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7" r:id="rId3"/>
    <p:sldId id="256" r:id="rId5"/>
    <p:sldId id="258" r:id="rId6"/>
    <p:sldId id="260" r:id="rId7"/>
    <p:sldId id="515" r:id="rId8"/>
    <p:sldId id="480" r:id="rId9"/>
    <p:sldId id="481" r:id="rId10"/>
    <p:sldId id="482" r:id="rId11"/>
    <p:sldId id="483" r:id="rId12"/>
    <p:sldId id="484" r:id="rId13"/>
    <p:sldId id="485" r:id="rId14"/>
    <p:sldId id="486" r:id="rId15"/>
    <p:sldId id="487" r:id="rId16"/>
    <p:sldId id="488" r:id="rId17"/>
    <p:sldId id="489" r:id="rId18"/>
    <p:sldId id="490" r:id="rId19"/>
    <p:sldId id="259" r:id="rId20"/>
    <p:sldId id="436" r:id="rId21"/>
    <p:sldId id="510" r:id="rId22"/>
    <p:sldId id="517" r:id="rId23"/>
    <p:sldId id="511" r:id="rId24"/>
    <p:sldId id="512" r:id="rId25"/>
    <p:sldId id="513" r:id="rId26"/>
    <p:sldId id="514"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37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33D"/>
    <a:srgbClr val="8EAD47"/>
    <a:srgbClr val="FFFFFA"/>
    <a:srgbClr val="FFFBF5"/>
    <a:srgbClr val="00D473"/>
    <a:srgbClr val="00BA69"/>
    <a:srgbClr val="009457"/>
    <a:srgbClr val="00A867"/>
    <a:srgbClr val="0088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82" d="100"/>
          <a:sy n="82" d="100"/>
        </p:scale>
        <p:origin x="773" y="350"/>
      </p:cViewPr>
      <p:guideLst>
        <p:guide orient="horz" pos="2125"/>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8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cs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微软雅黑" panose="020B0503020204020204" charset="-122"/>
              </a:rPr>
            </a:fld>
            <a:endParaRPr lang="zh-CN" altLang="en-US">
              <a:cs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cs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微软雅黑" panose="020B0503020204020204" charset="-122"/>
              </a:rPr>
            </a:fld>
            <a:endParaRPr lang="zh-CN" altLang="en-US">
              <a:cs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微软雅黑" panose="020B0503020204020204" charset="-122"/>
      </a:defRPr>
    </a:lvl1pPr>
    <a:lvl2pPr marL="457200" algn="l" defTabSz="914400" rtl="0" eaLnBrk="1" latinLnBrk="0" hangingPunct="1">
      <a:defRPr sz="1200" kern="1200">
        <a:solidFill>
          <a:schemeClr val="tx1"/>
        </a:solidFill>
        <a:latin typeface="+mn-lt"/>
        <a:ea typeface="+mn-ea"/>
        <a:cs typeface="微软雅黑" panose="020B0503020204020204" charset="-122"/>
      </a:defRPr>
    </a:lvl2pPr>
    <a:lvl3pPr marL="914400" algn="l" defTabSz="914400" rtl="0" eaLnBrk="1" latinLnBrk="0" hangingPunct="1">
      <a:defRPr sz="1200" kern="1200">
        <a:solidFill>
          <a:schemeClr val="tx1"/>
        </a:solidFill>
        <a:latin typeface="+mn-lt"/>
        <a:ea typeface="+mn-ea"/>
        <a:cs typeface="微软雅黑" panose="020B0503020204020204" charset="-122"/>
      </a:defRPr>
    </a:lvl3pPr>
    <a:lvl4pPr marL="1371600" algn="l" defTabSz="914400" rtl="0" eaLnBrk="1" latinLnBrk="0" hangingPunct="1">
      <a:defRPr sz="1200" kern="1200">
        <a:solidFill>
          <a:schemeClr val="tx1"/>
        </a:solidFill>
        <a:latin typeface="+mn-lt"/>
        <a:ea typeface="+mn-ea"/>
        <a:cs typeface="微软雅黑" panose="020B0503020204020204" charset="-122"/>
      </a:defRPr>
    </a:lvl4pPr>
    <a:lvl5pPr marL="1828800" algn="l" defTabSz="914400" rtl="0" eaLnBrk="1" latinLnBrk="0" hangingPunct="1">
      <a:defRPr sz="1200" kern="1200">
        <a:solidFill>
          <a:schemeClr val="tx1"/>
        </a:solidFill>
        <a:latin typeface="+mn-lt"/>
        <a:ea typeface="+mn-ea"/>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主观体验法要求被试报告其直接感受到的经验，其测量方法是用标准化的量表来测量被试的情绪体验。</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主观体验法要求被试报告其直接感受到的经验，其测量方法是用标准化的量表来测量被试的情绪体验。</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olidFill>
                <a:schemeClr val="bg1"/>
              </a:solidFill>
              <a:latin typeface="+mj-ea"/>
              <a:ea typeface="+mj-ea"/>
              <a:cs typeface="+mj-ea"/>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微软雅黑" panose="020B0503020204020204" charset="-122"/>
          <a:ea typeface="+mj-ea"/>
          <a:cs typeface="微软雅黑" panose="020B0503020204020204"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微软雅黑" panose="020B0503020204020204" charset="-122"/>
          <a:ea typeface="+mn-ea"/>
          <a:cs typeface="微软雅黑" panose="020B0503020204020204"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微软雅黑" panose="020B0503020204020204" charset="-122"/>
          <a:ea typeface="+mn-ea"/>
          <a:cs typeface="微软雅黑" panose="020B0503020204020204"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微软雅黑" panose="020B0503020204020204" charset="-122"/>
          <a:ea typeface="+mn-ea"/>
          <a:cs typeface="微软雅黑" panose="020B0503020204020204"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微软雅黑" panose="020B0503020204020204" charset="-122"/>
          <a:ea typeface="+mn-ea"/>
          <a:cs typeface="微软雅黑" panose="020B0503020204020204"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微软雅黑" panose="020B0503020204020204" charset="-122"/>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image" Target="../media/image2.png"/><Relationship Id="rId2" Type="http://schemas.openxmlformats.org/officeDocument/2006/relationships/tags" Target="../tags/tag118.xml"/><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xml"/><Relationship Id="rId7" Type="http://schemas.openxmlformats.org/officeDocument/2006/relationships/tags" Target="../tags/tag126.xml"/><Relationship Id="rId6" Type="http://schemas.openxmlformats.org/officeDocument/2006/relationships/image" Target="../media/image7.jpeg"/><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2.png"/><Relationship Id="rId2" Type="http://schemas.openxmlformats.org/officeDocument/2006/relationships/tags" Target="../tags/tag123.xml"/><Relationship Id="rId1" Type="http://schemas.openxmlformats.org/officeDocument/2006/relationships/tags" Target="../tags/tag122.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tags" Target="../tags/tag131.xml"/><Relationship Id="rId6" Type="http://schemas.openxmlformats.org/officeDocument/2006/relationships/image" Target="../media/image8.jpeg"/><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2.png"/><Relationship Id="rId2" Type="http://schemas.openxmlformats.org/officeDocument/2006/relationships/tags" Target="../tags/tag128.xml"/><Relationship Id="rId1" Type="http://schemas.openxmlformats.org/officeDocument/2006/relationships/tags" Target="../tags/tag127.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tags" Target="../tags/tag136.xml"/><Relationship Id="rId6" Type="http://schemas.openxmlformats.org/officeDocument/2006/relationships/image" Target="../media/image9.jpe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2.png"/><Relationship Id="rId2" Type="http://schemas.openxmlformats.org/officeDocument/2006/relationships/tags" Target="../tags/tag133.xml"/><Relationship Id="rId1" Type="http://schemas.openxmlformats.org/officeDocument/2006/relationships/tags" Target="../tags/tag132.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tags" Target="../tags/tag141.xml"/><Relationship Id="rId6" Type="http://schemas.openxmlformats.org/officeDocument/2006/relationships/image" Target="../media/image9.jpeg"/><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2.png"/><Relationship Id="rId2" Type="http://schemas.openxmlformats.org/officeDocument/2006/relationships/tags" Target="../tags/tag138.xml"/><Relationship Id="rId1" Type="http://schemas.openxmlformats.org/officeDocument/2006/relationships/tags" Target="../tags/tag137.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image" Target="../media/image2.png"/><Relationship Id="rId2" Type="http://schemas.openxmlformats.org/officeDocument/2006/relationships/tags" Target="../tags/tag143.xml"/><Relationship Id="rId1" Type="http://schemas.openxmlformats.org/officeDocument/2006/relationships/tags" Target="../tags/tag14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xml"/><Relationship Id="rId7" Type="http://schemas.openxmlformats.org/officeDocument/2006/relationships/tags" Target="../tags/tag151.xml"/><Relationship Id="rId6" Type="http://schemas.openxmlformats.org/officeDocument/2006/relationships/image" Target="../media/image10.jpeg"/><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image" Target="../media/image2.png"/><Relationship Id="rId2" Type="http://schemas.openxmlformats.org/officeDocument/2006/relationships/tags" Target="../tags/tag148.xml"/><Relationship Id="rId1" Type="http://schemas.openxmlformats.org/officeDocument/2006/relationships/tags" Target="../tags/tag147.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6.xml"/><Relationship Id="rId5" Type="http://schemas.openxmlformats.org/officeDocument/2006/relationships/image" Target="../media/image1.png"/><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8.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2.png"/><Relationship Id="rId2" Type="http://schemas.openxmlformats.org/officeDocument/2006/relationships/tags" Target="../tags/tag158.xml"/><Relationship Id="rId11" Type="http://schemas.openxmlformats.org/officeDocument/2006/relationships/notesSlide" Target="../notesSlides/notesSlide16.xml"/><Relationship Id="rId10" Type="http://schemas.openxmlformats.org/officeDocument/2006/relationships/slideLayout" Target="../slideLayouts/slideLayout1.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image" Target="../media/image2.png"/><Relationship Id="rId2" Type="http://schemas.openxmlformats.org/officeDocument/2006/relationships/tags" Target="../tags/tag163.xml"/><Relationship Id="rId1" Type="http://schemas.openxmlformats.org/officeDocument/2006/relationships/tags" Target="../tags/tag162.xml"/></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0" Type="http://schemas.openxmlformats.org/officeDocument/2006/relationships/notesSlide" Target="../notesSlides/notesSlide2.xml"/><Relationship Id="rId2" Type="http://schemas.openxmlformats.org/officeDocument/2006/relationships/tags" Target="../tags/tag65.xml"/><Relationship Id="rId19" Type="http://schemas.openxmlformats.org/officeDocument/2006/relationships/slideLayout" Target="../slideLayouts/slideLayout1.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xml"/><Relationship Id="rId7" Type="http://schemas.openxmlformats.org/officeDocument/2006/relationships/tags" Target="../tags/tag171.xml"/><Relationship Id="rId6" Type="http://schemas.openxmlformats.org/officeDocument/2006/relationships/image" Target="../media/image14.jpeg"/><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image" Target="../media/image2.png"/><Relationship Id="rId2" Type="http://schemas.openxmlformats.org/officeDocument/2006/relationships/tags" Target="../tags/tag168.xml"/><Relationship Id="rId1" Type="http://schemas.openxmlformats.org/officeDocument/2006/relationships/tags" Target="../tags/tag167.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76.xml"/><Relationship Id="rId5" Type="http://schemas.openxmlformats.org/officeDocument/2006/relationships/image" Target="../media/image1.png"/><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image" Target="../media/image2.png"/><Relationship Id="rId2" Type="http://schemas.openxmlformats.org/officeDocument/2006/relationships/tags" Target="../tags/tag178.xml"/><Relationship Id="rId1" Type="http://schemas.openxmlformats.org/officeDocument/2006/relationships/tags" Target="../tags/tag17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image" Target="../media/image2.png"/><Relationship Id="rId2" Type="http://schemas.openxmlformats.org/officeDocument/2006/relationships/tags" Target="../tags/tag182.xml"/><Relationship Id="rId1" Type="http://schemas.openxmlformats.org/officeDocument/2006/relationships/tags" Target="../tags/tag18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6.xml"/><Relationship Id="rId5" Type="http://schemas.openxmlformats.org/officeDocument/2006/relationships/image" Target="../media/image1.png"/><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2.png"/><Relationship Id="rId2" Type="http://schemas.openxmlformats.org/officeDocument/2006/relationships/tags" Target="../tags/tag88.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tags" Target="../tags/tag101.xml"/><Relationship Id="rId6" Type="http://schemas.openxmlformats.org/officeDocument/2006/relationships/image" Target="../media/image3.jpeg"/><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11.xml"/><Relationship Id="rId7" Type="http://schemas.openxmlformats.org/officeDocument/2006/relationships/image" Target="../media/image5.jpeg"/><Relationship Id="rId6" Type="http://schemas.openxmlformats.org/officeDocument/2006/relationships/image" Target="../media/image4.jpeg"/><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2.png"/><Relationship Id="rId2" Type="http://schemas.openxmlformats.org/officeDocument/2006/relationships/tags" Target="../tags/tag108.xml"/><Relationship Id="rId10" Type="http://schemas.openxmlformats.org/officeDocument/2006/relationships/notesSlide" Target="../notesSlides/notesSlide7.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tags" Target="../tags/tag116.xml"/><Relationship Id="rId6" Type="http://schemas.openxmlformats.org/officeDocument/2006/relationships/image" Target="../media/image6.jpeg"/><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2.png"/><Relationship Id="rId2" Type="http://schemas.openxmlformats.org/officeDocument/2006/relationships/tags" Target="../tags/tag113.xml"/><Relationship Id="rId1"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4" name="矩形 3"/>
          <p:cNvSpPr/>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6" name="图片 5" descr="校徽+南京师范大学"/>
          <p:cNvPicPr>
            <a:picLocks noChangeAspect="1"/>
          </p:cNvPicPr>
          <p:nvPr/>
        </p:nvPicPr>
        <p:blipFill>
          <a:blip r:embed="rId1"/>
          <a:srcRect t="33231" b="38380"/>
          <a:stretch>
            <a:fillRect/>
          </a:stretch>
        </p:blipFill>
        <p:spPr>
          <a:xfrm>
            <a:off x="4001135" y="743585"/>
            <a:ext cx="4171950" cy="837565"/>
          </a:xfrm>
          <a:prstGeom prst="rect">
            <a:avLst/>
          </a:prstGeom>
        </p:spPr>
      </p:pic>
      <p:sp>
        <p:nvSpPr>
          <p:cNvPr id="7" name="文本框 6"/>
          <p:cNvSpPr txBox="1"/>
          <p:nvPr/>
        </p:nvSpPr>
        <p:spPr>
          <a:xfrm>
            <a:off x="-278765" y="2722245"/>
            <a:ext cx="12747625" cy="706755"/>
          </a:xfrm>
          <a:prstGeom prst="rect">
            <a:avLst/>
          </a:prstGeom>
          <a:noFill/>
        </p:spPr>
        <p:txBody>
          <a:bodyPr wrap="square" rtlCol="0">
            <a:spAutoFit/>
          </a:bodyPr>
          <a:lstStyle/>
          <a:p>
            <a:pPr algn="ctr"/>
            <a:r>
              <a:rPr lang="zh-CN" altLang="en-US" sz="4000" b="1">
                <a:solidFill>
                  <a:schemeClr val="bg1"/>
                </a:solidFill>
                <a:latin typeface="+mj-ea"/>
                <a:ea typeface="+mj-ea"/>
                <a:cs typeface="+mj-ea"/>
              </a:rPr>
              <a:t>项目进展</a:t>
            </a:r>
            <a:r>
              <a:rPr lang="zh-CN" altLang="en-US" sz="4000" b="1">
                <a:solidFill>
                  <a:schemeClr val="bg1"/>
                </a:solidFill>
                <a:latin typeface="+mj-ea"/>
                <a:ea typeface="+mj-ea"/>
                <a:cs typeface="+mj-ea"/>
              </a:rPr>
              <a:t>汇报</a:t>
            </a:r>
            <a:endParaRPr lang="zh-CN" altLang="en-US" sz="4000" b="1">
              <a:solidFill>
                <a:schemeClr val="bg1"/>
              </a:solidFill>
              <a:latin typeface="+mj-ea"/>
              <a:ea typeface="+mj-ea"/>
              <a:cs typeface="+mj-ea"/>
            </a:endParaRPr>
          </a:p>
        </p:txBody>
      </p:sp>
      <p:sp>
        <p:nvSpPr>
          <p:cNvPr id="14" name="文本框 13"/>
          <p:cNvSpPr txBox="1"/>
          <p:nvPr>
            <p:custDataLst>
              <p:tags r:id="rId2"/>
            </p:custDataLst>
          </p:nvPr>
        </p:nvSpPr>
        <p:spPr>
          <a:xfrm>
            <a:off x="4217670" y="5248910"/>
            <a:ext cx="3793490" cy="1383665"/>
          </a:xfrm>
          <a:prstGeom prst="rect">
            <a:avLst/>
          </a:prstGeom>
          <a:noFill/>
        </p:spPr>
        <p:txBody>
          <a:bodyPr wrap="square" rtlCol="0">
            <a:spAutoFit/>
          </a:bodyPr>
          <a:lstStyle/>
          <a:p>
            <a:pPr indent="0" algn="ctr" fontAlgn="auto">
              <a:lnSpc>
                <a:spcPct val="150000"/>
              </a:lnSpc>
            </a:pPr>
            <a:r>
              <a:rPr lang="zh-CN" altLang="en-US" sz="2800" b="1">
                <a:solidFill>
                  <a:schemeClr val="tx1">
                    <a:lumMod val="65000"/>
                    <a:lumOff val="35000"/>
                  </a:schemeClr>
                </a:solidFill>
                <a:cs typeface="微软雅黑" panose="020B0503020204020204" charset="-122"/>
              </a:rPr>
              <a:t>汇报人：</a:t>
            </a:r>
            <a:r>
              <a:rPr lang="zh-CN" altLang="en-US" sz="2800" b="1">
                <a:solidFill>
                  <a:schemeClr val="tx1">
                    <a:lumMod val="65000"/>
                    <a:lumOff val="35000"/>
                  </a:schemeClr>
                </a:solidFill>
                <a:cs typeface="微软雅黑" panose="020B0503020204020204" charset="-122"/>
              </a:rPr>
              <a:t>祁子暘</a:t>
            </a:r>
            <a:endParaRPr lang="zh-CN" altLang="en-US" sz="2800" b="1">
              <a:solidFill>
                <a:schemeClr val="tx1">
                  <a:lumMod val="65000"/>
                  <a:lumOff val="35000"/>
                </a:schemeClr>
              </a:solidFill>
              <a:cs typeface="微软雅黑" panose="020B0503020204020204" charset="-122"/>
            </a:endParaRPr>
          </a:p>
          <a:p>
            <a:pPr indent="0" algn="ctr" fontAlgn="auto">
              <a:lnSpc>
                <a:spcPct val="150000"/>
              </a:lnSpc>
            </a:pPr>
            <a:r>
              <a:rPr lang="en-US" sz="2800" b="1">
                <a:solidFill>
                  <a:schemeClr val="tx1">
                    <a:lumMod val="65000"/>
                    <a:lumOff val="35000"/>
                  </a:schemeClr>
                </a:solidFill>
                <a:cs typeface="微软雅黑" panose="020B0503020204020204" charset="-122"/>
              </a:rPr>
              <a:t>2024.7.10</a:t>
            </a:r>
            <a:endParaRPr lang="en-US" sz="2800" b="1">
              <a:solidFill>
                <a:schemeClr val="tx1">
                  <a:lumMod val="65000"/>
                  <a:lumOff val="35000"/>
                </a:schemeClr>
              </a:solidFill>
              <a:cs typeface="微软雅黑" panose="020B0503020204020204" charset="-122"/>
            </a:endParaRPr>
          </a:p>
        </p:txBody>
      </p:sp>
      <p:sp>
        <p:nvSpPr>
          <p:cNvPr id="5" name="文本框 4"/>
          <p:cNvSpPr txBox="1"/>
          <p:nvPr/>
        </p:nvSpPr>
        <p:spPr>
          <a:xfrm>
            <a:off x="1419860" y="3458845"/>
            <a:ext cx="9211310" cy="692785"/>
          </a:xfrm>
          <a:prstGeom prst="rect">
            <a:avLst/>
          </a:prstGeom>
          <a:noFill/>
        </p:spPr>
        <p:txBody>
          <a:bodyPr wrap="square" rtlCol="0">
            <a:noAutofit/>
          </a:bodyPr>
          <a:p>
            <a:r>
              <a:rPr lang="en-US" altLang="zh-CN" dirty="0">
                <a:solidFill>
                  <a:schemeClr val="bg1"/>
                </a:solidFill>
                <a:cs typeface="微软雅黑" panose="020B0503020204020204" charset="-122"/>
                <a:sym typeface="+mn-ea"/>
              </a:rPr>
              <a:t>The primacy of categories in the recognition of 12 emotions in speech prosody across two cultures.</a:t>
            </a:r>
            <a:endParaRPr lang="en-US" altLang="zh-CN" dirty="0">
              <a:solidFill>
                <a:schemeClr val="bg1"/>
              </a:solidFill>
              <a:cs typeface="微软雅黑" panose="020B0503020204020204" charset="-122"/>
            </a:endParaRPr>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二、情绪识别是情感类别优先还是情感特征优先</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3784600"/>
          </a:xfrm>
          <a:prstGeom prst="rect">
            <a:avLst/>
          </a:prstGeom>
          <a:noFill/>
        </p:spPr>
        <p:txBody>
          <a:bodyPr wrap="square" rtlCol="0">
            <a:spAutoFit/>
          </a:bodyPr>
          <a:lstStyle/>
          <a:p>
            <a:pPr indent="0" fontAlgn="auto">
              <a:lnSpc>
                <a:spcPct val="150000"/>
              </a:lnSpc>
            </a:pPr>
            <a:r>
              <a:rPr lang="zh-CN" altLang="en-US" sz="2000" b="1">
                <a:solidFill>
                  <a:schemeClr val="tx1"/>
                </a:solidFill>
                <a:cs typeface="微软雅黑" panose="020B0503020204020204" charset="-122"/>
              </a:rPr>
              <a:t>学界的争论：情绪类别和情绪特征的第一性</a:t>
            </a:r>
            <a:r>
              <a:rPr lang="zh-CN" altLang="en-US" sz="2000" b="1">
                <a:solidFill>
                  <a:schemeClr val="tx1"/>
                </a:solidFill>
                <a:cs typeface="微软雅黑" panose="020B0503020204020204" charset="-122"/>
              </a:rPr>
              <a:t>问题</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学界对情绪识别存在两种假设：第一种是情绪类别是在情绪特征的基础上生成的；第二种是情绪特征是在情绪类别的基础上生成的。根据本文作者的预测，结果应支持第二种假设。并且体现在：如果情感特征的判断需要额外的推理，那么这就会引入额外的文化差异，这种现象能够反映在情感特征评分之间较低水平的跨文化相似性</a:t>
            </a:r>
            <a:r>
              <a:rPr lang="zh-CN" altLang="en-US" sz="2000">
                <a:solidFill>
                  <a:schemeClr val="tx1"/>
                </a:solidFill>
                <a:cs typeface="微软雅黑" panose="020B0503020204020204" charset="-122"/>
              </a:rPr>
              <a:t>上。</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依照这个推理，作者提出，</a:t>
            </a:r>
            <a:r>
              <a:rPr lang="zh-CN" altLang="en-US" sz="2000">
                <a:solidFill>
                  <a:srgbClr val="FF0000"/>
                </a:solidFill>
                <a:cs typeface="微软雅黑" panose="020B0503020204020204" charset="-122"/>
              </a:rPr>
              <a:t>如果一种文化的情感类别判断可以很好的预测另一种文化的情感量表判断</a:t>
            </a:r>
            <a:r>
              <a:rPr lang="zh-CN" altLang="en-US" sz="2000">
                <a:solidFill>
                  <a:schemeClr val="tx1"/>
                </a:solidFill>
                <a:cs typeface="微软雅黑" panose="020B0503020204020204" charset="-122"/>
              </a:rPr>
              <a:t>，那么就说明情感类别第一性的</a:t>
            </a:r>
            <a:r>
              <a:rPr lang="zh-CN" altLang="en-US" sz="2000">
                <a:solidFill>
                  <a:schemeClr val="tx1"/>
                </a:solidFill>
                <a:cs typeface="微软雅黑" panose="020B0503020204020204" charset="-122"/>
              </a:rPr>
              <a:t>问题。</a:t>
            </a:r>
            <a:endParaRPr lang="zh-CN" altLang="en-US" sz="2000">
              <a:solidFill>
                <a:schemeClr val="tx1"/>
              </a:solidFill>
              <a:cs typeface="微软雅黑" panose="020B0503020204020204" charset="-122"/>
            </a:endParaRPr>
          </a:p>
          <a:p>
            <a:pPr indent="0" fontAlgn="auto">
              <a:lnSpc>
                <a:spcPct val="150000"/>
              </a:lnSpc>
            </a:pPr>
            <a:endParaRPr lang="zh-CN" altLang="en-US" sz="2000">
              <a:solidFill>
                <a:schemeClr val="tx1"/>
              </a:solidFill>
              <a:cs typeface="微软雅黑" panose="020B0503020204020204" charset="-122"/>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二、情绪识别是情感类别优先还是情感特征优先</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2861310"/>
          </a:xfrm>
          <a:prstGeom prst="rect">
            <a:avLst/>
          </a:prstGeom>
          <a:noFill/>
        </p:spPr>
        <p:txBody>
          <a:bodyPr wrap="square" rtlCol="0">
            <a:spAutoFit/>
          </a:bodyPr>
          <a:lstStyle/>
          <a:p>
            <a:pPr indent="0" fontAlgn="auto">
              <a:lnSpc>
                <a:spcPct val="150000"/>
              </a:lnSpc>
            </a:pPr>
            <a:r>
              <a:rPr lang="zh-CN" altLang="en-US" sz="2000" b="1">
                <a:solidFill>
                  <a:schemeClr val="tx1"/>
                </a:solidFill>
                <a:cs typeface="微软雅黑" panose="020B0503020204020204" charset="-122"/>
              </a:rPr>
              <a:t>学界的争论：情绪类别和情绪特征的第一性</a:t>
            </a:r>
            <a:r>
              <a:rPr lang="zh-CN" altLang="en-US" sz="2000" b="1">
                <a:solidFill>
                  <a:schemeClr val="tx1"/>
                </a:solidFill>
                <a:cs typeface="微软雅黑" panose="020B0503020204020204" charset="-122"/>
              </a:rPr>
              <a:t>问题</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为了验证这个</a:t>
            </a:r>
            <a:r>
              <a:rPr lang="zh-CN" altLang="en-US" sz="2000">
                <a:solidFill>
                  <a:schemeClr val="tx1"/>
                </a:solidFill>
                <a:cs typeface="微软雅黑" panose="020B0503020204020204" charset="-122"/>
              </a:rPr>
              <a:t>假设，我们使用线性回归分析来推导韵律类别和情感尺度判断之间映射的跨文化信号相关性，这些分析确定情绪类别评级是否是跨文化情感特征判断的更强预测因子，反之亦然。</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结果发现，（</a:t>
            </a:r>
            <a:r>
              <a:rPr lang="en-US" altLang="zh-CN" sz="2000">
                <a:solidFill>
                  <a:schemeClr val="tx1"/>
                </a:solidFill>
                <a:cs typeface="微软雅黑" panose="020B0503020204020204" charset="-122"/>
              </a:rPr>
              <a:t>1</a:t>
            </a:r>
            <a:r>
              <a:rPr lang="zh-CN" altLang="en-US" sz="2000">
                <a:solidFill>
                  <a:schemeClr val="tx1"/>
                </a:solidFill>
                <a:cs typeface="微软雅黑" panose="020B0503020204020204" charset="-122"/>
              </a:rPr>
              <a:t>）印度情感类别判断对美国情感量表判断的预测远好于印度情感量表判断对美国情感量表判断的预测。（</a:t>
            </a:r>
            <a:r>
              <a:rPr lang="en-US" altLang="zh-CN" sz="2000">
                <a:solidFill>
                  <a:schemeClr val="tx1"/>
                </a:solidFill>
                <a:cs typeface="微软雅黑" panose="020B0503020204020204" charset="-122"/>
              </a:rPr>
              <a:t>2</a:t>
            </a:r>
            <a:r>
              <a:rPr lang="zh-CN" altLang="en-US" sz="2000">
                <a:solidFill>
                  <a:schemeClr val="tx1"/>
                </a:solidFill>
                <a:cs typeface="微软雅黑" panose="020B0503020204020204" charset="-122"/>
              </a:rPr>
              <a:t>）美国情感类别判断对印度情感量表判断的预测好于于美国情感量表判断对印度情感量表判断</a:t>
            </a:r>
            <a:r>
              <a:rPr lang="zh-CN" altLang="en-US" sz="2000">
                <a:solidFill>
                  <a:schemeClr val="tx1"/>
                </a:solidFill>
                <a:cs typeface="微软雅黑" panose="020B0503020204020204" charset="-122"/>
              </a:rPr>
              <a:t>的预测。</a:t>
            </a:r>
            <a:endParaRPr lang="zh-CN" altLang="en-US" sz="2000">
              <a:solidFill>
                <a:schemeClr val="tx1"/>
              </a:solidFill>
              <a:cs typeface="微软雅黑" panose="020B0503020204020204" charset="-122"/>
            </a:endParaRPr>
          </a:p>
        </p:txBody>
      </p:sp>
      <p:pic>
        <p:nvPicPr>
          <p:cNvPr id="2" name="图片 1" descr="微信截图_20240713163832"/>
          <p:cNvPicPr>
            <a:picLocks noChangeAspect="1"/>
          </p:cNvPicPr>
          <p:nvPr/>
        </p:nvPicPr>
        <p:blipFill>
          <a:blip r:embed="rId6"/>
          <a:stretch>
            <a:fillRect/>
          </a:stretch>
        </p:blipFill>
        <p:spPr>
          <a:xfrm>
            <a:off x="2677160" y="3166745"/>
            <a:ext cx="6240780" cy="3435985"/>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三、两种文化都认可的情感种类数量</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1938020"/>
          </a:xfrm>
          <a:prstGeom prst="rect">
            <a:avLst/>
          </a:prstGeom>
          <a:noFill/>
        </p:spPr>
        <p:txBody>
          <a:bodyPr wrap="square" rtlCol="0">
            <a:spAutoFit/>
          </a:bodyPr>
          <a:lstStyle/>
          <a:p>
            <a:pPr indent="0" fontAlgn="auto">
              <a:lnSpc>
                <a:spcPct val="150000"/>
              </a:lnSpc>
            </a:pPr>
            <a:r>
              <a:rPr lang="zh-CN" altLang="en-US" sz="2000" b="1">
                <a:solidFill>
                  <a:schemeClr val="tx1"/>
                </a:solidFill>
                <a:cs typeface="微软雅黑" panose="020B0503020204020204" charset="-122"/>
              </a:rPr>
              <a:t>通过</a:t>
            </a:r>
            <a:r>
              <a:rPr lang="en-US" altLang="zh-CN" sz="2000" b="1">
                <a:solidFill>
                  <a:schemeClr val="tx1"/>
                </a:solidFill>
                <a:cs typeface="微软雅黑" panose="020B0503020204020204" charset="-122"/>
              </a:rPr>
              <a:t>PPCA</a:t>
            </a:r>
            <a:r>
              <a:rPr lang="zh-CN" altLang="en-US" sz="2000" b="1">
                <a:solidFill>
                  <a:schemeClr val="tx1"/>
                </a:solidFill>
                <a:cs typeface="微软雅黑" panose="020B0503020204020204" charset="-122"/>
              </a:rPr>
              <a:t>来确定维度</a:t>
            </a:r>
            <a:r>
              <a:rPr lang="zh-CN" altLang="en-US" sz="2000" b="1">
                <a:solidFill>
                  <a:schemeClr val="tx1"/>
                </a:solidFill>
                <a:cs typeface="微软雅黑" panose="020B0503020204020204" charset="-122"/>
              </a:rPr>
              <a:t>数量</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作者通过</a:t>
            </a:r>
            <a:r>
              <a:rPr lang="en-US" altLang="zh-CN" sz="2000">
                <a:solidFill>
                  <a:schemeClr val="tx1"/>
                </a:solidFill>
                <a:cs typeface="微软雅黑" panose="020B0503020204020204" charset="-122"/>
              </a:rPr>
              <a:t>PPCA</a:t>
            </a:r>
            <a:r>
              <a:rPr lang="zh-CN" altLang="en-US" sz="2000">
                <a:solidFill>
                  <a:schemeClr val="tx1"/>
                </a:solidFill>
                <a:cs typeface="微软雅黑" panose="020B0503020204020204" charset="-122"/>
              </a:rPr>
              <a:t>的方法确认了在美国和印度两种不同的文化下存在</a:t>
            </a:r>
            <a:r>
              <a:rPr lang="en-US" altLang="zh-CN" sz="2000">
                <a:solidFill>
                  <a:schemeClr val="tx1"/>
                </a:solidFill>
                <a:cs typeface="微软雅黑" panose="020B0503020204020204" charset="-122"/>
              </a:rPr>
              <a:t>12</a:t>
            </a:r>
            <a:r>
              <a:rPr lang="zh-CN" altLang="en-US" sz="2000">
                <a:solidFill>
                  <a:schemeClr val="tx1"/>
                </a:solidFill>
                <a:cs typeface="微软雅黑" panose="020B0503020204020204" charset="-122"/>
              </a:rPr>
              <a:t>个维度的情绪类别，并通过因子旋转，得到了</a:t>
            </a:r>
            <a:r>
              <a:rPr lang="en-US" altLang="zh-CN" sz="2000">
                <a:solidFill>
                  <a:schemeClr val="tx1"/>
                </a:solidFill>
                <a:cs typeface="微软雅黑" panose="020B0503020204020204" charset="-122"/>
              </a:rPr>
              <a:t>12</a:t>
            </a:r>
            <a:r>
              <a:rPr lang="zh-CN" altLang="en-US" sz="2000">
                <a:solidFill>
                  <a:schemeClr val="tx1"/>
                </a:solidFill>
                <a:cs typeface="微软雅黑" panose="020B0503020204020204" charset="-122"/>
              </a:rPr>
              <a:t>个结果维度（</a:t>
            </a:r>
            <a:r>
              <a:rPr lang="en-US" altLang="zh-CN" sz="2000">
                <a:solidFill>
                  <a:schemeClr val="tx1"/>
                </a:solidFill>
                <a:cs typeface="微软雅黑" panose="020B0503020204020204" charset="-122"/>
              </a:rPr>
              <a:t>PPC</a:t>
            </a:r>
            <a:r>
              <a:rPr lang="zh-CN" altLang="en-US" sz="2000">
                <a:solidFill>
                  <a:schemeClr val="tx1"/>
                </a:solidFill>
                <a:cs typeface="微软雅黑" panose="020B0503020204020204" charset="-122"/>
              </a:rPr>
              <a:t>）。这些类别包括（</a:t>
            </a:r>
            <a:r>
              <a:rPr lang="en-US" altLang="zh-CN" sz="2000">
                <a:solidFill>
                  <a:schemeClr val="tx1"/>
                </a:solidFill>
                <a:cs typeface="微软雅黑" panose="020B0503020204020204" charset="-122"/>
              </a:rPr>
              <a:t>Ad</a:t>
            </a:r>
            <a:r>
              <a:rPr lang="zh-CN" altLang="en-US" sz="2000">
                <a:solidFill>
                  <a:schemeClr val="tx1"/>
                </a:solidFill>
                <a:cs typeface="微软雅黑" panose="020B0503020204020204" charset="-122"/>
              </a:rPr>
              <a:t>oration, Amusement, Anger</a:t>
            </a:r>
            <a:r>
              <a:rPr lang="en-US" altLang="zh-CN" sz="2000">
                <a:solidFill>
                  <a:schemeClr val="tx1"/>
                </a:solidFill>
                <a:cs typeface="微软雅黑" panose="020B0503020204020204" charset="-122"/>
              </a:rPr>
              <a:t>, </a:t>
            </a:r>
            <a:r>
              <a:rPr lang="zh-CN" altLang="en-US" sz="2000">
                <a:solidFill>
                  <a:schemeClr val="tx1"/>
                </a:solidFill>
                <a:cs typeface="微软雅黑" panose="020B0503020204020204" charset="-122"/>
              </a:rPr>
              <a:t>Awe, Confusion,Contempt, Desire, Disappointment, Distress, Fear,</a:t>
            </a:r>
            <a:r>
              <a:rPr lang="en-US" altLang="zh-CN" sz="2000">
                <a:solidFill>
                  <a:schemeClr val="tx1"/>
                </a:solidFill>
                <a:cs typeface="微软雅黑" panose="020B0503020204020204" charset="-122"/>
              </a:rPr>
              <a:t> </a:t>
            </a:r>
            <a:r>
              <a:rPr lang="zh-CN" altLang="en-US" sz="2000">
                <a:solidFill>
                  <a:schemeClr val="tx1"/>
                </a:solidFill>
                <a:cs typeface="微软雅黑" panose="020B0503020204020204" charset="-122"/>
              </a:rPr>
              <a:t>Interest and Sadness.</a:t>
            </a:r>
            <a:r>
              <a:rPr lang="en-US" altLang="zh-CN" sz="2000">
                <a:solidFill>
                  <a:schemeClr val="tx1"/>
                </a:solidFill>
                <a:cs typeface="微软雅黑" panose="020B0503020204020204" charset="-122"/>
              </a:rPr>
              <a:t>)</a:t>
            </a:r>
            <a:endParaRPr lang="en-US" altLang="zh-CN" sz="2000">
              <a:solidFill>
                <a:schemeClr val="tx1"/>
              </a:solidFill>
              <a:cs typeface="微软雅黑" panose="020B0503020204020204" charset="-122"/>
            </a:endParaRPr>
          </a:p>
        </p:txBody>
      </p:sp>
      <p:pic>
        <p:nvPicPr>
          <p:cNvPr id="2" name="图片 1" descr="微信截图_20240715112159"/>
          <p:cNvPicPr>
            <a:picLocks noChangeAspect="1"/>
          </p:cNvPicPr>
          <p:nvPr/>
        </p:nvPicPr>
        <p:blipFill>
          <a:blip r:embed="rId6"/>
          <a:stretch>
            <a:fillRect/>
          </a:stretch>
        </p:blipFill>
        <p:spPr>
          <a:xfrm>
            <a:off x="8507095" y="2645410"/>
            <a:ext cx="2550795" cy="3912235"/>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四、韵律所识别的情感是如何在语义空间中保存的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2399665"/>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a:t>
            </a:r>
            <a:r>
              <a:rPr lang="en-US" altLang="zh-CN" sz="2000" b="1">
                <a:solidFill>
                  <a:schemeClr val="tx1"/>
                </a:solidFill>
                <a:cs typeface="微软雅黑" panose="020B0503020204020204" charset="-122"/>
              </a:rPr>
              <a:t>tep 1. t-SNE</a:t>
            </a:r>
            <a:r>
              <a:rPr lang="zh-CN" altLang="en-US" sz="2000" b="1">
                <a:solidFill>
                  <a:schemeClr val="tx1"/>
                </a:solidFill>
                <a:cs typeface="微软雅黑" panose="020B0503020204020204" charset="-122"/>
              </a:rPr>
              <a:t>结果呈现</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通过</a:t>
            </a:r>
            <a:r>
              <a:rPr lang="en-US" altLang="zh-CN" sz="2000">
                <a:solidFill>
                  <a:schemeClr val="tx1"/>
                </a:solidFill>
                <a:cs typeface="微软雅黑" panose="020B0503020204020204" charset="-122"/>
              </a:rPr>
              <a:t>t-SNE</a:t>
            </a:r>
            <a:r>
              <a:rPr lang="zh-CN" altLang="en-US" sz="2000">
                <a:solidFill>
                  <a:schemeClr val="tx1"/>
                </a:solidFill>
                <a:cs typeface="微软雅黑" panose="020B0503020204020204" charset="-122"/>
              </a:rPr>
              <a:t>的方法将</a:t>
            </a:r>
            <a:r>
              <a:rPr lang="en-US" altLang="zh-CN" sz="2000">
                <a:solidFill>
                  <a:schemeClr val="tx1"/>
                </a:solidFill>
                <a:cs typeface="微软雅黑" panose="020B0503020204020204" charset="-122"/>
              </a:rPr>
              <a:t>2519</a:t>
            </a:r>
            <a:r>
              <a:rPr lang="zh-CN" altLang="en-US" sz="2000">
                <a:solidFill>
                  <a:schemeClr val="tx1"/>
                </a:solidFill>
                <a:cs typeface="微软雅黑" panose="020B0503020204020204" charset="-122"/>
              </a:rPr>
              <a:t>个语音样本进行可视化处理，发现情感类别之间的平滑变化是显而易见的。</a:t>
            </a:r>
            <a:r>
              <a:rPr lang="zh-CN" altLang="en-US" sz="2000">
                <a:solidFill>
                  <a:srgbClr val="FF0000"/>
                </a:solidFill>
                <a:cs typeface="微软雅黑" panose="020B0503020204020204" charset="-122"/>
              </a:rPr>
              <a:t>但由于</a:t>
            </a:r>
            <a:r>
              <a:rPr lang="en-US" altLang="zh-CN" sz="2000">
                <a:solidFill>
                  <a:srgbClr val="FF0000"/>
                </a:solidFill>
                <a:cs typeface="微软雅黑" panose="020B0503020204020204" charset="-122"/>
              </a:rPr>
              <a:t>t-SNE</a:t>
            </a:r>
            <a:r>
              <a:rPr lang="zh-CN" altLang="en-US" sz="2000">
                <a:solidFill>
                  <a:srgbClr val="FF0000"/>
                </a:solidFill>
                <a:cs typeface="微软雅黑" panose="020B0503020204020204" charset="-122"/>
              </a:rPr>
              <a:t>方法每次运行都会生成不同的结果，所以作者运行了</a:t>
            </a:r>
            <a:r>
              <a:rPr lang="en-US" altLang="zh-CN" sz="2000">
                <a:solidFill>
                  <a:srgbClr val="FF0000"/>
                </a:solidFill>
                <a:cs typeface="微软雅黑" panose="020B0503020204020204" charset="-122"/>
              </a:rPr>
              <a:t>100</a:t>
            </a:r>
            <a:r>
              <a:rPr lang="zh-CN" altLang="en-US" sz="2000">
                <a:solidFill>
                  <a:srgbClr val="FF0000"/>
                </a:solidFill>
                <a:cs typeface="微软雅黑" panose="020B0503020204020204" charset="-122"/>
              </a:rPr>
              <a:t>次的</a:t>
            </a:r>
            <a:r>
              <a:rPr lang="en-US" altLang="zh-CN" sz="2000">
                <a:solidFill>
                  <a:srgbClr val="FF0000"/>
                </a:solidFill>
                <a:cs typeface="微软雅黑" panose="020B0503020204020204" charset="-122"/>
              </a:rPr>
              <a:t>t-SNE</a:t>
            </a:r>
            <a:r>
              <a:rPr lang="zh-CN" altLang="en-US" sz="2000">
                <a:solidFill>
                  <a:srgbClr val="FF0000"/>
                </a:solidFill>
                <a:cs typeface="微软雅黑" panose="020B0503020204020204" charset="-122"/>
              </a:rPr>
              <a:t>分析，确定了损失信息最少的实例（Kullback-Leibler 散度）</a:t>
            </a:r>
            <a:r>
              <a:rPr lang="zh-CN" altLang="en-US" sz="2000">
                <a:solidFill>
                  <a:schemeClr val="tx1"/>
                </a:solidFill>
                <a:cs typeface="微软雅黑" panose="020B0503020204020204" charset="-122"/>
              </a:rPr>
              <a:t>。并使用更多的</a:t>
            </a:r>
            <a:r>
              <a:rPr lang="en-US" altLang="zh-CN" sz="2000">
                <a:solidFill>
                  <a:schemeClr val="tx1"/>
                </a:solidFill>
                <a:cs typeface="微软雅黑" panose="020B0503020204020204" charset="-122"/>
              </a:rPr>
              <a:t>t-SNE</a:t>
            </a:r>
            <a:r>
              <a:rPr lang="zh-CN" altLang="en-US" sz="2000">
                <a:solidFill>
                  <a:schemeClr val="tx1"/>
                </a:solidFill>
                <a:cs typeface="微软雅黑" panose="020B0503020204020204" charset="-122"/>
              </a:rPr>
              <a:t>进行迭代微调，最后得到了语义空间分布的交互式</a:t>
            </a:r>
            <a:r>
              <a:rPr lang="zh-CN" altLang="en-US" sz="2000">
                <a:solidFill>
                  <a:schemeClr val="tx1"/>
                </a:solidFill>
                <a:cs typeface="微软雅黑" panose="020B0503020204020204" charset="-122"/>
              </a:rPr>
              <a:t>地图。</a:t>
            </a:r>
            <a:endParaRPr lang="zh-CN" altLang="en-US" sz="2000">
              <a:solidFill>
                <a:schemeClr val="tx1"/>
              </a:solidFill>
              <a:cs typeface="微软雅黑" panose="020B0503020204020204" charset="-122"/>
            </a:endParaRPr>
          </a:p>
        </p:txBody>
      </p:sp>
      <p:pic>
        <p:nvPicPr>
          <p:cNvPr id="2" name="图片 1" descr="微信截图_20240715124956"/>
          <p:cNvPicPr>
            <a:picLocks noChangeAspect="1"/>
          </p:cNvPicPr>
          <p:nvPr/>
        </p:nvPicPr>
        <p:blipFill>
          <a:blip r:embed="rId6"/>
          <a:stretch>
            <a:fillRect/>
          </a:stretch>
        </p:blipFill>
        <p:spPr>
          <a:xfrm>
            <a:off x="7327265" y="3007360"/>
            <a:ext cx="4006850" cy="2921000"/>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四、韵律所识别的情感是如何在语义空间中保存的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2861310"/>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2. </a:t>
            </a:r>
            <a:r>
              <a:rPr lang="zh-CN" altLang="en-US" sz="2000" b="1">
                <a:solidFill>
                  <a:schemeClr val="tx1"/>
                </a:solidFill>
                <a:cs typeface="微软雅黑" panose="020B0503020204020204" charset="-122"/>
              </a:rPr>
              <a:t>验证情感类别之间的平滑梯度对应于情感含义的平滑</a:t>
            </a:r>
            <a:r>
              <a:rPr lang="zh-CN" altLang="en-US" sz="2000" b="1">
                <a:solidFill>
                  <a:schemeClr val="tx1"/>
                </a:solidFill>
                <a:cs typeface="微软雅黑" panose="020B0503020204020204" charset="-122"/>
              </a:rPr>
              <a:t>差异</a:t>
            </a:r>
            <a:endParaRPr lang="zh-CN" altLang="en-US" sz="2000" b="1">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1. </a:t>
            </a:r>
            <a:r>
              <a:rPr lang="zh-CN" altLang="en-US" sz="2000">
                <a:solidFill>
                  <a:schemeClr val="tx1"/>
                </a:solidFill>
                <a:cs typeface="微软雅黑" panose="020B0503020204020204" charset="-122"/>
              </a:rPr>
              <a:t>通过使用得到的平滑梯度的情感类别模型与离散的情感类别模型共同与情感特征量表进行回归分析，发现平滑梯度的情感类别模型解释了</a:t>
            </a:r>
            <a:r>
              <a:rPr lang="en-US" altLang="zh-CN" sz="2000">
                <a:solidFill>
                  <a:schemeClr val="tx1"/>
                </a:solidFill>
                <a:cs typeface="微软雅黑" panose="020B0503020204020204" charset="-122"/>
              </a:rPr>
              <a:t>86%</a:t>
            </a:r>
            <a:r>
              <a:rPr lang="zh-CN" altLang="en-US" sz="2000">
                <a:solidFill>
                  <a:schemeClr val="tx1"/>
                </a:solidFill>
                <a:cs typeface="微软雅黑" panose="020B0503020204020204" charset="-122"/>
              </a:rPr>
              <a:t>的方差，而离散的只能解释</a:t>
            </a:r>
            <a:r>
              <a:rPr lang="en-US" altLang="zh-CN" sz="2000">
                <a:solidFill>
                  <a:schemeClr val="tx1"/>
                </a:solidFill>
                <a:cs typeface="微软雅黑" panose="020B0503020204020204" charset="-122"/>
              </a:rPr>
              <a:t>68%</a:t>
            </a:r>
            <a:r>
              <a:rPr lang="zh-CN" altLang="en-US" sz="2000">
                <a:solidFill>
                  <a:schemeClr val="tx1"/>
                </a:solidFill>
                <a:cs typeface="微软雅黑" panose="020B0503020204020204" charset="-122"/>
              </a:rPr>
              <a:t>的</a:t>
            </a:r>
            <a:r>
              <a:rPr lang="zh-CN" altLang="en-US" sz="2000">
                <a:solidFill>
                  <a:schemeClr val="tx1"/>
                </a:solidFill>
                <a:cs typeface="微软雅黑" panose="020B0503020204020204" charset="-122"/>
              </a:rPr>
              <a:t>方差。</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2. </a:t>
            </a:r>
            <a:r>
              <a:rPr lang="zh-CN" altLang="en-US" sz="2000">
                <a:solidFill>
                  <a:schemeClr val="tx1"/>
                </a:solidFill>
                <a:cs typeface="微软雅黑" panose="020B0503020204020204" charset="-122"/>
              </a:rPr>
              <a:t>通过情感类别和情感特征量表之间的感知模糊的相关性来解释（例：一些受试者将样本视为敬畏，而另一些受试者将其视为崇拜）比较二者平均标准差发现两者略有负相关（</a:t>
            </a:r>
            <a:r>
              <a:rPr lang="en-US" altLang="zh-CN" sz="2000">
                <a:solidFill>
                  <a:schemeClr val="tx1"/>
                </a:solidFill>
                <a:cs typeface="微软雅黑" panose="020B0503020204020204" charset="-122"/>
              </a:rPr>
              <a:t>r=-0.21</a:t>
            </a:r>
            <a:r>
              <a:rPr lang="zh-CN" altLang="en-US" sz="2000">
                <a:solidFill>
                  <a:schemeClr val="tx1"/>
                </a:solidFill>
                <a:cs typeface="微软雅黑" panose="020B0503020204020204" charset="-122"/>
              </a:rPr>
              <a:t>），因此，类别之间的平滑梯度很可能不能用识别的模糊性来解释。相反，它们指向传统上被认为是离散的情感类别的中间混合。</a:t>
            </a:r>
            <a:endParaRPr lang="zh-CN" altLang="en-US" sz="2000">
              <a:solidFill>
                <a:schemeClr val="tx1"/>
              </a:solidFill>
              <a:cs typeface="微软雅黑" panose="020B0503020204020204" charset="-122"/>
            </a:endParaRPr>
          </a:p>
        </p:txBody>
      </p:sp>
      <p:pic>
        <p:nvPicPr>
          <p:cNvPr id="2" name="图片 1" descr="微信截图_20240715124956"/>
          <p:cNvPicPr>
            <a:picLocks noChangeAspect="1"/>
          </p:cNvPicPr>
          <p:nvPr/>
        </p:nvPicPr>
        <p:blipFill>
          <a:blip r:embed="rId6"/>
          <a:stretch>
            <a:fillRect/>
          </a:stretch>
        </p:blipFill>
        <p:spPr>
          <a:xfrm>
            <a:off x="7463790" y="3671570"/>
            <a:ext cx="4006850" cy="292100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四、韵律所识别的情感是如何在语义空间中保存的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2861310"/>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3. </a:t>
            </a:r>
            <a:r>
              <a:rPr lang="zh-CN" altLang="en-US" sz="2000" b="1">
                <a:solidFill>
                  <a:schemeClr val="tx1"/>
                </a:solidFill>
                <a:cs typeface="微软雅黑" panose="020B0503020204020204" charset="-122"/>
              </a:rPr>
              <a:t>情感识别与语音特征之间的</a:t>
            </a:r>
            <a:r>
              <a:rPr lang="zh-CN" altLang="en-US" sz="2000" b="1">
                <a:solidFill>
                  <a:schemeClr val="tx1"/>
                </a:solidFill>
                <a:cs typeface="微软雅黑" panose="020B0503020204020204" charset="-122"/>
              </a:rPr>
              <a:t>相关性</a:t>
            </a:r>
            <a:endParaRPr lang="zh-CN" altLang="en-US" sz="2000" b="1">
              <a:solidFill>
                <a:schemeClr val="tx1"/>
              </a:solidFill>
              <a:cs typeface="微软雅黑" panose="020B0503020204020204" charset="-122"/>
            </a:endParaRPr>
          </a:p>
          <a:p>
            <a:pPr indent="0" fontAlgn="auto">
              <a:lnSpc>
                <a:spcPct val="150000"/>
              </a:lnSpc>
            </a:pPr>
            <a:r>
              <a:rPr lang="zh-CN" sz="2000">
                <a:solidFill>
                  <a:schemeClr val="tx1"/>
                </a:solidFill>
                <a:cs typeface="微软雅黑" panose="020B0503020204020204" charset="-122"/>
              </a:rPr>
              <a:t>以往研究</a:t>
            </a:r>
            <a:r>
              <a:rPr sz="2000">
                <a:solidFill>
                  <a:schemeClr val="tx1"/>
                </a:solidFill>
                <a:cs typeface="微软雅黑" panose="020B0503020204020204" charset="-122"/>
              </a:rPr>
              <a:t>长期以来一直声称某些声学特征驱动着韵律中情感的识别</a:t>
            </a:r>
            <a:r>
              <a:rPr lang="zh-CN" altLang="en-US" sz="2000">
                <a:solidFill>
                  <a:schemeClr val="tx1"/>
                </a:solidFill>
                <a:cs typeface="微软雅黑" panose="020B0503020204020204" charset="-122"/>
              </a:rPr>
              <a:t>。他们认为对发声相关的</a:t>
            </a:r>
            <a:r>
              <a:rPr lang="en-US" altLang="zh-CN" sz="2000">
                <a:solidFill>
                  <a:schemeClr val="tx1"/>
                </a:solidFill>
                <a:cs typeface="微软雅黑" panose="020B0503020204020204" charset="-122"/>
              </a:rPr>
              <a:t>i</a:t>
            </a:r>
            <a:r>
              <a:rPr lang="zh-CN" altLang="en-US" sz="2000">
                <a:solidFill>
                  <a:schemeClr val="tx1"/>
                </a:solidFill>
                <a:cs typeface="微软雅黑" panose="020B0503020204020204" charset="-122"/>
              </a:rPr>
              <a:t>情感识别依赖于对声学信号的低级处理。因此我们想知道</a:t>
            </a:r>
            <a:r>
              <a:rPr lang="zh-CN" altLang="en-US" sz="2000">
                <a:solidFill>
                  <a:schemeClr val="tx1"/>
                </a:solidFill>
                <a:cs typeface="微软雅黑" panose="020B0503020204020204" charset="-122"/>
              </a:rPr>
              <a:t>韵律的声学特征和情感类别以及评价特征判断之间的关联在多大程度上在不同文化中得以保留。</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为了探究每种文化中这些声学特性的情感相关性，我们计算了 2,519 个语音样本，将它们与我们的 12 个 维度以及每种文化中的情感类别和情感</a:t>
            </a:r>
            <a:r>
              <a:rPr lang="zh-CN" altLang="en-US" sz="2000">
                <a:solidFill>
                  <a:schemeClr val="tx1"/>
                </a:solidFill>
                <a:cs typeface="微软雅黑" panose="020B0503020204020204" charset="-122"/>
              </a:rPr>
              <a:t>特征相关联，并测量了这些情感</a:t>
            </a:r>
            <a:r>
              <a:rPr lang="zh-CN" altLang="en-US" sz="2000">
                <a:cs typeface="微软雅黑" panose="020B0503020204020204" charset="-122"/>
                <a:sym typeface="+mn-ea"/>
              </a:rPr>
              <a:t>跨文化保存</a:t>
            </a:r>
            <a:r>
              <a:rPr lang="zh-CN" altLang="en-US" sz="2000">
                <a:solidFill>
                  <a:schemeClr val="tx1"/>
                </a:solidFill>
                <a:cs typeface="微软雅黑" panose="020B0503020204020204" charset="-122"/>
              </a:rPr>
              <a:t>关联的程度。</a:t>
            </a:r>
            <a:endParaRPr lang="zh-CN" altLang="en-US" sz="2000">
              <a:solidFill>
                <a:schemeClr val="tx1"/>
              </a:solidFill>
              <a:cs typeface="微软雅黑" panose="020B0503020204020204" charset="-122"/>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四、韵律所识别的情感是如何在语义空间中保存的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6592570" cy="5077460"/>
          </a:xfrm>
          <a:prstGeom prst="rect">
            <a:avLst/>
          </a:prstGeom>
          <a:noFill/>
        </p:spPr>
        <p:txBody>
          <a:bodyPr wrap="square" rtlCol="0">
            <a:spAutoFit/>
          </a:bodyPr>
          <a:lstStyle/>
          <a:p>
            <a:pPr indent="0" fontAlgn="auto">
              <a:lnSpc>
                <a:spcPct val="150000"/>
              </a:lnSpc>
            </a:pPr>
            <a:r>
              <a:rPr lang="en-US" altLang="zh-CN" b="1">
                <a:solidFill>
                  <a:schemeClr val="tx1"/>
                </a:solidFill>
                <a:cs typeface="微软雅黑" panose="020B0503020204020204" charset="-122"/>
              </a:rPr>
              <a:t>Step 3. </a:t>
            </a:r>
            <a:r>
              <a:rPr lang="zh-CN" altLang="en-US" b="1">
                <a:solidFill>
                  <a:schemeClr val="tx1"/>
                </a:solidFill>
                <a:cs typeface="微软雅黑" panose="020B0503020204020204" charset="-122"/>
              </a:rPr>
              <a:t>情感识别与语音特征之间的</a:t>
            </a:r>
            <a:r>
              <a:rPr lang="zh-CN" altLang="en-US" b="1">
                <a:solidFill>
                  <a:schemeClr val="tx1"/>
                </a:solidFill>
                <a:cs typeface="微软雅黑" panose="020B0503020204020204" charset="-122"/>
              </a:rPr>
              <a:t>相关性</a:t>
            </a:r>
            <a:endParaRPr lang="zh-CN" altLang="en-US" b="1">
              <a:solidFill>
                <a:schemeClr val="tx1"/>
              </a:solidFill>
              <a:cs typeface="微软雅黑" panose="020B0503020204020204" charset="-122"/>
            </a:endParaRPr>
          </a:p>
          <a:p>
            <a:pPr indent="0" fontAlgn="auto">
              <a:lnSpc>
                <a:spcPct val="150000"/>
              </a:lnSpc>
            </a:pPr>
            <a:r>
              <a:rPr lang="zh-CN" altLang="en-US">
                <a:solidFill>
                  <a:schemeClr val="tx1"/>
                </a:solidFill>
                <a:cs typeface="微软雅黑" panose="020B0503020204020204" charset="-122"/>
              </a:rPr>
              <a:t>12 个 PPC的低级声学相关性在不同文化中得到了很好的保存。其中 5 个 PPC 的声学相关性的跨文化相关性超过 0.95，除 Distress 和 Contempt 之外的所有 PPC 均超过 0.8。 相比之下，声学特征和效价识别之间的相关性在不同文化中保存得相当差（ρ = 0.40；显着较低 对于 12 个 PPC 中的 5 个（娱乐、愤怒、敬畏、欲望和失望；ρ = 1、0.99、0.99、0.99 和 0.95。 许多原始类别判断的声学相关性也比效价更好地保留下来，几个不太常研究的情感特征的声学相关性也是如此。</a:t>
            </a:r>
            <a:endParaRPr lang="zh-CN" altLang="en-US">
              <a:solidFill>
                <a:schemeClr val="tx1"/>
              </a:solidFill>
              <a:cs typeface="微软雅黑" panose="020B0503020204020204" charset="-122"/>
            </a:endParaRPr>
          </a:p>
          <a:p>
            <a:pPr indent="0" fontAlgn="auto">
              <a:lnSpc>
                <a:spcPct val="150000"/>
              </a:lnSpc>
            </a:pPr>
            <a:r>
              <a:rPr lang="zh-CN" altLang="en-US">
                <a:solidFill>
                  <a:schemeClr val="tx1"/>
                </a:solidFill>
                <a:cs typeface="微软雅黑" panose="020B0503020204020204" charset="-122"/>
              </a:rPr>
              <a:t>因此：</a:t>
            </a:r>
            <a:r>
              <a:rPr lang="zh-CN" altLang="en-US">
                <a:solidFill>
                  <a:srgbClr val="FF0000"/>
                </a:solidFill>
                <a:cs typeface="微软雅黑" panose="020B0503020204020204" charset="-122"/>
              </a:rPr>
              <a:t>大多数情感类别（例如娱乐或恐惧）的低级声学相关性在不同文化中比效价的声学相关性保存得更好，这一发现进一步支持了情感类别的识别发生在处理的早期阶段的假设。</a:t>
            </a:r>
            <a:endParaRPr lang="zh-CN" altLang="en-US">
              <a:solidFill>
                <a:srgbClr val="FF0000"/>
              </a:solidFill>
              <a:cs typeface="微软雅黑" panose="020B0503020204020204" charset="-122"/>
            </a:endParaRPr>
          </a:p>
        </p:txBody>
      </p:sp>
      <p:pic>
        <p:nvPicPr>
          <p:cNvPr id="2" name="图片 1" descr="微信截图_20240715131032"/>
          <p:cNvPicPr>
            <a:picLocks noChangeAspect="1"/>
          </p:cNvPicPr>
          <p:nvPr/>
        </p:nvPicPr>
        <p:blipFill>
          <a:blip r:embed="rId6"/>
          <a:stretch>
            <a:fillRect/>
          </a:stretch>
        </p:blipFill>
        <p:spPr>
          <a:xfrm>
            <a:off x="6757035" y="1784985"/>
            <a:ext cx="5160010" cy="385318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cs typeface="微软雅黑" panose="020B0503020204020204" charset="-122"/>
              </a:rPr>
              <a:t>Part.2</a:t>
            </a:r>
            <a:endParaRPr lang="en-US" altLang="zh-CN" sz="3600" b="1">
              <a:solidFill>
                <a:srgbClr val="00633D"/>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3"/>
            </p:custDataLst>
          </p:nvPr>
        </p:nvSpPr>
        <p:spPr>
          <a:xfrm>
            <a:off x="3884295" y="2299335"/>
            <a:ext cx="4404995" cy="1014730"/>
          </a:xfrm>
          <a:prstGeom prst="rect">
            <a:avLst/>
          </a:prstGeom>
          <a:noFill/>
        </p:spPr>
        <p:txBody>
          <a:bodyPr wrap="square" rtlCol="0">
            <a:spAutoFit/>
          </a:bodyPr>
          <a:lstStyle/>
          <a:p>
            <a:pPr algn="dist"/>
            <a:r>
              <a:rPr lang="zh-CN" altLang="en-US" sz="6000" b="1">
                <a:solidFill>
                  <a:srgbClr val="FFFFFF"/>
                </a:solidFill>
                <a:latin typeface="+mj-ea"/>
                <a:ea typeface="+mj-ea"/>
                <a:cs typeface="微软雅黑" panose="020B0503020204020204" charset="-122"/>
              </a:rPr>
              <a:t>方法</a:t>
            </a:r>
            <a:r>
              <a:rPr lang="zh-CN" altLang="en-US" sz="6000" b="1">
                <a:solidFill>
                  <a:srgbClr val="FFFFFF"/>
                </a:solidFill>
                <a:latin typeface="+mj-ea"/>
                <a:ea typeface="+mj-ea"/>
                <a:cs typeface="微软雅黑" panose="020B0503020204020204" charset="-122"/>
              </a:rPr>
              <a:t>介绍</a:t>
            </a:r>
            <a:endParaRPr lang="zh-CN" altLang="en-US" sz="6000" b="1">
              <a:solidFill>
                <a:srgbClr val="FFFFFF"/>
              </a:solidFill>
              <a:latin typeface="+mj-ea"/>
              <a:ea typeface="+mj-ea"/>
              <a:cs typeface="微软雅黑" panose="020B0503020204020204" charset="-122"/>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en-US" sz="2400" b="1">
                <a:solidFill>
                  <a:schemeClr val="bg1"/>
                </a:solidFill>
                <a:cs typeface="微软雅黑" panose="020B0503020204020204" charset="-122"/>
              </a:rPr>
              <a:t>2 </a:t>
            </a:r>
            <a:r>
              <a:rPr lang="zh-CN" altLang="en-US" sz="2400" b="1">
                <a:solidFill>
                  <a:schemeClr val="bg1"/>
                </a:solidFill>
                <a:cs typeface="微软雅黑" panose="020B0503020204020204" charset="-122"/>
              </a:rPr>
              <a:t>方法</a:t>
            </a:r>
            <a:r>
              <a:rPr lang="zh-CN" altLang="en-US" sz="2400" b="1">
                <a:solidFill>
                  <a:schemeClr val="bg1"/>
                </a:solidFill>
                <a:cs typeface="微软雅黑" panose="020B0503020204020204" charset="-122"/>
              </a:rPr>
              <a:t>介绍</a:t>
            </a:r>
            <a:endParaRPr lang="zh-CN" altLang="en-US"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5929630"/>
          </a:xfrm>
          <a:prstGeom prst="rect">
            <a:avLst/>
          </a:prstGeom>
          <a:noFill/>
        </p:spPr>
        <p:txBody>
          <a:bodyPr wrap="square" rtlCol="0">
            <a:noAutofit/>
          </a:bodyPr>
          <a:lstStyle/>
          <a:p>
            <a:pPr indent="0" fontAlgn="auto">
              <a:lnSpc>
                <a:spcPct val="150000"/>
              </a:lnSpc>
            </a:pPr>
            <a:r>
              <a:rPr lang="en-US" altLang="zh-CN" sz="2000" b="1">
                <a:cs typeface="微软雅黑" panose="020B0503020204020204" charset="-122"/>
              </a:rPr>
              <a:t>PPCA</a:t>
            </a:r>
            <a:r>
              <a:rPr lang="zh-CN" altLang="en-US" sz="2000" b="1">
                <a:cs typeface="微软雅黑" panose="020B0503020204020204" charset="-122"/>
              </a:rPr>
              <a:t>（</a:t>
            </a:r>
            <a:r>
              <a:rPr lang="en-US" altLang="zh-CN" sz="2000" b="1">
                <a:cs typeface="微软雅黑" panose="020B0503020204020204" charset="-122"/>
              </a:rPr>
              <a:t>principal preserved component analysis</a:t>
            </a:r>
            <a:r>
              <a:rPr lang="zh-CN" altLang="en-US" sz="2000" b="1">
                <a:cs typeface="微软雅黑" panose="020B0503020204020204" charset="-122"/>
              </a:rPr>
              <a:t>）主成分保留分析：</a:t>
            </a:r>
            <a:r>
              <a:rPr lang="zh-CN" altLang="en-US" sz="2000">
                <a:cs typeface="微软雅黑" panose="020B0503020204020204" charset="-122"/>
              </a:rPr>
              <a:t>用于将两种文化的数据集做出共同判断情感识别的维度</a:t>
            </a:r>
            <a:endParaRPr lang="zh-CN" altLang="en-US" sz="2000">
              <a:cs typeface="微软雅黑" panose="020B0503020204020204" charset="-122"/>
            </a:endParaRPr>
          </a:p>
          <a:p>
            <a:pPr indent="0" fontAlgn="auto">
              <a:lnSpc>
                <a:spcPct val="150000"/>
              </a:lnSpc>
            </a:pPr>
            <a:r>
              <a:rPr lang="zh-CN" altLang="en-US" sz="2000" b="1">
                <a:cs typeface="微软雅黑" panose="020B0503020204020204" charset="-122"/>
              </a:rPr>
              <a:t>第一步</a:t>
            </a:r>
            <a:r>
              <a:rPr lang="zh-CN" altLang="en-US" sz="2000">
                <a:cs typeface="微软雅黑" panose="020B0503020204020204" charset="-122"/>
              </a:rPr>
              <a:t>：确立一个最大的单位向量</a:t>
            </a:r>
            <a:r>
              <a:rPr lang="en-US" altLang="zh-CN" sz="2000">
                <a:cs typeface="微软雅黑" panose="020B0503020204020204" charset="-122"/>
              </a:rPr>
              <a:t>α</a:t>
            </a:r>
            <a:r>
              <a:rPr lang="en-US" altLang="zh-CN" sz="2000" baseline="-25000">
                <a:cs typeface="微软雅黑" panose="020B0503020204020204" charset="-122"/>
              </a:rPr>
              <a:t>1</a:t>
            </a:r>
            <a:r>
              <a:rPr lang="zh-CN" altLang="en-US" sz="2000">
                <a:cs typeface="微软雅黑" panose="020B0503020204020204" charset="-122"/>
              </a:rPr>
              <a:t>，我们将</a:t>
            </a:r>
            <a:r>
              <a:rPr lang="en-US" altLang="zh-CN" sz="2000">
                <a:cs typeface="微软雅黑" panose="020B0503020204020204" charset="-122"/>
                <a:sym typeface="+mn-ea"/>
              </a:rPr>
              <a:t>α</a:t>
            </a:r>
            <a:r>
              <a:rPr lang="en-US" altLang="zh-CN" sz="2000" baseline="-25000">
                <a:cs typeface="微软雅黑" panose="020B0503020204020204" charset="-122"/>
                <a:sym typeface="+mn-ea"/>
              </a:rPr>
              <a:t>1</a:t>
            </a:r>
            <a:r>
              <a:rPr lang="zh-CN" altLang="en-US" sz="2000">
                <a:cs typeface="微软雅黑" panose="020B0503020204020204" charset="-122"/>
                <a:sym typeface="+mn-ea"/>
              </a:rPr>
              <a:t>称为第一主保留成分。并寻找其他向量</a:t>
            </a:r>
            <a:r>
              <a:rPr lang="en-US" altLang="zh-CN" sz="2000">
                <a:cs typeface="微软雅黑" panose="020B0503020204020204" charset="-122"/>
                <a:sym typeface="+mn-ea"/>
              </a:rPr>
              <a:t>α</a:t>
            </a:r>
            <a:r>
              <a:rPr lang="en-US" altLang="zh-CN" sz="2000" baseline="-25000">
                <a:cs typeface="微软雅黑" panose="020B0503020204020204" charset="-122"/>
                <a:sym typeface="+mn-ea"/>
              </a:rPr>
              <a:t>i</a:t>
            </a:r>
            <a:r>
              <a:rPr lang="zh-CN" altLang="en-US" sz="2000">
                <a:cs typeface="微软雅黑" panose="020B0503020204020204" charset="-122"/>
                <a:sym typeface="+mn-ea"/>
              </a:rPr>
              <a:t>。这些向量需要受到</a:t>
            </a:r>
            <a:r>
              <a:rPr lang="en-US" altLang="zh-CN" sz="2000">
                <a:cs typeface="微软雅黑" panose="020B0503020204020204" charset="-122"/>
                <a:sym typeface="+mn-ea"/>
              </a:rPr>
              <a:t>α</a:t>
            </a:r>
            <a:r>
              <a:rPr lang="en-US" altLang="zh-CN" sz="2000" baseline="-25000">
                <a:cs typeface="微软雅黑" panose="020B0503020204020204" charset="-122"/>
                <a:sym typeface="+mn-ea"/>
              </a:rPr>
              <a:t>1</a:t>
            </a:r>
            <a:r>
              <a:rPr lang="zh-CN" altLang="en-US" sz="2000">
                <a:cs typeface="微软雅黑" panose="020B0503020204020204" charset="-122"/>
              </a:rPr>
              <a:t>和</a:t>
            </a:r>
            <a:r>
              <a:rPr lang="en-US" altLang="zh-CN" sz="2000">
                <a:cs typeface="微软雅黑" panose="020B0503020204020204" charset="-122"/>
              </a:rPr>
              <a:t>α</a:t>
            </a:r>
            <a:r>
              <a:rPr lang="en-US" altLang="zh-CN" sz="2000" baseline="-25000">
                <a:cs typeface="微软雅黑" panose="020B0503020204020204" charset="-122"/>
              </a:rPr>
              <a:t>i-1</a:t>
            </a:r>
            <a:r>
              <a:rPr lang="zh-CN" altLang="en-US" sz="2000">
                <a:cs typeface="微软雅黑" panose="020B0503020204020204" charset="-122"/>
              </a:rPr>
              <a:t>正交约束。其函数形式</a:t>
            </a:r>
            <a:r>
              <a:rPr lang="zh-CN" altLang="en-US" sz="2000">
                <a:cs typeface="微软雅黑" panose="020B0503020204020204" charset="-122"/>
              </a:rPr>
              <a:t>为</a:t>
            </a:r>
            <a:endParaRPr lang="zh-CN" altLang="en-US" sz="2000">
              <a:cs typeface="微软雅黑" panose="020B0503020204020204" charset="-122"/>
            </a:endParaRPr>
          </a:p>
          <a:p>
            <a:pPr indent="0" fontAlgn="auto">
              <a:lnSpc>
                <a:spcPct val="150000"/>
              </a:lnSpc>
            </a:pPr>
            <a:r>
              <a:rPr lang="zh-CN" altLang="en-US" sz="2000" b="1">
                <a:cs typeface="微软雅黑" panose="020B0503020204020204" charset="-122"/>
              </a:rPr>
              <a:t>第二步</a:t>
            </a:r>
            <a:r>
              <a:rPr lang="zh-CN" altLang="en-US" sz="2000">
                <a:cs typeface="微软雅黑" panose="020B0503020204020204" charset="-122"/>
              </a:rPr>
              <a:t>：将两个数据集之间的交叉协方差矩阵及其转置进行特征分解，形式</a:t>
            </a:r>
            <a:r>
              <a:rPr lang="zh-CN" altLang="en-US" sz="2000">
                <a:cs typeface="微软雅黑" panose="020B0503020204020204" charset="-122"/>
              </a:rPr>
              <a:t>为：</a:t>
            </a:r>
            <a:endParaRPr lang="zh-CN" altLang="en-US" sz="2000">
              <a:cs typeface="微软雅黑" panose="020B0503020204020204" charset="-122"/>
            </a:endParaRPr>
          </a:p>
          <a:p>
            <a:pPr indent="0" fontAlgn="auto">
              <a:lnSpc>
                <a:spcPct val="150000"/>
              </a:lnSpc>
            </a:pPr>
            <a:r>
              <a:rPr lang="zh-CN" altLang="en-US" sz="2000" b="1">
                <a:cs typeface="微软雅黑" panose="020B0503020204020204" charset="-122"/>
              </a:rPr>
              <a:t>第三步</a:t>
            </a:r>
            <a:r>
              <a:rPr lang="zh-CN" altLang="en-US" sz="2000">
                <a:cs typeface="微软雅黑" panose="020B0503020204020204" charset="-122"/>
              </a:rPr>
              <a:t>：由于</a:t>
            </a:r>
            <a:r>
              <a:rPr lang="en-US" altLang="zh-CN" sz="2000">
                <a:cs typeface="微软雅黑" panose="020B0503020204020204" charset="-122"/>
              </a:rPr>
              <a:t>PPCA</a:t>
            </a:r>
            <a:r>
              <a:rPr lang="zh-CN" altLang="en-US" sz="2000">
                <a:cs typeface="微软雅黑" panose="020B0503020204020204" charset="-122"/>
              </a:rPr>
              <a:t>的目标是找到一个单位向量</a:t>
            </a:r>
            <a:r>
              <a:rPr lang="en-US" altLang="zh-CN" sz="2000">
                <a:cs typeface="微软雅黑" panose="020B0503020204020204" charset="-122"/>
              </a:rPr>
              <a:t>α</a:t>
            </a:r>
            <a:r>
              <a:rPr lang="en-US" altLang="zh-CN" sz="2000" baseline="-25000">
                <a:cs typeface="微软雅黑" panose="020B0503020204020204" charset="-122"/>
              </a:rPr>
              <a:t>1</a:t>
            </a:r>
            <a:r>
              <a:rPr lang="zh-CN" altLang="en-US" sz="2000">
                <a:cs typeface="微软雅黑" panose="020B0503020204020204" charset="-122"/>
              </a:rPr>
              <a:t>，使得数据集</a:t>
            </a:r>
            <a:r>
              <a:rPr lang="en-US" altLang="zh-CN" sz="2000">
                <a:cs typeface="微软雅黑" panose="020B0503020204020204" charset="-122"/>
              </a:rPr>
              <a:t>X</a:t>
            </a:r>
            <a:r>
              <a:rPr lang="zh-CN" altLang="en-US" sz="2000">
                <a:cs typeface="微软雅黑" panose="020B0503020204020204" charset="-122"/>
              </a:rPr>
              <a:t>和</a:t>
            </a:r>
            <a:r>
              <a:rPr lang="en-US" altLang="zh-CN" sz="2000">
                <a:cs typeface="微软雅黑" panose="020B0503020204020204" charset="-122"/>
              </a:rPr>
              <a:t>Y</a:t>
            </a:r>
            <a:r>
              <a:rPr lang="zh-CN" altLang="en-US" sz="2000">
                <a:cs typeface="微软雅黑" panose="020B0503020204020204" charset="-122"/>
              </a:rPr>
              <a:t>再</a:t>
            </a:r>
            <a:r>
              <a:rPr lang="en-US" altLang="zh-CN" sz="2000">
                <a:cs typeface="微软雅黑" panose="020B0503020204020204" charset="-122"/>
              </a:rPr>
              <a:t>α</a:t>
            </a:r>
            <a:r>
              <a:rPr lang="en-US" altLang="zh-CN" sz="2000" baseline="-25000">
                <a:cs typeface="微软雅黑" panose="020B0503020204020204" charset="-122"/>
              </a:rPr>
              <a:t>1</a:t>
            </a:r>
            <a:r>
              <a:rPr lang="zh-CN" altLang="en-US" sz="2000">
                <a:cs typeface="微软雅黑" panose="020B0503020204020204" charset="-122"/>
              </a:rPr>
              <a:t>方向上的投影具有最大的协方差，也就是目标函数是最大的</a:t>
            </a:r>
            <a:r>
              <a:rPr lang="en-US" altLang="zh-CN" sz="2000">
                <a:cs typeface="微软雅黑" panose="020B0503020204020204" charset="-122"/>
              </a:rPr>
              <a:t>                   </a:t>
            </a:r>
            <a:r>
              <a:rPr lang="zh-CN" altLang="en-US" sz="2000">
                <a:cs typeface="微软雅黑" panose="020B0503020204020204" charset="-122"/>
              </a:rPr>
              <a:t>在经过特征分解之后，我们可以得到一个特征值和特征向量之间的关系，即</a:t>
            </a:r>
            <a:r>
              <a:rPr lang="en-US" altLang="zh-CN" sz="2000">
                <a:cs typeface="微软雅黑" panose="020B0503020204020204" charset="-122"/>
              </a:rPr>
              <a:t>                                  </a:t>
            </a:r>
            <a:r>
              <a:rPr lang="zh-CN" altLang="en-US" sz="2000">
                <a:cs typeface="微软雅黑" panose="020B0503020204020204" charset="-122"/>
              </a:rPr>
              <a:t>那么λ</a:t>
            </a:r>
            <a:r>
              <a:rPr lang="zh-CN" altLang="en-US" sz="2000" baseline="-25000">
                <a:cs typeface="微软雅黑" panose="020B0503020204020204" charset="-122"/>
              </a:rPr>
              <a:t>i</a:t>
            </a:r>
            <a:r>
              <a:rPr lang="zh-CN" altLang="en-US" sz="2000">
                <a:cs typeface="微软雅黑" panose="020B0503020204020204" charset="-122"/>
              </a:rPr>
              <a:t>就表示为α</a:t>
            </a:r>
            <a:r>
              <a:rPr lang="zh-CN" altLang="en-US" sz="2000" baseline="-25000">
                <a:cs typeface="微软雅黑" panose="020B0503020204020204" charset="-122"/>
              </a:rPr>
              <a:t>i</a:t>
            </a:r>
            <a:r>
              <a:rPr lang="zh-CN" altLang="en-US" sz="2000" baseline="30000">
                <a:cs typeface="微软雅黑" panose="020B0503020204020204" charset="-122"/>
              </a:rPr>
              <a:t>T</a:t>
            </a:r>
            <a:r>
              <a:rPr lang="zh-CN" altLang="en-US" sz="2000">
                <a:cs typeface="微软雅黑" panose="020B0503020204020204" charset="-122"/>
              </a:rPr>
              <a:t>[Cov(X,Y)/2+Cov(Y,X)/2]α</a:t>
            </a:r>
            <a:r>
              <a:rPr lang="zh-CN" altLang="en-US" sz="2000" baseline="-25000">
                <a:cs typeface="微软雅黑" panose="020B0503020204020204" charset="-122"/>
              </a:rPr>
              <a:t>i</a:t>
            </a:r>
            <a:r>
              <a:rPr lang="zh-CN" altLang="en-US" sz="2000">
                <a:cs typeface="微软雅黑" panose="020B0503020204020204" charset="-122"/>
              </a:rPr>
              <a:t>。要求最大协方差，则在</a:t>
            </a:r>
            <a:endParaRPr lang="zh-CN" altLang="en-US" sz="2000">
              <a:cs typeface="微软雅黑" panose="020B0503020204020204" charset="-122"/>
            </a:endParaRPr>
          </a:p>
          <a:p>
            <a:pPr indent="0" fontAlgn="auto">
              <a:lnSpc>
                <a:spcPct val="150000"/>
              </a:lnSpc>
            </a:pPr>
            <a:r>
              <a:rPr lang="zh-CN" altLang="en-US" sz="2000">
                <a:cs typeface="微软雅黑" panose="020B0503020204020204" charset="-122"/>
                <a:sym typeface="+mn-ea"/>
              </a:rPr>
              <a:t>λ</a:t>
            </a:r>
            <a:r>
              <a:rPr lang="zh-CN" altLang="en-US" sz="2000" baseline="-25000">
                <a:cs typeface="微软雅黑" panose="020B0503020204020204" charset="-122"/>
                <a:sym typeface="+mn-ea"/>
              </a:rPr>
              <a:t>i</a:t>
            </a:r>
            <a:r>
              <a:rPr lang="en-US" altLang="zh-CN" sz="2000">
                <a:cs typeface="微软雅黑" panose="020B0503020204020204" charset="-122"/>
                <a:sym typeface="+mn-ea"/>
              </a:rPr>
              <a:t>=Cov(Xα</a:t>
            </a:r>
            <a:r>
              <a:rPr lang="en-US" altLang="zh-CN" sz="2000" baseline="-25000">
                <a:cs typeface="微软雅黑" panose="020B0503020204020204" charset="-122"/>
                <a:sym typeface="+mn-ea"/>
              </a:rPr>
              <a:t>i</a:t>
            </a:r>
            <a:r>
              <a:rPr lang="en-US" altLang="zh-CN" sz="2000">
                <a:cs typeface="微软雅黑" panose="020B0503020204020204" charset="-122"/>
                <a:sym typeface="+mn-ea"/>
              </a:rPr>
              <a:t>, Yα</a:t>
            </a:r>
            <a:r>
              <a:rPr lang="en-US" altLang="zh-CN" sz="2000" baseline="-25000">
                <a:cs typeface="微软雅黑" panose="020B0503020204020204" charset="-122"/>
                <a:sym typeface="+mn-ea"/>
              </a:rPr>
              <a:t>i</a:t>
            </a:r>
            <a:r>
              <a:rPr lang="en-US" altLang="zh-CN" sz="2000">
                <a:cs typeface="微软雅黑" panose="020B0503020204020204" charset="-122"/>
                <a:sym typeface="+mn-ea"/>
              </a:rPr>
              <a:t>)</a:t>
            </a:r>
            <a:r>
              <a:rPr lang="zh-CN" altLang="en-US" sz="2000">
                <a:cs typeface="微软雅黑" panose="020B0503020204020204" charset="-122"/>
                <a:sym typeface="+mn-ea"/>
              </a:rPr>
              <a:t>时</a:t>
            </a:r>
            <a:r>
              <a:rPr lang="zh-CN" altLang="en-US" sz="2000">
                <a:cs typeface="微软雅黑" panose="020B0503020204020204" charset="-122"/>
                <a:sym typeface="+mn-ea"/>
              </a:rPr>
              <a:t>最大。</a:t>
            </a:r>
            <a:endParaRPr lang="zh-CN" altLang="en-US" sz="2000">
              <a:cs typeface="微软雅黑" panose="020B0503020204020204" charset="-122"/>
              <a:sym typeface="+mn-ea"/>
            </a:endParaRPr>
          </a:p>
        </p:txBody>
      </p:sp>
      <p:sp>
        <p:nvSpPr>
          <p:cNvPr id="12" name="文本框 11"/>
          <p:cNvSpPr txBox="1"/>
          <p:nvPr/>
        </p:nvSpPr>
        <p:spPr>
          <a:xfrm>
            <a:off x="2144395" y="5714365"/>
            <a:ext cx="5334000" cy="368300"/>
          </a:xfrm>
          <a:prstGeom prst="rect">
            <a:avLst/>
          </a:prstGeom>
          <a:noFill/>
        </p:spPr>
        <p:txBody>
          <a:bodyPr wrap="square" rtlCol="0">
            <a:spAutoFit/>
          </a:bodyPr>
          <a:p>
            <a:endParaRPr lang="en-US" altLang="zh-CN"/>
          </a:p>
        </p:txBody>
      </p:sp>
      <p:pic>
        <p:nvPicPr>
          <p:cNvPr id="5" name="图片 4" descr="微信截图_20240715202238"/>
          <p:cNvPicPr>
            <a:picLocks noChangeAspect="1"/>
          </p:cNvPicPr>
          <p:nvPr/>
        </p:nvPicPr>
        <p:blipFill>
          <a:blip r:embed="rId6"/>
          <a:stretch>
            <a:fillRect/>
          </a:stretch>
        </p:blipFill>
        <p:spPr>
          <a:xfrm>
            <a:off x="4468495" y="2238375"/>
            <a:ext cx="1371600" cy="355600"/>
          </a:xfrm>
          <a:prstGeom prst="rect">
            <a:avLst/>
          </a:prstGeom>
        </p:spPr>
      </p:pic>
      <p:pic>
        <p:nvPicPr>
          <p:cNvPr id="7" name="图片 6" descr="微信截图_20240715205856"/>
          <p:cNvPicPr>
            <a:picLocks noChangeAspect="1"/>
          </p:cNvPicPr>
          <p:nvPr/>
        </p:nvPicPr>
        <p:blipFill>
          <a:blip r:embed="rId7"/>
          <a:srcRect l="1490" t="28892"/>
          <a:stretch>
            <a:fillRect/>
          </a:stretch>
        </p:blipFill>
        <p:spPr>
          <a:xfrm>
            <a:off x="8971915" y="2730500"/>
            <a:ext cx="2481580" cy="259715"/>
          </a:xfrm>
          <a:prstGeom prst="rect">
            <a:avLst/>
          </a:prstGeom>
        </p:spPr>
      </p:pic>
      <p:pic>
        <p:nvPicPr>
          <p:cNvPr id="13" name="图片 12" descr="微信截图_20240715202238"/>
          <p:cNvPicPr>
            <a:picLocks noChangeAspect="1"/>
          </p:cNvPicPr>
          <p:nvPr/>
        </p:nvPicPr>
        <p:blipFill>
          <a:blip r:embed="rId6"/>
          <a:stretch>
            <a:fillRect/>
          </a:stretch>
        </p:blipFill>
        <p:spPr>
          <a:xfrm>
            <a:off x="2870200" y="3590925"/>
            <a:ext cx="1371600" cy="355600"/>
          </a:xfrm>
          <a:prstGeom prst="rect">
            <a:avLst/>
          </a:prstGeom>
        </p:spPr>
      </p:pic>
      <p:pic>
        <p:nvPicPr>
          <p:cNvPr id="14" name="图片 13" descr="微信截图_20240715210716"/>
          <p:cNvPicPr>
            <a:picLocks noChangeAspect="1"/>
          </p:cNvPicPr>
          <p:nvPr/>
        </p:nvPicPr>
        <p:blipFill>
          <a:blip r:embed="rId8"/>
          <a:stretch>
            <a:fillRect/>
          </a:stretch>
        </p:blipFill>
        <p:spPr>
          <a:xfrm>
            <a:off x="1170305" y="3946525"/>
            <a:ext cx="2120900" cy="501650"/>
          </a:xfrm>
          <a:prstGeom prst="rect">
            <a:avLst/>
          </a:prstGeom>
        </p:spPr>
      </p:pic>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lang="en-US" sz="2400" b="1">
                <a:solidFill>
                  <a:schemeClr val="bg1"/>
                </a:solidFill>
                <a:cs typeface="微软雅黑" panose="020B0503020204020204" charset="-122"/>
                <a:sym typeface="+mn-ea"/>
              </a:rPr>
              <a:t>2 </a:t>
            </a:r>
            <a:r>
              <a:rPr lang="zh-CN" altLang="en-US" sz="2400" b="1">
                <a:solidFill>
                  <a:schemeClr val="bg1"/>
                </a:solidFill>
                <a:cs typeface="微软雅黑" panose="020B0503020204020204" charset="-122"/>
                <a:sym typeface="+mn-ea"/>
              </a:rPr>
              <a:t>方法介绍</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5631180"/>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PPCA</a:t>
            </a:r>
            <a:r>
              <a:rPr lang="zh-CN" altLang="en-US" sz="2000" b="1">
                <a:solidFill>
                  <a:schemeClr val="tx1"/>
                </a:solidFill>
                <a:cs typeface="微软雅黑" panose="020B0503020204020204" charset="-122"/>
              </a:rPr>
              <a:t>和</a:t>
            </a:r>
            <a:r>
              <a:rPr lang="en-US" altLang="zh-CN" sz="2000" b="1">
                <a:solidFill>
                  <a:schemeClr val="tx1"/>
                </a:solidFill>
                <a:cs typeface="微软雅黑" panose="020B0503020204020204" charset="-122"/>
              </a:rPr>
              <a:t>PCA</a:t>
            </a:r>
            <a:r>
              <a:rPr lang="zh-CN" altLang="en-US" sz="2000" b="1">
                <a:solidFill>
                  <a:schemeClr val="tx1"/>
                </a:solidFill>
                <a:cs typeface="微软雅黑" panose="020B0503020204020204" charset="-122"/>
              </a:rPr>
              <a:t>相比优势在哪？</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PPCA</a:t>
            </a:r>
            <a:r>
              <a:rPr lang="zh-CN" altLang="en-US" sz="2000">
                <a:solidFill>
                  <a:schemeClr val="tx1"/>
                </a:solidFill>
                <a:cs typeface="微软雅黑" panose="020B0503020204020204" charset="-122"/>
              </a:rPr>
              <a:t>：是一种通过最大化两个数据集在成分中的协方差来</a:t>
            </a:r>
            <a:r>
              <a:rPr lang="zh-CN" altLang="en-US" sz="2000">
                <a:solidFill>
                  <a:schemeClr val="tx1"/>
                </a:solidFill>
                <a:cs typeface="微软雅黑" panose="020B0503020204020204" charset="-122"/>
              </a:rPr>
              <a:t>找出共享维度的</a:t>
            </a:r>
            <a:r>
              <a:rPr lang="zh-CN" altLang="en-US" sz="2000">
                <a:solidFill>
                  <a:schemeClr val="tx1"/>
                </a:solidFill>
                <a:cs typeface="微软雅黑" panose="020B0503020204020204" charset="-122"/>
              </a:rPr>
              <a:t>方法。</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CCA</a:t>
            </a:r>
            <a:r>
              <a:rPr lang="zh-CN" altLang="en-US" sz="2000">
                <a:solidFill>
                  <a:schemeClr val="tx1"/>
                </a:solidFill>
                <a:cs typeface="微软雅黑" panose="020B0503020204020204" charset="-122"/>
              </a:rPr>
              <a:t>：是一种通过寻找两个数据集之间线性组合的最大相关性来找出</a:t>
            </a:r>
            <a:r>
              <a:rPr lang="zh-CN" altLang="en-US" sz="2000">
                <a:solidFill>
                  <a:schemeClr val="tx1"/>
                </a:solidFill>
                <a:cs typeface="微软雅黑" panose="020B0503020204020204" charset="-122"/>
              </a:rPr>
              <a:t>共享维度。</a:t>
            </a:r>
            <a:endParaRPr lang="zh-CN" altLang="en-US" sz="2000">
              <a:solidFill>
                <a:schemeClr val="tx1"/>
              </a:solidFill>
              <a:cs typeface="微软雅黑" panose="020B0503020204020204" charset="-122"/>
            </a:endParaRPr>
          </a:p>
          <a:p>
            <a:pPr indent="0" fontAlgn="auto">
              <a:lnSpc>
                <a:spcPct val="150000"/>
              </a:lnSpc>
            </a:pPr>
            <a:r>
              <a:rPr lang="zh-CN" altLang="en-US" sz="2000" b="1">
                <a:solidFill>
                  <a:schemeClr val="tx1"/>
                </a:solidFill>
                <a:cs typeface="微软雅黑" panose="020B0503020204020204" charset="-122"/>
              </a:rPr>
              <a:t>优势</a:t>
            </a:r>
            <a:r>
              <a:rPr lang="zh-CN" altLang="en-US" sz="2000">
                <a:solidFill>
                  <a:schemeClr val="tx1"/>
                </a:solidFill>
                <a:cs typeface="微软雅黑" panose="020B0503020204020204" charset="-122"/>
              </a:rPr>
              <a:t>：</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1. PPCA</a:t>
            </a:r>
            <a:r>
              <a:rPr lang="zh-CN" altLang="en-US" sz="2000">
                <a:solidFill>
                  <a:schemeClr val="tx1"/>
                </a:solidFill>
                <a:cs typeface="微软雅黑" panose="020B0503020204020204" charset="-122"/>
              </a:rPr>
              <a:t>通过最大化协方差来寻找共享成分，可以同时考虑到两个数据集的维度，而</a:t>
            </a:r>
            <a:r>
              <a:rPr lang="en-US" altLang="zh-CN" sz="2000">
                <a:solidFill>
                  <a:schemeClr val="tx1"/>
                </a:solidFill>
                <a:cs typeface="微软雅黑" panose="020B0503020204020204" charset="-122"/>
              </a:rPr>
              <a:t>CCA</a:t>
            </a:r>
            <a:r>
              <a:rPr lang="zh-CN" altLang="en-US" sz="2000">
                <a:solidFill>
                  <a:schemeClr val="tx1"/>
                </a:solidFill>
                <a:cs typeface="微软雅黑" panose="020B0503020204020204" charset="-122"/>
              </a:rPr>
              <a:t>可能会对每个数据集提取出不同的</a:t>
            </a:r>
            <a:r>
              <a:rPr lang="zh-CN" altLang="en-US" sz="2000">
                <a:solidFill>
                  <a:schemeClr val="tx1"/>
                </a:solidFill>
                <a:cs typeface="微软雅黑" panose="020B0503020204020204" charset="-122"/>
              </a:rPr>
              <a:t>维度。</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2. PPCA</a:t>
            </a:r>
            <a:r>
              <a:rPr lang="zh-CN" altLang="en-US" sz="2000">
                <a:solidFill>
                  <a:schemeClr val="tx1"/>
                </a:solidFill>
                <a:cs typeface="微软雅黑" panose="020B0503020204020204" charset="-122"/>
              </a:rPr>
              <a:t>侧重于找到数据集间的共同点，而</a:t>
            </a:r>
            <a:r>
              <a:rPr lang="en-US" altLang="zh-CN" sz="2000">
                <a:solidFill>
                  <a:schemeClr val="tx1"/>
                </a:solidFill>
                <a:cs typeface="微软雅黑" panose="020B0503020204020204" charset="-122"/>
              </a:rPr>
              <a:t>CCA</a:t>
            </a:r>
            <a:r>
              <a:rPr lang="zh-CN" altLang="en-US" sz="2000">
                <a:solidFill>
                  <a:schemeClr val="tx1"/>
                </a:solidFill>
                <a:cs typeface="微软雅黑" panose="020B0503020204020204" charset="-122"/>
              </a:rPr>
              <a:t>倾向于找出数据集间的相关性。</a:t>
            </a:r>
            <a:r>
              <a:rPr lang="en-US" altLang="zh-CN" sz="2000">
                <a:solidFill>
                  <a:schemeClr val="tx1"/>
                </a:solidFill>
                <a:cs typeface="微软雅黑" panose="020B0503020204020204" charset="-122"/>
              </a:rPr>
              <a:t>PPCA</a:t>
            </a:r>
            <a:r>
              <a:rPr lang="zh-CN" altLang="en-US" sz="2000">
                <a:solidFill>
                  <a:schemeClr val="tx1"/>
                </a:solidFill>
                <a:cs typeface="微软雅黑" panose="020B0503020204020204" charset="-122"/>
              </a:rPr>
              <a:t>能够更好的找出不同数据集之间的潜在</a:t>
            </a:r>
            <a:r>
              <a:rPr lang="zh-CN" altLang="en-US" sz="2000">
                <a:solidFill>
                  <a:schemeClr val="tx1"/>
                </a:solidFill>
                <a:cs typeface="微软雅黑" panose="020B0503020204020204" charset="-122"/>
              </a:rPr>
              <a:t>因素。</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3. PPCA </a:t>
            </a:r>
            <a:r>
              <a:rPr lang="zh-CN" altLang="en-US" sz="2000">
                <a:solidFill>
                  <a:schemeClr val="tx1"/>
                </a:solidFill>
                <a:cs typeface="微软雅黑" panose="020B0503020204020204" charset="-122"/>
              </a:rPr>
              <a:t>更好解释，因为它能够关联两个数据集的共享方差，而不是使用两者单独的</a:t>
            </a:r>
            <a:r>
              <a:rPr lang="zh-CN" altLang="en-US" sz="2000">
                <a:solidFill>
                  <a:schemeClr val="tx1"/>
                </a:solidFill>
                <a:cs typeface="微软雅黑" panose="020B0503020204020204" charset="-122"/>
              </a:rPr>
              <a:t>方差。</a:t>
            </a:r>
            <a:endParaRPr lang="zh-CN" altLang="en-US" sz="2000">
              <a:solidFill>
                <a:schemeClr val="tx1"/>
              </a:solidFill>
              <a:cs typeface="微软雅黑" panose="020B0503020204020204" charset="-122"/>
            </a:endParaRPr>
          </a:p>
          <a:p>
            <a:pPr indent="0" fontAlgn="auto">
              <a:lnSpc>
                <a:spcPct val="150000"/>
              </a:lnSpc>
            </a:pPr>
            <a:r>
              <a:rPr lang="zh-CN" altLang="en-US" sz="2000" b="1">
                <a:solidFill>
                  <a:schemeClr val="tx1"/>
                </a:solidFill>
                <a:cs typeface="微软雅黑" panose="020B0503020204020204" charset="-122"/>
              </a:rPr>
              <a:t>为什么在非跨文化场景中使用</a:t>
            </a:r>
            <a:r>
              <a:rPr lang="en-US" altLang="zh-CN" sz="2000" b="1">
                <a:solidFill>
                  <a:schemeClr val="tx1"/>
                </a:solidFill>
                <a:cs typeface="微软雅黑" panose="020B0503020204020204" charset="-122"/>
              </a:rPr>
              <a:t>CCA</a:t>
            </a:r>
            <a:r>
              <a:rPr lang="zh-CN" altLang="en-US" sz="2000" b="1">
                <a:solidFill>
                  <a:schemeClr val="tx1"/>
                </a:solidFill>
                <a:cs typeface="微软雅黑" panose="020B0503020204020204" charset="-122"/>
              </a:rPr>
              <a:t>而非</a:t>
            </a:r>
            <a:r>
              <a:rPr lang="en-US" altLang="zh-CN" sz="2000" b="1">
                <a:solidFill>
                  <a:schemeClr val="tx1"/>
                </a:solidFill>
                <a:cs typeface="微软雅黑" panose="020B0503020204020204" charset="-122"/>
              </a:rPr>
              <a:t>PPCA</a:t>
            </a:r>
            <a:r>
              <a:rPr lang="zh-CN" altLang="en-US" sz="2000" b="1">
                <a:solidFill>
                  <a:schemeClr val="tx1"/>
                </a:solidFill>
                <a:cs typeface="微软雅黑" panose="020B0503020204020204" charset="-122"/>
              </a:rPr>
              <a:t>？</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因为非跨文化场景下数据来自于同一文化下的样本，可以通过寻找数据集内部的最大相关性来得到相同</a:t>
            </a:r>
            <a:r>
              <a:rPr lang="zh-CN" altLang="en-US" sz="2000">
                <a:solidFill>
                  <a:schemeClr val="tx1"/>
                </a:solidFill>
                <a:cs typeface="微软雅黑" panose="020B0503020204020204" charset="-122"/>
              </a:rPr>
              <a:t>维度。</a:t>
            </a:r>
            <a:endParaRPr lang="zh-CN" altLang="en-US" sz="2000">
              <a:solidFill>
                <a:schemeClr val="tx1"/>
              </a:solidFill>
              <a:cs typeface="微软雅黑" panose="020B0503020204020204" charset="-122"/>
            </a:endParaRPr>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17" name="矩形 16"/>
          <p:cNvSpPr/>
          <p:nvPr/>
        </p:nvSpPr>
        <p:spPr>
          <a:xfrm>
            <a:off x="-34925" y="-17145"/>
            <a:ext cx="3890645" cy="6915150"/>
          </a:xfrm>
          <a:prstGeom prst="rect">
            <a:avLst/>
          </a:prstGeom>
          <a:solidFill>
            <a:srgbClr val="0063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19" name="文本框 18"/>
          <p:cNvSpPr txBox="1"/>
          <p:nvPr/>
        </p:nvSpPr>
        <p:spPr>
          <a:xfrm>
            <a:off x="821690" y="2533015"/>
            <a:ext cx="2176780" cy="1106805"/>
          </a:xfrm>
          <a:prstGeom prst="rect">
            <a:avLst/>
          </a:prstGeom>
          <a:noFill/>
        </p:spPr>
        <p:txBody>
          <a:bodyPr wrap="square" rtlCol="0">
            <a:spAutoFit/>
          </a:bodyPr>
          <a:lstStyle/>
          <a:p>
            <a:pPr algn="dist"/>
            <a:r>
              <a:rPr lang="zh-CN" altLang="en-US" sz="6600" b="1">
                <a:solidFill>
                  <a:srgbClr val="FFFFFF"/>
                </a:solidFill>
                <a:latin typeface="+mj-ea"/>
                <a:ea typeface="+mj-ea"/>
                <a:cs typeface="微软雅黑" panose="020B0503020204020204" charset="-122"/>
              </a:rPr>
              <a:t>目录</a:t>
            </a:r>
            <a:endParaRPr lang="zh-CN" altLang="en-US" sz="6600" b="1">
              <a:solidFill>
                <a:srgbClr val="FFFFFF"/>
              </a:solidFill>
              <a:latin typeface="+mj-ea"/>
              <a:ea typeface="+mj-ea"/>
              <a:cs typeface="微软雅黑" panose="020B0503020204020204" charset="-122"/>
            </a:endParaRPr>
          </a:p>
        </p:txBody>
      </p:sp>
      <p:pic>
        <p:nvPicPr>
          <p:cNvPr id="21" name="图片 20" descr="校徽+南京师范大学(白)"/>
          <p:cNvPicPr>
            <a:picLocks noChangeAspect="1"/>
          </p:cNvPicPr>
          <p:nvPr/>
        </p:nvPicPr>
        <p:blipFill>
          <a:blip r:embed="rId1"/>
          <a:stretch>
            <a:fillRect/>
          </a:stretch>
        </p:blipFill>
        <p:spPr>
          <a:xfrm>
            <a:off x="414020" y="567055"/>
            <a:ext cx="2992755" cy="2116455"/>
          </a:xfrm>
          <a:prstGeom prst="rect">
            <a:avLst/>
          </a:prstGeom>
        </p:spPr>
      </p:pic>
      <p:sp>
        <p:nvSpPr>
          <p:cNvPr id="22" name="文本框 21"/>
          <p:cNvSpPr txBox="1"/>
          <p:nvPr>
            <p:custDataLst>
              <p:tags r:id="rId2"/>
            </p:custDataLst>
          </p:nvPr>
        </p:nvSpPr>
        <p:spPr>
          <a:xfrm>
            <a:off x="176530" y="3743325"/>
            <a:ext cx="3467735" cy="460375"/>
          </a:xfrm>
          <a:prstGeom prst="rect">
            <a:avLst/>
          </a:prstGeom>
          <a:noFill/>
        </p:spPr>
        <p:txBody>
          <a:bodyPr wrap="square" rtlCol="0">
            <a:spAutoFit/>
          </a:bodyPr>
          <a:lstStyle/>
          <a:p>
            <a:pPr algn="ctr"/>
            <a:r>
              <a:rPr lang="en-US" altLang="zh-CN" sz="2400" b="1">
                <a:solidFill>
                  <a:srgbClr val="FFFFFF"/>
                </a:solidFill>
                <a:latin typeface="+mj-ea"/>
                <a:ea typeface="+mj-ea"/>
                <a:cs typeface="微软雅黑" panose="020B0503020204020204" charset="-122"/>
              </a:rPr>
              <a:t>CONTENTS</a:t>
            </a:r>
            <a:endParaRPr lang="en-US" altLang="zh-CN" sz="2400" b="1">
              <a:solidFill>
                <a:srgbClr val="FFFFFF"/>
              </a:solidFill>
              <a:latin typeface="+mj-ea"/>
              <a:ea typeface="+mj-ea"/>
              <a:cs typeface="微软雅黑" panose="020B0503020204020204" charset="-122"/>
            </a:endParaRPr>
          </a:p>
        </p:txBody>
      </p:sp>
      <p:grpSp>
        <p:nvGrpSpPr>
          <p:cNvPr id="27" name="组合 26"/>
          <p:cNvGrpSpPr/>
          <p:nvPr>
            <p:custDataLst>
              <p:tags r:id="rId3"/>
            </p:custDataLst>
          </p:nvPr>
        </p:nvGrpSpPr>
        <p:grpSpPr>
          <a:xfrm>
            <a:off x="5375910" y="1154430"/>
            <a:ext cx="5291455" cy="720090"/>
            <a:chOff x="8466" y="1062"/>
            <a:chExt cx="8333" cy="1134"/>
          </a:xfrm>
        </p:grpSpPr>
        <p:sp>
          <p:nvSpPr>
            <p:cNvPr id="23" name="椭圆 22"/>
            <p:cNvSpPr/>
            <p:nvPr>
              <p:custDataLst>
                <p:tags r:id="rId4"/>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4" name="文本框 23"/>
            <p:cNvSpPr txBox="1"/>
            <p:nvPr>
              <p:custDataLst>
                <p:tags r:id="rId5"/>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cs typeface="微软雅黑" panose="020B0503020204020204" charset="-122"/>
                </a:rPr>
                <a:t>01</a:t>
              </a:r>
              <a:endParaRPr lang="en-US" altLang="zh-CN" sz="2800" b="1">
                <a:solidFill>
                  <a:srgbClr val="FFFFFF"/>
                </a:solidFill>
                <a:latin typeface="黑体" panose="02010609060101010101" charset="-122"/>
                <a:ea typeface="黑体" panose="02010609060101010101" charset="-122"/>
                <a:cs typeface="微软雅黑" panose="020B0503020204020204" charset="-122"/>
              </a:endParaRPr>
            </a:p>
          </p:txBody>
        </p:sp>
        <p:sp>
          <p:nvSpPr>
            <p:cNvPr id="25" name="圆角矩形 24"/>
            <p:cNvSpPr/>
            <p:nvPr>
              <p:custDataLst>
                <p:tags r:id="rId6"/>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6" name="文本框 25"/>
            <p:cNvSpPr txBox="1"/>
            <p:nvPr>
              <p:custDataLst>
                <p:tags r:id="rId7"/>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cs typeface="微软雅黑" panose="020B0503020204020204" charset="-122"/>
                </a:rPr>
                <a:t>主要内容</a:t>
              </a:r>
              <a:endParaRPr lang="zh-CN" altLang="en-US" sz="3000" b="1">
                <a:solidFill>
                  <a:srgbClr val="00633D"/>
                </a:solidFill>
                <a:latin typeface="微软雅黑" panose="020B0503020204020204" charset="-122"/>
                <a:ea typeface="微软雅黑" panose="020B0503020204020204" charset="-122"/>
                <a:cs typeface="微软雅黑" panose="020B0503020204020204" charset="-122"/>
              </a:endParaRPr>
            </a:p>
          </p:txBody>
        </p:sp>
      </p:grpSp>
      <p:grpSp>
        <p:nvGrpSpPr>
          <p:cNvPr id="28" name="组合 27"/>
          <p:cNvGrpSpPr/>
          <p:nvPr>
            <p:custDataLst>
              <p:tags r:id="rId8"/>
            </p:custDataLst>
          </p:nvPr>
        </p:nvGrpSpPr>
        <p:grpSpPr>
          <a:xfrm>
            <a:off x="5375910" y="2840355"/>
            <a:ext cx="5291455" cy="720090"/>
            <a:chOff x="8466" y="1062"/>
            <a:chExt cx="8333" cy="1134"/>
          </a:xfrm>
        </p:grpSpPr>
        <p:sp>
          <p:nvSpPr>
            <p:cNvPr id="29" name="椭圆 28"/>
            <p:cNvSpPr/>
            <p:nvPr>
              <p:custDataLst>
                <p:tags r:id="rId9"/>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30" name="文本框 29"/>
            <p:cNvSpPr txBox="1"/>
            <p:nvPr>
              <p:custDataLst>
                <p:tags r:id="rId10"/>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cs typeface="微软雅黑" panose="020B0503020204020204" charset="-122"/>
                </a:rPr>
                <a:t>02</a:t>
              </a:r>
              <a:endParaRPr lang="en-US" altLang="zh-CN" sz="2800" b="1">
                <a:solidFill>
                  <a:srgbClr val="FFFFFF"/>
                </a:solidFill>
                <a:latin typeface="黑体" panose="02010609060101010101" charset="-122"/>
                <a:ea typeface="黑体" panose="02010609060101010101" charset="-122"/>
                <a:cs typeface="微软雅黑" panose="020B0503020204020204" charset="-122"/>
              </a:endParaRPr>
            </a:p>
          </p:txBody>
        </p:sp>
        <p:sp>
          <p:nvSpPr>
            <p:cNvPr id="31" name="圆角矩形 30"/>
            <p:cNvSpPr/>
            <p:nvPr>
              <p:custDataLst>
                <p:tags r:id="rId11"/>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32" name="文本框 31"/>
            <p:cNvSpPr txBox="1"/>
            <p:nvPr>
              <p:custDataLst>
                <p:tags r:id="rId12"/>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cs typeface="微软雅黑" panose="020B0503020204020204" charset="-122"/>
                </a:rPr>
                <a:t>方法</a:t>
              </a:r>
              <a:r>
                <a:rPr lang="zh-CN" altLang="en-US" sz="3000" b="1">
                  <a:solidFill>
                    <a:srgbClr val="00633D"/>
                  </a:solidFill>
                  <a:latin typeface="微软雅黑" panose="020B0503020204020204" charset="-122"/>
                  <a:ea typeface="微软雅黑" panose="020B0503020204020204" charset="-122"/>
                  <a:cs typeface="微软雅黑" panose="020B0503020204020204" charset="-122"/>
                </a:rPr>
                <a:t>介绍</a:t>
              </a:r>
              <a:endParaRPr lang="zh-CN" altLang="en-US" sz="3000" b="1">
                <a:solidFill>
                  <a:srgbClr val="00633D"/>
                </a:solidFill>
                <a:latin typeface="微软雅黑" panose="020B0503020204020204" charset="-122"/>
                <a:ea typeface="微软雅黑" panose="020B0503020204020204" charset="-122"/>
                <a:cs typeface="微软雅黑" panose="020B0503020204020204" charset="-122"/>
              </a:endParaRPr>
            </a:p>
          </p:txBody>
        </p:sp>
      </p:grpSp>
      <p:grpSp>
        <p:nvGrpSpPr>
          <p:cNvPr id="33" name="组合 32"/>
          <p:cNvGrpSpPr/>
          <p:nvPr>
            <p:custDataLst>
              <p:tags r:id="rId13"/>
            </p:custDataLst>
          </p:nvPr>
        </p:nvGrpSpPr>
        <p:grpSpPr>
          <a:xfrm>
            <a:off x="5375910" y="4458335"/>
            <a:ext cx="5291455" cy="720090"/>
            <a:chOff x="8466" y="1062"/>
            <a:chExt cx="8333" cy="1134"/>
          </a:xfrm>
        </p:grpSpPr>
        <p:sp>
          <p:nvSpPr>
            <p:cNvPr id="34" name="椭圆 33"/>
            <p:cNvSpPr/>
            <p:nvPr>
              <p:custDataLst>
                <p:tags r:id="rId14"/>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35" name="文本框 34"/>
            <p:cNvSpPr txBox="1"/>
            <p:nvPr>
              <p:custDataLst>
                <p:tags r:id="rId15"/>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cs typeface="微软雅黑" panose="020B0503020204020204" charset="-122"/>
                </a:rPr>
                <a:t>03</a:t>
              </a:r>
              <a:endParaRPr lang="en-US" altLang="zh-CN" sz="2800" b="1">
                <a:solidFill>
                  <a:srgbClr val="FFFFFF"/>
                </a:solidFill>
                <a:latin typeface="黑体" panose="02010609060101010101" charset="-122"/>
                <a:ea typeface="黑体" panose="02010609060101010101" charset="-122"/>
                <a:cs typeface="微软雅黑" panose="020B0503020204020204" charset="-122"/>
              </a:endParaRPr>
            </a:p>
          </p:txBody>
        </p:sp>
        <p:sp>
          <p:nvSpPr>
            <p:cNvPr id="36" name="圆角矩形 35"/>
            <p:cNvSpPr/>
            <p:nvPr>
              <p:custDataLst>
                <p:tags r:id="rId16"/>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37" name="文本框 36"/>
            <p:cNvSpPr txBox="1"/>
            <p:nvPr>
              <p:custDataLst>
                <p:tags r:id="rId17"/>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cs typeface="微软雅黑" panose="020B0503020204020204" charset="-122"/>
                </a:rPr>
                <a:t>总结</a:t>
              </a:r>
              <a:endParaRPr lang="zh-CN" altLang="en-US" sz="3000" b="1">
                <a:solidFill>
                  <a:srgbClr val="00633D"/>
                </a:solidFill>
                <a:latin typeface="微软雅黑" panose="020B0503020204020204" charset="-122"/>
                <a:ea typeface="微软雅黑" panose="020B0503020204020204" charset="-122"/>
                <a:cs typeface="微软雅黑" panose="020B0503020204020204" charset="-122"/>
              </a:endParaRPr>
            </a:p>
          </p:txBody>
        </p:sp>
      </p:gr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lang="en-US" sz="2400" b="1">
                <a:solidFill>
                  <a:schemeClr val="bg1"/>
                </a:solidFill>
                <a:cs typeface="微软雅黑" panose="020B0503020204020204" charset="-122"/>
                <a:sym typeface="+mn-ea"/>
              </a:rPr>
              <a:t>2 </a:t>
            </a:r>
            <a:r>
              <a:rPr lang="zh-CN" altLang="en-US" sz="2400" b="1">
                <a:solidFill>
                  <a:schemeClr val="bg1"/>
                </a:solidFill>
                <a:cs typeface="微软雅黑" panose="020B0503020204020204" charset="-122"/>
                <a:sym typeface="+mn-ea"/>
              </a:rPr>
              <a:t>方法介绍</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pic>
        <p:nvPicPr>
          <p:cNvPr id="2" name="图片 1" descr="微信截图_20240716195959"/>
          <p:cNvPicPr>
            <a:picLocks noChangeAspect="1"/>
          </p:cNvPicPr>
          <p:nvPr/>
        </p:nvPicPr>
        <p:blipFill>
          <a:blip r:embed="rId6"/>
          <a:stretch>
            <a:fillRect/>
          </a:stretch>
        </p:blipFill>
        <p:spPr>
          <a:xfrm>
            <a:off x="320040" y="812800"/>
            <a:ext cx="5438775" cy="5543550"/>
          </a:xfrm>
          <a:prstGeom prst="rect">
            <a:avLst/>
          </a:prstGeom>
        </p:spPr>
      </p:pic>
      <p:sp>
        <p:nvSpPr>
          <p:cNvPr id="4" name="文本框 3"/>
          <p:cNvSpPr txBox="1"/>
          <p:nvPr/>
        </p:nvSpPr>
        <p:spPr>
          <a:xfrm>
            <a:off x="6487795" y="2179955"/>
            <a:ext cx="5168265" cy="2306955"/>
          </a:xfrm>
          <a:prstGeom prst="rect">
            <a:avLst/>
          </a:prstGeom>
          <a:noFill/>
        </p:spPr>
        <p:txBody>
          <a:bodyPr wrap="square" rtlCol="0">
            <a:spAutoFit/>
          </a:bodyPr>
          <a:p>
            <a:r>
              <a:rPr lang="zh-CN" altLang="en-US"/>
              <a:t>在排除“中性”类别后，使用每种方法提取29种成分。每个</a:t>
            </a:r>
            <a:r>
              <a:rPr lang="zh-CN" altLang="en-US"/>
              <a:t>成分的实际分量系数如</a:t>
            </a:r>
            <a:r>
              <a:rPr lang="zh-CN" altLang="en-US"/>
              <a:t>图所示。在这里，每个图中的每个像素表示在2519个语音样本中使用两种不同方法得出的美国和印度分量得分之间的相关性。对每个图中对角线的仔细检查表明，PPCA方法提取的共享成分比PCA多，几乎与CCA一样多。请注意，一些相关性超过</a:t>
            </a:r>
            <a:r>
              <a:rPr lang="en-US" altLang="zh-CN"/>
              <a:t>0</a:t>
            </a:r>
            <a:r>
              <a:rPr lang="zh-CN" altLang="en-US"/>
              <a:t>.7，但色标被截断以增强视觉清晰度。</a:t>
            </a:r>
            <a:endParaRPr lang="zh-CN" altLang="en-US"/>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cs typeface="微软雅黑" panose="020B0503020204020204" charset="-122"/>
              </a:rPr>
              <a:t>Part.3</a:t>
            </a:r>
            <a:endParaRPr lang="en-US" altLang="zh-CN" sz="3600" b="1">
              <a:solidFill>
                <a:srgbClr val="00633D"/>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3"/>
            </p:custDataLst>
          </p:nvPr>
        </p:nvSpPr>
        <p:spPr>
          <a:xfrm>
            <a:off x="3884295" y="2299335"/>
            <a:ext cx="4404995" cy="1014730"/>
          </a:xfrm>
          <a:prstGeom prst="rect">
            <a:avLst/>
          </a:prstGeom>
          <a:noFill/>
        </p:spPr>
        <p:txBody>
          <a:bodyPr wrap="square" rtlCol="0">
            <a:spAutoFit/>
          </a:bodyPr>
          <a:lstStyle/>
          <a:p>
            <a:pPr algn="dist"/>
            <a:r>
              <a:rPr lang="zh-CN" altLang="en-US" sz="6000" b="1">
                <a:solidFill>
                  <a:srgbClr val="FFFFFF"/>
                </a:solidFill>
                <a:latin typeface="+mj-ea"/>
                <a:ea typeface="+mj-ea"/>
                <a:cs typeface="微软雅黑" panose="020B0503020204020204" charset="-122"/>
              </a:rPr>
              <a:t>总结</a:t>
            </a:r>
            <a:endParaRPr lang="zh-CN" altLang="en-US" sz="6000" b="1">
              <a:solidFill>
                <a:srgbClr val="FFFFFF"/>
              </a:solidFill>
              <a:latin typeface="+mj-ea"/>
              <a:ea typeface="+mj-ea"/>
              <a:cs typeface="微软雅黑" panose="020B0503020204020204" charset="-122"/>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en-US" sz="2400" b="1">
                <a:solidFill>
                  <a:schemeClr val="bg1"/>
                </a:solidFill>
                <a:cs typeface="微软雅黑" panose="020B0503020204020204" charset="-122"/>
              </a:rPr>
              <a:t>3 </a:t>
            </a:r>
            <a:r>
              <a:rPr lang="zh-CN" altLang="en-US" sz="2400" b="1">
                <a:solidFill>
                  <a:schemeClr val="bg1"/>
                </a:solidFill>
                <a:cs typeface="微软雅黑" panose="020B0503020204020204" charset="-122"/>
              </a:rPr>
              <a:t>总结</a:t>
            </a:r>
            <a:endParaRPr lang="zh-CN" altLang="en-US"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0" name="文本框 19"/>
          <p:cNvSpPr txBox="1"/>
          <p:nvPr/>
        </p:nvSpPr>
        <p:spPr>
          <a:xfrm>
            <a:off x="474980" y="774065"/>
            <a:ext cx="11383645" cy="5838190"/>
          </a:xfrm>
          <a:prstGeom prst="rect">
            <a:avLst/>
          </a:prstGeom>
          <a:noFill/>
        </p:spPr>
        <p:txBody>
          <a:bodyPr wrap="square" rtlCol="0">
            <a:noAutofit/>
          </a:bodyPr>
          <a:lstStyle/>
          <a:p>
            <a:pPr marL="342900" indent="-342900" fontAlgn="auto">
              <a:lnSpc>
                <a:spcPts val="3300"/>
              </a:lnSpc>
              <a:buFont typeface="Arial" panose="020B0604020202020204" pitchFamily="34" charset="0"/>
              <a:buChar char="•"/>
            </a:pPr>
            <a:r>
              <a:rPr lang="zh-CN" altLang="en-US" sz="2400">
                <a:cs typeface="微软雅黑" panose="020B0503020204020204" charset="-122"/>
                <a:sym typeface="+mn-ea"/>
              </a:rPr>
              <a:t>在与跨文化相关的研究中使用了对寻找共享维度更有力的方法</a:t>
            </a:r>
            <a:r>
              <a:rPr lang="en-US" altLang="zh-CN" sz="2400">
                <a:cs typeface="微软雅黑" panose="020B0503020204020204" charset="-122"/>
                <a:sym typeface="+mn-ea"/>
              </a:rPr>
              <a:t>PPCA,</a:t>
            </a:r>
            <a:r>
              <a:rPr lang="zh-CN" altLang="en-US" sz="2400">
                <a:cs typeface="微软雅黑" panose="020B0503020204020204" charset="-122"/>
                <a:sym typeface="+mn-ea"/>
              </a:rPr>
              <a:t>在日后的研究中也可以</a:t>
            </a:r>
            <a:r>
              <a:rPr lang="zh-CN" altLang="en-US" sz="2400">
                <a:cs typeface="微软雅黑" panose="020B0503020204020204" charset="-122"/>
                <a:sym typeface="+mn-ea"/>
              </a:rPr>
              <a:t>使用。</a:t>
            </a:r>
            <a:endParaRPr lang="zh-CN" altLang="en-US" sz="2400">
              <a:cs typeface="微软雅黑" panose="020B0503020204020204" charset="-122"/>
              <a:sym typeface="+mn-ea"/>
            </a:endParaRPr>
          </a:p>
          <a:p>
            <a:pPr marL="342900" indent="-342900" fontAlgn="auto">
              <a:lnSpc>
                <a:spcPts val="3300"/>
              </a:lnSpc>
              <a:buFont typeface="Arial" panose="020B0604020202020204" pitchFamily="34" charset="0"/>
              <a:buChar char="•"/>
            </a:pPr>
            <a:r>
              <a:rPr lang="zh-CN" altLang="en-US" sz="2400">
                <a:cs typeface="微软雅黑" panose="020B0503020204020204" charset="-122"/>
                <a:sym typeface="+mn-ea"/>
              </a:rPr>
              <a:t>跨文化相关研究与单一文化相关研究相比多出了在不同文化中的情感保存的问题。</a:t>
            </a:r>
            <a:endParaRPr lang="zh-CN" altLang="en-US" sz="2400">
              <a:cs typeface="微软雅黑" panose="020B0503020204020204" charset="-122"/>
              <a:sym typeface="+mn-ea"/>
            </a:endParaRPr>
          </a:p>
          <a:p>
            <a:pPr marL="342900" indent="-342900" fontAlgn="auto">
              <a:lnSpc>
                <a:spcPts val="3300"/>
              </a:lnSpc>
              <a:buFont typeface="Arial" panose="020B0604020202020204" pitchFamily="34" charset="0"/>
              <a:buChar char="•"/>
            </a:pPr>
            <a:r>
              <a:rPr lang="zh-CN" altLang="en-US" sz="2400">
                <a:cs typeface="微软雅黑" panose="020B0503020204020204" charset="-122"/>
                <a:sym typeface="+mn-ea"/>
              </a:rPr>
              <a:t>诗歌的形式还需要进一步的理论依据和实验依据。此篇文章虽与韵律相关，但我认为并不能很好的与诗歌的韵律相匹配。现在我认为诗歌的刺激形式可以更好的和无声视频的刺激形式</a:t>
            </a:r>
            <a:r>
              <a:rPr lang="zh-CN" altLang="en-US" sz="2400">
                <a:cs typeface="微软雅黑" panose="020B0503020204020204" charset="-122"/>
                <a:sym typeface="+mn-ea"/>
              </a:rPr>
              <a:t>相匹配。</a:t>
            </a:r>
            <a:endParaRPr lang="zh-CN" altLang="en-US" sz="2400">
              <a:cs typeface="微软雅黑" panose="020B0503020204020204" charset="-122"/>
              <a:sym typeface="+mn-ea"/>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en-US" sz="2400" b="1">
                <a:solidFill>
                  <a:schemeClr val="bg1"/>
                </a:solidFill>
                <a:cs typeface="微软雅黑" panose="020B0503020204020204" charset="-122"/>
              </a:rPr>
              <a:t>3 </a:t>
            </a:r>
            <a:r>
              <a:rPr lang="zh-CN" altLang="en-US" sz="2400" b="1">
                <a:solidFill>
                  <a:schemeClr val="bg1"/>
                </a:solidFill>
                <a:cs typeface="微软雅黑" panose="020B0503020204020204" charset="-122"/>
              </a:rPr>
              <a:t>总结</a:t>
            </a:r>
            <a:endParaRPr lang="zh-CN" altLang="en-US"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0" name="文本框 19"/>
          <p:cNvSpPr txBox="1"/>
          <p:nvPr/>
        </p:nvSpPr>
        <p:spPr>
          <a:xfrm>
            <a:off x="474980" y="774065"/>
            <a:ext cx="11383645" cy="5838190"/>
          </a:xfrm>
          <a:prstGeom prst="rect">
            <a:avLst/>
          </a:prstGeom>
          <a:noFill/>
        </p:spPr>
        <p:txBody>
          <a:bodyPr wrap="square" rtlCol="0">
            <a:noAutofit/>
          </a:bodyPr>
          <a:lstStyle/>
          <a:p>
            <a:pPr marL="342900" indent="-342900" fontAlgn="auto">
              <a:lnSpc>
                <a:spcPts val="3300"/>
              </a:lnSpc>
              <a:buFont typeface="Arial" panose="020B0604020202020204" pitchFamily="34" charset="0"/>
              <a:buChar char="•"/>
            </a:pPr>
            <a:r>
              <a:rPr lang="zh-CN" altLang="en-US" sz="2400" b="1">
                <a:cs typeface="微软雅黑" panose="020B0503020204020204" charset="-122"/>
                <a:sym typeface="+mn-ea"/>
              </a:rPr>
              <a:t>问题</a:t>
            </a:r>
            <a:endParaRPr lang="zh-CN" altLang="en-US" sz="2400" b="1">
              <a:cs typeface="微软雅黑" panose="020B0503020204020204" charset="-122"/>
              <a:sym typeface="+mn-ea"/>
            </a:endParaRPr>
          </a:p>
          <a:p>
            <a:pPr marL="342900" indent="-342900" fontAlgn="auto">
              <a:lnSpc>
                <a:spcPts val="3300"/>
              </a:lnSpc>
              <a:buFont typeface="Arial" panose="020B0604020202020204" pitchFamily="34" charset="0"/>
              <a:buChar char="•"/>
            </a:pPr>
            <a:r>
              <a:rPr lang="en-US" altLang="zh-CN" sz="2400" b="1">
                <a:cs typeface="微软雅黑" panose="020B0503020204020204" charset="-122"/>
                <a:sym typeface="+mn-ea"/>
              </a:rPr>
              <a:t>1. </a:t>
            </a:r>
            <a:r>
              <a:rPr lang="zh-CN" altLang="en-US" sz="2400" b="1">
                <a:cs typeface="微软雅黑" panose="020B0503020204020204" charset="-122"/>
                <a:sym typeface="+mn-ea"/>
              </a:rPr>
              <a:t>下一步是否需要找一些情绪诱发生理方面的文章来作为在语义空间背景下诗歌诱发情绪机制的</a:t>
            </a:r>
            <a:r>
              <a:rPr lang="zh-CN" altLang="en-US" sz="2400" b="1">
                <a:cs typeface="微软雅黑" panose="020B0503020204020204" charset="-122"/>
                <a:sym typeface="+mn-ea"/>
              </a:rPr>
              <a:t>证据？</a:t>
            </a:r>
            <a:endParaRPr lang="zh-CN" altLang="en-US" sz="2400" b="1">
              <a:cs typeface="微软雅黑" panose="020B0503020204020204" charset="-122"/>
              <a:sym typeface="+mn-ea"/>
            </a:endParaRPr>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4" name="矩形 3"/>
          <p:cNvSpPr/>
          <p:nvPr/>
        </p:nvSpPr>
        <p:spPr>
          <a:xfrm>
            <a:off x="-13970" y="197231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6" name="图片 5" descr="校徽+南京师范大学"/>
          <p:cNvPicPr>
            <a:picLocks noChangeAspect="1"/>
          </p:cNvPicPr>
          <p:nvPr/>
        </p:nvPicPr>
        <p:blipFill>
          <a:blip r:embed="rId1"/>
          <a:srcRect t="33231" b="38380"/>
          <a:stretch>
            <a:fillRect/>
          </a:stretch>
        </p:blipFill>
        <p:spPr>
          <a:xfrm>
            <a:off x="4001135" y="875665"/>
            <a:ext cx="4171950" cy="837565"/>
          </a:xfrm>
          <a:prstGeom prst="rect">
            <a:avLst/>
          </a:prstGeom>
        </p:spPr>
      </p:pic>
      <p:sp>
        <p:nvSpPr>
          <p:cNvPr id="7" name="文本框 6"/>
          <p:cNvSpPr txBox="1"/>
          <p:nvPr/>
        </p:nvSpPr>
        <p:spPr>
          <a:xfrm>
            <a:off x="959485" y="2404110"/>
            <a:ext cx="10253980" cy="922020"/>
          </a:xfrm>
          <a:prstGeom prst="rect">
            <a:avLst/>
          </a:prstGeom>
          <a:noFill/>
        </p:spPr>
        <p:txBody>
          <a:bodyPr wrap="square" rtlCol="0">
            <a:spAutoFit/>
          </a:bodyPr>
          <a:lstStyle/>
          <a:p>
            <a:pPr algn="ctr"/>
            <a:r>
              <a:rPr lang="en-US" altLang="zh-CN" sz="5400" b="1">
                <a:solidFill>
                  <a:schemeClr val="bg1"/>
                </a:solidFill>
                <a:latin typeface="+mj-ea"/>
                <a:ea typeface="+mj-ea"/>
                <a:cs typeface="+mj-ea"/>
              </a:rPr>
              <a:t>Thank </a:t>
            </a:r>
            <a:r>
              <a:rPr lang="en-US" altLang="zh-CN" sz="5400" b="1">
                <a:solidFill>
                  <a:schemeClr val="bg1"/>
                </a:solidFill>
                <a:latin typeface="+mj-ea"/>
                <a:ea typeface="+mj-ea"/>
                <a:cs typeface="+mj-ea"/>
              </a:rPr>
              <a:t>you for listening!</a:t>
            </a:r>
            <a:endParaRPr lang="en-US" altLang="zh-CN" sz="5400" b="1">
              <a:solidFill>
                <a:schemeClr val="bg1"/>
              </a:solidFill>
              <a:latin typeface="+mj-ea"/>
              <a:ea typeface="+mj-ea"/>
              <a:cs typeface="+mj-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cs typeface="微软雅黑" panose="020B0503020204020204" charset="-122"/>
              </a:rPr>
              <a:t>Part.1</a:t>
            </a:r>
            <a:endParaRPr lang="en-US" altLang="zh-CN" sz="3600" b="1">
              <a:solidFill>
                <a:srgbClr val="00633D"/>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3"/>
            </p:custDataLst>
          </p:nvPr>
        </p:nvSpPr>
        <p:spPr>
          <a:xfrm>
            <a:off x="3884295" y="2299335"/>
            <a:ext cx="4404995" cy="1014730"/>
          </a:xfrm>
          <a:prstGeom prst="rect">
            <a:avLst/>
          </a:prstGeom>
          <a:noFill/>
        </p:spPr>
        <p:txBody>
          <a:bodyPr wrap="square" rtlCol="0">
            <a:spAutoFit/>
          </a:bodyPr>
          <a:lstStyle/>
          <a:p>
            <a:pPr algn="dist"/>
            <a:r>
              <a:rPr lang="zh-CN" altLang="en-US" sz="6000" b="1">
                <a:solidFill>
                  <a:srgbClr val="FFFFFF"/>
                </a:solidFill>
                <a:latin typeface="+mj-ea"/>
                <a:ea typeface="+mj-ea"/>
                <a:cs typeface="微软雅黑" panose="020B0503020204020204" charset="-122"/>
              </a:rPr>
              <a:t>主要内容</a:t>
            </a:r>
            <a:endParaRPr lang="en-US" altLang="zh-CN" b="1" dirty="0">
              <a:solidFill>
                <a:schemeClr val="bg1"/>
              </a:solidFill>
              <a:latin typeface="+mj-ea"/>
              <a:ea typeface="+mj-ea"/>
              <a:cs typeface="微软雅黑" panose="020B0503020204020204" charset="-122"/>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en-US" altLang="zh-CN" sz="2400" b="1">
                <a:solidFill>
                  <a:schemeClr val="bg1"/>
                </a:solidFill>
                <a:cs typeface="微软雅黑" panose="020B0503020204020204" charset="-122"/>
              </a:rPr>
              <a:t>1 </a:t>
            </a:r>
            <a:r>
              <a:rPr lang="zh-CN" altLang="en-US" sz="2400" b="1">
                <a:solidFill>
                  <a:schemeClr val="bg1"/>
                </a:solidFill>
                <a:cs typeface="微软雅黑" panose="020B0503020204020204" charset="-122"/>
              </a:rPr>
              <a:t>主要</a:t>
            </a:r>
            <a:r>
              <a:rPr lang="zh-CN" altLang="en-US" sz="2400" b="1">
                <a:solidFill>
                  <a:schemeClr val="bg1"/>
                </a:solidFill>
                <a:cs typeface="微软雅黑" panose="020B0503020204020204" charset="-122"/>
              </a:rPr>
              <a:t>内容</a:t>
            </a:r>
            <a:endParaRPr lang="zh-CN" altLang="en-US"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2" name="文本框 1"/>
          <p:cNvSpPr txBox="1"/>
          <p:nvPr/>
        </p:nvSpPr>
        <p:spPr>
          <a:xfrm>
            <a:off x="532130" y="822960"/>
            <a:ext cx="11221085" cy="2861310"/>
          </a:xfrm>
          <a:prstGeom prst="rect">
            <a:avLst/>
          </a:prstGeom>
          <a:noFill/>
        </p:spPr>
        <p:txBody>
          <a:bodyPr wrap="square" rtlCol="0">
            <a:spAutoFit/>
          </a:bodyPr>
          <a:lstStyle/>
          <a:p>
            <a:pPr indent="0" fontAlgn="auto">
              <a:lnSpc>
                <a:spcPct val="150000"/>
              </a:lnSpc>
              <a:buNone/>
            </a:pPr>
            <a:r>
              <a:rPr lang="zh-CN" altLang="en-US" sz="2000" dirty="0">
                <a:cs typeface="微软雅黑" panose="020B0503020204020204" charset="-122"/>
              </a:rPr>
              <a:t>本文主要内容有以下</a:t>
            </a:r>
            <a:r>
              <a:rPr lang="zh-CN" altLang="en-US" sz="2000" dirty="0">
                <a:cs typeface="微软雅黑" panose="020B0503020204020204" charset="-122"/>
              </a:rPr>
              <a:t>四点：</a:t>
            </a:r>
            <a:endParaRPr lang="zh-CN" altLang="en-US" sz="2000" dirty="0">
              <a:cs typeface="微软雅黑" panose="020B0503020204020204" charset="-122"/>
            </a:endParaRPr>
          </a:p>
          <a:p>
            <a:pPr indent="0" fontAlgn="auto">
              <a:lnSpc>
                <a:spcPct val="150000"/>
              </a:lnSpc>
              <a:buNone/>
            </a:pPr>
            <a:r>
              <a:rPr lang="zh-CN" altLang="en-US" sz="2000" dirty="0">
                <a:cs typeface="微软雅黑" panose="020B0503020204020204" charset="-122"/>
              </a:rPr>
              <a:t>一、不同文化是如何从韵律中识别情感</a:t>
            </a:r>
            <a:r>
              <a:rPr lang="zh-CN" altLang="en-US" sz="2000" dirty="0">
                <a:cs typeface="微软雅黑" panose="020B0503020204020204" charset="-122"/>
              </a:rPr>
              <a:t>的。</a:t>
            </a:r>
            <a:endParaRPr lang="zh-CN" altLang="en-US" sz="2000" dirty="0">
              <a:cs typeface="微软雅黑" panose="020B0503020204020204" charset="-122"/>
            </a:endParaRPr>
          </a:p>
          <a:p>
            <a:pPr indent="0" fontAlgn="auto">
              <a:lnSpc>
                <a:spcPct val="150000"/>
              </a:lnSpc>
              <a:buNone/>
            </a:pPr>
            <a:r>
              <a:rPr lang="zh-CN" altLang="en-US" sz="2000" dirty="0">
                <a:cs typeface="微软雅黑" panose="020B0503020204020204" charset="-122"/>
              </a:rPr>
              <a:t>二、情绪识别是情感类别优先还是情感特征</a:t>
            </a:r>
            <a:r>
              <a:rPr lang="zh-CN" altLang="en-US" sz="2000" dirty="0">
                <a:cs typeface="微软雅黑" panose="020B0503020204020204" charset="-122"/>
              </a:rPr>
              <a:t>优先。</a:t>
            </a:r>
            <a:endParaRPr lang="zh-CN" altLang="en-US" sz="2000" dirty="0">
              <a:cs typeface="微软雅黑" panose="020B0503020204020204" charset="-122"/>
            </a:endParaRPr>
          </a:p>
          <a:p>
            <a:pPr indent="0" fontAlgn="auto">
              <a:lnSpc>
                <a:spcPct val="150000"/>
              </a:lnSpc>
              <a:buNone/>
            </a:pPr>
            <a:r>
              <a:rPr lang="zh-CN" altLang="en-US" sz="2000" dirty="0">
                <a:cs typeface="微软雅黑" panose="020B0503020204020204" charset="-122"/>
              </a:rPr>
              <a:t>三、两种文化都认可的情感种类</a:t>
            </a:r>
            <a:r>
              <a:rPr lang="zh-CN" altLang="en-US" sz="2000" dirty="0">
                <a:cs typeface="微软雅黑" panose="020B0503020204020204" charset="-122"/>
              </a:rPr>
              <a:t>数量。</a:t>
            </a:r>
            <a:endParaRPr lang="zh-CN" altLang="en-US" sz="2000" dirty="0">
              <a:cs typeface="微软雅黑" panose="020B0503020204020204" charset="-122"/>
            </a:endParaRPr>
          </a:p>
          <a:p>
            <a:pPr indent="0" fontAlgn="auto">
              <a:lnSpc>
                <a:spcPct val="150000"/>
              </a:lnSpc>
              <a:buNone/>
            </a:pPr>
            <a:r>
              <a:rPr lang="zh-CN" altLang="en-US" sz="2000" dirty="0">
                <a:cs typeface="微软雅黑" panose="020B0503020204020204" charset="-122"/>
              </a:rPr>
              <a:t>四、韵律所识别的情感是如何在语义空间中保存</a:t>
            </a:r>
            <a:r>
              <a:rPr lang="zh-CN" altLang="en-US" sz="2000" dirty="0">
                <a:cs typeface="微软雅黑" panose="020B0503020204020204" charset="-122"/>
              </a:rPr>
              <a:t>的。</a:t>
            </a:r>
            <a:endParaRPr lang="zh-CN" altLang="en-US" sz="2000" dirty="0">
              <a:cs typeface="微软雅黑" panose="020B0503020204020204" charset="-122"/>
            </a:endParaRPr>
          </a:p>
          <a:p>
            <a:pPr indent="0" fontAlgn="auto">
              <a:lnSpc>
                <a:spcPct val="150000"/>
              </a:lnSpc>
              <a:buNone/>
            </a:pPr>
            <a:endParaRPr lang="zh-CN" altLang="en-US" sz="2000" dirty="0">
              <a:cs typeface="微软雅黑" panose="020B050302020402020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一、不同文化是如何从韵律中识别情感的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4707890"/>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1</a:t>
            </a:r>
            <a:r>
              <a:rPr lang="zh-CN" altLang="en-US" sz="2000" b="1">
                <a:solidFill>
                  <a:schemeClr val="tx1"/>
                </a:solidFill>
                <a:cs typeface="微软雅黑" panose="020B0503020204020204" charset="-122"/>
              </a:rPr>
              <a:t>：验证数据可靠性</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在此步骤中研究者使用</a:t>
            </a:r>
            <a:r>
              <a:rPr lang="zh-CN" altLang="en-US" sz="2000">
                <a:solidFill>
                  <a:schemeClr val="tx1"/>
                </a:solidFill>
                <a:cs typeface="微软雅黑" panose="020B0503020204020204" charset="-122"/>
              </a:rPr>
              <a:t>参与者在情感识别方面的共识（</a:t>
            </a:r>
            <a:r>
              <a:rPr lang="en-US" altLang="zh-CN" sz="2000">
                <a:solidFill>
                  <a:srgbClr val="FF0000"/>
                </a:solidFill>
                <a:cs typeface="微软雅黑" panose="020B0503020204020204" charset="-122"/>
              </a:rPr>
              <a:t>Interrater Agreement</a:t>
            </a:r>
            <a:r>
              <a:rPr lang="en-US" altLang="zh-CN" sz="2000">
                <a:solidFill>
                  <a:schemeClr val="tx1"/>
                </a:solidFill>
                <a:cs typeface="微软雅黑" panose="020B0503020204020204" charset="-122"/>
              </a:rPr>
              <a:t>)</a:t>
            </a:r>
            <a:r>
              <a:rPr lang="zh-CN" altLang="en-US" sz="2000">
                <a:solidFill>
                  <a:schemeClr val="tx1"/>
                </a:solidFill>
                <a:cs typeface="微软雅黑" panose="020B0503020204020204" charset="-122"/>
              </a:rPr>
              <a:t>来操作情感识别，而在过去的研究中通常根据参与者判断是否符合实验者的预期来操作。前者是一种更加数据驱动（</a:t>
            </a:r>
            <a:r>
              <a:rPr lang="en-US" altLang="zh-CN" sz="2000">
                <a:solidFill>
                  <a:schemeClr val="tx1"/>
                </a:solidFill>
                <a:cs typeface="微软雅黑" panose="020B0503020204020204" charset="-122"/>
              </a:rPr>
              <a:t>data-driven</a:t>
            </a:r>
            <a:r>
              <a:rPr lang="zh-CN" altLang="en-US" sz="2000">
                <a:solidFill>
                  <a:schemeClr val="tx1"/>
                </a:solidFill>
                <a:cs typeface="微软雅黑" panose="020B0503020204020204" charset="-122"/>
              </a:rPr>
              <a:t>）的</a:t>
            </a:r>
            <a:r>
              <a:rPr lang="zh-CN" altLang="en-US" sz="2000">
                <a:solidFill>
                  <a:schemeClr val="tx1"/>
                </a:solidFill>
                <a:cs typeface="微软雅黑" panose="020B0503020204020204" charset="-122"/>
              </a:rPr>
              <a:t>方法。</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使用</a:t>
            </a:r>
            <a:r>
              <a:rPr lang="en-US" altLang="zh-CN" sz="2000">
                <a:solidFill>
                  <a:schemeClr val="tx1"/>
                </a:solidFill>
                <a:cs typeface="微软雅黑" panose="020B0503020204020204" charset="-122"/>
              </a:rPr>
              <a:t>Interrater Agreement</a:t>
            </a:r>
            <a:r>
              <a:rPr lang="zh-CN" altLang="en-US" sz="2000">
                <a:solidFill>
                  <a:schemeClr val="tx1"/>
                </a:solidFill>
                <a:cs typeface="微软雅黑" panose="020B0503020204020204" charset="-122"/>
              </a:rPr>
              <a:t>的原因</a:t>
            </a:r>
            <a:r>
              <a:rPr lang="zh-CN" altLang="en-US" sz="2000">
                <a:solidFill>
                  <a:schemeClr val="tx1"/>
                </a:solidFill>
                <a:cs typeface="微软雅黑" panose="020B0503020204020204" charset="-122"/>
              </a:rPr>
              <a:t>如下：</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1. </a:t>
            </a:r>
            <a:r>
              <a:rPr lang="zh-CN" altLang="en-US" sz="2000">
                <a:solidFill>
                  <a:schemeClr val="tx1"/>
                </a:solidFill>
                <a:cs typeface="微软雅黑" panose="020B0503020204020204" charset="-122"/>
              </a:rPr>
              <a:t>信号的含义不会发生改变但是实验者的期望会发生</a:t>
            </a:r>
            <a:r>
              <a:rPr lang="zh-CN" altLang="en-US" sz="2000">
                <a:solidFill>
                  <a:schemeClr val="tx1"/>
                </a:solidFill>
                <a:cs typeface="微软雅黑" panose="020B0503020204020204" charset="-122"/>
              </a:rPr>
              <a:t>改变。</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2. </a:t>
            </a:r>
            <a:r>
              <a:rPr lang="zh-CN" altLang="en-US" sz="2000">
                <a:solidFill>
                  <a:schemeClr val="tx1"/>
                </a:solidFill>
                <a:cs typeface="微软雅黑" panose="020B0503020204020204" charset="-122"/>
              </a:rPr>
              <a:t>此方法可以计算跨文化的信号相关性，控制可解释的</a:t>
            </a:r>
            <a:r>
              <a:rPr lang="zh-CN" altLang="en-US" sz="2000">
                <a:solidFill>
                  <a:schemeClr val="tx1"/>
                </a:solidFill>
                <a:cs typeface="微软雅黑" panose="020B0503020204020204" charset="-122"/>
              </a:rPr>
              <a:t>方差。</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3. </a:t>
            </a:r>
            <a:r>
              <a:rPr lang="zh-CN" altLang="en-US" sz="2000">
                <a:solidFill>
                  <a:schemeClr val="tx1"/>
                </a:solidFill>
                <a:cs typeface="微软雅黑" panose="020B0503020204020204" charset="-122"/>
              </a:rPr>
              <a:t>此方法可以避免评估者被动的接受行为情绪是离散的这一先验假设，从而得到情绪之间的梯度</a:t>
            </a:r>
            <a:r>
              <a:rPr lang="zh-CN" altLang="en-US" sz="2000">
                <a:solidFill>
                  <a:schemeClr val="tx1"/>
                </a:solidFill>
                <a:cs typeface="微软雅黑" panose="020B0503020204020204" charset="-122"/>
              </a:rPr>
              <a:t>数据。</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4. </a:t>
            </a:r>
            <a:r>
              <a:rPr lang="zh-CN" altLang="en-US" sz="2000">
                <a:solidFill>
                  <a:schemeClr val="tx1"/>
                </a:solidFill>
                <a:cs typeface="微软雅黑" panose="020B0503020204020204" charset="-122"/>
              </a:rPr>
              <a:t>语料库演员不太可能非常准确的感受到和表达出实验者所期望的</a:t>
            </a:r>
            <a:r>
              <a:rPr lang="zh-CN" altLang="en-US" sz="2000">
                <a:solidFill>
                  <a:schemeClr val="tx1"/>
                </a:solidFill>
                <a:cs typeface="微软雅黑" panose="020B0503020204020204" charset="-122"/>
              </a:rPr>
              <a:t>情绪。</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5. </a:t>
            </a:r>
            <a:r>
              <a:rPr lang="zh-CN" altLang="en-US" sz="2000">
                <a:solidFill>
                  <a:schemeClr val="tx1"/>
                </a:solidFill>
                <a:cs typeface="微软雅黑" panose="020B0503020204020204" charset="-122"/>
              </a:rPr>
              <a:t>实验者对每个场景引发的情绪都存在自上而下的假设，会影响实验</a:t>
            </a:r>
            <a:r>
              <a:rPr lang="zh-CN" altLang="en-US" sz="2000">
                <a:solidFill>
                  <a:schemeClr val="tx1"/>
                </a:solidFill>
                <a:cs typeface="微软雅黑" panose="020B0503020204020204" charset="-122"/>
              </a:rPr>
              <a:t>结果。</a:t>
            </a:r>
            <a:endParaRPr lang="zh-CN" altLang="en-US" sz="2000">
              <a:solidFill>
                <a:schemeClr val="tx1"/>
              </a:solidFill>
              <a:cs typeface="微软雅黑" panose="020B0503020204020204" charset="-122"/>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一、不同文化是如何从韵律中识别情感的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3322955"/>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1</a:t>
            </a:r>
            <a:r>
              <a:rPr lang="zh-CN" altLang="en-US" sz="2000" b="1">
                <a:solidFill>
                  <a:schemeClr val="tx1"/>
                </a:solidFill>
                <a:cs typeface="微软雅黑" panose="020B0503020204020204" charset="-122"/>
              </a:rPr>
              <a:t>：验证数据</a:t>
            </a:r>
            <a:r>
              <a:rPr lang="zh-CN" altLang="en-US" sz="2000" b="1">
                <a:solidFill>
                  <a:schemeClr val="tx1"/>
                </a:solidFill>
                <a:cs typeface="微软雅黑" panose="020B0503020204020204" charset="-122"/>
              </a:rPr>
              <a:t>可靠性</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结果显示，参与者能够以中等程度的可靠性来识别各种情绪类别（中等程度可靠性识别从哪里来？）。并且从至少一个语音样本中识别出</a:t>
            </a:r>
            <a:r>
              <a:rPr lang="en-US" altLang="zh-CN" sz="2000">
                <a:solidFill>
                  <a:srgbClr val="FF0000"/>
                </a:solidFill>
                <a:cs typeface="微软雅黑" panose="020B0503020204020204" charset="-122"/>
              </a:rPr>
              <a:t>22</a:t>
            </a:r>
            <a:r>
              <a:rPr lang="zh-CN" altLang="en-US" sz="2000">
                <a:solidFill>
                  <a:srgbClr val="FF0000"/>
                </a:solidFill>
                <a:cs typeface="微软雅黑" panose="020B0503020204020204" charset="-122"/>
              </a:rPr>
              <a:t>种不同的情绪类别</a:t>
            </a:r>
            <a:r>
              <a:rPr lang="zh-CN" altLang="en-US" sz="2000">
                <a:solidFill>
                  <a:schemeClr val="tx1"/>
                </a:solidFill>
                <a:cs typeface="微软雅黑" panose="020B0503020204020204" charset="-122"/>
              </a:rPr>
              <a:t>，且具有显著的</a:t>
            </a:r>
            <a:r>
              <a:rPr lang="zh-CN" altLang="en-US" sz="2000">
                <a:solidFill>
                  <a:schemeClr val="tx1"/>
                </a:solidFill>
                <a:cs typeface="微软雅黑" panose="020B0503020204020204" charset="-122"/>
              </a:rPr>
              <a:t>参与者一致性。</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在 2,519 个语音样本中，56% 的样本在至少一个类别上获得了显着的观察者</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间一致率。平均而言，25% 的评估者为每个语音样本选择最一致的情感类别</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（机会水平 = 14%，所有类别判断的</a:t>
            </a:r>
            <a:r>
              <a:rPr lang="zh-CN" altLang="en-US" sz="2000">
                <a:solidFill>
                  <a:schemeClr val="tx1"/>
                </a:solidFill>
                <a:cs typeface="微软雅黑" panose="020B0503020204020204" charset="-122"/>
              </a:rPr>
              <a:t>蒙特卡罗模拟与真实参与者选择的类别</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总体比例相匹配）。</a:t>
            </a:r>
            <a:endParaRPr lang="zh-CN" altLang="en-US" sz="2000">
              <a:solidFill>
                <a:schemeClr val="tx1"/>
              </a:solidFill>
              <a:cs typeface="微软雅黑" panose="020B0503020204020204" charset="-122"/>
            </a:endParaRPr>
          </a:p>
        </p:txBody>
      </p:sp>
      <p:pic>
        <p:nvPicPr>
          <p:cNvPr id="2" name="图片 1" descr="微信截图_20240716192755"/>
          <p:cNvPicPr>
            <a:picLocks noChangeAspect="1"/>
          </p:cNvPicPr>
          <p:nvPr/>
        </p:nvPicPr>
        <p:blipFill>
          <a:blip r:embed="rId6"/>
          <a:stretch>
            <a:fillRect/>
          </a:stretch>
        </p:blipFill>
        <p:spPr>
          <a:xfrm>
            <a:off x="9128760" y="2290445"/>
            <a:ext cx="2343785" cy="4090035"/>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一、不同文化是如何从韵律中识别情感的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3784600"/>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2</a:t>
            </a:r>
            <a:r>
              <a:rPr lang="zh-CN" altLang="en-US" sz="2000" b="1">
                <a:solidFill>
                  <a:schemeClr val="tx1"/>
                </a:solidFill>
                <a:cs typeface="微软雅黑" panose="020B0503020204020204" charset="-122"/>
              </a:rPr>
              <a:t>：不同文化下的情感</a:t>
            </a:r>
            <a:r>
              <a:rPr lang="zh-CN" altLang="en-US" sz="2000" b="1">
                <a:solidFill>
                  <a:schemeClr val="tx1"/>
                </a:solidFill>
                <a:cs typeface="微软雅黑" panose="020B0503020204020204" charset="-122"/>
              </a:rPr>
              <a:t>识别</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在此过程中，作者通过数据想要证明情感识别是通过情感类别判断能够更好的保存下来还是情感特征能够很好的保存下来。用此结果来解释情感韵律概念化是更多的通过哪种方式</a:t>
            </a:r>
            <a:r>
              <a:rPr lang="zh-CN" altLang="en-US" sz="2000">
                <a:solidFill>
                  <a:schemeClr val="tx1"/>
                </a:solidFill>
                <a:cs typeface="微软雅黑" panose="020B0503020204020204" charset="-122"/>
              </a:rPr>
              <a:t>驱动。</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在过去的研究中，</a:t>
            </a:r>
            <a:r>
              <a:rPr lang="zh-CN" altLang="en-US" sz="2000">
                <a:solidFill>
                  <a:srgbClr val="FF0000"/>
                </a:solidFill>
                <a:cs typeface="微软雅黑" panose="020B0503020204020204" charset="-122"/>
              </a:rPr>
              <a:t>跨文化相似性通常是通过比较不同文化的成员用相同的情感概念标记表达行为的比率来确定的，但这种方法无法捕捉到不同文化的成员如何使用情感概念（情感类别或情感特征）在类似的行为中进行其他方式的表达</a:t>
            </a:r>
            <a:r>
              <a:rPr lang="zh-CN" altLang="en-US" sz="2000">
                <a:solidFill>
                  <a:schemeClr val="tx1"/>
                </a:solidFill>
                <a:cs typeface="微软雅黑" panose="020B0503020204020204" charset="-122"/>
              </a:rPr>
              <a:t>。</a:t>
            </a:r>
            <a:endParaRPr lang="zh-CN" altLang="en-US" sz="2000">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考虑到这一点，对于每种情绪类别和情感特征，作者将美国参与者和印度参与者对</a:t>
            </a:r>
            <a:r>
              <a:rPr lang="en-US" altLang="zh-CN" sz="2000">
                <a:solidFill>
                  <a:schemeClr val="tx1"/>
                </a:solidFill>
                <a:cs typeface="微软雅黑" panose="020B0503020204020204" charset="-122"/>
              </a:rPr>
              <a:t>2519</a:t>
            </a:r>
            <a:r>
              <a:rPr lang="zh-CN" altLang="en-US" sz="2000">
                <a:solidFill>
                  <a:schemeClr val="tx1"/>
                </a:solidFill>
                <a:cs typeface="微软雅黑" panose="020B0503020204020204" charset="-122"/>
              </a:rPr>
              <a:t>个样本的平均判断进行了</a:t>
            </a:r>
            <a:r>
              <a:rPr lang="zh-CN" altLang="en-US" sz="2000">
                <a:solidFill>
                  <a:schemeClr val="tx1"/>
                </a:solidFill>
                <a:cs typeface="微软雅黑" panose="020B0503020204020204" charset="-122"/>
              </a:rPr>
              <a:t>关联。</a:t>
            </a:r>
            <a:endParaRPr lang="zh-CN" altLang="en-US" sz="2000">
              <a:solidFill>
                <a:schemeClr val="tx1"/>
              </a:solidFill>
              <a:cs typeface="微软雅黑" panose="020B050302020402020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一、不同文化是如何从韵律中识别情感的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6554470"/>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2</a:t>
            </a:r>
            <a:r>
              <a:rPr lang="zh-CN" altLang="en-US" sz="2000" b="1">
                <a:solidFill>
                  <a:schemeClr val="tx1"/>
                </a:solidFill>
                <a:cs typeface="微软雅黑" panose="020B0503020204020204" charset="-122"/>
              </a:rPr>
              <a:t>：不同文化下的情感</a:t>
            </a:r>
            <a:r>
              <a:rPr lang="zh-CN" altLang="en-US" sz="2000" b="1">
                <a:solidFill>
                  <a:schemeClr val="tx1"/>
                </a:solidFill>
                <a:cs typeface="微软雅黑" panose="020B0503020204020204" charset="-122"/>
              </a:rPr>
              <a:t>识别</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这项分析揭示了美国和印度参与者在标记 2,519 个情感韵律样本的含义时以类似方式使用情感类别和情感特征的程度。 为了控制情感类别和情感尺度使用中的错误或噪音，我们将该值除以这些平均判断的文化内可解释方差。如果我们对每种文化中无限数量的评分进行平均，</a:t>
            </a:r>
            <a:r>
              <a:rPr lang="zh-CN" altLang="en-US" sz="2000">
                <a:solidFill>
                  <a:schemeClr val="tx1"/>
                </a:solidFill>
                <a:cs typeface="微软雅黑" panose="020B0503020204020204" charset="-122"/>
              </a:rPr>
              <a:t>再除以可解释的方差可以得出相关性的估计值。 我们将此估计称为</a:t>
            </a:r>
            <a:r>
              <a:rPr lang="zh-CN" altLang="en-US" sz="2000">
                <a:solidFill>
                  <a:srgbClr val="FF0000"/>
                </a:solidFill>
                <a:cs typeface="微软雅黑" panose="020B0503020204020204" charset="-122"/>
              </a:rPr>
              <a:t>信号相关性。</a:t>
            </a:r>
            <a:endParaRPr lang="zh-CN" altLang="en-US" sz="2000">
              <a:solidFill>
                <a:srgbClr val="FF0000"/>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具体步骤：</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1. </a:t>
            </a:r>
            <a:r>
              <a:rPr lang="zh-CN" altLang="en-US" sz="2000">
                <a:solidFill>
                  <a:schemeClr val="tx1"/>
                </a:solidFill>
                <a:cs typeface="微软雅黑" panose="020B0503020204020204" charset="-122"/>
              </a:rPr>
              <a:t>计算每个样本的平均判断（</a:t>
            </a:r>
            <a:r>
              <a:rPr lang="zh-CN" altLang="en-US" sz="2000">
                <a:solidFill>
                  <a:schemeClr val="tx1"/>
                </a:solidFill>
                <a:cs typeface="微软雅黑" panose="020B0503020204020204" charset="-122"/>
              </a:rPr>
              <a:t>评分）</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2. </a:t>
            </a:r>
            <a:r>
              <a:rPr lang="zh-CN" altLang="en-US" sz="2000">
                <a:solidFill>
                  <a:schemeClr val="tx1"/>
                </a:solidFill>
                <a:cs typeface="微软雅黑" panose="020B0503020204020204" charset="-122"/>
              </a:rPr>
              <a:t>计算总体的平均判断（</a:t>
            </a:r>
            <a:r>
              <a:rPr lang="zh-CN" altLang="en-US" sz="2000">
                <a:solidFill>
                  <a:schemeClr val="tx1"/>
                </a:solidFill>
                <a:cs typeface="微软雅黑" panose="020B0503020204020204" charset="-122"/>
              </a:rPr>
              <a:t>评分）</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3. </a:t>
            </a:r>
            <a:r>
              <a:rPr lang="zh-CN" altLang="en-US" sz="2000">
                <a:solidFill>
                  <a:schemeClr val="tx1"/>
                </a:solidFill>
                <a:cs typeface="微软雅黑" panose="020B0503020204020204" charset="-122"/>
              </a:rPr>
              <a:t>计算所有刺激的</a:t>
            </a:r>
            <a:r>
              <a:rPr lang="zh-CN" altLang="en-US" sz="2000">
                <a:solidFill>
                  <a:schemeClr val="tx1"/>
                </a:solidFill>
                <a:cs typeface="微软雅黑" panose="020B0503020204020204" charset="-122"/>
              </a:rPr>
              <a:t>方差</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4. </a:t>
            </a:r>
            <a:r>
              <a:rPr lang="zh-CN" altLang="en-US" sz="2000">
                <a:solidFill>
                  <a:schemeClr val="tx1"/>
                </a:solidFill>
                <a:cs typeface="微软雅黑" panose="020B0503020204020204" charset="-122"/>
              </a:rPr>
              <a:t>对每个刺激的评级进行</a:t>
            </a:r>
            <a:r>
              <a:rPr lang="en-US" altLang="zh-CN" sz="2000">
                <a:solidFill>
                  <a:schemeClr val="tx1"/>
                </a:solidFill>
                <a:cs typeface="微软雅黑" panose="020B0503020204020204" charset="-122"/>
              </a:rPr>
              <a:t>1000</a:t>
            </a:r>
            <a:r>
              <a:rPr lang="zh-CN" altLang="en-US" sz="2000">
                <a:solidFill>
                  <a:schemeClr val="tx1"/>
                </a:solidFill>
                <a:cs typeface="微软雅黑" panose="020B0503020204020204" charset="-122"/>
              </a:rPr>
              <a:t>次抽样（Bootstrap）得到标准误差σ</a:t>
            </a:r>
            <a:r>
              <a:rPr lang="zh-CN" altLang="en-US" sz="2000" baseline="-25000">
                <a:solidFill>
                  <a:schemeClr val="tx1"/>
                </a:solidFill>
                <a:cs typeface="微软雅黑" panose="020B0503020204020204" charset="-122"/>
              </a:rPr>
              <a:t>j</a:t>
            </a:r>
            <a:r>
              <a:rPr lang="zh-CN" altLang="en-US" sz="2000">
                <a:solidFill>
                  <a:schemeClr val="tx1"/>
                </a:solidFill>
                <a:cs typeface="微软雅黑" panose="020B0503020204020204" charset="-122"/>
              </a:rPr>
              <a:t>。</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5. </a:t>
            </a:r>
            <a:r>
              <a:rPr lang="zh-CN" altLang="en-US" sz="2000">
                <a:solidFill>
                  <a:schemeClr val="tx1"/>
                </a:solidFill>
                <a:cs typeface="微软雅黑" panose="020B0503020204020204" charset="-122"/>
              </a:rPr>
              <a:t>计算每个</a:t>
            </a:r>
            <a:r>
              <a:rPr lang="zh-CN" altLang="en-US" sz="2000">
                <a:solidFill>
                  <a:srgbClr val="FF0000"/>
                </a:solidFill>
                <a:cs typeface="微软雅黑" panose="020B0503020204020204" charset="-122"/>
              </a:rPr>
              <a:t>标准误差平方</a:t>
            </a:r>
            <a:r>
              <a:rPr lang="zh-CN" altLang="en-US" sz="2000">
                <a:solidFill>
                  <a:schemeClr val="tx1"/>
                </a:solidFill>
                <a:cs typeface="微软雅黑" panose="020B0503020204020204" charset="-122"/>
              </a:rPr>
              <a:t>的</a:t>
            </a:r>
            <a:r>
              <a:rPr lang="zh-CN" altLang="en-US" sz="2000">
                <a:solidFill>
                  <a:schemeClr val="tx1"/>
                </a:solidFill>
                <a:cs typeface="微软雅黑" panose="020B0503020204020204" charset="-122"/>
              </a:rPr>
              <a:t>平均值</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6. </a:t>
            </a:r>
            <a:r>
              <a:rPr lang="zh-CN" altLang="en-US" sz="2000">
                <a:solidFill>
                  <a:schemeClr val="tx1"/>
                </a:solidFill>
                <a:cs typeface="微软雅黑" panose="020B0503020204020204" charset="-122"/>
              </a:rPr>
              <a:t>计算可解释方差</a:t>
            </a:r>
            <a:r>
              <a:rPr lang="zh-CN" altLang="en-US" sz="2000">
                <a:solidFill>
                  <a:schemeClr val="tx1"/>
                </a:solidFill>
                <a:cs typeface="微软雅黑" panose="020B0503020204020204" charset="-122"/>
              </a:rPr>
              <a:t>比例</a:t>
            </a:r>
            <a:endParaRPr lang="zh-CN" altLang="en-US" sz="2000">
              <a:solidFill>
                <a:schemeClr val="tx1"/>
              </a:solidFill>
              <a:cs typeface="微软雅黑" panose="020B0503020204020204" charset="-122"/>
            </a:endParaRPr>
          </a:p>
          <a:p>
            <a:pPr indent="0" fontAlgn="auto">
              <a:lnSpc>
                <a:spcPct val="150000"/>
              </a:lnSpc>
            </a:pPr>
            <a:r>
              <a:rPr lang="en-US" altLang="zh-CN" sz="2000">
                <a:solidFill>
                  <a:schemeClr val="tx1"/>
                </a:solidFill>
                <a:cs typeface="微软雅黑" panose="020B0503020204020204" charset="-122"/>
              </a:rPr>
              <a:t>7. </a:t>
            </a:r>
            <a:r>
              <a:rPr lang="zh-CN" altLang="en-US" sz="2000">
                <a:solidFill>
                  <a:schemeClr val="tx1"/>
                </a:solidFill>
                <a:cs typeface="微软雅黑" panose="020B0503020204020204" charset="-122"/>
              </a:rPr>
              <a:t>计算信号</a:t>
            </a:r>
            <a:r>
              <a:rPr lang="zh-CN" altLang="en-US" sz="2000">
                <a:solidFill>
                  <a:schemeClr val="tx1"/>
                </a:solidFill>
                <a:cs typeface="微软雅黑" panose="020B0503020204020204" charset="-122"/>
              </a:rPr>
              <a:t>相关性</a:t>
            </a:r>
            <a:endParaRPr lang="zh-CN" altLang="en-US" sz="2000">
              <a:solidFill>
                <a:schemeClr val="tx1"/>
              </a:solidFill>
              <a:cs typeface="微软雅黑" panose="020B0503020204020204" charset="-122"/>
            </a:endParaRPr>
          </a:p>
          <a:p>
            <a:pPr indent="0" fontAlgn="auto">
              <a:lnSpc>
                <a:spcPct val="150000"/>
              </a:lnSpc>
            </a:pPr>
            <a:endParaRPr lang="zh-CN" altLang="en-US" sz="2000">
              <a:solidFill>
                <a:schemeClr val="tx1"/>
              </a:solidFill>
              <a:cs typeface="微软雅黑" panose="020B0503020204020204" charset="-122"/>
            </a:endParaRPr>
          </a:p>
        </p:txBody>
      </p:sp>
      <p:pic>
        <p:nvPicPr>
          <p:cNvPr id="2" name="图片 1" descr="微信截图_20240714225925"/>
          <p:cNvPicPr>
            <a:picLocks noChangeAspect="1"/>
          </p:cNvPicPr>
          <p:nvPr/>
        </p:nvPicPr>
        <p:blipFill>
          <a:blip r:embed="rId6"/>
          <a:stretch>
            <a:fillRect/>
          </a:stretch>
        </p:blipFill>
        <p:spPr>
          <a:xfrm>
            <a:off x="2854325" y="5763260"/>
            <a:ext cx="1606550" cy="546735"/>
          </a:xfrm>
          <a:prstGeom prst="rect">
            <a:avLst/>
          </a:prstGeom>
        </p:spPr>
      </p:pic>
      <p:pic>
        <p:nvPicPr>
          <p:cNvPr id="4" name="图片 3" descr="微信截图_20240716193647"/>
          <p:cNvPicPr>
            <a:picLocks noChangeAspect="1"/>
          </p:cNvPicPr>
          <p:nvPr/>
        </p:nvPicPr>
        <p:blipFill>
          <a:blip r:embed="rId7"/>
          <a:stretch>
            <a:fillRect/>
          </a:stretch>
        </p:blipFill>
        <p:spPr>
          <a:xfrm>
            <a:off x="2791460" y="4513580"/>
            <a:ext cx="1478915" cy="347345"/>
          </a:xfrm>
          <a:prstGeom prst="rect">
            <a:avLst/>
          </a:prstGeom>
        </p:spPr>
      </p:pic>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6969125" cy="460375"/>
          </a:xfrm>
          <a:prstGeom prst="rect">
            <a:avLst/>
          </a:prstGeom>
          <a:noFill/>
        </p:spPr>
        <p:txBody>
          <a:bodyPr wrap="square" rtlCol="0">
            <a:spAutoFit/>
          </a:bodyPr>
          <a:lstStyle/>
          <a:p>
            <a:r>
              <a:rPr sz="2400" b="1">
                <a:solidFill>
                  <a:schemeClr val="bg1"/>
                </a:solidFill>
                <a:cs typeface="微软雅黑" panose="020B0503020204020204" charset="-122"/>
              </a:rPr>
              <a:t>一、不同文化是如何从韵律中识别情感的</a:t>
            </a:r>
            <a:endParaRPr sz="2400" b="1">
              <a:solidFill>
                <a:schemeClr val="bg1"/>
              </a:solidFill>
              <a:cs typeface="微软雅黑" panose="020B0503020204020204" charset="-122"/>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charset="-122"/>
            </a:endParaRPr>
          </a:p>
        </p:txBody>
      </p:sp>
      <p:sp>
        <p:nvSpPr>
          <p:cNvPr id="72" name="iconfont-1191-866880"/>
          <p:cNvSpPr/>
          <p:nvPr>
            <p:custDataLst>
              <p:tags r:id="rId5"/>
            </p:custDataLst>
          </p:nvPr>
        </p:nvSpPr>
        <p:spPr>
          <a:xfrm>
            <a:off x="5982564" y="2060307"/>
            <a:ext cx="609685" cy="533985"/>
          </a:xfrm>
          <a:custGeom>
            <a:avLst/>
            <a:gdLst>
              <a:gd name="T0" fmla="*/ 6964 w 7768"/>
              <a:gd name="T1" fmla="*/ 3224 h 6803"/>
              <a:gd name="T2" fmla="*/ 6493 w 7768"/>
              <a:gd name="T3" fmla="*/ 3224 h 6803"/>
              <a:gd name="T4" fmla="*/ 6493 w 7768"/>
              <a:gd name="T5" fmla="*/ 2232 h 6803"/>
              <a:gd name="T6" fmla="*/ 5870 w 7768"/>
              <a:gd name="T7" fmla="*/ 1517 h 6803"/>
              <a:gd name="T8" fmla="*/ 5858 w 7768"/>
              <a:gd name="T9" fmla="*/ 1403 h 6803"/>
              <a:gd name="T10" fmla="*/ 5358 w 7768"/>
              <a:gd name="T11" fmla="*/ 148 h 6803"/>
              <a:gd name="T12" fmla="*/ 5238 w 7768"/>
              <a:gd name="T13" fmla="*/ 26 h 6803"/>
              <a:gd name="T14" fmla="*/ 5060 w 7768"/>
              <a:gd name="T15" fmla="*/ 20 h 6803"/>
              <a:gd name="T16" fmla="*/ 1045 w 7768"/>
              <a:gd name="T17" fmla="*/ 1422 h 6803"/>
              <a:gd name="T18" fmla="*/ 946 w 7768"/>
              <a:gd name="T19" fmla="*/ 1489 h 6803"/>
              <a:gd name="T20" fmla="*/ 760 w 7768"/>
              <a:gd name="T21" fmla="*/ 1489 h 6803"/>
              <a:gd name="T22" fmla="*/ 0 w 7768"/>
              <a:gd name="T23" fmla="*/ 2233 h 6803"/>
              <a:gd name="T24" fmla="*/ 0 w 7768"/>
              <a:gd name="T25" fmla="*/ 6043 h 6803"/>
              <a:gd name="T26" fmla="*/ 760 w 7768"/>
              <a:gd name="T27" fmla="*/ 6803 h 6803"/>
              <a:gd name="T28" fmla="*/ 5645 w 7768"/>
              <a:gd name="T29" fmla="*/ 6803 h 6803"/>
              <a:gd name="T30" fmla="*/ 6493 w 7768"/>
              <a:gd name="T31" fmla="*/ 6043 h 6803"/>
              <a:gd name="T32" fmla="*/ 6493 w 7768"/>
              <a:gd name="T33" fmla="*/ 5176 h 6803"/>
              <a:gd name="T34" fmla="*/ 6964 w 7768"/>
              <a:gd name="T35" fmla="*/ 5176 h 6803"/>
              <a:gd name="T36" fmla="*/ 7768 w 7768"/>
              <a:gd name="T37" fmla="*/ 4425 h 6803"/>
              <a:gd name="T38" fmla="*/ 7768 w 7768"/>
              <a:gd name="T39" fmla="*/ 3976 h 6803"/>
              <a:gd name="T40" fmla="*/ 6964 w 7768"/>
              <a:gd name="T41" fmla="*/ 3224 h 6803"/>
              <a:gd name="T42" fmla="*/ 5005 w 7768"/>
              <a:gd name="T43" fmla="*/ 502 h 6803"/>
              <a:gd name="T44" fmla="*/ 5398 w 7768"/>
              <a:gd name="T45" fmla="*/ 1489 h 6803"/>
              <a:gd name="T46" fmla="*/ 2180 w 7768"/>
              <a:gd name="T47" fmla="*/ 1489 h 6803"/>
              <a:gd name="T48" fmla="*/ 5005 w 7768"/>
              <a:gd name="T49" fmla="*/ 502 h 6803"/>
              <a:gd name="T50" fmla="*/ 6029 w 7768"/>
              <a:gd name="T51" fmla="*/ 6043 h 6803"/>
              <a:gd name="T52" fmla="*/ 5645 w 7768"/>
              <a:gd name="T53" fmla="*/ 6369 h 6803"/>
              <a:gd name="T54" fmla="*/ 761 w 7768"/>
              <a:gd name="T55" fmla="*/ 6369 h 6803"/>
              <a:gd name="T56" fmla="*/ 464 w 7768"/>
              <a:gd name="T57" fmla="*/ 6043 h 6803"/>
              <a:gd name="T58" fmla="*/ 464 w 7768"/>
              <a:gd name="T59" fmla="*/ 2232 h 6803"/>
              <a:gd name="T60" fmla="*/ 761 w 7768"/>
              <a:gd name="T61" fmla="*/ 1923 h 6803"/>
              <a:gd name="T62" fmla="*/ 5645 w 7768"/>
              <a:gd name="T63" fmla="*/ 1923 h 6803"/>
              <a:gd name="T64" fmla="*/ 6029 w 7768"/>
              <a:gd name="T65" fmla="*/ 2232 h 6803"/>
              <a:gd name="T66" fmla="*/ 6029 w 7768"/>
              <a:gd name="T67" fmla="*/ 3224 h 6803"/>
              <a:gd name="T68" fmla="*/ 5325 w 7768"/>
              <a:gd name="T69" fmla="*/ 3224 h 6803"/>
              <a:gd name="T70" fmla="*/ 4522 w 7768"/>
              <a:gd name="T71" fmla="*/ 3976 h 6803"/>
              <a:gd name="T72" fmla="*/ 4522 w 7768"/>
              <a:gd name="T73" fmla="*/ 4425 h 6803"/>
              <a:gd name="T74" fmla="*/ 5325 w 7768"/>
              <a:gd name="T75" fmla="*/ 5176 h 6803"/>
              <a:gd name="T76" fmla="*/ 6029 w 7768"/>
              <a:gd name="T77" fmla="*/ 5176 h 6803"/>
              <a:gd name="T78" fmla="*/ 6029 w 7768"/>
              <a:gd name="T79" fmla="*/ 6043 h 6803"/>
              <a:gd name="T80" fmla="*/ 7304 w 7768"/>
              <a:gd name="T81" fmla="*/ 4425 h 6803"/>
              <a:gd name="T82" fmla="*/ 6964 w 7768"/>
              <a:gd name="T83" fmla="*/ 4743 h 6803"/>
              <a:gd name="T84" fmla="*/ 5325 w 7768"/>
              <a:gd name="T85" fmla="*/ 4743 h 6803"/>
              <a:gd name="T86" fmla="*/ 4985 w 7768"/>
              <a:gd name="T87" fmla="*/ 4425 h 6803"/>
              <a:gd name="T88" fmla="*/ 4985 w 7768"/>
              <a:gd name="T89" fmla="*/ 3976 h 6803"/>
              <a:gd name="T90" fmla="*/ 5325 w 7768"/>
              <a:gd name="T91" fmla="*/ 3658 h 6803"/>
              <a:gd name="T92" fmla="*/ 6964 w 7768"/>
              <a:gd name="T93" fmla="*/ 3658 h 6803"/>
              <a:gd name="T94" fmla="*/ 7304 w 7768"/>
              <a:gd name="T95" fmla="*/ 3976 h 6803"/>
              <a:gd name="T96" fmla="*/ 7304 w 7768"/>
              <a:gd name="T97" fmla="*/ 4425 h 6803"/>
              <a:gd name="T98" fmla="*/ 5570 w 7768"/>
              <a:gd name="T99" fmla="*/ 3984 h 6803"/>
              <a:gd name="T100" fmla="*/ 5348 w 7768"/>
              <a:gd name="T101" fmla="*/ 4192 h 6803"/>
              <a:gd name="T102" fmla="*/ 5570 w 7768"/>
              <a:gd name="T103" fmla="*/ 4400 h 6803"/>
              <a:gd name="T104" fmla="*/ 5792 w 7768"/>
              <a:gd name="T105" fmla="*/ 4192 h 6803"/>
              <a:gd name="T106" fmla="*/ 5570 w 7768"/>
              <a:gd name="T107" fmla="*/ 3984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68" h="6803">
                <a:moveTo>
                  <a:pt x="6964" y="3224"/>
                </a:moveTo>
                <a:lnTo>
                  <a:pt x="6493" y="3224"/>
                </a:lnTo>
                <a:lnTo>
                  <a:pt x="6493" y="2232"/>
                </a:lnTo>
                <a:cubicBezTo>
                  <a:pt x="6493" y="1893"/>
                  <a:pt x="6216" y="1606"/>
                  <a:pt x="5870" y="1517"/>
                </a:cubicBezTo>
                <a:cubicBezTo>
                  <a:pt x="5877" y="1480"/>
                  <a:pt x="5874" y="1441"/>
                  <a:pt x="5858" y="1403"/>
                </a:cubicBezTo>
                <a:lnTo>
                  <a:pt x="5358" y="148"/>
                </a:lnTo>
                <a:cubicBezTo>
                  <a:pt x="5337" y="94"/>
                  <a:pt x="5294" y="50"/>
                  <a:pt x="5238" y="26"/>
                </a:cubicBezTo>
                <a:cubicBezTo>
                  <a:pt x="5181" y="2"/>
                  <a:pt x="5118" y="0"/>
                  <a:pt x="5060" y="20"/>
                </a:cubicBezTo>
                <a:lnTo>
                  <a:pt x="1045" y="1422"/>
                </a:lnTo>
                <a:cubicBezTo>
                  <a:pt x="1005" y="1436"/>
                  <a:pt x="971" y="1460"/>
                  <a:pt x="946" y="1489"/>
                </a:cubicBezTo>
                <a:lnTo>
                  <a:pt x="760" y="1489"/>
                </a:lnTo>
                <a:cubicBezTo>
                  <a:pt x="317" y="1489"/>
                  <a:pt x="0" y="1822"/>
                  <a:pt x="0" y="2233"/>
                </a:cubicBezTo>
                <a:lnTo>
                  <a:pt x="0" y="6043"/>
                </a:lnTo>
                <a:cubicBezTo>
                  <a:pt x="0" y="6462"/>
                  <a:pt x="317" y="6803"/>
                  <a:pt x="760" y="6803"/>
                </a:cubicBezTo>
                <a:lnTo>
                  <a:pt x="5645" y="6803"/>
                </a:lnTo>
                <a:cubicBezTo>
                  <a:pt x="6088" y="6803"/>
                  <a:pt x="6493" y="6462"/>
                  <a:pt x="6493" y="6043"/>
                </a:cubicBezTo>
                <a:lnTo>
                  <a:pt x="6493" y="5176"/>
                </a:lnTo>
                <a:lnTo>
                  <a:pt x="6964" y="5176"/>
                </a:lnTo>
                <a:cubicBezTo>
                  <a:pt x="7408" y="5176"/>
                  <a:pt x="7768" y="4840"/>
                  <a:pt x="7768" y="4425"/>
                </a:cubicBezTo>
                <a:lnTo>
                  <a:pt x="7768" y="3976"/>
                </a:lnTo>
                <a:cubicBezTo>
                  <a:pt x="7768" y="3561"/>
                  <a:pt x="7408" y="3224"/>
                  <a:pt x="6964" y="3224"/>
                </a:cubicBezTo>
                <a:close/>
                <a:moveTo>
                  <a:pt x="5005" y="502"/>
                </a:moveTo>
                <a:lnTo>
                  <a:pt x="5398" y="1489"/>
                </a:lnTo>
                <a:lnTo>
                  <a:pt x="2180" y="1489"/>
                </a:lnTo>
                <a:lnTo>
                  <a:pt x="5005" y="502"/>
                </a:lnTo>
                <a:close/>
                <a:moveTo>
                  <a:pt x="6029" y="6043"/>
                </a:moveTo>
                <a:cubicBezTo>
                  <a:pt x="6029" y="6220"/>
                  <a:pt x="5830" y="6369"/>
                  <a:pt x="5645" y="6369"/>
                </a:cubicBezTo>
                <a:lnTo>
                  <a:pt x="761" y="6369"/>
                </a:lnTo>
                <a:cubicBezTo>
                  <a:pt x="576" y="6369"/>
                  <a:pt x="464" y="6220"/>
                  <a:pt x="464" y="6043"/>
                </a:cubicBezTo>
                <a:lnTo>
                  <a:pt x="464" y="2232"/>
                </a:lnTo>
                <a:cubicBezTo>
                  <a:pt x="464" y="2059"/>
                  <a:pt x="570" y="1923"/>
                  <a:pt x="761" y="1923"/>
                </a:cubicBezTo>
                <a:lnTo>
                  <a:pt x="5645" y="1923"/>
                </a:lnTo>
                <a:cubicBezTo>
                  <a:pt x="5836" y="1923"/>
                  <a:pt x="6029" y="2059"/>
                  <a:pt x="6029" y="2232"/>
                </a:cubicBezTo>
                <a:lnTo>
                  <a:pt x="6029" y="3224"/>
                </a:lnTo>
                <a:lnTo>
                  <a:pt x="5325" y="3224"/>
                </a:lnTo>
                <a:cubicBezTo>
                  <a:pt x="4881" y="3224"/>
                  <a:pt x="4522" y="3561"/>
                  <a:pt x="4522" y="3976"/>
                </a:cubicBezTo>
                <a:lnTo>
                  <a:pt x="4522" y="4425"/>
                </a:lnTo>
                <a:cubicBezTo>
                  <a:pt x="4522" y="4840"/>
                  <a:pt x="4881" y="5176"/>
                  <a:pt x="5325" y="5176"/>
                </a:cubicBezTo>
                <a:lnTo>
                  <a:pt x="6029" y="5176"/>
                </a:lnTo>
                <a:lnTo>
                  <a:pt x="6029" y="6043"/>
                </a:lnTo>
                <a:close/>
                <a:moveTo>
                  <a:pt x="7304" y="4425"/>
                </a:moveTo>
                <a:cubicBezTo>
                  <a:pt x="7304" y="4600"/>
                  <a:pt x="7152" y="4743"/>
                  <a:pt x="6964" y="4743"/>
                </a:cubicBezTo>
                <a:lnTo>
                  <a:pt x="5325" y="4743"/>
                </a:lnTo>
                <a:cubicBezTo>
                  <a:pt x="5137" y="4743"/>
                  <a:pt x="4985" y="4600"/>
                  <a:pt x="4985" y="4425"/>
                </a:cubicBezTo>
                <a:lnTo>
                  <a:pt x="4985" y="3976"/>
                </a:lnTo>
                <a:cubicBezTo>
                  <a:pt x="4985" y="3800"/>
                  <a:pt x="5137" y="3658"/>
                  <a:pt x="5325" y="3658"/>
                </a:cubicBezTo>
                <a:lnTo>
                  <a:pt x="6964" y="3658"/>
                </a:lnTo>
                <a:cubicBezTo>
                  <a:pt x="7152" y="3658"/>
                  <a:pt x="7304" y="3800"/>
                  <a:pt x="7304" y="3976"/>
                </a:cubicBezTo>
                <a:lnTo>
                  <a:pt x="7304" y="4425"/>
                </a:lnTo>
                <a:close/>
                <a:moveTo>
                  <a:pt x="5570" y="3984"/>
                </a:moveTo>
                <a:cubicBezTo>
                  <a:pt x="5447" y="3984"/>
                  <a:pt x="5348" y="4077"/>
                  <a:pt x="5348" y="4192"/>
                </a:cubicBezTo>
                <a:cubicBezTo>
                  <a:pt x="5348" y="4307"/>
                  <a:pt x="5447" y="4400"/>
                  <a:pt x="5570" y="4400"/>
                </a:cubicBezTo>
                <a:cubicBezTo>
                  <a:pt x="5692" y="4400"/>
                  <a:pt x="5792" y="4307"/>
                  <a:pt x="5792" y="4192"/>
                </a:cubicBezTo>
                <a:cubicBezTo>
                  <a:pt x="5792" y="4077"/>
                  <a:pt x="5692" y="3984"/>
                  <a:pt x="5570" y="39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a:solidFill>
                <a:schemeClr val="tx1">
                  <a:lumMod val="75000"/>
                  <a:lumOff val="25000"/>
                </a:schemeClr>
              </a:solidFill>
              <a:cs typeface="+mn-ea"/>
              <a:sym typeface="+mn-lt"/>
            </a:endParaRPr>
          </a:p>
        </p:txBody>
      </p:sp>
      <p:sp>
        <p:nvSpPr>
          <p:cNvPr id="3" name="文本框 2"/>
          <p:cNvSpPr txBox="1"/>
          <p:nvPr/>
        </p:nvSpPr>
        <p:spPr>
          <a:xfrm>
            <a:off x="0" y="684530"/>
            <a:ext cx="12052935" cy="1476375"/>
          </a:xfrm>
          <a:prstGeom prst="rect">
            <a:avLst/>
          </a:prstGeom>
          <a:noFill/>
        </p:spPr>
        <p:txBody>
          <a:bodyPr wrap="square" rtlCol="0">
            <a:spAutoFit/>
          </a:bodyPr>
          <a:lstStyle/>
          <a:p>
            <a:pPr indent="0" fontAlgn="auto">
              <a:lnSpc>
                <a:spcPct val="150000"/>
              </a:lnSpc>
            </a:pPr>
            <a:r>
              <a:rPr lang="en-US" altLang="zh-CN" sz="2000" b="1">
                <a:solidFill>
                  <a:schemeClr val="tx1"/>
                </a:solidFill>
                <a:cs typeface="微软雅黑" panose="020B0503020204020204" charset="-122"/>
              </a:rPr>
              <a:t>Step 2</a:t>
            </a:r>
            <a:r>
              <a:rPr lang="zh-CN" altLang="en-US" sz="2000" b="1">
                <a:solidFill>
                  <a:schemeClr val="tx1"/>
                </a:solidFill>
                <a:cs typeface="微软雅黑" panose="020B0503020204020204" charset="-122"/>
              </a:rPr>
              <a:t>：不同文化下的情感</a:t>
            </a:r>
            <a:r>
              <a:rPr lang="zh-CN" altLang="en-US" sz="2000" b="1">
                <a:solidFill>
                  <a:schemeClr val="tx1"/>
                </a:solidFill>
                <a:cs typeface="微软雅黑" panose="020B0503020204020204" charset="-122"/>
              </a:rPr>
              <a:t>识别</a:t>
            </a:r>
            <a:endParaRPr lang="zh-CN" altLang="en-US" sz="2000" b="1">
              <a:solidFill>
                <a:schemeClr val="tx1"/>
              </a:solidFill>
              <a:cs typeface="微软雅黑" panose="020B0503020204020204" charset="-122"/>
            </a:endParaRPr>
          </a:p>
          <a:p>
            <a:pPr indent="0" fontAlgn="auto">
              <a:lnSpc>
                <a:spcPct val="150000"/>
              </a:lnSpc>
            </a:pPr>
            <a:r>
              <a:rPr lang="zh-CN" altLang="en-US" sz="2000">
                <a:solidFill>
                  <a:schemeClr val="tx1"/>
                </a:solidFill>
                <a:cs typeface="微软雅黑" panose="020B0503020204020204" charset="-122"/>
              </a:rPr>
              <a:t>研究发现，对某些情绪类别的认知在不同文化中比效价（被认为是情感生活的基本组成部分）或唤醒（核心情感的另一个假定组成部分）更好地保存下来。</a:t>
            </a:r>
            <a:endParaRPr lang="zh-CN" altLang="en-US" sz="2000">
              <a:solidFill>
                <a:schemeClr val="tx1"/>
              </a:solidFill>
              <a:cs typeface="微软雅黑" panose="020B0503020204020204" charset="-122"/>
            </a:endParaRPr>
          </a:p>
        </p:txBody>
      </p:sp>
      <p:pic>
        <p:nvPicPr>
          <p:cNvPr id="4" name="图片 3" descr="微信截图_20240715104445"/>
          <p:cNvPicPr>
            <a:picLocks noChangeAspect="1"/>
          </p:cNvPicPr>
          <p:nvPr/>
        </p:nvPicPr>
        <p:blipFill>
          <a:blip r:embed="rId6"/>
          <a:stretch>
            <a:fillRect/>
          </a:stretch>
        </p:blipFill>
        <p:spPr>
          <a:xfrm>
            <a:off x="1471295" y="2449195"/>
            <a:ext cx="8614410" cy="3208655"/>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6.xml><?xml version="1.0" encoding="utf-8"?>
<p:tagLst xmlns:p="http://schemas.openxmlformats.org/presentationml/2006/main">
  <p:tag name="COMMONDATA" val="eyJoZGlkIjoiY2NmZTM5ZDllODcyYjY5MWViMWVkOWMxMWM2ZDg1N2QifQ=="/>
  <p:tag name="commondata" val="eyJoZGlkIjoiNzgyZmVhY2RlZWNjMzAyYzIwZjIyYTlmOWExN2I4MDM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DIAGRAM_VIRTUALLY_FRAME" val="{&quot;height&quot;:338.55,&quot;left&quot;:423.3,&quot;top&quot;:90.9,&quot;width&quot;:417}"/>
</p:tagLst>
</file>

<file path=ppt/tags/tag67.xml><?xml version="1.0" encoding="utf-8"?>
<p:tagLst xmlns:p="http://schemas.openxmlformats.org/presentationml/2006/main">
  <p:tag name="KSO_WM_DIAGRAM_VIRTUALLY_FRAME" val="{&quot;height&quot;:338.55,&quot;left&quot;:423.3,&quot;top&quot;:90.9,&quot;width&quot;:417}"/>
</p:tagLst>
</file>

<file path=ppt/tags/tag68.xml><?xml version="1.0" encoding="utf-8"?>
<p:tagLst xmlns:p="http://schemas.openxmlformats.org/presentationml/2006/main">
  <p:tag name="KSO_WM_DIAGRAM_VIRTUALLY_FRAME" val="{&quot;height&quot;:338.55,&quot;left&quot;:423.3,&quot;top&quot;:90.9,&quot;width&quot;:417}"/>
</p:tagLst>
</file>

<file path=ppt/tags/tag69.xml><?xml version="1.0" encoding="utf-8"?>
<p:tagLst xmlns:p="http://schemas.openxmlformats.org/presentationml/2006/main">
  <p:tag name="KSO_WM_DIAGRAM_VIRTUALLY_FRAME" val="{&quot;height&quot;:338.55,&quot;left&quot;:423.3,&quot;top&quot;:90.9,&quot;width&quot;:417}"/>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338.55,&quot;left&quot;:423.3,&quot;top&quot;:90.9,&quot;width&quot;:417}"/>
</p:tagLst>
</file>

<file path=ppt/tags/tag71.xml><?xml version="1.0" encoding="utf-8"?>
<p:tagLst xmlns:p="http://schemas.openxmlformats.org/presentationml/2006/main">
  <p:tag name="KSO_WM_DIAGRAM_VIRTUALLY_FRAME" val="{&quot;height&quot;:338.55,&quot;left&quot;:423.3,&quot;top&quot;:90.9,&quot;width&quot;:417}"/>
</p:tagLst>
</file>

<file path=ppt/tags/tag72.xml><?xml version="1.0" encoding="utf-8"?>
<p:tagLst xmlns:p="http://schemas.openxmlformats.org/presentationml/2006/main">
  <p:tag name="KSO_WM_BEAUTIFY_FLAG" val=""/>
  <p:tag name="KSO_WM_DIAGRAM_VIRTUALLY_FRAME" val="{&quot;height&quot;:338.55,&quot;left&quot;:423.3,&quot;top&quot;:90.9,&quot;width&quot;:417}"/>
</p:tagLst>
</file>

<file path=ppt/tags/tag73.xml><?xml version="1.0" encoding="utf-8"?>
<p:tagLst xmlns:p="http://schemas.openxmlformats.org/presentationml/2006/main">
  <p:tag name="KSO_WM_BEAUTIFY_FLAG" val=""/>
  <p:tag name="KSO_WM_DIAGRAM_VIRTUALLY_FRAME" val="{&quot;height&quot;:338.55,&quot;left&quot;:423.3,&quot;top&quot;:90.9,&quot;width&quot;:417}"/>
</p:tagLst>
</file>

<file path=ppt/tags/tag74.xml><?xml version="1.0" encoding="utf-8"?>
<p:tagLst xmlns:p="http://schemas.openxmlformats.org/presentationml/2006/main">
  <p:tag name="KSO_WM_BEAUTIFY_FLAG" val=""/>
  <p:tag name="KSO_WM_DIAGRAM_VIRTUALLY_FRAME" val="{&quot;height&quot;:338.55,&quot;left&quot;:423.3,&quot;top&quot;:90.9,&quot;width&quot;:417}"/>
</p:tagLst>
</file>

<file path=ppt/tags/tag75.xml><?xml version="1.0" encoding="utf-8"?>
<p:tagLst xmlns:p="http://schemas.openxmlformats.org/presentationml/2006/main">
  <p:tag name="KSO_WM_BEAUTIFY_FLAG" val=""/>
  <p:tag name="KSO_WM_DIAGRAM_VIRTUALLY_FRAME" val="{&quot;height&quot;:338.55,&quot;left&quot;:423.3,&quot;top&quot;:90.9,&quot;width&quot;:417}"/>
</p:tagLst>
</file>

<file path=ppt/tags/tag76.xml><?xml version="1.0" encoding="utf-8"?>
<p:tagLst xmlns:p="http://schemas.openxmlformats.org/presentationml/2006/main">
  <p:tag name="KSO_WM_DIAGRAM_VIRTUALLY_FRAME" val="{&quot;height&quot;:338.55,&quot;left&quot;:423.3,&quot;top&quot;:90.9,&quot;width&quot;:417}"/>
</p:tagLst>
</file>

<file path=ppt/tags/tag77.xml><?xml version="1.0" encoding="utf-8"?>
<p:tagLst xmlns:p="http://schemas.openxmlformats.org/presentationml/2006/main">
  <p:tag name="KSO_WM_BEAUTIFY_FLAG" val=""/>
  <p:tag name="KSO_WM_DIAGRAM_VIRTUALLY_FRAME" val="{&quot;height&quot;:338.55,&quot;left&quot;:423.3,&quot;top&quot;:90.9,&quot;width&quot;:417}"/>
</p:tagLst>
</file>

<file path=ppt/tags/tag78.xml><?xml version="1.0" encoding="utf-8"?>
<p:tagLst xmlns:p="http://schemas.openxmlformats.org/presentationml/2006/main">
  <p:tag name="KSO_WM_BEAUTIFY_FLAG" val=""/>
  <p:tag name="KSO_WM_DIAGRAM_VIRTUALLY_FRAME" val="{&quot;height&quot;:338.55,&quot;left&quot;:423.3,&quot;top&quot;:90.9,&quot;width&quot;:417}"/>
</p:tagLst>
</file>

<file path=ppt/tags/tag79.xml><?xml version="1.0" encoding="utf-8"?>
<p:tagLst xmlns:p="http://schemas.openxmlformats.org/presentationml/2006/main">
  <p:tag name="KSO_WM_BEAUTIFY_FLAG" val=""/>
  <p:tag name="KSO_WM_DIAGRAM_VIRTUALLY_FRAME" val="{&quot;height&quot;:338.55,&quot;left&quot;:423.3,&quot;top&quot;:90.9,&quot;width&quot;:417}"/>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 name="KSO_WM_DIAGRAM_VIRTUALLY_FRAME" val="{&quot;height&quot;:338.55,&quot;left&quot;:423.3,&quot;top&quot;:90.9,&quot;width&quot;:417}"/>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4524</Words>
  <Application>WPS 演示</Application>
  <PresentationFormat>宽屏</PresentationFormat>
  <Paragraphs>169</Paragraphs>
  <Slides>24</Slides>
  <Notes>21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Wingdings</vt:lpstr>
      <vt:lpstr>黑体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不用去猜</cp:lastModifiedBy>
  <cp:revision>194</cp:revision>
  <dcterms:created xsi:type="dcterms:W3CDTF">2019-06-19T02:08:00Z</dcterms:created>
  <dcterms:modified xsi:type="dcterms:W3CDTF">2024-07-16T15:06:13Z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CC60F75193EA481B8DF1D68C4A2994D2_13</vt:lpwstr>
  </property>
</Properties>
</file>