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3" r:id="rId9"/>
    <p:sldId id="270" r:id="rId10"/>
    <p:sldId id="272" r:id="rId11"/>
    <p:sldId id="279" r:id="rId12"/>
    <p:sldId id="280" r:id="rId13"/>
    <p:sldId id="295" r:id="rId14"/>
    <p:sldId id="267" r:id="rId15"/>
    <p:sldId id="296" r:id="rId16"/>
    <p:sldId id="297" r:id="rId17"/>
    <p:sldId id="298" r:id="rId18"/>
    <p:sldId id="313" r:id="rId19"/>
    <p:sldId id="314" r:id="rId20"/>
    <p:sldId id="315" r:id="rId21"/>
    <p:sldId id="316" r:id="rId22"/>
    <p:sldId id="318" r:id="rId23"/>
    <p:sldId id="269" r:id="rId24"/>
    <p:sldId id="276" r:id="rId25"/>
    <p:sldId id="277" r:id="rId26"/>
  </p:sldIdLst>
  <p:sldSz cx="18288000" cy="10287000"/>
  <p:notesSz cx="6858000" cy="9144000"/>
  <p:embeddedFontLst>
    <p:embeddedFont>
      <p:font typeface="Calibri" panose="020F0502020204030204" charset="0"/>
      <p:regular r:id="rId30"/>
      <p:bold r:id="rId31"/>
      <p:italic r:id="rId32"/>
      <p:boldItalic r:id="rId33"/>
    </p:embeddedFont>
  </p:embeddedFontLst>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5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sv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8.sv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sv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854488"/>
            <a:ext cx="1320083" cy="2230190"/>
            <a:chOff x="0" y="0"/>
            <a:chExt cx="347676" cy="587375"/>
          </a:xfrm>
        </p:grpSpPr>
        <p:sp>
          <p:nvSpPr>
            <p:cNvPr id="9" name="Freeform 9"/>
            <p:cNvSpPr/>
            <p:nvPr/>
          </p:nvSpPr>
          <p:spPr>
            <a:xfrm>
              <a:off x="0" y="0"/>
              <a:ext cx="347676" cy="587375"/>
            </a:xfrm>
            <a:custGeom>
              <a:avLst/>
              <a:gdLst/>
              <a:ahLst/>
              <a:cxnLst/>
              <a:rect l="l" t="t" r="r" b="b"/>
              <a:pathLst>
                <a:path w="347676" h="587375">
                  <a:moveTo>
                    <a:pt x="0" y="0"/>
                  </a:moveTo>
                  <a:lnTo>
                    <a:pt x="347676" y="0"/>
                  </a:lnTo>
                  <a:lnTo>
                    <a:pt x="347676" y="587375"/>
                  </a:lnTo>
                  <a:lnTo>
                    <a:pt x="0" y="587375"/>
                  </a:lnTo>
                  <a:close/>
                </a:path>
              </a:pathLst>
            </a:custGeom>
            <a:solidFill>
              <a:srgbClr val="FFFFFF"/>
            </a:solidFill>
          </p:spPr>
        </p:sp>
        <p:sp>
          <p:nvSpPr>
            <p:cNvPr id="10" name="TextBox 10"/>
            <p:cNvSpPr txBox="1"/>
            <p:nvPr/>
          </p:nvSpPr>
          <p:spPr>
            <a:xfrm>
              <a:off x="0" y="-28575"/>
              <a:ext cx="347676" cy="615950"/>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865373"/>
            <a:ext cx="1320083" cy="2230190"/>
            <a:chOff x="0" y="0"/>
            <a:chExt cx="347676" cy="587375"/>
          </a:xfrm>
        </p:grpSpPr>
        <p:sp>
          <p:nvSpPr>
            <p:cNvPr id="12" name="Freeform 12"/>
            <p:cNvSpPr/>
            <p:nvPr/>
          </p:nvSpPr>
          <p:spPr>
            <a:xfrm>
              <a:off x="0" y="0"/>
              <a:ext cx="347676" cy="587375"/>
            </a:xfrm>
            <a:custGeom>
              <a:avLst/>
              <a:gdLst/>
              <a:ahLst/>
              <a:cxnLst/>
              <a:rect l="l" t="t" r="r" b="b"/>
              <a:pathLst>
                <a:path w="347676" h="587375">
                  <a:moveTo>
                    <a:pt x="0" y="0"/>
                  </a:moveTo>
                  <a:lnTo>
                    <a:pt x="347676" y="0"/>
                  </a:lnTo>
                  <a:lnTo>
                    <a:pt x="347676" y="587375"/>
                  </a:lnTo>
                  <a:lnTo>
                    <a:pt x="0" y="587375"/>
                  </a:lnTo>
                  <a:close/>
                </a:path>
              </a:pathLst>
            </a:custGeom>
            <a:solidFill>
              <a:srgbClr val="FFFFFF"/>
            </a:solidFill>
          </p:spPr>
        </p:sp>
        <p:sp>
          <p:nvSpPr>
            <p:cNvPr id="13" name="TextBox 13"/>
            <p:cNvSpPr txBox="1"/>
            <p:nvPr/>
          </p:nvSpPr>
          <p:spPr>
            <a:xfrm>
              <a:off x="0" y="-28575"/>
              <a:ext cx="347676" cy="615950"/>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526270"/>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558030" y="9531483"/>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17500723"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6" name="Freeform 26"/>
          <p:cNvSpPr/>
          <p:nvPr/>
        </p:nvSpPr>
        <p:spPr>
          <a:xfrm>
            <a:off x="8171418" y="1702274"/>
            <a:ext cx="1945165" cy="1191413"/>
          </a:xfrm>
          <a:custGeom>
            <a:avLst/>
            <a:gdLst/>
            <a:ahLst/>
            <a:cxnLst/>
            <a:rect l="l" t="t" r="r" b="b"/>
            <a:pathLst>
              <a:path w="1945165" h="1191413">
                <a:moveTo>
                  <a:pt x="0" y="0"/>
                </a:moveTo>
                <a:lnTo>
                  <a:pt x="1945164" y="0"/>
                </a:lnTo>
                <a:lnTo>
                  <a:pt x="1945164" y="1191413"/>
                </a:lnTo>
                <a:lnTo>
                  <a:pt x="0" y="119141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7" name="Group 27"/>
          <p:cNvGrpSpPr/>
          <p:nvPr/>
        </p:nvGrpSpPr>
        <p:grpSpPr>
          <a:xfrm rot="0">
            <a:off x="5179908" y="7559746"/>
            <a:ext cx="3706971" cy="648047"/>
            <a:chOff x="0" y="0"/>
            <a:chExt cx="976321" cy="170679"/>
          </a:xfrm>
        </p:grpSpPr>
        <p:sp>
          <p:nvSpPr>
            <p:cNvPr id="28" name="Freeform 28"/>
            <p:cNvSpPr/>
            <p:nvPr/>
          </p:nvSpPr>
          <p:spPr>
            <a:xfrm>
              <a:off x="0" y="0"/>
              <a:ext cx="976322" cy="170679"/>
            </a:xfrm>
            <a:custGeom>
              <a:avLst/>
              <a:gdLst/>
              <a:ahLst/>
              <a:cxnLst/>
              <a:rect l="l" t="t" r="r" b="b"/>
              <a:pathLst>
                <a:path w="976322" h="170679">
                  <a:moveTo>
                    <a:pt x="14619" y="0"/>
                  </a:moveTo>
                  <a:lnTo>
                    <a:pt x="961702" y="0"/>
                  </a:lnTo>
                  <a:cubicBezTo>
                    <a:pt x="969776" y="0"/>
                    <a:pt x="976322" y="6545"/>
                    <a:pt x="976322" y="14619"/>
                  </a:cubicBezTo>
                  <a:lnTo>
                    <a:pt x="976322" y="156060"/>
                  </a:lnTo>
                  <a:cubicBezTo>
                    <a:pt x="976322" y="159937"/>
                    <a:pt x="974781" y="163656"/>
                    <a:pt x="972040" y="166397"/>
                  </a:cubicBezTo>
                  <a:cubicBezTo>
                    <a:pt x="969298" y="169139"/>
                    <a:pt x="965579" y="170679"/>
                    <a:pt x="961702" y="170679"/>
                  </a:cubicBezTo>
                  <a:lnTo>
                    <a:pt x="14619" y="170679"/>
                  </a:lnTo>
                  <a:cubicBezTo>
                    <a:pt x="10742" y="170679"/>
                    <a:pt x="7024" y="169139"/>
                    <a:pt x="4282" y="166397"/>
                  </a:cubicBezTo>
                  <a:cubicBezTo>
                    <a:pt x="1540" y="163656"/>
                    <a:pt x="0" y="159937"/>
                    <a:pt x="0" y="156060"/>
                  </a:cubicBezTo>
                  <a:lnTo>
                    <a:pt x="0" y="14619"/>
                  </a:lnTo>
                  <a:cubicBezTo>
                    <a:pt x="0" y="10742"/>
                    <a:pt x="1540" y="7024"/>
                    <a:pt x="4282" y="4282"/>
                  </a:cubicBezTo>
                  <a:cubicBezTo>
                    <a:pt x="7024" y="1540"/>
                    <a:pt x="10742" y="0"/>
                    <a:pt x="14619" y="0"/>
                  </a:cubicBezTo>
                  <a:close/>
                </a:path>
              </a:pathLst>
            </a:custGeom>
            <a:solidFill>
              <a:srgbClr val="446C47"/>
            </a:solidFill>
          </p:spPr>
        </p:sp>
        <p:sp>
          <p:nvSpPr>
            <p:cNvPr id="29" name="TextBox 29"/>
            <p:cNvSpPr txBox="1"/>
            <p:nvPr/>
          </p:nvSpPr>
          <p:spPr>
            <a:xfrm>
              <a:off x="0" y="-28575"/>
              <a:ext cx="976321" cy="199254"/>
            </a:xfrm>
            <a:prstGeom prst="rect">
              <a:avLst/>
            </a:prstGeom>
          </p:spPr>
          <p:txBody>
            <a:bodyPr lIns="50800" tIns="50800" rIns="50800" bIns="50800" rtlCol="0" anchor="ctr"/>
            <a:lstStyle/>
            <a:p>
              <a:pPr algn="ctr">
                <a:lnSpc>
                  <a:spcPts val="2660"/>
                </a:lnSpc>
              </a:pPr>
            </a:p>
          </p:txBody>
        </p:sp>
      </p:grpSp>
      <p:grpSp>
        <p:nvGrpSpPr>
          <p:cNvPr id="30" name="Group 30"/>
          <p:cNvGrpSpPr/>
          <p:nvPr/>
        </p:nvGrpSpPr>
        <p:grpSpPr>
          <a:xfrm rot="0">
            <a:off x="9401121" y="7559746"/>
            <a:ext cx="4395846" cy="648047"/>
            <a:chOff x="0" y="0"/>
            <a:chExt cx="1157754" cy="170679"/>
          </a:xfrm>
        </p:grpSpPr>
        <p:sp>
          <p:nvSpPr>
            <p:cNvPr id="31" name="Freeform 31"/>
            <p:cNvSpPr/>
            <p:nvPr/>
          </p:nvSpPr>
          <p:spPr>
            <a:xfrm>
              <a:off x="0" y="0"/>
              <a:ext cx="1157754" cy="170679"/>
            </a:xfrm>
            <a:custGeom>
              <a:avLst/>
              <a:gdLst/>
              <a:ahLst/>
              <a:cxnLst/>
              <a:rect l="l" t="t" r="r" b="b"/>
              <a:pathLst>
                <a:path w="1157754" h="170679">
                  <a:moveTo>
                    <a:pt x="12328" y="0"/>
                  </a:moveTo>
                  <a:lnTo>
                    <a:pt x="1145425" y="0"/>
                  </a:lnTo>
                  <a:cubicBezTo>
                    <a:pt x="1148695" y="0"/>
                    <a:pt x="1151831" y="1299"/>
                    <a:pt x="1154143" y="3611"/>
                  </a:cubicBezTo>
                  <a:cubicBezTo>
                    <a:pt x="1156455" y="5923"/>
                    <a:pt x="1157754" y="9059"/>
                    <a:pt x="1157754" y="12328"/>
                  </a:cubicBezTo>
                  <a:lnTo>
                    <a:pt x="1157754" y="158351"/>
                  </a:lnTo>
                  <a:cubicBezTo>
                    <a:pt x="1157754" y="165159"/>
                    <a:pt x="1152234" y="170679"/>
                    <a:pt x="1145425" y="170679"/>
                  </a:cubicBezTo>
                  <a:lnTo>
                    <a:pt x="12328" y="170679"/>
                  </a:lnTo>
                  <a:cubicBezTo>
                    <a:pt x="5520" y="170679"/>
                    <a:pt x="0" y="165159"/>
                    <a:pt x="0" y="158351"/>
                  </a:cubicBezTo>
                  <a:lnTo>
                    <a:pt x="0" y="12328"/>
                  </a:lnTo>
                  <a:cubicBezTo>
                    <a:pt x="0" y="9059"/>
                    <a:pt x="1299" y="5923"/>
                    <a:pt x="3611" y="3611"/>
                  </a:cubicBezTo>
                  <a:cubicBezTo>
                    <a:pt x="5923" y="1299"/>
                    <a:pt x="9059" y="0"/>
                    <a:pt x="12328" y="0"/>
                  </a:cubicBezTo>
                  <a:close/>
                </a:path>
              </a:pathLst>
            </a:custGeom>
            <a:solidFill>
              <a:srgbClr val="446C47"/>
            </a:solidFill>
          </p:spPr>
        </p:sp>
        <p:sp>
          <p:nvSpPr>
            <p:cNvPr id="32" name="TextBox 32"/>
            <p:cNvSpPr txBox="1"/>
            <p:nvPr/>
          </p:nvSpPr>
          <p:spPr>
            <a:xfrm>
              <a:off x="0" y="-28575"/>
              <a:ext cx="1157754" cy="199254"/>
            </a:xfrm>
            <a:prstGeom prst="rect">
              <a:avLst/>
            </a:prstGeom>
          </p:spPr>
          <p:txBody>
            <a:bodyPr lIns="50800" tIns="50800" rIns="50800" bIns="50800" rtlCol="0" anchor="ctr"/>
            <a:lstStyle/>
            <a:p>
              <a:pPr algn="ctr">
                <a:lnSpc>
                  <a:spcPts val="2660"/>
                </a:lnSpc>
              </a:pPr>
            </a:p>
          </p:txBody>
        </p:sp>
      </p:grpSp>
      <p:sp>
        <p:nvSpPr>
          <p:cNvPr id="33" name="Freeform 33"/>
          <p:cNvSpPr/>
          <p:nvPr/>
        </p:nvSpPr>
        <p:spPr>
          <a:xfrm rot="748581">
            <a:off x="-929221" y="4063018"/>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
        <p:nvSpPr>
          <p:cNvPr id="34" name="TextBox 34"/>
          <p:cNvSpPr txBox="1"/>
          <p:nvPr/>
        </p:nvSpPr>
        <p:spPr>
          <a:xfrm>
            <a:off x="2303299" y="3413709"/>
            <a:ext cx="13681401" cy="2082163"/>
          </a:xfrm>
          <a:prstGeom prst="rect">
            <a:avLst/>
          </a:prstGeom>
        </p:spPr>
        <p:txBody>
          <a:bodyPr lIns="0" tIns="0" rIns="0" bIns="0" rtlCol="0" anchor="t">
            <a:spAutoFit/>
          </a:bodyPr>
          <a:lstStyle/>
          <a:p>
            <a:pPr algn="ctr">
              <a:lnSpc>
                <a:spcPts val="17010"/>
              </a:lnSpc>
            </a:pPr>
            <a:r>
              <a:rPr lang="en-US" sz="12150" spc="1008">
                <a:solidFill>
                  <a:srgbClr val="446C47"/>
                </a:solidFill>
                <a:ea typeface="字由文艺黑" panose="00020600040101010101" charset="-122"/>
              </a:rPr>
              <a:t>项目进展汇报</a:t>
            </a:r>
            <a:endParaRPr lang="en-US" sz="12150" spc="1008">
              <a:solidFill>
                <a:srgbClr val="446C47"/>
              </a:solidFill>
              <a:ea typeface="字由文艺黑" panose="00020600040101010101" charset="-122"/>
            </a:endParaRPr>
          </a:p>
        </p:txBody>
      </p:sp>
      <p:sp>
        <p:nvSpPr>
          <p:cNvPr id="35" name="TextBox 35"/>
          <p:cNvSpPr txBox="1"/>
          <p:nvPr/>
        </p:nvSpPr>
        <p:spPr>
          <a:xfrm>
            <a:off x="5179908" y="7610556"/>
            <a:ext cx="3706971" cy="489275"/>
          </a:xfrm>
          <a:prstGeom prst="rect">
            <a:avLst/>
          </a:prstGeom>
        </p:spPr>
        <p:txBody>
          <a:bodyPr lIns="0" tIns="0" rIns="0" bIns="0" rtlCol="0" anchor="t">
            <a:spAutoFit/>
          </a:bodyPr>
          <a:lstStyle/>
          <a:p>
            <a:pPr algn="ctr">
              <a:lnSpc>
                <a:spcPts val="4005"/>
              </a:lnSpc>
            </a:pPr>
            <a:r>
              <a:rPr lang="en-US" sz="2860" spc="105">
                <a:solidFill>
                  <a:srgbClr val="FFFFFF"/>
                </a:solidFill>
                <a:ea typeface="字由文艺黑" panose="00020600040101010101" charset="-122"/>
              </a:rPr>
              <a:t>汇报人：祁子暘</a:t>
            </a:r>
            <a:endParaRPr lang="en-US" sz="2860" spc="105">
              <a:solidFill>
                <a:srgbClr val="FFFFFF"/>
              </a:solidFill>
              <a:ea typeface="字由文艺黑" panose="00020600040101010101" charset="-122"/>
            </a:endParaRPr>
          </a:p>
        </p:txBody>
      </p:sp>
      <p:sp>
        <p:nvSpPr>
          <p:cNvPr id="36" name="TextBox 36"/>
          <p:cNvSpPr txBox="1"/>
          <p:nvPr/>
        </p:nvSpPr>
        <p:spPr>
          <a:xfrm>
            <a:off x="9401121" y="7610556"/>
            <a:ext cx="4285893" cy="513080"/>
          </a:xfrm>
          <a:prstGeom prst="rect">
            <a:avLst/>
          </a:prstGeom>
        </p:spPr>
        <p:txBody>
          <a:bodyPr lIns="0" tIns="0" rIns="0" bIns="0" rtlCol="0" anchor="t">
            <a:spAutoFit/>
          </a:bodyPr>
          <a:lstStyle/>
          <a:p>
            <a:pPr algn="ctr">
              <a:lnSpc>
                <a:spcPts val="4005"/>
              </a:lnSpc>
            </a:pPr>
            <a:r>
              <a:rPr lang="en-US" sz="2860" spc="105">
                <a:solidFill>
                  <a:srgbClr val="FFFFFF"/>
                </a:solidFill>
                <a:latin typeface="字由文艺黑" panose="00020600040101010101" charset="-122"/>
                <a:ea typeface="字由文艺黑" panose="00020600040101010101" charset="-122"/>
              </a:rPr>
              <a:t>时间：2024.7.2</a:t>
            </a:r>
            <a:endParaRPr lang="en-US" sz="2860" spc="105">
              <a:solidFill>
                <a:srgbClr val="FFFFFF"/>
              </a:solidFill>
              <a:latin typeface="字由文艺黑" panose="00020600040101010101" charset="-122"/>
              <a:ea typeface="字由文艺黑" panose="00020600040101010101" charset="-122"/>
            </a:endParaRPr>
          </a:p>
        </p:txBody>
      </p:sp>
      <p:sp>
        <p:nvSpPr>
          <p:cNvPr id="37" name="Freeform 37"/>
          <p:cNvSpPr/>
          <p:nvPr/>
        </p:nvSpPr>
        <p:spPr>
          <a:xfrm rot="-819781" flipH="1">
            <a:off x="17135080" y="4074634"/>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0176" y="44316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30530"/>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02</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特定</a:t>
            </a:r>
            <a:r>
              <a:rPr lang="zh-CN" altLang="en-US" sz="3600">
                <a:solidFill>
                  <a:srgbClr val="446C47"/>
                </a:solidFill>
                <a:latin typeface="阿里巴巴普惠体 Bold" panose="00020600040101010101" charset="-122"/>
                <a:ea typeface="阿里巴巴普惠体 Bold" panose="00020600040101010101" charset="-122"/>
              </a:rPr>
              <a:t>情绪</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2019" y="3530176"/>
            <a:ext cx="7623426" cy="716280"/>
          </a:xfrm>
          <a:prstGeom prst="rect">
            <a:avLst/>
          </a:prstGeom>
        </p:spPr>
        <p:txBody>
          <a:bodyPr lIns="0" tIns="0" rIns="0" bIns="0" rtlCol="0" anchor="t">
            <a:spAutoFit/>
          </a:bodyPr>
          <a:lstStyle/>
          <a:p>
            <a:pPr algn="l">
              <a:lnSpc>
                <a:spcPts val="2795"/>
              </a:lnSpc>
            </a:pPr>
            <a:r>
              <a:rPr lang="zh-CN" altLang="en-US" sz="1805">
                <a:solidFill>
                  <a:schemeClr val="tx1"/>
                </a:solidFill>
                <a:ea typeface="阿里巴巴普惠体" panose="00020600040101010101" charset="-122"/>
                <a:sym typeface="+mn-ea"/>
              </a:rPr>
              <a:t>特定情绪（情绪原型）是异质的，但其不是通过一个明确的界限分开，而是通过一定的分布梯度相联系的。</a:t>
            </a:r>
            <a:endParaRPr lang="zh-CN" altLang="en-US" sz="1805">
              <a:solidFill>
                <a:schemeClr val="tx1"/>
              </a:solidFill>
              <a:ea typeface="阿里巴巴普惠体" panose="00020600040101010101" charset="-122"/>
              <a:sym typeface="+mn-ea"/>
            </a:endParaRPr>
          </a:p>
        </p:txBody>
      </p:sp>
      <p:sp>
        <p:nvSpPr>
          <p:cNvPr id="46" name="TextBox 46"/>
          <p:cNvSpPr txBox="1"/>
          <p:nvPr/>
        </p:nvSpPr>
        <p:spPr>
          <a:xfrm>
            <a:off x="3048000" y="4381500"/>
            <a:ext cx="8949055" cy="2352040"/>
          </a:xfrm>
          <a:prstGeom prst="rect">
            <a:avLst/>
          </a:prstGeom>
        </p:spPr>
        <p:txBody>
          <a:bodyPr lIns="0" tIns="0" rIns="0" bIns="0" rtlCol="0" anchor="t">
            <a:noAutofit/>
          </a:bodyPr>
          <a:lstStyle/>
          <a:p>
            <a:pPr algn="l">
              <a:lnSpc>
                <a:spcPts val="2795"/>
              </a:lnSpc>
            </a:pPr>
            <a:r>
              <a:rPr lang="zh-CN"/>
              <a:t>特定情绪对情绪概念化有着首要的作用，有三类</a:t>
            </a:r>
            <a:r>
              <a:rPr lang="zh-CN"/>
              <a:t>证据</a:t>
            </a:r>
            <a:endParaRPr lang="zh-CN"/>
          </a:p>
          <a:p>
            <a:pPr algn="l">
              <a:lnSpc>
                <a:spcPts val="2795"/>
              </a:lnSpc>
            </a:pPr>
            <a:r>
              <a:rPr lang="en-US" altLang="zh-CN"/>
              <a:t>1. </a:t>
            </a:r>
            <a:r>
              <a:rPr lang="zh-CN"/>
              <a:t>在自我报告过程中，对于特定情绪的解释要好于对效价和唤醒度等评价的</a:t>
            </a:r>
            <a:r>
              <a:rPr lang="zh-CN"/>
              <a:t>解释。</a:t>
            </a:r>
            <a:endParaRPr lang="zh-CN"/>
          </a:p>
          <a:p>
            <a:pPr algn="l">
              <a:lnSpc>
                <a:spcPts val="2795"/>
              </a:lnSpc>
            </a:pPr>
            <a:r>
              <a:rPr lang="en-US" altLang="zh-CN"/>
              <a:t>2. </a:t>
            </a:r>
            <a:r>
              <a:rPr lang="zh-CN"/>
              <a:t>特定情绪的概念化具有</a:t>
            </a:r>
            <a:r>
              <a:rPr lang="zh-CN"/>
              <a:t>很高的跨文化</a:t>
            </a:r>
            <a:r>
              <a:rPr lang="zh-CN"/>
              <a:t>一致性。</a:t>
            </a:r>
            <a:endParaRPr lang="zh-CN"/>
          </a:p>
          <a:p>
            <a:pPr algn="l">
              <a:lnSpc>
                <a:spcPts val="2795"/>
              </a:lnSpc>
            </a:pPr>
            <a:r>
              <a:rPr lang="en-US" altLang="zh-CN"/>
              <a:t>3. </a:t>
            </a:r>
            <a:r>
              <a:rPr lang="zh-CN"/>
              <a:t>在神经科学</a:t>
            </a:r>
            <a:r>
              <a:rPr lang="zh-CN"/>
              <a:t>中，功能性磁共振成像（fMRI）研究显示，特定情绪类别的自我报告在解释大脑活动模式方面比价值和唤醒度的评分更为有效，这表明即使在大脑的次皮层情感处理中，特定情绪类别也是概念化过程中的主要因素。</a:t>
            </a:r>
            <a:endParaRPr lang="zh-CN"/>
          </a:p>
          <a:p>
            <a:pPr algn="l">
              <a:lnSpc>
                <a:spcPts val="2795"/>
              </a:lnSpc>
            </a:pPr>
            <a:endParaRPr lang="zh-CN"/>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0176" y="44316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30530"/>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03</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机器</a:t>
            </a:r>
            <a:r>
              <a:rPr lang="zh-CN" altLang="en-US" sz="3600">
                <a:solidFill>
                  <a:srgbClr val="446C47"/>
                </a:solidFill>
                <a:latin typeface="阿里巴巴普惠体 Bold" panose="00020600040101010101" charset="-122"/>
                <a:ea typeface="阿里巴巴普惠体 Bold" panose="00020600040101010101" charset="-122"/>
              </a:rPr>
              <a:t>学习</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1810" y="3529965"/>
            <a:ext cx="11398885" cy="716280"/>
          </a:xfrm>
          <a:prstGeom prst="rect">
            <a:avLst/>
          </a:prstGeom>
        </p:spPr>
        <p:txBody>
          <a:bodyPr wrap="square" lIns="0" tIns="0" rIns="0" bIns="0" rtlCol="0" anchor="t">
            <a:spAutoFit/>
          </a:bodyPr>
          <a:lstStyle/>
          <a:p>
            <a:pPr algn="l">
              <a:lnSpc>
                <a:spcPts val="2795"/>
              </a:lnSpc>
            </a:pPr>
            <a:r>
              <a:rPr lang="zh-CN" altLang="en-US" sz="1805">
                <a:solidFill>
                  <a:schemeClr val="tx1"/>
                </a:solidFill>
                <a:ea typeface="阿里巴巴普惠体" panose="00020600040101010101" charset="-122"/>
                <a:sym typeface="+mn-ea"/>
              </a:rPr>
              <a:t>情感科学因其对小而同质样本的依赖以及耗时的行为测量方法而受到限制。 以数据驱动的发现为基础，我们开发了基于以下方法原则的机器学习“表达模型”</a:t>
            </a:r>
            <a:endParaRPr lang="zh-CN" altLang="en-US" sz="1805">
              <a:solidFill>
                <a:schemeClr val="tx1"/>
              </a:solidFill>
              <a:ea typeface="阿里巴巴普惠体" panose="00020600040101010101" charset="-122"/>
              <a:sym typeface="+mn-ea"/>
            </a:endParaRPr>
          </a:p>
        </p:txBody>
      </p:sp>
      <p:sp>
        <p:nvSpPr>
          <p:cNvPr id="46" name="TextBox 46"/>
          <p:cNvSpPr txBox="1"/>
          <p:nvPr/>
        </p:nvSpPr>
        <p:spPr>
          <a:xfrm>
            <a:off x="3048000" y="4381500"/>
            <a:ext cx="8949055" cy="2352040"/>
          </a:xfrm>
          <a:prstGeom prst="rect">
            <a:avLst/>
          </a:prstGeom>
        </p:spPr>
        <p:txBody>
          <a:bodyPr lIns="0" tIns="0" rIns="0" bIns="0" rtlCol="0" anchor="t">
            <a:noAutofit/>
          </a:bodyPr>
          <a:lstStyle/>
          <a:p>
            <a:pPr algn="l">
              <a:lnSpc>
                <a:spcPts val="2795"/>
              </a:lnSpc>
            </a:pPr>
            <a:r>
              <a:rPr lang="en-US" altLang="zh-CN">
                <a:ea typeface="阿里巴巴普惠体" panose="00020600040101010101" charset="-122"/>
                <a:sym typeface="+mn-ea"/>
              </a:rPr>
              <a:t>1. </a:t>
            </a:r>
            <a:r>
              <a:rPr lang="zh-CN" altLang="en-US">
                <a:ea typeface="阿里巴巴普惠体" panose="00020600040101010101" charset="-122"/>
                <a:sym typeface="+mn-ea"/>
              </a:rPr>
              <a:t>建立情感行为自然样本的大规模数据集，同时对情境和行为的意义进行心理上有效的测量（由形成行为的人和外部感知者所归因）</a:t>
            </a:r>
            <a:r>
              <a:rPr lang="zh-CN" altLang="en-US">
                <a:ea typeface="阿里巴巴普惠体" panose="00020600040101010101" charset="-122"/>
                <a:sym typeface="+mn-ea"/>
              </a:rPr>
              <a:t>。</a:t>
            </a:r>
            <a:endParaRPr lang="zh-CN" altLang="en-US">
              <a:ea typeface="阿里巴巴普惠体" panose="00020600040101010101" charset="-122"/>
              <a:sym typeface="+mn-ea"/>
            </a:endParaRPr>
          </a:p>
          <a:p>
            <a:pPr algn="l">
              <a:lnSpc>
                <a:spcPts val="2795"/>
              </a:lnSpc>
            </a:pPr>
            <a:r>
              <a:rPr lang="en-US" altLang="zh-CN">
                <a:ea typeface="阿里巴巴普惠体" panose="00020600040101010101" charset="-122"/>
                <a:sym typeface="+mn-ea"/>
              </a:rPr>
              <a:t>2. </a:t>
            </a:r>
            <a:r>
              <a:rPr lang="zh-CN" altLang="en-US">
                <a:ea typeface="阿里巴巴普惠体" panose="00020600040101010101" charset="-122"/>
                <a:sym typeface="+mn-ea"/>
              </a:rPr>
              <a:t>训练机器学习模型直接从原始听觉或视觉记录中预测行为的背景或含义。 我们</a:t>
            </a:r>
            <a:r>
              <a:rPr lang="zh-CN" altLang="en-US">
                <a:ea typeface="阿里巴巴普惠体" panose="00020600040101010101" charset="-122"/>
                <a:sym typeface="+mn-ea"/>
              </a:rPr>
              <a:t>根据数十万个情感丰富的图像、视频和录音输出面部和声音表达的客观测量结果并通过以上的方法</a:t>
            </a:r>
            <a:r>
              <a:rPr lang="zh-CN" altLang="en-US">
                <a:ea typeface="阿里巴巴普惠体" panose="00020600040101010101" charset="-122"/>
                <a:sym typeface="+mn-ea"/>
              </a:rPr>
              <a:t>来训练机器学习模型。</a:t>
            </a:r>
            <a:endParaRPr lang="zh-CN" altLang="en-US">
              <a:ea typeface="阿里巴巴普惠体" panose="00020600040101010101" charset="-122"/>
              <a:sym typeface="+mn-ea"/>
            </a:endParaRPr>
          </a:p>
          <a:p>
            <a:pPr algn="l">
              <a:lnSpc>
                <a:spcPts val="2795"/>
              </a:lnSpc>
            </a:pPr>
            <a:endParaRPr lang="zh-CN"/>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sp>
        <p:nvSpPr>
          <p:cNvPr id="44" name="TextBox 44"/>
          <p:cNvSpPr txBox="1"/>
          <p:nvPr/>
        </p:nvSpPr>
        <p:spPr>
          <a:xfrm>
            <a:off x="1828501" y="1852793"/>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例子</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30" name="文本框 29"/>
          <p:cNvSpPr txBox="1"/>
          <p:nvPr/>
        </p:nvSpPr>
        <p:spPr>
          <a:xfrm>
            <a:off x="1931035" y="2632075"/>
            <a:ext cx="4192905" cy="4685665"/>
          </a:xfrm>
          <a:prstGeom prst="rect">
            <a:avLst/>
          </a:prstGeom>
          <a:noFill/>
        </p:spPr>
        <p:txBody>
          <a:bodyPr wrap="square" rtlCol="0">
            <a:noAutofit/>
          </a:bodyPr>
          <a:p>
            <a:r>
              <a:rPr lang="zh-CN" altLang="en-US" sz="2400"/>
              <a:t>描述了来自亚洲、非洲、南美和西欧国家的数千名参与者如何模仿自然面部和声音表达的语义空间（Brooks et al., 2022）。 在这些不同的数据集（涉及数十万个模仿表情）上训练的模型发现，28 种面部表情具有相当大的跨文化相似性（见图 3），六个国家的含义重叠 63%，以及 24 种不同的声音 表达方式，五个国家的含义重叠 79%。</a:t>
            </a:r>
            <a:endParaRPr lang="zh-CN" altLang="en-US" sz="2400"/>
          </a:p>
        </p:txBody>
      </p:sp>
      <p:pic>
        <p:nvPicPr>
          <p:cNvPr id="31" name="图片 30" descr="微信截图_20240701145839"/>
          <p:cNvPicPr>
            <a:picLocks noChangeAspect="1"/>
          </p:cNvPicPr>
          <p:nvPr/>
        </p:nvPicPr>
        <p:blipFill>
          <a:blip r:embed="rId2"/>
          <a:stretch>
            <a:fillRect/>
          </a:stretch>
        </p:blipFill>
        <p:spPr>
          <a:xfrm>
            <a:off x="10287000" y="1790700"/>
            <a:ext cx="6071235" cy="7651750"/>
          </a:xfrm>
          <a:prstGeom prst="rect">
            <a:avLst/>
          </a:prstGeom>
        </p:spPr>
      </p:pic>
      <p:sp>
        <p:nvSpPr>
          <p:cNvPr id="32" name="文本框 31"/>
          <p:cNvSpPr txBox="1"/>
          <p:nvPr/>
        </p:nvSpPr>
        <p:spPr>
          <a:xfrm>
            <a:off x="6217920" y="2651760"/>
            <a:ext cx="3688080" cy="5678805"/>
          </a:xfrm>
          <a:prstGeom prst="rect">
            <a:avLst/>
          </a:prstGeom>
        </p:spPr>
        <p:style>
          <a:lnRef idx="0">
            <a:srgbClr val="FFFFFF"/>
          </a:lnRef>
          <a:fillRef idx="1">
            <a:schemeClr val="accent3"/>
          </a:fillRef>
          <a:effectRef idx="0">
            <a:srgbClr val="FFFFFF"/>
          </a:effectRef>
          <a:fontRef idx="minor">
            <a:schemeClr val="dk1"/>
          </a:fontRef>
        </p:style>
        <p:txBody>
          <a:bodyPr wrap="square" rtlCol="0">
            <a:noAutofit/>
          </a:bodyPr>
          <a:p>
            <a:r>
              <a:rPr lang="zh-CN" altLang="en-US" sz="2400"/>
              <a:t>通过表情模型发现了六个国家的二十八个面部表情维度（Brooks et al., 2022）。 我们使用</a:t>
            </a:r>
            <a:r>
              <a:rPr lang="zh-CN" altLang="en-US" sz="2400">
                <a:solidFill>
                  <a:srgbClr val="FF0000"/>
                </a:solidFill>
              </a:rPr>
              <a:t>深度神经网络</a:t>
            </a:r>
            <a:r>
              <a:rPr lang="zh-CN" altLang="en-US" sz="2400"/>
              <a:t> (DNN) 来查找六个国家/地区的面部表情维度，独立于面部外观和背景，对每个国家/地区 4,659 张图像进行平均评分，并要求 DNN 仅通过模仿来预测这些国家/地区的平均评分 。 我们提出了与 28 个维度相关的平均面部运动的变形以及与每个维度最可靠相关的概念。</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199053"/>
            <a:ext cx="761583" cy="1195421"/>
          </a:xfrm>
          <a:custGeom>
            <a:avLst/>
            <a:gdLst/>
            <a:ahLst/>
            <a:cxnLst/>
            <a:rect l="l" t="t" r="r" b="b"/>
            <a:pathLst>
              <a:path w="761583" h="1195421">
                <a:moveTo>
                  <a:pt x="0" y="0"/>
                </a:moveTo>
                <a:lnTo>
                  <a:pt x="761583" y="0"/>
                </a:lnTo>
                <a:lnTo>
                  <a:pt x="761583" y="1195421"/>
                </a:lnTo>
                <a:lnTo>
                  <a:pt x="0" y="1195421"/>
                </a:lnTo>
                <a:lnTo>
                  <a:pt x="0" y="0"/>
                </a:lnTo>
                <a:close/>
              </a:path>
            </a:pathLst>
          </a:custGeom>
          <a:blipFill>
            <a:blip r:embed="rId1"/>
            <a:stretch>
              <a:fillRect/>
            </a:stretch>
          </a:blipFill>
        </p:spPr>
      </p:sp>
      <p:grpSp>
        <p:nvGrpSpPr>
          <p:cNvPr id="21" name="Group 21"/>
          <p:cNvGrpSpPr/>
          <p:nvPr/>
        </p:nvGrpSpPr>
        <p:grpSpPr>
          <a:xfrm rot="0">
            <a:off x="1929079" y="2342491"/>
            <a:ext cx="14434129" cy="5115043"/>
            <a:chOff x="0" y="0"/>
            <a:chExt cx="3801581" cy="1347172"/>
          </a:xfrm>
        </p:grpSpPr>
        <p:sp>
          <p:nvSpPr>
            <p:cNvPr id="22" name="Freeform 22"/>
            <p:cNvSpPr/>
            <p:nvPr/>
          </p:nvSpPr>
          <p:spPr>
            <a:xfrm>
              <a:off x="0" y="0"/>
              <a:ext cx="3801582" cy="1347172"/>
            </a:xfrm>
            <a:custGeom>
              <a:avLst/>
              <a:gdLst/>
              <a:ahLst/>
              <a:cxnLst/>
              <a:rect l="l" t="t" r="r" b="b"/>
              <a:pathLst>
                <a:path w="3801582" h="1347172">
                  <a:moveTo>
                    <a:pt x="4827" y="0"/>
                  </a:moveTo>
                  <a:lnTo>
                    <a:pt x="3796754" y="0"/>
                  </a:lnTo>
                  <a:cubicBezTo>
                    <a:pt x="3798034" y="0"/>
                    <a:pt x="3799262" y="509"/>
                    <a:pt x="3800168" y="1414"/>
                  </a:cubicBezTo>
                  <a:cubicBezTo>
                    <a:pt x="3801073" y="2319"/>
                    <a:pt x="3801582" y="3547"/>
                    <a:pt x="3801582" y="4827"/>
                  </a:cubicBezTo>
                  <a:lnTo>
                    <a:pt x="3801582" y="1342345"/>
                  </a:lnTo>
                  <a:cubicBezTo>
                    <a:pt x="3801582" y="1345011"/>
                    <a:pt x="3799420" y="1347172"/>
                    <a:pt x="3796754" y="1347172"/>
                  </a:cubicBezTo>
                  <a:lnTo>
                    <a:pt x="4827" y="1347172"/>
                  </a:lnTo>
                  <a:cubicBezTo>
                    <a:pt x="2161" y="1347172"/>
                    <a:pt x="0" y="1345011"/>
                    <a:pt x="0" y="1342345"/>
                  </a:cubicBezTo>
                  <a:lnTo>
                    <a:pt x="0" y="4827"/>
                  </a:lnTo>
                  <a:cubicBezTo>
                    <a:pt x="0" y="2161"/>
                    <a:pt x="2161" y="0"/>
                    <a:pt x="4827" y="0"/>
                  </a:cubicBezTo>
                  <a:close/>
                </a:path>
              </a:pathLst>
            </a:custGeom>
            <a:solidFill>
              <a:srgbClr val="000000">
                <a:alpha val="0"/>
              </a:srgbClr>
            </a:solidFill>
            <a:ln w="28575" cap="sq">
              <a:solidFill>
                <a:srgbClr val="446C47"/>
              </a:solidFill>
              <a:prstDash val="solid"/>
              <a:miter/>
            </a:ln>
          </p:spPr>
        </p:sp>
        <p:sp>
          <p:nvSpPr>
            <p:cNvPr id="23" name="TextBox 23"/>
            <p:cNvSpPr txBox="1"/>
            <p:nvPr/>
          </p:nvSpPr>
          <p:spPr>
            <a:xfrm>
              <a:off x="0" y="-28575"/>
              <a:ext cx="3801581" cy="1375747"/>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5400000">
            <a:off x="-290143" y="4561713"/>
            <a:ext cx="5115043" cy="676598"/>
            <a:chOff x="0" y="0"/>
            <a:chExt cx="1347172" cy="178199"/>
          </a:xfrm>
        </p:grpSpPr>
        <p:sp>
          <p:nvSpPr>
            <p:cNvPr id="25" name="Freeform 25"/>
            <p:cNvSpPr/>
            <p:nvPr/>
          </p:nvSpPr>
          <p:spPr>
            <a:xfrm>
              <a:off x="0" y="0"/>
              <a:ext cx="1347172" cy="178199"/>
            </a:xfrm>
            <a:custGeom>
              <a:avLst/>
              <a:gdLst/>
              <a:ahLst/>
              <a:cxnLst/>
              <a:rect l="l" t="t" r="r" b="b"/>
              <a:pathLst>
                <a:path w="1347172" h="178199">
                  <a:moveTo>
                    <a:pt x="1347172" y="0"/>
                  </a:moveTo>
                  <a:lnTo>
                    <a:pt x="1347172" y="63899"/>
                  </a:lnTo>
                  <a:lnTo>
                    <a:pt x="673586" y="178199"/>
                  </a:lnTo>
                  <a:lnTo>
                    <a:pt x="0" y="63899"/>
                  </a:lnTo>
                  <a:lnTo>
                    <a:pt x="0" y="0"/>
                  </a:lnTo>
                  <a:lnTo>
                    <a:pt x="1347172" y="0"/>
                  </a:lnTo>
                  <a:close/>
                </a:path>
              </a:pathLst>
            </a:custGeom>
            <a:solidFill>
              <a:srgbClr val="446C47"/>
            </a:solidFill>
          </p:spPr>
        </p:sp>
        <p:sp>
          <p:nvSpPr>
            <p:cNvPr id="26" name="TextBox 26"/>
            <p:cNvSpPr txBox="1"/>
            <p:nvPr/>
          </p:nvSpPr>
          <p:spPr>
            <a:xfrm>
              <a:off x="0" y="-28575"/>
              <a:ext cx="1347172" cy="92474"/>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28" name="TextBox 28"/>
          <p:cNvSpPr txBox="1"/>
          <p:nvPr/>
        </p:nvSpPr>
        <p:spPr>
          <a:xfrm>
            <a:off x="3012130" y="2800867"/>
            <a:ext cx="12670960" cy="538480"/>
          </a:xfrm>
          <a:prstGeom prst="rect">
            <a:avLst/>
          </a:prstGeom>
        </p:spPr>
        <p:txBody>
          <a:bodyPr lIns="0" tIns="0" rIns="0" bIns="0" rtlCol="0" anchor="t">
            <a:spAutoFit/>
          </a:bodyPr>
          <a:lstStyle/>
          <a:p>
            <a:pPr algn="l">
              <a:lnSpc>
                <a:spcPts val="4200"/>
              </a:lnSpc>
            </a:pPr>
            <a:r>
              <a:rPr lang="en-US" sz="3000">
                <a:solidFill>
                  <a:srgbClr val="446C47"/>
                </a:solidFill>
                <a:latin typeface="阿里巴巴普惠体 Bold" panose="00020600040101010101" charset="-122"/>
                <a:ea typeface="阿里巴巴普惠体 Bold" panose="00020600040101010101" charset="-122"/>
              </a:rPr>
              <a:t>二、How poetry evokes emotions</a:t>
            </a:r>
            <a:endParaRPr lang="en-US" sz="3000">
              <a:solidFill>
                <a:srgbClr val="446C47"/>
              </a:solidFill>
              <a:latin typeface="阿里巴巴普惠体 Bold" panose="00020600040101010101" charset="-122"/>
              <a:ea typeface="阿里巴巴普惠体 Bold" panose="00020600040101010101" charset="-122"/>
            </a:endParaRPr>
          </a:p>
        </p:txBody>
      </p:sp>
      <p:sp>
        <p:nvSpPr>
          <p:cNvPr id="29" name="TextBox 29"/>
          <p:cNvSpPr txBox="1"/>
          <p:nvPr/>
        </p:nvSpPr>
        <p:spPr>
          <a:xfrm>
            <a:off x="3012130" y="3377829"/>
            <a:ext cx="12999069" cy="1990725"/>
          </a:xfrm>
          <a:prstGeom prst="rect">
            <a:avLst/>
          </a:prstGeom>
        </p:spPr>
        <p:txBody>
          <a:bodyPr lIns="0" tIns="0" rIns="0" bIns="0" rtlCol="0" anchor="t">
            <a:spAutoFit/>
          </a:bodyPr>
          <a:lstStyle/>
          <a:p>
            <a:pPr algn="l">
              <a:lnSpc>
                <a:spcPts val="3105"/>
              </a:lnSpc>
            </a:pPr>
            <a:r>
              <a:rPr lang="zh-CN"/>
              <a:t>本文通过从该理论的前身开始：诗歌的本质、情感的交际理论以及心智模型理论。 并描述了模拟理论</a:t>
            </a:r>
            <a:r>
              <a:rPr lang="zh-CN"/>
              <a:t>的三种模拟</a:t>
            </a:r>
            <a:r>
              <a:rPr lang="zh-CN"/>
              <a:t>方法：内容模拟、韵律模拟和自我模拟。</a:t>
            </a:r>
            <a:endParaRPr lang="zh-CN"/>
          </a:p>
          <a:p>
            <a:pPr algn="l">
              <a:lnSpc>
                <a:spcPts val="3105"/>
              </a:lnSpc>
            </a:pPr>
            <a:r>
              <a:rPr lang="en-US"/>
              <a:t>1. 语义模拟: 对诗歌内容的心理模型，类似于小说中的描绘或感知如何引发情感。</a:t>
            </a:r>
            <a:endParaRPr lang="en-US"/>
          </a:p>
          <a:p>
            <a:pPr algn="l">
              <a:lnSpc>
                <a:spcPts val="3105"/>
              </a:lnSpc>
            </a:pPr>
            <a:r>
              <a:rPr lang="en-US"/>
              <a:t>2. 韵律模拟: 利用韵律线索，如节奏、</a:t>
            </a:r>
            <a:r>
              <a:rPr lang="zh-CN" altLang="en-US"/>
              <a:t>格律</a:t>
            </a:r>
            <a:r>
              <a:rPr lang="en-US"/>
              <a:t>和押韵，来模仿情绪状态并引发相应的情感。</a:t>
            </a:r>
            <a:endParaRPr lang="en-US"/>
          </a:p>
          <a:p>
            <a:pPr algn="l">
              <a:lnSpc>
                <a:spcPts val="3105"/>
              </a:lnSpc>
            </a:pPr>
            <a:r>
              <a:rPr lang="en-US"/>
              <a:t>3. 自我模拟: 读者能够与诗歌互动，体会到他们的享受并体验到审美情感</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0176" y="44316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30530"/>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01</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诗歌的</a:t>
            </a:r>
            <a:r>
              <a:rPr lang="zh-CN" altLang="en-US" sz="3600">
                <a:solidFill>
                  <a:srgbClr val="446C47"/>
                </a:solidFill>
                <a:latin typeface="阿里巴巴普惠体 Bold" panose="00020600040101010101" charset="-122"/>
                <a:ea typeface="阿里巴巴普惠体 Bold" panose="00020600040101010101" charset="-122"/>
              </a:rPr>
              <a:t>本质</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1810" y="3529965"/>
            <a:ext cx="8622030" cy="716280"/>
          </a:xfrm>
          <a:prstGeom prst="rect">
            <a:avLst/>
          </a:prstGeom>
        </p:spPr>
        <p:txBody>
          <a:bodyPr wrap="square" lIns="0" tIns="0" rIns="0" bIns="0" rtlCol="0" anchor="t">
            <a:spAutoFit/>
          </a:bodyPr>
          <a:lstStyle/>
          <a:p>
            <a:pPr algn="l">
              <a:lnSpc>
                <a:spcPts val="2795"/>
              </a:lnSpc>
            </a:pPr>
            <a:r>
              <a:rPr lang="zh-CN" altLang="en-US" sz="1805">
                <a:solidFill>
                  <a:schemeClr val="tx1"/>
                </a:solidFill>
                <a:ea typeface="阿里巴巴普惠体" panose="00020600040101010101" charset="-122"/>
                <a:sym typeface="+mn-ea"/>
              </a:rPr>
              <a:t>诗歌没有明确的定义——没有适用于所有且仅适用于诗歌的普遍真理。但存在几个典型的</a:t>
            </a:r>
            <a:r>
              <a:rPr lang="zh-CN" altLang="en-US" sz="1805">
                <a:solidFill>
                  <a:schemeClr val="tx1"/>
                </a:solidFill>
                <a:ea typeface="阿里巴巴普惠体" panose="00020600040101010101" charset="-122"/>
                <a:sym typeface="+mn-ea"/>
              </a:rPr>
              <a:t>特征</a:t>
            </a:r>
            <a:endParaRPr lang="zh-CN" altLang="en-US" sz="1805">
              <a:solidFill>
                <a:schemeClr val="tx1"/>
              </a:solidFill>
              <a:ea typeface="阿里巴巴普惠体" panose="00020600040101010101" charset="-122"/>
              <a:sym typeface="+mn-ea"/>
            </a:endParaRPr>
          </a:p>
        </p:txBody>
      </p:sp>
      <p:sp>
        <p:nvSpPr>
          <p:cNvPr id="46" name="TextBox 46"/>
          <p:cNvSpPr txBox="1"/>
          <p:nvPr/>
        </p:nvSpPr>
        <p:spPr>
          <a:xfrm>
            <a:off x="3048000" y="4381500"/>
            <a:ext cx="8949055" cy="3168015"/>
          </a:xfrm>
          <a:prstGeom prst="rect">
            <a:avLst/>
          </a:prstGeom>
        </p:spPr>
        <p:txBody>
          <a:bodyPr lIns="0" tIns="0" rIns="0" bIns="0" rtlCol="0" anchor="t">
            <a:noAutofit/>
          </a:bodyPr>
          <a:lstStyle/>
          <a:p>
            <a:pPr algn="l">
              <a:lnSpc>
                <a:spcPts val="2795"/>
              </a:lnSpc>
            </a:pPr>
            <a:r>
              <a:rPr lang="en-US" altLang="zh-CN"/>
              <a:t>1. </a:t>
            </a:r>
            <a:r>
              <a:rPr lang="zh-CN" altLang="en-US"/>
              <a:t>比喻：诗人通过比喻的手法来表达会使文字更加有力量，且可以构成一个全新的</a:t>
            </a:r>
            <a:r>
              <a:rPr lang="zh-CN" altLang="en-US"/>
              <a:t>概念。</a:t>
            </a:r>
            <a:endParaRPr lang="zh-CN" altLang="en-US"/>
          </a:p>
          <a:p>
            <a:pPr algn="l">
              <a:lnSpc>
                <a:spcPts val="2795"/>
              </a:lnSpc>
            </a:pPr>
            <a:r>
              <a:rPr lang="zh-CN" altLang="en-US"/>
              <a:t>如：</a:t>
            </a:r>
            <a:r>
              <a:rPr lang="en-US" altLang="zh-CN"/>
              <a:t>“He was my North,my South,my East and West.”</a:t>
            </a:r>
            <a:r>
              <a:rPr lang="zh-CN" altLang="en-US"/>
              <a:t>虽然从字面来看是错误的，但是可以代表一个实例：</a:t>
            </a:r>
            <a:r>
              <a:rPr lang="zh-CN" altLang="en-US"/>
              <a:t>描述一个限制作者生活的</a:t>
            </a:r>
            <a:r>
              <a:rPr lang="zh-CN" altLang="en-US"/>
              <a:t>人。</a:t>
            </a:r>
            <a:endParaRPr lang="zh-CN" altLang="en-US"/>
          </a:p>
          <a:p>
            <a:pPr algn="l">
              <a:lnSpc>
                <a:spcPts val="2795"/>
              </a:lnSpc>
            </a:pPr>
            <a:r>
              <a:rPr lang="en-US" altLang="zh-CN"/>
              <a:t>2. </a:t>
            </a:r>
            <a:r>
              <a:rPr lang="zh-CN" altLang="en-US"/>
              <a:t>简洁：诗的形式都非常简短。诗人力求于将情感的表达压缩成尽可能简洁的形式。 正如我们将看到的，他们能够以一种似乎超越叙事散文的方式表达复杂的情感。 这其中韵律也有这样的</a:t>
            </a:r>
            <a:r>
              <a:rPr lang="zh-CN" altLang="en-US"/>
              <a:t>功能。</a:t>
            </a:r>
            <a:endParaRPr lang="zh-CN" altLang="en-US"/>
          </a:p>
          <a:p>
            <a:pPr algn="l">
              <a:lnSpc>
                <a:spcPts val="2795"/>
              </a:lnSpc>
            </a:pPr>
            <a:r>
              <a:rPr lang="en-US" altLang="zh-CN"/>
              <a:t>3.诗歌的一个共同特征是它们</a:t>
            </a:r>
            <a:r>
              <a:rPr lang="zh-CN" altLang="en-US"/>
              <a:t>具有目的性</a:t>
            </a:r>
            <a:r>
              <a:rPr lang="en-US" altLang="zh-CN"/>
              <a:t>。 他们中的大多数既不寻求指导，也不寻求说服，而是引发反思</a:t>
            </a:r>
            <a:r>
              <a:rPr lang="zh-CN" altLang="en-US"/>
              <a:t>。大多数的诗歌只是为我们享受和反思而存在</a:t>
            </a:r>
            <a:r>
              <a:rPr lang="zh-CN" altLang="en-US"/>
              <a:t>的。</a:t>
            </a:r>
            <a:endParaRPr lang="zh-CN" altLang="en-US"/>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30530"/>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02</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情感交际</a:t>
            </a:r>
            <a:r>
              <a:rPr lang="zh-CN" altLang="en-US" sz="3600">
                <a:solidFill>
                  <a:srgbClr val="446C47"/>
                </a:solidFill>
                <a:latin typeface="阿里巴巴普惠体 Bold" panose="00020600040101010101" charset="-122"/>
                <a:ea typeface="阿里巴巴普惠体 Bold" panose="00020600040101010101" charset="-122"/>
              </a:rPr>
              <a:t>理论</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1810" y="3529965"/>
            <a:ext cx="6616700" cy="3057525"/>
          </a:xfrm>
          <a:prstGeom prst="rect">
            <a:avLst/>
          </a:prstGeom>
        </p:spPr>
        <p:txBody>
          <a:bodyPr wrap="square" lIns="0" tIns="0" rIns="0" bIns="0" rtlCol="0" anchor="t">
            <a:noAutofit/>
          </a:bodyPr>
          <a:lstStyle/>
          <a:p>
            <a:pPr algn="l">
              <a:lnSpc>
                <a:spcPts val="2795"/>
              </a:lnSpc>
            </a:pPr>
            <a:r>
              <a:rPr lang="zh-CN" altLang="en-US" sz="2400">
                <a:solidFill>
                  <a:schemeClr val="tx1"/>
                </a:solidFill>
                <a:ea typeface="阿里巴巴普惠体" panose="00020600040101010101" charset="-122"/>
                <a:sym typeface="+mn-ea"/>
              </a:rPr>
              <a:t>它假设情绪是其目标不同的信号，这些信号发生在同一物种的成员之间，但它们在大脑中也有相应的信号，以便个体为相关的行动或不行动做好准备。因此，情绪是主观感受、躯体反应和身体行为的结合，且程度各不相同。如我们的一些基本情绪（快乐、悲伤、愤怒和焦虑等不需要事件发生就能体验；而像爱、恨、厌恶等情绪则需要与事件相关才能体验。</a:t>
            </a:r>
            <a:endParaRPr lang="zh-CN" altLang="en-US" sz="2400">
              <a:solidFill>
                <a:schemeClr val="tx1"/>
              </a:solidFill>
              <a:ea typeface="阿里巴巴普惠体" panose="00020600040101010101" charset="-122"/>
              <a:sym typeface="+mn-ea"/>
            </a:endParaRPr>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pic>
        <p:nvPicPr>
          <p:cNvPr id="30" name="图片 29" descr="微信截图_20240701171931"/>
          <p:cNvPicPr>
            <a:picLocks noChangeAspect="1"/>
          </p:cNvPicPr>
          <p:nvPr/>
        </p:nvPicPr>
        <p:blipFill>
          <a:blip r:embed="rId2"/>
          <a:stretch>
            <a:fillRect/>
          </a:stretch>
        </p:blipFill>
        <p:spPr>
          <a:xfrm>
            <a:off x="9982200" y="3242310"/>
            <a:ext cx="7021830" cy="48914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0176" y="44316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30530"/>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03</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心智模型</a:t>
            </a:r>
            <a:r>
              <a:rPr lang="zh-CN" altLang="en-US" sz="3600">
                <a:solidFill>
                  <a:srgbClr val="446C47"/>
                </a:solidFill>
                <a:latin typeface="阿里巴巴普惠体 Bold" panose="00020600040101010101" charset="-122"/>
                <a:ea typeface="阿里巴巴普惠体 Bold" panose="00020600040101010101" charset="-122"/>
              </a:rPr>
              <a:t>理论</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1810" y="3377565"/>
            <a:ext cx="8622030" cy="716280"/>
          </a:xfrm>
          <a:prstGeom prst="rect">
            <a:avLst/>
          </a:prstGeom>
        </p:spPr>
        <p:txBody>
          <a:bodyPr wrap="square" lIns="0" tIns="0" rIns="0" bIns="0" rtlCol="0" anchor="t">
            <a:spAutoFit/>
          </a:bodyPr>
          <a:lstStyle/>
          <a:p>
            <a:pPr algn="l">
              <a:lnSpc>
                <a:spcPts val="2795"/>
              </a:lnSpc>
            </a:pPr>
            <a:r>
              <a:rPr lang="zh-CN" altLang="en-US" sz="1805">
                <a:solidFill>
                  <a:schemeClr val="tx1"/>
                </a:solidFill>
                <a:ea typeface="阿里巴巴普惠体" panose="00020600040101010101" charset="-122"/>
                <a:sym typeface="+mn-ea"/>
              </a:rPr>
              <a:t>Craik (1943) 提出，大脑构建了世界的小规模模型，其中模型具有与其所代表的内容相同的输入和输出。</a:t>
            </a:r>
            <a:endParaRPr lang="zh-CN" altLang="en-US" sz="1805">
              <a:solidFill>
                <a:schemeClr val="tx1"/>
              </a:solidFill>
              <a:ea typeface="阿里巴巴普惠体" panose="00020600040101010101" charset="-122"/>
              <a:sym typeface="+mn-ea"/>
            </a:endParaRPr>
          </a:p>
        </p:txBody>
      </p:sp>
      <p:sp>
        <p:nvSpPr>
          <p:cNvPr id="46" name="TextBox 46"/>
          <p:cNvSpPr txBox="1"/>
          <p:nvPr/>
        </p:nvSpPr>
        <p:spPr>
          <a:xfrm>
            <a:off x="3048000" y="4381500"/>
            <a:ext cx="8949055" cy="3168015"/>
          </a:xfrm>
          <a:prstGeom prst="rect">
            <a:avLst/>
          </a:prstGeom>
        </p:spPr>
        <p:txBody>
          <a:bodyPr lIns="0" tIns="0" rIns="0" bIns="0" rtlCol="0" anchor="t">
            <a:noAutofit/>
          </a:bodyPr>
          <a:lstStyle/>
          <a:p>
            <a:pPr algn="l">
              <a:lnSpc>
                <a:spcPts val="2795"/>
              </a:lnSpc>
            </a:pPr>
            <a:r>
              <a:rPr lang="zh-CN" altLang="en-US"/>
              <a:t>心智模型是我们理解和演绎推理的基础。且</a:t>
            </a:r>
            <a:r>
              <a:rPr lang="zh-CN" altLang="en-US"/>
              <a:t>存在很多实验进行佐证，例如：心理旋转</a:t>
            </a:r>
            <a:r>
              <a:rPr lang="zh-CN" altLang="en-US"/>
              <a:t>实验。</a:t>
            </a:r>
            <a:endParaRPr lang="zh-CN" altLang="en-US"/>
          </a:p>
          <a:p>
            <a:pPr algn="l">
              <a:lnSpc>
                <a:spcPts val="2795"/>
              </a:lnSpc>
            </a:pPr>
            <a:endParaRPr lang="zh-CN" altLang="en-US"/>
          </a:p>
          <a:p>
            <a:pPr algn="l">
              <a:lnSpc>
                <a:spcPts val="2795"/>
              </a:lnSpc>
            </a:pPr>
            <a:r>
              <a:rPr lang="zh-CN" altLang="en-US"/>
              <a:t>在与语言相关的研究中，研究者提出了</a:t>
            </a:r>
            <a:r>
              <a:rPr lang="en-US" altLang="zh-CN"/>
              <a:t>“</a:t>
            </a:r>
            <a:r>
              <a:rPr lang="zh-CN" altLang="en-US"/>
              <a:t>情境</a:t>
            </a:r>
            <a:r>
              <a:rPr lang="en-US" altLang="zh-CN"/>
              <a:t>”</a:t>
            </a:r>
            <a:r>
              <a:rPr lang="zh-CN" altLang="en-US"/>
              <a:t>模型及其许多变体，但并非所有变体都具有标志性。且这些理论与心智模型的标志性理论相互独立。这种情况引起了很棘手的逻辑问题。因为情境理论可以直接将</a:t>
            </a:r>
            <a:r>
              <a:rPr lang="en-US" altLang="zh-CN"/>
              <a:t>“</a:t>
            </a:r>
            <a:r>
              <a:rPr lang="zh-CN" altLang="en-US"/>
              <a:t>情境</a:t>
            </a:r>
            <a:r>
              <a:rPr lang="en-US" altLang="zh-CN"/>
              <a:t>”</a:t>
            </a:r>
            <a:r>
              <a:rPr lang="zh-CN" altLang="en-US"/>
              <a:t>呈现在表征中，而不需要通过心智模型进行逻辑推断。因此两者之间需要进行</a:t>
            </a:r>
            <a:r>
              <a:rPr lang="zh-CN" altLang="en-US"/>
              <a:t>调和。</a:t>
            </a:r>
            <a:endParaRPr lang="zh-CN" altLang="en-US"/>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3986" y="41268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30530"/>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04</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模拟</a:t>
            </a:r>
            <a:r>
              <a:rPr lang="zh-CN" altLang="en-US" sz="3600">
                <a:solidFill>
                  <a:srgbClr val="446C47"/>
                </a:solidFill>
                <a:latin typeface="阿里巴巴普惠体 Bold" panose="00020600040101010101" charset="-122"/>
                <a:ea typeface="阿里巴巴普惠体 Bold" panose="00020600040101010101" charset="-122"/>
              </a:rPr>
              <a:t>理论</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1810" y="3529965"/>
            <a:ext cx="8622030" cy="358140"/>
          </a:xfrm>
          <a:prstGeom prst="rect">
            <a:avLst/>
          </a:prstGeom>
        </p:spPr>
        <p:txBody>
          <a:bodyPr wrap="square" lIns="0" tIns="0" rIns="0" bIns="0" rtlCol="0" anchor="t">
            <a:spAutoFit/>
          </a:bodyPr>
          <a:lstStyle/>
          <a:p>
            <a:pPr algn="l">
              <a:lnSpc>
                <a:spcPts val="2795"/>
              </a:lnSpc>
            </a:pPr>
            <a:r>
              <a:rPr lang="zh-CN" altLang="en-US" sz="1805" b="1">
                <a:solidFill>
                  <a:schemeClr val="tx1"/>
                </a:solidFill>
                <a:ea typeface="阿里巴巴普惠体" panose="00020600040101010101" charset="-122"/>
                <a:sym typeface="+mn-ea"/>
              </a:rPr>
              <a:t>第一种模拟：</a:t>
            </a:r>
            <a:r>
              <a:rPr lang="zh-CN" altLang="en-US" sz="1805" b="1">
                <a:solidFill>
                  <a:schemeClr val="tx1"/>
                </a:solidFill>
                <a:ea typeface="阿里巴巴普惠体" panose="00020600040101010101" charset="-122"/>
                <a:sym typeface="+mn-ea"/>
              </a:rPr>
              <a:t>内容模拟</a:t>
            </a:r>
            <a:endParaRPr lang="zh-CN" altLang="en-US" sz="1805" b="1">
              <a:solidFill>
                <a:schemeClr val="tx1"/>
              </a:solidFill>
              <a:ea typeface="阿里巴巴普惠体" panose="00020600040101010101" charset="-122"/>
              <a:sym typeface="+mn-ea"/>
            </a:endParaRPr>
          </a:p>
        </p:txBody>
      </p:sp>
      <p:sp>
        <p:nvSpPr>
          <p:cNvPr id="46" name="TextBox 46"/>
          <p:cNvSpPr txBox="1"/>
          <p:nvPr/>
        </p:nvSpPr>
        <p:spPr>
          <a:xfrm>
            <a:off x="3051810" y="4076700"/>
            <a:ext cx="8949055" cy="3564890"/>
          </a:xfrm>
          <a:prstGeom prst="rect">
            <a:avLst/>
          </a:prstGeom>
        </p:spPr>
        <p:txBody>
          <a:bodyPr lIns="0" tIns="0" rIns="0" bIns="0" rtlCol="0" anchor="t">
            <a:noAutofit/>
          </a:bodyPr>
          <a:lstStyle/>
          <a:p>
            <a:pPr algn="l">
              <a:lnSpc>
                <a:spcPts val="2795"/>
              </a:lnSpc>
            </a:pPr>
            <a:r>
              <a:rPr lang="en-US" altLang="zh-CN"/>
              <a:t>1. </a:t>
            </a:r>
            <a:r>
              <a:rPr lang="zh-CN" altLang="en-US"/>
              <a:t>当人们阅读故事时，他们会构建故事所描述的场景和事件的运动学模型。 人物是中心，小说中</a:t>
            </a:r>
            <a:r>
              <a:rPr lang="zh-CN" altLang="en-US"/>
              <a:t>的其他叙述可以唤起情感，就像读者正在亲身经历事件一样因此，读者会体验到基本而复杂的情感，并对人物产生同情和共情。许多诗歌的内容模型都可以诱发</a:t>
            </a:r>
            <a:r>
              <a:rPr lang="zh-CN" altLang="en-US"/>
              <a:t>基本情绪。</a:t>
            </a:r>
            <a:endParaRPr lang="zh-CN" altLang="en-US"/>
          </a:p>
          <a:p>
            <a:pPr algn="l">
              <a:lnSpc>
                <a:spcPts val="2795"/>
              </a:lnSpc>
            </a:pPr>
            <a:endParaRPr lang="zh-CN" altLang="en-US"/>
          </a:p>
          <a:p>
            <a:pPr algn="l">
              <a:lnSpc>
                <a:spcPts val="2795"/>
              </a:lnSpc>
            </a:pPr>
            <a:r>
              <a:rPr lang="en-US" altLang="zh-CN"/>
              <a:t>2. </a:t>
            </a:r>
            <a:r>
              <a:rPr lang="zh-CN" altLang="en-US"/>
              <a:t>无论是散文还是诗歌，都无法诱发复杂的情感。在阅读文章时产生的复杂情感是由于自我意识的参与而产生</a:t>
            </a:r>
            <a:r>
              <a:rPr lang="zh-CN" altLang="en-US"/>
              <a:t>的。</a:t>
            </a:r>
            <a:endParaRPr lang="zh-CN" altLang="en-US"/>
          </a:p>
          <a:p>
            <a:pPr algn="l">
              <a:lnSpc>
                <a:spcPts val="2795"/>
              </a:lnSpc>
            </a:pPr>
            <a:endParaRPr lang="zh-CN" altLang="en-US"/>
          </a:p>
          <a:p>
            <a:pPr algn="l">
              <a:lnSpc>
                <a:spcPts val="2795"/>
              </a:lnSpc>
            </a:pPr>
            <a:r>
              <a:rPr lang="en-US" altLang="zh-CN"/>
              <a:t>3.</a:t>
            </a:r>
            <a:r>
              <a:rPr lang="zh-CN" altLang="en-US"/>
              <a:t>一首抒情诗如果想要成功唤起读者的</a:t>
            </a:r>
            <a:r>
              <a:rPr lang="zh-CN" altLang="en-US"/>
              <a:t>情感，就必须能够接受直观的理解：它的心理模型应该足以唤起情感。不像其他的文章需要积累相关的很多知识才能</a:t>
            </a:r>
            <a:r>
              <a:rPr lang="zh-CN" altLang="en-US"/>
              <a:t>诱发情绪</a:t>
            </a:r>
            <a:endParaRPr lang="zh-CN" altLang="en-US"/>
          </a:p>
          <a:p>
            <a:pPr algn="l">
              <a:lnSpc>
                <a:spcPts val="2795"/>
              </a:lnSpc>
            </a:pPr>
            <a:endParaRPr lang="zh-CN" altLang="en-US"/>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3986" y="41268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30530"/>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04</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模拟</a:t>
            </a:r>
            <a:r>
              <a:rPr lang="zh-CN" altLang="en-US" sz="3600">
                <a:solidFill>
                  <a:srgbClr val="446C47"/>
                </a:solidFill>
                <a:latin typeface="阿里巴巴普惠体 Bold" panose="00020600040101010101" charset="-122"/>
                <a:ea typeface="阿里巴巴普惠体 Bold" panose="00020600040101010101" charset="-122"/>
              </a:rPr>
              <a:t>理论</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1810" y="3529965"/>
            <a:ext cx="8622030" cy="358140"/>
          </a:xfrm>
          <a:prstGeom prst="rect">
            <a:avLst/>
          </a:prstGeom>
        </p:spPr>
        <p:txBody>
          <a:bodyPr wrap="square" lIns="0" tIns="0" rIns="0" bIns="0" rtlCol="0" anchor="t">
            <a:spAutoFit/>
          </a:bodyPr>
          <a:lstStyle/>
          <a:p>
            <a:pPr algn="l">
              <a:lnSpc>
                <a:spcPts val="2795"/>
              </a:lnSpc>
            </a:pPr>
            <a:r>
              <a:rPr lang="zh-CN" altLang="en-US" sz="1805" b="1">
                <a:solidFill>
                  <a:schemeClr val="tx1"/>
                </a:solidFill>
                <a:ea typeface="阿里巴巴普惠体" panose="00020600040101010101" charset="-122"/>
                <a:sym typeface="+mn-ea"/>
              </a:rPr>
              <a:t>第二种模拟：</a:t>
            </a:r>
            <a:r>
              <a:rPr lang="zh-CN" altLang="en-US" sz="1805" b="1">
                <a:solidFill>
                  <a:schemeClr val="tx1"/>
                </a:solidFill>
                <a:ea typeface="阿里巴巴普惠体" panose="00020600040101010101" charset="-122"/>
                <a:sym typeface="+mn-ea"/>
              </a:rPr>
              <a:t>韵律模拟</a:t>
            </a:r>
            <a:endParaRPr lang="zh-CN" altLang="en-US" sz="1805" b="1">
              <a:solidFill>
                <a:schemeClr val="tx1"/>
              </a:solidFill>
              <a:ea typeface="阿里巴巴普惠体" panose="00020600040101010101" charset="-122"/>
              <a:sym typeface="+mn-ea"/>
            </a:endParaRPr>
          </a:p>
        </p:txBody>
      </p:sp>
      <p:sp>
        <p:nvSpPr>
          <p:cNvPr id="46" name="TextBox 46"/>
          <p:cNvSpPr txBox="1"/>
          <p:nvPr/>
        </p:nvSpPr>
        <p:spPr>
          <a:xfrm>
            <a:off x="3051810" y="4076700"/>
            <a:ext cx="8949055" cy="3564890"/>
          </a:xfrm>
          <a:prstGeom prst="rect">
            <a:avLst/>
          </a:prstGeom>
        </p:spPr>
        <p:txBody>
          <a:bodyPr lIns="0" tIns="0" rIns="0" bIns="0" rtlCol="0" anchor="t">
            <a:noAutofit/>
          </a:bodyPr>
          <a:lstStyle/>
          <a:p>
            <a:pPr algn="l">
              <a:lnSpc>
                <a:spcPts val="2795"/>
              </a:lnSpc>
            </a:pPr>
            <a:r>
              <a:t>韵律的模拟类似于</a:t>
            </a:r>
            <a:r>
              <a:rPr lang="zh-CN"/>
              <a:t>模仿</a:t>
            </a:r>
            <a:r>
              <a:t>，不是绘画中的场景，而是其风格、形式和笔触，以产生其创作背后的情感模型</a:t>
            </a:r>
            <a:r>
              <a:rPr lang="zh-CN"/>
              <a:t>。</a:t>
            </a:r>
            <a:endParaRPr lang="zh-CN"/>
          </a:p>
          <a:p>
            <a:pPr algn="l">
              <a:lnSpc>
                <a:spcPts val="2795"/>
              </a:lnSpc>
            </a:pPr>
            <a:endParaRPr lang="zh-CN"/>
          </a:p>
          <a:p>
            <a:pPr algn="l">
              <a:lnSpc>
                <a:spcPts val="2795"/>
              </a:lnSpc>
            </a:pPr>
            <a:r>
              <a:rPr lang="zh-CN"/>
              <a:t>韵律指的是诗歌的三个主要特征：格律（</a:t>
            </a:r>
            <a:r>
              <a:rPr lang="en-US" altLang="zh-CN"/>
              <a:t>meter</a:t>
            </a:r>
            <a:r>
              <a:rPr lang="zh-CN" altLang="en-US"/>
              <a:t>）</a:t>
            </a:r>
            <a:r>
              <a:rPr lang="zh-CN"/>
              <a:t>、节奏（</a:t>
            </a:r>
            <a:r>
              <a:rPr lang="en-US" altLang="zh-CN"/>
              <a:t>rhythm</a:t>
            </a:r>
            <a:r>
              <a:rPr lang="zh-CN" altLang="en-US"/>
              <a:t>）</a:t>
            </a:r>
            <a:r>
              <a:rPr lang="zh-CN"/>
              <a:t>和韵律（</a:t>
            </a:r>
            <a:r>
              <a:rPr lang="en-US" altLang="zh-CN"/>
              <a:t>rhyme</a:t>
            </a:r>
            <a:r>
              <a:rPr lang="zh-CN" altLang="en-US"/>
              <a:t>）</a:t>
            </a:r>
            <a:r>
              <a:rPr lang="zh-CN"/>
              <a:t>。 模拟理论将它们全部视为唤起特定基本情绪的线索。 它们在音乐中也有相似之处，以至于一些理论家认为大脑定位和功能存在共性。</a:t>
            </a:r>
            <a:endParaRPr lang="zh-CN"/>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7170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1"/>
            <a:stretch>
              <a:fillRect t="-11648" r="-82831"/>
            </a:stretch>
          </a:blipFill>
        </p:spPr>
      </p:sp>
      <p:sp>
        <p:nvSpPr>
          <p:cNvPr id="30" name="Freeform 30"/>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1"/>
            <a:stretch>
              <a:fillRect t="-11648" r="-82831"/>
            </a:stretch>
          </a:blipFill>
        </p:spPr>
      </p:sp>
      <p:sp>
        <p:nvSpPr>
          <p:cNvPr id="36" name="TextBox 36"/>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15" name="文本框 14"/>
          <p:cNvSpPr txBox="1"/>
          <p:nvPr/>
        </p:nvSpPr>
        <p:spPr>
          <a:xfrm>
            <a:off x="2819400" y="2095500"/>
            <a:ext cx="2185035" cy="706755"/>
          </a:xfrm>
          <a:prstGeom prst="rect">
            <a:avLst/>
          </a:prstGeom>
          <a:noFill/>
        </p:spPr>
        <p:txBody>
          <a:bodyPr wrap="square" rtlCol="0">
            <a:spAutoFit/>
          </a:bodyPr>
          <a:p>
            <a:pPr algn="ctr"/>
            <a:r>
              <a:rPr lang="zh-CN" altLang="en-US" sz="4000"/>
              <a:t>音乐</a:t>
            </a:r>
            <a:endParaRPr lang="zh-CN" altLang="en-US" sz="4000"/>
          </a:p>
        </p:txBody>
      </p:sp>
      <p:sp>
        <p:nvSpPr>
          <p:cNvPr id="16" name="文本框 15"/>
          <p:cNvSpPr txBox="1"/>
          <p:nvPr/>
        </p:nvSpPr>
        <p:spPr>
          <a:xfrm>
            <a:off x="12573000" y="2095500"/>
            <a:ext cx="2185035" cy="706755"/>
          </a:xfrm>
          <a:prstGeom prst="rect">
            <a:avLst/>
          </a:prstGeom>
          <a:noFill/>
        </p:spPr>
        <p:txBody>
          <a:bodyPr wrap="square" rtlCol="0">
            <a:spAutoFit/>
          </a:bodyPr>
          <a:p>
            <a:pPr algn="ctr"/>
            <a:r>
              <a:rPr lang="zh-CN" altLang="en-US" sz="4000"/>
              <a:t>诗歌</a:t>
            </a:r>
            <a:endParaRPr lang="zh-CN" altLang="en-US" sz="4000"/>
          </a:p>
        </p:txBody>
      </p:sp>
      <p:sp>
        <p:nvSpPr>
          <p:cNvPr id="37" name="文本框 36"/>
          <p:cNvSpPr txBox="1"/>
          <p:nvPr/>
        </p:nvSpPr>
        <p:spPr>
          <a:xfrm>
            <a:off x="7769860" y="2400300"/>
            <a:ext cx="2492375" cy="583565"/>
          </a:xfrm>
          <a:prstGeom prst="rect">
            <a:avLst/>
          </a:prstGeom>
          <a:noFill/>
        </p:spPr>
        <p:txBody>
          <a:bodyPr wrap="square" rtlCol="0">
            <a:spAutoFit/>
          </a:bodyPr>
          <a:p>
            <a:pPr algn="ctr"/>
            <a:r>
              <a:rPr lang="zh-CN" altLang="en-US" sz="3200"/>
              <a:t>不同点</a:t>
            </a:r>
            <a:endParaRPr lang="zh-CN" altLang="en-US" sz="3200"/>
          </a:p>
        </p:txBody>
      </p:sp>
      <p:sp>
        <p:nvSpPr>
          <p:cNvPr id="41" name="文本框 40"/>
          <p:cNvSpPr txBox="1"/>
          <p:nvPr/>
        </p:nvSpPr>
        <p:spPr>
          <a:xfrm>
            <a:off x="7769860" y="3543300"/>
            <a:ext cx="2492375" cy="583565"/>
          </a:xfrm>
          <a:prstGeom prst="rect">
            <a:avLst/>
          </a:prstGeom>
          <a:noFill/>
        </p:spPr>
        <p:txBody>
          <a:bodyPr wrap="square" rtlCol="0">
            <a:spAutoFit/>
          </a:bodyPr>
          <a:p>
            <a:pPr algn="ctr"/>
            <a:r>
              <a:rPr lang="en-US" altLang="zh-CN" sz="3200"/>
              <a:t>meter</a:t>
            </a:r>
            <a:endParaRPr lang="en-US" altLang="zh-CN" sz="3200"/>
          </a:p>
        </p:txBody>
      </p:sp>
      <p:sp>
        <p:nvSpPr>
          <p:cNvPr id="42" name="文本框 41"/>
          <p:cNvSpPr txBox="1"/>
          <p:nvPr/>
        </p:nvSpPr>
        <p:spPr>
          <a:xfrm>
            <a:off x="7769860" y="4686300"/>
            <a:ext cx="2492375" cy="583565"/>
          </a:xfrm>
          <a:prstGeom prst="rect">
            <a:avLst/>
          </a:prstGeom>
          <a:noFill/>
        </p:spPr>
        <p:txBody>
          <a:bodyPr wrap="square" rtlCol="0">
            <a:spAutoFit/>
          </a:bodyPr>
          <a:p>
            <a:pPr algn="ctr"/>
            <a:r>
              <a:rPr lang="en-US" altLang="zh-CN" sz="3200"/>
              <a:t>rhyme</a:t>
            </a:r>
            <a:endParaRPr lang="en-US" altLang="zh-CN" sz="3200"/>
          </a:p>
        </p:txBody>
      </p:sp>
      <p:sp>
        <p:nvSpPr>
          <p:cNvPr id="43" name="文本框 42"/>
          <p:cNvSpPr txBox="1"/>
          <p:nvPr/>
        </p:nvSpPr>
        <p:spPr>
          <a:xfrm>
            <a:off x="7848600" y="5829300"/>
            <a:ext cx="2492375" cy="583565"/>
          </a:xfrm>
          <a:prstGeom prst="rect">
            <a:avLst/>
          </a:prstGeom>
          <a:noFill/>
        </p:spPr>
        <p:txBody>
          <a:bodyPr wrap="square" rtlCol="0">
            <a:spAutoFit/>
          </a:bodyPr>
          <a:p>
            <a:pPr algn="ctr"/>
            <a:r>
              <a:rPr lang="en-US" altLang="zh-CN" sz="3200"/>
              <a:t>rhythm</a:t>
            </a:r>
            <a:endParaRPr lang="en-US" altLang="zh-CN" sz="3200"/>
          </a:p>
        </p:txBody>
      </p:sp>
      <p:sp>
        <p:nvSpPr>
          <p:cNvPr id="44" name="文本框 43"/>
          <p:cNvSpPr txBox="1"/>
          <p:nvPr/>
        </p:nvSpPr>
        <p:spPr>
          <a:xfrm>
            <a:off x="2133600" y="3619500"/>
            <a:ext cx="4355465" cy="645160"/>
          </a:xfrm>
          <a:prstGeom prst="rect">
            <a:avLst/>
          </a:prstGeom>
          <a:noFill/>
        </p:spPr>
        <p:txBody>
          <a:bodyPr wrap="square" rtlCol="0">
            <a:spAutoFit/>
          </a:bodyPr>
          <a:p>
            <a:r>
              <a:rPr lang="zh-CN" altLang="en-US"/>
              <a:t>音乐中，节拍就是指再音乐中的强弱关系和音符的时值。例如</a:t>
            </a:r>
            <a:r>
              <a:rPr lang="en-US" altLang="zh-CN"/>
              <a:t> 4/4</a:t>
            </a:r>
            <a:r>
              <a:rPr lang="zh-CN" altLang="en-US"/>
              <a:t>拍</a:t>
            </a:r>
            <a:endParaRPr lang="zh-CN" altLang="en-US"/>
          </a:p>
        </p:txBody>
      </p:sp>
      <p:sp>
        <p:nvSpPr>
          <p:cNvPr id="45" name="文本框 44"/>
          <p:cNvSpPr txBox="1"/>
          <p:nvPr/>
        </p:nvSpPr>
        <p:spPr>
          <a:xfrm>
            <a:off x="11477625" y="3608705"/>
            <a:ext cx="4355465" cy="922020"/>
          </a:xfrm>
          <a:prstGeom prst="rect">
            <a:avLst/>
          </a:prstGeom>
          <a:noFill/>
        </p:spPr>
        <p:txBody>
          <a:bodyPr wrap="square" rtlCol="0">
            <a:spAutoFit/>
          </a:bodyPr>
          <a:p>
            <a:r>
              <a:rPr lang="zh-CN" altLang="en-US"/>
              <a:t>在中国诗歌中，常说的</a:t>
            </a:r>
            <a:r>
              <a:rPr lang="en-US" altLang="zh-CN"/>
              <a:t>”</a:t>
            </a:r>
            <a:r>
              <a:rPr lang="zh-CN" altLang="en-US"/>
              <a:t>五言</a:t>
            </a:r>
            <a:r>
              <a:rPr lang="en-US" altLang="zh-CN"/>
              <a:t>“</a:t>
            </a:r>
            <a:r>
              <a:rPr lang="zh-CN" altLang="en-US"/>
              <a:t>、</a:t>
            </a:r>
            <a:r>
              <a:rPr lang="en-US" altLang="zh-CN"/>
              <a:t>”</a:t>
            </a:r>
            <a:r>
              <a:rPr lang="zh-CN" altLang="en-US"/>
              <a:t>七言</a:t>
            </a:r>
            <a:r>
              <a:rPr lang="en-US" altLang="zh-CN"/>
              <a:t>“</a:t>
            </a:r>
            <a:r>
              <a:rPr lang="zh-CN" altLang="en-US"/>
              <a:t>等就是诗歌的格律。外国诗歌中以</a:t>
            </a:r>
            <a:r>
              <a:rPr lang="en-US" altLang="zh-CN"/>
              <a:t>“</a:t>
            </a:r>
            <a:r>
              <a:rPr lang="zh-CN" altLang="en-US"/>
              <a:t>三音节脚</a:t>
            </a:r>
            <a:r>
              <a:rPr lang="en-US" altLang="zh-CN"/>
              <a:t>”</a:t>
            </a:r>
            <a:r>
              <a:rPr lang="zh-CN" altLang="en-US"/>
              <a:t>、</a:t>
            </a:r>
            <a:r>
              <a:rPr lang="en-US" altLang="zh-CN"/>
              <a:t>“</a:t>
            </a:r>
            <a:r>
              <a:rPr lang="zh-CN" altLang="en-US"/>
              <a:t>二音节脚</a:t>
            </a:r>
            <a:r>
              <a:rPr lang="en-US" altLang="zh-CN"/>
              <a:t>”</a:t>
            </a:r>
            <a:r>
              <a:rPr lang="zh-CN" altLang="en-US"/>
              <a:t>来表示</a:t>
            </a:r>
            <a:r>
              <a:rPr lang="zh-CN" altLang="en-US"/>
              <a:t>格律。</a:t>
            </a:r>
            <a:endParaRPr lang="zh-CN" altLang="en-US"/>
          </a:p>
        </p:txBody>
      </p:sp>
      <p:sp>
        <p:nvSpPr>
          <p:cNvPr id="47" name="文本框 46"/>
          <p:cNvSpPr txBox="1"/>
          <p:nvPr/>
        </p:nvSpPr>
        <p:spPr>
          <a:xfrm>
            <a:off x="2108200" y="4666615"/>
            <a:ext cx="4355465" cy="645160"/>
          </a:xfrm>
          <a:prstGeom prst="rect">
            <a:avLst/>
          </a:prstGeom>
          <a:noFill/>
        </p:spPr>
        <p:txBody>
          <a:bodyPr wrap="square" rtlCol="0">
            <a:spAutoFit/>
          </a:bodyPr>
          <a:p>
            <a:r>
              <a:rPr lang="zh-CN" altLang="en-US"/>
              <a:t>音乐中，歌词的押韵以及旋律、和弦和和声等的帮助下产生</a:t>
            </a:r>
            <a:r>
              <a:rPr lang="zh-CN" altLang="en-US"/>
              <a:t>的押韵</a:t>
            </a:r>
            <a:r>
              <a:rPr lang="zh-CN" altLang="en-US"/>
              <a:t>等</a:t>
            </a:r>
            <a:endParaRPr lang="zh-CN" altLang="en-US"/>
          </a:p>
        </p:txBody>
      </p:sp>
      <p:sp>
        <p:nvSpPr>
          <p:cNvPr id="48" name="文本框 47"/>
          <p:cNvSpPr txBox="1"/>
          <p:nvPr/>
        </p:nvSpPr>
        <p:spPr>
          <a:xfrm>
            <a:off x="11430000" y="4762500"/>
            <a:ext cx="4355465" cy="645160"/>
          </a:xfrm>
          <a:prstGeom prst="rect">
            <a:avLst/>
          </a:prstGeom>
          <a:noFill/>
        </p:spPr>
        <p:txBody>
          <a:bodyPr wrap="square" rtlCol="0">
            <a:spAutoFit/>
          </a:bodyPr>
          <a:p>
            <a:r>
              <a:rPr lang="zh-CN" altLang="en-US"/>
              <a:t>押韵是指诗句中某些词语的结尾部分具有相同或相似的音素，以形成一种韵律效果。</a:t>
            </a:r>
            <a:endParaRPr lang="zh-CN" altLang="en-US"/>
          </a:p>
        </p:txBody>
      </p:sp>
      <p:sp>
        <p:nvSpPr>
          <p:cNvPr id="49" name="文本框 48"/>
          <p:cNvSpPr txBox="1"/>
          <p:nvPr/>
        </p:nvSpPr>
        <p:spPr>
          <a:xfrm>
            <a:off x="2159000" y="5905500"/>
            <a:ext cx="4355465" cy="922020"/>
          </a:xfrm>
          <a:prstGeom prst="rect">
            <a:avLst/>
          </a:prstGeom>
          <a:noFill/>
        </p:spPr>
        <p:txBody>
          <a:bodyPr wrap="square" rtlCol="0">
            <a:spAutoFit/>
          </a:bodyPr>
          <a:p>
            <a:r>
              <a:rPr lang="zh-CN" altLang="en-US"/>
              <a:t>音乐中，节奏可以通过不同的音符和休止符来产生，在每个小节中演奏出不一样的</a:t>
            </a:r>
            <a:r>
              <a:rPr lang="zh-CN" altLang="en-US"/>
              <a:t>节奏。</a:t>
            </a:r>
            <a:endParaRPr lang="zh-CN" altLang="en-US"/>
          </a:p>
        </p:txBody>
      </p:sp>
      <p:sp>
        <p:nvSpPr>
          <p:cNvPr id="50" name="文本框 49"/>
          <p:cNvSpPr txBox="1"/>
          <p:nvPr/>
        </p:nvSpPr>
        <p:spPr>
          <a:xfrm>
            <a:off x="11451590" y="5705475"/>
            <a:ext cx="4355465" cy="1198880"/>
          </a:xfrm>
          <a:prstGeom prst="rect">
            <a:avLst/>
          </a:prstGeom>
          <a:noFill/>
        </p:spPr>
        <p:txBody>
          <a:bodyPr wrap="square" rtlCol="0">
            <a:spAutoFit/>
          </a:bodyPr>
          <a:p>
            <a:r>
              <a:rPr lang="zh-CN" altLang="en-US"/>
              <a:t>在中国诗歌中、通过一些平仄的变化以及句子的停顿来反应节奏。外国诗歌是通过观察</a:t>
            </a:r>
            <a:r>
              <a:rPr lang="en-US" altLang="zh-CN">
                <a:sym typeface="+mn-ea"/>
              </a:rPr>
              <a:t>“</a:t>
            </a:r>
            <a:r>
              <a:rPr lang="zh-CN" altLang="en-US">
                <a:sym typeface="+mn-ea"/>
              </a:rPr>
              <a:t>三音节脚</a:t>
            </a:r>
            <a:r>
              <a:rPr lang="en-US" altLang="zh-CN">
                <a:sym typeface="+mn-ea"/>
              </a:rPr>
              <a:t>”</a:t>
            </a:r>
            <a:r>
              <a:rPr lang="zh-CN" altLang="en-US">
                <a:sym typeface="+mn-ea"/>
              </a:rPr>
              <a:t>、</a:t>
            </a:r>
            <a:r>
              <a:rPr lang="en-US" altLang="zh-CN">
                <a:sym typeface="+mn-ea"/>
              </a:rPr>
              <a:t>“</a:t>
            </a:r>
            <a:r>
              <a:rPr lang="zh-CN" altLang="en-US">
                <a:sym typeface="+mn-ea"/>
              </a:rPr>
              <a:t>二音节脚</a:t>
            </a:r>
            <a:r>
              <a:rPr lang="en-US" altLang="zh-CN">
                <a:sym typeface="+mn-ea"/>
              </a:rPr>
              <a:t>”</a:t>
            </a:r>
            <a:r>
              <a:rPr lang="zh-CN" altLang="en-US">
                <a:sym typeface="+mn-ea"/>
              </a:rPr>
              <a:t>这些音节排列是否规则</a:t>
            </a:r>
            <a:r>
              <a:rPr lang="zh-CN" altLang="en-US">
                <a:sym typeface="+mn-ea"/>
              </a:rPr>
              <a:t>来判断。</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2865411" y="2602585"/>
            <a:ext cx="1939246" cy="4815130"/>
          </a:xfrm>
          <a:prstGeom prst="rect">
            <a:avLst/>
          </a:prstGeom>
        </p:spPr>
        <p:txBody>
          <a:bodyPr lIns="0" tIns="0" rIns="0" bIns="0" rtlCol="0" anchor="t">
            <a:spAutoFit/>
          </a:bodyPr>
          <a:lstStyle/>
          <a:p>
            <a:pPr algn="l">
              <a:lnSpc>
                <a:spcPts val="19305"/>
              </a:lnSpc>
            </a:pPr>
            <a:r>
              <a:rPr lang="en-US" sz="13790" spc="1144">
                <a:solidFill>
                  <a:srgbClr val="446C47"/>
                </a:solidFill>
                <a:ea typeface="字由文艺黑" panose="00020600040101010101" charset="-122"/>
              </a:rPr>
              <a:t>目录</a:t>
            </a:r>
            <a:endParaRPr lang="en-US" sz="13790" spc="1144">
              <a:solidFill>
                <a:srgbClr val="446C47"/>
              </a:solidFill>
              <a:ea typeface="字由文艺黑" panose="00020600040101010101" charset="-122"/>
            </a:endParaRPr>
          </a:p>
        </p:txBody>
      </p:sp>
      <p:sp>
        <p:nvSpPr>
          <p:cNvPr id="9" name="Freeform 9"/>
          <p:cNvSpPr/>
          <p:nvPr/>
        </p:nvSpPr>
        <p:spPr>
          <a:xfrm>
            <a:off x="6852636" y="1468320"/>
            <a:ext cx="2442320" cy="7326959"/>
          </a:xfrm>
          <a:custGeom>
            <a:avLst/>
            <a:gdLst/>
            <a:ahLst/>
            <a:cxnLst/>
            <a:rect l="l" t="t" r="r" b="b"/>
            <a:pathLst>
              <a:path w="2442320" h="7326959">
                <a:moveTo>
                  <a:pt x="0" y="0"/>
                </a:moveTo>
                <a:lnTo>
                  <a:pt x="2442320" y="0"/>
                </a:lnTo>
                <a:lnTo>
                  <a:pt x="2442320" y="7326959"/>
                </a:lnTo>
                <a:lnTo>
                  <a:pt x="0" y="732695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TextBox 10"/>
          <p:cNvSpPr txBox="1"/>
          <p:nvPr/>
        </p:nvSpPr>
        <p:spPr>
          <a:xfrm>
            <a:off x="11342935" y="1856655"/>
            <a:ext cx="4079654" cy="1081470"/>
          </a:xfrm>
          <a:prstGeom prst="rect">
            <a:avLst/>
          </a:prstGeom>
        </p:spPr>
        <p:txBody>
          <a:bodyPr lIns="0" tIns="0" rIns="0" bIns="0" rtlCol="0" anchor="t">
            <a:spAutoFit/>
          </a:bodyPr>
          <a:lstStyle/>
          <a:p>
            <a:pPr algn="l">
              <a:lnSpc>
                <a:spcPts val="8985"/>
              </a:lnSpc>
            </a:pPr>
            <a:r>
              <a:rPr lang="en-US" sz="6420" spc="1213">
                <a:solidFill>
                  <a:srgbClr val="446C47"/>
                </a:solidFill>
                <a:ea typeface="字由文艺黑" panose="00020600040101010101" charset="-122"/>
              </a:rPr>
              <a:t>主要内容</a:t>
            </a:r>
            <a:endParaRPr lang="en-US" sz="6420" spc="1213">
              <a:solidFill>
                <a:srgbClr val="446C47"/>
              </a:solidFill>
              <a:ea typeface="字由文艺黑" panose="00020600040101010101" charset="-122"/>
            </a:endParaRPr>
          </a:p>
        </p:txBody>
      </p:sp>
      <p:sp>
        <p:nvSpPr>
          <p:cNvPr id="11" name="TextBox 11"/>
          <p:cNvSpPr txBox="1"/>
          <p:nvPr/>
        </p:nvSpPr>
        <p:spPr>
          <a:xfrm>
            <a:off x="11342935" y="4533915"/>
            <a:ext cx="4079654" cy="1081470"/>
          </a:xfrm>
          <a:prstGeom prst="rect">
            <a:avLst/>
          </a:prstGeom>
        </p:spPr>
        <p:txBody>
          <a:bodyPr lIns="0" tIns="0" rIns="0" bIns="0" rtlCol="0" anchor="t">
            <a:spAutoFit/>
          </a:bodyPr>
          <a:lstStyle/>
          <a:p>
            <a:pPr algn="l">
              <a:lnSpc>
                <a:spcPts val="8985"/>
              </a:lnSpc>
            </a:pPr>
            <a:r>
              <a:rPr lang="en-US" sz="6420" spc="1213">
                <a:solidFill>
                  <a:srgbClr val="446C47"/>
                </a:solidFill>
                <a:ea typeface="字由文艺黑" panose="00020600040101010101" charset="-122"/>
              </a:rPr>
              <a:t>文献梳理</a:t>
            </a:r>
            <a:endParaRPr lang="en-US" sz="6420" spc="1213">
              <a:solidFill>
                <a:srgbClr val="446C47"/>
              </a:solidFill>
              <a:ea typeface="字由文艺黑" panose="00020600040101010101" charset="-122"/>
            </a:endParaRPr>
          </a:p>
        </p:txBody>
      </p:sp>
      <p:sp>
        <p:nvSpPr>
          <p:cNvPr id="12" name="TextBox 12"/>
          <p:cNvSpPr txBox="1"/>
          <p:nvPr/>
        </p:nvSpPr>
        <p:spPr>
          <a:xfrm>
            <a:off x="11342935" y="7306459"/>
            <a:ext cx="4079654" cy="1081470"/>
          </a:xfrm>
          <a:prstGeom prst="rect">
            <a:avLst/>
          </a:prstGeom>
        </p:spPr>
        <p:txBody>
          <a:bodyPr lIns="0" tIns="0" rIns="0" bIns="0" rtlCol="0" anchor="t">
            <a:spAutoFit/>
          </a:bodyPr>
          <a:lstStyle/>
          <a:p>
            <a:pPr algn="l">
              <a:lnSpc>
                <a:spcPts val="8985"/>
              </a:lnSpc>
            </a:pPr>
            <a:r>
              <a:rPr lang="en-US" sz="6420" spc="1213">
                <a:solidFill>
                  <a:srgbClr val="446C47"/>
                </a:solidFill>
                <a:ea typeface="字由文艺黑" panose="00020600040101010101" charset="-122"/>
              </a:rPr>
              <a:t>总结</a:t>
            </a:r>
            <a:endParaRPr lang="en-US" sz="6420" spc="1213">
              <a:solidFill>
                <a:srgbClr val="446C47"/>
              </a:solidFill>
              <a:ea typeface="字由文艺黑" panose="00020600040101010101" charset="-122"/>
            </a:endParaRPr>
          </a:p>
        </p:txBody>
      </p:sp>
      <p:sp>
        <p:nvSpPr>
          <p:cNvPr id="13" name="AutoShape 13"/>
          <p:cNvSpPr/>
          <p:nvPr/>
        </p:nvSpPr>
        <p:spPr>
          <a:xfrm>
            <a:off x="9450713" y="2454540"/>
            <a:ext cx="1819484" cy="0"/>
          </a:xfrm>
          <a:prstGeom prst="line">
            <a:avLst/>
          </a:prstGeom>
          <a:ln w="19050" cap="flat">
            <a:solidFill>
              <a:srgbClr val="89A88B"/>
            </a:solidFill>
            <a:prstDash val="sysDash"/>
            <a:headEnd type="none" w="sm" len="sm"/>
            <a:tailEnd type="none" w="sm" len="sm"/>
          </a:ln>
        </p:spPr>
      </p:sp>
      <p:sp>
        <p:nvSpPr>
          <p:cNvPr id="14" name="AutoShape 14"/>
          <p:cNvSpPr/>
          <p:nvPr/>
        </p:nvSpPr>
        <p:spPr>
          <a:xfrm>
            <a:off x="9144000" y="5131800"/>
            <a:ext cx="2126197" cy="0"/>
          </a:xfrm>
          <a:prstGeom prst="line">
            <a:avLst/>
          </a:prstGeom>
          <a:ln w="19050" cap="flat">
            <a:solidFill>
              <a:srgbClr val="89A88B"/>
            </a:solidFill>
            <a:prstDash val="sysDash"/>
            <a:headEnd type="none" w="sm" len="sm"/>
            <a:tailEnd type="none" w="sm" len="sm"/>
          </a:ln>
        </p:spPr>
      </p:sp>
      <p:sp>
        <p:nvSpPr>
          <p:cNvPr id="15" name="AutoShape 15"/>
          <p:cNvSpPr/>
          <p:nvPr/>
        </p:nvSpPr>
        <p:spPr>
          <a:xfrm>
            <a:off x="7918375" y="8081400"/>
            <a:ext cx="3424560" cy="0"/>
          </a:xfrm>
          <a:prstGeom prst="line">
            <a:avLst/>
          </a:prstGeom>
          <a:ln w="19050" cap="flat">
            <a:solidFill>
              <a:srgbClr val="89A88B"/>
            </a:solidFill>
            <a:prstDash val="sysDash"/>
            <a:headEnd type="none" w="sm" len="sm"/>
            <a:tailEnd type="none" w="sm" len="sm"/>
          </a:ln>
        </p:spPr>
      </p:sp>
      <p:grpSp>
        <p:nvGrpSpPr>
          <p:cNvPr id="16" name="Group 16"/>
          <p:cNvGrpSpPr/>
          <p:nvPr/>
        </p:nvGrpSpPr>
        <p:grpSpPr>
          <a:xfrm rot="0">
            <a:off x="17069928" y="4854488"/>
            <a:ext cx="1320083" cy="2230190"/>
            <a:chOff x="0" y="0"/>
            <a:chExt cx="347676" cy="587375"/>
          </a:xfrm>
        </p:grpSpPr>
        <p:sp>
          <p:nvSpPr>
            <p:cNvPr id="17" name="Freeform 17"/>
            <p:cNvSpPr/>
            <p:nvPr/>
          </p:nvSpPr>
          <p:spPr>
            <a:xfrm>
              <a:off x="0" y="0"/>
              <a:ext cx="347676" cy="587375"/>
            </a:xfrm>
            <a:custGeom>
              <a:avLst/>
              <a:gdLst/>
              <a:ahLst/>
              <a:cxnLst/>
              <a:rect l="l" t="t" r="r" b="b"/>
              <a:pathLst>
                <a:path w="347676" h="587375">
                  <a:moveTo>
                    <a:pt x="0" y="0"/>
                  </a:moveTo>
                  <a:lnTo>
                    <a:pt x="347676" y="0"/>
                  </a:lnTo>
                  <a:lnTo>
                    <a:pt x="347676" y="587375"/>
                  </a:lnTo>
                  <a:lnTo>
                    <a:pt x="0" y="587375"/>
                  </a:lnTo>
                  <a:close/>
                </a:path>
              </a:pathLst>
            </a:custGeom>
            <a:solidFill>
              <a:srgbClr val="FFFFFF"/>
            </a:solidFill>
          </p:spPr>
        </p:sp>
        <p:sp>
          <p:nvSpPr>
            <p:cNvPr id="18" name="TextBox 18"/>
            <p:cNvSpPr txBox="1"/>
            <p:nvPr/>
          </p:nvSpPr>
          <p:spPr>
            <a:xfrm>
              <a:off x="0" y="-28575"/>
              <a:ext cx="347676" cy="615950"/>
            </a:xfrm>
            <a:prstGeom prst="rect">
              <a:avLst/>
            </a:prstGeom>
          </p:spPr>
          <p:txBody>
            <a:bodyPr lIns="50800" tIns="50800" rIns="50800" bIns="50800" rtlCol="0" anchor="ctr"/>
            <a:lstStyle/>
            <a:p>
              <a:pPr algn="ctr">
                <a:lnSpc>
                  <a:spcPts val="2660"/>
                </a:lnSpc>
              </a:pPr>
            </a:p>
          </p:txBody>
        </p:sp>
      </p:grpSp>
      <p:grpSp>
        <p:nvGrpSpPr>
          <p:cNvPr id="19" name="Group 19"/>
          <p:cNvGrpSpPr/>
          <p:nvPr/>
        </p:nvGrpSpPr>
        <p:grpSpPr>
          <a:xfrm rot="0">
            <a:off x="0" y="4865373"/>
            <a:ext cx="1320083" cy="2230190"/>
            <a:chOff x="0" y="0"/>
            <a:chExt cx="347676" cy="587375"/>
          </a:xfrm>
        </p:grpSpPr>
        <p:sp>
          <p:nvSpPr>
            <p:cNvPr id="20" name="Freeform 20"/>
            <p:cNvSpPr/>
            <p:nvPr/>
          </p:nvSpPr>
          <p:spPr>
            <a:xfrm>
              <a:off x="0" y="0"/>
              <a:ext cx="347676" cy="587375"/>
            </a:xfrm>
            <a:custGeom>
              <a:avLst/>
              <a:gdLst/>
              <a:ahLst/>
              <a:cxnLst/>
              <a:rect l="l" t="t" r="r" b="b"/>
              <a:pathLst>
                <a:path w="347676" h="587375">
                  <a:moveTo>
                    <a:pt x="0" y="0"/>
                  </a:moveTo>
                  <a:lnTo>
                    <a:pt x="347676" y="0"/>
                  </a:lnTo>
                  <a:lnTo>
                    <a:pt x="347676" y="587375"/>
                  </a:lnTo>
                  <a:lnTo>
                    <a:pt x="0" y="587375"/>
                  </a:lnTo>
                  <a:close/>
                </a:path>
              </a:pathLst>
            </a:custGeom>
            <a:solidFill>
              <a:srgbClr val="FFFFFF"/>
            </a:solidFill>
          </p:spPr>
        </p:sp>
        <p:sp>
          <p:nvSpPr>
            <p:cNvPr id="21" name="TextBox 21"/>
            <p:cNvSpPr txBox="1"/>
            <p:nvPr/>
          </p:nvSpPr>
          <p:spPr>
            <a:xfrm>
              <a:off x="0" y="-28575"/>
              <a:ext cx="347676" cy="615950"/>
            </a:xfrm>
            <a:prstGeom prst="rect">
              <a:avLst/>
            </a:prstGeom>
          </p:spPr>
          <p:txBody>
            <a:bodyPr lIns="50800" tIns="50800" rIns="50800" bIns="50800" rtlCol="0" anchor="ctr"/>
            <a:lstStyle/>
            <a:p>
              <a:pPr algn="ctr">
                <a:lnSpc>
                  <a:spcPts val="2660"/>
                </a:lnSpc>
              </a:pPr>
            </a:p>
          </p:txBody>
        </p:sp>
      </p:grpSp>
      <p:grpSp>
        <p:nvGrpSpPr>
          <p:cNvPr id="22" name="Group 22"/>
          <p:cNvGrpSpPr/>
          <p:nvPr/>
        </p:nvGrpSpPr>
        <p:grpSpPr>
          <a:xfrm rot="0">
            <a:off x="558030" y="526270"/>
            <a:ext cx="229246" cy="229246"/>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4" name="TextBox 24"/>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5" name="Group 25"/>
          <p:cNvGrpSpPr/>
          <p:nvPr/>
        </p:nvGrpSpPr>
        <p:grpSpPr>
          <a:xfrm rot="0">
            <a:off x="17500723" y="526270"/>
            <a:ext cx="229246" cy="229246"/>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7" name="TextBox 27"/>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8" name="Group 28"/>
          <p:cNvGrpSpPr/>
          <p:nvPr/>
        </p:nvGrpSpPr>
        <p:grpSpPr>
          <a:xfrm rot="0">
            <a:off x="558030" y="9531483"/>
            <a:ext cx="229246" cy="229246"/>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30" name="TextBox 3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31" name="Group 31"/>
          <p:cNvGrpSpPr/>
          <p:nvPr/>
        </p:nvGrpSpPr>
        <p:grpSpPr>
          <a:xfrm rot="0">
            <a:off x="17500723" y="9531483"/>
            <a:ext cx="229246" cy="229246"/>
            <a:chOff x="0" y="0"/>
            <a:chExt cx="812800" cy="812800"/>
          </a:xfrm>
        </p:grpSpPr>
        <p:sp>
          <p:nvSpPr>
            <p:cNvPr id="32"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33" name="TextBox 3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34" name="Freeform 34"/>
          <p:cNvSpPr/>
          <p:nvPr/>
        </p:nvSpPr>
        <p:spPr>
          <a:xfrm rot="748581">
            <a:off x="-929221" y="4063018"/>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
        <p:nvSpPr>
          <p:cNvPr id="35" name="Freeform 35"/>
          <p:cNvSpPr/>
          <p:nvPr/>
        </p:nvSpPr>
        <p:spPr>
          <a:xfrm rot="-819781" flipH="1">
            <a:off x="17135080" y="4074634"/>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3986" y="41268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30530"/>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04</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模拟</a:t>
            </a:r>
            <a:r>
              <a:rPr lang="zh-CN" altLang="en-US" sz="3600">
                <a:solidFill>
                  <a:srgbClr val="446C47"/>
                </a:solidFill>
                <a:latin typeface="阿里巴巴普惠体 Bold" panose="00020600040101010101" charset="-122"/>
                <a:ea typeface="阿里巴巴普惠体 Bold" panose="00020600040101010101" charset="-122"/>
              </a:rPr>
              <a:t>理论</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1810" y="3529965"/>
            <a:ext cx="8622030" cy="358140"/>
          </a:xfrm>
          <a:prstGeom prst="rect">
            <a:avLst/>
          </a:prstGeom>
        </p:spPr>
        <p:txBody>
          <a:bodyPr wrap="square" lIns="0" tIns="0" rIns="0" bIns="0" rtlCol="0" anchor="t">
            <a:spAutoFit/>
          </a:bodyPr>
          <a:lstStyle/>
          <a:p>
            <a:pPr algn="l">
              <a:lnSpc>
                <a:spcPts val="2795"/>
              </a:lnSpc>
            </a:pPr>
            <a:r>
              <a:rPr lang="zh-CN" altLang="en-US" sz="1805" b="1">
                <a:solidFill>
                  <a:schemeClr val="tx1"/>
                </a:solidFill>
                <a:ea typeface="阿里巴巴普惠体" panose="00020600040101010101" charset="-122"/>
                <a:sym typeface="+mn-ea"/>
              </a:rPr>
              <a:t>第二种模拟：</a:t>
            </a:r>
            <a:r>
              <a:rPr lang="zh-CN" altLang="en-US" sz="1805" b="1">
                <a:solidFill>
                  <a:schemeClr val="tx1"/>
                </a:solidFill>
                <a:ea typeface="阿里巴巴普惠体" panose="00020600040101010101" charset="-122"/>
                <a:sym typeface="+mn-ea"/>
              </a:rPr>
              <a:t>韵律模拟</a:t>
            </a:r>
            <a:endParaRPr lang="zh-CN" altLang="en-US" sz="1805" b="1">
              <a:solidFill>
                <a:schemeClr val="tx1"/>
              </a:solidFill>
              <a:ea typeface="阿里巴巴普惠体" panose="00020600040101010101" charset="-122"/>
              <a:sym typeface="+mn-ea"/>
            </a:endParaRPr>
          </a:p>
        </p:txBody>
      </p:sp>
      <p:sp>
        <p:nvSpPr>
          <p:cNvPr id="46" name="TextBox 46"/>
          <p:cNvSpPr txBox="1"/>
          <p:nvPr/>
        </p:nvSpPr>
        <p:spPr>
          <a:xfrm>
            <a:off x="3051810" y="4076700"/>
            <a:ext cx="8949055" cy="3564890"/>
          </a:xfrm>
          <a:prstGeom prst="rect">
            <a:avLst/>
          </a:prstGeom>
        </p:spPr>
        <p:txBody>
          <a:bodyPr lIns="0" tIns="0" rIns="0" bIns="0" rtlCol="0" anchor="t">
            <a:noAutofit/>
          </a:bodyPr>
          <a:lstStyle/>
          <a:p>
            <a:pPr algn="l">
              <a:lnSpc>
                <a:spcPts val="2795"/>
              </a:lnSpc>
            </a:pPr>
            <a:r>
              <a:rPr lang="zh-CN"/>
              <a:t>诗歌还有一个特殊的因素为</a:t>
            </a:r>
            <a:r>
              <a:rPr lang="en-US" altLang="zh-CN"/>
              <a:t>”Vowel Pitch”.</a:t>
            </a:r>
            <a:r>
              <a:rPr lang="zh-CN" altLang="en-US"/>
              <a:t>。在外国诗歌中代表这元音音高。研究发现，元音音高是情绪的一种暗示、元音音高较低的词组会引发</a:t>
            </a:r>
            <a:r>
              <a:rPr lang="zh-CN" altLang="en-US">
                <a:sym typeface="+mn-ea"/>
              </a:rPr>
              <a:t>焦虑和悲伤的情绪。</a:t>
            </a:r>
            <a:endParaRPr lang="zh-CN" altLang="en-US">
              <a:sym typeface="+mn-ea"/>
            </a:endParaRPr>
          </a:p>
          <a:p>
            <a:pPr algn="l">
              <a:lnSpc>
                <a:spcPts val="2795"/>
              </a:lnSpc>
            </a:pPr>
            <a:r>
              <a:rPr>
                <a:sym typeface="+mn-ea"/>
              </a:rPr>
              <a:t>诗歌的韵律特征，如</a:t>
            </a:r>
            <a:r>
              <a:rPr lang="zh-CN">
                <a:sym typeface="+mn-ea"/>
              </a:rPr>
              <a:t>格律</a:t>
            </a:r>
            <a:r>
              <a:rPr>
                <a:sym typeface="+mn-ea"/>
              </a:rPr>
              <a:t>、节奏和韵律，</a:t>
            </a:r>
            <a:r>
              <a:rPr lang="zh-CN">
                <a:sym typeface="+mn-ea"/>
              </a:rPr>
              <a:t>有时</a:t>
            </a:r>
            <a:r>
              <a:rPr>
                <a:sym typeface="+mn-ea"/>
              </a:rPr>
              <a:t>在使用没有语义内容的无意义诗句的实验中</a:t>
            </a:r>
            <a:r>
              <a:rPr>
                <a:sym typeface="+mn-ea"/>
              </a:rPr>
              <a:t>可以引发特定的自由浮动的情感。 然而，有了适当的内容，适当的韵律可能会增强情感。 当内容触发一种基本情感，并韵律出一种不同的情感时，结果应该是混合的感觉</a:t>
            </a:r>
            <a:r>
              <a:rPr lang="zh-CN">
                <a:sym typeface="+mn-ea"/>
              </a:rPr>
              <a:t>。</a:t>
            </a:r>
            <a:endParaRPr lang="zh-CN"/>
          </a:p>
          <a:p>
            <a:pPr algn="l">
              <a:lnSpc>
                <a:spcPts val="2795"/>
              </a:lnSpc>
            </a:pPr>
            <a:endParaRPr lang="en-US" altLang="zh-CN">
              <a:sym typeface="+mn-ea"/>
            </a:endParaRPr>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pic>
        <p:nvPicPr>
          <p:cNvPr id="30" name="图片 29" descr="微信截图_20240702001738"/>
          <p:cNvPicPr>
            <a:picLocks noChangeAspect="1"/>
          </p:cNvPicPr>
          <p:nvPr/>
        </p:nvPicPr>
        <p:blipFill>
          <a:blip r:embed="rId2"/>
          <a:stretch>
            <a:fillRect/>
          </a:stretch>
        </p:blipFill>
        <p:spPr>
          <a:xfrm>
            <a:off x="8153400" y="5829300"/>
            <a:ext cx="7767955" cy="35191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3986" y="41268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30530"/>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04</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模拟</a:t>
            </a:r>
            <a:r>
              <a:rPr lang="zh-CN" altLang="en-US" sz="3600">
                <a:solidFill>
                  <a:srgbClr val="446C47"/>
                </a:solidFill>
                <a:latin typeface="阿里巴巴普惠体 Bold" panose="00020600040101010101" charset="-122"/>
                <a:ea typeface="阿里巴巴普惠体 Bold" panose="00020600040101010101" charset="-122"/>
              </a:rPr>
              <a:t>理论</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1810" y="3529965"/>
            <a:ext cx="8622030" cy="358140"/>
          </a:xfrm>
          <a:prstGeom prst="rect">
            <a:avLst/>
          </a:prstGeom>
        </p:spPr>
        <p:txBody>
          <a:bodyPr wrap="square" lIns="0" tIns="0" rIns="0" bIns="0" rtlCol="0" anchor="t">
            <a:spAutoFit/>
          </a:bodyPr>
          <a:lstStyle/>
          <a:p>
            <a:pPr algn="l">
              <a:lnSpc>
                <a:spcPts val="2795"/>
              </a:lnSpc>
            </a:pPr>
            <a:r>
              <a:rPr lang="zh-CN" altLang="en-US" sz="1805" b="1">
                <a:solidFill>
                  <a:schemeClr val="tx1"/>
                </a:solidFill>
                <a:ea typeface="阿里巴巴普惠体" panose="00020600040101010101" charset="-122"/>
                <a:sym typeface="+mn-ea"/>
              </a:rPr>
              <a:t>第三种模拟：</a:t>
            </a:r>
            <a:r>
              <a:rPr lang="zh-CN" altLang="en-US" sz="1805" b="1">
                <a:solidFill>
                  <a:schemeClr val="tx1"/>
                </a:solidFill>
                <a:ea typeface="阿里巴巴普惠体" panose="00020600040101010101" charset="-122"/>
                <a:sym typeface="+mn-ea"/>
              </a:rPr>
              <a:t>自我模拟</a:t>
            </a:r>
            <a:endParaRPr lang="zh-CN" altLang="en-US" sz="1805" b="1">
              <a:solidFill>
                <a:schemeClr val="tx1"/>
              </a:solidFill>
              <a:ea typeface="阿里巴巴普惠体" panose="00020600040101010101" charset="-122"/>
              <a:sym typeface="+mn-ea"/>
            </a:endParaRPr>
          </a:p>
        </p:txBody>
      </p:sp>
      <p:sp>
        <p:nvSpPr>
          <p:cNvPr id="46" name="TextBox 46"/>
          <p:cNvSpPr txBox="1"/>
          <p:nvPr/>
        </p:nvSpPr>
        <p:spPr>
          <a:xfrm>
            <a:off x="3051810" y="4076700"/>
            <a:ext cx="8949055" cy="3564890"/>
          </a:xfrm>
          <a:prstGeom prst="rect">
            <a:avLst/>
          </a:prstGeom>
        </p:spPr>
        <p:txBody>
          <a:bodyPr lIns="0" tIns="0" rIns="0" bIns="0" rtlCol="0" anchor="t">
            <a:noAutofit/>
          </a:bodyPr>
          <a:lstStyle/>
          <a:p>
            <a:pPr algn="l">
              <a:lnSpc>
                <a:spcPts val="2795"/>
              </a:lnSpc>
            </a:pPr>
            <a:r>
              <a:rPr lang="zh-CN"/>
              <a:t>模拟理论认为，你对一首诗的理智评价会唤起一种复杂的审美情感，将基本情感与你的评价结合起来。 基本情绪可以是不同程度和混合的爱、恨、愤怒、焦虑、无聊或厌恶，它们可以引发躯体反应、非自愿行为和自愿行为。</a:t>
            </a:r>
            <a:r>
              <a:rPr lang="zh-CN"/>
              <a:t>有证据表明审美情感是真实的：它们激活调节情感的大脑系统。</a:t>
            </a:r>
            <a:endParaRPr lang="zh-CN"/>
          </a:p>
          <a:p>
            <a:pPr algn="l">
              <a:lnSpc>
                <a:spcPts val="2795"/>
              </a:lnSpc>
            </a:pPr>
            <a:endParaRPr lang="zh-CN"/>
          </a:p>
          <a:p>
            <a:pPr algn="l">
              <a:lnSpc>
                <a:spcPts val="2795"/>
              </a:lnSpc>
            </a:pPr>
            <a:r>
              <a:rPr lang="zh-CN"/>
              <a:t>模拟过程： 你意识到你正在阅读和评估一首特定的诗。 你的自我意识取决于一种特殊的心理模型。你自己与这首诗有特定关系的模型，即评估它并对它产生情感反应。</a:t>
            </a:r>
            <a:r>
              <a:rPr lang="en-US" altLang="zh-CN"/>
              <a:t> </a:t>
            </a:r>
            <a:endParaRPr lang="en-US" altLang="zh-CN"/>
          </a:p>
          <a:p>
            <a:pPr algn="l">
              <a:lnSpc>
                <a:spcPts val="2795"/>
              </a:lnSpc>
            </a:pPr>
            <a:endParaRPr lang="zh-CN"/>
          </a:p>
          <a:p>
            <a:pPr algn="l">
              <a:lnSpc>
                <a:spcPts val="2795"/>
              </a:lnSpc>
            </a:pPr>
            <a:r>
              <a:rPr lang="zh-CN"/>
              <a:t>模拟的依据：你所掌握的知识以及你本人的状态和</a:t>
            </a:r>
            <a:r>
              <a:rPr lang="zh-CN"/>
              <a:t>自我意识。</a:t>
            </a:r>
            <a:endParaRPr lang="zh-CN"/>
          </a:p>
          <a:p>
            <a:pPr algn="l">
              <a:lnSpc>
                <a:spcPts val="2795"/>
              </a:lnSpc>
            </a:pPr>
            <a:endParaRPr lang="zh-CN"/>
          </a:p>
          <a:p>
            <a:pPr algn="l">
              <a:lnSpc>
                <a:spcPts val="2795"/>
              </a:lnSpc>
            </a:pPr>
            <a:r>
              <a:rPr lang="zh-CN"/>
              <a:t>自我模拟从审美的角度可以产生如嫉妒、敬畏等</a:t>
            </a:r>
            <a:r>
              <a:rPr lang="zh-CN"/>
              <a:t>复杂情绪。 </a:t>
            </a:r>
            <a:endParaRPr lang="zh-CN"/>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028700" y="2926715"/>
            <a:ext cx="16360140" cy="6396990"/>
            <a:chOff x="0" y="0"/>
            <a:chExt cx="2861087" cy="976919"/>
          </a:xfrm>
        </p:grpSpPr>
        <p:sp>
          <p:nvSpPr>
            <p:cNvPr id="21" name="Freeform 21"/>
            <p:cNvSpPr/>
            <p:nvPr/>
          </p:nvSpPr>
          <p:spPr>
            <a:xfrm>
              <a:off x="0" y="0"/>
              <a:ext cx="2861087" cy="976919"/>
            </a:xfrm>
            <a:custGeom>
              <a:avLst/>
              <a:gdLst/>
              <a:ahLst/>
              <a:cxnLst/>
              <a:rect l="l" t="t" r="r" b="b"/>
              <a:pathLst>
                <a:path w="2861087" h="976919">
                  <a:moveTo>
                    <a:pt x="9265" y="0"/>
                  </a:moveTo>
                  <a:lnTo>
                    <a:pt x="2851822" y="0"/>
                  </a:lnTo>
                  <a:cubicBezTo>
                    <a:pt x="2854279" y="0"/>
                    <a:pt x="2856636" y="976"/>
                    <a:pt x="2858373" y="2714"/>
                  </a:cubicBezTo>
                  <a:cubicBezTo>
                    <a:pt x="2860111" y="4451"/>
                    <a:pt x="2861087" y="6808"/>
                    <a:pt x="2861087" y="9265"/>
                  </a:cubicBezTo>
                  <a:lnTo>
                    <a:pt x="2861087" y="967654"/>
                  </a:lnTo>
                  <a:cubicBezTo>
                    <a:pt x="2861087" y="972771"/>
                    <a:pt x="2856939" y="976919"/>
                    <a:pt x="2851822" y="976919"/>
                  </a:cubicBezTo>
                  <a:lnTo>
                    <a:pt x="9265" y="976919"/>
                  </a:lnTo>
                  <a:cubicBezTo>
                    <a:pt x="4148" y="976919"/>
                    <a:pt x="0" y="972771"/>
                    <a:pt x="0" y="967654"/>
                  </a:cubicBezTo>
                  <a:lnTo>
                    <a:pt x="0" y="9265"/>
                  </a:lnTo>
                  <a:cubicBezTo>
                    <a:pt x="0" y="4148"/>
                    <a:pt x="4148" y="0"/>
                    <a:pt x="9265" y="0"/>
                  </a:cubicBezTo>
                  <a:close/>
                </a:path>
              </a:pathLst>
            </a:custGeom>
            <a:solidFill>
              <a:srgbClr val="FFFFFF"/>
            </a:solidFill>
            <a:ln w="28575" cap="sq">
              <a:solidFill>
                <a:srgbClr val="446C47"/>
              </a:solidFill>
              <a:prstDash val="solid"/>
              <a:miter/>
            </a:ln>
          </p:spPr>
        </p:sp>
        <p:sp>
          <p:nvSpPr>
            <p:cNvPr id="22" name="TextBox 22"/>
            <p:cNvSpPr txBox="1"/>
            <p:nvPr/>
          </p:nvSpPr>
          <p:spPr>
            <a:xfrm>
              <a:off x="0" y="-28575"/>
              <a:ext cx="2861087" cy="1005494"/>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pic>
        <p:nvPicPr>
          <p:cNvPr id="26" name="图片 25" descr="微信截图_20240702003202"/>
          <p:cNvPicPr>
            <a:picLocks noChangeAspect="1"/>
          </p:cNvPicPr>
          <p:nvPr/>
        </p:nvPicPr>
        <p:blipFill>
          <a:blip r:embed="rId1"/>
          <a:stretch>
            <a:fillRect/>
          </a:stretch>
        </p:blipFill>
        <p:spPr>
          <a:xfrm>
            <a:off x="3037840" y="3314700"/>
            <a:ext cx="12341225" cy="59588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6682148" y="9258300"/>
            <a:ext cx="4923522" cy="1317093"/>
            <a:chOff x="0" y="0"/>
            <a:chExt cx="1296730" cy="346889"/>
          </a:xfrm>
        </p:grpSpPr>
        <p:sp>
          <p:nvSpPr>
            <p:cNvPr id="15" name="Freeform 15"/>
            <p:cNvSpPr/>
            <p:nvPr/>
          </p:nvSpPr>
          <p:spPr>
            <a:xfrm>
              <a:off x="0" y="0"/>
              <a:ext cx="1296730" cy="346889"/>
            </a:xfrm>
            <a:custGeom>
              <a:avLst/>
              <a:gdLst/>
              <a:ahLst/>
              <a:cxnLst/>
              <a:rect l="l" t="t" r="r" b="b"/>
              <a:pathLst>
                <a:path w="1296730" h="346889">
                  <a:moveTo>
                    <a:pt x="0" y="0"/>
                  </a:moveTo>
                  <a:lnTo>
                    <a:pt x="1296730" y="0"/>
                  </a:lnTo>
                  <a:lnTo>
                    <a:pt x="1296730" y="346889"/>
                  </a:lnTo>
                  <a:lnTo>
                    <a:pt x="0" y="346889"/>
                  </a:lnTo>
                  <a:close/>
                </a:path>
              </a:pathLst>
            </a:custGeom>
            <a:solidFill>
              <a:srgbClr val="FFFFFF"/>
            </a:solidFill>
          </p:spPr>
        </p:sp>
        <p:sp>
          <p:nvSpPr>
            <p:cNvPr id="16" name="TextBox 16"/>
            <p:cNvSpPr txBox="1"/>
            <p:nvPr/>
          </p:nvSpPr>
          <p:spPr>
            <a:xfrm>
              <a:off x="0" y="-28575"/>
              <a:ext cx="1296730" cy="375464"/>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a:off x="6681965" y="7419809"/>
            <a:ext cx="4923705" cy="2632131"/>
          </a:xfrm>
          <a:custGeom>
            <a:avLst/>
            <a:gdLst/>
            <a:ahLst/>
            <a:cxnLst/>
            <a:rect l="l" t="t" r="r" b="b"/>
            <a:pathLst>
              <a:path w="4923705" h="2632131">
                <a:moveTo>
                  <a:pt x="0" y="0"/>
                </a:moveTo>
                <a:lnTo>
                  <a:pt x="4923705" y="0"/>
                </a:lnTo>
                <a:lnTo>
                  <a:pt x="4923705" y="2632131"/>
                </a:lnTo>
                <a:lnTo>
                  <a:pt x="0" y="2632131"/>
                </a:lnTo>
                <a:lnTo>
                  <a:pt x="0" y="0"/>
                </a:lnTo>
                <a:close/>
              </a:path>
            </a:pathLst>
          </a:custGeom>
          <a:blipFill>
            <a:blip r:embed="rId1"/>
            <a:stretch>
              <a:fillRect/>
            </a:stretch>
          </a:blipFill>
        </p:spPr>
      </p:sp>
      <p:sp>
        <p:nvSpPr>
          <p:cNvPr id="30" name="TextBox 30"/>
          <p:cNvSpPr txBox="1"/>
          <p:nvPr/>
        </p:nvSpPr>
        <p:spPr>
          <a:xfrm>
            <a:off x="4818969" y="3885242"/>
            <a:ext cx="8649696" cy="2090417"/>
          </a:xfrm>
          <a:prstGeom prst="rect">
            <a:avLst/>
          </a:prstGeom>
        </p:spPr>
        <p:txBody>
          <a:bodyPr lIns="0" tIns="0" rIns="0" bIns="0" rtlCol="0" anchor="t">
            <a:spAutoFit/>
          </a:bodyPr>
          <a:lstStyle/>
          <a:p>
            <a:pPr algn="ctr">
              <a:lnSpc>
                <a:spcPts val="17080"/>
              </a:lnSpc>
            </a:pPr>
            <a:r>
              <a:rPr lang="en-US" sz="12200" spc="1012">
                <a:solidFill>
                  <a:srgbClr val="446C47"/>
                </a:solidFill>
                <a:ea typeface="字由文艺黑" panose="00020600040101010101" charset="-122"/>
              </a:rPr>
              <a:t>总结</a:t>
            </a:r>
            <a:endParaRPr lang="en-US" sz="12200" spc="1012">
              <a:solidFill>
                <a:srgbClr val="446C47"/>
              </a:solidFill>
              <a:ea typeface="字由文艺黑" panose="00020600040101010101" charset="-122"/>
            </a:endParaRPr>
          </a:p>
        </p:txBody>
      </p:sp>
      <p:sp>
        <p:nvSpPr>
          <p:cNvPr id="31" name="TextBox 31"/>
          <p:cNvSpPr txBox="1"/>
          <p:nvPr/>
        </p:nvSpPr>
        <p:spPr>
          <a:xfrm>
            <a:off x="4818969" y="2100478"/>
            <a:ext cx="8649696" cy="1823125"/>
          </a:xfrm>
          <a:prstGeom prst="rect">
            <a:avLst/>
          </a:prstGeom>
        </p:spPr>
        <p:txBody>
          <a:bodyPr lIns="0" tIns="0" rIns="0" bIns="0" rtlCol="0" anchor="t">
            <a:spAutoFit/>
          </a:bodyPr>
          <a:lstStyle/>
          <a:p>
            <a:pPr algn="ctr">
              <a:lnSpc>
                <a:spcPts val="14840"/>
              </a:lnSpc>
            </a:pPr>
            <a:r>
              <a:rPr lang="en-US" sz="10600" spc="879">
                <a:solidFill>
                  <a:srgbClr val="446C47"/>
                </a:solidFill>
                <a:latin typeface="字由文艺黑" panose="00020600040101010101" charset="-122"/>
              </a:rPr>
              <a:t>03</a:t>
            </a:r>
            <a:endParaRPr lang="en-US" sz="10600" spc="879">
              <a:solidFill>
                <a:srgbClr val="446C47"/>
              </a:solidFill>
              <a:latin typeface="字由文艺黑" panose="00020600040101010101" charset="-122"/>
            </a:endParaRPr>
          </a:p>
        </p:txBody>
      </p:sp>
      <p:sp>
        <p:nvSpPr>
          <p:cNvPr id="32" name="Freeform 32"/>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2"/>
            <a:stretch>
              <a:fillRect t="-11648" r="-82831"/>
            </a:stretch>
          </a:blipFill>
        </p:spPr>
      </p:sp>
      <p:sp>
        <p:nvSpPr>
          <p:cNvPr id="33" name="Freeform 33"/>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2"/>
            <a:stretch>
              <a:fillRect t="-11648" r="-82831"/>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199053"/>
            <a:ext cx="761583" cy="1195421"/>
          </a:xfrm>
          <a:custGeom>
            <a:avLst/>
            <a:gdLst/>
            <a:ahLst/>
            <a:cxnLst/>
            <a:rect l="l" t="t" r="r" b="b"/>
            <a:pathLst>
              <a:path w="761583" h="1195421">
                <a:moveTo>
                  <a:pt x="0" y="0"/>
                </a:moveTo>
                <a:lnTo>
                  <a:pt x="761583" y="0"/>
                </a:lnTo>
                <a:lnTo>
                  <a:pt x="761583" y="1195421"/>
                </a:lnTo>
                <a:lnTo>
                  <a:pt x="0" y="1195421"/>
                </a:lnTo>
                <a:lnTo>
                  <a:pt x="0" y="0"/>
                </a:lnTo>
                <a:close/>
              </a:path>
            </a:pathLst>
          </a:custGeom>
          <a:blipFill>
            <a:blip r:embed="rId1"/>
            <a:stretch>
              <a:fillRect/>
            </a:stretch>
          </a:blipFill>
        </p:spPr>
      </p:sp>
      <p:grpSp>
        <p:nvGrpSpPr>
          <p:cNvPr id="21" name="Group 21"/>
          <p:cNvGrpSpPr/>
          <p:nvPr/>
        </p:nvGrpSpPr>
        <p:grpSpPr>
          <a:xfrm rot="0">
            <a:off x="1929079" y="2342491"/>
            <a:ext cx="13807741" cy="6915809"/>
            <a:chOff x="0" y="0"/>
            <a:chExt cx="3636607" cy="1821448"/>
          </a:xfrm>
        </p:grpSpPr>
        <p:sp>
          <p:nvSpPr>
            <p:cNvPr id="22" name="Freeform 22"/>
            <p:cNvSpPr/>
            <p:nvPr/>
          </p:nvSpPr>
          <p:spPr>
            <a:xfrm>
              <a:off x="0" y="0"/>
              <a:ext cx="3636607" cy="1821448"/>
            </a:xfrm>
            <a:custGeom>
              <a:avLst/>
              <a:gdLst/>
              <a:ahLst/>
              <a:cxnLst/>
              <a:rect l="l" t="t" r="r" b="b"/>
              <a:pathLst>
                <a:path w="3636607" h="1821448">
                  <a:moveTo>
                    <a:pt x="5046" y="0"/>
                  </a:moveTo>
                  <a:lnTo>
                    <a:pt x="3631561" y="0"/>
                  </a:lnTo>
                  <a:cubicBezTo>
                    <a:pt x="3634348" y="0"/>
                    <a:pt x="3636607" y="2259"/>
                    <a:pt x="3636607" y="5046"/>
                  </a:cubicBezTo>
                  <a:lnTo>
                    <a:pt x="3636607" y="1816401"/>
                  </a:lnTo>
                  <a:cubicBezTo>
                    <a:pt x="3636607" y="1819188"/>
                    <a:pt x="3634348" y="1821448"/>
                    <a:pt x="3631561" y="1821448"/>
                  </a:cubicBezTo>
                  <a:lnTo>
                    <a:pt x="5046" y="1821448"/>
                  </a:lnTo>
                  <a:cubicBezTo>
                    <a:pt x="2259" y="1821448"/>
                    <a:pt x="0" y="1819188"/>
                    <a:pt x="0" y="1816401"/>
                  </a:cubicBezTo>
                  <a:lnTo>
                    <a:pt x="0" y="5046"/>
                  </a:lnTo>
                  <a:cubicBezTo>
                    <a:pt x="0" y="2259"/>
                    <a:pt x="2259" y="0"/>
                    <a:pt x="5046" y="0"/>
                  </a:cubicBezTo>
                  <a:close/>
                </a:path>
              </a:pathLst>
            </a:custGeom>
            <a:solidFill>
              <a:srgbClr val="000000">
                <a:alpha val="0"/>
              </a:srgbClr>
            </a:solidFill>
            <a:ln w="28575" cap="sq">
              <a:solidFill>
                <a:srgbClr val="446C47"/>
              </a:solidFill>
              <a:prstDash val="solid"/>
              <a:miter/>
            </a:ln>
          </p:spPr>
        </p:sp>
        <p:sp>
          <p:nvSpPr>
            <p:cNvPr id="23" name="TextBox 23"/>
            <p:cNvSpPr txBox="1"/>
            <p:nvPr/>
          </p:nvSpPr>
          <p:spPr>
            <a:xfrm>
              <a:off x="0" y="-28575"/>
              <a:ext cx="3636607" cy="1850023"/>
            </a:xfrm>
            <a:prstGeom prst="rect">
              <a:avLst/>
            </a:prstGeom>
          </p:spPr>
          <p:txBody>
            <a:bodyPr lIns="50800" tIns="50800" rIns="50800" bIns="50800" rtlCol="0" anchor="ctr"/>
            <a:lstStyle/>
            <a:p>
              <a:pPr algn="ctr">
                <a:lnSpc>
                  <a:spcPts val="2660"/>
                </a:lnSpc>
              </a:pPr>
            </a:p>
          </p:txBody>
        </p:sp>
      </p:grpSp>
      <p:sp>
        <p:nvSpPr>
          <p:cNvPr id="24" name="TextBox 24"/>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总结</a:t>
            </a:r>
            <a:endParaRPr lang="en-US" sz="6000" spc="497">
              <a:solidFill>
                <a:srgbClr val="446C47"/>
              </a:solidFill>
              <a:ea typeface="字由文艺黑" panose="00020600040101010101" charset="-122"/>
            </a:endParaRPr>
          </a:p>
        </p:txBody>
      </p:sp>
      <p:sp>
        <p:nvSpPr>
          <p:cNvPr id="25" name="TextBox 25"/>
          <p:cNvSpPr txBox="1"/>
          <p:nvPr/>
        </p:nvSpPr>
        <p:spPr>
          <a:xfrm>
            <a:off x="1929079" y="2390629"/>
            <a:ext cx="13807741" cy="2515870"/>
          </a:xfrm>
          <a:prstGeom prst="rect">
            <a:avLst/>
          </a:prstGeom>
        </p:spPr>
        <p:txBody>
          <a:bodyPr lIns="0" tIns="0" rIns="0" bIns="0" rtlCol="0" anchor="t">
            <a:spAutoFit/>
          </a:bodyPr>
          <a:lstStyle/>
          <a:p>
            <a:pPr marL="455295" lvl="1" indent="-227965" algn="l">
              <a:lnSpc>
                <a:spcPts val="3270"/>
              </a:lnSpc>
              <a:buFont typeface="Arial" panose="020B0604020202020204"/>
              <a:buChar char="•"/>
            </a:pPr>
            <a:r>
              <a:rPr lang="zh-CN" altLang="en-US" sz="2110">
                <a:solidFill>
                  <a:srgbClr val="605F5F"/>
                </a:solidFill>
                <a:ea typeface="阿里巴巴普惠体" panose="00020600040101010101" charset="-122"/>
              </a:rPr>
              <a:t>第一篇文章从数据驱动的角度进一步延伸了有关情感的语义空间是如何实现以及未来如何发展。第二篇文章详细讲述了在模拟理论的基础上诗歌如何来诱发情感，为选取诗歌材料提供理论</a:t>
            </a:r>
            <a:r>
              <a:rPr lang="zh-CN" altLang="en-US" sz="2110">
                <a:solidFill>
                  <a:srgbClr val="605F5F"/>
                </a:solidFill>
                <a:ea typeface="阿里巴巴普惠体" panose="00020600040101010101" charset="-122"/>
              </a:rPr>
              <a:t>依据</a:t>
            </a:r>
            <a:endParaRPr lang="zh-CN" altLang="en-US" sz="2110">
              <a:solidFill>
                <a:srgbClr val="605F5F"/>
              </a:solidFill>
              <a:ea typeface="阿里巴巴普惠体" panose="00020600040101010101" charset="-122"/>
            </a:endParaRPr>
          </a:p>
          <a:p>
            <a:pPr marL="455295" lvl="1" indent="-227965" algn="l">
              <a:lnSpc>
                <a:spcPts val="3270"/>
              </a:lnSpc>
              <a:buFont typeface="Arial" panose="020B0604020202020204"/>
              <a:buChar char="•"/>
            </a:pPr>
            <a:endParaRPr lang="zh-CN" altLang="en-US" sz="2110">
              <a:solidFill>
                <a:srgbClr val="605F5F"/>
              </a:solidFill>
              <a:ea typeface="阿里巴巴普惠体" panose="00020600040101010101" charset="-122"/>
            </a:endParaRPr>
          </a:p>
          <a:p>
            <a:pPr marL="455295" lvl="1" indent="-227965" algn="l">
              <a:lnSpc>
                <a:spcPts val="3270"/>
              </a:lnSpc>
              <a:buFont typeface="Arial" panose="020B0604020202020204"/>
              <a:buChar char="•"/>
            </a:pPr>
            <a:r>
              <a:rPr lang="zh-CN" altLang="en-US" sz="2110">
                <a:solidFill>
                  <a:srgbClr val="605F5F"/>
                </a:solidFill>
                <a:ea typeface="阿里巴巴普惠体" panose="00020600040101010101" charset="-122"/>
              </a:rPr>
              <a:t>方向：</a:t>
            </a:r>
            <a:r>
              <a:rPr lang="en-US" altLang="zh-CN" sz="2110">
                <a:solidFill>
                  <a:srgbClr val="605F5F"/>
                </a:solidFill>
                <a:ea typeface="阿里巴巴普惠体" panose="00020600040101010101" charset="-122"/>
              </a:rPr>
              <a:t>1. </a:t>
            </a:r>
            <a:r>
              <a:rPr lang="zh-CN" altLang="en-US" sz="2110">
                <a:solidFill>
                  <a:srgbClr val="605F5F"/>
                </a:solidFill>
                <a:ea typeface="阿里巴巴普惠体" panose="00020600040101010101" charset="-122"/>
              </a:rPr>
              <a:t>深挖</a:t>
            </a:r>
            <a:r>
              <a:rPr lang="en-US" altLang="zh-CN" sz="2110">
                <a:solidFill>
                  <a:srgbClr val="605F5F"/>
                </a:solidFill>
                <a:ea typeface="阿里巴巴普惠体" panose="00020600040101010101" charset="-122"/>
              </a:rPr>
              <a:t>SH-CCA</a:t>
            </a:r>
            <a:r>
              <a:rPr lang="zh-CN" altLang="en-US" sz="2110">
                <a:solidFill>
                  <a:srgbClr val="605F5F"/>
                </a:solidFill>
                <a:ea typeface="阿里巴巴普惠体" panose="00020600040101010101" charset="-122"/>
              </a:rPr>
              <a:t>、</a:t>
            </a:r>
            <a:r>
              <a:rPr lang="en-US" altLang="zh-CN" sz="2110">
                <a:solidFill>
                  <a:srgbClr val="605F5F"/>
                </a:solidFill>
                <a:ea typeface="阿里巴巴普惠体" panose="00020600040101010101" charset="-122"/>
              </a:rPr>
              <a:t>t-SNE</a:t>
            </a:r>
            <a:r>
              <a:rPr lang="zh-CN" altLang="en-US" sz="2110">
                <a:solidFill>
                  <a:srgbClr val="605F5F"/>
                </a:solidFill>
                <a:ea typeface="阿里巴巴普惠体" panose="00020600040101010101" charset="-122"/>
              </a:rPr>
              <a:t>以及在</a:t>
            </a:r>
            <a:r>
              <a:rPr lang="en-US" altLang="zh-CN" sz="2110">
                <a:solidFill>
                  <a:srgbClr val="605F5F"/>
                </a:solidFill>
                <a:ea typeface="阿里巴巴普惠体" panose="00020600040101010101" charset="-122"/>
              </a:rPr>
              <a:t>Cowen</a:t>
            </a:r>
            <a:r>
              <a:rPr lang="zh-CN" altLang="en-US" sz="2110">
                <a:solidFill>
                  <a:srgbClr val="605F5F"/>
                </a:solidFill>
                <a:ea typeface="阿里巴巴普惠体" panose="00020600040101010101" charset="-122"/>
              </a:rPr>
              <a:t>等人有关于情感语义空间研究中的实验步骤和统计方法。尽快能够想办法</a:t>
            </a:r>
            <a:r>
              <a:rPr lang="zh-CN" altLang="en-US" sz="2110">
                <a:solidFill>
                  <a:srgbClr val="605F5F"/>
                </a:solidFill>
                <a:ea typeface="阿里巴巴普惠体" panose="00020600040101010101" charset="-122"/>
              </a:rPr>
              <a:t>复刻出来。</a:t>
            </a:r>
            <a:endParaRPr lang="zh-CN" altLang="en-US" sz="2110">
              <a:solidFill>
                <a:srgbClr val="605F5F"/>
              </a:solidFill>
              <a:ea typeface="阿里巴巴普惠体" panose="00020600040101010101" charset="-122"/>
            </a:endParaRPr>
          </a:p>
          <a:p>
            <a:pPr marL="455295" lvl="1" indent="-227965" algn="l">
              <a:lnSpc>
                <a:spcPts val="3270"/>
              </a:lnSpc>
              <a:buFont typeface="Arial" panose="020B0604020202020204"/>
              <a:buChar char="•"/>
            </a:pPr>
            <a:r>
              <a:rPr lang="en-US" altLang="zh-CN" sz="2110">
                <a:solidFill>
                  <a:srgbClr val="605F5F"/>
                </a:solidFill>
                <a:ea typeface="阿里巴巴普惠体" panose="00020600040101010101" charset="-122"/>
              </a:rPr>
              <a:t>2. </a:t>
            </a:r>
            <a:r>
              <a:rPr lang="zh-CN" altLang="en-US" sz="2110">
                <a:solidFill>
                  <a:srgbClr val="605F5F"/>
                </a:solidFill>
                <a:ea typeface="阿里巴巴普惠体" panose="00020600040101010101" charset="-122"/>
              </a:rPr>
              <a:t>找国内有关研究中国诗歌的文章、以第二篇文章为依据来分析如何判断中国诗歌如何</a:t>
            </a:r>
            <a:r>
              <a:rPr lang="zh-CN" altLang="en-US" sz="2110">
                <a:solidFill>
                  <a:srgbClr val="605F5F"/>
                </a:solidFill>
                <a:ea typeface="阿里巴巴普惠体" panose="00020600040101010101" charset="-122"/>
              </a:rPr>
              <a:t>诱发情绪。</a:t>
            </a:r>
            <a:endParaRPr lang="zh-CN" altLang="en-US" sz="2110">
              <a:solidFill>
                <a:srgbClr val="605F5F"/>
              </a:solidFill>
              <a:ea typeface="阿里巴巴普惠体" panose="0002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6682148" y="9258300"/>
            <a:ext cx="4923522" cy="1317093"/>
            <a:chOff x="0" y="0"/>
            <a:chExt cx="1296730" cy="346889"/>
          </a:xfrm>
        </p:grpSpPr>
        <p:sp>
          <p:nvSpPr>
            <p:cNvPr id="15" name="Freeform 15"/>
            <p:cNvSpPr/>
            <p:nvPr/>
          </p:nvSpPr>
          <p:spPr>
            <a:xfrm>
              <a:off x="0" y="0"/>
              <a:ext cx="1296730" cy="346889"/>
            </a:xfrm>
            <a:custGeom>
              <a:avLst/>
              <a:gdLst/>
              <a:ahLst/>
              <a:cxnLst/>
              <a:rect l="l" t="t" r="r" b="b"/>
              <a:pathLst>
                <a:path w="1296730" h="346889">
                  <a:moveTo>
                    <a:pt x="0" y="0"/>
                  </a:moveTo>
                  <a:lnTo>
                    <a:pt x="1296730" y="0"/>
                  </a:lnTo>
                  <a:lnTo>
                    <a:pt x="1296730" y="346889"/>
                  </a:lnTo>
                  <a:lnTo>
                    <a:pt x="0" y="346889"/>
                  </a:lnTo>
                  <a:close/>
                </a:path>
              </a:pathLst>
            </a:custGeom>
            <a:solidFill>
              <a:srgbClr val="FFFFFF"/>
            </a:solidFill>
          </p:spPr>
        </p:sp>
        <p:sp>
          <p:nvSpPr>
            <p:cNvPr id="16" name="TextBox 16"/>
            <p:cNvSpPr txBox="1"/>
            <p:nvPr/>
          </p:nvSpPr>
          <p:spPr>
            <a:xfrm>
              <a:off x="0" y="-28575"/>
              <a:ext cx="1296730" cy="375464"/>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a:off x="6681965" y="7419809"/>
            <a:ext cx="4923705" cy="2632131"/>
          </a:xfrm>
          <a:custGeom>
            <a:avLst/>
            <a:gdLst/>
            <a:ahLst/>
            <a:cxnLst/>
            <a:rect l="l" t="t" r="r" b="b"/>
            <a:pathLst>
              <a:path w="4923705" h="2632131">
                <a:moveTo>
                  <a:pt x="0" y="0"/>
                </a:moveTo>
                <a:lnTo>
                  <a:pt x="4923705" y="0"/>
                </a:lnTo>
                <a:lnTo>
                  <a:pt x="4923705" y="2632131"/>
                </a:lnTo>
                <a:lnTo>
                  <a:pt x="0" y="263213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0" name="TextBox 30"/>
          <p:cNvSpPr txBox="1"/>
          <p:nvPr/>
        </p:nvSpPr>
        <p:spPr>
          <a:xfrm>
            <a:off x="4818969" y="3885242"/>
            <a:ext cx="8649696" cy="2090417"/>
          </a:xfrm>
          <a:prstGeom prst="rect">
            <a:avLst/>
          </a:prstGeom>
        </p:spPr>
        <p:txBody>
          <a:bodyPr lIns="0" tIns="0" rIns="0" bIns="0" rtlCol="0" anchor="t">
            <a:spAutoFit/>
          </a:bodyPr>
          <a:lstStyle/>
          <a:p>
            <a:pPr algn="ctr">
              <a:lnSpc>
                <a:spcPts val="17080"/>
              </a:lnSpc>
            </a:pPr>
            <a:r>
              <a:rPr lang="en-US" sz="12200" spc="1012">
                <a:solidFill>
                  <a:srgbClr val="446C47"/>
                </a:solidFill>
                <a:ea typeface="字由文艺黑" panose="00020600040101010101" charset="-122"/>
              </a:rPr>
              <a:t>主要内容</a:t>
            </a:r>
            <a:endParaRPr lang="en-US" sz="12200" spc="1012">
              <a:solidFill>
                <a:srgbClr val="446C47"/>
              </a:solidFill>
              <a:ea typeface="字由文艺黑" panose="00020600040101010101" charset="-122"/>
            </a:endParaRPr>
          </a:p>
        </p:txBody>
      </p:sp>
      <p:sp>
        <p:nvSpPr>
          <p:cNvPr id="31" name="TextBox 31"/>
          <p:cNvSpPr txBox="1"/>
          <p:nvPr/>
        </p:nvSpPr>
        <p:spPr>
          <a:xfrm>
            <a:off x="4818969" y="2100478"/>
            <a:ext cx="8649696" cy="1823125"/>
          </a:xfrm>
          <a:prstGeom prst="rect">
            <a:avLst/>
          </a:prstGeom>
        </p:spPr>
        <p:txBody>
          <a:bodyPr lIns="0" tIns="0" rIns="0" bIns="0" rtlCol="0" anchor="t">
            <a:spAutoFit/>
          </a:bodyPr>
          <a:lstStyle/>
          <a:p>
            <a:pPr algn="ctr">
              <a:lnSpc>
                <a:spcPts val="14840"/>
              </a:lnSpc>
            </a:pPr>
            <a:r>
              <a:rPr lang="en-US" sz="10600" spc="879">
                <a:solidFill>
                  <a:srgbClr val="446C47"/>
                </a:solidFill>
                <a:latin typeface="字由文艺黑" panose="00020600040101010101" charset="-122"/>
              </a:rPr>
              <a:t>01</a:t>
            </a:r>
            <a:endParaRPr lang="en-US" sz="10600" spc="879">
              <a:solidFill>
                <a:srgbClr val="446C47"/>
              </a:solidFill>
              <a:latin typeface="字由文艺黑" panose="00020600040101010101" charset="-122"/>
            </a:endParaRPr>
          </a:p>
        </p:txBody>
      </p:sp>
      <p:sp>
        <p:nvSpPr>
          <p:cNvPr id="32" name="Freeform 32"/>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
        <p:nvSpPr>
          <p:cNvPr id="33" name="Freeform 33"/>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300276"/>
            <a:ext cx="697095" cy="1094198"/>
          </a:xfrm>
          <a:custGeom>
            <a:avLst/>
            <a:gdLst/>
            <a:ahLst/>
            <a:cxnLst/>
            <a:rect l="l" t="t" r="r" b="b"/>
            <a:pathLst>
              <a:path w="697095" h="1094198">
                <a:moveTo>
                  <a:pt x="0" y="0"/>
                </a:moveTo>
                <a:lnTo>
                  <a:pt x="697095" y="0"/>
                </a:lnTo>
                <a:lnTo>
                  <a:pt x="697095" y="1094198"/>
                </a:lnTo>
                <a:lnTo>
                  <a:pt x="0" y="109419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6877052" y="3152710"/>
            <a:ext cx="3981581" cy="398158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46C47"/>
            </a:solidFill>
            <a:ln w="19050" cap="sq">
              <a:solidFill>
                <a:srgbClr val="446C47"/>
              </a:solidFill>
              <a:prstDash val="lgDash"/>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6986247" y="3261904"/>
            <a:ext cx="3763191" cy="376319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lgDash"/>
              <a:miter/>
            </a:ln>
          </p:spPr>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sp>
        <p:nvSpPr>
          <p:cNvPr id="27" name="Freeform 27"/>
          <p:cNvSpPr/>
          <p:nvPr/>
        </p:nvSpPr>
        <p:spPr>
          <a:xfrm>
            <a:off x="8281813" y="4106739"/>
            <a:ext cx="1172059" cy="789675"/>
          </a:xfrm>
          <a:custGeom>
            <a:avLst/>
            <a:gdLst/>
            <a:ahLst/>
            <a:cxnLst/>
            <a:rect l="l" t="t" r="r" b="b"/>
            <a:pathLst>
              <a:path w="1172059" h="789675">
                <a:moveTo>
                  <a:pt x="0" y="0"/>
                </a:moveTo>
                <a:lnTo>
                  <a:pt x="1172059" y="0"/>
                </a:lnTo>
                <a:lnTo>
                  <a:pt x="1172059" y="789675"/>
                </a:lnTo>
                <a:lnTo>
                  <a:pt x="0" y="7896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8" name="Group 28"/>
          <p:cNvGrpSpPr/>
          <p:nvPr/>
        </p:nvGrpSpPr>
        <p:grpSpPr>
          <a:xfrm rot="0">
            <a:off x="1809426" y="5563217"/>
            <a:ext cx="1769644" cy="294941"/>
            <a:chOff x="0" y="0"/>
            <a:chExt cx="2359525" cy="393254"/>
          </a:xfrm>
        </p:grpSpPr>
        <p:grpSp>
          <p:nvGrpSpPr>
            <p:cNvPr id="29" name="Group 29"/>
            <p:cNvGrpSpPr/>
            <p:nvPr/>
          </p:nvGrpSpPr>
          <p:grpSpPr>
            <a:xfrm rot="0">
              <a:off x="0" y="0"/>
              <a:ext cx="786508" cy="393254"/>
              <a:chOff x="0" y="0"/>
              <a:chExt cx="812800" cy="406400"/>
            </a:xfrm>
          </p:grpSpPr>
          <p:sp>
            <p:nvSpPr>
              <p:cNvPr id="30" name="Freeform 30"/>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31" name="TextBox 31"/>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nvGrpSpPr>
            <p:cNvPr id="32" name="Group 32"/>
            <p:cNvGrpSpPr/>
            <p:nvPr/>
          </p:nvGrpSpPr>
          <p:grpSpPr>
            <a:xfrm rot="0">
              <a:off x="786508" y="0"/>
              <a:ext cx="786508" cy="393254"/>
              <a:chOff x="0" y="0"/>
              <a:chExt cx="812800" cy="406400"/>
            </a:xfrm>
          </p:grpSpPr>
          <p:sp>
            <p:nvSpPr>
              <p:cNvPr id="33" name="Freeform 33"/>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34" name="TextBox 34"/>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nvGrpSpPr>
            <p:cNvPr id="35" name="Group 35"/>
            <p:cNvGrpSpPr/>
            <p:nvPr/>
          </p:nvGrpSpPr>
          <p:grpSpPr>
            <a:xfrm rot="0">
              <a:off x="1573017" y="0"/>
              <a:ext cx="786508" cy="393254"/>
              <a:chOff x="0" y="0"/>
              <a:chExt cx="812800" cy="406400"/>
            </a:xfrm>
          </p:grpSpPr>
          <p:sp>
            <p:nvSpPr>
              <p:cNvPr id="36" name="Freeform 36"/>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37" name="TextBox 37"/>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grpSp>
        <p:nvGrpSpPr>
          <p:cNvPr id="38" name="Group 38"/>
          <p:cNvGrpSpPr/>
          <p:nvPr/>
        </p:nvGrpSpPr>
        <p:grpSpPr>
          <a:xfrm rot="0">
            <a:off x="11630158" y="5563217"/>
            <a:ext cx="1769644" cy="294941"/>
            <a:chOff x="0" y="0"/>
            <a:chExt cx="2359525" cy="393254"/>
          </a:xfrm>
        </p:grpSpPr>
        <p:grpSp>
          <p:nvGrpSpPr>
            <p:cNvPr id="39" name="Group 39"/>
            <p:cNvGrpSpPr/>
            <p:nvPr/>
          </p:nvGrpSpPr>
          <p:grpSpPr>
            <a:xfrm rot="0">
              <a:off x="0" y="0"/>
              <a:ext cx="786508" cy="393254"/>
              <a:chOff x="0" y="0"/>
              <a:chExt cx="812800" cy="406400"/>
            </a:xfrm>
          </p:grpSpPr>
          <p:sp>
            <p:nvSpPr>
              <p:cNvPr id="40" name="Freeform 40"/>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41" name="TextBox 41"/>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nvGrpSpPr>
            <p:cNvPr id="42" name="Group 42"/>
            <p:cNvGrpSpPr/>
            <p:nvPr/>
          </p:nvGrpSpPr>
          <p:grpSpPr>
            <a:xfrm rot="0">
              <a:off x="786508" y="0"/>
              <a:ext cx="786508" cy="393254"/>
              <a:chOff x="0" y="0"/>
              <a:chExt cx="812800" cy="406400"/>
            </a:xfrm>
          </p:grpSpPr>
          <p:sp>
            <p:nvSpPr>
              <p:cNvPr id="43" name="Freeform 43"/>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44" name="TextBox 44"/>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nvGrpSpPr>
            <p:cNvPr id="45" name="Group 45"/>
            <p:cNvGrpSpPr/>
            <p:nvPr/>
          </p:nvGrpSpPr>
          <p:grpSpPr>
            <a:xfrm rot="0">
              <a:off x="1573017" y="0"/>
              <a:ext cx="786508" cy="393254"/>
              <a:chOff x="0" y="0"/>
              <a:chExt cx="812800" cy="406400"/>
            </a:xfrm>
          </p:grpSpPr>
          <p:sp>
            <p:nvSpPr>
              <p:cNvPr id="46" name="Freeform 46"/>
              <p:cNvSpPr/>
              <p:nvPr/>
            </p:nvSpPr>
            <p:spPr>
              <a:xfrm>
                <a:off x="36303" y="0"/>
                <a:ext cx="755722" cy="406400"/>
              </a:xfrm>
              <a:custGeom>
                <a:avLst/>
                <a:gdLst/>
                <a:ahLst/>
                <a:cxnLst/>
                <a:rect l="l" t="t" r="r" b="b"/>
                <a:pathLst>
                  <a:path w="755722" h="406400">
                    <a:moveTo>
                      <a:pt x="29320" y="0"/>
                    </a:moveTo>
                    <a:lnTo>
                      <a:pt x="507674" y="0"/>
                    </a:lnTo>
                    <a:cubicBezTo>
                      <a:pt x="549692" y="0"/>
                      <a:pt x="589988" y="16691"/>
                      <a:pt x="619699" y="46402"/>
                    </a:cubicBezTo>
                    <a:lnTo>
                      <a:pt x="730095" y="156798"/>
                    </a:lnTo>
                    <a:cubicBezTo>
                      <a:pt x="755722" y="182425"/>
                      <a:pt x="755722" y="223975"/>
                      <a:pt x="730095" y="249602"/>
                    </a:cubicBezTo>
                    <a:lnTo>
                      <a:pt x="619699" y="359998"/>
                    </a:lnTo>
                    <a:cubicBezTo>
                      <a:pt x="589988" y="389709"/>
                      <a:pt x="549692" y="406400"/>
                      <a:pt x="507674" y="406400"/>
                    </a:cubicBezTo>
                    <a:lnTo>
                      <a:pt x="29320" y="406400"/>
                    </a:lnTo>
                    <a:cubicBezTo>
                      <a:pt x="18326" y="406400"/>
                      <a:pt x="8414" y="399777"/>
                      <a:pt x="4207" y="389620"/>
                    </a:cubicBezTo>
                    <a:cubicBezTo>
                      <a:pt x="0" y="379463"/>
                      <a:pt x="2325" y="367772"/>
                      <a:pt x="10099" y="359998"/>
                    </a:cubicBezTo>
                    <a:lnTo>
                      <a:pt x="120495" y="249602"/>
                    </a:lnTo>
                    <a:cubicBezTo>
                      <a:pt x="146122" y="223975"/>
                      <a:pt x="146122" y="182425"/>
                      <a:pt x="120495" y="156798"/>
                    </a:cubicBezTo>
                    <a:lnTo>
                      <a:pt x="10099" y="46402"/>
                    </a:lnTo>
                    <a:cubicBezTo>
                      <a:pt x="2325" y="38628"/>
                      <a:pt x="0" y="26937"/>
                      <a:pt x="4207" y="16780"/>
                    </a:cubicBezTo>
                    <a:cubicBezTo>
                      <a:pt x="8414" y="6623"/>
                      <a:pt x="18326" y="0"/>
                      <a:pt x="29320" y="0"/>
                    </a:cubicBezTo>
                    <a:close/>
                  </a:path>
                </a:pathLst>
              </a:custGeom>
              <a:solidFill>
                <a:srgbClr val="000000">
                  <a:alpha val="0"/>
                </a:srgbClr>
              </a:solidFill>
              <a:ln w="19050" cap="sq">
                <a:solidFill>
                  <a:srgbClr val="446C47"/>
                </a:solidFill>
                <a:prstDash val="solid"/>
                <a:miter/>
              </a:ln>
            </p:spPr>
          </p:sp>
          <p:sp>
            <p:nvSpPr>
              <p:cNvPr id="47" name="TextBox 47"/>
              <p:cNvSpPr txBox="1"/>
              <p:nvPr/>
            </p:nvSpPr>
            <p:spPr>
              <a:xfrm>
                <a:off x="177800" y="-28575"/>
                <a:ext cx="558800" cy="434975"/>
              </a:xfrm>
              <a:prstGeom prst="rect">
                <a:avLst/>
              </a:prstGeom>
            </p:spPr>
            <p:txBody>
              <a:bodyPr lIns="50800" tIns="50800" rIns="50800" bIns="50800" rtlCol="0" anchor="ctr"/>
              <a:lstStyle/>
              <a:p>
                <a:pPr algn="ctr">
                  <a:lnSpc>
                    <a:spcPts val="2660"/>
                  </a:lnSpc>
                </a:pPr>
              </a:p>
            </p:txBody>
          </p:sp>
        </p:grpSp>
      </p:grpSp>
      <p:sp>
        <p:nvSpPr>
          <p:cNvPr id="50" name="TextBox 50"/>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主要内容</a:t>
            </a:r>
            <a:endParaRPr lang="en-US" sz="6000" spc="497">
              <a:solidFill>
                <a:srgbClr val="446C47"/>
              </a:solidFill>
              <a:ea typeface="字由文艺黑" panose="00020600040101010101" charset="-122"/>
            </a:endParaRPr>
          </a:p>
        </p:txBody>
      </p:sp>
      <p:sp>
        <p:nvSpPr>
          <p:cNvPr id="51" name="TextBox 51"/>
          <p:cNvSpPr txBox="1"/>
          <p:nvPr/>
        </p:nvSpPr>
        <p:spPr>
          <a:xfrm>
            <a:off x="7671350" y="5133975"/>
            <a:ext cx="2392985" cy="622935"/>
          </a:xfrm>
          <a:prstGeom prst="rect">
            <a:avLst/>
          </a:prstGeom>
        </p:spPr>
        <p:txBody>
          <a:bodyPr lIns="0" tIns="0" rIns="0" bIns="0" rtlCol="0" anchor="t">
            <a:spAutoFit/>
          </a:bodyPr>
          <a:lstStyle/>
          <a:p>
            <a:pPr algn="ctr">
              <a:lnSpc>
                <a:spcPts val="5040"/>
              </a:lnSpc>
            </a:pPr>
            <a:r>
              <a:rPr lang="en-US" sz="3600">
                <a:solidFill>
                  <a:srgbClr val="FFFFFF"/>
                </a:solidFill>
                <a:ea typeface="阿里巴巴普惠体 Bold" panose="00020600040101010101" charset="-122"/>
              </a:rPr>
              <a:t>内容介绍</a:t>
            </a:r>
            <a:endParaRPr lang="en-US" sz="3600">
              <a:solidFill>
                <a:srgbClr val="FFFFFF"/>
              </a:solidFill>
              <a:ea typeface="阿里巴巴普惠体 Bold" panose="00020600040101010101" charset="-122"/>
            </a:endParaRPr>
          </a:p>
        </p:txBody>
      </p:sp>
      <p:sp>
        <p:nvSpPr>
          <p:cNvPr id="52" name="TextBox 52"/>
          <p:cNvSpPr txBox="1"/>
          <p:nvPr/>
        </p:nvSpPr>
        <p:spPr>
          <a:xfrm>
            <a:off x="1809115" y="2802890"/>
            <a:ext cx="5810250" cy="645795"/>
          </a:xfrm>
          <a:prstGeom prst="rect">
            <a:avLst/>
          </a:prstGeom>
        </p:spPr>
        <p:txBody>
          <a:bodyPr wrap="square" lIns="0" tIns="0" rIns="0" bIns="0" rtlCol="0" anchor="t">
            <a:spAutoFit/>
          </a:bodyPr>
          <a:lstStyle/>
          <a:p>
            <a:pPr algn="l">
              <a:lnSpc>
                <a:spcPts val="5040"/>
              </a:lnSpc>
            </a:pPr>
            <a:r>
              <a:rPr lang="zh-CN" altLang="en-US" sz="3200">
                <a:solidFill>
                  <a:srgbClr val="446C47"/>
                </a:solidFill>
                <a:ea typeface="阿里巴巴普惠体 Bold" panose="00020600040101010101" charset="-122"/>
              </a:rPr>
              <a:t>数据驱动下</a:t>
            </a:r>
            <a:r>
              <a:rPr lang="zh-CN" altLang="en-US" sz="3200">
                <a:solidFill>
                  <a:srgbClr val="446C47"/>
                </a:solidFill>
                <a:ea typeface="阿里巴巴普惠体 Bold" panose="00020600040101010101" charset="-122"/>
              </a:rPr>
              <a:t>的情感语义空间</a:t>
            </a:r>
            <a:endParaRPr lang="zh-CN" altLang="en-US" sz="3200">
              <a:solidFill>
                <a:srgbClr val="446C47"/>
              </a:solidFill>
              <a:ea typeface="阿里巴巴普惠体 Bold" panose="00020600040101010101" charset="-122"/>
            </a:endParaRPr>
          </a:p>
        </p:txBody>
      </p:sp>
      <p:sp>
        <p:nvSpPr>
          <p:cNvPr id="53" name="TextBox 53"/>
          <p:cNvSpPr txBox="1"/>
          <p:nvPr/>
        </p:nvSpPr>
        <p:spPr>
          <a:xfrm>
            <a:off x="1809426" y="3585969"/>
            <a:ext cx="4400788" cy="1433195"/>
          </a:xfrm>
          <a:prstGeom prst="rect">
            <a:avLst/>
          </a:prstGeom>
        </p:spPr>
        <p:txBody>
          <a:bodyPr lIns="0" tIns="0" rIns="0" bIns="0" rtlCol="0" anchor="t">
            <a:spAutoFit/>
          </a:bodyPr>
          <a:lstStyle/>
          <a:p>
            <a:pPr algn="l">
              <a:lnSpc>
                <a:spcPts val="2795"/>
              </a:lnSpc>
            </a:pPr>
            <a:r>
              <a:rPr lang="zh-CN" altLang="en-US" sz="1805">
                <a:solidFill>
                  <a:srgbClr val="605F5F"/>
                </a:solidFill>
                <a:latin typeface="阿里巴巴普惠体" panose="00020600040101010101" charset="-122"/>
                <a:ea typeface="阿里巴巴普惠体" panose="00020600040101010101" charset="-122"/>
              </a:rPr>
              <a:t>本文介绍了语义空间理论及其所需要的数据驱动方法。并且这些数据驱动方法是如何成为机器学习模型的基础，为服务于以后的更大规模，更多样化的自然情绪行为研究。</a:t>
            </a:r>
            <a:endParaRPr lang="en-US" altLang="zh-CN" sz="1805">
              <a:solidFill>
                <a:srgbClr val="605F5F"/>
              </a:solidFill>
              <a:latin typeface="阿里巴巴普惠体" panose="00020600040101010101" charset="-122"/>
              <a:ea typeface="阿里巴巴普惠体" panose="00020600040101010101" charset="-122"/>
            </a:endParaRPr>
          </a:p>
        </p:txBody>
      </p:sp>
      <p:sp>
        <p:nvSpPr>
          <p:cNvPr id="54" name="TextBox 54"/>
          <p:cNvSpPr txBox="1"/>
          <p:nvPr/>
        </p:nvSpPr>
        <p:spPr>
          <a:xfrm>
            <a:off x="11119083" y="2801109"/>
            <a:ext cx="5870566" cy="645795"/>
          </a:xfrm>
          <a:prstGeom prst="rect">
            <a:avLst/>
          </a:prstGeom>
        </p:spPr>
        <p:txBody>
          <a:bodyPr lIns="0" tIns="0" rIns="0" bIns="0" rtlCol="0" anchor="t">
            <a:spAutoFit/>
          </a:bodyPr>
          <a:lstStyle/>
          <a:p>
            <a:pPr algn="l">
              <a:lnSpc>
                <a:spcPts val="5040"/>
              </a:lnSpc>
            </a:pPr>
            <a:r>
              <a:rPr lang="zh-CN" altLang="en-US" sz="3600">
                <a:solidFill>
                  <a:srgbClr val="446C47"/>
                </a:solidFill>
                <a:ea typeface="阿里巴巴普惠体 Bold" panose="00020600040101010101" charset="-122"/>
              </a:rPr>
              <a:t>诗歌如何诱发</a:t>
            </a:r>
            <a:r>
              <a:rPr lang="zh-CN" altLang="en-US" sz="3600">
                <a:solidFill>
                  <a:srgbClr val="446C47"/>
                </a:solidFill>
                <a:ea typeface="阿里巴巴普惠体 Bold" panose="00020600040101010101" charset="-122"/>
              </a:rPr>
              <a:t>情绪</a:t>
            </a:r>
            <a:endParaRPr lang="zh-CN" altLang="en-US" sz="3600">
              <a:solidFill>
                <a:srgbClr val="446C47"/>
              </a:solidFill>
              <a:ea typeface="阿里巴巴普惠体 Bold" panose="00020600040101010101" charset="-122"/>
            </a:endParaRPr>
          </a:p>
        </p:txBody>
      </p:sp>
      <p:sp>
        <p:nvSpPr>
          <p:cNvPr id="55" name="TextBox 55"/>
          <p:cNvSpPr txBox="1"/>
          <p:nvPr/>
        </p:nvSpPr>
        <p:spPr>
          <a:xfrm>
            <a:off x="11630158" y="3585969"/>
            <a:ext cx="4400788" cy="716280"/>
          </a:xfrm>
          <a:prstGeom prst="rect">
            <a:avLst/>
          </a:prstGeom>
        </p:spPr>
        <p:txBody>
          <a:bodyPr lIns="0" tIns="0" rIns="0" bIns="0" rtlCol="0" anchor="t">
            <a:spAutoFit/>
          </a:bodyPr>
          <a:lstStyle/>
          <a:p>
            <a:pPr algn="l">
              <a:lnSpc>
                <a:spcPts val="2795"/>
              </a:lnSpc>
            </a:pPr>
            <a:r>
              <a:rPr lang="zh-CN" altLang="en-US" sz="1805">
                <a:solidFill>
                  <a:srgbClr val="605F5F"/>
                </a:solidFill>
                <a:latin typeface="阿里巴巴普惠体" panose="00020600040101010101" charset="-122"/>
                <a:ea typeface="阿里巴巴普惠体" panose="00020600040101010101" charset="-122"/>
              </a:rPr>
              <a:t>依照本研究的模拟理论，诗歌通过内容、韵律和自我三种模拟方式来从诗歌中获得情感</a:t>
            </a:r>
            <a:r>
              <a:rPr lang="en-US" sz="1805">
                <a:solidFill>
                  <a:srgbClr val="605F5F"/>
                </a:solidFill>
                <a:latin typeface="阿里巴巴普惠体" panose="00020600040101010101" charset="-122"/>
                <a:ea typeface="阿里巴巴普惠体" panose="00020600040101010101" charset="-122"/>
              </a:rPr>
              <a:t>。</a:t>
            </a:r>
            <a:endParaRPr lang="en-US" sz="1805">
              <a:solidFill>
                <a:srgbClr val="605F5F"/>
              </a:solidFill>
              <a:latin typeface="阿里巴巴普惠体" panose="00020600040101010101" charset="-122"/>
              <a:ea typeface="阿里巴巴普惠体" panose="00020600040101010101" charset="-122"/>
            </a:endParaRPr>
          </a:p>
        </p:txBody>
      </p:sp>
      <p:pic>
        <p:nvPicPr>
          <p:cNvPr id="57" name="图片 56" descr="微信截图_20240701145504"/>
          <p:cNvPicPr>
            <a:picLocks noChangeAspect="1"/>
          </p:cNvPicPr>
          <p:nvPr/>
        </p:nvPicPr>
        <p:blipFill>
          <a:blip r:embed="rId5"/>
          <a:stretch>
            <a:fillRect/>
          </a:stretch>
        </p:blipFill>
        <p:spPr>
          <a:xfrm>
            <a:off x="10979785" y="6134100"/>
            <a:ext cx="5702300" cy="1104900"/>
          </a:xfrm>
          <a:prstGeom prst="rect">
            <a:avLst/>
          </a:prstGeom>
        </p:spPr>
      </p:pic>
      <p:pic>
        <p:nvPicPr>
          <p:cNvPr id="58" name="图片 57" descr="微信截图_20240701145523"/>
          <p:cNvPicPr>
            <a:picLocks noChangeAspect="1"/>
          </p:cNvPicPr>
          <p:nvPr/>
        </p:nvPicPr>
        <p:blipFill>
          <a:blip r:embed="rId6"/>
          <a:stretch>
            <a:fillRect/>
          </a:stretch>
        </p:blipFill>
        <p:spPr>
          <a:xfrm>
            <a:off x="1311910" y="6057900"/>
            <a:ext cx="5444490" cy="15944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6682148" y="9258300"/>
            <a:ext cx="4923522" cy="1317093"/>
            <a:chOff x="0" y="0"/>
            <a:chExt cx="1296730" cy="346889"/>
          </a:xfrm>
        </p:grpSpPr>
        <p:sp>
          <p:nvSpPr>
            <p:cNvPr id="15" name="Freeform 15"/>
            <p:cNvSpPr/>
            <p:nvPr/>
          </p:nvSpPr>
          <p:spPr>
            <a:xfrm>
              <a:off x="0" y="0"/>
              <a:ext cx="1296730" cy="346889"/>
            </a:xfrm>
            <a:custGeom>
              <a:avLst/>
              <a:gdLst/>
              <a:ahLst/>
              <a:cxnLst/>
              <a:rect l="l" t="t" r="r" b="b"/>
              <a:pathLst>
                <a:path w="1296730" h="346889">
                  <a:moveTo>
                    <a:pt x="0" y="0"/>
                  </a:moveTo>
                  <a:lnTo>
                    <a:pt x="1296730" y="0"/>
                  </a:lnTo>
                  <a:lnTo>
                    <a:pt x="1296730" y="346889"/>
                  </a:lnTo>
                  <a:lnTo>
                    <a:pt x="0" y="346889"/>
                  </a:lnTo>
                  <a:close/>
                </a:path>
              </a:pathLst>
            </a:custGeom>
            <a:solidFill>
              <a:srgbClr val="FFFFFF"/>
            </a:solidFill>
          </p:spPr>
        </p:sp>
        <p:sp>
          <p:nvSpPr>
            <p:cNvPr id="16" name="TextBox 16"/>
            <p:cNvSpPr txBox="1"/>
            <p:nvPr/>
          </p:nvSpPr>
          <p:spPr>
            <a:xfrm>
              <a:off x="0" y="-28575"/>
              <a:ext cx="1296730" cy="375464"/>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a:off x="6681965" y="7419809"/>
            <a:ext cx="4923705" cy="2632131"/>
          </a:xfrm>
          <a:custGeom>
            <a:avLst/>
            <a:gdLst/>
            <a:ahLst/>
            <a:cxnLst/>
            <a:rect l="l" t="t" r="r" b="b"/>
            <a:pathLst>
              <a:path w="4923705" h="2632131">
                <a:moveTo>
                  <a:pt x="0" y="0"/>
                </a:moveTo>
                <a:lnTo>
                  <a:pt x="4923705" y="0"/>
                </a:lnTo>
                <a:lnTo>
                  <a:pt x="4923705" y="2632131"/>
                </a:lnTo>
                <a:lnTo>
                  <a:pt x="0" y="263213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0" name="TextBox 30"/>
          <p:cNvSpPr txBox="1"/>
          <p:nvPr/>
        </p:nvSpPr>
        <p:spPr>
          <a:xfrm>
            <a:off x="4818969" y="3885242"/>
            <a:ext cx="8649696" cy="2090417"/>
          </a:xfrm>
          <a:prstGeom prst="rect">
            <a:avLst/>
          </a:prstGeom>
        </p:spPr>
        <p:txBody>
          <a:bodyPr lIns="0" tIns="0" rIns="0" bIns="0" rtlCol="0" anchor="t">
            <a:spAutoFit/>
          </a:bodyPr>
          <a:lstStyle/>
          <a:p>
            <a:pPr algn="ctr">
              <a:lnSpc>
                <a:spcPts val="17080"/>
              </a:lnSpc>
            </a:pPr>
            <a:r>
              <a:rPr lang="en-US" sz="12200" spc="1012">
                <a:solidFill>
                  <a:srgbClr val="446C47"/>
                </a:solidFill>
                <a:ea typeface="字由文艺黑" panose="00020600040101010101" charset="-122"/>
              </a:rPr>
              <a:t>文献梳理</a:t>
            </a:r>
            <a:endParaRPr lang="en-US" sz="12200" spc="1012">
              <a:solidFill>
                <a:srgbClr val="446C47"/>
              </a:solidFill>
              <a:ea typeface="字由文艺黑" panose="00020600040101010101" charset="-122"/>
            </a:endParaRPr>
          </a:p>
        </p:txBody>
      </p:sp>
      <p:sp>
        <p:nvSpPr>
          <p:cNvPr id="31" name="TextBox 31"/>
          <p:cNvSpPr txBox="1"/>
          <p:nvPr/>
        </p:nvSpPr>
        <p:spPr>
          <a:xfrm>
            <a:off x="4818969" y="2100478"/>
            <a:ext cx="8649696" cy="1823125"/>
          </a:xfrm>
          <a:prstGeom prst="rect">
            <a:avLst/>
          </a:prstGeom>
        </p:spPr>
        <p:txBody>
          <a:bodyPr lIns="0" tIns="0" rIns="0" bIns="0" rtlCol="0" anchor="t">
            <a:spAutoFit/>
          </a:bodyPr>
          <a:lstStyle/>
          <a:p>
            <a:pPr algn="ctr">
              <a:lnSpc>
                <a:spcPts val="14840"/>
              </a:lnSpc>
            </a:pPr>
            <a:r>
              <a:rPr lang="en-US" sz="10600" spc="879">
                <a:solidFill>
                  <a:srgbClr val="446C47"/>
                </a:solidFill>
                <a:latin typeface="字由文艺黑" panose="00020600040101010101" charset="-122"/>
              </a:rPr>
              <a:t>02</a:t>
            </a:r>
            <a:endParaRPr lang="en-US" sz="10600" spc="879">
              <a:solidFill>
                <a:srgbClr val="446C47"/>
              </a:solidFill>
              <a:latin typeface="字由文艺黑" panose="00020600040101010101" charset="-122"/>
            </a:endParaRPr>
          </a:p>
        </p:txBody>
      </p:sp>
      <p:sp>
        <p:nvSpPr>
          <p:cNvPr id="32" name="Freeform 32"/>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
        <p:nvSpPr>
          <p:cNvPr id="33" name="Freeform 33"/>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3">
              <a:extLst>
                <a:ext uri="{96DAC541-7B7A-43D3-8B79-37D633B846F1}">
                  <asvg:svgBlip xmlns:asvg="http://schemas.microsoft.com/office/drawing/2016/SVG/main" r:embed="rId4"/>
                </a:ext>
              </a:extLst>
            </a:blip>
            <a:stretch>
              <a:fillRect t="-11648" r="-82831"/>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199053"/>
            <a:ext cx="761583" cy="1195421"/>
          </a:xfrm>
          <a:custGeom>
            <a:avLst/>
            <a:gdLst/>
            <a:ahLst/>
            <a:cxnLst/>
            <a:rect l="l" t="t" r="r" b="b"/>
            <a:pathLst>
              <a:path w="761583" h="1195421">
                <a:moveTo>
                  <a:pt x="0" y="0"/>
                </a:moveTo>
                <a:lnTo>
                  <a:pt x="761583" y="0"/>
                </a:lnTo>
                <a:lnTo>
                  <a:pt x="761583" y="1195421"/>
                </a:lnTo>
                <a:lnTo>
                  <a:pt x="0" y="119542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1929079" y="2342491"/>
            <a:ext cx="14434129" cy="5115043"/>
            <a:chOff x="0" y="0"/>
            <a:chExt cx="3801581" cy="1347172"/>
          </a:xfrm>
        </p:grpSpPr>
        <p:sp>
          <p:nvSpPr>
            <p:cNvPr id="22" name="Freeform 22"/>
            <p:cNvSpPr/>
            <p:nvPr/>
          </p:nvSpPr>
          <p:spPr>
            <a:xfrm>
              <a:off x="0" y="0"/>
              <a:ext cx="3801582" cy="1347172"/>
            </a:xfrm>
            <a:custGeom>
              <a:avLst/>
              <a:gdLst/>
              <a:ahLst/>
              <a:cxnLst/>
              <a:rect l="l" t="t" r="r" b="b"/>
              <a:pathLst>
                <a:path w="3801582" h="1347172">
                  <a:moveTo>
                    <a:pt x="4827" y="0"/>
                  </a:moveTo>
                  <a:lnTo>
                    <a:pt x="3796754" y="0"/>
                  </a:lnTo>
                  <a:cubicBezTo>
                    <a:pt x="3798034" y="0"/>
                    <a:pt x="3799262" y="509"/>
                    <a:pt x="3800168" y="1414"/>
                  </a:cubicBezTo>
                  <a:cubicBezTo>
                    <a:pt x="3801073" y="2319"/>
                    <a:pt x="3801582" y="3547"/>
                    <a:pt x="3801582" y="4827"/>
                  </a:cubicBezTo>
                  <a:lnTo>
                    <a:pt x="3801582" y="1342345"/>
                  </a:lnTo>
                  <a:cubicBezTo>
                    <a:pt x="3801582" y="1345011"/>
                    <a:pt x="3799420" y="1347172"/>
                    <a:pt x="3796754" y="1347172"/>
                  </a:cubicBezTo>
                  <a:lnTo>
                    <a:pt x="4827" y="1347172"/>
                  </a:lnTo>
                  <a:cubicBezTo>
                    <a:pt x="2161" y="1347172"/>
                    <a:pt x="0" y="1345011"/>
                    <a:pt x="0" y="1342345"/>
                  </a:cubicBezTo>
                  <a:lnTo>
                    <a:pt x="0" y="4827"/>
                  </a:lnTo>
                  <a:cubicBezTo>
                    <a:pt x="0" y="2161"/>
                    <a:pt x="2161" y="0"/>
                    <a:pt x="4827" y="0"/>
                  </a:cubicBezTo>
                  <a:close/>
                </a:path>
              </a:pathLst>
            </a:custGeom>
            <a:solidFill>
              <a:srgbClr val="000000">
                <a:alpha val="0"/>
              </a:srgbClr>
            </a:solidFill>
            <a:ln w="28575" cap="sq">
              <a:solidFill>
                <a:srgbClr val="446C47"/>
              </a:solidFill>
              <a:prstDash val="solid"/>
              <a:miter/>
            </a:ln>
          </p:spPr>
        </p:sp>
        <p:sp>
          <p:nvSpPr>
            <p:cNvPr id="23" name="TextBox 23"/>
            <p:cNvSpPr txBox="1"/>
            <p:nvPr/>
          </p:nvSpPr>
          <p:spPr>
            <a:xfrm>
              <a:off x="0" y="-28575"/>
              <a:ext cx="3801581" cy="1375747"/>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5400000">
            <a:off x="-290143" y="4561713"/>
            <a:ext cx="5115043" cy="676598"/>
            <a:chOff x="0" y="0"/>
            <a:chExt cx="1347172" cy="178199"/>
          </a:xfrm>
        </p:grpSpPr>
        <p:sp>
          <p:nvSpPr>
            <p:cNvPr id="25" name="Freeform 25"/>
            <p:cNvSpPr/>
            <p:nvPr/>
          </p:nvSpPr>
          <p:spPr>
            <a:xfrm>
              <a:off x="0" y="0"/>
              <a:ext cx="1347172" cy="178199"/>
            </a:xfrm>
            <a:custGeom>
              <a:avLst/>
              <a:gdLst/>
              <a:ahLst/>
              <a:cxnLst/>
              <a:rect l="l" t="t" r="r" b="b"/>
              <a:pathLst>
                <a:path w="1347172" h="178199">
                  <a:moveTo>
                    <a:pt x="1347172" y="0"/>
                  </a:moveTo>
                  <a:lnTo>
                    <a:pt x="1347172" y="63899"/>
                  </a:lnTo>
                  <a:lnTo>
                    <a:pt x="673586" y="178199"/>
                  </a:lnTo>
                  <a:lnTo>
                    <a:pt x="0" y="63899"/>
                  </a:lnTo>
                  <a:lnTo>
                    <a:pt x="0" y="0"/>
                  </a:lnTo>
                  <a:lnTo>
                    <a:pt x="1347172" y="0"/>
                  </a:lnTo>
                  <a:close/>
                </a:path>
              </a:pathLst>
            </a:custGeom>
            <a:solidFill>
              <a:srgbClr val="446C47"/>
            </a:solidFill>
          </p:spPr>
        </p:sp>
        <p:sp>
          <p:nvSpPr>
            <p:cNvPr id="26" name="TextBox 26"/>
            <p:cNvSpPr txBox="1"/>
            <p:nvPr/>
          </p:nvSpPr>
          <p:spPr>
            <a:xfrm>
              <a:off x="0" y="-28575"/>
              <a:ext cx="1347172" cy="92474"/>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
        <p:nvSpPr>
          <p:cNvPr id="28" name="TextBox 28"/>
          <p:cNvSpPr txBox="1"/>
          <p:nvPr/>
        </p:nvSpPr>
        <p:spPr>
          <a:xfrm>
            <a:off x="3012440" y="2791460"/>
            <a:ext cx="14641195" cy="645795"/>
          </a:xfrm>
          <a:prstGeom prst="rect">
            <a:avLst/>
          </a:prstGeom>
        </p:spPr>
        <p:txBody>
          <a:bodyPr wrap="square" lIns="0" tIns="0" rIns="0" bIns="0" rtlCol="0" anchor="t">
            <a:spAutoFit/>
          </a:bodyPr>
          <a:lstStyle/>
          <a:p>
            <a:pPr algn="l">
              <a:lnSpc>
                <a:spcPts val="5040"/>
              </a:lnSpc>
            </a:pPr>
            <a:r>
              <a:rPr lang="en-US" sz="3200">
                <a:solidFill>
                  <a:srgbClr val="446C47"/>
                </a:solidFill>
                <a:latin typeface="阿里巴巴普惠体 Bold" panose="00020600040101010101" charset="-122"/>
                <a:ea typeface="阿里巴巴普惠体 Bold" panose="00020600040101010101" charset="-122"/>
              </a:rPr>
              <a:t>一、</a:t>
            </a:r>
            <a:r>
              <a:rPr lang="en-US" sz="2800">
                <a:solidFill>
                  <a:srgbClr val="446C47"/>
                </a:solidFill>
                <a:latin typeface="阿里巴巴普惠体 Bold" panose="00020600040101010101" charset="-122"/>
                <a:ea typeface="阿里巴巴普惠体 Bold" panose="00020600040101010101" charset="-122"/>
              </a:rPr>
              <a:t>Semantic Space Theory: Data-Driven Insights Into Basic Emotions</a:t>
            </a:r>
            <a:endParaRPr lang="en-US" sz="2800">
              <a:solidFill>
                <a:srgbClr val="446C47"/>
              </a:solidFill>
              <a:latin typeface="阿里巴巴普惠体 Bold" panose="00020600040101010101" charset="-122"/>
              <a:ea typeface="阿里巴巴普惠体 Bold" panose="00020600040101010101" charset="-122"/>
            </a:endParaRPr>
          </a:p>
        </p:txBody>
      </p:sp>
      <p:sp>
        <p:nvSpPr>
          <p:cNvPr id="29" name="TextBox 29"/>
          <p:cNvSpPr txBox="1"/>
          <p:nvPr/>
        </p:nvSpPr>
        <p:spPr>
          <a:xfrm>
            <a:off x="3012130" y="3574651"/>
            <a:ext cx="12999069" cy="1592580"/>
          </a:xfrm>
          <a:prstGeom prst="rect">
            <a:avLst/>
          </a:prstGeom>
        </p:spPr>
        <p:txBody>
          <a:bodyPr lIns="0" tIns="0" rIns="0" bIns="0" rtlCol="0" anchor="t">
            <a:spAutoFit/>
          </a:bodyPr>
          <a:lstStyle/>
          <a:p>
            <a:pPr algn="l">
              <a:lnSpc>
                <a:spcPts val="3105"/>
              </a:lnSpc>
            </a:pPr>
            <a:r>
              <a:rPr lang="zh-CN" altLang="en-US" sz="2005">
                <a:solidFill>
                  <a:srgbClr val="605F5F"/>
                </a:solidFill>
                <a:ea typeface="阿里巴巴普惠体" panose="00020600040101010101" charset="-122"/>
              </a:rPr>
              <a:t>本文侧重于讲解如何通过数据化的方法来构建情感的语义网络，在其中总结了之前有关于利用不同材料刺激诱发情绪的二维图像。并讲述了利用什么</a:t>
            </a:r>
            <a:r>
              <a:rPr lang="zh-CN" altLang="en-US" sz="2005">
                <a:solidFill>
                  <a:srgbClr val="605F5F"/>
                </a:solidFill>
                <a:ea typeface="阿里巴巴普惠体" panose="00020600040101010101" charset="-122"/>
              </a:rPr>
              <a:t>方法进行结果分析和结果</a:t>
            </a:r>
            <a:r>
              <a:rPr lang="zh-CN" altLang="en-US" sz="2005">
                <a:solidFill>
                  <a:srgbClr val="605F5F"/>
                </a:solidFill>
                <a:ea typeface="阿里巴巴普惠体" panose="00020600040101010101" charset="-122"/>
              </a:rPr>
              <a:t>呈现。</a:t>
            </a:r>
            <a:endParaRPr lang="zh-CN" altLang="en-US" sz="2005">
              <a:solidFill>
                <a:srgbClr val="605F5F"/>
              </a:solidFill>
              <a:ea typeface="阿里巴巴普惠体" panose="00020600040101010101" charset="-122"/>
            </a:endParaRPr>
          </a:p>
          <a:p>
            <a:pPr algn="l">
              <a:lnSpc>
                <a:spcPts val="3105"/>
              </a:lnSpc>
            </a:pPr>
            <a:r>
              <a:rPr lang="zh-CN" altLang="en-US" sz="2005">
                <a:solidFill>
                  <a:srgbClr val="605F5F"/>
                </a:solidFill>
                <a:ea typeface="阿里巴巴普惠体" panose="00020600040101010101" charset="-122"/>
              </a:rPr>
              <a:t>此外，在文中还提到了未来可以利用数据驱动的方法来作为机器学习模型的基础，使构建出来的模型</a:t>
            </a:r>
            <a:r>
              <a:rPr lang="zh-CN" altLang="en-US" sz="2005">
                <a:solidFill>
                  <a:srgbClr val="605F5F"/>
                </a:solidFill>
                <a:ea typeface="阿里巴巴普惠体" panose="00020600040101010101" charset="-122"/>
              </a:rPr>
              <a:t>可以服务于更大规模、更多样化的自然情绪行为研究。</a:t>
            </a:r>
            <a:endParaRPr lang="zh-CN" altLang="en-US" sz="2005">
              <a:solidFill>
                <a:srgbClr val="605F5F"/>
              </a:solidFill>
              <a:ea typeface="阿里巴巴普惠体" panose="0002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598514"/>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7981191"/>
            <a:ext cx="900379" cy="1413283"/>
          </a:xfrm>
          <a:custGeom>
            <a:avLst/>
            <a:gdLst/>
            <a:ahLst/>
            <a:cxnLst/>
            <a:rect l="l" t="t" r="r" b="b"/>
            <a:pathLst>
              <a:path w="900379" h="1413283">
                <a:moveTo>
                  <a:pt x="0" y="0"/>
                </a:moveTo>
                <a:lnTo>
                  <a:pt x="900379" y="0"/>
                </a:lnTo>
                <a:lnTo>
                  <a:pt x="900379" y="1413283"/>
                </a:lnTo>
                <a:lnTo>
                  <a:pt x="0" y="14132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21" name="Group 21"/>
          <p:cNvGrpSpPr/>
          <p:nvPr/>
        </p:nvGrpSpPr>
        <p:grpSpPr>
          <a:xfrm rot="0">
            <a:off x="1533562" y="2630557"/>
            <a:ext cx="630778" cy="63077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446C47"/>
              </a:solidFill>
              <a:prstDash val="solid"/>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2530176" y="3558760"/>
            <a:ext cx="256998" cy="244952"/>
            <a:chOff x="0" y="0"/>
            <a:chExt cx="812800" cy="774700"/>
          </a:xfrm>
        </p:grpSpPr>
        <p:sp>
          <p:nvSpPr>
            <p:cNvPr id="25" name="Freeform 25"/>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6" name="TextBox 26"/>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grpSp>
        <p:nvGrpSpPr>
          <p:cNvPr id="27" name="Group 27"/>
          <p:cNvGrpSpPr/>
          <p:nvPr/>
        </p:nvGrpSpPr>
        <p:grpSpPr>
          <a:xfrm rot="0">
            <a:off x="2530176" y="4431605"/>
            <a:ext cx="256998" cy="244952"/>
            <a:chOff x="0" y="0"/>
            <a:chExt cx="812800" cy="774700"/>
          </a:xfrm>
        </p:grpSpPr>
        <p:sp>
          <p:nvSpPr>
            <p:cNvPr id="28" name="Freeform 28"/>
            <p:cNvSpPr/>
            <p:nvPr/>
          </p:nvSpPr>
          <p:spPr>
            <a:xfrm>
              <a:off x="0" y="0"/>
              <a:ext cx="812800" cy="774700"/>
            </a:xfrm>
            <a:custGeom>
              <a:avLst/>
              <a:gdLst/>
              <a:ahLst/>
              <a:cxnLst/>
              <a:rect l="l" t="t" r="r" b="b"/>
              <a:pathLst>
                <a:path w="812800" h="774700">
                  <a:moveTo>
                    <a:pt x="406400" y="0"/>
                  </a:moveTo>
                  <a:lnTo>
                    <a:pt x="502338" y="295909"/>
                  </a:lnTo>
                  <a:lnTo>
                    <a:pt x="812800" y="295909"/>
                  </a:lnTo>
                  <a:lnTo>
                    <a:pt x="561631" y="478791"/>
                  </a:lnTo>
                  <a:lnTo>
                    <a:pt x="657569" y="774700"/>
                  </a:lnTo>
                  <a:lnTo>
                    <a:pt x="406400" y="591819"/>
                  </a:lnTo>
                  <a:lnTo>
                    <a:pt x="155231" y="774700"/>
                  </a:lnTo>
                  <a:lnTo>
                    <a:pt x="251169" y="478791"/>
                  </a:lnTo>
                  <a:lnTo>
                    <a:pt x="0" y="295909"/>
                  </a:lnTo>
                  <a:lnTo>
                    <a:pt x="310462" y="295909"/>
                  </a:lnTo>
                  <a:lnTo>
                    <a:pt x="406400" y="0"/>
                  </a:lnTo>
                  <a:close/>
                </a:path>
              </a:pathLst>
            </a:custGeom>
            <a:solidFill>
              <a:srgbClr val="446C47"/>
            </a:solidFill>
          </p:spPr>
        </p:sp>
        <p:sp>
          <p:nvSpPr>
            <p:cNvPr id="29" name="TextBox 29"/>
            <p:cNvSpPr txBox="1"/>
            <p:nvPr/>
          </p:nvSpPr>
          <p:spPr>
            <a:xfrm>
              <a:off x="228600" y="238125"/>
              <a:ext cx="355600" cy="371475"/>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668945" y="2719251"/>
            <a:ext cx="360013" cy="405765"/>
          </a:xfrm>
          <a:prstGeom prst="rect">
            <a:avLst/>
          </a:prstGeom>
        </p:spPr>
        <p:txBody>
          <a:bodyPr lIns="0" tIns="0" rIns="0" bIns="0" rtlCol="0" anchor="t">
            <a:spAutoFit/>
          </a:bodyPr>
          <a:lstStyle/>
          <a:p>
            <a:pPr algn="ctr">
              <a:lnSpc>
                <a:spcPts val="3360"/>
              </a:lnSpc>
            </a:pPr>
            <a:r>
              <a:rPr lang="en-US" sz="2400">
                <a:solidFill>
                  <a:srgbClr val="446C47"/>
                </a:solidFill>
                <a:latin typeface="阿里巴巴普惠体 Bold" panose="00020600040101010101" charset="-122"/>
              </a:rPr>
              <a:t>01</a:t>
            </a:r>
            <a:endParaRPr lang="en-US" sz="2400">
              <a:solidFill>
                <a:srgbClr val="446C47"/>
              </a:solidFill>
              <a:latin typeface="阿里巴巴普惠体 Bold" panose="00020600040101010101" charset="-122"/>
            </a:endParaRPr>
          </a:p>
        </p:txBody>
      </p:sp>
      <p:sp>
        <p:nvSpPr>
          <p:cNvPr id="44" name="TextBox 44"/>
          <p:cNvSpPr txBox="1"/>
          <p:nvPr/>
        </p:nvSpPr>
        <p:spPr>
          <a:xfrm>
            <a:off x="2530176" y="2596378"/>
            <a:ext cx="3467065" cy="645795"/>
          </a:xfrm>
          <a:prstGeom prst="rect">
            <a:avLst/>
          </a:prstGeom>
        </p:spPr>
        <p:txBody>
          <a:bodyPr lIns="0" tIns="0" rIns="0" bIns="0" rtlCol="0" anchor="t">
            <a:spAutoFit/>
          </a:bodyPr>
          <a:lstStyle/>
          <a:p>
            <a:pPr algn="l">
              <a:lnSpc>
                <a:spcPts val="5040"/>
              </a:lnSpc>
            </a:pPr>
            <a:r>
              <a:rPr lang="zh-CN" altLang="en-US" sz="3600">
                <a:solidFill>
                  <a:srgbClr val="446C47"/>
                </a:solidFill>
                <a:latin typeface="阿里巴巴普惠体 Bold" panose="00020600040101010101" charset="-122"/>
                <a:ea typeface="阿里巴巴普惠体 Bold" panose="00020600040101010101" charset="-122"/>
              </a:rPr>
              <a:t>已知的</a:t>
            </a:r>
            <a:r>
              <a:rPr lang="zh-CN" altLang="en-US" sz="3600">
                <a:solidFill>
                  <a:srgbClr val="446C47"/>
                </a:solidFill>
                <a:latin typeface="阿里巴巴普惠体 Bold" panose="00020600040101010101" charset="-122"/>
                <a:ea typeface="阿里巴巴普惠体 Bold" panose="00020600040101010101" charset="-122"/>
              </a:rPr>
              <a:t>信息</a:t>
            </a:r>
            <a:endParaRPr lang="zh-CN" altLang="en-US" sz="3600">
              <a:solidFill>
                <a:srgbClr val="446C47"/>
              </a:solidFill>
              <a:latin typeface="阿里巴巴普惠体 Bold" panose="00020600040101010101" charset="-122"/>
              <a:ea typeface="阿里巴巴普惠体 Bold" panose="00020600040101010101" charset="-122"/>
            </a:endParaRPr>
          </a:p>
        </p:txBody>
      </p:sp>
      <p:sp>
        <p:nvSpPr>
          <p:cNvPr id="45" name="TextBox 45"/>
          <p:cNvSpPr txBox="1"/>
          <p:nvPr/>
        </p:nvSpPr>
        <p:spPr>
          <a:xfrm>
            <a:off x="3052019" y="3530176"/>
            <a:ext cx="7623426" cy="358140"/>
          </a:xfrm>
          <a:prstGeom prst="rect">
            <a:avLst/>
          </a:prstGeom>
        </p:spPr>
        <p:txBody>
          <a:bodyPr lIns="0" tIns="0" rIns="0" bIns="0" rtlCol="0" anchor="t">
            <a:spAutoFit/>
          </a:bodyPr>
          <a:lstStyle/>
          <a:p>
            <a:pPr algn="l">
              <a:lnSpc>
                <a:spcPts val="2795"/>
              </a:lnSpc>
            </a:pPr>
            <a:r>
              <a:rPr lang="en-US" sz="1805">
                <a:solidFill>
                  <a:srgbClr val="605F5F"/>
                </a:solidFill>
                <a:ea typeface="阿里巴巴普惠体" panose="00020600040101010101" charset="-122"/>
                <a:sym typeface="+mn-ea"/>
              </a:rPr>
              <a:t>情感的语义空间由三个属性定义。 </a:t>
            </a:r>
            <a:r>
              <a:rPr lang="zh-CN" altLang="en-US" sz="1805">
                <a:solidFill>
                  <a:srgbClr val="605F5F"/>
                </a:solidFill>
                <a:ea typeface="阿里巴巴普惠体" panose="00020600040101010101" charset="-122"/>
                <a:sym typeface="+mn-ea"/>
              </a:rPr>
              <a:t>分别是</a:t>
            </a:r>
            <a:r>
              <a:rPr lang="zh-CN" altLang="en-US" sz="1805">
                <a:solidFill>
                  <a:srgbClr val="FF0000"/>
                </a:solidFill>
                <a:ea typeface="阿里巴巴普惠体" panose="00020600040101010101" charset="-122"/>
                <a:sym typeface="+mn-ea"/>
              </a:rPr>
              <a:t>维度、分布状态和概念化。</a:t>
            </a:r>
            <a:endParaRPr lang="zh-CN" altLang="en-US" sz="1805">
              <a:solidFill>
                <a:srgbClr val="FF0000"/>
              </a:solidFill>
              <a:latin typeface="阿里巴巴普惠体" panose="00020600040101010101" charset="-122"/>
              <a:ea typeface="阿里巴巴普惠体" panose="00020600040101010101" charset="-122"/>
              <a:sym typeface="+mn-ea"/>
            </a:endParaRPr>
          </a:p>
        </p:txBody>
      </p:sp>
      <p:sp>
        <p:nvSpPr>
          <p:cNvPr id="46" name="TextBox 46"/>
          <p:cNvSpPr txBox="1"/>
          <p:nvPr/>
        </p:nvSpPr>
        <p:spPr>
          <a:xfrm>
            <a:off x="3048000" y="4381500"/>
            <a:ext cx="7623175" cy="1475740"/>
          </a:xfrm>
          <a:prstGeom prst="rect">
            <a:avLst/>
          </a:prstGeom>
        </p:spPr>
        <p:txBody>
          <a:bodyPr lIns="0" tIns="0" rIns="0" bIns="0" rtlCol="0" anchor="t">
            <a:noAutofit/>
          </a:bodyPr>
          <a:lstStyle/>
          <a:p>
            <a:pPr algn="l">
              <a:lnSpc>
                <a:spcPts val="2795"/>
              </a:lnSpc>
            </a:pPr>
            <a:r>
              <a:rPr lang="en-US" sz="1805">
                <a:solidFill>
                  <a:srgbClr val="FF0000"/>
                </a:solidFill>
              </a:rPr>
              <a:t>情感是高维的、明确的、混合的</a:t>
            </a:r>
            <a:r>
              <a:rPr lang="zh-CN" altLang="en-US" sz="1805">
                <a:solidFill>
                  <a:srgbClr val="605F5F"/>
                </a:solidFill>
              </a:rPr>
              <a:t>。</a:t>
            </a:r>
            <a:r>
              <a:rPr lang="en-US" sz="1805">
                <a:solidFill>
                  <a:srgbClr val="605F5F"/>
                </a:solidFill>
                <a:latin typeface="阿里巴巴普惠体" panose="00020600040101010101" charset="-122"/>
                <a:ea typeface="阿里巴巴普惠体" panose="00020600040101010101" charset="-122"/>
                <a:sym typeface="+mn-ea"/>
              </a:rPr>
              <a:t>人们能够区分至少27种与视频相关的不同主观体验、24种不同的非言语声音表达的情感，以及28种不同的面部和身体表达的情感。</a:t>
            </a:r>
            <a:r>
              <a:rPr lang="zh-CN" altLang="en-US" sz="1805">
                <a:solidFill>
                  <a:srgbClr val="605F5F"/>
                </a:solidFill>
                <a:latin typeface="阿里巴巴普惠体" panose="00020600040101010101" charset="-122"/>
                <a:ea typeface="阿里巴巴普惠体" panose="00020600040101010101" charset="-122"/>
                <a:sym typeface="+mn-ea"/>
              </a:rPr>
              <a:t>研究</a:t>
            </a:r>
            <a:r>
              <a:rPr lang="en-US" sz="1805">
                <a:solidFill>
                  <a:srgbClr val="605F5F"/>
                </a:solidFill>
                <a:latin typeface="阿里巴巴普惠体" panose="00020600040101010101" charset="-122"/>
                <a:ea typeface="阿里巴巴普惠体" panose="00020600040101010101" charset="-122"/>
                <a:sym typeface="+mn-ea"/>
              </a:rPr>
              <a:t>发现至少有18种情感可以在面部-身体和声音表达中可靠地区分，并且可以通过不同的视频或音乐样本引发</a:t>
            </a:r>
            <a:r>
              <a:rPr lang="zh-CN" altLang="en-US" sz="1805">
                <a:solidFill>
                  <a:srgbClr val="605F5F"/>
                </a:solidFill>
                <a:latin typeface="阿里巴巴普惠体" panose="00020600040101010101" charset="-122"/>
                <a:ea typeface="阿里巴巴普惠体" panose="00020600040101010101" charset="-122"/>
                <a:sym typeface="+mn-ea"/>
              </a:rPr>
              <a:t>。</a:t>
            </a:r>
            <a:endParaRPr lang="en-US" sz="1805">
              <a:solidFill>
                <a:srgbClr val="605F5F"/>
              </a:solidFill>
            </a:endParaRPr>
          </a:p>
          <a:p>
            <a:pPr algn="l">
              <a:lnSpc>
                <a:spcPts val="2795"/>
              </a:lnSpc>
            </a:pPr>
          </a:p>
        </p:txBody>
      </p:sp>
      <p:sp>
        <p:nvSpPr>
          <p:cNvPr id="47" name="TextBox 47"/>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cxnSp>
        <p:nvCxnSpPr>
          <p:cNvPr id="51" name="直接箭头连接符 50"/>
          <p:cNvCxnSpPr>
            <a:stCxn id="46" idx="2"/>
          </p:cNvCxnSpPr>
          <p:nvPr/>
        </p:nvCxnSpPr>
        <p:spPr>
          <a:xfrm flipH="1">
            <a:off x="6858000" y="5857240"/>
            <a:ext cx="1905" cy="10293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2" name="文本框 51"/>
          <p:cNvSpPr txBox="1"/>
          <p:nvPr/>
        </p:nvSpPr>
        <p:spPr>
          <a:xfrm>
            <a:off x="2743200" y="6896100"/>
            <a:ext cx="9244330" cy="2030095"/>
          </a:xfrm>
          <a:prstGeom prst="rect">
            <a:avLst/>
          </a:prstGeom>
          <a:noFill/>
        </p:spPr>
        <p:txBody>
          <a:bodyPr wrap="square" rtlCol="0">
            <a:spAutoFit/>
          </a:bodyPr>
          <a:p>
            <a:r>
              <a:rPr lang="zh-CN" altLang="en-US"/>
              <a:t>问题：为什么不同的刺激方式得到的情感维度</a:t>
            </a:r>
            <a:r>
              <a:rPr lang="zh-CN" altLang="en-US"/>
              <a:t>不同？</a:t>
            </a:r>
            <a:endParaRPr lang="zh-CN" altLang="en-US"/>
          </a:p>
          <a:p>
            <a:r>
              <a:rPr lang="zh-CN" altLang="en-US"/>
              <a:t>解答：原因有三点：</a:t>
            </a:r>
            <a:r>
              <a:rPr lang="en-US" altLang="zh-CN"/>
              <a:t>1. </a:t>
            </a:r>
            <a:r>
              <a:rPr lang="zh-CN" altLang="en-US"/>
              <a:t>刺激物本身，存在不同通道的混合刺激（视频）以及单个通道的刺激（面孔）。两种刺激方式对个体的影响不同，就会产生不同的情感</a:t>
            </a:r>
            <a:r>
              <a:rPr lang="zh-CN" altLang="en-US"/>
              <a:t>认知。</a:t>
            </a:r>
            <a:endParaRPr lang="zh-CN" altLang="en-US"/>
          </a:p>
          <a:p>
            <a:r>
              <a:rPr lang="en-US" altLang="zh-CN"/>
              <a:t>2. </a:t>
            </a:r>
            <a:r>
              <a:rPr lang="zh-CN" altLang="en-US"/>
              <a:t>不同文化差异，对于不同文化下的个体进行研究是存在文化差异</a:t>
            </a:r>
            <a:r>
              <a:rPr lang="zh-CN" altLang="en-US"/>
              <a:t>的，在对来自多种文化的参与者进行的与音乐和视觉艺术相关的主观体验的研究中，超过 20 到 25 种情绪作为不同的维度出现。</a:t>
            </a:r>
            <a:endParaRPr lang="zh-CN" altLang="en-US"/>
          </a:p>
          <a:p>
            <a:r>
              <a:rPr lang="en-US" altLang="zh-CN"/>
              <a:t>3. </a:t>
            </a:r>
            <a:r>
              <a:rPr lang="zh-CN" altLang="en-US"/>
              <a:t>统计上存在的一些误差导致</a:t>
            </a:r>
            <a:r>
              <a:rPr lang="zh-CN" altLang="en-US"/>
              <a:t>的。</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428466" y="432454"/>
            <a:ext cx="17431069" cy="9422091"/>
            <a:chOff x="0" y="0"/>
            <a:chExt cx="4590899" cy="2481538"/>
          </a:xfrm>
        </p:grpSpPr>
        <p:sp>
          <p:nvSpPr>
            <p:cNvPr id="3" name="Freeform 3"/>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FFFFFF"/>
            </a:solidFill>
            <a:ln w="28575" cap="sq">
              <a:solidFill>
                <a:srgbClr val="446C47"/>
              </a:solidFill>
              <a:prstDash val="solid"/>
              <a:miter/>
            </a:ln>
          </p:spPr>
        </p:sp>
        <p:sp>
          <p:nvSpPr>
            <p:cNvPr id="4" name="TextBox 4"/>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672653" y="640893"/>
            <a:ext cx="16942693" cy="9005213"/>
            <a:chOff x="0" y="0"/>
            <a:chExt cx="4492462" cy="2387789"/>
          </a:xfrm>
        </p:grpSpPr>
        <p:sp>
          <p:nvSpPr>
            <p:cNvPr id="6" name="Freeform 6"/>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FFFFFF"/>
            </a:solidFill>
            <a:ln w="28575" cap="sq">
              <a:solidFill>
                <a:srgbClr val="446C47"/>
              </a:solidFill>
              <a:prstDash val="dash"/>
              <a:miter/>
            </a:ln>
          </p:spPr>
        </p:sp>
        <p:sp>
          <p:nvSpPr>
            <p:cNvPr id="7" name="TextBox 7"/>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558030" y="526270"/>
            <a:ext cx="229246" cy="229246"/>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7500723" y="526270"/>
            <a:ext cx="229246" cy="229246"/>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558030" y="9531483"/>
            <a:ext cx="229246" cy="229246"/>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6" name="TextBox 16"/>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17500723" y="9531483"/>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0" name="Freeform 20"/>
          <p:cNvSpPr/>
          <p:nvPr/>
        </p:nvSpPr>
        <p:spPr>
          <a:xfrm>
            <a:off x="1028700" y="8300276"/>
            <a:ext cx="697095" cy="1094198"/>
          </a:xfrm>
          <a:custGeom>
            <a:avLst/>
            <a:gdLst/>
            <a:ahLst/>
            <a:cxnLst/>
            <a:rect l="l" t="t" r="r" b="b"/>
            <a:pathLst>
              <a:path w="697095" h="1094198">
                <a:moveTo>
                  <a:pt x="0" y="0"/>
                </a:moveTo>
                <a:lnTo>
                  <a:pt x="697095" y="0"/>
                </a:lnTo>
                <a:lnTo>
                  <a:pt x="697095" y="1094198"/>
                </a:lnTo>
                <a:lnTo>
                  <a:pt x="0" y="1094198"/>
                </a:lnTo>
                <a:lnTo>
                  <a:pt x="0" y="0"/>
                </a:lnTo>
                <a:close/>
              </a:path>
            </a:pathLst>
          </a:custGeom>
          <a:blipFill>
            <a:blip r:embed="rId1"/>
            <a:stretch>
              <a:fillRect/>
            </a:stretch>
          </a:blipFill>
        </p:spPr>
      </p:sp>
      <p:grpSp>
        <p:nvGrpSpPr>
          <p:cNvPr id="21" name="Group 21"/>
          <p:cNvGrpSpPr/>
          <p:nvPr/>
        </p:nvGrpSpPr>
        <p:grpSpPr>
          <a:xfrm rot="0">
            <a:off x="6877052" y="3152710"/>
            <a:ext cx="3981581" cy="398158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46C47"/>
            </a:solidFill>
            <a:ln w="19050" cap="sq">
              <a:solidFill>
                <a:srgbClr val="446C47"/>
              </a:solidFill>
              <a:prstDash val="lgDash"/>
              <a:miter/>
            </a:ln>
          </p:spPr>
        </p:sp>
        <p:sp>
          <p:nvSpPr>
            <p:cNvPr id="23" name="TextBox 23"/>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grpSp>
        <p:nvGrpSpPr>
          <p:cNvPr id="24" name="Group 24"/>
          <p:cNvGrpSpPr/>
          <p:nvPr/>
        </p:nvGrpSpPr>
        <p:grpSpPr>
          <a:xfrm rot="0">
            <a:off x="6986247" y="3261904"/>
            <a:ext cx="3763191" cy="376319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lgDash"/>
              <a:miter/>
            </a:ln>
          </p:spPr>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660"/>
                </a:lnSpc>
              </a:pPr>
            </a:p>
          </p:txBody>
        </p:sp>
      </p:grpSp>
      <p:sp>
        <p:nvSpPr>
          <p:cNvPr id="27" name="TextBox 27"/>
          <p:cNvSpPr txBox="1"/>
          <p:nvPr/>
        </p:nvSpPr>
        <p:spPr>
          <a:xfrm>
            <a:off x="4819152" y="717417"/>
            <a:ext cx="8649696" cy="1076960"/>
          </a:xfrm>
          <a:prstGeom prst="rect">
            <a:avLst/>
          </a:prstGeom>
        </p:spPr>
        <p:txBody>
          <a:bodyPr lIns="0" tIns="0" rIns="0" bIns="0" rtlCol="0" anchor="t">
            <a:spAutoFit/>
          </a:bodyPr>
          <a:lstStyle/>
          <a:p>
            <a:pPr algn="ctr">
              <a:lnSpc>
                <a:spcPts val="8400"/>
              </a:lnSpc>
            </a:pPr>
            <a:r>
              <a:rPr lang="zh-CN" altLang="en-US" sz="6000" spc="497">
                <a:solidFill>
                  <a:srgbClr val="446C47"/>
                </a:solidFill>
                <a:ea typeface="字由文艺黑" panose="00020600040101010101" charset="-122"/>
              </a:rPr>
              <a:t>文献</a:t>
            </a:r>
            <a:r>
              <a:rPr lang="zh-CN" altLang="en-US" sz="6000" spc="497">
                <a:solidFill>
                  <a:srgbClr val="446C47"/>
                </a:solidFill>
                <a:ea typeface="字由文艺黑" panose="00020600040101010101" charset="-122"/>
              </a:rPr>
              <a:t>梳理</a:t>
            </a:r>
            <a:endParaRPr lang="zh-CN" altLang="en-US" sz="6000" spc="497">
              <a:solidFill>
                <a:srgbClr val="446C47"/>
              </a:solidFill>
              <a:ea typeface="字由文艺黑" panose="00020600040101010101" charset="-122"/>
            </a:endParaRPr>
          </a:p>
        </p:txBody>
      </p:sp>
      <p:sp>
        <p:nvSpPr>
          <p:cNvPr id="28" name="TextBox 28"/>
          <p:cNvSpPr txBox="1"/>
          <p:nvPr/>
        </p:nvSpPr>
        <p:spPr>
          <a:xfrm>
            <a:off x="7696388" y="4427202"/>
            <a:ext cx="2392985" cy="1292225"/>
          </a:xfrm>
          <a:prstGeom prst="rect">
            <a:avLst/>
          </a:prstGeom>
        </p:spPr>
        <p:txBody>
          <a:bodyPr lIns="0" tIns="0" rIns="0" bIns="0" rtlCol="0" anchor="t">
            <a:spAutoFit/>
          </a:bodyPr>
          <a:lstStyle/>
          <a:p>
            <a:pPr algn="ctr">
              <a:lnSpc>
                <a:spcPts val="5040"/>
              </a:lnSpc>
            </a:pPr>
            <a:r>
              <a:rPr lang="zh-CN" altLang="en-US" sz="3600">
                <a:solidFill>
                  <a:srgbClr val="FFFFFF"/>
                </a:solidFill>
                <a:ea typeface="阿里巴巴普惠体 Bold" panose="00020600040101010101" charset="-122"/>
              </a:rPr>
              <a:t>数据分析</a:t>
            </a:r>
            <a:r>
              <a:rPr lang="zh-CN" altLang="en-US" sz="3600">
                <a:solidFill>
                  <a:srgbClr val="FFFFFF"/>
                </a:solidFill>
                <a:ea typeface="阿里巴巴普惠体 Bold" panose="00020600040101010101" charset="-122"/>
              </a:rPr>
              <a:t>方法</a:t>
            </a:r>
            <a:endParaRPr lang="zh-CN" altLang="en-US" sz="3600">
              <a:solidFill>
                <a:srgbClr val="FFFFFF"/>
              </a:solidFill>
              <a:ea typeface="阿里巴巴普惠体 Bold" panose="00020600040101010101" charset="-122"/>
            </a:endParaRPr>
          </a:p>
        </p:txBody>
      </p:sp>
      <p:sp>
        <p:nvSpPr>
          <p:cNvPr id="29" name="TextBox 29"/>
          <p:cNvSpPr txBox="1"/>
          <p:nvPr/>
        </p:nvSpPr>
        <p:spPr>
          <a:xfrm>
            <a:off x="1809426" y="2802661"/>
            <a:ext cx="3699653" cy="64579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SH-CCA</a:t>
            </a:r>
            <a:endParaRPr lang="en-US" sz="3600">
              <a:solidFill>
                <a:srgbClr val="446C47"/>
              </a:solidFill>
              <a:ea typeface="阿里巴巴普惠体 Bold" panose="00020600040101010101" charset="-122"/>
            </a:endParaRPr>
          </a:p>
        </p:txBody>
      </p:sp>
      <p:sp>
        <p:nvSpPr>
          <p:cNvPr id="30" name="TextBox 30"/>
          <p:cNvSpPr txBox="1"/>
          <p:nvPr/>
        </p:nvSpPr>
        <p:spPr>
          <a:xfrm>
            <a:off x="1809426" y="3585969"/>
            <a:ext cx="4400788" cy="2150110"/>
          </a:xfrm>
          <a:prstGeom prst="rect">
            <a:avLst/>
          </a:prstGeom>
        </p:spPr>
        <p:txBody>
          <a:bodyPr lIns="0" tIns="0" rIns="0" bIns="0" rtlCol="0" anchor="t">
            <a:spAutoFit/>
          </a:bodyPr>
          <a:lstStyle/>
          <a:p>
            <a:pPr algn="l">
              <a:lnSpc>
                <a:spcPts val="2795"/>
              </a:lnSpc>
            </a:pPr>
            <a:r>
              <a:rPr lang="zh-CN" altLang="en-US" sz="1805">
                <a:solidFill>
                  <a:srgbClr val="605F5F"/>
                </a:solidFill>
                <a:ea typeface="阿里巴巴普惠体" panose="00020600040101010101" charset="-122"/>
              </a:rPr>
              <a:t>分半典型相关分析（split-half</a:t>
            </a:r>
            <a:r>
              <a:rPr lang="en-US" altLang="zh-CN" sz="1805">
                <a:solidFill>
                  <a:srgbClr val="605F5F"/>
                </a:solidFill>
                <a:ea typeface="阿里巴巴普惠体" panose="00020600040101010101" charset="-122"/>
              </a:rPr>
              <a:t> </a:t>
            </a:r>
            <a:r>
              <a:rPr lang="zh-CN" altLang="en-US" sz="1805">
                <a:solidFill>
                  <a:srgbClr val="605F5F"/>
                </a:solidFill>
                <a:ea typeface="阿里巴巴普惠体" panose="00020600040101010101" charset="-122"/>
              </a:rPr>
              <a:t>canonical correlation analyses）</a:t>
            </a:r>
            <a:r>
              <a:rPr lang="en-US" sz="1805">
                <a:solidFill>
                  <a:srgbClr val="605F5F"/>
                </a:solidFill>
                <a:ea typeface="阿里巴巴普惠体" panose="00020600040101010101" charset="-122"/>
              </a:rPr>
              <a:t>。</a:t>
            </a:r>
            <a:r>
              <a:rPr lang="zh-CN" altLang="en-US" sz="1805">
                <a:solidFill>
                  <a:srgbClr val="605F5F"/>
                </a:solidFill>
                <a:ea typeface="阿里巴巴普惠体" panose="00020600040101010101" charset="-122"/>
              </a:rPr>
              <a:t>通过将一个情感的每个刺激进行分半，求出其平均评分。之后再通过</a:t>
            </a:r>
            <a:r>
              <a:rPr lang="en-US" altLang="zh-CN" sz="1805">
                <a:solidFill>
                  <a:srgbClr val="605F5F"/>
                </a:solidFill>
                <a:ea typeface="阿里巴巴普惠体" panose="00020600040101010101" charset="-122"/>
              </a:rPr>
              <a:t>CCA</a:t>
            </a:r>
            <a:r>
              <a:rPr lang="zh-CN" altLang="en-US" sz="1805">
                <a:solidFill>
                  <a:srgbClr val="605F5F"/>
                </a:solidFill>
                <a:ea typeface="阿里巴巴普惠体" panose="00020600040101010101" charset="-122"/>
              </a:rPr>
              <a:t>得到两分半组之间的最大相关的线性组合。并计算出有哪些独立可靠的语义维度</a:t>
            </a:r>
            <a:r>
              <a:rPr lang="zh-CN" altLang="en-US" sz="1805">
                <a:solidFill>
                  <a:srgbClr val="605F5F"/>
                </a:solidFill>
                <a:ea typeface="阿里巴巴普惠体" panose="00020600040101010101" charset="-122"/>
              </a:rPr>
              <a:t>数量。</a:t>
            </a:r>
            <a:endParaRPr lang="zh-CN" altLang="en-US" sz="1805">
              <a:solidFill>
                <a:srgbClr val="605F5F"/>
              </a:solidFill>
              <a:ea typeface="阿里巴巴普惠体" panose="00020600040101010101" charset="-122"/>
            </a:endParaRPr>
          </a:p>
        </p:txBody>
      </p:sp>
      <p:sp>
        <p:nvSpPr>
          <p:cNvPr id="31" name="TextBox 31"/>
          <p:cNvSpPr txBox="1"/>
          <p:nvPr/>
        </p:nvSpPr>
        <p:spPr>
          <a:xfrm>
            <a:off x="11630158" y="2802661"/>
            <a:ext cx="3699653" cy="645795"/>
          </a:xfrm>
          <a:prstGeom prst="rect">
            <a:avLst/>
          </a:prstGeom>
        </p:spPr>
        <p:txBody>
          <a:bodyPr lIns="0" tIns="0" rIns="0" bIns="0" rtlCol="0" anchor="t">
            <a:spAutoFit/>
          </a:bodyPr>
          <a:lstStyle/>
          <a:p>
            <a:pPr algn="l">
              <a:lnSpc>
                <a:spcPts val="5040"/>
              </a:lnSpc>
            </a:pPr>
            <a:r>
              <a:rPr lang="en-US" sz="3600">
                <a:solidFill>
                  <a:srgbClr val="446C47"/>
                </a:solidFill>
                <a:ea typeface="阿里巴巴普惠体 Bold" panose="00020600040101010101" charset="-122"/>
              </a:rPr>
              <a:t>t-SNE</a:t>
            </a:r>
            <a:endParaRPr lang="en-US" sz="3600">
              <a:solidFill>
                <a:srgbClr val="446C47"/>
              </a:solidFill>
              <a:ea typeface="阿里巴巴普惠体 Bold" panose="00020600040101010101" charset="-122"/>
            </a:endParaRPr>
          </a:p>
        </p:txBody>
      </p:sp>
      <p:sp>
        <p:nvSpPr>
          <p:cNvPr id="32" name="TextBox 32"/>
          <p:cNvSpPr txBox="1"/>
          <p:nvPr/>
        </p:nvSpPr>
        <p:spPr>
          <a:xfrm>
            <a:off x="11630158" y="3585969"/>
            <a:ext cx="4400788" cy="2508885"/>
          </a:xfrm>
          <a:prstGeom prst="rect">
            <a:avLst/>
          </a:prstGeom>
        </p:spPr>
        <p:txBody>
          <a:bodyPr lIns="0" tIns="0" rIns="0" bIns="0" rtlCol="0" anchor="t">
            <a:spAutoFit/>
          </a:bodyPr>
          <a:lstStyle/>
          <a:p>
            <a:pPr algn="l">
              <a:lnSpc>
                <a:spcPts val="2795"/>
              </a:lnSpc>
            </a:pPr>
            <a:r>
              <a:rPr lang="en-US" sz="1805">
                <a:solidFill>
                  <a:srgbClr val="605F5F"/>
                </a:solidFill>
              </a:rPr>
              <a:t>t-SNE</a:t>
            </a:r>
            <a:r>
              <a:rPr lang="zh-CN" altLang="en-US" sz="1805">
                <a:solidFill>
                  <a:srgbClr val="605F5F"/>
                </a:solidFill>
              </a:rPr>
              <a:t>（t-Distributed Stochastic Neighbor Embedding）</a:t>
            </a:r>
            <a:r>
              <a:rPr lang="en-US" sz="1805">
                <a:solidFill>
                  <a:srgbClr val="605F5F"/>
                </a:solidFill>
              </a:rPr>
              <a:t> 是一种用于高维数据可视化的非线性降维算法。它能够将高维数据映射到二维或三维空间，从而便于</a:t>
            </a:r>
            <a:r>
              <a:rPr lang="zh-CN" altLang="en-US" sz="1805">
                <a:solidFill>
                  <a:srgbClr val="605F5F"/>
                </a:solidFill>
              </a:rPr>
              <a:t>我们</a:t>
            </a:r>
            <a:r>
              <a:rPr lang="en-US" sz="1805">
                <a:solidFill>
                  <a:srgbClr val="605F5F"/>
                </a:solidFill>
              </a:rPr>
              <a:t>观察和理解数据中的模式和结构。t-SNE 尤其适用于高维数据集，例如图像、文本和生物信息学数据。</a:t>
            </a:r>
            <a:endParaRPr lang="en-US" sz="1805">
              <a:solidFill>
                <a:srgbClr val="605F5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672653" y="640893"/>
            <a:ext cx="16942693" cy="9005213"/>
            <a:chOff x="0" y="0"/>
            <a:chExt cx="4492462" cy="2387789"/>
          </a:xfrm>
        </p:grpSpPr>
        <p:sp>
          <p:nvSpPr>
            <p:cNvPr id="3" name="Freeform 3"/>
            <p:cNvSpPr/>
            <p:nvPr/>
          </p:nvSpPr>
          <p:spPr>
            <a:xfrm>
              <a:off x="0" y="0"/>
              <a:ext cx="4492462" cy="2387789"/>
            </a:xfrm>
            <a:custGeom>
              <a:avLst/>
              <a:gdLst/>
              <a:ahLst/>
              <a:cxnLst/>
              <a:rect l="l" t="t" r="r" b="b"/>
              <a:pathLst>
                <a:path w="4492462" h="2387789">
                  <a:moveTo>
                    <a:pt x="0" y="0"/>
                  </a:moveTo>
                  <a:lnTo>
                    <a:pt x="4492462" y="0"/>
                  </a:lnTo>
                  <a:lnTo>
                    <a:pt x="4492462" y="2387789"/>
                  </a:lnTo>
                  <a:lnTo>
                    <a:pt x="0" y="2387789"/>
                  </a:lnTo>
                  <a:close/>
                </a:path>
              </a:pathLst>
            </a:custGeom>
            <a:solidFill>
              <a:srgbClr val="000000">
                <a:alpha val="0"/>
              </a:srgbClr>
            </a:solidFill>
            <a:ln w="28575" cap="sq">
              <a:solidFill>
                <a:srgbClr val="446C47"/>
              </a:solidFill>
              <a:prstDash val="dash"/>
              <a:miter/>
            </a:ln>
          </p:spPr>
        </p:sp>
        <p:sp>
          <p:nvSpPr>
            <p:cNvPr id="4" name="TextBox 4"/>
            <p:cNvSpPr txBox="1"/>
            <p:nvPr/>
          </p:nvSpPr>
          <p:spPr>
            <a:xfrm>
              <a:off x="0" y="-28575"/>
              <a:ext cx="4492462" cy="2416364"/>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428466" y="432454"/>
            <a:ext cx="17431069" cy="9422091"/>
            <a:chOff x="0" y="0"/>
            <a:chExt cx="4590899" cy="2481538"/>
          </a:xfrm>
        </p:grpSpPr>
        <p:sp>
          <p:nvSpPr>
            <p:cNvPr id="6" name="Freeform 6"/>
            <p:cNvSpPr/>
            <p:nvPr/>
          </p:nvSpPr>
          <p:spPr>
            <a:xfrm>
              <a:off x="0" y="0"/>
              <a:ext cx="4590899" cy="2481538"/>
            </a:xfrm>
            <a:custGeom>
              <a:avLst/>
              <a:gdLst/>
              <a:ahLst/>
              <a:cxnLst/>
              <a:rect l="l" t="t" r="r" b="b"/>
              <a:pathLst>
                <a:path w="4590899" h="2481538">
                  <a:moveTo>
                    <a:pt x="0" y="0"/>
                  </a:moveTo>
                  <a:lnTo>
                    <a:pt x="4590899" y="0"/>
                  </a:lnTo>
                  <a:lnTo>
                    <a:pt x="4590899" y="2481538"/>
                  </a:lnTo>
                  <a:lnTo>
                    <a:pt x="0" y="2481538"/>
                  </a:lnTo>
                  <a:close/>
                </a:path>
              </a:pathLst>
            </a:custGeom>
            <a:solidFill>
              <a:srgbClr val="000000">
                <a:alpha val="0"/>
              </a:srgbClr>
            </a:solidFill>
            <a:ln w="28575" cap="sq">
              <a:solidFill>
                <a:srgbClr val="446C47"/>
              </a:solidFill>
              <a:prstDash val="solid"/>
              <a:miter/>
            </a:ln>
          </p:spPr>
        </p:sp>
        <p:sp>
          <p:nvSpPr>
            <p:cNvPr id="7" name="TextBox 7"/>
            <p:cNvSpPr txBox="1"/>
            <p:nvPr/>
          </p:nvSpPr>
          <p:spPr>
            <a:xfrm>
              <a:off x="0" y="-28575"/>
              <a:ext cx="4590899" cy="2510113"/>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069928" y="4438326"/>
            <a:ext cx="1320083" cy="2832025"/>
            <a:chOff x="0" y="0"/>
            <a:chExt cx="347676" cy="745883"/>
          </a:xfrm>
        </p:grpSpPr>
        <p:sp>
          <p:nvSpPr>
            <p:cNvPr id="9" name="Freeform 9"/>
            <p:cNvSpPr/>
            <p:nvPr/>
          </p:nvSpPr>
          <p:spPr>
            <a:xfrm>
              <a:off x="0" y="0"/>
              <a:ext cx="347676" cy="745883"/>
            </a:xfrm>
            <a:custGeom>
              <a:avLst/>
              <a:gdLst/>
              <a:ahLst/>
              <a:cxnLst/>
              <a:rect l="l" t="t" r="r" b="b"/>
              <a:pathLst>
                <a:path w="347676" h="745883">
                  <a:moveTo>
                    <a:pt x="0" y="0"/>
                  </a:moveTo>
                  <a:lnTo>
                    <a:pt x="347676" y="0"/>
                  </a:lnTo>
                  <a:lnTo>
                    <a:pt x="347676" y="745883"/>
                  </a:lnTo>
                  <a:lnTo>
                    <a:pt x="0" y="745883"/>
                  </a:lnTo>
                  <a:close/>
                </a:path>
              </a:pathLst>
            </a:custGeom>
            <a:solidFill>
              <a:srgbClr val="FFFFFF"/>
            </a:solidFill>
          </p:spPr>
        </p:sp>
        <p:sp>
          <p:nvSpPr>
            <p:cNvPr id="10" name="TextBox 10"/>
            <p:cNvSpPr txBox="1"/>
            <p:nvPr/>
          </p:nvSpPr>
          <p:spPr>
            <a:xfrm>
              <a:off x="0" y="-28575"/>
              <a:ext cx="347676" cy="774458"/>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0" y="4438326"/>
            <a:ext cx="1320083" cy="2981483"/>
            <a:chOff x="0" y="0"/>
            <a:chExt cx="347676" cy="785247"/>
          </a:xfrm>
        </p:grpSpPr>
        <p:sp>
          <p:nvSpPr>
            <p:cNvPr id="12" name="Freeform 12"/>
            <p:cNvSpPr/>
            <p:nvPr/>
          </p:nvSpPr>
          <p:spPr>
            <a:xfrm>
              <a:off x="0" y="0"/>
              <a:ext cx="347676" cy="785247"/>
            </a:xfrm>
            <a:custGeom>
              <a:avLst/>
              <a:gdLst/>
              <a:ahLst/>
              <a:cxnLst/>
              <a:rect l="l" t="t" r="r" b="b"/>
              <a:pathLst>
                <a:path w="347676" h="785247">
                  <a:moveTo>
                    <a:pt x="0" y="0"/>
                  </a:moveTo>
                  <a:lnTo>
                    <a:pt x="347676" y="0"/>
                  </a:lnTo>
                  <a:lnTo>
                    <a:pt x="347676" y="785247"/>
                  </a:lnTo>
                  <a:lnTo>
                    <a:pt x="0" y="785247"/>
                  </a:lnTo>
                  <a:close/>
                </a:path>
              </a:pathLst>
            </a:custGeom>
            <a:solidFill>
              <a:srgbClr val="FFFFFF"/>
            </a:solidFill>
          </p:spPr>
        </p:sp>
        <p:sp>
          <p:nvSpPr>
            <p:cNvPr id="13" name="TextBox 13"/>
            <p:cNvSpPr txBox="1"/>
            <p:nvPr/>
          </p:nvSpPr>
          <p:spPr>
            <a:xfrm>
              <a:off x="0" y="-28575"/>
              <a:ext cx="347676" cy="813822"/>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rot="0">
            <a:off x="558030" y="526270"/>
            <a:ext cx="229246" cy="229246"/>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19" name="TextBox 19"/>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0" name="Group 20"/>
          <p:cNvGrpSpPr/>
          <p:nvPr/>
        </p:nvGrpSpPr>
        <p:grpSpPr>
          <a:xfrm rot="0">
            <a:off x="17500723" y="526270"/>
            <a:ext cx="229246" cy="229246"/>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2" name="TextBox 22"/>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3" name="Group 23"/>
          <p:cNvGrpSpPr/>
          <p:nvPr/>
        </p:nvGrpSpPr>
        <p:grpSpPr>
          <a:xfrm rot="0">
            <a:off x="558030" y="9531483"/>
            <a:ext cx="229246" cy="229246"/>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5" name="TextBox 25"/>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0">
            <a:off x="17500723" y="9531483"/>
            <a:ext cx="229246" cy="229246"/>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446C47"/>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660"/>
                </a:lnSpc>
              </a:pPr>
            </a:p>
          </p:txBody>
        </p:sp>
      </p:grpSp>
      <p:sp>
        <p:nvSpPr>
          <p:cNvPr id="29" name="Freeform 29"/>
          <p:cNvSpPr/>
          <p:nvPr/>
        </p:nvSpPr>
        <p:spPr>
          <a:xfrm rot="748581">
            <a:off x="-929221" y="4034443"/>
            <a:ext cx="2123757" cy="4188026"/>
          </a:xfrm>
          <a:custGeom>
            <a:avLst/>
            <a:gdLst/>
            <a:ahLst/>
            <a:cxnLst/>
            <a:rect l="l" t="t" r="r" b="b"/>
            <a:pathLst>
              <a:path w="2123757" h="4188026">
                <a:moveTo>
                  <a:pt x="0" y="0"/>
                </a:moveTo>
                <a:lnTo>
                  <a:pt x="2123757" y="0"/>
                </a:lnTo>
                <a:lnTo>
                  <a:pt x="2123757" y="4188026"/>
                </a:lnTo>
                <a:lnTo>
                  <a:pt x="0" y="4188026"/>
                </a:lnTo>
                <a:lnTo>
                  <a:pt x="0" y="0"/>
                </a:lnTo>
                <a:close/>
              </a:path>
            </a:pathLst>
          </a:custGeom>
          <a:blipFill>
            <a:blip r:embed="rId1"/>
            <a:stretch>
              <a:fillRect t="-11648" r="-82831"/>
            </a:stretch>
          </a:blipFill>
        </p:spPr>
      </p:sp>
      <p:sp>
        <p:nvSpPr>
          <p:cNvPr id="30" name="Freeform 30"/>
          <p:cNvSpPr/>
          <p:nvPr/>
        </p:nvSpPr>
        <p:spPr>
          <a:xfrm rot="-819781" flipH="1">
            <a:off x="17135080" y="4046059"/>
            <a:ext cx="2123757" cy="4188026"/>
          </a:xfrm>
          <a:custGeom>
            <a:avLst/>
            <a:gdLst/>
            <a:ahLst/>
            <a:cxnLst/>
            <a:rect l="l" t="t" r="r" b="b"/>
            <a:pathLst>
              <a:path w="2123757" h="4188026">
                <a:moveTo>
                  <a:pt x="2123757" y="0"/>
                </a:moveTo>
                <a:lnTo>
                  <a:pt x="0" y="0"/>
                </a:lnTo>
                <a:lnTo>
                  <a:pt x="0" y="4188026"/>
                </a:lnTo>
                <a:lnTo>
                  <a:pt x="2123757" y="4188026"/>
                </a:lnTo>
                <a:lnTo>
                  <a:pt x="2123757" y="0"/>
                </a:lnTo>
                <a:close/>
              </a:path>
            </a:pathLst>
          </a:custGeom>
          <a:blipFill>
            <a:blip r:embed="rId1"/>
            <a:stretch>
              <a:fillRect t="-11648" r="-82831"/>
            </a:stretch>
          </a:blipFill>
        </p:spPr>
      </p:sp>
      <p:sp>
        <p:nvSpPr>
          <p:cNvPr id="31" name="Freeform 31"/>
          <p:cNvSpPr/>
          <p:nvPr/>
        </p:nvSpPr>
        <p:spPr>
          <a:xfrm>
            <a:off x="2246054" y="2000700"/>
            <a:ext cx="4559373" cy="3565003"/>
          </a:xfrm>
          <a:custGeom>
            <a:avLst/>
            <a:gdLst/>
            <a:ahLst/>
            <a:cxnLst/>
            <a:rect l="l" t="t" r="r" b="b"/>
            <a:pathLst>
              <a:path w="4559373" h="3565003">
                <a:moveTo>
                  <a:pt x="0" y="0"/>
                </a:moveTo>
                <a:lnTo>
                  <a:pt x="4559373" y="0"/>
                </a:lnTo>
                <a:lnTo>
                  <a:pt x="4559373" y="3565002"/>
                </a:lnTo>
                <a:lnTo>
                  <a:pt x="0" y="3565002"/>
                </a:lnTo>
                <a:lnTo>
                  <a:pt x="0" y="0"/>
                </a:lnTo>
                <a:close/>
              </a:path>
            </a:pathLst>
          </a:custGeom>
          <a:blipFill>
            <a:blip r:embed="rId2"/>
            <a:stretch>
              <a:fillRect/>
            </a:stretch>
          </a:blipFill>
        </p:spPr>
      </p:sp>
      <p:sp>
        <p:nvSpPr>
          <p:cNvPr id="32" name="Freeform 32"/>
          <p:cNvSpPr/>
          <p:nvPr/>
        </p:nvSpPr>
        <p:spPr>
          <a:xfrm>
            <a:off x="7415027" y="3783201"/>
            <a:ext cx="3160530" cy="4142275"/>
          </a:xfrm>
          <a:custGeom>
            <a:avLst/>
            <a:gdLst/>
            <a:ahLst/>
            <a:cxnLst/>
            <a:rect l="l" t="t" r="r" b="b"/>
            <a:pathLst>
              <a:path w="3160530" h="4142275">
                <a:moveTo>
                  <a:pt x="0" y="0"/>
                </a:moveTo>
                <a:lnTo>
                  <a:pt x="3160530" y="0"/>
                </a:lnTo>
                <a:lnTo>
                  <a:pt x="3160530" y="4142275"/>
                </a:lnTo>
                <a:lnTo>
                  <a:pt x="0" y="4142275"/>
                </a:lnTo>
                <a:lnTo>
                  <a:pt x="0" y="0"/>
                </a:lnTo>
                <a:close/>
              </a:path>
            </a:pathLst>
          </a:custGeom>
          <a:blipFill>
            <a:blip r:embed="rId3"/>
            <a:stretch>
              <a:fillRect/>
            </a:stretch>
          </a:blipFill>
        </p:spPr>
      </p:sp>
      <p:sp>
        <p:nvSpPr>
          <p:cNvPr id="33" name="Freeform 33"/>
          <p:cNvSpPr/>
          <p:nvPr/>
        </p:nvSpPr>
        <p:spPr>
          <a:xfrm>
            <a:off x="11605670" y="2025143"/>
            <a:ext cx="4452414" cy="3658690"/>
          </a:xfrm>
          <a:custGeom>
            <a:avLst/>
            <a:gdLst/>
            <a:ahLst/>
            <a:cxnLst/>
            <a:rect l="l" t="t" r="r" b="b"/>
            <a:pathLst>
              <a:path w="4452414" h="3658690">
                <a:moveTo>
                  <a:pt x="0" y="0"/>
                </a:moveTo>
                <a:lnTo>
                  <a:pt x="4452414" y="0"/>
                </a:lnTo>
                <a:lnTo>
                  <a:pt x="4452414" y="3658690"/>
                </a:lnTo>
                <a:lnTo>
                  <a:pt x="0" y="3658690"/>
                </a:lnTo>
                <a:lnTo>
                  <a:pt x="0" y="0"/>
                </a:lnTo>
                <a:close/>
              </a:path>
            </a:pathLst>
          </a:custGeom>
          <a:blipFill>
            <a:blip r:embed="rId4"/>
            <a:stretch>
              <a:fillRect/>
            </a:stretch>
          </a:blipFill>
        </p:spPr>
      </p:sp>
      <p:sp>
        <p:nvSpPr>
          <p:cNvPr id="34" name="Freeform 34"/>
          <p:cNvSpPr/>
          <p:nvPr/>
        </p:nvSpPr>
        <p:spPr>
          <a:xfrm>
            <a:off x="2678151" y="6460638"/>
            <a:ext cx="3695178" cy="2797662"/>
          </a:xfrm>
          <a:custGeom>
            <a:avLst/>
            <a:gdLst/>
            <a:ahLst/>
            <a:cxnLst/>
            <a:rect l="l" t="t" r="r" b="b"/>
            <a:pathLst>
              <a:path w="3695178" h="2797662">
                <a:moveTo>
                  <a:pt x="0" y="0"/>
                </a:moveTo>
                <a:lnTo>
                  <a:pt x="3695178" y="0"/>
                </a:lnTo>
                <a:lnTo>
                  <a:pt x="3695178" y="2797662"/>
                </a:lnTo>
                <a:lnTo>
                  <a:pt x="0" y="2797662"/>
                </a:lnTo>
                <a:lnTo>
                  <a:pt x="0" y="0"/>
                </a:lnTo>
                <a:close/>
              </a:path>
            </a:pathLst>
          </a:custGeom>
          <a:blipFill>
            <a:blip r:embed="rId5"/>
            <a:stretch>
              <a:fillRect/>
            </a:stretch>
          </a:blipFill>
        </p:spPr>
      </p:sp>
      <p:sp>
        <p:nvSpPr>
          <p:cNvPr id="35" name="Freeform 35"/>
          <p:cNvSpPr/>
          <p:nvPr/>
        </p:nvSpPr>
        <p:spPr>
          <a:xfrm>
            <a:off x="10884256" y="6266612"/>
            <a:ext cx="6185673" cy="3185714"/>
          </a:xfrm>
          <a:custGeom>
            <a:avLst/>
            <a:gdLst/>
            <a:ahLst/>
            <a:cxnLst/>
            <a:rect l="l" t="t" r="r" b="b"/>
            <a:pathLst>
              <a:path w="6185673" h="3185714">
                <a:moveTo>
                  <a:pt x="0" y="0"/>
                </a:moveTo>
                <a:lnTo>
                  <a:pt x="6185672" y="0"/>
                </a:lnTo>
                <a:lnTo>
                  <a:pt x="6185672" y="3185714"/>
                </a:lnTo>
                <a:lnTo>
                  <a:pt x="0" y="3185714"/>
                </a:lnTo>
                <a:lnTo>
                  <a:pt x="0" y="0"/>
                </a:lnTo>
                <a:close/>
              </a:path>
            </a:pathLst>
          </a:custGeom>
          <a:blipFill>
            <a:blip r:embed="rId6"/>
            <a:stretch>
              <a:fillRect/>
            </a:stretch>
          </a:blipFill>
        </p:spPr>
      </p:sp>
      <p:sp>
        <p:nvSpPr>
          <p:cNvPr id="36" name="TextBox 36"/>
          <p:cNvSpPr txBox="1"/>
          <p:nvPr/>
        </p:nvSpPr>
        <p:spPr>
          <a:xfrm>
            <a:off x="4819152" y="717417"/>
            <a:ext cx="8649696" cy="1038225"/>
          </a:xfrm>
          <a:prstGeom prst="rect">
            <a:avLst/>
          </a:prstGeom>
        </p:spPr>
        <p:txBody>
          <a:bodyPr lIns="0" tIns="0" rIns="0" bIns="0" rtlCol="0" anchor="t">
            <a:spAutoFit/>
          </a:bodyPr>
          <a:lstStyle/>
          <a:p>
            <a:pPr algn="ctr">
              <a:lnSpc>
                <a:spcPts val="8400"/>
              </a:lnSpc>
            </a:pPr>
            <a:r>
              <a:rPr lang="en-US" sz="6000" spc="497">
                <a:solidFill>
                  <a:srgbClr val="446C47"/>
                </a:solidFill>
                <a:ea typeface="字由文艺黑" panose="00020600040101010101" charset="-122"/>
              </a:rPr>
              <a:t>文献梳理</a:t>
            </a:r>
            <a:endParaRPr lang="en-US" sz="6000" spc="497">
              <a:solidFill>
                <a:srgbClr val="446C47"/>
              </a:solidFill>
              <a:ea typeface="字由文艺黑" panose="00020600040101010101" charset="-122"/>
            </a:endParaRPr>
          </a:p>
        </p:txBody>
      </p:sp>
    </p:spTree>
  </p:cSld>
  <p:clrMapOvr>
    <a:masterClrMapping/>
  </p:clrMapOvr>
</p:sld>
</file>

<file path=ppt/tags/tag1.xml><?xml version="1.0" encoding="utf-8"?>
<p:tagLst xmlns:p="http://schemas.openxmlformats.org/presentationml/2006/main">
  <p:tag name="commondata" val="eyJoZGlkIjoiNzgyZmVhY2RlZWNjMzAyYzIwZjIyYTlmOWExN2I4MD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4289</Words>
  <Application>WPS 演示</Application>
  <PresentationFormat>On-screen Show (4:3)</PresentationFormat>
  <Paragraphs>241</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字由文艺黑</vt:lpstr>
      <vt:lpstr>黑体</vt:lpstr>
      <vt:lpstr>阿里巴巴普惠体 Bold</vt:lpstr>
      <vt:lpstr>阿里巴巴普惠体</vt:lpstr>
      <vt:lpstr>Calibri</vt:lpstr>
      <vt:lpstr>微软雅黑</vt:lpstr>
      <vt:lpstr>Arial Unicode MS</vt:lpstr>
      <vt:lpstr>Arial</vt:lpstr>
      <vt:lpstr>思源黑体</vt:lpstr>
      <vt:lpstr>思源黑体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汇报人：祁子暘</dc:title>
  <dc:creator/>
  <cp:lastModifiedBy>不用去猜</cp:lastModifiedBy>
  <cp:revision>11</cp:revision>
  <dcterms:created xsi:type="dcterms:W3CDTF">2006-08-16T00:00:00Z</dcterms:created>
  <dcterms:modified xsi:type="dcterms:W3CDTF">2024-07-02T10:31:43Z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C075492065FA4EA79F47EBC7391052A1_12</vt:lpwstr>
  </property>
  <property fmtid="{D5CDD505-2E9C-101B-9397-08002B2CF9AE}" pid="3" name="KSOProductBuildVer">
    <vt:lpwstr>2052-12.1.0.17133</vt:lpwstr>
  </property>
</Properties>
</file>