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8" r:id="rId6"/>
    <p:sldId id="263" r:id="rId7"/>
    <p:sldId id="267" r:id="rId8"/>
    <p:sldId id="257" r:id="rId9"/>
    <p:sldId id="258" r:id="rId10"/>
    <p:sldId id="259" r:id="rId11"/>
    <p:sldId id="261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08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109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80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046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30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273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42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91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7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61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17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63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63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A3A3-7E50-40CA-86A1-D699D41E52E8}" type="datetimeFigureOut">
              <a:rPr lang="en-AU" smtClean="0"/>
              <a:t>05-Jun-17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AC6071-2553-481B-90EF-0698F7BCB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64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CSI3105 – 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Jarryd Wimbridge, QJ </a:t>
            </a:r>
            <a:r>
              <a:rPr lang="en-AU" dirty="0" err="1"/>
              <a:t>Stout-Spykers</a:t>
            </a:r>
            <a:r>
              <a:rPr lang="en-AU" dirty="0"/>
              <a:t>, Carl Wagner</a:t>
            </a:r>
          </a:p>
        </p:txBody>
      </p:sp>
    </p:spTree>
    <p:extLst>
      <p:ext uri="{BB962C8B-B14F-4D97-AF65-F5344CB8AC3E}">
        <p14:creationId xmlns:p14="http://schemas.microsoft.com/office/powerpoint/2010/main" val="88194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9" y="2042029"/>
            <a:ext cx="5231869" cy="4815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629" y="3517301"/>
            <a:ext cx="4186418" cy="18654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7110" y="4711425"/>
            <a:ext cx="2881223" cy="287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5802702" y="3981055"/>
            <a:ext cx="1368725" cy="20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48333" y="4081696"/>
            <a:ext cx="2254369" cy="773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419610">
            <a:off x="4161467" y="4443908"/>
            <a:ext cx="116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DU-pair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3763" y="299205"/>
            <a:ext cx="8595950" cy="1599050"/>
          </a:xfrm>
        </p:spPr>
        <p:txBody>
          <a:bodyPr>
            <a:normAutofit/>
          </a:bodyPr>
          <a:lstStyle/>
          <a:p>
            <a:r>
              <a:rPr lang="en-AU" sz="1400" dirty="0"/>
              <a:t>The </a:t>
            </a:r>
            <a:r>
              <a:rPr lang="en-AU" sz="1400" dirty="0" err="1"/>
              <a:t>intraclass</a:t>
            </a:r>
            <a:r>
              <a:rPr lang="en-AU" sz="1400" dirty="0"/>
              <a:t> CFG would be used to find DU-pairs of instance variables but can be shown on code below.</a:t>
            </a:r>
          </a:p>
          <a:p>
            <a:r>
              <a:rPr lang="en-AU" sz="1400" dirty="0"/>
              <a:t>The Organization class has four DU-pairs for the instance variables:</a:t>
            </a:r>
          </a:p>
          <a:p>
            <a:r>
              <a:rPr lang="en-AU" sz="1400" dirty="0"/>
              <a:t>Two uses of </a:t>
            </a:r>
            <a:r>
              <a:rPr lang="en-AU" sz="1400" dirty="0" err="1"/>
              <a:t>ArrayList</a:t>
            </a:r>
            <a:r>
              <a:rPr lang="en-AU" sz="1400" dirty="0"/>
              <a:t>&lt;Room&gt; def: </a:t>
            </a:r>
            <a:r>
              <a:rPr lang="en-AU" sz="1400" dirty="0" err="1"/>
              <a:t>ArrayList</a:t>
            </a:r>
            <a:r>
              <a:rPr lang="en-AU" sz="1400" dirty="0"/>
              <a:t>&lt;Room&gt; </a:t>
            </a:r>
            <a:r>
              <a:rPr lang="en-AU" sz="1400" dirty="0" err="1"/>
              <a:t>getRooms</a:t>
            </a:r>
            <a:r>
              <a:rPr lang="en-AU" sz="1400" dirty="0"/>
              <a:t>() &amp; Room </a:t>
            </a:r>
            <a:r>
              <a:rPr lang="en-AU" sz="1400" dirty="0" err="1"/>
              <a:t>getRoom</a:t>
            </a:r>
            <a:r>
              <a:rPr lang="en-AU" sz="1400" dirty="0"/>
              <a:t>()</a:t>
            </a:r>
          </a:p>
          <a:p>
            <a:r>
              <a:rPr lang="en-AU" sz="1400" dirty="0"/>
              <a:t>Two uses of </a:t>
            </a:r>
            <a:r>
              <a:rPr lang="en-AU" sz="1400" dirty="0" err="1"/>
              <a:t>ArrayList</a:t>
            </a:r>
            <a:r>
              <a:rPr lang="en-AU" sz="1400" dirty="0"/>
              <a:t>&lt;Person&gt; def: </a:t>
            </a:r>
            <a:r>
              <a:rPr lang="en-AU" sz="1400" dirty="0" err="1"/>
              <a:t>ArrayList</a:t>
            </a:r>
            <a:r>
              <a:rPr lang="en-AU" sz="1400" dirty="0"/>
              <a:t>&lt;Person&gt; </a:t>
            </a:r>
            <a:r>
              <a:rPr lang="en-AU" sz="1400" dirty="0" err="1"/>
              <a:t>getEmployees</a:t>
            </a:r>
            <a:r>
              <a:rPr lang="en-AU" sz="1400" dirty="0"/>
              <a:t>() &amp; Person </a:t>
            </a:r>
            <a:r>
              <a:rPr lang="en-AU" sz="1400" dirty="0" err="1"/>
              <a:t>getEmployee</a:t>
            </a:r>
            <a:r>
              <a:rPr lang="en-AU" sz="1400" dirty="0"/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3629" y="2438002"/>
            <a:ext cx="246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06975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where to apply </a:t>
            </a:r>
            <a:r>
              <a:rPr lang="en-AU" dirty="0" err="1"/>
              <a:t>blackbox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77" y="1591245"/>
            <a:ext cx="8596668" cy="3880773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addMeeting</a:t>
            </a:r>
            <a:r>
              <a:rPr lang="en-AU" dirty="0"/>
              <a:t>(Meeting) method is a method of Calendar, contained by Room or Person.</a:t>
            </a:r>
          </a:p>
          <a:p>
            <a:r>
              <a:rPr lang="en-AU" dirty="0"/>
              <a:t>It gets its values for validation from an external class (Meeting).</a:t>
            </a:r>
          </a:p>
          <a:p>
            <a:r>
              <a:rPr lang="en-AU" dirty="0"/>
              <a:t>This is the kind of method where </a:t>
            </a:r>
            <a:r>
              <a:rPr lang="en-AU" dirty="0" err="1"/>
              <a:t>blackbox</a:t>
            </a:r>
            <a:r>
              <a:rPr lang="en-AU" dirty="0"/>
              <a:t> testing methods are highly applicable.</a:t>
            </a:r>
          </a:p>
          <a:p>
            <a:r>
              <a:rPr lang="en-AU" dirty="0"/>
              <a:t>Most other test cases will revolve around sequences of methods to change state of the object via its instance variables and determining the resultant behaviours.</a:t>
            </a:r>
          </a:p>
        </p:txBody>
      </p:sp>
    </p:spTree>
    <p:extLst>
      <p:ext uri="{BB962C8B-B14F-4D97-AF65-F5344CB8AC3E}">
        <p14:creationId xmlns:p14="http://schemas.microsoft.com/office/powerpoint/2010/main" val="250888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After Unit tests, Integrate..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Start from the two lower-most classes in the hierarchy</a:t>
            </a:r>
          </a:p>
          <a:p>
            <a:r>
              <a:rPr lang="en-AU" dirty="0"/>
              <a:t>Determine where the instantiations of the objects occur for the classes and then where the uses of THAT object occur in any and all methods within the sub-system under test.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09252"/>
              </p:ext>
            </p:extLst>
          </p:nvPr>
        </p:nvGraphicFramePr>
        <p:xfrm>
          <a:off x="937403" y="3656129"/>
          <a:ext cx="6337540" cy="2656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3719">
                  <a:extLst>
                    <a:ext uri="{9D8B030D-6E8A-4147-A177-3AD203B41FA5}">
                      <a16:colId xmlns:a16="http://schemas.microsoft.com/office/drawing/2014/main" val="912937396"/>
                    </a:ext>
                  </a:extLst>
                </a:gridCol>
                <a:gridCol w="2637235">
                  <a:extLst>
                    <a:ext uri="{9D8B030D-6E8A-4147-A177-3AD203B41FA5}">
                      <a16:colId xmlns:a16="http://schemas.microsoft.com/office/drawing/2014/main" val="2106663288"/>
                    </a:ext>
                  </a:extLst>
                </a:gridCol>
                <a:gridCol w="2146586">
                  <a:extLst>
                    <a:ext uri="{9D8B030D-6E8A-4147-A177-3AD203B41FA5}">
                      <a16:colId xmlns:a16="http://schemas.microsoft.com/office/drawing/2014/main" val="3009182688"/>
                    </a:ext>
                  </a:extLst>
                </a:gridCol>
              </a:tblGrid>
              <a:tr h="167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Defined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Call chain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6153539"/>
                  </a:ext>
                </a:extLst>
              </a:tr>
              <a:tr h="597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Meeting[1]: Meeting()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Room[4]: addMeeting(meeting) 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Calendar.addMeeting(meeting),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7939681"/>
                  </a:ext>
                </a:extLst>
              </a:tr>
              <a:tr h="597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Room[5]: </a:t>
                      </a:r>
                      <a:r>
                        <a:rPr lang="en-US" sz="1100" dirty="0" err="1">
                          <a:effectLst/>
                        </a:rPr>
                        <a:t>printAgenda</a:t>
                      </a:r>
                      <a:r>
                        <a:rPr lang="en-US" sz="1100" dirty="0">
                          <a:effectLst/>
                        </a:rPr>
                        <a:t>(m)</a:t>
                      </a: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Calendar.printAgenda(m),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Meeting.toString()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6590043"/>
                  </a:ext>
                </a:extLst>
              </a:tr>
              <a:tr h="597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Room[6]: printAgenda(m, d)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Calendar.printAgenda(m, d),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Meeting.toString()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9360859"/>
                  </a:ext>
                </a:extLst>
              </a:tr>
              <a:tr h="342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Room[8]: getMeeting(m, d, i)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Calendar.getMeeting(m, d, i)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2758704"/>
                  </a:ext>
                </a:extLst>
              </a:tr>
              <a:tr h="342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Room[9]: removeMeeting(m, d, I)</a:t>
                      </a: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Calendar.removeMeeting</a:t>
                      </a:r>
                      <a:r>
                        <a:rPr lang="en-US" sz="1100" dirty="0">
                          <a:effectLst/>
                        </a:rPr>
                        <a:t>(m, d, </a:t>
                      </a:r>
                      <a:r>
                        <a:rPr lang="en-US" sz="1100" dirty="0" err="1">
                          <a:effectLst/>
                        </a:rPr>
                        <a:t>i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793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Expand the sub-system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Gradually add classes to your subsystem, working up the hierarchy.</a:t>
            </a:r>
          </a:p>
          <a:p>
            <a:r>
              <a:rPr lang="en-AU" dirty="0" err="1"/>
              <a:t>E.g</a:t>
            </a:r>
            <a:r>
              <a:rPr lang="en-AU" dirty="0"/>
              <a:t> </a:t>
            </a:r>
          </a:p>
          <a:p>
            <a:r>
              <a:rPr lang="en-AU" dirty="0"/>
              <a:t>1) Organization &amp; Room &amp; Person</a:t>
            </a:r>
          </a:p>
          <a:p>
            <a:r>
              <a:rPr lang="en-AU" dirty="0"/>
              <a:t>2) Organization &amp; Room &amp; Person &amp; Calendar…</a:t>
            </a:r>
          </a:p>
          <a:p>
            <a:r>
              <a:rPr lang="en-AU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232022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61A3-2418-414B-9E41-C4250547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82F6-532C-4A5A-9FE6-303935A5B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Bottom up OO approach</a:t>
            </a:r>
          </a:p>
          <a:p>
            <a:r>
              <a:rPr lang="en-AU" dirty="0"/>
              <a:t>Created CFGs and </a:t>
            </a:r>
            <a:r>
              <a:rPr lang="en-AU" dirty="0" err="1"/>
              <a:t>Intraclass</a:t>
            </a:r>
            <a:r>
              <a:rPr lang="en-AU" dirty="0"/>
              <a:t> diagrams</a:t>
            </a:r>
          </a:p>
          <a:p>
            <a:pPr lvl="1"/>
            <a:r>
              <a:rPr lang="en-AU" dirty="0"/>
              <a:t>Used to identify DU-pairs within classes (unit testing) &amp; between classes (integration testing)</a:t>
            </a:r>
          </a:p>
          <a:p>
            <a:r>
              <a:rPr lang="en-AU" dirty="0"/>
              <a:t>Identified base classes and tiers</a:t>
            </a:r>
          </a:p>
          <a:p>
            <a:pPr lvl="1"/>
            <a:r>
              <a:rPr lang="en-AU" dirty="0"/>
              <a:t>Identified Meeting as the </a:t>
            </a:r>
            <a:r>
              <a:rPr lang="en-AU"/>
              <a:t>base class</a:t>
            </a:r>
            <a:endParaRPr lang="en-AU" dirty="0"/>
          </a:p>
          <a:p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F38926-8CF6-4DDF-A75E-0D0D34FD6D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AEE77-24AF-496D-A253-DB646206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83" y="0"/>
            <a:ext cx="9376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4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5C0E-F7BB-4585-B3C7-A947F949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F86C-95A1-40C2-BDC3-15633E21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Unit testing</a:t>
            </a:r>
          </a:p>
          <a:p>
            <a:pPr lvl="1"/>
            <a:r>
              <a:rPr lang="en-AU" dirty="0" err="1"/>
              <a:t>StackOverFlowErrors</a:t>
            </a:r>
            <a:r>
              <a:rPr lang="en-AU" dirty="0"/>
              <a:t> in </a:t>
            </a:r>
            <a:r>
              <a:rPr lang="en-AU" dirty="0" err="1"/>
              <a:t>Planner.class</a:t>
            </a:r>
            <a:endParaRPr lang="en-AU" dirty="0"/>
          </a:p>
          <a:p>
            <a:pPr lvl="2"/>
            <a:r>
              <a:rPr lang="en-AU" dirty="0"/>
              <a:t>Multitude of triggers, recursive calls, </a:t>
            </a:r>
            <a:r>
              <a:rPr lang="en-AU" dirty="0" err="1"/>
              <a:t>mainMenu</a:t>
            </a:r>
            <a:r>
              <a:rPr lang="en-AU" dirty="0"/>
              <a:t> is primary culprit</a:t>
            </a:r>
          </a:p>
          <a:p>
            <a:pPr lvl="1"/>
            <a:r>
              <a:rPr lang="en-AU" dirty="0"/>
              <a:t>Logic errors in </a:t>
            </a:r>
            <a:r>
              <a:rPr lang="en-AU" dirty="0" err="1"/>
              <a:t>Calendar.checkTimes</a:t>
            </a:r>
            <a:endParaRPr lang="en-AU" dirty="0"/>
          </a:p>
          <a:p>
            <a:pPr lvl="2"/>
            <a:r>
              <a:rPr lang="en-AU" dirty="0"/>
              <a:t>December </a:t>
            </a:r>
            <a:r>
              <a:rPr lang="en-AU" dirty="0" err="1"/>
              <a:t>innacessible</a:t>
            </a:r>
            <a:endParaRPr lang="en-AU" dirty="0"/>
          </a:p>
          <a:p>
            <a:pPr lvl="1"/>
            <a:r>
              <a:rPr lang="en-AU" dirty="0"/>
              <a:t>Logic errors in Calendar constructor</a:t>
            </a:r>
          </a:p>
          <a:p>
            <a:pPr lvl="2"/>
            <a:r>
              <a:rPr lang="en-AU" dirty="0"/>
              <a:t>Blocks 30</a:t>
            </a:r>
            <a:r>
              <a:rPr lang="en-AU" baseline="30000" dirty="0"/>
              <a:t>th</a:t>
            </a:r>
            <a:r>
              <a:rPr lang="en-AU" dirty="0"/>
              <a:t> of November</a:t>
            </a:r>
          </a:p>
          <a:p>
            <a:pPr lvl="2"/>
            <a:r>
              <a:rPr lang="en-AU" dirty="0"/>
              <a:t>Leaves some invalid dates available</a:t>
            </a:r>
          </a:p>
        </p:txBody>
      </p:sp>
    </p:spTree>
    <p:extLst>
      <p:ext uri="{BB962C8B-B14F-4D97-AF65-F5344CB8AC3E}">
        <p14:creationId xmlns:p14="http://schemas.microsoft.com/office/powerpoint/2010/main" val="84329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717-EF13-4F24-87E3-4B3C6FD2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565C-05BE-4E59-904A-51B995BC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Integration testing</a:t>
            </a:r>
          </a:p>
          <a:p>
            <a:pPr lvl="1"/>
            <a:r>
              <a:rPr lang="en-AU" dirty="0"/>
              <a:t>Meeting default constructor</a:t>
            </a:r>
          </a:p>
          <a:p>
            <a:pPr lvl="2"/>
            <a:r>
              <a:rPr lang="en-AU" dirty="0"/>
              <a:t>Attempting to add an attendee causes a </a:t>
            </a:r>
            <a:r>
              <a:rPr lang="en-AU" dirty="0" err="1"/>
              <a:t>NullPointerException</a:t>
            </a:r>
            <a:endParaRPr lang="en-AU" dirty="0"/>
          </a:p>
          <a:p>
            <a:pPr lvl="1"/>
            <a:r>
              <a:rPr lang="en-AU" dirty="0"/>
              <a:t>Duplicate attendees can be added to a single Meeting</a:t>
            </a:r>
          </a:p>
          <a:p>
            <a:pPr lvl="1"/>
            <a:r>
              <a:rPr lang="en-AU" dirty="0" err="1"/>
              <a:t>Meeting.setDay</a:t>
            </a:r>
            <a:r>
              <a:rPr lang="en-AU" dirty="0"/>
              <a:t>()</a:t>
            </a:r>
          </a:p>
          <a:p>
            <a:pPr lvl="2"/>
            <a:r>
              <a:rPr lang="en-AU" dirty="0"/>
              <a:t>Allows changing state of Rooms from valid to invalid</a:t>
            </a:r>
          </a:p>
        </p:txBody>
      </p:sp>
    </p:spTree>
    <p:extLst>
      <p:ext uri="{BB962C8B-B14F-4D97-AF65-F5344CB8AC3E}">
        <p14:creationId xmlns:p14="http://schemas.microsoft.com/office/powerpoint/2010/main" val="49074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5825-66D2-4289-B1E1-90A068E8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StackOverFlowErrors</a:t>
            </a:r>
            <a:r>
              <a:rPr lang="en-AU" dirty="0"/>
              <a:t> - </a:t>
            </a:r>
            <a:r>
              <a:rPr lang="en-AU" dirty="0" err="1"/>
              <a:t>mainMenu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D1E47-216C-4BB4-84EF-A45C7299E4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Each </a:t>
            </a:r>
            <a:r>
              <a:rPr lang="en-AU" dirty="0" err="1"/>
              <a:t>this.mainMenu</a:t>
            </a:r>
            <a:r>
              <a:rPr lang="en-AU" dirty="0"/>
              <a:t>() adds a new instance to the stack</a:t>
            </a:r>
          </a:p>
          <a:p>
            <a:r>
              <a:rPr lang="en-AU" dirty="0"/>
              <a:t>Each highlighted menu option adds an instance to the stack &amp; adds an additional instance of </a:t>
            </a:r>
            <a:r>
              <a:rPr lang="en-AU" dirty="0" err="1"/>
              <a:t>mainMenu</a:t>
            </a:r>
            <a:r>
              <a:rPr lang="en-AU" dirty="0"/>
              <a:t>()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89ABEE-CF79-4189-90B4-5A4BF5D54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94" y="1450707"/>
            <a:ext cx="6177932" cy="4590654"/>
          </a:xfrm>
        </p:spPr>
      </p:pic>
    </p:spTree>
    <p:extLst>
      <p:ext uri="{BB962C8B-B14F-4D97-AF65-F5344CB8AC3E}">
        <p14:creationId xmlns:p14="http://schemas.microsoft.com/office/powerpoint/2010/main" val="62528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C659-BB55-41E1-AB5E-B7942513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StackOverFlowErrors</a:t>
            </a:r>
            <a:r>
              <a:rPr lang="en-AU" dirty="0"/>
              <a:t> – Exception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0859-0F28-47FD-84CC-FB758F247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Each highlighted menu option adds an instance to the stack &amp; adds an additional instance of </a:t>
            </a:r>
            <a:r>
              <a:rPr lang="en-AU" dirty="0" err="1"/>
              <a:t>mainMenu</a:t>
            </a:r>
            <a:r>
              <a:rPr lang="en-AU" dirty="0"/>
              <a:t>()</a:t>
            </a:r>
          </a:p>
          <a:p>
            <a:pPr lvl="1"/>
            <a:r>
              <a:rPr lang="en-AU" dirty="0"/>
              <a:t>Some paths throwing exceptions can remove the top 1-2 </a:t>
            </a:r>
            <a:r>
              <a:rPr lang="en-AU" dirty="0" err="1"/>
              <a:t>stackframes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12EE4D-C713-4C08-A3AD-B8CA2C2828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29" y="1930400"/>
            <a:ext cx="5564492" cy="4606724"/>
          </a:xfrm>
        </p:spPr>
      </p:pic>
    </p:spTree>
    <p:extLst>
      <p:ext uri="{BB962C8B-B14F-4D97-AF65-F5344CB8AC3E}">
        <p14:creationId xmlns:p14="http://schemas.microsoft.com/office/powerpoint/2010/main" val="116022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Reflection – What went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245"/>
            <a:ext cx="8596668" cy="3880773"/>
          </a:xfrm>
        </p:spPr>
        <p:txBody>
          <a:bodyPr/>
          <a:lstStyle/>
          <a:p>
            <a:r>
              <a:rPr lang="en-AU" dirty="0"/>
              <a:t>We began the assignment with a mindset of testing the entire system using </a:t>
            </a:r>
            <a:r>
              <a:rPr lang="en-AU" dirty="0" err="1"/>
              <a:t>blackbox</a:t>
            </a:r>
            <a:r>
              <a:rPr lang="en-AU" dirty="0"/>
              <a:t> techniques from top to bottom. </a:t>
            </a:r>
            <a:r>
              <a:rPr lang="en-AU" dirty="0">
                <a:solidFill>
                  <a:srgbClr val="FF0000"/>
                </a:solidFill>
              </a:rPr>
              <a:t>WRONG</a:t>
            </a:r>
          </a:p>
          <a:p>
            <a:r>
              <a:rPr lang="en-AU" dirty="0">
                <a:solidFill>
                  <a:schemeClr val="tx1"/>
                </a:solidFill>
              </a:rPr>
              <a:t>When we began to test from bottom up, we were essentially “method testing”. We still looked to apply BVA, EP to every method for the most part. </a:t>
            </a:r>
            <a:r>
              <a:rPr lang="en-AU" dirty="0">
                <a:solidFill>
                  <a:srgbClr val="FF0000"/>
                </a:solidFill>
              </a:rPr>
              <a:t>WRONG</a:t>
            </a:r>
          </a:p>
          <a:p>
            <a:r>
              <a:rPr lang="en-AU" dirty="0">
                <a:solidFill>
                  <a:schemeClr val="tx1"/>
                </a:solidFill>
              </a:rPr>
              <a:t>We believe we misidentified the base class. 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Should be Organization</a:t>
            </a:r>
          </a:p>
          <a:p>
            <a:r>
              <a:rPr lang="en-AU" dirty="0">
                <a:solidFill>
                  <a:schemeClr val="tx1"/>
                </a:solidFill>
              </a:rPr>
              <a:t>We realised we were taking the wrong approach too late to implement the correct approach in entirety.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9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41" y="207034"/>
            <a:ext cx="8596668" cy="1320800"/>
          </a:xfrm>
        </p:spPr>
        <p:txBody>
          <a:bodyPr/>
          <a:lstStyle/>
          <a:p>
            <a:r>
              <a:rPr lang="en-AU" dirty="0"/>
              <a:t>What the test plan should have looked like.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81" y="1543321"/>
            <a:ext cx="8596668" cy="3880773"/>
          </a:xfrm>
        </p:spPr>
        <p:txBody>
          <a:bodyPr/>
          <a:lstStyle/>
          <a:p>
            <a:r>
              <a:rPr lang="en-AU" dirty="0"/>
              <a:t>Identify the base class: Organization.</a:t>
            </a:r>
          </a:p>
          <a:p>
            <a:r>
              <a:rPr lang="en-AU" dirty="0"/>
              <a:t>Identify the </a:t>
            </a:r>
            <a:r>
              <a:rPr lang="en-AU" i="1" dirty="0"/>
              <a:t>instance variables </a:t>
            </a:r>
            <a:r>
              <a:rPr lang="en-AU" dirty="0"/>
              <a:t>of the class: The </a:t>
            </a:r>
            <a:r>
              <a:rPr lang="en-AU" dirty="0" err="1"/>
              <a:t>ArrayLists</a:t>
            </a:r>
            <a:r>
              <a:rPr lang="en-AU" dirty="0"/>
              <a:t> of Room and Person objects.</a:t>
            </a:r>
          </a:p>
          <a:p>
            <a:r>
              <a:rPr lang="en-AU" dirty="0"/>
              <a:t>Identify the </a:t>
            </a:r>
            <a:r>
              <a:rPr lang="en-AU" i="1" dirty="0"/>
              <a:t>uses</a:t>
            </a:r>
            <a:r>
              <a:rPr lang="en-AU" dirty="0"/>
              <a:t> of these instance variables in the methods of the class.</a:t>
            </a:r>
          </a:p>
          <a:p>
            <a:r>
              <a:rPr lang="en-AU" dirty="0"/>
              <a:t>Form DU-pairs. These will form the basis of the test cases and should represent the modifying and inspecting of the state of these instance variables.</a:t>
            </a:r>
          </a:p>
          <a:p>
            <a:r>
              <a:rPr lang="en-AU" dirty="0"/>
              <a:t>Derive test cases based on the DU-pairs in a way that each transition has been carried out in a sequence of method calls.</a:t>
            </a:r>
          </a:p>
          <a:p>
            <a:r>
              <a:rPr lang="en-AU" dirty="0"/>
              <a:t>Identify any methods that derive their parameters from a source outside the class and if they require </a:t>
            </a:r>
            <a:r>
              <a:rPr lang="en-AU" dirty="0" err="1"/>
              <a:t>blackbox</a:t>
            </a:r>
            <a:r>
              <a:rPr lang="en-AU" dirty="0"/>
              <a:t> testing techniques, apply them.</a:t>
            </a:r>
          </a:p>
        </p:txBody>
      </p:sp>
    </p:spTree>
    <p:extLst>
      <p:ext uri="{BB962C8B-B14F-4D97-AF65-F5344CB8AC3E}">
        <p14:creationId xmlns:p14="http://schemas.microsoft.com/office/powerpoint/2010/main" val="725512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701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CSI3105 – Software Testing</vt:lpstr>
      <vt:lpstr>Approach</vt:lpstr>
      <vt:lpstr>PowerPoint Presentation</vt:lpstr>
      <vt:lpstr>Results</vt:lpstr>
      <vt:lpstr>Results</vt:lpstr>
      <vt:lpstr>StackOverFlowErrors - mainMenu</vt:lpstr>
      <vt:lpstr>StackOverFlowErrors – Exception paths</vt:lpstr>
      <vt:lpstr>Reflection – What went wrong</vt:lpstr>
      <vt:lpstr>What the test plan should have looked like.</vt:lpstr>
      <vt:lpstr>PowerPoint Presentation</vt:lpstr>
      <vt:lpstr>Example of where to apply blackbox</vt:lpstr>
      <vt:lpstr>After Unit tests, Integrate..</vt:lpstr>
      <vt:lpstr>Expand the sub-system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CSI3105 – Software Testing</dc:title>
  <dc:creator>Jarryd Wimbridge</dc:creator>
  <cp:lastModifiedBy>QJ STOUT-SPYKERS</cp:lastModifiedBy>
  <cp:revision>9</cp:revision>
  <dcterms:created xsi:type="dcterms:W3CDTF">2017-06-04T23:08:40Z</dcterms:created>
  <dcterms:modified xsi:type="dcterms:W3CDTF">2017-06-05T01:33:38Z</dcterms:modified>
</cp:coreProperties>
</file>