
<file path=[Content_Types].xml><?xml version="1.0" encoding="utf-8"?>
<Types xmlns="http://schemas.openxmlformats.org/package/2006/content-types">
  <Default Extension="png" ContentType="image/png"/>
  <Default Extension="jfif" ContentType="image/jpe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0"/>
  </p:notesMasterIdLst>
  <p:sldIdLst>
    <p:sldId id="292" r:id="rId2"/>
    <p:sldId id="256" r:id="rId3"/>
    <p:sldId id="416" r:id="rId4"/>
    <p:sldId id="417" r:id="rId5"/>
    <p:sldId id="420" r:id="rId6"/>
    <p:sldId id="294" r:id="rId7"/>
    <p:sldId id="310" r:id="rId8"/>
    <p:sldId id="423" r:id="rId9"/>
    <p:sldId id="429" r:id="rId10"/>
    <p:sldId id="424" r:id="rId11"/>
    <p:sldId id="425" r:id="rId12"/>
    <p:sldId id="426" r:id="rId13"/>
    <p:sldId id="427" r:id="rId14"/>
    <p:sldId id="428" r:id="rId15"/>
    <p:sldId id="434" r:id="rId16"/>
    <p:sldId id="435" r:id="rId17"/>
    <p:sldId id="436" r:id="rId18"/>
    <p:sldId id="410" r:id="rId19"/>
    <p:sldId id="312" r:id="rId20"/>
    <p:sldId id="313" r:id="rId21"/>
    <p:sldId id="315" r:id="rId22"/>
    <p:sldId id="316" r:id="rId23"/>
    <p:sldId id="317" r:id="rId24"/>
    <p:sldId id="430" r:id="rId25"/>
    <p:sldId id="319" r:id="rId26"/>
    <p:sldId id="320" r:id="rId27"/>
    <p:sldId id="321" r:id="rId28"/>
    <p:sldId id="332" r:id="rId29"/>
    <p:sldId id="336" r:id="rId30"/>
    <p:sldId id="338" r:id="rId31"/>
    <p:sldId id="334" r:id="rId32"/>
    <p:sldId id="340" r:id="rId33"/>
    <p:sldId id="335" r:id="rId34"/>
    <p:sldId id="414" r:id="rId35"/>
    <p:sldId id="411" r:id="rId36"/>
    <p:sldId id="352" r:id="rId37"/>
    <p:sldId id="353" r:id="rId38"/>
    <p:sldId id="354" r:id="rId39"/>
    <p:sldId id="356" r:id="rId40"/>
    <p:sldId id="346" r:id="rId41"/>
    <p:sldId id="347" r:id="rId42"/>
    <p:sldId id="348" r:id="rId43"/>
    <p:sldId id="349" r:id="rId44"/>
    <p:sldId id="350" r:id="rId45"/>
    <p:sldId id="431" r:id="rId46"/>
    <p:sldId id="357" r:id="rId47"/>
    <p:sldId id="358" r:id="rId48"/>
    <p:sldId id="359" r:id="rId49"/>
    <p:sldId id="360" r:id="rId50"/>
    <p:sldId id="361" r:id="rId51"/>
    <p:sldId id="362" r:id="rId52"/>
    <p:sldId id="365" r:id="rId53"/>
    <p:sldId id="364" r:id="rId54"/>
    <p:sldId id="432" r:id="rId55"/>
    <p:sldId id="366" r:id="rId56"/>
    <p:sldId id="367" r:id="rId57"/>
    <p:sldId id="399" r:id="rId58"/>
    <p:sldId id="400" r:id="rId59"/>
    <p:sldId id="401" r:id="rId60"/>
    <p:sldId id="402" r:id="rId61"/>
    <p:sldId id="368" r:id="rId62"/>
    <p:sldId id="433" r:id="rId63"/>
    <p:sldId id="383" r:id="rId64"/>
    <p:sldId id="384" r:id="rId65"/>
    <p:sldId id="385" r:id="rId66"/>
    <p:sldId id="386" r:id="rId67"/>
    <p:sldId id="387" r:id="rId68"/>
    <p:sldId id="415"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82020" autoAdjust="0"/>
  </p:normalViewPr>
  <p:slideViewPr>
    <p:cSldViewPr snapToGrid="0">
      <p:cViewPr varScale="1">
        <p:scale>
          <a:sx n="68" d="100"/>
          <a:sy n="68" d="100"/>
        </p:scale>
        <p:origin x="9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EC55F-25B2-45D2-99A8-432F71090F0B}" type="datetimeFigureOut">
              <a:rPr lang="zh-CN" altLang="en-US" smtClean="0"/>
              <a:t>2021/3/22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7AED3-1E29-44C3-8B74-8A14CE31D57B}" type="slidenum">
              <a:rPr lang="zh-CN" altLang="en-US" smtClean="0"/>
              <a:t>‹#›</a:t>
            </a:fld>
            <a:endParaRPr lang="zh-CN" altLang="en-US"/>
          </a:p>
        </p:txBody>
      </p:sp>
    </p:spTree>
    <p:extLst>
      <p:ext uri="{BB962C8B-B14F-4D97-AF65-F5344CB8AC3E}">
        <p14:creationId xmlns:p14="http://schemas.microsoft.com/office/powerpoint/2010/main" val="73323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5%AF%86%E7%A0%81%E7%AE%97%E6%B3%9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7%B4%A0%E6%95%B0/115069"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baike.baidu.com/item/%E5%90%88%E6%95%B0/49186"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5%AF%86%E7%A0%81%E5%AD%A6" TargetMode="External"/><Relationship Id="rId7" Type="http://schemas.openxmlformats.org/officeDocument/2006/relationships/hyperlink" Target="https://baike.baidu.com/item/%E6%81%BA%E6%92%9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baike.baidu.com/item/%E5%AF%86%E6%96%87" TargetMode="External"/><Relationship Id="rId5" Type="http://schemas.openxmlformats.org/officeDocument/2006/relationships/hyperlink" Target="https://baike.baidu.com/item/%E5%AD%97%E6%AF%8D%E8%A1%A8" TargetMode="External"/><Relationship Id="rId4" Type="http://schemas.openxmlformats.org/officeDocument/2006/relationships/hyperlink" Target="https://baike.baidu.com/item/%E6%98%8E%E6%96%87" TargetMode="Externa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AF%86%E7%A0%81%E5%AD%A6" TargetMode="External"/><Relationship Id="rId7" Type="http://schemas.openxmlformats.org/officeDocument/2006/relationships/hyperlink" Target="https://baike.baidu.com/item/%E6%81%BA%E6%92%9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baike.baidu.com/item/%E5%AF%86%E6%96%87" TargetMode="External"/><Relationship Id="rId5" Type="http://schemas.openxmlformats.org/officeDocument/2006/relationships/hyperlink" Target="https://baike.baidu.com/item/%E5%AD%97%E6%AF%8D%E8%A1%A8" TargetMode="External"/><Relationship Id="rId4" Type="http://schemas.openxmlformats.org/officeDocument/2006/relationships/hyperlink" Target="https://baike.baidu.com/item/%E6%98%8E%E6%96%87" TargetMode="Externa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286461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F1522F6B-483A-4B7F-97D8-17C72EEDAAF0}" type="slidenum">
              <a:rPr lang="en-US" altLang="zh-CN" sz="1200" baseline="0"/>
              <a:pPr algn="r" eaLnBrk="1" hangingPunct="1"/>
              <a:t>12</a:t>
            </a:fld>
            <a:endParaRPr lang="en-US" altLang="zh-CN" sz="1200" baseline="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AU" altLang="en-US" dirty="0"/>
              <a:t>As the example shows, we don't actually need all the letters in order to understand written English text. Here vowels were removed, but they're not the only redundancy. </a:t>
            </a:r>
            <a:r>
              <a:rPr lang="en-AU" altLang="en-US" dirty="0" err="1"/>
              <a:t>cf</a:t>
            </a:r>
            <a:r>
              <a:rPr lang="en-AU" altLang="en-US" dirty="0"/>
              <a:t>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69053729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025C2451-58DE-4D23-A968-4AE03FFF6AA4}" type="slidenum">
              <a:rPr lang="en-US" altLang="zh-CN" sz="1200" baseline="0"/>
              <a:pPr algn="r" eaLnBrk="1" hangingPunct="1"/>
              <a:t>13</a:t>
            </a:fld>
            <a:endParaRPr lang="en-US" altLang="zh-CN" sz="1200" baseline="0"/>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t>Note that all human languages have varying letter frequencies, though the number of letters and their frequencies varies. Stallings Figure 2.5 shows English letter frequencies. </a:t>
            </a:r>
            <a:r>
              <a:rPr lang="en-AU" altLang="en-US"/>
              <a:t>Seberry &amp; Pieprzyk, </a:t>
            </a:r>
            <a:r>
              <a:rPr lang="en-US" altLang="zh-CN">
                <a:solidFill>
                  <a:srgbClr val="810081"/>
                </a:solidFill>
                <a:latin typeface="Times-Roman" charset="0"/>
              </a:rPr>
              <a:t>"Cryptography - An Introduction to Computer Security", Prentice-Hall 1989, </a:t>
            </a:r>
            <a:r>
              <a:rPr lang="en-AU" altLang="en-US"/>
              <a:t>Appendix A has letter frequency graphs for 20 languages (most European &amp; Japanese &amp; Malay).</a:t>
            </a:r>
          </a:p>
        </p:txBody>
      </p:sp>
    </p:spTree>
    <p:extLst>
      <p:ext uri="{BB962C8B-B14F-4D97-AF65-F5344CB8AC3E}">
        <p14:creationId xmlns:p14="http://schemas.microsoft.com/office/powerpoint/2010/main" val="93754474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76DBEABE-CA70-44C8-AB2C-AE4CBE09038F}" type="slidenum">
              <a:rPr lang="en-US" altLang="zh-CN" sz="1200" baseline="0"/>
              <a:pPr algn="r" eaLnBrk="1" hangingPunct="1"/>
              <a:t>14</a:t>
            </a:fld>
            <a:endParaRPr lang="en-US" altLang="zh-CN" sz="1200" baseline="0"/>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AU" altLang="en-US" dirty="0"/>
              <a:t>The simplicity and strength of the </a:t>
            </a:r>
            <a:r>
              <a:rPr lang="en-AU" altLang="en-US" dirty="0" err="1"/>
              <a:t>monoalphabetic</a:t>
            </a:r>
            <a:r>
              <a:rPr lang="en-AU" altLang="en-US" dirty="0"/>
              <a:t> substitution cipher meant it dominated cryptographic use for the first </a:t>
            </a:r>
            <a:r>
              <a:rPr lang="en-AU" altLang="en-US" dirty="0" err="1"/>
              <a:t>millenium</a:t>
            </a:r>
            <a:r>
              <a:rPr lang="en-AU" altLang="en-US" dirty="0"/>
              <a:t> AD. It was broken by Arabic scientists. The earliest known description is in Abu al-</a:t>
            </a:r>
            <a:r>
              <a:rPr lang="en-AU" altLang="en-US" dirty="0" err="1"/>
              <a:t>Kindi's</a:t>
            </a:r>
            <a:r>
              <a:rPr lang="en-AU" altLang="en-US" dirty="0"/>
              <a:t> "A Manuscript on Deciphering Cryptographic Messages", published in the 9th century but only rediscovered in 1987 in Istanbul, but other later works also attest to their knowledge of the field. </a:t>
            </a:r>
            <a:r>
              <a:rPr lang="en-US" altLang="zh-CN" dirty="0" err="1">
                <a:latin typeface="Times-Roman" charset="0"/>
              </a:rPr>
              <a:t>Monoalphabetic</a:t>
            </a:r>
            <a:r>
              <a:rPr lang="en-US" altLang="zh-CN" dirty="0">
                <a:latin typeface="Times-Roman" charset="0"/>
              </a:rPr>
              <a:t> ciphers are easy to break because they reflect the frequency data of the original alphabet. The cryptanalyst looks for a mapping between the observed pattern in the </a:t>
            </a:r>
            <a:r>
              <a:rPr lang="en-US" altLang="zh-CN" dirty="0" err="1">
                <a:latin typeface="Times-Roman" charset="0"/>
              </a:rPr>
              <a:t>ciphertext</a:t>
            </a:r>
            <a:r>
              <a:rPr lang="en-US" altLang="zh-CN" dirty="0">
                <a:latin typeface="Times-Roman" charset="0"/>
              </a:rPr>
              <a:t>, and the known source language letter frequencies. </a:t>
            </a:r>
            <a:endParaRPr lang="en-AU" altLang="en-US" dirty="0"/>
          </a:p>
          <a:p>
            <a:pPr eaLnBrk="1" hangingPunct="1"/>
            <a:endParaRPr lang="en-AU" altLang="en-US" dirty="0"/>
          </a:p>
          <a:p>
            <a:pPr eaLnBrk="1" hangingPunct="1"/>
            <a:r>
              <a:rPr lang="en-AU" altLang="en-US" dirty="0"/>
              <a:t> </a:t>
            </a:r>
          </a:p>
        </p:txBody>
      </p:sp>
    </p:spTree>
    <p:extLst>
      <p:ext uri="{BB962C8B-B14F-4D97-AF65-F5344CB8AC3E}">
        <p14:creationId xmlns:p14="http://schemas.microsoft.com/office/powerpoint/2010/main" val="2954965371"/>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581169C3-2876-4030-B489-4587E70B09CA}" type="slidenum">
              <a:rPr lang="en-US" altLang="zh-CN" sz="1200" baseline="0"/>
              <a:pPr algn="r" eaLnBrk="1" hangingPunct="1"/>
              <a:t>15</a:t>
            </a:fld>
            <a:endParaRPr lang="en-US" altLang="zh-CN" sz="1200" baseline="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latin typeface="Times-Roman"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3620711963"/>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041755F3-B5E3-410E-B0F1-159DDAC4F96F}" type="slidenum">
              <a:rPr lang="en-US" altLang="zh-CN" sz="1200" baseline="0"/>
              <a:pPr algn="r" eaLnBrk="1" hangingPunct="1"/>
              <a:t>16</a:t>
            </a:fld>
            <a:endParaRPr lang="en-US" altLang="zh-CN" sz="1200" baseline="0"/>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dirty="0">
                <a:latin typeface="Times-Roman" charset="0"/>
              </a:rPr>
              <a:t>A more complex </a:t>
            </a:r>
            <a:r>
              <a:rPr lang="en-US" altLang="zh-CN" dirty="0"/>
              <a:t>transposition</a:t>
            </a:r>
            <a:r>
              <a:rPr lang="en-US" altLang="zh-CN" dirty="0">
                <a:latin typeface="Times-Roman" charset="0"/>
              </a:rPr>
              <a:t> cipher is to write the message in a rectangle, row by row, and read the message off shuffling the order of the columns in each row.</a:t>
            </a:r>
          </a:p>
          <a:p>
            <a:pPr eaLnBrk="1" hangingPunct="1"/>
            <a:r>
              <a:rPr lang="en-US" altLang="zh-CN" dirty="0">
                <a:latin typeface="Times-Roman" charset="0"/>
              </a:rPr>
              <a:t>A pure transposition cipher is easily recognized because it has the same letter frequencies as the original plaintext. For the type of columnar transposition just shown, cryptanalysis is fairly straightforward and involves laying out the </a:t>
            </a:r>
            <a:r>
              <a:rPr lang="en-US" altLang="zh-CN" dirty="0" err="1">
                <a:latin typeface="Times-Roman" charset="0"/>
              </a:rPr>
              <a:t>ciphertext</a:t>
            </a:r>
            <a:r>
              <a:rPr lang="en-US" altLang="zh-CN" dirty="0">
                <a:latin typeface="Times-Roman" charset="0"/>
              </a:rPr>
              <a:t> in a matrix and playing around with column positions. </a:t>
            </a:r>
            <a:r>
              <a:rPr lang="en-US" altLang="zh-CN" dirty="0" err="1">
                <a:latin typeface="Times-Roman" charset="0"/>
              </a:rPr>
              <a:t>Digram</a:t>
            </a:r>
            <a:r>
              <a:rPr lang="en-US" altLang="zh-CN" dirty="0">
                <a:latin typeface="Times-Roman" charset="0"/>
              </a:rPr>
              <a:t> and trigram frequency tables can be useful.</a:t>
            </a:r>
          </a:p>
        </p:txBody>
      </p:sp>
    </p:spTree>
    <p:extLst>
      <p:ext uri="{BB962C8B-B14F-4D97-AF65-F5344CB8AC3E}">
        <p14:creationId xmlns:p14="http://schemas.microsoft.com/office/powerpoint/2010/main" val="234712129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069C0CF2-0194-4010-9D82-1FC943294163}" type="slidenum">
              <a:rPr lang="en-US" altLang="zh-CN" sz="1200" baseline="0"/>
              <a:pPr algn="r" eaLnBrk="1" hangingPunct="1"/>
              <a:t>17</a:t>
            </a:fld>
            <a:endParaRPr lang="en-US" altLang="zh-CN" sz="1200" baseline="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dirty="0">
                <a:solidFill>
                  <a:srgbClr val="810081"/>
                </a:solidFill>
                <a:latin typeface="Times-Roman" charset="0"/>
              </a:rPr>
              <a:t>Have seen that ciphers based on just substitutions or transpositions are not secure, and can be attacked because they do not sufficient obscure the underlying language structure</a:t>
            </a:r>
          </a:p>
          <a:p>
            <a:pPr eaLnBrk="1" hangingPunct="1"/>
            <a:r>
              <a:rPr lang="en-US" altLang="zh-CN" dirty="0">
                <a:solidFill>
                  <a:srgbClr val="810081"/>
                </a:solidFill>
                <a:latin typeface="Times-Roman" charset="0"/>
              </a:rPr>
              <a:t>So consider using several ciphers in succession to make harder.</a:t>
            </a:r>
          </a:p>
          <a:p>
            <a:pPr eaLnBrk="1" hangingPunct="1"/>
            <a:r>
              <a:rPr lang="en-US" altLang="zh-CN" dirty="0">
                <a:solidFill>
                  <a:srgbClr val="810081"/>
                </a:solidFill>
                <a:latin typeface="Times-Roman"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1407555192"/>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1836953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序列密码</a:t>
            </a:r>
            <a:r>
              <a:rPr lang="zh-CN" altLang="en-US" dirty="0" smtClean="0"/>
              <a:t>也称为流密码（</a:t>
            </a:r>
            <a:r>
              <a:rPr lang="en-US" altLang="zh-CN" dirty="0" smtClean="0"/>
              <a:t>Stream Cipher</a:t>
            </a:r>
            <a:r>
              <a:rPr lang="zh-CN" altLang="en-US" dirty="0" smtClean="0"/>
              <a:t>），它是对称</a:t>
            </a:r>
            <a:r>
              <a:rPr lang="zh-CN" altLang="en-US" dirty="0" smtClean="0">
                <a:hlinkClick r:id="rId3"/>
              </a:rPr>
              <a:t>密码算法</a:t>
            </a:r>
            <a:r>
              <a:rPr lang="zh-CN" altLang="en-US" dirty="0" smtClean="0"/>
              <a:t>的一种。利用密钥产生一个密钥流</a:t>
            </a:r>
            <a:r>
              <a:rPr lang="en-US" altLang="zh-CN" dirty="0" smtClean="0"/>
              <a:t>Z=Z1Z2Z3…</a:t>
            </a:r>
            <a:r>
              <a:rPr lang="zh-CN" altLang="en-US" dirty="0" smtClean="0"/>
              <a:t>，然后利用此密钥流依次对明文</a:t>
            </a:r>
            <a:r>
              <a:rPr lang="en-US" altLang="zh-CN" dirty="0" smtClean="0"/>
              <a:t>X=X0X1X2...</a:t>
            </a:r>
            <a:r>
              <a:rPr lang="zh-CN" altLang="en-US" dirty="0" smtClean="0"/>
              <a:t>进行加密，这样产生的密码就是序列密码，也称流密码。密钥流由密钥流发生器</a:t>
            </a:r>
            <a:r>
              <a:rPr lang="en-US" altLang="zh-CN" dirty="0" smtClean="0"/>
              <a:t>f</a:t>
            </a:r>
            <a:r>
              <a:rPr lang="zh-CN" altLang="en-US" dirty="0" smtClean="0"/>
              <a:t>产生：</a:t>
            </a:r>
            <a:r>
              <a:rPr lang="en-US" altLang="zh-CN" dirty="0" err="1" smtClean="0"/>
              <a:t>zi</a:t>
            </a:r>
            <a:r>
              <a:rPr lang="en-US" altLang="zh-CN" dirty="0" smtClean="0"/>
              <a:t>=f(</a:t>
            </a:r>
            <a:r>
              <a:rPr lang="en-US" altLang="zh-CN" dirty="0" err="1" smtClean="0"/>
              <a:t>k,si</a:t>
            </a:r>
            <a:r>
              <a:rPr lang="en-US" altLang="zh-CN" dirty="0" smtClean="0"/>
              <a:t>)</a:t>
            </a:r>
            <a:r>
              <a:rPr lang="zh-CN" altLang="en-US" dirty="0" smtClean="0"/>
              <a:t>，这里的</a:t>
            </a:r>
            <a:r>
              <a:rPr lang="en-US" altLang="zh-CN" dirty="0" err="1" smtClean="0"/>
              <a:t>si</a:t>
            </a:r>
            <a:r>
              <a:rPr lang="zh-CN" altLang="en-US" dirty="0" smtClean="0"/>
              <a:t>是加密器中存储器（记忆元件）在</a:t>
            </a:r>
            <a:r>
              <a:rPr lang="en-US" altLang="zh-CN" dirty="0" err="1" smtClean="0"/>
              <a:t>i</a:t>
            </a:r>
            <a:r>
              <a:rPr lang="zh-CN" altLang="en-US" dirty="0" smtClean="0"/>
              <a:t>时刻的状态，</a:t>
            </a:r>
            <a:r>
              <a:rPr lang="en-US" altLang="zh-CN" dirty="0" smtClean="0"/>
              <a:t>k</a:t>
            </a:r>
            <a:r>
              <a:rPr lang="zh-CN" altLang="en-US" dirty="0" smtClean="0"/>
              <a:t>是密钥。序列密码方案的发展是模仿“一次一密”系统的尝试。</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27</a:t>
            </a:fld>
            <a:endParaRPr lang="zh-CN" altLang="en-US"/>
          </a:p>
        </p:txBody>
      </p:sp>
    </p:spTree>
    <p:extLst>
      <p:ext uri="{BB962C8B-B14F-4D97-AF65-F5344CB8AC3E}">
        <p14:creationId xmlns:p14="http://schemas.microsoft.com/office/powerpoint/2010/main" val="4282975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DES</a:t>
            </a:r>
            <a:r>
              <a:rPr lang="zh-CN" altLang="en-US" dirty="0" smtClean="0"/>
              <a:t>算法把</a:t>
            </a:r>
            <a:r>
              <a:rPr lang="en-US" altLang="zh-CN" dirty="0" smtClean="0"/>
              <a:t>64</a:t>
            </a:r>
            <a:r>
              <a:rPr lang="zh-CN" altLang="en-US" dirty="0" smtClean="0"/>
              <a:t>位的明文输入块变为</a:t>
            </a:r>
            <a:r>
              <a:rPr lang="en-US" altLang="zh-CN" dirty="0" smtClean="0"/>
              <a:t>64</a:t>
            </a:r>
            <a:r>
              <a:rPr lang="zh-CN" altLang="en-US" dirty="0" smtClean="0"/>
              <a:t>位的密文输出块</a:t>
            </a:r>
            <a:r>
              <a:rPr lang="en-US" altLang="zh-CN" dirty="0" smtClean="0"/>
              <a:t>,</a:t>
            </a:r>
            <a:r>
              <a:rPr lang="zh-CN" altLang="en-US" dirty="0" smtClean="0"/>
              <a:t>它所使用的密钥也是</a:t>
            </a:r>
            <a:r>
              <a:rPr lang="en-US" altLang="zh-CN" dirty="0" smtClean="0"/>
              <a:t>64</a:t>
            </a:r>
            <a:r>
              <a:rPr lang="zh-CN" altLang="en-US" dirty="0" smtClean="0"/>
              <a:t>位（实际用到了</a:t>
            </a:r>
            <a:r>
              <a:rPr lang="en-US" altLang="zh-CN" dirty="0" smtClean="0"/>
              <a:t>56</a:t>
            </a:r>
            <a:r>
              <a:rPr lang="zh-CN" altLang="en-US" dirty="0" smtClean="0"/>
              <a:t>位，第</a:t>
            </a:r>
            <a:r>
              <a:rPr lang="en-US" altLang="zh-CN" dirty="0" smtClean="0"/>
              <a:t>8</a:t>
            </a:r>
            <a:r>
              <a:rPr lang="zh-CN" altLang="en-US" dirty="0" smtClean="0"/>
              <a:t>、</a:t>
            </a:r>
            <a:r>
              <a:rPr lang="en-US" altLang="zh-CN" dirty="0" smtClean="0"/>
              <a:t>16</a:t>
            </a:r>
            <a:r>
              <a:rPr lang="zh-CN" altLang="en-US" dirty="0" smtClean="0"/>
              <a:t>、</a:t>
            </a:r>
            <a:r>
              <a:rPr lang="en-US" altLang="zh-CN" dirty="0" smtClean="0"/>
              <a:t>24</a:t>
            </a:r>
            <a:r>
              <a:rPr lang="zh-CN" altLang="en-US" dirty="0" smtClean="0"/>
              <a:t>、</a:t>
            </a:r>
            <a:r>
              <a:rPr lang="en-US" altLang="zh-CN" dirty="0" smtClean="0"/>
              <a:t>32</a:t>
            </a:r>
            <a:r>
              <a:rPr lang="zh-CN" altLang="en-US" dirty="0" smtClean="0"/>
              <a:t>、</a:t>
            </a:r>
            <a:r>
              <a:rPr lang="en-US" altLang="zh-CN" dirty="0" smtClean="0"/>
              <a:t>40</a:t>
            </a:r>
            <a:r>
              <a:rPr lang="zh-CN" altLang="en-US" dirty="0" smtClean="0"/>
              <a:t>、</a:t>
            </a:r>
            <a:r>
              <a:rPr lang="en-US" altLang="zh-CN" dirty="0" smtClean="0"/>
              <a:t>48</a:t>
            </a:r>
            <a:r>
              <a:rPr lang="zh-CN" altLang="en-US" dirty="0" smtClean="0"/>
              <a:t>、</a:t>
            </a:r>
            <a:r>
              <a:rPr lang="en-US" altLang="zh-CN" dirty="0" smtClean="0"/>
              <a:t>56</a:t>
            </a:r>
            <a:r>
              <a:rPr lang="zh-CN" altLang="en-US" dirty="0" smtClean="0"/>
              <a:t>、</a:t>
            </a:r>
            <a:r>
              <a:rPr lang="en-US" altLang="zh-CN" dirty="0" smtClean="0"/>
              <a:t>64</a:t>
            </a:r>
            <a:r>
              <a:rPr lang="zh-CN" altLang="en-US" dirty="0" smtClean="0"/>
              <a:t>位是校验位， 使得每个密钥都有奇数个</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31</a:t>
            </a:fld>
            <a:endParaRPr lang="zh-CN" altLang="en-US"/>
          </a:p>
        </p:txBody>
      </p:sp>
    </p:spTree>
    <p:extLst>
      <p:ext uri="{BB962C8B-B14F-4D97-AF65-F5344CB8AC3E}">
        <p14:creationId xmlns:p14="http://schemas.microsoft.com/office/powerpoint/2010/main" val="1664916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FEDERAL INFORMATION PROCESSING STANDARDS PUBLICATION </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33</a:t>
            </a:fld>
            <a:endParaRPr lang="zh-CN" altLang="en-US"/>
          </a:p>
        </p:txBody>
      </p:sp>
    </p:spTree>
    <p:extLst>
      <p:ext uri="{BB962C8B-B14F-4D97-AF65-F5344CB8AC3E}">
        <p14:creationId xmlns:p14="http://schemas.microsoft.com/office/powerpoint/2010/main" val="334688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439854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FEDERAL INFORMATION PROCESSING STANDARDS PUBLICATION </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34</a:t>
            </a:fld>
            <a:endParaRPr lang="zh-CN" altLang="en-US"/>
          </a:p>
        </p:txBody>
      </p:sp>
    </p:spTree>
    <p:extLst>
      <p:ext uri="{BB962C8B-B14F-4D97-AF65-F5344CB8AC3E}">
        <p14:creationId xmlns:p14="http://schemas.microsoft.com/office/powerpoint/2010/main" val="2018418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Diffie</a:t>
            </a:r>
            <a:r>
              <a:rPr lang="en-US" altLang="zh-CN" dirty="0" smtClean="0"/>
              <a:t>-Hellman</a:t>
            </a:r>
            <a:r>
              <a:rPr lang="zh-CN" altLang="en-US" dirty="0" smtClean="0"/>
              <a:t>算法是第一个公开密钥算法，早在 </a:t>
            </a:r>
            <a:r>
              <a:rPr lang="en-US" altLang="zh-CN" dirty="0" smtClean="0"/>
              <a:t>1976 </a:t>
            </a:r>
            <a:r>
              <a:rPr lang="zh-CN" altLang="en-US" dirty="0" smtClean="0"/>
              <a:t>年就发现了。其安全性源于在有限域上计算离散对数，比计算指数更为困难。该算法可以使两个用户之间安全地交换一个密钥，但不能用于加密或解密信息。</a:t>
            </a:r>
            <a:endParaRPr lang="en-US" altLang="zh-CN" dirty="0" smtClean="0"/>
          </a:p>
          <a:p>
            <a:r>
              <a:rPr lang="en-US" altLang="zh-CN" dirty="0" err="1" smtClean="0"/>
              <a:t>Diffie</a:t>
            </a:r>
            <a:r>
              <a:rPr lang="en-US" altLang="zh-CN" dirty="0" smtClean="0"/>
              <a:t>-Hellman</a:t>
            </a:r>
            <a:r>
              <a:rPr lang="zh-CN" altLang="en-US" dirty="0" smtClean="0"/>
              <a:t>算法，简称</a:t>
            </a:r>
            <a:r>
              <a:rPr lang="en-US" altLang="zh-CN" dirty="0" smtClean="0"/>
              <a:t>DH</a:t>
            </a:r>
            <a:r>
              <a:rPr lang="zh-CN" altLang="en-US" dirty="0" smtClean="0"/>
              <a:t>算法，由</a:t>
            </a:r>
            <a:r>
              <a:rPr lang="en-US" altLang="zh-CN" dirty="0" err="1" smtClean="0"/>
              <a:t>W.Diffie</a:t>
            </a:r>
            <a:r>
              <a:rPr lang="zh-CN" altLang="en-US" dirty="0" smtClean="0"/>
              <a:t>和</a:t>
            </a:r>
            <a:r>
              <a:rPr lang="en-US" altLang="zh-CN" dirty="0" err="1" smtClean="0"/>
              <a:t>M.E.Hellman</a:t>
            </a:r>
            <a:r>
              <a:rPr lang="zh-CN" altLang="en-US" dirty="0" smtClean="0"/>
              <a:t>在</a:t>
            </a:r>
            <a:r>
              <a:rPr lang="en-US" altLang="zh-CN" dirty="0" smtClean="0"/>
              <a:t>1976</a:t>
            </a:r>
            <a:r>
              <a:rPr lang="zh-CN" altLang="en-US" dirty="0" smtClean="0"/>
              <a:t>年公布的一种密钥一致性算法，该算法是一种建立密钥的方法，并非加密方法，但其产生的密钥可用于加密、密钥管理或任何其它的加密方式，这种密钥交换技术的目的在于使两个用户间能安全地交换密钥</a:t>
            </a:r>
            <a:r>
              <a:rPr lang="en-US" altLang="zh-CN" dirty="0" smtClean="0"/>
              <a:t>(KEY)</a:t>
            </a:r>
            <a:r>
              <a:rPr lang="zh-CN" altLang="en-US" dirty="0" smtClean="0"/>
              <a:t>以便用于今后的报文加密。</a:t>
            </a:r>
          </a:p>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36</a:t>
            </a:fld>
            <a:endParaRPr lang="zh-CN" altLang="en-US"/>
          </a:p>
        </p:txBody>
      </p:sp>
    </p:spTree>
    <p:extLst>
      <p:ext uri="{BB962C8B-B14F-4D97-AF65-F5344CB8AC3E}">
        <p14:creationId xmlns:p14="http://schemas.microsoft.com/office/powerpoint/2010/main" val="2049985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37</a:t>
            </a:fld>
            <a:endParaRPr lang="zh-CN" altLang="en-US"/>
          </a:p>
        </p:txBody>
      </p:sp>
    </p:spTree>
    <p:extLst>
      <p:ext uri="{BB962C8B-B14F-4D97-AF65-F5344CB8AC3E}">
        <p14:creationId xmlns:p14="http://schemas.microsoft.com/office/powerpoint/2010/main" val="2365724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质数又称</a:t>
            </a:r>
            <a:r>
              <a:rPr lang="zh-CN" altLang="en-US" sz="1200" b="0" i="0" u="none" strike="noStrike" kern="1200" dirty="0" smtClean="0">
                <a:solidFill>
                  <a:schemeClr val="tx1"/>
                </a:solidFill>
                <a:effectLst/>
                <a:latin typeface="+mn-lt"/>
                <a:ea typeface="+mn-ea"/>
                <a:cs typeface="+mn-cs"/>
                <a:hlinkClick r:id="rId3"/>
              </a:rPr>
              <a:t>素数</a:t>
            </a:r>
            <a:r>
              <a:rPr lang="zh-CN" altLang="en-US" sz="1200" b="0" i="0" kern="1200" dirty="0" smtClean="0">
                <a:solidFill>
                  <a:schemeClr val="tx1"/>
                </a:solidFill>
                <a:effectLst/>
                <a:latin typeface="+mn-lt"/>
                <a:ea typeface="+mn-ea"/>
                <a:cs typeface="+mn-cs"/>
              </a:rPr>
              <a:t>。一个大于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的自然数，除了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和它自身外，不能被其他自然数整除的数叫做质数；否则称为</a:t>
            </a:r>
            <a:r>
              <a:rPr lang="zh-CN" altLang="en-US" sz="1200" b="0" i="0" u="none" strike="noStrike" kern="1200" dirty="0" smtClean="0">
                <a:solidFill>
                  <a:schemeClr val="tx1"/>
                </a:solidFill>
                <a:effectLst/>
                <a:latin typeface="+mn-lt"/>
                <a:ea typeface="+mn-ea"/>
                <a:cs typeface="+mn-cs"/>
                <a:hlinkClick r:id="rId4"/>
              </a:rPr>
              <a:t>合数</a:t>
            </a:r>
            <a:r>
              <a:rPr lang="zh-CN" altLang="en-US" sz="1200" b="0" i="0" kern="1200" dirty="0" smtClean="0">
                <a:solidFill>
                  <a:schemeClr val="tx1"/>
                </a:solidFill>
                <a:effectLst/>
                <a:latin typeface="+mn-lt"/>
                <a:ea typeface="+mn-ea"/>
                <a:cs typeface="+mn-cs"/>
              </a:rPr>
              <a:t>（规定</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既不是质数也不是合数）。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互质是公约数只有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的两个整数，叫做互质整数</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40</a:t>
            </a:fld>
            <a:endParaRPr lang="zh-CN" altLang="en-US"/>
          </a:p>
        </p:txBody>
      </p:sp>
    </p:spTree>
    <p:extLst>
      <p:ext uri="{BB962C8B-B14F-4D97-AF65-F5344CB8AC3E}">
        <p14:creationId xmlns:p14="http://schemas.microsoft.com/office/powerpoint/2010/main" val="378067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zh-CN" altLang="en-US" dirty="0" smtClean="0"/>
              <a:t>链接：</a:t>
            </a:r>
            <a:r>
              <a:rPr lang="en-US" altLang="zh-CN" dirty="0" smtClean="0"/>
              <a:t>https://www.zhihu.com/question/24653072/answer/28536702</a:t>
            </a:r>
            <a:br>
              <a:rPr lang="en-US" altLang="zh-CN" dirty="0" smtClean="0"/>
            </a:br>
            <a:r>
              <a:rPr lang="zh-CN" altLang="en-US" dirty="0" smtClean="0"/>
              <a:t/>
            </a:r>
            <a:br>
              <a:rPr lang="zh-CN" altLang="en-US" dirty="0" smtClean="0"/>
            </a:br>
            <a:r>
              <a:rPr lang="zh-CN" altLang="en-US" b="1" dirty="0" smtClean="0"/>
              <a:t>能否用通俗的语言解释</a:t>
            </a:r>
            <a:r>
              <a:rPr lang="en-US" altLang="zh-CN" b="1" dirty="0" smtClean="0"/>
              <a:t>『</a:t>
            </a:r>
            <a:r>
              <a:rPr lang="zh-CN" altLang="en-US" b="1" dirty="0" smtClean="0"/>
              <a:t>多项式时间</a:t>
            </a:r>
            <a:r>
              <a:rPr lang="en-US" altLang="zh-CN" b="1" dirty="0" smtClean="0"/>
              <a:t>』</a:t>
            </a:r>
            <a:r>
              <a:rPr lang="zh-CN" altLang="en-US" b="1" dirty="0" smtClean="0"/>
              <a:t>？</a:t>
            </a:r>
          </a:p>
          <a:p>
            <a:r>
              <a:rPr lang="zh-CN" altLang="en-US" dirty="0" smtClean="0"/>
              <a:t>还是先用几句话简单说明一下时间复杂度。时间复杂度并不是表示一个程序解决问题需要花多少时间，而是当问题规模扩大后，程序需要的时间长度增长得有多快。也就是说，对于高速处理数据的计算机来说，处理某一个特定数据的效率不能衡量一个程序的好坏，而应该看当这个数据的规模变大到数百倍后，程序运行时间是否还是一样，或者也跟着慢了数百倍，或者变慢了数万倍。不管数据有多大，程序处理花的时间始终是那么多的，我们就说这个程序很好，具有</a:t>
            </a:r>
            <a:r>
              <a:rPr lang="en-US" altLang="zh-CN" dirty="0" smtClean="0"/>
              <a:t>O(1)</a:t>
            </a:r>
            <a:r>
              <a:rPr lang="zh-CN" altLang="en-US" dirty="0" smtClean="0"/>
              <a:t>的时间复杂度，也称常数级复杂度；数据规模变得有多大，花的时间也跟着变得有多长，这个程序的时间复杂度就是</a:t>
            </a:r>
            <a:r>
              <a:rPr lang="en-US" altLang="zh-CN" dirty="0" smtClean="0"/>
              <a:t>O(n)</a:t>
            </a:r>
            <a:r>
              <a:rPr lang="zh-CN" altLang="en-US" dirty="0" smtClean="0"/>
              <a:t>，比如找</a:t>
            </a:r>
            <a:r>
              <a:rPr lang="en-US" altLang="zh-CN" dirty="0" smtClean="0"/>
              <a:t>n</a:t>
            </a:r>
            <a:r>
              <a:rPr lang="zh-CN" altLang="en-US" dirty="0" smtClean="0"/>
              <a:t>个数中的最大值；而像冒泡排序、插入排序等，数据扩大</a:t>
            </a:r>
            <a:r>
              <a:rPr lang="en-US" altLang="zh-CN" dirty="0" smtClean="0"/>
              <a:t>2</a:t>
            </a:r>
            <a:r>
              <a:rPr lang="zh-CN" altLang="en-US" dirty="0" smtClean="0"/>
              <a:t>倍，时间变慢</a:t>
            </a:r>
            <a:r>
              <a:rPr lang="en-US" altLang="zh-CN" dirty="0" smtClean="0"/>
              <a:t>4</a:t>
            </a:r>
            <a:r>
              <a:rPr lang="zh-CN" altLang="en-US" dirty="0" smtClean="0"/>
              <a:t>倍的，属于</a:t>
            </a:r>
            <a:r>
              <a:rPr lang="en-US" altLang="zh-CN" dirty="0" smtClean="0"/>
              <a:t>O(n^2)</a:t>
            </a:r>
            <a:r>
              <a:rPr lang="zh-CN" altLang="en-US" dirty="0" smtClean="0"/>
              <a:t>的复杂度。还有一些穷举类的算法，所需时间长度成几何阶数上涨，这就是</a:t>
            </a:r>
            <a:r>
              <a:rPr lang="en-US" altLang="zh-CN" dirty="0" smtClean="0"/>
              <a:t>O(</a:t>
            </a:r>
            <a:r>
              <a:rPr lang="en-US" altLang="zh-CN" dirty="0" err="1" smtClean="0"/>
              <a:t>a^n</a:t>
            </a:r>
            <a:r>
              <a:rPr lang="en-US" altLang="zh-CN" dirty="0" smtClean="0"/>
              <a:t>)</a:t>
            </a:r>
            <a:r>
              <a:rPr lang="zh-CN" altLang="en-US" dirty="0" smtClean="0"/>
              <a:t>的指数级复杂度，甚至</a:t>
            </a:r>
            <a:r>
              <a:rPr lang="en-US" altLang="zh-CN" dirty="0" smtClean="0"/>
              <a:t>O(n!)</a:t>
            </a:r>
            <a:r>
              <a:rPr lang="zh-CN" altLang="en-US" dirty="0" smtClean="0"/>
              <a:t>的阶乘级复杂度。不会存在</a:t>
            </a:r>
            <a:r>
              <a:rPr lang="en-US" altLang="zh-CN" dirty="0" smtClean="0"/>
              <a:t>O(2*n^2)</a:t>
            </a:r>
            <a:r>
              <a:rPr lang="zh-CN" altLang="en-US" dirty="0" smtClean="0"/>
              <a:t>的复杂度，因为前面的那个“</a:t>
            </a:r>
            <a:r>
              <a:rPr lang="en-US" altLang="zh-CN" dirty="0" smtClean="0"/>
              <a:t>2”</a:t>
            </a:r>
            <a:r>
              <a:rPr lang="zh-CN" altLang="en-US" dirty="0" smtClean="0"/>
              <a:t>是系数，根本不会影响到整个程序的时间增长。同样地，</a:t>
            </a:r>
            <a:r>
              <a:rPr lang="en-US" altLang="zh-CN" dirty="0" smtClean="0"/>
              <a:t>O (n^3+n^2)</a:t>
            </a:r>
            <a:r>
              <a:rPr lang="zh-CN" altLang="en-US" dirty="0" smtClean="0"/>
              <a:t>的复杂度也就是</a:t>
            </a:r>
            <a:r>
              <a:rPr lang="en-US" altLang="zh-CN" dirty="0" smtClean="0"/>
              <a:t>O(n^3)</a:t>
            </a:r>
            <a:r>
              <a:rPr lang="zh-CN" altLang="en-US" dirty="0" smtClean="0"/>
              <a:t>的复杂度。因此，我们会说，一个</a:t>
            </a:r>
            <a:r>
              <a:rPr lang="en-US" altLang="zh-CN" dirty="0" smtClean="0"/>
              <a:t>O(0.01*n^3)</a:t>
            </a:r>
            <a:r>
              <a:rPr lang="zh-CN" altLang="en-US" dirty="0" smtClean="0"/>
              <a:t>的程序的效率比</a:t>
            </a:r>
            <a:r>
              <a:rPr lang="en-US" altLang="zh-CN" dirty="0" smtClean="0"/>
              <a:t>O(100*n^2)</a:t>
            </a:r>
            <a:r>
              <a:rPr lang="zh-CN" altLang="en-US" dirty="0" smtClean="0"/>
              <a:t>的效率低，尽管在</a:t>
            </a:r>
            <a:r>
              <a:rPr lang="en-US" altLang="zh-CN" dirty="0" smtClean="0"/>
              <a:t>n</a:t>
            </a:r>
            <a:r>
              <a:rPr lang="zh-CN" altLang="en-US" dirty="0" smtClean="0"/>
              <a:t>很小的时候，前者优于后者，但后者时间随数据规模增长得慢，最终</a:t>
            </a:r>
            <a:r>
              <a:rPr lang="en-US" altLang="zh-CN" dirty="0" smtClean="0"/>
              <a:t>O(n^3)</a:t>
            </a:r>
            <a:r>
              <a:rPr lang="zh-CN" altLang="en-US" dirty="0" smtClean="0"/>
              <a:t>的复杂度将远远超过</a:t>
            </a:r>
            <a:r>
              <a:rPr lang="en-US" altLang="zh-CN" dirty="0" smtClean="0"/>
              <a:t>O(n^2)</a:t>
            </a:r>
            <a:r>
              <a:rPr lang="zh-CN" altLang="en-US" dirty="0" smtClean="0"/>
              <a:t>。我们也说，</a:t>
            </a:r>
            <a:r>
              <a:rPr lang="en-US" altLang="zh-CN" dirty="0" smtClean="0"/>
              <a:t>O(n^100)</a:t>
            </a:r>
            <a:r>
              <a:rPr lang="zh-CN" altLang="en-US" dirty="0" smtClean="0"/>
              <a:t>的复杂度小于</a:t>
            </a:r>
            <a:r>
              <a:rPr lang="en-US" altLang="zh-CN" dirty="0" smtClean="0"/>
              <a:t>O(1.01^n)</a:t>
            </a:r>
            <a:r>
              <a:rPr lang="zh-CN" altLang="en-US" dirty="0" smtClean="0"/>
              <a:t>的复杂度。</a:t>
            </a:r>
          </a:p>
          <a:p>
            <a:r>
              <a:rPr lang="zh-CN" altLang="en-US" dirty="0" smtClean="0"/>
              <a:t/>
            </a:r>
            <a:br>
              <a:rPr lang="zh-CN" altLang="en-US" dirty="0" smtClean="0"/>
            </a:br>
            <a:r>
              <a:rPr lang="zh-CN" altLang="en-US" dirty="0" smtClean="0"/>
              <a:t>容易看出，前面的几类复杂度被分为两种级别，其中后者的复杂度无论如何都远远大于前者：一种是</a:t>
            </a:r>
            <a:r>
              <a:rPr lang="en-US" altLang="zh-CN" dirty="0" smtClean="0"/>
              <a:t>O(1),O(log(n)),O(</a:t>
            </a:r>
            <a:r>
              <a:rPr lang="en-US" altLang="zh-CN" dirty="0" err="1" smtClean="0"/>
              <a:t>n^a</a:t>
            </a:r>
            <a:r>
              <a:rPr lang="en-US" altLang="zh-CN" dirty="0" smtClean="0"/>
              <a:t>)</a:t>
            </a:r>
            <a:r>
              <a:rPr lang="zh-CN" altLang="en-US" dirty="0" smtClean="0"/>
              <a:t>等，我们把它叫做多项式级的复杂度，因为它的规模</a:t>
            </a:r>
            <a:r>
              <a:rPr lang="en-US" altLang="zh-CN" dirty="0" smtClean="0"/>
              <a:t>n</a:t>
            </a:r>
            <a:r>
              <a:rPr lang="zh-CN" altLang="en-US" dirty="0" smtClean="0"/>
              <a:t>出现在底数的位置；另一种是</a:t>
            </a:r>
            <a:r>
              <a:rPr lang="en-US" altLang="zh-CN" dirty="0" smtClean="0"/>
              <a:t>O(</a:t>
            </a:r>
            <a:r>
              <a:rPr lang="en-US" altLang="zh-CN" dirty="0" err="1" smtClean="0"/>
              <a:t>a^n</a:t>
            </a:r>
            <a:r>
              <a:rPr lang="en-US" altLang="zh-CN" dirty="0" smtClean="0"/>
              <a:t>)</a:t>
            </a:r>
            <a:r>
              <a:rPr lang="zh-CN" altLang="en-US" dirty="0" smtClean="0"/>
              <a:t>和</a:t>
            </a:r>
            <a:r>
              <a:rPr lang="en-US" altLang="zh-CN" dirty="0" smtClean="0"/>
              <a:t>O(n!)</a:t>
            </a:r>
            <a:r>
              <a:rPr lang="zh-CN" altLang="en-US" dirty="0" smtClean="0"/>
              <a:t>型复杂度，它是非多项式级的，其复杂度计算机往往不能承受。当我们在解决一个问题时，我们选择的算法通常都需要是多项式级的复杂度，非多项式级的复杂度需要的时间太多，往往会超时，除非是数据规模非常小。</a:t>
            </a:r>
          </a:p>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43</a:t>
            </a:fld>
            <a:endParaRPr lang="zh-CN" altLang="en-US"/>
          </a:p>
        </p:txBody>
      </p:sp>
    </p:spTree>
    <p:extLst>
      <p:ext uri="{BB962C8B-B14F-4D97-AF65-F5344CB8AC3E}">
        <p14:creationId xmlns:p14="http://schemas.microsoft.com/office/powerpoint/2010/main" val="852998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45</a:t>
            </a:fld>
            <a:endParaRPr lang="zh-CN" altLang="en-US"/>
          </a:p>
        </p:txBody>
      </p:sp>
    </p:spTree>
    <p:extLst>
      <p:ext uri="{BB962C8B-B14F-4D97-AF65-F5344CB8AC3E}">
        <p14:creationId xmlns:p14="http://schemas.microsoft.com/office/powerpoint/2010/main" val="3958715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关于生日攻击</a:t>
            </a:r>
            <a:endParaRPr lang="en-US" altLang="zh-CN" dirty="0" smtClean="0"/>
          </a:p>
          <a:p>
            <a:endParaRPr lang="en-US" altLang="zh-CN" dirty="0" smtClean="0"/>
          </a:p>
          <a:p>
            <a:r>
              <a:rPr lang="zh-CN" altLang="en-US" dirty="0" smtClean="0"/>
              <a:t>作者：</a:t>
            </a:r>
            <a:r>
              <a:rPr lang="en-US" altLang="zh-CN" dirty="0" err="1" smtClean="0"/>
              <a:t>pyj</a:t>
            </a:r>
            <a:r>
              <a:rPr lang="en-US" altLang="zh-CN" dirty="0" smtClean="0"/>
              <a:t> </a:t>
            </a:r>
            <a:r>
              <a:rPr lang="en-US" altLang="zh-CN" dirty="0" err="1" smtClean="0"/>
              <a:t>philippica</a:t>
            </a:r>
            <a:r>
              <a:rPr lang="en-US" altLang="zh-CN" dirty="0" smtClean="0"/>
              <a:t/>
            </a:r>
            <a:br>
              <a:rPr lang="en-US" altLang="zh-CN" dirty="0" smtClean="0"/>
            </a:br>
            <a:r>
              <a:rPr lang="zh-CN" altLang="en-US" dirty="0" smtClean="0"/>
              <a:t>链接：</a:t>
            </a:r>
            <a:r>
              <a:rPr lang="en-US" altLang="zh-CN" dirty="0" smtClean="0"/>
              <a:t>https://www.zhihu.com/question/54307104/answer/140054046</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br>
              <a:rPr lang="zh-CN" altLang="en-US" dirty="0" smtClean="0"/>
            </a:br>
            <a:r>
              <a:rPr lang="zh-CN" altLang="en-US" dirty="0" smtClean="0"/>
              <a:t/>
            </a:r>
            <a:br>
              <a:rPr lang="zh-CN" altLang="en-US" dirty="0" smtClean="0"/>
            </a:br>
            <a:r>
              <a:rPr lang="zh-CN" altLang="en-US" dirty="0" smtClean="0"/>
              <a:t>基本的模型是非常清楚的，任意一群人，由于一年有</a:t>
            </a:r>
            <a:r>
              <a:rPr lang="en-US" altLang="zh-CN" dirty="0" smtClean="0"/>
              <a:t>365</a:t>
            </a:r>
            <a:r>
              <a:rPr lang="zh-CN" altLang="en-US" dirty="0" smtClean="0"/>
              <a:t>天（不算闰年）</a:t>
            </a:r>
            <a:r>
              <a:rPr lang="en-US" altLang="zh-CN" dirty="0" smtClean="0"/>
              <a:t>,</a:t>
            </a:r>
            <a:r>
              <a:rPr lang="zh-CN" altLang="en-US" dirty="0" smtClean="0"/>
              <a:t>当人群数量大于</a:t>
            </a:r>
            <a:r>
              <a:rPr lang="en-US" altLang="zh-CN" dirty="0" smtClean="0"/>
              <a:t>23</a:t>
            </a:r>
            <a:r>
              <a:rPr lang="zh-CN" altLang="en-US" dirty="0" smtClean="0"/>
              <a:t>个人时，有超过</a:t>
            </a:r>
            <a:r>
              <a:rPr lang="en-US" altLang="zh-CN" dirty="0" smtClean="0"/>
              <a:t>50%</a:t>
            </a:r>
            <a:r>
              <a:rPr lang="zh-CN" altLang="en-US" dirty="0" smtClean="0"/>
              <a:t>的概率有两个人生日相同，这个通过古典概型可以很容易算出来。有意义的是</a:t>
            </a:r>
            <a:r>
              <a:rPr lang="en-US" altLang="zh-CN" dirty="0" smtClean="0"/>
              <a:t>23</a:t>
            </a:r>
            <a:r>
              <a:rPr lang="zh-CN" altLang="en-US" dirty="0" smtClean="0"/>
              <a:t>小于</a:t>
            </a:r>
            <a:r>
              <a:rPr lang="en-US" altLang="zh-CN" dirty="0" smtClean="0"/>
              <a:t>365</a:t>
            </a:r>
          </a:p>
          <a:p>
            <a:r>
              <a:rPr lang="zh-CN" altLang="en-US" dirty="0" smtClean="0"/>
              <a:t>对于更一般的情况，即一年有</a:t>
            </a:r>
            <a:r>
              <a:rPr lang="en-US" altLang="zh-CN" dirty="0" smtClean="0"/>
              <a:t>N</a:t>
            </a:r>
            <a:r>
              <a:rPr lang="zh-CN" altLang="en-US" dirty="0" smtClean="0"/>
              <a:t>天的时候，当人群数量大于</a:t>
            </a:r>
            <a:r>
              <a:rPr lang="en-US" altLang="zh-CN" dirty="0" smtClean="0"/>
              <a:t>1.17*\</a:t>
            </a:r>
            <a:r>
              <a:rPr lang="en-US" altLang="zh-CN" dirty="0" err="1" smtClean="0"/>
              <a:t>sqrt</a:t>
            </a:r>
            <a:r>
              <a:rPr lang="en-US" altLang="zh-CN" dirty="0" smtClean="0"/>
              <a:t>{N} </a:t>
            </a:r>
            <a:r>
              <a:rPr lang="zh-CN" altLang="en-US" dirty="0" smtClean="0"/>
              <a:t>的时候有超过</a:t>
            </a:r>
            <a:r>
              <a:rPr lang="en-US" altLang="zh-CN" dirty="0" smtClean="0"/>
              <a:t>50%</a:t>
            </a:r>
            <a:r>
              <a:rPr lang="zh-CN" altLang="en-US" dirty="0" smtClean="0"/>
              <a:t>的概率有两个人生日相同。</a:t>
            </a:r>
          </a:p>
          <a:p>
            <a:r>
              <a:rPr lang="zh-CN" altLang="en-US" dirty="0" smtClean="0"/>
              <a:t/>
            </a:r>
            <a:br>
              <a:rPr lang="zh-CN" altLang="en-US" dirty="0" smtClean="0"/>
            </a:br>
            <a:r>
              <a:rPr lang="zh-CN" altLang="en-US" dirty="0" smtClean="0"/>
              <a:t>生日攻击，一般是指对</a:t>
            </a:r>
            <a:r>
              <a:rPr lang="en-US" altLang="zh-CN" dirty="0" smtClean="0"/>
              <a:t>hash</a:t>
            </a:r>
            <a:r>
              <a:rPr lang="zh-CN" altLang="en-US" dirty="0" smtClean="0"/>
              <a:t>的攻击。</a:t>
            </a:r>
            <a:r>
              <a:rPr lang="en-US" altLang="zh-CN" dirty="0" smtClean="0"/>
              <a:t>hash</a:t>
            </a:r>
            <a:r>
              <a:rPr lang="zh-CN" altLang="en-US" dirty="0" smtClean="0"/>
              <a:t>的话例如常见的</a:t>
            </a:r>
            <a:r>
              <a:rPr lang="en-US" altLang="zh-CN" dirty="0" smtClean="0"/>
              <a:t>MD5</a:t>
            </a:r>
            <a:r>
              <a:rPr lang="zh-CN" altLang="en-US" dirty="0" smtClean="0"/>
              <a:t>，</a:t>
            </a:r>
            <a:r>
              <a:rPr lang="en-US" altLang="zh-CN" dirty="0" smtClean="0"/>
              <a:t>SHA1</a:t>
            </a:r>
            <a:r>
              <a:rPr lang="zh-CN" altLang="en-US" dirty="0" smtClean="0"/>
              <a:t>，或是字符串</a:t>
            </a:r>
            <a:r>
              <a:rPr lang="en-US" altLang="zh-CN" dirty="0" smtClean="0"/>
              <a:t>hash</a:t>
            </a:r>
            <a:r>
              <a:rPr lang="zh-CN" altLang="en-US" dirty="0" smtClean="0"/>
              <a:t>，又或者是直接模</a:t>
            </a:r>
            <a:r>
              <a:rPr lang="en-US" altLang="zh-CN" dirty="0" smtClean="0"/>
              <a:t>N</a:t>
            </a:r>
            <a:r>
              <a:rPr lang="zh-CN" altLang="en-US" dirty="0" smtClean="0"/>
              <a:t>，可以发现都是把数量为无限的数据、字符串、文件映射成有限长的</a:t>
            </a:r>
            <a:r>
              <a:rPr lang="en-US" altLang="zh-CN" dirty="0" smtClean="0"/>
              <a:t>hash</a:t>
            </a:r>
            <a:r>
              <a:rPr lang="zh-CN" altLang="en-US" dirty="0" smtClean="0"/>
              <a:t>，因此这个映射一定不是单射，这样的</a:t>
            </a:r>
            <a:r>
              <a:rPr lang="en-US" altLang="zh-CN" dirty="0" smtClean="0"/>
              <a:t>hash</a:t>
            </a:r>
            <a:r>
              <a:rPr lang="zh-CN" altLang="en-US" dirty="0" smtClean="0"/>
              <a:t>函数肯定存在两个数据</a:t>
            </a:r>
            <a:r>
              <a:rPr lang="en-US" altLang="zh-CN" dirty="0" smtClean="0"/>
              <a:t>M1</a:t>
            </a:r>
            <a:r>
              <a:rPr lang="zh-CN" altLang="en-US" dirty="0" smtClean="0"/>
              <a:t>， </a:t>
            </a:r>
            <a:r>
              <a:rPr lang="en-US" altLang="zh-CN" dirty="0" smtClean="0"/>
              <a:t>M2</a:t>
            </a:r>
            <a:r>
              <a:rPr lang="zh-CN" altLang="en-US" dirty="0" smtClean="0"/>
              <a:t>，使得</a:t>
            </a:r>
            <a:r>
              <a:rPr lang="en-US" altLang="zh-CN" dirty="0" smtClean="0"/>
              <a:t>HASH(M1) = HASH(M2)</a:t>
            </a:r>
            <a:r>
              <a:rPr lang="zh-CN" altLang="en-US" dirty="0" smtClean="0"/>
              <a:t>我们称之为碰撞，因此对于</a:t>
            </a:r>
            <a:r>
              <a:rPr lang="en-US" altLang="zh-CN" dirty="0" smtClean="0"/>
              <a:t>hash</a:t>
            </a:r>
            <a:r>
              <a:rPr lang="zh-CN" altLang="en-US" dirty="0" smtClean="0"/>
              <a:t>的破解和对</a:t>
            </a:r>
            <a:r>
              <a:rPr lang="en-US" altLang="zh-CN" dirty="0" smtClean="0"/>
              <a:t>cipher</a:t>
            </a:r>
            <a:r>
              <a:rPr lang="zh-CN" altLang="en-US" dirty="0" smtClean="0"/>
              <a:t>的破解不一样，并不意味着对于一串密文和密钥能够得到明文，而是找到一个碰撞 </a:t>
            </a:r>
            <a:br>
              <a:rPr lang="zh-CN" altLang="en-US" dirty="0" smtClean="0"/>
            </a:br>
            <a:r>
              <a:rPr lang="zh-CN" altLang="en-US" dirty="0" smtClean="0"/>
              <a:t>在实际用途上，</a:t>
            </a:r>
            <a:r>
              <a:rPr lang="en-US" altLang="zh-CN" dirty="0" smtClean="0"/>
              <a:t>hash</a:t>
            </a:r>
            <a:r>
              <a:rPr lang="zh-CN" altLang="en-US" dirty="0" smtClean="0"/>
              <a:t>经常被用来验证数据是否被修改，例如下载文件的时候时常会有一个文件的</a:t>
            </a:r>
            <a:r>
              <a:rPr lang="en-US" altLang="zh-CN" dirty="0" smtClean="0"/>
              <a:t>MD5</a:t>
            </a:r>
            <a:r>
              <a:rPr lang="zh-CN" altLang="en-US" dirty="0" smtClean="0"/>
              <a:t>，当下载下来后自己电脑上计算出来的文件的</a:t>
            </a:r>
            <a:r>
              <a:rPr lang="en-US" altLang="zh-CN" dirty="0" smtClean="0"/>
              <a:t>MD5</a:t>
            </a:r>
            <a:r>
              <a:rPr lang="zh-CN" altLang="en-US" dirty="0" smtClean="0"/>
              <a:t>和官网上的不同后，可以很轻易的得出文件被修改过的结论、</a:t>
            </a:r>
          </a:p>
          <a:p>
            <a:r>
              <a:rPr lang="zh-CN" altLang="en-US" dirty="0" smtClean="0"/>
              <a:t>但如果出现一个强碰撞，使得一个恶意可执行文件的</a:t>
            </a:r>
            <a:r>
              <a:rPr lang="en-US" altLang="zh-CN" dirty="0" smtClean="0"/>
              <a:t>MD5</a:t>
            </a:r>
            <a:r>
              <a:rPr lang="zh-CN" altLang="en-US" dirty="0" smtClean="0"/>
              <a:t>和官网的这个</a:t>
            </a:r>
            <a:r>
              <a:rPr lang="en-US" altLang="zh-CN" dirty="0" smtClean="0"/>
              <a:t>MD5</a:t>
            </a:r>
            <a:r>
              <a:rPr lang="zh-CN" altLang="en-US" dirty="0" smtClean="0"/>
              <a:t>发生碰撞，那么你会以为这个就是官网的版本而信任的执行它，这个时候就不好了。</a:t>
            </a:r>
          </a:p>
          <a:p>
            <a:r>
              <a:rPr lang="zh-CN" altLang="en-US" dirty="0" smtClean="0"/>
              <a:t>又或者，我说我能预测下届世界杯冠军是谁，可我不说出来，我公布一串</a:t>
            </a:r>
            <a:r>
              <a:rPr lang="en-US" altLang="zh-CN" dirty="0" smtClean="0"/>
              <a:t>HASH</a:t>
            </a:r>
            <a:r>
              <a:rPr lang="zh-CN" altLang="en-US" dirty="0" smtClean="0"/>
              <a:t>，等到世界杯结果出来，我把下面的文字公布出来“中国会夺得世界杯冠军”，并声称我成功预测了世界杯，不信？把这文字计算</a:t>
            </a:r>
            <a:r>
              <a:rPr lang="en-US" altLang="zh-CN" dirty="0" smtClean="0"/>
              <a:t>HASH</a:t>
            </a:r>
            <a:r>
              <a:rPr lang="zh-CN" altLang="en-US" dirty="0" smtClean="0"/>
              <a:t>后和我之前发布的</a:t>
            </a:r>
            <a:r>
              <a:rPr lang="en-US" altLang="zh-CN" dirty="0" smtClean="0"/>
              <a:t>HASH</a:t>
            </a:r>
            <a:r>
              <a:rPr lang="zh-CN" altLang="en-US" dirty="0" smtClean="0"/>
              <a:t>比较一下。</a:t>
            </a:r>
            <a:r>
              <a:rPr lang="en-US" altLang="zh-CN" dirty="0" smtClean="0"/>
              <a:t>trick</a:t>
            </a:r>
            <a:r>
              <a:rPr lang="zh-CN" altLang="en-US" dirty="0" smtClean="0"/>
              <a:t>很简单，假设</a:t>
            </a:r>
            <a:r>
              <a:rPr lang="en-US" altLang="zh-CN" dirty="0" smtClean="0"/>
              <a:t>HASH(“</a:t>
            </a:r>
            <a:r>
              <a:rPr lang="zh-CN" altLang="en-US" dirty="0" smtClean="0"/>
              <a:t>中国会夺得世界杯冠军”</a:t>
            </a:r>
            <a:r>
              <a:rPr lang="en-US" altLang="zh-CN" dirty="0" smtClean="0"/>
              <a:t>)</a:t>
            </a:r>
            <a:r>
              <a:rPr lang="zh-CN" altLang="en-US" dirty="0" smtClean="0"/>
              <a:t>和</a:t>
            </a:r>
            <a:r>
              <a:rPr lang="en-US" altLang="zh-CN" dirty="0" smtClean="0"/>
              <a:t>HASH("</a:t>
            </a:r>
            <a:r>
              <a:rPr lang="zh-CN" altLang="en-US" dirty="0" smtClean="0"/>
              <a:t>巴西赢</a:t>
            </a:r>
            <a:r>
              <a:rPr lang="en-US" altLang="zh-CN" dirty="0" smtClean="0"/>
              <a:t>")</a:t>
            </a:r>
            <a:r>
              <a:rPr lang="zh-CN" altLang="en-US" dirty="0" smtClean="0"/>
              <a:t>和</a:t>
            </a:r>
            <a:r>
              <a:rPr lang="en-US" altLang="zh-CN" dirty="0" smtClean="0"/>
              <a:t>HASH(“</a:t>
            </a:r>
            <a:r>
              <a:rPr lang="zh-CN" altLang="en-US" dirty="0" smtClean="0"/>
              <a:t>德国必胜”</a:t>
            </a:r>
            <a:r>
              <a:rPr lang="en-US" altLang="zh-CN" dirty="0" smtClean="0"/>
              <a:t>)</a:t>
            </a:r>
            <a:r>
              <a:rPr lang="zh-CN" altLang="en-US" dirty="0" smtClean="0"/>
              <a:t>值是相同的，到最后我只要看结果是啥，公布这些</a:t>
            </a:r>
            <a:r>
              <a:rPr lang="en-US" altLang="zh-CN" dirty="0" smtClean="0"/>
              <a:t>HASH</a:t>
            </a:r>
            <a:r>
              <a:rPr lang="zh-CN" altLang="en-US" dirty="0" smtClean="0"/>
              <a:t>相同的字符串即可</a:t>
            </a:r>
          </a:p>
          <a:p>
            <a:r>
              <a:rPr lang="zh-CN" altLang="en-US" dirty="0" smtClean="0"/>
              <a:t>是不是很可怕？所以怎么找到一组碰撞呢？假设我有一组字符串</a:t>
            </a:r>
            <a:r>
              <a:rPr lang="en-US" altLang="zh-CN" dirty="0" smtClean="0"/>
              <a:t>"</a:t>
            </a:r>
            <a:r>
              <a:rPr lang="zh-CN" altLang="en-US" dirty="0" smtClean="0"/>
              <a:t>巴西</a:t>
            </a:r>
            <a:r>
              <a:rPr lang="en-US" altLang="zh-CN" dirty="0" smtClean="0"/>
              <a:t>(</a:t>
            </a:r>
            <a:r>
              <a:rPr lang="zh-CN" altLang="en-US" dirty="0" smtClean="0"/>
              <a:t>会</a:t>
            </a:r>
            <a:r>
              <a:rPr lang="en-US" altLang="zh-CN" dirty="0" smtClean="0"/>
              <a:t>|</a:t>
            </a:r>
            <a:r>
              <a:rPr lang="zh-CN" altLang="en-US" dirty="0" smtClean="0"/>
              <a:t>能</a:t>
            </a:r>
            <a:r>
              <a:rPr lang="en-US" altLang="zh-CN" dirty="0" smtClean="0"/>
              <a:t>)(</a:t>
            </a:r>
            <a:r>
              <a:rPr lang="zh-CN" altLang="en-US" dirty="0" smtClean="0"/>
              <a:t>夺</a:t>
            </a:r>
            <a:r>
              <a:rPr lang="en-US" altLang="zh-CN" dirty="0" smtClean="0"/>
              <a:t>|</a:t>
            </a:r>
            <a:r>
              <a:rPr lang="zh-CN" altLang="en-US" dirty="0" smtClean="0"/>
              <a:t>夺得</a:t>
            </a:r>
            <a:r>
              <a:rPr lang="en-US" altLang="zh-CN" dirty="0" smtClean="0"/>
              <a:t>)</a:t>
            </a:r>
            <a:r>
              <a:rPr lang="zh-CN" altLang="en-US" dirty="0" smtClean="0"/>
              <a:t>本</a:t>
            </a:r>
            <a:r>
              <a:rPr lang="en-US" altLang="zh-CN" dirty="0" smtClean="0"/>
              <a:t>(</a:t>
            </a:r>
            <a:r>
              <a:rPr lang="zh-CN" altLang="en-US" dirty="0" smtClean="0"/>
              <a:t>次</a:t>
            </a:r>
            <a:r>
              <a:rPr lang="en-US" altLang="zh-CN" dirty="0" smtClean="0"/>
              <a:t>|</a:t>
            </a:r>
            <a:r>
              <a:rPr lang="zh-CN" altLang="en-US" dirty="0" smtClean="0"/>
              <a:t>届</a:t>
            </a:r>
            <a:r>
              <a:rPr lang="en-US" altLang="zh-CN" dirty="0" smtClean="0"/>
              <a:t>)</a:t>
            </a:r>
            <a:r>
              <a:rPr lang="zh-CN" altLang="en-US" dirty="0" smtClean="0"/>
              <a:t>世界杯</a:t>
            </a:r>
            <a:r>
              <a:rPr lang="en-US" altLang="zh-CN" dirty="0" smtClean="0"/>
              <a:t>(</a:t>
            </a:r>
            <a:r>
              <a:rPr lang="zh-CN" altLang="en-US" dirty="0" smtClean="0"/>
              <a:t>冠军</a:t>
            </a:r>
            <a:r>
              <a:rPr lang="en-US" altLang="zh-CN" dirty="0" smtClean="0"/>
              <a:t>|</a:t>
            </a:r>
            <a:r>
              <a:rPr lang="zh-CN" altLang="en-US" dirty="0" smtClean="0"/>
              <a:t>第一</a:t>
            </a:r>
            <a:r>
              <a:rPr lang="en-US" altLang="zh-CN" dirty="0" smtClean="0"/>
              <a:t>)"</a:t>
            </a:r>
            <a:r>
              <a:rPr lang="zh-CN" altLang="en-US" dirty="0" smtClean="0"/>
              <a:t>很容易开出，替换括号里的两个词，我近能生成</a:t>
            </a:r>
            <a:r>
              <a:rPr lang="en-US" altLang="zh-CN" dirty="0" smtClean="0"/>
              <a:t>2^4</a:t>
            </a:r>
            <a:r>
              <a:rPr lang="zh-CN" altLang="en-US" dirty="0" smtClean="0"/>
              <a:t>个意义相同的不同的字符串，因此很容易通过替换近义词之类的方法，生成指数级别的不同的但意义相同的字符串。</a:t>
            </a:r>
            <a:br>
              <a:rPr lang="zh-CN" altLang="en-US" dirty="0" smtClean="0"/>
            </a:br>
            <a:r>
              <a:rPr lang="zh-CN" altLang="en-US" dirty="0" smtClean="0"/>
              <a:t>这个时候，如果我们把“中国夺冠”和生成的这些字符串的</a:t>
            </a:r>
            <a:r>
              <a:rPr lang="en-US" altLang="zh-CN" dirty="0" smtClean="0"/>
              <a:t>HASH</a:t>
            </a:r>
            <a:r>
              <a:rPr lang="zh-CN" altLang="en-US" dirty="0" smtClean="0"/>
              <a:t>进行比较，那么生成的字符串的数量需要多大呢？这个相当于问你，你走到一个班级，需要班级至少存在多少人，才会有非常大的概率有一个人和你的生日相同？可以利用递推非常容易的计算这个概率</a:t>
            </a:r>
            <a:r>
              <a:rPr lang="en-US" altLang="zh-CN" dirty="0" smtClean="0"/>
              <a:t>,</a:t>
            </a:r>
            <a:r>
              <a:rPr lang="zh-CN" altLang="en-US" dirty="0" smtClean="0"/>
              <a:t>可以发现的是，人数比之前那种情况大得多</a:t>
            </a:r>
            <a:br>
              <a:rPr lang="zh-CN" altLang="en-US" dirty="0" smtClean="0"/>
            </a:br>
            <a:r>
              <a:rPr lang="en-US" altLang="zh-CN" dirty="0" smtClean="0"/>
              <a:t>p_1 = \</a:t>
            </a:r>
            <a:r>
              <a:rPr lang="en-US" altLang="zh-CN" dirty="0" err="1" smtClean="0"/>
              <a:t>frac</a:t>
            </a:r>
            <a:r>
              <a:rPr lang="en-US" altLang="zh-CN" dirty="0" smtClean="0"/>
              <a:t>{1}{365} </a:t>
            </a:r>
            <a:br>
              <a:rPr lang="en-US" altLang="zh-CN" dirty="0" smtClean="0"/>
            </a:br>
            <a:r>
              <a:rPr lang="en-US" altLang="zh-CN" dirty="0" err="1" smtClean="0"/>
              <a:t>p_n</a:t>
            </a:r>
            <a:r>
              <a:rPr lang="en-US" altLang="zh-CN" dirty="0" smtClean="0"/>
              <a:t> = p_{n-1} +(1-p_{n-1})*\</a:t>
            </a:r>
            <a:r>
              <a:rPr lang="en-US" altLang="zh-CN" dirty="0" err="1" smtClean="0"/>
              <a:t>frac</a:t>
            </a:r>
            <a:r>
              <a:rPr lang="en-US" altLang="zh-CN" dirty="0" smtClean="0"/>
              <a:t>{1}{365} </a:t>
            </a:r>
          </a:p>
          <a:p>
            <a:r>
              <a:rPr lang="zh-CN" altLang="en-US" dirty="0" smtClean="0"/>
              <a:t>那有没有好一点的办法呢？有的，对于“中国夺冠”，我同样生成一个意思相同的字符串的集合，以</a:t>
            </a:r>
            <a:r>
              <a:rPr lang="en-US" altLang="zh-CN" dirty="0" smtClean="0"/>
              <a:t>MD5</a:t>
            </a:r>
            <a:r>
              <a:rPr lang="zh-CN" altLang="en-US" dirty="0" smtClean="0"/>
              <a:t>为例子，它有</a:t>
            </a:r>
            <a:r>
              <a:rPr lang="en-US" altLang="zh-CN" dirty="0" smtClean="0"/>
              <a:t>128</a:t>
            </a:r>
            <a:r>
              <a:rPr lang="zh-CN" altLang="en-US" dirty="0" smtClean="0"/>
              <a:t>位，在原模型中，相当于有</a:t>
            </a:r>
            <a:r>
              <a:rPr lang="en-US" altLang="zh-CN" dirty="0" smtClean="0"/>
              <a:t>2^128</a:t>
            </a:r>
            <a:r>
              <a:rPr lang="zh-CN" altLang="en-US" dirty="0" smtClean="0"/>
              <a:t>天，于是我只需要生成根号</a:t>
            </a:r>
            <a:r>
              <a:rPr lang="en-US" altLang="zh-CN" dirty="0" smtClean="0"/>
              <a:t>2^128</a:t>
            </a:r>
            <a:r>
              <a:rPr lang="zh-CN" altLang="en-US" dirty="0" smtClean="0"/>
              <a:t>也就是</a:t>
            </a:r>
            <a:r>
              <a:rPr lang="en-US" altLang="zh-CN" dirty="0" smtClean="0"/>
              <a:t>2^64</a:t>
            </a:r>
            <a:r>
              <a:rPr lang="zh-CN" altLang="en-US" dirty="0" smtClean="0"/>
              <a:t>的字符串的集合，就有</a:t>
            </a:r>
            <a:r>
              <a:rPr lang="en-US" altLang="zh-CN" dirty="0" smtClean="0"/>
              <a:t>50%</a:t>
            </a:r>
            <a:r>
              <a:rPr lang="zh-CN" altLang="en-US" dirty="0" smtClean="0"/>
              <a:t>以上的概率有两个字符串的</a:t>
            </a:r>
            <a:r>
              <a:rPr lang="en-US" altLang="zh-CN" dirty="0" smtClean="0"/>
              <a:t>MD5</a:t>
            </a:r>
            <a:r>
              <a:rPr lang="zh-CN" altLang="en-US" dirty="0" smtClean="0"/>
              <a:t>值相同，大大的减少了运算</a:t>
            </a:r>
          </a:p>
          <a:p>
            <a:r>
              <a:rPr lang="zh-CN" altLang="en-US" dirty="0" smtClean="0"/>
              <a:t/>
            </a:r>
            <a:br>
              <a:rPr lang="zh-CN" altLang="en-US" dirty="0" smtClean="0"/>
            </a:br>
            <a:r>
              <a:rPr lang="zh-CN" altLang="en-US" dirty="0" smtClean="0"/>
              <a:t>可以看到的是，生日攻击并没有利用任何</a:t>
            </a:r>
            <a:r>
              <a:rPr lang="en-US" altLang="zh-CN" dirty="0" smtClean="0"/>
              <a:t>HASH</a:t>
            </a:r>
            <a:r>
              <a:rPr lang="zh-CN" altLang="en-US" dirty="0" smtClean="0"/>
              <a:t>函数的性质，是对任何</a:t>
            </a:r>
            <a:r>
              <a:rPr lang="en-US" altLang="zh-CN" dirty="0" smtClean="0"/>
              <a:t>HASH</a:t>
            </a:r>
            <a:r>
              <a:rPr lang="zh-CN" altLang="en-US" dirty="0" smtClean="0"/>
              <a:t>都适用的普适的攻击方法，应对方法也很简单，增加</a:t>
            </a:r>
            <a:r>
              <a:rPr lang="en-US" altLang="zh-CN" dirty="0" smtClean="0"/>
              <a:t>HASH</a:t>
            </a:r>
            <a:r>
              <a:rPr lang="zh-CN" altLang="en-US" dirty="0" smtClean="0"/>
              <a:t>的长度，例如</a:t>
            </a:r>
            <a:r>
              <a:rPr lang="en-US" altLang="zh-CN" dirty="0" smtClean="0"/>
              <a:t>MD5 2^64</a:t>
            </a:r>
            <a:r>
              <a:rPr lang="zh-CN" altLang="en-US" dirty="0" smtClean="0"/>
              <a:t>仍然是个天文数字，而</a:t>
            </a:r>
            <a:r>
              <a:rPr lang="en-US" altLang="zh-CN" dirty="0" smtClean="0"/>
              <a:t>SHA1</a:t>
            </a:r>
            <a:r>
              <a:rPr lang="zh-CN" altLang="en-US" dirty="0" smtClean="0"/>
              <a:t>消息长度是</a:t>
            </a:r>
            <a:r>
              <a:rPr lang="en-US" altLang="zh-CN" dirty="0" smtClean="0"/>
              <a:t>160</a:t>
            </a:r>
            <a:r>
              <a:rPr lang="zh-CN" altLang="en-US" dirty="0" smtClean="0"/>
              <a:t>位，也就是需要生成</a:t>
            </a:r>
            <a:r>
              <a:rPr lang="en-US" altLang="zh-CN" dirty="0" smtClean="0"/>
              <a:t>2^80</a:t>
            </a:r>
            <a:r>
              <a:rPr lang="zh-CN" altLang="en-US" dirty="0" smtClean="0"/>
              <a:t>次方的字符串才能攻击成功，这更是不可能</a:t>
            </a:r>
          </a:p>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49</a:t>
            </a:fld>
            <a:endParaRPr lang="zh-CN" altLang="en-US"/>
          </a:p>
        </p:txBody>
      </p:sp>
    </p:spTree>
    <p:extLst>
      <p:ext uri="{BB962C8B-B14F-4D97-AF65-F5344CB8AC3E}">
        <p14:creationId xmlns:p14="http://schemas.microsoft.com/office/powerpoint/2010/main" val="1155911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54</a:t>
            </a:fld>
            <a:endParaRPr lang="zh-CN" altLang="en-US"/>
          </a:p>
        </p:txBody>
      </p:sp>
    </p:spTree>
    <p:extLst>
      <p:ext uri="{BB962C8B-B14F-4D97-AF65-F5344CB8AC3E}">
        <p14:creationId xmlns:p14="http://schemas.microsoft.com/office/powerpoint/2010/main" val="1765775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IDEA  International Data Encryption Algorithm</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56</a:t>
            </a:fld>
            <a:endParaRPr lang="zh-CN" altLang="en-US"/>
          </a:p>
        </p:txBody>
      </p:sp>
    </p:spTree>
    <p:extLst>
      <p:ext uri="{BB962C8B-B14F-4D97-AF65-F5344CB8AC3E}">
        <p14:creationId xmlns:p14="http://schemas.microsoft.com/office/powerpoint/2010/main" val="250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62</a:t>
            </a:fld>
            <a:endParaRPr lang="zh-CN" altLang="en-US"/>
          </a:p>
        </p:txBody>
      </p:sp>
    </p:spTree>
    <p:extLst>
      <p:ext uri="{BB962C8B-B14F-4D97-AF65-F5344CB8AC3E}">
        <p14:creationId xmlns:p14="http://schemas.microsoft.com/office/powerpoint/2010/main" val="380966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760664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67</a:t>
            </a:fld>
            <a:endParaRPr lang="zh-CN" altLang="en-US"/>
          </a:p>
        </p:txBody>
      </p:sp>
    </p:spTree>
    <p:extLst>
      <p:ext uri="{BB962C8B-B14F-4D97-AF65-F5344CB8AC3E}">
        <p14:creationId xmlns:p14="http://schemas.microsoft.com/office/powerpoint/2010/main" val="4172774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68</a:t>
            </a:fld>
            <a:endParaRPr lang="zh-CN" altLang="en-US"/>
          </a:p>
        </p:txBody>
      </p:sp>
    </p:spTree>
    <p:extLst>
      <p:ext uri="{BB962C8B-B14F-4D97-AF65-F5344CB8AC3E}">
        <p14:creationId xmlns:p14="http://schemas.microsoft.com/office/powerpoint/2010/main" val="144176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https://baike.baidu.com/item/%E6%9F%AF%E5%85%8B%E9%9C%8D%E5%A4%AB%E5%8E%9F%E5%88%99/2249887?fr=Aladdin</a:t>
            </a:r>
          </a:p>
          <a:p>
            <a:endParaRPr lang="en-US" altLang="zh-CN" dirty="0" smtClean="0"/>
          </a:p>
          <a:p>
            <a:r>
              <a:rPr lang="zh-CN" altLang="en-US" dirty="0" smtClean="0"/>
              <a:t>密码学上的柯克霍夫原则（</a:t>
            </a:r>
            <a:r>
              <a:rPr lang="en-US" altLang="zh-CN" dirty="0" err="1" smtClean="0"/>
              <a:t>Kerckhoffs's</a:t>
            </a:r>
            <a:r>
              <a:rPr lang="en-US" altLang="zh-CN" dirty="0" smtClean="0"/>
              <a:t> principle</a:t>
            </a:r>
            <a:r>
              <a:rPr lang="zh-CN" altLang="en-US" dirty="0" smtClean="0"/>
              <a:t>，也称为柯克霍夫假说、公理、或定律）系由奥古斯特</a:t>
            </a:r>
            <a:r>
              <a:rPr lang="en-US" altLang="zh-CN" dirty="0" smtClean="0"/>
              <a:t>·</a:t>
            </a:r>
            <a:r>
              <a:rPr lang="zh-CN" altLang="en-US" dirty="0" smtClean="0"/>
              <a:t>柯克霍夫在</a:t>
            </a:r>
            <a:r>
              <a:rPr lang="en-US" altLang="zh-CN" dirty="0" smtClean="0"/>
              <a:t>19</a:t>
            </a:r>
            <a:r>
              <a:rPr lang="zh-CN" altLang="en-US" dirty="0" smtClean="0"/>
              <a:t>世纪提出：即使密码系统的任何细节已为人悉知，只要密匙（</a:t>
            </a:r>
            <a:r>
              <a:rPr lang="en-US" altLang="zh-CN" dirty="0" smtClean="0"/>
              <a:t>key</a:t>
            </a:r>
            <a:r>
              <a:rPr lang="zh-CN" altLang="en-US" dirty="0" smtClean="0"/>
              <a:t>，又称密钥或秘钥）未泄漏，它也应是安全的。 信息论的发明者克劳德</a:t>
            </a:r>
            <a:r>
              <a:rPr lang="en-US" altLang="zh-CN" dirty="0" smtClean="0"/>
              <a:t>·</a:t>
            </a:r>
            <a:r>
              <a:rPr lang="zh-CN" altLang="en-US" dirty="0" smtClean="0"/>
              <a:t>香农</a:t>
            </a:r>
            <a:r>
              <a:rPr lang="zh-CN" altLang="en-US" baseline="30000" dirty="0" smtClean="0"/>
              <a:t> </a:t>
            </a:r>
            <a:r>
              <a:rPr lang="en-US" altLang="zh-CN" baseline="30000" dirty="0" smtClean="0"/>
              <a:t>[1]</a:t>
            </a:r>
            <a:r>
              <a:rPr lang="zh-CN" altLang="en-US" dirty="0" smtClean="0"/>
              <a:t>  则改成说：“敌人了解系统”，这样的说法则称为香农箴言。 它和传统上使用隐密的设计、实现、或其他等等来提供加密的隐晦式安全想法相对。</a:t>
            </a:r>
          </a:p>
          <a:p>
            <a:r>
              <a:rPr lang="zh-CN" altLang="en-US" dirty="0" smtClean="0"/>
              <a:t>依据柯克霍夫原则，大多数民用保密都使用公开的算法。 但相对地，用于政府或军事机密的保密器通常也是保密的。柯克霍夫为军用保密器所设计的这六个原则是：</a:t>
            </a:r>
          </a:p>
          <a:p>
            <a:r>
              <a:rPr lang="zh-CN" altLang="en-US" dirty="0" smtClean="0"/>
              <a:t>即使非数学上不可破解，系统也应在实质（实用）程度上无法破解。</a:t>
            </a:r>
          </a:p>
          <a:p>
            <a:r>
              <a:rPr lang="zh-CN" altLang="en-US" dirty="0" smtClean="0"/>
              <a:t>系统内不应含任何机密物，即使落入敌人手中也不会造成困扰。</a:t>
            </a:r>
          </a:p>
          <a:p>
            <a:r>
              <a:rPr lang="zh-CN" altLang="en-US" dirty="0" smtClean="0"/>
              <a:t>密匙必须易于沟通和记忆，而不须写下；且双方可以容易的改变密匙。</a:t>
            </a:r>
          </a:p>
          <a:p>
            <a:r>
              <a:rPr lang="zh-CN" altLang="en-US" dirty="0" smtClean="0"/>
              <a:t>系统应可以用于电讯。</a:t>
            </a:r>
          </a:p>
          <a:p>
            <a:r>
              <a:rPr lang="zh-CN" altLang="en-US" dirty="0" smtClean="0"/>
              <a:t>系统应可以携带，不应需要两个人或以上才能使用（应只要一个人就能使用）。</a:t>
            </a:r>
          </a:p>
          <a:p>
            <a:r>
              <a:rPr lang="zh-CN" altLang="en-US" dirty="0" smtClean="0"/>
              <a:t>系统应容易使用，不致让用户的脑力过分操劳，也无需记得长串的规则。</a:t>
            </a:r>
            <a:endParaRPr lang="en-US" altLang="zh-CN" dirty="0" smtClean="0"/>
          </a:p>
          <a:p>
            <a:endParaRPr lang="zh-CN" altLang="en-US" dirty="0" smtClean="0"/>
          </a:p>
          <a:p>
            <a:r>
              <a:rPr lang="zh-CN" altLang="en-US" dirty="0" smtClean="0"/>
              <a:t>埃里克</a:t>
            </a:r>
            <a:r>
              <a:rPr lang="en-US" altLang="zh-CN" dirty="0" smtClean="0"/>
              <a:t>·</a:t>
            </a:r>
            <a:r>
              <a:rPr lang="zh-CN" altLang="en-US" dirty="0" smtClean="0"/>
              <a:t>斯蒂芬</a:t>
            </a:r>
            <a:r>
              <a:rPr lang="en-US" altLang="zh-CN" dirty="0" smtClean="0"/>
              <a:t>·</a:t>
            </a:r>
            <a:r>
              <a:rPr lang="zh-CN" altLang="en-US" dirty="0" smtClean="0"/>
              <a:t>雷蒙则将它引伸到开放源代码软件，指软件设计不假设敌人会得到源代码，已经不可靠，因此，永无可信的封闭源码。反过来说，开放源码比封闭源码更安全。</a:t>
            </a:r>
          </a:p>
          <a:p>
            <a:endParaRPr lang="zh-CN" altLang="en-US" dirty="0" smtClean="0"/>
          </a:p>
        </p:txBody>
      </p:sp>
      <p:sp>
        <p:nvSpPr>
          <p:cNvPr id="4" name="灯片编号占位符 3"/>
          <p:cNvSpPr>
            <a:spLocks noGrp="1"/>
          </p:cNvSpPr>
          <p:nvPr>
            <p:ph type="sldNum" sz="quarter" idx="10"/>
          </p:nvPr>
        </p:nvSpPr>
        <p:spPr/>
        <p:txBody>
          <a:bodyPr/>
          <a:lstStyle/>
          <a:p>
            <a:fld id="{9AF7AED3-1E29-44C3-8B74-8A14CE31D57B}" type="slidenum">
              <a:rPr lang="zh-CN" altLang="en-US" smtClean="0"/>
              <a:t>6</a:t>
            </a:fld>
            <a:endParaRPr lang="zh-CN" altLang="en-US"/>
          </a:p>
        </p:txBody>
      </p:sp>
    </p:spTree>
    <p:extLst>
      <p:ext uri="{BB962C8B-B14F-4D97-AF65-F5344CB8AC3E}">
        <p14:creationId xmlns:p14="http://schemas.microsoft.com/office/powerpoint/2010/main" val="216037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https://baike.baidu.com/item/%E6%81%BA%E6%92%92%E5%AF%86%E7%A0%81/4905284?fromtitle=%E5%87%AF%E6%92%92%E5%AF%86%E7%A0%81&amp;fromid=1336345&amp;fr=Aladdin</a:t>
            </a:r>
          </a:p>
          <a:p>
            <a:endParaRPr lang="en-US" altLang="zh-CN" dirty="0" smtClean="0"/>
          </a:p>
          <a:p>
            <a:r>
              <a:rPr lang="zh-CN" altLang="en-US" dirty="0" smtClean="0"/>
              <a:t>在</a:t>
            </a:r>
            <a:r>
              <a:rPr lang="zh-CN" altLang="en-US" dirty="0" smtClean="0">
                <a:hlinkClick r:id="rId3"/>
              </a:rPr>
              <a:t>密码学</a:t>
            </a:r>
            <a:r>
              <a:rPr lang="zh-CN" altLang="en-US" dirty="0" smtClean="0"/>
              <a:t>中，</a:t>
            </a:r>
            <a:r>
              <a:rPr lang="zh-CN" altLang="en-US" b="1" dirty="0" smtClean="0"/>
              <a:t>恺撒密码</a:t>
            </a:r>
            <a:r>
              <a:rPr lang="zh-CN" altLang="en-US" dirty="0" smtClean="0"/>
              <a:t>（英语：</a:t>
            </a:r>
            <a:r>
              <a:rPr lang="en-US" altLang="zh-CN" dirty="0" smtClean="0"/>
              <a:t>Caesar cipher</a:t>
            </a:r>
            <a:r>
              <a:rPr lang="zh-CN" altLang="en-US" dirty="0" smtClean="0"/>
              <a:t>），或称</a:t>
            </a:r>
            <a:r>
              <a:rPr lang="zh-CN" altLang="en-US" b="1" dirty="0" smtClean="0"/>
              <a:t>恺撒加密</a:t>
            </a:r>
            <a:r>
              <a:rPr lang="zh-CN" altLang="en-US" dirty="0" smtClean="0"/>
              <a:t>、</a:t>
            </a:r>
            <a:r>
              <a:rPr lang="zh-CN" altLang="en-US" b="1" dirty="0" smtClean="0"/>
              <a:t>恺撒变换</a:t>
            </a:r>
            <a:r>
              <a:rPr lang="zh-CN" altLang="en-US" dirty="0" smtClean="0"/>
              <a:t>、</a:t>
            </a:r>
            <a:r>
              <a:rPr lang="zh-CN" altLang="en-US" b="1" dirty="0" smtClean="0"/>
              <a:t>变换加密</a:t>
            </a:r>
            <a:r>
              <a:rPr lang="zh-CN" altLang="en-US" dirty="0" smtClean="0"/>
              <a:t>，是一种最简单且最广为人知的加密技术。它是一种替换加密的技术，</a:t>
            </a:r>
            <a:r>
              <a:rPr lang="zh-CN" altLang="en-US" dirty="0" smtClean="0">
                <a:hlinkClick r:id="rId4"/>
              </a:rPr>
              <a:t>明文</a:t>
            </a:r>
            <a:r>
              <a:rPr lang="zh-CN" altLang="en-US" dirty="0" smtClean="0"/>
              <a:t>中的所有字母都在</a:t>
            </a:r>
            <a:r>
              <a:rPr lang="zh-CN" altLang="en-US" dirty="0" smtClean="0">
                <a:hlinkClick r:id="rId5"/>
              </a:rPr>
              <a:t>字母表</a:t>
            </a:r>
            <a:r>
              <a:rPr lang="zh-CN" altLang="en-US" dirty="0" smtClean="0"/>
              <a:t>上向后（或向前）按照一个固定数目进行偏移后被替换成</a:t>
            </a:r>
            <a:r>
              <a:rPr lang="zh-CN" altLang="en-US" dirty="0" smtClean="0">
                <a:hlinkClick r:id="rId6"/>
              </a:rPr>
              <a:t>密文</a:t>
            </a:r>
            <a:r>
              <a:rPr lang="zh-CN" altLang="en-US" dirty="0" smtClean="0"/>
              <a:t>。例如，当偏移量是</a:t>
            </a:r>
            <a:r>
              <a:rPr lang="en-US" altLang="zh-CN" dirty="0" smtClean="0"/>
              <a:t>3</a:t>
            </a:r>
            <a:r>
              <a:rPr lang="zh-CN" altLang="en-US" dirty="0" smtClean="0"/>
              <a:t>的时候，所有的字母</a:t>
            </a:r>
            <a:r>
              <a:rPr lang="en-US" altLang="zh-CN" dirty="0" smtClean="0"/>
              <a:t>A</a:t>
            </a:r>
            <a:r>
              <a:rPr lang="zh-CN" altLang="en-US" dirty="0" smtClean="0"/>
              <a:t>将被替换成</a:t>
            </a:r>
            <a:r>
              <a:rPr lang="en-US" altLang="zh-CN" dirty="0" smtClean="0"/>
              <a:t>D</a:t>
            </a:r>
            <a:r>
              <a:rPr lang="zh-CN" altLang="en-US" dirty="0" smtClean="0"/>
              <a:t>，</a:t>
            </a:r>
            <a:r>
              <a:rPr lang="en-US" altLang="zh-CN" dirty="0" smtClean="0"/>
              <a:t>B</a:t>
            </a:r>
            <a:r>
              <a:rPr lang="zh-CN" altLang="en-US" dirty="0" smtClean="0"/>
              <a:t>变成</a:t>
            </a:r>
            <a:r>
              <a:rPr lang="en-US" altLang="zh-CN" dirty="0" smtClean="0"/>
              <a:t>E</a:t>
            </a:r>
            <a:r>
              <a:rPr lang="zh-CN" altLang="en-US" dirty="0" smtClean="0"/>
              <a:t>，以此类推。这个加密方法是以罗马共和时期</a:t>
            </a:r>
            <a:r>
              <a:rPr lang="zh-CN" altLang="en-US" dirty="0" smtClean="0">
                <a:hlinkClick r:id="rId7"/>
              </a:rPr>
              <a:t>恺撒</a:t>
            </a:r>
            <a:r>
              <a:rPr lang="zh-CN" altLang="en-US" dirty="0" smtClean="0"/>
              <a:t>的名字命名的，当年恺撒曾用此方法与其将军们进行联系。</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7</a:t>
            </a:fld>
            <a:endParaRPr lang="zh-CN" altLang="en-US"/>
          </a:p>
        </p:txBody>
      </p:sp>
    </p:spTree>
    <p:extLst>
      <p:ext uri="{BB962C8B-B14F-4D97-AF65-F5344CB8AC3E}">
        <p14:creationId xmlns:p14="http://schemas.microsoft.com/office/powerpoint/2010/main" val="109299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7B88D0A9-119B-419C-B34F-046A7181986A}" type="slidenum">
              <a:rPr lang="en-US" altLang="zh-CN" sz="1200" baseline="0"/>
              <a:pPr algn="r" eaLnBrk="1" hangingPunct="1"/>
              <a:t>8</a:t>
            </a:fld>
            <a:endParaRPr lang="en-US" altLang="zh-CN" sz="1200" baseline="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AU" altLang="en-US"/>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endParaRPr lang="en-AU" altLang="en-US"/>
          </a:p>
        </p:txBody>
      </p:sp>
    </p:spTree>
    <p:extLst>
      <p:ext uri="{BB962C8B-B14F-4D97-AF65-F5344CB8AC3E}">
        <p14:creationId xmlns:p14="http://schemas.microsoft.com/office/powerpoint/2010/main" val="37792079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https://baike.baidu.com/item/%E6%81%BA%E6%92%92%E5%AF%86%E7%A0%81/4905284?fromtitle=%E5%87%AF%E6%92%92%E5%AF%86%E7%A0%81&amp;fromid=1336345&amp;fr=Aladdin</a:t>
            </a:r>
          </a:p>
          <a:p>
            <a:endParaRPr lang="en-US" altLang="zh-CN" dirty="0" smtClean="0"/>
          </a:p>
          <a:p>
            <a:r>
              <a:rPr lang="zh-CN" altLang="en-US" dirty="0" smtClean="0"/>
              <a:t>在</a:t>
            </a:r>
            <a:r>
              <a:rPr lang="zh-CN" altLang="en-US" dirty="0" smtClean="0">
                <a:hlinkClick r:id="rId3"/>
              </a:rPr>
              <a:t>密码学</a:t>
            </a:r>
            <a:r>
              <a:rPr lang="zh-CN" altLang="en-US" dirty="0" smtClean="0"/>
              <a:t>中，</a:t>
            </a:r>
            <a:r>
              <a:rPr lang="zh-CN" altLang="en-US" b="1" dirty="0" smtClean="0"/>
              <a:t>恺撒密码</a:t>
            </a:r>
            <a:r>
              <a:rPr lang="zh-CN" altLang="en-US" dirty="0" smtClean="0"/>
              <a:t>（英语：</a:t>
            </a:r>
            <a:r>
              <a:rPr lang="en-US" altLang="zh-CN" dirty="0" smtClean="0"/>
              <a:t>Caesar cipher</a:t>
            </a:r>
            <a:r>
              <a:rPr lang="zh-CN" altLang="en-US" dirty="0" smtClean="0"/>
              <a:t>），或称</a:t>
            </a:r>
            <a:r>
              <a:rPr lang="zh-CN" altLang="en-US" b="1" dirty="0" smtClean="0"/>
              <a:t>恺撒加密</a:t>
            </a:r>
            <a:r>
              <a:rPr lang="zh-CN" altLang="en-US" dirty="0" smtClean="0"/>
              <a:t>、</a:t>
            </a:r>
            <a:r>
              <a:rPr lang="zh-CN" altLang="en-US" b="1" dirty="0" smtClean="0"/>
              <a:t>恺撒变换</a:t>
            </a:r>
            <a:r>
              <a:rPr lang="zh-CN" altLang="en-US" dirty="0" smtClean="0"/>
              <a:t>、</a:t>
            </a:r>
            <a:r>
              <a:rPr lang="zh-CN" altLang="en-US" b="1" dirty="0" smtClean="0"/>
              <a:t>变换加密</a:t>
            </a:r>
            <a:r>
              <a:rPr lang="zh-CN" altLang="en-US" dirty="0" smtClean="0"/>
              <a:t>，是一种最简单且最广为人知的加密技术。它是一种替换加密的技术，</a:t>
            </a:r>
            <a:r>
              <a:rPr lang="zh-CN" altLang="en-US" dirty="0" smtClean="0">
                <a:hlinkClick r:id="rId4"/>
              </a:rPr>
              <a:t>明文</a:t>
            </a:r>
            <a:r>
              <a:rPr lang="zh-CN" altLang="en-US" dirty="0" smtClean="0"/>
              <a:t>中的所有字母都在</a:t>
            </a:r>
            <a:r>
              <a:rPr lang="zh-CN" altLang="en-US" dirty="0" smtClean="0">
                <a:hlinkClick r:id="rId5"/>
              </a:rPr>
              <a:t>字母表</a:t>
            </a:r>
            <a:r>
              <a:rPr lang="zh-CN" altLang="en-US" dirty="0" smtClean="0"/>
              <a:t>上向后（或向前）按照一个固定数目进行偏移后被替换成</a:t>
            </a:r>
            <a:r>
              <a:rPr lang="zh-CN" altLang="en-US" dirty="0" smtClean="0">
                <a:hlinkClick r:id="rId6"/>
              </a:rPr>
              <a:t>密文</a:t>
            </a:r>
            <a:r>
              <a:rPr lang="zh-CN" altLang="en-US" dirty="0" smtClean="0"/>
              <a:t>。例如，当偏移量是</a:t>
            </a:r>
            <a:r>
              <a:rPr lang="en-US" altLang="zh-CN" dirty="0" smtClean="0"/>
              <a:t>3</a:t>
            </a:r>
            <a:r>
              <a:rPr lang="zh-CN" altLang="en-US" dirty="0" smtClean="0"/>
              <a:t>的时候，所有的字母</a:t>
            </a:r>
            <a:r>
              <a:rPr lang="en-US" altLang="zh-CN" dirty="0" smtClean="0"/>
              <a:t>A</a:t>
            </a:r>
            <a:r>
              <a:rPr lang="zh-CN" altLang="en-US" dirty="0" smtClean="0"/>
              <a:t>将被替换成</a:t>
            </a:r>
            <a:r>
              <a:rPr lang="en-US" altLang="zh-CN" dirty="0" smtClean="0"/>
              <a:t>D</a:t>
            </a:r>
            <a:r>
              <a:rPr lang="zh-CN" altLang="en-US" dirty="0" smtClean="0"/>
              <a:t>，</a:t>
            </a:r>
            <a:r>
              <a:rPr lang="en-US" altLang="zh-CN" dirty="0" smtClean="0"/>
              <a:t>B</a:t>
            </a:r>
            <a:r>
              <a:rPr lang="zh-CN" altLang="en-US" dirty="0" smtClean="0"/>
              <a:t>变成</a:t>
            </a:r>
            <a:r>
              <a:rPr lang="en-US" altLang="zh-CN" dirty="0" smtClean="0"/>
              <a:t>E</a:t>
            </a:r>
            <a:r>
              <a:rPr lang="zh-CN" altLang="en-US" dirty="0" smtClean="0"/>
              <a:t>，以此类推。这个加密方法是以罗马共和时期</a:t>
            </a:r>
            <a:r>
              <a:rPr lang="zh-CN" altLang="en-US" dirty="0" smtClean="0">
                <a:hlinkClick r:id="rId7"/>
              </a:rPr>
              <a:t>恺撒</a:t>
            </a:r>
            <a:r>
              <a:rPr lang="zh-CN" altLang="en-US" dirty="0" smtClean="0"/>
              <a:t>的名字命名的，当年恺撒曾用此方法与其将军们进行联系。</a:t>
            </a:r>
            <a:endParaRPr lang="en-US" altLang="zh-CN" dirty="0" smtClean="0"/>
          </a:p>
          <a:p>
            <a:r>
              <a:rPr lang="en-US" altLang="zh-CN" dirty="0" smtClean="0">
                <a:latin typeface="Times-Roman" charset="0"/>
              </a:rPr>
              <a:t>With only 25 possible keys, the Caesar cipher is far from secure. </a:t>
            </a:r>
            <a:endParaRPr lang="zh-CN" altLang="en-US" dirty="0"/>
          </a:p>
        </p:txBody>
      </p:sp>
      <p:sp>
        <p:nvSpPr>
          <p:cNvPr id="4" name="灯片编号占位符 3"/>
          <p:cNvSpPr>
            <a:spLocks noGrp="1"/>
          </p:cNvSpPr>
          <p:nvPr>
            <p:ph type="sldNum" sz="quarter" idx="10"/>
          </p:nvPr>
        </p:nvSpPr>
        <p:spPr/>
        <p:txBody>
          <a:bodyPr/>
          <a:lstStyle/>
          <a:p>
            <a:fld id="{9AF7AED3-1E29-44C3-8B74-8A14CE31D57B}" type="slidenum">
              <a:rPr lang="zh-CN" altLang="en-US" smtClean="0"/>
              <a:t>9</a:t>
            </a:fld>
            <a:endParaRPr lang="zh-CN" altLang="en-US"/>
          </a:p>
        </p:txBody>
      </p:sp>
    </p:spTree>
    <p:extLst>
      <p:ext uri="{BB962C8B-B14F-4D97-AF65-F5344CB8AC3E}">
        <p14:creationId xmlns:p14="http://schemas.microsoft.com/office/powerpoint/2010/main" val="347034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F3A8096D-5360-4251-A188-75727D45A54B}" type="slidenum">
              <a:rPr lang="en-US" altLang="zh-CN" sz="1200" baseline="0"/>
              <a:pPr algn="r" eaLnBrk="1" hangingPunct="1"/>
              <a:t>10</a:t>
            </a:fld>
            <a:endParaRPr lang="en-US" altLang="zh-CN" sz="1200" baseline="0"/>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dirty="0">
                <a:latin typeface="Times-Roman" charset="0"/>
              </a:rPr>
              <a:t>With only 25 possible keys, the Caesar cipher is far from secure. A dramatic increase in the key space can be achieved by allowing an arbitrary substitution, where the translation alphabet can be any permutation of the 26 alphabetic characters.</a:t>
            </a:r>
            <a:endParaRPr lang="en-US" altLang="zh-CN" dirty="0"/>
          </a:p>
          <a:p>
            <a:pPr eaLnBrk="1" hangingPunct="1"/>
            <a:r>
              <a:rPr lang="en-US" altLang="zh-CN" dirty="0"/>
              <a:t>See example translation alphabet, and an encrypted message using it.</a:t>
            </a:r>
          </a:p>
        </p:txBody>
      </p:sp>
    </p:spTree>
    <p:extLst>
      <p:ext uri="{BB962C8B-B14F-4D97-AF65-F5344CB8AC3E}">
        <p14:creationId xmlns:p14="http://schemas.microsoft.com/office/powerpoint/2010/main" val="4248422630"/>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26ADDC7D-41BC-47FC-A5D0-41CE73A27E2F}" type="slidenum">
              <a:rPr lang="en-US" altLang="zh-CN" sz="1200" baseline="0"/>
              <a:pPr algn="r" eaLnBrk="1" hangingPunct="1"/>
              <a:t>11</a:t>
            </a:fld>
            <a:endParaRPr lang="en-US" altLang="zh-CN" sz="1200" baseline="0"/>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xfrm>
            <a:off x="685800" y="4343400"/>
            <a:ext cx="5486400" cy="4114800"/>
          </a:xfrm>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t>Note that even given the very large number of keys, being </a:t>
            </a:r>
            <a:r>
              <a:rPr lang="en-US" altLang="zh-CN">
                <a:latin typeface="Times-Roman" charset="0"/>
              </a:rPr>
              <a:t>10 orders of magnitude greater than the key space for DES,</a:t>
            </a:r>
            <a:r>
              <a:rPr lang="en-US" altLang="zh-CN"/>
              <a:t> the </a:t>
            </a:r>
            <a:r>
              <a:rPr lang="en-AU" altLang="en-US"/>
              <a:t>monoalphabetic substitution cipher is not secure, because it does not sufficiently obscure the underlying language characteristics.</a:t>
            </a:r>
            <a:endParaRPr lang="en-US" altLang="zh-CN"/>
          </a:p>
        </p:txBody>
      </p:sp>
    </p:spTree>
    <p:extLst>
      <p:ext uri="{BB962C8B-B14F-4D97-AF65-F5344CB8AC3E}">
        <p14:creationId xmlns:p14="http://schemas.microsoft.com/office/powerpoint/2010/main" val="242662086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txBox="1">
            <a:spLocks/>
          </p:cNvSpPr>
          <p:nvPr/>
        </p:nvSpPr>
        <p:spPr>
          <a:xfrm>
            <a:off x="2529555" y="2781702"/>
            <a:ext cx="7084464" cy="8160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r>
              <a:rPr lang="zh-CN" altLang="en-US" smtClean="0"/>
              <a:t>单击此处编辑母版标题样式</a:t>
            </a:r>
            <a:endParaRPr lang="zh-CN" altLang="en-US" dirty="0"/>
          </a:p>
        </p:txBody>
      </p:sp>
      <p:sp>
        <p:nvSpPr>
          <p:cNvPr id="8" name="副标题 2"/>
          <p:cNvSpPr txBox="1">
            <a:spLocks/>
          </p:cNvSpPr>
          <p:nvPr/>
        </p:nvSpPr>
        <p:spPr>
          <a:xfrm>
            <a:off x="2529555" y="3674276"/>
            <a:ext cx="7084464" cy="486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Times New Roman" panose="02020603050405020304" pitchFamily="18" charset="0"/>
                <a:ea typeface="宋体" panose="02010600030101010101"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单击以编辑母版副标题样式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spTree>
    <p:extLst>
      <p:ext uri="{BB962C8B-B14F-4D97-AF65-F5344CB8AC3E}">
        <p14:creationId xmlns:p14="http://schemas.microsoft.com/office/powerpoint/2010/main" val="163740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41040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303604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72245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0460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宋体"/>
                <a:cs typeface="宋体"/>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宋体"/>
                <a:cs typeface="宋体"/>
              </a:defRPr>
            </a:lvl1pPr>
          </a:lstStyle>
          <a:p>
            <a:pPr marL="12700">
              <a:lnSpc>
                <a:spcPts val="1375"/>
              </a:lnSpc>
            </a:pPr>
            <a:r>
              <a:rPr lang="en-US" altLang="zh-CN" smtClean="0">
                <a:latin typeface="Calibri"/>
                <a:cs typeface="Calibri"/>
              </a:rPr>
              <a:t>3</a:t>
            </a:r>
            <a:r>
              <a:rPr lang="en-US" altLang="zh-CN" spc="-5" smtClean="0">
                <a:latin typeface="Calibri"/>
                <a:cs typeface="Calibri"/>
              </a:rPr>
              <a:t>.</a:t>
            </a:r>
            <a:r>
              <a:rPr lang="zh-CN" altLang="en-US" spc="-5" smtClean="0"/>
              <a:t>密码学基础</a:t>
            </a:r>
            <a:endParaRPr lang="zh-CN" alt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lang="en-US" altLang="zh-CN" smtClean="0"/>
              <a:pPr marL="67945">
                <a:lnSpc>
                  <a:spcPts val="1240"/>
                </a:lnSpc>
              </a:pPr>
              <a:t>‹#›</a:t>
            </a:fld>
            <a:endParaRPr lang="en-US" altLang="zh-CN" dirty="0"/>
          </a:p>
        </p:txBody>
      </p:sp>
    </p:spTree>
    <p:extLst>
      <p:ext uri="{BB962C8B-B14F-4D97-AF65-F5344CB8AC3E}">
        <p14:creationId xmlns:p14="http://schemas.microsoft.com/office/powerpoint/2010/main" val="30280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00" y="190500"/>
            <a:ext cx="9347200" cy="1527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32000" y="1905000"/>
            <a:ext cx="4572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07200" y="1905000"/>
            <a:ext cx="4572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07200" y="4038600"/>
            <a:ext cx="4572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8" name="Rectangle 6"/>
          <p:cNvSpPr>
            <a:spLocks noGrp="1" noChangeArrowheads="1"/>
          </p:cNvSpPr>
          <p:nvPr>
            <p:ph type="sldNum" sz="quarter" idx="12"/>
          </p:nvPr>
        </p:nvSpPr>
        <p:spPr>
          <a:ln/>
        </p:spPr>
        <p:txBody>
          <a:bodyPr/>
          <a:lstStyle>
            <a:lvl1pPr>
              <a:defRPr/>
            </a:lvl1pPr>
          </a:lstStyle>
          <a:p>
            <a:pPr>
              <a:defRPr/>
            </a:pPr>
            <a:fld id="{C45ABF01-20FA-47DE-9F7D-AA80EA464173}" type="slidenum">
              <a:rPr lang="en-GB" altLang="zh-CN"/>
              <a:pPr>
                <a:defRPr/>
              </a:pPr>
              <a:t>‹#›</a:t>
            </a:fld>
            <a:endParaRPr lang="en-GB" altLang="zh-CN"/>
          </a:p>
        </p:txBody>
      </p:sp>
    </p:spTree>
    <p:extLst>
      <p:ext uri="{BB962C8B-B14F-4D97-AF65-F5344CB8AC3E}">
        <p14:creationId xmlns:p14="http://schemas.microsoft.com/office/powerpoint/2010/main" val="39999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a:spLocks noGrp="1"/>
          </p:cNvSpPr>
          <p:nvPr>
            <p:ph type="title"/>
          </p:nvPr>
        </p:nvSpPr>
        <p:spPr>
          <a:xfrm>
            <a:off x="634006" y="364304"/>
            <a:ext cx="4444016" cy="378554"/>
          </a:xfrm>
        </p:spPr>
        <p:txBody>
          <a:bodyPr>
            <a:noAutofit/>
          </a:bodyPr>
          <a:lstStyle>
            <a:lvl1pPr>
              <a:defRPr sz="22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838200" y="1162975"/>
            <a:ext cx="10515600" cy="5022866"/>
          </a:xfrm>
        </p:spPr>
        <p:txBody>
          <a:bodyPr/>
          <a:lstStyle>
            <a:lvl1pPr marL="358775" indent="-358775" algn="just">
              <a:lnSpc>
                <a:spcPct val="130000"/>
              </a:lnSpc>
              <a:buSzPct val="110000"/>
              <a:buFont typeface="Arial" panose="020B0604020202020204" pitchFamily="34" charset="0"/>
              <a:buChar char="•"/>
              <a:defRPr baseline="0">
                <a:latin typeface="Times New Roman" panose="02020603050405020304" pitchFamily="18" charset="0"/>
                <a:ea typeface="黑体" panose="02010609060101010101" pitchFamily="49" charset="-122"/>
              </a:defRPr>
            </a:lvl1pPr>
            <a:lvl2pPr marL="803275" indent="-346075" algn="just">
              <a:lnSpc>
                <a:spcPct val="130000"/>
              </a:lnSpc>
              <a:buSzPct val="120000"/>
              <a:buFont typeface="Times New Roman" panose="02020603050405020304" pitchFamily="18" charset="0"/>
              <a:buChar char="–"/>
              <a:defRPr baseline="0">
                <a:latin typeface="Times New Roman" panose="02020603050405020304" pitchFamily="18" charset="0"/>
                <a:ea typeface="黑体" panose="02010609060101010101" pitchFamily="49" charset="-122"/>
              </a:defRPr>
            </a:lvl2pPr>
            <a:lvl3pPr algn="just">
              <a:lnSpc>
                <a:spcPct val="130000"/>
              </a:lnSpc>
              <a:defRPr baseline="0">
                <a:latin typeface="Times New Roman" panose="02020603050405020304" pitchFamily="18" charset="0"/>
                <a:ea typeface="黑体" panose="02010609060101010101" pitchFamily="49" charset="-122"/>
              </a:defRPr>
            </a:lvl3pPr>
            <a:lvl4pPr algn="just">
              <a:lnSpc>
                <a:spcPct val="130000"/>
              </a:lnSpc>
              <a:defRPr baseline="0">
                <a:latin typeface="Times New Roman" panose="02020603050405020304" pitchFamily="18" charset="0"/>
                <a:ea typeface="黑体" panose="02010609060101010101" pitchFamily="49" charset="-122"/>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40501002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矩形 6">
            <a:extLst>
              <a:ext uri="{FF2B5EF4-FFF2-40B4-BE49-F238E27FC236}">
                <a16:creationId xmlns:a16="http://schemas.microsoft.com/office/drawing/2014/main" id="{FE11974F-BED5-4346-886F-49C87EEC19BA}"/>
              </a:ext>
            </a:extLst>
          </p:cNvPr>
          <p:cNvSpPr/>
          <p:nvPr/>
        </p:nvSpPr>
        <p:spPr>
          <a:xfrm>
            <a:off x="0" y="190482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p:nvPr>
        </p:nvSpPr>
        <p:spPr>
          <a:xfrm>
            <a:off x="6061845" y="3426475"/>
            <a:ext cx="6130155" cy="590931"/>
          </a:xfrm>
          <a:noFill/>
        </p:spPr>
        <p:txBody>
          <a:bodyPr wrap="square" rtlCol="0">
            <a:spAutoFit/>
          </a:bodyPr>
          <a:lstStyle>
            <a:lvl1pPr>
              <a:defRPr lang="zh-CN" altLang="en-US" sz="3600" b="1" spc="300">
                <a:solidFill>
                  <a:schemeClr val="bg1"/>
                </a:solidFill>
                <a:latin typeface="微软雅黑" panose="020B0503020204020204" pitchFamily="34" charset="-122"/>
                <a:ea typeface="微软雅黑" panose="020B0503020204020204" pitchFamily="34" charset="-122"/>
                <a:cs typeface="+mn-cs"/>
              </a:defRPr>
            </a:lvl1pPr>
          </a:lstStyle>
          <a:p>
            <a:pPr marL="0" lvl="0"/>
            <a:r>
              <a:rPr lang="zh-CN" altLang="en-US" smtClean="0"/>
              <a:t>单击此处编辑母版标题样式</a:t>
            </a:r>
            <a:endParaRPr lang="zh-CN" altLang="en-US" dirty="0"/>
          </a:p>
        </p:txBody>
      </p:sp>
      <p:sp>
        <p:nvSpPr>
          <p:cNvPr id="9" name="文本占位符 2"/>
          <p:cNvSpPr>
            <a:spLocks noGrp="1"/>
          </p:cNvSpPr>
          <p:nvPr>
            <p:ph type="body" idx="1"/>
          </p:nvPr>
        </p:nvSpPr>
        <p:spPr>
          <a:xfrm>
            <a:off x="1477428" y="2321111"/>
            <a:ext cx="1313597" cy="434677"/>
          </a:xfrm>
        </p:spPr>
        <p:txBody>
          <a:bodyPr>
            <a:noAutofit/>
          </a:bodyPr>
          <a:lstStyle>
            <a:lvl1pPr marL="0" indent="0">
              <a:buNone/>
              <a:defRPr lang="zh-CN" altLang="en-US" sz="5400" b="1" kern="1200" spc="3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grpSp>
        <p:nvGrpSpPr>
          <p:cNvPr id="10" name="组合 9">
            <a:extLst>
              <a:ext uri="{FF2B5EF4-FFF2-40B4-BE49-F238E27FC236}">
                <a16:creationId xmlns:a16="http://schemas.microsoft.com/office/drawing/2014/main" id="{8C75C424-1E74-4412-BEB2-B0F1A08CAC58}"/>
              </a:ext>
            </a:extLst>
          </p:cNvPr>
          <p:cNvGrpSpPr/>
          <p:nvPr/>
        </p:nvGrpSpPr>
        <p:grpSpPr>
          <a:xfrm>
            <a:off x="0" y="2475346"/>
            <a:ext cx="12192000" cy="542052"/>
            <a:chOff x="0" y="2475346"/>
            <a:chExt cx="12192000" cy="542052"/>
          </a:xfrm>
        </p:grpSpPr>
        <p:sp>
          <p:nvSpPr>
            <p:cNvPr id="11" name="矩形 10">
              <a:extLst>
                <a:ext uri="{FF2B5EF4-FFF2-40B4-BE49-F238E27FC236}">
                  <a16:creationId xmlns:a16="http://schemas.microsoft.com/office/drawing/2014/main" id="{955C966B-7A8B-41D7-B15E-194C5F35AA1E}"/>
                </a:ext>
              </a:extLst>
            </p:cNvPr>
            <p:cNvSpPr/>
            <p:nvPr/>
          </p:nvSpPr>
          <p:spPr>
            <a:xfrm>
              <a:off x="2858264" y="2475346"/>
              <a:ext cx="93337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895836" y="2485034"/>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976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62975"/>
            <a:ext cx="5181600" cy="5013989"/>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4" name="Content Placeholder 3"/>
          <p:cNvSpPr>
            <a:spLocks noGrp="1"/>
          </p:cNvSpPr>
          <p:nvPr>
            <p:ph sz="half" idx="2"/>
          </p:nvPr>
        </p:nvSpPr>
        <p:spPr>
          <a:xfrm>
            <a:off x="6172200" y="1162976"/>
            <a:ext cx="5181600" cy="5013988"/>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5" name="Date Placeholder 4"/>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9" name="标题 1"/>
          <p:cNvSpPr>
            <a:spLocks noGrp="1"/>
          </p:cNvSpPr>
          <p:nvPr>
            <p:ph type="title"/>
          </p:nvPr>
        </p:nvSpPr>
        <p:spPr>
          <a:xfrm>
            <a:off x="634006" y="372862"/>
            <a:ext cx="4319733" cy="355107"/>
          </a:xfrm>
        </p:spPr>
        <p:txBody>
          <a:bodyPr>
            <a:noAutofit/>
          </a:bodyPr>
          <a:lstStyle>
            <a:lvl1pPr>
              <a:defRPr sz="22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2117183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16744"/>
          </a:xfrm>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34787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237798"/>
            <a:ext cx="5157787" cy="395186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64368" y="134787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237798"/>
            <a:ext cx="5183188" cy="395186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26907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649"/>
          </a:xfrm>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283881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366540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261629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0C9B58-0E6F-4135-A1BB-6F54BFEB8ABE}" type="datetimeFigureOut">
              <a:rPr lang="zh-CN" altLang="en-US" smtClean="0"/>
              <a:t>2021/3/22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353274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C9B58-0E6F-4135-A1BB-6F54BFEB8ABE}" type="datetimeFigureOut">
              <a:rPr lang="zh-CN" altLang="en-US" smtClean="0"/>
              <a:t>2021/3/22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37923791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 id="2147483679" r:id="rId14"/>
    <p:sldLayoutId id="214748368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baike.baidu.com/item/%E7%B4%A0%E6%95%B0/115069"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hyperlink" Target="https://baike.baidu.com/item/%E5%90%88%E6%95%B0/4918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hyperlink" Target="http://www.openssl.org/"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hyperlink" Target="http://www.gpg4win.org/" TargetMode="External"/><Relationship Id="rId2" Type="http://schemas.openxmlformats.org/officeDocument/2006/relationships/hyperlink" Target="http://www.gnupg.org/" TargetMode="Externa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www.openssl.org/" TargetMode="Externa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5%AF%86%E7%A0%81%E5%AD%A6" TargetMode="External"/><Relationship Id="rId7" Type="http://schemas.openxmlformats.org/officeDocument/2006/relationships/hyperlink" Target="https://baike.baidu.com/item/%E6%81%BA%E6%92%9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baike.baidu.com/item/%E5%AF%86%E6%96%87" TargetMode="External"/><Relationship Id="rId5" Type="http://schemas.openxmlformats.org/officeDocument/2006/relationships/hyperlink" Target="https://baike.baidu.com/item/%E5%AD%97%E6%AF%8D%E8%A1%A8" TargetMode="External"/><Relationship Id="rId4" Type="http://schemas.openxmlformats.org/officeDocument/2006/relationships/hyperlink" Target="https://baike.baidu.com/item/%E6%98%8E%E6%96%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cxnSp>
        <p:nvCxnSpPr>
          <p:cNvPr id="8" name="直接连接符 7">
            <a:extLst>
              <a:ext uri="{FF2B5EF4-FFF2-40B4-BE49-F238E27FC236}">
                <a16:creationId xmlns:a16="http://schemas.microsoft.com/office/drawing/2014/main" id="{2B5F9587-4CFB-4363-9AD0-736F03B41A63}"/>
              </a:ext>
            </a:extLst>
          </p:cNvPr>
          <p:cNvCxnSpPr>
            <a:cxnSpLocks/>
          </p:cNvCxnSpPr>
          <p:nvPr/>
        </p:nvCxnSpPr>
        <p:spPr>
          <a:xfrm>
            <a:off x="3484881" y="2773680"/>
            <a:ext cx="5516879" cy="1016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8DECB90-59F5-48D2-873F-9773CB178071}"/>
              </a:ext>
            </a:extLst>
          </p:cNvPr>
          <p:cNvSpPr txBox="1"/>
          <p:nvPr/>
        </p:nvSpPr>
        <p:spPr>
          <a:xfrm>
            <a:off x="3505201" y="2862616"/>
            <a:ext cx="5425440"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smtClean="0">
                <a:ln>
                  <a:noFill/>
                </a:ln>
                <a:solidFill>
                  <a:srgbClr val="004578"/>
                </a:solidFill>
                <a:effectLst/>
                <a:uLnTx/>
                <a:uFillTx/>
                <a:latin typeface="黑体" panose="02010609060101010101" pitchFamily="49" charset="-122"/>
                <a:ea typeface="黑体" panose="02010609060101010101" pitchFamily="49" charset="-122"/>
              </a:rPr>
              <a:t>网络安全</a:t>
            </a:r>
            <a:endParaRPr kumimoji="0" lang="zh-CN" altLang="en-US" sz="5400" b="0" i="0" u="none" strike="noStrike" kern="1200" cap="none" spc="0" normalizeH="0" baseline="0" noProof="0" dirty="0">
              <a:ln>
                <a:noFill/>
              </a:ln>
              <a:solidFill>
                <a:srgbClr val="004578"/>
              </a:solidFill>
              <a:effectLst/>
              <a:uLnTx/>
              <a:uFillTx/>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7134FBB8-2207-4766-A8A9-0211878451AF}"/>
              </a:ext>
            </a:extLst>
          </p:cNvPr>
          <p:cNvCxnSpPr>
            <a:cxnSpLocks/>
          </p:cNvCxnSpPr>
          <p:nvPr/>
        </p:nvCxnSpPr>
        <p:spPr>
          <a:xfrm>
            <a:off x="3484881" y="4241766"/>
            <a:ext cx="5516879" cy="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22489D-4E7F-4184-81A1-A48FD0BCFBD3}"/>
              </a:ext>
            </a:extLst>
          </p:cNvPr>
          <p:cNvSpPr txBox="1"/>
          <p:nvPr/>
        </p:nvSpPr>
        <p:spPr>
          <a:xfrm>
            <a:off x="3688079" y="3780101"/>
            <a:ext cx="5090161" cy="461665"/>
          </a:xfrm>
          <a:prstGeom prst="rect">
            <a:avLst/>
          </a:prstGeom>
          <a:noFill/>
        </p:spPr>
        <p:txBody>
          <a:bodyPr wrap="square" rtlCol="0">
            <a:spAutoFit/>
          </a:bodyPr>
          <a:lstStyle/>
          <a:p>
            <a:pPr lvl="0" algn="dist" defTabSz="914400">
              <a:defRPr/>
            </a:pPr>
            <a:r>
              <a:rPr lang="en-US" altLang="zh-CN" sz="2400" dirty="0" smtClean="0">
                <a:solidFill>
                  <a:srgbClr val="004578"/>
                </a:solidFill>
                <a:latin typeface="Times New Roman" panose="02020603050405020304" pitchFamily="18" charset="0"/>
                <a:ea typeface="微软雅黑" panose="020B0503020204020204" pitchFamily="34" charset="-122"/>
                <a:cs typeface="Times New Roman" panose="02020603050405020304" pitchFamily="18" charset="0"/>
              </a:rPr>
              <a:t>NETWORK SECURITY</a:t>
            </a:r>
            <a:endParaRPr kumimoji="0" lang="zh-CN" altLang="en-US" sz="2400" b="0" i="0" u="none" strike="noStrike" kern="1200" cap="none" spc="0" normalizeH="0" baseline="0" noProof="0" dirty="0">
              <a:ln>
                <a:noFill/>
              </a:ln>
              <a:solidFill>
                <a:srgbClr val="00457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10231120" y="6288788"/>
            <a:ext cx="1804670" cy="631371"/>
          </a:xfrm>
          <a:prstGeom prst="rect">
            <a:avLst/>
          </a:prstGeom>
        </p:spPr>
      </p:pic>
    </p:spTree>
    <p:extLst>
      <p:ext uri="{BB962C8B-B14F-4D97-AF65-F5344CB8AC3E}">
        <p14:creationId xmlns:p14="http://schemas.microsoft.com/office/powerpoint/2010/main" val="1070534345"/>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590A52AA-FCFC-4B47-A6A2-BFB56706418C}" type="slidenum">
              <a:rPr lang="en-US" altLang="zh-CN" sz="1400" baseline="0"/>
              <a:pPr algn="r" eaLnBrk="1" hangingPunct="1"/>
              <a:t>10</a:t>
            </a:fld>
            <a:endParaRPr lang="en-US" altLang="zh-CN" sz="1400" baseline="0"/>
          </a:p>
        </p:txBody>
      </p:sp>
      <p:sp>
        <p:nvSpPr>
          <p:cNvPr id="31747" name="Rectangle 2"/>
          <p:cNvSpPr>
            <a:spLocks noGrp="1" noChangeArrowheads="1"/>
          </p:cNvSpPr>
          <p:nvPr>
            <p:ph type="title" idx="4294967295"/>
          </p:nvPr>
        </p:nvSpPr>
        <p:spPr>
          <a:xfrm>
            <a:off x="1085995" y="333375"/>
            <a:ext cx="7772400" cy="666750"/>
          </a:xfrm>
        </p:spPr>
        <p:txBody>
          <a:bodyPr/>
          <a:lstStyle/>
          <a:p>
            <a:pPr eaLnBrk="1" hangingPunct="1"/>
            <a:r>
              <a:rPr lang="en-AU" altLang="en-US" sz="3600" b="1" dirty="0" err="1">
                <a:effectLst>
                  <a:outerShdw blurRad="38100" dist="38100" dir="2700000" algn="tl">
                    <a:srgbClr val="C0C0C0"/>
                  </a:outerShdw>
                </a:effectLst>
                <a:latin typeface="Comic Sans MS" panose="030F0702030302020204" pitchFamily="66" charset="0"/>
              </a:rPr>
              <a:t>Monoalphabetic</a:t>
            </a:r>
            <a:r>
              <a:rPr lang="en-AU" altLang="en-US" sz="3600" b="1" dirty="0">
                <a:effectLst>
                  <a:outerShdw blurRad="38100" dist="38100" dir="2700000" algn="tl">
                    <a:srgbClr val="C0C0C0"/>
                  </a:outerShdw>
                </a:effectLst>
                <a:latin typeface="Comic Sans MS" panose="030F0702030302020204" pitchFamily="66" charset="0"/>
              </a:rPr>
              <a:t> Cipher</a:t>
            </a:r>
          </a:p>
        </p:txBody>
      </p:sp>
      <p:sp>
        <p:nvSpPr>
          <p:cNvPr id="31748" name="Rectangle 3"/>
          <p:cNvSpPr>
            <a:spLocks noGrp="1" noChangeArrowheads="1"/>
          </p:cNvSpPr>
          <p:nvPr>
            <p:ph type="body" idx="4294967295"/>
          </p:nvPr>
        </p:nvSpPr>
        <p:spPr>
          <a:xfrm>
            <a:off x="979776" y="1252537"/>
            <a:ext cx="8786812" cy="4743450"/>
          </a:xfrm>
        </p:spPr>
        <p:txBody>
          <a:bodyPr>
            <a:normAutofit fontScale="92500" lnSpcReduction="10000"/>
          </a:bodyPr>
          <a:lstStyle/>
          <a:p>
            <a:pPr eaLnBrk="1" hangingPunct="1">
              <a:lnSpc>
                <a:spcPct val="90000"/>
              </a:lnSpc>
            </a:pPr>
            <a:r>
              <a:rPr lang="en-AU" altLang="en-US" dirty="0">
                <a:latin typeface="Cambria" panose="02040503050406030204" pitchFamily="18" charset="0"/>
                <a:ea typeface="Cambria" panose="02040503050406030204" pitchFamily="18" charset="0"/>
              </a:rPr>
              <a:t>Rather than just shifting the alphabet </a:t>
            </a:r>
          </a:p>
          <a:p>
            <a:pPr eaLnBrk="1" hangingPunct="1">
              <a:lnSpc>
                <a:spcPct val="90000"/>
              </a:lnSpc>
            </a:pPr>
            <a:r>
              <a:rPr lang="en-AU" altLang="en-US" dirty="0">
                <a:latin typeface="Cambria" panose="02040503050406030204" pitchFamily="18" charset="0"/>
                <a:ea typeface="Cambria" panose="02040503050406030204" pitchFamily="18" charset="0"/>
              </a:rPr>
              <a:t>Could shuffle (jumble) the letters arbitrarily </a:t>
            </a:r>
          </a:p>
          <a:p>
            <a:pPr eaLnBrk="1" hangingPunct="1">
              <a:lnSpc>
                <a:spcPct val="90000"/>
              </a:lnSpc>
            </a:pPr>
            <a:r>
              <a:rPr lang="en-AU" altLang="en-US" dirty="0">
                <a:latin typeface="Cambria" panose="02040503050406030204" pitchFamily="18" charset="0"/>
                <a:ea typeface="Cambria" panose="02040503050406030204" pitchFamily="18" charset="0"/>
              </a:rPr>
              <a:t>Each plaintext letter maps to a different random </a:t>
            </a:r>
            <a:r>
              <a:rPr lang="en-AU" altLang="en-US" dirty="0" err="1">
                <a:latin typeface="Cambria" panose="02040503050406030204" pitchFamily="18" charset="0"/>
                <a:ea typeface="Cambria" panose="02040503050406030204" pitchFamily="18" charset="0"/>
              </a:rPr>
              <a:t>ciphertext</a:t>
            </a:r>
            <a:r>
              <a:rPr lang="en-AU" altLang="en-US" dirty="0">
                <a:latin typeface="Cambria" panose="02040503050406030204" pitchFamily="18" charset="0"/>
                <a:ea typeface="Cambria" panose="02040503050406030204" pitchFamily="18" charset="0"/>
              </a:rPr>
              <a:t> letter </a:t>
            </a:r>
          </a:p>
          <a:p>
            <a:pPr eaLnBrk="1" hangingPunct="1">
              <a:lnSpc>
                <a:spcPct val="90000"/>
              </a:lnSpc>
            </a:pPr>
            <a:r>
              <a:rPr lang="en-AU" altLang="en-US" dirty="0">
                <a:latin typeface="Cambria" panose="02040503050406030204" pitchFamily="18" charset="0"/>
                <a:ea typeface="Cambria" panose="02040503050406030204" pitchFamily="18" charset="0"/>
              </a:rPr>
              <a:t>Hence key is 26 letters long </a:t>
            </a:r>
          </a:p>
          <a:p>
            <a:pPr lvl="1" eaLnBrk="1" hangingPunct="1">
              <a:lnSpc>
                <a:spcPct val="90000"/>
              </a:lnSpc>
              <a:buFontTx/>
              <a:buNone/>
            </a:pPr>
            <a:r>
              <a:rPr lang="en-AU" altLang="en-US" dirty="0">
                <a:latin typeface="Courier" pitchFamily="4" charset="0"/>
              </a:rPr>
              <a:t>Plain: a</a:t>
            </a:r>
            <a:r>
              <a:rPr lang="en-AU" altLang="en-US" dirty="0">
                <a:latin typeface="Courier" pitchFamily="4" charset="0"/>
                <a:ea typeface="宋体" panose="02010600030101010101" pitchFamily="2" charset="-122"/>
              </a:rPr>
              <a:t> </a:t>
            </a:r>
            <a:r>
              <a:rPr lang="en-AU" altLang="en-US" dirty="0">
                <a:latin typeface="Courier" pitchFamily="4" charset="0"/>
              </a:rPr>
              <a:t>b</a:t>
            </a:r>
            <a:r>
              <a:rPr lang="en-AU" altLang="en-US" dirty="0">
                <a:latin typeface="Courier" pitchFamily="4" charset="0"/>
                <a:ea typeface="宋体" panose="02010600030101010101" pitchFamily="2" charset="-122"/>
              </a:rPr>
              <a:t> </a:t>
            </a:r>
            <a:r>
              <a:rPr lang="en-AU" altLang="en-US" dirty="0">
                <a:latin typeface="Courier" pitchFamily="4" charset="0"/>
              </a:rPr>
              <a:t>c</a:t>
            </a:r>
            <a:r>
              <a:rPr lang="en-AU" altLang="en-US" dirty="0">
                <a:latin typeface="Courier" pitchFamily="4" charset="0"/>
                <a:ea typeface="宋体" panose="02010600030101010101" pitchFamily="2" charset="-122"/>
              </a:rPr>
              <a:t> </a:t>
            </a:r>
            <a:r>
              <a:rPr lang="en-AU" altLang="en-US" dirty="0">
                <a:latin typeface="Courier" pitchFamily="4" charset="0"/>
              </a:rPr>
              <a:t>d</a:t>
            </a:r>
            <a:r>
              <a:rPr lang="en-AU" altLang="en-US" dirty="0">
                <a:latin typeface="Courier" pitchFamily="4" charset="0"/>
                <a:ea typeface="宋体" panose="02010600030101010101" pitchFamily="2" charset="-122"/>
              </a:rPr>
              <a:t> </a:t>
            </a:r>
            <a:r>
              <a:rPr lang="en-AU" altLang="en-US" dirty="0">
                <a:latin typeface="Courier" pitchFamily="4" charset="0"/>
              </a:rPr>
              <a:t>e</a:t>
            </a:r>
            <a:r>
              <a:rPr lang="en-AU" altLang="en-US" dirty="0">
                <a:latin typeface="Courier" pitchFamily="4" charset="0"/>
                <a:ea typeface="宋体" panose="02010600030101010101" pitchFamily="2" charset="-122"/>
              </a:rPr>
              <a:t> </a:t>
            </a:r>
            <a:r>
              <a:rPr lang="en-AU" altLang="en-US" dirty="0">
                <a:latin typeface="Courier" pitchFamily="4" charset="0"/>
              </a:rPr>
              <a:t>f</a:t>
            </a:r>
            <a:r>
              <a:rPr lang="en-AU" altLang="en-US" dirty="0">
                <a:latin typeface="Courier" pitchFamily="4" charset="0"/>
                <a:ea typeface="宋体" panose="02010600030101010101" pitchFamily="2" charset="-122"/>
              </a:rPr>
              <a:t> </a:t>
            </a:r>
            <a:r>
              <a:rPr lang="en-AU" altLang="en-US" dirty="0">
                <a:latin typeface="Courier" pitchFamily="4" charset="0"/>
              </a:rPr>
              <a:t>g</a:t>
            </a:r>
            <a:r>
              <a:rPr lang="en-AU" altLang="en-US" dirty="0">
                <a:latin typeface="Courier" pitchFamily="4" charset="0"/>
                <a:ea typeface="宋体" panose="02010600030101010101" pitchFamily="2" charset="-122"/>
              </a:rPr>
              <a:t> </a:t>
            </a:r>
            <a:r>
              <a:rPr lang="en-AU" altLang="en-US" dirty="0">
                <a:latin typeface="Courier" pitchFamily="4" charset="0"/>
              </a:rPr>
              <a:t>h</a:t>
            </a:r>
            <a:r>
              <a:rPr lang="en-AU" altLang="en-US" dirty="0">
                <a:latin typeface="Courier" pitchFamily="4" charset="0"/>
                <a:ea typeface="宋体" panose="02010600030101010101" pitchFamily="2" charset="-122"/>
              </a:rPr>
              <a:t> </a:t>
            </a:r>
            <a:r>
              <a:rPr lang="en-AU" altLang="en-US" dirty="0" err="1">
                <a:latin typeface="Courier" pitchFamily="4" charset="0"/>
                <a:ea typeface="宋体" panose="02010600030101010101" pitchFamily="2" charset="-122"/>
              </a:rPr>
              <a:t>i</a:t>
            </a:r>
            <a:r>
              <a:rPr lang="en-AU" altLang="en-US" dirty="0">
                <a:latin typeface="Courier" pitchFamily="4" charset="0"/>
                <a:ea typeface="宋体" panose="02010600030101010101" pitchFamily="2" charset="-122"/>
              </a:rPr>
              <a:t> </a:t>
            </a:r>
            <a:r>
              <a:rPr lang="en-AU" altLang="en-US" dirty="0">
                <a:latin typeface="Courier" pitchFamily="4" charset="0"/>
              </a:rPr>
              <a:t>j</a:t>
            </a:r>
            <a:r>
              <a:rPr lang="en-AU" altLang="en-US" dirty="0">
                <a:latin typeface="Courier" pitchFamily="4" charset="0"/>
                <a:ea typeface="宋体" panose="02010600030101010101" pitchFamily="2" charset="-122"/>
              </a:rPr>
              <a:t> </a:t>
            </a:r>
            <a:r>
              <a:rPr lang="en-AU" altLang="en-US" dirty="0">
                <a:latin typeface="Courier" pitchFamily="4" charset="0"/>
              </a:rPr>
              <a:t>k</a:t>
            </a:r>
            <a:r>
              <a:rPr lang="en-AU" altLang="en-US" dirty="0">
                <a:latin typeface="Courier" pitchFamily="4" charset="0"/>
                <a:ea typeface="宋体" panose="02010600030101010101" pitchFamily="2" charset="-122"/>
              </a:rPr>
              <a:t> </a:t>
            </a:r>
            <a:r>
              <a:rPr lang="en-AU" altLang="en-US" dirty="0">
                <a:latin typeface="Courier" pitchFamily="4" charset="0"/>
              </a:rPr>
              <a:t>l</a:t>
            </a:r>
            <a:r>
              <a:rPr lang="en-AU" altLang="en-US" dirty="0">
                <a:latin typeface="Courier" pitchFamily="4" charset="0"/>
                <a:ea typeface="宋体" panose="02010600030101010101" pitchFamily="2" charset="-122"/>
              </a:rPr>
              <a:t> </a:t>
            </a:r>
            <a:r>
              <a:rPr lang="en-AU" altLang="en-US" dirty="0">
                <a:latin typeface="Courier" pitchFamily="4" charset="0"/>
              </a:rPr>
              <a:t>m</a:t>
            </a:r>
            <a:r>
              <a:rPr lang="en-AU" altLang="en-US" dirty="0">
                <a:latin typeface="Courier" pitchFamily="4" charset="0"/>
                <a:ea typeface="宋体" panose="02010600030101010101" pitchFamily="2" charset="-122"/>
              </a:rPr>
              <a:t> </a:t>
            </a:r>
            <a:r>
              <a:rPr lang="en-AU" altLang="en-US" dirty="0">
                <a:latin typeface="Courier" pitchFamily="4" charset="0"/>
              </a:rPr>
              <a:t>n</a:t>
            </a:r>
            <a:r>
              <a:rPr lang="en-AU" altLang="en-US" dirty="0">
                <a:latin typeface="Courier" pitchFamily="4" charset="0"/>
                <a:ea typeface="宋体" panose="02010600030101010101" pitchFamily="2" charset="-122"/>
              </a:rPr>
              <a:t> </a:t>
            </a:r>
            <a:r>
              <a:rPr lang="en-AU" altLang="en-US" dirty="0">
                <a:latin typeface="Courier" pitchFamily="4" charset="0"/>
              </a:rPr>
              <a:t>o</a:t>
            </a:r>
            <a:r>
              <a:rPr lang="en-AU" altLang="en-US" dirty="0">
                <a:latin typeface="Courier" pitchFamily="4" charset="0"/>
                <a:ea typeface="宋体" panose="02010600030101010101" pitchFamily="2" charset="-122"/>
              </a:rPr>
              <a:t> </a:t>
            </a:r>
            <a:r>
              <a:rPr lang="en-AU" altLang="en-US" dirty="0">
                <a:latin typeface="Courier" pitchFamily="4" charset="0"/>
              </a:rPr>
              <a:t>p</a:t>
            </a:r>
            <a:r>
              <a:rPr lang="en-AU" altLang="en-US" dirty="0">
                <a:latin typeface="Courier" pitchFamily="4" charset="0"/>
                <a:ea typeface="宋体" panose="02010600030101010101" pitchFamily="2" charset="-122"/>
              </a:rPr>
              <a:t> </a:t>
            </a:r>
            <a:r>
              <a:rPr lang="en-AU" altLang="en-US" dirty="0">
                <a:latin typeface="Courier" pitchFamily="4" charset="0"/>
              </a:rPr>
              <a:t>q</a:t>
            </a:r>
            <a:r>
              <a:rPr lang="en-AU" altLang="en-US" dirty="0">
                <a:latin typeface="Courier" pitchFamily="4" charset="0"/>
                <a:ea typeface="宋体" panose="02010600030101010101" pitchFamily="2" charset="-122"/>
              </a:rPr>
              <a:t> </a:t>
            </a:r>
            <a:r>
              <a:rPr lang="en-AU" altLang="en-US" dirty="0">
                <a:latin typeface="Courier" pitchFamily="4" charset="0"/>
              </a:rPr>
              <a:t>r s</a:t>
            </a:r>
            <a:r>
              <a:rPr lang="en-AU" altLang="en-US" dirty="0">
                <a:latin typeface="Courier" pitchFamily="4" charset="0"/>
                <a:ea typeface="宋体" panose="02010600030101010101" pitchFamily="2" charset="-122"/>
              </a:rPr>
              <a:t> 	     </a:t>
            </a:r>
            <a:r>
              <a:rPr lang="en-AU" altLang="en-US" dirty="0">
                <a:latin typeface="Courier" pitchFamily="4" charset="0"/>
              </a:rPr>
              <a:t>t</a:t>
            </a:r>
            <a:r>
              <a:rPr lang="en-AU" altLang="en-US" dirty="0">
                <a:latin typeface="Courier" pitchFamily="4" charset="0"/>
                <a:ea typeface="宋体" panose="02010600030101010101" pitchFamily="2" charset="-122"/>
              </a:rPr>
              <a:t> </a:t>
            </a:r>
            <a:r>
              <a:rPr lang="en-AU" altLang="en-US" dirty="0">
                <a:latin typeface="Courier" pitchFamily="4" charset="0"/>
              </a:rPr>
              <a:t>u</a:t>
            </a:r>
            <a:r>
              <a:rPr lang="en-AU" altLang="en-US" dirty="0">
                <a:latin typeface="Courier" pitchFamily="4" charset="0"/>
                <a:ea typeface="宋体" panose="02010600030101010101" pitchFamily="2" charset="-122"/>
              </a:rPr>
              <a:t> </a:t>
            </a:r>
            <a:r>
              <a:rPr lang="en-AU" altLang="en-US" dirty="0">
                <a:latin typeface="Courier" pitchFamily="4" charset="0"/>
              </a:rPr>
              <a:t>v w</a:t>
            </a:r>
            <a:r>
              <a:rPr lang="en-AU" altLang="en-US" dirty="0">
                <a:latin typeface="Courier" pitchFamily="4" charset="0"/>
                <a:ea typeface="宋体" panose="02010600030101010101" pitchFamily="2" charset="-122"/>
              </a:rPr>
              <a:t> </a:t>
            </a:r>
            <a:r>
              <a:rPr lang="en-AU" altLang="en-US" dirty="0">
                <a:latin typeface="Courier" pitchFamily="4" charset="0"/>
              </a:rPr>
              <a:t>x</a:t>
            </a:r>
            <a:r>
              <a:rPr lang="en-AU" altLang="en-US" dirty="0">
                <a:latin typeface="Courier" pitchFamily="4" charset="0"/>
                <a:ea typeface="宋体" panose="02010600030101010101" pitchFamily="2" charset="-122"/>
              </a:rPr>
              <a:t> </a:t>
            </a:r>
            <a:r>
              <a:rPr lang="en-AU" altLang="en-US" dirty="0">
                <a:latin typeface="Courier" pitchFamily="4" charset="0"/>
              </a:rPr>
              <a:t>y</a:t>
            </a:r>
            <a:r>
              <a:rPr lang="en-AU" altLang="en-US" dirty="0">
                <a:latin typeface="Courier" pitchFamily="4" charset="0"/>
                <a:ea typeface="宋体" panose="02010600030101010101" pitchFamily="2" charset="-122"/>
              </a:rPr>
              <a:t> </a:t>
            </a:r>
            <a:r>
              <a:rPr lang="en-AU" altLang="en-US" dirty="0">
                <a:latin typeface="Courier" pitchFamily="4" charset="0"/>
              </a:rPr>
              <a:t>z</a:t>
            </a:r>
          </a:p>
          <a:p>
            <a:pPr lvl="1" eaLnBrk="1" hangingPunct="1">
              <a:lnSpc>
                <a:spcPct val="90000"/>
              </a:lnSpc>
              <a:buFontTx/>
              <a:buNone/>
            </a:pPr>
            <a:r>
              <a:rPr lang="en-AU" altLang="en-US" dirty="0" err="1">
                <a:latin typeface="Courier" pitchFamily="4" charset="0"/>
              </a:rPr>
              <a:t>Cipher:D</a:t>
            </a:r>
            <a:r>
              <a:rPr lang="en-AU" altLang="en-US" dirty="0">
                <a:latin typeface="Courier" pitchFamily="4" charset="0"/>
                <a:ea typeface="宋体" panose="02010600030101010101" pitchFamily="2" charset="-122"/>
              </a:rPr>
              <a:t> </a:t>
            </a:r>
            <a:r>
              <a:rPr lang="en-AU" altLang="en-US" dirty="0">
                <a:latin typeface="Courier" pitchFamily="4" charset="0"/>
              </a:rPr>
              <a:t>K V</a:t>
            </a:r>
            <a:r>
              <a:rPr lang="en-AU" altLang="en-US" dirty="0">
                <a:latin typeface="Courier" pitchFamily="4" charset="0"/>
                <a:ea typeface="宋体" panose="02010600030101010101" pitchFamily="2" charset="-122"/>
              </a:rPr>
              <a:t> </a:t>
            </a:r>
            <a:r>
              <a:rPr lang="en-AU" altLang="en-US" dirty="0">
                <a:latin typeface="Courier" pitchFamily="4" charset="0"/>
              </a:rPr>
              <a:t>Q</a:t>
            </a:r>
            <a:r>
              <a:rPr lang="en-AU" altLang="en-US" dirty="0">
                <a:latin typeface="Courier" pitchFamily="4" charset="0"/>
                <a:ea typeface="宋体" panose="02010600030101010101" pitchFamily="2" charset="-122"/>
              </a:rPr>
              <a:t> </a:t>
            </a:r>
            <a:r>
              <a:rPr lang="en-AU" altLang="en-US" dirty="0">
                <a:latin typeface="Courier" pitchFamily="4" charset="0"/>
              </a:rPr>
              <a:t>F</a:t>
            </a:r>
            <a:r>
              <a:rPr lang="en-AU" altLang="en-US" dirty="0">
                <a:latin typeface="Courier" pitchFamily="4" charset="0"/>
                <a:ea typeface="宋体" panose="02010600030101010101" pitchFamily="2" charset="-122"/>
              </a:rPr>
              <a:t> </a:t>
            </a:r>
            <a:r>
              <a:rPr lang="en-AU" altLang="en-US" dirty="0">
                <a:latin typeface="Courier" pitchFamily="4" charset="0"/>
              </a:rPr>
              <a:t>I</a:t>
            </a:r>
            <a:r>
              <a:rPr lang="en-AU" altLang="en-US" dirty="0">
                <a:latin typeface="Courier" pitchFamily="4" charset="0"/>
                <a:ea typeface="宋体" panose="02010600030101010101" pitchFamily="2" charset="-122"/>
              </a:rPr>
              <a:t> </a:t>
            </a:r>
            <a:r>
              <a:rPr lang="en-AU" altLang="en-US" dirty="0">
                <a:latin typeface="Courier" pitchFamily="4" charset="0"/>
              </a:rPr>
              <a:t>B</a:t>
            </a:r>
            <a:r>
              <a:rPr lang="en-AU" altLang="en-US" dirty="0">
                <a:latin typeface="Courier" pitchFamily="4" charset="0"/>
                <a:ea typeface="宋体" panose="02010600030101010101" pitchFamily="2" charset="-122"/>
              </a:rPr>
              <a:t> </a:t>
            </a:r>
            <a:r>
              <a:rPr lang="en-AU" altLang="en-US" dirty="0">
                <a:latin typeface="Courier" pitchFamily="4" charset="0"/>
              </a:rPr>
              <a:t>J W P E S C</a:t>
            </a:r>
            <a:r>
              <a:rPr lang="en-AU" altLang="en-US" dirty="0">
                <a:latin typeface="Courier" pitchFamily="4" charset="0"/>
                <a:ea typeface="宋体" panose="02010600030101010101" pitchFamily="2" charset="-122"/>
              </a:rPr>
              <a:t> </a:t>
            </a:r>
            <a:r>
              <a:rPr lang="en-AU" altLang="en-US" dirty="0">
                <a:latin typeface="Courier" pitchFamily="4" charset="0"/>
              </a:rPr>
              <a:t>X H T M Y A 		U O L R G Z N</a:t>
            </a:r>
          </a:p>
          <a:p>
            <a:pPr lvl="1" eaLnBrk="1" hangingPunct="1">
              <a:lnSpc>
                <a:spcPct val="90000"/>
              </a:lnSpc>
              <a:buFontTx/>
              <a:buNone/>
            </a:pPr>
            <a:endParaRPr lang="en-AU" altLang="en-US" dirty="0">
              <a:latin typeface="Courier" pitchFamily="4" charset="0"/>
            </a:endParaRPr>
          </a:p>
          <a:p>
            <a:pPr lvl="1" eaLnBrk="1" hangingPunct="1">
              <a:lnSpc>
                <a:spcPct val="90000"/>
              </a:lnSpc>
              <a:buFontTx/>
              <a:buNone/>
            </a:pPr>
            <a:r>
              <a:rPr lang="en-AU" altLang="en-US" dirty="0">
                <a:latin typeface="Courier" pitchFamily="4" charset="0"/>
              </a:rPr>
              <a:t>Plaintext:  </a:t>
            </a:r>
            <a:r>
              <a:rPr lang="en-AU" altLang="en-US" dirty="0" err="1">
                <a:latin typeface="Courier" pitchFamily="4" charset="0"/>
                <a:ea typeface="宋体" panose="02010600030101010101" pitchFamily="2" charset="-122"/>
              </a:rPr>
              <a:t>i</a:t>
            </a:r>
            <a:r>
              <a:rPr lang="en-AU" altLang="en-US" dirty="0" err="1">
                <a:latin typeface="Courier" pitchFamily="4" charset="0"/>
              </a:rPr>
              <a:t>fwewishtoreplaceletters</a:t>
            </a:r>
            <a:endParaRPr lang="en-AU" altLang="en-US" dirty="0">
              <a:latin typeface="Courier" pitchFamily="4" charset="0"/>
            </a:endParaRPr>
          </a:p>
          <a:p>
            <a:pPr lvl="1" eaLnBrk="1" hangingPunct="1">
              <a:lnSpc>
                <a:spcPct val="90000"/>
              </a:lnSpc>
              <a:buFontTx/>
              <a:buNone/>
            </a:pPr>
            <a:r>
              <a:rPr lang="en-AU" altLang="en-US" dirty="0" err="1">
                <a:latin typeface="Courier" pitchFamily="4" charset="0"/>
              </a:rPr>
              <a:t>Ciphertext</a:t>
            </a:r>
            <a:r>
              <a:rPr lang="en-AU" altLang="en-US" dirty="0">
                <a:latin typeface="Courier" pitchFamily="4" charset="0"/>
              </a:rPr>
              <a:t>: WIRFRWAJUHYFTSDVFSFUUFYA </a:t>
            </a:r>
          </a:p>
          <a:p>
            <a:pPr eaLnBrk="1" hangingPunct="1">
              <a:lnSpc>
                <a:spcPct val="90000"/>
              </a:lnSpc>
            </a:pPr>
            <a:r>
              <a:rPr lang="en-AU" altLang="en-US" dirty="0">
                <a:latin typeface="Cambria" panose="02040503050406030204" pitchFamily="18" charset="0"/>
                <a:ea typeface="Cambria" panose="02040503050406030204" pitchFamily="18" charset="0"/>
              </a:rPr>
              <a:t>How many possible keys in total?</a:t>
            </a:r>
          </a:p>
        </p:txBody>
      </p:sp>
    </p:spTree>
    <p:extLst>
      <p:ext uri="{BB962C8B-B14F-4D97-AF65-F5344CB8AC3E}">
        <p14:creationId xmlns:p14="http://schemas.microsoft.com/office/powerpoint/2010/main" val="676496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8">
                                            <p:txEl>
                                              <p:pRg st="7" end="7"/>
                                            </p:txEl>
                                          </p:spTgt>
                                        </p:tgtEl>
                                        <p:attrNameLst>
                                          <p:attrName>style.visibility</p:attrName>
                                        </p:attrNameLst>
                                      </p:cBhvr>
                                      <p:to>
                                        <p:strVal val="visible"/>
                                      </p:to>
                                    </p:set>
                                    <p:animEffect transition="in" filter="blinds(horizontal)">
                                      <p:cBhvr>
                                        <p:cTn id="7" dur="500"/>
                                        <p:tgtEl>
                                          <p:spTgt spid="31748">
                                            <p:txEl>
                                              <p:pRg st="7" end="7"/>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748">
                                            <p:txEl>
                                              <p:pRg st="8" end="8"/>
                                            </p:txEl>
                                          </p:spTgt>
                                        </p:tgtEl>
                                        <p:attrNameLst>
                                          <p:attrName>style.visibility</p:attrName>
                                        </p:attrNameLst>
                                      </p:cBhvr>
                                      <p:to>
                                        <p:strVal val="visible"/>
                                      </p:to>
                                    </p:set>
                                    <p:animEffect transition="in" filter="fade">
                                      <p:cBhvr>
                                        <p:cTn id="11" dur="500"/>
                                        <p:tgtEl>
                                          <p:spTgt spid="317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9F591124-DB9F-4E8A-A0AA-39163DFD7029}" type="slidenum">
              <a:rPr lang="en-US" altLang="zh-CN" sz="1400" baseline="0"/>
              <a:pPr algn="r" eaLnBrk="1" hangingPunct="1"/>
              <a:t>11</a:t>
            </a:fld>
            <a:endParaRPr lang="en-US" altLang="zh-CN" sz="1400" baseline="0"/>
          </a:p>
        </p:txBody>
      </p:sp>
      <p:sp>
        <p:nvSpPr>
          <p:cNvPr id="33795" name="Rectangle 2"/>
          <p:cNvSpPr>
            <a:spLocks noGrp="1" noChangeArrowheads="1"/>
          </p:cNvSpPr>
          <p:nvPr>
            <p:ph type="title" idx="4294967295"/>
          </p:nvPr>
        </p:nvSpPr>
        <p:spPr/>
        <p:txBody>
          <a:bodyPr/>
          <a:lstStyle/>
          <a:p>
            <a:pPr eaLnBrk="1" hangingPunct="1"/>
            <a:r>
              <a:rPr lang="en-AU" altLang="en-US" sz="3600" b="1" dirty="0" err="1">
                <a:effectLst>
                  <a:outerShdw blurRad="38100" dist="38100" dir="2700000" algn="tl">
                    <a:srgbClr val="C0C0C0"/>
                  </a:outerShdw>
                </a:effectLst>
                <a:latin typeface="Comic Sans MS" panose="030F0702030302020204" pitchFamily="66" charset="0"/>
              </a:rPr>
              <a:t>Monoalphabetic</a:t>
            </a:r>
            <a:r>
              <a:rPr lang="en-AU" altLang="en-US" sz="3600" b="1" dirty="0">
                <a:effectLst>
                  <a:outerShdw blurRad="38100" dist="38100" dir="2700000" algn="tl">
                    <a:srgbClr val="C0C0C0"/>
                  </a:outerShdw>
                </a:effectLst>
                <a:latin typeface="Comic Sans MS" panose="030F0702030302020204" pitchFamily="66" charset="0"/>
              </a:rPr>
              <a:t> Cipher Security</a:t>
            </a:r>
          </a:p>
        </p:txBody>
      </p:sp>
      <p:sp>
        <p:nvSpPr>
          <p:cNvPr id="33796" name="Rectangle 3"/>
          <p:cNvSpPr>
            <a:spLocks noGrp="1" noChangeArrowheads="1"/>
          </p:cNvSpPr>
          <p:nvPr>
            <p:ph type="body" idx="4294967295"/>
          </p:nvPr>
        </p:nvSpPr>
        <p:spPr>
          <a:xfrm>
            <a:off x="838201" y="1981200"/>
            <a:ext cx="9578976" cy="4114800"/>
          </a:xfrm>
        </p:spPr>
        <p:txBody>
          <a:bodyPr/>
          <a:lstStyle/>
          <a:p>
            <a:pPr eaLnBrk="1" hangingPunct="1"/>
            <a:r>
              <a:rPr lang="en-AU" altLang="en-US" dirty="0">
                <a:latin typeface="Cambria" panose="02040503050406030204" pitchFamily="18" charset="0"/>
                <a:ea typeface="Cambria" panose="02040503050406030204" pitchFamily="18" charset="0"/>
              </a:rPr>
              <a:t>A total of 26! = 4^1026 keys </a:t>
            </a:r>
          </a:p>
          <a:p>
            <a:pPr eaLnBrk="1" hangingPunct="1"/>
            <a:r>
              <a:rPr lang="en-AU" altLang="en-US" dirty="0">
                <a:latin typeface="Cambria" panose="02040503050406030204" pitchFamily="18" charset="0"/>
                <a:ea typeface="Cambria" panose="02040503050406030204" pitchFamily="18" charset="0"/>
              </a:rPr>
              <a:t>With so many keys, one might think it is </a:t>
            </a:r>
            <a:r>
              <a:rPr lang="en-AU" altLang="en-US" dirty="0" smtClean="0">
                <a:latin typeface="Cambria" panose="02040503050406030204" pitchFamily="18" charset="0"/>
                <a:ea typeface="Cambria" panose="02040503050406030204" pitchFamily="18" charset="0"/>
              </a:rPr>
              <a:t>secure</a:t>
            </a:r>
          </a:p>
          <a:p>
            <a:pPr eaLnBrk="1" hangingPunct="1"/>
            <a:endParaRPr lang="en-AU" altLang="en-US" dirty="0">
              <a:latin typeface="Cambria" panose="02040503050406030204" pitchFamily="18" charset="0"/>
              <a:ea typeface="Cambria" panose="02040503050406030204" pitchFamily="18" charset="0"/>
            </a:endParaRPr>
          </a:p>
          <a:p>
            <a:pPr marL="0" indent="0" eaLnBrk="1" hangingPunct="1">
              <a:buNone/>
            </a:pPr>
            <a:r>
              <a:rPr lang="en-AU" altLang="en-US" dirty="0" smtClean="0">
                <a:latin typeface="Cambria" panose="02040503050406030204" pitchFamily="18" charset="0"/>
                <a:ea typeface="Cambria" panose="02040503050406030204" pitchFamily="18" charset="0"/>
              </a:rPr>
              <a:t> </a:t>
            </a:r>
          </a:p>
          <a:p>
            <a:pPr marL="0" indent="0" eaLnBrk="1" hangingPunct="1">
              <a:buNone/>
            </a:pPr>
            <a:endParaRPr lang="en-AU" altLang="en-US" dirty="0" smtClean="0">
              <a:latin typeface="Cambria" panose="02040503050406030204" pitchFamily="18" charset="0"/>
              <a:ea typeface="Cambria" panose="02040503050406030204" pitchFamily="18" charset="0"/>
            </a:endParaRPr>
          </a:p>
          <a:p>
            <a:pPr eaLnBrk="1" hangingPunct="1"/>
            <a:endParaRPr lang="en-AU" altLang="en-US" dirty="0">
              <a:latin typeface="Cambria" panose="02040503050406030204" pitchFamily="18" charset="0"/>
              <a:ea typeface="Cambria" panose="02040503050406030204" pitchFamily="18" charset="0"/>
            </a:endParaRPr>
          </a:p>
          <a:p>
            <a:pPr eaLnBrk="1" hangingPunct="1"/>
            <a:r>
              <a:rPr lang="en-AU" altLang="en-US" dirty="0">
                <a:latin typeface="Cambria" panose="02040503050406030204" pitchFamily="18" charset="0"/>
                <a:ea typeface="Cambria" panose="02040503050406030204" pitchFamily="18" charset="0"/>
              </a:rPr>
              <a:t>But would be </a:t>
            </a:r>
            <a:r>
              <a:rPr lang="en-AU" altLang="en-US" b="1" dirty="0">
                <a:solidFill>
                  <a:srgbClr val="FF0000"/>
                </a:solidFill>
                <a:latin typeface="Cambria" panose="02040503050406030204" pitchFamily="18" charset="0"/>
                <a:ea typeface="Cambria" panose="02040503050406030204" pitchFamily="18" charset="0"/>
              </a:rPr>
              <a:t>!!!WRONG!!!</a:t>
            </a:r>
            <a:r>
              <a:rPr lang="en-AU" altLang="en-US" dirty="0">
                <a:solidFill>
                  <a:srgbClr val="FF0000"/>
                </a:solidFill>
                <a:latin typeface="Cambria" panose="02040503050406030204" pitchFamily="18" charset="0"/>
                <a:ea typeface="Cambria" panose="02040503050406030204" pitchFamily="18" charset="0"/>
              </a:rPr>
              <a:t> </a:t>
            </a:r>
          </a:p>
          <a:p>
            <a:pPr eaLnBrk="1" hangingPunct="1"/>
            <a:r>
              <a:rPr lang="en-US" altLang="zh-CN" dirty="0">
                <a:latin typeface="Cambria" panose="02040503050406030204" pitchFamily="18" charset="0"/>
                <a:ea typeface="Cambria" panose="02040503050406030204" pitchFamily="18" charset="0"/>
              </a:rPr>
              <a:t>Problem is language characteristics</a:t>
            </a:r>
            <a:endParaRPr lang="en-AU" altLang="en-US" dirty="0">
              <a:latin typeface="Cambria" panose="02040503050406030204" pitchFamily="18" charset="0"/>
              <a:ea typeface="Cambria" panose="02040503050406030204" pitchFamily="18" charset="0"/>
            </a:endParaRPr>
          </a:p>
        </p:txBody>
      </p:sp>
      <p:sp>
        <p:nvSpPr>
          <p:cNvPr id="5" name="矩形标注 4"/>
          <p:cNvSpPr/>
          <p:nvPr/>
        </p:nvSpPr>
        <p:spPr>
          <a:xfrm>
            <a:off x="2463800" y="3393318"/>
            <a:ext cx="7953377" cy="1519164"/>
          </a:xfrm>
          <a:prstGeom prst="wedgeRectCallout">
            <a:avLst>
              <a:gd name="adj1" fmla="val 10924"/>
              <a:gd name="adj2" fmla="val -70261"/>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en-US" sz="2800" dirty="0">
                <a:solidFill>
                  <a:schemeClr val="accent5">
                    <a:lumMod val="75000"/>
                  </a:schemeClr>
                </a:solidFill>
              </a:rPr>
              <a:t>The simplicity and strength of the </a:t>
            </a:r>
            <a:r>
              <a:rPr lang="en-AU" altLang="en-US" sz="2800" dirty="0" err="1">
                <a:solidFill>
                  <a:schemeClr val="accent5">
                    <a:lumMod val="75000"/>
                  </a:schemeClr>
                </a:solidFill>
              </a:rPr>
              <a:t>monoalphabetic</a:t>
            </a:r>
            <a:r>
              <a:rPr lang="en-AU" altLang="en-US" sz="2800" dirty="0">
                <a:solidFill>
                  <a:schemeClr val="accent5">
                    <a:lumMod val="75000"/>
                  </a:schemeClr>
                </a:solidFill>
              </a:rPr>
              <a:t> substitution cipher meant it dominated cryptographic use for the first </a:t>
            </a:r>
            <a:r>
              <a:rPr lang="en-AU" altLang="en-US" sz="2800" dirty="0" err="1">
                <a:solidFill>
                  <a:schemeClr val="accent5">
                    <a:lumMod val="75000"/>
                  </a:schemeClr>
                </a:solidFill>
              </a:rPr>
              <a:t>millenium</a:t>
            </a:r>
            <a:r>
              <a:rPr lang="en-AU" altLang="en-US" sz="2800" dirty="0">
                <a:solidFill>
                  <a:schemeClr val="accent5">
                    <a:lumMod val="75000"/>
                  </a:schemeClr>
                </a:solidFill>
              </a:rPr>
              <a:t> AD. </a:t>
            </a:r>
            <a:endParaRPr lang="zh-CN" altLang="en-US" sz="2800" dirty="0">
              <a:solidFill>
                <a:schemeClr val="accent5">
                  <a:lumMod val="75000"/>
                </a:schemeClr>
              </a:solidFill>
            </a:endParaRPr>
          </a:p>
        </p:txBody>
      </p:sp>
    </p:spTree>
    <p:extLst>
      <p:ext uri="{BB962C8B-B14F-4D97-AF65-F5344CB8AC3E}">
        <p14:creationId xmlns:p14="http://schemas.microsoft.com/office/powerpoint/2010/main" val="2130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A17C2D2B-4CEC-4833-95AC-6B9675FF26B3}" type="slidenum">
              <a:rPr lang="en-US" altLang="zh-CN" sz="1400" baseline="0"/>
              <a:pPr algn="r" eaLnBrk="1" hangingPunct="1"/>
              <a:t>12</a:t>
            </a:fld>
            <a:endParaRPr lang="en-US" altLang="zh-CN" sz="1400" baseline="0"/>
          </a:p>
        </p:txBody>
      </p:sp>
      <p:sp>
        <p:nvSpPr>
          <p:cNvPr id="35843" name="Rectangle 2"/>
          <p:cNvSpPr>
            <a:spLocks noGrp="1" noChangeArrowheads="1"/>
          </p:cNvSpPr>
          <p:nvPr>
            <p:ph type="title" idx="4294967295"/>
          </p:nvPr>
        </p:nvSpPr>
        <p:spPr>
          <a:xfrm>
            <a:off x="467139" y="285750"/>
            <a:ext cx="9543636" cy="1143000"/>
          </a:xfrm>
        </p:spPr>
        <p:txBody>
          <a:bodyPr/>
          <a:lstStyle/>
          <a:p>
            <a:pPr eaLnBrk="1" hangingPunct="1"/>
            <a:r>
              <a:rPr lang="en-AU" altLang="en-US" sz="3600" b="1" dirty="0">
                <a:effectLst>
                  <a:outerShdw blurRad="38100" dist="38100" dir="2700000" algn="tl">
                    <a:srgbClr val="C0C0C0"/>
                  </a:outerShdw>
                </a:effectLst>
                <a:latin typeface="Comic Sans MS" panose="030F0702030302020204" pitchFamily="66" charset="0"/>
              </a:rPr>
              <a:t>Language Redundancy and Cryptanalysis</a:t>
            </a:r>
          </a:p>
        </p:txBody>
      </p:sp>
      <p:sp>
        <p:nvSpPr>
          <p:cNvPr id="35844" name="Rectangle 3"/>
          <p:cNvSpPr>
            <a:spLocks noGrp="1" noChangeArrowheads="1"/>
          </p:cNvSpPr>
          <p:nvPr>
            <p:ph type="body" idx="4294967295"/>
          </p:nvPr>
        </p:nvSpPr>
        <p:spPr>
          <a:xfrm>
            <a:off x="636104" y="1500188"/>
            <a:ext cx="10426148" cy="4857750"/>
          </a:xfrm>
        </p:spPr>
        <p:txBody>
          <a:bodyPr/>
          <a:lstStyle/>
          <a:p>
            <a:pPr eaLnBrk="1" hangingPunct="1">
              <a:lnSpc>
                <a:spcPct val="90000"/>
              </a:lnSpc>
            </a:pPr>
            <a:r>
              <a:rPr lang="en-AU" altLang="en-US" dirty="0">
                <a:latin typeface="Cambria" panose="02040503050406030204" pitchFamily="18" charset="0"/>
                <a:ea typeface="Cambria" panose="02040503050406030204" pitchFamily="18" charset="0"/>
              </a:rPr>
              <a:t>Human languages are </a:t>
            </a:r>
            <a:r>
              <a:rPr lang="en-AU" altLang="en-US" b="1" dirty="0">
                <a:latin typeface="Cambria" panose="02040503050406030204" pitchFamily="18" charset="0"/>
                <a:ea typeface="Cambria" panose="02040503050406030204" pitchFamily="18" charset="0"/>
              </a:rPr>
              <a:t>redundant</a:t>
            </a:r>
            <a:r>
              <a:rPr lang="en-AU" altLang="en-US" dirty="0">
                <a:latin typeface="Cambria" panose="02040503050406030204" pitchFamily="18" charset="0"/>
                <a:ea typeface="Cambria" panose="02040503050406030204" pitchFamily="18" charset="0"/>
              </a:rPr>
              <a:t> </a:t>
            </a:r>
          </a:p>
          <a:p>
            <a:pPr lvl="1" eaLnBrk="1" hangingPunct="1">
              <a:lnSpc>
                <a:spcPct val="90000"/>
              </a:lnSpc>
            </a:pPr>
            <a:r>
              <a:rPr lang="en-AU" altLang="en-US" dirty="0">
                <a:ea typeface="宋体" panose="02010600030101010101" pitchFamily="2" charset="-122"/>
              </a:rPr>
              <a:t>e.</a:t>
            </a:r>
            <a:r>
              <a:rPr lang="en-AU" altLang="en-US" dirty="0"/>
              <a:t>g</a:t>
            </a:r>
            <a:r>
              <a:rPr lang="en-AU" altLang="en-US" dirty="0">
                <a:ea typeface="宋体" panose="02010600030101010101" pitchFamily="2" charset="-122"/>
              </a:rPr>
              <a:t>.</a:t>
            </a:r>
            <a:r>
              <a:rPr lang="en-AU" altLang="en-US" dirty="0"/>
              <a:t> "</a:t>
            </a:r>
            <a:r>
              <a:rPr lang="en-AU" altLang="en-US" dirty="0" err="1">
                <a:latin typeface="Comic Sans MS" panose="030F0702030302020204" pitchFamily="66" charset="0"/>
              </a:rPr>
              <a:t>th</a:t>
            </a:r>
            <a:r>
              <a:rPr lang="en-AU" altLang="en-US" dirty="0">
                <a:latin typeface="Comic Sans MS" panose="030F0702030302020204" pitchFamily="66" charset="0"/>
              </a:rPr>
              <a:t> </a:t>
            </a:r>
            <a:r>
              <a:rPr lang="en-AU" altLang="en-US" dirty="0" err="1">
                <a:latin typeface="Comic Sans MS" panose="030F0702030302020204" pitchFamily="66" charset="0"/>
              </a:rPr>
              <a:t>lrd</a:t>
            </a:r>
            <a:r>
              <a:rPr lang="en-AU" altLang="en-US" dirty="0">
                <a:latin typeface="Comic Sans MS" panose="030F0702030302020204" pitchFamily="66" charset="0"/>
              </a:rPr>
              <a:t> s m </a:t>
            </a:r>
            <a:r>
              <a:rPr lang="en-AU" altLang="en-US" dirty="0" err="1">
                <a:latin typeface="Comic Sans MS" panose="030F0702030302020204" pitchFamily="66" charset="0"/>
              </a:rPr>
              <a:t>shphrd</a:t>
            </a:r>
            <a:r>
              <a:rPr lang="en-AU" altLang="en-US" dirty="0">
                <a:latin typeface="Comic Sans MS" panose="030F0702030302020204" pitchFamily="66" charset="0"/>
              </a:rPr>
              <a:t> </a:t>
            </a:r>
            <a:r>
              <a:rPr lang="en-AU" altLang="en-US" dirty="0" err="1">
                <a:latin typeface="Comic Sans MS" panose="030F0702030302020204" pitchFamily="66" charset="0"/>
              </a:rPr>
              <a:t>shll</a:t>
            </a:r>
            <a:r>
              <a:rPr lang="en-AU" altLang="en-US" dirty="0">
                <a:latin typeface="Comic Sans MS" panose="030F0702030302020204" pitchFamily="66" charset="0"/>
              </a:rPr>
              <a:t> </a:t>
            </a:r>
            <a:r>
              <a:rPr lang="en-AU" altLang="en-US" dirty="0" err="1">
                <a:latin typeface="Comic Sans MS" panose="030F0702030302020204" pitchFamily="66" charset="0"/>
              </a:rPr>
              <a:t>nt</a:t>
            </a:r>
            <a:r>
              <a:rPr lang="en-AU" altLang="en-US" dirty="0">
                <a:latin typeface="Comic Sans MS" panose="030F0702030302020204" pitchFamily="66" charset="0"/>
              </a:rPr>
              <a:t> </a:t>
            </a:r>
            <a:r>
              <a:rPr lang="en-AU" altLang="en-US" dirty="0" err="1">
                <a:latin typeface="Comic Sans MS" panose="030F0702030302020204" pitchFamily="66" charset="0"/>
              </a:rPr>
              <a:t>wnt</a:t>
            </a:r>
            <a:r>
              <a:rPr lang="en-AU" altLang="en-US" dirty="0"/>
              <a:t>" </a:t>
            </a:r>
          </a:p>
          <a:p>
            <a:pPr eaLnBrk="1" hangingPunct="1">
              <a:lnSpc>
                <a:spcPct val="90000"/>
              </a:lnSpc>
            </a:pPr>
            <a:r>
              <a:rPr lang="en-AU" altLang="en-US" dirty="0">
                <a:solidFill>
                  <a:srgbClr val="C00000"/>
                </a:solidFill>
                <a:latin typeface="Cambria" panose="02040503050406030204" pitchFamily="18" charset="0"/>
                <a:ea typeface="Cambria" panose="02040503050406030204" pitchFamily="18" charset="0"/>
              </a:rPr>
              <a:t>Letters are not equally commonly used </a:t>
            </a:r>
          </a:p>
          <a:p>
            <a:pPr eaLnBrk="1" hangingPunct="1">
              <a:lnSpc>
                <a:spcPct val="90000"/>
              </a:lnSpc>
            </a:pPr>
            <a:r>
              <a:rPr lang="en-AU" altLang="en-US" dirty="0">
                <a:latin typeface="Cambria" panose="02040503050406030204" pitchFamily="18" charset="0"/>
                <a:ea typeface="Cambria" panose="02040503050406030204" pitchFamily="18" charset="0"/>
              </a:rPr>
              <a:t>In English</a:t>
            </a:r>
          </a:p>
          <a:p>
            <a:pPr lvl="1" eaLnBrk="1" hangingPunct="1">
              <a:lnSpc>
                <a:spcPct val="90000"/>
              </a:lnSpc>
            </a:pPr>
            <a:r>
              <a:rPr lang="en-AU" altLang="en-US" dirty="0">
                <a:latin typeface="Comic Sans MS" panose="030F0702030302020204" pitchFamily="66" charset="0"/>
                <a:ea typeface="Cambria" panose="02040503050406030204" pitchFamily="18" charset="0"/>
              </a:rPr>
              <a:t>E</a:t>
            </a:r>
            <a:r>
              <a:rPr lang="en-AU" altLang="en-US" dirty="0">
                <a:latin typeface="Cambria" panose="02040503050406030204" pitchFamily="18" charset="0"/>
                <a:ea typeface="Cambria" panose="02040503050406030204" pitchFamily="18" charset="0"/>
              </a:rPr>
              <a:t> is by far the most common letter </a:t>
            </a:r>
          </a:p>
          <a:p>
            <a:pPr lvl="1" eaLnBrk="1" hangingPunct="1">
              <a:lnSpc>
                <a:spcPct val="90000"/>
              </a:lnSpc>
            </a:pPr>
            <a:r>
              <a:rPr lang="en-AU" altLang="en-US" dirty="0">
                <a:latin typeface="Cambria" panose="02040503050406030204" pitchFamily="18" charset="0"/>
                <a:ea typeface="Cambria" panose="02040503050406030204" pitchFamily="18" charset="0"/>
              </a:rPr>
              <a:t>Followed by </a:t>
            </a:r>
            <a:r>
              <a:rPr lang="en-AU" altLang="en-US" dirty="0">
                <a:latin typeface="Comic Sans MS" panose="030F0702030302020204" pitchFamily="66" charset="0"/>
                <a:ea typeface="Cambria" panose="02040503050406030204" pitchFamily="18" charset="0"/>
              </a:rPr>
              <a:t>T, R, N, I, O, A, S </a:t>
            </a:r>
          </a:p>
          <a:p>
            <a:pPr lvl="1" eaLnBrk="1" hangingPunct="1">
              <a:lnSpc>
                <a:spcPct val="90000"/>
              </a:lnSpc>
            </a:pPr>
            <a:r>
              <a:rPr lang="en-AU" altLang="en-US" dirty="0">
                <a:latin typeface="Cambria" panose="02040503050406030204" pitchFamily="18" charset="0"/>
                <a:ea typeface="Cambria" panose="02040503050406030204" pitchFamily="18" charset="0"/>
              </a:rPr>
              <a:t>Other letters like </a:t>
            </a:r>
            <a:r>
              <a:rPr lang="en-AU" altLang="en-US" dirty="0">
                <a:latin typeface="Comic Sans MS" panose="030F0702030302020204" pitchFamily="66" charset="0"/>
                <a:ea typeface="Cambria" panose="02040503050406030204" pitchFamily="18" charset="0"/>
              </a:rPr>
              <a:t>Z, J, K, Q, X </a:t>
            </a:r>
            <a:r>
              <a:rPr lang="en-AU" altLang="en-US" dirty="0">
                <a:latin typeface="Cambria" panose="02040503050406030204" pitchFamily="18" charset="0"/>
                <a:ea typeface="Cambria" panose="02040503050406030204" pitchFamily="18" charset="0"/>
              </a:rPr>
              <a:t>are fairly rare</a:t>
            </a:r>
          </a:p>
          <a:p>
            <a:pPr eaLnBrk="1" hangingPunct="1">
              <a:lnSpc>
                <a:spcPct val="90000"/>
              </a:lnSpc>
            </a:pPr>
            <a:r>
              <a:rPr lang="en-AU" altLang="en-US" dirty="0" smtClean="0">
                <a:latin typeface="Cambria" panose="02040503050406030204" pitchFamily="18" charset="0"/>
                <a:ea typeface="Cambria" panose="02040503050406030204" pitchFamily="18" charset="0"/>
              </a:rPr>
              <a:t>Have </a:t>
            </a:r>
            <a:r>
              <a:rPr lang="en-AU" altLang="en-US" dirty="0">
                <a:latin typeface="Cambria" panose="02040503050406030204" pitchFamily="18" charset="0"/>
                <a:ea typeface="Cambria" panose="02040503050406030204" pitchFamily="18" charset="0"/>
              </a:rPr>
              <a:t>tables of single, double &amp; triple letter frequencies for various languages</a:t>
            </a:r>
          </a:p>
        </p:txBody>
      </p:sp>
    </p:spTree>
    <p:extLst>
      <p:ext uri="{BB962C8B-B14F-4D97-AF65-F5344CB8AC3E}">
        <p14:creationId xmlns:p14="http://schemas.microsoft.com/office/powerpoint/2010/main" val="390549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69FCC174-45AA-4CA9-A909-8AB620B5BCCB}" type="slidenum">
              <a:rPr lang="en-US" altLang="zh-CN" sz="1400" baseline="0"/>
              <a:pPr algn="r" eaLnBrk="1" hangingPunct="1"/>
              <a:t>13</a:t>
            </a:fld>
            <a:endParaRPr lang="en-US" altLang="zh-CN" sz="1400" baseline="0"/>
          </a:p>
        </p:txBody>
      </p:sp>
      <p:sp>
        <p:nvSpPr>
          <p:cNvPr id="37891" name="Rectangle 2"/>
          <p:cNvSpPr>
            <a:spLocks noGrp="1" noChangeArrowheads="1"/>
          </p:cNvSpPr>
          <p:nvPr>
            <p:ph type="title" idx="4294967295"/>
          </p:nvPr>
        </p:nvSpPr>
        <p:spPr/>
        <p:txBody>
          <a:bodyPr/>
          <a:lstStyle/>
          <a:p>
            <a:pPr eaLnBrk="1" hangingPunct="1"/>
            <a:r>
              <a:rPr lang="en-AU" altLang="en-US" sz="3600" b="1" dirty="0">
                <a:effectLst>
                  <a:outerShdw blurRad="38100" dist="38100" dir="2700000" algn="tl">
                    <a:srgbClr val="C0C0C0"/>
                  </a:outerShdw>
                </a:effectLst>
                <a:latin typeface="Comic Sans MS" panose="030F0702030302020204" pitchFamily="66" charset="0"/>
              </a:rPr>
              <a:t>English Letter Frequencies</a:t>
            </a:r>
          </a:p>
        </p:txBody>
      </p:sp>
      <p:pic>
        <p:nvPicPr>
          <p:cNvPr id="37892"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noFill/>
          <a:ln/>
        </p:spPr>
      </p:pic>
    </p:spTree>
    <p:extLst>
      <p:ext uri="{BB962C8B-B14F-4D97-AF65-F5344CB8AC3E}">
        <p14:creationId xmlns:p14="http://schemas.microsoft.com/office/powerpoint/2010/main" val="3718539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6EF43668-4C15-4267-927B-CB4793BF72E2}" type="slidenum">
              <a:rPr lang="en-US" altLang="zh-CN" sz="1400" baseline="0"/>
              <a:pPr algn="r" eaLnBrk="1" hangingPunct="1"/>
              <a:t>14</a:t>
            </a:fld>
            <a:endParaRPr lang="en-US" altLang="zh-CN" sz="1400" baseline="0"/>
          </a:p>
        </p:txBody>
      </p:sp>
      <p:sp>
        <p:nvSpPr>
          <p:cNvPr id="39939" name="Rectangle 2"/>
          <p:cNvSpPr>
            <a:spLocks noGrp="1" noChangeArrowheads="1"/>
          </p:cNvSpPr>
          <p:nvPr>
            <p:ph type="title" idx="4294967295"/>
          </p:nvPr>
        </p:nvSpPr>
        <p:spPr>
          <a:xfrm>
            <a:off x="795049" y="115888"/>
            <a:ext cx="7772400" cy="1143000"/>
          </a:xfrm>
        </p:spPr>
        <p:txBody>
          <a:bodyPr/>
          <a:lstStyle/>
          <a:p>
            <a:pPr eaLnBrk="1" hangingPunct="1"/>
            <a:r>
              <a:rPr lang="en-AU" altLang="en-US" sz="3600" b="1" dirty="0">
                <a:effectLst>
                  <a:outerShdw blurRad="38100" dist="38100" dir="2700000" algn="tl">
                    <a:srgbClr val="C0C0C0"/>
                  </a:outerShdw>
                </a:effectLst>
                <a:latin typeface="Comic Sans MS" panose="030F0702030302020204" pitchFamily="66" charset="0"/>
              </a:rPr>
              <a:t>Use in Cryptanalysis</a:t>
            </a:r>
          </a:p>
        </p:txBody>
      </p:sp>
      <p:sp>
        <p:nvSpPr>
          <p:cNvPr id="39940" name="Rectangle 3"/>
          <p:cNvSpPr>
            <a:spLocks noGrp="1" noChangeArrowheads="1"/>
          </p:cNvSpPr>
          <p:nvPr>
            <p:ph type="body" idx="4294967295"/>
          </p:nvPr>
        </p:nvSpPr>
        <p:spPr>
          <a:xfrm>
            <a:off x="795049" y="1341438"/>
            <a:ext cx="10485864" cy="5040312"/>
          </a:xfrm>
        </p:spPr>
        <p:txBody>
          <a:bodyPr/>
          <a:lstStyle/>
          <a:p>
            <a:pPr eaLnBrk="1" hangingPunct="1"/>
            <a:r>
              <a:rPr lang="en-AU" altLang="en-US" dirty="0">
                <a:latin typeface="Cambria" panose="02040503050406030204" pitchFamily="18" charset="0"/>
                <a:ea typeface="Cambria" panose="02040503050406030204" pitchFamily="18" charset="0"/>
              </a:rPr>
              <a:t>Key concept</a:t>
            </a:r>
          </a:p>
          <a:p>
            <a:pPr lvl="1" eaLnBrk="1" hangingPunct="1"/>
            <a:r>
              <a:rPr lang="en-AU" altLang="en-US" dirty="0" err="1">
                <a:latin typeface="Cambria" panose="02040503050406030204" pitchFamily="18" charset="0"/>
                <a:ea typeface="Cambria" panose="02040503050406030204" pitchFamily="18" charset="0"/>
              </a:rPr>
              <a:t>Monoalphabetic</a:t>
            </a:r>
            <a:r>
              <a:rPr lang="en-AU" altLang="en-US" dirty="0">
                <a:latin typeface="Cambria" panose="02040503050406030204" pitchFamily="18" charset="0"/>
                <a:ea typeface="Cambria" panose="02040503050406030204" pitchFamily="18" charset="0"/>
              </a:rPr>
              <a:t> substitution ciphers do not change relative letter frequencies </a:t>
            </a:r>
          </a:p>
          <a:p>
            <a:pPr lvl="1" eaLnBrk="1" hangingPunct="1"/>
            <a:r>
              <a:rPr lang="en-AU" altLang="en-US" dirty="0">
                <a:latin typeface="Cambria" panose="02040503050406030204" pitchFamily="18" charset="0"/>
                <a:ea typeface="Cambria" panose="02040503050406030204" pitchFamily="18" charset="0"/>
              </a:rPr>
              <a:t>Discovered by Arabian scientists in 9</a:t>
            </a:r>
            <a:r>
              <a:rPr lang="en-AU" altLang="en-US" baseline="30000" dirty="0">
                <a:latin typeface="Cambria" panose="02040503050406030204" pitchFamily="18" charset="0"/>
                <a:ea typeface="Cambria" panose="02040503050406030204" pitchFamily="18" charset="0"/>
              </a:rPr>
              <a:t>th</a:t>
            </a:r>
            <a:r>
              <a:rPr lang="en-AU" altLang="en-US" dirty="0">
                <a:latin typeface="Cambria" panose="02040503050406030204" pitchFamily="18" charset="0"/>
                <a:ea typeface="Cambria" panose="02040503050406030204" pitchFamily="18" charset="0"/>
              </a:rPr>
              <a:t> century</a:t>
            </a:r>
          </a:p>
          <a:p>
            <a:pPr lvl="1" eaLnBrk="1" hangingPunct="1"/>
            <a:r>
              <a:rPr lang="en-AU" altLang="en-US" dirty="0">
                <a:latin typeface="Cambria" panose="02040503050406030204" pitchFamily="18" charset="0"/>
                <a:ea typeface="Cambria" panose="02040503050406030204" pitchFamily="18" charset="0"/>
              </a:rPr>
              <a:t>Calculate letter frequencies for </a:t>
            </a:r>
            <a:r>
              <a:rPr lang="en-AU" altLang="en-US" dirty="0" err="1">
                <a:latin typeface="Cambria" panose="02040503050406030204" pitchFamily="18" charset="0"/>
                <a:ea typeface="Cambria" panose="02040503050406030204" pitchFamily="18" charset="0"/>
              </a:rPr>
              <a:t>ciphertext</a:t>
            </a:r>
            <a:endParaRPr lang="en-AU" altLang="en-US" dirty="0">
              <a:latin typeface="Cambria" panose="02040503050406030204" pitchFamily="18" charset="0"/>
              <a:ea typeface="Cambria" panose="02040503050406030204" pitchFamily="18" charset="0"/>
            </a:endParaRPr>
          </a:p>
          <a:p>
            <a:pPr lvl="1" eaLnBrk="1" hangingPunct="1"/>
            <a:r>
              <a:rPr lang="en-AU" altLang="en-US" dirty="0">
                <a:latin typeface="Cambria" panose="02040503050406030204" pitchFamily="18" charset="0"/>
                <a:ea typeface="Cambria" panose="02040503050406030204" pitchFamily="18" charset="0"/>
              </a:rPr>
              <a:t>Compare counts/plots against known values </a:t>
            </a:r>
          </a:p>
          <a:p>
            <a:pPr eaLnBrk="1" hangingPunct="1"/>
            <a:r>
              <a:rPr lang="en-AU" altLang="en-US" dirty="0" err="1" smtClean="0">
                <a:latin typeface="Cambria" panose="02040503050406030204" pitchFamily="18" charset="0"/>
                <a:ea typeface="Cambria" panose="02040503050406030204" pitchFamily="18" charset="0"/>
              </a:rPr>
              <a:t>Monoalphabetic</a:t>
            </a:r>
            <a:r>
              <a:rPr lang="en-AU" altLang="en-US" dirty="0" smtClean="0">
                <a:latin typeface="Cambria" panose="02040503050406030204" pitchFamily="18" charset="0"/>
                <a:ea typeface="Cambria" panose="02040503050406030204" pitchFamily="18" charset="0"/>
              </a:rPr>
              <a:t> </a:t>
            </a:r>
            <a:r>
              <a:rPr lang="en-AU" altLang="en-US" dirty="0">
                <a:latin typeface="Cambria" panose="02040503050406030204" pitchFamily="18" charset="0"/>
                <a:ea typeface="Cambria" panose="02040503050406030204" pitchFamily="18" charset="0"/>
              </a:rPr>
              <a:t>must identify each letter</a:t>
            </a:r>
          </a:p>
          <a:p>
            <a:pPr lvl="1" eaLnBrk="1" hangingPunct="1"/>
            <a:r>
              <a:rPr lang="en-US" altLang="zh-CN" dirty="0">
                <a:latin typeface="Cambria" panose="02040503050406030204" pitchFamily="18" charset="0"/>
                <a:ea typeface="Cambria" panose="02040503050406030204" pitchFamily="18" charset="0"/>
              </a:rPr>
              <a:t>Tables of common double/triple letters help</a:t>
            </a:r>
            <a:endParaRPr lang="en-AU"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5263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20A0E4FF-7659-4638-9779-E88B423A9DC9}" type="slidenum">
              <a:rPr lang="en-US" altLang="zh-CN" sz="1400" baseline="0"/>
              <a:pPr algn="r" eaLnBrk="1" hangingPunct="1"/>
              <a:t>15</a:t>
            </a:fld>
            <a:endParaRPr lang="en-US" altLang="zh-CN" sz="1400" baseline="0"/>
          </a:p>
        </p:txBody>
      </p:sp>
      <p:sp>
        <p:nvSpPr>
          <p:cNvPr id="46083" name="Rectangle 2"/>
          <p:cNvSpPr>
            <a:spLocks noGrp="1" noChangeArrowheads="1"/>
          </p:cNvSpPr>
          <p:nvPr>
            <p:ph type="title" idx="4294967295"/>
          </p:nvPr>
        </p:nvSpPr>
        <p:spPr>
          <a:xfrm>
            <a:off x="705679" y="214313"/>
            <a:ext cx="7772400" cy="1143000"/>
          </a:xfrm>
        </p:spPr>
        <p:txBody>
          <a:bodyPr/>
          <a:lstStyle/>
          <a:p>
            <a:pPr eaLnBrk="1" hangingPunct="1"/>
            <a:r>
              <a:rPr lang="en-AU" altLang="en-US" sz="3600" b="1" dirty="0" smtClean="0">
                <a:effectLst>
                  <a:outerShdw blurRad="38100" dist="38100" dir="2700000" algn="tl">
                    <a:srgbClr val="C0C0C0"/>
                  </a:outerShdw>
                </a:effectLst>
                <a:latin typeface="Comic Sans MS" panose="030F0702030302020204" pitchFamily="66" charset="0"/>
              </a:rPr>
              <a:t>Transposition Ciphers</a:t>
            </a:r>
            <a:endParaRPr lang="en-AU" altLang="en-US" sz="3600" b="1" dirty="0">
              <a:effectLst>
                <a:outerShdw blurRad="38100" dist="38100" dir="2700000" algn="tl">
                  <a:srgbClr val="C0C0C0"/>
                </a:outerShdw>
              </a:effectLst>
              <a:latin typeface="Comic Sans MS" panose="030F0702030302020204" pitchFamily="66" charset="0"/>
            </a:endParaRPr>
          </a:p>
        </p:txBody>
      </p:sp>
      <p:sp>
        <p:nvSpPr>
          <p:cNvPr id="46084" name="Rectangle 3"/>
          <p:cNvSpPr>
            <a:spLocks noGrp="1" noChangeArrowheads="1"/>
          </p:cNvSpPr>
          <p:nvPr>
            <p:ph type="body" idx="4294967295"/>
          </p:nvPr>
        </p:nvSpPr>
        <p:spPr>
          <a:xfrm>
            <a:off x="705679" y="1500188"/>
            <a:ext cx="9782936" cy="4595812"/>
          </a:xfrm>
        </p:spPr>
        <p:txBody>
          <a:bodyPr/>
          <a:lstStyle/>
          <a:p>
            <a:pPr eaLnBrk="1" hangingPunct="1"/>
            <a:r>
              <a:rPr lang="en-AU" altLang="en-US" dirty="0">
                <a:latin typeface="Cambria" panose="02040503050406030204" pitchFamily="18" charset="0"/>
                <a:ea typeface="Cambria" panose="02040503050406030204" pitchFamily="18" charset="0"/>
              </a:rPr>
              <a:t>Now consider classical </a:t>
            </a:r>
            <a:r>
              <a:rPr lang="en-AU" altLang="en-US" b="1" dirty="0">
                <a:latin typeface="Cambria" panose="02040503050406030204" pitchFamily="18" charset="0"/>
                <a:ea typeface="Cambria" panose="02040503050406030204" pitchFamily="18" charset="0"/>
              </a:rPr>
              <a:t>transposition</a:t>
            </a:r>
            <a:r>
              <a:rPr lang="en-AU" altLang="en-US" dirty="0">
                <a:latin typeface="Cambria" panose="02040503050406030204" pitchFamily="18" charset="0"/>
                <a:ea typeface="Cambria" panose="02040503050406030204" pitchFamily="18" charset="0"/>
              </a:rPr>
              <a:t> or </a:t>
            </a:r>
            <a:r>
              <a:rPr lang="en-AU" altLang="en-US" b="1" dirty="0">
                <a:latin typeface="Cambria" panose="02040503050406030204" pitchFamily="18" charset="0"/>
                <a:ea typeface="Cambria" panose="02040503050406030204" pitchFamily="18" charset="0"/>
              </a:rPr>
              <a:t>permutation</a:t>
            </a:r>
            <a:r>
              <a:rPr lang="en-AU" altLang="en-US" dirty="0">
                <a:latin typeface="Cambria" panose="02040503050406030204" pitchFamily="18" charset="0"/>
                <a:ea typeface="Cambria" panose="02040503050406030204" pitchFamily="18" charset="0"/>
              </a:rPr>
              <a:t> ciphers </a:t>
            </a:r>
          </a:p>
          <a:p>
            <a:pPr eaLnBrk="1" hangingPunct="1"/>
            <a:r>
              <a:rPr lang="en-AU" altLang="en-US" dirty="0">
                <a:latin typeface="Cambria" panose="02040503050406030204" pitchFamily="18" charset="0"/>
                <a:ea typeface="Cambria" panose="02040503050406030204" pitchFamily="18" charset="0"/>
              </a:rPr>
              <a:t>These hide the message</a:t>
            </a:r>
          </a:p>
          <a:p>
            <a:pPr lvl="1" eaLnBrk="1" hangingPunct="1"/>
            <a:r>
              <a:rPr lang="en-AU" altLang="en-US" dirty="0">
                <a:latin typeface="Cambria" panose="02040503050406030204" pitchFamily="18" charset="0"/>
                <a:ea typeface="Cambria" panose="02040503050406030204" pitchFamily="18" charset="0"/>
              </a:rPr>
              <a:t>By rearranging the letter order </a:t>
            </a:r>
          </a:p>
          <a:p>
            <a:pPr lvl="1" eaLnBrk="1" hangingPunct="1"/>
            <a:r>
              <a:rPr lang="en-AU" altLang="en-US" dirty="0">
                <a:latin typeface="Cambria" panose="02040503050406030204" pitchFamily="18" charset="0"/>
                <a:ea typeface="Cambria" panose="02040503050406030204" pitchFamily="18" charset="0"/>
              </a:rPr>
              <a:t>Without altering the actual letters used</a:t>
            </a:r>
          </a:p>
          <a:p>
            <a:pPr eaLnBrk="1" hangingPunct="1"/>
            <a:r>
              <a:rPr lang="en-AU" altLang="en-US" dirty="0">
                <a:latin typeface="Cambria" panose="02040503050406030204" pitchFamily="18" charset="0"/>
                <a:ea typeface="Cambria" panose="02040503050406030204" pitchFamily="18" charset="0"/>
              </a:rPr>
              <a:t>Does the cipher text have the same frequency distribution as the original text?</a:t>
            </a:r>
          </a:p>
          <a:p>
            <a:pPr eaLnBrk="1" hangingPunct="1"/>
            <a:r>
              <a:rPr lang="en-AU" altLang="en-US" dirty="0">
                <a:latin typeface="Cambria" panose="02040503050406030204" pitchFamily="18" charset="0"/>
                <a:ea typeface="Cambria" panose="02040503050406030204" pitchFamily="18" charset="0"/>
              </a:rPr>
              <a:t>Is it subject to the language frequency cryptanalysis?</a:t>
            </a:r>
          </a:p>
        </p:txBody>
      </p:sp>
    </p:spTree>
    <p:extLst>
      <p:ext uri="{BB962C8B-B14F-4D97-AF65-F5344CB8AC3E}">
        <p14:creationId xmlns:p14="http://schemas.microsoft.com/office/powerpoint/2010/main" val="166714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6"/>
          <p:cNvSpPr>
            <a:spLocks noChangeArrowheads="1"/>
          </p:cNvSpPr>
          <p:nvPr/>
        </p:nvSpPr>
        <p:spPr bwMode="auto">
          <a:xfrm>
            <a:off x="2880301" y="3819943"/>
            <a:ext cx="288925" cy="215900"/>
          </a:xfrm>
          <a:prstGeom prst="ellipse">
            <a:avLst/>
          </a:prstGeom>
          <a:solidFill>
            <a:schemeClr val="accent1"/>
          </a:solidFill>
          <a:ln w="9525" cmpd="sng">
            <a:solidFill>
              <a:schemeClr val="tx1"/>
            </a:solidFill>
            <a:round/>
            <a:headEnd/>
            <a:tailEnd/>
          </a:ln>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zh-CN"/>
          </a:p>
        </p:txBody>
      </p:sp>
      <p:sp>
        <p:nvSpPr>
          <p:cNvPr id="50179" name="Slide Number Placeholder 5"/>
          <p:cNvSpPr txBox="1">
            <a:spLocks noGrp="1" noChangeArrowheads="1"/>
          </p:cNvSpPr>
          <p:nvPr/>
        </p:nvSpPr>
        <p:spPr bwMode="auto">
          <a:xfrm>
            <a:off x="9448800" y="610624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5376B3C0-D1F8-43B0-88FA-6F5F0213AE6B}" type="slidenum">
              <a:rPr lang="en-US" altLang="zh-CN" sz="1400" baseline="0"/>
              <a:pPr algn="r" eaLnBrk="1" hangingPunct="1"/>
              <a:t>16</a:t>
            </a:fld>
            <a:endParaRPr lang="en-US" altLang="zh-CN" sz="1400" baseline="0" dirty="0"/>
          </a:p>
        </p:txBody>
      </p:sp>
      <p:sp>
        <p:nvSpPr>
          <p:cNvPr id="50180" name="Rectangle 2"/>
          <p:cNvSpPr>
            <a:spLocks noGrp="1" noChangeArrowheads="1"/>
          </p:cNvSpPr>
          <p:nvPr>
            <p:ph type="title" idx="4294967295"/>
          </p:nvPr>
        </p:nvSpPr>
        <p:spPr>
          <a:xfrm>
            <a:off x="838200" y="365127"/>
            <a:ext cx="10515600" cy="933737"/>
          </a:xfrm>
        </p:spPr>
        <p:txBody>
          <a:bodyPr/>
          <a:lstStyle/>
          <a:p>
            <a:pPr eaLnBrk="1" hangingPunct="1"/>
            <a:r>
              <a:rPr lang="en-AU" altLang="en-US" sz="3600" b="1" dirty="0">
                <a:effectLst>
                  <a:outerShdw blurRad="38100" dist="38100" dir="2700000" algn="tl">
                    <a:srgbClr val="C0C0C0"/>
                  </a:outerShdw>
                </a:effectLst>
                <a:latin typeface="Comic Sans MS" panose="030F0702030302020204" pitchFamily="66" charset="0"/>
              </a:rPr>
              <a:t>Row Transposition Ciphers</a:t>
            </a:r>
          </a:p>
        </p:txBody>
      </p:sp>
      <p:sp>
        <p:nvSpPr>
          <p:cNvPr id="50182" name="Line 4"/>
          <p:cNvSpPr>
            <a:spLocks noChangeShapeType="1"/>
          </p:cNvSpPr>
          <p:nvPr/>
        </p:nvSpPr>
        <p:spPr bwMode="auto">
          <a:xfrm>
            <a:off x="3625505" y="4147599"/>
            <a:ext cx="0" cy="106145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3" name="Line 4"/>
          <p:cNvSpPr>
            <a:spLocks noChangeShapeType="1"/>
          </p:cNvSpPr>
          <p:nvPr/>
        </p:nvSpPr>
        <p:spPr bwMode="auto">
          <a:xfrm>
            <a:off x="3169227" y="4035843"/>
            <a:ext cx="456278" cy="21431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4" name="TextBox 7"/>
          <p:cNvSpPr txBox="1">
            <a:spLocks noChangeArrowheads="1"/>
          </p:cNvSpPr>
          <p:nvPr/>
        </p:nvSpPr>
        <p:spPr bwMode="auto">
          <a:xfrm>
            <a:off x="6571527" y="4142999"/>
            <a:ext cx="3549219"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zh-CN" sz="2800" dirty="0">
                <a:solidFill>
                  <a:srgbClr val="FF0000"/>
                </a:solidFill>
              </a:rPr>
              <a:t>Read starting</a:t>
            </a:r>
            <a:r>
              <a:rPr lang="en-US" altLang="zh-CN" sz="2800" baseline="0" dirty="0">
                <a:solidFill>
                  <a:srgbClr val="FF0000"/>
                </a:solidFill>
              </a:rPr>
              <a:t> </a:t>
            </a:r>
            <a:r>
              <a:rPr lang="en-US" altLang="zh-CN" sz="2800" dirty="0">
                <a:solidFill>
                  <a:srgbClr val="FF0000"/>
                </a:solidFill>
              </a:rPr>
              <a:t>from the 3rd column, then the 4th one, and so on.</a:t>
            </a:r>
          </a:p>
        </p:txBody>
      </p:sp>
      <p:sp>
        <p:nvSpPr>
          <p:cNvPr id="50181" name="Rectangle 3"/>
          <p:cNvSpPr>
            <a:spLocks noGrp="1" noChangeArrowheads="1"/>
          </p:cNvSpPr>
          <p:nvPr>
            <p:ph type="body" idx="4294967295"/>
          </p:nvPr>
        </p:nvSpPr>
        <p:spPr>
          <a:xfrm>
            <a:off x="1035627" y="1505166"/>
            <a:ext cx="10318173" cy="4829682"/>
          </a:xfrm>
        </p:spPr>
        <p:txBody>
          <a:bodyPr>
            <a:normAutofit fontScale="62500" lnSpcReduction="20000"/>
          </a:bodyPr>
          <a:lstStyle/>
          <a:p>
            <a:pPr eaLnBrk="1" hangingPunct="1">
              <a:lnSpc>
                <a:spcPct val="120000"/>
              </a:lnSpc>
            </a:pPr>
            <a:r>
              <a:rPr lang="en-US" altLang="zh-CN" sz="3800" dirty="0">
                <a:latin typeface="Cambria" panose="02040503050406030204" pitchFamily="18" charset="0"/>
                <a:ea typeface="Cambria" panose="02040503050406030204" pitchFamily="18" charset="0"/>
              </a:rPr>
              <a:t>A more complex transposition</a:t>
            </a:r>
            <a:endParaRPr lang="en-AU" altLang="en-US" sz="3800" dirty="0">
              <a:latin typeface="Cambria" panose="02040503050406030204" pitchFamily="18" charset="0"/>
              <a:ea typeface="Cambria" panose="02040503050406030204" pitchFamily="18" charset="0"/>
            </a:endParaRPr>
          </a:p>
          <a:p>
            <a:pPr eaLnBrk="1" hangingPunct="1">
              <a:lnSpc>
                <a:spcPct val="120000"/>
              </a:lnSpc>
            </a:pPr>
            <a:r>
              <a:rPr lang="en-AU" altLang="en-US" sz="3800" dirty="0">
                <a:latin typeface="Cambria" panose="02040503050406030204" pitchFamily="18" charset="0"/>
                <a:ea typeface="Cambria" panose="02040503050406030204" pitchFamily="18" charset="0"/>
              </a:rPr>
              <a:t>Write letters of message out in rows over a specified number of columns</a:t>
            </a:r>
          </a:p>
          <a:p>
            <a:pPr eaLnBrk="1" hangingPunct="1">
              <a:lnSpc>
                <a:spcPct val="120000"/>
              </a:lnSpc>
            </a:pPr>
            <a:r>
              <a:rPr lang="en-AU" altLang="en-US" sz="3800" dirty="0">
                <a:latin typeface="Cambria" panose="02040503050406030204" pitchFamily="18" charset="0"/>
                <a:ea typeface="Cambria" panose="02040503050406030204" pitchFamily="18" charset="0"/>
              </a:rPr>
              <a:t>Then reorder the columns according to some key before reading off the </a:t>
            </a:r>
            <a:r>
              <a:rPr lang="en-AU" altLang="en-US" sz="3800" dirty="0" smtClean="0">
                <a:latin typeface="Cambria" panose="02040503050406030204" pitchFamily="18" charset="0"/>
                <a:ea typeface="Cambria" panose="02040503050406030204" pitchFamily="18" charset="0"/>
              </a:rPr>
              <a:t>rows</a:t>
            </a:r>
          </a:p>
          <a:p>
            <a:pPr eaLnBrk="1" hangingPunct="1">
              <a:lnSpc>
                <a:spcPct val="120000"/>
              </a:lnSpc>
            </a:pPr>
            <a:endParaRPr lang="en-AU" altLang="en-US" sz="3600" dirty="0">
              <a:latin typeface="Comic Sans MS" panose="030F0702030302020204" pitchFamily="66" charset="0"/>
            </a:endParaRPr>
          </a:p>
          <a:p>
            <a:pPr lvl="1" eaLnBrk="1" hangingPunct="1">
              <a:lnSpc>
                <a:spcPct val="120000"/>
              </a:lnSpc>
              <a:buFontTx/>
              <a:buNone/>
            </a:pPr>
            <a:r>
              <a:rPr lang="en-AU" altLang="en-US" sz="2500" dirty="0">
                <a:latin typeface="Courier" pitchFamily="4" charset="0"/>
              </a:rPr>
              <a:t>Key:       3  4  2  1  5  6  7</a:t>
            </a:r>
          </a:p>
          <a:p>
            <a:pPr lvl="1" eaLnBrk="1" hangingPunct="1">
              <a:lnSpc>
                <a:spcPct val="120000"/>
              </a:lnSpc>
              <a:buFontTx/>
              <a:buNone/>
            </a:pPr>
            <a:r>
              <a:rPr lang="en-AU" altLang="en-US" sz="2500" dirty="0">
                <a:latin typeface="Courier" pitchFamily="4" charset="0"/>
              </a:rPr>
              <a:t>Plaintext: a </a:t>
            </a:r>
            <a:r>
              <a:rPr lang="en-AU" altLang="en-US" sz="2500" dirty="0">
                <a:latin typeface="Courier" pitchFamily="4" charset="0"/>
                <a:ea typeface="宋体" panose="02010600030101010101" pitchFamily="2" charset="-122"/>
              </a:rPr>
              <a:t> </a:t>
            </a:r>
            <a:r>
              <a:rPr lang="en-AU" altLang="en-US" sz="2500" dirty="0">
                <a:latin typeface="Courier" pitchFamily="4" charset="0"/>
              </a:rPr>
              <a:t>t </a:t>
            </a:r>
            <a:r>
              <a:rPr lang="en-AU" altLang="en-US" sz="2500" dirty="0">
                <a:latin typeface="Courier" pitchFamily="4" charset="0"/>
                <a:ea typeface="宋体" panose="02010600030101010101" pitchFamily="2" charset="-122"/>
              </a:rPr>
              <a:t> </a:t>
            </a:r>
            <a:r>
              <a:rPr lang="en-AU" altLang="en-US" sz="2500" dirty="0" err="1">
                <a:latin typeface="Courier" pitchFamily="4" charset="0"/>
              </a:rPr>
              <a:t>t</a:t>
            </a:r>
            <a:r>
              <a:rPr lang="en-AU" altLang="en-US" sz="2500" dirty="0">
                <a:latin typeface="Courier" pitchFamily="4" charset="0"/>
              </a:rPr>
              <a:t> </a:t>
            </a:r>
            <a:r>
              <a:rPr lang="en-AU" altLang="en-US" sz="2500" dirty="0">
                <a:latin typeface="Courier" pitchFamily="4" charset="0"/>
                <a:ea typeface="宋体" panose="02010600030101010101" pitchFamily="2" charset="-122"/>
              </a:rPr>
              <a:t> </a:t>
            </a:r>
            <a:r>
              <a:rPr lang="en-AU" altLang="en-US" sz="2500" dirty="0">
                <a:latin typeface="Courier" pitchFamily="4" charset="0"/>
              </a:rPr>
              <a:t>a  c  k  p</a:t>
            </a:r>
          </a:p>
          <a:p>
            <a:pPr lvl="1" eaLnBrk="1" hangingPunct="1">
              <a:lnSpc>
                <a:spcPct val="120000"/>
              </a:lnSpc>
              <a:buFontTx/>
              <a:buNone/>
            </a:pPr>
            <a:r>
              <a:rPr lang="en-AU" altLang="en-US" sz="2500" dirty="0">
                <a:latin typeface="Courier" pitchFamily="4" charset="0"/>
              </a:rPr>
              <a:t>           o  s </a:t>
            </a:r>
            <a:r>
              <a:rPr lang="en-AU" altLang="en-US" sz="2500" dirty="0">
                <a:latin typeface="Courier" pitchFamily="4" charset="0"/>
                <a:ea typeface="宋体" panose="02010600030101010101" pitchFamily="2" charset="-122"/>
              </a:rPr>
              <a:t> </a:t>
            </a:r>
            <a:r>
              <a:rPr lang="en-AU" altLang="en-US" sz="2500" dirty="0">
                <a:latin typeface="Courier" pitchFamily="4" charset="0"/>
              </a:rPr>
              <a:t>t </a:t>
            </a:r>
            <a:r>
              <a:rPr lang="en-AU" altLang="en-US" sz="2500" dirty="0">
                <a:latin typeface="Courier" pitchFamily="4" charset="0"/>
                <a:ea typeface="宋体" panose="02010600030101010101" pitchFamily="2" charset="-122"/>
              </a:rPr>
              <a:t> </a:t>
            </a:r>
            <a:r>
              <a:rPr lang="en-AU" altLang="en-US" sz="2500" dirty="0">
                <a:latin typeface="Courier" pitchFamily="4" charset="0"/>
              </a:rPr>
              <a:t>p  o  n  e</a:t>
            </a:r>
          </a:p>
          <a:p>
            <a:pPr lvl="1" eaLnBrk="1" hangingPunct="1">
              <a:lnSpc>
                <a:spcPct val="120000"/>
              </a:lnSpc>
              <a:buFontTx/>
              <a:buNone/>
            </a:pPr>
            <a:r>
              <a:rPr lang="en-AU" altLang="en-US" sz="2500" dirty="0">
                <a:latin typeface="Courier" pitchFamily="4" charset="0"/>
              </a:rPr>
              <a:t>           d  u </a:t>
            </a:r>
            <a:r>
              <a:rPr lang="en-AU" altLang="en-US" sz="2500" dirty="0">
                <a:latin typeface="Courier" pitchFamily="4" charset="0"/>
                <a:ea typeface="宋体" panose="02010600030101010101" pitchFamily="2" charset="-122"/>
              </a:rPr>
              <a:t> </a:t>
            </a:r>
            <a:r>
              <a:rPr lang="en-AU" altLang="en-US" sz="2500" dirty="0">
                <a:latin typeface="Courier" pitchFamily="4" charset="0"/>
              </a:rPr>
              <a:t>n  t </a:t>
            </a:r>
            <a:r>
              <a:rPr lang="en-AU" altLang="en-US" sz="2500" dirty="0">
                <a:latin typeface="Courier" pitchFamily="4" charset="0"/>
                <a:ea typeface="宋体" panose="02010600030101010101" pitchFamily="2" charset="-122"/>
              </a:rPr>
              <a:t> </a:t>
            </a:r>
            <a:r>
              <a:rPr lang="en-AU" altLang="en-US" sz="2500" dirty="0" err="1">
                <a:latin typeface="Courier" pitchFamily="4" charset="0"/>
              </a:rPr>
              <a:t>i</a:t>
            </a:r>
            <a:r>
              <a:rPr lang="en-AU" altLang="en-US" sz="2500" dirty="0">
                <a:latin typeface="Courier" pitchFamily="4" charset="0"/>
              </a:rPr>
              <a:t> </a:t>
            </a:r>
            <a:r>
              <a:rPr lang="en-AU" altLang="en-US" sz="2500" dirty="0">
                <a:latin typeface="Courier" pitchFamily="4" charset="0"/>
                <a:ea typeface="宋体" panose="02010600030101010101" pitchFamily="2" charset="-122"/>
              </a:rPr>
              <a:t> </a:t>
            </a:r>
            <a:r>
              <a:rPr lang="en-AU" altLang="en-US" sz="2500" dirty="0">
                <a:latin typeface="Courier" pitchFamily="4" charset="0"/>
              </a:rPr>
              <a:t>l </a:t>
            </a:r>
            <a:r>
              <a:rPr lang="en-AU" altLang="en-US" sz="2500" dirty="0">
                <a:latin typeface="Courier" pitchFamily="4" charset="0"/>
                <a:ea typeface="宋体" panose="02010600030101010101" pitchFamily="2" charset="-122"/>
              </a:rPr>
              <a:t> </a:t>
            </a:r>
            <a:r>
              <a:rPr lang="en-AU" altLang="en-US" sz="2500" dirty="0">
                <a:latin typeface="Courier" pitchFamily="4" charset="0"/>
              </a:rPr>
              <a:t>t</a:t>
            </a:r>
          </a:p>
          <a:p>
            <a:pPr lvl="1" eaLnBrk="1" hangingPunct="1">
              <a:lnSpc>
                <a:spcPct val="120000"/>
              </a:lnSpc>
              <a:buFontTx/>
              <a:buNone/>
            </a:pPr>
            <a:r>
              <a:rPr lang="en-AU" altLang="en-US" sz="2500" dirty="0">
                <a:latin typeface="Courier" pitchFamily="4" charset="0"/>
              </a:rPr>
              <a:t>           w  o  a  m</a:t>
            </a:r>
            <a:r>
              <a:rPr lang="en-AU" altLang="en-US" sz="2500" dirty="0">
                <a:latin typeface="Courier" pitchFamily="4" charset="0"/>
                <a:ea typeface="宋体" panose="02010600030101010101" pitchFamily="2" charset="-122"/>
              </a:rPr>
              <a:t>  </a:t>
            </a:r>
            <a:r>
              <a:rPr lang="en-AU" altLang="en-US" sz="2500" dirty="0">
                <a:latin typeface="Courier" pitchFamily="4" charset="0"/>
              </a:rPr>
              <a:t>x  y  z</a:t>
            </a:r>
          </a:p>
          <a:p>
            <a:pPr lvl="1" eaLnBrk="1" hangingPunct="1">
              <a:lnSpc>
                <a:spcPct val="120000"/>
              </a:lnSpc>
              <a:buFontTx/>
              <a:buNone/>
            </a:pPr>
            <a:r>
              <a:rPr lang="en-AU" altLang="en-US" sz="2500" dirty="0" err="1">
                <a:latin typeface="Courier" pitchFamily="4" charset="0"/>
              </a:rPr>
              <a:t>Ciphertext</a:t>
            </a:r>
            <a:r>
              <a:rPr lang="en-AU" altLang="en-US" sz="2500" dirty="0">
                <a:latin typeface="Courier" pitchFamily="4" charset="0"/>
              </a:rPr>
              <a:t>: </a:t>
            </a:r>
            <a:r>
              <a:rPr lang="en-AU" altLang="en-US" sz="2500" dirty="0" smtClean="0">
                <a:latin typeface="Courier" pitchFamily="4" charset="0"/>
              </a:rPr>
              <a:t> TTNAAPTMTSUOAODWCOIXKNLYPETZ</a:t>
            </a:r>
            <a:endParaRPr lang="en-AU" altLang="en-US" sz="2500" dirty="0">
              <a:latin typeface="Courier" pitchFamily="4" charset="0"/>
              <a:ea typeface="宋体" panose="02010600030101010101" pitchFamily="2" charset="-122"/>
            </a:endParaRPr>
          </a:p>
          <a:p>
            <a:pPr eaLnBrk="1" hangingPunct="1">
              <a:lnSpc>
                <a:spcPct val="120000"/>
              </a:lnSpc>
              <a:buFontTx/>
              <a:buNone/>
            </a:pPr>
            <a:endParaRPr lang="en-AU" altLang="en-US" dirty="0" smtClean="0">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452265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txBox="1">
            <a:spLocks noGrp="1" noChangeArrowheads="1"/>
          </p:cNvSpPr>
          <p:nvPr/>
        </p:nvSpPr>
        <p:spPr bwMode="auto">
          <a:xfrm>
            <a:off x="9261764" y="61769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B37BCDBF-227F-498E-AB34-CD823F62252B}" type="slidenum">
              <a:rPr lang="en-US" altLang="zh-CN" sz="1400" baseline="0"/>
              <a:pPr algn="r" eaLnBrk="1" hangingPunct="1"/>
              <a:t>17</a:t>
            </a:fld>
            <a:endParaRPr lang="en-US" altLang="zh-CN" sz="1400" baseline="0" dirty="0"/>
          </a:p>
        </p:txBody>
      </p:sp>
      <p:sp>
        <p:nvSpPr>
          <p:cNvPr id="52227" name="Rectangle 2"/>
          <p:cNvSpPr>
            <a:spLocks noGrp="1" noChangeArrowheads="1"/>
          </p:cNvSpPr>
          <p:nvPr>
            <p:ph type="title" idx="4294967295"/>
          </p:nvPr>
        </p:nvSpPr>
        <p:spPr/>
        <p:txBody>
          <a:bodyPr/>
          <a:lstStyle/>
          <a:p>
            <a:pPr eaLnBrk="1" hangingPunct="1"/>
            <a:r>
              <a:rPr lang="en-US" altLang="zh-CN" sz="3600" b="1" dirty="0">
                <a:effectLst>
                  <a:outerShdw blurRad="38100" dist="38100" dir="2700000" algn="tl">
                    <a:srgbClr val="C0C0C0"/>
                  </a:outerShdw>
                </a:effectLst>
                <a:latin typeface="Comic Sans MS" panose="030F0702030302020204" pitchFamily="66" charset="0"/>
              </a:rPr>
              <a:t>Product Ciphers</a:t>
            </a:r>
            <a:r>
              <a:rPr lang="en-US" altLang="zh-CN" sz="3600" b="1" dirty="0">
                <a:effectLst>
                  <a:outerShdw blurRad="38100" dist="38100" dir="2700000" algn="tl">
                    <a:srgbClr val="C0C0C0"/>
                  </a:outerShdw>
                </a:effectLst>
                <a:latin typeface="Comic Sans MS" panose="030F0702030302020204" pitchFamily="66" charset="0"/>
                <a:ea typeface="宋体" panose="02010600030101010101" pitchFamily="2" charset="-122"/>
              </a:rPr>
              <a:t> (Hybrid Scheme)</a:t>
            </a:r>
            <a:endParaRPr lang="en-AU" altLang="en-US" sz="3600" b="1" dirty="0">
              <a:effectLst>
                <a:outerShdw blurRad="38100" dist="38100" dir="2700000" algn="tl">
                  <a:srgbClr val="C0C0C0"/>
                </a:outerShdw>
              </a:effectLst>
              <a:latin typeface="Comic Sans MS" panose="030F0702030302020204" pitchFamily="66" charset="0"/>
            </a:endParaRPr>
          </a:p>
        </p:txBody>
      </p:sp>
      <p:sp>
        <p:nvSpPr>
          <p:cNvPr id="52228" name="Rectangle 3"/>
          <p:cNvSpPr>
            <a:spLocks noGrp="1" noChangeArrowheads="1"/>
          </p:cNvSpPr>
          <p:nvPr>
            <p:ph type="body" idx="4294967295"/>
          </p:nvPr>
        </p:nvSpPr>
        <p:spPr/>
        <p:txBody>
          <a:bodyPr/>
          <a:lstStyle/>
          <a:p>
            <a:pPr eaLnBrk="1" hangingPunct="1">
              <a:lnSpc>
                <a:spcPct val="90000"/>
              </a:lnSpc>
            </a:pPr>
            <a:r>
              <a:rPr lang="en-AU" altLang="en-US" dirty="0">
                <a:latin typeface="Cambria" panose="02040503050406030204" pitchFamily="18" charset="0"/>
                <a:ea typeface="Cambria" panose="02040503050406030204" pitchFamily="18" charset="0"/>
              </a:rPr>
              <a:t>Ciphers using substitutions or transpositions are not secure because of language characteristics</a:t>
            </a:r>
          </a:p>
          <a:p>
            <a:pPr eaLnBrk="1" hangingPunct="1">
              <a:lnSpc>
                <a:spcPct val="90000"/>
              </a:lnSpc>
            </a:pPr>
            <a:r>
              <a:rPr lang="en-AU" altLang="en-US" dirty="0">
                <a:latin typeface="Cambria" panose="02040503050406030204" pitchFamily="18" charset="0"/>
                <a:ea typeface="Cambria" panose="02040503050406030204" pitchFamily="18" charset="0"/>
              </a:rPr>
              <a:t>Hence consider using several ciphers in succession to make harder, but: </a:t>
            </a:r>
          </a:p>
          <a:p>
            <a:pPr lvl="1" eaLnBrk="1" hangingPunct="1">
              <a:lnSpc>
                <a:spcPct val="90000"/>
              </a:lnSpc>
            </a:pPr>
            <a:r>
              <a:rPr lang="en-AU" altLang="en-US" dirty="0">
                <a:latin typeface="Cambria" panose="02040503050406030204" pitchFamily="18" charset="0"/>
                <a:ea typeface="Cambria" panose="02040503050406030204" pitchFamily="18" charset="0"/>
              </a:rPr>
              <a:t>Two substitutions make a more complex substitution </a:t>
            </a:r>
          </a:p>
          <a:p>
            <a:pPr lvl="1" eaLnBrk="1" hangingPunct="1">
              <a:lnSpc>
                <a:spcPct val="90000"/>
              </a:lnSpc>
            </a:pPr>
            <a:r>
              <a:rPr lang="en-AU" altLang="en-US" dirty="0">
                <a:latin typeface="Cambria" panose="02040503050406030204" pitchFamily="18" charset="0"/>
                <a:ea typeface="Cambria" panose="02040503050406030204" pitchFamily="18" charset="0"/>
              </a:rPr>
              <a:t>Two transpositions make a more complex transposition </a:t>
            </a:r>
          </a:p>
          <a:p>
            <a:pPr lvl="1" eaLnBrk="1" hangingPunct="1">
              <a:lnSpc>
                <a:spcPct val="90000"/>
              </a:lnSpc>
            </a:pPr>
            <a:r>
              <a:rPr lang="en-AU" altLang="en-US" dirty="0">
                <a:latin typeface="Cambria" panose="02040503050406030204" pitchFamily="18" charset="0"/>
                <a:ea typeface="Cambria" panose="02040503050406030204" pitchFamily="18" charset="0"/>
              </a:rPr>
              <a:t>But </a:t>
            </a:r>
            <a:r>
              <a:rPr lang="en-AU" altLang="en-US" b="1" i="1" u="sng" dirty="0">
                <a:latin typeface="Cambria" panose="02040503050406030204" pitchFamily="18" charset="0"/>
                <a:ea typeface="Cambria" panose="02040503050406030204" pitchFamily="18" charset="0"/>
              </a:rPr>
              <a:t>a substitution followed by a transposition</a:t>
            </a:r>
            <a:r>
              <a:rPr lang="en-AU" altLang="en-US" dirty="0">
                <a:latin typeface="Cambria" panose="02040503050406030204" pitchFamily="18" charset="0"/>
                <a:ea typeface="Cambria" panose="02040503050406030204" pitchFamily="18" charset="0"/>
              </a:rPr>
              <a:t> makes a new much harder cipher </a:t>
            </a:r>
          </a:p>
          <a:p>
            <a:pPr eaLnBrk="1" hangingPunct="1">
              <a:lnSpc>
                <a:spcPct val="90000"/>
              </a:lnSpc>
            </a:pPr>
            <a:r>
              <a:rPr lang="en-US" altLang="zh-CN" dirty="0">
                <a:solidFill>
                  <a:srgbClr val="C00000"/>
                </a:solidFill>
                <a:latin typeface="Cambria" panose="02040503050406030204" pitchFamily="18" charset="0"/>
                <a:ea typeface="Cambria" panose="02040503050406030204" pitchFamily="18" charset="0"/>
              </a:rPr>
              <a:t>This is the bridge from classical to modern ciphers!</a:t>
            </a:r>
            <a:endParaRPr lang="en-AU" altLang="en-US" dirty="0">
              <a:solidFill>
                <a:srgbClr val="C00000"/>
              </a:solidFill>
              <a:latin typeface="Cambria" panose="02040503050406030204" pitchFamily="18" charset="0"/>
              <a:ea typeface="Cambria" panose="02040503050406030204" pitchFamily="18" charset="0"/>
            </a:endParaRPr>
          </a:p>
          <a:p>
            <a:pPr eaLnBrk="1" hangingPunct="1">
              <a:lnSpc>
                <a:spcPct val="90000"/>
              </a:lnSpc>
            </a:pPr>
            <a:endParaRPr lang="en-AU" altLang="en-US" dirty="0">
              <a:latin typeface="Comic Sans MS" panose="030F0702030302020204" pitchFamily="66" charset="0"/>
            </a:endParaRPr>
          </a:p>
        </p:txBody>
      </p:sp>
    </p:spTree>
    <p:extLst>
      <p:ext uri="{BB962C8B-B14F-4D97-AF65-F5344CB8AC3E}">
        <p14:creationId xmlns:p14="http://schemas.microsoft.com/office/powerpoint/2010/main" val="26366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t>密码学基本概念</a:t>
            </a:r>
            <a:endParaRPr lang="zh-CN" altLang="en-US" sz="2400" dirty="0"/>
          </a:p>
        </p:txBody>
      </p:sp>
      <p:sp>
        <p:nvSpPr>
          <p:cNvPr id="3" name="内容占位符 2"/>
          <p:cNvSpPr>
            <a:spLocks noGrp="1"/>
          </p:cNvSpPr>
          <p:nvPr>
            <p:ph idx="1"/>
          </p:nvPr>
        </p:nvSpPr>
        <p:spPr/>
        <p:txBody>
          <a:bodyPr>
            <a:normAutofit/>
          </a:bodyPr>
          <a:lstStyle/>
          <a:p>
            <a:pPr>
              <a:lnSpc>
                <a:spcPct val="110000"/>
              </a:lnSpc>
            </a:pPr>
            <a:r>
              <a:rPr lang="en-AU" altLang="en-US" sz="3200" dirty="0">
                <a:latin typeface="Comic Sans MS" panose="030F0702030302020204" pitchFamily="66" charset="0"/>
                <a:ea typeface="宋体" panose="02010600030101010101" pitchFamily="2" charset="-122"/>
              </a:rPr>
              <a:t>C</a:t>
            </a:r>
            <a:r>
              <a:rPr lang="en-AU" altLang="en-US" sz="3200" dirty="0">
                <a:latin typeface="Comic Sans MS" panose="030F0702030302020204" pitchFamily="66" charset="0"/>
              </a:rPr>
              <a:t>ryptography </a:t>
            </a:r>
            <a:r>
              <a:rPr lang="zh-CN" altLang="en-US" sz="3200" dirty="0">
                <a:latin typeface="Comic Sans MS" panose="030F0702030302020204" pitchFamily="66" charset="0"/>
              </a:rPr>
              <a:t>（</a:t>
            </a:r>
            <a:r>
              <a:rPr lang="zh-CN" altLang="en-US" sz="3200" dirty="0">
                <a:latin typeface="微软雅黑" panose="020B0503020204020204" pitchFamily="34" charset="-122"/>
                <a:ea typeface="微软雅黑" panose="020B0503020204020204" pitchFamily="34" charset="-122"/>
              </a:rPr>
              <a:t>密码编码学</a:t>
            </a:r>
            <a:r>
              <a:rPr lang="zh-CN" altLang="en-US" sz="3200" dirty="0">
                <a:latin typeface="Comic Sans MS" panose="030F0702030302020204" pitchFamily="66" charset="0"/>
              </a:rPr>
              <a:t>）</a:t>
            </a:r>
            <a:endParaRPr lang="en-AU" altLang="en-US" sz="3200" dirty="0">
              <a:latin typeface="Comic Sans MS" panose="030F0702030302020204" pitchFamily="66" charset="0"/>
              <a:ea typeface="宋体" panose="02010600030101010101" pitchFamily="2" charset="-122"/>
            </a:endParaRPr>
          </a:p>
          <a:p>
            <a:pPr lvl="1">
              <a:lnSpc>
                <a:spcPct val="110000"/>
              </a:lnSpc>
            </a:pPr>
            <a:r>
              <a:rPr lang="en-AU" altLang="en-US" sz="2800" dirty="0">
                <a:latin typeface="Comic Sans MS" panose="030F0702030302020204" pitchFamily="66" charset="0"/>
                <a:ea typeface="宋体" panose="02010600030101010101" pitchFamily="2" charset="-122"/>
              </a:rPr>
              <a:t>S</a:t>
            </a:r>
            <a:r>
              <a:rPr lang="en-AU" altLang="en-US" sz="2800" dirty="0">
                <a:latin typeface="Comic Sans MS" panose="030F0702030302020204" pitchFamily="66" charset="0"/>
              </a:rPr>
              <a:t>tudy of encryption principles/methods</a:t>
            </a:r>
          </a:p>
          <a:p>
            <a:pPr>
              <a:lnSpc>
                <a:spcPct val="110000"/>
              </a:lnSpc>
            </a:pPr>
            <a:r>
              <a:rPr lang="en-AU" altLang="en-US" sz="3200" dirty="0">
                <a:latin typeface="Comic Sans MS" panose="030F0702030302020204" pitchFamily="66" charset="0"/>
                <a:ea typeface="宋体" panose="02010600030101010101" pitchFamily="2" charset="-122"/>
              </a:rPr>
              <a:t>C</a:t>
            </a:r>
            <a:r>
              <a:rPr lang="en-AU" altLang="en-US" sz="3200" dirty="0">
                <a:latin typeface="Comic Sans MS" panose="030F0702030302020204" pitchFamily="66" charset="0"/>
              </a:rPr>
              <a:t>ryptanalysis (codebreaking) </a:t>
            </a:r>
            <a:r>
              <a:rPr lang="zh-CN" altLang="en-US" sz="3200" dirty="0">
                <a:latin typeface="Comic Sans MS" panose="030F0702030302020204" pitchFamily="66" charset="0"/>
              </a:rPr>
              <a:t>（</a:t>
            </a:r>
            <a:r>
              <a:rPr lang="zh-CN" altLang="en-US" sz="3200" dirty="0">
                <a:latin typeface="微软雅黑" panose="020B0503020204020204" pitchFamily="34" charset="-122"/>
                <a:ea typeface="微软雅黑" panose="020B0503020204020204" pitchFamily="34" charset="-122"/>
              </a:rPr>
              <a:t>密码分析学</a:t>
            </a:r>
            <a:r>
              <a:rPr lang="zh-CN" altLang="en-US" sz="3200" dirty="0">
                <a:latin typeface="Comic Sans MS" panose="030F0702030302020204" pitchFamily="66" charset="0"/>
              </a:rPr>
              <a:t>）</a:t>
            </a:r>
            <a:endParaRPr lang="en-AU" altLang="en-US" sz="3200" dirty="0">
              <a:latin typeface="Comic Sans MS" panose="030F0702030302020204" pitchFamily="66" charset="0"/>
              <a:ea typeface="宋体" panose="02010600030101010101" pitchFamily="2" charset="-122"/>
            </a:endParaRPr>
          </a:p>
          <a:p>
            <a:pPr lvl="1">
              <a:lnSpc>
                <a:spcPct val="110000"/>
              </a:lnSpc>
            </a:pPr>
            <a:r>
              <a:rPr lang="en-AU" altLang="en-US" sz="2800" dirty="0">
                <a:latin typeface="Comic Sans MS" panose="030F0702030302020204" pitchFamily="66" charset="0"/>
                <a:ea typeface="宋体" panose="02010600030101010101" pitchFamily="2" charset="-122"/>
              </a:rPr>
              <a:t>S</a:t>
            </a:r>
            <a:r>
              <a:rPr lang="en-AU" altLang="en-US" sz="2800" dirty="0">
                <a:latin typeface="Comic Sans MS" panose="030F0702030302020204" pitchFamily="66" charset="0"/>
              </a:rPr>
              <a:t>tudy of principles/ methods of deciphering </a:t>
            </a:r>
            <a:r>
              <a:rPr lang="en-AU" altLang="en-US" sz="2800" dirty="0" err="1">
                <a:latin typeface="Comic Sans MS" panose="030F0702030302020204" pitchFamily="66" charset="0"/>
              </a:rPr>
              <a:t>ciphertext</a:t>
            </a:r>
            <a:r>
              <a:rPr lang="en-AU" altLang="en-US" sz="2800" dirty="0">
                <a:latin typeface="Comic Sans MS" panose="030F0702030302020204" pitchFamily="66" charset="0"/>
              </a:rPr>
              <a:t> without knowing key</a:t>
            </a:r>
          </a:p>
          <a:p>
            <a:pPr>
              <a:lnSpc>
                <a:spcPct val="110000"/>
              </a:lnSpc>
            </a:pPr>
            <a:r>
              <a:rPr lang="en-AU" altLang="en-US" sz="3200" dirty="0">
                <a:latin typeface="Comic Sans MS" panose="030F0702030302020204" pitchFamily="66" charset="0"/>
                <a:ea typeface="宋体" panose="02010600030101010101" pitchFamily="2" charset="-122"/>
              </a:rPr>
              <a:t>C</a:t>
            </a:r>
            <a:r>
              <a:rPr lang="en-AU" altLang="en-US" sz="3200" dirty="0">
                <a:latin typeface="Comic Sans MS" panose="030F0702030302020204" pitchFamily="66" charset="0"/>
              </a:rPr>
              <a:t>ryptology </a:t>
            </a:r>
            <a:r>
              <a:rPr lang="zh-CN" altLang="en-US" sz="3200" dirty="0">
                <a:latin typeface="Comic Sans MS" panose="030F0702030302020204" pitchFamily="66" charset="0"/>
              </a:rPr>
              <a:t>（</a:t>
            </a:r>
            <a:r>
              <a:rPr lang="zh-CN" altLang="en-US" sz="3200" dirty="0">
                <a:latin typeface="微软雅黑" panose="020B0503020204020204" pitchFamily="34" charset="-122"/>
                <a:ea typeface="微软雅黑" panose="020B0503020204020204" pitchFamily="34" charset="-122"/>
              </a:rPr>
              <a:t>密码学</a:t>
            </a:r>
            <a:r>
              <a:rPr lang="zh-CN" altLang="en-US" sz="3200" dirty="0">
                <a:latin typeface="Comic Sans MS" panose="030F0702030302020204" pitchFamily="66" charset="0"/>
              </a:rPr>
              <a:t>）</a:t>
            </a:r>
            <a:endParaRPr lang="en-AU" altLang="en-US" sz="3200" dirty="0">
              <a:latin typeface="Comic Sans MS" panose="030F0702030302020204" pitchFamily="66" charset="0"/>
              <a:ea typeface="宋体" panose="02010600030101010101" pitchFamily="2" charset="-122"/>
            </a:endParaRPr>
          </a:p>
          <a:p>
            <a:pPr lvl="1">
              <a:lnSpc>
                <a:spcPct val="110000"/>
              </a:lnSpc>
            </a:pPr>
            <a:r>
              <a:rPr lang="en-AU" altLang="en-US" sz="2800" dirty="0">
                <a:latin typeface="Comic Sans MS" panose="030F0702030302020204" pitchFamily="66" charset="0"/>
                <a:ea typeface="宋体" panose="02010600030101010101" pitchFamily="2" charset="-122"/>
              </a:rPr>
              <a:t>F</a:t>
            </a:r>
            <a:r>
              <a:rPr lang="en-AU" altLang="en-US" sz="2800" dirty="0">
                <a:latin typeface="Comic Sans MS" panose="030F0702030302020204" pitchFamily="66" charset="0"/>
              </a:rPr>
              <a:t>ield of both cryptography and cryptanalysis</a:t>
            </a:r>
          </a:p>
          <a:p>
            <a:endParaRPr lang="zh-CN" altLang="en-US" sz="3200" dirty="0"/>
          </a:p>
        </p:txBody>
      </p:sp>
      <p:grpSp>
        <p:nvGrpSpPr>
          <p:cNvPr id="4" name="组合 3"/>
          <p:cNvGrpSpPr/>
          <p:nvPr/>
        </p:nvGrpSpPr>
        <p:grpSpPr>
          <a:xfrm>
            <a:off x="1" y="336652"/>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3479470" y="336652"/>
              <a:ext cx="871253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6056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69630" y="339073"/>
            <a:ext cx="5659917" cy="381515"/>
          </a:xfrm>
          <a:prstGeom prst="rect">
            <a:avLst/>
          </a:prstGeom>
        </p:spPr>
        <p:txBody>
          <a:bodyPr vert="horz" wrap="square" lIns="0" tIns="12065" rIns="0" bIns="0" rtlCol="0" anchor="ctr">
            <a:spAutoFit/>
          </a:bodyPr>
          <a:lstStyle/>
          <a:p>
            <a:pPr marL="12700">
              <a:lnSpc>
                <a:spcPct val="100000"/>
              </a:lnSpc>
              <a:spcBef>
                <a:spcPts val="95"/>
              </a:spcBef>
            </a:pPr>
            <a:r>
              <a:rPr lang="zh-CN" altLang="en-US" sz="2400" dirty="0"/>
              <a:t>基于密码学的保密通信系统的模型</a:t>
            </a:r>
            <a:endParaRPr sz="2400" dirty="0"/>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6385990" y="336652"/>
              <a:ext cx="580601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547423" y="1905000"/>
            <a:ext cx="8612578" cy="3565356"/>
            <a:chOff x="1816956" y="1899721"/>
            <a:chExt cx="8104578" cy="3142297"/>
          </a:xfrm>
        </p:grpSpPr>
        <p:sp>
          <p:nvSpPr>
            <p:cNvPr id="10" name="object 6"/>
            <p:cNvSpPr txBox="1"/>
            <p:nvPr/>
          </p:nvSpPr>
          <p:spPr>
            <a:xfrm>
              <a:off x="1926474" y="3076218"/>
              <a:ext cx="876300" cy="436880"/>
            </a:xfrm>
            <a:prstGeom prst="rect">
              <a:avLst/>
            </a:prstGeom>
            <a:ln w="11101">
              <a:solidFill>
                <a:srgbClr val="000000"/>
              </a:solidFill>
            </a:ln>
          </p:spPr>
          <p:txBody>
            <a:bodyPr vert="horz" wrap="square" lIns="0" tIns="94615" rIns="0" bIns="0" rtlCol="0">
              <a:spAutoFit/>
            </a:bodyPr>
            <a:lstStyle/>
            <a:p>
              <a:pPr marL="146685">
                <a:lnSpc>
                  <a:spcPct val="100000"/>
                </a:lnSpc>
                <a:spcBef>
                  <a:spcPts val="745"/>
                </a:spcBef>
              </a:pPr>
              <a:r>
                <a:rPr sz="1450" spc="5" dirty="0">
                  <a:latin typeface="宋体"/>
                  <a:cs typeface="宋体"/>
                </a:rPr>
                <a:t>明文</a:t>
              </a:r>
              <a:r>
                <a:rPr sz="1450" spc="-385" dirty="0">
                  <a:latin typeface="宋体"/>
                  <a:cs typeface="宋体"/>
                </a:rPr>
                <a:t> </a:t>
              </a:r>
              <a:r>
                <a:rPr sz="1450" spc="0" dirty="0">
                  <a:latin typeface="Times New Roman"/>
                  <a:cs typeface="Times New Roman"/>
                </a:rPr>
                <a:t>M</a:t>
              </a:r>
              <a:endParaRPr sz="1450">
                <a:latin typeface="Times New Roman"/>
                <a:cs typeface="Times New Roman"/>
              </a:endParaRPr>
            </a:p>
          </p:txBody>
        </p:sp>
        <p:sp>
          <p:nvSpPr>
            <p:cNvPr id="11" name="object 7"/>
            <p:cNvSpPr txBox="1"/>
            <p:nvPr/>
          </p:nvSpPr>
          <p:spPr>
            <a:xfrm>
              <a:off x="3240683" y="2857759"/>
              <a:ext cx="1314450" cy="873760"/>
            </a:xfrm>
            <a:prstGeom prst="rect">
              <a:avLst/>
            </a:prstGeom>
            <a:ln w="11105">
              <a:solidFill>
                <a:srgbClr val="000000"/>
              </a:solidFill>
            </a:ln>
          </p:spPr>
          <p:txBody>
            <a:bodyPr vert="horz" wrap="square" lIns="0" tIns="5080" rIns="0" bIns="0" rtlCol="0">
              <a:spAutoFit/>
            </a:bodyPr>
            <a:lstStyle/>
            <a:p>
              <a:pPr>
                <a:lnSpc>
                  <a:spcPct val="100000"/>
                </a:lnSpc>
                <a:spcBef>
                  <a:spcPts val="40"/>
                </a:spcBef>
              </a:pPr>
              <a:endParaRPr sz="1350">
                <a:latin typeface="Times New Roman"/>
                <a:cs typeface="Times New Roman"/>
              </a:endParaRPr>
            </a:p>
            <a:p>
              <a:pPr marL="285750">
                <a:lnSpc>
                  <a:spcPct val="100000"/>
                </a:lnSpc>
              </a:pPr>
              <a:r>
                <a:rPr sz="1450" spc="5" dirty="0">
                  <a:latin typeface="宋体"/>
                  <a:cs typeface="宋体"/>
                </a:rPr>
                <a:t>加密算法</a:t>
              </a:r>
              <a:endParaRPr sz="1450">
                <a:latin typeface="宋体"/>
                <a:cs typeface="宋体"/>
              </a:endParaRPr>
            </a:p>
            <a:p>
              <a:pPr marL="292735">
                <a:lnSpc>
                  <a:spcPct val="100000"/>
                </a:lnSpc>
                <a:spcBef>
                  <a:spcPts val="50"/>
                </a:spcBef>
              </a:pPr>
              <a:r>
                <a:rPr sz="1450" spc="0" dirty="0">
                  <a:latin typeface="Times New Roman"/>
                  <a:cs typeface="Times New Roman"/>
                </a:rPr>
                <a:t>C=E</a:t>
              </a:r>
              <a:r>
                <a:rPr sz="1425" spc="0" baseline="-11695" dirty="0">
                  <a:latin typeface="Times New Roman"/>
                  <a:cs typeface="Times New Roman"/>
                </a:rPr>
                <a:t>Ke</a:t>
              </a:r>
              <a:r>
                <a:rPr sz="1450" spc="0" dirty="0">
                  <a:latin typeface="Times New Roman"/>
                  <a:cs typeface="Times New Roman"/>
                </a:rPr>
                <a:t>(M)</a:t>
              </a:r>
              <a:endParaRPr sz="1450">
                <a:latin typeface="Times New Roman"/>
                <a:cs typeface="Times New Roman"/>
              </a:endParaRPr>
            </a:p>
          </p:txBody>
        </p:sp>
        <p:sp>
          <p:nvSpPr>
            <p:cNvPr id="12" name="object 8"/>
            <p:cNvSpPr/>
            <p:nvPr/>
          </p:nvSpPr>
          <p:spPr>
            <a:xfrm>
              <a:off x="2802620" y="3294524"/>
              <a:ext cx="300990" cy="0"/>
            </a:xfrm>
            <a:custGeom>
              <a:avLst/>
              <a:gdLst/>
              <a:ahLst/>
              <a:cxnLst/>
              <a:rect l="l" t="t" r="r" b="b"/>
              <a:pathLst>
                <a:path w="300989">
                  <a:moveTo>
                    <a:pt x="0" y="0"/>
                  </a:moveTo>
                  <a:lnTo>
                    <a:pt x="300366" y="0"/>
                  </a:lnTo>
                </a:path>
              </a:pathLst>
            </a:custGeom>
            <a:ln w="11095">
              <a:solidFill>
                <a:srgbClr val="000000"/>
              </a:solidFill>
            </a:ln>
          </p:spPr>
          <p:txBody>
            <a:bodyPr wrap="square" lIns="0" tIns="0" rIns="0" bIns="0" rtlCol="0"/>
            <a:lstStyle/>
            <a:p>
              <a:endParaRPr/>
            </a:p>
          </p:txBody>
        </p:sp>
        <p:sp>
          <p:nvSpPr>
            <p:cNvPr id="13" name="object 9"/>
            <p:cNvSpPr/>
            <p:nvPr/>
          </p:nvSpPr>
          <p:spPr>
            <a:xfrm>
              <a:off x="3090469" y="3244594"/>
              <a:ext cx="150495" cy="100330"/>
            </a:xfrm>
            <a:custGeom>
              <a:avLst/>
              <a:gdLst/>
              <a:ahLst/>
              <a:cxnLst/>
              <a:rect l="l" t="t" r="r" b="b"/>
              <a:pathLst>
                <a:path w="150494" h="100329">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14" name="object 10"/>
            <p:cNvSpPr/>
            <p:nvPr/>
          </p:nvSpPr>
          <p:spPr>
            <a:xfrm>
              <a:off x="4554886" y="3294524"/>
              <a:ext cx="300990" cy="0"/>
            </a:xfrm>
            <a:custGeom>
              <a:avLst/>
              <a:gdLst/>
              <a:ahLst/>
              <a:cxnLst/>
              <a:rect l="l" t="t" r="r" b="b"/>
              <a:pathLst>
                <a:path w="300989">
                  <a:moveTo>
                    <a:pt x="0" y="0"/>
                  </a:moveTo>
                  <a:lnTo>
                    <a:pt x="300428" y="0"/>
                  </a:lnTo>
                </a:path>
              </a:pathLst>
            </a:custGeom>
            <a:ln w="11095">
              <a:solidFill>
                <a:srgbClr val="000000"/>
              </a:solidFill>
            </a:ln>
          </p:spPr>
          <p:txBody>
            <a:bodyPr wrap="square" lIns="0" tIns="0" rIns="0" bIns="0" rtlCol="0"/>
            <a:lstStyle/>
            <a:p>
              <a:endParaRPr/>
            </a:p>
          </p:txBody>
        </p:sp>
        <p:sp>
          <p:nvSpPr>
            <p:cNvPr id="15" name="object 11"/>
            <p:cNvSpPr/>
            <p:nvPr/>
          </p:nvSpPr>
          <p:spPr>
            <a:xfrm>
              <a:off x="4842797" y="3244594"/>
              <a:ext cx="150495" cy="100330"/>
            </a:xfrm>
            <a:custGeom>
              <a:avLst/>
              <a:gdLst/>
              <a:ahLst/>
              <a:cxnLst/>
              <a:rect l="l" t="t" r="r" b="b"/>
              <a:pathLst>
                <a:path w="150495" h="100329">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16" name="object 12"/>
            <p:cNvSpPr/>
            <p:nvPr/>
          </p:nvSpPr>
          <p:spPr>
            <a:xfrm>
              <a:off x="4993011" y="3185371"/>
              <a:ext cx="1752600" cy="218440"/>
            </a:xfrm>
            <a:custGeom>
              <a:avLst/>
              <a:gdLst/>
              <a:ahLst/>
              <a:cxnLst/>
              <a:rect l="l" t="t" r="r" b="b"/>
              <a:pathLst>
                <a:path w="1752600" h="218439">
                  <a:moveTo>
                    <a:pt x="0" y="218412"/>
                  </a:moveTo>
                  <a:lnTo>
                    <a:pt x="1752343" y="218412"/>
                  </a:lnTo>
                  <a:lnTo>
                    <a:pt x="1752343" y="0"/>
                  </a:lnTo>
                  <a:lnTo>
                    <a:pt x="0" y="0"/>
                  </a:lnTo>
                  <a:lnTo>
                    <a:pt x="0" y="218412"/>
                  </a:lnTo>
                  <a:close/>
                </a:path>
              </a:pathLst>
            </a:custGeom>
            <a:ln w="11096">
              <a:solidFill>
                <a:srgbClr val="000000"/>
              </a:solidFill>
            </a:ln>
          </p:spPr>
          <p:txBody>
            <a:bodyPr wrap="square" lIns="0" tIns="0" rIns="0" bIns="0" rtlCol="0"/>
            <a:lstStyle/>
            <a:p>
              <a:endParaRPr/>
            </a:p>
          </p:txBody>
        </p:sp>
        <p:sp>
          <p:nvSpPr>
            <p:cNvPr id="17" name="object 13"/>
            <p:cNvSpPr txBox="1"/>
            <p:nvPr/>
          </p:nvSpPr>
          <p:spPr>
            <a:xfrm>
              <a:off x="4993011" y="3185371"/>
              <a:ext cx="1752600" cy="218440"/>
            </a:xfrm>
            <a:prstGeom prst="rect">
              <a:avLst/>
            </a:prstGeom>
            <a:ln w="11096">
              <a:solidFill>
                <a:srgbClr val="000000"/>
              </a:solidFill>
            </a:ln>
          </p:spPr>
          <p:txBody>
            <a:bodyPr vert="horz" wrap="square" lIns="0" tIns="6985" rIns="0" bIns="0" rtlCol="0">
              <a:spAutoFit/>
            </a:bodyPr>
            <a:lstStyle/>
            <a:p>
              <a:pPr marL="567055">
                <a:lnSpc>
                  <a:spcPct val="100000"/>
                </a:lnSpc>
                <a:spcBef>
                  <a:spcPts val="55"/>
                </a:spcBef>
              </a:pPr>
              <a:r>
                <a:rPr sz="1200" spc="10" dirty="0">
                  <a:latin typeface="宋体"/>
                  <a:cs typeface="宋体"/>
                </a:rPr>
                <a:t>公共信道</a:t>
              </a:r>
              <a:endParaRPr sz="1200">
                <a:latin typeface="宋体"/>
                <a:cs typeface="宋体"/>
              </a:endParaRPr>
            </a:p>
          </p:txBody>
        </p:sp>
        <p:sp>
          <p:nvSpPr>
            <p:cNvPr id="18" name="object 14"/>
            <p:cNvSpPr txBox="1"/>
            <p:nvPr/>
          </p:nvSpPr>
          <p:spPr>
            <a:xfrm>
              <a:off x="4622857" y="3043265"/>
              <a:ext cx="149225" cy="247650"/>
            </a:xfrm>
            <a:prstGeom prst="rect">
              <a:avLst/>
            </a:prstGeom>
          </p:spPr>
          <p:txBody>
            <a:bodyPr vert="horz" wrap="square" lIns="0" tIns="13335" rIns="0" bIns="0" rtlCol="0">
              <a:spAutoFit/>
            </a:bodyPr>
            <a:lstStyle/>
            <a:p>
              <a:pPr marL="12700">
                <a:lnSpc>
                  <a:spcPct val="100000"/>
                </a:lnSpc>
                <a:spcBef>
                  <a:spcPts val="105"/>
                </a:spcBef>
              </a:pPr>
              <a:r>
                <a:rPr sz="1450" spc="0" dirty="0">
                  <a:latin typeface="Times New Roman"/>
                  <a:cs typeface="Times New Roman"/>
                </a:rPr>
                <a:t>C</a:t>
              </a:r>
              <a:endParaRPr sz="1450">
                <a:latin typeface="Times New Roman"/>
                <a:cs typeface="Times New Roman"/>
              </a:endParaRPr>
            </a:p>
          </p:txBody>
        </p:sp>
        <p:sp>
          <p:nvSpPr>
            <p:cNvPr id="19" name="object 15"/>
            <p:cNvSpPr/>
            <p:nvPr/>
          </p:nvSpPr>
          <p:spPr>
            <a:xfrm>
              <a:off x="6745199" y="3294524"/>
              <a:ext cx="300990" cy="0"/>
            </a:xfrm>
            <a:custGeom>
              <a:avLst/>
              <a:gdLst/>
              <a:ahLst/>
              <a:cxnLst/>
              <a:rect l="l" t="t" r="r" b="b"/>
              <a:pathLst>
                <a:path w="300989">
                  <a:moveTo>
                    <a:pt x="0" y="0"/>
                  </a:moveTo>
                  <a:lnTo>
                    <a:pt x="300428" y="0"/>
                  </a:lnTo>
                </a:path>
              </a:pathLst>
            </a:custGeom>
            <a:ln w="11095">
              <a:solidFill>
                <a:srgbClr val="000000"/>
              </a:solidFill>
            </a:ln>
          </p:spPr>
          <p:txBody>
            <a:bodyPr wrap="square" lIns="0" tIns="0" rIns="0" bIns="0" rtlCol="0"/>
            <a:lstStyle/>
            <a:p>
              <a:endParaRPr/>
            </a:p>
          </p:txBody>
        </p:sp>
        <p:sp>
          <p:nvSpPr>
            <p:cNvPr id="20" name="object 16"/>
            <p:cNvSpPr/>
            <p:nvPr/>
          </p:nvSpPr>
          <p:spPr>
            <a:xfrm>
              <a:off x="7033110" y="3244594"/>
              <a:ext cx="150495" cy="100330"/>
            </a:xfrm>
            <a:custGeom>
              <a:avLst/>
              <a:gdLst/>
              <a:ahLst/>
              <a:cxnLst/>
              <a:rect l="l" t="t" r="r" b="b"/>
              <a:pathLst>
                <a:path w="150495" h="100329">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21" name="object 17"/>
            <p:cNvSpPr txBox="1"/>
            <p:nvPr/>
          </p:nvSpPr>
          <p:spPr>
            <a:xfrm>
              <a:off x="6813324" y="3043265"/>
              <a:ext cx="149225" cy="247650"/>
            </a:xfrm>
            <a:prstGeom prst="rect">
              <a:avLst/>
            </a:prstGeom>
          </p:spPr>
          <p:txBody>
            <a:bodyPr vert="horz" wrap="square" lIns="0" tIns="13335" rIns="0" bIns="0" rtlCol="0">
              <a:spAutoFit/>
            </a:bodyPr>
            <a:lstStyle/>
            <a:p>
              <a:pPr marL="12700">
                <a:lnSpc>
                  <a:spcPct val="100000"/>
                </a:lnSpc>
                <a:spcBef>
                  <a:spcPts val="105"/>
                </a:spcBef>
              </a:pPr>
              <a:r>
                <a:rPr sz="1450" spc="0" dirty="0">
                  <a:latin typeface="Times New Roman"/>
                  <a:cs typeface="Times New Roman"/>
                </a:rPr>
                <a:t>C</a:t>
              </a:r>
              <a:endParaRPr sz="1450">
                <a:latin typeface="Times New Roman"/>
                <a:cs typeface="Times New Roman"/>
              </a:endParaRPr>
            </a:p>
          </p:txBody>
        </p:sp>
        <p:sp>
          <p:nvSpPr>
            <p:cNvPr id="22" name="object 18"/>
            <p:cNvSpPr txBox="1"/>
            <p:nvPr/>
          </p:nvSpPr>
          <p:spPr>
            <a:xfrm>
              <a:off x="2851737" y="3043265"/>
              <a:ext cx="190500" cy="247650"/>
            </a:xfrm>
            <a:prstGeom prst="rect">
              <a:avLst/>
            </a:prstGeom>
          </p:spPr>
          <p:txBody>
            <a:bodyPr vert="horz" wrap="square" lIns="0" tIns="13335" rIns="0" bIns="0" rtlCol="0">
              <a:spAutoFit/>
            </a:bodyPr>
            <a:lstStyle/>
            <a:p>
              <a:pPr marL="12700">
                <a:lnSpc>
                  <a:spcPct val="100000"/>
                </a:lnSpc>
                <a:spcBef>
                  <a:spcPts val="105"/>
                </a:spcBef>
              </a:pPr>
              <a:r>
                <a:rPr sz="1450" spc="0" dirty="0">
                  <a:latin typeface="Times New Roman"/>
                  <a:cs typeface="Times New Roman"/>
                </a:rPr>
                <a:t>M</a:t>
              </a:r>
              <a:endParaRPr sz="1450">
                <a:latin typeface="Times New Roman"/>
                <a:cs typeface="Times New Roman"/>
              </a:endParaRPr>
            </a:p>
          </p:txBody>
        </p:sp>
        <p:sp>
          <p:nvSpPr>
            <p:cNvPr id="23" name="object 19"/>
            <p:cNvSpPr txBox="1"/>
            <p:nvPr/>
          </p:nvSpPr>
          <p:spPr>
            <a:xfrm>
              <a:off x="7183324" y="2857759"/>
              <a:ext cx="1314450" cy="873760"/>
            </a:xfrm>
            <a:prstGeom prst="rect">
              <a:avLst/>
            </a:prstGeom>
            <a:ln w="11105">
              <a:solidFill>
                <a:srgbClr val="000000"/>
              </a:solidFill>
            </a:ln>
          </p:spPr>
          <p:txBody>
            <a:bodyPr vert="horz" wrap="square" lIns="0" tIns="5080" rIns="0" bIns="0" rtlCol="0">
              <a:spAutoFit/>
            </a:bodyPr>
            <a:lstStyle/>
            <a:p>
              <a:pPr>
                <a:lnSpc>
                  <a:spcPct val="100000"/>
                </a:lnSpc>
                <a:spcBef>
                  <a:spcPts val="40"/>
                </a:spcBef>
              </a:pPr>
              <a:endParaRPr sz="1350">
                <a:latin typeface="Times New Roman"/>
                <a:cs typeface="Times New Roman"/>
              </a:endParaRPr>
            </a:p>
            <a:p>
              <a:pPr marL="285750">
                <a:lnSpc>
                  <a:spcPct val="100000"/>
                </a:lnSpc>
              </a:pPr>
              <a:r>
                <a:rPr sz="1450" spc="5" dirty="0">
                  <a:latin typeface="宋体"/>
                  <a:cs typeface="宋体"/>
                </a:rPr>
                <a:t>解密算法</a:t>
              </a:r>
              <a:endParaRPr sz="1450">
                <a:latin typeface="宋体"/>
                <a:cs typeface="宋体"/>
              </a:endParaRPr>
            </a:p>
            <a:p>
              <a:pPr marL="255904">
                <a:lnSpc>
                  <a:spcPct val="100000"/>
                </a:lnSpc>
                <a:spcBef>
                  <a:spcPts val="50"/>
                </a:spcBef>
              </a:pPr>
              <a:r>
                <a:rPr sz="1450" spc="0" dirty="0">
                  <a:latin typeface="Times New Roman"/>
                  <a:cs typeface="Times New Roman"/>
                </a:rPr>
                <a:t>M=D</a:t>
              </a:r>
              <a:r>
                <a:rPr sz="1425" spc="0" baseline="-11695" dirty="0">
                  <a:latin typeface="Times New Roman"/>
                  <a:cs typeface="Times New Roman"/>
                </a:rPr>
                <a:t>Kd</a:t>
              </a:r>
              <a:r>
                <a:rPr sz="1450" spc="0" dirty="0">
                  <a:latin typeface="Times New Roman"/>
                  <a:cs typeface="Times New Roman"/>
                </a:rPr>
                <a:t>(C)</a:t>
              </a:r>
              <a:endParaRPr sz="1450">
                <a:latin typeface="Times New Roman"/>
                <a:cs typeface="Times New Roman"/>
              </a:endParaRPr>
            </a:p>
          </p:txBody>
        </p:sp>
        <p:sp>
          <p:nvSpPr>
            <p:cNvPr id="24" name="object 20"/>
            <p:cNvSpPr txBox="1"/>
            <p:nvPr/>
          </p:nvSpPr>
          <p:spPr>
            <a:xfrm>
              <a:off x="8935512" y="3076218"/>
              <a:ext cx="876300" cy="436880"/>
            </a:xfrm>
            <a:prstGeom prst="rect">
              <a:avLst/>
            </a:prstGeom>
            <a:ln w="11101">
              <a:solidFill>
                <a:srgbClr val="000000"/>
              </a:solidFill>
            </a:ln>
          </p:spPr>
          <p:txBody>
            <a:bodyPr vert="horz" wrap="square" lIns="0" tIns="94615" rIns="0" bIns="0" rtlCol="0">
              <a:spAutoFit/>
            </a:bodyPr>
            <a:lstStyle/>
            <a:p>
              <a:pPr marL="146685">
                <a:lnSpc>
                  <a:spcPct val="100000"/>
                </a:lnSpc>
                <a:spcBef>
                  <a:spcPts val="745"/>
                </a:spcBef>
              </a:pPr>
              <a:r>
                <a:rPr sz="1450" spc="5" dirty="0">
                  <a:latin typeface="宋体"/>
                  <a:cs typeface="宋体"/>
                </a:rPr>
                <a:t>明文</a:t>
              </a:r>
              <a:r>
                <a:rPr sz="1450" spc="-385" dirty="0">
                  <a:latin typeface="宋体"/>
                  <a:cs typeface="宋体"/>
                </a:rPr>
                <a:t> </a:t>
              </a:r>
              <a:r>
                <a:rPr sz="1450" spc="0" dirty="0">
                  <a:latin typeface="Times New Roman"/>
                  <a:cs typeface="Times New Roman"/>
                </a:rPr>
                <a:t>M</a:t>
              </a:r>
              <a:endParaRPr sz="1450">
                <a:latin typeface="Times New Roman"/>
                <a:cs typeface="Times New Roman"/>
              </a:endParaRPr>
            </a:p>
          </p:txBody>
        </p:sp>
        <p:sp>
          <p:nvSpPr>
            <p:cNvPr id="25" name="object 21"/>
            <p:cNvSpPr/>
            <p:nvPr/>
          </p:nvSpPr>
          <p:spPr>
            <a:xfrm>
              <a:off x="8497542" y="3294524"/>
              <a:ext cx="300355" cy="0"/>
            </a:xfrm>
            <a:custGeom>
              <a:avLst/>
              <a:gdLst/>
              <a:ahLst/>
              <a:cxnLst/>
              <a:rect l="l" t="t" r="r" b="b"/>
              <a:pathLst>
                <a:path w="300354">
                  <a:moveTo>
                    <a:pt x="0" y="0"/>
                  </a:moveTo>
                  <a:lnTo>
                    <a:pt x="300273" y="0"/>
                  </a:lnTo>
                </a:path>
              </a:pathLst>
            </a:custGeom>
            <a:ln w="11095">
              <a:solidFill>
                <a:srgbClr val="000000"/>
              </a:solidFill>
            </a:ln>
          </p:spPr>
          <p:txBody>
            <a:bodyPr wrap="square" lIns="0" tIns="0" rIns="0" bIns="0" rtlCol="0"/>
            <a:lstStyle/>
            <a:p>
              <a:endParaRPr/>
            </a:p>
          </p:txBody>
        </p:sp>
        <p:sp>
          <p:nvSpPr>
            <p:cNvPr id="26" name="object 22"/>
            <p:cNvSpPr/>
            <p:nvPr/>
          </p:nvSpPr>
          <p:spPr>
            <a:xfrm>
              <a:off x="8785298" y="3244594"/>
              <a:ext cx="150495" cy="100330"/>
            </a:xfrm>
            <a:custGeom>
              <a:avLst/>
              <a:gdLst/>
              <a:ahLst/>
              <a:cxnLst/>
              <a:rect l="l" t="t" r="r" b="b"/>
              <a:pathLst>
                <a:path w="150495" h="100329">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27" name="object 23"/>
            <p:cNvSpPr txBox="1"/>
            <p:nvPr/>
          </p:nvSpPr>
          <p:spPr>
            <a:xfrm>
              <a:off x="8546659" y="3043265"/>
              <a:ext cx="190500" cy="247650"/>
            </a:xfrm>
            <a:prstGeom prst="rect">
              <a:avLst/>
            </a:prstGeom>
          </p:spPr>
          <p:txBody>
            <a:bodyPr vert="horz" wrap="square" lIns="0" tIns="13335" rIns="0" bIns="0" rtlCol="0">
              <a:spAutoFit/>
            </a:bodyPr>
            <a:lstStyle/>
            <a:p>
              <a:pPr marL="12700">
                <a:lnSpc>
                  <a:spcPct val="100000"/>
                </a:lnSpc>
                <a:spcBef>
                  <a:spcPts val="105"/>
                </a:spcBef>
              </a:pPr>
              <a:r>
                <a:rPr sz="1450" spc="0" dirty="0">
                  <a:latin typeface="Times New Roman"/>
                  <a:cs typeface="Times New Roman"/>
                </a:rPr>
                <a:t>M</a:t>
              </a:r>
              <a:endParaRPr sz="1450">
                <a:latin typeface="Times New Roman"/>
                <a:cs typeface="Times New Roman"/>
              </a:endParaRPr>
            </a:p>
          </p:txBody>
        </p:sp>
        <p:sp>
          <p:nvSpPr>
            <p:cNvPr id="28" name="object 24"/>
            <p:cNvSpPr txBox="1"/>
            <p:nvPr/>
          </p:nvSpPr>
          <p:spPr>
            <a:xfrm>
              <a:off x="3240683" y="4386681"/>
              <a:ext cx="1314450" cy="436880"/>
            </a:xfrm>
            <a:prstGeom prst="rect">
              <a:avLst/>
            </a:prstGeom>
            <a:ln w="11098">
              <a:solidFill>
                <a:srgbClr val="000000"/>
              </a:solidFill>
            </a:ln>
          </p:spPr>
          <p:txBody>
            <a:bodyPr vert="horz" wrap="square" lIns="0" tIns="94615" rIns="0" bIns="0" rtlCol="0">
              <a:spAutoFit/>
            </a:bodyPr>
            <a:lstStyle/>
            <a:p>
              <a:pPr marL="154940">
                <a:lnSpc>
                  <a:spcPct val="100000"/>
                </a:lnSpc>
                <a:spcBef>
                  <a:spcPts val="745"/>
                </a:spcBef>
              </a:pPr>
              <a:r>
                <a:rPr sz="1450" spc="5" dirty="0">
                  <a:latin typeface="宋体"/>
                  <a:cs typeface="宋体"/>
                </a:rPr>
                <a:t>加密密钥</a:t>
              </a:r>
              <a:r>
                <a:rPr sz="1450" spc="-390" dirty="0">
                  <a:latin typeface="宋体"/>
                  <a:cs typeface="宋体"/>
                </a:rPr>
                <a:t> </a:t>
              </a:r>
              <a:r>
                <a:rPr sz="1450" spc="0" dirty="0">
                  <a:latin typeface="Times New Roman"/>
                  <a:cs typeface="Times New Roman"/>
                </a:rPr>
                <a:t>Ke</a:t>
              </a:r>
              <a:endParaRPr sz="1450">
                <a:latin typeface="Times New Roman"/>
                <a:cs typeface="Times New Roman"/>
              </a:endParaRPr>
            </a:p>
          </p:txBody>
        </p:sp>
        <p:sp>
          <p:nvSpPr>
            <p:cNvPr id="29" name="object 25"/>
            <p:cNvSpPr txBox="1"/>
            <p:nvPr/>
          </p:nvSpPr>
          <p:spPr>
            <a:xfrm>
              <a:off x="7183324" y="4386681"/>
              <a:ext cx="1314450" cy="436880"/>
            </a:xfrm>
            <a:prstGeom prst="rect">
              <a:avLst/>
            </a:prstGeom>
            <a:ln w="11098">
              <a:solidFill>
                <a:srgbClr val="000000"/>
              </a:solidFill>
            </a:ln>
          </p:spPr>
          <p:txBody>
            <a:bodyPr vert="horz" wrap="square" lIns="0" tIns="94615" rIns="0" bIns="0" rtlCol="0">
              <a:spAutoFit/>
            </a:bodyPr>
            <a:lstStyle/>
            <a:p>
              <a:pPr marL="149225">
                <a:lnSpc>
                  <a:spcPct val="100000"/>
                </a:lnSpc>
                <a:spcBef>
                  <a:spcPts val="745"/>
                </a:spcBef>
              </a:pPr>
              <a:r>
                <a:rPr sz="1450" spc="5" dirty="0">
                  <a:latin typeface="宋体"/>
                  <a:cs typeface="宋体"/>
                </a:rPr>
                <a:t>解密密钥</a:t>
              </a:r>
              <a:r>
                <a:rPr sz="1450" spc="-390" dirty="0">
                  <a:latin typeface="宋体"/>
                  <a:cs typeface="宋体"/>
                </a:rPr>
                <a:t> </a:t>
              </a:r>
              <a:r>
                <a:rPr sz="1450" spc="0" dirty="0">
                  <a:latin typeface="Times New Roman"/>
                  <a:cs typeface="Times New Roman"/>
                </a:rPr>
                <a:t>Kd</a:t>
              </a:r>
              <a:endParaRPr sz="1450">
                <a:latin typeface="Times New Roman"/>
                <a:cs typeface="Times New Roman"/>
              </a:endParaRPr>
            </a:p>
          </p:txBody>
        </p:sp>
        <p:sp>
          <p:nvSpPr>
            <p:cNvPr id="30" name="object 26"/>
            <p:cNvSpPr txBox="1"/>
            <p:nvPr/>
          </p:nvSpPr>
          <p:spPr>
            <a:xfrm>
              <a:off x="4993011" y="4495879"/>
              <a:ext cx="1752600" cy="218440"/>
            </a:xfrm>
            <a:prstGeom prst="rect">
              <a:avLst/>
            </a:prstGeom>
            <a:solidFill>
              <a:srgbClr val="DCDCDC"/>
            </a:solidFill>
            <a:ln w="11096">
              <a:solidFill>
                <a:srgbClr val="000000"/>
              </a:solidFill>
            </a:ln>
          </p:spPr>
          <p:txBody>
            <a:bodyPr vert="horz" wrap="square" lIns="0" tIns="7620" rIns="0" bIns="0" rtlCol="0">
              <a:spAutoFit/>
            </a:bodyPr>
            <a:lstStyle/>
            <a:p>
              <a:pPr marL="567055">
                <a:lnSpc>
                  <a:spcPct val="100000"/>
                </a:lnSpc>
                <a:spcBef>
                  <a:spcPts val="60"/>
                </a:spcBef>
              </a:pPr>
              <a:r>
                <a:rPr sz="1200" spc="10" dirty="0">
                  <a:latin typeface="宋体"/>
                  <a:cs typeface="宋体"/>
                </a:rPr>
                <a:t>安全信道</a:t>
              </a:r>
              <a:endParaRPr sz="1200">
                <a:latin typeface="宋体"/>
                <a:cs typeface="宋体"/>
              </a:endParaRPr>
            </a:p>
          </p:txBody>
        </p:sp>
        <p:sp>
          <p:nvSpPr>
            <p:cNvPr id="31" name="object 27"/>
            <p:cNvSpPr/>
            <p:nvPr/>
          </p:nvSpPr>
          <p:spPr>
            <a:xfrm>
              <a:off x="4692583" y="4605094"/>
              <a:ext cx="300990" cy="0"/>
            </a:xfrm>
            <a:custGeom>
              <a:avLst/>
              <a:gdLst/>
              <a:ahLst/>
              <a:cxnLst/>
              <a:rect l="l" t="t" r="r" b="b"/>
              <a:pathLst>
                <a:path w="300989">
                  <a:moveTo>
                    <a:pt x="300428" y="0"/>
                  </a:moveTo>
                  <a:lnTo>
                    <a:pt x="0" y="0"/>
                  </a:lnTo>
                </a:path>
              </a:pathLst>
            </a:custGeom>
            <a:ln w="11095">
              <a:solidFill>
                <a:srgbClr val="000000"/>
              </a:solidFill>
            </a:ln>
          </p:spPr>
          <p:txBody>
            <a:bodyPr wrap="square" lIns="0" tIns="0" rIns="0" bIns="0" rtlCol="0"/>
            <a:lstStyle/>
            <a:p>
              <a:endParaRPr/>
            </a:p>
          </p:txBody>
        </p:sp>
        <p:sp>
          <p:nvSpPr>
            <p:cNvPr id="32" name="object 28"/>
            <p:cNvSpPr/>
            <p:nvPr/>
          </p:nvSpPr>
          <p:spPr>
            <a:xfrm>
              <a:off x="4554886" y="4555163"/>
              <a:ext cx="150495" cy="100330"/>
            </a:xfrm>
            <a:custGeom>
              <a:avLst/>
              <a:gdLst/>
              <a:ahLst/>
              <a:cxnLst/>
              <a:rect l="l" t="t" r="r" b="b"/>
              <a:pathLst>
                <a:path w="150495" h="100329">
                  <a:moveTo>
                    <a:pt x="150214" y="0"/>
                  </a:moveTo>
                  <a:lnTo>
                    <a:pt x="0" y="49929"/>
                  </a:lnTo>
                  <a:lnTo>
                    <a:pt x="150214" y="99859"/>
                  </a:lnTo>
                  <a:lnTo>
                    <a:pt x="150214" y="0"/>
                  </a:lnTo>
                  <a:close/>
                </a:path>
              </a:pathLst>
            </a:custGeom>
            <a:solidFill>
              <a:srgbClr val="000000"/>
            </a:solidFill>
          </p:spPr>
          <p:txBody>
            <a:bodyPr wrap="square" lIns="0" tIns="0" rIns="0" bIns="0" rtlCol="0"/>
            <a:lstStyle/>
            <a:p>
              <a:endParaRPr/>
            </a:p>
          </p:txBody>
        </p:sp>
        <p:sp>
          <p:nvSpPr>
            <p:cNvPr id="33" name="object 29"/>
            <p:cNvSpPr/>
            <p:nvPr/>
          </p:nvSpPr>
          <p:spPr>
            <a:xfrm>
              <a:off x="6745199" y="4605094"/>
              <a:ext cx="300990" cy="0"/>
            </a:xfrm>
            <a:custGeom>
              <a:avLst/>
              <a:gdLst/>
              <a:ahLst/>
              <a:cxnLst/>
              <a:rect l="l" t="t" r="r" b="b"/>
              <a:pathLst>
                <a:path w="300989">
                  <a:moveTo>
                    <a:pt x="0" y="0"/>
                  </a:moveTo>
                  <a:lnTo>
                    <a:pt x="300428" y="0"/>
                  </a:lnTo>
                </a:path>
              </a:pathLst>
            </a:custGeom>
            <a:ln w="11095">
              <a:solidFill>
                <a:srgbClr val="000000"/>
              </a:solidFill>
            </a:ln>
          </p:spPr>
          <p:txBody>
            <a:bodyPr wrap="square" lIns="0" tIns="0" rIns="0" bIns="0" rtlCol="0"/>
            <a:lstStyle/>
            <a:p>
              <a:endParaRPr/>
            </a:p>
          </p:txBody>
        </p:sp>
        <p:sp>
          <p:nvSpPr>
            <p:cNvPr id="34" name="object 30"/>
            <p:cNvSpPr/>
            <p:nvPr/>
          </p:nvSpPr>
          <p:spPr>
            <a:xfrm>
              <a:off x="7033110" y="4555163"/>
              <a:ext cx="150495" cy="100330"/>
            </a:xfrm>
            <a:custGeom>
              <a:avLst/>
              <a:gdLst/>
              <a:ahLst/>
              <a:cxnLst/>
              <a:rect l="l" t="t" r="r" b="b"/>
              <a:pathLst>
                <a:path w="150495" h="100329">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35" name="object 31"/>
            <p:cNvSpPr/>
            <p:nvPr/>
          </p:nvSpPr>
          <p:spPr>
            <a:xfrm>
              <a:off x="3897777" y="3868734"/>
              <a:ext cx="0" cy="518159"/>
            </a:xfrm>
            <a:custGeom>
              <a:avLst/>
              <a:gdLst/>
              <a:ahLst/>
              <a:cxnLst/>
              <a:rect l="l" t="t" r="r" b="b"/>
              <a:pathLst>
                <a:path h="518160">
                  <a:moveTo>
                    <a:pt x="0" y="517931"/>
                  </a:moveTo>
                  <a:lnTo>
                    <a:pt x="0" y="0"/>
                  </a:lnTo>
                </a:path>
              </a:pathLst>
            </a:custGeom>
            <a:ln w="11126">
              <a:solidFill>
                <a:srgbClr val="000000"/>
              </a:solidFill>
            </a:ln>
          </p:spPr>
          <p:txBody>
            <a:bodyPr wrap="square" lIns="0" tIns="0" rIns="0" bIns="0" rtlCol="0"/>
            <a:lstStyle/>
            <a:p>
              <a:endParaRPr/>
            </a:p>
          </p:txBody>
        </p:sp>
        <p:sp>
          <p:nvSpPr>
            <p:cNvPr id="36" name="object 32"/>
            <p:cNvSpPr/>
            <p:nvPr/>
          </p:nvSpPr>
          <p:spPr>
            <a:xfrm>
              <a:off x="3847706" y="3731426"/>
              <a:ext cx="100330" cy="149860"/>
            </a:xfrm>
            <a:custGeom>
              <a:avLst/>
              <a:gdLst/>
              <a:ahLst/>
              <a:cxnLst/>
              <a:rect l="l" t="t" r="r" b="b"/>
              <a:pathLst>
                <a:path w="100330" h="149860">
                  <a:moveTo>
                    <a:pt x="50071" y="0"/>
                  </a:moveTo>
                  <a:lnTo>
                    <a:pt x="0" y="149789"/>
                  </a:lnTo>
                  <a:lnTo>
                    <a:pt x="100142" y="149789"/>
                  </a:lnTo>
                  <a:lnTo>
                    <a:pt x="50071" y="0"/>
                  </a:lnTo>
                  <a:close/>
                </a:path>
              </a:pathLst>
            </a:custGeom>
            <a:solidFill>
              <a:srgbClr val="000000"/>
            </a:solidFill>
          </p:spPr>
          <p:txBody>
            <a:bodyPr wrap="square" lIns="0" tIns="0" rIns="0" bIns="0" rtlCol="0"/>
            <a:lstStyle/>
            <a:p>
              <a:endParaRPr/>
            </a:p>
          </p:txBody>
        </p:sp>
        <p:sp>
          <p:nvSpPr>
            <p:cNvPr id="37" name="object 33"/>
            <p:cNvSpPr/>
            <p:nvPr/>
          </p:nvSpPr>
          <p:spPr>
            <a:xfrm>
              <a:off x="7840433" y="3868734"/>
              <a:ext cx="0" cy="518159"/>
            </a:xfrm>
            <a:custGeom>
              <a:avLst/>
              <a:gdLst/>
              <a:ahLst/>
              <a:cxnLst/>
              <a:rect l="l" t="t" r="r" b="b"/>
              <a:pathLst>
                <a:path h="518160">
                  <a:moveTo>
                    <a:pt x="0" y="517931"/>
                  </a:moveTo>
                  <a:lnTo>
                    <a:pt x="0" y="0"/>
                  </a:lnTo>
                </a:path>
              </a:pathLst>
            </a:custGeom>
            <a:ln w="11126">
              <a:solidFill>
                <a:srgbClr val="000000"/>
              </a:solidFill>
            </a:ln>
          </p:spPr>
          <p:txBody>
            <a:bodyPr wrap="square" lIns="0" tIns="0" rIns="0" bIns="0" rtlCol="0"/>
            <a:lstStyle/>
            <a:p>
              <a:endParaRPr/>
            </a:p>
          </p:txBody>
        </p:sp>
        <p:sp>
          <p:nvSpPr>
            <p:cNvPr id="38" name="object 34"/>
            <p:cNvSpPr/>
            <p:nvPr/>
          </p:nvSpPr>
          <p:spPr>
            <a:xfrm>
              <a:off x="7790362" y="3731426"/>
              <a:ext cx="100330" cy="149860"/>
            </a:xfrm>
            <a:custGeom>
              <a:avLst/>
              <a:gdLst/>
              <a:ahLst/>
              <a:cxnLst/>
              <a:rect l="l" t="t" r="r" b="b"/>
              <a:pathLst>
                <a:path w="100329" h="149860">
                  <a:moveTo>
                    <a:pt x="50071" y="0"/>
                  </a:moveTo>
                  <a:lnTo>
                    <a:pt x="0" y="149789"/>
                  </a:lnTo>
                  <a:lnTo>
                    <a:pt x="100142" y="149789"/>
                  </a:lnTo>
                  <a:lnTo>
                    <a:pt x="50071" y="0"/>
                  </a:lnTo>
                  <a:close/>
                </a:path>
              </a:pathLst>
            </a:custGeom>
            <a:solidFill>
              <a:srgbClr val="000000"/>
            </a:solidFill>
          </p:spPr>
          <p:txBody>
            <a:bodyPr wrap="square" lIns="0" tIns="0" rIns="0" bIns="0" rtlCol="0"/>
            <a:lstStyle/>
            <a:p>
              <a:endParaRPr/>
            </a:p>
          </p:txBody>
        </p:sp>
        <p:sp>
          <p:nvSpPr>
            <p:cNvPr id="39" name="object 35"/>
            <p:cNvSpPr txBox="1"/>
            <p:nvPr/>
          </p:nvSpPr>
          <p:spPr>
            <a:xfrm>
              <a:off x="3847706" y="4058284"/>
              <a:ext cx="3942715" cy="327660"/>
            </a:xfrm>
            <a:prstGeom prst="rect">
              <a:avLst/>
            </a:prstGeom>
            <a:ln w="11126">
              <a:noFill/>
            </a:ln>
          </p:spPr>
          <p:txBody>
            <a:bodyPr vert="horz" wrap="square" lIns="0" tIns="94615" rIns="0" bIns="0" rtlCol="0">
              <a:spAutoFit/>
            </a:bodyPr>
            <a:lstStyle/>
            <a:p>
              <a:pPr algn="ctr">
                <a:lnSpc>
                  <a:spcPct val="100000"/>
                </a:lnSpc>
                <a:spcBef>
                  <a:spcPts val="745"/>
                </a:spcBef>
              </a:pPr>
              <a:r>
                <a:rPr sz="1450" spc="5" dirty="0">
                  <a:latin typeface="宋体"/>
                  <a:cs typeface="宋体"/>
                </a:rPr>
                <a:t>密钥</a:t>
              </a:r>
              <a:r>
                <a:rPr sz="1450" spc="-365" dirty="0">
                  <a:latin typeface="宋体"/>
                  <a:cs typeface="宋体"/>
                </a:rPr>
                <a:t> </a:t>
              </a:r>
              <a:r>
                <a:rPr sz="1450" spc="0" dirty="0">
                  <a:latin typeface="Times New Roman"/>
                  <a:cs typeface="Times New Roman"/>
                </a:rPr>
                <a:t>K</a:t>
              </a:r>
              <a:endParaRPr sz="1450" dirty="0">
                <a:latin typeface="Times New Roman"/>
                <a:cs typeface="Times New Roman"/>
              </a:endParaRPr>
            </a:p>
          </p:txBody>
        </p:sp>
        <p:sp>
          <p:nvSpPr>
            <p:cNvPr id="40" name="object 36"/>
            <p:cNvSpPr/>
            <p:nvPr/>
          </p:nvSpPr>
          <p:spPr>
            <a:xfrm>
              <a:off x="3021652" y="4059038"/>
              <a:ext cx="5695315" cy="982980"/>
            </a:xfrm>
            <a:custGeom>
              <a:avLst/>
              <a:gdLst/>
              <a:ahLst/>
              <a:cxnLst/>
              <a:rect l="l" t="t" r="r" b="b"/>
              <a:pathLst>
                <a:path w="5695315" h="982979">
                  <a:moveTo>
                    <a:pt x="0" y="982881"/>
                  </a:moveTo>
                  <a:lnTo>
                    <a:pt x="5694844" y="982881"/>
                  </a:lnTo>
                  <a:lnTo>
                    <a:pt x="5694844" y="0"/>
                  </a:lnTo>
                  <a:lnTo>
                    <a:pt x="0" y="0"/>
                  </a:lnTo>
                  <a:lnTo>
                    <a:pt x="0" y="982881"/>
                  </a:lnTo>
                  <a:close/>
                </a:path>
              </a:pathLst>
            </a:custGeom>
            <a:ln w="11096">
              <a:solidFill>
                <a:srgbClr val="000000"/>
              </a:solidFill>
            </a:ln>
          </p:spPr>
          <p:txBody>
            <a:bodyPr wrap="square" lIns="0" tIns="0" rIns="0" bIns="0" rtlCol="0"/>
            <a:lstStyle/>
            <a:p>
              <a:endParaRPr/>
            </a:p>
          </p:txBody>
        </p:sp>
        <p:sp>
          <p:nvSpPr>
            <p:cNvPr id="41" name="object 37"/>
            <p:cNvSpPr/>
            <p:nvPr/>
          </p:nvSpPr>
          <p:spPr>
            <a:xfrm>
              <a:off x="1816956" y="2420918"/>
              <a:ext cx="2957195" cy="1529080"/>
            </a:xfrm>
            <a:custGeom>
              <a:avLst/>
              <a:gdLst/>
              <a:ahLst/>
              <a:cxnLst/>
              <a:rect l="l" t="t" r="r" b="b"/>
              <a:pathLst>
                <a:path w="2957195" h="1529079">
                  <a:moveTo>
                    <a:pt x="0" y="1528921"/>
                  </a:moveTo>
                  <a:lnTo>
                    <a:pt x="2956992" y="1528921"/>
                  </a:lnTo>
                  <a:lnTo>
                    <a:pt x="2956992" y="0"/>
                  </a:lnTo>
                  <a:lnTo>
                    <a:pt x="0" y="0"/>
                  </a:lnTo>
                  <a:lnTo>
                    <a:pt x="0" y="1528921"/>
                  </a:lnTo>
                  <a:close/>
                </a:path>
              </a:pathLst>
            </a:custGeom>
            <a:ln w="11102">
              <a:solidFill>
                <a:srgbClr val="000000"/>
              </a:solidFill>
              <a:prstDash val="sysDashDot"/>
            </a:ln>
          </p:spPr>
          <p:txBody>
            <a:bodyPr wrap="square" lIns="0" tIns="0" rIns="0" bIns="0" rtlCol="0"/>
            <a:lstStyle/>
            <a:p>
              <a:endParaRPr/>
            </a:p>
          </p:txBody>
        </p:sp>
        <p:sp>
          <p:nvSpPr>
            <p:cNvPr id="42" name="object 38"/>
            <p:cNvSpPr txBox="1"/>
            <p:nvPr/>
          </p:nvSpPr>
          <p:spPr>
            <a:xfrm>
              <a:off x="2202633" y="2721032"/>
              <a:ext cx="762635" cy="247650"/>
            </a:xfrm>
            <a:prstGeom prst="rect">
              <a:avLst/>
            </a:prstGeom>
          </p:spPr>
          <p:txBody>
            <a:bodyPr vert="horz" wrap="square" lIns="0" tIns="13335" rIns="0" bIns="0" rtlCol="0">
              <a:spAutoFit/>
            </a:bodyPr>
            <a:lstStyle/>
            <a:p>
              <a:pPr marL="12700">
                <a:lnSpc>
                  <a:spcPct val="100000"/>
                </a:lnSpc>
                <a:spcBef>
                  <a:spcPts val="105"/>
                </a:spcBef>
              </a:pPr>
              <a:r>
                <a:rPr sz="1450" spc="5" dirty="0">
                  <a:latin typeface="宋体"/>
                  <a:cs typeface="宋体"/>
                </a:rPr>
                <a:t>发送方</a:t>
              </a:r>
              <a:r>
                <a:rPr sz="1450" spc="-440" dirty="0">
                  <a:latin typeface="宋体"/>
                  <a:cs typeface="宋体"/>
                </a:rPr>
                <a:t> </a:t>
              </a:r>
              <a:r>
                <a:rPr sz="1450" spc="0" dirty="0">
                  <a:latin typeface="Times New Roman"/>
                  <a:cs typeface="Times New Roman"/>
                </a:rPr>
                <a:t>A</a:t>
              </a:r>
              <a:endParaRPr sz="1450">
                <a:latin typeface="Times New Roman"/>
                <a:cs typeface="Times New Roman"/>
              </a:endParaRPr>
            </a:p>
          </p:txBody>
        </p:sp>
        <p:sp>
          <p:nvSpPr>
            <p:cNvPr id="43" name="object 39"/>
            <p:cNvSpPr/>
            <p:nvPr/>
          </p:nvSpPr>
          <p:spPr>
            <a:xfrm>
              <a:off x="6964339" y="2420918"/>
              <a:ext cx="2957195" cy="1529080"/>
            </a:xfrm>
            <a:custGeom>
              <a:avLst/>
              <a:gdLst/>
              <a:ahLst/>
              <a:cxnLst/>
              <a:rect l="l" t="t" r="r" b="b"/>
              <a:pathLst>
                <a:path w="2957195" h="1529079">
                  <a:moveTo>
                    <a:pt x="0" y="1528921"/>
                  </a:moveTo>
                  <a:lnTo>
                    <a:pt x="2956992" y="1528921"/>
                  </a:lnTo>
                  <a:lnTo>
                    <a:pt x="2956992" y="0"/>
                  </a:lnTo>
                  <a:lnTo>
                    <a:pt x="0" y="0"/>
                  </a:lnTo>
                  <a:lnTo>
                    <a:pt x="0" y="1528921"/>
                  </a:lnTo>
                  <a:close/>
                </a:path>
              </a:pathLst>
            </a:custGeom>
            <a:ln w="11102">
              <a:solidFill>
                <a:srgbClr val="000000"/>
              </a:solidFill>
              <a:prstDash val="sysDashDot"/>
            </a:ln>
          </p:spPr>
          <p:txBody>
            <a:bodyPr wrap="square" lIns="0" tIns="0" rIns="0" bIns="0" rtlCol="0"/>
            <a:lstStyle/>
            <a:p>
              <a:endParaRPr/>
            </a:p>
          </p:txBody>
        </p:sp>
        <p:sp>
          <p:nvSpPr>
            <p:cNvPr id="44" name="object 40"/>
            <p:cNvSpPr txBox="1"/>
            <p:nvPr/>
          </p:nvSpPr>
          <p:spPr>
            <a:xfrm>
              <a:off x="8778780" y="2721032"/>
              <a:ext cx="751840" cy="247650"/>
            </a:xfrm>
            <a:prstGeom prst="rect">
              <a:avLst/>
            </a:prstGeom>
          </p:spPr>
          <p:txBody>
            <a:bodyPr vert="horz" wrap="square" lIns="0" tIns="13335" rIns="0" bIns="0" rtlCol="0">
              <a:spAutoFit/>
            </a:bodyPr>
            <a:lstStyle/>
            <a:p>
              <a:pPr marL="12700">
                <a:lnSpc>
                  <a:spcPct val="100000"/>
                </a:lnSpc>
                <a:spcBef>
                  <a:spcPts val="105"/>
                </a:spcBef>
              </a:pPr>
              <a:r>
                <a:rPr sz="1450" spc="5" dirty="0">
                  <a:latin typeface="宋体"/>
                  <a:cs typeface="宋体"/>
                </a:rPr>
                <a:t>接收方</a:t>
              </a:r>
              <a:r>
                <a:rPr sz="1450" spc="-445" dirty="0">
                  <a:latin typeface="宋体"/>
                  <a:cs typeface="宋体"/>
                </a:rPr>
                <a:t> </a:t>
              </a:r>
              <a:r>
                <a:rPr sz="1450" spc="0" dirty="0">
                  <a:latin typeface="Times New Roman"/>
                  <a:cs typeface="Times New Roman"/>
                </a:rPr>
                <a:t>B</a:t>
              </a:r>
              <a:endParaRPr sz="1450">
                <a:latin typeface="Times New Roman"/>
                <a:cs typeface="Times New Roman"/>
              </a:endParaRPr>
            </a:p>
          </p:txBody>
        </p:sp>
        <p:sp>
          <p:nvSpPr>
            <p:cNvPr id="45" name="object 41"/>
            <p:cNvSpPr/>
            <p:nvPr/>
          </p:nvSpPr>
          <p:spPr>
            <a:xfrm>
              <a:off x="5430981" y="2420903"/>
              <a:ext cx="876300" cy="437515"/>
            </a:xfrm>
            <a:custGeom>
              <a:avLst/>
              <a:gdLst/>
              <a:ahLst/>
              <a:cxnLst/>
              <a:rect l="l" t="t" r="r" b="b"/>
              <a:pathLst>
                <a:path w="876300" h="437514">
                  <a:moveTo>
                    <a:pt x="876248" y="218366"/>
                  </a:moveTo>
                  <a:lnTo>
                    <a:pt x="857702" y="155332"/>
                  </a:lnTo>
                  <a:lnTo>
                    <a:pt x="805674" y="99503"/>
                  </a:lnTo>
                  <a:lnTo>
                    <a:pt x="768798" y="75138"/>
                  </a:lnTo>
                  <a:lnTo>
                    <a:pt x="725583" y="53592"/>
                  </a:lnTo>
                  <a:lnTo>
                    <a:pt x="676706" y="35203"/>
                  </a:lnTo>
                  <a:lnTo>
                    <a:pt x="622844" y="20310"/>
                  </a:lnTo>
                  <a:lnTo>
                    <a:pt x="564675" y="9252"/>
                  </a:lnTo>
                  <a:lnTo>
                    <a:pt x="502876" y="2369"/>
                  </a:lnTo>
                  <a:lnTo>
                    <a:pt x="438124" y="0"/>
                  </a:lnTo>
                  <a:lnTo>
                    <a:pt x="373372" y="2369"/>
                  </a:lnTo>
                  <a:lnTo>
                    <a:pt x="311572" y="9252"/>
                  </a:lnTo>
                  <a:lnTo>
                    <a:pt x="253403" y="20310"/>
                  </a:lnTo>
                  <a:lnTo>
                    <a:pt x="199542" y="35203"/>
                  </a:lnTo>
                  <a:lnTo>
                    <a:pt x="150665" y="53592"/>
                  </a:lnTo>
                  <a:lnTo>
                    <a:pt x="107450" y="75138"/>
                  </a:lnTo>
                  <a:lnTo>
                    <a:pt x="70573" y="99503"/>
                  </a:lnTo>
                  <a:lnTo>
                    <a:pt x="40713" y="126347"/>
                  </a:lnTo>
                  <a:lnTo>
                    <a:pt x="4749" y="186118"/>
                  </a:lnTo>
                  <a:lnTo>
                    <a:pt x="0" y="218366"/>
                  </a:lnTo>
                  <a:lnTo>
                    <a:pt x="4749" y="250653"/>
                  </a:lnTo>
                  <a:lnTo>
                    <a:pt x="40713" y="310480"/>
                  </a:lnTo>
                  <a:lnTo>
                    <a:pt x="70573" y="337344"/>
                  </a:lnTo>
                  <a:lnTo>
                    <a:pt x="107450" y="361723"/>
                  </a:lnTo>
                  <a:lnTo>
                    <a:pt x="150665" y="383280"/>
                  </a:lnTo>
                  <a:lnTo>
                    <a:pt x="199542" y="401676"/>
                  </a:lnTo>
                  <a:lnTo>
                    <a:pt x="253403" y="416574"/>
                  </a:lnTo>
                  <a:lnTo>
                    <a:pt x="311572" y="427633"/>
                  </a:lnTo>
                  <a:lnTo>
                    <a:pt x="373372" y="434517"/>
                  </a:lnTo>
                  <a:lnTo>
                    <a:pt x="438124" y="436887"/>
                  </a:lnTo>
                  <a:lnTo>
                    <a:pt x="502876" y="434517"/>
                  </a:lnTo>
                  <a:lnTo>
                    <a:pt x="564675" y="427633"/>
                  </a:lnTo>
                  <a:lnTo>
                    <a:pt x="622844" y="416574"/>
                  </a:lnTo>
                  <a:lnTo>
                    <a:pt x="676706" y="401676"/>
                  </a:lnTo>
                  <a:lnTo>
                    <a:pt x="725583" y="383280"/>
                  </a:lnTo>
                  <a:lnTo>
                    <a:pt x="768798" y="361723"/>
                  </a:lnTo>
                  <a:lnTo>
                    <a:pt x="805674" y="337344"/>
                  </a:lnTo>
                  <a:lnTo>
                    <a:pt x="835535" y="310480"/>
                  </a:lnTo>
                  <a:lnTo>
                    <a:pt x="871499" y="250653"/>
                  </a:lnTo>
                  <a:lnTo>
                    <a:pt x="876248" y="218366"/>
                  </a:lnTo>
                  <a:close/>
                </a:path>
              </a:pathLst>
            </a:custGeom>
            <a:ln w="11101">
              <a:solidFill>
                <a:srgbClr val="000000"/>
              </a:solidFill>
            </a:ln>
          </p:spPr>
          <p:txBody>
            <a:bodyPr wrap="square" lIns="0" tIns="0" rIns="0" bIns="0" rtlCol="0"/>
            <a:lstStyle/>
            <a:p>
              <a:endParaRPr/>
            </a:p>
          </p:txBody>
        </p:sp>
        <p:sp>
          <p:nvSpPr>
            <p:cNvPr id="46" name="object 42"/>
            <p:cNvSpPr txBox="1"/>
            <p:nvPr/>
          </p:nvSpPr>
          <p:spPr>
            <a:xfrm>
              <a:off x="5567329" y="1899721"/>
              <a:ext cx="2792730" cy="899160"/>
            </a:xfrm>
            <a:prstGeom prst="rect">
              <a:avLst/>
            </a:prstGeom>
          </p:spPr>
          <p:txBody>
            <a:bodyPr vert="horz" wrap="square" lIns="0" tIns="12065" rIns="0" bIns="0" rtlCol="0">
              <a:spAutoFit/>
            </a:bodyPr>
            <a:lstStyle/>
            <a:p>
              <a:pPr marL="576580" marR="5080" indent="-146685">
                <a:lnSpc>
                  <a:spcPct val="123500"/>
                </a:lnSpc>
                <a:spcBef>
                  <a:spcPts val="95"/>
                </a:spcBef>
              </a:pPr>
              <a:r>
                <a:rPr sz="1450" spc="5" dirty="0">
                  <a:latin typeface="宋体"/>
                  <a:cs typeface="宋体"/>
                </a:rPr>
                <a:t>分析信道中的密</a:t>
              </a:r>
              <a:r>
                <a:rPr sz="1450" spc="0" dirty="0">
                  <a:latin typeface="宋体"/>
                  <a:cs typeface="宋体"/>
                </a:rPr>
                <a:t>文</a:t>
              </a:r>
              <a:r>
                <a:rPr sz="1450" dirty="0">
                  <a:latin typeface="Times New Roman"/>
                  <a:cs typeface="Times New Roman"/>
                </a:rPr>
                <a:t>(</a:t>
              </a:r>
              <a:r>
                <a:rPr sz="1450" spc="5" dirty="0">
                  <a:latin typeface="宋体"/>
                  <a:cs typeface="宋体"/>
                </a:rPr>
                <a:t>密码分</a:t>
              </a:r>
              <a:r>
                <a:rPr sz="1450" spc="0" dirty="0">
                  <a:latin typeface="宋体"/>
                  <a:cs typeface="宋体"/>
                </a:rPr>
                <a:t>析</a:t>
              </a:r>
              <a:r>
                <a:rPr sz="1450" dirty="0">
                  <a:latin typeface="Times New Roman"/>
                  <a:cs typeface="Times New Roman"/>
                </a:rPr>
                <a:t>) </a:t>
              </a:r>
              <a:r>
                <a:rPr sz="1450" spc="5" dirty="0">
                  <a:latin typeface="宋体"/>
                  <a:cs typeface="宋体"/>
                </a:rPr>
                <a:t>被动攻击</a:t>
              </a:r>
              <a:endParaRPr sz="1450" dirty="0">
                <a:latin typeface="宋体"/>
                <a:cs typeface="宋体"/>
              </a:endParaRPr>
            </a:p>
            <a:p>
              <a:pPr marL="12700">
                <a:lnSpc>
                  <a:spcPct val="100000"/>
                </a:lnSpc>
                <a:spcBef>
                  <a:spcPts val="840"/>
                </a:spcBef>
              </a:pPr>
              <a:r>
                <a:rPr sz="1450" spc="5" dirty="0">
                  <a:latin typeface="宋体"/>
                  <a:cs typeface="宋体"/>
                </a:rPr>
                <a:t>攻击者</a:t>
              </a:r>
              <a:endParaRPr sz="1450" dirty="0">
                <a:latin typeface="宋体"/>
                <a:cs typeface="宋体"/>
              </a:endParaRPr>
            </a:p>
          </p:txBody>
        </p:sp>
        <p:sp>
          <p:nvSpPr>
            <p:cNvPr id="47" name="object 43"/>
            <p:cNvSpPr/>
            <p:nvPr/>
          </p:nvSpPr>
          <p:spPr>
            <a:xfrm>
              <a:off x="5102426" y="2639270"/>
              <a:ext cx="191135" cy="546735"/>
            </a:xfrm>
            <a:custGeom>
              <a:avLst/>
              <a:gdLst/>
              <a:ahLst/>
              <a:cxnLst/>
              <a:rect l="l" t="t" r="r" b="b"/>
              <a:pathLst>
                <a:path w="191135" h="546735">
                  <a:moveTo>
                    <a:pt x="0" y="546147"/>
                  </a:moveTo>
                  <a:lnTo>
                    <a:pt x="0" y="0"/>
                  </a:lnTo>
                  <a:lnTo>
                    <a:pt x="190858" y="0"/>
                  </a:lnTo>
                </a:path>
              </a:pathLst>
            </a:custGeom>
            <a:ln w="11123">
              <a:solidFill>
                <a:srgbClr val="000000"/>
              </a:solidFill>
            </a:ln>
          </p:spPr>
          <p:txBody>
            <a:bodyPr wrap="square" lIns="0" tIns="0" rIns="0" bIns="0" rtlCol="0"/>
            <a:lstStyle/>
            <a:p>
              <a:endParaRPr/>
            </a:p>
          </p:txBody>
        </p:sp>
        <p:sp>
          <p:nvSpPr>
            <p:cNvPr id="48" name="object 44"/>
            <p:cNvSpPr/>
            <p:nvPr/>
          </p:nvSpPr>
          <p:spPr>
            <a:xfrm>
              <a:off x="5064872" y="3147970"/>
              <a:ext cx="75107" cy="74894"/>
            </a:xfrm>
            <a:prstGeom prst="rect">
              <a:avLst/>
            </a:prstGeom>
            <a:blipFill>
              <a:blip r:embed="rId2" cstate="print"/>
              <a:stretch>
                <a:fillRect/>
              </a:stretch>
            </a:blipFill>
          </p:spPr>
          <p:txBody>
            <a:bodyPr wrap="square" lIns="0" tIns="0" rIns="0" bIns="0" rtlCol="0"/>
            <a:lstStyle/>
            <a:p>
              <a:endParaRPr/>
            </a:p>
          </p:txBody>
        </p:sp>
        <p:sp>
          <p:nvSpPr>
            <p:cNvPr id="49" name="object 45"/>
            <p:cNvSpPr/>
            <p:nvPr/>
          </p:nvSpPr>
          <p:spPr>
            <a:xfrm>
              <a:off x="5280766" y="2589340"/>
              <a:ext cx="150495" cy="100330"/>
            </a:xfrm>
            <a:custGeom>
              <a:avLst/>
              <a:gdLst/>
              <a:ahLst/>
              <a:cxnLst/>
              <a:rect l="l" t="t" r="r" b="b"/>
              <a:pathLst>
                <a:path w="150495" h="100330">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50" name="object 46"/>
            <p:cNvSpPr/>
            <p:nvPr/>
          </p:nvSpPr>
          <p:spPr>
            <a:xfrm>
              <a:off x="5874669" y="2202536"/>
              <a:ext cx="2485390" cy="218440"/>
            </a:xfrm>
            <a:custGeom>
              <a:avLst/>
              <a:gdLst/>
              <a:ahLst/>
              <a:cxnLst/>
              <a:rect l="l" t="t" r="r" b="b"/>
              <a:pathLst>
                <a:path w="2485390" h="218439">
                  <a:moveTo>
                    <a:pt x="0" y="218366"/>
                  </a:moveTo>
                  <a:lnTo>
                    <a:pt x="6645" y="0"/>
                  </a:lnTo>
                  <a:lnTo>
                    <a:pt x="2485177" y="0"/>
                  </a:lnTo>
                </a:path>
              </a:pathLst>
            </a:custGeom>
            <a:ln w="11095">
              <a:solidFill>
                <a:srgbClr val="000000"/>
              </a:solidFill>
            </a:ln>
          </p:spPr>
          <p:txBody>
            <a:bodyPr wrap="square" lIns="0" tIns="0" rIns="0" bIns="0" rtlCol="0"/>
            <a:lstStyle/>
            <a:p>
              <a:endParaRPr/>
            </a:p>
          </p:txBody>
        </p:sp>
        <p:sp>
          <p:nvSpPr>
            <p:cNvPr id="51" name="object 47"/>
            <p:cNvSpPr/>
            <p:nvPr/>
          </p:nvSpPr>
          <p:spPr>
            <a:xfrm>
              <a:off x="8347328" y="2152606"/>
              <a:ext cx="150495" cy="100330"/>
            </a:xfrm>
            <a:custGeom>
              <a:avLst/>
              <a:gdLst/>
              <a:ahLst/>
              <a:cxnLst/>
              <a:rect l="l" t="t" r="r" b="b"/>
              <a:pathLst>
                <a:path w="150495" h="100330">
                  <a:moveTo>
                    <a:pt x="0" y="0"/>
                  </a:moveTo>
                  <a:lnTo>
                    <a:pt x="0" y="99859"/>
                  </a:lnTo>
                  <a:lnTo>
                    <a:pt x="150214" y="49929"/>
                  </a:lnTo>
                  <a:lnTo>
                    <a:pt x="0" y="0"/>
                  </a:lnTo>
                  <a:close/>
                </a:path>
              </a:pathLst>
            </a:custGeom>
            <a:solidFill>
              <a:srgbClr val="000000"/>
            </a:solidFill>
          </p:spPr>
          <p:txBody>
            <a:bodyPr wrap="square" lIns="0" tIns="0" rIns="0" bIns="0" rtlCol="0"/>
            <a:lstStyle/>
            <a:p>
              <a:endParaRPr/>
            </a:p>
          </p:txBody>
        </p:sp>
        <p:sp>
          <p:nvSpPr>
            <p:cNvPr id="52" name="object 48"/>
            <p:cNvSpPr/>
            <p:nvPr/>
          </p:nvSpPr>
          <p:spPr>
            <a:xfrm>
              <a:off x="6307075" y="2634338"/>
              <a:ext cx="328930" cy="414020"/>
            </a:xfrm>
            <a:custGeom>
              <a:avLst/>
              <a:gdLst/>
              <a:ahLst/>
              <a:cxnLst/>
              <a:rect l="l" t="t" r="r" b="b"/>
              <a:pathLst>
                <a:path w="328929" h="414020">
                  <a:moveTo>
                    <a:pt x="0" y="0"/>
                  </a:moveTo>
                  <a:lnTo>
                    <a:pt x="328709" y="0"/>
                  </a:lnTo>
                  <a:lnTo>
                    <a:pt x="328709" y="413771"/>
                  </a:lnTo>
                </a:path>
              </a:pathLst>
            </a:custGeom>
            <a:ln w="11114">
              <a:solidFill>
                <a:srgbClr val="000000"/>
              </a:solidFill>
            </a:ln>
          </p:spPr>
          <p:txBody>
            <a:bodyPr wrap="square" lIns="0" tIns="0" rIns="0" bIns="0" rtlCol="0"/>
            <a:lstStyle/>
            <a:p>
              <a:endParaRPr/>
            </a:p>
          </p:txBody>
        </p:sp>
        <p:sp>
          <p:nvSpPr>
            <p:cNvPr id="53" name="object 49"/>
            <p:cNvSpPr/>
            <p:nvPr/>
          </p:nvSpPr>
          <p:spPr>
            <a:xfrm>
              <a:off x="6585713" y="3035627"/>
              <a:ext cx="100330" cy="149860"/>
            </a:xfrm>
            <a:custGeom>
              <a:avLst/>
              <a:gdLst/>
              <a:ahLst/>
              <a:cxnLst/>
              <a:rect l="l" t="t" r="r" b="b"/>
              <a:pathLst>
                <a:path w="100329" h="149860">
                  <a:moveTo>
                    <a:pt x="100142" y="0"/>
                  </a:moveTo>
                  <a:lnTo>
                    <a:pt x="0" y="0"/>
                  </a:lnTo>
                  <a:lnTo>
                    <a:pt x="50071" y="149789"/>
                  </a:lnTo>
                  <a:lnTo>
                    <a:pt x="100142" y="0"/>
                  </a:lnTo>
                  <a:close/>
                </a:path>
              </a:pathLst>
            </a:custGeom>
            <a:solidFill>
              <a:srgbClr val="000000"/>
            </a:solidFill>
          </p:spPr>
          <p:txBody>
            <a:bodyPr wrap="square" lIns="0" tIns="0" rIns="0" bIns="0" rtlCol="0"/>
            <a:lstStyle/>
            <a:p>
              <a:endParaRPr/>
            </a:p>
          </p:txBody>
        </p:sp>
        <p:sp>
          <p:nvSpPr>
            <p:cNvPr id="54" name="object 50"/>
            <p:cNvSpPr txBox="1"/>
            <p:nvPr/>
          </p:nvSpPr>
          <p:spPr>
            <a:xfrm>
              <a:off x="5222771" y="2867709"/>
              <a:ext cx="1365250" cy="210820"/>
            </a:xfrm>
            <a:prstGeom prst="rect">
              <a:avLst/>
            </a:prstGeom>
          </p:spPr>
          <p:txBody>
            <a:bodyPr vert="horz" wrap="square" lIns="0" tIns="13970" rIns="0" bIns="0" rtlCol="0">
              <a:spAutoFit/>
            </a:bodyPr>
            <a:lstStyle/>
            <a:p>
              <a:pPr marL="12700">
                <a:lnSpc>
                  <a:spcPct val="100000"/>
                </a:lnSpc>
                <a:spcBef>
                  <a:spcPts val="110"/>
                </a:spcBef>
              </a:pPr>
              <a:r>
                <a:rPr sz="1200" spc="10" dirty="0">
                  <a:latin typeface="宋体"/>
                  <a:cs typeface="宋体"/>
                </a:rPr>
                <a:t>主动攻</a:t>
              </a:r>
              <a:r>
                <a:rPr sz="1200" spc="5" dirty="0">
                  <a:latin typeface="宋体"/>
                  <a:cs typeface="宋体"/>
                </a:rPr>
                <a:t>击</a:t>
              </a:r>
              <a:r>
                <a:rPr sz="1200" spc="0" dirty="0">
                  <a:latin typeface="Times New Roman"/>
                  <a:cs typeface="Times New Roman"/>
                </a:rPr>
                <a:t>(</a:t>
              </a:r>
              <a:r>
                <a:rPr sz="1200" spc="10" dirty="0">
                  <a:latin typeface="宋体"/>
                  <a:cs typeface="宋体"/>
                </a:rPr>
                <a:t>篡改信</a:t>
              </a:r>
              <a:r>
                <a:rPr sz="1200" spc="5" dirty="0">
                  <a:latin typeface="宋体"/>
                  <a:cs typeface="宋体"/>
                </a:rPr>
                <a:t>息</a:t>
              </a:r>
              <a:r>
                <a:rPr sz="1200" spc="0" dirty="0">
                  <a:latin typeface="Times New Roman"/>
                  <a:cs typeface="Times New Roman"/>
                </a:rPr>
                <a:t>)</a:t>
              </a:r>
              <a:endParaRPr sz="1200" dirty="0">
                <a:latin typeface="Times New Roman"/>
                <a:cs typeface="Times New Roman"/>
              </a:endParaRPr>
            </a:p>
          </p:txBody>
        </p:sp>
      </p:grpSp>
    </p:spTree>
    <p:extLst>
      <p:ext uri="{BB962C8B-B14F-4D97-AF65-F5344CB8AC3E}">
        <p14:creationId xmlns:p14="http://schemas.microsoft.com/office/powerpoint/2010/main" val="5505567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9056" y="3398775"/>
            <a:ext cx="3742944" cy="646331"/>
          </a:xfrm>
        </p:spPr>
        <p:txBody>
          <a:bodyPr/>
          <a:lstStyle/>
          <a:p>
            <a:r>
              <a:rPr lang="zh-CN" altLang="en-US" sz="4000" dirty="0" smtClean="0"/>
              <a:t>密码学基础</a:t>
            </a:r>
            <a:endParaRPr lang="zh-CN" altLang="en-US" sz="4000" dirty="0"/>
          </a:p>
        </p:txBody>
      </p:sp>
      <p:sp>
        <p:nvSpPr>
          <p:cNvPr id="4" name="文本占位符 3"/>
          <p:cNvSpPr>
            <a:spLocks noGrp="1"/>
          </p:cNvSpPr>
          <p:nvPr>
            <p:ph type="body" idx="1"/>
          </p:nvPr>
        </p:nvSpPr>
        <p:spPr>
          <a:xfrm>
            <a:off x="1397915" y="2201842"/>
            <a:ext cx="1563946" cy="434677"/>
          </a:xfrm>
        </p:spPr>
        <p:txBody>
          <a:bodyPr/>
          <a:lstStyle/>
          <a:p>
            <a:r>
              <a:rPr lang="en-US" altLang="zh-CN" sz="8000" dirty="0" smtClean="0"/>
              <a:t>02</a:t>
            </a:r>
            <a:endParaRPr lang="zh-CN" altLang="en-US" sz="8000" dirty="0"/>
          </a:p>
        </p:txBody>
      </p:sp>
    </p:spTree>
    <p:extLst>
      <p:ext uri="{BB962C8B-B14F-4D97-AF65-F5344CB8AC3E}">
        <p14:creationId xmlns:p14="http://schemas.microsoft.com/office/powerpoint/2010/main" val="21093774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2065" rIns="0" bIns="0" rtlCol="0" anchor="ctr">
            <a:spAutoFit/>
          </a:bodyPr>
          <a:lstStyle/>
          <a:p>
            <a:pPr marL="12700">
              <a:lnSpc>
                <a:spcPct val="100000"/>
              </a:lnSpc>
              <a:spcBef>
                <a:spcPts val="95"/>
              </a:spcBef>
            </a:pPr>
            <a:r>
              <a:rPr lang="zh-CN" altLang="en-US" sz="2400" dirty="0" smtClean="0"/>
              <a:t> 消息</a:t>
            </a:r>
            <a:r>
              <a:rPr lang="zh-CN" altLang="en-US" sz="2400" dirty="0"/>
              <a:t>和加密</a:t>
            </a:r>
            <a:endParaRPr sz="2400" dirty="0"/>
          </a:p>
        </p:txBody>
      </p:sp>
      <p:sp>
        <p:nvSpPr>
          <p:cNvPr id="10" name="内容占位符 9"/>
          <p:cNvSpPr>
            <a:spLocks noGrp="1"/>
          </p:cNvSpPr>
          <p:nvPr>
            <p:ph idx="1"/>
          </p:nvPr>
        </p:nvSpPr>
        <p:spPr>
          <a:xfrm>
            <a:off x="438950" y="1091503"/>
            <a:ext cx="11396789" cy="3226145"/>
          </a:xfrm>
        </p:spPr>
        <p:txBody>
          <a:bodyPr vert="horz" lIns="91440" tIns="45720" rIns="91440" bIns="45720" rtlCol="0">
            <a:noAutofit/>
          </a:bodyPr>
          <a:lstStyle/>
          <a:p>
            <a:r>
              <a:rPr lang="zh-CN" altLang="en-US" dirty="0"/>
              <a:t>遵循国际命名标准，</a:t>
            </a:r>
            <a:r>
              <a:rPr lang="zh-CN" altLang="en-US" dirty="0">
                <a:solidFill>
                  <a:srgbClr val="C00000"/>
                </a:solidFill>
              </a:rPr>
              <a:t>加密和解密</a:t>
            </a:r>
            <a:r>
              <a:rPr lang="zh-CN" altLang="en-US" dirty="0"/>
              <a:t>可以翻译成</a:t>
            </a:r>
            <a:r>
              <a:rPr lang="zh-CN" altLang="en-US" dirty="0" smtClean="0"/>
              <a:t>：</a:t>
            </a:r>
            <a:endParaRPr lang="en-US" altLang="zh-CN" dirty="0" smtClean="0"/>
          </a:p>
          <a:p>
            <a:pPr lvl="1"/>
            <a:r>
              <a:rPr lang="zh-CN" altLang="en-US" dirty="0" smtClean="0"/>
              <a:t>“</a:t>
            </a:r>
            <a:r>
              <a:rPr lang="en-US" altLang="zh-CN" dirty="0"/>
              <a:t>Encipher (</a:t>
            </a:r>
            <a:r>
              <a:rPr lang="zh-CN" altLang="en-US" dirty="0"/>
              <a:t>译成密码</a:t>
            </a:r>
            <a:r>
              <a:rPr lang="en-US" altLang="zh-CN" dirty="0"/>
              <a:t>)</a:t>
            </a:r>
            <a:r>
              <a:rPr lang="zh-CN" altLang="en-US" dirty="0"/>
              <a:t>”和“</a:t>
            </a:r>
            <a:r>
              <a:rPr lang="en-US" altLang="zh-CN" dirty="0" smtClean="0"/>
              <a:t>Decipher (</a:t>
            </a:r>
            <a:r>
              <a:rPr lang="zh-CN" altLang="en-US" dirty="0"/>
              <a:t>解译密码</a:t>
            </a:r>
            <a:r>
              <a:rPr lang="en-US" altLang="zh-CN" dirty="0"/>
              <a:t>)</a:t>
            </a:r>
            <a:r>
              <a:rPr lang="zh-CN" altLang="en-US" dirty="0"/>
              <a:t>”</a:t>
            </a:r>
            <a:r>
              <a:rPr lang="zh-CN" altLang="en-US" dirty="0" smtClean="0"/>
              <a:t>。</a:t>
            </a:r>
            <a:endParaRPr lang="en-US" altLang="zh-CN" dirty="0" smtClean="0"/>
          </a:p>
          <a:p>
            <a:pPr lvl="1"/>
            <a:r>
              <a:rPr lang="zh-CN" altLang="en-US" dirty="0" smtClean="0"/>
              <a:t>也可以命名为：</a:t>
            </a:r>
            <a:r>
              <a:rPr lang="zh-CN" altLang="en-US" dirty="0"/>
              <a:t>“</a:t>
            </a:r>
            <a:r>
              <a:rPr lang="en-US" altLang="zh-CN" dirty="0"/>
              <a:t>Encrypt</a:t>
            </a:r>
            <a:r>
              <a:rPr lang="zh-CN" altLang="en-US" dirty="0"/>
              <a:t> </a:t>
            </a:r>
            <a:r>
              <a:rPr lang="en-US" altLang="zh-CN" dirty="0"/>
              <a:t>(</a:t>
            </a:r>
            <a:r>
              <a:rPr lang="zh-CN" altLang="en-US" dirty="0"/>
              <a:t>加密</a:t>
            </a:r>
            <a:r>
              <a:rPr lang="en-US" altLang="zh-CN" dirty="0"/>
              <a:t>)</a:t>
            </a:r>
            <a:r>
              <a:rPr lang="zh-CN" altLang="en-US" dirty="0"/>
              <a:t>”和“</a:t>
            </a:r>
            <a:r>
              <a:rPr lang="en-US" altLang="zh-CN" dirty="0"/>
              <a:t>Decrypt</a:t>
            </a:r>
            <a:r>
              <a:rPr lang="zh-CN" altLang="en-US" dirty="0"/>
              <a:t> </a:t>
            </a:r>
            <a:r>
              <a:rPr lang="en-US" altLang="zh-CN" dirty="0"/>
              <a:t>(</a:t>
            </a:r>
            <a:r>
              <a:rPr lang="zh-CN" altLang="en-US" dirty="0"/>
              <a:t>解密</a:t>
            </a:r>
            <a:r>
              <a:rPr lang="en-US" altLang="zh-CN" dirty="0"/>
              <a:t>)</a:t>
            </a:r>
            <a:r>
              <a:rPr lang="zh-CN" altLang="en-US" dirty="0"/>
              <a:t>”。</a:t>
            </a:r>
          </a:p>
          <a:p>
            <a:r>
              <a:rPr lang="zh-CN" altLang="en-US" dirty="0" smtClean="0">
                <a:solidFill>
                  <a:srgbClr val="C00000"/>
                </a:solidFill>
              </a:rPr>
              <a:t>消息</a:t>
            </a:r>
            <a:r>
              <a:rPr lang="en-US" altLang="zh-CN" dirty="0" smtClean="0"/>
              <a:t>(Message)</a:t>
            </a:r>
            <a:r>
              <a:rPr lang="zh-CN" altLang="en-US" dirty="0" smtClean="0"/>
              <a:t>被</a:t>
            </a:r>
            <a:r>
              <a:rPr lang="zh-CN" altLang="en-US" dirty="0"/>
              <a:t>称为</a:t>
            </a:r>
            <a:r>
              <a:rPr lang="zh-CN" altLang="en-US" u="sng" dirty="0" smtClean="0">
                <a:solidFill>
                  <a:schemeClr val="accent5">
                    <a:lumMod val="75000"/>
                  </a:schemeClr>
                </a:solidFill>
              </a:rPr>
              <a:t>明文</a:t>
            </a:r>
            <a:r>
              <a:rPr lang="zh-CN" altLang="en-US" dirty="0" smtClean="0"/>
              <a:t>（</a:t>
            </a:r>
            <a:r>
              <a:rPr lang="en-US" altLang="zh-CN" dirty="0" smtClean="0"/>
              <a:t>Plaintext</a:t>
            </a:r>
            <a:r>
              <a:rPr lang="zh-CN" altLang="en-US" dirty="0" smtClean="0"/>
              <a:t>）</a:t>
            </a:r>
            <a:endParaRPr lang="en-US" altLang="zh-CN" dirty="0" smtClean="0"/>
          </a:p>
          <a:p>
            <a:pPr lvl="1"/>
            <a:r>
              <a:rPr lang="zh-CN" altLang="en-US" dirty="0" smtClean="0">
                <a:latin typeface="黑体" panose="02010609060101010101" pitchFamily="49" charset="-122"/>
              </a:rPr>
              <a:t>用</a:t>
            </a:r>
            <a:r>
              <a:rPr lang="zh-CN" altLang="en-US" dirty="0">
                <a:latin typeface="黑体" panose="02010609060101010101" pitchFamily="49" charset="-122"/>
              </a:rPr>
              <a:t>某种方法伪装消息以隐藏它的内容</a:t>
            </a:r>
            <a:r>
              <a:rPr lang="zh-CN" altLang="en-US" dirty="0" smtClean="0">
                <a:latin typeface="黑体" panose="02010609060101010101" pitchFamily="49" charset="-122"/>
              </a:rPr>
              <a:t>的过程</a:t>
            </a:r>
            <a:r>
              <a:rPr lang="zh-CN" altLang="en-US" dirty="0">
                <a:latin typeface="黑体" panose="02010609060101010101" pitchFamily="49" charset="-122"/>
              </a:rPr>
              <a:t>称为</a:t>
            </a:r>
            <a:r>
              <a:rPr lang="zh-CN" altLang="en-US" dirty="0" smtClean="0">
                <a:solidFill>
                  <a:schemeClr val="accent5">
                    <a:lumMod val="75000"/>
                  </a:schemeClr>
                </a:solidFill>
                <a:latin typeface="黑体" panose="02010609060101010101" pitchFamily="49" charset="-122"/>
              </a:rPr>
              <a:t>加密</a:t>
            </a:r>
            <a:r>
              <a:rPr lang="zh-CN" altLang="en-US" dirty="0" smtClean="0"/>
              <a:t>，</a:t>
            </a:r>
            <a:r>
              <a:rPr lang="zh-CN" altLang="en-US" dirty="0"/>
              <a:t>加了密的消息称为</a:t>
            </a:r>
            <a:r>
              <a:rPr lang="zh-CN" altLang="en-US" u="sng" dirty="0" smtClean="0">
                <a:solidFill>
                  <a:schemeClr val="accent5">
                    <a:lumMod val="75000"/>
                  </a:schemeClr>
                </a:solidFill>
              </a:rPr>
              <a:t>密文</a:t>
            </a:r>
            <a:r>
              <a:rPr lang="en-US" altLang="zh-CN" u="sng" dirty="0" smtClean="0">
                <a:solidFill>
                  <a:schemeClr val="accent5">
                    <a:lumMod val="75000"/>
                  </a:schemeClr>
                </a:solidFill>
              </a:rPr>
              <a:t>(Cipher)</a:t>
            </a:r>
          </a:p>
          <a:p>
            <a:pPr lvl="1"/>
            <a:r>
              <a:rPr lang="zh-CN" altLang="en-US" dirty="0" smtClean="0"/>
              <a:t>而</a:t>
            </a:r>
            <a:r>
              <a:rPr lang="zh-CN" altLang="en-US" dirty="0"/>
              <a:t>把密文转变</a:t>
            </a:r>
            <a:r>
              <a:rPr lang="zh-CN" altLang="en-US" dirty="0" smtClean="0"/>
              <a:t>为明文</a:t>
            </a:r>
            <a:r>
              <a:rPr lang="zh-CN" altLang="en-US" dirty="0"/>
              <a:t>的过程称为</a:t>
            </a:r>
            <a:r>
              <a:rPr lang="zh-CN" altLang="en-US" dirty="0" smtClean="0">
                <a:solidFill>
                  <a:schemeClr val="accent5">
                    <a:lumMod val="75000"/>
                  </a:schemeClr>
                </a:solidFill>
              </a:rPr>
              <a:t>解密</a:t>
            </a:r>
            <a:r>
              <a:rPr lang="zh-CN" altLang="en-US" dirty="0" smtClean="0"/>
              <a:t>。</a:t>
            </a:r>
            <a:endParaRPr lang="zh-CN" altLang="en-US" dirty="0"/>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862072" y="336652"/>
              <a:ext cx="932992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object 5"/>
          <p:cNvSpPr txBox="1"/>
          <p:nvPr/>
        </p:nvSpPr>
        <p:spPr>
          <a:xfrm>
            <a:off x="3299261" y="5393989"/>
            <a:ext cx="1634489" cy="476266"/>
          </a:xfrm>
          <a:prstGeom prst="rect">
            <a:avLst/>
          </a:prstGeom>
          <a:solidFill>
            <a:srgbClr val="C00000"/>
          </a:solidFill>
          <a:ln w="33015">
            <a:solidFill>
              <a:srgbClr val="C00000"/>
            </a:solidFill>
          </a:ln>
        </p:spPr>
        <p:txBody>
          <a:bodyPr vert="horz" wrap="square" lIns="0" tIns="72000" rIns="0" bIns="72000" rtlCol="0">
            <a:spAutoFit/>
          </a:bodyPr>
          <a:lstStyle/>
          <a:p>
            <a:pPr marL="539750">
              <a:spcBef>
                <a:spcPts val="1115"/>
              </a:spcBef>
            </a:pPr>
            <a:r>
              <a:rPr sz="2150" spc="25" dirty="0">
                <a:solidFill>
                  <a:schemeClr val="bg1"/>
                </a:solidFill>
                <a:latin typeface="宋体"/>
                <a:cs typeface="宋体"/>
              </a:rPr>
              <a:t>加密</a:t>
            </a:r>
            <a:endParaRPr sz="2150" dirty="0">
              <a:solidFill>
                <a:schemeClr val="bg1"/>
              </a:solidFill>
              <a:latin typeface="宋体"/>
              <a:cs typeface="宋体"/>
            </a:endParaRPr>
          </a:p>
        </p:txBody>
      </p:sp>
      <p:sp>
        <p:nvSpPr>
          <p:cNvPr id="12" name="object 6"/>
          <p:cNvSpPr txBox="1"/>
          <p:nvPr/>
        </p:nvSpPr>
        <p:spPr>
          <a:xfrm>
            <a:off x="6458213" y="5403133"/>
            <a:ext cx="1634489" cy="476266"/>
          </a:xfrm>
          <a:prstGeom prst="rect">
            <a:avLst/>
          </a:prstGeom>
          <a:solidFill>
            <a:schemeClr val="accent5">
              <a:lumMod val="75000"/>
            </a:schemeClr>
          </a:solidFill>
          <a:ln w="33015">
            <a:solidFill>
              <a:schemeClr val="accent5">
                <a:lumMod val="75000"/>
              </a:schemeClr>
            </a:solidFill>
          </a:ln>
        </p:spPr>
        <p:txBody>
          <a:bodyPr vert="horz" wrap="square" lIns="0" tIns="72000" rIns="0" bIns="72000" rtlCol="0">
            <a:spAutoFit/>
          </a:bodyPr>
          <a:lstStyle/>
          <a:p>
            <a:pPr marL="539750">
              <a:spcBef>
                <a:spcPts val="1115"/>
              </a:spcBef>
            </a:pPr>
            <a:r>
              <a:rPr sz="2150" spc="25" dirty="0">
                <a:solidFill>
                  <a:schemeClr val="bg1"/>
                </a:solidFill>
                <a:latin typeface="宋体"/>
                <a:cs typeface="宋体"/>
              </a:rPr>
              <a:t>解密</a:t>
            </a:r>
            <a:endParaRPr sz="2150" dirty="0">
              <a:solidFill>
                <a:schemeClr val="bg1"/>
              </a:solidFill>
              <a:latin typeface="宋体"/>
              <a:cs typeface="宋体"/>
            </a:endParaRPr>
          </a:p>
        </p:txBody>
      </p:sp>
      <p:sp>
        <p:nvSpPr>
          <p:cNvPr id="13" name="object 7"/>
          <p:cNvSpPr/>
          <p:nvPr/>
        </p:nvSpPr>
        <p:spPr>
          <a:xfrm>
            <a:off x="3155388" y="5647190"/>
            <a:ext cx="144145" cy="143510"/>
          </a:xfrm>
          <a:custGeom>
            <a:avLst/>
            <a:gdLst/>
            <a:ahLst/>
            <a:cxnLst/>
            <a:rect l="l" t="t" r="r" b="b"/>
            <a:pathLst>
              <a:path w="144144" h="143510">
                <a:moveTo>
                  <a:pt x="0" y="0"/>
                </a:moveTo>
                <a:lnTo>
                  <a:pt x="0" y="142936"/>
                </a:lnTo>
                <a:lnTo>
                  <a:pt x="143872" y="71468"/>
                </a:lnTo>
                <a:lnTo>
                  <a:pt x="0" y="0"/>
                </a:lnTo>
                <a:close/>
              </a:path>
            </a:pathLst>
          </a:custGeom>
          <a:solidFill>
            <a:srgbClr val="000000"/>
          </a:solidFill>
        </p:spPr>
        <p:txBody>
          <a:bodyPr wrap="square" lIns="0" tIns="0" rIns="0" bIns="0" rtlCol="0"/>
          <a:lstStyle/>
          <a:p>
            <a:endParaRPr/>
          </a:p>
        </p:txBody>
      </p:sp>
      <p:sp>
        <p:nvSpPr>
          <p:cNvPr id="14" name="object 8"/>
          <p:cNvSpPr/>
          <p:nvPr/>
        </p:nvSpPr>
        <p:spPr>
          <a:xfrm>
            <a:off x="4933257" y="5718658"/>
            <a:ext cx="1399540" cy="0"/>
          </a:xfrm>
          <a:custGeom>
            <a:avLst/>
            <a:gdLst/>
            <a:ahLst/>
            <a:cxnLst/>
            <a:rect l="l" t="t" r="r" b="b"/>
            <a:pathLst>
              <a:path w="1399539">
                <a:moveTo>
                  <a:pt x="0" y="0"/>
                </a:moveTo>
                <a:lnTo>
                  <a:pt x="1399067" y="0"/>
                </a:lnTo>
              </a:path>
            </a:pathLst>
          </a:custGeom>
          <a:ln w="32985">
            <a:solidFill>
              <a:srgbClr val="FF0000"/>
            </a:solidFill>
          </a:ln>
        </p:spPr>
        <p:txBody>
          <a:bodyPr wrap="square" lIns="0" tIns="0" rIns="0" bIns="0" rtlCol="0"/>
          <a:lstStyle/>
          <a:p>
            <a:endParaRPr/>
          </a:p>
        </p:txBody>
      </p:sp>
      <p:sp>
        <p:nvSpPr>
          <p:cNvPr id="15" name="object 9"/>
          <p:cNvSpPr/>
          <p:nvPr/>
        </p:nvSpPr>
        <p:spPr>
          <a:xfrm>
            <a:off x="6314341" y="5647190"/>
            <a:ext cx="144145" cy="143510"/>
          </a:xfrm>
          <a:custGeom>
            <a:avLst/>
            <a:gdLst/>
            <a:ahLst/>
            <a:cxnLst/>
            <a:rect l="l" t="t" r="r" b="b"/>
            <a:pathLst>
              <a:path w="144145" h="143510">
                <a:moveTo>
                  <a:pt x="0" y="0"/>
                </a:moveTo>
                <a:lnTo>
                  <a:pt x="0" y="142936"/>
                </a:lnTo>
                <a:lnTo>
                  <a:pt x="143872" y="71468"/>
                </a:lnTo>
                <a:lnTo>
                  <a:pt x="0" y="0"/>
                </a:lnTo>
                <a:close/>
              </a:path>
            </a:pathLst>
          </a:custGeom>
          <a:solidFill>
            <a:srgbClr val="FF0000"/>
          </a:solidFill>
        </p:spPr>
        <p:txBody>
          <a:bodyPr wrap="square" lIns="0" tIns="0" rIns="0" bIns="0" rtlCol="0"/>
          <a:lstStyle/>
          <a:p>
            <a:endParaRPr/>
          </a:p>
        </p:txBody>
      </p:sp>
      <p:sp>
        <p:nvSpPr>
          <p:cNvPr id="16" name="object 10"/>
          <p:cNvSpPr/>
          <p:nvPr/>
        </p:nvSpPr>
        <p:spPr>
          <a:xfrm>
            <a:off x="8092149" y="5718658"/>
            <a:ext cx="1072515" cy="0"/>
          </a:xfrm>
          <a:custGeom>
            <a:avLst/>
            <a:gdLst/>
            <a:ahLst/>
            <a:cxnLst/>
            <a:rect l="l" t="t" r="r" b="b"/>
            <a:pathLst>
              <a:path w="1072515">
                <a:moveTo>
                  <a:pt x="0" y="0"/>
                </a:moveTo>
                <a:lnTo>
                  <a:pt x="1072279" y="0"/>
                </a:lnTo>
              </a:path>
            </a:pathLst>
          </a:custGeom>
          <a:ln w="32985">
            <a:solidFill>
              <a:srgbClr val="000000"/>
            </a:solidFill>
          </a:ln>
        </p:spPr>
        <p:txBody>
          <a:bodyPr wrap="square" lIns="0" tIns="0" rIns="0" bIns="0" rtlCol="0"/>
          <a:lstStyle/>
          <a:p>
            <a:endParaRPr/>
          </a:p>
        </p:txBody>
      </p:sp>
      <p:sp>
        <p:nvSpPr>
          <p:cNvPr id="17" name="object 11"/>
          <p:cNvSpPr/>
          <p:nvPr/>
        </p:nvSpPr>
        <p:spPr>
          <a:xfrm>
            <a:off x="9146445" y="5647190"/>
            <a:ext cx="144145" cy="143510"/>
          </a:xfrm>
          <a:custGeom>
            <a:avLst/>
            <a:gdLst/>
            <a:ahLst/>
            <a:cxnLst/>
            <a:rect l="l" t="t" r="r" b="b"/>
            <a:pathLst>
              <a:path w="144145" h="143510">
                <a:moveTo>
                  <a:pt x="0" y="0"/>
                </a:moveTo>
                <a:lnTo>
                  <a:pt x="0" y="142936"/>
                </a:lnTo>
                <a:lnTo>
                  <a:pt x="143872" y="71468"/>
                </a:lnTo>
                <a:lnTo>
                  <a:pt x="0" y="0"/>
                </a:lnTo>
                <a:close/>
              </a:path>
            </a:pathLst>
          </a:custGeom>
          <a:solidFill>
            <a:srgbClr val="000000"/>
          </a:solidFill>
        </p:spPr>
        <p:txBody>
          <a:bodyPr wrap="square" lIns="0" tIns="0" rIns="0" bIns="0" rtlCol="0"/>
          <a:lstStyle/>
          <a:p>
            <a:endParaRPr/>
          </a:p>
        </p:txBody>
      </p:sp>
      <p:sp>
        <p:nvSpPr>
          <p:cNvPr id="18" name="object 12"/>
          <p:cNvSpPr txBox="1"/>
          <p:nvPr/>
        </p:nvSpPr>
        <p:spPr>
          <a:xfrm>
            <a:off x="2244840" y="5403133"/>
            <a:ext cx="929005" cy="355600"/>
          </a:xfrm>
          <a:prstGeom prst="rect">
            <a:avLst/>
          </a:prstGeom>
        </p:spPr>
        <p:txBody>
          <a:bodyPr vert="horz" wrap="square" lIns="0" tIns="14605" rIns="0" bIns="0" rtlCol="0">
            <a:spAutoFit/>
          </a:bodyPr>
          <a:lstStyle/>
          <a:p>
            <a:pPr marL="12700">
              <a:spcBef>
                <a:spcPts val="115"/>
              </a:spcBef>
              <a:tabLst>
                <a:tab pos="219710" algn="l"/>
                <a:tab pos="915669" algn="l"/>
              </a:tabLst>
            </a:pPr>
            <a:r>
              <a:rPr sz="2150" u="sng" dirty="0">
                <a:uFill>
                  <a:solidFill>
                    <a:srgbClr val="000000"/>
                  </a:solidFill>
                </a:uFill>
                <a:latin typeface="Times New Roman"/>
                <a:cs typeface="Times New Roman"/>
              </a:rPr>
              <a:t> </a:t>
            </a:r>
            <a:r>
              <a:rPr sz="2150" u="sng" spc="25" dirty="0" err="1" smtClean="0">
                <a:uFill>
                  <a:solidFill>
                    <a:srgbClr val="000000"/>
                  </a:solidFill>
                </a:uFill>
                <a:latin typeface="宋体"/>
                <a:cs typeface="宋体"/>
              </a:rPr>
              <a:t>明文</a:t>
            </a:r>
            <a:r>
              <a:rPr sz="2150" u="sng" spc="25" dirty="0" smtClean="0">
                <a:uFill>
                  <a:solidFill>
                    <a:srgbClr val="000000"/>
                  </a:solidFill>
                </a:uFill>
                <a:latin typeface="宋体"/>
                <a:cs typeface="宋体"/>
              </a:rPr>
              <a:t>	</a:t>
            </a:r>
            <a:endParaRPr sz="2150" u="sng" dirty="0">
              <a:latin typeface="宋体"/>
              <a:cs typeface="宋体"/>
            </a:endParaRPr>
          </a:p>
        </p:txBody>
      </p:sp>
      <p:sp>
        <p:nvSpPr>
          <p:cNvPr id="19" name="object 13"/>
          <p:cNvSpPr txBox="1"/>
          <p:nvPr/>
        </p:nvSpPr>
        <p:spPr>
          <a:xfrm>
            <a:off x="5340800" y="5370013"/>
            <a:ext cx="579120" cy="355600"/>
          </a:xfrm>
          <a:prstGeom prst="rect">
            <a:avLst/>
          </a:prstGeom>
        </p:spPr>
        <p:txBody>
          <a:bodyPr vert="horz" wrap="square" lIns="0" tIns="14605" rIns="0" bIns="0" rtlCol="0">
            <a:spAutoFit/>
          </a:bodyPr>
          <a:lstStyle/>
          <a:p>
            <a:pPr marL="12700">
              <a:spcBef>
                <a:spcPts val="115"/>
              </a:spcBef>
            </a:pPr>
            <a:r>
              <a:rPr sz="2150" spc="25" dirty="0">
                <a:solidFill>
                  <a:srgbClr val="FF0000"/>
                </a:solidFill>
                <a:latin typeface="宋体"/>
                <a:cs typeface="宋体"/>
              </a:rPr>
              <a:t>密文</a:t>
            </a:r>
            <a:endParaRPr sz="2150">
              <a:latin typeface="宋体"/>
              <a:cs typeface="宋体"/>
            </a:endParaRPr>
          </a:p>
        </p:txBody>
      </p:sp>
      <p:sp>
        <p:nvSpPr>
          <p:cNvPr id="20" name="object 14"/>
          <p:cNvSpPr txBox="1"/>
          <p:nvPr/>
        </p:nvSpPr>
        <p:spPr>
          <a:xfrm>
            <a:off x="8317852" y="5370013"/>
            <a:ext cx="855980" cy="355600"/>
          </a:xfrm>
          <a:prstGeom prst="rect">
            <a:avLst/>
          </a:prstGeom>
        </p:spPr>
        <p:txBody>
          <a:bodyPr vert="horz" wrap="square" lIns="0" tIns="14605" rIns="0" bIns="0" rtlCol="0">
            <a:spAutoFit/>
          </a:bodyPr>
          <a:lstStyle/>
          <a:p>
            <a:pPr marL="12700">
              <a:spcBef>
                <a:spcPts val="115"/>
              </a:spcBef>
            </a:pPr>
            <a:r>
              <a:rPr sz="2150" spc="25" dirty="0">
                <a:latin typeface="宋体"/>
                <a:cs typeface="宋体"/>
              </a:rPr>
              <a:t>原明文</a:t>
            </a:r>
            <a:endParaRPr sz="2150">
              <a:latin typeface="宋体"/>
              <a:cs typeface="宋体"/>
            </a:endParaRPr>
          </a:p>
        </p:txBody>
      </p:sp>
    </p:spTree>
    <p:extLst>
      <p:ext uri="{BB962C8B-B14F-4D97-AF65-F5344CB8AC3E}">
        <p14:creationId xmlns:p14="http://schemas.microsoft.com/office/powerpoint/2010/main" val="1748033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481" y="335171"/>
            <a:ext cx="4333722" cy="381515"/>
          </a:xfrm>
          <a:prstGeom prst="rect">
            <a:avLst/>
          </a:prstGeom>
        </p:spPr>
        <p:txBody>
          <a:bodyPr vert="horz" wrap="square" lIns="0" tIns="12065" rIns="0" bIns="0" rtlCol="0" anchor="ctr">
            <a:spAutoFit/>
          </a:bodyPr>
          <a:lstStyle/>
          <a:p>
            <a:pPr marL="12700">
              <a:lnSpc>
                <a:spcPct val="100000"/>
              </a:lnSpc>
              <a:spcBef>
                <a:spcPts val="95"/>
              </a:spcBef>
            </a:pPr>
            <a:r>
              <a:rPr lang="zh-CN" altLang="en-US" sz="2400" dirty="0" smtClean="0"/>
              <a:t>明文和密文</a:t>
            </a:r>
            <a:endParaRPr sz="2800" dirty="0"/>
          </a:p>
        </p:txBody>
      </p:sp>
      <p:sp>
        <p:nvSpPr>
          <p:cNvPr id="10" name="内容占位符 9"/>
          <p:cNvSpPr>
            <a:spLocks noGrp="1"/>
          </p:cNvSpPr>
          <p:nvPr>
            <p:ph idx="1"/>
          </p:nvPr>
        </p:nvSpPr>
        <p:spPr>
          <a:xfrm>
            <a:off x="838200" y="1162975"/>
            <a:ext cx="10704616" cy="5022866"/>
          </a:xfrm>
        </p:spPr>
        <p:txBody>
          <a:bodyPr vert="horz" lIns="91440" tIns="45720" rIns="91440" bIns="45720" rtlCol="0">
            <a:noAutofit/>
          </a:bodyPr>
          <a:lstStyle/>
          <a:p>
            <a:pPr marL="241300" indent="-228600">
              <a:lnSpc>
                <a:spcPct val="170000"/>
              </a:lnSpc>
              <a:spcBef>
                <a:spcPts val="100"/>
              </a:spcBef>
              <a:buFont typeface="Arial"/>
              <a:buChar char="•"/>
              <a:tabLst>
                <a:tab pos="241300" algn="l"/>
                <a:tab pos="1605280" algn="l"/>
                <a:tab pos="3949700" algn="l"/>
                <a:tab pos="4594225" algn="l"/>
              </a:tabLst>
            </a:pPr>
            <a:r>
              <a:rPr lang="zh-CN" altLang="en-US" sz="2400" b="1" dirty="0">
                <a:solidFill>
                  <a:schemeClr val="accent5">
                    <a:lumMod val="75000"/>
                  </a:schemeClr>
                </a:solidFill>
                <a:latin typeface="宋体"/>
                <a:cs typeface="宋体"/>
              </a:rPr>
              <a:t>明文</a:t>
            </a:r>
            <a:r>
              <a:rPr lang="zh-CN" altLang="en-US" sz="2400" dirty="0">
                <a:latin typeface="宋体"/>
                <a:cs typeface="宋体"/>
              </a:rPr>
              <a:t>用</a:t>
            </a:r>
            <a:r>
              <a:rPr lang="en-US" altLang="zh-CN" sz="2400" b="1" dirty="0" smtClean="0">
                <a:solidFill>
                  <a:schemeClr val="accent5">
                    <a:lumMod val="75000"/>
                  </a:schemeClr>
                </a:solidFill>
                <a:latin typeface="Times New Roman"/>
                <a:cs typeface="Times New Roman"/>
              </a:rPr>
              <a:t>M</a:t>
            </a:r>
            <a:r>
              <a:rPr lang="en-US" altLang="zh-CN" sz="2400" dirty="0" smtClean="0">
                <a:latin typeface="Times New Roman"/>
                <a:cs typeface="Times New Roman"/>
              </a:rPr>
              <a:t>(Message</a:t>
            </a:r>
            <a:r>
              <a:rPr lang="zh-CN" altLang="en-US" sz="2400" dirty="0">
                <a:latin typeface="宋体"/>
                <a:cs typeface="宋体"/>
              </a:rPr>
              <a:t>，消息</a:t>
            </a:r>
            <a:r>
              <a:rPr lang="en-US" altLang="zh-CN" sz="2400" dirty="0" smtClean="0">
                <a:latin typeface="Times New Roman"/>
                <a:cs typeface="Times New Roman"/>
              </a:rPr>
              <a:t>)</a:t>
            </a:r>
            <a:r>
              <a:rPr lang="zh-CN" altLang="en-US" sz="2400" dirty="0" smtClean="0">
                <a:latin typeface="宋体"/>
                <a:cs typeface="宋体"/>
              </a:rPr>
              <a:t>或</a:t>
            </a:r>
            <a:r>
              <a:rPr lang="en-US" altLang="zh-CN" sz="2400" b="1" dirty="0" smtClean="0">
                <a:solidFill>
                  <a:schemeClr val="accent5">
                    <a:lumMod val="75000"/>
                  </a:schemeClr>
                </a:solidFill>
                <a:latin typeface="Times New Roman"/>
                <a:cs typeface="Times New Roman"/>
              </a:rPr>
              <a:t>P</a:t>
            </a:r>
            <a:r>
              <a:rPr lang="en-US" altLang="zh-CN" sz="2400" dirty="0" smtClean="0">
                <a:latin typeface="Times New Roman"/>
                <a:cs typeface="Times New Roman"/>
              </a:rPr>
              <a:t>(Plaintext</a:t>
            </a:r>
            <a:r>
              <a:rPr lang="zh-CN" altLang="en-US" sz="2400" dirty="0">
                <a:latin typeface="宋体"/>
                <a:cs typeface="宋体"/>
              </a:rPr>
              <a:t>，明文</a:t>
            </a:r>
            <a:r>
              <a:rPr lang="en-US" altLang="zh-CN" sz="2400" spc="5" dirty="0">
                <a:latin typeface="Times New Roman"/>
                <a:cs typeface="Times New Roman"/>
              </a:rPr>
              <a:t>)</a:t>
            </a:r>
            <a:r>
              <a:rPr lang="zh-CN" altLang="en-US" sz="2400" dirty="0">
                <a:latin typeface="宋体"/>
                <a:cs typeface="宋体"/>
              </a:rPr>
              <a:t>表示</a:t>
            </a:r>
            <a:r>
              <a:rPr lang="zh-CN" altLang="en-US" sz="2400" dirty="0" smtClean="0">
                <a:latin typeface="宋体"/>
                <a:cs typeface="宋体"/>
              </a:rPr>
              <a:t>，</a:t>
            </a:r>
            <a:r>
              <a:rPr lang="zh-CN" altLang="en-US" sz="2400" spc="50" dirty="0" smtClean="0">
                <a:latin typeface="宋体"/>
                <a:cs typeface="宋体"/>
              </a:rPr>
              <a:t>它</a:t>
            </a:r>
            <a:r>
              <a:rPr lang="zh-CN" altLang="en-US" sz="2400" spc="50" dirty="0">
                <a:latin typeface="宋体"/>
                <a:cs typeface="宋体"/>
              </a:rPr>
              <a:t>可</a:t>
            </a:r>
            <a:r>
              <a:rPr lang="zh-CN" altLang="en-US" sz="2400" spc="35" dirty="0">
                <a:latin typeface="宋体"/>
                <a:cs typeface="宋体"/>
              </a:rPr>
              <a:t>能</a:t>
            </a:r>
            <a:r>
              <a:rPr lang="zh-CN" altLang="en-US" sz="2400" spc="50" dirty="0">
                <a:latin typeface="宋体"/>
                <a:cs typeface="宋体"/>
              </a:rPr>
              <a:t>是</a:t>
            </a:r>
            <a:r>
              <a:rPr lang="zh-CN" altLang="en-US" sz="2400" spc="35" dirty="0">
                <a:latin typeface="宋体"/>
                <a:cs typeface="宋体"/>
              </a:rPr>
              <a:t>比</a:t>
            </a:r>
            <a:r>
              <a:rPr lang="zh-CN" altLang="en-US" sz="2400" spc="50" dirty="0">
                <a:latin typeface="宋体"/>
                <a:cs typeface="宋体"/>
              </a:rPr>
              <a:t>特</a:t>
            </a:r>
            <a:r>
              <a:rPr lang="zh-CN" altLang="en-US" sz="2400" spc="75" dirty="0">
                <a:latin typeface="宋体"/>
                <a:cs typeface="宋体"/>
              </a:rPr>
              <a:t>流</a:t>
            </a:r>
            <a:r>
              <a:rPr lang="zh-CN" altLang="en-US" sz="2400" spc="35" dirty="0">
                <a:latin typeface="宋体"/>
                <a:cs typeface="宋体"/>
              </a:rPr>
              <a:t>、</a:t>
            </a:r>
            <a:r>
              <a:rPr lang="zh-CN" altLang="en-US" sz="2400" spc="50" dirty="0">
                <a:latin typeface="宋体"/>
                <a:cs typeface="宋体"/>
              </a:rPr>
              <a:t>文</a:t>
            </a:r>
            <a:r>
              <a:rPr lang="zh-CN" altLang="en-US" sz="2400" spc="35" dirty="0">
                <a:latin typeface="宋体"/>
                <a:cs typeface="宋体"/>
              </a:rPr>
              <a:t>本</a:t>
            </a:r>
            <a:r>
              <a:rPr lang="zh-CN" altLang="en-US" sz="2400" spc="50" dirty="0">
                <a:latin typeface="宋体"/>
                <a:cs typeface="宋体"/>
              </a:rPr>
              <a:t>文</a:t>
            </a:r>
            <a:r>
              <a:rPr lang="zh-CN" altLang="en-US" sz="2400" spc="55" dirty="0">
                <a:latin typeface="宋体"/>
                <a:cs typeface="宋体"/>
              </a:rPr>
              <a:t>件</a:t>
            </a:r>
            <a:r>
              <a:rPr lang="zh-CN" altLang="en-US" sz="2400" spc="35" dirty="0">
                <a:latin typeface="宋体"/>
                <a:cs typeface="宋体"/>
              </a:rPr>
              <a:t>、</a:t>
            </a:r>
            <a:r>
              <a:rPr lang="zh-CN" altLang="en-US" sz="2400" spc="50" dirty="0">
                <a:latin typeface="宋体"/>
                <a:cs typeface="宋体"/>
              </a:rPr>
              <a:t>位</a:t>
            </a:r>
            <a:r>
              <a:rPr lang="zh-CN" altLang="en-US" sz="2400" spc="35" dirty="0">
                <a:latin typeface="宋体"/>
                <a:cs typeface="宋体"/>
              </a:rPr>
              <a:t>图</a:t>
            </a:r>
            <a:r>
              <a:rPr lang="zh-CN" altLang="en-US" sz="2400" spc="50" dirty="0">
                <a:latin typeface="宋体"/>
                <a:cs typeface="宋体"/>
              </a:rPr>
              <a:t>、</a:t>
            </a:r>
            <a:r>
              <a:rPr lang="zh-CN" altLang="en-US" sz="2400" spc="35" dirty="0">
                <a:latin typeface="宋体"/>
                <a:cs typeface="宋体"/>
              </a:rPr>
              <a:t>数字</a:t>
            </a:r>
            <a:r>
              <a:rPr lang="zh-CN" altLang="en-US" sz="2400" spc="50" dirty="0">
                <a:latin typeface="宋体"/>
                <a:cs typeface="宋体"/>
              </a:rPr>
              <a:t>化的</a:t>
            </a:r>
            <a:r>
              <a:rPr lang="zh-CN" altLang="en-US" sz="2400" spc="35" dirty="0">
                <a:latin typeface="宋体"/>
                <a:cs typeface="宋体"/>
              </a:rPr>
              <a:t>语音流</a:t>
            </a:r>
            <a:r>
              <a:rPr lang="zh-CN" altLang="en-US" sz="2400" dirty="0" smtClean="0">
                <a:latin typeface="宋体"/>
                <a:cs typeface="宋体"/>
              </a:rPr>
              <a:t>或者</a:t>
            </a:r>
            <a:r>
              <a:rPr lang="zh-CN" altLang="en-US" sz="2400" dirty="0">
                <a:latin typeface="宋体"/>
                <a:cs typeface="宋体"/>
              </a:rPr>
              <a:t>数字化的视频图像等</a:t>
            </a:r>
            <a:r>
              <a:rPr lang="zh-CN" altLang="en-US" sz="2400" dirty="0" smtClean="0">
                <a:latin typeface="宋体"/>
                <a:cs typeface="宋体"/>
              </a:rPr>
              <a:t>。</a:t>
            </a:r>
            <a:endParaRPr lang="en-US" altLang="zh-CN" sz="2400" dirty="0" smtClean="0">
              <a:latin typeface="宋体"/>
              <a:cs typeface="宋体"/>
            </a:endParaRPr>
          </a:p>
          <a:p>
            <a:pPr marL="241300" indent="-228600">
              <a:lnSpc>
                <a:spcPct val="170000"/>
              </a:lnSpc>
              <a:spcBef>
                <a:spcPts val="100"/>
              </a:spcBef>
              <a:buFont typeface="Arial"/>
              <a:buChar char="•"/>
              <a:tabLst>
                <a:tab pos="241300" algn="l"/>
                <a:tab pos="1605280" algn="l"/>
                <a:tab pos="3949700" algn="l"/>
                <a:tab pos="4594225" algn="l"/>
              </a:tabLst>
            </a:pPr>
            <a:r>
              <a:rPr lang="zh-CN" altLang="en-US" sz="2400" b="1" spc="-5" dirty="0" smtClean="0">
                <a:solidFill>
                  <a:schemeClr val="accent5">
                    <a:lumMod val="75000"/>
                  </a:schemeClr>
                </a:solidFill>
                <a:latin typeface="宋体"/>
                <a:cs typeface="宋体"/>
              </a:rPr>
              <a:t>密文</a:t>
            </a:r>
            <a:r>
              <a:rPr lang="zh-CN" altLang="en-US" sz="2400" dirty="0">
                <a:latin typeface="宋体"/>
                <a:cs typeface="宋体"/>
              </a:rPr>
              <a:t>用</a:t>
            </a:r>
            <a:r>
              <a:rPr lang="en-US" altLang="zh-CN" sz="2400" b="1" spc="-5" dirty="0">
                <a:solidFill>
                  <a:schemeClr val="accent5">
                    <a:lumMod val="75000"/>
                  </a:schemeClr>
                </a:solidFill>
                <a:latin typeface="Times New Roman"/>
                <a:cs typeface="Times New Roman"/>
              </a:rPr>
              <a:t>C</a:t>
            </a:r>
            <a:r>
              <a:rPr lang="zh-CN" altLang="en-US" sz="2400" b="1" spc="-30" dirty="0">
                <a:solidFill>
                  <a:srgbClr val="0000C7"/>
                </a:solidFill>
                <a:latin typeface="Times New Roman"/>
                <a:cs typeface="Times New Roman"/>
              </a:rPr>
              <a:t> </a:t>
            </a:r>
            <a:r>
              <a:rPr lang="en-US" altLang="zh-CN" sz="2400" dirty="0">
                <a:latin typeface="Times New Roman"/>
                <a:cs typeface="Times New Roman"/>
              </a:rPr>
              <a:t>(Cipher)</a:t>
            </a:r>
            <a:r>
              <a:rPr lang="zh-CN" altLang="en-US" sz="2400" spc="-25" dirty="0">
                <a:latin typeface="Times New Roman"/>
                <a:cs typeface="Times New Roman"/>
              </a:rPr>
              <a:t> </a:t>
            </a:r>
            <a:r>
              <a:rPr lang="zh-CN" altLang="en-US" sz="2400" dirty="0">
                <a:latin typeface="宋体"/>
                <a:cs typeface="宋体"/>
              </a:rPr>
              <a:t>表</a:t>
            </a:r>
            <a:r>
              <a:rPr lang="zh-CN" altLang="en-US" sz="2400" spc="-15" dirty="0">
                <a:latin typeface="宋体"/>
                <a:cs typeface="宋体"/>
              </a:rPr>
              <a:t>示</a:t>
            </a:r>
            <a:r>
              <a:rPr lang="zh-CN" altLang="en-US" sz="2400" dirty="0" smtClean="0">
                <a:latin typeface="宋体"/>
                <a:cs typeface="宋体"/>
              </a:rPr>
              <a:t>，是</a:t>
            </a:r>
            <a:r>
              <a:rPr lang="zh-CN" altLang="en-US" sz="2400" dirty="0">
                <a:latin typeface="宋体"/>
                <a:cs typeface="宋体"/>
              </a:rPr>
              <a:t>二进制数据，有时和</a:t>
            </a:r>
            <a:r>
              <a:rPr lang="en-US" altLang="zh-CN" sz="2400" spc="-5" dirty="0">
                <a:latin typeface="Times New Roman"/>
                <a:cs typeface="Times New Roman"/>
              </a:rPr>
              <a:t>M</a:t>
            </a:r>
            <a:r>
              <a:rPr lang="zh-CN" altLang="en-US" sz="2400" dirty="0" smtClean="0">
                <a:latin typeface="宋体"/>
                <a:cs typeface="宋体"/>
              </a:rPr>
              <a:t>一样</a:t>
            </a:r>
            <a:r>
              <a:rPr lang="zh-CN" altLang="en-US" sz="2400" spc="10" dirty="0" smtClean="0">
                <a:latin typeface="宋体"/>
                <a:cs typeface="宋体"/>
              </a:rPr>
              <a:t>大</a:t>
            </a:r>
            <a:r>
              <a:rPr lang="zh-CN" altLang="en-US" sz="2400" spc="10" dirty="0">
                <a:latin typeface="宋体"/>
                <a:cs typeface="宋体"/>
              </a:rPr>
              <a:t>，</a:t>
            </a:r>
            <a:r>
              <a:rPr lang="zh-CN" altLang="en-US" sz="2400" spc="25" dirty="0">
                <a:latin typeface="宋体"/>
                <a:cs typeface="宋体"/>
              </a:rPr>
              <a:t>有</a:t>
            </a:r>
            <a:r>
              <a:rPr lang="zh-CN" altLang="en-US" sz="2400" spc="5" dirty="0">
                <a:latin typeface="宋体"/>
                <a:cs typeface="宋体"/>
              </a:rPr>
              <a:t>时</a:t>
            </a:r>
            <a:r>
              <a:rPr lang="zh-CN" altLang="en-US" sz="2400" spc="25" dirty="0">
                <a:latin typeface="宋体"/>
                <a:cs typeface="宋体"/>
              </a:rPr>
              <a:t>稍大</a:t>
            </a:r>
            <a:r>
              <a:rPr lang="zh-CN" altLang="en-US" sz="2400" spc="10" dirty="0">
                <a:latin typeface="宋体"/>
                <a:cs typeface="宋体"/>
              </a:rPr>
              <a:t>。</a:t>
            </a:r>
            <a:r>
              <a:rPr lang="zh-CN" altLang="en-US" sz="2400" spc="25" dirty="0">
                <a:latin typeface="宋体"/>
                <a:cs typeface="宋体"/>
              </a:rPr>
              <a:t>通</a:t>
            </a:r>
            <a:r>
              <a:rPr lang="zh-CN" altLang="en-US" sz="2400" spc="5" dirty="0">
                <a:latin typeface="宋体"/>
                <a:cs typeface="宋体"/>
              </a:rPr>
              <a:t>过</a:t>
            </a:r>
            <a:r>
              <a:rPr lang="zh-CN" altLang="en-US" sz="2400" spc="25" dirty="0">
                <a:latin typeface="宋体"/>
                <a:cs typeface="宋体"/>
              </a:rPr>
              <a:t>压</a:t>
            </a:r>
            <a:r>
              <a:rPr lang="zh-CN" altLang="en-US" sz="2400" spc="5" dirty="0">
                <a:latin typeface="宋体"/>
                <a:cs typeface="宋体"/>
              </a:rPr>
              <a:t>缩和</a:t>
            </a:r>
            <a:r>
              <a:rPr lang="zh-CN" altLang="en-US" sz="2400" spc="25" dirty="0">
                <a:latin typeface="宋体"/>
                <a:cs typeface="宋体"/>
              </a:rPr>
              <a:t>加</a:t>
            </a:r>
            <a:r>
              <a:rPr lang="zh-CN" altLang="en-US" sz="2400" spc="5" dirty="0">
                <a:latin typeface="宋体"/>
                <a:cs typeface="宋体"/>
              </a:rPr>
              <a:t>密</a:t>
            </a:r>
            <a:r>
              <a:rPr lang="zh-CN" altLang="en-US" sz="2400" spc="25" dirty="0">
                <a:latin typeface="宋体"/>
                <a:cs typeface="宋体"/>
              </a:rPr>
              <a:t>的</a:t>
            </a:r>
            <a:r>
              <a:rPr lang="zh-CN" altLang="en-US" sz="2400" spc="5" dirty="0">
                <a:latin typeface="宋体"/>
                <a:cs typeface="宋体"/>
              </a:rPr>
              <a:t>结</a:t>
            </a:r>
            <a:r>
              <a:rPr lang="zh-CN" altLang="en-US" sz="2400" spc="35" dirty="0">
                <a:latin typeface="宋体"/>
                <a:cs typeface="宋体"/>
              </a:rPr>
              <a:t>合</a:t>
            </a:r>
            <a:r>
              <a:rPr lang="zh-CN" altLang="en-US" sz="2400" spc="25" dirty="0">
                <a:latin typeface="宋体"/>
                <a:cs typeface="宋体"/>
              </a:rPr>
              <a:t>，</a:t>
            </a:r>
            <a:r>
              <a:rPr lang="en-US" altLang="zh-CN" sz="2400" spc="25" dirty="0">
                <a:latin typeface="Times New Roman"/>
                <a:cs typeface="Times New Roman"/>
              </a:rPr>
              <a:t>C</a:t>
            </a:r>
            <a:r>
              <a:rPr lang="zh-CN" altLang="en-US" sz="2400" spc="25" dirty="0">
                <a:latin typeface="宋体"/>
                <a:cs typeface="宋体"/>
              </a:rPr>
              <a:t>有</a:t>
            </a:r>
            <a:r>
              <a:rPr lang="zh-CN" altLang="en-US" sz="2400" spc="5" dirty="0">
                <a:latin typeface="宋体"/>
                <a:cs typeface="宋体"/>
              </a:rPr>
              <a:t>可能</a:t>
            </a:r>
            <a:r>
              <a:rPr lang="zh-CN" altLang="en-US" sz="2400" spc="30" dirty="0">
                <a:latin typeface="宋体"/>
                <a:cs typeface="宋体"/>
              </a:rPr>
              <a:t>比</a:t>
            </a:r>
            <a:r>
              <a:rPr lang="en-US" altLang="zh-CN" sz="2400" spc="10" dirty="0">
                <a:latin typeface="Times New Roman"/>
                <a:cs typeface="Times New Roman"/>
              </a:rPr>
              <a:t>P</a:t>
            </a:r>
            <a:r>
              <a:rPr lang="zh-CN" altLang="en-US" sz="2400" dirty="0" smtClean="0">
                <a:latin typeface="宋体"/>
                <a:cs typeface="宋体"/>
              </a:rPr>
              <a:t>小些</a:t>
            </a:r>
            <a:r>
              <a:rPr lang="zh-CN" altLang="en-US" sz="2400" dirty="0">
                <a:latin typeface="宋体"/>
                <a:cs typeface="宋体"/>
              </a:rPr>
              <a:t>。</a:t>
            </a:r>
          </a:p>
          <a:p>
            <a:pPr marL="241300" indent="-228600">
              <a:lnSpc>
                <a:spcPct val="170000"/>
              </a:lnSpc>
              <a:spcBef>
                <a:spcPts val="5"/>
              </a:spcBef>
              <a:buFont typeface="Arial"/>
              <a:buChar char="•"/>
              <a:tabLst>
                <a:tab pos="241300" algn="l"/>
              </a:tabLst>
            </a:pPr>
            <a:r>
              <a:rPr lang="zh-CN" altLang="en-US" sz="2400" dirty="0" smtClean="0">
                <a:solidFill>
                  <a:srgbClr val="C00000"/>
                </a:solidFill>
                <a:latin typeface="宋体"/>
                <a:cs typeface="宋体"/>
              </a:rPr>
              <a:t>加密</a:t>
            </a:r>
            <a:r>
              <a:rPr lang="zh-CN" altLang="en-US" sz="2400" dirty="0">
                <a:solidFill>
                  <a:srgbClr val="C00000"/>
                </a:solidFill>
                <a:latin typeface="宋体"/>
                <a:cs typeface="宋体"/>
              </a:rPr>
              <a:t>函数</a:t>
            </a:r>
            <a:r>
              <a:rPr lang="en-US" altLang="zh-CN" sz="2400" spc="-5" dirty="0">
                <a:solidFill>
                  <a:srgbClr val="C00000"/>
                </a:solidFill>
                <a:latin typeface="Times New Roman"/>
                <a:cs typeface="Times New Roman"/>
              </a:rPr>
              <a:t>E</a:t>
            </a:r>
            <a:r>
              <a:rPr lang="zh-CN" altLang="en-US" sz="2400" dirty="0">
                <a:latin typeface="宋体"/>
                <a:cs typeface="宋体"/>
              </a:rPr>
              <a:t>作用于</a:t>
            </a:r>
            <a:r>
              <a:rPr lang="en-US" altLang="zh-CN" sz="2400" spc="-5" dirty="0">
                <a:latin typeface="Times New Roman"/>
                <a:cs typeface="Times New Roman"/>
              </a:rPr>
              <a:t>M</a:t>
            </a:r>
            <a:r>
              <a:rPr lang="zh-CN" altLang="en-US" sz="2400" dirty="0">
                <a:latin typeface="宋体"/>
                <a:cs typeface="宋体"/>
              </a:rPr>
              <a:t>得到密文</a:t>
            </a:r>
            <a:r>
              <a:rPr lang="en-US" altLang="zh-CN" sz="2400" spc="-5" dirty="0">
                <a:latin typeface="Times New Roman"/>
                <a:cs typeface="Times New Roman"/>
              </a:rPr>
              <a:t>C</a:t>
            </a:r>
            <a:r>
              <a:rPr lang="zh-CN" altLang="en-US" sz="2400" spc="-5" dirty="0">
                <a:latin typeface="宋体"/>
                <a:cs typeface="宋体"/>
              </a:rPr>
              <a:t>，</a:t>
            </a:r>
            <a:r>
              <a:rPr lang="zh-CN" altLang="en-US" sz="2400" dirty="0">
                <a:latin typeface="宋体"/>
                <a:cs typeface="宋体"/>
              </a:rPr>
              <a:t>用数学公式表示为</a:t>
            </a:r>
            <a:r>
              <a:rPr lang="zh-CN" altLang="en-US" sz="2400" dirty="0" smtClean="0">
                <a:latin typeface="宋体"/>
                <a:cs typeface="宋体"/>
              </a:rPr>
              <a:t>：</a:t>
            </a:r>
            <a:r>
              <a:rPr lang="en-US" altLang="zh-CN" sz="2400" b="1" spc="-5" dirty="0" smtClean="0">
                <a:solidFill>
                  <a:srgbClr val="C00000"/>
                </a:solidFill>
                <a:latin typeface="Times New Roman"/>
                <a:cs typeface="Times New Roman"/>
              </a:rPr>
              <a:t>E</a:t>
            </a:r>
            <a:r>
              <a:rPr lang="en-US" altLang="zh-CN" sz="2400" b="1" spc="-5" dirty="0" smtClean="0">
                <a:solidFill>
                  <a:srgbClr val="0000C7"/>
                </a:solidFill>
                <a:latin typeface="Times New Roman"/>
                <a:cs typeface="Times New Roman"/>
              </a:rPr>
              <a:t>(M</a:t>
            </a:r>
            <a:r>
              <a:rPr lang="en-US" altLang="zh-CN" sz="2400" b="1" spc="-5" dirty="0">
                <a:solidFill>
                  <a:srgbClr val="0000C7"/>
                </a:solidFill>
                <a:latin typeface="Times New Roman"/>
                <a:cs typeface="Times New Roman"/>
              </a:rPr>
              <a:t>)=C</a:t>
            </a:r>
            <a:endParaRPr lang="zh-CN" altLang="en-US" sz="2400" dirty="0">
              <a:latin typeface="Times New Roman"/>
              <a:cs typeface="Times New Roman"/>
            </a:endParaRPr>
          </a:p>
          <a:p>
            <a:pPr marL="241300" indent="-228600">
              <a:lnSpc>
                <a:spcPct val="170000"/>
              </a:lnSpc>
              <a:spcBef>
                <a:spcPts val="145"/>
              </a:spcBef>
              <a:buFont typeface="Arial"/>
              <a:buChar char="•"/>
              <a:tabLst>
                <a:tab pos="241300" algn="l"/>
              </a:tabLst>
            </a:pPr>
            <a:r>
              <a:rPr lang="zh-CN" altLang="en-US" sz="2400" dirty="0">
                <a:solidFill>
                  <a:srgbClr val="C00000"/>
                </a:solidFill>
                <a:latin typeface="宋体"/>
                <a:cs typeface="宋体"/>
              </a:rPr>
              <a:t>解密函数</a:t>
            </a:r>
            <a:r>
              <a:rPr lang="en-US" altLang="zh-CN" sz="2400" spc="-10" dirty="0">
                <a:solidFill>
                  <a:srgbClr val="C00000"/>
                </a:solidFill>
                <a:latin typeface="Times New Roman"/>
                <a:cs typeface="Times New Roman"/>
              </a:rPr>
              <a:t>D</a:t>
            </a:r>
            <a:r>
              <a:rPr lang="zh-CN" altLang="en-US" sz="2400" dirty="0">
                <a:latin typeface="宋体"/>
                <a:cs typeface="宋体"/>
              </a:rPr>
              <a:t>作用于</a:t>
            </a:r>
            <a:r>
              <a:rPr lang="en-US" altLang="zh-CN" sz="2400" spc="-5" dirty="0">
                <a:latin typeface="Times New Roman"/>
                <a:cs typeface="Times New Roman"/>
              </a:rPr>
              <a:t>C</a:t>
            </a:r>
            <a:r>
              <a:rPr lang="zh-CN" altLang="en-US" sz="2400" dirty="0">
                <a:latin typeface="宋体"/>
                <a:cs typeface="宋体"/>
              </a:rPr>
              <a:t>产生</a:t>
            </a:r>
            <a:r>
              <a:rPr lang="en-US" altLang="zh-CN" sz="2400" spc="-5" dirty="0">
                <a:latin typeface="Times New Roman"/>
                <a:cs typeface="Times New Roman"/>
              </a:rPr>
              <a:t>M</a:t>
            </a:r>
            <a:r>
              <a:rPr lang="zh-CN" altLang="en-US" sz="2400" spc="-5" dirty="0">
                <a:latin typeface="宋体"/>
                <a:cs typeface="宋体"/>
              </a:rPr>
              <a:t>，</a:t>
            </a:r>
            <a:r>
              <a:rPr lang="zh-CN" altLang="en-US" sz="2400" dirty="0">
                <a:latin typeface="宋体"/>
                <a:cs typeface="宋体"/>
              </a:rPr>
              <a:t>用数学公式表示为</a:t>
            </a:r>
            <a:r>
              <a:rPr lang="zh-CN" altLang="en-US" sz="2400" dirty="0" smtClean="0">
                <a:latin typeface="宋体"/>
                <a:cs typeface="宋体"/>
              </a:rPr>
              <a:t>：</a:t>
            </a:r>
            <a:r>
              <a:rPr lang="en-US" altLang="zh-CN" sz="2400" b="1" spc="-5" dirty="0" smtClean="0">
                <a:solidFill>
                  <a:srgbClr val="C00000"/>
                </a:solidFill>
                <a:latin typeface="Times New Roman"/>
                <a:cs typeface="Times New Roman"/>
              </a:rPr>
              <a:t>D</a:t>
            </a:r>
            <a:r>
              <a:rPr lang="en-US" altLang="zh-CN" sz="2400" b="1" spc="-5" dirty="0" smtClean="0">
                <a:solidFill>
                  <a:srgbClr val="0000C7"/>
                </a:solidFill>
                <a:latin typeface="Times New Roman"/>
                <a:cs typeface="Times New Roman"/>
              </a:rPr>
              <a:t>(C</a:t>
            </a:r>
            <a:r>
              <a:rPr lang="en-US" altLang="zh-CN" sz="2400" b="1" spc="-5" dirty="0">
                <a:solidFill>
                  <a:srgbClr val="0000C7"/>
                </a:solidFill>
                <a:latin typeface="Times New Roman"/>
                <a:cs typeface="Times New Roman"/>
              </a:rPr>
              <a:t>)=M</a:t>
            </a:r>
            <a:endParaRPr lang="zh-CN" altLang="en-US" sz="2400" dirty="0">
              <a:latin typeface="Times New Roman"/>
              <a:cs typeface="Times New Roman"/>
            </a:endParaRPr>
          </a:p>
          <a:p>
            <a:pPr marL="241300" marR="7620" indent="-228600">
              <a:lnSpc>
                <a:spcPct val="170000"/>
              </a:lnSpc>
              <a:spcBef>
                <a:spcPts val="1210"/>
              </a:spcBef>
              <a:buFont typeface="Arial"/>
              <a:buChar char="•"/>
              <a:tabLst>
                <a:tab pos="241300" algn="l"/>
              </a:tabLst>
            </a:pPr>
            <a:r>
              <a:rPr lang="zh-CN" altLang="en-US" sz="2400" spc="50" dirty="0">
                <a:latin typeface="宋体"/>
                <a:cs typeface="宋体"/>
              </a:rPr>
              <a:t>先加</a:t>
            </a:r>
            <a:r>
              <a:rPr lang="zh-CN" altLang="en-US" sz="2400" spc="35" dirty="0">
                <a:latin typeface="宋体"/>
                <a:cs typeface="宋体"/>
              </a:rPr>
              <a:t>密</a:t>
            </a:r>
            <a:r>
              <a:rPr lang="zh-CN" altLang="en-US" sz="2400" spc="50" dirty="0">
                <a:latin typeface="宋体"/>
                <a:cs typeface="宋体"/>
              </a:rPr>
              <a:t>、</a:t>
            </a:r>
            <a:r>
              <a:rPr lang="zh-CN" altLang="en-US" sz="2400" spc="35" dirty="0">
                <a:latin typeface="宋体"/>
                <a:cs typeface="宋体"/>
              </a:rPr>
              <a:t>再</a:t>
            </a:r>
            <a:r>
              <a:rPr lang="zh-CN" altLang="en-US" sz="2400" spc="50" dirty="0">
                <a:latin typeface="宋体"/>
                <a:cs typeface="宋体"/>
              </a:rPr>
              <a:t>解密</a:t>
            </a:r>
            <a:r>
              <a:rPr lang="zh-CN" altLang="en-US" sz="2400" spc="35" dirty="0">
                <a:latin typeface="宋体"/>
                <a:cs typeface="宋体"/>
              </a:rPr>
              <a:t>，</a:t>
            </a:r>
            <a:r>
              <a:rPr lang="zh-CN" altLang="en-US" sz="2400" spc="50" dirty="0">
                <a:latin typeface="宋体"/>
                <a:cs typeface="宋体"/>
              </a:rPr>
              <a:t>原</a:t>
            </a:r>
            <a:r>
              <a:rPr lang="zh-CN" altLang="en-US" sz="2400" spc="35" dirty="0">
                <a:latin typeface="宋体"/>
                <a:cs typeface="宋体"/>
              </a:rPr>
              <a:t>始</a:t>
            </a:r>
            <a:r>
              <a:rPr lang="zh-CN" altLang="en-US" sz="2400" spc="50" dirty="0">
                <a:latin typeface="宋体"/>
                <a:cs typeface="宋体"/>
              </a:rPr>
              <a:t>的明</a:t>
            </a:r>
            <a:r>
              <a:rPr lang="zh-CN" altLang="en-US" sz="2400" spc="35" dirty="0">
                <a:latin typeface="宋体"/>
                <a:cs typeface="宋体"/>
              </a:rPr>
              <a:t>文</a:t>
            </a:r>
            <a:r>
              <a:rPr lang="zh-CN" altLang="en-US" sz="2400" spc="50" dirty="0">
                <a:latin typeface="宋体"/>
                <a:cs typeface="宋体"/>
              </a:rPr>
              <a:t>将</a:t>
            </a:r>
            <a:r>
              <a:rPr lang="zh-CN" altLang="en-US" sz="2400" spc="35" dirty="0">
                <a:latin typeface="宋体"/>
                <a:cs typeface="宋体"/>
              </a:rPr>
              <a:t>恢</a:t>
            </a:r>
            <a:r>
              <a:rPr lang="zh-CN" altLang="en-US" sz="2400" spc="50" dirty="0">
                <a:latin typeface="宋体"/>
                <a:cs typeface="宋体"/>
              </a:rPr>
              <a:t>复</a:t>
            </a:r>
            <a:r>
              <a:rPr lang="zh-CN" altLang="en-US" sz="2400" spc="35" dirty="0">
                <a:latin typeface="宋体"/>
                <a:cs typeface="宋体"/>
              </a:rPr>
              <a:t>出</a:t>
            </a:r>
            <a:r>
              <a:rPr lang="zh-CN" altLang="en-US" sz="2400" spc="60" dirty="0">
                <a:latin typeface="宋体"/>
                <a:cs typeface="宋体"/>
              </a:rPr>
              <a:t>来</a:t>
            </a:r>
            <a:r>
              <a:rPr lang="zh-CN" altLang="en-US" sz="2400" spc="50" dirty="0">
                <a:latin typeface="宋体"/>
                <a:cs typeface="宋体"/>
              </a:rPr>
              <a:t>，下</a:t>
            </a:r>
            <a:r>
              <a:rPr lang="zh-CN" altLang="en-US" sz="2400" spc="35" dirty="0">
                <a:latin typeface="宋体"/>
                <a:cs typeface="宋体"/>
              </a:rPr>
              <a:t>式必须</a:t>
            </a:r>
            <a:r>
              <a:rPr lang="zh-CN" altLang="en-US" sz="2400" dirty="0" smtClean="0">
                <a:latin typeface="宋体"/>
                <a:cs typeface="宋体"/>
              </a:rPr>
              <a:t>成立：</a:t>
            </a:r>
            <a:r>
              <a:rPr lang="en-US" altLang="zh-CN" sz="2400" b="1" dirty="0" smtClean="0">
                <a:solidFill>
                  <a:srgbClr val="C00000"/>
                </a:solidFill>
                <a:latin typeface="Times New Roman"/>
                <a:cs typeface="Times New Roman"/>
              </a:rPr>
              <a:t>D</a:t>
            </a:r>
            <a:r>
              <a:rPr lang="en-US" altLang="zh-CN" sz="2400" b="1" dirty="0" smtClean="0">
                <a:solidFill>
                  <a:srgbClr val="0000C7"/>
                </a:solidFill>
                <a:latin typeface="Times New Roman"/>
                <a:cs typeface="Times New Roman"/>
              </a:rPr>
              <a:t>(</a:t>
            </a:r>
            <a:r>
              <a:rPr lang="en-US" altLang="zh-CN" sz="2400" b="1" dirty="0" smtClean="0">
                <a:solidFill>
                  <a:srgbClr val="C00000"/>
                </a:solidFill>
                <a:latin typeface="Times New Roman"/>
                <a:cs typeface="Times New Roman"/>
              </a:rPr>
              <a:t>E</a:t>
            </a:r>
            <a:r>
              <a:rPr lang="en-US" altLang="zh-CN" sz="2400" b="1" dirty="0" smtClean="0">
                <a:solidFill>
                  <a:srgbClr val="0000C7"/>
                </a:solidFill>
                <a:latin typeface="Times New Roman"/>
                <a:cs typeface="Times New Roman"/>
              </a:rPr>
              <a:t>(M</a:t>
            </a:r>
            <a:r>
              <a:rPr lang="en-US" altLang="zh-CN" sz="2400" b="1" dirty="0">
                <a:solidFill>
                  <a:srgbClr val="0000C7"/>
                </a:solidFill>
                <a:latin typeface="Times New Roman"/>
                <a:cs typeface="Times New Roman"/>
              </a:rPr>
              <a:t>))=</a:t>
            </a:r>
            <a:r>
              <a:rPr lang="en-US" altLang="zh-CN" sz="2400" b="1" dirty="0" smtClean="0">
                <a:solidFill>
                  <a:srgbClr val="0000C7"/>
                </a:solidFill>
                <a:latin typeface="Times New Roman"/>
                <a:cs typeface="Times New Roman"/>
              </a:rPr>
              <a:t>M</a:t>
            </a:r>
            <a:endParaRPr lang="zh-CN" altLang="en-US" sz="2400" dirty="0">
              <a:latin typeface="Times New Roman"/>
              <a:cs typeface="Times New Roman"/>
            </a:endParaRPr>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843684" y="336652"/>
              <a:ext cx="934831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762489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3187" y="335171"/>
            <a:ext cx="4444016" cy="381515"/>
          </a:xfrm>
          <a:prstGeom prst="rect">
            <a:avLst/>
          </a:prstGeom>
        </p:spPr>
        <p:txBody>
          <a:bodyPr vert="horz" wrap="square" lIns="0" tIns="12065" rIns="0" bIns="0" rtlCol="0" anchor="ctr">
            <a:spAutoFit/>
          </a:bodyPr>
          <a:lstStyle/>
          <a:p>
            <a:pPr marL="12700">
              <a:lnSpc>
                <a:spcPct val="100000"/>
              </a:lnSpc>
              <a:spcBef>
                <a:spcPts val="95"/>
              </a:spcBef>
            </a:pPr>
            <a:r>
              <a:rPr lang="zh-CN" altLang="en-US" sz="2400" dirty="0" smtClean="0"/>
              <a:t> 鉴别</a:t>
            </a:r>
            <a:r>
              <a:rPr lang="zh-CN" altLang="en-US" sz="2400" dirty="0"/>
              <a:t>、完整性和抗抵赖性</a:t>
            </a:r>
            <a:endParaRPr sz="2800" dirty="0"/>
          </a:p>
        </p:txBody>
      </p:sp>
      <p:sp>
        <p:nvSpPr>
          <p:cNvPr id="10" name="内容占位符 9"/>
          <p:cNvSpPr>
            <a:spLocks noGrp="1"/>
          </p:cNvSpPr>
          <p:nvPr>
            <p:ph idx="1"/>
          </p:nvPr>
        </p:nvSpPr>
        <p:spPr>
          <a:xfrm>
            <a:off x="743814" y="1271498"/>
            <a:ext cx="10677247" cy="5022866"/>
          </a:xfrm>
        </p:spPr>
        <p:txBody>
          <a:bodyPr vert="horz" lIns="91440" tIns="45720" rIns="91440" bIns="45720" rtlCol="0">
            <a:normAutofit/>
          </a:bodyPr>
          <a:lstStyle/>
          <a:p>
            <a:pPr marL="241300" indent="-228600">
              <a:lnSpc>
                <a:spcPct val="150000"/>
              </a:lnSpc>
              <a:spcBef>
                <a:spcPts val="265"/>
              </a:spcBef>
              <a:buFont typeface="Arial"/>
              <a:tabLst>
                <a:tab pos="241300" algn="l"/>
              </a:tabLst>
            </a:pPr>
            <a:r>
              <a:rPr lang="zh-CN" altLang="en-US" sz="2400" spc="-5" dirty="0" smtClean="0">
                <a:latin typeface="宋体"/>
                <a:cs typeface="宋体"/>
              </a:rPr>
              <a:t>除了机密性</a:t>
            </a:r>
            <a:r>
              <a:rPr lang="zh-CN" altLang="en-US" sz="2400" spc="-5" dirty="0">
                <a:latin typeface="宋体"/>
                <a:cs typeface="宋体"/>
              </a:rPr>
              <a:t>外，密码学需要提供三方面的</a:t>
            </a:r>
            <a:r>
              <a:rPr lang="zh-CN" altLang="en-US" sz="2400" spc="-5" dirty="0" smtClean="0">
                <a:latin typeface="宋体"/>
                <a:cs typeface="宋体"/>
              </a:rPr>
              <a:t>功能：</a:t>
            </a:r>
            <a:endParaRPr lang="en-US" altLang="zh-CN" sz="2400" spc="-5" dirty="0" smtClean="0">
              <a:latin typeface="宋体"/>
              <a:cs typeface="宋体"/>
            </a:endParaRPr>
          </a:p>
          <a:p>
            <a:pPr marL="685800" lvl="1" indent="-228600">
              <a:lnSpc>
                <a:spcPct val="150000"/>
              </a:lnSpc>
              <a:spcBef>
                <a:spcPts val="265"/>
              </a:spcBef>
              <a:buFont typeface="Arial"/>
              <a:tabLst>
                <a:tab pos="241300" algn="l"/>
              </a:tabLst>
            </a:pPr>
            <a:r>
              <a:rPr lang="zh-CN" altLang="en-US" spc="-5" dirty="0" smtClean="0">
                <a:solidFill>
                  <a:srgbClr val="C00000"/>
                </a:solidFill>
                <a:latin typeface="宋体"/>
                <a:cs typeface="宋体"/>
              </a:rPr>
              <a:t>鉴别</a:t>
            </a:r>
            <a:r>
              <a:rPr lang="zh-CN" altLang="en-US" spc="-5" dirty="0" smtClean="0">
                <a:latin typeface="宋体"/>
                <a:cs typeface="宋体"/>
              </a:rPr>
              <a:t>：</a:t>
            </a:r>
            <a:endParaRPr lang="en-US" altLang="zh-CN" spc="-5" dirty="0" smtClean="0">
              <a:latin typeface="宋体"/>
              <a:cs typeface="宋体"/>
            </a:endParaRPr>
          </a:p>
          <a:p>
            <a:pPr marL="1025525" lvl="2">
              <a:lnSpc>
                <a:spcPct val="150000"/>
              </a:lnSpc>
              <a:spcBef>
                <a:spcPts val="265"/>
              </a:spcBef>
              <a:buFont typeface="Arial"/>
              <a:tabLst>
                <a:tab pos="241300" algn="l"/>
              </a:tabLst>
            </a:pPr>
            <a:r>
              <a:rPr lang="zh-CN" altLang="en-US" spc="-5" dirty="0" smtClean="0">
                <a:latin typeface="宋体"/>
                <a:cs typeface="宋体"/>
              </a:rPr>
              <a:t>消息</a:t>
            </a:r>
            <a:r>
              <a:rPr lang="zh-CN" altLang="en-US" spc="-5" dirty="0">
                <a:latin typeface="宋体"/>
                <a:cs typeface="宋体"/>
              </a:rPr>
              <a:t>的接收者应该能够确认消息的</a:t>
            </a:r>
            <a:r>
              <a:rPr lang="zh-CN" altLang="en-US" spc="-5" dirty="0" smtClean="0">
                <a:latin typeface="宋体"/>
                <a:cs typeface="宋体"/>
              </a:rPr>
              <a:t>来源；</a:t>
            </a:r>
            <a:endParaRPr lang="en-US" altLang="zh-CN" spc="-5" dirty="0" smtClean="0">
              <a:latin typeface="宋体"/>
              <a:cs typeface="宋体"/>
            </a:endParaRPr>
          </a:p>
          <a:p>
            <a:pPr marL="1025525" lvl="2">
              <a:lnSpc>
                <a:spcPct val="150000"/>
              </a:lnSpc>
              <a:spcBef>
                <a:spcPts val="265"/>
              </a:spcBef>
              <a:buFont typeface="Arial"/>
              <a:tabLst>
                <a:tab pos="241300" algn="l"/>
              </a:tabLst>
            </a:pPr>
            <a:r>
              <a:rPr lang="zh-CN" altLang="en-US" spc="-5" dirty="0" smtClean="0">
                <a:latin typeface="宋体"/>
                <a:cs typeface="宋体"/>
              </a:rPr>
              <a:t>入侵</a:t>
            </a:r>
            <a:r>
              <a:rPr lang="zh-CN" altLang="en-US" spc="-5" dirty="0">
                <a:latin typeface="宋体"/>
                <a:cs typeface="宋体"/>
              </a:rPr>
              <a:t>者不可能伪装成他人。</a:t>
            </a:r>
          </a:p>
          <a:p>
            <a:pPr marL="685800" lvl="1" indent="-228600">
              <a:lnSpc>
                <a:spcPct val="150000"/>
              </a:lnSpc>
              <a:spcBef>
                <a:spcPts val="265"/>
              </a:spcBef>
              <a:buFont typeface="Arial"/>
              <a:tabLst>
                <a:tab pos="241300" algn="l"/>
              </a:tabLst>
            </a:pPr>
            <a:r>
              <a:rPr lang="zh-CN" altLang="en-US" spc="-5" dirty="0" smtClean="0">
                <a:solidFill>
                  <a:srgbClr val="C00000"/>
                </a:solidFill>
                <a:latin typeface="宋体"/>
                <a:cs typeface="宋体"/>
              </a:rPr>
              <a:t>完整性</a:t>
            </a:r>
            <a:r>
              <a:rPr lang="zh-CN" altLang="en-US" spc="-5" dirty="0" smtClean="0">
                <a:latin typeface="宋体"/>
                <a:cs typeface="宋体"/>
              </a:rPr>
              <a:t>：</a:t>
            </a:r>
            <a:endParaRPr lang="en-US" altLang="zh-CN" spc="-5" dirty="0" smtClean="0">
              <a:latin typeface="宋体"/>
              <a:cs typeface="宋体"/>
            </a:endParaRPr>
          </a:p>
          <a:p>
            <a:pPr marL="1025525" lvl="2">
              <a:lnSpc>
                <a:spcPct val="150000"/>
              </a:lnSpc>
              <a:spcBef>
                <a:spcPts val="265"/>
              </a:spcBef>
              <a:buFont typeface="Arial"/>
              <a:tabLst>
                <a:tab pos="241300" algn="l"/>
              </a:tabLst>
            </a:pPr>
            <a:r>
              <a:rPr lang="zh-CN" altLang="en-US" spc="-5" dirty="0" smtClean="0">
                <a:latin typeface="宋体"/>
                <a:cs typeface="宋体"/>
              </a:rPr>
              <a:t>消息</a:t>
            </a:r>
            <a:r>
              <a:rPr lang="zh-CN" altLang="en-US" spc="-5" dirty="0">
                <a:latin typeface="宋体"/>
                <a:cs typeface="宋体"/>
              </a:rPr>
              <a:t>的接收者应该能够验证在传送</a:t>
            </a:r>
            <a:r>
              <a:rPr lang="zh-CN" altLang="en-US" spc="-5" dirty="0" smtClean="0">
                <a:latin typeface="宋体"/>
                <a:cs typeface="宋体"/>
              </a:rPr>
              <a:t>过程中</a:t>
            </a:r>
            <a:r>
              <a:rPr lang="zh-CN" altLang="en-US" spc="-5" dirty="0">
                <a:latin typeface="宋体"/>
                <a:cs typeface="宋体"/>
              </a:rPr>
              <a:t>的消息没有被修改</a:t>
            </a:r>
            <a:r>
              <a:rPr lang="zh-CN" altLang="en-US" spc="-5" dirty="0" smtClean="0">
                <a:latin typeface="宋体"/>
                <a:cs typeface="宋体"/>
              </a:rPr>
              <a:t>；</a:t>
            </a:r>
            <a:endParaRPr lang="en-US" altLang="zh-CN" spc="-5" dirty="0" smtClean="0">
              <a:latin typeface="宋体"/>
              <a:cs typeface="宋体"/>
            </a:endParaRPr>
          </a:p>
          <a:p>
            <a:pPr marL="1025525" lvl="2">
              <a:lnSpc>
                <a:spcPct val="150000"/>
              </a:lnSpc>
              <a:spcBef>
                <a:spcPts val="265"/>
              </a:spcBef>
              <a:buFont typeface="Arial"/>
              <a:tabLst>
                <a:tab pos="241300" algn="l"/>
              </a:tabLst>
            </a:pPr>
            <a:r>
              <a:rPr lang="zh-CN" altLang="en-US" spc="-5" dirty="0" smtClean="0">
                <a:latin typeface="宋体"/>
                <a:cs typeface="宋体"/>
              </a:rPr>
              <a:t>入侵</a:t>
            </a:r>
            <a:r>
              <a:rPr lang="zh-CN" altLang="en-US" spc="-5" dirty="0">
                <a:latin typeface="宋体"/>
                <a:cs typeface="宋体"/>
              </a:rPr>
              <a:t>者不可能用假消息</a:t>
            </a:r>
            <a:r>
              <a:rPr lang="zh-CN" altLang="en-US" spc="-5" dirty="0" smtClean="0">
                <a:latin typeface="宋体"/>
                <a:cs typeface="宋体"/>
              </a:rPr>
              <a:t>代替</a:t>
            </a:r>
            <a:r>
              <a:rPr lang="zh-CN" altLang="en-US" spc="-5" dirty="0">
                <a:latin typeface="宋体"/>
                <a:cs typeface="宋体"/>
              </a:rPr>
              <a:t>合法消息。</a:t>
            </a:r>
          </a:p>
          <a:p>
            <a:pPr marL="685800" lvl="1" indent="-228600">
              <a:lnSpc>
                <a:spcPct val="150000"/>
              </a:lnSpc>
              <a:spcBef>
                <a:spcPts val="265"/>
              </a:spcBef>
              <a:buFont typeface="Arial"/>
              <a:tabLst>
                <a:tab pos="241300" algn="l"/>
              </a:tabLst>
            </a:pPr>
            <a:r>
              <a:rPr lang="zh-CN" altLang="en-US" spc="-5" dirty="0" smtClean="0">
                <a:solidFill>
                  <a:srgbClr val="C00000"/>
                </a:solidFill>
                <a:latin typeface="宋体"/>
                <a:cs typeface="宋体"/>
              </a:rPr>
              <a:t>抗</a:t>
            </a:r>
            <a:r>
              <a:rPr lang="zh-CN" altLang="en-US" spc="-5" dirty="0">
                <a:solidFill>
                  <a:srgbClr val="C00000"/>
                </a:solidFill>
                <a:latin typeface="宋体"/>
                <a:cs typeface="宋体"/>
              </a:rPr>
              <a:t>抵赖性</a:t>
            </a:r>
            <a:r>
              <a:rPr lang="zh-CN" altLang="en-US" spc="-5" dirty="0" smtClean="0">
                <a:latin typeface="宋体"/>
                <a:cs typeface="宋体"/>
              </a:rPr>
              <a:t>：</a:t>
            </a:r>
            <a:endParaRPr lang="en-US" altLang="zh-CN" spc="-5" dirty="0" smtClean="0">
              <a:latin typeface="宋体"/>
              <a:cs typeface="宋体"/>
            </a:endParaRPr>
          </a:p>
          <a:p>
            <a:pPr marL="1025525" lvl="2">
              <a:lnSpc>
                <a:spcPct val="150000"/>
              </a:lnSpc>
              <a:spcBef>
                <a:spcPts val="265"/>
              </a:spcBef>
              <a:buFont typeface="Arial"/>
              <a:tabLst>
                <a:tab pos="241300" algn="l"/>
              </a:tabLst>
            </a:pPr>
            <a:r>
              <a:rPr lang="zh-CN" altLang="en-US" spc="-5" dirty="0" smtClean="0">
                <a:latin typeface="宋体"/>
                <a:cs typeface="宋体"/>
              </a:rPr>
              <a:t>发送</a:t>
            </a:r>
            <a:r>
              <a:rPr lang="zh-CN" altLang="en-US" spc="-5" dirty="0">
                <a:latin typeface="宋体"/>
                <a:cs typeface="宋体"/>
              </a:rPr>
              <a:t>消息者事后</a:t>
            </a:r>
            <a:r>
              <a:rPr lang="zh-CN" altLang="en-US" spc="-5" dirty="0" smtClean="0">
                <a:latin typeface="宋体"/>
                <a:cs typeface="宋体"/>
              </a:rPr>
              <a:t>不可能否认他发送</a:t>
            </a:r>
            <a:r>
              <a:rPr lang="zh-CN" altLang="en-US" spc="-5" dirty="0">
                <a:latin typeface="宋体"/>
                <a:cs typeface="宋体"/>
              </a:rPr>
              <a:t>的消息。</a:t>
            </a:r>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4953837" y="336652"/>
              <a:ext cx="723816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121688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3187" y="335171"/>
            <a:ext cx="4444016" cy="381515"/>
          </a:xfrm>
          <a:prstGeom prst="rect">
            <a:avLst/>
          </a:prstGeom>
        </p:spPr>
        <p:txBody>
          <a:bodyPr vert="horz" wrap="square" lIns="0" tIns="12065" rIns="0" bIns="0" rtlCol="0" anchor="ctr">
            <a:spAutoFit/>
          </a:bodyPr>
          <a:lstStyle/>
          <a:p>
            <a:pPr marL="12700">
              <a:lnSpc>
                <a:spcPct val="100000"/>
              </a:lnSpc>
              <a:spcBef>
                <a:spcPts val="95"/>
              </a:spcBef>
            </a:pPr>
            <a:r>
              <a:rPr lang="zh-CN" altLang="en-US" sz="2400" dirty="0" smtClean="0"/>
              <a:t> 算法和密钥</a:t>
            </a:r>
            <a:endParaRPr sz="2800" dirty="0"/>
          </a:p>
        </p:txBody>
      </p:sp>
      <p:sp>
        <p:nvSpPr>
          <p:cNvPr id="10" name="内容占位符 9"/>
          <p:cNvSpPr>
            <a:spLocks noGrp="1"/>
          </p:cNvSpPr>
          <p:nvPr>
            <p:ph idx="1"/>
          </p:nvPr>
        </p:nvSpPr>
        <p:spPr>
          <a:xfrm>
            <a:off x="854347" y="1196394"/>
            <a:ext cx="10490243" cy="3489411"/>
          </a:xfrm>
        </p:spPr>
        <p:txBody>
          <a:bodyPr vert="horz" lIns="91440" tIns="45720" rIns="91440" bIns="45720" rtlCol="0">
            <a:noAutofit/>
          </a:bodyPr>
          <a:lstStyle/>
          <a:p>
            <a:pPr>
              <a:lnSpc>
                <a:spcPct val="150000"/>
              </a:lnSpc>
            </a:pPr>
            <a:r>
              <a:rPr lang="zh-CN" altLang="en-US" sz="2000" dirty="0"/>
              <a:t>现代密码学要求密码</a:t>
            </a:r>
            <a:r>
              <a:rPr lang="zh-CN" altLang="en-US" sz="2000" dirty="0">
                <a:solidFill>
                  <a:srgbClr val="C00000"/>
                </a:solidFill>
              </a:rPr>
              <a:t>算法公开，密钥保密</a:t>
            </a:r>
            <a:r>
              <a:rPr lang="zh-CN" altLang="en-US" sz="2000" dirty="0" smtClean="0"/>
              <a:t>。</a:t>
            </a:r>
            <a:endParaRPr lang="en-US" altLang="zh-CN" sz="2000" dirty="0" smtClean="0"/>
          </a:p>
          <a:p>
            <a:pPr>
              <a:lnSpc>
                <a:spcPct val="150000"/>
              </a:lnSpc>
            </a:pPr>
            <a:r>
              <a:rPr lang="zh-CN" altLang="en-US" sz="2000" dirty="0" smtClean="0"/>
              <a:t>密钥</a:t>
            </a:r>
            <a:r>
              <a:rPr lang="zh-CN" altLang="en-US" sz="2000" dirty="0"/>
              <a:t>用</a:t>
            </a:r>
            <a:r>
              <a:rPr lang="en-US" altLang="zh-CN" sz="2000" dirty="0"/>
              <a:t>K</a:t>
            </a:r>
            <a:r>
              <a:rPr lang="zh-CN" altLang="en-US" sz="2000" dirty="0"/>
              <a:t>表示</a:t>
            </a:r>
            <a:r>
              <a:rPr lang="zh-CN" altLang="en-US" sz="2000" dirty="0" smtClean="0"/>
              <a:t>。</a:t>
            </a:r>
            <a:r>
              <a:rPr lang="en-US" altLang="zh-CN" sz="2000" dirty="0" smtClean="0"/>
              <a:t>K</a:t>
            </a:r>
            <a:r>
              <a:rPr lang="zh-CN" altLang="en-US" sz="2000" dirty="0"/>
              <a:t>可以是很多数值里的任意值，密钥</a:t>
            </a:r>
            <a:r>
              <a:rPr lang="en-US" altLang="zh-CN" sz="2000" dirty="0"/>
              <a:t>K</a:t>
            </a:r>
            <a:r>
              <a:rPr lang="zh-CN" altLang="en-US" sz="2000" dirty="0"/>
              <a:t>的可能值的范围</a:t>
            </a:r>
            <a:r>
              <a:rPr lang="zh-CN" altLang="en-US" sz="2000" dirty="0" smtClean="0"/>
              <a:t>叫做</a:t>
            </a:r>
            <a:r>
              <a:rPr lang="zh-CN" altLang="en-US" sz="2000" dirty="0" smtClean="0">
                <a:solidFill>
                  <a:schemeClr val="accent5">
                    <a:lumMod val="75000"/>
                  </a:schemeClr>
                </a:solidFill>
              </a:rPr>
              <a:t>密钥</a:t>
            </a:r>
            <a:r>
              <a:rPr lang="zh-CN" altLang="en-US" sz="2000" dirty="0">
                <a:solidFill>
                  <a:schemeClr val="accent5">
                    <a:lumMod val="75000"/>
                  </a:schemeClr>
                </a:solidFill>
              </a:rPr>
              <a:t>空间</a:t>
            </a:r>
            <a:r>
              <a:rPr lang="zh-CN" altLang="en-US" sz="2000" dirty="0" smtClean="0"/>
              <a:t>。</a:t>
            </a:r>
            <a:endParaRPr lang="en-US" altLang="zh-CN" sz="2000" dirty="0" smtClean="0"/>
          </a:p>
          <a:p>
            <a:pPr>
              <a:lnSpc>
                <a:spcPct val="150000"/>
              </a:lnSpc>
            </a:pPr>
            <a:r>
              <a:rPr lang="zh-CN" altLang="en-US" sz="2000" dirty="0" smtClean="0"/>
              <a:t>对称</a:t>
            </a:r>
            <a:r>
              <a:rPr lang="zh-CN" altLang="en-US" sz="2000" dirty="0"/>
              <a:t>密码算法加密和解密运算都使用这个密钥</a:t>
            </a:r>
            <a:r>
              <a:rPr lang="zh-CN" altLang="en-US" sz="2000" dirty="0" smtClean="0"/>
              <a:t>，即</a:t>
            </a:r>
            <a:r>
              <a:rPr lang="zh-CN" altLang="en-US" sz="2000" dirty="0"/>
              <a:t>运算都依赖于密钥，并用</a:t>
            </a:r>
            <a:r>
              <a:rPr lang="en-US" altLang="zh-CN" sz="2000" dirty="0"/>
              <a:t>K</a:t>
            </a:r>
            <a:r>
              <a:rPr lang="zh-CN" altLang="en-US" sz="2000" dirty="0"/>
              <a:t>作为下标表示，加</a:t>
            </a:r>
            <a:r>
              <a:rPr lang="en-US" altLang="zh-CN" sz="2000" dirty="0"/>
              <a:t>/</a:t>
            </a:r>
            <a:r>
              <a:rPr lang="zh-CN" altLang="en-US" sz="2000" dirty="0"/>
              <a:t>解密</a:t>
            </a:r>
            <a:r>
              <a:rPr lang="zh-CN" altLang="en-US" sz="2000" dirty="0" smtClean="0"/>
              <a:t>函数表达</a:t>
            </a:r>
            <a:r>
              <a:rPr lang="zh-CN" altLang="en-US" sz="2000" dirty="0"/>
              <a:t>为：</a:t>
            </a:r>
          </a:p>
          <a:p>
            <a:pPr lvl="1">
              <a:lnSpc>
                <a:spcPct val="150000"/>
              </a:lnSpc>
            </a:pPr>
            <a:r>
              <a:rPr lang="en-US" altLang="zh-CN" sz="2000" dirty="0">
                <a:solidFill>
                  <a:srgbClr val="C00000"/>
                </a:solidFill>
              </a:rPr>
              <a:t>E</a:t>
            </a:r>
            <a:r>
              <a:rPr lang="en-US" altLang="zh-CN" sz="2000" baseline="-25000" dirty="0">
                <a:solidFill>
                  <a:srgbClr val="C00000"/>
                </a:solidFill>
              </a:rPr>
              <a:t>K</a:t>
            </a:r>
            <a:r>
              <a:rPr lang="en-US" altLang="zh-CN" sz="2000" dirty="0">
                <a:solidFill>
                  <a:srgbClr val="C00000"/>
                </a:solidFill>
              </a:rPr>
              <a:t>(M)=C</a:t>
            </a:r>
            <a:endParaRPr lang="zh-CN" altLang="en-US" sz="2000" dirty="0">
              <a:solidFill>
                <a:srgbClr val="C00000"/>
              </a:solidFill>
            </a:endParaRPr>
          </a:p>
          <a:p>
            <a:pPr lvl="1">
              <a:lnSpc>
                <a:spcPct val="150000"/>
              </a:lnSpc>
            </a:pPr>
            <a:r>
              <a:rPr lang="en-US" altLang="zh-CN" sz="2000" dirty="0">
                <a:solidFill>
                  <a:schemeClr val="accent1">
                    <a:lumMod val="75000"/>
                  </a:schemeClr>
                </a:solidFill>
              </a:rPr>
              <a:t>D</a:t>
            </a:r>
            <a:r>
              <a:rPr lang="en-US" altLang="zh-CN" sz="2000" baseline="-25000" dirty="0">
                <a:solidFill>
                  <a:schemeClr val="accent1">
                    <a:lumMod val="75000"/>
                  </a:schemeClr>
                </a:solidFill>
              </a:rPr>
              <a:t>K</a:t>
            </a:r>
            <a:r>
              <a:rPr lang="en-US" altLang="zh-CN" sz="2000" dirty="0">
                <a:solidFill>
                  <a:schemeClr val="accent1">
                    <a:lumMod val="75000"/>
                  </a:schemeClr>
                </a:solidFill>
              </a:rPr>
              <a:t>(C)=M</a:t>
            </a:r>
            <a:endParaRPr lang="zh-CN" altLang="en-US" sz="2000" dirty="0">
              <a:solidFill>
                <a:schemeClr val="accent1">
                  <a:lumMod val="75000"/>
                </a:schemeClr>
              </a:solidFill>
            </a:endParaRPr>
          </a:p>
          <a:p>
            <a:pPr lvl="1">
              <a:lnSpc>
                <a:spcPct val="150000"/>
              </a:lnSpc>
            </a:pPr>
            <a:r>
              <a:rPr lang="en-US" altLang="zh-CN" sz="2000" dirty="0"/>
              <a:t>D</a:t>
            </a:r>
            <a:r>
              <a:rPr lang="en-US" altLang="zh-CN" sz="2000" baseline="-25000" dirty="0"/>
              <a:t>K</a:t>
            </a:r>
            <a:r>
              <a:rPr lang="en-US" altLang="zh-CN" sz="2000" dirty="0"/>
              <a:t>(</a:t>
            </a:r>
            <a:r>
              <a:rPr lang="en-US" altLang="zh-CN" sz="2000" dirty="0">
                <a:solidFill>
                  <a:srgbClr val="C00000"/>
                </a:solidFill>
              </a:rPr>
              <a:t>E</a:t>
            </a:r>
            <a:r>
              <a:rPr lang="en-US" altLang="zh-CN" sz="2000" baseline="-25000" dirty="0">
                <a:solidFill>
                  <a:srgbClr val="C00000"/>
                </a:solidFill>
              </a:rPr>
              <a:t>K</a:t>
            </a:r>
            <a:r>
              <a:rPr lang="en-US" altLang="zh-CN" sz="2000" dirty="0">
                <a:solidFill>
                  <a:srgbClr val="C00000"/>
                </a:solidFill>
              </a:rPr>
              <a:t>(M)</a:t>
            </a:r>
            <a:r>
              <a:rPr lang="en-US" altLang="zh-CN" sz="2000" dirty="0"/>
              <a:t>)=</a:t>
            </a:r>
            <a:r>
              <a:rPr lang="en-US" altLang="zh-CN" sz="2000" dirty="0" smtClean="0"/>
              <a:t>M</a:t>
            </a:r>
            <a:endParaRPr lang="zh-CN" altLang="en-US" sz="2000" dirty="0"/>
          </a:p>
          <a:p>
            <a:pPr lvl="1">
              <a:lnSpc>
                <a:spcPct val="150000"/>
              </a:lnSpc>
            </a:pPr>
            <a:endParaRPr lang="zh-CN" altLang="en-US" sz="1600" dirty="0"/>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1"/>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833635" y="336652"/>
              <a:ext cx="935836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object 15"/>
          <p:cNvSpPr/>
          <p:nvPr/>
        </p:nvSpPr>
        <p:spPr>
          <a:xfrm>
            <a:off x="6095645" y="4352784"/>
            <a:ext cx="0" cy="588645"/>
          </a:xfrm>
          <a:custGeom>
            <a:avLst/>
            <a:gdLst/>
            <a:ahLst/>
            <a:cxnLst/>
            <a:rect l="l" t="t" r="r" b="b"/>
            <a:pathLst>
              <a:path h="588645">
                <a:moveTo>
                  <a:pt x="0" y="588072"/>
                </a:moveTo>
                <a:lnTo>
                  <a:pt x="0" y="0"/>
                </a:lnTo>
              </a:path>
            </a:pathLst>
          </a:custGeom>
          <a:ln w="54173">
            <a:solidFill>
              <a:srgbClr val="008000"/>
            </a:solidFill>
          </a:ln>
        </p:spPr>
        <p:txBody>
          <a:bodyPr wrap="square" lIns="0" tIns="0" rIns="0" bIns="0" rtlCol="0"/>
          <a:lstStyle/>
          <a:p>
            <a:endParaRPr/>
          </a:p>
        </p:txBody>
      </p:sp>
      <p:sp>
        <p:nvSpPr>
          <p:cNvPr id="22" name="object 16"/>
          <p:cNvSpPr/>
          <p:nvPr/>
        </p:nvSpPr>
        <p:spPr>
          <a:xfrm>
            <a:off x="5997717" y="4916537"/>
            <a:ext cx="196215" cy="292100"/>
          </a:xfrm>
          <a:custGeom>
            <a:avLst/>
            <a:gdLst/>
            <a:ahLst/>
            <a:cxnLst/>
            <a:rect l="l" t="t" r="r" b="b"/>
            <a:pathLst>
              <a:path w="196214" h="292100">
                <a:moveTo>
                  <a:pt x="195858" y="0"/>
                </a:moveTo>
                <a:lnTo>
                  <a:pt x="0" y="0"/>
                </a:lnTo>
                <a:lnTo>
                  <a:pt x="97929" y="291819"/>
                </a:lnTo>
                <a:lnTo>
                  <a:pt x="195858" y="0"/>
                </a:lnTo>
                <a:close/>
              </a:path>
            </a:pathLst>
          </a:custGeom>
          <a:solidFill>
            <a:srgbClr val="008000"/>
          </a:solidFill>
        </p:spPr>
        <p:txBody>
          <a:bodyPr wrap="square" lIns="0" tIns="0" rIns="0" bIns="0" rtlCol="0"/>
          <a:lstStyle/>
          <a:p>
            <a:endParaRPr/>
          </a:p>
        </p:txBody>
      </p:sp>
      <p:sp>
        <p:nvSpPr>
          <p:cNvPr id="23" name="object 17"/>
          <p:cNvSpPr/>
          <p:nvPr/>
        </p:nvSpPr>
        <p:spPr>
          <a:xfrm>
            <a:off x="9191708" y="4352784"/>
            <a:ext cx="0" cy="588645"/>
          </a:xfrm>
          <a:custGeom>
            <a:avLst/>
            <a:gdLst/>
            <a:ahLst/>
            <a:cxnLst/>
            <a:rect l="l" t="t" r="r" b="b"/>
            <a:pathLst>
              <a:path h="588645">
                <a:moveTo>
                  <a:pt x="0" y="588072"/>
                </a:moveTo>
                <a:lnTo>
                  <a:pt x="0" y="0"/>
                </a:lnTo>
              </a:path>
            </a:pathLst>
          </a:custGeom>
          <a:ln w="54173">
            <a:solidFill>
              <a:srgbClr val="008000"/>
            </a:solidFill>
          </a:ln>
        </p:spPr>
        <p:txBody>
          <a:bodyPr wrap="square" lIns="0" tIns="0" rIns="0" bIns="0" rtlCol="0"/>
          <a:lstStyle/>
          <a:p>
            <a:endParaRPr/>
          </a:p>
        </p:txBody>
      </p:sp>
      <p:sp>
        <p:nvSpPr>
          <p:cNvPr id="24" name="object 18"/>
          <p:cNvSpPr/>
          <p:nvPr/>
        </p:nvSpPr>
        <p:spPr>
          <a:xfrm>
            <a:off x="9093780" y="4916537"/>
            <a:ext cx="196215" cy="292100"/>
          </a:xfrm>
          <a:custGeom>
            <a:avLst/>
            <a:gdLst/>
            <a:ahLst/>
            <a:cxnLst/>
            <a:rect l="l" t="t" r="r" b="b"/>
            <a:pathLst>
              <a:path w="196214" h="292100">
                <a:moveTo>
                  <a:pt x="195858" y="0"/>
                </a:moveTo>
                <a:lnTo>
                  <a:pt x="0" y="0"/>
                </a:lnTo>
                <a:lnTo>
                  <a:pt x="97929" y="291819"/>
                </a:lnTo>
                <a:lnTo>
                  <a:pt x="195858" y="0"/>
                </a:lnTo>
                <a:close/>
              </a:path>
            </a:pathLst>
          </a:custGeom>
          <a:solidFill>
            <a:srgbClr val="008000"/>
          </a:solidFill>
        </p:spPr>
        <p:txBody>
          <a:bodyPr wrap="square" lIns="0" tIns="0" rIns="0" bIns="0" rtlCol="0"/>
          <a:lstStyle/>
          <a:p>
            <a:endParaRPr/>
          </a:p>
        </p:txBody>
      </p:sp>
      <p:sp>
        <p:nvSpPr>
          <p:cNvPr id="25" name="object 19"/>
          <p:cNvSpPr txBox="1"/>
          <p:nvPr/>
        </p:nvSpPr>
        <p:spPr>
          <a:xfrm>
            <a:off x="6239910" y="4305021"/>
            <a:ext cx="338455" cy="827405"/>
          </a:xfrm>
          <a:prstGeom prst="rect">
            <a:avLst/>
          </a:prstGeom>
        </p:spPr>
        <p:txBody>
          <a:bodyPr vert="horz" wrap="square" lIns="0" tIns="12700" rIns="0" bIns="0" rtlCol="0">
            <a:spAutoFit/>
          </a:bodyPr>
          <a:lstStyle/>
          <a:p>
            <a:pPr marL="12700" marR="5080">
              <a:lnSpc>
                <a:spcPct val="107300"/>
              </a:lnSpc>
              <a:spcBef>
                <a:spcPts val="100"/>
              </a:spcBef>
            </a:pPr>
            <a:r>
              <a:rPr sz="2450" dirty="0">
                <a:solidFill>
                  <a:srgbClr val="008000"/>
                </a:solidFill>
                <a:latin typeface="宋体"/>
                <a:cs typeface="宋体"/>
              </a:rPr>
              <a:t>密 钥</a:t>
            </a:r>
            <a:endParaRPr sz="2450">
              <a:latin typeface="宋体"/>
              <a:cs typeface="宋体"/>
            </a:endParaRPr>
          </a:p>
        </p:txBody>
      </p:sp>
      <p:sp>
        <p:nvSpPr>
          <p:cNvPr id="26" name="object 20"/>
          <p:cNvSpPr txBox="1"/>
          <p:nvPr/>
        </p:nvSpPr>
        <p:spPr>
          <a:xfrm>
            <a:off x="9335974" y="4305021"/>
            <a:ext cx="338455" cy="827405"/>
          </a:xfrm>
          <a:prstGeom prst="rect">
            <a:avLst/>
          </a:prstGeom>
        </p:spPr>
        <p:txBody>
          <a:bodyPr vert="horz" wrap="square" lIns="0" tIns="12700" rIns="0" bIns="0" rtlCol="0">
            <a:spAutoFit/>
          </a:bodyPr>
          <a:lstStyle/>
          <a:p>
            <a:pPr marL="12700" marR="5080">
              <a:lnSpc>
                <a:spcPct val="107300"/>
              </a:lnSpc>
              <a:spcBef>
                <a:spcPts val="100"/>
              </a:spcBef>
            </a:pPr>
            <a:r>
              <a:rPr sz="2450" dirty="0">
                <a:solidFill>
                  <a:srgbClr val="008000"/>
                </a:solidFill>
                <a:latin typeface="宋体"/>
                <a:cs typeface="宋体"/>
              </a:rPr>
              <a:t>密 钥</a:t>
            </a:r>
            <a:endParaRPr sz="2450" dirty="0">
              <a:latin typeface="宋体"/>
              <a:cs typeface="宋体"/>
            </a:endParaRPr>
          </a:p>
        </p:txBody>
      </p:sp>
      <p:grpSp>
        <p:nvGrpSpPr>
          <p:cNvPr id="2" name="组合 1"/>
          <p:cNvGrpSpPr/>
          <p:nvPr/>
        </p:nvGrpSpPr>
        <p:grpSpPr>
          <a:xfrm>
            <a:off x="4311550" y="5241387"/>
            <a:ext cx="7033040" cy="509386"/>
            <a:chOff x="2398346" y="5511289"/>
            <a:chExt cx="7033040" cy="509386"/>
          </a:xfrm>
        </p:grpSpPr>
        <p:sp>
          <p:nvSpPr>
            <p:cNvPr id="27" name="object 5"/>
            <p:cNvSpPr txBox="1"/>
            <p:nvPr/>
          </p:nvSpPr>
          <p:spPr>
            <a:xfrm>
              <a:off x="3440057" y="5535265"/>
              <a:ext cx="1634489" cy="476266"/>
            </a:xfrm>
            <a:prstGeom prst="rect">
              <a:avLst/>
            </a:prstGeom>
            <a:solidFill>
              <a:srgbClr val="C00000"/>
            </a:solidFill>
            <a:ln w="33015">
              <a:solidFill>
                <a:srgbClr val="C00000"/>
              </a:solidFill>
            </a:ln>
          </p:spPr>
          <p:txBody>
            <a:bodyPr vert="horz" wrap="square" lIns="0" tIns="72000" rIns="0" bIns="72000" rtlCol="0">
              <a:spAutoFit/>
            </a:bodyPr>
            <a:lstStyle/>
            <a:p>
              <a:pPr marL="539750">
                <a:spcBef>
                  <a:spcPts val="1115"/>
                </a:spcBef>
              </a:pPr>
              <a:r>
                <a:rPr sz="2150" spc="25" dirty="0">
                  <a:solidFill>
                    <a:schemeClr val="bg1"/>
                  </a:solidFill>
                  <a:latin typeface="宋体"/>
                  <a:cs typeface="宋体"/>
                </a:rPr>
                <a:t>加密</a:t>
              </a:r>
              <a:endParaRPr sz="2150" dirty="0">
                <a:solidFill>
                  <a:schemeClr val="bg1"/>
                </a:solidFill>
                <a:latin typeface="宋体"/>
                <a:cs typeface="宋体"/>
              </a:endParaRPr>
            </a:p>
          </p:txBody>
        </p:sp>
        <p:sp>
          <p:nvSpPr>
            <p:cNvPr id="28" name="object 6"/>
            <p:cNvSpPr txBox="1"/>
            <p:nvPr/>
          </p:nvSpPr>
          <p:spPr>
            <a:xfrm>
              <a:off x="6599009" y="5544409"/>
              <a:ext cx="1634489" cy="476266"/>
            </a:xfrm>
            <a:prstGeom prst="rect">
              <a:avLst/>
            </a:prstGeom>
            <a:solidFill>
              <a:schemeClr val="accent5">
                <a:lumMod val="75000"/>
              </a:schemeClr>
            </a:solidFill>
            <a:ln w="33015">
              <a:solidFill>
                <a:schemeClr val="accent5">
                  <a:lumMod val="75000"/>
                </a:schemeClr>
              </a:solidFill>
            </a:ln>
          </p:spPr>
          <p:txBody>
            <a:bodyPr vert="horz" wrap="square" lIns="0" tIns="72000" rIns="0" bIns="72000" rtlCol="0">
              <a:spAutoFit/>
            </a:bodyPr>
            <a:lstStyle/>
            <a:p>
              <a:pPr marL="539750">
                <a:spcBef>
                  <a:spcPts val="1115"/>
                </a:spcBef>
              </a:pPr>
              <a:r>
                <a:rPr sz="2150" spc="25" dirty="0">
                  <a:solidFill>
                    <a:schemeClr val="bg1"/>
                  </a:solidFill>
                  <a:latin typeface="宋体"/>
                  <a:cs typeface="宋体"/>
                </a:rPr>
                <a:t>解密</a:t>
              </a:r>
              <a:endParaRPr sz="2150" dirty="0">
                <a:solidFill>
                  <a:schemeClr val="bg1"/>
                </a:solidFill>
                <a:latin typeface="宋体"/>
                <a:cs typeface="宋体"/>
              </a:endParaRPr>
            </a:p>
          </p:txBody>
        </p:sp>
        <p:sp>
          <p:nvSpPr>
            <p:cNvPr id="29" name="object 7"/>
            <p:cNvSpPr/>
            <p:nvPr/>
          </p:nvSpPr>
          <p:spPr>
            <a:xfrm>
              <a:off x="3296184" y="5788466"/>
              <a:ext cx="144145" cy="143510"/>
            </a:xfrm>
            <a:custGeom>
              <a:avLst/>
              <a:gdLst/>
              <a:ahLst/>
              <a:cxnLst/>
              <a:rect l="l" t="t" r="r" b="b"/>
              <a:pathLst>
                <a:path w="144144" h="143510">
                  <a:moveTo>
                    <a:pt x="0" y="0"/>
                  </a:moveTo>
                  <a:lnTo>
                    <a:pt x="0" y="142936"/>
                  </a:lnTo>
                  <a:lnTo>
                    <a:pt x="143872" y="71468"/>
                  </a:lnTo>
                  <a:lnTo>
                    <a:pt x="0" y="0"/>
                  </a:lnTo>
                  <a:close/>
                </a:path>
              </a:pathLst>
            </a:custGeom>
            <a:solidFill>
              <a:srgbClr val="000000"/>
            </a:solidFill>
          </p:spPr>
          <p:txBody>
            <a:bodyPr wrap="square" lIns="0" tIns="0" rIns="0" bIns="0" rtlCol="0"/>
            <a:lstStyle/>
            <a:p>
              <a:endParaRPr/>
            </a:p>
          </p:txBody>
        </p:sp>
        <p:sp>
          <p:nvSpPr>
            <p:cNvPr id="30" name="object 8"/>
            <p:cNvSpPr/>
            <p:nvPr/>
          </p:nvSpPr>
          <p:spPr>
            <a:xfrm>
              <a:off x="5074053" y="5859934"/>
              <a:ext cx="1399540" cy="0"/>
            </a:xfrm>
            <a:custGeom>
              <a:avLst/>
              <a:gdLst/>
              <a:ahLst/>
              <a:cxnLst/>
              <a:rect l="l" t="t" r="r" b="b"/>
              <a:pathLst>
                <a:path w="1399539">
                  <a:moveTo>
                    <a:pt x="0" y="0"/>
                  </a:moveTo>
                  <a:lnTo>
                    <a:pt x="1399067" y="0"/>
                  </a:lnTo>
                </a:path>
              </a:pathLst>
            </a:custGeom>
            <a:ln w="32985">
              <a:solidFill>
                <a:srgbClr val="FF0000"/>
              </a:solidFill>
            </a:ln>
          </p:spPr>
          <p:txBody>
            <a:bodyPr wrap="square" lIns="0" tIns="0" rIns="0" bIns="0" rtlCol="0"/>
            <a:lstStyle/>
            <a:p>
              <a:endParaRPr/>
            </a:p>
          </p:txBody>
        </p:sp>
        <p:sp>
          <p:nvSpPr>
            <p:cNvPr id="31" name="object 9"/>
            <p:cNvSpPr/>
            <p:nvPr/>
          </p:nvSpPr>
          <p:spPr>
            <a:xfrm>
              <a:off x="6455137" y="5788466"/>
              <a:ext cx="144145" cy="143510"/>
            </a:xfrm>
            <a:custGeom>
              <a:avLst/>
              <a:gdLst/>
              <a:ahLst/>
              <a:cxnLst/>
              <a:rect l="l" t="t" r="r" b="b"/>
              <a:pathLst>
                <a:path w="144145" h="143510">
                  <a:moveTo>
                    <a:pt x="0" y="0"/>
                  </a:moveTo>
                  <a:lnTo>
                    <a:pt x="0" y="142936"/>
                  </a:lnTo>
                  <a:lnTo>
                    <a:pt x="143872" y="71468"/>
                  </a:lnTo>
                  <a:lnTo>
                    <a:pt x="0" y="0"/>
                  </a:lnTo>
                  <a:close/>
                </a:path>
              </a:pathLst>
            </a:custGeom>
            <a:solidFill>
              <a:srgbClr val="FF0000"/>
            </a:solidFill>
          </p:spPr>
          <p:txBody>
            <a:bodyPr wrap="square" lIns="0" tIns="0" rIns="0" bIns="0" rtlCol="0"/>
            <a:lstStyle/>
            <a:p>
              <a:endParaRPr/>
            </a:p>
          </p:txBody>
        </p:sp>
        <p:sp>
          <p:nvSpPr>
            <p:cNvPr id="32" name="object 10"/>
            <p:cNvSpPr/>
            <p:nvPr/>
          </p:nvSpPr>
          <p:spPr>
            <a:xfrm>
              <a:off x="8232945" y="5859934"/>
              <a:ext cx="1072515" cy="0"/>
            </a:xfrm>
            <a:custGeom>
              <a:avLst/>
              <a:gdLst/>
              <a:ahLst/>
              <a:cxnLst/>
              <a:rect l="l" t="t" r="r" b="b"/>
              <a:pathLst>
                <a:path w="1072515">
                  <a:moveTo>
                    <a:pt x="0" y="0"/>
                  </a:moveTo>
                  <a:lnTo>
                    <a:pt x="1072279" y="0"/>
                  </a:lnTo>
                </a:path>
              </a:pathLst>
            </a:custGeom>
            <a:ln w="32985">
              <a:solidFill>
                <a:srgbClr val="000000"/>
              </a:solidFill>
            </a:ln>
          </p:spPr>
          <p:txBody>
            <a:bodyPr wrap="square" lIns="0" tIns="0" rIns="0" bIns="0" rtlCol="0"/>
            <a:lstStyle/>
            <a:p>
              <a:endParaRPr/>
            </a:p>
          </p:txBody>
        </p:sp>
        <p:sp>
          <p:nvSpPr>
            <p:cNvPr id="33" name="object 11"/>
            <p:cNvSpPr/>
            <p:nvPr/>
          </p:nvSpPr>
          <p:spPr>
            <a:xfrm>
              <a:off x="9287241" y="5788466"/>
              <a:ext cx="144145" cy="143510"/>
            </a:xfrm>
            <a:custGeom>
              <a:avLst/>
              <a:gdLst/>
              <a:ahLst/>
              <a:cxnLst/>
              <a:rect l="l" t="t" r="r" b="b"/>
              <a:pathLst>
                <a:path w="144145" h="143510">
                  <a:moveTo>
                    <a:pt x="0" y="0"/>
                  </a:moveTo>
                  <a:lnTo>
                    <a:pt x="0" y="142936"/>
                  </a:lnTo>
                  <a:lnTo>
                    <a:pt x="143872" y="71468"/>
                  </a:lnTo>
                  <a:lnTo>
                    <a:pt x="0" y="0"/>
                  </a:lnTo>
                  <a:close/>
                </a:path>
              </a:pathLst>
            </a:custGeom>
            <a:solidFill>
              <a:srgbClr val="000000"/>
            </a:solidFill>
          </p:spPr>
          <p:txBody>
            <a:bodyPr wrap="square" lIns="0" tIns="0" rIns="0" bIns="0" rtlCol="0"/>
            <a:lstStyle/>
            <a:p>
              <a:endParaRPr/>
            </a:p>
          </p:txBody>
        </p:sp>
        <p:sp>
          <p:nvSpPr>
            <p:cNvPr id="34" name="object 12"/>
            <p:cNvSpPr txBox="1"/>
            <p:nvPr/>
          </p:nvSpPr>
          <p:spPr>
            <a:xfrm>
              <a:off x="2398346" y="5517721"/>
              <a:ext cx="929005" cy="384080"/>
            </a:xfrm>
            <a:prstGeom prst="rect">
              <a:avLst/>
            </a:prstGeom>
          </p:spPr>
          <p:txBody>
            <a:bodyPr vert="horz" wrap="square" lIns="0" tIns="14605" rIns="0" bIns="0" rtlCol="0">
              <a:spAutoFit/>
            </a:bodyPr>
            <a:lstStyle/>
            <a:p>
              <a:pPr marL="12700">
                <a:spcBef>
                  <a:spcPts val="115"/>
                </a:spcBef>
                <a:tabLst>
                  <a:tab pos="219710" algn="l"/>
                  <a:tab pos="915669" algn="l"/>
                </a:tabLst>
              </a:pPr>
              <a:r>
                <a:rPr sz="2400" u="heavy" dirty="0">
                  <a:uFill>
                    <a:solidFill>
                      <a:srgbClr val="000000"/>
                    </a:solidFill>
                  </a:uFill>
                  <a:latin typeface="Times New Roman"/>
                  <a:cs typeface="Times New Roman"/>
                </a:rPr>
                <a:t> </a:t>
              </a:r>
              <a:r>
                <a:rPr sz="2400" u="heavy" spc="25" dirty="0" err="1" smtClean="0">
                  <a:uFill>
                    <a:solidFill>
                      <a:srgbClr val="000000"/>
                    </a:solidFill>
                  </a:uFill>
                  <a:latin typeface="宋体"/>
                  <a:cs typeface="宋体"/>
                </a:rPr>
                <a:t>明文</a:t>
              </a:r>
              <a:r>
                <a:rPr sz="2400" u="heavy" spc="25" dirty="0" smtClean="0">
                  <a:uFill>
                    <a:solidFill>
                      <a:srgbClr val="000000"/>
                    </a:solidFill>
                  </a:uFill>
                  <a:latin typeface="宋体"/>
                  <a:cs typeface="宋体"/>
                </a:rPr>
                <a:t>	</a:t>
              </a:r>
              <a:endParaRPr sz="2400" dirty="0">
                <a:latin typeface="宋体"/>
                <a:cs typeface="宋体"/>
              </a:endParaRPr>
            </a:p>
          </p:txBody>
        </p:sp>
        <p:sp>
          <p:nvSpPr>
            <p:cNvPr id="35" name="object 13"/>
            <p:cNvSpPr txBox="1"/>
            <p:nvPr/>
          </p:nvSpPr>
          <p:spPr>
            <a:xfrm>
              <a:off x="5481596" y="5511289"/>
              <a:ext cx="579120" cy="355600"/>
            </a:xfrm>
            <a:prstGeom prst="rect">
              <a:avLst/>
            </a:prstGeom>
          </p:spPr>
          <p:txBody>
            <a:bodyPr vert="horz" wrap="square" lIns="0" tIns="14605" rIns="0" bIns="0" rtlCol="0">
              <a:spAutoFit/>
            </a:bodyPr>
            <a:lstStyle/>
            <a:p>
              <a:pPr marL="12700">
                <a:spcBef>
                  <a:spcPts val="115"/>
                </a:spcBef>
              </a:pPr>
              <a:r>
                <a:rPr sz="2150" spc="25" dirty="0">
                  <a:solidFill>
                    <a:srgbClr val="FF0000"/>
                  </a:solidFill>
                  <a:latin typeface="宋体"/>
                  <a:cs typeface="宋体"/>
                </a:rPr>
                <a:t>密文</a:t>
              </a:r>
              <a:endParaRPr sz="2150">
                <a:latin typeface="宋体"/>
                <a:cs typeface="宋体"/>
              </a:endParaRPr>
            </a:p>
          </p:txBody>
        </p:sp>
        <p:sp>
          <p:nvSpPr>
            <p:cNvPr id="36" name="object 14"/>
            <p:cNvSpPr txBox="1"/>
            <p:nvPr/>
          </p:nvSpPr>
          <p:spPr>
            <a:xfrm>
              <a:off x="8458648" y="5511289"/>
              <a:ext cx="855980" cy="355600"/>
            </a:xfrm>
            <a:prstGeom prst="rect">
              <a:avLst/>
            </a:prstGeom>
          </p:spPr>
          <p:txBody>
            <a:bodyPr vert="horz" wrap="square" lIns="0" tIns="14605" rIns="0" bIns="0" rtlCol="0">
              <a:spAutoFit/>
            </a:bodyPr>
            <a:lstStyle/>
            <a:p>
              <a:pPr marL="12700">
                <a:spcBef>
                  <a:spcPts val="115"/>
                </a:spcBef>
              </a:pPr>
              <a:r>
                <a:rPr sz="2150" spc="25" dirty="0">
                  <a:latin typeface="宋体"/>
                  <a:cs typeface="宋体"/>
                </a:rPr>
                <a:t>原明文</a:t>
              </a:r>
              <a:endParaRPr sz="2150">
                <a:latin typeface="宋体"/>
                <a:cs typeface="宋体"/>
              </a:endParaRPr>
            </a:p>
          </p:txBody>
        </p:sp>
      </p:grpSp>
    </p:spTree>
    <p:extLst>
      <p:ext uri="{BB962C8B-B14F-4D97-AF65-F5344CB8AC3E}">
        <p14:creationId xmlns:p14="http://schemas.microsoft.com/office/powerpoint/2010/main" val="8499765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2895600"/>
            <a:ext cx="6601809" cy="310178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17649" y="976540"/>
            <a:ext cx="6601809" cy="9399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1083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943372" y="1652924"/>
            <a:ext cx="9740227" cy="1580677"/>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solidFill>
                  <a:srgbClr val="C00000"/>
                </a:solidFill>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sz="3200" b="1" dirty="0" err="1" smtClean="0"/>
              <a:t>对称加密</a:t>
            </a:r>
            <a:r>
              <a:rPr lang="zh-CN" altLang="en-US" sz="3200" b="1" dirty="0" smtClean="0"/>
              <a:t>算法</a:t>
            </a:r>
            <a:r>
              <a:rPr sz="3200" dirty="0" smtClean="0"/>
              <a:t>：</a:t>
            </a:r>
            <a:r>
              <a:rPr sz="3200" dirty="0"/>
              <a:t>加密密钥K1等于解密密钥K2</a:t>
            </a:r>
          </a:p>
          <a:p>
            <a:r>
              <a:rPr lang="zh-CN" altLang="en-US" sz="3200" b="1" dirty="0" smtClean="0"/>
              <a:t>非对称</a:t>
            </a:r>
            <a:r>
              <a:rPr sz="3200" b="1" dirty="0" err="1" smtClean="0"/>
              <a:t>加密</a:t>
            </a:r>
            <a:r>
              <a:rPr lang="zh-CN" altLang="en-US" sz="3200" b="1" dirty="0" smtClean="0"/>
              <a:t>算法</a:t>
            </a:r>
            <a:r>
              <a:rPr sz="3200" dirty="0" smtClean="0"/>
              <a:t>：</a:t>
            </a:r>
            <a:r>
              <a:rPr sz="3200" dirty="0"/>
              <a:t>加密密钥K1不等于解密密钥K2</a:t>
            </a:r>
          </a:p>
        </p:txBody>
      </p:sp>
      <p:grpSp>
        <p:nvGrpSpPr>
          <p:cNvPr id="31" name="组合 30">
            <a:extLst>
              <a:ext uri="{FF2B5EF4-FFF2-40B4-BE49-F238E27FC236}">
                <a16:creationId xmlns:a16="http://schemas.microsoft.com/office/drawing/2014/main" id="{94FACF2C-E8EA-4EBB-A5F5-624C5A2029E3}"/>
              </a:ext>
            </a:extLst>
          </p:cNvPr>
          <p:cNvGrpSpPr/>
          <p:nvPr/>
        </p:nvGrpSpPr>
        <p:grpSpPr>
          <a:xfrm>
            <a:off x="1" y="295096"/>
            <a:ext cx="12191999" cy="461665"/>
            <a:chOff x="0" y="206393"/>
            <a:chExt cx="12191999" cy="461665"/>
          </a:xfrm>
        </p:grpSpPr>
        <p:sp>
          <p:nvSpPr>
            <p:cNvPr id="39" name="矩形 38">
              <a:extLst>
                <a:ext uri="{FF2B5EF4-FFF2-40B4-BE49-F238E27FC236}">
                  <a16:creationId xmlns:a16="http://schemas.microsoft.com/office/drawing/2014/main" id="{F9A61405-0682-4602-BF60-F734C8C97EA0}"/>
                </a:ext>
              </a:extLst>
            </p:cNvPr>
            <p:cNvSpPr/>
            <p:nvPr/>
          </p:nvSpPr>
          <p:spPr>
            <a:xfrm>
              <a:off x="3277589" y="247949"/>
              <a:ext cx="891441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27">
              <a:extLst>
                <a:ext uri="{FF2B5EF4-FFF2-40B4-BE49-F238E27FC236}">
                  <a16:creationId xmlns:a16="http://schemas.microsoft.com/office/drawing/2014/main" id="{A14467AD-D84F-4CF0-9B77-D33FECC89748}"/>
                </a:ext>
              </a:extLst>
            </p:cNvPr>
            <p:cNvSpPr txBox="1"/>
            <p:nvPr/>
          </p:nvSpPr>
          <p:spPr>
            <a:xfrm>
              <a:off x="737364" y="206393"/>
              <a:ext cx="2416047"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cs typeface="+mj-cs"/>
                </a:rPr>
                <a:t>加密算法分类</a:t>
              </a:r>
            </a:p>
          </p:txBody>
        </p:sp>
        <p:sp>
          <p:nvSpPr>
            <p:cNvPr id="41" name="矩形 4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327281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943372" y="1339598"/>
            <a:ext cx="10746901" cy="4717731"/>
          </a:xfrm>
          <a:prstGeom prst="rect">
            <a:avLst/>
          </a:prstGeom>
        </p:spPr>
        <p:txBody>
          <a:bodyPr vert="horz" lIns="91440" tIns="45720" rIns="91440" bIns="45720" rtlCol="0">
            <a:norm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solidFill>
                  <a:srgbClr val="C00000"/>
                </a:solidFill>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b="0" dirty="0" smtClean="0">
                <a:solidFill>
                  <a:srgbClr val="C00000"/>
                </a:solidFill>
              </a:rPr>
              <a:t>对称加密算法</a:t>
            </a:r>
            <a:r>
              <a:rPr lang="zh-CN" altLang="en-US" b="0" dirty="0" smtClean="0"/>
              <a:t>又叫传统加密算法。</a:t>
            </a:r>
            <a:endParaRPr lang="en-US" altLang="zh-CN" b="0" dirty="0" smtClean="0"/>
          </a:p>
          <a:p>
            <a:r>
              <a:rPr lang="zh-CN" altLang="en-US" b="0" dirty="0" smtClean="0"/>
              <a:t>对称加密算法</a:t>
            </a:r>
            <a:r>
              <a:rPr lang="zh-CN" altLang="en-US" b="0" dirty="0"/>
              <a:t>要求发送者和接收者在安全通信</a:t>
            </a:r>
            <a:r>
              <a:rPr lang="zh-CN" altLang="en-US" b="0" dirty="0" smtClean="0"/>
              <a:t>之前协商</a:t>
            </a:r>
            <a:r>
              <a:rPr lang="zh-CN" altLang="en-US" b="0" dirty="0"/>
              <a:t>一个密钥</a:t>
            </a:r>
            <a:r>
              <a:rPr lang="zh-CN" altLang="en-US" b="0" dirty="0" smtClean="0"/>
              <a:t>。对称</a:t>
            </a:r>
            <a:r>
              <a:rPr lang="zh-CN" altLang="en-US" b="0" dirty="0"/>
              <a:t>加密</a:t>
            </a:r>
            <a:r>
              <a:rPr lang="zh-CN" altLang="en-US" b="0" dirty="0" smtClean="0"/>
              <a:t>算法</a:t>
            </a:r>
            <a:r>
              <a:rPr lang="zh-CN" altLang="en-US" b="0" dirty="0"/>
              <a:t>的安全性依赖于密钥</a:t>
            </a:r>
            <a:r>
              <a:rPr lang="zh-CN" altLang="en-US" b="0" dirty="0" smtClean="0"/>
              <a:t>，泄漏</a:t>
            </a:r>
            <a:r>
              <a:rPr lang="zh-CN" altLang="en-US" b="0" dirty="0"/>
              <a:t>密钥就意味着任何人都能对消息进行加</a:t>
            </a:r>
            <a:r>
              <a:rPr lang="en-US" altLang="zh-CN" b="0" dirty="0"/>
              <a:t>/</a:t>
            </a:r>
            <a:r>
              <a:rPr lang="zh-CN" altLang="en-US" b="0" dirty="0" smtClean="0"/>
              <a:t>解密。</a:t>
            </a:r>
            <a:endParaRPr lang="en-US" altLang="zh-CN" b="0" dirty="0" smtClean="0"/>
          </a:p>
          <a:p>
            <a:r>
              <a:rPr lang="zh-CN" altLang="en-US" b="0" dirty="0" smtClean="0"/>
              <a:t>对称</a:t>
            </a:r>
            <a:r>
              <a:rPr lang="zh-CN" altLang="en-US" b="0" dirty="0"/>
              <a:t>算法的加密和解密表示为：</a:t>
            </a:r>
          </a:p>
          <a:p>
            <a:pPr lvl="1"/>
            <a:r>
              <a:rPr lang="en-US" altLang="zh-CN" sz="2800" dirty="0"/>
              <a:t>E</a:t>
            </a:r>
            <a:r>
              <a:rPr lang="en-US" altLang="zh-CN" sz="2800" baseline="-25000" dirty="0"/>
              <a:t>K</a:t>
            </a:r>
            <a:r>
              <a:rPr lang="en-US" altLang="zh-CN" sz="2800" dirty="0"/>
              <a:t>(M)=C</a:t>
            </a:r>
            <a:endParaRPr lang="zh-CN" altLang="en-US" sz="2800" dirty="0"/>
          </a:p>
          <a:p>
            <a:pPr lvl="1"/>
            <a:r>
              <a:rPr lang="en-US" altLang="zh-CN" sz="2800" dirty="0"/>
              <a:t>D</a:t>
            </a:r>
            <a:r>
              <a:rPr lang="en-US" altLang="zh-CN" sz="2800" baseline="-25000" dirty="0"/>
              <a:t>K</a:t>
            </a:r>
            <a:r>
              <a:rPr lang="en-US" altLang="zh-CN" sz="2800" dirty="0"/>
              <a:t>(C)=M</a:t>
            </a:r>
          </a:p>
        </p:txBody>
      </p:sp>
      <p:grpSp>
        <p:nvGrpSpPr>
          <p:cNvPr id="31" name="组合 30">
            <a:extLst>
              <a:ext uri="{FF2B5EF4-FFF2-40B4-BE49-F238E27FC236}">
                <a16:creationId xmlns:a16="http://schemas.microsoft.com/office/drawing/2014/main" id="{94FACF2C-E8EA-4EBB-A5F5-624C5A2029E3}"/>
              </a:ext>
            </a:extLst>
          </p:cNvPr>
          <p:cNvGrpSpPr/>
          <p:nvPr/>
        </p:nvGrpSpPr>
        <p:grpSpPr>
          <a:xfrm>
            <a:off x="1" y="269713"/>
            <a:ext cx="12191998" cy="461665"/>
            <a:chOff x="0" y="209886"/>
            <a:chExt cx="12191998" cy="461665"/>
          </a:xfrm>
        </p:grpSpPr>
        <p:sp>
          <p:nvSpPr>
            <p:cNvPr id="39" name="矩形 38">
              <a:extLst>
                <a:ext uri="{FF2B5EF4-FFF2-40B4-BE49-F238E27FC236}">
                  <a16:creationId xmlns:a16="http://schemas.microsoft.com/office/drawing/2014/main" id="{F9A61405-0682-4602-BF60-F734C8C97EA0}"/>
                </a:ext>
              </a:extLst>
            </p:cNvPr>
            <p:cNvSpPr/>
            <p:nvPr/>
          </p:nvSpPr>
          <p:spPr>
            <a:xfrm>
              <a:off x="3223587" y="247949"/>
              <a:ext cx="896841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27">
              <a:extLst>
                <a:ext uri="{FF2B5EF4-FFF2-40B4-BE49-F238E27FC236}">
                  <a16:creationId xmlns:a16="http://schemas.microsoft.com/office/drawing/2014/main" id="{A14467AD-D84F-4CF0-9B77-D33FECC89748}"/>
                </a:ext>
              </a:extLst>
            </p:cNvPr>
            <p:cNvSpPr txBox="1"/>
            <p:nvPr/>
          </p:nvSpPr>
          <p:spPr>
            <a:xfrm>
              <a:off x="710363" y="209886"/>
              <a:ext cx="2416047"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cs typeface="+mj-cs"/>
                </a:rPr>
                <a:t>对称加密算法</a:t>
              </a:r>
            </a:p>
          </p:txBody>
        </p:sp>
        <p:sp>
          <p:nvSpPr>
            <p:cNvPr id="41" name="矩形 4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945350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737659" y="1243682"/>
            <a:ext cx="10746901" cy="4717731"/>
          </a:xfrm>
          <a:prstGeom prst="rect">
            <a:avLst/>
          </a:prstGeom>
        </p:spPr>
        <p:txBody>
          <a:bodyPr vert="horz" lIns="91440" tIns="45720" rIns="91440" bIns="45720" rtlCol="0">
            <a:norm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800" baseline="0">
                <a:solidFill>
                  <a:srgbClr val="C00000"/>
                </a:solidFill>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对称密码算法：分组密码算法和序列密码算法。</a:t>
            </a:r>
          </a:p>
          <a:p>
            <a:pPr lvl="1"/>
            <a:r>
              <a:rPr lang="zh-CN" altLang="en-US" sz="2400" dirty="0">
                <a:solidFill>
                  <a:srgbClr val="C00000"/>
                </a:solidFill>
              </a:rPr>
              <a:t>分组密码</a:t>
            </a:r>
            <a:r>
              <a:rPr lang="zh-CN" altLang="en-US" sz="2400" dirty="0" smtClean="0">
                <a:solidFill>
                  <a:srgbClr val="C00000"/>
                </a:solidFill>
              </a:rPr>
              <a:t>算法（</a:t>
            </a:r>
            <a:r>
              <a:rPr lang="en-US" altLang="zh-CN" sz="2400" dirty="0" smtClean="0">
                <a:solidFill>
                  <a:srgbClr val="C00000"/>
                </a:solidFill>
              </a:rPr>
              <a:t>Block Ciphers</a:t>
            </a:r>
            <a:r>
              <a:rPr lang="zh-CN" altLang="en-US" sz="2400" dirty="0" smtClean="0">
                <a:solidFill>
                  <a:srgbClr val="C00000"/>
                </a:solidFill>
              </a:rPr>
              <a:t>）</a:t>
            </a:r>
            <a:r>
              <a:rPr lang="zh-CN" altLang="en-US" sz="2400" dirty="0" smtClean="0"/>
              <a:t>：</a:t>
            </a:r>
            <a:r>
              <a:rPr lang="zh-CN" altLang="en-US" sz="2400" dirty="0">
                <a:solidFill>
                  <a:schemeClr val="tx1"/>
                </a:solidFill>
              </a:rPr>
              <a:t>对明文的一组位进行加密和</a:t>
            </a:r>
            <a:r>
              <a:rPr lang="zh-CN" altLang="en-US" sz="2400" dirty="0" smtClean="0">
                <a:solidFill>
                  <a:schemeClr val="tx1"/>
                </a:solidFill>
              </a:rPr>
              <a:t>解密运算</a:t>
            </a:r>
            <a:r>
              <a:rPr lang="zh-CN" altLang="en-US" sz="2400" dirty="0">
                <a:solidFill>
                  <a:schemeClr val="tx1"/>
                </a:solidFill>
              </a:rPr>
              <a:t>，这些位组称为分组，相应的算法称为</a:t>
            </a:r>
            <a:r>
              <a:rPr lang="zh-CN" altLang="en-US" sz="2400" dirty="0" smtClean="0">
                <a:solidFill>
                  <a:schemeClr val="tx1"/>
                </a:solidFill>
              </a:rPr>
              <a:t>分组算法。</a:t>
            </a:r>
            <a:endParaRPr lang="en-US" altLang="zh-CN" sz="2400" dirty="0" smtClean="0">
              <a:solidFill>
                <a:schemeClr val="tx1"/>
              </a:solidFill>
            </a:endParaRPr>
          </a:p>
          <a:p>
            <a:pPr lvl="2"/>
            <a:r>
              <a:rPr lang="zh-CN" altLang="en-US" dirty="0" smtClean="0">
                <a:solidFill>
                  <a:schemeClr val="tx1"/>
                </a:solidFill>
              </a:rPr>
              <a:t>现代</a:t>
            </a:r>
            <a:r>
              <a:rPr lang="zh-CN" altLang="en-US" dirty="0">
                <a:solidFill>
                  <a:schemeClr val="tx1"/>
                </a:solidFill>
              </a:rPr>
              <a:t>计算机密码算法</a:t>
            </a:r>
            <a:r>
              <a:rPr lang="en-US" altLang="zh-CN" dirty="0">
                <a:solidFill>
                  <a:schemeClr val="tx1"/>
                </a:solidFill>
              </a:rPr>
              <a:t>(DES)</a:t>
            </a:r>
            <a:r>
              <a:rPr lang="zh-CN" altLang="en-US" dirty="0">
                <a:solidFill>
                  <a:schemeClr val="tx1"/>
                </a:solidFill>
              </a:rPr>
              <a:t>的典型</a:t>
            </a:r>
            <a:r>
              <a:rPr lang="zh-CN" altLang="en-US" dirty="0" smtClean="0">
                <a:solidFill>
                  <a:schemeClr val="tx1"/>
                </a:solidFill>
              </a:rPr>
              <a:t>分组长度</a:t>
            </a:r>
            <a:r>
              <a:rPr lang="zh-CN" altLang="en-US" dirty="0">
                <a:solidFill>
                  <a:schemeClr val="tx1"/>
                </a:solidFill>
              </a:rPr>
              <a:t>为</a:t>
            </a:r>
            <a:r>
              <a:rPr lang="en-US" altLang="zh-CN" dirty="0">
                <a:solidFill>
                  <a:schemeClr val="tx1"/>
                </a:solidFill>
              </a:rPr>
              <a:t>64</a:t>
            </a:r>
            <a:r>
              <a:rPr lang="zh-CN" altLang="en-US" dirty="0">
                <a:solidFill>
                  <a:schemeClr val="tx1"/>
                </a:solidFill>
              </a:rPr>
              <a:t>位</a:t>
            </a:r>
            <a:r>
              <a:rPr lang="en-US" altLang="zh-CN" dirty="0">
                <a:solidFill>
                  <a:schemeClr val="tx1"/>
                </a:solidFill>
              </a:rPr>
              <a:t>——</a:t>
            </a:r>
            <a:r>
              <a:rPr lang="zh-CN" altLang="en-US" dirty="0">
                <a:solidFill>
                  <a:schemeClr val="tx1"/>
                </a:solidFill>
              </a:rPr>
              <a:t>这个长度大到</a:t>
            </a:r>
            <a:r>
              <a:rPr lang="zh-CN" altLang="en-US" dirty="0" smtClean="0">
                <a:solidFill>
                  <a:schemeClr val="tx1"/>
                </a:solidFill>
              </a:rPr>
              <a:t>足以抵抗</a:t>
            </a:r>
            <a:r>
              <a:rPr lang="zh-CN" altLang="en-US" dirty="0">
                <a:solidFill>
                  <a:schemeClr val="tx1"/>
                </a:solidFill>
              </a:rPr>
              <a:t>分析破译</a:t>
            </a:r>
            <a:r>
              <a:rPr lang="zh-CN" altLang="en-US" dirty="0" smtClean="0">
                <a:solidFill>
                  <a:schemeClr val="tx1"/>
                </a:solidFill>
              </a:rPr>
              <a:t>，又</a:t>
            </a:r>
            <a:r>
              <a:rPr lang="zh-CN" altLang="en-US" dirty="0">
                <a:solidFill>
                  <a:schemeClr val="tx1"/>
                </a:solidFill>
              </a:rPr>
              <a:t>小到</a:t>
            </a:r>
            <a:r>
              <a:rPr lang="zh-CN" altLang="en-US" dirty="0" smtClean="0">
                <a:solidFill>
                  <a:schemeClr val="tx1"/>
                </a:solidFill>
              </a:rPr>
              <a:t>足以方便</a:t>
            </a:r>
            <a:r>
              <a:rPr lang="zh-CN" altLang="en-US" dirty="0">
                <a:solidFill>
                  <a:schemeClr val="tx1"/>
                </a:solidFill>
              </a:rPr>
              <a:t>使用</a:t>
            </a:r>
            <a:r>
              <a:rPr lang="zh-CN" altLang="en-US" dirty="0" smtClean="0">
                <a:solidFill>
                  <a:schemeClr val="tx1"/>
                </a:solidFill>
              </a:rPr>
              <a:t>。</a:t>
            </a:r>
            <a:endParaRPr lang="en-US" altLang="zh-CN" dirty="0" smtClean="0">
              <a:solidFill>
                <a:schemeClr val="tx1"/>
              </a:solidFill>
            </a:endParaRPr>
          </a:p>
          <a:p>
            <a:pPr lvl="2"/>
            <a:r>
              <a:rPr lang="zh-CN" altLang="en-US" dirty="0" smtClean="0">
                <a:solidFill>
                  <a:schemeClr val="tx1"/>
                </a:solidFill>
              </a:rPr>
              <a:t>常见</a:t>
            </a:r>
            <a:r>
              <a:rPr lang="zh-CN" altLang="en-US" dirty="0">
                <a:solidFill>
                  <a:schemeClr val="tx1"/>
                </a:solidFill>
              </a:rPr>
              <a:t>的分组算法有</a:t>
            </a:r>
            <a:r>
              <a:rPr lang="en-US" altLang="zh-CN" dirty="0">
                <a:solidFill>
                  <a:schemeClr val="tx1"/>
                </a:solidFill>
              </a:rPr>
              <a:t>DES</a:t>
            </a:r>
            <a:r>
              <a:rPr lang="zh-CN" altLang="en-US" dirty="0" smtClean="0">
                <a:solidFill>
                  <a:schemeClr val="tx1"/>
                </a:solidFill>
              </a:rPr>
              <a:t>、</a:t>
            </a:r>
            <a:r>
              <a:rPr lang="en-US" altLang="zh-CN" dirty="0" smtClean="0">
                <a:solidFill>
                  <a:schemeClr val="tx1"/>
                </a:solidFill>
              </a:rPr>
              <a:t>3DES</a:t>
            </a:r>
            <a:r>
              <a:rPr lang="zh-CN" altLang="en-US" dirty="0" smtClean="0">
                <a:solidFill>
                  <a:schemeClr val="tx1"/>
                </a:solidFill>
              </a:rPr>
              <a:t>、</a:t>
            </a:r>
            <a:r>
              <a:rPr lang="en-US" altLang="zh-CN" dirty="0">
                <a:solidFill>
                  <a:schemeClr val="tx1"/>
                </a:solidFill>
              </a:rPr>
              <a:t>IDEA</a:t>
            </a:r>
            <a:r>
              <a:rPr lang="zh-CN" altLang="en-US" dirty="0">
                <a:solidFill>
                  <a:schemeClr val="tx1"/>
                </a:solidFill>
              </a:rPr>
              <a:t>、</a:t>
            </a:r>
            <a:r>
              <a:rPr lang="en-US" altLang="zh-CN" dirty="0">
                <a:solidFill>
                  <a:schemeClr val="tx1"/>
                </a:solidFill>
              </a:rPr>
              <a:t>AES</a:t>
            </a:r>
            <a:r>
              <a:rPr lang="zh-CN" altLang="en-US" dirty="0">
                <a:solidFill>
                  <a:schemeClr val="tx1"/>
                </a:solidFill>
              </a:rPr>
              <a:t>等。</a:t>
            </a:r>
          </a:p>
          <a:p>
            <a:pPr lvl="1"/>
            <a:r>
              <a:rPr lang="zh-CN" altLang="en-US" sz="2400" dirty="0">
                <a:solidFill>
                  <a:srgbClr val="C00000"/>
                </a:solidFill>
              </a:rPr>
              <a:t>序列密码（流密码）</a:t>
            </a:r>
            <a:r>
              <a:rPr lang="zh-CN" altLang="en-US" sz="2400" dirty="0" smtClean="0">
                <a:solidFill>
                  <a:srgbClr val="C00000"/>
                </a:solidFill>
              </a:rPr>
              <a:t>算法（</a:t>
            </a:r>
            <a:r>
              <a:rPr lang="en-US" altLang="zh-CN" sz="2400" dirty="0"/>
              <a:t>Stream </a:t>
            </a:r>
            <a:r>
              <a:rPr lang="en-US" altLang="zh-CN" sz="2400" dirty="0" smtClean="0"/>
              <a:t>Ciphers</a:t>
            </a:r>
            <a:r>
              <a:rPr lang="zh-CN" altLang="en-US" sz="2400" dirty="0" smtClean="0">
                <a:solidFill>
                  <a:srgbClr val="C00000"/>
                </a:solidFill>
              </a:rPr>
              <a:t>）</a:t>
            </a:r>
            <a:r>
              <a:rPr lang="zh-CN" altLang="en-US" sz="2400" dirty="0" smtClean="0"/>
              <a:t>：</a:t>
            </a:r>
            <a:r>
              <a:rPr lang="zh-CN" altLang="en-US" sz="2400" dirty="0">
                <a:solidFill>
                  <a:schemeClr val="tx1"/>
                </a:solidFill>
              </a:rPr>
              <a:t>一次只对明文的</a:t>
            </a:r>
            <a:r>
              <a:rPr lang="zh-CN" altLang="en-US" sz="2400" dirty="0" smtClean="0">
                <a:solidFill>
                  <a:schemeClr val="tx1"/>
                </a:solidFill>
              </a:rPr>
              <a:t>单个位</a:t>
            </a:r>
            <a:r>
              <a:rPr lang="zh-CN" altLang="en-US" sz="2400" dirty="0">
                <a:solidFill>
                  <a:schemeClr val="tx1"/>
                </a:solidFill>
              </a:rPr>
              <a:t>（有时对字节）运算的算法称为序列密码</a:t>
            </a:r>
            <a:r>
              <a:rPr lang="zh-CN" altLang="en-US" sz="2400" dirty="0" smtClean="0">
                <a:solidFill>
                  <a:schemeClr val="tx1"/>
                </a:solidFill>
              </a:rPr>
              <a:t>算法或</a:t>
            </a:r>
            <a:r>
              <a:rPr lang="zh-CN" altLang="en-US" sz="2400" dirty="0">
                <a:solidFill>
                  <a:schemeClr val="tx1"/>
                </a:solidFill>
              </a:rPr>
              <a:t>流密码</a:t>
            </a:r>
            <a:r>
              <a:rPr lang="zh-CN" altLang="en-US" sz="2400" dirty="0" smtClean="0">
                <a:solidFill>
                  <a:schemeClr val="tx1"/>
                </a:solidFill>
              </a:rPr>
              <a:t>。</a:t>
            </a:r>
            <a:endParaRPr lang="en-US" altLang="zh-CN" sz="2400" dirty="0" smtClean="0">
              <a:solidFill>
                <a:schemeClr val="tx1"/>
              </a:solidFill>
            </a:endParaRPr>
          </a:p>
          <a:p>
            <a:pPr lvl="2"/>
            <a:r>
              <a:rPr lang="zh-CN" altLang="en-US" dirty="0" smtClean="0">
                <a:solidFill>
                  <a:schemeClr val="tx1"/>
                </a:solidFill>
              </a:rPr>
              <a:t>常见</a:t>
            </a:r>
            <a:r>
              <a:rPr lang="zh-CN" altLang="en-US" dirty="0">
                <a:solidFill>
                  <a:schemeClr val="tx1"/>
                </a:solidFill>
              </a:rPr>
              <a:t>的流密码有</a:t>
            </a:r>
            <a:r>
              <a:rPr lang="en-US" altLang="zh-CN" dirty="0">
                <a:solidFill>
                  <a:schemeClr val="tx1"/>
                </a:solidFill>
              </a:rPr>
              <a:t>RC4</a:t>
            </a:r>
            <a:r>
              <a:rPr lang="zh-CN" altLang="en-US" dirty="0">
                <a:solidFill>
                  <a:schemeClr val="tx1"/>
                </a:solidFill>
              </a:rPr>
              <a:t>、</a:t>
            </a:r>
            <a:r>
              <a:rPr lang="en-US" altLang="zh-CN" dirty="0">
                <a:solidFill>
                  <a:schemeClr val="tx1"/>
                </a:solidFill>
              </a:rPr>
              <a:t>A5</a:t>
            </a:r>
            <a:r>
              <a:rPr lang="zh-CN" altLang="en-US" dirty="0">
                <a:solidFill>
                  <a:schemeClr val="tx1"/>
                </a:solidFill>
              </a:rPr>
              <a:t>、</a:t>
            </a:r>
            <a:r>
              <a:rPr lang="en-US" altLang="zh-CN" dirty="0">
                <a:solidFill>
                  <a:schemeClr val="tx1"/>
                </a:solidFill>
              </a:rPr>
              <a:t>SEAL</a:t>
            </a:r>
            <a:r>
              <a:rPr lang="zh-CN" altLang="en-US" dirty="0" smtClean="0">
                <a:solidFill>
                  <a:schemeClr val="tx1"/>
                </a:solidFill>
              </a:rPr>
              <a:t>、</a:t>
            </a:r>
            <a:r>
              <a:rPr lang="en-US" altLang="zh-CN" dirty="0" smtClean="0">
                <a:solidFill>
                  <a:schemeClr val="tx1"/>
                </a:solidFill>
              </a:rPr>
              <a:t>PIKE</a:t>
            </a:r>
            <a:r>
              <a:rPr lang="zh-CN" altLang="en-US" dirty="0">
                <a:solidFill>
                  <a:schemeClr val="tx1"/>
                </a:solidFill>
              </a:rPr>
              <a:t>等。</a:t>
            </a:r>
          </a:p>
        </p:txBody>
      </p:sp>
      <p:grpSp>
        <p:nvGrpSpPr>
          <p:cNvPr id="31" name="组合 30">
            <a:extLst>
              <a:ext uri="{FF2B5EF4-FFF2-40B4-BE49-F238E27FC236}">
                <a16:creationId xmlns:a16="http://schemas.microsoft.com/office/drawing/2014/main" id="{94FACF2C-E8EA-4EBB-A5F5-624C5A2029E3}"/>
              </a:ext>
            </a:extLst>
          </p:cNvPr>
          <p:cNvGrpSpPr/>
          <p:nvPr/>
        </p:nvGrpSpPr>
        <p:grpSpPr>
          <a:xfrm>
            <a:off x="1" y="310485"/>
            <a:ext cx="12191997" cy="461665"/>
            <a:chOff x="0" y="221782"/>
            <a:chExt cx="12191997" cy="461665"/>
          </a:xfrm>
        </p:grpSpPr>
        <p:sp>
          <p:nvSpPr>
            <p:cNvPr id="39" name="矩形 38">
              <a:extLst>
                <a:ext uri="{FF2B5EF4-FFF2-40B4-BE49-F238E27FC236}">
                  <a16:creationId xmlns:a16="http://schemas.microsoft.com/office/drawing/2014/main" id="{F9A61405-0682-4602-BF60-F734C8C97EA0}"/>
                </a:ext>
              </a:extLst>
            </p:cNvPr>
            <p:cNvSpPr/>
            <p:nvPr/>
          </p:nvSpPr>
          <p:spPr>
            <a:xfrm>
              <a:off x="4892632" y="247949"/>
              <a:ext cx="729936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27">
              <a:extLst>
                <a:ext uri="{FF2B5EF4-FFF2-40B4-BE49-F238E27FC236}">
                  <a16:creationId xmlns:a16="http://schemas.microsoft.com/office/drawing/2014/main" id="{A14467AD-D84F-4CF0-9B77-D33FECC89748}"/>
                </a:ext>
              </a:extLst>
            </p:cNvPr>
            <p:cNvSpPr txBox="1"/>
            <p:nvPr/>
          </p:nvSpPr>
          <p:spPr>
            <a:xfrm>
              <a:off x="567122" y="221782"/>
              <a:ext cx="427553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cs typeface="+mj-cs"/>
                </a:rPr>
                <a:t>对称加密算法的两个分支</a:t>
              </a:r>
            </a:p>
          </p:txBody>
        </p:sp>
        <p:sp>
          <p:nvSpPr>
            <p:cNvPr id="41" name="矩形 4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7527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808911" y="1291183"/>
            <a:ext cx="10746901" cy="4717731"/>
          </a:xfrm>
          <a:prstGeom prst="rect">
            <a:avLst/>
          </a:prstGeom>
        </p:spPr>
        <p:txBody>
          <a:bodyPr vert="horz" lIns="91440" tIns="45720" rIns="91440" bIns="45720" rtlCol="0">
            <a:normAutofit/>
          </a:bodyPr>
          <a:lstStyle>
            <a:defPPr>
              <a:defRPr lang="en-US"/>
            </a:defPPr>
            <a:lvl1pPr marL="241300" marR="5080" indent="-228600" algn="just" defTabSz="914400">
              <a:lnSpc>
                <a:spcPct val="150000"/>
              </a:lnSpc>
              <a:spcBef>
                <a:spcPts val="700"/>
              </a:spcBef>
              <a:buSzPct val="110000"/>
              <a:buFont typeface="Arial"/>
              <a:buChar char="•"/>
              <a:tabLst>
                <a:tab pos="241300" algn="l"/>
              </a:tabLst>
              <a:defRPr sz="2800" b="0" spc="25" baseline="0">
                <a:solidFill>
                  <a:srgbClr val="C00000"/>
                </a:solidFill>
                <a:latin typeface="华文行楷"/>
                <a:ea typeface="黑体" panose="02010609060101010101" pitchFamily="49" charset="-122"/>
                <a:cs typeface="华文行楷"/>
              </a:defRPr>
            </a:lvl1pPr>
            <a:lvl2pPr marL="803275" lvl="1" indent="-346075" algn="just" defTabSz="914400">
              <a:lnSpc>
                <a:spcPct val="130000"/>
              </a:lnSpc>
              <a:spcBef>
                <a:spcPts val="500"/>
              </a:spcBef>
              <a:buSzPct val="120000"/>
              <a:buFont typeface="Times New Roman" panose="02020603050405020304" pitchFamily="18" charset="0"/>
              <a:buChar char="–"/>
              <a:defRPr sz="2800" baseline="0">
                <a:solidFill>
                  <a:srgbClr val="C00000"/>
                </a:solidFill>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zh-CN" altLang="en-US" dirty="0"/>
          </a:p>
        </p:txBody>
      </p:sp>
      <p:grpSp>
        <p:nvGrpSpPr>
          <p:cNvPr id="31" name="组合 30">
            <a:extLst>
              <a:ext uri="{FF2B5EF4-FFF2-40B4-BE49-F238E27FC236}">
                <a16:creationId xmlns:a16="http://schemas.microsoft.com/office/drawing/2014/main" id="{94FACF2C-E8EA-4EBB-A5F5-624C5A2029E3}"/>
              </a:ext>
            </a:extLst>
          </p:cNvPr>
          <p:cNvGrpSpPr/>
          <p:nvPr/>
        </p:nvGrpSpPr>
        <p:grpSpPr>
          <a:xfrm>
            <a:off x="3" y="259418"/>
            <a:ext cx="12191997" cy="430887"/>
            <a:chOff x="0" y="238092"/>
            <a:chExt cx="12191997" cy="430887"/>
          </a:xfrm>
        </p:grpSpPr>
        <p:sp>
          <p:nvSpPr>
            <p:cNvPr id="39" name="矩形 38">
              <a:extLst>
                <a:ext uri="{FF2B5EF4-FFF2-40B4-BE49-F238E27FC236}">
                  <a16:creationId xmlns:a16="http://schemas.microsoft.com/office/drawing/2014/main" id="{F9A61405-0682-4602-BF60-F734C8C97EA0}"/>
                </a:ext>
              </a:extLst>
            </p:cNvPr>
            <p:cNvSpPr/>
            <p:nvPr/>
          </p:nvSpPr>
          <p:spPr>
            <a:xfrm>
              <a:off x="3060832" y="247949"/>
              <a:ext cx="913116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27">
              <a:extLst>
                <a:ext uri="{FF2B5EF4-FFF2-40B4-BE49-F238E27FC236}">
                  <a16:creationId xmlns:a16="http://schemas.microsoft.com/office/drawing/2014/main" id="{A14467AD-D84F-4CF0-9B77-D33FECC89748}"/>
                </a:ext>
              </a:extLst>
            </p:cNvPr>
            <p:cNvSpPr txBox="1"/>
            <p:nvPr/>
          </p:nvSpPr>
          <p:spPr>
            <a:xfrm>
              <a:off x="613186" y="238092"/>
              <a:ext cx="2339103" cy="430887"/>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200" spc="600" dirty="0">
                  <a:solidFill>
                    <a:srgbClr val="084772"/>
                  </a:solidFill>
                  <a:latin typeface="微软雅黑" panose="020B0503020204020204" pitchFamily="34" charset="-122"/>
                  <a:ea typeface="微软雅黑" panose="020B0503020204020204" pitchFamily="34" charset="-122"/>
                </a:rPr>
                <a:t>对称密码技术</a:t>
              </a:r>
            </a:p>
          </p:txBody>
        </p:sp>
        <p:sp>
          <p:nvSpPr>
            <p:cNvPr id="41" name="矩形 4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a:xfrm>
            <a:off x="613187" y="1291183"/>
            <a:ext cx="10942625" cy="5022866"/>
          </a:xfrm>
        </p:spPr>
        <p:txBody>
          <a:bodyPr>
            <a:normAutofit/>
          </a:bodyPr>
          <a:lstStyle/>
          <a:p>
            <a:r>
              <a:rPr lang="zh-CN" altLang="en-US" dirty="0"/>
              <a:t>对称密码体制的加密密钥和解密密钥是相同的</a:t>
            </a:r>
            <a:r>
              <a:rPr lang="zh-CN" altLang="en-US" dirty="0" smtClean="0"/>
              <a:t>，其中</a:t>
            </a:r>
            <a:r>
              <a:rPr lang="zh-CN" altLang="en-US" dirty="0"/>
              <a:t>最负盛名的是曾经广泛使用的</a:t>
            </a:r>
            <a:r>
              <a:rPr lang="en-US" altLang="zh-CN" dirty="0">
                <a:solidFill>
                  <a:srgbClr val="C00000"/>
                </a:solidFill>
              </a:rPr>
              <a:t>DES</a:t>
            </a:r>
            <a:r>
              <a:rPr lang="zh-CN" altLang="en-US" dirty="0"/>
              <a:t>和正在</a:t>
            </a:r>
            <a:r>
              <a:rPr lang="zh-CN" altLang="en-US" dirty="0" smtClean="0"/>
              <a:t>推广</a:t>
            </a:r>
            <a:r>
              <a:rPr lang="zh-CN" altLang="en-US" dirty="0"/>
              <a:t>使用的</a:t>
            </a:r>
            <a:r>
              <a:rPr lang="en-US" altLang="zh-CN" dirty="0">
                <a:solidFill>
                  <a:srgbClr val="C00000"/>
                </a:solidFill>
              </a:rPr>
              <a:t>AES</a:t>
            </a:r>
            <a:r>
              <a:rPr lang="zh-CN" altLang="en-US" dirty="0" smtClean="0"/>
              <a:t>。</a:t>
            </a:r>
            <a:endParaRPr lang="en-US" altLang="zh-CN" dirty="0" smtClean="0"/>
          </a:p>
          <a:p>
            <a:r>
              <a:rPr lang="zh-CN" altLang="en-US" dirty="0" smtClean="0">
                <a:solidFill>
                  <a:srgbClr val="C00000"/>
                </a:solidFill>
              </a:rPr>
              <a:t>与</a:t>
            </a:r>
            <a:r>
              <a:rPr lang="zh-CN" altLang="en-US" dirty="0">
                <a:solidFill>
                  <a:srgbClr val="C00000"/>
                </a:solidFill>
              </a:rPr>
              <a:t>公开密钥密码技术相比，其</a:t>
            </a:r>
            <a:r>
              <a:rPr lang="zh-CN" altLang="en-US" dirty="0" smtClean="0">
                <a:solidFill>
                  <a:srgbClr val="C00000"/>
                </a:solidFill>
              </a:rPr>
              <a:t>最大</a:t>
            </a:r>
            <a:r>
              <a:rPr lang="zh-CN" altLang="en-US" dirty="0">
                <a:solidFill>
                  <a:srgbClr val="C00000"/>
                </a:solidFill>
              </a:rPr>
              <a:t>的优势就是速度快</a:t>
            </a:r>
            <a:r>
              <a:rPr lang="zh-CN" altLang="en-US" dirty="0"/>
              <a:t>，一般用于对大量数据的</a:t>
            </a:r>
            <a:r>
              <a:rPr lang="zh-CN" altLang="en-US" dirty="0" smtClean="0"/>
              <a:t>加</a:t>
            </a:r>
            <a:r>
              <a:rPr lang="en-US" altLang="zh-CN" dirty="0" smtClean="0"/>
              <a:t>/</a:t>
            </a:r>
            <a:r>
              <a:rPr lang="zh-CN" altLang="en-US" dirty="0"/>
              <a:t>解密。</a:t>
            </a:r>
          </a:p>
          <a:p>
            <a:r>
              <a:rPr lang="zh-CN" altLang="en-US" dirty="0" smtClean="0"/>
              <a:t>数据加密标准</a:t>
            </a:r>
            <a:r>
              <a:rPr lang="zh-CN" altLang="en-US" dirty="0"/>
              <a:t>（</a:t>
            </a:r>
            <a:r>
              <a:rPr lang="en-US" altLang="zh-CN" dirty="0"/>
              <a:t>DES</a:t>
            </a:r>
            <a:r>
              <a:rPr lang="zh-CN" altLang="en-US" dirty="0"/>
              <a:t>，</a:t>
            </a:r>
            <a:r>
              <a:rPr lang="en-US" altLang="zh-CN" dirty="0" smtClean="0"/>
              <a:t>Data Encryption</a:t>
            </a:r>
            <a:r>
              <a:rPr lang="zh-CN" altLang="en-US" dirty="0"/>
              <a:t>	</a:t>
            </a:r>
            <a:r>
              <a:rPr lang="en-US" altLang="zh-CN" dirty="0"/>
              <a:t>Standard</a:t>
            </a:r>
            <a:r>
              <a:rPr lang="zh-CN" altLang="en-US" dirty="0" smtClean="0"/>
              <a:t>）是</a:t>
            </a:r>
            <a:r>
              <a:rPr lang="zh-CN" altLang="en-US" dirty="0"/>
              <a:t>一</a:t>
            </a:r>
            <a:r>
              <a:rPr lang="zh-CN" altLang="en-US" dirty="0" smtClean="0"/>
              <a:t>种分组密码算法，</a:t>
            </a:r>
            <a:r>
              <a:rPr lang="en-US" altLang="zh-CN" dirty="0"/>
              <a:t>1976</a:t>
            </a:r>
            <a:r>
              <a:rPr lang="zh-CN" altLang="en-US" dirty="0"/>
              <a:t>年被</a:t>
            </a:r>
            <a:r>
              <a:rPr lang="zh-CN" altLang="en-US" dirty="0" smtClean="0"/>
              <a:t>美国联邦政府</a:t>
            </a:r>
            <a:r>
              <a:rPr lang="zh-CN" altLang="en-US" dirty="0"/>
              <a:t>的国家标准局确定为联邦资料处理</a:t>
            </a:r>
            <a:r>
              <a:rPr lang="zh-CN" altLang="en-US" dirty="0" smtClean="0"/>
              <a:t>标准（</a:t>
            </a:r>
            <a:r>
              <a:rPr lang="en-US" altLang="zh-CN" dirty="0"/>
              <a:t>FIPS</a:t>
            </a:r>
            <a:r>
              <a:rPr lang="zh-CN" altLang="en-US" dirty="0"/>
              <a:t>），随后在国际上广泛流传开来</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7141005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算法的原理</a:t>
            </a:r>
          </a:p>
        </p:txBody>
      </p:sp>
      <p:sp>
        <p:nvSpPr>
          <p:cNvPr id="3" name="内容占位符 2"/>
          <p:cNvSpPr>
            <a:spLocks noGrp="1"/>
          </p:cNvSpPr>
          <p:nvPr>
            <p:ph idx="1"/>
          </p:nvPr>
        </p:nvSpPr>
        <p:spPr>
          <a:xfrm>
            <a:off x="1021080" y="1336711"/>
            <a:ext cx="9951720" cy="5022866"/>
          </a:xfrm>
        </p:spPr>
        <p:txBody>
          <a:bodyPr>
            <a:normAutofit/>
          </a:bodyPr>
          <a:lstStyle/>
          <a:p>
            <a:r>
              <a:rPr lang="en-US" altLang="zh-CN" dirty="0"/>
              <a:t>DES</a:t>
            </a:r>
            <a:r>
              <a:rPr lang="zh-CN" altLang="en-US" dirty="0"/>
              <a:t>是一种典型的块</a:t>
            </a:r>
            <a:r>
              <a:rPr lang="zh-CN" altLang="en-US" dirty="0" smtClean="0"/>
              <a:t>密码</a:t>
            </a:r>
            <a:endParaRPr lang="en-US" altLang="zh-CN" dirty="0" smtClean="0"/>
          </a:p>
          <a:p>
            <a:pPr lvl="1"/>
            <a:r>
              <a:rPr lang="zh-CN" altLang="en-US" dirty="0" smtClean="0"/>
              <a:t>一</a:t>
            </a:r>
            <a:r>
              <a:rPr lang="zh-CN" altLang="en-US" dirty="0"/>
              <a:t>种将固定长度的明文通过一系列复杂的操作变成同样长度的密文的算法</a:t>
            </a:r>
            <a:r>
              <a:rPr lang="zh-CN" altLang="en-US" dirty="0" smtClean="0"/>
              <a:t>。</a:t>
            </a:r>
            <a:endParaRPr lang="en-US" altLang="zh-CN" dirty="0" smtClean="0"/>
          </a:p>
          <a:p>
            <a:pPr lvl="1"/>
            <a:r>
              <a:rPr lang="zh-CN" altLang="en-US" dirty="0" smtClean="0"/>
              <a:t>对</a:t>
            </a:r>
            <a:r>
              <a:rPr lang="en-US" altLang="zh-CN" dirty="0"/>
              <a:t>DES</a:t>
            </a:r>
            <a:r>
              <a:rPr lang="zh-CN" altLang="en-US" dirty="0"/>
              <a:t>而言，块长度为</a:t>
            </a:r>
            <a:r>
              <a:rPr lang="en-US" altLang="zh-CN" dirty="0"/>
              <a:t>64</a:t>
            </a:r>
            <a:r>
              <a:rPr lang="zh-CN" altLang="en-US" dirty="0"/>
              <a:t>位</a:t>
            </a:r>
            <a:r>
              <a:rPr lang="zh-CN" altLang="en-US" dirty="0" smtClean="0"/>
              <a:t>。</a:t>
            </a:r>
            <a:endParaRPr lang="en-US" altLang="zh-CN" dirty="0" smtClean="0"/>
          </a:p>
          <a:p>
            <a:r>
              <a:rPr lang="zh-CN" altLang="en-US" dirty="0" smtClean="0"/>
              <a:t>密钥</a:t>
            </a:r>
            <a:r>
              <a:rPr lang="zh-CN" altLang="en-US" dirty="0"/>
              <a:t>表面上是</a:t>
            </a:r>
            <a:r>
              <a:rPr lang="en-US" altLang="zh-CN" dirty="0"/>
              <a:t>64</a:t>
            </a:r>
            <a:r>
              <a:rPr lang="zh-CN" altLang="en-US" dirty="0"/>
              <a:t>位的，然而只有其中的</a:t>
            </a:r>
            <a:r>
              <a:rPr lang="en-US" altLang="zh-CN" dirty="0"/>
              <a:t>56</a:t>
            </a:r>
            <a:r>
              <a:rPr lang="zh-CN" altLang="en-US" dirty="0"/>
              <a:t>位被实际用于算法，其余</a:t>
            </a:r>
            <a:r>
              <a:rPr lang="en-US" altLang="zh-CN" dirty="0"/>
              <a:t>8</a:t>
            </a:r>
            <a:r>
              <a:rPr lang="zh-CN" altLang="en-US" dirty="0" smtClean="0"/>
              <a:t>位被</a:t>
            </a:r>
            <a:r>
              <a:rPr lang="zh-CN" altLang="en-US" dirty="0"/>
              <a:t>用于</a:t>
            </a:r>
            <a:r>
              <a:rPr lang="zh-CN" altLang="en-US" dirty="0" smtClean="0"/>
              <a:t>奇偶校验。</a:t>
            </a:r>
            <a:r>
              <a:rPr lang="zh-CN" altLang="en-US" dirty="0"/>
              <a:t>因此，</a:t>
            </a:r>
            <a:r>
              <a:rPr lang="en-US" altLang="zh-CN" dirty="0">
                <a:solidFill>
                  <a:srgbClr val="C00000"/>
                </a:solidFill>
              </a:rPr>
              <a:t>DES</a:t>
            </a:r>
            <a:r>
              <a:rPr lang="zh-CN" altLang="en-US" dirty="0">
                <a:solidFill>
                  <a:srgbClr val="C00000"/>
                </a:solidFill>
              </a:rPr>
              <a:t>的有效密钥长度为</a:t>
            </a:r>
            <a:r>
              <a:rPr lang="en-US" altLang="zh-CN" dirty="0">
                <a:solidFill>
                  <a:srgbClr val="C00000"/>
                </a:solidFill>
              </a:rPr>
              <a:t>56</a:t>
            </a:r>
            <a:r>
              <a:rPr lang="zh-CN" altLang="en-US" dirty="0">
                <a:solidFill>
                  <a:srgbClr val="C00000"/>
                </a:solidFill>
              </a:rPr>
              <a:t>位</a:t>
            </a:r>
            <a:r>
              <a:rPr lang="zh-CN" altLang="en-US" dirty="0"/>
              <a:t>。</a:t>
            </a:r>
          </a:p>
        </p:txBody>
      </p:sp>
      <p:grpSp>
        <p:nvGrpSpPr>
          <p:cNvPr id="4" name="组合 3"/>
          <p:cNvGrpSpPr/>
          <p:nvPr/>
        </p:nvGrpSpPr>
        <p:grpSpPr>
          <a:xfrm>
            <a:off x="1" y="364304"/>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3570973" y="336652"/>
              <a:ext cx="8621027"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7143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Tree>
    <p:extLst>
      <p:ext uri="{BB962C8B-B14F-4D97-AF65-F5344CB8AC3E}">
        <p14:creationId xmlns:p14="http://schemas.microsoft.com/office/powerpoint/2010/main" val="3169166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smtClean="0"/>
              <a:t>算法</a:t>
            </a:r>
            <a:r>
              <a:rPr lang="zh-CN" altLang="en-US" sz="2400" dirty="0" smtClean="0">
                <a:latin typeface="宋体"/>
                <a:cs typeface="宋体"/>
              </a:rPr>
              <a:t>的整体结构</a:t>
            </a:r>
            <a:endParaRPr lang="zh-CN" altLang="en-US" dirty="0"/>
          </a:p>
        </p:txBody>
      </p:sp>
      <p:grpSp>
        <p:nvGrpSpPr>
          <p:cNvPr id="4" name="组合 3"/>
          <p:cNvGrpSpPr/>
          <p:nvPr/>
        </p:nvGrpSpPr>
        <p:grpSpPr>
          <a:xfrm>
            <a:off x="1" y="364304"/>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4108659" y="336652"/>
              <a:ext cx="808334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object 2"/>
          <p:cNvSpPr txBox="1">
            <a:spLocks/>
          </p:cNvSpPr>
          <p:nvPr/>
        </p:nvSpPr>
        <p:spPr>
          <a:xfrm>
            <a:off x="3234957" y="1150503"/>
            <a:ext cx="5627370" cy="380873"/>
          </a:xfrm>
          <a:prstGeom prst="rect">
            <a:avLst/>
          </a:prstGeom>
          <a:ln w="4338">
            <a:solidFill>
              <a:srgbClr val="000000"/>
            </a:solidFill>
          </a:ln>
        </p:spPr>
        <p:txBody>
          <a:bodyPr vert="horz" wrap="square" lIns="0" tIns="72390" rIns="0" bIns="0" rtlCol="0">
            <a:spAutoFit/>
          </a:bodyPr>
          <a:lstStyle>
            <a:defPPr>
              <a:defRPr lang="en-US"/>
            </a:defPPr>
            <a:lvl1pPr algn="ctr">
              <a:spcBef>
                <a:spcPts val="570"/>
              </a:spcBef>
              <a:defRPr sz="2000" spc="-5">
                <a:latin typeface="Times New Roman"/>
                <a:cs typeface="Times New Roman"/>
              </a:defRPr>
            </a:lvl1pPr>
          </a:lstStyle>
          <a:p>
            <a:r>
              <a:rPr lang="zh-CN" altLang="en-US" dirty="0"/>
              <a:t>输入</a:t>
            </a:r>
            <a:r>
              <a:rPr lang="en-US" altLang="zh-CN" dirty="0"/>
              <a:t>64</a:t>
            </a:r>
            <a:r>
              <a:rPr lang="zh-CN" altLang="en-US" dirty="0"/>
              <a:t>位比特明文</a:t>
            </a:r>
          </a:p>
        </p:txBody>
      </p:sp>
      <p:sp>
        <p:nvSpPr>
          <p:cNvPr id="9" name="object 3"/>
          <p:cNvSpPr txBox="1"/>
          <p:nvPr/>
        </p:nvSpPr>
        <p:spPr>
          <a:xfrm>
            <a:off x="3234957" y="2012833"/>
            <a:ext cx="5627370" cy="380873"/>
          </a:xfrm>
          <a:prstGeom prst="rect">
            <a:avLst/>
          </a:prstGeom>
          <a:ln w="4338">
            <a:solidFill>
              <a:srgbClr val="000000"/>
            </a:solidFill>
          </a:ln>
        </p:spPr>
        <p:txBody>
          <a:bodyPr vert="horz" wrap="square" lIns="0" tIns="72390" rIns="0" bIns="0" rtlCol="0">
            <a:spAutoFit/>
          </a:bodyPr>
          <a:lstStyle/>
          <a:p>
            <a:pPr algn="ctr">
              <a:spcBef>
                <a:spcPts val="570"/>
              </a:spcBef>
            </a:pPr>
            <a:r>
              <a:rPr sz="2000" spc="-5" dirty="0">
                <a:latin typeface="Times New Roman"/>
                <a:cs typeface="Times New Roman"/>
              </a:rPr>
              <a:t>IP</a:t>
            </a:r>
            <a:r>
              <a:rPr sz="2000" spc="-15" dirty="0">
                <a:latin typeface="宋体"/>
                <a:cs typeface="宋体"/>
              </a:rPr>
              <a:t>置换表</a:t>
            </a:r>
            <a:endParaRPr sz="2000">
              <a:latin typeface="宋体"/>
              <a:cs typeface="宋体"/>
            </a:endParaRPr>
          </a:p>
        </p:txBody>
      </p:sp>
      <p:sp>
        <p:nvSpPr>
          <p:cNvPr id="10" name="object 4"/>
          <p:cNvSpPr txBox="1"/>
          <p:nvPr/>
        </p:nvSpPr>
        <p:spPr>
          <a:xfrm>
            <a:off x="3234957" y="2948104"/>
            <a:ext cx="2174240" cy="360354"/>
          </a:xfrm>
          <a:prstGeom prst="rect">
            <a:avLst/>
          </a:prstGeom>
          <a:ln w="4338">
            <a:solidFill>
              <a:srgbClr val="000000"/>
            </a:solidFill>
          </a:ln>
        </p:spPr>
        <p:txBody>
          <a:bodyPr vert="horz" wrap="square" lIns="0" tIns="52069" rIns="0" bIns="0" rtlCol="0">
            <a:spAutoFit/>
          </a:bodyPr>
          <a:lstStyle/>
          <a:p>
            <a:pPr algn="ctr">
              <a:spcBef>
                <a:spcPts val="409"/>
              </a:spcBef>
            </a:pPr>
            <a:r>
              <a:rPr sz="2000" dirty="0">
                <a:latin typeface="Times New Roman"/>
                <a:cs typeface="Times New Roman"/>
              </a:rPr>
              <a:t>L</a:t>
            </a:r>
            <a:r>
              <a:rPr sz="1950" baseline="-12820" dirty="0">
                <a:latin typeface="Times New Roman"/>
                <a:cs typeface="Times New Roman"/>
              </a:rPr>
              <a:t>0</a:t>
            </a:r>
            <a:endParaRPr sz="1950" baseline="-12820">
              <a:latin typeface="Times New Roman"/>
              <a:cs typeface="Times New Roman"/>
            </a:endParaRPr>
          </a:p>
        </p:txBody>
      </p:sp>
      <p:sp>
        <p:nvSpPr>
          <p:cNvPr id="11" name="object 5"/>
          <p:cNvSpPr txBox="1"/>
          <p:nvPr/>
        </p:nvSpPr>
        <p:spPr>
          <a:xfrm>
            <a:off x="6687980" y="2948104"/>
            <a:ext cx="2174240" cy="360354"/>
          </a:xfrm>
          <a:prstGeom prst="rect">
            <a:avLst/>
          </a:prstGeom>
          <a:ln w="4338">
            <a:solidFill>
              <a:srgbClr val="000000"/>
            </a:solidFill>
          </a:ln>
        </p:spPr>
        <p:txBody>
          <a:bodyPr vert="horz" wrap="square" lIns="0" tIns="52069" rIns="0" bIns="0" rtlCol="0">
            <a:spAutoFit/>
          </a:bodyPr>
          <a:lstStyle/>
          <a:p>
            <a:pPr algn="ctr">
              <a:spcBef>
                <a:spcPts val="409"/>
              </a:spcBef>
            </a:pPr>
            <a:r>
              <a:rPr sz="2000" dirty="0">
                <a:latin typeface="Times New Roman"/>
                <a:cs typeface="Times New Roman"/>
              </a:rPr>
              <a:t>R</a:t>
            </a:r>
            <a:r>
              <a:rPr sz="1950" baseline="-12820" dirty="0">
                <a:latin typeface="Times New Roman"/>
                <a:cs typeface="Times New Roman"/>
              </a:rPr>
              <a:t>0</a:t>
            </a:r>
            <a:endParaRPr sz="1950" baseline="-12820">
              <a:latin typeface="Times New Roman"/>
              <a:cs typeface="Times New Roman"/>
            </a:endParaRPr>
          </a:p>
        </p:txBody>
      </p:sp>
      <p:sp>
        <p:nvSpPr>
          <p:cNvPr id="12" name="object 6"/>
          <p:cNvSpPr txBox="1"/>
          <p:nvPr/>
        </p:nvSpPr>
        <p:spPr>
          <a:xfrm>
            <a:off x="4258087" y="3953622"/>
            <a:ext cx="4604385" cy="877804"/>
          </a:xfrm>
          <a:prstGeom prst="rect">
            <a:avLst/>
          </a:prstGeom>
          <a:ln w="4338">
            <a:solidFill>
              <a:srgbClr val="000000"/>
            </a:solidFill>
          </a:ln>
        </p:spPr>
        <p:txBody>
          <a:bodyPr vert="horz" wrap="square" lIns="0" tIns="69215" rIns="0" bIns="0" rtlCol="0">
            <a:spAutoFit/>
          </a:bodyPr>
          <a:lstStyle/>
          <a:p>
            <a:pPr marL="604520">
              <a:spcBef>
                <a:spcPts val="545"/>
              </a:spcBef>
            </a:pPr>
            <a:r>
              <a:rPr sz="3000" spc="-7" baseline="8333" dirty="0">
                <a:latin typeface="Times New Roman"/>
                <a:cs typeface="Times New Roman"/>
              </a:rPr>
              <a:t>L</a:t>
            </a:r>
            <a:r>
              <a:rPr sz="1300" spc="-5" dirty="0">
                <a:latin typeface="Times New Roman"/>
                <a:cs typeface="Times New Roman"/>
              </a:rPr>
              <a:t>i </a:t>
            </a:r>
            <a:r>
              <a:rPr sz="3000" spc="-15" baseline="8333" dirty="0">
                <a:latin typeface="Times New Roman"/>
                <a:cs typeface="Times New Roman"/>
              </a:rPr>
              <a:t>=</a:t>
            </a:r>
            <a:r>
              <a:rPr sz="3000" spc="-232" baseline="8333" dirty="0">
                <a:latin typeface="Times New Roman"/>
                <a:cs typeface="Times New Roman"/>
              </a:rPr>
              <a:t> </a:t>
            </a:r>
            <a:r>
              <a:rPr sz="3000" baseline="8333" dirty="0">
                <a:latin typeface="Times New Roman"/>
                <a:cs typeface="Times New Roman"/>
              </a:rPr>
              <a:t>R</a:t>
            </a:r>
            <a:r>
              <a:rPr sz="1300" dirty="0">
                <a:latin typeface="Times New Roman"/>
                <a:cs typeface="Times New Roman"/>
              </a:rPr>
              <a:t>i-1</a:t>
            </a:r>
          </a:p>
          <a:p>
            <a:pPr marL="667385">
              <a:spcBef>
                <a:spcPts val="1450"/>
              </a:spcBef>
            </a:pPr>
            <a:r>
              <a:rPr sz="2000" spc="-5" dirty="0">
                <a:latin typeface="Times New Roman"/>
                <a:cs typeface="Times New Roman"/>
              </a:rPr>
              <a:t>R</a:t>
            </a:r>
            <a:r>
              <a:rPr sz="1950" spc="-7" baseline="-12820" dirty="0">
                <a:latin typeface="Times New Roman"/>
                <a:cs typeface="Times New Roman"/>
              </a:rPr>
              <a:t>i </a:t>
            </a:r>
            <a:r>
              <a:rPr sz="2000" spc="-10" dirty="0">
                <a:latin typeface="Times New Roman"/>
                <a:cs typeface="Times New Roman"/>
              </a:rPr>
              <a:t>=</a:t>
            </a:r>
            <a:r>
              <a:rPr sz="2000" spc="-175" dirty="0">
                <a:latin typeface="Times New Roman"/>
                <a:cs typeface="Times New Roman"/>
              </a:rPr>
              <a:t> </a:t>
            </a:r>
            <a:r>
              <a:rPr sz="2000" spc="-5" dirty="0" smtClean="0">
                <a:latin typeface="Times New Roman"/>
                <a:cs typeface="Times New Roman"/>
              </a:rPr>
              <a:t>L</a:t>
            </a:r>
            <a:r>
              <a:rPr sz="1950" spc="-7" baseline="-12820" dirty="0" smtClean="0">
                <a:latin typeface="Times New Roman"/>
                <a:cs typeface="Times New Roman"/>
              </a:rPr>
              <a:t>i</a:t>
            </a:r>
            <a:r>
              <a:rPr lang="en-US" sz="1950" spc="-7" baseline="-12820" dirty="0" smtClean="0">
                <a:latin typeface="Times New Roman"/>
                <a:cs typeface="Times New Roman"/>
              </a:rPr>
              <a:t>-1</a:t>
            </a:r>
            <a:r>
              <a:rPr sz="2000" spc="-5" dirty="0" smtClean="0">
                <a:latin typeface="宋体"/>
                <a:cs typeface="宋体"/>
              </a:rPr>
              <a:t>⊕</a:t>
            </a:r>
            <a:r>
              <a:rPr sz="2000" spc="-5" dirty="0">
                <a:latin typeface="宋体"/>
                <a:cs typeface="宋体"/>
              </a:rPr>
              <a:t>f(R</a:t>
            </a:r>
            <a:r>
              <a:rPr sz="1950" spc="-7" baseline="-12820" dirty="0">
                <a:latin typeface="宋体"/>
                <a:cs typeface="宋体"/>
              </a:rPr>
              <a:t>i-1</a:t>
            </a:r>
            <a:r>
              <a:rPr sz="2000" spc="-5" dirty="0">
                <a:latin typeface="宋体"/>
                <a:cs typeface="宋体"/>
              </a:rPr>
              <a:t>,K</a:t>
            </a:r>
            <a:r>
              <a:rPr sz="1950" spc="-7" baseline="-12820" dirty="0">
                <a:latin typeface="宋体"/>
                <a:cs typeface="宋体"/>
              </a:rPr>
              <a:t>i</a:t>
            </a:r>
            <a:r>
              <a:rPr sz="2000" spc="-5" dirty="0">
                <a:latin typeface="宋体"/>
                <a:cs typeface="宋体"/>
              </a:rPr>
              <a:t>)（i=1,2,…16）</a:t>
            </a:r>
            <a:endParaRPr sz="2000" dirty="0">
              <a:latin typeface="宋体"/>
              <a:cs typeface="宋体"/>
            </a:endParaRPr>
          </a:p>
        </p:txBody>
      </p:sp>
      <p:sp>
        <p:nvSpPr>
          <p:cNvPr id="13" name="object 7"/>
          <p:cNvSpPr/>
          <p:nvPr/>
        </p:nvSpPr>
        <p:spPr>
          <a:xfrm>
            <a:off x="3234959" y="4023805"/>
            <a:ext cx="829184" cy="804423"/>
          </a:xfrm>
          <a:custGeom>
            <a:avLst/>
            <a:gdLst/>
            <a:ahLst/>
            <a:cxnLst/>
            <a:rect l="l" t="t" r="r" b="b"/>
            <a:pathLst>
              <a:path w="1023619" h="768985">
                <a:moveTo>
                  <a:pt x="1023129" y="768680"/>
                </a:moveTo>
                <a:lnTo>
                  <a:pt x="0" y="768680"/>
                </a:lnTo>
                <a:lnTo>
                  <a:pt x="0" y="0"/>
                </a:lnTo>
                <a:lnTo>
                  <a:pt x="886154" y="0"/>
                </a:lnTo>
              </a:path>
            </a:pathLst>
          </a:custGeom>
          <a:ln w="4335">
            <a:solidFill>
              <a:srgbClr val="000000"/>
            </a:solidFill>
          </a:ln>
        </p:spPr>
        <p:txBody>
          <a:bodyPr wrap="square" lIns="0" tIns="0" rIns="0" bIns="0" rtlCol="0"/>
          <a:lstStyle/>
          <a:p>
            <a:endParaRPr/>
          </a:p>
        </p:txBody>
      </p:sp>
      <p:sp>
        <p:nvSpPr>
          <p:cNvPr id="14" name="object 8"/>
          <p:cNvSpPr/>
          <p:nvPr/>
        </p:nvSpPr>
        <p:spPr>
          <a:xfrm>
            <a:off x="3958799" y="3975935"/>
            <a:ext cx="149860" cy="100330"/>
          </a:xfrm>
          <a:custGeom>
            <a:avLst/>
            <a:gdLst/>
            <a:ahLst/>
            <a:cxnLst/>
            <a:rect l="l" t="t" r="r" b="b"/>
            <a:pathLst>
              <a:path w="149860" h="100329">
                <a:moveTo>
                  <a:pt x="0" y="0"/>
                </a:moveTo>
                <a:lnTo>
                  <a:pt x="0" y="99781"/>
                </a:lnTo>
                <a:lnTo>
                  <a:pt x="149427" y="49890"/>
                </a:lnTo>
                <a:lnTo>
                  <a:pt x="0" y="0"/>
                </a:lnTo>
                <a:close/>
              </a:path>
            </a:pathLst>
          </a:custGeom>
          <a:solidFill>
            <a:srgbClr val="000000"/>
          </a:solidFill>
        </p:spPr>
        <p:txBody>
          <a:bodyPr wrap="square" lIns="0" tIns="0" rIns="0" bIns="0" rtlCol="0"/>
          <a:lstStyle/>
          <a:p>
            <a:endParaRPr/>
          </a:p>
        </p:txBody>
      </p:sp>
      <p:sp>
        <p:nvSpPr>
          <p:cNvPr id="15" name="object 9"/>
          <p:cNvSpPr txBox="1"/>
          <p:nvPr/>
        </p:nvSpPr>
        <p:spPr>
          <a:xfrm>
            <a:off x="3026294" y="3676841"/>
            <a:ext cx="1036319" cy="329565"/>
          </a:xfrm>
          <a:prstGeom prst="rect">
            <a:avLst/>
          </a:prstGeom>
        </p:spPr>
        <p:txBody>
          <a:bodyPr vert="horz" wrap="square" lIns="0" tIns="11430" rIns="0" bIns="0" rtlCol="0">
            <a:spAutoFit/>
          </a:bodyPr>
          <a:lstStyle/>
          <a:p>
            <a:pPr marL="12700">
              <a:spcBef>
                <a:spcPts val="90"/>
              </a:spcBef>
            </a:pPr>
            <a:r>
              <a:rPr sz="2000" spc="-15" dirty="0">
                <a:latin typeface="宋体"/>
                <a:cs typeface="宋体"/>
              </a:rPr>
              <a:t>迭代</a:t>
            </a:r>
            <a:r>
              <a:rPr sz="2000" spc="-10" dirty="0">
                <a:latin typeface="Times New Roman"/>
                <a:cs typeface="Times New Roman"/>
              </a:rPr>
              <a:t>16</a:t>
            </a:r>
            <a:r>
              <a:rPr sz="2000" spc="-15" dirty="0">
                <a:latin typeface="宋体"/>
                <a:cs typeface="宋体"/>
              </a:rPr>
              <a:t>次</a:t>
            </a:r>
            <a:endParaRPr sz="2000" dirty="0">
              <a:latin typeface="宋体"/>
              <a:cs typeface="宋体"/>
            </a:endParaRPr>
          </a:p>
        </p:txBody>
      </p:sp>
      <p:sp>
        <p:nvSpPr>
          <p:cNvPr id="16" name="object 10"/>
          <p:cNvSpPr txBox="1"/>
          <p:nvPr/>
        </p:nvSpPr>
        <p:spPr>
          <a:xfrm>
            <a:off x="3234957" y="5260257"/>
            <a:ext cx="5627370" cy="380873"/>
          </a:xfrm>
          <a:prstGeom prst="rect">
            <a:avLst/>
          </a:prstGeom>
          <a:ln w="4338">
            <a:solidFill>
              <a:srgbClr val="000000"/>
            </a:solidFill>
          </a:ln>
        </p:spPr>
        <p:txBody>
          <a:bodyPr vert="horz" wrap="square" lIns="0" tIns="72390" rIns="0" bIns="0" rtlCol="0">
            <a:spAutoFit/>
          </a:bodyPr>
          <a:lstStyle/>
          <a:p>
            <a:pPr algn="ctr">
              <a:spcBef>
                <a:spcPts val="570"/>
              </a:spcBef>
            </a:pPr>
            <a:r>
              <a:rPr sz="2000" spc="-5" dirty="0">
                <a:latin typeface="Times New Roman"/>
                <a:cs typeface="Times New Roman"/>
              </a:rPr>
              <a:t>IP</a:t>
            </a:r>
            <a:r>
              <a:rPr sz="2000" spc="-15" dirty="0">
                <a:latin typeface="宋体"/>
                <a:cs typeface="宋体"/>
              </a:rPr>
              <a:t>逆置换表</a:t>
            </a:r>
            <a:endParaRPr sz="2000">
              <a:latin typeface="宋体"/>
              <a:cs typeface="宋体"/>
            </a:endParaRPr>
          </a:p>
        </p:txBody>
      </p:sp>
      <p:sp>
        <p:nvSpPr>
          <p:cNvPr id="17" name="object 11"/>
          <p:cNvSpPr txBox="1"/>
          <p:nvPr/>
        </p:nvSpPr>
        <p:spPr>
          <a:xfrm>
            <a:off x="3234957" y="6003243"/>
            <a:ext cx="5627370" cy="342401"/>
          </a:xfrm>
          <a:prstGeom prst="rect">
            <a:avLst/>
          </a:prstGeom>
          <a:ln w="4338">
            <a:solidFill>
              <a:srgbClr val="000000"/>
            </a:solidFill>
          </a:ln>
        </p:spPr>
        <p:txBody>
          <a:bodyPr vert="horz" wrap="square" lIns="0" tIns="34290" rIns="0" bIns="0" rtlCol="0">
            <a:spAutoFit/>
          </a:bodyPr>
          <a:lstStyle/>
          <a:p>
            <a:pPr marL="1802764">
              <a:spcBef>
                <a:spcPts val="270"/>
              </a:spcBef>
            </a:pPr>
            <a:r>
              <a:rPr sz="2000" spc="-15" dirty="0">
                <a:latin typeface="宋体"/>
                <a:cs typeface="宋体"/>
              </a:rPr>
              <a:t>输出</a:t>
            </a:r>
            <a:r>
              <a:rPr sz="2000" spc="-10" dirty="0">
                <a:latin typeface="Times New Roman"/>
                <a:cs typeface="Times New Roman"/>
              </a:rPr>
              <a:t>64</a:t>
            </a:r>
            <a:r>
              <a:rPr sz="2000" spc="-15" dirty="0">
                <a:latin typeface="宋体"/>
                <a:cs typeface="宋体"/>
              </a:rPr>
              <a:t>位比特密文</a:t>
            </a:r>
            <a:endParaRPr sz="2000">
              <a:latin typeface="宋体"/>
              <a:cs typeface="宋体"/>
            </a:endParaRPr>
          </a:p>
        </p:txBody>
      </p:sp>
      <p:sp>
        <p:nvSpPr>
          <p:cNvPr id="18" name="object 12"/>
          <p:cNvSpPr/>
          <p:nvPr/>
        </p:nvSpPr>
        <p:spPr>
          <a:xfrm>
            <a:off x="6048582" y="1526197"/>
            <a:ext cx="0" cy="400050"/>
          </a:xfrm>
          <a:custGeom>
            <a:avLst/>
            <a:gdLst/>
            <a:ahLst/>
            <a:cxnLst/>
            <a:rect l="l" t="t" r="r" b="b"/>
            <a:pathLst>
              <a:path h="400050">
                <a:moveTo>
                  <a:pt x="0" y="0"/>
                </a:moveTo>
                <a:lnTo>
                  <a:pt x="0" y="399488"/>
                </a:lnTo>
              </a:path>
            </a:pathLst>
          </a:custGeom>
          <a:ln w="4331">
            <a:solidFill>
              <a:srgbClr val="000000"/>
            </a:solidFill>
          </a:ln>
        </p:spPr>
        <p:txBody>
          <a:bodyPr wrap="square" lIns="0" tIns="0" rIns="0" bIns="0" rtlCol="0"/>
          <a:lstStyle/>
          <a:p>
            <a:endParaRPr/>
          </a:p>
        </p:txBody>
      </p:sp>
      <p:sp>
        <p:nvSpPr>
          <p:cNvPr id="19" name="object 13"/>
          <p:cNvSpPr/>
          <p:nvPr/>
        </p:nvSpPr>
        <p:spPr>
          <a:xfrm>
            <a:off x="5998773" y="1913213"/>
            <a:ext cx="99695" cy="100330"/>
          </a:xfrm>
          <a:custGeom>
            <a:avLst/>
            <a:gdLst/>
            <a:ahLst/>
            <a:cxnLst/>
            <a:rect l="l" t="t" r="r" b="b"/>
            <a:pathLst>
              <a:path w="99695" h="100330">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20" name="object 14"/>
          <p:cNvSpPr/>
          <p:nvPr/>
        </p:nvSpPr>
        <p:spPr>
          <a:xfrm>
            <a:off x="4322026" y="2499612"/>
            <a:ext cx="1726564" cy="361315"/>
          </a:xfrm>
          <a:custGeom>
            <a:avLst/>
            <a:gdLst/>
            <a:ahLst/>
            <a:cxnLst/>
            <a:rect l="l" t="t" r="r" b="b"/>
            <a:pathLst>
              <a:path w="1726564" h="361314">
                <a:moveTo>
                  <a:pt x="1726555" y="0"/>
                </a:moveTo>
                <a:lnTo>
                  <a:pt x="1726555" y="192152"/>
                </a:lnTo>
                <a:lnTo>
                  <a:pt x="0" y="192151"/>
                </a:lnTo>
                <a:lnTo>
                  <a:pt x="0" y="361166"/>
                </a:lnTo>
              </a:path>
            </a:pathLst>
          </a:custGeom>
          <a:ln w="4338">
            <a:solidFill>
              <a:srgbClr val="000000"/>
            </a:solidFill>
          </a:ln>
        </p:spPr>
        <p:txBody>
          <a:bodyPr wrap="square" lIns="0" tIns="0" rIns="0" bIns="0" rtlCol="0"/>
          <a:lstStyle/>
          <a:p>
            <a:endParaRPr/>
          </a:p>
        </p:txBody>
      </p:sp>
      <p:sp>
        <p:nvSpPr>
          <p:cNvPr id="21" name="object 15"/>
          <p:cNvSpPr/>
          <p:nvPr/>
        </p:nvSpPr>
        <p:spPr>
          <a:xfrm>
            <a:off x="4272218" y="2848304"/>
            <a:ext cx="99695" cy="100330"/>
          </a:xfrm>
          <a:custGeom>
            <a:avLst/>
            <a:gdLst/>
            <a:ahLst/>
            <a:cxnLst/>
            <a:rect l="l" t="t" r="r" b="b"/>
            <a:pathLst>
              <a:path w="99694" h="100330">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22" name="object 16"/>
          <p:cNvSpPr/>
          <p:nvPr/>
        </p:nvSpPr>
        <p:spPr>
          <a:xfrm>
            <a:off x="6048582" y="2499612"/>
            <a:ext cx="1726564" cy="361315"/>
          </a:xfrm>
          <a:custGeom>
            <a:avLst/>
            <a:gdLst/>
            <a:ahLst/>
            <a:cxnLst/>
            <a:rect l="l" t="t" r="r" b="b"/>
            <a:pathLst>
              <a:path w="1726564" h="361314">
                <a:moveTo>
                  <a:pt x="0" y="0"/>
                </a:moveTo>
                <a:lnTo>
                  <a:pt x="0" y="192152"/>
                </a:lnTo>
                <a:lnTo>
                  <a:pt x="1726537" y="192152"/>
                </a:lnTo>
                <a:lnTo>
                  <a:pt x="1726537" y="361166"/>
                </a:lnTo>
              </a:path>
            </a:pathLst>
          </a:custGeom>
          <a:ln w="4338">
            <a:solidFill>
              <a:srgbClr val="000000"/>
            </a:solidFill>
          </a:ln>
        </p:spPr>
        <p:txBody>
          <a:bodyPr wrap="square" lIns="0" tIns="0" rIns="0" bIns="0" rtlCol="0"/>
          <a:lstStyle/>
          <a:p>
            <a:endParaRPr/>
          </a:p>
        </p:txBody>
      </p:sp>
      <p:sp>
        <p:nvSpPr>
          <p:cNvPr id="23" name="object 17"/>
          <p:cNvSpPr/>
          <p:nvPr/>
        </p:nvSpPr>
        <p:spPr>
          <a:xfrm>
            <a:off x="7725311" y="2848305"/>
            <a:ext cx="99695" cy="100330"/>
          </a:xfrm>
          <a:custGeom>
            <a:avLst/>
            <a:gdLst/>
            <a:ahLst/>
            <a:cxnLst/>
            <a:rect l="l" t="t" r="r" b="b"/>
            <a:pathLst>
              <a:path w="99695" h="100330">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24" name="object 18"/>
          <p:cNvSpPr/>
          <p:nvPr/>
        </p:nvSpPr>
        <p:spPr>
          <a:xfrm>
            <a:off x="4322027" y="3434883"/>
            <a:ext cx="2238375" cy="431800"/>
          </a:xfrm>
          <a:custGeom>
            <a:avLst/>
            <a:gdLst/>
            <a:ahLst/>
            <a:cxnLst/>
            <a:rect l="l" t="t" r="r" b="b"/>
            <a:pathLst>
              <a:path w="2238375" h="431800">
                <a:moveTo>
                  <a:pt x="0" y="0"/>
                </a:moveTo>
                <a:lnTo>
                  <a:pt x="0" y="192152"/>
                </a:lnTo>
                <a:lnTo>
                  <a:pt x="2238002" y="192152"/>
                </a:lnTo>
                <a:lnTo>
                  <a:pt x="2238002" y="431483"/>
                </a:lnTo>
              </a:path>
            </a:pathLst>
          </a:custGeom>
          <a:ln w="4338">
            <a:solidFill>
              <a:srgbClr val="000000"/>
            </a:solidFill>
          </a:ln>
        </p:spPr>
        <p:txBody>
          <a:bodyPr wrap="square" lIns="0" tIns="0" rIns="0" bIns="0" rtlCol="0"/>
          <a:lstStyle/>
          <a:p>
            <a:endParaRPr/>
          </a:p>
        </p:txBody>
      </p:sp>
      <p:sp>
        <p:nvSpPr>
          <p:cNvPr id="25" name="object 19"/>
          <p:cNvSpPr/>
          <p:nvPr/>
        </p:nvSpPr>
        <p:spPr>
          <a:xfrm>
            <a:off x="6510220" y="3853894"/>
            <a:ext cx="99695" cy="100330"/>
          </a:xfrm>
          <a:custGeom>
            <a:avLst/>
            <a:gdLst/>
            <a:ahLst/>
            <a:cxnLst/>
            <a:rect l="l" t="t" r="r" b="b"/>
            <a:pathLst>
              <a:path w="99695" h="100329">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26" name="object 20"/>
          <p:cNvSpPr/>
          <p:nvPr/>
        </p:nvSpPr>
        <p:spPr>
          <a:xfrm>
            <a:off x="6560028" y="3434884"/>
            <a:ext cx="1215390" cy="431800"/>
          </a:xfrm>
          <a:custGeom>
            <a:avLst/>
            <a:gdLst/>
            <a:ahLst/>
            <a:cxnLst/>
            <a:rect l="l" t="t" r="r" b="b"/>
            <a:pathLst>
              <a:path w="1215389" h="431800">
                <a:moveTo>
                  <a:pt x="1215091" y="0"/>
                </a:moveTo>
                <a:lnTo>
                  <a:pt x="1215091" y="192152"/>
                </a:lnTo>
                <a:lnTo>
                  <a:pt x="0" y="192151"/>
                </a:lnTo>
                <a:lnTo>
                  <a:pt x="0" y="431483"/>
                </a:lnTo>
              </a:path>
            </a:pathLst>
          </a:custGeom>
          <a:ln w="4337">
            <a:solidFill>
              <a:srgbClr val="000000"/>
            </a:solidFill>
          </a:ln>
        </p:spPr>
        <p:txBody>
          <a:bodyPr wrap="square" lIns="0" tIns="0" rIns="0" bIns="0" rtlCol="0"/>
          <a:lstStyle/>
          <a:p>
            <a:endParaRPr/>
          </a:p>
        </p:txBody>
      </p:sp>
      <p:sp>
        <p:nvSpPr>
          <p:cNvPr id="27" name="object 21"/>
          <p:cNvSpPr/>
          <p:nvPr/>
        </p:nvSpPr>
        <p:spPr>
          <a:xfrm>
            <a:off x="6510220" y="3853894"/>
            <a:ext cx="99695" cy="100330"/>
          </a:xfrm>
          <a:custGeom>
            <a:avLst/>
            <a:gdLst/>
            <a:ahLst/>
            <a:cxnLst/>
            <a:rect l="l" t="t" r="r" b="b"/>
            <a:pathLst>
              <a:path w="99695" h="100329">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28" name="object 22"/>
          <p:cNvSpPr/>
          <p:nvPr/>
        </p:nvSpPr>
        <p:spPr>
          <a:xfrm>
            <a:off x="6048583" y="4933598"/>
            <a:ext cx="511809" cy="239395"/>
          </a:xfrm>
          <a:custGeom>
            <a:avLst/>
            <a:gdLst/>
            <a:ahLst/>
            <a:cxnLst/>
            <a:rect l="l" t="t" r="r" b="b"/>
            <a:pathLst>
              <a:path w="511810" h="239395">
                <a:moveTo>
                  <a:pt x="511446" y="0"/>
                </a:moveTo>
                <a:lnTo>
                  <a:pt x="511446" y="192152"/>
                </a:lnTo>
                <a:lnTo>
                  <a:pt x="0" y="192152"/>
                </a:lnTo>
                <a:lnTo>
                  <a:pt x="0" y="239349"/>
                </a:lnTo>
              </a:path>
            </a:pathLst>
          </a:custGeom>
          <a:ln w="4337">
            <a:solidFill>
              <a:srgbClr val="000000"/>
            </a:solidFill>
          </a:ln>
        </p:spPr>
        <p:txBody>
          <a:bodyPr wrap="square" lIns="0" tIns="0" rIns="0" bIns="0" rtlCol="0"/>
          <a:lstStyle/>
          <a:p>
            <a:endParaRPr/>
          </a:p>
        </p:txBody>
      </p:sp>
      <p:sp>
        <p:nvSpPr>
          <p:cNvPr id="29" name="object 23"/>
          <p:cNvSpPr/>
          <p:nvPr/>
        </p:nvSpPr>
        <p:spPr>
          <a:xfrm>
            <a:off x="5998773" y="5160474"/>
            <a:ext cx="99695" cy="100330"/>
          </a:xfrm>
          <a:custGeom>
            <a:avLst/>
            <a:gdLst/>
            <a:ahLst/>
            <a:cxnLst/>
            <a:rect l="l" t="t" r="r" b="b"/>
            <a:pathLst>
              <a:path w="99695" h="100329">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
        <p:nvSpPr>
          <p:cNvPr id="30" name="object 24"/>
          <p:cNvSpPr/>
          <p:nvPr/>
        </p:nvSpPr>
        <p:spPr>
          <a:xfrm>
            <a:off x="6048582" y="5747035"/>
            <a:ext cx="0" cy="168910"/>
          </a:xfrm>
          <a:custGeom>
            <a:avLst/>
            <a:gdLst/>
            <a:ahLst/>
            <a:cxnLst/>
            <a:rect l="l" t="t" r="r" b="b"/>
            <a:pathLst>
              <a:path h="168910">
                <a:moveTo>
                  <a:pt x="0" y="0"/>
                </a:moveTo>
                <a:lnTo>
                  <a:pt x="0" y="168887"/>
                </a:lnTo>
              </a:path>
            </a:pathLst>
          </a:custGeom>
          <a:ln w="4331">
            <a:solidFill>
              <a:srgbClr val="000000"/>
            </a:solidFill>
          </a:ln>
        </p:spPr>
        <p:txBody>
          <a:bodyPr wrap="square" lIns="0" tIns="0" rIns="0" bIns="0" rtlCol="0"/>
          <a:lstStyle/>
          <a:p>
            <a:endParaRPr/>
          </a:p>
        </p:txBody>
      </p:sp>
      <p:sp>
        <p:nvSpPr>
          <p:cNvPr id="31" name="object 25"/>
          <p:cNvSpPr/>
          <p:nvPr/>
        </p:nvSpPr>
        <p:spPr>
          <a:xfrm>
            <a:off x="5998773" y="5903450"/>
            <a:ext cx="99695" cy="100330"/>
          </a:xfrm>
          <a:custGeom>
            <a:avLst/>
            <a:gdLst/>
            <a:ahLst/>
            <a:cxnLst/>
            <a:rect l="l" t="t" r="r" b="b"/>
            <a:pathLst>
              <a:path w="99695" h="100329">
                <a:moveTo>
                  <a:pt x="99618" y="0"/>
                </a:moveTo>
                <a:lnTo>
                  <a:pt x="0" y="0"/>
                </a:lnTo>
                <a:lnTo>
                  <a:pt x="49809" y="99781"/>
                </a:lnTo>
                <a:lnTo>
                  <a:pt x="99618"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90573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算法的安全性</a:t>
            </a:r>
          </a:p>
        </p:txBody>
      </p:sp>
      <p:sp>
        <p:nvSpPr>
          <p:cNvPr id="3" name="内容占位符 2"/>
          <p:cNvSpPr>
            <a:spLocks noGrp="1"/>
          </p:cNvSpPr>
          <p:nvPr>
            <p:ph idx="1"/>
          </p:nvPr>
        </p:nvSpPr>
        <p:spPr/>
        <p:txBody>
          <a:bodyPr>
            <a:normAutofit/>
          </a:bodyPr>
          <a:lstStyle/>
          <a:p>
            <a:r>
              <a:rPr lang="en-US" altLang="zh-CN" dirty="0"/>
              <a:t>DES</a:t>
            </a:r>
            <a:r>
              <a:rPr lang="zh-CN" altLang="en-US" dirty="0"/>
              <a:t>的</a:t>
            </a:r>
            <a:r>
              <a:rPr lang="en-US" altLang="zh-CN" dirty="0">
                <a:solidFill>
                  <a:srgbClr val="C00000"/>
                </a:solidFill>
              </a:rPr>
              <a:t>56</a:t>
            </a:r>
            <a:r>
              <a:rPr lang="zh-CN" altLang="en-US" dirty="0">
                <a:solidFill>
                  <a:srgbClr val="C00000"/>
                </a:solidFill>
              </a:rPr>
              <a:t>位密钥过短</a:t>
            </a:r>
            <a:r>
              <a:rPr lang="zh-CN" altLang="en-US" dirty="0"/>
              <a:t>，现在</a:t>
            </a:r>
            <a:r>
              <a:rPr lang="zh-CN" altLang="en-US" dirty="0">
                <a:solidFill>
                  <a:srgbClr val="C00000"/>
                </a:solidFill>
              </a:rPr>
              <a:t>已经不是一种安全的加密方法</a:t>
            </a:r>
            <a:r>
              <a:rPr lang="zh-CN" altLang="en-US" dirty="0" smtClean="0"/>
              <a:t>。</a:t>
            </a:r>
            <a:endParaRPr lang="en-US" altLang="zh-CN" dirty="0" smtClean="0"/>
          </a:p>
          <a:p>
            <a:r>
              <a:rPr lang="zh-CN" altLang="en-US" dirty="0" smtClean="0"/>
              <a:t>早</a:t>
            </a:r>
            <a:r>
              <a:rPr lang="zh-CN" altLang="en-US" dirty="0"/>
              <a:t>在</a:t>
            </a:r>
            <a:r>
              <a:rPr lang="en-US" altLang="zh-CN" dirty="0"/>
              <a:t>1999</a:t>
            </a:r>
            <a:r>
              <a:rPr lang="zh-CN" altLang="en-US" dirty="0"/>
              <a:t>年</a:t>
            </a:r>
            <a:r>
              <a:rPr lang="en-US" altLang="zh-CN" dirty="0"/>
              <a:t>1</a:t>
            </a:r>
            <a:r>
              <a:rPr lang="zh-CN" altLang="en-US" dirty="0"/>
              <a:t>月，</a:t>
            </a:r>
            <a:r>
              <a:rPr lang="en-US" altLang="zh-CN" dirty="0"/>
              <a:t>distributed.net</a:t>
            </a:r>
            <a:r>
              <a:rPr lang="zh-CN" altLang="en-US" dirty="0"/>
              <a:t>与电子前哨基金会合作，就在</a:t>
            </a:r>
            <a:r>
              <a:rPr lang="en-US" altLang="zh-CN" dirty="0"/>
              <a:t>22</a:t>
            </a:r>
            <a:r>
              <a:rPr lang="zh-CN" altLang="en-US" dirty="0"/>
              <a:t>小时</a:t>
            </a:r>
            <a:r>
              <a:rPr lang="en-US" altLang="zh-CN" dirty="0"/>
              <a:t>15</a:t>
            </a:r>
            <a:r>
              <a:rPr lang="zh-CN" altLang="en-US" dirty="0"/>
              <a:t>分钟内破解了一个</a:t>
            </a:r>
            <a:r>
              <a:rPr lang="en-US" altLang="zh-CN" dirty="0"/>
              <a:t>DES</a:t>
            </a:r>
            <a:r>
              <a:rPr lang="zh-CN" altLang="en-US" dirty="0"/>
              <a:t>密钥</a:t>
            </a:r>
            <a:r>
              <a:rPr lang="zh-CN" altLang="en-US" dirty="0" smtClean="0"/>
              <a:t>。随着</a:t>
            </a:r>
            <a:r>
              <a:rPr lang="zh-CN" altLang="en-US" dirty="0"/>
              <a:t>计算机的升级换代，运算速度大幅度提高，破解</a:t>
            </a:r>
            <a:r>
              <a:rPr lang="en-US" altLang="zh-CN" dirty="0"/>
              <a:t>DES</a:t>
            </a:r>
            <a:r>
              <a:rPr lang="zh-CN" altLang="en-US" dirty="0"/>
              <a:t>密钥所需的时间也将越来越短。</a:t>
            </a:r>
          </a:p>
          <a:p>
            <a:r>
              <a:rPr lang="zh-CN" altLang="en-US" dirty="0"/>
              <a:t>为了保证实用应用所需的安全性，可以使用</a:t>
            </a:r>
            <a:r>
              <a:rPr lang="en-US" altLang="zh-CN" dirty="0"/>
              <a:t>DES</a:t>
            </a:r>
            <a:r>
              <a:rPr lang="zh-CN" altLang="en-US" dirty="0"/>
              <a:t>的派生算法</a:t>
            </a:r>
            <a:r>
              <a:rPr lang="en-US" altLang="zh-CN" dirty="0"/>
              <a:t>3DES</a:t>
            </a:r>
            <a:r>
              <a:rPr lang="zh-CN" altLang="en-US" dirty="0"/>
              <a:t>来进行加密</a:t>
            </a:r>
            <a:r>
              <a:rPr lang="zh-CN" altLang="en-US" dirty="0" smtClean="0"/>
              <a:t>。</a:t>
            </a:r>
            <a:r>
              <a:rPr lang="en-US" altLang="zh-CN" dirty="0" smtClean="0"/>
              <a:t>3DES</a:t>
            </a:r>
            <a:r>
              <a:rPr lang="zh-CN" altLang="en-US" dirty="0"/>
              <a:t>被认为是十分安全的，虽然它的速度较慢</a:t>
            </a:r>
            <a:r>
              <a:rPr lang="zh-CN" altLang="en-US" dirty="0" smtClean="0"/>
              <a:t>。</a:t>
            </a:r>
            <a:endParaRPr lang="en-US" altLang="zh-CN" dirty="0" smtClean="0"/>
          </a:p>
        </p:txBody>
      </p:sp>
      <p:grpSp>
        <p:nvGrpSpPr>
          <p:cNvPr id="4" name="组合 3"/>
          <p:cNvGrpSpPr/>
          <p:nvPr/>
        </p:nvGrpSpPr>
        <p:grpSpPr>
          <a:xfrm>
            <a:off x="1" y="364304"/>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3570973" y="336652"/>
              <a:ext cx="8621027"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64849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006" y="364304"/>
            <a:ext cx="2285839" cy="378554"/>
          </a:xfrm>
        </p:spPr>
        <p:txBody>
          <a:bodyPr/>
          <a:lstStyle/>
          <a:p>
            <a:r>
              <a:rPr lang="en-US" altLang="zh-CN" dirty="0" smtClean="0"/>
              <a:t>3DES</a:t>
            </a:r>
            <a:r>
              <a:rPr lang="zh-CN" altLang="en-US" dirty="0" smtClean="0"/>
              <a:t>算法</a:t>
            </a:r>
            <a:endParaRPr lang="zh-CN" altLang="en-US" dirty="0"/>
          </a:p>
        </p:txBody>
      </p:sp>
      <p:sp>
        <p:nvSpPr>
          <p:cNvPr id="3" name="内容占位符 2"/>
          <p:cNvSpPr>
            <a:spLocks noGrp="1"/>
          </p:cNvSpPr>
          <p:nvPr>
            <p:ph idx="1"/>
          </p:nvPr>
        </p:nvSpPr>
        <p:spPr/>
        <p:txBody>
          <a:bodyPr vert="horz" lIns="91440" tIns="45720" rIns="91440" bIns="45720" rtlCol="0">
            <a:normAutofit fontScale="92500" lnSpcReduction="10000"/>
          </a:bodyPr>
          <a:lstStyle/>
          <a:p>
            <a:r>
              <a:rPr lang="zh-CN" altLang="en-US" dirty="0"/>
              <a:t>由于计算机运算能力的增强，原版</a:t>
            </a:r>
            <a:r>
              <a:rPr lang="en-US" altLang="zh-CN" dirty="0"/>
              <a:t>DES</a:t>
            </a:r>
            <a:r>
              <a:rPr lang="zh-CN" altLang="en-US" dirty="0"/>
              <a:t>密码的密钥长度变得容易被暴力破解</a:t>
            </a:r>
            <a:r>
              <a:rPr lang="zh-CN" altLang="en-US" dirty="0" smtClean="0"/>
              <a:t>；</a:t>
            </a:r>
            <a:endParaRPr lang="en-US" altLang="zh-CN" dirty="0" smtClean="0"/>
          </a:p>
          <a:p>
            <a:r>
              <a:rPr lang="en-US" altLang="zh-CN" dirty="0" smtClean="0"/>
              <a:t>3DES</a:t>
            </a:r>
            <a:r>
              <a:rPr lang="zh-CN" altLang="en-US" dirty="0"/>
              <a:t>即是设计用来提供一种相对简单的方法，即通过增加</a:t>
            </a:r>
            <a:r>
              <a:rPr lang="en-US" altLang="zh-CN" dirty="0"/>
              <a:t>DES</a:t>
            </a:r>
            <a:r>
              <a:rPr lang="zh-CN" altLang="en-US" dirty="0"/>
              <a:t>的密钥长度来避免类似的攻击，而不是设计一种全新的块密码算法。</a:t>
            </a:r>
          </a:p>
          <a:p>
            <a:r>
              <a:rPr lang="en-US" altLang="zh-CN" dirty="0" smtClean="0"/>
              <a:t>3DES</a:t>
            </a:r>
            <a:r>
              <a:rPr lang="zh-CN" altLang="en-US" dirty="0"/>
              <a:t>（或称为</a:t>
            </a:r>
            <a:r>
              <a:rPr lang="en-US" altLang="zh-CN" dirty="0"/>
              <a:t>Triple DES</a:t>
            </a:r>
            <a:r>
              <a:rPr lang="zh-CN" altLang="en-US" dirty="0"/>
              <a:t>）是三重数据加密算法（</a:t>
            </a:r>
            <a:r>
              <a:rPr lang="en-US" altLang="zh-CN" dirty="0"/>
              <a:t>TDEA</a:t>
            </a:r>
            <a:r>
              <a:rPr lang="zh-CN" altLang="en-US" dirty="0"/>
              <a:t>，</a:t>
            </a:r>
            <a:r>
              <a:rPr lang="en-US" altLang="zh-CN" dirty="0"/>
              <a:t>Triple Data Encryption Algorithm</a:t>
            </a:r>
            <a:r>
              <a:rPr lang="zh-CN" altLang="en-US" dirty="0"/>
              <a:t>）块密码的通称。它相当于是</a:t>
            </a:r>
            <a:r>
              <a:rPr lang="zh-CN" altLang="en-US" dirty="0">
                <a:solidFill>
                  <a:srgbClr val="C00000"/>
                </a:solidFill>
              </a:rPr>
              <a:t>对每个数据块应用三次</a:t>
            </a:r>
            <a:r>
              <a:rPr lang="en-US" altLang="zh-CN" dirty="0">
                <a:solidFill>
                  <a:srgbClr val="C00000"/>
                </a:solidFill>
              </a:rPr>
              <a:t>DES</a:t>
            </a:r>
            <a:r>
              <a:rPr lang="zh-CN" altLang="en-US" dirty="0">
                <a:solidFill>
                  <a:srgbClr val="C00000"/>
                </a:solidFill>
              </a:rPr>
              <a:t>加密算法</a:t>
            </a:r>
            <a:r>
              <a:rPr lang="zh-CN" altLang="en-US" dirty="0" smtClean="0"/>
              <a:t>。</a:t>
            </a:r>
            <a:endParaRPr lang="en-US" altLang="zh-CN" dirty="0" smtClean="0"/>
          </a:p>
          <a:p>
            <a:r>
              <a:rPr lang="en-US" altLang="zh-CN" dirty="0" smtClean="0"/>
              <a:t>3DES</a:t>
            </a:r>
            <a:r>
              <a:rPr lang="zh-CN" altLang="en-US" dirty="0" smtClean="0"/>
              <a:t>是</a:t>
            </a:r>
            <a:r>
              <a:rPr lang="en-US" altLang="zh-CN" dirty="0"/>
              <a:t>DES</a:t>
            </a:r>
            <a:r>
              <a:rPr lang="zh-CN" altLang="en-US" dirty="0"/>
              <a:t>向</a:t>
            </a:r>
            <a:r>
              <a:rPr lang="en-US" altLang="zh-CN" dirty="0"/>
              <a:t>AES</a:t>
            </a:r>
            <a:r>
              <a:rPr lang="zh-CN" altLang="en-US" dirty="0"/>
              <a:t>过渡的</a:t>
            </a:r>
            <a:r>
              <a:rPr lang="zh-CN" altLang="en-US" dirty="0" smtClean="0"/>
              <a:t>加密算法，</a:t>
            </a:r>
            <a:r>
              <a:rPr lang="en-US" altLang="zh-CN" dirty="0"/>
              <a:t>1999</a:t>
            </a:r>
            <a:r>
              <a:rPr lang="zh-CN" altLang="en-US" dirty="0"/>
              <a:t>年，</a:t>
            </a:r>
            <a:r>
              <a:rPr lang="en-US" altLang="zh-CN" dirty="0"/>
              <a:t>NIST</a:t>
            </a:r>
            <a:r>
              <a:rPr lang="zh-CN" altLang="en-US" dirty="0"/>
              <a:t>将</a:t>
            </a:r>
            <a:r>
              <a:rPr lang="en-US" altLang="zh-CN" dirty="0" smtClean="0"/>
              <a:t>3DES</a:t>
            </a:r>
            <a:r>
              <a:rPr lang="zh-CN" altLang="en-US" dirty="0"/>
              <a:t>指定为过渡的加密标准</a:t>
            </a:r>
          </a:p>
        </p:txBody>
      </p:sp>
      <p:grpSp>
        <p:nvGrpSpPr>
          <p:cNvPr id="4" name="组合 3"/>
          <p:cNvGrpSpPr/>
          <p:nvPr/>
        </p:nvGrpSpPr>
        <p:grpSpPr>
          <a:xfrm>
            <a:off x="1" y="364304"/>
            <a:ext cx="12192000" cy="378554"/>
            <a:chOff x="1" y="336652"/>
            <a:chExt cx="12192000" cy="378554"/>
          </a:xfrm>
        </p:grpSpPr>
        <p:sp>
          <p:nvSpPr>
            <p:cNvPr id="5" name="矩形 4">
              <a:extLst>
                <a:ext uri="{FF2B5EF4-FFF2-40B4-BE49-F238E27FC236}">
                  <a16:creationId xmlns:a16="http://schemas.microsoft.com/office/drawing/2014/main" id="{F9A61405-0682-4602-BF60-F734C8C97EA0}"/>
                </a:ext>
              </a:extLst>
            </p:cNvPr>
            <p:cNvSpPr/>
            <p:nvPr/>
          </p:nvSpPr>
          <p:spPr>
            <a:xfrm>
              <a:off x="2556165" y="336652"/>
              <a:ext cx="963583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13893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endParaRPr lang="zh-CN" altLang="en-US" dirty="0"/>
          </a:p>
        </p:txBody>
      </p:sp>
      <p:sp>
        <p:nvSpPr>
          <p:cNvPr id="3" name="内容占位符 2"/>
          <p:cNvSpPr>
            <a:spLocks noGrp="1"/>
          </p:cNvSpPr>
          <p:nvPr>
            <p:ph idx="1"/>
          </p:nvPr>
        </p:nvSpPr>
        <p:spPr>
          <a:xfrm>
            <a:off x="613185" y="1419007"/>
            <a:ext cx="6303430" cy="5022866"/>
          </a:xfrm>
        </p:spPr>
        <p:txBody>
          <a:bodyPr>
            <a:normAutofit fontScale="85000" lnSpcReduction="20000"/>
          </a:bodyPr>
          <a:lstStyle/>
          <a:p>
            <a:pPr marL="241300" indent="-228600">
              <a:lnSpc>
                <a:spcPct val="150000"/>
              </a:lnSpc>
              <a:spcBef>
                <a:spcPts val="95"/>
              </a:spcBef>
              <a:buFont typeface="Arial"/>
              <a:buChar char="•"/>
              <a:tabLst>
                <a:tab pos="241300" algn="l"/>
              </a:tabLst>
            </a:pPr>
            <a:r>
              <a:rPr lang="en-US" altLang="zh-CN" dirty="0" smtClean="0"/>
              <a:t>AES(Advanced </a:t>
            </a:r>
            <a:r>
              <a:rPr lang="en-US" altLang="zh-CN" dirty="0"/>
              <a:t>Encryption </a:t>
            </a:r>
            <a:r>
              <a:rPr lang="en-US" altLang="zh-CN" dirty="0" smtClean="0"/>
              <a:t>Standard)</a:t>
            </a:r>
            <a:r>
              <a:rPr lang="zh-CN" altLang="en-US" dirty="0" smtClean="0"/>
              <a:t>是</a:t>
            </a:r>
            <a:r>
              <a:rPr lang="zh-CN" altLang="en-US" dirty="0"/>
              <a:t>美国国家标准技术研究所</a:t>
            </a:r>
            <a:r>
              <a:rPr lang="en-US" altLang="zh-CN" dirty="0"/>
              <a:t>NIST</a:t>
            </a:r>
            <a:r>
              <a:rPr lang="zh-CN" altLang="en-US" dirty="0"/>
              <a:t>旨在取代</a:t>
            </a:r>
            <a:r>
              <a:rPr lang="en-US" altLang="zh-CN" dirty="0"/>
              <a:t>DES</a:t>
            </a:r>
            <a:r>
              <a:rPr lang="zh-CN" altLang="en-US" dirty="0"/>
              <a:t>的</a:t>
            </a:r>
            <a:r>
              <a:rPr lang="en-US" altLang="zh-CN" dirty="0"/>
              <a:t>21</a:t>
            </a:r>
            <a:r>
              <a:rPr lang="zh-CN" altLang="en-US" dirty="0"/>
              <a:t>世纪的加密</a:t>
            </a:r>
            <a:r>
              <a:rPr lang="zh-CN" altLang="en-US" dirty="0" smtClean="0"/>
              <a:t>标准。</a:t>
            </a:r>
            <a:endParaRPr lang="en-US" altLang="zh-CN" dirty="0" smtClean="0"/>
          </a:p>
          <a:p>
            <a:pPr marL="241300" indent="-228600">
              <a:lnSpc>
                <a:spcPct val="150000"/>
              </a:lnSpc>
              <a:spcBef>
                <a:spcPts val="95"/>
              </a:spcBef>
              <a:buFont typeface="Arial"/>
              <a:buChar char="•"/>
              <a:tabLst>
                <a:tab pos="241300" algn="l"/>
              </a:tabLst>
            </a:pPr>
            <a:r>
              <a:rPr lang="en-US" altLang="zh-CN" spc="10" dirty="0" smtClean="0">
                <a:latin typeface="Times New Roman"/>
                <a:cs typeface="Times New Roman"/>
              </a:rPr>
              <a:t>2000</a:t>
            </a:r>
            <a:r>
              <a:rPr lang="zh-CN" altLang="en-US" spc="10" dirty="0">
                <a:latin typeface="Times New Roman"/>
                <a:cs typeface="Times New Roman"/>
              </a:rPr>
              <a:t>年</a:t>
            </a:r>
            <a:r>
              <a:rPr lang="en-US" altLang="zh-CN" spc="10" dirty="0">
                <a:latin typeface="Times New Roman"/>
                <a:cs typeface="Times New Roman"/>
              </a:rPr>
              <a:t>10</a:t>
            </a:r>
            <a:r>
              <a:rPr lang="zh-CN" altLang="en-US" spc="10" dirty="0">
                <a:latin typeface="Times New Roman"/>
                <a:cs typeface="Times New Roman"/>
              </a:rPr>
              <a:t>月，在历时接近</a:t>
            </a:r>
            <a:r>
              <a:rPr lang="en-US" altLang="zh-CN" spc="10" dirty="0">
                <a:latin typeface="Times New Roman"/>
                <a:cs typeface="Times New Roman"/>
              </a:rPr>
              <a:t>5</a:t>
            </a:r>
            <a:r>
              <a:rPr lang="zh-CN" altLang="en-US" spc="10" dirty="0">
                <a:latin typeface="Times New Roman"/>
                <a:cs typeface="Times New Roman"/>
              </a:rPr>
              <a:t>年的征集和选拔之后，</a:t>
            </a:r>
            <a:r>
              <a:rPr lang="en-US" altLang="zh-CN" spc="10" dirty="0" smtClean="0">
                <a:latin typeface="Times New Roman"/>
                <a:cs typeface="Times New Roman"/>
              </a:rPr>
              <a:t>NIST</a:t>
            </a:r>
            <a:r>
              <a:rPr lang="zh-CN" altLang="en-US" dirty="0"/>
              <a:t>选中比利时密码学家</a:t>
            </a:r>
            <a:r>
              <a:rPr lang="en-US" altLang="zh-CN" dirty="0"/>
              <a:t>Joan </a:t>
            </a:r>
            <a:r>
              <a:rPr lang="en-US" altLang="zh-CN" dirty="0" err="1"/>
              <a:t>Daemen</a:t>
            </a:r>
            <a:r>
              <a:rPr lang="zh-CN" altLang="en-US" dirty="0"/>
              <a:t>和</a:t>
            </a:r>
            <a:r>
              <a:rPr lang="en-US" altLang="zh-CN" dirty="0"/>
              <a:t>Vincent </a:t>
            </a:r>
            <a:r>
              <a:rPr lang="en-US" altLang="zh-CN" dirty="0" err="1"/>
              <a:t>Rijmen</a:t>
            </a:r>
            <a:r>
              <a:rPr lang="zh-CN" altLang="en-US" dirty="0"/>
              <a:t>提出的一种密码</a:t>
            </a:r>
            <a:r>
              <a:rPr lang="zh-CN" altLang="en-US" dirty="0" smtClean="0"/>
              <a:t>算法作为</a:t>
            </a:r>
            <a:r>
              <a:rPr lang="en-US" altLang="zh-CN" dirty="0"/>
              <a:t>AES</a:t>
            </a:r>
            <a:r>
              <a:rPr lang="zh-CN" altLang="en-US" dirty="0"/>
              <a:t>的</a:t>
            </a:r>
            <a:r>
              <a:rPr lang="zh-CN" altLang="en-US" dirty="0" smtClean="0"/>
              <a:t>加密算法</a:t>
            </a:r>
            <a:r>
              <a:rPr lang="zh-CN" altLang="en-US" spc="10" dirty="0" smtClean="0">
                <a:latin typeface="Times New Roman"/>
                <a:cs typeface="Times New Roman"/>
              </a:rPr>
              <a:t>，</a:t>
            </a:r>
            <a:r>
              <a:rPr lang="zh-CN" altLang="en-US" spc="10" dirty="0">
                <a:latin typeface="Times New Roman"/>
                <a:cs typeface="Times New Roman"/>
              </a:rPr>
              <a:t>用于替代</a:t>
            </a:r>
            <a:r>
              <a:rPr lang="en-US" altLang="zh-CN" spc="10" dirty="0">
                <a:latin typeface="Times New Roman"/>
                <a:cs typeface="Times New Roman"/>
              </a:rPr>
              <a:t>DES</a:t>
            </a:r>
            <a:r>
              <a:rPr lang="zh-CN" altLang="en-US" spc="10" dirty="0" smtClean="0">
                <a:latin typeface="Times New Roman"/>
                <a:cs typeface="Times New Roman"/>
              </a:rPr>
              <a:t>。</a:t>
            </a:r>
            <a:endParaRPr lang="en-US" altLang="zh-CN" spc="10" dirty="0" smtClean="0">
              <a:latin typeface="Times New Roman"/>
              <a:cs typeface="Times New Roman"/>
            </a:endParaRPr>
          </a:p>
          <a:p>
            <a:pPr marL="241300" indent="-228600">
              <a:lnSpc>
                <a:spcPct val="150000"/>
              </a:lnSpc>
              <a:spcBef>
                <a:spcPts val="95"/>
              </a:spcBef>
              <a:buFont typeface="Arial"/>
              <a:buChar char="•"/>
              <a:tabLst>
                <a:tab pos="241300" algn="l"/>
              </a:tabLst>
            </a:pPr>
            <a:r>
              <a:rPr lang="en-US" altLang="zh-CN" spc="10" dirty="0" smtClean="0">
                <a:latin typeface="Times New Roman"/>
                <a:cs typeface="Times New Roman"/>
              </a:rPr>
              <a:t>2001</a:t>
            </a:r>
            <a:r>
              <a:rPr lang="zh-CN" altLang="en-US" spc="10" dirty="0">
                <a:latin typeface="Times New Roman"/>
                <a:cs typeface="Times New Roman"/>
              </a:rPr>
              <a:t>年</a:t>
            </a:r>
            <a:r>
              <a:rPr lang="en-US" altLang="zh-CN" spc="10" dirty="0">
                <a:latin typeface="Times New Roman"/>
                <a:cs typeface="Times New Roman"/>
              </a:rPr>
              <a:t>2</a:t>
            </a:r>
            <a:r>
              <a:rPr lang="zh-CN" altLang="en-US" spc="10" dirty="0">
                <a:latin typeface="Times New Roman"/>
                <a:cs typeface="Times New Roman"/>
              </a:rPr>
              <a:t>月</a:t>
            </a:r>
            <a:r>
              <a:rPr lang="en-US" altLang="zh-CN" spc="10" dirty="0">
                <a:latin typeface="Times New Roman"/>
                <a:cs typeface="Times New Roman"/>
              </a:rPr>
              <a:t>28</a:t>
            </a:r>
            <a:r>
              <a:rPr lang="zh-CN" altLang="en-US" spc="10" dirty="0">
                <a:latin typeface="Times New Roman"/>
                <a:cs typeface="Times New Roman"/>
              </a:rPr>
              <a:t>日，联邦公报发表了</a:t>
            </a:r>
            <a:r>
              <a:rPr lang="en-US" altLang="zh-CN" spc="10" dirty="0">
                <a:latin typeface="Times New Roman"/>
                <a:cs typeface="Times New Roman"/>
              </a:rPr>
              <a:t>AES</a:t>
            </a:r>
            <a:r>
              <a:rPr lang="zh-CN" altLang="en-US" spc="10" dirty="0">
                <a:latin typeface="Times New Roman"/>
                <a:cs typeface="Times New Roman"/>
              </a:rPr>
              <a:t>标准，从此开始了其标准化进程，并于</a:t>
            </a:r>
            <a:r>
              <a:rPr lang="en-US" altLang="zh-CN" spc="10" dirty="0">
                <a:latin typeface="Times New Roman"/>
                <a:cs typeface="Times New Roman"/>
              </a:rPr>
              <a:t>2001</a:t>
            </a:r>
            <a:r>
              <a:rPr lang="zh-CN" altLang="en-US" spc="10" dirty="0">
                <a:latin typeface="Times New Roman"/>
                <a:cs typeface="Times New Roman"/>
              </a:rPr>
              <a:t>年</a:t>
            </a:r>
            <a:r>
              <a:rPr lang="en-US" altLang="zh-CN" spc="10" dirty="0">
                <a:latin typeface="Times New Roman"/>
                <a:cs typeface="Times New Roman"/>
              </a:rPr>
              <a:t>11</a:t>
            </a:r>
            <a:r>
              <a:rPr lang="zh-CN" altLang="en-US" spc="10" dirty="0">
                <a:latin typeface="Times New Roman"/>
                <a:cs typeface="Times New Roman"/>
              </a:rPr>
              <a:t>月</a:t>
            </a:r>
            <a:r>
              <a:rPr lang="en-US" altLang="zh-CN" spc="10" dirty="0">
                <a:latin typeface="Times New Roman"/>
                <a:cs typeface="Times New Roman"/>
              </a:rPr>
              <a:t>26</a:t>
            </a:r>
            <a:r>
              <a:rPr lang="zh-CN" altLang="en-US" spc="10" dirty="0">
                <a:latin typeface="Times New Roman"/>
                <a:cs typeface="Times New Roman"/>
              </a:rPr>
              <a:t>日成为</a:t>
            </a:r>
            <a:r>
              <a:rPr lang="en-US" altLang="zh-CN" spc="10" dirty="0" smtClean="0">
                <a:latin typeface="Times New Roman"/>
                <a:cs typeface="Times New Roman"/>
              </a:rPr>
              <a:t>FIPS PUB 197</a:t>
            </a:r>
            <a:r>
              <a:rPr lang="zh-CN" altLang="en-US" spc="10" dirty="0">
                <a:latin typeface="Times New Roman"/>
                <a:cs typeface="Times New Roman"/>
              </a:rPr>
              <a:t>标准</a:t>
            </a:r>
            <a:r>
              <a:rPr lang="zh-CN" altLang="en-US" spc="10" dirty="0" smtClean="0">
                <a:latin typeface="Times New Roman"/>
                <a:cs typeface="Times New Roman"/>
              </a:rPr>
              <a:t>。</a:t>
            </a:r>
            <a:endParaRPr lang="en-US" altLang="zh-CN" spc="10" dirty="0" smtClean="0">
              <a:latin typeface="Times New Roman"/>
              <a:cs typeface="Times New Roman"/>
            </a:endParaRPr>
          </a:p>
          <a:p>
            <a:pPr marL="241300" indent="-228600">
              <a:lnSpc>
                <a:spcPct val="150000"/>
              </a:lnSpc>
              <a:spcBef>
                <a:spcPts val="95"/>
              </a:spcBef>
              <a:buFont typeface="Arial"/>
              <a:buChar char="•"/>
              <a:tabLst>
                <a:tab pos="241300" algn="l"/>
              </a:tabLst>
            </a:pPr>
            <a:endParaRPr lang="zh-CN" altLang="en-US" spc="10" dirty="0">
              <a:latin typeface="Times New Roman"/>
              <a:cs typeface="Times New Roman"/>
            </a:endParaRPr>
          </a:p>
        </p:txBody>
      </p:sp>
      <p:grpSp>
        <p:nvGrpSpPr>
          <p:cNvPr id="4" name="组合 3"/>
          <p:cNvGrpSpPr/>
          <p:nvPr/>
        </p:nvGrpSpPr>
        <p:grpSpPr>
          <a:xfrm>
            <a:off x="1" y="336651"/>
            <a:ext cx="12192000" cy="378554"/>
            <a:chOff x="1" y="336652"/>
            <a:chExt cx="12192000" cy="378554"/>
          </a:xfrm>
        </p:grpSpPr>
        <p:sp>
          <p:nvSpPr>
            <p:cNvPr id="5" name="矩形 4">
              <a:extLst>
                <a:ext uri="{FF2B5EF4-FFF2-40B4-BE49-F238E27FC236}">
                  <a16:creationId xmlns:a16="http://schemas.microsoft.com/office/drawing/2014/main" id="{F9A61405-0682-4602-BF60-F734C8C97EA0}"/>
                </a:ext>
              </a:extLst>
            </p:cNvPr>
            <p:cNvSpPr/>
            <p:nvPr/>
          </p:nvSpPr>
          <p:spPr>
            <a:xfrm>
              <a:off x="2505457" y="336652"/>
              <a:ext cx="96865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b="9723"/>
          <a:stretch/>
        </p:blipFill>
        <p:spPr>
          <a:xfrm>
            <a:off x="7521022" y="2472876"/>
            <a:ext cx="4226737" cy="2508365"/>
          </a:xfrm>
          <a:prstGeom prst="rect">
            <a:avLst/>
          </a:prstGeom>
        </p:spPr>
      </p:pic>
    </p:spTree>
    <p:extLst>
      <p:ext uri="{BB962C8B-B14F-4D97-AF65-F5344CB8AC3E}">
        <p14:creationId xmlns:p14="http://schemas.microsoft.com/office/powerpoint/2010/main" val="359287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endParaRPr lang="zh-CN" altLang="en-US" dirty="0"/>
          </a:p>
        </p:txBody>
      </p:sp>
      <p:sp>
        <p:nvSpPr>
          <p:cNvPr id="3" name="内容占位符 2"/>
          <p:cNvSpPr>
            <a:spLocks noGrp="1"/>
          </p:cNvSpPr>
          <p:nvPr>
            <p:ph idx="1"/>
          </p:nvPr>
        </p:nvSpPr>
        <p:spPr>
          <a:xfrm>
            <a:off x="613186" y="1419007"/>
            <a:ext cx="10744078" cy="5022866"/>
          </a:xfrm>
        </p:spPr>
        <p:txBody>
          <a:bodyPr>
            <a:normAutofit/>
          </a:bodyPr>
          <a:lstStyle/>
          <a:p>
            <a:pPr marL="241300" indent="-228600">
              <a:lnSpc>
                <a:spcPct val="150000"/>
              </a:lnSpc>
              <a:spcBef>
                <a:spcPts val="95"/>
              </a:spcBef>
              <a:buFont typeface="Arial"/>
              <a:buChar char="•"/>
              <a:tabLst>
                <a:tab pos="241300" algn="l"/>
              </a:tabLst>
            </a:pPr>
            <a:r>
              <a:rPr lang="en-US" altLang="zh-CN" dirty="0"/>
              <a:t>AES</a:t>
            </a:r>
            <a:r>
              <a:rPr lang="zh-CN" altLang="en-US" dirty="0"/>
              <a:t>的区块长度固定为</a:t>
            </a:r>
            <a:r>
              <a:rPr lang="en-US" altLang="zh-CN" dirty="0" smtClean="0"/>
              <a:t>128</a:t>
            </a:r>
            <a:r>
              <a:rPr lang="zh-CN" altLang="en-US" dirty="0" smtClean="0"/>
              <a:t>位</a:t>
            </a:r>
            <a:r>
              <a:rPr lang="zh-CN" altLang="en-US" dirty="0"/>
              <a:t>，</a:t>
            </a:r>
            <a:r>
              <a:rPr lang="zh-CN" altLang="en-US" dirty="0">
                <a:solidFill>
                  <a:srgbClr val="C00000"/>
                </a:solidFill>
              </a:rPr>
              <a:t>密钥长度则可以是</a:t>
            </a:r>
            <a:r>
              <a:rPr lang="en-US" altLang="zh-CN" dirty="0">
                <a:solidFill>
                  <a:srgbClr val="C00000"/>
                </a:solidFill>
              </a:rPr>
              <a:t>128</a:t>
            </a:r>
            <a:r>
              <a:rPr lang="zh-CN" altLang="en-US" dirty="0">
                <a:solidFill>
                  <a:srgbClr val="C00000"/>
                </a:solidFill>
              </a:rPr>
              <a:t>，</a:t>
            </a:r>
            <a:r>
              <a:rPr lang="en-US" altLang="zh-CN" dirty="0">
                <a:solidFill>
                  <a:srgbClr val="C00000"/>
                </a:solidFill>
              </a:rPr>
              <a:t>192</a:t>
            </a:r>
            <a:r>
              <a:rPr lang="zh-CN" altLang="en-US" dirty="0">
                <a:solidFill>
                  <a:srgbClr val="C00000"/>
                </a:solidFill>
              </a:rPr>
              <a:t>或</a:t>
            </a:r>
            <a:r>
              <a:rPr lang="en-US" altLang="zh-CN" dirty="0">
                <a:solidFill>
                  <a:srgbClr val="C00000"/>
                </a:solidFill>
              </a:rPr>
              <a:t>256</a:t>
            </a:r>
            <a:r>
              <a:rPr lang="zh-CN" altLang="en-US" dirty="0">
                <a:solidFill>
                  <a:srgbClr val="C00000"/>
                </a:solidFill>
              </a:rPr>
              <a:t>位</a:t>
            </a:r>
            <a:r>
              <a:rPr lang="zh-CN" altLang="en-US" dirty="0" smtClean="0"/>
              <a:t>；</a:t>
            </a:r>
            <a:endParaRPr lang="en-US" altLang="zh-CN" dirty="0" smtClean="0"/>
          </a:p>
          <a:p>
            <a:pPr marL="241300" indent="-228600">
              <a:lnSpc>
                <a:spcPct val="150000"/>
              </a:lnSpc>
              <a:spcBef>
                <a:spcPts val="95"/>
              </a:spcBef>
              <a:buFont typeface="Arial"/>
              <a:buChar char="•"/>
              <a:tabLst>
                <a:tab pos="241300" algn="l"/>
              </a:tabLst>
            </a:pPr>
            <a:r>
              <a:rPr lang="en-US" altLang="zh-CN" dirty="0"/>
              <a:t>AES</a:t>
            </a:r>
            <a:r>
              <a:rPr lang="zh-CN" altLang="en-US" dirty="0"/>
              <a:t>在软件及硬件上都能快速地加解密，相对来说较易于实现，且只需要很少的存储器</a:t>
            </a:r>
            <a:r>
              <a:rPr lang="zh-CN" altLang="en-US" dirty="0" smtClean="0"/>
              <a:t>。</a:t>
            </a:r>
            <a:endParaRPr lang="en-US" altLang="zh-CN" dirty="0" smtClean="0"/>
          </a:p>
          <a:p>
            <a:pPr marL="241300" indent="-228600">
              <a:lnSpc>
                <a:spcPct val="150000"/>
              </a:lnSpc>
              <a:spcBef>
                <a:spcPts val="95"/>
              </a:spcBef>
              <a:buFont typeface="Arial"/>
              <a:buChar char="•"/>
              <a:tabLst>
                <a:tab pos="241300" algn="l"/>
              </a:tabLst>
            </a:pPr>
            <a:r>
              <a:rPr lang="en-US" altLang="zh-CN" dirty="0"/>
              <a:t>2006</a:t>
            </a:r>
            <a:r>
              <a:rPr lang="zh-CN" altLang="en-US" dirty="0"/>
              <a:t>年</a:t>
            </a:r>
            <a:r>
              <a:rPr lang="zh-CN" altLang="en-US" dirty="0" smtClean="0"/>
              <a:t>，</a:t>
            </a:r>
            <a:r>
              <a:rPr lang="en-US" altLang="zh-CN" dirty="0" smtClean="0"/>
              <a:t>AES</a:t>
            </a:r>
            <a:r>
              <a:rPr lang="zh-CN" altLang="en-US" dirty="0" smtClean="0"/>
              <a:t>已然</a:t>
            </a:r>
            <a:r>
              <a:rPr lang="zh-CN" altLang="en-US" dirty="0"/>
              <a:t>成为对称密钥加密中最流行的算法之一</a:t>
            </a:r>
            <a:endParaRPr lang="en-US" altLang="zh-CN" spc="10" dirty="0">
              <a:latin typeface="Times New Roman"/>
              <a:cs typeface="Times New Roman"/>
            </a:endParaRPr>
          </a:p>
          <a:p>
            <a:pPr marL="241300" indent="-228600">
              <a:lnSpc>
                <a:spcPct val="150000"/>
              </a:lnSpc>
              <a:spcBef>
                <a:spcPts val="95"/>
              </a:spcBef>
              <a:buFont typeface="Arial"/>
              <a:buChar char="•"/>
              <a:tabLst>
                <a:tab pos="241300" algn="l"/>
              </a:tabLst>
            </a:pPr>
            <a:endParaRPr lang="zh-CN" altLang="en-US" spc="10" dirty="0">
              <a:latin typeface="Times New Roman"/>
              <a:cs typeface="Times New Roman"/>
            </a:endParaRPr>
          </a:p>
        </p:txBody>
      </p:sp>
      <p:grpSp>
        <p:nvGrpSpPr>
          <p:cNvPr id="4" name="组合 3"/>
          <p:cNvGrpSpPr/>
          <p:nvPr/>
        </p:nvGrpSpPr>
        <p:grpSpPr>
          <a:xfrm>
            <a:off x="1" y="336651"/>
            <a:ext cx="12192000" cy="378554"/>
            <a:chOff x="1" y="336652"/>
            <a:chExt cx="12192000" cy="378554"/>
          </a:xfrm>
        </p:grpSpPr>
        <p:sp>
          <p:nvSpPr>
            <p:cNvPr id="5" name="矩形 4">
              <a:extLst>
                <a:ext uri="{FF2B5EF4-FFF2-40B4-BE49-F238E27FC236}">
                  <a16:creationId xmlns:a16="http://schemas.microsoft.com/office/drawing/2014/main" id="{F9A61405-0682-4602-BF60-F734C8C97EA0}"/>
                </a:ext>
              </a:extLst>
            </p:cNvPr>
            <p:cNvSpPr/>
            <p:nvPr/>
          </p:nvSpPr>
          <p:spPr>
            <a:xfrm>
              <a:off x="2505457" y="336652"/>
              <a:ext cx="96865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32707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808911" y="1291183"/>
            <a:ext cx="10746901" cy="4717731"/>
          </a:xfrm>
          <a:prstGeom prst="rect">
            <a:avLst/>
          </a:prstGeom>
        </p:spPr>
        <p:txBody>
          <a:bodyPr vert="horz" lIns="91440" tIns="45720" rIns="91440" bIns="45720" rtlCol="0">
            <a:normAutofit fontScale="92500"/>
          </a:bodyPr>
          <a:lstStyle>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solidFill>
                  <a:srgbClr val="C00000"/>
                </a:solidFill>
              </a:rPr>
              <a:t>公开密钥算法</a:t>
            </a:r>
            <a:r>
              <a:rPr lang="en-US" altLang="zh-CN" dirty="0"/>
              <a:t>(</a:t>
            </a:r>
            <a:r>
              <a:rPr lang="zh-CN" altLang="en-US" dirty="0"/>
              <a:t>非对称加密算法</a:t>
            </a:r>
            <a:r>
              <a:rPr lang="en-US" altLang="zh-CN" dirty="0"/>
              <a:t>)</a:t>
            </a:r>
            <a:r>
              <a:rPr lang="zh-CN" altLang="en-US" dirty="0"/>
              <a:t>的</a:t>
            </a:r>
            <a:r>
              <a:rPr lang="zh-CN" altLang="en-US" dirty="0">
                <a:solidFill>
                  <a:schemeClr val="accent5">
                    <a:lumMod val="75000"/>
                  </a:schemeClr>
                </a:solidFill>
              </a:rPr>
              <a:t>加密密钥和解密密钥不同</a:t>
            </a:r>
            <a:r>
              <a:rPr lang="zh-CN" altLang="en-US" dirty="0"/>
              <a:t>，而且</a:t>
            </a:r>
            <a:r>
              <a:rPr lang="zh-CN" altLang="en-US" u="sng" dirty="0"/>
              <a:t>解密密钥不能根据加密密钥计算出来</a:t>
            </a:r>
            <a:r>
              <a:rPr lang="zh-CN" altLang="en-US" dirty="0"/>
              <a:t>，或者至少在可以计算的时间内不能计算出来</a:t>
            </a:r>
            <a:r>
              <a:rPr lang="zh-CN" altLang="en-US" dirty="0" smtClean="0"/>
              <a:t>。</a:t>
            </a:r>
            <a:endParaRPr lang="en-US" altLang="zh-CN" dirty="0" smtClean="0"/>
          </a:p>
          <a:p>
            <a:r>
              <a:rPr lang="zh-CN" altLang="en-US" dirty="0" smtClean="0"/>
              <a:t>之所以</a:t>
            </a:r>
            <a:r>
              <a:rPr lang="zh-CN" altLang="en-US" dirty="0"/>
              <a:t>叫做公开密钥算法，是因为</a:t>
            </a:r>
            <a:r>
              <a:rPr lang="zh-CN" altLang="en-US" dirty="0">
                <a:solidFill>
                  <a:srgbClr val="C00000"/>
                </a:solidFill>
              </a:rPr>
              <a:t>加密密钥能够公开</a:t>
            </a:r>
            <a:r>
              <a:rPr lang="zh-CN" altLang="en-US" dirty="0"/>
              <a:t>，即陌生者能用加密密钥加密信息，但只有用相应的解密密钥才能解密信息</a:t>
            </a:r>
            <a:r>
              <a:rPr lang="zh-CN" altLang="en-US" dirty="0" smtClean="0"/>
              <a:t>。</a:t>
            </a:r>
            <a:endParaRPr lang="en-US" altLang="zh-CN" dirty="0" smtClean="0"/>
          </a:p>
          <a:p>
            <a:r>
              <a:rPr lang="zh-CN" altLang="en-US" dirty="0" smtClean="0"/>
              <a:t>加密</a:t>
            </a:r>
            <a:r>
              <a:rPr lang="zh-CN" altLang="en-US" dirty="0"/>
              <a:t>密钥</a:t>
            </a:r>
            <a:r>
              <a:rPr lang="zh-CN" altLang="en-US" dirty="0" smtClean="0"/>
              <a:t>叫做</a:t>
            </a:r>
            <a:r>
              <a:rPr lang="zh-CN" altLang="en-US" dirty="0" smtClean="0">
                <a:solidFill>
                  <a:srgbClr val="C00000"/>
                </a:solidFill>
              </a:rPr>
              <a:t>公钥 </a:t>
            </a:r>
            <a:r>
              <a:rPr lang="en-US" altLang="zh-CN" dirty="0" smtClean="0">
                <a:solidFill>
                  <a:srgbClr val="C00000"/>
                </a:solidFill>
              </a:rPr>
              <a:t>(PK</a:t>
            </a:r>
            <a:r>
              <a:rPr lang="en-US" altLang="zh-CN" dirty="0">
                <a:solidFill>
                  <a:srgbClr val="C00000"/>
                </a:solidFill>
              </a:rPr>
              <a:t>)</a:t>
            </a:r>
            <a:r>
              <a:rPr lang="zh-CN" altLang="en-US" dirty="0" smtClean="0"/>
              <a:t>，</a:t>
            </a:r>
            <a:r>
              <a:rPr lang="zh-CN" altLang="en-US" dirty="0"/>
              <a:t>解密密钥</a:t>
            </a:r>
            <a:r>
              <a:rPr lang="zh-CN" altLang="en-US" dirty="0" smtClean="0"/>
              <a:t>叫做</a:t>
            </a:r>
            <a:r>
              <a:rPr lang="zh-CN" altLang="en-US" dirty="0" smtClean="0">
                <a:solidFill>
                  <a:srgbClr val="C00000"/>
                </a:solidFill>
              </a:rPr>
              <a:t>私钥 </a:t>
            </a:r>
            <a:r>
              <a:rPr lang="en-US" altLang="zh-CN" dirty="0" smtClean="0">
                <a:solidFill>
                  <a:srgbClr val="C00000"/>
                </a:solidFill>
              </a:rPr>
              <a:t>(SK</a:t>
            </a:r>
            <a:r>
              <a:rPr lang="en-US" altLang="zh-CN" dirty="0">
                <a:solidFill>
                  <a:srgbClr val="C00000"/>
                </a:solidFill>
              </a:rPr>
              <a:t>)</a:t>
            </a:r>
            <a:r>
              <a:rPr lang="zh-CN" altLang="en-US" dirty="0" smtClean="0"/>
              <a:t>。</a:t>
            </a:r>
            <a:endParaRPr lang="en-US" altLang="zh-CN" dirty="0"/>
          </a:p>
          <a:p>
            <a:pPr lvl="1"/>
            <a:r>
              <a:rPr lang="zh-CN" altLang="en-US" dirty="0" smtClean="0"/>
              <a:t>公开密钥加密</a:t>
            </a:r>
            <a:r>
              <a:rPr lang="zh-CN" altLang="en-US" dirty="0"/>
              <a:t>表示为：</a:t>
            </a:r>
            <a:r>
              <a:rPr lang="en-US" altLang="zh-CN" dirty="0" smtClean="0"/>
              <a:t>E</a:t>
            </a:r>
            <a:r>
              <a:rPr lang="en-US" altLang="zh-CN" baseline="-25000" dirty="0" smtClean="0"/>
              <a:t>PK</a:t>
            </a:r>
            <a:r>
              <a:rPr lang="en-US" altLang="zh-CN" dirty="0" smtClean="0"/>
              <a:t>(M</a:t>
            </a:r>
            <a:r>
              <a:rPr lang="en-US" altLang="zh-CN" dirty="0"/>
              <a:t>)=C</a:t>
            </a:r>
            <a:r>
              <a:rPr lang="zh-CN" altLang="en-US" dirty="0"/>
              <a:t>。</a:t>
            </a:r>
            <a:endParaRPr lang="en-US" altLang="zh-CN" dirty="0"/>
          </a:p>
          <a:p>
            <a:pPr lvl="1"/>
            <a:r>
              <a:rPr lang="zh-CN" altLang="en-US" dirty="0"/>
              <a:t>公开密钥和私人密钥是不同的，用相应的私人</a:t>
            </a:r>
            <a:r>
              <a:rPr lang="zh-CN" altLang="en-US" dirty="0" smtClean="0"/>
              <a:t>密钥解密</a:t>
            </a:r>
            <a:r>
              <a:rPr lang="zh-CN" altLang="en-US" dirty="0"/>
              <a:t>可表示为：</a:t>
            </a:r>
            <a:r>
              <a:rPr lang="en-US" altLang="zh-CN" dirty="0" smtClean="0"/>
              <a:t>D</a:t>
            </a:r>
            <a:r>
              <a:rPr lang="en-US" altLang="zh-CN" baseline="-25000" dirty="0" smtClean="0"/>
              <a:t>SK</a:t>
            </a:r>
            <a:r>
              <a:rPr lang="en-US" altLang="zh-CN" dirty="0" smtClean="0"/>
              <a:t>(C</a:t>
            </a:r>
            <a:r>
              <a:rPr lang="en-US" altLang="zh-CN" dirty="0"/>
              <a:t>)=M</a:t>
            </a:r>
            <a:r>
              <a:rPr lang="zh-CN" altLang="en-US" dirty="0"/>
              <a:t>。</a:t>
            </a:r>
          </a:p>
        </p:txBody>
      </p:sp>
      <p:grpSp>
        <p:nvGrpSpPr>
          <p:cNvPr id="31" name="组合 30">
            <a:extLst>
              <a:ext uri="{FF2B5EF4-FFF2-40B4-BE49-F238E27FC236}">
                <a16:creationId xmlns:a16="http://schemas.microsoft.com/office/drawing/2014/main" id="{94FACF2C-E8EA-4EBB-A5F5-624C5A2029E3}"/>
              </a:ext>
            </a:extLst>
          </p:cNvPr>
          <p:cNvGrpSpPr/>
          <p:nvPr/>
        </p:nvGrpSpPr>
        <p:grpSpPr>
          <a:xfrm>
            <a:off x="1" y="305170"/>
            <a:ext cx="12191997" cy="461665"/>
            <a:chOff x="0" y="216467"/>
            <a:chExt cx="12191997" cy="461665"/>
          </a:xfrm>
        </p:grpSpPr>
        <p:sp>
          <p:nvSpPr>
            <p:cNvPr id="39" name="矩形 38">
              <a:extLst>
                <a:ext uri="{FF2B5EF4-FFF2-40B4-BE49-F238E27FC236}">
                  <a16:creationId xmlns:a16="http://schemas.microsoft.com/office/drawing/2014/main" id="{F9A61405-0682-4602-BF60-F734C8C97EA0}"/>
                </a:ext>
              </a:extLst>
            </p:cNvPr>
            <p:cNvSpPr/>
            <p:nvPr/>
          </p:nvSpPr>
          <p:spPr>
            <a:xfrm>
              <a:off x="4987634" y="247949"/>
              <a:ext cx="720436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27">
              <a:extLst>
                <a:ext uri="{FF2B5EF4-FFF2-40B4-BE49-F238E27FC236}">
                  <a16:creationId xmlns:a16="http://schemas.microsoft.com/office/drawing/2014/main" id="{A14467AD-D84F-4CF0-9B77-D33FECC89748}"/>
                </a:ext>
              </a:extLst>
            </p:cNvPr>
            <p:cNvSpPr txBox="1"/>
            <p:nvPr/>
          </p:nvSpPr>
          <p:spPr>
            <a:xfrm>
              <a:off x="613186" y="216467"/>
              <a:ext cx="427553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cs typeface="+mj-cs"/>
                </a:rPr>
                <a:t>公开密钥加密的基本原理</a:t>
              </a:r>
            </a:p>
          </p:txBody>
        </p:sp>
        <p:sp>
          <p:nvSpPr>
            <p:cNvPr id="41" name="矩形 4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013285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187" y="385086"/>
            <a:ext cx="4444016" cy="378554"/>
          </a:xfrm>
        </p:spPr>
        <p:txBody>
          <a:bodyPr/>
          <a:lstStyle/>
          <a:p>
            <a:r>
              <a:rPr lang="en-US" altLang="zh-CN" dirty="0"/>
              <a:t>RSA</a:t>
            </a:r>
            <a:r>
              <a:rPr lang="zh-CN" altLang="en-US" dirty="0"/>
              <a:t>公钥加密</a:t>
            </a:r>
            <a:r>
              <a:rPr lang="zh-CN" altLang="en-US" dirty="0" smtClean="0"/>
              <a:t>技术</a:t>
            </a:r>
            <a:endParaRPr lang="zh-CN" altLang="en-US" dirty="0"/>
          </a:p>
        </p:txBody>
      </p:sp>
      <p:sp>
        <p:nvSpPr>
          <p:cNvPr id="3" name="内容占位符 2"/>
          <p:cNvSpPr>
            <a:spLocks noGrp="1"/>
          </p:cNvSpPr>
          <p:nvPr>
            <p:ph idx="1"/>
          </p:nvPr>
        </p:nvSpPr>
        <p:spPr>
          <a:xfrm>
            <a:off x="814449" y="1305479"/>
            <a:ext cx="10515600" cy="5022866"/>
          </a:xfrm>
        </p:spPr>
        <p:txBody>
          <a:bodyPr vert="horz" lIns="91440" tIns="45720" rIns="91440" bIns="45720" rtlCol="0">
            <a:normAutofit/>
          </a:bodyPr>
          <a:lstStyle/>
          <a:p>
            <a:pPr>
              <a:lnSpc>
                <a:spcPct val="150000"/>
              </a:lnSpc>
            </a:pPr>
            <a:r>
              <a:rPr lang="zh-CN" altLang="en-US" dirty="0"/>
              <a:t>公开密钥</a:t>
            </a:r>
            <a:r>
              <a:rPr lang="zh-CN" altLang="en-US" dirty="0" smtClean="0"/>
              <a:t>加密思想</a:t>
            </a:r>
            <a:r>
              <a:rPr lang="zh-CN" altLang="en-US" dirty="0"/>
              <a:t>最早由</a:t>
            </a:r>
            <a:r>
              <a:rPr lang="en-US" altLang="zh-CN" dirty="0"/>
              <a:t>Ralph C. </a:t>
            </a:r>
            <a:r>
              <a:rPr lang="en-US" altLang="zh-CN" dirty="0" err="1"/>
              <a:t>Merkle</a:t>
            </a:r>
            <a:r>
              <a:rPr lang="zh-CN" altLang="en-US" dirty="0"/>
              <a:t>在</a:t>
            </a:r>
            <a:r>
              <a:rPr lang="en-US" altLang="zh-CN" dirty="0"/>
              <a:t>1974</a:t>
            </a:r>
            <a:r>
              <a:rPr lang="zh-CN" altLang="en-US" dirty="0"/>
              <a:t>年提出。</a:t>
            </a:r>
            <a:endParaRPr lang="en-US" altLang="zh-CN" dirty="0"/>
          </a:p>
          <a:p>
            <a:pPr>
              <a:lnSpc>
                <a:spcPct val="150000"/>
              </a:lnSpc>
            </a:pPr>
            <a:r>
              <a:rPr lang="zh-CN" altLang="en-US" dirty="0" smtClean="0"/>
              <a:t>在</a:t>
            </a:r>
            <a:r>
              <a:rPr lang="en-US" altLang="zh-CN" dirty="0"/>
              <a:t>1976</a:t>
            </a:r>
            <a:r>
              <a:rPr lang="zh-CN" altLang="en-US" dirty="0"/>
              <a:t>年，</a:t>
            </a:r>
            <a:r>
              <a:rPr lang="en-US" altLang="zh-CN" dirty="0"/>
              <a:t>Whitfield </a:t>
            </a:r>
            <a:r>
              <a:rPr lang="en-US" altLang="zh-CN" dirty="0" err="1"/>
              <a:t>Diffie</a:t>
            </a:r>
            <a:r>
              <a:rPr lang="zh-CN" altLang="en-US" dirty="0"/>
              <a:t>（迪菲）与</a:t>
            </a:r>
            <a:r>
              <a:rPr lang="en-US" altLang="zh-CN" dirty="0"/>
              <a:t>Martin Hellman</a:t>
            </a:r>
            <a:r>
              <a:rPr lang="zh-CN" altLang="en-US" dirty="0"/>
              <a:t>（赫尔曼）两位学者在现代密码学的奠基论文“</a:t>
            </a:r>
            <a:r>
              <a:rPr lang="en-US" altLang="zh-CN" dirty="0"/>
              <a:t>New Direction in Cryptography” </a:t>
            </a:r>
            <a:r>
              <a:rPr lang="zh-CN" altLang="en-US" dirty="0"/>
              <a:t>中首次公开提出了公钥密码体制的概念</a:t>
            </a:r>
            <a:r>
              <a:rPr lang="zh-CN" altLang="en-US" dirty="0" smtClean="0"/>
              <a:t>。</a:t>
            </a:r>
            <a:endParaRPr lang="en-US" altLang="zh-CN" dirty="0" smtClean="0"/>
          </a:p>
          <a:p>
            <a:pPr>
              <a:lnSpc>
                <a:spcPct val="150000"/>
              </a:lnSpc>
            </a:pPr>
            <a:r>
              <a:rPr lang="zh-CN" altLang="en-US" spc="80" dirty="0">
                <a:latin typeface="宋体"/>
                <a:cs typeface="宋体"/>
              </a:rPr>
              <a:t>常见的公钥加密算法</a:t>
            </a:r>
            <a:r>
              <a:rPr lang="zh-CN" altLang="en-US" spc="90" dirty="0">
                <a:latin typeface="宋体"/>
                <a:cs typeface="宋体"/>
              </a:rPr>
              <a:t>有</a:t>
            </a:r>
            <a:r>
              <a:rPr lang="en-US" altLang="zh-CN" spc="25" dirty="0">
                <a:latin typeface="Times New Roman"/>
                <a:cs typeface="Times New Roman"/>
              </a:rPr>
              <a:t>RSA</a:t>
            </a:r>
            <a:r>
              <a:rPr lang="zh-CN" altLang="en-US" spc="80" dirty="0">
                <a:latin typeface="宋体"/>
                <a:cs typeface="宋体"/>
              </a:rPr>
              <a:t>、</a:t>
            </a:r>
            <a:r>
              <a:rPr lang="en-US" altLang="zh-CN" spc="5" dirty="0" err="1">
                <a:latin typeface="Times New Roman"/>
                <a:cs typeface="Times New Roman"/>
              </a:rPr>
              <a:t>ElGamal</a:t>
            </a:r>
            <a:r>
              <a:rPr lang="zh-CN" altLang="en-US" spc="80" dirty="0" smtClean="0">
                <a:latin typeface="宋体"/>
                <a:cs typeface="宋体"/>
              </a:rPr>
              <a:t>、</a:t>
            </a:r>
            <a:r>
              <a:rPr lang="en-US" altLang="zh-CN" spc="30" dirty="0" err="1" smtClean="0">
                <a:latin typeface="Times New Roman"/>
                <a:cs typeface="Times New Roman"/>
              </a:rPr>
              <a:t>Diffie</a:t>
            </a:r>
            <a:r>
              <a:rPr lang="en-US" altLang="zh-CN" spc="30" dirty="0" smtClean="0">
                <a:latin typeface="Times New Roman"/>
                <a:cs typeface="Times New Roman"/>
              </a:rPr>
              <a:t>-Hellman</a:t>
            </a:r>
            <a:r>
              <a:rPr lang="zh-CN" altLang="en-US" spc="-5" dirty="0">
                <a:latin typeface="宋体"/>
                <a:cs typeface="宋体"/>
              </a:rPr>
              <a:t>、椭圆曲线加密算</a:t>
            </a:r>
            <a:r>
              <a:rPr lang="zh-CN" altLang="en-US" spc="-10" dirty="0">
                <a:latin typeface="宋体"/>
                <a:cs typeface="宋体"/>
              </a:rPr>
              <a:t>法</a:t>
            </a:r>
            <a:r>
              <a:rPr lang="zh-CN" altLang="en-US" spc="-5" dirty="0">
                <a:latin typeface="宋体"/>
                <a:cs typeface="宋体"/>
              </a:rPr>
              <a:t>（</a:t>
            </a:r>
            <a:r>
              <a:rPr lang="en-US" altLang="zh-CN" spc="-5" dirty="0">
                <a:latin typeface="Times New Roman"/>
                <a:cs typeface="Times New Roman"/>
              </a:rPr>
              <a:t>Elliptic</a:t>
            </a:r>
            <a:r>
              <a:rPr lang="zh-CN" altLang="en-US" spc="200" dirty="0">
                <a:latin typeface="Times New Roman"/>
                <a:cs typeface="Times New Roman"/>
              </a:rPr>
              <a:t> </a:t>
            </a:r>
            <a:r>
              <a:rPr lang="en-US" altLang="zh-CN" spc="-5" dirty="0">
                <a:latin typeface="Times New Roman"/>
                <a:cs typeface="Times New Roman"/>
              </a:rPr>
              <a:t>Curve</a:t>
            </a:r>
            <a:r>
              <a:rPr lang="zh-CN" altLang="en-US" spc="190" dirty="0">
                <a:latin typeface="Times New Roman"/>
                <a:cs typeface="Times New Roman"/>
              </a:rPr>
              <a:t> </a:t>
            </a:r>
            <a:r>
              <a:rPr lang="en-US" altLang="zh-CN" spc="-20" dirty="0">
                <a:latin typeface="Times New Roman"/>
                <a:cs typeface="Times New Roman"/>
              </a:rPr>
              <a:t>Cryptography,</a:t>
            </a:r>
            <a:r>
              <a:rPr lang="zh-CN" altLang="en-US" spc="200" dirty="0">
                <a:latin typeface="Times New Roman"/>
                <a:cs typeface="Times New Roman"/>
              </a:rPr>
              <a:t> </a:t>
            </a:r>
            <a:r>
              <a:rPr lang="en-US" altLang="zh-CN" spc="-10" dirty="0">
                <a:latin typeface="Times New Roman"/>
                <a:cs typeface="Times New Roman"/>
              </a:rPr>
              <a:t>ECC</a:t>
            </a:r>
            <a:r>
              <a:rPr lang="zh-CN" altLang="en-US" spc="-10" dirty="0">
                <a:latin typeface="宋体"/>
                <a:cs typeface="宋体"/>
              </a:rPr>
              <a:t>）等</a:t>
            </a:r>
            <a:r>
              <a:rPr lang="zh-CN" altLang="en-US" spc="-5" dirty="0" smtClean="0">
                <a:latin typeface="宋体"/>
                <a:cs typeface="宋体"/>
              </a:rPr>
              <a:t>。</a:t>
            </a:r>
            <a:endParaRPr lang="en-US" altLang="zh-CN" spc="-5" dirty="0">
              <a:latin typeface="宋体"/>
              <a:cs typeface="宋体"/>
            </a:endParaRPr>
          </a:p>
        </p:txBody>
      </p:sp>
      <p:grpSp>
        <p:nvGrpSpPr>
          <p:cNvPr id="4" name="组合 3"/>
          <p:cNvGrpSpPr/>
          <p:nvPr/>
        </p:nvGrpSpPr>
        <p:grpSpPr>
          <a:xfrm>
            <a:off x="1" y="364304"/>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3570973" y="336652"/>
              <a:ext cx="8621027"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18985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187" y="385086"/>
            <a:ext cx="3300445" cy="378554"/>
          </a:xfrm>
        </p:spPr>
        <p:txBody>
          <a:bodyPr/>
          <a:lstStyle/>
          <a:p>
            <a:r>
              <a:rPr lang="zh-CN" altLang="en-US" dirty="0"/>
              <a:t>常见的公钥</a:t>
            </a:r>
            <a:r>
              <a:rPr lang="zh-CN" altLang="en-US" dirty="0" smtClean="0"/>
              <a:t>加密算法</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pPr marL="241300" marR="24765" indent="-228600">
              <a:lnSpc>
                <a:spcPct val="150000"/>
              </a:lnSpc>
              <a:spcBef>
                <a:spcPts val="430"/>
              </a:spcBef>
              <a:buFont typeface="Arial"/>
              <a:buChar char="•"/>
              <a:tabLst>
                <a:tab pos="241300" algn="l"/>
              </a:tabLst>
            </a:pPr>
            <a:r>
              <a:rPr lang="zh-CN" altLang="en-US" spc="-5" dirty="0" smtClean="0">
                <a:latin typeface="宋体"/>
                <a:cs typeface="宋体"/>
              </a:rPr>
              <a:t>使用最</a:t>
            </a:r>
            <a:r>
              <a:rPr lang="zh-CN" altLang="en-US" spc="190" dirty="0" smtClean="0">
                <a:latin typeface="宋体"/>
                <a:cs typeface="宋体"/>
              </a:rPr>
              <a:t>广泛</a:t>
            </a:r>
            <a:r>
              <a:rPr lang="zh-CN" altLang="en-US" spc="190" dirty="0">
                <a:latin typeface="宋体"/>
                <a:cs typeface="宋体"/>
              </a:rPr>
              <a:t>的是</a:t>
            </a:r>
            <a:r>
              <a:rPr lang="en-US" altLang="zh-CN" spc="55" dirty="0">
                <a:latin typeface="Times New Roman"/>
                <a:cs typeface="Times New Roman"/>
              </a:rPr>
              <a:t>RSA</a:t>
            </a:r>
            <a:r>
              <a:rPr lang="zh-CN" altLang="en-US" spc="190" dirty="0">
                <a:latin typeface="宋体"/>
                <a:cs typeface="宋体"/>
              </a:rPr>
              <a:t>算</a:t>
            </a:r>
            <a:r>
              <a:rPr lang="zh-CN" altLang="en-US" spc="200" dirty="0">
                <a:latin typeface="宋体"/>
                <a:cs typeface="宋体"/>
              </a:rPr>
              <a:t>法</a:t>
            </a:r>
            <a:r>
              <a:rPr lang="zh-CN" altLang="en-US" spc="190" dirty="0">
                <a:latin typeface="宋体"/>
                <a:cs typeface="宋体"/>
              </a:rPr>
              <a:t>（由发明者</a:t>
            </a:r>
            <a:r>
              <a:rPr lang="en-US" altLang="zh-CN" spc="25" dirty="0" err="1">
                <a:latin typeface="Times New Roman"/>
                <a:cs typeface="Times New Roman"/>
              </a:rPr>
              <a:t>Rivest</a:t>
            </a:r>
            <a:r>
              <a:rPr lang="zh-CN" altLang="en-US" spc="190" dirty="0">
                <a:latin typeface="宋体"/>
                <a:cs typeface="宋体"/>
              </a:rPr>
              <a:t>、</a:t>
            </a:r>
            <a:r>
              <a:rPr lang="en-US" altLang="zh-CN" spc="30" dirty="0" err="1">
                <a:latin typeface="Times New Roman"/>
                <a:cs typeface="Times New Roman"/>
              </a:rPr>
              <a:t>Shmir</a:t>
            </a:r>
            <a:r>
              <a:rPr lang="zh-CN" altLang="en-US" spc="-5" dirty="0" smtClean="0">
                <a:latin typeface="宋体"/>
                <a:cs typeface="宋体"/>
              </a:rPr>
              <a:t>和</a:t>
            </a:r>
            <a:r>
              <a:rPr lang="en-US" altLang="zh-CN" spc="15" dirty="0" err="1" smtClean="0">
                <a:latin typeface="Times New Roman"/>
                <a:cs typeface="Times New Roman"/>
              </a:rPr>
              <a:t>Adleman</a:t>
            </a:r>
            <a:r>
              <a:rPr lang="zh-CN" altLang="en-US" spc="150" dirty="0">
                <a:latin typeface="宋体"/>
                <a:cs typeface="宋体"/>
              </a:rPr>
              <a:t>姓</a:t>
            </a:r>
            <a:r>
              <a:rPr lang="zh-CN" altLang="en-US" spc="140" dirty="0">
                <a:latin typeface="宋体"/>
                <a:cs typeface="宋体"/>
              </a:rPr>
              <a:t>氏</a:t>
            </a:r>
            <a:r>
              <a:rPr lang="zh-CN" altLang="en-US" spc="150" dirty="0">
                <a:latin typeface="宋体"/>
                <a:cs typeface="宋体"/>
              </a:rPr>
              <a:t>首字母</a:t>
            </a:r>
            <a:r>
              <a:rPr lang="zh-CN" altLang="en-US" spc="140" dirty="0">
                <a:latin typeface="宋体"/>
                <a:cs typeface="宋体"/>
              </a:rPr>
              <a:t>缩</a:t>
            </a:r>
            <a:r>
              <a:rPr lang="zh-CN" altLang="en-US" spc="150" dirty="0">
                <a:latin typeface="宋体"/>
                <a:cs typeface="宋体"/>
              </a:rPr>
              <a:t>写而</a:t>
            </a:r>
            <a:r>
              <a:rPr lang="zh-CN" altLang="en-US" spc="175" dirty="0">
                <a:latin typeface="宋体"/>
                <a:cs typeface="宋体"/>
              </a:rPr>
              <a:t>来</a:t>
            </a:r>
            <a:r>
              <a:rPr lang="zh-CN" altLang="en-US" spc="40" dirty="0" smtClean="0">
                <a:latin typeface="宋体"/>
                <a:cs typeface="宋体"/>
              </a:rPr>
              <a:t>）</a:t>
            </a:r>
            <a:r>
              <a:rPr lang="zh-CN" altLang="en-US" spc="-5" dirty="0" smtClean="0">
                <a:latin typeface="宋体"/>
                <a:cs typeface="宋体"/>
              </a:rPr>
              <a:t>。</a:t>
            </a:r>
            <a:endParaRPr lang="zh-CN" altLang="en-US" dirty="0">
              <a:latin typeface="宋体"/>
              <a:cs typeface="宋体"/>
            </a:endParaRPr>
          </a:p>
          <a:p>
            <a:pPr marL="241300" marR="15875" indent="-228600">
              <a:lnSpc>
                <a:spcPct val="150000"/>
              </a:lnSpc>
              <a:buFont typeface="Arial"/>
              <a:buChar char="•"/>
              <a:tabLst>
                <a:tab pos="241300" algn="l"/>
              </a:tabLst>
            </a:pPr>
            <a:r>
              <a:rPr lang="en-US" altLang="zh-CN" spc="25" dirty="0" smtClean="0">
                <a:latin typeface="Times New Roman"/>
                <a:cs typeface="Times New Roman"/>
              </a:rPr>
              <a:t>RSA</a:t>
            </a:r>
            <a:r>
              <a:rPr lang="zh-CN" altLang="en-US" spc="80" dirty="0" smtClean="0">
                <a:latin typeface="宋体"/>
                <a:cs typeface="Times New Roman"/>
              </a:rPr>
              <a:t>是能</a:t>
            </a:r>
            <a:r>
              <a:rPr lang="zh-CN" altLang="en-US" spc="80" dirty="0" smtClean="0">
                <a:solidFill>
                  <a:srgbClr val="C00000"/>
                </a:solidFill>
                <a:latin typeface="宋体"/>
                <a:cs typeface="宋体"/>
              </a:rPr>
              <a:t>同时用于加密、数字签</a:t>
            </a:r>
            <a:r>
              <a:rPr lang="zh-CN" altLang="en-US" spc="-5" dirty="0" smtClean="0">
                <a:solidFill>
                  <a:srgbClr val="C00000"/>
                </a:solidFill>
                <a:latin typeface="宋体"/>
                <a:cs typeface="宋体"/>
              </a:rPr>
              <a:t>名</a:t>
            </a:r>
            <a:r>
              <a:rPr lang="zh-CN" altLang="en-US" spc="-5" dirty="0" smtClean="0">
                <a:latin typeface="宋体"/>
                <a:cs typeface="宋体"/>
              </a:rPr>
              <a:t>的</a:t>
            </a:r>
            <a:r>
              <a:rPr lang="zh-CN" altLang="en-US" spc="-5" dirty="0">
                <a:latin typeface="宋体"/>
                <a:cs typeface="宋体"/>
              </a:rPr>
              <a:t>公开密钥</a:t>
            </a:r>
            <a:r>
              <a:rPr lang="zh-CN" altLang="en-US" spc="-5" dirty="0" smtClean="0">
                <a:latin typeface="宋体"/>
                <a:cs typeface="宋体"/>
              </a:rPr>
              <a:t>算</a:t>
            </a:r>
            <a:r>
              <a:rPr lang="zh-CN" altLang="en-US" spc="15" dirty="0" smtClean="0">
                <a:latin typeface="宋体"/>
                <a:cs typeface="宋体"/>
              </a:rPr>
              <a:t>法</a:t>
            </a:r>
            <a:r>
              <a:rPr lang="zh-CN" altLang="en-US" spc="-5" dirty="0">
                <a:latin typeface="宋体"/>
                <a:cs typeface="宋体"/>
              </a:rPr>
              <a:t>，</a:t>
            </a:r>
            <a:r>
              <a:rPr lang="zh-CN" altLang="en-US" spc="-5" dirty="0" smtClean="0">
                <a:latin typeface="宋体"/>
                <a:cs typeface="宋体"/>
              </a:rPr>
              <a:t>此</a:t>
            </a:r>
            <a:r>
              <a:rPr lang="zh-CN" altLang="en-US" spc="-5" dirty="0">
                <a:latin typeface="宋体"/>
                <a:cs typeface="宋体"/>
              </a:rPr>
              <a:t>类算法要求加</a:t>
            </a:r>
            <a:r>
              <a:rPr lang="zh-CN" altLang="en-US" dirty="0">
                <a:latin typeface="宋体"/>
                <a:cs typeface="宋体"/>
              </a:rPr>
              <a:t>密、</a:t>
            </a:r>
            <a:r>
              <a:rPr lang="zh-CN" altLang="en-US" spc="-5" dirty="0">
                <a:latin typeface="宋体"/>
                <a:cs typeface="宋体"/>
              </a:rPr>
              <a:t>解密</a:t>
            </a:r>
            <a:r>
              <a:rPr lang="zh-CN" altLang="en-US" spc="-5" dirty="0" smtClean="0">
                <a:latin typeface="宋体"/>
                <a:cs typeface="宋体"/>
              </a:rPr>
              <a:t>的</a:t>
            </a:r>
            <a:r>
              <a:rPr lang="zh-CN" altLang="en-US" spc="-10" dirty="0" smtClean="0">
                <a:latin typeface="宋体"/>
                <a:cs typeface="宋体"/>
              </a:rPr>
              <a:t>顺序</a:t>
            </a:r>
            <a:r>
              <a:rPr lang="zh-CN" altLang="en-US" spc="-10" dirty="0">
                <a:latin typeface="宋体"/>
                <a:cs typeface="宋体"/>
              </a:rPr>
              <a:t>可以交</a:t>
            </a:r>
            <a:r>
              <a:rPr lang="zh-CN" altLang="en-US" spc="-5" dirty="0">
                <a:latin typeface="宋体"/>
                <a:cs typeface="宋体"/>
              </a:rPr>
              <a:t>换</a:t>
            </a:r>
            <a:r>
              <a:rPr lang="zh-CN" altLang="en-US" spc="-10" dirty="0">
                <a:latin typeface="宋体"/>
                <a:cs typeface="宋体"/>
              </a:rPr>
              <a:t>，即满足以下公式</a:t>
            </a:r>
            <a:r>
              <a:rPr lang="zh-CN" altLang="en-US" spc="-5" dirty="0">
                <a:latin typeface="宋体"/>
                <a:cs typeface="宋体"/>
              </a:rPr>
              <a:t>：</a:t>
            </a:r>
            <a:endParaRPr lang="zh-CN" altLang="en-US" dirty="0">
              <a:latin typeface="宋体"/>
              <a:cs typeface="宋体"/>
            </a:endParaRPr>
          </a:p>
          <a:p>
            <a:pPr marL="1051560" indent="0">
              <a:lnSpc>
                <a:spcPct val="150000"/>
              </a:lnSpc>
              <a:spcBef>
                <a:spcPts val="625"/>
              </a:spcBef>
              <a:buNone/>
            </a:pPr>
            <a:r>
              <a:rPr lang="en-US" altLang="zh-CN" dirty="0" smtClean="0">
                <a:latin typeface="Times New Roman"/>
                <a:cs typeface="Times New Roman"/>
              </a:rPr>
              <a:t>            E</a:t>
            </a:r>
            <a:r>
              <a:rPr lang="en-US" altLang="zh-CN" sz="2775" baseline="-21021" dirty="0" smtClean="0">
                <a:latin typeface="Times New Roman"/>
                <a:cs typeface="Times New Roman"/>
              </a:rPr>
              <a:t>PK</a:t>
            </a:r>
            <a:r>
              <a:rPr lang="en-US" altLang="zh-CN" dirty="0" smtClean="0">
                <a:latin typeface="Times New Roman"/>
                <a:cs typeface="Times New Roman"/>
              </a:rPr>
              <a:t>(D</a:t>
            </a:r>
            <a:r>
              <a:rPr lang="en-US" altLang="zh-CN" sz="2775" baseline="-21021" dirty="0" smtClean="0">
                <a:latin typeface="Times New Roman"/>
                <a:cs typeface="Times New Roman"/>
              </a:rPr>
              <a:t>SK</a:t>
            </a:r>
            <a:r>
              <a:rPr lang="en-US" altLang="zh-CN" dirty="0" smtClean="0">
                <a:latin typeface="Times New Roman"/>
                <a:cs typeface="Times New Roman"/>
              </a:rPr>
              <a:t>(M</a:t>
            </a:r>
            <a:r>
              <a:rPr lang="en-US" altLang="zh-CN" dirty="0">
                <a:latin typeface="Times New Roman"/>
                <a:cs typeface="Times New Roman"/>
              </a:rPr>
              <a:t>) </a:t>
            </a:r>
            <a:r>
              <a:rPr lang="en-US" altLang="zh-CN" spc="-5" dirty="0">
                <a:latin typeface="Times New Roman"/>
                <a:cs typeface="Times New Roman"/>
              </a:rPr>
              <a:t>) = </a:t>
            </a:r>
            <a:r>
              <a:rPr lang="en-US" altLang="zh-CN" dirty="0">
                <a:latin typeface="Times New Roman"/>
                <a:cs typeface="Times New Roman"/>
              </a:rPr>
              <a:t>D</a:t>
            </a:r>
            <a:r>
              <a:rPr lang="en-US" altLang="zh-CN" sz="2775" baseline="-21021" dirty="0">
                <a:latin typeface="Times New Roman"/>
                <a:cs typeface="Times New Roman"/>
              </a:rPr>
              <a:t>SK</a:t>
            </a:r>
            <a:r>
              <a:rPr lang="en-US" altLang="zh-CN" dirty="0">
                <a:latin typeface="Times New Roman"/>
                <a:cs typeface="Times New Roman"/>
              </a:rPr>
              <a:t>(E</a:t>
            </a:r>
            <a:r>
              <a:rPr lang="en-US" altLang="zh-CN" sz="2775" baseline="-21021" dirty="0">
                <a:latin typeface="Times New Roman"/>
                <a:cs typeface="Times New Roman"/>
              </a:rPr>
              <a:t>PK</a:t>
            </a:r>
            <a:r>
              <a:rPr lang="en-US" altLang="zh-CN" dirty="0">
                <a:latin typeface="Times New Roman"/>
                <a:cs typeface="Times New Roman"/>
              </a:rPr>
              <a:t>(M)) </a:t>
            </a:r>
            <a:r>
              <a:rPr lang="en-US" altLang="zh-CN" spc="-5" dirty="0">
                <a:latin typeface="Times New Roman"/>
                <a:cs typeface="Times New Roman"/>
              </a:rPr>
              <a:t>=</a:t>
            </a:r>
            <a:r>
              <a:rPr lang="zh-CN" altLang="en-US" spc="10" dirty="0">
                <a:latin typeface="Times New Roman"/>
                <a:cs typeface="Times New Roman"/>
              </a:rPr>
              <a:t> </a:t>
            </a:r>
            <a:r>
              <a:rPr lang="en-US" altLang="zh-CN" spc="-5" dirty="0">
                <a:latin typeface="Times New Roman"/>
                <a:cs typeface="Times New Roman"/>
              </a:rPr>
              <a:t>M</a:t>
            </a:r>
            <a:endParaRPr lang="zh-CN" altLang="en-US" dirty="0">
              <a:latin typeface="Times New Roman"/>
              <a:cs typeface="Times New Roman"/>
            </a:endParaRPr>
          </a:p>
        </p:txBody>
      </p:sp>
      <p:grpSp>
        <p:nvGrpSpPr>
          <p:cNvPr id="4" name="组合 3"/>
          <p:cNvGrpSpPr/>
          <p:nvPr/>
        </p:nvGrpSpPr>
        <p:grpSpPr>
          <a:xfrm>
            <a:off x="1" y="364304"/>
            <a:ext cx="12191999" cy="378554"/>
            <a:chOff x="1" y="336652"/>
            <a:chExt cx="12191999" cy="378554"/>
          </a:xfrm>
        </p:grpSpPr>
        <p:sp>
          <p:nvSpPr>
            <p:cNvPr id="5" name="矩形 4">
              <a:extLst>
                <a:ext uri="{FF2B5EF4-FFF2-40B4-BE49-F238E27FC236}">
                  <a16:creationId xmlns:a16="http://schemas.microsoft.com/office/drawing/2014/main" id="{F9A61405-0682-4602-BF60-F734C8C97EA0}"/>
                </a:ext>
              </a:extLst>
            </p:cNvPr>
            <p:cNvSpPr/>
            <p:nvPr/>
          </p:nvSpPr>
          <p:spPr>
            <a:xfrm>
              <a:off x="3913632" y="336652"/>
              <a:ext cx="827836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9835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187" y="385086"/>
            <a:ext cx="4444016" cy="378554"/>
          </a:xfrm>
        </p:spPr>
        <p:txBody>
          <a:bodyPr/>
          <a:lstStyle/>
          <a:p>
            <a:r>
              <a:rPr lang="en-US" altLang="zh-CN" dirty="0"/>
              <a:t>RSA</a:t>
            </a:r>
            <a:r>
              <a:rPr lang="zh-CN" altLang="en-US" dirty="0" smtClean="0"/>
              <a:t>算法</a:t>
            </a:r>
            <a:endParaRPr lang="zh-CN" altLang="en-US" dirty="0"/>
          </a:p>
        </p:txBody>
      </p:sp>
      <p:sp>
        <p:nvSpPr>
          <p:cNvPr id="3" name="内容占位符 2"/>
          <p:cNvSpPr>
            <a:spLocks noGrp="1"/>
          </p:cNvSpPr>
          <p:nvPr>
            <p:ph idx="1"/>
          </p:nvPr>
        </p:nvSpPr>
        <p:spPr/>
        <p:txBody>
          <a:bodyPr vert="horz" lIns="91440" tIns="45720" rIns="91440" bIns="45720" rtlCol="0">
            <a:normAutofit fontScale="92500" lnSpcReduction="10000"/>
          </a:bodyPr>
          <a:lstStyle/>
          <a:p>
            <a:pPr>
              <a:lnSpc>
                <a:spcPct val="150000"/>
              </a:lnSpc>
            </a:pPr>
            <a:r>
              <a:rPr lang="en-US" altLang="zh-CN" dirty="0" smtClean="0"/>
              <a:t>RSA</a:t>
            </a:r>
            <a:r>
              <a:rPr lang="zh-CN" altLang="en-US" dirty="0" smtClean="0"/>
              <a:t>算 </a:t>
            </a:r>
            <a:r>
              <a:rPr lang="zh-CN" altLang="en-US" dirty="0"/>
              <a:t>法 于 </a:t>
            </a:r>
            <a:r>
              <a:rPr lang="en-US" altLang="zh-CN" dirty="0" smtClean="0"/>
              <a:t>1977</a:t>
            </a:r>
            <a:r>
              <a:rPr lang="zh-CN" altLang="en-US" dirty="0" smtClean="0"/>
              <a:t>年 </a:t>
            </a:r>
            <a:r>
              <a:rPr lang="zh-CN" altLang="en-US" dirty="0"/>
              <a:t>由 </a:t>
            </a:r>
            <a:r>
              <a:rPr lang="en-US" altLang="zh-CN" dirty="0" err="1" smtClean="0"/>
              <a:t>Rivest</a:t>
            </a:r>
            <a:r>
              <a:rPr lang="zh-CN" altLang="en-US" dirty="0" smtClean="0"/>
              <a:t>、</a:t>
            </a:r>
            <a:r>
              <a:rPr lang="en-US" altLang="zh-CN" dirty="0" smtClean="0"/>
              <a:t>Shamir</a:t>
            </a:r>
            <a:r>
              <a:rPr lang="zh-CN" altLang="en-US" dirty="0" smtClean="0"/>
              <a:t>和</a:t>
            </a:r>
            <a:r>
              <a:rPr lang="en-US" altLang="zh-CN" dirty="0" err="1" smtClean="0"/>
              <a:t>Adleman</a:t>
            </a:r>
            <a:r>
              <a:rPr lang="en-US" altLang="zh-CN" dirty="0"/>
              <a:t>(</a:t>
            </a:r>
            <a:r>
              <a:rPr lang="zh-CN" altLang="en-US" dirty="0"/>
              <a:t>当时他们三人都在麻省理工学院工作</a:t>
            </a:r>
            <a:r>
              <a:rPr lang="en-US" altLang="zh-CN" dirty="0"/>
              <a:t>) </a:t>
            </a:r>
            <a:r>
              <a:rPr lang="zh-CN" altLang="en-US" dirty="0" smtClean="0"/>
              <a:t>发明</a:t>
            </a:r>
            <a:r>
              <a:rPr lang="zh-CN" altLang="en-US" dirty="0"/>
              <a:t>，是第一个既能用于数据加密也能用于</a:t>
            </a:r>
            <a:r>
              <a:rPr lang="zh-CN" altLang="en-US" dirty="0" smtClean="0"/>
              <a:t>数字签名</a:t>
            </a:r>
            <a:r>
              <a:rPr lang="zh-CN" altLang="en-US" dirty="0"/>
              <a:t>的算法</a:t>
            </a:r>
            <a:r>
              <a:rPr lang="zh-CN" altLang="en-US" dirty="0" smtClean="0"/>
              <a:t>。</a:t>
            </a:r>
            <a:endParaRPr lang="en-US" altLang="zh-CN" dirty="0" smtClean="0"/>
          </a:p>
          <a:p>
            <a:pPr>
              <a:lnSpc>
                <a:spcPct val="150000"/>
              </a:lnSpc>
            </a:pPr>
            <a:r>
              <a:rPr lang="en-US" altLang="zh-CN" dirty="0" smtClean="0"/>
              <a:t>RSA</a:t>
            </a:r>
            <a:r>
              <a:rPr lang="zh-CN" altLang="en-US" dirty="0"/>
              <a:t>算法易于理解和操作，虽然</a:t>
            </a:r>
            <a:r>
              <a:rPr lang="zh-CN" altLang="en-US" dirty="0" smtClean="0"/>
              <a:t>其安全性</a:t>
            </a:r>
            <a:r>
              <a:rPr lang="zh-CN" altLang="en-US" dirty="0"/>
              <a:t>一直未能得到理论上的证明，但是它</a:t>
            </a:r>
            <a:r>
              <a:rPr lang="zh-CN" altLang="en-US" dirty="0" smtClean="0"/>
              <a:t>经历了</a:t>
            </a:r>
            <a:r>
              <a:rPr lang="zh-CN" altLang="en-US" dirty="0"/>
              <a:t>各种攻击，至今未被完全攻破，</a:t>
            </a:r>
            <a:r>
              <a:rPr lang="zh-CN" altLang="en-US" dirty="0" smtClean="0"/>
              <a:t>所以实际上是</a:t>
            </a:r>
            <a:r>
              <a:rPr lang="zh-CN" altLang="en-US" dirty="0"/>
              <a:t>安全的。</a:t>
            </a:r>
          </a:p>
          <a:p>
            <a:pPr>
              <a:lnSpc>
                <a:spcPct val="150000"/>
              </a:lnSpc>
            </a:pPr>
            <a:r>
              <a:rPr lang="en-US" altLang="zh-CN" dirty="0" smtClean="0"/>
              <a:t>1973</a:t>
            </a:r>
            <a:r>
              <a:rPr lang="zh-CN" altLang="en-US" dirty="0"/>
              <a:t>年，在英国政府通讯总部工作的数学家</a:t>
            </a:r>
            <a:r>
              <a:rPr lang="zh-CN" altLang="en-US" dirty="0" smtClean="0"/>
              <a:t>克利福</a:t>
            </a:r>
            <a:r>
              <a:rPr lang="zh-CN" altLang="en-US" dirty="0"/>
              <a:t>德</a:t>
            </a:r>
            <a:r>
              <a:rPr lang="en-US" altLang="zh-CN" dirty="0"/>
              <a:t>·</a:t>
            </a:r>
            <a:r>
              <a:rPr lang="zh-CN" altLang="en-US" dirty="0"/>
              <a:t>柯克斯（</a:t>
            </a:r>
            <a:r>
              <a:rPr lang="en-US" altLang="zh-CN" dirty="0"/>
              <a:t>Clifford</a:t>
            </a:r>
            <a:r>
              <a:rPr lang="zh-CN" altLang="en-US" dirty="0"/>
              <a:t> </a:t>
            </a:r>
            <a:r>
              <a:rPr lang="en-US" altLang="zh-CN" dirty="0"/>
              <a:t>Cocks</a:t>
            </a:r>
            <a:r>
              <a:rPr lang="zh-CN" altLang="en-US" dirty="0"/>
              <a:t>）在一个内部</a:t>
            </a:r>
            <a:r>
              <a:rPr lang="zh-CN" altLang="en-US" dirty="0" smtClean="0"/>
              <a:t>文件中</a:t>
            </a:r>
            <a:r>
              <a:rPr lang="zh-CN" altLang="en-US" dirty="0"/>
              <a:t>提出了一个与</a:t>
            </a:r>
            <a:r>
              <a:rPr lang="en-US" altLang="zh-CN" dirty="0"/>
              <a:t>RSA</a:t>
            </a:r>
            <a:r>
              <a:rPr lang="zh-CN" altLang="en-US" dirty="0"/>
              <a:t>相似的算法，但他的发现</a:t>
            </a:r>
            <a:r>
              <a:rPr lang="zh-CN" altLang="en-US" dirty="0" smtClean="0"/>
              <a:t>被列入</a:t>
            </a:r>
            <a:r>
              <a:rPr lang="zh-CN" altLang="en-US" dirty="0"/>
              <a:t>机密，一直到</a:t>
            </a:r>
            <a:r>
              <a:rPr lang="en-US" altLang="zh-CN" dirty="0"/>
              <a:t>1997</a:t>
            </a:r>
            <a:r>
              <a:rPr lang="zh-CN" altLang="en-US" dirty="0"/>
              <a:t>年才被发表</a:t>
            </a:r>
          </a:p>
        </p:txBody>
      </p:sp>
      <p:grpSp>
        <p:nvGrpSpPr>
          <p:cNvPr id="4" name="组合 3"/>
          <p:cNvGrpSpPr/>
          <p:nvPr/>
        </p:nvGrpSpPr>
        <p:grpSpPr>
          <a:xfrm>
            <a:off x="1" y="364304"/>
            <a:ext cx="12192000" cy="378554"/>
            <a:chOff x="1" y="336652"/>
            <a:chExt cx="12192000" cy="378554"/>
          </a:xfrm>
        </p:grpSpPr>
        <p:sp>
          <p:nvSpPr>
            <p:cNvPr id="5" name="矩形 4">
              <a:extLst>
                <a:ext uri="{FF2B5EF4-FFF2-40B4-BE49-F238E27FC236}">
                  <a16:creationId xmlns:a16="http://schemas.microsoft.com/office/drawing/2014/main" id="{F9A61405-0682-4602-BF60-F734C8C97EA0}"/>
                </a:ext>
              </a:extLst>
            </p:cNvPr>
            <p:cNvSpPr/>
            <p:nvPr/>
          </p:nvSpPr>
          <p:spPr>
            <a:xfrm>
              <a:off x="2221993" y="336652"/>
              <a:ext cx="997000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01713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187" y="385086"/>
            <a:ext cx="4444016" cy="378554"/>
          </a:xfrm>
        </p:spPr>
        <p:txBody>
          <a:bodyPr/>
          <a:lstStyle/>
          <a:p>
            <a:r>
              <a:rPr lang="en-US" altLang="zh-CN" dirty="0"/>
              <a:t>RSA</a:t>
            </a:r>
            <a:r>
              <a:rPr lang="zh-CN" altLang="en-US" dirty="0" smtClean="0"/>
              <a:t>算法</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pPr>
              <a:lnSpc>
                <a:spcPct val="150000"/>
              </a:lnSpc>
            </a:pPr>
            <a:r>
              <a:rPr lang="en-US" altLang="zh-CN" dirty="0"/>
              <a:t>1983</a:t>
            </a:r>
            <a:r>
              <a:rPr lang="zh-CN" altLang="en-US" dirty="0"/>
              <a:t>年麻省理工学院在美国为</a:t>
            </a:r>
            <a:r>
              <a:rPr lang="en-US" altLang="zh-CN" dirty="0"/>
              <a:t>RSA</a:t>
            </a:r>
            <a:r>
              <a:rPr lang="zh-CN" altLang="en-US" dirty="0"/>
              <a:t>算法申请了</a:t>
            </a:r>
            <a:r>
              <a:rPr lang="zh-CN" altLang="en-US" dirty="0" smtClean="0"/>
              <a:t>专利</a:t>
            </a:r>
            <a:r>
              <a:rPr lang="en-US" altLang="zh-CN" dirty="0" smtClean="0"/>
              <a:t>,</a:t>
            </a:r>
            <a:r>
              <a:rPr lang="zh-CN" altLang="en-US" dirty="0" smtClean="0"/>
              <a:t>这个</a:t>
            </a:r>
            <a:r>
              <a:rPr lang="zh-CN" altLang="en-US" dirty="0"/>
              <a:t>专利</a:t>
            </a:r>
            <a:r>
              <a:rPr lang="en-US" altLang="zh-CN" dirty="0"/>
              <a:t>2000</a:t>
            </a:r>
            <a:r>
              <a:rPr lang="zh-CN" altLang="en-US" dirty="0"/>
              <a:t>年</a:t>
            </a:r>
            <a:r>
              <a:rPr lang="en-US" altLang="zh-CN" dirty="0"/>
              <a:t>9</a:t>
            </a:r>
            <a:r>
              <a:rPr lang="zh-CN" altLang="en-US" dirty="0"/>
              <a:t>月</a:t>
            </a:r>
            <a:r>
              <a:rPr lang="en-US" altLang="zh-CN" dirty="0"/>
              <a:t>21</a:t>
            </a:r>
            <a:r>
              <a:rPr lang="zh-CN" altLang="en-US" dirty="0"/>
              <a:t>日失效</a:t>
            </a:r>
            <a:r>
              <a:rPr lang="zh-CN" altLang="en-US" dirty="0" smtClean="0"/>
              <a:t>。</a:t>
            </a:r>
            <a:endParaRPr lang="en-US" altLang="zh-CN" dirty="0" smtClean="0"/>
          </a:p>
          <a:p>
            <a:pPr>
              <a:lnSpc>
                <a:spcPct val="150000"/>
              </a:lnSpc>
            </a:pPr>
            <a:r>
              <a:rPr lang="zh-CN" altLang="en-US" dirty="0" smtClean="0"/>
              <a:t>由于</a:t>
            </a:r>
            <a:r>
              <a:rPr lang="zh-CN" altLang="en-US" dirty="0"/>
              <a:t>该算法</a:t>
            </a:r>
            <a:r>
              <a:rPr lang="zh-CN" altLang="en-US" dirty="0" smtClean="0"/>
              <a:t>在申请</a:t>
            </a:r>
            <a:r>
              <a:rPr lang="zh-CN" altLang="en-US" dirty="0"/>
              <a:t>专利前就已经被发表了，在世界上大多数其 它地区这个专利权不被承认。</a:t>
            </a:r>
          </a:p>
        </p:txBody>
      </p:sp>
      <p:grpSp>
        <p:nvGrpSpPr>
          <p:cNvPr id="4" name="组合 3"/>
          <p:cNvGrpSpPr/>
          <p:nvPr/>
        </p:nvGrpSpPr>
        <p:grpSpPr>
          <a:xfrm>
            <a:off x="1" y="364304"/>
            <a:ext cx="12192000" cy="378554"/>
            <a:chOff x="1" y="336652"/>
            <a:chExt cx="12192000" cy="378554"/>
          </a:xfrm>
        </p:grpSpPr>
        <p:sp>
          <p:nvSpPr>
            <p:cNvPr id="5" name="矩形 4">
              <a:extLst>
                <a:ext uri="{FF2B5EF4-FFF2-40B4-BE49-F238E27FC236}">
                  <a16:creationId xmlns:a16="http://schemas.microsoft.com/office/drawing/2014/main" id="{F9A61405-0682-4602-BF60-F734C8C97EA0}"/>
                </a:ext>
              </a:extLst>
            </p:cNvPr>
            <p:cNvSpPr/>
            <p:nvPr/>
          </p:nvSpPr>
          <p:spPr>
            <a:xfrm>
              <a:off x="2221993" y="336652"/>
              <a:ext cx="997000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80268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1855694"/>
            <a:ext cx="6601809" cy="414169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3073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10134600" y="6461968"/>
            <a:ext cx="2743200" cy="153888"/>
          </a:xfrm>
          <a:prstGeom prst="rect">
            <a:avLst/>
          </a:prstGeom>
        </p:spPr>
        <p:txBody>
          <a:bodyPr vert="horz" wrap="square" lIns="0" tIns="0" rIns="0" bIns="0" rtlCol="0" anchor="ctr">
            <a:spAutoFit/>
          </a:bodyPr>
          <a:lstStyle/>
          <a:p>
            <a:pPr marL="67945">
              <a:lnSpc>
                <a:spcPts val="1240"/>
              </a:lnSpc>
            </a:pPr>
            <a:fld id="{81D60167-4931-47E6-BA6A-407CBD079E47}" type="slidenum">
              <a:rPr dirty="0"/>
              <a:pPr marL="67945">
                <a:lnSpc>
                  <a:spcPts val="1240"/>
                </a:lnSpc>
              </a:pPr>
              <a:t>40</a:t>
            </a:fld>
            <a:endParaRPr dirty="0"/>
          </a:p>
        </p:txBody>
      </p:sp>
      <p:sp>
        <p:nvSpPr>
          <p:cNvPr id="4" name="object 4"/>
          <p:cNvSpPr txBox="1"/>
          <p:nvPr/>
        </p:nvSpPr>
        <p:spPr>
          <a:xfrm>
            <a:off x="896112" y="1129890"/>
            <a:ext cx="10616184" cy="5122171"/>
          </a:xfrm>
          <a:prstGeom prst="rect">
            <a:avLst/>
          </a:prstGeom>
        </p:spPr>
        <p:txBody>
          <a:bodyPr vert="horz" wrap="square" lIns="0" tIns="44450" rIns="0" bIns="0" rtlCol="0">
            <a:spAutoFit/>
          </a:bodyPr>
          <a:lstStyle/>
          <a:p>
            <a:pPr marL="241300" indent="-228600">
              <a:lnSpc>
                <a:spcPct val="130000"/>
              </a:lnSpc>
              <a:spcBef>
                <a:spcPts val="350"/>
              </a:spcBef>
              <a:buFont typeface="Arial"/>
              <a:buChar char="•"/>
              <a:tabLst>
                <a:tab pos="241300" algn="l"/>
              </a:tabLst>
            </a:pPr>
            <a:r>
              <a:rPr sz="2400" spc="-5" dirty="0">
                <a:latin typeface="宋体"/>
                <a:ea typeface="黑体" panose="02010609060101010101" pitchFamily="49" charset="-122"/>
                <a:cs typeface="宋体"/>
              </a:rPr>
              <a:t>密钥计算方法：</a:t>
            </a:r>
            <a:endParaRPr sz="2400" dirty="0">
              <a:latin typeface="宋体"/>
              <a:ea typeface="黑体" panose="02010609060101010101" pitchFamily="49" charset="-122"/>
              <a:cs typeface="宋体"/>
            </a:endParaRPr>
          </a:p>
          <a:p>
            <a:pPr marL="697865" lvl="1" indent="-227965">
              <a:lnSpc>
                <a:spcPct val="130000"/>
              </a:lnSpc>
              <a:spcBef>
                <a:spcPts val="220"/>
              </a:spcBef>
              <a:buFont typeface="Arial"/>
              <a:buChar char="•"/>
              <a:tabLst>
                <a:tab pos="698500" algn="l"/>
              </a:tabLst>
            </a:pPr>
            <a:r>
              <a:rPr sz="2000" dirty="0">
                <a:latin typeface="宋体"/>
                <a:ea typeface="黑体" panose="02010609060101010101" pitchFamily="49" charset="-122"/>
                <a:cs typeface="宋体"/>
              </a:rPr>
              <a:t>选择两个大素数</a:t>
            </a:r>
            <a:r>
              <a:rPr sz="2000" dirty="0">
                <a:latin typeface="Times New Roman"/>
                <a:ea typeface="黑体" panose="02010609060101010101" pitchFamily="49" charset="-122"/>
                <a:cs typeface="Times New Roman"/>
              </a:rPr>
              <a:t>p</a:t>
            </a:r>
            <a:r>
              <a:rPr sz="2000" dirty="0">
                <a:latin typeface="宋体"/>
                <a:ea typeface="黑体" panose="02010609060101010101" pitchFamily="49" charset="-122"/>
                <a:cs typeface="宋体"/>
              </a:rPr>
              <a:t>和</a:t>
            </a:r>
            <a:r>
              <a:rPr sz="2000" dirty="0">
                <a:latin typeface="Times New Roman"/>
                <a:ea typeface="黑体" panose="02010609060101010101" pitchFamily="49" charset="-122"/>
                <a:cs typeface="Times New Roman"/>
              </a:rPr>
              <a:t>q</a:t>
            </a:r>
            <a:r>
              <a:rPr sz="2000" spc="-5" dirty="0">
                <a:latin typeface="Times New Roman"/>
                <a:ea typeface="黑体" panose="02010609060101010101" pitchFamily="49" charset="-122"/>
                <a:cs typeface="Times New Roman"/>
              </a:rPr>
              <a:t> </a:t>
            </a:r>
            <a:r>
              <a:rPr sz="2000" dirty="0">
                <a:latin typeface="Times New Roman"/>
                <a:ea typeface="黑体" panose="02010609060101010101" pitchFamily="49" charset="-122"/>
                <a:cs typeface="Times New Roman"/>
              </a:rPr>
              <a:t>(</a:t>
            </a:r>
            <a:r>
              <a:rPr sz="2000" dirty="0">
                <a:latin typeface="宋体"/>
                <a:ea typeface="黑体" panose="02010609060101010101" pitchFamily="49" charset="-122"/>
                <a:cs typeface="宋体"/>
              </a:rPr>
              <a:t>典型值为</a:t>
            </a:r>
            <a:r>
              <a:rPr sz="2000" dirty="0">
                <a:latin typeface="Times New Roman"/>
                <a:ea typeface="黑体" panose="02010609060101010101" pitchFamily="49" charset="-122"/>
                <a:cs typeface="Times New Roman"/>
              </a:rPr>
              <a:t>1024</a:t>
            </a:r>
            <a:r>
              <a:rPr sz="2000" dirty="0">
                <a:latin typeface="宋体"/>
                <a:ea typeface="黑体" panose="02010609060101010101" pitchFamily="49" charset="-122"/>
                <a:cs typeface="宋体"/>
              </a:rPr>
              <a:t>位</a:t>
            </a:r>
            <a:r>
              <a:rPr sz="2000" dirty="0">
                <a:latin typeface="Times New Roman"/>
                <a:ea typeface="黑体" panose="02010609060101010101" pitchFamily="49" charset="-122"/>
                <a:cs typeface="Times New Roman"/>
              </a:rPr>
              <a:t>)</a:t>
            </a:r>
          </a:p>
          <a:p>
            <a:pPr marL="697865" lvl="1" indent="-227965">
              <a:lnSpc>
                <a:spcPct val="130000"/>
              </a:lnSpc>
              <a:spcBef>
                <a:spcPts val="219"/>
              </a:spcBef>
              <a:buFont typeface="Arial"/>
              <a:buChar char="•"/>
              <a:tabLst>
                <a:tab pos="698500" algn="l"/>
              </a:tabLst>
            </a:pPr>
            <a:r>
              <a:rPr sz="2000" dirty="0">
                <a:latin typeface="宋体"/>
                <a:ea typeface="黑体" panose="02010609060101010101" pitchFamily="49" charset="-122"/>
                <a:cs typeface="宋体"/>
              </a:rPr>
              <a:t>计算</a:t>
            </a:r>
            <a:r>
              <a:rPr sz="2000" spc="-605" dirty="0">
                <a:latin typeface="宋体"/>
                <a:ea typeface="黑体" panose="02010609060101010101" pitchFamily="49" charset="-122"/>
                <a:cs typeface="宋体"/>
              </a:rPr>
              <a:t> </a:t>
            </a:r>
            <a:r>
              <a:rPr sz="2000" dirty="0">
                <a:latin typeface="Times New Roman"/>
                <a:ea typeface="黑体" panose="02010609060101010101" pitchFamily="49" charset="-122"/>
                <a:cs typeface="Times New Roman"/>
              </a:rPr>
              <a:t>n=p</a:t>
            </a:r>
            <a:r>
              <a:rPr sz="2000" dirty="0">
                <a:latin typeface="Symbol"/>
                <a:ea typeface="黑体" panose="02010609060101010101" pitchFamily="49" charset="-122"/>
                <a:cs typeface="Symbol"/>
              </a:rPr>
              <a:t></a:t>
            </a:r>
            <a:r>
              <a:rPr sz="2000" dirty="0">
                <a:latin typeface="Times New Roman"/>
                <a:ea typeface="黑体" panose="02010609060101010101" pitchFamily="49" charset="-122"/>
                <a:cs typeface="Times New Roman"/>
              </a:rPr>
              <a:t>q</a:t>
            </a:r>
            <a:r>
              <a:rPr sz="2000" spc="-20" dirty="0">
                <a:latin typeface="Times New Roman"/>
                <a:ea typeface="黑体" panose="02010609060101010101" pitchFamily="49" charset="-122"/>
                <a:cs typeface="Times New Roman"/>
              </a:rPr>
              <a:t> </a:t>
            </a:r>
            <a:r>
              <a:rPr sz="2000" dirty="0">
                <a:latin typeface="宋体"/>
                <a:ea typeface="黑体" panose="02010609060101010101" pitchFamily="49" charset="-122"/>
                <a:cs typeface="宋体"/>
              </a:rPr>
              <a:t>和</a:t>
            </a:r>
            <a:r>
              <a:rPr sz="2000" spc="-605" dirty="0">
                <a:latin typeface="宋体"/>
                <a:ea typeface="黑体" panose="02010609060101010101" pitchFamily="49" charset="-122"/>
                <a:cs typeface="宋体"/>
              </a:rPr>
              <a:t> </a:t>
            </a:r>
            <a:r>
              <a:rPr sz="2000" dirty="0" smtClean="0">
                <a:latin typeface="Times New Roman"/>
                <a:ea typeface="黑体" panose="02010609060101010101" pitchFamily="49" charset="-122"/>
                <a:cs typeface="Times New Roman"/>
              </a:rPr>
              <a:t>z</a:t>
            </a:r>
            <a:r>
              <a:rPr lang="en-US" sz="2000" dirty="0" smtClean="0">
                <a:latin typeface="Times New Roman"/>
                <a:ea typeface="黑体" panose="02010609060101010101" pitchFamily="49" charset="-122"/>
                <a:cs typeface="Times New Roman"/>
              </a:rPr>
              <a:t> </a:t>
            </a:r>
            <a:r>
              <a:rPr sz="2000" dirty="0" smtClean="0">
                <a:latin typeface="Times New Roman"/>
                <a:ea typeface="黑体" panose="02010609060101010101" pitchFamily="49" charset="-122"/>
                <a:cs typeface="Times New Roman"/>
              </a:rPr>
              <a:t>=(</a:t>
            </a:r>
            <a:r>
              <a:rPr sz="2000" dirty="0">
                <a:latin typeface="Times New Roman"/>
                <a:ea typeface="黑体" panose="02010609060101010101" pitchFamily="49" charset="-122"/>
                <a:cs typeface="Times New Roman"/>
              </a:rPr>
              <a:t>p-1)</a:t>
            </a:r>
            <a:r>
              <a:rPr sz="2000" spc="-25" dirty="0">
                <a:latin typeface="Times New Roman"/>
                <a:ea typeface="黑体" panose="02010609060101010101" pitchFamily="49" charset="-122"/>
                <a:cs typeface="Times New Roman"/>
              </a:rPr>
              <a:t> </a:t>
            </a:r>
            <a:r>
              <a:rPr sz="2000" dirty="0">
                <a:latin typeface="Symbol"/>
                <a:ea typeface="黑体" panose="02010609060101010101" pitchFamily="49" charset="-122"/>
                <a:cs typeface="Symbol"/>
              </a:rPr>
              <a:t></a:t>
            </a:r>
            <a:r>
              <a:rPr sz="2000" spc="-15" dirty="0">
                <a:latin typeface="Times New Roman"/>
                <a:ea typeface="黑体" panose="02010609060101010101" pitchFamily="49" charset="-122"/>
                <a:cs typeface="Times New Roman"/>
              </a:rPr>
              <a:t> </a:t>
            </a:r>
            <a:r>
              <a:rPr sz="2000" dirty="0">
                <a:latin typeface="Times New Roman"/>
                <a:ea typeface="黑体" panose="02010609060101010101" pitchFamily="49" charset="-122"/>
                <a:cs typeface="Times New Roman"/>
              </a:rPr>
              <a:t>(q-1)</a:t>
            </a:r>
          </a:p>
          <a:p>
            <a:pPr marL="697865" lvl="1" indent="-227965">
              <a:lnSpc>
                <a:spcPct val="130000"/>
              </a:lnSpc>
              <a:spcBef>
                <a:spcPts val="215"/>
              </a:spcBef>
              <a:buFont typeface="Arial"/>
              <a:buChar char="•"/>
              <a:tabLst>
                <a:tab pos="698500" algn="l"/>
              </a:tabLst>
            </a:pPr>
            <a:r>
              <a:rPr sz="2000" spc="-5" dirty="0" err="1" smtClean="0">
                <a:latin typeface="宋体"/>
                <a:ea typeface="黑体" panose="02010609060101010101" pitchFamily="49" charset="-122"/>
                <a:cs typeface="宋体"/>
              </a:rPr>
              <a:t>选择一个</a:t>
            </a:r>
            <a:r>
              <a:rPr sz="2000" dirty="0" err="1" smtClean="0">
                <a:latin typeface="宋体"/>
                <a:ea typeface="黑体" panose="02010609060101010101" pitchFamily="49" charset="-122"/>
                <a:cs typeface="宋体"/>
              </a:rPr>
              <a:t>与</a:t>
            </a:r>
            <a:r>
              <a:rPr sz="2000" spc="-605" dirty="0" smtClean="0">
                <a:latin typeface="宋体"/>
                <a:ea typeface="黑体" panose="02010609060101010101" pitchFamily="49" charset="-122"/>
                <a:cs typeface="宋体"/>
              </a:rPr>
              <a:t> </a:t>
            </a:r>
            <a:r>
              <a:rPr sz="2000" dirty="0" smtClean="0">
                <a:latin typeface="Times New Roman"/>
                <a:ea typeface="黑体" panose="02010609060101010101" pitchFamily="49" charset="-122"/>
                <a:cs typeface="Times New Roman"/>
              </a:rPr>
              <a:t>z</a:t>
            </a:r>
            <a:r>
              <a:rPr sz="2000" spc="-5" dirty="0" smtClean="0">
                <a:latin typeface="Times New Roman"/>
                <a:ea typeface="黑体" panose="02010609060101010101" pitchFamily="49" charset="-122"/>
                <a:cs typeface="Times New Roman"/>
              </a:rPr>
              <a:t> </a:t>
            </a:r>
            <a:r>
              <a:rPr sz="2000" spc="-5" dirty="0" err="1" smtClean="0">
                <a:latin typeface="宋体"/>
                <a:ea typeface="黑体" panose="02010609060101010101" pitchFamily="49" charset="-122"/>
                <a:cs typeface="宋体"/>
              </a:rPr>
              <a:t>互质的数</a:t>
            </a:r>
            <a:r>
              <a:rPr sz="2000" spc="-5" dirty="0" err="1">
                <a:latin typeface="宋体"/>
                <a:ea typeface="黑体" panose="02010609060101010101" pitchFamily="49" charset="-122"/>
                <a:cs typeface="宋体"/>
              </a:rPr>
              <a:t>，</a:t>
            </a:r>
            <a:r>
              <a:rPr sz="2000" spc="-5" dirty="0" err="1" smtClean="0">
                <a:latin typeface="宋体"/>
                <a:ea typeface="黑体" panose="02010609060101010101" pitchFamily="49" charset="-122"/>
                <a:cs typeface="宋体"/>
              </a:rPr>
              <a:t>令其</a:t>
            </a:r>
            <a:r>
              <a:rPr sz="2000" dirty="0" err="1" smtClean="0">
                <a:latin typeface="宋体"/>
                <a:ea typeface="黑体" panose="02010609060101010101" pitchFamily="49" charset="-122"/>
                <a:cs typeface="宋体"/>
              </a:rPr>
              <a:t>为</a:t>
            </a:r>
            <a:r>
              <a:rPr sz="2000" spc="-610" dirty="0" smtClean="0">
                <a:latin typeface="宋体"/>
                <a:ea typeface="黑体" panose="02010609060101010101" pitchFamily="49" charset="-122"/>
                <a:cs typeface="宋体"/>
              </a:rPr>
              <a:t> </a:t>
            </a:r>
            <a:r>
              <a:rPr sz="2000" dirty="0">
                <a:latin typeface="Times New Roman"/>
                <a:ea typeface="黑体" panose="02010609060101010101" pitchFamily="49" charset="-122"/>
                <a:cs typeface="Times New Roman"/>
              </a:rPr>
              <a:t>d</a:t>
            </a:r>
          </a:p>
          <a:p>
            <a:pPr marL="697865" lvl="1" indent="-227965">
              <a:lnSpc>
                <a:spcPct val="130000"/>
              </a:lnSpc>
              <a:spcBef>
                <a:spcPts val="204"/>
              </a:spcBef>
              <a:buFont typeface="Arial"/>
              <a:buChar char="•"/>
              <a:tabLst>
                <a:tab pos="698500" algn="l"/>
              </a:tabLst>
            </a:pPr>
            <a:r>
              <a:rPr sz="2000" dirty="0" err="1" smtClean="0">
                <a:latin typeface="宋体"/>
                <a:ea typeface="黑体" panose="02010609060101010101" pitchFamily="49" charset="-122"/>
                <a:cs typeface="宋体"/>
              </a:rPr>
              <a:t>找到一个</a:t>
            </a:r>
            <a:r>
              <a:rPr sz="2000" spc="-605" dirty="0" smtClean="0">
                <a:latin typeface="宋体"/>
                <a:ea typeface="黑体" panose="02010609060101010101" pitchFamily="49" charset="-122"/>
                <a:cs typeface="宋体"/>
              </a:rPr>
              <a:t> </a:t>
            </a:r>
            <a:r>
              <a:rPr sz="2000" dirty="0" smtClean="0">
                <a:latin typeface="Times New Roman"/>
                <a:ea typeface="黑体" panose="02010609060101010101" pitchFamily="49" charset="-122"/>
                <a:cs typeface="Times New Roman"/>
              </a:rPr>
              <a:t>e</a:t>
            </a:r>
            <a:r>
              <a:rPr sz="2000" spc="-5" dirty="0" smtClean="0">
                <a:latin typeface="Times New Roman"/>
                <a:ea typeface="黑体" panose="02010609060101010101" pitchFamily="49" charset="-122"/>
                <a:cs typeface="Times New Roman"/>
              </a:rPr>
              <a:t> </a:t>
            </a:r>
            <a:r>
              <a:rPr sz="2000" dirty="0" err="1" smtClean="0">
                <a:latin typeface="宋体"/>
                <a:ea typeface="黑体" panose="02010609060101010101" pitchFamily="49" charset="-122"/>
                <a:cs typeface="宋体"/>
              </a:rPr>
              <a:t>使满足</a:t>
            </a:r>
            <a:r>
              <a:rPr sz="2000" spc="-605" dirty="0" smtClean="0">
                <a:latin typeface="宋体"/>
                <a:ea typeface="黑体" panose="02010609060101010101" pitchFamily="49" charset="-122"/>
                <a:cs typeface="宋体"/>
              </a:rPr>
              <a:t> </a:t>
            </a:r>
            <a:r>
              <a:rPr lang="en-US" sz="2000" spc="-605" dirty="0" smtClean="0">
                <a:latin typeface="宋体"/>
                <a:ea typeface="黑体" panose="02010609060101010101" pitchFamily="49" charset="-122"/>
                <a:cs typeface="宋体"/>
              </a:rPr>
              <a:t>(  </a:t>
            </a:r>
            <a:r>
              <a:rPr sz="2000" dirty="0" err="1" smtClean="0">
                <a:latin typeface="Times New Roman"/>
                <a:ea typeface="黑体" panose="02010609060101010101" pitchFamily="49" charset="-122"/>
                <a:cs typeface="Times New Roman"/>
              </a:rPr>
              <a:t>e</a:t>
            </a:r>
            <a:r>
              <a:rPr sz="2000" dirty="0" err="1" smtClean="0">
                <a:latin typeface="Symbol"/>
                <a:ea typeface="黑体" panose="02010609060101010101" pitchFamily="49" charset="-122"/>
                <a:cs typeface="Symbol"/>
              </a:rPr>
              <a:t></a:t>
            </a:r>
            <a:r>
              <a:rPr sz="2000" dirty="0" err="1" smtClean="0">
                <a:latin typeface="Times New Roman"/>
                <a:ea typeface="黑体" panose="02010609060101010101" pitchFamily="49" charset="-122"/>
                <a:cs typeface="Times New Roman"/>
              </a:rPr>
              <a:t>d</a:t>
            </a:r>
            <a:r>
              <a:rPr sz="2000" spc="-30" dirty="0" smtClean="0">
                <a:latin typeface="Times New Roman"/>
                <a:ea typeface="黑体" panose="02010609060101010101" pitchFamily="49" charset="-122"/>
                <a:cs typeface="Times New Roman"/>
              </a:rPr>
              <a:t> </a:t>
            </a:r>
            <a:r>
              <a:rPr lang="en-US" sz="2000" spc="-30" dirty="0" smtClean="0">
                <a:latin typeface="Times New Roman"/>
                <a:ea typeface="黑体" panose="02010609060101010101" pitchFamily="49" charset="-122"/>
                <a:cs typeface="Times New Roman"/>
              </a:rPr>
              <a:t>) </a:t>
            </a:r>
            <a:r>
              <a:rPr lang="en-US" altLang="zh-CN" sz="2000" spc="-5" dirty="0" smtClean="0">
                <a:latin typeface="Times New Roman"/>
                <a:ea typeface="黑体" panose="02010609060101010101" pitchFamily="49" charset="-122"/>
                <a:cs typeface="Times New Roman"/>
              </a:rPr>
              <a:t>mod</a:t>
            </a:r>
            <a:r>
              <a:rPr lang="en-US" altLang="zh-CN" sz="2000" dirty="0" smtClean="0">
                <a:latin typeface="Times New Roman"/>
                <a:ea typeface="黑体" panose="02010609060101010101" pitchFamily="49" charset="-122"/>
                <a:cs typeface="Times New Roman"/>
              </a:rPr>
              <a:t> z</a:t>
            </a:r>
            <a:r>
              <a:rPr lang="en-US" altLang="zh-CN" sz="2000" dirty="0">
                <a:latin typeface="Times New Roman"/>
                <a:ea typeface="黑体" panose="02010609060101010101" pitchFamily="49" charset="-122"/>
                <a:cs typeface="Times New Roman"/>
              </a:rPr>
              <a:t> </a:t>
            </a:r>
            <a:r>
              <a:rPr sz="2000" dirty="0" smtClean="0">
                <a:latin typeface="Times New Roman"/>
                <a:ea typeface="黑体" panose="02010609060101010101" pitchFamily="49" charset="-122"/>
                <a:cs typeface="Times New Roman"/>
              </a:rPr>
              <a:t>=1</a:t>
            </a:r>
            <a:r>
              <a:rPr sz="2000" spc="-5" dirty="0" smtClean="0">
                <a:latin typeface="Times New Roman"/>
                <a:ea typeface="黑体" panose="02010609060101010101" pitchFamily="49" charset="-122"/>
                <a:cs typeface="Times New Roman"/>
              </a:rPr>
              <a:t> </a:t>
            </a:r>
            <a:endParaRPr lang="en-US" sz="2000" spc="-5" dirty="0" smtClean="0">
              <a:latin typeface="Times New Roman"/>
              <a:ea typeface="黑体" panose="02010609060101010101" pitchFamily="49" charset="-122"/>
              <a:cs typeface="Times New Roman"/>
            </a:endParaRPr>
          </a:p>
          <a:p>
            <a:pPr marL="697865" lvl="1" indent="-227965">
              <a:lnSpc>
                <a:spcPct val="130000"/>
              </a:lnSpc>
              <a:spcBef>
                <a:spcPts val="204"/>
              </a:spcBef>
              <a:buFont typeface="Arial"/>
              <a:buChar char="•"/>
              <a:tabLst>
                <a:tab pos="698500" algn="l"/>
              </a:tabLst>
            </a:pPr>
            <a:r>
              <a:rPr sz="2000" b="1" spc="-5" dirty="0" err="1" smtClean="0">
                <a:solidFill>
                  <a:srgbClr val="0000CC"/>
                </a:solidFill>
                <a:latin typeface="宋体"/>
                <a:ea typeface="黑体" panose="02010609060101010101" pitchFamily="49" charset="-122"/>
                <a:cs typeface="宋体"/>
              </a:rPr>
              <a:t>公开密钥</a:t>
            </a:r>
            <a:r>
              <a:rPr sz="2000" b="1" spc="-10" dirty="0" err="1" smtClean="0">
                <a:solidFill>
                  <a:srgbClr val="0000CC"/>
                </a:solidFill>
                <a:latin typeface="宋体"/>
                <a:ea typeface="黑体" panose="02010609060101010101" pitchFamily="49" charset="-122"/>
                <a:cs typeface="宋体"/>
              </a:rPr>
              <a:t>为</a:t>
            </a:r>
            <a:r>
              <a:rPr sz="2000" b="1" spc="-600" dirty="0" smtClean="0">
                <a:solidFill>
                  <a:srgbClr val="0000CC"/>
                </a:solidFill>
                <a:latin typeface="宋体"/>
                <a:ea typeface="黑体" panose="02010609060101010101" pitchFamily="49" charset="-122"/>
                <a:cs typeface="宋体"/>
              </a:rPr>
              <a:t> </a:t>
            </a:r>
            <a:r>
              <a:rPr sz="2000" b="1" dirty="0" smtClean="0">
                <a:solidFill>
                  <a:srgbClr val="0000CC"/>
                </a:solidFill>
                <a:latin typeface="Times New Roman"/>
                <a:ea typeface="黑体" panose="02010609060101010101" pitchFamily="49" charset="-122"/>
                <a:cs typeface="Times New Roman"/>
              </a:rPr>
              <a:t>(e,</a:t>
            </a:r>
            <a:r>
              <a:rPr sz="2000" b="1" spc="-10" dirty="0" smtClean="0">
                <a:solidFill>
                  <a:srgbClr val="0000CC"/>
                </a:solidFill>
                <a:latin typeface="Times New Roman"/>
                <a:ea typeface="黑体" panose="02010609060101010101" pitchFamily="49" charset="-122"/>
                <a:cs typeface="Times New Roman"/>
              </a:rPr>
              <a:t> </a:t>
            </a:r>
            <a:r>
              <a:rPr sz="2000" b="1" spc="-5" dirty="0" smtClean="0">
                <a:solidFill>
                  <a:srgbClr val="0000CC"/>
                </a:solidFill>
                <a:latin typeface="Times New Roman"/>
                <a:ea typeface="黑体" panose="02010609060101010101" pitchFamily="49" charset="-122"/>
                <a:cs typeface="Times New Roman"/>
              </a:rPr>
              <a:t>n)</a:t>
            </a:r>
            <a:r>
              <a:rPr sz="2000" spc="-5" dirty="0" smtClean="0">
                <a:latin typeface="宋体"/>
                <a:ea typeface="黑体" panose="02010609060101010101" pitchFamily="49" charset="-122"/>
                <a:cs typeface="宋体"/>
              </a:rPr>
              <a:t>，</a:t>
            </a:r>
            <a:r>
              <a:rPr sz="2000" b="1" spc="-5" dirty="0" err="1" smtClean="0">
                <a:solidFill>
                  <a:srgbClr val="FF0000"/>
                </a:solidFill>
                <a:latin typeface="宋体"/>
                <a:ea typeface="黑体" panose="02010609060101010101" pitchFamily="49" charset="-122"/>
                <a:cs typeface="宋体"/>
              </a:rPr>
              <a:t>私有密钥</a:t>
            </a:r>
            <a:r>
              <a:rPr sz="2000" b="1" spc="-10" dirty="0" err="1" smtClean="0">
                <a:solidFill>
                  <a:srgbClr val="FF0000"/>
                </a:solidFill>
                <a:latin typeface="宋体"/>
                <a:ea typeface="黑体" panose="02010609060101010101" pitchFamily="49" charset="-122"/>
                <a:cs typeface="宋体"/>
              </a:rPr>
              <a:t>为</a:t>
            </a:r>
            <a:r>
              <a:rPr sz="2000" b="1" spc="-595" dirty="0" smtClean="0">
                <a:solidFill>
                  <a:srgbClr val="FF0000"/>
                </a:solidFill>
                <a:latin typeface="宋体"/>
                <a:ea typeface="黑体" panose="02010609060101010101" pitchFamily="49" charset="-122"/>
                <a:cs typeface="宋体"/>
              </a:rPr>
              <a:t> </a:t>
            </a:r>
            <a:r>
              <a:rPr sz="2000" b="1" spc="-5" dirty="0" smtClean="0">
                <a:solidFill>
                  <a:srgbClr val="FF0000"/>
                </a:solidFill>
                <a:latin typeface="Times New Roman"/>
                <a:ea typeface="黑体" panose="02010609060101010101" pitchFamily="49" charset="-122"/>
                <a:cs typeface="Times New Roman"/>
              </a:rPr>
              <a:t>(d, </a:t>
            </a:r>
            <a:r>
              <a:rPr sz="2000" b="1" spc="-10" dirty="0" smtClean="0">
                <a:solidFill>
                  <a:srgbClr val="FF0000"/>
                </a:solidFill>
                <a:latin typeface="Times New Roman"/>
                <a:ea typeface="黑体" panose="02010609060101010101" pitchFamily="49" charset="-122"/>
                <a:cs typeface="Times New Roman"/>
              </a:rPr>
              <a:t>n)</a:t>
            </a:r>
            <a:endParaRPr sz="2000" dirty="0" smtClean="0">
              <a:latin typeface="Times New Roman"/>
              <a:ea typeface="黑体" panose="02010609060101010101" pitchFamily="49" charset="-122"/>
              <a:cs typeface="Times New Roman"/>
            </a:endParaRPr>
          </a:p>
          <a:p>
            <a:pPr marL="241300" indent="-228600">
              <a:lnSpc>
                <a:spcPct val="130000"/>
              </a:lnSpc>
              <a:spcBef>
                <a:spcPts val="660"/>
              </a:spcBef>
              <a:buFont typeface="Arial"/>
              <a:buChar char="•"/>
              <a:tabLst>
                <a:tab pos="241300" algn="l"/>
              </a:tabLst>
            </a:pPr>
            <a:r>
              <a:rPr sz="2400" spc="-10" dirty="0" err="1" smtClean="0">
                <a:latin typeface="宋体"/>
                <a:ea typeface="黑体" panose="02010609060101010101" pitchFamily="49" charset="-122"/>
                <a:cs typeface="宋体"/>
              </a:rPr>
              <a:t>加密方法</a:t>
            </a:r>
            <a:r>
              <a:rPr sz="2400" spc="-10" dirty="0">
                <a:latin typeface="宋体"/>
                <a:ea typeface="黑体" panose="02010609060101010101" pitchFamily="49" charset="-122"/>
                <a:cs typeface="宋体"/>
              </a:rPr>
              <a:t>：</a:t>
            </a:r>
            <a:endParaRPr sz="2400" dirty="0">
              <a:latin typeface="宋体"/>
              <a:ea typeface="黑体" panose="02010609060101010101" pitchFamily="49" charset="-122"/>
              <a:cs typeface="宋体"/>
            </a:endParaRPr>
          </a:p>
          <a:p>
            <a:pPr marL="697865" marR="307975" lvl="1" indent="-227965">
              <a:lnSpc>
                <a:spcPct val="130000"/>
              </a:lnSpc>
              <a:spcBef>
                <a:spcPts val="550"/>
              </a:spcBef>
              <a:buFont typeface="Arial"/>
              <a:buChar char="•"/>
              <a:tabLst>
                <a:tab pos="698500" algn="l"/>
              </a:tabLst>
            </a:pPr>
            <a:r>
              <a:rPr sz="2000" spc="100" dirty="0">
                <a:latin typeface="宋体"/>
                <a:ea typeface="黑体" panose="02010609060101010101" pitchFamily="49" charset="-122"/>
                <a:cs typeface="宋体"/>
              </a:rPr>
              <a:t>将明文</a:t>
            </a:r>
            <a:r>
              <a:rPr sz="2000" spc="80" dirty="0">
                <a:latin typeface="宋体"/>
                <a:ea typeface="黑体" panose="02010609060101010101" pitchFamily="49" charset="-122"/>
                <a:cs typeface="宋体"/>
              </a:rPr>
              <a:t>看</a:t>
            </a:r>
            <a:r>
              <a:rPr sz="2000" spc="100" dirty="0">
                <a:latin typeface="宋体"/>
                <a:ea typeface="黑体" panose="02010609060101010101" pitchFamily="49" charset="-122"/>
                <a:cs typeface="宋体"/>
              </a:rPr>
              <a:t>成比特</a:t>
            </a:r>
            <a:r>
              <a:rPr sz="2000" spc="105" dirty="0">
                <a:latin typeface="宋体"/>
                <a:ea typeface="黑体" panose="02010609060101010101" pitchFamily="49" charset="-122"/>
                <a:cs typeface="宋体"/>
              </a:rPr>
              <a:t>串</a:t>
            </a:r>
            <a:r>
              <a:rPr sz="2000" spc="100" dirty="0">
                <a:latin typeface="宋体"/>
                <a:ea typeface="黑体" panose="02010609060101010101" pitchFamily="49" charset="-122"/>
                <a:cs typeface="宋体"/>
              </a:rPr>
              <a:t>，将明</a:t>
            </a:r>
            <a:r>
              <a:rPr sz="2000" spc="80" dirty="0">
                <a:latin typeface="宋体"/>
                <a:ea typeface="黑体" panose="02010609060101010101" pitchFamily="49" charset="-122"/>
                <a:cs typeface="宋体"/>
              </a:rPr>
              <a:t>文</a:t>
            </a:r>
            <a:r>
              <a:rPr sz="2000" spc="100" dirty="0">
                <a:latin typeface="宋体"/>
                <a:ea typeface="黑体" panose="02010609060101010101" pitchFamily="49" charset="-122"/>
                <a:cs typeface="宋体"/>
              </a:rPr>
              <a:t>划分</a:t>
            </a:r>
            <a:r>
              <a:rPr sz="2000" spc="110" dirty="0">
                <a:latin typeface="宋体"/>
                <a:ea typeface="黑体" panose="02010609060101010101" pitchFamily="49" charset="-122"/>
                <a:cs typeface="宋体"/>
              </a:rPr>
              <a:t>成</a:t>
            </a:r>
            <a:r>
              <a:rPr sz="2000" spc="100" dirty="0">
                <a:latin typeface="Times New Roman"/>
                <a:ea typeface="黑体" panose="02010609060101010101" pitchFamily="49" charset="-122"/>
                <a:cs typeface="Times New Roman"/>
              </a:rPr>
              <a:t>k</a:t>
            </a:r>
            <a:r>
              <a:rPr sz="2000" spc="80" dirty="0">
                <a:latin typeface="宋体"/>
                <a:ea typeface="黑体" panose="02010609060101010101" pitchFamily="49" charset="-122"/>
                <a:cs typeface="宋体"/>
              </a:rPr>
              <a:t>位</a:t>
            </a:r>
            <a:r>
              <a:rPr sz="2000" spc="100" dirty="0">
                <a:latin typeface="宋体"/>
                <a:ea typeface="黑体" panose="02010609060101010101" pitchFamily="49" charset="-122"/>
                <a:cs typeface="宋体"/>
              </a:rPr>
              <a:t>的块</a:t>
            </a:r>
            <a:r>
              <a:rPr sz="2000" spc="90" dirty="0">
                <a:latin typeface="Times New Roman"/>
                <a:ea typeface="黑体" panose="02010609060101010101" pitchFamily="49" charset="-122"/>
                <a:cs typeface="Times New Roman"/>
              </a:rPr>
              <a:t>P</a:t>
            </a:r>
            <a:r>
              <a:rPr sz="2000" spc="100" dirty="0">
                <a:latin typeface="宋体"/>
                <a:ea typeface="黑体" panose="02010609060101010101" pitchFamily="49" charset="-122"/>
                <a:cs typeface="宋体"/>
              </a:rPr>
              <a:t>即</a:t>
            </a:r>
            <a:r>
              <a:rPr sz="2000" spc="85" dirty="0">
                <a:latin typeface="宋体"/>
                <a:ea typeface="黑体" panose="02010609060101010101" pitchFamily="49" charset="-122"/>
                <a:cs typeface="宋体"/>
              </a:rPr>
              <a:t>可</a:t>
            </a:r>
            <a:r>
              <a:rPr sz="2000" dirty="0" smtClean="0">
                <a:latin typeface="宋体"/>
                <a:ea typeface="黑体" panose="02010609060101010101" pitchFamily="49" charset="-122"/>
                <a:cs typeface="宋体"/>
              </a:rPr>
              <a:t>，这里</a:t>
            </a:r>
            <a:r>
              <a:rPr sz="2000" dirty="0">
                <a:latin typeface="Times New Roman"/>
                <a:ea typeface="黑体" panose="02010609060101010101" pitchFamily="49" charset="-122"/>
                <a:cs typeface="Times New Roman"/>
              </a:rPr>
              <a:t>k</a:t>
            </a:r>
            <a:r>
              <a:rPr sz="2000" dirty="0">
                <a:latin typeface="宋体"/>
                <a:ea typeface="黑体" panose="02010609060101010101" pitchFamily="49" charset="-122"/>
                <a:cs typeface="宋体"/>
              </a:rPr>
              <a:t>是满足</a:t>
            </a:r>
            <a:r>
              <a:rPr sz="2000" spc="-5" dirty="0">
                <a:latin typeface="Times New Roman"/>
                <a:ea typeface="黑体" panose="02010609060101010101" pitchFamily="49" charset="-122"/>
                <a:cs typeface="Times New Roman"/>
              </a:rPr>
              <a:t>2</a:t>
            </a:r>
            <a:r>
              <a:rPr sz="2000" spc="-7" baseline="24305" dirty="0">
                <a:latin typeface="Times New Roman"/>
                <a:ea typeface="黑体" panose="02010609060101010101" pitchFamily="49" charset="-122"/>
                <a:cs typeface="Times New Roman"/>
              </a:rPr>
              <a:t>k</a:t>
            </a:r>
            <a:r>
              <a:rPr sz="2000" spc="-5" dirty="0">
                <a:latin typeface="Times New Roman"/>
                <a:ea typeface="黑体" panose="02010609060101010101" pitchFamily="49" charset="-122"/>
                <a:cs typeface="Times New Roman"/>
              </a:rPr>
              <a:t>&lt;n</a:t>
            </a:r>
            <a:r>
              <a:rPr sz="2000" dirty="0">
                <a:latin typeface="宋体"/>
                <a:ea typeface="黑体" panose="02010609060101010101" pitchFamily="49" charset="-122"/>
                <a:cs typeface="宋体"/>
              </a:rPr>
              <a:t>的最大整数。</a:t>
            </a:r>
          </a:p>
          <a:p>
            <a:pPr marL="697865" lvl="1" indent="-227965">
              <a:lnSpc>
                <a:spcPct val="130000"/>
              </a:lnSpc>
              <a:spcBef>
                <a:spcPts val="180"/>
              </a:spcBef>
              <a:buFont typeface="Arial"/>
              <a:buChar char="•"/>
              <a:tabLst>
                <a:tab pos="698500" algn="l"/>
                <a:tab pos="5258435" algn="l"/>
              </a:tabLst>
            </a:pPr>
            <a:r>
              <a:rPr sz="2000" dirty="0">
                <a:latin typeface="宋体"/>
                <a:ea typeface="黑体" panose="02010609060101010101" pitchFamily="49" charset="-122"/>
                <a:cs typeface="宋体"/>
              </a:rPr>
              <a:t>对每个数据块</a:t>
            </a:r>
            <a:r>
              <a:rPr sz="2000" spc="-5" dirty="0">
                <a:latin typeface="Times New Roman"/>
                <a:ea typeface="黑体" panose="02010609060101010101" pitchFamily="49" charset="-122"/>
                <a:cs typeface="Times New Roman"/>
              </a:rPr>
              <a:t>P</a:t>
            </a:r>
            <a:r>
              <a:rPr sz="2000" spc="-5" dirty="0">
                <a:latin typeface="宋体"/>
                <a:ea typeface="黑体" panose="02010609060101010101" pitchFamily="49" charset="-122"/>
                <a:cs typeface="宋体"/>
              </a:rPr>
              <a:t>，</a:t>
            </a:r>
            <a:r>
              <a:rPr sz="2000" dirty="0">
                <a:latin typeface="宋体"/>
                <a:ea typeface="黑体" panose="02010609060101010101" pitchFamily="49" charset="-122"/>
                <a:cs typeface="宋体"/>
              </a:rPr>
              <a:t>计算</a:t>
            </a:r>
            <a:r>
              <a:rPr sz="2000" dirty="0">
                <a:latin typeface="Times New Roman"/>
                <a:ea typeface="黑体" panose="02010609060101010101" pitchFamily="49" charset="-122"/>
                <a:cs typeface="Times New Roman"/>
              </a:rPr>
              <a:t>C</a:t>
            </a:r>
            <a:r>
              <a:rPr sz="2000" dirty="0">
                <a:latin typeface="宋体"/>
                <a:ea typeface="黑体" panose="02010609060101010101" pitchFamily="49" charset="-122"/>
                <a:cs typeface="宋体"/>
              </a:rPr>
              <a:t>＝</a:t>
            </a:r>
            <a:r>
              <a:rPr sz="2000" dirty="0">
                <a:latin typeface="Times New Roman"/>
                <a:ea typeface="黑体" panose="02010609060101010101" pitchFamily="49" charset="-122"/>
                <a:cs typeface="Times New Roman"/>
              </a:rPr>
              <a:t>P</a:t>
            </a:r>
            <a:r>
              <a:rPr sz="2800" baseline="25132" dirty="0">
                <a:latin typeface="Times New Roman"/>
                <a:ea typeface="黑体" panose="02010609060101010101" pitchFamily="49" charset="-122"/>
                <a:cs typeface="Times New Roman"/>
              </a:rPr>
              <a:t>e</a:t>
            </a:r>
            <a:r>
              <a:rPr sz="2800" spc="135" baseline="25132" dirty="0">
                <a:latin typeface="Times New Roman"/>
                <a:ea typeface="黑体" panose="02010609060101010101" pitchFamily="49" charset="-122"/>
                <a:cs typeface="Times New Roman"/>
              </a:rPr>
              <a:t> </a:t>
            </a:r>
            <a:r>
              <a:rPr sz="2000" spc="-5" dirty="0">
                <a:latin typeface="Times New Roman"/>
                <a:ea typeface="黑体" panose="02010609060101010101" pitchFamily="49" charset="-122"/>
                <a:cs typeface="Times New Roman"/>
              </a:rPr>
              <a:t>(</a:t>
            </a:r>
            <a:r>
              <a:rPr sz="2000" spc="-5" dirty="0" smtClean="0">
                <a:latin typeface="Times New Roman"/>
                <a:ea typeface="黑体" panose="02010609060101010101" pitchFamily="49" charset="-122"/>
                <a:cs typeface="Times New Roman"/>
              </a:rPr>
              <a:t>mod</a:t>
            </a:r>
            <a:r>
              <a:rPr lang="en-US" sz="2000" spc="-5" dirty="0" smtClean="0">
                <a:latin typeface="Times New Roman"/>
                <a:ea typeface="黑体" panose="02010609060101010101" pitchFamily="49" charset="-122"/>
                <a:cs typeface="Times New Roman"/>
              </a:rPr>
              <a:t> </a:t>
            </a:r>
            <a:r>
              <a:rPr sz="2000" spc="-5" dirty="0" smtClean="0">
                <a:latin typeface="Times New Roman"/>
                <a:ea typeface="黑体" panose="02010609060101010101" pitchFamily="49" charset="-122"/>
                <a:cs typeface="Times New Roman"/>
              </a:rPr>
              <a:t>n</a:t>
            </a:r>
            <a:r>
              <a:rPr sz="2000" spc="-5" dirty="0">
                <a:latin typeface="Times New Roman"/>
                <a:ea typeface="黑体" panose="02010609060101010101" pitchFamily="49" charset="-122"/>
                <a:cs typeface="Times New Roman"/>
              </a:rPr>
              <a:t>)</a:t>
            </a:r>
            <a:r>
              <a:rPr sz="2000" spc="-5" dirty="0">
                <a:latin typeface="宋体"/>
                <a:ea typeface="黑体" panose="02010609060101010101" pitchFamily="49" charset="-122"/>
                <a:cs typeface="宋体"/>
              </a:rPr>
              <a:t>，</a:t>
            </a:r>
            <a:r>
              <a:rPr sz="2000" spc="-5" dirty="0">
                <a:latin typeface="Times New Roman"/>
                <a:ea typeface="黑体" panose="02010609060101010101" pitchFamily="49" charset="-122"/>
                <a:cs typeface="Times New Roman"/>
              </a:rPr>
              <a:t>C</a:t>
            </a:r>
            <a:r>
              <a:rPr sz="2000" dirty="0">
                <a:latin typeface="宋体"/>
                <a:ea typeface="黑体" panose="02010609060101010101" pitchFamily="49" charset="-122"/>
                <a:cs typeface="宋体"/>
              </a:rPr>
              <a:t>即为</a:t>
            </a:r>
            <a:r>
              <a:rPr sz="2000" spc="-10" dirty="0">
                <a:latin typeface="Times New Roman"/>
                <a:ea typeface="黑体" panose="02010609060101010101" pitchFamily="49" charset="-122"/>
                <a:cs typeface="Times New Roman"/>
              </a:rPr>
              <a:t>P</a:t>
            </a:r>
            <a:r>
              <a:rPr sz="2000" dirty="0">
                <a:latin typeface="宋体"/>
                <a:ea typeface="黑体" panose="02010609060101010101" pitchFamily="49" charset="-122"/>
                <a:cs typeface="宋体"/>
              </a:rPr>
              <a:t>的密文。</a:t>
            </a:r>
          </a:p>
          <a:p>
            <a:pPr marL="241300" indent="-228600">
              <a:lnSpc>
                <a:spcPct val="130000"/>
              </a:lnSpc>
              <a:spcBef>
                <a:spcPts val="655"/>
              </a:spcBef>
              <a:buFont typeface="Arial"/>
              <a:buChar char="•"/>
              <a:tabLst>
                <a:tab pos="241300" algn="l"/>
              </a:tabLst>
            </a:pPr>
            <a:r>
              <a:rPr sz="2400" spc="-10" dirty="0">
                <a:latin typeface="宋体"/>
                <a:ea typeface="黑体" panose="02010609060101010101" pitchFamily="49" charset="-122"/>
                <a:cs typeface="宋体"/>
              </a:rPr>
              <a:t>解密方法：</a:t>
            </a:r>
            <a:endParaRPr sz="2400" dirty="0">
              <a:latin typeface="宋体"/>
              <a:ea typeface="黑体" panose="02010609060101010101" pitchFamily="49" charset="-122"/>
              <a:cs typeface="宋体"/>
            </a:endParaRPr>
          </a:p>
          <a:p>
            <a:pPr marL="697865" lvl="1" indent="-227965">
              <a:lnSpc>
                <a:spcPct val="130000"/>
              </a:lnSpc>
              <a:spcBef>
                <a:spcPts val="220"/>
              </a:spcBef>
              <a:buFont typeface="Arial"/>
              <a:buChar char="•"/>
              <a:tabLst>
                <a:tab pos="698500" algn="l"/>
              </a:tabLst>
            </a:pPr>
            <a:r>
              <a:rPr sz="2000" dirty="0">
                <a:latin typeface="宋体"/>
                <a:ea typeface="黑体" panose="02010609060101010101" pitchFamily="49" charset="-122"/>
                <a:cs typeface="宋体"/>
              </a:rPr>
              <a:t>对每个密文块</a:t>
            </a:r>
            <a:r>
              <a:rPr sz="2000" spc="-5" dirty="0">
                <a:latin typeface="Times New Roman"/>
                <a:ea typeface="黑体" panose="02010609060101010101" pitchFamily="49" charset="-122"/>
                <a:cs typeface="Times New Roman"/>
              </a:rPr>
              <a:t>C</a:t>
            </a:r>
            <a:r>
              <a:rPr sz="2000" spc="-5" dirty="0">
                <a:latin typeface="宋体"/>
                <a:ea typeface="黑体" panose="02010609060101010101" pitchFamily="49" charset="-122"/>
                <a:cs typeface="宋体"/>
              </a:rPr>
              <a:t>，</a:t>
            </a:r>
            <a:r>
              <a:rPr sz="2000" dirty="0">
                <a:latin typeface="宋体"/>
                <a:ea typeface="黑体" panose="02010609060101010101" pitchFamily="49" charset="-122"/>
                <a:cs typeface="宋体"/>
              </a:rPr>
              <a:t>计</a:t>
            </a:r>
            <a:r>
              <a:rPr sz="2000" spc="-5" dirty="0">
                <a:latin typeface="宋体"/>
                <a:ea typeface="黑体" panose="02010609060101010101" pitchFamily="49" charset="-122"/>
                <a:cs typeface="宋体"/>
              </a:rPr>
              <a:t>算</a:t>
            </a:r>
            <a:r>
              <a:rPr sz="2000" dirty="0">
                <a:latin typeface="Times New Roman"/>
                <a:ea typeface="黑体" panose="02010609060101010101" pitchFamily="49" charset="-122"/>
                <a:cs typeface="Times New Roman"/>
              </a:rPr>
              <a:t>P</a:t>
            </a:r>
            <a:r>
              <a:rPr sz="2000" dirty="0">
                <a:latin typeface="宋体"/>
                <a:ea typeface="黑体" panose="02010609060101010101" pitchFamily="49" charset="-122"/>
                <a:cs typeface="宋体"/>
              </a:rPr>
              <a:t>＝</a:t>
            </a:r>
            <a:r>
              <a:rPr sz="2000" dirty="0">
                <a:latin typeface="Times New Roman"/>
                <a:ea typeface="黑体" panose="02010609060101010101" pitchFamily="49" charset="-122"/>
                <a:cs typeface="Times New Roman"/>
              </a:rPr>
              <a:t>C</a:t>
            </a:r>
            <a:r>
              <a:rPr sz="2800" baseline="25132" dirty="0">
                <a:latin typeface="Times New Roman"/>
                <a:ea typeface="黑体" panose="02010609060101010101" pitchFamily="49" charset="-122"/>
                <a:cs typeface="Times New Roman"/>
              </a:rPr>
              <a:t>d </a:t>
            </a:r>
            <a:r>
              <a:rPr sz="2000" spc="-5" dirty="0">
                <a:latin typeface="Times New Roman"/>
                <a:ea typeface="黑体" panose="02010609060101010101" pitchFamily="49" charset="-122"/>
                <a:cs typeface="Times New Roman"/>
              </a:rPr>
              <a:t>(mod</a:t>
            </a:r>
            <a:r>
              <a:rPr sz="2000" dirty="0">
                <a:latin typeface="Times New Roman"/>
                <a:ea typeface="黑体" panose="02010609060101010101" pitchFamily="49" charset="-122"/>
                <a:cs typeface="Times New Roman"/>
              </a:rPr>
              <a:t> </a:t>
            </a:r>
            <a:r>
              <a:rPr sz="2000" spc="-5" dirty="0">
                <a:latin typeface="Times New Roman"/>
                <a:ea typeface="黑体" panose="02010609060101010101" pitchFamily="49" charset="-122"/>
                <a:cs typeface="Times New Roman"/>
              </a:rPr>
              <a:t>n)</a:t>
            </a:r>
            <a:r>
              <a:rPr sz="2000" spc="-5" dirty="0">
                <a:latin typeface="宋体"/>
                <a:ea typeface="黑体" panose="02010609060101010101" pitchFamily="49" charset="-122"/>
                <a:cs typeface="宋体"/>
              </a:rPr>
              <a:t>，</a:t>
            </a:r>
            <a:r>
              <a:rPr sz="2000" spc="-5" dirty="0">
                <a:latin typeface="Times New Roman"/>
                <a:ea typeface="黑体" panose="02010609060101010101" pitchFamily="49" charset="-122"/>
                <a:cs typeface="Times New Roman"/>
              </a:rPr>
              <a:t>P</a:t>
            </a:r>
            <a:r>
              <a:rPr sz="2000" dirty="0">
                <a:latin typeface="宋体"/>
                <a:ea typeface="黑体" panose="02010609060101010101" pitchFamily="49" charset="-122"/>
                <a:cs typeface="宋体"/>
              </a:rPr>
              <a:t>即为明文。</a:t>
            </a:r>
          </a:p>
        </p:txBody>
      </p:sp>
      <p:sp>
        <p:nvSpPr>
          <p:cNvPr id="8" name="标题 1"/>
          <p:cNvSpPr>
            <a:spLocks noGrp="1"/>
          </p:cNvSpPr>
          <p:nvPr>
            <p:ph type="title"/>
          </p:nvPr>
        </p:nvSpPr>
        <p:spPr>
          <a:xfrm>
            <a:off x="759491" y="364304"/>
            <a:ext cx="4444016" cy="378554"/>
          </a:xfrm>
        </p:spPr>
        <p:txBody>
          <a:bodyPr>
            <a:normAutofit/>
          </a:bodyPr>
          <a:lstStyle/>
          <a:p>
            <a:r>
              <a:rPr lang="en-US" altLang="zh-CN" sz="2200" b="0" spc="500" dirty="0">
                <a:solidFill>
                  <a:schemeClr val="accent1">
                    <a:lumMod val="50000"/>
                  </a:schemeClr>
                </a:solidFill>
                <a:latin typeface="微软雅黑" panose="020B0503020204020204" pitchFamily="34" charset="-122"/>
                <a:ea typeface="微软雅黑" panose="020B0503020204020204" pitchFamily="34" charset="-122"/>
                <a:cs typeface="+mj-cs"/>
              </a:rPr>
              <a:t>RSA</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算法</a:t>
            </a:r>
            <a:r>
              <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rPr>
              <a:t>描述</a:t>
            </a:r>
          </a:p>
        </p:txBody>
      </p:sp>
      <p:grpSp>
        <p:nvGrpSpPr>
          <p:cNvPr id="9" name="组合 8"/>
          <p:cNvGrpSpPr/>
          <p:nvPr/>
        </p:nvGrpSpPr>
        <p:grpSpPr>
          <a:xfrm>
            <a:off x="1" y="364304"/>
            <a:ext cx="12191999" cy="378554"/>
            <a:chOff x="1" y="336652"/>
            <a:chExt cx="12191999" cy="378554"/>
          </a:xfrm>
        </p:grpSpPr>
        <p:sp>
          <p:nvSpPr>
            <p:cNvPr id="10" name="矩形 9">
              <a:extLst>
                <a:ext uri="{FF2B5EF4-FFF2-40B4-BE49-F238E27FC236}">
                  <a16:creationId xmlns:a16="http://schemas.microsoft.com/office/drawing/2014/main" id="{F9A61405-0682-4602-BF60-F734C8C97EA0}"/>
                </a:ext>
              </a:extLst>
            </p:cNvPr>
            <p:cNvSpPr/>
            <p:nvPr/>
          </p:nvSpPr>
          <p:spPr>
            <a:xfrm>
              <a:off x="3090671" y="336652"/>
              <a:ext cx="910132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标注 11"/>
          <p:cNvSpPr/>
          <p:nvPr/>
        </p:nvSpPr>
        <p:spPr>
          <a:xfrm>
            <a:off x="6794500" y="1305793"/>
            <a:ext cx="4495800" cy="1856507"/>
          </a:xfrm>
          <a:prstGeom prst="wedgeRectCallout">
            <a:avLst>
              <a:gd name="adj1" fmla="val -65963"/>
              <a:gd name="adj2" fmla="val -18239"/>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质数又称</a:t>
            </a:r>
            <a:r>
              <a:rPr lang="zh-CN" altLang="en-US" sz="2000" dirty="0">
                <a:solidFill>
                  <a:schemeClr val="tx1"/>
                </a:solidFill>
                <a:hlinkClick r:id="rId3"/>
              </a:rPr>
              <a:t>素数</a:t>
            </a:r>
            <a:r>
              <a:rPr lang="zh-CN" altLang="en-US" sz="2000" dirty="0">
                <a:solidFill>
                  <a:schemeClr val="tx1"/>
                </a:solidFill>
              </a:rPr>
              <a:t>。一个大于</a:t>
            </a:r>
            <a:r>
              <a:rPr lang="en-US" altLang="zh-CN" sz="2000" dirty="0">
                <a:solidFill>
                  <a:schemeClr val="tx1"/>
                </a:solidFill>
              </a:rPr>
              <a:t>1</a:t>
            </a:r>
            <a:r>
              <a:rPr lang="zh-CN" altLang="en-US" sz="2000" dirty="0">
                <a:solidFill>
                  <a:schemeClr val="tx1"/>
                </a:solidFill>
              </a:rPr>
              <a:t>的自然数，除了</a:t>
            </a:r>
            <a:r>
              <a:rPr lang="en-US" altLang="zh-CN" sz="2000" dirty="0">
                <a:solidFill>
                  <a:schemeClr val="tx1"/>
                </a:solidFill>
              </a:rPr>
              <a:t>1</a:t>
            </a:r>
            <a:r>
              <a:rPr lang="zh-CN" altLang="en-US" sz="2000" dirty="0">
                <a:solidFill>
                  <a:schemeClr val="tx1"/>
                </a:solidFill>
              </a:rPr>
              <a:t>和它自身外，不能被其他自然数整除的数叫做质数；否则称为</a:t>
            </a:r>
            <a:r>
              <a:rPr lang="zh-CN" altLang="en-US" sz="2000" dirty="0">
                <a:solidFill>
                  <a:schemeClr val="tx1"/>
                </a:solidFill>
                <a:hlinkClick r:id="rId4"/>
              </a:rPr>
              <a:t>合数</a:t>
            </a:r>
            <a:r>
              <a:rPr lang="zh-CN" altLang="en-US" sz="2000" dirty="0">
                <a:solidFill>
                  <a:schemeClr val="tx1"/>
                </a:solidFill>
              </a:rPr>
              <a:t>（规定</a:t>
            </a:r>
            <a:r>
              <a:rPr lang="en-US" altLang="zh-CN" sz="2000" dirty="0">
                <a:solidFill>
                  <a:schemeClr val="tx1"/>
                </a:solidFill>
              </a:rPr>
              <a:t>1</a:t>
            </a:r>
            <a:r>
              <a:rPr lang="zh-CN" altLang="en-US" sz="2000" dirty="0">
                <a:solidFill>
                  <a:schemeClr val="tx1"/>
                </a:solidFill>
              </a:rPr>
              <a:t>既不是质数也不是合数）</a:t>
            </a:r>
            <a:endParaRPr lang="zh-CN" altLang="en-US" sz="2000" dirty="0">
              <a:solidFill>
                <a:schemeClr val="accent5">
                  <a:lumMod val="75000"/>
                </a:schemeClr>
              </a:solidFill>
            </a:endParaRPr>
          </a:p>
        </p:txBody>
      </p:sp>
    </p:spTree>
    <p:extLst>
      <p:ext uri="{BB962C8B-B14F-4D97-AF65-F5344CB8AC3E}">
        <p14:creationId xmlns:p14="http://schemas.microsoft.com/office/powerpoint/2010/main" val="6322200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97280" y="1084810"/>
            <a:ext cx="10094976" cy="5037455"/>
          </a:xfrm>
          <a:prstGeom prst="rect">
            <a:avLst/>
          </a:prstGeom>
        </p:spPr>
        <p:txBody>
          <a:bodyPr vert="horz" wrap="square" lIns="0" tIns="137160" rIns="0" bIns="0" rtlCol="0">
            <a:spAutoFit/>
          </a:bodyPr>
          <a:lstStyle/>
          <a:p>
            <a:pPr marL="241300" indent="-228600">
              <a:spcBef>
                <a:spcPts val="1080"/>
              </a:spcBef>
              <a:buFont typeface="Arial"/>
              <a:buChar char="•"/>
              <a:tabLst>
                <a:tab pos="241300" algn="l"/>
              </a:tabLst>
            </a:pPr>
            <a:r>
              <a:rPr sz="2800" spc="-5" dirty="0">
                <a:latin typeface="宋体"/>
                <a:ea typeface="黑体" panose="02010609060101010101" pitchFamily="49" charset="-122"/>
                <a:cs typeface="宋体"/>
              </a:rPr>
              <a:t>密钥计算：</a:t>
            </a:r>
            <a:endParaRPr sz="2800" dirty="0">
              <a:latin typeface="宋体"/>
              <a:ea typeface="黑体" panose="02010609060101010101" pitchFamily="49" charset="-122"/>
              <a:cs typeface="宋体"/>
            </a:endParaRPr>
          </a:p>
          <a:p>
            <a:pPr marL="697865" lvl="1" indent="-227965">
              <a:spcBef>
                <a:spcPts val="845"/>
              </a:spcBef>
              <a:buFont typeface="Arial"/>
              <a:buChar char="•"/>
              <a:tabLst>
                <a:tab pos="698500" algn="l"/>
              </a:tabLst>
            </a:pPr>
            <a:r>
              <a:rPr sz="2400" dirty="0">
                <a:latin typeface="宋体"/>
                <a:ea typeface="黑体" panose="02010609060101010101" pitchFamily="49" charset="-122"/>
                <a:cs typeface="宋体"/>
              </a:rPr>
              <a:t>取</a:t>
            </a:r>
            <a:r>
              <a:rPr sz="2400" spc="-25" dirty="0">
                <a:latin typeface="Times New Roman"/>
                <a:ea typeface="黑体" panose="02010609060101010101" pitchFamily="49" charset="-122"/>
                <a:cs typeface="Times New Roman"/>
              </a:rPr>
              <a:t>p</a:t>
            </a:r>
            <a:r>
              <a:rPr sz="2400" spc="-25" dirty="0">
                <a:latin typeface="宋体"/>
                <a:ea typeface="黑体" panose="02010609060101010101" pitchFamily="49" charset="-122"/>
                <a:cs typeface="宋体"/>
              </a:rPr>
              <a:t>＝</a:t>
            </a:r>
            <a:r>
              <a:rPr sz="2400" spc="-25" dirty="0">
                <a:latin typeface="Times New Roman"/>
                <a:ea typeface="黑体" panose="02010609060101010101" pitchFamily="49" charset="-122"/>
                <a:cs typeface="Times New Roman"/>
              </a:rPr>
              <a:t>3</a:t>
            </a:r>
            <a:r>
              <a:rPr sz="2400" spc="-25" dirty="0">
                <a:latin typeface="宋体"/>
                <a:ea typeface="黑体" panose="02010609060101010101" pitchFamily="49" charset="-122"/>
                <a:cs typeface="宋体"/>
              </a:rPr>
              <a:t>，</a:t>
            </a:r>
            <a:r>
              <a:rPr sz="2400" spc="-25" dirty="0">
                <a:latin typeface="Times New Roman"/>
                <a:ea typeface="黑体" panose="02010609060101010101" pitchFamily="49" charset="-122"/>
                <a:cs typeface="Times New Roman"/>
              </a:rPr>
              <a:t>q</a:t>
            </a:r>
            <a:r>
              <a:rPr sz="2400" spc="-25" dirty="0">
                <a:latin typeface="宋体"/>
                <a:ea typeface="黑体" panose="02010609060101010101" pitchFamily="49" charset="-122"/>
                <a:cs typeface="宋体"/>
              </a:rPr>
              <a:t>＝</a:t>
            </a:r>
            <a:r>
              <a:rPr sz="2400" spc="-25" dirty="0">
                <a:latin typeface="Times New Roman"/>
                <a:ea typeface="黑体" panose="02010609060101010101" pitchFamily="49" charset="-122"/>
                <a:cs typeface="Times New Roman"/>
              </a:rPr>
              <a:t>11</a:t>
            </a:r>
            <a:endParaRPr sz="2400" dirty="0">
              <a:latin typeface="Times New Roman"/>
              <a:ea typeface="黑体" panose="02010609060101010101" pitchFamily="49" charset="-122"/>
              <a:cs typeface="Times New Roman"/>
            </a:endParaRPr>
          </a:p>
          <a:p>
            <a:pPr marL="697865" lvl="1" indent="-227965">
              <a:spcBef>
                <a:spcPts val="780"/>
              </a:spcBef>
              <a:buFont typeface="Arial"/>
              <a:buChar char="•"/>
              <a:tabLst>
                <a:tab pos="698500" algn="l"/>
              </a:tabLst>
            </a:pPr>
            <a:r>
              <a:rPr sz="2400" spc="-5" dirty="0">
                <a:latin typeface="宋体"/>
                <a:ea typeface="黑体" panose="02010609060101010101" pitchFamily="49" charset="-122"/>
                <a:cs typeface="宋体"/>
              </a:rPr>
              <a:t>则</a:t>
            </a:r>
            <a:r>
              <a:rPr sz="2400" dirty="0">
                <a:latin typeface="宋体"/>
                <a:ea typeface="黑体" panose="02010609060101010101" pitchFamily="49" charset="-122"/>
                <a:cs typeface="宋体"/>
              </a:rPr>
              <a:t>有</a:t>
            </a:r>
            <a:r>
              <a:rPr sz="2400" spc="-5" dirty="0">
                <a:latin typeface="Times New Roman"/>
                <a:ea typeface="黑体" panose="02010609060101010101" pitchFamily="49" charset="-122"/>
                <a:cs typeface="Times New Roman"/>
              </a:rPr>
              <a:t>n</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p</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q=33</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z</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(p-1)</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(q-1)</a:t>
            </a:r>
            <a:r>
              <a:rPr sz="2400" spc="-30"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=(3-1) </a:t>
            </a:r>
            <a:r>
              <a:rPr sz="2400" spc="-15" dirty="0">
                <a:latin typeface="宋体"/>
                <a:ea typeface="黑体" panose="02010609060101010101" pitchFamily="49" charset="-122"/>
                <a:cs typeface="宋体"/>
              </a:rPr>
              <a:t>×</a:t>
            </a:r>
            <a:r>
              <a:rPr sz="2400" spc="-15" dirty="0">
                <a:latin typeface="Times New Roman"/>
                <a:ea typeface="黑体" panose="02010609060101010101" pitchFamily="49" charset="-122"/>
                <a:cs typeface="Times New Roman"/>
              </a:rPr>
              <a:t>(11-1)=20</a:t>
            </a:r>
            <a:endParaRPr sz="2400" dirty="0">
              <a:latin typeface="Times New Roman"/>
              <a:ea typeface="黑体" panose="02010609060101010101" pitchFamily="49" charset="-122"/>
              <a:cs typeface="Times New Roman"/>
            </a:endParaRPr>
          </a:p>
          <a:p>
            <a:pPr marL="697865" lvl="1" indent="-227965">
              <a:spcBef>
                <a:spcPts val="795"/>
              </a:spcBef>
              <a:buFont typeface="Arial"/>
              <a:buChar char="•"/>
              <a:tabLst>
                <a:tab pos="698500" algn="l"/>
              </a:tabLst>
            </a:pPr>
            <a:r>
              <a:rPr sz="2400" dirty="0">
                <a:latin typeface="Times New Roman"/>
                <a:ea typeface="黑体" panose="02010609060101010101" pitchFamily="49" charset="-122"/>
                <a:cs typeface="Times New Roman"/>
              </a:rPr>
              <a:t>7</a:t>
            </a:r>
            <a:r>
              <a:rPr sz="2400" dirty="0">
                <a:latin typeface="宋体"/>
                <a:ea typeface="黑体" panose="02010609060101010101" pitchFamily="49" charset="-122"/>
                <a:cs typeface="宋体"/>
              </a:rPr>
              <a:t>和</a:t>
            </a:r>
            <a:r>
              <a:rPr sz="2400" dirty="0">
                <a:latin typeface="Times New Roman"/>
                <a:ea typeface="黑体" panose="02010609060101010101" pitchFamily="49" charset="-122"/>
                <a:cs typeface="Times New Roman"/>
              </a:rPr>
              <a:t>20</a:t>
            </a:r>
            <a:r>
              <a:rPr sz="2400" dirty="0">
                <a:latin typeface="宋体"/>
                <a:ea typeface="黑体" panose="02010609060101010101" pitchFamily="49" charset="-122"/>
                <a:cs typeface="宋体"/>
              </a:rPr>
              <a:t>没有公因子，可取</a:t>
            </a:r>
            <a:r>
              <a:rPr sz="2400" dirty="0">
                <a:latin typeface="Times New Roman"/>
                <a:ea typeface="黑体" panose="02010609060101010101" pitchFamily="49" charset="-122"/>
                <a:cs typeface="Times New Roman"/>
              </a:rPr>
              <a:t>d</a:t>
            </a:r>
            <a:r>
              <a:rPr sz="2400" dirty="0">
                <a:latin typeface="宋体"/>
                <a:ea typeface="黑体" panose="02010609060101010101" pitchFamily="49" charset="-122"/>
                <a:cs typeface="宋体"/>
              </a:rPr>
              <a:t>＝</a:t>
            </a:r>
            <a:r>
              <a:rPr sz="2400" dirty="0">
                <a:latin typeface="Times New Roman"/>
                <a:ea typeface="黑体" panose="02010609060101010101" pitchFamily="49" charset="-122"/>
                <a:cs typeface="Times New Roman"/>
              </a:rPr>
              <a:t>7</a:t>
            </a:r>
          </a:p>
          <a:p>
            <a:pPr marL="697865" lvl="1" indent="-227965">
              <a:spcBef>
                <a:spcPts val="790"/>
              </a:spcBef>
              <a:buFont typeface="Arial"/>
              <a:buChar char="•"/>
              <a:tabLst>
                <a:tab pos="698500" algn="l"/>
              </a:tabLst>
            </a:pPr>
            <a:r>
              <a:rPr sz="2400" dirty="0" err="1" smtClean="0">
                <a:latin typeface="宋体"/>
                <a:ea typeface="黑体" panose="02010609060101010101" pitchFamily="49" charset="-122"/>
                <a:cs typeface="宋体"/>
              </a:rPr>
              <a:t>解方程</a:t>
            </a:r>
            <a:r>
              <a:rPr lang="en-US" sz="2400" dirty="0" smtClean="0">
                <a:latin typeface="宋体"/>
                <a:ea typeface="黑体" panose="02010609060101010101" pitchFamily="49" charset="-122"/>
                <a:cs typeface="宋体"/>
              </a:rPr>
              <a:t>(</a:t>
            </a:r>
            <a:r>
              <a:rPr sz="2400" spc="-5" dirty="0" smtClean="0">
                <a:latin typeface="Times New Roman"/>
                <a:ea typeface="黑体" panose="02010609060101010101" pitchFamily="49" charset="-122"/>
                <a:cs typeface="Times New Roman"/>
              </a:rPr>
              <a:t>7</a:t>
            </a:r>
            <a:r>
              <a:rPr sz="2400" spc="-5" dirty="0" smtClean="0">
                <a:latin typeface="宋体"/>
                <a:ea typeface="黑体" panose="02010609060101010101" pitchFamily="49" charset="-122"/>
                <a:cs typeface="宋体"/>
              </a:rPr>
              <a:t>×</a:t>
            </a:r>
            <a:r>
              <a:rPr sz="2400" spc="-5" dirty="0" smtClean="0">
                <a:latin typeface="Times New Roman"/>
                <a:ea typeface="黑体" panose="02010609060101010101" pitchFamily="49" charset="-122"/>
                <a:cs typeface="Times New Roman"/>
              </a:rPr>
              <a:t>e</a:t>
            </a:r>
            <a:r>
              <a:rPr lang="en-US" sz="2400" spc="-5" dirty="0" smtClean="0">
                <a:latin typeface="Times New Roman"/>
                <a:ea typeface="黑体" panose="02010609060101010101" pitchFamily="49" charset="-122"/>
                <a:cs typeface="Times New Roman"/>
              </a:rPr>
              <a:t>) </a:t>
            </a:r>
            <a:r>
              <a:rPr lang="en-US" altLang="zh-CN" sz="2400" spc="-5" dirty="0" smtClean="0">
                <a:latin typeface="Times New Roman"/>
                <a:ea typeface="黑体" panose="02010609060101010101" pitchFamily="49" charset="-122"/>
                <a:cs typeface="Times New Roman"/>
              </a:rPr>
              <a:t>mod</a:t>
            </a:r>
            <a:r>
              <a:rPr lang="en-US" altLang="zh-CN" sz="2400" spc="-70" dirty="0" smtClean="0">
                <a:latin typeface="Times New Roman"/>
                <a:ea typeface="黑体" panose="02010609060101010101" pitchFamily="49" charset="-122"/>
                <a:cs typeface="Times New Roman"/>
              </a:rPr>
              <a:t> </a:t>
            </a:r>
            <a:r>
              <a:rPr lang="en-US" altLang="zh-CN" sz="2400" dirty="0" smtClean="0">
                <a:latin typeface="Times New Roman"/>
                <a:ea typeface="黑体" panose="02010609060101010101" pitchFamily="49" charset="-122"/>
                <a:cs typeface="Times New Roman"/>
              </a:rPr>
              <a:t>20 </a:t>
            </a:r>
            <a:r>
              <a:rPr sz="2400" spc="-5" dirty="0" smtClean="0">
                <a:latin typeface="宋体"/>
                <a:ea typeface="黑体" panose="02010609060101010101" pitchFamily="49" charset="-122"/>
                <a:cs typeface="宋体"/>
              </a:rPr>
              <a:t>＝</a:t>
            </a:r>
            <a:r>
              <a:rPr sz="2400" spc="-5" dirty="0" smtClean="0">
                <a:latin typeface="Times New Roman"/>
                <a:ea typeface="黑体" panose="02010609060101010101" pitchFamily="49" charset="-122"/>
                <a:cs typeface="Times New Roman"/>
              </a:rPr>
              <a:t>1</a:t>
            </a:r>
            <a:r>
              <a:rPr lang="en-US" sz="2400" spc="-5" dirty="0" smtClean="0">
                <a:latin typeface="Times New Roman"/>
                <a:ea typeface="黑体" panose="02010609060101010101" pitchFamily="49" charset="-122"/>
                <a:cs typeface="Times New Roman"/>
              </a:rPr>
              <a:t> </a:t>
            </a:r>
            <a:r>
              <a:rPr sz="2400" dirty="0" smtClean="0">
                <a:latin typeface="宋体"/>
                <a:ea typeface="黑体" panose="02010609060101010101" pitchFamily="49" charset="-122"/>
                <a:cs typeface="宋体"/>
              </a:rPr>
              <a:t>，</a:t>
            </a:r>
            <a:r>
              <a:rPr sz="2400" dirty="0">
                <a:latin typeface="宋体"/>
                <a:ea typeface="黑体" panose="02010609060101010101" pitchFamily="49" charset="-122"/>
                <a:cs typeface="宋体"/>
              </a:rPr>
              <a:t>得到</a:t>
            </a:r>
            <a:r>
              <a:rPr sz="2400" dirty="0">
                <a:latin typeface="Times New Roman"/>
                <a:ea typeface="黑体" panose="02010609060101010101" pitchFamily="49" charset="-122"/>
                <a:cs typeface="Times New Roman"/>
              </a:rPr>
              <a:t>e</a:t>
            </a:r>
            <a:r>
              <a:rPr sz="2400" dirty="0">
                <a:latin typeface="宋体"/>
                <a:ea typeface="黑体" panose="02010609060101010101" pitchFamily="49" charset="-122"/>
                <a:cs typeface="宋体"/>
              </a:rPr>
              <a:t>＝</a:t>
            </a:r>
            <a:r>
              <a:rPr sz="2400" dirty="0">
                <a:latin typeface="Times New Roman"/>
                <a:ea typeface="黑体" panose="02010609060101010101" pitchFamily="49" charset="-122"/>
                <a:cs typeface="Times New Roman"/>
              </a:rPr>
              <a:t>3</a:t>
            </a:r>
          </a:p>
          <a:p>
            <a:pPr marL="697865" lvl="1" indent="-227965">
              <a:spcBef>
                <a:spcPts val="780"/>
              </a:spcBef>
              <a:buFont typeface="Arial"/>
              <a:buChar char="•"/>
              <a:tabLst>
                <a:tab pos="698500" algn="l"/>
              </a:tabLst>
            </a:pPr>
            <a:r>
              <a:rPr sz="2400" dirty="0">
                <a:latin typeface="宋体"/>
                <a:ea typeface="黑体" panose="02010609060101010101" pitchFamily="49" charset="-122"/>
                <a:cs typeface="宋体"/>
              </a:rPr>
              <a:t>公钥为（</a:t>
            </a:r>
            <a:r>
              <a:rPr sz="2400" dirty="0">
                <a:latin typeface="Times New Roman"/>
                <a:ea typeface="黑体" panose="02010609060101010101" pitchFamily="49" charset="-122"/>
                <a:cs typeface="Times New Roman"/>
              </a:rPr>
              <a:t>3,</a:t>
            </a:r>
            <a:r>
              <a:rPr sz="2400" spc="-50" dirty="0">
                <a:latin typeface="Times New Roman"/>
                <a:ea typeface="黑体" panose="02010609060101010101" pitchFamily="49" charset="-122"/>
                <a:cs typeface="Times New Roman"/>
              </a:rPr>
              <a:t> </a:t>
            </a:r>
            <a:r>
              <a:rPr sz="2400" dirty="0">
                <a:latin typeface="Times New Roman"/>
                <a:ea typeface="黑体" panose="02010609060101010101" pitchFamily="49" charset="-122"/>
                <a:cs typeface="Times New Roman"/>
              </a:rPr>
              <a:t>33</a:t>
            </a:r>
            <a:r>
              <a:rPr sz="2400" dirty="0">
                <a:latin typeface="宋体"/>
                <a:ea typeface="黑体" panose="02010609060101010101" pitchFamily="49" charset="-122"/>
                <a:cs typeface="宋体"/>
              </a:rPr>
              <a:t>），私钥</a:t>
            </a:r>
            <a:r>
              <a:rPr sz="2400" spc="-5" dirty="0">
                <a:latin typeface="宋体"/>
                <a:ea typeface="黑体" panose="02010609060101010101" pitchFamily="49" charset="-122"/>
                <a:cs typeface="宋体"/>
              </a:rPr>
              <a:t>为</a:t>
            </a:r>
            <a:r>
              <a:rPr sz="2400" dirty="0">
                <a:latin typeface="宋体"/>
                <a:ea typeface="黑体" panose="02010609060101010101" pitchFamily="49" charset="-122"/>
                <a:cs typeface="宋体"/>
              </a:rPr>
              <a:t>（</a:t>
            </a:r>
            <a:r>
              <a:rPr sz="2400" dirty="0">
                <a:latin typeface="Times New Roman"/>
                <a:ea typeface="黑体" panose="02010609060101010101" pitchFamily="49" charset="-122"/>
                <a:cs typeface="Times New Roman"/>
              </a:rPr>
              <a:t>7,</a:t>
            </a:r>
            <a:r>
              <a:rPr sz="2400" spc="-50" dirty="0">
                <a:latin typeface="Times New Roman"/>
                <a:ea typeface="黑体" panose="02010609060101010101" pitchFamily="49" charset="-122"/>
                <a:cs typeface="Times New Roman"/>
              </a:rPr>
              <a:t> </a:t>
            </a:r>
            <a:r>
              <a:rPr sz="2400" dirty="0">
                <a:latin typeface="Times New Roman"/>
                <a:ea typeface="黑体" panose="02010609060101010101" pitchFamily="49" charset="-122"/>
                <a:cs typeface="Times New Roman"/>
              </a:rPr>
              <a:t>33</a:t>
            </a:r>
            <a:r>
              <a:rPr sz="2400" dirty="0">
                <a:latin typeface="宋体"/>
                <a:ea typeface="黑体" panose="02010609060101010101" pitchFamily="49" charset="-122"/>
                <a:cs typeface="宋体"/>
              </a:rPr>
              <a:t>）</a:t>
            </a:r>
          </a:p>
          <a:p>
            <a:pPr marL="241300" indent="-228600">
              <a:spcBef>
                <a:spcPts val="1295"/>
              </a:spcBef>
              <a:buFont typeface="Arial"/>
              <a:buChar char="•"/>
              <a:tabLst>
                <a:tab pos="241300" algn="l"/>
              </a:tabLst>
            </a:pPr>
            <a:r>
              <a:rPr sz="2800" spc="-5" dirty="0">
                <a:latin typeface="宋体"/>
                <a:ea typeface="黑体" panose="02010609060101010101" pitchFamily="49" charset="-122"/>
                <a:cs typeface="宋体"/>
              </a:rPr>
              <a:t>加密：</a:t>
            </a:r>
            <a:endParaRPr sz="2800" dirty="0">
              <a:latin typeface="宋体"/>
              <a:ea typeface="黑体" panose="02010609060101010101" pitchFamily="49" charset="-122"/>
              <a:cs typeface="宋体"/>
            </a:endParaRPr>
          </a:p>
          <a:p>
            <a:pPr marL="697865" lvl="1" indent="-227965">
              <a:spcBef>
                <a:spcPts val="830"/>
              </a:spcBef>
              <a:buFont typeface="Arial"/>
              <a:buChar char="•"/>
              <a:tabLst>
                <a:tab pos="698500" algn="l"/>
              </a:tabLst>
            </a:pPr>
            <a:r>
              <a:rPr sz="2400" dirty="0">
                <a:latin typeface="宋体"/>
                <a:ea typeface="黑体" panose="02010609060101010101" pitchFamily="49" charset="-122"/>
                <a:cs typeface="宋体"/>
              </a:rPr>
              <a:t>若明文</a:t>
            </a:r>
            <a:r>
              <a:rPr sz="2400" spc="-5" dirty="0">
                <a:latin typeface="Times New Roman"/>
                <a:ea typeface="黑体" panose="02010609060101010101" pitchFamily="49" charset="-122"/>
                <a:cs typeface="Times New Roman"/>
              </a:rPr>
              <a:t>P</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4</a:t>
            </a:r>
            <a:r>
              <a:rPr sz="2400" spc="-5" dirty="0">
                <a:latin typeface="宋体"/>
                <a:ea typeface="黑体" panose="02010609060101010101" pitchFamily="49" charset="-122"/>
                <a:cs typeface="宋体"/>
              </a:rPr>
              <a:t>，</a:t>
            </a:r>
            <a:r>
              <a:rPr sz="2400" dirty="0">
                <a:latin typeface="宋体"/>
                <a:ea typeface="黑体" panose="02010609060101010101" pitchFamily="49" charset="-122"/>
                <a:cs typeface="宋体"/>
              </a:rPr>
              <a:t>则密文</a:t>
            </a:r>
            <a:r>
              <a:rPr sz="2400" spc="-5" dirty="0">
                <a:latin typeface="Times New Roman"/>
                <a:ea typeface="黑体" panose="02010609060101010101" pitchFamily="49" charset="-122"/>
                <a:cs typeface="Times New Roman"/>
              </a:rPr>
              <a:t>C</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P</a:t>
            </a:r>
            <a:r>
              <a:rPr sz="2400" spc="-7" baseline="24305" dirty="0">
                <a:latin typeface="Times New Roman"/>
                <a:ea typeface="黑体" panose="02010609060101010101" pitchFamily="49" charset="-122"/>
                <a:cs typeface="Times New Roman"/>
              </a:rPr>
              <a:t>e</a:t>
            </a:r>
            <a:r>
              <a:rPr sz="2400" spc="465" baseline="24305"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(mod</a:t>
            </a:r>
            <a:r>
              <a:rPr sz="2400" spc="110" dirty="0">
                <a:latin typeface="Times New Roman"/>
                <a:ea typeface="黑体" panose="02010609060101010101" pitchFamily="49" charset="-122"/>
                <a:cs typeface="Times New Roman"/>
              </a:rPr>
              <a:t> </a:t>
            </a:r>
            <a:r>
              <a:rPr sz="2400" dirty="0">
                <a:latin typeface="Times New Roman"/>
                <a:ea typeface="黑体" panose="02010609060101010101" pitchFamily="49" charset="-122"/>
                <a:cs typeface="Times New Roman"/>
              </a:rPr>
              <a:t>n)</a:t>
            </a:r>
            <a:r>
              <a:rPr sz="2400" dirty="0">
                <a:latin typeface="宋体"/>
                <a:ea typeface="黑体" panose="02010609060101010101" pitchFamily="49" charset="-122"/>
                <a:cs typeface="宋体"/>
              </a:rPr>
              <a:t>＝</a:t>
            </a:r>
            <a:r>
              <a:rPr sz="2400" dirty="0">
                <a:latin typeface="Times New Roman"/>
                <a:ea typeface="黑体" panose="02010609060101010101" pitchFamily="49" charset="-122"/>
                <a:cs typeface="Times New Roman"/>
              </a:rPr>
              <a:t>4</a:t>
            </a:r>
            <a:r>
              <a:rPr sz="2400" baseline="24305" dirty="0">
                <a:latin typeface="Times New Roman"/>
                <a:ea typeface="黑体" panose="02010609060101010101" pitchFamily="49" charset="-122"/>
                <a:cs typeface="Times New Roman"/>
              </a:rPr>
              <a:t>3</a:t>
            </a:r>
            <a:r>
              <a:rPr sz="2400" spc="472" baseline="24305"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(mod</a:t>
            </a:r>
            <a:r>
              <a:rPr sz="2400" spc="125" dirty="0">
                <a:latin typeface="Times New Roman"/>
                <a:ea typeface="黑体" panose="02010609060101010101" pitchFamily="49" charset="-122"/>
                <a:cs typeface="Times New Roman"/>
              </a:rPr>
              <a:t> </a:t>
            </a:r>
            <a:r>
              <a:rPr sz="2400" dirty="0">
                <a:latin typeface="Times New Roman"/>
                <a:ea typeface="黑体" panose="02010609060101010101" pitchFamily="49" charset="-122"/>
                <a:cs typeface="Times New Roman"/>
              </a:rPr>
              <a:t>33)</a:t>
            </a:r>
            <a:r>
              <a:rPr sz="2400" dirty="0">
                <a:latin typeface="宋体"/>
                <a:ea typeface="黑体" panose="02010609060101010101" pitchFamily="49" charset="-122"/>
                <a:cs typeface="宋体"/>
              </a:rPr>
              <a:t>＝</a:t>
            </a:r>
            <a:r>
              <a:rPr sz="2400" dirty="0">
                <a:latin typeface="Times New Roman"/>
                <a:ea typeface="黑体" panose="02010609060101010101" pitchFamily="49" charset="-122"/>
                <a:cs typeface="Times New Roman"/>
              </a:rPr>
              <a:t>31</a:t>
            </a:r>
            <a:r>
              <a:rPr sz="2400" dirty="0">
                <a:latin typeface="宋体"/>
                <a:ea typeface="黑体" panose="02010609060101010101" pitchFamily="49" charset="-122"/>
                <a:cs typeface="宋体"/>
              </a:rPr>
              <a:t>。</a:t>
            </a:r>
          </a:p>
          <a:p>
            <a:pPr marL="241300" indent="-228600">
              <a:spcBef>
                <a:spcPts val="1295"/>
              </a:spcBef>
              <a:buFont typeface="Arial"/>
              <a:buChar char="•"/>
              <a:tabLst>
                <a:tab pos="241300" algn="l"/>
              </a:tabLst>
            </a:pPr>
            <a:r>
              <a:rPr sz="2800" spc="-10" dirty="0">
                <a:latin typeface="宋体"/>
                <a:ea typeface="黑体" panose="02010609060101010101" pitchFamily="49" charset="-122"/>
                <a:cs typeface="宋体"/>
              </a:rPr>
              <a:t>解密：</a:t>
            </a:r>
            <a:endParaRPr sz="2800" dirty="0">
              <a:latin typeface="宋体"/>
              <a:ea typeface="黑体" panose="02010609060101010101" pitchFamily="49" charset="-122"/>
              <a:cs typeface="宋体"/>
            </a:endParaRPr>
          </a:p>
          <a:p>
            <a:pPr marL="697865" lvl="1" indent="-227965">
              <a:spcBef>
                <a:spcPts val="830"/>
              </a:spcBef>
              <a:buFont typeface="Arial"/>
              <a:buChar char="•"/>
              <a:tabLst>
                <a:tab pos="698500" algn="l"/>
              </a:tabLst>
            </a:pPr>
            <a:r>
              <a:rPr sz="2400" dirty="0">
                <a:latin typeface="宋体"/>
                <a:ea typeface="黑体" panose="02010609060101010101" pitchFamily="49" charset="-122"/>
                <a:cs typeface="宋体"/>
              </a:rPr>
              <a:t>计算</a:t>
            </a:r>
            <a:r>
              <a:rPr sz="2400" spc="-5" dirty="0">
                <a:latin typeface="Times New Roman"/>
                <a:ea typeface="黑体" panose="02010609060101010101" pitchFamily="49" charset="-122"/>
                <a:cs typeface="Times New Roman"/>
              </a:rPr>
              <a:t>P</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C</a:t>
            </a:r>
            <a:r>
              <a:rPr sz="2400" spc="-7" baseline="24305" dirty="0">
                <a:latin typeface="Times New Roman"/>
                <a:ea typeface="黑体" panose="02010609060101010101" pitchFamily="49" charset="-122"/>
                <a:cs typeface="Times New Roman"/>
              </a:rPr>
              <a:t>d</a:t>
            </a:r>
            <a:r>
              <a:rPr sz="2400" spc="300" baseline="24305"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(mod</a:t>
            </a:r>
            <a:r>
              <a:rPr sz="2400" spc="5"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n)</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31</a:t>
            </a:r>
            <a:r>
              <a:rPr sz="2400" spc="-7" baseline="24305" dirty="0">
                <a:latin typeface="Times New Roman"/>
                <a:ea typeface="黑体" panose="02010609060101010101" pitchFamily="49" charset="-122"/>
                <a:cs typeface="Times New Roman"/>
              </a:rPr>
              <a:t>7</a:t>
            </a:r>
            <a:r>
              <a:rPr sz="2400" spc="-5" dirty="0">
                <a:latin typeface="Times New Roman"/>
                <a:ea typeface="黑体" panose="02010609060101010101" pitchFamily="49" charset="-122"/>
                <a:cs typeface="Times New Roman"/>
              </a:rPr>
              <a:t>(mod</a:t>
            </a:r>
            <a:r>
              <a:rPr sz="2400" spc="5" dirty="0">
                <a:latin typeface="Times New Roman"/>
                <a:ea typeface="黑体" panose="02010609060101010101" pitchFamily="49" charset="-122"/>
                <a:cs typeface="Times New Roman"/>
              </a:rPr>
              <a:t> </a:t>
            </a:r>
            <a:r>
              <a:rPr sz="2400" spc="-5" dirty="0">
                <a:latin typeface="Times New Roman"/>
                <a:ea typeface="黑体" panose="02010609060101010101" pitchFamily="49" charset="-122"/>
                <a:cs typeface="Times New Roman"/>
              </a:rPr>
              <a:t>33)</a:t>
            </a:r>
            <a:r>
              <a:rPr sz="2400" spc="-5" dirty="0">
                <a:latin typeface="宋体"/>
                <a:ea typeface="黑体" panose="02010609060101010101" pitchFamily="49" charset="-122"/>
                <a:cs typeface="宋体"/>
              </a:rPr>
              <a:t>＝</a:t>
            </a:r>
            <a:r>
              <a:rPr sz="2400" spc="-5" dirty="0">
                <a:latin typeface="Times New Roman"/>
                <a:ea typeface="黑体" panose="02010609060101010101" pitchFamily="49" charset="-122"/>
                <a:cs typeface="Times New Roman"/>
              </a:rPr>
              <a:t>4</a:t>
            </a:r>
            <a:r>
              <a:rPr sz="2400" spc="-5" dirty="0">
                <a:latin typeface="宋体"/>
                <a:ea typeface="黑体" panose="02010609060101010101" pitchFamily="49" charset="-122"/>
                <a:cs typeface="宋体"/>
              </a:rPr>
              <a:t>，恢复出原文。</a:t>
            </a:r>
            <a:endParaRPr sz="2400" dirty="0">
              <a:latin typeface="宋体"/>
              <a:ea typeface="黑体" panose="02010609060101010101" pitchFamily="49" charset="-122"/>
              <a:cs typeface="宋体"/>
            </a:endParaRPr>
          </a:p>
        </p:txBody>
      </p:sp>
      <p:sp>
        <p:nvSpPr>
          <p:cNvPr id="8" name="标题 1"/>
          <p:cNvSpPr>
            <a:spLocks noGrp="1"/>
          </p:cNvSpPr>
          <p:nvPr>
            <p:ph type="title"/>
          </p:nvPr>
        </p:nvSpPr>
        <p:spPr>
          <a:xfrm>
            <a:off x="759491" y="364304"/>
            <a:ext cx="4444016" cy="378554"/>
          </a:xfrm>
        </p:spPr>
        <p:txBody>
          <a:bodyPr>
            <a:normAutofit/>
          </a:bodyPr>
          <a:lstStyle/>
          <a:p>
            <a:r>
              <a:rPr lang="en-US" altLang="zh-CN" sz="2200" b="0" spc="500" dirty="0">
                <a:solidFill>
                  <a:schemeClr val="accent1">
                    <a:lumMod val="50000"/>
                  </a:schemeClr>
                </a:solidFill>
                <a:latin typeface="微软雅黑" panose="020B0503020204020204" pitchFamily="34" charset="-122"/>
                <a:ea typeface="微软雅黑" panose="020B0503020204020204" pitchFamily="34" charset="-122"/>
                <a:cs typeface="+mj-cs"/>
              </a:rPr>
              <a:t>RSA</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算法举例</a:t>
            </a:r>
            <a:endPar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9" name="组合 8"/>
          <p:cNvGrpSpPr/>
          <p:nvPr/>
        </p:nvGrpSpPr>
        <p:grpSpPr>
          <a:xfrm>
            <a:off x="1" y="364304"/>
            <a:ext cx="12191999" cy="378554"/>
            <a:chOff x="1" y="336652"/>
            <a:chExt cx="12191999" cy="378554"/>
          </a:xfrm>
        </p:grpSpPr>
        <p:sp>
          <p:nvSpPr>
            <p:cNvPr id="10" name="矩形 9">
              <a:extLst>
                <a:ext uri="{FF2B5EF4-FFF2-40B4-BE49-F238E27FC236}">
                  <a16:creationId xmlns:a16="http://schemas.microsoft.com/office/drawing/2014/main" id="{F9A61405-0682-4602-BF60-F734C8C97EA0}"/>
                </a:ext>
              </a:extLst>
            </p:cNvPr>
            <p:cNvSpPr/>
            <p:nvPr/>
          </p:nvSpPr>
          <p:spPr>
            <a:xfrm>
              <a:off x="3090671" y="336652"/>
              <a:ext cx="910132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7110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10134600" y="6429908"/>
            <a:ext cx="2743200" cy="218008"/>
          </a:xfrm>
          <a:prstGeom prst="rect">
            <a:avLst/>
          </a:prstGeom>
        </p:spPr>
        <p:txBody>
          <a:bodyPr vert="horz" wrap="square" lIns="0" tIns="0" rIns="0" bIns="0" rtlCol="0" anchor="ctr">
            <a:spAutoFit/>
          </a:bodyPr>
          <a:lstStyle/>
          <a:p>
            <a:pPr marL="25400">
              <a:lnSpc>
                <a:spcPts val="1655"/>
              </a:lnSpc>
            </a:pPr>
            <a:fld id="{81D60167-4931-47E6-BA6A-407CBD079E47}" type="slidenum">
              <a:rPr sz="1400" dirty="0">
                <a:solidFill>
                  <a:srgbClr val="000000"/>
                </a:solidFill>
                <a:latin typeface="Arial"/>
                <a:cs typeface="Arial"/>
              </a:rPr>
              <a:pPr marL="25400">
                <a:lnSpc>
                  <a:spcPts val="1655"/>
                </a:lnSpc>
              </a:pPr>
              <a:t>42</a:t>
            </a:fld>
            <a:endParaRPr sz="1400">
              <a:latin typeface="Arial"/>
              <a:cs typeface="Arial"/>
            </a:endParaRPr>
          </a:p>
        </p:txBody>
      </p:sp>
      <p:sp>
        <p:nvSpPr>
          <p:cNvPr id="4" name="object 4"/>
          <p:cNvSpPr txBox="1"/>
          <p:nvPr/>
        </p:nvSpPr>
        <p:spPr>
          <a:xfrm>
            <a:off x="868679" y="1162558"/>
            <a:ext cx="10792889" cy="3939540"/>
          </a:xfrm>
          <a:prstGeom prst="rect">
            <a:avLst/>
          </a:prstGeom>
        </p:spPr>
        <p:txBody>
          <a:bodyPr vert="horz" wrap="square" lIns="0" tIns="60960" rIns="0" bIns="0" rtlCol="0">
            <a:spAutoFit/>
          </a:bodyPr>
          <a:lstStyle/>
          <a:p>
            <a:pPr marL="241300" marR="5080" indent="-228600" algn="just">
              <a:lnSpc>
                <a:spcPct val="150000"/>
              </a:lnSpc>
              <a:spcBef>
                <a:spcPts val="480"/>
              </a:spcBef>
              <a:buFont typeface="Arial"/>
              <a:buChar char="•"/>
              <a:tabLst>
                <a:tab pos="241300" algn="l"/>
              </a:tabLst>
            </a:pPr>
            <a:r>
              <a:rPr sz="2800" spc="5" dirty="0">
                <a:latin typeface="宋体"/>
                <a:ea typeface="黑体" panose="02010609060101010101" pitchFamily="49" charset="-122"/>
                <a:cs typeface="宋体"/>
              </a:rPr>
              <a:t>假设偷</a:t>
            </a:r>
            <a:r>
              <a:rPr sz="2800" spc="15" dirty="0">
                <a:latin typeface="宋体"/>
                <a:ea typeface="黑体" panose="02010609060101010101" pitchFamily="49" charset="-122"/>
                <a:cs typeface="宋体"/>
              </a:rPr>
              <a:t>听</a:t>
            </a:r>
            <a:r>
              <a:rPr sz="2800" spc="5" dirty="0">
                <a:latin typeface="宋体"/>
                <a:ea typeface="黑体" panose="02010609060101010101" pitchFamily="49" charset="-122"/>
                <a:cs typeface="宋体"/>
              </a:rPr>
              <a:t>者乙获</a:t>
            </a:r>
            <a:r>
              <a:rPr sz="2800" spc="15" dirty="0">
                <a:latin typeface="宋体"/>
                <a:ea typeface="黑体" panose="02010609060101010101" pitchFamily="49" charset="-122"/>
                <a:cs typeface="宋体"/>
              </a:rPr>
              <a:t>得</a:t>
            </a:r>
            <a:r>
              <a:rPr sz="2800" spc="5" dirty="0">
                <a:latin typeface="宋体"/>
                <a:ea typeface="黑体" panose="02010609060101010101" pitchFamily="49" charset="-122"/>
                <a:cs typeface="宋体"/>
              </a:rPr>
              <a:t>了甲的</a:t>
            </a:r>
            <a:r>
              <a:rPr sz="2800" spc="15" dirty="0">
                <a:latin typeface="宋体"/>
                <a:ea typeface="黑体" panose="02010609060101010101" pitchFamily="49" charset="-122"/>
                <a:cs typeface="宋体"/>
              </a:rPr>
              <a:t>公</a:t>
            </a:r>
            <a:r>
              <a:rPr sz="2800" spc="40" dirty="0">
                <a:latin typeface="宋体"/>
                <a:ea typeface="黑体" panose="02010609060101010101" pitchFamily="49" charset="-122"/>
                <a:cs typeface="宋体"/>
              </a:rPr>
              <a:t>钥</a:t>
            </a:r>
            <a:r>
              <a:rPr sz="2800" dirty="0">
                <a:latin typeface="Times New Roman"/>
                <a:ea typeface="黑体" panose="02010609060101010101" pitchFamily="49" charset="-122"/>
                <a:cs typeface="Times New Roman"/>
              </a:rPr>
              <a:t>(e,n)</a:t>
            </a:r>
            <a:r>
              <a:rPr sz="2800" spc="15" dirty="0" err="1" smtClean="0">
                <a:latin typeface="宋体"/>
                <a:ea typeface="黑体" panose="02010609060101010101" pitchFamily="49" charset="-122"/>
                <a:cs typeface="宋体"/>
              </a:rPr>
              <a:t>以</a:t>
            </a:r>
            <a:r>
              <a:rPr sz="2800" spc="5" dirty="0" err="1" smtClean="0">
                <a:latin typeface="宋体"/>
                <a:ea typeface="黑体" panose="02010609060101010101" pitchFamily="49" charset="-122"/>
                <a:cs typeface="宋体"/>
              </a:rPr>
              <a:t>及丙的</a:t>
            </a:r>
            <a:r>
              <a:rPr sz="2800" spc="15" dirty="0" err="1" smtClean="0">
                <a:latin typeface="宋体"/>
                <a:ea typeface="黑体" panose="02010609060101010101" pitchFamily="49" charset="-122"/>
                <a:cs typeface="宋体"/>
              </a:rPr>
              <a:t>加</a:t>
            </a:r>
            <a:r>
              <a:rPr sz="2800" spc="-5" dirty="0" err="1" smtClean="0">
                <a:latin typeface="宋体"/>
                <a:ea typeface="黑体" panose="02010609060101010101" pitchFamily="49" charset="-122"/>
                <a:cs typeface="宋体"/>
              </a:rPr>
              <a:t>密消</a:t>
            </a:r>
            <a:r>
              <a:rPr sz="2800" spc="-10" dirty="0" err="1" smtClean="0">
                <a:latin typeface="宋体"/>
                <a:ea typeface="黑体" panose="02010609060101010101" pitchFamily="49" charset="-122"/>
                <a:cs typeface="宋体"/>
              </a:rPr>
              <a:t>息</a:t>
            </a:r>
            <a:r>
              <a:rPr sz="2800" spc="-10" dirty="0" err="1" smtClean="0">
                <a:latin typeface="Times New Roman"/>
                <a:ea typeface="黑体" panose="02010609060101010101" pitchFamily="49" charset="-122"/>
                <a:cs typeface="Times New Roman"/>
              </a:rPr>
              <a:t>C</a:t>
            </a:r>
            <a:r>
              <a:rPr sz="2800" spc="-5" dirty="0" smtClean="0">
                <a:latin typeface="宋体"/>
                <a:ea typeface="黑体" panose="02010609060101010101" pitchFamily="49" charset="-122"/>
                <a:cs typeface="宋体"/>
              </a:rPr>
              <a:t>。</a:t>
            </a:r>
            <a:endParaRPr sz="2800" dirty="0">
              <a:latin typeface="宋体"/>
              <a:ea typeface="黑体" panose="02010609060101010101" pitchFamily="49" charset="-122"/>
              <a:cs typeface="宋体"/>
            </a:endParaRPr>
          </a:p>
          <a:p>
            <a:pPr marL="241300" marR="5080" indent="-228600" algn="just">
              <a:lnSpc>
                <a:spcPct val="150000"/>
              </a:lnSpc>
              <a:buFont typeface="Arial"/>
              <a:buChar char="•"/>
              <a:tabLst>
                <a:tab pos="241300" algn="l"/>
              </a:tabLst>
            </a:pPr>
            <a:r>
              <a:rPr lang="zh-CN" altLang="en-US" sz="2800" spc="-5" dirty="0">
                <a:latin typeface="宋体"/>
                <a:ea typeface="黑体" panose="02010609060101010101" pitchFamily="49" charset="-122"/>
                <a:cs typeface="宋体"/>
              </a:rPr>
              <a:t>但他无法直接获得甲</a:t>
            </a:r>
            <a:r>
              <a:rPr lang="zh-CN" altLang="en-US" sz="2800" spc="-5" dirty="0" smtClean="0">
                <a:latin typeface="宋体"/>
                <a:ea typeface="黑体" panose="02010609060101010101" pitchFamily="49" charset="-122"/>
                <a:cs typeface="宋体"/>
              </a:rPr>
              <a:t>的</a:t>
            </a:r>
            <a:r>
              <a:rPr lang="zh-CN" altLang="en-US" sz="2800" spc="-5" dirty="0">
                <a:latin typeface="宋体"/>
                <a:ea typeface="黑体" panose="02010609060101010101" pitchFamily="49" charset="-122"/>
                <a:cs typeface="宋体"/>
              </a:rPr>
              <a:t>私</a:t>
            </a:r>
            <a:r>
              <a:rPr lang="zh-CN" altLang="en-US" sz="2800" spc="-5" dirty="0" smtClean="0">
                <a:latin typeface="宋体"/>
                <a:ea typeface="黑体" panose="02010609060101010101" pitchFamily="49" charset="-122"/>
                <a:cs typeface="宋体"/>
              </a:rPr>
              <a:t>钥</a:t>
            </a:r>
            <a:r>
              <a:rPr lang="en-US" altLang="zh-CN" sz="2800" spc="-5" dirty="0" smtClean="0">
                <a:latin typeface="Times New Roman"/>
                <a:ea typeface="黑体" panose="02010609060101010101" pitchFamily="49" charset="-122"/>
                <a:cs typeface="Times New Roman"/>
              </a:rPr>
              <a:t>d</a:t>
            </a:r>
            <a:r>
              <a:rPr lang="zh-CN" altLang="en-US" sz="2800" spc="-5" dirty="0" smtClean="0">
                <a:latin typeface="Times New Roman"/>
                <a:ea typeface="黑体" panose="02010609060101010101" pitchFamily="49" charset="-122"/>
                <a:cs typeface="Times New Roman"/>
              </a:rPr>
              <a:t>，</a:t>
            </a:r>
            <a:r>
              <a:rPr sz="2800" spc="-10" dirty="0" err="1" smtClean="0">
                <a:latin typeface="宋体"/>
                <a:ea typeface="黑体" panose="02010609060101010101" pitchFamily="49" charset="-122"/>
                <a:cs typeface="宋体"/>
              </a:rPr>
              <a:t>要</a:t>
            </a:r>
            <a:r>
              <a:rPr sz="2800" dirty="0" err="1" smtClean="0">
                <a:latin typeface="宋体"/>
                <a:ea typeface="黑体" panose="02010609060101010101" pitchFamily="49" charset="-122"/>
                <a:cs typeface="宋体"/>
              </a:rPr>
              <a:t>获</a:t>
            </a:r>
            <a:r>
              <a:rPr sz="2800" spc="-5" dirty="0" err="1" smtClean="0">
                <a:latin typeface="宋体"/>
                <a:ea typeface="黑体" panose="02010609060101010101" pitchFamily="49" charset="-122"/>
                <a:cs typeface="宋体"/>
              </a:rPr>
              <a:t>得</a:t>
            </a:r>
            <a:r>
              <a:rPr sz="2800" spc="-5" dirty="0" err="1">
                <a:latin typeface="Times New Roman"/>
                <a:ea typeface="黑体" panose="02010609060101010101" pitchFamily="49" charset="-122"/>
                <a:cs typeface="Times New Roman"/>
              </a:rPr>
              <a:t>d</a:t>
            </a:r>
            <a:r>
              <a:rPr sz="2800" spc="-5" dirty="0" err="1">
                <a:latin typeface="宋体"/>
                <a:ea typeface="黑体" panose="02010609060101010101" pitchFamily="49" charset="-122"/>
                <a:cs typeface="宋体"/>
              </a:rPr>
              <a:t>，最简单的方法是</a:t>
            </a:r>
            <a:r>
              <a:rPr sz="2800" dirty="0" err="1">
                <a:solidFill>
                  <a:srgbClr val="C00000"/>
                </a:solidFill>
                <a:latin typeface="宋体"/>
                <a:ea typeface="黑体" panose="02010609060101010101" pitchFamily="49" charset="-122"/>
                <a:cs typeface="宋体"/>
              </a:rPr>
              <a:t>将</a:t>
            </a:r>
            <a:r>
              <a:rPr sz="2800" spc="-5" dirty="0" err="1">
                <a:solidFill>
                  <a:srgbClr val="C00000"/>
                </a:solidFill>
                <a:latin typeface="Times New Roman"/>
                <a:ea typeface="黑体" panose="02010609060101010101" pitchFamily="49" charset="-122"/>
                <a:cs typeface="Times New Roman"/>
              </a:rPr>
              <a:t>n</a:t>
            </a:r>
            <a:r>
              <a:rPr sz="2800" spc="-5" dirty="0" err="1">
                <a:solidFill>
                  <a:srgbClr val="C00000"/>
                </a:solidFill>
                <a:latin typeface="宋体"/>
                <a:ea typeface="黑体" panose="02010609060101010101" pitchFamily="49" charset="-122"/>
                <a:cs typeface="宋体"/>
              </a:rPr>
              <a:t>分解为</a:t>
            </a:r>
            <a:r>
              <a:rPr sz="2800" spc="-5" dirty="0" err="1">
                <a:solidFill>
                  <a:srgbClr val="C00000"/>
                </a:solidFill>
                <a:latin typeface="Times New Roman"/>
                <a:ea typeface="黑体" panose="02010609060101010101" pitchFamily="49" charset="-122"/>
                <a:cs typeface="Times New Roman"/>
              </a:rPr>
              <a:t>p</a:t>
            </a:r>
            <a:r>
              <a:rPr sz="2800" spc="-5" dirty="0" err="1">
                <a:solidFill>
                  <a:srgbClr val="C00000"/>
                </a:solidFill>
                <a:latin typeface="宋体"/>
                <a:ea typeface="黑体" panose="02010609060101010101" pitchFamily="49" charset="-122"/>
                <a:cs typeface="宋体"/>
              </a:rPr>
              <a:t>和</a:t>
            </a:r>
            <a:r>
              <a:rPr sz="2800" spc="-5" dirty="0" err="1">
                <a:solidFill>
                  <a:srgbClr val="C00000"/>
                </a:solidFill>
                <a:latin typeface="Times New Roman"/>
                <a:ea typeface="黑体" panose="02010609060101010101" pitchFamily="49" charset="-122"/>
                <a:cs typeface="Times New Roman"/>
              </a:rPr>
              <a:t>q</a:t>
            </a:r>
            <a:r>
              <a:rPr sz="2800" spc="-5" dirty="0" smtClean="0">
                <a:latin typeface="宋体"/>
                <a:ea typeface="黑体" panose="02010609060101010101" pitchFamily="49" charset="-122"/>
                <a:cs typeface="宋体"/>
              </a:rPr>
              <a:t>，</a:t>
            </a:r>
            <a:r>
              <a:rPr lang="zh-CN" altLang="en-US" sz="2800" spc="-5" dirty="0">
                <a:latin typeface="宋体"/>
                <a:ea typeface="黑体" panose="02010609060101010101" pitchFamily="49" charset="-122"/>
                <a:cs typeface="宋体"/>
              </a:rPr>
              <a:t>这样他可以得到</a:t>
            </a:r>
            <a:r>
              <a:rPr lang="zh-CN" altLang="en-US" sz="2800" spc="-5" dirty="0" smtClean="0">
                <a:latin typeface="宋体"/>
                <a:ea typeface="黑体" panose="02010609060101010101" pitchFamily="49" charset="-122"/>
                <a:cs typeface="宋体"/>
              </a:rPr>
              <a:t>同余方程 </a:t>
            </a:r>
            <a:r>
              <a:rPr sz="2800" spc="-5" dirty="0" err="1" smtClean="0">
                <a:latin typeface="Times New Roman"/>
                <a:ea typeface="黑体" panose="02010609060101010101" pitchFamily="49" charset="-122"/>
                <a:cs typeface="Times New Roman"/>
              </a:rPr>
              <a:t>d</a:t>
            </a:r>
            <a:r>
              <a:rPr sz="2800" spc="-5" dirty="0" err="1" smtClean="0">
                <a:latin typeface="宋体"/>
                <a:ea typeface="黑体" panose="02010609060101010101" pitchFamily="49" charset="-122"/>
                <a:cs typeface="宋体"/>
              </a:rPr>
              <a:t>×</a:t>
            </a:r>
            <a:r>
              <a:rPr sz="2800" spc="-5" dirty="0" err="1" smtClean="0">
                <a:latin typeface="Times New Roman"/>
                <a:ea typeface="黑体" panose="02010609060101010101" pitchFamily="49" charset="-122"/>
                <a:cs typeface="Times New Roman"/>
              </a:rPr>
              <a:t>e</a:t>
            </a:r>
            <a:r>
              <a:rPr sz="2800" spc="385" dirty="0" smtClean="0">
                <a:latin typeface="Times New Roman"/>
                <a:ea typeface="黑体" panose="02010609060101010101" pitchFamily="49" charset="-122"/>
                <a:cs typeface="Times New Roman"/>
              </a:rPr>
              <a:t> </a:t>
            </a:r>
            <a:r>
              <a:rPr sz="2800" spc="-5" dirty="0">
                <a:latin typeface="Times New Roman"/>
                <a:ea typeface="黑体" panose="02010609060101010101" pitchFamily="49" charset="-122"/>
                <a:cs typeface="Times New Roman"/>
              </a:rPr>
              <a:t>≡</a:t>
            </a:r>
            <a:r>
              <a:rPr sz="2800" spc="385" dirty="0">
                <a:latin typeface="Times New Roman"/>
                <a:ea typeface="黑体" panose="02010609060101010101" pitchFamily="49" charset="-122"/>
                <a:cs typeface="Times New Roman"/>
              </a:rPr>
              <a:t> </a:t>
            </a:r>
            <a:r>
              <a:rPr sz="2800" spc="-5" dirty="0">
                <a:latin typeface="Times New Roman"/>
                <a:ea typeface="黑体" panose="02010609060101010101" pitchFamily="49" charset="-122"/>
                <a:cs typeface="Times New Roman"/>
              </a:rPr>
              <a:t>1</a:t>
            </a:r>
            <a:r>
              <a:rPr sz="2800" spc="400" dirty="0">
                <a:latin typeface="Times New Roman"/>
                <a:ea typeface="黑体" panose="02010609060101010101" pitchFamily="49" charset="-122"/>
                <a:cs typeface="Times New Roman"/>
              </a:rPr>
              <a:t> </a:t>
            </a:r>
            <a:r>
              <a:rPr sz="2800" spc="-10" dirty="0">
                <a:latin typeface="Times New Roman"/>
                <a:ea typeface="黑体" panose="02010609060101010101" pitchFamily="49" charset="-122"/>
                <a:cs typeface="Times New Roman"/>
              </a:rPr>
              <a:t>(mod</a:t>
            </a:r>
            <a:r>
              <a:rPr sz="2800" spc="405" dirty="0">
                <a:latin typeface="Times New Roman"/>
                <a:ea typeface="黑体" panose="02010609060101010101" pitchFamily="49" charset="-122"/>
                <a:cs typeface="Times New Roman"/>
              </a:rPr>
              <a:t> </a:t>
            </a:r>
            <a:r>
              <a:rPr sz="2800" spc="-5" dirty="0">
                <a:latin typeface="Times New Roman"/>
                <a:ea typeface="黑体" panose="02010609060101010101" pitchFamily="49" charset="-122"/>
                <a:cs typeface="Times New Roman"/>
              </a:rPr>
              <a:t>(p-1)(q-1</a:t>
            </a:r>
            <a:r>
              <a:rPr sz="2800" spc="-5" dirty="0" smtClean="0">
                <a:latin typeface="Times New Roman"/>
                <a:ea typeface="黑体" panose="02010609060101010101" pitchFamily="49" charset="-122"/>
                <a:cs typeface="Times New Roman"/>
              </a:rPr>
              <a:t>))</a:t>
            </a:r>
            <a:r>
              <a:rPr lang="en-US" sz="2800" spc="-5" dirty="0" smtClean="0">
                <a:latin typeface="Times New Roman"/>
                <a:ea typeface="黑体" panose="02010609060101010101" pitchFamily="49" charset="-122"/>
                <a:cs typeface="Times New Roman"/>
              </a:rPr>
              <a:t> </a:t>
            </a:r>
            <a:r>
              <a:rPr sz="2800" spc="-5" dirty="0" err="1" smtClean="0">
                <a:latin typeface="宋体"/>
                <a:ea typeface="黑体" panose="02010609060101010101" pitchFamily="49" charset="-122"/>
                <a:cs typeface="宋体"/>
              </a:rPr>
              <a:t>并解</a:t>
            </a:r>
            <a:r>
              <a:rPr sz="2800" spc="-10" dirty="0" err="1" smtClean="0">
                <a:latin typeface="宋体"/>
                <a:ea typeface="黑体" panose="02010609060101010101" pitchFamily="49" charset="-122"/>
                <a:cs typeface="宋体"/>
              </a:rPr>
              <a:t>出</a:t>
            </a:r>
            <a:r>
              <a:rPr sz="2800" spc="-5" dirty="0" err="1">
                <a:latin typeface="Times New Roman"/>
                <a:ea typeface="黑体" panose="02010609060101010101" pitchFamily="49" charset="-122"/>
                <a:cs typeface="Times New Roman"/>
              </a:rPr>
              <a:t>d</a:t>
            </a:r>
            <a:r>
              <a:rPr sz="2800" spc="-5" dirty="0" err="1">
                <a:latin typeface="宋体"/>
                <a:ea typeface="黑体" panose="02010609060101010101" pitchFamily="49" charset="-122"/>
                <a:cs typeface="宋体"/>
              </a:rPr>
              <a:t>，然后代入解密公式</a:t>
            </a:r>
            <a:r>
              <a:rPr sz="2800" spc="-5" dirty="0">
                <a:latin typeface="宋体"/>
                <a:ea typeface="黑体" panose="02010609060101010101" pitchFamily="49" charset="-122"/>
                <a:cs typeface="宋体"/>
              </a:rPr>
              <a:t>：</a:t>
            </a:r>
            <a:endParaRPr sz="2800" dirty="0">
              <a:latin typeface="宋体"/>
              <a:ea typeface="黑体" panose="02010609060101010101" pitchFamily="49" charset="-122"/>
              <a:cs typeface="宋体"/>
            </a:endParaRPr>
          </a:p>
          <a:p>
            <a:pPr algn="ctr">
              <a:lnSpc>
                <a:spcPct val="150000"/>
              </a:lnSpc>
            </a:pPr>
            <a:r>
              <a:rPr sz="2800" spc="-5" dirty="0" err="1" smtClean="0">
                <a:latin typeface="Times New Roman"/>
                <a:ea typeface="黑体" panose="02010609060101010101" pitchFamily="49" charset="-122"/>
                <a:cs typeface="Times New Roman"/>
              </a:rPr>
              <a:t>P</a:t>
            </a:r>
            <a:r>
              <a:rPr sz="2800" spc="-5" dirty="0" err="1">
                <a:latin typeface="宋体"/>
                <a:ea typeface="黑体" panose="02010609060101010101" pitchFamily="49" charset="-122"/>
                <a:cs typeface="宋体"/>
              </a:rPr>
              <a:t>＝</a:t>
            </a:r>
            <a:r>
              <a:rPr sz="2800" spc="-5" dirty="0" err="1">
                <a:latin typeface="Times New Roman"/>
                <a:ea typeface="黑体" panose="02010609060101010101" pitchFamily="49" charset="-122"/>
                <a:cs typeface="Times New Roman"/>
              </a:rPr>
              <a:t>C</a:t>
            </a:r>
            <a:r>
              <a:rPr sz="2775" spc="-7" baseline="25525" dirty="0" err="1">
                <a:latin typeface="Times New Roman"/>
                <a:ea typeface="黑体" panose="02010609060101010101" pitchFamily="49" charset="-122"/>
                <a:cs typeface="Times New Roman"/>
              </a:rPr>
              <a:t>d</a:t>
            </a:r>
            <a:r>
              <a:rPr sz="2775" spc="-7" baseline="25525" dirty="0">
                <a:latin typeface="Times New Roman"/>
                <a:ea typeface="黑体" panose="02010609060101010101" pitchFamily="49" charset="-122"/>
                <a:cs typeface="Times New Roman"/>
              </a:rPr>
              <a:t> </a:t>
            </a:r>
            <a:r>
              <a:rPr sz="2800" spc="-10" dirty="0">
                <a:latin typeface="Times New Roman"/>
                <a:ea typeface="黑体" panose="02010609060101010101" pitchFamily="49" charset="-122"/>
                <a:cs typeface="Times New Roman"/>
              </a:rPr>
              <a:t>(mod</a:t>
            </a:r>
            <a:r>
              <a:rPr sz="2800" spc="10" dirty="0">
                <a:latin typeface="Times New Roman"/>
                <a:ea typeface="黑体" panose="02010609060101010101" pitchFamily="49" charset="-122"/>
                <a:cs typeface="Times New Roman"/>
              </a:rPr>
              <a:t> </a:t>
            </a:r>
            <a:r>
              <a:rPr sz="2800" dirty="0">
                <a:latin typeface="Times New Roman"/>
                <a:ea typeface="黑体" panose="02010609060101010101" pitchFamily="49" charset="-122"/>
                <a:cs typeface="Times New Roman"/>
              </a:rPr>
              <a:t>n)</a:t>
            </a:r>
          </a:p>
          <a:p>
            <a:pPr marL="12700">
              <a:lnSpc>
                <a:spcPct val="150000"/>
              </a:lnSpc>
              <a:tabLst>
                <a:tab pos="241300" algn="l"/>
              </a:tabLst>
            </a:pPr>
            <a:r>
              <a:rPr lang="en-US" sz="2800" spc="-10" dirty="0" smtClean="0">
                <a:latin typeface="宋体"/>
                <a:ea typeface="黑体" panose="02010609060101010101" pitchFamily="49" charset="-122"/>
                <a:cs typeface="宋体"/>
              </a:rPr>
              <a:t> </a:t>
            </a:r>
            <a:r>
              <a:rPr sz="2800" spc="-10" dirty="0" err="1" smtClean="0">
                <a:latin typeface="宋体"/>
                <a:ea typeface="黑体" panose="02010609060101010101" pitchFamily="49" charset="-122"/>
                <a:cs typeface="宋体"/>
              </a:rPr>
              <a:t>这样就破解了密</a:t>
            </a:r>
            <a:r>
              <a:rPr sz="2800" spc="-5" dirty="0" err="1" smtClean="0">
                <a:latin typeface="宋体"/>
                <a:ea typeface="黑体" panose="02010609060101010101" pitchFamily="49" charset="-122"/>
                <a:cs typeface="宋体"/>
              </a:rPr>
              <a:t>文</a:t>
            </a:r>
            <a:r>
              <a:rPr sz="2800" spc="-10" dirty="0" err="1">
                <a:latin typeface="Times New Roman"/>
                <a:ea typeface="黑体" panose="02010609060101010101" pitchFamily="49" charset="-122"/>
                <a:cs typeface="Times New Roman"/>
              </a:rPr>
              <a:t>C</a:t>
            </a:r>
            <a:r>
              <a:rPr sz="2800" spc="-10" dirty="0" err="1">
                <a:latin typeface="宋体"/>
                <a:ea typeface="黑体" panose="02010609060101010101" pitchFamily="49" charset="-122"/>
                <a:cs typeface="宋体"/>
              </a:rPr>
              <a:t>，导出了明文</a:t>
            </a:r>
            <a:r>
              <a:rPr sz="2800" spc="-5" dirty="0" err="1">
                <a:latin typeface="Times New Roman"/>
                <a:ea typeface="黑体" panose="02010609060101010101" pitchFamily="49" charset="-122"/>
                <a:cs typeface="Times New Roman"/>
              </a:rPr>
              <a:t>P</a:t>
            </a:r>
            <a:r>
              <a:rPr sz="2800" spc="-5" dirty="0">
                <a:latin typeface="宋体"/>
                <a:ea typeface="黑体" panose="02010609060101010101" pitchFamily="49" charset="-122"/>
                <a:cs typeface="宋体"/>
              </a:rPr>
              <a:t>。</a:t>
            </a:r>
            <a:endParaRPr sz="2800" dirty="0">
              <a:latin typeface="宋体"/>
              <a:ea typeface="黑体" panose="02010609060101010101" pitchFamily="49" charset="-122"/>
              <a:cs typeface="宋体"/>
            </a:endParaRPr>
          </a:p>
        </p:txBody>
      </p:sp>
      <p:sp>
        <p:nvSpPr>
          <p:cNvPr id="7" name="标题 1"/>
          <p:cNvSpPr txBox="1">
            <a:spLocks/>
          </p:cNvSpPr>
          <p:nvPr/>
        </p:nvSpPr>
        <p:spPr>
          <a:xfrm>
            <a:off x="759491" y="364304"/>
            <a:ext cx="4444016" cy="378554"/>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800" b="1" i="0" kern="1200">
                <a:solidFill>
                  <a:schemeClr val="tx1"/>
                </a:solidFill>
                <a:latin typeface="宋体"/>
                <a:ea typeface="+mj-ea"/>
                <a:cs typeface="宋体"/>
              </a:defRPr>
            </a:lvl1pPr>
          </a:lstStyle>
          <a:p>
            <a:r>
              <a:rPr lang="en-US" altLang="zh-CN"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RSA</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算法的安全性</a:t>
            </a:r>
            <a:endPar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8" name="组合 7"/>
          <p:cNvGrpSpPr/>
          <p:nvPr/>
        </p:nvGrpSpPr>
        <p:grpSpPr>
          <a:xfrm>
            <a:off x="1" y="364304"/>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3703320" y="336652"/>
              <a:ext cx="848868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952590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9821" y="984879"/>
            <a:ext cx="11336358" cy="5186455"/>
          </a:xfrm>
          <a:prstGeom prst="rect">
            <a:avLst/>
          </a:prstGeom>
        </p:spPr>
        <p:txBody>
          <a:bodyPr vert="horz" lIns="91440" tIns="45720" rIns="91440" bIns="45720" rtlCol="0">
            <a:noAutofit/>
          </a:bodyPr>
          <a:lstStyle>
            <a:lvl1pPr marL="358775" indent="-358775" algn="just" defTabSz="914400">
              <a:lnSpc>
                <a:spcPct val="15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sz="2400" dirty="0" smtClean="0"/>
              <a:t>一般</a:t>
            </a:r>
            <a:r>
              <a:rPr lang="zh-CN" altLang="en-US" sz="2400" dirty="0"/>
              <a:t>认为</a:t>
            </a:r>
            <a:r>
              <a:rPr lang="zh-CN" altLang="en-US" sz="2400" dirty="0">
                <a:solidFill>
                  <a:srgbClr val="C00000"/>
                </a:solidFill>
              </a:rPr>
              <a:t>只要</a:t>
            </a:r>
            <a:r>
              <a:rPr lang="en-US" altLang="zh-CN" sz="2400" dirty="0">
                <a:solidFill>
                  <a:srgbClr val="C00000"/>
                </a:solidFill>
              </a:rPr>
              <a:t>n</a:t>
            </a:r>
            <a:r>
              <a:rPr lang="zh-CN" altLang="en-US" sz="2400" dirty="0">
                <a:solidFill>
                  <a:srgbClr val="C00000"/>
                </a:solidFill>
              </a:rPr>
              <a:t>足够大，那么黑客就没有办法了</a:t>
            </a:r>
            <a:r>
              <a:rPr lang="zh-CN" altLang="en-US" sz="2400" dirty="0"/>
              <a:t>。</a:t>
            </a:r>
          </a:p>
          <a:p>
            <a:pPr lvl="1"/>
            <a:r>
              <a:rPr sz="2000" dirty="0" err="1" smtClean="0"/>
              <a:t>至今为止还没有人找到一个多项式时间的算法来分解一个大的整数的因子</a:t>
            </a:r>
            <a:r>
              <a:rPr sz="2000" dirty="0" err="1"/>
              <a:t>，</a:t>
            </a:r>
            <a:r>
              <a:rPr sz="2000" dirty="0" err="1" smtClean="0"/>
              <a:t>同时也还没有人能够证明这种算法不存在</a:t>
            </a:r>
            <a:r>
              <a:rPr sz="2000" dirty="0" smtClean="0"/>
              <a:t>。</a:t>
            </a:r>
            <a:endParaRPr lang="en-US" sz="2000" dirty="0" smtClean="0"/>
          </a:p>
          <a:p>
            <a:pPr lvl="1"/>
            <a:r>
              <a:rPr sz="2000" dirty="0" err="1" smtClean="0"/>
              <a:t>至今为止也没有人能够证明对</a:t>
            </a:r>
            <a:r>
              <a:rPr sz="2000" dirty="0" err="1"/>
              <a:t>n进行因数分解是唯一的从C导出P的方法</a:t>
            </a:r>
            <a:r>
              <a:rPr sz="2000" dirty="0" err="1" smtClean="0"/>
              <a:t>，但今天还没有找到比它更简单的方法</a:t>
            </a:r>
            <a:r>
              <a:rPr sz="2000" dirty="0" err="1"/>
              <a:t>（</a:t>
            </a:r>
            <a:r>
              <a:rPr sz="2000" dirty="0" err="1" smtClean="0"/>
              <a:t>至少没有公开的方法</a:t>
            </a:r>
            <a:r>
              <a:rPr sz="2000" dirty="0" smtClean="0"/>
              <a:t>）。</a:t>
            </a:r>
            <a:endParaRPr lang="en-US" sz="2000" dirty="0" smtClean="0"/>
          </a:p>
          <a:p>
            <a:r>
              <a:rPr sz="2400" dirty="0" smtClean="0"/>
              <a:t>目前</a:t>
            </a:r>
            <a:r>
              <a:rPr sz="2400" dirty="0"/>
              <a:t>，假如n的长度小于或等于256位，</a:t>
            </a:r>
            <a:r>
              <a:rPr sz="2400" dirty="0" smtClean="0"/>
              <a:t>那么用一台个人电脑在几个小时内就可以分解它的因子。</a:t>
            </a:r>
            <a:endParaRPr lang="en-US" sz="2400" dirty="0" smtClean="0"/>
          </a:p>
          <a:p>
            <a:r>
              <a:rPr sz="2400" dirty="0" smtClean="0"/>
              <a:t>1999</a:t>
            </a:r>
            <a:r>
              <a:rPr sz="2400" dirty="0"/>
              <a:t>年，</a:t>
            </a:r>
            <a:r>
              <a:rPr sz="2400" dirty="0" smtClean="0"/>
              <a:t>数百台电脑合作分解了</a:t>
            </a:r>
            <a:r>
              <a:rPr lang="zh-CN" altLang="en-US" sz="2400" dirty="0"/>
              <a:t>一个</a:t>
            </a:r>
            <a:r>
              <a:rPr sz="2400" dirty="0" smtClean="0"/>
              <a:t>512</a:t>
            </a:r>
            <a:r>
              <a:rPr lang="en-US" sz="2400" dirty="0" smtClean="0"/>
              <a:t> bits </a:t>
            </a:r>
            <a:r>
              <a:rPr sz="2400" dirty="0" err="1" smtClean="0"/>
              <a:t>的n</a:t>
            </a:r>
            <a:r>
              <a:rPr lang="zh-CN" altLang="en-US" sz="2400" dirty="0" smtClean="0"/>
              <a:t>；</a:t>
            </a:r>
            <a:r>
              <a:rPr sz="2400" dirty="0" smtClean="0"/>
              <a:t>2009年，RSA-768（768 bits</a:t>
            </a:r>
            <a:r>
              <a:rPr lang="en-US" sz="2400" dirty="0" smtClean="0"/>
              <a:t> </a:t>
            </a:r>
            <a:r>
              <a:rPr lang="zh-CN" altLang="en-US" sz="2400" dirty="0" smtClean="0"/>
              <a:t>的</a:t>
            </a:r>
            <a:r>
              <a:rPr lang="en-US" altLang="zh-CN" sz="2400" dirty="0" smtClean="0"/>
              <a:t>n</a:t>
            </a:r>
            <a:r>
              <a:rPr sz="2400" dirty="0" smtClean="0"/>
              <a:t>）也被成功分解</a:t>
            </a:r>
            <a:r>
              <a:rPr sz="2400" dirty="0"/>
              <a:t>。</a:t>
            </a:r>
            <a:r>
              <a:rPr sz="2400" dirty="0" smtClean="0"/>
              <a:t>这一事件威胁了现流行的1024</a:t>
            </a:r>
            <a:r>
              <a:rPr lang="en-US" sz="2400" dirty="0" smtClean="0"/>
              <a:t> </a:t>
            </a:r>
            <a:r>
              <a:rPr sz="2400" dirty="0" smtClean="0"/>
              <a:t>bit</a:t>
            </a:r>
            <a:r>
              <a:rPr sz="2400" dirty="0"/>
              <a:t>密钥的安全性，</a:t>
            </a:r>
            <a:r>
              <a:rPr sz="2400" dirty="0" smtClean="0"/>
              <a:t>普遍认为用户应尽快升级到</a:t>
            </a:r>
            <a:r>
              <a:rPr sz="2400" dirty="0"/>
              <a:t>2048 bit或以上。</a:t>
            </a:r>
          </a:p>
        </p:txBody>
      </p:sp>
      <p:sp>
        <p:nvSpPr>
          <p:cNvPr id="8" name="标题 1"/>
          <p:cNvSpPr txBox="1">
            <a:spLocks/>
          </p:cNvSpPr>
          <p:nvPr/>
        </p:nvSpPr>
        <p:spPr>
          <a:xfrm>
            <a:off x="759491" y="364304"/>
            <a:ext cx="4444016" cy="378554"/>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800" b="1" i="0" kern="1200">
                <a:solidFill>
                  <a:schemeClr val="tx1"/>
                </a:solidFill>
                <a:latin typeface="宋体"/>
                <a:ea typeface="+mj-ea"/>
                <a:cs typeface="宋体"/>
              </a:defRPr>
            </a:lvl1pPr>
          </a:lstStyle>
          <a:p>
            <a:r>
              <a:rPr lang="en-US" altLang="zh-CN"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RSA</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算法的安全性</a:t>
            </a:r>
            <a:endPar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9" name="组合 8"/>
          <p:cNvGrpSpPr/>
          <p:nvPr/>
        </p:nvGrpSpPr>
        <p:grpSpPr>
          <a:xfrm>
            <a:off x="1" y="364304"/>
            <a:ext cx="12191999" cy="378554"/>
            <a:chOff x="1" y="336652"/>
            <a:chExt cx="12191999" cy="378554"/>
          </a:xfrm>
        </p:grpSpPr>
        <p:sp>
          <p:nvSpPr>
            <p:cNvPr id="10" name="矩形 9">
              <a:extLst>
                <a:ext uri="{FF2B5EF4-FFF2-40B4-BE49-F238E27FC236}">
                  <a16:creationId xmlns:a16="http://schemas.microsoft.com/office/drawing/2014/main" id="{F9A61405-0682-4602-BF60-F734C8C97EA0}"/>
                </a:ext>
              </a:extLst>
            </p:cNvPr>
            <p:cNvSpPr/>
            <p:nvPr/>
          </p:nvSpPr>
          <p:spPr>
            <a:xfrm>
              <a:off x="3703320" y="336652"/>
              <a:ext cx="848868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70216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10134600" y="6429908"/>
            <a:ext cx="2743200" cy="218008"/>
          </a:xfrm>
          <a:prstGeom prst="rect">
            <a:avLst/>
          </a:prstGeom>
        </p:spPr>
        <p:txBody>
          <a:bodyPr vert="horz" wrap="square" lIns="0" tIns="0" rIns="0" bIns="0" rtlCol="0" anchor="ctr">
            <a:spAutoFit/>
          </a:bodyPr>
          <a:lstStyle/>
          <a:p>
            <a:pPr marL="25400">
              <a:lnSpc>
                <a:spcPts val="1655"/>
              </a:lnSpc>
            </a:pPr>
            <a:fld id="{81D60167-4931-47E6-BA6A-407CBD079E47}" type="slidenum">
              <a:rPr sz="1400" dirty="0">
                <a:solidFill>
                  <a:srgbClr val="000000"/>
                </a:solidFill>
                <a:latin typeface="Arial"/>
                <a:cs typeface="Arial"/>
              </a:rPr>
              <a:pPr marL="25400">
                <a:lnSpc>
                  <a:spcPts val="1655"/>
                </a:lnSpc>
              </a:pPr>
              <a:t>44</a:t>
            </a:fld>
            <a:endParaRPr sz="1400">
              <a:latin typeface="Arial"/>
              <a:cs typeface="Arial"/>
            </a:endParaRPr>
          </a:p>
        </p:txBody>
      </p:sp>
      <p:sp>
        <p:nvSpPr>
          <p:cNvPr id="4" name="object 4"/>
          <p:cNvSpPr txBox="1"/>
          <p:nvPr/>
        </p:nvSpPr>
        <p:spPr>
          <a:xfrm>
            <a:off x="859536" y="1162559"/>
            <a:ext cx="10570464" cy="4689601"/>
          </a:xfrm>
          <a:prstGeom prst="rect">
            <a:avLst/>
          </a:prstGeom>
        </p:spPr>
        <p:txBody>
          <a:bodyPr vert="horz" lIns="91440" tIns="45720" rIns="91440" bIns="45720" rtlCol="0">
            <a:noAutofit/>
          </a:bodyPr>
          <a:lstStyle>
            <a:defPPr>
              <a:defRPr lang="en-US"/>
            </a:defPPr>
            <a:lvl1pPr marL="358775" indent="-358775" algn="just" defTabSz="914400">
              <a:lnSpc>
                <a:spcPct val="150000"/>
              </a:lnSpc>
              <a:spcBef>
                <a:spcPts val="1000"/>
              </a:spcBef>
              <a:buSzPct val="110000"/>
              <a:buFont typeface="Arial" panose="020B0604020202020204" pitchFamily="34" charset="0"/>
              <a:buChar char="•"/>
              <a:defRPr sz="20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sz="2400" dirty="0"/>
              <a:t>比起DES和其它对称算法来说，</a:t>
            </a:r>
            <a:r>
              <a:rPr sz="2400" dirty="0">
                <a:solidFill>
                  <a:srgbClr val="C00000"/>
                </a:solidFill>
              </a:rPr>
              <a:t>RSA要慢得多</a:t>
            </a:r>
            <a:r>
              <a:rPr sz="2400" dirty="0" smtClean="0"/>
              <a:t>。速度慢一直是</a:t>
            </a:r>
            <a:r>
              <a:rPr sz="2400" dirty="0"/>
              <a:t>RSA的缺陷，</a:t>
            </a:r>
            <a:r>
              <a:rPr sz="2400" dirty="0" smtClean="0"/>
              <a:t>一般来说只用于少量数据加密</a:t>
            </a:r>
            <a:r>
              <a:rPr sz="2400" dirty="0"/>
              <a:t>。事实上RSA</a:t>
            </a:r>
            <a:r>
              <a:rPr sz="2400" dirty="0" smtClean="0"/>
              <a:t>一般用于数字签名和对工作密钥的加密</a:t>
            </a:r>
            <a:r>
              <a:rPr sz="2400" dirty="0"/>
              <a:t>，</a:t>
            </a:r>
            <a:r>
              <a:rPr sz="2400" dirty="0" smtClean="0"/>
              <a:t>对数据的加密一般采用速度更快的对称密码算法</a:t>
            </a:r>
            <a:r>
              <a:rPr sz="2400" dirty="0"/>
              <a:t>。</a:t>
            </a:r>
          </a:p>
          <a:p>
            <a:r>
              <a:rPr sz="2400" dirty="0" smtClean="0"/>
              <a:t>RSA</a:t>
            </a:r>
            <a:r>
              <a:rPr sz="2400" dirty="0"/>
              <a:t>是被研究得最广泛的公钥算法，</a:t>
            </a:r>
            <a:r>
              <a:rPr sz="2400" dirty="0" smtClean="0"/>
              <a:t>从提出到现在已经过了几十年</a:t>
            </a:r>
            <a:r>
              <a:rPr sz="2400" dirty="0"/>
              <a:t>，经历了各种攻击的考验，</a:t>
            </a:r>
            <a:r>
              <a:rPr sz="2400" dirty="0" smtClean="0"/>
              <a:t>逐渐被人们接受</a:t>
            </a:r>
            <a:r>
              <a:rPr sz="2400" dirty="0"/>
              <a:t>，</a:t>
            </a:r>
            <a:r>
              <a:rPr sz="2400" dirty="0" smtClean="0"/>
              <a:t>普遍认为是目前最优秀的公钥方案之一。</a:t>
            </a:r>
            <a:endParaRPr lang="en-US" sz="2400" dirty="0" smtClean="0"/>
          </a:p>
          <a:p>
            <a:r>
              <a:rPr lang="zh-CN" altLang="en-US" sz="2400" spc="-5" dirty="0" smtClean="0">
                <a:latin typeface="宋体"/>
                <a:cs typeface="宋体"/>
              </a:rPr>
              <a:t>具体实现见</a:t>
            </a:r>
            <a:r>
              <a:rPr lang="en-US" altLang="zh-CN" sz="2400" spc="-5" dirty="0" smtClean="0">
                <a:latin typeface="Times New Roman"/>
                <a:cs typeface="Times New Roman"/>
              </a:rPr>
              <a:t>Open</a:t>
            </a:r>
            <a:r>
              <a:rPr lang="en-US" altLang="zh-CN" sz="2400" dirty="0" smtClean="0">
                <a:latin typeface="Times New Roman"/>
                <a:cs typeface="Times New Roman"/>
              </a:rPr>
              <a:t>S</a:t>
            </a:r>
            <a:r>
              <a:rPr lang="en-US" altLang="zh-CN" sz="2400" spc="-5" dirty="0" smtClean="0">
                <a:latin typeface="Times New Roman"/>
                <a:cs typeface="Times New Roman"/>
              </a:rPr>
              <a:t>SL</a:t>
            </a:r>
            <a:r>
              <a:rPr lang="zh-CN" altLang="en-US" sz="2400" spc="-5" dirty="0" smtClean="0">
                <a:latin typeface="宋体"/>
                <a:cs typeface="宋体"/>
              </a:rPr>
              <a:t>的源代码</a:t>
            </a:r>
            <a:r>
              <a:rPr lang="en-US" altLang="zh-CN" sz="2400" spc="-15" dirty="0" smtClean="0">
                <a:latin typeface="Times New Roman"/>
                <a:cs typeface="Times New Roman"/>
              </a:rPr>
              <a:t>(</a:t>
            </a:r>
            <a:r>
              <a:rPr lang="en-US" altLang="zh-CN" sz="2400" u="heavy" spc="-15" dirty="0">
                <a:solidFill>
                  <a:srgbClr val="0462C1"/>
                </a:solidFill>
                <a:uFill>
                  <a:solidFill>
                    <a:srgbClr val="0462C1"/>
                  </a:solidFill>
                </a:uFill>
                <a:latin typeface="Times New Roman"/>
                <a:cs typeface="Times New Roman"/>
                <a:hlinkClick r:id="rId2"/>
              </a:rPr>
              <a:t>http://www.openssl.org</a:t>
            </a:r>
            <a:r>
              <a:rPr lang="en-US" altLang="zh-CN" sz="2400" spc="-15" dirty="0">
                <a:latin typeface="Times New Roman"/>
                <a:cs typeface="Times New Roman"/>
              </a:rPr>
              <a:t>)</a:t>
            </a:r>
            <a:endParaRPr lang="en-US" altLang="zh-CN" sz="2400" dirty="0">
              <a:latin typeface="Times New Roman"/>
              <a:cs typeface="Times New Roman"/>
            </a:endParaRPr>
          </a:p>
          <a:p>
            <a:endParaRPr sz="2400" dirty="0"/>
          </a:p>
        </p:txBody>
      </p:sp>
      <p:sp>
        <p:nvSpPr>
          <p:cNvPr id="8" name="标题 1"/>
          <p:cNvSpPr txBox="1">
            <a:spLocks/>
          </p:cNvSpPr>
          <p:nvPr/>
        </p:nvSpPr>
        <p:spPr>
          <a:xfrm>
            <a:off x="759491" y="364304"/>
            <a:ext cx="4444016" cy="378554"/>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800" b="1" i="0" kern="1200">
                <a:solidFill>
                  <a:schemeClr val="tx1"/>
                </a:solidFill>
                <a:latin typeface="宋体"/>
                <a:ea typeface="+mj-ea"/>
                <a:cs typeface="宋体"/>
              </a:defRPr>
            </a:lvl1pPr>
          </a:lstStyle>
          <a:p>
            <a:r>
              <a:rPr lang="en-US" altLang="zh-CN"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RSA</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算法的速度</a:t>
            </a:r>
            <a:endPar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9" name="组合 8"/>
          <p:cNvGrpSpPr/>
          <p:nvPr/>
        </p:nvGrpSpPr>
        <p:grpSpPr>
          <a:xfrm>
            <a:off x="1" y="364304"/>
            <a:ext cx="12191999" cy="378554"/>
            <a:chOff x="1" y="336652"/>
            <a:chExt cx="12191999" cy="378554"/>
          </a:xfrm>
        </p:grpSpPr>
        <p:sp>
          <p:nvSpPr>
            <p:cNvPr id="10" name="矩形 9">
              <a:extLst>
                <a:ext uri="{FF2B5EF4-FFF2-40B4-BE49-F238E27FC236}">
                  <a16:creationId xmlns:a16="http://schemas.microsoft.com/office/drawing/2014/main" id="{F9A61405-0682-4602-BF60-F734C8C97EA0}"/>
                </a:ext>
              </a:extLst>
            </p:cNvPr>
            <p:cNvSpPr/>
            <p:nvPr/>
          </p:nvSpPr>
          <p:spPr>
            <a:xfrm>
              <a:off x="3392424" y="336652"/>
              <a:ext cx="879957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62604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3904882"/>
            <a:ext cx="6601809" cy="20925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17649" y="976540"/>
            <a:ext cx="6601809" cy="171277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479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0215" y="391480"/>
            <a:ext cx="3437737" cy="351378"/>
          </a:xfrm>
          <a:prstGeom prst="rect">
            <a:avLst/>
          </a:prstGeom>
        </p:spPr>
        <p:txBody>
          <a:bodyPr vert="horz" wrap="square" lIns="0" tIns="12700" rIns="0" bIns="0" rtlCol="0" anchor="ctr">
            <a:spAutoFit/>
          </a:bodyPr>
          <a:lstStyle/>
          <a:p>
            <a:pPr marL="12700">
              <a:lnSpc>
                <a:spcPct val="100000"/>
              </a:lnSpc>
              <a:spcBef>
                <a:spcPts val="100"/>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消息摘要和数字签名</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sp>
        <p:nvSpPr>
          <p:cNvPr id="4" name="object 4"/>
          <p:cNvSpPr txBox="1">
            <a:spLocks noGrp="1"/>
          </p:cNvSpPr>
          <p:nvPr>
            <p:ph type="body" idx="1"/>
          </p:nvPr>
        </p:nvSpPr>
        <p:spPr>
          <a:xfrm>
            <a:off x="613187" y="1368426"/>
            <a:ext cx="10515600" cy="4285147"/>
          </a:xfrm>
          <a:prstGeom prst="rect">
            <a:avLst/>
          </a:prstGeom>
        </p:spPr>
        <p:txBody>
          <a:bodyPr vert="horz" lIns="91440" tIns="45720" rIns="91440" bIns="45720" rtlCol="0">
            <a:noAutofit/>
          </a:bodyPr>
          <a:lstStyle/>
          <a:p>
            <a:pPr marL="358775" indent="-358775" algn="just">
              <a:lnSpc>
                <a:spcPct val="150000"/>
              </a:lnSpc>
              <a:buSzPct val="110000"/>
            </a:pPr>
            <a:r>
              <a:rPr sz="2400" dirty="0">
                <a:latin typeface="Times New Roman" panose="02020603050405020304" pitchFamily="18" charset="0"/>
                <a:ea typeface="黑体" panose="02010609060101010101" pitchFamily="49" charset="-122"/>
                <a:cs typeface="+mn-cs"/>
              </a:rPr>
              <a:t>使用高强度的密码技术可以保证数据的机密性</a:t>
            </a:r>
            <a:r>
              <a:rPr sz="2400" dirty="0" smtClean="0">
                <a:latin typeface="Times New Roman" panose="02020603050405020304" pitchFamily="18" charset="0"/>
                <a:ea typeface="黑体" panose="02010609060101010101" pitchFamily="49" charset="-122"/>
                <a:cs typeface="+mn-cs"/>
              </a:rPr>
              <a:t>。然而</a:t>
            </a:r>
            <a:r>
              <a:rPr sz="2400" dirty="0">
                <a:latin typeface="Times New Roman" panose="02020603050405020304" pitchFamily="18" charset="0"/>
                <a:ea typeface="黑体" panose="02010609060101010101" pitchFamily="49" charset="-122"/>
                <a:cs typeface="+mn-cs"/>
              </a:rPr>
              <a:t>，密码算法的运行速度较慢，</a:t>
            </a:r>
            <a:r>
              <a:rPr sz="2400" dirty="0" smtClean="0">
                <a:latin typeface="Times New Roman" panose="02020603050405020304" pitchFamily="18" charset="0"/>
                <a:ea typeface="黑体" panose="02010609060101010101" pitchFamily="49" charset="-122"/>
                <a:cs typeface="+mn-cs"/>
              </a:rPr>
              <a:t>如果数据的价值</a:t>
            </a:r>
            <a:r>
              <a:rPr sz="2400" dirty="0">
                <a:latin typeface="Times New Roman" panose="02020603050405020304" pitchFamily="18" charset="0"/>
                <a:ea typeface="黑体" panose="02010609060101010101" pitchFamily="49" charset="-122"/>
                <a:cs typeface="+mn-cs"/>
              </a:rPr>
              <a:t>（比如卫星拍摄的视频或图像，声音等大数据）  </a:t>
            </a:r>
            <a:r>
              <a:rPr sz="2400" dirty="0" err="1" smtClean="0">
                <a:latin typeface="Times New Roman" panose="02020603050405020304" pitchFamily="18" charset="0"/>
                <a:ea typeface="黑体" panose="02010609060101010101" pitchFamily="49" charset="-122"/>
                <a:cs typeface="+mn-cs"/>
              </a:rPr>
              <a:t>不值得用密码技术对其进行保护</a:t>
            </a:r>
            <a:r>
              <a:rPr lang="zh-CN" altLang="en-US" sz="2400" dirty="0" smtClean="0">
                <a:latin typeface="Times New Roman" panose="02020603050405020304" pitchFamily="18" charset="0"/>
                <a:ea typeface="黑体" panose="02010609060101010101" pitchFamily="49" charset="-122"/>
                <a:cs typeface="+mn-cs"/>
              </a:rPr>
              <a:t>，</a:t>
            </a:r>
            <a:r>
              <a:rPr sz="2400" dirty="0" err="1" smtClean="0">
                <a:latin typeface="Times New Roman" panose="02020603050405020304" pitchFamily="18" charset="0"/>
                <a:ea typeface="黑体" panose="02010609060101010101" pitchFamily="49" charset="-122"/>
                <a:cs typeface="+mn-cs"/>
              </a:rPr>
              <a:t>而只需保证其完整性时</a:t>
            </a:r>
            <a:r>
              <a:rPr lang="zh-CN" altLang="en-US" sz="2400" dirty="0">
                <a:latin typeface="Times New Roman" panose="02020603050405020304" pitchFamily="18" charset="0"/>
                <a:ea typeface="黑体" panose="02010609060101010101" pitchFamily="49" charset="-122"/>
                <a:cs typeface="+mn-cs"/>
              </a:rPr>
              <a:t>，</a:t>
            </a:r>
            <a:r>
              <a:rPr sz="2400" dirty="0" err="1" smtClean="0">
                <a:latin typeface="Times New Roman" panose="02020603050405020304" pitchFamily="18" charset="0"/>
                <a:ea typeface="黑体" panose="02010609060101010101" pitchFamily="49" charset="-122"/>
                <a:cs typeface="+mn-cs"/>
              </a:rPr>
              <a:t>人们迫切需要一种技术能实现高速的</a:t>
            </a:r>
            <a:r>
              <a:rPr sz="2400" dirty="0" err="1" smtClean="0">
                <a:solidFill>
                  <a:srgbClr val="C00000"/>
                </a:solidFill>
                <a:latin typeface="Times New Roman" panose="02020603050405020304" pitchFamily="18" charset="0"/>
                <a:ea typeface="黑体" panose="02010609060101010101" pitchFamily="49" charset="-122"/>
                <a:cs typeface="+mn-cs"/>
              </a:rPr>
              <a:t>完整性鉴别</a:t>
            </a:r>
            <a:r>
              <a:rPr sz="2400" dirty="0" smtClean="0">
                <a:latin typeface="Times New Roman" panose="02020603050405020304" pitchFamily="18" charset="0"/>
                <a:ea typeface="黑体" panose="02010609060101010101" pitchFamily="49" charset="-122"/>
                <a:cs typeface="+mn-cs"/>
              </a:rPr>
              <a:t>。</a:t>
            </a:r>
            <a:endParaRPr lang="en-US" sz="2400" dirty="0" smtClean="0">
              <a:latin typeface="Times New Roman" panose="02020603050405020304" pitchFamily="18" charset="0"/>
              <a:ea typeface="黑体" panose="02010609060101010101" pitchFamily="49" charset="-122"/>
              <a:cs typeface="+mn-cs"/>
            </a:endParaRPr>
          </a:p>
          <a:p>
            <a:pPr marL="358775" indent="-358775" algn="just">
              <a:lnSpc>
                <a:spcPct val="150000"/>
              </a:lnSpc>
              <a:buSzPct val="110000"/>
            </a:pPr>
            <a:r>
              <a:rPr sz="2400" dirty="0" err="1" smtClean="0">
                <a:latin typeface="Times New Roman" panose="02020603050405020304" pitchFamily="18" charset="0"/>
                <a:ea typeface="黑体" panose="02010609060101010101" pitchFamily="49" charset="-122"/>
                <a:cs typeface="+mn-cs"/>
              </a:rPr>
              <a:t>同时</a:t>
            </a:r>
            <a:r>
              <a:rPr sz="2400" dirty="0" err="1">
                <a:latin typeface="Times New Roman" panose="02020603050405020304" pitchFamily="18" charset="0"/>
                <a:ea typeface="黑体" panose="02010609060101010101" pitchFamily="49" charset="-122"/>
                <a:cs typeface="+mn-cs"/>
              </a:rPr>
              <a:t>，</a:t>
            </a:r>
            <a:r>
              <a:rPr sz="2400" dirty="0" err="1" smtClean="0">
                <a:latin typeface="Times New Roman" panose="02020603050405020304" pitchFamily="18" charset="0"/>
                <a:ea typeface="黑体" panose="02010609060101010101" pitchFamily="49" charset="-122"/>
                <a:cs typeface="+mn-cs"/>
              </a:rPr>
              <a:t>为了防止发送信息的一方否认曾经发送信息</a:t>
            </a:r>
            <a:r>
              <a:rPr sz="2400" dirty="0" err="1">
                <a:latin typeface="Times New Roman" panose="02020603050405020304" pitchFamily="18" charset="0"/>
                <a:ea typeface="黑体" panose="02010609060101010101" pitchFamily="49" charset="-122"/>
                <a:cs typeface="+mn-cs"/>
              </a:rPr>
              <a:t>，</a:t>
            </a:r>
            <a:r>
              <a:rPr sz="2400" dirty="0" err="1" smtClean="0">
                <a:latin typeface="Times New Roman" panose="02020603050405020304" pitchFamily="18" charset="0"/>
                <a:ea typeface="黑体" panose="02010609060101010101" pitchFamily="49" charset="-122"/>
                <a:cs typeface="+mn-cs"/>
              </a:rPr>
              <a:t>也需要一种技术来</a:t>
            </a:r>
            <a:r>
              <a:rPr sz="2400" dirty="0" err="1" smtClean="0">
                <a:solidFill>
                  <a:srgbClr val="C00000"/>
                </a:solidFill>
                <a:latin typeface="Times New Roman" panose="02020603050405020304" pitchFamily="18" charset="0"/>
                <a:ea typeface="黑体" panose="02010609060101010101" pitchFamily="49" charset="-122"/>
                <a:cs typeface="+mn-cs"/>
              </a:rPr>
              <a:t>鉴别信息确实发送自某个密钥持有者</a:t>
            </a:r>
            <a:r>
              <a:rPr sz="2400" dirty="0" smtClean="0">
                <a:latin typeface="Times New Roman" panose="02020603050405020304" pitchFamily="18" charset="0"/>
                <a:ea typeface="黑体" panose="02010609060101010101" pitchFamily="49" charset="-122"/>
                <a:cs typeface="+mn-cs"/>
              </a:rPr>
              <a:t>。</a:t>
            </a:r>
            <a:endParaRPr lang="en-US" sz="2400" dirty="0" smtClean="0">
              <a:latin typeface="Times New Roman" panose="02020603050405020304" pitchFamily="18" charset="0"/>
              <a:ea typeface="黑体" panose="02010609060101010101" pitchFamily="49" charset="-122"/>
              <a:cs typeface="+mn-cs"/>
            </a:endParaRPr>
          </a:p>
          <a:p>
            <a:pPr marL="358775" indent="-358775" algn="just">
              <a:lnSpc>
                <a:spcPct val="150000"/>
              </a:lnSpc>
              <a:buSzPct val="110000"/>
            </a:pPr>
            <a:r>
              <a:rPr sz="2400" dirty="0" err="1" smtClean="0">
                <a:solidFill>
                  <a:srgbClr val="C00000"/>
                </a:solidFill>
                <a:latin typeface="Times New Roman" panose="02020603050405020304" pitchFamily="18" charset="0"/>
                <a:ea typeface="黑体" panose="02010609060101010101" pitchFamily="49" charset="-122"/>
                <a:cs typeface="+mn-cs"/>
              </a:rPr>
              <a:t>消息摘要</a:t>
            </a:r>
            <a:r>
              <a:rPr sz="2400" dirty="0" err="1" smtClean="0">
                <a:latin typeface="Times New Roman" panose="02020603050405020304" pitchFamily="18" charset="0"/>
                <a:ea typeface="黑体" panose="02010609060101010101" pitchFamily="49" charset="-122"/>
                <a:cs typeface="+mn-cs"/>
              </a:rPr>
              <a:t>和</a:t>
            </a:r>
            <a:r>
              <a:rPr sz="2400" dirty="0" err="1" smtClean="0">
                <a:solidFill>
                  <a:srgbClr val="C00000"/>
                </a:solidFill>
                <a:latin typeface="Times New Roman" panose="02020603050405020304" pitchFamily="18" charset="0"/>
                <a:ea typeface="黑体" panose="02010609060101010101" pitchFamily="49" charset="-122"/>
                <a:cs typeface="+mn-cs"/>
              </a:rPr>
              <a:t>数字签名</a:t>
            </a:r>
            <a:r>
              <a:rPr sz="2400" dirty="0" err="1" smtClean="0">
                <a:latin typeface="Times New Roman" panose="02020603050405020304" pitchFamily="18" charset="0"/>
                <a:ea typeface="黑体" panose="02010609060101010101" pitchFamily="49" charset="-122"/>
                <a:cs typeface="+mn-cs"/>
              </a:rPr>
              <a:t>可以满足这两方面的需求</a:t>
            </a:r>
            <a:r>
              <a:rPr sz="2400" dirty="0">
                <a:latin typeface="Times New Roman" panose="02020603050405020304" pitchFamily="18" charset="0"/>
                <a:ea typeface="黑体" panose="02010609060101010101" pitchFamily="49" charset="-122"/>
                <a:cs typeface="+mn-cs"/>
              </a:rPr>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3922776" y="336652"/>
              <a:ext cx="826922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83290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927" y="364304"/>
            <a:ext cx="3437738" cy="350737"/>
          </a:xfrm>
          <a:prstGeom prst="rect">
            <a:avLst/>
          </a:prstGeom>
        </p:spPr>
        <p:txBody>
          <a:bodyPr vert="horz" wrap="square" lIns="0" tIns="12065" rIns="0" bIns="0" rtlCol="0" anchor="ctr">
            <a:spAutoFit/>
          </a:bodyPr>
          <a:lstStyle/>
          <a:p>
            <a:pPr marL="12700">
              <a:lnSpc>
                <a:spcPct val="100000"/>
              </a:lnSpc>
              <a:spcBef>
                <a:spcPts val="95"/>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报文摘要</a:t>
            </a: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(消息摘要 )</a:t>
            </a:r>
          </a:p>
        </p:txBody>
      </p:sp>
      <p:sp>
        <p:nvSpPr>
          <p:cNvPr id="4" name="object 4"/>
          <p:cNvSpPr txBox="1"/>
          <p:nvPr/>
        </p:nvSpPr>
        <p:spPr>
          <a:xfrm>
            <a:off x="1061109" y="1395713"/>
            <a:ext cx="10512581" cy="5078826"/>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a:solidFill>
                  <a:srgbClr val="C00000"/>
                </a:solidFill>
              </a:rPr>
              <a:t>消息摘要</a:t>
            </a:r>
            <a:r>
              <a:rPr dirty="0" err="1"/>
              <a:t>的目的是将消息鉴别与数据保密分开</a:t>
            </a:r>
            <a:r>
              <a:rPr dirty="0" err="1" smtClean="0"/>
              <a:t>，其基本设想是</a:t>
            </a:r>
            <a:r>
              <a:rPr lang="zh-CN" altLang="en-US" dirty="0" smtClean="0"/>
              <a:t>：</a:t>
            </a:r>
            <a:r>
              <a:rPr dirty="0" err="1" smtClean="0"/>
              <a:t>发送者用明文发送消息</a:t>
            </a:r>
            <a:r>
              <a:rPr dirty="0" err="1"/>
              <a:t>，</a:t>
            </a:r>
            <a:r>
              <a:rPr dirty="0" err="1" smtClean="0"/>
              <a:t>并在消息后面附上一个标签</a:t>
            </a:r>
            <a:r>
              <a:rPr dirty="0" err="1"/>
              <a:t>，</a:t>
            </a:r>
            <a:r>
              <a:rPr dirty="0" err="1" smtClean="0"/>
              <a:t>允许接收者利用这个标签来鉴别消息的真伪</a:t>
            </a:r>
            <a:r>
              <a:rPr dirty="0"/>
              <a:t>。</a:t>
            </a:r>
          </a:p>
          <a:p>
            <a:r>
              <a:rPr dirty="0" err="1"/>
              <a:t>用于鉴别消息的标签</a:t>
            </a:r>
            <a:r>
              <a:rPr dirty="0" err="1">
                <a:solidFill>
                  <a:srgbClr val="C00000"/>
                </a:solidFill>
              </a:rPr>
              <a:t>必须满足以下两个条件</a:t>
            </a:r>
            <a:r>
              <a:rPr dirty="0"/>
              <a:t>：</a:t>
            </a:r>
            <a:endParaRPr lang="en-US" dirty="0"/>
          </a:p>
          <a:p>
            <a:pPr lvl="1"/>
            <a:r>
              <a:rPr dirty="0" err="1"/>
              <a:t>第一，能够验证消息的完整性，即能辨别消息是否被修改</a:t>
            </a:r>
            <a:r>
              <a:rPr dirty="0"/>
              <a:t>；</a:t>
            </a:r>
            <a:endParaRPr lang="en-US" dirty="0"/>
          </a:p>
          <a:p>
            <a:pPr lvl="1"/>
            <a:r>
              <a:rPr dirty="0" err="1"/>
              <a:t>第二，标签不可能被伪造</a:t>
            </a:r>
            <a:r>
              <a:rPr dirty="0"/>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3922776" y="336652"/>
              <a:ext cx="826922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40967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19405" y="377571"/>
            <a:ext cx="1653539"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消息摘要</a:t>
            </a:r>
          </a:p>
        </p:txBody>
      </p:sp>
      <p:sp>
        <p:nvSpPr>
          <p:cNvPr id="4" name="object 4"/>
          <p:cNvSpPr txBox="1"/>
          <p:nvPr/>
        </p:nvSpPr>
        <p:spPr>
          <a:xfrm>
            <a:off x="819404" y="1118113"/>
            <a:ext cx="10884916" cy="5200391"/>
          </a:xfrm>
          <a:prstGeom prst="rect">
            <a:avLst/>
          </a:prstGeom>
        </p:spPr>
        <p:txBody>
          <a:bodyPr vert="horz" lIns="91440" tIns="45720" rIns="91440" bIns="45720" rtlCol="0">
            <a:norm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sz="2400" dirty="0" err="1"/>
              <a:t>为了辨别消息是否被修改，</a:t>
            </a:r>
            <a:r>
              <a:rPr sz="2400" dirty="0" err="1" smtClean="0"/>
              <a:t>可以将一个散列函数作用到一个任意长的消息</a:t>
            </a:r>
            <a:r>
              <a:rPr sz="2400" dirty="0" err="1"/>
              <a:t>m上，</a:t>
            </a:r>
            <a:r>
              <a:rPr sz="2400" dirty="0" err="1" smtClean="0"/>
              <a:t>生成一个固定长度的散列值</a:t>
            </a:r>
            <a:r>
              <a:rPr sz="2400" dirty="0" err="1"/>
              <a:t>H</a:t>
            </a:r>
            <a:r>
              <a:rPr sz="2400" dirty="0"/>
              <a:t>(m)，</a:t>
            </a:r>
            <a:r>
              <a:rPr sz="2400" dirty="0" err="1" smtClean="0"/>
              <a:t>这个散列值称为该消息的数字指纹</a:t>
            </a:r>
            <a:r>
              <a:rPr sz="2400" dirty="0" err="1"/>
              <a:t>，</a:t>
            </a:r>
            <a:r>
              <a:rPr sz="2400" dirty="0" err="1" smtClean="0"/>
              <a:t>也称</a:t>
            </a:r>
            <a:r>
              <a:rPr sz="2400" dirty="0" err="1" smtClean="0">
                <a:solidFill>
                  <a:srgbClr val="C00000"/>
                </a:solidFill>
              </a:rPr>
              <a:t>消息摘要</a:t>
            </a:r>
            <a:r>
              <a:rPr sz="2400" dirty="0" smtClean="0"/>
              <a:t>(message</a:t>
            </a:r>
            <a:r>
              <a:rPr lang="en-US" sz="2400" dirty="0" smtClean="0"/>
              <a:t> </a:t>
            </a:r>
            <a:r>
              <a:rPr sz="2400" dirty="0" err="1" smtClean="0"/>
              <a:t>digest，MD</a:t>
            </a:r>
            <a:r>
              <a:rPr sz="2400" dirty="0"/>
              <a:t>)。 </a:t>
            </a:r>
            <a:endParaRPr lang="en-US" sz="2400" dirty="0" smtClean="0"/>
          </a:p>
          <a:p>
            <a:r>
              <a:rPr sz="2400" dirty="0" smtClean="0"/>
              <a:t>消息的发送者对发送的消息计算一个消息摘要M1</a:t>
            </a:r>
            <a:r>
              <a:rPr sz="2400" dirty="0"/>
              <a:t>，和消息一起发给接收者；</a:t>
            </a:r>
            <a:r>
              <a:rPr sz="2400" dirty="0" smtClean="0"/>
              <a:t>接收者对收到的消息也计算一个消息摘要</a:t>
            </a:r>
            <a:r>
              <a:rPr sz="2400" dirty="0"/>
              <a:t>M2，如果M2等于M1</a:t>
            </a:r>
            <a:r>
              <a:rPr sz="2400" dirty="0" smtClean="0"/>
              <a:t>，则验证了消息的完整性</a:t>
            </a:r>
            <a:r>
              <a:rPr sz="2400" dirty="0"/>
              <a:t>，</a:t>
            </a:r>
            <a:r>
              <a:rPr sz="2400" dirty="0" smtClean="0"/>
              <a:t>否则就证明了消息被篡改了</a:t>
            </a:r>
            <a:r>
              <a:rPr sz="2400" dirty="0"/>
              <a:t>。</a:t>
            </a:r>
          </a:p>
          <a:p>
            <a:r>
              <a:rPr sz="2400" dirty="0"/>
              <a:t>为了保证标签不可能</a:t>
            </a:r>
            <a:r>
              <a:rPr sz="2400" dirty="0">
                <a:solidFill>
                  <a:srgbClr val="C00000"/>
                </a:solidFill>
              </a:rPr>
              <a:t>被伪造</a:t>
            </a:r>
            <a:r>
              <a:rPr sz="2400" dirty="0"/>
              <a:t>，</a:t>
            </a:r>
            <a:r>
              <a:rPr sz="2400" dirty="0" smtClean="0"/>
              <a:t>发送方可以用密码技术对消息摘要</a:t>
            </a:r>
            <a:r>
              <a:rPr sz="2400" dirty="0"/>
              <a:t>M1进行加密保护，</a:t>
            </a:r>
            <a:r>
              <a:rPr sz="2400" dirty="0" smtClean="0"/>
              <a:t>得到加密后的消息摘要</a:t>
            </a:r>
            <a:r>
              <a:rPr sz="2400" dirty="0"/>
              <a:t>C，接收方对C进行解密恢复M1，</a:t>
            </a:r>
            <a:r>
              <a:rPr sz="2400" dirty="0" smtClean="0"/>
              <a:t>再与消息摘要</a:t>
            </a:r>
            <a:r>
              <a:rPr sz="2400" dirty="0"/>
              <a:t>M2比较，从而判断消息的完整性</a:t>
            </a:r>
            <a:r>
              <a:rPr sz="2400" dirty="0" smtClean="0"/>
              <a:t>。</a:t>
            </a:r>
            <a:r>
              <a:rPr sz="2400" dirty="0" smtClean="0">
                <a:solidFill>
                  <a:srgbClr val="C00000"/>
                </a:solidFill>
              </a:rPr>
              <a:t>加密后</a:t>
            </a:r>
            <a:r>
              <a:rPr sz="2400" dirty="0" smtClean="0"/>
              <a:t>的消息摘要也称为</a:t>
            </a:r>
            <a:r>
              <a:rPr sz="2400" dirty="0" smtClean="0">
                <a:solidFill>
                  <a:srgbClr val="C00000"/>
                </a:solidFill>
              </a:rPr>
              <a:t>消息鉴别标签</a:t>
            </a:r>
            <a:r>
              <a:rPr sz="2400" dirty="0">
                <a:solidFill>
                  <a:srgbClr val="C00000"/>
                </a:solidFill>
              </a:rPr>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472944" y="336652"/>
              <a:ext cx="971905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903419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3227" y="1243584"/>
            <a:ext cx="10213309" cy="4992624"/>
          </a:xfrm>
          <a:prstGeom prst="rect">
            <a:avLst/>
          </a:prstGeom>
        </p:spPr>
        <p:txBody>
          <a:bodyPr vert="horz" lIns="91440" tIns="45720" rIns="91440" bIns="45720" rtlCol="0">
            <a:norm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a:t>用于消息鉴别的散列函数H必须满足以下特性</a:t>
            </a:r>
            <a:r>
              <a:rPr dirty="0" smtClean="0"/>
              <a:t>：</a:t>
            </a:r>
            <a:endParaRPr lang="en-US" dirty="0" smtClean="0"/>
          </a:p>
          <a:p>
            <a:pPr lvl="1"/>
            <a:r>
              <a:rPr dirty="0" err="1" smtClean="0"/>
              <a:t>H</a:t>
            </a:r>
            <a:r>
              <a:rPr dirty="0" err="1"/>
              <a:t>能够作用于任意长度的数据块，</a:t>
            </a:r>
            <a:r>
              <a:rPr dirty="0" err="1" smtClean="0"/>
              <a:t>并</a:t>
            </a:r>
            <a:r>
              <a:rPr dirty="0" err="1" smtClean="0">
                <a:solidFill>
                  <a:srgbClr val="C00000"/>
                </a:solidFill>
              </a:rPr>
              <a:t>生成固定长度的输出</a:t>
            </a:r>
            <a:r>
              <a:rPr dirty="0" smtClean="0"/>
              <a:t>。</a:t>
            </a:r>
            <a:endParaRPr lang="en-US" dirty="0" smtClean="0"/>
          </a:p>
          <a:p>
            <a:pPr lvl="1"/>
            <a:r>
              <a:rPr dirty="0" err="1" smtClean="0"/>
              <a:t>对于任意给定的数据块</a:t>
            </a:r>
            <a:r>
              <a:rPr dirty="0" err="1"/>
              <a:t>x，H</a:t>
            </a:r>
            <a:r>
              <a:rPr dirty="0"/>
              <a:t>(x)</a:t>
            </a:r>
            <a:r>
              <a:rPr dirty="0" err="1"/>
              <a:t>很容易计算</a:t>
            </a:r>
            <a:r>
              <a:rPr dirty="0" smtClean="0"/>
              <a:t>。</a:t>
            </a:r>
            <a:endParaRPr lang="en-US" dirty="0" smtClean="0"/>
          </a:p>
          <a:p>
            <a:pPr lvl="1"/>
            <a:r>
              <a:rPr dirty="0" err="1" smtClean="0"/>
              <a:t>对于任意给定的值h，要找到一个</a:t>
            </a:r>
            <a:r>
              <a:rPr dirty="0" err="1"/>
              <a:t>x</a:t>
            </a:r>
            <a:r>
              <a:rPr dirty="0"/>
              <a:t> </a:t>
            </a:r>
            <a:r>
              <a:rPr dirty="0" err="1" smtClean="0"/>
              <a:t>满足H</a:t>
            </a:r>
            <a:r>
              <a:rPr dirty="0" smtClean="0"/>
              <a:t>(x</a:t>
            </a:r>
            <a:r>
              <a:rPr dirty="0"/>
              <a:t>)=h，在计算上是不可能的(</a:t>
            </a:r>
            <a:r>
              <a:rPr dirty="0" err="1">
                <a:solidFill>
                  <a:srgbClr val="C00000"/>
                </a:solidFill>
              </a:rPr>
              <a:t>单向性</a:t>
            </a:r>
            <a:r>
              <a:rPr dirty="0" smtClean="0"/>
              <a:t>)。</a:t>
            </a:r>
            <a:endParaRPr lang="en-US" dirty="0" smtClean="0"/>
          </a:p>
          <a:p>
            <a:pPr lvl="1"/>
            <a:r>
              <a:rPr dirty="0" err="1" smtClean="0"/>
              <a:t>对于任意给定的数据块</a:t>
            </a:r>
            <a:r>
              <a:rPr dirty="0" err="1"/>
              <a:t>x，要找到一个y≠x并</a:t>
            </a:r>
            <a:r>
              <a:rPr dirty="0"/>
              <a:t> 满足H(y) = H(x)，</a:t>
            </a:r>
            <a:r>
              <a:rPr dirty="0" err="1"/>
              <a:t>在计算上是不可能的</a:t>
            </a:r>
            <a:r>
              <a:rPr dirty="0" smtClean="0"/>
              <a:t>。</a:t>
            </a:r>
            <a:endParaRPr lang="en-US" dirty="0" smtClean="0"/>
          </a:p>
          <a:p>
            <a:pPr lvl="1"/>
            <a:r>
              <a:rPr lang="zh-CN" altLang="en-US" dirty="0" smtClean="0"/>
              <a:t>要找到一对（</a:t>
            </a:r>
            <a:r>
              <a:rPr lang="en-US" altLang="zh-CN" dirty="0" err="1" smtClean="0"/>
              <a:t>x,y</a:t>
            </a:r>
            <a:r>
              <a:rPr lang="zh-CN" altLang="en-US" dirty="0" smtClean="0"/>
              <a:t>）满足</a:t>
            </a:r>
            <a:r>
              <a:rPr lang="en-US" altLang="zh-CN" dirty="0"/>
              <a:t>H(y) = H(x</a:t>
            </a:r>
            <a:r>
              <a:rPr lang="en-US" altLang="zh-CN" dirty="0" smtClean="0"/>
              <a:t>)</a:t>
            </a:r>
            <a:r>
              <a:rPr lang="zh-CN" altLang="en-US" dirty="0" smtClean="0"/>
              <a:t>，在计算上是不可能的。</a:t>
            </a:r>
            <a:endParaRPr lang="en-US" dirty="0" smtClean="0"/>
          </a:p>
        </p:txBody>
      </p:sp>
      <p:sp>
        <p:nvSpPr>
          <p:cNvPr id="6" name="object 3"/>
          <p:cNvSpPr txBox="1">
            <a:spLocks/>
          </p:cNvSpPr>
          <p:nvPr/>
        </p:nvSpPr>
        <p:spPr>
          <a:xfrm>
            <a:off x="819405" y="377571"/>
            <a:ext cx="1653539" cy="352019"/>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zh-CN" altLang="en-US" sz="2200" spc="500" dirty="0" smtClean="0">
                <a:solidFill>
                  <a:schemeClr val="accent1">
                    <a:lumMod val="50000"/>
                  </a:schemeClr>
                </a:solidFill>
                <a:latin typeface="微软雅黑" panose="020B0503020204020204" pitchFamily="34" charset="-122"/>
                <a:ea typeface="微软雅黑" panose="020B0503020204020204" pitchFamily="34" charset="-122"/>
              </a:rPr>
              <a:t>消息摘要</a:t>
            </a:r>
            <a:endParaRPr lang="zh-CN" altLang="en-US" sz="22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472944" y="336652"/>
              <a:ext cx="971905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6628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07158" y="350240"/>
            <a:ext cx="4444016" cy="351378"/>
          </a:xfrm>
          <a:prstGeom prst="rect">
            <a:avLst/>
          </a:prstGeom>
        </p:spPr>
        <p:txBody>
          <a:bodyPr vert="horz" wrap="square" lIns="0" tIns="12700" rIns="0" bIns="0" rtlCol="0" anchor="ctr">
            <a:spAutoFit/>
          </a:bodyPr>
          <a:lstStyle/>
          <a:p>
            <a:pPr marL="12700">
              <a:lnSpc>
                <a:spcPct val="100000"/>
              </a:lnSpc>
              <a:spcBef>
                <a:spcPts val="100"/>
              </a:spcBef>
            </a:pPr>
            <a:r>
              <a:rPr dirty="0" err="1" smtClean="0"/>
              <a:t>密码学基础</a:t>
            </a:r>
            <a:endParaRPr dirty="0"/>
          </a:p>
        </p:txBody>
      </p:sp>
      <p:sp>
        <p:nvSpPr>
          <p:cNvPr id="7" name="内容占位符 6"/>
          <p:cNvSpPr>
            <a:spLocks noGrp="1"/>
          </p:cNvSpPr>
          <p:nvPr>
            <p:ph idx="1"/>
          </p:nvPr>
        </p:nvSpPr>
        <p:spPr>
          <a:xfrm>
            <a:off x="707158" y="1259062"/>
            <a:ext cx="10515600" cy="5022866"/>
          </a:xfrm>
        </p:spPr>
        <p:txBody>
          <a:bodyPr vert="horz" lIns="91440" tIns="45720" rIns="91440" bIns="45720" rtlCol="0">
            <a:normAutofit/>
          </a:bodyPr>
          <a:lstStyle/>
          <a:p>
            <a:pPr algn="just"/>
            <a:r>
              <a:rPr lang="zh-CN" altLang="en-US" sz="2400" dirty="0"/>
              <a:t>信息安全的主要目标是保护信息的机密性、</a:t>
            </a:r>
            <a:r>
              <a:rPr lang="zh-CN" altLang="en-US" sz="2400" dirty="0" smtClean="0"/>
              <a:t>完整性</a:t>
            </a:r>
            <a:r>
              <a:rPr lang="zh-CN" altLang="en-US" sz="2400" dirty="0"/>
              <a:t>和可用性</a:t>
            </a:r>
            <a:r>
              <a:rPr lang="zh-CN" altLang="en-US" sz="2400" dirty="0" smtClean="0"/>
              <a:t>。</a:t>
            </a:r>
            <a:endParaRPr lang="en-US" altLang="zh-CN" sz="2400" dirty="0" smtClean="0"/>
          </a:p>
          <a:p>
            <a:pPr algn="just"/>
            <a:r>
              <a:rPr lang="zh-CN" altLang="en-US" sz="2400" dirty="0" smtClean="0">
                <a:solidFill>
                  <a:srgbClr val="C00000"/>
                </a:solidFill>
              </a:rPr>
              <a:t>机密性</a:t>
            </a:r>
            <a:r>
              <a:rPr lang="zh-CN" altLang="en-US" sz="2400" dirty="0"/>
              <a:t>主要通过密码技术实现，</a:t>
            </a:r>
            <a:r>
              <a:rPr lang="zh-CN" altLang="en-US" sz="2400" dirty="0" smtClean="0"/>
              <a:t>而信息</a:t>
            </a:r>
            <a:r>
              <a:rPr lang="zh-CN" altLang="en-US" sz="2400" dirty="0"/>
              <a:t>的</a:t>
            </a:r>
            <a:r>
              <a:rPr lang="zh-CN" altLang="en-US" sz="2400" dirty="0">
                <a:solidFill>
                  <a:srgbClr val="C00000"/>
                </a:solidFill>
              </a:rPr>
              <a:t>完整性</a:t>
            </a:r>
            <a:r>
              <a:rPr lang="zh-CN" altLang="en-US" sz="2400" dirty="0"/>
              <a:t>也直接或间接地使用了密码的</a:t>
            </a:r>
            <a:r>
              <a:rPr lang="zh-CN" altLang="en-US" sz="2400" dirty="0" smtClean="0"/>
              <a:t>相关技术</a:t>
            </a:r>
            <a:r>
              <a:rPr lang="zh-CN" altLang="en-US" sz="2400" dirty="0"/>
              <a:t>，因此</a:t>
            </a:r>
            <a:r>
              <a:rPr lang="zh-CN" altLang="en-US" sz="2400" u="sng" dirty="0">
                <a:solidFill>
                  <a:srgbClr val="C00000"/>
                </a:solidFill>
              </a:rPr>
              <a:t>密码学是信息安全的基础</a:t>
            </a:r>
            <a:r>
              <a:rPr lang="zh-CN" altLang="en-US" sz="2400" dirty="0"/>
              <a:t>。</a:t>
            </a:r>
          </a:p>
          <a:p>
            <a:pPr algn="just"/>
            <a:r>
              <a:rPr lang="zh-CN" altLang="en-US" sz="2400" dirty="0" smtClean="0"/>
              <a:t>长期以来</a:t>
            </a:r>
            <a:r>
              <a:rPr lang="zh-CN" altLang="en-US" sz="2400" dirty="0"/>
              <a:t>，密码技术只在很小的范围内使用，</a:t>
            </a:r>
            <a:r>
              <a:rPr lang="zh-CN" altLang="en-US" sz="2400" dirty="0" smtClean="0"/>
              <a:t>如军事</a:t>
            </a:r>
            <a:r>
              <a:rPr lang="zh-CN" altLang="en-US" sz="2400" dirty="0"/>
              <a:t>、外交、情报等部门。随着人类社会向</a:t>
            </a:r>
            <a:r>
              <a:rPr lang="zh-CN" altLang="en-US" sz="2400" dirty="0" smtClean="0"/>
              <a:t>信息社会</a:t>
            </a:r>
            <a:r>
              <a:rPr lang="zh-CN" altLang="en-US" sz="2400" dirty="0"/>
              <a:t>的演进，基于计算复杂性的计算机</a:t>
            </a:r>
            <a:r>
              <a:rPr lang="zh-CN" altLang="en-US" sz="2400" dirty="0" smtClean="0"/>
              <a:t>密码学得到</a:t>
            </a:r>
            <a:r>
              <a:rPr lang="zh-CN" altLang="en-US" sz="2400" dirty="0"/>
              <a:t>了前所未有的重视并迅速普及和发展起来</a:t>
            </a:r>
            <a:r>
              <a:rPr lang="zh-CN" altLang="en-US" sz="2400" dirty="0" smtClean="0"/>
              <a:t>。密码学</a:t>
            </a:r>
            <a:r>
              <a:rPr lang="zh-CN" altLang="en-US" sz="2400" dirty="0"/>
              <a:t>已成为计算机网络安全领域的主要研究方向之一。</a:t>
            </a:r>
          </a:p>
          <a:p>
            <a:pPr algn="just"/>
            <a:endParaRPr lang="zh-CN" altLang="en-US" sz="2400"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532888" y="336652"/>
              <a:ext cx="965911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标注 10"/>
          <p:cNvSpPr/>
          <p:nvPr/>
        </p:nvSpPr>
        <p:spPr>
          <a:xfrm>
            <a:off x="1358916" y="2942566"/>
            <a:ext cx="3162300" cy="1519164"/>
          </a:xfrm>
          <a:prstGeom prst="wedgeRectCallout">
            <a:avLst>
              <a:gd name="adj1" fmla="val -34937"/>
              <a:gd name="adj2" fmla="val -80293"/>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保密性，又称机密性，是指信息在存储、使用、传输过程中不会泄露给非授权的用户或者实体</a:t>
            </a:r>
          </a:p>
        </p:txBody>
      </p:sp>
      <p:sp>
        <p:nvSpPr>
          <p:cNvPr id="12" name="矩形标注 11"/>
          <p:cNvSpPr/>
          <p:nvPr/>
        </p:nvSpPr>
        <p:spPr>
          <a:xfrm>
            <a:off x="8335274" y="2857697"/>
            <a:ext cx="3132826" cy="1688903"/>
          </a:xfrm>
          <a:prstGeom prst="wedgeRectCallout">
            <a:avLst>
              <a:gd name="adj1" fmla="val -70253"/>
              <a:gd name="adj2" fmla="val -74648"/>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2"/>
                </a:solidFill>
                <a:latin typeface="黑体" panose="02010609060101010101" pitchFamily="49" charset="-122"/>
                <a:ea typeface="黑体" panose="02010609060101010101" pitchFamily="49" charset="-122"/>
              </a:rPr>
              <a:t>在存储、使用、传输过程</a:t>
            </a:r>
            <a:r>
              <a:rPr lang="zh-CN" altLang="en-US" sz="2000" dirty="0">
                <a:solidFill>
                  <a:schemeClr val="tx2"/>
                </a:solidFill>
                <a:latin typeface="黑体" panose="02010609060101010101" pitchFamily="49" charset="-122"/>
                <a:ea typeface="黑体" panose="02010609060101010101" pitchFamily="49" charset="-122"/>
              </a:rPr>
              <a:t>中，确保信息或数据不</a:t>
            </a:r>
            <a:r>
              <a:rPr lang="zh-CN" altLang="en-US" sz="2000" dirty="0" smtClean="0">
                <a:solidFill>
                  <a:schemeClr val="tx2"/>
                </a:solidFill>
                <a:latin typeface="黑体" panose="02010609060101010101" pitchFamily="49" charset="-122"/>
                <a:ea typeface="黑体" panose="02010609060101010101" pitchFamily="49" charset="-122"/>
              </a:rPr>
              <a:t>被非授权用户篡改</a:t>
            </a:r>
            <a:r>
              <a:rPr lang="zh-CN" altLang="en-US" sz="2000" dirty="0">
                <a:solidFill>
                  <a:schemeClr val="tx2"/>
                </a:solidFill>
                <a:latin typeface="黑体" panose="02010609060101010101" pitchFamily="49" charset="-122"/>
                <a:ea typeface="黑体" panose="02010609060101010101" pitchFamily="49" charset="-122"/>
              </a:rPr>
              <a:t>或在篡改后能够被迅速发现</a:t>
            </a:r>
          </a:p>
        </p:txBody>
      </p:sp>
    </p:spTree>
    <p:extLst>
      <p:ext uri="{BB962C8B-B14F-4D97-AF65-F5344CB8AC3E}">
        <p14:creationId xmlns:p14="http://schemas.microsoft.com/office/powerpoint/2010/main" val="8634047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8594" y="377571"/>
            <a:ext cx="2310638"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MD5和SHA</a:t>
            </a:r>
          </a:p>
        </p:txBody>
      </p:sp>
      <p:sp>
        <p:nvSpPr>
          <p:cNvPr id="4" name="object 4"/>
          <p:cNvSpPr txBox="1"/>
          <p:nvPr/>
        </p:nvSpPr>
        <p:spPr>
          <a:xfrm>
            <a:off x="991616" y="1399032"/>
            <a:ext cx="9505696" cy="3226282"/>
          </a:xfrm>
          <a:prstGeom prst="rect">
            <a:avLst/>
          </a:prstGeom>
        </p:spPr>
        <p:txBody>
          <a:bodyPr vert="horz" lIns="91440" tIns="45720" rIns="91440" bIns="45720" rtlCol="0">
            <a:norm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a:t>目前使用最多的两种散列函数是MD5和</a:t>
            </a:r>
            <a:r>
              <a:rPr dirty="0" smtClean="0"/>
              <a:t>SHA</a:t>
            </a:r>
            <a:r>
              <a:rPr lang="zh-CN" altLang="en-US" dirty="0" smtClean="0"/>
              <a:t>序列函数</a:t>
            </a:r>
            <a:r>
              <a:rPr dirty="0" smtClean="0"/>
              <a:t>。</a:t>
            </a:r>
            <a:endParaRPr dirty="0"/>
          </a:p>
          <a:p>
            <a:r>
              <a:rPr dirty="0" smtClean="0"/>
              <a:t>MD5</a:t>
            </a:r>
            <a:r>
              <a:rPr dirty="0"/>
              <a:t>的散列码长度为128比特。</a:t>
            </a:r>
          </a:p>
          <a:p>
            <a:r>
              <a:rPr dirty="0" smtClean="0"/>
              <a:t>SHA</a:t>
            </a:r>
            <a:r>
              <a:rPr dirty="0"/>
              <a:t>序列函数是美国联邦政府的标准，如</a:t>
            </a:r>
            <a:r>
              <a:rPr dirty="0" smtClean="0"/>
              <a:t>SHA-1散列码长度为</a:t>
            </a:r>
            <a:r>
              <a:rPr dirty="0"/>
              <a:t>160比特，SHA-2散列码长度为</a:t>
            </a:r>
            <a:r>
              <a:rPr dirty="0" smtClean="0"/>
              <a:t>256、384</a:t>
            </a:r>
            <a:r>
              <a:rPr dirty="0"/>
              <a:t>和512位。</a:t>
            </a:r>
          </a:p>
        </p:txBody>
      </p:sp>
      <p:grpSp>
        <p:nvGrpSpPr>
          <p:cNvPr id="10" name="组合 9"/>
          <p:cNvGrpSpPr/>
          <p:nvPr/>
        </p:nvGrpSpPr>
        <p:grpSpPr>
          <a:xfrm>
            <a:off x="1" y="364304"/>
            <a:ext cx="12191999" cy="378554"/>
            <a:chOff x="1" y="336652"/>
            <a:chExt cx="12191999" cy="378554"/>
          </a:xfrm>
        </p:grpSpPr>
        <p:sp>
          <p:nvSpPr>
            <p:cNvPr id="11" name="矩形 10">
              <a:extLst>
                <a:ext uri="{FF2B5EF4-FFF2-40B4-BE49-F238E27FC236}">
                  <a16:creationId xmlns:a16="http://schemas.microsoft.com/office/drawing/2014/main" id="{F9A61405-0682-4602-BF60-F734C8C97EA0}"/>
                </a:ext>
              </a:extLst>
            </p:cNvPr>
            <p:cNvSpPr/>
            <p:nvPr/>
          </p:nvSpPr>
          <p:spPr>
            <a:xfrm>
              <a:off x="2852928" y="336652"/>
              <a:ext cx="933907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4376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268" y="364304"/>
            <a:ext cx="2876550" cy="351378"/>
          </a:xfrm>
          <a:prstGeom prst="rect">
            <a:avLst/>
          </a:prstGeom>
        </p:spPr>
        <p:txBody>
          <a:bodyPr vert="horz" wrap="square" lIns="0" tIns="12700" rIns="0" bIns="0" rtlCol="0" anchor="ctr">
            <a:spAutoFit/>
          </a:bodyPr>
          <a:lstStyle/>
          <a:p>
            <a:pPr marL="12700">
              <a:lnSpc>
                <a:spcPct val="100000"/>
              </a:lnSpc>
              <a:spcBef>
                <a:spcPts val="100"/>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数字签名</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sp>
        <p:nvSpPr>
          <p:cNvPr id="4" name="object 4"/>
          <p:cNvSpPr txBox="1"/>
          <p:nvPr/>
        </p:nvSpPr>
        <p:spPr>
          <a:xfrm>
            <a:off x="793268" y="1434776"/>
            <a:ext cx="9950238" cy="4728517"/>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sz="3200" dirty="0"/>
              <a:t>数字签名(Digital Signature</a:t>
            </a:r>
            <a:r>
              <a:rPr sz="3200" dirty="0" smtClean="0"/>
              <a:t>)</a:t>
            </a:r>
            <a:endParaRPr lang="en-US" sz="3200" dirty="0" smtClean="0"/>
          </a:p>
          <a:p>
            <a:pPr lvl="1"/>
            <a:r>
              <a:rPr sz="2800" dirty="0" err="1"/>
              <a:t>是指</a:t>
            </a:r>
            <a:r>
              <a:rPr lang="zh-CN" altLang="en-US" sz="2800" dirty="0"/>
              <a:t>发送者</a:t>
            </a:r>
            <a:r>
              <a:rPr sz="2800" dirty="0" err="1" smtClean="0">
                <a:solidFill>
                  <a:srgbClr val="C00000"/>
                </a:solidFill>
              </a:rPr>
              <a:t>用自己的私钥对原始数据的消息摘要进行加密所得的数据</a:t>
            </a:r>
            <a:r>
              <a:rPr sz="2800" dirty="0" err="1"/>
              <a:t>，即加密的摘要</a:t>
            </a:r>
            <a:r>
              <a:rPr sz="2800" dirty="0"/>
              <a:t>。</a:t>
            </a:r>
          </a:p>
          <a:p>
            <a:pPr lvl="1"/>
            <a:r>
              <a:rPr sz="2800" dirty="0" smtClean="0"/>
              <a:t>信息接收者使用信息发送者的公钥对附在原始信息后的数字签名进行解密后获得消息摘要</a:t>
            </a:r>
            <a:r>
              <a:rPr sz="2800" dirty="0"/>
              <a:t>M1，</a:t>
            </a:r>
            <a:r>
              <a:rPr sz="2800" dirty="0" smtClean="0"/>
              <a:t>并与原始数据产生的消息摘要M2</a:t>
            </a:r>
            <a:r>
              <a:rPr sz="2800" dirty="0"/>
              <a:t>对照，便可确信原始信息是否被篡改。</a:t>
            </a:r>
          </a:p>
          <a:p>
            <a:pPr lvl="1"/>
            <a:r>
              <a:rPr sz="2800" dirty="0" err="1" smtClean="0"/>
              <a:t>这样就保证了</a:t>
            </a:r>
            <a:r>
              <a:rPr sz="2800" dirty="0" err="1" smtClean="0">
                <a:solidFill>
                  <a:srgbClr val="C00000"/>
                </a:solidFill>
              </a:rPr>
              <a:t>消息来源的真实性</a:t>
            </a:r>
            <a:r>
              <a:rPr sz="2800" dirty="0" err="1" smtClean="0"/>
              <a:t>和</a:t>
            </a:r>
            <a:r>
              <a:rPr sz="2800" dirty="0" err="1" smtClean="0">
                <a:solidFill>
                  <a:srgbClr val="C00000"/>
                </a:solidFill>
              </a:rPr>
              <a:t>数据传输的完整性</a:t>
            </a:r>
            <a:r>
              <a:rPr sz="2800" dirty="0"/>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350008" y="336652"/>
              <a:ext cx="984199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762119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268" y="364304"/>
            <a:ext cx="3559276" cy="351378"/>
          </a:xfrm>
          <a:prstGeom prst="rect">
            <a:avLst/>
          </a:prstGeom>
        </p:spPr>
        <p:txBody>
          <a:bodyPr vert="horz" wrap="square" lIns="0" tIns="12700" rIns="0" bIns="0" rtlCol="0" anchor="ctr">
            <a:spAutoFit/>
          </a:bodyPr>
          <a:lstStyle/>
          <a:p>
            <a:pPr marL="12700">
              <a:lnSpc>
                <a:spcPct val="100000"/>
              </a:lnSpc>
              <a:spcBef>
                <a:spcPts val="100"/>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数字签名</a:t>
            </a:r>
            <a:r>
              <a:rPr lang="zh-CN" altLang="en-US" sz="2200" b="0" spc="500" dirty="0" smtClean="0">
                <a:solidFill>
                  <a:schemeClr val="accent1">
                    <a:lumMod val="50000"/>
                  </a:schemeClr>
                </a:solidFill>
                <a:latin typeface="微软雅黑" panose="020B0503020204020204" pitchFamily="34" charset="-122"/>
                <a:ea typeface="微软雅黑" panose="020B0503020204020204" pitchFamily="34" charset="-122"/>
                <a:cs typeface="+mj-cs"/>
              </a:rPr>
              <a:t>及完整性验证</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4507992" y="336652"/>
              <a:ext cx="768400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object 3"/>
          <p:cNvSpPr/>
          <p:nvPr/>
        </p:nvSpPr>
        <p:spPr>
          <a:xfrm>
            <a:off x="3255788" y="2122067"/>
            <a:ext cx="984885" cy="490220"/>
          </a:xfrm>
          <a:custGeom>
            <a:avLst/>
            <a:gdLst/>
            <a:ahLst/>
            <a:cxnLst/>
            <a:rect l="l" t="t" r="r" b="b"/>
            <a:pathLst>
              <a:path w="984885" h="490219">
                <a:moveTo>
                  <a:pt x="0" y="489961"/>
                </a:moveTo>
                <a:lnTo>
                  <a:pt x="984294" y="489961"/>
                </a:lnTo>
                <a:lnTo>
                  <a:pt x="984294" y="0"/>
                </a:lnTo>
                <a:lnTo>
                  <a:pt x="0" y="0"/>
                </a:lnTo>
                <a:lnTo>
                  <a:pt x="0" y="489961"/>
                </a:lnTo>
                <a:close/>
              </a:path>
            </a:pathLst>
          </a:custGeom>
          <a:ln w="12456">
            <a:solidFill>
              <a:srgbClr val="000000"/>
            </a:solidFill>
          </a:ln>
        </p:spPr>
        <p:txBody>
          <a:bodyPr wrap="square" lIns="0" tIns="0" rIns="0" bIns="0" rtlCol="0"/>
          <a:lstStyle/>
          <a:p>
            <a:endParaRPr/>
          </a:p>
        </p:txBody>
      </p:sp>
      <p:sp>
        <p:nvSpPr>
          <p:cNvPr id="11" name="object 4"/>
          <p:cNvSpPr txBox="1"/>
          <p:nvPr/>
        </p:nvSpPr>
        <p:spPr>
          <a:xfrm>
            <a:off x="3526954" y="2215078"/>
            <a:ext cx="442595" cy="262892"/>
          </a:xfrm>
          <a:prstGeom prst="rect">
            <a:avLst/>
          </a:prstGeom>
        </p:spPr>
        <p:txBody>
          <a:bodyPr vert="horz" wrap="square" lIns="0" tIns="16510" rIns="0" bIns="0" rtlCol="0">
            <a:spAutoFit/>
          </a:bodyPr>
          <a:lstStyle/>
          <a:p>
            <a:pPr marL="12700">
              <a:spcBef>
                <a:spcPts val="130"/>
              </a:spcBef>
            </a:pPr>
            <a:r>
              <a:rPr sz="1600" spc="35" dirty="0">
                <a:latin typeface="宋体"/>
                <a:cs typeface="宋体"/>
              </a:rPr>
              <a:t>消息</a:t>
            </a:r>
            <a:endParaRPr sz="1600">
              <a:latin typeface="宋体"/>
              <a:cs typeface="宋体"/>
            </a:endParaRPr>
          </a:p>
        </p:txBody>
      </p:sp>
      <p:sp>
        <p:nvSpPr>
          <p:cNvPr id="12" name="object 5"/>
          <p:cNvSpPr txBox="1"/>
          <p:nvPr/>
        </p:nvSpPr>
        <p:spPr>
          <a:xfrm>
            <a:off x="3255788" y="2857027"/>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散列函数</a:t>
            </a:r>
            <a:endParaRPr sz="1600">
              <a:latin typeface="宋体"/>
              <a:cs typeface="宋体"/>
            </a:endParaRPr>
          </a:p>
        </p:txBody>
      </p:sp>
      <p:sp>
        <p:nvSpPr>
          <p:cNvPr id="13" name="object 6"/>
          <p:cNvSpPr txBox="1"/>
          <p:nvPr/>
        </p:nvSpPr>
        <p:spPr>
          <a:xfrm>
            <a:off x="3255788" y="3836949"/>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数字摘要</a:t>
            </a:r>
            <a:endParaRPr sz="1600">
              <a:latin typeface="宋体"/>
              <a:cs typeface="宋体"/>
            </a:endParaRPr>
          </a:p>
        </p:txBody>
      </p:sp>
      <p:sp>
        <p:nvSpPr>
          <p:cNvPr id="14" name="object 7"/>
          <p:cNvSpPr txBox="1"/>
          <p:nvPr/>
        </p:nvSpPr>
        <p:spPr>
          <a:xfrm>
            <a:off x="3255788" y="4816871"/>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加密算法</a:t>
            </a:r>
            <a:endParaRPr sz="1600">
              <a:latin typeface="宋体"/>
              <a:cs typeface="宋体"/>
            </a:endParaRPr>
          </a:p>
        </p:txBody>
      </p:sp>
      <p:sp>
        <p:nvSpPr>
          <p:cNvPr id="15" name="object 8"/>
          <p:cNvSpPr txBox="1"/>
          <p:nvPr/>
        </p:nvSpPr>
        <p:spPr>
          <a:xfrm>
            <a:off x="4732221" y="2612029"/>
            <a:ext cx="984885" cy="618887"/>
          </a:xfrm>
          <a:prstGeom prst="rect">
            <a:avLst/>
          </a:prstGeom>
          <a:solidFill>
            <a:srgbClr val="DCDCDC"/>
          </a:solidFill>
          <a:ln w="12465">
            <a:solidFill>
              <a:srgbClr val="000000"/>
            </a:solidFill>
          </a:ln>
        </p:spPr>
        <p:txBody>
          <a:bodyPr vert="horz" wrap="square" lIns="0" tIns="66675" rIns="0" bIns="0" rtlCol="0">
            <a:spAutoFit/>
          </a:bodyPr>
          <a:lstStyle/>
          <a:p>
            <a:pPr marL="179070" marR="171450">
              <a:lnSpc>
                <a:spcPct val="111900"/>
              </a:lnSpc>
              <a:spcBef>
                <a:spcPts val="525"/>
              </a:spcBef>
            </a:pPr>
            <a:r>
              <a:rPr sz="1600" spc="30" dirty="0">
                <a:latin typeface="宋体"/>
                <a:cs typeface="宋体"/>
              </a:rPr>
              <a:t>加密后 的摘要</a:t>
            </a:r>
            <a:endParaRPr sz="1600">
              <a:latin typeface="宋体"/>
              <a:cs typeface="宋体"/>
            </a:endParaRPr>
          </a:p>
        </p:txBody>
      </p:sp>
      <p:sp>
        <p:nvSpPr>
          <p:cNvPr id="16" name="object 9"/>
          <p:cNvSpPr txBox="1"/>
          <p:nvPr/>
        </p:nvSpPr>
        <p:spPr>
          <a:xfrm>
            <a:off x="4732221" y="2122068"/>
            <a:ext cx="984885" cy="357149"/>
          </a:xfrm>
          <a:prstGeom prst="rect">
            <a:avLst/>
          </a:prstGeom>
          <a:ln w="12456">
            <a:solidFill>
              <a:srgbClr val="000000"/>
            </a:solidFill>
          </a:ln>
        </p:spPr>
        <p:txBody>
          <a:bodyPr vert="horz" wrap="square" lIns="0" tIns="109855" rIns="0" bIns="0" rtlCol="0">
            <a:spAutoFit/>
          </a:bodyPr>
          <a:lstStyle/>
          <a:p>
            <a:pPr marL="283845">
              <a:spcBef>
                <a:spcPts val="865"/>
              </a:spcBef>
            </a:pPr>
            <a:r>
              <a:rPr sz="1600" spc="35" dirty="0">
                <a:latin typeface="宋体"/>
                <a:cs typeface="宋体"/>
              </a:rPr>
              <a:t>消息</a:t>
            </a:r>
            <a:endParaRPr sz="1600">
              <a:latin typeface="宋体"/>
              <a:cs typeface="宋体"/>
            </a:endParaRPr>
          </a:p>
        </p:txBody>
      </p:sp>
      <p:sp>
        <p:nvSpPr>
          <p:cNvPr id="17" name="object 10"/>
          <p:cNvSpPr txBox="1"/>
          <p:nvPr/>
        </p:nvSpPr>
        <p:spPr>
          <a:xfrm>
            <a:off x="2271494" y="4326892"/>
            <a:ext cx="492759" cy="980440"/>
          </a:xfrm>
          <a:prstGeom prst="rect">
            <a:avLst/>
          </a:prstGeom>
          <a:ln w="12489">
            <a:solidFill>
              <a:srgbClr val="000000"/>
            </a:solidFill>
          </a:ln>
        </p:spPr>
        <p:txBody>
          <a:bodyPr vert="horz" wrap="square" lIns="0" tIns="0" rIns="0" bIns="0" rtlCol="0">
            <a:spAutoFit/>
          </a:bodyPr>
          <a:lstStyle/>
          <a:p>
            <a:pPr marL="170815">
              <a:lnSpc>
                <a:spcPts val="1635"/>
              </a:lnSpc>
            </a:pPr>
            <a:r>
              <a:rPr sz="1600" spc="25" dirty="0">
                <a:latin typeface="Times New Roman"/>
                <a:cs typeface="Times New Roman"/>
              </a:rPr>
              <a:t>A</a:t>
            </a:r>
            <a:endParaRPr sz="1600">
              <a:latin typeface="Times New Roman"/>
              <a:cs typeface="Times New Roman"/>
            </a:endParaRPr>
          </a:p>
          <a:p>
            <a:pPr marL="141605" marR="133985">
              <a:lnSpc>
                <a:spcPct val="102099"/>
              </a:lnSpc>
            </a:pPr>
            <a:r>
              <a:rPr sz="1600" spc="25" dirty="0">
                <a:latin typeface="宋体"/>
                <a:cs typeface="宋体"/>
              </a:rPr>
              <a:t>的 私</a:t>
            </a:r>
            <a:endParaRPr sz="1600">
              <a:latin typeface="宋体"/>
              <a:cs typeface="宋体"/>
            </a:endParaRPr>
          </a:p>
          <a:p>
            <a:pPr marL="141605">
              <a:spcBef>
                <a:spcPts val="180"/>
              </a:spcBef>
            </a:pPr>
            <a:r>
              <a:rPr sz="1600" spc="35" dirty="0">
                <a:latin typeface="宋体"/>
                <a:cs typeface="宋体"/>
              </a:rPr>
              <a:t>钥</a:t>
            </a:r>
            <a:endParaRPr sz="1600">
              <a:latin typeface="宋体"/>
              <a:cs typeface="宋体"/>
            </a:endParaRPr>
          </a:p>
        </p:txBody>
      </p:sp>
      <p:sp>
        <p:nvSpPr>
          <p:cNvPr id="18" name="object 11"/>
          <p:cNvSpPr txBox="1"/>
          <p:nvPr/>
        </p:nvSpPr>
        <p:spPr>
          <a:xfrm>
            <a:off x="6700878" y="3836949"/>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解密算法</a:t>
            </a:r>
            <a:endParaRPr sz="1600">
              <a:latin typeface="宋体"/>
              <a:cs typeface="宋体"/>
            </a:endParaRPr>
          </a:p>
        </p:txBody>
      </p:sp>
      <p:sp>
        <p:nvSpPr>
          <p:cNvPr id="19" name="object 12"/>
          <p:cNvSpPr/>
          <p:nvPr/>
        </p:nvSpPr>
        <p:spPr>
          <a:xfrm>
            <a:off x="4732221" y="4571872"/>
            <a:ext cx="984885" cy="735330"/>
          </a:xfrm>
          <a:custGeom>
            <a:avLst/>
            <a:gdLst/>
            <a:ahLst/>
            <a:cxnLst/>
            <a:rect l="l" t="t" r="r" b="b"/>
            <a:pathLst>
              <a:path w="984885" h="735329">
                <a:moveTo>
                  <a:pt x="0" y="734958"/>
                </a:moveTo>
                <a:lnTo>
                  <a:pt x="984294" y="734958"/>
                </a:lnTo>
                <a:lnTo>
                  <a:pt x="984294" y="0"/>
                </a:lnTo>
                <a:lnTo>
                  <a:pt x="0" y="0"/>
                </a:lnTo>
                <a:lnTo>
                  <a:pt x="0" y="734958"/>
                </a:lnTo>
                <a:close/>
              </a:path>
            </a:pathLst>
          </a:custGeom>
          <a:ln w="12465">
            <a:solidFill>
              <a:srgbClr val="000000"/>
            </a:solidFill>
          </a:ln>
        </p:spPr>
        <p:txBody>
          <a:bodyPr wrap="square" lIns="0" tIns="0" rIns="0" bIns="0" rtlCol="0"/>
          <a:lstStyle/>
          <a:p>
            <a:endParaRPr/>
          </a:p>
        </p:txBody>
      </p:sp>
      <p:sp>
        <p:nvSpPr>
          <p:cNvPr id="20" name="object 13"/>
          <p:cNvSpPr txBox="1"/>
          <p:nvPr/>
        </p:nvSpPr>
        <p:spPr>
          <a:xfrm>
            <a:off x="4899215" y="4626930"/>
            <a:ext cx="650875" cy="571500"/>
          </a:xfrm>
          <a:prstGeom prst="rect">
            <a:avLst/>
          </a:prstGeom>
        </p:spPr>
        <p:txBody>
          <a:bodyPr vert="horz" wrap="square" lIns="0" tIns="11430" rIns="0" bIns="0" rtlCol="0">
            <a:spAutoFit/>
          </a:bodyPr>
          <a:lstStyle/>
          <a:p>
            <a:pPr marL="12700" marR="5080">
              <a:lnSpc>
                <a:spcPct val="112000"/>
              </a:lnSpc>
              <a:spcBef>
                <a:spcPts val="90"/>
              </a:spcBef>
            </a:pPr>
            <a:r>
              <a:rPr sz="1600" spc="30" dirty="0">
                <a:latin typeface="宋体"/>
                <a:cs typeface="宋体"/>
              </a:rPr>
              <a:t>加密后 的摘要</a:t>
            </a:r>
            <a:endParaRPr sz="1600">
              <a:latin typeface="宋体"/>
              <a:cs typeface="宋体"/>
            </a:endParaRPr>
          </a:p>
        </p:txBody>
      </p:sp>
      <p:sp>
        <p:nvSpPr>
          <p:cNvPr id="21" name="object 14"/>
          <p:cNvSpPr txBox="1"/>
          <p:nvPr/>
        </p:nvSpPr>
        <p:spPr>
          <a:xfrm>
            <a:off x="6700878" y="4816871"/>
            <a:ext cx="984885" cy="357149"/>
          </a:xfrm>
          <a:prstGeom prst="rect">
            <a:avLst/>
          </a:prstGeom>
          <a:ln w="12456">
            <a:solidFill>
              <a:srgbClr val="000000"/>
            </a:solidFill>
          </a:ln>
        </p:spPr>
        <p:txBody>
          <a:bodyPr vert="horz" wrap="square" lIns="0" tIns="109855" rIns="0" bIns="0" rtlCol="0">
            <a:spAutoFit/>
          </a:bodyPr>
          <a:lstStyle/>
          <a:p>
            <a:pPr marL="104139">
              <a:spcBef>
                <a:spcPts val="865"/>
              </a:spcBef>
            </a:pPr>
            <a:r>
              <a:rPr sz="1600" spc="25" dirty="0">
                <a:latin typeface="Times New Roman"/>
                <a:cs typeface="Times New Roman"/>
              </a:rPr>
              <a:t>A</a:t>
            </a:r>
            <a:r>
              <a:rPr sz="1600" spc="35" dirty="0">
                <a:latin typeface="宋体"/>
                <a:cs typeface="宋体"/>
              </a:rPr>
              <a:t>的公钥</a:t>
            </a:r>
            <a:endParaRPr sz="1600">
              <a:latin typeface="宋体"/>
              <a:cs typeface="宋体"/>
            </a:endParaRPr>
          </a:p>
        </p:txBody>
      </p:sp>
      <p:sp>
        <p:nvSpPr>
          <p:cNvPr id="22" name="object 15"/>
          <p:cNvSpPr/>
          <p:nvPr/>
        </p:nvSpPr>
        <p:spPr>
          <a:xfrm>
            <a:off x="3747978" y="2612028"/>
            <a:ext cx="0" cy="91440"/>
          </a:xfrm>
          <a:custGeom>
            <a:avLst/>
            <a:gdLst/>
            <a:ahLst/>
            <a:cxnLst/>
            <a:rect l="l" t="t" r="r" b="b"/>
            <a:pathLst>
              <a:path h="91439">
                <a:moveTo>
                  <a:pt x="0" y="0"/>
                </a:moveTo>
                <a:lnTo>
                  <a:pt x="0" y="90919"/>
                </a:lnTo>
              </a:path>
            </a:pathLst>
          </a:custGeom>
          <a:ln w="12500">
            <a:solidFill>
              <a:srgbClr val="000000"/>
            </a:solidFill>
          </a:ln>
        </p:spPr>
        <p:txBody>
          <a:bodyPr wrap="square" lIns="0" tIns="0" rIns="0" bIns="0" rtlCol="0"/>
          <a:lstStyle/>
          <a:p>
            <a:endParaRPr/>
          </a:p>
        </p:txBody>
      </p:sp>
      <p:sp>
        <p:nvSpPr>
          <p:cNvPr id="23" name="object 16"/>
          <p:cNvSpPr/>
          <p:nvPr/>
        </p:nvSpPr>
        <p:spPr>
          <a:xfrm>
            <a:off x="3691690" y="2688947"/>
            <a:ext cx="113030" cy="168275"/>
          </a:xfrm>
          <a:custGeom>
            <a:avLst/>
            <a:gdLst/>
            <a:ahLst/>
            <a:cxnLst/>
            <a:rect l="l" t="t" r="r" b="b"/>
            <a:pathLst>
              <a:path w="113030" h="168275">
                <a:moveTo>
                  <a:pt x="112539" y="0"/>
                </a:moveTo>
                <a:lnTo>
                  <a:pt x="0" y="0"/>
                </a:lnTo>
                <a:lnTo>
                  <a:pt x="56287" y="168010"/>
                </a:lnTo>
                <a:lnTo>
                  <a:pt x="112539" y="0"/>
                </a:lnTo>
                <a:close/>
              </a:path>
            </a:pathLst>
          </a:custGeom>
          <a:solidFill>
            <a:srgbClr val="000000"/>
          </a:solidFill>
        </p:spPr>
        <p:txBody>
          <a:bodyPr wrap="square" lIns="0" tIns="0" rIns="0" bIns="0" rtlCol="0"/>
          <a:lstStyle/>
          <a:p>
            <a:endParaRPr/>
          </a:p>
        </p:txBody>
      </p:sp>
      <p:sp>
        <p:nvSpPr>
          <p:cNvPr id="24" name="object 17"/>
          <p:cNvSpPr/>
          <p:nvPr/>
        </p:nvSpPr>
        <p:spPr>
          <a:xfrm>
            <a:off x="3747978" y="3346987"/>
            <a:ext cx="0" cy="336550"/>
          </a:xfrm>
          <a:custGeom>
            <a:avLst/>
            <a:gdLst/>
            <a:ahLst/>
            <a:cxnLst/>
            <a:rect l="l" t="t" r="r" b="b"/>
            <a:pathLst>
              <a:path h="336550">
                <a:moveTo>
                  <a:pt x="0" y="0"/>
                </a:moveTo>
                <a:lnTo>
                  <a:pt x="0" y="336020"/>
                </a:lnTo>
              </a:path>
            </a:pathLst>
          </a:custGeom>
          <a:ln w="12500">
            <a:solidFill>
              <a:srgbClr val="000000"/>
            </a:solidFill>
          </a:ln>
        </p:spPr>
        <p:txBody>
          <a:bodyPr wrap="square" lIns="0" tIns="0" rIns="0" bIns="0" rtlCol="0"/>
          <a:lstStyle/>
          <a:p>
            <a:endParaRPr/>
          </a:p>
        </p:txBody>
      </p:sp>
      <p:sp>
        <p:nvSpPr>
          <p:cNvPr id="25" name="object 18"/>
          <p:cNvSpPr/>
          <p:nvPr/>
        </p:nvSpPr>
        <p:spPr>
          <a:xfrm>
            <a:off x="3691691" y="3669008"/>
            <a:ext cx="113030" cy="168275"/>
          </a:xfrm>
          <a:custGeom>
            <a:avLst/>
            <a:gdLst/>
            <a:ahLst/>
            <a:cxnLst/>
            <a:rect l="l" t="t" r="r" b="b"/>
            <a:pathLst>
              <a:path w="113030" h="168275">
                <a:moveTo>
                  <a:pt x="112539" y="0"/>
                </a:moveTo>
                <a:lnTo>
                  <a:pt x="0" y="0"/>
                </a:lnTo>
                <a:lnTo>
                  <a:pt x="56287" y="168010"/>
                </a:lnTo>
                <a:lnTo>
                  <a:pt x="112539" y="0"/>
                </a:lnTo>
                <a:close/>
              </a:path>
            </a:pathLst>
          </a:custGeom>
          <a:solidFill>
            <a:srgbClr val="000000"/>
          </a:solidFill>
        </p:spPr>
        <p:txBody>
          <a:bodyPr wrap="square" lIns="0" tIns="0" rIns="0" bIns="0" rtlCol="0"/>
          <a:lstStyle/>
          <a:p>
            <a:endParaRPr/>
          </a:p>
        </p:txBody>
      </p:sp>
      <p:sp>
        <p:nvSpPr>
          <p:cNvPr id="26" name="object 19"/>
          <p:cNvSpPr/>
          <p:nvPr/>
        </p:nvSpPr>
        <p:spPr>
          <a:xfrm>
            <a:off x="3747978" y="4326909"/>
            <a:ext cx="0" cy="262890"/>
          </a:xfrm>
          <a:custGeom>
            <a:avLst/>
            <a:gdLst/>
            <a:ahLst/>
            <a:cxnLst/>
            <a:rect l="l" t="t" r="r" b="b"/>
            <a:pathLst>
              <a:path h="262889">
                <a:moveTo>
                  <a:pt x="0" y="0"/>
                </a:moveTo>
                <a:lnTo>
                  <a:pt x="0" y="262455"/>
                </a:lnTo>
              </a:path>
            </a:pathLst>
          </a:custGeom>
          <a:ln w="12500">
            <a:solidFill>
              <a:srgbClr val="000000"/>
            </a:solidFill>
          </a:ln>
        </p:spPr>
        <p:txBody>
          <a:bodyPr wrap="square" lIns="0" tIns="0" rIns="0" bIns="0" rtlCol="0"/>
          <a:lstStyle/>
          <a:p>
            <a:endParaRPr/>
          </a:p>
        </p:txBody>
      </p:sp>
      <p:sp>
        <p:nvSpPr>
          <p:cNvPr id="27" name="object 20"/>
          <p:cNvSpPr/>
          <p:nvPr/>
        </p:nvSpPr>
        <p:spPr>
          <a:xfrm>
            <a:off x="3691691" y="4575365"/>
            <a:ext cx="113030" cy="168275"/>
          </a:xfrm>
          <a:custGeom>
            <a:avLst/>
            <a:gdLst/>
            <a:ahLst/>
            <a:cxnLst/>
            <a:rect l="l" t="t" r="r" b="b"/>
            <a:pathLst>
              <a:path w="113030" h="168275">
                <a:moveTo>
                  <a:pt x="112539" y="0"/>
                </a:moveTo>
                <a:lnTo>
                  <a:pt x="0" y="0"/>
                </a:lnTo>
                <a:lnTo>
                  <a:pt x="56287" y="168010"/>
                </a:lnTo>
                <a:lnTo>
                  <a:pt x="112539" y="0"/>
                </a:lnTo>
                <a:close/>
              </a:path>
            </a:pathLst>
          </a:custGeom>
          <a:solidFill>
            <a:srgbClr val="000000"/>
          </a:solidFill>
        </p:spPr>
        <p:txBody>
          <a:bodyPr wrap="square" lIns="0" tIns="0" rIns="0" bIns="0" rtlCol="0"/>
          <a:lstStyle/>
          <a:p>
            <a:endParaRPr/>
          </a:p>
        </p:txBody>
      </p:sp>
      <p:sp>
        <p:nvSpPr>
          <p:cNvPr id="28" name="object 21"/>
          <p:cNvSpPr/>
          <p:nvPr/>
        </p:nvSpPr>
        <p:spPr>
          <a:xfrm>
            <a:off x="2763649" y="5061850"/>
            <a:ext cx="337820" cy="0"/>
          </a:xfrm>
          <a:custGeom>
            <a:avLst/>
            <a:gdLst/>
            <a:ahLst/>
            <a:cxnLst/>
            <a:rect l="l" t="t" r="r" b="b"/>
            <a:pathLst>
              <a:path w="337819">
                <a:moveTo>
                  <a:pt x="0" y="0"/>
                </a:moveTo>
                <a:lnTo>
                  <a:pt x="337444" y="0"/>
                </a:lnTo>
              </a:path>
            </a:pathLst>
          </a:custGeom>
          <a:ln w="12445">
            <a:solidFill>
              <a:srgbClr val="000000"/>
            </a:solidFill>
          </a:ln>
        </p:spPr>
        <p:txBody>
          <a:bodyPr wrap="square" lIns="0" tIns="0" rIns="0" bIns="0" rtlCol="0"/>
          <a:lstStyle/>
          <a:p>
            <a:endParaRPr/>
          </a:p>
        </p:txBody>
      </p:sp>
      <p:sp>
        <p:nvSpPr>
          <p:cNvPr id="29" name="object 22"/>
          <p:cNvSpPr/>
          <p:nvPr/>
        </p:nvSpPr>
        <p:spPr>
          <a:xfrm>
            <a:off x="3087030" y="5005848"/>
            <a:ext cx="168910" cy="112395"/>
          </a:xfrm>
          <a:custGeom>
            <a:avLst/>
            <a:gdLst/>
            <a:ahLst/>
            <a:cxnLst/>
            <a:rect l="l" t="t" r="r" b="b"/>
            <a:pathLst>
              <a:path w="168910" h="112395">
                <a:moveTo>
                  <a:pt x="0" y="0"/>
                </a:moveTo>
                <a:lnTo>
                  <a:pt x="0" y="112006"/>
                </a:lnTo>
                <a:lnTo>
                  <a:pt x="168756" y="56003"/>
                </a:lnTo>
                <a:lnTo>
                  <a:pt x="0" y="0"/>
                </a:lnTo>
                <a:close/>
              </a:path>
            </a:pathLst>
          </a:custGeom>
          <a:solidFill>
            <a:srgbClr val="000000"/>
          </a:solidFill>
        </p:spPr>
        <p:txBody>
          <a:bodyPr wrap="square" lIns="0" tIns="0" rIns="0" bIns="0" rtlCol="0"/>
          <a:lstStyle/>
          <a:p>
            <a:endParaRPr/>
          </a:p>
        </p:txBody>
      </p:sp>
      <p:sp>
        <p:nvSpPr>
          <p:cNvPr id="30" name="object 23"/>
          <p:cNvSpPr/>
          <p:nvPr/>
        </p:nvSpPr>
        <p:spPr>
          <a:xfrm>
            <a:off x="4240012" y="5061850"/>
            <a:ext cx="337820" cy="0"/>
          </a:xfrm>
          <a:custGeom>
            <a:avLst/>
            <a:gdLst/>
            <a:ahLst/>
            <a:cxnLst/>
            <a:rect l="l" t="t" r="r" b="b"/>
            <a:pathLst>
              <a:path w="337819">
                <a:moveTo>
                  <a:pt x="0" y="0"/>
                </a:moveTo>
                <a:lnTo>
                  <a:pt x="337513" y="0"/>
                </a:lnTo>
              </a:path>
            </a:pathLst>
          </a:custGeom>
          <a:ln w="12445">
            <a:solidFill>
              <a:srgbClr val="000000"/>
            </a:solidFill>
          </a:ln>
        </p:spPr>
        <p:txBody>
          <a:bodyPr wrap="square" lIns="0" tIns="0" rIns="0" bIns="0" rtlCol="0"/>
          <a:lstStyle/>
          <a:p>
            <a:endParaRPr/>
          </a:p>
        </p:txBody>
      </p:sp>
      <p:sp>
        <p:nvSpPr>
          <p:cNvPr id="31" name="object 24"/>
          <p:cNvSpPr/>
          <p:nvPr/>
        </p:nvSpPr>
        <p:spPr>
          <a:xfrm>
            <a:off x="4563463" y="5005848"/>
            <a:ext cx="168910" cy="112395"/>
          </a:xfrm>
          <a:custGeom>
            <a:avLst/>
            <a:gdLst/>
            <a:ahLst/>
            <a:cxnLst/>
            <a:rect l="l" t="t" r="r" b="b"/>
            <a:pathLst>
              <a:path w="168910" h="112395">
                <a:moveTo>
                  <a:pt x="0" y="0"/>
                </a:moveTo>
                <a:lnTo>
                  <a:pt x="0" y="112006"/>
                </a:lnTo>
                <a:lnTo>
                  <a:pt x="168756" y="56003"/>
                </a:lnTo>
                <a:lnTo>
                  <a:pt x="0" y="0"/>
                </a:lnTo>
                <a:close/>
              </a:path>
            </a:pathLst>
          </a:custGeom>
          <a:solidFill>
            <a:srgbClr val="000000"/>
          </a:solidFill>
        </p:spPr>
        <p:txBody>
          <a:bodyPr wrap="square" lIns="0" tIns="0" rIns="0" bIns="0" rtlCol="0"/>
          <a:lstStyle/>
          <a:p>
            <a:endParaRPr/>
          </a:p>
        </p:txBody>
      </p:sp>
      <p:sp>
        <p:nvSpPr>
          <p:cNvPr id="32" name="object 25"/>
          <p:cNvSpPr/>
          <p:nvPr/>
        </p:nvSpPr>
        <p:spPr>
          <a:xfrm>
            <a:off x="5224428" y="3500997"/>
            <a:ext cx="0" cy="1071245"/>
          </a:xfrm>
          <a:custGeom>
            <a:avLst/>
            <a:gdLst/>
            <a:ahLst/>
            <a:cxnLst/>
            <a:rect l="l" t="t" r="r" b="b"/>
            <a:pathLst>
              <a:path h="1071245">
                <a:moveTo>
                  <a:pt x="0" y="1070893"/>
                </a:moveTo>
                <a:lnTo>
                  <a:pt x="0" y="0"/>
                </a:lnTo>
              </a:path>
            </a:pathLst>
          </a:custGeom>
          <a:ln w="12500">
            <a:solidFill>
              <a:srgbClr val="000000"/>
            </a:solidFill>
          </a:ln>
        </p:spPr>
        <p:txBody>
          <a:bodyPr wrap="square" lIns="0" tIns="0" rIns="0" bIns="0" rtlCol="0"/>
          <a:lstStyle/>
          <a:p>
            <a:endParaRPr/>
          </a:p>
        </p:txBody>
      </p:sp>
      <p:sp>
        <p:nvSpPr>
          <p:cNvPr id="33" name="object 26"/>
          <p:cNvSpPr/>
          <p:nvPr/>
        </p:nvSpPr>
        <p:spPr>
          <a:xfrm>
            <a:off x="5168175" y="3346988"/>
            <a:ext cx="113030" cy="168275"/>
          </a:xfrm>
          <a:custGeom>
            <a:avLst/>
            <a:gdLst/>
            <a:ahLst/>
            <a:cxnLst/>
            <a:rect l="l" t="t" r="r" b="b"/>
            <a:pathLst>
              <a:path w="113029" h="168275">
                <a:moveTo>
                  <a:pt x="56252" y="0"/>
                </a:moveTo>
                <a:lnTo>
                  <a:pt x="0" y="168010"/>
                </a:lnTo>
                <a:lnTo>
                  <a:pt x="112504" y="168010"/>
                </a:lnTo>
                <a:lnTo>
                  <a:pt x="56252" y="0"/>
                </a:lnTo>
                <a:close/>
              </a:path>
            </a:pathLst>
          </a:custGeom>
          <a:solidFill>
            <a:srgbClr val="000000"/>
          </a:solidFill>
        </p:spPr>
        <p:txBody>
          <a:bodyPr wrap="square" lIns="0" tIns="0" rIns="0" bIns="0" rtlCol="0"/>
          <a:lstStyle/>
          <a:p>
            <a:endParaRPr/>
          </a:p>
        </p:txBody>
      </p:sp>
      <p:sp>
        <p:nvSpPr>
          <p:cNvPr id="34" name="object 27"/>
          <p:cNvSpPr/>
          <p:nvPr/>
        </p:nvSpPr>
        <p:spPr>
          <a:xfrm>
            <a:off x="4240012" y="2367099"/>
            <a:ext cx="337820" cy="0"/>
          </a:xfrm>
          <a:custGeom>
            <a:avLst/>
            <a:gdLst/>
            <a:ahLst/>
            <a:cxnLst/>
            <a:rect l="l" t="t" r="r" b="b"/>
            <a:pathLst>
              <a:path w="337819">
                <a:moveTo>
                  <a:pt x="0" y="0"/>
                </a:moveTo>
                <a:lnTo>
                  <a:pt x="337513" y="0"/>
                </a:lnTo>
              </a:path>
            </a:pathLst>
          </a:custGeom>
          <a:ln w="12445">
            <a:solidFill>
              <a:srgbClr val="000000"/>
            </a:solidFill>
          </a:ln>
        </p:spPr>
        <p:txBody>
          <a:bodyPr wrap="square" lIns="0" tIns="0" rIns="0" bIns="0" rtlCol="0"/>
          <a:lstStyle/>
          <a:p>
            <a:endParaRPr/>
          </a:p>
        </p:txBody>
      </p:sp>
      <p:sp>
        <p:nvSpPr>
          <p:cNvPr id="35" name="object 28"/>
          <p:cNvSpPr/>
          <p:nvPr/>
        </p:nvSpPr>
        <p:spPr>
          <a:xfrm>
            <a:off x="4563462" y="2311097"/>
            <a:ext cx="168910" cy="112395"/>
          </a:xfrm>
          <a:custGeom>
            <a:avLst/>
            <a:gdLst/>
            <a:ahLst/>
            <a:cxnLst/>
            <a:rect l="l" t="t" r="r" b="b"/>
            <a:pathLst>
              <a:path w="168910" h="112394">
                <a:moveTo>
                  <a:pt x="0" y="0"/>
                </a:moveTo>
                <a:lnTo>
                  <a:pt x="0" y="112006"/>
                </a:lnTo>
                <a:lnTo>
                  <a:pt x="168756" y="56003"/>
                </a:lnTo>
                <a:lnTo>
                  <a:pt x="0" y="0"/>
                </a:lnTo>
                <a:close/>
              </a:path>
            </a:pathLst>
          </a:custGeom>
          <a:solidFill>
            <a:srgbClr val="000000"/>
          </a:solidFill>
        </p:spPr>
        <p:txBody>
          <a:bodyPr wrap="square" lIns="0" tIns="0" rIns="0" bIns="0" rtlCol="0"/>
          <a:lstStyle/>
          <a:p>
            <a:endParaRPr/>
          </a:p>
        </p:txBody>
      </p:sp>
      <p:sp>
        <p:nvSpPr>
          <p:cNvPr id="36" name="object 29"/>
          <p:cNvSpPr/>
          <p:nvPr/>
        </p:nvSpPr>
        <p:spPr>
          <a:xfrm>
            <a:off x="4486202" y="1877018"/>
            <a:ext cx="1353820" cy="1715135"/>
          </a:xfrm>
          <a:custGeom>
            <a:avLst/>
            <a:gdLst/>
            <a:ahLst/>
            <a:cxnLst/>
            <a:rect l="l" t="t" r="r" b="b"/>
            <a:pathLst>
              <a:path w="1353820" h="1715135">
                <a:moveTo>
                  <a:pt x="0" y="1714898"/>
                </a:moveTo>
                <a:lnTo>
                  <a:pt x="1353406" y="1714898"/>
                </a:lnTo>
                <a:lnTo>
                  <a:pt x="1353406" y="0"/>
                </a:lnTo>
                <a:lnTo>
                  <a:pt x="0" y="0"/>
                </a:lnTo>
                <a:lnTo>
                  <a:pt x="0" y="1714898"/>
                </a:lnTo>
                <a:close/>
              </a:path>
            </a:pathLst>
          </a:custGeom>
          <a:ln w="20798">
            <a:solidFill>
              <a:srgbClr val="000000"/>
            </a:solidFill>
          </a:ln>
        </p:spPr>
        <p:txBody>
          <a:bodyPr wrap="square" lIns="0" tIns="0" rIns="0" bIns="0" rtlCol="0"/>
          <a:lstStyle/>
          <a:p>
            <a:endParaRPr/>
          </a:p>
        </p:txBody>
      </p:sp>
      <p:sp>
        <p:nvSpPr>
          <p:cNvPr id="37" name="object 30"/>
          <p:cNvSpPr txBox="1"/>
          <p:nvPr/>
        </p:nvSpPr>
        <p:spPr>
          <a:xfrm>
            <a:off x="8177328" y="2122068"/>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散列函数</a:t>
            </a:r>
            <a:endParaRPr sz="1600">
              <a:latin typeface="宋体"/>
              <a:cs typeface="宋体"/>
            </a:endParaRPr>
          </a:p>
        </p:txBody>
      </p:sp>
      <p:sp>
        <p:nvSpPr>
          <p:cNvPr id="38" name="object 31"/>
          <p:cNvSpPr txBox="1"/>
          <p:nvPr/>
        </p:nvSpPr>
        <p:spPr>
          <a:xfrm>
            <a:off x="8177328" y="2979577"/>
            <a:ext cx="984885" cy="357149"/>
          </a:xfrm>
          <a:prstGeom prst="rect">
            <a:avLst/>
          </a:prstGeom>
          <a:ln w="12456">
            <a:solidFill>
              <a:srgbClr val="000000"/>
            </a:solidFill>
          </a:ln>
        </p:spPr>
        <p:txBody>
          <a:bodyPr vert="horz" wrap="square" lIns="0" tIns="109855" rIns="0" bIns="0" rtlCol="0">
            <a:spAutoFit/>
          </a:bodyPr>
          <a:lstStyle/>
          <a:p>
            <a:pPr marL="74930">
              <a:spcBef>
                <a:spcPts val="865"/>
              </a:spcBef>
            </a:pPr>
            <a:r>
              <a:rPr sz="1600" spc="35" dirty="0">
                <a:latin typeface="宋体"/>
                <a:cs typeface="宋体"/>
              </a:rPr>
              <a:t>数字摘要</a:t>
            </a:r>
            <a:endParaRPr sz="1600">
              <a:latin typeface="宋体"/>
              <a:cs typeface="宋体"/>
            </a:endParaRPr>
          </a:p>
        </p:txBody>
      </p:sp>
      <p:sp>
        <p:nvSpPr>
          <p:cNvPr id="39" name="object 32"/>
          <p:cNvSpPr txBox="1"/>
          <p:nvPr/>
        </p:nvSpPr>
        <p:spPr>
          <a:xfrm>
            <a:off x="8177328" y="4571873"/>
            <a:ext cx="984885" cy="618887"/>
          </a:xfrm>
          <a:prstGeom prst="rect">
            <a:avLst/>
          </a:prstGeom>
          <a:ln w="12465">
            <a:solidFill>
              <a:srgbClr val="000000"/>
            </a:solidFill>
          </a:ln>
        </p:spPr>
        <p:txBody>
          <a:bodyPr vert="horz" wrap="square" lIns="0" tIns="66675" rIns="0" bIns="0" rtlCol="0">
            <a:spAutoFit/>
          </a:bodyPr>
          <a:lstStyle/>
          <a:p>
            <a:pPr marL="179070" marR="171450">
              <a:lnSpc>
                <a:spcPct val="112000"/>
              </a:lnSpc>
              <a:spcBef>
                <a:spcPts val="525"/>
              </a:spcBef>
            </a:pPr>
            <a:r>
              <a:rPr sz="1600" spc="30" dirty="0">
                <a:latin typeface="宋体"/>
                <a:cs typeface="宋体"/>
              </a:rPr>
              <a:t>解密后 的摘要</a:t>
            </a:r>
            <a:endParaRPr sz="1600">
              <a:latin typeface="宋体"/>
              <a:cs typeface="宋体"/>
            </a:endParaRPr>
          </a:p>
        </p:txBody>
      </p:sp>
      <p:sp>
        <p:nvSpPr>
          <p:cNvPr id="40" name="object 33"/>
          <p:cNvSpPr/>
          <p:nvPr/>
        </p:nvSpPr>
        <p:spPr>
          <a:xfrm>
            <a:off x="7685119" y="2367099"/>
            <a:ext cx="337820" cy="0"/>
          </a:xfrm>
          <a:custGeom>
            <a:avLst/>
            <a:gdLst/>
            <a:ahLst/>
            <a:cxnLst/>
            <a:rect l="l" t="t" r="r" b="b"/>
            <a:pathLst>
              <a:path w="337820">
                <a:moveTo>
                  <a:pt x="0" y="0"/>
                </a:moveTo>
                <a:lnTo>
                  <a:pt x="337513" y="0"/>
                </a:lnTo>
              </a:path>
            </a:pathLst>
          </a:custGeom>
          <a:ln w="12445">
            <a:solidFill>
              <a:srgbClr val="000000"/>
            </a:solidFill>
          </a:ln>
        </p:spPr>
        <p:txBody>
          <a:bodyPr wrap="square" lIns="0" tIns="0" rIns="0" bIns="0" rtlCol="0"/>
          <a:lstStyle/>
          <a:p>
            <a:endParaRPr/>
          </a:p>
        </p:txBody>
      </p:sp>
      <p:sp>
        <p:nvSpPr>
          <p:cNvPr id="41" name="object 34"/>
          <p:cNvSpPr/>
          <p:nvPr/>
        </p:nvSpPr>
        <p:spPr>
          <a:xfrm>
            <a:off x="8008570" y="2311097"/>
            <a:ext cx="168910" cy="112395"/>
          </a:xfrm>
          <a:custGeom>
            <a:avLst/>
            <a:gdLst/>
            <a:ahLst/>
            <a:cxnLst/>
            <a:rect l="l" t="t" r="r" b="b"/>
            <a:pathLst>
              <a:path w="168909" h="112394">
                <a:moveTo>
                  <a:pt x="0" y="0"/>
                </a:moveTo>
                <a:lnTo>
                  <a:pt x="0" y="112006"/>
                </a:lnTo>
                <a:lnTo>
                  <a:pt x="168756" y="56003"/>
                </a:lnTo>
                <a:lnTo>
                  <a:pt x="0" y="0"/>
                </a:lnTo>
                <a:close/>
              </a:path>
            </a:pathLst>
          </a:custGeom>
          <a:solidFill>
            <a:srgbClr val="000000"/>
          </a:solidFill>
        </p:spPr>
        <p:txBody>
          <a:bodyPr wrap="square" lIns="0" tIns="0" rIns="0" bIns="0" rtlCol="0"/>
          <a:lstStyle/>
          <a:p>
            <a:endParaRPr/>
          </a:p>
        </p:txBody>
      </p:sp>
      <p:sp>
        <p:nvSpPr>
          <p:cNvPr id="42" name="object 35"/>
          <p:cNvSpPr/>
          <p:nvPr/>
        </p:nvSpPr>
        <p:spPr>
          <a:xfrm>
            <a:off x="7192911" y="3346987"/>
            <a:ext cx="0" cy="336550"/>
          </a:xfrm>
          <a:custGeom>
            <a:avLst/>
            <a:gdLst/>
            <a:ahLst/>
            <a:cxnLst/>
            <a:rect l="l" t="t" r="r" b="b"/>
            <a:pathLst>
              <a:path h="336550">
                <a:moveTo>
                  <a:pt x="0" y="0"/>
                </a:moveTo>
                <a:lnTo>
                  <a:pt x="0" y="336020"/>
                </a:lnTo>
              </a:path>
            </a:pathLst>
          </a:custGeom>
          <a:ln w="12500">
            <a:solidFill>
              <a:srgbClr val="000000"/>
            </a:solidFill>
          </a:ln>
        </p:spPr>
        <p:txBody>
          <a:bodyPr wrap="square" lIns="0" tIns="0" rIns="0" bIns="0" rtlCol="0"/>
          <a:lstStyle/>
          <a:p>
            <a:endParaRPr/>
          </a:p>
        </p:txBody>
      </p:sp>
      <p:graphicFrame>
        <p:nvGraphicFramePr>
          <p:cNvPr id="43" name="object 36"/>
          <p:cNvGraphicFramePr>
            <a:graphicFrameLocks noGrp="1"/>
          </p:cNvGraphicFramePr>
          <p:nvPr/>
        </p:nvGraphicFramePr>
        <p:xfrm>
          <a:off x="6567383" y="1866619"/>
          <a:ext cx="1353184" cy="1712595"/>
        </p:xfrm>
        <a:graphic>
          <a:graphicData uri="http://schemas.openxmlformats.org/drawingml/2006/table">
            <a:tbl>
              <a:tblPr firstRow="1" bandRow="1">
                <a:tableStyleId>{2D5ABB26-0587-4C30-8999-92F81FD0307C}</a:tableStyleId>
              </a:tblPr>
              <a:tblGrid>
                <a:gridCol w="123189">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92125">
                  <a:extLst>
                    <a:ext uri="{9D8B030D-6E8A-4147-A177-3AD203B41FA5}">
                      <a16:colId xmlns:a16="http://schemas.microsoft.com/office/drawing/2014/main" val="20002"/>
                    </a:ext>
                  </a:extLst>
                </a:gridCol>
                <a:gridCol w="245745">
                  <a:extLst>
                    <a:ext uri="{9D8B030D-6E8A-4147-A177-3AD203B41FA5}">
                      <a16:colId xmlns:a16="http://schemas.microsoft.com/office/drawing/2014/main" val="20003"/>
                    </a:ext>
                  </a:extLst>
                </a:gridCol>
              </a:tblGrid>
              <a:tr h="244475">
                <a:tc gridSpan="4">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4475">
                <a:tc rowSpan="3">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tcPr>
                </a:tc>
                <a:tc rowSpan="2" gridSpan="2">
                  <a:txBody>
                    <a:bodyPr/>
                    <a:lstStyle/>
                    <a:p>
                      <a:pPr marL="294005">
                        <a:lnSpc>
                          <a:spcPct val="100000"/>
                        </a:lnSpc>
                        <a:spcBef>
                          <a:spcPts val="865"/>
                        </a:spcBef>
                      </a:pPr>
                      <a:r>
                        <a:rPr sz="1600" spc="35" dirty="0">
                          <a:latin typeface="宋体"/>
                          <a:cs typeface="宋体"/>
                        </a:rPr>
                        <a:t>消息</a:t>
                      </a:r>
                      <a:endParaRPr sz="1600">
                        <a:latin typeface="宋体"/>
                        <a:cs typeface="宋体"/>
                      </a:endParaRPr>
                    </a:p>
                  </a:txBody>
                  <a:tcPr marL="0" marR="0" marT="1098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1"/>
                  </a:ext>
                </a:extLst>
              </a:tr>
              <a:tr h="244475">
                <a:tc vMerge="1">
                  <a:txBody>
                    <a:bodyPr/>
                    <a:lstStyle/>
                    <a:p>
                      <a:endParaRPr/>
                    </a:p>
                  </a:txBody>
                  <a:tcPr marL="0" marR="0" marT="0" marB="0">
                    <a:lnL w="28575">
                      <a:solidFill>
                        <a:srgbClr val="000000"/>
                      </a:solidFill>
                      <a:prstDash val="solid"/>
                    </a:lnL>
                    <a:lnR w="12700">
                      <a:solidFill>
                        <a:srgbClr val="000000"/>
                      </a:solidFill>
                      <a:prstDash val="solid"/>
                    </a:lnR>
                  </a:tcPr>
                </a:tc>
                <a:tc gridSpan="2" vMerge="1">
                  <a:txBody>
                    <a:bodyPr/>
                    <a:lstStyle/>
                    <a:p>
                      <a:endParaRPr/>
                    </a:p>
                  </a:txBody>
                  <a:tcPr marL="0" marR="0" marT="1098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row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734695">
                <a:tc vMerge="1">
                  <a:txBody>
                    <a:bodyPr/>
                    <a:lstStyle/>
                    <a:p>
                      <a:endParaRPr/>
                    </a:p>
                  </a:txBody>
                  <a:tcPr marL="0" marR="0" marT="0" marB="0">
                    <a:lnL w="28575">
                      <a:solidFill>
                        <a:srgbClr val="000000"/>
                      </a:solidFill>
                      <a:prstDash val="solid"/>
                    </a:lnL>
                    <a:lnR w="12700">
                      <a:solidFill>
                        <a:srgbClr val="000000"/>
                      </a:solidFill>
                      <a:prstDash val="solid"/>
                    </a:lnR>
                  </a:tcPr>
                </a:tc>
                <a:tc gridSpan="2">
                  <a:txBody>
                    <a:bodyPr/>
                    <a:lstStyle/>
                    <a:p>
                      <a:pPr marL="189865" marR="161290">
                        <a:lnSpc>
                          <a:spcPct val="111900"/>
                        </a:lnSpc>
                        <a:spcBef>
                          <a:spcPts val="525"/>
                        </a:spcBef>
                      </a:pPr>
                      <a:r>
                        <a:rPr sz="1600" dirty="0">
                          <a:latin typeface="宋体"/>
                          <a:cs typeface="宋体"/>
                        </a:rPr>
                        <a:t>加密后 的摘要</a:t>
                      </a:r>
                      <a:endParaRPr sz="1600">
                        <a:latin typeface="宋体"/>
                        <a:cs typeface="宋体"/>
                      </a:endParaRPr>
                    </a:p>
                  </a:txBody>
                  <a:tcPr marL="0" marR="0" marT="666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CDCDC"/>
                    </a:solidFill>
                  </a:tcPr>
                </a:tc>
                <a:tc hMerge="1">
                  <a:txBody>
                    <a:bodyPr/>
                    <a:lstStyle/>
                    <a:p>
                      <a:endParaRPr/>
                    </a:p>
                  </a:txBody>
                  <a:tcPr marL="0" marR="0" marT="0" marB="0"/>
                </a:tc>
                <a:tc vMerge="1">
                  <a:txBody>
                    <a:bodyPr/>
                    <a:lstStyle/>
                    <a:p>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3"/>
                  </a:ext>
                </a:extLst>
              </a:tr>
              <a:tr h="244475">
                <a:tc gridSpan="2">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12700">
                      <a:solidFill>
                        <a:srgbClr val="000000"/>
                      </a:solidFill>
                      <a:prstDash val="solid"/>
                    </a:lnR>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44" name="object 37"/>
          <p:cNvSpPr/>
          <p:nvPr/>
        </p:nvSpPr>
        <p:spPr>
          <a:xfrm>
            <a:off x="7136659" y="3669008"/>
            <a:ext cx="113030" cy="168275"/>
          </a:xfrm>
          <a:custGeom>
            <a:avLst/>
            <a:gdLst/>
            <a:ahLst/>
            <a:cxnLst/>
            <a:rect l="l" t="t" r="r" b="b"/>
            <a:pathLst>
              <a:path w="113029" h="168275">
                <a:moveTo>
                  <a:pt x="112504" y="0"/>
                </a:moveTo>
                <a:lnTo>
                  <a:pt x="0" y="0"/>
                </a:lnTo>
                <a:lnTo>
                  <a:pt x="56252" y="168010"/>
                </a:lnTo>
                <a:lnTo>
                  <a:pt x="112504" y="0"/>
                </a:lnTo>
                <a:close/>
              </a:path>
            </a:pathLst>
          </a:custGeom>
          <a:solidFill>
            <a:srgbClr val="000000"/>
          </a:solidFill>
        </p:spPr>
        <p:txBody>
          <a:bodyPr wrap="square" lIns="0" tIns="0" rIns="0" bIns="0" rtlCol="0"/>
          <a:lstStyle/>
          <a:p>
            <a:endParaRPr/>
          </a:p>
        </p:txBody>
      </p:sp>
      <p:sp>
        <p:nvSpPr>
          <p:cNvPr id="45" name="object 38"/>
          <p:cNvSpPr/>
          <p:nvPr/>
        </p:nvSpPr>
        <p:spPr>
          <a:xfrm>
            <a:off x="7192911" y="4480918"/>
            <a:ext cx="0" cy="336550"/>
          </a:xfrm>
          <a:custGeom>
            <a:avLst/>
            <a:gdLst/>
            <a:ahLst/>
            <a:cxnLst/>
            <a:rect l="l" t="t" r="r" b="b"/>
            <a:pathLst>
              <a:path h="336550">
                <a:moveTo>
                  <a:pt x="0" y="335951"/>
                </a:moveTo>
                <a:lnTo>
                  <a:pt x="0" y="0"/>
                </a:lnTo>
              </a:path>
            </a:pathLst>
          </a:custGeom>
          <a:ln w="12500">
            <a:solidFill>
              <a:srgbClr val="000000"/>
            </a:solidFill>
          </a:ln>
        </p:spPr>
        <p:txBody>
          <a:bodyPr wrap="square" lIns="0" tIns="0" rIns="0" bIns="0" rtlCol="0"/>
          <a:lstStyle/>
          <a:p>
            <a:endParaRPr/>
          </a:p>
        </p:txBody>
      </p:sp>
      <p:sp>
        <p:nvSpPr>
          <p:cNvPr id="46" name="object 39"/>
          <p:cNvSpPr/>
          <p:nvPr/>
        </p:nvSpPr>
        <p:spPr>
          <a:xfrm>
            <a:off x="7136659" y="4326910"/>
            <a:ext cx="113030" cy="168275"/>
          </a:xfrm>
          <a:custGeom>
            <a:avLst/>
            <a:gdLst/>
            <a:ahLst/>
            <a:cxnLst/>
            <a:rect l="l" t="t" r="r" b="b"/>
            <a:pathLst>
              <a:path w="113029" h="168275">
                <a:moveTo>
                  <a:pt x="56252" y="0"/>
                </a:moveTo>
                <a:lnTo>
                  <a:pt x="0" y="168010"/>
                </a:lnTo>
                <a:lnTo>
                  <a:pt x="112504" y="168010"/>
                </a:lnTo>
                <a:lnTo>
                  <a:pt x="56252" y="0"/>
                </a:lnTo>
                <a:close/>
              </a:path>
            </a:pathLst>
          </a:custGeom>
          <a:solidFill>
            <a:srgbClr val="000000"/>
          </a:solidFill>
        </p:spPr>
        <p:txBody>
          <a:bodyPr wrap="square" lIns="0" tIns="0" rIns="0" bIns="0" rtlCol="0"/>
          <a:lstStyle/>
          <a:p>
            <a:endParaRPr/>
          </a:p>
        </p:txBody>
      </p:sp>
      <p:sp>
        <p:nvSpPr>
          <p:cNvPr id="47" name="object 40"/>
          <p:cNvSpPr/>
          <p:nvPr/>
        </p:nvSpPr>
        <p:spPr>
          <a:xfrm>
            <a:off x="7685119" y="4081912"/>
            <a:ext cx="337820" cy="857885"/>
          </a:xfrm>
          <a:custGeom>
            <a:avLst/>
            <a:gdLst/>
            <a:ahLst/>
            <a:cxnLst/>
            <a:rect l="l" t="t" r="r" b="b"/>
            <a:pathLst>
              <a:path w="337820" h="857885">
                <a:moveTo>
                  <a:pt x="0" y="0"/>
                </a:moveTo>
                <a:lnTo>
                  <a:pt x="246017" y="0"/>
                </a:lnTo>
                <a:lnTo>
                  <a:pt x="246017" y="857457"/>
                </a:lnTo>
                <a:lnTo>
                  <a:pt x="337513" y="857457"/>
                </a:lnTo>
              </a:path>
            </a:pathLst>
          </a:custGeom>
          <a:ln w="12493">
            <a:solidFill>
              <a:srgbClr val="000000"/>
            </a:solidFill>
          </a:ln>
        </p:spPr>
        <p:txBody>
          <a:bodyPr wrap="square" lIns="0" tIns="0" rIns="0" bIns="0" rtlCol="0"/>
          <a:lstStyle/>
          <a:p>
            <a:endParaRPr/>
          </a:p>
        </p:txBody>
      </p:sp>
      <p:sp>
        <p:nvSpPr>
          <p:cNvPr id="48" name="object 41"/>
          <p:cNvSpPr/>
          <p:nvPr/>
        </p:nvSpPr>
        <p:spPr>
          <a:xfrm>
            <a:off x="8008570" y="4883366"/>
            <a:ext cx="168910" cy="112395"/>
          </a:xfrm>
          <a:custGeom>
            <a:avLst/>
            <a:gdLst/>
            <a:ahLst/>
            <a:cxnLst/>
            <a:rect l="l" t="t" r="r" b="b"/>
            <a:pathLst>
              <a:path w="168909" h="112395">
                <a:moveTo>
                  <a:pt x="0" y="0"/>
                </a:moveTo>
                <a:lnTo>
                  <a:pt x="0" y="112006"/>
                </a:lnTo>
                <a:lnTo>
                  <a:pt x="168756" y="56003"/>
                </a:lnTo>
                <a:lnTo>
                  <a:pt x="0" y="0"/>
                </a:lnTo>
                <a:close/>
              </a:path>
            </a:pathLst>
          </a:custGeom>
          <a:solidFill>
            <a:srgbClr val="000000"/>
          </a:solidFill>
        </p:spPr>
        <p:txBody>
          <a:bodyPr wrap="square" lIns="0" tIns="0" rIns="0" bIns="0" rtlCol="0"/>
          <a:lstStyle/>
          <a:p>
            <a:endParaRPr/>
          </a:p>
        </p:txBody>
      </p:sp>
      <p:sp>
        <p:nvSpPr>
          <p:cNvPr id="49" name="object 42"/>
          <p:cNvSpPr/>
          <p:nvPr/>
        </p:nvSpPr>
        <p:spPr>
          <a:xfrm>
            <a:off x="8669361" y="3623548"/>
            <a:ext cx="0" cy="260985"/>
          </a:xfrm>
          <a:custGeom>
            <a:avLst/>
            <a:gdLst/>
            <a:ahLst/>
            <a:cxnLst/>
            <a:rect l="l" t="t" r="r" b="b"/>
            <a:pathLst>
              <a:path h="260985">
                <a:moveTo>
                  <a:pt x="0" y="0"/>
                </a:moveTo>
                <a:lnTo>
                  <a:pt x="0" y="260640"/>
                </a:lnTo>
              </a:path>
            </a:pathLst>
          </a:custGeom>
          <a:ln w="12500">
            <a:solidFill>
              <a:srgbClr val="000000"/>
            </a:solidFill>
          </a:ln>
        </p:spPr>
        <p:txBody>
          <a:bodyPr wrap="square" lIns="0" tIns="0" rIns="0" bIns="0" rtlCol="0"/>
          <a:lstStyle/>
          <a:p>
            <a:endParaRPr/>
          </a:p>
        </p:txBody>
      </p:sp>
      <p:sp>
        <p:nvSpPr>
          <p:cNvPr id="50" name="object 43"/>
          <p:cNvSpPr/>
          <p:nvPr/>
        </p:nvSpPr>
        <p:spPr>
          <a:xfrm>
            <a:off x="8669361" y="4157171"/>
            <a:ext cx="0" cy="260985"/>
          </a:xfrm>
          <a:custGeom>
            <a:avLst/>
            <a:gdLst/>
            <a:ahLst/>
            <a:cxnLst/>
            <a:rect l="l" t="t" r="r" b="b"/>
            <a:pathLst>
              <a:path h="260985">
                <a:moveTo>
                  <a:pt x="0" y="0"/>
                </a:moveTo>
                <a:lnTo>
                  <a:pt x="0" y="260709"/>
                </a:lnTo>
              </a:path>
            </a:pathLst>
          </a:custGeom>
          <a:ln w="12500">
            <a:solidFill>
              <a:srgbClr val="000000"/>
            </a:solidFill>
          </a:ln>
        </p:spPr>
        <p:txBody>
          <a:bodyPr wrap="square" lIns="0" tIns="0" rIns="0" bIns="0" rtlCol="0"/>
          <a:lstStyle/>
          <a:p>
            <a:endParaRPr/>
          </a:p>
        </p:txBody>
      </p:sp>
      <p:sp>
        <p:nvSpPr>
          <p:cNvPr id="51" name="object 44"/>
          <p:cNvSpPr/>
          <p:nvPr/>
        </p:nvSpPr>
        <p:spPr>
          <a:xfrm>
            <a:off x="8613109" y="4403880"/>
            <a:ext cx="113030" cy="168275"/>
          </a:xfrm>
          <a:custGeom>
            <a:avLst/>
            <a:gdLst/>
            <a:ahLst/>
            <a:cxnLst/>
            <a:rect l="l" t="t" r="r" b="b"/>
            <a:pathLst>
              <a:path w="113029" h="168275">
                <a:moveTo>
                  <a:pt x="112504" y="0"/>
                </a:moveTo>
                <a:lnTo>
                  <a:pt x="0" y="0"/>
                </a:lnTo>
                <a:lnTo>
                  <a:pt x="56252" y="168010"/>
                </a:lnTo>
                <a:lnTo>
                  <a:pt x="112504" y="0"/>
                </a:lnTo>
                <a:close/>
              </a:path>
            </a:pathLst>
          </a:custGeom>
          <a:solidFill>
            <a:srgbClr val="000000"/>
          </a:solidFill>
        </p:spPr>
        <p:txBody>
          <a:bodyPr wrap="square" lIns="0" tIns="0" rIns="0" bIns="0" rtlCol="0"/>
          <a:lstStyle/>
          <a:p>
            <a:endParaRPr/>
          </a:p>
        </p:txBody>
      </p:sp>
      <p:sp>
        <p:nvSpPr>
          <p:cNvPr id="52" name="object 45"/>
          <p:cNvSpPr/>
          <p:nvPr/>
        </p:nvSpPr>
        <p:spPr>
          <a:xfrm>
            <a:off x="8613109" y="3469538"/>
            <a:ext cx="113030" cy="168275"/>
          </a:xfrm>
          <a:custGeom>
            <a:avLst/>
            <a:gdLst/>
            <a:ahLst/>
            <a:cxnLst/>
            <a:rect l="l" t="t" r="r" b="b"/>
            <a:pathLst>
              <a:path w="113029" h="168275">
                <a:moveTo>
                  <a:pt x="56252" y="0"/>
                </a:moveTo>
                <a:lnTo>
                  <a:pt x="0" y="168010"/>
                </a:lnTo>
                <a:lnTo>
                  <a:pt x="112504" y="168010"/>
                </a:lnTo>
                <a:lnTo>
                  <a:pt x="56252" y="0"/>
                </a:lnTo>
                <a:close/>
              </a:path>
            </a:pathLst>
          </a:custGeom>
          <a:solidFill>
            <a:srgbClr val="000000"/>
          </a:solidFill>
        </p:spPr>
        <p:txBody>
          <a:bodyPr wrap="square" lIns="0" tIns="0" rIns="0" bIns="0" rtlCol="0"/>
          <a:lstStyle/>
          <a:p>
            <a:endParaRPr/>
          </a:p>
        </p:txBody>
      </p:sp>
      <p:sp>
        <p:nvSpPr>
          <p:cNvPr id="53" name="object 46"/>
          <p:cNvSpPr txBox="1"/>
          <p:nvPr/>
        </p:nvSpPr>
        <p:spPr>
          <a:xfrm>
            <a:off x="8448493" y="3868804"/>
            <a:ext cx="442595" cy="262892"/>
          </a:xfrm>
          <a:prstGeom prst="rect">
            <a:avLst/>
          </a:prstGeom>
        </p:spPr>
        <p:txBody>
          <a:bodyPr vert="horz" wrap="square" lIns="0" tIns="16510" rIns="0" bIns="0" rtlCol="0">
            <a:spAutoFit/>
          </a:bodyPr>
          <a:lstStyle/>
          <a:p>
            <a:pPr marL="12700">
              <a:spcBef>
                <a:spcPts val="130"/>
              </a:spcBef>
            </a:pPr>
            <a:r>
              <a:rPr sz="1600" spc="35" dirty="0">
                <a:latin typeface="宋体"/>
                <a:cs typeface="宋体"/>
              </a:rPr>
              <a:t>比较</a:t>
            </a:r>
            <a:endParaRPr sz="1600">
              <a:latin typeface="宋体"/>
              <a:cs typeface="宋体"/>
            </a:endParaRPr>
          </a:p>
        </p:txBody>
      </p:sp>
      <p:sp>
        <p:nvSpPr>
          <p:cNvPr id="54" name="object 47"/>
          <p:cNvSpPr/>
          <p:nvPr/>
        </p:nvSpPr>
        <p:spPr>
          <a:xfrm>
            <a:off x="8669361" y="2612029"/>
            <a:ext cx="0" cy="213995"/>
          </a:xfrm>
          <a:custGeom>
            <a:avLst/>
            <a:gdLst/>
            <a:ahLst/>
            <a:cxnLst/>
            <a:rect l="l" t="t" r="r" b="b"/>
            <a:pathLst>
              <a:path h="213994">
                <a:moveTo>
                  <a:pt x="0" y="0"/>
                </a:moveTo>
                <a:lnTo>
                  <a:pt x="0" y="213469"/>
                </a:lnTo>
              </a:path>
            </a:pathLst>
          </a:custGeom>
          <a:ln w="12500">
            <a:solidFill>
              <a:srgbClr val="000000"/>
            </a:solidFill>
          </a:ln>
        </p:spPr>
        <p:txBody>
          <a:bodyPr wrap="square" lIns="0" tIns="0" rIns="0" bIns="0" rtlCol="0"/>
          <a:lstStyle/>
          <a:p>
            <a:endParaRPr/>
          </a:p>
        </p:txBody>
      </p:sp>
      <p:sp>
        <p:nvSpPr>
          <p:cNvPr id="55" name="object 48"/>
          <p:cNvSpPr/>
          <p:nvPr/>
        </p:nvSpPr>
        <p:spPr>
          <a:xfrm>
            <a:off x="8613109" y="2811498"/>
            <a:ext cx="113030" cy="168275"/>
          </a:xfrm>
          <a:custGeom>
            <a:avLst/>
            <a:gdLst/>
            <a:ahLst/>
            <a:cxnLst/>
            <a:rect l="l" t="t" r="r" b="b"/>
            <a:pathLst>
              <a:path w="113029" h="168275">
                <a:moveTo>
                  <a:pt x="112504" y="0"/>
                </a:moveTo>
                <a:lnTo>
                  <a:pt x="0" y="0"/>
                </a:lnTo>
                <a:lnTo>
                  <a:pt x="56252" y="168010"/>
                </a:lnTo>
                <a:lnTo>
                  <a:pt x="112504" y="0"/>
                </a:lnTo>
                <a:close/>
              </a:path>
            </a:pathLst>
          </a:custGeom>
          <a:solidFill>
            <a:srgbClr val="000000"/>
          </a:solidFill>
        </p:spPr>
        <p:txBody>
          <a:bodyPr wrap="square" lIns="0" tIns="0" rIns="0" bIns="0" rtlCol="0"/>
          <a:lstStyle/>
          <a:p>
            <a:endParaRPr/>
          </a:p>
        </p:txBody>
      </p:sp>
      <p:sp>
        <p:nvSpPr>
          <p:cNvPr id="56" name="object 49"/>
          <p:cNvSpPr/>
          <p:nvPr/>
        </p:nvSpPr>
        <p:spPr>
          <a:xfrm>
            <a:off x="5839558" y="2734579"/>
            <a:ext cx="469265" cy="0"/>
          </a:xfrm>
          <a:custGeom>
            <a:avLst/>
            <a:gdLst/>
            <a:ahLst/>
            <a:cxnLst/>
            <a:rect l="l" t="t" r="r" b="b"/>
            <a:pathLst>
              <a:path w="469264">
                <a:moveTo>
                  <a:pt x="0" y="0"/>
                </a:moveTo>
                <a:lnTo>
                  <a:pt x="468942" y="0"/>
                </a:lnTo>
              </a:path>
            </a:pathLst>
          </a:custGeom>
          <a:ln w="53929">
            <a:solidFill>
              <a:srgbClr val="000000"/>
            </a:solidFill>
          </a:ln>
        </p:spPr>
        <p:txBody>
          <a:bodyPr wrap="square" lIns="0" tIns="0" rIns="0" bIns="0" rtlCol="0"/>
          <a:lstStyle/>
          <a:p>
            <a:endParaRPr/>
          </a:p>
        </p:txBody>
      </p:sp>
      <p:sp>
        <p:nvSpPr>
          <p:cNvPr id="57" name="object 50"/>
          <p:cNvSpPr/>
          <p:nvPr/>
        </p:nvSpPr>
        <p:spPr>
          <a:xfrm>
            <a:off x="6284020" y="2637091"/>
            <a:ext cx="294005" cy="195580"/>
          </a:xfrm>
          <a:custGeom>
            <a:avLst/>
            <a:gdLst/>
            <a:ahLst/>
            <a:cxnLst/>
            <a:rect l="l" t="t" r="r" b="b"/>
            <a:pathLst>
              <a:path w="294004" h="195580">
                <a:moveTo>
                  <a:pt x="0" y="0"/>
                </a:moveTo>
                <a:lnTo>
                  <a:pt x="0" y="194974"/>
                </a:lnTo>
                <a:lnTo>
                  <a:pt x="293762" y="97487"/>
                </a:lnTo>
                <a:lnTo>
                  <a:pt x="0" y="0"/>
                </a:lnTo>
                <a:close/>
              </a:path>
            </a:pathLst>
          </a:custGeom>
          <a:solidFill>
            <a:srgbClr val="000000"/>
          </a:solidFill>
        </p:spPr>
        <p:txBody>
          <a:bodyPr wrap="square" lIns="0" tIns="0" rIns="0" bIns="0" rtlCol="0"/>
          <a:lstStyle/>
          <a:p>
            <a:endParaRPr/>
          </a:p>
        </p:txBody>
      </p:sp>
      <p:sp>
        <p:nvSpPr>
          <p:cNvPr id="58" name="object 51"/>
          <p:cNvSpPr/>
          <p:nvPr/>
        </p:nvSpPr>
        <p:spPr>
          <a:xfrm>
            <a:off x="2025425" y="1632100"/>
            <a:ext cx="3937635" cy="3919854"/>
          </a:xfrm>
          <a:custGeom>
            <a:avLst/>
            <a:gdLst/>
            <a:ahLst/>
            <a:cxnLst/>
            <a:rect l="l" t="t" r="r" b="b"/>
            <a:pathLst>
              <a:path w="3937635" h="3919854">
                <a:moveTo>
                  <a:pt x="0" y="3919723"/>
                </a:moveTo>
                <a:lnTo>
                  <a:pt x="3937141" y="3919723"/>
                </a:lnTo>
                <a:lnTo>
                  <a:pt x="3937141" y="0"/>
                </a:lnTo>
                <a:lnTo>
                  <a:pt x="0" y="0"/>
                </a:lnTo>
                <a:lnTo>
                  <a:pt x="0" y="3919723"/>
                </a:lnTo>
                <a:close/>
              </a:path>
            </a:pathLst>
          </a:custGeom>
          <a:ln w="4157">
            <a:solidFill>
              <a:srgbClr val="000000"/>
            </a:solidFill>
          </a:ln>
        </p:spPr>
        <p:txBody>
          <a:bodyPr wrap="square" lIns="0" tIns="0" rIns="0" bIns="0" rtlCol="0"/>
          <a:lstStyle/>
          <a:p>
            <a:endParaRPr/>
          </a:p>
        </p:txBody>
      </p:sp>
      <p:sp>
        <p:nvSpPr>
          <p:cNvPr id="59" name="object 52"/>
          <p:cNvSpPr/>
          <p:nvPr/>
        </p:nvSpPr>
        <p:spPr>
          <a:xfrm>
            <a:off x="6208670" y="1632100"/>
            <a:ext cx="3937635" cy="3919854"/>
          </a:xfrm>
          <a:custGeom>
            <a:avLst/>
            <a:gdLst/>
            <a:ahLst/>
            <a:cxnLst/>
            <a:rect l="l" t="t" r="r" b="b"/>
            <a:pathLst>
              <a:path w="3937634" h="3919854">
                <a:moveTo>
                  <a:pt x="0" y="3919723"/>
                </a:moveTo>
                <a:lnTo>
                  <a:pt x="3937141" y="3919723"/>
                </a:lnTo>
                <a:lnTo>
                  <a:pt x="3937141" y="0"/>
                </a:lnTo>
                <a:lnTo>
                  <a:pt x="0" y="0"/>
                </a:lnTo>
                <a:lnTo>
                  <a:pt x="0" y="3919723"/>
                </a:lnTo>
                <a:close/>
              </a:path>
            </a:pathLst>
          </a:custGeom>
          <a:ln w="4157">
            <a:solidFill>
              <a:srgbClr val="000000"/>
            </a:solidFill>
          </a:ln>
        </p:spPr>
        <p:txBody>
          <a:bodyPr wrap="square" lIns="0" tIns="0" rIns="0" bIns="0" rtlCol="0"/>
          <a:lstStyle/>
          <a:p>
            <a:endParaRPr/>
          </a:p>
        </p:txBody>
      </p:sp>
      <p:sp>
        <p:nvSpPr>
          <p:cNvPr id="60" name="object 53"/>
          <p:cNvSpPr txBox="1"/>
          <p:nvPr/>
        </p:nvSpPr>
        <p:spPr>
          <a:xfrm>
            <a:off x="2277787" y="1725220"/>
            <a:ext cx="1217930" cy="262892"/>
          </a:xfrm>
          <a:prstGeom prst="rect">
            <a:avLst/>
          </a:prstGeom>
        </p:spPr>
        <p:txBody>
          <a:bodyPr vert="horz" wrap="square" lIns="0" tIns="16510" rIns="0" bIns="0" rtlCol="0">
            <a:spAutoFit/>
          </a:bodyPr>
          <a:lstStyle/>
          <a:p>
            <a:pPr marL="12700">
              <a:spcBef>
                <a:spcPts val="130"/>
              </a:spcBef>
            </a:pPr>
            <a:r>
              <a:rPr sz="1600" spc="35" dirty="0">
                <a:latin typeface="宋体"/>
                <a:cs typeface="宋体"/>
              </a:rPr>
              <a:t>信息发送</a:t>
            </a:r>
            <a:r>
              <a:rPr sz="1600" spc="30" dirty="0">
                <a:latin typeface="宋体"/>
                <a:cs typeface="宋体"/>
              </a:rPr>
              <a:t>方</a:t>
            </a:r>
            <a:r>
              <a:rPr sz="1600" spc="25" dirty="0">
                <a:latin typeface="Times New Roman"/>
                <a:cs typeface="Times New Roman"/>
              </a:rPr>
              <a:t>A</a:t>
            </a:r>
            <a:endParaRPr sz="1600" dirty="0">
              <a:latin typeface="Times New Roman"/>
              <a:cs typeface="Times New Roman"/>
            </a:endParaRPr>
          </a:p>
        </p:txBody>
      </p:sp>
      <p:sp>
        <p:nvSpPr>
          <p:cNvPr id="61" name="object 54"/>
          <p:cNvSpPr txBox="1"/>
          <p:nvPr/>
        </p:nvSpPr>
        <p:spPr>
          <a:xfrm>
            <a:off x="8681488" y="1725220"/>
            <a:ext cx="1206500" cy="262892"/>
          </a:xfrm>
          <a:prstGeom prst="rect">
            <a:avLst/>
          </a:prstGeom>
        </p:spPr>
        <p:txBody>
          <a:bodyPr vert="horz" wrap="square" lIns="0" tIns="16510" rIns="0" bIns="0" rtlCol="0">
            <a:spAutoFit/>
          </a:bodyPr>
          <a:lstStyle/>
          <a:p>
            <a:pPr marL="12700">
              <a:spcBef>
                <a:spcPts val="130"/>
              </a:spcBef>
            </a:pPr>
            <a:r>
              <a:rPr sz="1600" spc="35" dirty="0">
                <a:latin typeface="宋体"/>
                <a:cs typeface="宋体"/>
              </a:rPr>
              <a:t>信息接收</a:t>
            </a:r>
            <a:r>
              <a:rPr sz="1600" spc="30" dirty="0">
                <a:latin typeface="宋体"/>
                <a:cs typeface="宋体"/>
              </a:rPr>
              <a:t>方</a:t>
            </a:r>
            <a:r>
              <a:rPr sz="1600" spc="25" dirty="0">
                <a:latin typeface="Times New Roman"/>
                <a:cs typeface="Times New Roman"/>
              </a:rPr>
              <a:t>B</a:t>
            </a:r>
            <a:endParaRPr sz="1600">
              <a:latin typeface="Times New Roman"/>
              <a:cs typeface="Times New Roman"/>
            </a:endParaRPr>
          </a:p>
        </p:txBody>
      </p:sp>
    </p:spTree>
    <p:extLst>
      <p:ext uri="{BB962C8B-B14F-4D97-AF65-F5344CB8AC3E}">
        <p14:creationId xmlns:p14="http://schemas.microsoft.com/office/powerpoint/2010/main" val="1938323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3268" y="1536192"/>
            <a:ext cx="10554436" cy="3046102"/>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smtClean="0"/>
              <a:t>为了</a:t>
            </a:r>
            <a:r>
              <a:rPr lang="zh-CN" altLang="en-US" dirty="0" smtClean="0"/>
              <a:t>同时保证</a:t>
            </a:r>
            <a:r>
              <a:rPr lang="zh-CN" altLang="en-US" dirty="0" smtClean="0">
                <a:solidFill>
                  <a:srgbClr val="C00000"/>
                </a:solidFill>
              </a:rPr>
              <a:t>消息的</a:t>
            </a:r>
            <a:r>
              <a:rPr dirty="0" err="1" smtClean="0">
                <a:solidFill>
                  <a:srgbClr val="C00000"/>
                </a:solidFill>
              </a:rPr>
              <a:t>保密</a:t>
            </a:r>
            <a:r>
              <a:rPr lang="zh-CN" altLang="en-US" dirty="0" smtClean="0">
                <a:solidFill>
                  <a:srgbClr val="C00000"/>
                </a:solidFill>
              </a:rPr>
              <a:t>性</a:t>
            </a:r>
            <a:r>
              <a:rPr dirty="0" smtClean="0"/>
              <a:t>，</a:t>
            </a:r>
            <a:r>
              <a:rPr dirty="0" err="1" smtClean="0"/>
              <a:t>通常将公钥密码技术和对称密码技术结合起来使用</a:t>
            </a:r>
            <a:endParaRPr dirty="0"/>
          </a:p>
          <a:p>
            <a:pPr lvl="1"/>
            <a:r>
              <a:rPr dirty="0" err="1" smtClean="0"/>
              <a:t>在发送方</a:t>
            </a:r>
            <a:r>
              <a:rPr dirty="0" err="1"/>
              <a:t>A随机生成一个对称密码算法的密钥K</a:t>
            </a:r>
            <a:r>
              <a:rPr dirty="0" err="1" smtClean="0"/>
              <a:t>，然后用</a:t>
            </a:r>
            <a:r>
              <a:rPr dirty="0" err="1"/>
              <a:t>K对消息加密得到密文C</a:t>
            </a:r>
            <a:r>
              <a:rPr dirty="0" err="1" smtClean="0"/>
              <a:t>并生成密文的数字摘要M</a:t>
            </a:r>
            <a:r>
              <a:rPr lang="zh-CN" altLang="en-US" dirty="0"/>
              <a:t>；</a:t>
            </a:r>
            <a:endParaRPr lang="en-US" dirty="0" smtClean="0"/>
          </a:p>
          <a:p>
            <a:pPr lvl="1"/>
            <a:r>
              <a:rPr dirty="0" err="1" smtClean="0"/>
              <a:t>接着用</a:t>
            </a:r>
            <a:r>
              <a:rPr dirty="0" err="1"/>
              <a:t>A的私钥对K和</a:t>
            </a:r>
            <a:r>
              <a:rPr dirty="0" err="1" smtClean="0"/>
              <a:t>M</a:t>
            </a:r>
            <a:r>
              <a:rPr lang="zh-CN" altLang="en-US" dirty="0" smtClean="0"/>
              <a:t>签名</a:t>
            </a:r>
            <a:r>
              <a:rPr dirty="0" smtClean="0"/>
              <a:t>，</a:t>
            </a:r>
            <a:r>
              <a:rPr dirty="0" err="1" smtClean="0"/>
              <a:t>将密文</a:t>
            </a:r>
            <a:r>
              <a:rPr dirty="0" err="1"/>
              <a:t>C和签名发送给接收方B</a:t>
            </a:r>
            <a:r>
              <a:rPr dirty="0"/>
              <a:t>。</a:t>
            </a:r>
          </a:p>
          <a:p>
            <a:pPr lvl="1"/>
            <a:r>
              <a:rPr dirty="0" err="1"/>
              <a:t>接收方B进行相反的操作，</a:t>
            </a:r>
            <a:r>
              <a:rPr dirty="0" err="1" smtClean="0"/>
              <a:t>就可以实现信息的保密传输及完整性验证</a:t>
            </a:r>
            <a:r>
              <a:rPr dirty="0"/>
              <a:t>。</a:t>
            </a:r>
          </a:p>
        </p:txBody>
      </p:sp>
      <p:sp>
        <p:nvSpPr>
          <p:cNvPr id="6" name="object 3"/>
          <p:cNvSpPr txBox="1">
            <a:spLocks/>
          </p:cNvSpPr>
          <p:nvPr/>
        </p:nvSpPr>
        <p:spPr>
          <a:xfrm>
            <a:off x="793268" y="364304"/>
            <a:ext cx="3559276" cy="351378"/>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200" spc="500" dirty="0" smtClean="0">
                <a:solidFill>
                  <a:schemeClr val="accent1">
                    <a:lumMod val="50000"/>
                  </a:schemeClr>
                </a:solidFill>
                <a:latin typeface="微软雅黑" panose="020B0503020204020204" pitchFamily="34" charset="-122"/>
                <a:ea typeface="微软雅黑" panose="020B0503020204020204" pitchFamily="34" charset="-122"/>
              </a:rPr>
              <a:t>数字签名及完整性验证</a:t>
            </a:r>
            <a:endParaRPr lang="zh-CN" altLang="en-US" sz="22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4507992" y="336652"/>
              <a:ext cx="768400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46922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4881418"/>
            <a:ext cx="6601809" cy="11159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17649" y="976540"/>
            <a:ext cx="6601809" cy="28000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923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3639" y="364304"/>
            <a:ext cx="2742793" cy="350737"/>
          </a:xfrm>
          <a:prstGeom prst="rect">
            <a:avLst/>
          </a:prstGeom>
        </p:spPr>
        <p:txBody>
          <a:bodyPr vert="horz" wrap="square" lIns="0" tIns="12065" rIns="0" bIns="0" rtlCol="0" anchor="ctr">
            <a:spAutoFit/>
          </a:bodyPr>
          <a:lstStyle/>
          <a:p>
            <a:pPr marL="12700">
              <a:lnSpc>
                <a:spcPct val="100000"/>
              </a:lnSpc>
              <a:spcBef>
                <a:spcPts val="95"/>
              </a:spcBef>
              <a:tabLst>
                <a:tab pos="901065" algn="l"/>
              </a:tabLst>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PGP</a:t>
            </a:r>
            <a:r>
              <a:rPr sz="2200" b="0" spc="500" dirty="0" err="1">
                <a:solidFill>
                  <a:schemeClr val="accent1">
                    <a:lumMod val="50000"/>
                  </a:schemeClr>
                </a:solidFill>
                <a:latin typeface="微软雅黑" panose="020B0503020204020204" pitchFamily="34" charset="-122"/>
                <a:ea typeface="微软雅黑" panose="020B0503020204020204" pitchFamily="34" charset="-122"/>
                <a:cs typeface="+mj-cs"/>
              </a:rPr>
              <a:t>及其应用</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sp>
        <p:nvSpPr>
          <p:cNvPr id="4" name="object 4"/>
          <p:cNvSpPr txBox="1"/>
          <p:nvPr/>
        </p:nvSpPr>
        <p:spPr>
          <a:xfrm>
            <a:off x="978823" y="1296750"/>
            <a:ext cx="10274531" cy="4807866"/>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a:t>为了保护电子邮件及文件的保密性</a:t>
            </a:r>
            <a:r>
              <a:rPr dirty="0"/>
              <a:t>，</a:t>
            </a:r>
            <a:r>
              <a:rPr lang="zh-CN" altLang="en-US" dirty="0"/>
              <a:t>菲利普</a:t>
            </a:r>
            <a:r>
              <a:rPr lang="en-US" altLang="zh-CN" dirty="0"/>
              <a:t>·</a:t>
            </a:r>
            <a:r>
              <a:rPr lang="zh-CN" altLang="en-US" dirty="0"/>
              <a:t>齐默曼</a:t>
            </a:r>
            <a:r>
              <a:rPr lang="en-US" altLang="zh-CN" dirty="0"/>
              <a:t>(</a:t>
            </a:r>
            <a:r>
              <a:rPr dirty="0"/>
              <a:t>Phil</a:t>
            </a:r>
            <a:r>
              <a:rPr lang="en-US" altLang="zh-CN" dirty="0"/>
              <a:t>ip R.</a:t>
            </a:r>
            <a:r>
              <a:rPr dirty="0"/>
              <a:t>  Zimmermann</a:t>
            </a:r>
            <a:r>
              <a:rPr lang="en-US" dirty="0"/>
              <a:t>) </a:t>
            </a:r>
            <a:r>
              <a:rPr dirty="0" err="1"/>
              <a:t>提出了</a:t>
            </a:r>
            <a:r>
              <a:rPr lang="en-US" dirty="0" err="1"/>
              <a:t>PGP</a:t>
            </a:r>
            <a:r>
              <a:rPr lang="en-US" dirty="0"/>
              <a:t> (</a:t>
            </a:r>
            <a:r>
              <a:rPr dirty="0"/>
              <a:t>Pretty Good Privacy</a:t>
            </a:r>
            <a:r>
              <a:rPr lang="en-US" dirty="0"/>
              <a:t>)</a:t>
            </a:r>
            <a:r>
              <a:rPr dirty="0"/>
              <a:t> </a:t>
            </a:r>
            <a:r>
              <a:rPr dirty="0" err="1"/>
              <a:t>加密标准，得到了广泛的应用</a:t>
            </a:r>
            <a:r>
              <a:rPr dirty="0"/>
              <a:t>。</a:t>
            </a:r>
          </a:p>
          <a:p>
            <a:r>
              <a:rPr lang="en-US" dirty="0" smtClean="0"/>
              <a:t>PGP</a:t>
            </a:r>
            <a:r>
              <a:rPr lang="zh-CN" altLang="en-US" dirty="0" smtClean="0"/>
              <a:t>创造性地</a:t>
            </a:r>
            <a:r>
              <a:rPr dirty="0" smtClean="0"/>
              <a:t>把</a:t>
            </a:r>
            <a:r>
              <a:rPr dirty="0"/>
              <a:t>RSA</a:t>
            </a:r>
            <a:r>
              <a:rPr dirty="0" smtClean="0"/>
              <a:t>公钥体系和传统加密体系结合起来</a:t>
            </a:r>
            <a:r>
              <a:rPr dirty="0"/>
              <a:t>，并且在数字签名和密钥认证管理机制上有巧妙的设计，因此PGP成为目前几乎最流行的公钥加密软件包。</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3035808" y="336652"/>
              <a:ext cx="915619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47541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8502" y="377571"/>
            <a:ext cx="1584960"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PGP简介</a:t>
            </a:r>
          </a:p>
        </p:txBody>
      </p:sp>
      <p:sp>
        <p:nvSpPr>
          <p:cNvPr id="4" name="object 4"/>
          <p:cNvSpPr txBox="1"/>
          <p:nvPr/>
        </p:nvSpPr>
        <p:spPr>
          <a:xfrm>
            <a:off x="613187" y="1162559"/>
            <a:ext cx="10899109" cy="4791432"/>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a:t>由于RSA算法计算量极大，</a:t>
            </a:r>
            <a:r>
              <a:rPr dirty="0" smtClean="0"/>
              <a:t>在速度上不适合加密大量数据</a:t>
            </a:r>
            <a:r>
              <a:rPr dirty="0"/>
              <a:t>，所以PGP</a:t>
            </a:r>
            <a:r>
              <a:rPr dirty="0" smtClean="0">
                <a:solidFill>
                  <a:srgbClr val="C00000"/>
                </a:solidFill>
              </a:rPr>
              <a:t>实际上用来加密的不是RSA本身</a:t>
            </a:r>
            <a:r>
              <a:rPr dirty="0">
                <a:solidFill>
                  <a:srgbClr val="C00000"/>
                </a:solidFill>
              </a:rPr>
              <a:t>，</a:t>
            </a:r>
            <a:r>
              <a:rPr dirty="0" smtClean="0">
                <a:solidFill>
                  <a:srgbClr val="C00000"/>
                </a:solidFill>
              </a:rPr>
              <a:t>而是采用传统加密算法</a:t>
            </a:r>
            <a:r>
              <a:rPr lang="en-US" altLang="zh-CN" dirty="0" smtClean="0">
                <a:solidFill>
                  <a:srgbClr val="C00000"/>
                </a:solidFill>
              </a:rPr>
              <a:t>I</a:t>
            </a:r>
            <a:r>
              <a:rPr dirty="0" smtClean="0">
                <a:solidFill>
                  <a:srgbClr val="C00000"/>
                </a:solidFill>
              </a:rPr>
              <a:t>DEA</a:t>
            </a:r>
            <a:r>
              <a:rPr dirty="0" smtClean="0"/>
              <a:t>，IDEA加解密的速度比</a:t>
            </a:r>
            <a:r>
              <a:rPr dirty="0"/>
              <a:t>RSA快得多</a:t>
            </a:r>
            <a:r>
              <a:rPr dirty="0" smtClean="0"/>
              <a:t>。</a:t>
            </a:r>
            <a:endParaRPr lang="en-US" dirty="0" smtClean="0"/>
          </a:p>
          <a:p>
            <a:pPr lvl="1"/>
            <a:r>
              <a:rPr dirty="0" err="1" smtClean="0"/>
              <a:t>PGP</a:t>
            </a:r>
            <a:r>
              <a:rPr dirty="0" err="1"/>
              <a:t>随机生成一个密钥</a:t>
            </a:r>
            <a:r>
              <a:rPr dirty="0" err="1" smtClean="0"/>
              <a:t>，用</a:t>
            </a:r>
            <a:r>
              <a:rPr dirty="0" err="1"/>
              <a:t>IDEA算法对明文加密，然后用RSA</a:t>
            </a:r>
            <a:r>
              <a:rPr dirty="0" err="1" smtClean="0"/>
              <a:t>算法对密钥加密</a:t>
            </a:r>
            <a:r>
              <a:rPr dirty="0" smtClean="0"/>
              <a:t>。</a:t>
            </a:r>
            <a:endParaRPr lang="en-US" dirty="0" smtClean="0"/>
          </a:p>
          <a:p>
            <a:pPr lvl="1"/>
            <a:r>
              <a:rPr dirty="0" err="1" smtClean="0"/>
              <a:t>收件人同样是用</a:t>
            </a:r>
            <a:r>
              <a:rPr dirty="0" err="1"/>
              <a:t>RSA解出随机密钥，</a:t>
            </a:r>
            <a:r>
              <a:rPr dirty="0" err="1" smtClean="0"/>
              <a:t>再用</a:t>
            </a:r>
            <a:r>
              <a:rPr dirty="0" err="1"/>
              <a:t>ID</a:t>
            </a:r>
            <a:r>
              <a:rPr lang="en-US" altLang="zh-CN" dirty="0" err="1"/>
              <a:t>E</a:t>
            </a:r>
            <a:r>
              <a:rPr dirty="0" err="1"/>
              <a:t>A解出原文</a:t>
            </a:r>
            <a:r>
              <a:rPr dirty="0" smtClean="0"/>
              <a:t>。</a:t>
            </a:r>
            <a:endParaRPr lang="en-US" dirty="0" smtClean="0"/>
          </a:p>
          <a:p>
            <a:pPr lvl="1"/>
            <a:r>
              <a:rPr dirty="0" err="1" smtClean="0"/>
              <a:t>这样的链式加密既有</a:t>
            </a:r>
            <a:r>
              <a:rPr dirty="0" err="1"/>
              <a:t>RSA</a:t>
            </a:r>
            <a:r>
              <a:rPr dirty="0" err="1" smtClean="0"/>
              <a:t>算法的保密性</a:t>
            </a:r>
            <a:r>
              <a:rPr dirty="0"/>
              <a:t>(Privacy)和认证性(Authentication</a:t>
            </a:r>
            <a:r>
              <a:rPr dirty="0" smtClean="0"/>
              <a:t>)，</a:t>
            </a:r>
            <a:r>
              <a:rPr dirty="0" err="1" smtClean="0"/>
              <a:t>又保持了</a:t>
            </a:r>
            <a:r>
              <a:rPr dirty="0" err="1"/>
              <a:t>IDEA算法速度快的优势</a:t>
            </a:r>
            <a:r>
              <a:rPr dirty="0" smtClean="0"/>
              <a:t>。</a:t>
            </a:r>
            <a:endParaRPr dirty="0"/>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242247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1"/>
          </p:nvPr>
        </p:nvSpPr>
        <p:spPr>
          <a:xfrm>
            <a:off x="439451" y="1685544"/>
            <a:ext cx="11392695" cy="4114800"/>
          </a:xfrm>
        </p:spPr>
        <p:txBody>
          <a:bodyPr>
            <a:normAutofit/>
          </a:bodyPr>
          <a:lstStyle/>
          <a:p>
            <a:pPr lvl="1" eaLnBrk="1" hangingPunct="1"/>
            <a:r>
              <a:rPr lang="en-GB" altLang="zh-CN" sz="4000" dirty="0">
                <a:ea typeface="宋体" panose="02010600030101010101" pitchFamily="2" charset="-122"/>
              </a:rPr>
              <a:t>PGP use:</a:t>
            </a:r>
          </a:p>
          <a:p>
            <a:pPr lvl="2" eaLnBrk="1" hangingPunct="1"/>
            <a:r>
              <a:rPr lang="en-GB" altLang="zh-CN" sz="3200" b="1" dirty="0">
                <a:ea typeface="宋体" panose="02010600030101010101" pitchFamily="2" charset="-122"/>
              </a:rPr>
              <a:t>public keys</a:t>
            </a:r>
            <a:r>
              <a:rPr lang="en-GB" altLang="zh-CN" sz="3200" dirty="0">
                <a:ea typeface="宋体" panose="02010600030101010101" pitchFamily="2" charset="-122"/>
              </a:rPr>
              <a:t> for encrypting session keys / verifying signatures.</a:t>
            </a:r>
          </a:p>
          <a:p>
            <a:pPr lvl="2" eaLnBrk="1" hangingPunct="1"/>
            <a:r>
              <a:rPr lang="en-GB" altLang="zh-CN" sz="3200" b="1" dirty="0">
                <a:ea typeface="宋体" panose="02010600030101010101" pitchFamily="2" charset="-122"/>
              </a:rPr>
              <a:t>private keys</a:t>
            </a:r>
            <a:r>
              <a:rPr lang="en-GB" altLang="zh-CN" sz="3200" dirty="0">
                <a:ea typeface="宋体" panose="02010600030101010101" pitchFamily="2" charset="-122"/>
              </a:rPr>
              <a:t> for decrypting session keys / creating signatures.</a:t>
            </a:r>
          </a:p>
        </p:txBody>
      </p:sp>
      <p:pic>
        <p:nvPicPr>
          <p:cNvPr id="26628" name="Picture 6" descr="hh00876_"/>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9131808" y="4542307"/>
            <a:ext cx="2700338" cy="162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object 3"/>
          <p:cNvSpPr txBox="1">
            <a:spLocks noGrp="1"/>
          </p:cNvSpPr>
          <p:nvPr>
            <p:ph type="title"/>
          </p:nvPr>
        </p:nvSpPr>
        <p:spPr>
          <a:xfrm>
            <a:off x="768502" y="377571"/>
            <a:ext cx="1584960"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PGP简介</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618638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1624330" y="4768788"/>
            <a:ext cx="5825634" cy="169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spcBef>
                <a:spcPct val="0"/>
              </a:spcBef>
              <a:buClrTx/>
              <a:buSzTx/>
              <a:buFontTx/>
              <a:buNone/>
            </a:pPr>
            <a:r>
              <a:rPr lang="en-US" altLang="zh-CN" sz="2400" dirty="0">
                <a:solidFill>
                  <a:srgbClr val="FF0000"/>
                </a:solidFill>
                <a:latin typeface="Comic Sans MS" panose="030F0702030302020204" pitchFamily="66" charset="0"/>
                <a:ea typeface="宋体" panose="02010600030101010101" pitchFamily="2" charset="-122"/>
              </a:rPr>
              <a:t>Alice:</a:t>
            </a:r>
          </a:p>
          <a:p>
            <a:pPr>
              <a:spcBef>
                <a:spcPct val="0"/>
              </a:spcBef>
              <a:buClr>
                <a:schemeClr val="accent2"/>
              </a:buClr>
              <a:buSzPct val="85000"/>
              <a:buFont typeface="Wingdings" panose="05000000000000000000" pitchFamily="2" charset="2"/>
              <a:buChar char="q"/>
            </a:pPr>
            <a:r>
              <a:rPr lang="en-US" altLang="zh-CN" sz="2000" dirty="0">
                <a:latin typeface="Comic Sans MS" panose="030F0702030302020204" pitchFamily="66" charset="0"/>
                <a:ea typeface="宋体" panose="02010600030101010101" pitchFamily="2" charset="-122"/>
              </a:rPr>
              <a:t> generates random </a:t>
            </a:r>
            <a:r>
              <a:rPr lang="en-US" altLang="zh-CN" sz="2000" i="1" dirty="0">
                <a:latin typeface="Comic Sans MS" panose="030F0702030302020204" pitchFamily="66" charset="0"/>
                <a:ea typeface="宋体" panose="02010600030101010101" pitchFamily="2" charset="-122"/>
              </a:rPr>
              <a:t>symmetric</a:t>
            </a:r>
            <a:r>
              <a:rPr lang="en-US" altLang="zh-CN" sz="2000" dirty="0">
                <a:latin typeface="Comic Sans MS" panose="030F0702030302020204" pitchFamily="66" charset="0"/>
                <a:ea typeface="宋体" panose="02010600030101010101" pitchFamily="2" charset="-122"/>
              </a:rPr>
              <a:t> private key, K</a:t>
            </a:r>
            <a:r>
              <a:rPr lang="en-US" altLang="zh-CN" sz="2000" baseline="-25000" dirty="0">
                <a:latin typeface="Comic Sans MS" panose="030F0702030302020204" pitchFamily="66" charset="0"/>
                <a:ea typeface="宋体" panose="02010600030101010101" pitchFamily="2" charset="-122"/>
              </a:rPr>
              <a:t>S</a:t>
            </a:r>
            <a:r>
              <a:rPr lang="en-US" altLang="zh-CN" sz="2000" dirty="0">
                <a:latin typeface="Comic Sans MS" panose="030F0702030302020204" pitchFamily="66" charset="0"/>
                <a:ea typeface="宋体" panose="02010600030101010101" pitchFamily="2" charset="-122"/>
              </a:rPr>
              <a:t>.</a:t>
            </a:r>
          </a:p>
          <a:p>
            <a:pPr>
              <a:spcBef>
                <a:spcPct val="0"/>
              </a:spcBef>
              <a:buClr>
                <a:schemeClr val="accent2"/>
              </a:buClr>
              <a:buSzPct val="85000"/>
              <a:buFont typeface="Wingdings" panose="05000000000000000000" pitchFamily="2" charset="2"/>
              <a:buChar char="q"/>
            </a:pPr>
            <a:r>
              <a:rPr lang="en-US" altLang="zh-CN" sz="2000" dirty="0">
                <a:latin typeface="Comic Sans MS" panose="030F0702030302020204" pitchFamily="66" charset="0"/>
                <a:ea typeface="宋体" panose="02010600030101010101" pitchFamily="2" charset="-122"/>
              </a:rPr>
              <a:t>  encrypts message with K</a:t>
            </a:r>
            <a:r>
              <a:rPr lang="en-US" altLang="zh-CN" sz="2000" baseline="-25000" dirty="0">
                <a:latin typeface="Comic Sans MS" panose="030F0702030302020204" pitchFamily="66" charset="0"/>
                <a:ea typeface="宋体" panose="02010600030101010101" pitchFamily="2" charset="-122"/>
              </a:rPr>
              <a:t>S  </a:t>
            </a:r>
            <a:r>
              <a:rPr lang="en-US" altLang="zh-CN" sz="2000" dirty="0">
                <a:latin typeface="Comic Sans MS" panose="030F0702030302020204" pitchFamily="66" charset="0"/>
                <a:ea typeface="宋体" panose="02010600030101010101" pitchFamily="2" charset="-122"/>
              </a:rPr>
              <a:t>(for efficiency)</a:t>
            </a:r>
          </a:p>
          <a:p>
            <a:pPr>
              <a:spcBef>
                <a:spcPct val="0"/>
              </a:spcBef>
              <a:buClr>
                <a:schemeClr val="accent2"/>
              </a:buClr>
              <a:buSzPct val="85000"/>
              <a:buFont typeface="Wingdings" panose="05000000000000000000" pitchFamily="2" charset="2"/>
              <a:buChar char="q"/>
            </a:pPr>
            <a:r>
              <a:rPr lang="en-US" altLang="zh-CN" sz="2000" dirty="0">
                <a:latin typeface="Comic Sans MS" panose="030F0702030302020204" pitchFamily="66" charset="0"/>
                <a:ea typeface="宋体" panose="02010600030101010101" pitchFamily="2" charset="-122"/>
              </a:rPr>
              <a:t>  also encrypts K</a:t>
            </a:r>
            <a:r>
              <a:rPr lang="en-US" altLang="zh-CN" sz="2000" baseline="-25000" dirty="0">
                <a:latin typeface="Comic Sans MS" panose="030F0702030302020204" pitchFamily="66" charset="0"/>
                <a:ea typeface="宋体" panose="02010600030101010101" pitchFamily="2" charset="-122"/>
              </a:rPr>
              <a:t>S</a:t>
            </a:r>
            <a:r>
              <a:rPr lang="en-US" altLang="zh-CN" sz="2000" dirty="0">
                <a:latin typeface="Comic Sans MS" panose="030F0702030302020204" pitchFamily="66" charset="0"/>
                <a:ea typeface="宋体" panose="02010600030101010101" pitchFamily="2" charset="-122"/>
              </a:rPr>
              <a:t> with Bob’s public key.</a:t>
            </a:r>
          </a:p>
          <a:p>
            <a:pPr>
              <a:spcBef>
                <a:spcPct val="0"/>
              </a:spcBef>
              <a:buClr>
                <a:schemeClr val="accent2"/>
              </a:buClr>
              <a:buSzPct val="85000"/>
              <a:buFont typeface="Wingdings" panose="05000000000000000000" pitchFamily="2" charset="2"/>
              <a:buChar char="q"/>
            </a:pPr>
            <a:r>
              <a:rPr lang="en-US" altLang="zh-CN" sz="2000" dirty="0">
                <a:latin typeface="Comic Sans MS" panose="030F0702030302020204" pitchFamily="66" charset="0"/>
                <a:ea typeface="宋体" panose="02010600030101010101" pitchFamily="2" charset="-122"/>
              </a:rPr>
              <a:t> sends both K</a:t>
            </a:r>
            <a:r>
              <a:rPr lang="en-US" altLang="zh-CN" sz="2000" baseline="-25000" dirty="0">
                <a:latin typeface="Comic Sans MS" panose="030F0702030302020204" pitchFamily="66" charset="0"/>
                <a:ea typeface="宋体" panose="02010600030101010101" pitchFamily="2" charset="-122"/>
              </a:rPr>
              <a:t>S</a:t>
            </a:r>
            <a:r>
              <a:rPr lang="en-US" altLang="zh-CN" sz="2000" dirty="0">
                <a:latin typeface="Comic Sans MS" panose="030F0702030302020204" pitchFamily="66" charset="0"/>
                <a:ea typeface="宋体" panose="02010600030101010101" pitchFamily="2" charset="-122"/>
              </a:rPr>
              <a:t>(m) and K</a:t>
            </a:r>
            <a:r>
              <a:rPr lang="en-US" altLang="zh-CN" sz="2000" baseline="-25000" dirty="0">
                <a:latin typeface="Comic Sans MS" panose="030F0702030302020204" pitchFamily="66" charset="0"/>
                <a:ea typeface="宋体" panose="02010600030101010101" pitchFamily="2" charset="-122"/>
              </a:rPr>
              <a:t>B</a:t>
            </a:r>
            <a:r>
              <a:rPr lang="en-US" altLang="zh-CN" sz="2000" dirty="0">
                <a:latin typeface="Comic Sans MS" panose="030F0702030302020204" pitchFamily="66" charset="0"/>
                <a:ea typeface="宋体" panose="02010600030101010101" pitchFamily="2" charset="-122"/>
              </a:rPr>
              <a:t>(K</a:t>
            </a:r>
            <a:r>
              <a:rPr lang="en-US" altLang="zh-CN" sz="2000" baseline="-25000" dirty="0">
                <a:latin typeface="Comic Sans MS" panose="030F0702030302020204" pitchFamily="66" charset="0"/>
                <a:ea typeface="宋体" panose="02010600030101010101" pitchFamily="2" charset="-122"/>
              </a:rPr>
              <a:t>S</a:t>
            </a:r>
            <a:r>
              <a:rPr lang="en-US" altLang="zh-CN" sz="2000" dirty="0">
                <a:latin typeface="Comic Sans MS" panose="030F0702030302020204" pitchFamily="66" charset="0"/>
                <a:ea typeface="宋体" panose="02010600030101010101" pitchFamily="2" charset="-122"/>
              </a:rPr>
              <a:t>) to Bob.</a:t>
            </a:r>
          </a:p>
        </p:txBody>
      </p:sp>
      <p:sp>
        <p:nvSpPr>
          <p:cNvPr id="27652" name="Text Box 5"/>
          <p:cNvSpPr txBox="1">
            <a:spLocks noChangeArrowheads="1"/>
          </p:cNvSpPr>
          <p:nvPr/>
        </p:nvSpPr>
        <p:spPr bwMode="auto">
          <a:xfrm>
            <a:off x="757104" y="1067828"/>
            <a:ext cx="825069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0"/>
              </a:spcBef>
              <a:buClrTx/>
              <a:buSzTx/>
              <a:buFontTx/>
              <a:buChar char="•"/>
              <a:defRPr sz="2400">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r>
              <a:rPr lang="en-US" altLang="zh-CN" dirty="0">
                <a:solidFill>
                  <a:schemeClr val="tx2"/>
                </a:solidFill>
                <a:latin typeface="Comic Sans MS" panose="030F0702030302020204" pitchFamily="66" charset="0"/>
              </a:rPr>
              <a:t>Alice wants to send </a:t>
            </a:r>
            <a:r>
              <a:rPr lang="en-US" altLang="zh-CN" dirty="0">
                <a:solidFill>
                  <a:srgbClr val="FF0000"/>
                </a:solidFill>
                <a:latin typeface="Comic Sans MS" panose="030F0702030302020204" pitchFamily="66" charset="0"/>
              </a:rPr>
              <a:t>confidential</a:t>
            </a:r>
            <a:r>
              <a:rPr lang="en-US" altLang="zh-CN" dirty="0">
                <a:solidFill>
                  <a:schemeClr val="tx2"/>
                </a:solidFill>
                <a:latin typeface="Comic Sans MS" panose="030F0702030302020204" pitchFamily="66" charset="0"/>
              </a:rPr>
              <a:t> e-mail, m, to Bob.</a:t>
            </a:r>
          </a:p>
        </p:txBody>
      </p:sp>
      <p:grpSp>
        <p:nvGrpSpPr>
          <p:cNvPr id="27653" name="Group 6"/>
          <p:cNvGrpSpPr>
            <a:grpSpLocks/>
          </p:cNvGrpSpPr>
          <p:nvPr/>
        </p:nvGrpSpPr>
        <p:grpSpPr bwMode="auto">
          <a:xfrm>
            <a:off x="1538606" y="1795399"/>
            <a:ext cx="8112125" cy="2884488"/>
            <a:chOff x="289" y="1749"/>
            <a:chExt cx="5110" cy="1817"/>
          </a:xfrm>
        </p:grpSpPr>
        <p:sp>
          <p:nvSpPr>
            <p:cNvPr id="27654" name="Freeform 7"/>
            <p:cNvSpPr>
              <a:spLocks/>
            </p:cNvSpPr>
            <p:nvPr/>
          </p:nvSpPr>
          <p:spPr bwMode="auto">
            <a:xfrm>
              <a:off x="2457" y="2479"/>
              <a:ext cx="841" cy="493"/>
            </a:xfrm>
            <a:custGeom>
              <a:avLst/>
              <a:gdLst>
                <a:gd name="T0" fmla="*/ 0 w 2135"/>
                <a:gd name="T1" fmla="*/ 1 h 1662"/>
                <a:gd name="T2" fmla="*/ 1 w 2135"/>
                <a:gd name="T3" fmla="*/ 0 h 1662"/>
                <a:gd name="T4" fmla="*/ 6 w 2135"/>
                <a:gd name="T5" fmla="*/ 0 h 1662"/>
                <a:gd name="T6" fmla="*/ 11 w 2135"/>
                <a:gd name="T7" fmla="*/ 0 h 1662"/>
                <a:gd name="T8" fmla="*/ 19 w 2135"/>
                <a:gd name="T9" fmla="*/ 1 h 1662"/>
                <a:gd name="T10" fmla="*/ 19 w 2135"/>
                <a:gd name="T11" fmla="*/ 3 h 1662"/>
                <a:gd name="T12" fmla="*/ 15 w 2135"/>
                <a:gd name="T13" fmla="*/ 4 h 1662"/>
                <a:gd name="T14" fmla="*/ 8 w 2135"/>
                <a:gd name="T15" fmla="*/ 4 h 1662"/>
                <a:gd name="T16" fmla="*/ 5 w 2135"/>
                <a:gd name="T17" fmla="*/ 3 h 1662"/>
                <a:gd name="T18" fmla="*/ 2 w 2135"/>
                <a:gd name="T19" fmla="*/ 2 h 1662"/>
                <a:gd name="T20" fmla="*/ 0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5" name="Line 8"/>
            <p:cNvSpPr>
              <a:spLocks noChangeShapeType="1"/>
            </p:cNvSpPr>
            <p:nvPr/>
          </p:nvSpPr>
          <p:spPr bwMode="auto">
            <a:xfrm>
              <a:off x="637" y="2280"/>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56" name="Picture 9"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0"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8" name="Group 11"/>
            <p:cNvGrpSpPr>
              <a:grpSpLocks/>
            </p:cNvGrpSpPr>
            <p:nvPr/>
          </p:nvGrpSpPr>
          <p:grpSpPr bwMode="auto">
            <a:xfrm>
              <a:off x="950" y="1974"/>
              <a:ext cx="475" cy="466"/>
              <a:chOff x="1645" y="256"/>
              <a:chExt cx="475" cy="466"/>
            </a:xfrm>
          </p:grpSpPr>
          <p:sp>
            <p:nvSpPr>
              <p:cNvPr id="27717" name="Rectangle 12"/>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718" name="Text Box 13"/>
              <p:cNvSpPr txBox="1">
                <a:spLocks noChangeArrowheads="1"/>
              </p:cNvSpPr>
              <p:nvPr/>
            </p:nvSpPr>
            <p:spPr bwMode="auto">
              <a:xfrm>
                <a:off x="1654" y="456"/>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719" name="Text Box 14"/>
              <p:cNvSpPr txBox="1">
                <a:spLocks noChangeArrowheads="1"/>
              </p:cNvSpPr>
              <p:nvPr/>
            </p:nvSpPr>
            <p:spPr bwMode="auto">
              <a:xfrm>
                <a:off x="1876" y="256"/>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grpSp>
          <p:nvGrpSpPr>
            <p:cNvPr id="27659" name="Group 15"/>
            <p:cNvGrpSpPr>
              <a:grpSpLocks/>
            </p:cNvGrpSpPr>
            <p:nvPr/>
          </p:nvGrpSpPr>
          <p:grpSpPr bwMode="auto">
            <a:xfrm>
              <a:off x="965" y="2730"/>
              <a:ext cx="475" cy="466"/>
              <a:chOff x="2144" y="3214"/>
              <a:chExt cx="475" cy="466"/>
            </a:xfrm>
          </p:grpSpPr>
          <p:sp>
            <p:nvSpPr>
              <p:cNvPr id="27713" name="Rectangle 16"/>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714" name="Text Box 17"/>
              <p:cNvSpPr txBox="1">
                <a:spLocks noChangeArrowheads="1"/>
              </p:cNvSpPr>
              <p:nvPr/>
            </p:nvSpPr>
            <p:spPr bwMode="auto">
              <a:xfrm>
                <a:off x="2148" y="3432"/>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715" name="Text Box 18"/>
              <p:cNvSpPr txBox="1">
                <a:spLocks noChangeArrowheads="1"/>
              </p:cNvSpPr>
              <p:nvPr/>
            </p:nvSpPr>
            <p:spPr bwMode="auto">
              <a:xfrm>
                <a:off x="2356" y="3214"/>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7716" name="Text Box 19"/>
              <p:cNvSpPr txBox="1">
                <a:spLocks noChangeArrowheads="1"/>
              </p:cNvSpPr>
              <p:nvPr/>
            </p:nvSpPr>
            <p:spPr bwMode="auto">
              <a:xfrm>
                <a:off x="2234" y="3331"/>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nvGrpSpPr>
            <p:cNvPr id="27660" name="Group 20"/>
            <p:cNvGrpSpPr>
              <a:grpSpLocks/>
            </p:cNvGrpSpPr>
            <p:nvPr/>
          </p:nvGrpSpPr>
          <p:grpSpPr bwMode="auto">
            <a:xfrm>
              <a:off x="1719" y="2496"/>
              <a:ext cx="402" cy="327"/>
              <a:chOff x="2862" y="1573"/>
              <a:chExt cx="402" cy="327"/>
            </a:xfrm>
          </p:grpSpPr>
          <p:sp>
            <p:nvSpPr>
              <p:cNvPr id="27711" name="Oval 21"/>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712" name="Text Box 22"/>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grpSp>
          <p:nvGrpSpPr>
            <p:cNvPr id="27661" name="Group 23"/>
            <p:cNvGrpSpPr>
              <a:grpSpLocks/>
            </p:cNvGrpSpPr>
            <p:nvPr/>
          </p:nvGrpSpPr>
          <p:grpSpPr bwMode="auto">
            <a:xfrm>
              <a:off x="3615" y="2482"/>
              <a:ext cx="402" cy="327"/>
              <a:chOff x="2862" y="1573"/>
              <a:chExt cx="402" cy="327"/>
            </a:xfrm>
          </p:grpSpPr>
          <p:sp>
            <p:nvSpPr>
              <p:cNvPr id="27709" name="Oval 24"/>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710" name="Text Box 25"/>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sp>
          <p:nvSpPr>
            <p:cNvPr id="27662" name="Line 26"/>
            <p:cNvSpPr>
              <a:spLocks noChangeShapeType="1"/>
            </p:cNvSpPr>
            <p:nvPr/>
          </p:nvSpPr>
          <p:spPr bwMode="auto">
            <a:xfrm>
              <a:off x="669" y="3053"/>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3" name="Text Box 27"/>
            <p:cNvSpPr txBox="1">
              <a:spLocks noChangeArrowheads="1"/>
            </p:cNvSpPr>
            <p:nvPr/>
          </p:nvSpPr>
          <p:spPr bwMode="auto">
            <a:xfrm>
              <a:off x="1419" y="2041"/>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(m )</a:t>
              </a:r>
            </a:p>
          </p:txBody>
        </p:sp>
        <p:grpSp>
          <p:nvGrpSpPr>
            <p:cNvPr id="27664" name="Group 28"/>
            <p:cNvGrpSpPr>
              <a:grpSpLocks/>
            </p:cNvGrpSpPr>
            <p:nvPr/>
          </p:nvGrpSpPr>
          <p:grpSpPr bwMode="auto">
            <a:xfrm>
              <a:off x="1435" y="2979"/>
              <a:ext cx="611" cy="332"/>
              <a:chOff x="3501" y="648"/>
              <a:chExt cx="611" cy="332"/>
            </a:xfrm>
          </p:grpSpPr>
          <p:sp>
            <p:nvSpPr>
              <p:cNvPr id="27707" name="Text Box 29"/>
              <p:cNvSpPr txBox="1">
                <a:spLocks noChangeArrowheads="1"/>
              </p:cNvSpPr>
              <p:nvPr/>
            </p:nvSpPr>
            <p:spPr bwMode="auto">
              <a:xfrm>
                <a:off x="3501" y="749"/>
                <a:ext cx="6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708" name="Text Box 30"/>
              <p:cNvSpPr txBox="1">
                <a:spLocks noChangeArrowheads="1"/>
              </p:cNvSpPr>
              <p:nvPr/>
            </p:nvSpPr>
            <p:spPr bwMode="auto">
              <a:xfrm>
                <a:off x="3584" y="64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7665" name="Freeform 31"/>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6" name="Freeform 32"/>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7" name="Text Box 33"/>
            <p:cNvSpPr txBox="1">
              <a:spLocks noChangeArrowheads="1"/>
            </p:cNvSpPr>
            <p:nvPr/>
          </p:nvSpPr>
          <p:spPr bwMode="auto">
            <a:xfrm>
              <a:off x="400" y="2141"/>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sp>
          <p:nvSpPr>
            <p:cNvPr id="27668" name="Text Box 34"/>
            <p:cNvSpPr txBox="1">
              <a:spLocks noChangeArrowheads="1"/>
            </p:cNvSpPr>
            <p:nvPr/>
          </p:nvSpPr>
          <p:spPr bwMode="auto">
            <a:xfrm>
              <a:off x="4325" y="2568"/>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7669" name="Text Box 35"/>
            <p:cNvSpPr txBox="1">
              <a:spLocks noChangeArrowheads="1"/>
            </p:cNvSpPr>
            <p:nvPr/>
          </p:nvSpPr>
          <p:spPr bwMode="auto">
            <a:xfrm>
              <a:off x="947" y="1749"/>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7670" name="Line 36"/>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71" name="Group 37"/>
            <p:cNvGrpSpPr>
              <a:grpSpLocks/>
            </p:cNvGrpSpPr>
            <p:nvPr/>
          </p:nvGrpSpPr>
          <p:grpSpPr bwMode="auto">
            <a:xfrm>
              <a:off x="943" y="3231"/>
              <a:ext cx="285" cy="335"/>
              <a:chOff x="2643" y="716"/>
              <a:chExt cx="285" cy="335"/>
            </a:xfrm>
          </p:grpSpPr>
          <p:sp>
            <p:nvSpPr>
              <p:cNvPr id="27705" name="Text Box 38"/>
              <p:cNvSpPr txBox="1">
                <a:spLocks noChangeArrowheads="1"/>
              </p:cNvSpPr>
              <p:nvPr/>
            </p:nvSpPr>
            <p:spPr bwMode="auto">
              <a:xfrm>
                <a:off x="2643" y="7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7706" name="Text Box 39"/>
              <p:cNvSpPr txBox="1">
                <a:spLocks noChangeArrowheads="1"/>
              </p:cNvSpPr>
              <p:nvPr/>
            </p:nvSpPr>
            <p:spPr bwMode="auto">
              <a:xfrm>
                <a:off x="2730" y="716"/>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7672" name="Line 40"/>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73" name="Picture 41"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42"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5" name="Line 43"/>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44"/>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77" name="Picture 45"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8" name="Text Box 46"/>
            <p:cNvSpPr txBox="1">
              <a:spLocks noChangeArrowheads="1"/>
            </p:cNvSpPr>
            <p:nvPr/>
          </p:nvSpPr>
          <p:spPr bwMode="auto">
            <a:xfrm>
              <a:off x="2528" y="2632"/>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Internet</a:t>
              </a:r>
            </a:p>
          </p:txBody>
        </p:sp>
        <p:sp>
          <p:nvSpPr>
            <p:cNvPr id="27679" name="Freeform 47"/>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80" name="Group 48"/>
            <p:cNvGrpSpPr>
              <a:grpSpLocks/>
            </p:cNvGrpSpPr>
            <p:nvPr/>
          </p:nvGrpSpPr>
          <p:grpSpPr bwMode="auto">
            <a:xfrm>
              <a:off x="4255" y="1961"/>
              <a:ext cx="475" cy="466"/>
              <a:chOff x="1645" y="256"/>
              <a:chExt cx="475" cy="466"/>
            </a:xfrm>
          </p:grpSpPr>
          <p:sp>
            <p:nvSpPr>
              <p:cNvPr id="27702" name="Rectangle 49"/>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703" name="Text Box 50"/>
              <p:cNvSpPr txBox="1">
                <a:spLocks noChangeArrowheads="1"/>
              </p:cNvSpPr>
              <p:nvPr/>
            </p:nvSpPr>
            <p:spPr bwMode="auto">
              <a:xfrm>
                <a:off x="1654" y="456"/>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704" name="Text Box 51"/>
              <p:cNvSpPr txBox="1">
                <a:spLocks noChangeArrowheads="1"/>
              </p:cNvSpPr>
              <p:nvPr/>
            </p:nvSpPr>
            <p:spPr bwMode="auto">
              <a:xfrm>
                <a:off x="1876" y="256"/>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sp>
          <p:nvSpPr>
            <p:cNvPr id="27681" name="Freeform 52"/>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82" name="Group 53"/>
            <p:cNvGrpSpPr>
              <a:grpSpLocks/>
            </p:cNvGrpSpPr>
            <p:nvPr/>
          </p:nvGrpSpPr>
          <p:grpSpPr bwMode="auto">
            <a:xfrm>
              <a:off x="4270" y="2725"/>
              <a:ext cx="475" cy="466"/>
              <a:chOff x="2144" y="3214"/>
              <a:chExt cx="475" cy="466"/>
            </a:xfrm>
          </p:grpSpPr>
          <p:sp>
            <p:nvSpPr>
              <p:cNvPr id="27698" name="Rectangle 54"/>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7699" name="Text Box 55"/>
              <p:cNvSpPr txBox="1">
                <a:spLocks noChangeArrowheads="1"/>
              </p:cNvSpPr>
              <p:nvPr/>
            </p:nvSpPr>
            <p:spPr bwMode="auto">
              <a:xfrm>
                <a:off x="2148" y="3432"/>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700" name="Text Box 56"/>
              <p:cNvSpPr txBox="1">
                <a:spLocks noChangeArrowheads="1"/>
              </p:cNvSpPr>
              <p:nvPr/>
            </p:nvSpPr>
            <p:spPr bwMode="auto">
              <a:xfrm>
                <a:off x="2356" y="3214"/>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7701" name="Text Box 57"/>
              <p:cNvSpPr txBox="1">
                <a:spLocks noChangeArrowheads="1"/>
              </p:cNvSpPr>
              <p:nvPr/>
            </p:nvSpPr>
            <p:spPr bwMode="auto">
              <a:xfrm>
                <a:off x="2239" y="3331"/>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7683" name="Line 58"/>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84" name="Picture 59"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85" name="Group 60"/>
            <p:cNvGrpSpPr>
              <a:grpSpLocks/>
            </p:cNvGrpSpPr>
            <p:nvPr/>
          </p:nvGrpSpPr>
          <p:grpSpPr bwMode="auto">
            <a:xfrm>
              <a:off x="4119" y="3226"/>
              <a:ext cx="285" cy="335"/>
              <a:chOff x="2643" y="716"/>
              <a:chExt cx="285" cy="335"/>
            </a:xfrm>
          </p:grpSpPr>
          <p:sp>
            <p:nvSpPr>
              <p:cNvPr id="27696" name="Text Box 61"/>
              <p:cNvSpPr txBox="1">
                <a:spLocks noChangeArrowheads="1"/>
              </p:cNvSpPr>
              <p:nvPr/>
            </p:nvSpPr>
            <p:spPr bwMode="auto">
              <a:xfrm>
                <a:off x="2643" y="7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7697" name="Text Box 62"/>
              <p:cNvSpPr txBox="1">
                <a:spLocks noChangeArrowheads="1"/>
              </p:cNvSpPr>
              <p:nvPr/>
            </p:nvSpPr>
            <p:spPr bwMode="auto">
              <a:xfrm>
                <a:off x="2735" y="716"/>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7686" name="Line 63"/>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87" name="Picture 64"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8" name="Text Box 65"/>
            <p:cNvSpPr txBox="1">
              <a:spLocks noChangeArrowheads="1"/>
            </p:cNvSpPr>
            <p:nvPr/>
          </p:nvSpPr>
          <p:spPr bwMode="auto">
            <a:xfrm>
              <a:off x="425" y="2938"/>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7689" name="Line 66"/>
            <p:cNvSpPr>
              <a:spLocks noChangeShapeType="1"/>
            </p:cNvSpPr>
            <p:nvPr/>
          </p:nvSpPr>
          <p:spPr bwMode="auto">
            <a:xfrm>
              <a:off x="4737" y="2284"/>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0" name="Text Box 67"/>
            <p:cNvSpPr txBox="1">
              <a:spLocks noChangeArrowheads="1"/>
            </p:cNvSpPr>
            <p:nvPr/>
          </p:nvSpPr>
          <p:spPr bwMode="auto">
            <a:xfrm>
              <a:off x="5048" y="215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pic>
          <p:nvPicPr>
            <p:cNvPr id="27691" name="Picture 68"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2" name="Text Box 69"/>
            <p:cNvSpPr txBox="1">
              <a:spLocks noChangeArrowheads="1"/>
            </p:cNvSpPr>
            <p:nvPr/>
          </p:nvSpPr>
          <p:spPr bwMode="auto">
            <a:xfrm>
              <a:off x="3664" y="2036"/>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(m )</a:t>
              </a:r>
            </a:p>
          </p:txBody>
        </p:sp>
        <p:grpSp>
          <p:nvGrpSpPr>
            <p:cNvPr id="27693" name="Group 70"/>
            <p:cNvGrpSpPr>
              <a:grpSpLocks/>
            </p:cNvGrpSpPr>
            <p:nvPr/>
          </p:nvGrpSpPr>
          <p:grpSpPr bwMode="auto">
            <a:xfrm>
              <a:off x="3533" y="2965"/>
              <a:ext cx="611" cy="332"/>
              <a:chOff x="3501" y="648"/>
              <a:chExt cx="611" cy="332"/>
            </a:xfrm>
          </p:grpSpPr>
          <p:sp>
            <p:nvSpPr>
              <p:cNvPr id="27694" name="Text Box 71"/>
              <p:cNvSpPr txBox="1">
                <a:spLocks noChangeArrowheads="1"/>
              </p:cNvSpPr>
              <p:nvPr/>
            </p:nvSpPr>
            <p:spPr bwMode="auto">
              <a:xfrm>
                <a:off x="3501" y="749"/>
                <a:ext cx="6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7695" name="Text Box 72"/>
              <p:cNvSpPr txBox="1">
                <a:spLocks noChangeArrowheads="1"/>
              </p:cNvSpPr>
              <p:nvPr/>
            </p:nvSpPr>
            <p:spPr bwMode="auto">
              <a:xfrm>
                <a:off x="3584" y="64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sp>
        <p:nvSpPr>
          <p:cNvPr id="73" name="object 3"/>
          <p:cNvSpPr txBox="1">
            <a:spLocks/>
          </p:cNvSpPr>
          <p:nvPr/>
        </p:nvSpPr>
        <p:spPr>
          <a:xfrm>
            <a:off x="768502" y="379229"/>
            <a:ext cx="1584960" cy="352019"/>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2200" kern="1200" spc="500" baseline="0">
                <a:solidFill>
                  <a:schemeClr val="accent1">
                    <a:lumMod val="50000"/>
                  </a:schemeClr>
                </a:solidFill>
                <a:latin typeface="微软雅黑" panose="020B0503020204020204" pitchFamily="34" charset="-122"/>
                <a:ea typeface="微软雅黑" panose="020B0503020204020204" pitchFamily="34" charset="-122"/>
                <a:cs typeface="+mj-cs"/>
              </a:defRPr>
            </a:lvl1pPr>
          </a:lstStyle>
          <a:p>
            <a:pPr marL="12700">
              <a:lnSpc>
                <a:spcPct val="100000"/>
              </a:lnSpc>
              <a:spcBef>
                <a:spcPts val="105"/>
              </a:spcBef>
            </a:pPr>
            <a:r>
              <a:rPr lang="en-US" dirty="0" smtClean="0"/>
              <a:t>PGP</a:t>
            </a:r>
            <a:r>
              <a:rPr lang="zh-CN" altLang="en-US" dirty="0" smtClean="0"/>
              <a:t>简介</a:t>
            </a:r>
            <a:endParaRPr lang="zh-CN" altLang="en-US" dirty="0"/>
          </a:p>
        </p:txBody>
      </p:sp>
      <p:grpSp>
        <p:nvGrpSpPr>
          <p:cNvPr id="74" name="组合 73"/>
          <p:cNvGrpSpPr/>
          <p:nvPr/>
        </p:nvGrpSpPr>
        <p:grpSpPr>
          <a:xfrm>
            <a:off x="1" y="364304"/>
            <a:ext cx="12191999" cy="378554"/>
            <a:chOff x="1" y="336652"/>
            <a:chExt cx="12191999" cy="378554"/>
          </a:xfrm>
        </p:grpSpPr>
        <p:sp>
          <p:nvSpPr>
            <p:cNvPr id="75" name="矩形 74">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9639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1734058" y="4823651"/>
            <a:ext cx="60515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spcBef>
                <a:spcPct val="0"/>
              </a:spcBef>
              <a:buClrTx/>
              <a:buSzTx/>
              <a:buFontTx/>
              <a:buNone/>
            </a:pPr>
            <a:r>
              <a:rPr lang="en-US" altLang="zh-CN" sz="2400">
                <a:solidFill>
                  <a:srgbClr val="FF0000"/>
                </a:solidFill>
                <a:latin typeface="Comic Sans MS" panose="030F0702030302020204" pitchFamily="66" charset="0"/>
                <a:ea typeface="宋体" panose="02010600030101010101" pitchFamily="2" charset="-122"/>
              </a:rPr>
              <a:t>Bob:</a:t>
            </a:r>
          </a:p>
          <a:p>
            <a:pPr>
              <a:spcBef>
                <a:spcPct val="0"/>
              </a:spcBef>
              <a:buClr>
                <a:schemeClr val="accent2"/>
              </a:buClr>
              <a:buSzPct val="85000"/>
              <a:buFont typeface="Wingdings" panose="05000000000000000000" pitchFamily="2" charset="2"/>
              <a:buChar char="q"/>
            </a:pPr>
            <a:r>
              <a:rPr lang="en-US" altLang="zh-CN" sz="2000">
                <a:solidFill>
                  <a:schemeClr val="tx1"/>
                </a:solidFill>
                <a:latin typeface="Comic Sans MS" panose="030F0702030302020204" pitchFamily="66" charset="0"/>
                <a:ea typeface="宋体" panose="02010600030101010101" pitchFamily="2" charset="-122"/>
              </a:rPr>
              <a:t>  </a:t>
            </a:r>
            <a:r>
              <a:rPr lang="en-US" altLang="zh-CN" sz="2000">
                <a:latin typeface="Comic Sans MS" panose="030F0702030302020204" pitchFamily="66" charset="0"/>
                <a:ea typeface="宋体" panose="02010600030101010101" pitchFamily="2" charset="-122"/>
              </a:rPr>
              <a:t>uses his private key to decrypt and recover K</a:t>
            </a:r>
            <a:r>
              <a:rPr lang="en-US" altLang="zh-CN" sz="2400" baseline="-25000">
                <a:latin typeface="Comic Sans MS" panose="030F0702030302020204" pitchFamily="66" charset="0"/>
                <a:ea typeface="宋体" panose="02010600030101010101" pitchFamily="2" charset="-122"/>
              </a:rPr>
              <a:t>S</a:t>
            </a:r>
          </a:p>
          <a:p>
            <a:pPr>
              <a:spcBef>
                <a:spcPct val="0"/>
              </a:spcBef>
              <a:buClr>
                <a:schemeClr val="accent2"/>
              </a:buClr>
              <a:buSzPct val="85000"/>
              <a:buFont typeface="Wingdings" panose="05000000000000000000" pitchFamily="2" charset="2"/>
              <a:buChar char="q"/>
            </a:pPr>
            <a:r>
              <a:rPr lang="en-US" altLang="zh-CN" sz="2000">
                <a:latin typeface="Comic Sans MS" panose="030F0702030302020204" pitchFamily="66" charset="0"/>
                <a:ea typeface="宋体" panose="02010600030101010101" pitchFamily="2" charset="-122"/>
              </a:rPr>
              <a:t>  uses K</a:t>
            </a:r>
            <a:r>
              <a:rPr lang="en-US" altLang="zh-CN" sz="2400" baseline="-25000">
                <a:latin typeface="Comic Sans MS" panose="030F0702030302020204" pitchFamily="66" charset="0"/>
                <a:ea typeface="宋体" panose="02010600030101010101" pitchFamily="2" charset="-122"/>
              </a:rPr>
              <a:t>S</a:t>
            </a:r>
            <a:r>
              <a:rPr lang="en-US" altLang="zh-CN" sz="2000">
                <a:latin typeface="Comic Sans MS" panose="030F0702030302020204" pitchFamily="66" charset="0"/>
                <a:ea typeface="宋体" panose="02010600030101010101" pitchFamily="2" charset="-122"/>
              </a:rPr>
              <a:t> to decrypt K</a:t>
            </a:r>
            <a:r>
              <a:rPr lang="en-US" altLang="zh-CN" sz="2400" baseline="-25000">
                <a:latin typeface="Comic Sans MS" panose="030F0702030302020204" pitchFamily="66" charset="0"/>
                <a:ea typeface="宋体" panose="02010600030101010101" pitchFamily="2" charset="-122"/>
              </a:rPr>
              <a:t>S</a:t>
            </a:r>
            <a:r>
              <a:rPr lang="en-US" altLang="zh-CN" sz="2000">
                <a:latin typeface="Comic Sans MS" panose="030F0702030302020204" pitchFamily="66" charset="0"/>
                <a:ea typeface="宋体" panose="02010600030101010101" pitchFamily="2" charset="-122"/>
              </a:rPr>
              <a:t>(m) to recover m</a:t>
            </a:r>
          </a:p>
        </p:txBody>
      </p:sp>
      <p:sp>
        <p:nvSpPr>
          <p:cNvPr id="28676" name="Text Box 5"/>
          <p:cNvSpPr txBox="1">
            <a:spLocks noChangeArrowheads="1"/>
          </p:cNvSpPr>
          <p:nvPr/>
        </p:nvSpPr>
        <p:spPr bwMode="auto">
          <a:xfrm>
            <a:off x="1009844" y="1123189"/>
            <a:ext cx="90759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0"/>
              </a:spcBef>
              <a:buClrTx/>
              <a:buSzTx/>
              <a:buFontTx/>
              <a:buChar char="•"/>
              <a:defRPr sz="2000">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r>
              <a:rPr lang="en-US" altLang="zh-CN" sz="2400" dirty="0" smtClean="0"/>
              <a:t>  </a:t>
            </a:r>
            <a:r>
              <a:rPr lang="en-US" altLang="zh-CN" sz="2400" dirty="0">
                <a:solidFill>
                  <a:schemeClr val="tx2"/>
                </a:solidFill>
                <a:latin typeface="Comic Sans MS" panose="030F0702030302020204" pitchFamily="66" charset="0"/>
              </a:rPr>
              <a:t>Alice wants to send </a:t>
            </a:r>
            <a:r>
              <a:rPr lang="en-US" altLang="zh-CN" sz="2400" dirty="0">
                <a:solidFill>
                  <a:srgbClr val="FF0000"/>
                </a:solidFill>
                <a:latin typeface="Comic Sans MS" panose="030F0702030302020204" pitchFamily="66" charset="0"/>
              </a:rPr>
              <a:t>confidential</a:t>
            </a:r>
            <a:r>
              <a:rPr lang="en-US" altLang="zh-CN" sz="2400" dirty="0">
                <a:solidFill>
                  <a:schemeClr val="tx2"/>
                </a:solidFill>
                <a:latin typeface="Comic Sans MS" panose="030F0702030302020204" pitchFamily="66" charset="0"/>
              </a:rPr>
              <a:t> e-mail, m, to Bob.</a:t>
            </a:r>
          </a:p>
        </p:txBody>
      </p:sp>
      <p:grpSp>
        <p:nvGrpSpPr>
          <p:cNvPr id="28677" name="Group 6"/>
          <p:cNvGrpSpPr>
            <a:grpSpLocks/>
          </p:cNvGrpSpPr>
          <p:nvPr/>
        </p:nvGrpSpPr>
        <p:grpSpPr bwMode="auto">
          <a:xfrm>
            <a:off x="1648334" y="1850263"/>
            <a:ext cx="8112125" cy="2884488"/>
            <a:chOff x="289" y="1749"/>
            <a:chExt cx="5110" cy="1817"/>
          </a:xfrm>
        </p:grpSpPr>
        <p:sp>
          <p:nvSpPr>
            <p:cNvPr id="28678" name="Freeform 7"/>
            <p:cNvSpPr>
              <a:spLocks/>
            </p:cNvSpPr>
            <p:nvPr/>
          </p:nvSpPr>
          <p:spPr bwMode="auto">
            <a:xfrm>
              <a:off x="2457" y="2479"/>
              <a:ext cx="841" cy="493"/>
            </a:xfrm>
            <a:custGeom>
              <a:avLst/>
              <a:gdLst>
                <a:gd name="T0" fmla="*/ 0 w 2135"/>
                <a:gd name="T1" fmla="*/ 1 h 1662"/>
                <a:gd name="T2" fmla="*/ 1 w 2135"/>
                <a:gd name="T3" fmla="*/ 0 h 1662"/>
                <a:gd name="T4" fmla="*/ 6 w 2135"/>
                <a:gd name="T5" fmla="*/ 0 h 1662"/>
                <a:gd name="T6" fmla="*/ 11 w 2135"/>
                <a:gd name="T7" fmla="*/ 0 h 1662"/>
                <a:gd name="T8" fmla="*/ 19 w 2135"/>
                <a:gd name="T9" fmla="*/ 1 h 1662"/>
                <a:gd name="T10" fmla="*/ 19 w 2135"/>
                <a:gd name="T11" fmla="*/ 3 h 1662"/>
                <a:gd name="T12" fmla="*/ 15 w 2135"/>
                <a:gd name="T13" fmla="*/ 4 h 1662"/>
                <a:gd name="T14" fmla="*/ 8 w 2135"/>
                <a:gd name="T15" fmla="*/ 4 h 1662"/>
                <a:gd name="T16" fmla="*/ 5 w 2135"/>
                <a:gd name="T17" fmla="*/ 3 h 1662"/>
                <a:gd name="T18" fmla="*/ 2 w 2135"/>
                <a:gd name="T19" fmla="*/ 2 h 1662"/>
                <a:gd name="T20" fmla="*/ 0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Line 8"/>
            <p:cNvSpPr>
              <a:spLocks noChangeShapeType="1"/>
            </p:cNvSpPr>
            <p:nvPr/>
          </p:nvSpPr>
          <p:spPr bwMode="auto">
            <a:xfrm>
              <a:off x="637" y="2280"/>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680" name="Picture 9"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0"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2" name="Group 11"/>
            <p:cNvGrpSpPr>
              <a:grpSpLocks/>
            </p:cNvGrpSpPr>
            <p:nvPr/>
          </p:nvGrpSpPr>
          <p:grpSpPr bwMode="auto">
            <a:xfrm>
              <a:off x="950" y="1974"/>
              <a:ext cx="475" cy="466"/>
              <a:chOff x="1645" y="256"/>
              <a:chExt cx="475" cy="466"/>
            </a:xfrm>
          </p:grpSpPr>
          <p:sp>
            <p:nvSpPr>
              <p:cNvPr id="28741" name="Rectangle 12"/>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42" name="Text Box 13"/>
              <p:cNvSpPr txBox="1">
                <a:spLocks noChangeArrowheads="1"/>
              </p:cNvSpPr>
              <p:nvPr/>
            </p:nvSpPr>
            <p:spPr bwMode="auto">
              <a:xfrm>
                <a:off x="1654" y="456"/>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43" name="Text Box 14"/>
              <p:cNvSpPr txBox="1">
                <a:spLocks noChangeArrowheads="1"/>
              </p:cNvSpPr>
              <p:nvPr/>
            </p:nvSpPr>
            <p:spPr bwMode="auto">
              <a:xfrm>
                <a:off x="1876" y="256"/>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grpSp>
          <p:nvGrpSpPr>
            <p:cNvPr id="28683" name="Group 15"/>
            <p:cNvGrpSpPr>
              <a:grpSpLocks/>
            </p:cNvGrpSpPr>
            <p:nvPr/>
          </p:nvGrpSpPr>
          <p:grpSpPr bwMode="auto">
            <a:xfrm>
              <a:off x="965" y="2730"/>
              <a:ext cx="475" cy="466"/>
              <a:chOff x="2144" y="3214"/>
              <a:chExt cx="475" cy="466"/>
            </a:xfrm>
          </p:grpSpPr>
          <p:sp>
            <p:nvSpPr>
              <p:cNvPr id="28737" name="Rectangle 16"/>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38" name="Text Box 17"/>
              <p:cNvSpPr txBox="1">
                <a:spLocks noChangeArrowheads="1"/>
              </p:cNvSpPr>
              <p:nvPr/>
            </p:nvSpPr>
            <p:spPr bwMode="auto">
              <a:xfrm>
                <a:off x="2148" y="3432"/>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39" name="Text Box 18"/>
              <p:cNvSpPr txBox="1">
                <a:spLocks noChangeArrowheads="1"/>
              </p:cNvSpPr>
              <p:nvPr/>
            </p:nvSpPr>
            <p:spPr bwMode="auto">
              <a:xfrm>
                <a:off x="2356" y="3214"/>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8740" name="Text Box 19"/>
              <p:cNvSpPr txBox="1">
                <a:spLocks noChangeArrowheads="1"/>
              </p:cNvSpPr>
              <p:nvPr/>
            </p:nvSpPr>
            <p:spPr bwMode="auto">
              <a:xfrm>
                <a:off x="2234" y="3331"/>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nvGrpSpPr>
            <p:cNvPr id="28684" name="Group 20"/>
            <p:cNvGrpSpPr>
              <a:grpSpLocks/>
            </p:cNvGrpSpPr>
            <p:nvPr/>
          </p:nvGrpSpPr>
          <p:grpSpPr bwMode="auto">
            <a:xfrm>
              <a:off x="1719" y="2496"/>
              <a:ext cx="402" cy="327"/>
              <a:chOff x="2862" y="1573"/>
              <a:chExt cx="402" cy="327"/>
            </a:xfrm>
          </p:grpSpPr>
          <p:sp>
            <p:nvSpPr>
              <p:cNvPr id="28735" name="Oval 21"/>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36" name="Text Box 22"/>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grpSp>
          <p:nvGrpSpPr>
            <p:cNvPr id="28685" name="Group 23"/>
            <p:cNvGrpSpPr>
              <a:grpSpLocks/>
            </p:cNvGrpSpPr>
            <p:nvPr/>
          </p:nvGrpSpPr>
          <p:grpSpPr bwMode="auto">
            <a:xfrm>
              <a:off x="3615" y="2482"/>
              <a:ext cx="402" cy="327"/>
              <a:chOff x="2862" y="1573"/>
              <a:chExt cx="402" cy="327"/>
            </a:xfrm>
          </p:grpSpPr>
          <p:sp>
            <p:nvSpPr>
              <p:cNvPr id="28733" name="Oval 24"/>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34" name="Text Box 25"/>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sp>
          <p:nvSpPr>
            <p:cNvPr id="28686" name="Line 26"/>
            <p:cNvSpPr>
              <a:spLocks noChangeShapeType="1"/>
            </p:cNvSpPr>
            <p:nvPr/>
          </p:nvSpPr>
          <p:spPr bwMode="auto">
            <a:xfrm>
              <a:off x="669" y="3053"/>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7" name="Text Box 27"/>
            <p:cNvSpPr txBox="1">
              <a:spLocks noChangeArrowheads="1"/>
            </p:cNvSpPr>
            <p:nvPr/>
          </p:nvSpPr>
          <p:spPr bwMode="auto">
            <a:xfrm>
              <a:off x="1419" y="2041"/>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(m )</a:t>
              </a:r>
            </a:p>
          </p:txBody>
        </p:sp>
        <p:grpSp>
          <p:nvGrpSpPr>
            <p:cNvPr id="28688" name="Group 28"/>
            <p:cNvGrpSpPr>
              <a:grpSpLocks/>
            </p:cNvGrpSpPr>
            <p:nvPr/>
          </p:nvGrpSpPr>
          <p:grpSpPr bwMode="auto">
            <a:xfrm>
              <a:off x="1435" y="2979"/>
              <a:ext cx="611" cy="332"/>
              <a:chOff x="3501" y="648"/>
              <a:chExt cx="611" cy="332"/>
            </a:xfrm>
          </p:grpSpPr>
          <p:sp>
            <p:nvSpPr>
              <p:cNvPr id="28731" name="Text Box 29"/>
              <p:cNvSpPr txBox="1">
                <a:spLocks noChangeArrowheads="1"/>
              </p:cNvSpPr>
              <p:nvPr/>
            </p:nvSpPr>
            <p:spPr bwMode="auto">
              <a:xfrm>
                <a:off x="3501" y="749"/>
                <a:ext cx="6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32" name="Text Box 30"/>
              <p:cNvSpPr txBox="1">
                <a:spLocks noChangeArrowheads="1"/>
              </p:cNvSpPr>
              <p:nvPr/>
            </p:nvSpPr>
            <p:spPr bwMode="auto">
              <a:xfrm>
                <a:off x="3584" y="64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8689" name="Freeform 31"/>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0" name="Freeform 32"/>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Text Box 33"/>
            <p:cNvSpPr txBox="1">
              <a:spLocks noChangeArrowheads="1"/>
            </p:cNvSpPr>
            <p:nvPr/>
          </p:nvSpPr>
          <p:spPr bwMode="auto">
            <a:xfrm>
              <a:off x="400" y="2141"/>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sp>
          <p:nvSpPr>
            <p:cNvPr id="28692" name="Text Box 34"/>
            <p:cNvSpPr txBox="1">
              <a:spLocks noChangeArrowheads="1"/>
            </p:cNvSpPr>
            <p:nvPr/>
          </p:nvSpPr>
          <p:spPr bwMode="auto">
            <a:xfrm>
              <a:off x="4325" y="2568"/>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8693" name="Text Box 35"/>
            <p:cNvSpPr txBox="1">
              <a:spLocks noChangeArrowheads="1"/>
            </p:cNvSpPr>
            <p:nvPr/>
          </p:nvSpPr>
          <p:spPr bwMode="auto">
            <a:xfrm>
              <a:off x="947" y="1749"/>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8694" name="Line 36"/>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95" name="Group 37"/>
            <p:cNvGrpSpPr>
              <a:grpSpLocks/>
            </p:cNvGrpSpPr>
            <p:nvPr/>
          </p:nvGrpSpPr>
          <p:grpSpPr bwMode="auto">
            <a:xfrm>
              <a:off x="943" y="3231"/>
              <a:ext cx="285" cy="335"/>
              <a:chOff x="2643" y="716"/>
              <a:chExt cx="285" cy="335"/>
            </a:xfrm>
          </p:grpSpPr>
          <p:sp>
            <p:nvSpPr>
              <p:cNvPr id="28729" name="Text Box 38"/>
              <p:cNvSpPr txBox="1">
                <a:spLocks noChangeArrowheads="1"/>
              </p:cNvSpPr>
              <p:nvPr/>
            </p:nvSpPr>
            <p:spPr bwMode="auto">
              <a:xfrm>
                <a:off x="2643" y="7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8730" name="Text Box 39"/>
              <p:cNvSpPr txBox="1">
                <a:spLocks noChangeArrowheads="1"/>
              </p:cNvSpPr>
              <p:nvPr/>
            </p:nvSpPr>
            <p:spPr bwMode="auto">
              <a:xfrm>
                <a:off x="2730" y="716"/>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8696" name="Line 40"/>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697" name="Picture 41"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42"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9" name="Line 43"/>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0" name="Line 44"/>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701" name="Picture 45"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Text Box 46"/>
            <p:cNvSpPr txBox="1">
              <a:spLocks noChangeArrowheads="1"/>
            </p:cNvSpPr>
            <p:nvPr/>
          </p:nvSpPr>
          <p:spPr bwMode="auto">
            <a:xfrm>
              <a:off x="2528" y="2632"/>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Internet</a:t>
              </a:r>
            </a:p>
          </p:txBody>
        </p:sp>
        <p:sp>
          <p:nvSpPr>
            <p:cNvPr id="28703" name="Freeform 47"/>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704" name="Group 48"/>
            <p:cNvGrpSpPr>
              <a:grpSpLocks/>
            </p:cNvGrpSpPr>
            <p:nvPr/>
          </p:nvGrpSpPr>
          <p:grpSpPr bwMode="auto">
            <a:xfrm>
              <a:off x="4255" y="1961"/>
              <a:ext cx="475" cy="466"/>
              <a:chOff x="1645" y="256"/>
              <a:chExt cx="475" cy="466"/>
            </a:xfrm>
          </p:grpSpPr>
          <p:sp>
            <p:nvSpPr>
              <p:cNvPr id="28726" name="Rectangle 49"/>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27" name="Text Box 50"/>
              <p:cNvSpPr txBox="1">
                <a:spLocks noChangeArrowheads="1"/>
              </p:cNvSpPr>
              <p:nvPr/>
            </p:nvSpPr>
            <p:spPr bwMode="auto">
              <a:xfrm>
                <a:off x="1654" y="456"/>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28" name="Text Box 51"/>
              <p:cNvSpPr txBox="1">
                <a:spLocks noChangeArrowheads="1"/>
              </p:cNvSpPr>
              <p:nvPr/>
            </p:nvSpPr>
            <p:spPr bwMode="auto">
              <a:xfrm>
                <a:off x="1876" y="256"/>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sp>
          <p:nvSpPr>
            <p:cNvPr id="28705" name="Freeform 52"/>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706" name="Group 53"/>
            <p:cNvGrpSpPr>
              <a:grpSpLocks/>
            </p:cNvGrpSpPr>
            <p:nvPr/>
          </p:nvGrpSpPr>
          <p:grpSpPr bwMode="auto">
            <a:xfrm>
              <a:off x="4270" y="2725"/>
              <a:ext cx="475" cy="466"/>
              <a:chOff x="2144" y="3214"/>
              <a:chExt cx="475" cy="466"/>
            </a:xfrm>
          </p:grpSpPr>
          <p:sp>
            <p:nvSpPr>
              <p:cNvPr id="28722" name="Rectangle 54"/>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8723" name="Text Box 55"/>
              <p:cNvSpPr txBox="1">
                <a:spLocks noChangeArrowheads="1"/>
              </p:cNvSpPr>
              <p:nvPr/>
            </p:nvSpPr>
            <p:spPr bwMode="auto">
              <a:xfrm>
                <a:off x="2148" y="3432"/>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24" name="Text Box 56"/>
              <p:cNvSpPr txBox="1">
                <a:spLocks noChangeArrowheads="1"/>
              </p:cNvSpPr>
              <p:nvPr/>
            </p:nvSpPr>
            <p:spPr bwMode="auto">
              <a:xfrm>
                <a:off x="2356" y="3214"/>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8725" name="Text Box 57"/>
              <p:cNvSpPr txBox="1">
                <a:spLocks noChangeArrowheads="1"/>
              </p:cNvSpPr>
              <p:nvPr/>
            </p:nvSpPr>
            <p:spPr bwMode="auto">
              <a:xfrm>
                <a:off x="2239" y="3331"/>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8707" name="Line 58"/>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708" name="Picture 59"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09" name="Group 60"/>
            <p:cNvGrpSpPr>
              <a:grpSpLocks/>
            </p:cNvGrpSpPr>
            <p:nvPr/>
          </p:nvGrpSpPr>
          <p:grpSpPr bwMode="auto">
            <a:xfrm>
              <a:off x="4119" y="3226"/>
              <a:ext cx="285" cy="335"/>
              <a:chOff x="2643" y="716"/>
              <a:chExt cx="285" cy="335"/>
            </a:xfrm>
          </p:grpSpPr>
          <p:sp>
            <p:nvSpPr>
              <p:cNvPr id="28720" name="Text Box 61"/>
              <p:cNvSpPr txBox="1">
                <a:spLocks noChangeArrowheads="1"/>
              </p:cNvSpPr>
              <p:nvPr/>
            </p:nvSpPr>
            <p:spPr bwMode="auto">
              <a:xfrm>
                <a:off x="2643" y="7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8721" name="Text Box 62"/>
              <p:cNvSpPr txBox="1">
                <a:spLocks noChangeArrowheads="1"/>
              </p:cNvSpPr>
              <p:nvPr/>
            </p:nvSpPr>
            <p:spPr bwMode="auto">
              <a:xfrm>
                <a:off x="2735" y="716"/>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8710" name="Line 63"/>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711" name="Picture 64"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2" name="Text Box 65"/>
            <p:cNvSpPr txBox="1">
              <a:spLocks noChangeArrowheads="1"/>
            </p:cNvSpPr>
            <p:nvPr/>
          </p:nvSpPr>
          <p:spPr bwMode="auto">
            <a:xfrm>
              <a:off x="425" y="2938"/>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p>
          </p:txBody>
        </p:sp>
        <p:sp>
          <p:nvSpPr>
            <p:cNvPr id="28713" name="Line 66"/>
            <p:cNvSpPr>
              <a:spLocks noChangeShapeType="1"/>
            </p:cNvSpPr>
            <p:nvPr/>
          </p:nvSpPr>
          <p:spPr bwMode="auto">
            <a:xfrm>
              <a:off x="4737" y="2284"/>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4" name="Text Box 67"/>
            <p:cNvSpPr txBox="1">
              <a:spLocks noChangeArrowheads="1"/>
            </p:cNvSpPr>
            <p:nvPr/>
          </p:nvSpPr>
          <p:spPr bwMode="auto">
            <a:xfrm>
              <a:off x="5048" y="215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pic>
          <p:nvPicPr>
            <p:cNvPr id="28715" name="Picture 68"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6" name="Text Box 69"/>
            <p:cNvSpPr txBox="1">
              <a:spLocks noChangeArrowheads="1"/>
            </p:cNvSpPr>
            <p:nvPr/>
          </p:nvSpPr>
          <p:spPr bwMode="auto">
            <a:xfrm>
              <a:off x="3664" y="2036"/>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(m )</a:t>
              </a:r>
            </a:p>
          </p:txBody>
        </p:sp>
        <p:grpSp>
          <p:nvGrpSpPr>
            <p:cNvPr id="28717" name="Group 70"/>
            <p:cNvGrpSpPr>
              <a:grpSpLocks/>
            </p:cNvGrpSpPr>
            <p:nvPr/>
          </p:nvGrpSpPr>
          <p:grpSpPr bwMode="auto">
            <a:xfrm>
              <a:off x="3533" y="2965"/>
              <a:ext cx="611" cy="332"/>
              <a:chOff x="3501" y="648"/>
              <a:chExt cx="611" cy="332"/>
            </a:xfrm>
          </p:grpSpPr>
          <p:sp>
            <p:nvSpPr>
              <p:cNvPr id="28718" name="Text Box 71"/>
              <p:cNvSpPr txBox="1">
                <a:spLocks noChangeArrowheads="1"/>
              </p:cNvSpPr>
              <p:nvPr/>
            </p:nvSpPr>
            <p:spPr bwMode="auto">
              <a:xfrm>
                <a:off x="3501" y="749"/>
                <a:ext cx="6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B</a:t>
                </a: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S</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8719" name="Text Box 72"/>
              <p:cNvSpPr txBox="1">
                <a:spLocks noChangeArrowheads="1"/>
              </p:cNvSpPr>
              <p:nvPr/>
            </p:nvSpPr>
            <p:spPr bwMode="auto">
              <a:xfrm>
                <a:off x="3584" y="64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sp>
        <p:nvSpPr>
          <p:cNvPr id="73" name="object 3"/>
          <p:cNvSpPr txBox="1">
            <a:spLocks noGrp="1"/>
          </p:cNvSpPr>
          <p:nvPr>
            <p:ph type="title"/>
          </p:nvPr>
        </p:nvSpPr>
        <p:spPr>
          <a:xfrm>
            <a:off x="768502" y="377571"/>
            <a:ext cx="1584960"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PGP简介</a:t>
            </a:r>
          </a:p>
        </p:txBody>
      </p:sp>
      <p:grpSp>
        <p:nvGrpSpPr>
          <p:cNvPr id="74" name="组合 73"/>
          <p:cNvGrpSpPr/>
          <p:nvPr/>
        </p:nvGrpSpPr>
        <p:grpSpPr>
          <a:xfrm>
            <a:off x="1" y="364304"/>
            <a:ext cx="12191999" cy="378554"/>
            <a:chOff x="1" y="336652"/>
            <a:chExt cx="12191999" cy="378554"/>
          </a:xfrm>
        </p:grpSpPr>
        <p:sp>
          <p:nvSpPr>
            <p:cNvPr id="75" name="矩形 74">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46085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34006" y="378212"/>
            <a:ext cx="4444016" cy="350737"/>
          </a:xfrm>
          <a:prstGeom prst="rect">
            <a:avLst/>
          </a:prstGeom>
        </p:spPr>
        <p:txBody>
          <a:bodyPr vert="horz" wrap="square" lIns="0" tIns="12065" rIns="0" bIns="0" rtlCol="0" anchor="ctr">
            <a:spAutoFit/>
          </a:bodyPr>
          <a:lstStyle/>
          <a:p>
            <a:pPr marL="12700">
              <a:lnSpc>
                <a:spcPct val="100000"/>
              </a:lnSpc>
              <a:spcBef>
                <a:spcPts val="95"/>
              </a:spcBef>
            </a:pPr>
            <a:r>
              <a:rPr lang="en-US" dirty="0"/>
              <a:t> </a:t>
            </a:r>
            <a:r>
              <a:rPr dirty="0" err="1" smtClean="0"/>
              <a:t>密码学概述</a:t>
            </a:r>
            <a:endParaRPr dirty="0"/>
          </a:p>
        </p:txBody>
      </p:sp>
      <p:sp>
        <p:nvSpPr>
          <p:cNvPr id="10" name="内容占位符 9"/>
          <p:cNvSpPr>
            <a:spLocks noGrp="1"/>
          </p:cNvSpPr>
          <p:nvPr>
            <p:ph idx="1"/>
          </p:nvPr>
        </p:nvSpPr>
        <p:spPr/>
        <p:txBody>
          <a:bodyPr>
            <a:normAutofit fontScale="92500"/>
          </a:bodyPr>
          <a:lstStyle/>
          <a:p>
            <a:r>
              <a:rPr lang="zh-CN" altLang="en-US" dirty="0"/>
              <a:t>密码学是</a:t>
            </a:r>
            <a:r>
              <a:rPr lang="zh-CN" altLang="en-US" dirty="0">
                <a:solidFill>
                  <a:srgbClr val="C00000"/>
                </a:solidFill>
              </a:rPr>
              <a:t>研究如何隐密地传递信息的学科</a:t>
            </a:r>
            <a:r>
              <a:rPr lang="zh-CN" altLang="en-US" dirty="0"/>
              <a:t>，</a:t>
            </a:r>
            <a:r>
              <a:rPr lang="zh-CN" altLang="en-US" dirty="0" smtClean="0"/>
              <a:t>其首要</a:t>
            </a:r>
            <a:r>
              <a:rPr lang="zh-CN" altLang="en-US" dirty="0"/>
              <a:t>目的是隐藏信息</a:t>
            </a:r>
            <a:r>
              <a:rPr lang="zh-CN" altLang="en-US" dirty="0" smtClean="0"/>
              <a:t>的含义。</a:t>
            </a:r>
            <a:endParaRPr lang="en-US" altLang="zh-CN" dirty="0" smtClean="0"/>
          </a:p>
          <a:p>
            <a:r>
              <a:rPr lang="zh-CN" altLang="en-US" dirty="0" smtClean="0"/>
              <a:t>密码学</a:t>
            </a:r>
            <a:r>
              <a:rPr lang="zh-CN" altLang="en-US" dirty="0"/>
              <a:t>涉及</a:t>
            </a:r>
            <a:r>
              <a:rPr lang="zh-CN" altLang="en-US" dirty="0" smtClean="0"/>
              <a:t>信息的</a:t>
            </a:r>
            <a:r>
              <a:rPr lang="zh-CN" altLang="en-US" u="sng" dirty="0">
                <a:solidFill>
                  <a:schemeClr val="accent5">
                    <a:lumMod val="75000"/>
                  </a:schemeClr>
                </a:solidFill>
              </a:rPr>
              <a:t>加密</a:t>
            </a:r>
            <a:r>
              <a:rPr lang="en-US" altLang="zh-CN" u="sng" dirty="0">
                <a:solidFill>
                  <a:schemeClr val="accent5">
                    <a:lumMod val="75000"/>
                  </a:schemeClr>
                </a:solidFill>
              </a:rPr>
              <a:t>/</a:t>
            </a:r>
            <a:r>
              <a:rPr lang="zh-CN" altLang="en-US" u="sng" dirty="0">
                <a:solidFill>
                  <a:schemeClr val="accent5">
                    <a:lumMod val="75000"/>
                  </a:schemeClr>
                </a:solidFill>
              </a:rPr>
              <a:t>解密</a:t>
            </a:r>
            <a:r>
              <a:rPr lang="zh-CN" altLang="en-US" dirty="0"/>
              <a:t>及</a:t>
            </a:r>
            <a:r>
              <a:rPr lang="zh-CN" altLang="en-US" u="sng" dirty="0">
                <a:solidFill>
                  <a:schemeClr val="accent5">
                    <a:lumMod val="75000"/>
                  </a:schemeClr>
                </a:solidFill>
              </a:rPr>
              <a:t>密码技术在信息传递过程中的</a:t>
            </a:r>
            <a:r>
              <a:rPr lang="zh-CN" altLang="en-US" u="sng" dirty="0" smtClean="0">
                <a:solidFill>
                  <a:schemeClr val="accent5">
                    <a:lumMod val="75000"/>
                  </a:schemeClr>
                </a:solidFill>
              </a:rPr>
              <a:t>应用</a:t>
            </a:r>
            <a:r>
              <a:rPr lang="zh-CN" altLang="en-US" dirty="0"/>
              <a:t>。</a:t>
            </a:r>
          </a:p>
          <a:p>
            <a:r>
              <a:rPr lang="zh-CN" altLang="en-US" dirty="0">
                <a:solidFill>
                  <a:srgbClr val="C00000"/>
                </a:solidFill>
              </a:rPr>
              <a:t>早期</a:t>
            </a:r>
            <a:r>
              <a:rPr lang="zh-CN" altLang="en-US" dirty="0"/>
              <a:t>的密码技术的安全性基于</a:t>
            </a:r>
            <a:r>
              <a:rPr lang="zh-CN" altLang="en-US" u="sng" dirty="0"/>
              <a:t>密码算法的</a:t>
            </a:r>
            <a:r>
              <a:rPr lang="zh-CN" altLang="en-US" u="sng" dirty="0" smtClean="0"/>
              <a:t>保密</a:t>
            </a:r>
            <a:r>
              <a:rPr lang="zh-CN" altLang="en-US" dirty="0"/>
              <a:t>；</a:t>
            </a:r>
            <a:endParaRPr lang="en-US" altLang="zh-CN" dirty="0" smtClean="0"/>
          </a:p>
          <a:p>
            <a:r>
              <a:rPr lang="zh-CN" altLang="en-US" dirty="0" smtClean="0">
                <a:solidFill>
                  <a:srgbClr val="C00000"/>
                </a:solidFill>
              </a:rPr>
              <a:t>现代</a:t>
            </a:r>
            <a:r>
              <a:rPr lang="zh-CN" altLang="en-US" dirty="0"/>
              <a:t>的密码技术要求</a:t>
            </a:r>
            <a:r>
              <a:rPr lang="zh-CN" altLang="en-US" u="sng" dirty="0"/>
              <a:t>密码算法公开</a:t>
            </a:r>
            <a:r>
              <a:rPr lang="zh-CN" altLang="en-US" dirty="0"/>
              <a:t>、</a:t>
            </a:r>
            <a:r>
              <a:rPr lang="zh-CN" altLang="en-US" u="sng" dirty="0"/>
              <a:t>密钥必须</a:t>
            </a:r>
            <a:r>
              <a:rPr lang="zh-CN" altLang="en-US" u="sng" dirty="0" smtClean="0"/>
              <a:t>保密</a:t>
            </a:r>
            <a:r>
              <a:rPr lang="zh-CN" altLang="en-US" dirty="0"/>
              <a:t>，密码算法的强度基于</a:t>
            </a:r>
            <a:r>
              <a:rPr lang="zh-CN" altLang="en-US" u="sng" dirty="0"/>
              <a:t>计算的复杂性</a:t>
            </a:r>
            <a:r>
              <a:rPr lang="zh-CN" altLang="en-US" dirty="0"/>
              <a:t>。</a:t>
            </a:r>
          </a:p>
          <a:p>
            <a:r>
              <a:rPr lang="zh-CN" altLang="en-US" dirty="0"/>
              <a:t>著名的密码学者</a:t>
            </a:r>
            <a:r>
              <a:rPr lang="en-US" altLang="zh-CN" dirty="0"/>
              <a:t>Ron</a:t>
            </a:r>
            <a:r>
              <a:rPr lang="zh-CN" altLang="en-US" dirty="0"/>
              <a:t> </a:t>
            </a:r>
            <a:r>
              <a:rPr lang="en-US" altLang="zh-CN" dirty="0" err="1"/>
              <a:t>Rivest</a:t>
            </a:r>
            <a:r>
              <a:rPr lang="zh-CN" altLang="en-US" dirty="0"/>
              <a:t>（</a:t>
            </a:r>
            <a:r>
              <a:rPr lang="en-US" altLang="zh-CN" dirty="0"/>
              <a:t>RSA</a:t>
            </a:r>
            <a:r>
              <a:rPr lang="zh-CN" altLang="en-US" dirty="0"/>
              <a:t>密码算法的</a:t>
            </a:r>
            <a:r>
              <a:rPr lang="zh-CN" altLang="en-US" dirty="0" smtClean="0"/>
              <a:t>发明者</a:t>
            </a:r>
            <a:r>
              <a:rPr lang="zh-CN" altLang="en-US" dirty="0"/>
              <a:t>之一）对密码学的解释</a:t>
            </a:r>
            <a:r>
              <a:rPr lang="zh-CN" altLang="en-US" dirty="0" smtClean="0"/>
              <a:t>是“</a:t>
            </a:r>
            <a:r>
              <a:rPr lang="zh-CN" altLang="en-US" dirty="0"/>
              <a:t>密码学是</a:t>
            </a:r>
            <a:r>
              <a:rPr lang="zh-CN" altLang="en-US" dirty="0" smtClean="0"/>
              <a:t>关于如何</a:t>
            </a:r>
            <a:r>
              <a:rPr lang="zh-CN" altLang="en-US" dirty="0"/>
              <a:t>在敌人存在的环境中通讯”。</a:t>
            </a:r>
          </a:p>
          <a:p>
            <a:endParaRPr lang="zh-CN" altLang="en-US" dirty="0"/>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2734056" y="336652"/>
              <a:ext cx="94579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标注 10"/>
          <p:cNvSpPr/>
          <p:nvPr/>
        </p:nvSpPr>
        <p:spPr>
          <a:xfrm>
            <a:off x="3853543" y="4618228"/>
            <a:ext cx="7837713" cy="1688903"/>
          </a:xfrm>
          <a:prstGeom prst="wedgeRectCallout">
            <a:avLst>
              <a:gd name="adj1" fmla="val -23253"/>
              <a:gd name="adj2" fmla="val -74648"/>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5">
                    <a:lumMod val="75000"/>
                  </a:schemeClr>
                </a:solidFill>
              </a:rPr>
              <a:t>密码学上的柯克霍夫原则（</a:t>
            </a:r>
            <a:r>
              <a:rPr lang="en-US" altLang="zh-CN" sz="2000" dirty="0" err="1">
                <a:solidFill>
                  <a:schemeClr val="accent5">
                    <a:lumMod val="75000"/>
                  </a:schemeClr>
                </a:solidFill>
              </a:rPr>
              <a:t>Kerckhoffs's</a:t>
            </a:r>
            <a:r>
              <a:rPr lang="en-US" altLang="zh-CN" sz="2000" dirty="0">
                <a:solidFill>
                  <a:schemeClr val="accent5">
                    <a:lumMod val="75000"/>
                  </a:schemeClr>
                </a:solidFill>
              </a:rPr>
              <a:t> principle</a:t>
            </a:r>
            <a:r>
              <a:rPr lang="zh-CN" altLang="en-US" sz="2000" dirty="0" smtClean="0">
                <a:solidFill>
                  <a:schemeClr val="accent5">
                    <a:lumMod val="75000"/>
                  </a:schemeClr>
                </a:solidFill>
              </a:rPr>
              <a:t>，）</a:t>
            </a:r>
            <a:r>
              <a:rPr lang="zh-CN" altLang="en-US" sz="2000" dirty="0">
                <a:solidFill>
                  <a:schemeClr val="accent5">
                    <a:lumMod val="75000"/>
                  </a:schemeClr>
                </a:solidFill>
              </a:rPr>
              <a:t>系由奥古斯特</a:t>
            </a:r>
            <a:r>
              <a:rPr lang="en-US" altLang="zh-CN" sz="2000" dirty="0">
                <a:solidFill>
                  <a:schemeClr val="accent5">
                    <a:lumMod val="75000"/>
                  </a:schemeClr>
                </a:solidFill>
              </a:rPr>
              <a:t>·</a:t>
            </a:r>
            <a:r>
              <a:rPr lang="zh-CN" altLang="en-US" sz="2000" dirty="0">
                <a:solidFill>
                  <a:schemeClr val="accent5">
                    <a:lumMod val="75000"/>
                  </a:schemeClr>
                </a:solidFill>
              </a:rPr>
              <a:t>柯克霍夫在</a:t>
            </a:r>
            <a:r>
              <a:rPr lang="en-US" altLang="zh-CN" sz="2000" dirty="0">
                <a:solidFill>
                  <a:schemeClr val="accent5">
                    <a:lumMod val="75000"/>
                  </a:schemeClr>
                </a:solidFill>
              </a:rPr>
              <a:t>19</a:t>
            </a:r>
            <a:r>
              <a:rPr lang="zh-CN" altLang="en-US" sz="2000" dirty="0">
                <a:solidFill>
                  <a:schemeClr val="accent5">
                    <a:lumMod val="75000"/>
                  </a:schemeClr>
                </a:solidFill>
              </a:rPr>
              <a:t>世纪提出：即使密码系统的任何细节已为人悉知，只要密</a:t>
            </a:r>
            <a:r>
              <a:rPr lang="zh-CN" altLang="en-US" sz="2000" dirty="0" smtClean="0">
                <a:solidFill>
                  <a:schemeClr val="accent5">
                    <a:lumMod val="75000"/>
                  </a:schemeClr>
                </a:solidFill>
              </a:rPr>
              <a:t>匙未</a:t>
            </a:r>
            <a:r>
              <a:rPr lang="zh-CN" altLang="en-US" sz="2000" dirty="0">
                <a:solidFill>
                  <a:schemeClr val="accent5">
                    <a:lumMod val="75000"/>
                  </a:schemeClr>
                </a:solidFill>
              </a:rPr>
              <a:t>泄漏，它也应是安全的。 信息论的发明者克劳德</a:t>
            </a:r>
            <a:r>
              <a:rPr lang="en-US" altLang="zh-CN" sz="2000" dirty="0">
                <a:solidFill>
                  <a:schemeClr val="accent5">
                    <a:lumMod val="75000"/>
                  </a:schemeClr>
                </a:solidFill>
              </a:rPr>
              <a:t>·</a:t>
            </a:r>
            <a:r>
              <a:rPr lang="zh-CN" altLang="en-US" sz="2000" dirty="0">
                <a:solidFill>
                  <a:schemeClr val="accent5">
                    <a:lumMod val="75000"/>
                  </a:schemeClr>
                </a:solidFill>
              </a:rPr>
              <a:t>香</a:t>
            </a:r>
            <a:r>
              <a:rPr lang="zh-CN" altLang="en-US" sz="2000" dirty="0" smtClean="0">
                <a:solidFill>
                  <a:schemeClr val="accent5">
                    <a:lumMod val="75000"/>
                  </a:schemeClr>
                </a:solidFill>
              </a:rPr>
              <a:t>农则</a:t>
            </a:r>
            <a:r>
              <a:rPr lang="zh-CN" altLang="en-US" sz="2000" dirty="0">
                <a:solidFill>
                  <a:schemeClr val="accent5">
                    <a:lumMod val="75000"/>
                  </a:schemeClr>
                </a:solidFill>
              </a:rPr>
              <a:t>改成说：“敌人了解系统”，这样的说法则称为香农箴言。</a:t>
            </a:r>
            <a:endParaRPr lang="zh-CN" altLang="en-US" sz="2000" dirty="0">
              <a:solidFill>
                <a:schemeClr val="accent5">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9995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768502" y="1221720"/>
            <a:ext cx="93793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spcBef>
                <a:spcPct val="0"/>
              </a:spcBef>
              <a:buClrTx/>
              <a:buSzTx/>
              <a:buFontTx/>
              <a:buChar char="•"/>
            </a:pP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400" dirty="0">
                <a:latin typeface="Comic Sans MS" panose="030F0702030302020204" pitchFamily="66" charset="0"/>
                <a:ea typeface="宋体" panose="02010600030101010101" pitchFamily="2" charset="-122"/>
              </a:rPr>
              <a:t>Alice wants to provide sender </a:t>
            </a:r>
            <a:r>
              <a:rPr lang="en-US" altLang="zh-CN" sz="2400" dirty="0">
                <a:solidFill>
                  <a:srgbClr val="FF0000"/>
                </a:solidFill>
                <a:latin typeface="Comic Sans MS" panose="030F0702030302020204" pitchFamily="66" charset="0"/>
                <a:ea typeface="宋体" panose="02010600030101010101" pitchFamily="2" charset="-122"/>
              </a:rPr>
              <a:t>authentication</a:t>
            </a:r>
            <a:r>
              <a:rPr lang="en-US" altLang="zh-CN" sz="2400" dirty="0">
                <a:latin typeface="Comic Sans MS" panose="030F0702030302020204" pitchFamily="66" charset="0"/>
                <a:ea typeface="宋体" panose="02010600030101010101" pitchFamily="2" charset="-122"/>
              </a:rPr>
              <a:t> message integrity.</a:t>
            </a:r>
            <a:endParaRPr lang="en-US" altLang="zh-CN" sz="2000" dirty="0">
              <a:latin typeface="Times New Roman" panose="02020603050405020304" pitchFamily="18" charset="0"/>
              <a:ea typeface="宋体" panose="02010600030101010101" pitchFamily="2" charset="-122"/>
            </a:endParaRPr>
          </a:p>
        </p:txBody>
      </p:sp>
      <p:sp>
        <p:nvSpPr>
          <p:cNvPr id="29700" name="Text Box 5"/>
          <p:cNvSpPr txBox="1">
            <a:spLocks noChangeArrowheads="1"/>
          </p:cNvSpPr>
          <p:nvPr/>
        </p:nvSpPr>
        <p:spPr bwMode="auto">
          <a:xfrm>
            <a:off x="1791081" y="5091749"/>
            <a:ext cx="838723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spcBef>
                <a:spcPct val="0"/>
              </a:spcBef>
              <a:buClrTx/>
              <a:buSzTx/>
              <a:buFontTx/>
              <a:buChar char="•"/>
            </a:pPr>
            <a:r>
              <a:rPr lang="en-US" altLang="zh-CN" sz="2000">
                <a:solidFill>
                  <a:schemeClr val="tx1"/>
                </a:solidFill>
                <a:latin typeface="Times New Roman" panose="02020603050405020304" pitchFamily="18"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Alice digitally signs message.</a:t>
            </a:r>
          </a:p>
          <a:p>
            <a:pPr>
              <a:spcBef>
                <a:spcPct val="0"/>
              </a:spcBef>
              <a:buClrTx/>
              <a:buSzTx/>
              <a:buFontTx/>
              <a:buChar char="•"/>
            </a:pPr>
            <a:r>
              <a:rPr lang="en-US" altLang="zh-CN" sz="2400">
                <a:latin typeface="Comic Sans MS" panose="030F0702030302020204" pitchFamily="66" charset="0"/>
                <a:ea typeface="宋体" panose="02010600030101010101" pitchFamily="2" charset="-122"/>
              </a:rPr>
              <a:t>  sends both message (in the clear) and digital signature.</a:t>
            </a:r>
            <a:endParaRPr lang="en-US" altLang="zh-CN" sz="2000">
              <a:latin typeface="Times New Roman" panose="02020603050405020304" pitchFamily="18" charset="0"/>
              <a:ea typeface="宋体" panose="02010600030101010101" pitchFamily="2" charset="-122"/>
            </a:endParaRPr>
          </a:p>
        </p:txBody>
      </p:sp>
      <p:grpSp>
        <p:nvGrpSpPr>
          <p:cNvPr id="29701" name="Group 6"/>
          <p:cNvGrpSpPr>
            <a:grpSpLocks/>
          </p:cNvGrpSpPr>
          <p:nvPr/>
        </p:nvGrpSpPr>
        <p:grpSpPr bwMode="auto">
          <a:xfrm>
            <a:off x="1672020" y="2329498"/>
            <a:ext cx="8575675" cy="2506662"/>
            <a:chOff x="161" y="2202"/>
            <a:chExt cx="5402" cy="1579"/>
          </a:xfrm>
        </p:grpSpPr>
        <p:sp>
          <p:nvSpPr>
            <p:cNvPr id="29702" name="Freeform 7"/>
            <p:cNvSpPr>
              <a:spLocks/>
            </p:cNvSpPr>
            <p:nvPr/>
          </p:nvSpPr>
          <p:spPr bwMode="auto">
            <a:xfrm>
              <a:off x="1151" y="2769"/>
              <a:ext cx="623" cy="256"/>
            </a:xfrm>
            <a:custGeom>
              <a:avLst/>
              <a:gdLst>
                <a:gd name="T0" fmla="*/ 0 w 476"/>
                <a:gd name="T1" fmla="*/ 0 h 247"/>
                <a:gd name="T2" fmla="*/ 1828 w 476"/>
                <a:gd name="T3" fmla="*/ 0 h 247"/>
                <a:gd name="T4" fmla="*/ 1828 w 476"/>
                <a:gd name="T5" fmla="*/ 295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Freeform 8"/>
            <p:cNvSpPr>
              <a:spLocks/>
            </p:cNvSpPr>
            <p:nvPr/>
          </p:nvSpPr>
          <p:spPr bwMode="auto">
            <a:xfrm>
              <a:off x="2329" y="2972"/>
              <a:ext cx="841" cy="493"/>
            </a:xfrm>
            <a:custGeom>
              <a:avLst/>
              <a:gdLst>
                <a:gd name="T0" fmla="*/ 0 w 2135"/>
                <a:gd name="T1" fmla="*/ 1 h 1662"/>
                <a:gd name="T2" fmla="*/ 1 w 2135"/>
                <a:gd name="T3" fmla="*/ 0 h 1662"/>
                <a:gd name="T4" fmla="*/ 6 w 2135"/>
                <a:gd name="T5" fmla="*/ 0 h 1662"/>
                <a:gd name="T6" fmla="*/ 11 w 2135"/>
                <a:gd name="T7" fmla="*/ 0 h 1662"/>
                <a:gd name="T8" fmla="*/ 19 w 2135"/>
                <a:gd name="T9" fmla="*/ 1 h 1662"/>
                <a:gd name="T10" fmla="*/ 19 w 2135"/>
                <a:gd name="T11" fmla="*/ 3 h 1662"/>
                <a:gd name="T12" fmla="*/ 15 w 2135"/>
                <a:gd name="T13" fmla="*/ 4 h 1662"/>
                <a:gd name="T14" fmla="*/ 8 w 2135"/>
                <a:gd name="T15" fmla="*/ 4 h 1662"/>
                <a:gd name="T16" fmla="*/ 5 w 2135"/>
                <a:gd name="T17" fmla="*/ 3 h 1662"/>
                <a:gd name="T18" fmla="*/ 2 w 2135"/>
                <a:gd name="T19" fmla="*/ 2 h 1662"/>
                <a:gd name="T20" fmla="*/ 0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4" name="Line 9"/>
            <p:cNvSpPr>
              <a:spLocks noChangeShapeType="1"/>
            </p:cNvSpPr>
            <p:nvPr/>
          </p:nvSpPr>
          <p:spPr bwMode="auto">
            <a:xfrm flipV="1">
              <a:off x="473" y="2772"/>
              <a:ext cx="227"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705" name="Picture 10" descr="BS00592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4" y="2921"/>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6" name="Group 11"/>
            <p:cNvGrpSpPr>
              <a:grpSpLocks/>
            </p:cNvGrpSpPr>
            <p:nvPr/>
          </p:nvGrpSpPr>
          <p:grpSpPr bwMode="auto">
            <a:xfrm>
              <a:off x="694" y="2457"/>
              <a:ext cx="475" cy="457"/>
              <a:chOff x="694" y="2457"/>
              <a:chExt cx="475" cy="457"/>
            </a:xfrm>
          </p:grpSpPr>
          <p:sp>
            <p:nvSpPr>
              <p:cNvPr id="29760" name="Rectangle 12"/>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61" name="Text Box 13"/>
              <p:cNvSpPr txBox="1">
                <a:spLocks noChangeArrowheads="1"/>
              </p:cNvSpPr>
              <p:nvPr/>
            </p:nvSpPr>
            <p:spPr bwMode="auto">
              <a:xfrm>
                <a:off x="754" y="2657"/>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H( )</a:t>
                </a:r>
              </a:p>
            </p:txBody>
          </p:sp>
          <p:sp>
            <p:nvSpPr>
              <p:cNvPr id="29762" name="Text Box 14"/>
              <p:cNvSpPr txBox="1">
                <a:spLocks noChangeArrowheads="1"/>
              </p:cNvSpPr>
              <p:nvPr/>
            </p:nvSpPr>
            <p:spPr bwMode="auto">
              <a:xfrm>
                <a:off x="907" y="2457"/>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grpSp>
          <p:nvGrpSpPr>
            <p:cNvPr id="29707" name="Group 15"/>
            <p:cNvGrpSpPr>
              <a:grpSpLocks/>
            </p:cNvGrpSpPr>
            <p:nvPr/>
          </p:nvGrpSpPr>
          <p:grpSpPr bwMode="auto">
            <a:xfrm>
              <a:off x="1240" y="2437"/>
              <a:ext cx="477" cy="466"/>
              <a:chOff x="1541" y="1971"/>
              <a:chExt cx="477" cy="466"/>
            </a:xfrm>
          </p:grpSpPr>
          <p:sp>
            <p:nvSpPr>
              <p:cNvPr id="29756" name="Rectangle 16"/>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57" name="Text Box 17"/>
              <p:cNvSpPr txBox="1">
                <a:spLocks noChangeArrowheads="1"/>
              </p:cNvSpPr>
              <p:nvPr/>
            </p:nvSpPr>
            <p:spPr bwMode="auto">
              <a:xfrm>
                <a:off x="1541" y="2189"/>
                <a:ext cx="4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9758" name="Text Box 18"/>
              <p:cNvSpPr txBox="1">
                <a:spLocks noChangeArrowheads="1"/>
              </p:cNvSpPr>
              <p:nvPr/>
            </p:nvSpPr>
            <p:spPr bwMode="auto">
              <a:xfrm>
                <a:off x="1755" y="1971"/>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9759" name="Text Box 19"/>
              <p:cNvSpPr txBox="1">
                <a:spLocks noChangeArrowheads="1"/>
              </p:cNvSpPr>
              <p:nvPr/>
            </p:nvSpPr>
            <p:spPr bwMode="auto">
              <a:xfrm>
                <a:off x="1638" y="2088"/>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nvGrpSpPr>
            <p:cNvPr id="29708" name="Group 20"/>
            <p:cNvGrpSpPr>
              <a:grpSpLocks/>
            </p:cNvGrpSpPr>
            <p:nvPr/>
          </p:nvGrpSpPr>
          <p:grpSpPr bwMode="auto">
            <a:xfrm>
              <a:off x="1591" y="2989"/>
              <a:ext cx="402" cy="327"/>
              <a:chOff x="2862" y="1573"/>
              <a:chExt cx="402" cy="327"/>
            </a:xfrm>
          </p:grpSpPr>
          <p:sp>
            <p:nvSpPr>
              <p:cNvPr id="29754" name="Oval 21"/>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55" name="Text Box 22"/>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grpSp>
          <p:nvGrpSpPr>
            <p:cNvPr id="29709" name="Group 23"/>
            <p:cNvGrpSpPr>
              <a:grpSpLocks/>
            </p:cNvGrpSpPr>
            <p:nvPr/>
          </p:nvGrpSpPr>
          <p:grpSpPr bwMode="auto">
            <a:xfrm>
              <a:off x="3487" y="2975"/>
              <a:ext cx="402" cy="327"/>
              <a:chOff x="2862" y="1573"/>
              <a:chExt cx="402" cy="327"/>
            </a:xfrm>
          </p:grpSpPr>
          <p:sp>
            <p:nvSpPr>
              <p:cNvPr id="29752" name="Oval 24"/>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53" name="Text Box 25"/>
              <p:cNvSpPr txBox="1">
                <a:spLocks noChangeArrowheads="1"/>
              </p:cNvSpPr>
              <p:nvPr/>
            </p:nvSpPr>
            <p:spPr bwMode="auto">
              <a:xfrm>
                <a:off x="2862" y="157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zh-CN" sz="2800">
                    <a:solidFill>
                      <a:schemeClr val="tx1"/>
                    </a:solidFill>
                    <a:latin typeface="Comic Sans MS" panose="030F0702030302020204" pitchFamily="66" charset="0"/>
                    <a:ea typeface="宋体" panose="02010600030101010101" pitchFamily="2" charset="-122"/>
                  </a:rPr>
                  <a:t>-</a:t>
                </a:r>
              </a:p>
            </p:txBody>
          </p:sp>
        </p:grpSp>
        <p:sp>
          <p:nvSpPr>
            <p:cNvPr id="29710" name="Text Box 26"/>
            <p:cNvSpPr txBox="1">
              <a:spLocks noChangeArrowheads="1"/>
            </p:cNvSpPr>
            <p:nvPr/>
          </p:nvSpPr>
          <p:spPr bwMode="auto">
            <a:xfrm>
              <a:off x="4776" y="2598"/>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H(m )</a:t>
              </a:r>
            </a:p>
          </p:txBody>
        </p:sp>
        <p:grpSp>
          <p:nvGrpSpPr>
            <p:cNvPr id="29711" name="Group 27"/>
            <p:cNvGrpSpPr>
              <a:grpSpLocks/>
            </p:cNvGrpSpPr>
            <p:nvPr/>
          </p:nvGrpSpPr>
          <p:grpSpPr bwMode="auto">
            <a:xfrm>
              <a:off x="1705" y="2439"/>
              <a:ext cx="733" cy="333"/>
              <a:chOff x="1778" y="2485"/>
              <a:chExt cx="733" cy="333"/>
            </a:xfrm>
          </p:grpSpPr>
          <p:sp>
            <p:nvSpPr>
              <p:cNvPr id="29750" name="Text Box 28"/>
              <p:cNvSpPr txBox="1">
                <a:spLocks noChangeArrowheads="1"/>
              </p:cNvSpPr>
              <p:nvPr/>
            </p:nvSpPr>
            <p:spPr bwMode="auto">
              <a:xfrm>
                <a:off x="1778" y="2587"/>
                <a:ext cx="7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r>
                  <a:rPr lang="en-US" altLang="zh-CN" sz="1800">
                    <a:solidFill>
                      <a:schemeClr val="tx1"/>
                    </a:solidFill>
                    <a:latin typeface="Comic Sans MS" panose="030F0702030302020204" pitchFamily="66" charset="0"/>
                    <a:ea typeface="宋体" panose="02010600030101010101" pitchFamily="2" charset="-122"/>
                  </a:rPr>
                  <a:t>(H(m))</a:t>
                </a:r>
              </a:p>
            </p:txBody>
          </p:sp>
          <p:sp>
            <p:nvSpPr>
              <p:cNvPr id="29751" name="Text Box 29"/>
              <p:cNvSpPr txBox="1">
                <a:spLocks noChangeArrowheads="1"/>
              </p:cNvSpPr>
              <p:nvPr/>
            </p:nvSpPr>
            <p:spPr bwMode="auto">
              <a:xfrm>
                <a:off x="1870" y="2485"/>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9712" name="Freeform 30"/>
            <p:cNvSpPr>
              <a:spLocks/>
            </p:cNvSpPr>
            <p:nvPr/>
          </p:nvSpPr>
          <p:spPr bwMode="auto">
            <a:xfrm flipV="1">
              <a:off x="554" y="3295"/>
              <a:ext cx="1234" cy="247"/>
            </a:xfrm>
            <a:custGeom>
              <a:avLst/>
              <a:gdLst>
                <a:gd name="T0" fmla="*/ 0 w 476"/>
                <a:gd name="T1" fmla="*/ 0 h 247"/>
                <a:gd name="T2" fmla="*/ 55735 w 476"/>
                <a:gd name="T3" fmla="*/ 0 h 247"/>
                <a:gd name="T4" fmla="*/ 55735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Text Box 31"/>
            <p:cNvSpPr txBox="1">
              <a:spLocks noChangeArrowheads="1"/>
            </p:cNvSpPr>
            <p:nvPr/>
          </p:nvSpPr>
          <p:spPr bwMode="auto">
            <a:xfrm>
              <a:off x="272" y="263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grpSp>
          <p:nvGrpSpPr>
            <p:cNvPr id="29714" name="Group 32"/>
            <p:cNvGrpSpPr>
              <a:grpSpLocks/>
            </p:cNvGrpSpPr>
            <p:nvPr/>
          </p:nvGrpSpPr>
          <p:grpSpPr bwMode="auto">
            <a:xfrm>
              <a:off x="1193" y="2216"/>
              <a:ext cx="298" cy="335"/>
              <a:chOff x="2637" y="716"/>
              <a:chExt cx="298" cy="335"/>
            </a:xfrm>
          </p:grpSpPr>
          <p:sp>
            <p:nvSpPr>
              <p:cNvPr id="29748" name="Text Box 33"/>
              <p:cNvSpPr txBox="1">
                <a:spLocks noChangeArrowheads="1"/>
              </p:cNvSpPr>
              <p:nvPr/>
            </p:nvSpPr>
            <p:spPr bwMode="auto">
              <a:xfrm>
                <a:off x="2637" y="763"/>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9749" name="Text Box 34"/>
              <p:cNvSpPr txBox="1">
                <a:spLocks noChangeArrowheads="1"/>
              </p:cNvSpPr>
              <p:nvPr/>
            </p:nvSpPr>
            <p:spPr bwMode="auto">
              <a:xfrm>
                <a:off x="2735" y="716"/>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9715" name="Line 35"/>
            <p:cNvSpPr>
              <a:spLocks noChangeShapeType="1"/>
            </p:cNvSpPr>
            <p:nvPr/>
          </p:nvSpPr>
          <p:spPr bwMode="auto">
            <a:xfrm>
              <a:off x="1477" y="2389"/>
              <a:ext cx="9" cy="2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716" name="Picture 36"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4" y="235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37"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 y="2964"/>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Line 38"/>
            <p:cNvSpPr>
              <a:spLocks noChangeShapeType="1"/>
            </p:cNvSpPr>
            <p:nvPr/>
          </p:nvSpPr>
          <p:spPr bwMode="auto">
            <a:xfrm flipV="1">
              <a:off x="1930" y="3153"/>
              <a:ext cx="484" cy="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Line 39"/>
            <p:cNvSpPr>
              <a:spLocks noChangeShapeType="1"/>
            </p:cNvSpPr>
            <p:nvPr/>
          </p:nvSpPr>
          <p:spPr bwMode="auto">
            <a:xfrm flipV="1">
              <a:off x="3114" y="3148"/>
              <a:ext cx="4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720" name="Picture 40" descr="BS00592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 y="2907"/>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Text Box 41"/>
            <p:cNvSpPr txBox="1">
              <a:spLocks noChangeArrowheads="1"/>
            </p:cNvSpPr>
            <p:nvPr/>
          </p:nvSpPr>
          <p:spPr bwMode="auto">
            <a:xfrm>
              <a:off x="2400" y="3125"/>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Internet</a:t>
              </a:r>
            </a:p>
          </p:txBody>
        </p:sp>
        <p:sp>
          <p:nvSpPr>
            <p:cNvPr id="29722" name="Freeform 42"/>
            <p:cNvSpPr>
              <a:spLocks/>
            </p:cNvSpPr>
            <p:nvPr/>
          </p:nvSpPr>
          <p:spPr bwMode="auto">
            <a:xfrm flipH="1">
              <a:off x="3671" y="2774"/>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Freeform 43"/>
            <p:cNvSpPr>
              <a:spLocks/>
            </p:cNvSpPr>
            <p:nvPr/>
          </p:nvSpPr>
          <p:spPr bwMode="auto">
            <a:xfrm flipH="1" flipV="1">
              <a:off x="3685" y="3300"/>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724" name="Picture 44"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 y="2916"/>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5" name="Text Box 45"/>
            <p:cNvSpPr txBox="1">
              <a:spLocks noChangeArrowheads="1"/>
            </p:cNvSpPr>
            <p:nvPr/>
          </p:nvSpPr>
          <p:spPr bwMode="auto">
            <a:xfrm>
              <a:off x="323" y="3435"/>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grpSp>
          <p:nvGrpSpPr>
            <p:cNvPr id="29726" name="Group 46"/>
            <p:cNvGrpSpPr>
              <a:grpSpLocks/>
            </p:cNvGrpSpPr>
            <p:nvPr/>
          </p:nvGrpSpPr>
          <p:grpSpPr bwMode="auto">
            <a:xfrm>
              <a:off x="4152" y="2424"/>
              <a:ext cx="477" cy="466"/>
              <a:chOff x="1541" y="1971"/>
              <a:chExt cx="477" cy="466"/>
            </a:xfrm>
          </p:grpSpPr>
          <p:sp>
            <p:nvSpPr>
              <p:cNvPr id="29744" name="Rectangle 47"/>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45" name="Text Box 48"/>
              <p:cNvSpPr txBox="1">
                <a:spLocks noChangeArrowheads="1"/>
              </p:cNvSpPr>
              <p:nvPr/>
            </p:nvSpPr>
            <p:spPr bwMode="auto">
              <a:xfrm>
                <a:off x="1541" y="2189"/>
                <a:ext cx="4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r>
                  <a:rPr lang="en-US" altLang="zh-CN" sz="1800">
                    <a:solidFill>
                      <a:schemeClr val="tx1"/>
                    </a:solidFill>
                    <a:latin typeface="Comic Sans MS" panose="030F0702030302020204" pitchFamily="66" charset="0"/>
                    <a:ea typeface="宋体" panose="02010600030101010101" pitchFamily="2" charset="-122"/>
                  </a:rPr>
                  <a:t>( )</a:t>
                </a:r>
              </a:p>
            </p:txBody>
          </p:sp>
          <p:sp>
            <p:nvSpPr>
              <p:cNvPr id="29746" name="Text Box 49"/>
              <p:cNvSpPr txBox="1">
                <a:spLocks noChangeArrowheads="1"/>
              </p:cNvSpPr>
              <p:nvPr/>
            </p:nvSpPr>
            <p:spPr bwMode="auto">
              <a:xfrm>
                <a:off x="1755" y="1971"/>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sp>
            <p:nvSpPr>
              <p:cNvPr id="29747" name="Text Box 50"/>
              <p:cNvSpPr txBox="1">
                <a:spLocks noChangeArrowheads="1"/>
              </p:cNvSpPr>
              <p:nvPr/>
            </p:nvSpPr>
            <p:spPr bwMode="auto">
              <a:xfrm>
                <a:off x="1633" y="208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9727" name="Line 51"/>
            <p:cNvSpPr>
              <a:spLocks noChangeShapeType="1"/>
            </p:cNvSpPr>
            <p:nvPr/>
          </p:nvSpPr>
          <p:spPr bwMode="auto">
            <a:xfrm>
              <a:off x="4562" y="2375"/>
              <a:ext cx="9" cy="2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728" name="Picture 52"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610" y="232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29" name="Group 53"/>
            <p:cNvGrpSpPr>
              <a:grpSpLocks/>
            </p:cNvGrpSpPr>
            <p:nvPr/>
          </p:nvGrpSpPr>
          <p:grpSpPr bwMode="auto">
            <a:xfrm>
              <a:off x="4279" y="2202"/>
              <a:ext cx="298" cy="335"/>
              <a:chOff x="2637" y="716"/>
              <a:chExt cx="298" cy="335"/>
            </a:xfrm>
          </p:grpSpPr>
          <p:sp>
            <p:nvSpPr>
              <p:cNvPr id="29742" name="Text Box 54"/>
              <p:cNvSpPr txBox="1">
                <a:spLocks noChangeArrowheads="1"/>
              </p:cNvSpPr>
              <p:nvPr/>
            </p:nvSpPr>
            <p:spPr bwMode="auto">
              <a:xfrm>
                <a:off x="2637" y="763"/>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endParaRPr lang="en-US" altLang="zh-CN" sz="1800">
                  <a:solidFill>
                    <a:schemeClr val="tx1"/>
                  </a:solidFill>
                  <a:latin typeface="Comic Sans MS" panose="030F0702030302020204" pitchFamily="66" charset="0"/>
                  <a:ea typeface="宋体" panose="02010600030101010101" pitchFamily="2" charset="-122"/>
                </a:endParaRPr>
              </a:p>
            </p:txBody>
          </p:sp>
          <p:sp>
            <p:nvSpPr>
              <p:cNvPr id="29743" name="Text Box 55"/>
              <p:cNvSpPr txBox="1">
                <a:spLocks noChangeArrowheads="1"/>
              </p:cNvSpPr>
              <p:nvPr/>
            </p:nvSpPr>
            <p:spPr bwMode="auto">
              <a:xfrm>
                <a:off x="2730" y="716"/>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grpSp>
          <p:nvGrpSpPr>
            <p:cNvPr id="29730" name="Group 56"/>
            <p:cNvGrpSpPr>
              <a:grpSpLocks/>
            </p:cNvGrpSpPr>
            <p:nvPr/>
          </p:nvGrpSpPr>
          <p:grpSpPr bwMode="auto">
            <a:xfrm>
              <a:off x="3419" y="2434"/>
              <a:ext cx="733" cy="333"/>
              <a:chOff x="1778" y="2485"/>
              <a:chExt cx="733" cy="333"/>
            </a:xfrm>
          </p:grpSpPr>
          <p:sp>
            <p:nvSpPr>
              <p:cNvPr id="29740" name="Text Box 57"/>
              <p:cNvSpPr txBox="1">
                <a:spLocks noChangeArrowheads="1"/>
              </p:cNvSpPr>
              <p:nvPr/>
            </p:nvSpPr>
            <p:spPr bwMode="auto">
              <a:xfrm>
                <a:off x="1778" y="2587"/>
                <a:ext cx="7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K</a:t>
                </a:r>
                <a:r>
                  <a:rPr lang="en-US" altLang="zh-CN" sz="2400" baseline="-25000">
                    <a:solidFill>
                      <a:schemeClr val="tx1"/>
                    </a:solidFill>
                    <a:latin typeface="Comic Sans MS" panose="030F0702030302020204" pitchFamily="66" charset="0"/>
                    <a:ea typeface="宋体" panose="02010600030101010101" pitchFamily="2" charset="-122"/>
                  </a:rPr>
                  <a:t>A</a:t>
                </a:r>
                <a:r>
                  <a:rPr lang="en-US" altLang="zh-CN" sz="1800">
                    <a:solidFill>
                      <a:schemeClr val="tx1"/>
                    </a:solidFill>
                    <a:latin typeface="Comic Sans MS" panose="030F0702030302020204" pitchFamily="66" charset="0"/>
                    <a:ea typeface="宋体" panose="02010600030101010101" pitchFamily="2" charset="-122"/>
                  </a:rPr>
                  <a:t>(H(m))</a:t>
                </a:r>
              </a:p>
            </p:txBody>
          </p:sp>
          <p:sp>
            <p:nvSpPr>
              <p:cNvPr id="29741" name="Text Box 58"/>
              <p:cNvSpPr txBox="1">
                <a:spLocks noChangeArrowheads="1"/>
              </p:cNvSpPr>
              <p:nvPr/>
            </p:nvSpPr>
            <p:spPr bwMode="auto">
              <a:xfrm>
                <a:off x="1870" y="2485"/>
                <a:ext cx="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a:t>
                </a:r>
              </a:p>
            </p:txBody>
          </p:sp>
        </p:grpSp>
        <p:sp>
          <p:nvSpPr>
            <p:cNvPr id="29731" name="Text Box 59"/>
            <p:cNvSpPr txBox="1">
              <a:spLocks noChangeArrowheads="1"/>
            </p:cNvSpPr>
            <p:nvPr/>
          </p:nvSpPr>
          <p:spPr bwMode="auto">
            <a:xfrm>
              <a:off x="3664" y="3531"/>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2000">
                  <a:solidFill>
                    <a:schemeClr val="tx1"/>
                  </a:solidFill>
                  <a:latin typeface="Comic Sans MS" panose="030F0702030302020204" pitchFamily="66" charset="0"/>
                  <a:ea typeface="宋体" panose="02010600030101010101" pitchFamily="2" charset="-122"/>
                </a:rPr>
                <a:t>m</a:t>
              </a:r>
            </a:p>
          </p:txBody>
        </p:sp>
        <p:grpSp>
          <p:nvGrpSpPr>
            <p:cNvPr id="29732" name="Group 60"/>
            <p:cNvGrpSpPr>
              <a:grpSpLocks/>
            </p:cNvGrpSpPr>
            <p:nvPr/>
          </p:nvGrpSpPr>
          <p:grpSpPr bwMode="auto">
            <a:xfrm>
              <a:off x="4165" y="3202"/>
              <a:ext cx="475" cy="457"/>
              <a:chOff x="694" y="2457"/>
              <a:chExt cx="475" cy="457"/>
            </a:xfrm>
          </p:grpSpPr>
          <p:sp>
            <p:nvSpPr>
              <p:cNvPr id="29737" name="Rectangle 61"/>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9738" name="Text Box 62"/>
              <p:cNvSpPr txBox="1">
                <a:spLocks noChangeArrowheads="1"/>
              </p:cNvSpPr>
              <p:nvPr/>
            </p:nvSpPr>
            <p:spPr bwMode="auto">
              <a:xfrm>
                <a:off x="754" y="2657"/>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H( )</a:t>
                </a:r>
              </a:p>
            </p:txBody>
          </p:sp>
          <p:sp>
            <p:nvSpPr>
              <p:cNvPr id="29739" name="Text Box 63"/>
              <p:cNvSpPr txBox="1">
                <a:spLocks noChangeArrowheads="1"/>
              </p:cNvSpPr>
              <p:nvPr/>
            </p:nvSpPr>
            <p:spPr bwMode="auto">
              <a:xfrm>
                <a:off x="907" y="2457"/>
                <a:ext cx="1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4000">
                    <a:solidFill>
                      <a:schemeClr val="tx1"/>
                    </a:solidFill>
                    <a:latin typeface="Times New Roman" panose="02020603050405020304" pitchFamily="18" charset="0"/>
                    <a:ea typeface="宋体" panose="02010600030101010101" pitchFamily="2" charset="-122"/>
                  </a:rPr>
                  <a:t>.</a:t>
                </a:r>
              </a:p>
            </p:txBody>
          </p:sp>
        </p:grpSp>
        <p:sp>
          <p:nvSpPr>
            <p:cNvPr id="29733" name="Freeform 64"/>
            <p:cNvSpPr>
              <a:spLocks/>
            </p:cNvSpPr>
            <p:nvPr/>
          </p:nvSpPr>
          <p:spPr bwMode="auto">
            <a:xfrm flipV="1">
              <a:off x="4657" y="3295"/>
              <a:ext cx="192" cy="247"/>
            </a:xfrm>
            <a:custGeom>
              <a:avLst/>
              <a:gdLst>
                <a:gd name="T0" fmla="*/ 0 w 476"/>
                <a:gd name="T1" fmla="*/ 0 h 247"/>
                <a:gd name="T2" fmla="*/ 5 w 476"/>
                <a:gd name="T3" fmla="*/ 0 h 247"/>
                <a:gd name="T4" fmla="*/ 5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Freeform 65"/>
            <p:cNvSpPr>
              <a:spLocks/>
            </p:cNvSpPr>
            <p:nvPr/>
          </p:nvSpPr>
          <p:spPr bwMode="auto">
            <a:xfrm>
              <a:off x="4644" y="2743"/>
              <a:ext cx="192" cy="247"/>
            </a:xfrm>
            <a:custGeom>
              <a:avLst/>
              <a:gdLst>
                <a:gd name="T0" fmla="*/ 0 w 476"/>
                <a:gd name="T1" fmla="*/ 0 h 247"/>
                <a:gd name="T2" fmla="*/ 5 w 476"/>
                <a:gd name="T3" fmla="*/ 0 h 247"/>
                <a:gd name="T4" fmla="*/ 5 w 476"/>
                <a:gd name="T5" fmla="*/ 247 h 247"/>
                <a:gd name="T6" fmla="*/ 0 60000 65536"/>
                <a:gd name="T7" fmla="*/ 0 60000 65536"/>
                <a:gd name="T8" fmla="*/ 0 60000 65536"/>
              </a:gdLst>
              <a:ahLst/>
              <a:cxnLst>
                <a:cxn ang="T6">
                  <a:pos x="T0" y="T1"/>
                </a:cxn>
                <a:cxn ang="T7">
                  <a:pos x="T2" y="T3"/>
                </a:cxn>
                <a:cxn ang="T8">
                  <a:pos x="T4" y="T5"/>
                </a:cxn>
              </a:cxnLst>
              <a:rect l="0" t="0" r="r" b="b"/>
              <a:pathLst>
                <a:path w="476" h="247">
                  <a:moveTo>
                    <a:pt x="0" y="0"/>
                  </a:moveTo>
                  <a:lnTo>
                    <a:pt x="476" y="0"/>
                  </a:lnTo>
                  <a:lnTo>
                    <a:pt x="476" y="247"/>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Text Box 66"/>
            <p:cNvSpPr txBox="1">
              <a:spLocks noChangeArrowheads="1"/>
            </p:cNvSpPr>
            <p:nvPr/>
          </p:nvSpPr>
          <p:spPr bwMode="auto">
            <a:xfrm>
              <a:off x="4809" y="3471"/>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chemeClr val="tx1"/>
                  </a:solidFill>
                  <a:latin typeface="Comic Sans MS" panose="030F0702030302020204" pitchFamily="66" charset="0"/>
                  <a:ea typeface="宋体" panose="02010600030101010101" pitchFamily="2" charset="-122"/>
                </a:rPr>
                <a:t>H(m )</a:t>
              </a:r>
            </a:p>
          </p:txBody>
        </p:sp>
        <p:sp>
          <p:nvSpPr>
            <p:cNvPr id="29736" name="Text Box 67"/>
            <p:cNvSpPr txBox="1">
              <a:spLocks noChangeArrowheads="1"/>
            </p:cNvSpPr>
            <p:nvPr/>
          </p:nvSpPr>
          <p:spPr bwMode="auto">
            <a:xfrm>
              <a:off x="4383" y="3019"/>
              <a:ext cx="8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zh-CN" sz="1800">
                  <a:solidFill>
                    <a:srgbClr val="FF0000"/>
                  </a:solidFill>
                  <a:latin typeface="Comic Sans MS" panose="030F0702030302020204" pitchFamily="66" charset="0"/>
                  <a:ea typeface="宋体" panose="02010600030101010101" pitchFamily="2" charset="-122"/>
                </a:rPr>
                <a:t>compare</a:t>
              </a:r>
            </a:p>
          </p:txBody>
        </p:sp>
      </p:grpSp>
      <p:sp>
        <p:nvSpPr>
          <p:cNvPr id="72" name="object 3"/>
          <p:cNvSpPr txBox="1">
            <a:spLocks noGrp="1"/>
          </p:cNvSpPr>
          <p:nvPr>
            <p:ph type="title"/>
          </p:nvPr>
        </p:nvSpPr>
        <p:spPr>
          <a:xfrm>
            <a:off x="768502" y="377571"/>
            <a:ext cx="1584960"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PGP简介</a:t>
            </a:r>
          </a:p>
        </p:txBody>
      </p:sp>
      <p:grpSp>
        <p:nvGrpSpPr>
          <p:cNvPr id="73" name="组合 72"/>
          <p:cNvGrpSpPr/>
          <p:nvPr/>
        </p:nvGrpSpPr>
        <p:grpSpPr>
          <a:xfrm>
            <a:off x="1" y="364304"/>
            <a:ext cx="12191999" cy="378554"/>
            <a:chOff x="1" y="336652"/>
            <a:chExt cx="12191999" cy="378554"/>
          </a:xfrm>
        </p:grpSpPr>
        <p:sp>
          <p:nvSpPr>
            <p:cNvPr id="74" name="矩形 73">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073219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8502" y="1373506"/>
            <a:ext cx="10588346" cy="4401846"/>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a:t>PGP最初在Windows实现，直到</a:t>
            </a:r>
            <a:r>
              <a:rPr dirty="0" err="1" smtClean="0"/>
              <a:t>PGP</a:t>
            </a:r>
            <a:r>
              <a:rPr lang="en-US" dirty="0"/>
              <a:t> </a:t>
            </a:r>
            <a:r>
              <a:rPr dirty="0" smtClean="0"/>
              <a:t>Desktop9.0一直为免费共享软件</a:t>
            </a:r>
            <a:r>
              <a:rPr dirty="0"/>
              <a:t>，后来PGP被Symantec收购，</a:t>
            </a:r>
            <a:r>
              <a:rPr dirty="0" smtClean="0"/>
              <a:t>成为了收费软件</a:t>
            </a:r>
            <a:r>
              <a:rPr dirty="0"/>
              <a:t>。</a:t>
            </a:r>
          </a:p>
          <a:p>
            <a:r>
              <a:rPr lang="en-US" altLang="zh-CN" dirty="0"/>
              <a:t>1997</a:t>
            </a:r>
            <a:r>
              <a:rPr lang="zh-CN" altLang="en-US" dirty="0"/>
              <a:t>年</a:t>
            </a:r>
            <a:r>
              <a:rPr lang="en-US" altLang="zh-CN" dirty="0"/>
              <a:t>7</a:t>
            </a:r>
            <a:r>
              <a:rPr lang="zh-CN" altLang="en-US" dirty="0"/>
              <a:t>月，</a:t>
            </a:r>
            <a:r>
              <a:rPr lang="en-US" altLang="zh-CN" dirty="0"/>
              <a:t>PGP Inc.</a:t>
            </a:r>
            <a:r>
              <a:rPr lang="zh-CN" altLang="en-US" dirty="0"/>
              <a:t>与</a:t>
            </a:r>
            <a:r>
              <a:rPr lang="zh-CN" altLang="en-US" dirty="0" smtClean="0"/>
              <a:t>齐默曼</a:t>
            </a:r>
            <a:r>
              <a:rPr lang="zh-CN" altLang="en-US" dirty="0"/>
              <a:t>同意</a:t>
            </a:r>
            <a:r>
              <a:rPr lang="en-US" altLang="zh-CN" dirty="0"/>
              <a:t>IETF</a:t>
            </a:r>
            <a:r>
              <a:rPr lang="zh-CN" altLang="en-US" dirty="0"/>
              <a:t>制定一项公开的互联网标准，称作</a:t>
            </a:r>
            <a:r>
              <a:rPr lang="en-US" altLang="zh-CN" dirty="0" err="1"/>
              <a:t>OpenPGP</a:t>
            </a:r>
            <a:r>
              <a:rPr lang="zh-CN" altLang="en-US" dirty="0"/>
              <a:t>，任何支持这一标准的程序也被允许称作</a:t>
            </a:r>
            <a:r>
              <a:rPr lang="en-US" altLang="zh-CN" dirty="0" err="1"/>
              <a:t>OpenPGP</a:t>
            </a:r>
            <a:r>
              <a:rPr lang="zh-CN" altLang="en-US" dirty="0"/>
              <a:t>。</a:t>
            </a:r>
            <a:endParaRPr lang="en-US" dirty="0"/>
          </a:p>
          <a:p>
            <a:r>
              <a:rPr dirty="0" err="1"/>
              <a:t>Gn</a:t>
            </a:r>
            <a:r>
              <a:rPr lang="en-US" altLang="zh-CN" dirty="0" err="1"/>
              <a:t>u</a:t>
            </a:r>
            <a:r>
              <a:rPr dirty="0" err="1" smtClean="0"/>
              <a:t>PG</a:t>
            </a:r>
            <a:r>
              <a:rPr lang="en-US" dirty="0" smtClean="0"/>
              <a:t> </a:t>
            </a:r>
            <a:r>
              <a:rPr dirty="0" smtClean="0"/>
              <a:t>(</a:t>
            </a:r>
            <a:r>
              <a:rPr dirty="0"/>
              <a:t>The GNU Privacy Guard</a:t>
            </a:r>
            <a:r>
              <a:rPr dirty="0" smtClean="0"/>
              <a:t>)</a:t>
            </a:r>
            <a:r>
              <a:rPr lang="en-US" dirty="0" smtClean="0"/>
              <a:t> </a:t>
            </a:r>
            <a:r>
              <a:rPr dirty="0" err="1" smtClean="0"/>
              <a:t>是</a:t>
            </a:r>
            <a:r>
              <a:rPr dirty="0" err="1"/>
              <a:t>OpenPGP</a:t>
            </a:r>
            <a:r>
              <a:rPr dirty="0" err="1" smtClean="0"/>
              <a:t>的最典型实现</a:t>
            </a:r>
            <a:r>
              <a:rPr dirty="0" err="1"/>
              <a:t>，目前支持Windows、Linux、MacOS</a:t>
            </a:r>
            <a:r>
              <a:rPr dirty="0" err="1" smtClean="0"/>
              <a:t>等流行操作系统</a:t>
            </a:r>
            <a:r>
              <a:rPr dirty="0" smtClean="0"/>
              <a:t>。</a:t>
            </a:r>
            <a:endParaRPr lang="en-US" dirty="0" smtClean="0"/>
          </a:p>
          <a:p>
            <a:r>
              <a:rPr dirty="0" err="1" smtClean="0"/>
              <a:t>相关软件可以从</a:t>
            </a:r>
            <a:r>
              <a:rPr dirty="0" smtClean="0"/>
              <a:t> </a:t>
            </a:r>
            <a:r>
              <a:rPr dirty="0" smtClean="0">
                <a:hlinkClick r:id="rId2"/>
              </a:rPr>
              <a:t>http</a:t>
            </a:r>
            <a:r>
              <a:rPr dirty="0">
                <a:hlinkClick r:id="rId2"/>
              </a:rPr>
              <a:t>://www.gnupg.org</a:t>
            </a:r>
            <a:r>
              <a:rPr dirty="0" smtClean="0">
                <a:hlinkClick r:id="rId2"/>
              </a:rPr>
              <a:t>/</a:t>
            </a:r>
            <a:r>
              <a:rPr lang="en-US" dirty="0" smtClean="0"/>
              <a:t> </a:t>
            </a:r>
            <a:r>
              <a:rPr dirty="0" err="1" smtClean="0"/>
              <a:t>下载</a:t>
            </a:r>
            <a:r>
              <a:rPr dirty="0" smtClean="0"/>
              <a:t>。</a:t>
            </a:r>
            <a:r>
              <a:rPr lang="zh-CN" altLang="en-US" spc="-5" dirty="0" smtClean="0">
                <a:latin typeface="宋体"/>
                <a:cs typeface="宋体"/>
              </a:rPr>
              <a:t>可以从</a:t>
            </a:r>
            <a:r>
              <a:rPr lang="zh-CN" altLang="en-US" spc="-240" dirty="0" smtClean="0">
                <a:latin typeface="宋体"/>
                <a:cs typeface="宋体"/>
              </a:rPr>
              <a:t> </a:t>
            </a:r>
            <a:r>
              <a:rPr lang="en-US" altLang="zh-CN" u="heavy" spc="-15" dirty="0">
                <a:solidFill>
                  <a:srgbClr val="0462C1"/>
                </a:solidFill>
                <a:uFill>
                  <a:solidFill>
                    <a:srgbClr val="0462C1"/>
                  </a:solidFill>
                </a:uFill>
                <a:latin typeface="Times New Roman"/>
                <a:cs typeface="Times New Roman"/>
                <a:hlinkClick r:id="rId3"/>
              </a:rPr>
              <a:t>http://www.gpg4win.org/</a:t>
            </a:r>
            <a:r>
              <a:rPr lang="en-US" altLang="zh-CN" spc="455" dirty="0">
                <a:solidFill>
                  <a:srgbClr val="0462C1"/>
                </a:solidFill>
                <a:latin typeface="Times New Roman"/>
                <a:cs typeface="Times New Roman"/>
              </a:rPr>
              <a:t> </a:t>
            </a:r>
            <a:r>
              <a:rPr lang="zh-CN" altLang="en-US" spc="-5" dirty="0">
                <a:latin typeface="宋体"/>
                <a:cs typeface="宋体"/>
              </a:rPr>
              <a:t>网</a:t>
            </a:r>
            <a:r>
              <a:rPr lang="zh-CN" altLang="en-US" spc="-10" dirty="0">
                <a:latin typeface="宋体"/>
                <a:cs typeface="宋体"/>
              </a:rPr>
              <a:t>站</a:t>
            </a:r>
            <a:r>
              <a:rPr lang="zh-CN" altLang="en-US" spc="-5" dirty="0" smtClean="0">
                <a:latin typeface="宋体"/>
                <a:cs typeface="宋体"/>
              </a:rPr>
              <a:t>下</a:t>
            </a:r>
            <a:r>
              <a:rPr lang="zh-CN" altLang="en-US" dirty="0" smtClean="0">
                <a:latin typeface="宋体"/>
                <a:cs typeface="宋体"/>
              </a:rPr>
              <a:t>载</a:t>
            </a:r>
            <a:r>
              <a:rPr lang="en-US" altLang="zh-CN" dirty="0" err="1"/>
              <a:t>GnuPG</a:t>
            </a:r>
            <a:r>
              <a:rPr lang="zh-CN" altLang="en-US" dirty="0"/>
              <a:t>的</a:t>
            </a:r>
            <a:r>
              <a:rPr lang="en-US" altLang="zh-CN" dirty="0"/>
              <a:t>Windows</a:t>
            </a:r>
            <a:r>
              <a:rPr lang="zh-CN" altLang="en-US" dirty="0" smtClean="0"/>
              <a:t>版本</a:t>
            </a:r>
            <a:endParaRPr dirty="0"/>
          </a:p>
        </p:txBody>
      </p:sp>
      <p:sp>
        <p:nvSpPr>
          <p:cNvPr id="8" name="object 3"/>
          <p:cNvSpPr txBox="1">
            <a:spLocks noGrp="1"/>
          </p:cNvSpPr>
          <p:nvPr>
            <p:ph type="title"/>
          </p:nvPr>
        </p:nvSpPr>
        <p:spPr>
          <a:xfrm>
            <a:off x="768502" y="377571"/>
            <a:ext cx="1584960"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PGP简介</a:t>
            </a:r>
          </a:p>
        </p:txBody>
      </p:sp>
      <p:grpSp>
        <p:nvGrpSpPr>
          <p:cNvPr id="9" name="组合 8"/>
          <p:cNvGrpSpPr/>
          <p:nvPr/>
        </p:nvGrpSpPr>
        <p:grpSpPr>
          <a:xfrm>
            <a:off x="1" y="364304"/>
            <a:ext cx="12191999" cy="378554"/>
            <a:chOff x="1" y="336652"/>
            <a:chExt cx="12191999" cy="378554"/>
          </a:xfrm>
        </p:grpSpPr>
        <p:sp>
          <p:nvSpPr>
            <p:cNvPr id="10" name="矩形 9">
              <a:extLst>
                <a:ext uri="{FF2B5EF4-FFF2-40B4-BE49-F238E27FC236}">
                  <a16:creationId xmlns:a16="http://schemas.microsoft.com/office/drawing/2014/main" id="{F9A61405-0682-4602-BF60-F734C8C97EA0}"/>
                </a:ext>
              </a:extLst>
            </p:cNvPr>
            <p:cNvSpPr/>
            <p:nvPr/>
          </p:nvSpPr>
          <p:spPr>
            <a:xfrm>
              <a:off x="2353462" y="336652"/>
              <a:ext cx="98385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58135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11502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216095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320178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424261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3176190"/>
            <a:ext cx="4477199" cy="830997"/>
          </a:xfrm>
          <a:prstGeom prst="rect">
            <a:avLst/>
          </a:prstGeom>
          <a:noFill/>
        </p:spPr>
        <p:txBody>
          <a:bodyPr wrap="square" rtlCol="0">
            <a:spAutoFit/>
          </a:bodyPr>
          <a:lstStyle/>
          <a:p>
            <a:pPr defTabSz="914400">
              <a:defRPr/>
            </a:pP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消息摘要和数字签名</a:t>
            </a:r>
          </a:p>
          <a:p>
            <a:pPr defTabSz="914400">
              <a:defRPr/>
            </a:pP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1150219"/>
            <a:ext cx="4698958" cy="461665"/>
          </a:xfrm>
          <a:prstGeom prst="rect">
            <a:avLst/>
          </a:prstGeom>
          <a:noFill/>
        </p:spPr>
        <p:txBody>
          <a:bodyPr wrap="square" rtlCol="0">
            <a:spAutoFit/>
          </a:bodyPr>
          <a:lstStyle/>
          <a:p>
            <a:pPr defTabSz="914400">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密码学概述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5305826"/>
            <a:ext cx="4698959" cy="461665"/>
          </a:xfrm>
          <a:prstGeom prst="rect">
            <a:avLst/>
          </a:prstGeom>
          <a:noFill/>
        </p:spPr>
        <p:txBody>
          <a:bodyPr wrap="square" rtlCol="0">
            <a:spAutoFit/>
          </a:bodyPr>
          <a:lstStyle/>
          <a:p>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OpenSSL</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简介及实验要求</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2146382"/>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常用加密算法介绍</a:t>
            </a:r>
          </a:p>
        </p:txBody>
      </p:sp>
      <p:sp>
        <p:nvSpPr>
          <p:cNvPr id="32" name="椭圆 31">
            <a:extLst>
              <a:ext uri="{FF2B5EF4-FFF2-40B4-BE49-F238E27FC236}">
                <a16:creationId xmlns:a16="http://schemas.microsoft.com/office/drawing/2014/main" id="{D8525EF6-319E-4F66-8F37-7FEF4FB19DAB}"/>
              </a:ext>
            </a:extLst>
          </p:cNvPr>
          <p:cNvSpPr/>
          <p:nvPr/>
        </p:nvSpPr>
        <p:spPr>
          <a:xfrm>
            <a:off x="4758396" y="5283441"/>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4213470"/>
            <a:ext cx="502583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常用</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加密工具 </a:t>
            </a:r>
            <a:r>
              <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PGP</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简介</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矩形 21"/>
          <p:cNvSpPr/>
          <p:nvPr/>
        </p:nvSpPr>
        <p:spPr>
          <a:xfrm>
            <a:off x="4417649" y="976540"/>
            <a:ext cx="6601809" cy="40307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98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3638" y="361925"/>
            <a:ext cx="5970270" cy="351378"/>
          </a:xfrm>
          <a:prstGeom prst="rect">
            <a:avLst/>
          </a:prstGeom>
        </p:spPr>
        <p:txBody>
          <a:bodyPr vert="horz" wrap="square" lIns="0" tIns="12700" rIns="0" bIns="0" rtlCol="0" anchor="ctr">
            <a:spAutoFit/>
          </a:bodyPr>
          <a:lstStyle/>
          <a:p>
            <a:pPr marL="12700">
              <a:lnSpc>
                <a:spcPct val="100000"/>
              </a:lnSpc>
              <a:spcBef>
                <a:spcPts val="100"/>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使用</a:t>
            </a:r>
            <a:r>
              <a:rPr sz="2200" b="0" spc="500" dirty="0" err="1">
                <a:solidFill>
                  <a:schemeClr val="accent1">
                    <a:lumMod val="50000"/>
                  </a:schemeClr>
                </a:solidFill>
                <a:latin typeface="微软雅黑" panose="020B0503020204020204" pitchFamily="34" charset="-122"/>
                <a:ea typeface="微软雅黑" panose="020B0503020204020204" pitchFamily="34" charset="-122"/>
                <a:cs typeface="+mj-cs"/>
              </a:rPr>
              <a:t>OpenSSL中的密码函数</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sp>
        <p:nvSpPr>
          <p:cNvPr id="4" name="object 4"/>
          <p:cNvSpPr txBox="1"/>
          <p:nvPr/>
        </p:nvSpPr>
        <p:spPr>
          <a:xfrm>
            <a:off x="923544" y="1162559"/>
            <a:ext cx="10442448" cy="5247590"/>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a:t>OpenSSL(</a:t>
            </a:r>
            <a:r>
              <a:rPr dirty="0">
                <a:hlinkClick r:id="rId2"/>
              </a:rPr>
              <a:t>http://www.openssl.org/</a:t>
            </a:r>
            <a:r>
              <a:rPr dirty="0"/>
              <a:t>) </a:t>
            </a:r>
            <a:r>
              <a:rPr dirty="0" err="1" smtClean="0"/>
              <a:t>是使用非常广泛的</a:t>
            </a:r>
            <a:r>
              <a:rPr dirty="0" err="1"/>
              <a:t>SSL的开源实现，是用C语言实现的</a:t>
            </a:r>
            <a:r>
              <a:rPr dirty="0" smtClean="0"/>
              <a:t>。</a:t>
            </a:r>
            <a:endParaRPr lang="en-US" dirty="0" smtClean="0"/>
          </a:p>
          <a:p>
            <a:r>
              <a:rPr dirty="0" err="1" smtClean="0"/>
              <a:t>由于其中实现了为</a:t>
            </a:r>
            <a:r>
              <a:rPr dirty="0" err="1"/>
              <a:t>SSL所用的各种加密算法，</a:t>
            </a:r>
            <a:r>
              <a:rPr dirty="0" err="1" smtClean="0"/>
              <a:t>因此OpenSSL</a:t>
            </a:r>
            <a:r>
              <a:rPr dirty="0" err="1"/>
              <a:t>也是</a:t>
            </a:r>
            <a:r>
              <a:rPr dirty="0" err="1">
                <a:solidFill>
                  <a:srgbClr val="C00000"/>
                </a:solidFill>
              </a:rPr>
              <a:t>被广泛使用的加密函数库</a:t>
            </a:r>
            <a:r>
              <a:rPr dirty="0"/>
              <a:t>。</a:t>
            </a:r>
          </a:p>
          <a:p>
            <a:r>
              <a:rPr dirty="0"/>
              <a:t>有两种方式使用OpenSSL的加/</a:t>
            </a:r>
            <a:r>
              <a:rPr dirty="0" err="1"/>
              <a:t>解密功能</a:t>
            </a:r>
            <a:r>
              <a:rPr dirty="0" smtClean="0"/>
              <a:t>：</a:t>
            </a:r>
            <a:endParaRPr lang="en-US" dirty="0" smtClean="0"/>
          </a:p>
          <a:p>
            <a:pPr lvl="1"/>
            <a:r>
              <a:rPr dirty="0" err="1" smtClean="0"/>
              <a:t>其一</a:t>
            </a:r>
            <a:r>
              <a:rPr dirty="0" smtClean="0"/>
              <a:t> </a:t>
            </a:r>
            <a:r>
              <a:rPr dirty="0" err="1">
                <a:solidFill>
                  <a:srgbClr val="C00000"/>
                </a:solidFill>
              </a:rPr>
              <a:t>是在命令行下运行OpenSSL</a:t>
            </a:r>
            <a:r>
              <a:rPr dirty="0" err="1"/>
              <a:t>，</a:t>
            </a:r>
            <a:r>
              <a:rPr dirty="0" err="1" smtClean="0"/>
              <a:t>以适当的参数运行openssl</a:t>
            </a:r>
            <a:r>
              <a:rPr dirty="0" err="1"/>
              <a:t>命令，就可以实现加密和解密功能</a:t>
            </a:r>
            <a:r>
              <a:rPr dirty="0" smtClean="0"/>
              <a:t>；</a:t>
            </a:r>
            <a:endParaRPr lang="en-US" dirty="0" smtClean="0"/>
          </a:p>
          <a:p>
            <a:pPr lvl="1"/>
            <a:r>
              <a:rPr dirty="0" err="1" smtClean="0"/>
              <a:t>另一种</a:t>
            </a:r>
            <a:r>
              <a:rPr dirty="0" err="1" smtClean="0">
                <a:solidFill>
                  <a:srgbClr val="C00000"/>
                </a:solidFill>
              </a:rPr>
              <a:t>是在自己的应用程序中使用加密函数</a:t>
            </a:r>
            <a:r>
              <a:rPr dirty="0" err="1"/>
              <a:t>，</a:t>
            </a:r>
            <a:r>
              <a:rPr dirty="0" err="1" smtClean="0"/>
              <a:t>这需要利用</a:t>
            </a:r>
            <a:r>
              <a:rPr dirty="0" err="1"/>
              <a:t>openssl提供的C语言接口，</a:t>
            </a:r>
            <a:r>
              <a:rPr dirty="0" err="1" smtClean="0"/>
              <a:t>以函数调用的方式式使用加密函数库</a:t>
            </a:r>
            <a:r>
              <a:rPr dirty="0"/>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5248656" y="336652"/>
              <a:ext cx="69433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312890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9086" y="378212"/>
            <a:ext cx="6494780" cy="350737"/>
          </a:xfrm>
          <a:prstGeom prst="rect">
            <a:avLst/>
          </a:prstGeom>
        </p:spPr>
        <p:txBody>
          <a:bodyPr vert="horz" wrap="square" lIns="0" tIns="12065" rIns="0" bIns="0" rtlCol="0" anchor="ctr">
            <a:spAutoFit/>
          </a:bodyPr>
          <a:lstStyle/>
          <a:p>
            <a:pPr marL="12700">
              <a:lnSpc>
                <a:spcPct val="100000"/>
              </a:lnSpc>
              <a:spcBef>
                <a:spcPts val="95"/>
              </a:spcBef>
            </a:pPr>
            <a:r>
              <a:rPr sz="2200" b="0" spc="500" dirty="0" err="1" smtClean="0">
                <a:solidFill>
                  <a:schemeClr val="accent1">
                    <a:lumMod val="50000"/>
                  </a:schemeClr>
                </a:solidFill>
                <a:latin typeface="微软雅黑" panose="020B0503020204020204" pitchFamily="34" charset="-122"/>
                <a:ea typeface="微软雅黑" panose="020B0503020204020204" pitchFamily="34" charset="-122"/>
                <a:cs typeface="+mj-cs"/>
              </a:rPr>
              <a:t>在命令行下使用</a:t>
            </a:r>
            <a:r>
              <a:rPr sz="2200" b="0" spc="500" dirty="0" err="1">
                <a:solidFill>
                  <a:schemeClr val="accent1">
                    <a:lumMod val="50000"/>
                  </a:schemeClr>
                </a:solidFill>
                <a:latin typeface="微软雅黑" panose="020B0503020204020204" pitchFamily="34" charset="-122"/>
                <a:ea typeface="微软雅黑" panose="020B0503020204020204" pitchFamily="34" charset="-122"/>
                <a:cs typeface="+mj-cs"/>
              </a:rPr>
              <a:t>OpenSSL</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sp>
        <p:nvSpPr>
          <p:cNvPr id="4" name="object 4"/>
          <p:cNvSpPr txBox="1"/>
          <p:nvPr/>
        </p:nvSpPr>
        <p:spPr>
          <a:xfrm>
            <a:off x="869086" y="1454750"/>
            <a:ext cx="10122002" cy="4525009"/>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sz="2800" dirty="0"/>
              <a:t>Windows和Linux环境下的OpenSSL有相同的命 令 行 程 序 名 </a:t>
            </a:r>
            <a:r>
              <a:rPr sz="2800" dirty="0" err="1" smtClean="0"/>
              <a:t>openssl。在命令行窗口下运行“</a:t>
            </a:r>
            <a:r>
              <a:rPr sz="2800" dirty="0" err="1"/>
              <a:t>openssl</a:t>
            </a:r>
            <a:r>
              <a:rPr sz="2800" dirty="0"/>
              <a:t> ?”，可以列出OpenSSL支持的命令。</a:t>
            </a:r>
          </a:p>
          <a:p>
            <a:r>
              <a:rPr sz="2800" dirty="0" err="1" smtClean="0"/>
              <a:t>OpenSSL</a:t>
            </a:r>
            <a:r>
              <a:rPr sz="2800" dirty="0" err="1"/>
              <a:t>的命令分成三类</a:t>
            </a:r>
            <a:r>
              <a:rPr sz="2800" dirty="0" smtClean="0"/>
              <a:t>：</a:t>
            </a:r>
            <a:endParaRPr lang="en-US" sz="2800" dirty="0" smtClean="0"/>
          </a:p>
          <a:p>
            <a:pPr lvl="1"/>
            <a:r>
              <a:rPr sz="2400" dirty="0" err="1" smtClean="0"/>
              <a:t>标准命令</a:t>
            </a:r>
            <a:endParaRPr lang="en-US" sz="2400" dirty="0" smtClean="0"/>
          </a:p>
          <a:p>
            <a:pPr lvl="1"/>
            <a:r>
              <a:rPr sz="2400" dirty="0" err="1" smtClean="0"/>
              <a:t>数字摘要命令</a:t>
            </a:r>
            <a:endParaRPr lang="en-US" sz="2400" dirty="0" smtClean="0"/>
          </a:p>
          <a:p>
            <a:pPr lvl="1"/>
            <a:r>
              <a:rPr sz="2400" dirty="0" err="1" smtClean="0"/>
              <a:t>加密命令</a:t>
            </a:r>
            <a:r>
              <a:rPr sz="2400" dirty="0"/>
              <a:t>。</a:t>
            </a: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5248656" y="336652"/>
              <a:ext cx="69433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600878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10731954"/>
              </p:ext>
            </p:extLst>
          </p:nvPr>
        </p:nvGraphicFramePr>
        <p:xfrm>
          <a:off x="1408176" y="1263995"/>
          <a:ext cx="9793224" cy="4784512"/>
        </p:xfrm>
        <a:graphic>
          <a:graphicData uri="http://schemas.openxmlformats.org/drawingml/2006/table">
            <a:tbl>
              <a:tblPr firstRow="1" bandRow="1">
                <a:tableStyleId>{2D5ABB26-0587-4C30-8999-92F81FD0307C}</a:tableStyleId>
              </a:tblPr>
              <a:tblGrid>
                <a:gridCol w="2056696">
                  <a:extLst>
                    <a:ext uri="{9D8B030D-6E8A-4147-A177-3AD203B41FA5}">
                      <a16:colId xmlns:a16="http://schemas.microsoft.com/office/drawing/2014/main" val="20000"/>
                    </a:ext>
                  </a:extLst>
                </a:gridCol>
                <a:gridCol w="7736528">
                  <a:extLst>
                    <a:ext uri="{9D8B030D-6E8A-4147-A177-3AD203B41FA5}">
                      <a16:colId xmlns:a16="http://schemas.microsoft.com/office/drawing/2014/main" val="20001"/>
                    </a:ext>
                  </a:extLst>
                </a:gridCol>
              </a:tblGrid>
              <a:tr h="287661">
                <a:tc>
                  <a:txBody>
                    <a:bodyPr/>
                    <a:lstStyle/>
                    <a:p>
                      <a:pPr marL="558165">
                        <a:lnSpc>
                          <a:spcPct val="100000"/>
                        </a:lnSpc>
                        <a:spcBef>
                          <a:spcPts val="245"/>
                        </a:spcBef>
                      </a:pPr>
                      <a:r>
                        <a:rPr sz="1600" b="1" spc="-10" dirty="0">
                          <a:latin typeface="宋体"/>
                          <a:cs typeface="宋体"/>
                        </a:rPr>
                        <a:t>命令类别</a:t>
                      </a:r>
                      <a:endParaRPr sz="1600">
                        <a:latin typeface="宋体"/>
                        <a:cs typeface="宋体"/>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245"/>
                        </a:spcBef>
                      </a:pPr>
                      <a:r>
                        <a:rPr sz="1600" b="1" spc="-10" dirty="0">
                          <a:latin typeface="宋体"/>
                          <a:cs typeface="宋体"/>
                        </a:rPr>
                        <a:t>子命令</a:t>
                      </a:r>
                      <a:endParaRPr sz="1600">
                        <a:latin typeface="宋体"/>
                        <a:cs typeface="宋体"/>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234359">
                <a:tc>
                  <a:txBody>
                    <a:bodyPr/>
                    <a:lstStyle/>
                    <a:p>
                      <a:pPr>
                        <a:lnSpc>
                          <a:spcPct val="100000"/>
                        </a:lnSpc>
                      </a:pPr>
                      <a:endParaRPr sz="1600">
                        <a:latin typeface="Times New Roman"/>
                        <a:cs typeface="Times New Roman"/>
                      </a:endParaRPr>
                    </a:p>
                    <a:p>
                      <a:pPr>
                        <a:lnSpc>
                          <a:spcPct val="100000"/>
                        </a:lnSpc>
                        <a:spcBef>
                          <a:spcPts val="50"/>
                        </a:spcBef>
                      </a:pPr>
                      <a:endParaRPr sz="1400">
                        <a:latin typeface="Times New Roman"/>
                        <a:cs typeface="Times New Roman"/>
                      </a:endParaRPr>
                    </a:p>
                    <a:p>
                      <a:pPr marL="74295">
                        <a:lnSpc>
                          <a:spcPts val="1910"/>
                        </a:lnSpc>
                      </a:pPr>
                      <a:r>
                        <a:rPr sz="1600" b="1" spc="-10" dirty="0">
                          <a:latin typeface="宋体"/>
                          <a:cs typeface="宋体"/>
                        </a:rPr>
                        <a:t>标准命令</a:t>
                      </a:r>
                      <a:endParaRPr sz="1600">
                        <a:latin typeface="宋体"/>
                        <a:cs typeface="宋体"/>
                      </a:endParaRPr>
                    </a:p>
                    <a:p>
                      <a:pPr marL="74295">
                        <a:lnSpc>
                          <a:spcPts val="1910"/>
                        </a:lnSpc>
                      </a:pPr>
                      <a:r>
                        <a:rPr sz="1600" b="1" spc="-10" dirty="0">
                          <a:latin typeface="Calibri"/>
                          <a:cs typeface="Calibri"/>
                        </a:rPr>
                        <a:t>Standard</a:t>
                      </a:r>
                      <a:r>
                        <a:rPr sz="1600" b="1" spc="0" dirty="0">
                          <a:latin typeface="Calibri"/>
                          <a:cs typeface="Calibri"/>
                        </a:rPr>
                        <a:t> </a:t>
                      </a:r>
                      <a:r>
                        <a:rPr sz="1600" b="1" spc="-10" dirty="0">
                          <a:latin typeface="Calibri"/>
                          <a:cs typeface="Calibri"/>
                        </a:rPr>
                        <a:t>commands</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marR="53975" algn="just">
                        <a:lnSpc>
                          <a:spcPct val="100000"/>
                        </a:lnSpc>
                        <a:spcBef>
                          <a:spcPts val="595"/>
                        </a:spcBef>
                      </a:pPr>
                      <a:r>
                        <a:rPr sz="1600" spc="-10" dirty="0">
                          <a:latin typeface="Calibri"/>
                          <a:cs typeface="Calibri"/>
                        </a:rPr>
                        <a:t>asn1parse, ca, ciphers, cms, </a:t>
                      </a:r>
                      <a:r>
                        <a:rPr sz="1600" spc="-5" dirty="0">
                          <a:latin typeface="Calibri"/>
                          <a:cs typeface="Calibri"/>
                        </a:rPr>
                        <a:t>crl, </a:t>
                      </a:r>
                      <a:r>
                        <a:rPr sz="1600" spc="-10" dirty="0">
                          <a:latin typeface="Calibri"/>
                          <a:cs typeface="Calibri"/>
                        </a:rPr>
                        <a:t>crl2pkcs7, dgst, </a:t>
                      </a:r>
                      <a:r>
                        <a:rPr sz="1600" spc="-5" dirty="0">
                          <a:latin typeface="Calibri"/>
                          <a:cs typeface="Calibri"/>
                        </a:rPr>
                        <a:t>dh, </a:t>
                      </a:r>
                      <a:r>
                        <a:rPr sz="1600" spc="-10" dirty="0">
                          <a:latin typeface="Calibri"/>
                          <a:cs typeface="Calibri"/>
                        </a:rPr>
                        <a:t>dhparam, </a:t>
                      </a:r>
                      <a:r>
                        <a:rPr sz="1600" spc="-5" dirty="0">
                          <a:latin typeface="Calibri"/>
                          <a:cs typeface="Calibri"/>
                        </a:rPr>
                        <a:t>dsa,  </a:t>
                      </a:r>
                      <a:r>
                        <a:rPr sz="1600" spc="-10" dirty="0">
                          <a:latin typeface="Calibri"/>
                          <a:cs typeface="Calibri"/>
                        </a:rPr>
                        <a:t>dsaparam, </a:t>
                      </a:r>
                      <a:r>
                        <a:rPr sz="1600" spc="-5" dirty="0">
                          <a:latin typeface="Calibri"/>
                          <a:cs typeface="Calibri"/>
                        </a:rPr>
                        <a:t>ec, </a:t>
                      </a:r>
                      <a:r>
                        <a:rPr sz="1600" spc="-10" dirty="0">
                          <a:latin typeface="Calibri"/>
                          <a:cs typeface="Calibri"/>
                        </a:rPr>
                        <a:t>ecparam, </a:t>
                      </a:r>
                      <a:r>
                        <a:rPr sz="1600" spc="-5" dirty="0">
                          <a:latin typeface="Calibri"/>
                          <a:cs typeface="Calibri"/>
                        </a:rPr>
                        <a:t>enc, engine, </a:t>
                      </a:r>
                      <a:r>
                        <a:rPr sz="1600" spc="-30" dirty="0">
                          <a:latin typeface="Calibri"/>
                          <a:cs typeface="Calibri"/>
                        </a:rPr>
                        <a:t>errstr, </a:t>
                      </a:r>
                      <a:r>
                        <a:rPr sz="1600" spc="-5" dirty="0">
                          <a:latin typeface="Calibri"/>
                          <a:cs typeface="Calibri"/>
                        </a:rPr>
                        <a:t>gendh, gendsa, </a:t>
                      </a:r>
                      <a:r>
                        <a:rPr sz="1600" spc="-25" dirty="0">
                          <a:latin typeface="Calibri"/>
                          <a:cs typeface="Calibri"/>
                        </a:rPr>
                        <a:t>genpkey,  </a:t>
                      </a:r>
                      <a:r>
                        <a:rPr sz="1600" spc="-10" dirty="0">
                          <a:latin typeface="Calibri"/>
                          <a:cs typeface="Calibri"/>
                        </a:rPr>
                        <a:t>genrsa, </a:t>
                      </a:r>
                      <a:r>
                        <a:rPr sz="1600" spc="-5" dirty="0">
                          <a:latin typeface="Calibri"/>
                          <a:cs typeface="Calibri"/>
                        </a:rPr>
                        <a:t>nseq, ocsp, </a:t>
                      </a:r>
                      <a:r>
                        <a:rPr sz="1600" spc="-10" dirty="0">
                          <a:latin typeface="Calibri"/>
                          <a:cs typeface="Calibri"/>
                        </a:rPr>
                        <a:t>passwd, pkcs12, </a:t>
                      </a:r>
                      <a:r>
                        <a:rPr sz="1600" spc="-15" dirty="0">
                          <a:latin typeface="Calibri"/>
                          <a:cs typeface="Calibri"/>
                        </a:rPr>
                        <a:t>pkcs7, pkcs8, </a:t>
                      </a:r>
                      <a:r>
                        <a:rPr sz="1600" spc="-40" dirty="0">
                          <a:latin typeface="Calibri"/>
                          <a:cs typeface="Calibri"/>
                        </a:rPr>
                        <a:t>pkey, </a:t>
                      </a:r>
                      <a:r>
                        <a:rPr sz="1600" spc="-15" dirty="0">
                          <a:latin typeface="Calibri"/>
                          <a:cs typeface="Calibri"/>
                        </a:rPr>
                        <a:t>pkeyparam,  pkeyutl, </a:t>
                      </a:r>
                      <a:r>
                        <a:rPr sz="1600" spc="-5" dirty="0">
                          <a:latin typeface="Calibri"/>
                          <a:cs typeface="Calibri"/>
                        </a:rPr>
                        <a:t>prime, </a:t>
                      </a:r>
                      <a:r>
                        <a:rPr sz="1600" spc="-15" dirty="0">
                          <a:latin typeface="Calibri"/>
                          <a:cs typeface="Calibri"/>
                        </a:rPr>
                        <a:t>rand, </a:t>
                      </a:r>
                      <a:r>
                        <a:rPr sz="1600" spc="-10" dirty="0">
                          <a:latin typeface="Calibri"/>
                          <a:cs typeface="Calibri"/>
                        </a:rPr>
                        <a:t>req, rsa, rsautl, </a:t>
                      </a:r>
                      <a:r>
                        <a:rPr sz="1600" spc="-5" dirty="0">
                          <a:latin typeface="Calibri"/>
                          <a:cs typeface="Calibri"/>
                        </a:rPr>
                        <a:t>s_client, </a:t>
                      </a:r>
                      <a:r>
                        <a:rPr sz="1600" spc="-20" dirty="0">
                          <a:latin typeface="Calibri"/>
                          <a:cs typeface="Calibri"/>
                        </a:rPr>
                        <a:t>s_server, </a:t>
                      </a:r>
                      <a:r>
                        <a:rPr sz="1600" spc="-5" dirty="0">
                          <a:latin typeface="Calibri"/>
                          <a:cs typeface="Calibri"/>
                        </a:rPr>
                        <a:t>s_time, sess_id,  </a:t>
                      </a:r>
                      <a:r>
                        <a:rPr sz="1600" spc="-10" dirty="0">
                          <a:latin typeface="Calibri"/>
                          <a:cs typeface="Calibri"/>
                        </a:rPr>
                        <a:t>smime, speed, spkac, </a:t>
                      </a:r>
                      <a:r>
                        <a:rPr sz="1600" spc="-5" dirty="0">
                          <a:latin typeface="Calibri"/>
                          <a:cs typeface="Calibri"/>
                        </a:rPr>
                        <a:t>srp, ts, </a:t>
                      </a:r>
                      <a:r>
                        <a:rPr sz="1600" spc="-25" dirty="0">
                          <a:latin typeface="Calibri"/>
                          <a:cs typeface="Calibri"/>
                        </a:rPr>
                        <a:t>verify, </a:t>
                      </a:r>
                      <a:r>
                        <a:rPr sz="1600" spc="-10" dirty="0">
                          <a:latin typeface="Calibri"/>
                          <a:cs typeface="Calibri"/>
                        </a:rPr>
                        <a:t>version,</a:t>
                      </a:r>
                      <a:r>
                        <a:rPr sz="1600" spc="110" dirty="0">
                          <a:latin typeface="Calibri"/>
                          <a:cs typeface="Calibri"/>
                        </a:rPr>
                        <a:t> </a:t>
                      </a:r>
                      <a:r>
                        <a:rPr sz="1600" spc="-10" dirty="0">
                          <a:latin typeface="Calibri"/>
                          <a:cs typeface="Calibri"/>
                        </a:rPr>
                        <a:t>x509</a:t>
                      </a:r>
                      <a:endParaRPr sz="1600" dirty="0">
                        <a:latin typeface="Calibri"/>
                        <a:cs typeface="Calibri"/>
                      </a:endParaRPr>
                    </a:p>
                  </a:txBody>
                  <a:tcPr marL="0" marR="0" marT="75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872535">
                <a:tc>
                  <a:txBody>
                    <a:bodyPr/>
                    <a:lstStyle/>
                    <a:p>
                      <a:pPr marL="74295">
                        <a:lnSpc>
                          <a:spcPts val="1895"/>
                        </a:lnSpc>
                        <a:spcBef>
                          <a:spcPts val="450"/>
                        </a:spcBef>
                      </a:pPr>
                      <a:r>
                        <a:rPr sz="1600" b="1" spc="5" dirty="0">
                          <a:latin typeface="宋体"/>
                          <a:cs typeface="宋体"/>
                        </a:rPr>
                        <a:t>数字摘要命令</a:t>
                      </a:r>
                      <a:endParaRPr sz="1600" dirty="0">
                        <a:latin typeface="宋体"/>
                        <a:cs typeface="宋体"/>
                      </a:endParaRPr>
                    </a:p>
                    <a:p>
                      <a:pPr marL="74295" marR="55244">
                        <a:lnSpc>
                          <a:spcPts val="2400"/>
                        </a:lnSpc>
                        <a:spcBef>
                          <a:spcPts val="55"/>
                        </a:spcBef>
                        <a:tabLst>
                          <a:tab pos="1203960" algn="l"/>
                        </a:tabLst>
                      </a:pPr>
                      <a:r>
                        <a:rPr sz="2000" b="1" spc="-5" dirty="0">
                          <a:latin typeface="Calibri"/>
                          <a:cs typeface="Calibri"/>
                        </a:rPr>
                        <a:t>Mes</a:t>
                      </a:r>
                      <a:r>
                        <a:rPr sz="2000" b="1" spc="0" dirty="0">
                          <a:latin typeface="Calibri"/>
                          <a:cs typeface="Calibri"/>
                        </a:rPr>
                        <a:t>s</a:t>
                      </a:r>
                      <a:r>
                        <a:rPr sz="2000" b="1" dirty="0">
                          <a:latin typeface="Calibri"/>
                          <a:cs typeface="Calibri"/>
                        </a:rPr>
                        <a:t>a</a:t>
                      </a:r>
                      <a:r>
                        <a:rPr sz="2000" b="1" spc="-35" dirty="0">
                          <a:latin typeface="Calibri"/>
                          <a:cs typeface="Calibri"/>
                        </a:rPr>
                        <a:t>g</a:t>
                      </a:r>
                      <a:r>
                        <a:rPr sz="2000" b="1" dirty="0">
                          <a:latin typeface="Calibri"/>
                          <a:cs typeface="Calibri"/>
                        </a:rPr>
                        <a:t>e	</a:t>
                      </a:r>
                      <a:r>
                        <a:rPr sz="2000" b="1" spc="-5" dirty="0">
                          <a:latin typeface="Calibri"/>
                          <a:cs typeface="Calibri"/>
                        </a:rPr>
                        <a:t>Di</a:t>
                      </a:r>
                      <a:r>
                        <a:rPr sz="2000" b="1" spc="-35" dirty="0">
                          <a:latin typeface="Calibri"/>
                          <a:cs typeface="Calibri"/>
                        </a:rPr>
                        <a:t>g</a:t>
                      </a:r>
                      <a:r>
                        <a:rPr sz="2000" b="1" spc="-5" dirty="0">
                          <a:latin typeface="Calibri"/>
                          <a:cs typeface="Calibri"/>
                        </a:rPr>
                        <a:t>e</a:t>
                      </a:r>
                      <a:r>
                        <a:rPr sz="2000" b="1" spc="-25" dirty="0">
                          <a:latin typeface="Calibri"/>
                          <a:cs typeface="Calibri"/>
                        </a:rPr>
                        <a:t>s</a:t>
                      </a:r>
                      <a:r>
                        <a:rPr sz="2000" b="1" dirty="0">
                          <a:latin typeface="Calibri"/>
                          <a:cs typeface="Calibri"/>
                        </a:rPr>
                        <a:t>t  commands</a:t>
                      </a:r>
                      <a:endParaRPr sz="2000" dirty="0">
                        <a:latin typeface="Calibri"/>
                        <a:cs typeface="Calibri"/>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p>
                      <a:pPr marL="74930">
                        <a:lnSpc>
                          <a:spcPct val="100000"/>
                        </a:lnSpc>
                        <a:spcBef>
                          <a:spcPts val="990"/>
                        </a:spcBef>
                      </a:pPr>
                      <a:r>
                        <a:rPr sz="1600" spc="-5" dirty="0">
                          <a:latin typeface="Calibri"/>
                          <a:cs typeface="Calibri"/>
                        </a:rPr>
                        <a:t>md4, md5, mdc2, </a:t>
                      </a:r>
                      <a:r>
                        <a:rPr sz="1600" spc="-10" dirty="0">
                          <a:latin typeface="Calibri"/>
                          <a:cs typeface="Calibri"/>
                        </a:rPr>
                        <a:t>rmd160, </a:t>
                      </a:r>
                      <a:r>
                        <a:rPr sz="1600" spc="-5" dirty="0">
                          <a:latin typeface="Calibri"/>
                          <a:cs typeface="Calibri"/>
                        </a:rPr>
                        <a:t>sha,</a:t>
                      </a:r>
                      <a:r>
                        <a:rPr sz="1600" spc="80" dirty="0">
                          <a:latin typeface="Calibri"/>
                          <a:cs typeface="Calibri"/>
                        </a:rPr>
                        <a:t> </a:t>
                      </a:r>
                      <a:r>
                        <a:rPr sz="1600" spc="-5" dirty="0">
                          <a:latin typeface="Calibri"/>
                          <a:cs typeface="Calibri"/>
                        </a:rPr>
                        <a:t>sha1</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341742">
                <a:tc>
                  <a:txBody>
                    <a:bodyPr/>
                    <a:lstStyle/>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35"/>
                        </a:spcBef>
                      </a:pPr>
                      <a:endParaRPr sz="1250" dirty="0">
                        <a:latin typeface="Times New Roman"/>
                        <a:cs typeface="Times New Roman"/>
                      </a:endParaRPr>
                    </a:p>
                    <a:p>
                      <a:pPr marL="74295">
                        <a:lnSpc>
                          <a:spcPts val="1895"/>
                        </a:lnSpc>
                      </a:pPr>
                      <a:r>
                        <a:rPr sz="1600" b="1" spc="-10" dirty="0">
                          <a:latin typeface="宋体"/>
                          <a:cs typeface="宋体"/>
                        </a:rPr>
                        <a:t>加密命令</a:t>
                      </a:r>
                      <a:endParaRPr sz="1600" dirty="0">
                        <a:latin typeface="宋体"/>
                        <a:cs typeface="宋体"/>
                      </a:endParaRPr>
                    </a:p>
                    <a:p>
                      <a:pPr marL="74295" marR="681355">
                        <a:lnSpc>
                          <a:spcPts val="2400"/>
                        </a:lnSpc>
                        <a:spcBef>
                          <a:spcPts val="55"/>
                        </a:spcBef>
                      </a:pPr>
                      <a:r>
                        <a:rPr sz="2000" b="1" spc="-5" dirty="0">
                          <a:latin typeface="Calibri"/>
                          <a:cs typeface="Calibri"/>
                        </a:rPr>
                        <a:t>Cipher  </a:t>
                      </a:r>
                      <a:r>
                        <a:rPr sz="2000" b="1" spc="-15" dirty="0">
                          <a:latin typeface="Calibri"/>
                          <a:cs typeface="Calibri"/>
                        </a:rPr>
                        <a:t>c</a:t>
                      </a:r>
                      <a:r>
                        <a:rPr sz="2000" b="1" dirty="0">
                          <a:latin typeface="Calibri"/>
                          <a:cs typeface="Calibri"/>
                        </a:rPr>
                        <a:t>om</a:t>
                      </a:r>
                      <a:r>
                        <a:rPr sz="2000" b="1" spc="0" dirty="0">
                          <a:latin typeface="Calibri"/>
                          <a:cs typeface="Calibri"/>
                        </a:rPr>
                        <a:t>m</a:t>
                      </a:r>
                      <a:r>
                        <a:rPr sz="2000" b="1" dirty="0">
                          <a:latin typeface="Calibri"/>
                          <a:cs typeface="Calibri"/>
                        </a:rPr>
                        <a:t>ands</a:t>
                      </a:r>
                      <a:endParaRPr sz="20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1450" dirty="0">
                        <a:latin typeface="Times New Roman"/>
                        <a:cs typeface="Times New Roman"/>
                      </a:endParaRPr>
                    </a:p>
                    <a:p>
                      <a:pPr marL="74930" marR="52705" algn="just">
                        <a:lnSpc>
                          <a:spcPct val="100000"/>
                        </a:lnSpc>
                      </a:pPr>
                      <a:r>
                        <a:rPr sz="1600" spc="-5" dirty="0">
                          <a:latin typeface="Calibri"/>
                          <a:cs typeface="Calibri"/>
                        </a:rPr>
                        <a:t>aes-128-cbc, aes-128-ecb, aes-192-cbc, aes-192-ecb, aes-256-cbc, </a:t>
                      </a:r>
                      <a:r>
                        <a:rPr sz="1600" dirty="0">
                          <a:latin typeface="Calibri"/>
                          <a:cs typeface="Calibri"/>
                        </a:rPr>
                        <a:t>aes-  </a:t>
                      </a:r>
                      <a:r>
                        <a:rPr sz="1600" spc="-5" dirty="0">
                          <a:latin typeface="Calibri"/>
                          <a:cs typeface="Calibri"/>
                        </a:rPr>
                        <a:t>256-ecb, base64, </a:t>
                      </a:r>
                      <a:r>
                        <a:rPr sz="1600" spc="-40" dirty="0">
                          <a:latin typeface="Calibri"/>
                          <a:cs typeface="Calibri"/>
                        </a:rPr>
                        <a:t>bf, </a:t>
                      </a:r>
                      <a:r>
                        <a:rPr sz="1600" spc="-10" dirty="0">
                          <a:latin typeface="Calibri"/>
                          <a:cs typeface="Calibri"/>
                        </a:rPr>
                        <a:t>bf-cbc, bf-cfb, bf-ecb, bf-ofb, </a:t>
                      </a:r>
                      <a:r>
                        <a:rPr sz="1600" spc="-5" dirty="0">
                          <a:latin typeface="Calibri"/>
                          <a:cs typeface="Calibri"/>
                        </a:rPr>
                        <a:t>camellia-128-cbc,  </a:t>
                      </a:r>
                      <a:r>
                        <a:rPr sz="1600" spc="-10" dirty="0">
                          <a:latin typeface="Calibri"/>
                          <a:cs typeface="Calibri"/>
                        </a:rPr>
                        <a:t>camellia-128-ecb, </a:t>
                      </a:r>
                      <a:r>
                        <a:rPr sz="1600" spc="-5" dirty="0">
                          <a:latin typeface="Calibri"/>
                          <a:cs typeface="Calibri"/>
                        </a:rPr>
                        <a:t>camellia-192-cbc, </a:t>
                      </a:r>
                      <a:r>
                        <a:rPr sz="1600" spc="-10" dirty="0">
                          <a:latin typeface="Calibri"/>
                          <a:cs typeface="Calibri"/>
                        </a:rPr>
                        <a:t>camellia-192-ecb,camellia-256-cbc,  </a:t>
                      </a:r>
                      <a:r>
                        <a:rPr sz="1600" spc="-5" dirty="0">
                          <a:latin typeface="Calibri"/>
                          <a:cs typeface="Calibri"/>
                        </a:rPr>
                        <a:t>camellia-256-ecb, </a:t>
                      </a:r>
                      <a:r>
                        <a:rPr sz="1600" spc="-10" dirty="0">
                          <a:latin typeface="Calibri"/>
                          <a:cs typeface="Calibri"/>
                        </a:rPr>
                        <a:t>cast, cast-cbc,cast5-cbc, </a:t>
                      </a:r>
                      <a:r>
                        <a:rPr sz="1600" spc="-5" dirty="0">
                          <a:latin typeface="Calibri"/>
                          <a:cs typeface="Calibri"/>
                        </a:rPr>
                        <a:t>cast5-cfb, </a:t>
                      </a:r>
                      <a:r>
                        <a:rPr sz="1600" spc="-10" dirty="0">
                          <a:latin typeface="Calibri"/>
                          <a:cs typeface="Calibri"/>
                        </a:rPr>
                        <a:t>cast5-ecb, cast5-  </a:t>
                      </a:r>
                      <a:r>
                        <a:rPr sz="1600" spc="-5" dirty="0">
                          <a:latin typeface="Calibri"/>
                          <a:cs typeface="Calibri"/>
                        </a:rPr>
                        <a:t>ofb,des, des-cbc, des-cfb, des-ecb, des-ede, des-ede-cbc, des-ede-cfb, des-  ede-ofb, des-ede3, des-ede3-cbc, des-ede3-cfb, des-ede3-ofb, des-ofb,  des3, </a:t>
                      </a:r>
                      <a:r>
                        <a:rPr sz="1600" spc="-10" dirty="0">
                          <a:latin typeface="Calibri"/>
                          <a:cs typeface="Calibri"/>
                        </a:rPr>
                        <a:t>desx, </a:t>
                      </a:r>
                      <a:r>
                        <a:rPr sz="1600" spc="-5" dirty="0">
                          <a:latin typeface="Calibri"/>
                          <a:cs typeface="Calibri"/>
                        </a:rPr>
                        <a:t>idea, idea-cbc, idea-cfb, idea-ecb, idea-ofb, </a:t>
                      </a:r>
                      <a:r>
                        <a:rPr sz="1600" spc="-10" dirty="0">
                          <a:latin typeface="Calibri"/>
                          <a:cs typeface="Calibri"/>
                        </a:rPr>
                        <a:t>rc2, rc2-40-cbc,  rc2-64-cbc, rc2-cbc, rc2-cfb, rc2-ecb, rc2-ofb, rc4, rc4-40, </a:t>
                      </a:r>
                      <a:r>
                        <a:rPr sz="1600" spc="-5" dirty="0">
                          <a:latin typeface="Calibri"/>
                          <a:cs typeface="Calibri"/>
                        </a:rPr>
                        <a:t>seed, seed-cbc,  seed-cfb, seed-ecb,</a:t>
                      </a:r>
                      <a:r>
                        <a:rPr sz="1600" spc="15" dirty="0">
                          <a:latin typeface="Calibri"/>
                          <a:cs typeface="Calibri"/>
                        </a:rPr>
                        <a:t> </a:t>
                      </a:r>
                      <a:r>
                        <a:rPr sz="1600" spc="-5" dirty="0">
                          <a:latin typeface="Calibri"/>
                          <a:cs typeface="Calibri"/>
                        </a:rPr>
                        <a:t>seed-ofb</a:t>
                      </a:r>
                      <a:endParaRPr sz="1600" dirty="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3"/>
          <p:cNvSpPr txBox="1">
            <a:spLocks/>
          </p:cNvSpPr>
          <p:nvPr/>
        </p:nvSpPr>
        <p:spPr>
          <a:xfrm>
            <a:off x="869086" y="378212"/>
            <a:ext cx="6494780" cy="350737"/>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zh-CN" altLang="en-US" sz="2200" spc="500" smtClean="0">
                <a:solidFill>
                  <a:schemeClr val="accent1">
                    <a:lumMod val="50000"/>
                  </a:schemeClr>
                </a:solidFill>
                <a:latin typeface="微软雅黑" panose="020B0503020204020204" pitchFamily="34" charset="-122"/>
                <a:ea typeface="微软雅黑" panose="020B0503020204020204" pitchFamily="34" charset="-122"/>
              </a:rPr>
              <a:t>在命令行下使用</a:t>
            </a:r>
            <a:r>
              <a:rPr lang="en-US" sz="2200" spc="500" smtClean="0">
                <a:solidFill>
                  <a:schemeClr val="accent1">
                    <a:lumMod val="50000"/>
                  </a:schemeClr>
                </a:solidFill>
                <a:latin typeface="微软雅黑" panose="020B0503020204020204" pitchFamily="34" charset="-122"/>
                <a:ea typeface="微软雅黑" panose="020B0503020204020204" pitchFamily="34" charset="-122"/>
              </a:rPr>
              <a:t>OpenSSL</a:t>
            </a:r>
            <a:endParaRPr lang="en-US" sz="22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364304"/>
            <a:ext cx="12191999" cy="378554"/>
            <a:chOff x="1" y="336652"/>
            <a:chExt cx="12191999" cy="378554"/>
          </a:xfrm>
        </p:grpSpPr>
        <p:sp>
          <p:nvSpPr>
            <p:cNvPr id="7" name="矩形 6">
              <a:extLst>
                <a:ext uri="{FF2B5EF4-FFF2-40B4-BE49-F238E27FC236}">
                  <a16:creationId xmlns:a16="http://schemas.microsoft.com/office/drawing/2014/main" id="{F9A61405-0682-4602-BF60-F734C8C97EA0}"/>
                </a:ext>
              </a:extLst>
            </p:cNvPr>
            <p:cNvSpPr/>
            <p:nvPr/>
          </p:nvSpPr>
          <p:spPr>
            <a:xfrm>
              <a:off x="5248656" y="336652"/>
              <a:ext cx="69433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601301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3342" y="1345695"/>
            <a:ext cx="9903367" cy="5193217"/>
          </a:xfrm>
          <a:prstGeom prst="rect">
            <a:avLst/>
          </a:prstGeom>
        </p:spPr>
        <p:txBody>
          <a:bodyPr vert="horz" lIns="91440" tIns="45720" rIns="91440" bIns="45720" rtlCol="0">
            <a:noAutofit/>
          </a:bodyPr>
          <a:lstStyle>
            <a:defPPr>
              <a:defRPr lang="en-US"/>
            </a:defPPr>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defTabSz="914400">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dirty="0" err="1"/>
              <a:t>OpenSSL支持的命令是相当丰富的。</a:t>
            </a:r>
            <a:r>
              <a:rPr dirty="0" err="1" smtClean="0"/>
              <a:t>如果对某个命令的用法不是很清楚</a:t>
            </a:r>
            <a:r>
              <a:rPr dirty="0" err="1"/>
              <a:t>，</a:t>
            </a:r>
            <a:r>
              <a:rPr dirty="0" err="1" smtClean="0"/>
              <a:t>可以用</a:t>
            </a:r>
            <a:r>
              <a:rPr lang="en-US" dirty="0" smtClean="0"/>
              <a:t>  </a:t>
            </a:r>
            <a:r>
              <a:rPr dirty="0" smtClean="0"/>
              <a:t>“</a:t>
            </a:r>
            <a:r>
              <a:rPr dirty="0" err="1">
                <a:solidFill>
                  <a:srgbClr val="C00000"/>
                </a:solidFill>
              </a:rPr>
              <a:t>openssl</a:t>
            </a:r>
            <a:r>
              <a:rPr dirty="0">
                <a:solidFill>
                  <a:srgbClr val="C00000"/>
                </a:solidFill>
              </a:rPr>
              <a:t> </a:t>
            </a:r>
            <a:r>
              <a:rPr dirty="0" err="1" smtClean="0">
                <a:solidFill>
                  <a:srgbClr val="C00000"/>
                </a:solidFill>
                <a:latin typeface="楷体" panose="02010609060101010101" pitchFamily="49" charset="-122"/>
                <a:ea typeface="楷体" panose="02010609060101010101" pitchFamily="49" charset="-122"/>
              </a:rPr>
              <a:t>命令名称</a:t>
            </a:r>
            <a:r>
              <a:rPr dirty="0" smtClean="0">
                <a:solidFill>
                  <a:srgbClr val="C00000"/>
                </a:solidFill>
              </a:rPr>
              <a:t> -？</a:t>
            </a:r>
            <a:r>
              <a:rPr dirty="0" smtClean="0"/>
              <a:t>”</a:t>
            </a:r>
            <a:r>
              <a:rPr lang="en-US" dirty="0" smtClean="0"/>
              <a:t>  </a:t>
            </a:r>
            <a:r>
              <a:rPr dirty="0" err="1" smtClean="0"/>
              <a:t>查看该命令的说明</a:t>
            </a:r>
            <a:r>
              <a:rPr dirty="0"/>
              <a:t>。</a:t>
            </a:r>
          </a:p>
          <a:p>
            <a:r>
              <a:rPr dirty="0" err="1" smtClean="0"/>
              <a:t>例如</a:t>
            </a:r>
            <a:r>
              <a:rPr dirty="0" err="1"/>
              <a:t>，</a:t>
            </a:r>
            <a:r>
              <a:rPr dirty="0" err="1" smtClean="0"/>
              <a:t>如果不了解</a:t>
            </a:r>
            <a:r>
              <a:rPr lang="en-US" dirty="0" smtClean="0"/>
              <a:t> </a:t>
            </a:r>
            <a:r>
              <a:rPr dirty="0" smtClean="0"/>
              <a:t>“</a:t>
            </a:r>
            <a:r>
              <a:rPr dirty="0" err="1" smtClean="0"/>
              <a:t>openssl</a:t>
            </a:r>
            <a:r>
              <a:rPr lang="en-US" dirty="0" smtClean="0"/>
              <a:t> </a:t>
            </a:r>
            <a:r>
              <a:rPr dirty="0" err="1" smtClean="0"/>
              <a:t>passwd</a:t>
            </a:r>
            <a:r>
              <a:rPr dirty="0" smtClean="0"/>
              <a:t>”</a:t>
            </a:r>
            <a:r>
              <a:rPr lang="en-US" dirty="0" smtClean="0"/>
              <a:t> </a:t>
            </a:r>
            <a:r>
              <a:rPr dirty="0" err="1" smtClean="0"/>
              <a:t>的用法</a:t>
            </a:r>
            <a:r>
              <a:rPr dirty="0" err="1"/>
              <a:t>，</a:t>
            </a:r>
            <a:r>
              <a:rPr dirty="0" err="1" smtClean="0"/>
              <a:t>可以在命令行下输入</a:t>
            </a:r>
            <a:r>
              <a:rPr lang="en-US" dirty="0" smtClean="0"/>
              <a:t>: </a:t>
            </a:r>
            <a:r>
              <a:rPr dirty="0" smtClean="0"/>
              <a:t>“</a:t>
            </a:r>
            <a:r>
              <a:rPr dirty="0" err="1"/>
              <a:t>openssl</a:t>
            </a:r>
            <a:r>
              <a:rPr dirty="0"/>
              <a:t> </a:t>
            </a:r>
            <a:r>
              <a:rPr dirty="0" err="1"/>
              <a:t>passwd</a:t>
            </a:r>
            <a:r>
              <a:rPr dirty="0"/>
              <a:t> </a:t>
            </a:r>
            <a:r>
              <a:rPr dirty="0" smtClean="0"/>
              <a:t>-？”，</a:t>
            </a:r>
            <a:endParaRPr lang="en-US" dirty="0" smtClean="0"/>
          </a:p>
          <a:p>
            <a:pPr marL="0" indent="0">
              <a:buNone/>
            </a:pPr>
            <a:r>
              <a:rPr lang="en-US" dirty="0"/>
              <a:t> </a:t>
            </a:r>
            <a:r>
              <a:rPr lang="en-US" dirty="0" smtClean="0"/>
              <a:t>    </a:t>
            </a:r>
            <a:r>
              <a:rPr dirty="0" err="1" smtClean="0"/>
              <a:t>运行</a:t>
            </a:r>
            <a:r>
              <a:rPr dirty="0" smtClean="0"/>
              <a:t> </a:t>
            </a:r>
            <a:r>
              <a:rPr dirty="0"/>
              <a:t>结果(ubuntu Linux)如下：</a:t>
            </a:r>
          </a:p>
          <a:p>
            <a:pPr marL="457200" lvl="1" indent="0">
              <a:buNone/>
            </a:pPr>
            <a:r>
              <a:rPr lang="en-US" dirty="0" smtClean="0"/>
              <a:t>	</a:t>
            </a:r>
            <a:r>
              <a:rPr sz="2400" i="1" dirty="0" err="1" smtClean="0">
                <a:solidFill>
                  <a:schemeClr val="accent1">
                    <a:lumMod val="75000"/>
                  </a:schemeClr>
                </a:solidFill>
              </a:rPr>
              <a:t>openssl</a:t>
            </a:r>
            <a:r>
              <a:rPr sz="2400" i="1" dirty="0" smtClean="0">
                <a:solidFill>
                  <a:schemeClr val="accent1">
                    <a:lumMod val="75000"/>
                  </a:schemeClr>
                </a:solidFill>
              </a:rPr>
              <a:t> </a:t>
            </a:r>
            <a:r>
              <a:rPr sz="2400" i="1" dirty="0">
                <a:solidFill>
                  <a:schemeClr val="accent1">
                    <a:lumMod val="75000"/>
                  </a:schemeClr>
                </a:solidFill>
              </a:rPr>
              <a:t>passwd -？</a:t>
            </a:r>
          </a:p>
          <a:p>
            <a:pPr marL="457200" lvl="1" indent="0">
              <a:buNone/>
            </a:pPr>
            <a:r>
              <a:rPr lang="en-US" sz="2400" i="1" dirty="0" smtClean="0">
                <a:solidFill>
                  <a:schemeClr val="accent1">
                    <a:lumMod val="75000"/>
                  </a:schemeClr>
                </a:solidFill>
              </a:rPr>
              <a:t>	</a:t>
            </a:r>
            <a:r>
              <a:rPr sz="2400" i="1" dirty="0" smtClean="0">
                <a:solidFill>
                  <a:schemeClr val="accent1">
                    <a:lumMod val="75000"/>
                  </a:schemeClr>
                </a:solidFill>
              </a:rPr>
              <a:t>Usage</a:t>
            </a:r>
            <a:r>
              <a:rPr sz="2400" i="1" dirty="0">
                <a:solidFill>
                  <a:schemeClr val="accent1">
                    <a:lumMod val="75000"/>
                  </a:schemeClr>
                </a:solidFill>
              </a:rPr>
              <a:t>: passwd [options] [passwords]</a:t>
            </a:r>
          </a:p>
          <a:p>
            <a:pPr marL="457200" lvl="1" indent="0">
              <a:buNone/>
            </a:pPr>
            <a:r>
              <a:rPr lang="en-US" sz="2400" i="1" dirty="0" smtClean="0">
                <a:solidFill>
                  <a:schemeClr val="accent1">
                    <a:lumMod val="75000"/>
                  </a:schemeClr>
                </a:solidFill>
              </a:rPr>
              <a:t>	</a:t>
            </a:r>
            <a:r>
              <a:rPr sz="2400" i="1" dirty="0" smtClean="0">
                <a:solidFill>
                  <a:schemeClr val="accent1">
                    <a:lumMod val="75000"/>
                  </a:schemeClr>
                </a:solidFill>
              </a:rPr>
              <a:t>……</a:t>
            </a:r>
            <a:endParaRPr sz="2400" i="1" dirty="0">
              <a:solidFill>
                <a:schemeClr val="accent1">
                  <a:lumMod val="75000"/>
                </a:schemeClr>
              </a:solidFill>
            </a:endParaRPr>
          </a:p>
        </p:txBody>
      </p:sp>
      <p:sp>
        <p:nvSpPr>
          <p:cNvPr id="4" name="object 4"/>
          <p:cNvSpPr txBox="1">
            <a:spLocks noGrp="1"/>
          </p:cNvSpPr>
          <p:nvPr>
            <p:ph type="ftr" sz="quarter" idx="5"/>
          </p:nvPr>
        </p:nvSpPr>
        <p:spPr>
          <a:xfrm>
            <a:off x="5562600" y="6449144"/>
            <a:ext cx="4114800" cy="179536"/>
          </a:xfrm>
          <a:prstGeom prst="rect">
            <a:avLst/>
          </a:prstGeom>
        </p:spPr>
        <p:txBody>
          <a:bodyPr vert="horz" wrap="square" lIns="0" tIns="0" rIns="0" bIns="0" rtlCol="0" anchor="ctr">
            <a:spAutoFit/>
          </a:bodyPr>
          <a:lstStyle/>
          <a:p>
            <a:pPr marL="12700">
              <a:lnSpc>
                <a:spcPts val="1375"/>
              </a:lnSpc>
            </a:pPr>
            <a:r>
              <a:rPr dirty="0">
                <a:latin typeface="Calibri"/>
                <a:cs typeface="Calibri"/>
              </a:rPr>
              <a:t>3</a:t>
            </a:r>
            <a:r>
              <a:rPr spc="-5" dirty="0">
                <a:latin typeface="Calibri"/>
                <a:cs typeface="Calibri"/>
              </a:rPr>
              <a:t>.</a:t>
            </a:r>
            <a:r>
              <a:rPr spc="-5" dirty="0"/>
              <a:t>密码学基础</a:t>
            </a:r>
          </a:p>
        </p:txBody>
      </p:sp>
      <p:sp>
        <p:nvSpPr>
          <p:cNvPr id="5" name="object 5"/>
          <p:cNvSpPr txBox="1">
            <a:spLocks noGrp="1"/>
          </p:cNvSpPr>
          <p:nvPr>
            <p:ph type="sldNum" sz="quarter" idx="7"/>
          </p:nvPr>
        </p:nvSpPr>
        <p:spPr>
          <a:xfrm>
            <a:off x="10134600" y="6461968"/>
            <a:ext cx="2743200" cy="153888"/>
          </a:xfrm>
          <a:prstGeom prst="rect">
            <a:avLst/>
          </a:prstGeom>
        </p:spPr>
        <p:txBody>
          <a:bodyPr vert="horz" wrap="square" lIns="0" tIns="0" rIns="0" bIns="0" rtlCol="0" anchor="ctr">
            <a:spAutoFit/>
          </a:bodyPr>
          <a:lstStyle/>
          <a:p>
            <a:pPr marL="67945">
              <a:lnSpc>
                <a:spcPts val="1240"/>
              </a:lnSpc>
            </a:pPr>
            <a:fld id="{81D60167-4931-47E6-BA6A-407CBD079E47}" type="slidenum">
              <a:rPr dirty="0"/>
              <a:pPr marL="67945">
                <a:lnSpc>
                  <a:spcPts val="1240"/>
                </a:lnSpc>
              </a:pPr>
              <a:t>66</a:t>
            </a:fld>
            <a:endParaRPr dirty="0"/>
          </a:p>
        </p:txBody>
      </p:sp>
      <p:sp>
        <p:nvSpPr>
          <p:cNvPr id="6" name="object 3"/>
          <p:cNvSpPr txBox="1">
            <a:spLocks/>
          </p:cNvSpPr>
          <p:nvPr/>
        </p:nvSpPr>
        <p:spPr>
          <a:xfrm>
            <a:off x="869086" y="378212"/>
            <a:ext cx="6494780" cy="350737"/>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zh-CN" altLang="en-US" sz="2200" spc="500" dirty="0" smtClean="0">
                <a:solidFill>
                  <a:schemeClr val="accent1">
                    <a:lumMod val="50000"/>
                  </a:schemeClr>
                </a:solidFill>
                <a:latin typeface="微软雅黑" panose="020B0503020204020204" pitchFamily="34" charset="-122"/>
                <a:ea typeface="微软雅黑" panose="020B0503020204020204" pitchFamily="34" charset="-122"/>
              </a:rPr>
              <a:t>在命令行下使用</a:t>
            </a:r>
            <a:r>
              <a:rPr lang="en-US" sz="2200" spc="500" dirty="0" smtClean="0">
                <a:solidFill>
                  <a:schemeClr val="accent1">
                    <a:lumMod val="50000"/>
                  </a:schemeClr>
                </a:solidFill>
                <a:latin typeface="微软雅黑" panose="020B0503020204020204" pitchFamily="34" charset="-122"/>
                <a:ea typeface="微软雅黑" panose="020B0503020204020204" pitchFamily="34" charset="-122"/>
              </a:rPr>
              <a:t>OpenSSL</a:t>
            </a:r>
            <a:endParaRPr lang="en-US" sz="22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5248656" y="336652"/>
              <a:ext cx="694334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379764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1716" y="377571"/>
            <a:ext cx="3898265" cy="352019"/>
          </a:xfrm>
          <a:prstGeom prst="rect">
            <a:avLst/>
          </a:prstGeom>
        </p:spPr>
        <p:txBody>
          <a:bodyPr vert="horz" wrap="square" lIns="0" tIns="13335" rIns="0" bIns="0" rtlCol="0" anchor="ctr">
            <a:spAutoFit/>
          </a:bodyPr>
          <a:lstStyle/>
          <a:p>
            <a:pPr marL="12700">
              <a:lnSpc>
                <a:spcPct val="100000"/>
              </a:lnSpc>
              <a:spcBef>
                <a:spcPts val="105"/>
              </a:spcBef>
            </a:pPr>
            <a:r>
              <a:rPr sz="2200" b="0" spc="500" dirty="0">
                <a:solidFill>
                  <a:schemeClr val="accent1">
                    <a:lumMod val="50000"/>
                  </a:schemeClr>
                </a:solidFill>
                <a:latin typeface="微软雅黑" panose="020B0503020204020204" pitchFamily="34" charset="-122"/>
                <a:ea typeface="微软雅黑" panose="020B0503020204020204" pitchFamily="34" charset="-122"/>
                <a:cs typeface="+mj-cs"/>
              </a:rPr>
              <a:t>常用的OpenSSL的命令</a:t>
            </a:r>
          </a:p>
        </p:txBody>
      </p:sp>
      <p:graphicFrame>
        <p:nvGraphicFramePr>
          <p:cNvPr id="4" name="object 4"/>
          <p:cNvGraphicFramePr>
            <a:graphicFrameLocks noGrp="1"/>
          </p:cNvGraphicFramePr>
          <p:nvPr>
            <p:extLst>
              <p:ext uri="{D42A27DB-BD31-4B8C-83A1-F6EECF244321}">
                <p14:modId xmlns:p14="http://schemas.microsoft.com/office/powerpoint/2010/main" val="3898087987"/>
              </p:ext>
            </p:extLst>
          </p:nvPr>
        </p:nvGraphicFramePr>
        <p:xfrm>
          <a:off x="978408" y="1356105"/>
          <a:ext cx="10149840" cy="5038876"/>
        </p:xfrm>
        <a:graphic>
          <a:graphicData uri="http://schemas.openxmlformats.org/drawingml/2006/table">
            <a:tbl>
              <a:tblPr firstRow="1" bandRow="1">
                <a:tableStyleId>{2D5ABB26-0587-4C30-8999-92F81FD0307C}</a:tableStyleId>
              </a:tblPr>
              <a:tblGrid>
                <a:gridCol w="3516152">
                  <a:extLst>
                    <a:ext uri="{9D8B030D-6E8A-4147-A177-3AD203B41FA5}">
                      <a16:colId xmlns:a16="http://schemas.microsoft.com/office/drawing/2014/main" val="20000"/>
                    </a:ext>
                  </a:extLst>
                </a:gridCol>
                <a:gridCol w="6633688">
                  <a:extLst>
                    <a:ext uri="{9D8B030D-6E8A-4147-A177-3AD203B41FA5}">
                      <a16:colId xmlns:a16="http://schemas.microsoft.com/office/drawing/2014/main" val="20001"/>
                    </a:ext>
                  </a:extLst>
                </a:gridCol>
              </a:tblGrid>
              <a:tr h="267970">
                <a:tc>
                  <a:txBody>
                    <a:bodyPr/>
                    <a:lstStyle/>
                    <a:p>
                      <a:pPr marL="74930">
                        <a:lnSpc>
                          <a:spcPct val="100000"/>
                        </a:lnSpc>
                        <a:spcBef>
                          <a:spcPts val="55"/>
                        </a:spcBef>
                      </a:pPr>
                      <a:r>
                        <a:rPr sz="1800" b="1" spc="-10" dirty="0">
                          <a:latin typeface="宋体"/>
                          <a:cs typeface="宋体"/>
                        </a:rPr>
                        <a:t>功能</a:t>
                      </a:r>
                      <a:endParaRPr sz="1800" dirty="0">
                        <a:latin typeface="宋体"/>
                        <a:cs typeface="宋体"/>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55"/>
                        </a:spcBef>
                      </a:pPr>
                      <a:r>
                        <a:rPr sz="1800" b="1" spc="-10" dirty="0">
                          <a:latin typeface="宋体"/>
                          <a:cs typeface="宋体"/>
                        </a:rPr>
                        <a:t>命令及说明</a:t>
                      </a:r>
                      <a:endParaRPr sz="1800" dirty="0">
                        <a:latin typeface="宋体"/>
                        <a:cs typeface="宋体"/>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5940">
                <a:tc>
                  <a:txBody>
                    <a:bodyPr/>
                    <a:lstStyle/>
                    <a:p>
                      <a:pPr marL="74930">
                        <a:lnSpc>
                          <a:spcPct val="100000"/>
                        </a:lnSpc>
                        <a:spcBef>
                          <a:spcPts val="1110"/>
                        </a:spcBef>
                      </a:pPr>
                      <a:r>
                        <a:rPr sz="1600" b="1" spc="-10" dirty="0">
                          <a:latin typeface="宋体"/>
                          <a:cs typeface="宋体"/>
                        </a:rPr>
                        <a:t>版本和编译参数</a:t>
                      </a:r>
                      <a:endParaRPr sz="1600" dirty="0">
                        <a:latin typeface="宋体"/>
                        <a:cs typeface="宋体"/>
                      </a:endParaRPr>
                    </a:p>
                  </a:txBody>
                  <a:tcPr marL="0" marR="0" marT="14097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1110"/>
                        </a:spcBef>
                      </a:pPr>
                      <a:r>
                        <a:rPr sz="1600" spc="-5" dirty="0">
                          <a:latin typeface="宋体"/>
                          <a:cs typeface="宋体"/>
                        </a:rPr>
                        <a:t>显示版本和编译参数</a:t>
                      </a:r>
                      <a:r>
                        <a:rPr sz="1600" spc="-5" dirty="0">
                          <a:latin typeface="Times New Roman"/>
                          <a:cs typeface="Times New Roman"/>
                        </a:rPr>
                        <a:t>:</a:t>
                      </a:r>
                      <a:r>
                        <a:rPr sz="1600" spc="35" dirty="0">
                          <a:latin typeface="Times New Roman"/>
                          <a:cs typeface="Times New Roman"/>
                        </a:rPr>
                        <a:t> </a:t>
                      </a:r>
                      <a:r>
                        <a:rPr sz="1600" spc="-5" dirty="0">
                          <a:latin typeface="Times New Roman"/>
                          <a:cs typeface="Times New Roman"/>
                        </a:rPr>
                        <a:t>openssl version</a:t>
                      </a:r>
                      <a:r>
                        <a:rPr sz="1600" spc="5" dirty="0">
                          <a:latin typeface="Times New Roman"/>
                          <a:cs typeface="Times New Roman"/>
                        </a:rPr>
                        <a:t> </a:t>
                      </a:r>
                      <a:r>
                        <a:rPr sz="1600" spc="-5" dirty="0">
                          <a:latin typeface="Times New Roman"/>
                          <a:cs typeface="Times New Roman"/>
                        </a:rPr>
                        <a:t>-a</a:t>
                      </a:r>
                      <a:endParaRPr sz="1600">
                        <a:latin typeface="Times New Roman"/>
                        <a:cs typeface="Times New Roman"/>
                      </a:endParaRPr>
                    </a:p>
                  </a:txBody>
                  <a:tcPr marL="0" marR="0" marT="14097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746495">
                <a:tc>
                  <a:txBody>
                    <a:bodyPr/>
                    <a:lstStyle/>
                    <a:p>
                      <a:pPr marL="74930" marR="58419">
                        <a:lnSpc>
                          <a:spcPts val="1820"/>
                        </a:lnSpc>
                        <a:spcBef>
                          <a:spcPts val="395"/>
                        </a:spcBef>
                      </a:pPr>
                      <a:r>
                        <a:rPr sz="1600" b="1" spc="175" dirty="0" err="1">
                          <a:latin typeface="宋体"/>
                          <a:cs typeface="宋体"/>
                        </a:rPr>
                        <a:t>支</a:t>
                      </a:r>
                      <a:r>
                        <a:rPr sz="1600" b="1" spc="180" dirty="0" err="1">
                          <a:latin typeface="宋体"/>
                          <a:cs typeface="宋体"/>
                        </a:rPr>
                        <a:t>持</a:t>
                      </a:r>
                      <a:r>
                        <a:rPr sz="1600" b="1" spc="175" dirty="0" err="1">
                          <a:latin typeface="宋体"/>
                          <a:cs typeface="宋体"/>
                        </a:rPr>
                        <a:t>的</a:t>
                      </a:r>
                      <a:r>
                        <a:rPr sz="1600" b="1" spc="180" dirty="0" err="1">
                          <a:latin typeface="宋体"/>
                          <a:cs typeface="宋体"/>
                        </a:rPr>
                        <a:t>子</a:t>
                      </a:r>
                      <a:r>
                        <a:rPr sz="1600" b="1" spc="175" dirty="0" err="1">
                          <a:latin typeface="宋体"/>
                          <a:cs typeface="宋体"/>
                        </a:rPr>
                        <a:t>命</a:t>
                      </a:r>
                      <a:r>
                        <a:rPr sz="1600" b="1" spc="200" dirty="0" err="1">
                          <a:latin typeface="宋体"/>
                          <a:cs typeface="宋体"/>
                        </a:rPr>
                        <a:t>令</a:t>
                      </a:r>
                      <a:r>
                        <a:rPr sz="1600" b="1" spc="175" dirty="0" err="1">
                          <a:latin typeface="宋体"/>
                          <a:cs typeface="宋体"/>
                        </a:rPr>
                        <a:t>、</a:t>
                      </a:r>
                      <a:r>
                        <a:rPr sz="1600" b="1" dirty="0" err="1" smtClean="0">
                          <a:latin typeface="宋体"/>
                          <a:cs typeface="宋体"/>
                        </a:rPr>
                        <a:t>密</a:t>
                      </a:r>
                      <a:r>
                        <a:rPr sz="1600" b="1" spc="-10" dirty="0" err="1" smtClean="0">
                          <a:latin typeface="宋体"/>
                          <a:cs typeface="宋体"/>
                        </a:rPr>
                        <a:t>码算法</a:t>
                      </a:r>
                      <a:endParaRPr sz="1600" dirty="0">
                        <a:latin typeface="宋体"/>
                        <a:cs typeface="宋体"/>
                      </a:endParaRPr>
                    </a:p>
                  </a:txBody>
                  <a:tcPr marL="0" marR="0" marT="5016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2951480">
                        <a:lnSpc>
                          <a:spcPct val="100000"/>
                        </a:lnSpc>
                        <a:spcBef>
                          <a:spcPts val="155"/>
                        </a:spcBef>
                      </a:pPr>
                      <a:r>
                        <a:rPr sz="1600" spc="-5" dirty="0">
                          <a:latin typeface="宋体"/>
                          <a:cs typeface="宋体"/>
                        </a:rPr>
                        <a:t>查看支持的子命</a:t>
                      </a:r>
                      <a:r>
                        <a:rPr sz="1600" spc="-5" dirty="0">
                          <a:latin typeface="Times New Roman"/>
                          <a:cs typeface="Times New Roman"/>
                        </a:rPr>
                        <a:t>:</a:t>
                      </a:r>
                      <a:r>
                        <a:rPr sz="1600" spc="25" dirty="0">
                          <a:latin typeface="Times New Roman"/>
                          <a:cs typeface="Times New Roman"/>
                        </a:rPr>
                        <a:t> </a:t>
                      </a:r>
                      <a:r>
                        <a:rPr sz="1600" spc="-5" dirty="0">
                          <a:latin typeface="Times New Roman"/>
                          <a:cs typeface="Times New Roman"/>
                        </a:rPr>
                        <a:t>openssl</a:t>
                      </a:r>
                      <a:r>
                        <a:rPr sz="1600" spc="5" dirty="0">
                          <a:latin typeface="Times New Roman"/>
                          <a:cs typeface="Times New Roman"/>
                        </a:rPr>
                        <a:t> </a:t>
                      </a:r>
                      <a:r>
                        <a:rPr sz="1600" spc="-5" dirty="0">
                          <a:latin typeface="Times New Roman"/>
                          <a:cs typeface="Times New Roman"/>
                        </a:rPr>
                        <a:t>?  </a:t>
                      </a:r>
                      <a:endParaRPr lang="en-US" sz="1600" spc="-5" dirty="0" smtClean="0">
                        <a:latin typeface="Times New Roman"/>
                        <a:cs typeface="Times New Roman"/>
                      </a:endParaRPr>
                    </a:p>
                    <a:p>
                      <a:pPr marL="75565" marR="2951480">
                        <a:lnSpc>
                          <a:spcPct val="100000"/>
                        </a:lnSpc>
                        <a:spcBef>
                          <a:spcPts val="155"/>
                        </a:spcBef>
                      </a:pPr>
                      <a:r>
                        <a:rPr sz="1600" spc="-5" dirty="0" err="1" smtClean="0">
                          <a:latin typeface="Times New Roman"/>
                          <a:cs typeface="Times New Roman"/>
                        </a:rPr>
                        <a:t>SSL</a:t>
                      </a:r>
                      <a:r>
                        <a:rPr sz="1600" spc="-5" dirty="0" err="1">
                          <a:latin typeface="宋体"/>
                          <a:cs typeface="宋体"/>
                        </a:rPr>
                        <a:t>密码组合列表</a:t>
                      </a:r>
                      <a:r>
                        <a:rPr sz="1600" spc="-5" dirty="0">
                          <a:latin typeface="Times New Roman"/>
                          <a:cs typeface="Times New Roman"/>
                        </a:rPr>
                        <a:t>:</a:t>
                      </a:r>
                      <a:r>
                        <a:rPr sz="1600" spc="0" dirty="0">
                          <a:latin typeface="Times New Roman"/>
                          <a:cs typeface="Times New Roman"/>
                        </a:rPr>
                        <a:t> </a:t>
                      </a:r>
                      <a:r>
                        <a:rPr sz="1600" spc="-5" dirty="0">
                          <a:latin typeface="Times New Roman"/>
                          <a:cs typeface="Times New Roman"/>
                        </a:rPr>
                        <a:t>openssl</a:t>
                      </a:r>
                      <a:r>
                        <a:rPr sz="1600" spc="-15" dirty="0">
                          <a:latin typeface="Times New Roman"/>
                          <a:cs typeface="Times New Roman"/>
                        </a:rPr>
                        <a:t> </a:t>
                      </a:r>
                      <a:r>
                        <a:rPr sz="1600" spc="-5" dirty="0">
                          <a:latin typeface="Times New Roman"/>
                          <a:cs typeface="Times New Roman"/>
                        </a:rPr>
                        <a:t>ciphers</a:t>
                      </a:r>
                      <a:endParaRPr sz="1600" dirty="0">
                        <a:latin typeface="Times New Roman"/>
                        <a:cs typeface="Times New Roman"/>
                      </a:endParaRPr>
                    </a:p>
                  </a:txBody>
                  <a:tcPr marL="0" marR="0" marT="1968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70264">
                <a:tc>
                  <a:txBody>
                    <a:bodyPr/>
                    <a:lstStyle/>
                    <a:p>
                      <a:pPr marL="74930">
                        <a:lnSpc>
                          <a:spcPct val="100000"/>
                        </a:lnSpc>
                      </a:pPr>
                      <a:r>
                        <a:rPr sz="1600" b="1" spc="-10" dirty="0" err="1" smtClean="0">
                          <a:latin typeface="宋体"/>
                          <a:cs typeface="宋体"/>
                        </a:rPr>
                        <a:t>测试密码算法速度</a:t>
                      </a:r>
                      <a:endParaRPr sz="1600" dirty="0">
                        <a:latin typeface="宋体"/>
                        <a:cs typeface="宋体"/>
                      </a:endParaRPr>
                    </a:p>
                  </a:txBody>
                  <a:tcPr marL="0" marR="0" marT="508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3018155">
                        <a:lnSpc>
                          <a:spcPct val="100000"/>
                        </a:lnSpc>
                        <a:spcBef>
                          <a:spcPts val="250"/>
                        </a:spcBef>
                      </a:pPr>
                      <a:r>
                        <a:rPr sz="1600" spc="-5" dirty="0">
                          <a:latin typeface="宋体"/>
                          <a:cs typeface="宋体"/>
                        </a:rPr>
                        <a:t>测试所有算法速度</a:t>
                      </a:r>
                      <a:r>
                        <a:rPr sz="1600" spc="-5" dirty="0">
                          <a:latin typeface="Times New Roman"/>
                          <a:cs typeface="Times New Roman"/>
                        </a:rPr>
                        <a:t>:</a:t>
                      </a:r>
                      <a:r>
                        <a:rPr sz="1600" spc="15" dirty="0">
                          <a:latin typeface="Times New Roman"/>
                          <a:cs typeface="Times New Roman"/>
                        </a:rPr>
                        <a:t> </a:t>
                      </a:r>
                      <a:r>
                        <a:rPr sz="1600" spc="-5" dirty="0">
                          <a:latin typeface="Times New Roman"/>
                          <a:cs typeface="Times New Roman"/>
                        </a:rPr>
                        <a:t>openssl</a:t>
                      </a:r>
                      <a:r>
                        <a:rPr sz="1600" spc="-20" dirty="0">
                          <a:latin typeface="Times New Roman"/>
                          <a:cs typeface="Times New Roman"/>
                        </a:rPr>
                        <a:t> </a:t>
                      </a:r>
                      <a:r>
                        <a:rPr sz="1600" spc="-5" dirty="0">
                          <a:latin typeface="Times New Roman"/>
                          <a:cs typeface="Times New Roman"/>
                        </a:rPr>
                        <a:t>speed  </a:t>
                      </a:r>
                      <a:endParaRPr lang="en-US" sz="1600" spc="-5" dirty="0" smtClean="0">
                        <a:latin typeface="Times New Roman"/>
                        <a:cs typeface="Times New Roman"/>
                      </a:endParaRPr>
                    </a:p>
                    <a:p>
                      <a:pPr marL="75565" marR="3018155">
                        <a:lnSpc>
                          <a:spcPct val="100000"/>
                        </a:lnSpc>
                        <a:spcBef>
                          <a:spcPts val="250"/>
                        </a:spcBef>
                      </a:pPr>
                      <a:r>
                        <a:rPr sz="1600" spc="-5" dirty="0" err="1" smtClean="0">
                          <a:latin typeface="宋体"/>
                          <a:cs typeface="宋体"/>
                        </a:rPr>
                        <a:t>测试</a:t>
                      </a:r>
                      <a:r>
                        <a:rPr sz="1600" spc="-5" dirty="0" err="1">
                          <a:latin typeface="Times New Roman"/>
                          <a:cs typeface="Times New Roman"/>
                        </a:rPr>
                        <a:t>RSA</a:t>
                      </a:r>
                      <a:r>
                        <a:rPr sz="1600" spc="-5" dirty="0" err="1">
                          <a:latin typeface="宋体"/>
                          <a:cs typeface="宋体"/>
                        </a:rPr>
                        <a:t>速度</a:t>
                      </a:r>
                      <a:r>
                        <a:rPr sz="1600" spc="-5" dirty="0">
                          <a:latin typeface="Times New Roman"/>
                          <a:cs typeface="Times New Roman"/>
                        </a:rPr>
                        <a:t>: openssl</a:t>
                      </a:r>
                      <a:r>
                        <a:rPr sz="1600" spc="0" dirty="0">
                          <a:latin typeface="Times New Roman"/>
                          <a:cs typeface="Times New Roman"/>
                        </a:rPr>
                        <a:t> </a:t>
                      </a:r>
                      <a:r>
                        <a:rPr sz="1600" spc="-5" dirty="0">
                          <a:latin typeface="Times New Roman"/>
                          <a:cs typeface="Times New Roman"/>
                        </a:rPr>
                        <a:t>speed</a:t>
                      </a:r>
                      <a:r>
                        <a:rPr sz="1600" spc="-10" dirty="0">
                          <a:latin typeface="Times New Roman"/>
                          <a:cs typeface="Times New Roman"/>
                        </a:rPr>
                        <a:t> </a:t>
                      </a:r>
                      <a:r>
                        <a:rPr sz="1600" spc="-5" dirty="0" err="1">
                          <a:latin typeface="Times New Roman"/>
                          <a:cs typeface="Times New Roman"/>
                        </a:rPr>
                        <a:t>rsa</a:t>
                      </a:r>
                      <a:r>
                        <a:rPr sz="1600" spc="-5" dirty="0">
                          <a:latin typeface="Times New Roman"/>
                          <a:cs typeface="Times New Roman"/>
                        </a:rPr>
                        <a:t>  </a:t>
                      </a:r>
                      <a:endParaRPr lang="en-US" sz="1600" spc="-5" dirty="0" smtClean="0">
                        <a:latin typeface="Times New Roman"/>
                        <a:cs typeface="Times New Roman"/>
                      </a:endParaRPr>
                    </a:p>
                    <a:p>
                      <a:pPr marL="75565" marR="3018155">
                        <a:lnSpc>
                          <a:spcPct val="100000"/>
                        </a:lnSpc>
                        <a:spcBef>
                          <a:spcPts val="250"/>
                        </a:spcBef>
                      </a:pPr>
                      <a:r>
                        <a:rPr sz="1600" spc="-5" dirty="0" err="1" smtClean="0">
                          <a:latin typeface="宋体"/>
                          <a:cs typeface="宋体"/>
                        </a:rPr>
                        <a:t>测试</a:t>
                      </a:r>
                      <a:r>
                        <a:rPr sz="1600" spc="-5" dirty="0" err="1">
                          <a:latin typeface="Times New Roman"/>
                          <a:cs typeface="Times New Roman"/>
                        </a:rPr>
                        <a:t>DES</a:t>
                      </a:r>
                      <a:r>
                        <a:rPr sz="1600" spc="-5" dirty="0" err="1">
                          <a:latin typeface="宋体"/>
                          <a:cs typeface="宋体"/>
                        </a:rPr>
                        <a:t>速度</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openssl</a:t>
                      </a:r>
                      <a:r>
                        <a:rPr sz="1600" spc="0" dirty="0">
                          <a:latin typeface="Times New Roman"/>
                          <a:cs typeface="Times New Roman"/>
                        </a:rPr>
                        <a:t> </a:t>
                      </a:r>
                      <a:r>
                        <a:rPr sz="1600" spc="-5" dirty="0">
                          <a:latin typeface="Times New Roman"/>
                          <a:cs typeface="Times New Roman"/>
                        </a:rPr>
                        <a:t>speed</a:t>
                      </a:r>
                      <a:r>
                        <a:rPr sz="1600" spc="-10" dirty="0">
                          <a:latin typeface="Times New Roman"/>
                          <a:cs typeface="Times New Roman"/>
                        </a:rPr>
                        <a:t> </a:t>
                      </a:r>
                      <a:r>
                        <a:rPr sz="1600" spc="-5" dirty="0">
                          <a:latin typeface="Times New Roman"/>
                          <a:cs typeface="Times New Roman"/>
                        </a:rPr>
                        <a:t>des</a:t>
                      </a:r>
                      <a:endParaRPr sz="1600" dirty="0">
                        <a:latin typeface="Times New Roman"/>
                        <a:cs typeface="Times New Roman"/>
                      </a:endParaRPr>
                    </a:p>
                  </a:txBody>
                  <a:tcPr marL="0" marR="0" marT="3175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804672">
                <a:tc>
                  <a:txBody>
                    <a:bodyPr/>
                    <a:lstStyle/>
                    <a:p>
                      <a:pPr marL="74930">
                        <a:lnSpc>
                          <a:spcPct val="100000"/>
                        </a:lnSpc>
                        <a:spcBef>
                          <a:spcPts val="1270"/>
                        </a:spcBef>
                      </a:pPr>
                      <a:r>
                        <a:rPr sz="1600" b="1" spc="-10" dirty="0" err="1" smtClean="0">
                          <a:latin typeface="Times New Roman"/>
                          <a:cs typeface="Times New Roman"/>
                        </a:rPr>
                        <a:t>RSA</a:t>
                      </a:r>
                      <a:r>
                        <a:rPr sz="1600" b="1" spc="-10" dirty="0" err="1">
                          <a:latin typeface="宋体"/>
                          <a:cs typeface="宋体"/>
                        </a:rPr>
                        <a:t>密钥操作</a:t>
                      </a:r>
                      <a:endParaRPr sz="1600" dirty="0">
                        <a:latin typeface="宋体"/>
                        <a:cs typeface="宋体"/>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pPr>
                      <a:r>
                        <a:rPr sz="1600" spc="-5" dirty="0" err="1" smtClean="0">
                          <a:latin typeface="宋体"/>
                          <a:cs typeface="宋体"/>
                        </a:rPr>
                        <a:t>产生</a:t>
                      </a:r>
                      <a:r>
                        <a:rPr sz="1600" spc="-5" dirty="0" err="1">
                          <a:latin typeface="Times New Roman"/>
                          <a:cs typeface="Times New Roman"/>
                        </a:rPr>
                        <a:t>RSA</a:t>
                      </a:r>
                      <a:r>
                        <a:rPr sz="1600" spc="-5" dirty="0" err="1">
                          <a:latin typeface="宋体"/>
                          <a:cs typeface="宋体"/>
                        </a:rPr>
                        <a:t>密钥对</a:t>
                      </a:r>
                      <a:r>
                        <a:rPr sz="1600" spc="-5" dirty="0">
                          <a:latin typeface="Times New Roman"/>
                          <a:cs typeface="Times New Roman"/>
                        </a:rPr>
                        <a:t>:</a:t>
                      </a:r>
                      <a:r>
                        <a:rPr sz="1600" spc="15" dirty="0">
                          <a:latin typeface="Times New Roman"/>
                          <a:cs typeface="Times New Roman"/>
                        </a:rPr>
                        <a:t> </a:t>
                      </a:r>
                      <a:r>
                        <a:rPr sz="1600" spc="-5" dirty="0">
                          <a:latin typeface="Times New Roman"/>
                          <a:cs typeface="Times New Roman"/>
                        </a:rPr>
                        <a:t>openssl</a:t>
                      </a:r>
                      <a:r>
                        <a:rPr sz="1600" spc="0" dirty="0">
                          <a:latin typeface="Times New Roman"/>
                          <a:cs typeface="Times New Roman"/>
                        </a:rPr>
                        <a:t> </a:t>
                      </a:r>
                      <a:r>
                        <a:rPr sz="1600" spc="-5" dirty="0">
                          <a:latin typeface="Times New Roman"/>
                          <a:cs typeface="Times New Roman"/>
                        </a:rPr>
                        <a:t>genrsa</a:t>
                      </a:r>
                      <a:r>
                        <a:rPr sz="1600" spc="15" dirty="0">
                          <a:latin typeface="Times New Roman"/>
                          <a:cs typeface="Times New Roman"/>
                        </a:rPr>
                        <a:t> </a:t>
                      </a:r>
                      <a:r>
                        <a:rPr sz="1600" spc="-5" dirty="0">
                          <a:latin typeface="Times New Roman"/>
                          <a:cs typeface="Times New Roman"/>
                        </a:rPr>
                        <a:t>-out 1.key</a:t>
                      </a:r>
                      <a:r>
                        <a:rPr sz="1600" spc="5" dirty="0">
                          <a:latin typeface="Times New Roman"/>
                          <a:cs typeface="Times New Roman"/>
                        </a:rPr>
                        <a:t> </a:t>
                      </a:r>
                      <a:r>
                        <a:rPr sz="1600" spc="-5" dirty="0">
                          <a:latin typeface="Times New Roman"/>
                          <a:cs typeface="Times New Roman"/>
                        </a:rPr>
                        <a:t>1024</a:t>
                      </a:r>
                      <a:endParaRPr sz="1600" dirty="0">
                        <a:latin typeface="Times New Roman"/>
                        <a:cs typeface="Times New Roman"/>
                      </a:endParaRPr>
                    </a:p>
                    <a:p>
                      <a:pPr marL="75565">
                        <a:lnSpc>
                          <a:spcPct val="100000"/>
                        </a:lnSpc>
                      </a:pPr>
                      <a:r>
                        <a:rPr sz="1600" spc="-5" dirty="0">
                          <a:latin typeface="宋体"/>
                          <a:cs typeface="宋体"/>
                        </a:rPr>
                        <a:t>取出</a:t>
                      </a:r>
                      <a:r>
                        <a:rPr sz="1600" spc="-5" dirty="0">
                          <a:latin typeface="Times New Roman"/>
                          <a:cs typeface="Times New Roman"/>
                        </a:rPr>
                        <a:t>RSA</a:t>
                      </a:r>
                      <a:r>
                        <a:rPr sz="1600" spc="-5" dirty="0">
                          <a:latin typeface="宋体"/>
                          <a:cs typeface="宋体"/>
                        </a:rPr>
                        <a:t>公钥</a:t>
                      </a:r>
                      <a:r>
                        <a:rPr sz="1600" spc="-5" dirty="0">
                          <a:latin typeface="Times New Roman"/>
                          <a:cs typeface="Times New Roman"/>
                        </a:rPr>
                        <a:t>:</a:t>
                      </a:r>
                      <a:r>
                        <a:rPr sz="1600" spc="0" dirty="0">
                          <a:latin typeface="Times New Roman"/>
                          <a:cs typeface="Times New Roman"/>
                        </a:rPr>
                        <a:t> </a:t>
                      </a:r>
                      <a:r>
                        <a:rPr sz="1600" spc="-5" dirty="0">
                          <a:latin typeface="Times New Roman"/>
                          <a:cs typeface="Times New Roman"/>
                        </a:rPr>
                        <a:t>openssl</a:t>
                      </a:r>
                      <a:r>
                        <a:rPr sz="1600" spc="10" dirty="0">
                          <a:latin typeface="Times New Roman"/>
                          <a:cs typeface="Times New Roman"/>
                        </a:rPr>
                        <a:t> </a:t>
                      </a:r>
                      <a:r>
                        <a:rPr sz="1600" spc="-5" dirty="0">
                          <a:latin typeface="Times New Roman"/>
                          <a:cs typeface="Times New Roman"/>
                        </a:rPr>
                        <a:t>rsa</a:t>
                      </a:r>
                      <a:r>
                        <a:rPr sz="1600" spc="0" dirty="0">
                          <a:latin typeface="Times New Roman"/>
                          <a:cs typeface="Times New Roman"/>
                        </a:rPr>
                        <a:t> </a:t>
                      </a:r>
                      <a:r>
                        <a:rPr sz="1600" spc="-5" dirty="0">
                          <a:latin typeface="Times New Roman"/>
                          <a:cs typeface="Times New Roman"/>
                        </a:rPr>
                        <a:t>-in</a:t>
                      </a:r>
                      <a:r>
                        <a:rPr sz="1600" spc="25" dirty="0">
                          <a:latin typeface="Times New Roman"/>
                          <a:cs typeface="Times New Roman"/>
                        </a:rPr>
                        <a:t> </a:t>
                      </a:r>
                      <a:r>
                        <a:rPr sz="1600" spc="-5" dirty="0">
                          <a:latin typeface="Times New Roman"/>
                          <a:cs typeface="Times New Roman"/>
                        </a:rPr>
                        <a:t>1.key</a:t>
                      </a:r>
                      <a:r>
                        <a:rPr sz="1600" dirty="0">
                          <a:latin typeface="Times New Roman"/>
                          <a:cs typeface="Times New Roman"/>
                        </a:rPr>
                        <a:t> </a:t>
                      </a:r>
                      <a:r>
                        <a:rPr sz="1600" spc="-5" dirty="0">
                          <a:latin typeface="Times New Roman"/>
                          <a:cs typeface="Times New Roman"/>
                        </a:rPr>
                        <a:t>-pubout -out</a:t>
                      </a:r>
                      <a:r>
                        <a:rPr sz="1600" spc="0" dirty="0">
                          <a:latin typeface="Times New Roman"/>
                          <a:cs typeface="Times New Roman"/>
                        </a:rPr>
                        <a:t> </a:t>
                      </a:r>
                      <a:r>
                        <a:rPr sz="1600" spc="-5" dirty="0">
                          <a:latin typeface="Times New Roman"/>
                          <a:cs typeface="Times New Roman"/>
                        </a:rPr>
                        <a:t>1.pubkey</a:t>
                      </a:r>
                      <a:endParaRPr sz="1600" dirty="0">
                        <a:latin typeface="Times New Roman"/>
                        <a:cs typeface="Times New Roman"/>
                      </a:endParaRPr>
                    </a:p>
                  </a:txBody>
                  <a:tcPr marL="0" marR="0" marT="317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10491">
                <a:tc>
                  <a:txBody>
                    <a:bodyPr/>
                    <a:lstStyle/>
                    <a:p>
                      <a:pPr marL="74930">
                        <a:lnSpc>
                          <a:spcPct val="100000"/>
                        </a:lnSpc>
                        <a:spcBef>
                          <a:spcPts val="1390"/>
                        </a:spcBef>
                      </a:pPr>
                      <a:r>
                        <a:rPr sz="1600" b="1" spc="-10" dirty="0" err="1" smtClean="0">
                          <a:latin typeface="宋体"/>
                          <a:cs typeface="宋体"/>
                        </a:rPr>
                        <a:t>加密文件</a:t>
                      </a:r>
                      <a:endParaRPr sz="1600" dirty="0">
                        <a:latin typeface="宋体"/>
                        <a:cs typeface="宋体"/>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pPr>
                      <a:r>
                        <a:rPr sz="1600" spc="-5" dirty="0" err="1" smtClean="0">
                          <a:latin typeface="宋体"/>
                          <a:cs typeface="宋体"/>
                        </a:rPr>
                        <a:t>加密文件</a:t>
                      </a:r>
                      <a:r>
                        <a:rPr sz="1600" spc="-5" dirty="0">
                          <a:latin typeface="Times New Roman"/>
                          <a:cs typeface="Times New Roman"/>
                        </a:rPr>
                        <a:t>:</a:t>
                      </a:r>
                      <a:r>
                        <a:rPr sz="1600" spc="15" dirty="0">
                          <a:latin typeface="Times New Roman"/>
                          <a:cs typeface="Times New Roman"/>
                        </a:rPr>
                        <a:t> </a:t>
                      </a:r>
                      <a:r>
                        <a:rPr sz="1600" spc="-5" dirty="0">
                          <a:latin typeface="Times New Roman"/>
                          <a:cs typeface="Times New Roman"/>
                        </a:rPr>
                        <a:t>openssl</a:t>
                      </a:r>
                      <a:r>
                        <a:rPr sz="1600" spc="5" dirty="0">
                          <a:latin typeface="Times New Roman"/>
                          <a:cs typeface="Times New Roman"/>
                        </a:rPr>
                        <a:t> </a:t>
                      </a:r>
                      <a:r>
                        <a:rPr sz="1600" spc="-5" dirty="0">
                          <a:latin typeface="Times New Roman"/>
                          <a:cs typeface="Times New Roman"/>
                        </a:rPr>
                        <a:t>enc</a:t>
                      </a:r>
                      <a:r>
                        <a:rPr sz="1600" dirty="0">
                          <a:latin typeface="Times New Roman"/>
                          <a:cs typeface="Times New Roman"/>
                        </a:rPr>
                        <a:t> </a:t>
                      </a:r>
                      <a:r>
                        <a:rPr sz="1600" spc="-5" dirty="0">
                          <a:latin typeface="Times New Roman"/>
                          <a:cs typeface="Times New Roman"/>
                        </a:rPr>
                        <a:t>-e</a:t>
                      </a:r>
                      <a:r>
                        <a:rPr sz="1600" spc="10" dirty="0">
                          <a:latin typeface="Times New Roman"/>
                          <a:cs typeface="Times New Roman"/>
                        </a:rPr>
                        <a:t> </a:t>
                      </a:r>
                      <a:r>
                        <a:rPr sz="1600" spc="-10" dirty="0">
                          <a:latin typeface="Times New Roman"/>
                          <a:cs typeface="Times New Roman"/>
                        </a:rPr>
                        <a:t>-rc4</a:t>
                      </a:r>
                      <a:r>
                        <a:rPr sz="1600" spc="25" dirty="0">
                          <a:latin typeface="Times New Roman"/>
                          <a:cs typeface="Times New Roman"/>
                        </a:rPr>
                        <a:t> </a:t>
                      </a:r>
                      <a:r>
                        <a:rPr sz="1600" spc="-5" dirty="0">
                          <a:latin typeface="Times New Roman"/>
                          <a:cs typeface="Times New Roman"/>
                        </a:rPr>
                        <a:t>-in</a:t>
                      </a:r>
                      <a:r>
                        <a:rPr sz="1600" spc="5" dirty="0">
                          <a:latin typeface="Times New Roman"/>
                          <a:cs typeface="Times New Roman"/>
                        </a:rPr>
                        <a:t> </a:t>
                      </a:r>
                      <a:r>
                        <a:rPr sz="1600" spc="-5" dirty="0">
                          <a:latin typeface="Times New Roman"/>
                          <a:cs typeface="Times New Roman"/>
                        </a:rPr>
                        <a:t>1.key</a:t>
                      </a:r>
                      <a:r>
                        <a:rPr sz="1600" dirty="0">
                          <a:latin typeface="Times New Roman"/>
                          <a:cs typeface="Times New Roman"/>
                        </a:rPr>
                        <a:t> </a:t>
                      </a:r>
                      <a:r>
                        <a:rPr sz="1600" spc="-5" dirty="0">
                          <a:latin typeface="Times New Roman"/>
                          <a:cs typeface="Times New Roman"/>
                        </a:rPr>
                        <a:t>-out</a:t>
                      </a:r>
                      <a:r>
                        <a:rPr sz="1600" spc="0" dirty="0">
                          <a:latin typeface="Times New Roman"/>
                          <a:cs typeface="Times New Roman"/>
                        </a:rPr>
                        <a:t> </a:t>
                      </a:r>
                      <a:r>
                        <a:rPr sz="1600" spc="-20" dirty="0">
                          <a:latin typeface="Times New Roman"/>
                          <a:cs typeface="Times New Roman"/>
                        </a:rPr>
                        <a:t>1.key.enc</a:t>
                      </a:r>
                      <a:endParaRPr sz="1600" dirty="0">
                        <a:latin typeface="Times New Roman"/>
                        <a:cs typeface="Times New Roman"/>
                      </a:endParaRPr>
                    </a:p>
                    <a:p>
                      <a:pPr marL="75565">
                        <a:lnSpc>
                          <a:spcPct val="100000"/>
                        </a:lnSpc>
                      </a:pPr>
                      <a:r>
                        <a:rPr sz="1600" spc="-5" dirty="0">
                          <a:latin typeface="宋体"/>
                          <a:cs typeface="宋体"/>
                        </a:rPr>
                        <a:t>解密文件</a:t>
                      </a:r>
                      <a:r>
                        <a:rPr sz="1600" spc="-5" dirty="0">
                          <a:latin typeface="Times New Roman"/>
                          <a:cs typeface="Times New Roman"/>
                        </a:rPr>
                        <a:t>:</a:t>
                      </a:r>
                      <a:r>
                        <a:rPr sz="1600" spc="15" dirty="0">
                          <a:latin typeface="Times New Roman"/>
                          <a:cs typeface="Times New Roman"/>
                        </a:rPr>
                        <a:t> </a:t>
                      </a:r>
                      <a:r>
                        <a:rPr sz="1600" spc="-5" dirty="0">
                          <a:latin typeface="Times New Roman"/>
                          <a:cs typeface="Times New Roman"/>
                        </a:rPr>
                        <a:t>openssl</a:t>
                      </a:r>
                      <a:r>
                        <a:rPr sz="1600" spc="5" dirty="0">
                          <a:latin typeface="Times New Roman"/>
                          <a:cs typeface="Times New Roman"/>
                        </a:rPr>
                        <a:t> </a:t>
                      </a:r>
                      <a:r>
                        <a:rPr sz="1600" spc="-5" dirty="0">
                          <a:latin typeface="Times New Roman"/>
                          <a:cs typeface="Times New Roman"/>
                        </a:rPr>
                        <a:t>enc</a:t>
                      </a:r>
                      <a:r>
                        <a:rPr sz="1600" dirty="0">
                          <a:latin typeface="Times New Roman"/>
                          <a:cs typeface="Times New Roman"/>
                        </a:rPr>
                        <a:t> </a:t>
                      </a:r>
                      <a:r>
                        <a:rPr sz="1600" spc="-5" dirty="0">
                          <a:latin typeface="Times New Roman"/>
                          <a:cs typeface="Times New Roman"/>
                        </a:rPr>
                        <a:t>-d</a:t>
                      </a:r>
                      <a:r>
                        <a:rPr sz="1600" spc="5" dirty="0">
                          <a:latin typeface="Times New Roman"/>
                          <a:cs typeface="Times New Roman"/>
                        </a:rPr>
                        <a:t> </a:t>
                      </a:r>
                      <a:r>
                        <a:rPr sz="1600" spc="-10" dirty="0">
                          <a:latin typeface="Times New Roman"/>
                          <a:cs typeface="Times New Roman"/>
                        </a:rPr>
                        <a:t>-rc4</a:t>
                      </a:r>
                      <a:r>
                        <a:rPr sz="1600" spc="25" dirty="0">
                          <a:latin typeface="Times New Roman"/>
                          <a:cs typeface="Times New Roman"/>
                        </a:rPr>
                        <a:t> </a:t>
                      </a:r>
                      <a:r>
                        <a:rPr sz="1600" spc="-5" dirty="0">
                          <a:latin typeface="Times New Roman"/>
                          <a:cs typeface="Times New Roman"/>
                        </a:rPr>
                        <a:t>-in</a:t>
                      </a:r>
                      <a:r>
                        <a:rPr sz="1600" spc="5" dirty="0">
                          <a:latin typeface="Times New Roman"/>
                          <a:cs typeface="Times New Roman"/>
                        </a:rPr>
                        <a:t> </a:t>
                      </a:r>
                      <a:r>
                        <a:rPr sz="1600" spc="-20" dirty="0">
                          <a:latin typeface="Times New Roman"/>
                          <a:cs typeface="Times New Roman"/>
                        </a:rPr>
                        <a:t>1.key.enc</a:t>
                      </a:r>
                      <a:r>
                        <a:rPr sz="1600" spc="15" dirty="0">
                          <a:latin typeface="Times New Roman"/>
                          <a:cs typeface="Times New Roman"/>
                        </a:rPr>
                        <a:t> </a:t>
                      </a:r>
                      <a:r>
                        <a:rPr sz="1600" spc="-5" dirty="0">
                          <a:latin typeface="Times New Roman"/>
                          <a:cs typeface="Times New Roman"/>
                        </a:rPr>
                        <a:t>-out</a:t>
                      </a:r>
                      <a:r>
                        <a:rPr sz="1600" spc="5" dirty="0">
                          <a:latin typeface="Times New Roman"/>
                          <a:cs typeface="Times New Roman"/>
                        </a:rPr>
                        <a:t> </a:t>
                      </a:r>
                      <a:r>
                        <a:rPr sz="1600" spc="-20" dirty="0">
                          <a:latin typeface="Times New Roman"/>
                          <a:cs typeface="Times New Roman"/>
                        </a:rPr>
                        <a:t>1.key.dec</a:t>
                      </a:r>
                      <a:endParaRPr sz="1600" dirty="0">
                        <a:latin typeface="Times New Roman"/>
                        <a:cs typeface="Times New Roman"/>
                      </a:endParaRPr>
                    </a:p>
                  </a:txBody>
                  <a:tcPr marL="0" marR="0" marT="317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789709">
                <a:tc>
                  <a:txBody>
                    <a:bodyPr/>
                    <a:lstStyle/>
                    <a:p>
                      <a:pPr marL="74930">
                        <a:lnSpc>
                          <a:spcPct val="100000"/>
                        </a:lnSpc>
                      </a:pPr>
                      <a:r>
                        <a:rPr sz="1600" b="1" spc="-10" dirty="0" err="1" smtClean="0">
                          <a:latin typeface="宋体"/>
                          <a:cs typeface="宋体"/>
                        </a:rPr>
                        <a:t>计算</a:t>
                      </a:r>
                      <a:r>
                        <a:rPr sz="1600" b="1" spc="-5" dirty="0" err="1">
                          <a:latin typeface="Times New Roman"/>
                          <a:cs typeface="Times New Roman"/>
                        </a:rPr>
                        <a:t>Hash</a:t>
                      </a:r>
                      <a:r>
                        <a:rPr sz="1600" b="1" spc="-15" dirty="0" err="1">
                          <a:latin typeface="宋体"/>
                          <a:cs typeface="宋体"/>
                        </a:rPr>
                        <a:t>值</a:t>
                      </a:r>
                      <a:endParaRPr sz="1600" dirty="0">
                        <a:latin typeface="宋体"/>
                        <a:cs typeface="宋体"/>
                      </a:endParaRPr>
                    </a:p>
                  </a:txBody>
                  <a:tcPr marL="0" marR="0" marT="57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54"/>
                        </a:spcBef>
                      </a:pPr>
                      <a:r>
                        <a:rPr sz="1600" spc="-5" dirty="0">
                          <a:latin typeface="宋体"/>
                          <a:cs typeface="宋体"/>
                        </a:rPr>
                        <a:t>计算文件的</a:t>
                      </a:r>
                      <a:r>
                        <a:rPr sz="1600" spc="-10" dirty="0">
                          <a:latin typeface="Times New Roman"/>
                          <a:cs typeface="Times New Roman"/>
                        </a:rPr>
                        <a:t>MD5</a:t>
                      </a:r>
                      <a:r>
                        <a:rPr sz="1600" spc="-5" dirty="0">
                          <a:latin typeface="宋体"/>
                          <a:cs typeface="宋体"/>
                        </a:rPr>
                        <a:t>值</a:t>
                      </a:r>
                      <a:r>
                        <a:rPr sz="1600" spc="-5" dirty="0">
                          <a:latin typeface="Times New Roman"/>
                          <a:cs typeface="Times New Roman"/>
                        </a:rPr>
                        <a:t>:</a:t>
                      </a:r>
                      <a:r>
                        <a:rPr sz="1600" spc="25" dirty="0">
                          <a:latin typeface="Times New Roman"/>
                          <a:cs typeface="Times New Roman"/>
                        </a:rPr>
                        <a:t> </a:t>
                      </a:r>
                      <a:r>
                        <a:rPr sz="1600" spc="-5" dirty="0">
                          <a:latin typeface="Times New Roman"/>
                          <a:cs typeface="Times New Roman"/>
                        </a:rPr>
                        <a:t>openssl</a:t>
                      </a:r>
                      <a:r>
                        <a:rPr sz="1600" spc="-10" dirty="0">
                          <a:latin typeface="Times New Roman"/>
                          <a:cs typeface="Times New Roman"/>
                        </a:rPr>
                        <a:t> </a:t>
                      </a:r>
                      <a:r>
                        <a:rPr sz="1600" spc="-15" dirty="0">
                          <a:latin typeface="Times New Roman"/>
                          <a:cs typeface="Times New Roman"/>
                        </a:rPr>
                        <a:t>md5</a:t>
                      </a:r>
                      <a:r>
                        <a:rPr sz="1600" spc="25" dirty="0">
                          <a:latin typeface="Times New Roman"/>
                          <a:cs typeface="Times New Roman"/>
                        </a:rPr>
                        <a:t> </a:t>
                      </a:r>
                      <a:r>
                        <a:rPr sz="1600" spc="-5" dirty="0">
                          <a:latin typeface="Times New Roman"/>
                          <a:cs typeface="Times New Roman"/>
                        </a:rPr>
                        <a:t>&lt;</a:t>
                      </a:r>
                      <a:r>
                        <a:rPr sz="1600" dirty="0">
                          <a:latin typeface="Times New Roman"/>
                          <a:cs typeface="Times New Roman"/>
                        </a:rPr>
                        <a:t> </a:t>
                      </a:r>
                      <a:r>
                        <a:rPr sz="1600" spc="-5" dirty="0" smtClean="0">
                          <a:latin typeface="Times New Roman"/>
                          <a:cs typeface="Times New Roman"/>
                        </a:rPr>
                        <a:t>1.key</a:t>
                      </a:r>
                      <a:r>
                        <a:rPr lang="en-US" sz="1600" spc="-5" dirty="0" smtClean="0">
                          <a:latin typeface="Times New Roman"/>
                          <a:cs typeface="Times New Roman"/>
                        </a:rPr>
                        <a:t>  </a:t>
                      </a:r>
                      <a:r>
                        <a:rPr sz="1600" spc="-5" dirty="0" smtClean="0">
                          <a:latin typeface="宋体"/>
                          <a:cs typeface="宋体"/>
                        </a:rPr>
                        <a:t>或</a:t>
                      </a:r>
                      <a:r>
                        <a:rPr sz="1600" spc="-345" dirty="0" smtClean="0">
                          <a:latin typeface="宋体"/>
                          <a:cs typeface="宋体"/>
                        </a:rPr>
                        <a:t> </a:t>
                      </a:r>
                      <a:r>
                        <a:rPr sz="1600" spc="-5" dirty="0">
                          <a:latin typeface="Times New Roman"/>
                          <a:cs typeface="Times New Roman"/>
                        </a:rPr>
                        <a:t>openssl </a:t>
                      </a:r>
                      <a:r>
                        <a:rPr sz="1600" spc="-15" dirty="0">
                          <a:latin typeface="Times New Roman"/>
                          <a:cs typeface="Times New Roman"/>
                        </a:rPr>
                        <a:t>md5 </a:t>
                      </a:r>
                      <a:r>
                        <a:rPr sz="1600" spc="-5" dirty="0">
                          <a:latin typeface="Times New Roman"/>
                          <a:cs typeface="Times New Roman"/>
                        </a:rPr>
                        <a:t>1.key</a:t>
                      </a:r>
                      <a:endParaRPr sz="1600" dirty="0">
                        <a:latin typeface="Times New Roman"/>
                        <a:cs typeface="Times New Roman"/>
                      </a:endParaRPr>
                    </a:p>
                    <a:p>
                      <a:pPr marL="75565">
                        <a:lnSpc>
                          <a:spcPct val="100000"/>
                        </a:lnSpc>
                      </a:pPr>
                      <a:r>
                        <a:rPr sz="1600" spc="-5" dirty="0">
                          <a:latin typeface="宋体"/>
                          <a:cs typeface="宋体"/>
                        </a:rPr>
                        <a:t>计算文件的</a:t>
                      </a:r>
                      <a:r>
                        <a:rPr sz="1600" spc="-5" dirty="0">
                          <a:latin typeface="Times New Roman"/>
                          <a:cs typeface="Times New Roman"/>
                        </a:rPr>
                        <a:t>SHA1</a:t>
                      </a:r>
                      <a:r>
                        <a:rPr sz="1600" spc="-5" dirty="0">
                          <a:latin typeface="宋体"/>
                          <a:cs typeface="宋体"/>
                        </a:rPr>
                        <a:t>值</a:t>
                      </a:r>
                      <a:r>
                        <a:rPr sz="1600" spc="-5" dirty="0">
                          <a:latin typeface="Times New Roman"/>
                          <a:cs typeface="Times New Roman"/>
                        </a:rPr>
                        <a:t>:</a:t>
                      </a:r>
                      <a:r>
                        <a:rPr sz="1600" spc="10" dirty="0">
                          <a:latin typeface="Times New Roman"/>
                          <a:cs typeface="Times New Roman"/>
                        </a:rPr>
                        <a:t> </a:t>
                      </a:r>
                      <a:r>
                        <a:rPr sz="1600" spc="-5" dirty="0">
                          <a:latin typeface="Times New Roman"/>
                          <a:cs typeface="Times New Roman"/>
                        </a:rPr>
                        <a:t>openssl</a:t>
                      </a:r>
                      <a:r>
                        <a:rPr sz="1600" dirty="0">
                          <a:latin typeface="Times New Roman"/>
                          <a:cs typeface="Times New Roman"/>
                        </a:rPr>
                        <a:t> </a:t>
                      </a:r>
                      <a:r>
                        <a:rPr sz="1600" spc="-5" dirty="0">
                          <a:latin typeface="Times New Roman"/>
                          <a:cs typeface="Times New Roman"/>
                        </a:rPr>
                        <a:t>sha1 &lt;</a:t>
                      </a:r>
                      <a:r>
                        <a:rPr sz="1600" spc="-10" dirty="0">
                          <a:latin typeface="Times New Roman"/>
                          <a:cs typeface="Times New Roman"/>
                        </a:rPr>
                        <a:t> </a:t>
                      </a:r>
                      <a:r>
                        <a:rPr sz="1600" spc="-5" dirty="0">
                          <a:latin typeface="Times New Roman"/>
                          <a:cs typeface="Times New Roman"/>
                        </a:rPr>
                        <a:t>1.key</a:t>
                      </a:r>
                      <a:endParaRPr sz="1600" dirty="0">
                        <a:latin typeface="Times New Roman"/>
                        <a:cs typeface="Times New Roman"/>
                      </a:endParaRPr>
                    </a:p>
                  </a:txBody>
                  <a:tcPr marL="0" marR="0" marT="32384"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4659981" y="336652"/>
              <a:ext cx="753201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66166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268" y="364304"/>
            <a:ext cx="3559276" cy="351378"/>
          </a:xfrm>
          <a:prstGeom prst="rect">
            <a:avLst/>
          </a:prstGeom>
        </p:spPr>
        <p:txBody>
          <a:bodyPr vert="horz" wrap="square" lIns="0" tIns="12700" rIns="0" bIns="0" rtlCol="0" anchor="ctr">
            <a:spAutoFit/>
          </a:bodyPr>
          <a:lstStyle/>
          <a:p>
            <a:pPr marL="12700">
              <a:lnSpc>
                <a:spcPct val="100000"/>
              </a:lnSpc>
              <a:spcBef>
                <a:spcPts val="100"/>
              </a:spcBef>
            </a:pPr>
            <a:r>
              <a:rPr lang="zh-CN" altLang="en-US" sz="2200" b="0" spc="500" dirty="0">
                <a:solidFill>
                  <a:schemeClr val="accent1">
                    <a:lumMod val="50000"/>
                  </a:schemeClr>
                </a:solidFill>
                <a:latin typeface="微软雅黑" panose="020B0503020204020204" pitchFamily="34" charset="-122"/>
                <a:ea typeface="微软雅黑" panose="020B0503020204020204" pitchFamily="34" charset="-122"/>
                <a:cs typeface="+mj-cs"/>
              </a:rPr>
              <a:t>实验</a:t>
            </a:r>
            <a:endParaRPr sz="2200" b="0" spc="500" dirty="0">
              <a:solidFill>
                <a:schemeClr val="accent1">
                  <a:lumMod val="50000"/>
                </a:schemeClr>
              </a:solidFill>
              <a:latin typeface="微软雅黑" panose="020B0503020204020204" pitchFamily="34" charset="-122"/>
              <a:ea typeface="微软雅黑" panose="020B0503020204020204" pitchFamily="34" charset="-122"/>
              <a:cs typeface="+mj-cs"/>
            </a:endParaRPr>
          </a:p>
        </p:txBody>
      </p:sp>
      <p:grpSp>
        <p:nvGrpSpPr>
          <p:cNvPr id="7" name="组合 6"/>
          <p:cNvGrpSpPr/>
          <p:nvPr/>
        </p:nvGrpSpPr>
        <p:grpSpPr>
          <a:xfrm>
            <a:off x="1" y="364304"/>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1943100" y="336652"/>
              <a:ext cx="10248900" cy="318039"/>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793268" y="1238536"/>
            <a:ext cx="9696502" cy="1963102"/>
          </a:xfrm>
          <a:prstGeom prst="rect">
            <a:avLst/>
          </a:prstGeom>
        </p:spPr>
        <p:txBody>
          <a:bodyPr wrap="square">
            <a:spAutoFit/>
          </a:bodyPr>
          <a:lstStyle/>
          <a:p>
            <a:pPr>
              <a:lnSpc>
                <a:spcPct val="150000"/>
              </a:lnSpc>
            </a:pPr>
            <a:r>
              <a:rPr lang="zh-CN" altLang="en-US" sz="2800" b="1" dirty="0"/>
              <a:t>基于</a:t>
            </a:r>
            <a:r>
              <a:rPr lang="en-US" altLang="zh-CN" sz="2800" b="1" spc="-5" dirty="0" smtClean="0">
                <a:latin typeface="Times New Roman"/>
                <a:cs typeface="Times New Roman"/>
              </a:rPr>
              <a:t>OpenSSL</a:t>
            </a:r>
            <a:r>
              <a:rPr lang="zh-CN" altLang="en-US" sz="2800" b="1" spc="-5" dirty="0">
                <a:latin typeface="Times New Roman"/>
                <a:cs typeface="Times New Roman"/>
              </a:rPr>
              <a:t>函数</a:t>
            </a:r>
            <a:r>
              <a:rPr lang="zh-CN" altLang="en-US" sz="2800" b="1" spc="-5" dirty="0" smtClean="0">
                <a:latin typeface="Times New Roman"/>
                <a:cs typeface="Times New Roman"/>
              </a:rPr>
              <a:t>库，编写</a:t>
            </a:r>
            <a:r>
              <a:rPr lang="zh-CN" altLang="en-US" sz="2800" b="1" spc="-5" dirty="0">
                <a:latin typeface="Times New Roman"/>
                <a:cs typeface="Times New Roman"/>
              </a:rPr>
              <a:t>一</a:t>
            </a:r>
            <a:r>
              <a:rPr lang="zh-CN" altLang="en-US" sz="2800" b="1" spc="-5" dirty="0" smtClean="0">
                <a:latin typeface="Times New Roman"/>
                <a:cs typeface="Times New Roman"/>
              </a:rPr>
              <a:t>套信息传递程序，要保证</a:t>
            </a:r>
            <a:r>
              <a:rPr lang="zh-CN" altLang="en-US" sz="2800" b="1" spc="-5" dirty="0" smtClean="0">
                <a:solidFill>
                  <a:srgbClr val="C00000"/>
                </a:solidFill>
                <a:latin typeface="Times New Roman"/>
                <a:cs typeface="Times New Roman"/>
              </a:rPr>
              <a:t>消息的保密性</a:t>
            </a:r>
            <a:r>
              <a:rPr lang="zh-CN" altLang="en-US" sz="2800" b="1" spc="-5" dirty="0" smtClean="0">
                <a:latin typeface="Times New Roman"/>
                <a:cs typeface="Times New Roman"/>
              </a:rPr>
              <a:t>、</a:t>
            </a:r>
            <a:r>
              <a:rPr lang="zh-CN" altLang="en-US" sz="2800" b="1" dirty="0" smtClean="0">
                <a:solidFill>
                  <a:srgbClr val="C00000"/>
                </a:solidFill>
              </a:rPr>
              <a:t>消息</a:t>
            </a:r>
            <a:r>
              <a:rPr lang="zh-CN" altLang="en-US" sz="2800" b="1" dirty="0">
                <a:solidFill>
                  <a:srgbClr val="C00000"/>
                </a:solidFill>
              </a:rPr>
              <a:t>来源的真实性</a:t>
            </a:r>
            <a:r>
              <a:rPr lang="zh-CN" altLang="en-US" sz="2800" b="1" dirty="0"/>
              <a:t>和</a:t>
            </a:r>
            <a:r>
              <a:rPr lang="zh-CN" altLang="en-US" sz="2800" b="1" dirty="0">
                <a:solidFill>
                  <a:srgbClr val="C00000"/>
                </a:solidFill>
              </a:rPr>
              <a:t>数据传输的</a:t>
            </a:r>
            <a:r>
              <a:rPr lang="zh-CN" altLang="en-US" sz="2800" b="1" dirty="0" smtClean="0">
                <a:solidFill>
                  <a:srgbClr val="C00000"/>
                </a:solidFill>
              </a:rPr>
              <a:t>完整性，</a:t>
            </a:r>
            <a:r>
              <a:rPr lang="zh-CN" altLang="en-US" sz="2800" b="1" spc="-5" dirty="0" smtClean="0">
                <a:latin typeface="Times New Roman"/>
                <a:cs typeface="Times New Roman"/>
              </a:rPr>
              <a:t>并</a:t>
            </a:r>
            <a:r>
              <a:rPr lang="zh-CN" altLang="en-US" sz="2800" b="1" spc="-5" dirty="0">
                <a:latin typeface="Times New Roman"/>
                <a:cs typeface="Times New Roman"/>
              </a:rPr>
              <a:t>撰写实验</a:t>
            </a:r>
            <a:r>
              <a:rPr lang="zh-CN" altLang="en-US" sz="2800" b="1" spc="-5" dirty="0" smtClean="0">
                <a:latin typeface="Times New Roman"/>
                <a:cs typeface="Times New Roman"/>
              </a:rPr>
              <a:t>报告。</a:t>
            </a:r>
            <a:endParaRPr lang="en-US" altLang="zh-CN" sz="2800" b="1" spc="-5" dirty="0">
              <a:latin typeface="Times New Roman"/>
              <a:cs typeface="Times New Roman"/>
            </a:endParaRPr>
          </a:p>
        </p:txBody>
      </p:sp>
    </p:spTree>
    <p:extLst>
      <p:ext uri="{BB962C8B-B14F-4D97-AF65-F5344CB8AC3E}">
        <p14:creationId xmlns:p14="http://schemas.microsoft.com/office/powerpoint/2010/main" val="13776554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34006" y="378212"/>
            <a:ext cx="4444016" cy="350737"/>
          </a:xfrm>
          <a:prstGeom prst="rect">
            <a:avLst/>
          </a:prstGeom>
        </p:spPr>
        <p:txBody>
          <a:bodyPr vert="horz" wrap="square" lIns="0" tIns="12065" rIns="0" bIns="0" rtlCol="0" anchor="ctr">
            <a:spAutoFit/>
          </a:bodyPr>
          <a:lstStyle/>
          <a:p>
            <a:pPr marL="12700">
              <a:lnSpc>
                <a:spcPct val="100000"/>
              </a:lnSpc>
              <a:spcBef>
                <a:spcPts val="95"/>
              </a:spcBef>
            </a:pPr>
            <a:r>
              <a:rPr lang="zh-CN" altLang="en-US" dirty="0" smtClean="0"/>
              <a:t> 密码学</a:t>
            </a:r>
            <a:r>
              <a:rPr lang="zh-CN" altLang="en-US" dirty="0"/>
              <a:t>的发展</a:t>
            </a:r>
            <a:endParaRPr dirty="0"/>
          </a:p>
        </p:txBody>
      </p:sp>
      <p:sp>
        <p:nvSpPr>
          <p:cNvPr id="10" name="内容占位符 9"/>
          <p:cNvSpPr>
            <a:spLocks noGrp="1"/>
          </p:cNvSpPr>
          <p:nvPr>
            <p:ph idx="1"/>
          </p:nvPr>
        </p:nvSpPr>
        <p:spPr/>
        <p:txBody>
          <a:bodyPr vert="horz" lIns="91440" tIns="45720" rIns="91440" bIns="45720" rtlCol="0">
            <a:normAutofit/>
          </a:bodyPr>
          <a:lstStyle/>
          <a:p>
            <a:r>
              <a:rPr lang="zh-CN" altLang="en-US" dirty="0"/>
              <a:t>密码技术的历史比较悠久，在四千年前，古</a:t>
            </a:r>
            <a:r>
              <a:rPr lang="zh-CN" altLang="en-US" dirty="0" smtClean="0"/>
              <a:t>埃及人</a:t>
            </a:r>
            <a:r>
              <a:rPr lang="zh-CN" altLang="en-US" dirty="0"/>
              <a:t>就开始使用密码来保密传递消息。</a:t>
            </a:r>
          </a:p>
          <a:p>
            <a:r>
              <a:rPr lang="zh-CN" altLang="en-US" dirty="0" smtClean="0"/>
              <a:t>两千多年前</a:t>
            </a:r>
            <a:r>
              <a:rPr lang="zh-CN" altLang="en-US" dirty="0"/>
              <a:t>，恺撒就开始使用目前称为</a:t>
            </a:r>
            <a:r>
              <a:rPr lang="zh-CN" altLang="en-US" dirty="0" smtClean="0"/>
              <a:t>“恺撒密码”</a:t>
            </a:r>
            <a:r>
              <a:rPr lang="zh-CN" altLang="en-US" dirty="0"/>
              <a:t>的密码系统。但是密码技术直到</a:t>
            </a:r>
            <a:r>
              <a:rPr lang="en-US" altLang="zh-CN" dirty="0"/>
              <a:t>20</a:t>
            </a:r>
            <a:r>
              <a:rPr lang="zh-CN" altLang="en-US" dirty="0"/>
              <a:t>世纪</a:t>
            </a:r>
            <a:r>
              <a:rPr lang="en-US" altLang="zh-CN" dirty="0"/>
              <a:t>40</a:t>
            </a:r>
            <a:r>
              <a:rPr lang="zh-CN" altLang="en-US" dirty="0" smtClean="0"/>
              <a:t>年代</a:t>
            </a:r>
            <a:r>
              <a:rPr lang="zh-CN" altLang="en-US" dirty="0"/>
              <a:t>以后才有重大突破和发展。</a:t>
            </a:r>
          </a:p>
          <a:p>
            <a:r>
              <a:rPr lang="zh-CN" altLang="en-US" dirty="0" smtClean="0"/>
              <a:t>特别是</a:t>
            </a:r>
            <a:r>
              <a:rPr lang="en-US" altLang="zh-CN" dirty="0"/>
              <a:t>20</a:t>
            </a:r>
            <a:r>
              <a:rPr lang="zh-CN" altLang="en-US" dirty="0"/>
              <a:t>世纪</a:t>
            </a:r>
            <a:r>
              <a:rPr lang="en-US" altLang="zh-CN" dirty="0">
                <a:solidFill>
                  <a:srgbClr val="C00000"/>
                </a:solidFill>
              </a:rPr>
              <a:t>70</a:t>
            </a:r>
            <a:r>
              <a:rPr lang="zh-CN" altLang="en-US" dirty="0">
                <a:solidFill>
                  <a:srgbClr val="C00000"/>
                </a:solidFill>
              </a:rPr>
              <a:t>年代后期</a:t>
            </a:r>
            <a:r>
              <a:rPr lang="zh-CN" altLang="en-US" dirty="0"/>
              <a:t>，由于计算机、电子</a:t>
            </a:r>
            <a:r>
              <a:rPr lang="zh-CN" altLang="en-US" dirty="0" smtClean="0"/>
              <a:t>通信</a:t>
            </a:r>
            <a:r>
              <a:rPr lang="zh-CN" altLang="en-US" dirty="0"/>
              <a:t>的广泛使用，现代密码学得到了空前的发展</a:t>
            </a:r>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grpSp>
        <p:nvGrpSpPr>
          <p:cNvPr id="7" name="组合 6"/>
          <p:cNvGrpSpPr/>
          <p:nvPr/>
        </p:nvGrpSpPr>
        <p:grpSpPr>
          <a:xfrm>
            <a:off x="1" y="336652"/>
            <a:ext cx="12191999" cy="378554"/>
            <a:chOff x="1" y="336652"/>
            <a:chExt cx="12191999" cy="378554"/>
          </a:xfrm>
        </p:grpSpPr>
        <p:sp>
          <p:nvSpPr>
            <p:cNvPr id="8" name="矩形 7">
              <a:extLst>
                <a:ext uri="{FF2B5EF4-FFF2-40B4-BE49-F238E27FC236}">
                  <a16:creationId xmlns:a16="http://schemas.microsoft.com/office/drawing/2014/main" id="{F9A61405-0682-4602-BF60-F734C8C97EA0}"/>
                </a:ext>
              </a:extLst>
            </p:cNvPr>
            <p:cNvSpPr/>
            <p:nvPr/>
          </p:nvSpPr>
          <p:spPr>
            <a:xfrm>
              <a:off x="3063240" y="336652"/>
              <a:ext cx="91287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836790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noChangeArrowheads="1"/>
          </p:cNvSpPr>
          <p:nvPr/>
        </p:nvSpPr>
        <p:spPr bwMode="auto">
          <a:xfrm>
            <a:off x="9190382"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300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aseline="300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aseline="300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aseline="300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aseline="30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baseline="30000">
                <a:solidFill>
                  <a:schemeClr val="tx1"/>
                </a:solidFill>
                <a:latin typeface="Times New Roman" panose="02020603050405020304" pitchFamily="18" charset="0"/>
                <a:ea typeface="MS PGothic" panose="020B0600070205080204" pitchFamily="34" charset="-128"/>
              </a:defRPr>
            </a:lvl9pPr>
          </a:lstStyle>
          <a:p>
            <a:pPr algn="r" eaLnBrk="1" hangingPunct="1"/>
            <a:fld id="{BE59C3EF-34C4-4AC4-95BF-9A4B5A24EB52}" type="slidenum">
              <a:rPr lang="en-US" altLang="zh-CN" sz="1400" baseline="0"/>
              <a:pPr algn="r" eaLnBrk="1" hangingPunct="1"/>
              <a:t>8</a:t>
            </a:fld>
            <a:endParaRPr lang="en-US" altLang="zh-CN" sz="1400" baseline="0" dirty="0"/>
          </a:p>
        </p:txBody>
      </p:sp>
      <p:sp>
        <p:nvSpPr>
          <p:cNvPr id="23555" name="Rectangle 2"/>
          <p:cNvSpPr>
            <a:spLocks noGrp="1" noChangeArrowheads="1"/>
          </p:cNvSpPr>
          <p:nvPr>
            <p:ph type="title" idx="4294967295"/>
          </p:nvPr>
        </p:nvSpPr>
        <p:spPr/>
        <p:txBody>
          <a:bodyPr/>
          <a:lstStyle/>
          <a:p>
            <a:pPr eaLnBrk="1" hangingPunct="1"/>
            <a:r>
              <a:rPr lang="en-US" altLang="zh-CN" sz="4000" b="1" dirty="0">
                <a:effectLst>
                  <a:outerShdw blurRad="38100" dist="38100" dir="2700000" algn="tl">
                    <a:srgbClr val="C0C0C0"/>
                  </a:outerShdw>
                </a:effectLst>
                <a:latin typeface="Comic Sans MS" panose="030F0702030302020204" pitchFamily="66" charset="0"/>
              </a:rPr>
              <a:t>Classical </a:t>
            </a:r>
            <a:r>
              <a:rPr lang="en-US" altLang="zh-CN" sz="4000" b="1" u="sng" dirty="0">
                <a:effectLst>
                  <a:outerShdw blurRad="38100" dist="38100" dir="2700000" algn="tl">
                    <a:srgbClr val="C0C0C0"/>
                  </a:outerShdw>
                </a:effectLst>
                <a:latin typeface="Comic Sans MS" panose="030F0702030302020204" pitchFamily="66" charset="0"/>
              </a:rPr>
              <a:t>Substitution</a:t>
            </a:r>
            <a:r>
              <a:rPr lang="en-US" altLang="zh-CN" sz="4000" b="1" dirty="0">
                <a:effectLst>
                  <a:outerShdw blurRad="38100" dist="38100" dir="2700000" algn="tl">
                    <a:srgbClr val="C0C0C0"/>
                  </a:outerShdw>
                </a:effectLst>
                <a:latin typeface="Comic Sans MS" panose="030F0702030302020204" pitchFamily="66" charset="0"/>
              </a:rPr>
              <a:t> Ciphers</a:t>
            </a:r>
            <a:endParaRPr lang="en-AU" altLang="en-US" sz="4000" b="1" dirty="0">
              <a:effectLst>
                <a:outerShdw blurRad="38100" dist="38100" dir="2700000" algn="tl">
                  <a:srgbClr val="C0C0C0"/>
                </a:outerShdw>
              </a:effectLst>
              <a:latin typeface="Comic Sans MS" panose="030F0702030302020204" pitchFamily="66" charset="0"/>
            </a:endParaRPr>
          </a:p>
        </p:txBody>
      </p:sp>
      <p:sp>
        <p:nvSpPr>
          <p:cNvPr id="23556" name="Rectangle 3"/>
          <p:cNvSpPr>
            <a:spLocks noGrp="1" noChangeArrowheads="1"/>
          </p:cNvSpPr>
          <p:nvPr>
            <p:ph type="body" idx="4294967295"/>
          </p:nvPr>
        </p:nvSpPr>
        <p:spPr>
          <a:xfrm>
            <a:off x="838200" y="1981200"/>
            <a:ext cx="9544050" cy="4114800"/>
          </a:xfrm>
        </p:spPr>
        <p:txBody>
          <a:bodyPr/>
          <a:lstStyle/>
          <a:p>
            <a:pPr eaLnBrk="1" hangingPunct="1"/>
            <a:r>
              <a:rPr lang="en-AU" altLang="en-US" dirty="0">
                <a:latin typeface="Comic Sans MS" panose="030F0702030302020204" pitchFamily="66" charset="0"/>
                <a:ea typeface="宋体" panose="02010600030101010101" pitchFamily="2" charset="-122"/>
              </a:rPr>
              <a:t>L</a:t>
            </a:r>
            <a:r>
              <a:rPr lang="en-AU" altLang="en-US" dirty="0">
                <a:latin typeface="Comic Sans MS" panose="030F0702030302020204" pitchFamily="66" charset="0"/>
              </a:rPr>
              <a:t>etters of plaintext are replaced by other letters or numbers or symbols</a:t>
            </a:r>
          </a:p>
          <a:p>
            <a:pPr eaLnBrk="1" hangingPunct="1"/>
            <a:r>
              <a:rPr lang="en-US" altLang="zh-CN" dirty="0" smtClean="0">
                <a:latin typeface="Comic Sans MS" panose="030F0702030302020204" pitchFamily="66" charset="0"/>
              </a:rPr>
              <a:t>If </a:t>
            </a:r>
            <a:r>
              <a:rPr lang="en-US" altLang="zh-CN" dirty="0">
                <a:latin typeface="Comic Sans MS" panose="030F0702030302020204" pitchFamily="66" charset="0"/>
              </a:rPr>
              <a:t>plaintext is </a:t>
            </a:r>
            <a:r>
              <a:rPr lang="en-AU" altLang="en-US" dirty="0">
                <a:latin typeface="Comic Sans MS" panose="030F0702030302020204" pitchFamily="66" charset="0"/>
              </a:rPr>
              <a:t>viewed as a sequence of bits, then substitution involves replacing plaintext bit patterns with </a:t>
            </a:r>
            <a:r>
              <a:rPr lang="en-AU" altLang="en-US" dirty="0" err="1">
                <a:latin typeface="Comic Sans MS" panose="030F0702030302020204" pitchFamily="66" charset="0"/>
              </a:rPr>
              <a:t>ciphertext</a:t>
            </a:r>
            <a:r>
              <a:rPr lang="en-AU" altLang="en-US" dirty="0">
                <a:latin typeface="Comic Sans MS" panose="030F0702030302020204" pitchFamily="66" charset="0"/>
              </a:rPr>
              <a:t> bit </a:t>
            </a:r>
            <a:r>
              <a:rPr lang="en-AU" altLang="en-US" dirty="0" smtClean="0">
                <a:latin typeface="Comic Sans MS" panose="030F0702030302020204" pitchFamily="66" charset="0"/>
              </a:rPr>
              <a:t>patterns</a:t>
            </a:r>
          </a:p>
          <a:p>
            <a:pPr eaLnBrk="1" hangingPunct="1"/>
            <a:r>
              <a:rPr lang="en-AU" altLang="en-US" dirty="0" smtClean="0">
                <a:latin typeface="Comic Sans MS" panose="030F0702030302020204" pitchFamily="66" charset="0"/>
                <a:ea typeface="宋体" panose="02010600030101010101" pitchFamily="2" charset="-122"/>
              </a:rPr>
              <a:t>Let’s take a look at several real schemes…</a:t>
            </a:r>
            <a:endParaRPr lang="en-AU" altLang="en-US" dirty="0" smtClean="0">
              <a:latin typeface="Comic Sans MS" panose="030F0702030302020204" pitchFamily="66" charset="0"/>
            </a:endParaRPr>
          </a:p>
          <a:p>
            <a:pPr eaLnBrk="1" hangingPunct="1"/>
            <a:endParaRPr lang="en-AU" altLang="en-US" dirty="0">
              <a:latin typeface="Comic Sans MS" panose="030F0702030302020204" pitchFamily="66" charset="0"/>
            </a:endParaRPr>
          </a:p>
        </p:txBody>
      </p:sp>
    </p:spTree>
    <p:extLst>
      <p:ext uri="{BB962C8B-B14F-4D97-AF65-F5344CB8AC3E}">
        <p14:creationId xmlns:p14="http://schemas.microsoft.com/office/powerpoint/2010/main" val="4079481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p:txBody>
          <a:bodyPr vert="horz" lIns="91440" tIns="45720" rIns="91440" bIns="45720" rtlCol="0">
            <a:normAutofit/>
          </a:bodyPr>
          <a:lstStyle/>
          <a:p>
            <a:r>
              <a:rPr lang="zh-CN" altLang="en-US" dirty="0" smtClean="0"/>
              <a:t>在</a:t>
            </a:r>
            <a:r>
              <a:rPr lang="zh-CN" altLang="en-US" dirty="0">
                <a:hlinkClick r:id="rId3"/>
              </a:rPr>
              <a:t>密码学</a:t>
            </a:r>
            <a:r>
              <a:rPr lang="zh-CN" altLang="en-US" dirty="0"/>
              <a:t>中，</a:t>
            </a:r>
            <a:r>
              <a:rPr lang="zh-CN" altLang="en-US" b="1" dirty="0"/>
              <a:t>恺撒密码</a:t>
            </a:r>
            <a:r>
              <a:rPr lang="zh-CN" altLang="en-US" dirty="0" smtClean="0"/>
              <a:t>（</a:t>
            </a:r>
            <a:r>
              <a:rPr lang="en-US" altLang="zh-CN" dirty="0" smtClean="0"/>
              <a:t>Caesar </a:t>
            </a:r>
            <a:r>
              <a:rPr lang="en-US" altLang="zh-CN" dirty="0"/>
              <a:t>cipher</a:t>
            </a:r>
            <a:r>
              <a:rPr lang="zh-CN" altLang="en-US" dirty="0" smtClean="0"/>
              <a:t>），是</a:t>
            </a:r>
            <a:r>
              <a:rPr lang="zh-CN" altLang="en-US" dirty="0"/>
              <a:t>一种最简单且最广为人知的加密技术。它是一种替换加密的技术，</a:t>
            </a:r>
            <a:r>
              <a:rPr lang="zh-CN" altLang="en-US" dirty="0">
                <a:hlinkClick r:id="rId4"/>
              </a:rPr>
              <a:t>明文</a:t>
            </a:r>
            <a:r>
              <a:rPr lang="zh-CN" altLang="en-US" dirty="0"/>
              <a:t>中的所有字母都在</a:t>
            </a:r>
            <a:r>
              <a:rPr lang="zh-CN" altLang="en-US" dirty="0">
                <a:hlinkClick r:id="rId5"/>
              </a:rPr>
              <a:t>字母表</a:t>
            </a:r>
            <a:r>
              <a:rPr lang="zh-CN" altLang="en-US" dirty="0"/>
              <a:t>上向后（或向前）按照一个固定数目进行偏移后被替换成</a:t>
            </a:r>
            <a:r>
              <a:rPr lang="zh-CN" altLang="en-US" dirty="0">
                <a:hlinkClick r:id="rId6"/>
              </a:rPr>
              <a:t>密文</a:t>
            </a:r>
            <a:r>
              <a:rPr lang="zh-CN" altLang="en-US" dirty="0" smtClean="0"/>
              <a:t>。</a:t>
            </a:r>
            <a:endParaRPr lang="en-US" altLang="zh-CN" dirty="0" smtClean="0"/>
          </a:p>
          <a:p>
            <a:pPr lvl="1"/>
            <a:r>
              <a:rPr lang="zh-CN" altLang="en-US" dirty="0"/>
              <a:t>例如，当偏移量是</a:t>
            </a:r>
            <a:r>
              <a:rPr lang="en-US" altLang="zh-CN" dirty="0"/>
              <a:t>3</a:t>
            </a:r>
            <a:r>
              <a:rPr lang="zh-CN" altLang="en-US" dirty="0"/>
              <a:t>的时候，所有的字母</a:t>
            </a:r>
            <a:r>
              <a:rPr lang="en-US" altLang="zh-CN" dirty="0"/>
              <a:t>A</a:t>
            </a:r>
            <a:r>
              <a:rPr lang="zh-CN" altLang="en-US" dirty="0"/>
              <a:t>将被替换成</a:t>
            </a:r>
            <a:r>
              <a:rPr lang="en-US" altLang="zh-CN" dirty="0"/>
              <a:t>D</a:t>
            </a:r>
            <a:r>
              <a:rPr lang="zh-CN" altLang="en-US" dirty="0"/>
              <a:t>，</a:t>
            </a:r>
            <a:r>
              <a:rPr lang="en-US" altLang="zh-CN" dirty="0"/>
              <a:t>B</a:t>
            </a:r>
            <a:r>
              <a:rPr lang="zh-CN" altLang="en-US" dirty="0"/>
              <a:t>变成</a:t>
            </a:r>
            <a:r>
              <a:rPr lang="en-US" altLang="zh-CN" dirty="0"/>
              <a:t>E</a:t>
            </a:r>
            <a:r>
              <a:rPr lang="zh-CN" altLang="en-US" dirty="0"/>
              <a:t>，以此类推</a:t>
            </a:r>
            <a:r>
              <a:rPr lang="zh-CN" altLang="en-US" dirty="0" smtClean="0"/>
              <a:t>。</a:t>
            </a:r>
            <a:endParaRPr lang="en-US" altLang="zh-CN" dirty="0" smtClean="0"/>
          </a:p>
          <a:p>
            <a:r>
              <a:rPr lang="zh-CN" altLang="en-US" dirty="0" smtClean="0"/>
              <a:t>这个</a:t>
            </a:r>
            <a:r>
              <a:rPr lang="zh-CN" altLang="en-US" dirty="0"/>
              <a:t>加密方法是以罗马共和时期</a:t>
            </a:r>
            <a:r>
              <a:rPr lang="zh-CN" altLang="en-US" dirty="0">
                <a:hlinkClick r:id="rId7"/>
              </a:rPr>
              <a:t>恺撒</a:t>
            </a:r>
            <a:r>
              <a:rPr lang="zh-CN" altLang="en-US" dirty="0"/>
              <a:t>的名字命名的，当年恺撒曾用此方法与其将军们进行联系。</a:t>
            </a:r>
            <a:endParaRPr lang="en-US" altLang="zh-CN" dirty="0" smtClean="0"/>
          </a:p>
        </p:txBody>
      </p:sp>
      <p:sp>
        <p:nvSpPr>
          <p:cNvPr id="6" name="object 6"/>
          <p:cNvSpPr txBox="1"/>
          <p:nvPr/>
        </p:nvSpPr>
        <p:spPr>
          <a:xfrm>
            <a:off x="1" y="2261362"/>
            <a:ext cx="10680192" cy="5855962"/>
          </a:xfrm>
          <a:prstGeom prst="rect">
            <a:avLst/>
          </a:prstGeom>
        </p:spPr>
        <p:txBody>
          <a:bodyPr vert="horz" lIns="91440" tIns="45720" rIns="91440" bIns="45720" rtlCol="0">
            <a:normAutofit/>
          </a:bodyPr>
          <a:lstStyle>
            <a:lvl1pPr marL="358775" indent="-358775" algn="just" defTabSz="914400">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indent="-346075" algn="just" defTabSz="914400">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defTabSz="914400">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defTabSz="914400">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sz="2800" dirty="0"/>
          </a:p>
        </p:txBody>
      </p:sp>
      <p:sp>
        <p:nvSpPr>
          <p:cNvPr id="11" name="矩形标注 10"/>
          <p:cNvSpPr/>
          <p:nvPr/>
        </p:nvSpPr>
        <p:spPr>
          <a:xfrm>
            <a:off x="4029365" y="3334418"/>
            <a:ext cx="5602171" cy="1519164"/>
          </a:xfrm>
          <a:prstGeom prst="wedgeRectCallout">
            <a:avLst>
              <a:gd name="adj1" fmla="val -32251"/>
              <a:gd name="adj2" fmla="val -76352"/>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Times-Roman" charset="0"/>
              </a:rPr>
              <a:t>With only 25 possible keys, the Caesar cipher is far from secure. </a:t>
            </a:r>
            <a:endParaRPr lang="zh-CN" altLang="en-US" sz="2400" dirty="0">
              <a:solidFill>
                <a:srgbClr val="FF0000"/>
              </a:solidFill>
            </a:endParaRPr>
          </a:p>
        </p:txBody>
      </p:sp>
      <p:sp>
        <p:nvSpPr>
          <p:cNvPr id="2" name="标题 1"/>
          <p:cNvSpPr>
            <a:spLocks noGrp="1"/>
          </p:cNvSpPr>
          <p:nvPr>
            <p:ph type="title"/>
          </p:nvPr>
        </p:nvSpPr>
        <p:spPr>
          <a:xfrm>
            <a:off x="761006" y="473991"/>
            <a:ext cx="4444016" cy="378554"/>
          </a:xfrm>
        </p:spPr>
        <p:txBody>
          <a:bodyPr/>
          <a:lstStyle/>
          <a:p>
            <a:r>
              <a:rPr lang="zh-CN" altLang="en-US" sz="2800" dirty="0"/>
              <a:t>恺撒</a:t>
            </a:r>
            <a:r>
              <a:rPr lang="zh-CN" altLang="en-US" sz="2800" dirty="0" smtClean="0"/>
              <a:t>密码</a:t>
            </a:r>
            <a:endParaRPr lang="zh-CN" altLang="en-US" sz="2800" dirty="0"/>
          </a:p>
        </p:txBody>
      </p:sp>
    </p:spTree>
    <p:extLst>
      <p:ext uri="{BB962C8B-B14F-4D97-AF65-F5344CB8AC3E}">
        <p14:creationId xmlns:p14="http://schemas.microsoft.com/office/powerpoint/2010/main" val="14806030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网络安全课件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网络安全课件主题" id="{595D8BD7-8599-49FB-9E48-5DDE657B563A}" vid="{0F18C005-D265-433C-898D-541D57A80FF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网络安全课件主题</Template>
  <TotalTime>8574</TotalTime>
  <Words>7775</Words>
  <Application>Microsoft Office PowerPoint</Application>
  <PresentationFormat>宽屏</PresentationFormat>
  <Paragraphs>686</Paragraphs>
  <Slides>68</Slides>
  <Notes>31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68</vt:i4>
      </vt:variant>
    </vt:vector>
  </HeadingPairs>
  <TitlesOfParts>
    <vt:vector size="90" baseType="lpstr">
      <vt:lpstr>Courier</vt:lpstr>
      <vt:lpstr>MS PGothic</vt:lpstr>
      <vt:lpstr>Times-Roman</vt:lpstr>
      <vt:lpstr>等线</vt:lpstr>
      <vt:lpstr>等线 Light</vt:lpstr>
      <vt:lpstr>黑体</vt:lpstr>
      <vt:lpstr>华文行楷</vt:lpstr>
      <vt:lpstr>楷体</vt:lpstr>
      <vt:lpstr>思源黑体 CN Bold</vt:lpstr>
      <vt:lpstr>宋体</vt:lpstr>
      <vt:lpstr>微软雅黑</vt:lpstr>
      <vt:lpstr>Arial</vt:lpstr>
      <vt:lpstr>Calibri</vt:lpstr>
      <vt:lpstr>Calibri Light</vt:lpstr>
      <vt:lpstr>Cambria</vt:lpstr>
      <vt:lpstr>Century Gothic</vt:lpstr>
      <vt:lpstr>Comic Sans MS</vt:lpstr>
      <vt:lpstr>Stencil</vt:lpstr>
      <vt:lpstr>Symbol</vt:lpstr>
      <vt:lpstr>Times New Roman</vt:lpstr>
      <vt:lpstr>Wingdings</vt:lpstr>
      <vt:lpstr>网络安全课件主题</vt:lpstr>
      <vt:lpstr>PowerPoint 演示文稿</vt:lpstr>
      <vt:lpstr>密码学基础</vt:lpstr>
      <vt:lpstr>PowerPoint 演示文稿</vt:lpstr>
      <vt:lpstr>PowerPoint 演示文稿</vt:lpstr>
      <vt:lpstr>密码学基础</vt:lpstr>
      <vt:lpstr> 密码学概述</vt:lpstr>
      <vt:lpstr> 密码学的发展</vt:lpstr>
      <vt:lpstr>Classical Substitution Ciphers</vt:lpstr>
      <vt:lpstr>恺撒密码</vt:lpstr>
      <vt:lpstr>Monoalphabetic Cipher</vt:lpstr>
      <vt:lpstr>Monoalphabetic Cipher Security</vt:lpstr>
      <vt:lpstr>Language Redundancy and Cryptanalysis</vt:lpstr>
      <vt:lpstr>English Letter Frequencies</vt:lpstr>
      <vt:lpstr>Use in Cryptanalysis</vt:lpstr>
      <vt:lpstr>Transposition Ciphers</vt:lpstr>
      <vt:lpstr>Row Transposition Ciphers</vt:lpstr>
      <vt:lpstr>Product Ciphers (Hybrid Scheme)</vt:lpstr>
      <vt:lpstr>密码学基本概念</vt:lpstr>
      <vt:lpstr>基于密码学的保密通信系统的模型</vt:lpstr>
      <vt:lpstr> 消息和加密</vt:lpstr>
      <vt:lpstr>明文和密文</vt:lpstr>
      <vt:lpstr> 鉴别、完整性和抗抵赖性</vt:lpstr>
      <vt:lpstr> 算法和密钥</vt:lpstr>
      <vt:lpstr>PowerPoint 演示文稿</vt:lpstr>
      <vt:lpstr>PowerPoint 演示文稿</vt:lpstr>
      <vt:lpstr>PowerPoint 演示文稿</vt:lpstr>
      <vt:lpstr>PowerPoint 演示文稿</vt:lpstr>
      <vt:lpstr>PowerPoint 演示文稿</vt:lpstr>
      <vt:lpstr>DES算法的原理</vt:lpstr>
      <vt:lpstr>DES算法的整体结构</vt:lpstr>
      <vt:lpstr>DES算法的安全性</vt:lpstr>
      <vt:lpstr>3DES算法</vt:lpstr>
      <vt:lpstr>AES算法</vt:lpstr>
      <vt:lpstr>AES算法</vt:lpstr>
      <vt:lpstr>PowerPoint 演示文稿</vt:lpstr>
      <vt:lpstr>RSA公钥加密技术</vt:lpstr>
      <vt:lpstr>常见的公钥加密算法</vt:lpstr>
      <vt:lpstr>RSA算法</vt:lpstr>
      <vt:lpstr>RSA算法</vt:lpstr>
      <vt:lpstr>RSA算法描述</vt:lpstr>
      <vt:lpstr>RSA算法举例</vt:lpstr>
      <vt:lpstr>PowerPoint 演示文稿</vt:lpstr>
      <vt:lpstr>PowerPoint 演示文稿</vt:lpstr>
      <vt:lpstr>PowerPoint 演示文稿</vt:lpstr>
      <vt:lpstr>PowerPoint 演示文稿</vt:lpstr>
      <vt:lpstr>消息摘要和数字签名</vt:lpstr>
      <vt:lpstr>报文摘要(消息摘要 )</vt:lpstr>
      <vt:lpstr>消息摘要</vt:lpstr>
      <vt:lpstr>PowerPoint 演示文稿</vt:lpstr>
      <vt:lpstr>MD5和SHA</vt:lpstr>
      <vt:lpstr>数字签名</vt:lpstr>
      <vt:lpstr>数字签名及完整性验证</vt:lpstr>
      <vt:lpstr>PowerPoint 演示文稿</vt:lpstr>
      <vt:lpstr>PowerPoint 演示文稿</vt:lpstr>
      <vt:lpstr>PGP及其应用</vt:lpstr>
      <vt:lpstr>PGP简介</vt:lpstr>
      <vt:lpstr>PGP简介</vt:lpstr>
      <vt:lpstr>PowerPoint 演示文稿</vt:lpstr>
      <vt:lpstr>PGP简介</vt:lpstr>
      <vt:lpstr>PGP简介</vt:lpstr>
      <vt:lpstr>PGP简介</vt:lpstr>
      <vt:lpstr>PowerPoint 演示文稿</vt:lpstr>
      <vt:lpstr>使用OpenSSL中的密码函数</vt:lpstr>
      <vt:lpstr>在命令行下使用OpenSSL</vt:lpstr>
      <vt:lpstr>PowerPoint 演示文稿</vt:lpstr>
      <vt:lpstr>PowerPoint 演示文稿</vt:lpstr>
      <vt:lpstr>常用的OpenSSL的命令</vt:lpstr>
      <vt:lpstr>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密码基础</dc:title>
  <dc:creator>WFY</dc:creator>
  <cp:lastModifiedBy>WFY</cp:lastModifiedBy>
  <cp:revision>175</cp:revision>
  <dcterms:created xsi:type="dcterms:W3CDTF">2020-02-05T12:41:39Z</dcterms:created>
  <dcterms:modified xsi:type="dcterms:W3CDTF">2021-03-22T06:53:10Z</dcterms:modified>
</cp:coreProperties>
</file>