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64" r:id="rId2"/>
    <p:sldId id="256" r:id="rId3"/>
    <p:sldId id="436" r:id="rId4"/>
    <p:sldId id="435" r:id="rId5"/>
    <p:sldId id="266" r:id="rId6"/>
    <p:sldId id="433" r:id="rId7"/>
    <p:sldId id="434" r:id="rId8"/>
    <p:sldId id="334" r:id="rId9"/>
    <p:sldId id="432" r:id="rId10"/>
    <p:sldId id="335" r:id="rId11"/>
    <p:sldId id="336" r:id="rId12"/>
    <p:sldId id="338" r:id="rId13"/>
    <p:sldId id="270" r:id="rId14"/>
    <p:sldId id="342" r:id="rId15"/>
    <p:sldId id="344" r:id="rId16"/>
    <p:sldId id="345" r:id="rId17"/>
    <p:sldId id="339" r:id="rId18"/>
    <p:sldId id="346" r:id="rId19"/>
    <p:sldId id="347" r:id="rId20"/>
    <p:sldId id="348" r:id="rId21"/>
    <p:sldId id="349" r:id="rId22"/>
    <p:sldId id="340" r:id="rId23"/>
    <p:sldId id="341" r:id="rId24"/>
    <p:sldId id="350" r:id="rId25"/>
    <p:sldId id="351" r:id="rId26"/>
    <p:sldId id="352" r:id="rId27"/>
    <p:sldId id="353" r:id="rId28"/>
    <p:sldId id="415" r:id="rId29"/>
    <p:sldId id="354" r:id="rId30"/>
    <p:sldId id="355" r:id="rId31"/>
    <p:sldId id="356" r:id="rId32"/>
    <p:sldId id="357" r:id="rId33"/>
    <p:sldId id="358" r:id="rId34"/>
    <p:sldId id="437"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438" r:id="rId48"/>
    <p:sldId id="376" r:id="rId49"/>
    <p:sldId id="377" r:id="rId50"/>
    <p:sldId id="378" r:id="rId51"/>
    <p:sldId id="379" r:id="rId52"/>
    <p:sldId id="380" r:id="rId53"/>
    <p:sldId id="382" r:id="rId54"/>
    <p:sldId id="383" r:id="rId55"/>
    <p:sldId id="384" r:id="rId56"/>
    <p:sldId id="385" r:id="rId57"/>
    <p:sldId id="386" r:id="rId58"/>
    <p:sldId id="428" r:id="rId59"/>
    <p:sldId id="429" r:id="rId60"/>
    <p:sldId id="430" r:id="rId61"/>
    <p:sldId id="431" r:id="rId62"/>
    <p:sldId id="439" r:id="rId63"/>
    <p:sldId id="389" r:id="rId64"/>
    <p:sldId id="390" r:id="rId65"/>
    <p:sldId id="391" r:id="rId66"/>
    <p:sldId id="397" r:id="rId67"/>
    <p:sldId id="398" r:id="rId68"/>
    <p:sldId id="399" r:id="rId69"/>
    <p:sldId id="400" r:id="rId70"/>
    <p:sldId id="404" r:id="rId71"/>
    <p:sldId id="405" r:id="rId72"/>
    <p:sldId id="406" r:id="rId73"/>
    <p:sldId id="440" r:id="rId74"/>
    <p:sldId id="407" r:id="rId75"/>
    <p:sldId id="408" r:id="rId76"/>
    <p:sldId id="409" r:id="rId77"/>
    <p:sldId id="410" r:id="rId78"/>
    <p:sldId id="411" r:id="rId79"/>
    <p:sldId id="412"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0049" autoAdjust="0"/>
  </p:normalViewPr>
  <p:slideViewPr>
    <p:cSldViewPr snapToGrid="0">
      <p:cViewPr varScale="1">
        <p:scale>
          <a:sx n="66" d="100"/>
          <a:sy n="66" d="100"/>
        </p:scale>
        <p:origin x="11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168DA-4535-4280-B355-92B0CB09B40A}"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A1B1-C698-4FC7-BD7F-A4A18B1D8A6E}" type="slidenum">
              <a:rPr lang="zh-CN" altLang="en-US" smtClean="0"/>
              <a:t>‹#›</a:t>
            </a:fld>
            <a:endParaRPr lang="zh-CN" altLang="en-US"/>
          </a:p>
        </p:txBody>
      </p:sp>
    </p:spTree>
    <p:extLst>
      <p:ext uri="{BB962C8B-B14F-4D97-AF65-F5344CB8AC3E}">
        <p14:creationId xmlns:p14="http://schemas.microsoft.com/office/powerpoint/2010/main" val="117994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159357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35490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25798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103685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47</a:t>
            </a:fld>
            <a:endParaRPr lang="zh-CN" altLang="en-US"/>
          </a:p>
        </p:txBody>
      </p:sp>
    </p:spTree>
    <p:extLst>
      <p:ext uri="{BB962C8B-B14F-4D97-AF65-F5344CB8AC3E}">
        <p14:creationId xmlns:p14="http://schemas.microsoft.com/office/powerpoint/2010/main" val="180407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Snort </a:t>
            </a:r>
            <a:r>
              <a:rPr lang="zh-CN" altLang="en-US" sz="1200" b="0" i="0" kern="1200" dirty="0" smtClean="0">
                <a:solidFill>
                  <a:schemeClr val="tx1"/>
                </a:solidFill>
                <a:effectLst/>
                <a:latin typeface="+mn-lt"/>
                <a:ea typeface="+mn-ea"/>
                <a:cs typeface="+mn-cs"/>
              </a:rPr>
              <a:t>规则的三个典型实例</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特洛依木马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活动</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规则定义如下</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alert UDP $INTERNAL 31337 -&gt; $EXTERNAL any (</a:t>
            </a:r>
            <a:r>
              <a:rPr lang="en-US" altLang="zh-CN" sz="1200" b="0" i="0" kern="1200" dirty="0" err="1" smtClean="0">
                <a:solidFill>
                  <a:schemeClr val="tx1"/>
                </a:solidFill>
                <a:effectLst/>
                <a:latin typeface="+mn-lt"/>
                <a:ea typeface="+mn-ea"/>
                <a:cs typeface="+mn-cs"/>
              </a:rPr>
              <a:t>msg</a:t>
            </a:r>
            <a:r>
              <a:rPr lang="en-US" altLang="zh-CN" sz="1200" b="0" i="0" kern="1200" dirty="0" smtClean="0">
                <a:solidFill>
                  <a:schemeClr val="tx1"/>
                </a:solidFill>
                <a:effectLst/>
                <a:latin typeface="+mn-lt"/>
                <a:ea typeface="+mn-ea"/>
                <a:cs typeface="+mn-cs"/>
              </a:rPr>
              <a:t> :“IDS 189/ Trojan-active-back-orifice”;)</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含义为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当有人对你的电脑</a:t>
            </a:r>
            <a:r>
              <a:rPr lang="en-US" altLang="zh-CN" sz="1200" b="0" i="0" kern="1200" dirty="0" smtClean="0">
                <a:solidFill>
                  <a:schemeClr val="tx1"/>
                </a:solidFill>
                <a:effectLst/>
                <a:latin typeface="+mn-lt"/>
                <a:ea typeface="+mn-ea"/>
                <a:cs typeface="+mn-cs"/>
              </a:rPr>
              <a:t>UDP </a:t>
            </a:r>
            <a:r>
              <a:rPr lang="zh-CN" altLang="en-US" sz="1200" b="0" i="0" kern="1200" dirty="0" smtClean="0">
                <a:solidFill>
                  <a:schemeClr val="tx1"/>
                </a:solidFill>
                <a:effectLst/>
                <a:latin typeface="+mn-lt"/>
                <a:ea typeface="+mn-ea"/>
                <a:cs typeface="+mn-cs"/>
              </a:rPr>
              <a:t>端口</a:t>
            </a:r>
            <a:r>
              <a:rPr lang="en-US" altLang="zh-CN" sz="1200" b="0" i="0" kern="1200" dirty="0" smtClean="0">
                <a:solidFill>
                  <a:schemeClr val="tx1"/>
                </a:solidFill>
                <a:effectLst/>
                <a:latin typeface="+mn-lt"/>
                <a:ea typeface="+mn-ea"/>
                <a:cs typeface="+mn-cs"/>
              </a:rPr>
              <a:t>31337</a:t>
            </a:r>
            <a:r>
              <a:rPr lang="zh-CN" altLang="en-US" sz="1200" b="0" i="0" kern="1200" dirty="0" smtClean="0">
                <a:solidFill>
                  <a:schemeClr val="tx1"/>
                </a:solidFill>
                <a:effectLst/>
                <a:latin typeface="+mn-lt"/>
                <a:ea typeface="+mn-ea"/>
                <a:cs typeface="+mn-cs"/>
              </a:rPr>
              <a:t>连线送入资料时，向管理员发出</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特洛依木马</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程式</a:t>
            </a:r>
            <a:r>
              <a:rPr lang="en-US" altLang="zh-CN" sz="1200" b="0" i="0" kern="1200" dirty="0" smtClean="0">
                <a:solidFill>
                  <a:schemeClr val="tx1"/>
                </a:solidFill>
                <a:effectLst/>
                <a:latin typeface="+mn-lt"/>
                <a:ea typeface="+mn-ea"/>
                <a:cs typeface="+mn-cs"/>
              </a:rPr>
              <a:t>Back Orifice </a:t>
            </a:r>
            <a:r>
              <a:rPr lang="zh-CN" altLang="en-US" sz="1200" b="0" i="0" kern="1200" dirty="0" smtClean="0">
                <a:solidFill>
                  <a:schemeClr val="tx1"/>
                </a:solidFill>
                <a:effectLst/>
                <a:latin typeface="+mn-lt"/>
                <a:ea typeface="+mn-ea"/>
                <a:cs typeface="+mn-cs"/>
              </a:rPr>
              <a:t>在活动的警报。</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分布式拒绝服务</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DDoS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攻击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规则定义如下</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alert </a:t>
            </a:r>
            <a:r>
              <a:rPr lang="en-US" altLang="zh-CN" sz="1200" b="0" i="0" kern="1200" dirty="0" err="1" smtClean="0">
                <a:solidFill>
                  <a:schemeClr val="tx1"/>
                </a:solidFill>
                <a:effectLst/>
                <a:latin typeface="+mn-lt"/>
                <a:ea typeface="+mn-ea"/>
                <a:cs typeface="+mn-cs"/>
              </a:rPr>
              <a:t>tcp</a:t>
            </a:r>
            <a:r>
              <a:rPr lang="en-US" altLang="zh-CN" sz="1200" b="0" i="0" kern="1200" dirty="0" smtClean="0">
                <a:solidFill>
                  <a:schemeClr val="tx1"/>
                </a:solidFill>
                <a:effectLst/>
                <a:latin typeface="+mn-lt"/>
                <a:ea typeface="+mn-ea"/>
                <a:cs typeface="+mn-cs"/>
              </a:rPr>
              <a:t> $EXTERNAL_NET any -&gt; $HOME NET 12754 (</a:t>
            </a:r>
            <a:r>
              <a:rPr lang="en-US" altLang="zh-CN" sz="1200" b="0" i="0" kern="1200" dirty="0" err="1" smtClean="0">
                <a:solidFill>
                  <a:schemeClr val="tx1"/>
                </a:solidFill>
                <a:effectLst/>
                <a:latin typeface="+mn-lt"/>
                <a:ea typeface="+mn-ea"/>
                <a:cs typeface="+mn-cs"/>
              </a:rPr>
              <a:t>msg</a:t>
            </a:r>
            <a:r>
              <a:rPr lang="en-US" altLang="zh-CN" sz="1200" b="0" i="0" kern="1200" dirty="0" smtClean="0">
                <a:solidFill>
                  <a:schemeClr val="tx1"/>
                </a:solidFill>
                <a:effectLst/>
                <a:latin typeface="+mn-lt"/>
                <a:ea typeface="+mn-ea"/>
                <a:cs typeface="+mn-cs"/>
              </a:rPr>
              <a:t> :“DDOS </a:t>
            </a:r>
            <a:r>
              <a:rPr lang="en-US" altLang="zh-CN" sz="1200" b="0" i="0" kern="1200" dirty="0" err="1" smtClean="0">
                <a:solidFill>
                  <a:schemeClr val="tx1"/>
                </a:solidFill>
                <a:effectLst/>
                <a:latin typeface="+mn-lt"/>
                <a:ea typeface="+mn-ea"/>
                <a:cs typeface="+mn-cs"/>
              </a:rPr>
              <a:t>mstream</a:t>
            </a:r>
            <a:r>
              <a:rPr lang="en-US" altLang="zh-CN" sz="1200" b="0" i="0" kern="1200" dirty="0" smtClean="0">
                <a:solidFill>
                  <a:schemeClr val="tx1"/>
                </a:solidFill>
                <a:effectLst/>
                <a:latin typeface="+mn-lt"/>
                <a:ea typeface="+mn-ea"/>
                <a:cs typeface="+mn-cs"/>
              </a:rPr>
              <a:t> client to handler”; content: “&gt;”; flags: A + ; </a:t>
            </a:r>
            <a:r>
              <a:rPr lang="en-US" altLang="zh-CN" dirty="0" smtClean="0"/>
              <a:t/>
            </a:r>
            <a:br>
              <a:rPr lang="en-US" altLang="zh-CN" dirty="0" smtClean="0"/>
            </a:br>
            <a:r>
              <a:rPr lang="en-US" altLang="zh-CN" dirty="0" smtClean="0"/>
              <a:t/>
            </a:r>
            <a:br>
              <a:rPr lang="en-US" altLang="zh-CN" dirty="0" smtClean="0"/>
            </a:br>
            <a:r>
              <a:rPr lang="en-US" altLang="zh-CN" sz="1200" b="0" i="0" kern="1200" dirty="0" err="1" smtClean="0">
                <a:solidFill>
                  <a:schemeClr val="tx1"/>
                </a:solidFill>
                <a:effectLst/>
                <a:latin typeface="+mn-lt"/>
                <a:ea typeface="+mn-ea"/>
                <a:cs typeface="+mn-cs"/>
              </a:rPr>
              <a:t>referenc</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cve</a:t>
            </a:r>
            <a:r>
              <a:rPr lang="en-US" altLang="zh-CN" sz="1200" b="0" i="0" kern="1200" dirty="0" smtClean="0">
                <a:solidFill>
                  <a:schemeClr val="tx1"/>
                </a:solidFill>
                <a:effectLst/>
                <a:latin typeface="+mn-lt"/>
                <a:ea typeface="+mn-ea"/>
                <a:cs typeface="+mn-cs"/>
              </a:rPr>
              <a:t>, CAN-2000-0138; </a:t>
            </a:r>
            <a:r>
              <a:rPr lang="en-US" altLang="zh-CN" sz="1200" b="0" i="0" kern="1200" dirty="0" err="1" smtClean="0">
                <a:solidFill>
                  <a:schemeClr val="tx1"/>
                </a:solidFill>
                <a:effectLst/>
                <a:latin typeface="+mn-lt"/>
                <a:ea typeface="+mn-ea"/>
                <a:cs typeface="+mn-cs"/>
              </a:rPr>
              <a:t>classtype</a:t>
            </a:r>
            <a:r>
              <a:rPr lang="en-US" altLang="zh-CN" sz="1200" b="0" i="0" kern="1200" dirty="0" smtClean="0">
                <a:solidFill>
                  <a:schemeClr val="tx1"/>
                </a:solidFill>
                <a:effectLst/>
                <a:latin typeface="+mn-lt"/>
                <a:ea typeface="+mn-ea"/>
                <a:cs typeface="+mn-cs"/>
              </a:rPr>
              <a:t>: attempted-dos; </a:t>
            </a:r>
            <a:r>
              <a:rPr lang="en-US" altLang="zh-CN" sz="1200" b="0" i="0" kern="1200" dirty="0" err="1" smtClean="0">
                <a:solidFill>
                  <a:schemeClr val="tx1"/>
                </a:solidFill>
                <a:effectLst/>
                <a:latin typeface="+mn-lt"/>
                <a:ea typeface="+mn-ea"/>
                <a:cs typeface="+mn-cs"/>
              </a:rPr>
              <a:t>sid</a:t>
            </a:r>
            <a:r>
              <a:rPr lang="en-US" altLang="zh-CN" sz="1200" b="0" i="0" kern="1200" dirty="0" smtClean="0">
                <a:solidFill>
                  <a:schemeClr val="tx1"/>
                </a:solidFill>
                <a:effectLst/>
                <a:latin typeface="+mn-lt"/>
                <a:ea typeface="+mn-ea"/>
                <a:cs typeface="+mn-cs"/>
              </a:rPr>
              <a:t>: 247; rev: 1;)</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含义为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目的端口号为</a:t>
            </a:r>
            <a:r>
              <a:rPr lang="en-US" altLang="zh-CN" sz="1200" b="0" i="0" kern="1200" dirty="0" smtClean="0">
                <a:solidFill>
                  <a:schemeClr val="tx1"/>
                </a:solidFill>
                <a:effectLst/>
                <a:latin typeface="+mn-lt"/>
                <a:ea typeface="+mn-ea"/>
                <a:cs typeface="+mn-cs"/>
              </a:rPr>
              <a:t>12754 </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TCP </a:t>
            </a:r>
            <a:r>
              <a:rPr lang="zh-CN" altLang="en-US" sz="1200" b="0" i="0" kern="1200" dirty="0" smtClean="0">
                <a:solidFill>
                  <a:schemeClr val="tx1"/>
                </a:solidFill>
                <a:effectLst/>
                <a:latin typeface="+mn-lt"/>
                <a:ea typeface="+mn-ea"/>
                <a:cs typeface="+mn-cs"/>
              </a:rPr>
              <a:t>连接中， 数据包含字符串“</a:t>
            </a:r>
            <a:r>
              <a:rPr lang="en-US" altLang="zh-CN" sz="1200" b="0" i="0" kern="1200" dirty="0" smtClean="0">
                <a:solidFill>
                  <a:schemeClr val="tx1"/>
                </a:solidFill>
                <a:effectLst/>
                <a:latin typeface="+mn-lt"/>
                <a:ea typeface="+mn-ea"/>
                <a:cs typeface="+mn-cs"/>
              </a:rPr>
              <a:t>&gt;”</a:t>
            </a:r>
            <a:r>
              <a:rPr lang="zh-CN" altLang="en-US" sz="1200" b="0" i="0" kern="1200" dirty="0" smtClean="0">
                <a:solidFill>
                  <a:schemeClr val="tx1"/>
                </a:solidFill>
                <a:effectLst/>
                <a:latin typeface="+mn-lt"/>
                <a:ea typeface="+mn-ea"/>
                <a:cs typeface="+mn-cs"/>
              </a:rPr>
              <a:t>时，向管理员发出警报。</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Ping </a:t>
            </a:r>
            <a:r>
              <a:rPr lang="zh-CN" altLang="en-US" sz="1200" b="0" i="0" kern="1200" dirty="0" smtClean="0">
                <a:solidFill>
                  <a:schemeClr val="tx1"/>
                </a:solidFill>
                <a:effectLst/>
                <a:latin typeface="+mn-lt"/>
                <a:ea typeface="+mn-ea"/>
                <a:cs typeface="+mn-cs"/>
              </a:rPr>
              <a:t>扫描攻击</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规则定义如下</a:t>
            </a:r>
            <a:r>
              <a:rPr lang="en-US" altLang="zh-CN" sz="1200" b="0" i="0" kern="1200" dirty="0" smtClean="0">
                <a:solidFill>
                  <a:schemeClr val="tx1"/>
                </a:solidFill>
                <a:effectLst/>
                <a:latin typeface="+mn-lt"/>
                <a:ea typeface="+mn-ea"/>
                <a:cs typeface="+mn-cs"/>
              </a:rPr>
              <a:t>:</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alert </a:t>
            </a:r>
            <a:r>
              <a:rPr lang="en-US" altLang="zh-CN" sz="1200" b="0" i="0" kern="1200" dirty="0" err="1" smtClean="0">
                <a:solidFill>
                  <a:schemeClr val="tx1"/>
                </a:solidFill>
                <a:effectLst/>
                <a:latin typeface="+mn-lt"/>
                <a:ea typeface="+mn-ea"/>
                <a:cs typeface="+mn-cs"/>
              </a:rPr>
              <a:t>icmp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EXTERNAL NET any - &gt;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HOME NET any (</a:t>
            </a:r>
            <a:r>
              <a:rPr lang="en-US" altLang="zh-CN" sz="1200" b="0" i="0" kern="1200" dirty="0" err="1" smtClean="0">
                <a:solidFill>
                  <a:schemeClr val="tx1"/>
                </a:solidFill>
                <a:effectLst/>
                <a:latin typeface="+mn-lt"/>
                <a:ea typeface="+mn-ea"/>
                <a:cs typeface="+mn-cs"/>
              </a:rPr>
              <a:t>msg</a:t>
            </a:r>
            <a:r>
              <a:rPr lang="en-US" altLang="zh-CN" sz="1200" b="0" i="0" kern="1200" dirty="0" smtClean="0">
                <a:solidFill>
                  <a:schemeClr val="tx1"/>
                </a:solidFill>
                <a:effectLst/>
                <a:latin typeface="+mn-lt"/>
                <a:ea typeface="+mn-ea"/>
                <a:cs typeface="+mn-cs"/>
              </a:rPr>
              <a:t> :“ICMP </a:t>
            </a:r>
            <a:r>
              <a:rPr lang="en-US" altLang="zh-CN" sz="1200" b="0" i="0" kern="1200" dirty="0" err="1" smtClean="0">
                <a:solidFill>
                  <a:schemeClr val="tx1"/>
                </a:solidFill>
                <a:effectLst/>
                <a:latin typeface="+mn-lt"/>
                <a:ea typeface="+mn-ea"/>
                <a:cs typeface="+mn-cs"/>
              </a:rPr>
              <a:t>webtrends</a:t>
            </a:r>
            <a:r>
              <a:rPr lang="en-US" altLang="zh-CN" sz="1200" b="0" i="0" kern="1200" dirty="0" smtClean="0">
                <a:solidFill>
                  <a:schemeClr val="tx1"/>
                </a:solidFill>
                <a:effectLst/>
                <a:latin typeface="+mn-lt"/>
                <a:ea typeface="+mn-ea"/>
                <a:cs typeface="+mn-cs"/>
              </a:rPr>
              <a:t> scanner”; content :“| 00 00 00 00 45 45 45 45 45 45 </a:t>
            </a:r>
            <a:r>
              <a:rPr lang="en-US" altLang="zh-CN" dirty="0" smtClean="0"/>
              <a:t/>
            </a:r>
            <a:br>
              <a:rPr lang="en-US" altLang="zh-CN" dirty="0" smtClean="0"/>
            </a:b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45 45 45 45 45 45 |”; </a:t>
            </a:r>
            <a:r>
              <a:rPr lang="en-US" altLang="zh-CN" sz="1200" b="0" i="0" kern="1200" dirty="0" err="1" smtClean="0">
                <a:solidFill>
                  <a:schemeClr val="tx1"/>
                </a:solidFill>
                <a:effectLst/>
                <a:latin typeface="+mn-lt"/>
                <a:ea typeface="+mn-ea"/>
                <a:cs typeface="+mn-cs"/>
              </a:rPr>
              <a:t>itype</a:t>
            </a:r>
            <a:r>
              <a:rPr lang="en-US" altLang="zh-CN" sz="1200" b="0" i="0" kern="1200" dirty="0" smtClean="0">
                <a:solidFill>
                  <a:schemeClr val="tx1"/>
                </a:solidFill>
                <a:effectLst/>
                <a:latin typeface="+mn-lt"/>
                <a:ea typeface="+mn-ea"/>
                <a:cs typeface="+mn-cs"/>
              </a:rPr>
              <a:t> : 8 ; </a:t>
            </a:r>
            <a:r>
              <a:rPr lang="en-US" altLang="zh-CN" sz="1200" b="0" i="0" kern="1200" dirty="0" err="1" smtClean="0">
                <a:solidFill>
                  <a:schemeClr val="tx1"/>
                </a:solidFill>
                <a:effectLst/>
                <a:latin typeface="+mn-lt"/>
                <a:ea typeface="+mn-ea"/>
                <a:cs typeface="+mn-cs"/>
              </a:rPr>
              <a:t>icode</a:t>
            </a:r>
            <a:r>
              <a:rPr lang="en-US" altLang="zh-CN" sz="1200" b="0" i="0" kern="1200" dirty="0" smtClean="0">
                <a:solidFill>
                  <a:schemeClr val="tx1"/>
                </a:solidFill>
                <a:effectLst/>
                <a:latin typeface="+mn-lt"/>
                <a:ea typeface="+mn-ea"/>
                <a:cs typeface="+mn-cs"/>
              </a:rPr>
              <a:t> : 0 ; reference : arachnids , 307 ; </a:t>
            </a:r>
            <a:r>
              <a:rPr lang="en-US" altLang="zh-CN" sz="1200" b="0" i="0" kern="1200" dirty="0" err="1" smtClean="0">
                <a:solidFill>
                  <a:schemeClr val="tx1"/>
                </a:solidFill>
                <a:effectLst/>
                <a:latin typeface="+mn-lt"/>
                <a:ea typeface="+mn-ea"/>
                <a:cs typeface="+mn-cs"/>
              </a:rPr>
              <a:t>classtype</a:t>
            </a:r>
            <a:r>
              <a:rPr lang="en-US" altLang="zh-CN" sz="1200" b="0" i="0" kern="1200" dirty="0" smtClean="0">
                <a:solidFill>
                  <a:schemeClr val="tx1"/>
                </a:solidFill>
                <a:effectLst/>
                <a:latin typeface="+mn-lt"/>
                <a:ea typeface="+mn-ea"/>
                <a:cs typeface="+mn-cs"/>
              </a:rPr>
              <a:t> :attempted - recon ; </a:t>
            </a:r>
            <a:r>
              <a:rPr lang="en-US" altLang="zh-CN" sz="1200" b="0" i="0" kern="1200" dirty="0" err="1" smtClean="0">
                <a:solidFill>
                  <a:schemeClr val="tx1"/>
                </a:solidFill>
                <a:effectLst/>
                <a:latin typeface="+mn-lt"/>
                <a:ea typeface="+mn-ea"/>
                <a:cs typeface="+mn-cs"/>
              </a:rPr>
              <a:t>sid</a:t>
            </a:r>
            <a:r>
              <a:rPr lang="en-US" altLang="zh-CN" sz="1200" b="0" i="0" kern="1200" dirty="0" smtClean="0">
                <a:solidFill>
                  <a:schemeClr val="tx1"/>
                </a:solidFill>
                <a:effectLst/>
                <a:latin typeface="+mn-lt"/>
                <a:ea typeface="+mn-ea"/>
                <a:cs typeface="+mn-cs"/>
              </a:rPr>
              <a:t> :476 ; rev :1 </a:t>
            </a:r>
            <a:r>
              <a:rPr lang="en-US" altLang="zh-CN" dirty="0" smtClean="0"/>
              <a:t/>
            </a:r>
            <a:br>
              <a:rPr lang="en-US" altLang="zh-CN" dirty="0" smtClean="0"/>
            </a:b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a:t>
            </a:r>
            <a:r>
              <a:rPr lang="en-US" altLang="zh-CN" dirty="0" smtClean="0"/>
              <a:t/>
            </a:r>
            <a:br>
              <a:rPr lang="en-US" altLang="zh-CN" dirty="0" smtClean="0"/>
            </a:br>
            <a:r>
              <a:rPr lang="zh-CN" altLang="en-US" sz="1200" b="0" i="0" kern="1200" dirty="0" smtClean="0">
                <a:solidFill>
                  <a:schemeClr val="tx1"/>
                </a:solidFill>
                <a:effectLst/>
                <a:latin typeface="+mn-lt"/>
                <a:ea typeface="+mn-ea"/>
                <a:cs typeface="+mn-cs"/>
              </a:rPr>
              <a:t>含义为</a:t>
            </a:r>
            <a:r>
              <a:rPr lang="en-US" altLang="zh-CN" sz="1200" b="0" i="0" kern="1200" dirty="0" smtClean="0">
                <a:solidFill>
                  <a:schemeClr val="tx1"/>
                </a:solidFill>
                <a:effectLst/>
                <a:latin typeface="+mn-lt"/>
                <a:ea typeface="+mn-ea"/>
                <a:cs typeface="+mn-cs"/>
              </a:rPr>
              <a:t>: ICMP </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ping </a:t>
            </a:r>
            <a:r>
              <a:rPr lang="zh-CN" altLang="en-US" sz="1200" b="0" i="0" kern="1200" dirty="0" smtClean="0">
                <a:solidFill>
                  <a:schemeClr val="tx1"/>
                </a:solidFill>
                <a:effectLst/>
                <a:latin typeface="+mn-lt"/>
                <a:ea typeface="+mn-ea"/>
                <a:cs typeface="+mn-cs"/>
              </a:rPr>
              <a:t>报文中的数据含有字符串“</a:t>
            </a:r>
            <a:r>
              <a:rPr lang="en-US" altLang="zh-CN" sz="1200" b="0" i="0" kern="1200" dirty="0" smtClean="0">
                <a:solidFill>
                  <a:schemeClr val="tx1"/>
                </a:solidFill>
                <a:effectLst/>
                <a:latin typeface="+mn-lt"/>
                <a:ea typeface="+mn-ea"/>
                <a:cs typeface="+mn-cs"/>
              </a:rPr>
              <a:t>00 00 00 00 45 45 45 45 45 45 45 45 45 45 45 45”</a:t>
            </a:r>
            <a:r>
              <a:rPr lang="zh-CN" altLang="en-US" sz="1200" b="0" i="0" kern="1200" dirty="0" smtClean="0">
                <a:solidFill>
                  <a:schemeClr val="tx1"/>
                </a:solidFill>
                <a:effectLst/>
                <a:latin typeface="+mn-lt"/>
                <a:ea typeface="+mn-ea"/>
                <a:cs typeface="+mn-cs"/>
              </a:rPr>
              <a:t>时，向管理员发出警报。</a:t>
            </a:r>
            <a:endParaRPr lang="zh-CN" altLang="en-US" dirty="0"/>
          </a:p>
        </p:txBody>
      </p:sp>
      <p:sp>
        <p:nvSpPr>
          <p:cNvPr id="4" name="灯片编号占位符 3"/>
          <p:cNvSpPr>
            <a:spLocks noGrp="1"/>
          </p:cNvSpPr>
          <p:nvPr>
            <p:ph type="sldNum" sz="quarter" idx="10"/>
          </p:nvPr>
        </p:nvSpPr>
        <p:spPr/>
        <p:txBody>
          <a:bodyPr/>
          <a:lstStyle/>
          <a:p>
            <a:fld id="{0A56A1B1-C698-4FC7-BD7F-A4A18B1D8A6E}" type="slidenum">
              <a:rPr lang="zh-CN" altLang="en-US" smtClean="0"/>
              <a:t>49</a:t>
            </a:fld>
            <a:endParaRPr lang="zh-CN" altLang="en-US"/>
          </a:p>
        </p:txBody>
      </p:sp>
    </p:spTree>
    <p:extLst>
      <p:ext uri="{BB962C8B-B14F-4D97-AF65-F5344CB8AC3E}">
        <p14:creationId xmlns:p14="http://schemas.microsoft.com/office/powerpoint/2010/main" val="42651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62</a:t>
            </a:fld>
            <a:endParaRPr lang="zh-CN" altLang="en-US"/>
          </a:p>
        </p:txBody>
      </p:sp>
    </p:spTree>
    <p:extLst>
      <p:ext uri="{BB962C8B-B14F-4D97-AF65-F5344CB8AC3E}">
        <p14:creationId xmlns:p14="http://schemas.microsoft.com/office/powerpoint/2010/main" val="374478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73</a:t>
            </a:fld>
            <a:endParaRPr lang="zh-CN" altLang="en-US"/>
          </a:p>
        </p:txBody>
      </p:sp>
    </p:spTree>
    <p:extLst>
      <p:ext uri="{BB962C8B-B14F-4D97-AF65-F5344CB8AC3E}">
        <p14:creationId xmlns:p14="http://schemas.microsoft.com/office/powerpoint/2010/main" val="874550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D7C6F-28FA-47BE-B18F-FFE6784983D7}" type="datetime1">
              <a:rPr lang="zh-CN" altLang="en-US" smtClean="0"/>
              <a:t>2021/3/30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txBox="1">
            <a:spLocks/>
          </p:cNvSpPr>
          <p:nvPr/>
        </p:nvSpPr>
        <p:spPr>
          <a:xfrm>
            <a:off x="2529555" y="2781702"/>
            <a:ext cx="7084464" cy="8160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黑体" panose="02010609060101010101" pitchFamily="49" charset="-122"/>
                <a:cs typeface="+mj-cs"/>
              </a:defRPr>
            </a:lvl1pPr>
          </a:lstStyle>
          <a:p>
            <a:r>
              <a:rPr lang="zh-CN" altLang="en-US" smtClean="0"/>
              <a:t>单击此处编辑母版标题样式</a:t>
            </a:r>
            <a:endParaRPr lang="zh-CN" altLang="en-US" dirty="0"/>
          </a:p>
        </p:txBody>
      </p:sp>
      <p:sp>
        <p:nvSpPr>
          <p:cNvPr id="8" name="副标题 2"/>
          <p:cNvSpPr txBox="1">
            <a:spLocks/>
          </p:cNvSpPr>
          <p:nvPr/>
        </p:nvSpPr>
        <p:spPr>
          <a:xfrm>
            <a:off x="2529555" y="3674276"/>
            <a:ext cx="7084464" cy="486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Times New Roman" panose="02020603050405020304" pitchFamily="18" charset="0"/>
                <a:ea typeface="宋体" panose="02010600030101010101" pitchFamily="2"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mtClean="0"/>
              <a:t>单击以编辑母版副标题样式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spTree>
    <p:extLst>
      <p:ext uri="{BB962C8B-B14F-4D97-AF65-F5344CB8AC3E}">
        <p14:creationId xmlns:p14="http://schemas.microsoft.com/office/powerpoint/2010/main" val="3132970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287085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298585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217557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1161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3360069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42879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3C2226-87B6-4D88-80E9-14850C73E3BB}" type="datetime1">
              <a:rPr lang="zh-CN" altLang="en-US" smtClean="0"/>
              <a:t>2021/3/30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标题 1"/>
          <p:cNvSpPr>
            <a:spLocks noGrp="1"/>
          </p:cNvSpPr>
          <p:nvPr>
            <p:ph type="title"/>
          </p:nvPr>
        </p:nvSpPr>
        <p:spPr>
          <a:xfrm>
            <a:off x="634006" y="364304"/>
            <a:ext cx="4878032" cy="378554"/>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838200" y="1162975"/>
            <a:ext cx="10515600" cy="5022866"/>
          </a:xfrm>
        </p:spPr>
        <p:txBody>
          <a:bodyPr/>
          <a:lstStyle>
            <a:lvl1pPr marL="358775" indent="-358775" algn="just">
              <a:lnSpc>
                <a:spcPct val="130000"/>
              </a:lnSpc>
              <a:buSzPct val="110000"/>
              <a:buFont typeface="Arial" panose="020B0604020202020204" pitchFamily="34" charset="0"/>
              <a:buChar char="•"/>
              <a:defRPr baseline="0">
                <a:latin typeface="Times New Roman" panose="02020603050405020304" pitchFamily="18" charset="0"/>
                <a:ea typeface="黑体" panose="02010609060101010101" pitchFamily="49" charset="-122"/>
              </a:defRPr>
            </a:lvl1pPr>
            <a:lvl2pPr marL="803275" indent="-346075" algn="just">
              <a:lnSpc>
                <a:spcPct val="130000"/>
              </a:lnSpc>
              <a:buSzPct val="120000"/>
              <a:buFont typeface="Times New Roman" panose="02020603050405020304" pitchFamily="18" charset="0"/>
              <a:buChar char="–"/>
              <a:defRPr baseline="0">
                <a:latin typeface="Times New Roman" panose="02020603050405020304" pitchFamily="18" charset="0"/>
                <a:ea typeface="黑体" panose="02010609060101010101" pitchFamily="49" charset="-122"/>
              </a:defRPr>
            </a:lvl2pPr>
            <a:lvl3pPr algn="just">
              <a:lnSpc>
                <a:spcPct val="130000"/>
              </a:lnSpc>
              <a:defRPr baseline="0">
                <a:latin typeface="Times New Roman" panose="02020603050405020304" pitchFamily="18" charset="0"/>
                <a:ea typeface="黑体" panose="02010609060101010101" pitchFamily="49" charset="-122"/>
              </a:defRPr>
            </a:lvl3pPr>
            <a:lvl4pPr algn="just">
              <a:lnSpc>
                <a:spcPct val="130000"/>
              </a:lnSpc>
              <a:defRPr baseline="0">
                <a:latin typeface="Times New Roman" panose="02020603050405020304" pitchFamily="18" charset="0"/>
                <a:ea typeface="黑体" panose="02010609060101010101" pitchFamily="49" charset="-122"/>
              </a:defRPr>
            </a:lvl4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2396884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9486-F4B8-45BB-A1EF-06E6931DA146}" type="datetime1">
              <a:rPr lang="zh-CN" altLang="en-US" smtClean="0"/>
              <a:t>2021/3/30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7" name="矩形 6">
            <a:extLst>
              <a:ext uri="{FF2B5EF4-FFF2-40B4-BE49-F238E27FC236}">
                <a16:creationId xmlns:a16="http://schemas.microsoft.com/office/drawing/2014/main" id="{FE11974F-BED5-4346-886F-49C87EEC19BA}"/>
              </a:ext>
            </a:extLst>
          </p:cNvPr>
          <p:cNvSpPr/>
          <p:nvPr/>
        </p:nvSpPr>
        <p:spPr>
          <a:xfrm>
            <a:off x="0" y="1904825"/>
            <a:ext cx="12192000" cy="2872509"/>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p:nvPr>
        </p:nvSpPr>
        <p:spPr>
          <a:xfrm>
            <a:off x="6061845" y="3426475"/>
            <a:ext cx="6130155" cy="590931"/>
          </a:xfrm>
          <a:noFill/>
        </p:spPr>
        <p:txBody>
          <a:bodyPr wrap="square" rtlCol="0">
            <a:spAutoFit/>
          </a:bodyPr>
          <a:lstStyle>
            <a:lvl1pPr>
              <a:defRPr lang="zh-CN" altLang="en-US" sz="3600" b="1" spc="300">
                <a:solidFill>
                  <a:schemeClr val="bg1"/>
                </a:solidFill>
                <a:latin typeface="微软雅黑" panose="020B0503020204020204" pitchFamily="34" charset="-122"/>
                <a:ea typeface="微软雅黑" panose="020B0503020204020204" pitchFamily="34" charset="-122"/>
                <a:cs typeface="+mn-cs"/>
              </a:defRPr>
            </a:lvl1pPr>
          </a:lstStyle>
          <a:p>
            <a:pPr marL="0" lvl="0"/>
            <a:r>
              <a:rPr lang="zh-CN" altLang="en-US" dirty="0" smtClean="0"/>
              <a:t>单击此处编辑母版标题样式</a:t>
            </a:r>
            <a:endParaRPr lang="zh-CN" altLang="en-US" dirty="0"/>
          </a:p>
        </p:txBody>
      </p:sp>
      <p:sp>
        <p:nvSpPr>
          <p:cNvPr id="9" name="文本占位符 2"/>
          <p:cNvSpPr>
            <a:spLocks noGrp="1"/>
          </p:cNvSpPr>
          <p:nvPr>
            <p:ph type="body" idx="1"/>
          </p:nvPr>
        </p:nvSpPr>
        <p:spPr>
          <a:xfrm>
            <a:off x="1477428" y="2321111"/>
            <a:ext cx="1313597" cy="434677"/>
          </a:xfrm>
        </p:spPr>
        <p:txBody>
          <a:bodyPr>
            <a:noAutofit/>
          </a:bodyPr>
          <a:lstStyle>
            <a:lvl1pPr marL="0" indent="0">
              <a:buNone/>
              <a:defRPr lang="zh-CN" altLang="en-US" sz="5400" b="1" kern="1200" spc="300" dirty="0" smtClean="0">
                <a:solidFill>
                  <a:schemeClr val="bg1"/>
                </a:solidFill>
                <a:latin typeface="微软雅黑" panose="020B0503020204020204" pitchFamily="34" charset="-122"/>
                <a:ea typeface="微软雅黑" panose="020B0503020204020204" pitchFamily="3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grpSp>
        <p:nvGrpSpPr>
          <p:cNvPr id="10" name="组合 9">
            <a:extLst>
              <a:ext uri="{FF2B5EF4-FFF2-40B4-BE49-F238E27FC236}">
                <a16:creationId xmlns:a16="http://schemas.microsoft.com/office/drawing/2014/main" id="{8C75C424-1E74-4412-BEB2-B0F1A08CAC58}"/>
              </a:ext>
            </a:extLst>
          </p:cNvPr>
          <p:cNvGrpSpPr/>
          <p:nvPr/>
        </p:nvGrpSpPr>
        <p:grpSpPr>
          <a:xfrm>
            <a:off x="0" y="2475346"/>
            <a:ext cx="12192000" cy="542052"/>
            <a:chOff x="0" y="2475346"/>
            <a:chExt cx="12192000" cy="542052"/>
          </a:xfrm>
        </p:grpSpPr>
        <p:sp>
          <p:nvSpPr>
            <p:cNvPr id="11" name="矩形 10">
              <a:extLst>
                <a:ext uri="{FF2B5EF4-FFF2-40B4-BE49-F238E27FC236}">
                  <a16:creationId xmlns:a16="http://schemas.microsoft.com/office/drawing/2014/main" id="{955C966B-7A8B-41D7-B15E-194C5F35AA1E}"/>
                </a:ext>
              </a:extLst>
            </p:cNvPr>
            <p:cNvSpPr/>
            <p:nvPr/>
          </p:nvSpPr>
          <p:spPr>
            <a:xfrm>
              <a:off x="2858264" y="2475346"/>
              <a:ext cx="93337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C77D4CC-3F56-4E85-8049-AAE27DA987CC}"/>
                </a:ext>
              </a:extLst>
            </p:cNvPr>
            <p:cNvSpPr/>
            <p:nvPr/>
          </p:nvSpPr>
          <p:spPr>
            <a:xfrm>
              <a:off x="0" y="2475346"/>
              <a:ext cx="1380836"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AF45FDA-AB95-4975-81A0-488C9522AE60}"/>
                </a:ext>
              </a:extLst>
            </p:cNvPr>
            <p:cNvSpPr txBox="1"/>
            <p:nvPr/>
          </p:nvSpPr>
          <p:spPr>
            <a:xfrm>
              <a:off x="727753" y="2494178"/>
              <a:ext cx="757122"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第</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4E9A851-268B-4BCB-B0C5-6B6B1917830E}"/>
                </a:ext>
              </a:extLst>
            </p:cNvPr>
            <p:cNvSpPr txBox="1"/>
            <p:nvPr/>
          </p:nvSpPr>
          <p:spPr>
            <a:xfrm>
              <a:off x="2895836" y="2485034"/>
              <a:ext cx="1135813" cy="523220"/>
            </a:xfrm>
            <a:prstGeom prst="rect">
              <a:avLst/>
            </a:prstGeom>
            <a:noFill/>
          </p:spPr>
          <p:txBody>
            <a:bodyPr wrap="square" rtlCol="0">
              <a:spAutoFit/>
            </a:bodyPr>
            <a:lstStyle/>
            <a:p>
              <a:r>
                <a:rPr lang="zh-CN" altLang="en-US" sz="2800" spc="300" dirty="0">
                  <a:solidFill>
                    <a:srgbClr val="084772"/>
                  </a:solidFill>
                  <a:latin typeface="微软雅黑" panose="020B0503020204020204" pitchFamily="34" charset="-122"/>
                  <a:ea typeface="微软雅黑" panose="020B0503020204020204" pitchFamily="34" charset="-122"/>
                </a:rPr>
                <a:t>部分</a:t>
              </a:r>
              <a:endParaRPr lang="zh-CN" altLang="en-US" sz="2800" b="1" spc="300" dirty="0">
                <a:solidFill>
                  <a:srgbClr val="084772"/>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74507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62975"/>
            <a:ext cx="5181600" cy="5013989"/>
          </a:xfrm>
        </p:spPr>
        <p:txBody>
          <a:bodyPr vert="horz" lIns="91440" tIns="45720" rIns="91440" bIns="45720" rtlCol="0">
            <a:normAutofit/>
          </a:bodyPr>
          <a:lstStyle>
            <a:lvl1pPr>
              <a:defRPr lang="zh-CN" altLang="en-US" baseline="0" smtClean="0">
                <a:latin typeface="Times New Roman" panose="02020603050405020304" pitchFamily="18" charset="0"/>
                <a:ea typeface="黑体" panose="02010609060101010101" pitchFamily="49" charset="-122"/>
              </a:defRPr>
            </a:lvl1pPr>
            <a:lvl2pPr>
              <a:defRPr lang="zh-CN" altLang="en-US" baseline="0" smtClean="0">
                <a:latin typeface="Times New Roman" panose="02020603050405020304" pitchFamily="18" charset="0"/>
                <a:ea typeface="黑体" panose="02010609060101010101" pitchFamily="49" charset="-122"/>
              </a:defRPr>
            </a:lvl2pPr>
            <a:lvl3pPr>
              <a:defRPr lang="zh-CN" altLang="en-US" baseline="0" smtClean="0">
                <a:latin typeface="Times New Roman" panose="02020603050405020304" pitchFamily="18" charset="0"/>
                <a:ea typeface="黑体" panose="02010609060101010101" pitchFamily="49" charset="-122"/>
              </a:defRPr>
            </a:lvl3pPr>
            <a:lvl4pPr>
              <a:defRPr lang="zh-CN" altLang="en-US" baseline="0" smtClean="0">
                <a:latin typeface="Times New Roman" panose="02020603050405020304" pitchFamily="18" charset="0"/>
                <a:ea typeface="黑体" panose="02010609060101010101" pitchFamily="49" charset="-122"/>
              </a:defRPr>
            </a:lvl4pPr>
            <a:lvl5pPr>
              <a:defRPr lang="en-US" dirty="0"/>
            </a:lvl5pPr>
          </a:lstStyle>
          <a:p>
            <a:pPr marL="358775" lvl="0" indent="-358775" algn="just">
              <a:lnSpc>
                <a:spcPct val="130000"/>
              </a:lnSpc>
              <a:buSzPct val="110000"/>
            </a:pPr>
            <a:r>
              <a:rPr lang="zh-CN" altLang="en-US" smtClean="0"/>
              <a:t>编辑母版文本样式</a:t>
            </a:r>
          </a:p>
          <a:p>
            <a:pPr marL="803275" lvl="1" indent="-346075" algn="just">
              <a:lnSpc>
                <a:spcPct val="130000"/>
              </a:lnSpc>
              <a:buSzPct val="120000"/>
              <a:buFont typeface="Times New Roman" panose="02020603050405020304" pitchFamily="18" charset="0"/>
              <a:buChar char="–"/>
            </a:pPr>
            <a:r>
              <a:rPr lang="zh-CN" altLang="en-US" smtClean="0"/>
              <a:t>第二级</a:t>
            </a:r>
          </a:p>
          <a:p>
            <a:pPr lvl="2" algn="just">
              <a:lnSpc>
                <a:spcPct val="130000"/>
              </a:lnSpc>
            </a:pPr>
            <a:r>
              <a:rPr lang="zh-CN" altLang="en-US" smtClean="0"/>
              <a:t>第三级</a:t>
            </a:r>
          </a:p>
          <a:p>
            <a:pPr lvl="3" algn="just">
              <a:lnSpc>
                <a:spcPct val="130000"/>
              </a:lnSpc>
            </a:pPr>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162976"/>
            <a:ext cx="5181600" cy="5013988"/>
          </a:xfrm>
        </p:spPr>
        <p:txBody>
          <a:bodyPr vert="horz" lIns="91440" tIns="45720" rIns="91440" bIns="45720" rtlCol="0">
            <a:normAutofit/>
          </a:bodyPr>
          <a:lstStyle>
            <a:lvl1pPr>
              <a:defRPr lang="zh-CN" altLang="en-US" baseline="0" smtClean="0">
                <a:latin typeface="Times New Roman" panose="02020603050405020304" pitchFamily="18" charset="0"/>
                <a:ea typeface="黑体" panose="02010609060101010101" pitchFamily="49" charset="-122"/>
              </a:defRPr>
            </a:lvl1pPr>
            <a:lvl2pPr>
              <a:defRPr lang="zh-CN" altLang="en-US" baseline="0" smtClean="0">
                <a:latin typeface="Times New Roman" panose="02020603050405020304" pitchFamily="18" charset="0"/>
                <a:ea typeface="黑体" panose="02010609060101010101" pitchFamily="49" charset="-122"/>
              </a:defRPr>
            </a:lvl2pPr>
            <a:lvl3pPr>
              <a:defRPr lang="zh-CN" altLang="en-US" baseline="0" smtClean="0">
                <a:latin typeface="Times New Roman" panose="02020603050405020304" pitchFamily="18" charset="0"/>
                <a:ea typeface="黑体" panose="02010609060101010101" pitchFamily="49" charset="-122"/>
              </a:defRPr>
            </a:lvl3pPr>
            <a:lvl4pPr>
              <a:defRPr lang="zh-CN" altLang="en-US" baseline="0" smtClean="0">
                <a:latin typeface="Times New Roman" panose="02020603050405020304" pitchFamily="18" charset="0"/>
                <a:ea typeface="黑体" panose="02010609060101010101" pitchFamily="49" charset="-122"/>
              </a:defRPr>
            </a:lvl4pPr>
            <a:lvl5pPr>
              <a:defRPr lang="en-US" dirty="0"/>
            </a:lvl5pPr>
          </a:lstStyle>
          <a:p>
            <a:pPr marL="358775" lvl="0" indent="-358775" algn="just">
              <a:lnSpc>
                <a:spcPct val="130000"/>
              </a:lnSpc>
              <a:buSzPct val="110000"/>
            </a:pPr>
            <a:r>
              <a:rPr lang="zh-CN" altLang="en-US" smtClean="0"/>
              <a:t>编辑母版文本样式</a:t>
            </a:r>
          </a:p>
          <a:p>
            <a:pPr marL="803275" lvl="1" indent="-346075" algn="just">
              <a:lnSpc>
                <a:spcPct val="130000"/>
              </a:lnSpc>
              <a:buSzPct val="120000"/>
              <a:buFont typeface="Times New Roman" panose="02020603050405020304" pitchFamily="18" charset="0"/>
              <a:buChar char="–"/>
            </a:pPr>
            <a:r>
              <a:rPr lang="zh-CN" altLang="en-US" smtClean="0"/>
              <a:t>第二级</a:t>
            </a:r>
          </a:p>
          <a:p>
            <a:pPr lvl="2" algn="just">
              <a:lnSpc>
                <a:spcPct val="130000"/>
              </a:lnSpc>
            </a:pPr>
            <a:r>
              <a:rPr lang="zh-CN" altLang="en-US" smtClean="0"/>
              <a:t>第三级</a:t>
            </a:r>
          </a:p>
          <a:p>
            <a:pPr lvl="3" algn="just">
              <a:lnSpc>
                <a:spcPct val="130000"/>
              </a:lnSpc>
            </a:pPr>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02484F-6193-4045-AA6C-322D1992FA1E}" type="datetime1">
              <a:rPr lang="zh-CN" altLang="en-US" smtClean="0"/>
              <a:t>2021/3/30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9F1036-562A-4163-8A3C-2D45F0094673}" type="slidenum">
              <a:rPr lang="zh-CN" altLang="en-US" smtClean="0"/>
              <a:t>‹#›</a:t>
            </a:fld>
            <a:endParaRPr lang="zh-CN" altLang="en-US"/>
          </a:p>
        </p:txBody>
      </p:sp>
      <p:sp>
        <p:nvSpPr>
          <p:cNvPr id="9" name="标题 1"/>
          <p:cNvSpPr>
            <a:spLocks noGrp="1"/>
          </p:cNvSpPr>
          <p:nvPr>
            <p:ph type="title"/>
          </p:nvPr>
        </p:nvSpPr>
        <p:spPr>
          <a:xfrm>
            <a:off x="634006" y="372862"/>
            <a:ext cx="4878031" cy="355107"/>
          </a:xfrm>
        </p:spPr>
        <p:txBody>
          <a:bodyPr>
            <a:noAutofit/>
          </a:bodyPr>
          <a:lstStyle>
            <a:lvl1pPr>
              <a:defRPr sz="2400" kern="1200" spc="500" baseline="0">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218786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198497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344210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153562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42345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634B31-59BF-428C-831E-28BBC4F721DF}" type="datetimeFigureOut">
              <a:rPr lang="zh-CN" altLang="en-US" smtClean="0"/>
              <a:t>2021/3/30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224596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34B31-59BF-428C-831E-28BBC4F721DF}" type="datetimeFigureOut">
              <a:rPr lang="zh-CN" altLang="en-US" smtClean="0"/>
              <a:t>2021/3/30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84EF7-69C4-412B-99E3-7B0D73E3169F}" type="slidenum">
              <a:rPr lang="zh-CN" altLang="en-US" smtClean="0"/>
              <a:t>‹#›</a:t>
            </a:fld>
            <a:endParaRPr lang="zh-CN" altLang="en-US"/>
          </a:p>
        </p:txBody>
      </p:sp>
    </p:spTree>
    <p:extLst>
      <p:ext uri="{BB962C8B-B14F-4D97-AF65-F5344CB8AC3E}">
        <p14:creationId xmlns:p14="http://schemas.microsoft.com/office/powerpoint/2010/main" val="28594686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6" Type="http://schemas.openxmlformats.org/officeDocument/2006/relationships/image" Target="../media/image28.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image" Target="../media/image52.png"/><Relationship Id="rId55" Type="http://schemas.openxmlformats.org/officeDocument/2006/relationships/image" Target="../media/image57.png"/><Relationship Id="rId63" Type="http://schemas.openxmlformats.org/officeDocument/2006/relationships/image" Target="../media/image65.png"/><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image" Target="../media/image60.png"/><Relationship Id="rId5" Type="http://schemas.openxmlformats.org/officeDocument/2006/relationships/image" Target="../media/image7.png"/><Relationship Id="rId61" Type="http://schemas.openxmlformats.org/officeDocument/2006/relationships/image" Target="../media/image63.png"/><Relationship Id="rId19" Type="http://schemas.openxmlformats.org/officeDocument/2006/relationships/image" Target="../media/image2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56" Type="http://schemas.openxmlformats.org/officeDocument/2006/relationships/image" Target="../media/image58.png"/><Relationship Id="rId64" Type="http://schemas.openxmlformats.org/officeDocument/2006/relationships/image" Target="../media/image66.png"/><Relationship Id="rId8" Type="http://schemas.openxmlformats.org/officeDocument/2006/relationships/image" Target="../media/image10.pn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59" Type="http://schemas.openxmlformats.org/officeDocument/2006/relationships/image" Target="../media/image61.png"/><Relationship Id="rId20" Type="http://schemas.openxmlformats.org/officeDocument/2006/relationships/image" Target="../media/image22.png"/><Relationship Id="rId41" Type="http://schemas.openxmlformats.org/officeDocument/2006/relationships/image" Target="../media/image43.png"/><Relationship Id="rId54" Type="http://schemas.openxmlformats.org/officeDocument/2006/relationships/image" Target="../media/image56.png"/><Relationship Id="rId6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image" Target="../media/image51.png"/><Relationship Id="rId57" Type="http://schemas.openxmlformats.org/officeDocument/2006/relationships/image" Target="../media/image59.png"/><Relationship Id="rId10" Type="http://schemas.openxmlformats.org/officeDocument/2006/relationships/image" Target="../media/image12.png"/><Relationship Id="rId31" Type="http://schemas.openxmlformats.org/officeDocument/2006/relationships/image" Target="../media/image33.png"/><Relationship Id="rId44" Type="http://schemas.openxmlformats.org/officeDocument/2006/relationships/image" Target="../media/image46.png"/><Relationship Id="rId52" Type="http://schemas.openxmlformats.org/officeDocument/2006/relationships/image" Target="../media/image54.png"/><Relationship Id="rId60" Type="http://schemas.openxmlformats.org/officeDocument/2006/relationships/image" Target="../media/image62.png"/><Relationship Id="rId65" Type="http://schemas.openxmlformats.org/officeDocument/2006/relationships/image" Target="../media/image67.png"/><Relationship Id="rId4" Type="http://schemas.openxmlformats.org/officeDocument/2006/relationships/image" Target="../media/image6.png"/><Relationship Id="rId9"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9"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88.png"/><Relationship Id="rId21" Type="http://schemas.openxmlformats.org/officeDocument/2006/relationships/image" Target="../media/image23.png"/><Relationship Id="rId34" Type="http://schemas.openxmlformats.org/officeDocument/2006/relationships/image" Target="../media/image94.png"/><Relationship Id="rId7" Type="http://schemas.openxmlformats.org/officeDocument/2006/relationships/image" Target="../media/image9.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7.png"/><Relationship Id="rId33" Type="http://schemas.openxmlformats.org/officeDocument/2006/relationships/image" Target="../media/image35.png"/><Relationship Id="rId38" Type="http://schemas.openxmlformats.org/officeDocument/2006/relationships/image" Target="../media/image97.png"/><Relationship Id="rId2" Type="http://schemas.openxmlformats.org/officeDocument/2006/relationships/image" Target="../media/image68.png"/><Relationship Id="rId16" Type="http://schemas.openxmlformats.org/officeDocument/2006/relationships/image" Target="../media/image80.png"/><Relationship Id="rId20" Type="http://schemas.openxmlformats.org/officeDocument/2006/relationships/image" Target="../media/image84.png"/><Relationship Id="rId29"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5.png"/><Relationship Id="rId24" Type="http://schemas.openxmlformats.org/officeDocument/2006/relationships/image" Target="../media/image86.png"/><Relationship Id="rId32" Type="http://schemas.openxmlformats.org/officeDocument/2006/relationships/image" Target="../media/image93.png"/><Relationship Id="rId37" Type="http://schemas.openxmlformats.org/officeDocument/2006/relationships/image" Target="../media/image96.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5.png"/><Relationship Id="rId28" Type="http://schemas.openxmlformats.org/officeDocument/2006/relationships/image" Target="../media/image90.png"/><Relationship Id="rId36" Type="http://schemas.openxmlformats.org/officeDocument/2006/relationships/image" Target="../media/image95.png"/><Relationship Id="rId10" Type="http://schemas.openxmlformats.org/officeDocument/2006/relationships/image" Target="../media/image74.png"/><Relationship Id="rId19" Type="http://schemas.openxmlformats.org/officeDocument/2006/relationships/image" Target="../media/image83.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24.png"/><Relationship Id="rId27" Type="http://schemas.openxmlformats.org/officeDocument/2006/relationships/image" Target="../media/image89.png"/><Relationship Id="rId30" Type="http://schemas.openxmlformats.org/officeDocument/2006/relationships/image" Target="../media/image92.png"/><Relationship Id="rId35" Type="http://schemas.openxmlformats.org/officeDocument/2006/relationships/image" Target="../media/image37.png"/><Relationship Id="rId8" Type="http://schemas.openxmlformats.org/officeDocument/2006/relationships/image" Target="../media/image72.png"/><Relationship Id="rId3" Type="http://schemas.openxmlformats.org/officeDocument/2006/relationships/image" Target="../media/image6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222" y="613138"/>
            <a:ext cx="1991555" cy="1991555"/>
          </a:xfrm>
          <a:prstGeom prst="rect">
            <a:avLst/>
          </a:prstGeom>
        </p:spPr>
      </p:pic>
      <p:cxnSp>
        <p:nvCxnSpPr>
          <p:cNvPr id="8" name="直接连接符 7">
            <a:extLst>
              <a:ext uri="{FF2B5EF4-FFF2-40B4-BE49-F238E27FC236}">
                <a16:creationId xmlns:a16="http://schemas.microsoft.com/office/drawing/2014/main" id="{2B5F9587-4CFB-4363-9AD0-736F03B41A63}"/>
              </a:ext>
            </a:extLst>
          </p:cNvPr>
          <p:cNvCxnSpPr>
            <a:cxnSpLocks/>
          </p:cNvCxnSpPr>
          <p:nvPr/>
        </p:nvCxnSpPr>
        <p:spPr>
          <a:xfrm>
            <a:off x="3484881" y="2773680"/>
            <a:ext cx="5516879" cy="1016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8DECB90-59F5-48D2-873F-9773CB178071}"/>
              </a:ext>
            </a:extLst>
          </p:cNvPr>
          <p:cNvSpPr txBox="1"/>
          <p:nvPr/>
        </p:nvSpPr>
        <p:spPr>
          <a:xfrm>
            <a:off x="3505201" y="2862616"/>
            <a:ext cx="5425440"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smtClean="0">
                <a:ln>
                  <a:noFill/>
                </a:ln>
                <a:solidFill>
                  <a:srgbClr val="004578"/>
                </a:solidFill>
                <a:effectLst/>
                <a:uLnTx/>
                <a:uFillTx/>
                <a:latin typeface="黑体" panose="02010609060101010101" pitchFamily="49" charset="-122"/>
                <a:ea typeface="黑体" panose="02010609060101010101" pitchFamily="49" charset="-122"/>
              </a:rPr>
              <a:t>网络安全</a:t>
            </a:r>
            <a:endParaRPr kumimoji="0" lang="zh-CN" altLang="en-US" sz="5400" b="0" i="0" u="none" strike="noStrike" kern="1200" cap="none" spc="0" normalizeH="0" baseline="0" noProof="0" dirty="0">
              <a:ln>
                <a:noFill/>
              </a:ln>
              <a:solidFill>
                <a:srgbClr val="004578"/>
              </a:solidFill>
              <a:effectLst/>
              <a:uLnTx/>
              <a:uFillTx/>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7134FBB8-2207-4766-A8A9-0211878451AF}"/>
              </a:ext>
            </a:extLst>
          </p:cNvPr>
          <p:cNvCxnSpPr>
            <a:cxnSpLocks/>
          </p:cNvCxnSpPr>
          <p:nvPr/>
        </p:nvCxnSpPr>
        <p:spPr>
          <a:xfrm>
            <a:off x="3484881" y="4241766"/>
            <a:ext cx="5516879" cy="0"/>
          </a:xfrm>
          <a:prstGeom prst="line">
            <a:avLst/>
          </a:prstGeom>
          <a:ln w="38100">
            <a:solidFill>
              <a:srgbClr val="004098"/>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922489D-4E7F-4184-81A1-A48FD0BCFBD3}"/>
              </a:ext>
            </a:extLst>
          </p:cNvPr>
          <p:cNvSpPr txBox="1"/>
          <p:nvPr/>
        </p:nvSpPr>
        <p:spPr>
          <a:xfrm>
            <a:off x="3688079" y="3780101"/>
            <a:ext cx="5090161" cy="461665"/>
          </a:xfrm>
          <a:prstGeom prst="rect">
            <a:avLst/>
          </a:prstGeom>
          <a:noFill/>
        </p:spPr>
        <p:txBody>
          <a:bodyPr wrap="square" rtlCol="0">
            <a:spAutoFit/>
          </a:bodyPr>
          <a:lstStyle/>
          <a:p>
            <a:pPr lvl="0" algn="dist" defTabSz="914400">
              <a:defRPr/>
            </a:pPr>
            <a:r>
              <a:rPr lang="en-US" altLang="zh-CN" sz="2400" dirty="0" smtClean="0">
                <a:solidFill>
                  <a:srgbClr val="004578"/>
                </a:solidFill>
                <a:latin typeface="Times New Roman" panose="02020603050405020304" pitchFamily="18" charset="0"/>
                <a:ea typeface="微软雅黑" panose="020B0503020204020204" pitchFamily="34" charset="-122"/>
                <a:cs typeface="Times New Roman" panose="02020603050405020304" pitchFamily="18" charset="0"/>
              </a:rPr>
              <a:t>NETWORK SECURITY</a:t>
            </a:r>
            <a:endParaRPr kumimoji="0" lang="zh-CN" altLang="en-US" sz="2400" b="0" i="0" u="none" strike="noStrike" kern="1200" cap="none" spc="0" normalizeH="0" baseline="0" noProof="0" dirty="0">
              <a:ln>
                <a:noFill/>
              </a:ln>
              <a:solidFill>
                <a:srgbClr val="004578"/>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27E696C-8169-4143-9140-A26A90133493}"/>
              </a:ext>
            </a:extLst>
          </p:cNvPr>
          <p:cNvSpPr txBox="1"/>
          <p:nvPr/>
        </p:nvSpPr>
        <p:spPr>
          <a:xfrm>
            <a:off x="7533640" y="6399488"/>
            <a:ext cx="29362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mn-cs"/>
              </a:rPr>
              <a:t>网络与信息安全研究中心</a:t>
            </a:r>
            <a:endParaRPr kumimoji="0" lang="zh-CN" altLang="en-US" sz="1800" b="0" i="0" u="none" strike="noStrike" kern="1200" cap="none" spc="0" normalizeH="0" baseline="0" noProof="0" dirty="0">
              <a:ln>
                <a:noFill/>
              </a:ln>
              <a:solidFill>
                <a:schemeClr val="accent1">
                  <a:lumMod val="50000"/>
                </a:schemeClr>
              </a:solidFill>
              <a:effectLst/>
              <a:uLnTx/>
              <a:uFillTx/>
              <a:latin typeface="Stencil" panose="040409050D0802020404" pitchFamily="82" charset="0"/>
              <a:ea typeface="微软雅黑" panose="020B0503020204020204" pitchFamily="34" charset="-122"/>
            </a:endParaRPr>
          </a:p>
        </p:txBody>
      </p:sp>
      <p:pic>
        <p:nvPicPr>
          <p:cNvPr id="13" name="图片 12"/>
          <p:cNvPicPr>
            <a:picLocks noChangeAspect="1"/>
          </p:cNvPicPr>
          <p:nvPr/>
        </p:nvPicPr>
        <p:blipFill>
          <a:blip r:embed="rId4"/>
          <a:stretch>
            <a:fillRect/>
          </a:stretch>
        </p:blipFill>
        <p:spPr>
          <a:xfrm>
            <a:off x="10231120" y="6288788"/>
            <a:ext cx="1804670" cy="631371"/>
          </a:xfrm>
          <a:prstGeom prst="rect">
            <a:avLst/>
          </a:prstGeom>
        </p:spPr>
      </p:pic>
    </p:spTree>
    <p:extLst>
      <p:ext uri="{BB962C8B-B14F-4D97-AF65-F5344CB8AC3E}">
        <p14:creationId xmlns:p14="http://schemas.microsoft.com/office/powerpoint/2010/main" val="620169799"/>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smtClean="0"/>
              <a:t>入侵</a:t>
            </a:r>
            <a:r>
              <a:rPr lang="zh-CN" altLang="en-US" dirty="0"/>
              <a:t>检测的</a:t>
            </a:r>
            <a:r>
              <a:rPr lang="zh-CN" altLang="en-US" dirty="0" smtClean="0"/>
              <a:t>概念</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t>“入侵检测”的</a:t>
            </a:r>
            <a:r>
              <a:rPr lang="en-US" altLang="zh-CN" dirty="0"/>
              <a:t>3</a:t>
            </a:r>
            <a:r>
              <a:rPr lang="zh-CN" altLang="en-US" dirty="0"/>
              <a:t>种</a:t>
            </a:r>
            <a:r>
              <a:rPr lang="zh-CN" altLang="en-US" dirty="0">
                <a:solidFill>
                  <a:srgbClr val="C00000"/>
                </a:solidFill>
              </a:rPr>
              <a:t>常见的定义</a:t>
            </a:r>
          </a:p>
          <a:p>
            <a:pPr lvl="1"/>
            <a:r>
              <a:rPr lang="zh-CN" altLang="en-US" dirty="0" smtClean="0"/>
              <a:t>检测</a:t>
            </a:r>
            <a:r>
              <a:rPr lang="zh-CN" altLang="en-US" dirty="0"/>
              <a:t>对计算机系统的非授权访问。</a:t>
            </a:r>
          </a:p>
          <a:p>
            <a:pPr lvl="1"/>
            <a:r>
              <a:rPr lang="zh-CN" altLang="en-US" dirty="0" smtClean="0"/>
              <a:t>对</a:t>
            </a:r>
            <a:r>
              <a:rPr lang="zh-CN" altLang="en-US" dirty="0"/>
              <a:t>系统的运行状态进行监视，发现各种攻击企图、攻击行为或攻击结果，以保证系统资源的保密性、完整性和可用性。</a:t>
            </a:r>
          </a:p>
          <a:p>
            <a:pPr lvl="1"/>
            <a:r>
              <a:rPr lang="zh-CN" altLang="en-US" dirty="0" smtClean="0"/>
              <a:t>识别</a:t>
            </a:r>
            <a:r>
              <a:rPr lang="zh-CN" altLang="en-US" dirty="0"/>
              <a:t>针对计算机系统和网络系统、或广义上的信息系统的非法攻击，包括检测外部非法入侵者的恶意攻击或探测，以及内部合法用户越权使用系统资源的非法行为</a:t>
            </a:r>
            <a:r>
              <a:rPr lang="zh-CN" altLang="en-US" dirty="0" smtClean="0"/>
              <a:t>。</a:t>
            </a:r>
            <a:endParaRPr lang="en-US" altLang="zh-CN" dirty="0"/>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10</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476445" y="336652"/>
              <a:ext cx="8715554"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31750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smtClean="0"/>
              <a:t>入侵</a:t>
            </a:r>
            <a:r>
              <a:rPr lang="zh-CN" altLang="en-US" dirty="0"/>
              <a:t>检测系统</a:t>
            </a:r>
            <a:r>
              <a:rPr lang="en-US" altLang="zh-CN" dirty="0">
                <a:latin typeface="Times New Roman"/>
                <a:cs typeface="Times New Roman"/>
              </a:rPr>
              <a:t>(IDS</a:t>
            </a:r>
            <a:r>
              <a:rPr lang="en-US" altLang="zh-CN" dirty="0" smtClean="0">
                <a:latin typeface="Times New Roman"/>
                <a:cs typeface="Times New Roman"/>
              </a:rPr>
              <a:t>)</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sz="2400" dirty="0"/>
              <a:t>所有能够执行入侵检测</a:t>
            </a:r>
            <a:r>
              <a:rPr lang="zh-CN" altLang="en-US" sz="2400" dirty="0" smtClean="0"/>
              <a:t>任务的</a:t>
            </a:r>
            <a:r>
              <a:rPr lang="zh-CN" altLang="en-US" sz="2400" dirty="0"/>
              <a:t>系统都可称为</a:t>
            </a:r>
            <a:r>
              <a:rPr lang="zh-CN" altLang="en-US" sz="2400" dirty="0">
                <a:solidFill>
                  <a:srgbClr val="C00000"/>
                </a:solidFill>
              </a:rPr>
              <a:t>入侵检测系统</a:t>
            </a:r>
            <a:r>
              <a:rPr lang="en-US" altLang="zh-CN" sz="2400" dirty="0"/>
              <a:t>(IDS </a:t>
            </a:r>
            <a:r>
              <a:rPr lang="zh-CN" altLang="en-US" sz="2400" dirty="0"/>
              <a:t>，</a:t>
            </a:r>
            <a:r>
              <a:rPr lang="en-US" altLang="zh-CN" sz="2400" dirty="0"/>
              <a:t>Intrusion Detection System)</a:t>
            </a:r>
            <a:r>
              <a:rPr lang="zh-CN" altLang="en-US" sz="2400" dirty="0"/>
              <a:t>，其中包括软件系统或软</a:t>
            </a:r>
            <a:r>
              <a:rPr lang="en-US" altLang="zh-CN" sz="2400" dirty="0"/>
              <a:t>/</a:t>
            </a:r>
            <a:r>
              <a:rPr lang="zh-CN" altLang="en-US" sz="2400" dirty="0" smtClean="0"/>
              <a:t>硬件结合</a:t>
            </a:r>
            <a:r>
              <a:rPr lang="zh-CN" altLang="en-US" sz="2400" dirty="0"/>
              <a:t>的系统</a:t>
            </a:r>
            <a:r>
              <a:rPr lang="zh-CN" altLang="en-US" sz="2400" dirty="0" smtClean="0"/>
              <a:t>。</a:t>
            </a:r>
            <a:endParaRPr lang="en-US" altLang="zh-CN" sz="2400" dirty="0" smtClean="0"/>
          </a:p>
          <a:p>
            <a:r>
              <a:rPr lang="zh-CN" altLang="en-US" sz="2400" dirty="0" smtClean="0"/>
              <a:t>入侵</a:t>
            </a:r>
            <a:r>
              <a:rPr lang="zh-CN" altLang="en-US" sz="2400" dirty="0"/>
              <a:t>检测系统自动监视出现在计算机或网络系统中的事件，并分析这些事件，以判断是否有入侵事件的发生。</a:t>
            </a:r>
          </a:p>
          <a:p>
            <a:r>
              <a:rPr lang="zh-CN" altLang="en-US" sz="2400" dirty="0" smtClean="0"/>
              <a:t>基于网络的入侵</a:t>
            </a:r>
            <a:r>
              <a:rPr lang="zh-CN" altLang="en-US" sz="2400" dirty="0"/>
              <a:t>检测系统一般位于</a:t>
            </a:r>
            <a:r>
              <a:rPr lang="zh-CN" altLang="en-US" sz="2400" u="sng" dirty="0"/>
              <a:t>内部网络的入口处，安装在防火墙的后面</a:t>
            </a:r>
            <a:r>
              <a:rPr lang="zh-CN" altLang="en-US" sz="2400" dirty="0"/>
              <a:t>，用于检测外部入侵者的入侵和内部用户的非法活动</a:t>
            </a:r>
            <a:r>
              <a:rPr lang="zh-CN" altLang="en-US" sz="2400" dirty="0" smtClean="0"/>
              <a:t>。</a:t>
            </a:r>
            <a:endParaRPr lang="en-US" altLang="zh-CN" sz="2400" dirty="0"/>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11</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596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1112" y="5112536"/>
            <a:ext cx="0" cy="346710"/>
          </a:xfrm>
          <a:custGeom>
            <a:avLst/>
            <a:gdLst/>
            <a:ahLst/>
            <a:cxnLst/>
            <a:rect l="l" t="t" r="r" b="b"/>
            <a:pathLst>
              <a:path h="346710">
                <a:moveTo>
                  <a:pt x="0" y="346241"/>
                </a:moveTo>
                <a:lnTo>
                  <a:pt x="0" y="0"/>
                </a:lnTo>
              </a:path>
            </a:pathLst>
          </a:custGeom>
          <a:ln w="48592">
            <a:solidFill>
              <a:srgbClr val="000000"/>
            </a:solidFill>
          </a:ln>
        </p:spPr>
        <p:txBody>
          <a:bodyPr wrap="square" lIns="0" tIns="0" rIns="0" bIns="0" rtlCol="0"/>
          <a:lstStyle/>
          <a:p>
            <a:endParaRPr/>
          </a:p>
        </p:txBody>
      </p:sp>
      <p:sp>
        <p:nvSpPr>
          <p:cNvPr id="3" name="object 3"/>
          <p:cNvSpPr/>
          <p:nvPr/>
        </p:nvSpPr>
        <p:spPr>
          <a:xfrm>
            <a:off x="3775827" y="482461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4" name="object 4"/>
          <p:cNvSpPr/>
          <p:nvPr/>
        </p:nvSpPr>
        <p:spPr>
          <a:xfrm>
            <a:off x="7707391" y="3556407"/>
            <a:ext cx="0" cy="1614805"/>
          </a:xfrm>
          <a:custGeom>
            <a:avLst/>
            <a:gdLst/>
            <a:ahLst/>
            <a:cxnLst/>
            <a:rect l="l" t="t" r="r" b="b"/>
            <a:pathLst>
              <a:path h="1614804">
                <a:moveTo>
                  <a:pt x="0" y="0"/>
                </a:moveTo>
                <a:lnTo>
                  <a:pt x="0" y="1614451"/>
                </a:lnTo>
              </a:path>
            </a:pathLst>
          </a:custGeom>
          <a:ln w="48592">
            <a:solidFill>
              <a:srgbClr val="000000"/>
            </a:solidFill>
          </a:ln>
        </p:spPr>
        <p:txBody>
          <a:bodyPr wrap="square" lIns="0" tIns="0" rIns="0" bIns="0" rtlCol="0"/>
          <a:lstStyle/>
          <a:p>
            <a:endParaRPr/>
          </a:p>
        </p:txBody>
      </p:sp>
      <p:sp>
        <p:nvSpPr>
          <p:cNvPr id="5" name="object 5"/>
          <p:cNvSpPr/>
          <p:nvPr/>
        </p:nvSpPr>
        <p:spPr>
          <a:xfrm>
            <a:off x="7602107" y="5144684"/>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6" name="object 6"/>
          <p:cNvSpPr/>
          <p:nvPr/>
        </p:nvSpPr>
        <p:spPr>
          <a:xfrm>
            <a:off x="3881112" y="3844325"/>
            <a:ext cx="0" cy="346710"/>
          </a:xfrm>
          <a:custGeom>
            <a:avLst/>
            <a:gdLst/>
            <a:ahLst/>
            <a:cxnLst/>
            <a:rect l="l" t="t" r="r" b="b"/>
            <a:pathLst>
              <a:path h="346710">
                <a:moveTo>
                  <a:pt x="0" y="346152"/>
                </a:moveTo>
                <a:lnTo>
                  <a:pt x="0" y="0"/>
                </a:lnTo>
              </a:path>
            </a:pathLst>
          </a:custGeom>
          <a:ln w="48592">
            <a:solidFill>
              <a:srgbClr val="000000"/>
            </a:solidFill>
          </a:ln>
        </p:spPr>
        <p:txBody>
          <a:bodyPr wrap="square" lIns="0" tIns="0" rIns="0" bIns="0" rtlCol="0"/>
          <a:lstStyle/>
          <a:p>
            <a:endParaRPr/>
          </a:p>
        </p:txBody>
      </p:sp>
      <p:sp>
        <p:nvSpPr>
          <p:cNvPr id="7" name="object 7"/>
          <p:cNvSpPr/>
          <p:nvPr/>
        </p:nvSpPr>
        <p:spPr>
          <a:xfrm>
            <a:off x="3775827" y="355640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8" name="object 8"/>
          <p:cNvSpPr/>
          <p:nvPr/>
        </p:nvSpPr>
        <p:spPr>
          <a:xfrm>
            <a:off x="3881112"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9" name="object 9"/>
          <p:cNvSpPr/>
          <p:nvPr/>
        </p:nvSpPr>
        <p:spPr>
          <a:xfrm>
            <a:off x="3775827" y="2608085"/>
            <a:ext cx="210820" cy="314325"/>
          </a:xfrm>
          <a:custGeom>
            <a:avLst/>
            <a:gdLst/>
            <a:ahLst/>
            <a:cxnLst/>
            <a:rect l="l" t="t" r="r" b="b"/>
            <a:pathLst>
              <a:path w="210819"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0" name="object 10"/>
          <p:cNvSpPr/>
          <p:nvPr/>
        </p:nvSpPr>
        <p:spPr>
          <a:xfrm>
            <a:off x="7707391"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11" name="object 11"/>
          <p:cNvSpPr/>
          <p:nvPr/>
        </p:nvSpPr>
        <p:spPr>
          <a:xfrm>
            <a:off x="7602107"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2" name="object 12"/>
          <p:cNvSpPr/>
          <p:nvPr/>
        </p:nvSpPr>
        <p:spPr>
          <a:xfrm>
            <a:off x="5156494" y="3239180"/>
            <a:ext cx="986155" cy="0"/>
          </a:xfrm>
          <a:custGeom>
            <a:avLst/>
            <a:gdLst/>
            <a:ahLst/>
            <a:cxnLst/>
            <a:rect l="l" t="t" r="r" b="b"/>
            <a:pathLst>
              <a:path w="986154">
                <a:moveTo>
                  <a:pt x="0" y="0"/>
                </a:moveTo>
                <a:lnTo>
                  <a:pt x="985804" y="0"/>
                </a:lnTo>
              </a:path>
            </a:pathLst>
          </a:custGeom>
          <a:ln w="48322">
            <a:solidFill>
              <a:srgbClr val="000000"/>
            </a:solidFill>
          </a:ln>
        </p:spPr>
        <p:txBody>
          <a:bodyPr wrap="square" lIns="0" tIns="0" rIns="0" bIns="0" rtlCol="0"/>
          <a:lstStyle/>
          <a:p>
            <a:endParaRPr/>
          </a:p>
        </p:txBody>
      </p:sp>
      <p:sp>
        <p:nvSpPr>
          <p:cNvPr id="13" name="object 13"/>
          <p:cNvSpPr/>
          <p:nvPr/>
        </p:nvSpPr>
        <p:spPr>
          <a:xfrm>
            <a:off x="6115977" y="3134482"/>
            <a:ext cx="316230" cy="209550"/>
          </a:xfrm>
          <a:custGeom>
            <a:avLst/>
            <a:gdLst/>
            <a:ahLst/>
            <a:cxnLst/>
            <a:rect l="l" t="t" r="r" b="b"/>
            <a:pathLst>
              <a:path w="316229" h="209550">
                <a:moveTo>
                  <a:pt x="0" y="0"/>
                </a:moveTo>
                <a:lnTo>
                  <a:pt x="0" y="209395"/>
                </a:lnTo>
                <a:lnTo>
                  <a:pt x="315853" y="104697"/>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605708" y="1653812"/>
            <a:ext cx="2551430" cy="634365"/>
          </a:xfrm>
          <a:custGeom>
            <a:avLst/>
            <a:gdLst/>
            <a:ahLst/>
            <a:cxnLst/>
            <a:rect l="l" t="t" r="r" b="b"/>
            <a:pathLst>
              <a:path w="2551429" h="634365">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5" name="object 15"/>
          <p:cNvSpPr txBox="1"/>
          <p:nvPr/>
        </p:nvSpPr>
        <p:spPr>
          <a:xfrm>
            <a:off x="3408839" y="1748187"/>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知识库</a:t>
            </a:r>
            <a:endParaRPr sz="2450">
              <a:latin typeface="宋体"/>
              <a:cs typeface="宋体"/>
            </a:endParaRPr>
          </a:p>
        </p:txBody>
      </p:sp>
      <p:sp>
        <p:nvSpPr>
          <p:cNvPr id="16" name="object 16"/>
          <p:cNvSpPr/>
          <p:nvPr/>
        </p:nvSpPr>
        <p:spPr>
          <a:xfrm>
            <a:off x="2605708"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7" name="object 17"/>
          <p:cNvSpPr txBox="1"/>
          <p:nvPr/>
        </p:nvSpPr>
        <p:spPr>
          <a:xfrm>
            <a:off x="3408839"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检测器</a:t>
            </a:r>
            <a:endParaRPr sz="2450">
              <a:latin typeface="宋体"/>
              <a:cs typeface="宋体"/>
            </a:endParaRPr>
          </a:p>
        </p:txBody>
      </p:sp>
      <p:sp>
        <p:nvSpPr>
          <p:cNvPr id="18" name="object 18"/>
          <p:cNvSpPr/>
          <p:nvPr/>
        </p:nvSpPr>
        <p:spPr>
          <a:xfrm>
            <a:off x="6431830"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9" name="object 19"/>
          <p:cNvSpPr txBox="1"/>
          <p:nvPr/>
        </p:nvSpPr>
        <p:spPr>
          <a:xfrm>
            <a:off x="7234961"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控制器</a:t>
            </a:r>
            <a:endParaRPr sz="2450">
              <a:latin typeface="宋体"/>
              <a:cs typeface="宋体"/>
            </a:endParaRPr>
          </a:p>
        </p:txBody>
      </p:sp>
      <p:sp>
        <p:nvSpPr>
          <p:cNvPr id="20" name="object 20"/>
          <p:cNvSpPr txBox="1">
            <a:spLocks noGrp="1"/>
          </p:cNvSpPr>
          <p:nvPr>
            <p:ph type="title"/>
          </p:nvPr>
        </p:nvSpPr>
        <p:spPr>
          <a:xfrm>
            <a:off x="6431829" y="1727338"/>
            <a:ext cx="2551430" cy="487313"/>
          </a:xfrm>
          <a:prstGeom prst="rect">
            <a:avLst/>
          </a:prstGeom>
          <a:ln w="16112">
            <a:solidFill>
              <a:srgbClr val="000000"/>
            </a:solidFill>
          </a:ln>
        </p:spPr>
        <p:txBody>
          <a:bodyPr vert="horz" wrap="square" lIns="0" tIns="109220" rIns="0" bIns="0" rtlCol="0" anchor="ctr">
            <a:spAutoFit/>
          </a:bodyPr>
          <a:lstStyle/>
          <a:p>
            <a:pPr marL="645160">
              <a:lnSpc>
                <a:spcPct val="100000"/>
              </a:lnSpc>
              <a:spcBef>
                <a:spcPts val="860"/>
              </a:spcBef>
            </a:pPr>
            <a:r>
              <a:rPr sz="2450" spc="25" dirty="0"/>
              <a:t>配置信息</a:t>
            </a:r>
            <a:endParaRPr sz="2450"/>
          </a:p>
        </p:txBody>
      </p:sp>
      <p:sp>
        <p:nvSpPr>
          <p:cNvPr id="21" name="object 21"/>
          <p:cNvSpPr/>
          <p:nvPr/>
        </p:nvSpPr>
        <p:spPr>
          <a:xfrm>
            <a:off x="2605708" y="419047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22" name="object 22"/>
          <p:cNvSpPr txBox="1"/>
          <p:nvPr/>
        </p:nvSpPr>
        <p:spPr>
          <a:xfrm>
            <a:off x="3093886" y="4284719"/>
            <a:ext cx="158750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数据收集器</a:t>
            </a:r>
            <a:endParaRPr sz="2450">
              <a:latin typeface="宋体"/>
              <a:cs typeface="宋体"/>
            </a:endParaRPr>
          </a:p>
        </p:txBody>
      </p:sp>
      <p:sp>
        <p:nvSpPr>
          <p:cNvPr id="23" name="object 23"/>
          <p:cNvSpPr txBox="1"/>
          <p:nvPr/>
        </p:nvSpPr>
        <p:spPr>
          <a:xfrm>
            <a:off x="2605709" y="5458784"/>
            <a:ext cx="6377305" cy="486672"/>
          </a:xfrm>
          <a:prstGeom prst="rect">
            <a:avLst/>
          </a:prstGeom>
          <a:ln w="16108">
            <a:solidFill>
              <a:srgbClr val="000000"/>
            </a:solidFill>
          </a:ln>
        </p:spPr>
        <p:txBody>
          <a:bodyPr vert="horz" wrap="square" lIns="0" tIns="108585" rIns="0" bIns="0" rtlCol="0">
            <a:spAutoFit/>
          </a:bodyPr>
          <a:lstStyle/>
          <a:p>
            <a:pPr marL="1980564">
              <a:spcBef>
                <a:spcPts val="855"/>
              </a:spcBef>
            </a:pPr>
            <a:r>
              <a:rPr sz="2450" spc="25" dirty="0">
                <a:latin typeface="宋体"/>
                <a:cs typeface="宋体"/>
              </a:rPr>
              <a:t>目标系统</a:t>
            </a:r>
            <a:r>
              <a:rPr sz="2450" dirty="0">
                <a:latin typeface="Times New Roman"/>
                <a:cs typeface="Times New Roman"/>
              </a:rPr>
              <a:t>(</a:t>
            </a:r>
            <a:r>
              <a:rPr sz="2450" spc="25" dirty="0">
                <a:latin typeface="宋体"/>
                <a:cs typeface="宋体"/>
              </a:rPr>
              <a:t>或网络</a:t>
            </a:r>
            <a:r>
              <a:rPr sz="2450" dirty="0">
                <a:latin typeface="Times New Roman"/>
                <a:cs typeface="Times New Roman"/>
              </a:rPr>
              <a:t>)</a:t>
            </a:r>
            <a:endParaRPr sz="2450">
              <a:latin typeface="Times New Roman"/>
              <a:cs typeface="Times New Roman"/>
            </a:endParaRPr>
          </a:p>
        </p:txBody>
      </p:sp>
      <p:sp>
        <p:nvSpPr>
          <p:cNvPr id="24" name="object 24"/>
          <p:cNvSpPr txBox="1"/>
          <p:nvPr/>
        </p:nvSpPr>
        <p:spPr>
          <a:xfrm>
            <a:off x="4037699" y="5013981"/>
            <a:ext cx="160020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审计数据等</a:t>
            </a:r>
            <a:endParaRPr sz="2450">
              <a:latin typeface="宋体"/>
              <a:cs typeface="宋体"/>
            </a:endParaRPr>
          </a:p>
        </p:txBody>
      </p:sp>
      <p:sp>
        <p:nvSpPr>
          <p:cNvPr id="25" name="object 25"/>
          <p:cNvSpPr txBox="1"/>
          <p:nvPr/>
        </p:nvSpPr>
        <p:spPr>
          <a:xfrm>
            <a:off x="6267502" y="3967628"/>
            <a:ext cx="128524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控制动作</a:t>
            </a:r>
            <a:endParaRPr sz="2450">
              <a:latin typeface="宋体"/>
              <a:cs typeface="宋体"/>
            </a:endParaRPr>
          </a:p>
        </p:txBody>
      </p:sp>
      <p:sp>
        <p:nvSpPr>
          <p:cNvPr id="26" name="object 26"/>
          <p:cNvSpPr/>
          <p:nvPr/>
        </p:nvSpPr>
        <p:spPr>
          <a:xfrm>
            <a:off x="4502606" y="2462671"/>
            <a:ext cx="3204845" cy="172085"/>
          </a:xfrm>
          <a:custGeom>
            <a:avLst/>
            <a:gdLst/>
            <a:ahLst/>
            <a:cxnLst/>
            <a:rect l="l" t="t" r="r" b="b"/>
            <a:pathLst>
              <a:path w="3204845" h="172085">
                <a:moveTo>
                  <a:pt x="3204786" y="0"/>
                </a:moveTo>
                <a:lnTo>
                  <a:pt x="0" y="0"/>
                </a:lnTo>
                <a:lnTo>
                  <a:pt x="0" y="171588"/>
                </a:lnTo>
              </a:path>
            </a:pathLst>
          </a:custGeom>
          <a:ln w="48322">
            <a:solidFill>
              <a:srgbClr val="000000"/>
            </a:solidFill>
          </a:ln>
        </p:spPr>
        <p:txBody>
          <a:bodyPr wrap="square" lIns="0" tIns="0" rIns="0" bIns="0" rtlCol="0"/>
          <a:lstStyle/>
          <a:p>
            <a:endParaRPr/>
          </a:p>
        </p:txBody>
      </p:sp>
      <p:sp>
        <p:nvSpPr>
          <p:cNvPr id="27" name="object 27"/>
          <p:cNvSpPr/>
          <p:nvPr/>
        </p:nvSpPr>
        <p:spPr>
          <a:xfrm>
            <a:off x="7628428" y="2384146"/>
            <a:ext cx="157926" cy="15704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397320"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29" name="object 29"/>
          <p:cNvSpPr/>
          <p:nvPr/>
        </p:nvSpPr>
        <p:spPr>
          <a:xfrm>
            <a:off x="2589511" y="4365131"/>
            <a:ext cx="414655" cy="285750"/>
          </a:xfrm>
          <a:custGeom>
            <a:avLst/>
            <a:gdLst/>
            <a:ahLst/>
            <a:cxnLst/>
            <a:rect l="l" t="t" r="r" b="b"/>
            <a:pathLst>
              <a:path w="414655" h="285750">
                <a:moveTo>
                  <a:pt x="207261" y="0"/>
                </a:moveTo>
                <a:lnTo>
                  <a:pt x="152161" y="5096"/>
                </a:lnTo>
                <a:lnTo>
                  <a:pt x="102650" y="19477"/>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lnTo>
                  <a:pt x="407098" y="104749"/>
                </a:lnTo>
                <a:lnTo>
                  <a:pt x="386208" y="70663"/>
                </a:lnTo>
                <a:lnTo>
                  <a:pt x="353805" y="41786"/>
                </a:lnTo>
                <a:lnTo>
                  <a:pt x="311863" y="19477"/>
                </a:lnTo>
                <a:lnTo>
                  <a:pt x="262357" y="5096"/>
                </a:lnTo>
                <a:lnTo>
                  <a:pt x="207261" y="0"/>
                </a:lnTo>
                <a:close/>
              </a:path>
            </a:pathLst>
          </a:custGeom>
          <a:solidFill>
            <a:srgbClr val="FFCC99"/>
          </a:solidFill>
        </p:spPr>
        <p:txBody>
          <a:bodyPr wrap="square" lIns="0" tIns="0" rIns="0" bIns="0" rtlCol="0"/>
          <a:lstStyle/>
          <a:p>
            <a:endParaRPr/>
          </a:p>
        </p:txBody>
      </p:sp>
      <p:sp>
        <p:nvSpPr>
          <p:cNvPr id="30" name="object 30"/>
          <p:cNvSpPr/>
          <p:nvPr/>
        </p:nvSpPr>
        <p:spPr>
          <a:xfrm>
            <a:off x="2589511" y="4365131"/>
            <a:ext cx="414655" cy="285750"/>
          </a:xfrm>
          <a:custGeom>
            <a:avLst/>
            <a:gdLst/>
            <a:ahLst/>
            <a:cxnLst/>
            <a:rect l="l" t="t" r="r" b="b"/>
            <a:pathLst>
              <a:path w="414655" h="285750">
                <a:moveTo>
                  <a:pt x="414501" y="142684"/>
                </a:moveTo>
                <a:lnTo>
                  <a:pt x="407098" y="104749"/>
                </a:lnTo>
                <a:lnTo>
                  <a:pt x="386208" y="70663"/>
                </a:lnTo>
                <a:lnTo>
                  <a:pt x="353805" y="41786"/>
                </a:lnTo>
                <a:lnTo>
                  <a:pt x="311863" y="19478"/>
                </a:lnTo>
                <a:lnTo>
                  <a:pt x="262357" y="5096"/>
                </a:lnTo>
                <a:lnTo>
                  <a:pt x="207261" y="0"/>
                </a:lnTo>
                <a:lnTo>
                  <a:pt x="152161" y="5096"/>
                </a:lnTo>
                <a:lnTo>
                  <a:pt x="102650" y="19478"/>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close/>
              </a:path>
            </a:pathLst>
          </a:custGeom>
          <a:ln w="16136">
            <a:solidFill>
              <a:srgbClr val="000000"/>
            </a:solidFill>
          </a:ln>
        </p:spPr>
        <p:txBody>
          <a:bodyPr wrap="square" lIns="0" tIns="0" rIns="0" bIns="0" rtlCol="0"/>
          <a:lstStyle/>
          <a:p>
            <a:endParaRPr/>
          </a:p>
        </p:txBody>
      </p:sp>
      <p:sp>
        <p:nvSpPr>
          <p:cNvPr id="31" name="object 31"/>
          <p:cNvSpPr txBox="1"/>
          <p:nvPr/>
        </p:nvSpPr>
        <p:spPr>
          <a:xfrm>
            <a:off x="2729551" y="4307190"/>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1</a:t>
            </a:r>
            <a:endParaRPr sz="2100">
              <a:latin typeface="Times New Roman"/>
              <a:cs typeface="Times New Roman"/>
            </a:endParaRPr>
          </a:p>
        </p:txBody>
      </p:sp>
      <p:sp>
        <p:nvSpPr>
          <p:cNvPr id="32" name="object 32"/>
          <p:cNvSpPr/>
          <p:nvPr/>
        </p:nvSpPr>
        <p:spPr>
          <a:xfrm>
            <a:off x="2589511" y="3096898"/>
            <a:ext cx="414655" cy="285750"/>
          </a:xfrm>
          <a:custGeom>
            <a:avLst/>
            <a:gdLst/>
            <a:ahLst/>
            <a:cxnLst/>
            <a:rect l="l" t="t" r="r" b="b"/>
            <a:pathLst>
              <a:path w="414655" h="285750">
                <a:moveTo>
                  <a:pt x="207261" y="0"/>
                </a:move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lnTo>
                  <a:pt x="407098" y="104606"/>
                </a:lnTo>
                <a:lnTo>
                  <a:pt x="386208" y="70560"/>
                </a:lnTo>
                <a:lnTo>
                  <a:pt x="353805" y="41722"/>
                </a:lnTo>
                <a:lnTo>
                  <a:pt x="311863" y="19446"/>
                </a:lnTo>
                <a:lnTo>
                  <a:pt x="262357" y="5087"/>
                </a:lnTo>
                <a:lnTo>
                  <a:pt x="207261" y="0"/>
                </a:lnTo>
                <a:close/>
              </a:path>
            </a:pathLst>
          </a:custGeom>
          <a:solidFill>
            <a:srgbClr val="FFCC99"/>
          </a:solidFill>
        </p:spPr>
        <p:txBody>
          <a:bodyPr wrap="square" lIns="0" tIns="0" rIns="0" bIns="0" rtlCol="0"/>
          <a:lstStyle/>
          <a:p>
            <a:endParaRPr/>
          </a:p>
        </p:txBody>
      </p:sp>
      <p:sp>
        <p:nvSpPr>
          <p:cNvPr id="33" name="object 33"/>
          <p:cNvSpPr/>
          <p:nvPr/>
        </p:nvSpPr>
        <p:spPr>
          <a:xfrm>
            <a:off x="2589511" y="3096898"/>
            <a:ext cx="414655" cy="285750"/>
          </a:xfrm>
          <a:custGeom>
            <a:avLst/>
            <a:gdLst/>
            <a:ahLst/>
            <a:cxnLst/>
            <a:rect l="l" t="t" r="r" b="b"/>
            <a:pathLst>
              <a:path w="414655" h="285750">
                <a:moveTo>
                  <a:pt x="414501" y="142505"/>
                </a:moveTo>
                <a:lnTo>
                  <a:pt x="407098" y="104606"/>
                </a:lnTo>
                <a:lnTo>
                  <a:pt x="386208" y="70560"/>
                </a:lnTo>
                <a:lnTo>
                  <a:pt x="353805" y="41722"/>
                </a:lnTo>
                <a:lnTo>
                  <a:pt x="311863" y="19446"/>
                </a:lnTo>
                <a:lnTo>
                  <a:pt x="262357" y="5087"/>
                </a:lnTo>
                <a:lnTo>
                  <a:pt x="207261" y="0"/>
                </a:ln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close/>
              </a:path>
            </a:pathLst>
          </a:custGeom>
          <a:ln w="16136">
            <a:solidFill>
              <a:srgbClr val="000000"/>
            </a:solidFill>
          </a:ln>
        </p:spPr>
        <p:txBody>
          <a:bodyPr wrap="square" lIns="0" tIns="0" rIns="0" bIns="0" rtlCol="0"/>
          <a:lstStyle/>
          <a:p>
            <a:endParaRPr/>
          </a:p>
        </p:txBody>
      </p:sp>
      <p:sp>
        <p:nvSpPr>
          <p:cNvPr id="34" name="object 34"/>
          <p:cNvSpPr txBox="1"/>
          <p:nvPr/>
        </p:nvSpPr>
        <p:spPr>
          <a:xfrm>
            <a:off x="272955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2</a:t>
            </a:r>
            <a:endParaRPr sz="2100">
              <a:latin typeface="Times New Roman"/>
              <a:cs typeface="Times New Roman"/>
            </a:endParaRPr>
          </a:p>
        </p:txBody>
      </p:sp>
      <p:sp>
        <p:nvSpPr>
          <p:cNvPr id="35" name="object 35"/>
          <p:cNvSpPr/>
          <p:nvPr/>
        </p:nvSpPr>
        <p:spPr>
          <a:xfrm>
            <a:off x="2589511" y="1828442"/>
            <a:ext cx="414655" cy="285750"/>
          </a:xfrm>
          <a:custGeom>
            <a:avLst/>
            <a:gdLst/>
            <a:ahLst/>
            <a:cxnLst/>
            <a:rect l="l" t="t" r="r" b="b"/>
            <a:pathLst>
              <a:path w="414655" h="285750">
                <a:moveTo>
                  <a:pt x="207261" y="0"/>
                </a:move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lnTo>
                  <a:pt x="407098" y="104813"/>
                </a:lnTo>
                <a:lnTo>
                  <a:pt x="386208" y="70726"/>
                </a:lnTo>
                <a:lnTo>
                  <a:pt x="353805" y="41834"/>
                </a:lnTo>
                <a:lnTo>
                  <a:pt x="311863" y="19504"/>
                </a:lnTo>
                <a:lnTo>
                  <a:pt x="262357" y="5103"/>
                </a:lnTo>
                <a:lnTo>
                  <a:pt x="207261" y="0"/>
                </a:lnTo>
                <a:close/>
              </a:path>
            </a:pathLst>
          </a:custGeom>
          <a:solidFill>
            <a:srgbClr val="FFCC99"/>
          </a:solidFill>
        </p:spPr>
        <p:txBody>
          <a:bodyPr wrap="square" lIns="0" tIns="0" rIns="0" bIns="0" rtlCol="0"/>
          <a:lstStyle/>
          <a:p>
            <a:endParaRPr/>
          </a:p>
        </p:txBody>
      </p:sp>
      <p:sp>
        <p:nvSpPr>
          <p:cNvPr id="36" name="object 36"/>
          <p:cNvSpPr/>
          <p:nvPr/>
        </p:nvSpPr>
        <p:spPr>
          <a:xfrm>
            <a:off x="2589511" y="1828442"/>
            <a:ext cx="414655" cy="285750"/>
          </a:xfrm>
          <a:custGeom>
            <a:avLst/>
            <a:gdLst/>
            <a:ahLst/>
            <a:cxnLst/>
            <a:rect l="l" t="t" r="r" b="b"/>
            <a:pathLst>
              <a:path w="414655" h="285750">
                <a:moveTo>
                  <a:pt x="414501" y="142729"/>
                </a:moveTo>
                <a:lnTo>
                  <a:pt x="407098" y="104813"/>
                </a:lnTo>
                <a:lnTo>
                  <a:pt x="386208" y="70726"/>
                </a:lnTo>
                <a:lnTo>
                  <a:pt x="353805" y="41834"/>
                </a:lnTo>
                <a:lnTo>
                  <a:pt x="311863" y="19504"/>
                </a:lnTo>
                <a:lnTo>
                  <a:pt x="262357" y="5103"/>
                </a:lnTo>
                <a:lnTo>
                  <a:pt x="207261" y="0"/>
                </a:ln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close/>
              </a:path>
            </a:pathLst>
          </a:custGeom>
          <a:ln w="16136">
            <a:solidFill>
              <a:srgbClr val="000000"/>
            </a:solidFill>
          </a:ln>
        </p:spPr>
        <p:txBody>
          <a:bodyPr wrap="square" lIns="0" tIns="0" rIns="0" bIns="0" rtlCol="0"/>
          <a:lstStyle/>
          <a:p>
            <a:endParaRPr/>
          </a:p>
        </p:txBody>
      </p:sp>
      <p:sp>
        <p:nvSpPr>
          <p:cNvPr id="37" name="object 37"/>
          <p:cNvSpPr txBox="1"/>
          <p:nvPr/>
        </p:nvSpPr>
        <p:spPr>
          <a:xfrm>
            <a:off x="2729551" y="1770546"/>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3</a:t>
            </a:r>
            <a:endParaRPr sz="2100">
              <a:latin typeface="Times New Roman"/>
              <a:cs typeface="Times New Roman"/>
            </a:endParaRPr>
          </a:p>
        </p:txBody>
      </p:sp>
      <p:sp>
        <p:nvSpPr>
          <p:cNvPr id="38" name="object 38"/>
          <p:cNvSpPr/>
          <p:nvPr/>
        </p:nvSpPr>
        <p:spPr>
          <a:xfrm>
            <a:off x="8551918" y="3096898"/>
            <a:ext cx="414655" cy="285750"/>
          </a:xfrm>
          <a:custGeom>
            <a:avLst/>
            <a:gdLst/>
            <a:ahLst/>
            <a:cxnLst/>
            <a:rect l="l" t="t" r="r" b="b"/>
            <a:pathLst>
              <a:path w="414654" h="285750">
                <a:moveTo>
                  <a:pt x="207419" y="0"/>
                </a:move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lnTo>
                  <a:pt x="407202" y="104606"/>
                </a:lnTo>
                <a:lnTo>
                  <a:pt x="386292" y="70560"/>
                </a:lnTo>
                <a:lnTo>
                  <a:pt x="353872" y="41722"/>
                </a:lnTo>
                <a:lnTo>
                  <a:pt x="311928" y="19446"/>
                </a:lnTo>
                <a:lnTo>
                  <a:pt x="262448" y="5087"/>
                </a:lnTo>
                <a:lnTo>
                  <a:pt x="207419" y="0"/>
                </a:lnTo>
                <a:close/>
              </a:path>
            </a:pathLst>
          </a:custGeom>
          <a:solidFill>
            <a:srgbClr val="FFCC99"/>
          </a:solidFill>
        </p:spPr>
        <p:txBody>
          <a:bodyPr wrap="square" lIns="0" tIns="0" rIns="0" bIns="0" rtlCol="0"/>
          <a:lstStyle/>
          <a:p>
            <a:endParaRPr/>
          </a:p>
        </p:txBody>
      </p:sp>
      <p:sp>
        <p:nvSpPr>
          <p:cNvPr id="39" name="object 39"/>
          <p:cNvSpPr/>
          <p:nvPr/>
        </p:nvSpPr>
        <p:spPr>
          <a:xfrm>
            <a:off x="8551917" y="3096898"/>
            <a:ext cx="414655" cy="285750"/>
          </a:xfrm>
          <a:custGeom>
            <a:avLst/>
            <a:gdLst/>
            <a:ahLst/>
            <a:cxnLst/>
            <a:rect l="l" t="t" r="r" b="b"/>
            <a:pathLst>
              <a:path w="414654" h="285750">
                <a:moveTo>
                  <a:pt x="414613" y="142505"/>
                </a:moveTo>
                <a:lnTo>
                  <a:pt x="407202" y="104606"/>
                </a:lnTo>
                <a:lnTo>
                  <a:pt x="386292" y="70560"/>
                </a:lnTo>
                <a:lnTo>
                  <a:pt x="353872" y="41722"/>
                </a:lnTo>
                <a:lnTo>
                  <a:pt x="311928" y="19446"/>
                </a:lnTo>
                <a:lnTo>
                  <a:pt x="262448" y="5087"/>
                </a:lnTo>
                <a:lnTo>
                  <a:pt x="207419" y="0"/>
                </a:ln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close/>
              </a:path>
            </a:pathLst>
          </a:custGeom>
          <a:ln w="16136">
            <a:solidFill>
              <a:srgbClr val="000000"/>
            </a:solidFill>
          </a:ln>
        </p:spPr>
        <p:txBody>
          <a:bodyPr wrap="square" lIns="0" tIns="0" rIns="0" bIns="0" rtlCol="0"/>
          <a:lstStyle/>
          <a:p>
            <a:endParaRPr/>
          </a:p>
        </p:txBody>
      </p:sp>
      <p:sp>
        <p:nvSpPr>
          <p:cNvPr id="40" name="object 40"/>
          <p:cNvSpPr txBox="1"/>
          <p:nvPr/>
        </p:nvSpPr>
        <p:spPr>
          <a:xfrm>
            <a:off x="869207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4</a:t>
            </a:r>
            <a:endParaRPr sz="2100">
              <a:latin typeface="Times New Roman"/>
              <a:cs typeface="Times New Roman"/>
            </a:endParaRPr>
          </a:p>
        </p:txBody>
      </p:sp>
      <p:sp>
        <p:nvSpPr>
          <p:cNvPr id="44" name="object 3"/>
          <p:cNvSpPr txBox="1">
            <a:spLocks/>
          </p:cNvSpPr>
          <p:nvPr/>
        </p:nvSpPr>
        <p:spPr>
          <a:xfrm>
            <a:off x="711644" y="336652"/>
            <a:ext cx="48780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入侵检测系统</a:t>
            </a:r>
            <a:r>
              <a:rPr lang="en-US" altLang="zh-CN" sz="2400" spc="500" dirty="0">
                <a:solidFill>
                  <a:schemeClr val="accent1">
                    <a:lumMod val="50000"/>
                  </a:schemeClr>
                </a:solidFill>
                <a:latin typeface="微软雅黑" panose="020B0503020204020204" pitchFamily="34" charset="-122"/>
                <a:ea typeface="微软雅黑" panose="020B0503020204020204" pitchFamily="34" charset="-122"/>
              </a:rPr>
              <a:t>(IDS)</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 y="336652"/>
            <a:ext cx="12191998" cy="378554"/>
            <a:chOff x="1" y="336652"/>
            <a:chExt cx="12191998" cy="378554"/>
          </a:xfrm>
        </p:grpSpPr>
        <p:sp>
          <p:nvSpPr>
            <p:cNvPr id="46" name="矩形 45">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753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1112" y="5112536"/>
            <a:ext cx="0" cy="346710"/>
          </a:xfrm>
          <a:custGeom>
            <a:avLst/>
            <a:gdLst/>
            <a:ahLst/>
            <a:cxnLst/>
            <a:rect l="l" t="t" r="r" b="b"/>
            <a:pathLst>
              <a:path h="346710">
                <a:moveTo>
                  <a:pt x="0" y="346241"/>
                </a:moveTo>
                <a:lnTo>
                  <a:pt x="0" y="0"/>
                </a:lnTo>
              </a:path>
            </a:pathLst>
          </a:custGeom>
          <a:ln w="48592">
            <a:solidFill>
              <a:srgbClr val="000000"/>
            </a:solidFill>
          </a:ln>
        </p:spPr>
        <p:txBody>
          <a:bodyPr wrap="square" lIns="0" tIns="0" rIns="0" bIns="0" rtlCol="0"/>
          <a:lstStyle/>
          <a:p>
            <a:endParaRPr/>
          </a:p>
        </p:txBody>
      </p:sp>
      <p:sp>
        <p:nvSpPr>
          <p:cNvPr id="3" name="object 3"/>
          <p:cNvSpPr/>
          <p:nvPr/>
        </p:nvSpPr>
        <p:spPr>
          <a:xfrm>
            <a:off x="3775827" y="482461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4" name="object 4"/>
          <p:cNvSpPr/>
          <p:nvPr/>
        </p:nvSpPr>
        <p:spPr>
          <a:xfrm>
            <a:off x="7707391" y="3556407"/>
            <a:ext cx="0" cy="1614805"/>
          </a:xfrm>
          <a:custGeom>
            <a:avLst/>
            <a:gdLst/>
            <a:ahLst/>
            <a:cxnLst/>
            <a:rect l="l" t="t" r="r" b="b"/>
            <a:pathLst>
              <a:path h="1614804">
                <a:moveTo>
                  <a:pt x="0" y="0"/>
                </a:moveTo>
                <a:lnTo>
                  <a:pt x="0" y="1614451"/>
                </a:lnTo>
              </a:path>
            </a:pathLst>
          </a:custGeom>
          <a:ln w="48592">
            <a:solidFill>
              <a:srgbClr val="000000"/>
            </a:solidFill>
          </a:ln>
        </p:spPr>
        <p:txBody>
          <a:bodyPr wrap="square" lIns="0" tIns="0" rIns="0" bIns="0" rtlCol="0"/>
          <a:lstStyle/>
          <a:p>
            <a:endParaRPr/>
          </a:p>
        </p:txBody>
      </p:sp>
      <p:sp>
        <p:nvSpPr>
          <p:cNvPr id="5" name="object 5"/>
          <p:cNvSpPr/>
          <p:nvPr/>
        </p:nvSpPr>
        <p:spPr>
          <a:xfrm>
            <a:off x="7602107" y="5144684"/>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6" name="object 6"/>
          <p:cNvSpPr/>
          <p:nvPr/>
        </p:nvSpPr>
        <p:spPr>
          <a:xfrm>
            <a:off x="3881112" y="3844325"/>
            <a:ext cx="0" cy="346710"/>
          </a:xfrm>
          <a:custGeom>
            <a:avLst/>
            <a:gdLst/>
            <a:ahLst/>
            <a:cxnLst/>
            <a:rect l="l" t="t" r="r" b="b"/>
            <a:pathLst>
              <a:path h="346710">
                <a:moveTo>
                  <a:pt x="0" y="346152"/>
                </a:moveTo>
                <a:lnTo>
                  <a:pt x="0" y="0"/>
                </a:lnTo>
              </a:path>
            </a:pathLst>
          </a:custGeom>
          <a:ln w="48592">
            <a:solidFill>
              <a:srgbClr val="000000"/>
            </a:solidFill>
          </a:ln>
        </p:spPr>
        <p:txBody>
          <a:bodyPr wrap="square" lIns="0" tIns="0" rIns="0" bIns="0" rtlCol="0"/>
          <a:lstStyle/>
          <a:p>
            <a:endParaRPr/>
          </a:p>
        </p:txBody>
      </p:sp>
      <p:sp>
        <p:nvSpPr>
          <p:cNvPr id="7" name="object 7"/>
          <p:cNvSpPr/>
          <p:nvPr/>
        </p:nvSpPr>
        <p:spPr>
          <a:xfrm>
            <a:off x="3775827" y="355640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8" name="object 8"/>
          <p:cNvSpPr/>
          <p:nvPr/>
        </p:nvSpPr>
        <p:spPr>
          <a:xfrm>
            <a:off x="3881112"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9" name="object 9"/>
          <p:cNvSpPr/>
          <p:nvPr/>
        </p:nvSpPr>
        <p:spPr>
          <a:xfrm>
            <a:off x="3775827" y="2608085"/>
            <a:ext cx="210820" cy="314325"/>
          </a:xfrm>
          <a:custGeom>
            <a:avLst/>
            <a:gdLst/>
            <a:ahLst/>
            <a:cxnLst/>
            <a:rect l="l" t="t" r="r" b="b"/>
            <a:pathLst>
              <a:path w="210819"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0" name="object 10"/>
          <p:cNvSpPr/>
          <p:nvPr/>
        </p:nvSpPr>
        <p:spPr>
          <a:xfrm>
            <a:off x="7707391"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11" name="object 11"/>
          <p:cNvSpPr/>
          <p:nvPr/>
        </p:nvSpPr>
        <p:spPr>
          <a:xfrm>
            <a:off x="7602107"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2" name="object 12"/>
          <p:cNvSpPr/>
          <p:nvPr/>
        </p:nvSpPr>
        <p:spPr>
          <a:xfrm>
            <a:off x="5156494" y="3239180"/>
            <a:ext cx="986155" cy="0"/>
          </a:xfrm>
          <a:custGeom>
            <a:avLst/>
            <a:gdLst/>
            <a:ahLst/>
            <a:cxnLst/>
            <a:rect l="l" t="t" r="r" b="b"/>
            <a:pathLst>
              <a:path w="986154">
                <a:moveTo>
                  <a:pt x="0" y="0"/>
                </a:moveTo>
                <a:lnTo>
                  <a:pt x="985804" y="0"/>
                </a:lnTo>
              </a:path>
            </a:pathLst>
          </a:custGeom>
          <a:ln w="48322">
            <a:solidFill>
              <a:srgbClr val="000000"/>
            </a:solidFill>
          </a:ln>
        </p:spPr>
        <p:txBody>
          <a:bodyPr wrap="square" lIns="0" tIns="0" rIns="0" bIns="0" rtlCol="0"/>
          <a:lstStyle/>
          <a:p>
            <a:endParaRPr/>
          </a:p>
        </p:txBody>
      </p:sp>
      <p:sp>
        <p:nvSpPr>
          <p:cNvPr id="13" name="object 13"/>
          <p:cNvSpPr/>
          <p:nvPr/>
        </p:nvSpPr>
        <p:spPr>
          <a:xfrm>
            <a:off x="6115977" y="3134482"/>
            <a:ext cx="316230" cy="209550"/>
          </a:xfrm>
          <a:custGeom>
            <a:avLst/>
            <a:gdLst/>
            <a:ahLst/>
            <a:cxnLst/>
            <a:rect l="l" t="t" r="r" b="b"/>
            <a:pathLst>
              <a:path w="316229" h="209550">
                <a:moveTo>
                  <a:pt x="0" y="0"/>
                </a:moveTo>
                <a:lnTo>
                  <a:pt x="0" y="209395"/>
                </a:lnTo>
                <a:lnTo>
                  <a:pt x="315853" y="104697"/>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605708" y="1653812"/>
            <a:ext cx="2551430" cy="634365"/>
          </a:xfrm>
          <a:custGeom>
            <a:avLst/>
            <a:gdLst/>
            <a:ahLst/>
            <a:cxnLst/>
            <a:rect l="l" t="t" r="r" b="b"/>
            <a:pathLst>
              <a:path w="2551429" h="634365">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5" name="object 15"/>
          <p:cNvSpPr txBox="1"/>
          <p:nvPr/>
        </p:nvSpPr>
        <p:spPr>
          <a:xfrm>
            <a:off x="3408839" y="1748187"/>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知识库</a:t>
            </a:r>
            <a:endParaRPr sz="2450">
              <a:latin typeface="宋体"/>
              <a:cs typeface="宋体"/>
            </a:endParaRPr>
          </a:p>
        </p:txBody>
      </p:sp>
      <p:sp>
        <p:nvSpPr>
          <p:cNvPr id="16" name="object 16"/>
          <p:cNvSpPr/>
          <p:nvPr/>
        </p:nvSpPr>
        <p:spPr>
          <a:xfrm>
            <a:off x="2605708"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7" name="object 17"/>
          <p:cNvSpPr txBox="1"/>
          <p:nvPr/>
        </p:nvSpPr>
        <p:spPr>
          <a:xfrm>
            <a:off x="3408839"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检测器</a:t>
            </a:r>
            <a:endParaRPr sz="2450">
              <a:latin typeface="宋体"/>
              <a:cs typeface="宋体"/>
            </a:endParaRPr>
          </a:p>
        </p:txBody>
      </p:sp>
      <p:sp>
        <p:nvSpPr>
          <p:cNvPr id="18" name="object 18"/>
          <p:cNvSpPr/>
          <p:nvPr/>
        </p:nvSpPr>
        <p:spPr>
          <a:xfrm>
            <a:off x="6431830"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9" name="object 19"/>
          <p:cNvSpPr txBox="1"/>
          <p:nvPr/>
        </p:nvSpPr>
        <p:spPr>
          <a:xfrm>
            <a:off x="7234961"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控制器</a:t>
            </a:r>
            <a:endParaRPr sz="2450">
              <a:latin typeface="宋体"/>
              <a:cs typeface="宋体"/>
            </a:endParaRPr>
          </a:p>
        </p:txBody>
      </p:sp>
      <p:sp>
        <p:nvSpPr>
          <p:cNvPr id="20" name="object 20"/>
          <p:cNvSpPr txBox="1">
            <a:spLocks noGrp="1"/>
          </p:cNvSpPr>
          <p:nvPr>
            <p:ph type="title"/>
          </p:nvPr>
        </p:nvSpPr>
        <p:spPr>
          <a:xfrm>
            <a:off x="6431829" y="1727338"/>
            <a:ext cx="2551430" cy="487313"/>
          </a:xfrm>
          <a:prstGeom prst="rect">
            <a:avLst/>
          </a:prstGeom>
          <a:ln w="16112">
            <a:solidFill>
              <a:srgbClr val="000000"/>
            </a:solidFill>
          </a:ln>
        </p:spPr>
        <p:txBody>
          <a:bodyPr vert="horz" wrap="square" lIns="0" tIns="109220" rIns="0" bIns="0" rtlCol="0" anchor="ctr">
            <a:spAutoFit/>
          </a:bodyPr>
          <a:lstStyle/>
          <a:p>
            <a:pPr marL="645160">
              <a:lnSpc>
                <a:spcPct val="100000"/>
              </a:lnSpc>
              <a:spcBef>
                <a:spcPts val="860"/>
              </a:spcBef>
            </a:pPr>
            <a:r>
              <a:rPr sz="2450" spc="25" dirty="0"/>
              <a:t>配置信息</a:t>
            </a:r>
            <a:endParaRPr sz="2450"/>
          </a:p>
        </p:txBody>
      </p:sp>
      <p:sp>
        <p:nvSpPr>
          <p:cNvPr id="21" name="object 21"/>
          <p:cNvSpPr/>
          <p:nvPr/>
        </p:nvSpPr>
        <p:spPr>
          <a:xfrm>
            <a:off x="2605708" y="419047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22" name="object 22"/>
          <p:cNvSpPr txBox="1"/>
          <p:nvPr/>
        </p:nvSpPr>
        <p:spPr>
          <a:xfrm>
            <a:off x="3093886" y="4284719"/>
            <a:ext cx="158750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数据收集器</a:t>
            </a:r>
            <a:endParaRPr sz="2450">
              <a:latin typeface="宋体"/>
              <a:cs typeface="宋体"/>
            </a:endParaRPr>
          </a:p>
        </p:txBody>
      </p:sp>
      <p:sp>
        <p:nvSpPr>
          <p:cNvPr id="23" name="object 23"/>
          <p:cNvSpPr txBox="1"/>
          <p:nvPr/>
        </p:nvSpPr>
        <p:spPr>
          <a:xfrm>
            <a:off x="2605709" y="5458784"/>
            <a:ext cx="6377305" cy="486672"/>
          </a:xfrm>
          <a:prstGeom prst="rect">
            <a:avLst/>
          </a:prstGeom>
          <a:ln w="16108">
            <a:solidFill>
              <a:srgbClr val="000000"/>
            </a:solidFill>
          </a:ln>
        </p:spPr>
        <p:txBody>
          <a:bodyPr vert="horz" wrap="square" lIns="0" tIns="108585" rIns="0" bIns="0" rtlCol="0">
            <a:spAutoFit/>
          </a:bodyPr>
          <a:lstStyle/>
          <a:p>
            <a:pPr marL="1980564">
              <a:spcBef>
                <a:spcPts val="855"/>
              </a:spcBef>
            </a:pPr>
            <a:r>
              <a:rPr sz="2450" spc="25" dirty="0">
                <a:latin typeface="宋体"/>
                <a:cs typeface="宋体"/>
              </a:rPr>
              <a:t>目标系统</a:t>
            </a:r>
            <a:r>
              <a:rPr sz="2450" dirty="0">
                <a:latin typeface="Times New Roman"/>
                <a:cs typeface="Times New Roman"/>
              </a:rPr>
              <a:t>(</a:t>
            </a:r>
            <a:r>
              <a:rPr sz="2450" spc="25" dirty="0">
                <a:latin typeface="宋体"/>
                <a:cs typeface="宋体"/>
              </a:rPr>
              <a:t>或网络</a:t>
            </a:r>
            <a:r>
              <a:rPr sz="2450" dirty="0">
                <a:latin typeface="Times New Roman"/>
                <a:cs typeface="Times New Roman"/>
              </a:rPr>
              <a:t>)</a:t>
            </a:r>
            <a:endParaRPr sz="2450">
              <a:latin typeface="Times New Roman"/>
              <a:cs typeface="Times New Roman"/>
            </a:endParaRPr>
          </a:p>
        </p:txBody>
      </p:sp>
      <p:sp>
        <p:nvSpPr>
          <p:cNvPr id="24" name="object 24"/>
          <p:cNvSpPr txBox="1"/>
          <p:nvPr/>
        </p:nvSpPr>
        <p:spPr>
          <a:xfrm>
            <a:off x="4037699" y="5013981"/>
            <a:ext cx="160020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审计数据等</a:t>
            </a:r>
            <a:endParaRPr sz="2450">
              <a:latin typeface="宋体"/>
              <a:cs typeface="宋体"/>
            </a:endParaRPr>
          </a:p>
        </p:txBody>
      </p:sp>
      <p:sp>
        <p:nvSpPr>
          <p:cNvPr id="25" name="object 25"/>
          <p:cNvSpPr txBox="1"/>
          <p:nvPr/>
        </p:nvSpPr>
        <p:spPr>
          <a:xfrm>
            <a:off x="6267502" y="3967628"/>
            <a:ext cx="128524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控制动作</a:t>
            </a:r>
            <a:endParaRPr sz="2450">
              <a:latin typeface="宋体"/>
              <a:cs typeface="宋体"/>
            </a:endParaRPr>
          </a:p>
        </p:txBody>
      </p:sp>
      <p:sp>
        <p:nvSpPr>
          <p:cNvPr id="26" name="object 26"/>
          <p:cNvSpPr/>
          <p:nvPr/>
        </p:nvSpPr>
        <p:spPr>
          <a:xfrm>
            <a:off x="4502606" y="2462671"/>
            <a:ext cx="3204845" cy="172085"/>
          </a:xfrm>
          <a:custGeom>
            <a:avLst/>
            <a:gdLst/>
            <a:ahLst/>
            <a:cxnLst/>
            <a:rect l="l" t="t" r="r" b="b"/>
            <a:pathLst>
              <a:path w="3204845" h="172085">
                <a:moveTo>
                  <a:pt x="3204786" y="0"/>
                </a:moveTo>
                <a:lnTo>
                  <a:pt x="0" y="0"/>
                </a:lnTo>
                <a:lnTo>
                  <a:pt x="0" y="171588"/>
                </a:lnTo>
              </a:path>
            </a:pathLst>
          </a:custGeom>
          <a:ln w="48322">
            <a:solidFill>
              <a:srgbClr val="000000"/>
            </a:solidFill>
          </a:ln>
        </p:spPr>
        <p:txBody>
          <a:bodyPr wrap="square" lIns="0" tIns="0" rIns="0" bIns="0" rtlCol="0"/>
          <a:lstStyle/>
          <a:p>
            <a:endParaRPr/>
          </a:p>
        </p:txBody>
      </p:sp>
      <p:sp>
        <p:nvSpPr>
          <p:cNvPr id="27" name="object 27"/>
          <p:cNvSpPr/>
          <p:nvPr/>
        </p:nvSpPr>
        <p:spPr>
          <a:xfrm>
            <a:off x="7628428" y="2384146"/>
            <a:ext cx="157926" cy="15704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397320"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29" name="object 29"/>
          <p:cNvSpPr/>
          <p:nvPr/>
        </p:nvSpPr>
        <p:spPr>
          <a:xfrm>
            <a:off x="2589511" y="4365131"/>
            <a:ext cx="414655" cy="285750"/>
          </a:xfrm>
          <a:custGeom>
            <a:avLst/>
            <a:gdLst/>
            <a:ahLst/>
            <a:cxnLst/>
            <a:rect l="l" t="t" r="r" b="b"/>
            <a:pathLst>
              <a:path w="414655" h="285750">
                <a:moveTo>
                  <a:pt x="207261" y="0"/>
                </a:moveTo>
                <a:lnTo>
                  <a:pt x="152161" y="5096"/>
                </a:lnTo>
                <a:lnTo>
                  <a:pt x="102650" y="19477"/>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lnTo>
                  <a:pt x="407098" y="104749"/>
                </a:lnTo>
                <a:lnTo>
                  <a:pt x="386208" y="70663"/>
                </a:lnTo>
                <a:lnTo>
                  <a:pt x="353805" y="41786"/>
                </a:lnTo>
                <a:lnTo>
                  <a:pt x="311863" y="19477"/>
                </a:lnTo>
                <a:lnTo>
                  <a:pt x="262357" y="5096"/>
                </a:lnTo>
                <a:lnTo>
                  <a:pt x="207261" y="0"/>
                </a:lnTo>
                <a:close/>
              </a:path>
            </a:pathLst>
          </a:custGeom>
          <a:solidFill>
            <a:srgbClr val="FFCC99"/>
          </a:solidFill>
        </p:spPr>
        <p:txBody>
          <a:bodyPr wrap="square" lIns="0" tIns="0" rIns="0" bIns="0" rtlCol="0"/>
          <a:lstStyle/>
          <a:p>
            <a:endParaRPr/>
          </a:p>
        </p:txBody>
      </p:sp>
      <p:sp>
        <p:nvSpPr>
          <p:cNvPr id="30" name="object 30"/>
          <p:cNvSpPr/>
          <p:nvPr/>
        </p:nvSpPr>
        <p:spPr>
          <a:xfrm>
            <a:off x="2589511" y="4365131"/>
            <a:ext cx="414655" cy="285750"/>
          </a:xfrm>
          <a:custGeom>
            <a:avLst/>
            <a:gdLst/>
            <a:ahLst/>
            <a:cxnLst/>
            <a:rect l="l" t="t" r="r" b="b"/>
            <a:pathLst>
              <a:path w="414655" h="285750">
                <a:moveTo>
                  <a:pt x="414501" y="142684"/>
                </a:moveTo>
                <a:lnTo>
                  <a:pt x="407098" y="104749"/>
                </a:lnTo>
                <a:lnTo>
                  <a:pt x="386208" y="70663"/>
                </a:lnTo>
                <a:lnTo>
                  <a:pt x="353805" y="41786"/>
                </a:lnTo>
                <a:lnTo>
                  <a:pt x="311863" y="19478"/>
                </a:lnTo>
                <a:lnTo>
                  <a:pt x="262357" y="5096"/>
                </a:lnTo>
                <a:lnTo>
                  <a:pt x="207261" y="0"/>
                </a:lnTo>
                <a:lnTo>
                  <a:pt x="152161" y="5096"/>
                </a:lnTo>
                <a:lnTo>
                  <a:pt x="102650" y="19478"/>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close/>
              </a:path>
            </a:pathLst>
          </a:custGeom>
          <a:ln w="16136">
            <a:solidFill>
              <a:srgbClr val="000000"/>
            </a:solidFill>
          </a:ln>
        </p:spPr>
        <p:txBody>
          <a:bodyPr wrap="square" lIns="0" tIns="0" rIns="0" bIns="0" rtlCol="0"/>
          <a:lstStyle/>
          <a:p>
            <a:endParaRPr/>
          </a:p>
        </p:txBody>
      </p:sp>
      <p:sp>
        <p:nvSpPr>
          <p:cNvPr id="31" name="object 31"/>
          <p:cNvSpPr txBox="1"/>
          <p:nvPr/>
        </p:nvSpPr>
        <p:spPr>
          <a:xfrm>
            <a:off x="2729551" y="4307190"/>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1</a:t>
            </a:r>
            <a:endParaRPr sz="2100">
              <a:latin typeface="Times New Roman"/>
              <a:cs typeface="Times New Roman"/>
            </a:endParaRPr>
          </a:p>
        </p:txBody>
      </p:sp>
      <p:sp>
        <p:nvSpPr>
          <p:cNvPr id="32" name="object 32"/>
          <p:cNvSpPr/>
          <p:nvPr/>
        </p:nvSpPr>
        <p:spPr>
          <a:xfrm>
            <a:off x="2589511" y="3096898"/>
            <a:ext cx="414655" cy="285750"/>
          </a:xfrm>
          <a:custGeom>
            <a:avLst/>
            <a:gdLst/>
            <a:ahLst/>
            <a:cxnLst/>
            <a:rect l="l" t="t" r="r" b="b"/>
            <a:pathLst>
              <a:path w="414655" h="285750">
                <a:moveTo>
                  <a:pt x="207261" y="0"/>
                </a:move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lnTo>
                  <a:pt x="407098" y="104606"/>
                </a:lnTo>
                <a:lnTo>
                  <a:pt x="386208" y="70560"/>
                </a:lnTo>
                <a:lnTo>
                  <a:pt x="353805" y="41722"/>
                </a:lnTo>
                <a:lnTo>
                  <a:pt x="311863" y="19446"/>
                </a:lnTo>
                <a:lnTo>
                  <a:pt x="262357" y="5087"/>
                </a:lnTo>
                <a:lnTo>
                  <a:pt x="207261" y="0"/>
                </a:lnTo>
                <a:close/>
              </a:path>
            </a:pathLst>
          </a:custGeom>
          <a:solidFill>
            <a:srgbClr val="FFCC99"/>
          </a:solidFill>
        </p:spPr>
        <p:txBody>
          <a:bodyPr wrap="square" lIns="0" tIns="0" rIns="0" bIns="0" rtlCol="0"/>
          <a:lstStyle/>
          <a:p>
            <a:endParaRPr/>
          </a:p>
        </p:txBody>
      </p:sp>
      <p:sp>
        <p:nvSpPr>
          <p:cNvPr id="33" name="object 33"/>
          <p:cNvSpPr/>
          <p:nvPr/>
        </p:nvSpPr>
        <p:spPr>
          <a:xfrm>
            <a:off x="2589511" y="3096898"/>
            <a:ext cx="414655" cy="285750"/>
          </a:xfrm>
          <a:custGeom>
            <a:avLst/>
            <a:gdLst/>
            <a:ahLst/>
            <a:cxnLst/>
            <a:rect l="l" t="t" r="r" b="b"/>
            <a:pathLst>
              <a:path w="414655" h="285750">
                <a:moveTo>
                  <a:pt x="414501" y="142505"/>
                </a:moveTo>
                <a:lnTo>
                  <a:pt x="407098" y="104606"/>
                </a:lnTo>
                <a:lnTo>
                  <a:pt x="386208" y="70560"/>
                </a:lnTo>
                <a:lnTo>
                  <a:pt x="353805" y="41722"/>
                </a:lnTo>
                <a:lnTo>
                  <a:pt x="311863" y="19446"/>
                </a:lnTo>
                <a:lnTo>
                  <a:pt x="262357" y="5087"/>
                </a:lnTo>
                <a:lnTo>
                  <a:pt x="207261" y="0"/>
                </a:ln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close/>
              </a:path>
            </a:pathLst>
          </a:custGeom>
          <a:ln w="16136">
            <a:solidFill>
              <a:srgbClr val="000000"/>
            </a:solidFill>
          </a:ln>
        </p:spPr>
        <p:txBody>
          <a:bodyPr wrap="square" lIns="0" tIns="0" rIns="0" bIns="0" rtlCol="0"/>
          <a:lstStyle/>
          <a:p>
            <a:endParaRPr/>
          </a:p>
        </p:txBody>
      </p:sp>
      <p:sp>
        <p:nvSpPr>
          <p:cNvPr id="34" name="object 34"/>
          <p:cNvSpPr txBox="1"/>
          <p:nvPr/>
        </p:nvSpPr>
        <p:spPr>
          <a:xfrm>
            <a:off x="272955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2</a:t>
            </a:r>
            <a:endParaRPr sz="2100">
              <a:latin typeface="Times New Roman"/>
              <a:cs typeface="Times New Roman"/>
            </a:endParaRPr>
          </a:p>
        </p:txBody>
      </p:sp>
      <p:sp>
        <p:nvSpPr>
          <p:cNvPr id="35" name="object 35"/>
          <p:cNvSpPr/>
          <p:nvPr/>
        </p:nvSpPr>
        <p:spPr>
          <a:xfrm>
            <a:off x="2589511" y="1828442"/>
            <a:ext cx="414655" cy="285750"/>
          </a:xfrm>
          <a:custGeom>
            <a:avLst/>
            <a:gdLst/>
            <a:ahLst/>
            <a:cxnLst/>
            <a:rect l="l" t="t" r="r" b="b"/>
            <a:pathLst>
              <a:path w="414655" h="285750">
                <a:moveTo>
                  <a:pt x="207261" y="0"/>
                </a:move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lnTo>
                  <a:pt x="407098" y="104813"/>
                </a:lnTo>
                <a:lnTo>
                  <a:pt x="386208" y="70726"/>
                </a:lnTo>
                <a:lnTo>
                  <a:pt x="353805" y="41834"/>
                </a:lnTo>
                <a:lnTo>
                  <a:pt x="311863" y="19504"/>
                </a:lnTo>
                <a:lnTo>
                  <a:pt x="262357" y="5103"/>
                </a:lnTo>
                <a:lnTo>
                  <a:pt x="207261" y="0"/>
                </a:lnTo>
                <a:close/>
              </a:path>
            </a:pathLst>
          </a:custGeom>
          <a:solidFill>
            <a:srgbClr val="FFCC99"/>
          </a:solidFill>
        </p:spPr>
        <p:txBody>
          <a:bodyPr wrap="square" lIns="0" tIns="0" rIns="0" bIns="0" rtlCol="0"/>
          <a:lstStyle/>
          <a:p>
            <a:endParaRPr/>
          </a:p>
        </p:txBody>
      </p:sp>
      <p:sp>
        <p:nvSpPr>
          <p:cNvPr id="36" name="object 36"/>
          <p:cNvSpPr/>
          <p:nvPr/>
        </p:nvSpPr>
        <p:spPr>
          <a:xfrm>
            <a:off x="2589511" y="1828442"/>
            <a:ext cx="414655" cy="285750"/>
          </a:xfrm>
          <a:custGeom>
            <a:avLst/>
            <a:gdLst/>
            <a:ahLst/>
            <a:cxnLst/>
            <a:rect l="l" t="t" r="r" b="b"/>
            <a:pathLst>
              <a:path w="414655" h="285750">
                <a:moveTo>
                  <a:pt x="414501" y="142729"/>
                </a:moveTo>
                <a:lnTo>
                  <a:pt x="407098" y="104813"/>
                </a:lnTo>
                <a:lnTo>
                  <a:pt x="386208" y="70726"/>
                </a:lnTo>
                <a:lnTo>
                  <a:pt x="353805" y="41834"/>
                </a:lnTo>
                <a:lnTo>
                  <a:pt x="311863" y="19504"/>
                </a:lnTo>
                <a:lnTo>
                  <a:pt x="262357" y="5103"/>
                </a:lnTo>
                <a:lnTo>
                  <a:pt x="207261" y="0"/>
                </a:ln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close/>
              </a:path>
            </a:pathLst>
          </a:custGeom>
          <a:ln w="16136">
            <a:solidFill>
              <a:srgbClr val="000000"/>
            </a:solidFill>
          </a:ln>
        </p:spPr>
        <p:txBody>
          <a:bodyPr wrap="square" lIns="0" tIns="0" rIns="0" bIns="0" rtlCol="0"/>
          <a:lstStyle/>
          <a:p>
            <a:endParaRPr/>
          </a:p>
        </p:txBody>
      </p:sp>
      <p:sp>
        <p:nvSpPr>
          <p:cNvPr id="37" name="object 37"/>
          <p:cNvSpPr txBox="1"/>
          <p:nvPr/>
        </p:nvSpPr>
        <p:spPr>
          <a:xfrm>
            <a:off x="2729551" y="1770546"/>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3</a:t>
            </a:r>
            <a:endParaRPr sz="2100">
              <a:latin typeface="Times New Roman"/>
              <a:cs typeface="Times New Roman"/>
            </a:endParaRPr>
          </a:p>
        </p:txBody>
      </p:sp>
      <p:sp>
        <p:nvSpPr>
          <p:cNvPr id="38" name="object 38"/>
          <p:cNvSpPr/>
          <p:nvPr/>
        </p:nvSpPr>
        <p:spPr>
          <a:xfrm>
            <a:off x="8551918" y="3096898"/>
            <a:ext cx="414655" cy="285750"/>
          </a:xfrm>
          <a:custGeom>
            <a:avLst/>
            <a:gdLst/>
            <a:ahLst/>
            <a:cxnLst/>
            <a:rect l="l" t="t" r="r" b="b"/>
            <a:pathLst>
              <a:path w="414654" h="285750">
                <a:moveTo>
                  <a:pt x="207419" y="0"/>
                </a:move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lnTo>
                  <a:pt x="407202" y="104606"/>
                </a:lnTo>
                <a:lnTo>
                  <a:pt x="386292" y="70560"/>
                </a:lnTo>
                <a:lnTo>
                  <a:pt x="353872" y="41722"/>
                </a:lnTo>
                <a:lnTo>
                  <a:pt x="311928" y="19446"/>
                </a:lnTo>
                <a:lnTo>
                  <a:pt x="262448" y="5087"/>
                </a:lnTo>
                <a:lnTo>
                  <a:pt x="207419" y="0"/>
                </a:lnTo>
                <a:close/>
              </a:path>
            </a:pathLst>
          </a:custGeom>
          <a:solidFill>
            <a:srgbClr val="FFCC99"/>
          </a:solidFill>
        </p:spPr>
        <p:txBody>
          <a:bodyPr wrap="square" lIns="0" tIns="0" rIns="0" bIns="0" rtlCol="0"/>
          <a:lstStyle/>
          <a:p>
            <a:endParaRPr/>
          </a:p>
        </p:txBody>
      </p:sp>
      <p:sp>
        <p:nvSpPr>
          <p:cNvPr id="39" name="object 39"/>
          <p:cNvSpPr/>
          <p:nvPr/>
        </p:nvSpPr>
        <p:spPr>
          <a:xfrm>
            <a:off x="8551917" y="3096898"/>
            <a:ext cx="414655" cy="285750"/>
          </a:xfrm>
          <a:custGeom>
            <a:avLst/>
            <a:gdLst/>
            <a:ahLst/>
            <a:cxnLst/>
            <a:rect l="l" t="t" r="r" b="b"/>
            <a:pathLst>
              <a:path w="414654" h="285750">
                <a:moveTo>
                  <a:pt x="414613" y="142505"/>
                </a:moveTo>
                <a:lnTo>
                  <a:pt x="407202" y="104606"/>
                </a:lnTo>
                <a:lnTo>
                  <a:pt x="386292" y="70560"/>
                </a:lnTo>
                <a:lnTo>
                  <a:pt x="353872" y="41722"/>
                </a:lnTo>
                <a:lnTo>
                  <a:pt x="311928" y="19446"/>
                </a:lnTo>
                <a:lnTo>
                  <a:pt x="262448" y="5087"/>
                </a:lnTo>
                <a:lnTo>
                  <a:pt x="207419" y="0"/>
                </a:ln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close/>
              </a:path>
            </a:pathLst>
          </a:custGeom>
          <a:ln w="16136">
            <a:solidFill>
              <a:srgbClr val="000000"/>
            </a:solidFill>
          </a:ln>
        </p:spPr>
        <p:txBody>
          <a:bodyPr wrap="square" lIns="0" tIns="0" rIns="0" bIns="0" rtlCol="0"/>
          <a:lstStyle/>
          <a:p>
            <a:endParaRPr/>
          </a:p>
        </p:txBody>
      </p:sp>
      <p:sp>
        <p:nvSpPr>
          <p:cNvPr id="40" name="object 40"/>
          <p:cNvSpPr txBox="1"/>
          <p:nvPr/>
        </p:nvSpPr>
        <p:spPr>
          <a:xfrm>
            <a:off x="869207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4</a:t>
            </a:r>
            <a:endParaRPr sz="2100">
              <a:latin typeface="Times New Roman"/>
              <a:cs typeface="Times New Roman"/>
            </a:endParaRPr>
          </a:p>
        </p:txBody>
      </p:sp>
      <p:sp>
        <p:nvSpPr>
          <p:cNvPr id="44" name="object 3"/>
          <p:cNvSpPr txBox="1">
            <a:spLocks/>
          </p:cNvSpPr>
          <p:nvPr/>
        </p:nvSpPr>
        <p:spPr>
          <a:xfrm>
            <a:off x="711644" y="336652"/>
            <a:ext cx="48780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入侵检测系统</a:t>
            </a:r>
            <a:r>
              <a:rPr lang="en-US" altLang="zh-CN" sz="2400" spc="500" dirty="0">
                <a:solidFill>
                  <a:schemeClr val="accent1">
                    <a:lumMod val="50000"/>
                  </a:schemeClr>
                </a:solidFill>
                <a:latin typeface="微软雅黑" panose="020B0503020204020204" pitchFamily="34" charset="-122"/>
                <a:ea typeface="微软雅黑" panose="020B0503020204020204" pitchFamily="34" charset="-122"/>
              </a:rPr>
              <a:t>(IDS)</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 y="336652"/>
            <a:ext cx="12191998" cy="378554"/>
            <a:chOff x="1" y="336652"/>
            <a:chExt cx="12191998" cy="378554"/>
          </a:xfrm>
        </p:grpSpPr>
        <p:sp>
          <p:nvSpPr>
            <p:cNvPr id="46" name="矩形 45">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圆角矩形标注 47"/>
          <p:cNvSpPr/>
          <p:nvPr/>
        </p:nvSpPr>
        <p:spPr>
          <a:xfrm>
            <a:off x="6142647" y="1653812"/>
            <a:ext cx="4137133" cy="2630908"/>
          </a:xfrm>
          <a:prstGeom prst="wedgeRoundRectCallout">
            <a:avLst>
              <a:gd name="adj1" fmla="val -72354"/>
              <a:gd name="adj2" fmla="val 45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rgbClr val="C00000"/>
                </a:solidFill>
              </a:rPr>
              <a:t>(1)</a:t>
            </a:r>
            <a:r>
              <a:rPr lang="zh-CN" altLang="en-US" dirty="0">
                <a:solidFill>
                  <a:srgbClr val="C00000"/>
                </a:solidFill>
              </a:rPr>
              <a:t>数据收集器：</a:t>
            </a:r>
          </a:p>
          <a:p>
            <a:pPr algn="just"/>
            <a:r>
              <a:rPr lang="zh-CN" altLang="en-US" dirty="0"/>
              <a:t>又称探测器，主要负责收集数据。收集器的输入数据包括任何可能包含入侵行为线索的数据，如各种网络协议数据包、系统日志文件和系统调用记录等。探测器将这些数据收集起来，然后再发送到检测器进行处理。</a:t>
            </a:r>
          </a:p>
        </p:txBody>
      </p:sp>
    </p:spTree>
    <p:extLst>
      <p:ext uri="{BB962C8B-B14F-4D97-AF65-F5344CB8AC3E}">
        <p14:creationId xmlns:p14="http://schemas.microsoft.com/office/powerpoint/2010/main" val="430205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信息收集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a:solidFill>
                  <a:srgbClr val="C00000"/>
                </a:solidFill>
              </a:rPr>
              <a:t>(1) </a:t>
            </a:r>
            <a:r>
              <a:rPr lang="zh-CN" altLang="en-US" dirty="0">
                <a:solidFill>
                  <a:srgbClr val="C00000"/>
                </a:solidFill>
              </a:rPr>
              <a:t>信息收集</a:t>
            </a:r>
          </a:p>
          <a:p>
            <a:pPr lvl="1"/>
            <a:r>
              <a:rPr lang="en-US" altLang="zh-CN" dirty="0"/>
              <a:t>IDS</a:t>
            </a:r>
            <a:r>
              <a:rPr lang="zh-CN" altLang="en-US" dirty="0"/>
              <a:t>的第一项任务是信息收集。</a:t>
            </a:r>
            <a:r>
              <a:rPr lang="en-US" altLang="zh-CN" dirty="0"/>
              <a:t>IDS</a:t>
            </a:r>
            <a:r>
              <a:rPr lang="zh-CN" altLang="en-US" dirty="0"/>
              <a:t>所收集的</a:t>
            </a:r>
            <a:r>
              <a:rPr lang="zh-CN" altLang="en-US" dirty="0" smtClean="0"/>
              <a:t>信息</a:t>
            </a:r>
            <a:r>
              <a:rPr lang="zh-CN" altLang="en-US" dirty="0"/>
              <a:t>包括用户</a:t>
            </a:r>
            <a:r>
              <a:rPr lang="en-US" altLang="zh-CN" dirty="0"/>
              <a:t>(</a:t>
            </a:r>
            <a:r>
              <a:rPr lang="zh-CN" altLang="en-US" dirty="0"/>
              <a:t>合法用户和非法用户</a:t>
            </a:r>
            <a:r>
              <a:rPr lang="en-US" altLang="zh-CN" dirty="0"/>
              <a:t>)</a:t>
            </a:r>
            <a:r>
              <a:rPr lang="zh-CN" altLang="en-US" dirty="0"/>
              <a:t>在</a:t>
            </a:r>
            <a:r>
              <a:rPr lang="zh-CN" altLang="en-US" u="sng" dirty="0"/>
              <a:t>网络</a:t>
            </a:r>
            <a:r>
              <a:rPr lang="zh-CN" altLang="en-US" dirty="0"/>
              <a:t>、</a:t>
            </a:r>
            <a:r>
              <a:rPr lang="zh-CN" altLang="en-US" u="sng" dirty="0"/>
              <a:t>系统</a:t>
            </a:r>
            <a:r>
              <a:rPr lang="zh-CN" altLang="en-US" dirty="0"/>
              <a:t>、 </a:t>
            </a:r>
            <a:r>
              <a:rPr lang="zh-CN" altLang="en-US" u="sng" dirty="0"/>
              <a:t>数据库</a:t>
            </a:r>
            <a:r>
              <a:rPr lang="zh-CN" altLang="en-US" dirty="0"/>
              <a:t>及</a:t>
            </a:r>
            <a:r>
              <a:rPr lang="zh-CN" altLang="en-US" u="sng" dirty="0" smtClean="0"/>
              <a:t>应用程序</a:t>
            </a:r>
            <a:r>
              <a:rPr lang="zh-CN" altLang="en-US" u="sng" dirty="0"/>
              <a:t>等</a:t>
            </a:r>
            <a:r>
              <a:rPr lang="zh-CN" altLang="en-US" dirty="0" smtClean="0"/>
              <a:t>的</a:t>
            </a:r>
            <a:r>
              <a:rPr lang="zh-CN" altLang="en-US" dirty="0"/>
              <a:t>状态和行为。</a:t>
            </a:r>
          </a:p>
          <a:p>
            <a:pPr lvl="1"/>
            <a:r>
              <a:rPr lang="zh-CN" altLang="en-US" dirty="0"/>
              <a:t>为了准确地收集用户的信息活动，需要在</a:t>
            </a:r>
            <a:r>
              <a:rPr lang="zh-CN" altLang="en-US" dirty="0" smtClean="0"/>
              <a:t>信息系统</a:t>
            </a:r>
            <a:r>
              <a:rPr lang="zh-CN" altLang="en-US" dirty="0"/>
              <a:t>中的若干个关键点</a:t>
            </a:r>
            <a:r>
              <a:rPr lang="en-US" altLang="zh-CN" dirty="0"/>
              <a:t>(</a:t>
            </a:r>
            <a:r>
              <a:rPr lang="zh-CN" altLang="en-US" dirty="0"/>
              <a:t>包括不同网段、不同主机</a:t>
            </a:r>
            <a:r>
              <a:rPr lang="zh-CN" altLang="en-US" dirty="0" smtClean="0"/>
              <a:t>、不同</a:t>
            </a:r>
            <a:r>
              <a:rPr lang="zh-CN" altLang="en-US" dirty="0"/>
              <a:t>数据库服务器、不同的应用服务器等处</a:t>
            </a:r>
            <a:r>
              <a:rPr lang="en-US" altLang="zh-CN" dirty="0"/>
              <a:t>)</a:t>
            </a:r>
            <a:r>
              <a:rPr lang="zh-CN" altLang="en-US" dirty="0" smtClean="0"/>
              <a:t>设置</a:t>
            </a:r>
            <a:r>
              <a:rPr lang="zh-CN" altLang="en-US" dirty="0"/>
              <a:t>信息探测点。</a:t>
            </a:r>
            <a:endParaRPr lang="en-US" altLang="zh-CN" dirty="0"/>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321834" y="336652"/>
              <a:ext cx="787016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039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3"/>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a:t>信息收集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latin typeface="Times New Roman"/>
                <a:cs typeface="Times New Roman"/>
              </a:rPr>
              <a:t>IDS</a:t>
            </a:r>
            <a:r>
              <a:rPr lang="zh-CN" altLang="en-US" dirty="0"/>
              <a:t>可利</a:t>
            </a:r>
            <a:r>
              <a:rPr lang="zh-CN" altLang="en-US" spc="-15" dirty="0"/>
              <a:t>用</a:t>
            </a:r>
            <a:r>
              <a:rPr lang="zh-CN" altLang="en-US" dirty="0"/>
              <a:t>的信</a:t>
            </a:r>
            <a:r>
              <a:rPr lang="zh-CN" altLang="en-US" spc="-15" dirty="0"/>
              <a:t>息</a:t>
            </a:r>
            <a:r>
              <a:rPr lang="zh-CN" altLang="en-US" dirty="0" smtClean="0"/>
              <a:t>来源（</a:t>
            </a:r>
            <a:r>
              <a:rPr lang="en-US" altLang="zh-CN" dirty="0" smtClean="0"/>
              <a:t>1</a:t>
            </a:r>
            <a:r>
              <a:rPr lang="zh-CN" altLang="en-US" dirty="0" smtClean="0"/>
              <a:t>）</a:t>
            </a:r>
            <a:endParaRPr lang="zh-CN" altLang="en-US" dirty="0">
              <a:solidFill>
                <a:srgbClr val="C00000"/>
              </a:solidFill>
            </a:endParaRPr>
          </a:p>
          <a:p>
            <a:pPr lvl="1"/>
            <a:r>
              <a:rPr lang="zh-CN" altLang="en-US" b="1" spc="-10" dirty="0">
                <a:solidFill>
                  <a:srgbClr val="0033CC"/>
                </a:solidFill>
                <a:latin typeface="宋体"/>
                <a:cs typeface="宋体"/>
              </a:rPr>
              <a:t>系统和网络的</a:t>
            </a:r>
            <a:r>
              <a:rPr lang="zh-CN" altLang="en-US" b="1" u="sng" spc="-10" dirty="0" smtClean="0">
                <a:solidFill>
                  <a:srgbClr val="0033CC"/>
                </a:solidFill>
                <a:latin typeface="宋体"/>
                <a:cs typeface="宋体"/>
              </a:rPr>
              <a:t>日志文件</a:t>
            </a:r>
            <a:endParaRPr lang="en-US" altLang="zh-CN" b="1" u="sng" spc="-10" dirty="0" smtClean="0">
              <a:solidFill>
                <a:srgbClr val="0033CC"/>
              </a:solidFill>
              <a:latin typeface="宋体"/>
              <a:cs typeface="宋体"/>
            </a:endParaRPr>
          </a:p>
          <a:p>
            <a:pPr lvl="2"/>
            <a:r>
              <a:rPr lang="zh-CN" altLang="en-US" spc="-5" dirty="0">
                <a:latin typeface="宋体"/>
                <a:cs typeface="宋体"/>
              </a:rPr>
              <a:t>日志文</a:t>
            </a:r>
            <a:r>
              <a:rPr lang="zh-CN" altLang="en-US" dirty="0">
                <a:latin typeface="宋体"/>
                <a:cs typeface="宋体"/>
              </a:rPr>
              <a:t>件</a:t>
            </a:r>
            <a:r>
              <a:rPr lang="zh-CN" altLang="en-US" spc="-5" dirty="0">
                <a:latin typeface="宋体"/>
                <a:cs typeface="宋体"/>
              </a:rPr>
              <a:t>中包含</a:t>
            </a:r>
            <a:r>
              <a:rPr lang="zh-CN" altLang="en-US" dirty="0">
                <a:latin typeface="宋体"/>
                <a:cs typeface="宋体"/>
              </a:rPr>
              <a:t>发</a:t>
            </a:r>
            <a:r>
              <a:rPr lang="zh-CN" altLang="en-US" spc="-5" dirty="0">
                <a:latin typeface="宋体"/>
                <a:cs typeface="宋体"/>
              </a:rPr>
              <a:t>生在系</a:t>
            </a:r>
            <a:r>
              <a:rPr lang="zh-CN" altLang="en-US" dirty="0">
                <a:latin typeface="宋体"/>
                <a:cs typeface="宋体"/>
              </a:rPr>
              <a:t>统</a:t>
            </a:r>
            <a:r>
              <a:rPr lang="zh-CN" altLang="en-US" spc="-5" dirty="0">
                <a:latin typeface="宋体"/>
                <a:cs typeface="宋体"/>
              </a:rPr>
              <a:t>和网络</a:t>
            </a:r>
            <a:r>
              <a:rPr lang="zh-CN" altLang="en-US" dirty="0">
                <a:latin typeface="宋体"/>
                <a:cs typeface="宋体"/>
              </a:rPr>
              <a:t>上</a:t>
            </a:r>
            <a:r>
              <a:rPr lang="zh-CN" altLang="en-US" spc="-5" dirty="0">
                <a:solidFill>
                  <a:srgbClr val="C00000"/>
                </a:solidFill>
                <a:latin typeface="宋体"/>
                <a:cs typeface="宋体"/>
              </a:rPr>
              <a:t>异常活</a:t>
            </a:r>
            <a:r>
              <a:rPr lang="zh-CN" altLang="en-US" dirty="0">
                <a:solidFill>
                  <a:srgbClr val="C00000"/>
                </a:solidFill>
                <a:latin typeface="宋体"/>
                <a:cs typeface="宋体"/>
              </a:rPr>
              <a:t>动</a:t>
            </a:r>
            <a:r>
              <a:rPr lang="zh-CN" altLang="en-US" spc="-5" dirty="0" smtClean="0">
                <a:solidFill>
                  <a:srgbClr val="C00000"/>
                </a:solidFill>
                <a:latin typeface="宋体"/>
                <a:cs typeface="宋体"/>
              </a:rPr>
              <a:t>的证</a:t>
            </a:r>
            <a:r>
              <a:rPr lang="zh-CN" altLang="en-US" dirty="0" smtClean="0">
                <a:solidFill>
                  <a:srgbClr val="C00000"/>
                </a:solidFill>
                <a:latin typeface="宋体"/>
                <a:cs typeface="宋体"/>
              </a:rPr>
              <a:t>据</a:t>
            </a:r>
            <a:r>
              <a:rPr lang="zh-CN" altLang="en-US" spc="-5" dirty="0">
                <a:latin typeface="宋体"/>
                <a:cs typeface="宋体"/>
              </a:rPr>
              <a:t>，通过查看日志文</a:t>
            </a:r>
            <a:r>
              <a:rPr lang="zh-CN" altLang="en-US" dirty="0">
                <a:latin typeface="宋体"/>
                <a:cs typeface="宋体"/>
              </a:rPr>
              <a:t>件，</a:t>
            </a:r>
            <a:r>
              <a:rPr lang="zh-CN" altLang="en-US" spc="-5" dirty="0">
                <a:latin typeface="宋体"/>
                <a:cs typeface="宋体"/>
              </a:rPr>
              <a:t>能够发现黑客的</a:t>
            </a:r>
            <a:r>
              <a:rPr lang="zh-CN" altLang="en-US" spc="-5" dirty="0" smtClean="0">
                <a:latin typeface="宋体"/>
                <a:cs typeface="宋体"/>
              </a:rPr>
              <a:t>入侵行</a:t>
            </a:r>
            <a:r>
              <a:rPr lang="zh-CN" altLang="en-US" spc="-10" dirty="0" smtClean="0">
                <a:latin typeface="宋体"/>
                <a:cs typeface="宋体"/>
              </a:rPr>
              <a:t>为</a:t>
            </a:r>
            <a:endParaRPr lang="en-US" altLang="zh-CN" b="1" spc="-10" dirty="0" smtClean="0">
              <a:solidFill>
                <a:srgbClr val="0033CC"/>
              </a:solidFill>
              <a:latin typeface="宋体"/>
              <a:cs typeface="宋体"/>
            </a:endParaRPr>
          </a:p>
          <a:p>
            <a:pPr lvl="1"/>
            <a:r>
              <a:rPr lang="zh-CN" altLang="en-US" b="1" spc="-15" dirty="0">
                <a:solidFill>
                  <a:srgbClr val="0033CC"/>
                </a:solidFill>
                <a:latin typeface="宋体"/>
                <a:cs typeface="宋体"/>
              </a:rPr>
              <a:t>目录和文件中的异常</a:t>
            </a:r>
            <a:r>
              <a:rPr lang="zh-CN" altLang="en-US" b="1" spc="-15" dirty="0" smtClean="0">
                <a:solidFill>
                  <a:srgbClr val="0033CC"/>
                </a:solidFill>
                <a:latin typeface="宋体"/>
                <a:cs typeface="宋体"/>
              </a:rPr>
              <a:t>改变</a:t>
            </a:r>
            <a:endParaRPr lang="en-US" altLang="zh-CN" b="1" spc="-15" dirty="0" smtClean="0">
              <a:solidFill>
                <a:srgbClr val="0033CC"/>
              </a:solidFill>
              <a:latin typeface="宋体"/>
              <a:cs typeface="宋体"/>
            </a:endParaRPr>
          </a:p>
          <a:p>
            <a:pPr lvl="2"/>
            <a:r>
              <a:rPr lang="zh-CN" altLang="en-US" spc="75" dirty="0">
                <a:latin typeface="宋体"/>
                <a:cs typeface="宋体"/>
              </a:rPr>
              <a:t>信息系</a:t>
            </a:r>
            <a:r>
              <a:rPr lang="zh-CN" altLang="en-US" spc="90" dirty="0">
                <a:latin typeface="宋体"/>
                <a:cs typeface="宋体"/>
              </a:rPr>
              <a:t>统</a:t>
            </a:r>
            <a:r>
              <a:rPr lang="zh-CN" altLang="en-US" spc="75" dirty="0">
                <a:latin typeface="宋体"/>
                <a:cs typeface="宋体"/>
              </a:rPr>
              <a:t>中的目</a:t>
            </a:r>
            <a:r>
              <a:rPr lang="zh-CN" altLang="en-US" spc="90" dirty="0">
                <a:latin typeface="宋体"/>
                <a:cs typeface="宋体"/>
              </a:rPr>
              <a:t>录</a:t>
            </a:r>
            <a:r>
              <a:rPr lang="zh-CN" altLang="en-US" spc="75" dirty="0">
                <a:latin typeface="宋体"/>
                <a:cs typeface="宋体"/>
              </a:rPr>
              <a:t>和文件</a:t>
            </a:r>
            <a:r>
              <a:rPr lang="zh-CN" altLang="en-US" spc="90" dirty="0">
                <a:latin typeface="宋体"/>
                <a:cs typeface="宋体"/>
              </a:rPr>
              <a:t>中</a:t>
            </a:r>
            <a:r>
              <a:rPr lang="zh-CN" altLang="en-US" spc="75" dirty="0">
                <a:latin typeface="宋体"/>
                <a:cs typeface="宋体"/>
              </a:rPr>
              <a:t>的异常</a:t>
            </a:r>
            <a:r>
              <a:rPr lang="zh-CN" altLang="en-US" spc="90" dirty="0">
                <a:latin typeface="宋体"/>
                <a:cs typeface="宋体"/>
              </a:rPr>
              <a:t>改</a:t>
            </a:r>
            <a:r>
              <a:rPr lang="zh-CN" altLang="en-US" spc="140" dirty="0">
                <a:latin typeface="宋体"/>
                <a:cs typeface="宋体"/>
              </a:rPr>
              <a:t>变</a:t>
            </a:r>
            <a:r>
              <a:rPr lang="en-US" altLang="zh-CN" spc="90" dirty="0">
                <a:latin typeface="Times New Roman"/>
                <a:cs typeface="Times New Roman"/>
              </a:rPr>
              <a:t>(</a:t>
            </a:r>
            <a:r>
              <a:rPr lang="zh-CN" altLang="en-US" spc="75" dirty="0">
                <a:latin typeface="宋体"/>
                <a:cs typeface="宋体"/>
              </a:rPr>
              <a:t>包</a:t>
            </a:r>
            <a:r>
              <a:rPr lang="zh-CN" altLang="en-US" spc="90" dirty="0">
                <a:latin typeface="宋体"/>
                <a:cs typeface="宋体"/>
              </a:rPr>
              <a:t>括</a:t>
            </a:r>
            <a:r>
              <a:rPr lang="zh-CN" altLang="en-US" spc="-5" dirty="0" smtClean="0">
                <a:latin typeface="宋体"/>
                <a:cs typeface="宋体"/>
              </a:rPr>
              <a:t>修</a:t>
            </a:r>
            <a:r>
              <a:rPr lang="zh-CN" altLang="en-US" spc="80" dirty="0" smtClean="0">
                <a:latin typeface="宋体"/>
                <a:cs typeface="宋体"/>
              </a:rPr>
              <a:t>改</a:t>
            </a:r>
            <a:r>
              <a:rPr lang="zh-CN" altLang="en-US" spc="80" dirty="0">
                <a:latin typeface="宋体"/>
                <a:cs typeface="宋体"/>
              </a:rPr>
              <a:t>、创</a:t>
            </a:r>
            <a:r>
              <a:rPr lang="zh-CN" altLang="en-US" spc="90" dirty="0">
                <a:latin typeface="宋体"/>
                <a:cs typeface="宋体"/>
              </a:rPr>
              <a:t>建</a:t>
            </a:r>
            <a:r>
              <a:rPr lang="zh-CN" altLang="en-US" spc="80" dirty="0">
                <a:latin typeface="宋体"/>
                <a:cs typeface="宋体"/>
              </a:rPr>
              <a:t>和删</a:t>
            </a:r>
            <a:r>
              <a:rPr lang="zh-CN" altLang="en-US" spc="90" dirty="0">
                <a:latin typeface="宋体"/>
                <a:cs typeface="宋体"/>
              </a:rPr>
              <a:t>除</a:t>
            </a:r>
            <a:r>
              <a:rPr lang="en-US" altLang="zh-CN" spc="85" dirty="0">
                <a:latin typeface="Times New Roman"/>
                <a:cs typeface="Times New Roman"/>
              </a:rPr>
              <a:t>)</a:t>
            </a:r>
            <a:r>
              <a:rPr lang="zh-CN" altLang="en-US" spc="85" dirty="0">
                <a:latin typeface="宋体"/>
                <a:cs typeface="宋体"/>
              </a:rPr>
              <a:t>，</a:t>
            </a:r>
            <a:r>
              <a:rPr lang="zh-CN" altLang="en-US" spc="75" dirty="0">
                <a:latin typeface="宋体"/>
                <a:cs typeface="宋体"/>
              </a:rPr>
              <a:t>特别</a:t>
            </a:r>
            <a:r>
              <a:rPr lang="zh-CN" altLang="en-US" spc="90" dirty="0">
                <a:latin typeface="宋体"/>
                <a:cs typeface="宋体"/>
              </a:rPr>
              <a:t>是</a:t>
            </a:r>
            <a:r>
              <a:rPr lang="zh-CN" altLang="en-US" spc="75" dirty="0">
                <a:latin typeface="宋体"/>
                <a:cs typeface="宋体"/>
              </a:rPr>
              <a:t>那些限</a:t>
            </a:r>
            <a:r>
              <a:rPr lang="zh-CN" altLang="en-US" spc="90" dirty="0">
                <a:latin typeface="宋体"/>
                <a:cs typeface="宋体"/>
              </a:rPr>
              <a:t>制</a:t>
            </a:r>
            <a:r>
              <a:rPr lang="zh-CN" altLang="en-US" spc="75" dirty="0">
                <a:latin typeface="宋体"/>
                <a:cs typeface="宋体"/>
              </a:rPr>
              <a:t>访问的</a:t>
            </a:r>
            <a:r>
              <a:rPr lang="zh-CN" altLang="en-US" spc="90" dirty="0" smtClean="0">
                <a:latin typeface="宋体"/>
                <a:cs typeface="宋体"/>
              </a:rPr>
              <a:t>重</a:t>
            </a:r>
            <a:r>
              <a:rPr lang="zh-CN" altLang="en-US" spc="-5" dirty="0" smtClean="0">
                <a:latin typeface="宋体"/>
                <a:cs typeface="宋体"/>
              </a:rPr>
              <a:t>要文</a:t>
            </a:r>
            <a:r>
              <a:rPr lang="zh-CN" altLang="en-US" dirty="0" smtClean="0">
                <a:latin typeface="宋体"/>
                <a:cs typeface="宋体"/>
              </a:rPr>
              <a:t>件</a:t>
            </a:r>
            <a:r>
              <a:rPr lang="zh-CN" altLang="en-US" spc="-5" dirty="0">
                <a:latin typeface="宋体"/>
                <a:cs typeface="宋体"/>
              </a:rPr>
              <a:t>和</a:t>
            </a:r>
            <a:r>
              <a:rPr lang="zh-CN" altLang="en-US" dirty="0">
                <a:latin typeface="宋体"/>
                <a:cs typeface="宋体"/>
              </a:rPr>
              <a:t>数</a:t>
            </a:r>
            <a:r>
              <a:rPr lang="zh-CN" altLang="en-US" spc="-5" dirty="0">
                <a:latin typeface="宋体"/>
                <a:cs typeface="宋体"/>
              </a:rPr>
              <a:t>据</a:t>
            </a:r>
            <a:r>
              <a:rPr lang="zh-CN" altLang="en-US" dirty="0">
                <a:latin typeface="宋体"/>
                <a:cs typeface="宋体"/>
              </a:rPr>
              <a:t>的</a:t>
            </a:r>
            <a:r>
              <a:rPr lang="zh-CN" altLang="en-US" spc="-5" dirty="0">
                <a:latin typeface="宋体"/>
                <a:cs typeface="宋体"/>
              </a:rPr>
              <a:t>改</a:t>
            </a:r>
            <a:r>
              <a:rPr lang="zh-CN" altLang="en-US" spc="15" dirty="0">
                <a:latin typeface="宋体"/>
                <a:cs typeface="宋体"/>
              </a:rPr>
              <a:t>变</a:t>
            </a:r>
            <a:r>
              <a:rPr lang="zh-CN" altLang="en-US" spc="-5" dirty="0">
                <a:latin typeface="宋体"/>
                <a:cs typeface="宋体"/>
              </a:rPr>
              <a:t>，</a:t>
            </a:r>
            <a:r>
              <a:rPr lang="zh-CN" altLang="en-US" dirty="0">
                <a:latin typeface="宋体"/>
                <a:cs typeface="宋体"/>
              </a:rPr>
              <a:t>很</a:t>
            </a:r>
            <a:r>
              <a:rPr lang="zh-CN" altLang="en-US" spc="-5" dirty="0">
                <a:latin typeface="宋体"/>
                <a:cs typeface="宋体"/>
              </a:rPr>
              <a:t>可</a:t>
            </a:r>
            <a:r>
              <a:rPr lang="zh-CN" altLang="en-US" dirty="0">
                <a:latin typeface="宋体"/>
                <a:cs typeface="宋体"/>
              </a:rPr>
              <a:t>能</a:t>
            </a:r>
            <a:r>
              <a:rPr lang="zh-CN" altLang="en-US" spc="-5" dirty="0">
                <a:latin typeface="宋体"/>
                <a:cs typeface="宋体"/>
              </a:rPr>
              <a:t>就</a:t>
            </a:r>
            <a:r>
              <a:rPr lang="zh-CN" altLang="en-US" dirty="0">
                <a:latin typeface="宋体"/>
                <a:cs typeface="宋体"/>
              </a:rPr>
              <a:t>是</a:t>
            </a:r>
            <a:r>
              <a:rPr lang="zh-CN" altLang="en-US" spc="-5" dirty="0">
                <a:latin typeface="宋体"/>
                <a:cs typeface="宋体"/>
              </a:rPr>
              <a:t>一</a:t>
            </a:r>
            <a:r>
              <a:rPr lang="zh-CN" altLang="en-US" dirty="0">
                <a:latin typeface="宋体"/>
                <a:cs typeface="宋体"/>
              </a:rPr>
              <a:t>种</a:t>
            </a:r>
            <a:r>
              <a:rPr lang="zh-CN" altLang="en-US" spc="-5" dirty="0">
                <a:latin typeface="宋体"/>
                <a:cs typeface="宋体"/>
              </a:rPr>
              <a:t>入</a:t>
            </a:r>
            <a:r>
              <a:rPr lang="zh-CN" altLang="en-US" dirty="0">
                <a:latin typeface="宋体"/>
                <a:cs typeface="宋体"/>
              </a:rPr>
              <a:t>侵</a:t>
            </a:r>
            <a:r>
              <a:rPr lang="zh-CN" altLang="en-US" spc="-5" dirty="0">
                <a:latin typeface="宋体"/>
                <a:cs typeface="宋体"/>
              </a:rPr>
              <a:t>行</a:t>
            </a:r>
            <a:r>
              <a:rPr lang="zh-CN" altLang="en-US" spc="25" dirty="0">
                <a:latin typeface="宋体"/>
                <a:cs typeface="宋体"/>
              </a:rPr>
              <a:t>为</a:t>
            </a:r>
            <a:r>
              <a:rPr lang="zh-CN" altLang="en-US" spc="-5" dirty="0">
                <a:latin typeface="宋体"/>
                <a:cs typeface="宋体"/>
              </a:rPr>
              <a:t>。 黑客入</a:t>
            </a:r>
            <a:r>
              <a:rPr lang="zh-CN" altLang="en-US" dirty="0">
                <a:latin typeface="宋体"/>
                <a:cs typeface="宋体"/>
              </a:rPr>
              <a:t>侵</a:t>
            </a:r>
            <a:r>
              <a:rPr lang="zh-CN" altLang="en-US" spc="-5" dirty="0">
                <a:latin typeface="宋体"/>
                <a:cs typeface="宋体"/>
              </a:rPr>
              <a:t>目标系</a:t>
            </a:r>
            <a:r>
              <a:rPr lang="zh-CN" altLang="en-US" dirty="0">
                <a:latin typeface="宋体"/>
                <a:cs typeface="宋体"/>
              </a:rPr>
              <a:t>统</a:t>
            </a:r>
            <a:r>
              <a:rPr lang="zh-CN" altLang="en-US" spc="-5" dirty="0">
                <a:latin typeface="宋体"/>
                <a:cs typeface="宋体"/>
              </a:rPr>
              <a:t>后，经常替</a:t>
            </a:r>
            <a:r>
              <a:rPr lang="zh-CN" altLang="en-US" dirty="0">
                <a:latin typeface="宋体"/>
                <a:cs typeface="宋体"/>
              </a:rPr>
              <a:t>换</a:t>
            </a:r>
            <a:r>
              <a:rPr lang="zh-CN" altLang="en-US" spc="-5" dirty="0">
                <a:latin typeface="宋体"/>
                <a:cs typeface="宋体"/>
              </a:rPr>
              <a:t>目标系</a:t>
            </a:r>
            <a:r>
              <a:rPr lang="zh-CN" altLang="en-US" dirty="0">
                <a:latin typeface="宋体"/>
                <a:cs typeface="宋体"/>
              </a:rPr>
              <a:t>统</a:t>
            </a:r>
            <a:r>
              <a:rPr lang="zh-CN" altLang="en-US" spc="-5" dirty="0">
                <a:latin typeface="宋体"/>
                <a:cs typeface="宋体"/>
              </a:rPr>
              <a:t>上的</a:t>
            </a:r>
            <a:r>
              <a:rPr lang="zh-CN" altLang="en-US" spc="-5" dirty="0" smtClean="0">
                <a:latin typeface="宋体"/>
                <a:cs typeface="宋体"/>
              </a:rPr>
              <a:t>文</a:t>
            </a:r>
            <a:r>
              <a:rPr lang="zh-CN" altLang="en-US" spc="-10" dirty="0" smtClean="0">
                <a:latin typeface="宋体"/>
                <a:cs typeface="宋体"/>
              </a:rPr>
              <a:t>件</a:t>
            </a:r>
            <a:r>
              <a:rPr lang="zh-CN" altLang="en-US" dirty="0">
                <a:latin typeface="宋体"/>
                <a:cs typeface="宋体"/>
              </a:rPr>
              <a:t>，</a:t>
            </a:r>
            <a:r>
              <a:rPr lang="zh-CN" altLang="en-US" spc="-5" dirty="0">
                <a:latin typeface="宋体"/>
                <a:cs typeface="宋体"/>
              </a:rPr>
              <a:t>替</a:t>
            </a:r>
            <a:r>
              <a:rPr lang="zh-CN" altLang="en-US" dirty="0">
                <a:latin typeface="宋体"/>
                <a:cs typeface="宋体"/>
              </a:rPr>
              <a:t>换</a:t>
            </a:r>
            <a:r>
              <a:rPr lang="zh-CN" altLang="en-US" spc="-5" dirty="0">
                <a:latin typeface="宋体"/>
                <a:cs typeface="宋体"/>
              </a:rPr>
              <a:t>系</a:t>
            </a:r>
            <a:r>
              <a:rPr lang="zh-CN" altLang="en-US" dirty="0">
                <a:latin typeface="宋体"/>
                <a:cs typeface="宋体"/>
              </a:rPr>
              <a:t>统</a:t>
            </a:r>
            <a:r>
              <a:rPr lang="zh-CN" altLang="en-US" spc="-5" dirty="0">
                <a:latin typeface="宋体"/>
                <a:cs typeface="宋体"/>
              </a:rPr>
              <a:t>程</a:t>
            </a:r>
            <a:r>
              <a:rPr lang="zh-CN" altLang="en-US" dirty="0">
                <a:latin typeface="宋体"/>
                <a:cs typeface="宋体"/>
              </a:rPr>
              <a:t>序</a:t>
            </a:r>
            <a:r>
              <a:rPr lang="zh-CN" altLang="en-US" spc="-5" dirty="0">
                <a:latin typeface="宋体"/>
                <a:cs typeface="宋体"/>
              </a:rPr>
              <a:t>或</a:t>
            </a:r>
            <a:r>
              <a:rPr lang="zh-CN" altLang="en-US" dirty="0">
                <a:latin typeface="宋体"/>
                <a:cs typeface="宋体"/>
              </a:rPr>
              <a:t>修</a:t>
            </a:r>
            <a:r>
              <a:rPr lang="zh-CN" altLang="en-US" spc="-5" dirty="0">
                <a:latin typeface="宋体"/>
                <a:cs typeface="宋体"/>
              </a:rPr>
              <a:t>改</a:t>
            </a:r>
            <a:r>
              <a:rPr lang="zh-CN" altLang="en-US" dirty="0">
                <a:latin typeface="宋体"/>
                <a:cs typeface="宋体"/>
              </a:rPr>
              <a:t>系</a:t>
            </a:r>
            <a:r>
              <a:rPr lang="zh-CN" altLang="en-US" spc="-5" dirty="0">
                <a:latin typeface="宋体"/>
                <a:cs typeface="宋体"/>
              </a:rPr>
              <a:t>统</a:t>
            </a:r>
            <a:r>
              <a:rPr lang="zh-CN" altLang="en-US" dirty="0" smtClean="0">
                <a:latin typeface="宋体"/>
                <a:cs typeface="宋体"/>
              </a:rPr>
              <a:t>日</a:t>
            </a:r>
            <a:r>
              <a:rPr lang="zh-CN" altLang="en-US" spc="-5" dirty="0" smtClean="0">
                <a:latin typeface="宋体"/>
                <a:cs typeface="宋体"/>
              </a:rPr>
              <a:t>志</a:t>
            </a:r>
            <a:r>
              <a:rPr lang="zh-CN" altLang="en-US" dirty="0" smtClean="0">
                <a:latin typeface="宋体"/>
                <a:cs typeface="宋体"/>
              </a:rPr>
              <a:t>文</a:t>
            </a:r>
            <a:r>
              <a:rPr lang="zh-CN" altLang="en-US" spc="-15" dirty="0" smtClean="0">
                <a:latin typeface="宋体"/>
                <a:cs typeface="宋体"/>
              </a:rPr>
              <a:t>件。</a:t>
            </a:r>
            <a:endParaRPr lang="en-US" altLang="zh-CN" b="1" spc="-15" dirty="0" smtClean="0">
              <a:solidFill>
                <a:srgbClr val="0033CC"/>
              </a:solidFill>
              <a:latin typeface="宋体"/>
              <a:cs typeface="宋体"/>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364966" y="336652"/>
              <a:ext cx="78270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7333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3"/>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a:t>信息收集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lnSpcReduction="10000"/>
          </a:bodyPr>
          <a:lstStyle/>
          <a:p>
            <a:r>
              <a:rPr lang="en-US" altLang="zh-CN" dirty="0" smtClean="0">
                <a:latin typeface="Times New Roman"/>
                <a:cs typeface="Times New Roman"/>
              </a:rPr>
              <a:t>IDS</a:t>
            </a:r>
            <a:r>
              <a:rPr lang="zh-CN" altLang="en-US" dirty="0"/>
              <a:t>可利</a:t>
            </a:r>
            <a:r>
              <a:rPr lang="zh-CN" altLang="en-US" spc="-15" dirty="0"/>
              <a:t>用</a:t>
            </a:r>
            <a:r>
              <a:rPr lang="zh-CN" altLang="en-US" dirty="0"/>
              <a:t>的信</a:t>
            </a:r>
            <a:r>
              <a:rPr lang="zh-CN" altLang="en-US" spc="-15" dirty="0"/>
              <a:t>息</a:t>
            </a:r>
            <a:r>
              <a:rPr lang="zh-CN" altLang="en-US" dirty="0" smtClean="0"/>
              <a:t>来源（</a:t>
            </a:r>
            <a:r>
              <a:rPr lang="en-US" altLang="zh-CN" dirty="0" smtClean="0"/>
              <a:t>2</a:t>
            </a:r>
            <a:r>
              <a:rPr lang="zh-CN" altLang="en-US" dirty="0" smtClean="0"/>
              <a:t>）</a:t>
            </a:r>
            <a:endParaRPr lang="zh-CN" altLang="en-US" dirty="0">
              <a:solidFill>
                <a:srgbClr val="C00000"/>
              </a:solidFill>
            </a:endParaRPr>
          </a:p>
          <a:p>
            <a:pPr lvl="1"/>
            <a:r>
              <a:rPr lang="zh-CN" altLang="en-US" b="1" spc="-10" dirty="0" smtClean="0">
                <a:solidFill>
                  <a:srgbClr val="0033CC"/>
                </a:solidFill>
                <a:latin typeface="宋体"/>
                <a:cs typeface="宋体"/>
              </a:rPr>
              <a:t>程序</a:t>
            </a:r>
            <a:r>
              <a:rPr lang="zh-CN" altLang="en-US" b="1" spc="-10" dirty="0">
                <a:solidFill>
                  <a:srgbClr val="0033CC"/>
                </a:solidFill>
                <a:latin typeface="宋体"/>
                <a:cs typeface="宋体"/>
              </a:rPr>
              <a:t>执行中的异常</a:t>
            </a:r>
            <a:r>
              <a:rPr lang="zh-CN" altLang="en-US" b="1" spc="-10" dirty="0" smtClean="0">
                <a:solidFill>
                  <a:srgbClr val="0033CC"/>
                </a:solidFill>
                <a:latin typeface="宋体"/>
                <a:cs typeface="宋体"/>
              </a:rPr>
              <a:t>行为</a:t>
            </a:r>
            <a:endParaRPr lang="en-US" altLang="zh-CN" b="1" spc="-10" dirty="0" smtClean="0">
              <a:solidFill>
                <a:srgbClr val="0033CC"/>
              </a:solidFill>
              <a:latin typeface="宋体"/>
              <a:cs typeface="宋体"/>
            </a:endParaRPr>
          </a:p>
          <a:p>
            <a:pPr lvl="2"/>
            <a:r>
              <a:rPr lang="zh-CN" altLang="en-US" spc="80" dirty="0">
                <a:latin typeface="宋体"/>
                <a:cs typeface="宋体"/>
              </a:rPr>
              <a:t>每个进程在具有不同权限的环境中执</a:t>
            </a:r>
            <a:r>
              <a:rPr lang="zh-CN" altLang="en-US" spc="50" dirty="0">
                <a:latin typeface="宋体"/>
                <a:cs typeface="宋体"/>
              </a:rPr>
              <a:t>行</a:t>
            </a:r>
            <a:r>
              <a:rPr lang="zh-CN" altLang="en-US" spc="80" dirty="0">
                <a:latin typeface="宋体"/>
                <a:cs typeface="宋体"/>
              </a:rPr>
              <a:t>，这种</a:t>
            </a:r>
            <a:r>
              <a:rPr lang="zh-CN" altLang="en-US" spc="80" dirty="0" smtClean="0">
                <a:latin typeface="宋体"/>
                <a:cs typeface="宋体"/>
              </a:rPr>
              <a:t>环境</a:t>
            </a:r>
            <a:r>
              <a:rPr lang="zh-CN" altLang="en-US" spc="80" dirty="0">
                <a:latin typeface="宋体"/>
                <a:cs typeface="宋体"/>
              </a:rPr>
              <a:t>控制着</a:t>
            </a:r>
            <a:r>
              <a:rPr lang="zh-CN" altLang="en-US" spc="80" dirty="0">
                <a:solidFill>
                  <a:srgbClr val="C00000"/>
                </a:solidFill>
                <a:latin typeface="宋体"/>
                <a:cs typeface="宋体"/>
              </a:rPr>
              <a:t>进程可访问</a:t>
            </a:r>
            <a:r>
              <a:rPr lang="zh-CN" altLang="en-US" spc="80" dirty="0">
                <a:latin typeface="宋体"/>
                <a:cs typeface="宋体"/>
              </a:rPr>
              <a:t>的系统资</a:t>
            </a:r>
            <a:r>
              <a:rPr lang="zh-CN" altLang="en-US" spc="55" dirty="0">
                <a:latin typeface="宋体"/>
                <a:cs typeface="宋体"/>
              </a:rPr>
              <a:t>源</a:t>
            </a:r>
            <a:r>
              <a:rPr lang="zh-CN" altLang="en-US" spc="80" dirty="0">
                <a:latin typeface="宋体"/>
                <a:cs typeface="宋体"/>
              </a:rPr>
              <a:t>、程序和数据</a:t>
            </a:r>
            <a:r>
              <a:rPr lang="zh-CN" altLang="en-US" spc="80" dirty="0" smtClean="0">
                <a:latin typeface="宋体"/>
                <a:cs typeface="宋体"/>
              </a:rPr>
              <a:t>文件</a:t>
            </a:r>
            <a:r>
              <a:rPr lang="zh-CN" altLang="en-US" spc="75" dirty="0">
                <a:latin typeface="宋体"/>
                <a:cs typeface="宋体"/>
              </a:rPr>
              <a:t>等。一个进程出现了异常的行</a:t>
            </a:r>
            <a:r>
              <a:rPr lang="zh-CN" altLang="en-US" spc="80" dirty="0">
                <a:latin typeface="宋体"/>
                <a:cs typeface="宋体"/>
              </a:rPr>
              <a:t>为</a:t>
            </a:r>
            <a:r>
              <a:rPr lang="zh-CN" altLang="en-US" spc="75" dirty="0">
                <a:latin typeface="宋体"/>
                <a:cs typeface="宋体"/>
              </a:rPr>
              <a:t>，</a:t>
            </a:r>
            <a:r>
              <a:rPr lang="zh-CN" altLang="en-US" spc="80" dirty="0">
                <a:latin typeface="宋体"/>
                <a:cs typeface="宋体"/>
              </a:rPr>
              <a:t>可能表明</a:t>
            </a:r>
            <a:r>
              <a:rPr lang="zh-CN" altLang="en-US" spc="80" dirty="0" smtClean="0">
                <a:latin typeface="宋体"/>
                <a:cs typeface="宋体"/>
              </a:rPr>
              <a:t>黑</a:t>
            </a:r>
            <a:r>
              <a:rPr lang="zh-CN" altLang="en-US" spc="-5" dirty="0" smtClean="0">
                <a:latin typeface="宋体"/>
                <a:cs typeface="宋体"/>
              </a:rPr>
              <a:t>客</a:t>
            </a:r>
            <a:r>
              <a:rPr lang="zh-CN" altLang="en-US" spc="-5" dirty="0">
                <a:latin typeface="宋体"/>
                <a:cs typeface="宋体"/>
              </a:rPr>
              <a:t>正在入侵系</a:t>
            </a:r>
            <a:r>
              <a:rPr lang="zh-CN" altLang="en-US" spc="-15" dirty="0">
                <a:latin typeface="宋体"/>
                <a:cs typeface="宋体"/>
              </a:rPr>
              <a:t>统</a:t>
            </a:r>
            <a:endParaRPr lang="en-US" altLang="zh-CN" b="1" spc="-10" dirty="0" smtClean="0">
              <a:solidFill>
                <a:srgbClr val="0033CC"/>
              </a:solidFill>
              <a:latin typeface="宋体"/>
              <a:cs typeface="宋体"/>
            </a:endParaRPr>
          </a:p>
          <a:p>
            <a:pPr lvl="1"/>
            <a:r>
              <a:rPr lang="zh-CN" altLang="en-US" b="1" spc="-10" dirty="0">
                <a:solidFill>
                  <a:srgbClr val="0033CC"/>
                </a:solidFill>
                <a:latin typeface="宋体"/>
                <a:cs typeface="宋体"/>
              </a:rPr>
              <a:t>网络活动</a:t>
            </a:r>
            <a:r>
              <a:rPr lang="zh-CN" altLang="en-US" b="1" spc="-10" dirty="0" smtClean="0">
                <a:solidFill>
                  <a:srgbClr val="0033CC"/>
                </a:solidFill>
                <a:latin typeface="宋体"/>
                <a:cs typeface="宋体"/>
              </a:rPr>
              <a:t>信息</a:t>
            </a:r>
            <a:endParaRPr lang="en-US" altLang="zh-CN" b="1" spc="-10" dirty="0" smtClean="0">
              <a:solidFill>
                <a:srgbClr val="0033CC"/>
              </a:solidFill>
              <a:latin typeface="宋体"/>
              <a:cs typeface="宋体"/>
            </a:endParaRPr>
          </a:p>
          <a:p>
            <a:pPr lvl="2"/>
            <a:r>
              <a:rPr lang="zh-CN" altLang="en-US" spc="80" dirty="0">
                <a:latin typeface="宋体"/>
                <a:cs typeface="宋体"/>
              </a:rPr>
              <a:t>远程攻击主要通过网络</a:t>
            </a:r>
            <a:r>
              <a:rPr lang="zh-CN" altLang="en-US" spc="80" dirty="0">
                <a:solidFill>
                  <a:srgbClr val="C00000"/>
                </a:solidFill>
                <a:latin typeface="宋体"/>
                <a:cs typeface="宋体"/>
              </a:rPr>
              <a:t>发送异常数据包</a:t>
            </a:r>
            <a:r>
              <a:rPr lang="zh-CN" altLang="en-US" spc="80" dirty="0">
                <a:latin typeface="宋体"/>
                <a:cs typeface="宋体"/>
              </a:rPr>
              <a:t>而实</a:t>
            </a:r>
            <a:r>
              <a:rPr lang="zh-CN" altLang="en-US" spc="40" dirty="0">
                <a:latin typeface="宋体"/>
                <a:cs typeface="宋体"/>
              </a:rPr>
              <a:t>现</a:t>
            </a:r>
            <a:r>
              <a:rPr lang="zh-CN" altLang="en-US" spc="-5" dirty="0" smtClean="0">
                <a:latin typeface="宋体"/>
                <a:cs typeface="宋体"/>
              </a:rPr>
              <a:t>，</a:t>
            </a:r>
            <a:r>
              <a:rPr lang="zh-CN" altLang="en-US" spc="25" dirty="0" smtClean="0">
                <a:latin typeface="宋体"/>
                <a:cs typeface="宋体"/>
              </a:rPr>
              <a:t>为此</a:t>
            </a:r>
            <a:r>
              <a:rPr lang="en-US" altLang="zh-CN" dirty="0">
                <a:latin typeface="Times New Roman"/>
                <a:cs typeface="Times New Roman"/>
              </a:rPr>
              <a:t>IDS</a:t>
            </a:r>
            <a:r>
              <a:rPr lang="zh-CN" altLang="en-US" spc="25" dirty="0">
                <a:latin typeface="宋体"/>
                <a:cs typeface="宋体"/>
              </a:rPr>
              <a:t>需要收集</a:t>
            </a:r>
            <a:r>
              <a:rPr lang="en-US" altLang="zh-CN" dirty="0">
                <a:latin typeface="Times New Roman"/>
                <a:cs typeface="Times New Roman"/>
              </a:rPr>
              <a:t>TCP</a:t>
            </a:r>
            <a:r>
              <a:rPr lang="zh-CN" altLang="en-US" spc="15" dirty="0">
                <a:latin typeface="宋体"/>
                <a:cs typeface="宋体"/>
              </a:rPr>
              <a:t>连</a:t>
            </a:r>
            <a:r>
              <a:rPr lang="zh-CN" altLang="en-US" spc="25" dirty="0">
                <a:latin typeface="宋体"/>
                <a:cs typeface="宋体"/>
              </a:rPr>
              <a:t>接</a:t>
            </a:r>
            <a:r>
              <a:rPr lang="zh-CN" altLang="en-US" spc="15" dirty="0">
                <a:latin typeface="宋体"/>
                <a:cs typeface="宋体"/>
              </a:rPr>
              <a:t>的状态信息以及网络</a:t>
            </a:r>
            <a:r>
              <a:rPr lang="zh-CN" altLang="en-US" spc="-5" dirty="0" smtClean="0">
                <a:latin typeface="宋体"/>
                <a:cs typeface="宋体"/>
              </a:rPr>
              <a:t>上</a:t>
            </a:r>
            <a:r>
              <a:rPr lang="zh-CN" altLang="en-US" spc="105" dirty="0" smtClean="0">
                <a:latin typeface="宋体"/>
                <a:cs typeface="宋体"/>
              </a:rPr>
              <a:t>传输</a:t>
            </a:r>
            <a:r>
              <a:rPr lang="zh-CN" altLang="en-US" spc="114" dirty="0">
                <a:latin typeface="宋体"/>
                <a:cs typeface="宋体"/>
              </a:rPr>
              <a:t>的实</a:t>
            </a:r>
            <a:r>
              <a:rPr lang="zh-CN" altLang="en-US" spc="105" dirty="0">
                <a:latin typeface="宋体"/>
                <a:cs typeface="宋体"/>
              </a:rPr>
              <a:t>时数</a:t>
            </a:r>
            <a:r>
              <a:rPr lang="zh-CN" altLang="en-US" spc="125" dirty="0">
                <a:latin typeface="宋体"/>
                <a:cs typeface="宋体"/>
              </a:rPr>
              <a:t>据</a:t>
            </a:r>
            <a:r>
              <a:rPr lang="zh-CN" altLang="en-US" spc="114" dirty="0" smtClean="0">
                <a:latin typeface="宋体"/>
                <a:cs typeface="宋体"/>
              </a:rPr>
              <a:t>。</a:t>
            </a:r>
            <a:endParaRPr lang="en-US" altLang="zh-CN" spc="114" dirty="0" smtClean="0">
              <a:latin typeface="宋体"/>
              <a:cs typeface="宋体"/>
            </a:endParaRPr>
          </a:p>
          <a:p>
            <a:pPr lvl="2"/>
            <a:r>
              <a:rPr lang="zh-CN" altLang="en-US" spc="105" dirty="0" smtClean="0">
                <a:latin typeface="宋体"/>
                <a:cs typeface="宋体"/>
              </a:rPr>
              <a:t>比如</a:t>
            </a:r>
            <a:r>
              <a:rPr lang="zh-CN" altLang="en-US" spc="114" dirty="0">
                <a:latin typeface="宋体"/>
                <a:cs typeface="宋体"/>
              </a:rPr>
              <a:t>，如</a:t>
            </a:r>
            <a:r>
              <a:rPr lang="zh-CN" altLang="en-US" spc="100" dirty="0">
                <a:latin typeface="宋体"/>
                <a:cs typeface="宋体"/>
              </a:rPr>
              <a:t>果收</a:t>
            </a:r>
            <a:r>
              <a:rPr lang="zh-CN" altLang="en-US" spc="114" dirty="0">
                <a:latin typeface="宋体"/>
                <a:cs typeface="宋体"/>
              </a:rPr>
              <a:t>集到</a:t>
            </a:r>
            <a:r>
              <a:rPr lang="zh-CN" altLang="en-US" spc="100" dirty="0">
                <a:latin typeface="宋体"/>
                <a:cs typeface="宋体"/>
              </a:rPr>
              <a:t>大量</a:t>
            </a:r>
            <a:r>
              <a:rPr lang="zh-CN" altLang="en-US" spc="140" dirty="0">
                <a:latin typeface="宋体"/>
                <a:cs typeface="宋体"/>
              </a:rPr>
              <a:t>的</a:t>
            </a:r>
            <a:r>
              <a:rPr lang="en-US" altLang="zh-CN" spc="-5" dirty="0" smtClean="0">
                <a:latin typeface="Times New Roman"/>
                <a:cs typeface="Times New Roman"/>
              </a:rPr>
              <a:t>TCP</a:t>
            </a:r>
            <a:r>
              <a:rPr lang="zh-CN" altLang="en-US" spc="80" dirty="0" smtClean="0">
                <a:latin typeface="宋体"/>
                <a:cs typeface="宋体"/>
              </a:rPr>
              <a:t>半</a:t>
            </a:r>
            <a:r>
              <a:rPr lang="zh-CN" altLang="en-US" spc="80" dirty="0">
                <a:latin typeface="宋体"/>
                <a:cs typeface="宋体"/>
              </a:rPr>
              <a:t>开连</a:t>
            </a:r>
            <a:r>
              <a:rPr lang="zh-CN" altLang="en-US" spc="75" dirty="0">
                <a:latin typeface="宋体"/>
                <a:cs typeface="宋体"/>
              </a:rPr>
              <a:t>接</a:t>
            </a:r>
            <a:r>
              <a:rPr lang="zh-CN" altLang="en-US" spc="80" dirty="0">
                <a:latin typeface="宋体"/>
                <a:cs typeface="宋体"/>
              </a:rPr>
              <a:t>，则可能是拒绝服务攻击的开</a:t>
            </a:r>
            <a:r>
              <a:rPr lang="zh-CN" altLang="en-US" spc="65" dirty="0">
                <a:latin typeface="宋体"/>
                <a:cs typeface="宋体"/>
              </a:rPr>
              <a:t>始</a:t>
            </a:r>
            <a:r>
              <a:rPr lang="zh-CN" altLang="en-US" spc="80" dirty="0" smtClean="0">
                <a:latin typeface="宋体"/>
                <a:cs typeface="宋体"/>
              </a:rPr>
              <a:t>。</a:t>
            </a:r>
            <a:endParaRPr lang="en-US" altLang="zh-CN" spc="80" dirty="0" smtClean="0">
              <a:latin typeface="宋体"/>
              <a:cs typeface="宋体"/>
            </a:endParaRPr>
          </a:p>
          <a:p>
            <a:pPr lvl="2"/>
            <a:r>
              <a:rPr lang="zh-CN" altLang="en-US" spc="80" dirty="0" smtClean="0">
                <a:latin typeface="宋体"/>
                <a:cs typeface="宋体"/>
              </a:rPr>
              <a:t>又比</a:t>
            </a:r>
            <a:r>
              <a:rPr lang="zh-CN" altLang="en-US" spc="275" dirty="0" smtClean="0">
                <a:latin typeface="宋体"/>
                <a:cs typeface="宋体"/>
              </a:rPr>
              <a:t>如</a:t>
            </a:r>
            <a:r>
              <a:rPr lang="zh-CN" altLang="en-US" spc="-5" dirty="0" smtClean="0">
                <a:latin typeface="宋体"/>
                <a:cs typeface="宋体"/>
              </a:rPr>
              <a:t>，</a:t>
            </a:r>
            <a:r>
              <a:rPr lang="zh-CN" altLang="en-US" spc="275" dirty="0" smtClean="0">
                <a:latin typeface="宋体"/>
                <a:cs typeface="宋体"/>
              </a:rPr>
              <a:t>如果</a:t>
            </a:r>
            <a:r>
              <a:rPr lang="zh-CN" altLang="en-US" spc="275" dirty="0">
                <a:latin typeface="宋体"/>
                <a:cs typeface="宋体"/>
              </a:rPr>
              <a:t>在短时间内有大量的到不同</a:t>
            </a:r>
            <a:r>
              <a:rPr lang="en-US" altLang="zh-CN" spc="-10" dirty="0">
                <a:latin typeface="Times New Roman"/>
                <a:cs typeface="Times New Roman"/>
              </a:rPr>
              <a:t>TCP</a:t>
            </a:r>
            <a:r>
              <a:rPr lang="zh-CN" altLang="en-US" spc="-400" dirty="0">
                <a:latin typeface="Times New Roman"/>
                <a:cs typeface="Times New Roman"/>
              </a:rPr>
              <a:t> </a:t>
            </a:r>
            <a:r>
              <a:rPr lang="zh-CN" altLang="en-US" spc="-5" dirty="0">
                <a:latin typeface="宋体"/>
                <a:cs typeface="宋体"/>
              </a:rPr>
              <a:t>（</a:t>
            </a:r>
            <a:r>
              <a:rPr lang="zh-CN" altLang="en-US" spc="-1095" dirty="0">
                <a:latin typeface="宋体"/>
                <a:cs typeface="宋体"/>
              </a:rPr>
              <a:t> </a:t>
            </a:r>
            <a:r>
              <a:rPr lang="zh-CN" altLang="en-US" spc="-5" dirty="0">
                <a:latin typeface="宋体"/>
                <a:cs typeface="宋体"/>
              </a:rPr>
              <a:t>或 </a:t>
            </a:r>
            <a:r>
              <a:rPr lang="en-US" altLang="zh-CN" spc="40" dirty="0">
                <a:latin typeface="Times New Roman"/>
                <a:cs typeface="Times New Roman"/>
              </a:rPr>
              <a:t>UDP</a:t>
            </a:r>
            <a:r>
              <a:rPr lang="zh-CN" altLang="en-US" spc="40" dirty="0">
                <a:latin typeface="宋体"/>
                <a:cs typeface="宋体"/>
              </a:rPr>
              <a:t>）</a:t>
            </a:r>
            <a:r>
              <a:rPr lang="zh-CN" altLang="en-US" spc="90" dirty="0">
                <a:latin typeface="宋体"/>
                <a:cs typeface="宋体"/>
              </a:rPr>
              <a:t>端</a:t>
            </a:r>
            <a:r>
              <a:rPr lang="zh-CN" altLang="en-US" spc="75" dirty="0">
                <a:latin typeface="宋体"/>
                <a:cs typeface="宋体"/>
              </a:rPr>
              <a:t>口的</a:t>
            </a:r>
            <a:r>
              <a:rPr lang="zh-CN" altLang="en-US" spc="90" dirty="0">
                <a:latin typeface="宋体"/>
                <a:cs typeface="宋体"/>
              </a:rPr>
              <a:t>连</a:t>
            </a:r>
            <a:r>
              <a:rPr lang="zh-CN" altLang="en-US" spc="105" dirty="0">
                <a:latin typeface="宋体"/>
                <a:cs typeface="宋体"/>
              </a:rPr>
              <a:t>接</a:t>
            </a:r>
            <a:r>
              <a:rPr lang="zh-CN" altLang="en-US" spc="80" dirty="0">
                <a:latin typeface="宋体"/>
                <a:cs typeface="宋体"/>
              </a:rPr>
              <a:t>，</a:t>
            </a:r>
            <a:r>
              <a:rPr lang="zh-CN" altLang="en-US" spc="75" dirty="0">
                <a:latin typeface="宋体"/>
                <a:cs typeface="宋体"/>
              </a:rPr>
              <a:t>则</a:t>
            </a:r>
            <a:r>
              <a:rPr lang="zh-CN" altLang="en-US" spc="90" dirty="0">
                <a:latin typeface="宋体"/>
                <a:cs typeface="宋体"/>
              </a:rPr>
              <a:t>很可</a:t>
            </a:r>
            <a:r>
              <a:rPr lang="zh-CN" altLang="en-US" spc="75" dirty="0">
                <a:latin typeface="宋体"/>
                <a:cs typeface="宋体"/>
              </a:rPr>
              <a:t>能说明</a:t>
            </a:r>
            <a:r>
              <a:rPr lang="zh-CN" altLang="en-US" spc="90" dirty="0">
                <a:latin typeface="宋体"/>
                <a:cs typeface="宋体"/>
              </a:rPr>
              <a:t>有</a:t>
            </a:r>
            <a:r>
              <a:rPr lang="zh-CN" altLang="en-US" spc="75" dirty="0">
                <a:latin typeface="宋体"/>
                <a:cs typeface="宋体"/>
              </a:rPr>
              <a:t>人在</a:t>
            </a:r>
            <a:r>
              <a:rPr lang="zh-CN" altLang="en-US" spc="114" dirty="0">
                <a:latin typeface="宋体"/>
                <a:cs typeface="宋体"/>
              </a:rPr>
              <a:t>对</a:t>
            </a:r>
            <a:r>
              <a:rPr lang="zh-CN" altLang="en-US" spc="90" dirty="0" smtClean="0">
                <a:latin typeface="宋体"/>
                <a:cs typeface="宋体"/>
              </a:rPr>
              <a:t>己方</a:t>
            </a:r>
            <a:r>
              <a:rPr lang="zh-CN" altLang="en-US" spc="-5" dirty="0" smtClean="0">
                <a:latin typeface="宋体"/>
                <a:cs typeface="宋体"/>
              </a:rPr>
              <a:t>的</a:t>
            </a:r>
            <a:r>
              <a:rPr lang="zh-CN" altLang="en-US" spc="-5" dirty="0">
                <a:latin typeface="宋体"/>
                <a:cs typeface="宋体"/>
              </a:rPr>
              <a:t>网</a:t>
            </a:r>
            <a:r>
              <a:rPr lang="zh-CN" altLang="en-US" spc="-10" dirty="0">
                <a:latin typeface="宋体"/>
                <a:cs typeface="宋体"/>
              </a:rPr>
              <a:t>络</a:t>
            </a:r>
            <a:r>
              <a:rPr lang="zh-CN" altLang="en-US" spc="-5" dirty="0">
                <a:latin typeface="宋体"/>
                <a:cs typeface="宋体"/>
              </a:rPr>
              <a:t>进行端口扫描</a:t>
            </a:r>
            <a:endParaRPr lang="zh-CN" altLang="en-US" dirty="0">
              <a:latin typeface="宋体"/>
              <a:cs typeface="宋体"/>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364966" y="336652"/>
              <a:ext cx="78270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06734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1112" y="5112536"/>
            <a:ext cx="0" cy="346710"/>
          </a:xfrm>
          <a:custGeom>
            <a:avLst/>
            <a:gdLst/>
            <a:ahLst/>
            <a:cxnLst/>
            <a:rect l="l" t="t" r="r" b="b"/>
            <a:pathLst>
              <a:path h="346710">
                <a:moveTo>
                  <a:pt x="0" y="346241"/>
                </a:moveTo>
                <a:lnTo>
                  <a:pt x="0" y="0"/>
                </a:lnTo>
              </a:path>
            </a:pathLst>
          </a:custGeom>
          <a:ln w="48592">
            <a:solidFill>
              <a:srgbClr val="000000"/>
            </a:solidFill>
          </a:ln>
        </p:spPr>
        <p:txBody>
          <a:bodyPr wrap="square" lIns="0" tIns="0" rIns="0" bIns="0" rtlCol="0"/>
          <a:lstStyle/>
          <a:p>
            <a:endParaRPr/>
          </a:p>
        </p:txBody>
      </p:sp>
      <p:sp>
        <p:nvSpPr>
          <p:cNvPr id="3" name="object 3"/>
          <p:cNvSpPr/>
          <p:nvPr/>
        </p:nvSpPr>
        <p:spPr>
          <a:xfrm>
            <a:off x="3775827" y="482461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4" name="object 4"/>
          <p:cNvSpPr/>
          <p:nvPr/>
        </p:nvSpPr>
        <p:spPr>
          <a:xfrm>
            <a:off x="7707391" y="3556407"/>
            <a:ext cx="0" cy="1614805"/>
          </a:xfrm>
          <a:custGeom>
            <a:avLst/>
            <a:gdLst/>
            <a:ahLst/>
            <a:cxnLst/>
            <a:rect l="l" t="t" r="r" b="b"/>
            <a:pathLst>
              <a:path h="1614804">
                <a:moveTo>
                  <a:pt x="0" y="0"/>
                </a:moveTo>
                <a:lnTo>
                  <a:pt x="0" y="1614451"/>
                </a:lnTo>
              </a:path>
            </a:pathLst>
          </a:custGeom>
          <a:ln w="48592">
            <a:solidFill>
              <a:srgbClr val="000000"/>
            </a:solidFill>
          </a:ln>
        </p:spPr>
        <p:txBody>
          <a:bodyPr wrap="square" lIns="0" tIns="0" rIns="0" bIns="0" rtlCol="0"/>
          <a:lstStyle/>
          <a:p>
            <a:endParaRPr/>
          </a:p>
        </p:txBody>
      </p:sp>
      <p:sp>
        <p:nvSpPr>
          <p:cNvPr id="5" name="object 5"/>
          <p:cNvSpPr/>
          <p:nvPr/>
        </p:nvSpPr>
        <p:spPr>
          <a:xfrm>
            <a:off x="7602107" y="5144684"/>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6" name="object 6"/>
          <p:cNvSpPr/>
          <p:nvPr/>
        </p:nvSpPr>
        <p:spPr>
          <a:xfrm>
            <a:off x="3881112" y="3844325"/>
            <a:ext cx="0" cy="346710"/>
          </a:xfrm>
          <a:custGeom>
            <a:avLst/>
            <a:gdLst/>
            <a:ahLst/>
            <a:cxnLst/>
            <a:rect l="l" t="t" r="r" b="b"/>
            <a:pathLst>
              <a:path h="346710">
                <a:moveTo>
                  <a:pt x="0" y="346152"/>
                </a:moveTo>
                <a:lnTo>
                  <a:pt x="0" y="0"/>
                </a:lnTo>
              </a:path>
            </a:pathLst>
          </a:custGeom>
          <a:ln w="48592">
            <a:solidFill>
              <a:srgbClr val="000000"/>
            </a:solidFill>
          </a:ln>
        </p:spPr>
        <p:txBody>
          <a:bodyPr wrap="square" lIns="0" tIns="0" rIns="0" bIns="0" rtlCol="0"/>
          <a:lstStyle/>
          <a:p>
            <a:endParaRPr/>
          </a:p>
        </p:txBody>
      </p:sp>
      <p:sp>
        <p:nvSpPr>
          <p:cNvPr id="7" name="object 7"/>
          <p:cNvSpPr/>
          <p:nvPr/>
        </p:nvSpPr>
        <p:spPr>
          <a:xfrm>
            <a:off x="3775827" y="355640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8" name="object 8"/>
          <p:cNvSpPr/>
          <p:nvPr/>
        </p:nvSpPr>
        <p:spPr>
          <a:xfrm>
            <a:off x="3881112"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9" name="object 9"/>
          <p:cNvSpPr/>
          <p:nvPr/>
        </p:nvSpPr>
        <p:spPr>
          <a:xfrm>
            <a:off x="3775827" y="2608085"/>
            <a:ext cx="210820" cy="314325"/>
          </a:xfrm>
          <a:custGeom>
            <a:avLst/>
            <a:gdLst/>
            <a:ahLst/>
            <a:cxnLst/>
            <a:rect l="l" t="t" r="r" b="b"/>
            <a:pathLst>
              <a:path w="210819"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0" name="object 10"/>
          <p:cNvSpPr/>
          <p:nvPr/>
        </p:nvSpPr>
        <p:spPr>
          <a:xfrm>
            <a:off x="7707391"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11" name="object 11"/>
          <p:cNvSpPr/>
          <p:nvPr/>
        </p:nvSpPr>
        <p:spPr>
          <a:xfrm>
            <a:off x="7602107"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2" name="object 12"/>
          <p:cNvSpPr/>
          <p:nvPr/>
        </p:nvSpPr>
        <p:spPr>
          <a:xfrm>
            <a:off x="5156494" y="3239180"/>
            <a:ext cx="986155" cy="0"/>
          </a:xfrm>
          <a:custGeom>
            <a:avLst/>
            <a:gdLst/>
            <a:ahLst/>
            <a:cxnLst/>
            <a:rect l="l" t="t" r="r" b="b"/>
            <a:pathLst>
              <a:path w="986154">
                <a:moveTo>
                  <a:pt x="0" y="0"/>
                </a:moveTo>
                <a:lnTo>
                  <a:pt x="985804" y="0"/>
                </a:lnTo>
              </a:path>
            </a:pathLst>
          </a:custGeom>
          <a:ln w="48322">
            <a:solidFill>
              <a:srgbClr val="000000"/>
            </a:solidFill>
          </a:ln>
        </p:spPr>
        <p:txBody>
          <a:bodyPr wrap="square" lIns="0" tIns="0" rIns="0" bIns="0" rtlCol="0"/>
          <a:lstStyle/>
          <a:p>
            <a:endParaRPr/>
          </a:p>
        </p:txBody>
      </p:sp>
      <p:sp>
        <p:nvSpPr>
          <p:cNvPr id="13" name="object 13"/>
          <p:cNvSpPr/>
          <p:nvPr/>
        </p:nvSpPr>
        <p:spPr>
          <a:xfrm>
            <a:off x="6115977" y="3134482"/>
            <a:ext cx="316230" cy="209550"/>
          </a:xfrm>
          <a:custGeom>
            <a:avLst/>
            <a:gdLst/>
            <a:ahLst/>
            <a:cxnLst/>
            <a:rect l="l" t="t" r="r" b="b"/>
            <a:pathLst>
              <a:path w="316229" h="209550">
                <a:moveTo>
                  <a:pt x="0" y="0"/>
                </a:moveTo>
                <a:lnTo>
                  <a:pt x="0" y="209395"/>
                </a:lnTo>
                <a:lnTo>
                  <a:pt x="315853" y="104697"/>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605708" y="1653812"/>
            <a:ext cx="2551430" cy="634365"/>
          </a:xfrm>
          <a:custGeom>
            <a:avLst/>
            <a:gdLst/>
            <a:ahLst/>
            <a:cxnLst/>
            <a:rect l="l" t="t" r="r" b="b"/>
            <a:pathLst>
              <a:path w="2551429" h="634365">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5" name="object 15"/>
          <p:cNvSpPr txBox="1"/>
          <p:nvPr/>
        </p:nvSpPr>
        <p:spPr>
          <a:xfrm>
            <a:off x="3408839" y="1748187"/>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知识库</a:t>
            </a:r>
            <a:endParaRPr sz="2450">
              <a:latin typeface="宋体"/>
              <a:cs typeface="宋体"/>
            </a:endParaRPr>
          </a:p>
        </p:txBody>
      </p:sp>
      <p:sp>
        <p:nvSpPr>
          <p:cNvPr id="16" name="object 16"/>
          <p:cNvSpPr/>
          <p:nvPr/>
        </p:nvSpPr>
        <p:spPr>
          <a:xfrm>
            <a:off x="2605708"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7" name="object 17"/>
          <p:cNvSpPr txBox="1"/>
          <p:nvPr/>
        </p:nvSpPr>
        <p:spPr>
          <a:xfrm>
            <a:off x="3408839"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检测器</a:t>
            </a:r>
            <a:endParaRPr sz="2450">
              <a:latin typeface="宋体"/>
              <a:cs typeface="宋体"/>
            </a:endParaRPr>
          </a:p>
        </p:txBody>
      </p:sp>
      <p:sp>
        <p:nvSpPr>
          <p:cNvPr id="18" name="object 18"/>
          <p:cNvSpPr/>
          <p:nvPr/>
        </p:nvSpPr>
        <p:spPr>
          <a:xfrm>
            <a:off x="6431830"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9" name="object 19"/>
          <p:cNvSpPr txBox="1"/>
          <p:nvPr/>
        </p:nvSpPr>
        <p:spPr>
          <a:xfrm>
            <a:off x="7234961"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控制器</a:t>
            </a:r>
            <a:endParaRPr sz="2450">
              <a:latin typeface="宋体"/>
              <a:cs typeface="宋体"/>
            </a:endParaRPr>
          </a:p>
        </p:txBody>
      </p:sp>
      <p:sp>
        <p:nvSpPr>
          <p:cNvPr id="20" name="object 20"/>
          <p:cNvSpPr txBox="1">
            <a:spLocks noGrp="1"/>
          </p:cNvSpPr>
          <p:nvPr>
            <p:ph type="title"/>
          </p:nvPr>
        </p:nvSpPr>
        <p:spPr>
          <a:xfrm>
            <a:off x="6431829" y="1727338"/>
            <a:ext cx="2551430" cy="487313"/>
          </a:xfrm>
          <a:prstGeom prst="rect">
            <a:avLst/>
          </a:prstGeom>
          <a:ln w="16112">
            <a:solidFill>
              <a:srgbClr val="000000"/>
            </a:solidFill>
          </a:ln>
        </p:spPr>
        <p:txBody>
          <a:bodyPr vert="horz" wrap="square" lIns="0" tIns="109220" rIns="0" bIns="0" rtlCol="0" anchor="ctr">
            <a:spAutoFit/>
          </a:bodyPr>
          <a:lstStyle/>
          <a:p>
            <a:pPr marL="645160">
              <a:lnSpc>
                <a:spcPct val="100000"/>
              </a:lnSpc>
              <a:spcBef>
                <a:spcPts val="860"/>
              </a:spcBef>
            </a:pPr>
            <a:r>
              <a:rPr sz="2450" spc="25" dirty="0"/>
              <a:t>配置信息</a:t>
            </a:r>
            <a:endParaRPr sz="2450"/>
          </a:p>
        </p:txBody>
      </p:sp>
      <p:sp>
        <p:nvSpPr>
          <p:cNvPr id="21" name="object 21"/>
          <p:cNvSpPr/>
          <p:nvPr/>
        </p:nvSpPr>
        <p:spPr>
          <a:xfrm>
            <a:off x="2605708" y="419047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22" name="object 22"/>
          <p:cNvSpPr txBox="1"/>
          <p:nvPr/>
        </p:nvSpPr>
        <p:spPr>
          <a:xfrm>
            <a:off x="3093886" y="4284719"/>
            <a:ext cx="158750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数据收集器</a:t>
            </a:r>
            <a:endParaRPr sz="2450">
              <a:latin typeface="宋体"/>
              <a:cs typeface="宋体"/>
            </a:endParaRPr>
          </a:p>
        </p:txBody>
      </p:sp>
      <p:sp>
        <p:nvSpPr>
          <p:cNvPr id="23" name="object 23"/>
          <p:cNvSpPr txBox="1"/>
          <p:nvPr/>
        </p:nvSpPr>
        <p:spPr>
          <a:xfrm>
            <a:off x="2605709" y="5458784"/>
            <a:ext cx="6377305" cy="486672"/>
          </a:xfrm>
          <a:prstGeom prst="rect">
            <a:avLst/>
          </a:prstGeom>
          <a:ln w="16108">
            <a:solidFill>
              <a:srgbClr val="000000"/>
            </a:solidFill>
          </a:ln>
        </p:spPr>
        <p:txBody>
          <a:bodyPr vert="horz" wrap="square" lIns="0" tIns="108585" rIns="0" bIns="0" rtlCol="0">
            <a:spAutoFit/>
          </a:bodyPr>
          <a:lstStyle/>
          <a:p>
            <a:pPr marL="1980564">
              <a:spcBef>
                <a:spcPts val="855"/>
              </a:spcBef>
            </a:pPr>
            <a:r>
              <a:rPr sz="2450" spc="25" dirty="0">
                <a:latin typeface="宋体"/>
                <a:cs typeface="宋体"/>
              </a:rPr>
              <a:t>目标系统</a:t>
            </a:r>
            <a:r>
              <a:rPr sz="2450" dirty="0">
                <a:latin typeface="Times New Roman"/>
                <a:cs typeface="Times New Roman"/>
              </a:rPr>
              <a:t>(</a:t>
            </a:r>
            <a:r>
              <a:rPr sz="2450" spc="25" dirty="0">
                <a:latin typeface="宋体"/>
                <a:cs typeface="宋体"/>
              </a:rPr>
              <a:t>或网络</a:t>
            </a:r>
            <a:r>
              <a:rPr sz="2450" dirty="0">
                <a:latin typeface="Times New Roman"/>
                <a:cs typeface="Times New Roman"/>
              </a:rPr>
              <a:t>)</a:t>
            </a:r>
            <a:endParaRPr sz="2450">
              <a:latin typeface="Times New Roman"/>
              <a:cs typeface="Times New Roman"/>
            </a:endParaRPr>
          </a:p>
        </p:txBody>
      </p:sp>
      <p:sp>
        <p:nvSpPr>
          <p:cNvPr id="24" name="object 24"/>
          <p:cNvSpPr txBox="1"/>
          <p:nvPr/>
        </p:nvSpPr>
        <p:spPr>
          <a:xfrm>
            <a:off x="4037699" y="5013981"/>
            <a:ext cx="160020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审计数据等</a:t>
            </a:r>
            <a:endParaRPr sz="2450">
              <a:latin typeface="宋体"/>
              <a:cs typeface="宋体"/>
            </a:endParaRPr>
          </a:p>
        </p:txBody>
      </p:sp>
      <p:sp>
        <p:nvSpPr>
          <p:cNvPr id="25" name="object 25"/>
          <p:cNvSpPr txBox="1"/>
          <p:nvPr/>
        </p:nvSpPr>
        <p:spPr>
          <a:xfrm>
            <a:off x="6267502" y="3967628"/>
            <a:ext cx="128524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控制动作</a:t>
            </a:r>
            <a:endParaRPr sz="2450">
              <a:latin typeface="宋体"/>
              <a:cs typeface="宋体"/>
            </a:endParaRPr>
          </a:p>
        </p:txBody>
      </p:sp>
      <p:sp>
        <p:nvSpPr>
          <p:cNvPr id="26" name="object 26"/>
          <p:cNvSpPr/>
          <p:nvPr/>
        </p:nvSpPr>
        <p:spPr>
          <a:xfrm>
            <a:off x="4502606" y="2462671"/>
            <a:ext cx="3204845" cy="172085"/>
          </a:xfrm>
          <a:custGeom>
            <a:avLst/>
            <a:gdLst/>
            <a:ahLst/>
            <a:cxnLst/>
            <a:rect l="l" t="t" r="r" b="b"/>
            <a:pathLst>
              <a:path w="3204845" h="172085">
                <a:moveTo>
                  <a:pt x="3204786" y="0"/>
                </a:moveTo>
                <a:lnTo>
                  <a:pt x="0" y="0"/>
                </a:lnTo>
                <a:lnTo>
                  <a:pt x="0" y="171588"/>
                </a:lnTo>
              </a:path>
            </a:pathLst>
          </a:custGeom>
          <a:ln w="48322">
            <a:solidFill>
              <a:srgbClr val="000000"/>
            </a:solidFill>
          </a:ln>
        </p:spPr>
        <p:txBody>
          <a:bodyPr wrap="square" lIns="0" tIns="0" rIns="0" bIns="0" rtlCol="0"/>
          <a:lstStyle/>
          <a:p>
            <a:endParaRPr/>
          </a:p>
        </p:txBody>
      </p:sp>
      <p:sp>
        <p:nvSpPr>
          <p:cNvPr id="27" name="object 27"/>
          <p:cNvSpPr/>
          <p:nvPr/>
        </p:nvSpPr>
        <p:spPr>
          <a:xfrm>
            <a:off x="7628428" y="2384146"/>
            <a:ext cx="157926" cy="15704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397320"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29" name="object 29"/>
          <p:cNvSpPr/>
          <p:nvPr/>
        </p:nvSpPr>
        <p:spPr>
          <a:xfrm>
            <a:off x="2589511" y="4365131"/>
            <a:ext cx="414655" cy="285750"/>
          </a:xfrm>
          <a:custGeom>
            <a:avLst/>
            <a:gdLst/>
            <a:ahLst/>
            <a:cxnLst/>
            <a:rect l="l" t="t" r="r" b="b"/>
            <a:pathLst>
              <a:path w="414655" h="285750">
                <a:moveTo>
                  <a:pt x="207261" y="0"/>
                </a:moveTo>
                <a:lnTo>
                  <a:pt x="152161" y="5096"/>
                </a:lnTo>
                <a:lnTo>
                  <a:pt x="102650" y="19477"/>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lnTo>
                  <a:pt x="407098" y="104749"/>
                </a:lnTo>
                <a:lnTo>
                  <a:pt x="386208" y="70663"/>
                </a:lnTo>
                <a:lnTo>
                  <a:pt x="353805" y="41786"/>
                </a:lnTo>
                <a:lnTo>
                  <a:pt x="311863" y="19477"/>
                </a:lnTo>
                <a:lnTo>
                  <a:pt x="262357" y="5096"/>
                </a:lnTo>
                <a:lnTo>
                  <a:pt x="207261" y="0"/>
                </a:lnTo>
                <a:close/>
              </a:path>
            </a:pathLst>
          </a:custGeom>
          <a:solidFill>
            <a:srgbClr val="FFCC99"/>
          </a:solidFill>
        </p:spPr>
        <p:txBody>
          <a:bodyPr wrap="square" lIns="0" tIns="0" rIns="0" bIns="0" rtlCol="0"/>
          <a:lstStyle/>
          <a:p>
            <a:endParaRPr/>
          </a:p>
        </p:txBody>
      </p:sp>
      <p:sp>
        <p:nvSpPr>
          <p:cNvPr id="30" name="object 30"/>
          <p:cNvSpPr/>
          <p:nvPr/>
        </p:nvSpPr>
        <p:spPr>
          <a:xfrm>
            <a:off x="2589511" y="4365131"/>
            <a:ext cx="414655" cy="285750"/>
          </a:xfrm>
          <a:custGeom>
            <a:avLst/>
            <a:gdLst/>
            <a:ahLst/>
            <a:cxnLst/>
            <a:rect l="l" t="t" r="r" b="b"/>
            <a:pathLst>
              <a:path w="414655" h="285750">
                <a:moveTo>
                  <a:pt x="414501" y="142684"/>
                </a:moveTo>
                <a:lnTo>
                  <a:pt x="407098" y="104749"/>
                </a:lnTo>
                <a:lnTo>
                  <a:pt x="386208" y="70663"/>
                </a:lnTo>
                <a:lnTo>
                  <a:pt x="353805" y="41786"/>
                </a:lnTo>
                <a:lnTo>
                  <a:pt x="311863" y="19478"/>
                </a:lnTo>
                <a:lnTo>
                  <a:pt x="262357" y="5096"/>
                </a:lnTo>
                <a:lnTo>
                  <a:pt x="207261" y="0"/>
                </a:lnTo>
                <a:lnTo>
                  <a:pt x="152161" y="5096"/>
                </a:lnTo>
                <a:lnTo>
                  <a:pt x="102650" y="19478"/>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close/>
              </a:path>
            </a:pathLst>
          </a:custGeom>
          <a:ln w="16136">
            <a:solidFill>
              <a:srgbClr val="000000"/>
            </a:solidFill>
          </a:ln>
        </p:spPr>
        <p:txBody>
          <a:bodyPr wrap="square" lIns="0" tIns="0" rIns="0" bIns="0" rtlCol="0"/>
          <a:lstStyle/>
          <a:p>
            <a:endParaRPr/>
          </a:p>
        </p:txBody>
      </p:sp>
      <p:sp>
        <p:nvSpPr>
          <p:cNvPr id="31" name="object 31"/>
          <p:cNvSpPr txBox="1"/>
          <p:nvPr/>
        </p:nvSpPr>
        <p:spPr>
          <a:xfrm>
            <a:off x="2729551" y="4307190"/>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1</a:t>
            </a:r>
            <a:endParaRPr sz="2100">
              <a:latin typeface="Times New Roman"/>
              <a:cs typeface="Times New Roman"/>
            </a:endParaRPr>
          </a:p>
        </p:txBody>
      </p:sp>
      <p:sp>
        <p:nvSpPr>
          <p:cNvPr id="32" name="object 32"/>
          <p:cNvSpPr/>
          <p:nvPr/>
        </p:nvSpPr>
        <p:spPr>
          <a:xfrm>
            <a:off x="2589511" y="3096898"/>
            <a:ext cx="414655" cy="285750"/>
          </a:xfrm>
          <a:custGeom>
            <a:avLst/>
            <a:gdLst/>
            <a:ahLst/>
            <a:cxnLst/>
            <a:rect l="l" t="t" r="r" b="b"/>
            <a:pathLst>
              <a:path w="414655" h="285750">
                <a:moveTo>
                  <a:pt x="207261" y="0"/>
                </a:move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lnTo>
                  <a:pt x="407098" y="104606"/>
                </a:lnTo>
                <a:lnTo>
                  <a:pt x="386208" y="70560"/>
                </a:lnTo>
                <a:lnTo>
                  <a:pt x="353805" y="41722"/>
                </a:lnTo>
                <a:lnTo>
                  <a:pt x="311863" y="19446"/>
                </a:lnTo>
                <a:lnTo>
                  <a:pt x="262357" y="5087"/>
                </a:lnTo>
                <a:lnTo>
                  <a:pt x="207261" y="0"/>
                </a:lnTo>
                <a:close/>
              </a:path>
            </a:pathLst>
          </a:custGeom>
          <a:solidFill>
            <a:srgbClr val="FFCC99"/>
          </a:solidFill>
        </p:spPr>
        <p:txBody>
          <a:bodyPr wrap="square" lIns="0" tIns="0" rIns="0" bIns="0" rtlCol="0"/>
          <a:lstStyle/>
          <a:p>
            <a:endParaRPr/>
          </a:p>
        </p:txBody>
      </p:sp>
      <p:sp>
        <p:nvSpPr>
          <p:cNvPr id="33" name="object 33"/>
          <p:cNvSpPr/>
          <p:nvPr/>
        </p:nvSpPr>
        <p:spPr>
          <a:xfrm>
            <a:off x="2589511" y="3096898"/>
            <a:ext cx="414655" cy="285750"/>
          </a:xfrm>
          <a:custGeom>
            <a:avLst/>
            <a:gdLst/>
            <a:ahLst/>
            <a:cxnLst/>
            <a:rect l="l" t="t" r="r" b="b"/>
            <a:pathLst>
              <a:path w="414655" h="285750">
                <a:moveTo>
                  <a:pt x="414501" y="142505"/>
                </a:moveTo>
                <a:lnTo>
                  <a:pt x="407098" y="104606"/>
                </a:lnTo>
                <a:lnTo>
                  <a:pt x="386208" y="70560"/>
                </a:lnTo>
                <a:lnTo>
                  <a:pt x="353805" y="41722"/>
                </a:lnTo>
                <a:lnTo>
                  <a:pt x="311863" y="19446"/>
                </a:lnTo>
                <a:lnTo>
                  <a:pt x="262357" y="5087"/>
                </a:lnTo>
                <a:lnTo>
                  <a:pt x="207261" y="0"/>
                </a:ln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close/>
              </a:path>
            </a:pathLst>
          </a:custGeom>
          <a:ln w="16136">
            <a:solidFill>
              <a:srgbClr val="000000"/>
            </a:solidFill>
          </a:ln>
        </p:spPr>
        <p:txBody>
          <a:bodyPr wrap="square" lIns="0" tIns="0" rIns="0" bIns="0" rtlCol="0"/>
          <a:lstStyle/>
          <a:p>
            <a:endParaRPr/>
          </a:p>
        </p:txBody>
      </p:sp>
      <p:sp>
        <p:nvSpPr>
          <p:cNvPr id="34" name="object 34"/>
          <p:cNvSpPr txBox="1"/>
          <p:nvPr/>
        </p:nvSpPr>
        <p:spPr>
          <a:xfrm>
            <a:off x="272955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2</a:t>
            </a:r>
            <a:endParaRPr sz="2100">
              <a:latin typeface="Times New Roman"/>
              <a:cs typeface="Times New Roman"/>
            </a:endParaRPr>
          </a:p>
        </p:txBody>
      </p:sp>
      <p:sp>
        <p:nvSpPr>
          <p:cNvPr id="35" name="object 35"/>
          <p:cNvSpPr/>
          <p:nvPr/>
        </p:nvSpPr>
        <p:spPr>
          <a:xfrm>
            <a:off x="2589511" y="1828442"/>
            <a:ext cx="414655" cy="285750"/>
          </a:xfrm>
          <a:custGeom>
            <a:avLst/>
            <a:gdLst/>
            <a:ahLst/>
            <a:cxnLst/>
            <a:rect l="l" t="t" r="r" b="b"/>
            <a:pathLst>
              <a:path w="414655" h="285750">
                <a:moveTo>
                  <a:pt x="207261" y="0"/>
                </a:move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lnTo>
                  <a:pt x="407098" y="104813"/>
                </a:lnTo>
                <a:lnTo>
                  <a:pt x="386208" y="70726"/>
                </a:lnTo>
                <a:lnTo>
                  <a:pt x="353805" y="41834"/>
                </a:lnTo>
                <a:lnTo>
                  <a:pt x="311863" y="19504"/>
                </a:lnTo>
                <a:lnTo>
                  <a:pt x="262357" y="5103"/>
                </a:lnTo>
                <a:lnTo>
                  <a:pt x="207261" y="0"/>
                </a:lnTo>
                <a:close/>
              </a:path>
            </a:pathLst>
          </a:custGeom>
          <a:solidFill>
            <a:srgbClr val="FFCC99"/>
          </a:solidFill>
        </p:spPr>
        <p:txBody>
          <a:bodyPr wrap="square" lIns="0" tIns="0" rIns="0" bIns="0" rtlCol="0"/>
          <a:lstStyle/>
          <a:p>
            <a:endParaRPr/>
          </a:p>
        </p:txBody>
      </p:sp>
      <p:sp>
        <p:nvSpPr>
          <p:cNvPr id="36" name="object 36"/>
          <p:cNvSpPr/>
          <p:nvPr/>
        </p:nvSpPr>
        <p:spPr>
          <a:xfrm>
            <a:off x="2589511" y="1828442"/>
            <a:ext cx="414655" cy="285750"/>
          </a:xfrm>
          <a:custGeom>
            <a:avLst/>
            <a:gdLst/>
            <a:ahLst/>
            <a:cxnLst/>
            <a:rect l="l" t="t" r="r" b="b"/>
            <a:pathLst>
              <a:path w="414655" h="285750">
                <a:moveTo>
                  <a:pt x="414501" y="142729"/>
                </a:moveTo>
                <a:lnTo>
                  <a:pt x="407098" y="104813"/>
                </a:lnTo>
                <a:lnTo>
                  <a:pt x="386208" y="70726"/>
                </a:lnTo>
                <a:lnTo>
                  <a:pt x="353805" y="41834"/>
                </a:lnTo>
                <a:lnTo>
                  <a:pt x="311863" y="19504"/>
                </a:lnTo>
                <a:lnTo>
                  <a:pt x="262357" y="5103"/>
                </a:lnTo>
                <a:lnTo>
                  <a:pt x="207261" y="0"/>
                </a:ln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close/>
              </a:path>
            </a:pathLst>
          </a:custGeom>
          <a:ln w="16136">
            <a:solidFill>
              <a:srgbClr val="000000"/>
            </a:solidFill>
          </a:ln>
        </p:spPr>
        <p:txBody>
          <a:bodyPr wrap="square" lIns="0" tIns="0" rIns="0" bIns="0" rtlCol="0"/>
          <a:lstStyle/>
          <a:p>
            <a:endParaRPr/>
          </a:p>
        </p:txBody>
      </p:sp>
      <p:sp>
        <p:nvSpPr>
          <p:cNvPr id="37" name="object 37"/>
          <p:cNvSpPr txBox="1"/>
          <p:nvPr/>
        </p:nvSpPr>
        <p:spPr>
          <a:xfrm>
            <a:off x="2729551" y="1770546"/>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3</a:t>
            </a:r>
            <a:endParaRPr sz="2100">
              <a:latin typeface="Times New Roman"/>
              <a:cs typeface="Times New Roman"/>
            </a:endParaRPr>
          </a:p>
        </p:txBody>
      </p:sp>
      <p:sp>
        <p:nvSpPr>
          <p:cNvPr id="38" name="object 38"/>
          <p:cNvSpPr/>
          <p:nvPr/>
        </p:nvSpPr>
        <p:spPr>
          <a:xfrm>
            <a:off x="8551918" y="3096898"/>
            <a:ext cx="414655" cy="285750"/>
          </a:xfrm>
          <a:custGeom>
            <a:avLst/>
            <a:gdLst/>
            <a:ahLst/>
            <a:cxnLst/>
            <a:rect l="l" t="t" r="r" b="b"/>
            <a:pathLst>
              <a:path w="414654" h="285750">
                <a:moveTo>
                  <a:pt x="207419" y="0"/>
                </a:move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lnTo>
                  <a:pt x="407202" y="104606"/>
                </a:lnTo>
                <a:lnTo>
                  <a:pt x="386292" y="70560"/>
                </a:lnTo>
                <a:lnTo>
                  <a:pt x="353872" y="41722"/>
                </a:lnTo>
                <a:lnTo>
                  <a:pt x="311928" y="19446"/>
                </a:lnTo>
                <a:lnTo>
                  <a:pt x="262448" y="5087"/>
                </a:lnTo>
                <a:lnTo>
                  <a:pt x="207419" y="0"/>
                </a:lnTo>
                <a:close/>
              </a:path>
            </a:pathLst>
          </a:custGeom>
          <a:solidFill>
            <a:srgbClr val="FFCC99"/>
          </a:solidFill>
        </p:spPr>
        <p:txBody>
          <a:bodyPr wrap="square" lIns="0" tIns="0" rIns="0" bIns="0" rtlCol="0"/>
          <a:lstStyle/>
          <a:p>
            <a:endParaRPr/>
          </a:p>
        </p:txBody>
      </p:sp>
      <p:sp>
        <p:nvSpPr>
          <p:cNvPr id="39" name="object 39"/>
          <p:cNvSpPr/>
          <p:nvPr/>
        </p:nvSpPr>
        <p:spPr>
          <a:xfrm>
            <a:off x="8551917" y="3096898"/>
            <a:ext cx="414655" cy="285750"/>
          </a:xfrm>
          <a:custGeom>
            <a:avLst/>
            <a:gdLst/>
            <a:ahLst/>
            <a:cxnLst/>
            <a:rect l="l" t="t" r="r" b="b"/>
            <a:pathLst>
              <a:path w="414654" h="285750">
                <a:moveTo>
                  <a:pt x="414613" y="142505"/>
                </a:moveTo>
                <a:lnTo>
                  <a:pt x="407202" y="104606"/>
                </a:lnTo>
                <a:lnTo>
                  <a:pt x="386292" y="70560"/>
                </a:lnTo>
                <a:lnTo>
                  <a:pt x="353872" y="41722"/>
                </a:lnTo>
                <a:lnTo>
                  <a:pt x="311928" y="19446"/>
                </a:lnTo>
                <a:lnTo>
                  <a:pt x="262448" y="5087"/>
                </a:lnTo>
                <a:lnTo>
                  <a:pt x="207419" y="0"/>
                </a:ln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close/>
              </a:path>
            </a:pathLst>
          </a:custGeom>
          <a:ln w="16136">
            <a:solidFill>
              <a:srgbClr val="000000"/>
            </a:solidFill>
          </a:ln>
        </p:spPr>
        <p:txBody>
          <a:bodyPr wrap="square" lIns="0" tIns="0" rIns="0" bIns="0" rtlCol="0"/>
          <a:lstStyle/>
          <a:p>
            <a:endParaRPr/>
          </a:p>
        </p:txBody>
      </p:sp>
      <p:sp>
        <p:nvSpPr>
          <p:cNvPr id="40" name="object 40"/>
          <p:cNvSpPr txBox="1"/>
          <p:nvPr/>
        </p:nvSpPr>
        <p:spPr>
          <a:xfrm>
            <a:off x="869207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4</a:t>
            </a:r>
            <a:endParaRPr sz="2100">
              <a:latin typeface="Times New Roman"/>
              <a:cs typeface="Times New Roman"/>
            </a:endParaRPr>
          </a:p>
        </p:txBody>
      </p:sp>
      <p:sp>
        <p:nvSpPr>
          <p:cNvPr id="44" name="object 3"/>
          <p:cNvSpPr txBox="1">
            <a:spLocks/>
          </p:cNvSpPr>
          <p:nvPr/>
        </p:nvSpPr>
        <p:spPr>
          <a:xfrm>
            <a:off x="711644" y="336652"/>
            <a:ext cx="48780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入侵检测系统</a:t>
            </a:r>
            <a:r>
              <a:rPr lang="en-US" altLang="zh-CN" sz="2400" spc="500" dirty="0">
                <a:solidFill>
                  <a:schemeClr val="accent1">
                    <a:lumMod val="50000"/>
                  </a:schemeClr>
                </a:solidFill>
                <a:latin typeface="微软雅黑" panose="020B0503020204020204" pitchFamily="34" charset="-122"/>
                <a:ea typeface="微软雅黑" panose="020B0503020204020204" pitchFamily="34" charset="-122"/>
              </a:rPr>
              <a:t>(IDS)</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 y="336652"/>
            <a:ext cx="12191998" cy="378554"/>
            <a:chOff x="1" y="336652"/>
            <a:chExt cx="12191998" cy="378554"/>
          </a:xfrm>
        </p:grpSpPr>
        <p:sp>
          <p:nvSpPr>
            <p:cNvPr id="46" name="矩形 45">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圆角矩形标注 47"/>
          <p:cNvSpPr/>
          <p:nvPr/>
        </p:nvSpPr>
        <p:spPr>
          <a:xfrm>
            <a:off x="6142649" y="1794265"/>
            <a:ext cx="3579321" cy="1885791"/>
          </a:xfrm>
          <a:prstGeom prst="wedgeRoundRectCallout">
            <a:avLst>
              <a:gd name="adj1" fmla="val -74523"/>
              <a:gd name="adj2" fmla="val 313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rgbClr val="C00000"/>
                </a:solidFill>
              </a:rPr>
              <a:t>(2) </a:t>
            </a:r>
            <a:r>
              <a:rPr lang="zh-CN" altLang="en-US" sz="2000" dirty="0">
                <a:solidFill>
                  <a:srgbClr val="C00000"/>
                </a:solidFill>
              </a:rPr>
              <a:t>检测器</a:t>
            </a:r>
            <a:r>
              <a:rPr lang="zh-CN" altLang="en-US" sz="2000" dirty="0" smtClean="0">
                <a:solidFill>
                  <a:srgbClr val="C00000"/>
                </a:solidFill>
              </a:rPr>
              <a:t>：</a:t>
            </a:r>
            <a:endParaRPr lang="en-US" altLang="zh-CN" sz="2000" dirty="0" smtClean="0">
              <a:solidFill>
                <a:srgbClr val="C00000"/>
              </a:solidFill>
            </a:endParaRPr>
          </a:p>
          <a:p>
            <a:pPr algn="just"/>
            <a:r>
              <a:rPr lang="zh-CN" altLang="en-US" sz="2000" dirty="0" smtClean="0"/>
              <a:t>又</a:t>
            </a:r>
            <a:r>
              <a:rPr lang="zh-CN" altLang="en-US" sz="2000" dirty="0"/>
              <a:t>称分析器或检测引擎，负责分析和检测入侵的任务，并向控制器发出警报信号</a:t>
            </a:r>
          </a:p>
        </p:txBody>
      </p:sp>
    </p:spTree>
    <p:extLst>
      <p:ext uri="{BB962C8B-B14F-4D97-AF65-F5344CB8AC3E}">
        <p14:creationId xmlns:p14="http://schemas.microsoft.com/office/powerpoint/2010/main" val="384367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信息分析</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solidFill>
                  <a:srgbClr val="C00000"/>
                </a:solidFill>
              </a:rPr>
              <a:t>(2) </a:t>
            </a:r>
            <a:r>
              <a:rPr lang="zh-CN" altLang="en-US" dirty="0" smtClean="0">
                <a:solidFill>
                  <a:srgbClr val="C00000"/>
                </a:solidFill>
              </a:rPr>
              <a:t>信息分析</a:t>
            </a:r>
            <a:endParaRPr lang="zh-CN" altLang="en-US" dirty="0">
              <a:solidFill>
                <a:srgbClr val="C00000"/>
              </a:solidFill>
            </a:endParaRPr>
          </a:p>
          <a:p>
            <a:pPr lvl="1"/>
            <a:r>
              <a:rPr lang="zh-CN" altLang="en-US" spc="50" dirty="0">
                <a:latin typeface="宋体"/>
                <a:cs typeface="宋体"/>
              </a:rPr>
              <a:t>对收</a:t>
            </a:r>
            <a:r>
              <a:rPr lang="zh-CN" altLang="en-US" spc="35" dirty="0">
                <a:latin typeface="宋体"/>
                <a:cs typeface="宋体"/>
              </a:rPr>
              <a:t>集</a:t>
            </a:r>
            <a:r>
              <a:rPr lang="zh-CN" altLang="en-US" spc="50" dirty="0">
                <a:latin typeface="宋体"/>
                <a:cs typeface="宋体"/>
              </a:rPr>
              <a:t>到</a:t>
            </a:r>
            <a:r>
              <a:rPr lang="zh-CN" altLang="en-US" spc="35" dirty="0">
                <a:latin typeface="宋体"/>
                <a:cs typeface="宋体"/>
              </a:rPr>
              <a:t>的</a:t>
            </a:r>
            <a:r>
              <a:rPr lang="zh-CN" altLang="en-US" spc="50" dirty="0">
                <a:latin typeface="宋体"/>
                <a:cs typeface="宋体"/>
              </a:rPr>
              <a:t>网</a:t>
            </a:r>
            <a:r>
              <a:rPr lang="zh-CN" altLang="en-US" spc="75" dirty="0">
                <a:latin typeface="宋体"/>
                <a:cs typeface="宋体"/>
              </a:rPr>
              <a:t>络</a:t>
            </a:r>
            <a:r>
              <a:rPr lang="zh-CN" altLang="en-US" spc="35" dirty="0">
                <a:latin typeface="宋体"/>
                <a:cs typeface="宋体"/>
              </a:rPr>
              <a:t>、</a:t>
            </a:r>
            <a:r>
              <a:rPr lang="zh-CN" altLang="en-US" spc="50" dirty="0" smtClean="0">
                <a:latin typeface="宋体"/>
                <a:cs typeface="宋体"/>
              </a:rPr>
              <a:t>系统及</a:t>
            </a:r>
            <a:r>
              <a:rPr lang="zh-CN" altLang="en-US" spc="35" dirty="0">
                <a:latin typeface="宋体"/>
                <a:cs typeface="宋体"/>
              </a:rPr>
              <a:t>用</a:t>
            </a:r>
            <a:r>
              <a:rPr lang="zh-CN" altLang="en-US" spc="50" dirty="0">
                <a:latin typeface="宋体"/>
                <a:cs typeface="宋体"/>
              </a:rPr>
              <a:t>户</a:t>
            </a:r>
            <a:r>
              <a:rPr lang="zh-CN" altLang="en-US" spc="35" dirty="0">
                <a:latin typeface="宋体"/>
                <a:cs typeface="宋体"/>
              </a:rPr>
              <a:t>活动</a:t>
            </a:r>
            <a:r>
              <a:rPr lang="zh-CN" altLang="en-US" spc="50" dirty="0">
                <a:latin typeface="宋体"/>
                <a:cs typeface="宋体"/>
              </a:rPr>
              <a:t>的状</a:t>
            </a:r>
            <a:r>
              <a:rPr lang="zh-CN" altLang="en-US" spc="35" dirty="0">
                <a:latin typeface="宋体"/>
                <a:cs typeface="宋体"/>
              </a:rPr>
              <a:t>态和</a:t>
            </a:r>
            <a:r>
              <a:rPr lang="zh-CN" altLang="en-US" spc="35" dirty="0" smtClean="0">
                <a:latin typeface="宋体"/>
                <a:cs typeface="宋体"/>
              </a:rPr>
              <a:t>行</a:t>
            </a:r>
            <a:r>
              <a:rPr lang="zh-CN" altLang="en-US" dirty="0" smtClean="0">
                <a:latin typeface="宋体"/>
                <a:cs typeface="宋体"/>
              </a:rPr>
              <a:t>为</a:t>
            </a:r>
            <a:r>
              <a:rPr lang="zh-CN" altLang="en-US" spc="50" dirty="0" smtClean="0">
                <a:latin typeface="宋体"/>
                <a:cs typeface="宋体"/>
              </a:rPr>
              <a:t>信息</a:t>
            </a:r>
            <a:r>
              <a:rPr lang="zh-CN" altLang="en-US" spc="35" dirty="0">
                <a:latin typeface="宋体"/>
                <a:cs typeface="宋体"/>
              </a:rPr>
              <a:t>等</a:t>
            </a:r>
            <a:r>
              <a:rPr lang="zh-CN" altLang="en-US" spc="50" dirty="0">
                <a:latin typeface="宋体"/>
                <a:cs typeface="宋体"/>
              </a:rPr>
              <a:t>进</a:t>
            </a:r>
            <a:r>
              <a:rPr lang="zh-CN" altLang="en-US" spc="35" dirty="0">
                <a:latin typeface="宋体"/>
                <a:cs typeface="宋体"/>
              </a:rPr>
              <a:t>行</a:t>
            </a:r>
            <a:r>
              <a:rPr lang="zh-CN" altLang="en-US" spc="50" dirty="0">
                <a:latin typeface="宋体"/>
                <a:cs typeface="宋体"/>
              </a:rPr>
              <a:t>模式</a:t>
            </a:r>
            <a:r>
              <a:rPr lang="zh-CN" altLang="en-US" spc="35" dirty="0">
                <a:latin typeface="宋体"/>
                <a:cs typeface="宋体"/>
              </a:rPr>
              <a:t>匹</a:t>
            </a:r>
            <a:r>
              <a:rPr lang="zh-CN" altLang="en-US" spc="75" dirty="0">
                <a:latin typeface="宋体"/>
                <a:cs typeface="宋体"/>
              </a:rPr>
              <a:t>配</a:t>
            </a:r>
            <a:r>
              <a:rPr lang="zh-CN" altLang="en-US" spc="50" dirty="0">
                <a:latin typeface="宋体"/>
                <a:cs typeface="宋体"/>
              </a:rPr>
              <a:t>、统计</a:t>
            </a:r>
            <a:r>
              <a:rPr lang="zh-CN" altLang="en-US" spc="35" dirty="0">
                <a:latin typeface="宋体"/>
                <a:cs typeface="宋体"/>
              </a:rPr>
              <a:t>分</a:t>
            </a:r>
            <a:r>
              <a:rPr lang="zh-CN" altLang="en-US" spc="50" dirty="0">
                <a:latin typeface="宋体"/>
                <a:cs typeface="宋体"/>
              </a:rPr>
              <a:t>析</a:t>
            </a:r>
            <a:r>
              <a:rPr lang="zh-CN" altLang="en-US" spc="35" dirty="0">
                <a:latin typeface="宋体"/>
                <a:cs typeface="宋体"/>
              </a:rPr>
              <a:t>和</a:t>
            </a:r>
            <a:r>
              <a:rPr lang="zh-CN" altLang="en-US" spc="50" dirty="0">
                <a:latin typeface="宋体"/>
                <a:cs typeface="宋体"/>
              </a:rPr>
              <a:t>完</a:t>
            </a:r>
            <a:r>
              <a:rPr lang="zh-CN" altLang="en-US" spc="35" dirty="0">
                <a:latin typeface="宋体"/>
                <a:cs typeface="宋体"/>
              </a:rPr>
              <a:t>整性</a:t>
            </a:r>
            <a:r>
              <a:rPr lang="zh-CN" altLang="en-US" spc="50" dirty="0">
                <a:latin typeface="宋体"/>
                <a:cs typeface="宋体"/>
              </a:rPr>
              <a:t>分</a:t>
            </a:r>
            <a:r>
              <a:rPr lang="zh-CN" altLang="en-US" spc="75" dirty="0">
                <a:latin typeface="宋体"/>
                <a:cs typeface="宋体"/>
              </a:rPr>
              <a:t>析</a:t>
            </a:r>
            <a:r>
              <a:rPr lang="zh-CN" altLang="en-US" spc="35" dirty="0">
                <a:latin typeface="宋体"/>
                <a:cs typeface="宋体"/>
              </a:rPr>
              <a:t>，得到</a:t>
            </a:r>
            <a:r>
              <a:rPr lang="zh-CN" altLang="en-US" spc="35" dirty="0" smtClean="0">
                <a:latin typeface="宋体"/>
                <a:cs typeface="宋体"/>
              </a:rPr>
              <a:t>实</a:t>
            </a:r>
            <a:r>
              <a:rPr lang="zh-CN" altLang="en-US" dirty="0" smtClean="0">
                <a:latin typeface="宋体"/>
                <a:cs typeface="宋体"/>
              </a:rPr>
              <a:t>时</a:t>
            </a:r>
            <a:r>
              <a:rPr lang="zh-CN" altLang="en-US" dirty="0">
                <a:latin typeface="宋体"/>
                <a:cs typeface="宋体"/>
              </a:rPr>
              <a:t>检测所必需的</a:t>
            </a:r>
            <a:r>
              <a:rPr lang="zh-CN" altLang="en-US" dirty="0" smtClean="0">
                <a:latin typeface="宋体"/>
                <a:cs typeface="宋体"/>
              </a:rPr>
              <a:t>信息</a:t>
            </a:r>
            <a:endParaRPr lang="en-US" altLang="zh-CN" dirty="0" smtClean="0">
              <a:latin typeface="宋体"/>
              <a:cs typeface="宋体"/>
            </a:endParaRPr>
          </a:p>
          <a:p>
            <a:pPr lvl="2"/>
            <a:r>
              <a:rPr lang="zh-CN" altLang="en-US" sz="2400" b="1" spc="-15" dirty="0" smtClean="0">
                <a:solidFill>
                  <a:srgbClr val="0033CC"/>
                </a:solidFill>
                <a:latin typeface="宋体"/>
                <a:cs typeface="宋体"/>
              </a:rPr>
              <a:t>模式匹配</a:t>
            </a:r>
            <a:endParaRPr lang="en-US" altLang="zh-CN" sz="2400" b="1" spc="-15" dirty="0" smtClean="0">
              <a:solidFill>
                <a:srgbClr val="0033CC"/>
              </a:solidFill>
              <a:latin typeface="宋体"/>
              <a:cs typeface="宋体"/>
            </a:endParaRPr>
          </a:p>
          <a:p>
            <a:pPr lvl="2"/>
            <a:r>
              <a:rPr lang="zh-CN" altLang="en-US" sz="2400" b="1" spc="-15" dirty="0" smtClean="0">
                <a:solidFill>
                  <a:srgbClr val="0033CC"/>
                </a:solidFill>
                <a:latin typeface="宋体"/>
                <a:cs typeface="宋体"/>
              </a:rPr>
              <a:t>统计分析</a:t>
            </a:r>
            <a:endParaRPr lang="en-US" altLang="zh-CN" sz="2400" b="1" spc="-15" dirty="0" smtClean="0">
              <a:solidFill>
                <a:srgbClr val="0033CC"/>
              </a:solidFill>
              <a:latin typeface="宋体"/>
              <a:cs typeface="宋体"/>
            </a:endParaRPr>
          </a:p>
          <a:p>
            <a:pPr lvl="2"/>
            <a:r>
              <a:rPr lang="zh-CN" altLang="en-US" sz="2400" b="1" spc="-10" dirty="0">
                <a:solidFill>
                  <a:srgbClr val="0033CC"/>
                </a:solidFill>
                <a:latin typeface="宋体"/>
                <a:cs typeface="宋体"/>
              </a:rPr>
              <a:t>完整性分析</a:t>
            </a:r>
            <a:endParaRPr lang="zh-CN" altLang="en-US" sz="2400" dirty="0">
              <a:latin typeface="宋体"/>
              <a:cs typeface="宋体"/>
            </a:endParaRPr>
          </a:p>
          <a:p>
            <a:pPr lvl="2"/>
            <a:endParaRPr lang="zh-CN" altLang="en-US" dirty="0">
              <a:latin typeface="宋体"/>
              <a:cs typeface="宋体"/>
            </a:endParaRPr>
          </a:p>
          <a:p>
            <a:pPr lvl="2"/>
            <a:endParaRPr lang="zh-CN" altLang="en-US" dirty="0">
              <a:latin typeface="宋体"/>
              <a:cs typeface="宋体"/>
            </a:endParaRPr>
          </a:p>
          <a:p>
            <a:pPr lvl="1"/>
            <a:endParaRPr lang="en-US" altLang="zh-CN" dirty="0"/>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283242" y="336652"/>
              <a:ext cx="7908757"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63616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信息分析</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solidFill>
                  <a:srgbClr val="C00000"/>
                </a:solidFill>
              </a:rPr>
              <a:t>(2) </a:t>
            </a:r>
            <a:r>
              <a:rPr lang="zh-CN" altLang="en-US" dirty="0" smtClean="0">
                <a:solidFill>
                  <a:srgbClr val="C00000"/>
                </a:solidFill>
              </a:rPr>
              <a:t>信息分析（续</a:t>
            </a:r>
            <a:r>
              <a:rPr lang="en-US" altLang="zh-CN" dirty="0" smtClean="0">
                <a:solidFill>
                  <a:srgbClr val="C00000"/>
                </a:solidFill>
              </a:rPr>
              <a:t>1</a:t>
            </a:r>
            <a:r>
              <a:rPr lang="zh-CN" altLang="en-US" dirty="0" smtClean="0">
                <a:solidFill>
                  <a:srgbClr val="C00000"/>
                </a:solidFill>
              </a:rPr>
              <a:t>）</a:t>
            </a:r>
            <a:endParaRPr lang="zh-CN" altLang="en-US" dirty="0">
              <a:solidFill>
                <a:srgbClr val="C00000"/>
              </a:solidFill>
            </a:endParaRPr>
          </a:p>
          <a:p>
            <a:pPr lvl="1"/>
            <a:r>
              <a:rPr lang="zh-CN" altLang="en-US" b="1" spc="-15" dirty="0" smtClean="0">
                <a:solidFill>
                  <a:srgbClr val="0033CC"/>
                </a:solidFill>
                <a:latin typeface="宋体"/>
                <a:cs typeface="宋体"/>
              </a:rPr>
              <a:t>模式匹配</a:t>
            </a:r>
            <a:endParaRPr lang="en-US" altLang="zh-CN" b="1" spc="-15" dirty="0" smtClean="0">
              <a:solidFill>
                <a:srgbClr val="0033CC"/>
              </a:solidFill>
              <a:latin typeface="宋体"/>
              <a:cs typeface="宋体"/>
            </a:endParaRPr>
          </a:p>
          <a:p>
            <a:pPr lvl="2"/>
            <a:r>
              <a:rPr lang="zh-CN" altLang="en-US" spc="-15" dirty="0" smtClean="0">
                <a:latin typeface="宋体"/>
                <a:cs typeface="宋体"/>
              </a:rPr>
              <a:t>将收集到的信息与</a:t>
            </a:r>
            <a:r>
              <a:rPr lang="zh-CN" altLang="en-US" spc="-15" dirty="0" smtClean="0">
                <a:solidFill>
                  <a:srgbClr val="C00000"/>
                </a:solidFill>
                <a:latin typeface="宋体"/>
                <a:cs typeface="宋体"/>
              </a:rPr>
              <a:t>已知的网络入侵模式的特征</a:t>
            </a:r>
            <a:r>
              <a:rPr lang="zh-CN" altLang="en-US" spc="-15" dirty="0" smtClean="0">
                <a:latin typeface="宋体"/>
                <a:cs typeface="宋体"/>
              </a:rPr>
              <a:t>数据库进行比较，从而发现违背安全策略的行为。假定所有入侵行为和手段</a:t>
            </a:r>
            <a:r>
              <a:rPr lang="en-US" altLang="zh-CN" spc="-15" dirty="0" smtClean="0">
                <a:latin typeface="宋体"/>
                <a:cs typeface="宋体"/>
              </a:rPr>
              <a:t>(</a:t>
            </a:r>
            <a:r>
              <a:rPr lang="zh-CN" altLang="en-US" spc="-15" dirty="0" smtClean="0">
                <a:latin typeface="宋体"/>
                <a:cs typeface="宋体"/>
              </a:rPr>
              <a:t>及其变种</a:t>
            </a:r>
            <a:r>
              <a:rPr lang="en-US" altLang="zh-CN" spc="-15" dirty="0" smtClean="0">
                <a:latin typeface="宋体"/>
                <a:cs typeface="宋体"/>
              </a:rPr>
              <a:t>)</a:t>
            </a:r>
            <a:r>
              <a:rPr lang="zh-CN" altLang="en-US" spc="-15" dirty="0" smtClean="0">
                <a:latin typeface="宋体"/>
                <a:cs typeface="宋体"/>
              </a:rPr>
              <a:t>都能够表达为一种模式或特征，那么所有已知的入侵方法都可以用匹配的方法来发现。</a:t>
            </a:r>
          </a:p>
          <a:p>
            <a:pPr lvl="2"/>
            <a:r>
              <a:rPr lang="zh-CN" altLang="en-US" spc="-15" dirty="0" smtClean="0">
                <a:latin typeface="宋体"/>
                <a:cs typeface="宋体"/>
              </a:rPr>
              <a:t>模式匹配的</a:t>
            </a:r>
            <a:r>
              <a:rPr lang="zh-CN" altLang="en-US" spc="-15" dirty="0" smtClean="0">
                <a:solidFill>
                  <a:srgbClr val="C00000"/>
                </a:solidFill>
                <a:latin typeface="宋体"/>
                <a:cs typeface="宋体"/>
              </a:rPr>
              <a:t>关键是如何表达入侵模式</a:t>
            </a:r>
            <a:r>
              <a:rPr lang="zh-CN" altLang="en-US" spc="-15" dirty="0" smtClean="0">
                <a:latin typeface="宋体"/>
                <a:cs typeface="宋体"/>
              </a:rPr>
              <a:t>，把入侵行为与正常行为区分开来。模式匹配的优点是</a:t>
            </a:r>
            <a:r>
              <a:rPr lang="zh-CN" altLang="en-US" spc="-15" dirty="0" smtClean="0">
                <a:solidFill>
                  <a:srgbClr val="C00000"/>
                </a:solidFill>
                <a:latin typeface="宋体"/>
                <a:cs typeface="宋体"/>
              </a:rPr>
              <a:t>误报率小</a:t>
            </a:r>
            <a:r>
              <a:rPr lang="zh-CN" altLang="en-US" spc="-15" dirty="0" smtClean="0">
                <a:latin typeface="宋体"/>
                <a:cs typeface="宋体"/>
              </a:rPr>
              <a:t>，其局限性是只能发现已知攻击，而</a:t>
            </a:r>
            <a:r>
              <a:rPr lang="zh-CN" altLang="en-US" spc="-15" dirty="0" smtClean="0">
                <a:solidFill>
                  <a:srgbClr val="C00000"/>
                </a:solidFill>
                <a:latin typeface="宋体"/>
                <a:cs typeface="宋体"/>
              </a:rPr>
              <a:t>对未知攻击无能为力</a:t>
            </a:r>
            <a:r>
              <a:rPr lang="zh-CN" altLang="en-US" spc="-15" dirty="0" smtClean="0">
                <a:latin typeface="宋体"/>
                <a:cs typeface="宋体"/>
              </a:rPr>
              <a:t>。</a:t>
            </a:r>
          </a:p>
          <a:p>
            <a:pPr marL="914400" lvl="2" indent="0">
              <a:buNone/>
            </a:pPr>
            <a:endParaRPr lang="zh-CN" altLang="en-US" dirty="0">
              <a:latin typeface="宋体"/>
              <a:cs typeface="宋体"/>
            </a:endParaRPr>
          </a:p>
          <a:p>
            <a:pPr lvl="2"/>
            <a:endParaRPr lang="zh-CN" altLang="en-US" dirty="0">
              <a:latin typeface="宋体"/>
              <a:cs typeface="宋体"/>
            </a:endParaRPr>
          </a:p>
          <a:p>
            <a:pPr lvl="1"/>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84776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8784" y="3426475"/>
            <a:ext cx="3633216" cy="590931"/>
          </a:xfrm>
        </p:spPr>
        <p:txBody>
          <a:bodyPr/>
          <a:lstStyle/>
          <a:p>
            <a:r>
              <a:rPr lang="zh-CN" altLang="en-US" dirty="0" smtClean="0"/>
              <a:t>入侵检测技术</a:t>
            </a:r>
            <a:endParaRPr lang="zh-CN" altLang="en-US" dirty="0"/>
          </a:p>
        </p:txBody>
      </p:sp>
      <p:sp>
        <p:nvSpPr>
          <p:cNvPr id="4" name="文本占位符 3"/>
          <p:cNvSpPr>
            <a:spLocks noGrp="1"/>
          </p:cNvSpPr>
          <p:nvPr>
            <p:ph type="body" idx="1"/>
          </p:nvPr>
        </p:nvSpPr>
        <p:spPr/>
        <p:txBody>
          <a:bodyPr/>
          <a:lstStyle/>
          <a:p>
            <a:r>
              <a:rPr lang="en-US" altLang="zh-CN" sz="6600" dirty="0" smtClean="0"/>
              <a:t>04</a:t>
            </a:r>
            <a:endParaRPr lang="zh-CN" altLang="en-US" sz="6600" dirty="0"/>
          </a:p>
        </p:txBody>
      </p:sp>
    </p:spTree>
    <p:extLst>
      <p:ext uri="{BB962C8B-B14F-4D97-AF65-F5344CB8AC3E}">
        <p14:creationId xmlns:p14="http://schemas.microsoft.com/office/powerpoint/2010/main" val="2011095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信息分析</a:t>
            </a:r>
            <a:endParaRPr dirty="0"/>
          </a:p>
        </p:txBody>
      </p:sp>
      <p:sp>
        <p:nvSpPr>
          <p:cNvPr id="7" name="内容占位符 6"/>
          <p:cNvSpPr>
            <a:spLocks noGrp="1"/>
          </p:cNvSpPr>
          <p:nvPr>
            <p:ph idx="1"/>
          </p:nvPr>
        </p:nvSpPr>
        <p:spPr>
          <a:xfrm>
            <a:off x="854727" y="1257866"/>
            <a:ext cx="10204337" cy="5022866"/>
          </a:xfrm>
        </p:spPr>
        <p:txBody>
          <a:bodyPr vert="horz" lIns="91440" tIns="45720" rIns="91440" bIns="45720" rtlCol="0">
            <a:normAutofit/>
          </a:bodyPr>
          <a:lstStyle/>
          <a:p>
            <a:r>
              <a:rPr lang="en-US" altLang="zh-CN" dirty="0" smtClean="0">
                <a:solidFill>
                  <a:srgbClr val="C00000"/>
                </a:solidFill>
              </a:rPr>
              <a:t>(2) </a:t>
            </a:r>
            <a:r>
              <a:rPr lang="zh-CN" altLang="en-US" dirty="0">
                <a:solidFill>
                  <a:srgbClr val="C00000"/>
                </a:solidFill>
              </a:rPr>
              <a:t>信息分析（</a:t>
            </a:r>
            <a:r>
              <a:rPr lang="zh-CN" altLang="en-US" dirty="0" smtClean="0">
                <a:solidFill>
                  <a:srgbClr val="C00000"/>
                </a:solidFill>
              </a:rPr>
              <a:t>续</a:t>
            </a:r>
            <a:r>
              <a:rPr lang="en-US" altLang="zh-CN" dirty="0" smtClean="0">
                <a:solidFill>
                  <a:srgbClr val="C00000"/>
                </a:solidFill>
              </a:rPr>
              <a:t>2</a:t>
            </a:r>
            <a:r>
              <a:rPr lang="zh-CN" altLang="en-US" dirty="0" smtClean="0">
                <a:solidFill>
                  <a:srgbClr val="C00000"/>
                </a:solidFill>
              </a:rPr>
              <a:t>）</a:t>
            </a:r>
            <a:endParaRPr lang="zh-CN" altLang="en-US" dirty="0">
              <a:solidFill>
                <a:srgbClr val="C00000"/>
              </a:solidFill>
            </a:endParaRPr>
          </a:p>
          <a:p>
            <a:pPr lvl="1"/>
            <a:r>
              <a:rPr lang="zh-CN" altLang="en-US" b="1" spc="-15" dirty="0">
                <a:solidFill>
                  <a:srgbClr val="0033CC"/>
                </a:solidFill>
                <a:latin typeface="宋体"/>
                <a:cs typeface="宋体"/>
              </a:rPr>
              <a:t>统计分析</a:t>
            </a:r>
            <a:endParaRPr lang="zh-CN" altLang="en-US" dirty="0">
              <a:latin typeface="宋体"/>
              <a:cs typeface="宋体"/>
            </a:endParaRPr>
          </a:p>
          <a:p>
            <a:pPr lvl="2"/>
            <a:r>
              <a:rPr lang="zh-CN" altLang="en-US" spc="-15" dirty="0">
                <a:latin typeface="宋体"/>
                <a:cs typeface="宋体"/>
              </a:rPr>
              <a:t>统计分析是入侵检测常用的</a:t>
            </a:r>
            <a:r>
              <a:rPr lang="zh-CN" altLang="en-US" spc="-15" dirty="0">
                <a:solidFill>
                  <a:srgbClr val="C00000"/>
                </a:solidFill>
                <a:latin typeface="宋体"/>
                <a:cs typeface="宋体"/>
              </a:rPr>
              <a:t>异常发现</a:t>
            </a:r>
            <a:r>
              <a:rPr lang="zh-CN" altLang="en-US" spc="-15" dirty="0">
                <a:latin typeface="宋体"/>
                <a:cs typeface="宋体"/>
              </a:rPr>
              <a:t>方法。</a:t>
            </a:r>
            <a:r>
              <a:rPr lang="zh-CN" altLang="en-US" u="sng" spc="-15" dirty="0">
                <a:latin typeface="宋体"/>
                <a:cs typeface="宋体"/>
              </a:rPr>
              <a:t>假定所有入侵行为都与正常行为不同</a:t>
            </a:r>
            <a:r>
              <a:rPr lang="zh-CN" altLang="en-US" spc="-15" dirty="0">
                <a:latin typeface="宋体"/>
                <a:cs typeface="宋体"/>
              </a:rPr>
              <a:t>，如果能建立系统正常运行的行为轨迹，那么就可以把所有与</a:t>
            </a:r>
            <a:r>
              <a:rPr lang="zh-CN" altLang="en-US" spc="-15" dirty="0" smtClean="0">
                <a:latin typeface="宋体"/>
                <a:cs typeface="宋体"/>
              </a:rPr>
              <a:t>正常</a:t>
            </a:r>
            <a:r>
              <a:rPr lang="zh-CN" altLang="en-US" spc="-15" dirty="0">
                <a:latin typeface="宋体"/>
                <a:cs typeface="宋体"/>
              </a:rPr>
              <a:t>轨迹不同的系统状态视为可疑的入侵企图。</a:t>
            </a:r>
          </a:p>
          <a:p>
            <a:pPr lvl="2"/>
            <a:r>
              <a:rPr lang="zh-CN" altLang="en-US" spc="-15" dirty="0">
                <a:latin typeface="宋体"/>
                <a:cs typeface="宋体"/>
              </a:rPr>
              <a:t>统计分析方法就是先创建系统对象</a:t>
            </a:r>
            <a:r>
              <a:rPr lang="en-US" altLang="zh-CN" spc="-15" dirty="0">
                <a:latin typeface="宋体"/>
                <a:cs typeface="宋体"/>
              </a:rPr>
              <a:t>(</a:t>
            </a:r>
            <a:r>
              <a:rPr lang="zh-CN" altLang="en-US" spc="-15" dirty="0">
                <a:latin typeface="宋体"/>
                <a:cs typeface="宋体"/>
              </a:rPr>
              <a:t>如用户、文件、目录和设备等</a:t>
            </a:r>
            <a:r>
              <a:rPr lang="en-US" altLang="zh-CN" spc="-15" dirty="0">
                <a:latin typeface="宋体"/>
                <a:cs typeface="宋体"/>
              </a:rPr>
              <a:t>)</a:t>
            </a:r>
            <a:r>
              <a:rPr lang="zh-CN" altLang="en-US" spc="-15" dirty="0">
                <a:latin typeface="宋体"/>
                <a:cs typeface="宋体"/>
              </a:rPr>
              <a:t>的统计属性</a:t>
            </a:r>
            <a:r>
              <a:rPr lang="en-US" altLang="zh-CN" spc="-15" dirty="0">
                <a:latin typeface="宋体"/>
                <a:cs typeface="宋体"/>
              </a:rPr>
              <a:t>(</a:t>
            </a:r>
            <a:r>
              <a:rPr lang="zh-CN" altLang="en-US" spc="-15" dirty="0">
                <a:latin typeface="宋体"/>
                <a:cs typeface="宋体"/>
              </a:rPr>
              <a:t>如访问次数、操作失败次数、访问地点、访问时间、访问延时等</a:t>
            </a:r>
            <a:r>
              <a:rPr lang="en-US" altLang="zh-CN" spc="-15" dirty="0">
                <a:latin typeface="宋体"/>
                <a:cs typeface="宋体"/>
              </a:rPr>
              <a:t>)</a:t>
            </a:r>
            <a:r>
              <a:rPr lang="zh-CN" altLang="en-US" spc="-15" dirty="0">
                <a:latin typeface="宋体"/>
                <a:cs typeface="宋体"/>
              </a:rPr>
              <a:t>，再将信息系统的实际行为与统计属性进行比较。当</a:t>
            </a:r>
            <a:r>
              <a:rPr lang="zh-CN" altLang="en-US" spc="-15" dirty="0">
                <a:solidFill>
                  <a:srgbClr val="C00000"/>
                </a:solidFill>
                <a:latin typeface="宋体"/>
                <a:cs typeface="宋体"/>
              </a:rPr>
              <a:t>观察值在正常值范围之外</a:t>
            </a:r>
            <a:r>
              <a:rPr lang="zh-CN" altLang="en-US" spc="-15" dirty="0">
                <a:latin typeface="宋体"/>
                <a:cs typeface="宋体"/>
              </a:rPr>
              <a:t>时，则认为</a:t>
            </a:r>
            <a:r>
              <a:rPr lang="zh-CN" altLang="en-US" spc="-15" dirty="0" smtClean="0">
                <a:latin typeface="宋体"/>
                <a:cs typeface="宋体"/>
              </a:rPr>
              <a:t>有入侵</a:t>
            </a:r>
            <a:r>
              <a:rPr lang="zh-CN" altLang="en-US" spc="-15" dirty="0">
                <a:latin typeface="宋体"/>
                <a:cs typeface="宋体"/>
              </a:rPr>
              <a:t>行为发生</a:t>
            </a:r>
            <a:r>
              <a:rPr lang="zh-CN" altLang="en-US" spc="-15" dirty="0" smtClean="0">
                <a:latin typeface="宋体"/>
                <a:cs typeface="宋体"/>
              </a:rPr>
              <a:t>。</a:t>
            </a:r>
            <a:endParaRPr lang="zh-CN" altLang="en-US" dirty="0">
              <a:latin typeface="宋体"/>
              <a:cs typeface="宋体"/>
            </a:endParaRPr>
          </a:p>
          <a:p>
            <a:pPr lvl="2"/>
            <a:endParaRPr lang="zh-CN" altLang="en-US" dirty="0">
              <a:latin typeface="宋体"/>
              <a:cs typeface="宋体"/>
            </a:endParaRPr>
          </a:p>
          <a:p>
            <a:pPr lvl="1"/>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31529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信息分析</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solidFill>
                  <a:srgbClr val="C00000"/>
                </a:solidFill>
              </a:rPr>
              <a:t>(2) </a:t>
            </a:r>
            <a:r>
              <a:rPr lang="zh-CN" altLang="en-US" dirty="0">
                <a:solidFill>
                  <a:srgbClr val="C00000"/>
                </a:solidFill>
              </a:rPr>
              <a:t>信息分析（</a:t>
            </a:r>
            <a:r>
              <a:rPr lang="zh-CN" altLang="en-US" dirty="0" smtClean="0">
                <a:solidFill>
                  <a:srgbClr val="C00000"/>
                </a:solidFill>
              </a:rPr>
              <a:t>续</a:t>
            </a:r>
            <a:r>
              <a:rPr lang="en-US" altLang="zh-CN" dirty="0" smtClean="0">
                <a:solidFill>
                  <a:srgbClr val="C00000"/>
                </a:solidFill>
              </a:rPr>
              <a:t>3</a:t>
            </a:r>
            <a:r>
              <a:rPr lang="zh-CN" altLang="en-US" dirty="0" smtClean="0">
                <a:solidFill>
                  <a:srgbClr val="C00000"/>
                </a:solidFill>
              </a:rPr>
              <a:t>）</a:t>
            </a:r>
            <a:endParaRPr lang="zh-CN" altLang="en-US" dirty="0">
              <a:solidFill>
                <a:srgbClr val="C00000"/>
              </a:solidFill>
            </a:endParaRPr>
          </a:p>
          <a:p>
            <a:pPr lvl="1"/>
            <a:r>
              <a:rPr lang="zh-CN" altLang="en-US" b="1" spc="-10" dirty="0">
                <a:solidFill>
                  <a:srgbClr val="0033CC"/>
                </a:solidFill>
                <a:latin typeface="宋体"/>
                <a:cs typeface="宋体"/>
              </a:rPr>
              <a:t>完整性分析</a:t>
            </a:r>
            <a:endParaRPr lang="zh-CN" altLang="en-US" dirty="0">
              <a:latin typeface="宋体"/>
              <a:cs typeface="宋体"/>
            </a:endParaRPr>
          </a:p>
          <a:p>
            <a:pPr lvl="2"/>
            <a:r>
              <a:rPr lang="zh-CN" altLang="en-US" spc="-15" dirty="0">
                <a:latin typeface="宋体"/>
                <a:cs typeface="宋体"/>
              </a:rPr>
              <a:t>完整性分析检测某个</a:t>
            </a:r>
            <a:r>
              <a:rPr lang="zh-CN" altLang="en-US" spc="-15" dirty="0">
                <a:solidFill>
                  <a:srgbClr val="C00000"/>
                </a:solidFill>
                <a:latin typeface="宋体"/>
                <a:cs typeface="宋体"/>
              </a:rPr>
              <a:t>文件或对象是否被更改</a:t>
            </a:r>
            <a:r>
              <a:rPr lang="zh-CN" altLang="en-US" spc="-15" dirty="0">
                <a:latin typeface="宋体"/>
                <a:cs typeface="宋体"/>
              </a:rPr>
              <a:t>。完整性分析常利用</a:t>
            </a:r>
            <a:r>
              <a:rPr lang="zh-CN" altLang="en-US" spc="-15" dirty="0" smtClean="0">
                <a:latin typeface="宋体"/>
                <a:cs typeface="宋体"/>
              </a:rPr>
              <a:t>消息哈希函数</a:t>
            </a:r>
            <a:r>
              <a:rPr lang="en-US" altLang="zh-CN" spc="-15" dirty="0">
                <a:latin typeface="宋体"/>
                <a:cs typeface="宋体"/>
              </a:rPr>
              <a:t>(</a:t>
            </a:r>
            <a:r>
              <a:rPr lang="zh-CN" altLang="en-US" spc="-15" dirty="0">
                <a:latin typeface="宋体"/>
                <a:cs typeface="宋体"/>
              </a:rPr>
              <a:t>如 </a:t>
            </a:r>
            <a:r>
              <a:rPr lang="en-US" altLang="zh-CN" spc="-15" dirty="0">
                <a:latin typeface="宋体"/>
                <a:cs typeface="宋体"/>
              </a:rPr>
              <a:t>MD5</a:t>
            </a:r>
            <a:r>
              <a:rPr lang="zh-CN" altLang="en-US" spc="-15" dirty="0">
                <a:latin typeface="宋体"/>
                <a:cs typeface="宋体"/>
              </a:rPr>
              <a:t>和</a:t>
            </a:r>
            <a:r>
              <a:rPr lang="en-US" altLang="zh-CN" spc="-15" dirty="0">
                <a:latin typeface="宋体"/>
                <a:cs typeface="宋体"/>
              </a:rPr>
              <a:t>SHA)</a:t>
            </a:r>
            <a:r>
              <a:rPr lang="zh-CN" altLang="en-US" spc="-15" dirty="0">
                <a:latin typeface="宋体"/>
                <a:cs typeface="宋体"/>
              </a:rPr>
              <a:t>，能识别目标的微小变化。</a:t>
            </a:r>
          </a:p>
          <a:p>
            <a:pPr lvl="2"/>
            <a:r>
              <a:rPr lang="zh-CN" altLang="en-US" spc="-15" dirty="0" smtClean="0">
                <a:latin typeface="宋体"/>
                <a:cs typeface="宋体"/>
              </a:rPr>
              <a:t>进程</a:t>
            </a:r>
            <a:r>
              <a:rPr lang="zh-CN" altLang="en-US" spc="-15" dirty="0">
                <a:latin typeface="宋体"/>
                <a:cs typeface="宋体"/>
              </a:rPr>
              <a:t>的完整性分析也是分析入侵的一种重要方法，其难点在于定义进程的完整性，在进程的完整性度量方面目前还没有好的解决方案。</a:t>
            </a:r>
            <a:endParaRPr lang="zh-CN" altLang="en-US" dirty="0">
              <a:latin typeface="宋体"/>
              <a:cs typeface="宋体"/>
            </a:endParaRPr>
          </a:p>
          <a:p>
            <a:pPr lvl="1"/>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39876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1112" y="5112536"/>
            <a:ext cx="0" cy="346710"/>
          </a:xfrm>
          <a:custGeom>
            <a:avLst/>
            <a:gdLst/>
            <a:ahLst/>
            <a:cxnLst/>
            <a:rect l="l" t="t" r="r" b="b"/>
            <a:pathLst>
              <a:path h="346710">
                <a:moveTo>
                  <a:pt x="0" y="346241"/>
                </a:moveTo>
                <a:lnTo>
                  <a:pt x="0" y="0"/>
                </a:lnTo>
              </a:path>
            </a:pathLst>
          </a:custGeom>
          <a:ln w="48592">
            <a:solidFill>
              <a:srgbClr val="000000"/>
            </a:solidFill>
          </a:ln>
        </p:spPr>
        <p:txBody>
          <a:bodyPr wrap="square" lIns="0" tIns="0" rIns="0" bIns="0" rtlCol="0"/>
          <a:lstStyle/>
          <a:p>
            <a:endParaRPr/>
          </a:p>
        </p:txBody>
      </p:sp>
      <p:sp>
        <p:nvSpPr>
          <p:cNvPr id="3" name="object 3"/>
          <p:cNvSpPr/>
          <p:nvPr/>
        </p:nvSpPr>
        <p:spPr>
          <a:xfrm>
            <a:off x="3775827" y="482461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4" name="object 4"/>
          <p:cNvSpPr/>
          <p:nvPr/>
        </p:nvSpPr>
        <p:spPr>
          <a:xfrm>
            <a:off x="7707391" y="3556407"/>
            <a:ext cx="0" cy="1614805"/>
          </a:xfrm>
          <a:custGeom>
            <a:avLst/>
            <a:gdLst/>
            <a:ahLst/>
            <a:cxnLst/>
            <a:rect l="l" t="t" r="r" b="b"/>
            <a:pathLst>
              <a:path h="1614804">
                <a:moveTo>
                  <a:pt x="0" y="0"/>
                </a:moveTo>
                <a:lnTo>
                  <a:pt x="0" y="1614451"/>
                </a:lnTo>
              </a:path>
            </a:pathLst>
          </a:custGeom>
          <a:ln w="48592">
            <a:solidFill>
              <a:srgbClr val="000000"/>
            </a:solidFill>
          </a:ln>
        </p:spPr>
        <p:txBody>
          <a:bodyPr wrap="square" lIns="0" tIns="0" rIns="0" bIns="0" rtlCol="0"/>
          <a:lstStyle/>
          <a:p>
            <a:endParaRPr/>
          </a:p>
        </p:txBody>
      </p:sp>
      <p:sp>
        <p:nvSpPr>
          <p:cNvPr id="5" name="object 5"/>
          <p:cNvSpPr/>
          <p:nvPr/>
        </p:nvSpPr>
        <p:spPr>
          <a:xfrm>
            <a:off x="7602107" y="5144684"/>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6" name="object 6"/>
          <p:cNvSpPr/>
          <p:nvPr/>
        </p:nvSpPr>
        <p:spPr>
          <a:xfrm>
            <a:off x="3881112" y="3844325"/>
            <a:ext cx="0" cy="346710"/>
          </a:xfrm>
          <a:custGeom>
            <a:avLst/>
            <a:gdLst/>
            <a:ahLst/>
            <a:cxnLst/>
            <a:rect l="l" t="t" r="r" b="b"/>
            <a:pathLst>
              <a:path h="346710">
                <a:moveTo>
                  <a:pt x="0" y="346152"/>
                </a:moveTo>
                <a:lnTo>
                  <a:pt x="0" y="0"/>
                </a:lnTo>
              </a:path>
            </a:pathLst>
          </a:custGeom>
          <a:ln w="48592">
            <a:solidFill>
              <a:srgbClr val="000000"/>
            </a:solidFill>
          </a:ln>
        </p:spPr>
        <p:txBody>
          <a:bodyPr wrap="square" lIns="0" tIns="0" rIns="0" bIns="0" rtlCol="0"/>
          <a:lstStyle/>
          <a:p>
            <a:endParaRPr/>
          </a:p>
        </p:txBody>
      </p:sp>
      <p:sp>
        <p:nvSpPr>
          <p:cNvPr id="7" name="object 7"/>
          <p:cNvSpPr/>
          <p:nvPr/>
        </p:nvSpPr>
        <p:spPr>
          <a:xfrm>
            <a:off x="3775827" y="355640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8" name="object 8"/>
          <p:cNvSpPr/>
          <p:nvPr/>
        </p:nvSpPr>
        <p:spPr>
          <a:xfrm>
            <a:off x="3881112"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9" name="object 9"/>
          <p:cNvSpPr/>
          <p:nvPr/>
        </p:nvSpPr>
        <p:spPr>
          <a:xfrm>
            <a:off x="3775827" y="2608085"/>
            <a:ext cx="210820" cy="314325"/>
          </a:xfrm>
          <a:custGeom>
            <a:avLst/>
            <a:gdLst/>
            <a:ahLst/>
            <a:cxnLst/>
            <a:rect l="l" t="t" r="r" b="b"/>
            <a:pathLst>
              <a:path w="210819"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0" name="object 10"/>
          <p:cNvSpPr/>
          <p:nvPr/>
        </p:nvSpPr>
        <p:spPr>
          <a:xfrm>
            <a:off x="7707391"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11" name="object 11"/>
          <p:cNvSpPr/>
          <p:nvPr/>
        </p:nvSpPr>
        <p:spPr>
          <a:xfrm>
            <a:off x="7602107"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2" name="object 12"/>
          <p:cNvSpPr/>
          <p:nvPr/>
        </p:nvSpPr>
        <p:spPr>
          <a:xfrm>
            <a:off x="5156494" y="3239180"/>
            <a:ext cx="986155" cy="0"/>
          </a:xfrm>
          <a:custGeom>
            <a:avLst/>
            <a:gdLst/>
            <a:ahLst/>
            <a:cxnLst/>
            <a:rect l="l" t="t" r="r" b="b"/>
            <a:pathLst>
              <a:path w="986154">
                <a:moveTo>
                  <a:pt x="0" y="0"/>
                </a:moveTo>
                <a:lnTo>
                  <a:pt x="985804" y="0"/>
                </a:lnTo>
              </a:path>
            </a:pathLst>
          </a:custGeom>
          <a:ln w="48322">
            <a:solidFill>
              <a:srgbClr val="000000"/>
            </a:solidFill>
          </a:ln>
        </p:spPr>
        <p:txBody>
          <a:bodyPr wrap="square" lIns="0" tIns="0" rIns="0" bIns="0" rtlCol="0"/>
          <a:lstStyle/>
          <a:p>
            <a:endParaRPr/>
          </a:p>
        </p:txBody>
      </p:sp>
      <p:sp>
        <p:nvSpPr>
          <p:cNvPr id="13" name="object 13"/>
          <p:cNvSpPr/>
          <p:nvPr/>
        </p:nvSpPr>
        <p:spPr>
          <a:xfrm>
            <a:off x="6115977" y="3134482"/>
            <a:ext cx="316230" cy="209550"/>
          </a:xfrm>
          <a:custGeom>
            <a:avLst/>
            <a:gdLst/>
            <a:ahLst/>
            <a:cxnLst/>
            <a:rect l="l" t="t" r="r" b="b"/>
            <a:pathLst>
              <a:path w="316229" h="209550">
                <a:moveTo>
                  <a:pt x="0" y="0"/>
                </a:moveTo>
                <a:lnTo>
                  <a:pt x="0" y="209395"/>
                </a:lnTo>
                <a:lnTo>
                  <a:pt x="315853" y="104697"/>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605708" y="1653812"/>
            <a:ext cx="2551430" cy="634365"/>
          </a:xfrm>
          <a:custGeom>
            <a:avLst/>
            <a:gdLst/>
            <a:ahLst/>
            <a:cxnLst/>
            <a:rect l="l" t="t" r="r" b="b"/>
            <a:pathLst>
              <a:path w="2551429" h="634365">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5" name="object 15"/>
          <p:cNvSpPr txBox="1"/>
          <p:nvPr/>
        </p:nvSpPr>
        <p:spPr>
          <a:xfrm>
            <a:off x="3408839" y="1748187"/>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知识库</a:t>
            </a:r>
            <a:endParaRPr sz="2450">
              <a:latin typeface="宋体"/>
              <a:cs typeface="宋体"/>
            </a:endParaRPr>
          </a:p>
        </p:txBody>
      </p:sp>
      <p:sp>
        <p:nvSpPr>
          <p:cNvPr id="16" name="object 16"/>
          <p:cNvSpPr/>
          <p:nvPr/>
        </p:nvSpPr>
        <p:spPr>
          <a:xfrm>
            <a:off x="2605708"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7" name="object 17"/>
          <p:cNvSpPr txBox="1"/>
          <p:nvPr/>
        </p:nvSpPr>
        <p:spPr>
          <a:xfrm>
            <a:off x="3408839"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检测器</a:t>
            </a:r>
            <a:endParaRPr sz="2450">
              <a:latin typeface="宋体"/>
              <a:cs typeface="宋体"/>
            </a:endParaRPr>
          </a:p>
        </p:txBody>
      </p:sp>
      <p:sp>
        <p:nvSpPr>
          <p:cNvPr id="18" name="object 18"/>
          <p:cNvSpPr/>
          <p:nvPr/>
        </p:nvSpPr>
        <p:spPr>
          <a:xfrm>
            <a:off x="6431830"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9" name="object 19"/>
          <p:cNvSpPr txBox="1"/>
          <p:nvPr/>
        </p:nvSpPr>
        <p:spPr>
          <a:xfrm>
            <a:off x="7234961"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控制器</a:t>
            </a:r>
            <a:endParaRPr sz="2450">
              <a:latin typeface="宋体"/>
              <a:cs typeface="宋体"/>
            </a:endParaRPr>
          </a:p>
        </p:txBody>
      </p:sp>
      <p:sp>
        <p:nvSpPr>
          <p:cNvPr id="20" name="object 20"/>
          <p:cNvSpPr txBox="1">
            <a:spLocks noGrp="1"/>
          </p:cNvSpPr>
          <p:nvPr>
            <p:ph type="title"/>
          </p:nvPr>
        </p:nvSpPr>
        <p:spPr>
          <a:xfrm>
            <a:off x="6431829" y="1727338"/>
            <a:ext cx="2551430" cy="487313"/>
          </a:xfrm>
          <a:prstGeom prst="rect">
            <a:avLst/>
          </a:prstGeom>
          <a:ln w="16112">
            <a:solidFill>
              <a:srgbClr val="000000"/>
            </a:solidFill>
          </a:ln>
        </p:spPr>
        <p:txBody>
          <a:bodyPr vert="horz" wrap="square" lIns="0" tIns="109220" rIns="0" bIns="0" rtlCol="0" anchor="ctr">
            <a:spAutoFit/>
          </a:bodyPr>
          <a:lstStyle/>
          <a:p>
            <a:pPr marL="645160">
              <a:lnSpc>
                <a:spcPct val="100000"/>
              </a:lnSpc>
              <a:spcBef>
                <a:spcPts val="860"/>
              </a:spcBef>
            </a:pPr>
            <a:r>
              <a:rPr sz="2450" spc="25" dirty="0"/>
              <a:t>配置信息</a:t>
            </a:r>
            <a:endParaRPr sz="2450"/>
          </a:p>
        </p:txBody>
      </p:sp>
      <p:sp>
        <p:nvSpPr>
          <p:cNvPr id="21" name="object 21"/>
          <p:cNvSpPr/>
          <p:nvPr/>
        </p:nvSpPr>
        <p:spPr>
          <a:xfrm>
            <a:off x="2605708" y="419047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22" name="object 22"/>
          <p:cNvSpPr txBox="1"/>
          <p:nvPr/>
        </p:nvSpPr>
        <p:spPr>
          <a:xfrm>
            <a:off x="3093886" y="4284719"/>
            <a:ext cx="158750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数据收集器</a:t>
            </a:r>
            <a:endParaRPr sz="2450">
              <a:latin typeface="宋体"/>
              <a:cs typeface="宋体"/>
            </a:endParaRPr>
          </a:p>
        </p:txBody>
      </p:sp>
      <p:sp>
        <p:nvSpPr>
          <p:cNvPr id="23" name="object 23"/>
          <p:cNvSpPr txBox="1"/>
          <p:nvPr/>
        </p:nvSpPr>
        <p:spPr>
          <a:xfrm>
            <a:off x="2605709" y="5458784"/>
            <a:ext cx="6377305" cy="486672"/>
          </a:xfrm>
          <a:prstGeom prst="rect">
            <a:avLst/>
          </a:prstGeom>
          <a:ln w="16108">
            <a:solidFill>
              <a:srgbClr val="000000"/>
            </a:solidFill>
          </a:ln>
        </p:spPr>
        <p:txBody>
          <a:bodyPr vert="horz" wrap="square" lIns="0" tIns="108585" rIns="0" bIns="0" rtlCol="0">
            <a:spAutoFit/>
          </a:bodyPr>
          <a:lstStyle/>
          <a:p>
            <a:pPr marL="1980564">
              <a:spcBef>
                <a:spcPts val="855"/>
              </a:spcBef>
            </a:pPr>
            <a:r>
              <a:rPr sz="2450" spc="25" dirty="0">
                <a:latin typeface="宋体"/>
                <a:cs typeface="宋体"/>
              </a:rPr>
              <a:t>目标系统</a:t>
            </a:r>
            <a:r>
              <a:rPr sz="2450" dirty="0">
                <a:latin typeface="Times New Roman"/>
                <a:cs typeface="Times New Roman"/>
              </a:rPr>
              <a:t>(</a:t>
            </a:r>
            <a:r>
              <a:rPr sz="2450" spc="25" dirty="0">
                <a:latin typeface="宋体"/>
                <a:cs typeface="宋体"/>
              </a:rPr>
              <a:t>或网络</a:t>
            </a:r>
            <a:r>
              <a:rPr sz="2450" dirty="0">
                <a:latin typeface="Times New Roman"/>
                <a:cs typeface="Times New Roman"/>
              </a:rPr>
              <a:t>)</a:t>
            </a:r>
            <a:endParaRPr sz="2450">
              <a:latin typeface="Times New Roman"/>
              <a:cs typeface="Times New Roman"/>
            </a:endParaRPr>
          </a:p>
        </p:txBody>
      </p:sp>
      <p:sp>
        <p:nvSpPr>
          <p:cNvPr id="24" name="object 24"/>
          <p:cNvSpPr txBox="1"/>
          <p:nvPr/>
        </p:nvSpPr>
        <p:spPr>
          <a:xfrm>
            <a:off x="4037699" y="5013981"/>
            <a:ext cx="160020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审计数据等</a:t>
            </a:r>
            <a:endParaRPr sz="2450">
              <a:latin typeface="宋体"/>
              <a:cs typeface="宋体"/>
            </a:endParaRPr>
          </a:p>
        </p:txBody>
      </p:sp>
      <p:sp>
        <p:nvSpPr>
          <p:cNvPr id="25" name="object 25"/>
          <p:cNvSpPr txBox="1"/>
          <p:nvPr/>
        </p:nvSpPr>
        <p:spPr>
          <a:xfrm>
            <a:off x="6267502" y="3967628"/>
            <a:ext cx="128524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控制动作</a:t>
            </a:r>
            <a:endParaRPr sz="2450">
              <a:latin typeface="宋体"/>
              <a:cs typeface="宋体"/>
            </a:endParaRPr>
          </a:p>
        </p:txBody>
      </p:sp>
      <p:sp>
        <p:nvSpPr>
          <p:cNvPr id="26" name="object 26"/>
          <p:cNvSpPr/>
          <p:nvPr/>
        </p:nvSpPr>
        <p:spPr>
          <a:xfrm>
            <a:off x="4502606" y="2462671"/>
            <a:ext cx="3204845" cy="172085"/>
          </a:xfrm>
          <a:custGeom>
            <a:avLst/>
            <a:gdLst/>
            <a:ahLst/>
            <a:cxnLst/>
            <a:rect l="l" t="t" r="r" b="b"/>
            <a:pathLst>
              <a:path w="3204845" h="172085">
                <a:moveTo>
                  <a:pt x="3204786" y="0"/>
                </a:moveTo>
                <a:lnTo>
                  <a:pt x="0" y="0"/>
                </a:lnTo>
                <a:lnTo>
                  <a:pt x="0" y="171588"/>
                </a:lnTo>
              </a:path>
            </a:pathLst>
          </a:custGeom>
          <a:ln w="48322">
            <a:solidFill>
              <a:srgbClr val="000000"/>
            </a:solidFill>
          </a:ln>
        </p:spPr>
        <p:txBody>
          <a:bodyPr wrap="square" lIns="0" tIns="0" rIns="0" bIns="0" rtlCol="0"/>
          <a:lstStyle/>
          <a:p>
            <a:endParaRPr/>
          </a:p>
        </p:txBody>
      </p:sp>
      <p:sp>
        <p:nvSpPr>
          <p:cNvPr id="27" name="object 27"/>
          <p:cNvSpPr/>
          <p:nvPr/>
        </p:nvSpPr>
        <p:spPr>
          <a:xfrm>
            <a:off x="7628428" y="2384146"/>
            <a:ext cx="157926" cy="15704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397320"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29" name="object 29"/>
          <p:cNvSpPr/>
          <p:nvPr/>
        </p:nvSpPr>
        <p:spPr>
          <a:xfrm>
            <a:off x="2589511" y="4365131"/>
            <a:ext cx="414655" cy="285750"/>
          </a:xfrm>
          <a:custGeom>
            <a:avLst/>
            <a:gdLst/>
            <a:ahLst/>
            <a:cxnLst/>
            <a:rect l="l" t="t" r="r" b="b"/>
            <a:pathLst>
              <a:path w="414655" h="285750">
                <a:moveTo>
                  <a:pt x="207261" y="0"/>
                </a:moveTo>
                <a:lnTo>
                  <a:pt x="152161" y="5096"/>
                </a:lnTo>
                <a:lnTo>
                  <a:pt x="102650" y="19477"/>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lnTo>
                  <a:pt x="407098" y="104749"/>
                </a:lnTo>
                <a:lnTo>
                  <a:pt x="386208" y="70663"/>
                </a:lnTo>
                <a:lnTo>
                  <a:pt x="353805" y="41786"/>
                </a:lnTo>
                <a:lnTo>
                  <a:pt x="311863" y="19477"/>
                </a:lnTo>
                <a:lnTo>
                  <a:pt x="262357" y="5096"/>
                </a:lnTo>
                <a:lnTo>
                  <a:pt x="207261" y="0"/>
                </a:lnTo>
                <a:close/>
              </a:path>
            </a:pathLst>
          </a:custGeom>
          <a:solidFill>
            <a:srgbClr val="FFCC99"/>
          </a:solidFill>
        </p:spPr>
        <p:txBody>
          <a:bodyPr wrap="square" lIns="0" tIns="0" rIns="0" bIns="0" rtlCol="0"/>
          <a:lstStyle/>
          <a:p>
            <a:endParaRPr/>
          </a:p>
        </p:txBody>
      </p:sp>
      <p:sp>
        <p:nvSpPr>
          <p:cNvPr id="30" name="object 30"/>
          <p:cNvSpPr/>
          <p:nvPr/>
        </p:nvSpPr>
        <p:spPr>
          <a:xfrm>
            <a:off x="2589511" y="4365131"/>
            <a:ext cx="414655" cy="285750"/>
          </a:xfrm>
          <a:custGeom>
            <a:avLst/>
            <a:gdLst/>
            <a:ahLst/>
            <a:cxnLst/>
            <a:rect l="l" t="t" r="r" b="b"/>
            <a:pathLst>
              <a:path w="414655" h="285750">
                <a:moveTo>
                  <a:pt x="414501" y="142684"/>
                </a:moveTo>
                <a:lnTo>
                  <a:pt x="407098" y="104749"/>
                </a:lnTo>
                <a:lnTo>
                  <a:pt x="386208" y="70663"/>
                </a:lnTo>
                <a:lnTo>
                  <a:pt x="353805" y="41786"/>
                </a:lnTo>
                <a:lnTo>
                  <a:pt x="311863" y="19478"/>
                </a:lnTo>
                <a:lnTo>
                  <a:pt x="262357" y="5096"/>
                </a:lnTo>
                <a:lnTo>
                  <a:pt x="207261" y="0"/>
                </a:lnTo>
                <a:lnTo>
                  <a:pt x="152161" y="5096"/>
                </a:lnTo>
                <a:lnTo>
                  <a:pt x="102650" y="19478"/>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close/>
              </a:path>
            </a:pathLst>
          </a:custGeom>
          <a:ln w="16136">
            <a:solidFill>
              <a:srgbClr val="000000"/>
            </a:solidFill>
          </a:ln>
        </p:spPr>
        <p:txBody>
          <a:bodyPr wrap="square" lIns="0" tIns="0" rIns="0" bIns="0" rtlCol="0"/>
          <a:lstStyle/>
          <a:p>
            <a:endParaRPr/>
          </a:p>
        </p:txBody>
      </p:sp>
      <p:sp>
        <p:nvSpPr>
          <p:cNvPr id="31" name="object 31"/>
          <p:cNvSpPr txBox="1"/>
          <p:nvPr/>
        </p:nvSpPr>
        <p:spPr>
          <a:xfrm>
            <a:off x="2729551" y="4307190"/>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1</a:t>
            </a:r>
            <a:endParaRPr sz="2100">
              <a:latin typeface="Times New Roman"/>
              <a:cs typeface="Times New Roman"/>
            </a:endParaRPr>
          </a:p>
        </p:txBody>
      </p:sp>
      <p:sp>
        <p:nvSpPr>
          <p:cNvPr id="32" name="object 32"/>
          <p:cNvSpPr/>
          <p:nvPr/>
        </p:nvSpPr>
        <p:spPr>
          <a:xfrm>
            <a:off x="2589511" y="3096898"/>
            <a:ext cx="414655" cy="285750"/>
          </a:xfrm>
          <a:custGeom>
            <a:avLst/>
            <a:gdLst/>
            <a:ahLst/>
            <a:cxnLst/>
            <a:rect l="l" t="t" r="r" b="b"/>
            <a:pathLst>
              <a:path w="414655" h="285750">
                <a:moveTo>
                  <a:pt x="207261" y="0"/>
                </a:move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lnTo>
                  <a:pt x="407098" y="104606"/>
                </a:lnTo>
                <a:lnTo>
                  <a:pt x="386208" y="70560"/>
                </a:lnTo>
                <a:lnTo>
                  <a:pt x="353805" y="41722"/>
                </a:lnTo>
                <a:lnTo>
                  <a:pt x="311863" y="19446"/>
                </a:lnTo>
                <a:lnTo>
                  <a:pt x="262357" y="5087"/>
                </a:lnTo>
                <a:lnTo>
                  <a:pt x="207261" y="0"/>
                </a:lnTo>
                <a:close/>
              </a:path>
            </a:pathLst>
          </a:custGeom>
          <a:solidFill>
            <a:srgbClr val="FFCC99"/>
          </a:solidFill>
        </p:spPr>
        <p:txBody>
          <a:bodyPr wrap="square" lIns="0" tIns="0" rIns="0" bIns="0" rtlCol="0"/>
          <a:lstStyle/>
          <a:p>
            <a:endParaRPr/>
          </a:p>
        </p:txBody>
      </p:sp>
      <p:sp>
        <p:nvSpPr>
          <p:cNvPr id="33" name="object 33"/>
          <p:cNvSpPr/>
          <p:nvPr/>
        </p:nvSpPr>
        <p:spPr>
          <a:xfrm>
            <a:off x="2589511" y="3096898"/>
            <a:ext cx="414655" cy="285750"/>
          </a:xfrm>
          <a:custGeom>
            <a:avLst/>
            <a:gdLst/>
            <a:ahLst/>
            <a:cxnLst/>
            <a:rect l="l" t="t" r="r" b="b"/>
            <a:pathLst>
              <a:path w="414655" h="285750">
                <a:moveTo>
                  <a:pt x="414501" y="142505"/>
                </a:moveTo>
                <a:lnTo>
                  <a:pt x="407098" y="104606"/>
                </a:lnTo>
                <a:lnTo>
                  <a:pt x="386208" y="70560"/>
                </a:lnTo>
                <a:lnTo>
                  <a:pt x="353805" y="41722"/>
                </a:lnTo>
                <a:lnTo>
                  <a:pt x="311863" y="19446"/>
                </a:lnTo>
                <a:lnTo>
                  <a:pt x="262357" y="5087"/>
                </a:lnTo>
                <a:lnTo>
                  <a:pt x="207261" y="0"/>
                </a:ln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close/>
              </a:path>
            </a:pathLst>
          </a:custGeom>
          <a:ln w="16136">
            <a:solidFill>
              <a:srgbClr val="000000"/>
            </a:solidFill>
          </a:ln>
        </p:spPr>
        <p:txBody>
          <a:bodyPr wrap="square" lIns="0" tIns="0" rIns="0" bIns="0" rtlCol="0"/>
          <a:lstStyle/>
          <a:p>
            <a:endParaRPr/>
          </a:p>
        </p:txBody>
      </p:sp>
      <p:sp>
        <p:nvSpPr>
          <p:cNvPr id="34" name="object 34"/>
          <p:cNvSpPr txBox="1"/>
          <p:nvPr/>
        </p:nvSpPr>
        <p:spPr>
          <a:xfrm>
            <a:off x="272955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2</a:t>
            </a:r>
            <a:endParaRPr sz="2100">
              <a:latin typeface="Times New Roman"/>
              <a:cs typeface="Times New Roman"/>
            </a:endParaRPr>
          </a:p>
        </p:txBody>
      </p:sp>
      <p:sp>
        <p:nvSpPr>
          <p:cNvPr id="35" name="object 35"/>
          <p:cNvSpPr/>
          <p:nvPr/>
        </p:nvSpPr>
        <p:spPr>
          <a:xfrm>
            <a:off x="2589511" y="1828442"/>
            <a:ext cx="414655" cy="285750"/>
          </a:xfrm>
          <a:custGeom>
            <a:avLst/>
            <a:gdLst/>
            <a:ahLst/>
            <a:cxnLst/>
            <a:rect l="l" t="t" r="r" b="b"/>
            <a:pathLst>
              <a:path w="414655" h="285750">
                <a:moveTo>
                  <a:pt x="207261" y="0"/>
                </a:move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lnTo>
                  <a:pt x="407098" y="104813"/>
                </a:lnTo>
                <a:lnTo>
                  <a:pt x="386208" y="70726"/>
                </a:lnTo>
                <a:lnTo>
                  <a:pt x="353805" y="41834"/>
                </a:lnTo>
                <a:lnTo>
                  <a:pt x="311863" y="19504"/>
                </a:lnTo>
                <a:lnTo>
                  <a:pt x="262357" y="5103"/>
                </a:lnTo>
                <a:lnTo>
                  <a:pt x="207261" y="0"/>
                </a:lnTo>
                <a:close/>
              </a:path>
            </a:pathLst>
          </a:custGeom>
          <a:solidFill>
            <a:srgbClr val="FFCC99"/>
          </a:solidFill>
        </p:spPr>
        <p:txBody>
          <a:bodyPr wrap="square" lIns="0" tIns="0" rIns="0" bIns="0" rtlCol="0"/>
          <a:lstStyle/>
          <a:p>
            <a:endParaRPr/>
          </a:p>
        </p:txBody>
      </p:sp>
      <p:sp>
        <p:nvSpPr>
          <p:cNvPr id="36" name="object 36"/>
          <p:cNvSpPr/>
          <p:nvPr/>
        </p:nvSpPr>
        <p:spPr>
          <a:xfrm>
            <a:off x="2589511" y="1828442"/>
            <a:ext cx="414655" cy="285750"/>
          </a:xfrm>
          <a:custGeom>
            <a:avLst/>
            <a:gdLst/>
            <a:ahLst/>
            <a:cxnLst/>
            <a:rect l="l" t="t" r="r" b="b"/>
            <a:pathLst>
              <a:path w="414655" h="285750">
                <a:moveTo>
                  <a:pt x="414501" y="142729"/>
                </a:moveTo>
                <a:lnTo>
                  <a:pt x="407098" y="104813"/>
                </a:lnTo>
                <a:lnTo>
                  <a:pt x="386208" y="70726"/>
                </a:lnTo>
                <a:lnTo>
                  <a:pt x="353805" y="41834"/>
                </a:lnTo>
                <a:lnTo>
                  <a:pt x="311863" y="19504"/>
                </a:lnTo>
                <a:lnTo>
                  <a:pt x="262357" y="5103"/>
                </a:lnTo>
                <a:lnTo>
                  <a:pt x="207261" y="0"/>
                </a:ln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close/>
              </a:path>
            </a:pathLst>
          </a:custGeom>
          <a:ln w="16136">
            <a:solidFill>
              <a:srgbClr val="000000"/>
            </a:solidFill>
          </a:ln>
        </p:spPr>
        <p:txBody>
          <a:bodyPr wrap="square" lIns="0" tIns="0" rIns="0" bIns="0" rtlCol="0"/>
          <a:lstStyle/>
          <a:p>
            <a:endParaRPr/>
          </a:p>
        </p:txBody>
      </p:sp>
      <p:sp>
        <p:nvSpPr>
          <p:cNvPr id="37" name="object 37"/>
          <p:cNvSpPr txBox="1"/>
          <p:nvPr/>
        </p:nvSpPr>
        <p:spPr>
          <a:xfrm>
            <a:off x="2729551" y="1770546"/>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3</a:t>
            </a:r>
            <a:endParaRPr sz="2100">
              <a:latin typeface="Times New Roman"/>
              <a:cs typeface="Times New Roman"/>
            </a:endParaRPr>
          </a:p>
        </p:txBody>
      </p:sp>
      <p:sp>
        <p:nvSpPr>
          <p:cNvPr id="38" name="object 38"/>
          <p:cNvSpPr/>
          <p:nvPr/>
        </p:nvSpPr>
        <p:spPr>
          <a:xfrm>
            <a:off x="8551918" y="3096898"/>
            <a:ext cx="414655" cy="285750"/>
          </a:xfrm>
          <a:custGeom>
            <a:avLst/>
            <a:gdLst/>
            <a:ahLst/>
            <a:cxnLst/>
            <a:rect l="l" t="t" r="r" b="b"/>
            <a:pathLst>
              <a:path w="414654" h="285750">
                <a:moveTo>
                  <a:pt x="207419" y="0"/>
                </a:move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lnTo>
                  <a:pt x="407202" y="104606"/>
                </a:lnTo>
                <a:lnTo>
                  <a:pt x="386292" y="70560"/>
                </a:lnTo>
                <a:lnTo>
                  <a:pt x="353872" y="41722"/>
                </a:lnTo>
                <a:lnTo>
                  <a:pt x="311928" y="19446"/>
                </a:lnTo>
                <a:lnTo>
                  <a:pt x="262448" y="5087"/>
                </a:lnTo>
                <a:lnTo>
                  <a:pt x="207419" y="0"/>
                </a:lnTo>
                <a:close/>
              </a:path>
            </a:pathLst>
          </a:custGeom>
          <a:solidFill>
            <a:srgbClr val="FFCC99"/>
          </a:solidFill>
        </p:spPr>
        <p:txBody>
          <a:bodyPr wrap="square" lIns="0" tIns="0" rIns="0" bIns="0" rtlCol="0"/>
          <a:lstStyle/>
          <a:p>
            <a:endParaRPr/>
          </a:p>
        </p:txBody>
      </p:sp>
      <p:sp>
        <p:nvSpPr>
          <p:cNvPr id="39" name="object 39"/>
          <p:cNvSpPr/>
          <p:nvPr/>
        </p:nvSpPr>
        <p:spPr>
          <a:xfrm>
            <a:off x="8551917" y="3096898"/>
            <a:ext cx="414655" cy="285750"/>
          </a:xfrm>
          <a:custGeom>
            <a:avLst/>
            <a:gdLst/>
            <a:ahLst/>
            <a:cxnLst/>
            <a:rect l="l" t="t" r="r" b="b"/>
            <a:pathLst>
              <a:path w="414654" h="285750">
                <a:moveTo>
                  <a:pt x="414613" y="142505"/>
                </a:moveTo>
                <a:lnTo>
                  <a:pt x="407202" y="104606"/>
                </a:lnTo>
                <a:lnTo>
                  <a:pt x="386292" y="70560"/>
                </a:lnTo>
                <a:lnTo>
                  <a:pt x="353872" y="41722"/>
                </a:lnTo>
                <a:lnTo>
                  <a:pt x="311928" y="19446"/>
                </a:lnTo>
                <a:lnTo>
                  <a:pt x="262448" y="5087"/>
                </a:lnTo>
                <a:lnTo>
                  <a:pt x="207419" y="0"/>
                </a:ln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close/>
              </a:path>
            </a:pathLst>
          </a:custGeom>
          <a:ln w="16136">
            <a:solidFill>
              <a:srgbClr val="000000"/>
            </a:solidFill>
          </a:ln>
        </p:spPr>
        <p:txBody>
          <a:bodyPr wrap="square" lIns="0" tIns="0" rIns="0" bIns="0" rtlCol="0"/>
          <a:lstStyle/>
          <a:p>
            <a:endParaRPr/>
          </a:p>
        </p:txBody>
      </p:sp>
      <p:sp>
        <p:nvSpPr>
          <p:cNvPr id="40" name="object 40"/>
          <p:cNvSpPr txBox="1"/>
          <p:nvPr/>
        </p:nvSpPr>
        <p:spPr>
          <a:xfrm>
            <a:off x="869207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4</a:t>
            </a:r>
            <a:endParaRPr sz="2100">
              <a:latin typeface="Times New Roman"/>
              <a:cs typeface="Times New Roman"/>
            </a:endParaRPr>
          </a:p>
        </p:txBody>
      </p:sp>
      <p:sp>
        <p:nvSpPr>
          <p:cNvPr id="44" name="object 3"/>
          <p:cNvSpPr txBox="1">
            <a:spLocks/>
          </p:cNvSpPr>
          <p:nvPr/>
        </p:nvSpPr>
        <p:spPr>
          <a:xfrm>
            <a:off x="711644" y="336652"/>
            <a:ext cx="48780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入侵检测系统</a:t>
            </a:r>
            <a:r>
              <a:rPr lang="en-US" altLang="zh-CN" sz="2400" spc="500" dirty="0">
                <a:solidFill>
                  <a:schemeClr val="accent1">
                    <a:lumMod val="50000"/>
                  </a:schemeClr>
                </a:solidFill>
                <a:latin typeface="微软雅黑" panose="020B0503020204020204" pitchFamily="34" charset="-122"/>
                <a:ea typeface="微软雅黑" panose="020B0503020204020204" pitchFamily="34" charset="-122"/>
              </a:rPr>
              <a:t>(IDS)</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 y="336652"/>
            <a:ext cx="12191998" cy="378554"/>
            <a:chOff x="1" y="336652"/>
            <a:chExt cx="12191998" cy="378554"/>
          </a:xfrm>
        </p:grpSpPr>
        <p:sp>
          <p:nvSpPr>
            <p:cNvPr id="46" name="矩形 45">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圆角矩形标注 47"/>
          <p:cNvSpPr/>
          <p:nvPr/>
        </p:nvSpPr>
        <p:spPr>
          <a:xfrm>
            <a:off x="6142649" y="1422823"/>
            <a:ext cx="3510309" cy="2177293"/>
          </a:xfrm>
          <a:prstGeom prst="wedgeRoundRectCallout">
            <a:avLst>
              <a:gd name="adj1" fmla="val -73814"/>
              <a:gd name="adj2" fmla="val -242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rgbClr val="C00000"/>
                </a:solidFill>
              </a:rPr>
              <a:t>(3) </a:t>
            </a:r>
            <a:r>
              <a:rPr lang="zh-CN" altLang="en-US" sz="2000" dirty="0">
                <a:solidFill>
                  <a:srgbClr val="C00000"/>
                </a:solidFill>
              </a:rPr>
              <a:t>知识库</a:t>
            </a:r>
            <a:r>
              <a:rPr lang="zh-CN" altLang="en-US" sz="2000" dirty="0" smtClean="0">
                <a:solidFill>
                  <a:srgbClr val="C00000"/>
                </a:solidFill>
              </a:rPr>
              <a:t>：</a:t>
            </a:r>
            <a:endParaRPr lang="en-US" altLang="zh-CN" sz="2000" dirty="0" smtClean="0">
              <a:solidFill>
                <a:srgbClr val="C00000"/>
              </a:solidFill>
            </a:endParaRPr>
          </a:p>
          <a:p>
            <a:pPr algn="just"/>
            <a:r>
              <a:rPr lang="zh-CN" altLang="en-US" sz="2000" dirty="0" smtClean="0"/>
              <a:t>为</a:t>
            </a:r>
            <a:r>
              <a:rPr lang="zh-CN" altLang="en-US" sz="2000" dirty="0"/>
              <a:t>检测器和控制器提供必需的信息支持。这些信息包括：用户或系统的历史活动档案或检测规则集合等。</a:t>
            </a:r>
          </a:p>
        </p:txBody>
      </p:sp>
    </p:spTree>
    <p:extLst>
      <p:ext uri="{BB962C8B-B14F-4D97-AF65-F5344CB8AC3E}">
        <p14:creationId xmlns:p14="http://schemas.microsoft.com/office/powerpoint/2010/main" val="1316048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1112" y="5112536"/>
            <a:ext cx="0" cy="346710"/>
          </a:xfrm>
          <a:custGeom>
            <a:avLst/>
            <a:gdLst/>
            <a:ahLst/>
            <a:cxnLst/>
            <a:rect l="l" t="t" r="r" b="b"/>
            <a:pathLst>
              <a:path h="346710">
                <a:moveTo>
                  <a:pt x="0" y="346241"/>
                </a:moveTo>
                <a:lnTo>
                  <a:pt x="0" y="0"/>
                </a:lnTo>
              </a:path>
            </a:pathLst>
          </a:custGeom>
          <a:ln w="48592">
            <a:solidFill>
              <a:srgbClr val="000000"/>
            </a:solidFill>
          </a:ln>
        </p:spPr>
        <p:txBody>
          <a:bodyPr wrap="square" lIns="0" tIns="0" rIns="0" bIns="0" rtlCol="0"/>
          <a:lstStyle/>
          <a:p>
            <a:endParaRPr/>
          </a:p>
        </p:txBody>
      </p:sp>
      <p:sp>
        <p:nvSpPr>
          <p:cNvPr id="3" name="object 3"/>
          <p:cNvSpPr/>
          <p:nvPr/>
        </p:nvSpPr>
        <p:spPr>
          <a:xfrm>
            <a:off x="3775827" y="482461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4" name="object 4"/>
          <p:cNvSpPr/>
          <p:nvPr/>
        </p:nvSpPr>
        <p:spPr>
          <a:xfrm>
            <a:off x="7707391" y="3556407"/>
            <a:ext cx="0" cy="1614805"/>
          </a:xfrm>
          <a:custGeom>
            <a:avLst/>
            <a:gdLst/>
            <a:ahLst/>
            <a:cxnLst/>
            <a:rect l="l" t="t" r="r" b="b"/>
            <a:pathLst>
              <a:path h="1614804">
                <a:moveTo>
                  <a:pt x="0" y="0"/>
                </a:moveTo>
                <a:lnTo>
                  <a:pt x="0" y="1614451"/>
                </a:lnTo>
              </a:path>
            </a:pathLst>
          </a:custGeom>
          <a:ln w="48592">
            <a:solidFill>
              <a:srgbClr val="000000"/>
            </a:solidFill>
          </a:ln>
        </p:spPr>
        <p:txBody>
          <a:bodyPr wrap="square" lIns="0" tIns="0" rIns="0" bIns="0" rtlCol="0"/>
          <a:lstStyle/>
          <a:p>
            <a:endParaRPr/>
          </a:p>
        </p:txBody>
      </p:sp>
      <p:sp>
        <p:nvSpPr>
          <p:cNvPr id="5" name="object 5"/>
          <p:cNvSpPr/>
          <p:nvPr/>
        </p:nvSpPr>
        <p:spPr>
          <a:xfrm>
            <a:off x="7602107" y="5144684"/>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6" name="object 6"/>
          <p:cNvSpPr/>
          <p:nvPr/>
        </p:nvSpPr>
        <p:spPr>
          <a:xfrm>
            <a:off x="3881112" y="3844325"/>
            <a:ext cx="0" cy="346710"/>
          </a:xfrm>
          <a:custGeom>
            <a:avLst/>
            <a:gdLst/>
            <a:ahLst/>
            <a:cxnLst/>
            <a:rect l="l" t="t" r="r" b="b"/>
            <a:pathLst>
              <a:path h="346710">
                <a:moveTo>
                  <a:pt x="0" y="346152"/>
                </a:moveTo>
                <a:lnTo>
                  <a:pt x="0" y="0"/>
                </a:lnTo>
              </a:path>
            </a:pathLst>
          </a:custGeom>
          <a:ln w="48592">
            <a:solidFill>
              <a:srgbClr val="000000"/>
            </a:solidFill>
          </a:ln>
        </p:spPr>
        <p:txBody>
          <a:bodyPr wrap="square" lIns="0" tIns="0" rIns="0" bIns="0" rtlCol="0"/>
          <a:lstStyle/>
          <a:p>
            <a:endParaRPr/>
          </a:p>
        </p:txBody>
      </p:sp>
      <p:sp>
        <p:nvSpPr>
          <p:cNvPr id="7" name="object 7"/>
          <p:cNvSpPr/>
          <p:nvPr/>
        </p:nvSpPr>
        <p:spPr>
          <a:xfrm>
            <a:off x="3775827" y="3556407"/>
            <a:ext cx="210820" cy="314325"/>
          </a:xfrm>
          <a:custGeom>
            <a:avLst/>
            <a:gdLst/>
            <a:ahLst/>
            <a:cxnLst/>
            <a:rect l="l" t="t" r="r" b="b"/>
            <a:pathLst>
              <a:path w="210819" h="314325">
                <a:moveTo>
                  <a:pt x="105284" y="0"/>
                </a:moveTo>
                <a:lnTo>
                  <a:pt x="0" y="314093"/>
                </a:lnTo>
                <a:lnTo>
                  <a:pt x="210568" y="314093"/>
                </a:lnTo>
                <a:lnTo>
                  <a:pt x="105284" y="0"/>
                </a:lnTo>
                <a:close/>
              </a:path>
            </a:pathLst>
          </a:custGeom>
          <a:solidFill>
            <a:srgbClr val="000000"/>
          </a:solidFill>
        </p:spPr>
        <p:txBody>
          <a:bodyPr wrap="square" lIns="0" tIns="0" rIns="0" bIns="0" rtlCol="0"/>
          <a:lstStyle/>
          <a:p>
            <a:endParaRPr/>
          </a:p>
        </p:txBody>
      </p:sp>
      <p:sp>
        <p:nvSpPr>
          <p:cNvPr id="8" name="object 8"/>
          <p:cNvSpPr/>
          <p:nvPr/>
        </p:nvSpPr>
        <p:spPr>
          <a:xfrm>
            <a:off x="3881112"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9" name="object 9"/>
          <p:cNvSpPr/>
          <p:nvPr/>
        </p:nvSpPr>
        <p:spPr>
          <a:xfrm>
            <a:off x="3775827" y="2608085"/>
            <a:ext cx="210820" cy="314325"/>
          </a:xfrm>
          <a:custGeom>
            <a:avLst/>
            <a:gdLst/>
            <a:ahLst/>
            <a:cxnLst/>
            <a:rect l="l" t="t" r="r" b="b"/>
            <a:pathLst>
              <a:path w="210819"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0" name="object 10"/>
          <p:cNvSpPr/>
          <p:nvPr/>
        </p:nvSpPr>
        <p:spPr>
          <a:xfrm>
            <a:off x="7707391" y="2287949"/>
            <a:ext cx="0" cy="346710"/>
          </a:xfrm>
          <a:custGeom>
            <a:avLst/>
            <a:gdLst/>
            <a:ahLst/>
            <a:cxnLst/>
            <a:rect l="l" t="t" r="r" b="b"/>
            <a:pathLst>
              <a:path h="346710">
                <a:moveTo>
                  <a:pt x="0" y="0"/>
                </a:moveTo>
                <a:lnTo>
                  <a:pt x="0" y="346308"/>
                </a:lnTo>
              </a:path>
            </a:pathLst>
          </a:custGeom>
          <a:ln w="48592">
            <a:solidFill>
              <a:srgbClr val="000000"/>
            </a:solidFill>
          </a:ln>
        </p:spPr>
        <p:txBody>
          <a:bodyPr wrap="square" lIns="0" tIns="0" rIns="0" bIns="0" rtlCol="0"/>
          <a:lstStyle/>
          <a:p>
            <a:endParaRPr/>
          </a:p>
        </p:txBody>
      </p:sp>
      <p:sp>
        <p:nvSpPr>
          <p:cNvPr id="11" name="object 11"/>
          <p:cNvSpPr/>
          <p:nvPr/>
        </p:nvSpPr>
        <p:spPr>
          <a:xfrm>
            <a:off x="7602107"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12" name="object 12"/>
          <p:cNvSpPr/>
          <p:nvPr/>
        </p:nvSpPr>
        <p:spPr>
          <a:xfrm>
            <a:off x="5156494" y="3239180"/>
            <a:ext cx="986155" cy="0"/>
          </a:xfrm>
          <a:custGeom>
            <a:avLst/>
            <a:gdLst/>
            <a:ahLst/>
            <a:cxnLst/>
            <a:rect l="l" t="t" r="r" b="b"/>
            <a:pathLst>
              <a:path w="986154">
                <a:moveTo>
                  <a:pt x="0" y="0"/>
                </a:moveTo>
                <a:lnTo>
                  <a:pt x="985804" y="0"/>
                </a:lnTo>
              </a:path>
            </a:pathLst>
          </a:custGeom>
          <a:ln w="48322">
            <a:solidFill>
              <a:srgbClr val="000000"/>
            </a:solidFill>
          </a:ln>
        </p:spPr>
        <p:txBody>
          <a:bodyPr wrap="square" lIns="0" tIns="0" rIns="0" bIns="0" rtlCol="0"/>
          <a:lstStyle/>
          <a:p>
            <a:endParaRPr/>
          </a:p>
        </p:txBody>
      </p:sp>
      <p:sp>
        <p:nvSpPr>
          <p:cNvPr id="13" name="object 13"/>
          <p:cNvSpPr/>
          <p:nvPr/>
        </p:nvSpPr>
        <p:spPr>
          <a:xfrm>
            <a:off x="6115977" y="3134482"/>
            <a:ext cx="316230" cy="209550"/>
          </a:xfrm>
          <a:custGeom>
            <a:avLst/>
            <a:gdLst/>
            <a:ahLst/>
            <a:cxnLst/>
            <a:rect l="l" t="t" r="r" b="b"/>
            <a:pathLst>
              <a:path w="316229" h="209550">
                <a:moveTo>
                  <a:pt x="0" y="0"/>
                </a:moveTo>
                <a:lnTo>
                  <a:pt x="0" y="209395"/>
                </a:lnTo>
                <a:lnTo>
                  <a:pt x="315853" y="104697"/>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2605708" y="1653812"/>
            <a:ext cx="2551430" cy="634365"/>
          </a:xfrm>
          <a:custGeom>
            <a:avLst/>
            <a:gdLst/>
            <a:ahLst/>
            <a:cxnLst/>
            <a:rect l="l" t="t" r="r" b="b"/>
            <a:pathLst>
              <a:path w="2551429" h="634365">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5" name="object 15"/>
          <p:cNvSpPr txBox="1"/>
          <p:nvPr/>
        </p:nvSpPr>
        <p:spPr>
          <a:xfrm>
            <a:off x="3408839" y="1748187"/>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知识库</a:t>
            </a:r>
            <a:endParaRPr sz="2450">
              <a:latin typeface="宋体"/>
              <a:cs typeface="宋体"/>
            </a:endParaRPr>
          </a:p>
        </p:txBody>
      </p:sp>
      <p:sp>
        <p:nvSpPr>
          <p:cNvPr id="16" name="object 16"/>
          <p:cNvSpPr/>
          <p:nvPr/>
        </p:nvSpPr>
        <p:spPr>
          <a:xfrm>
            <a:off x="2605708"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7" name="object 17"/>
          <p:cNvSpPr txBox="1"/>
          <p:nvPr/>
        </p:nvSpPr>
        <p:spPr>
          <a:xfrm>
            <a:off x="3408839"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检测器</a:t>
            </a:r>
            <a:endParaRPr sz="2450">
              <a:latin typeface="宋体"/>
              <a:cs typeface="宋体"/>
            </a:endParaRPr>
          </a:p>
        </p:txBody>
      </p:sp>
      <p:sp>
        <p:nvSpPr>
          <p:cNvPr id="18" name="object 18"/>
          <p:cNvSpPr/>
          <p:nvPr/>
        </p:nvSpPr>
        <p:spPr>
          <a:xfrm>
            <a:off x="6431830" y="292226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19" name="object 19"/>
          <p:cNvSpPr txBox="1"/>
          <p:nvPr/>
        </p:nvSpPr>
        <p:spPr>
          <a:xfrm>
            <a:off x="7234961" y="3016420"/>
            <a:ext cx="95758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控制器</a:t>
            </a:r>
            <a:endParaRPr sz="2450">
              <a:latin typeface="宋体"/>
              <a:cs typeface="宋体"/>
            </a:endParaRPr>
          </a:p>
        </p:txBody>
      </p:sp>
      <p:sp>
        <p:nvSpPr>
          <p:cNvPr id="20" name="object 20"/>
          <p:cNvSpPr txBox="1">
            <a:spLocks noGrp="1"/>
          </p:cNvSpPr>
          <p:nvPr>
            <p:ph type="title"/>
          </p:nvPr>
        </p:nvSpPr>
        <p:spPr>
          <a:xfrm>
            <a:off x="6431829" y="1727338"/>
            <a:ext cx="2551430" cy="487313"/>
          </a:xfrm>
          <a:prstGeom prst="rect">
            <a:avLst/>
          </a:prstGeom>
          <a:ln w="16112">
            <a:solidFill>
              <a:srgbClr val="000000"/>
            </a:solidFill>
          </a:ln>
        </p:spPr>
        <p:txBody>
          <a:bodyPr vert="horz" wrap="square" lIns="0" tIns="109220" rIns="0" bIns="0" rtlCol="0" anchor="ctr">
            <a:spAutoFit/>
          </a:bodyPr>
          <a:lstStyle/>
          <a:p>
            <a:pPr marL="645160">
              <a:lnSpc>
                <a:spcPct val="100000"/>
              </a:lnSpc>
              <a:spcBef>
                <a:spcPts val="860"/>
              </a:spcBef>
            </a:pPr>
            <a:r>
              <a:rPr sz="2450" spc="25" dirty="0"/>
              <a:t>配置信息</a:t>
            </a:r>
            <a:endParaRPr sz="2450"/>
          </a:p>
        </p:txBody>
      </p:sp>
      <p:sp>
        <p:nvSpPr>
          <p:cNvPr id="21" name="object 21"/>
          <p:cNvSpPr/>
          <p:nvPr/>
        </p:nvSpPr>
        <p:spPr>
          <a:xfrm>
            <a:off x="2605708" y="4190478"/>
            <a:ext cx="2551430" cy="634365"/>
          </a:xfrm>
          <a:custGeom>
            <a:avLst/>
            <a:gdLst/>
            <a:ahLst/>
            <a:cxnLst/>
            <a:rect l="l" t="t" r="r" b="b"/>
            <a:pathLst>
              <a:path w="2551429" h="634364">
                <a:moveTo>
                  <a:pt x="0" y="634138"/>
                </a:moveTo>
                <a:lnTo>
                  <a:pt x="2550897" y="634138"/>
                </a:lnTo>
                <a:lnTo>
                  <a:pt x="2550897" y="0"/>
                </a:lnTo>
                <a:lnTo>
                  <a:pt x="0" y="0"/>
                </a:lnTo>
                <a:lnTo>
                  <a:pt x="0" y="634138"/>
                </a:lnTo>
                <a:close/>
              </a:path>
            </a:pathLst>
          </a:custGeom>
          <a:ln w="16112">
            <a:solidFill>
              <a:srgbClr val="000000"/>
            </a:solidFill>
          </a:ln>
        </p:spPr>
        <p:txBody>
          <a:bodyPr wrap="square" lIns="0" tIns="0" rIns="0" bIns="0" rtlCol="0"/>
          <a:lstStyle/>
          <a:p>
            <a:endParaRPr/>
          </a:p>
        </p:txBody>
      </p:sp>
      <p:sp>
        <p:nvSpPr>
          <p:cNvPr id="22" name="object 22"/>
          <p:cNvSpPr txBox="1"/>
          <p:nvPr/>
        </p:nvSpPr>
        <p:spPr>
          <a:xfrm>
            <a:off x="3093886" y="4284719"/>
            <a:ext cx="1587500" cy="401320"/>
          </a:xfrm>
          <a:prstGeom prst="rect">
            <a:avLst/>
          </a:prstGeom>
        </p:spPr>
        <p:txBody>
          <a:bodyPr vert="horz" wrap="square" lIns="0" tIns="14604" rIns="0" bIns="0" rtlCol="0">
            <a:spAutoFit/>
          </a:bodyPr>
          <a:lstStyle/>
          <a:p>
            <a:pPr>
              <a:spcBef>
                <a:spcPts val="114"/>
              </a:spcBef>
            </a:pPr>
            <a:r>
              <a:rPr sz="2450" spc="25" dirty="0">
                <a:latin typeface="宋体"/>
                <a:cs typeface="宋体"/>
              </a:rPr>
              <a:t>数据收集器</a:t>
            </a:r>
            <a:endParaRPr sz="2450">
              <a:latin typeface="宋体"/>
              <a:cs typeface="宋体"/>
            </a:endParaRPr>
          </a:p>
        </p:txBody>
      </p:sp>
      <p:sp>
        <p:nvSpPr>
          <p:cNvPr id="23" name="object 23"/>
          <p:cNvSpPr txBox="1"/>
          <p:nvPr/>
        </p:nvSpPr>
        <p:spPr>
          <a:xfrm>
            <a:off x="2605709" y="5458784"/>
            <a:ext cx="6377305" cy="486672"/>
          </a:xfrm>
          <a:prstGeom prst="rect">
            <a:avLst/>
          </a:prstGeom>
          <a:ln w="16108">
            <a:solidFill>
              <a:srgbClr val="000000"/>
            </a:solidFill>
          </a:ln>
        </p:spPr>
        <p:txBody>
          <a:bodyPr vert="horz" wrap="square" lIns="0" tIns="108585" rIns="0" bIns="0" rtlCol="0">
            <a:spAutoFit/>
          </a:bodyPr>
          <a:lstStyle/>
          <a:p>
            <a:pPr marL="1980564">
              <a:spcBef>
                <a:spcPts val="855"/>
              </a:spcBef>
            </a:pPr>
            <a:r>
              <a:rPr sz="2450" spc="25" dirty="0">
                <a:latin typeface="宋体"/>
                <a:cs typeface="宋体"/>
              </a:rPr>
              <a:t>目标系统</a:t>
            </a:r>
            <a:r>
              <a:rPr sz="2450" dirty="0">
                <a:latin typeface="Times New Roman"/>
                <a:cs typeface="Times New Roman"/>
              </a:rPr>
              <a:t>(</a:t>
            </a:r>
            <a:r>
              <a:rPr sz="2450" spc="25" dirty="0">
                <a:latin typeface="宋体"/>
                <a:cs typeface="宋体"/>
              </a:rPr>
              <a:t>或网络</a:t>
            </a:r>
            <a:r>
              <a:rPr sz="2450" dirty="0">
                <a:latin typeface="Times New Roman"/>
                <a:cs typeface="Times New Roman"/>
              </a:rPr>
              <a:t>)</a:t>
            </a:r>
            <a:endParaRPr sz="2450">
              <a:latin typeface="Times New Roman"/>
              <a:cs typeface="Times New Roman"/>
            </a:endParaRPr>
          </a:p>
        </p:txBody>
      </p:sp>
      <p:sp>
        <p:nvSpPr>
          <p:cNvPr id="24" name="object 24"/>
          <p:cNvSpPr txBox="1"/>
          <p:nvPr/>
        </p:nvSpPr>
        <p:spPr>
          <a:xfrm>
            <a:off x="4037699" y="5013981"/>
            <a:ext cx="160020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审计数据等</a:t>
            </a:r>
            <a:endParaRPr sz="2450">
              <a:latin typeface="宋体"/>
              <a:cs typeface="宋体"/>
            </a:endParaRPr>
          </a:p>
        </p:txBody>
      </p:sp>
      <p:sp>
        <p:nvSpPr>
          <p:cNvPr id="25" name="object 25"/>
          <p:cNvSpPr txBox="1"/>
          <p:nvPr/>
        </p:nvSpPr>
        <p:spPr>
          <a:xfrm>
            <a:off x="6267502" y="3967628"/>
            <a:ext cx="1285240" cy="401320"/>
          </a:xfrm>
          <a:prstGeom prst="rect">
            <a:avLst/>
          </a:prstGeom>
        </p:spPr>
        <p:txBody>
          <a:bodyPr vert="horz" wrap="square" lIns="0" tIns="14604" rIns="0" bIns="0" rtlCol="0">
            <a:spAutoFit/>
          </a:bodyPr>
          <a:lstStyle/>
          <a:p>
            <a:pPr marL="12700">
              <a:spcBef>
                <a:spcPts val="114"/>
              </a:spcBef>
            </a:pPr>
            <a:r>
              <a:rPr sz="2450" spc="25" dirty="0">
                <a:latin typeface="宋体"/>
                <a:cs typeface="宋体"/>
              </a:rPr>
              <a:t>控制动作</a:t>
            </a:r>
            <a:endParaRPr sz="2450">
              <a:latin typeface="宋体"/>
              <a:cs typeface="宋体"/>
            </a:endParaRPr>
          </a:p>
        </p:txBody>
      </p:sp>
      <p:sp>
        <p:nvSpPr>
          <p:cNvPr id="26" name="object 26"/>
          <p:cNvSpPr/>
          <p:nvPr/>
        </p:nvSpPr>
        <p:spPr>
          <a:xfrm>
            <a:off x="4502606" y="2462671"/>
            <a:ext cx="3204845" cy="172085"/>
          </a:xfrm>
          <a:custGeom>
            <a:avLst/>
            <a:gdLst/>
            <a:ahLst/>
            <a:cxnLst/>
            <a:rect l="l" t="t" r="r" b="b"/>
            <a:pathLst>
              <a:path w="3204845" h="172085">
                <a:moveTo>
                  <a:pt x="3204786" y="0"/>
                </a:moveTo>
                <a:lnTo>
                  <a:pt x="0" y="0"/>
                </a:lnTo>
                <a:lnTo>
                  <a:pt x="0" y="171588"/>
                </a:lnTo>
              </a:path>
            </a:pathLst>
          </a:custGeom>
          <a:ln w="48322">
            <a:solidFill>
              <a:srgbClr val="000000"/>
            </a:solidFill>
          </a:ln>
        </p:spPr>
        <p:txBody>
          <a:bodyPr wrap="square" lIns="0" tIns="0" rIns="0" bIns="0" rtlCol="0"/>
          <a:lstStyle/>
          <a:p>
            <a:endParaRPr/>
          </a:p>
        </p:txBody>
      </p:sp>
      <p:sp>
        <p:nvSpPr>
          <p:cNvPr id="27" name="object 27"/>
          <p:cNvSpPr/>
          <p:nvPr/>
        </p:nvSpPr>
        <p:spPr>
          <a:xfrm>
            <a:off x="7628428" y="2384146"/>
            <a:ext cx="157926" cy="15704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4397320" y="2608085"/>
            <a:ext cx="210820" cy="314325"/>
          </a:xfrm>
          <a:custGeom>
            <a:avLst/>
            <a:gdLst/>
            <a:ahLst/>
            <a:cxnLst/>
            <a:rect l="l" t="t" r="r" b="b"/>
            <a:pathLst>
              <a:path w="210820" h="314325">
                <a:moveTo>
                  <a:pt x="210568" y="0"/>
                </a:moveTo>
                <a:lnTo>
                  <a:pt x="0" y="0"/>
                </a:lnTo>
                <a:lnTo>
                  <a:pt x="105284" y="314093"/>
                </a:lnTo>
                <a:lnTo>
                  <a:pt x="210568" y="0"/>
                </a:lnTo>
                <a:close/>
              </a:path>
            </a:pathLst>
          </a:custGeom>
          <a:solidFill>
            <a:srgbClr val="000000"/>
          </a:solidFill>
        </p:spPr>
        <p:txBody>
          <a:bodyPr wrap="square" lIns="0" tIns="0" rIns="0" bIns="0" rtlCol="0"/>
          <a:lstStyle/>
          <a:p>
            <a:endParaRPr/>
          </a:p>
        </p:txBody>
      </p:sp>
      <p:sp>
        <p:nvSpPr>
          <p:cNvPr id="29" name="object 29"/>
          <p:cNvSpPr/>
          <p:nvPr/>
        </p:nvSpPr>
        <p:spPr>
          <a:xfrm>
            <a:off x="2589511" y="4365131"/>
            <a:ext cx="414655" cy="285750"/>
          </a:xfrm>
          <a:custGeom>
            <a:avLst/>
            <a:gdLst/>
            <a:ahLst/>
            <a:cxnLst/>
            <a:rect l="l" t="t" r="r" b="b"/>
            <a:pathLst>
              <a:path w="414655" h="285750">
                <a:moveTo>
                  <a:pt x="207261" y="0"/>
                </a:moveTo>
                <a:lnTo>
                  <a:pt x="152161" y="5096"/>
                </a:lnTo>
                <a:lnTo>
                  <a:pt x="102650" y="19477"/>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lnTo>
                  <a:pt x="407098" y="104749"/>
                </a:lnTo>
                <a:lnTo>
                  <a:pt x="386208" y="70663"/>
                </a:lnTo>
                <a:lnTo>
                  <a:pt x="353805" y="41786"/>
                </a:lnTo>
                <a:lnTo>
                  <a:pt x="311863" y="19477"/>
                </a:lnTo>
                <a:lnTo>
                  <a:pt x="262357" y="5096"/>
                </a:lnTo>
                <a:lnTo>
                  <a:pt x="207261" y="0"/>
                </a:lnTo>
                <a:close/>
              </a:path>
            </a:pathLst>
          </a:custGeom>
          <a:solidFill>
            <a:srgbClr val="FFCC99"/>
          </a:solidFill>
        </p:spPr>
        <p:txBody>
          <a:bodyPr wrap="square" lIns="0" tIns="0" rIns="0" bIns="0" rtlCol="0"/>
          <a:lstStyle/>
          <a:p>
            <a:endParaRPr/>
          </a:p>
        </p:txBody>
      </p:sp>
      <p:sp>
        <p:nvSpPr>
          <p:cNvPr id="30" name="object 30"/>
          <p:cNvSpPr/>
          <p:nvPr/>
        </p:nvSpPr>
        <p:spPr>
          <a:xfrm>
            <a:off x="2589511" y="4365131"/>
            <a:ext cx="414655" cy="285750"/>
          </a:xfrm>
          <a:custGeom>
            <a:avLst/>
            <a:gdLst/>
            <a:ahLst/>
            <a:cxnLst/>
            <a:rect l="l" t="t" r="r" b="b"/>
            <a:pathLst>
              <a:path w="414655" h="285750">
                <a:moveTo>
                  <a:pt x="414501" y="142684"/>
                </a:moveTo>
                <a:lnTo>
                  <a:pt x="407098" y="104749"/>
                </a:lnTo>
                <a:lnTo>
                  <a:pt x="386208" y="70663"/>
                </a:lnTo>
                <a:lnTo>
                  <a:pt x="353805" y="41786"/>
                </a:lnTo>
                <a:lnTo>
                  <a:pt x="311863" y="19478"/>
                </a:lnTo>
                <a:lnTo>
                  <a:pt x="262357" y="5096"/>
                </a:lnTo>
                <a:lnTo>
                  <a:pt x="207261" y="0"/>
                </a:lnTo>
                <a:lnTo>
                  <a:pt x="152161" y="5096"/>
                </a:lnTo>
                <a:lnTo>
                  <a:pt x="102650" y="19478"/>
                </a:lnTo>
                <a:lnTo>
                  <a:pt x="60703" y="41786"/>
                </a:lnTo>
                <a:lnTo>
                  <a:pt x="28296" y="70663"/>
                </a:lnTo>
                <a:lnTo>
                  <a:pt x="7403" y="104749"/>
                </a:lnTo>
                <a:lnTo>
                  <a:pt x="0" y="142684"/>
                </a:lnTo>
                <a:lnTo>
                  <a:pt x="7403" y="180610"/>
                </a:lnTo>
                <a:lnTo>
                  <a:pt x="28296" y="214689"/>
                </a:lnTo>
                <a:lnTo>
                  <a:pt x="60703" y="243562"/>
                </a:lnTo>
                <a:lnTo>
                  <a:pt x="102650" y="265869"/>
                </a:lnTo>
                <a:lnTo>
                  <a:pt x="152161" y="280250"/>
                </a:lnTo>
                <a:lnTo>
                  <a:pt x="207261" y="285346"/>
                </a:lnTo>
                <a:lnTo>
                  <a:pt x="262357" y="280250"/>
                </a:lnTo>
                <a:lnTo>
                  <a:pt x="311863" y="265869"/>
                </a:lnTo>
                <a:lnTo>
                  <a:pt x="353805" y="243562"/>
                </a:lnTo>
                <a:lnTo>
                  <a:pt x="386208" y="214689"/>
                </a:lnTo>
                <a:lnTo>
                  <a:pt x="407098" y="180610"/>
                </a:lnTo>
                <a:lnTo>
                  <a:pt x="414501" y="142684"/>
                </a:lnTo>
                <a:close/>
              </a:path>
            </a:pathLst>
          </a:custGeom>
          <a:ln w="16136">
            <a:solidFill>
              <a:srgbClr val="000000"/>
            </a:solidFill>
          </a:ln>
        </p:spPr>
        <p:txBody>
          <a:bodyPr wrap="square" lIns="0" tIns="0" rIns="0" bIns="0" rtlCol="0"/>
          <a:lstStyle/>
          <a:p>
            <a:endParaRPr/>
          </a:p>
        </p:txBody>
      </p:sp>
      <p:sp>
        <p:nvSpPr>
          <p:cNvPr id="31" name="object 31"/>
          <p:cNvSpPr txBox="1"/>
          <p:nvPr/>
        </p:nvSpPr>
        <p:spPr>
          <a:xfrm>
            <a:off x="2729551" y="4307190"/>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1</a:t>
            </a:r>
            <a:endParaRPr sz="2100">
              <a:latin typeface="Times New Roman"/>
              <a:cs typeface="Times New Roman"/>
            </a:endParaRPr>
          </a:p>
        </p:txBody>
      </p:sp>
      <p:sp>
        <p:nvSpPr>
          <p:cNvPr id="32" name="object 32"/>
          <p:cNvSpPr/>
          <p:nvPr/>
        </p:nvSpPr>
        <p:spPr>
          <a:xfrm>
            <a:off x="2589511" y="3096898"/>
            <a:ext cx="414655" cy="285750"/>
          </a:xfrm>
          <a:custGeom>
            <a:avLst/>
            <a:gdLst/>
            <a:ahLst/>
            <a:cxnLst/>
            <a:rect l="l" t="t" r="r" b="b"/>
            <a:pathLst>
              <a:path w="414655" h="285750">
                <a:moveTo>
                  <a:pt x="207261" y="0"/>
                </a:move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lnTo>
                  <a:pt x="407098" y="104606"/>
                </a:lnTo>
                <a:lnTo>
                  <a:pt x="386208" y="70560"/>
                </a:lnTo>
                <a:lnTo>
                  <a:pt x="353805" y="41722"/>
                </a:lnTo>
                <a:lnTo>
                  <a:pt x="311863" y="19446"/>
                </a:lnTo>
                <a:lnTo>
                  <a:pt x="262357" y="5087"/>
                </a:lnTo>
                <a:lnTo>
                  <a:pt x="207261" y="0"/>
                </a:lnTo>
                <a:close/>
              </a:path>
            </a:pathLst>
          </a:custGeom>
          <a:solidFill>
            <a:srgbClr val="FFCC99"/>
          </a:solidFill>
        </p:spPr>
        <p:txBody>
          <a:bodyPr wrap="square" lIns="0" tIns="0" rIns="0" bIns="0" rtlCol="0"/>
          <a:lstStyle/>
          <a:p>
            <a:endParaRPr/>
          </a:p>
        </p:txBody>
      </p:sp>
      <p:sp>
        <p:nvSpPr>
          <p:cNvPr id="33" name="object 33"/>
          <p:cNvSpPr/>
          <p:nvPr/>
        </p:nvSpPr>
        <p:spPr>
          <a:xfrm>
            <a:off x="2589511" y="3096898"/>
            <a:ext cx="414655" cy="285750"/>
          </a:xfrm>
          <a:custGeom>
            <a:avLst/>
            <a:gdLst/>
            <a:ahLst/>
            <a:cxnLst/>
            <a:rect l="l" t="t" r="r" b="b"/>
            <a:pathLst>
              <a:path w="414655" h="285750">
                <a:moveTo>
                  <a:pt x="414501" y="142505"/>
                </a:moveTo>
                <a:lnTo>
                  <a:pt x="407098" y="104606"/>
                </a:lnTo>
                <a:lnTo>
                  <a:pt x="386208" y="70560"/>
                </a:lnTo>
                <a:lnTo>
                  <a:pt x="353805" y="41722"/>
                </a:lnTo>
                <a:lnTo>
                  <a:pt x="311863" y="19446"/>
                </a:lnTo>
                <a:lnTo>
                  <a:pt x="262357" y="5087"/>
                </a:lnTo>
                <a:lnTo>
                  <a:pt x="207261" y="0"/>
                </a:lnTo>
                <a:lnTo>
                  <a:pt x="152161" y="5087"/>
                </a:lnTo>
                <a:lnTo>
                  <a:pt x="102650" y="19446"/>
                </a:lnTo>
                <a:lnTo>
                  <a:pt x="60703" y="41722"/>
                </a:lnTo>
                <a:lnTo>
                  <a:pt x="28296" y="70560"/>
                </a:lnTo>
                <a:lnTo>
                  <a:pt x="7403" y="104606"/>
                </a:lnTo>
                <a:lnTo>
                  <a:pt x="0" y="142505"/>
                </a:lnTo>
                <a:lnTo>
                  <a:pt x="7403" y="180498"/>
                </a:lnTo>
                <a:lnTo>
                  <a:pt x="28296" y="214607"/>
                </a:lnTo>
                <a:lnTo>
                  <a:pt x="60703" y="243484"/>
                </a:lnTo>
                <a:lnTo>
                  <a:pt x="102650" y="265780"/>
                </a:lnTo>
                <a:lnTo>
                  <a:pt x="152161" y="280146"/>
                </a:lnTo>
                <a:lnTo>
                  <a:pt x="207261" y="285234"/>
                </a:lnTo>
                <a:lnTo>
                  <a:pt x="262357" y="280146"/>
                </a:lnTo>
                <a:lnTo>
                  <a:pt x="311863" y="265780"/>
                </a:lnTo>
                <a:lnTo>
                  <a:pt x="353805" y="243484"/>
                </a:lnTo>
                <a:lnTo>
                  <a:pt x="386208" y="214607"/>
                </a:lnTo>
                <a:lnTo>
                  <a:pt x="407098" y="180498"/>
                </a:lnTo>
                <a:lnTo>
                  <a:pt x="414501" y="142505"/>
                </a:lnTo>
                <a:close/>
              </a:path>
            </a:pathLst>
          </a:custGeom>
          <a:ln w="16136">
            <a:solidFill>
              <a:srgbClr val="000000"/>
            </a:solidFill>
          </a:ln>
        </p:spPr>
        <p:txBody>
          <a:bodyPr wrap="square" lIns="0" tIns="0" rIns="0" bIns="0" rtlCol="0"/>
          <a:lstStyle/>
          <a:p>
            <a:endParaRPr/>
          </a:p>
        </p:txBody>
      </p:sp>
      <p:sp>
        <p:nvSpPr>
          <p:cNvPr id="34" name="object 34"/>
          <p:cNvSpPr txBox="1"/>
          <p:nvPr/>
        </p:nvSpPr>
        <p:spPr>
          <a:xfrm>
            <a:off x="272955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2</a:t>
            </a:r>
            <a:endParaRPr sz="2100">
              <a:latin typeface="Times New Roman"/>
              <a:cs typeface="Times New Roman"/>
            </a:endParaRPr>
          </a:p>
        </p:txBody>
      </p:sp>
      <p:sp>
        <p:nvSpPr>
          <p:cNvPr id="35" name="object 35"/>
          <p:cNvSpPr/>
          <p:nvPr/>
        </p:nvSpPr>
        <p:spPr>
          <a:xfrm>
            <a:off x="2589511" y="1828442"/>
            <a:ext cx="414655" cy="285750"/>
          </a:xfrm>
          <a:custGeom>
            <a:avLst/>
            <a:gdLst/>
            <a:ahLst/>
            <a:cxnLst/>
            <a:rect l="l" t="t" r="r" b="b"/>
            <a:pathLst>
              <a:path w="414655" h="285750">
                <a:moveTo>
                  <a:pt x="207261" y="0"/>
                </a:move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lnTo>
                  <a:pt x="407098" y="104813"/>
                </a:lnTo>
                <a:lnTo>
                  <a:pt x="386208" y="70726"/>
                </a:lnTo>
                <a:lnTo>
                  <a:pt x="353805" y="41834"/>
                </a:lnTo>
                <a:lnTo>
                  <a:pt x="311863" y="19504"/>
                </a:lnTo>
                <a:lnTo>
                  <a:pt x="262357" y="5103"/>
                </a:lnTo>
                <a:lnTo>
                  <a:pt x="207261" y="0"/>
                </a:lnTo>
                <a:close/>
              </a:path>
            </a:pathLst>
          </a:custGeom>
          <a:solidFill>
            <a:srgbClr val="FFCC99"/>
          </a:solidFill>
        </p:spPr>
        <p:txBody>
          <a:bodyPr wrap="square" lIns="0" tIns="0" rIns="0" bIns="0" rtlCol="0"/>
          <a:lstStyle/>
          <a:p>
            <a:endParaRPr/>
          </a:p>
        </p:txBody>
      </p:sp>
      <p:sp>
        <p:nvSpPr>
          <p:cNvPr id="36" name="object 36"/>
          <p:cNvSpPr/>
          <p:nvPr/>
        </p:nvSpPr>
        <p:spPr>
          <a:xfrm>
            <a:off x="2589511" y="1828442"/>
            <a:ext cx="414655" cy="285750"/>
          </a:xfrm>
          <a:custGeom>
            <a:avLst/>
            <a:gdLst/>
            <a:ahLst/>
            <a:cxnLst/>
            <a:rect l="l" t="t" r="r" b="b"/>
            <a:pathLst>
              <a:path w="414655" h="285750">
                <a:moveTo>
                  <a:pt x="414501" y="142729"/>
                </a:moveTo>
                <a:lnTo>
                  <a:pt x="407098" y="104813"/>
                </a:lnTo>
                <a:lnTo>
                  <a:pt x="386208" y="70726"/>
                </a:lnTo>
                <a:lnTo>
                  <a:pt x="353805" y="41834"/>
                </a:lnTo>
                <a:lnTo>
                  <a:pt x="311863" y="19504"/>
                </a:lnTo>
                <a:lnTo>
                  <a:pt x="262357" y="5103"/>
                </a:lnTo>
                <a:lnTo>
                  <a:pt x="207261" y="0"/>
                </a:lnTo>
                <a:lnTo>
                  <a:pt x="152161" y="5103"/>
                </a:lnTo>
                <a:lnTo>
                  <a:pt x="102650" y="19504"/>
                </a:lnTo>
                <a:lnTo>
                  <a:pt x="60703" y="41834"/>
                </a:lnTo>
                <a:lnTo>
                  <a:pt x="28296" y="70726"/>
                </a:lnTo>
                <a:lnTo>
                  <a:pt x="7403" y="104813"/>
                </a:lnTo>
                <a:lnTo>
                  <a:pt x="0" y="142729"/>
                </a:lnTo>
                <a:lnTo>
                  <a:pt x="7403" y="180644"/>
                </a:lnTo>
                <a:lnTo>
                  <a:pt x="28296" y="214731"/>
                </a:lnTo>
                <a:lnTo>
                  <a:pt x="60703" y="243624"/>
                </a:lnTo>
                <a:lnTo>
                  <a:pt x="102650" y="265954"/>
                </a:lnTo>
                <a:lnTo>
                  <a:pt x="152161" y="280354"/>
                </a:lnTo>
                <a:lnTo>
                  <a:pt x="207261" y="285458"/>
                </a:lnTo>
                <a:lnTo>
                  <a:pt x="262357" y="280354"/>
                </a:lnTo>
                <a:lnTo>
                  <a:pt x="311863" y="265954"/>
                </a:lnTo>
                <a:lnTo>
                  <a:pt x="353805" y="243624"/>
                </a:lnTo>
                <a:lnTo>
                  <a:pt x="386208" y="214731"/>
                </a:lnTo>
                <a:lnTo>
                  <a:pt x="407098" y="180644"/>
                </a:lnTo>
                <a:lnTo>
                  <a:pt x="414501" y="142729"/>
                </a:lnTo>
                <a:close/>
              </a:path>
            </a:pathLst>
          </a:custGeom>
          <a:ln w="16136">
            <a:solidFill>
              <a:srgbClr val="000000"/>
            </a:solidFill>
          </a:ln>
        </p:spPr>
        <p:txBody>
          <a:bodyPr wrap="square" lIns="0" tIns="0" rIns="0" bIns="0" rtlCol="0"/>
          <a:lstStyle/>
          <a:p>
            <a:endParaRPr/>
          </a:p>
        </p:txBody>
      </p:sp>
      <p:sp>
        <p:nvSpPr>
          <p:cNvPr id="37" name="object 37"/>
          <p:cNvSpPr txBox="1"/>
          <p:nvPr/>
        </p:nvSpPr>
        <p:spPr>
          <a:xfrm>
            <a:off x="2729551" y="1770546"/>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3</a:t>
            </a:r>
            <a:endParaRPr sz="2100">
              <a:latin typeface="Times New Roman"/>
              <a:cs typeface="Times New Roman"/>
            </a:endParaRPr>
          </a:p>
        </p:txBody>
      </p:sp>
      <p:sp>
        <p:nvSpPr>
          <p:cNvPr id="38" name="object 38"/>
          <p:cNvSpPr/>
          <p:nvPr/>
        </p:nvSpPr>
        <p:spPr>
          <a:xfrm>
            <a:off x="8551918" y="3096898"/>
            <a:ext cx="414655" cy="285750"/>
          </a:xfrm>
          <a:custGeom>
            <a:avLst/>
            <a:gdLst/>
            <a:ahLst/>
            <a:cxnLst/>
            <a:rect l="l" t="t" r="r" b="b"/>
            <a:pathLst>
              <a:path w="414654" h="285750">
                <a:moveTo>
                  <a:pt x="207419" y="0"/>
                </a:move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lnTo>
                  <a:pt x="407202" y="104606"/>
                </a:lnTo>
                <a:lnTo>
                  <a:pt x="386292" y="70560"/>
                </a:lnTo>
                <a:lnTo>
                  <a:pt x="353872" y="41722"/>
                </a:lnTo>
                <a:lnTo>
                  <a:pt x="311928" y="19446"/>
                </a:lnTo>
                <a:lnTo>
                  <a:pt x="262448" y="5087"/>
                </a:lnTo>
                <a:lnTo>
                  <a:pt x="207419" y="0"/>
                </a:lnTo>
                <a:close/>
              </a:path>
            </a:pathLst>
          </a:custGeom>
          <a:solidFill>
            <a:srgbClr val="FFCC99"/>
          </a:solidFill>
        </p:spPr>
        <p:txBody>
          <a:bodyPr wrap="square" lIns="0" tIns="0" rIns="0" bIns="0" rtlCol="0"/>
          <a:lstStyle/>
          <a:p>
            <a:endParaRPr/>
          </a:p>
        </p:txBody>
      </p:sp>
      <p:sp>
        <p:nvSpPr>
          <p:cNvPr id="39" name="object 39"/>
          <p:cNvSpPr/>
          <p:nvPr/>
        </p:nvSpPr>
        <p:spPr>
          <a:xfrm>
            <a:off x="8551917" y="3096898"/>
            <a:ext cx="414655" cy="285750"/>
          </a:xfrm>
          <a:custGeom>
            <a:avLst/>
            <a:gdLst/>
            <a:ahLst/>
            <a:cxnLst/>
            <a:rect l="l" t="t" r="r" b="b"/>
            <a:pathLst>
              <a:path w="414654" h="285750">
                <a:moveTo>
                  <a:pt x="414613" y="142505"/>
                </a:moveTo>
                <a:lnTo>
                  <a:pt x="407202" y="104606"/>
                </a:lnTo>
                <a:lnTo>
                  <a:pt x="386292" y="70560"/>
                </a:lnTo>
                <a:lnTo>
                  <a:pt x="353872" y="41722"/>
                </a:lnTo>
                <a:lnTo>
                  <a:pt x="311928" y="19446"/>
                </a:lnTo>
                <a:lnTo>
                  <a:pt x="262448" y="5087"/>
                </a:lnTo>
                <a:lnTo>
                  <a:pt x="207419" y="0"/>
                </a:lnTo>
                <a:lnTo>
                  <a:pt x="152295" y="5087"/>
                </a:lnTo>
                <a:lnTo>
                  <a:pt x="102751" y="19446"/>
                </a:lnTo>
                <a:lnTo>
                  <a:pt x="60769" y="41722"/>
                </a:lnTo>
                <a:lnTo>
                  <a:pt x="28329" y="70560"/>
                </a:lnTo>
                <a:lnTo>
                  <a:pt x="7412" y="104606"/>
                </a:lnTo>
                <a:lnTo>
                  <a:pt x="0" y="142505"/>
                </a:lnTo>
                <a:lnTo>
                  <a:pt x="7412" y="180498"/>
                </a:lnTo>
                <a:lnTo>
                  <a:pt x="28329" y="214607"/>
                </a:lnTo>
                <a:lnTo>
                  <a:pt x="60769" y="243484"/>
                </a:lnTo>
                <a:lnTo>
                  <a:pt x="102751" y="265780"/>
                </a:lnTo>
                <a:lnTo>
                  <a:pt x="152295" y="280146"/>
                </a:lnTo>
                <a:lnTo>
                  <a:pt x="207419" y="285234"/>
                </a:lnTo>
                <a:lnTo>
                  <a:pt x="262448" y="280146"/>
                </a:lnTo>
                <a:lnTo>
                  <a:pt x="311928" y="265780"/>
                </a:lnTo>
                <a:lnTo>
                  <a:pt x="353872" y="243484"/>
                </a:lnTo>
                <a:lnTo>
                  <a:pt x="386292" y="214607"/>
                </a:lnTo>
                <a:lnTo>
                  <a:pt x="407202" y="180498"/>
                </a:lnTo>
                <a:lnTo>
                  <a:pt x="414613" y="142505"/>
                </a:lnTo>
                <a:close/>
              </a:path>
            </a:pathLst>
          </a:custGeom>
          <a:ln w="16136">
            <a:solidFill>
              <a:srgbClr val="000000"/>
            </a:solidFill>
          </a:ln>
        </p:spPr>
        <p:txBody>
          <a:bodyPr wrap="square" lIns="0" tIns="0" rIns="0" bIns="0" rtlCol="0"/>
          <a:lstStyle/>
          <a:p>
            <a:endParaRPr/>
          </a:p>
        </p:txBody>
      </p:sp>
      <p:sp>
        <p:nvSpPr>
          <p:cNvPr id="40" name="object 40"/>
          <p:cNvSpPr txBox="1"/>
          <p:nvPr/>
        </p:nvSpPr>
        <p:spPr>
          <a:xfrm>
            <a:off x="8692071" y="3038779"/>
            <a:ext cx="147955" cy="347980"/>
          </a:xfrm>
          <a:prstGeom prst="rect">
            <a:avLst/>
          </a:prstGeom>
        </p:spPr>
        <p:txBody>
          <a:bodyPr vert="horz" wrap="square" lIns="0" tIns="13970" rIns="0" bIns="0" rtlCol="0">
            <a:spAutoFit/>
          </a:bodyPr>
          <a:lstStyle/>
          <a:p>
            <a:pPr>
              <a:spcBef>
                <a:spcPts val="110"/>
              </a:spcBef>
            </a:pPr>
            <a:r>
              <a:rPr sz="2100" spc="5" dirty="0">
                <a:latin typeface="Times New Roman"/>
                <a:cs typeface="Times New Roman"/>
              </a:rPr>
              <a:t>4</a:t>
            </a:r>
            <a:endParaRPr sz="2100">
              <a:latin typeface="Times New Roman"/>
              <a:cs typeface="Times New Roman"/>
            </a:endParaRPr>
          </a:p>
        </p:txBody>
      </p:sp>
      <p:sp>
        <p:nvSpPr>
          <p:cNvPr id="44" name="object 3"/>
          <p:cNvSpPr txBox="1">
            <a:spLocks/>
          </p:cNvSpPr>
          <p:nvPr/>
        </p:nvSpPr>
        <p:spPr>
          <a:xfrm>
            <a:off x="711644" y="336652"/>
            <a:ext cx="48780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2400" spc="500" dirty="0">
                <a:solidFill>
                  <a:schemeClr val="accent1">
                    <a:lumMod val="50000"/>
                  </a:schemeClr>
                </a:solidFill>
                <a:latin typeface="微软雅黑" panose="020B0503020204020204" pitchFamily="34" charset="-122"/>
                <a:ea typeface="微软雅黑" panose="020B0503020204020204" pitchFamily="34" charset="-122"/>
              </a:rPr>
              <a:t>入侵检测系统</a:t>
            </a:r>
            <a:r>
              <a:rPr lang="en-US" altLang="zh-CN" sz="2400" spc="500" dirty="0">
                <a:solidFill>
                  <a:schemeClr val="accent1">
                    <a:lumMod val="50000"/>
                  </a:schemeClr>
                </a:solidFill>
                <a:latin typeface="微软雅黑" panose="020B0503020204020204" pitchFamily="34" charset="-122"/>
                <a:ea typeface="微软雅黑" panose="020B0503020204020204" pitchFamily="34" charset="-122"/>
              </a:rPr>
              <a:t>(IDS)</a:t>
            </a:r>
            <a:endParaRPr lang="zh-CN" altLang="en-US" sz="2400" spc="5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1" y="336652"/>
            <a:ext cx="12191998" cy="378554"/>
            <a:chOff x="1" y="336652"/>
            <a:chExt cx="12191998" cy="378554"/>
          </a:xfrm>
        </p:grpSpPr>
        <p:sp>
          <p:nvSpPr>
            <p:cNvPr id="46" name="矩形 45">
              <a:extLst>
                <a:ext uri="{FF2B5EF4-FFF2-40B4-BE49-F238E27FC236}">
                  <a16:creationId xmlns:a16="http://schemas.microsoft.com/office/drawing/2014/main" id="{F9A61405-0682-4602-BF60-F734C8C97EA0}"/>
                </a:ext>
              </a:extLst>
            </p:cNvPr>
            <p:cNvSpPr/>
            <p:nvPr/>
          </p:nvSpPr>
          <p:spPr>
            <a:xfrm>
              <a:off x="4106174" y="336652"/>
              <a:ext cx="808582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圆角矩形标注 47"/>
          <p:cNvSpPr/>
          <p:nvPr/>
        </p:nvSpPr>
        <p:spPr>
          <a:xfrm>
            <a:off x="2231648" y="1464379"/>
            <a:ext cx="3453687" cy="1918066"/>
          </a:xfrm>
          <a:prstGeom prst="wedgeRoundRectCallout">
            <a:avLst>
              <a:gd name="adj1" fmla="val 68235"/>
              <a:gd name="adj2" fmla="val 30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rgbClr val="C00000"/>
                </a:solidFill>
              </a:rPr>
              <a:t>(4) </a:t>
            </a:r>
            <a:r>
              <a:rPr lang="zh-CN" altLang="en-US" sz="2000" dirty="0">
                <a:solidFill>
                  <a:srgbClr val="C00000"/>
                </a:solidFill>
              </a:rPr>
              <a:t>控制器</a:t>
            </a:r>
            <a:r>
              <a:rPr lang="zh-CN" altLang="en-US" sz="2000" dirty="0" smtClean="0">
                <a:solidFill>
                  <a:srgbClr val="C00000"/>
                </a:solidFill>
              </a:rPr>
              <a:t>：</a:t>
            </a:r>
            <a:endParaRPr lang="en-US" altLang="zh-CN" sz="2000" dirty="0" smtClean="0">
              <a:solidFill>
                <a:srgbClr val="C00000"/>
              </a:solidFill>
            </a:endParaRPr>
          </a:p>
          <a:p>
            <a:pPr algn="just"/>
            <a:r>
              <a:rPr lang="zh-CN" altLang="en-US" sz="2000" dirty="0" smtClean="0">
                <a:solidFill>
                  <a:schemeClr val="bg1"/>
                </a:solidFill>
              </a:rPr>
              <a:t>也</a:t>
            </a:r>
            <a:r>
              <a:rPr lang="zh-CN" altLang="en-US" sz="2000" dirty="0">
                <a:solidFill>
                  <a:schemeClr val="bg1"/>
                </a:solidFill>
              </a:rPr>
              <a:t>称为响应器，根据从检测器发来的警报信号，人工或自动地对入侵行为做出响应。</a:t>
            </a:r>
          </a:p>
        </p:txBody>
      </p:sp>
    </p:spTree>
    <p:extLst>
      <p:ext uri="{BB962C8B-B14F-4D97-AF65-F5344CB8AC3E}">
        <p14:creationId xmlns:p14="http://schemas.microsoft.com/office/powerpoint/2010/main" val="2728926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a:t>
            </a:r>
            <a:r>
              <a:rPr lang="zh-CN" altLang="en-US" dirty="0" smtClean="0"/>
              <a:t>任务</a:t>
            </a:r>
            <a:r>
              <a:rPr lang="en-US" altLang="zh-CN" dirty="0" smtClean="0"/>
              <a:t>-</a:t>
            </a:r>
            <a:r>
              <a:rPr lang="zh-CN" altLang="en-US" dirty="0" smtClean="0"/>
              <a:t>安全响应</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solidFill>
                  <a:srgbClr val="C00000"/>
                </a:solidFill>
              </a:rPr>
              <a:t>(3) </a:t>
            </a:r>
            <a:r>
              <a:rPr lang="zh-CN" altLang="en-US" dirty="0" smtClean="0">
                <a:solidFill>
                  <a:srgbClr val="C00000"/>
                </a:solidFill>
              </a:rPr>
              <a:t>安全响应</a:t>
            </a:r>
            <a:endParaRPr lang="zh-CN" altLang="en-US" dirty="0">
              <a:solidFill>
                <a:srgbClr val="C00000"/>
              </a:solidFill>
            </a:endParaRPr>
          </a:p>
          <a:p>
            <a:pPr lvl="1"/>
            <a:r>
              <a:rPr lang="en-US" altLang="zh-CN" spc="-10" dirty="0">
                <a:latin typeface="宋体"/>
                <a:cs typeface="宋体"/>
              </a:rPr>
              <a:t>IDS</a:t>
            </a:r>
            <a:r>
              <a:rPr lang="zh-CN" altLang="en-US" spc="-10" dirty="0">
                <a:latin typeface="宋体"/>
                <a:cs typeface="宋体"/>
              </a:rPr>
              <a:t>在发现入侵行为后必然及时做出响应，包括</a:t>
            </a:r>
            <a:r>
              <a:rPr lang="zh-CN" altLang="en-US" u="sng" spc="-10" dirty="0">
                <a:latin typeface="宋体"/>
                <a:cs typeface="宋体"/>
              </a:rPr>
              <a:t>终止网络服务</a:t>
            </a:r>
            <a:r>
              <a:rPr lang="zh-CN" altLang="en-US" spc="-10" dirty="0">
                <a:latin typeface="宋体"/>
                <a:cs typeface="宋体"/>
              </a:rPr>
              <a:t>、</a:t>
            </a:r>
            <a:r>
              <a:rPr lang="zh-CN" altLang="en-US" u="sng" spc="-10" dirty="0">
                <a:latin typeface="宋体"/>
                <a:cs typeface="宋体"/>
              </a:rPr>
              <a:t>记录事件日志</a:t>
            </a:r>
            <a:r>
              <a:rPr lang="zh-CN" altLang="en-US" spc="-10" dirty="0">
                <a:latin typeface="宋体"/>
                <a:cs typeface="宋体"/>
              </a:rPr>
              <a:t>、</a:t>
            </a:r>
            <a:r>
              <a:rPr lang="zh-CN" altLang="en-US" u="sng" spc="-10" dirty="0">
                <a:latin typeface="宋体"/>
                <a:cs typeface="宋体"/>
              </a:rPr>
              <a:t>报警</a:t>
            </a:r>
            <a:r>
              <a:rPr lang="zh-CN" altLang="en-US" spc="-10" dirty="0">
                <a:latin typeface="宋体"/>
                <a:cs typeface="宋体"/>
              </a:rPr>
              <a:t>和</a:t>
            </a:r>
            <a:r>
              <a:rPr lang="zh-CN" altLang="en-US" u="sng" spc="-10" dirty="0">
                <a:latin typeface="宋体"/>
                <a:cs typeface="宋体"/>
              </a:rPr>
              <a:t>阻断</a:t>
            </a:r>
            <a:r>
              <a:rPr lang="zh-CN" altLang="en-US" spc="-10" dirty="0">
                <a:latin typeface="宋体"/>
                <a:cs typeface="宋体"/>
              </a:rPr>
              <a:t>等。</a:t>
            </a:r>
          </a:p>
          <a:p>
            <a:pPr lvl="1"/>
            <a:r>
              <a:rPr lang="zh-CN" altLang="en-US" spc="-10" dirty="0">
                <a:latin typeface="宋体"/>
                <a:cs typeface="宋体"/>
              </a:rPr>
              <a:t>响应可分为主动响应和被动响应两种类型。</a:t>
            </a:r>
          </a:p>
          <a:p>
            <a:pPr lvl="2"/>
            <a:r>
              <a:rPr lang="zh-CN" altLang="en-US" spc="-10" dirty="0">
                <a:solidFill>
                  <a:srgbClr val="0000FF"/>
                </a:solidFill>
                <a:latin typeface="宋体"/>
                <a:cs typeface="宋体"/>
              </a:rPr>
              <a:t>主动响应</a:t>
            </a:r>
            <a:r>
              <a:rPr lang="zh-CN" altLang="en-US" spc="-10" dirty="0">
                <a:latin typeface="宋体"/>
                <a:cs typeface="宋体"/>
              </a:rPr>
              <a:t>由用户驱动或系统本身自动执行，可对入侵行为采取终止网络连接、改变系统环境</a:t>
            </a:r>
            <a:r>
              <a:rPr lang="en-US" altLang="zh-CN" spc="-10" dirty="0">
                <a:latin typeface="宋体"/>
                <a:cs typeface="宋体"/>
              </a:rPr>
              <a:t>(</a:t>
            </a:r>
            <a:r>
              <a:rPr lang="zh-CN" altLang="en-US" spc="-10" dirty="0">
                <a:latin typeface="宋体"/>
                <a:cs typeface="宋体"/>
              </a:rPr>
              <a:t>如修改防火墙的安全策略</a:t>
            </a:r>
            <a:r>
              <a:rPr lang="en-US" altLang="zh-CN" spc="-10" dirty="0">
                <a:latin typeface="宋体"/>
                <a:cs typeface="宋体"/>
              </a:rPr>
              <a:t>)</a:t>
            </a:r>
            <a:r>
              <a:rPr lang="zh-CN" altLang="en-US" spc="-10" dirty="0">
                <a:latin typeface="宋体"/>
                <a:cs typeface="宋体"/>
              </a:rPr>
              <a:t>等；</a:t>
            </a:r>
          </a:p>
          <a:p>
            <a:pPr lvl="2"/>
            <a:r>
              <a:rPr lang="zh-CN" altLang="en-US" spc="-10" dirty="0">
                <a:solidFill>
                  <a:srgbClr val="0000FF"/>
                </a:solidFill>
                <a:latin typeface="宋体"/>
                <a:cs typeface="宋体"/>
              </a:rPr>
              <a:t>被动响应</a:t>
            </a:r>
            <a:r>
              <a:rPr lang="zh-CN" altLang="en-US" spc="-10" dirty="0">
                <a:latin typeface="宋体"/>
                <a:cs typeface="宋体"/>
              </a:rPr>
              <a:t>包括发出告警信息和通知等。目前比较流行的响应方式有：记录日志、实时显示、</a:t>
            </a:r>
            <a:r>
              <a:rPr lang="en-US" altLang="zh-CN" spc="-10" dirty="0">
                <a:latin typeface="宋体"/>
                <a:cs typeface="宋体"/>
              </a:rPr>
              <a:t>E-mail</a:t>
            </a:r>
            <a:r>
              <a:rPr lang="zh-CN" altLang="en-US" spc="-10" dirty="0">
                <a:latin typeface="宋体"/>
                <a:cs typeface="宋体"/>
              </a:rPr>
              <a:t>报警、声音报警、</a:t>
            </a:r>
            <a:r>
              <a:rPr lang="en-US" altLang="zh-CN" spc="-10" dirty="0">
                <a:latin typeface="宋体"/>
                <a:cs typeface="宋体"/>
              </a:rPr>
              <a:t>SNMP</a:t>
            </a:r>
            <a:r>
              <a:rPr lang="zh-CN" altLang="en-US" spc="-10" dirty="0">
                <a:latin typeface="宋体"/>
                <a:cs typeface="宋体"/>
              </a:rPr>
              <a:t>报警</a:t>
            </a:r>
            <a:r>
              <a:rPr lang="zh-CN" altLang="en-US" spc="-10" dirty="0" smtClean="0">
                <a:latin typeface="宋体"/>
                <a:cs typeface="宋体"/>
              </a:rPr>
              <a:t>、手机</a:t>
            </a:r>
            <a:r>
              <a:rPr lang="zh-CN" altLang="en-US" spc="-10" dirty="0">
                <a:latin typeface="宋体"/>
                <a:cs typeface="宋体"/>
              </a:rPr>
              <a:t>短信报警等。</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65790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提供的主要功能</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t>为了完成入侵检测任务，</a:t>
            </a:r>
            <a:r>
              <a:rPr lang="en-US" altLang="zh-CN" dirty="0"/>
              <a:t>IDS</a:t>
            </a:r>
            <a:r>
              <a:rPr lang="zh-CN" altLang="en-US" dirty="0"/>
              <a:t>需要提供以下主要功能。</a:t>
            </a:r>
          </a:p>
          <a:p>
            <a:pPr lvl="1"/>
            <a:r>
              <a:rPr lang="zh-CN" altLang="en-US" dirty="0">
                <a:solidFill>
                  <a:srgbClr val="0000FF"/>
                </a:solidFill>
              </a:rPr>
              <a:t>网络流量的跟踪与分析功能</a:t>
            </a:r>
            <a:r>
              <a:rPr lang="zh-CN" altLang="en-US" dirty="0"/>
              <a:t>：跟踪用户进出网络的所有活动，实时检测并分析用户在系统中的活动状态；实时统计网络流量，检测拒绝服务攻击等异常行为。</a:t>
            </a:r>
          </a:p>
          <a:p>
            <a:pPr lvl="1"/>
            <a:r>
              <a:rPr lang="zh-CN" altLang="en-US" dirty="0">
                <a:solidFill>
                  <a:srgbClr val="0000FF"/>
                </a:solidFill>
              </a:rPr>
              <a:t>已知攻击特征的识别功能</a:t>
            </a:r>
            <a:r>
              <a:rPr lang="zh-CN" altLang="en-US" dirty="0"/>
              <a:t>：识别特定类型的攻击，并向控制台报警，为网络防护提供依据。 根据定制的条件过滤重复告警事件，减轻传输与响应的压力。</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31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提供的主要功能</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t>为了完成入侵检测任务，</a:t>
            </a:r>
            <a:r>
              <a:rPr lang="en-US" altLang="zh-CN" dirty="0"/>
              <a:t>IDS</a:t>
            </a:r>
            <a:r>
              <a:rPr lang="zh-CN" altLang="en-US" dirty="0"/>
              <a:t>需要提供以下主要</a:t>
            </a:r>
            <a:r>
              <a:rPr lang="zh-CN" altLang="en-US" dirty="0" smtClean="0"/>
              <a:t>功能（续</a:t>
            </a:r>
            <a:r>
              <a:rPr lang="en-US" altLang="zh-CN" dirty="0" smtClean="0"/>
              <a:t>1</a:t>
            </a:r>
            <a:r>
              <a:rPr lang="zh-CN" altLang="en-US" dirty="0" smtClean="0"/>
              <a:t>）</a:t>
            </a:r>
            <a:endParaRPr lang="zh-CN" altLang="en-US" dirty="0"/>
          </a:p>
          <a:p>
            <a:pPr lvl="1"/>
            <a:r>
              <a:rPr lang="zh-CN" altLang="en-US" dirty="0">
                <a:solidFill>
                  <a:srgbClr val="0000FF"/>
                </a:solidFill>
              </a:rPr>
              <a:t>异常行为的分析、统计与响应功能</a:t>
            </a:r>
            <a:r>
              <a:rPr lang="zh-CN" altLang="en-US" dirty="0"/>
              <a:t>：分析系统的异常行为模式，统计异常行为，并对异常行为做出响应。</a:t>
            </a:r>
          </a:p>
          <a:p>
            <a:pPr lvl="1"/>
            <a:r>
              <a:rPr lang="zh-CN" altLang="en-US" dirty="0">
                <a:solidFill>
                  <a:srgbClr val="0000FF"/>
                </a:solidFill>
              </a:rPr>
              <a:t>特征库的在线和离线升级功能</a:t>
            </a:r>
            <a:r>
              <a:rPr lang="zh-CN" altLang="en-US" dirty="0"/>
              <a:t>：提供入侵检测规则的在线和离线升级，实时更新入侵特征库，不断提高</a:t>
            </a:r>
            <a:r>
              <a:rPr lang="en-US" altLang="zh-CN" dirty="0"/>
              <a:t>IDS</a:t>
            </a:r>
            <a:r>
              <a:rPr lang="zh-CN" altLang="en-US" dirty="0"/>
              <a:t>的入侵检测能力。</a:t>
            </a:r>
          </a:p>
          <a:p>
            <a:pPr lvl="1"/>
            <a:r>
              <a:rPr lang="zh-CN" altLang="en-US" dirty="0">
                <a:solidFill>
                  <a:srgbClr val="0000FF"/>
                </a:solidFill>
              </a:rPr>
              <a:t>数据文件的完整性检查功能</a:t>
            </a:r>
            <a:r>
              <a:rPr lang="zh-CN" altLang="en-US" dirty="0"/>
              <a:t>：检查关键数据文件的完整性，识别并报告数据文件的改动情况</a:t>
            </a:r>
            <a:r>
              <a:rPr lang="zh-CN" altLang="en-US" dirty="0" smtClean="0"/>
              <a:t>。</a:t>
            </a:r>
            <a:endParaRPr lang="zh-CN" altLang="en-US"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025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提供的主要功能</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t>为了完成入侵检测任务，</a:t>
            </a:r>
            <a:r>
              <a:rPr lang="en-US" altLang="zh-CN" dirty="0"/>
              <a:t>IDS</a:t>
            </a:r>
            <a:r>
              <a:rPr lang="zh-CN" altLang="en-US" dirty="0"/>
              <a:t>需要提供以下主要</a:t>
            </a:r>
            <a:r>
              <a:rPr lang="zh-CN" altLang="en-US" dirty="0" smtClean="0"/>
              <a:t>功能（续</a:t>
            </a:r>
            <a:r>
              <a:rPr lang="en-US" altLang="zh-CN" dirty="0" smtClean="0"/>
              <a:t>2</a:t>
            </a:r>
            <a:r>
              <a:rPr lang="zh-CN" altLang="en-US" dirty="0" smtClean="0"/>
              <a:t>）</a:t>
            </a:r>
            <a:endParaRPr lang="zh-CN" altLang="en-US" dirty="0"/>
          </a:p>
          <a:p>
            <a:pPr lvl="1"/>
            <a:r>
              <a:rPr lang="zh-CN" altLang="en-US" dirty="0" smtClean="0">
                <a:solidFill>
                  <a:srgbClr val="0000FF"/>
                </a:solidFill>
              </a:rPr>
              <a:t>自定义</a:t>
            </a:r>
            <a:r>
              <a:rPr lang="zh-CN" altLang="en-US" dirty="0">
                <a:solidFill>
                  <a:srgbClr val="0000FF"/>
                </a:solidFill>
              </a:rPr>
              <a:t>的响应功能</a:t>
            </a:r>
            <a:r>
              <a:rPr lang="zh-CN" altLang="en-US" dirty="0"/>
              <a:t>：定制实时响应策略；根据用户定义，经过系统过滤，对告警事件及时响应</a:t>
            </a:r>
            <a:r>
              <a:rPr lang="zh-CN" altLang="en-US" dirty="0" smtClean="0"/>
              <a:t>。</a:t>
            </a:r>
            <a:endParaRPr lang="en-US" altLang="zh-CN" dirty="0" smtClean="0"/>
          </a:p>
          <a:p>
            <a:pPr lvl="1"/>
            <a:r>
              <a:rPr lang="en-US" altLang="zh-CN" dirty="0" smtClean="0">
                <a:solidFill>
                  <a:srgbClr val="0000FF"/>
                </a:solidFill>
              </a:rPr>
              <a:t>IDS</a:t>
            </a:r>
            <a:r>
              <a:rPr lang="zh-CN" altLang="en-US" dirty="0">
                <a:solidFill>
                  <a:srgbClr val="0000FF"/>
                </a:solidFill>
              </a:rPr>
              <a:t>探测器集中管理功能</a:t>
            </a:r>
            <a:r>
              <a:rPr lang="zh-CN" altLang="en-US" dirty="0"/>
              <a:t>：通过控制台收集探测器的状态和告警信息，控制各个探测器的行为。</a:t>
            </a:r>
          </a:p>
          <a:p>
            <a:pPr lvl="1"/>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4287327" y="336652"/>
              <a:ext cx="790467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1916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198759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的分类</a:t>
            </a:r>
            <a:endParaRPr dirty="0"/>
          </a:p>
        </p:txBody>
      </p:sp>
      <p:sp>
        <p:nvSpPr>
          <p:cNvPr id="7" name="内容占位符 6"/>
          <p:cNvSpPr>
            <a:spLocks noGrp="1"/>
          </p:cNvSpPr>
          <p:nvPr>
            <p:ph idx="1"/>
          </p:nvPr>
        </p:nvSpPr>
        <p:spPr>
          <a:xfrm>
            <a:off x="613187" y="1347068"/>
            <a:ext cx="9812748" cy="509961"/>
          </a:xfrm>
        </p:spPr>
        <p:txBody>
          <a:bodyPr vert="horz" lIns="91440" tIns="45720" rIns="91440" bIns="45720" rtlCol="0">
            <a:noAutofit/>
          </a:bodyPr>
          <a:lstStyle/>
          <a:p>
            <a:r>
              <a:rPr lang="zh-CN" altLang="en-US" sz="2400" dirty="0"/>
              <a:t>基于网络的入侵检测</a:t>
            </a:r>
            <a:r>
              <a:rPr lang="zh-CN" altLang="en-US" sz="2400" dirty="0" smtClean="0"/>
              <a:t>系统 </a:t>
            </a:r>
            <a:r>
              <a:rPr lang="en-US" altLang="zh-CN" sz="2400" dirty="0" smtClean="0"/>
              <a:t>(</a:t>
            </a:r>
            <a:r>
              <a:rPr lang="en-US" altLang="zh-CN" sz="2400" dirty="0"/>
              <a:t>NIDS</a:t>
            </a:r>
            <a:r>
              <a:rPr lang="zh-CN" altLang="en-US" sz="2400" dirty="0"/>
              <a:t>，</a:t>
            </a:r>
            <a:r>
              <a:rPr lang="en-US" altLang="zh-CN" sz="2400" dirty="0"/>
              <a:t>Network Intrusion Detection System</a:t>
            </a:r>
            <a:r>
              <a:rPr lang="en-US" altLang="zh-CN" sz="2400" dirty="0" smtClean="0"/>
              <a:t>)</a:t>
            </a:r>
          </a:p>
          <a:p>
            <a:r>
              <a:rPr lang="zh-CN" altLang="en-US" sz="2400" dirty="0"/>
              <a:t>基于主机的入侵检测系统 </a:t>
            </a:r>
            <a:r>
              <a:rPr lang="en-US" altLang="zh-CN" sz="2400" dirty="0"/>
              <a:t>(HIDS</a:t>
            </a:r>
            <a:r>
              <a:rPr lang="zh-CN" altLang="en-US" sz="2400" dirty="0"/>
              <a:t>，</a:t>
            </a:r>
            <a:r>
              <a:rPr lang="en-US" altLang="zh-CN" sz="2400" dirty="0"/>
              <a:t>Host Intrusion Detection System</a:t>
            </a:r>
            <a:r>
              <a:rPr lang="en-US" altLang="zh-CN" sz="2400" dirty="0" smtClean="0"/>
              <a:t>)</a:t>
            </a:r>
          </a:p>
          <a:p>
            <a:r>
              <a:rPr lang="zh-CN" altLang="en-US" sz="2400" dirty="0">
                <a:latin typeface="Times New Roman"/>
                <a:cs typeface="Times New Roman"/>
              </a:rPr>
              <a:t>分布式入侵检测系统 </a:t>
            </a:r>
            <a:r>
              <a:rPr lang="en-US" altLang="zh-CN" sz="2400" dirty="0">
                <a:latin typeface="Times New Roman"/>
                <a:cs typeface="Times New Roman"/>
              </a:rPr>
              <a:t>(DIDS</a:t>
            </a:r>
            <a:r>
              <a:rPr lang="zh-CN" altLang="en-US" sz="2400" dirty="0">
                <a:latin typeface="Times New Roman"/>
                <a:cs typeface="Times New Roman"/>
              </a:rPr>
              <a:t>，</a:t>
            </a:r>
            <a:r>
              <a:rPr lang="en-US" altLang="zh-CN" sz="2400" dirty="0">
                <a:latin typeface="Times New Roman"/>
                <a:cs typeface="Times New Roman"/>
              </a:rPr>
              <a:t>Distributed Intrusion Detection System) </a:t>
            </a:r>
          </a:p>
          <a:p>
            <a:endParaRPr lang="zh-CN" altLang="en-US" sz="2400" dirty="0"/>
          </a:p>
          <a:p>
            <a:endParaRPr lang="zh-CN" altLang="en-US" sz="2400" dirty="0">
              <a:solidFill>
                <a:srgbClr val="0000FF"/>
              </a:solidFill>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2628901" y="336652"/>
              <a:ext cx="956309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05916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198759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的分类</a:t>
            </a:r>
            <a:endParaRPr dirty="0"/>
          </a:p>
        </p:txBody>
      </p:sp>
      <p:sp>
        <p:nvSpPr>
          <p:cNvPr id="7" name="内容占位符 6"/>
          <p:cNvSpPr>
            <a:spLocks noGrp="1"/>
          </p:cNvSpPr>
          <p:nvPr>
            <p:ph idx="1"/>
          </p:nvPr>
        </p:nvSpPr>
        <p:spPr>
          <a:xfrm>
            <a:off x="597155" y="1096902"/>
            <a:ext cx="9812748" cy="509961"/>
          </a:xfrm>
        </p:spPr>
        <p:txBody>
          <a:bodyPr vert="horz" lIns="91440" tIns="45720" rIns="91440" bIns="45720" rtlCol="0">
            <a:noAutofit/>
          </a:bodyPr>
          <a:lstStyle/>
          <a:p>
            <a:r>
              <a:rPr lang="zh-CN" altLang="en-US" sz="2400" dirty="0">
                <a:solidFill>
                  <a:srgbClr val="0000FF"/>
                </a:solidFill>
              </a:rPr>
              <a:t>基于网络的入侵检测</a:t>
            </a:r>
            <a:r>
              <a:rPr lang="zh-CN" altLang="en-US" sz="2400" dirty="0" smtClean="0">
                <a:solidFill>
                  <a:srgbClr val="0000FF"/>
                </a:solidFill>
              </a:rPr>
              <a:t>系统 </a:t>
            </a:r>
            <a:r>
              <a:rPr lang="en-US" altLang="zh-CN" sz="2400" dirty="0" smtClean="0">
                <a:solidFill>
                  <a:srgbClr val="0000FF"/>
                </a:solidFill>
              </a:rPr>
              <a:t>(</a:t>
            </a:r>
            <a:r>
              <a:rPr lang="en-US" altLang="zh-CN" sz="2400" dirty="0">
                <a:solidFill>
                  <a:srgbClr val="0000FF"/>
                </a:solidFill>
              </a:rPr>
              <a:t>NIDS</a:t>
            </a:r>
            <a:r>
              <a:rPr lang="zh-CN" altLang="en-US" sz="2400" dirty="0">
                <a:solidFill>
                  <a:srgbClr val="0000FF"/>
                </a:solidFill>
              </a:rPr>
              <a:t>，</a:t>
            </a:r>
            <a:r>
              <a:rPr lang="en-US" altLang="zh-CN" sz="2400" dirty="0">
                <a:solidFill>
                  <a:srgbClr val="0000FF"/>
                </a:solidFill>
              </a:rPr>
              <a:t>Network Intrusion Detection System</a:t>
            </a:r>
            <a:r>
              <a:rPr lang="en-US" altLang="zh-CN" sz="2400" dirty="0" smtClean="0">
                <a:solidFill>
                  <a:srgbClr val="0000FF"/>
                </a:solidFill>
              </a:rPr>
              <a:t>)</a:t>
            </a:r>
            <a:endParaRPr lang="zh-CN" altLang="en-US" sz="2400" dirty="0">
              <a:solidFill>
                <a:srgbClr val="0000FF"/>
              </a:solidFill>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2628901" y="336652"/>
              <a:ext cx="956309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05441" y="2326195"/>
            <a:ext cx="8148384" cy="3307079"/>
            <a:chOff x="2025164" y="2721824"/>
            <a:chExt cx="8148384" cy="3307079"/>
          </a:xfrm>
        </p:grpSpPr>
        <p:sp>
          <p:nvSpPr>
            <p:cNvPr id="12" name="object 7"/>
            <p:cNvSpPr/>
            <p:nvPr/>
          </p:nvSpPr>
          <p:spPr>
            <a:xfrm>
              <a:off x="2479110" y="4572081"/>
              <a:ext cx="278765" cy="157480"/>
            </a:xfrm>
            <a:custGeom>
              <a:avLst/>
              <a:gdLst/>
              <a:ahLst/>
              <a:cxnLst/>
              <a:rect l="l" t="t" r="r" b="b"/>
              <a:pathLst>
                <a:path w="278765" h="157479">
                  <a:moveTo>
                    <a:pt x="217628" y="0"/>
                  </a:moveTo>
                  <a:lnTo>
                    <a:pt x="207293" y="505"/>
                  </a:lnTo>
                  <a:lnTo>
                    <a:pt x="0" y="157432"/>
                  </a:lnTo>
                  <a:lnTo>
                    <a:pt x="128174" y="156648"/>
                  </a:lnTo>
                  <a:lnTo>
                    <a:pt x="167803" y="151542"/>
                  </a:lnTo>
                  <a:lnTo>
                    <a:pt x="205411" y="139184"/>
                  </a:lnTo>
                  <a:lnTo>
                    <a:pt x="240007" y="120005"/>
                  </a:lnTo>
                  <a:lnTo>
                    <a:pt x="270601" y="94434"/>
                  </a:lnTo>
                  <a:lnTo>
                    <a:pt x="278553" y="70660"/>
                  </a:lnTo>
                  <a:lnTo>
                    <a:pt x="276783" y="46535"/>
                  </a:lnTo>
                  <a:lnTo>
                    <a:pt x="247103" y="8322"/>
                  </a:lnTo>
                  <a:lnTo>
                    <a:pt x="217628" y="0"/>
                  </a:lnTo>
                  <a:close/>
                </a:path>
              </a:pathLst>
            </a:custGeom>
            <a:solidFill>
              <a:srgbClr val="DDDDDD"/>
            </a:solidFill>
          </p:spPr>
          <p:txBody>
            <a:bodyPr wrap="square" lIns="0" tIns="0" rIns="0" bIns="0" rtlCol="0"/>
            <a:lstStyle/>
            <a:p>
              <a:endParaRPr/>
            </a:p>
          </p:txBody>
        </p:sp>
        <p:sp>
          <p:nvSpPr>
            <p:cNvPr id="13" name="object 8"/>
            <p:cNvSpPr/>
            <p:nvPr/>
          </p:nvSpPr>
          <p:spPr>
            <a:xfrm>
              <a:off x="2478405" y="4537173"/>
              <a:ext cx="211262" cy="192357"/>
            </a:xfrm>
            <a:prstGeom prst="rect">
              <a:avLst/>
            </a:prstGeom>
            <a:blipFill>
              <a:blip r:embed="rId2" cstate="print"/>
              <a:stretch>
                <a:fillRect/>
              </a:stretch>
            </a:blipFill>
          </p:spPr>
          <p:txBody>
            <a:bodyPr wrap="square" lIns="0" tIns="0" rIns="0" bIns="0" rtlCol="0"/>
            <a:lstStyle/>
            <a:p>
              <a:endParaRPr/>
            </a:p>
          </p:txBody>
        </p:sp>
        <p:sp>
          <p:nvSpPr>
            <p:cNvPr id="14" name="object 9"/>
            <p:cNvSpPr/>
            <p:nvPr/>
          </p:nvSpPr>
          <p:spPr>
            <a:xfrm>
              <a:off x="2478405" y="4537173"/>
              <a:ext cx="211454" cy="192405"/>
            </a:xfrm>
            <a:custGeom>
              <a:avLst/>
              <a:gdLst/>
              <a:ahLst/>
              <a:cxnLst/>
              <a:rect l="l" t="t" r="r" b="b"/>
              <a:pathLst>
                <a:path w="211455" h="192404">
                  <a:moveTo>
                    <a:pt x="0" y="192341"/>
                  </a:moveTo>
                  <a:lnTo>
                    <a:pt x="0" y="138976"/>
                  </a:lnTo>
                  <a:lnTo>
                    <a:pt x="211262" y="0"/>
                  </a:lnTo>
                  <a:lnTo>
                    <a:pt x="211262" y="69246"/>
                  </a:lnTo>
                  <a:lnTo>
                    <a:pt x="0" y="192341"/>
                  </a:lnTo>
                  <a:close/>
                </a:path>
              </a:pathLst>
            </a:custGeom>
            <a:ln w="12026">
              <a:solidFill>
                <a:srgbClr val="FFFFFF"/>
              </a:solidFill>
            </a:ln>
          </p:spPr>
          <p:txBody>
            <a:bodyPr wrap="square" lIns="0" tIns="0" rIns="0" bIns="0" rtlCol="0"/>
            <a:lstStyle/>
            <a:p>
              <a:endParaRPr/>
            </a:p>
          </p:txBody>
        </p:sp>
        <p:sp>
          <p:nvSpPr>
            <p:cNvPr id="15" name="object 10"/>
            <p:cNvSpPr/>
            <p:nvPr/>
          </p:nvSpPr>
          <p:spPr>
            <a:xfrm>
              <a:off x="2025164" y="4271752"/>
              <a:ext cx="664504" cy="404397"/>
            </a:xfrm>
            <a:prstGeom prst="rect">
              <a:avLst/>
            </a:prstGeom>
            <a:blipFill>
              <a:blip r:embed="rId3" cstate="print"/>
              <a:stretch>
                <a:fillRect/>
              </a:stretch>
            </a:blipFill>
          </p:spPr>
          <p:txBody>
            <a:bodyPr wrap="square" lIns="0" tIns="0" rIns="0" bIns="0" rtlCol="0"/>
            <a:lstStyle/>
            <a:p>
              <a:endParaRPr/>
            </a:p>
          </p:txBody>
        </p:sp>
        <p:sp>
          <p:nvSpPr>
            <p:cNvPr id="16" name="object 11"/>
            <p:cNvSpPr/>
            <p:nvPr/>
          </p:nvSpPr>
          <p:spPr>
            <a:xfrm>
              <a:off x="2025165" y="4271752"/>
              <a:ext cx="664845" cy="404495"/>
            </a:xfrm>
            <a:custGeom>
              <a:avLst/>
              <a:gdLst/>
              <a:ahLst/>
              <a:cxnLst/>
              <a:rect l="l" t="t" r="r" b="b"/>
              <a:pathLst>
                <a:path w="664844" h="404495">
                  <a:moveTo>
                    <a:pt x="0" y="142326"/>
                  </a:moveTo>
                  <a:lnTo>
                    <a:pt x="203575" y="0"/>
                  </a:lnTo>
                  <a:lnTo>
                    <a:pt x="664504" y="265421"/>
                  </a:lnTo>
                  <a:lnTo>
                    <a:pt x="453241" y="404397"/>
                  </a:lnTo>
                  <a:lnTo>
                    <a:pt x="0" y="142326"/>
                  </a:lnTo>
                  <a:close/>
                </a:path>
              </a:pathLst>
            </a:custGeom>
            <a:ln w="12015">
              <a:solidFill>
                <a:srgbClr val="FFFFFF"/>
              </a:solidFill>
            </a:ln>
          </p:spPr>
          <p:txBody>
            <a:bodyPr wrap="square" lIns="0" tIns="0" rIns="0" bIns="0" rtlCol="0"/>
            <a:lstStyle/>
            <a:p>
              <a:endParaRPr/>
            </a:p>
          </p:txBody>
        </p:sp>
        <p:sp>
          <p:nvSpPr>
            <p:cNvPr id="17" name="object 12"/>
            <p:cNvSpPr/>
            <p:nvPr/>
          </p:nvSpPr>
          <p:spPr>
            <a:xfrm>
              <a:off x="2793373" y="4152423"/>
              <a:ext cx="535940" cy="367030"/>
            </a:xfrm>
            <a:custGeom>
              <a:avLst/>
              <a:gdLst/>
              <a:ahLst/>
              <a:cxnLst/>
              <a:rect l="l" t="t" r="r" b="b"/>
              <a:pathLst>
                <a:path w="535939" h="367029">
                  <a:moveTo>
                    <a:pt x="419594" y="0"/>
                  </a:moveTo>
                  <a:lnTo>
                    <a:pt x="0" y="342434"/>
                  </a:lnTo>
                  <a:lnTo>
                    <a:pt x="153648" y="365516"/>
                  </a:lnTo>
                  <a:lnTo>
                    <a:pt x="200789" y="366755"/>
                  </a:lnTo>
                  <a:lnTo>
                    <a:pt x="247467" y="363299"/>
                  </a:lnTo>
                  <a:lnTo>
                    <a:pt x="293353" y="355256"/>
                  </a:lnTo>
                  <a:lnTo>
                    <a:pt x="338116" y="342740"/>
                  </a:lnTo>
                  <a:lnTo>
                    <a:pt x="381425" y="325860"/>
                  </a:lnTo>
                  <a:lnTo>
                    <a:pt x="422952" y="304729"/>
                  </a:lnTo>
                  <a:lnTo>
                    <a:pt x="462364" y="279457"/>
                  </a:lnTo>
                  <a:lnTo>
                    <a:pt x="499332" y="250155"/>
                  </a:lnTo>
                  <a:lnTo>
                    <a:pt x="524937" y="207773"/>
                  </a:lnTo>
                  <a:lnTo>
                    <a:pt x="535682" y="161207"/>
                  </a:lnTo>
                  <a:lnTo>
                    <a:pt x="531858" y="114033"/>
                  </a:lnTo>
                  <a:lnTo>
                    <a:pt x="513755" y="69827"/>
                  </a:lnTo>
                  <a:lnTo>
                    <a:pt x="481663" y="32165"/>
                  </a:lnTo>
                  <a:lnTo>
                    <a:pt x="436410" y="5330"/>
                  </a:lnTo>
                  <a:lnTo>
                    <a:pt x="419594" y="0"/>
                  </a:lnTo>
                  <a:close/>
                </a:path>
              </a:pathLst>
            </a:custGeom>
            <a:solidFill>
              <a:srgbClr val="DDDDDD"/>
            </a:solidFill>
          </p:spPr>
          <p:txBody>
            <a:bodyPr wrap="square" lIns="0" tIns="0" rIns="0" bIns="0" rtlCol="0"/>
            <a:lstStyle/>
            <a:p>
              <a:endParaRPr/>
            </a:p>
          </p:txBody>
        </p:sp>
        <p:sp>
          <p:nvSpPr>
            <p:cNvPr id="18" name="object 13"/>
            <p:cNvSpPr/>
            <p:nvPr/>
          </p:nvSpPr>
          <p:spPr>
            <a:xfrm>
              <a:off x="2345894" y="3806274"/>
              <a:ext cx="866153" cy="503643"/>
            </a:xfrm>
            <a:prstGeom prst="rect">
              <a:avLst/>
            </a:prstGeom>
            <a:blipFill>
              <a:blip r:embed="rId4" cstate="print"/>
              <a:stretch>
                <a:fillRect/>
              </a:stretch>
            </a:blipFill>
          </p:spPr>
          <p:txBody>
            <a:bodyPr wrap="square" lIns="0" tIns="0" rIns="0" bIns="0" rtlCol="0"/>
            <a:lstStyle/>
            <a:p>
              <a:endParaRPr/>
            </a:p>
          </p:txBody>
        </p:sp>
        <p:sp>
          <p:nvSpPr>
            <p:cNvPr id="19" name="object 14"/>
            <p:cNvSpPr/>
            <p:nvPr/>
          </p:nvSpPr>
          <p:spPr>
            <a:xfrm>
              <a:off x="2345894" y="3806273"/>
              <a:ext cx="866775" cy="504190"/>
            </a:xfrm>
            <a:custGeom>
              <a:avLst/>
              <a:gdLst/>
              <a:ahLst/>
              <a:cxnLst/>
              <a:rect l="l" t="t" r="r" b="b"/>
              <a:pathLst>
                <a:path w="866775" h="504189">
                  <a:moveTo>
                    <a:pt x="447480" y="503643"/>
                  </a:moveTo>
                  <a:lnTo>
                    <a:pt x="866153" y="261487"/>
                  </a:lnTo>
                  <a:lnTo>
                    <a:pt x="416747" y="0"/>
                  </a:lnTo>
                  <a:lnTo>
                    <a:pt x="0" y="246155"/>
                  </a:lnTo>
                  <a:lnTo>
                    <a:pt x="38509" y="281646"/>
                  </a:lnTo>
                  <a:lnTo>
                    <a:pt x="78627" y="315092"/>
                  </a:lnTo>
                  <a:lnTo>
                    <a:pt x="120268" y="346448"/>
                  </a:lnTo>
                  <a:lnTo>
                    <a:pt x="163351" y="375669"/>
                  </a:lnTo>
                  <a:lnTo>
                    <a:pt x="207793" y="402710"/>
                  </a:lnTo>
                  <a:lnTo>
                    <a:pt x="253511" y="427526"/>
                  </a:lnTo>
                  <a:lnTo>
                    <a:pt x="300421" y="450073"/>
                  </a:lnTo>
                  <a:lnTo>
                    <a:pt x="348441" y="470304"/>
                  </a:lnTo>
                  <a:lnTo>
                    <a:pt x="397488" y="488176"/>
                  </a:lnTo>
                  <a:lnTo>
                    <a:pt x="447480" y="503643"/>
                  </a:lnTo>
                  <a:close/>
                </a:path>
              </a:pathLst>
            </a:custGeom>
            <a:ln w="12014">
              <a:solidFill>
                <a:srgbClr val="FFFFFF"/>
              </a:solidFill>
            </a:ln>
          </p:spPr>
          <p:txBody>
            <a:bodyPr wrap="square" lIns="0" tIns="0" rIns="0" bIns="0" rtlCol="0"/>
            <a:lstStyle/>
            <a:p>
              <a:endParaRPr/>
            </a:p>
          </p:txBody>
        </p:sp>
        <p:sp>
          <p:nvSpPr>
            <p:cNvPr id="20" name="object 15"/>
            <p:cNvSpPr/>
            <p:nvPr/>
          </p:nvSpPr>
          <p:spPr>
            <a:xfrm>
              <a:off x="2824107" y="3754942"/>
              <a:ext cx="87961" cy="482144"/>
            </a:xfrm>
            <a:prstGeom prst="rect">
              <a:avLst/>
            </a:prstGeom>
            <a:blipFill>
              <a:blip r:embed="rId5" cstate="print"/>
              <a:stretch>
                <a:fillRect/>
              </a:stretch>
            </a:blipFill>
          </p:spPr>
          <p:txBody>
            <a:bodyPr wrap="square" lIns="0" tIns="0" rIns="0" bIns="0" rtlCol="0"/>
            <a:lstStyle/>
            <a:p>
              <a:endParaRPr/>
            </a:p>
          </p:txBody>
        </p:sp>
        <p:sp>
          <p:nvSpPr>
            <p:cNvPr id="21" name="object 16"/>
            <p:cNvSpPr/>
            <p:nvPr/>
          </p:nvSpPr>
          <p:spPr>
            <a:xfrm>
              <a:off x="2824107" y="3754942"/>
              <a:ext cx="88265" cy="482600"/>
            </a:xfrm>
            <a:custGeom>
              <a:avLst/>
              <a:gdLst/>
              <a:ahLst/>
              <a:cxnLst/>
              <a:rect l="l" t="t" r="r" b="b"/>
              <a:pathLst>
                <a:path w="88265" h="482600">
                  <a:moveTo>
                    <a:pt x="0" y="482144"/>
                  </a:moveTo>
                  <a:lnTo>
                    <a:pt x="0" y="51330"/>
                  </a:lnTo>
                  <a:lnTo>
                    <a:pt x="87961" y="0"/>
                  </a:lnTo>
                  <a:lnTo>
                    <a:pt x="84494" y="408981"/>
                  </a:lnTo>
                  <a:lnTo>
                    <a:pt x="0" y="482144"/>
                  </a:lnTo>
                  <a:close/>
                </a:path>
              </a:pathLst>
            </a:custGeom>
            <a:ln w="12056">
              <a:solidFill>
                <a:srgbClr val="FFFFFF"/>
              </a:solidFill>
            </a:ln>
          </p:spPr>
          <p:txBody>
            <a:bodyPr wrap="square" lIns="0" tIns="0" rIns="0" bIns="0" rtlCol="0"/>
            <a:lstStyle/>
            <a:p>
              <a:endParaRPr/>
            </a:p>
          </p:txBody>
        </p:sp>
        <p:sp>
          <p:nvSpPr>
            <p:cNvPr id="22" name="object 17"/>
            <p:cNvSpPr/>
            <p:nvPr/>
          </p:nvSpPr>
          <p:spPr>
            <a:xfrm>
              <a:off x="2908602" y="3733109"/>
              <a:ext cx="165171" cy="388648"/>
            </a:xfrm>
            <a:prstGeom prst="rect">
              <a:avLst/>
            </a:prstGeom>
            <a:blipFill>
              <a:blip r:embed="rId6" cstate="print"/>
              <a:stretch>
                <a:fillRect/>
              </a:stretch>
            </a:blipFill>
          </p:spPr>
          <p:txBody>
            <a:bodyPr wrap="square" lIns="0" tIns="0" rIns="0" bIns="0" rtlCol="0"/>
            <a:lstStyle/>
            <a:p>
              <a:endParaRPr/>
            </a:p>
          </p:txBody>
        </p:sp>
        <p:sp>
          <p:nvSpPr>
            <p:cNvPr id="23" name="object 18"/>
            <p:cNvSpPr/>
            <p:nvPr/>
          </p:nvSpPr>
          <p:spPr>
            <a:xfrm>
              <a:off x="2908602" y="3733110"/>
              <a:ext cx="165735" cy="389255"/>
            </a:xfrm>
            <a:custGeom>
              <a:avLst/>
              <a:gdLst/>
              <a:ahLst/>
              <a:cxnLst/>
              <a:rect l="l" t="t" r="r" b="b"/>
              <a:pathLst>
                <a:path w="165734" h="389254">
                  <a:moveTo>
                    <a:pt x="3115" y="62163"/>
                  </a:moveTo>
                  <a:lnTo>
                    <a:pt x="165171" y="0"/>
                  </a:lnTo>
                  <a:lnTo>
                    <a:pt x="165171" y="253988"/>
                  </a:lnTo>
                  <a:lnTo>
                    <a:pt x="0" y="388648"/>
                  </a:lnTo>
                  <a:lnTo>
                    <a:pt x="3115" y="62163"/>
                  </a:lnTo>
                  <a:close/>
                </a:path>
              </a:pathLst>
            </a:custGeom>
            <a:ln w="12049">
              <a:solidFill>
                <a:srgbClr val="FFFFFF"/>
              </a:solidFill>
            </a:ln>
          </p:spPr>
          <p:txBody>
            <a:bodyPr wrap="square" lIns="0" tIns="0" rIns="0" bIns="0" rtlCol="0"/>
            <a:lstStyle/>
            <a:p>
              <a:endParaRPr/>
            </a:p>
          </p:txBody>
        </p:sp>
        <p:sp>
          <p:nvSpPr>
            <p:cNvPr id="24" name="object 19"/>
            <p:cNvSpPr/>
            <p:nvPr/>
          </p:nvSpPr>
          <p:spPr>
            <a:xfrm>
              <a:off x="2647412" y="3563785"/>
              <a:ext cx="426360" cy="231489"/>
            </a:xfrm>
            <a:prstGeom prst="rect">
              <a:avLst/>
            </a:prstGeom>
            <a:blipFill>
              <a:blip r:embed="rId7" cstate="print"/>
              <a:stretch>
                <a:fillRect/>
              </a:stretch>
            </a:blipFill>
          </p:spPr>
          <p:txBody>
            <a:bodyPr wrap="square" lIns="0" tIns="0" rIns="0" bIns="0" rtlCol="0"/>
            <a:lstStyle/>
            <a:p>
              <a:endParaRPr/>
            </a:p>
          </p:txBody>
        </p:sp>
        <p:sp>
          <p:nvSpPr>
            <p:cNvPr id="25" name="object 20"/>
            <p:cNvSpPr/>
            <p:nvPr/>
          </p:nvSpPr>
          <p:spPr>
            <a:xfrm>
              <a:off x="2647412" y="3563785"/>
              <a:ext cx="426720" cy="231775"/>
            </a:xfrm>
            <a:custGeom>
              <a:avLst/>
              <a:gdLst/>
              <a:ahLst/>
              <a:cxnLst/>
              <a:rect l="l" t="t" r="r" b="b"/>
              <a:pathLst>
                <a:path w="426719" h="231775">
                  <a:moveTo>
                    <a:pt x="264304" y="231489"/>
                  </a:moveTo>
                  <a:lnTo>
                    <a:pt x="264656" y="191157"/>
                  </a:lnTo>
                  <a:lnTo>
                    <a:pt x="0" y="38498"/>
                  </a:lnTo>
                  <a:lnTo>
                    <a:pt x="134438" y="0"/>
                  </a:lnTo>
                  <a:lnTo>
                    <a:pt x="426360" y="169325"/>
                  </a:lnTo>
                  <a:lnTo>
                    <a:pt x="264304" y="231489"/>
                  </a:lnTo>
                  <a:close/>
                </a:path>
              </a:pathLst>
            </a:custGeom>
            <a:ln w="12012">
              <a:solidFill>
                <a:srgbClr val="FFFFFF"/>
              </a:solidFill>
            </a:ln>
          </p:spPr>
          <p:txBody>
            <a:bodyPr wrap="square" lIns="0" tIns="0" rIns="0" bIns="0" rtlCol="0"/>
            <a:lstStyle/>
            <a:p>
              <a:endParaRPr/>
            </a:p>
          </p:txBody>
        </p:sp>
        <p:sp>
          <p:nvSpPr>
            <p:cNvPr id="26" name="object 21"/>
            <p:cNvSpPr/>
            <p:nvPr/>
          </p:nvSpPr>
          <p:spPr>
            <a:xfrm>
              <a:off x="2793374" y="4067760"/>
              <a:ext cx="418673" cy="427096"/>
            </a:xfrm>
            <a:prstGeom prst="rect">
              <a:avLst/>
            </a:prstGeom>
            <a:blipFill>
              <a:blip r:embed="rId8" cstate="print"/>
              <a:stretch>
                <a:fillRect/>
              </a:stretch>
            </a:blipFill>
          </p:spPr>
          <p:txBody>
            <a:bodyPr wrap="square" lIns="0" tIns="0" rIns="0" bIns="0" rtlCol="0"/>
            <a:lstStyle/>
            <a:p>
              <a:endParaRPr/>
            </a:p>
          </p:txBody>
        </p:sp>
        <p:sp>
          <p:nvSpPr>
            <p:cNvPr id="27" name="object 22"/>
            <p:cNvSpPr/>
            <p:nvPr/>
          </p:nvSpPr>
          <p:spPr>
            <a:xfrm>
              <a:off x="2793373" y="4067762"/>
              <a:ext cx="419100" cy="427355"/>
            </a:xfrm>
            <a:custGeom>
              <a:avLst/>
              <a:gdLst/>
              <a:ahLst/>
              <a:cxnLst/>
              <a:rect l="l" t="t" r="r" b="b"/>
              <a:pathLst>
                <a:path w="419100" h="427354">
                  <a:moveTo>
                    <a:pt x="0" y="242155"/>
                  </a:moveTo>
                  <a:lnTo>
                    <a:pt x="418673" y="0"/>
                  </a:lnTo>
                  <a:lnTo>
                    <a:pt x="418673" y="184658"/>
                  </a:lnTo>
                  <a:lnTo>
                    <a:pt x="0" y="427096"/>
                  </a:lnTo>
                  <a:lnTo>
                    <a:pt x="0" y="242155"/>
                  </a:lnTo>
                  <a:close/>
                </a:path>
              </a:pathLst>
            </a:custGeom>
            <a:ln w="12029">
              <a:solidFill>
                <a:srgbClr val="FFFFFF"/>
              </a:solidFill>
            </a:ln>
          </p:spPr>
          <p:txBody>
            <a:bodyPr wrap="square" lIns="0" tIns="0" rIns="0" bIns="0" rtlCol="0"/>
            <a:lstStyle/>
            <a:p>
              <a:endParaRPr/>
            </a:p>
          </p:txBody>
        </p:sp>
        <p:sp>
          <p:nvSpPr>
            <p:cNvPr id="28" name="object 23"/>
            <p:cNvSpPr/>
            <p:nvPr/>
          </p:nvSpPr>
          <p:spPr>
            <a:xfrm>
              <a:off x="2447673" y="3548452"/>
              <a:ext cx="464395" cy="257821"/>
            </a:xfrm>
            <a:prstGeom prst="rect">
              <a:avLst/>
            </a:prstGeom>
            <a:blipFill>
              <a:blip r:embed="rId9" cstate="print"/>
              <a:stretch>
                <a:fillRect/>
              </a:stretch>
            </a:blipFill>
          </p:spPr>
          <p:txBody>
            <a:bodyPr wrap="square" lIns="0" tIns="0" rIns="0" bIns="0" rtlCol="0"/>
            <a:lstStyle/>
            <a:p>
              <a:endParaRPr/>
            </a:p>
          </p:txBody>
        </p:sp>
        <p:sp>
          <p:nvSpPr>
            <p:cNvPr id="29" name="object 24"/>
            <p:cNvSpPr/>
            <p:nvPr/>
          </p:nvSpPr>
          <p:spPr>
            <a:xfrm>
              <a:off x="2447672" y="3548452"/>
              <a:ext cx="464820" cy="258445"/>
            </a:xfrm>
            <a:custGeom>
              <a:avLst/>
              <a:gdLst/>
              <a:ahLst/>
              <a:cxnLst/>
              <a:rect l="l" t="t" r="r" b="b"/>
              <a:pathLst>
                <a:path w="464819" h="258445">
                  <a:moveTo>
                    <a:pt x="0" y="42331"/>
                  </a:moveTo>
                  <a:lnTo>
                    <a:pt x="107557" y="0"/>
                  </a:lnTo>
                  <a:lnTo>
                    <a:pt x="199991" y="53997"/>
                  </a:lnTo>
                  <a:lnTo>
                    <a:pt x="464395" y="206657"/>
                  </a:lnTo>
                  <a:lnTo>
                    <a:pt x="376433" y="257821"/>
                  </a:lnTo>
                  <a:lnTo>
                    <a:pt x="330504" y="241778"/>
                  </a:lnTo>
                  <a:lnTo>
                    <a:pt x="285443" y="223674"/>
                  </a:lnTo>
                  <a:lnTo>
                    <a:pt x="241320" y="203546"/>
                  </a:lnTo>
                  <a:lnTo>
                    <a:pt x="198200" y="181429"/>
                  </a:lnTo>
                  <a:lnTo>
                    <a:pt x="156150" y="157363"/>
                  </a:lnTo>
                  <a:lnTo>
                    <a:pt x="115239" y="131382"/>
                  </a:lnTo>
                  <a:lnTo>
                    <a:pt x="75532" y="103526"/>
                  </a:lnTo>
                  <a:lnTo>
                    <a:pt x="37096" y="73829"/>
                  </a:lnTo>
                  <a:lnTo>
                    <a:pt x="0" y="42331"/>
                  </a:lnTo>
                  <a:close/>
                </a:path>
              </a:pathLst>
            </a:custGeom>
            <a:ln w="12013">
              <a:solidFill>
                <a:srgbClr val="FFFFFF"/>
              </a:solidFill>
            </a:ln>
          </p:spPr>
          <p:txBody>
            <a:bodyPr wrap="square" lIns="0" tIns="0" rIns="0" bIns="0" rtlCol="0"/>
            <a:lstStyle/>
            <a:p>
              <a:endParaRPr/>
            </a:p>
          </p:txBody>
        </p:sp>
        <p:sp>
          <p:nvSpPr>
            <p:cNvPr id="30" name="object 25"/>
            <p:cNvSpPr/>
            <p:nvPr/>
          </p:nvSpPr>
          <p:spPr>
            <a:xfrm>
              <a:off x="2025165" y="4414077"/>
              <a:ext cx="453241" cy="315452"/>
            </a:xfrm>
            <a:prstGeom prst="rect">
              <a:avLst/>
            </a:prstGeom>
            <a:blipFill>
              <a:blip r:embed="rId10" cstate="print"/>
              <a:stretch>
                <a:fillRect/>
              </a:stretch>
            </a:blipFill>
          </p:spPr>
          <p:txBody>
            <a:bodyPr wrap="square" lIns="0" tIns="0" rIns="0" bIns="0" rtlCol="0"/>
            <a:lstStyle/>
            <a:p>
              <a:endParaRPr/>
            </a:p>
          </p:txBody>
        </p:sp>
        <p:sp>
          <p:nvSpPr>
            <p:cNvPr id="31" name="object 26"/>
            <p:cNvSpPr/>
            <p:nvPr/>
          </p:nvSpPr>
          <p:spPr>
            <a:xfrm>
              <a:off x="2025164" y="4414079"/>
              <a:ext cx="453390" cy="315595"/>
            </a:xfrm>
            <a:custGeom>
              <a:avLst/>
              <a:gdLst/>
              <a:ahLst/>
              <a:cxnLst/>
              <a:rect l="l" t="t" r="r" b="b"/>
              <a:pathLst>
                <a:path w="453390" h="315595">
                  <a:moveTo>
                    <a:pt x="0" y="0"/>
                  </a:moveTo>
                  <a:lnTo>
                    <a:pt x="453241" y="262071"/>
                  </a:lnTo>
                  <a:lnTo>
                    <a:pt x="453241" y="315435"/>
                  </a:lnTo>
                  <a:lnTo>
                    <a:pt x="0" y="53847"/>
                  </a:lnTo>
                  <a:lnTo>
                    <a:pt x="0" y="0"/>
                  </a:lnTo>
                  <a:close/>
                </a:path>
              </a:pathLst>
            </a:custGeom>
            <a:ln w="12018">
              <a:solidFill>
                <a:srgbClr val="000000"/>
              </a:solidFill>
            </a:ln>
          </p:spPr>
          <p:txBody>
            <a:bodyPr wrap="square" lIns="0" tIns="0" rIns="0" bIns="0" rtlCol="0"/>
            <a:lstStyle/>
            <a:p>
              <a:endParaRPr/>
            </a:p>
          </p:txBody>
        </p:sp>
        <p:sp>
          <p:nvSpPr>
            <p:cNvPr id="32" name="object 27"/>
            <p:cNvSpPr/>
            <p:nvPr/>
          </p:nvSpPr>
          <p:spPr>
            <a:xfrm>
              <a:off x="2074524" y="4298416"/>
              <a:ext cx="554990" cy="342900"/>
            </a:xfrm>
            <a:custGeom>
              <a:avLst/>
              <a:gdLst/>
              <a:ahLst/>
              <a:cxnLst/>
              <a:rect l="l" t="t" r="r" b="b"/>
              <a:pathLst>
                <a:path w="554990" h="342900">
                  <a:moveTo>
                    <a:pt x="398002" y="304635"/>
                  </a:moveTo>
                  <a:lnTo>
                    <a:pt x="370300" y="322751"/>
                  </a:lnTo>
                  <a:lnTo>
                    <a:pt x="403529" y="342434"/>
                  </a:lnTo>
                  <a:lnTo>
                    <a:pt x="431230" y="324318"/>
                  </a:lnTo>
                  <a:lnTo>
                    <a:pt x="398002" y="304635"/>
                  </a:lnTo>
                  <a:close/>
                </a:path>
                <a:path w="554990" h="342900">
                  <a:moveTo>
                    <a:pt x="439152" y="277070"/>
                  </a:moveTo>
                  <a:lnTo>
                    <a:pt x="411451" y="295186"/>
                  </a:lnTo>
                  <a:lnTo>
                    <a:pt x="444679" y="314868"/>
                  </a:lnTo>
                  <a:lnTo>
                    <a:pt x="472381" y="296752"/>
                  </a:lnTo>
                  <a:lnTo>
                    <a:pt x="439152" y="277070"/>
                  </a:lnTo>
                  <a:close/>
                </a:path>
                <a:path w="554990" h="342900">
                  <a:moveTo>
                    <a:pt x="336285" y="267637"/>
                  </a:moveTo>
                  <a:lnTo>
                    <a:pt x="308583" y="285753"/>
                  </a:lnTo>
                  <a:lnTo>
                    <a:pt x="341811" y="305419"/>
                  </a:lnTo>
                  <a:lnTo>
                    <a:pt x="369513" y="287320"/>
                  </a:lnTo>
                  <a:lnTo>
                    <a:pt x="336285" y="267637"/>
                  </a:lnTo>
                  <a:close/>
                </a:path>
                <a:path w="554990" h="342900">
                  <a:moveTo>
                    <a:pt x="480286" y="249505"/>
                  </a:moveTo>
                  <a:lnTo>
                    <a:pt x="452601" y="267620"/>
                  </a:lnTo>
                  <a:lnTo>
                    <a:pt x="485830" y="287303"/>
                  </a:lnTo>
                  <a:lnTo>
                    <a:pt x="513531" y="269204"/>
                  </a:lnTo>
                  <a:lnTo>
                    <a:pt x="480286" y="249505"/>
                  </a:lnTo>
                  <a:close/>
                </a:path>
                <a:path w="554990" h="342900">
                  <a:moveTo>
                    <a:pt x="377435" y="240072"/>
                  </a:moveTo>
                  <a:lnTo>
                    <a:pt x="349733" y="258188"/>
                  </a:lnTo>
                  <a:lnTo>
                    <a:pt x="382962" y="277870"/>
                  </a:lnTo>
                  <a:lnTo>
                    <a:pt x="410664" y="259754"/>
                  </a:lnTo>
                  <a:lnTo>
                    <a:pt x="377435" y="240072"/>
                  </a:lnTo>
                  <a:close/>
                </a:path>
                <a:path w="554990" h="342900">
                  <a:moveTo>
                    <a:pt x="151132" y="156609"/>
                  </a:moveTo>
                  <a:lnTo>
                    <a:pt x="123431" y="174725"/>
                  </a:lnTo>
                  <a:lnTo>
                    <a:pt x="280094" y="268420"/>
                  </a:lnTo>
                  <a:lnTo>
                    <a:pt x="307796" y="250321"/>
                  </a:lnTo>
                  <a:lnTo>
                    <a:pt x="151132" y="156609"/>
                  </a:lnTo>
                  <a:close/>
                </a:path>
                <a:path w="554990" h="342900">
                  <a:moveTo>
                    <a:pt x="521437" y="221956"/>
                  </a:moveTo>
                  <a:lnTo>
                    <a:pt x="493752" y="240072"/>
                  </a:lnTo>
                  <a:lnTo>
                    <a:pt x="526980" y="259737"/>
                  </a:lnTo>
                  <a:lnTo>
                    <a:pt x="554682" y="241638"/>
                  </a:lnTo>
                  <a:lnTo>
                    <a:pt x="521437" y="221956"/>
                  </a:lnTo>
                  <a:close/>
                </a:path>
                <a:path w="554990" h="342900">
                  <a:moveTo>
                    <a:pt x="418569" y="212506"/>
                  </a:moveTo>
                  <a:lnTo>
                    <a:pt x="390884" y="230622"/>
                  </a:lnTo>
                  <a:lnTo>
                    <a:pt x="424112" y="250305"/>
                  </a:lnTo>
                  <a:lnTo>
                    <a:pt x="451814" y="232189"/>
                  </a:lnTo>
                  <a:lnTo>
                    <a:pt x="418569" y="212506"/>
                  </a:lnTo>
                  <a:close/>
                </a:path>
                <a:path w="554990" h="342900">
                  <a:moveTo>
                    <a:pt x="315718" y="203057"/>
                  </a:moveTo>
                  <a:lnTo>
                    <a:pt x="288016" y="221173"/>
                  </a:lnTo>
                  <a:lnTo>
                    <a:pt x="321245" y="240855"/>
                  </a:lnTo>
                  <a:lnTo>
                    <a:pt x="348946" y="222756"/>
                  </a:lnTo>
                  <a:lnTo>
                    <a:pt x="315718" y="203057"/>
                  </a:lnTo>
                  <a:close/>
                </a:path>
                <a:path w="554990" h="342900">
                  <a:moveTo>
                    <a:pt x="459719" y="184941"/>
                  </a:moveTo>
                  <a:lnTo>
                    <a:pt x="432034" y="203057"/>
                  </a:lnTo>
                  <a:lnTo>
                    <a:pt x="465263" y="222739"/>
                  </a:lnTo>
                  <a:lnTo>
                    <a:pt x="492965" y="204623"/>
                  </a:lnTo>
                  <a:lnTo>
                    <a:pt x="459719" y="184941"/>
                  </a:lnTo>
                  <a:close/>
                </a:path>
                <a:path w="554990" h="342900">
                  <a:moveTo>
                    <a:pt x="356851" y="175508"/>
                  </a:moveTo>
                  <a:lnTo>
                    <a:pt x="329167" y="193624"/>
                  </a:lnTo>
                  <a:lnTo>
                    <a:pt x="362395" y="213290"/>
                  </a:lnTo>
                  <a:lnTo>
                    <a:pt x="390097" y="195190"/>
                  </a:lnTo>
                  <a:lnTo>
                    <a:pt x="356851" y="175508"/>
                  </a:lnTo>
                  <a:close/>
                </a:path>
                <a:path w="554990" h="342900">
                  <a:moveTo>
                    <a:pt x="254000" y="166058"/>
                  </a:moveTo>
                  <a:lnTo>
                    <a:pt x="226299" y="184174"/>
                  </a:lnTo>
                  <a:lnTo>
                    <a:pt x="259527" y="203857"/>
                  </a:lnTo>
                  <a:lnTo>
                    <a:pt x="287229" y="185741"/>
                  </a:lnTo>
                  <a:lnTo>
                    <a:pt x="254000" y="166058"/>
                  </a:lnTo>
                  <a:close/>
                </a:path>
                <a:path w="554990" h="342900">
                  <a:moveTo>
                    <a:pt x="398002" y="147943"/>
                  </a:moveTo>
                  <a:lnTo>
                    <a:pt x="370317" y="166058"/>
                  </a:lnTo>
                  <a:lnTo>
                    <a:pt x="403546" y="185724"/>
                  </a:lnTo>
                  <a:lnTo>
                    <a:pt x="431247" y="167625"/>
                  </a:lnTo>
                  <a:lnTo>
                    <a:pt x="398002" y="147943"/>
                  </a:lnTo>
                  <a:close/>
                </a:path>
                <a:path w="554990" h="342900">
                  <a:moveTo>
                    <a:pt x="295134" y="138493"/>
                  </a:moveTo>
                  <a:lnTo>
                    <a:pt x="267449" y="156609"/>
                  </a:lnTo>
                  <a:lnTo>
                    <a:pt x="300678" y="176291"/>
                  </a:lnTo>
                  <a:lnTo>
                    <a:pt x="328379" y="158176"/>
                  </a:lnTo>
                  <a:lnTo>
                    <a:pt x="295134" y="138493"/>
                  </a:lnTo>
                  <a:close/>
                </a:path>
                <a:path w="554990" h="342900">
                  <a:moveTo>
                    <a:pt x="192283" y="128994"/>
                  </a:moveTo>
                  <a:lnTo>
                    <a:pt x="164581" y="147176"/>
                  </a:lnTo>
                  <a:lnTo>
                    <a:pt x="197810" y="166842"/>
                  </a:lnTo>
                  <a:lnTo>
                    <a:pt x="225512" y="148743"/>
                  </a:lnTo>
                  <a:lnTo>
                    <a:pt x="192283" y="128994"/>
                  </a:lnTo>
                  <a:close/>
                </a:path>
                <a:path w="554990" h="342900">
                  <a:moveTo>
                    <a:pt x="89415" y="119661"/>
                  </a:moveTo>
                  <a:lnTo>
                    <a:pt x="61717" y="137726"/>
                  </a:lnTo>
                  <a:lnTo>
                    <a:pt x="94942" y="157409"/>
                  </a:lnTo>
                  <a:lnTo>
                    <a:pt x="122644" y="139293"/>
                  </a:lnTo>
                  <a:lnTo>
                    <a:pt x="89415" y="119661"/>
                  </a:lnTo>
                  <a:close/>
                </a:path>
                <a:path w="554990" h="342900">
                  <a:moveTo>
                    <a:pt x="336285" y="110994"/>
                  </a:moveTo>
                  <a:lnTo>
                    <a:pt x="308600" y="128994"/>
                  </a:lnTo>
                  <a:lnTo>
                    <a:pt x="341828" y="148726"/>
                  </a:lnTo>
                  <a:lnTo>
                    <a:pt x="369530" y="130660"/>
                  </a:lnTo>
                  <a:lnTo>
                    <a:pt x="336285" y="110994"/>
                  </a:lnTo>
                  <a:close/>
                </a:path>
                <a:path w="554990" h="342900">
                  <a:moveTo>
                    <a:pt x="233417" y="101495"/>
                  </a:moveTo>
                  <a:lnTo>
                    <a:pt x="205732" y="119661"/>
                  </a:lnTo>
                  <a:lnTo>
                    <a:pt x="238960" y="139276"/>
                  </a:lnTo>
                  <a:lnTo>
                    <a:pt x="266662" y="121161"/>
                  </a:lnTo>
                  <a:lnTo>
                    <a:pt x="233417" y="101495"/>
                  </a:lnTo>
                  <a:close/>
                </a:path>
                <a:path w="554990" h="342900">
                  <a:moveTo>
                    <a:pt x="130549" y="91995"/>
                  </a:moveTo>
                  <a:lnTo>
                    <a:pt x="102864" y="110161"/>
                  </a:lnTo>
                  <a:lnTo>
                    <a:pt x="136093" y="129827"/>
                  </a:lnTo>
                  <a:lnTo>
                    <a:pt x="163794" y="111661"/>
                  </a:lnTo>
                  <a:lnTo>
                    <a:pt x="130549" y="91995"/>
                  </a:lnTo>
                  <a:close/>
                </a:path>
                <a:path w="554990" h="342900">
                  <a:moveTo>
                    <a:pt x="27691" y="82662"/>
                  </a:moveTo>
                  <a:lnTo>
                    <a:pt x="0" y="100661"/>
                  </a:lnTo>
                  <a:lnTo>
                    <a:pt x="33226" y="120327"/>
                  </a:lnTo>
                  <a:lnTo>
                    <a:pt x="60923" y="102328"/>
                  </a:lnTo>
                  <a:lnTo>
                    <a:pt x="27691" y="82662"/>
                  </a:lnTo>
                  <a:close/>
                </a:path>
                <a:path w="554990" h="342900">
                  <a:moveTo>
                    <a:pt x="274567" y="73996"/>
                  </a:moveTo>
                  <a:lnTo>
                    <a:pt x="246882" y="91995"/>
                  </a:lnTo>
                  <a:lnTo>
                    <a:pt x="280111" y="111661"/>
                  </a:lnTo>
                  <a:lnTo>
                    <a:pt x="307812" y="93662"/>
                  </a:lnTo>
                  <a:lnTo>
                    <a:pt x="274567" y="73996"/>
                  </a:lnTo>
                  <a:close/>
                </a:path>
                <a:path w="554990" h="342900">
                  <a:moveTo>
                    <a:pt x="171699" y="64497"/>
                  </a:moveTo>
                  <a:lnTo>
                    <a:pt x="144014" y="82662"/>
                  </a:lnTo>
                  <a:lnTo>
                    <a:pt x="177243" y="102328"/>
                  </a:lnTo>
                  <a:lnTo>
                    <a:pt x="204945" y="84162"/>
                  </a:lnTo>
                  <a:lnTo>
                    <a:pt x="171699" y="64497"/>
                  </a:lnTo>
                  <a:close/>
                </a:path>
                <a:path w="554990" h="342900">
                  <a:moveTo>
                    <a:pt x="68840" y="54997"/>
                  </a:moveTo>
                  <a:lnTo>
                    <a:pt x="41148" y="73163"/>
                  </a:lnTo>
                  <a:lnTo>
                    <a:pt x="74375" y="92829"/>
                  </a:lnTo>
                  <a:lnTo>
                    <a:pt x="102077" y="74663"/>
                  </a:lnTo>
                  <a:lnTo>
                    <a:pt x="68840" y="54997"/>
                  </a:lnTo>
                  <a:close/>
                </a:path>
                <a:path w="554990" h="342900">
                  <a:moveTo>
                    <a:pt x="212850" y="36998"/>
                  </a:moveTo>
                  <a:lnTo>
                    <a:pt x="185165" y="54997"/>
                  </a:lnTo>
                  <a:lnTo>
                    <a:pt x="218394" y="74663"/>
                  </a:lnTo>
                  <a:lnTo>
                    <a:pt x="246078" y="56664"/>
                  </a:lnTo>
                  <a:lnTo>
                    <a:pt x="212850" y="36998"/>
                  </a:lnTo>
                  <a:close/>
                </a:path>
                <a:path w="554990" h="342900">
                  <a:moveTo>
                    <a:pt x="109982" y="27498"/>
                  </a:moveTo>
                  <a:lnTo>
                    <a:pt x="82297" y="45664"/>
                  </a:lnTo>
                  <a:lnTo>
                    <a:pt x="115526" y="65330"/>
                  </a:lnTo>
                  <a:lnTo>
                    <a:pt x="143227" y="47164"/>
                  </a:lnTo>
                  <a:lnTo>
                    <a:pt x="109982" y="27498"/>
                  </a:lnTo>
                  <a:close/>
                </a:path>
                <a:path w="554990" h="342900">
                  <a:moveTo>
                    <a:pt x="151132" y="0"/>
                  </a:moveTo>
                  <a:lnTo>
                    <a:pt x="123448" y="17999"/>
                  </a:lnTo>
                  <a:lnTo>
                    <a:pt x="156676" y="37664"/>
                  </a:lnTo>
                  <a:lnTo>
                    <a:pt x="184361" y="19665"/>
                  </a:lnTo>
                  <a:lnTo>
                    <a:pt x="151132" y="0"/>
                  </a:lnTo>
                  <a:close/>
                </a:path>
              </a:pathLst>
            </a:custGeom>
            <a:solidFill>
              <a:srgbClr val="FFFFFF"/>
            </a:solidFill>
          </p:spPr>
          <p:txBody>
            <a:bodyPr wrap="square" lIns="0" tIns="0" rIns="0" bIns="0" rtlCol="0"/>
            <a:lstStyle/>
            <a:p>
              <a:endParaRPr/>
            </a:p>
          </p:txBody>
        </p:sp>
        <p:sp>
          <p:nvSpPr>
            <p:cNvPr id="33" name="object 28"/>
            <p:cNvSpPr/>
            <p:nvPr/>
          </p:nvSpPr>
          <p:spPr>
            <a:xfrm>
              <a:off x="2074536" y="4316415"/>
              <a:ext cx="554990" cy="332740"/>
            </a:xfrm>
            <a:custGeom>
              <a:avLst/>
              <a:gdLst/>
              <a:ahLst/>
              <a:cxnLst/>
              <a:rect l="l" t="t" r="r" b="b"/>
              <a:pathLst>
                <a:path w="554990" h="332739">
                  <a:moveTo>
                    <a:pt x="123453" y="0"/>
                  </a:moveTo>
                  <a:lnTo>
                    <a:pt x="123453" y="7832"/>
                  </a:lnTo>
                  <a:lnTo>
                    <a:pt x="156664" y="27488"/>
                  </a:lnTo>
                  <a:lnTo>
                    <a:pt x="156672" y="19660"/>
                  </a:lnTo>
                  <a:lnTo>
                    <a:pt x="123453" y="0"/>
                  </a:lnTo>
                  <a:close/>
                </a:path>
                <a:path w="554990" h="332739">
                  <a:moveTo>
                    <a:pt x="184366" y="1666"/>
                  </a:moveTo>
                  <a:lnTo>
                    <a:pt x="156672" y="19660"/>
                  </a:lnTo>
                  <a:lnTo>
                    <a:pt x="156681" y="27487"/>
                  </a:lnTo>
                  <a:lnTo>
                    <a:pt x="184366" y="9499"/>
                  </a:lnTo>
                  <a:lnTo>
                    <a:pt x="184366" y="1666"/>
                  </a:lnTo>
                  <a:close/>
                </a:path>
                <a:path w="554990" h="332739">
                  <a:moveTo>
                    <a:pt x="185153" y="36998"/>
                  </a:moveTo>
                  <a:lnTo>
                    <a:pt x="185170" y="44831"/>
                  </a:lnTo>
                  <a:lnTo>
                    <a:pt x="218399" y="64663"/>
                  </a:lnTo>
                  <a:lnTo>
                    <a:pt x="218382" y="64497"/>
                  </a:lnTo>
                  <a:lnTo>
                    <a:pt x="218390" y="56658"/>
                  </a:lnTo>
                  <a:lnTo>
                    <a:pt x="185153" y="36998"/>
                  </a:lnTo>
                  <a:close/>
                </a:path>
                <a:path w="554990" h="332739">
                  <a:moveTo>
                    <a:pt x="218399" y="64486"/>
                  </a:moveTo>
                  <a:close/>
                </a:path>
                <a:path w="554990" h="332739">
                  <a:moveTo>
                    <a:pt x="246083" y="38664"/>
                  </a:moveTo>
                  <a:lnTo>
                    <a:pt x="218390" y="56658"/>
                  </a:lnTo>
                  <a:lnTo>
                    <a:pt x="218399" y="64486"/>
                  </a:lnTo>
                  <a:lnTo>
                    <a:pt x="246067" y="46497"/>
                  </a:lnTo>
                  <a:lnTo>
                    <a:pt x="246083" y="38664"/>
                  </a:lnTo>
                  <a:close/>
                </a:path>
                <a:path w="554990" h="332739">
                  <a:moveTo>
                    <a:pt x="246871" y="73996"/>
                  </a:moveTo>
                  <a:lnTo>
                    <a:pt x="246887" y="81829"/>
                  </a:lnTo>
                  <a:lnTo>
                    <a:pt x="280099" y="101651"/>
                  </a:lnTo>
                  <a:lnTo>
                    <a:pt x="280107" y="93657"/>
                  </a:lnTo>
                  <a:lnTo>
                    <a:pt x="246871" y="73996"/>
                  </a:lnTo>
                  <a:close/>
                </a:path>
                <a:path w="554990" h="332739">
                  <a:moveTo>
                    <a:pt x="307801" y="75663"/>
                  </a:moveTo>
                  <a:lnTo>
                    <a:pt x="280107" y="93657"/>
                  </a:lnTo>
                  <a:lnTo>
                    <a:pt x="280116" y="101650"/>
                  </a:lnTo>
                  <a:lnTo>
                    <a:pt x="307784" y="83496"/>
                  </a:lnTo>
                  <a:lnTo>
                    <a:pt x="307801" y="75663"/>
                  </a:lnTo>
                  <a:close/>
                </a:path>
                <a:path w="554990" h="332739">
                  <a:moveTo>
                    <a:pt x="308588" y="110994"/>
                  </a:moveTo>
                  <a:lnTo>
                    <a:pt x="308588" y="118911"/>
                  </a:lnTo>
                  <a:lnTo>
                    <a:pt x="341816" y="138593"/>
                  </a:lnTo>
                  <a:lnTo>
                    <a:pt x="341788" y="130710"/>
                  </a:lnTo>
                  <a:lnTo>
                    <a:pt x="308588" y="110994"/>
                  </a:lnTo>
                  <a:close/>
                </a:path>
                <a:path w="554990" h="332739">
                  <a:moveTo>
                    <a:pt x="369518" y="112661"/>
                  </a:moveTo>
                  <a:lnTo>
                    <a:pt x="341816" y="130710"/>
                  </a:lnTo>
                  <a:lnTo>
                    <a:pt x="341816" y="138593"/>
                  </a:lnTo>
                  <a:lnTo>
                    <a:pt x="369501" y="120477"/>
                  </a:lnTo>
                  <a:lnTo>
                    <a:pt x="369518" y="112661"/>
                  </a:lnTo>
                  <a:close/>
                </a:path>
                <a:path w="554990" h="332739">
                  <a:moveTo>
                    <a:pt x="370305" y="148026"/>
                  </a:moveTo>
                  <a:lnTo>
                    <a:pt x="370305" y="155909"/>
                  </a:lnTo>
                  <a:lnTo>
                    <a:pt x="403534" y="175608"/>
                  </a:lnTo>
                  <a:lnTo>
                    <a:pt x="403534" y="167725"/>
                  </a:lnTo>
                  <a:lnTo>
                    <a:pt x="370305" y="148026"/>
                  </a:lnTo>
                  <a:close/>
                </a:path>
                <a:path w="554990" h="332739">
                  <a:moveTo>
                    <a:pt x="431235" y="149626"/>
                  </a:moveTo>
                  <a:lnTo>
                    <a:pt x="403534" y="167725"/>
                  </a:lnTo>
                  <a:lnTo>
                    <a:pt x="403534" y="175591"/>
                  </a:lnTo>
                  <a:lnTo>
                    <a:pt x="431219" y="157492"/>
                  </a:lnTo>
                  <a:lnTo>
                    <a:pt x="431235" y="149626"/>
                  </a:lnTo>
                  <a:close/>
                </a:path>
                <a:path w="554990" h="332739">
                  <a:moveTo>
                    <a:pt x="432023" y="185058"/>
                  </a:moveTo>
                  <a:lnTo>
                    <a:pt x="432023" y="192941"/>
                  </a:lnTo>
                  <a:lnTo>
                    <a:pt x="465251" y="212623"/>
                  </a:lnTo>
                  <a:lnTo>
                    <a:pt x="465223" y="204740"/>
                  </a:lnTo>
                  <a:lnTo>
                    <a:pt x="432023" y="185058"/>
                  </a:lnTo>
                  <a:close/>
                </a:path>
                <a:path w="554990" h="332739">
                  <a:moveTo>
                    <a:pt x="492936" y="186624"/>
                  </a:moveTo>
                  <a:lnTo>
                    <a:pt x="465251" y="204740"/>
                  </a:lnTo>
                  <a:lnTo>
                    <a:pt x="465251" y="212606"/>
                  </a:lnTo>
                  <a:lnTo>
                    <a:pt x="492936" y="194507"/>
                  </a:lnTo>
                  <a:lnTo>
                    <a:pt x="492936" y="186624"/>
                  </a:lnTo>
                  <a:close/>
                </a:path>
                <a:path w="554990" h="332739">
                  <a:moveTo>
                    <a:pt x="493740" y="222039"/>
                  </a:moveTo>
                  <a:lnTo>
                    <a:pt x="493740" y="229922"/>
                  </a:lnTo>
                  <a:lnTo>
                    <a:pt x="526969" y="249621"/>
                  </a:lnTo>
                  <a:lnTo>
                    <a:pt x="526969" y="241738"/>
                  </a:lnTo>
                  <a:lnTo>
                    <a:pt x="493740" y="222039"/>
                  </a:lnTo>
                  <a:close/>
                </a:path>
                <a:path w="554990" h="332739">
                  <a:moveTo>
                    <a:pt x="554653" y="223639"/>
                  </a:moveTo>
                  <a:lnTo>
                    <a:pt x="526969" y="241738"/>
                  </a:lnTo>
                  <a:lnTo>
                    <a:pt x="526969" y="249621"/>
                  </a:lnTo>
                  <a:lnTo>
                    <a:pt x="554653" y="231505"/>
                  </a:lnTo>
                  <a:lnTo>
                    <a:pt x="554653" y="223639"/>
                  </a:lnTo>
                  <a:close/>
                </a:path>
                <a:path w="554990" h="332739">
                  <a:moveTo>
                    <a:pt x="82302" y="27498"/>
                  </a:moveTo>
                  <a:lnTo>
                    <a:pt x="82302" y="35498"/>
                  </a:lnTo>
                  <a:lnTo>
                    <a:pt x="115514" y="55154"/>
                  </a:lnTo>
                  <a:lnTo>
                    <a:pt x="115522" y="47325"/>
                  </a:lnTo>
                  <a:lnTo>
                    <a:pt x="82302" y="27498"/>
                  </a:lnTo>
                  <a:close/>
                </a:path>
                <a:path w="554990" h="332739">
                  <a:moveTo>
                    <a:pt x="143216" y="29165"/>
                  </a:moveTo>
                  <a:lnTo>
                    <a:pt x="115522" y="47325"/>
                  </a:lnTo>
                  <a:lnTo>
                    <a:pt x="115531" y="55153"/>
                  </a:lnTo>
                  <a:lnTo>
                    <a:pt x="143216" y="36998"/>
                  </a:lnTo>
                  <a:lnTo>
                    <a:pt x="143216" y="29165"/>
                  </a:lnTo>
                  <a:close/>
                </a:path>
                <a:path w="554990" h="332739">
                  <a:moveTo>
                    <a:pt x="144019" y="64663"/>
                  </a:moveTo>
                  <a:lnTo>
                    <a:pt x="144019" y="72496"/>
                  </a:lnTo>
                  <a:lnTo>
                    <a:pt x="177231" y="92152"/>
                  </a:lnTo>
                  <a:lnTo>
                    <a:pt x="177239" y="84324"/>
                  </a:lnTo>
                  <a:lnTo>
                    <a:pt x="144019" y="64663"/>
                  </a:lnTo>
                  <a:close/>
                </a:path>
                <a:path w="554990" h="332739">
                  <a:moveTo>
                    <a:pt x="204933" y="66163"/>
                  </a:moveTo>
                  <a:lnTo>
                    <a:pt x="177239" y="84324"/>
                  </a:lnTo>
                  <a:lnTo>
                    <a:pt x="177248" y="92151"/>
                  </a:lnTo>
                  <a:lnTo>
                    <a:pt x="204933" y="73996"/>
                  </a:lnTo>
                  <a:lnTo>
                    <a:pt x="204933" y="66163"/>
                  </a:lnTo>
                  <a:close/>
                </a:path>
                <a:path w="554990" h="332739">
                  <a:moveTo>
                    <a:pt x="238965" y="129144"/>
                  </a:moveTo>
                  <a:close/>
                </a:path>
                <a:path w="554990" h="332739">
                  <a:moveTo>
                    <a:pt x="205720" y="101661"/>
                  </a:moveTo>
                  <a:lnTo>
                    <a:pt x="205737" y="109494"/>
                  </a:lnTo>
                  <a:lnTo>
                    <a:pt x="238937" y="129144"/>
                  </a:lnTo>
                  <a:lnTo>
                    <a:pt x="238957" y="121272"/>
                  </a:lnTo>
                  <a:lnTo>
                    <a:pt x="205720" y="101661"/>
                  </a:lnTo>
                  <a:close/>
                </a:path>
                <a:path w="554990" h="332739">
                  <a:moveTo>
                    <a:pt x="238965" y="129133"/>
                  </a:moveTo>
                  <a:close/>
                </a:path>
                <a:path w="554990" h="332739">
                  <a:moveTo>
                    <a:pt x="266650" y="103161"/>
                  </a:moveTo>
                  <a:lnTo>
                    <a:pt x="238957" y="121272"/>
                  </a:lnTo>
                  <a:lnTo>
                    <a:pt x="238965" y="129133"/>
                  </a:lnTo>
                  <a:lnTo>
                    <a:pt x="266650" y="110994"/>
                  </a:lnTo>
                  <a:lnTo>
                    <a:pt x="266650" y="103161"/>
                  </a:lnTo>
                  <a:close/>
                </a:path>
                <a:path w="554990" h="332739">
                  <a:moveTo>
                    <a:pt x="370289" y="304735"/>
                  </a:moveTo>
                  <a:lnTo>
                    <a:pt x="370289" y="312618"/>
                  </a:lnTo>
                  <a:lnTo>
                    <a:pt x="403517" y="332301"/>
                  </a:lnTo>
                  <a:lnTo>
                    <a:pt x="403517" y="324434"/>
                  </a:lnTo>
                  <a:lnTo>
                    <a:pt x="370289" y="304735"/>
                  </a:lnTo>
                  <a:close/>
                </a:path>
                <a:path w="554990" h="332739">
                  <a:moveTo>
                    <a:pt x="431219" y="306319"/>
                  </a:moveTo>
                  <a:lnTo>
                    <a:pt x="403517" y="324434"/>
                  </a:lnTo>
                  <a:lnTo>
                    <a:pt x="403517" y="332301"/>
                  </a:lnTo>
                  <a:lnTo>
                    <a:pt x="431219" y="314202"/>
                  </a:lnTo>
                  <a:lnTo>
                    <a:pt x="431219" y="306319"/>
                  </a:lnTo>
                  <a:close/>
                </a:path>
                <a:path w="554990" h="332739">
                  <a:moveTo>
                    <a:pt x="411439" y="277170"/>
                  </a:moveTo>
                  <a:lnTo>
                    <a:pt x="411439" y="285053"/>
                  </a:lnTo>
                  <a:lnTo>
                    <a:pt x="444668" y="304735"/>
                  </a:lnTo>
                  <a:lnTo>
                    <a:pt x="444668" y="296869"/>
                  </a:lnTo>
                  <a:lnTo>
                    <a:pt x="411439" y="277170"/>
                  </a:lnTo>
                  <a:close/>
                </a:path>
                <a:path w="554990" h="332739">
                  <a:moveTo>
                    <a:pt x="472369" y="278770"/>
                  </a:moveTo>
                  <a:lnTo>
                    <a:pt x="444668" y="296869"/>
                  </a:lnTo>
                  <a:lnTo>
                    <a:pt x="444668" y="304735"/>
                  </a:lnTo>
                  <a:lnTo>
                    <a:pt x="472369" y="286636"/>
                  </a:lnTo>
                  <a:lnTo>
                    <a:pt x="472369" y="278770"/>
                  </a:lnTo>
                  <a:close/>
                </a:path>
                <a:path w="554990" h="332739">
                  <a:moveTo>
                    <a:pt x="341816" y="295302"/>
                  </a:moveTo>
                  <a:close/>
                </a:path>
                <a:path w="554990" h="332739">
                  <a:moveTo>
                    <a:pt x="308571" y="267737"/>
                  </a:moveTo>
                  <a:lnTo>
                    <a:pt x="308571" y="275620"/>
                  </a:lnTo>
                  <a:lnTo>
                    <a:pt x="341788" y="295302"/>
                  </a:lnTo>
                  <a:lnTo>
                    <a:pt x="341788" y="287420"/>
                  </a:lnTo>
                  <a:lnTo>
                    <a:pt x="308571" y="267737"/>
                  </a:lnTo>
                  <a:close/>
                </a:path>
                <a:path w="554990" h="332739">
                  <a:moveTo>
                    <a:pt x="341816" y="295292"/>
                  </a:moveTo>
                  <a:close/>
                </a:path>
                <a:path w="554990" h="332739">
                  <a:moveTo>
                    <a:pt x="369501" y="269320"/>
                  </a:moveTo>
                  <a:lnTo>
                    <a:pt x="341800" y="287420"/>
                  </a:lnTo>
                  <a:lnTo>
                    <a:pt x="341816" y="295292"/>
                  </a:lnTo>
                  <a:lnTo>
                    <a:pt x="369501" y="277187"/>
                  </a:lnTo>
                  <a:lnTo>
                    <a:pt x="369501" y="269320"/>
                  </a:lnTo>
                  <a:close/>
                </a:path>
                <a:path w="554990" h="332739">
                  <a:moveTo>
                    <a:pt x="452590" y="249605"/>
                  </a:moveTo>
                  <a:lnTo>
                    <a:pt x="452590" y="257488"/>
                  </a:lnTo>
                  <a:lnTo>
                    <a:pt x="485818" y="277187"/>
                  </a:lnTo>
                  <a:lnTo>
                    <a:pt x="485818" y="269304"/>
                  </a:lnTo>
                  <a:lnTo>
                    <a:pt x="452590" y="249605"/>
                  </a:lnTo>
                  <a:close/>
                </a:path>
                <a:path w="554990" h="332739">
                  <a:moveTo>
                    <a:pt x="513520" y="251205"/>
                  </a:moveTo>
                  <a:lnTo>
                    <a:pt x="485818" y="269304"/>
                  </a:lnTo>
                  <a:lnTo>
                    <a:pt x="485818" y="277187"/>
                  </a:lnTo>
                  <a:lnTo>
                    <a:pt x="513520" y="259071"/>
                  </a:lnTo>
                  <a:lnTo>
                    <a:pt x="513520" y="251205"/>
                  </a:lnTo>
                  <a:close/>
                </a:path>
                <a:path w="554990" h="332739">
                  <a:moveTo>
                    <a:pt x="349722" y="240172"/>
                  </a:moveTo>
                  <a:lnTo>
                    <a:pt x="349722" y="248055"/>
                  </a:lnTo>
                  <a:lnTo>
                    <a:pt x="382950" y="267754"/>
                  </a:lnTo>
                  <a:lnTo>
                    <a:pt x="382922" y="259854"/>
                  </a:lnTo>
                  <a:lnTo>
                    <a:pt x="349722" y="240172"/>
                  </a:lnTo>
                  <a:close/>
                </a:path>
                <a:path w="554990" h="332739">
                  <a:moveTo>
                    <a:pt x="410652" y="241755"/>
                  </a:moveTo>
                  <a:lnTo>
                    <a:pt x="382950" y="259854"/>
                  </a:lnTo>
                  <a:lnTo>
                    <a:pt x="382950" y="267737"/>
                  </a:lnTo>
                  <a:lnTo>
                    <a:pt x="410652" y="249621"/>
                  </a:lnTo>
                  <a:lnTo>
                    <a:pt x="410652" y="241755"/>
                  </a:lnTo>
                  <a:close/>
                </a:path>
                <a:path w="554990" h="332739">
                  <a:moveTo>
                    <a:pt x="123436" y="156709"/>
                  </a:moveTo>
                  <a:lnTo>
                    <a:pt x="123436" y="164592"/>
                  </a:lnTo>
                  <a:lnTo>
                    <a:pt x="280082" y="258278"/>
                  </a:lnTo>
                  <a:lnTo>
                    <a:pt x="280090" y="250416"/>
                  </a:lnTo>
                  <a:lnTo>
                    <a:pt x="123436" y="156709"/>
                  </a:lnTo>
                  <a:close/>
                </a:path>
                <a:path w="554990" h="332739">
                  <a:moveTo>
                    <a:pt x="307784" y="232305"/>
                  </a:moveTo>
                  <a:lnTo>
                    <a:pt x="280090" y="250416"/>
                  </a:lnTo>
                  <a:lnTo>
                    <a:pt x="280099" y="258277"/>
                  </a:lnTo>
                  <a:lnTo>
                    <a:pt x="307784" y="240188"/>
                  </a:lnTo>
                  <a:lnTo>
                    <a:pt x="307784" y="232305"/>
                  </a:lnTo>
                  <a:close/>
                </a:path>
                <a:path w="554990" h="332739">
                  <a:moveTo>
                    <a:pt x="390872" y="212623"/>
                  </a:moveTo>
                  <a:lnTo>
                    <a:pt x="390872" y="220489"/>
                  </a:lnTo>
                  <a:lnTo>
                    <a:pt x="424101" y="240188"/>
                  </a:lnTo>
                  <a:lnTo>
                    <a:pt x="424044" y="232289"/>
                  </a:lnTo>
                  <a:lnTo>
                    <a:pt x="390872" y="212623"/>
                  </a:lnTo>
                  <a:close/>
                </a:path>
                <a:path w="554990" h="332739">
                  <a:moveTo>
                    <a:pt x="451802" y="214190"/>
                  </a:moveTo>
                  <a:lnTo>
                    <a:pt x="424101" y="232289"/>
                  </a:lnTo>
                  <a:lnTo>
                    <a:pt x="424101" y="240172"/>
                  </a:lnTo>
                  <a:lnTo>
                    <a:pt x="451802" y="222056"/>
                  </a:lnTo>
                  <a:lnTo>
                    <a:pt x="451802" y="214190"/>
                  </a:lnTo>
                  <a:close/>
                </a:path>
                <a:path w="554990" h="332739">
                  <a:moveTo>
                    <a:pt x="321250" y="230722"/>
                  </a:moveTo>
                  <a:close/>
                </a:path>
                <a:path w="554990" h="332739">
                  <a:moveTo>
                    <a:pt x="288004" y="203157"/>
                  </a:moveTo>
                  <a:lnTo>
                    <a:pt x="288004" y="211040"/>
                  </a:lnTo>
                  <a:lnTo>
                    <a:pt x="321222" y="230722"/>
                  </a:lnTo>
                  <a:lnTo>
                    <a:pt x="321241" y="222851"/>
                  </a:lnTo>
                  <a:lnTo>
                    <a:pt x="288004" y="203157"/>
                  </a:lnTo>
                  <a:close/>
                </a:path>
                <a:path w="554990" h="332739">
                  <a:moveTo>
                    <a:pt x="321250" y="230711"/>
                  </a:moveTo>
                  <a:close/>
                </a:path>
                <a:path w="554990" h="332739">
                  <a:moveTo>
                    <a:pt x="348935" y="204740"/>
                  </a:moveTo>
                  <a:lnTo>
                    <a:pt x="321241" y="222851"/>
                  </a:lnTo>
                  <a:lnTo>
                    <a:pt x="321250" y="230711"/>
                  </a:lnTo>
                  <a:lnTo>
                    <a:pt x="348935" y="212623"/>
                  </a:lnTo>
                  <a:lnTo>
                    <a:pt x="348935" y="204740"/>
                  </a:lnTo>
                  <a:close/>
                </a:path>
                <a:path w="554990" h="332739">
                  <a:moveTo>
                    <a:pt x="329155" y="175591"/>
                  </a:moveTo>
                  <a:lnTo>
                    <a:pt x="329155" y="183474"/>
                  </a:lnTo>
                  <a:lnTo>
                    <a:pt x="362383" y="203173"/>
                  </a:lnTo>
                  <a:lnTo>
                    <a:pt x="362383" y="195290"/>
                  </a:lnTo>
                  <a:lnTo>
                    <a:pt x="329155" y="175591"/>
                  </a:lnTo>
                  <a:close/>
                </a:path>
                <a:path w="554990" h="332739">
                  <a:moveTo>
                    <a:pt x="390085" y="177175"/>
                  </a:moveTo>
                  <a:lnTo>
                    <a:pt x="362383" y="195290"/>
                  </a:lnTo>
                  <a:lnTo>
                    <a:pt x="362383" y="203157"/>
                  </a:lnTo>
                  <a:lnTo>
                    <a:pt x="390085" y="185058"/>
                  </a:lnTo>
                  <a:lnTo>
                    <a:pt x="390085" y="177175"/>
                  </a:lnTo>
                  <a:close/>
                </a:path>
                <a:path w="554990" h="332739">
                  <a:moveTo>
                    <a:pt x="226287" y="166158"/>
                  </a:moveTo>
                  <a:lnTo>
                    <a:pt x="226304" y="174041"/>
                  </a:lnTo>
                  <a:lnTo>
                    <a:pt x="259516" y="193714"/>
                  </a:lnTo>
                  <a:lnTo>
                    <a:pt x="259504" y="185841"/>
                  </a:lnTo>
                  <a:lnTo>
                    <a:pt x="226287" y="166158"/>
                  </a:lnTo>
                  <a:close/>
                </a:path>
                <a:path w="554990" h="332739">
                  <a:moveTo>
                    <a:pt x="287217" y="167742"/>
                  </a:moveTo>
                  <a:lnTo>
                    <a:pt x="259516" y="185841"/>
                  </a:lnTo>
                  <a:lnTo>
                    <a:pt x="259532" y="193713"/>
                  </a:lnTo>
                  <a:lnTo>
                    <a:pt x="287217" y="175608"/>
                  </a:lnTo>
                  <a:lnTo>
                    <a:pt x="287217" y="167742"/>
                  </a:lnTo>
                  <a:close/>
                </a:path>
                <a:path w="554990" h="332739">
                  <a:moveTo>
                    <a:pt x="267437" y="138593"/>
                  </a:moveTo>
                  <a:lnTo>
                    <a:pt x="267454" y="146476"/>
                  </a:lnTo>
                  <a:lnTo>
                    <a:pt x="300666" y="166149"/>
                  </a:lnTo>
                  <a:lnTo>
                    <a:pt x="300655" y="158275"/>
                  </a:lnTo>
                  <a:lnTo>
                    <a:pt x="267437" y="138593"/>
                  </a:lnTo>
                  <a:close/>
                </a:path>
                <a:path w="554990" h="332739">
                  <a:moveTo>
                    <a:pt x="328368" y="140176"/>
                  </a:moveTo>
                  <a:lnTo>
                    <a:pt x="300666" y="158275"/>
                  </a:lnTo>
                  <a:lnTo>
                    <a:pt x="300683" y="166148"/>
                  </a:lnTo>
                  <a:lnTo>
                    <a:pt x="328368" y="148043"/>
                  </a:lnTo>
                  <a:lnTo>
                    <a:pt x="328368" y="140176"/>
                  </a:lnTo>
                  <a:close/>
                </a:path>
                <a:path w="554990" h="332739">
                  <a:moveTo>
                    <a:pt x="197815" y="156709"/>
                  </a:moveTo>
                  <a:close/>
                </a:path>
                <a:path w="554990" h="332739">
                  <a:moveTo>
                    <a:pt x="164586" y="129144"/>
                  </a:moveTo>
                  <a:lnTo>
                    <a:pt x="164586" y="137026"/>
                  </a:lnTo>
                  <a:lnTo>
                    <a:pt x="197787" y="156709"/>
                  </a:lnTo>
                  <a:lnTo>
                    <a:pt x="197787" y="148826"/>
                  </a:lnTo>
                  <a:lnTo>
                    <a:pt x="164586" y="129144"/>
                  </a:lnTo>
                  <a:close/>
                </a:path>
                <a:path w="554990" h="332739">
                  <a:moveTo>
                    <a:pt x="197815" y="156698"/>
                  </a:moveTo>
                  <a:close/>
                </a:path>
                <a:path w="554990" h="332739">
                  <a:moveTo>
                    <a:pt x="225500" y="130727"/>
                  </a:moveTo>
                  <a:lnTo>
                    <a:pt x="197798" y="148826"/>
                  </a:lnTo>
                  <a:lnTo>
                    <a:pt x="197815" y="156698"/>
                  </a:lnTo>
                  <a:lnTo>
                    <a:pt x="225500" y="138593"/>
                  </a:lnTo>
                  <a:lnTo>
                    <a:pt x="225500" y="130727"/>
                  </a:lnTo>
                  <a:close/>
                </a:path>
                <a:path w="554990" h="332739">
                  <a:moveTo>
                    <a:pt x="41148" y="55164"/>
                  </a:moveTo>
                  <a:lnTo>
                    <a:pt x="41153" y="62997"/>
                  </a:lnTo>
                  <a:lnTo>
                    <a:pt x="74363" y="82652"/>
                  </a:lnTo>
                  <a:lnTo>
                    <a:pt x="74371" y="74824"/>
                  </a:lnTo>
                  <a:lnTo>
                    <a:pt x="41148" y="55164"/>
                  </a:lnTo>
                  <a:close/>
                </a:path>
                <a:path w="554990" h="332739">
                  <a:moveTo>
                    <a:pt x="102065" y="56664"/>
                  </a:moveTo>
                  <a:lnTo>
                    <a:pt x="74371" y="74824"/>
                  </a:lnTo>
                  <a:lnTo>
                    <a:pt x="74380" y="82651"/>
                  </a:lnTo>
                  <a:lnTo>
                    <a:pt x="102065" y="64663"/>
                  </a:lnTo>
                  <a:lnTo>
                    <a:pt x="102065" y="56664"/>
                  </a:lnTo>
                  <a:close/>
                </a:path>
                <a:path w="554990" h="332739">
                  <a:moveTo>
                    <a:pt x="136098" y="119694"/>
                  </a:moveTo>
                  <a:close/>
                </a:path>
                <a:path w="554990" h="332739">
                  <a:moveTo>
                    <a:pt x="102869" y="92162"/>
                  </a:moveTo>
                  <a:lnTo>
                    <a:pt x="102869" y="99995"/>
                  </a:lnTo>
                  <a:lnTo>
                    <a:pt x="136041" y="119694"/>
                  </a:lnTo>
                  <a:lnTo>
                    <a:pt x="136089" y="111822"/>
                  </a:lnTo>
                  <a:lnTo>
                    <a:pt x="102869" y="92162"/>
                  </a:lnTo>
                  <a:close/>
                </a:path>
                <a:path w="554990" h="332739">
                  <a:moveTo>
                    <a:pt x="136098" y="119683"/>
                  </a:moveTo>
                  <a:close/>
                </a:path>
                <a:path w="554990" h="332739">
                  <a:moveTo>
                    <a:pt x="163782" y="93662"/>
                  </a:moveTo>
                  <a:lnTo>
                    <a:pt x="136089" y="111822"/>
                  </a:lnTo>
                  <a:lnTo>
                    <a:pt x="136098" y="119683"/>
                  </a:lnTo>
                  <a:lnTo>
                    <a:pt x="163782" y="101661"/>
                  </a:lnTo>
                  <a:lnTo>
                    <a:pt x="163782" y="93662"/>
                  </a:lnTo>
                  <a:close/>
                </a:path>
                <a:path w="554990" h="332739">
                  <a:moveTo>
                    <a:pt x="0" y="82662"/>
                  </a:moveTo>
                  <a:lnTo>
                    <a:pt x="5" y="90662"/>
                  </a:lnTo>
                  <a:lnTo>
                    <a:pt x="33218" y="110318"/>
                  </a:lnTo>
                  <a:lnTo>
                    <a:pt x="33225" y="102323"/>
                  </a:lnTo>
                  <a:lnTo>
                    <a:pt x="0" y="82662"/>
                  </a:lnTo>
                  <a:close/>
                </a:path>
                <a:path w="554990" h="332739">
                  <a:moveTo>
                    <a:pt x="60913" y="84329"/>
                  </a:moveTo>
                  <a:lnTo>
                    <a:pt x="33225" y="102323"/>
                  </a:lnTo>
                  <a:lnTo>
                    <a:pt x="33235" y="110317"/>
                  </a:lnTo>
                  <a:lnTo>
                    <a:pt x="60911" y="92162"/>
                  </a:lnTo>
                  <a:lnTo>
                    <a:pt x="60913" y="84329"/>
                  </a:lnTo>
                  <a:close/>
                </a:path>
                <a:path w="554990" h="332739">
                  <a:moveTo>
                    <a:pt x="94947" y="147259"/>
                  </a:moveTo>
                  <a:close/>
                </a:path>
                <a:path w="554990" h="332739">
                  <a:moveTo>
                    <a:pt x="61715" y="119711"/>
                  </a:moveTo>
                  <a:lnTo>
                    <a:pt x="61719" y="127594"/>
                  </a:lnTo>
                  <a:lnTo>
                    <a:pt x="94891" y="147259"/>
                  </a:lnTo>
                  <a:lnTo>
                    <a:pt x="94919" y="139393"/>
                  </a:lnTo>
                  <a:lnTo>
                    <a:pt x="61715" y="119711"/>
                  </a:lnTo>
                  <a:close/>
                </a:path>
                <a:path w="554990" h="332739">
                  <a:moveTo>
                    <a:pt x="94947" y="147248"/>
                  </a:moveTo>
                  <a:close/>
                </a:path>
                <a:path w="554990" h="332739">
                  <a:moveTo>
                    <a:pt x="122632" y="121277"/>
                  </a:moveTo>
                  <a:lnTo>
                    <a:pt x="94930" y="139393"/>
                  </a:lnTo>
                  <a:lnTo>
                    <a:pt x="94947" y="147248"/>
                  </a:lnTo>
                  <a:lnTo>
                    <a:pt x="122632" y="129160"/>
                  </a:lnTo>
                  <a:lnTo>
                    <a:pt x="122632" y="121277"/>
                  </a:lnTo>
                  <a:close/>
                </a:path>
              </a:pathLst>
            </a:custGeom>
            <a:solidFill>
              <a:srgbClr val="959595"/>
            </a:solidFill>
          </p:spPr>
          <p:txBody>
            <a:bodyPr wrap="square" lIns="0" tIns="0" rIns="0" bIns="0" rtlCol="0"/>
            <a:lstStyle/>
            <a:p>
              <a:endParaRPr/>
            </a:p>
          </p:txBody>
        </p:sp>
        <p:sp>
          <p:nvSpPr>
            <p:cNvPr id="34" name="object 29"/>
            <p:cNvSpPr/>
            <p:nvPr/>
          </p:nvSpPr>
          <p:spPr>
            <a:xfrm>
              <a:off x="3114271" y="4125925"/>
              <a:ext cx="52705" cy="128905"/>
            </a:xfrm>
            <a:custGeom>
              <a:avLst/>
              <a:gdLst/>
              <a:ahLst/>
              <a:cxnLst/>
              <a:rect l="l" t="t" r="r" b="b"/>
              <a:pathLst>
                <a:path w="52705" h="128904">
                  <a:moveTo>
                    <a:pt x="52589" y="0"/>
                  </a:moveTo>
                  <a:lnTo>
                    <a:pt x="28639" y="14999"/>
                  </a:lnTo>
                  <a:lnTo>
                    <a:pt x="28639" y="113328"/>
                  </a:lnTo>
                  <a:lnTo>
                    <a:pt x="52589" y="98328"/>
                  </a:lnTo>
                  <a:lnTo>
                    <a:pt x="52589" y="0"/>
                  </a:lnTo>
                  <a:close/>
                </a:path>
                <a:path w="52705" h="128904">
                  <a:moveTo>
                    <a:pt x="13281" y="22665"/>
                  </a:moveTo>
                  <a:lnTo>
                    <a:pt x="0" y="30331"/>
                  </a:lnTo>
                  <a:lnTo>
                    <a:pt x="0" y="128660"/>
                  </a:lnTo>
                  <a:lnTo>
                    <a:pt x="13281" y="120994"/>
                  </a:lnTo>
                  <a:lnTo>
                    <a:pt x="13281" y="22665"/>
                  </a:lnTo>
                  <a:close/>
                </a:path>
              </a:pathLst>
            </a:custGeom>
            <a:solidFill>
              <a:srgbClr val="808080"/>
            </a:solidFill>
          </p:spPr>
          <p:txBody>
            <a:bodyPr wrap="square" lIns="0" tIns="0" rIns="0" bIns="0" rtlCol="0"/>
            <a:lstStyle/>
            <a:p>
              <a:endParaRPr/>
            </a:p>
          </p:txBody>
        </p:sp>
        <p:sp>
          <p:nvSpPr>
            <p:cNvPr id="35" name="object 30"/>
            <p:cNvSpPr/>
            <p:nvPr/>
          </p:nvSpPr>
          <p:spPr>
            <a:xfrm>
              <a:off x="3142909" y="4125924"/>
              <a:ext cx="24130" cy="113664"/>
            </a:xfrm>
            <a:custGeom>
              <a:avLst/>
              <a:gdLst/>
              <a:ahLst/>
              <a:cxnLst/>
              <a:rect l="l" t="t" r="r" b="b"/>
              <a:pathLst>
                <a:path w="24130" h="113664">
                  <a:moveTo>
                    <a:pt x="0" y="14999"/>
                  </a:moveTo>
                  <a:lnTo>
                    <a:pt x="23950" y="0"/>
                  </a:lnTo>
                  <a:lnTo>
                    <a:pt x="23950" y="98328"/>
                  </a:lnTo>
                  <a:lnTo>
                    <a:pt x="0" y="113328"/>
                  </a:lnTo>
                  <a:lnTo>
                    <a:pt x="0" y="14999"/>
                  </a:lnTo>
                  <a:close/>
                </a:path>
              </a:pathLst>
            </a:custGeom>
            <a:ln w="6028">
              <a:solidFill>
                <a:srgbClr val="808080"/>
              </a:solidFill>
            </a:ln>
          </p:spPr>
          <p:txBody>
            <a:bodyPr wrap="square" lIns="0" tIns="0" rIns="0" bIns="0" rtlCol="0"/>
            <a:lstStyle/>
            <a:p>
              <a:endParaRPr/>
            </a:p>
          </p:txBody>
        </p:sp>
        <p:sp>
          <p:nvSpPr>
            <p:cNvPr id="36" name="object 31"/>
            <p:cNvSpPr/>
            <p:nvPr/>
          </p:nvSpPr>
          <p:spPr>
            <a:xfrm>
              <a:off x="3114271" y="4148591"/>
              <a:ext cx="13335" cy="106045"/>
            </a:xfrm>
            <a:custGeom>
              <a:avLst/>
              <a:gdLst/>
              <a:ahLst/>
              <a:cxnLst/>
              <a:rect l="l" t="t" r="r" b="b"/>
              <a:pathLst>
                <a:path w="13334" h="106045">
                  <a:moveTo>
                    <a:pt x="0" y="7666"/>
                  </a:moveTo>
                  <a:lnTo>
                    <a:pt x="13281" y="0"/>
                  </a:lnTo>
                  <a:lnTo>
                    <a:pt x="13281" y="98328"/>
                  </a:lnTo>
                  <a:lnTo>
                    <a:pt x="0" y="105995"/>
                  </a:lnTo>
                  <a:lnTo>
                    <a:pt x="0" y="7666"/>
                  </a:lnTo>
                  <a:close/>
                </a:path>
              </a:pathLst>
            </a:custGeom>
            <a:ln w="6028">
              <a:solidFill>
                <a:srgbClr val="808080"/>
              </a:solidFill>
            </a:ln>
          </p:spPr>
          <p:txBody>
            <a:bodyPr wrap="square" lIns="0" tIns="0" rIns="0" bIns="0" rtlCol="0"/>
            <a:lstStyle/>
            <a:p>
              <a:endParaRPr/>
            </a:p>
          </p:txBody>
        </p:sp>
        <p:sp>
          <p:nvSpPr>
            <p:cNvPr id="37" name="object 32"/>
            <p:cNvSpPr/>
            <p:nvPr/>
          </p:nvSpPr>
          <p:spPr>
            <a:xfrm>
              <a:off x="2345894" y="3590782"/>
              <a:ext cx="478213" cy="904074"/>
            </a:xfrm>
            <a:prstGeom prst="rect">
              <a:avLst/>
            </a:prstGeom>
            <a:blipFill>
              <a:blip r:embed="rId11" cstate="print"/>
              <a:stretch>
                <a:fillRect/>
              </a:stretch>
            </a:blipFill>
          </p:spPr>
          <p:txBody>
            <a:bodyPr wrap="square" lIns="0" tIns="0" rIns="0" bIns="0" rtlCol="0"/>
            <a:lstStyle/>
            <a:p>
              <a:endParaRPr/>
            </a:p>
          </p:txBody>
        </p:sp>
        <p:sp>
          <p:nvSpPr>
            <p:cNvPr id="38" name="object 33"/>
            <p:cNvSpPr/>
            <p:nvPr/>
          </p:nvSpPr>
          <p:spPr>
            <a:xfrm>
              <a:off x="2447673" y="3590783"/>
              <a:ext cx="376555" cy="646430"/>
            </a:xfrm>
            <a:custGeom>
              <a:avLst/>
              <a:gdLst/>
              <a:ahLst/>
              <a:cxnLst/>
              <a:rect l="l" t="t" r="r" b="b"/>
              <a:pathLst>
                <a:path w="376555" h="646429">
                  <a:moveTo>
                    <a:pt x="376434" y="646303"/>
                  </a:moveTo>
                  <a:lnTo>
                    <a:pt x="329733" y="632603"/>
                  </a:lnTo>
                  <a:lnTo>
                    <a:pt x="284013" y="616318"/>
                  </a:lnTo>
                  <a:lnTo>
                    <a:pt x="239377" y="597503"/>
                  </a:lnTo>
                  <a:lnTo>
                    <a:pt x="195925" y="576215"/>
                  </a:lnTo>
                  <a:lnTo>
                    <a:pt x="153760" y="552510"/>
                  </a:lnTo>
                  <a:lnTo>
                    <a:pt x="112983" y="526444"/>
                  </a:lnTo>
                  <a:lnTo>
                    <a:pt x="73696" y="498074"/>
                  </a:lnTo>
                  <a:lnTo>
                    <a:pt x="36001" y="467456"/>
                  </a:lnTo>
                  <a:lnTo>
                    <a:pt x="0" y="434646"/>
                  </a:lnTo>
                  <a:lnTo>
                    <a:pt x="0" y="0"/>
                  </a:lnTo>
                  <a:lnTo>
                    <a:pt x="37015" y="31646"/>
                  </a:lnTo>
                  <a:lnTo>
                    <a:pt x="75394" y="61453"/>
                  </a:lnTo>
                  <a:lnTo>
                    <a:pt x="115068" y="89384"/>
                  </a:lnTo>
                  <a:lnTo>
                    <a:pt x="155967" y="115402"/>
                  </a:lnTo>
                  <a:lnTo>
                    <a:pt x="198023" y="139468"/>
                  </a:lnTo>
                  <a:lnTo>
                    <a:pt x="241167" y="161548"/>
                  </a:lnTo>
                  <a:lnTo>
                    <a:pt x="285329" y="181602"/>
                  </a:lnTo>
                  <a:lnTo>
                    <a:pt x="330441" y="199595"/>
                  </a:lnTo>
                  <a:lnTo>
                    <a:pt x="376433" y="215490"/>
                  </a:lnTo>
                  <a:lnTo>
                    <a:pt x="376434" y="646303"/>
                  </a:lnTo>
                  <a:close/>
                </a:path>
              </a:pathLst>
            </a:custGeom>
            <a:ln w="12043">
              <a:solidFill>
                <a:srgbClr val="000000"/>
              </a:solidFill>
            </a:ln>
          </p:spPr>
          <p:txBody>
            <a:bodyPr wrap="square" lIns="0" tIns="0" rIns="0" bIns="0" rtlCol="0"/>
            <a:lstStyle/>
            <a:p>
              <a:endParaRPr/>
            </a:p>
          </p:txBody>
        </p:sp>
        <p:sp>
          <p:nvSpPr>
            <p:cNvPr id="39" name="object 34"/>
            <p:cNvSpPr/>
            <p:nvPr/>
          </p:nvSpPr>
          <p:spPr>
            <a:xfrm>
              <a:off x="2345894" y="4052429"/>
              <a:ext cx="447675" cy="442595"/>
            </a:xfrm>
            <a:custGeom>
              <a:avLst/>
              <a:gdLst/>
              <a:ahLst/>
              <a:cxnLst/>
              <a:rect l="l" t="t" r="r" b="b"/>
              <a:pathLst>
                <a:path w="447675" h="442595">
                  <a:moveTo>
                    <a:pt x="0" y="184658"/>
                  </a:moveTo>
                  <a:lnTo>
                    <a:pt x="38347" y="220383"/>
                  </a:lnTo>
                  <a:lnTo>
                    <a:pt x="78348" y="254030"/>
                  </a:lnTo>
                  <a:lnTo>
                    <a:pt x="119916" y="285549"/>
                  </a:lnTo>
                  <a:lnTo>
                    <a:pt x="162963" y="314890"/>
                  </a:lnTo>
                  <a:lnTo>
                    <a:pt x="207404" y="342004"/>
                  </a:lnTo>
                  <a:lnTo>
                    <a:pt x="253151" y="366842"/>
                  </a:lnTo>
                  <a:lnTo>
                    <a:pt x="300119" y="389352"/>
                  </a:lnTo>
                  <a:lnTo>
                    <a:pt x="348221" y="409487"/>
                  </a:lnTo>
                  <a:lnTo>
                    <a:pt x="397370" y="427195"/>
                  </a:lnTo>
                  <a:lnTo>
                    <a:pt x="447480" y="442429"/>
                  </a:lnTo>
                  <a:lnTo>
                    <a:pt x="447480" y="257488"/>
                  </a:lnTo>
                  <a:lnTo>
                    <a:pt x="397408" y="242196"/>
                  </a:lnTo>
                  <a:lnTo>
                    <a:pt x="348292" y="224453"/>
                  </a:lnTo>
                  <a:lnTo>
                    <a:pt x="300216" y="204306"/>
                  </a:lnTo>
                  <a:lnTo>
                    <a:pt x="253267" y="181803"/>
                  </a:lnTo>
                  <a:lnTo>
                    <a:pt x="207529" y="156992"/>
                  </a:lnTo>
                  <a:lnTo>
                    <a:pt x="163088" y="129921"/>
                  </a:lnTo>
                  <a:lnTo>
                    <a:pt x="120030" y="100639"/>
                  </a:lnTo>
                  <a:lnTo>
                    <a:pt x="78438" y="69192"/>
                  </a:lnTo>
                  <a:lnTo>
                    <a:pt x="38400" y="35630"/>
                  </a:lnTo>
                  <a:lnTo>
                    <a:pt x="0" y="0"/>
                  </a:lnTo>
                  <a:lnTo>
                    <a:pt x="0" y="184658"/>
                  </a:lnTo>
                  <a:close/>
                </a:path>
              </a:pathLst>
            </a:custGeom>
            <a:ln w="12028">
              <a:solidFill>
                <a:srgbClr val="000000"/>
              </a:solidFill>
            </a:ln>
          </p:spPr>
          <p:txBody>
            <a:bodyPr wrap="square" lIns="0" tIns="0" rIns="0" bIns="0" rtlCol="0"/>
            <a:lstStyle/>
            <a:p>
              <a:endParaRPr/>
            </a:p>
          </p:txBody>
        </p:sp>
        <p:sp>
          <p:nvSpPr>
            <p:cNvPr id="40" name="object 35"/>
            <p:cNvSpPr/>
            <p:nvPr/>
          </p:nvSpPr>
          <p:spPr>
            <a:xfrm>
              <a:off x="2372524" y="4123414"/>
              <a:ext cx="111892" cy="173515"/>
            </a:xfrm>
            <a:prstGeom prst="rect">
              <a:avLst/>
            </a:prstGeom>
            <a:blipFill>
              <a:blip r:embed="rId12" cstate="print"/>
              <a:stretch>
                <a:fillRect/>
              </a:stretch>
            </a:blipFill>
          </p:spPr>
          <p:txBody>
            <a:bodyPr wrap="square" lIns="0" tIns="0" rIns="0" bIns="0" rtlCol="0"/>
            <a:lstStyle/>
            <a:p>
              <a:endParaRPr/>
            </a:p>
          </p:txBody>
        </p:sp>
        <p:sp>
          <p:nvSpPr>
            <p:cNvPr id="41" name="object 36"/>
            <p:cNvSpPr/>
            <p:nvPr/>
          </p:nvSpPr>
          <p:spPr>
            <a:xfrm>
              <a:off x="2739595" y="3634781"/>
              <a:ext cx="177165" cy="102235"/>
            </a:xfrm>
            <a:custGeom>
              <a:avLst/>
              <a:gdLst/>
              <a:ahLst/>
              <a:cxnLst/>
              <a:rect l="l" t="t" r="r" b="b"/>
              <a:pathLst>
                <a:path w="177165" h="102235">
                  <a:moveTo>
                    <a:pt x="0" y="0"/>
                  </a:moveTo>
                  <a:lnTo>
                    <a:pt x="176694" y="102161"/>
                  </a:lnTo>
                </a:path>
              </a:pathLst>
            </a:custGeom>
            <a:ln w="12014">
              <a:solidFill>
                <a:srgbClr val="000000"/>
              </a:solidFill>
            </a:ln>
          </p:spPr>
          <p:txBody>
            <a:bodyPr wrap="square" lIns="0" tIns="0" rIns="0" bIns="0" rtlCol="0"/>
            <a:lstStyle/>
            <a:p>
              <a:endParaRPr/>
            </a:p>
          </p:txBody>
        </p:sp>
        <p:sp>
          <p:nvSpPr>
            <p:cNvPr id="42" name="object 37"/>
            <p:cNvSpPr/>
            <p:nvPr/>
          </p:nvSpPr>
          <p:spPr>
            <a:xfrm>
              <a:off x="2762641" y="3628448"/>
              <a:ext cx="177165" cy="102235"/>
            </a:xfrm>
            <a:custGeom>
              <a:avLst/>
              <a:gdLst/>
              <a:ahLst/>
              <a:cxnLst/>
              <a:rect l="l" t="t" r="r" b="b"/>
              <a:pathLst>
                <a:path w="177165" h="102235">
                  <a:moveTo>
                    <a:pt x="0" y="0"/>
                  </a:moveTo>
                  <a:lnTo>
                    <a:pt x="176694" y="102161"/>
                  </a:lnTo>
                </a:path>
              </a:pathLst>
            </a:custGeom>
            <a:ln w="12014">
              <a:solidFill>
                <a:srgbClr val="000000"/>
              </a:solidFill>
            </a:ln>
          </p:spPr>
          <p:txBody>
            <a:bodyPr wrap="square" lIns="0" tIns="0" rIns="0" bIns="0" rtlCol="0"/>
            <a:lstStyle/>
            <a:p>
              <a:endParaRPr/>
            </a:p>
          </p:txBody>
        </p:sp>
        <p:sp>
          <p:nvSpPr>
            <p:cNvPr id="43" name="object 38"/>
            <p:cNvSpPr/>
            <p:nvPr/>
          </p:nvSpPr>
          <p:spPr>
            <a:xfrm>
              <a:off x="2785687" y="3622115"/>
              <a:ext cx="177165" cy="102235"/>
            </a:xfrm>
            <a:custGeom>
              <a:avLst/>
              <a:gdLst/>
              <a:ahLst/>
              <a:cxnLst/>
              <a:rect l="l" t="t" r="r" b="b"/>
              <a:pathLst>
                <a:path w="177165" h="102235">
                  <a:moveTo>
                    <a:pt x="0" y="0"/>
                  </a:moveTo>
                  <a:lnTo>
                    <a:pt x="176694" y="102161"/>
                  </a:lnTo>
                </a:path>
              </a:pathLst>
            </a:custGeom>
            <a:ln w="12014">
              <a:solidFill>
                <a:srgbClr val="000000"/>
              </a:solidFill>
            </a:ln>
          </p:spPr>
          <p:txBody>
            <a:bodyPr wrap="square" lIns="0" tIns="0" rIns="0" bIns="0" rtlCol="0"/>
            <a:lstStyle/>
            <a:p>
              <a:endParaRPr/>
            </a:p>
          </p:txBody>
        </p:sp>
        <p:sp>
          <p:nvSpPr>
            <p:cNvPr id="44" name="object 39"/>
            <p:cNvSpPr/>
            <p:nvPr/>
          </p:nvSpPr>
          <p:spPr>
            <a:xfrm>
              <a:off x="2808732" y="3615616"/>
              <a:ext cx="177165" cy="102235"/>
            </a:xfrm>
            <a:custGeom>
              <a:avLst/>
              <a:gdLst/>
              <a:ahLst/>
              <a:cxnLst/>
              <a:rect l="l" t="t" r="r" b="b"/>
              <a:pathLst>
                <a:path w="177165" h="102235">
                  <a:moveTo>
                    <a:pt x="0" y="0"/>
                  </a:moveTo>
                  <a:lnTo>
                    <a:pt x="176694" y="102161"/>
                  </a:lnTo>
                </a:path>
              </a:pathLst>
            </a:custGeom>
            <a:ln w="12014">
              <a:solidFill>
                <a:srgbClr val="000000"/>
              </a:solidFill>
            </a:ln>
          </p:spPr>
          <p:txBody>
            <a:bodyPr wrap="square" lIns="0" tIns="0" rIns="0" bIns="0" rtlCol="0"/>
            <a:lstStyle/>
            <a:p>
              <a:endParaRPr/>
            </a:p>
          </p:txBody>
        </p:sp>
        <p:sp>
          <p:nvSpPr>
            <p:cNvPr id="45" name="object 40"/>
            <p:cNvSpPr/>
            <p:nvPr/>
          </p:nvSpPr>
          <p:spPr>
            <a:xfrm>
              <a:off x="2493780" y="3686946"/>
              <a:ext cx="273050" cy="473075"/>
            </a:xfrm>
            <a:custGeom>
              <a:avLst/>
              <a:gdLst/>
              <a:ahLst/>
              <a:cxnLst/>
              <a:rect l="l" t="t" r="r" b="b"/>
              <a:pathLst>
                <a:path w="273050" h="473075">
                  <a:moveTo>
                    <a:pt x="0" y="0"/>
                  </a:moveTo>
                  <a:lnTo>
                    <a:pt x="0" y="311652"/>
                  </a:lnTo>
                  <a:lnTo>
                    <a:pt x="41189" y="345207"/>
                  </a:lnTo>
                  <a:lnTo>
                    <a:pt x="84250" y="376161"/>
                  </a:lnTo>
                  <a:lnTo>
                    <a:pt x="129057" y="404439"/>
                  </a:lnTo>
                  <a:lnTo>
                    <a:pt x="175487" y="429967"/>
                  </a:lnTo>
                  <a:lnTo>
                    <a:pt x="223413" y="452671"/>
                  </a:lnTo>
                  <a:lnTo>
                    <a:pt x="272711" y="472478"/>
                  </a:lnTo>
                </a:path>
              </a:pathLst>
            </a:custGeom>
            <a:ln w="12043">
              <a:solidFill>
                <a:srgbClr val="FFFFFF"/>
              </a:solidFill>
            </a:ln>
          </p:spPr>
          <p:txBody>
            <a:bodyPr wrap="square" lIns="0" tIns="0" rIns="0" bIns="0" rtlCol="0"/>
            <a:lstStyle/>
            <a:p>
              <a:endParaRPr/>
            </a:p>
          </p:txBody>
        </p:sp>
        <p:sp>
          <p:nvSpPr>
            <p:cNvPr id="46" name="object 41"/>
            <p:cNvSpPr/>
            <p:nvPr/>
          </p:nvSpPr>
          <p:spPr>
            <a:xfrm>
              <a:off x="2345894" y="3548452"/>
              <a:ext cx="866775" cy="946785"/>
            </a:xfrm>
            <a:custGeom>
              <a:avLst/>
              <a:gdLst/>
              <a:ahLst/>
              <a:cxnLst/>
              <a:rect l="l" t="t" r="r" b="b"/>
              <a:pathLst>
                <a:path w="866775" h="946785">
                  <a:moveTo>
                    <a:pt x="447480" y="946406"/>
                  </a:moveTo>
                  <a:lnTo>
                    <a:pt x="866153" y="703967"/>
                  </a:lnTo>
                  <a:lnTo>
                    <a:pt x="866153" y="519309"/>
                  </a:lnTo>
                  <a:lnTo>
                    <a:pt x="727879" y="438646"/>
                  </a:lnTo>
                  <a:lnTo>
                    <a:pt x="727879" y="184658"/>
                  </a:lnTo>
                  <a:lnTo>
                    <a:pt x="435957" y="15332"/>
                  </a:lnTo>
                  <a:lnTo>
                    <a:pt x="301519" y="53830"/>
                  </a:lnTo>
                  <a:lnTo>
                    <a:pt x="209336" y="0"/>
                  </a:lnTo>
                  <a:lnTo>
                    <a:pt x="101779" y="42331"/>
                  </a:lnTo>
                  <a:lnTo>
                    <a:pt x="101779" y="446312"/>
                  </a:lnTo>
                  <a:lnTo>
                    <a:pt x="0" y="503976"/>
                  </a:lnTo>
                  <a:lnTo>
                    <a:pt x="0" y="688634"/>
                  </a:lnTo>
                  <a:lnTo>
                    <a:pt x="38466" y="724178"/>
                  </a:lnTo>
                  <a:lnTo>
                    <a:pt x="78551" y="757682"/>
                  </a:lnTo>
                  <a:lnTo>
                    <a:pt x="120172" y="789096"/>
                  </a:lnTo>
                  <a:lnTo>
                    <a:pt x="163245" y="818373"/>
                  </a:lnTo>
                  <a:lnTo>
                    <a:pt x="207686" y="845462"/>
                  </a:lnTo>
                  <a:lnTo>
                    <a:pt x="253412" y="870317"/>
                  </a:lnTo>
                  <a:lnTo>
                    <a:pt x="300338" y="892887"/>
                  </a:lnTo>
                  <a:lnTo>
                    <a:pt x="348380" y="913124"/>
                  </a:lnTo>
                  <a:lnTo>
                    <a:pt x="397455" y="930980"/>
                  </a:lnTo>
                  <a:lnTo>
                    <a:pt x="447480" y="946406"/>
                  </a:lnTo>
                  <a:close/>
                </a:path>
              </a:pathLst>
            </a:custGeom>
            <a:ln w="25066">
              <a:solidFill>
                <a:srgbClr val="000000"/>
              </a:solidFill>
            </a:ln>
          </p:spPr>
          <p:txBody>
            <a:bodyPr wrap="square" lIns="0" tIns="0" rIns="0" bIns="0" rtlCol="0"/>
            <a:lstStyle/>
            <a:p>
              <a:endParaRPr/>
            </a:p>
          </p:txBody>
        </p:sp>
        <p:sp>
          <p:nvSpPr>
            <p:cNvPr id="47" name="object 42"/>
            <p:cNvSpPr/>
            <p:nvPr/>
          </p:nvSpPr>
          <p:spPr>
            <a:xfrm>
              <a:off x="2025165" y="4271751"/>
              <a:ext cx="664845" cy="457834"/>
            </a:xfrm>
            <a:custGeom>
              <a:avLst/>
              <a:gdLst/>
              <a:ahLst/>
              <a:cxnLst/>
              <a:rect l="l" t="t" r="r" b="b"/>
              <a:pathLst>
                <a:path w="664844" h="457835">
                  <a:moveTo>
                    <a:pt x="0" y="142326"/>
                  </a:moveTo>
                  <a:lnTo>
                    <a:pt x="203575" y="0"/>
                  </a:lnTo>
                  <a:lnTo>
                    <a:pt x="664504" y="265421"/>
                  </a:lnTo>
                  <a:lnTo>
                    <a:pt x="664504" y="334667"/>
                  </a:lnTo>
                  <a:lnTo>
                    <a:pt x="453241" y="457762"/>
                  </a:lnTo>
                  <a:lnTo>
                    <a:pt x="0" y="196174"/>
                  </a:lnTo>
                  <a:lnTo>
                    <a:pt x="0" y="142326"/>
                  </a:lnTo>
                  <a:close/>
                </a:path>
              </a:pathLst>
            </a:custGeom>
            <a:ln w="25038">
              <a:solidFill>
                <a:srgbClr val="000000"/>
              </a:solidFill>
            </a:ln>
          </p:spPr>
          <p:txBody>
            <a:bodyPr wrap="square" lIns="0" tIns="0" rIns="0" bIns="0" rtlCol="0"/>
            <a:lstStyle/>
            <a:p>
              <a:endParaRPr/>
            </a:p>
          </p:txBody>
        </p:sp>
        <p:sp>
          <p:nvSpPr>
            <p:cNvPr id="48" name="object 43"/>
            <p:cNvSpPr/>
            <p:nvPr/>
          </p:nvSpPr>
          <p:spPr>
            <a:xfrm>
              <a:off x="2579108" y="4257248"/>
              <a:ext cx="195805" cy="173363"/>
            </a:xfrm>
            <a:prstGeom prst="rect">
              <a:avLst/>
            </a:prstGeom>
            <a:blipFill>
              <a:blip r:embed="rId13" cstate="print"/>
              <a:stretch>
                <a:fillRect/>
              </a:stretch>
            </a:blipFill>
          </p:spPr>
          <p:txBody>
            <a:bodyPr wrap="square" lIns="0" tIns="0" rIns="0" bIns="0" rtlCol="0"/>
            <a:lstStyle/>
            <a:p>
              <a:endParaRPr/>
            </a:p>
          </p:txBody>
        </p:sp>
        <p:sp>
          <p:nvSpPr>
            <p:cNvPr id="49" name="object 44"/>
            <p:cNvSpPr/>
            <p:nvPr/>
          </p:nvSpPr>
          <p:spPr>
            <a:xfrm>
              <a:off x="2712998" y="4160589"/>
              <a:ext cx="32384" cy="36830"/>
            </a:xfrm>
            <a:custGeom>
              <a:avLst/>
              <a:gdLst/>
              <a:ahLst/>
              <a:cxnLst/>
              <a:rect l="l" t="t" r="r" b="b"/>
              <a:pathLst>
                <a:path w="32384" h="36829">
                  <a:moveTo>
                    <a:pt x="27065" y="11832"/>
                  </a:moveTo>
                  <a:lnTo>
                    <a:pt x="22308" y="3666"/>
                  </a:lnTo>
                  <a:lnTo>
                    <a:pt x="13448" y="0"/>
                  </a:lnTo>
                  <a:lnTo>
                    <a:pt x="7302" y="3499"/>
                  </a:lnTo>
                  <a:lnTo>
                    <a:pt x="1138" y="6999"/>
                  </a:lnTo>
                  <a:lnTo>
                    <a:pt x="0" y="16499"/>
                  </a:lnTo>
                  <a:lnTo>
                    <a:pt x="4756" y="24665"/>
                  </a:lnTo>
                  <a:lnTo>
                    <a:pt x="9513" y="32998"/>
                  </a:lnTo>
                  <a:lnTo>
                    <a:pt x="18356" y="36664"/>
                  </a:lnTo>
                  <a:lnTo>
                    <a:pt x="24519" y="33165"/>
                  </a:lnTo>
                  <a:lnTo>
                    <a:pt x="30682" y="29665"/>
                  </a:lnTo>
                  <a:lnTo>
                    <a:pt x="31821" y="20165"/>
                  </a:lnTo>
                  <a:lnTo>
                    <a:pt x="27065" y="11832"/>
                  </a:lnTo>
                  <a:close/>
                </a:path>
              </a:pathLst>
            </a:custGeom>
            <a:ln w="3175">
              <a:solidFill>
                <a:srgbClr val="000000"/>
              </a:solidFill>
            </a:ln>
          </p:spPr>
          <p:txBody>
            <a:bodyPr wrap="square" lIns="0" tIns="0" rIns="0" bIns="0" rtlCol="0"/>
            <a:lstStyle/>
            <a:p>
              <a:endParaRPr/>
            </a:p>
          </p:txBody>
        </p:sp>
        <p:sp>
          <p:nvSpPr>
            <p:cNvPr id="50" name="object 45"/>
            <p:cNvSpPr/>
            <p:nvPr/>
          </p:nvSpPr>
          <p:spPr>
            <a:xfrm>
              <a:off x="2493781" y="3686946"/>
              <a:ext cx="272711" cy="458645"/>
            </a:xfrm>
            <a:prstGeom prst="rect">
              <a:avLst/>
            </a:prstGeom>
            <a:blipFill>
              <a:blip r:embed="rId14" cstate="print"/>
              <a:stretch>
                <a:fillRect/>
              </a:stretch>
            </a:blipFill>
          </p:spPr>
          <p:txBody>
            <a:bodyPr wrap="square" lIns="0" tIns="0" rIns="0" bIns="0" rtlCol="0"/>
            <a:lstStyle/>
            <a:p>
              <a:endParaRPr/>
            </a:p>
          </p:txBody>
        </p:sp>
        <p:sp>
          <p:nvSpPr>
            <p:cNvPr id="51" name="object 46"/>
            <p:cNvSpPr/>
            <p:nvPr/>
          </p:nvSpPr>
          <p:spPr>
            <a:xfrm>
              <a:off x="2493780" y="3686946"/>
              <a:ext cx="273050" cy="473075"/>
            </a:xfrm>
            <a:custGeom>
              <a:avLst/>
              <a:gdLst/>
              <a:ahLst/>
              <a:cxnLst/>
              <a:rect l="l" t="t" r="r" b="b"/>
              <a:pathLst>
                <a:path w="273050" h="473075">
                  <a:moveTo>
                    <a:pt x="11556" y="304485"/>
                  </a:moveTo>
                  <a:lnTo>
                    <a:pt x="11556" y="11499"/>
                  </a:lnTo>
                  <a:lnTo>
                    <a:pt x="0" y="0"/>
                  </a:lnTo>
                  <a:lnTo>
                    <a:pt x="39646" y="35920"/>
                  </a:lnTo>
                  <a:lnTo>
                    <a:pt x="81913" y="68428"/>
                  </a:lnTo>
                  <a:lnTo>
                    <a:pt x="126577" y="97391"/>
                  </a:lnTo>
                  <a:lnTo>
                    <a:pt x="173414" y="122673"/>
                  </a:lnTo>
                  <a:lnTo>
                    <a:pt x="222200" y="144140"/>
                  </a:lnTo>
                  <a:lnTo>
                    <a:pt x="272711" y="161659"/>
                  </a:lnTo>
                  <a:lnTo>
                    <a:pt x="272711" y="472478"/>
                  </a:lnTo>
                  <a:lnTo>
                    <a:pt x="272711" y="458645"/>
                  </a:lnTo>
                  <a:lnTo>
                    <a:pt x="225482" y="439714"/>
                  </a:lnTo>
                  <a:lnTo>
                    <a:pt x="179573" y="417974"/>
                  </a:lnTo>
                  <a:lnTo>
                    <a:pt x="135106" y="393502"/>
                  </a:lnTo>
                  <a:lnTo>
                    <a:pt x="92200" y="366378"/>
                  </a:lnTo>
                  <a:lnTo>
                    <a:pt x="50976" y="336679"/>
                  </a:lnTo>
                  <a:lnTo>
                    <a:pt x="11556" y="304485"/>
                  </a:lnTo>
                  <a:close/>
                </a:path>
              </a:pathLst>
            </a:custGeom>
            <a:ln w="12043">
              <a:solidFill>
                <a:srgbClr val="000000"/>
              </a:solidFill>
            </a:ln>
          </p:spPr>
          <p:txBody>
            <a:bodyPr wrap="square" lIns="0" tIns="0" rIns="0" bIns="0" rtlCol="0"/>
            <a:lstStyle/>
            <a:p>
              <a:endParaRPr/>
            </a:p>
          </p:txBody>
        </p:sp>
        <p:sp>
          <p:nvSpPr>
            <p:cNvPr id="52" name="object 47"/>
            <p:cNvSpPr/>
            <p:nvPr/>
          </p:nvSpPr>
          <p:spPr>
            <a:xfrm>
              <a:off x="3924501" y="3547442"/>
              <a:ext cx="1803400" cy="1183005"/>
            </a:xfrm>
            <a:custGeom>
              <a:avLst/>
              <a:gdLst/>
              <a:ahLst/>
              <a:cxnLst/>
              <a:rect l="l" t="t" r="r" b="b"/>
              <a:pathLst>
                <a:path w="1803400" h="1183004">
                  <a:moveTo>
                    <a:pt x="669763" y="163002"/>
                  </a:moveTo>
                  <a:lnTo>
                    <a:pt x="694572" y="121143"/>
                  </a:lnTo>
                  <a:lnTo>
                    <a:pt x="724555" y="85036"/>
                  </a:lnTo>
                  <a:lnTo>
                    <a:pt x="758917" y="54946"/>
                  </a:lnTo>
                  <a:lnTo>
                    <a:pt x="796865" y="31134"/>
                  </a:lnTo>
                  <a:lnTo>
                    <a:pt x="837601" y="13863"/>
                  </a:lnTo>
                  <a:lnTo>
                    <a:pt x="880332" y="3398"/>
                  </a:lnTo>
                  <a:lnTo>
                    <a:pt x="924264" y="0"/>
                  </a:lnTo>
                  <a:lnTo>
                    <a:pt x="968600" y="3932"/>
                  </a:lnTo>
                  <a:lnTo>
                    <a:pt x="1012546" y="15458"/>
                  </a:lnTo>
                  <a:lnTo>
                    <a:pt x="1055308" y="34841"/>
                  </a:lnTo>
                  <a:lnTo>
                    <a:pt x="1091118" y="58601"/>
                  </a:lnTo>
                  <a:lnTo>
                    <a:pt x="1123096" y="87547"/>
                  </a:lnTo>
                  <a:lnTo>
                    <a:pt x="1150741" y="121181"/>
                  </a:lnTo>
                  <a:lnTo>
                    <a:pt x="1173550" y="159002"/>
                  </a:lnTo>
                  <a:lnTo>
                    <a:pt x="1208540" y="123410"/>
                  </a:lnTo>
                  <a:lnTo>
                    <a:pt x="1248876" y="98027"/>
                  </a:lnTo>
                  <a:lnTo>
                    <a:pt x="1292789" y="83022"/>
                  </a:lnTo>
                  <a:lnTo>
                    <a:pt x="1338510" y="78565"/>
                  </a:lnTo>
                  <a:lnTo>
                    <a:pt x="1384268" y="84825"/>
                  </a:lnTo>
                  <a:lnTo>
                    <a:pt x="1428296" y="101970"/>
                  </a:lnTo>
                  <a:lnTo>
                    <a:pt x="1468822" y="130170"/>
                  </a:lnTo>
                  <a:lnTo>
                    <a:pt x="1508264" y="176564"/>
                  </a:lnTo>
                  <a:lnTo>
                    <a:pt x="1534141" y="232832"/>
                  </a:lnTo>
                  <a:lnTo>
                    <a:pt x="1583258" y="223542"/>
                  </a:lnTo>
                  <a:lnTo>
                    <a:pt x="1631752" y="226616"/>
                  </a:lnTo>
                  <a:lnTo>
                    <a:pt x="1677799" y="241228"/>
                  </a:lnTo>
                  <a:lnTo>
                    <a:pt x="1719575" y="266547"/>
                  </a:lnTo>
                  <a:lnTo>
                    <a:pt x="1755256" y="301745"/>
                  </a:lnTo>
                  <a:lnTo>
                    <a:pt x="1783020" y="345994"/>
                  </a:lnTo>
                  <a:lnTo>
                    <a:pt x="1790607" y="395122"/>
                  </a:lnTo>
                  <a:lnTo>
                    <a:pt x="1784794" y="443034"/>
                  </a:lnTo>
                  <a:lnTo>
                    <a:pt x="1766728" y="486915"/>
                  </a:lnTo>
                  <a:lnTo>
                    <a:pt x="1737561" y="523948"/>
                  </a:lnTo>
                  <a:lnTo>
                    <a:pt x="1698441" y="551317"/>
                  </a:lnTo>
                  <a:lnTo>
                    <a:pt x="1739248" y="578541"/>
                  </a:lnTo>
                  <a:lnTo>
                    <a:pt x="1770825" y="614944"/>
                  </a:lnTo>
                  <a:lnTo>
                    <a:pt x="1792315" y="658125"/>
                  </a:lnTo>
                  <a:lnTo>
                    <a:pt x="1802863" y="705681"/>
                  </a:lnTo>
                  <a:lnTo>
                    <a:pt x="1801613" y="755208"/>
                  </a:lnTo>
                  <a:lnTo>
                    <a:pt x="1787709" y="804306"/>
                  </a:lnTo>
                  <a:lnTo>
                    <a:pt x="1763431" y="846054"/>
                  </a:lnTo>
                  <a:lnTo>
                    <a:pt x="1731100" y="878911"/>
                  </a:lnTo>
                  <a:lnTo>
                    <a:pt x="1692684" y="902012"/>
                  </a:lnTo>
                  <a:lnTo>
                    <a:pt x="1650150" y="914492"/>
                  </a:lnTo>
                  <a:lnTo>
                    <a:pt x="1605467" y="915488"/>
                  </a:lnTo>
                  <a:lnTo>
                    <a:pt x="1560603" y="904134"/>
                  </a:lnTo>
                  <a:lnTo>
                    <a:pt x="1539646" y="950006"/>
                  </a:lnTo>
                  <a:lnTo>
                    <a:pt x="1513293" y="991090"/>
                  </a:lnTo>
                  <a:lnTo>
                    <a:pt x="1482194" y="1027090"/>
                  </a:lnTo>
                  <a:lnTo>
                    <a:pt x="1446999" y="1057707"/>
                  </a:lnTo>
                  <a:lnTo>
                    <a:pt x="1408358" y="1082646"/>
                  </a:lnTo>
                  <a:lnTo>
                    <a:pt x="1366922" y="1101607"/>
                  </a:lnTo>
                  <a:lnTo>
                    <a:pt x="1323340" y="1114295"/>
                  </a:lnTo>
                  <a:lnTo>
                    <a:pt x="1278263" y="1120412"/>
                  </a:lnTo>
                  <a:lnTo>
                    <a:pt x="1232339" y="1119659"/>
                  </a:lnTo>
                  <a:lnTo>
                    <a:pt x="1186221" y="1111741"/>
                  </a:lnTo>
                  <a:lnTo>
                    <a:pt x="1140556" y="1096359"/>
                  </a:lnTo>
                  <a:lnTo>
                    <a:pt x="1110409" y="1081659"/>
                  </a:lnTo>
                  <a:lnTo>
                    <a:pt x="1073157" y="1111288"/>
                  </a:lnTo>
                  <a:lnTo>
                    <a:pt x="1033808" y="1135761"/>
                  </a:lnTo>
                  <a:lnTo>
                    <a:pt x="992767" y="1155111"/>
                  </a:lnTo>
                  <a:lnTo>
                    <a:pt x="950440" y="1169367"/>
                  </a:lnTo>
                  <a:lnTo>
                    <a:pt x="907230" y="1178560"/>
                  </a:lnTo>
                  <a:lnTo>
                    <a:pt x="863543" y="1182722"/>
                  </a:lnTo>
                  <a:lnTo>
                    <a:pt x="819785" y="1181884"/>
                  </a:lnTo>
                  <a:lnTo>
                    <a:pt x="776360" y="1176076"/>
                  </a:lnTo>
                  <a:lnTo>
                    <a:pt x="733673" y="1165329"/>
                  </a:lnTo>
                  <a:lnTo>
                    <a:pt x="692130" y="1149674"/>
                  </a:lnTo>
                  <a:lnTo>
                    <a:pt x="652135" y="1129143"/>
                  </a:lnTo>
                  <a:lnTo>
                    <a:pt x="614093" y="1103765"/>
                  </a:lnTo>
                  <a:lnTo>
                    <a:pt x="578410" y="1073572"/>
                  </a:lnTo>
                  <a:lnTo>
                    <a:pt x="545490" y="1038595"/>
                  </a:lnTo>
                  <a:lnTo>
                    <a:pt x="513365" y="1072752"/>
                  </a:lnTo>
                  <a:lnTo>
                    <a:pt x="476618" y="1098624"/>
                  </a:lnTo>
                  <a:lnTo>
                    <a:pt x="436520" y="1116075"/>
                  </a:lnTo>
                  <a:lnTo>
                    <a:pt x="394337" y="1124970"/>
                  </a:lnTo>
                  <a:lnTo>
                    <a:pt x="351338" y="1125173"/>
                  </a:lnTo>
                  <a:lnTo>
                    <a:pt x="308790" y="1116549"/>
                  </a:lnTo>
                  <a:lnTo>
                    <a:pt x="267962" y="1098962"/>
                  </a:lnTo>
                  <a:lnTo>
                    <a:pt x="230121" y="1072277"/>
                  </a:lnTo>
                  <a:lnTo>
                    <a:pt x="196449" y="1035957"/>
                  </a:lnTo>
                  <a:lnTo>
                    <a:pt x="171169" y="993600"/>
                  </a:lnTo>
                  <a:lnTo>
                    <a:pt x="154838" y="946807"/>
                  </a:lnTo>
                  <a:lnTo>
                    <a:pt x="148009" y="897175"/>
                  </a:lnTo>
                  <a:lnTo>
                    <a:pt x="151236" y="846304"/>
                  </a:lnTo>
                  <a:lnTo>
                    <a:pt x="108642" y="837192"/>
                  </a:lnTo>
                  <a:lnTo>
                    <a:pt x="71087" y="817188"/>
                  </a:lnTo>
                  <a:lnTo>
                    <a:pt x="40007" y="788036"/>
                  </a:lnTo>
                  <a:lnTo>
                    <a:pt x="16841" y="751481"/>
                  </a:lnTo>
                  <a:lnTo>
                    <a:pt x="3026" y="709269"/>
                  </a:lnTo>
                  <a:lnTo>
                    <a:pt x="0" y="663146"/>
                  </a:lnTo>
                  <a:lnTo>
                    <a:pt x="10026" y="613556"/>
                  </a:lnTo>
                  <a:lnTo>
                    <a:pt x="32296" y="570454"/>
                  </a:lnTo>
                  <a:lnTo>
                    <a:pt x="64743" y="536047"/>
                  </a:lnTo>
                  <a:lnTo>
                    <a:pt x="105302" y="512545"/>
                  </a:lnTo>
                  <a:lnTo>
                    <a:pt x="151906" y="502153"/>
                  </a:lnTo>
                  <a:lnTo>
                    <a:pt x="114185" y="477202"/>
                  </a:lnTo>
                  <a:lnTo>
                    <a:pt x="86650" y="442260"/>
                  </a:lnTo>
                  <a:lnTo>
                    <a:pt x="70522" y="400494"/>
                  </a:lnTo>
                  <a:lnTo>
                    <a:pt x="67023" y="355072"/>
                  </a:lnTo>
                  <a:lnTo>
                    <a:pt x="77376" y="309162"/>
                  </a:lnTo>
                  <a:lnTo>
                    <a:pt x="100757" y="269025"/>
                  </a:lnTo>
                  <a:lnTo>
                    <a:pt x="133543" y="239696"/>
                  </a:lnTo>
                  <a:lnTo>
                    <a:pt x="172761" y="222502"/>
                  </a:lnTo>
                  <a:lnTo>
                    <a:pt x="215436" y="218771"/>
                  </a:lnTo>
                  <a:lnTo>
                    <a:pt x="258593" y="229832"/>
                  </a:lnTo>
                  <a:lnTo>
                    <a:pt x="260268" y="230499"/>
                  </a:lnTo>
                  <a:lnTo>
                    <a:pt x="261942" y="231332"/>
                  </a:lnTo>
                  <a:lnTo>
                    <a:pt x="263785" y="232166"/>
                  </a:lnTo>
                  <a:lnTo>
                    <a:pt x="275478" y="187037"/>
                  </a:lnTo>
                  <a:lnTo>
                    <a:pt x="294811" y="146529"/>
                  </a:lnTo>
                  <a:lnTo>
                    <a:pt x="320769" y="111404"/>
                  </a:lnTo>
                  <a:lnTo>
                    <a:pt x="352341" y="82422"/>
                  </a:lnTo>
                  <a:lnTo>
                    <a:pt x="388513" y="60347"/>
                  </a:lnTo>
                  <a:lnTo>
                    <a:pt x="428274" y="45940"/>
                  </a:lnTo>
                  <a:lnTo>
                    <a:pt x="470609" y="39962"/>
                  </a:lnTo>
                  <a:lnTo>
                    <a:pt x="514506" y="43174"/>
                  </a:lnTo>
                  <a:lnTo>
                    <a:pt x="562317" y="58101"/>
                  </a:lnTo>
                  <a:lnTo>
                    <a:pt x="605198" y="83839"/>
                  </a:lnTo>
                  <a:lnTo>
                    <a:pt x="641547" y="119202"/>
                  </a:lnTo>
                  <a:lnTo>
                    <a:pt x="669763" y="163002"/>
                  </a:lnTo>
                  <a:close/>
                </a:path>
              </a:pathLst>
            </a:custGeom>
            <a:ln w="20028">
              <a:solidFill>
                <a:srgbClr val="000000"/>
              </a:solidFill>
            </a:ln>
          </p:spPr>
          <p:txBody>
            <a:bodyPr wrap="square" lIns="0" tIns="0" rIns="0" bIns="0" rtlCol="0"/>
            <a:lstStyle/>
            <a:p>
              <a:endParaRPr/>
            </a:p>
          </p:txBody>
        </p:sp>
        <p:sp>
          <p:nvSpPr>
            <p:cNvPr id="53" name="object 48"/>
            <p:cNvSpPr/>
            <p:nvPr/>
          </p:nvSpPr>
          <p:spPr>
            <a:xfrm>
              <a:off x="9566488" y="3637115"/>
              <a:ext cx="607060" cy="384175"/>
            </a:xfrm>
            <a:custGeom>
              <a:avLst/>
              <a:gdLst/>
              <a:ahLst/>
              <a:cxnLst/>
              <a:rect l="l" t="t" r="r" b="b"/>
              <a:pathLst>
                <a:path w="607059" h="384175">
                  <a:moveTo>
                    <a:pt x="182744" y="383981"/>
                  </a:moveTo>
                  <a:lnTo>
                    <a:pt x="182891" y="383982"/>
                  </a:lnTo>
                  <a:lnTo>
                    <a:pt x="182744" y="383981"/>
                  </a:lnTo>
                  <a:close/>
                </a:path>
                <a:path w="607059" h="384175">
                  <a:moveTo>
                    <a:pt x="468616" y="0"/>
                  </a:moveTo>
                  <a:lnTo>
                    <a:pt x="0" y="383648"/>
                  </a:lnTo>
                  <a:lnTo>
                    <a:pt x="182744" y="383981"/>
                  </a:lnTo>
                  <a:lnTo>
                    <a:pt x="235262" y="383306"/>
                  </a:lnTo>
                  <a:lnTo>
                    <a:pt x="287120" y="378110"/>
                  </a:lnTo>
                  <a:lnTo>
                    <a:pt x="337929" y="368511"/>
                  </a:lnTo>
                  <a:lnTo>
                    <a:pt x="387324" y="354629"/>
                  </a:lnTo>
                  <a:lnTo>
                    <a:pt x="434937" y="336583"/>
                  </a:lnTo>
                  <a:lnTo>
                    <a:pt x="480400" y="314493"/>
                  </a:lnTo>
                  <a:lnTo>
                    <a:pt x="523347" y="288477"/>
                  </a:lnTo>
                  <a:lnTo>
                    <a:pt x="563411" y="258654"/>
                  </a:lnTo>
                  <a:lnTo>
                    <a:pt x="590077" y="222542"/>
                  </a:lnTo>
                  <a:lnTo>
                    <a:pt x="604395" y="182972"/>
                  </a:lnTo>
                  <a:lnTo>
                    <a:pt x="606580" y="142097"/>
                  </a:lnTo>
                  <a:lnTo>
                    <a:pt x="596846" y="102069"/>
                  </a:lnTo>
                  <a:lnTo>
                    <a:pt x="575406" y="65040"/>
                  </a:lnTo>
                  <a:lnTo>
                    <a:pt x="542476" y="33165"/>
                  </a:lnTo>
                  <a:lnTo>
                    <a:pt x="507681" y="12895"/>
                  </a:lnTo>
                  <a:lnTo>
                    <a:pt x="468616" y="0"/>
                  </a:lnTo>
                  <a:close/>
                </a:path>
              </a:pathLst>
            </a:custGeom>
            <a:solidFill>
              <a:srgbClr val="DCD2B8"/>
            </a:solidFill>
          </p:spPr>
          <p:txBody>
            <a:bodyPr wrap="square" lIns="0" tIns="0" rIns="0" bIns="0" rtlCol="0"/>
            <a:lstStyle/>
            <a:p>
              <a:endParaRPr/>
            </a:p>
          </p:txBody>
        </p:sp>
        <p:sp>
          <p:nvSpPr>
            <p:cNvPr id="54" name="object 49"/>
            <p:cNvSpPr/>
            <p:nvPr/>
          </p:nvSpPr>
          <p:spPr>
            <a:xfrm>
              <a:off x="9241404" y="2839819"/>
              <a:ext cx="854496" cy="1181111"/>
            </a:xfrm>
            <a:prstGeom prst="rect">
              <a:avLst/>
            </a:prstGeom>
            <a:blipFill>
              <a:blip r:embed="rId15" cstate="print"/>
              <a:stretch>
                <a:fillRect/>
              </a:stretch>
            </a:blipFill>
          </p:spPr>
          <p:txBody>
            <a:bodyPr wrap="square" lIns="0" tIns="0" rIns="0" bIns="0" rtlCol="0"/>
            <a:lstStyle/>
            <a:p>
              <a:endParaRPr/>
            </a:p>
          </p:txBody>
        </p:sp>
        <p:sp>
          <p:nvSpPr>
            <p:cNvPr id="55" name="object 50"/>
            <p:cNvSpPr/>
            <p:nvPr/>
          </p:nvSpPr>
          <p:spPr>
            <a:xfrm>
              <a:off x="9241573" y="3124139"/>
              <a:ext cx="324485" cy="897255"/>
            </a:xfrm>
            <a:custGeom>
              <a:avLst/>
              <a:gdLst/>
              <a:ahLst/>
              <a:cxnLst/>
              <a:rect l="l" t="t" r="r" b="b"/>
              <a:pathLst>
                <a:path w="324484" h="897254">
                  <a:moveTo>
                    <a:pt x="324413" y="177991"/>
                  </a:moveTo>
                  <a:lnTo>
                    <a:pt x="277432" y="167465"/>
                  </a:lnTo>
                  <a:lnTo>
                    <a:pt x="231848" y="153344"/>
                  </a:lnTo>
                  <a:lnTo>
                    <a:pt x="187881" y="135750"/>
                  </a:lnTo>
                  <a:lnTo>
                    <a:pt x="145751" y="114807"/>
                  </a:lnTo>
                  <a:lnTo>
                    <a:pt x="105678" y="90637"/>
                  </a:lnTo>
                  <a:lnTo>
                    <a:pt x="67882" y="63364"/>
                  </a:lnTo>
                  <a:lnTo>
                    <a:pt x="32583" y="33110"/>
                  </a:lnTo>
                  <a:lnTo>
                    <a:pt x="0" y="0"/>
                  </a:lnTo>
                  <a:lnTo>
                    <a:pt x="0" y="732965"/>
                  </a:lnTo>
                  <a:lnTo>
                    <a:pt x="38088" y="768619"/>
                  </a:lnTo>
                  <a:lnTo>
                    <a:pt x="79491" y="800472"/>
                  </a:lnTo>
                  <a:lnTo>
                    <a:pt x="123870" y="828353"/>
                  </a:lnTo>
                  <a:lnTo>
                    <a:pt x="170888" y="852095"/>
                  </a:lnTo>
                  <a:lnTo>
                    <a:pt x="220210" y="871528"/>
                  </a:lnTo>
                  <a:lnTo>
                    <a:pt x="271497" y="886483"/>
                  </a:lnTo>
                  <a:lnTo>
                    <a:pt x="324413" y="896791"/>
                  </a:lnTo>
                  <a:lnTo>
                    <a:pt x="324078" y="177991"/>
                  </a:lnTo>
                </a:path>
              </a:pathLst>
            </a:custGeom>
            <a:ln w="6025">
              <a:solidFill>
                <a:srgbClr val="FFFFFF"/>
              </a:solidFill>
            </a:ln>
          </p:spPr>
          <p:txBody>
            <a:bodyPr wrap="square" lIns="0" tIns="0" rIns="0" bIns="0" rtlCol="0"/>
            <a:lstStyle/>
            <a:p>
              <a:endParaRPr/>
            </a:p>
          </p:txBody>
        </p:sp>
        <p:sp>
          <p:nvSpPr>
            <p:cNvPr id="56" name="object 51"/>
            <p:cNvSpPr/>
            <p:nvPr/>
          </p:nvSpPr>
          <p:spPr>
            <a:xfrm>
              <a:off x="9565651" y="3014977"/>
              <a:ext cx="530250" cy="1005119"/>
            </a:xfrm>
            <a:prstGeom prst="rect">
              <a:avLst/>
            </a:prstGeom>
            <a:blipFill>
              <a:blip r:embed="rId16" cstate="print"/>
              <a:stretch>
                <a:fillRect/>
              </a:stretch>
            </a:blipFill>
          </p:spPr>
          <p:txBody>
            <a:bodyPr wrap="square" lIns="0" tIns="0" rIns="0" bIns="0" rtlCol="0"/>
            <a:lstStyle/>
            <a:p>
              <a:endParaRPr/>
            </a:p>
          </p:txBody>
        </p:sp>
        <p:sp>
          <p:nvSpPr>
            <p:cNvPr id="57" name="object 52"/>
            <p:cNvSpPr/>
            <p:nvPr/>
          </p:nvSpPr>
          <p:spPr>
            <a:xfrm>
              <a:off x="9565651" y="3014977"/>
              <a:ext cx="530860" cy="1005205"/>
            </a:xfrm>
            <a:custGeom>
              <a:avLst/>
              <a:gdLst/>
              <a:ahLst/>
              <a:cxnLst/>
              <a:rect l="l" t="t" r="r" b="b"/>
              <a:pathLst>
                <a:path w="530859" h="1005204">
                  <a:moveTo>
                    <a:pt x="0" y="287153"/>
                  </a:moveTo>
                  <a:lnTo>
                    <a:pt x="0" y="1005119"/>
                  </a:lnTo>
                  <a:lnTo>
                    <a:pt x="530250" y="720799"/>
                  </a:lnTo>
                  <a:lnTo>
                    <a:pt x="530250" y="0"/>
                  </a:lnTo>
                  <a:lnTo>
                    <a:pt x="0" y="287153"/>
                  </a:lnTo>
                  <a:close/>
                </a:path>
              </a:pathLst>
            </a:custGeom>
            <a:ln w="6022">
              <a:solidFill>
                <a:srgbClr val="FFFFFF"/>
              </a:solidFill>
            </a:ln>
          </p:spPr>
          <p:txBody>
            <a:bodyPr wrap="square" lIns="0" tIns="0" rIns="0" bIns="0" rtlCol="0"/>
            <a:lstStyle/>
            <a:p>
              <a:endParaRPr/>
            </a:p>
          </p:txBody>
        </p:sp>
        <p:sp>
          <p:nvSpPr>
            <p:cNvPr id="58" name="object 53"/>
            <p:cNvSpPr/>
            <p:nvPr/>
          </p:nvSpPr>
          <p:spPr>
            <a:xfrm>
              <a:off x="9241404" y="2839819"/>
              <a:ext cx="854710" cy="1181735"/>
            </a:xfrm>
            <a:custGeom>
              <a:avLst/>
              <a:gdLst/>
              <a:ahLst/>
              <a:cxnLst/>
              <a:rect l="l" t="t" r="r" b="b"/>
              <a:pathLst>
                <a:path w="854709" h="1181735">
                  <a:moveTo>
                    <a:pt x="854496" y="175158"/>
                  </a:moveTo>
                  <a:lnTo>
                    <a:pt x="525895" y="0"/>
                  </a:lnTo>
                  <a:lnTo>
                    <a:pt x="0" y="285153"/>
                  </a:lnTo>
                  <a:lnTo>
                    <a:pt x="167" y="1017286"/>
                  </a:lnTo>
                  <a:lnTo>
                    <a:pt x="38256" y="1052939"/>
                  </a:lnTo>
                  <a:lnTo>
                    <a:pt x="79658" y="1084792"/>
                  </a:lnTo>
                  <a:lnTo>
                    <a:pt x="124037" y="1112673"/>
                  </a:lnTo>
                  <a:lnTo>
                    <a:pt x="171056" y="1136415"/>
                  </a:lnTo>
                  <a:lnTo>
                    <a:pt x="220377" y="1155848"/>
                  </a:lnTo>
                  <a:lnTo>
                    <a:pt x="271665" y="1170803"/>
                  </a:lnTo>
                  <a:lnTo>
                    <a:pt x="324581" y="1181111"/>
                  </a:lnTo>
                  <a:lnTo>
                    <a:pt x="854496" y="895958"/>
                  </a:lnTo>
                  <a:lnTo>
                    <a:pt x="854496" y="175158"/>
                  </a:lnTo>
                  <a:close/>
                </a:path>
              </a:pathLst>
            </a:custGeom>
            <a:ln w="16719">
              <a:solidFill>
                <a:srgbClr val="000000"/>
              </a:solidFill>
            </a:ln>
          </p:spPr>
          <p:txBody>
            <a:bodyPr wrap="square" lIns="0" tIns="0" rIns="0" bIns="0" rtlCol="0"/>
            <a:lstStyle/>
            <a:p>
              <a:endParaRPr/>
            </a:p>
          </p:txBody>
        </p:sp>
        <p:sp>
          <p:nvSpPr>
            <p:cNvPr id="59" name="object 54"/>
            <p:cNvSpPr/>
            <p:nvPr/>
          </p:nvSpPr>
          <p:spPr>
            <a:xfrm>
              <a:off x="9364686" y="3568808"/>
              <a:ext cx="51893" cy="64783"/>
            </a:xfrm>
            <a:prstGeom prst="rect">
              <a:avLst/>
            </a:prstGeom>
            <a:blipFill>
              <a:blip r:embed="rId17" cstate="print"/>
              <a:stretch>
                <a:fillRect/>
              </a:stretch>
            </a:blipFill>
          </p:spPr>
          <p:txBody>
            <a:bodyPr wrap="square" lIns="0" tIns="0" rIns="0" bIns="0" rtlCol="0"/>
            <a:lstStyle/>
            <a:p>
              <a:endParaRPr/>
            </a:p>
          </p:txBody>
        </p:sp>
        <p:sp>
          <p:nvSpPr>
            <p:cNvPr id="60" name="object 55"/>
            <p:cNvSpPr/>
            <p:nvPr/>
          </p:nvSpPr>
          <p:spPr>
            <a:xfrm>
              <a:off x="9364686" y="3568808"/>
              <a:ext cx="52069" cy="65405"/>
            </a:xfrm>
            <a:custGeom>
              <a:avLst/>
              <a:gdLst/>
              <a:ahLst/>
              <a:cxnLst/>
              <a:rect l="l" t="t" r="r" b="b"/>
              <a:pathLst>
                <a:path w="52070" h="65404">
                  <a:moveTo>
                    <a:pt x="49226" y="23975"/>
                  </a:moveTo>
                  <a:lnTo>
                    <a:pt x="42912" y="12317"/>
                  </a:lnTo>
                  <a:lnTo>
                    <a:pt x="34258" y="4080"/>
                  </a:lnTo>
                  <a:lnTo>
                    <a:pt x="24379" y="0"/>
                  </a:lnTo>
                  <a:lnTo>
                    <a:pt x="14390" y="809"/>
                  </a:lnTo>
                  <a:lnTo>
                    <a:pt x="6223" y="6567"/>
                  </a:lnTo>
                  <a:lnTo>
                    <a:pt x="1305" y="15996"/>
                  </a:lnTo>
                  <a:lnTo>
                    <a:pt x="0" y="27832"/>
                  </a:lnTo>
                  <a:lnTo>
                    <a:pt x="2666" y="40808"/>
                  </a:lnTo>
                  <a:lnTo>
                    <a:pt x="8981" y="52466"/>
                  </a:lnTo>
                  <a:lnTo>
                    <a:pt x="17635" y="60702"/>
                  </a:lnTo>
                  <a:lnTo>
                    <a:pt x="27514" y="64783"/>
                  </a:lnTo>
                  <a:lnTo>
                    <a:pt x="37503" y="63973"/>
                  </a:lnTo>
                  <a:lnTo>
                    <a:pt x="45670" y="58192"/>
                  </a:lnTo>
                  <a:lnTo>
                    <a:pt x="50587" y="48724"/>
                  </a:lnTo>
                  <a:lnTo>
                    <a:pt x="51893" y="36881"/>
                  </a:lnTo>
                  <a:lnTo>
                    <a:pt x="49226" y="23975"/>
                  </a:lnTo>
                  <a:close/>
                </a:path>
              </a:pathLst>
            </a:custGeom>
            <a:ln w="6017">
              <a:solidFill>
                <a:srgbClr val="000000"/>
              </a:solidFill>
            </a:ln>
          </p:spPr>
          <p:txBody>
            <a:bodyPr wrap="square" lIns="0" tIns="0" rIns="0" bIns="0" rtlCol="0"/>
            <a:lstStyle/>
            <a:p>
              <a:endParaRPr/>
            </a:p>
          </p:txBody>
        </p:sp>
        <p:sp>
          <p:nvSpPr>
            <p:cNvPr id="61" name="object 56"/>
            <p:cNvSpPr/>
            <p:nvPr/>
          </p:nvSpPr>
          <p:spPr>
            <a:xfrm>
              <a:off x="9288990" y="3712440"/>
              <a:ext cx="229077" cy="209667"/>
            </a:xfrm>
            <a:prstGeom prst="rect">
              <a:avLst/>
            </a:prstGeom>
            <a:blipFill>
              <a:blip r:embed="rId18" cstate="print"/>
              <a:stretch>
                <a:fillRect/>
              </a:stretch>
            </a:blipFill>
          </p:spPr>
          <p:txBody>
            <a:bodyPr wrap="square" lIns="0" tIns="0" rIns="0" bIns="0" rtlCol="0"/>
            <a:lstStyle/>
            <a:p>
              <a:endParaRPr/>
            </a:p>
          </p:txBody>
        </p:sp>
        <p:sp>
          <p:nvSpPr>
            <p:cNvPr id="62" name="object 57"/>
            <p:cNvSpPr/>
            <p:nvPr/>
          </p:nvSpPr>
          <p:spPr>
            <a:xfrm>
              <a:off x="9285117" y="3262298"/>
              <a:ext cx="237490" cy="132080"/>
            </a:xfrm>
            <a:custGeom>
              <a:avLst/>
              <a:gdLst/>
              <a:ahLst/>
              <a:cxnLst/>
              <a:rect l="l" t="t" r="r" b="b"/>
              <a:pathLst>
                <a:path w="237490" h="132079">
                  <a:moveTo>
                    <a:pt x="9379" y="0"/>
                  </a:moveTo>
                  <a:lnTo>
                    <a:pt x="4689" y="333"/>
                  </a:lnTo>
                  <a:lnTo>
                    <a:pt x="2009" y="2999"/>
                  </a:lnTo>
                  <a:lnTo>
                    <a:pt x="669" y="4499"/>
                  </a:lnTo>
                  <a:lnTo>
                    <a:pt x="0" y="6333"/>
                  </a:lnTo>
                  <a:lnTo>
                    <a:pt x="167" y="8332"/>
                  </a:lnTo>
                  <a:lnTo>
                    <a:pt x="669" y="12999"/>
                  </a:lnTo>
                  <a:lnTo>
                    <a:pt x="3517" y="17332"/>
                  </a:lnTo>
                  <a:lnTo>
                    <a:pt x="7871" y="19665"/>
                  </a:lnTo>
                  <a:lnTo>
                    <a:pt x="47039" y="49440"/>
                  </a:lnTo>
                  <a:lnTo>
                    <a:pt x="88804" y="75671"/>
                  </a:lnTo>
                  <a:lnTo>
                    <a:pt x="132908" y="98214"/>
                  </a:lnTo>
                  <a:lnTo>
                    <a:pt x="179095" y="116925"/>
                  </a:lnTo>
                  <a:lnTo>
                    <a:pt x="227106" y="131660"/>
                  </a:lnTo>
                  <a:lnTo>
                    <a:pt x="233135" y="130493"/>
                  </a:lnTo>
                  <a:lnTo>
                    <a:pt x="236987" y="124827"/>
                  </a:lnTo>
                  <a:lnTo>
                    <a:pt x="235480" y="119161"/>
                  </a:lnTo>
                  <a:lnTo>
                    <a:pt x="234643" y="115327"/>
                  </a:lnTo>
                  <a:lnTo>
                    <a:pt x="231293" y="112161"/>
                  </a:lnTo>
                  <a:lnTo>
                    <a:pt x="227106" y="111328"/>
                  </a:lnTo>
                  <a:lnTo>
                    <a:pt x="180080" y="97051"/>
                  </a:lnTo>
                  <a:lnTo>
                    <a:pt x="134838" y="78911"/>
                  </a:lnTo>
                  <a:lnTo>
                    <a:pt x="91638" y="57042"/>
                  </a:lnTo>
                  <a:lnTo>
                    <a:pt x="50737" y="31582"/>
                  </a:lnTo>
                  <a:lnTo>
                    <a:pt x="12393" y="2666"/>
                  </a:lnTo>
                  <a:lnTo>
                    <a:pt x="9379" y="0"/>
                  </a:lnTo>
                  <a:close/>
                </a:path>
              </a:pathLst>
            </a:custGeom>
            <a:solidFill>
              <a:srgbClr val="000000"/>
            </a:solidFill>
          </p:spPr>
          <p:txBody>
            <a:bodyPr wrap="square" lIns="0" tIns="0" rIns="0" bIns="0" rtlCol="0"/>
            <a:lstStyle/>
            <a:p>
              <a:endParaRPr/>
            </a:p>
          </p:txBody>
        </p:sp>
        <p:sp>
          <p:nvSpPr>
            <p:cNvPr id="63" name="object 58"/>
            <p:cNvSpPr/>
            <p:nvPr/>
          </p:nvSpPr>
          <p:spPr>
            <a:xfrm>
              <a:off x="9285118" y="3262298"/>
              <a:ext cx="237490" cy="132080"/>
            </a:xfrm>
            <a:custGeom>
              <a:avLst/>
              <a:gdLst/>
              <a:ahLst/>
              <a:cxnLst/>
              <a:rect l="l" t="t" r="r" b="b"/>
              <a:pathLst>
                <a:path w="237490" h="132079">
                  <a:moveTo>
                    <a:pt x="7871" y="19665"/>
                  </a:moveTo>
                  <a:lnTo>
                    <a:pt x="47039" y="49440"/>
                  </a:lnTo>
                  <a:lnTo>
                    <a:pt x="88804" y="75671"/>
                  </a:lnTo>
                  <a:lnTo>
                    <a:pt x="132908" y="98214"/>
                  </a:lnTo>
                  <a:lnTo>
                    <a:pt x="179095" y="116925"/>
                  </a:lnTo>
                  <a:lnTo>
                    <a:pt x="227106" y="131660"/>
                  </a:lnTo>
                  <a:lnTo>
                    <a:pt x="233135" y="130493"/>
                  </a:lnTo>
                  <a:lnTo>
                    <a:pt x="236987" y="124827"/>
                  </a:lnTo>
                  <a:lnTo>
                    <a:pt x="235480" y="119161"/>
                  </a:lnTo>
                  <a:lnTo>
                    <a:pt x="234643" y="115327"/>
                  </a:lnTo>
                  <a:lnTo>
                    <a:pt x="231293" y="112161"/>
                  </a:lnTo>
                  <a:lnTo>
                    <a:pt x="227106" y="111328"/>
                  </a:lnTo>
                  <a:lnTo>
                    <a:pt x="180080" y="97051"/>
                  </a:lnTo>
                  <a:lnTo>
                    <a:pt x="134838" y="78911"/>
                  </a:lnTo>
                  <a:lnTo>
                    <a:pt x="91638" y="57042"/>
                  </a:lnTo>
                  <a:lnTo>
                    <a:pt x="50737" y="31582"/>
                  </a:lnTo>
                  <a:lnTo>
                    <a:pt x="12393" y="2666"/>
                  </a:lnTo>
                  <a:lnTo>
                    <a:pt x="9379" y="0"/>
                  </a:lnTo>
                  <a:lnTo>
                    <a:pt x="4689" y="333"/>
                  </a:lnTo>
                  <a:lnTo>
                    <a:pt x="2009" y="2999"/>
                  </a:lnTo>
                  <a:lnTo>
                    <a:pt x="669" y="4499"/>
                  </a:lnTo>
                  <a:lnTo>
                    <a:pt x="0" y="6333"/>
                  </a:lnTo>
                  <a:lnTo>
                    <a:pt x="167" y="8332"/>
                  </a:lnTo>
                  <a:lnTo>
                    <a:pt x="669" y="12999"/>
                  </a:lnTo>
                  <a:lnTo>
                    <a:pt x="3517" y="17332"/>
                  </a:lnTo>
                  <a:lnTo>
                    <a:pt x="7871" y="19665"/>
                  </a:lnTo>
                  <a:close/>
                </a:path>
              </a:pathLst>
            </a:custGeom>
            <a:ln w="6006">
              <a:solidFill>
                <a:srgbClr val="000000"/>
              </a:solidFill>
            </a:ln>
          </p:spPr>
          <p:txBody>
            <a:bodyPr wrap="square" lIns="0" tIns="0" rIns="0" bIns="0" rtlCol="0"/>
            <a:lstStyle/>
            <a:p>
              <a:endParaRPr/>
            </a:p>
          </p:txBody>
        </p:sp>
        <p:sp>
          <p:nvSpPr>
            <p:cNvPr id="64" name="object 59"/>
            <p:cNvSpPr/>
            <p:nvPr/>
          </p:nvSpPr>
          <p:spPr>
            <a:xfrm>
              <a:off x="9355548" y="3326774"/>
              <a:ext cx="66739" cy="41560"/>
            </a:xfrm>
            <a:prstGeom prst="rect">
              <a:avLst/>
            </a:prstGeom>
            <a:blipFill>
              <a:blip r:embed="rId19" cstate="print"/>
              <a:stretch>
                <a:fillRect/>
              </a:stretch>
            </a:blipFill>
          </p:spPr>
          <p:txBody>
            <a:bodyPr wrap="square" lIns="0" tIns="0" rIns="0" bIns="0" rtlCol="0"/>
            <a:lstStyle/>
            <a:p>
              <a:endParaRPr/>
            </a:p>
          </p:txBody>
        </p:sp>
        <p:sp>
          <p:nvSpPr>
            <p:cNvPr id="65" name="object 60"/>
            <p:cNvSpPr/>
            <p:nvPr/>
          </p:nvSpPr>
          <p:spPr>
            <a:xfrm>
              <a:off x="9355547" y="3326774"/>
              <a:ext cx="67310" cy="41910"/>
            </a:xfrm>
            <a:custGeom>
              <a:avLst/>
              <a:gdLst/>
              <a:ahLst/>
              <a:cxnLst/>
              <a:rect l="l" t="t" r="r" b="b"/>
              <a:pathLst>
                <a:path w="67309" h="41910">
                  <a:moveTo>
                    <a:pt x="66739" y="40685"/>
                  </a:moveTo>
                  <a:lnTo>
                    <a:pt x="54125" y="17186"/>
                  </a:lnTo>
                  <a:lnTo>
                    <a:pt x="37680" y="3312"/>
                  </a:lnTo>
                  <a:lnTo>
                    <a:pt x="19352" y="0"/>
                  </a:lnTo>
                  <a:lnTo>
                    <a:pt x="1086" y="8187"/>
                  </a:lnTo>
                  <a:lnTo>
                    <a:pt x="0" y="18796"/>
                  </a:lnTo>
                  <a:lnTo>
                    <a:pt x="6968" y="28436"/>
                  </a:lnTo>
                  <a:lnTo>
                    <a:pt x="20752" y="36076"/>
                  </a:lnTo>
                  <a:lnTo>
                    <a:pt x="40109" y="40685"/>
                  </a:lnTo>
                  <a:lnTo>
                    <a:pt x="46719" y="41341"/>
                  </a:lnTo>
                  <a:lnTo>
                    <a:pt x="53424" y="41560"/>
                  </a:lnTo>
                  <a:lnTo>
                    <a:pt x="60128" y="41341"/>
                  </a:lnTo>
                  <a:lnTo>
                    <a:pt x="66739" y="40685"/>
                  </a:lnTo>
                  <a:close/>
                </a:path>
              </a:pathLst>
            </a:custGeom>
            <a:ln w="3175">
              <a:solidFill>
                <a:srgbClr val="FFFFFF"/>
              </a:solidFill>
            </a:ln>
          </p:spPr>
          <p:txBody>
            <a:bodyPr wrap="square" lIns="0" tIns="0" rIns="0" bIns="0" rtlCol="0"/>
            <a:lstStyle/>
            <a:p>
              <a:endParaRPr/>
            </a:p>
          </p:txBody>
        </p:sp>
        <p:sp>
          <p:nvSpPr>
            <p:cNvPr id="66" name="object 61"/>
            <p:cNvSpPr/>
            <p:nvPr/>
          </p:nvSpPr>
          <p:spPr>
            <a:xfrm>
              <a:off x="9293995" y="3341794"/>
              <a:ext cx="219067" cy="168992"/>
            </a:xfrm>
            <a:prstGeom prst="rect">
              <a:avLst/>
            </a:prstGeom>
            <a:blipFill>
              <a:blip r:embed="rId20" cstate="print"/>
              <a:stretch>
                <a:fillRect/>
              </a:stretch>
            </a:blipFill>
          </p:spPr>
          <p:txBody>
            <a:bodyPr wrap="square" lIns="0" tIns="0" rIns="0" bIns="0" rtlCol="0"/>
            <a:lstStyle/>
            <a:p>
              <a:endParaRPr/>
            </a:p>
          </p:txBody>
        </p:sp>
        <p:sp>
          <p:nvSpPr>
            <p:cNvPr id="67" name="object 62"/>
            <p:cNvSpPr/>
            <p:nvPr/>
          </p:nvSpPr>
          <p:spPr>
            <a:xfrm>
              <a:off x="9293995" y="3352960"/>
              <a:ext cx="219075" cy="126364"/>
            </a:xfrm>
            <a:custGeom>
              <a:avLst/>
              <a:gdLst/>
              <a:ahLst/>
              <a:cxnLst/>
              <a:rect l="l" t="t" r="r" b="b"/>
              <a:pathLst>
                <a:path w="219075" h="126364">
                  <a:moveTo>
                    <a:pt x="0" y="0"/>
                  </a:moveTo>
                  <a:lnTo>
                    <a:pt x="39022" y="44267"/>
                  </a:lnTo>
                  <a:lnTo>
                    <a:pt x="80729" y="70578"/>
                  </a:lnTo>
                  <a:lnTo>
                    <a:pt x="124832" y="93121"/>
                  </a:lnTo>
                  <a:lnTo>
                    <a:pt x="171041" y="111752"/>
                  </a:lnTo>
                  <a:lnTo>
                    <a:pt x="219067" y="126327"/>
                  </a:lnTo>
                  <a:lnTo>
                    <a:pt x="219067" y="111994"/>
                  </a:lnTo>
                  <a:lnTo>
                    <a:pt x="171395" y="96635"/>
                  </a:lnTo>
                  <a:lnTo>
                    <a:pt x="125411" y="77636"/>
                  </a:lnTo>
                  <a:lnTo>
                    <a:pt x="81356" y="55117"/>
                  </a:lnTo>
                  <a:lnTo>
                    <a:pt x="39472" y="29198"/>
                  </a:lnTo>
                  <a:lnTo>
                    <a:pt x="0" y="0"/>
                  </a:lnTo>
                  <a:close/>
                </a:path>
              </a:pathLst>
            </a:custGeom>
            <a:solidFill>
              <a:srgbClr val="000000"/>
            </a:solidFill>
          </p:spPr>
          <p:txBody>
            <a:bodyPr wrap="square" lIns="0" tIns="0" rIns="0" bIns="0" rtlCol="0"/>
            <a:lstStyle/>
            <a:p>
              <a:endParaRPr/>
            </a:p>
          </p:txBody>
        </p:sp>
        <p:sp>
          <p:nvSpPr>
            <p:cNvPr id="68" name="object 63"/>
            <p:cNvSpPr/>
            <p:nvPr/>
          </p:nvSpPr>
          <p:spPr>
            <a:xfrm>
              <a:off x="9293995" y="3340795"/>
              <a:ext cx="219075" cy="169545"/>
            </a:xfrm>
            <a:custGeom>
              <a:avLst/>
              <a:gdLst/>
              <a:ahLst/>
              <a:cxnLst/>
              <a:rect l="l" t="t" r="r" b="b"/>
              <a:pathLst>
                <a:path w="219075" h="169545">
                  <a:moveTo>
                    <a:pt x="0" y="0"/>
                  </a:moveTo>
                  <a:lnTo>
                    <a:pt x="0" y="56997"/>
                  </a:lnTo>
                  <a:lnTo>
                    <a:pt x="39472" y="86196"/>
                  </a:lnTo>
                  <a:lnTo>
                    <a:pt x="81356" y="112114"/>
                  </a:lnTo>
                  <a:lnTo>
                    <a:pt x="125411" y="134633"/>
                  </a:lnTo>
                  <a:lnTo>
                    <a:pt x="171395" y="153632"/>
                  </a:lnTo>
                  <a:lnTo>
                    <a:pt x="219067" y="168992"/>
                  </a:lnTo>
                </a:path>
              </a:pathLst>
            </a:custGeom>
            <a:ln w="6010">
              <a:solidFill>
                <a:srgbClr val="FFFFFF"/>
              </a:solidFill>
            </a:ln>
          </p:spPr>
          <p:txBody>
            <a:bodyPr wrap="square" lIns="0" tIns="0" rIns="0" bIns="0" rtlCol="0"/>
            <a:lstStyle/>
            <a:p>
              <a:endParaRPr/>
            </a:p>
          </p:txBody>
        </p:sp>
        <p:sp>
          <p:nvSpPr>
            <p:cNvPr id="69" name="object 64"/>
            <p:cNvSpPr/>
            <p:nvPr/>
          </p:nvSpPr>
          <p:spPr>
            <a:xfrm>
              <a:off x="9293995" y="3342795"/>
              <a:ext cx="219075" cy="169545"/>
            </a:xfrm>
            <a:custGeom>
              <a:avLst/>
              <a:gdLst/>
              <a:ahLst/>
              <a:cxnLst/>
              <a:rect l="l" t="t" r="r" b="b"/>
              <a:pathLst>
                <a:path w="219075" h="169545">
                  <a:moveTo>
                    <a:pt x="219067" y="168992"/>
                  </a:moveTo>
                  <a:lnTo>
                    <a:pt x="219067" y="111994"/>
                  </a:lnTo>
                  <a:lnTo>
                    <a:pt x="171555" y="96411"/>
                  </a:lnTo>
                  <a:lnTo>
                    <a:pt x="125652" y="77324"/>
                  </a:lnTo>
                  <a:lnTo>
                    <a:pt x="81597" y="54829"/>
                  </a:lnTo>
                  <a:lnTo>
                    <a:pt x="39633" y="29022"/>
                  </a:lnTo>
                  <a:lnTo>
                    <a:pt x="0" y="0"/>
                  </a:lnTo>
                </a:path>
              </a:pathLst>
            </a:custGeom>
            <a:ln w="6010">
              <a:solidFill>
                <a:srgbClr val="000000"/>
              </a:solidFill>
            </a:ln>
          </p:spPr>
          <p:txBody>
            <a:bodyPr wrap="square" lIns="0" tIns="0" rIns="0" bIns="0" rtlCol="0"/>
            <a:lstStyle/>
            <a:p>
              <a:endParaRPr/>
            </a:p>
          </p:txBody>
        </p:sp>
        <p:sp>
          <p:nvSpPr>
            <p:cNvPr id="70" name="object 65"/>
            <p:cNvSpPr/>
            <p:nvPr/>
          </p:nvSpPr>
          <p:spPr>
            <a:xfrm>
              <a:off x="9816875" y="3880270"/>
              <a:ext cx="220072" cy="152617"/>
            </a:xfrm>
            <a:prstGeom prst="rect">
              <a:avLst/>
            </a:prstGeom>
            <a:blipFill>
              <a:blip r:embed="rId21" cstate="print"/>
              <a:stretch>
                <a:fillRect/>
              </a:stretch>
            </a:blipFill>
          </p:spPr>
          <p:txBody>
            <a:bodyPr wrap="square" lIns="0" tIns="0" rIns="0" bIns="0" rtlCol="0"/>
            <a:lstStyle/>
            <a:p>
              <a:endParaRPr/>
            </a:p>
          </p:txBody>
        </p:sp>
        <p:sp>
          <p:nvSpPr>
            <p:cNvPr id="71" name="object 66"/>
            <p:cNvSpPr/>
            <p:nvPr/>
          </p:nvSpPr>
          <p:spPr>
            <a:xfrm>
              <a:off x="9676860" y="3620782"/>
              <a:ext cx="293429" cy="133493"/>
            </a:xfrm>
            <a:prstGeom prst="rect">
              <a:avLst/>
            </a:prstGeom>
            <a:blipFill>
              <a:blip r:embed="rId22" cstate="print"/>
              <a:stretch>
                <a:fillRect/>
              </a:stretch>
            </a:blipFill>
          </p:spPr>
          <p:txBody>
            <a:bodyPr wrap="square" lIns="0" tIns="0" rIns="0" bIns="0" rtlCol="0"/>
            <a:lstStyle/>
            <a:p>
              <a:endParaRPr/>
            </a:p>
          </p:txBody>
        </p:sp>
        <p:sp>
          <p:nvSpPr>
            <p:cNvPr id="72" name="object 67"/>
            <p:cNvSpPr/>
            <p:nvPr/>
          </p:nvSpPr>
          <p:spPr>
            <a:xfrm>
              <a:off x="9676860" y="3620783"/>
              <a:ext cx="294005" cy="133985"/>
            </a:xfrm>
            <a:custGeom>
              <a:avLst/>
              <a:gdLst/>
              <a:ahLst/>
              <a:cxnLst/>
              <a:rect l="l" t="t" r="r" b="b"/>
              <a:pathLst>
                <a:path w="294004" h="133985">
                  <a:moveTo>
                    <a:pt x="293429" y="66830"/>
                  </a:moveTo>
                  <a:lnTo>
                    <a:pt x="281904" y="40849"/>
                  </a:lnTo>
                  <a:lnTo>
                    <a:pt x="250470" y="19603"/>
                  </a:lnTo>
                  <a:lnTo>
                    <a:pt x="203836" y="5262"/>
                  </a:lnTo>
                  <a:lnTo>
                    <a:pt x="146714" y="0"/>
                  </a:lnTo>
                  <a:lnTo>
                    <a:pt x="89592" y="5262"/>
                  </a:lnTo>
                  <a:lnTo>
                    <a:pt x="42959" y="19603"/>
                  </a:lnTo>
                  <a:lnTo>
                    <a:pt x="11524" y="40849"/>
                  </a:lnTo>
                  <a:lnTo>
                    <a:pt x="0" y="66830"/>
                  </a:lnTo>
                  <a:lnTo>
                    <a:pt x="11524" y="92714"/>
                  </a:lnTo>
                  <a:lnTo>
                    <a:pt x="42959" y="113911"/>
                  </a:lnTo>
                  <a:lnTo>
                    <a:pt x="89592" y="128233"/>
                  </a:lnTo>
                  <a:lnTo>
                    <a:pt x="146714" y="133493"/>
                  </a:lnTo>
                  <a:lnTo>
                    <a:pt x="203836" y="128233"/>
                  </a:lnTo>
                  <a:lnTo>
                    <a:pt x="250470" y="113911"/>
                  </a:lnTo>
                  <a:lnTo>
                    <a:pt x="281904" y="92714"/>
                  </a:lnTo>
                  <a:lnTo>
                    <a:pt x="293429" y="66830"/>
                  </a:lnTo>
                  <a:close/>
                </a:path>
              </a:pathLst>
            </a:custGeom>
            <a:ln w="12009">
              <a:solidFill>
                <a:srgbClr val="4E8EC2"/>
              </a:solidFill>
            </a:ln>
          </p:spPr>
          <p:txBody>
            <a:bodyPr wrap="square" lIns="0" tIns="0" rIns="0" bIns="0" rtlCol="0"/>
            <a:lstStyle/>
            <a:p>
              <a:endParaRPr/>
            </a:p>
          </p:txBody>
        </p:sp>
        <p:sp>
          <p:nvSpPr>
            <p:cNvPr id="73" name="object 68"/>
            <p:cNvSpPr/>
            <p:nvPr/>
          </p:nvSpPr>
          <p:spPr>
            <a:xfrm>
              <a:off x="9676860" y="3687612"/>
              <a:ext cx="293429" cy="324984"/>
            </a:xfrm>
            <a:prstGeom prst="rect">
              <a:avLst/>
            </a:prstGeom>
            <a:blipFill>
              <a:blip r:embed="rId23" cstate="print"/>
              <a:stretch>
                <a:fillRect/>
              </a:stretch>
            </a:blipFill>
          </p:spPr>
          <p:txBody>
            <a:bodyPr wrap="square" lIns="0" tIns="0" rIns="0" bIns="0" rtlCol="0"/>
            <a:lstStyle/>
            <a:p>
              <a:endParaRPr/>
            </a:p>
          </p:txBody>
        </p:sp>
        <p:sp>
          <p:nvSpPr>
            <p:cNvPr id="74" name="object 69"/>
            <p:cNvSpPr/>
            <p:nvPr/>
          </p:nvSpPr>
          <p:spPr>
            <a:xfrm>
              <a:off x="9676860" y="3687612"/>
              <a:ext cx="294005" cy="325120"/>
            </a:xfrm>
            <a:custGeom>
              <a:avLst/>
              <a:gdLst/>
              <a:ahLst/>
              <a:cxnLst/>
              <a:rect l="l" t="t" r="r" b="b"/>
              <a:pathLst>
                <a:path w="294004" h="325120">
                  <a:moveTo>
                    <a:pt x="0" y="0"/>
                  </a:moveTo>
                  <a:lnTo>
                    <a:pt x="0" y="259987"/>
                  </a:lnTo>
                  <a:lnTo>
                    <a:pt x="46622" y="306860"/>
                  </a:lnTo>
                  <a:lnTo>
                    <a:pt x="94373" y="320547"/>
                  </a:lnTo>
                  <a:lnTo>
                    <a:pt x="151906" y="324984"/>
                  </a:lnTo>
                  <a:lnTo>
                    <a:pt x="205532" y="319347"/>
                  </a:lnTo>
                  <a:lnTo>
                    <a:pt x="249674" y="305631"/>
                  </a:lnTo>
                  <a:lnTo>
                    <a:pt x="280313" y="285635"/>
                  </a:lnTo>
                  <a:lnTo>
                    <a:pt x="293429" y="261154"/>
                  </a:lnTo>
                  <a:lnTo>
                    <a:pt x="293429" y="0"/>
                  </a:lnTo>
                  <a:lnTo>
                    <a:pt x="282467" y="26160"/>
                  </a:lnTo>
                  <a:lnTo>
                    <a:pt x="251454" y="47664"/>
                  </a:lnTo>
                  <a:lnTo>
                    <a:pt x="205085" y="62293"/>
                  </a:lnTo>
                  <a:lnTo>
                    <a:pt x="148054" y="67830"/>
                  </a:lnTo>
                  <a:lnTo>
                    <a:pt x="90817" y="62780"/>
                  </a:lnTo>
                  <a:lnTo>
                    <a:pt x="43880" y="48560"/>
                  </a:lnTo>
                  <a:lnTo>
                    <a:pt x="12016" y="27308"/>
                  </a:lnTo>
                  <a:lnTo>
                    <a:pt x="0" y="1166"/>
                  </a:lnTo>
                  <a:lnTo>
                    <a:pt x="0" y="666"/>
                  </a:lnTo>
                  <a:lnTo>
                    <a:pt x="0" y="333"/>
                  </a:lnTo>
                  <a:lnTo>
                    <a:pt x="0" y="0"/>
                  </a:lnTo>
                  <a:close/>
                </a:path>
              </a:pathLst>
            </a:custGeom>
            <a:ln w="4010">
              <a:solidFill>
                <a:srgbClr val="4E8EC2"/>
              </a:solidFill>
            </a:ln>
          </p:spPr>
          <p:txBody>
            <a:bodyPr wrap="square" lIns="0" tIns="0" rIns="0" bIns="0" rtlCol="0"/>
            <a:lstStyle/>
            <a:p>
              <a:endParaRPr/>
            </a:p>
          </p:txBody>
        </p:sp>
        <p:sp>
          <p:nvSpPr>
            <p:cNvPr id="75" name="object 70"/>
            <p:cNvSpPr/>
            <p:nvPr/>
          </p:nvSpPr>
          <p:spPr>
            <a:xfrm>
              <a:off x="9677531" y="3619948"/>
              <a:ext cx="291465" cy="392430"/>
            </a:xfrm>
            <a:custGeom>
              <a:avLst/>
              <a:gdLst/>
              <a:ahLst/>
              <a:cxnLst/>
              <a:rect l="l" t="t" r="r" b="b"/>
              <a:pathLst>
                <a:path w="291465" h="392429">
                  <a:moveTo>
                    <a:pt x="291084" y="66830"/>
                  </a:moveTo>
                  <a:lnTo>
                    <a:pt x="279648" y="40849"/>
                  </a:lnTo>
                  <a:lnTo>
                    <a:pt x="248460" y="19603"/>
                  </a:lnTo>
                  <a:lnTo>
                    <a:pt x="202198" y="5262"/>
                  </a:lnTo>
                  <a:lnTo>
                    <a:pt x="145542" y="0"/>
                  </a:lnTo>
                  <a:lnTo>
                    <a:pt x="88886" y="5262"/>
                  </a:lnTo>
                  <a:lnTo>
                    <a:pt x="42624" y="19603"/>
                  </a:lnTo>
                  <a:lnTo>
                    <a:pt x="11435" y="40849"/>
                  </a:lnTo>
                  <a:lnTo>
                    <a:pt x="0" y="66830"/>
                  </a:lnTo>
                  <a:lnTo>
                    <a:pt x="0" y="66996"/>
                  </a:lnTo>
                  <a:lnTo>
                    <a:pt x="0" y="67163"/>
                  </a:lnTo>
                  <a:lnTo>
                    <a:pt x="0" y="67330"/>
                  </a:lnTo>
                  <a:lnTo>
                    <a:pt x="0" y="326818"/>
                  </a:lnTo>
                  <a:lnTo>
                    <a:pt x="13448" y="352816"/>
                  </a:lnTo>
                  <a:lnTo>
                    <a:pt x="46288" y="373690"/>
                  </a:lnTo>
                  <a:lnTo>
                    <a:pt x="93667" y="387377"/>
                  </a:lnTo>
                  <a:lnTo>
                    <a:pt x="150734" y="391815"/>
                  </a:lnTo>
                  <a:lnTo>
                    <a:pt x="203891" y="386177"/>
                  </a:lnTo>
                  <a:lnTo>
                    <a:pt x="247644" y="372461"/>
                  </a:lnTo>
                  <a:lnTo>
                    <a:pt x="277987" y="352465"/>
                  </a:lnTo>
                  <a:lnTo>
                    <a:pt x="290917" y="327984"/>
                  </a:lnTo>
                  <a:lnTo>
                    <a:pt x="291084" y="66830"/>
                  </a:lnTo>
                </a:path>
              </a:pathLst>
            </a:custGeom>
            <a:ln w="16718">
              <a:solidFill>
                <a:srgbClr val="000000"/>
              </a:solidFill>
            </a:ln>
          </p:spPr>
          <p:txBody>
            <a:bodyPr wrap="square" lIns="0" tIns="0" rIns="0" bIns="0" rtlCol="0"/>
            <a:lstStyle/>
            <a:p>
              <a:endParaRPr/>
            </a:p>
          </p:txBody>
        </p:sp>
        <p:sp>
          <p:nvSpPr>
            <p:cNvPr id="76" name="object 71"/>
            <p:cNvSpPr/>
            <p:nvPr/>
          </p:nvSpPr>
          <p:spPr>
            <a:xfrm>
              <a:off x="9566154" y="5290105"/>
              <a:ext cx="607060" cy="384175"/>
            </a:xfrm>
            <a:custGeom>
              <a:avLst/>
              <a:gdLst/>
              <a:ahLst/>
              <a:cxnLst/>
              <a:rect l="l" t="t" r="r" b="b"/>
              <a:pathLst>
                <a:path w="607059" h="384175">
                  <a:moveTo>
                    <a:pt x="468616" y="0"/>
                  </a:moveTo>
                  <a:lnTo>
                    <a:pt x="0" y="383698"/>
                  </a:lnTo>
                  <a:lnTo>
                    <a:pt x="182723" y="383965"/>
                  </a:lnTo>
                  <a:lnTo>
                    <a:pt x="235262" y="383317"/>
                  </a:lnTo>
                  <a:lnTo>
                    <a:pt x="287120" y="378140"/>
                  </a:lnTo>
                  <a:lnTo>
                    <a:pt x="337929" y="368554"/>
                  </a:lnTo>
                  <a:lnTo>
                    <a:pt x="387324" y="354679"/>
                  </a:lnTo>
                  <a:lnTo>
                    <a:pt x="434937" y="336633"/>
                  </a:lnTo>
                  <a:lnTo>
                    <a:pt x="480400" y="314537"/>
                  </a:lnTo>
                  <a:lnTo>
                    <a:pt x="523347" y="288510"/>
                  </a:lnTo>
                  <a:lnTo>
                    <a:pt x="563411" y="258671"/>
                  </a:lnTo>
                  <a:lnTo>
                    <a:pt x="590018" y="222563"/>
                  </a:lnTo>
                  <a:lnTo>
                    <a:pt x="604320" y="183000"/>
                  </a:lnTo>
                  <a:lnTo>
                    <a:pt x="606517" y="142132"/>
                  </a:lnTo>
                  <a:lnTo>
                    <a:pt x="596808" y="102108"/>
                  </a:lnTo>
                  <a:lnTo>
                    <a:pt x="575395" y="65074"/>
                  </a:lnTo>
                  <a:lnTo>
                    <a:pt x="542476" y="33181"/>
                  </a:lnTo>
                  <a:lnTo>
                    <a:pt x="507681" y="12903"/>
                  </a:lnTo>
                  <a:lnTo>
                    <a:pt x="468616" y="0"/>
                  </a:lnTo>
                  <a:close/>
                </a:path>
              </a:pathLst>
            </a:custGeom>
            <a:solidFill>
              <a:srgbClr val="DCD2B8"/>
            </a:solidFill>
          </p:spPr>
          <p:txBody>
            <a:bodyPr wrap="square" lIns="0" tIns="0" rIns="0" bIns="0" rtlCol="0"/>
            <a:lstStyle/>
            <a:p>
              <a:endParaRPr/>
            </a:p>
          </p:txBody>
        </p:sp>
        <p:sp>
          <p:nvSpPr>
            <p:cNvPr id="77" name="object 72"/>
            <p:cNvSpPr/>
            <p:nvPr/>
          </p:nvSpPr>
          <p:spPr>
            <a:xfrm>
              <a:off x="9241404" y="4493342"/>
              <a:ext cx="854496" cy="1181011"/>
            </a:xfrm>
            <a:prstGeom prst="rect">
              <a:avLst/>
            </a:prstGeom>
            <a:blipFill>
              <a:blip r:embed="rId24" cstate="print"/>
              <a:stretch>
                <a:fillRect/>
              </a:stretch>
            </a:blipFill>
          </p:spPr>
          <p:txBody>
            <a:bodyPr wrap="square" lIns="0" tIns="0" rIns="0" bIns="0" rtlCol="0"/>
            <a:lstStyle/>
            <a:p>
              <a:endParaRPr/>
            </a:p>
          </p:txBody>
        </p:sp>
        <p:sp>
          <p:nvSpPr>
            <p:cNvPr id="78" name="object 73"/>
            <p:cNvSpPr/>
            <p:nvPr/>
          </p:nvSpPr>
          <p:spPr>
            <a:xfrm>
              <a:off x="9241573" y="4777579"/>
              <a:ext cx="324485" cy="897255"/>
            </a:xfrm>
            <a:custGeom>
              <a:avLst/>
              <a:gdLst/>
              <a:ahLst/>
              <a:cxnLst/>
              <a:rect l="l" t="t" r="r" b="b"/>
              <a:pathLst>
                <a:path w="324484" h="897254">
                  <a:moveTo>
                    <a:pt x="324413" y="177991"/>
                  </a:moveTo>
                  <a:lnTo>
                    <a:pt x="277432" y="167488"/>
                  </a:lnTo>
                  <a:lnTo>
                    <a:pt x="231848" y="153384"/>
                  </a:lnTo>
                  <a:lnTo>
                    <a:pt x="187881" y="135801"/>
                  </a:lnTo>
                  <a:lnTo>
                    <a:pt x="145751" y="114863"/>
                  </a:lnTo>
                  <a:lnTo>
                    <a:pt x="105678" y="90691"/>
                  </a:lnTo>
                  <a:lnTo>
                    <a:pt x="67882" y="63408"/>
                  </a:lnTo>
                  <a:lnTo>
                    <a:pt x="32583" y="33137"/>
                  </a:lnTo>
                  <a:lnTo>
                    <a:pt x="0" y="0"/>
                  </a:lnTo>
                  <a:lnTo>
                    <a:pt x="0" y="733049"/>
                  </a:lnTo>
                  <a:lnTo>
                    <a:pt x="38088" y="768688"/>
                  </a:lnTo>
                  <a:lnTo>
                    <a:pt x="79491" y="800526"/>
                  </a:lnTo>
                  <a:lnTo>
                    <a:pt x="123870" y="828394"/>
                  </a:lnTo>
                  <a:lnTo>
                    <a:pt x="170888" y="852121"/>
                  </a:lnTo>
                  <a:lnTo>
                    <a:pt x="220210" y="871540"/>
                  </a:lnTo>
                  <a:lnTo>
                    <a:pt x="271497" y="886481"/>
                  </a:lnTo>
                  <a:lnTo>
                    <a:pt x="324413" y="896775"/>
                  </a:lnTo>
                  <a:lnTo>
                    <a:pt x="324078" y="177975"/>
                  </a:lnTo>
                </a:path>
              </a:pathLst>
            </a:custGeom>
            <a:ln w="6025">
              <a:solidFill>
                <a:srgbClr val="FFFFFF"/>
              </a:solidFill>
            </a:ln>
          </p:spPr>
          <p:txBody>
            <a:bodyPr wrap="square" lIns="0" tIns="0" rIns="0" bIns="0" rtlCol="0"/>
            <a:lstStyle/>
            <a:p>
              <a:endParaRPr/>
            </a:p>
          </p:txBody>
        </p:sp>
        <p:sp>
          <p:nvSpPr>
            <p:cNvPr id="79" name="object 74"/>
            <p:cNvSpPr/>
            <p:nvPr/>
          </p:nvSpPr>
          <p:spPr>
            <a:xfrm>
              <a:off x="9565651" y="4668450"/>
              <a:ext cx="530250" cy="1005103"/>
            </a:xfrm>
            <a:prstGeom prst="rect">
              <a:avLst/>
            </a:prstGeom>
            <a:blipFill>
              <a:blip r:embed="rId25" cstate="print"/>
              <a:stretch>
                <a:fillRect/>
              </a:stretch>
            </a:blipFill>
          </p:spPr>
          <p:txBody>
            <a:bodyPr wrap="square" lIns="0" tIns="0" rIns="0" bIns="0" rtlCol="0"/>
            <a:lstStyle/>
            <a:p>
              <a:endParaRPr/>
            </a:p>
          </p:txBody>
        </p:sp>
        <p:sp>
          <p:nvSpPr>
            <p:cNvPr id="80" name="object 75"/>
            <p:cNvSpPr/>
            <p:nvPr/>
          </p:nvSpPr>
          <p:spPr>
            <a:xfrm>
              <a:off x="9565651" y="4668450"/>
              <a:ext cx="530860" cy="1005205"/>
            </a:xfrm>
            <a:custGeom>
              <a:avLst/>
              <a:gdLst/>
              <a:ahLst/>
              <a:cxnLst/>
              <a:rect l="l" t="t" r="r" b="b"/>
              <a:pathLst>
                <a:path w="530859" h="1005204">
                  <a:moveTo>
                    <a:pt x="0" y="287103"/>
                  </a:moveTo>
                  <a:lnTo>
                    <a:pt x="0" y="1005103"/>
                  </a:lnTo>
                  <a:lnTo>
                    <a:pt x="530250" y="720816"/>
                  </a:lnTo>
                  <a:lnTo>
                    <a:pt x="530250" y="0"/>
                  </a:lnTo>
                  <a:lnTo>
                    <a:pt x="0" y="287103"/>
                  </a:lnTo>
                  <a:close/>
                </a:path>
              </a:pathLst>
            </a:custGeom>
            <a:ln w="6022">
              <a:solidFill>
                <a:srgbClr val="FFFFFF"/>
              </a:solidFill>
            </a:ln>
          </p:spPr>
          <p:txBody>
            <a:bodyPr wrap="square" lIns="0" tIns="0" rIns="0" bIns="0" rtlCol="0"/>
            <a:lstStyle/>
            <a:p>
              <a:endParaRPr/>
            </a:p>
          </p:txBody>
        </p:sp>
        <p:sp>
          <p:nvSpPr>
            <p:cNvPr id="81" name="object 76"/>
            <p:cNvSpPr/>
            <p:nvPr/>
          </p:nvSpPr>
          <p:spPr>
            <a:xfrm>
              <a:off x="9241404" y="4493308"/>
              <a:ext cx="854710" cy="1181100"/>
            </a:xfrm>
            <a:custGeom>
              <a:avLst/>
              <a:gdLst/>
              <a:ahLst/>
              <a:cxnLst/>
              <a:rect l="l" t="t" r="r" b="b"/>
              <a:pathLst>
                <a:path w="854709" h="1181100">
                  <a:moveTo>
                    <a:pt x="854496" y="175125"/>
                  </a:moveTo>
                  <a:lnTo>
                    <a:pt x="525895" y="0"/>
                  </a:lnTo>
                  <a:lnTo>
                    <a:pt x="0" y="285070"/>
                  </a:lnTo>
                  <a:lnTo>
                    <a:pt x="167" y="1017286"/>
                  </a:lnTo>
                  <a:lnTo>
                    <a:pt x="38256" y="1052925"/>
                  </a:lnTo>
                  <a:lnTo>
                    <a:pt x="79658" y="1084764"/>
                  </a:lnTo>
                  <a:lnTo>
                    <a:pt x="124037" y="1112632"/>
                  </a:lnTo>
                  <a:lnTo>
                    <a:pt x="171056" y="1136361"/>
                  </a:lnTo>
                  <a:lnTo>
                    <a:pt x="220377" y="1155783"/>
                  </a:lnTo>
                  <a:lnTo>
                    <a:pt x="271665" y="1170728"/>
                  </a:lnTo>
                  <a:lnTo>
                    <a:pt x="324581" y="1181028"/>
                  </a:lnTo>
                  <a:lnTo>
                    <a:pt x="854496" y="895925"/>
                  </a:lnTo>
                  <a:lnTo>
                    <a:pt x="854496" y="175125"/>
                  </a:lnTo>
                  <a:close/>
                </a:path>
              </a:pathLst>
            </a:custGeom>
            <a:ln w="16719">
              <a:solidFill>
                <a:srgbClr val="000000"/>
              </a:solidFill>
            </a:ln>
          </p:spPr>
          <p:txBody>
            <a:bodyPr wrap="square" lIns="0" tIns="0" rIns="0" bIns="0" rtlCol="0"/>
            <a:lstStyle/>
            <a:p>
              <a:endParaRPr/>
            </a:p>
          </p:txBody>
        </p:sp>
        <p:sp>
          <p:nvSpPr>
            <p:cNvPr id="82" name="object 77"/>
            <p:cNvSpPr/>
            <p:nvPr/>
          </p:nvSpPr>
          <p:spPr>
            <a:xfrm>
              <a:off x="9364685" y="5222204"/>
              <a:ext cx="51964" cy="64868"/>
            </a:xfrm>
            <a:prstGeom prst="rect">
              <a:avLst/>
            </a:prstGeom>
            <a:blipFill>
              <a:blip r:embed="rId26" cstate="print"/>
              <a:stretch>
                <a:fillRect/>
              </a:stretch>
            </a:blipFill>
          </p:spPr>
          <p:txBody>
            <a:bodyPr wrap="square" lIns="0" tIns="0" rIns="0" bIns="0" rtlCol="0"/>
            <a:lstStyle/>
            <a:p>
              <a:endParaRPr/>
            </a:p>
          </p:txBody>
        </p:sp>
        <p:sp>
          <p:nvSpPr>
            <p:cNvPr id="83" name="object 78"/>
            <p:cNvSpPr/>
            <p:nvPr/>
          </p:nvSpPr>
          <p:spPr>
            <a:xfrm>
              <a:off x="9364686" y="5222203"/>
              <a:ext cx="52069" cy="65405"/>
            </a:xfrm>
            <a:custGeom>
              <a:avLst/>
              <a:gdLst/>
              <a:ahLst/>
              <a:cxnLst/>
              <a:rect l="l" t="t" r="r" b="b"/>
              <a:pathLst>
                <a:path w="52070" h="65404">
                  <a:moveTo>
                    <a:pt x="49226" y="23987"/>
                  </a:moveTo>
                  <a:lnTo>
                    <a:pt x="42912" y="12333"/>
                  </a:lnTo>
                  <a:lnTo>
                    <a:pt x="34258" y="4090"/>
                  </a:lnTo>
                  <a:lnTo>
                    <a:pt x="24379" y="0"/>
                  </a:lnTo>
                  <a:lnTo>
                    <a:pt x="14390" y="804"/>
                  </a:lnTo>
                  <a:lnTo>
                    <a:pt x="6223" y="6580"/>
                  </a:lnTo>
                  <a:lnTo>
                    <a:pt x="1305" y="16045"/>
                  </a:lnTo>
                  <a:lnTo>
                    <a:pt x="0" y="27911"/>
                  </a:lnTo>
                  <a:lnTo>
                    <a:pt x="2666" y="40886"/>
                  </a:lnTo>
                  <a:lnTo>
                    <a:pt x="8981" y="52533"/>
                  </a:lnTo>
                  <a:lnTo>
                    <a:pt x="17635" y="60777"/>
                  </a:lnTo>
                  <a:lnTo>
                    <a:pt x="27514" y="64871"/>
                  </a:lnTo>
                  <a:lnTo>
                    <a:pt x="37503" y="64068"/>
                  </a:lnTo>
                  <a:lnTo>
                    <a:pt x="45693" y="58286"/>
                  </a:lnTo>
                  <a:lnTo>
                    <a:pt x="50650" y="48821"/>
                  </a:lnTo>
                  <a:lnTo>
                    <a:pt x="51964" y="36959"/>
                  </a:lnTo>
                  <a:lnTo>
                    <a:pt x="49226" y="23987"/>
                  </a:lnTo>
                  <a:close/>
                </a:path>
              </a:pathLst>
            </a:custGeom>
            <a:ln w="6017">
              <a:solidFill>
                <a:srgbClr val="000000"/>
              </a:solidFill>
            </a:ln>
          </p:spPr>
          <p:txBody>
            <a:bodyPr wrap="square" lIns="0" tIns="0" rIns="0" bIns="0" rtlCol="0"/>
            <a:lstStyle/>
            <a:p>
              <a:endParaRPr/>
            </a:p>
          </p:txBody>
        </p:sp>
        <p:sp>
          <p:nvSpPr>
            <p:cNvPr id="84" name="object 79"/>
            <p:cNvSpPr/>
            <p:nvPr/>
          </p:nvSpPr>
          <p:spPr>
            <a:xfrm>
              <a:off x="9288990" y="5365930"/>
              <a:ext cx="229077" cy="209567"/>
            </a:xfrm>
            <a:prstGeom prst="rect">
              <a:avLst/>
            </a:prstGeom>
            <a:blipFill>
              <a:blip r:embed="rId27" cstate="print"/>
              <a:stretch>
                <a:fillRect/>
              </a:stretch>
            </a:blipFill>
          </p:spPr>
          <p:txBody>
            <a:bodyPr wrap="square" lIns="0" tIns="0" rIns="0" bIns="0" rtlCol="0"/>
            <a:lstStyle/>
            <a:p>
              <a:endParaRPr/>
            </a:p>
          </p:txBody>
        </p:sp>
        <p:sp>
          <p:nvSpPr>
            <p:cNvPr id="85" name="object 80"/>
            <p:cNvSpPr/>
            <p:nvPr/>
          </p:nvSpPr>
          <p:spPr>
            <a:xfrm>
              <a:off x="9285117" y="4915838"/>
              <a:ext cx="237490" cy="132080"/>
            </a:xfrm>
            <a:custGeom>
              <a:avLst/>
              <a:gdLst/>
              <a:ahLst/>
              <a:cxnLst/>
              <a:rect l="l" t="t" r="r" b="b"/>
              <a:pathLst>
                <a:path w="237490" h="132079">
                  <a:moveTo>
                    <a:pt x="9379" y="0"/>
                  </a:moveTo>
                  <a:lnTo>
                    <a:pt x="4689" y="183"/>
                  </a:lnTo>
                  <a:lnTo>
                    <a:pt x="2009" y="2949"/>
                  </a:lnTo>
                  <a:lnTo>
                    <a:pt x="669" y="4383"/>
                  </a:lnTo>
                  <a:lnTo>
                    <a:pt x="0" y="6333"/>
                  </a:lnTo>
                  <a:lnTo>
                    <a:pt x="167" y="8282"/>
                  </a:lnTo>
                  <a:lnTo>
                    <a:pt x="669" y="12999"/>
                  </a:lnTo>
                  <a:lnTo>
                    <a:pt x="3517" y="17232"/>
                  </a:lnTo>
                  <a:lnTo>
                    <a:pt x="7871" y="19632"/>
                  </a:lnTo>
                  <a:lnTo>
                    <a:pt x="47039" y="49357"/>
                  </a:lnTo>
                  <a:lnTo>
                    <a:pt x="88804" y="75561"/>
                  </a:lnTo>
                  <a:lnTo>
                    <a:pt x="132908" y="98101"/>
                  </a:lnTo>
                  <a:lnTo>
                    <a:pt x="179095" y="116837"/>
                  </a:lnTo>
                  <a:lnTo>
                    <a:pt x="227106" y="131627"/>
                  </a:lnTo>
                  <a:lnTo>
                    <a:pt x="233135" y="130360"/>
                  </a:lnTo>
                  <a:lnTo>
                    <a:pt x="236987" y="124777"/>
                  </a:lnTo>
                  <a:lnTo>
                    <a:pt x="235480" y="119161"/>
                  </a:lnTo>
                  <a:lnTo>
                    <a:pt x="234643" y="115211"/>
                  </a:lnTo>
                  <a:lnTo>
                    <a:pt x="231293" y="112144"/>
                  </a:lnTo>
                  <a:lnTo>
                    <a:pt x="227106" y="111261"/>
                  </a:lnTo>
                  <a:lnTo>
                    <a:pt x="180080" y="97011"/>
                  </a:lnTo>
                  <a:lnTo>
                    <a:pt x="134838" y="78873"/>
                  </a:lnTo>
                  <a:lnTo>
                    <a:pt x="91638" y="56988"/>
                  </a:lnTo>
                  <a:lnTo>
                    <a:pt x="50737" y="31494"/>
                  </a:lnTo>
                  <a:lnTo>
                    <a:pt x="12393" y="2533"/>
                  </a:lnTo>
                  <a:lnTo>
                    <a:pt x="9379" y="0"/>
                  </a:lnTo>
                  <a:close/>
                </a:path>
              </a:pathLst>
            </a:custGeom>
            <a:solidFill>
              <a:srgbClr val="000000"/>
            </a:solidFill>
          </p:spPr>
          <p:txBody>
            <a:bodyPr wrap="square" lIns="0" tIns="0" rIns="0" bIns="0" rtlCol="0"/>
            <a:lstStyle/>
            <a:p>
              <a:endParaRPr/>
            </a:p>
          </p:txBody>
        </p:sp>
        <p:sp>
          <p:nvSpPr>
            <p:cNvPr id="86" name="object 81"/>
            <p:cNvSpPr/>
            <p:nvPr/>
          </p:nvSpPr>
          <p:spPr>
            <a:xfrm>
              <a:off x="9285118" y="4915838"/>
              <a:ext cx="237490" cy="132080"/>
            </a:xfrm>
            <a:custGeom>
              <a:avLst/>
              <a:gdLst/>
              <a:ahLst/>
              <a:cxnLst/>
              <a:rect l="l" t="t" r="r" b="b"/>
              <a:pathLst>
                <a:path w="237490" h="132079">
                  <a:moveTo>
                    <a:pt x="7871" y="19632"/>
                  </a:moveTo>
                  <a:lnTo>
                    <a:pt x="47039" y="49357"/>
                  </a:lnTo>
                  <a:lnTo>
                    <a:pt x="88804" y="75561"/>
                  </a:lnTo>
                  <a:lnTo>
                    <a:pt x="132908" y="98101"/>
                  </a:lnTo>
                  <a:lnTo>
                    <a:pt x="179095" y="116837"/>
                  </a:lnTo>
                  <a:lnTo>
                    <a:pt x="227106" y="131627"/>
                  </a:lnTo>
                  <a:lnTo>
                    <a:pt x="233135" y="130360"/>
                  </a:lnTo>
                  <a:lnTo>
                    <a:pt x="236987" y="124777"/>
                  </a:lnTo>
                  <a:lnTo>
                    <a:pt x="235480" y="119161"/>
                  </a:lnTo>
                  <a:lnTo>
                    <a:pt x="234643" y="115211"/>
                  </a:lnTo>
                  <a:lnTo>
                    <a:pt x="231293" y="112144"/>
                  </a:lnTo>
                  <a:lnTo>
                    <a:pt x="227106" y="111261"/>
                  </a:lnTo>
                  <a:lnTo>
                    <a:pt x="180080" y="97011"/>
                  </a:lnTo>
                  <a:lnTo>
                    <a:pt x="134838" y="78873"/>
                  </a:lnTo>
                  <a:lnTo>
                    <a:pt x="91638" y="56988"/>
                  </a:lnTo>
                  <a:lnTo>
                    <a:pt x="50737" y="31494"/>
                  </a:lnTo>
                  <a:lnTo>
                    <a:pt x="12393" y="2533"/>
                  </a:lnTo>
                  <a:lnTo>
                    <a:pt x="9379" y="0"/>
                  </a:lnTo>
                  <a:lnTo>
                    <a:pt x="4689" y="183"/>
                  </a:lnTo>
                  <a:lnTo>
                    <a:pt x="2009" y="2949"/>
                  </a:lnTo>
                  <a:lnTo>
                    <a:pt x="669" y="4383"/>
                  </a:lnTo>
                  <a:lnTo>
                    <a:pt x="0" y="6333"/>
                  </a:lnTo>
                  <a:lnTo>
                    <a:pt x="167" y="8282"/>
                  </a:lnTo>
                  <a:lnTo>
                    <a:pt x="669" y="12999"/>
                  </a:lnTo>
                  <a:lnTo>
                    <a:pt x="3517" y="17232"/>
                  </a:lnTo>
                  <a:lnTo>
                    <a:pt x="7871" y="19632"/>
                  </a:lnTo>
                  <a:close/>
                </a:path>
              </a:pathLst>
            </a:custGeom>
            <a:ln w="6006">
              <a:solidFill>
                <a:srgbClr val="000000"/>
              </a:solidFill>
            </a:ln>
          </p:spPr>
          <p:txBody>
            <a:bodyPr wrap="square" lIns="0" tIns="0" rIns="0" bIns="0" rtlCol="0"/>
            <a:lstStyle/>
            <a:p>
              <a:endParaRPr/>
            </a:p>
          </p:txBody>
        </p:sp>
        <p:sp>
          <p:nvSpPr>
            <p:cNvPr id="87" name="object 82"/>
            <p:cNvSpPr/>
            <p:nvPr/>
          </p:nvSpPr>
          <p:spPr>
            <a:xfrm>
              <a:off x="9355548" y="4980201"/>
              <a:ext cx="66739" cy="41596"/>
            </a:xfrm>
            <a:prstGeom prst="rect">
              <a:avLst/>
            </a:prstGeom>
            <a:blipFill>
              <a:blip r:embed="rId28" cstate="print"/>
              <a:stretch>
                <a:fillRect/>
              </a:stretch>
            </a:blipFill>
          </p:spPr>
          <p:txBody>
            <a:bodyPr wrap="square" lIns="0" tIns="0" rIns="0" bIns="0" rtlCol="0"/>
            <a:lstStyle/>
            <a:p>
              <a:endParaRPr/>
            </a:p>
          </p:txBody>
        </p:sp>
        <p:sp>
          <p:nvSpPr>
            <p:cNvPr id="88" name="object 83"/>
            <p:cNvSpPr/>
            <p:nvPr/>
          </p:nvSpPr>
          <p:spPr>
            <a:xfrm>
              <a:off x="9355547" y="4980201"/>
              <a:ext cx="67310" cy="41910"/>
            </a:xfrm>
            <a:custGeom>
              <a:avLst/>
              <a:gdLst/>
              <a:ahLst/>
              <a:cxnLst/>
              <a:rect l="l" t="t" r="r" b="b"/>
              <a:pathLst>
                <a:path w="67309" h="41910">
                  <a:moveTo>
                    <a:pt x="66739" y="40765"/>
                  </a:moveTo>
                  <a:lnTo>
                    <a:pt x="54125" y="17243"/>
                  </a:lnTo>
                  <a:lnTo>
                    <a:pt x="37680" y="3337"/>
                  </a:lnTo>
                  <a:lnTo>
                    <a:pt x="19352" y="0"/>
                  </a:lnTo>
                  <a:lnTo>
                    <a:pt x="1086" y="8183"/>
                  </a:lnTo>
                  <a:lnTo>
                    <a:pt x="0" y="18814"/>
                  </a:lnTo>
                  <a:lnTo>
                    <a:pt x="6968" y="28486"/>
                  </a:lnTo>
                  <a:lnTo>
                    <a:pt x="20752" y="36152"/>
                  </a:lnTo>
                  <a:lnTo>
                    <a:pt x="40109" y="40765"/>
                  </a:lnTo>
                  <a:lnTo>
                    <a:pt x="46719" y="41391"/>
                  </a:lnTo>
                  <a:lnTo>
                    <a:pt x="53424" y="41596"/>
                  </a:lnTo>
                  <a:lnTo>
                    <a:pt x="60128" y="41386"/>
                  </a:lnTo>
                  <a:lnTo>
                    <a:pt x="66739" y="40765"/>
                  </a:lnTo>
                  <a:close/>
                </a:path>
              </a:pathLst>
            </a:custGeom>
            <a:ln w="3175">
              <a:solidFill>
                <a:srgbClr val="FFFFFF"/>
              </a:solidFill>
            </a:ln>
          </p:spPr>
          <p:txBody>
            <a:bodyPr wrap="square" lIns="0" tIns="0" rIns="0" bIns="0" rtlCol="0"/>
            <a:lstStyle/>
            <a:p>
              <a:endParaRPr/>
            </a:p>
          </p:txBody>
        </p:sp>
        <p:sp>
          <p:nvSpPr>
            <p:cNvPr id="89" name="object 84"/>
            <p:cNvSpPr/>
            <p:nvPr/>
          </p:nvSpPr>
          <p:spPr>
            <a:xfrm>
              <a:off x="9293995" y="4995267"/>
              <a:ext cx="219067" cy="168992"/>
            </a:xfrm>
            <a:prstGeom prst="rect">
              <a:avLst/>
            </a:prstGeom>
            <a:blipFill>
              <a:blip r:embed="rId29" cstate="print"/>
              <a:stretch>
                <a:fillRect/>
              </a:stretch>
            </a:blipFill>
          </p:spPr>
          <p:txBody>
            <a:bodyPr wrap="square" lIns="0" tIns="0" rIns="0" bIns="0" rtlCol="0"/>
            <a:lstStyle/>
            <a:p>
              <a:endParaRPr/>
            </a:p>
          </p:txBody>
        </p:sp>
        <p:sp>
          <p:nvSpPr>
            <p:cNvPr id="90" name="object 85"/>
            <p:cNvSpPr/>
            <p:nvPr/>
          </p:nvSpPr>
          <p:spPr>
            <a:xfrm>
              <a:off x="9293995" y="5006467"/>
              <a:ext cx="219075" cy="126364"/>
            </a:xfrm>
            <a:custGeom>
              <a:avLst/>
              <a:gdLst/>
              <a:ahLst/>
              <a:cxnLst/>
              <a:rect l="l" t="t" r="r" b="b"/>
              <a:pathLst>
                <a:path w="219075" h="126364">
                  <a:moveTo>
                    <a:pt x="0" y="0"/>
                  </a:moveTo>
                  <a:lnTo>
                    <a:pt x="39022" y="44171"/>
                  </a:lnTo>
                  <a:lnTo>
                    <a:pt x="80729" y="70480"/>
                  </a:lnTo>
                  <a:lnTo>
                    <a:pt x="124832" y="93028"/>
                  </a:lnTo>
                  <a:lnTo>
                    <a:pt x="171041" y="111665"/>
                  </a:lnTo>
                  <a:lnTo>
                    <a:pt x="219067" y="126244"/>
                  </a:lnTo>
                  <a:lnTo>
                    <a:pt x="219067" y="111978"/>
                  </a:lnTo>
                  <a:lnTo>
                    <a:pt x="171395" y="96633"/>
                  </a:lnTo>
                  <a:lnTo>
                    <a:pt x="125411" y="77640"/>
                  </a:lnTo>
                  <a:lnTo>
                    <a:pt x="81356" y="55121"/>
                  </a:lnTo>
                  <a:lnTo>
                    <a:pt x="39472" y="29200"/>
                  </a:lnTo>
                  <a:lnTo>
                    <a:pt x="0" y="0"/>
                  </a:lnTo>
                  <a:close/>
                </a:path>
              </a:pathLst>
            </a:custGeom>
            <a:solidFill>
              <a:srgbClr val="000000"/>
            </a:solidFill>
          </p:spPr>
          <p:txBody>
            <a:bodyPr wrap="square" lIns="0" tIns="0" rIns="0" bIns="0" rtlCol="0"/>
            <a:lstStyle/>
            <a:p>
              <a:endParaRPr/>
            </a:p>
          </p:txBody>
        </p:sp>
        <p:sp>
          <p:nvSpPr>
            <p:cNvPr id="91" name="object 86"/>
            <p:cNvSpPr/>
            <p:nvPr/>
          </p:nvSpPr>
          <p:spPr>
            <a:xfrm>
              <a:off x="9293995" y="4994252"/>
              <a:ext cx="219075" cy="169545"/>
            </a:xfrm>
            <a:custGeom>
              <a:avLst/>
              <a:gdLst/>
              <a:ahLst/>
              <a:cxnLst/>
              <a:rect l="l" t="t" r="r" b="b"/>
              <a:pathLst>
                <a:path w="219075" h="169545">
                  <a:moveTo>
                    <a:pt x="0" y="0"/>
                  </a:moveTo>
                  <a:lnTo>
                    <a:pt x="0" y="57014"/>
                  </a:lnTo>
                  <a:lnTo>
                    <a:pt x="39472" y="86214"/>
                  </a:lnTo>
                  <a:lnTo>
                    <a:pt x="81356" y="112135"/>
                  </a:lnTo>
                  <a:lnTo>
                    <a:pt x="125411" y="134654"/>
                  </a:lnTo>
                  <a:lnTo>
                    <a:pt x="171395" y="153647"/>
                  </a:lnTo>
                  <a:lnTo>
                    <a:pt x="219067" y="168992"/>
                  </a:lnTo>
                </a:path>
              </a:pathLst>
            </a:custGeom>
            <a:ln w="6010">
              <a:solidFill>
                <a:srgbClr val="FFFFFF"/>
              </a:solidFill>
            </a:ln>
          </p:spPr>
          <p:txBody>
            <a:bodyPr wrap="square" lIns="0" tIns="0" rIns="0" bIns="0" rtlCol="0"/>
            <a:lstStyle/>
            <a:p>
              <a:endParaRPr/>
            </a:p>
          </p:txBody>
        </p:sp>
        <p:sp>
          <p:nvSpPr>
            <p:cNvPr id="92" name="object 87"/>
            <p:cNvSpPr/>
            <p:nvPr/>
          </p:nvSpPr>
          <p:spPr>
            <a:xfrm>
              <a:off x="9293995" y="4996285"/>
              <a:ext cx="219075" cy="169545"/>
            </a:xfrm>
            <a:custGeom>
              <a:avLst/>
              <a:gdLst/>
              <a:ahLst/>
              <a:cxnLst/>
              <a:rect l="l" t="t" r="r" b="b"/>
              <a:pathLst>
                <a:path w="219075" h="169545">
                  <a:moveTo>
                    <a:pt x="219067" y="168992"/>
                  </a:moveTo>
                  <a:lnTo>
                    <a:pt x="219067" y="111978"/>
                  </a:lnTo>
                  <a:lnTo>
                    <a:pt x="171555" y="96399"/>
                  </a:lnTo>
                  <a:lnTo>
                    <a:pt x="125652" y="77299"/>
                  </a:lnTo>
                  <a:lnTo>
                    <a:pt x="81597" y="54789"/>
                  </a:lnTo>
                  <a:lnTo>
                    <a:pt x="39633" y="28985"/>
                  </a:lnTo>
                  <a:lnTo>
                    <a:pt x="0" y="0"/>
                  </a:lnTo>
                </a:path>
              </a:pathLst>
            </a:custGeom>
            <a:ln w="6010">
              <a:solidFill>
                <a:srgbClr val="000000"/>
              </a:solidFill>
            </a:ln>
          </p:spPr>
          <p:txBody>
            <a:bodyPr wrap="square" lIns="0" tIns="0" rIns="0" bIns="0" rtlCol="0"/>
            <a:lstStyle/>
            <a:p>
              <a:endParaRPr/>
            </a:p>
          </p:txBody>
        </p:sp>
        <p:sp>
          <p:nvSpPr>
            <p:cNvPr id="93" name="object 88"/>
            <p:cNvSpPr/>
            <p:nvPr/>
          </p:nvSpPr>
          <p:spPr>
            <a:xfrm>
              <a:off x="10038790" y="5661388"/>
              <a:ext cx="71473" cy="161433"/>
            </a:xfrm>
            <a:prstGeom prst="rect">
              <a:avLst/>
            </a:prstGeom>
            <a:blipFill>
              <a:blip r:embed="rId30" cstate="print"/>
              <a:stretch>
                <a:fillRect/>
              </a:stretch>
            </a:blipFill>
          </p:spPr>
          <p:txBody>
            <a:bodyPr wrap="square" lIns="0" tIns="0" rIns="0" bIns="0" rtlCol="0"/>
            <a:lstStyle/>
            <a:p>
              <a:endParaRPr/>
            </a:p>
          </p:txBody>
        </p:sp>
        <p:sp>
          <p:nvSpPr>
            <p:cNvPr id="94" name="object 89"/>
            <p:cNvSpPr/>
            <p:nvPr/>
          </p:nvSpPr>
          <p:spPr>
            <a:xfrm>
              <a:off x="9680879" y="5379100"/>
              <a:ext cx="366284" cy="442896"/>
            </a:xfrm>
            <a:prstGeom prst="rect">
              <a:avLst/>
            </a:prstGeom>
            <a:blipFill>
              <a:blip r:embed="rId31" cstate="print"/>
              <a:stretch>
                <a:fillRect/>
              </a:stretch>
            </a:blipFill>
          </p:spPr>
          <p:txBody>
            <a:bodyPr wrap="square" lIns="0" tIns="0" rIns="0" bIns="0" rtlCol="0"/>
            <a:lstStyle/>
            <a:p>
              <a:endParaRPr/>
            </a:p>
          </p:txBody>
        </p:sp>
        <p:sp>
          <p:nvSpPr>
            <p:cNvPr id="95" name="object 90"/>
            <p:cNvSpPr/>
            <p:nvPr/>
          </p:nvSpPr>
          <p:spPr>
            <a:xfrm>
              <a:off x="9703824" y="5419381"/>
              <a:ext cx="320040" cy="363220"/>
            </a:xfrm>
            <a:custGeom>
              <a:avLst/>
              <a:gdLst/>
              <a:ahLst/>
              <a:cxnLst/>
              <a:rect l="l" t="t" r="r" b="b"/>
              <a:pathLst>
                <a:path w="320040" h="363220">
                  <a:moveTo>
                    <a:pt x="502" y="0"/>
                  </a:moveTo>
                  <a:lnTo>
                    <a:pt x="502" y="47647"/>
                  </a:lnTo>
                  <a:lnTo>
                    <a:pt x="22450" y="52006"/>
                  </a:lnTo>
                  <a:lnTo>
                    <a:pt x="33475" y="47572"/>
                  </a:lnTo>
                  <a:lnTo>
                    <a:pt x="42082" y="39213"/>
                  </a:lnTo>
                  <a:lnTo>
                    <a:pt x="47062" y="27698"/>
                  </a:lnTo>
                  <a:lnTo>
                    <a:pt x="502" y="0"/>
                  </a:lnTo>
                  <a:close/>
                </a:path>
                <a:path w="320040" h="363220">
                  <a:moveTo>
                    <a:pt x="837" y="127194"/>
                  </a:moveTo>
                  <a:lnTo>
                    <a:pt x="0" y="175058"/>
                  </a:lnTo>
                  <a:lnTo>
                    <a:pt x="47062" y="202957"/>
                  </a:lnTo>
                  <a:lnTo>
                    <a:pt x="43207" y="179783"/>
                  </a:lnTo>
                  <a:lnTo>
                    <a:pt x="33810" y="158757"/>
                  </a:lnTo>
                  <a:lnTo>
                    <a:pt x="19482" y="140890"/>
                  </a:lnTo>
                  <a:lnTo>
                    <a:pt x="837" y="127194"/>
                  </a:lnTo>
                  <a:close/>
                </a:path>
                <a:path w="320040" h="363220">
                  <a:moveTo>
                    <a:pt x="273164" y="163092"/>
                  </a:moveTo>
                  <a:lnTo>
                    <a:pt x="278628" y="185589"/>
                  </a:lnTo>
                  <a:lnTo>
                    <a:pt x="288488" y="206161"/>
                  </a:lnTo>
                  <a:lnTo>
                    <a:pt x="302368" y="224139"/>
                  </a:lnTo>
                  <a:lnTo>
                    <a:pt x="319891" y="238855"/>
                  </a:lnTo>
                  <a:lnTo>
                    <a:pt x="319891" y="190607"/>
                  </a:lnTo>
                  <a:lnTo>
                    <a:pt x="273164" y="163092"/>
                  </a:lnTo>
                  <a:close/>
                </a:path>
                <a:path w="320040" h="363220">
                  <a:moveTo>
                    <a:pt x="307254" y="310913"/>
                  </a:moveTo>
                  <a:lnTo>
                    <a:pt x="274504" y="330817"/>
                  </a:lnTo>
                  <a:lnTo>
                    <a:pt x="273164" y="334551"/>
                  </a:lnTo>
                  <a:lnTo>
                    <a:pt x="319891" y="363149"/>
                  </a:lnTo>
                  <a:lnTo>
                    <a:pt x="319891" y="314618"/>
                  </a:lnTo>
                  <a:lnTo>
                    <a:pt x="307254" y="310913"/>
                  </a:lnTo>
                  <a:close/>
                </a:path>
              </a:pathLst>
            </a:custGeom>
            <a:solidFill>
              <a:srgbClr val="339966"/>
            </a:solidFill>
          </p:spPr>
          <p:txBody>
            <a:bodyPr wrap="square" lIns="0" tIns="0" rIns="0" bIns="0" rtlCol="0"/>
            <a:lstStyle/>
            <a:p>
              <a:endParaRPr/>
            </a:p>
          </p:txBody>
        </p:sp>
        <p:sp>
          <p:nvSpPr>
            <p:cNvPr id="96" name="object 91"/>
            <p:cNvSpPr/>
            <p:nvPr/>
          </p:nvSpPr>
          <p:spPr>
            <a:xfrm>
              <a:off x="9704327" y="5419382"/>
              <a:ext cx="46990" cy="52069"/>
            </a:xfrm>
            <a:custGeom>
              <a:avLst/>
              <a:gdLst/>
              <a:ahLst/>
              <a:cxnLst/>
              <a:rect l="l" t="t" r="r" b="b"/>
              <a:pathLst>
                <a:path w="46990" h="52070">
                  <a:moveTo>
                    <a:pt x="0" y="0"/>
                  </a:moveTo>
                  <a:lnTo>
                    <a:pt x="46560" y="27698"/>
                  </a:lnTo>
                  <a:lnTo>
                    <a:pt x="41580" y="39213"/>
                  </a:lnTo>
                  <a:lnTo>
                    <a:pt x="32973" y="47572"/>
                  </a:lnTo>
                  <a:lnTo>
                    <a:pt x="21948" y="52006"/>
                  </a:lnTo>
                  <a:lnTo>
                    <a:pt x="9713" y="51747"/>
                  </a:lnTo>
                  <a:lnTo>
                    <a:pt x="6196" y="50947"/>
                  </a:lnTo>
                  <a:lnTo>
                    <a:pt x="2847" y="49564"/>
                  </a:lnTo>
                  <a:lnTo>
                    <a:pt x="0" y="47647"/>
                  </a:lnTo>
                  <a:lnTo>
                    <a:pt x="0" y="0"/>
                  </a:lnTo>
                  <a:close/>
                </a:path>
              </a:pathLst>
            </a:custGeom>
            <a:ln w="3342">
              <a:solidFill>
                <a:srgbClr val="339966"/>
              </a:solidFill>
            </a:ln>
          </p:spPr>
          <p:txBody>
            <a:bodyPr wrap="square" lIns="0" tIns="0" rIns="0" bIns="0" rtlCol="0"/>
            <a:lstStyle/>
            <a:p>
              <a:endParaRPr/>
            </a:p>
          </p:txBody>
        </p:sp>
        <p:sp>
          <p:nvSpPr>
            <p:cNvPr id="97" name="object 92"/>
            <p:cNvSpPr/>
            <p:nvPr/>
          </p:nvSpPr>
          <p:spPr>
            <a:xfrm>
              <a:off x="9703825" y="5546575"/>
              <a:ext cx="47625" cy="76200"/>
            </a:xfrm>
            <a:custGeom>
              <a:avLst/>
              <a:gdLst/>
              <a:ahLst/>
              <a:cxnLst/>
              <a:rect l="l" t="t" r="r" b="b"/>
              <a:pathLst>
                <a:path w="47625" h="76200">
                  <a:moveTo>
                    <a:pt x="837" y="0"/>
                  </a:moveTo>
                  <a:lnTo>
                    <a:pt x="19482" y="13696"/>
                  </a:lnTo>
                  <a:lnTo>
                    <a:pt x="33810" y="31563"/>
                  </a:lnTo>
                  <a:lnTo>
                    <a:pt x="43207" y="52588"/>
                  </a:lnTo>
                  <a:lnTo>
                    <a:pt x="47062" y="75763"/>
                  </a:lnTo>
                  <a:lnTo>
                    <a:pt x="0" y="47864"/>
                  </a:lnTo>
                  <a:lnTo>
                    <a:pt x="837" y="0"/>
                  </a:lnTo>
                  <a:close/>
                </a:path>
              </a:pathLst>
            </a:custGeom>
            <a:ln w="3345">
              <a:solidFill>
                <a:srgbClr val="339966"/>
              </a:solidFill>
            </a:ln>
          </p:spPr>
          <p:txBody>
            <a:bodyPr wrap="square" lIns="0" tIns="0" rIns="0" bIns="0" rtlCol="0"/>
            <a:lstStyle/>
            <a:p>
              <a:endParaRPr/>
            </a:p>
          </p:txBody>
        </p:sp>
        <p:sp>
          <p:nvSpPr>
            <p:cNvPr id="98" name="object 93"/>
            <p:cNvSpPr/>
            <p:nvPr/>
          </p:nvSpPr>
          <p:spPr>
            <a:xfrm>
              <a:off x="9776518" y="5534848"/>
              <a:ext cx="248871" cy="249354"/>
            </a:xfrm>
            <a:prstGeom prst="rect">
              <a:avLst/>
            </a:prstGeom>
            <a:blipFill>
              <a:blip r:embed="rId32" cstate="print"/>
              <a:stretch>
                <a:fillRect/>
              </a:stretch>
            </a:blipFill>
          </p:spPr>
          <p:txBody>
            <a:bodyPr wrap="square" lIns="0" tIns="0" rIns="0" bIns="0" rtlCol="0"/>
            <a:lstStyle/>
            <a:p>
              <a:endParaRPr/>
            </a:p>
          </p:txBody>
        </p:sp>
        <p:sp>
          <p:nvSpPr>
            <p:cNvPr id="99" name="object 94"/>
            <p:cNvSpPr/>
            <p:nvPr/>
          </p:nvSpPr>
          <p:spPr>
            <a:xfrm>
              <a:off x="9680880" y="5379100"/>
              <a:ext cx="366395" cy="443230"/>
            </a:xfrm>
            <a:custGeom>
              <a:avLst/>
              <a:gdLst/>
              <a:ahLst/>
              <a:cxnLst/>
              <a:rect l="l" t="t" r="r" b="b"/>
              <a:pathLst>
                <a:path w="366395" h="443229">
                  <a:moveTo>
                    <a:pt x="0" y="227289"/>
                  </a:moveTo>
                  <a:lnTo>
                    <a:pt x="366284" y="442896"/>
                  </a:lnTo>
                  <a:lnTo>
                    <a:pt x="366117" y="219323"/>
                  </a:lnTo>
                  <a:lnTo>
                    <a:pt x="0" y="0"/>
                  </a:lnTo>
                  <a:lnTo>
                    <a:pt x="0" y="227289"/>
                  </a:lnTo>
                  <a:close/>
                </a:path>
              </a:pathLst>
            </a:custGeom>
            <a:ln w="16714">
              <a:solidFill>
                <a:srgbClr val="000000"/>
              </a:solidFill>
            </a:ln>
          </p:spPr>
          <p:txBody>
            <a:bodyPr wrap="square" lIns="0" tIns="0" rIns="0" bIns="0" rtlCol="0"/>
            <a:lstStyle/>
            <a:p>
              <a:endParaRPr/>
            </a:p>
          </p:txBody>
        </p:sp>
        <p:sp>
          <p:nvSpPr>
            <p:cNvPr id="100" name="object 95"/>
            <p:cNvSpPr/>
            <p:nvPr/>
          </p:nvSpPr>
          <p:spPr>
            <a:xfrm>
              <a:off x="6297898" y="3902768"/>
              <a:ext cx="474813" cy="283486"/>
            </a:xfrm>
            <a:prstGeom prst="rect">
              <a:avLst/>
            </a:prstGeom>
            <a:blipFill>
              <a:blip r:embed="rId33" cstate="print"/>
              <a:stretch>
                <a:fillRect/>
              </a:stretch>
            </a:blipFill>
          </p:spPr>
          <p:txBody>
            <a:bodyPr wrap="square" lIns="0" tIns="0" rIns="0" bIns="0" rtlCol="0"/>
            <a:lstStyle/>
            <a:p>
              <a:endParaRPr/>
            </a:p>
          </p:txBody>
        </p:sp>
        <p:sp>
          <p:nvSpPr>
            <p:cNvPr id="101" name="object 96"/>
            <p:cNvSpPr/>
            <p:nvPr/>
          </p:nvSpPr>
          <p:spPr>
            <a:xfrm>
              <a:off x="6360711" y="3943265"/>
              <a:ext cx="349353" cy="202495"/>
            </a:xfrm>
            <a:prstGeom prst="rect">
              <a:avLst/>
            </a:prstGeom>
            <a:blipFill>
              <a:blip r:embed="rId34" cstate="print"/>
              <a:stretch>
                <a:fillRect/>
              </a:stretch>
            </a:blipFill>
          </p:spPr>
          <p:txBody>
            <a:bodyPr wrap="square" lIns="0" tIns="0" rIns="0" bIns="0" rtlCol="0"/>
            <a:lstStyle/>
            <a:p>
              <a:endParaRPr/>
            </a:p>
          </p:txBody>
        </p:sp>
        <p:sp>
          <p:nvSpPr>
            <p:cNvPr id="102" name="object 97"/>
            <p:cNvSpPr/>
            <p:nvPr/>
          </p:nvSpPr>
          <p:spPr>
            <a:xfrm>
              <a:off x="6297898" y="4044596"/>
              <a:ext cx="474813" cy="330651"/>
            </a:xfrm>
            <a:prstGeom prst="rect">
              <a:avLst/>
            </a:prstGeom>
            <a:blipFill>
              <a:blip r:embed="rId35" cstate="print"/>
              <a:stretch>
                <a:fillRect/>
              </a:stretch>
            </a:blipFill>
          </p:spPr>
          <p:txBody>
            <a:bodyPr wrap="square" lIns="0" tIns="0" rIns="0" bIns="0" rtlCol="0"/>
            <a:lstStyle/>
            <a:p>
              <a:endParaRPr/>
            </a:p>
          </p:txBody>
        </p:sp>
        <p:sp>
          <p:nvSpPr>
            <p:cNvPr id="103" name="object 98"/>
            <p:cNvSpPr/>
            <p:nvPr/>
          </p:nvSpPr>
          <p:spPr>
            <a:xfrm>
              <a:off x="6297897" y="4044596"/>
              <a:ext cx="474980" cy="330835"/>
            </a:xfrm>
            <a:custGeom>
              <a:avLst/>
              <a:gdLst/>
              <a:ahLst/>
              <a:cxnLst/>
              <a:rect l="l" t="t" r="r" b="b"/>
              <a:pathLst>
                <a:path w="474979" h="330835">
                  <a:moveTo>
                    <a:pt x="0" y="0"/>
                  </a:moveTo>
                  <a:lnTo>
                    <a:pt x="0" y="188824"/>
                  </a:lnTo>
                  <a:lnTo>
                    <a:pt x="24142" y="251196"/>
                  </a:lnTo>
                  <a:lnTo>
                    <a:pt x="52181" y="277530"/>
                  </a:lnTo>
                  <a:lnTo>
                    <a:pt x="88962" y="299493"/>
                  </a:lnTo>
                  <a:lnTo>
                    <a:pt x="133058" y="316236"/>
                  </a:lnTo>
                  <a:lnTo>
                    <a:pt x="183043" y="326905"/>
                  </a:lnTo>
                  <a:lnTo>
                    <a:pt x="237490" y="330651"/>
                  </a:lnTo>
                  <a:lnTo>
                    <a:pt x="291875" y="326905"/>
                  </a:lnTo>
                  <a:lnTo>
                    <a:pt x="341815" y="316236"/>
                  </a:lnTo>
                  <a:lnTo>
                    <a:pt x="385882" y="299493"/>
                  </a:lnTo>
                  <a:lnTo>
                    <a:pt x="422645" y="277530"/>
                  </a:lnTo>
                  <a:lnTo>
                    <a:pt x="450674" y="251196"/>
                  </a:lnTo>
                  <a:lnTo>
                    <a:pt x="474813" y="188824"/>
                  </a:lnTo>
                  <a:lnTo>
                    <a:pt x="474813" y="0"/>
                  </a:lnTo>
                  <a:lnTo>
                    <a:pt x="468540" y="32458"/>
                  </a:lnTo>
                  <a:lnTo>
                    <a:pt x="422645" y="88570"/>
                  </a:lnTo>
                  <a:lnTo>
                    <a:pt x="385882" y="110515"/>
                  </a:lnTo>
                  <a:lnTo>
                    <a:pt x="341815" y="127248"/>
                  </a:lnTo>
                  <a:lnTo>
                    <a:pt x="291875" y="137914"/>
                  </a:lnTo>
                  <a:lnTo>
                    <a:pt x="237490" y="141660"/>
                  </a:lnTo>
                  <a:lnTo>
                    <a:pt x="183043" y="137914"/>
                  </a:lnTo>
                  <a:lnTo>
                    <a:pt x="133058" y="127248"/>
                  </a:lnTo>
                  <a:lnTo>
                    <a:pt x="88962" y="110515"/>
                  </a:lnTo>
                  <a:lnTo>
                    <a:pt x="52181" y="88570"/>
                  </a:lnTo>
                  <a:lnTo>
                    <a:pt x="24142" y="62266"/>
                  </a:lnTo>
                  <a:lnTo>
                    <a:pt x="6273" y="32458"/>
                  </a:lnTo>
                  <a:lnTo>
                    <a:pt x="0" y="0"/>
                  </a:lnTo>
                  <a:close/>
                </a:path>
              </a:pathLst>
            </a:custGeom>
            <a:ln w="12018">
              <a:solidFill>
                <a:srgbClr val="000000"/>
              </a:solidFill>
            </a:ln>
          </p:spPr>
          <p:txBody>
            <a:bodyPr wrap="square" lIns="0" tIns="0" rIns="0" bIns="0" rtlCol="0"/>
            <a:lstStyle/>
            <a:p>
              <a:endParaRPr/>
            </a:p>
          </p:txBody>
        </p:sp>
        <p:sp>
          <p:nvSpPr>
            <p:cNvPr id="104" name="object 99"/>
            <p:cNvSpPr/>
            <p:nvPr/>
          </p:nvSpPr>
          <p:spPr>
            <a:xfrm>
              <a:off x="6297897" y="3902769"/>
              <a:ext cx="474980" cy="473075"/>
            </a:xfrm>
            <a:custGeom>
              <a:avLst/>
              <a:gdLst/>
              <a:ahLst/>
              <a:cxnLst/>
              <a:rect l="l" t="t" r="r" b="b"/>
              <a:pathLst>
                <a:path w="474979" h="473075">
                  <a:moveTo>
                    <a:pt x="474813" y="141826"/>
                  </a:moveTo>
                  <a:lnTo>
                    <a:pt x="450674" y="79454"/>
                  </a:lnTo>
                  <a:lnTo>
                    <a:pt x="422645" y="53120"/>
                  </a:lnTo>
                  <a:lnTo>
                    <a:pt x="385882" y="31157"/>
                  </a:lnTo>
                  <a:lnTo>
                    <a:pt x="341815" y="14415"/>
                  </a:lnTo>
                  <a:lnTo>
                    <a:pt x="291875" y="3745"/>
                  </a:lnTo>
                  <a:lnTo>
                    <a:pt x="237490" y="0"/>
                  </a:lnTo>
                  <a:lnTo>
                    <a:pt x="183043" y="3745"/>
                  </a:lnTo>
                  <a:lnTo>
                    <a:pt x="133058" y="14415"/>
                  </a:lnTo>
                  <a:lnTo>
                    <a:pt x="88962" y="31157"/>
                  </a:lnTo>
                  <a:lnTo>
                    <a:pt x="52181" y="53120"/>
                  </a:lnTo>
                  <a:lnTo>
                    <a:pt x="24142" y="79454"/>
                  </a:lnTo>
                  <a:lnTo>
                    <a:pt x="0" y="141826"/>
                  </a:lnTo>
                  <a:lnTo>
                    <a:pt x="0" y="330651"/>
                  </a:lnTo>
                  <a:lnTo>
                    <a:pt x="24142" y="393023"/>
                  </a:lnTo>
                  <a:lnTo>
                    <a:pt x="52181" y="419357"/>
                  </a:lnTo>
                  <a:lnTo>
                    <a:pt x="88962" y="441320"/>
                  </a:lnTo>
                  <a:lnTo>
                    <a:pt x="133058" y="458062"/>
                  </a:lnTo>
                  <a:lnTo>
                    <a:pt x="183043" y="468732"/>
                  </a:lnTo>
                  <a:lnTo>
                    <a:pt x="237490" y="472478"/>
                  </a:lnTo>
                  <a:lnTo>
                    <a:pt x="291875" y="468732"/>
                  </a:lnTo>
                  <a:lnTo>
                    <a:pt x="341815" y="458062"/>
                  </a:lnTo>
                  <a:lnTo>
                    <a:pt x="385882" y="441320"/>
                  </a:lnTo>
                  <a:lnTo>
                    <a:pt x="422645" y="419357"/>
                  </a:lnTo>
                  <a:lnTo>
                    <a:pt x="450674" y="393023"/>
                  </a:lnTo>
                  <a:lnTo>
                    <a:pt x="474813" y="330651"/>
                  </a:lnTo>
                  <a:lnTo>
                    <a:pt x="474813" y="141826"/>
                  </a:lnTo>
                  <a:close/>
                </a:path>
              </a:pathLst>
            </a:custGeom>
            <a:ln w="25060">
              <a:solidFill>
                <a:srgbClr val="000000"/>
              </a:solidFill>
            </a:ln>
          </p:spPr>
          <p:txBody>
            <a:bodyPr wrap="square" lIns="0" tIns="0" rIns="0" bIns="0" rtlCol="0"/>
            <a:lstStyle/>
            <a:p>
              <a:endParaRPr/>
            </a:p>
          </p:txBody>
        </p:sp>
        <p:sp>
          <p:nvSpPr>
            <p:cNvPr id="105" name="object 100"/>
            <p:cNvSpPr/>
            <p:nvPr/>
          </p:nvSpPr>
          <p:spPr>
            <a:xfrm>
              <a:off x="7247525" y="3902768"/>
              <a:ext cx="281873" cy="472478"/>
            </a:xfrm>
            <a:prstGeom prst="rect">
              <a:avLst/>
            </a:prstGeom>
            <a:blipFill>
              <a:blip r:embed="rId36" cstate="print"/>
              <a:stretch>
                <a:fillRect/>
              </a:stretch>
            </a:blipFill>
          </p:spPr>
          <p:txBody>
            <a:bodyPr wrap="square" lIns="0" tIns="0" rIns="0" bIns="0" rtlCol="0"/>
            <a:lstStyle/>
            <a:p>
              <a:endParaRPr/>
            </a:p>
          </p:txBody>
        </p:sp>
        <p:sp>
          <p:nvSpPr>
            <p:cNvPr id="106" name="object 101"/>
            <p:cNvSpPr/>
            <p:nvPr/>
          </p:nvSpPr>
          <p:spPr>
            <a:xfrm>
              <a:off x="7247524" y="3902769"/>
              <a:ext cx="281940" cy="159385"/>
            </a:xfrm>
            <a:custGeom>
              <a:avLst/>
              <a:gdLst/>
              <a:ahLst/>
              <a:cxnLst/>
              <a:rect l="l" t="t" r="r" b="b"/>
              <a:pathLst>
                <a:path w="281939" h="159385">
                  <a:moveTo>
                    <a:pt x="0" y="79662"/>
                  </a:moveTo>
                  <a:lnTo>
                    <a:pt x="140852" y="159325"/>
                  </a:lnTo>
                  <a:lnTo>
                    <a:pt x="281873" y="79662"/>
                  </a:lnTo>
                  <a:lnTo>
                    <a:pt x="140852" y="0"/>
                  </a:lnTo>
                  <a:lnTo>
                    <a:pt x="0" y="79662"/>
                  </a:lnTo>
                  <a:close/>
                </a:path>
              </a:pathLst>
            </a:custGeom>
            <a:ln w="12013">
              <a:solidFill>
                <a:srgbClr val="FFFFFF"/>
              </a:solidFill>
            </a:ln>
          </p:spPr>
          <p:txBody>
            <a:bodyPr wrap="square" lIns="0" tIns="0" rIns="0" bIns="0" rtlCol="0"/>
            <a:lstStyle/>
            <a:p>
              <a:endParaRPr/>
            </a:p>
          </p:txBody>
        </p:sp>
        <p:sp>
          <p:nvSpPr>
            <p:cNvPr id="107" name="object 102"/>
            <p:cNvSpPr/>
            <p:nvPr/>
          </p:nvSpPr>
          <p:spPr>
            <a:xfrm>
              <a:off x="7247524" y="3982432"/>
              <a:ext cx="140852" cy="392815"/>
            </a:xfrm>
            <a:prstGeom prst="rect">
              <a:avLst/>
            </a:prstGeom>
            <a:blipFill>
              <a:blip r:embed="rId37" cstate="print"/>
              <a:stretch>
                <a:fillRect/>
              </a:stretch>
            </a:blipFill>
          </p:spPr>
          <p:txBody>
            <a:bodyPr wrap="square" lIns="0" tIns="0" rIns="0" bIns="0" rtlCol="0"/>
            <a:lstStyle/>
            <a:p>
              <a:endParaRPr/>
            </a:p>
          </p:txBody>
        </p:sp>
        <p:sp>
          <p:nvSpPr>
            <p:cNvPr id="108" name="object 103"/>
            <p:cNvSpPr/>
            <p:nvPr/>
          </p:nvSpPr>
          <p:spPr>
            <a:xfrm>
              <a:off x="7247524" y="3982432"/>
              <a:ext cx="140970" cy="393065"/>
            </a:xfrm>
            <a:custGeom>
              <a:avLst/>
              <a:gdLst/>
              <a:ahLst/>
              <a:cxnLst/>
              <a:rect l="l" t="t" r="r" b="b"/>
              <a:pathLst>
                <a:path w="140970" h="393064">
                  <a:moveTo>
                    <a:pt x="0" y="313152"/>
                  </a:moveTo>
                  <a:lnTo>
                    <a:pt x="140852" y="392815"/>
                  </a:lnTo>
                  <a:lnTo>
                    <a:pt x="140852" y="79662"/>
                  </a:lnTo>
                  <a:lnTo>
                    <a:pt x="0" y="0"/>
                  </a:lnTo>
                  <a:lnTo>
                    <a:pt x="0" y="313152"/>
                  </a:lnTo>
                  <a:close/>
                </a:path>
              </a:pathLst>
            </a:custGeom>
            <a:ln w="12051">
              <a:solidFill>
                <a:srgbClr val="000000"/>
              </a:solidFill>
            </a:ln>
          </p:spPr>
          <p:txBody>
            <a:bodyPr wrap="square" lIns="0" tIns="0" rIns="0" bIns="0" rtlCol="0"/>
            <a:lstStyle/>
            <a:p>
              <a:endParaRPr/>
            </a:p>
          </p:txBody>
        </p:sp>
        <p:sp>
          <p:nvSpPr>
            <p:cNvPr id="109" name="object 104"/>
            <p:cNvSpPr/>
            <p:nvPr/>
          </p:nvSpPr>
          <p:spPr>
            <a:xfrm>
              <a:off x="7247524" y="3902769"/>
              <a:ext cx="281940" cy="473075"/>
            </a:xfrm>
            <a:custGeom>
              <a:avLst/>
              <a:gdLst/>
              <a:ahLst/>
              <a:cxnLst/>
              <a:rect l="l" t="t" r="r" b="b"/>
              <a:pathLst>
                <a:path w="281939" h="473075">
                  <a:moveTo>
                    <a:pt x="0" y="79662"/>
                  </a:moveTo>
                  <a:lnTo>
                    <a:pt x="0" y="392815"/>
                  </a:lnTo>
                  <a:lnTo>
                    <a:pt x="140852" y="472478"/>
                  </a:lnTo>
                  <a:lnTo>
                    <a:pt x="281873" y="392815"/>
                  </a:lnTo>
                  <a:lnTo>
                    <a:pt x="281873" y="79662"/>
                  </a:lnTo>
                  <a:lnTo>
                    <a:pt x="140852" y="0"/>
                  </a:lnTo>
                  <a:lnTo>
                    <a:pt x="0" y="79662"/>
                  </a:lnTo>
                  <a:close/>
                </a:path>
              </a:pathLst>
            </a:custGeom>
            <a:ln w="25089">
              <a:solidFill>
                <a:srgbClr val="000000"/>
              </a:solidFill>
            </a:ln>
          </p:spPr>
          <p:txBody>
            <a:bodyPr wrap="square" lIns="0" tIns="0" rIns="0" bIns="0" rtlCol="0"/>
            <a:lstStyle/>
            <a:p>
              <a:endParaRPr/>
            </a:p>
          </p:txBody>
        </p:sp>
        <p:sp>
          <p:nvSpPr>
            <p:cNvPr id="110" name="object 105"/>
            <p:cNvSpPr/>
            <p:nvPr/>
          </p:nvSpPr>
          <p:spPr>
            <a:xfrm>
              <a:off x="7228435" y="4064091"/>
              <a:ext cx="323402" cy="223501"/>
            </a:xfrm>
            <a:prstGeom prst="rect">
              <a:avLst/>
            </a:prstGeom>
            <a:blipFill>
              <a:blip r:embed="rId38" cstate="print"/>
              <a:stretch>
                <a:fillRect/>
              </a:stretch>
            </a:blipFill>
          </p:spPr>
          <p:txBody>
            <a:bodyPr wrap="square" lIns="0" tIns="0" rIns="0" bIns="0" rtlCol="0"/>
            <a:lstStyle/>
            <a:p>
              <a:endParaRPr/>
            </a:p>
          </p:txBody>
        </p:sp>
        <p:sp>
          <p:nvSpPr>
            <p:cNvPr id="111" name="object 106"/>
            <p:cNvSpPr/>
            <p:nvPr/>
          </p:nvSpPr>
          <p:spPr>
            <a:xfrm>
              <a:off x="8252421" y="5366467"/>
              <a:ext cx="360045" cy="237490"/>
            </a:xfrm>
            <a:custGeom>
              <a:avLst/>
              <a:gdLst/>
              <a:ahLst/>
              <a:cxnLst/>
              <a:rect l="l" t="t" r="r" b="b"/>
              <a:pathLst>
                <a:path w="360045" h="237489">
                  <a:moveTo>
                    <a:pt x="277853" y="0"/>
                  </a:moveTo>
                  <a:lnTo>
                    <a:pt x="0" y="237088"/>
                  </a:lnTo>
                  <a:lnTo>
                    <a:pt x="108361" y="237238"/>
                  </a:lnTo>
                  <a:lnTo>
                    <a:pt x="158015" y="235253"/>
                  </a:lnTo>
                  <a:lnTo>
                    <a:pt x="206294" y="226217"/>
                  </a:lnTo>
                  <a:lnTo>
                    <a:pt x="252306" y="210433"/>
                  </a:lnTo>
                  <a:lnTo>
                    <a:pt x="295159" y="188202"/>
                  </a:lnTo>
                  <a:lnTo>
                    <a:pt x="333960" y="159825"/>
                  </a:lnTo>
                  <a:lnTo>
                    <a:pt x="354940" y="125477"/>
                  </a:lnTo>
                  <a:lnTo>
                    <a:pt x="359606" y="87818"/>
                  </a:lnTo>
                  <a:lnTo>
                    <a:pt x="348350" y="51331"/>
                  </a:lnTo>
                  <a:lnTo>
                    <a:pt x="321566" y="20499"/>
                  </a:lnTo>
                  <a:lnTo>
                    <a:pt x="277853" y="0"/>
                  </a:lnTo>
                  <a:close/>
                </a:path>
              </a:pathLst>
            </a:custGeom>
            <a:solidFill>
              <a:srgbClr val="DCD2B8"/>
            </a:solidFill>
          </p:spPr>
          <p:txBody>
            <a:bodyPr wrap="square" lIns="0" tIns="0" rIns="0" bIns="0" rtlCol="0"/>
            <a:lstStyle/>
            <a:p>
              <a:endParaRPr/>
            </a:p>
          </p:txBody>
        </p:sp>
        <p:sp>
          <p:nvSpPr>
            <p:cNvPr id="112" name="object 107"/>
            <p:cNvSpPr/>
            <p:nvPr/>
          </p:nvSpPr>
          <p:spPr>
            <a:xfrm>
              <a:off x="7864697" y="4821876"/>
              <a:ext cx="465266" cy="669952"/>
            </a:xfrm>
            <a:prstGeom prst="rect">
              <a:avLst/>
            </a:prstGeom>
            <a:blipFill>
              <a:blip r:embed="rId39" cstate="print"/>
              <a:stretch>
                <a:fillRect/>
              </a:stretch>
            </a:blipFill>
          </p:spPr>
          <p:txBody>
            <a:bodyPr wrap="square" lIns="0" tIns="0" rIns="0" bIns="0" rtlCol="0"/>
            <a:lstStyle/>
            <a:p>
              <a:endParaRPr/>
            </a:p>
          </p:txBody>
        </p:sp>
        <p:sp>
          <p:nvSpPr>
            <p:cNvPr id="113" name="object 108"/>
            <p:cNvSpPr/>
            <p:nvPr/>
          </p:nvSpPr>
          <p:spPr>
            <a:xfrm>
              <a:off x="7864698" y="4983118"/>
              <a:ext cx="177165" cy="509270"/>
            </a:xfrm>
            <a:custGeom>
              <a:avLst/>
              <a:gdLst/>
              <a:ahLst/>
              <a:cxnLst/>
              <a:rect l="l" t="t" r="r" b="b"/>
              <a:pathLst>
                <a:path w="177165" h="509270">
                  <a:moveTo>
                    <a:pt x="176694" y="100961"/>
                  </a:moveTo>
                  <a:lnTo>
                    <a:pt x="126263" y="87005"/>
                  </a:lnTo>
                  <a:lnTo>
                    <a:pt x="79365" y="65155"/>
                  </a:lnTo>
                  <a:lnTo>
                    <a:pt x="36958" y="35968"/>
                  </a:lnTo>
                  <a:lnTo>
                    <a:pt x="0" y="0"/>
                  </a:lnTo>
                  <a:lnTo>
                    <a:pt x="0" y="415830"/>
                  </a:lnTo>
                  <a:lnTo>
                    <a:pt x="37523" y="449799"/>
                  </a:lnTo>
                  <a:lnTo>
                    <a:pt x="80119" y="476944"/>
                  </a:lnTo>
                  <a:lnTo>
                    <a:pt x="126828" y="496751"/>
                  </a:lnTo>
                  <a:lnTo>
                    <a:pt x="176694" y="508709"/>
                  </a:lnTo>
                  <a:lnTo>
                    <a:pt x="176526" y="100961"/>
                  </a:lnTo>
                </a:path>
              </a:pathLst>
            </a:custGeom>
            <a:ln w="6026">
              <a:solidFill>
                <a:srgbClr val="FFFFFF"/>
              </a:solidFill>
            </a:ln>
          </p:spPr>
          <p:txBody>
            <a:bodyPr wrap="square" lIns="0" tIns="0" rIns="0" bIns="0" rtlCol="0"/>
            <a:lstStyle/>
            <a:p>
              <a:endParaRPr/>
            </a:p>
          </p:txBody>
        </p:sp>
        <p:sp>
          <p:nvSpPr>
            <p:cNvPr id="114" name="object 109"/>
            <p:cNvSpPr/>
            <p:nvPr/>
          </p:nvSpPr>
          <p:spPr>
            <a:xfrm>
              <a:off x="8041224" y="4921205"/>
              <a:ext cx="288740" cy="570173"/>
            </a:xfrm>
            <a:prstGeom prst="rect">
              <a:avLst/>
            </a:prstGeom>
            <a:blipFill>
              <a:blip r:embed="rId40" cstate="print"/>
              <a:stretch>
                <a:fillRect/>
              </a:stretch>
            </a:blipFill>
          </p:spPr>
          <p:txBody>
            <a:bodyPr wrap="square" lIns="0" tIns="0" rIns="0" bIns="0" rtlCol="0"/>
            <a:lstStyle/>
            <a:p>
              <a:endParaRPr/>
            </a:p>
          </p:txBody>
        </p:sp>
        <p:sp>
          <p:nvSpPr>
            <p:cNvPr id="115" name="object 110"/>
            <p:cNvSpPr/>
            <p:nvPr/>
          </p:nvSpPr>
          <p:spPr>
            <a:xfrm>
              <a:off x="8041225" y="4921205"/>
              <a:ext cx="288925" cy="570230"/>
            </a:xfrm>
            <a:custGeom>
              <a:avLst/>
              <a:gdLst/>
              <a:ahLst/>
              <a:cxnLst/>
              <a:rect l="l" t="t" r="r" b="b"/>
              <a:pathLst>
                <a:path w="288925" h="570229">
                  <a:moveTo>
                    <a:pt x="0" y="162875"/>
                  </a:moveTo>
                  <a:lnTo>
                    <a:pt x="0" y="570173"/>
                  </a:lnTo>
                  <a:lnTo>
                    <a:pt x="288740" y="408897"/>
                  </a:lnTo>
                  <a:lnTo>
                    <a:pt x="288740" y="0"/>
                  </a:lnTo>
                  <a:lnTo>
                    <a:pt x="0" y="162875"/>
                  </a:lnTo>
                  <a:close/>
                </a:path>
              </a:pathLst>
            </a:custGeom>
            <a:ln w="6023">
              <a:solidFill>
                <a:srgbClr val="FFFFFF"/>
              </a:solidFill>
            </a:ln>
          </p:spPr>
          <p:txBody>
            <a:bodyPr wrap="square" lIns="0" tIns="0" rIns="0" bIns="0" rtlCol="0"/>
            <a:lstStyle/>
            <a:p>
              <a:endParaRPr/>
            </a:p>
          </p:txBody>
        </p:sp>
        <p:sp>
          <p:nvSpPr>
            <p:cNvPr id="116" name="object 111"/>
            <p:cNvSpPr/>
            <p:nvPr/>
          </p:nvSpPr>
          <p:spPr>
            <a:xfrm>
              <a:off x="7864698" y="4821859"/>
              <a:ext cx="465455" cy="670560"/>
            </a:xfrm>
            <a:custGeom>
              <a:avLst/>
              <a:gdLst/>
              <a:ahLst/>
              <a:cxnLst/>
              <a:rect l="l" t="t" r="r" b="b"/>
              <a:pathLst>
                <a:path w="465454" h="670560">
                  <a:moveTo>
                    <a:pt x="465266" y="99328"/>
                  </a:moveTo>
                  <a:lnTo>
                    <a:pt x="286227" y="0"/>
                  </a:lnTo>
                  <a:lnTo>
                    <a:pt x="0" y="161709"/>
                  </a:lnTo>
                  <a:lnTo>
                    <a:pt x="0" y="577073"/>
                  </a:lnTo>
                  <a:lnTo>
                    <a:pt x="37523" y="611044"/>
                  </a:lnTo>
                  <a:lnTo>
                    <a:pt x="80119" y="638193"/>
                  </a:lnTo>
                  <a:lnTo>
                    <a:pt x="126828" y="658001"/>
                  </a:lnTo>
                  <a:lnTo>
                    <a:pt x="176694" y="669952"/>
                  </a:lnTo>
                  <a:lnTo>
                    <a:pt x="465266" y="508226"/>
                  </a:lnTo>
                  <a:lnTo>
                    <a:pt x="465266" y="99328"/>
                  </a:lnTo>
                  <a:close/>
                </a:path>
              </a:pathLst>
            </a:custGeom>
            <a:ln w="16721">
              <a:solidFill>
                <a:srgbClr val="000000"/>
              </a:solidFill>
            </a:ln>
          </p:spPr>
          <p:txBody>
            <a:bodyPr wrap="square" lIns="0" tIns="0" rIns="0" bIns="0" rtlCol="0"/>
            <a:lstStyle/>
            <a:p>
              <a:endParaRPr/>
            </a:p>
          </p:txBody>
        </p:sp>
        <p:sp>
          <p:nvSpPr>
            <p:cNvPr id="117" name="object 112"/>
            <p:cNvSpPr/>
            <p:nvPr/>
          </p:nvSpPr>
          <p:spPr>
            <a:xfrm>
              <a:off x="7931623" y="5235495"/>
              <a:ext cx="28537" cy="36473"/>
            </a:xfrm>
            <a:prstGeom prst="rect">
              <a:avLst/>
            </a:prstGeom>
            <a:blipFill>
              <a:blip r:embed="rId41" cstate="print"/>
              <a:stretch>
                <a:fillRect/>
              </a:stretch>
            </a:blipFill>
          </p:spPr>
          <p:txBody>
            <a:bodyPr wrap="square" lIns="0" tIns="0" rIns="0" bIns="0" rtlCol="0"/>
            <a:lstStyle/>
            <a:p>
              <a:endParaRPr/>
            </a:p>
          </p:txBody>
        </p:sp>
        <p:sp>
          <p:nvSpPr>
            <p:cNvPr id="118" name="object 113"/>
            <p:cNvSpPr/>
            <p:nvPr/>
          </p:nvSpPr>
          <p:spPr>
            <a:xfrm>
              <a:off x="7931623" y="5235494"/>
              <a:ext cx="28575" cy="36830"/>
            </a:xfrm>
            <a:custGeom>
              <a:avLst/>
              <a:gdLst/>
              <a:ahLst/>
              <a:cxnLst/>
              <a:rect l="l" t="t" r="r" b="b"/>
              <a:pathLst>
                <a:path w="28575" h="36829">
                  <a:moveTo>
                    <a:pt x="27032" y="13628"/>
                  </a:moveTo>
                  <a:lnTo>
                    <a:pt x="23458" y="7039"/>
                  </a:lnTo>
                  <a:lnTo>
                    <a:pt x="18658" y="2355"/>
                  </a:lnTo>
                  <a:lnTo>
                    <a:pt x="13231" y="0"/>
                  </a:lnTo>
                  <a:lnTo>
                    <a:pt x="7772" y="395"/>
                  </a:lnTo>
                  <a:lnTo>
                    <a:pt x="3318" y="3603"/>
                  </a:lnTo>
                  <a:lnTo>
                    <a:pt x="654" y="8897"/>
                  </a:lnTo>
                  <a:lnTo>
                    <a:pt x="0" y="15556"/>
                  </a:lnTo>
                  <a:lnTo>
                    <a:pt x="1575" y="22861"/>
                  </a:lnTo>
                  <a:lnTo>
                    <a:pt x="5079" y="29440"/>
                  </a:lnTo>
                  <a:lnTo>
                    <a:pt x="9886" y="34118"/>
                  </a:lnTo>
                  <a:lnTo>
                    <a:pt x="15353" y="36473"/>
                  </a:lnTo>
                  <a:lnTo>
                    <a:pt x="20835" y="36077"/>
                  </a:lnTo>
                  <a:lnTo>
                    <a:pt x="25266" y="32878"/>
                  </a:lnTo>
                  <a:lnTo>
                    <a:pt x="27891" y="27590"/>
                  </a:lnTo>
                  <a:lnTo>
                    <a:pt x="28537" y="20932"/>
                  </a:lnTo>
                  <a:lnTo>
                    <a:pt x="27032" y="13628"/>
                  </a:lnTo>
                  <a:close/>
                </a:path>
              </a:pathLst>
            </a:custGeom>
            <a:ln w="6018">
              <a:solidFill>
                <a:srgbClr val="000000"/>
              </a:solidFill>
            </a:ln>
          </p:spPr>
          <p:txBody>
            <a:bodyPr wrap="square" lIns="0" tIns="0" rIns="0" bIns="0" rtlCol="0"/>
            <a:lstStyle/>
            <a:p>
              <a:endParaRPr/>
            </a:p>
          </p:txBody>
        </p:sp>
        <p:sp>
          <p:nvSpPr>
            <p:cNvPr id="119" name="object 114"/>
            <p:cNvSpPr/>
            <p:nvPr/>
          </p:nvSpPr>
          <p:spPr>
            <a:xfrm>
              <a:off x="7888332" y="5314715"/>
              <a:ext cx="129258" cy="123205"/>
            </a:xfrm>
            <a:prstGeom prst="rect">
              <a:avLst/>
            </a:prstGeom>
            <a:blipFill>
              <a:blip r:embed="rId42" cstate="print"/>
              <a:stretch>
                <a:fillRect/>
              </a:stretch>
            </a:blipFill>
          </p:spPr>
          <p:txBody>
            <a:bodyPr wrap="square" lIns="0" tIns="0" rIns="0" bIns="0" rtlCol="0"/>
            <a:lstStyle/>
            <a:p>
              <a:endParaRPr/>
            </a:p>
          </p:txBody>
        </p:sp>
        <p:sp>
          <p:nvSpPr>
            <p:cNvPr id="120" name="object 115"/>
            <p:cNvSpPr/>
            <p:nvPr/>
          </p:nvSpPr>
          <p:spPr>
            <a:xfrm>
              <a:off x="7888313" y="5061548"/>
              <a:ext cx="129539" cy="74930"/>
            </a:xfrm>
            <a:custGeom>
              <a:avLst/>
              <a:gdLst/>
              <a:ahLst/>
              <a:cxnLst/>
              <a:rect l="l" t="t" r="r" b="b"/>
              <a:pathLst>
                <a:path w="129539" h="74929">
                  <a:moveTo>
                    <a:pt x="5191" y="0"/>
                  </a:moveTo>
                  <a:lnTo>
                    <a:pt x="2679" y="99"/>
                  </a:lnTo>
                  <a:lnTo>
                    <a:pt x="1172" y="1666"/>
                  </a:lnTo>
                  <a:lnTo>
                    <a:pt x="502" y="2483"/>
                  </a:lnTo>
                  <a:lnTo>
                    <a:pt x="0" y="3583"/>
                  </a:lnTo>
                  <a:lnTo>
                    <a:pt x="167" y="4699"/>
                  </a:lnTo>
                  <a:lnTo>
                    <a:pt x="502" y="7366"/>
                  </a:lnTo>
                  <a:lnTo>
                    <a:pt x="2009" y="9766"/>
                  </a:lnTo>
                  <a:lnTo>
                    <a:pt x="4354" y="11132"/>
                  </a:lnTo>
                  <a:lnTo>
                    <a:pt x="31280" y="31905"/>
                  </a:lnTo>
                  <a:lnTo>
                    <a:pt x="60356" y="49522"/>
                  </a:lnTo>
                  <a:lnTo>
                    <a:pt x="91285" y="63827"/>
                  </a:lnTo>
                  <a:lnTo>
                    <a:pt x="123769" y="74663"/>
                  </a:lnTo>
                  <a:lnTo>
                    <a:pt x="126951" y="73946"/>
                  </a:lnTo>
                  <a:lnTo>
                    <a:pt x="129129" y="70780"/>
                  </a:lnTo>
                  <a:lnTo>
                    <a:pt x="128291" y="67596"/>
                  </a:lnTo>
                  <a:lnTo>
                    <a:pt x="127789" y="65363"/>
                  </a:lnTo>
                  <a:lnTo>
                    <a:pt x="126114" y="63613"/>
                  </a:lnTo>
                  <a:lnTo>
                    <a:pt x="123769" y="63113"/>
                  </a:lnTo>
                  <a:lnTo>
                    <a:pt x="91913" y="52658"/>
                  </a:lnTo>
                  <a:lnTo>
                    <a:pt x="61612" y="38791"/>
                  </a:lnTo>
                  <a:lnTo>
                    <a:pt x="33164" y="21666"/>
                  </a:lnTo>
                  <a:lnTo>
                    <a:pt x="6866" y="1433"/>
                  </a:lnTo>
                  <a:lnTo>
                    <a:pt x="5191" y="0"/>
                  </a:lnTo>
                  <a:close/>
                </a:path>
              </a:pathLst>
            </a:custGeom>
            <a:solidFill>
              <a:srgbClr val="000000"/>
            </a:solidFill>
          </p:spPr>
          <p:txBody>
            <a:bodyPr wrap="square" lIns="0" tIns="0" rIns="0" bIns="0" rtlCol="0"/>
            <a:lstStyle/>
            <a:p>
              <a:endParaRPr/>
            </a:p>
          </p:txBody>
        </p:sp>
        <p:sp>
          <p:nvSpPr>
            <p:cNvPr id="121" name="object 116"/>
            <p:cNvSpPr/>
            <p:nvPr/>
          </p:nvSpPr>
          <p:spPr>
            <a:xfrm>
              <a:off x="7888314" y="5061548"/>
              <a:ext cx="129539" cy="74930"/>
            </a:xfrm>
            <a:custGeom>
              <a:avLst/>
              <a:gdLst/>
              <a:ahLst/>
              <a:cxnLst/>
              <a:rect l="l" t="t" r="r" b="b"/>
              <a:pathLst>
                <a:path w="129539" h="74929">
                  <a:moveTo>
                    <a:pt x="4354" y="11132"/>
                  </a:moveTo>
                  <a:lnTo>
                    <a:pt x="31280" y="31905"/>
                  </a:lnTo>
                  <a:lnTo>
                    <a:pt x="60356" y="49522"/>
                  </a:lnTo>
                  <a:lnTo>
                    <a:pt x="91285" y="63827"/>
                  </a:lnTo>
                  <a:lnTo>
                    <a:pt x="123769" y="74663"/>
                  </a:lnTo>
                  <a:lnTo>
                    <a:pt x="126951" y="73946"/>
                  </a:lnTo>
                  <a:lnTo>
                    <a:pt x="129129" y="70780"/>
                  </a:lnTo>
                  <a:lnTo>
                    <a:pt x="128291" y="67596"/>
                  </a:lnTo>
                  <a:lnTo>
                    <a:pt x="127789" y="65363"/>
                  </a:lnTo>
                  <a:lnTo>
                    <a:pt x="126114" y="63613"/>
                  </a:lnTo>
                  <a:lnTo>
                    <a:pt x="123769" y="63113"/>
                  </a:lnTo>
                  <a:lnTo>
                    <a:pt x="91913" y="52658"/>
                  </a:lnTo>
                  <a:lnTo>
                    <a:pt x="61612" y="38791"/>
                  </a:lnTo>
                  <a:lnTo>
                    <a:pt x="33164" y="21666"/>
                  </a:lnTo>
                  <a:lnTo>
                    <a:pt x="6866" y="1433"/>
                  </a:lnTo>
                  <a:lnTo>
                    <a:pt x="5191" y="0"/>
                  </a:lnTo>
                  <a:lnTo>
                    <a:pt x="2679" y="99"/>
                  </a:lnTo>
                  <a:lnTo>
                    <a:pt x="1172" y="1666"/>
                  </a:lnTo>
                  <a:lnTo>
                    <a:pt x="502" y="2483"/>
                  </a:lnTo>
                  <a:lnTo>
                    <a:pt x="0" y="3583"/>
                  </a:lnTo>
                  <a:lnTo>
                    <a:pt x="167" y="4699"/>
                  </a:lnTo>
                  <a:lnTo>
                    <a:pt x="502" y="7366"/>
                  </a:lnTo>
                  <a:lnTo>
                    <a:pt x="2009" y="9766"/>
                  </a:lnTo>
                  <a:lnTo>
                    <a:pt x="4354" y="11132"/>
                  </a:lnTo>
                  <a:close/>
                </a:path>
              </a:pathLst>
            </a:custGeom>
            <a:ln w="6007">
              <a:solidFill>
                <a:srgbClr val="000000"/>
              </a:solidFill>
            </a:ln>
          </p:spPr>
          <p:txBody>
            <a:bodyPr wrap="square" lIns="0" tIns="0" rIns="0" bIns="0" rtlCol="0"/>
            <a:lstStyle/>
            <a:p>
              <a:endParaRPr/>
            </a:p>
          </p:txBody>
        </p:sp>
        <p:sp>
          <p:nvSpPr>
            <p:cNvPr id="122" name="object 117"/>
            <p:cNvSpPr/>
            <p:nvPr/>
          </p:nvSpPr>
          <p:spPr>
            <a:xfrm>
              <a:off x="7926751" y="5098057"/>
              <a:ext cx="36427" cy="23755"/>
            </a:xfrm>
            <a:prstGeom prst="rect">
              <a:avLst/>
            </a:prstGeom>
            <a:blipFill>
              <a:blip r:embed="rId43" cstate="print"/>
              <a:stretch>
                <a:fillRect/>
              </a:stretch>
            </a:blipFill>
          </p:spPr>
          <p:txBody>
            <a:bodyPr wrap="square" lIns="0" tIns="0" rIns="0" bIns="0" rtlCol="0"/>
            <a:lstStyle/>
            <a:p>
              <a:endParaRPr/>
            </a:p>
          </p:txBody>
        </p:sp>
        <p:sp>
          <p:nvSpPr>
            <p:cNvPr id="123" name="object 118"/>
            <p:cNvSpPr/>
            <p:nvPr/>
          </p:nvSpPr>
          <p:spPr>
            <a:xfrm>
              <a:off x="7926750" y="5098056"/>
              <a:ext cx="36830" cy="24130"/>
            </a:xfrm>
            <a:custGeom>
              <a:avLst/>
              <a:gdLst/>
              <a:ahLst/>
              <a:cxnLst/>
              <a:rect l="l" t="t" r="r" b="b"/>
              <a:pathLst>
                <a:path w="36829" h="24129">
                  <a:moveTo>
                    <a:pt x="36427" y="23122"/>
                  </a:moveTo>
                  <a:lnTo>
                    <a:pt x="29508" y="9781"/>
                  </a:lnTo>
                  <a:lnTo>
                    <a:pt x="20516" y="1894"/>
                  </a:lnTo>
                  <a:lnTo>
                    <a:pt x="10520" y="0"/>
                  </a:lnTo>
                  <a:lnTo>
                    <a:pt x="586" y="4639"/>
                  </a:lnTo>
                  <a:lnTo>
                    <a:pt x="0" y="10675"/>
                  </a:lnTo>
                  <a:lnTo>
                    <a:pt x="3810" y="16162"/>
                  </a:lnTo>
                  <a:lnTo>
                    <a:pt x="11326" y="20508"/>
                  </a:lnTo>
                  <a:lnTo>
                    <a:pt x="21856" y="23122"/>
                  </a:lnTo>
                  <a:lnTo>
                    <a:pt x="26545" y="23755"/>
                  </a:lnTo>
                  <a:lnTo>
                    <a:pt x="31570" y="23755"/>
                  </a:lnTo>
                  <a:lnTo>
                    <a:pt x="36427" y="23122"/>
                  </a:lnTo>
                  <a:close/>
                </a:path>
              </a:pathLst>
            </a:custGeom>
            <a:ln w="3175">
              <a:solidFill>
                <a:srgbClr val="FFFFFF"/>
              </a:solidFill>
            </a:ln>
          </p:spPr>
          <p:txBody>
            <a:bodyPr wrap="square" lIns="0" tIns="0" rIns="0" bIns="0" rtlCol="0"/>
            <a:lstStyle/>
            <a:p>
              <a:endParaRPr/>
            </a:p>
          </p:txBody>
        </p:sp>
        <p:sp>
          <p:nvSpPr>
            <p:cNvPr id="124" name="object 119"/>
            <p:cNvSpPr/>
            <p:nvPr/>
          </p:nvSpPr>
          <p:spPr>
            <a:xfrm>
              <a:off x="7893338" y="5106596"/>
              <a:ext cx="119247" cy="95878"/>
            </a:xfrm>
            <a:prstGeom prst="rect">
              <a:avLst/>
            </a:prstGeom>
            <a:blipFill>
              <a:blip r:embed="rId44" cstate="print"/>
              <a:stretch>
                <a:fillRect/>
              </a:stretch>
            </a:blipFill>
          </p:spPr>
          <p:txBody>
            <a:bodyPr wrap="square" lIns="0" tIns="0" rIns="0" bIns="0" rtlCol="0"/>
            <a:lstStyle/>
            <a:p>
              <a:endParaRPr/>
            </a:p>
          </p:txBody>
        </p:sp>
        <p:sp>
          <p:nvSpPr>
            <p:cNvPr id="125" name="object 120"/>
            <p:cNvSpPr/>
            <p:nvPr/>
          </p:nvSpPr>
          <p:spPr>
            <a:xfrm>
              <a:off x="7893337" y="5112947"/>
              <a:ext cx="119380" cy="71755"/>
            </a:xfrm>
            <a:custGeom>
              <a:avLst/>
              <a:gdLst/>
              <a:ahLst/>
              <a:cxnLst/>
              <a:rect l="l" t="t" r="r" b="b"/>
              <a:pathLst>
                <a:path w="119379" h="71754">
                  <a:moveTo>
                    <a:pt x="0" y="0"/>
                  </a:moveTo>
                  <a:lnTo>
                    <a:pt x="26734" y="28999"/>
                  </a:lnTo>
                  <a:lnTo>
                    <a:pt x="86672" y="60929"/>
                  </a:lnTo>
                  <a:lnTo>
                    <a:pt x="119247" y="71630"/>
                  </a:lnTo>
                  <a:lnTo>
                    <a:pt x="119247" y="63530"/>
                  </a:lnTo>
                  <a:lnTo>
                    <a:pt x="86907" y="52321"/>
                  </a:lnTo>
                  <a:lnTo>
                    <a:pt x="56106" y="37908"/>
                  </a:lnTo>
                  <a:lnTo>
                    <a:pt x="27064" y="20423"/>
                  </a:lnTo>
                  <a:lnTo>
                    <a:pt x="0" y="0"/>
                  </a:lnTo>
                  <a:close/>
                </a:path>
              </a:pathLst>
            </a:custGeom>
            <a:solidFill>
              <a:srgbClr val="000000"/>
            </a:solidFill>
          </p:spPr>
          <p:txBody>
            <a:bodyPr wrap="square" lIns="0" tIns="0" rIns="0" bIns="0" rtlCol="0"/>
            <a:lstStyle/>
            <a:p>
              <a:endParaRPr/>
            </a:p>
          </p:txBody>
        </p:sp>
        <p:sp>
          <p:nvSpPr>
            <p:cNvPr id="126" name="object 121"/>
            <p:cNvSpPr/>
            <p:nvPr/>
          </p:nvSpPr>
          <p:spPr>
            <a:xfrm>
              <a:off x="7893337" y="5106030"/>
              <a:ext cx="119380" cy="95885"/>
            </a:xfrm>
            <a:custGeom>
              <a:avLst/>
              <a:gdLst/>
              <a:ahLst/>
              <a:cxnLst/>
              <a:rect l="l" t="t" r="r" b="b"/>
              <a:pathLst>
                <a:path w="119379" h="95885">
                  <a:moveTo>
                    <a:pt x="0" y="0"/>
                  </a:moveTo>
                  <a:lnTo>
                    <a:pt x="0" y="32331"/>
                  </a:lnTo>
                  <a:lnTo>
                    <a:pt x="27064" y="52755"/>
                  </a:lnTo>
                  <a:lnTo>
                    <a:pt x="56106" y="70240"/>
                  </a:lnTo>
                  <a:lnTo>
                    <a:pt x="86907" y="84653"/>
                  </a:lnTo>
                  <a:lnTo>
                    <a:pt x="119247" y="95862"/>
                  </a:lnTo>
                </a:path>
              </a:pathLst>
            </a:custGeom>
            <a:ln w="6011">
              <a:solidFill>
                <a:srgbClr val="FFFFFF"/>
              </a:solidFill>
            </a:ln>
          </p:spPr>
          <p:txBody>
            <a:bodyPr wrap="square" lIns="0" tIns="0" rIns="0" bIns="0" rtlCol="0"/>
            <a:lstStyle/>
            <a:p>
              <a:endParaRPr/>
            </a:p>
          </p:txBody>
        </p:sp>
        <p:sp>
          <p:nvSpPr>
            <p:cNvPr id="127" name="object 122"/>
            <p:cNvSpPr/>
            <p:nvPr/>
          </p:nvSpPr>
          <p:spPr>
            <a:xfrm>
              <a:off x="7893337" y="5107180"/>
              <a:ext cx="119380" cy="95885"/>
            </a:xfrm>
            <a:custGeom>
              <a:avLst/>
              <a:gdLst/>
              <a:ahLst/>
              <a:cxnLst/>
              <a:rect l="l" t="t" r="r" b="b"/>
              <a:pathLst>
                <a:path w="119379" h="95885">
                  <a:moveTo>
                    <a:pt x="119247" y="95862"/>
                  </a:moveTo>
                  <a:lnTo>
                    <a:pt x="119247" y="63530"/>
                  </a:lnTo>
                  <a:lnTo>
                    <a:pt x="87002" y="52167"/>
                  </a:lnTo>
                  <a:lnTo>
                    <a:pt x="56232" y="37708"/>
                  </a:lnTo>
                  <a:lnTo>
                    <a:pt x="27158" y="20278"/>
                  </a:lnTo>
                  <a:lnTo>
                    <a:pt x="0" y="0"/>
                  </a:lnTo>
                </a:path>
              </a:pathLst>
            </a:custGeom>
            <a:ln w="6011">
              <a:solidFill>
                <a:srgbClr val="000000"/>
              </a:solidFill>
            </a:ln>
          </p:spPr>
          <p:txBody>
            <a:bodyPr wrap="square" lIns="0" tIns="0" rIns="0" bIns="0" rtlCol="0"/>
            <a:lstStyle/>
            <a:p>
              <a:endParaRPr/>
            </a:p>
          </p:txBody>
        </p:sp>
        <p:sp>
          <p:nvSpPr>
            <p:cNvPr id="128" name="object 123"/>
            <p:cNvSpPr/>
            <p:nvPr/>
          </p:nvSpPr>
          <p:spPr>
            <a:xfrm>
              <a:off x="7864697" y="4375247"/>
              <a:ext cx="465266" cy="669935"/>
            </a:xfrm>
            <a:prstGeom prst="rect">
              <a:avLst/>
            </a:prstGeom>
            <a:blipFill>
              <a:blip r:embed="rId45" cstate="print"/>
              <a:stretch>
                <a:fillRect/>
              </a:stretch>
            </a:blipFill>
          </p:spPr>
          <p:txBody>
            <a:bodyPr wrap="square" lIns="0" tIns="0" rIns="0" bIns="0" rtlCol="0"/>
            <a:lstStyle/>
            <a:p>
              <a:endParaRPr/>
            </a:p>
          </p:txBody>
        </p:sp>
        <p:sp>
          <p:nvSpPr>
            <p:cNvPr id="129" name="object 124"/>
            <p:cNvSpPr/>
            <p:nvPr/>
          </p:nvSpPr>
          <p:spPr>
            <a:xfrm>
              <a:off x="7864698" y="4536472"/>
              <a:ext cx="177165" cy="509270"/>
            </a:xfrm>
            <a:custGeom>
              <a:avLst/>
              <a:gdLst/>
              <a:ahLst/>
              <a:cxnLst/>
              <a:rect l="l" t="t" r="r" b="b"/>
              <a:pathLst>
                <a:path w="177165" h="509270">
                  <a:moveTo>
                    <a:pt x="176694" y="100961"/>
                  </a:moveTo>
                  <a:lnTo>
                    <a:pt x="126263" y="87002"/>
                  </a:lnTo>
                  <a:lnTo>
                    <a:pt x="79365" y="65149"/>
                  </a:lnTo>
                  <a:lnTo>
                    <a:pt x="36958" y="35961"/>
                  </a:lnTo>
                  <a:lnTo>
                    <a:pt x="0" y="0"/>
                  </a:lnTo>
                  <a:lnTo>
                    <a:pt x="0" y="415830"/>
                  </a:lnTo>
                  <a:lnTo>
                    <a:pt x="37523" y="449799"/>
                  </a:lnTo>
                  <a:lnTo>
                    <a:pt x="80119" y="476944"/>
                  </a:lnTo>
                  <a:lnTo>
                    <a:pt x="126828" y="496751"/>
                  </a:lnTo>
                  <a:lnTo>
                    <a:pt x="176694" y="508709"/>
                  </a:lnTo>
                  <a:lnTo>
                    <a:pt x="176526" y="100945"/>
                  </a:lnTo>
                </a:path>
              </a:pathLst>
            </a:custGeom>
            <a:ln w="6026">
              <a:solidFill>
                <a:srgbClr val="FFFFFF"/>
              </a:solidFill>
            </a:ln>
          </p:spPr>
          <p:txBody>
            <a:bodyPr wrap="square" lIns="0" tIns="0" rIns="0" bIns="0" rtlCol="0"/>
            <a:lstStyle/>
            <a:p>
              <a:endParaRPr/>
            </a:p>
          </p:txBody>
        </p:sp>
        <p:sp>
          <p:nvSpPr>
            <p:cNvPr id="130" name="object 125"/>
            <p:cNvSpPr/>
            <p:nvPr/>
          </p:nvSpPr>
          <p:spPr>
            <a:xfrm>
              <a:off x="8041224" y="4474559"/>
              <a:ext cx="288740" cy="570156"/>
            </a:xfrm>
            <a:prstGeom prst="rect">
              <a:avLst/>
            </a:prstGeom>
            <a:blipFill>
              <a:blip r:embed="rId46" cstate="print"/>
              <a:stretch>
                <a:fillRect/>
              </a:stretch>
            </a:blipFill>
          </p:spPr>
          <p:txBody>
            <a:bodyPr wrap="square" lIns="0" tIns="0" rIns="0" bIns="0" rtlCol="0"/>
            <a:lstStyle/>
            <a:p>
              <a:endParaRPr/>
            </a:p>
          </p:txBody>
        </p:sp>
        <p:sp>
          <p:nvSpPr>
            <p:cNvPr id="131" name="object 126"/>
            <p:cNvSpPr/>
            <p:nvPr/>
          </p:nvSpPr>
          <p:spPr>
            <a:xfrm>
              <a:off x="8041225" y="4474559"/>
              <a:ext cx="288925" cy="570230"/>
            </a:xfrm>
            <a:custGeom>
              <a:avLst/>
              <a:gdLst/>
              <a:ahLst/>
              <a:cxnLst/>
              <a:rect l="l" t="t" r="r" b="b"/>
              <a:pathLst>
                <a:path w="288925" h="570229">
                  <a:moveTo>
                    <a:pt x="0" y="162859"/>
                  </a:moveTo>
                  <a:lnTo>
                    <a:pt x="0" y="570156"/>
                  </a:lnTo>
                  <a:lnTo>
                    <a:pt x="288740" y="408897"/>
                  </a:lnTo>
                  <a:lnTo>
                    <a:pt x="288740" y="0"/>
                  </a:lnTo>
                  <a:lnTo>
                    <a:pt x="0" y="162859"/>
                  </a:lnTo>
                  <a:close/>
                </a:path>
              </a:pathLst>
            </a:custGeom>
            <a:ln w="6023">
              <a:solidFill>
                <a:srgbClr val="FFFFFF"/>
              </a:solidFill>
            </a:ln>
          </p:spPr>
          <p:txBody>
            <a:bodyPr wrap="square" lIns="0" tIns="0" rIns="0" bIns="0" rtlCol="0"/>
            <a:lstStyle/>
            <a:p>
              <a:endParaRPr/>
            </a:p>
          </p:txBody>
        </p:sp>
        <p:sp>
          <p:nvSpPr>
            <p:cNvPr id="132" name="object 127"/>
            <p:cNvSpPr/>
            <p:nvPr/>
          </p:nvSpPr>
          <p:spPr>
            <a:xfrm>
              <a:off x="7864698" y="4375247"/>
              <a:ext cx="465455" cy="669925"/>
            </a:xfrm>
            <a:custGeom>
              <a:avLst/>
              <a:gdLst/>
              <a:ahLst/>
              <a:cxnLst/>
              <a:rect l="l" t="t" r="r" b="b"/>
              <a:pathLst>
                <a:path w="465454" h="669925">
                  <a:moveTo>
                    <a:pt x="465266" y="99295"/>
                  </a:moveTo>
                  <a:lnTo>
                    <a:pt x="286227" y="0"/>
                  </a:lnTo>
                  <a:lnTo>
                    <a:pt x="0" y="161675"/>
                  </a:lnTo>
                  <a:lnTo>
                    <a:pt x="0" y="577039"/>
                  </a:lnTo>
                  <a:lnTo>
                    <a:pt x="37523" y="611009"/>
                  </a:lnTo>
                  <a:lnTo>
                    <a:pt x="80119" y="638153"/>
                  </a:lnTo>
                  <a:lnTo>
                    <a:pt x="126828" y="657961"/>
                  </a:lnTo>
                  <a:lnTo>
                    <a:pt x="176694" y="669918"/>
                  </a:lnTo>
                  <a:lnTo>
                    <a:pt x="465266" y="508193"/>
                  </a:lnTo>
                  <a:lnTo>
                    <a:pt x="465266" y="99295"/>
                  </a:lnTo>
                  <a:close/>
                </a:path>
              </a:pathLst>
            </a:custGeom>
            <a:ln w="16721">
              <a:solidFill>
                <a:srgbClr val="000000"/>
              </a:solidFill>
            </a:ln>
          </p:spPr>
          <p:txBody>
            <a:bodyPr wrap="square" lIns="0" tIns="0" rIns="0" bIns="0" rtlCol="0"/>
            <a:lstStyle/>
            <a:p>
              <a:endParaRPr/>
            </a:p>
          </p:txBody>
        </p:sp>
        <p:sp>
          <p:nvSpPr>
            <p:cNvPr id="133" name="object 128"/>
            <p:cNvSpPr/>
            <p:nvPr/>
          </p:nvSpPr>
          <p:spPr>
            <a:xfrm>
              <a:off x="7931623" y="4788849"/>
              <a:ext cx="28537" cy="36473"/>
            </a:xfrm>
            <a:prstGeom prst="rect">
              <a:avLst/>
            </a:prstGeom>
            <a:blipFill>
              <a:blip r:embed="rId47" cstate="print"/>
              <a:stretch>
                <a:fillRect/>
              </a:stretch>
            </a:blipFill>
          </p:spPr>
          <p:txBody>
            <a:bodyPr wrap="square" lIns="0" tIns="0" rIns="0" bIns="0" rtlCol="0"/>
            <a:lstStyle/>
            <a:p>
              <a:endParaRPr/>
            </a:p>
          </p:txBody>
        </p:sp>
        <p:sp>
          <p:nvSpPr>
            <p:cNvPr id="134" name="object 129"/>
            <p:cNvSpPr/>
            <p:nvPr/>
          </p:nvSpPr>
          <p:spPr>
            <a:xfrm>
              <a:off x="7931623" y="4788848"/>
              <a:ext cx="28575" cy="36830"/>
            </a:xfrm>
            <a:custGeom>
              <a:avLst/>
              <a:gdLst/>
              <a:ahLst/>
              <a:cxnLst/>
              <a:rect l="l" t="t" r="r" b="b"/>
              <a:pathLst>
                <a:path w="28575" h="36829">
                  <a:moveTo>
                    <a:pt x="27032" y="13611"/>
                  </a:moveTo>
                  <a:lnTo>
                    <a:pt x="23458" y="7033"/>
                  </a:lnTo>
                  <a:lnTo>
                    <a:pt x="18658" y="2354"/>
                  </a:lnTo>
                  <a:lnTo>
                    <a:pt x="13231" y="0"/>
                  </a:lnTo>
                  <a:lnTo>
                    <a:pt x="7772" y="395"/>
                  </a:lnTo>
                  <a:lnTo>
                    <a:pt x="3318" y="3596"/>
                  </a:lnTo>
                  <a:lnTo>
                    <a:pt x="654" y="8891"/>
                  </a:lnTo>
                  <a:lnTo>
                    <a:pt x="0" y="15554"/>
                  </a:lnTo>
                  <a:lnTo>
                    <a:pt x="1575" y="22861"/>
                  </a:lnTo>
                  <a:lnTo>
                    <a:pt x="5079" y="29440"/>
                  </a:lnTo>
                  <a:lnTo>
                    <a:pt x="9886" y="34119"/>
                  </a:lnTo>
                  <a:lnTo>
                    <a:pt x="15353" y="36473"/>
                  </a:lnTo>
                  <a:lnTo>
                    <a:pt x="20835" y="36077"/>
                  </a:lnTo>
                  <a:lnTo>
                    <a:pt x="25266" y="32878"/>
                  </a:lnTo>
                  <a:lnTo>
                    <a:pt x="27891" y="27588"/>
                  </a:lnTo>
                  <a:lnTo>
                    <a:pt x="28537" y="20925"/>
                  </a:lnTo>
                  <a:lnTo>
                    <a:pt x="27032" y="13611"/>
                  </a:lnTo>
                  <a:close/>
                </a:path>
              </a:pathLst>
            </a:custGeom>
            <a:ln w="6018">
              <a:solidFill>
                <a:srgbClr val="000000"/>
              </a:solidFill>
            </a:ln>
          </p:spPr>
          <p:txBody>
            <a:bodyPr wrap="square" lIns="0" tIns="0" rIns="0" bIns="0" rtlCol="0"/>
            <a:lstStyle/>
            <a:p>
              <a:endParaRPr/>
            </a:p>
          </p:txBody>
        </p:sp>
        <p:sp>
          <p:nvSpPr>
            <p:cNvPr id="135" name="object 130"/>
            <p:cNvSpPr/>
            <p:nvPr/>
          </p:nvSpPr>
          <p:spPr>
            <a:xfrm>
              <a:off x="7888332" y="4868052"/>
              <a:ext cx="129258" cy="123205"/>
            </a:xfrm>
            <a:prstGeom prst="rect">
              <a:avLst/>
            </a:prstGeom>
            <a:blipFill>
              <a:blip r:embed="rId48" cstate="print"/>
              <a:stretch>
                <a:fillRect/>
              </a:stretch>
            </a:blipFill>
          </p:spPr>
          <p:txBody>
            <a:bodyPr wrap="square" lIns="0" tIns="0" rIns="0" bIns="0" rtlCol="0"/>
            <a:lstStyle/>
            <a:p>
              <a:endParaRPr/>
            </a:p>
          </p:txBody>
        </p:sp>
        <p:sp>
          <p:nvSpPr>
            <p:cNvPr id="136" name="object 131"/>
            <p:cNvSpPr/>
            <p:nvPr/>
          </p:nvSpPr>
          <p:spPr>
            <a:xfrm>
              <a:off x="7888313" y="4614902"/>
              <a:ext cx="129539" cy="74930"/>
            </a:xfrm>
            <a:custGeom>
              <a:avLst/>
              <a:gdLst/>
              <a:ahLst/>
              <a:cxnLst/>
              <a:rect l="l" t="t" r="r" b="b"/>
              <a:pathLst>
                <a:path w="129539" h="74929">
                  <a:moveTo>
                    <a:pt x="5191" y="0"/>
                  </a:moveTo>
                  <a:lnTo>
                    <a:pt x="2679" y="99"/>
                  </a:lnTo>
                  <a:lnTo>
                    <a:pt x="1172" y="1666"/>
                  </a:lnTo>
                  <a:lnTo>
                    <a:pt x="502" y="2483"/>
                  </a:lnTo>
                  <a:lnTo>
                    <a:pt x="0" y="3583"/>
                  </a:lnTo>
                  <a:lnTo>
                    <a:pt x="167" y="4683"/>
                  </a:lnTo>
                  <a:lnTo>
                    <a:pt x="502" y="7366"/>
                  </a:lnTo>
                  <a:lnTo>
                    <a:pt x="2009" y="9766"/>
                  </a:lnTo>
                  <a:lnTo>
                    <a:pt x="4354" y="11132"/>
                  </a:lnTo>
                  <a:lnTo>
                    <a:pt x="31280" y="31896"/>
                  </a:lnTo>
                  <a:lnTo>
                    <a:pt x="60356" y="49510"/>
                  </a:lnTo>
                  <a:lnTo>
                    <a:pt x="91285" y="63817"/>
                  </a:lnTo>
                  <a:lnTo>
                    <a:pt x="123769" y="74663"/>
                  </a:lnTo>
                  <a:lnTo>
                    <a:pt x="126951" y="73946"/>
                  </a:lnTo>
                  <a:lnTo>
                    <a:pt x="129129" y="70780"/>
                  </a:lnTo>
                  <a:lnTo>
                    <a:pt x="128291" y="67580"/>
                  </a:lnTo>
                  <a:lnTo>
                    <a:pt x="127789" y="65346"/>
                  </a:lnTo>
                  <a:lnTo>
                    <a:pt x="126114" y="63613"/>
                  </a:lnTo>
                  <a:lnTo>
                    <a:pt x="123769" y="63113"/>
                  </a:lnTo>
                  <a:lnTo>
                    <a:pt x="91913" y="52658"/>
                  </a:lnTo>
                  <a:lnTo>
                    <a:pt x="61612" y="38791"/>
                  </a:lnTo>
                  <a:lnTo>
                    <a:pt x="33164" y="21666"/>
                  </a:lnTo>
                  <a:lnTo>
                    <a:pt x="6866" y="1433"/>
                  </a:lnTo>
                  <a:lnTo>
                    <a:pt x="5191" y="0"/>
                  </a:lnTo>
                  <a:close/>
                </a:path>
              </a:pathLst>
            </a:custGeom>
            <a:solidFill>
              <a:srgbClr val="000000"/>
            </a:solidFill>
          </p:spPr>
          <p:txBody>
            <a:bodyPr wrap="square" lIns="0" tIns="0" rIns="0" bIns="0" rtlCol="0"/>
            <a:lstStyle/>
            <a:p>
              <a:endParaRPr/>
            </a:p>
          </p:txBody>
        </p:sp>
        <p:sp>
          <p:nvSpPr>
            <p:cNvPr id="137" name="object 132"/>
            <p:cNvSpPr/>
            <p:nvPr/>
          </p:nvSpPr>
          <p:spPr>
            <a:xfrm>
              <a:off x="7888314" y="4614902"/>
              <a:ext cx="129539" cy="74930"/>
            </a:xfrm>
            <a:custGeom>
              <a:avLst/>
              <a:gdLst/>
              <a:ahLst/>
              <a:cxnLst/>
              <a:rect l="l" t="t" r="r" b="b"/>
              <a:pathLst>
                <a:path w="129539" h="74929">
                  <a:moveTo>
                    <a:pt x="4354" y="11132"/>
                  </a:moveTo>
                  <a:lnTo>
                    <a:pt x="31280" y="31896"/>
                  </a:lnTo>
                  <a:lnTo>
                    <a:pt x="60356" y="49510"/>
                  </a:lnTo>
                  <a:lnTo>
                    <a:pt x="91285" y="63817"/>
                  </a:lnTo>
                  <a:lnTo>
                    <a:pt x="123769" y="74663"/>
                  </a:lnTo>
                  <a:lnTo>
                    <a:pt x="126951" y="73946"/>
                  </a:lnTo>
                  <a:lnTo>
                    <a:pt x="129129" y="70780"/>
                  </a:lnTo>
                  <a:lnTo>
                    <a:pt x="128291" y="67580"/>
                  </a:lnTo>
                  <a:lnTo>
                    <a:pt x="127789" y="65346"/>
                  </a:lnTo>
                  <a:lnTo>
                    <a:pt x="126114" y="63613"/>
                  </a:lnTo>
                  <a:lnTo>
                    <a:pt x="123769" y="63113"/>
                  </a:lnTo>
                  <a:lnTo>
                    <a:pt x="91913" y="52658"/>
                  </a:lnTo>
                  <a:lnTo>
                    <a:pt x="61612" y="38791"/>
                  </a:lnTo>
                  <a:lnTo>
                    <a:pt x="33164" y="21666"/>
                  </a:lnTo>
                  <a:lnTo>
                    <a:pt x="6866" y="1433"/>
                  </a:lnTo>
                  <a:lnTo>
                    <a:pt x="5191" y="0"/>
                  </a:lnTo>
                  <a:lnTo>
                    <a:pt x="2679" y="99"/>
                  </a:lnTo>
                  <a:lnTo>
                    <a:pt x="1172" y="1666"/>
                  </a:lnTo>
                  <a:lnTo>
                    <a:pt x="502" y="2483"/>
                  </a:lnTo>
                  <a:lnTo>
                    <a:pt x="0" y="3583"/>
                  </a:lnTo>
                  <a:lnTo>
                    <a:pt x="167" y="4683"/>
                  </a:lnTo>
                  <a:lnTo>
                    <a:pt x="502" y="7366"/>
                  </a:lnTo>
                  <a:lnTo>
                    <a:pt x="2009" y="9766"/>
                  </a:lnTo>
                  <a:lnTo>
                    <a:pt x="4354" y="11132"/>
                  </a:lnTo>
                  <a:close/>
                </a:path>
              </a:pathLst>
            </a:custGeom>
            <a:ln w="6007">
              <a:solidFill>
                <a:srgbClr val="000000"/>
              </a:solidFill>
            </a:ln>
          </p:spPr>
          <p:txBody>
            <a:bodyPr wrap="square" lIns="0" tIns="0" rIns="0" bIns="0" rtlCol="0"/>
            <a:lstStyle/>
            <a:p>
              <a:endParaRPr/>
            </a:p>
          </p:txBody>
        </p:sp>
        <p:sp>
          <p:nvSpPr>
            <p:cNvPr id="138" name="object 133"/>
            <p:cNvSpPr/>
            <p:nvPr/>
          </p:nvSpPr>
          <p:spPr>
            <a:xfrm>
              <a:off x="7926751" y="4651411"/>
              <a:ext cx="36427" cy="23755"/>
            </a:xfrm>
            <a:prstGeom prst="rect">
              <a:avLst/>
            </a:prstGeom>
            <a:blipFill>
              <a:blip r:embed="rId49" cstate="print"/>
              <a:stretch>
                <a:fillRect/>
              </a:stretch>
            </a:blipFill>
          </p:spPr>
          <p:txBody>
            <a:bodyPr wrap="square" lIns="0" tIns="0" rIns="0" bIns="0" rtlCol="0"/>
            <a:lstStyle/>
            <a:p>
              <a:endParaRPr/>
            </a:p>
          </p:txBody>
        </p:sp>
        <p:sp>
          <p:nvSpPr>
            <p:cNvPr id="139" name="object 134"/>
            <p:cNvSpPr/>
            <p:nvPr/>
          </p:nvSpPr>
          <p:spPr>
            <a:xfrm>
              <a:off x="7926750" y="4651410"/>
              <a:ext cx="36830" cy="24130"/>
            </a:xfrm>
            <a:custGeom>
              <a:avLst/>
              <a:gdLst/>
              <a:ahLst/>
              <a:cxnLst/>
              <a:rect l="l" t="t" r="r" b="b"/>
              <a:pathLst>
                <a:path w="36829" h="24129">
                  <a:moveTo>
                    <a:pt x="36427" y="23122"/>
                  </a:moveTo>
                  <a:lnTo>
                    <a:pt x="29508" y="9781"/>
                  </a:lnTo>
                  <a:lnTo>
                    <a:pt x="20516" y="1894"/>
                  </a:lnTo>
                  <a:lnTo>
                    <a:pt x="10520" y="0"/>
                  </a:lnTo>
                  <a:lnTo>
                    <a:pt x="586" y="4639"/>
                  </a:lnTo>
                  <a:lnTo>
                    <a:pt x="0" y="10668"/>
                  </a:lnTo>
                  <a:lnTo>
                    <a:pt x="3810" y="16156"/>
                  </a:lnTo>
                  <a:lnTo>
                    <a:pt x="11326" y="20506"/>
                  </a:lnTo>
                  <a:lnTo>
                    <a:pt x="21856" y="23122"/>
                  </a:lnTo>
                  <a:lnTo>
                    <a:pt x="26545" y="23755"/>
                  </a:lnTo>
                  <a:lnTo>
                    <a:pt x="31570" y="23755"/>
                  </a:lnTo>
                  <a:lnTo>
                    <a:pt x="36427" y="23122"/>
                  </a:lnTo>
                  <a:close/>
                </a:path>
              </a:pathLst>
            </a:custGeom>
            <a:ln w="3175">
              <a:solidFill>
                <a:srgbClr val="FFFFFF"/>
              </a:solidFill>
            </a:ln>
          </p:spPr>
          <p:txBody>
            <a:bodyPr wrap="square" lIns="0" tIns="0" rIns="0" bIns="0" rtlCol="0"/>
            <a:lstStyle/>
            <a:p>
              <a:endParaRPr/>
            </a:p>
          </p:txBody>
        </p:sp>
        <p:sp>
          <p:nvSpPr>
            <p:cNvPr id="140" name="object 135"/>
            <p:cNvSpPr/>
            <p:nvPr/>
          </p:nvSpPr>
          <p:spPr>
            <a:xfrm>
              <a:off x="7893338" y="4659950"/>
              <a:ext cx="119247" cy="95878"/>
            </a:xfrm>
            <a:prstGeom prst="rect">
              <a:avLst/>
            </a:prstGeom>
            <a:blipFill>
              <a:blip r:embed="rId50" cstate="print"/>
              <a:stretch>
                <a:fillRect/>
              </a:stretch>
            </a:blipFill>
          </p:spPr>
          <p:txBody>
            <a:bodyPr wrap="square" lIns="0" tIns="0" rIns="0" bIns="0" rtlCol="0"/>
            <a:lstStyle/>
            <a:p>
              <a:endParaRPr/>
            </a:p>
          </p:txBody>
        </p:sp>
        <p:sp>
          <p:nvSpPr>
            <p:cNvPr id="141" name="object 136"/>
            <p:cNvSpPr/>
            <p:nvPr/>
          </p:nvSpPr>
          <p:spPr>
            <a:xfrm>
              <a:off x="7893337" y="4666301"/>
              <a:ext cx="119380" cy="71755"/>
            </a:xfrm>
            <a:custGeom>
              <a:avLst/>
              <a:gdLst/>
              <a:ahLst/>
              <a:cxnLst/>
              <a:rect l="l" t="t" r="r" b="b"/>
              <a:pathLst>
                <a:path w="119379" h="71754">
                  <a:moveTo>
                    <a:pt x="0" y="0"/>
                  </a:moveTo>
                  <a:lnTo>
                    <a:pt x="26734" y="28991"/>
                  </a:lnTo>
                  <a:lnTo>
                    <a:pt x="86672" y="60922"/>
                  </a:lnTo>
                  <a:lnTo>
                    <a:pt x="119247" y="71613"/>
                  </a:lnTo>
                  <a:lnTo>
                    <a:pt x="119247" y="63530"/>
                  </a:lnTo>
                  <a:lnTo>
                    <a:pt x="86907" y="52321"/>
                  </a:lnTo>
                  <a:lnTo>
                    <a:pt x="56106" y="37908"/>
                  </a:lnTo>
                  <a:lnTo>
                    <a:pt x="27064" y="20423"/>
                  </a:lnTo>
                  <a:lnTo>
                    <a:pt x="0" y="0"/>
                  </a:lnTo>
                  <a:close/>
                </a:path>
              </a:pathLst>
            </a:custGeom>
            <a:solidFill>
              <a:srgbClr val="000000"/>
            </a:solidFill>
          </p:spPr>
          <p:txBody>
            <a:bodyPr wrap="square" lIns="0" tIns="0" rIns="0" bIns="0" rtlCol="0"/>
            <a:lstStyle/>
            <a:p>
              <a:endParaRPr/>
            </a:p>
          </p:txBody>
        </p:sp>
        <p:sp>
          <p:nvSpPr>
            <p:cNvPr id="142" name="object 137"/>
            <p:cNvSpPr/>
            <p:nvPr/>
          </p:nvSpPr>
          <p:spPr>
            <a:xfrm>
              <a:off x="7893337" y="4659368"/>
              <a:ext cx="119380" cy="95885"/>
            </a:xfrm>
            <a:custGeom>
              <a:avLst/>
              <a:gdLst/>
              <a:ahLst/>
              <a:cxnLst/>
              <a:rect l="l" t="t" r="r" b="b"/>
              <a:pathLst>
                <a:path w="119379" h="95885">
                  <a:moveTo>
                    <a:pt x="0" y="0"/>
                  </a:moveTo>
                  <a:lnTo>
                    <a:pt x="0" y="32348"/>
                  </a:lnTo>
                  <a:lnTo>
                    <a:pt x="27064" y="52772"/>
                  </a:lnTo>
                  <a:lnTo>
                    <a:pt x="56106" y="70257"/>
                  </a:lnTo>
                  <a:lnTo>
                    <a:pt x="86907" y="84670"/>
                  </a:lnTo>
                  <a:lnTo>
                    <a:pt x="119247" y="95878"/>
                  </a:lnTo>
                </a:path>
              </a:pathLst>
            </a:custGeom>
            <a:ln w="6011">
              <a:solidFill>
                <a:srgbClr val="FFFFFF"/>
              </a:solidFill>
            </a:ln>
          </p:spPr>
          <p:txBody>
            <a:bodyPr wrap="square" lIns="0" tIns="0" rIns="0" bIns="0" rtlCol="0"/>
            <a:lstStyle/>
            <a:p>
              <a:endParaRPr/>
            </a:p>
          </p:txBody>
        </p:sp>
        <p:sp>
          <p:nvSpPr>
            <p:cNvPr id="143" name="object 138"/>
            <p:cNvSpPr/>
            <p:nvPr/>
          </p:nvSpPr>
          <p:spPr>
            <a:xfrm>
              <a:off x="7893337" y="4660534"/>
              <a:ext cx="119380" cy="95885"/>
            </a:xfrm>
            <a:custGeom>
              <a:avLst/>
              <a:gdLst/>
              <a:ahLst/>
              <a:cxnLst/>
              <a:rect l="l" t="t" r="r" b="b"/>
              <a:pathLst>
                <a:path w="119379" h="95885">
                  <a:moveTo>
                    <a:pt x="119247" y="95862"/>
                  </a:moveTo>
                  <a:lnTo>
                    <a:pt x="119247" y="63530"/>
                  </a:lnTo>
                  <a:lnTo>
                    <a:pt x="87002" y="52164"/>
                  </a:lnTo>
                  <a:lnTo>
                    <a:pt x="56232" y="37702"/>
                  </a:lnTo>
                  <a:lnTo>
                    <a:pt x="27158" y="20271"/>
                  </a:lnTo>
                  <a:lnTo>
                    <a:pt x="0" y="0"/>
                  </a:lnTo>
                </a:path>
              </a:pathLst>
            </a:custGeom>
            <a:ln w="6011">
              <a:solidFill>
                <a:srgbClr val="000000"/>
              </a:solidFill>
            </a:ln>
          </p:spPr>
          <p:txBody>
            <a:bodyPr wrap="square" lIns="0" tIns="0" rIns="0" bIns="0" rtlCol="0"/>
            <a:lstStyle/>
            <a:p>
              <a:endParaRPr/>
            </a:p>
          </p:txBody>
        </p:sp>
        <p:sp>
          <p:nvSpPr>
            <p:cNvPr id="144" name="object 139"/>
            <p:cNvSpPr/>
            <p:nvPr/>
          </p:nvSpPr>
          <p:spPr>
            <a:xfrm>
              <a:off x="8064002" y="4933537"/>
              <a:ext cx="465266" cy="262204"/>
            </a:xfrm>
            <a:prstGeom prst="rect">
              <a:avLst/>
            </a:prstGeom>
            <a:blipFill>
              <a:blip r:embed="rId51" cstate="print"/>
              <a:stretch>
                <a:fillRect/>
              </a:stretch>
            </a:blipFill>
          </p:spPr>
          <p:txBody>
            <a:bodyPr wrap="square" lIns="0" tIns="0" rIns="0" bIns="0" rtlCol="0"/>
            <a:lstStyle/>
            <a:p>
              <a:endParaRPr/>
            </a:p>
          </p:txBody>
        </p:sp>
        <p:sp>
          <p:nvSpPr>
            <p:cNvPr id="145" name="object 140"/>
            <p:cNvSpPr/>
            <p:nvPr/>
          </p:nvSpPr>
          <p:spPr>
            <a:xfrm>
              <a:off x="8064003" y="4933538"/>
              <a:ext cx="465455" cy="262255"/>
            </a:xfrm>
            <a:custGeom>
              <a:avLst/>
              <a:gdLst/>
              <a:ahLst/>
              <a:cxnLst/>
              <a:rect l="l" t="t" r="r" b="b"/>
              <a:pathLst>
                <a:path w="465454" h="262254">
                  <a:moveTo>
                    <a:pt x="176526" y="262204"/>
                  </a:moveTo>
                  <a:lnTo>
                    <a:pt x="465266" y="99328"/>
                  </a:lnTo>
                  <a:lnTo>
                    <a:pt x="286395" y="0"/>
                  </a:lnTo>
                  <a:lnTo>
                    <a:pt x="0" y="161709"/>
                  </a:lnTo>
                  <a:lnTo>
                    <a:pt x="37147" y="197435"/>
                  </a:lnTo>
                  <a:lnTo>
                    <a:pt x="79617" y="226456"/>
                  </a:lnTo>
                  <a:lnTo>
                    <a:pt x="126452" y="248227"/>
                  </a:lnTo>
                  <a:lnTo>
                    <a:pt x="176694" y="262204"/>
                  </a:lnTo>
                </a:path>
              </a:pathLst>
            </a:custGeom>
            <a:ln w="6006">
              <a:solidFill>
                <a:srgbClr val="FFFFFF"/>
              </a:solidFill>
            </a:ln>
          </p:spPr>
          <p:txBody>
            <a:bodyPr wrap="square" lIns="0" tIns="0" rIns="0" bIns="0" rtlCol="0"/>
            <a:lstStyle/>
            <a:p>
              <a:endParaRPr/>
            </a:p>
          </p:txBody>
        </p:sp>
        <p:sp>
          <p:nvSpPr>
            <p:cNvPr id="146" name="object 141"/>
            <p:cNvSpPr/>
            <p:nvPr/>
          </p:nvSpPr>
          <p:spPr>
            <a:xfrm>
              <a:off x="8064169" y="5094781"/>
              <a:ext cx="176526" cy="508709"/>
            </a:xfrm>
            <a:prstGeom prst="rect">
              <a:avLst/>
            </a:prstGeom>
            <a:blipFill>
              <a:blip r:embed="rId52" cstate="print"/>
              <a:stretch>
                <a:fillRect/>
              </a:stretch>
            </a:blipFill>
          </p:spPr>
          <p:txBody>
            <a:bodyPr wrap="square" lIns="0" tIns="0" rIns="0" bIns="0" rtlCol="0"/>
            <a:lstStyle/>
            <a:p>
              <a:endParaRPr/>
            </a:p>
          </p:txBody>
        </p:sp>
        <p:sp>
          <p:nvSpPr>
            <p:cNvPr id="147" name="object 142"/>
            <p:cNvSpPr/>
            <p:nvPr/>
          </p:nvSpPr>
          <p:spPr>
            <a:xfrm>
              <a:off x="8064169" y="5094780"/>
              <a:ext cx="176530" cy="509270"/>
            </a:xfrm>
            <a:custGeom>
              <a:avLst/>
              <a:gdLst/>
              <a:ahLst/>
              <a:cxnLst/>
              <a:rect l="l" t="t" r="r" b="b"/>
              <a:pathLst>
                <a:path w="176529" h="509270">
                  <a:moveTo>
                    <a:pt x="176526" y="100961"/>
                  </a:moveTo>
                  <a:lnTo>
                    <a:pt x="126192" y="87005"/>
                  </a:lnTo>
                  <a:lnTo>
                    <a:pt x="79344" y="65155"/>
                  </a:lnTo>
                  <a:lnTo>
                    <a:pt x="36956" y="35968"/>
                  </a:lnTo>
                  <a:lnTo>
                    <a:pt x="0" y="0"/>
                  </a:lnTo>
                  <a:lnTo>
                    <a:pt x="0" y="415830"/>
                  </a:lnTo>
                  <a:lnTo>
                    <a:pt x="37427" y="449799"/>
                  </a:lnTo>
                  <a:lnTo>
                    <a:pt x="79972" y="476944"/>
                  </a:lnTo>
                  <a:lnTo>
                    <a:pt x="126663" y="496751"/>
                  </a:lnTo>
                  <a:lnTo>
                    <a:pt x="176526" y="508709"/>
                  </a:lnTo>
                  <a:lnTo>
                    <a:pt x="176359" y="100961"/>
                  </a:lnTo>
                </a:path>
              </a:pathLst>
            </a:custGeom>
            <a:ln w="6026">
              <a:solidFill>
                <a:srgbClr val="FFFFFF"/>
              </a:solidFill>
            </a:ln>
          </p:spPr>
          <p:txBody>
            <a:bodyPr wrap="square" lIns="0" tIns="0" rIns="0" bIns="0" rtlCol="0"/>
            <a:lstStyle/>
            <a:p>
              <a:endParaRPr/>
            </a:p>
          </p:txBody>
        </p:sp>
        <p:sp>
          <p:nvSpPr>
            <p:cNvPr id="148" name="object 143"/>
            <p:cNvSpPr/>
            <p:nvPr/>
          </p:nvSpPr>
          <p:spPr>
            <a:xfrm>
              <a:off x="8240528" y="5032867"/>
              <a:ext cx="288740" cy="570173"/>
            </a:xfrm>
            <a:prstGeom prst="rect">
              <a:avLst/>
            </a:prstGeom>
            <a:blipFill>
              <a:blip r:embed="rId53" cstate="print"/>
              <a:stretch>
                <a:fillRect/>
              </a:stretch>
            </a:blipFill>
          </p:spPr>
          <p:txBody>
            <a:bodyPr wrap="square" lIns="0" tIns="0" rIns="0" bIns="0" rtlCol="0"/>
            <a:lstStyle/>
            <a:p>
              <a:endParaRPr/>
            </a:p>
          </p:txBody>
        </p:sp>
        <p:sp>
          <p:nvSpPr>
            <p:cNvPr id="149" name="object 144"/>
            <p:cNvSpPr/>
            <p:nvPr/>
          </p:nvSpPr>
          <p:spPr>
            <a:xfrm>
              <a:off x="8240529" y="5032866"/>
              <a:ext cx="288925" cy="570230"/>
            </a:xfrm>
            <a:custGeom>
              <a:avLst/>
              <a:gdLst/>
              <a:ahLst/>
              <a:cxnLst/>
              <a:rect l="l" t="t" r="r" b="b"/>
              <a:pathLst>
                <a:path w="288925" h="570229">
                  <a:moveTo>
                    <a:pt x="0" y="162875"/>
                  </a:moveTo>
                  <a:lnTo>
                    <a:pt x="0" y="570173"/>
                  </a:lnTo>
                  <a:lnTo>
                    <a:pt x="288740" y="408897"/>
                  </a:lnTo>
                  <a:lnTo>
                    <a:pt x="288740" y="0"/>
                  </a:lnTo>
                  <a:lnTo>
                    <a:pt x="0" y="162875"/>
                  </a:lnTo>
                  <a:close/>
                </a:path>
              </a:pathLst>
            </a:custGeom>
            <a:ln w="6023">
              <a:solidFill>
                <a:srgbClr val="FFFFFF"/>
              </a:solidFill>
            </a:ln>
          </p:spPr>
          <p:txBody>
            <a:bodyPr wrap="square" lIns="0" tIns="0" rIns="0" bIns="0" rtlCol="0"/>
            <a:lstStyle/>
            <a:p>
              <a:endParaRPr/>
            </a:p>
          </p:txBody>
        </p:sp>
        <p:sp>
          <p:nvSpPr>
            <p:cNvPr id="150" name="object 145"/>
            <p:cNvSpPr/>
            <p:nvPr/>
          </p:nvSpPr>
          <p:spPr>
            <a:xfrm>
              <a:off x="8064003" y="4933520"/>
              <a:ext cx="465455" cy="670560"/>
            </a:xfrm>
            <a:custGeom>
              <a:avLst/>
              <a:gdLst/>
              <a:ahLst/>
              <a:cxnLst/>
              <a:rect l="l" t="t" r="r" b="b"/>
              <a:pathLst>
                <a:path w="465454" h="670560">
                  <a:moveTo>
                    <a:pt x="465266" y="99328"/>
                  </a:moveTo>
                  <a:lnTo>
                    <a:pt x="286395" y="0"/>
                  </a:lnTo>
                  <a:lnTo>
                    <a:pt x="0" y="161709"/>
                  </a:lnTo>
                  <a:lnTo>
                    <a:pt x="167" y="577073"/>
                  </a:lnTo>
                  <a:lnTo>
                    <a:pt x="37594" y="611045"/>
                  </a:lnTo>
                  <a:lnTo>
                    <a:pt x="80140" y="638195"/>
                  </a:lnTo>
                  <a:lnTo>
                    <a:pt x="126831" y="658008"/>
                  </a:lnTo>
                  <a:lnTo>
                    <a:pt x="176694" y="669968"/>
                  </a:lnTo>
                  <a:lnTo>
                    <a:pt x="465266" y="508243"/>
                  </a:lnTo>
                  <a:lnTo>
                    <a:pt x="465266" y="99328"/>
                  </a:lnTo>
                  <a:close/>
                </a:path>
              </a:pathLst>
            </a:custGeom>
            <a:ln w="16721">
              <a:solidFill>
                <a:srgbClr val="000000"/>
              </a:solidFill>
            </a:ln>
          </p:spPr>
          <p:txBody>
            <a:bodyPr wrap="square" lIns="0" tIns="0" rIns="0" bIns="0" rtlCol="0"/>
            <a:lstStyle/>
            <a:p>
              <a:endParaRPr/>
            </a:p>
          </p:txBody>
        </p:sp>
        <p:sp>
          <p:nvSpPr>
            <p:cNvPr id="151" name="object 146"/>
            <p:cNvSpPr/>
            <p:nvPr/>
          </p:nvSpPr>
          <p:spPr>
            <a:xfrm>
              <a:off x="8130999" y="5347156"/>
              <a:ext cx="28537" cy="36480"/>
            </a:xfrm>
            <a:prstGeom prst="rect">
              <a:avLst/>
            </a:prstGeom>
            <a:blipFill>
              <a:blip r:embed="rId54" cstate="print"/>
              <a:stretch>
                <a:fillRect/>
              </a:stretch>
            </a:blipFill>
          </p:spPr>
          <p:txBody>
            <a:bodyPr wrap="square" lIns="0" tIns="0" rIns="0" bIns="0" rtlCol="0"/>
            <a:lstStyle/>
            <a:p>
              <a:endParaRPr/>
            </a:p>
          </p:txBody>
        </p:sp>
        <p:sp>
          <p:nvSpPr>
            <p:cNvPr id="152" name="object 147"/>
            <p:cNvSpPr/>
            <p:nvPr/>
          </p:nvSpPr>
          <p:spPr>
            <a:xfrm>
              <a:off x="8130999" y="5347156"/>
              <a:ext cx="28575" cy="36830"/>
            </a:xfrm>
            <a:custGeom>
              <a:avLst/>
              <a:gdLst/>
              <a:ahLst/>
              <a:cxnLst/>
              <a:rect l="l" t="t" r="r" b="b"/>
              <a:pathLst>
                <a:path w="28575" h="36829">
                  <a:moveTo>
                    <a:pt x="26962" y="13628"/>
                  </a:moveTo>
                  <a:lnTo>
                    <a:pt x="23458" y="7039"/>
                  </a:lnTo>
                  <a:lnTo>
                    <a:pt x="18650" y="2355"/>
                  </a:lnTo>
                  <a:lnTo>
                    <a:pt x="13184" y="0"/>
                  </a:lnTo>
                  <a:lnTo>
                    <a:pt x="7701" y="395"/>
                  </a:lnTo>
                  <a:lnTo>
                    <a:pt x="3271" y="3603"/>
                  </a:lnTo>
                  <a:lnTo>
                    <a:pt x="646" y="8897"/>
                  </a:lnTo>
                  <a:lnTo>
                    <a:pt x="0" y="15556"/>
                  </a:lnTo>
                  <a:lnTo>
                    <a:pt x="1504" y="22861"/>
                  </a:lnTo>
                  <a:lnTo>
                    <a:pt x="5079" y="29442"/>
                  </a:lnTo>
                  <a:lnTo>
                    <a:pt x="9878" y="34125"/>
                  </a:lnTo>
                  <a:lnTo>
                    <a:pt x="15306" y="36480"/>
                  </a:lnTo>
                  <a:lnTo>
                    <a:pt x="20765" y="36077"/>
                  </a:lnTo>
                  <a:lnTo>
                    <a:pt x="25219" y="32878"/>
                  </a:lnTo>
                  <a:lnTo>
                    <a:pt x="27883" y="27590"/>
                  </a:lnTo>
                  <a:lnTo>
                    <a:pt x="28537" y="20932"/>
                  </a:lnTo>
                  <a:lnTo>
                    <a:pt x="26962" y="13628"/>
                  </a:lnTo>
                  <a:close/>
                </a:path>
              </a:pathLst>
            </a:custGeom>
            <a:ln w="6018">
              <a:solidFill>
                <a:srgbClr val="000000"/>
              </a:solidFill>
            </a:ln>
          </p:spPr>
          <p:txBody>
            <a:bodyPr wrap="square" lIns="0" tIns="0" rIns="0" bIns="0" rtlCol="0"/>
            <a:lstStyle/>
            <a:p>
              <a:endParaRPr/>
            </a:p>
          </p:txBody>
        </p:sp>
        <p:sp>
          <p:nvSpPr>
            <p:cNvPr id="153" name="object 148"/>
            <p:cNvSpPr/>
            <p:nvPr/>
          </p:nvSpPr>
          <p:spPr>
            <a:xfrm>
              <a:off x="8087636" y="5426376"/>
              <a:ext cx="129258" cy="123205"/>
            </a:xfrm>
            <a:prstGeom prst="rect">
              <a:avLst/>
            </a:prstGeom>
            <a:blipFill>
              <a:blip r:embed="rId55" cstate="print"/>
              <a:stretch>
                <a:fillRect/>
              </a:stretch>
            </a:blipFill>
          </p:spPr>
          <p:txBody>
            <a:bodyPr wrap="square" lIns="0" tIns="0" rIns="0" bIns="0" rtlCol="0"/>
            <a:lstStyle/>
            <a:p>
              <a:endParaRPr/>
            </a:p>
          </p:txBody>
        </p:sp>
        <p:sp>
          <p:nvSpPr>
            <p:cNvPr id="154" name="object 149"/>
            <p:cNvSpPr/>
            <p:nvPr/>
          </p:nvSpPr>
          <p:spPr>
            <a:xfrm>
              <a:off x="8087785" y="5173209"/>
              <a:ext cx="129539" cy="74930"/>
            </a:xfrm>
            <a:custGeom>
              <a:avLst/>
              <a:gdLst/>
              <a:ahLst/>
              <a:cxnLst/>
              <a:rect l="l" t="t" r="r" b="b"/>
              <a:pathLst>
                <a:path w="129540" h="74929">
                  <a:moveTo>
                    <a:pt x="5191" y="0"/>
                  </a:moveTo>
                  <a:lnTo>
                    <a:pt x="2679" y="99"/>
                  </a:lnTo>
                  <a:lnTo>
                    <a:pt x="1172" y="1666"/>
                  </a:lnTo>
                  <a:lnTo>
                    <a:pt x="334" y="2483"/>
                  </a:lnTo>
                  <a:lnTo>
                    <a:pt x="0" y="3583"/>
                  </a:lnTo>
                  <a:lnTo>
                    <a:pt x="167" y="4699"/>
                  </a:lnTo>
                  <a:lnTo>
                    <a:pt x="334" y="7382"/>
                  </a:lnTo>
                  <a:lnTo>
                    <a:pt x="2009" y="9766"/>
                  </a:lnTo>
                  <a:lnTo>
                    <a:pt x="4354" y="11132"/>
                  </a:lnTo>
                  <a:lnTo>
                    <a:pt x="31183" y="31905"/>
                  </a:lnTo>
                  <a:lnTo>
                    <a:pt x="60210" y="49522"/>
                  </a:lnTo>
                  <a:lnTo>
                    <a:pt x="91121" y="63827"/>
                  </a:lnTo>
                  <a:lnTo>
                    <a:pt x="123602" y="74663"/>
                  </a:lnTo>
                  <a:lnTo>
                    <a:pt x="126951" y="73946"/>
                  </a:lnTo>
                  <a:lnTo>
                    <a:pt x="128961" y="70780"/>
                  </a:lnTo>
                  <a:lnTo>
                    <a:pt x="128291" y="67596"/>
                  </a:lnTo>
                  <a:lnTo>
                    <a:pt x="127789" y="65363"/>
                  </a:lnTo>
                  <a:lnTo>
                    <a:pt x="125946" y="63613"/>
                  </a:lnTo>
                  <a:lnTo>
                    <a:pt x="123602" y="63113"/>
                  </a:lnTo>
                  <a:lnTo>
                    <a:pt x="91840" y="52665"/>
                  </a:lnTo>
                  <a:lnTo>
                    <a:pt x="61570" y="38798"/>
                  </a:lnTo>
                  <a:lnTo>
                    <a:pt x="33090" y="21668"/>
                  </a:lnTo>
                  <a:lnTo>
                    <a:pt x="6699" y="1433"/>
                  </a:lnTo>
                  <a:lnTo>
                    <a:pt x="5191" y="0"/>
                  </a:lnTo>
                  <a:close/>
                </a:path>
              </a:pathLst>
            </a:custGeom>
            <a:solidFill>
              <a:srgbClr val="000000"/>
            </a:solidFill>
          </p:spPr>
          <p:txBody>
            <a:bodyPr wrap="square" lIns="0" tIns="0" rIns="0" bIns="0" rtlCol="0"/>
            <a:lstStyle/>
            <a:p>
              <a:endParaRPr/>
            </a:p>
          </p:txBody>
        </p:sp>
        <p:sp>
          <p:nvSpPr>
            <p:cNvPr id="155" name="object 150"/>
            <p:cNvSpPr/>
            <p:nvPr/>
          </p:nvSpPr>
          <p:spPr>
            <a:xfrm>
              <a:off x="8087785" y="5173209"/>
              <a:ext cx="129539" cy="74930"/>
            </a:xfrm>
            <a:custGeom>
              <a:avLst/>
              <a:gdLst/>
              <a:ahLst/>
              <a:cxnLst/>
              <a:rect l="l" t="t" r="r" b="b"/>
              <a:pathLst>
                <a:path w="129540" h="74929">
                  <a:moveTo>
                    <a:pt x="4354" y="11132"/>
                  </a:moveTo>
                  <a:lnTo>
                    <a:pt x="31183" y="31905"/>
                  </a:lnTo>
                  <a:lnTo>
                    <a:pt x="60210" y="49522"/>
                  </a:lnTo>
                  <a:lnTo>
                    <a:pt x="91121" y="63827"/>
                  </a:lnTo>
                  <a:lnTo>
                    <a:pt x="123602" y="74663"/>
                  </a:lnTo>
                  <a:lnTo>
                    <a:pt x="126951" y="73946"/>
                  </a:lnTo>
                  <a:lnTo>
                    <a:pt x="128961" y="70780"/>
                  </a:lnTo>
                  <a:lnTo>
                    <a:pt x="128291" y="67596"/>
                  </a:lnTo>
                  <a:lnTo>
                    <a:pt x="127789" y="65363"/>
                  </a:lnTo>
                  <a:lnTo>
                    <a:pt x="125946" y="63613"/>
                  </a:lnTo>
                  <a:lnTo>
                    <a:pt x="123602" y="63113"/>
                  </a:lnTo>
                  <a:lnTo>
                    <a:pt x="91840" y="52665"/>
                  </a:lnTo>
                  <a:lnTo>
                    <a:pt x="61570" y="38798"/>
                  </a:lnTo>
                  <a:lnTo>
                    <a:pt x="33090" y="21668"/>
                  </a:lnTo>
                  <a:lnTo>
                    <a:pt x="6699" y="1433"/>
                  </a:lnTo>
                  <a:lnTo>
                    <a:pt x="5191" y="0"/>
                  </a:lnTo>
                  <a:lnTo>
                    <a:pt x="2679" y="99"/>
                  </a:lnTo>
                  <a:lnTo>
                    <a:pt x="1172" y="1666"/>
                  </a:lnTo>
                  <a:lnTo>
                    <a:pt x="334" y="2483"/>
                  </a:lnTo>
                  <a:lnTo>
                    <a:pt x="0" y="3583"/>
                  </a:lnTo>
                  <a:lnTo>
                    <a:pt x="167" y="4699"/>
                  </a:lnTo>
                  <a:lnTo>
                    <a:pt x="334" y="7382"/>
                  </a:lnTo>
                  <a:lnTo>
                    <a:pt x="2009" y="9766"/>
                  </a:lnTo>
                  <a:lnTo>
                    <a:pt x="4354" y="11132"/>
                  </a:lnTo>
                  <a:close/>
                </a:path>
              </a:pathLst>
            </a:custGeom>
            <a:ln w="6007">
              <a:solidFill>
                <a:srgbClr val="000000"/>
              </a:solidFill>
            </a:ln>
          </p:spPr>
          <p:txBody>
            <a:bodyPr wrap="square" lIns="0" tIns="0" rIns="0" bIns="0" rtlCol="0"/>
            <a:lstStyle/>
            <a:p>
              <a:endParaRPr/>
            </a:p>
          </p:txBody>
        </p:sp>
        <p:sp>
          <p:nvSpPr>
            <p:cNvPr id="156" name="object 151"/>
            <p:cNvSpPr/>
            <p:nvPr/>
          </p:nvSpPr>
          <p:spPr>
            <a:xfrm>
              <a:off x="8126222" y="5209719"/>
              <a:ext cx="36259" cy="23755"/>
            </a:xfrm>
            <a:prstGeom prst="rect">
              <a:avLst/>
            </a:prstGeom>
            <a:blipFill>
              <a:blip r:embed="rId56" cstate="print"/>
              <a:stretch>
                <a:fillRect/>
              </a:stretch>
            </a:blipFill>
          </p:spPr>
          <p:txBody>
            <a:bodyPr wrap="square" lIns="0" tIns="0" rIns="0" bIns="0" rtlCol="0"/>
            <a:lstStyle/>
            <a:p>
              <a:endParaRPr/>
            </a:p>
          </p:txBody>
        </p:sp>
        <p:sp>
          <p:nvSpPr>
            <p:cNvPr id="157" name="object 152"/>
            <p:cNvSpPr/>
            <p:nvPr/>
          </p:nvSpPr>
          <p:spPr>
            <a:xfrm>
              <a:off x="8126221" y="5209718"/>
              <a:ext cx="36830" cy="24130"/>
            </a:xfrm>
            <a:custGeom>
              <a:avLst/>
              <a:gdLst/>
              <a:ahLst/>
              <a:cxnLst/>
              <a:rect l="l" t="t" r="r" b="b"/>
              <a:pathLst>
                <a:path w="36829" h="24129">
                  <a:moveTo>
                    <a:pt x="36259" y="23122"/>
                  </a:moveTo>
                  <a:lnTo>
                    <a:pt x="29367" y="9781"/>
                  </a:lnTo>
                  <a:lnTo>
                    <a:pt x="20432" y="1894"/>
                  </a:lnTo>
                  <a:lnTo>
                    <a:pt x="10493" y="0"/>
                  </a:lnTo>
                  <a:lnTo>
                    <a:pt x="586" y="4639"/>
                  </a:lnTo>
                  <a:lnTo>
                    <a:pt x="0" y="10675"/>
                  </a:lnTo>
                  <a:lnTo>
                    <a:pt x="3810" y="16162"/>
                  </a:lnTo>
                  <a:lnTo>
                    <a:pt x="11326" y="20508"/>
                  </a:lnTo>
                  <a:lnTo>
                    <a:pt x="21856" y="23122"/>
                  </a:lnTo>
                  <a:lnTo>
                    <a:pt x="26545" y="23755"/>
                  </a:lnTo>
                  <a:lnTo>
                    <a:pt x="31570" y="23755"/>
                  </a:lnTo>
                  <a:lnTo>
                    <a:pt x="36259" y="23122"/>
                  </a:lnTo>
                  <a:close/>
                </a:path>
              </a:pathLst>
            </a:custGeom>
            <a:ln w="3175">
              <a:solidFill>
                <a:srgbClr val="FFFFFF"/>
              </a:solidFill>
            </a:ln>
          </p:spPr>
          <p:txBody>
            <a:bodyPr wrap="square" lIns="0" tIns="0" rIns="0" bIns="0" rtlCol="0"/>
            <a:lstStyle/>
            <a:p>
              <a:endParaRPr/>
            </a:p>
          </p:txBody>
        </p:sp>
        <p:sp>
          <p:nvSpPr>
            <p:cNvPr id="158" name="object 153"/>
            <p:cNvSpPr/>
            <p:nvPr/>
          </p:nvSpPr>
          <p:spPr>
            <a:xfrm>
              <a:off x="8092642" y="5218257"/>
              <a:ext cx="119247" cy="95878"/>
            </a:xfrm>
            <a:prstGeom prst="rect">
              <a:avLst/>
            </a:prstGeom>
            <a:blipFill>
              <a:blip r:embed="rId57" cstate="print"/>
              <a:stretch>
                <a:fillRect/>
              </a:stretch>
            </a:blipFill>
          </p:spPr>
          <p:txBody>
            <a:bodyPr wrap="square" lIns="0" tIns="0" rIns="0" bIns="0" rtlCol="0"/>
            <a:lstStyle/>
            <a:p>
              <a:endParaRPr/>
            </a:p>
          </p:txBody>
        </p:sp>
        <p:sp>
          <p:nvSpPr>
            <p:cNvPr id="159" name="object 154"/>
            <p:cNvSpPr/>
            <p:nvPr/>
          </p:nvSpPr>
          <p:spPr>
            <a:xfrm>
              <a:off x="8092641" y="5224625"/>
              <a:ext cx="119380" cy="71755"/>
            </a:xfrm>
            <a:custGeom>
              <a:avLst/>
              <a:gdLst/>
              <a:ahLst/>
              <a:cxnLst/>
              <a:rect l="l" t="t" r="r" b="b"/>
              <a:pathLst>
                <a:path w="119379" h="71754">
                  <a:moveTo>
                    <a:pt x="0" y="0"/>
                  </a:moveTo>
                  <a:lnTo>
                    <a:pt x="26828" y="28982"/>
                  </a:lnTo>
                  <a:lnTo>
                    <a:pt x="86766" y="60913"/>
                  </a:lnTo>
                  <a:lnTo>
                    <a:pt x="119247" y="71613"/>
                  </a:lnTo>
                  <a:lnTo>
                    <a:pt x="119247" y="63513"/>
                  </a:lnTo>
                  <a:lnTo>
                    <a:pt x="86978" y="52305"/>
                  </a:lnTo>
                  <a:lnTo>
                    <a:pt x="56169" y="37894"/>
                  </a:lnTo>
                  <a:lnTo>
                    <a:pt x="27087" y="20414"/>
                  </a:lnTo>
                  <a:lnTo>
                    <a:pt x="0" y="0"/>
                  </a:lnTo>
                  <a:close/>
                </a:path>
              </a:pathLst>
            </a:custGeom>
            <a:solidFill>
              <a:srgbClr val="000000"/>
            </a:solidFill>
          </p:spPr>
          <p:txBody>
            <a:bodyPr wrap="square" lIns="0" tIns="0" rIns="0" bIns="0" rtlCol="0"/>
            <a:lstStyle/>
            <a:p>
              <a:endParaRPr/>
            </a:p>
          </p:txBody>
        </p:sp>
        <p:sp>
          <p:nvSpPr>
            <p:cNvPr id="160" name="object 155"/>
            <p:cNvSpPr/>
            <p:nvPr/>
          </p:nvSpPr>
          <p:spPr>
            <a:xfrm>
              <a:off x="8092641" y="5217692"/>
              <a:ext cx="119380" cy="95885"/>
            </a:xfrm>
            <a:custGeom>
              <a:avLst/>
              <a:gdLst/>
              <a:ahLst/>
              <a:cxnLst/>
              <a:rect l="l" t="t" r="r" b="b"/>
              <a:pathLst>
                <a:path w="119379" h="95885">
                  <a:moveTo>
                    <a:pt x="0" y="0"/>
                  </a:moveTo>
                  <a:lnTo>
                    <a:pt x="0" y="32331"/>
                  </a:lnTo>
                  <a:lnTo>
                    <a:pt x="27087" y="52755"/>
                  </a:lnTo>
                  <a:lnTo>
                    <a:pt x="56169" y="70240"/>
                  </a:lnTo>
                  <a:lnTo>
                    <a:pt x="86978" y="84653"/>
                  </a:lnTo>
                  <a:lnTo>
                    <a:pt x="119247" y="95862"/>
                  </a:lnTo>
                </a:path>
              </a:pathLst>
            </a:custGeom>
            <a:ln w="6011">
              <a:solidFill>
                <a:srgbClr val="FFFFFF"/>
              </a:solidFill>
            </a:ln>
          </p:spPr>
          <p:txBody>
            <a:bodyPr wrap="square" lIns="0" tIns="0" rIns="0" bIns="0" rtlCol="0"/>
            <a:lstStyle/>
            <a:p>
              <a:endParaRPr/>
            </a:p>
          </p:txBody>
        </p:sp>
        <p:sp>
          <p:nvSpPr>
            <p:cNvPr id="161" name="object 156"/>
            <p:cNvSpPr/>
            <p:nvPr/>
          </p:nvSpPr>
          <p:spPr>
            <a:xfrm>
              <a:off x="8092641" y="5218842"/>
              <a:ext cx="119380" cy="95885"/>
            </a:xfrm>
            <a:custGeom>
              <a:avLst/>
              <a:gdLst/>
              <a:ahLst/>
              <a:cxnLst/>
              <a:rect l="l" t="t" r="r" b="b"/>
              <a:pathLst>
                <a:path w="119379" h="95885">
                  <a:moveTo>
                    <a:pt x="119247" y="95878"/>
                  </a:moveTo>
                  <a:lnTo>
                    <a:pt x="119247" y="63530"/>
                  </a:lnTo>
                  <a:lnTo>
                    <a:pt x="87072" y="52167"/>
                  </a:lnTo>
                  <a:lnTo>
                    <a:pt x="56295" y="37708"/>
                  </a:lnTo>
                  <a:lnTo>
                    <a:pt x="27181" y="20278"/>
                  </a:lnTo>
                  <a:lnTo>
                    <a:pt x="0" y="0"/>
                  </a:lnTo>
                </a:path>
              </a:pathLst>
            </a:custGeom>
            <a:ln w="6011">
              <a:solidFill>
                <a:srgbClr val="000000"/>
              </a:solidFill>
            </a:ln>
          </p:spPr>
          <p:txBody>
            <a:bodyPr wrap="square" lIns="0" tIns="0" rIns="0" bIns="0" rtlCol="0"/>
            <a:lstStyle/>
            <a:p>
              <a:endParaRPr/>
            </a:p>
          </p:txBody>
        </p:sp>
        <p:sp>
          <p:nvSpPr>
            <p:cNvPr id="162" name="object 157"/>
            <p:cNvSpPr/>
            <p:nvPr/>
          </p:nvSpPr>
          <p:spPr>
            <a:xfrm>
              <a:off x="8064002" y="4486891"/>
              <a:ext cx="465266" cy="262204"/>
            </a:xfrm>
            <a:prstGeom prst="rect">
              <a:avLst/>
            </a:prstGeom>
            <a:blipFill>
              <a:blip r:embed="rId51" cstate="print"/>
              <a:stretch>
                <a:fillRect/>
              </a:stretch>
            </a:blipFill>
          </p:spPr>
          <p:txBody>
            <a:bodyPr wrap="square" lIns="0" tIns="0" rIns="0" bIns="0" rtlCol="0"/>
            <a:lstStyle/>
            <a:p>
              <a:endParaRPr/>
            </a:p>
          </p:txBody>
        </p:sp>
        <p:sp>
          <p:nvSpPr>
            <p:cNvPr id="163" name="object 158"/>
            <p:cNvSpPr/>
            <p:nvPr/>
          </p:nvSpPr>
          <p:spPr>
            <a:xfrm>
              <a:off x="8064003" y="4486892"/>
              <a:ext cx="465455" cy="262255"/>
            </a:xfrm>
            <a:custGeom>
              <a:avLst/>
              <a:gdLst/>
              <a:ahLst/>
              <a:cxnLst/>
              <a:rect l="l" t="t" r="r" b="b"/>
              <a:pathLst>
                <a:path w="465454" h="262254">
                  <a:moveTo>
                    <a:pt x="176526" y="262204"/>
                  </a:moveTo>
                  <a:lnTo>
                    <a:pt x="465266" y="99328"/>
                  </a:lnTo>
                  <a:lnTo>
                    <a:pt x="286395" y="0"/>
                  </a:lnTo>
                  <a:lnTo>
                    <a:pt x="0" y="161709"/>
                  </a:lnTo>
                  <a:lnTo>
                    <a:pt x="37147" y="197435"/>
                  </a:lnTo>
                  <a:lnTo>
                    <a:pt x="79617" y="226456"/>
                  </a:lnTo>
                  <a:lnTo>
                    <a:pt x="126452" y="248227"/>
                  </a:lnTo>
                  <a:lnTo>
                    <a:pt x="176694" y="262204"/>
                  </a:lnTo>
                </a:path>
              </a:pathLst>
            </a:custGeom>
            <a:ln w="6006">
              <a:solidFill>
                <a:srgbClr val="FFFFFF"/>
              </a:solidFill>
            </a:ln>
          </p:spPr>
          <p:txBody>
            <a:bodyPr wrap="square" lIns="0" tIns="0" rIns="0" bIns="0" rtlCol="0"/>
            <a:lstStyle/>
            <a:p>
              <a:endParaRPr/>
            </a:p>
          </p:txBody>
        </p:sp>
        <p:sp>
          <p:nvSpPr>
            <p:cNvPr id="164" name="object 159"/>
            <p:cNvSpPr/>
            <p:nvPr/>
          </p:nvSpPr>
          <p:spPr>
            <a:xfrm>
              <a:off x="8064169" y="4648135"/>
              <a:ext cx="176526" cy="508709"/>
            </a:xfrm>
            <a:prstGeom prst="rect">
              <a:avLst/>
            </a:prstGeom>
            <a:blipFill>
              <a:blip r:embed="rId58" cstate="print"/>
              <a:stretch>
                <a:fillRect/>
              </a:stretch>
            </a:blipFill>
          </p:spPr>
          <p:txBody>
            <a:bodyPr wrap="square" lIns="0" tIns="0" rIns="0" bIns="0" rtlCol="0"/>
            <a:lstStyle/>
            <a:p>
              <a:endParaRPr/>
            </a:p>
          </p:txBody>
        </p:sp>
        <p:sp>
          <p:nvSpPr>
            <p:cNvPr id="165" name="object 160"/>
            <p:cNvSpPr/>
            <p:nvPr/>
          </p:nvSpPr>
          <p:spPr>
            <a:xfrm>
              <a:off x="8064169" y="4648134"/>
              <a:ext cx="176530" cy="509270"/>
            </a:xfrm>
            <a:custGeom>
              <a:avLst/>
              <a:gdLst/>
              <a:ahLst/>
              <a:cxnLst/>
              <a:rect l="l" t="t" r="r" b="b"/>
              <a:pathLst>
                <a:path w="176529" h="509270">
                  <a:moveTo>
                    <a:pt x="176526" y="100961"/>
                  </a:moveTo>
                  <a:lnTo>
                    <a:pt x="126192" y="87005"/>
                  </a:lnTo>
                  <a:lnTo>
                    <a:pt x="79344" y="65155"/>
                  </a:lnTo>
                  <a:lnTo>
                    <a:pt x="36956" y="35968"/>
                  </a:lnTo>
                  <a:lnTo>
                    <a:pt x="0" y="0"/>
                  </a:lnTo>
                  <a:lnTo>
                    <a:pt x="0" y="415830"/>
                  </a:lnTo>
                  <a:lnTo>
                    <a:pt x="37427" y="449799"/>
                  </a:lnTo>
                  <a:lnTo>
                    <a:pt x="79972" y="476944"/>
                  </a:lnTo>
                  <a:lnTo>
                    <a:pt x="126663" y="496751"/>
                  </a:lnTo>
                  <a:lnTo>
                    <a:pt x="176526" y="508709"/>
                  </a:lnTo>
                  <a:lnTo>
                    <a:pt x="176359" y="100961"/>
                  </a:lnTo>
                </a:path>
              </a:pathLst>
            </a:custGeom>
            <a:ln w="6026">
              <a:solidFill>
                <a:srgbClr val="FFFFFF"/>
              </a:solidFill>
            </a:ln>
          </p:spPr>
          <p:txBody>
            <a:bodyPr wrap="square" lIns="0" tIns="0" rIns="0" bIns="0" rtlCol="0"/>
            <a:lstStyle/>
            <a:p>
              <a:endParaRPr/>
            </a:p>
          </p:txBody>
        </p:sp>
        <p:sp>
          <p:nvSpPr>
            <p:cNvPr id="166" name="object 161"/>
            <p:cNvSpPr/>
            <p:nvPr/>
          </p:nvSpPr>
          <p:spPr>
            <a:xfrm>
              <a:off x="8240528" y="4586221"/>
              <a:ext cx="288740" cy="570173"/>
            </a:xfrm>
            <a:prstGeom prst="rect">
              <a:avLst/>
            </a:prstGeom>
            <a:blipFill>
              <a:blip r:embed="rId59" cstate="print"/>
              <a:stretch>
                <a:fillRect/>
              </a:stretch>
            </a:blipFill>
          </p:spPr>
          <p:txBody>
            <a:bodyPr wrap="square" lIns="0" tIns="0" rIns="0" bIns="0" rtlCol="0"/>
            <a:lstStyle/>
            <a:p>
              <a:endParaRPr/>
            </a:p>
          </p:txBody>
        </p:sp>
        <p:sp>
          <p:nvSpPr>
            <p:cNvPr id="167" name="object 162"/>
            <p:cNvSpPr/>
            <p:nvPr/>
          </p:nvSpPr>
          <p:spPr>
            <a:xfrm>
              <a:off x="8240529" y="4586220"/>
              <a:ext cx="288925" cy="570230"/>
            </a:xfrm>
            <a:custGeom>
              <a:avLst/>
              <a:gdLst/>
              <a:ahLst/>
              <a:cxnLst/>
              <a:rect l="l" t="t" r="r" b="b"/>
              <a:pathLst>
                <a:path w="288925" h="570229">
                  <a:moveTo>
                    <a:pt x="0" y="162875"/>
                  </a:moveTo>
                  <a:lnTo>
                    <a:pt x="0" y="570173"/>
                  </a:lnTo>
                  <a:lnTo>
                    <a:pt x="288740" y="408897"/>
                  </a:lnTo>
                  <a:lnTo>
                    <a:pt x="288740" y="0"/>
                  </a:lnTo>
                  <a:lnTo>
                    <a:pt x="0" y="162875"/>
                  </a:lnTo>
                  <a:close/>
                </a:path>
              </a:pathLst>
            </a:custGeom>
            <a:ln w="6023">
              <a:solidFill>
                <a:srgbClr val="FFFFFF"/>
              </a:solidFill>
            </a:ln>
          </p:spPr>
          <p:txBody>
            <a:bodyPr wrap="square" lIns="0" tIns="0" rIns="0" bIns="0" rtlCol="0"/>
            <a:lstStyle/>
            <a:p>
              <a:endParaRPr/>
            </a:p>
          </p:txBody>
        </p:sp>
        <p:sp>
          <p:nvSpPr>
            <p:cNvPr id="168" name="object 163"/>
            <p:cNvSpPr/>
            <p:nvPr/>
          </p:nvSpPr>
          <p:spPr>
            <a:xfrm>
              <a:off x="8064003" y="4486874"/>
              <a:ext cx="465455" cy="670560"/>
            </a:xfrm>
            <a:custGeom>
              <a:avLst/>
              <a:gdLst/>
              <a:ahLst/>
              <a:cxnLst/>
              <a:rect l="l" t="t" r="r" b="b"/>
              <a:pathLst>
                <a:path w="465454" h="670560">
                  <a:moveTo>
                    <a:pt x="465266" y="99328"/>
                  </a:moveTo>
                  <a:lnTo>
                    <a:pt x="286395" y="0"/>
                  </a:lnTo>
                  <a:lnTo>
                    <a:pt x="0" y="161709"/>
                  </a:lnTo>
                  <a:lnTo>
                    <a:pt x="167" y="577073"/>
                  </a:lnTo>
                  <a:lnTo>
                    <a:pt x="37594" y="611042"/>
                  </a:lnTo>
                  <a:lnTo>
                    <a:pt x="80140" y="638187"/>
                  </a:lnTo>
                  <a:lnTo>
                    <a:pt x="126831" y="657994"/>
                  </a:lnTo>
                  <a:lnTo>
                    <a:pt x="176694" y="669952"/>
                  </a:lnTo>
                  <a:lnTo>
                    <a:pt x="465266" y="508226"/>
                  </a:lnTo>
                  <a:lnTo>
                    <a:pt x="465266" y="99328"/>
                  </a:lnTo>
                  <a:close/>
                </a:path>
              </a:pathLst>
            </a:custGeom>
            <a:ln w="16721">
              <a:solidFill>
                <a:srgbClr val="000000"/>
              </a:solidFill>
            </a:ln>
          </p:spPr>
          <p:txBody>
            <a:bodyPr wrap="square" lIns="0" tIns="0" rIns="0" bIns="0" rtlCol="0"/>
            <a:lstStyle/>
            <a:p>
              <a:endParaRPr/>
            </a:p>
          </p:txBody>
        </p:sp>
        <p:sp>
          <p:nvSpPr>
            <p:cNvPr id="169" name="object 164"/>
            <p:cNvSpPr/>
            <p:nvPr/>
          </p:nvSpPr>
          <p:spPr>
            <a:xfrm>
              <a:off x="8130999" y="4900510"/>
              <a:ext cx="28537" cy="36473"/>
            </a:xfrm>
            <a:prstGeom prst="rect">
              <a:avLst/>
            </a:prstGeom>
            <a:blipFill>
              <a:blip r:embed="rId60" cstate="print"/>
              <a:stretch>
                <a:fillRect/>
              </a:stretch>
            </a:blipFill>
          </p:spPr>
          <p:txBody>
            <a:bodyPr wrap="square" lIns="0" tIns="0" rIns="0" bIns="0" rtlCol="0"/>
            <a:lstStyle/>
            <a:p>
              <a:endParaRPr/>
            </a:p>
          </p:txBody>
        </p:sp>
        <p:sp>
          <p:nvSpPr>
            <p:cNvPr id="170" name="object 165"/>
            <p:cNvSpPr/>
            <p:nvPr/>
          </p:nvSpPr>
          <p:spPr>
            <a:xfrm>
              <a:off x="8130998" y="4900509"/>
              <a:ext cx="28575" cy="36830"/>
            </a:xfrm>
            <a:custGeom>
              <a:avLst/>
              <a:gdLst/>
              <a:ahLst/>
              <a:cxnLst/>
              <a:rect l="l" t="t" r="r" b="b"/>
              <a:pathLst>
                <a:path w="28575" h="36829">
                  <a:moveTo>
                    <a:pt x="26962" y="13611"/>
                  </a:moveTo>
                  <a:lnTo>
                    <a:pt x="23458" y="7033"/>
                  </a:lnTo>
                  <a:lnTo>
                    <a:pt x="18650" y="2354"/>
                  </a:lnTo>
                  <a:lnTo>
                    <a:pt x="13184" y="0"/>
                  </a:lnTo>
                  <a:lnTo>
                    <a:pt x="7701" y="395"/>
                  </a:lnTo>
                  <a:lnTo>
                    <a:pt x="3271" y="3596"/>
                  </a:lnTo>
                  <a:lnTo>
                    <a:pt x="646" y="8891"/>
                  </a:lnTo>
                  <a:lnTo>
                    <a:pt x="0" y="15554"/>
                  </a:lnTo>
                  <a:lnTo>
                    <a:pt x="1504" y="22861"/>
                  </a:lnTo>
                  <a:lnTo>
                    <a:pt x="5079" y="29440"/>
                  </a:lnTo>
                  <a:lnTo>
                    <a:pt x="9878" y="34119"/>
                  </a:lnTo>
                  <a:lnTo>
                    <a:pt x="15306" y="36473"/>
                  </a:lnTo>
                  <a:lnTo>
                    <a:pt x="20765" y="36077"/>
                  </a:lnTo>
                  <a:lnTo>
                    <a:pt x="25219" y="32878"/>
                  </a:lnTo>
                  <a:lnTo>
                    <a:pt x="27883" y="27588"/>
                  </a:lnTo>
                  <a:lnTo>
                    <a:pt x="28537" y="20925"/>
                  </a:lnTo>
                  <a:lnTo>
                    <a:pt x="26962" y="13611"/>
                  </a:lnTo>
                  <a:close/>
                </a:path>
              </a:pathLst>
            </a:custGeom>
            <a:ln w="6018">
              <a:solidFill>
                <a:srgbClr val="000000"/>
              </a:solidFill>
            </a:ln>
          </p:spPr>
          <p:txBody>
            <a:bodyPr wrap="square" lIns="0" tIns="0" rIns="0" bIns="0" rtlCol="0"/>
            <a:lstStyle/>
            <a:p>
              <a:endParaRPr/>
            </a:p>
          </p:txBody>
        </p:sp>
        <p:sp>
          <p:nvSpPr>
            <p:cNvPr id="171" name="object 166"/>
            <p:cNvSpPr/>
            <p:nvPr/>
          </p:nvSpPr>
          <p:spPr>
            <a:xfrm>
              <a:off x="8087636" y="4979714"/>
              <a:ext cx="129258" cy="123221"/>
            </a:xfrm>
            <a:prstGeom prst="rect">
              <a:avLst/>
            </a:prstGeom>
            <a:blipFill>
              <a:blip r:embed="rId61" cstate="print"/>
              <a:stretch>
                <a:fillRect/>
              </a:stretch>
            </a:blipFill>
          </p:spPr>
          <p:txBody>
            <a:bodyPr wrap="square" lIns="0" tIns="0" rIns="0" bIns="0" rtlCol="0"/>
            <a:lstStyle/>
            <a:p>
              <a:endParaRPr/>
            </a:p>
          </p:txBody>
        </p:sp>
        <p:sp>
          <p:nvSpPr>
            <p:cNvPr id="172" name="object 167"/>
            <p:cNvSpPr/>
            <p:nvPr/>
          </p:nvSpPr>
          <p:spPr>
            <a:xfrm>
              <a:off x="8087785" y="4726563"/>
              <a:ext cx="129539" cy="74930"/>
            </a:xfrm>
            <a:custGeom>
              <a:avLst/>
              <a:gdLst/>
              <a:ahLst/>
              <a:cxnLst/>
              <a:rect l="l" t="t" r="r" b="b"/>
              <a:pathLst>
                <a:path w="129540" h="74929">
                  <a:moveTo>
                    <a:pt x="5191" y="0"/>
                  </a:moveTo>
                  <a:lnTo>
                    <a:pt x="2679" y="99"/>
                  </a:lnTo>
                  <a:lnTo>
                    <a:pt x="1172" y="1666"/>
                  </a:lnTo>
                  <a:lnTo>
                    <a:pt x="334" y="2483"/>
                  </a:lnTo>
                  <a:lnTo>
                    <a:pt x="0" y="3583"/>
                  </a:lnTo>
                  <a:lnTo>
                    <a:pt x="167" y="4683"/>
                  </a:lnTo>
                  <a:lnTo>
                    <a:pt x="334" y="7366"/>
                  </a:lnTo>
                  <a:lnTo>
                    <a:pt x="2009" y="9766"/>
                  </a:lnTo>
                  <a:lnTo>
                    <a:pt x="4354" y="11132"/>
                  </a:lnTo>
                  <a:lnTo>
                    <a:pt x="31183" y="31896"/>
                  </a:lnTo>
                  <a:lnTo>
                    <a:pt x="60210" y="49510"/>
                  </a:lnTo>
                  <a:lnTo>
                    <a:pt x="91121" y="63817"/>
                  </a:lnTo>
                  <a:lnTo>
                    <a:pt x="123602" y="74663"/>
                  </a:lnTo>
                  <a:lnTo>
                    <a:pt x="126951" y="73946"/>
                  </a:lnTo>
                  <a:lnTo>
                    <a:pt x="128961" y="70780"/>
                  </a:lnTo>
                  <a:lnTo>
                    <a:pt x="128291" y="67580"/>
                  </a:lnTo>
                  <a:lnTo>
                    <a:pt x="127789" y="65346"/>
                  </a:lnTo>
                  <a:lnTo>
                    <a:pt x="125946" y="63613"/>
                  </a:lnTo>
                  <a:lnTo>
                    <a:pt x="123602" y="63113"/>
                  </a:lnTo>
                  <a:lnTo>
                    <a:pt x="91840" y="52658"/>
                  </a:lnTo>
                  <a:lnTo>
                    <a:pt x="61570" y="38791"/>
                  </a:lnTo>
                  <a:lnTo>
                    <a:pt x="33090" y="21666"/>
                  </a:lnTo>
                  <a:lnTo>
                    <a:pt x="6699" y="1433"/>
                  </a:lnTo>
                  <a:lnTo>
                    <a:pt x="5191" y="0"/>
                  </a:lnTo>
                  <a:close/>
                </a:path>
              </a:pathLst>
            </a:custGeom>
            <a:solidFill>
              <a:srgbClr val="000000"/>
            </a:solidFill>
          </p:spPr>
          <p:txBody>
            <a:bodyPr wrap="square" lIns="0" tIns="0" rIns="0" bIns="0" rtlCol="0"/>
            <a:lstStyle/>
            <a:p>
              <a:endParaRPr/>
            </a:p>
          </p:txBody>
        </p:sp>
        <p:sp>
          <p:nvSpPr>
            <p:cNvPr id="173" name="object 168"/>
            <p:cNvSpPr/>
            <p:nvPr/>
          </p:nvSpPr>
          <p:spPr>
            <a:xfrm>
              <a:off x="8087785" y="4726563"/>
              <a:ext cx="129539" cy="74930"/>
            </a:xfrm>
            <a:custGeom>
              <a:avLst/>
              <a:gdLst/>
              <a:ahLst/>
              <a:cxnLst/>
              <a:rect l="l" t="t" r="r" b="b"/>
              <a:pathLst>
                <a:path w="129540" h="74929">
                  <a:moveTo>
                    <a:pt x="4354" y="11132"/>
                  </a:moveTo>
                  <a:lnTo>
                    <a:pt x="31183" y="31896"/>
                  </a:lnTo>
                  <a:lnTo>
                    <a:pt x="60210" y="49510"/>
                  </a:lnTo>
                  <a:lnTo>
                    <a:pt x="91121" y="63817"/>
                  </a:lnTo>
                  <a:lnTo>
                    <a:pt x="123602" y="74663"/>
                  </a:lnTo>
                  <a:lnTo>
                    <a:pt x="126951" y="73946"/>
                  </a:lnTo>
                  <a:lnTo>
                    <a:pt x="128961" y="70780"/>
                  </a:lnTo>
                  <a:lnTo>
                    <a:pt x="128291" y="67580"/>
                  </a:lnTo>
                  <a:lnTo>
                    <a:pt x="127789" y="65346"/>
                  </a:lnTo>
                  <a:lnTo>
                    <a:pt x="125946" y="63613"/>
                  </a:lnTo>
                  <a:lnTo>
                    <a:pt x="123602" y="63113"/>
                  </a:lnTo>
                  <a:lnTo>
                    <a:pt x="91840" y="52658"/>
                  </a:lnTo>
                  <a:lnTo>
                    <a:pt x="61570" y="38791"/>
                  </a:lnTo>
                  <a:lnTo>
                    <a:pt x="33090" y="21666"/>
                  </a:lnTo>
                  <a:lnTo>
                    <a:pt x="6699" y="1433"/>
                  </a:lnTo>
                  <a:lnTo>
                    <a:pt x="5191" y="0"/>
                  </a:lnTo>
                  <a:lnTo>
                    <a:pt x="2679" y="99"/>
                  </a:lnTo>
                  <a:lnTo>
                    <a:pt x="1172" y="1666"/>
                  </a:lnTo>
                  <a:lnTo>
                    <a:pt x="334" y="2483"/>
                  </a:lnTo>
                  <a:lnTo>
                    <a:pt x="0" y="3583"/>
                  </a:lnTo>
                  <a:lnTo>
                    <a:pt x="167" y="4683"/>
                  </a:lnTo>
                  <a:lnTo>
                    <a:pt x="334" y="7366"/>
                  </a:lnTo>
                  <a:lnTo>
                    <a:pt x="2009" y="9766"/>
                  </a:lnTo>
                  <a:lnTo>
                    <a:pt x="4354" y="11132"/>
                  </a:lnTo>
                  <a:close/>
                </a:path>
              </a:pathLst>
            </a:custGeom>
            <a:ln w="6007">
              <a:solidFill>
                <a:srgbClr val="000000"/>
              </a:solidFill>
            </a:ln>
          </p:spPr>
          <p:txBody>
            <a:bodyPr wrap="square" lIns="0" tIns="0" rIns="0" bIns="0" rtlCol="0"/>
            <a:lstStyle/>
            <a:p>
              <a:endParaRPr/>
            </a:p>
          </p:txBody>
        </p:sp>
        <p:sp>
          <p:nvSpPr>
            <p:cNvPr id="174" name="object 169"/>
            <p:cNvSpPr/>
            <p:nvPr/>
          </p:nvSpPr>
          <p:spPr>
            <a:xfrm>
              <a:off x="8126222" y="4763073"/>
              <a:ext cx="36259" cy="23755"/>
            </a:xfrm>
            <a:prstGeom prst="rect">
              <a:avLst/>
            </a:prstGeom>
            <a:blipFill>
              <a:blip r:embed="rId62" cstate="print"/>
              <a:stretch>
                <a:fillRect/>
              </a:stretch>
            </a:blipFill>
          </p:spPr>
          <p:txBody>
            <a:bodyPr wrap="square" lIns="0" tIns="0" rIns="0" bIns="0" rtlCol="0"/>
            <a:lstStyle/>
            <a:p>
              <a:endParaRPr/>
            </a:p>
          </p:txBody>
        </p:sp>
        <p:sp>
          <p:nvSpPr>
            <p:cNvPr id="175" name="object 170"/>
            <p:cNvSpPr/>
            <p:nvPr/>
          </p:nvSpPr>
          <p:spPr>
            <a:xfrm>
              <a:off x="8126221" y="4763072"/>
              <a:ext cx="36830" cy="24130"/>
            </a:xfrm>
            <a:custGeom>
              <a:avLst/>
              <a:gdLst/>
              <a:ahLst/>
              <a:cxnLst/>
              <a:rect l="l" t="t" r="r" b="b"/>
              <a:pathLst>
                <a:path w="36829" h="24129">
                  <a:moveTo>
                    <a:pt x="36259" y="23122"/>
                  </a:moveTo>
                  <a:lnTo>
                    <a:pt x="29367" y="9781"/>
                  </a:lnTo>
                  <a:lnTo>
                    <a:pt x="20432" y="1894"/>
                  </a:lnTo>
                  <a:lnTo>
                    <a:pt x="10493" y="0"/>
                  </a:lnTo>
                  <a:lnTo>
                    <a:pt x="586" y="4639"/>
                  </a:lnTo>
                  <a:lnTo>
                    <a:pt x="0" y="10668"/>
                  </a:lnTo>
                  <a:lnTo>
                    <a:pt x="3810" y="16156"/>
                  </a:lnTo>
                  <a:lnTo>
                    <a:pt x="11326" y="20506"/>
                  </a:lnTo>
                  <a:lnTo>
                    <a:pt x="21856" y="23122"/>
                  </a:lnTo>
                  <a:lnTo>
                    <a:pt x="26545" y="23755"/>
                  </a:lnTo>
                  <a:lnTo>
                    <a:pt x="31570" y="23755"/>
                  </a:lnTo>
                  <a:lnTo>
                    <a:pt x="36259" y="23122"/>
                  </a:lnTo>
                  <a:close/>
                </a:path>
              </a:pathLst>
            </a:custGeom>
            <a:ln w="3175">
              <a:solidFill>
                <a:srgbClr val="FFFFFF"/>
              </a:solidFill>
            </a:ln>
          </p:spPr>
          <p:txBody>
            <a:bodyPr wrap="square" lIns="0" tIns="0" rIns="0" bIns="0" rtlCol="0"/>
            <a:lstStyle/>
            <a:p>
              <a:endParaRPr/>
            </a:p>
          </p:txBody>
        </p:sp>
        <p:sp>
          <p:nvSpPr>
            <p:cNvPr id="176" name="object 171"/>
            <p:cNvSpPr/>
            <p:nvPr/>
          </p:nvSpPr>
          <p:spPr>
            <a:xfrm>
              <a:off x="8092642" y="4771611"/>
              <a:ext cx="119247" cy="95878"/>
            </a:xfrm>
            <a:prstGeom prst="rect">
              <a:avLst/>
            </a:prstGeom>
            <a:blipFill>
              <a:blip r:embed="rId63" cstate="print"/>
              <a:stretch>
                <a:fillRect/>
              </a:stretch>
            </a:blipFill>
          </p:spPr>
          <p:txBody>
            <a:bodyPr wrap="square" lIns="0" tIns="0" rIns="0" bIns="0" rtlCol="0"/>
            <a:lstStyle/>
            <a:p>
              <a:endParaRPr/>
            </a:p>
          </p:txBody>
        </p:sp>
        <p:sp>
          <p:nvSpPr>
            <p:cNvPr id="177" name="object 172"/>
            <p:cNvSpPr/>
            <p:nvPr/>
          </p:nvSpPr>
          <p:spPr>
            <a:xfrm>
              <a:off x="8092641" y="4777962"/>
              <a:ext cx="119380" cy="71755"/>
            </a:xfrm>
            <a:custGeom>
              <a:avLst/>
              <a:gdLst/>
              <a:ahLst/>
              <a:cxnLst/>
              <a:rect l="l" t="t" r="r" b="b"/>
              <a:pathLst>
                <a:path w="119379" h="71754">
                  <a:moveTo>
                    <a:pt x="0" y="0"/>
                  </a:moveTo>
                  <a:lnTo>
                    <a:pt x="26828" y="28991"/>
                  </a:lnTo>
                  <a:lnTo>
                    <a:pt x="86766" y="60922"/>
                  </a:lnTo>
                  <a:lnTo>
                    <a:pt x="119247" y="71613"/>
                  </a:lnTo>
                  <a:lnTo>
                    <a:pt x="119247" y="63530"/>
                  </a:lnTo>
                  <a:lnTo>
                    <a:pt x="86978" y="52321"/>
                  </a:lnTo>
                  <a:lnTo>
                    <a:pt x="56169" y="37908"/>
                  </a:lnTo>
                  <a:lnTo>
                    <a:pt x="27087" y="20423"/>
                  </a:lnTo>
                  <a:lnTo>
                    <a:pt x="0" y="0"/>
                  </a:lnTo>
                  <a:close/>
                </a:path>
              </a:pathLst>
            </a:custGeom>
            <a:solidFill>
              <a:srgbClr val="000000"/>
            </a:solidFill>
          </p:spPr>
          <p:txBody>
            <a:bodyPr wrap="square" lIns="0" tIns="0" rIns="0" bIns="0" rtlCol="0"/>
            <a:lstStyle/>
            <a:p>
              <a:endParaRPr/>
            </a:p>
          </p:txBody>
        </p:sp>
        <p:sp>
          <p:nvSpPr>
            <p:cNvPr id="178" name="object 173"/>
            <p:cNvSpPr/>
            <p:nvPr/>
          </p:nvSpPr>
          <p:spPr>
            <a:xfrm>
              <a:off x="8092641" y="4771029"/>
              <a:ext cx="119380" cy="95885"/>
            </a:xfrm>
            <a:custGeom>
              <a:avLst/>
              <a:gdLst/>
              <a:ahLst/>
              <a:cxnLst/>
              <a:rect l="l" t="t" r="r" b="b"/>
              <a:pathLst>
                <a:path w="119379" h="95885">
                  <a:moveTo>
                    <a:pt x="0" y="0"/>
                  </a:moveTo>
                  <a:lnTo>
                    <a:pt x="0" y="32348"/>
                  </a:lnTo>
                  <a:lnTo>
                    <a:pt x="27087" y="52772"/>
                  </a:lnTo>
                  <a:lnTo>
                    <a:pt x="56169" y="70257"/>
                  </a:lnTo>
                  <a:lnTo>
                    <a:pt x="86978" y="84670"/>
                  </a:lnTo>
                  <a:lnTo>
                    <a:pt x="119247" y="95878"/>
                  </a:lnTo>
                </a:path>
              </a:pathLst>
            </a:custGeom>
            <a:ln w="6011">
              <a:solidFill>
                <a:srgbClr val="FFFFFF"/>
              </a:solidFill>
            </a:ln>
          </p:spPr>
          <p:txBody>
            <a:bodyPr wrap="square" lIns="0" tIns="0" rIns="0" bIns="0" rtlCol="0"/>
            <a:lstStyle/>
            <a:p>
              <a:endParaRPr/>
            </a:p>
          </p:txBody>
        </p:sp>
        <p:sp>
          <p:nvSpPr>
            <p:cNvPr id="179" name="object 174"/>
            <p:cNvSpPr/>
            <p:nvPr/>
          </p:nvSpPr>
          <p:spPr>
            <a:xfrm>
              <a:off x="8092641" y="4772196"/>
              <a:ext cx="119380" cy="95885"/>
            </a:xfrm>
            <a:custGeom>
              <a:avLst/>
              <a:gdLst/>
              <a:ahLst/>
              <a:cxnLst/>
              <a:rect l="l" t="t" r="r" b="b"/>
              <a:pathLst>
                <a:path w="119379" h="95885">
                  <a:moveTo>
                    <a:pt x="119247" y="95862"/>
                  </a:moveTo>
                  <a:lnTo>
                    <a:pt x="119247" y="63530"/>
                  </a:lnTo>
                  <a:lnTo>
                    <a:pt x="87072" y="52164"/>
                  </a:lnTo>
                  <a:lnTo>
                    <a:pt x="56295" y="37702"/>
                  </a:lnTo>
                  <a:lnTo>
                    <a:pt x="27181" y="20271"/>
                  </a:lnTo>
                  <a:lnTo>
                    <a:pt x="0" y="0"/>
                  </a:lnTo>
                </a:path>
              </a:pathLst>
            </a:custGeom>
            <a:ln w="6011">
              <a:solidFill>
                <a:srgbClr val="000000"/>
              </a:solidFill>
            </a:ln>
          </p:spPr>
          <p:txBody>
            <a:bodyPr wrap="square" lIns="0" tIns="0" rIns="0" bIns="0" rtlCol="0"/>
            <a:lstStyle/>
            <a:p>
              <a:endParaRPr/>
            </a:p>
          </p:txBody>
        </p:sp>
        <p:sp>
          <p:nvSpPr>
            <p:cNvPr id="180" name="object 175"/>
            <p:cNvSpPr/>
            <p:nvPr/>
          </p:nvSpPr>
          <p:spPr>
            <a:xfrm>
              <a:off x="3212046" y="4138924"/>
              <a:ext cx="712470" cy="0"/>
            </a:xfrm>
            <a:custGeom>
              <a:avLst/>
              <a:gdLst/>
              <a:ahLst/>
              <a:cxnLst/>
              <a:rect l="l" t="t" r="r" b="b"/>
              <a:pathLst>
                <a:path w="712469">
                  <a:moveTo>
                    <a:pt x="0" y="0"/>
                  </a:moveTo>
                  <a:lnTo>
                    <a:pt x="712119" y="0"/>
                  </a:lnTo>
                </a:path>
              </a:pathLst>
            </a:custGeom>
            <a:ln w="35998">
              <a:solidFill>
                <a:srgbClr val="000000"/>
              </a:solidFill>
            </a:ln>
          </p:spPr>
          <p:txBody>
            <a:bodyPr wrap="square" lIns="0" tIns="0" rIns="0" bIns="0" rtlCol="0"/>
            <a:lstStyle/>
            <a:p>
              <a:endParaRPr/>
            </a:p>
          </p:txBody>
        </p:sp>
        <p:sp>
          <p:nvSpPr>
            <p:cNvPr id="181" name="object 176"/>
            <p:cNvSpPr/>
            <p:nvPr/>
          </p:nvSpPr>
          <p:spPr>
            <a:xfrm>
              <a:off x="5728289" y="4138924"/>
              <a:ext cx="570230" cy="0"/>
            </a:xfrm>
            <a:custGeom>
              <a:avLst/>
              <a:gdLst/>
              <a:ahLst/>
              <a:cxnLst/>
              <a:rect l="l" t="t" r="r" b="b"/>
              <a:pathLst>
                <a:path w="570229">
                  <a:moveTo>
                    <a:pt x="0" y="0"/>
                  </a:moveTo>
                  <a:lnTo>
                    <a:pt x="569608" y="0"/>
                  </a:lnTo>
                </a:path>
              </a:pathLst>
            </a:custGeom>
            <a:ln w="35998">
              <a:solidFill>
                <a:srgbClr val="000000"/>
              </a:solidFill>
            </a:ln>
          </p:spPr>
          <p:txBody>
            <a:bodyPr wrap="square" lIns="0" tIns="0" rIns="0" bIns="0" rtlCol="0"/>
            <a:lstStyle/>
            <a:p>
              <a:endParaRPr/>
            </a:p>
          </p:txBody>
        </p:sp>
        <p:sp>
          <p:nvSpPr>
            <p:cNvPr id="182" name="object 177"/>
            <p:cNvSpPr/>
            <p:nvPr/>
          </p:nvSpPr>
          <p:spPr>
            <a:xfrm>
              <a:off x="7538777" y="4130425"/>
              <a:ext cx="1370965" cy="0"/>
            </a:xfrm>
            <a:custGeom>
              <a:avLst/>
              <a:gdLst/>
              <a:ahLst/>
              <a:cxnLst/>
              <a:rect l="l" t="t" r="r" b="b"/>
              <a:pathLst>
                <a:path w="1370965">
                  <a:moveTo>
                    <a:pt x="0" y="0"/>
                  </a:moveTo>
                  <a:lnTo>
                    <a:pt x="1370343" y="0"/>
                  </a:lnTo>
                </a:path>
              </a:pathLst>
            </a:custGeom>
            <a:ln w="35998">
              <a:solidFill>
                <a:srgbClr val="000000"/>
              </a:solidFill>
            </a:ln>
          </p:spPr>
          <p:txBody>
            <a:bodyPr wrap="square" lIns="0" tIns="0" rIns="0" bIns="0" rtlCol="0"/>
            <a:lstStyle/>
            <a:p>
              <a:endParaRPr/>
            </a:p>
          </p:txBody>
        </p:sp>
        <p:sp>
          <p:nvSpPr>
            <p:cNvPr id="183" name="object 178"/>
            <p:cNvSpPr/>
            <p:nvPr/>
          </p:nvSpPr>
          <p:spPr>
            <a:xfrm>
              <a:off x="8909119" y="2721824"/>
              <a:ext cx="0" cy="3307079"/>
            </a:xfrm>
            <a:custGeom>
              <a:avLst/>
              <a:gdLst/>
              <a:ahLst/>
              <a:cxnLst/>
              <a:rect l="l" t="t" r="r" b="b"/>
              <a:pathLst>
                <a:path h="3307079">
                  <a:moveTo>
                    <a:pt x="0" y="0"/>
                  </a:moveTo>
                  <a:lnTo>
                    <a:pt x="0" y="3306851"/>
                  </a:lnTo>
                </a:path>
              </a:pathLst>
            </a:custGeom>
            <a:ln w="36176">
              <a:solidFill>
                <a:srgbClr val="000000"/>
              </a:solidFill>
            </a:ln>
          </p:spPr>
          <p:txBody>
            <a:bodyPr wrap="square" lIns="0" tIns="0" rIns="0" bIns="0" rtlCol="0"/>
            <a:lstStyle/>
            <a:p>
              <a:endParaRPr/>
            </a:p>
          </p:txBody>
        </p:sp>
        <p:sp>
          <p:nvSpPr>
            <p:cNvPr id="184" name="object 179"/>
            <p:cNvSpPr/>
            <p:nvPr/>
          </p:nvSpPr>
          <p:spPr>
            <a:xfrm>
              <a:off x="8196983" y="4130425"/>
              <a:ext cx="2540" cy="271780"/>
            </a:xfrm>
            <a:custGeom>
              <a:avLst/>
              <a:gdLst/>
              <a:ahLst/>
              <a:cxnLst/>
              <a:rect l="l" t="t" r="r" b="b"/>
              <a:pathLst>
                <a:path w="2540" h="271779">
                  <a:moveTo>
                    <a:pt x="1088" y="-18088"/>
                  </a:moveTo>
                  <a:lnTo>
                    <a:pt x="1088" y="289575"/>
                  </a:lnTo>
                </a:path>
              </a:pathLst>
            </a:custGeom>
            <a:ln w="38353">
              <a:solidFill>
                <a:srgbClr val="000000"/>
              </a:solidFill>
            </a:ln>
          </p:spPr>
          <p:txBody>
            <a:bodyPr wrap="square" lIns="0" tIns="0" rIns="0" bIns="0" rtlCol="0"/>
            <a:lstStyle/>
            <a:p>
              <a:endParaRPr/>
            </a:p>
          </p:txBody>
        </p:sp>
        <p:sp>
          <p:nvSpPr>
            <p:cNvPr id="185" name="object 180"/>
            <p:cNvSpPr/>
            <p:nvPr/>
          </p:nvSpPr>
          <p:spPr>
            <a:xfrm>
              <a:off x="8138197" y="4071927"/>
              <a:ext cx="117572" cy="116994"/>
            </a:xfrm>
            <a:prstGeom prst="rect">
              <a:avLst/>
            </a:prstGeom>
            <a:blipFill>
              <a:blip r:embed="rId64" cstate="print"/>
              <a:stretch>
                <a:fillRect/>
              </a:stretch>
            </a:blipFill>
          </p:spPr>
          <p:txBody>
            <a:bodyPr wrap="square" lIns="0" tIns="0" rIns="0" bIns="0" rtlCol="0"/>
            <a:lstStyle/>
            <a:p>
              <a:endParaRPr/>
            </a:p>
          </p:txBody>
        </p:sp>
        <p:sp>
          <p:nvSpPr>
            <p:cNvPr id="186" name="object 181"/>
            <p:cNvSpPr/>
            <p:nvPr/>
          </p:nvSpPr>
          <p:spPr>
            <a:xfrm>
              <a:off x="8140373" y="4343416"/>
              <a:ext cx="117572" cy="117011"/>
            </a:xfrm>
            <a:prstGeom prst="rect">
              <a:avLst/>
            </a:prstGeom>
            <a:blipFill>
              <a:blip r:embed="rId65" cstate="print"/>
              <a:stretch>
                <a:fillRect/>
              </a:stretch>
            </a:blipFill>
          </p:spPr>
          <p:txBody>
            <a:bodyPr wrap="square" lIns="0" tIns="0" rIns="0" bIns="0" rtlCol="0"/>
            <a:lstStyle/>
            <a:p>
              <a:endParaRPr/>
            </a:p>
          </p:txBody>
        </p:sp>
        <p:sp>
          <p:nvSpPr>
            <p:cNvPr id="187" name="object 182"/>
            <p:cNvSpPr/>
            <p:nvPr/>
          </p:nvSpPr>
          <p:spPr>
            <a:xfrm>
              <a:off x="8909119" y="3430290"/>
              <a:ext cx="332740" cy="0"/>
            </a:xfrm>
            <a:custGeom>
              <a:avLst/>
              <a:gdLst/>
              <a:ahLst/>
              <a:cxnLst/>
              <a:rect l="l" t="t" r="r" b="b"/>
              <a:pathLst>
                <a:path w="332740">
                  <a:moveTo>
                    <a:pt x="0" y="0"/>
                  </a:moveTo>
                  <a:lnTo>
                    <a:pt x="332453" y="0"/>
                  </a:lnTo>
                </a:path>
              </a:pathLst>
            </a:custGeom>
            <a:ln w="11999">
              <a:solidFill>
                <a:srgbClr val="000000"/>
              </a:solidFill>
            </a:ln>
          </p:spPr>
          <p:txBody>
            <a:bodyPr wrap="square" lIns="0" tIns="0" rIns="0" bIns="0" rtlCol="0"/>
            <a:lstStyle/>
            <a:p>
              <a:endParaRPr/>
            </a:p>
          </p:txBody>
        </p:sp>
        <p:sp>
          <p:nvSpPr>
            <p:cNvPr id="188" name="object 183"/>
            <p:cNvSpPr/>
            <p:nvPr/>
          </p:nvSpPr>
          <p:spPr>
            <a:xfrm>
              <a:off x="8909119" y="5083830"/>
              <a:ext cx="332740" cy="0"/>
            </a:xfrm>
            <a:custGeom>
              <a:avLst/>
              <a:gdLst/>
              <a:ahLst/>
              <a:cxnLst/>
              <a:rect l="l" t="t" r="r" b="b"/>
              <a:pathLst>
                <a:path w="332740">
                  <a:moveTo>
                    <a:pt x="332453" y="0"/>
                  </a:moveTo>
                  <a:lnTo>
                    <a:pt x="0" y="0"/>
                  </a:lnTo>
                </a:path>
              </a:pathLst>
            </a:custGeom>
            <a:ln w="11999">
              <a:solidFill>
                <a:srgbClr val="000000"/>
              </a:solidFill>
            </a:ln>
          </p:spPr>
          <p:txBody>
            <a:bodyPr wrap="square" lIns="0" tIns="0" rIns="0" bIns="0" rtlCol="0"/>
            <a:lstStyle/>
            <a:p>
              <a:endParaRPr/>
            </a:p>
          </p:txBody>
        </p:sp>
        <p:sp>
          <p:nvSpPr>
            <p:cNvPr id="189" name="object 184"/>
            <p:cNvSpPr/>
            <p:nvPr/>
          </p:nvSpPr>
          <p:spPr>
            <a:xfrm>
              <a:off x="6772711" y="4138925"/>
              <a:ext cx="463550" cy="635"/>
            </a:xfrm>
            <a:custGeom>
              <a:avLst/>
              <a:gdLst/>
              <a:ahLst/>
              <a:cxnLst/>
              <a:rect l="l" t="t" r="r" b="b"/>
              <a:pathLst>
                <a:path w="463550" h="635">
                  <a:moveTo>
                    <a:pt x="462922" y="166"/>
                  </a:moveTo>
                  <a:lnTo>
                    <a:pt x="0" y="0"/>
                  </a:lnTo>
                </a:path>
              </a:pathLst>
            </a:custGeom>
            <a:ln w="35998">
              <a:solidFill>
                <a:srgbClr val="000000"/>
              </a:solidFill>
            </a:ln>
          </p:spPr>
          <p:txBody>
            <a:bodyPr wrap="square" lIns="0" tIns="0" rIns="0" bIns="0" rtlCol="0"/>
            <a:lstStyle/>
            <a:p>
              <a:endParaRPr/>
            </a:p>
          </p:txBody>
        </p:sp>
        <p:sp>
          <p:nvSpPr>
            <p:cNvPr id="190" name="object 185"/>
            <p:cNvSpPr txBox="1"/>
            <p:nvPr/>
          </p:nvSpPr>
          <p:spPr>
            <a:xfrm>
              <a:off x="5823252" y="4611419"/>
              <a:ext cx="1661795" cy="851002"/>
            </a:xfrm>
            <a:prstGeom prst="rect">
              <a:avLst/>
            </a:prstGeom>
            <a:ln w="4004">
              <a:solidFill>
                <a:srgbClr val="000000"/>
              </a:solidFill>
            </a:ln>
          </p:spPr>
          <p:txBody>
            <a:bodyPr vert="horz" wrap="square" lIns="0" tIns="77470" rIns="0" bIns="0" rtlCol="0">
              <a:spAutoFit/>
            </a:bodyPr>
            <a:lstStyle/>
            <a:p>
              <a:pPr marL="66675">
                <a:spcBef>
                  <a:spcPts val="610"/>
                </a:spcBef>
              </a:pPr>
              <a:r>
                <a:rPr sz="1550" spc="25" dirty="0">
                  <a:latin typeface="宋体"/>
                  <a:cs typeface="宋体"/>
                </a:rPr>
                <a:t>检测内容：</a:t>
              </a:r>
              <a:endParaRPr sz="1550">
                <a:latin typeface="宋体"/>
                <a:cs typeface="宋体"/>
              </a:endParaRPr>
            </a:p>
            <a:p>
              <a:pPr marL="66675" marR="175260">
                <a:lnSpc>
                  <a:spcPct val="111900"/>
                </a:lnSpc>
              </a:pPr>
              <a:r>
                <a:rPr sz="1550" spc="30" dirty="0">
                  <a:latin typeface="宋体"/>
                  <a:cs typeface="宋体"/>
                </a:rPr>
                <a:t>数据包头信息</a:t>
              </a:r>
              <a:r>
                <a:rPr sz="1550" spc="15" dirty="0">
                  <a:latin typeface="宋体"/>
                  <a:cs typeface="宋体"/>
                </a:rPr>
                <a:t>、 </a:t>
              </a:r>
              <a:r>
                <a:rPr sz="1550" spc="25" dirty="0">
                  <a:latin typeface="宋体"/>
                  <a:cs typeface="宋体"/>
                </a:rPr>
                <a:t>有效载荷部分</a:t>
              </a:r>
              <a:endParaRPr sz="1550">
                <a:latin typeface="宋体"/>
                <a:cs typeface="宋体"/>
              </a:endParaRPr>
            </a:p>
          </p:txBody>
        </p:sp>
        <p:sp>
          <p:nvSpPr>
            <p:cNvPr id="191" name="object 186"/>
            <p:cNvSpPr/>
            <p:nvPr/>
          </p:nvSpPr>
          <p:spPr>
            <a:xfrm>
              <a:off x="7578135" y="4727363"/>
              <a:ext cx="287020" cy="356870"/>
            </a:xfrm>
            <a:custGeom>
              <a:avLst/>
              <a:gdLst/>
              <a:ahLst/>
              <a:cxnLst/>
              <a:rect l="l" t="t" r="r" b="b"/>
              <a:pathLst>
                <a:path w="287020" h="356870">
                  <a:moveTo>
                    <a:pt x="286562" y="356466"/>
                  </a:moveTo>
                  <a:lnTo>
                    <a:pt x="0" y="0"/>
                  </a:lnTo>
                </a:path>
              </a:pathLst>
            </a:custGeom>
            <a:ln w="12035">
              <a:solidFill>
                <a:srgbClr val="000000"/>
              </a:solidFill>
            </a:ln>
          </p:spPr>
          <p:txBody>
            <a:bodyPr wrap="square" lIns="0" tIns="0" rIns="0" bIns="0" rtlCol="0"/>
            <a:lstStyle/>
            <a:p>
              <a:endParaRPr/>
            </a:p>
          </p:txBody>
        </p:sp>
        <p:sp>
          <p:nvSpPr>
            <p:cNvPr id="192" name="object 187"/>
            <p:cNvSpPr/>
            <p:nvPr/>
          </p:nvSpPr>
          <p:spPr>
            <a:xfrm>
              <a:off x="7484848" y="4611420"/>
              <a:ext cx="144145" cy="160655"/>
            </a:xfrm>
            <a:custGeom>
              <a:avLst/>
              <a:gdLst/>
              <a:ahLst/>
              <a:cxnLst/>
              <a:rect l="l" t="t" r="r" b="b"/>
              <a:pathLst>
                <a:path w="144145" h="160654">
                  <a:moveTo>
                    <a:pt x="0" y="0"/>
                  </a:moveTo>
                  <a:lnTo>
                    <a:pt x="59288" y="160225"/>
                  </a:lnTo>
                  <a:lnTo>
                    <a:pt x="144035" y="92762"/>
                  </a:lnTo>
                  <a:lnTo>
                    <a:pt x="0" y="0"/>
                  </a:lnTo>
                  <a:close/>
                </a:path>
              </a:pathLst>
            </a:custGeom>
            <a:solidFill>
              <a:srgbClr val="000000"/>
            </a:solidFill>
          </p:spPr>
          <p:txBody>
            <a:bodyPr wrap="square" lIns="0" tIns="0" rIns="0" bIns="0" rtlCol="0"/>
            <a:lstStyle/>
            <a:p>
              <a:endParaRPr/>
            </a:p>
          </p:txBody>
        </p:sp>
        <p:sp>
          <p:nvSpPr>
            <p:cNvPr id="193" name="object 188"/>
            <p:cNvSpPr/>
            <p:nvPr/>
          </p:nvSpPr>
          <p:spPr>
            <a:xfrm>
              <a:off x="7574952" y="5070864"/>
              <a:ext cx="279400" cy="367030"/>
            </a:xfrm>
            <a:custGeom>
              <a:avLst/>
              <a:gdLst/>
              <a:ahLst/>
              <a:cxnLst/>
              <a:rect l="l" t="t" r="r" b="b"/>
              <a:pathLst>
                <a:path w="279400" h="367029">
                  <a:moveTo>
                    <a:pt x="279361" y="0"/>
                  </a:moveTo>
                  <a:lnTo>
                    <a:pt x="0" y="367016"/>
                  </a:lnTo>
                </a:path>
              </a:pathLst>
            </a:custGeom>
            <a:ln w="12036">
              <a:solidFill>
                <a:srgbClr val="000000"/>
              </a:solidFill>
            </a:ln>
          </p:spPr>
          <p:txBody>
            <a:bodyPr wrap="square" lIns="0" tIns="0" rIns="0" bIns="0" rtlCol="0"/>
            <a:lstStyle/>
            <a:p>
              <a:endParaRPr/>
            </a:p>
          </p:txBody>
        </p:sp>
        <p:sp>
          <p:nvSpPr>
            <p:cNvPr id="194" name="object 189"/>
            <p:cNvSpPr/>
            <p:nvPr/>
          </p:nvSpPr>
          <p:spPr>
            <a:xfrm>
              <a:off x="7484848" y="5394517"/>
              <a:ext cx="141605" cy="161925"/>
            </a:xfrm>
            <a:custGeom>
              <a:avLst/>
              <a:gdLst/>
              <a:ahLst/>
              <a:cxnLst/>
              <a:rect l="l" t="t" r="r" b="b"/>
              <a:pathLst>
                <a:path w="141604" h="161925">
                  <a:moveTo>
                    <a:pt x="54934" y="0"/>
                  </a:moveTo>
                  <a:lnTo>
                    <a:pt x="0" y="161742"/>
                  </a:lnTo>
                  <a:lnTo>
                    <a:pt x="141522" y="65196"/>
                  </a:lnTo>
                  <a:lnTo>
                    <a:pt x="54934" y="0"/>
                  </a:lnTo>
                  <a:close/>
                </a:path>
              </a:pathLst>
            </a:custGeom>
            <a:solidFill>
              <a:srgbClr val="000000"/>
            </a:solidFill>
          </p:spPr>
          <p:txBody>
            <a:bodyPr wrap="square" lIns="0" tIns="0" rIns="0" bIns="0" rtlCol="0"/>
            <a:lstStyle/>
            <a:p>
              <a:endParaRPr/>
            </a:p>
          </p:txBody>
        </p:sp>
        <p:sp>
          <p:nvSpPr>
            <p:cNvPr id="195" name="object 190"/>
            <p:cNvSpPr/>
            <p:nvPr/>
          </p:nvSpPr>
          <p:spPr>
            <a:xfrm>
              <a:off x="4044252" y="5083830"/>
              <a:ext cx="1042035" cy="944880"/>
            </a:xfrm>
            <a:custGeom>
              <a:avLst/>
              <a:gdLst/>
              <a:ahLst/>
              <a:cxnLst/>
              <a:rect l="l" t="t" r="r" b="b"/>
              <a:pathLst>
                <a:path w="1042035" h="944879">
                  <a:moveTo>
                    <a:pt x="781306" y="0"/>
                  </a:moveTo>
                  <a:lnTo>
                    <a:pt x="260435" y="0"/>
                  </a:lnTo>
                  <a:lnTo>
                    <a:pt x="0" y="472428"/>
                  </a:lnTo>
                  <a:lnTo>
                    <a:pt x="260435" y="944844"/>
                  </a:lnTo>
                  <a:lnTo>
                    <a:pt x="781306" y="944844"/>
                  </a:lnTo>
                  <a:lnTo>
                    <a:pt x="1041574" y="472428"/>
                  </a:lnTo>
                  <a:lnTo>
                    <a:pt x="781306" y="0"/>
                  </a:lnTo>
                  <a:close/>
                </a:path>
              </a:pathLst>
            </a:custGeom>
            <a:solidFill>
              <a:srgbClr val="FF0000"/>
            </a:solidFill>
          </p:spPr>
          <p:txBody>
            <a:bodyPr wrap="square" lIns="0" tIns="0" rIns="0" bIns="0" rtlCol="0"/>
            <a:lstStyle/>
            <a:p>
              <a:endParaRPr/>
            </a:p>
          </p:txBody>
        </p:sp>
        <p:sp>
          <p:nvSpPr>
            <p:cNvPr id="196" name="object 191"/>
            <p:cNvSpPr/>
            <p:nvPr/>
          </p:nvSpPr>
          <p:spPr>
            <a:xfrm>
              <a:off x="4044252" y="5083830"/>
              <a:ext cx="1042035" cy="944880"/>
            </a:xfrm>
            <a:custGeom>
              <a:avLst/>
              <a:gdLst/>
              <a:ahLst/>
              <a:cxnLst/>
              <a:rect l="l" t="t" r="r" b="b"/>
              <a:pathLst>
                <a:path w="1042035" h="944879">
                  <a:moveTo>
                    <a:pt x="781306" y="0"/>
                  </a:moveTo>
                  <a:lnTo>
                    <a:pt x="260435" y="0"/>
                  </a:lnTo>
                  <a:lnTo>
                    <a:pt x="0" y="472428"/>
                  </a:lnTo>
                  <a:lnTo>
                    <a:pt x="260435" y="944844"/>
                  </a:lnTo>
                  <a:lnTo>
                    <a:pt x="781306" y="944844"/>
                  </a:lnTo>
                  <a:lnTo>
                    <a:pt x="1041574" y="472428"/>
                  </a:lnTo>
                  <a:lnTo>
                    <a:pt x="781306" y="0"/>
                  </a:lnTo>
                  <a:close/>
                </a:path>
              </a:pathLst>
            </a:custGeom>
            <a:ln w="4008">
              <a:solidFill>
                <a:srgbClr val="000000"/>
              </a:solidFill>
            </a:ln>
          </p:spPr>
          <p:txBody>
            <a:bodyPr wrap="square" lIns="0" tIns="0" rIns="0" bIns="0" rtlCol="0"/>
            <a:lstStyle/>
            <a:p>
              <a:endParaRPr/>
            </a:p>
          </p:txBody>
        </p:sp>
        <p:sp>
          <p:nvSpPr>
            <p:cNvPr id="197" name="object 192"/>
            <p:cNvSpPr txBox="1"/>
            <p:nvPr/>
          </p:nvSpPr>
          <p:spPr>
            <a:xfrm>
              <a:off x="4350606" y="5409628"/>
              <a:ext cx="428625" cy="254557"/>
            </a:xfrm>
            <a:prstGeom prst="rect">
              <a:avLst/>
            </a:prstGeom>
          </p:spPr>
          <p:txBody>
            <a:bodyPr vert="horz" wrap="square" lIns="0" tIns="15875" rIns="0" bIns="0" rtlCol="0">
              <a:spAutoFit/>
            </a:bodyPr>
            <a:lstStyle/>
            <a:p>
              <a:pPr marL="12700">
                <a:spcBef>
                  <a:spcPts val="125"/>
                </a:spcBef>
              </a:pPr>
              <a:r>
                <a:rPr sz="1550" spc="30" dirty="0">
                  <a:solidFill>
                    <a:schemeClr val="bg1"/>
                  </a:solidFill>
                  <a:latin typeface="宋体"/>
                  <a:cs typeface="宋体"/>
                </a:rPr>
                <a:t>告</a:t>
              </a:r>
              <a:r>
                <a:rPr sz="1550" spc="25" dirty="0">
                  <a:solidFill>
                    <a:schemeClr val="bg1"/>
                  </a:solidFill>
                  <a:latin typeface="宋体"/>
                  <a:cs typeface="宋体"/>
                </a:rPr>
                <a:t>警</a:t>
              </a:r>
              <a:endParaRPr sz="1550" dirty="0">
                <a:solidFill>
                  <a:schemeClr val="bg1"/>
                </a:solidFill>
                <a:latin typeface="宋体"/>
                <a:cs typeface="宋体"/>
              </a:endParaRPr>
            </a:p>
          </p:txBody>
        </p:sp>
        <p:sp>
          <p:nvSpPr>
            <p:cNvPr id="198" name="object 193"/>
            <p:cNvSpPr/>
            <p:nvPr/>
          </p:nvSpPr>
          <p:spPr>
            <a:xfrm>
              <a:off x="5211270" y="5083830"/>
              <a:ext cx="612140" cy="392430"/>
            </a:xfrm>
            <a:custGeom>
              <a:avLst/>
              <a:gdLst/>
              <a:ahLst/>
              <a:cxnLst/>
              <a:rect l="l" t="t" r="r" b="b"/>
              <a:pathLst>
                <a:path w="612139" h="392429">
                  <a:moveTo>
                    <a:pt x="611981" y="0"/>
                  </a:moveTo>
                  <a:lnTo>
                    <a:pt x="0" y="392031"/>
                  </a:lnTo>
                </a:path>
              </a:pathLst>
            </a:custGeom>
            <a:ln w="12016">
              <a:solidFill>
                <a:srgbClr val="000000"/>
              </a:solidFill>
            </a:ln>
          </p:spPr>
          <p:txBody>
            <a:bodyPr wrap="square" lIns="0" tIns="0" rIns="0" bIns="0" rtlCol="0"/>
            <a:lstStyle/>
            <a:p>
              <a:endParaRPr/>
            </a:p>
          </p:txBody>
        </p:sp>
        <p:sp>
          <p:nvSpPr>
            <p:cNvPr id="199" name="object 194"/>
            <p:cNvSpPr/>
            <p:nvPr/>
          </p:nvSpPr>
          <p:spPr>
            <a:xfrm>
              <a:off x="5085825" y="5423148"/>
              <a:ext cx="166370" cy="133350"/>
            </a:xfrm>
            <a:custGeom>
              <a:avLst/>
              <a:gdLst/>
              <a:ahLst/>
              <a:cxnLst/>
              <a:rect l="l" t="t" r="r" b="b"/>
              <a:pathLst>
                <a:path w="166370" h="133350">
                  <a:moveTo>
                    <a:pt x="107523" y="0"/>
                  </a:moveTo>
                  <a:lnTo>
                    <a:pt x="0" y="133110"/>
                  </a:lnTo>
                  <a:lnTo>
                    <a:pt x="166310" y="90812"/>
                  </a:lnTo>
                  <a:lnTo>
                    <a:pt x="107523" y="0"/>
                  </a:lnTo>
                  <a:close/>
                </a:path>
              </a:pathLst>
            </a:custGeom>
            <a:solidFill>
              <a:srgbClr val="000000"/>
            </a:solidFill>
          </p:spPr>
          <p:txBody>
            <a:bodyPr wrap="square" lIns="0" tIns="0" rIns="0" bIns="0" rtlCol="0"/>
            <a:lstStyle/>
            <a:p>
              <a:endParaRPr/>
            </a:p>
          </p:txBody>
        </p:sp>
        <p:sp>
          <p:nvSpPr>
            <p:cNvPr id="200" name="object 195"/>
            <p:cNvSpPr txBox="1"/>
            <p:nvPr/>
          </p:nvSpPr>
          <p:spPr>
            <a:xfrm>
              <a:off x="4460307" y="2891282"/>
              <a:ext cx="4149725" cy="1562094"/>
            </a:xfrm>
            <a:prstGeom prst="rect">
              <a:avLst/>
            </a:prstGeom>
          </p:spPr>
          <p:txBody>
            <a:bodyPr vert="horz" wrap="square" lIns="0" tIns="12065" rIns="0" bIns="0" rtlCol="0">
              <a:spAutoFit/>
            </a:bodyPr>
            <a:lstStyle/>
            <a:p>
              <a:pPr marL="1475740" marR="5080" indent="-38735">
                <a:lnSpc>
                  <a:spcPct val="111800"/>
                </a:lnSpc>
                <a:spcBef>
                  <a:spcPts val="95"/>
                </a:spcBef>
              </a:pPr>
              <a:r>
                <a:rPr sz="1550" b="1" spc="10" dirty="0">
                  <a:latin typeface="Times New Roman"/>
                  <a:cs typeface="Times New Roman"/>
                </a:rPr>
                <a:t>NIDS</a:t>
              </a:r>
              <a:r>
                <a:rPr sz="1550" spc="25" dirty="0">
                  <a:latin typeface="宋体"/>
                  <a:cs typeface="宋体"/>
                </a:rPr>
                <a:t>是一个独立的系统，获得 并检测所有进出网络的数据包</a:t>
              </a:r>
              <a:endParaRPr sz="1550" dirty="0">
                <a:latin typeface="宋体"/>
                <a:cs typeface="宋体"/>
              </a:endParaRPr>
            </a:p>
            <a:p>
              <a:pPr>
                <a:lnSpc>
                  <a:spcPct val="100000"/>
                </a:lnSpc>
              </a:pPr>
              <a:endParaRPr sz="1500" dirty="0">
                <a:latin typeface="Times New Roman"/>
                <a:cs typeface="Times New Roman"/>
              </a:endParaRPr>
            </a:p>
            <a:p>
              <a:pPr>
                <a:lnSpc>
                  <a:spcPct val="100000"/>
                </a:lnSpc>
              </a:pPr>
              <a:endParaRPr sz="1250" dirty="0">
                <a:latin typeface="Times New Roman"/>
                <a:cs typeface="Times New Roman"/>
              </a:endParaRPr>
            </a:p>
            <a:p>
              <a:pPr marL="12700"/>
              <a:r>
                <a:rPr spc="40" dirty="0">
                  <a:latin typeface="宋体"/>
                  <a:cs typeface="宋体"/>
                </a:rPr>
                <a:t>因特网</a:t>
              </a:r>
              <a:endParaRPr dirty="0">
                <a:latin typeface="宋体"/>
                <a:cs typeface="宋体"/>
              </a:endParaRPr>
            </a:p>
            <a:p>
              <a:pPr marL="52069">
                <a:spcBef>
                  <a:spcPts val="265"/>
                </a:spcBef>
              </a:pPr>
              <a:r>
                <a:rPr b="1" spc="10" dirty="0">
                  <a:latin typeface="Times New Roman"/>
                  <a:cs typeface="Times New Roman"/>
                </a:rPr>
                <a:t>(</a:t>
              </a:r>
              <a:r>
                <a:rPr spc="40" dirty="0">
                  <a:latin typeface="宋体"/>
                  <a:cs typeface="宋体"/>
                </a:rPr>
                <a:t>外网</a:t>
              </a:r>
              <a:r>
                <a:rPr b="1" spc="10" dirty="0">
                  <a:latin typeface="Times New Roman"/>
                  <a:cs typeface="Times New Roman"/>
                </a:rPr>
                <a:t>)</a:t>
              </a:r>
              <a:endParaRPr dirty="0">
                <a:latin typeface="Times New Roman"/>
                <a:cs typeface="Times New Roman"/>
              </a:endParaRPr>
            </a:p>
          </p:txBody>
        </p:sp>
      </p:grpSp>
    </p:spTree>
    <p:extLst>
      <p:ext uri="{BB962C8B-B14F-4D97-AF65-F5344CB8AC3E}">
        <p14:creationId xmlns:p14="http://schemas.microsoft.com/office/powerpoint/2010/main" val="3371640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Tree>
    <p:extLst>
      <p:ext uri="{BB962C8B-B14F-4D97-AF65-F5344CB8AC3E}">
        <p14:creationId xmlns:p14="http://schemas.microsoft.com/office/powerpoint/2010/main" val="45854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的分类</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solidFill>
                  <a:srgbClr val="0000FF"/>
                </a:solidFill>
              </a:rPr>
              <a:t>基于网络的入侵检测系统 </a:t>
            </a:r>
            <a:r>
              <a:rPr lang="en-US" altLang="zh-CN" dirty="0"/>
              <a:t>(NIDS</a:t>
            </a:r>
            <a:r>
              <a:rPr lang="zh-CN" altLang="en-US" dirty="0"/>
              <a:t>，</a:t>
            </a:r>
            <a:r>
              <a:rPr lang="en-US" altLang="zh-CN" dirty="0"/>
              <a:t>Network Intrusion Detection </a:t>
            </a:r>
            <a:r>
              <a:rPr lang="en-US" altLang="zh-CN" dirty="0" smtClean="0"/>
              <a:t>System)</a:t>
            </a:r>
            <a:endParaRPr lang="zh-CN" altLang="en-US" dirty="0"/>
          </a:p>
          <a:p>
            <a:pPr lvl="1"/>
            <a:r>
              <a:rPr lang="zh-CN" altLang="en-US" dirty="0">
                <a:solidFill>
                  <a:srgbClr val="C00000"/>
                </a:solidFill>
              </a:rPr>
              <a:t>数据来自网络上的数据流</a:t>
            </a:r>
            <a:r>
              <a:rPr lang="zh-CN" altLang="en-US" dirty="0"/>
              <a:t>。</a:t>
            </a:r>
            <a:r>
              <a:rPr lang="en-US" altLang="zh-CN" dirty="0"/>
              <a:t>NIDS</a:t>
            </a:r>
            <a:r>
              <a:rPr lang="zh-CN" altLang="en-US" dirty="0"/>
              <a:t>能够截获网络中的数据包，提取其特征并与知识库中已知的攻击签名相比较，从而达到检测目的。</a:t>
            </a:r>
          </a:p>
          <a:p>
            <a:pPr lvl="1"/>
            <a:r>
              <a:rPr lang="zh-CN" altLang="en-US" dirty="0" smtClean="0"/>
              <a:t>其</a:t>
            </a:r>
            <a:r>
              <a:rPr lang="zh-CN" altLang="en-US" dirty="0">
                <a:solidFill>
                  <a:srgbClr val="C00000"/>
                </a:solidFill>
              </a:rPr>
              <a:t>优点</a:t>
            </a:r>
            <a:r>
              <a:rPr lang="zh-CN" altLang="en-US" dirty="0"/>
              <a:t>是检测速度快、隐蔽性好、不容易受到攻击、不消耗被保护主机的资源</a:t>
            </a:r>
            <a:r>
              <a:rPr lang="zh-CN" altLang="en-US" dirty="0" smtClean="0"/>
              <a:t>；</a:t>
            </a:r>
            <a:endParaRPr lang="en-US" altLang="zh-CN" dirty="0" smtClean="0"/>
          </a:p>
          <a:p>
            <a:pPr lvl="1"/>
            <a:r>
              <a:rPr lang="zh-CN" altLang="en-US" dirty="0" smtClean="0">
                <a:solidFill>
                  <a:srgbClr val="C00000"/>
                </a:solidFill>
              </a:rPr>
              <a:t>缺点</a:t>
            </a:r>
            <a:r>
              <a:rPr lang="zh-CN" altLang="en-US" dirty="0"/>
              <a:t>是有些攻击是从被保护的主机发出的，不经过网络，因而无法识别。</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2725947" y="336652"/>
              <a:ext cx="9466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8364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198759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latin typeface="Times New Roman"/>
                <a:cs typeface="Times New Roman"/>
              </a:rPr>
              <a:t>IDS</a:t>
            </a:r>
            <a:r>
              <a:rPr lang="zh-CN" altLang="en-US" dirty="0" smtClean="0"/>
              <a:t>的分类</a:t>
            </a:r>
            <a:endParaRPr dirty="0"/>
          </a:p>
        </p:txBody>
      </p:sp>
      <p:sp>
        <p:nvSpPr>
          <p:cNvPr id="7" name="内容占位符 6"/>
          <p:cNvSpPr>
            <a:spLocks noGrp="1"/>
          </p:cNvSpPr>
          <p:nvPr>
            <p:ph idx="1"/>
          </p:nvPr>
        </p:nvSpPr>
        <p:spPr>
          <a:xfrm>
            <a:off x="790585" y="1162120"/>
            <a:ext cx="9425887" cy="509961"/>
          </a:xfrm>
        </p:spPr>
        <p:txBody>
          <a:bodyPr vert="horz" lIns="91440" tIns="45720" rIns="91440" bIns="45720" rtlCol="0">
            <a:noAutofit/>
          </a:bodyPr>
          <a:lstStyle/>
          <a:p>
            <a:r>
              <a:rPr lang="zh-CN" altLang="en-US" sz="2400" dirty="0">
                <a:solidFill>
                  <a:srgbClr val="0000FF"/>
                </a:solidFill>
              </a:rPr>
              <a:t>基于主机的入侵检测系统 </a:t>
            </a:r>
            <a:r>
              <a:rPr lang="en-US" altLang="zh-CN" sz="2400" dirty="0">
                <a:solidFill>
                  <a:srgbClr val="0000FF"/>
                </a:solidFill>
              </a:rPr>
              <a:t>(HIDS</a:t>
            </a:r>
            <a:r>
              <a:rPr lang="zh-CN" altLang="en-US" sz="2400" dirty="0">
                <a:solidFill>
                  <a:srgbClr val="0000FF"/>
                </a:solidFill>
              </a:rPr>
              <a:t>，</a:t>
            </a:r>
            <a:r>
              <a:rPr lang="en-US" altLang="zh-CN" sz="2400" dirty="0">
                <a:solidFill>
                  <a:srgbClr val="0000FF"/>
                </a:solidFill>
              </a:rPr>
              <a:t>Host Intrusion Detection System</a:t>
            </a:r>
            <a:r>
              <a:rPr lang="en-US" altLang="zh-CN" sz="2400" dirty="0" smtClean="0">
                <a:solidFill>
                  <a:srgbClr val="0000FF"/>
                </a:solidFill>
              </a:rPr>
              <a:t>)</a:t>
            </a:r>
            <a:endParaRPr lang="zh-CN" altLang="en-US" sz="2400" dirty="0"/>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2628901" y="336652"/>
              <a:ext cx="956309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1" name="组合 200"/>
          <p:cNvGrpSpPr/>
          <p:nvPr/>
        </p:nvGrpSpPr>
        <p:grpSpPr>
          <a:xfrm>
            <a:off x="1791983" y="2187045"/>
            <a:ext cx="8146962" cy="3392179"/>
            <a:chOff x="2020583" y="2037576"/>
            <a:chExt cx="8146962" cy="3392179"/>
          </a:xfrm>
        </p:grpSpPr>
        <p:sp>
          <p:nvSpPr>
            <p:cNvPr id="202" name="object 4"/>
            <p:cNvSpPr/>
            <p:nvPr/>
          </p:nvSpPr>
          <p:spPr>
            <a:xfrm>
              <a:off x="2474444" y="3965021"/>
              <a:ext cx="278765" cy="158750"/>
            </a:xfrm>
            <a:custGeom>
              <a:avLst/>
              <a:gdLst/>
              <a:ahLst/>
              <a:cxnLst/>
              <a:rect l="l" t="t" r="r" b="b"/>
              <a:pathLst>
                <a:path w="278765" h="158750">
                  <a:moveTo>
                    <a:pt x="217587" y="0"/>
                  </a:moveTo>
                  <a:lnTo>
                    <a:pt x="207254" y="508"/>
                  </a:lnTo>
                  <a:lnTo>
                    <a:pt x="0" y="158271"/>
                  </a:lnTo>
                  <a:lnTo>
                    <a:pt x="128150" y="157484"/>
                  </a:lnTo>
                  <a:lnTo>
                    <a:pt x="167771" y="152350"/>
                  </a:lnTo>
                  <a:lnTo>
                    <a:pt x="205372" y="139927"/>
                  </a:lnTo>
                  <a:lnTo>
                    <a:pt x="239962" y="120645"/>
                  </a:lnTo>
                  <a:lnTo>
                    <a:pt x="270550" y="94938"/>
                  </a:lnTo>
                  <a:lnTo>
                    <a:pt x="278500" y="71037"/>
                  </a:lnTo>
                  <a:lnTo>
                    <a:pt x="276731" y="46783"/>
                  </a:lnTo>
                  <a:lnTo>
                    <a:pt x="247057" y="8366"/>
                  </a:lnTo>
                  <a:lnTo>
                    <a:pt x="217587" y="0"/>
                  </a:lnTo>
                  <a:close/>
                </a:path>
              </a:pathLst>
            </a:custGeom>
            <a:solidFill>
              <a:srgbClr val="DDDDDD"/>
            </a:solidFill>
          </p:spPr>
          <p:txBody>
            <a:bodyPr wrap="square" lIns="0" tIns="0" rIns="0" bIns="0" rtlCol="0"/>
            <a:lstStyle/>
            <a:p>
              <a:endParaRPr/>
            </a:p>
          </p:txBody>
        </p:sp>
        <p:sp>
          <p:nvSpPr>
            <p:cNvPr id="203" name="object 5"/>
            <p:cNvSpPr/>
            <p:nvPr/>
          </p:nvSpPr>
          <p:spPr>
            <a:xfrm>
              <a:off x="2473739" y="3929927"/>
              <a:ext cx="211222" cy="193383"/>
            </a:xfrm>
            <a:prstGeom prst="rect">
              <a:avLst/>
            </a:prstGeom>
            <a:blipFill>
              <a:blip r:embed="rId2" cstate="print"/>
              <a:stretch>
                <a:fillRect/>
              </a:stretch>
            </a:blipFill>
          </p:spPr>
          <p:txBody>
            <a:bodyPr wrap="square" lIns="0" tIns="0" rIns="0" bIns="0" rtlCol="0"/>
            <a:lstStyle/>
            <a:p>
              <a:endParaRPr/>
            </a:p>
          </p:txBody>
        </p:sp>
        <p:sp>
          <p:nvSpPr>
            <p:cNvPr id="204" name="object 6"/>
            <p:cNvSpPr/>
            <p:nvPr/>
          </p:nvSpPr>
          <p:spPr>
            <a:xfrm>
              <a:off x="2473739" y="3929927"/>
              <a:ext cx="211454" cy="193675"/>
            </a:xfrm>
            <a:custGeom>
              <a:avLst/>
              <a:gdLst/>
              <a:ahLst/>
              <a:cxnLst/>
              <a:rect l="l" t="t" r="r" b="b"/>
              <a:pathLst>
                <a:path w="211455" h="193675">
                  <a:moveTo>
                    <a:pt x="0" y="193366"/>
                  </a:moveTo>
                  <a:lnTo>
                    <a:pt x="0" y="139718"/>
                  </a:lnTo>
                  <a:lnTo>
                    <a:pt x="211222" y="0"/>
                  </a:lnTo>
                  <a:lnTo>
                    <a:pt x="211222" y="69616"/>
                  </a:lnTo>
                  <a:lnTo>
                    <a:pt x="0" y="193366"/>
                  </a:lnTo>
                  <a:close/>
                </a:path>
              </a:pathLst>
            </a:custGeom>
            <a:ln w="12060">
              <a:solidFill>
                <a:srgbClr val="FFFFFF"/>
              </a:solidFill>
            </a:ln>
          </p:spPr>
          <p:txBody>
            <a:bodyPr wrap="square" lIns="0" tIns="0" rIns="0" bIns="0" rtlCol="0"/>
            <a:lstStyle/>
            <a:p>
              <a:endParaRPr/>
            </a:p>
          </p:txBody>
        </p:sp>
        <p:sp>
          <p:nvSpPr>
            <p:cNvPr id="205" name="object 7"/>
            <p:cNvSpPr/>
            <p:nvPr/>
          </p:nvSpPr>
          <p:spPr>
            <a:xfrm>
              <a:off x="2020583" y="3663090"/>
              <a:ext cx="664378" cy="406554"/>
            </a:xfrm>
            <a:prstGeom prst="rect">
              <a:avLst/>
            </a:prstGeom>
            <a:blipFill>
              <a:blip r:embed="rId3" cstate="print"/>
              <a:stretch>
                <a:fillRect/>
              </a:stretch>
            </a:blipFill>
          </p:spPr>
          <p:txBody>
            <a:bodyPr wrap="square" lIns="0" tIns="0" rIns="0" bIns="0" rtlCol="0"/>
            <a:lstStyle/>
            <a:p>
              <a:endParaRPr/>
            </a:p>
          </p:txBody>
        </p:sp>
        <p:sp>
          <p:nvSpPr>
            <p:cNvPr id="206" name="object 8"/>
            <p:cNvSpPr/>
            <p:nvPr/>
          </p:nvSpPr>
          <p:spPr>
            <a:xfrm>
              <a:off x="2020584" y="3663089"/>
              <a:ext cx="664845" cy="407034"/>
            </a:xfrm>
            <a:custGeom>
              <a:avLst/>
              <a:gdLst/>
              <a:ahLst/>
              <a:cxnLst/>
              <a:rect l="l" t="t" r="r" b="b"/>
              <a:pathLst>
                <a:path w="664844" h="407035">
                  <a:moveTo>
                    <a:pt x="0" y="143085"/>
                  </a:moveTo>
                  <a:lnTo>
                    <a:pt x="203536" y="0"/>
                  </a:lnTo>
                  <a:lnTo>
                    <a:pt x="664378" y="266836"/>
                  </a:lnTo>
                  <a:lnTo>
                    <a:pt x="453155" y="406554"/>
                  </a:lnTo>
                  <a:lnTo>
                    <a:pt x="0" y="143085"/>
                  </a:lnTo>
                  <a:close/>
                </a:path>
              </a:pathLst>
            </a:custGeom>
            <a:ln w="12061">
              <a:solidFill>
                <a:srgbClr val="FFFFFF"/>
              </a:solidFill>
            </a:ln>
          </p:spPr>
          <p:txBody>
            <a:bodyPr wrap="square" lIns="0" tIns="0" rIns="0" bIns="0" rtlCol="0"/>
            <a:lstStyle/>
            <a:p>
              <a:endParaRPr/>
            </a:p>
          </p:txBody>
        </p:sp>
        <p:sp>
          <p:nvSpPr>
            <p:cNvPr id="207" name="object 9"/>
            <p:cNvSpPr/>
            <p:nvPr/>
          </p:nvSpPr>
          <p:spPr>
            <a:xfrm>
              <a:off x="2788648" y="3543126"/>
              <a:ext cx="535940" cy="368935"/>
            </a:xfrm>
            <a:custGeom>
              <a:avLst/>
              <a:gdLst/>
              <a:ahLst/>
              <a:cxnLst/>
              <a:rect l="l" t="t" r="r" b="b"/>
              <a:pathLst>
                <a:path w="535939" h="368935">
                  <a:moveTo>
                    <a:pt x="419515" y="0"/>
                  </a:moveTo>
                  <a:lnTo>
                    <a:pt x="0" y="344260"/>
                  </a:lnTo>
                  <a:lnTo>
                    <a:pt x="153619" y="367465"/>
                  </a:lnTo>
                  <a:lnTo>
                    <a:pt x="200751" y="368711"/>
                  </a:lnTo>
                  <a:lnTo>
                    <a:pt x="247420" y="365236"/>
                  </a:lnTo>
                  <a:lnTo>
                    <a:pt x="293297" y="357151"/>
                  </a:lnTo>
                  <a:lnTo>
                    <a:pt x="338052" y="344568"/>
                  </a:lnTo>
                  <a:lnTo>
                    <a:pt x="381353" y="327598"/>
                  </a:lnTo>
                  <a:lnTo>
                    <a:pt x="422872" y="306354"/>
                  </a:lnTo>
                  <a:lnTo>
                    <a:pt x="462277" y="280947"/>
                  </a:lnTo>
                  <a:lnTo>
                    <a:pt x="499238" y="251489"/>
                  </a:lnTo>
                  <a:lnTo>
                    <a:pt x="524838" y="208881"/>
                  </a:lnTo>
                  <a:lnTo>
                    <a:pt x="535581" y="162066"/>
                  </a:lnTo>
                  <a:lnTo>
                    <a:pt x="531758" y="114641"/>
                  </a:lnTo>
                  <a:lnTo>
                    <a:pt x="513658" y="70199"/>
                  </a:lnTo>
                  <a:lnTo>
                    <a:pt x="481572" y="32336"/>
                  </a:lnTo>
                  <a:lnTo>
                    <a:pt x="436327" y="5358"/>
                  </a:lnTo>
                  <a:lnTo>
                    <a:pt x="419515" y="0"/>
                  </a:lnTo>
                  <a:close/>
                </a:path>
              </a:pathLst>
            </a:custGeom>
            <a:solidFill>
              <a:srgbClr val="DDDDDD"/>
            </a:solidFill>
          </p:spPr>
          <p:txBody>
            <a:bodyPr wrap="square" lIns="0" tIns="0" rIns="0" bIns="0" rtlCol="0"/>
            <a:lstStyle/>
            <a:p>
              <a:endParaRPr/>
            </a:p>
          </p:txBody>
        </p:sp>
        <p:sp>
          <p:nvSpPr>
            <p:cNvPr id="208" name="object 10"/>
            <p:cNvSpPr/>
            <p:nvPr/>
          </p:nvSpPr>
          <p:spPr>
            <a:xfrm>
              <a:off x="2341253" y="3195130"/>
              <a:ext cx="865989" cy="506329"/>
            </a:xfrm>
            <a:prstGeom prst="rect">
              <a:avLst/>
            </a:prstGeom>
            <a:blipFill>
              <a:blip r:embed="rId4" cstate="print"/>
              <a:stretch>
                <a:fillRect/>
              </a:stretch>
            </a:blipFill>
          </p:spPr>
          <p:txBody>
            <a:bodyPr wrap="square" lIns="0" tIns="0" rIns="0" bIns="0" rtlCol="0"/>
            <a:lstStyle/>
            <a:p>
              <a:endParaRPr/>
            </a:p>
          </p:txBody>
        </p:sp>
        <p:sp>
          <p:nvSpPr>
            <p:cNvPr id="209" name="object 11"/>
            <p:cNvSpPr/>
            <p:nvPr/>
          </p:nvSpPr>
          <p:spPr>
            <a:xfrm>
              <a:off x="2341252" y="3195129"/>
              <a:ext cx="866140" cy="506730"/>
            </a:xfrm>
            <a:custGeom>
              <a:avLst/>
              <a:gdLst/>
              <a:ahLst/>
              <a:cxnLst/>
              <a:rect l="l" t="t" r="r" b="b"/>
              <a:pathLst>
                <a:path w="866139" h="506729">
                  <a:moveTo>
                    <a:pt x="447395" y="506329"/>
                  </a:moveTo>
                  <a:lnTo>
                    <a:pt x="865989" y="262882"/>
                  </a:lnTo>
                  <a:lnTo>
                    <a:pt x="416668" y="0"/>
                  </a:lnTo>
                  <a:lnTo>
                    <a:pt x="0" y="247468"/>
                  </a:lnTo>
                  <a:lnTo>
                    <a:pt x="38502" y="283148"/>
                  </a:lnTo>
                  <a:lnTo>
                    <a:pt x="78612" y="316772"/>
                  </a:lnTo>
                  <a:lnTo>
                    <a:pt x="120246" y="348295"/>
                  </a:lnTo>
                  <a:lnTo>
                    <a:pt x="163321" y="377672"/>
                  </a:lnTo>
                  <a:lnTo>
                    <a:pt x="207754" y="404858"/>
                  </a:lnTo>
                  <a:lnTo>
                    <a:pt x="253463" y="429806"/>
                  </a:lnTo>
                  <a:lnTo>
                    <a:pt x="300364" y="452473"/>
                  </a:lnTo>
                  <a:lnTo>
                    <a:pt x="348375" y="472813"/>
                  </a:lnTo>
                  <a:lnTo>
                    <a:pt x="397413" y="490780"/>
                  </a:lnTo>
                  <a:lnTo>
                    <a:pt x="447395" y="506329"/>
                  </a:lnTo>
                  <a:close/>
                </a:path>
              </a:pathLst>
            </a:custGeom>
            <a:ln w="12061">
              <a:solidFill>
                <a:srgbClr val="FFFFFF"/>
              </a:solidFill>
            </a:ln>
          </p:spPr>
          <p:txBody>
            <a:bodyPr wrap="square" lIns="0" tIns="0" rIns="0" bIns="0" rtlCol="0"/>
            <a:lstStyle/>
            <a:p>
              <a:endParaRPr/>
            </a:p>
          </p:txBody>
        </p:sp>
        <p:sp>
          <p:nvSpPr>
            <p:cNvPr id="210" name="object 12"/>
            <p:cNvSpPr/>
            <p:nvPr/>
          </p:nvSpPr>
          <p:spPr>
            <a:xfrm>
              <a:off x="2819376" y="3143525"/>
              <a:ext cx="87945" cy="484715"/>
            </a:xfrm>
            <a:prstGeom prst="rect">
              <a:avLst/>
            </a:prstGeom>
            <a:blipFill>
              <a:blip r:embed="rId5" cstate="print"/>
              <a:stretch>
                <a:fillRect/>
              </a:stretch>
            </a:blipFill>
          </p:spPr>
          <p:txBody>
            <a:bodyPr wrap="square" lIns="0" tIns="0" rIns="0" bIns="0" rtlCol="0"/>
            <a:lstStyle/>
            <a:p>
              <a:endParaRPr/>
            </a:p>
          </p:txBody>
        </p:sp>
        <p:sp>
          <p:nvSpPr>
            <p:cNvPr id="211" name="object 13"/>
            <p:cNvSpPr/>
            <p:nvPr/>
          </p:nvSpPr>
          <p:spPr>
            <a:xfrm>
              <a:off x="2819376" y="3143524"/>
              <a:ext cx="88265" cy="485140"/>
            </a:xfrm>
            <a:custGeom>
              <a:avLst/>
              <a:gdLst/>
              <a:ahLst/>
              <a:cxnLst/>
              <a:rect l="l" t="t" r="r" b="b"/>
              <a:pathLst>
                <a:path w="88265" h="485139">
                  <a:moveTo>
                    <a:pt x="0" y="484715"/>
                  </a:moveTo>
                  <a:lnTo>
                    <a:pt x="0" y="51604"/>
                  </a:lnTo>
                  <a:lnTo>
                    <a:pt x="87945" y="0"/>
                  </a:lnTo>
                  <a:lnTo>
                    <a:pt x="84479" y="411162"/>
                  </a:lnTo>
                  <a:lnTo>
                    <a:pt x="0" y="484715"/>
                  </a:lnTo>
                  <a:close/>
                </a:path>
              </a:pathLst>
            </a:custGeom>
            <a:ln w="12056">
              <a:solidFill>
                <a:srgbClr val="FFFFFF"/>
              </a:solidFill>
            </a:ln>
          </p:spPr>
          <p:txBody>
            <a:bodyPr wrap="square" lIns="0" tIns="0" rIns="0" bIns="0" rtlCol="0"/>
            <a:lstStyle/>
            <a:p>
              <a:endParaRPr/>
            </a:p>
          </p:txBody>
        </p:sp>
        <p:sp>
          <p:nvSpPr>
            <p:cNvPr id="212" name="object 14"/>
            <p:cNvSpPr/>
            <p:nvPr/>
          </p:nvSpPr>
          <p:spPr>
            <a:xfrm>
              <a:off x="2903854" y="3121576"/>
              <a:ext cx="165140" cy="390721"/>
            </a:xfrm>
            <a:prstGeom prst="rect">
              <a:avLst/>
            </a:prstGeom>
            <a:blipFill>
              <a:blip r:embed="rId6" cstate="print"/>
              <a:stretch>
                <a:fillRect/>
              </a:stretch>
            </a:blipFill>
          </p:spPr>
          <p:txBody>
            <a:bodyPr wrap="square" lIns="0" tIns="0" rIns="0" bIns="0" rtlCol="0"/>
            <a:lstStyle/>
            <a:p>
              <a:endParaRPr/>
            </a:p>
          </p:txBody>
        </p:sp>
        <p:sp>
          <p:nvSpPr>
            <p:cNvPr id="213" name="object 15"/>
            <p:cNvSpPr/>
            <p:nvPr/>
          </p:nvSpPr>
          <p:spPr>
            <a:xfrm>
              <a:off x="2903855" y="3121575"/>
              <a:ext cx="165735" cy="391160"/>
            </a:xfrm>
            <a:custGeom>
              <a:avLst/>
              <a:gdLst/>
              <a:ahLst/>
              <a:cxnLst/>
              <a:rect l="l" t="t" r="r" b="b"/>
              <a:pathLst>
                <a:path w="165734" h="391160">
                  <a:moveTo>
                    <a:pt x="3114" y="62495"/>
                  </a:moveTo>
                  <a:lnTo>
                    <a:pt x="165140" y="0"/>
                  </a:lnTo>
                  <a:lnTo>
                    <a:pt x="165140" y="255342"/>
                  </a:lnTo>
                  <a:lnTo>
                    <a:pt x="0" y="390721"/>
                  </a:lnTo>
                  <a:lnTo>
                    <a:pt x="3114" y="62495"/>
                  </a:lnTo>
                  <a:close/>
                </a:path>
              </a:pathLst>
            </a:custGeom>
            <a:ln w="12057">
              <a:solidFill>
                <a:srgbClr val="FFFFFF"/>
              </a:solidFill>
            </a:ln>
          </p:spPr>
          <p:txBody>
            <a:bodyPr wrap="square" lIns="0" tIns="0" rIns="0" bIns="0" rtlCol="0"/>
            <a:lstStyle/>
            <a:p>
              <a:endParaRPr/>
            </a:p>
          </p:txBody>
        </p:sp>
        <p:sp>
          <p:nvSpPr>
            <p:cNvPr id="214" name="object 16"/>
            <p:cNvSpPr/>
            <p:nvPr/>
          </p:nvSpPr>
          <p:spPr>
            <a:xfrm>
              <a:off x="2642714" y="2951348"/>
              <a:ext cx="426280" cy="232723"/>
            </a:xfrm>
            <a:prstGeom prst="rect">
              <a:avLst/>
            </a:prstGeom>
            <a:blipFill>
              <a:blip r:embed="rId7" cstate="print"/>
              <a:stretch>
                <a:fillRect/>
              </a:stretch>
            </a:blipFill>
          </p:spPr>
          <p:txBody>
            <a:bodyPr wrap="square" lIns="0" tIns="0" rIns="0" bIns="0" rtlCol="0"/>
            <a:lstStyle/>
            <a:p>
              <a:endParaRPr/>
            </a:p>
          </p:txBody>
        </p:sp>
        <p:sp>
          <p:nvSpPr>
            <p:cNvPr id="215" name="object 17"/>
            <p:cNvSpPr/>
            <p:nvPr/>
          </p:nvSpPr>
          <p:spPr>
            <a:xfrm>
              <a:off x="2642714" y="2951348"/>
              <a:ext cx="426720" cy="233045"/>
            </a:xfrm>
            <a:custGeom>
              <a:avLst/>
              <a:gdLst/>
              <a:ahLst/>
              <a:cxnLst/>
              <a:rect l="l" t="t" r="r" b="b"/>
              <a:pathLst>
                <a:path w="426719" h="233044">
                  <a:moveTo>
                    <a:pt x="264254" y="232723"/>
                  </a:moveTo>
                  <a:lnTo>
                    <a:pt x="264606" y="192177"/>
                  </a:lnTo>
                  <a:lnTo>
                    <a:pt x="0" y="38703"/>
                  </a:lnTo>
                  <a:lnTo>
                    <a:pt x="134412" y="0"/>
                  </a:lnTo>
                  <a:lnTo>
                    <a:pt x="426280" y="170228"/>
                  </a:lnTo>
                  <a:lnTo>
                    <a:pt x="264254" y="232723"/>
                  </a:lnTo>
                  <a:close/>
                </a:path>
              </a:pathLst>
            </a:custGeom>
            <a:ln w="12061">
              <a:solidFill>
                <a:srgbClr val="FFFFFF"/>
              </a:solidFill>
            </a:ln>
          </p:spPr>
          <p:txBody>
            <a:bodyPr wrap="square" lIns="0" tIns="0" rIns="0" bIns="0" rtlCol="0"/>
            <a:lstStyle/>
            <a:p>
              <a:endParaRPr/>
            </a:p>
          </p:txBody>
        </p:sp>
        <p:sp>
          <p:nvSpPr>
            <p:cNvPr id="216" name="object 18"/>
            <p:cNvSpPr/>
            <p:nvPr/>
          </p:nvSpPr>
          <p:spPr>
            <a:xfrm>
              <a:off x="2788648" y="3458011"/>
              <a:ext cx="418594" cy="429374"/>
            </a:xfrm>
            <a:prstGeom prst="rect">
              <a:avLst/>
            </a:prstGeom>
            <a:blipFill>
              <a:blip r:embed="rId8" cstate="print"/>
              <a:stretch>
                <a:fillRect/>
              </a:stretch>
            </a:blipFill>
          </p:spPr>
          <p:txBody>
            <a:bodyPr wrap="square" lIns="0" tIns="0" rIns="0" bIns="0" rtlCol="0"/>
            <a:lstStyle/>
            <a:p>
              <a:endParaRPr/>
            </a:p>
          </p:txBody>
        </p:sp>
        <p:sp>
          <p:nvSpPr>
            <p:cNvPr id="217" name="object 19"/>
            <p:cNvSpPr/>
            <p:nvPr/>
          </p:nvSpPr>
          <p:spPr>
            <a:xfrm>
              <a:off x="2788648" y="3458012"/>
              <a:ext cx="419100" cy="429895"/>
            </a:xfrm>
            <a:custGeom>
              <a:avLst/>
              <a:gdLst/>
              <a:ahLst/>
              <a:cxnLst/>
              <a:rect l="l" t="t" r="r" b="b"/>
              <a:pathLst>
                <a:path w="419100" h="429895">
                  <a:moveTo>
                    <a:pt x="0" y="243446"/>
                  </a:moveTo>
                  <a:lnTo>
                    <a:pt x="418594" y="0"/>
                  </a:lnTo>
                  <a:lnTo>
                    <a:pt x="418594" y="185642"/>
                  </a:lnTo>
                  <a:lnTo>
                    <a:pt x="0" y="429374"/>
                  </a:lnTo>
                  <a:lnTo>
                    <a:pt x="0" y="243446"/>
                  </a:lnTo>
                  <a:close/>
                </a:path>
              </a:pathLst>
            </a:custGeom>
            <a:ln w="12059">
              <a:solidFill>
                <a:srgbClr val="FFFFFF"/>
              </a:solidFill>
            </a:ln>
          </p:spPr>
          <p:txBody>
            <a:bodyPr wrap="square" lIns="0" tIns="0" rIns="0" bIns="0" rtlCol="0"/>
            <a:lstStyle/>
            <a:p>
              <a:endParaRPr/>
            </a:p>
          </p:txBody>
        </p:sp>
        <p:sp>
          <p:nvSpPr>
            <p:cNvPr id="218" name="object 20"/>
            <p:cNvSpPr/>
            <p:nvPr/>
          </p:nvSpPr>
          <p:spPr>
            <a:xfrm>
              <a:off x="2443012" y="2935932"/>
              <a:ext cx="464308" cy="259196"/>
            </a:xfrm>
            <a:prstGeom prst="rect">
              <a:avLst/>
            </a:prstGeom>
            <a:blipFill>
              <a:blip r:embed="rId9" cstate="print"/>
              <a:stretch>
                <a:fillRect/>
              </a:stretch>
            </a:blipFill>
          </p:spPr>
          <p:txBody>
            <a:bodyPr wrap="square" lIns="0" tIns="0" rIns="0" bIns="0" rtlCol="0"/>
            <a:lstStyle/>
            <a:p>
              <a:endParaRPr/>
            </a:p>
          </p:txBody>
        </p:sp>
        <p:sp>
          <p:nvSpPr>
            <p:cNvPr id="219" name="object 21"/>
            <p:cNvSpPr/>
            <p:nvPr/>
          </p:nvSpPr>
          <p:spPr>
            <a:xfrm>
              <a:off x="2443012" y="2935933"/>
              <a:ext cx="464820" cy="259715"/>
            </a:xfrm>
            <a:custGeom>
              <a:avLst/>
              <a:gdLst/>
              <a:ahLst/>
              <a:cxnLst/>
              <a:rect l="l" t="t" r="r" b="b"/>
              <a:pathLst>
                <a:path w="464819" h="259714">
                  <a:moveTo>
                    <a:pt x="0" y="42557"/>
                  </a:moveTo>
                  <a:lnTo>
                    <a:pt x="107537" y="0"/>
                  </a:lnTo>
                  <a:lnTo>
                    <a:pt x="199953" y="54285"/>
                  </a:lnTo>
                  <a:lnTo>
                    <a:pt x="464308" y="207759"/>
                  </a:lnTo>
                  <a:lnTo>
                    <a:pt x="376362" y="259196"/>
                  </a:lnTo>
                  <a:lnTo>
                    <a:pt x="330441" y="243068"/>
                  </a:lnTo>
                  <a:lnTo>
                    <a:pt x="285389" y="224867"/>
                  </a:lnTo>
                  <a:lnTo>
                    <a:pt x="241274" y="204631"/>
                  </a:lnTo>
                  <a:lnTo>
                    <a:pt x="198162" y="182397"/>
                  </a:lnTo>
                  <a:lnTo>
                    <a:pt x="156121" y="158202"/>
                  </a:lnTo>
                  <a:lnTo>
                    <a:pt x="115217" y="132083"/>
                  </a:lnTo>
                  <a:lnTo>
                    <a:pt x="75517" y="104078"/>
                  </a:lnTo>
                  <a:lnTo>
                    <a:pt x="37089" y="74223"/>
                  </a:lnTo>
                  <a:lnTo>
                    <a:pt x="0" y="42557"/>
                  </a:lnTo>
                  <a:close/>
                </a:path>
              </a:pathLst>
            </a:custGeom>
            <a:ln w="12061">
              <a:solidFill>
                <a:srgbClr val="FFFFFF"/>
              </a:solidFill>
            </a:ln>
          </p:spPr>
          <p:txBody>
            <a:bodyPr wrap="square" lIns="0" tIns="0" rIns="0" bIns="0" rtlCol="0"/>
            <a:lstStyle/>
            <a:p>
              <a:endParaRPr/>
            </a:p>
          </p:txBody>
        </p:sp>
        <p:sp>
          <p:nvSpPr>
            <p:cNvPr id="220" name="object 22"/>
            <p:cNvSpPr/>
            <p:nvPr/>
          </p:nvSpPr>
          <p:spPr>
            <a:xfrm>
              <a:off x="2020584" y="3806175"/>
              <a:ext cx="453155" cy="317134"/>
            </a:xfrm>
            <a:prstGeom prst="rect">
              <a:avLst/>
            </a:prstGeom>
            <a:blipFill>
              <a:blip r:embed="rId10" cstate="print"/>
              <a:stretch>
                <a:fillRect/>
              </a:stretch>
            </a:blipFill>
          </p:spPr>
          <p:txBody>
            <a:bodyPr wrap="square" lIns="0" tIns="0" rIns="0" bIns="0" rtlCol="0"/>
            <a:lstStyle/>
            <a:p>
              <a:endParaRPr/>
            </a:p>
          </p:txBody>
        </p:sp>
        <p:sp>
          <p:nvSpPr>
            <p:cNvPr id="221" name="object 23"/>
            <p:cNvSpPr/>
            <p:nvPr/>
          </p:nvSpPr>
          <p:spPr>
            <a:xfrm>
              <a:off x="2020583" y="3806175"/>
              <a:ext cx="453390" cy="317500"/>
            </a:xfrm>
            <a:custGeom>
              <a:avLst/>
              <a:gdLst/>
              <a:ahLst/>
              <a:cxnLst/>
              <a:rect l="l" t="t" r="r" b="b"/>
              <a:pathLst>
                <a:path w="453390" h="317500">
                  <a:moveTo>
                    <a:pt x="0" y="0"/>
                  </a:moveTo>
                  <a:lnTo>
                    <a:pt x="453155" y="263468"/>
                  </a:lnTo>
                  <a:lnTo>
                    <a:pt x="453155" y="317117"/>
                  </a:lnTo>
                  <a:lnTo>
                    <a:pt x="0" y="54134"/>
                  </a:lnTo>
                  <a:lnTo>
                    <a:pt x="0" y="0"/>
                  </a:lnTo>
                  <a:close/>
                </a:path>
              </a:pathLst>
            </a:custGeom>
            <a:ln w="12061">
              <a:solidFill>
                <a:srgbClr val="000000"/>
              </a:solidFill>
            </a:ln>
          </p:spPr>
          <p:txBody>
            <a:bodyPr wrap="square" lIns="0" tIns="0" rIns="0" bIns="0" rtlCol="0"/>
            <a:lstStyle/>
            <a:p>
              <a:endParaRPr/>
            </a:p>
          </p:txBody>
        </p:sp>
        <p:sp>
          <p:nvSpPr>
            <p:cNvPr id="222" name="object 24"/>
            <p:cNvSpPr/>
            <p:nvPr/>
          </p:nvSpPr>
          <p:spPr>
            <a:xfrm>
              <a:off x="2069935" y="3689898"/>
              <a:ext cx="554990" cy="344805"/>
            </a:xfrm>
            <a:custGeom>
              <a:avLst/>
              <a:gdLst/>
              <a:ahLst/>
              <a:cxnLst/>
              <a:rect l="l" t="t" r="r" b="b"/>
              <a:pathLst>
                <a:path w="554990" h="344804">
                  <a:moveTo>
                    <a:pt x="397927" y="306260"/>
                  </a:moveTo>
                  <a:lnTo>
                    <a:pt x="370230" y="324473"/>
                  </a:lnTo>
                  <a:lnTo>
                    <a:pt x="403453" y="344260"/>
                  </a:lnTo>
                  <a:lnTo>
                    <a:pt x="431149" y="326047"/>
                  </a:lnTo>
                  <a:lnTo>
                    <a:pt x="397927" y="306260"/>
                  </a:lnTo>
                  <a:close/>
                </a:path>
                <a:path w="554990" h="344804">
                  <a:moveTo>
                    <a:pt x="439070" y="278548"/>
                  </a:moveTo>
                  <a:lnTo>
                    <a:pt x="411373" y="296760"/>
                  </a:lnTo>
                  <a:lnTo>
                    <a:pt x="444595" y="316548"/>
                  </a:lnTo>
                  <a:lnTo>
                    <a:pt x="472292" y="298335"/>
                  </a:lnTo>
                  <a:lnTo>
                    <a:pt x="439070" y="278548"/>
                  </a:lnTo>
                  <a:close/>
                </a:path>
                <a:path w="554990" h="344804">
                  <a:moveTo>
                    <a:pt x="336221" y="269064"/>
                  </a:moveTo>
                  <a:lnTo>
                    <a:pt x="308525" y="287277"/>
                  </a:lnTo>
                  <a:lnTo>
                    <a:pt x="341747" y="307048"/>
                  </a:lnTo>
                  <a:lnTo>
                    <a:pt x="369443" y="288852"/>
                  </a:lnTo>
                  <a:lnTo>
                    <a:pt x="336221" y="269064"/>
                  </a:lnTo>
                  <a:close/>
                </a:path>
                <a:path w="554990" h="344804">
                  <a:moveTo>
                    <a:pt x="480195" y="250835"/>
                  </a:moveTo>
                  <a:lnTo>
                    <a:pt x="452516" y="269048"/>
                  </a:lnTo>
                  <a:lnTo>
                    <a:pt x="485738" y="288835"/>
                  </a:lnTo>
                  <a:lnTo>
                    <a:pt x="513435" y="270639"/>
                  </a:lnTo>
                  <a:lnTo>
                    <a:pt x="480195" y="250835"/>
                  </a:lnTo>
                  <a:close/>
                </a:path>
                <a:path w="554990" h="344804">
                  <a:moveTo>
                    <a:pt x="377364" y="241352"/>
                  </a:moveTo>
                  <a:lnTo>
                    <a:pt x="349667" y="259565"/>
                  </a:lnTo>
                  <a:lnTo>
                    <a:pt x="382890" y="279352"/>
                  </a:lnTo>
                  <a:lnTo>
                    <a:pt x="410586" y="261139"/>
                  </a:lnTo>
                  <a:lnTo>
                    <a:pt x="377364" y="241352"/>
                  </a:lnTo>
                  <a:close/>
                </a:path>
                <a:path w="554990" h="344804">
                  <a:moveTo>
                    <a:pt x="151104" y="157444"/>
                  </a:moveTo>
                  <a:lnTo>
                    <a:pt x="123408" y="175657"/>
                  </a:lnTo>
                  <a:lnTo>
                    <a:pt x="280041" y="269852"/>
                  </a:lnTo>
                  <a:lnTo>
                    <a:pt x="307738" y="251656"/>
                  </a:lnTo>
                  <a:lnTo>
                    <a:pt x="151104" y="157444"/>
                  </a:lnTo>
                  <a:close/>
                </a:path>
                <a:path w="554990" h="344804">
                  <a:moveTo>
                    <a:pt x="521338" y="223140"/>
                  </a:moveTo>
                  <a:lnTo>
                    <a:pt x="493659" y="241352"/>
                  </a:lnTo>
                  <a:lnTo>
                    <a:pt x="526881" y="261123"/>
                  </a:lnTo>
                  <a:lnTo>
                    <a:pt x="554577" y="242927"/>
                  </a:lnTo>
                  <a:lnTo>
                    <a:pt x="521338" y="223140"/>
                  </a:lnTo>
                  <a:close/>
                </a:path>
                <a:path w="554990" h="344804">
                  <a:moveTo>
                    <a:pt x="418490" y="213640"/>
                  </a:moveTo>
                  <a:lnTo>
                    <a:pt x="390810" y="231852"/>
                  </a:lnTo>
                  <a:lnTo>
                    <a:pt x="424032" y="251640"/>
                  </a:lnTo>
                  <a:lnTo>
                    <a:pt x="451729" y="233427"/>
                  </a:lnTo>
                  <a:lnTo>
                    <a:pt x="418490" y="213640"/>
                  </a:lnTo>
                  <a:close/>
                </a:path>
                <a:path w="554990" h="344804">
                  <a:moveTo>
                    <a:pt x="315658" y="204140"/>
                  </a:moveTo>
                  <a:lnTo>
                    <a:pt x="287962" y="222352"/>
                  </a:lnTo>
                  <a:lnTo>
                    <a:pt x="321184" y="242140"/>
                  </a:lnTo>
                  <a:lnTo>
                    <a:pt x="348880" y="223944"/>
                  </a:lnTo>
                  <a:lnTo>
                    <a:pt x="315658" y="204140"/>
                  </a:lnTo>
                  <a:close/>
                </a:path>
                <a:path w="554990" h="344804">
                  <a:moveTo>
                    <a:pt x="459632" y="185927"/>
                  </a:moveTo>
                  <a:lnTo>
                    <a:pt x="431953" y="204140"/>
                  </a:lnTo>
                  <a:lnTo>
                    <a:pt x="465175" y="223927"/>
                  </a:lnTo>
                  <a:lnTo>
                    <a:pt x="492872" y="205715"/>
                  </a:lnTo>
                  <a:lnTo>
                    <a:pt x="459632" y="185927"/>
                  </a:lnTo>
                  <a:close/>
                </a:path>
                <a:path w="554990" h="344804">
                  <a:moveTo>
                    <a:pt x="356784" y="176444"/>
                  </a:moveTo>
                  <a:lnTo>
                    <a:pt x="329104" y="194657"/>
                  </a:lnTo>
                  <a:lnTo>
                    <a:pt x="362327" y="214427"/>
                  </a:lnTo>
                  <a:lnTo>
                    <a:pt x="390023" y="196231"/>
                  </a:lnTo>
                  <a:lnTo>
                    <a:pt x="356784" y="176444"/>
                  </a:lnTo>
                  <a:close/>
                </a:path>
                <a:path w="554990" h="344804">
                  <a:moveTo>
                    <a:pt x="253952" y="166944"/>
                  </a:moveTo>
                  <a:lnTo>
                    <a:pt x="226256" y="185157"/>
                  </a:lnTo>
                  <a:lnTo>
                    <a:pt x="259478" y="204944"/>
                  </a:lnTo>
                  <a:lnTo>
                    <a:pt x="287175" y="186731"/>
                  </a:lnTo>
                  <a:lnTo>
                    <a:pt x="253952" y="166944"/>
                  </a:lnTo>
                  <a:close/>
                </a:path>
                <a:path w="554990" h="344804">
                  <a:moveTo>
                    <a:pt x="397927" y="148732"/>
                  </a:moveTo>
                  <a:lnTo>
                    <a:pt x="370247" y="166944"/>
                  </a:lnTo>
                  <a:lnTo>
                    <a:pt x="403469" y="186715"/>
                  </a:lnTo>
                  <a:lnTo>
                    <a:pt x="431166" y="168519"/>
                  </a:lnTo>
                  <a:lnTo>
                    <a:pt x="397927" y="148732"/>
                  </a:lnTo>
                  <a:close/>
                </a:path>
                <a:path w="554990" h="344804">
                  <a:moveTo>
                    <a:pt x="295078" y="139232"/>
                  </a:moveTo>
                  <a:lnTo>
                    <a:pt x="267399" y="157444"/>
                  </a:lnTo>
                  <a:lnTo>
                    <a:pt x="300621" y="177232"/>
                  </a:lnTo>
                  <a:lnTo>
                    <a:pt x="328317" y="159019"/>
                  </a:lnTo>
                  <a:lnTo>
                    <a:pt x="295078" y="139232"/>
                  </a:lnTo>
                  <a:close/>
                </a:path>
                <a:path w="554990" h="344804">
                  <a:moveTo>
                    <a:pt x="192247" y="129681"/>
                  </a:moveTo>
                  <a:lnTo>
                    <a:pt x="164550" y="147961"/>
                  </a:lnTo>
                  <a:lnTo>
                    <a:pt x="197773" y="167732"/>
                  </a:lnTo>
                  <a:lnTo>
                    <a:pt x="225469" y="149536"/>
                  </a:lnTo>
                  <a:lnTo>
                    <a:pt x="192247" y="129681"/>
                  </a:lnTo>
                  <a:close/>
                </a:path>
                <a:path w="554990" h="344804">
                  <a:moveTo>
                    <a:pt x="89398" y="120299"/>
                  </a:moveTo>
                  <a:lnTo>
                    <a:pt x="61705" y="138461"/>
                  </a:lnTo>
                  <a:lnTo>
                    <a:pt x="94924" y="158248"/>
                  </a:lnTo>
                  <a:lnTo>
                    <a:pt x="122621" y="140036"/>
                  </a:lnTo>
                  <a:lnTo>
                    <a:pt x="89398" y="120299"/>
                  </a:lnTo>
                  <a:close/>
                </a:path>
                <a:path w="554990" h="344804">
                  <a:moveTo>
                    <a:pt x="336221" y="111586"/>
                  </a:moveTo>
                  <a:lnTo>
                    <a:pt x="308541" y="129681"/>
                  </a:lnTo>
                  <a:lnTo>
                    <a:pt x="341764" y="149519"/>
                  </a:lnTo>
                  <a:lnTo>
                    <a:pt x="369460" y="131357"/>
                  </a:lnTo>
                  <a:lnTo>
                    <a:pt x="336221" y="111586"/>
                  </a:lnTo>
                  <a:close/>
                </a:path>
                <a:path w="554990" h="344804">
                  <a:moveTo>
                    <a:pt x="233373" y="102036"/>
                  </a:moveTo>
                  <a:lnTo>
                    <a:pt x="205693" y="120299"/>
                  </a:lnTo>
                  <a:lnTo>
                    <a:pt x="238915" y="140019"/>
                  </a:lnTo>
                  <a:lnTo>
                    <a:pt x="266612" y="121807"/>
                  </a:lnTo>
                  <a:lnTo>
                    <a:pt x="233373" y="102036"/>
                  </a:lnTo>
                  <a:close/>
                </a:path>
                <a:path w="554990" h="344804">
                  <a:moveTo>
                    <a:pt x="130524" y="92486"/>
                  </a:moveTo>
                  <a:lnTo>
                    <a:pt x="102845" y="110749"/>
                  </a:lnTo>
                  <a:lnTo>
                    <a:pt x="136067" y="130519"/>
                  </a:lnTo>
                  <a:lnTo>
                    <a:pt x="163763" y="112257"/>
                  </a:lnTo>
                  <a:lnTo>
                    <a:pt x="130524" y="92486"/>
                  </a:lnTo>
                  <a:close/>
                </a:path>
                <a:path w="554990" h="344804">
                  <a:moveTo>
                    <a:pt x="27686" y="83103"/>
                  </a:moveTo>
                  <a:lnTo>
                    <a:pt x="0" y="101198"/>
                  </a:lnTo>
                  <a:lnTo>
                    <a:pt x="33220" y="120969"/>
                  </a:lnTo>
                  <a:lnTo>
                    <a:pt x="60911" y="102874"/>
                  </a:lnTo>
                  <a:lnTo>
                    <a:pt x="27686" y="83103"/>
                  </a:lnTo>
                  <a:close/>
                </a:path>
                <a:path w="554990" h="344804">
                  <a:moveTo>
                    <a:pt x="274515" y="74391"/>
                  </a:moveTo>
                  <a:lnTo>
                    <a:pt x="246836" y="92486"/>
                  </a:lnTo>
                  <a:lnTo>
                    <a:pt x="280058" y="112257"/>
                  </a:lnTo>
                  <a:lnTo>
                    <a:pt x="307754" y="94161"/>
                  </a:lnTo>
                  <a:lnTo>
                    <a:pt x="274515" y="74391"/>
                  </a:lnTo>
                  <a:close/>
                </a:path>
                <a:path w="554990" h="344804">
                  <a:moveTo>
                    <a:pt x="171667" y="64840"/>
                  </a:moveTo>
                  <a:lnTo>
                    <a:pt x="143987" y="83103"/>
                  </a:lnTo>
                  <a:lnTo>
                    <a:pt x="177210" y="102874"/>
                  </a:lnTo>
                  <a:lnTo>
                    <a:pt x="204906" y="84611"/>
                  </a:lnTo>
                  <a:lnTo>
                    <a:pt x="171667" y="64840"/>
                  </a:lnTo>
                  <a:close/>
                </a:path>
                <a:path w="554990" h="344804">
                  <a:moveTo>
                    <a:pt x="68827" y="55290"/>
                  </a:moveTo>
                  <a:lnTo>
                    <a:pt x="41141" y="73553"/>
                  </a:lnTo>
                  <a:lnTo>
                    <a:pt x="74361" y="93324"/>
                  </a:lnTo>
                  <a:lnTo>
                    <a:pt x="102058" y="75061"/>
                  </a:lnTo>
                  <a:lnTo>
                    <a:pt x="68827" y="55290"/>
                  </a:lnTo>
                  <a:close/>
                </a:path>
                <a:path w="554990" h="344804">
                  <a:moveTo>
                    <a:pt x="212810" y="37195"/>
                  </a:moveTo>
                  <a:lnTo>
                    <a:pt x="185130" y="55290"/>
                  </a:lnTo>
                  <a:lnTo>
                    <a:pt x="218352" y="75061"/>
                  </a:lnTo>
                  <a:lnTo>
                    <a:pt x="246032" y="56966"/>
                  </a:lnTo>
                  <a:lnTo>
                    <a:pt x="212810" y="37195"/>
                  </a:lnTo>
                  <a:close/>
                </a:path>
                <a:path w="554990" h="344804">
                  <a:moveTo>
                    <a:pt x="109961" y="27645"/>
                  </a:moveTo>
                  <a:lnTo>
                    <a:pt x="82282" y="45908"/>
                  </a:lnTo>
                  <a:lnTo>
                    <a:pt x="115504" y="65678"/>
                  </a:lnTo>
                  <a:lnTo>
                    <a:pt x="143200" y="47416"/>
                  </a:lnTo>
                  <a:lnTo>
                    <a:pt x="109961" y="27645"/>
                  </a:lnTo>
                  <a:close/>
                </a:path>
                <a:path w="554990" h="344804">
                  <a:moveTo>
                    <a:pt x="151104" y="0"/>
                  </a:moveTo>
                  <a:lnTo>
                    <a:pt x="123424" y="18095"/>
                  </a:lnTo>
                  <a:lnTo>
                    <a:pt x="156647" y="37865"/>
                  </a:lnTo>
                  <a:lnTo>
                    <a:pt x="184326" y="19770"/>
                  </a:lnTo>
                  <a:lnTo>
                    <a:pt x="151104" y="0"/>
                  </a:lnTo>
                  <a:close/>
                </a:path>
              </a:pathLst>
            </a:custGeom>
            <a:solidFill>
              <a:srgbClr val="FFFFFF"/>
            </a:solidFill>
          </p:spPr>
          <p:txBody>
            <a:bodyPr wrap="square" lIns="0" tIns="0" rIns="0" bIns="0" rtlCol="0"/>
            <a:lstStyle/>
            <a:p>
              <a:endParaRPr/>
            </a:p>
          </p:txBody>
        </p:sp>
        <p:sp>
          <p:nvSpPr>
            <p:cNvPr id="223" name="object 25"/>
            <p:cNvSpPr/>
            <p:nvPr/>
          </p:nvSpPr>
          <p:spPr>
            <a:xfrm>
              <a:off x="2069946" y="3707994"/>
              <a:ext cx="554990" cy="334645"/>
            </a:xfrm>
            <a:custGeom>
              <a:avLst/>
              <a:gdLst/>
              <a:ahLst/>
              <a:cxnLst/>
              <a:rect l="l" t="t" r="r" b="b"/>
              <a:pathLst>
                <a:path w="554990" h="334645">
                  <a:moveTo>
                    <a:pt x="123429" y="0"/>
                  </a:moveTo>
                  <a:lnTo>
                    <a:pt x="123429" y="7874"/>
                  </a:lnTo>
                  <a:lnTo>
                    <a:pt x="156635" y="27635"/>
                  </a:lnTo>
                  <a:lnTo>
                    <a:pt x="156643" y="19765"/>
                  </a:lnTo>
                  <a:lnTo>
                    <a:pt x="123429" y="0"/>
                  </a:lnTo>
                  <a:close/>
                </a:path>
                <a:path w="554990" h="334645">
                  <a:moveTo>
                    <a:pt x="184331" y="1675"/>
                  </a:moveTo>
                  <a:lnTo>
                    <a:pt x="156643" y="19765"/>
                  </a:lnTo>
                  <a:lnTo>
                    <a:pt x="156652" y="27634"/>
                  </a:lnTo>
                  <a:lnTo>
                    <a:pt x="184331" y="9550"/>
                  </a:lnTo>
                  <a:lnTo>
                    <a:pt x="184331" y="1675"/>
                  </a:lnTo>
                  <a:close/>
                </a:path>
                <a:path w="554990" h="334645">
                  <a:moveTo>
                    <a:pt x="185118" y="37195"/>
                  </a:moveTo>
                  <a:lnTo>
                    <a:pt x="185135" y="45070"/>
                  </a:lnTo>
                  <a:lnTo>
                    <a:pt x="218357" y="65008"/>
                  </a:lnTo>
                  <a:lnTo>
                    <a:pt x="218341" y="64840"/>
                  </a:lnTo>
                  <a:lnTo>
                    <a:pt x="218349" y="56961"/>
                  </a:lnTo>
                  <a:lnTo>
                    <a:pt x="185118" y="37195"/>
                  </a:lnTo>
                  <a:close/>
                </a:path>
                <a:path w="554990" h="334645">
                  <a:moveTo>
                    <a:pt x="218357" y="64830"/>
                  </a:moveTo>
                  <a:close/>
                </a:path>
                <a:path w="554990" h="334645">
                  <a:moveTo>
                    <a:pt x="246037" y="38871"/>
                  </a:moveTo>
                  <a:lnTo>
                    <a:pt x="218349" y="56961"/>
                  </a:lnTo>
                  <a:lnTo>
                    <a:pt x="218357" y="64830"/>
                  </a:lnTo>
                  <a:lnTo>
                    <a:pt x="246020" y="46745"/>
                  </a:lnTo>
                  <a:lnTo>
                    <a:pt x="246037" y="38871"/>
                  </a:lnTo>
                  <a:close/>
                </a:path>
                <a:path w="554990" h="334645">
                  <a:moveTo>
                    <a:pt x="246824" y="74391"/>
                  </a:moveTo>
                  <a:lnTo>
                    <a:pt x="246841" y="82265"/>
                  </a:lnTo>
                  <a:lnTo>
                    <a:pt x="280046" y="102194"/>
                  </a:lnTo>
                  <a:lnTo>
                    <a:pt x="280054" y="94156"/>
                  </a:lnTo>
                  <a:lnTo>
                    <a:pt x="246824" y="74391"/>
                  </a:lnTo>
                  <a:close/>
                </a:path>
                <a:path w="554990" h="334645">
                  <a:moveTo>
                    <a:pt x="307743" y="76066"/>
                  </a:moveTo>
                  <a:lnTo>
                    <a:pt x="280054" y="94156"/>
                  </a:lnTo>
                  <a:lnTo>
                    <a:pt x="280063" y="102193"/>
                  </a:lnTo>
                  <a:lnTo>
                    <a:pt x="307726" y="83941"/>
                  </a:lnTo>
                  <a:lnTo>
                    <a:pt x="307743" y="76066"/>
                  </a:lnTo>
                  <a:close/>
                </a:path>
                <a:path w="554990" h="334645">
                  <a:moveTo>
                    <a:pt x="308530" y="111586"/>
                  </a:moveTo>
                  <a:lnTo>
                    <a:pt x="308530" y="119545"/>
                  </a:lnTo>
                  <a:lnTo>
                    <a:pt x="341752" y="139332"/>
                  </a:lnTo>
                  <a:lnTo>
                    <a:pt x="341724" y="131407"/>
                  </a:lnTo>
                  <a:lnTo>
                    <a:pt x="308530" y="111586"/>
                  </a:lnTo>
                  <a:close/>
                </a:path>
                <a:path w="554990" h="334645">
                  <a:moveTo>
                    <a:pt x="369448" y="113262"/>
                  </a:moveTo>
                  <a:lnTo>
                    <a:pt x="341752" y="131407"/>
                  </a:lnTo>
                  <a:lnTo>
                    <a:pt x="341752" y="139332"/>
                  </a:lnTo>
                  <a:lnTo>
                    <a:pt x="369432" y="121120"/>
                  </a:lnTo>
                  <a:lnTo>
                    <a:pt x="369448" y="113262"/>
                  </a:lnTo>
                  <a:close/>
                </a:path>
                <a:path w="554990" h="334645">
                  <a:moveTo>
                    <a:pt x="370235" y="148815"/>
                  </a:moveTo>
                  <a:lnTo>
                    <a:pt x="370235" y="156740"/>
                  </a:lnTo>
                  <a:lnTo>
                    <a:pt x="403458" y="176545"/>
                  </a:lnTo>
                  <a:lnTo>
                    <a:pt x="403458" y="168620"/>
                  </a:lnTo>
                  <a:lnTo>
                    <a:pt x="370235" y="148815"/>
                  </a:lnTo>
                  <a:close/>
                </a:path>
                <a:path w="554990" h="334645">
                  <a:moveTo>
                    <a:pt x="431154" y="150424"/>
                  </a:moveTo>
                  <a:lnTo>
                    <a:pt x="403458" y="168620"/>
                  </a:lnTo>
                  <a:lnTo>
                    <a:pt x="403458" y="176528"/>
                  </a:lnTo>
                  <a:lnTo>
                    <a:pt x="431137" y="158332"/>
                  </a:lnTo>
                  <a:lnTo>
                    <a:pt x="431154" y="150424"/>
                  </a:lnTo>
                  <a:close/>
                </a:path>
                <a:path w="554990" h="334645">
                  <a:moveTo>
                    <a:pt x="431941" y="186045"/>
                  </a:moveTo>
                  <a:lnTo>
                    <a:pt x="431941" y="193970"/>
                  </a:lnTo>
                  <a:lnTo>
                    <a:pt x="465163" y="213757"/>
                  </a:lnTo>
                  <a:lnTo>
                    <a:pt x="465135" y="205832"/>
                  </a:lnTo>
                  <a:lnTo>
                    <a:pt x="431941" y="186045"/>
                  </a:lnTo>
                  <a:close/>
                </a:path>
                <a:path w="554990" h="334645">
                  <a:moveTo>
                    <a:pt x="492843" y="187620"/>
                  </a:moveTo>
                  <a:lnTo>
                    <a:pt x="465163" y="205832"/>
                  </a:lnTo>
                  <a:lnTo>
                    <a:pt x="465163" y="213740"/>
                  </a:lnTo>
                  <a:lnTo>
                    <a:pt x="492843" y="195545"/>
                  </a:lnTo>
                  <a:lnTo>
                    <a:pt x="492843" y="187620"/>
                  </a:lnTo>
                  <a:close/>
                </a:path>
                <a:path w="554990" h="334645">
                  <a:moveTo>
                    <a:pt x="493647" y="223223"/>
                  </a:moveTo>
                  <a:lnTo>
                    <a:pt x="493647" y="231148"/>
                  </a:lnTo>
                  <a:lnTo>
                    <a:pt x="526869" y="250953"/>
                  </a:lnTo>
                  <a:lnTo>
                    <a:pt x="526869" y="243028"/>
                  </a:lnTo>
                  <a:lnTo>
                    <a:pt x="493647" y="223223"/>
                  </a:lnTo>
                  <a:close/>
                </a:path>
                <a:path w="554990" h="334645">
                  <a:moveTo>
                    <a:pt x="554549" y="224832"/>
                  </a:moveTo>
                  <a:lnTo>
                    <a:pt x="526869" y="243028"/>
                  </a:lnTo>
                  <a:lnTo>
                    <a:pt x="526869" y="250953"/>
                  </a:lnTo>
                  <a:lnTo>
                    <a:pt x="554549" y="232740"/>
                  </a:lnTo>
                  <a:lnTo>
                    <a:pt x="554549" y="224832"/>
                  </a:lnTo>
                  <a:close/>
                </a:path>
                <a:path w="554990" h="334645">
                  <a:moveTo>
                    <a:pt x="82287" y="27645"/>
                  </a:moveTo>
                  <a:lnTo>
                    <a:pt x="82287" y="35687"/>
                  </a:lnTo>
                  <a:lnTo>
                    <a:pt x="115492" y="55448"/>
                  </a:lnTo>
                  <a:lnTo>
                    <a:pt x="115500" y="47578"/>
                  </a:lnTo>
                  <a:lnTo>
                    <a:pt x="82287" y="27645"/>
                  </a:lnTo>
                  <a:close/>
                </a:path>
                <a:path w="554990" h="334645">
                  <a:moveTo>
                    <a:pt x="143189" y="29320"/>
                  </a:moveTo>
                  <a:lnTo>
                    <a:pt x="115500" y="47578"/>
                  </a:lnTo>
                  <a:lnTo>
                    <a:pt x="115509" y="55447"/>
                  </a:lnTo>
                  <a:lnTo>
                    <a:pt x="143189" y="37195"/>
                  </a:lnTo>
                  <a:lnTo>
                    <a:pt x="143189" y="29320"/>
                  </a:lnTo>
                  <a:close/>
                </a:path>
                <a:path w="554990" h="334645">
                  <a:moveTo>
                    <a:pt x="143992" y="65008"/>
                  </a:moveTo>
                  <a:lnTo>
                    <a:pt x="143992" y="72883"/>
                  </a:lnTo>
                  <a:lnTo>
                    <a:pt x="177198" y="92643"/>
                  </a:lnTo>
                  <a:lnTo>
                    <a:pt x="177206" y="84773"/>
                  </a:lnTo>
                  <a:lnTo>
                    <a:pt x="143992" y="65008"/>
                  </a:lnTo>
                  <a:close/>
                </a:path>
                <a:path w="554990" h="334645">
                  <a:moveTo>
                    <a:pt x="204894" y="66516"/>
                  </a:moveTo>
                  <a:lnTo>
                    <a:pt x="177206" y="84773"/>
                  </a:lnTo>
                  <a:lnTo>
                    <a:pt x="177215" y="92642"/>
                  </a:lnTo>
                  <a:lnTo>
                    <a:pt x="204894" y="74391"/>
                  </a:lnTo>
                  <a:lnTo>
                    <a:pt x="204894" y="66516"/>
                  </a:lnTo>
                  <a:close/>
                </a:path>
                <a:path w="554990" h="334645">
                  <a:moveTo>
                    <a:pt x="238920" y="129832"/>
                  </a:moveTo>
                  <a:close/>
                </a:path>
                <a:path w="554990" h="334645">
                  <a:moveTo>
                    <a:pt x="205681" y="102204"/>
                  </a:moveTo>
                  <a:lnTo>
                    <a:pt x="205698" y="110078"/>
                  </a:lnTo>
                  <a:lnTo>
                    <a:pt x="238892" y="129832"/>
                  </a:lnTo>
                  <a:lnTo>
                    <a:pt x="238912" y="121919"/>
                  </a:lnTo>
                  <a:lnTo>
                    <a:pt x="205681" y="102204"/>
                  </a:lnTo>
                  <a:close/>
                </a:path>
                <a:path w="554990" h="334645">
                  <a:moveTo>
                    <a:pt x="238920" y="129821"/>
                  </a:moveTo>
                  <a:close/>
                </a:path>
                <a:path w="554990" h="334645">
                  <a:moveTo>
                    <a:pt x="266600" y="103712"/>
                  </a:moveTo>
                  <a:lnTo>
                    <a:pt x="238912" y="121919"/>
                  </a:lnTo>
                  <a:lnTo>
                    <a:pt x="238920" y="129821"/>
                  </a:lnTo>
                  <a:lnTo>
                    <a:pt x="266600" y="111586"/>
                  </a:lnTo>
                  <a:lnTo>
                    <a:pt x="266600" y="103712"/>
                  </a:lnTo>
                  <a:close/>
                </a:path>
                <a:path w="554990" h="334645">
                  <a:moveTo>
                    <a:pt x="370219" y="306361"/>
                  </a:moveTo>
                  <a:lnTo>
                    <a:pt x="370219" y="314286"/>
                  </a:lnTo>
                  <a:lnTo>
                    <a:pt x="403441" y="334073"/>
                  </a:lnTo>
                  <a:lnTo>
                    <a:pt x="403441" y="326165"/>
                  </a:lnTo>
                  <a:lnTo>
                    <a:pt x="370219" y="306361"/>
                  </a:lnTo>
                  <a:close/>
                </a:path>
                <a:path w="554990" h="334645">
                  <a:moveTo>
                    <a:pt x="431137" y="307952"/>
                  </a:moveTo>
                  <a:lnTo>
                    <a:pt x="403441" y="326165"/>
                  </a:lnTo>
                  <a:lnTo>
                    <a:pt x="403441" y="334073"/>
                  </a:lnTo>
                  <a:lnTo>
                    <a:pt x="431137" y="315877"/>
                  </a:lnTo>
                  <a:lnTo>
                    <a:pt x="431137" y="307952"/>
                  </a:lnTo>
                  <a:close/>
                </a:path>
                <a:path w="554990" h="334645">
                  <a:moveTo>
                    <a:pt x="411361" y="278648"/>
                  </a:moveTo>
                  <a:lnTo>
                    <a:pt x="411361" y="286573"/>
                  </a:lnTo>
                  <a:lnTo>
                    <a:pt x="444584" y="306361"/>
                  </a:lnTo>
                  <a:lnTo>
                    <a:pt x="444584" y="298452"/>
                  </a:lnTo>
                  <a:lnTo>
                    <a:pt x="411361" y="278648"/>
                  </a:lnTo>
                  <a:close/>
                </a:path>
                <a:path w="554990" h="334645">
                  <a:moveTo>
                    <a:pt x="472280" y="280257"/>
                  </a:moveTo>
                  <a:lnTo>
                    <a:pt x="444584" y="298452"/>
                  </a:lnTo>
                  <a:lnTo>
                    <a:pt x="444584" y="306361"/>
                  </a:lnTo>
                  <a:lnTo>
                    <a:pt x="472280" y="288165"/>
                  </a:lnTo>
                  <a:lnTo>
                    <a:pt x="472280" y="280257"/>
                  </a:lnTo>
                  <a:close/>
                </a:path>
                <a:path w="554990" h="334645">
                  <a:moveTo>
                    <a:pt x="341752" y="296877"/>
                  </a:moveTo>
                  <a:close/>
                </a:path>
                <a:path w="554990" h="334645">
                  <a:moveTo>
                    <a:pt x="308513" y="269165"/>
                  </a:moveTo>
                  <a:lnTo>
                    <a:pt x="308513" y="277090"/>
                  </a:lnTo>
                  <a:lnTo>
                    <a:pt x="341724" y="296877"/>
                  </a:lnTo>
                  <a:lnTo>
                    <a:pt x="341724" y="288952"/>
                  </a:lnTo>
                  <a:lnTo>
                    <a:pt x="308513" y="269165"/>
                  </a:lnTo>
                  <a:close/>
                </a:path>
                <a:path w="554990" h="334645">
                  <a:moveTo>
                    <a:pt x="341752" y="296866"/>
                  </a:moveTo>
                  <a:close/>
                </a:path>
                <a:path w="554990" h="334645">
                  <a:moveTo>
                    <a:pt x="369432" y="270757"/>
                  </a:moveTo>
                  <a:lnTo>
                    <a:pt x="341735" y="288952"/>
                  </a:lnTo>
                  <a:lnTo>
                    <a:pt x="341752" y="296866"/>
                  </a:lnTo>
                  <a:lnTo>
                    <a:pt x="369432" y="278665"/>
                  </a:lnTo>
                  <a:lnTo>
                    <a:pt x="369432" y="270757"/>
                  </a:lnTo>
                  <a:close/>
                </a:path>
                <a:path w="554990" h="334645">
                  <a:moveTo>
                    <a:pt x="452504" y="250936"/>
                  </a:moveTo>
                  <a:lnTo>
                    <a:pt x="452504" y="258861"/>
                  </a:lnTo>
                  <a:lnTo>
                    <a:pt x="485726" y="278665"/>
                  </a:lnTo>
                  <a:lnTo>
                    <a:pt x="485726" y="270740"/>
                  </a:lnTo>
                  <a:lnTo>
                    <a:pt x="452504" y="250936"/>
                  </a:lnTo>
                  <a:close/>
                </a:path>
                <a:path w="554990" h="334645">
                  <a:moveTo>
                    <a:pt x="513423" y="252544"/>
                  </a:moveTo>
                  <a:lnTo>
                    <a:pt x="485726" y="270740"/>
                  </a:lnTo>
                  <a:lnTo>
                    <a:pt x="485726" y="278665"/>
                  </a:lnTo>
                  <a:lnTo>
                    <a:pt x="513423" y="260453"/>
                  </a:lnTo>
                  <a:lnTo>
                    <a:pt x="513423" y="252544"/>
                  </a:lnTo>
                  <a:close/>
                </a:path>
                <a:path w="554990" h="334645">
                  <a:moveTo>
                    <a:pt x="349656" y="241453"/>
                  </a:moveTo>
                  <a:lnTo>
                    <a:pt x="349656" y="249378"/>
                  </a:lnTo>
                  <a:lnTo>
                    <a:pt x="382878" y="269182"/>
                  </a:lnTo>
                  <a:lnTo>
                    <a:pt x="382850" y="261240"/>
                  </a:lnTo>
                  <a:lnTo>
                    <a:pt x="349656" y="241453"/>
                  </a:lnTo>
                  <a:close/>
                </a:path>
                <a:path w="554990" h="334645">
                  <a:moveTo>
                    <a:pt x="410574" y="243044"/>
                  </a:moveTo>
                  <a:lnTo>
                    <a:pt x="382878" y="261240"/>
                  </a:lnTo>
                  <a:lnTo>
                    <a:pt x="382878" y="269165"/>
                  </a:lnTo>
                  <a:lnTo>
                    <a:pt x="410574" y="250953"/>
                  </a:lnTo>
                  <a:lnTo>
                    <a:pt x="410574" y="243044"/>
                  </a:lnTo>
                  <a:close/>
                </a:path>
                <a:path w="554990" h="334645">
                  <a:moveTo>
                    <a:pt x="123413" y="157545"/>
                  </a:moveTo>
                  <a:lnTo>
                    <a:pt x="123413" y="165470"/>
                  </a:lnTo>
                  <a:lnTo>
                    <a:pt x="280030" y="259655"/>
                  </a:lnTo>
                  <a:lnTo>
                    <a:pt x="280038" y="251752"/>
                  </a:lnTo>
                  <a:lnTo>
                    <a:pt x="123413" y="157545"/>
                  </a:lnTo>
                  <a:close/>
                </a:path>
                <a:path w="554990" h="334645">
                  <a:moveTo>
                    <a:pt x="307726" y="233544"/>
                  </a:moveTo>
                  <a:lnTo>
                    <a:pt x="280038" y="251752"/>
                  </a:lnTo>
                  <a:lnTo>
                    <a:pt x="280046" y="259654"/>
                  </a:lnTo>
                  <a:lnTo>
                    <a:pt x="307726" y="241469"/>
                  </a:lnTo>
                  <a:lnTo>
                    <a:pt x="307726" y="233544"/>
                  </a:lnTo>
                  <a:close/>
                </a:path>
                <a:path w="554990" h="334645">
                  <a:moveTo>
                    <a:pt x="390798" y="213757"/>
                  </a:moveTo>
                  <a:lnTo>
                    <a:pt x="390798" y="221665"/>
                  </a:lnTo>
                  <a:lnTo>
                    <a:pt x="424021" y="241469"/>
                  </a:lnTo>
                  <a:lnTo>
                    <a:pt x="423964" y="233528"/>
                  </a:lnTo>
                  <a:lnTo>
                    <a:pt x="390798" y="213757"/>
                  </a:lnTo>
                  <a:close/>
                </a:path>
                <a:path w="554990" h="334645">
                  <a:moveTo>
                    <a:pt x="451717" y="215332"/>
                  </a:moveTo>
                  <a:lnTo>
                    <a:pt x="424021" y="233528"/>
                  </a:lnTo>
                  <a:lnTo>
                    <a:pt x="424021" y="241453"/>
                  </a:lnTo>
                  <a:lnTo>
                    <a:pt x="451717" y="223240"/>
                  </a:lnTo>
                  <a:lnTo>
                    <a:pt x="451717" y="215332"/>
                  </a:lnTo>
                  <a:close/>
                </a:path>
                <a:path w="554990" h="334645">
                  <a:moveTo>
                    <a:pt x="321189" y="231953"/>
                  </a:moveTo>
                  <a:close/>
                </a:path>
                <a:path w="554990" h="334645">
                  <a:moveTo>
                    <a:pt x="287950" y="204240"/>
                  </a:moveTo>
                  <a:lnTo>
                    <a:pt x="287950" y="212165"/>
                  </a:lnTo>
                  <a:lnTo>
                    <a:pt x="321161" y="231953"/>
                  </a:lnTo>
                  <a:lnTo>
                    <a:pt x="321180" y="224039"/>
                  </a:lnTo>
                  <a:lnTo>
                    <a:pt x="287950" y="204240"/>
                  </a:lnTo>
                  <a:close/>
                </a:path>
                <a:path w="554990" h="334645">
                  <a:moveTo>
                    <a:pt x="321189" y="231942"/>
                  </a:moveTo>
                  <a:close/>
                </a:path>
                <a:path w="554990" h="334645">
                  <a:moveTo>
                    <a:pt x="348869" y="205832"/>
                  </a:moveTo>
                  <a:lnTo>
                    <a:pt x="321180" y="224039"/>
                  </a:lnTo>
                  <a:lnTo>
                    <a:pt x="321189" y="231942"/>
                  </a:lnTo>
                  <a:lnTo>
                    <a:pt x="348869" y="213757"/>
                  </a:lnTo>
                  <a:lnTo>
                    <a:pt x="348869" y="205832"/>
                  </a:lnTo>
                  <a:close/>
                </a:path>
                <a:path w="554990" h="334645">
                  <a:moveTo>
                    <a:pt x="329093" y="176528"/>
                  </a:moveTo>
                  <a:lnTo>
                    <a:pt x="329093" y="184453"/>
                  </a:lnTo>
                  <a:lnTo>
                    <a:pt x="362315" y="204257"/>
                  </a:lnTo>
                  <a:lnTo>
                    <a:pt x="362315" y="196332"/>
                  </a:lnTo>
                  <a:lnTo>
                    <a:pt x="329093" y="176528"/>
                  </a:lnTo>
                  <a:close/>
                </a:path>
                <a:path w="554990" h="334645">
                  <a:moveTo>
                    <a:pt x="390011" y="178120"/>
                  </a:moveTo>
                  <a:lnTo>
                    <a:pt x="362315" y="196332"/>
                  </a:lnTo>
                  <a:lnTo>
                    <a:pt x="362315" y="204240"/>
                  </a:lnTo>
                  <a:lnTo>
                    <a:pt x="390011" y="186045"/>
                  </a:lnTo>
                  <a:lnTo>
                    <a:pt x="390011" y="178120"/>
                  </a:lnTo>
                  <a:close/>
                </a:path>
                <a:path w="554990" h="334645">
                  <a:moveTo>
                    <a:pt x="226244" y="167045"/>
                  </a:moveTo>
                  <a:lnTo>
                    <a:pt x="226261" y="174970"/>
                  </a:lnTo>
                  <a:lnTo>
                    <a:pt x="259467" y="194747"/>
                  </a:lnTo>
                  <a:lnTo>
                    <a:pt x="259455" y="186832"/>
                  </a:lnTo>
                  <a:lnTo>
                    <a:pt x="226244" y="167045"/>
                  </a:lnTo>
                  <a:close/>
                </a:path>
                <a:path w="554990" h="334645">
                  <a:moveTo>
                    <a:pt x="287163" y="168636"/>
                  </a:moveTo>
                  <a:lnTo>
                    <a:pt x="259467" y="186832"/>
                  </a:lnTo>
                  <a:lnTo>
                    <a:pt x="259483" y="194746"/>
                  </a:lnTo>
                  <a:lnTo>
                    <a:pt x="287163" y="176545"/>
                  </a:lnTo>
                  <a:lnTo>
                    <a:pt x="287163" y="168636"/>
                  </a:lnTo>
                  <a:close/>
                </a:path>
                <a:path w="554990" h="334645">
                  <a:moveTo>
                    <a:pt x="267387" y="139332"/>
                  </a:moveTo>
                  <a:lnTo>
                    <a:pt x="267404" y="147257"/>
                  </a:lnTo>
                  <a:lnTo>
                    <a:pt x="300609" y="167035"/>
                  </a:lnTo>
                  <a:lnTo>
                    <a:pt x="300598" y="159120"/>
                  </a:lnTo>
                  <a:lnTo>
                    <a:pt x="267387" y="139332"/>
                  </a:lnTo>
                  <a:close/>
                </a:path>
                <a:path w="554990" h="334645">
                  <a:moveTo>
                    <a:pt x="328306" y="140924"/>
                  </a:moveTo>
                  <a:lnTo>
                    <a:pt x="300609" y="159120"/>
                  </a:lnTo>
                  <a:lnTo>
                    <a:pt x="300626" y="167034"/>
                  </a:lnTo>
                  <a:lnTo>
                    <a:pt x="328306" y="148832"/>
                  </a:lnTo>
                  <a:lnTo>
                    <a:pt x="328306" y="140924"/>
                  </a:lnTo>
                  <a:close/>
                </a:path>
                <a:path w="554990" h="334645">
                  <a:moveTo>
                    <a:pt x="197778" y="157545"/>
                  </a:moveTo>
                  <a:close/>
                </a:path>
                <a:path w="554990" h="334645">
                  <a:moveTo>
                    <a:pt x="164555" y="129832"/>
                  </a:moveTo>
                  <a:lnTo>
                    <a:pt x="164555" y="137757"/>
                  </a:lnTo>
                  <a:lnTo>
                    <a:pt x="197749" y="157545"/>
                  </a:lnTo>
                  <a:lnTo>
                    <a:pt x="197749" y="149620"/>
                  </a:lnTo>
                  <a:lnTo>
                    <a:pt x="164555" y="129832"/>
                  </a:lnTo>
                  <a:close/>
                </a:path>
                <a:path w="554990" h="334645">
                  <a:moveTo>
                    <a:pt x="197778" y="157534"/>
                  </a:moveTo>
                  <a:close/>
                </a:path>
                <a:path w="554990" h="334645">
                  <a:moveTo>
                    <a:pt x="225457" y="131424"/>
                  </a:moveTo>
                  <a:lnTo>
                    <a:pt x="197761" y="149620"/>
                  </a:lnTo>
                  <a:lnTo>
                    <a:pt x="197778" y="157534"/>
                  </a:lnTo>
                  <a:lnTo>
                    <a:pt x="225457" y="139332"/>
                  </a:lnTo>
                  <a:lnTo>
                    <a:pt x="225457" y="131424"/>
                  </a:lnTo>
                  <a:close/>
                </a:path>
                <a:path w="554990" h="334645">
                  <a:moveTo>
                    <a:pt x="41141" y="55458"/>
                  </a:moveTo>
                  <a:lnTo>
                    <a:pt x="41146" y="63333"/>
                  </a:lnTo>
                  <a:lnTo>
                    <a:pt x="74349" y="83093"/>
                  </a:lnTo>
                  <a:lnTo>
                    <a:pt x="74357" y="75223"/>
                  </a:lnTo>
                  <a:lnTo>
                    <a:pt x="41141" y="55458"/>
                  </a:lnTo>
                  <a:close/>
                </a:path>
                <a:path w="554990" h="334645">
                  <a:moveTo>
                    <a:pt x="102046" y="56966"/>
                  </a:moveTo>
                  <a:lnTo>
                    <a:pt x="74357" y="75223"/>
                  </a:lnTo>
                  <a:lnTo>
                    <a:pt x="74366" y="83092"/>
                  </a:lnTo>
                  <a:lnTo>
                    <a:pt x="102046" y="65008"/>
                  </a:lnTo>
                  <a:lnTo>
                    <a:pt x="102046" y="56966"/>
                  </a:lnTo>
                  <a:close/>
                </a:path>
                <a:path w="554990" h="334645">
                  <a:moveTo>
                    <a:pt x="136072" y="120332"/>
                  </a:moveTo>
                  <a:close/>
                </a:path>
                <a:path w="554990" h="334645">
                  <a:moveTo>
                    <a:pt x="102850" y="92653"/>
                  </a:moveTo>
                  <a:lnTo>
                    <a:pt x="102850" y="100528"/>
                  </a:lnTo>
                  <a:lnTo>
                    <a:pt x="136016" y="120332"/>
                  </a:lnTo>
                  <a:lnTo>
                    <a:pt x="136063" y="112419"/>
                  </a:lnTo>
                  <a:lnTo>
                    <a:pt x="102850" y="92653"/>
                  </a:lnTo>
                  <a:close/>
                </a:path>
                <a:path w="554990" h="334645">
                  <a:moveTo>
                    <a:pt x="136072" y="120321"/>
                  </a:moveTo>
                  <a:close/>
                </a:path>
                <a:path w="554990" h="334645">
                  <a:moveTo>
                    <a:pt x="163752" y="94161"/>
                  </a:moveTo>
                  <a:lnTo>
                    <a:pt x="136063" y="112419"/>
                  </a:lnTo>
                  <a:lnTo>
                    <a:pt x="136072" y="120321"/>
                  </a:lnTo>
                  <a:lnTo>
                    <a:pt x="163752" y="102204"/>
                  </a:lnTo>
                  <a:lnTo>
                    <a:pt x="163752" y="94161"/>
                  </a:lnTo>
                  <a:close/>
                </a:path>
                <a:path w="554990" h="334645">
                  <a:moveTo>
                    <a:pt x="0" y="83103"/>
                  </a:moveTo>
                  <a:lnTo>
                    <a:pt x="5" y="91145"/>
                  </a:lnTo>
                  <a:lnTo>
                    <a:pt x="33212" y="110906"/>
                  </a:lnTo>
                  <a:lnTo>
                    <a:pt x="33219" y="102869"/>
                  </a:lnTo>
                  <a:lnTo>
                    <a:pt x="0" y="83103"/>
                  </a:lnTo>
                  <a:close/>
                </a:path>
                <a:path w="554990" h="334645">
                  <a:moveTo>
                    <a:pt x="60901" y="84779"/>
                  </a:moveTo>
                  <a:lnTo>
                    <a:pt x="33219" y="102869"/>
                  </a:lnTo>
                  <a:lnTo>
                    <a:pt x="33228" y="110905"/>
                  </a:lnTo>
                  <a:lnTo>
                    <a:pt x="60900" y="92653"/>
                  </a:lnTo>
                  <a:lnTo>
                    <a:pt x="60901" y="84779"/>
                  </a:lnTo>
                  <a:close/>
                </a:path>
                <a:path w="554990" h="334645">
                  <a:moveTo>
                    <a:pt x="94929" y="148045"/>
                  </a:moveTo>
                  <a:close/>
                </a:path>
                <a:path w="554990" h="334645">
                  <a:moveTo>
                    <a:pt x="61704" y="120349"/>
                  </a:moveTo>
                  <a:lnTo>
                    <a:pt x="61707" y="128274"/>
                  </a:lnTo>
                  <a:lnTo>
                    <a:pt x="94873" y="148045"/>
                  </a:lnTo>
                  <a:lnTo>
                    <a:pt x="94901" y="140136"/>
                  </a:lnTo>
                  <a:lnTo>
                    <a:pt x="61704" y="120349"/>
                  </a:lnTo>
                  <a:close/>
                </a:path>
                <a:path w="554990" h="334645">
                  <a:moveTo>
                    <a:pt x="94929" y="148034"/>
                  </a:moveTo>
                  <a:close/>
                </a:path>
                <a:path w="554990" h="334645">
                  <a:moveTo>
                    <a:pt x="122609" y="121924"/>
                  </a:moveTo>
                  <a:lnTo>
                    <a:pt x="94912" y="140136"/>
                  </a:lnTo>
                  <a:lnTo>
                    <a:pt x="94929" y="148034"/>
                  </a:lnTo>
                  <a:lnTo>
                    <a:pt x="122609" y="129849"/>
                  </a:lnTo>
                  <a:lnTo>
                    <a:pt x="122609" y="121924"/>
                  </a:lnTo>
                  <a:close/>
                </a:path>
              </a:pathLst>
            </a:custGeom>
            <a:solidFill>
              <a:srgbClr val="959595"/>
            </a:solidFill>
          </p:spPr>
          <p:txBody>
            <a:bodyPr wrap="square" lIns="0" tIns="0" rIns="0" bIns="0" rtlCol="0"/>
            <a:lstStyle/>
            <a:p>
              <a:endParaRPr/>
            </a:p>
          </p:txBody>
        </p:sp>
        <p:sp>
          <p:nvSpPr>
            <p:cNvPr id="224" name="object 26"/>
            <p:cNvSpPr/>
            <p:nvPr/>
          </p:nvSpPr>
          <p:spPr>
            <a:xfrm>
              <a:off x="3109485" y="3516486"/>
              <a:ext cx="52705" cy="129539"/>
            </a:xfrm>
            <a:custGeom>
              <a:avLst/>
              <a:gdLst/>
              <a:ahLst/>
              <a:cxnLst/>
              <a:rect l="l" t="t" r="r" b="b"/>
              <a:pathLst>
                <a:path w="52705" h="129539">
                  <a:moveTo>
                    <a:pt x="52579" y="0"/>
                  </a:moveTo>
                  <a:lnTo>
                    <a:pt x="28634" y="15079"/>
                  </a:lnTo>
                  <a:lnTo>
                    <a:pt x="28634" y="113932"/>
                  </a:lnTo>
                  <a:lnTo>
                    <a:pt x="52579" y="98853"/>
                  </a:lnTo>
                  <a:lnTo>
                    <a:pt x="52579" y="0"/>
                  </a:lnTo>
                  <a:close/>
                </a:path>
                <a:path w="52705" h="129539">
                  <a:moveTo>
                    <a:pt x="13278" y="22786"/>
                  </a:moveTo>
                  <a:lnTo>
                    <a:pt x="0" y="30493"/>
                  </a:lnTo>
                  <a:lnTo>
                    <a:pt x="0" y="129346"/>
                  </a:lnTo>
                  <a:lnTo>
                    <a:pt x="13278" y="121639"/>
                  </a:lnTo>
                  <a:lnTo>
                    <a:pt x="13278" y="22786"/>
                  </a:lnTo>
                  <a:close/>
                </a:path>
              </a:pathLst>
            </a:custGeom>
            <a:solidFill>
              <a:srgbClr val="808080"/>
            </a:solidFill>
          </p:spPr>
          <p:txBody>
            <a:bodyPr wrap="square" lIns="0" tIns="0" rIns="0" bIns="0" rtlCol="0"/>
            <a:lstStyle/>
            <a:p>
              <a:endParaRPr/>
            </a:p>
          </p:txBody>
        </p:sp>
        <p:sp>
          <p:nvSpPr>
            <p:cNvPr id="225" name="object 27"/>
            <p:cNvSpPr/>
            <p:nvPr/>
          </p:nvSpPr>
          <p:spPr>
            <a:xfrm>
              <a:off x="3138118" y="3516485"/>
              <a:ext cx="24130" cy="114300"/>
            </a:xfrm>
            <a:custGeom>
              <a:avLst/>
              <a:gdLst/>
              <a:ahLst/>
              <a:cxnLst/>
              <a:rect l="l" t="t" r="r" b="b"/>
              <a:pathLst>
                <a:path w="24130" h="114300">
                  <a:moveTo>
                    <a:pt x="0" y="15079"/>
                  </a:moveTo>
                  <a:lnTo>
                    <a:pt x="23945" y="0"/>
                  </a:lnTo>
                  <a:lnTo>
                    <a:pt x="23945" y="98853"/>
                  </a:lnTo>
                  <a:lnTo>
                    <a:pt x="0" y="113932"/>
                  </a:lnTo>
                  <a:lnTo>
                    <a:pt x="0" y="15079"/>
                  </a:lnTo>
                  <a:close/>
                </a:path>
              </a:pathLst>
            </a:custGeom>
            <a:ln w="6028">
              <a:solidFill>
                <a:srgbClr val="808080"/>
              </a:solidFill>
            </a:ln>
          </p:spPr>
          <p:txBody>
            <a:bodyPr wrap="square" lIns="0" tIns="0" rIns="0" bIns="0" rtlCol="0"/>
            <a:lstStyle/>
            <a:p>
              <a:endParaRPr/>
            </a:p>
          </p:txBody>
        </p:sp>
        <p:sp>
          <p:nvSpPr>
            <p:cNvPr id="226" name="object 28"/>
            <p:cNvSpPr/>
            <p:nvPr/>
          </p:nvSpPr>
          <p:spPr>
            <a:xfrm>
              <a:off x="3109485" y="3539272"/>
              <a:ext cx="13335" cy="106680"/>
            </a:xfrm>
            <a:custGeom>
              <a:avLst/>
              <a:gdLst/>
              <a:ahLst/>
              <a:cxnLst/>
              <a:rect l="l" t="t" r="r" b="b"/>
              <a:pathLst>
                <a:path w="13334" h="106679">
                  <a:moveTo>
                    <a:pt x="0" y="7707"/>
                  </a:moveTo>
                  <a:lnTo>
                    <a:pt x="13278" y="0"/>
                  </a:lnTo>
                  <a:lnTo>
                    <a:pt x="13278" y="98853"/>
                  </a:lnTo>
                  <a:lnTo>
                    <a:pt x="0" y="106560"/>
                  </a:lnTo>
                  <a:lnTo>
                    <a:pt x="0" y="7707"/>
                  </a:lnTo>
                  <a:close/>
                </a:path>
              </a:pathLst>
            </a:custGeom>
            <a:ln w="6028">
              <a:solidFill>
                <a:srgbClr val="808080"/>
              </a:solidFill>
            </a:ln>
          </p:spPr>
          <p:txBody>
            <a:bodyPr wrap="square" lIns="0" tIns="0" rIns="0" bIns="0" rtlCol="0"/>
            <a:lstStyle/>
            <a:p>
              <a:endParaRPr/>
            </a:p>
          </p:txBody>
        </p:sp>
        <p:sp>
          <p:nvSpPr>
            <p:cNvPr id="227" name="object 29"/>
            <p:cNvSpPr/>
            <p:nvPr/>
          </p:nvSpPr>
          <p:spPr>
            <a:xfrm>
              <a:off x="2341252" y="2978489"/>
              <a:ext cx="478122" cy="908896"/>
            </a:xfrm>
            <a:prstGeom prst="rect">
              <a:avLst/>
            </a:prstGeom>
            <a:blipFill>
              <a:blip r:embed="rId11" cstate="print"/>
              <a:stretch>
                <a:fillRect/>
              </a:stretch>
            </a:blipFill>
          </p:spPr>
          <p:txBody>
            <a:bodyPr wrap="square" lIns="0" tIns="0" rIns="0" bIns="0" rtlCol="0"/>
            <a:lstStyle/>
            <a:p>
              <a:endParaRPr/>
            </a:p>
          </p:txBody>
        </p:sp>
        <p:sp>
          <p:nvSpPr>
            <p:cNvPr id="228" name="object 30"/>
            <p:cNvSpPr/>
            <p:nvPr/>
          </p:nvSpPr>
          <p:spPr>
            <a:xfrm>
              <a:off x="2443013" y="2978489"/>
              <a:ext cx="376555" cy="650240"/>
            </a:xfrm>
            <a:custGeom>
              <a:avLst/>
              <a:gdLst/>
              <a:ahLst/>
              <a:cxnLst/>
              <a:rect l="l" t="t" r="r" b="b"/>
              <a:pathLst>
                <a:path w="376555" h="650239">
                  <a:moveTo>
                    <a:pt x="376362" y="649750"/>
                  </a:moveTo>
                  <a:lnTo>
                    <a:pt x="329670" y="635977"/>
                  </a:lnTo>
                  <a:lnTo>
                    <a:pt x="283960" y="619605"/>
                  </a:lnTo>
                  <a:lnTo>
                    <a:pt x="239332" y="600689"/>
                  </a:lnTo>
                  <a:lnTo>
                    <a:pt x="195888" y="579288"/>
                  </a:lnTo>
                  <a:lnTo>
                    <a:pt x="153731" y="555456"/>
                  </a:lnTo>
                  <a:lnTo>
                    <a:pt x="112962" y="529252"/>
                  </a:lnTo>
                  <a:lnTo>
                    <a:pt x="73683" y="500731"/>
                  </a:lnTo>
                  <a:lnTo>
                    <a:pt x="35994" y="469949"/>
                  </a:lnTo>
                  <a:lnTo>
                    <a:pt x="0" y="436964"/>
                  </a:lnTo>
                  <a:lnTo>
                    <a:pt x="0" y="0"/>
                  </a:lnTo>
                  <a:lnTo>
                    <a:pt x="37008" y="31815"/>
                  </a:lnTo>
                  <a:lnTo>
                    <a:pt x="75379" y="61781"/>
                  </a:lnTo>
                  <a:lnTo>
                    <a:pt x="115046" y="89861"/>
                  </a:lnTo>
                  <a:lnTo>
                    <a:pt x="155938" y="116017"/>
                  </a:lnTo>
                  <a:lnTo>
                    <a:pt x="197986" y="140212"/>
                  </a:lnTo>
                  <a:lnTo>
                    <a:pt x="241122" y="162409"/>
                  </a:lnTo>
                  <a:lnTo>
                    <a:pt x="285276" y="182571"/>
                  </a:lnTo>
                  <a:lnTo>
                    <a:pt x="330379" y="200660"/>
                  </a:lnTo>
                  <a:lnTo>
                    <a:pt x="376362" y="216639"/>
                  </a:lnTo>
                  <a:lnTo>
                    <a:pt x="376362" y="649750"/>
                  </a:lnTo>
                  <a:close/>
                </a:path>
              </a:pathLst>
            </a:custGeom>
            <a:ln w="12058">
              <a:solidFill>
                <a:srgbClr val="000000"/>
              </a:solidFill>
            </a:ln>
          </p:spPr>
          <p:txBody>
            <a:bodyPr wrap="square" lIns="0" tIns="0" rIns="0" bIns="0" rtlCol="0"/>
            <a:lstStyle/>
            <a:p>
              <a:endParaRPr/>
            </a:p>
          </p:txBody>
        </p:sp>
        <p:sp>
          <p:nvSpPr>
            <p:cNvPr id="229" name="object 31"/>
            <p:cNvSpPr/>
            <p:nvPr/>
          </p:nvSpPr>
          <p:spPr>
            <a:xfrm>
              <a:off x="2341253" y="3442597"/>
              <a:ext cx="447675" cy="445134"/>
            </a:xfrm>
            <a:custGeom>
              <a:avLst/>
              <a:gdLst/>
              <a:ahLst/>
              <a:cxnLst/>
              <a:rect l="l" t="t" r="r" b="b"/>
              <a:pathLst>
                <a:path w="447675" h="445135">
                  <a:moveTo>
                    <a:pt x="0" y="185642"/>
                  </a:moveTo>
                  <a:lnTo>
                    <a:pt x="38340" y="221559"/>
                  </a:lnTo>
                  <a:lnTo>
                    <a:pt x="78334" y="255385"/>
                  </a:lnTo>
                  <a:lnTo>
                    <a:pt x="119893" y="287072"/>
                  </a:lnTo>
                  <a:lnTo>
                    <a:pt x="162932" y="316570"/>
                  </a:lnTo>
                  <a:lnTo>
                    <a:pt x="207365" y="343828"/>
                  </a:lnTo>
                  <a:lnTo>
                    <a:pt x="253103" y="368798"/>
                  </a:lnTo>
                  <a:lnTo>
                    <a:pt x="300062" y="391429"/>
                  </a:lnTo>
                  <a:lnTo>
                    <a:pt x="348155" y="411671"/>
                  </a:lnTo>
                  <a:lnTo>
                    <a:pt x="397295" y="429474"/>
                  </a:lnTo>
                  <a:lnTo>
                    <a:pt x="447395" y="444789"/>
                  </a:lnTo>
                  <a:lnTo>
                    <a:pt x="447395" y="258861"/>
                  </a:lnTo>
                  <a:lnTo>
                    <a:pt x="397333" y="243488"/>
                  </a:lnTo>
                  <a:lnTo>
                    <a:pt x="348226" y="225650"/>
                  </a:lnTo>
                  <a:lnTo>
                    <a:pt x="300160" y="205396"/>
                  </a:lnTo>
                  <a:lnTo>
                    <a:pt x="253219" y="182773"/>
                  </a:lnTo>
                  <a:lnTo>
                    <a:pt x="207490" y="157830"/>
                  </a:lnTo>
                  <a:lnTo>
                    <a:pt x="163058" y="130614"/>
                  </a:lnTo>
                  <a:lnTo>
                    <a:pt x="120007" y="101176"/>
                  </a:lnTo>
                  <a:lnTo>
                    <a:pt x="78424" y="69561"/>
                  </a:lnTo>
                  <a:lnTo>
                    <a:pt x="38393" y="35820"/>
                  </a:lnTo>
                  <a:lnTo>
                    <a:pt x="0" y="0"/>
                  </a:lnTo>
                  <a:lnTo>
                    <a:pt x="0" y="185642"/>
                  </a:lnTo>
                  <a:close/>
                </a:path>
              </a:pathLst>
            </a:custGeom>
            <a:ln w="12059">
              <a:solidFill>
                <a:srgbClr val="000000"/>
              </a:solidFill>
            </a:ln>
          </p:spPr>
          <p:txBody>
            <a:bodyPr wrap="square" lIns="0" tIns="0" rIns="0" bIns="0" rtlCol="0"/>
            <a:lstStyle/>
            <a:p>
              <a:endParaRPr/>
            </a:p>
          </p:txBody>
        </p:sp>
        <p:sp>
          <p:nvSpPr>
            <p:cNvPr id="230" name="object 32"/>
            <p:cNvSpPr/>
            <p:nvPr/>
          </p:nvSpPr>
          <p:spPr>
            <a:xfrm>
              <a:off x="2367859" y="3513973"/>
              <a:ext cx="111911" cy="174414"/>
            </a:xfrm>
            <a:prstGeom prst="rect">
              <a:avLst/>
            </a:prstGeom>
            <a:blipFill>
              <a:blip r:embed="rId12" cstate="print"/>
              <a:stretch>
                <a:fillRect/>
              </a:stretch>
            </a:blipFill>
          </p:spPr>
          <p:txBody>
            <a:bodyPr wrap="square" lIns="0" tIns="0" rIns="0" bIns="0" rtlCol="0"/>
            <a:lstStyle/>
            <a:p>
              <a:endParaRPr/>
            </a:p>
          </p:txBody>
        </p:sp>
        <p:sp>
          <p:nvSpPr>
            <p:cNvPr id="231" name="object 33"/>
            <p:cNvSpPr/>
            <p:nvPr/>
          </p:nvSpPr>
          <p:spPr>
            <a:xfrm>
              <a:off x="2734880" y="3022722"/>
              <a:ext cx="177165" cy="102870"/>
            </a:xfrm>
            <a:custGeom>
              <a:avLst/>
              <a:gdLst/>
              <a:ahLst/>
              <a:cxnLst/>
              <a:rect l="l" t="t" r="r" b="b"/>
              <a:pathLst>
                <a:path w="177165" h="102869">
                  <a:moveTo>
                    <a:pt x="0" y="0"/>
                  </a:moveTo>
                  <a:lnTo>
                    <a:pt x="176660" y="102706"/>
                  </a:lnTo>
                </a:path>
              </a:pathLst>
            </a:custGeom>
            <a:ln w="12061">
              <a:solidFill>
                <a:srgbClr val="000000"/>
              </a:solidFill>
            </a:ln>
          </p:spPr>
          <p:txBody>
            <a:bodyPr wrap="square" lIns="0" tIns="0" rIns="0" bIns="0" rtlCol="0"/>
            <a:lstStyle/>
            <a:p>
              <a:endParaRPr/>
            </a:p>
          </p:txBody>
        </p:sp>
        <p:sp>
          <p:nvSpPr>
            <p:cNvPr id="232" name="object 34"/>
            <p:cNvSpPr/>
            <p:nvPr/>
          </p:nvSpPr>
          <p:spPr>
            <a:xfrm>
              <a:off x="2757922" y="3016355"/>
              <a:ext cx="177165" cy="102870"/>
            </a:xfrm>
            <a:custGeom>
              <a:avLst/>
              <a:gdLst/>
              <a:ahLst/>
              <a:cxnLst/>
              <a:rect l="l" t="t" r="r" b="b"/>
              <a:pathLst>
                <a:path w="177165" h="102869">
                  <a:moveTo>
                    <a:pt x="0" y="0"/>
                  </a:moveTo>
                  <a:lnTo>
                    <a:pt x="176660" y="102706"/>
                  </a:lnTo>
                </a:path>
              </a:pathLst>
            </a:custGeom>
            <a:ln w="12061">
              <a:solidFill>
                <a:srgbClr val="000000"/>
              </a:solidFill>
            </a:ln>
          </p:spPr>
          <p:txBody>
            <a:bodyPr wrap="square" lIns="0" tIns="0" rIns="0" bIns="0" rtlCol="0"/>
            <a:lstStyle/>
            <a:p>
              <a:endParaRPr/>
            </a:p>
          </p:txBody>
        </p:sp>
        <p:sp>
          <p:nvSpPr>
            <p:cNvPr id="233" name="object 35"/>
            <p:cNvSpPr/>
            <p:nvPr/>
          </p:nvSpPr>
          <p:spPr>
            <a:xfrm>
              <a:off x="2780963" y="3009988"/>
              <a:ext cx="177165" cy="102870"/>
            </a:xfrm>
            <a:custGeom>
              <a:avLst/>
              <a:gdLst/>
              <a:ahLst/>
              <a:cxnLst/>
              <a:rect l="l" t="t" r="r" b="b"/>
              <a:pathLst>
                <a:path w="177165" h="102869">
                  <a:moveTo>
                    <a:pt x="0" y="0"/>
                  </a:moveTo>
                  <a:lnTo>
                    <a:pt x="176660" y="102706"/>
                  </a:lnTo>
                </a:path>
              </a:pathLst>
            </a:custGeom>
            <a:ln w="12061">
              <a:solidFill>
                <a:srgbClr val="000000"/>
              </a:solidFill>
            </a:ln>
          </p:spPr>
          <p:txBody>
            <a:bodyPr wrap="square" lIns="0" tIns="0" rIns="0" bIns="0" rtlCol="0"/>
            <a:lstStyle/>
            <a:p>
              <a:endParaRPr/>
            </a:p>
          </p:txBody>
        </p:sp>
        <p:sp>
          <p:nvSpPr>
            <p:cNvPr id="234" name="object 36"/>
            <p:cNvSpPr/>
            <p:nvPr/>
          </p:nvSpPr>
          <p:spPr>
            <a:xfrm>
              <a:off x="2804004" y="3003454"/>
              <a:ext cx="177165" cy="102870"/>
            </a:xfrm>
            <a:custGeom>
              <a:avLst/>
              <a:gdLst/>
              <a:ahLst/>
              <a:cxnLst/>
              <a:rect l="l" t="t" r="r" b="b"/>
              <a:pathLst>
                <a:path w="177165" h="102869">
                  <a:moveTo>
                    <a:pt x="0" y="0"/>
                  </a:moveTo>
                  <a:lnTo>
                    <a:pt x="176660" y="102706"/>
                  </a:lnTo>
                </a:path>
              </a:pathLst>
            </a:custGeom>
            <a:ln w="12061">
              <a:solidFill>
                <a:srgbClr val="000000"/>
              </a:solidFill>
            </a:ln>
          </p:spPr>
          <p:txBody>
            <a:bodyPr wrap="square" lIns="0" tIns="0" rIns="0" bIns="0" rtlCol="0"/>
            <a:lstStyle/>
            <a:p>
              <a:endParaRPr/>
            </a:p>
          </p:txBody>
        </p:sp>
        <p:sp>
          <p:nvSpPr>
            <p:cNvPr id="235" name="object 37"/>
            <p:cNvSpPr/>
            <p:nvPr/>
          </p:nvSpPr>
          <p:spPr>
            <a:xfrm>
              <a:off x="2489111" y="3075165"/>
              <a:ext cx="273050" cy="475615"/>
            </a:xfrm>
            <a:custGeom>
              <a:avLst/>
              <a:gdLst/>
              <a:ahLst/>
              <a:cxnLst/>
              <a:rect l="l" t="t" r="r" b="b"/>
              <a:pathLst>
                <a:path w="273050" h="475614">
                  <a:moveTo>
                    <a:pt x="0" y="0"/>
                  </a:moveTo>
                  <a:lnTo>
                    <a:pt x="0" y="313314"/>
                  </a:lnTo>
                  <a:lnTo>
                    <a:pt x="41181" y="347048"/>
                  </a:lnTo>
                  <a:lnTo>
                    <a:pt x="84234" y="378167"/>
                  </a:lnTo>
                  <a:lnTo>
                    <a:pt x="129033" y="406596"/>
                  </a:lnTo>
                  <a:lnTo>
                    <a:pt x="175453" y="432260"/>
                  </a:lnTo>
                  <a:lnTo>
                    <a:pt x="223371" y="455086"/>
                  </a:lnTo>
                  <a:lnTo>
                    <a:pt x="272660" y="474997"/>
                  </a:lnTo>
                </a:path>
              </a:pathLst>
            </a:custGeom>
            <a:ln w="12058">
              <a:solidFill>
                <a:srgbClr val="FFFFFF"/>
              </a:solidFill>
            </a:ln>
          </p:spPr>
          <p:txBody>
            <a:bodyPr wrap="square" lIns="0" tIns="0" rIns="0" bIns="0" rtlCol="0"/>
            <a:lstStyle/>
            <a:p>
              <a:endParaRPr/>
            </a:p>
          </p:txBody>
        </p:sp>
        <p:sp>
          <p:nvSpPr>
            <p:cNvPr id="236" name="object 38"/>
            <p:cNvSpPr/>
            <p:nvPr/>
          </p:nvSpPr>
          <p:spPr>
            <a:xfrm>
              <a:off x="2341252" y="2935933"/>
              <a:ext cx="866140" cy="951865"/>
            </a:xfrm>
            <a:custGeom>
              <a:avLst/>
              <a:gdLst/>
              <a:ahLst/>
              <a:cxnLst/>
              <a:rect l="l" t="t" r="r" b="b"/>
              <a:pathLst>
                <a:path w="866139" h="951864">
                  <a:moveTo>
                    <a:pt x="447395" y="951453"/>
                  </a:moveTo>
                  <a:lnTo>
                    <a:pt x="865989" y="707721"/>
                  </a:lnTo>
                  <a:lnTo>
                    <a:pt x="865989" y="522078"/>
                  </a:lnTo>
                  <a:lnTo>
                    <a:pt x="727742" y="440985"/>
                  </a:lnTo>
                  <a:lnTo>
                    <a:pt x="727742" y="185642"/>
                  </a:lnTo>
                  <a:lnTo>
                    <a:pt x="435875" y="15414"/>
                  </a:lnTo>
                  <a:lnTo>
                    <a:pt x="301462" y="54117"/>
                  </a:lnTo>
                  <a:lnTo>
                    <a:pt x="209297" y="0"/>
                  </a:lnTo>
                  <a:lnTo>
                    <a:pt x="101759" y="42557"/>
                  </a:lnTo>
                  <a:lnTo>
                    <a:pt x="101759" y="448692"/>
                  </a:lnTo>
                  <a:lnTo>
                    <a:pt x="0" y="506664"/>
                  </a:lnTo>
                  <a:lnTo>
                    <a:pt x="0" y="692307"/>
                  </a:lnTo>
                  <a:lnTo>
                    <a:pt x="38458" y="728041"/>
                  </a:lnTo>
                  <a:lnTo>
                    <a:pt x="78536" y="761723"/>
                  </a:lnTo>
                  <a:lnTo>
                    <a:pt x="120150" y="793305"/>
                  </a:lnTo>
                  <a:lnTo>
                    <a:pt x="163214" y="822737"/>
                  </a:lnTo>
                  <a:lnTo>
                    <a:pt x="207647" y="849971"/>
                  </a:lnTo>
                  <a:lnTo>
                    <a:pt x="253364" y="874958"/>
                  </a:lnTo>
                  <a:lnTo>
                    <a:pt x="300281" y="897649"/>
                  </a:lnTo>
                  <a:lnTo>
                    <a:pt x="348314" y="917994"/>
                  </a:lnTo>
                  <a:lnTo>
                    <a:pt x="397380" y="935945"/>
                  </a:lnTo>
                  <a:lnTo>
                    <a:pt x="447395" y="951453"/>
                  </a:lnTo>
                  <a:close/>
                </a:path>
              </a:pathLst>
            </a:custGeom>
            <a:ln w="25124">
              <a:solidFill>
                <a:srgbClr val="000000"/>
              </a:solidFill>
            </a:ln>
          </p:spPr>
          <p:txBody>
            <a:bodyPr wrap="square" lIns="0" tIns="0" rIns="0" bIns="0" rtlCol="0"/>
            <a:lstStyle/>
            <a:p>
              <a:endParaRPr/>
            </a:p>
          </p:txBody>
        </p:sp>
        <p:sp>
          <p:nvSpPr>
            <p:cNvPr id="237" name="object 39"/>
            <p:cNvSpPr/>
            <p:nvPr/>
          </p:nvSpPr>
          <p:spPr>
            <a:xfrm>
              <a:off x="2020584" y="3663090"/>
              <a:ext cx="664845" cy="460375"/>
            </a:xfrm>
            <a:custGeom>
              <a:avLst/>
              <a:gdLst/>
              <a:ahLst/>
              <a:cxnLst/>
              <a:rect l="l" t="t" r="r" b="b"/>
              <a:pathLst>
                <a:path w="664844" h="460375">
                  <a:moveTo>
                    <a:pt x="0" y="143085"/>
                  </a:moveTo>
                  <a:lnTo>
                    <a:pt x="203536" y="0"/>
                  </a:lnTo>
                  <a:lnTo>
                    <a:pt x="664378" y="266836"/>
                  </a:lnTo>
                  <a:lnTo>
                    <a:pt x="664378" y="336452"/>
                  </a:lnTo>
                  <a:lnTo>
                    <a:pt x="453155" y="460203"/>
                  </a:lnTo>
                  <a:lnTo>
                    <a:pt x="0" y="197220"/>
                  </a:lnTo>
                  <a:lnTo>
                    <a:pt x="0" y="143085"/>
                  </a:lnTo>
                  <a:close/>
                </a:path>
              </a:pathLst>
            </a:custGeom>
            <a:ln w="25127">
              <a:solidFill>
                <a:srgbClr val="000000"/>
              </a:solidFill>
            </a:ln>
          </p:spPr>
          <p:txBody>
            <a:bodyPr wrap="square" lIns="0" tIns="0" rIns="0" bIns="0" rtlCol="0"/>
            <a:lstStyle/>
            <a:p>
              <a:endParaRPr/>
            </a:p>
          </p:txBody>
        </p:sp>
        <p:sp>
          <p:nvSpPr>
            <p:cNvPr id="238" name="object 40"/>
            <p:cNvSpPr/>
            <p:nvPr/>
          </p:nvSpPr>
          <p:spPr>
            <a:xfrm>
              <a:off x="2574410" y="3648513"/>
              <a:ext cx="195785" cy="174282"/>
            </a:xfrm>
            <a:prstGeom prst="rect">
              <a:avLst/>
            </a:prstGeom>
            <a:blipFill>
              <a:blip r:embed="rId13" cstate="print"/>
              <a:stretch>
                <a:fillRect/>
              </a:stretch>
            </a:blipFill>
          </p:spPr>
          <p:txBody>
            <a:bodyPr wrap="square" lIns="0" tIns="0" rIns="0" bIns="0" rtlCol="0"/>
            <a:lstStyle/>
            <a:p>
              <a:endParaRPr/>
            </a:p>
          </p:txBody>
        </p:sp>
        <p:sp>
          <p:nvSpPr>
            <p:cNvPr id="239" name="object 41"/>
            <p:cNvSpPr/>
            <p:nvPr/>
          </p:nvSpPr>
          <p:spPr>
            <a:xfrm>
              <a:off x="2708288" y="3551336"/>
              <a:ext cx="32384" cy="37465"/>
            </a:xfrm>
            <a:custGeom>
              <a:avLst/>
              <a:gdLst/>
              <a:ahLst/>
              <a:cxnLst/>
              <a:rect l="l" t="t" r="r" b="b"/>
              <a:pathLst>
                <a:path w="32384" h="37464">
                  <a:moveTo>
                    <a:pt x="27060" y="11895"/>
                  </a:moveTo>
                  <a:lnTo>
                    <a:pt x="22304" y="3686"/>
                  </a:lnTo>
                  <a:lnTo>
                    <a:pt x="13446" y="0"/>
                  </a:lnTo>
                  <a:lnTo>
                    <a:pt x="7300" y="3518"/>
                  </a:lnTo>
                  <a:lnTo>
                    <a:pt x="1138" y="7037"/>
                  </a:lnTo>
                  <a:lnTo>
                    <a:pt x="0" y="16587"/>
                  </a:lnTo>
                  <a:lnTo>
                    <a:pt x="4755" y="24797"/>
                  </a:lnTo>
                  <a:lnTo>
                    <a:pt x="9511" y="33174"/>
                  </a:lnTo>
                  <a:lnTo>
                    <a:pt x="18352" y="36860"/>
                  </a:lnTo>
                  <a:lnTo>
                    <a:pt x="24514" y="33342"/>
                  </a:lnTo>
                  <a:lnTo>
                    <a:pt x="30677" y="29823"/>
                  </a:lnTo>
                  <a:lnTo>
                    <a:pt x="31815" y="20273"/>
                  </a:lnTo>
                  <a:lnTo>
                    <a:pt x="27060" y="11895"/>
                  </a:lnTo>
                  <a:close/>
                </a:path>
              </a:pathLst>
            </a:custGeom>
            <a:ln w="3175">
              <a:solidFill>
                <a:srgbClr val="000000"/>
              </a:solidFill>
            </a:ln>
          </p:spPr>
          <p:txBody>
            <a:bodyPr wrap="square" lIns="0" tIns="0" rIns="0" bIns="0" rtlCol="0"/>
            <a:lstStyle/>
            <a:p>
              <a:endParaRPr/>
            </a:p>
          </p:txBody>
        </p:sp>
        <p:sp>
          <p:nvSpPr>
            <p:cNvPr id="240" name="object 42"/>
            <p:cNvSpPr/>
            <p:nvPr/>
          </p:nvSpPr>
          <p:spPr>
            <a:xfrm>
              <a:off x="2489111" y="3075166"/>
              <a:ext cx="272660" cy="461091"/>
            </a:xfrm>
            <a:prstGeom prst="rect">
              <a:avLst/>
            </a:prstGeom>
            <a:blipFill>
              <a:blip r:embed="rId14" cstate="print"/>
              <a:stretch>
                <a:fillRect/>
              </a:stretch>
            </a:blipFill>
          </p:spPr>
          <p:txBody>
            <a:bodyPr wrap="square" lIns="0" tIns="0" rIns="0" bIns="0" rtlCol="0"/>
            <a:lstStyle/>
            <a:p>
              <a:endParaRPr/>
            </a:p>
          </p:txBody>
        </p:sp>
        <p:sp>
          <p:nvSpPr>
            <p:cNvPr id="241" name="object 43"/>
            <p:cNvSpPr/>
            <p:nvPr/>
          </p:nvSpPr>
          <p:spPr>
            <a:xfrm>
              <a:off x="2489111" y="3075165"/>
              <a:ext cx="273050" cy="475615"/>
            </a:xfrm>
            <a:custGeom>
              <a:avLst/>
              <a:gdLst/>
              <a:ahLst/>
              <a:cxnLst/>
              <a:rect l="l" t="t" r="r" b="b"/>
              <a:pathLst>
                <a:path w="273050" h="475614">
                  <a:moveTo>
                    <a:pt x="11554" y="306109"/>
                  </a:moveTo>
                  <a:lnTo>
                    <a:pt x="11554" y="11560"/>
                  </a:lnTo>
                  <a:lnTo>
                    <a:pt x="0" y="0"/>
                  </a:lnTo>
                  <a:lnTo>
                    <a:pt x="39638" y="36111"/>
                  </a:lnTo>
                  <a:lnTo>
                    <a:pt x="81897" y="68793"/>
                  </a:lnTo>
                  <a:lnTo>
                    <a:pt x="126553" y="97910"/>
                  </a:lnTo>
                  <a:lnTo>
                    <a:pt x="173381" y="123327"/>
                  </a:lnTo>
                  <a:lnTo>
                    <a:pt x="222158" y="144909"/>
                  </a:lnTo>
                  <a:lnTo>
                    <a:pt x="272660" y="162521"/>
                  </a:lnTo>
                  <a:lnTo>
                    <a:pt x="272660" y="474997"/>
                  </a:lnTo>
                  <a:lnTo>
                    <a:pt x="272660" y="461091"/>
                  </a:lnTo>
                  <a:lnTo>
                    <a:pt x="225439" y="442060"/>
                  </a:lnTo>
                  <a:lnTo>
                    <a:pt x="179539" y="420203"/>
                  </a:lnTo>
                  <a:lnTo>
                    <a:pt x="135080" y="395601"/>
                  </a:lnTo>
                  <a:lnTo>
                    <a:pt x="92183" y="368332"/>
                  </a:lnTo>
                  <a:lnTo>
                    <a:pt x="50967" y="338475"/>
                  </a:lnTo>
                  <a:lnTo>
                    <a:pt x="11554" y="306109"/>
                  </a:lnTo>
                  <a:close/>
                </a:path>
              </a:pathLst>
            </a:custGeom>
            <a:ln w="12058">
              <a:solidFill>
                <a:srgbClr val="000000"/>
              </a:solidFill>
            </a:ln>
          </p:spPr>
          <p:txBody>
            <a:bodyPr wrap="square" lIns="0" tIns="0" rIns="0" bIns="0" rtlCol="0"/>
            <a:lstStyle/>
            <a:p>
              <a:endParaRPr/>
            </a:p>
          </p:txBody>
        </p:sp>
        <p:sp>
          <p:nvSpPr>
            <p:cNvPr id="242" name="object 44"/>
            <p:cNvSpPr/>
            <p:nvPr/>
          </p:nvSpPr>
          <p:spPr>
            <a:xfrm>
              <a:off x="3919562" y="2934918"/>
              <a:ext cx="1802764" cy="1189355"/>
            </a:xfrm>
            <a:custGeom>
              <a:avLst/>
              <a:gdLst/>
              <a:ahLst/>
              <a:cxnLst/>
              <a:rect l="l" t="t" r="r" b="b"/>
              <a:pathLst>
                <a:path w="1802764" h="1189354">
                  <a:moveTo>
                    <a:pt x="669636" y="163871"/>
                  </a:moveTo>
                  <a:lnTo>
                    <a:pt x="694441" y="121789"/>
                  </a:lnTo>
                  <a:lnTo>
                    <a:pt x="724418" y="85490"/>
                  </a:lnTo>
                  <a:lnTo>
                    <a:pt x="758774" y="55239"/>
                  </a:lnTo>
                  <a:lnTo>
                    <a:pt x="796714" y="31300"/>
                  </a:lnTo>
                  <a:lnTo>
                    <a:pt x="837443" y="13937"/>
                  </a:lnTo>
                  <a:lnTo>
                    <a:pt x="880166" y="3416"/>
                  </a:lnTo>
                  <a:lnTo>
                    <a:pt x="924089" y="0"/>
                  </a:lnTo>
                  <a:lnTo>
                    <a:pt x="968417" y="3953"/>
                  </a:lnTo>
                  <a:lnTo>
                    <a:pt x="1012355" y="15541"/>
                  </a:lnTo>
                  <a:lnTo>
                    <a:pt x="1055108" y="35027"/>
                  </a:lnTo>
                  <a:lnTo>
                    <a:pt x="1090912" y="58913"/>
                  </a:lnTo>
                  <a:lnTo>
                    <a:pt x="1122884" y="88014"/>
                  </a:lnTo>
                  <a:lnTo>
                    <a:pt x="1150524" y="121827"/>
                  </a:lnTo>
                  <a:lnTo>
                    <a:pt x="1173329" y="159850"/>
                  </a:lnTo>
                  <a:lnTo>
                    <a:pt x="1208312" y="124068"/>
                  </a:lnTo>
                  <a:lnTo>
                    <a:pt x="1248640" y="98549"/>
                  </a:lnTo>
                  <a:lnTo>
                    <a:pt x="1292545" y="83465"/>
                  </a:lnTo>
                  <a:lnTo>
                    <a:pt x="1338257" y="78984"/>
                  </a:lnTo>
                  <a:lnTo>
                    <a:pt x="1384007" y="85277"/>
                  </a:lnTo>
                  <a:lnTo>
                    <a:pt x="1428026" y="102514"/>
                  </a:lnTo>
                  <a:lnTo>
                    <a:pt x="1468545" y="130865"/>
                  </a:lnTo>
                  <a:lnTo>
                    <a:pt x="1507980" y="177506"/>
                  </a:lnTo>
                  <a:lnTo>
                    <a:pt x="1533851" y="234074"/>
                  </a:lnTo>
                  <a:lnTo>
                    <a:pt x="1582959" y="224734"/>
                  </a:lnTo>
                  <a:lnTo>
                    <a:pt x="1631444" y="227825"/>
                  </a:lnTo>
                  <a:lnTo>
                    <a:pt x="1677482" y="242514"/>
                  </a:lnTo>
                  <a:lnTo>
                    <a:pt x="1719250" y="267968"/>
                  </a:lnTo>
                  <a:lnTo>
                    <a:pt x="1754925" y="303354"/>
                  </a:lnTo>
                  <a:lnTo>
                    <a:pt x="1782683" y="347839"/>
                  </a:lnTo>
                  <a:lnTo>
                    <a:pt x="1790269" y="397229"/>
                  </a:lnTo>
                  <a:lnTo>
                    <a:pt x="1784457" y="445397"/>
                  </a:lnTo>
                  <a:lnTo>
                    <a:pt x="1766395" y="489512"/>
                  </a:lnTo>
                  <a:lnTo>
                    <a:pt x="1737233" y="526742"/>
                  </a:lnTo>
                  <a:lnTo>
                    <a:pt x="1698120" y="554258"/>
                  </a:lnTo>
                  <a:lnTo>
                    <a:pt x="1738920" y="581626"/>
                  </a:lnTo>
                  <a:lnTo>
                    <a:pt x="1770490" y="618224"/>
                  </a:lnTo>
                  <a:lnTo>
                    <a:pt x="1791977" y="661635"/>
                  </a:lnTo>
                  <a:lnTo>
                    <a:pt x="1802523" y="709444"/>
                  </a:lnTo>
                  <a:lnTo>
                    <a:pt x="1801273" y="759236"/>
                  </a:lnTo>
                  <a:lnTo>
                    <a:pt x="1787372" y="808595"/>
                  </a:lnTo>
                  <a:lnTo>
                    <a:pt x="1763098" y="850566"/>
                  </a:lnTo>
                  <a:lnTo>
                    <a:pt x="1730773" y="883598"/>
                  </a:lnTo>
                  <a:lnTo>
                    <a:pt x="1692364" y="906822"/>
                  </a:lnTo>
                  <a:lnTo>
                    <a:pt x="1649839" y="919369"/>
                  </a:lnTo>
                  <a:lnTo>
                    <a:pt x="1605164" y="920370"/>
                  </a:lnTo>
                  <a:lnTo>
                    <a:pt x="1560308" y="908956"/>
                  </a:lnTo>
                  <a:lnTo>
                    <a:pt x="1539355" y="955073"/>
                  </a:lnTo>
                  <a:lnTo>
                    <a:pt x="1513007" y="996376"/>
                  </a:lnTo>
                  <a:lnTo>
                    <a:pt x="1481914" y="1032567"/>
                  </a:lnTo>
                  <a:lnTo>
                    <a:pt x="1446726" y="1063348"/>
                  </a:lnTo>
                  <a:lnTo>
                    <a:pt x="1408093" y="1088420"/>
                  </a:lnTo>
                  <a:lnTo>
                    <a:pt x="1366664" y="1107483"/>
                  </a:lnTo>
                  <a:lnTo>
                    <a:pt x="1323090" y="1120238"/>
                  </a:lnTo>
                  <a:lnTo>
                    <a:pt x="1278021" y="1126387"/>
                  </a:lnTo>
                  <a:lnTo>
                    <a:pt x="1232107" y="1125631"/>
                  </a:lnTo>
                  <a:lnTo>
                    <a:pt x="1185997" y="1117670"/>
                  </a:lnTo>
                  <a:lnTo>
                    <a:pt x="1140341" y="1102206"/>
                  </a:lnTo>
                  <a:lnTo>
                    <a:pt x="1110200" y="1087428"/>
                  </a:lnTo>
                  <a:lnTo>
                    <a:pt x="1072955" y="1117215"/>
                  </a:lnTo>
                  <a:lnTo>
                    <a:pt x="1033613" y="1141819"/>
                  </a:lnTo>
                  <a:lnTo>
                    <a:pt x="992580" y="1161271"/>
                  </a:lnTo>
                  <a:lnTo>
                    <a:pt x="950260" y="1175603"/>
                  </a:lnTo>
                  <a:lnTo>
                    <a:pt x="907059" y="1184846"/>
                  </a:lnTo>
                  <a:lnTo>
                    <a:pt x="863380" y="1189030"/>
                  </a:lnTo>
                  <a:lnTo>
                    <a:pt x="819630" y="1188187"/>
                  </a:lnTo>
                  <a:lnTo>
                    <a:pt x="776214" y="1182348"/>
                  </a:lnTo>
                  <a:lnTo>
                    <a:pt x="733535" y="1171544"/>
                  </a:lnTo>
                  <a:lnTo>
                    <a:pt x="691999" y="1155806"/>
                  </a:lnTo>
                  <a:lnTo>
                    <a:pt x="652012" y="1135165"/>
                  </a:lnTo>
                  <a:lnTo>
                    <a:pt x="613978" y="1109652"/>
                  </a:lnTo>
                  <a:lnTo>
                    <a:pt x="578301" y="1079298"/>
                  </a:lnTo>
                  <a:lnTo>
                    <a:pt x="545388" y="1044134"/>
                  </a:lnTo>
                  <a:lnTo>
                    <a:pt x="513268" y="1078473"/>
                  </a:lnTo>
                  <a:lnTo>
                    <a:pt x="476529" y="1104483"/>
                  </a:lnTo>
                  <a:lnTo>
                    <a:pt x="436438" y="1122027"/>
                  </a:lnTo>
                  <a:lnTo>
                    <a:pt x="394263" y="1130970"/>
                  </a:lnTo>
                  <a:lnTo>
                    <a:pt x="351272" y="1131174"/>
                  </a:lnTo>
                  <a:lnTo>
                    <a:pt x="308732" y="1122504"/>
                  </a:lnTo>
                  <a:lnTo>
                    <a:pt x="267911" y="1104823"/>
                  </a:lnTo>
                  <a:lnTo>
                    <a:pt x="230077" y="1077995"/>
                  </a:lnTo>
                  <a:lnTo>
                    <a:pt x="196412" y="1041482"/>
                  </a:lnTo>
                  <a:lnTo>
                    <a:pt x="171137" y="998900"/>
                  </a:lnTo>
                  <a:lnTo>
                    <a:pt x="154809" y="951856"/>
                  </a:lnTo>
                  <a:lnTo>
                    <a:pt x="147981" y="901960"/>
                  </a:lnTo>
                  <a:lnTo>
                    <a:pt x="151208" y="850817"/>
                  </a:lnTo>
                  <a:lnTo>
                    <a:pt x="108622" y="841657"/>
                  </a:lnTo>
                  <a:lnTo>
                    <a:pt x="71073" y="821546"/>
                  </a:lnTo>
                  <a:lnTo>
                    <a:pt x="39999" y="792238"/>
                  </a:lnTo>
                  <a:lnTo>
                    <a:pt x="16838" y="755489"/>
                  </a:lnTo>
                  <a:lnTo>
                    <a:pt x="3025" y="713052"/>
                  </a:lnTo>
                  <a:lnTo>
                    <a:pt x="0" y="666682"/>
                  </a:lnTo>
                  <a:lnTo>
                    <a:pt x="10024" y="616828"/>
                  </a:lnTo>
                  <a:lnTo>
                    <a:pt x="32289" y="573496"/>
                  </a:lnTo>
                  <a:lnTo>
                    <a:pt x="64731" y="538906"/>
                  </a:lnTo>
                  <a:lnTo>
                    <a:pt x="105282" y="515278"/>
                  </a:lnTo>
                  <a:lnTo>
                    <a:pt x="151878" y="504831"/>
                  </a:lnTo>
                  <a:lnTo>
                    <a:pt x="114164" y="479747"/>
                  </a:lnTo>
                  <a:lnTo>
                    <a:pt x="86633" y="444619"/>
                  </a:lnTo>
                  <a:lnTo>
                    <a:pt x="70508" y="402630"/>
                  </a:lnTo>
                  <a:lnTo>
                    <a:pt x="67011" y="356966"/>
                  </a:lnTo>
                  <a:lnTo>
                    <a:pt x="77362" y="310811"/>
                  </a:lnTo>
                  <a:lnTo>
                    <a:pt x="100738" y="270460"/>
                  </a:lnTo>
                  <a:lnTo>
                    <a:pt x="133518" y="240974"/>
                  </a:lnTo>
                  <a:lnTo>
                    <a:pt x="172729" y="223689"/>
                  </a:lnTo>
                  <a:lnTo>
                    <a:pt x="215395" y="219938"/>
                  </a:lnTo>
                  <a:lnTo>
                    <a:pt x="258544" y="231058"/>
                  </a:lnTo>
                  <a:lnTo>
                    <a:pt x="260218" y="231728"/>
                  </a:lnTo>
                  <a:lnTo>
                    <a:pt x="261893" y="232566"/>
                  </a:lnTo>
                  <a:lnTo>
                    <a:pt x="263735" y="233404"/>
                  </a:lnTo>
                  <a:lnTo>
                    <a:pt x="275426" y="188034"/>
                  </a:lnTo>
                  <a:lnTo>
                    <a:pt x="294755" y="147310"/>
                  </a:lnTo>
                  <a:lnTo>
                    <a:pt x="320709" y="111998"/>
                  </a:lnTo>
                  <a:lnTo>
                    <a:pt x="352275" y="82862"/>
                  </a:lnTo>
                  <a:lnTo>
                    <a:pt x="388440" y="60669"/>
                  </a:lnTo>
                  <a:lnTo>
                    <a:pt x="428193" y="46185"/>
                  </a:lnTo>
                  <a:lnTo>
                    <a:pt x="470520" y="40175"/>
                  </a:lnTo>
                  <a:lnTo>
                    <a:pt x="514409" y="43405"/>
                  </a:lnTo>
                  <a:lnTo>
                    <a:pt x="562211" y="58411"/>
                  </a:lnTo>
                  <a:lnTo>
                    <a:pt x="605084" y="84286"/>
                  </a:lnTo>
                  <a:lnTo>
                    <a:pt x="641426" y="119838"/>
                  </a:lnTo>
                  <a:lnTo>
                    <a:pt x="669636" y="163871"/>
                  </a:lnTo>
                  <a:close/>
                </a:path>
              </a:pathLst>
            </a:custGeom>
            <a:ln w="20102">
              <a:solidFill>
                <a:srgbClr val="000000"/>
              </a:solidFill>
            </a:ln>
          </p:spPr>
          <p:txBody>
            <a:bodyPr wrap="square" lIns="0" tIns="0" rIns="0" bIns="0" rtlCol="0"/>
            <a:lstStyle/>
            <a:p>
              <a:endParaRPr/>
            </a:p>
          </p:txBody>
        </p:sp>
        <p:sp>
          <p:nvSpPr>
            <p:cNvPr id="243" name="object 45"/>
            <p:cNvSpPr txBox="1"/>
            <p:nvPr/>
          </p:nvSpPr>
          <p:spPr>
            <a:xfrm>
              <a:off x="4455265" y="3176397"/>
              <a:ext cx="730885" cy="645795"/>
            </a:xfrm>
            <a:prstGeom prst="rect">
              <a:avLst/>
            </a:prstGeom>
          </p:spPr>
          <p:txBody>
            <a:bodyPr vert="horz" wrap="square" lIns="0" tIns="40640" rIns="0" bIns="0" rtlCol="0">
              <a:spAutoFit/>
            </a:bodyPr>
            <a:lstStyle/>
            <a:p>
              <a:pPr marL="12700">
                <a:spcBef>
                  <a:spcPts val="320"/>
                </a:spcBef>
              </a:pPr>
              <a:r>
                <a:rPr sz="1850" dirty="0">
                  <a:latin typeface="宋体"/>
                  <a:cs typeface="宋体"/>
                </a:rPr>
                <a:t>因特</a:t>
              </a:r>
              <a:r>
                <a:rPr sz="1850" spc="-5" dirty="0">
                  <a:latin typeface="宋体"/>
                  <a:cs typeface="宋体"/>
                </a:rPr>
                <a:t>网</a:t>
              </a:r>
              <a:endParaRPr sz="1850">
                <a:latin typeface="宋体"/>
                <a:cs typeface="宋体"/>
              </a:endParaRPr>
            </a:p>
            <a:p>
              <a:pPr marL="52069">
                <a:spcBef>
                  <a:spcPts val="220"/>
                </a:spcBef>
              </a:pPr>
              <a:r>
                <a:rPr sz="1850" b="1" spc="-5" dirty="0">
                  <a:latin typeface="Times New Roman"/>
                  <a:cs typeface="Times New Roman"/>
                </a:rPr>
                <a:t>(</a:t>
              </a:r>
              <a:r>
                <a:rPr sz="1850" spc="-5" dirty="0">
                  <a:latin typeface="宋体"/>
                  <a:cs typeface="宋体"/>
                </a:rPr>
                <a:t>外网</a:t>
              </a:r>
              <a:r>
                <a:rPr sz="1850" b="1" spc="-5" dirty="0">
                  <a:latin typeface="Times New Roman"/>
                  <a:cs typeface="Times New Roman"/>
                </a:rPr>
                <a:t>)</a:t>
              </a:r>
              <a:endParaRPr sz="1850">
                <a:latin typeface="Times New Roman"/>
                <a:cs typeface="Times New Roman"/>
              </a:endParaRPr>
            </a:p>
          </p:txBody>
        </p:sp>
        <p:sp>
          <p:nvSpPr>
            <p:cNvPr id="244" name="object 46"/>
            <p:cNvSpPr/>
            <p:nvPr/>
          </p:nvSpPr>
          <p:spPr>
            <a:xfrm>
              <a:off x="9560485" y="3025068"/>
              <a:ext cx="607060" cy="386080"/>
            </a:xfrm>
            <a:custGeom>
              <a:avLst/>
              <a:gdLst/>
              <a:ahLst/>
              <a:cxnLst/>
              <a:rect l="l" t="t" r="r" b="b"/>
              <a:pathLst>
                <a:path w="607059" h="386079">
                  <a:moveTo>
                    <a:pt x="182709" y="386029"/>
                  </a:moveTo>
                  <a:lnTo>
                    <a:pt x="182856" y="386030"/>
                  </a:lnTo>
                  <a:lnTo>
                    <a:pt x="182709" y="386029"/>
                  </a:lnTo>
                  <a:close/>
                </a:path>
                <a:path w="607059" h="386079">
                  <a:moveTo>
                    <a:pt x="468527" y="0"/>
                  </a:moveTo>
                  <a:lnTo>
                    <a:pt x="0" y="385694"/>
                  </a:lnTo>
                  <a:lnTo>
                    <a:pt x="182709" y="386029"/>
                  </a:lnTo>
                  <a:lnTo>
                    <a:pt x="235218" y="385351"/>
                  </a:lnTo>
                  <a:lnTo>
                    <a:pt x="287066" y="380126"/>
                  </a:lnTo>
                  <a:lnTo>
                    <a:pt x="337866" y="370476"/>
                  </a:lnTo>
                  <a:lnTo>
                    <a:pt x="387251" y="356520"/>
                  </a:lnTo>
                  <a:lnTo>
                    <a:pt x="434854" y="338378"/>
                  </a:lnTo>
                  <a:lnTo>
                    <a:pt x="480309" y="316170"/>
                  </a:lnTo>
                  <a:lnTo>
                    <a:pt x="523248" y="290015"/>
                  </a:lnTo>
                  <a:lnTo>
                    <a:pt x="563305" y="260034"/>
                  </a:lnTo>
                  <a:lnTo>
                    <a:pt x="589965" y="223729"/>
                  </a:lnTo>
                  <a:lnTo>
                    <a:pt x="604281" y="183948"/>
                  </a:lnTo>
                  <a:lnTo>
                    <a:pt x="606465" y="142855"/>
                  </a:lnTo>
                  <a:lnTo>
                    <a:pt x="596733" y="102613"/>
                  </a:lnTo>
                  <a:lnTo>
                    <a:pt x="575298" y="65387"/>
                  </a:lnTo>
                  <a:lnTo>
                    <a:pt x="542373" y="33342"/>
                  </a:lnTo>
                  <a:lnTo>
                    <a:pt x="507585" y="12964"/>
                  </a:lnTo>
                  <a:lnTo>
                    <a:pt x="468527" y="0"/>
                  </a:lnTo>
                  <a:close/>
                </a:path>
              </a:pathLst>
            </a:custGeom>
            <a:solidFill>
              <a:srgbClr val="DCD2B8"/>
            </a:solidFill>
          </p:spPr>
          <p:txBody>
            <a:bodyPr wrap="square" lIns="0" tIns="0" rIns="0" bIns="0" rtlCol="0"/>
            <a:lstStyle/>
            <a:p>
              <a:endParaRPr/>
            </a:p>
          </p:txBody>
        </p:sp>
        <p:sp>
          <p:nvSpPr>
            <p:cNvPr id="245" name="object 47"/>
            <p:cNvSpPr/>
            <p:nvPr/>
          </p:nvSpPr>
          <p:spPr>
            <a:xfrm>
              <a:off x="9235463" y="2223520"/>
              <a:ext cx="854335" cy="1187411"/>
            </a:xfrm>
            <a:prstGeom prst="rect">
              <a:avLst/>
            </a:prstGeom>
            <a:blipFill>
              <a:blip r:embed="rId15" cstate="print"/>
              <a:stretch>
                <a:fillRect/>
              </a:stretch>
            </a:blipFill>
          </p:spPr>
          <p:txBody>
            <a:bodyPr wrap="square" lIns="0" tIns="0" rIns="0" bIns="0" rtlCol="0"/>
            <a:lstStyle/>
            <a:p>
              <a:endParaRPr/>
            </a:p>
          </p:txBody>
        </p:sp>
        <p:sp>
          <p:nvSpPr>
            <p:cNvPr id="246" name="object 48"/>
            <p:cNvSpPr/>
            <p:nvPr/>
          </p:nvSpPr>
          <p:spPr>
            <a:xfrm>
              <a:off x="9235631" y="2509356"/>
              <a:ext cx="324485" cy="901700"/>
            </a:xfrm>
            <a:custGeom>
              <a:avLst/>
              <a:gdLst/>
              <a:ahLst/>
              <a:cxnLst/>
              <a:rect l="l" t="t" r="r" b="b"/>
              <a:pathLst>
                <a:path w="324484" h="901700">
                  <a:moveTo>
                    <a:pt x="324352" y="178941"/>
                  </a:moveTo>
                  <a:lnTo>
                    <a:pt x="277380" y="168359"/>
                  </a:lnTo>
                  <a:lnTo>
                    <a:pt x="231804" y="154162"/>
                  </a:lnTo>
                  <a:lnTo>
                    <a:pt x="187846" y="136474"/>
                  </a:lnTo>
                  <a:lnTo>
                    <a:pt x="145724" y="115419"/>
                  </a:lnTo>
                  <a:lnTo>
                    <a:pt x="105658" y="91120"/>
                  </a:lnTo>
                  <a:lnTo>
                    <a:pt x="67869" y="63702"/>
                  </a:lnTo>
                  <a:lnTo>
                    <a:pt x="32577" y="33287"/>
                  </a:lnTo>
                  <a:lnTo>
                    <a:pt x="0" y="0"/>
                  </a:lnTo>
                  <a:lnTo>
                    <a:pt x="0" y="736875"/>
                  </a:lnTo>
                  <a:lnTo>
                    <a:pt x="38081" y="772719"/>
                  </a:lnTo>
                  <a:lnTo>
                    <a:pt x="79476" y="804741"/>
                  </a:lnTo>
                  <a:lnTo>
                    <a:pt x="123846" y="832771"/>
                  </a:lnTo>
                  <a:lnTo>
                    <a:pt x="170856" y="856640"/>
                  </a:lnTo>
                  <a:lnTo>
                    <a:pt x="220168" y="876176"/>
                  </a:lnTo>
                  <a:lnTo>
                    <a:pt x="271446" y="891211"/>
                  </a:lnTo>
                  <a:lnTo>
                    <a:pt x="324352" y="901574"/>
                  </a:lnTo>
                  <a:lnTo>
                    <a:pt x="324017" y="178941"/>
                  </a:lnTo>
                </a:path>
              </a:pathLst>
            </a:custGeom>
            <a:ln w="6028">
              <a:solidFill>
                <a:srgbClr val="FFFFFF"/>
              </a:solidFill>
            </a:ln>
          </p:spPr>
          <p:txBody>
            <a:bodyPr wrap="square" lIns="0" tIns="0" rIns="0" bIns="0" rtlCol="0"/>
            <a:lstStyle/>
            <a:p>
              <a:endParaRPr/>
            </a:p>
          </p:txBody>
        </p:sp>
        <p:sp>
          <p:nvSpPr>
            <p:cNvPr id="247" name="object 49"/>
            <p:cNvSpPr/>
            <p:nvPr/>
          </p:nvSpPr>
          <p:spPr>
            <a:xfrm>
              <a:off x="9559649" y="2399612"/>
              <a:ext cx="530149" cy="1010480"/>
            </a:xfrm>
            <a:prstGeom prst="rect">
              <a:avLst/>
            </a:prstGeom>
            <a:blipFill>
              <a:blip r:embed="rId16" cstate="print"/>
              <a:stretch>
                <a:fillRect/>
              </a:stretch>
            </a:blipFill>
          </p:spPr>
          <p:txBody>
            <a:bodyPr wrap="square" lIns="0" tIns="0" rIns="0" bIns="0" rtlCol="0"/>
            <a:lstStyle/>
            <a:p>
              <a:endParaRPr/>
            </a:p>
          </p:txBody>
        </p:sp>
        <p:sp>
          <p:nvSpPr>
            <p:cNvPr id="248" name="object 50"/>
            <p:cNvSpPr/>
            <p:nvPr/>
          </p:nvSpPr>
          <p:spPr>
            <a:xfrm>
              <a:off x="9559649" y="2399613"/>
              <a:ext cx="530225" cy="1010919"/>
            </a:xfrm>
            <a:custGeom>
              <a:avLst/>
              <a:gdLst/>
              <a:ahLst/>
              <a:cxnLst/>
              <a:rect l="l" t="t" r="r" b="b"/>
              <a:pathLst>
                <a:path w="530225" h="1010920">
                  <a:moveTo>
                    <a:pt x="0" y="288684"/>
                  </a:moveTo>
                  <a:lnTo>
                    <a:pt x="0" y="1010480"/>
                  </a:lnTo>
                  <a:lnTo>
                    <a:pt x="530149" y="724644"/>
                  </a:lnTo>
                  <a:lnTo>
                    <a:pt x="530149" y="0"/>
                  </a:lnTo>
                  <a:lnTo>
                    <a:pt x="0" y="288684"/>
                  </a:lnTo>
                  <a:close/>
                </a:path>
              </a:pathLst>
            </a:custGeom>
            <a:ln w="6028">
              <a:solidFill>
                <a:srgbClr val="FFFFFF"/>
              </a:solidFill>
            </a:ln>
          </p:spPr>
          <p:txBody>
            <a:bodyPr wrap="square" lIns="0" tIns="0" rIns="0" bIns="0" rtlCol="0"/>
            <a:lstStyle/>
            <a:p>
              <a:endParaRPr/>
            </a:p>
          </p:txBody>
        </p:sp>
        <p:sp>
          <p:nvSpPr>
            <p:cNvPr id="249" name="object 51"/>
            <p:cNvSpPr/>
            <p:nvPr/>
          </p:nvSpPr>
          <p:spPr>
            <a:xfrm>
              <a:off x="9235462" y="2223519"/>
              <a:ext cx="854710" cy="1187450"/>
            </a:xfrm>
            <a:custGeom>
              <a:avLst/>
              <a:gdLst/>
              <a:ahLst/>
              <a:cxnLst/>
              <a:rect l="l" t="t" r="r" b="b"/>
              <a:pathLst>
                <a:path w="854709" h="1187450">
                  <a:moveTo>
                    <a:pt x="854335" y="176092"/>
                  </a:moveTo>
                  <a:lnTo>
                    <a:pt x="525796" y="0"/>
                  </a:lnTo>
                  <a:lnTo>
                    <a:pt x="0" y="286674"/>
                  </a:lnTo>
                  <a:lnTo>
                    <a:pt x="167" y="1022711"/>
                  </a:lnTo>
                  <a:lnTo>
                    <a:pt x="38249" y="1058555"/>
                  </a:lnTo>
                  <a:lnTo>
                    <a:pt x="79643" y="1090577"/>
                  </a:lnTo>
                  <a:lnTo>
                    <a:pt x="124014" y="1118608"/>
                  </a:lnTo>
                  <a:lnTo>
                    <a:pt x="171024" y="1142476"/>
                  </a:lnTo>
                  <a:lnTo>
                    <a:pt x="220336" y="1162013"/>
                  </a:lnTo>
                  <a:lnTo>
                    <a:pt x="271613" y="1177048"/>
                  </a:lnTo>
                  <a:lnTo>
                    <a:pt x="324520" y="1187411"/>
                  </a:lnTo>
                  <a:lnTo>
                    <a:pt x="854335" y="900736"/>
                  </a:lnTo>
                  <a:lnTo>
                    <a:pt x="854335" y="176092"/>
                  </a:lnTo>
                  <a:close/>
                </a:path>
              </a:pathLst>
            </a:custGeom>
            <a:ln w="16748">
              <a:solidFill>
                <a:srgbClr val="000000"/>
              </a:solidFill>
            </a:ln>
          </p:spPr>
          <p:txBody>
            <a:bodyPr wrap="square" lIns="0" tIns="0" rIns="0" bIns="0" rtlCol="0"/>
            <a:lstStyle/>
            <a:p>
              <a:endParaRPr/>
            </a:p>
          </p:txBody>
        </p:sp>
        <p:sp>
          <p:nvSpPr>
            <p:cNvPr id="250" name="object 52"/>
            <p:cNvSpPr/>
            <p:nvPr/>
          </p:nvSpPr>
          <p:spPr>
            <a:xfrm>
              <a:off x="9358720" y="2956397"/>
              <a:ext cx="51883" cy="65128"/>
            </a:xfrm>
            <a:prstGeom prst="rect">
              <a:avLst/>
            </a:prstGeom>
            <a:blipFill>
              <a:blip r:embed="rId17" cstate="print"/>
              <a:stretch>
                <a:fillRect/>
              </a:stretch>
            </a:blipFill>
          </p:spPr>
          <p:txBody>
            <a:bodyPr wrap="square" lIns="0" tIns="0" rIns="0" bIns="0" rtlCol="0"/>
            <a:lstStyle/>
            <a:p>
              <a:endParaRPr/>
            </a:p>
          </p:txBody>
        </p:sp>
        <p:sp>
          <p:nvSpPr>
            <p:cNvPr id="251" name="object 53"/>
            <p:cNvSpPr/>
            <p:nvPr/>
          </p:nvSpPr>
          <p:spPr>
            <a:xfrm>
              <a:off x="9358721" y="2956398"/>
              <a:ext cx="52069" cy="65405"/>
            </a:xfrm>
            <a:custGeom>
              <a:avLst/>
              <a:gdLst/>
              <a:ahLst/>
              <a:cxnLst/>
              <a:rect l="l" t="t" r="r" b="b"/>
              <a:pathLst>
                <a:path w="52070" h="65405">
                  <a:moveTo>
                    <a:pt x="49217" y="24103"/>
                  </a:moveTo>
                  <a:lnTo>
                    <a:pt x="42904" y="12382"/>
                  </a:lnTo>
                  <a:lnTo>
                    <a:pt x="34251" y="4102"/>
                  </a:lnTo>
                  <a:lnTo>
                    <a:pt x="24374" y="0"/>
                  </a:lnTo>
                  <a:lnTo>
                    <a:pt x="14387" y="814"/>
                  </a:lnTo>
                  <a:lnTo>
                    <a:pt x="6221" y="6602"/>
                  </a:lnTo>
                  <a:lnTo>
                    <a:pt x="1305" y="16081"/>
                  </a:lnTo>
                  <a:lnTo>
                    <a:pt x="0" y="27980"/>
                  </a:lnTo>
                  <a:lnTo>
                    <a:pt x="2666" y="41025"/>
                  </a:lnTo>
                  <a:lnTo>
                    <a:pt x="8979" y="52746"/>
                  </a:lnTo>
                  <a:lnTo>
                    <a:pt x="17632" y="61026"/>
                  </a:lnTo>
                  <a:lnTo>
                    <a:pt x="27509" y="65128"/>
                  </a:lnTo>
                  <a:lnTo>
                    <a:pt x="37495" y="64314"/>
                  </a:lnTo>
                  <a:lnTo>
                    <a:pt x="45661" y="58502"/>
                  </a:lnTo>
                  <a:lnTo>
                    <a:pt x="50578" y="48984"/>
                  </a:lnTo>
                  <a:lnTo>
                    <a:pt x="51883" y="37077"/>
                  </a:lnTo>
                  <a:lnTo>
                    <a:pt x="49217" y="24103"/>
                  </a:lnTo>
                  <a:close/>
                </a:path>
              </a:pathLst>
            </a:custGeom>
            <a:ln w="6029">
              <a:solidFill>
                <a:srgbClr val="000000"/>
              </a:solidFill>
            </a:ln>
          </p:spPr>
          <p:txBody>
            <a:bodyPr wrap="square" lIns="0" tIns="0" rIns="0" bIns="0" rtlCol="0"/>
            <a:lstStyle/>
            <a:p>
              <a:endParaRPr/>
            </a:p>
          </p:txBody>
        </p:sp>
        <p:sp>
          <p:nvSpPr>
            <p:cNvPr id="252" name="object 54"/>
            <p:cNvSpPr/>
            <p:nvPr/>
          </p:nvSpPr>
          <p:spPr>
            <a:xfrm>
              <a:off x="9283017" y="3100801"/>
              <a:ext cx="229077" cy="210773"/>
            </a:xfrm>
            <a:prstGeom prst="rect">
              <a:avLst/>
            </a:prstGeom>
            <a:blipFill>
              <a:blip r:embed="rId18" cstate="print"/>
              <a:stretch>
                <a:fillRect/>
              </a:stretch>
            </a:blipFill>
          </p:spPr>
          <p:txBody>
            <a:bodyPr wrap="square" lIns="0" tIns="0" rIns="0" bIns="0" rtlCol="0"/>
            <a:lstStyle/>
            <a:p>
              <a:endParaRPr/>
            </a:p>
          </p:txBody>
        </p:sp>
        <p:sp>
          <p:nvSpPr>
            <p:cNvPr id="253" name="object 55"/>
            <p:cNvSpPr/>
            <p:nvPr/>
          </p:nvSpPr>
          <p:spPr>
            <a:xfrm>
              <a:off x="9279167" y="2648254"/>
              <a:ext cx="237490" cy="132715"/>
            </a:xfrm>
            <a:custGeom>
              <a:avLst/>
              <a:gdLst/>
              <a:ahLst/>
              <a:cxnLst/>
              <a:rect l="l" t="t" r="r" b="b"/>
              <a:pathLst>
                <a:path w="237490" h="132714">
                  <a:moveTo>
                    <a:pt x="9377" y="0"/>
                  </a:moveTo>
                  <a:lnTo>
                    <a:pt x="4688" y="335"/>
                  </a:lnTo>
                  <a:lnTo>
                    <a:pt x="2009" y="3015"/>
                  </a:lnTo>
                  <a:lnTo>
                    <a:pt x="669" y="4523"/>
                  </a:lnTo>
                  <a:lnTo>
                    <a:pt x="0" y="6366"/>
                  </a:lnTo>
                  <a:lnTo>
                    <a:pt x="167" y="8377"/>
                  </a:lnTo>
                  <a:lnTo>
                    <a:pt x="669" y="13068"/>
                  </a:lnTo>
                  <a:lnTo>
                    <a:pt x="3516" y="17424"/>
                  </a:lnTo>
                  <a:lnTo>
                    <a:pt x="7870" y="19770"/>
                  </a:lnTo>
                  <a:lnTo>
                    <a:pt x="47030" y="49704"/>
                  </a:lnTo>
                  <a:lnTo>
                    <a:pt x="88787" y="76074"/>
                  </a:lnTo>
                  <a:lnTo>
                    <a:pt x="132883" y="98737"/>
                  </a:lnTo>
                  <a:lnTo>
                    <a:pt x="179061" y="117548"/>
                  </a:lnTo>
                  <a:lnTo>
                    <a:pt x="227063" y="132362"/>
                  </a:lnTo>
                  <a:lnTo>
                    <a:pt x="233091" y="131189"/>
                  </a:lnTo>
                  <a:lnTo>
                    <a:pt x="236943" y="125493"/>
                  </a:lnTo>
                  <a:lnTo>
                    <a:pt x="235436" y="119796"/>
                  </a:lnTo>
                  <a:lnTo>
                    <a:pt x="234598" y="115943"/>
                  </a:lnTo>
                  <a:lnTo>
                    <a:pt x="231249" y="112759"/>
                  </a:lnTo>
                  <a:lnTo>
                    <a:pt x="227063" y="111921"/>
                  </a:lnTo>
                  <a:lnTo>
                    <a:pt x="180046" y="97569"/>
                  </a:lnTo>
                  <a:lnTo>
                    <a:pt x="134812" y="79331"/>
                  </a:lnTo>
                  <a:lnTo>
                    <a:pt x="91621" y="57346"/>
                  </a:lnTo>
                  <a:lnTo>
                    <a:pt x="50728" y="31750"/>
                  </a:lnTo>
                  <a:lnTo>
                    <a:pt x="12391" y="2680"/>
                  </a:lnTo>
                  <a:lnTo>
                    <a:pt x="9377" y="0"/>
                  </a:lnTo>
                  <a:close/>
                </a:path>
              </a:pathLst>
            </a:custGeom>
            <a:solidFill>
              <a:srgbClr val="000000"/>
            </a:solidFill>
          </p:spPr>
          <p:txBody>
            <a:bodyPr wrap="square" lIns="0" tIns="0" rIns="0" bIns="0" rtlCol="0"/>
            <a:lstStyle/>
            <a:p>
              <a:endParaRPr/>
            </a:p>
          </p:txBody>
        </p:sp>
        <p:sp>
          <p:nvSpPr>
            <p:cNvPr id="254" name="object 56"/>
            <p:cNvSpPr/>
            <p:nvPr/>
          </p:nvSpPr>
          <p:spPr>
            <a:xfrm>
              <a:off x="9279167" y="2648254"/>
              <a:ext cx="237490" cy="132715"/>
            </a:xfrm>
            <a:custGeom>
              <a:avLst/>
              <a:gdLst/>
              <a:ahLst/>
              <a:cxnLst/>
              <a:rect l="l" t="t" r="r" b="b"/>
              <a:pathLst>
                <a:path w="237490" h="132714">
                  <a:moveTo>
                    <a:pt x="7870" y="19770"/>
                  </a:moveTo>
                  <a:lnTo>
                    <a:pt x="47030" y="49704"/>
                  </a:lnTo>
                  <a:lnTo>
                    <a:pt x="88787" y="76074"/>
                  </a:lnTo>
                  <a:lnTo>
                    <a:pt x="132883" y="98737"/>
                  </a:lnTo>
                  <a:lnTo>
                    <a:pt x="179061" y="117548"/>
                  </a:lnTo>
                  <a:lnTo>
                    <a:pt x="227063" y="132362"/>
                  </a:lnTo>
                  <a:lnTo>
                    <a:pt x="233091" y="131189"/>
                  </a:lnTo>
                  <a:lnTo>
                    <a:pt x="236943" y="125493"/>
                  </a:lnTo>
                  <a:lnTo>
                    <a:pt x="235436" y="119796"/>
                  </a:lnTo>
                  <a:lnTo>
                    <a:pt x="234598" y="115943"/>
                  </a:lnTo>
                  <a:lnTo>
                    <a:pt x="231249" y="112759"/>
                  </a:lnTo>
                  <a:lnTo>
                    <a:pt x="227063" y="111921"/>
                  </a:lnTo>
                  <a:lnTo>
                    <a:pt x="180046" y="97569"/>
                  </a:lnTo>
                  <a:lnTo>
                    <a:pt x="134812" y="79331"/>
                  </a:lnTo>
                  <a:lnTo>
                    <a:pt x="91621" y="57346"/>
                  </a:lnTo>
                  <a:lnTo>
                    <a:pt x="50728" y="31750"/>
                  </a:lnTo>
                  <a:lnTo>
                    <a:pt x="12391" y="2680"/>
                  </a:lnTo>
                  <a:lnTo>
                    <a:pt x="9377" y="0"/>
                  </a:lnTo>
                  <a:lnTo>
                    <a:pt x="4688" y="335"/>
                  </a:lnTo>
                  <a:lnTo>
                    <a:pt x="2009" y="3015"/>
                  </a:lnTo>
                  <a:lnTo>
                    <a:pt x="669" y="4523"/>
                  </a:lnTo>
                  <a:lnTo>
                    <a:pt x="0" y="6366"/>
                  </a:lnTo>
                  <a:lnTo>
                    <a:pt x="167" y="8377"/>
                  </a:lnTo>
                  <a:lnTo>
                    <a:pt x="669" y="13068"/>
                  </a:lnTo>
                  <a:lnTo>
                    <a:pt x="3516" y="17424"/>
                  </a:lnTo>
                  <a:lnTo>
                    <a:pt x="7870" y="19770"/>
                  </a:lnTo>
                  <a:close/>
                </a:path>
              </a:pathLst>
            </a:custGeom>
            <a:ln w="6030">
              <a:solidFill>
                <a:srgbClr val="000000"/>
              </a:solidFill>
            </a:ln>
          </p:spPr>
          <p:txBody>
            <a:bodyPr wrap="square" lIns="0" tIns="0" rIns="0" bIns="0" rtlCol="0"/>
            <a:lstStyle/>
            <a:p>
              <a:endParaRPr/>
            </a:p>
          </p:txBody>
        </p:sp>
        <p:sp>
          <p:nvSpPr>
            <p:cNvPr id="255" name="object 57"/>
            <p:cNvSpPr/>
            <p:nvPr/>
          </p:nvSpPr>
          <p:spPr>
            <a:xfrm>
              <a:off x="9349583" y="2713073"/>
              <a:ext cx="66726" cy="41782"/>
            </a:xfrm>
            <a:prstGeom prst="rect">
              <a:avLst/>
            </a:prstGeom>
            <a:blipFill>
              <a:blip r:embed="rId19" cstate="print"/>
              <a:stretch>
                <a:fillRect/>
              </a:stretch>
            </a:blipFill>
          </p:spPr>
          <p:txBody>
            <a:bodyPr wrap="square" lIns="0" tIns="0" rIns="0" bIns="0" rtlCol="0"/>
            <a:lstStyle/>
            <a:p>
              <a:endParaRPr/>
            </a:p>
          </p:txBody>
        </p:sp>
        <p:sp>
          <p:nvSpPr>
            <p:cNvPr id="256" name="object 58"/>
            <p:cNvSpPr/>
            <p:nvPr/>
          </p:nvSpPr>
          <p:spPr>
            <a:xfrm>
              <a:off x="9349583" y="2713073"/>
              <a:ext cx="67310" cy="41910"/>
            </a:xfrm>
            <a:custGeom>
              <a:avLst/>
              <a:gdLst/>
              <a:ahLst/>
              <a:cxnLst/>
              <a:rect l="l" t="t" r="r" b="b"/>
              <a:pathLst>
                <a:path w="67309" h="41910">
                  <a:moveTo>
                    <a:pt x="66726" y="40902"/>
                  </a:moveTo>
                  <a:lnTo>
                    <a:pt x="54115" y="17278"/>
                  </a:lnTo>
                  <a:lnTo>
                    <a:pt x="37673" y="3330"/>
                  </a:lnTo>
                  <a:lnTo>
                    <a:pt x="19348" y="0"/>
                  </a:lnTo>
                  <a:lnTo>
                    <a:pt x="1085" y="8230"/>
                  </a:lnTo>
                  <a:lnTo>
                    <a:pt x="0" y="18896"/>
                  </a:lnTo>
                  <a:lnTo>
                    <a:pt x="6967" y="28587"/>
                  </a:lnTo>
                  <a:lnTo>
                    <a:pt x="20748" y="36268"/>
                  </a:lnTo>
                  <a:lnTo>
                    <a:pt x="40101" y="40902"/>
                  </a:lnTo>
                  <a:lnTo>
                    <a:pt x="46710" y="41562"/>
                  </a:lnTo>
                  <a:lnTo>
                    <a:pt x="53414" y="41782"/>
                  </a:lnTo>
                  <a:lnTo>
                    <a:pt x="60117" y="41562"/>
                  </a:lnTo>
                  <a:lnTo>
                    <a:pt x="66726" y="40902"/>
                  </a:lnTo>
                  <a:close/>
                </a:path>
              </a:pathLst>
            </a:custGeom>
            <a:ln w="3175">
              <a:solidFill>
                <a:srgbClr val="FFFFFF"/>
              </a:solidFill>
            </a:ln>
          </p:spPr>
          <p:txBody>
            <a:bodyPr wrap="square" lIns="0" tIns="0" rIns="0" bIns="0" rtlCol="0"/>
            <a:lstStyle/>
            <a:p>
              <a:endParaRPr/>
            </a:p>
          </p:txBody>
        </p:sp>
        <p:sp>
          <p:nvSpPr>
            <p:cNvPr id="257" name="object 59"/>
            <p:cNvSpPr/>
            <p:nvPr/>
          </p:nvSpPr>
          <p:spPr>
            <a:xfrm>
              <a:off x="9288043" y="2728174"/>
              <a:ext cx="219025" cy="169893"/>
            </a:xfrm>
            <a:prstGeom prst="rect">
              <a:avLst/>
            </a:prstGeom>
            <a:blipFill>
              <a:blip r:embed="rId20" cstate="print"/>
              <a:stretch>
                <a:fillRect/>
              </a:stretch>
            </a:blipFill>
          </p:spPr>
          <p:txBody>
            <a:bodyPr wrap="square" lIns="0" tIns="0" rIns="0" bIns="0" rtlCol="0"/>
            <a:lstStyle/>
            <a:p>
              <a:endParaRPr/>
            </a:p>
          </p:txBody>
        </p:sp>
        <p:sp>
          <p:nvSpPr>
            <p:cNvPr id="258" name="object 60"/>
            <p:cNvSpPr/>
            <p:nvPr/>
          </p:nvSpPr>
          <p:spPr>
            <a:xfrm>
              <a:off x="9288043" y="2739399"/>
              <a:ext cx="219075" cy="127000"/>
            </a:xfrm>
            <a:custGeom>
              <a:avLst/>
              <a:gdLst/>
              <a:ahLst/>
              <a:cxnLst/>
              <a:rect l="l" t="t" r="r" b="b"/>
              <a:pathLst>
                <a:path w="219075" h="127000">
                  <a:moveTo>
                    <a:pt x="0" y="0"/>
                  </a:moveTo>
                  <a:lnTo>
                    <a:pt x="39014" y="44503"/>
                  </a:lnTo>
                  <a:lnTo>
                    <a:pt x="80714" y="70954"/>
                  </a:lnTo>
                  <a:lnTo>
                    <a:pt x="124808" y="93617"/>
                  </a:lnTo>
                  <a:lnTo>
                    <a:pt x="171009" y="112348"/>
                  </a:lnTo>
                  <a:lnTo>
                    <a:pt x="219025" y="127001"/>
                  </a:lnTo>
                  <a:lnTo>
                    <a:pt x="219025" y="112592"/>
                  </a:lnTo>
                  <a:lnTo>
                    <a:pt x="171362" y="97150"/>
                  </a:lnTo>
                  <a:lnTo>
                    <a:pt x="125387" y="78050"/>
                  </a:lnTo>
                  <a:lnTo>
                    <a:pt x="81341" y="55411"/>
                  </a:lnTo>
                  <a:lnTo>
                    <a:pt x="39464" y="29354"/>
                  </a:lnTo>
                  <a:lnTo>
                    <a:pt x="0" y="0"/>
                  </a:lnTo>
                  <a:close/>
                </a:path>
              </a:pathLst>
            </a:custGeom>
            <a:solidFill>
              <a:srgbClr val="000000"/>
            </a:solidFill>
          </p:spPr>
          <p:txBody>
            <a:bodyPr wrap="square" lIns="0" tIns="0" rIns="0" bIns="0" rtlCol="0"/>
            <a:lstStyle/>
            <a:p>
              <a:endParaRPr/>
            </a:p>
          </p:txBody>
        </p:sp>
        <p:sp>
          <p:nvSpPr>
            <p:cNvPr id="259" name="object 61"/>
            <p:cNvSpPr/>
            <p:nvPr/>
          </p:nvSpPr>
          <p:spPr>
            <a:xfrm>
              <a:off x="9288043" y="2727168"/>
              <a:ext cx="219075" cy="170180"/>
            </a:xfrm>
            <a:custGeom>
              <a:avLst/>
              <a:gdLst/>
              <a:ahLst/>
              <a:cxnLst/>
              <a:rect l="l" t="t" r="r" b="b"/>
              <a:pathLst>
                <a:path w="219075" h="170180">
                  <a:moveTo>
                    <a:pt x="0" y="0"/>
                  </a:moveTo>
                  <a:lnTo>
                    <a:pt x="0" y="57301"/>
                  </a:lnTo>
                  <a:lnTo>
                    <a:pt x="39464" y="86655"/>
                  </a:lnTo>
                  <a:lnTo>
                    <a:pt x="81341" y="112712"/>
                  </a:lnTo>
                  <a:lnTo>
                    <a:pt x="125387" y="135351"/>
                  </a:lnTo>
                  <a:lnTo>
                    <a:pt x="171362" y="154452"/>
                  </a:lnTo>
                  <a:lnTo>
                    <a:pt x="219025" y="169893"/>
                  </a:lnTo>
                </a:path>
              </a:pathLst>
            </a:custGeom>
            <a:ln w="6030">
              <a:solidFill>
                <a:srgbClr val="FFFFFF"/>
              </a:solidFill>
            </a:ln>
          </p:spPr>
          <p:txBody>
            <a:bodyPr wrap="square" lIns="0" tIns="0" rIns="0" bIns="0" rtlCol="0"/>
            <a:lstStyle/>
            <a:p>
              <a:endParaRPr/>
            </a:p>
          </p:txBody>
        </p:sp>
        <p:sp>
          <p:nvSpPr>
            <p:cNvPr id="260" name="object 62"/>
            <p:cNvSpPr/>
            <p:nvPr/>
          </p:nvSpPr>
          <p:spPr>
            <a:xfrm>
              <a:off x="9288043" y="2729178"/>
              <a:ext cx="219075" cy="170180"/>
            </a:xfrm>
            <a:custGeom>
              <a:avLst/>
              <a:gdLst/>
              <a:ahLst/>
              <a:cxnLst/>
              <a:rect l="l" t="t" r="r" b="b"/>
              <a:pathLst>
                <a:path w="219075" h="170180">
                  <a:moveTo>
                    <a:pt x="219025" y="169893"/>
                  </a:moveTo>
                  <a:lnTo>
                    <a:pt x="219025" y="112592"/>
                  </a:lnTo>
                  <a:lnTo>
                    <a:pt x="171523" y="96925"/>
                  </a:lnTo>
                  <a:lnTo>
                    <a:pt x="125628" y="77736"/>
                  </a:lnTo>
                  <a:lnTo>
                    <a:pt x="81582" y="55121"/>
                  </a:lnTo>
                  <a:lnTo>
                    <a:pt x="39625" y="29177"/>
                  </a:lnTo>
                  <a:lnTo>
                    <a:pt x="0" y="0"/>
                  </a:lnTo>
                </a:path>
              </a:pathLst>
            </a:custGeom>
            <a:ln w="6030">
              <a:solidFill>
                <a:srgbClr val="000000"/>
              </a:solidFill>
            </a:ln>
          </p:spPr>
          <p:txBody>
            <a:bodyPr wrap="square" lIns="0" tIns="0" rIns="0" bIns="0" rtlCol="0"/>
            <a:lstStyle/>
            <a:p>
              <a:endParaRPr/>
            </a:p>
          </p:txBody>
        </p:sp>
        <p:sp>
          <p:nvSpPr>
            <p:cNvPr id="261" name="object 63"/>
            <p:cNvSpPr/>
            <p:nvPr/>
          </p:nvSpPr>
          <p:spPr>
            <a:xfrm>
              <a:off x="9810824" y="3269521"/>
              <a:ext cx="220030" cy="153431"/>
            </a:xfrm>
            <a:prstGeom prst="rect">
              <a:avLst/>
            </a:prstGeom>
            <a:blipFill>
              <a:blip r:embed="rId21" cstate="print"/>
              <a:stretch>
                <a:fillRect/>
              </a:stretch>
            </a:blipFill>
          </p:spPr>
          <p:txBody>
            <a:bodyPr wrap="square" lIns="0" tIns="0" rIns="0" bIns="0" rtlCol="0"/>
            <a:lstStyle/>
            <a:p>
              <a:endParaRPr/>
            </a:p>
          </p:txBody>
        </p:sp>
        <p:sp>
          <p:nvSpPr>
            <p:cNvPr id="262" name="object 64"/>
            <p:cNvSpPr/>
            <p:nvPr/>
          </p:nvSpPr>
          <p:spPr>
            <a:xfrm>
              <a:off x="9670835" y="3008649"/>
              <a:ext cx="293374" cy="134205"/>
            </a:xfrm>
            <a:prstGeom prst="rect">
              <a:avLst/>
            </a:prstGeom>
            <a:blipFill>
              <a:blip r:embed="rId22" cstate="print"/>
              <a:stretch>
                <a:fillRect/>
              </a:stretch>
            </a:blipFill>
          </p:spPr>
          <p:txBody>
            <a:bodyPr wrap="square" lIns="0" tIns="0" rIns="0" bIns="0" rtlCol="0"/>
            <a:lstStyle/>
            <a:p>
              <a:endParaRPr/>
            </a:p>
          </p:txBody>
        </p:sp>
        <p:sp>
          <p:nvSpPr>
            <p:cNvPr id="263" name="object 65"/>
            <p:cNvSpPr/>
            <p:nvPr/>
          </p:nvSpPr>
          <p:spPr>
            <a:xfrm>
              <a:off x="9670836" y="3008648"/>
              <a:ext cx="294005" cy="134620"/>
            </a:xfrm>
            <a:custGeom>
              <a:avLst/>
              <a:gdLst/>
              <a:ahLst/>
              <a:cxnLst/>
              <a:rect l="l" t="t" r="r" b="b"/>
              <a:pathLst>
                <a:path w="294004" h="134619">
                  <a:moveTo>
                    <a:pt x="293374" y="67186"/>
                  </a:moveTo>
                  <a:lnTo>
                    <a:pt x="281851" y="41067"/>
                  </a:lnTo>
                  <a:lnTo>
                    <a:pt x="250423" y="19707"/>
                  </a:lnTo>
                  <a:lnTo>
                    <a:pt x="203798" y="5290"/>
                  </a:lnTo>
                  <a:lnTo>
                    <a:pt x="146687" y="0"/>
                  </a:lnTo>
                  <a:lnTo>
                    <a:pt x="89575" y="5290"/>
                  </a:lnTo>
                  <a:lnTo>
                    <a:pt x="42951" y="19707"/>
                  </a:lnTo>
                  <a:lnTo>
                    <a:pt x="11522" y="41067"/>
                  </a:lnTo>
                  <a:lnTo>
                    <a:pt x="0" y="67186"/>
                  </a:lnTo>
                  <a:lnTo>
                    <a:pt x="11522" y="93208"/>
                  </a:lnTo>
                  <a:lnTo>
                    <a:pt x="42951" y="114518"/>
                  </a:lnTo>
                  <a:lnTo>
                    <a:pt x="89575" y="128917"/>
                  </a:lnTo>
                  <a:lnTo>
                    <a:pt x="146687" y="134205"/>
                  </a:lnTo>
                  <a:lnTo>
                    <a:pt x="203798" y="128917"/>
                  </a:lnTo>
                  <a:lnTo>
                    <a:pt x="250423" y="114518"/>
                  </a:lnTo>
                  <a:lnTo>
                    <a:pt x="281851" y="93208"/>
                  </a:lnTo>
                  <a:lnTo>
                    <a:pt x="293374" y="67186"/>
                  </a:lnTo>
                  <a:close/>
                </a:path>
              </a:pathLst>
            </a:custGeom>
            <a:ln w="12062">
              <a:solidFill>
                <a:srgbClr val="4E8EC2"/>
              </a:solidFill>
            </a:ln>
          </p:spPr>
          <p:txBody>
            <a:bodyPr wrap="square" lIns="0" tIns="0" rIns="0" bIns="0" rtlCol="0"/>
            <a:lstStyle/>
            <a:p>
              <a:endParaRPr/>
            </a:p>
          </p:txBody>
        </p:sp>
        <p:sp>
          <p:nvSpPr>
            <p:cNvPr id="264" name="object 66"/>
            <p:cNvSpPr/>
            <p:nvPr/>
          </p:nvSpPr>
          <p:spPr>
            <a:xfrm>
              <a:off x="9670835" y="3075835"/>
              <a:ext cx="293374" cy="326718"/>
            </a:xfrm>
            <a:prstGeom prst="rect">
              <a:avLst/>
            </a:prstGeom>
            <a:blipFill>
              <a:blip r:embed="rId23" cstate="print"/>
              <a:stretch>
                <a:fillRect/>
              </a:stretch>
            </a:blipFill>
          </p:spPr>
          <p:txBody>
            <a:bodyPr wrap="square" lIns="0" tIns="0" rIns="0" bIns="0" rtlCol="0"/>
            <a:lstStyle/>
            <a:p>
              <a:endParaRPr/>
            </a:p>
          </p:txBody>
        </p:sp>
        <p:sp>
          <p:nvSpPr>
            <p:cNvPr id="265" name="object 67"/>
            <p:cNvSpPr/>
            <p:nvPr/>
          </p:nvSpPr>
          <p:spPr>
            <a:xfrm>
              <a:off x="9670836" y="3075836"/>
              <a:ext cx="294005" cy="327025"/>
            </a:xfrm>
            <a:custGeom>
              <a:avLst/>
              <a:gdLst/>
              <a:ahLst/>
              <a:cxnLst/>
              <a:rect l="l" t="t" r="r" b="b"/>
              <a:pathLst>
                <a:path w="294004" h="327025">
                  <a:moveTo>
                    <a:pt x="0" y="0"/>
                  </a:moveTo>
                  <a:lnTo>
                    <a:pt x="0" y="261374"/>
                  </a:lnTo>
                  <a:lnTo>
                    <a:pt x="46614" y="308497"/>
                  </a:lnTo>
                  <a:lnTo>
                    <a:pt x="94356" y="322257"/>
                  </a:lnTo>
                  <a:lnTo>
                    <a:pt x="151878" y="326718"/>
                  </a:lnTo>
                  <a:lnTo>
                    <a:pt x="205493" y="321050"/>
                  </a:lnTo>
                  <a:lnTo>
                    <a:pt x="249627" y="307261"/>
                  </a:lnTo>
                  <a:lnTo>
                    <a:pt x="280260" y="287158"/>
                  </a:lnTo>
                  <a:lnTo>
                    <a:pt x="293374" y="262547"/>
                  </a:lnTo>
                  <a:lnTo>
                    <a:pt x="293374" y="0"/>
                  </a:lnTo>
                  <a:lnTo>
                    <a:pt x="282414" y="26299"/>
                  </a:lnTo>
                  <a:lnTo>
                    <a:pt x="251406" y="47918"/>
                  </a:lnTo>
                  <a:lnTo>
                    <a:pt x="205046" y="62626"/>
                  </a:lnTo>
                  <a:lnTo>
                    <a:pt x="148026" y="68191"/>
                  </a:lnTo>
                  <a:lnTo>
                    <a:pt x="90800" y="63115"/>
                  </a:lnTo>
                  <a:lnTo>
                    <a:pt x="43872" y="48819"/>
                  </a:lnTo>
                  <a:lnTo>
                    <a:pt x="12014" y="27454"/>
                  </a:lnTo>
                  <a:lnTo>
                    <a:pt x="0" y="1172"/>
                  </a:lnTo>
                  <a:lnTo>
                    <a:pt x="0" y="670"/>
                  </a:lnTo>
                  <a:lnTo>
                    <a:pt x="0" y="335"/>
                  </a:lnTo>
                  <a:lnTo>
                    <a:pt x="0" y="0"/>
                  </a:lnTo>
                  <a:close/>
                </a:path>
              </a:pathLst>
            </a:custGeom>
            <a:ln w="4019">
              <a:solidFill>
                <a:srgbClr val="4E8EC2"/>
              </a:solidFill>
            </a:ln>
          </p:spPr>
          <p:txBody>
            <a:bodyPr wrap="square" lIns="0" tIns="0" rIns="0" bIns="0" rtlCol="0"/>
            <a:lstStyle/>
            <a:p>
              <a:endParaRPr/>
            </a:p>
          </p:txBody>
        </p:sp>
        <p:sp>
          <p:nvSpPr>
            <p:cNvPr id="266" name="object 68"/>
            <p:cNvSpPr/>
            <p:nvPr/>
          </p:nvSpPr>
          <p:spPr>
            <a:xfrm>
              <a:off x="9671506" y="3007811"/>
              <a:ext cx="291465" cy="394335"/>
            </a:xfrm>
            <a:custGeom>
              <a:avLst/>
              <a:gdLst/>
              <a:ahLst/>
              <a:cxnLst/>
              <a:rect l="l" t="t" r="r" b="b"/>
              <a:pathLst>
                <a:path w="291465" h="394335">
                  <a:moveTo>
                    <a:pt x="291029" y="67186"/>
                  </a:moveTo>
                  <a:lnTo>
                    <a:pt x="279596" y="41067"/>
                  </a:lnTo>
                  <a:lnTo>
                    <a:pt x="248413" y="19707"/>
                  </a:lnTo>
                  <a:lnTo>
                    <a:pt x="202160" y="5290"/>
                  </a:lnTo>
                  <a:lnTo>
                    <a:pt x="145514" y="0"/>
                  </a:lnTo>
                  <a:lnTo>
                    <a:pt x="88869" y="5290"/>
                  </a:lnTo>
                  <a:lnTo>
                    <a:pt x="42616" y="19707"/>
                  </a:lnTo>
                  <a:lnTo>
                    <a:pt x="11433" y="41067"/>
                  </a:lnTo>
                  <a:lnTo>
                    <a:pt x="0" y="67186"/>
                  </a:lnTo>
                  <a:lnTo>
                    <a:pt x="0" y="67354"/>
                  </a:lnTo>
                  <a:lnTo>
                    <a:pt x="0" y="67521"/>
                  </a:lnTo>
                  <a:lnTo>
                    <a:pt x="0" y="67689"/>
                  </a:lnTo>
                  <a:lnTo>
                    <a:pt x="0" y="328561"/>
                  </a:lnTo>
                  <a:lnTo>
                    <a:pt x="13445" y="354698"/>
                  </a:lnTo>
                  <a:lnTo>
                    <a:pt x="46279" y="375684"/>
                  </a:lnTo>
                  <a:lnTo>
                    <a:pt x="93649" y="389443"/>
                  </a:lnTo>
                  <a:lnTo>
                    <a:pt x="150705" y="393904"/>
                  </a:lnTo>
                  <a:lnTo>
                    <a:pt x="203853" y="388236"/>
                  </a:lnTo>
                  <a:lnTo>
                    <a:pt x="247597" y="374448"/>
                  </a:lnTo>
                  <a:lnTo>
                    <a:pt x="277934" y="354345"/>
                  </a:lnTo>
                  <a:lnTo>
                    <a:pt x="290862" y="329734"/>
                  </a:lnTo>
                  <a:lnTo>
                    <a:pt x="291029" y="67186"/>
                  </a:lnTo>
                </a:path>
              </a:pathLst>
            </a:custGeom>
            <a:ln w="16748">
              <a:solidFill>
                <a:srgbClr val="000000"/>
              </a:solidFill>
            </a:ln>
          </p:spPr>
          <p:txBody>
            <a:bodyPr wrap="square" lIns="0" tIns="0" rIns="0" bIns="0" rtlCol="0"/>
            <a:lstStyle/>
            <a:p>
              <a:endParaRPr/>
            </a:p>
          </p:txBody>
        </p:sp>
        <p:sp>
          <p:nvSpPr>
            <p:cNvPr id="267" name="object 69"/>
            <p:cNvSpPr/>
            <p:nvPr/>
          </p:nvSpPr>
          <p:spPr>
            <a:xfrm>
              <a:off x="9560151" y="4686873"/>
              <a:ext cx="606425" cy="386080"/>
            </a:xfrm>
            <a:custGeom>
              <a:avLst/>
              <a:gdLst/>
              <a:ahLst/>
              <a:cxnLst/>
              <a:rect l="l" t="t" r="r" b="b"/>
              <a:pathLst>
                <a:path w="606425" h="386079">
                  <a:moveTo>
                    <a:pt x="468527" y="0"/>
                  </a:moveTo>
                  <a:lnTo>
                    <a:pt x="0" y="385745"/>
                  </a:lnTo>
                  <a:lnTo>
                    <a:pt x="182689" y="386013"/>
                  </a:lnTo>
                  <a:lnTo>
                    <a:pt x="235218" y="385361"/>
                  </a:lnTo>
                  <a:lnTo>
                    <a:pt x="287066" y="380157"/>
                  </a:lnTo>
                  <a:lnTo>
                    <a:pt x="337866" y="370520"/>
                  </a:lnTo>
                  <a:lnTo>
                    <a:pt x="387251" y="356570"/>
                  </a:lnTo>
                  <a:lnTo>
                    <a:pt x="434854" y="338429"/>
                  </a:lnTo>
                  <a:lnTo>
                    <a:pt x="480309" y="316215"/>
                  </a:lnTo>
                  <a:lnTo>
                    <a:pt x="523248" y="290048"/>
                  </a:lnTo>
                  <a:lnTo>
                    <a:pt x="563305" y="260050"/>
                  </a:lnTo>
                  <a:lnTo>
                    <a:pt x="589907" y="223750"/>
                  </a:lnTo>
                  <a:lnTo>
                    <a:pt x="604206" y="183976"/>
                  </a:lnTo>
                  <a:lnTo>
                    <a:pt x="606402" y="142891"/>
                  </a:lnTo>
                  <a:lnTo>
                    <a:pt x="596696" y="102652"/>
                  </a:lnTo>
                  <a:lnTo>
                    <a:pt x="575286" y="65422"/>
                  </a:lnTo>
                  <a:lnTo>
                    <a:pt x="542373" y="33358"/>
                  </a:lnTo>
                  <a:lnTo>
                    <a:pt x="507585" y="12972"/>
                  </a:lnTo>
                  <a:lnTo>
                    <a:pt x="468527" y="0"/>
                  </a:lnTo>
                  <a:close/>
                </a:path>
              </a:pathLst>
            </a:custGeom>
            <a:solidFill>
              <a:srgbClr val="DCD2B8"/>
            </a:solidFill>
          </p:spPr>
          <p:txBody>
            <a:bodyPr wrap="square" lIns="0" tIns="0" rIns="0" bIns="0" rtlCol="0"/>
            <a:lstStyle/>
            <a:p>
              <a:endParaRPr/>
            </a:p>
          </p:txBody>
        </p:sp>
        <p:sp>
          <p:nvSpPr>
            <p:cNvPr id="268" name="object 70"/>
            <p:cNvSpPr/>
            <p:nvPr/>
          </p:nvSpPr>
          <p:spPr>
            <a:xfrm>
              <a:off x="9235463" y="3885861"/>
              <a:ext cx="854335" cy="1187310"/>
            </a:xfrm>
            <a:prstGeom prst="rect">
              <a:avLst/>
            </a:prstGeom>
            <a:blipFill>
              <a:blip r:embed="rId24" cstate="print"/>
              <a:stretch>
                <a:fillRect/>
              </a:stretch>
            </a:blipFill>
          </p:spPr>
          <p:txBody>
            <a:bodyPr wrap="square" lIns="0" tIns="0" rIns="0" bIns="0" rtlCol="0"/>
            <a:lstStyle/>
            <a:p>
              <a:endParaRPr/>
            </a:p>
          </p:txBody>
        </p:sp>
        <p:sp>
          <p:nvSpPr>
            <p:cNvPr id="269" name="object 71"/>
            <p:cNvSpPr/>
            <p:nvPr/>
          </p:nvSpPr>
          <p:spPr>
            <a:xfrm>
              <a:off x="9235631" y="4171614"/>
              <a:ext cx="324485" cy="901700"/>
            </a:xfrm>
            <a:custGeom>
              <a:avLst/>
              <a:gdLst/>
              <a:ahLst/>
              <a:cxnLst/>
              <a:rect l="l" t="t" r="r" b="b"/>
              <a:pathLst>
                <a:path w="324484" h="901700">
                  <a:moveTo>
                    <a:pt x="324352" y="178941"/>
                  </a:moveTo>
                  <a:lnTo>
                    <a:pt x="277380" y="168381"/>
                  </a:lnTo>
                  <a:lnTo>
                    <a:pt x="231804" y="154202"/>
                  </a:lnTo>
                  <a:lnTo>
                    <a:pt x="187846" y="136526"/>
                  </a:lnTo>
                  <a:lnTo>
                    <a:pt x="145724" y="115476"/>
                  </a:lnTo>
                  <a:lnTo>
                    <a:pt x="105658" y="91175"/>
                  </a:lnTo>
                  <a:lnTo>
                    <a:pt x="67869" y="63746"/>
                  </a:lnTo>
                  <a:lnTo>
                    <a:pt x="32577" y="33314"/>
                  </a:lnTo>
                  <a:lnTo>
                    <a:pt x="0" y="0"/>
                  </a:lnTo>
                  <a:lnTo>
                    <a:pt x="0" y="736958"/>
                  </a:lnTo>
                  <a:lnTo>
                    <a:pt x="38081" y="772788"/>
                  </a:lnTo>
                  <a:lnTo>
                    <a:pt x="79476" y="804796"/>
                  </a:lnTo>
                  <a:lnTo>
                    <a:pt x="123846" y="832812"/>
                  </a:lnTo>
                  <a:lnTo>
                    <a:pt x="170856" y="856666"/>
                  </a:lnTo>
                  <a:lnTo>
                    <a:pt x="220168" y="876188"/>
                  </a:lnTo>
                  <a:lnTo>
                    <a:pt x="271446" y="891209"/>
                  </a:lnTo>
                  <a:lnTo>
                    <a:pt x="324352" y="901557"/>
                  </a:lnTo>
                  <a:lnTo>
                    <a:pt x="324017" y="178924"/>
                  </a:lnTo>
                </a:path>
              </a:pathLst>
            </a:custGeom>
            <a:ln w="6028">
              <a:solidFill>
                <a:srgbClr val="FFFFFF"/>
              </a:solidFill>
            </a:ln>
          </p:spPr>
          <p:txBody>
            <a:bodyPr wrap="square" lIns="0" tIns="0" rIns="0" bIns="0" rtlCol="0"/>
            <a:lstStyle/>
            <a:p>
              <a:endParaRPr/>
            </a:p>
          </p:txBody>
        </p:sp>
        <p:sp>
          <p:nvSpPr>
            <p:cNvPr id="270" name="object 72"/>
            <p:cNvSpPr/>
            <p:nvPr/>
          </p:nvSpPr>
          <p:spPr>
            <a:xfrm>
              <a:off x="9559649" y="4061905"/>
              <a:ext cx="530149" cy="1010463"/>
            </a:xfrm>
            <a:prstGeom prst="rect">
              <a:avLst/>
            </a:prstGeom>
            <a:blipFill>
              <a:blip r:embed="rId25" cstate="print"/>
              <a:stretch>
                <a:fillRect/>
              </a:stretch>
            </a:blipFill>
          </p:spPr>
          <p:txBody>
            <a:bodyPr wrap="square" lIns="0" tIns="0" rIns="0" bIns="0" rtlCol="0"/>
            <a:lstStyle/>
            <a:p>
              <a:endParaRPr/>
            </a:p>
          </p:txBody>
        </p:sp>
        <p:sp>
          <p:nvSpPr>
            <p:cNvPr id="271" name="object 73"/>
            <p:cNvSpPr/>
            <p:nvPr/>
          </p:nvSpPr>
          <p:spPr>
            <a:xfrm>
              <a:off x="9559649" y="4061905"/>
              <a:ext cx="530225" cy="1010919"/>
            </a:xfrm>
            <a:custGeom>
              <a:avLst/>
              <a:gdLst/>
              <a:ahLst/>
              <a:cxnLst/>
              <a:rect l="l" t="t" r="r" b="b"/>
              <a:pathLst>
                <a:path w="530225" h="1010920">
                  <a:moveTo>
                    <a:pt x="0" y="288634"/>
                  </a:moveTo>
                  <a:lnTo>
                    <a:pt x="0" y="1010463"/>
                  </a:lnTo>
                  <a:lnTo>
                    <a:pt x="530149" y="724660"/>
                  </a:lnTo>
                  <a:lnTo>
                    <a:pt x="530149" y="0"/>
                  </a:lnTo>
                  <a:lnTo>
                    <a:pt x="0" y="288634"/>
                  </a:lnTo>
                  <a:close/>
                </a:path>
              </a:pathLst>
            </a:custGeom>
            <a:ln w="6028">
              <a:solidFill>
                <a:srgbClr val="FFFFFF"/>
              </a:solidFill>
            </a:ln>
          </p:spPr>
          <p:txBody>
            <a:bodyPr wrap="square" lIns="0" tIns="0" rIns="0" bIns="0" rtlCol="0"/>
            <a:lstStyle/>
            <a:p>
              <a:endParaRPr/>
            </a:p>
          </p:txBody>
        </p:sp>
        <p:sp>
          <p:nvSpPr>
            <p:cNvPr id="272" name="object 74"/>
            <p:cNvSpPr/>
            <p:nvPr/>
          </p:nvSpPr>
          <p:spPr>
            <a:xfrm>
              <a:off x="9235462" y="3885828"/>
              <a:ext cx="854710" cy="1187450"/>
            </a:xfrm>
            <a:custGeom>
              <a:avLst/>
              <a:gdLst/>
              <a:ahLst/>
              <a:cxnLst/>
              <a:rect l="l" t="t" r="r" b="b"/>
              <a:pathLst>
                <a:path w="854709" h="1187450">
                  <a:moveTo>
                    <a:pt x="854335" y="176059"/>
                  </a:moveTo>
                  <a:lnTo>
                    <a:pt x="525796" y="0"/>
                  </a:lnTo>
                  <a:lnTo>
                    <a:pt x="0" y="286590"/>
                  </a:lnTo>
                  <a:lnTo>
                    <a:pt x="167" y="1022711"/>
                  </a:lnTo>
                  <a:lnTo>
                    <a:pt x="38249" y="1058541"/>
                  </a:lnTo>
                  <a:lnTo>
                    <a:pt x="79643" y="1090549"/>
                  </a:lnTo>
                  <a:lnTo>
                    <a:pt x="124014" y="1118566"/>
                  </a:lnTo>
                  <a:lnTo>
                    <a:pt x="171024" y="1142422"/>
                  </a:lnTo>
                  <a:lnTo>
                    <a:pt x="220336" y="1161947"/>
                  </a:lnTo>
                  <a:lnTo>
                    <a:pt x="271613" y="1176972"/>
                  </a:lnTo>
                  <a:lnTo>
                    <a:pt x="324520" y="1187327"/>
                  </a:lnTo>
                  <a:lnTo>
                    <a:pt x="854335" y="900703"/>
                  </a:lnTo>
                  <a:lnTo>
                    <a:pt x="854335" y="176059"/>
                  </a:lnTo>
                  <a:close/>
                </a:path>
              </a:pathLst>
            </a:custGeom>
            <a:ln w="16748">
              <a:solidFill>
                <a:srgbClr val="000000"/>
              </a:solidFill>
            </a:ln>
          </p:spPr>
          <p:txBody>
            <a:bodyPr wrap="square" lIns="0" tIns="0" rIns="0" bIns="0" rtlCol="0"/>
            <a:lstStyle/>
            <a:p>
              <a:endParaRPr/>
            </a:p>
          </p:txBody>
        </p:sp>
        <p:sp>
          <p:nvSpPr>
            <p:cNvPr id="273" name="object 75"/>
            <p:cNvSpPr/>
            <p:nvPr/>
          </p:nvSpPr>
          <p:spPr>
            <a:xfrm>
              <a:off x="9358719" y="4618612"/>
              <a:ext cx="51954" cy="65214"/>
            </a:xfrm>
            <a:prstGeom prst="rect">
              <a:avLst/>
            </a:prstGeom>
            <a:blipFill>
              <a:blip r:embed="rId26" cstate="print"/>
              <a:stretch>
                <a:fillRect/>
              </a:stretch>
            </a:blipFill>
          </p:spPr>
          <p:txBody>
            <a:bodyPr wrap="square" lIns="0" tIns="0" rIns="0" bIns="0" rtlCol="0"/>
            <a:lstStyle/>
            <a:p>
              <a:endParaRPr/>
            </a:p>
          </p:txBody>
        </p:sp>
        <p:sp>
          <p:nvSpPr>
            <p:cNvPr id="274" name="object 76"/>
            <p:cNvSpPr/>
            <p:nvPr/>
          </p:nvSpPr>
          <p:spPr>
            <a:xfrm>
              <a:off x="9358721" y="4618610"/>
              <a:ext cx="52069" cy="65405"/>
            </a:xfrm>
            <a:custGeom>
              <a:avLst/>
              <a:gdLst/>
              <a:ahLst/>
              <a:cxnLst/>
              <a:rect l="l" t="t" r="r" b="b"/>
              <a:pathLst>
                <a:path w="52070" h="65404">
                  <a:moveTo>
                    <a:pt x="49217" y="24115"/>
                  </a:moveTo>
                  <a:lnTo>
                    <a:pt x="42904" y="12399"/>
                  </a:lnTo>
                  <a:lnTo>
                    <a:pt x="34251" y="4111"/>
                  </a:lnTo>
                  <a:lnTo>
                    <a:pt x="24374" y="0"/>
                  </a:lnTo>
                  <a:lnTo>
                    <a:pt x="14387" y="809"/>
                  </a:lnTo>
                  <a:lnTo>
                    <a:pt x="6221" y="6615"/>
                  </a:lnTo>
                  <a:lnTo>
                    <a:pt x="1305" y="16131"/>
                  </a:lnTo>
                  <a:lnTo>
                    <a:pt x="0" y="28060"/>
                  </a:lnTo>
                  <a:lnTo>
                    <a:pt x="2666" y="41104"/>
                  </a:lnTo>
                  <a:lnTo>
                    <a:pt x="8979" y="52813"/>
                  </a:lnTo>
                  <a:lnTo>
                    <a:pt x="17632" y="61101"/>
                  </a:lnTo>
                  <a:lnTo>
                    <a:pt x="27509" y="65217"/>
                  </a:lnTo>
                  <a:lnTo>
                    <a:pt x="37495" y="64410"/>
                  </a:lnTo>
                  <a:lnTo>
                    <a:pt x="45685" y="58597"/>
                  </a:lnTo>
                  <a:lnTo>
                    <a:pt x="50640" y="49081"/>
                  </a:lnTo>
                  <a:lnTo>
                    <a:pt x="51954" y="37156"/>
                  </a:lnTo>
                  <a:lnTo>
                    <a:pt x="49217" y="24115"/>
                  </a:lnTo>
                  <a:close/>
                </a:path>
              </a:pathLst>
            </a:custGeom>
            <a:ln w="6029">
              <a:solidFill>
                <a:srgbClr val="000000"/>
              </a:solidFill>
            </a:ln>
          </p:spPr>
          <p:txBody>
            <a:bodyPr wrap="square" lIns="0" tIns="0" rIns="0" bIns="0" rtlCol="0"/>
            <a:lstStyle/>
            <a:p>
              <a:endParaRPr/>
            </a:p>
          </p:txBody>
        </p:sp>
        <p:sp>
          <p:nvSpPr>
            <p:cNvPr id="275" name="object 77"/>
            <p:cNvSpPr/>
            <p:nvPr/>
          </p:nvSpPr>
          <p:spPr>
            <a:xfrm>
              <a:off x="9283017" y="4763109"/>
              <a:ext cx="229077" cy="210673"/>
            </a:xfrm>
            <a:prstGeom prst="rect">
              <a:avLst/>
            </a:prstGeom>
            <a:blipFill>
              <a:blip r:embed="rId27" cstate="print"/>
              <a:stretch>
                <a:fillRect/>
              </a:stretch>
            </a:blipFill>
          </p:spPr>
          <p:txBody>
            <a:bodyPr wrap="square" lIns="0" tIns="0" rIns="0" bIns="0" rtlCol="0"/>
            <a:lstStyle/>
            <a:p>
              <a:endParaRPr/>
            </a:p>
          </p:txBody>
        </p:sp>
        <p:sp>
          <p:nvSpPr>
            <p:cNvPr id="276" name="object 78"/>
            <p:cNvSpPr/>
            <p:nvPr/>
          </p:nvSpPr>
          <p:spPr>
            <a:xfrm>
              <a:off x="9279167" y="4310613"/>
              <a:ext cx="237490" cy="132715"/>
            </a:xfrm>
            <a:custGeom>
              <a:avLst/>
              <a:gdLst/>
              <a:ahLst/>
              <a:cxnLst/>
              <a:rect l="l" t="t" r="r" b="b"/>
              <a:pathLst>
                <a:path w="237490" h="132714">
                  <a:moveTo>
                    <a:pt x="9377" y="0"/>
                  </a:moveTo>
                  <a:lnTo>
                    <a:pt x="4688" y="184"/>
                  </a:lnTo>
                  <a:lnTo>
                    <a:pt x="2009" y="2965"/>
                  </a:lnTo>
                  <a:lnTo>
                    <a:pt x="669" y="4406"/>
                  </a:lnTo>
                  <a:lnTo>
                    <a:pt x="0" y="6366"/>
                  </a:lnTo>
                  <a:lnTo>
                    <a:pt x="167" y="8327"/>
                  </a:lnTo>
                  <a:lnTo>
                    <a:pt x="669" y="13068"/>
                  </a:lnTo>
                  <a:lnTo>
                    <a:pt x="3516" y="17324"/>
                  </a:lnTo>
                  <a:lnTo>
                    <a:pt x="7870" y="19737"/>
                  </a:lnTo>
                  <a:lnTo>
                    <a:pt x="47030" y="49620"/>
                  </a:lnTo>
                  <a:lnTo>
                    <a:pt x="88787" y="75964"/>
                  </a:lnTo>
                  <a:lnTo>
                    <a:pt x="132883" y="98624"/>
                  </a:lnTo>
                  <a:lnTo>
                    <a:pt x="179061" y="117460"/>
                  </a:lnTo>
                  <a:lnTo>
                    <a:pt x="227063" y="132329"/>
                  </a:lnTo>
                  <a:lnTo>
                    <a:pt x="233091" y="131055"/>
                  </a:lnTo>
                  <a:lnTo>
                    <a:pt x="236943" y="125443"/>
                  </a:lnTo>
                  <a:lnTo>
                    <a:pt x="235436" y="119796"/>
                  </a:lnTo>
                  <a:lnTo>
                    <a:pt x="234598" y="115825"/>
                  </a:lnTo>
                  <a:lnTo>
                    <a:pt x="231249" y="112742"/>
                  </a:lnTo>
                  <a:lnTo>
                    <a:pt x="227063" y="111854"/>
                  </a:lnTo>
                  <a:lnTo>
                    <a:pt x="180046" y="97528"/>
                  </a:lnTo>
                  <a:lnTo>
                    <a:pt x="134812" y="79294"/>
                  </a:lnTo>
                  <a:lnTo>
                    <a:pt x="91621" y="57291"/>
                  </a:lnTo>
                  <a:lnTo>
                    <a:pt x="50728" y="31662"/>
                  </a:lnTo>
                  <a:lnTo>
                    <a:pt x="12391" y="2546"/>
                  </a:lnTo>
                  <a:lnTo>
                    <a:pt x="9377" y="0"/>
                  </a:lnTo>
                  <a:close/>
                </a:path>
              </a:pathLst>
            </a:custGeom>
            <a:solidFill>
              <a:srgbClr val="000000"/>
            </a:solidFill>
          </p:spPr>
          <p:txBody>
            <a:bodyPr wrap="square" lIns="0" tIns="0" rIns="0" bIns="0" rtlCol="0"/>
            <a:lstStyle/>
            <a:p>
              <a:endParaRPr/>
            </a:p>
          </p:txBody>
        </p:sp>
        <p:sp>
          <p:nvSpPr>
            <p:cNvPr id="277" name="object 79"/>
            <p:cNvSpPr/>
            <p:nvPr/>
          </p:nvSpPr>
          <p:spPr>
            <a:xfrm>
              <a:off x="9279167" y="4310613"/>
              <a:ext cx="237490" cy="132715"/>
            </a:xfrm>
            <a:custGeom>
              <a:avLst/>
              <a:gdLst/>
              <a:ahLst/>
              <a:cxnLst/>
              <a:rect l="l" t="t" r="r" b="b"/>
              <a:pathLst>
                <a:path w="237490" h="132714">
                  <a:moveTo>
                    <a:pt x="7870" y="19737"/>
                  </a:moveTo>
                  <a:lnTo>
                    <a:pt x="47030" y="49620"/>
                  </a:lnTo>
                  <a:lnTo>
                    <a:pt x="88787" y="75964"/>
                  </a:lnTo>
                  <a:lnTo>
                    <a:pt x="132883" y="98624"/>
                  </a:lnTo>
                  <a:lnTo>
                    <a:pt x="179061" y="117460"/>
                  </a:lnTo>
                  <a:lnTo>
                    <a:pt x="227063" y="132329"/>
                  </a:lnTo>
                  <a:lnTo>
                    <a:pt x="233091" y="131055"/>
                  </a:lnTo>
                  <a:lnTo>
                    <a:pt x="236943" y="125443"/>
                  </a:lnTo>
                  <a:lnTo>
                    <a:pt x="235436" y="119796"/>
                  </a:lnTo>
                  <a:lnTo>
                    <a:pt x="234598" y="115825"/>
                  </a:lnTo>
                  <a:lnTo>
                    <a:pt x="231249" y="112742"/>
                  </a:lnTo>
                  <a:lnTo>
                    <a:pt x="227063" y="111854"/>
                  </a:lnTo>
                  <a:lnTo>
                    <a:pt x="180046" y="97528"/>
                  </a:lnTo>
                  <a:lnTo>
                    <a:pt x="134812" y="79294"/>
                  </a:lnTo>
                  <a:lnTo>
                    <a:pt x="91621" y="57291"/>
                  </a:lnTo>
                  <a:lnTo>
                    <a:pt x="50728" y="31662"/>
                  </a:lnTo>
                  <a:lnTo>
                    <a:pt x="12391" y="2546"/>
                  </a:lnTo>
                  <a:lnTo>
                    <a:pt x="9377" y="0"/>
                  </a:lnTo>
                  <a:lnTo>
                    <a:pt x="4688" y="184"/>
                  </a:lnTo>
                  <a:lnTo>
                    <a:pt x="2009" y="2965"/>
                  </a:lnTo>
                  <a:lnTo>
                    <a:pt x="669" y="4406"/>
                  </a:lnTo>
                  <a:lnTo>
                    <a:pt x="0" y="6366"/>
                  </a:lnTo>
                  <a:lnTo>
                    <a:pt x="167" y="8327"/>
                  </a:lnTo>
                  <a:lnTo>
                    <a:pt x="669" y="13068"/>
                  </a:lnTo>
                  <a:lnTo>
                    <a:pt x="3516" y="17324"/>
                  </a:lnTo>
                  <a:lnTo>
                    <a:pt x="7870" y="19737"/>
                  </a:lnTo>
                  <a:close/>
                </a:path>
              </a:pathLst>
            </a:custGeom>
            <a:ln w="6030">
              <a:solidFill>
                <a:srgbClr val="000000"/>
              </a:solidFill>
            </a:ln>
          </p:spPr>
          <p:txBody>
            <a:bodyPr wrap="square" lIns="0" tIns="0" rIns="0" bIns="0" rtlCol="0"/>
            <a:lstStyle/>
            <a:p>
              <a:endParaRPr/>
            </a:p>
          </p:txBody>
        </p:sp>
        <p:sp>
          <p:nvSpPr>
            <p:cNvPr id="278" name="object 80"/>
            <p:cNvSpPr/>
            <p:nvPr/>
          </p:nvSpPr>
          <p:spPr>
            <a:xfrm>
              <a:off x="9349583" y="4375318"/>
              <a:ext cx="66726" cy="41818"/>
            </a:xfrm>
            <a:prstGeom prst="rect">
              <a:avLst/>
            </a:prstGeom>
            <a:blipFill>
              <a:blip r:embed="rId28" cstate="print"/>
              <a:stretch>
                <a:fillRect/>
              </a:stretch>
            </a:blipFill>
          </p:spPr>
          <p:txBody>
            <a:bodyPr wrap="square" lIns="0" tIns="0" rIns="0" bIns="0" rtlCol="0"/>
            <a:lstStyle/>
            <a:p>
              <a:endParaRPr/>
            </a:p>
          </p:txBody>
        </p:sp>
        <p:sp>
          <p:nvSpPr>
            <p:cNvPr id="279" name="object 81"/>
            <p:cNvSpPr/>
            <p:nvPr/>
          </p:nvSpPr>
          <p:spPr>
            <a:xfrm>
              <a:off x="9349583" y="4375318"/>
              <a:ext cx="67310" cy="41910"/>
            </a:xfrm>
            <a:custGeom>
              <a:avLst/>
              <a:gdLst/>
              <a:ahLst/>
              <a:cxnLst/>
              <a:rect l="l" t="t" r="r" b="b"/>
              <a:pathLst>
                <a:path w="67309" h="41910">
                  <a:moveTo>
                    <a:pt x="66726" y="40982"/>
                  </a:moveTo>
                  <a:lnTo>
                    <a:pt x="54115" y="17335"/>
                  </a:lnTo>
                  <a:lnTo>
                    <a:pt x="37673" y="3355"/>
                  </a:lnTo>
                  <a:lnTo>
                    <a:pt x="19348" y="0"/>
                  </a:lnTo>
                  <a:lnTo>
                    <a:pt x="1085" y="8227"/>
                  </a:lnTo>
                  <a:lnTo>
                    <a:pt x="0" y="18915"/>
                  </a:lnTo>
                  <a:lnTo>
                    <a:pt x="6967" y="28638"/>
                  </a:lnTo>
                  <a:lnTo>
                    <a:pt x="20748" y="36345"/>
                  </a:lnTo>
                  <a:lnTo>
                    <a:pt x="40101" y="40982"/>
                  </a:lnTo>
                  <a:lnTo>
                    <a:pt x="46710" y="41611"/>
                  </a:lnTo>
                  <a:lnTo>
                    <a:pt x="53414" y="41818"/>
                  </a:lnTo>
                  <a:lnTo>
                    <a:pt x="60117" y="41607"/>
                  </a:lnTo>
                  <a:lnTo>
                    <a:pt x="66726" y="40982"/>
                  </a:lnTo>
                  <a:close/>
                </a:path>
              </a:pathLst>
            </a:custGeom>
            <a:ln w="3175">
              <a:solidFill>
                <a:srgbClr val="FFFFFF"/>
              </a:solidFill>
            </a:ln>
          </p:spPr>
          <p:txBody>
            <a:bodyPr wrap="square" lIns="0" tIns="0" rIns="0" bIns="0" rtlCol="0"/>
            <a:lstStyle/>
            <a:p>
              <a:endParaRPr/>
            </a:p>
          </p:txBody>
        </p:sp>
        <p:sp>
          <p:nvSpPr>
            <p:cNvPr id="280" name="object 82"/>
            <p:cNvSpPr/>
            <p:nvPr/>
          </p:nvSpPr>
          <p:spPr>
            <a:xfrm>
              <a:off x="9288043" y="4390466"/>
              <a:ext cx="219025" cy="169893"/>
            </a:xfrm>
            <a:prstGeom prst="rect">
              <a:avLst/>
            </a:prstGeom>
            <a:blipFill>
              <a:blip r:embed="rId29" cstate="print"/>
              <a:stretch>
                <a:fillRect/>
              </a:stretch>
            </a:blipFill>
          </p:spPr>
          <p:txBody>
            <a:bodyPr wrap="square" lIns="0" tIns="0" rIns="0" bIns="0" rtlCol="0"/>
            <a:lstStyle/>
            <a:p>
              <a:endParaRPr/>
            </a:p>
          </p:txBody>
        </p:sp>
        <p:sp>
          <p:nvSpPr>
            <p:cNvPr id="281" name="object 83"/>
            <p:cNvSpPr/>
            <p:nvPr/>
          </p:nvSpPr>
          <p:spPr>
            <a:xfrm>
              <a:off x="9288043" y="4401724"/>
              <a:ext cx="219075" cy="127000"/>
            </a:xfrm>
            <a:custGeom>
              <a:avLst/>
              <a:gdLst/>
              <a:ahLst/>
              <a:cxnLst/>
              <a:rect l="l" t="t" r="r" b="b"/>
              <a:pathLst>
                <a:path w="219075" h="127000">
                  <a:moveTo>
                    <a:pt x="0" y="0"/>
                  </a:moveTo>
                  <a:lnTo>
                    <a:pt x="39014" y="44406"/>
                  </a:lnTo>
                  <a:lnTo>
                    <a:pt x="80714" y="70856"/>
                  </a:lnTo>
                  <a:lnTo>
                    <a:pt x="124808" y="93524"/>
                  </a:lnTo>
                  <a:lnTo>
                    <a:pt x="171009" y="112261"/>
                  </a:lnTo>
                  <a:lnTo>
                    <a:pt x="219025" y="126917"/>
                  </a:lnTo>
                  <a:lnTo>
                    <a:pt x="219025" y="112575"/>
                  </a:lnTo>
                  <a:lnTo>
                    <a:pt x="171362" y="97148"/>
                  </a:lnTo>
                  <a:lnTo>
                    <a:pt x="125387" y="78054"/>
                  </a:lnTo>
                  <a:lnTo>
                    <a:pt x="81341" y="55415"/>
                  </a:lnTo>
                  <a:lnTo>
                    <a:pt x="39464" y="29355"/>
                  </a:lnTo>
                  <a:lnTo>
                    <a:pt x="0" y="0"/>
                  </a:lnTo>
                  <a:close/>
                </a:path>
              </a:pathLst>
            </a:custGeom>
            <a:solidFill>
              <a:srgbClr val="000000"/>
            </a:solidFill>
          </p:spPr>
          <p:txBody>
            <a:bodyPr wrap="square" lIns="0" tIns="0" rIns="0" bIns="0" rtlCol="0"/>
            <a:lstStyle/>
            <a:p>
              <a:endParaRPr/>
            </a:p>
          </p:txBody>
        </p:sp>
        <p:sp>
          <p:nvSpPr>
            <p:cNvPr id="282" name="object 84"/>
            <p:cNvSpPr/>
            <p:nvPr/>
          </p:nvSpPr>
          <p:spPr>
            <a:xfrm>
              <a:off x="9288043" y="4389443"/>
              <a:ext cx="219075" cy="170180"/>
            </a:xfrm>
            <a:custGeom>
              <a:avLst/>
              <a:gdLst/>
              <a:ahLst/>
              <a:cxnLst/>
              <a:rect l="l" t="t" r="r" b="b"/>
              <a:pathLst>
                <a:path w="219075" h="170179">
                  <a:moveTo>
                    <a:pt x="0" y="0"/>
                  </a:moveTo>
                  <a:lnTo>
                    <a:pt x="0" y="57318"/>
                  </a:lnTo>
                  <a:lnTo>
                    <a:pt x="39464" y="86673"/>
                  </a:lnTo>
                  <a:lnTo>
                    <a:pt x="81341" y="112733"/>
                  </a:lnTo>
                  <a:lnTo>
                    <a:pt x="125387" y="135372"/>
                  </a:lnTo>
                  <a:lnTo>
                    <a:pt x="171362" y="154466"/>
                  </a:lnTo>
                  <a:lnTo>
                    <a:pt x="219025" y="169893"/>
                  </a:lnTo>
                </a:path>
              </a:pathLst>
            </a:custGeom>
            <a:ln w="6030">
              <a:solidFill>
                <a:srgbClr val="FFFFFF"/>
              </a:solidFill>
            </a:ln>
          </p:spPr>
          <p:txBody>
            <a:bodyPr wrap="square" lIns="0" tIns="0" rIns="0" bIns="0" rtlCol="0"/>
            <a:lstStyle/>
            <a:p>
              <a:endParaRPr/>
            </a:p>
          </p:txBody>
        </p:sp>
        <p:sp>
          <p:nvSpPr>
            <p:cNvPr id="283" name="object 85"/>
            <p:cNvSpPr/>
            <p:nvPr/>
          </p:nvSpPr>
          <p:spPr>
            <a:xfrm>
              <a:off x="9288043" y="4391487"/>
              <a:ext cx="219075" cy="170180"/>
            </a:xfrm>
            <a:custGeom>
              <a:avLst/>
              <a:gdLst/>
              <a:ahLst/>
              <a:cxnLst/>
              <a:rect l="l" t="t" r="r" b="b"/>
              <a:pathLst>
                <a:path w="219075" h="170179">
                  <a:moveTo>
                    <a:pt x="219025" y="169893"/>
                  </a:moveTo>
                  <a:lnTo>
                    <a:pt x="219025" y="112575"/>
                  </a:lnTo>
                  <a:lnTo>
                    <a:pt x="171523" y="96913"/>
                  </a:lnTo>
                  <a:lnTo>
                    <a:pt x="125628" y="77711"/>
                  </a:lnTo>
                  <a:lnTo>
                    <a:pt x="81582" y="55082"/>
                  </a:lnTo>
                  <a:lnTo>
                    <a:pt x="39625" y="29140"/>
                  </a:lnTo>
                  <a:lnTo>
                    <a:pt x="0" y="0"/>
                  </a:lnTo>
                </a:path>
              </a:pathLst>
            </a:custGeom>
            <a:ln w="6030">
              <a:solidFill>
                <a:srgbClr val="000000"/>
              </a:solidFill>
            </a:ln>
          </p:spPr>
          <p:txBody>
            <a:bodyPr wrap="square" lIns="0" tIns="0" rIns="0" bIns="0" rtlCol="0"/>
            <a:lstStyle/>
            <a:p>
              <a:endParaRPr/>
            </a:p>
          </p:txBody>
        </p:sp>
        <p:sp>
          <p:nvSpPr>
            <p:cNvPr id="284" name="object 86"/>
            <p:cNvSpPr/>
            <p:nvPr/>
          </p:nvSpPr>
          <p:spPr>
            <a:xfrm>
              <a:off x="10032697" y="5060136"/>
              <a:ext cx="71459" cy="162294"/>
            </a:xfrm>
            <a:prstGeom prst="rect">
              <a:avLst/>
            </a:prstGeom>
            <a:blipFill>
              <a:blip r:embed="rId30" cstate="print"/>
              <a:stretch>
                <a:fillRect/>
              </a:stretch>
            </a:blipFill>
          </p:spPr>
          <p:txBody>
            <a:bodyPr wrap="square" lIns="0" tIns="0" rIns="0" bIns="0" rtlCol="0"/>
            <a:lstStyle/>
            <a:p>
              <a:endParaRPr/>
            </a:p>
          </p:txBody>
        </p:sp>
        <p:sp>
          <p:nvSpPr>
            <p:cNvPr id="285" name="object 87"/>
            <p:cNvSpPr/>
            <p:nvPr/>
          </p:nvSpPr>
          <p:spPr>
            <a:xfrm>
              <a:off x="9674855" y="4776344"/>
              <a:ext cx="366215" cy="445258"/>
            </a:xfrm>
            <a:prstGeom prst="rect">
              <a:avLst/>
            </a:prstGeom>
            <a:blipFill>
              <a:blip r:embed="rId31" cstate="print"/>
              <a:stretch>
                <a:fillRect/>
              </a:stretch>
            </a:blipFill>
          </p:spPr>
          <p:txBody>
            <a:bodyPr wrap="square" lIns="0" tIns="0" rIns="0" bIns="0" rtlCol="0"/>
            <a:lstStyle/>
            <a:p>
              <a:endParaRPr/>
            </a:p>
          </p:txBody>
        </p:sp>
        <p:sp>
          <p:nvSpPr>
            <p:cNvPr id="286" name="object 88"/>
            <p:cNvSpPr/>
            <p:nvPr/>
          </p:nvSpPr>
          <p:spPr>
            <a:xfrm>
              <a:off x="9697794" y="4816841"/>
              <a:ext cx="320040" cy="365125"/>
            </a:xfrm>
            <a:custGeom>
              <a:avLst/>
              <a:gdLst/>
              <a:ahLst/>
              <a:cxnLst/>
              <a:rect l="l" t="t" r="r" b="b"/>
              <a:pathLst>
                <a:path w="320040" h="365125">
                  <a:moveTo>
                    <a:pt x="502" y="0"/>
                  </a:moveTo>
                  <a:lnTo>
                    <a:pt x="502" y="47901"/>
                  </a:lnTo>
                  <a:lnTo>
                    <a:pt x="22446" y="52284"/>
                  </a:lnTo>
                  <a:lnTo>
                    <a:pt x="33469" y="47826"/>
                  </a:lnTo>
                  <a:lnTo>
                    <a:pt x="42074" y="39422"/>
                  </a:lnTo>
                  <a:lnTo>
                    <a:pt x="47053" y="27846"/>
                  </a:lnTo>
                  <a:lnTo>
                    <a:pt x="502" y="0"/>
                  </a:lnTo>
                  <a:close/>
                </a:path>
                <a:path w="320040" h="365125">
                  <a:moveTo>
                    <a:pt x="837" y="127872"/>
                  </a:moveTo>
                  <a:lnTo>
                    <a:pt x="0" y="175992"/>
                  </a:lnTo>
                  <a:lnTo>
                    <a:pt x="47053" y="204039"/>
                  </a:lnTo>
                  <a:lnTo>
                    <a:pt x="43199" y="180741"/>
                  </a:lnTo>
                  <a:lnTo>
                    <a:pt x="33804" y="159603"/>
                  </a:lnTo>
                  <a:lnTo>
                    <a:pt x="19479" y="141642"/>
                  </a:lnTo>
                  <a:lnTo>
                    <a:pt x="837" y="127872"/>
                  </a:lnTo>
                  <a:close/>
                </a:path>
                <a:path w="320040" h="365125">
                  <a:moveTo>
                    <a:pt x="273112" y="163962"/>
                  </a:moveTo>
                  <a:lnTo>
                    <a:pt x="278575" y="186579"/>
                  </a:lnTo>
                  <a:lnTo>
                    <a:pt x="288434" y="207260"/>
                  </a:lnTo>
                  <a:lnTo>
                    <a:pt x="302311" y="225335"/>
                  </a:lnTo>
                  <a:lnTo>
                    <a:pt x="319831" y="240129"/>
                  </a:lnTo>
                  <a:lnTo>
                    <a:pt x="319831" y="191624"/>
                  </a:lnTo>
                  <a:lnTo>
                    <a:pt x="273112" y="163962"/>
                  </a:lnTo>
                  <a:close/>
                </a:path>
                <a:path w="320040" h="365125">
                  <a:moveTo>
                    <a:pt x="307196" y="312572"/>
                  </a:moveTo>
                  <a:lnTo>
                    <a:pt x="274452" y="332582"/>
                  </a:lnTo>
                  <a:lnTo>
                    <a:pt x="273112" y="336335"/>
                  </a:lnTo>
                  <a:lnTo>
                    <a:pt x="319831" y="365086"/>
                  </a:lnTo>
                  <a:lnTo>
                    <a:pt x="319831" y="316296"/>
                  </a:lnTo>
                  <a:lnTo>
                    <a:pt x="307196" y="312572"/>
                  </a:lnTo>
                  <a:close/>
                </a:path>
              </a:pathLst>
            </a:custGeom>
            <a:solidFill>
              <a:srgbClr val="339966"/>
            </a:solidFill>
          </p:spPr>
          <p:txBody>
            <a:bodyPr wrap="square" lIns="0" tIns="0" rIns="0" bIns="0" rtlCol="0"/>
            <a:lstStyle/>
            <a:p>
              <a:endParaRPr/>
            </a:p>
          </p:txBody>
        </p:sp>
        <p:sp>
          <p:nvSpPr>
            <p:cNvPr id="287" name="object 89"/>
            <p:cNvSpPr/>
            <p:nvPr/>
          </p:nvSpPr>
          <p:spPr>
            <a:xfrm>
              <a:off x="9698297" y="4816841"/>
              <a:ext cx="46990" cy="52705"/>
            </a:xfrm>
            <a:custGeom>
              <a:avLst/>
              <a:gdLst/>
              <a:ahLst/>
              <a:cxnLst/>
              <a:rect l="l" t="t" r="r" b="b"/>
              <a:pathLst>
                <a:path w="46990" h="52704">
                  <a:moveTo>
                    <a:pt x="0" y="0"/>
                  </a:moveTo>
                  <a:lnTo>
                    <a:pt x="46551" y="27846"/>
                  </a:lnTo>
                  <a:lnTo>
                    <a:pt x="41572" y="39422"/>
                  </a:lnTo>
                  <a:lnTo>
                    <a:pt x="32966" y="47826"/>
                  </a:lnTo>
                  <a:lnTo>
                    <a:pt x="21943" y="52284"/>
                  </a:lnTo>
                  <a:lnTo>
                    <a:pt x="9712" y="52023"/>
                  </a:lnTo>
                  <a:lnTo>
                    <a:pt x="6195" y="51219"/>
                  </a:lnTo>
                  <a:lnTo>
                    <a:pt x="2846" y="49828"/>
                  </a:lnTo>
                  <a:lnTo>
                    <a:pt x="0" y="47901"/>
                  </a:lnTo>
                  <a:lnTo>
                    <a:pt x="0" y="0"/>
                  </a:lnTo>
                  <a:close/>
                </a:path>
              </a:pathLst>
            </a:custGeom>
            <a:ln w="3349">
              <a:solidFill>
                <a:srgbClr val="339966"/>
              </a:solidFill>
            </a:ln>
          </p:spPr>
          <p:txBody>
            <a:bodyPr wrap="square" lIns="0" tIns="0" rIns="0" bIns="0" rtlCol="0"/>
            <a:lstStyle/>
            <a:p>
              <a:endParaRPr/>
            </a:p>
          </p:txBody>
        </p:sp>
        <p:sp>
          <p:nvSpPr>
            <p:cNvPr id="288" name="object 90"/>
            <p:cNvSpPr/>
            <p:nvPr/>
          </p:nvSpPr>
          <p:spPr>
            <a:xfrm>
              <a:off x="9697795" y="4944713"/>
              <a:ext cx="47625" cy="76200"/>
            </a:xfrm>
            <a:custGeom>
              <a:avLst/>
              <a:gdLst/>
              <a:ahLst/>
              <a:cxnLst/>
              <a:rect l="l" t="t" r="r" b="b"/>
              <a:pathLst>
                <a:path w="47625" h="76200">
                  <a:moveTo>
                    <a:pt x="837" y="0"/>
                  </a:moveTo>
                  <a:lnTo>
                    <a:pt x="19479" y="13769"/>
                  </a:lnTo>
                  <a:lnTo>
                    <a:pt x="33804" y="31731"/>
                  </a:lnTo>
                  <a:lnTo>
                    <a:pt x="43199" y="52869"/>
                  </a:lnTo>
                  <a:lnTo>
                    <a:pt x="47053" y="76167"/>
                  </a:lnTo>
                  <a:lnTo>
                    <a:pt x="0" y="48119"/>
                  </a:lnTo>
                  <a:lnTo>
                    <a:pt x="837" y="0"/>
                  </a:lnTo>
                  <a:close/>
                </a:path>
              </a:pathLst>
            </a:custGeom>
            <a:ln w="3349">
              <a:solidFill>
                <a:srgbClr val="339966"/>
              </a:solidFill>
            </a:ln>
          </p:spPr>
          <p:txBody>
            <a:bodyPr wrap="square" lIns="0" tIns="0" rIns="0" bIns="0" rtlCol="0"/>
            <a:lstStyle/>
            <a:p>
              <a:endParaRPr/>
            </a:p>
          </p:txBody>
        </p:sp>
        <p:sp>
          <p:nvSpPr>
            <p:cNvPr id="289" name="object 91"/>
            <p:cNvSpPr/>
            <p:nvPr/>
          </p:nvSpPr>
          <p:spPr>
            <a:xfrm>
              <a:off x="9770468" y="4932930"/>
              <a:ext cx="248833" cy="250673"/>
            </a:xfrm>
            <a:prstGeom prst="rect">
              <a:avLst/>
            </a:prstGeom>
            <a:blipFill>
              <a:blip r:embed="rId32" cstate="print"/>
              <a:stretch>
                <a:fillRect/>
              </a:stretch>
            </a:blipFill>
          </p:spPr>
          <p:txBody>
            <a:bodyPr wrap="square" lIns="0" tIns="0" rIns="0" bIns="0" rtlCol="0"/>
            <a:lstStyle/>
            <a:p>
              <a:endParaRPr/>
            </a:p>
          </p:txBody>
        </p:sp>
        <p:sp>
          <p:nvSpPr>
            <p:cNvPr id="290" name="object 92"/>
            <p:cNvSpPr/>
            <p:nvPr/>
          </p:nvSpPr>
          <p:spPr>
            <a:xfrm>
              <a:off x="9674855" y="4776344"/>
              <a:ext cx="366395" cy="445770"/>
            </a:xfrm>
            <a:custGeom>
              <a:avLst/>
              <a:gdLst/>
              <a:ahLst/>
              <a:cxnLst/>
              <a:rect l="l" t="t" r="r" b="b"/>
              <a:pathLst>
                <a:path w="366395" h="445770">
                  <a:moveTo>
                    <a:pt x="0" y="228501"/>
                  </a:moveTo>
                  <a:lnTo>
                    <a:pt x="366215" y="445258"/>
                  </a:lnTo>
                  <a:lnTo>
                    <a:pt x="366047" y="220492"/>
                  </a:lnTo>
                  <a:lnTo>
                    <a:pt x="0" y="0"/>
                  </a:lnTo>
                  <a:lnTo>
                    <a:pt x="0" y="228501"/>
                  </a:lnTo>
                  <a:close/>
                </a:path>
              </a:pathLst>
            </a:custGeom>
            <a:ln w="16749">
              <a:solidFill>
                <a:srgbClr val="000000"/>
              </a:solidFill>
            </a:ln>
          </p:spPr>
          <p:txBody>
            <a:bodyPr wrap="square" lIns="0" tIns="0" rIns="0" bIns="0" rtlCol="0"/>
            <a:lstStyle/>
            <a:p>
              <a:endParaRPr/>
            </a:p>
          </p:txBody>
        </p:sp>
        <p:sp>
          <p:nvSpPr>
            <p:cNvPr id="291" name="object 93"/>
            <p:cNvSpPr/>
            <p:nvPr/>
          </p:nvSpPr>
          <p:spPr>
            <a:xfrm>
              <a:off x="6292511" y="3292139"/>
              <a:ext cx="474723" cy="284998"/>
            </a:xfrm>
            <a:prstGeom prst="rect">
              <a:avLst/>
            </a:prstGeom>
            <a:blipFill>
              <a:blip r:embed="rId33" cstate="print"/>
              <a:stretch>
                <a:fillRect/>
              </a:stretch>
            </a:blipFill>
          </p:spPr>
          <p:txBody>
            <a:bodyPr wrap="square" lIns="0" tIns="0" rIns="0" bIns="0" rtlCol="0"/>
            <a:lstStyle/>
            <a:p>
              <a:endParaRPr/>
            </a:p>
          </p:txBody>
        </p:sp>
        <p:sp>
          <p:nvSpPr>
            <p:cNvPr id="292" name="object 94"/>
            <p:cNvSpPr/>
            <p:nvPr/>
          </p:nvSpPr>
          <p:spPr>
            <a:xfrm>
              <a:off x="6355304" y="3332854"/>
              <a:ext cx="349304" cy="203569"/>
            </a:xfrm>
            <a:prstGeom prst="rect">
              <a:avLst/>
            </a:prstGeom>
            <a:blipFill>
              <a:blip r:embed="rId34" cstate="print"/>
              <a:stretch>
                <a:fillRect/>
              </a:stretch>
            </a:blipFill>
          </p:spPr>
          <p:txBody>
            <a:bodyPr wrap="square" lIns="0" tIns="0" rIns="0" bIns="0" rtlCol="0"/>
            <a:lstStyle/>
            <a:p>
              <a:endParaRPr/>
            </a:p>
          </p:txBody>
        </p:sp>
        <p:sp>
          <p:nvSpPr>
            <p:cNvPr id="293" name="object 95"/>
            <p:cNvSpPr/>
            <p:nvPr/>
          </p:nvSpPr>
          <p:spPr>
            <a:xfrm>
              <a:off x="6292511" y="3434722"/>
              <a:ext cx="474723" cy="332414"/>
            </a:xfrm>
            <a:prstGeom prst="rect">
              <a:avLst/>
            </a:prstGeom>
            <a:blipFill>
              <a:blip r:embed="rId35" cstate="print"/>
              <a:stretch>
                <a:fillRect/>
              </a:stretch>
            </a:blipFill>
          </p:spPr>
          <p:txBody>
            <a:bodyPr wrap="square" lIns="0" tIns="0" rIns="0" bIns="0" rtlCol="0"/>
            <a:lstStyle/>
            <a:p>
              <a:endParaRPr/>
            </a:p>
          </p:txBody>
        </p:sp>
        <p:sp>
          <p:nvSpPr>
            <p:cNvPr id="294" name="object 96"/>
            <p:cNvSpPr/>
            <p:nvPr/>
          </p:nvSpPr>
          <p:spPr>
            <a:xfrm>
              <a:off x="6292510" y="3434722"/>
              <a:ext cx="474980" cy="332740"/>
            </a:xfrm>
            <a:custGeom>
              <a:avLst/>
              <a:gdLst/>
              <a:ahLst/>
              <a:cxnLst/>
              <a:rect l="l" t="t" r="r" b="b"/>
              <a:pathLst>
                <a:path w="474979" h="332739">
                  <a:moveTo>
                    <a:pt x="0" y="0"/>
                  </a:moveTo>
                  <a:lnTo>
                    <a:pt x="0" y="189831"/>
                  </a:lnTo>
                  <a:lnTo>
                    <a:pt x="24138" y="252536"/>
                  </a:lnTo>
                  <a:lnTo>
                    <a:pt x="52171" y="279010"/>
                  </a:lnTo>
                  <a:lnTo>
                    <a:pt x="88945" y="301091"/>
                  </a:lnTo>
                  <a:lnTo>
                    <a:pt x="133033" y="317922"/>
                  </a:lnTo>
                  <a:lnTo>
                    <a:pt x="183008" y="328649"/>
                  </a:lnTo>
                  <a:lnTo>
                    <a:pt x="237445" y="332414"/>
                  </a:lnTo>
                  <a:lnTo>
                    <a:pt x="291820" y="328649"/>
                  </a:lnTo>
                  <a:lnTo>
                    <a:pt x="341751" y="317922"/>
                  </a:lnTo>
                  <a:lnTo>
                    <a:pt x="385809" y="301091"/>
                  </a:lnTo>
                  <a:lnTo>
                    <a:pt x="422565" y="279010"/>
                  </a:lnTo>
                  <a:lnTo>
                    <a:pt x="450589" y="252536"/>
                  </a:lnTo>
                  <a:lnTo>
                    <a:pt x="474723" y="189831"/>
                  </a:lnTo>
                  <a:lnTo>
                    <a:pt x="474723" y="0"/>
                  </a:lnTo>
                  <a:lnTo>
                    <a:pt x="468451" y="32631"/>
                  </a:lnTo>
                  <a:lnTo>
                    <a:pt x="422565" y="89042"/>
                  </a:lnTo>
                  <a:lnTo>
                    <a:pt x="385809" y="111105"/>
                  </a:lnTo>
                  <a:lnTo>
                    <a:pt x="341751" y="127927"/>
                  </a:lnTo>
                  <a:lnTo>
                    <a:pt x="291820" y="138650"/>
                  </a:lnTo>
                  <a:lnTo>
                    <a:pt x="237445" y="142415"/>
                  </a:lnTo>
                  <a:lnTo>
                    <a:pt x="183008" y="138650"/>
                  </a:lnTo>
                  <a:lnTo>
                    <a:pt x="133033" y="127927"/>
                  </a:lnTo>
                  <a:lnTo>
                    <a:pt x="88945" y="111105"/>
                  </a:lnTo>
                  <a:lnTo>
                    <a:pt x="52171" y="89042"/>
                  </a:lnTo>
                  <a:lnTo>
                    <a:pt x="24138" y="62598"/>
                  </a:lnTo>
                  <a:lnTo>
                    <a:pt x="6272" y="32631"/>
                  </a:lnTo>
                  <a:lnTo>
                    <a:pt x="0" y="0"/>
                  </a:lnTo>
                  <a:close/>
                </a:path>
              </a:pathLst>
            </a:custGeom>
            <a:ln w="12061">
              <a:solidFill>
                <a:srgbClr val="000000"/>
              </a:solidFill>
            </a:ln>
          </p:spPr>
          <p:txBody>
            <a:bodyPr wrap="square" lIns="0" tIns="0" rIns="0" bIns="0" rtlCol="0"/>
            <a:lstStyle/>
            <a:p>
              <a:endParaRPr/>
            </a:p>
          </p:txBody>
        </p:sp>
        <p:sp>
          <p:nvSpPr>
            <p:cNvPr id="295" name="object 97"/>
            <p:cNvSpPr/>
            <p:nvPr/>
          </p:nvSpPr>
          <p:spPr>
            <a:xfrm>
              <a:off x="6292510" y="3292140"/>
              <a:ext cx="474980" cy="475615"/>
            </a:xfrm>
            <a:custGeom>
              <a:avLst/>
              <a:gdLst/>
              <a:ahLst/>
              <a:cxnLst/>
              <a:rect l="l" t="t" r="r" b="b"/>
              <a:pathLst>
                <a:path w="474979" h="475614">
                  <a:moveTo>
                    <a:pt x="474723" y="142583"/>
                  </a:moveTo>
                  <a:lnTo>
                    <a:pt x="450589" y="79878"/>
                  </a:lnTo>
                  <a:lnTo>
                    <a:pt x="422565" y="53404"/>
                  </a:lnTo>
                  <a:lnTo>
                    <a:pt x="385809" y="31323"/>
                  </a:lnTo>
                  <a:lnTo>
                    <a:pt x="341751" y="14492"/>
                  </a:lnTo>
                  <a:lnTo>
                    <a:pt x="291820" y="3765"/>
                  </a:lnTo>
                  <a:lnTo>
                    <a:pt x="237445" y="0"/>
                  </a:lnTo>
                  <a:lnTo>
                    <a:pt x="183008" y="3765"/>
                  </a:lnTo>
                  <a:lnTo>
                    <a:pt x="133033" y="14492"/>
                  </a:lnTo>
                  <a:lnTo>
                    <a:pt x="88945" y="31323"/>
                  </a:lnTo>
                  <a:lnTo>
                    <a:pt x="52171" y="53404"/>
                  </a:lnTo>
                  <a:lnTo>
                    <a:pt x="24138" y="79878"/>
                  </a:lnTo>
                  <a:lnTo>
                    <a:pt x="0" y="142583"/>
                  </a:lnTo>
                  <a:lnTo>
                    <a:pt x="0" y="332414"/>
                  </a:lnTo>
                  <a:lnTo>
                    <a:pt x="24138" y="395119"/>
                  </a:lnTo>
                  <a:lnTo>
                    <a:pt x="52171" y="421593"/>
                  </a:lnTo>
                  <a:lnTo>
                    <a:pt x="88945" y="443674"/>
                  </a:lnTo>
                  <a:lnTo>
                    <a:pt x="133033" y="460505"/>
                  </a:lnTo>
                  <a:lnTo>
                    <a:pt x="183008" y="471232"/>
                  </a:lnTo>
                  <a:lnTo>
                    <a:pt x="237445" y="474997"/>
                  </a:lnTo>
                  <a:lnTo>
                    <a:pt x="291820" y="471232"/>
                  </a:lnTo>
                  <a:lnTo>
                    <a:pt x="341751" y="460505"/>
                  </a:lnTo>
                  <a:lnTo>
                    <a:pt x="385809" y="443674"/>
                  </a:lnTo>
                  <a:lnTo>
                    <a:pt x="422565" y="421593"/>
                  </a:lnTo>
                  <a:lnTo>
                    <a:pt x="450589" y="395119"/>
                  </a:lnTo>
                  <a:lnTo>
                    <a:pt x="474723" y="332414"/>
                  </a:lnTo>
                  <a:lnTo>
                    <a:pt x="474723" y="142583"/>
                  </a:lnTo>
                  <a:close/>
                </a:path>
              </a:pathLst>
            </a:custGeom>
            <a:ln w="25124">
              <a:solidFill>
                <a:srgbClr val="000000"/>
              </a:solidFill>
            </a:ln>
          </p:spPr>
          <p:txBody>
            <a:bodyPr wrap="square" lIns="0" tIns="0" rIns="0" bIns="0" rtlCol="0"/>
            <a:lstStyle/>
            <a:p>
              <a:endParaRPr/>
            </a:p>
          </p:txBody>
        </p:sp>
        <p:sp>
          <p:nvSpPr>
            <p:cNvPr id="296" name="object 98"/>
            <p:cNvSpPr/>
            <p:nvPr/>
          </p:nvSpPr>
          <p:spPr>
            <a:xfrm>
              <a:off x="7290853" y="3292140"/>
              <a:ext cx="281820" cy="474997"/>
            </a:xfrm>
            <a:prstGeom prst="rect">
              <a:avLst/>
            </a:prstGeom>
            <a:blipFill>
              <a:blip r:embed="rId36" cstate="print"/>
              <a:stretch>
                <a:fillRect/>
              </a:stretch>
            </a:blipFill>
          </p:spPr>
          <p:txBody>
            <a:bodyPr wrap="square" lIns="0" tIns="0" rIns="0" bIns="0" rtlCol="0"/>
            <a:lstStyle/>
            <a:p>
              <a:endParaRPr/>
            </a:p>
          </p:txBody>
        </p:sp>
        <p:sp>
          <p:nvSpPr>
            <p:cNvPr id="297" name="object 99"/>
            <p:cNvSpPr/>
            <p:nvPr/>
          </p:nvSpPr>
          <p:spPr>
            <a:xfrm>
              <a:off x="7290853" y="3292140"/>
              <a:ext cx="281940" cy="160655"/>
            </a:xfrm>
            <a:custGeom>
              <a:avLst/>
              <a:gdLst/>
              <a:ahLst/>
              <a:cxnLst/>
              <a:rect l="l" t="t" r="r" b="b"/>
              <a:pathLst>
                <a:path w="281939" h="160654">
                  <a:moveTo>
                    <a:pt x="0" y="80087"/>
                  </a:moveTo>
                  <a:lnTo>
                    <a:pt x="140826" y="160175"/>
                  </a:lnTo>
                  <a:lnTo>
                    <a:pt x="281820" y="80087"/>
                  </a:lnTo>
                  <a:lnTo>
                    <a:pt x="140826" y="0"/>
                  </a:lnTo>
                  <a:lnTo>
                    <a:pt x="0" y="80087"/>
                  </a:lnTo>
                  <a:close/>
                </a:path>
              </a:pathLst>
            </a:custGeom>
            <a:ln w="12061">
              <a:solidFill>
                <a:srgbClr val="FFFFFF"/>
              </a:solidFill>
            </a:ln>
          </p:spPr>
          <p:txBody>
            <a:bodyPr wrap="square" lIns="0" tIns="0" rIns="0" bIns="0" rtlCol="0"/>
            <a:lstStyle/>
            <a:p>
              <a:endParaRPr/>
            </a:p>
          </p:txBody>
        </p:sp>
        <p:sp>
          <p:nvSpPr>
            <p:cNvPr id="298" name="object 100"/>
            <p:cNvSpPr/>
            <p:nvPr/>
          </p:nvSpPr>
          <p:spPr>
            <a:xfrm>
              <a:off x="7290853" y="3372227"/>
              <a:ext cx="140826" cy="394910"/>
            </a:xfrm>
            <a:prstGeom prst="rect">
              <a:avLst/>
            </a:prstGeom>
            <a:blipFill>
              <a:blip r:embed="rId37" cstate="print"/>
              <a:stretch>
                <a:fillRect/>
              </a:stretch>
            </a:blipFill>
          </p:spPr>
          <p:txBody>
            <a:bodyPr wrap="square" lIns="0" tIns="0" rIns="0" bIns="0" rtlCol="0"/>
            <a:lstStyle/>
            <a:p>
              <a:endParaRPr/>
            </a:p>
          </p:txBody>
        </p:sp>
        <p:sp>
          <p:nvSpPr>
            <p:cNvPr id="299" name="object 101"/>
            <p:cNvSpPr/>
            <p:nvPr/>
          </p:nvSpPr>
          <p:spPr>
            <a:xfrm>
              <a:off x="7290853" y="3372227"/>
              <a:ext cx="140970" cy="394970"/>
            </a:xfrm>
            <a:custGeom>
              <a:avLst/>
              <a:gdLst/>
              <a:ahLst/>
              <a:cxnLst/>
              <a:rect l="l" t="t" r="r" b="b"/>
              <a:pathLst>
                <a:path w="140970" h="394970">
                  <a:moveTo>
                    <a:pt x="0" y="314822"/>
                  </a:moveTo>
                  <a:lnTo>
                    <a:pt x="140826" y="394910"/>
                  </a:lnTo>
                  <a:lnTo>
                    <a:pt x="140826" y="80087"/>
                  </a:lnTo>
                  <a:lnTo>
                    <a:pt x="0" y="0"/>
                  </a:lnTo>
                  <a:lnTo>
                    <a:pt x="0" y="314822"/>
                  </a:lnTo>
                  <a:close/>
                </a:path>
              </a:pathLst>
            </a:custGeom>
            <a:ln w="12057">
              <a:solidFill>
                <a:srgbClr val="000000"/>
              </a:solidFill>
            </a:ln>
          </p:spPr>
          <p:txBody>
            <a:bodyPr wrap="square" lIns="0" tIns="0" rIns="0" bIns="0" rtlCol="0"/>
            <a:lstStyle/>
            <a:p>
              <a:endParaRPr/>
            </a:p>
          </p:txBody>
        </p:sp>
        <p:sp>
          <p:nvSpPr>
            <p:cNvPr id="300" name="object 102"/>
            <p:cNvSpPr/>
            <p:nvPr/>
          </p:nvSpPr>
          <p:spPr>
            <a:xfrm>
              <a:off x="7290853" y="3292140"/>
              <a:ext cx="281940" cy="475615"/>
            </a:xfrm>
            <a:custGeom>
              <a:avLst/>
              <a:gdLst/>
              <a:ahLst/>
              <a:cxnLst/>
              <a:rect l="l" t="t" r="r" b="b"/>
              <a:pathLst>
                <a:path w="281939" h="475614">
                  <a:moveTo>
                    <a:pt x="0" y="80087"/>
                  </a:moveTo>
                  <a:lnTo>
                    <a:pt x="0" y="394910"/>
                  </a:lnTo>
                  <a:lnTo>
                    <a:pt x="140826" y="474997"/>
                  </a:lnTo>
                  <a:lnTo>
                    <a:pt x="281820" y="394910"/>
                  </a:lnTo>
                  <a:lnTo>
                    <a:pt x="281820" y="80087"/>
                  </a:lnTo>
                  <a:lnTo>
                    <a:pt x="140826" y="0"/>
                  </a:lnTo>
                  <a:lnTo>
                    <a:pt x="0" y="80087"/>
                  </a:lnTo>
                  <a:close/>
                </a:path>
              </a:pathLst>
            </a:custGeom>
            <a:ln w="25121">
              <a:solidFill>
                <a:srgbClr val="000000"/>
              </a:solidFill>
            </a:ln>
          </p:spPr>
          <p:txBody>
            <a:bodyPr wrap="square" lIns="0" tIns="0" rIns="0" bIns="0" rtlCol="0"/>
            <a:lstStyle/>
            <a:p>
              <a:endParaRPr/>
            </a:p>
          </p:txBody>
        </p:sp>
        <p:sp>
          <p:nvSpPr>
            <p:cNvPr id="301" name="object 103"/>
            <p:cNvSpPr/>
            <p:nvPr/>
          </p:nvSpPr>
          <p:spPr>
            <a:xfrm>
              <a:off x="7271764" y="3454325"/>
              <a:ext cx="323516" cy="224680"/>
            </a:xfrm>
            <a:prstGeom prst="rect">
              <a:avLst/>
            </a:prstGeom>
            <a:blipFill>
              <a:blip r:embed="rId38" cstate="print"/>
              <a:stretch>
                <a:fillRect/>
              </a:stretch>
            </a:blipFill>
          </p:spPr>
          <p:txBody>
            <a:bodyPr wrap="square" lIns="0" tIns="0" rIns="0" bIns="0" rtlCol="0"/>
            <a:lstStyle/>
            <a:p>
              <a:endParaRPr/>
            </a:p>
          </p:txBody>
        </p:sp>
        <p:sp>
          <p:nvSpPr>
            <p:cNvPr id="302" name="object 104"/>
            <p:cNvSpPr/>
            <p:nvPr/>
          </p:nvSpPr>
          <p:spPr>
            <a:xfrm>
              <a:off x="3207242" y="3529554"/>
              <a:ext cx="712470" cy="0"/>
            </a:xfrm>
            <a:custGeom>
              <a:avLst/>
              <a:gdLst/>
              <a:ahLst/>
              <a:cxnLst/>
              <a:rect l="l" t="t" r="r" b="b"/>
              <a:pathLst>
                <a:path w="712469">
                  <a:moveTo>
                    <a:pt x="0" y="0"/>
                  </a:moveTo>
                  <a:lnTo>
                    <a:pt x="711985" y="0"/>
                  </a:lnTo>
                </a:path>
              </a:pathLst>
            </a:custGeom>
            <a:ln w="36190">
              <a:solidFill>
                <a:srgbClr val="000000"/>
              </a:solidFill>
            </a:ln>
          </p:spPr>
          <p:txBody>
            <a:bodyPr wrap="square" lIns="0" tIns="0" rIns="0" bIns="0" rtlCol="0"/>
            <a:lstStyle/>
            <a:p>
              <a:endParaRPr/>
            </a:p>
          </p:txBody>
        </p:sp>
        <p:sp>
          <p:nvSpPr>
            <p:cNvPr id="303" name="object 105"/>
            <p:cNvSpPr/>
            <p:nvPr/>
          </p:nvSpPr>
          <p:spPr>
            <a:xfrm>
              <a:off x="5723010" y="3529554"/>
              <a:ext cx="569595" cy="0"/>
            </a:xfrm>
            <a:custGeom>
              <a:avLst/>
              <a:gdLst/>
              <a:ahLst/>
              <a:cxnLst/>
              <a:rect l="l" t="t" r="r" b="b"/>
              <a:pathLst>
                <a:path w="569595">
                  <a:moveTo>
                    <a:pt x="0" y="0"/>
                  </a:moveTo>
                  <a:lnTo>
                    <a:pt x="569500" y="0"/>
                  </a:lnTo>
                </a:path>
              </a:pathLst>
            </a:custGeom>
            <a:ln w="36190">
              <a:solidFill>
                <a:srgbClr val="000000"/>
              </a:solidFill>
            </a:ln>
          </p:spPr>
          <p:txBody>
            <a:bodyPr wrap="square" lIns="0" tIns="0" rIns="0" bIns="0" rtlCol="0"/>
            <a:lstStyle/>
            <a:p>
              <a:endParaRPr/>
            </a:p>
          </p:txBody>
        </p:sp>
        <p:sp>
          <p:nvSpPr>
            <p:cNvPr id="304" name="object 106"/>
            <p:cNvSpPr/>
            <p:nvPr/>
          </p:nvSpPr>
          <p:spPr>
            <a:xfrm>
              <a:off x="7533155" y="3521009"/>
              <a:ext cx="1370330" cy="0"/>
            </a:xfrm>
            <a:custGeom>
              <a:avLst/>
              <a:gdLst/>
              <a:ahLst/>
              <a:cxnLst/>
              <a:rect l="l" t="t" r="r" b="b"/>
              <a:pathLst>
                <a:path w="1370329">
                  <a:moveTo>
                    <a:pt x="0" y="0"/>
                  </a:moveTo>
                  <a:lnTo>
                    <a:pt x="1370084" y="0"/>
                  </a:lnTo>
                </a:path>
              </a:pathLst>
            </a:custGeom>
            <a:ln w="36190">
              <a:solidFill>
                <a:srgbClr val="000000"/>
              </a:solidFill>
            </a:ln>
          </p:spPr>
          <p:txBody>
            <a:bodyPr wrap="square" lIns="0" tIns="0" rIns="0" bIns="0" rtlCol="0"/>
            <a:lstStyle/>
            <a:p>
              <a:endParaRPr/>
            </a:p>
          </p:txBody>
        </p:sp>
        <p:sp>
          <p:nvSpPr>
            <p:cNvPr id="305" name="object 107"/>
            <p:cNvSpPr/>
            <p:nvPr/>
          </p:nvSpPr>
          <p:spPr>
            <a:xfrm>
              <a:off x="8903240" y="2104895"/>
              <a:ext cx="0" cy="3324860"/>
            </a:xfrm>
            <a:custGeom>
              <a:avLst/>
              <a:gdLst/>
              <a:ahLst/>
              <a:cxnLst/>
              <a:rect l="l" t="t" r="r" b="b"/>
              <a:pathLst>
                <a:path h="3324860">
                  <a:moveTo>
                    <a:pt x="0" y="0"/>
                  </a:moveTo>
                  <a:lnTo>
                    <a:pt x="0" y="3324488"/>
                  </a:lnTo>
                </a:path>
              </a:pathLst>
            </a:custGeom>
            <a:ln w="36169">
              <a:solidFill>
                <a:srgbClr val="000000"/>
              </a:solidFill>
            </a:ln>
          </p:spPr>
          <p:txBody>
            <a:bodyPr wrap="square" lIns="0" tIns="0" rIns="0" bIns="0" rtlCol="0"/>
            <a:lstStyle/>
            <a:p>
              <a:endParaRPr/>
            </a:p>
          </p:txBody>
        </p:sp>
        <p:sp>
          <p:nvSpPr>
            <p:cNvPr id="306" name="object 108"/>
            <p:cNvSpPr/>
            <p:nvPr/>
          </p:nvSpPr>
          <p:spPr>
            <a:xfrm>
              <a:off x="8903240" y="2817141"/>
              <a:ext cx="332740" cy="0"/>
            </a:xfrm>
            <a:custGeom>
              <a:avLst/>
              <a:gdLst/>
              <a:ahLst/>
              <a:cxnLst/>
              <a:rect l="l" t="t" r="r" b="b"/>
              <a:pathLst>
                <a:path w="332740">
                  <a:moveTo>
                    <a:pt x="0" y="0"/>
                  </a:moveTo>
                  <a:lnTo>
                    <a:pt x="332390" y="0"/>
                  </a:lnTo>
                </a:path>
              </a:pathLst>
            </a:custGeom>
            <a:ln w="12063">
              <a:solidFill>
                <a:srgbClr val="000000"/>
              </a:solidFill>
            </a:ln>
          </p:spPr>
          <p:txBody>
            <a:bodyPr wrap="square" lIns="0" tIns="0" rIns="0" bIns="0" rtlCol="0"/>
            <a:lstStyle/>
            <a:p>
              <a:endParaRPr/>
            </a:p>
          </p:txBody>
        </p:sp>
        <p:sp>
          <p:nvSpPr>
            <p:cNvPr id="307" name="object 109"/>
            <p:cNvSpPr/>
            <p:nvPr/>
          </p:nvSpPr>
          <p:spPr>
            <a:xfrm>
              <a:off x="8903240" y="4479500"/>
              <a:ext cx="332740" cy="0"/>
            </a:xfrm>
            <a:custGeom>
              <a:avLst/>
              <a:gdLst/>
              <a:ahLst/>
              <a:cxnLst/>
              <a:rect l="l" t="t" r="r" b="b"/>
              <a:pathLst>
                <a:path w="332740">
                  <a:moveTo>
                    <a:pt x="332390" y="0"/>
                  </a:moveTo>
                  <a:lnTo>
                    <a:pt x="0" y="0"/>
                  </a:lnTo>
                </a:path>
              </a:pathLst>
            </a:custGeom>
            <a:ln w="12063">
              <a:solidFill>
                <a:srgbClr val="000000"/>
              </a:solidFill>
            </a:ln>
          </p:spPr>
          <p:txBody>
            <a:bodyPr wrap="square" lIns="0" tIns="0" rIns="0" bIns="0" rtlCol="0"/>
            <a:lstStyle/>
            <a:p>
              <a:endParaRPr/>
            </a:p>
          </p:txBody>
        </p:sp>
        <p:sp>
          <p:nvSpPr>
            <p:cNvPr id="308" name="object 110"/>
            <p:cNvSpPr/>
            <p:nvPr/>
          </p:nvSpPr>
          <p:spPr>
            <a:xfrm>
              <a:off x="6767235" y="3529555"/>
              <a:ext cx="462915" cy="635"/>
            </a:xfrm>
            <a:custGeom>
              <a:avLst/>
              <a:gdLst/>
              <a:ahLst/>
              <a:cxnLst/>
              <a:rect l="l" t="t" r="r" b="b"/>
              <a:pathLst>
                <a:path w="462914" h="635">
                  <a:moveTo>
                    <a:pt x="462834" y="167"/>
                  </a:moveTo>
                  <a:lnTo>
                    <a:pt x="0" y="0"/>
                  </a:lnTo>
                </a:path>
              </a:pathLst>
            </a:custGeom>
            <a:ln w="36190">
              <a:solidFill>
                <a:srgbClr val="000000"/>
              </a:solidFill>
            </a:ln>
          </p:spPr>
          <p:txBody>
            <a:bodyPr wrap="square" lIns="0" tIns="0" rIns="0" bIns="0" rtlCol="0"/>
            <a:lstStyle/>
            <a:p>
              <a:endParaRPr/>
            </a:p>
          </p:txBody>
        </p:sp>
        <p:sp>
          <p:nvSpPr>
            <p:cNvPr id="309" name="object 111"/>
            <p:cNvSpPr txBox="1"/>
            <p:nvPr/>
          </p:nvSpPr>
          <p:spPr>
            <a:xfrm>
              <a:off x="5817955" y="4004569"/>
              <a:ext cx="1661795" cy="949960"/>
            </a:xfrm>
            <a:prstGeom prst="rect">
              <a:avLst/>
            </a:prstGeom>
            <a:ln w="4020">
              <a:solidFill>
                <a:srgbClr val="000000"/>
              </a:solidFill>
            </a:ln>
          </p:spPr>
          <p:txBody>
            <a:bodyPr vert="horz" wrap="square" lIns="0" tIns="0" rIns="0" bIns="0" rtlCol="0">
              <a:spAutoFit/>
            </a:bodyPr>
            <a:lstStyle/>
            <a:p>
              <a:pPr marL="66675">
                <a:lnSpc>
                  <a:spcPts val="1625"/>
                </a:lnSpc>
              </a:pPr>
              <a:r>
                <a:rPr sz="1550" spc="25" dirty="0">
                  <a:latin typeface="宋体"/>
                  <a:cs typeface="宋体"/>
                </a:rPr>
                <a:t>检测内容：</a:t>
              </a:r>
              <a:endParaRPr sz="1550">
                <a:latin typeface="宋体"/>
                <a:cs typeface="宋体"/>
              </a:endParaRPr>
            </a:p>
            <a:p>
              <a:pPr marL="66675" marR="175260">
                <a:lnSpc>
                  <a:spcPct val="102099"/>
                </a:lnSpc>
                <a:spcBef>
                  <a:spcPts val="45"/>
                </a:spcBef>
              </a:pPr>
              <a:r>
                <a:rPr sz="1550" spc="30" dirty="0">
                  <a:latin typeface="宋体"/>
                  <a:cs typeface="宋体"/>
                </a:rPr>
                <a:t>系统日志、端</a:t>
              </a:r>
              <a:r>
                <a:rPr sz="1550" spc="15" dirty="0">
                  <a:latin typeface="宋体"/>
                  <a:cs typeface="宋体"/>
                </a:rPr>
                <a:t>口 </a:t>
              </a:r>
              <a:r>
                <a:rPr sz="1550" spc="25" dirty="0">
                  <a:latin typeface="宋体"/>
                  <a:cs typeface="宋体"/>
                </a:rPr>
                <a:t>访问、系统调</a:t>
              </a:r>
              <a:endParaRPr sz="1550">
                <a:latin typeface="宋体"/>
                <a:cs typeface="宋体"/>
              </a:endParaRPr>
            </a:p>
            <a:p>
              <a:pPr marL="66675">
                <a:lnSpc>
                  <a:spcPts val="1820"/>
                </a:lnSpc>
                <a:spcBef>
                  <a:spcPts val="185"/>
                </a:spcBef>
              </a:pPr>
              <a:r>
                <a:rPr sz="1550" spc="30" dirty="0">
                  <a:latin typeface="宋体"/>
                  <a:cs typeface="宋体"/>
                </a:rPr>
                <a:t>用、安全审</a:t>
              </a:r>
              <a:r>
                <a:rPr sz="1550" spc="25" dirty="0">
                  <a:latin typeface="宋体"/>
                  <a:cs typeface="宋体"/>
                </a:rPr>
                <a:t>计</a:t>
              </a:r>
              <a:endParaRPr sz="1550">
                <a:latin typeface="宋体"/>
                <a:cs typeface="宋体"/>
              </a:endParaRPr>
            </a:p>
          </p:txBody>
        </p:sp>
        <p:sp>
          <p:nvSpPr>
            <p:cNvPr id="310" name="object 112"/>
            <p:cNvSpPr/>
            <p:nvPr/>
          </p:nvSpPr>
          <p:spPr>
            <a:xfrm>
              <a:off x="7586237" y="4138406"/>
              <a:ext cx="273050" cy="341630"/>
            </a:xfrm>
            <a:custGeom>
              <a:avLst/>
              <a:gdLst/>
              <a:ahLst/>
              <a:cxnLst/>
              <a:rect l="l" t="t" r="r" b="b"/>
              <a:pathLst>
                <a:path w="273050" h="341629">
                  <a:moveTo>
                    <a:pt x="272777" y="341093"/>
                  </a:moveTo>
                  <a:lnTo>
                    <a:pt x="0" y="0"/>
                  </a:lnTo>
                </a:path>
              </a:pathLst>
            </a:custGeom>
            <a:ln w="20098">
              <a:solidFill>
                <a:srgbClr val="000000"/>
              </a:solidFill>
            </a:ln>
          </p:spPr>
          <p:txBody>
            <a:bodyPr wrap="square" lIns="0" tIns="0" rIns="0" bIns="0" rtlCol="0"/>
            <a:lstStyle/>
            <a:p>
              <a:endParaRPr/>
            </a:p>
          </p:txBody>
        </p:sp>
        <p:sp>
          <p:nvSpPr>
            <p:cNvPr id="311" name="object 113"/>
            <p:cNvSpPr/>
            <p:nvPr/>
          </p:nvSpPr>
          <p:spPr>
            <a:xfrm>
              <a:off x="7479237" y="4004569"/>
              <a:ext cx="165735" cy="185420"/>
            </a:xfrm>
            <a:custGeom>
              <a:avLst/>
              <a:gdLst/>
              <a:ahLst/>
              <a:cxnLst/>
              <a:rect l="l" t="t" r="r" b="b"/>
              <a:pathLst>
                <a:path w="165735" h="185420">
                  <a:moveTo>
                    <a:pt x="0" y="0"/>
                  </a:moveTo>
                  <a:lnTo>
                    <a:pt x="68152" y="184939"/>
                  </a:lnTo>
                  <a:lnTo>
                    <a:pt x="165441" y="107063"/>
                  </a:lnTo>
                  <a:lnTo>
                    <a:pt x="0" y="0"/>
                  </a:lnTo>
                  <a:close/>
                </a:path>
              </a:pathLst>
            </a:custGeom>
            <a:solidFill>
              <a:srgbClr val="000000"/>
            </a:solidFill>
          </p:spPr>
          <p:txBody>
            <a:bodyPr wrap="square" lIns="0" tIns="0" rIns="0" bIns="0" rtlCol="0"/>
            <a:lstStyle/>
            <a:p>
              <a:endParaRPr/>
            </a:p>
          </p:txBody>
        </p:sp>
        <p:sp>
          <p:nvSpPr>
            <p:cNvPr id="312" name="object 114"/>
            <p:cNvSpPr/>
            <p:nvPr/>
          </p:nvSpPr>
          <p:spPr>
            <a:xfrm>
              <a:off x="7582722" y="4466464"/>
              <a:ext cx="266065" cy="351790"/>
            </a:xfrm>
            <a:custGeom>
              <a:avLst/>
              <a:gdLst/>
              <a:ahLst/>
              <a:cxnLst/>
              <a:rect l="l" t="t" r="r" b="b"/>
              <a:pathLst>
                <a:path w="266064" h="351789">
                  <a:moveTo>
                    <a:pt x="265912" y="0"/>
                  </a:moveTo>
                  <a:lnTo>
                    <a:pt x="0" y="351330"/>
                  </a:lnTo>
                </a:path>
              </a:pathLst>
            </a:custGeom>
            <a:ln w="20098">
              <a:solidFill>
                <a:srgbClr val="000000"/>
              </a:solidFill>
            </a:ln>
          </p:spPr>
          <p:txBody>
            <a:bodyPr wrap="square" lIns="0" tIns="0" rIns="0" bIns="0" rtlCol="0"/>
            <a:lstStyle/>
            <a:p>
              <a:endParaRPr/>
            </a:p>
          </p:txBody>
        </p:sp>
        <p:sp>
          <p:nvSpPr>
            <p:cNvPr id="313" name="object 115"/>
            <p:cNvSpPr/>
            <p:nvPr/>
          </p:nvSpPr>
          <p:spPr>
            <a:xfrm>
              <a:off x="7479236" y="4767750"/>
              <a:ext cx="162560" cy="187325"/>
            </a:xfrm>
            <a:custGeom>
              <a:avLst/>
              <a:gdLst/>
              <a:ahLst/>
              <a:cxnLst/>
              <a:rect l="l" t="t" r="r" b="b"/>
              <a:pathLst>
                <a:path w="162560" h="187325">
                  <a:moveTo>
                    <a:pt x="63129" y="0"/>
                  </a:moveTo>
                  <a:lnTo>
                    <a:pt x="0" y="186698"/>
                  </a:lnTo>
                  <a:lnTo>
                    <a:pt x="162427" y="75262"/>
                  </a:lnTo>
                  <a:lnTo>
                    <a:pt x="63129" y="0"/>
                  </a:lnTo>
                  <a:close/>
                </a:path>
              </a:pathLst>
            </a:custGeom>
            <a:solidFill>
              <a:srgbClr val="000000"/>
            </a:solidFill>
          </p:spPr>
          <p:txBody>
            <a:bodyPr wrap="square" lIns="0" tIns="0" rIns="0" bIns="0" rtlCol="0"/>
            <a:lstStyle/>
            <a:p>
              <a:endParaRPr/>
            </a:p>
          </p:txBody>
        </p:sp>
        <p:sp>
          <p:nvSpPr>
            <p:cNvPr id="314" name="object 116"/>
            <p:cNvSpPr/>
            <p:nvPr/>
          </p:nvSpPr>
          <p:spPr>
            <a:xfrm>
              <a:off x="4039289" y="4479500"/>
              <a:ext cx="1041400" cy="949960"/>
            </a:xfrm>
            <a:custGeom>
              <a:avLst/>
              <a:gdLst/>
              <a:ahLst/>
              <a:cxnLst/>
              <a:rect l="l" t="t" r="r" b="b"/>
              <a:pathLst>
                <a:path w="1041400" h="949960">
                  <a:moveTo>
                    <a:pt x="781159" y="0"/>
                  </a:moveTo>
                  <a:lnTo>
                    <a:pt x="260386" y="0"/>
                  </a:lnTo>
                  <a:lnTo>
                    <a:pt x="0" y="474947"/>
                  </a:lnTo>
                  <a:lnTo>
                    <a:pt x="260386" y="949883"/>
                  </a:lnTo>
                  <a:lnTo>
                    <a:pt x="781159" y="949883"/>
                  </a:lnTo>
                  <a:lnTo>
                    <a:pt x="1041377" y="474947"/>
                  </a:lnTo>
                  <a:lnTo>
                    <a:pt x="781159" y="0"/>
                  </a:lnTo>
                  <a:close/>
                </a:path>
              </a:pathLst>
            </a:custGeom>
            <a:solidFill>
              <a:srgbClr val="FF0000"/>
            </a:solidFill>
          </p:spPr>
          <p:txBody>
            <a:bodyPr wrap="square" lIns="0" tIns="0" rIns="0" bIns="0" rtlCol="0"/>
            <a:lstStyle/>
            <a:p>
              <a:endParaRPr/>
            </a:p>
          </p:txBody>
        </p:sp>
        <p:sp>
          <p:nvSpPr>
            <p:cNvPr id="315" name="object 117"/>
            <p:cNvSpPr/>
            <p:nvPr/>
          </p:nvSpPr>
          <p:spPr>
            <a:xfrm>
              <a:off x="4039289" y="4479500"/>
              <a:ext cx="1041400" cy="949960"/>
            </a:xfrm>
            <a:custGeom>
              <a:avLst/>
              <a:gdLst/>
              <a:ahLst/>
              <a:cxnLst/>
              <a:rect l="l" t="t" r="r" b="b"/>
              <a:pathLst>
                <a:path w="1041400" h="949960">
                  <a:moveTo>
                    <a:pt x="781159" y="0"/>
                  </a:moveTo>
                  <a:lnTo>
                    <a:pt x="260386" y="0"/>
                  </a:lnTo>
                  <a:lnTo>
                    <a:pt x="0" y="474947"/>
                  </a:lnTo>
                  <a:lnTo>
                    <a:pt x="260386" y="949883"/>
                  </a:lnTo>
                  <a:lnTo>
                    <a:pt x="781159" y="949883"/>
                  </a:lnTo>
                  <a:lnTo>
                    <a:pt x="1041377" y="474947"/>
                  </a:lnTo>
                  <a:lnTo>
                    <a:pt x="781159" y="0"/>
                  </a:lnTo>
                  <a:close/>
                </a:path>
              </a:pathLst>
            </a:custGeom>
            <a:ln w="4020">
              <a:solidFill>
                <a:srgbClr val="000000"/>
              </a:solidFill>
            </a:ln>
          </p:spPr>
          <p:txBody>
            <a:bodyPr wrap="square" lIns="0" tIns="0" rIns="0" bIns="0" rtlCol="0"/>
            <a:lstStyle/>
            <a:p>
              <a:endParaRPr/>
            </a:p>
          </p:txBody>
        </p:sp>
        <p:sp>
          <p:nvSpPr>
            <p:cNvPr id="316" name="object 118"/>
            <p:cNvSpPr txBox="1"/>
            <p:nvPr/>
          </p:nvSpPr>
          <p:spPr>
            <a:xfrm>
              <a:off x="4345585" y="4807102"/>
              <a:ext cx="428625" cy="255198"/>
            </a:xfrm>
            <a:prstGeom prst="rect">
              <a:avLst/>
            </a:prstGeom>
          </p:spPr>
          <p:txBody>
            <a:bodyPr vert="horz" wrap="square" lIns="0" tIns="16510" rIns="0" bIns="0" rtlCol="0">
              <a:spAutoFit/>
            </a:bodyPr>
            <a:lstStyle/>
            <a:p>
              <a:pPr marL="12700">
                <a:spcBef>
                  <a:spcPts val="130"/>
                </a:spcBef>
              </a:pPr>
              <a:r>
                <a:rPr sz="1550" spc="30" dirty="0">
                  <a:solidFill>
                    <a:schemeClr val="bg1"/>
                  </a:solidFill>
                  <a:latin typeface="宋体"/>
                  <a:cs typeface="宋体"/>
                </a:rPr>
                <a:t>告</a:t>
              </a:r>
              <a:r>
                <a:rPr sz="1550" spc="25" dirty="0">
                  <a:solidFill>
                    <a:schemeClr val="bg1"/>
                  </a:solidFill>
                  <a:latin typeface="宋体"/>
                  <a:cs typeface="宋体"/>
                </a:rPr>
                <a:t>警</a:t>
              </a:r>
              <a:endParaRPr sz="1550" dirty="0">
                <a:solidFill>
                  <a:schemeClr val="bg1"/>
                </a:solidFill>
                <a:latin typeface="宋体"/>
                <a:cs typeface="宋体"/>
              </a:endParaRPr>
            </a:p>
          </p:txBody>
        </p:sp>
        <p:sp>
          <p:nvSpPr>
            <p:cNvPr id="317" name="object 119"/>
            <p:cNvSpPr/>
            <p:nvPr/>
          </p:nvSpPr>
          <p:spPr>
            <a:xfrm>
              <a:off x="5224676" y="4479500"/>
              <a:ext cx="593725" cy="382270"/>
            </a:xfrm>
            <a:custGeom>
              <a:avLst/>
              <a:gdLst/>
              <a:ahLst/>
              <a:cxnLst/>
              <a:rect l="l" t="t" r="r" b="b"/>
              <a:pathLst>
                <a:path w="593725" h="382270">
                  <a:moveTo>
                    <a:pt x="593279" y="0"/>
                  </a:moveTo>
                  <a:lnTo>
                    <a:pt x="0" y="382159"/>
                  </a:lnTo>
                </a:path>
              </a:pathLst>
            </a:custGeom>
            <a:ln w="20102">
              <a:solidFill>
                <a:srgbClr val="000000"/>
              </a:solidFill>
            </a:ln>
          </p:spPr>
          <p:txBody>
            <a:bodyPr wrap="square" lIns="0" tIns="0" rIns="0" bIns="0" rtlCol="0"/>
            <a:lstStyle/>
            <a:p>
              <a:endParaRPr/>
            </a:p>
          </p:txBody>
        </p:sp>
        <p:sp>
          <p:nvSpPr>
            <p:cNvPr id="318" name="object 120"/>
            <p:cNvSpPr/>
            <p:nvPr/>
          </p:nvSpPr>
          <p:spPr>
            <a:xfrm>
              <a:off x="5080668" y="4800806"/>
              <a:ext cx="191135" cy="153670"/>
            </a:xfrm>
            <a:custGeom>
              <a:avLst/>
              <a:gdLst/>
              <a:ahLst/>
              <a:cxnLst/>
              <a:rect l="l" t="t" r="r" b="b"/>
              <a:pathLst>
                <a:path w="191135" h="153670">
                  <a:moveTo>
                    <a:pt x="123411" y="0"/>
                  </a:moveTo>
                  <a:lnTo>
                    <a:pt x="0" y="153641"/>
                  </a:lnTo>
                  <a:lnTo>
                    <a:pt x="190894" y="104817"/>
                  </a:lnTo>
                  <a:lnTo>
                    <a:pt x="123411" y="0"/>
                  </a:lnTo>
                  <a:close/>
                </a:path>
              </a:pathLst>
            </a:custGeom>
            <a:solidFill>
              <a:srgbClr val="000000"/>
            </a:solidFill>
          </p:spPr>
          <p:txBody>
            <a:bodyPr wrap="square" lIns="0" tIns="0" rIns="0" bIns="0" rtlCol="0"/>
            <a:lstStyle/>
            <a:p>
              <a:endParaRPr/>
            </a:p>
          </p:txBody>
        </p:sp>
        <p:sp>
          <p:nvSpPr>
            <p:cNvPr id="319" name="object 121"/>
            <p:cNvSpPr txBox="1"/>
            <p:nvPr/>
          </p:nvSpPr>
          <p:spPr>
            <a:xfrm>
              <a:off x="9377964" y="4004569"/>
              <a:ext cx="712470" cy="243656"/>
            </a:xfrm>
            <a:prstGeom prst="rect">
              <a:avLst/>
            </a:prstGeom>
            <a:solidFill>
              <a:srgbClr val="FFFFFF"/>
            </a:solidFill>
            <a:ln w="12062">
              <a:solidFill>
                <a:srgbClr val="000000"/>
              </a:solidFill>
            </a:ln>
          </p:spPr>
          <p:txBody>
            <a:bodyPr vert="horz" wrap="square" lIns="0" tIns="0" rIns="0" bIns="0" rtlCol="0">
              <a:spAutoFit/>
            </a:bodyPr>
            <a:lstStyle/>
            <a:p>
              <a:pPr marL="68580">
                <a:lnSpc>
                  <a:spcPts val="1860"/>
                </a:lnSpc>
              </a:pPr>
              <a:r>
                <a:rPr sz="1850" b="1" spc="-5" dirty="0">
                  <a:latin typeface="Times New Roman"/>
                  <a:cs typeface="Times New Roman"/>
                </a:rPr>
                <a:t>HIDS</a:t>
              </a:r>
              <a:endParaRPr sz="1850">
                <a:latin typeface="Times New Roman"/>
                <a:cs typeface="Times New Roman"/>
              </a:endParaRPr>
            </a:p>
          </p:txBody>
        </p:sp>
        <p:sp>
          <p:nvSpPr>
            <p:cNvPr id="320" name="object 122"/>
            <p:cNvSpPr txBox="1"/>
            <p:nvPr/>
          </p:nvSpPr>
          <p:spPr>
            <a:xfrm>
              <a:off x="9377964" y="2342260"/>
              <a:ext cx="712470" cy="243656"/>
            </a:xfrm>
            <a:prstGeom prst="rect">
              <a:avLst/>
            </a:prstGeom>
            <a:solidFill>
              <a:srgbClr val="FFFFFF"/>
            </a:solidFill>
            <a:ln w="12062">
              <a:solidFill>
                <a:srgbClr val="000000"/>
              </a:solidFill>
            </a:ln>
          </p:spPr>
          <p:txBody>
            <a:bodyPr vert="horz" wrap="square" lIns="0" tIns="0" rIns="0" bIns="0" rtlCol="0">
              <a:spAutoFit/>
            </a:bodyPr>
            <a:lstStyle/>
            <a:p>
              <a:pPr marL="68580">
                <a:lnSpc>
                  <a:spcPts val="1860"/>
                </a:lnSpc>
              </a:pPr>
              <a:r>
                <a:rPr sz="1850" b="1" spc="-5" dirty="0">
                  <a:latin typeface="Times New Roman"/>
                  <a:cs typeface="Times New Roman"/>
                </a:rPr>
                <a:t>HIDS</a:t>
              </a:r>
              <a:endParaRPr sz="1850">
                <a:latin typeface="Times New Roman"/>
                <a:cs typeface="Times New Roman"/>
              </a:endParaRPr>
            </a:p>
          </p:txBody>
        </p:sp>
        <p:sp>
          <p:nvSpPr>
            <p:cNvPr id="321" name="object 123"/>
            <p:cNvSpPr/>
            <p:nvPr/>
          </p:nvSpPr>
          <p:spPr>
            <a:xfrm>
              <a:off x="8026299" y="4147051"/>
              <a:ext cx="1351915" cy="295910"/>
            </a:xfrm>
            <a:custGeom>
              <a:avLst/>
              <a:gdLst/>
              <a:ahLst/>
              <a:cxnLst/>
              <a:rect l="l" t="t" r="r" b="b"/>
              <a:pathLst>
                <a:path w="1351915" h="295910">
                  <a:moveTo>
                    <a:pt x="1351664" y="0"/>
                  </a:moveTo>
                  <a:lnTo>
                    <a:pt x="0" y="295822"/>
                  </a:lnTo>
                </a:path>
              </a:pathLst>
            </a:custGeom>
            <a:ln w="20105">
              <a:solidFill>
                <a:srgbClr val="000000"/>
              </a:solidFill>
            </a:ln>
          </p:spPr>
          <p:txBody>
            <a:bodyPr wrap="square" lIns="0" tIns="0" rIns="0" bIns="0" rtlCol="0"/>
            <a:lstStyle/>
            <a:p>
              <a:endParaRPr/>
            </a:p>
          </p:txBody>
        </p:sp>
        <p:sp>
          <p:nvSpPr>
            <p:cNvPr id="322" name="object 124"/>
            <p:cNvSpPr/>
            <p:nvPr/>
          </p:nvSpPr>
          <p:spPr>
            <a:xfrm>
              <a:off x="7859016" y="4378653"/>
              <a:ext cx="196215" cy="121920"/>
            </a:xfrm>
            <a:custGeom>
              <a:avLst/>
              <a:gdLst/>
              <a:ahLst/>
              <a:cxnLst/>
              <a:rect l="l" t="t" r="r" b="b"/>
              <a:pathLst>
                <a:path w="196215" h="121920">
                  <a:moveTo>
                    <a:pt x="169292" y="0"/>
                  </a:moveTo>
                  <a:lnTo>
                    <a:pt x="0" y="100847"/>
                  </a:lnTo>
                  <a:lnTo>
                    <a:pt x="195917" y="121773"/>
                  </a:lnTo>
                  <a:lnTo>
                    <a:pt x="169292" y="0"/>
                  </a:lnTo>
                  <a:close/>
                </a:path>
              </a:pathLst>
            </a:custGeom>
            <a:solidFill>
              <a:srgbClr val="000000"/>
            </a:solidFill>
          </p:spPr>
          <p:txBody>
            <a:bodyPr wrap="square" lIns="0" tIns="0" rIns="0" bIns="0" rtlCol="0"/>
            <a:lstStyle/>
            <a:p>
              <a:endParaRPr/>
            </a:p>
          </p:txBody>
        </p:sp>
        <p:sp>
          <p:nvSpPr>
            <p:cNvPr id="323" name="object 125"/>
            <p:cNvSpPr txBox="1"/>
            <p:nvPr/>
          </p:nvSpPr>
          <p:spPr>
            <a:xfrm>
              <a:off x="6414106" y="2037576"/>
              <a:ext cx="2129790" cy="556895"/>
            </a:xfrm>
            <a:prstGeom prst="rect">
              <a:avLst/>
            </a:prstGeom>
          </p:spPr>
          <p:txBody>
            <a:bodyPr vert="horz" wrap="square" lIns="0" tIns="11430" rIns="0" bIns="0" rtlCol="0">
              <a:spAutoFit/>
            </a:bodyPr>
            <a:lstStyle/>
            <a:p>
              <a:pPr marL="56515" marR="5080" indent="-44450">
                <a:lnSpc>
                  <a:spcPct val="112500"/>
                </a:lnSpc>
                <a:spcBef>
                  <a:spcPts val="90"/>
                </a:spcBef>
              </a:pPr>
              <a:r>
                <a:rPr sz="1550" b="1" spc="20" dirty="0">
                  <a:latin typeface="Times New Roman"/>
                  <a:cs typeface="Times New Roman"/>
                </a:rPr>
                <a:t>H</a:t>
              </a:r>
              <a:r>
                <a:rPr sz="1550" b="1" spc="5" dirty="0">
                  <a:latin typeface="Times New Roman"/>
                  <a:cs typeface="Times New Roman"/>
                </a:rPr>
                <a:t>I</a:t>
              </a:r>
              <a:r>
                <a:rPr sz="1550" b="1" spc="15" dirty="0">
                  <a:latin typeface="Times New Roman"/>
                  <a:cs typeface="Times New Roman"/>
                </a:rPr>
                <a:t>D</a:t>
              </a:r>
              <a:r>
                <a:rPr sz="1550" b="1" spc="5" dirty="0">
                  <a:latin typeface="Times New Roman"/>
                  <a:cs typeface="Times New Roman"/>
                </a:rPr>
                <a:t>S</a:t>
              </a:r>
              <a:r>
                <a:rPr sz="1550" spc="30" dirty="0">
                  <a:latin typeface="宋体"/>
                  <a:cs typeface="宋体"/>
                </a:rPr>
                <a:t>作为一个软件模</a:t>
              </a:r>
              <a:r>
                <a:rPr sz="1550" spc="15" dirty="0">
                  <a:latin typeface="宋体"/>
                  <a:cs typeface="宋体"/>
                </a:rPr>
                <a:t>块 </a:t>
              </a:r>
              <a:r>
                <a:rPr sz="1550" spc="25" dirty="0">
                  <a:latin typeface="宋体"/>
                  <a:cs typeface="宋体"/>
                </a:rPr>
                <a:t>运行在被保护的系统中</a:t>
              </a:r>
              <a:endParaRPr sz="1550" dirty="0">
                <a:latin typeface="宋体"/>
                <a:cs typeface="宋体"/>
              </a:endParaRPr>
            </a:p>
          </p:txBody>
        </p:sp>
      </p:grpSp>
    </p:spTree>
    <p:extLst>
      <p:ext uri="{BB962C8B-B14F-4D97-AF65-F5344CB8AC3E}">
        <p14:creationId xmlns:p14="http://schemas.microsoft.com/office/powerpoint/2010/main" val="1765257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的分类</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a:solidFill>
                  <a:srgbClr val="0000FF"/>
                </a:solidFill>
                <a:latin typeface="Times New Roman"/>
                <a:cs typeface="Times New Roman"/>
              </a:rPr>
              <a:t>LIDS</a:t>
            </a:r>
            <a:r>
              <a:rPr lang="zh-CN" altLang="en-US" dirty="0">
                <a:solidFill>
                  <a:srgbClr val="0000FF"/>
                </a:solidFill>
              </a:rPr>
              <a:t>：基于</a:t>
            </a:r>
            <a:r>
              <a:rPr lang="en-US" altLang="zh-CN" dirty="0">
                <a:solidFill>
                  <a:srgbClr val="0000FF"/>
                </a:solidFill>
                <a:latin typeface="Times New Roman"/>
                <a:cs typeface="Times New Roman"/>
              </a:rPr>
              <a:t>Linux</a:t>
            </a:r>
            <a:r>
              <a:rPr lang="zh-CN" altLang="en-US" dirty="0">
                <a:solidFill>
                  <a:srgbClr val="0000FF"/>
                </a:solidFill>
              </a:rPr>
              <a:t>内</a:t>
            </a:r>
            <a:r>
              <a:rPr lang="zh-CN" altLang="en-US" spc="-15" dirty="0">
                <a:solidFill>
                  <a:srgbClr val="0000FF"/>
                </a:solidFill>
              </a:rPr>
              <a:t>核</a:t>
            </a:r>
            <a:r>
              <a:rPr lang="zh-CN" altLang="en-US" dirty="0">
                <a:solidFill>
                  <a:srgbClr val="0000FF"/>
                </a:solidFill>
              </a:rPr>
              <a:t>的入</a:t>
            </a:r>
            <a:r>
              <a:rPr lang="zh-CN" altLang="en-US" spc="-15" dirty="0">
                <a:solidFill>
                  <a:srgbClr val="0000FF"/>
                </a:solidFill>
              </a:rPr>
              <a:t>侵</a:t>
            </a:r>
            <a:r>
              <a:rPr lang="zh-CN" altLang="en-US" dirty="0">
                <a:solidFill>
                  <a:srgbClr val="0000FF"/>
                </a:solidFill>
              </a:rPr>
              <a:t>检测</a:t>
            </a:r>
            <a:r>
              <a:rPr lang="zh-CN" altLang="en-US" spc="-10" dirty="0" smtClean="0">
                <a:solidFill>
                  <a:srgbClr val="0000FF"/>
                </a:solidFill>
              </a:rPr>
              <a:t>系统</a:t>
            </a:r>
            <a:endParaRPr lang="zh-CN" altLang="en-US" dirty="0">
              <a:solidFill>
                <a:srgbClr val="0000FF"/>
              </a:solidFill>
            </a:endParaRPr>
          </a:p>
          <a:p>
            <a:pPr lvl="1"/>
            <a:r>
              <a:rPr lang="en-US" altLang="zh-CN" dirty="0"/>
              <a:t>Linux</a:t>
            </a:r>
            <a:r>
              <a:rPr lang="zh-CN" altLang="en-US" dirty="0"/>
              <a:t>入侵检测系统（</a:t>
            </a:r>
            <a:r>
              <a:rPr lang="en-US" altLang="zh-CN" dirty="0"/>
              <a:t>LIDS</a:t>
            </a:r>
            <a:r>
              <a:rPr lang="zh-CN" altLang="en-US" dirty="0"/>
              <a:t>）是一种</a:t>
            </a:r>
            <a:r>
              <a:rPr lang="en-US" altLang="zh-CN" dirty="0"/>
              <a:t>Linux</a:t>
            </a:r>
            <a:r>
              <a:rPr lang="zh-CN" altLang="en-US" dirty="0"/>
              <a:t>内核补丁，也是一种系统管理工具，它通过实施</a:t>
            </a:r>
            <a:r>
              <a:rPr lang="zh-CN" altLang="en-US" dirty="0">
                <a:solidFill>
                  <a:srgbClr val="0000FF"/>
                </a:solidFill>
              </a:rPr>
              <a:t>强制访问控制</a:t>
            </a:r>
            <a:r>
              <a:rPr lang="zh-CN" altLang="en-US" dirty="0"/>
              <a:t>（</a:t>
            </a:r>
            <a:r>
              <a:rPr lang="en-US" altLang="zh-CN" dirty="0"/>
              <a:t>MAC</a:t>
            </a:r>
            <a:r>
              <a:rPr lang="zh-CN" altLang="en-US" dirty="0"/>
              <a:t>，</a:t>
            </a:r>
            <a:r>
              <a:rPr lang="en-US" altLang="zh-CN" dirty="0"/>
              <a:t>Mandatory Access Control</a:t>
            </a:r>
            <a:r>
              <a:rPr lang="zh-CN" altLang="en-US" dirty="0"/>
              <a:t>）来增强系统的安全性。</a:t>
            </a:r>
          </a:p>
          <a:p>
            <a:pPr lvl="1"/>
            <a:r>
              <a:rPr lang="zh-CN" altLang="en-US" dirty="0" smtClean="0"/>
              <a:t>在</a:t>
            </a:r>
            <a:r>
              <a:rPr lang="zh-CN" altLang="en-US" dirty="0"/>
              <a:t>某种程度上可以认为它的检测数据来源于操作系统的内核操作，在这一级别上检测入侵和非法活动，因此其安全特性要高于其他两类</a:t>
            </a:r>
            <a:r>
              <a:rPr lang="en-US" altLang="zh-CN" dirty="0"/>
              <a:t>IDS</a:t>
            </a:r>
            <a:r>
              <a:rPr lang="zh-CN" altLang="en-US" dirty="0"/>
              <a:t>。</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2674189" y="336652"/>
              <a:ext cx="951780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92441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152326"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latin typeface="Times New Roman"/>
                <a:cs typeface="Times New Roman"/>
              </a:rPr>
              <a:t>IDS</a:t>
            </a:r>
            <a:r>
              <a:rPr lang="zh-CN" altLang="en-US" dirty="0"/>
              <a:t>的分类</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sz="2400" dirty="0">
                <a:solidFill>
                  <a:srgbClr val="0000FF"/>
                </a:solidFill>
                <a:latin typeface="Times New Roman"/>
                <a:cs typeface="Times New Roman"/>
              </a:rPr>
              <a:t>分布式入侵检测系统 </a:t>
            </a:r>
            <a:r>
              <a:rPr lang="en-US" altLang="zh-CN" sz="2400" dirty="0">
                <a:solidFill>
                  <a:srgbClr val="0000FF"/>
                </a:solidFill>
                <a:latin typeface="Times New Roman"/>
                <a:cs typeface="Times New Roman"/>
              </a:rPr>
              <a:t>(DIDS</a:t>
            </a:r>
            <a:r>
              <a:rPr lang="zh-CN" altLang="en-US" sz="2400" dirty="0">
                <a:solidFill>
                  <a:srgbClr val="0000FF"/>
                </a:solidFill>
                <a:latin typeface="Times New Roman"/>
                <a:cs typeface="Times New Roman"/>
              </a:rPr>
              <a:t>，</a:t>
            </a:r>
            <a:r>
              <a:rPr lang="en-US" altLang="zh-CN" sz="2400" dirty="0">
                <a:solidFill>
                  <a:srgbClr val="0000FF"/>
                </a:solidFill>
                <a:latin typeface="Times New Roman"/>
                <a:cs typeface="Times New Roman"/>
              </a:rPr>
              <a:t>Distributed Intrusion Detection System</a:t>
            </a:r>
            <a:r>
              <a:rPr lang="en-US" altLang="zh-CN" sz="2400" dirty="0" smtClean="0">
                <a:solidFill>
                  <a:srgbClr val="0000FF"/>
                </a:solidFill>
                <a:latin typeface="Times New Roman"/>
                <a:cs typeface="Times New Roman"/>
              </a:rPr>
              <a:t>) </a:t>
            </a:r>
          </a:p>
          <a:p>
            <a:pPr lvl="1"/>
            <a:r>
              <a:rPr lang="zh-CN" altLang="en-US" sz="2000" dirty="0"/>
              <a:t>采用上述</a:t>
            </a:r>
            <a:r>
              <a:rPr lang="zh-CN" altLang="en-US" sz="2000" dirty="0">
                <a:solidFill>
                  <a:srgbClr val="0000FF"/>
                </a:solidFill>
              </a:rPr>
              <a:t>两种数据来源</a:t>
            </a:r>
            <a:r>
              <a:rPr lang="zh-CN" altLang="en-US" sz="2000" dirty="0"/>
              <a:t>。这种系统能够同时分析来自主机系统的审计日志和来自网络的数据流，一般为分布式结构，由多个部件组成。</a:t>
            </a:r>
            <a:r>
              <a:rPr lang="en-US" altLang="zh-CN" sz="2000" dirty="0"/>
              <a:t>DIDS</a:t>
            </a:r>
            <a:r>
              <a:rPr lang="zh-CN" altLang="en-US" sz="2000" dirty="0" smtClean="0"/>
              <a:t>可以从</a:t>
            </a:r>
            <a:r>
              <a:rPr lang="zh-CN" altLang="en-US" sz="2000" dirty="0"/>
              <a:t>多个主机获取数据，也可以从网络取得数据，克服了单一的</a:t>
            </a:r>
            <a:r>
              <a:rPr lang="en-US" altLang="zh-CN" sz="2000" dirty="0"/>
              <a:t>HIDS</a:t>
            </a:r>
            <a:r>
              <a:rPr lang="zh-CN" altLang="en-US" sz="2000" dirty="0"/>
              <a:t>和</a:t>
            </a:r>
            <a:r>
              <a:rPr lang="en-US" altLang="zh-CN" sz="2000" dirty="0"/>
              <a:t>NIDS</a:t>
            </a:r>
            <a:r>
              <a:rPr lang="zh-CN" altLang="en-US" sz="2000" dirty="0"/>
              <a:t>的不足。</a:t>
            </a:r>
          </a:p>
          <a:p>
            <a:pPr lvl="1"/>
            <a:r>
              <a:rPr lang="zh-CN" altLang="en-US" sz="2000" dirty="0" smtClean="0"/>
              <a:t>典型</a:t>
            </a:r>
            <a:r>
              <a:rPr lang="zh-CN" altLang="en-US" sz="2000" dirty="0"/>
              <a:t>的</a:t>
            </a:r>
            <a:r>
              <a:rPr lang="en-US" altLang="zh-CN" sz="2000" dirty="0"/>
              <a:t>DIDS</a:t>
            </a:r>
            <a:r>
              <a:rPr lang="zh-CN" altLang="en-US" sz="2000" dirty="0"/>
              <a:t>采用</a:t>
            </a:r>
            <a:r>
              <a:rPr lang="zh-CN" altLang="en-US" sz="2000" dirty="0">
                <a:solidFill>
                  <a:srgbClr val="0000FF"/>
                </a:solidFill>
              </a:rPr>
              <a:t>控制台</a:t>
            </a:r>
            <a:r>
              <a:rPr lang="en-US" altLang="zh-CN" sz="2000" dirty="0">
                <a:solidFill>
                  <a:srgbClr val="0000FF"/>
                </a:solidFill>
              </a:rPr>
              <a:t>/</a:t>
            </a:r>
            <a:r>
              <a:rPr lang="zh-CN" altLang="en-US" sz="2000" dirty="0">
                <a:solidFill>
                  <a:srgbClr val="0000FF"/>
                </a:solidFill>
              </a:rPr>
              <a:t>探测器结构</a:t>
            </a:r>
            <a:r>
              <a:rPr lang="zh-CN" altLang="en-US" sz="2000" dirty="0"/>
              <a:t>。</a:t>
            </a:r>
            <a:r>
              <a:rPr lang="en-US" altLang="zh-CN" sz="2000" dirty="0"/>
              <a:t>NIDS</a:t>
            </a:r>
            <a:r>
              <a:rPr lang="zh-CN" altLang="en-US" sz="2000" dirty="0"/>
              <a:t>和</a:t>
            </a:r>
            <a:r>
              <a:rPr lang="en-US" altLang="zh-CN" sz="2000" dirty="0"/>
              <a:t>HIDS</a:t>
            </a:r>
            <a:r>
              <a:rPr lang="zh-CN" altLang="en-US" sz="2000" dirty="0"/>
              <a:t>作为探测器放置在网络的关键节点，并向中央控制台汇报情况。攻击日志定时传送到控制台，并保存到中央数据库中，新的攻击特征能</a:t>
            </a:r>
            <a:r>
              <a:rPr lang="zh-CN" altLang="en-US" sz="2000" dirty="0" smtClean="0"/>
              <a:t>及时</a:t>
            </a:r>
            <a:r>
              <a:rPr lang="zh-CN" altLang="en-US" sz="2000" dirty="0"/>
              <a:t>发送到各个探测器上。每个探测器能够根据所在网络的实际需要配置不同的规则集。</a:t>
            </a:r>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2725947" y="336652"/>
              <a:ext cx="9466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97795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
        <p:nvSpPr>
          <p:cNvPr id="23" name="矩形 22"/>
          <p:cNvSpPr/>
          <p:nvPr/>
        </p:nvSpPr>
        <p:spPr>
          <a:xfrm>
            <a:off x="4168587" y="3219680"/>
            <a:ext cx="6601809" cy="277770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68586" y="998839"/>
            <a:ext cx="6601809" cy="93961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787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spc="-15" dirty="0">
                <a:solidFill>
                  <a:srgbClr val="0000FF"/>
                </a:solidFill>
              </a:rPr>
              <a:t>CIDF</a:t>
            </a:r>
            <a:r>
              <a:rPr lang="zh-CN" altLang="en-US" spc="-15" dirty="0" smtClean="0">
                <a:solidFill>
                  <a:srgbClr val="0000FF"/>
                </a:solidFill>
              </a:rPr>
              <a:t>模型</a:t>
            </a:r>
            <a:endParaRPr lang="en-US" altLang="zh-CN" spc="-15" dirty="0" smtClean="0">
              <a:solidFill>
                <a:srgbClr val="0000FF"/>
              </a:solidFill>
            </a:endParaRPr>
          </a:p>
          <a:p>
            <a:pPr lvl="1"/>
            <a:r>
              <a:rPr lang="zh-CN" altLang="en-US" dirty="0"/>
              <a:t>由于大多数的入侵检测系统都是</a:t>
            </a:r>
            <a:r>
              <a:rPr lang="zh-CN" altLang="en-US" dirty="0">
                <a:solidFill>
                  <a:srgbClr val="C00000"/>
                </a:solidFill>
              </a:rPr>
              <a:t>独立开发的，不同系统之间缺乏互操作性和互用性，这对入侵检测系统的发展造成了障碍</a:t>
            </a:r>
            <a:r>
              <a:rPr lang="zh-CN" altLang="en-US" dirty="0"/>
              <a:t>，因此，</a:t>
            </a:r>
            <a:r>
              <a:rPr lang="en-US" altLang="zh-CN" dirty="0"/>
              <a:t>DARPA</a:t>
            </a:r>
            <a:r>
              <a:rPr lang="zh-CN" altLang="en-US" dirty="0"/>
              <a:t>（</a:t>
            </a:r>
            <a:r>
              <a:rPr lang="en-US" altLang="zh-CN" dirty="0"/>
              <a:t>the  Defense Advanced Research </a:t>
            </a:r>
            <a:r>
              <a:rPr lang="en-US" altLang="zh-CN" dirty="0" err="1"/>
              <a:t>Prouects</a:t>
            </a:r>
            <a:r>
              <a:rPr lang="en-US" altLang="zh-CN" dirty="0"/>
              <a:t> Agency</a:t>
            </a:r>
            <a:r>
              <a:rPr lang="zh-CN" altLang="en-US" dirty="0"/>
              <a:t>， 美国国防部高级研究计划局）在</a:t>
            </a:r>
            <a:r>
              <a:rPr lang="en-US" altLang="zh-CN" dirty="0"/>
              <a:t>1997</a:t>
            </a:r>
            <a:r>
              <a:rPr lang="zh-CN" altLang="en-US" dirty="0"/>
              <a:t>年</a:t>
            </a:r>
            <a:r>
              <a:rPr lang="en-US" altLang="zh-CN" dirty="0"/>
              <a:t>3</a:t>
            </a:r>
            <a:r>
              <a:rPr lang="zh-CN" altLang="en-US" dirty="0"/>
              <a:t>月开始</a:t>
            </a:r>
            <a:r>
              <a:rPr lang="zh-CN" altLang="en-US" dirty="0" smtClean="0"/>
              <a:t>着手</a:t>
            </a:r>
            <a:r>
              <a:rPr lang="zh-CN" altLang="en-US" dirty="0">
                <a:solidFill>
                  <a:srgbClr val="C00000"/>
                </a:solidFill>
              </a:rPr>
              <a:t>通用入侵检测架构</a:t>
            </a:r>
            <a:r>
              <a:rPr lang="en-US" altLang="zh-CN" dirty="0"/>
              <a:t>(CIDF, Common Intrusion  Detection Framework) </a:t>
            </a:r>
            <a:r>
              <a:rPr lang="zh-CN" altLang="en-US" dirty="0"/>
              <a:t>标准的制定。</a:t>
            </a:r>
          </a:p>
          <a:p>
            <a:pPr lvl="1"/>
            <a:r>
              <a:rPr lang="en-US" altLang="zh-CN" dirty="0"/>
              <a:t>CIDF </a:t>
            </a:r>
            <a:r>
              <a:rPr lang="zh-CN" altLang="en-US" dirty="0"/>
              <a:t>是一种推荐的入侵检测标准架构。</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7261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en-US" altLang="zh-CN" dirty="0" smtClean="0"/>
              <a:t>CIDF</a:t>
            </a:r>
            <a:r>
              <a:rPr lang="zh-CN" altLang="en-US" dirty="0"/>
              <a:t>由 </a:t>
            </a:r>
            <a:r>
              <a:rPr lang="en-US" altLang="zh-CN" dirty="0" err="1"/>
              <a:t>S.Staniford</a:t>
            </a:r>
            <a:r>
              <a:rPr lang="en-US" altLang="zh-CN" dirty="0"/>
              <a:t> </a:t>
            </a:r>
            <a:r>
              <a:rPr lang="zh-CN" altLang="en-US" dirty="0"/>
              <a:t>等人提出，主要有三个目的：</a:t>
            </a:r>
          </a:p>
          <a:p>
            <a:pPr lvl="1"/>
            <a:r>
              <a:rPr lang="en-US" altLang="zh-CN" dirty="0">
                <a:solidFill>
                  <a:srgbClr val="C00000"/>
                </a:solidFill>
              </a:rPr>
              <a:t>IDS</a:t>
            </a:r>
            <a:r>
              <a:rPr lang="zh-CN" altLang="en-US" dirty="0">
                <a:solidFill>
                  <a:srgbClr val="C00000"/>
                </a:solidFill>
              </a:rPr>
              <a:t>构件共享</a:t>
            </a:r>
            <a:r>
              <a:rPr lang="zh-CN" altLang="en-US" dirty="0"/>
              <a:t>，即一个</a:t>
            </a:r>
            <a:r>
              <a:rPr lang="en-US" altLang="zh-CN" dirty="0"/>
              <a:t>IDS</a:t>
            </a:r>
            <a:r>
              <a:rPr lang="zh-CN" altLang="en-US" dirty="0"/>
              <a:t>系统的构件可被另一个系统使用；</a:t>
            </a:r>
          </a:p>
          <a:p>
            <a:pPr lvl="1"/>
            <a:r>
              <a:rPr lang="zh-CN" altLang="en-US" dirty="0">
                <a:solidFill>
                  <a:srgbClr val="C00000"/>
                </a:solidFill>
              </a:rPr>
              <a:t>数据共享</a:t>
            </a:r>
            <a:r>
              <a:rPr lang="zh-CN" altLang="en-US" dirty="0"/>
              <a:t>，即通过提供标准的数据格式，使得</a:t>
            </a:r>
            <a:r>
              <a:rPr lang="en-US" altLang="zh-CN" dirty="0"/>
              <a:t>IDS</a:t>
            </a:r>
            <a:r>
              <a:rPr lang="zh-CN" altLang="en-US" dirty="0"/>
              <a:t>中的各类数据可以在不同的系统之间传递并共享；</a:t>
            </a:r>
          </a:p>
          <a:p>
            <a:pPr lvl="1"/>
            <a:r>
              <a:rPr lang="zh-CN" altLang="en-US" dirty="0">
                <a:solidFill>
                  <a:srgbClr val="C00000"/>
                </a:solidFill>
              </a:rPr>
              <a:t>完善互用性标准</a:t>
            </a:r>
            <a:r>
              <a:rPr lang="zh-CN" altLang="en-US" dirty="0"/>
              <a:t>，并建立一套开发接口和支持工具，以提供独立开发部分构件的能力。</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5418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sp>
        <p:nvSpPr>
          <p:cNvPr id="7" name="内容占位符 6"/>
          <p:cNvSpPr>
            <a:spLocks noGrp="1"/>
          </p:cNvSpPr>
          <p:nvPr>
            <p:ph idx="1"/>
          </p:nvPr>
        </p:nvSpPr>
        <p:spPr>
          <a:xfrm>
            <a:off x="854727" y="1257866"/>
            <a:ext cx="10247469" cy="2296217"/>
          </a:xfrm>
        </p:spPr>
        <p:txBody>
          <a:bodyPr vert="horz" lIns="91440" tIns="45720" rIns="91440" bIns="45720" rtlCol="0">
            <a:normAutofit/>
          </a:bodyPr>
          <a:lstStyle/>
          <a:p>
            <a:r>
              <a:rPr lang="en-US" altLang="zh-CN" sz="2400" dirty="0"/>
              <a:t>CIDF</a:t>
            </a:r>
            <a:r>
              <a:rPr lang="zh-CN" altLang="en-US" sz="2400" dirty="0"/>
              <a:t> 模型将入侵检测需要分析的数据称作</a:t>
            </a:r>
            <a:r>
              <a:rPr lang="zh-CN" altLang="en-US" sz="2400" dirty="0">
                <a:solidFill>
                  <a:srgbClr val="C00000"/>
                </a:solidFill>
              </a:rPr>
              <a:t>事件（</a:t>
            </a:r>
            <a:r>
              <a:rPr lang="en-US" altLang="zh-CN" sz="2400" dirty="0">
                <a:solidFill>
                  <a:srgbClr val="C00000"/>
                </a:solidFill>
              </a:rPr>
              <a:t>Event</a:t>
            </a:r>
            <a:r>
              <a:rPr lang="zh-CN" altLang="en-US" sz="2400" dirty="0" smtClean="0">
                <a:solidFill>
                  <a:srgbClr val="C00000"/>
                </a:solidFill>
              </a:rPr>
              <a:t>）</a:t>
            </a:r>
            <a:endParaRPr lang="en-US" altLang="zh-CN" sz="2400" dirty="0" smtClean="0"/>
          </a:p>
          <a:p>
            <a:pPr lvl="1"/>
            <a:r>
              <a:rPr lang="zh-CN" altLang="en-US" sz="2000" dirty="0" smtClean="0"/>
              <a:t>它可以是基于网络的入侵检测系统的数据包；</a:t>
            </a:r>
            <a:endParaRPr lang="en-US" altLang="zh-CN" sz="2000" dirty="0" smtClean="0"/>
          </a:p>
          <a:p>
            <a:pPr lvl="1"/>
            <a:r>
              <a:rPr lang="zh-CN" altLang="en-US" sz="2000" dirty="0" smtClean="0"/>
              <a:t>也</a:t>
            </a:r>
            <a:r>
              <a:rPr lang="zh-CN" altLang="en-US" sz="2000" dirty="0"/>
              <a:t>可以是基于主机的入侵检测系统从</a:t>
            </a:r>
            <a:r>
              <a:rPr lang="zh-CN" altLang="en-US" sz="2000" dirty="0" smtClean="0"/>
              <a:t>系统日志</a:t>
            </a:r>
            <a:r>
              <a:rPr lang="zh-CN" altLang="en-US" sz="2000" dirty="0"/>
              <a:t>等其它途径得到的信息</a:t>
            </a:r>
            <a:r>
              <a:rPr lang="zh-CN" altLang="en-US" sz="2000" dirty="0" smtClean="0"/>
              <a:t>。</a:t>
            </a:r>
            <a:endParaRPr lang="en-US" altLang="zh-CN" sz="2000" dirty="0" smtClean="0"/>
          </a:p>
          <a:p>
            <a:r>
              <a:rPr lang="zh-CN" altLang="en-US" sz="2400" dirty="0" smtClean="0"/>
              <a:t>模型</a:t>
            </a:r>
            <a:r>
              <a:rPr lang="zh-CN" altLang="en-US" sz="2400" dirty="0"/>
              <a:t>也对各个部件</a:t>
            </a:r>
            <a:r>
              <a:rPr lang="zh-CN" altLang="en-US" sz="2400" dirty="0" smtClean="0"/>
              <a:t>之间</a:t>
            </a:r>
            <a:r>
              <a:rPr lang="zh-CN" altLang="en-US" sz="2400" dirty="0"/>
              <a:t>的</a:t>
            </a:r>
            <a:r>
              <a:rPr lang="zh-CN" altLang="en-US" sz="2400" u="sng" dirty="0"/>
              <a:t>信息传递格式</a:t>
            </a:r>
            <a:r>
              <a:rPr lang="zh-CN" altLang="en-US" sz="2400" dirty="0"/>
              <a:t>、</a:t>
            </a:r>
            <a:r>
              <a:rPr lang="zh-CN" altLang="en-US" sz="2400" u="sng" dirty="0"/>
              <a:t>通信方法</a:t>
            </a:r>
            <a:r>
              <a:rPr lang="zh-CN" altLang="en-US" sz="2400" dirty="0"/>
              <a:t>和</a:t>
            </a:r>
            <a:r>
              <a:rPr lang="en-US" altLang="zh-CN" sz="2400" u="sng" dirty="0"/>
              <a:t>API</a:t>
            </a:r>
            <a:r>
              <a:rPr lang="zh-CN" altLang="en-US" sz="2400" dirty="0"/>
              <a:t>进行了标准化</a:t>
            </a:r>
            <a:endParaRPr lang="en-US" altLang="zh-CN" sz="2400"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237212" y="336652"/>
              <a:ext cx="69547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976373" y="3917827"/>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841202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34834" y="3132823"/>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
        <p:nvSpPr>
          <p:cNvPr id="4" name="圆角矩形标注 3"/>
          <p:cNvSpPr/>
          <p:nvPr/>
        </p:nvSpPr>
        <p:spPr>
          <a:xfrm>
            <a:off x="3282099" y="1078302"/>
            <a:ext cx="4619697" cy="1515434"/>
          </a:xfrm>
          <a:prstGeom prst="wedgeRoundRectCallout">
            <a:avLst>
              <a:gd name="adj1" fmla="val -38252"/>
              <a:gd name="adj2" fmla="val 727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gn="just">
              <a:lnSpc>
                <a:spcPct val="98500"/>
              </a:lnSpc>
            </a:pPr>
            <a:r>
              <a:rPr lang="zh-CN" altLang="en-US" b="1" spc="25" dirty="0">
                <a:solidFill>
                  <a:srgbClr val="0033CC"/>
                </a:solidFill>
                <a:latin typeface="宋体"/>
                <a:cs typeface="宋体"/>
              </a:rPr>
              <a:t>事件</a:t>
            </a:r>
            <a:r>
              <a:rPr lang="zh-CN" altLang="en-US" b="1" spc="30" dirty="0">
                <a:solidFill>
                  <a:srgbClr val="0033CC"/>
                </a:solidFill>
                <a:latin typeface="宋体"/>
                <a:cs typeface="宋体"/>
              </a:rPr>
              <a:t>产生器</a:t>
            </a:r>
            <a:r>
              <a:rPr lang="zh-CN" altLang="en-US" spc="15" dirty="0">
                <a:latin typeface="宋体"/>
                <a:cs typeface="宋体"/>
              </a:rPr>
              <a:t>的</a:t>
            </a:r>
            <a:r>
              <a:rPr lang="zh-CN" altLang="en-US" spc="25" dirty="0">
                <a:latin typeface="宋体"/>
                <a:cs typeface="宋体"/>
              </a:rPr>
              <a:t>目的</a:t>
            </a:r>
            <a:r>
              <a:rPr lang="zh-CN" altLang="en-US" spc="15" dirty="0">
                <a:latin typeface="宋体"/>
                <a:cs typeface="宋体"/>
              </a:rPr>
              <a:t>是从</a:t>
            </a:r>
            <a:r>
              <a:rPr lang="zh-CN" altLang="en-US" spc="25" dirty="0">
                <a:latin typeface="宋体"/>
                <a:cs typeface="宋体"/>
              </a:rPr>
              <a:t>整个</a:t>
            </a:r>
            <a:r>
              <a:rPr lang="zh-CN" altLang="en-US" spc="15" dirty="0">
                <a:latin typeface="宋体"/>
                <a:cs typeface="宋体"/>
              </a:rPr>
              <a:t>的计</a:t>
            </a:r>
            <a:r>
              <a:rPr lang="zh-CN" altLang="en-US" spc="25" dirty="0">
                <a:latin typeface="宋体"/>
                <a:cs typeface="宋体"/>
              </a:rPr>
              <a:t>算机</a:t>
            </a:r>
            <a:r>
              <a:rPr lang="zh-CN" altLang="en-US" spc="15" dirty="0">
                <a:latin typeface="宋体"/>
                <a:cs typeface="宋体"/>
              </a:rPr>
              <a:t>环</a:t>
            </a:r>
            <a:r>
              <a:rPr lang="zh-CN" altLang="en-US" spc="65" dirty="0">
                <a:latin typeface="宋体"/>
                <a:cs typeface="宋体"/>
              </a:rPr>
              <a:t>境</a:t>
            </a:r>
            <a:r>
              <a:rPr lang="zh-CN" altLang="en-US" spc="30" dirty="0">
                <a:latin typeface="宋体"/>
                <a:cs typeface="宋体"/>
              </a:rPr>
              <a:t>（</a:t>
            </a:r>
            <a:r>
              <a:rPr lang="zh-CN" altLang="en-US" spc="25" dirty="0">
                <a:latin typeface="宋体"/>
                <a:cs typeface="宋体"/>
              </a:rPr>
              <a:t>也</a:t>
            </a:r>
            <a:r>
              <a:rPr lang="zh-CN" altLang="en-US" spc="15" dirty="0" smtClean="0">
                <a:latin typeface="宋体"/>
                <a:cs typeface="宋体"/>
              </a:rPr>
              <a:t>称</a:t>
            </a:r>
            <a:r>
              <a:rPr lang="zh-CN" altLang="en-US" spc="-5" dirty="0" smtClean="0">
                <a:latin typeface="宋体"/>
                <a:cs typeface="宋体"/>
              </a:rPr>
              <a:t>为</a:t>
            </a:r>
            <a:r>
              <a:rPr lang="zh-CN" altLang="en-US" spc="25" dirty="0" smtClean="0">
                <a:latin typeface="宋体"/>
                <a:cs typeface="宋体"/>
              </a:rPr>
              <a:t>信</a:t>
            </a:r>
            <a:r>
              <a:rPr lang="zh-CN" altLang="en-US" spc="30" dirty="0" smtClean="0">
                <a:latin typeface="宋体"/>
                <a:cs typeface="宋体"/>
              </a:rPr>
              <a:t>息</a:t>
            </a:r>
            <a:r>
              <a:rPr lang="zh-CN" altLang="en-US" spc="40" dirty="0" smtClean="0">
                <a:latin typeface="宋体"/>
                <a:cs typeface="宋体"/>
              </a:rPr>
              <a:t>源</a:t>
            </a:r>
            <a:r>
              <a:rPr lang="zh-CN" altLang="en-US" spc="30" dirty="0">
                <a:latin typeface="宋体"/>
                <a:cs typeface="宋体"/>
              </a:rPr>
              <a:t>）</a:t>
            </a:r>
            <a:r>
              <a:rPr lang="zh-CN" altLang="en-US" spc="15" dirty="0">
                <a:latin typeface="宋体"/>
                <a:cs typeface="宋体"/>
              </a:rPr>
              <a:t>中</a:t>
            </a:r>
            <a:r>
              <a:rPr lang="zh-CN" altLang="en-US" spc="25" dirty="0">
                <a:latin typeface="宋体"/>
                <a:cs typeface="宋体"/>
              </a:rPr>
              <a:t>获得事</a:t>
            </a:r>
            <a:r>
              <a:rPr lang="zh-CN" altLang="en-US" spc="40" dirty="0">
                <a:latin typeface="宋体"/>
                <a:cs typeface="宋体"/>
              </a:rPr>
              <a:t>件</a:t>
            </a:r>
            <a:r>
              <a:rPr lang="zh-CN" altLang="en-US" spc="30" dirty="0">
                <a:latin typeface="宋体"/>
                <a:cs typeface="宋体"/>
              </a:rPr>
              <a:t>，</a:t>
            </a:r>
            <a:r>
              <a:rPr lang="zh-CN" altLang="en-US" spc="25" dirty="0">
                <a:latin typeface="宋体"/>
                <a:cs typeface="宋体"/>
              </a:rPr>
              <a:t>并向</a:t>
            </a:r>
            <a:r>
              <a:rPr lang="zh-CN" altLang="en-US" spc="15" dirty="0">
                <a:latin typeface="宋体"/>
                <a:cs typeface="宋体"/>
              </a:rPr>
              <a:t>系</a:t>
            </a:r>
            <a:r>
              <a:rPr lang="zh-CN" altLang="en-US" spc="25" dirty="0">
                <a:latin typeface="宋体"/>
                <a:cs typeface="宋体"/>
              </a:rPr>
              <a:t>统的其</a:t>
            </a:r>
            <a:r>
              <a:rPr lang="zh-CN" altLang="en-US" spc="15" dirty="0">
                <a:latin typeface="宋体"/>
                <a:cs typeface="宋体"/>
              </a:rPr>
              <a:t>他</a:t>
            </a:r>
            <a:r>
              <a:rPr lang="zh-CN" altLang="en-US" spc="25" dirty="0">
                <a:latin typeface="宋体"/>
                <a:cs typeface="宋体"/>
              </a:rPr>
              <a:t>部分提</a:t>
            </a:r>
            <a:r>
              <a:rPr lang="zh-CN" altLang="en-US" spc="15" dirty="0">
                <a:latin typeface="宋体"/>
                <a:cs typeface="宋体"/>
              </a:rPr>
              <a:t>供</a:t>
            </a:r>
            <a:r>
              <a:rPr lang="zh-CN" altLang="en-US" spc="-5" dirty="0" smtClean="0">
                <a:latin typeface="宋体"/>
                <a:cs typeface="宋体"/>
              </a:rPr>
              <a:t>该</a:t>
            </a:r>
            <a:r>
              <a:rPr lang="zh-CN" altLang="en-US" spc="25" dirty="0" smtClean="0">
                <a:latin typeface="宋体"/>
                <a:cs typeface="宋体"/>
              </a:rPr>
              <a:t>事</a:t>
            </a:r>
            <a:r>
              <a:rPr lang="zh-CN" altLang="en-US" spc="30" dirty="0" smtClean="0">
                <a:latin typeface="宋体"/>
                <a:cs typeface="宋体"/>
              </a:rPr>
              <a:t>件</a:t>
            </a:r>
            <a:r>
              <a:rPr lang="zh-CN" altLang="en-US" spc="30" dirty="0">
                <a:latin typeface="宋体"/>
                <a:cs typeface="宋体"/>
              </a:rPr>
              <a:t>，</a:t>
            </a:r>
            <a:r>
              <a:rPr lang="zh-CN" altLang="en-US" spc="25" dirty="0">
                <a:latin typeface="宋体"/>
                <a:cs typeface="宋体"/>
              </a:rPr>
              <a:t>这</a:t>
            </a:r>
            <a:r>
              <a:rPr lang="zh-CN" altLang="en-US" spc="15" dirty="0">
                <a:latin typeface="宋体"/>
                <a:cs typeface="宋体"/>
              </a:rPr>
              <a:t>些</a:t>
            </a:r>
            <a:r>
              <a:rPr lang="zh-CN" altLang="en-US" spc="25" dirty="0">
                <a:latin typeface="宋体"/>
                <a:cs typeface="宋体"/>
              </a:rPr>
              <a:t>数据源</a:t>
            </a:r>
            <a:r>
              <a:rPr lang="zh-CN" altLang="en-US" spc="15" dirty="0">
                <a:latin typeface="宋体"/>
                <a:cs typeface="宋体"/>
              </a:rPr>
              <a:t>可</a:t>
            </a:r>
            <a:r>
              <a:rPr lang="zh-CN" altLang="en-US" spc="25" dirty="0">
                <a:latin typeface="宋体"/>
                <a:cs typeface="宋体"/>
              </a:rPr>
              <a:t>以是网</a:t>
            </a:r>
            <a:r>
              <a:rPr lang="zh-CN" altLang="en-US" spc="50" dirty="0">
                <a:latin typeface="宋体"/>
                <a:cs typeface="宋体"/>
              </a:rPr>
              <a:t>络</a:t>
            </a:r>
            <a:r>
              <a:rPr lang="zh-CN" altLang="en-US" spc="30" dirty="0">
                <a:latin typeface="宋体"/>
                <a:cs typeface="宋体"/>
              </a:rPr>
              <a:t>、</a:t>
            </a:r>
            <a:r>
              <a:rPr lang="zh-CN" altLang="en-US" spc="25" dirty="0">
                <a:latin typeface="宋体"/>
                <a:cs typeface="宋体"/>
              </a:rPr>
              <a:t>主机</a:t>
            </a:r>
            <a:r>
              <a:rPr lang="zh-CN" altLang="en-US" spc="15" dirty="0">
                <a:latin typeface="宋体"/>
                <a:cs typeface="宋体"/>
              </a:rPr>
              <a:t>或</a:t>
            </a:r>
            <a:r>
              <a:rPr lang="zh-CN" altLang="en-US" spc="25" dirty="0">
                <a:latin typeface="宋体"/>
                <a:cs typeface="宋体"/>
              </a:rPr>
              <a:t>应用系</a:t>
            </a:r>
            <a:r>
              <a:rPr lang="zh-CN" altLang="en-US" spc="15" dirty="0">
                <a:latin typeface="宋体"/>
                <a:cs typeface="宋体"/>
              </a:rPr>
              <a:t>统</a:t>
            </a:r>
            <a:r>
              <a:rPr lang="zh-CN" altLang="en-US" spc="-5" dirty="0" smtClean="0">
                <a:latin typeface="宋体"/>
                <a:cs typeface="宋体"/>
              </a:rPr>
              <a:t>中的</a:t>
            </a:r>
            <a:r>
              <a:rPr lang="zh-CN" altLang="en-US" spc="-5" dirty="0">
                <a:latin typeface="宋体"/>
                <a:cs typeface="宋体"/>
              </a:rPr>
              <a:t>信</a:t>
            </a:r>
            <a:r>
              <a:rPr lang="zh-CN" altLang="en-US" spc="-10" dirty="0">
                <a:latin typeface="宋体"/>
                <a:cs typeface="宋体"/>
              </a:rPr>
              <a:t>息</a:t>
            </a:r>
            <a:r>
              <a:rPr lang="zh-CN" altLang="en-US" spc="-5" dirty="0">
                <a:latin typeface="宋体"/>
                <a:cs typeface="宋体"/>
              </a:rPr>
              <a:t>。</a:t>
            </a:r>
            <a:endParaRPr lang="zh-CN" altLang="en-US" dirty="0">
              <a:latin typeface="宋体"/>
              <a:cs typeface="宋体"/>
            </a:endParaRPr>
          </a:p>
        </p:txBody>
      </p:sp>
    </p:spTree>
    <p:extLst>
      <p:ext uri="{BB962C8B-B14F-4D97-AF65-F5344CB8AC3E}">
        <p14:creationId xmlns:p14="http://schemas.microsoft.com/office/powerpoint/2010/main" val="1187729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907362" y="1295396"/>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
        <p:nvSpPr>
          <p:cNvPr id="4" name="圆角矩形标注 3"/>
          <p:cNvSpPr/>
          <p:nvPr/>
        </p:nvSpPr>
        <p:spPr>
          <a:xfrm>
            <a:off x="2203797" y="4251278"/>
            <a:ext cx="4438543" cy="1580180"/>
          </a:xfrm>
          <a:prstGeom prst="wedgeRoundRectCallout">
            <a:avLst>
              <a:gd name="adj1" fmla="val -36069"/>
              <a:gd name="adj2" fmla="val -84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gn="just">
              <a:lnSpc>
                <a:spcPct val="98500"/>
              </a:lnSpc>
            </a:pPr>
            <a:r>
              <a:rPr lang="zh-CN" altLang="en-US" b="1" spc="25" dirty="0">
                <a:solidFill>
                  <a:srgbClr val="0033CC"/>
                </a:solidFill>
                <a:latin typeface="宋体"/>
                <a:cs typeface="宋体"/>
              </a:rPr>
              <a:t>事件</a:t>
            </a:r>
            <a:r>
              <a:rPr lang="zh-CN" altLang="en-US" b="1" spc="30" dirty="0">
                <a:solidFill>
                  <a:srgbClr val="0033CC"/>
                </a:solidFill>
                <a:latin typeface="宋体"/>
                <a:cs typeface="宋体"/>
              </a:rPr>
              <a:t>分析器</a:t>
            </a:r>
            <a:r>
              <a:rPr lang="zh-CN" altLang="en-US" spc="15" dirty="0">
                <a:latin typeface="宋体"/>
                <a:cs typeface="宋体"/>
              </a:rPr>
              <a:t>从</a:t>
            </a:r>
            <a:r>
              <a:rPr lang="zh-CN" altLang="en-US" spc="25" dirty="0">
                <a:latin typeface="宋体"/>
                <a:cs typeface="宋体"/>
              </a:rPr>
              <a:t>事件</a:t>
            </a:r>
            <a:r>
              <a:rPr lang="zh-CN" altLang="en-US" spc="15" dirty="0">
                <a:latin typeface="宋体"/>
                <a:cs typeface="宋体"/>
              </a:rPr>
              <a:t>产生</a:t>
            </a:r>
            <a:r>
              <a:rPr lang="zh-CN" altLang="en-US" spc="25" dirty="0">
                <a:latin typeface="宋体"/>
                <a:cs typeface="宋体"/>
              </a:rPr>
              <a:t>器中</a:t>
            </a:r>
            <a:r>
              <a:rPr lang="zh-CN" altLang="en-US" spc="15" dirty="0">
                <a:latin typeface="宋体"/>
                <a:cs typeface="宋体"/>
              </a:rPr>
              <a:t>获得</a:t>
            </a:r>
            <a:r>
              <a:rPr lang="zh-CN" altLang="en-US" spc="25" dirty="0">
                <a:latin typeface="宋体"/>
                <a:cs typeface="宋体"/>
              </a:rPr>
              <a:t>数</a:t>
            </a:r>
            <a:r>
              <a:rPr lang="zh-CN" altLang="en-US" spc="65" dirty="0">
                <a:latin typeface="宋体"/>
                <a:cs typeface="宋体"/>
              </a:rPr>
              <a:t>据</a:t>
            </a:r>
            <a:r>
              <a:rPr lang="zh-CN" altLang="en-US" spc="25" dirty="0">
                <a:latin typeface="宋体"/>
                <a:cs typeface="宋体"/>
              </a:rPr>
              <a:t>，通</a:t>
            </a:r>
            <a:r>
              <a:rPr lang="zh-CN" altLang="en-US" spc="30" dirty="0">
                <a:latin typeface="宋体"/>
                <a:cs typeface="宋体"/>
              </a:rPr>
              <a:t>过各</a:t>
            </a:r>
            <a:r>
              <a:rPr lang="zh-CN" altLang="en-US" spc="25" dirty="0">
                <a:latin typeface="宋体"/>
                <a:cs typeface="宋体"/>
              </a:rPr>
              <a:t>种</a:t>
            </a:r>
            <a:r>
              <a:rPr lang="zh-CN" altLang="en-US" spc="-5" dirty="0" smtClean="0">
                <a:latin typeface="宋体"/>
                <a:cs typeface="宋体"/>
              </a:rPr>
              <a:t>分</a:t>
            </a:r>
            <a:r>
              <a:rPr lang="zh-CN" altLang="en-US" spc="40" dirty="0" smtClean="0">
                <a:latin typeface="宋体"/>
                <a:cs typeface="宋体"/>
              </a:rPr>
              <a:t>析方</a:t>
            </a:r>
            <a:r>
              <a:rPr lang="zh-CN" altLang="en-US" spc="30" dirty="0" smtClean="0">
                <a:latin typeface="宋体"/>
                <a:cs typeface="宋体"/>
              </a:rPr>
              <a:t>法</a:t>
            </a:r>
            <a:r>
              <a:rPr lang="en-US" altLang="zh-CN" spc="10" dirty="0" smtClean="0">
                <a:latin typeface="Times New Roman"/>
                <a:cs typeface="Times New Roman"/>
              </a:rPr>
              <a:t>(</a:t>
            </a:r>
            <a:r>
              <a:rPr lang="zh-CN" altLang="en-US" spc="30" dirty="0" smtClean="0">
                <a:latin typeface="宋体"/>
                <a:cs typeface="宋体"/>
              </a:rPr>
              <a:t>一般</a:t>
            </a:r>
            <a:r>
              <a:rPr lang="zh-CN" altLang="en-US" spc="30" dirty="0">
                <a:latin typeface="宋体"/>
                <a:cs typeface="宋体"/>
              </a:rPr>
              <a:t>为误用检测和异常检测</a:t>
            </a:r>
            <a:r>
              <a:rPr lang="zh-CN" altLang="en-US" spc="30" dirty="0" smtClean="0">
                <a:latin typeface="宋体"/>
                <a:cs typeface="宋体"/>
              </a:rPr>
              <a:t>方</a:t>
            </a:r>
            <a:r>
              <a:rPr lang="zh-CN" altLang="en-US" spc="40" dirty="0" smtClean="0">
                <a:latin typeface="宋体"/>
                <a:cs typeface="宋体"/>
              </a:rPr>
              <a:t>法</a:t>
            </a:r>
            <a:r>
              <a:rPr lang="en-US" altLang="zh-CN" spc="10" dirty="0" smtClean="0">
                <a:latin typeface="Times New Roman"/>
                <a:cs typeface="Times New Roman"/>
              </a:rPr>
              <a:t>)</a:t>
            </a:r>
            <a:r>
              <a:rPr lang="zh-CN" altLang="en-US" spc="-5" dirty="0" smtClean="0">
                <a:latin typeface="宋体"/>
                <a:cs typeface="宋体"/>
              </a:rPr>
              <a:t>来</a:t>
            </a:r>
            <a:r>
              <a:rPr lang="zh-CN" altLang="en-US" spc="25" dirty="0" smtClean="0">
                <a:latin typeface="宋体"/>
                <a:cs typeface="宋体"/>
              </a:rPr>
              <a:t>分</a:t>
            </a:r>
            <a:r>
              <a:rPr lang="zh-CN" altLang="en-US" spc="30" dirty="0" smtClean="0">
                <a:latin typeface="宋体"/>
                <a:cs typeface="宋体"/>
              </a:rPr>
              <a:t>析</a:t>
            </a:r>
            <a:r>
              <a:rPr lang="zh-CN" altLang="en-US" spc="30" dirty="0">
                <a:latin typeface="宋体"/>
                <a:cs typeface="宋体"/>
              </a:rPr>
              <a:t>数</a:t>
            </a:r>
            <a:r>
              <a:rPr lang="zh-CN" altLang="en-US" spc="40" dirty="0">
                <a:latin typeface="宋体"/>
                <a:cs typeface="宋体"/>
              </a:rPr>
              <a:t>据</a:t>
            </a:r>
            <a:r>
              <a:rPr lang="zh-CN" altLang="en-US" spc="25" dirty="0">
                <a:latin typeface="宋体"/>
                <a:cs typeface="宋体"/>
              </a:rPr>
              <a:t>，决定入</a:t>
            </a:r>
            <a:r>
              <a:rPr lang="zh-CN" altLang="en-US" spc="15" dirty="0">
                <a:latin typeface="宋体"/>
                <a:cs typeface="宋体"/>
              </a:rPr>
              <a:t>侵</a:t>
            </a:r>
            <a:r>
              <a:rPr lang="zh-CN" altLang="en-US" spc="25" dirty="0">
                <a:latin typeface="宋体"/>
                <a:cs typeface="宋体"/>
              </a:rPr>
              <a:t>是否已</a:t>
            </a:r>
            <a:r>
              <a:rPr lang="zh-CN" altLang="en-US" spc="15" dirty="0">
                <a:latin typeface="宋体"/>
                <a:cs typeface="宋体"/>
              </a:rPr>
              <a:t>经</a:t>
            </a:r>
            <a:r>
              <a:rPr lang="zh-CN" altLang="en-US" spc="25" dirty="0">
                <a:latin typeface="宋体"/>
                <a:cs typeface="宋体"/>
              </a:rPr>
              <a:t>发生或</a:t>
            </a:r>
            <a:r>
              <a:rPr lang="zh-CN" altLang="en-US" spc="15" dirty="0">
                <a:latin typeface="宋体"/>
                <a:cs typeface="宋体"/>
              </a:rPr>
              <a:t>者</a:t>
            </a:r>
            <a:r>
              <a:rPr lang="zh-CN" altLang="en-US" spc="25" dirty="0">
                <a:latin typeface="宋体"/>
                <a:cs typeface="宋体"/>
              </a:rPr>
              <a:t>正在</a:t>
            </a:r>
            <a:r>
              <a:rPr lang="zh-CN" altLang="en-US" spc="25" dirty="0" smtClean="0">
                <a:latin typeface="宋体"/>
                <a:cs typeface="宋体"/>
              </a:rPr>
              <a:t>发</a:t>
            </a:r>
            <a:r>
              <a:rPr lang="zh-CN" altLang="en-US" spc="75" dirty="0" smtClean="0">
                <a:latin typeface="宋体"/>
                <a:cs typeface="宋体"/>
              </a:rPr>
              <a:t>生</a:t>
            </a:r>
            <a:r>
              <a:rPr lang="zh-CN" altLang="en-US" spc="-5" dirty="0" smtClean="0">
                <a:latin typeface="宋体"/>
                <a:cs typeface="宋体"/>
              </a:rPr>
              <a:t>。</a:t>
            </a:r>
            <a:endParaRPr lang="zh-CN" altLang="en-US" dirty="0">
              <a:latin typeface="宋体"/>
              <a:cs typeface="宋体"/>
            </a:endParaRPr>
          </a:p>
        </p:txBody>
      </p:sp>
    </p:spTree>
    <p:extLst>
      <p:ext uri="{BB962C8B-B14F-4D97-AF65-F5344CB8AC3E}">
        <p14:creationId xmlns:p14="http://schemas.microsoft.com/office/powerpoint/2010/main" val="2255488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
        <p:nvSpPr>
          <p:cNvPr id="23" name="矩形 22"/>
          <p:cNvSpPr/>
          <p:nvPr/>
        </p:nvSpPr>
        <p:spPr>
          <a:xfrm>
            <a:off x="4168587" y="1855694"/>
            <a:ext cx="6601809" cy="414169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1087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34834" y="3132823"/>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
        <p:nvSpPr>
          <p:cNvPr id="4" name="圆角矩形标注 3"/>
          <p:cNvSpPr/>
          <p:nvPr/>
        </p:nvSpPr>
        <p:spPr>
          <a:xfrm>
            <a:off x="4245262" y="1094973"/>
            <a:ext cx="4011283" cy="1420544"/>
          </a:xfrm>
          <a:prstGeom prst="wedgeRoundRectCallout">
            <a:avLst>
              <a:gd name="adj1" fmla="val 37017"/>
              <a:gd name="adj2" fmla="val 782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r>
              <a:rPr lang="zh-CN" altLang="en-US" b="1" spc="-10" dirty="0">
                <a:solidFill>
                  <a:srgbClr val="0033CC"/>
                </a:solidFill>
                <a:latin typeface="宋体"/>
                <a:cs typeface="宋体"/>
              </a:rPr>
              <a:t>响应单</a:t>
            </a:r>
            <a:r>
              <a:rPr lang="zh-CN" altLang="en-US" b="1" spc="-15" dirty="0">
                <a:solidFill>
                  <a:srgbClr val="0033CC"/>
                </a:solidFill>
                <a:latin typeface="宋体"/>
                <a:cs typeface="宋体"/>
              </a:rPr>
              <a:t>元</a:t>
            </a:r>
            <a:r>
              <a:rPr lang="zh-CN" altLang="en-US" spc="-5" dirty="0">
                <a:latin typeface="宋体"/>
                <a:cs typeface="宋体"/>
              </a:rPr>
              <a:t>则是对分析结果作出反应的功能单</a:t>
            </a:r>
            <a:r>
              <a:rPr lang="zh-CN" altLang="en-US" dirty="0">
                <a:latin typeface="宋体"/>
                <a:cs typeface="宋体"/>
              </a:rPr>
              <a:t>元</a:t>
            </a:r>
            <a:r>
              <a:rPr lang="zh-CN" altLang="en-US" spc="-5" dirty="0" smtClean="0">
                <a:latin typeface="宋体"/>
                <a:cs typeface="宋体"/>
              </a:rPr>
              <a:t>。</a:t>
            </a:r>
            <a:r>
              <a:rPr lang="zh-CN" altLang="en-US" spc="25" dirty="0" smtClean="0">
                <a:latin typeface="宋体"/>
                <a:cs typeface="宋体"/>
              </a:rPr>
              <a:t>最</a:t>
            </a:r>
            <a:r>
              <a:rPr lang="zh-CN" altLang="en-US" spc="25" dirty="0">
                <a:latin typeface="宋体"/>
                <a:cs typeface="宋体"/>
              </a:rPr>
              <a:t>简</a:t>
            </a:r>
            <a:r>
              <a:rPr lang="zh-CN" altLang="en-US" spc="15" dirty="0">
                <a:latin typeface="宋体"/>
                <a:cs typeface="宋体"/>
              </a:rPr>
              <a:t>单</a:t>
            </a:r>
            <a:r>
              <a:rPr lang="zh-CN" altLang="en-US" spc="25" dirty="0">
                <a:latin typeface="宋体"/>
                <a:cs typeface="宋体"/>
              </a:rPr>
              <a:t>的</a:t>
            </a:r>
            <a:r>
              <a:rPr lang="zh-CN" altLang="en-US" spc="15" dirty="0">
                <a:latin typeface="宋体"/>
                <a:cs typeface="宋体"/>
              </a:rPr>
              <a:t>响</a:t>
            </a:r>
            <a:r>
              <a:rPr lang="zh-CN" altLang="en-US" spc="25" dirty="0">
                <a:latin typeface="宋体"/>
                <a:cs typeface="宋体"/>
              </a:rPr>
              <a:t>应</a:t>
            </a:r>
            <a:r>
              <a:rPr lang="zh-CN" altLang="en-US" spc="15" dirty="0">
                <a:latin typeface="宋体"/>
                <a:cs typeface="宋体"/>
              </a:rPr>
              <a:t>是</a:t>
            </a:r>
            <a:r>
              <a:rPr lang="zh-CN" altLang="en-US" spc="25" dirty="0">
                <a:latin typeface="宋体"/>
                <a:cs typeface="宋体"/>
              </a:rPr>
              <a:t>报</a:t>
            </a:r>
            <a:r>
              <a:rPr lang="zh-CN" altLang="en-US" spc="40" dirty="0">
                <a:latin typeface="宋体"/>
                <a:cs typeface="宋体"/>
              </a:rPr>
              <a:t>警</a:t>
            </a:r>
            <a:r>
              <a:rPr lang="zh-CN" altLang="en-US" spc="30" dirty="0">
                <a:latin typeface="宋体"/>
                <a:cs typeface="宋体"/>
              </a:rPr>
              <a:t>，</a:t>
            </a:r>
            <a:r>
              <a:rPr lang="zh-CN" altLang="en-US" spc="15" dirty="0">
                <a:latin typeface="宋体"/>
                <a:cs typeface="宋体"/>
              </a:rPr>
              <a:t>通</a:t>
            </a:r>
            <a:r>
              <a:rPr lang="zh-CN" altLang="en-US" spc="25" dirty="0">
                <a:latin typeface="宋体"/>
                <a:cs typeface="宋体"/>
              </a:rPr>
              <a:t>知</a:t>
            </a:r>
            <a:r>
              <a:rPr lang="zh-CN" altLang="en-US" spc="15" dirty="0">
                <a:latin typeface="宋体"/>
                <a:cs typeface="宋体"/>
              </a:rPr>
              <a:t>管</a:t>
            </a:r>
            <a:r>
              <a:rPr lang="zh-CN" altLang="en-US" spc="25" dirty="0">
                <a:latin typeface="宋体"/>
                <a:cs typeface="宋体"/>
              </a:rPr>
              <a:t>理</a:t>
            </a:r>
            <a:r>
              <a:rPr lang="zh-CN" altLang="en-US" spc="15" dirty="0">
                <a:latin typeface="宋体"/>
                <a:cs typeface="宋体"/>
              </a:rPr>
              <a:t>者</a:t>
            </a:r>
            <a:r>
              <a:rPr lang="zh-CN" altLang="en-US" spc="25" dirty="0">
                <a:latin typeface="宋体"/>
                <a:cs typeface="宋体"/>
              </a:rPr>
              <a:t>入</a:t>
            </a:r>
            <a:r>
              <a:rPr lang="zh-CN" altLang="en-US" spc="15" dirty="0">
                <a:latin typeface="宋体"/>
                <a:cs typeface="宋体"/>
              </a:rPr>
              <a:t>侵</a:t>
            </a:r>
            <a:r>
              <a:rPr lang="zh-CN" altLang="en-US" spc="25" dirty="0">
                <a:latin typeface="宋体"/>
                <a:cs typeface="宋体"/>
              </a:rPr>
              <a:t>事</a:t>
            </a:r>
            <a:r>
              <a:rPr lang="zh-CN" altLang="en-US" spc="15" dirty="0">
                <a:latin typeface="宋体"/>
                <a:cs typeface="宋体"/>
              </a:rPr>
              <a:t>件</a:t>
            </a:r>
            <a:r>
              <a:rPr lang="zh-CN" altLang="en-US" spc="25" dirty="0">
                <a:latin typeface="宋体"/>
                <a:cs typeface="宋体"/>
              </a:rPr>
              <a:t>的</a:t>
            </a:r>
            <a:r>
              <a:rPr lang="zh-CN" altLang="en-US" spc="15" dirty="0">
                <a:latin typeface="宋体"/>
                <a:cs typeface="宋体"/>
              </a:rPr>
              <a:t>发</a:t>
            </a:r>
            <a:r>
              <a:rPr lang="zh-CN" altLang="en-US" spc="65" dirty="0">
                <a:latin typeface="宋体"/>
                <a:cs typeface="宋体"/>
              </a:rPr>
              <a:t>生</a:t>
            </a:r>
            <a:r>
              <a:rPr lang="zh-CN" altLang="en-US" spc="-5" dirty="0" smtClean="0">
                <a:latin typeface="宋体"/>
                <a:cs typeface="宋体"/>
              </a:rPr>
              <a:t>，由</a:t>
            </a:r>
            <a:r>
              <a:rPr lang="zh-CN" altLang="en-US" spc="-5" dirty="0">
                <a:latin typeface="宋体"/>
                <a:cs typeface="宋体"/>
              </a:rPr>
              <a:t>管理者决定采取应对的措</a:t>
            </a:r>
            <a:r>
              <a:rPr lang="zh-CN" altLang="en-US" spc="-30" dirty="0">
                <a:latin typeface="宋体"/>
                <a:cs typeface="宋体"/>
              </a:rPr>
              <a:t>施</a:t>
            </a:r>
            <a:r>
              <a:rPr lang="zh-CN" altLang="en-US" spc="-5" dirty="0" smtClean="0">
                <a:latin typeface="宋体"/>
                <a:cs typeface="宋体"/>
              </a:rPr>
              <a:t>。</a:t>
            </a:r>
            <a:endParaRPr lang="zh-CN" altLang="en-US" dirty="0">
              <a:latin typeface="宋体"/>
              <a:cs typeface="宋体"/>
            </a:endParaRPr>
          </a:p>
        </p:txBody>
      </p:sp>
    </p:spTree>
    <p:extLst>
      <p:ext uri="{BB962C8B-B14F-4D97-AF65-F5344CB8AC3E}">
        <p14:creationId xmlns:p14="http://schemas.microsoft.com/office/powerpoint/2010/main" val="23964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907362" y="1295396"/>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
        <p:nvSpPr>
          <p:cNvPr id="4" name="圆角矩形标注 3"/>
          <p:cNvSpPr/>
          <p:nvPr/>
        </p:nvSpPr>
        <p:spPr>
          <a:xfrm>
            <a:off x="4364965" y="4237995"/>
            <a:ext cx="4183811" cy="1407650"/>
          </a:xfrm>
          <a:prstGeom prst="wedgeRoundRectCallout">
            <a:avLst>
              <a:gd name="adj1" fmla="val -1072"/>
              <a:gd name="adj2" fmla="val -883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327025" algn="just">
              <a:lnSpc>
                <a:spcPct val="97900"/>
              </a:lnSpc>
              <a:spcBef>
                <a:spcPts val="5"/>
              </a:spcBef>
              <a:tabLst>
                <a:tab pos="469900" algn="l"/>
              </a:tabLst>
            </a:pPr>
            <a:r>
              <a:rPr lang="zh-CN" altLang="en-US" b="1" spc="65" dirty="0">
                <a:solidFill>
                  <a:srgbClr val="0033CC"/>
                </a:solidFill>
                <a:latin typeface="宋体"/>
                <a:cs typeface="宋体"/>
              </a:rPr>
              <a:t>事件数据库</a:t>
            </a:r>
            <a:r>
              <a:rPr lang="zh-CN" altLang="en-US" spc="60" dirty="0">
                <a:latin typeface="宋体"/>
                <a:cs typeface="宋体"/>
              </a:rPr>
              <a:t>是存放各种中间和最终数据的地方的</a:t>
            </a:r>
            <a:r>
              <a:rPr lang="zh-CN" altLang="en-US" spc="60" dirty="0" smtClean="0">
                <a:latin typeface="宋体"/>
                <a:cs typeface="宋体"/>
              </a:rPr>
              <a:t>总称</a:t>
            </a:r>
            <a:r>
              <a:rPr lang="zh-CN" altLang="en-US" spc="75" dirty="0">
                <a:latin typeface="宋体"/>
                <a:cs typeface="宋体"/>
              </a:rPr>
              <a:t>，</a:t>
            </a:r>
            <a:r>
              <a:rPr lang="zh-CN" altLang="en-US" spc="60" dirty="0">
                <a:latin typeface="宋体"/>
                <a:cs typeface="宋体"/>
              </a:rPr>
              <a:t>它可以</a:t>
            </a:r>
            <a:r>
              <a:rPr lang="zh-CN" altLang="en-US" spc="75" dirty="0">
                <a:latin typeface="宋体"/>
                <a:cs typeface="宋体"/>
              </a:rPr>
              <a:t>是</a:t>
            </a:r>
            <a:r>
              <a:rPr lang="zh-CN" altLang="en-US" spc="60" dirty="0">
                <a:latin typeface="宋体"/>
                <a:cs typeface="宋体"/>
              </a:rPr>
              <a:t>复杂的</a:t>
            </a:r>
            <a:r>
              <a:rPr lang="zh-CN" altLang="en-US" spc="75" dirty="0">
                <a:latin typeface="宋体"/>
                <a:cs typeface="宋体"/>
              </a:rPr>
              <a:t>数</a:t>
            </a:r>
            <a:r>
              <a:rPr lang="zh-CN" altLang="en-US" spc="60" dirty="0">
                <a:latin typeface="宋体"/>
                <a:cs typeface="宋体"/>
              </a:rPr>
              <a:t>据</a:t>
            </a:r>
            <a:r>
              <a:rPr lang="zh-CN" altLang="en-US" spc="85" dirty="0">
                <a:latin typeface="宋体"/>
                <a:cs typeface="宋体"/>
              </a:rPr>
              <a:t>库</a:t>
            </a:r>
            <a:r>
              <a:rPr lang="zh-CN" altLang="en-US" spc="60" dirty="0">
                <a:latin typeface="宋体"/>
                <a:cs typeface="宋体"/>
              </a:rPr>
              <a:t>，</a:t>
            </a:r>
            <a:r>
              <a:rPr lang="zh-CN" altLang="en-US" spc="75" dirty="0">
                <a:latin typeface="宋体"/>
                <a:cs typeface="宋体"/>
              </a:rPr>
              <a:t>也</a:t>
            </a:r>
            <a:r>
              <a:rPr lang="zh-CN" altLang="en-US" spc="60" dirty="0">
                <a:latin typeface="宋体"/>
                <a:cs typeface="宋体"/>
              </a:rPr>
              <a:t>可以是</a:t>
            </a:r>
            <a:r>
              <a:rPr lang="zh-CN" altLang="en-US" spc="75" dirty="0">
                <a:latin typeface="宋体"/>
                <a:cs typeface="宋体"/>
              </a:rPr>
              <a:t>简</a:t>
            </a:r>
            <a:r>
              <a:rPr lang="zh-CN" altLang="en-US" spc="60" dirty="0">
                <a:latin typeface="宋体"/>
                <a:cs typeface="宋体"/>
              </a:rPr>
              <a:t>单的</a:t>
            </a:r>
            <a:r>
              <a:rPr lang="zh-CN" altLang="en-US" spc="75" dirty="0" smtClean="0">
                <a:latin typeface="宋体"/>
                <a:cs typeface="宋体"/>
              </a:rPr>
              <a:t>文</a:t>
            </a:r>
            <a:r>
              <a:rPr lang="zh-CN" altLang="en-US" dirty="0" smtClean="0">
                <a:latin typeface="宋体"/>
                <a:cs typeface="宋体"/>
              </a:rPr>
              <a:t>本文</a:t>
            </a:r>
            <a:r>
              <a:rPr lang="zh-CN" altLang="en-US" spc="-5" dirty="0" smtClean="0">
                <a:latin typeface="宋体"/>
                <a:cs typeface="宋体"/>
              </a:rPr>
              <a:t>件</a:t>
            </a:r>
            <a:r>
              <a:rPr lang="zh-CN" altLang="en-US" dirty="0">
                <a:latin typeface="宋体"/>
                <a:cs typeface="宋体"/>
              </a:rPr>
              <a:t>。</a:t>
            </a:r>
          </a:p>
        </p:txBody>
      </p:sp>
    </p:spTree>
    <p:extLst>
      <p:ext uri="{BB962C8B-B14F-4D97-AF65-F5344CB8AC3E}">
        <p14:creationId xmlns:p14="http://schemas.microsoft.com/office/powerpoint/2010/main" val="143673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907362" y="1295396"/>
            <a:ext cx="8004175" cy="2206678"/>
            <a:chOff x="2048117" y="363744"/>
            <a:chExt cx="8004175" cy="2206678"/>
          </a:xfrm>
        </p:grpSpPr>
        <p:sp>
          <p:nvSpPr>
            <p:cNvPr id="12" name="object 2"/>
            <p:cNvSpPr/>
            <p:nvPr/>
          </p:nvSpPr>
          <p:spPr>
            <a:xfrm>
              <a:off x="2048117" y="1546749"/>
              <a:ext cx="8004175" cy="0"/>
            </a:xfrm>
            <a:custGeom>
              <a:avLst/>
              <a:gdLst/>
              <a:ahLst/>
              <a:cxnLst/>
              <a:rect l="l" t="t" r="r" b="b"/>
              <a:pathLst>
                <a:path w="8004175">
                  <a:moveTo>
                    <a:pt x="0" y="0"/>
                  </a:moveTo>
                  <a:lnTo>
                    <a:pt x="8003860" y="0"/>
                  </a:lnTo>
                </a:path>
              </a:pathLst>
            </a:custGeom>
            <a:ln w="25040">
              <a:solidFill>
                <a:srgbClr val="000000"/>
              </a:solidFill>
            </a:ln>
          </p:spPr>
          <p:txBody>
            <a:bodyPr wrap="square" lIns="0" tIns="0" rIns="0" bIns="0" rtlCol="0"/>
            <a:lstStyle/>
            <a:p>
              <a:endParaRPr/>
            </a:p>
          </p:txBody>
        </p:sp>
        <p:sp>
          <p:nvSpPr>
            <p:cNvPr id="13" name="object 3"/>
            <p:cNvSpPr txBox="1"/>
            <p:nvPr/>
          </p:nvSpPr>
          <p:spPr>
            <a:xfrm>
              <a:off x="3530318" y="363744"/>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事件产生器</a:t>
              </a:r>
              <a:endParaRPr sz="1950">
                <a:latin typeface="宋体"/>
                <a:cs typeface="宋体"/>
              </a:endParaRPr>
            </a:p>
          </p:txBody>
        </p:sp>
        <p:sp>
          <p:nvSpPr>
            <p:cNvPr id="14" name="object 4"/>
            <p:cNvSpPr txBox="1"/>
            <p:nvPr/>
          </p:nvSpPr>
          <p:spPr>
            <a:xfrm>
              <a:off x="7383988" y="363744"/>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响应单元</a:t>
              </a:r>
              <a:endParaRPr sz="1950">
                <a:latin typeface="宋体"/>
                <a:cs typeface="宋体"/>
              </a:endParaRPr>
            </a:p>
          </p:txBody>
        </p:sp>
        <p:sp>
          <p:nvSpPr>
            <p:cNvPr id="15" name="object 5"/>
            <p:cNvSpPr txBox="1"/>
            <p:nvPr/>
          </p:nvSpPr>
          <p:spPr>
            <a:xfrm>
              <a:off x="2344552"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事件分析器</a:t>
              </a:r>
              <a:endParaRPr sz="1950">
                <a:latin typeface="宋体"/>
                <a:cs typeface="宋体"/>
              </a:endParaRPr>
            </a:p>
          </p:txBody>
        </p:sp>
        <p:sp>
          <p:nvSpPr>
            <p:cNvPr id="16" name="object 6"/>
            <p:cNvSpPr txBox="1"/>
            <p:nvPr/>
          </p:nvSpPr>
          <p:spPr>
            <a:xfrm>
              <a:off x="5308956" y="2138252"/>
              <a:ext cx="1779270" cy="432170"/>
            </a:xfrm>
            <a:prstGeom prst="rect">
              <a:avLst/>
            </a:prstGeom>
            <a:ln w="5009">
              <a:solidFill>
                <a:srgbClr val="000000"/>
              </a:solidFill>
            </a:ln>
          </p:spPr>
          <p:txBody>
            <a:bodyPr vert="horz" wrap="square" lIns="0" tIns="130810" rIns="0" bIns="0" rtlCol="0">
              <a:spAutoFit/>
            </a:bodyPr>
            <a:lstStyle/>
            <a:p>
              <a:pPr marL="259079">
                <a:spcBef>
                  <a:spcPts val="1030"/>
                </a:spcBef>
              </a:pPr>
              <a:r>
                <a:rPr sz="1950" spc="25" dirty="0">
                  <a:latin typeface="宋体"/>
                  <a:cs typeface="宋体"/>
                </a:rPr>
                <a:t>事件数据库</a:t>
              </a:r>
              <a:endParaRPr sz="1950">
                <a:latin typeface="宋体"/>
                <a:cs typeface="宋体"/>
              </a:endParaRPr>
            </a:p>
          </p:txBody>
        </p:sp>
        <p:sp>
          <p:nvSpPr>
            <p:cNvPr id="17" name="object 7"/>
            <p:cNvSpPr txBox="1"/>
            <p:nvPr/>
          </p:nvSpPr>
          <p:spPr>
            <a:xfrm>
              <a:off x="8569828" y="2138252"/>
              <a:ext cx="1186180" cy="432170"/>
            </a:xfrm>
            <a:prstGeom prst="rect">
              <a:avLst/>
            </a:prstGeom>
            <a:ln w="5010">
              <a:solidFill>
                <a:srgbClr val="000000"/>
              </a:solidFill>
            </a:ln>
          </p:spPr>
          <p:txBody>
            <a:bodyPr vert="horz" wrap="square" lIns="0" tIns="130810" rIns="0" bIns="0" rtlCol="0">
              <a:spAutoFit/>
            </a:bodyPr>
            <a:lstStyle/>
            <a:p>
              <a:pPr marL="88900">
                <a:spcBef>
                  <a:spcPts val="1030"/>
                </a:spcBef>
              </a:pPr>
              <a:r>
                <a:rPr sz="1950" spc="25" dirty="0">
                  <a:latin typeface="宋体"/>
                  <a:cs typeface="宋体"/>
                </a:rPr>
                <a:t>目录服务</a:t>
              </a:r>
              <a:endParaRPr sz="1950">
                <a:latin typeface="宋体"/>
                <a:cs typeface="宋体"/>
              </a:endParaRPr>
            </a:p>
          </p:txBody>
        </p:sp>
        <p:sp>
          <p:nvSpPr>
            <p:cNvPr id="18" name="object 8"/>
            <p:cNvSpPr/>
            <p:nvPr/>
          </p:nvSpPr>
          <p:spPr>
            <a:xfrm>
              <a:off x="4419626"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19" name="object 9"/>
            <p:cNvSpPr/>
            <p:nvPr/>
          </p:nvSpPr>
          <p:spPr>
            <a:xfrm>
              <a:off x="7976944" y="955236"/>
              <a:ext cx="0" cy="591820"/>
            </a:xfrm>
            <a:custGeom>
              <a:avLst/>
              <a:gdLst/>
              <a:ahLst/>
              <a:cxnLst/>
              <a:rect l="l" t="t" r="r" b="b"/>
              <a:pathLst>
                <a:path h="591819">
                  <a:moveTo>
                    <a:pt x="0" y="0"/>
                  </a:moveTo>
                  <a:lnTo>
                    <a:pt x="0" y="591513"/>
                  </a:lnTo>
                </a:path>
              </a:pathLst>
            </a:custGeom>
            <a:ln w="25098">
              <a:solidFill>
                <a:srgbClr val="000000"/>
              </a:solidFill>
            </a:ln>
          </p:spPr>
          <p:txBody>
            <a:bodyPr wrap="square" lIns="0" tIns="0" rIns="0" bIns="0" rtlCol="0"/>
            <a:lstStyle/>
            <a:p>
              <a:endParaRPr/>
            </a:p>
          </p:txBody>
        </p:sp>
        <p:sp>
          <p:nvSpPr>
            <p:cNvPr id="20" name="object 10"/>
            <p:cNvSpPr/>
            <p:nvPr/>
          </p:nvSpPr>
          <p:spPr>
            <a:xfrm>
              <a:off x="6198286" y="1546749"/>
              <a:ext cx="0" cy="591820"/>
            </a:xfrm>
            <a:custGeom>
              <a:avLst/>
              <a:gdLst/>
              <a:ahLst/>
              <a:cxnLst/>
              <a:rect l="l" t="t" r="r" b="b"/>
              <a:pathLst>
                <a:path h="591819">
                  <a:moveTo>
                    <a:pt x="0" y="0"/>
                  </a:moveTo>
                  <a:lnTo>
                    <a:pt x="0" y="591492"/>
                  </a:lnTo>
                </a:path>
              </a:pathLst>
            </a:custGeom>
            <a:ln w="25098">
              <a:solidFill>
                <a:srgbClr val="000000"/>
              </a:solidFill>
            </a:ln>
          </p:spPr>
          <p:txBody>
            <a:bodyPr wrap="square" lIns="0" tIns="0" rIns="0" bIns="0" rtlCol="0"/>
            <a:lstStyle/>
            <a:p>
              <a:endParaRPr/>
            </a:p>
          </p:txBody>
        </p:sp>
        <p:sp>
          <p:nvSpPr>
            <p:cNvPr id="21" name="object 11"/>
            <p:cNvSpPr/>
            <p:nvPr/>
          </p:nvSpPr>
          <p:spPr>
            <a:xfrm>
              <a:off x="9162647" y="1546750"/>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sp>
          <p:nvSpPr>
            <p:cNvPr id="22" name="object 12"/>
            <p:cNvSpPr/>
            <p:nvPr/>
          </p:nvSpPr>
          <p:spPr>
            <a:xfrm>
              <a:off x="3233882" y="1546749"/>
              <a:ext cx="0" cy="591820"/>
            </a:xfrm>
            <a:custGeom>
              <a:avLst/>
              <a:gdLst/>
              <a:ahLst/>
              <a:cxnLst/>
              <a:rect l="l" t="t" r="r" b="b"/>
              <a:pathLst>
                <a:path h="591819">
                  <a:moveTo>
                    <a:pt x="0" y="591492"/>
                  </a:moveTo>
                  <a:lnTo>
                    <a:pt x="0" y="0"/>
                  </a:lnTo>
                </a:path>
              </a:pathLst>
            </a:custGeom>
            <a:ln w="25098">
              <a:solidFill>
                <a:srgbClr val="000000"/>
              </a:solidFill>
            </a:ln>
          </p:spPr>
          <p:txBody>
            <a:bodyPr wrap="square" lIns="0" tIns="0" rIns="0" bIns="0" rtlCol="0"/>
            <a:lstStyle/>
            <a:p>
              <a:endParaRPr/>
            </a:p>
          </p:txBody>
        </p:sp>
      </p:grpSp>
      <p:sp>
        <p:nvSpPr>
          <p:cNvPr id="4" name="圆角矩形标注 3"/>
          <p:cNvSpPr/>
          <p:nvPr/>
        </p:nvSpPr>
        <p:spPr>
          <a:xfrm>
            <a:off x="5745191" y="4237995"/>
            <a:ext cx="5124091" cy="1886760"/>
          </a:xfrm>
          <a:prstGeom prst="wedgeRoundRectCallout">
            <a:avLst>
              <a:gd name="adj1" fmla="val 7677"/>
              <a:gd name="adj2" fmla="val -836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nSpc>
                <a:spcPct val="98600"/>
              </a:lnSpc>
              <a:spcBef>
                <a:spcPts val="175"/>
              </a:spcBef>
              <a:tabLst>
                <a:tab pos="469265" algn="l"/>
                <a:tab pos="469900" algn="l"/>
              </a:tabLst>
            </a:pPr>
            <a:r>
              <a:rPr lang="zh-CN" altLang="en-US" b="1" spc="60" dirty="0">
                <a:solidFill>
                  <a:srgbClr val="C00000"/>
                </a:solidFill>
                <a:latin typeface="宋体"/>
                <a:cs typeface="宋体"/>
              </a:rPr>
              <a:t>目录服务构</a:t>
            </a:r>
            <a:r>
              <a:rPr lang="zh-CN" altLang="en-US" b="1" spc="65" dirty="0">
                <a:solidFill>
                  <a:srgbClr val="C00000"/>
                </a:solidFill>
                <a:latin typeface="宋体"/>
                <a:cs typeface="宋体"/>
              </a:rPr>
              <a:t>件</a:t>
            </a:r>
            <a:r>
              <a:rPr lang="zh-CN" altLang="en-US" spc="60" dirty="0">
                <a:latin typeface="宋体"/>
                <a:cs typeface="宋体"/>
              </a:rPr>
              <a:t>用于各构件定位其他的构</a:t>
            </a:r>
            <a:r>
              <a:rPr lang="zh-CN" altLang="en-US" spc="75" dirty="0">
                <a:latin typeface="宋体"/>
                <a:cs typeface="宋体"/>
              </a:rPr>
              <a:t>件</a:t>
            </a:r>
            <a:r>
              <a:rPr lang="zh-CN" altLang="en-US" spc="60" dirty="0">
                <a:latin typeface="宋体"/>
                <a:cs typeface="宋体"/>
              </a:rPr>
              <a:t>，以</a:t>
            </a:r>
            <a:r>
              <a:rPr lang="zh-CN" altLang="en-US" spc="50" dirty="0">
                <a:latin typeface="宋体"/>
                <a:cs typeface="宋体"/>
              </a:rPr>
              <a:t>及</a:t>
            </a:r>
            <a:r>
              <a:rPr lang="zh-CN" altLang="en-US" dirty="0" smtClean="0">
                <a:latin typeface="宋体"/>
                <a:cs typeface="宋体"/>
              </a:rPr>
              <a:t>控</a:t>
            </a:r>
            <a:r>
              <a:rPr lang="zh-CN" altLang="en-US" spc="60" dirty="0" smtClean="0">
                <a:latin typeface="宋体"/>
                <a:cs typeface="宋体"/>
              </a:rPr>
              <a:t>制</a:t>
            </a:r>
            <a:r>
              <a:rPr lang="zh-CN" altLang="en-US" spc="75" dirty="0">
                <a:latin typeface="宋体"/>
                <a:cs typeface="宋体"/>
              </a:rPr>
              <a:t>其</a:t>
            </a:r>
            <a:r>
              <a:rPr lang="zh-CN" altLang="en-US" spc="60" dirty="0">
                <a:latin typeface="宋体"/>
                <a:cs typeface="宋体"/>
              </a:rPr>
              <a:t>他构件</a:t>
            </a:r>
            <a:r>
              <a:rPr lang="zh-CN" altLang="en-US" spc="75" dirty="0">
                <a:latin typeface="宋体"/>
                <a:cs typeface="宋体"/>
              </a:rPr>
              <a:t>传</a:t>
            </a:r>
            <a:r>
              <a:rPr lang="zh-CN" altLang="en-US" spc="60" dirty="0">
                <a:latin typeface="宋体"/>
                <a:cs typeface="宋体"/>
              </a:rPr>
              <a:t>递的数</a:t>
            </a:r>
            <a:r>
              <a:rPr lang="zh-CN" altLang="en-US" spc="75" dirty="0">
                <a:latin typeface="宋体"/>
                <a:cs typeface="宋体"/>
              </a:rPr>
              <a:t>据</a:t>
            </a:r>
            <a:r>
              <a:rPr lang="zh-CN" altLang="en-US" spc="60" dirty="0">
                <a:latin typeface="宋体"/>
                <a:cs typeface="宋体"/>
              </a:rPr>
              <a:t>并认证</a:t>
            </a:r>
            <a:r>
              <a:rPr lang="zh-CN" altLang="en-US" spc="75" dirty="0">
                <a:latin typeface="宋体"/>
                <a:cs typeface="宋体"/>
              </a:rPr>
              <a:t>其</a:t>
            </a:r>
            <a:r>
              <a:rPr lang="zh-CN" altLang="en-US" spc="60" dirty="0">
                <a:latin typeface="宋体"/>
                <a:cs typeface="宋体"/>
              </a:rPr>
              <a:t>他构件</a:t>
            </a:r>
            <a:r>
              <a:rPr lang="zh-CN" altLang="en-US" spc="75" dirty="0">
                <a:latin typeface="宋体"/>
                <a:cs typeface="宋体"/>
              </a:rPr>
              <a:t>的</a:t>
            </a:r>
            <a:r>
              <a:rPr lang="zh-CN" altLang="en-US" spc="60" dirty="0">
                <a:latin typeface="宋体"/>
                <a:cs typeface="宋体"/>
              </a:rPr>
              <a:t>使</a:t>
            </a:r>
            <a:r>
              <a:rPr lang="zh-CN" altLang="en-US" spc="110" dirty="0">
                <a:latin typeface="宋体"/>
                <a:cs typeface="宋体"/>
              </a:rPr>
              <a:t>用</a:t>
            </a:r>
            <a:r>
              <a:rPr lang="zh-CN" altLang="en-US" spc="75" dirty="0">
                <a:latin typeface="宋体"/>
                <a:cs typeface="宋体"/>
              </a:rPr>
              <a:t>，</a:t>
            </a:r>
            <a:r>
              <a:rPr lang="zh-CN" altLang="en-US" dirty="0" smtClean="0">
                <a:latin typeface="宋体"/>
                <a:cs typeface="宋体"/>
              </a:rPr>
              <a:t>以防</a:t>
            </a:r>
            <a:r>
              <a:rPr lang="zh-CN" altLang="en-US" spc="-5" dirty="0" smtClean="0">
                <a:latin typeface="宋体"/>
                <a:cs typeface="宋体"/>
              </a:rPr>
              <a:t>止</a:t>
            </a:r>
            <a:r>
              <a:rPr lang="en-US" altLang="zh-CN" dirty="0">
                <a:latin typeface="Times New Roman"/>
                <a:cs typeface="Times New Roman"/>
              </a:rPr>
              <a:t>IDS</a:t>
            </a:r>
            <a:r>
              <a:rPr lang="zh-CN" altLang="en-US" spc="-15" dirty="0">
                <a:latin typeface="宋体"/>
                <a:cs typeface="宋体"/>
              </a:rPr>
              <a:t>系</a:t>
            </a:r>
            <a:r>
              <a:rPr lang="zh-CN" altLang="en-US" dirty="0">
                <a:latin typeface="宋体"/>
                <a:cs typeface="宋体"/>
              </a:rPr>
              <a:t>统本身受到攻击。它可以管理和发</a:t>
            </a:r>
            <a:r>
              <a:rPr lang="zh-CN" altLang="en-US" spc="-15" dirty="0">
                <a:latin typeface="宋体"/>
                <a:cs typeface="宋体"/>
              </a:rPr>
              <a:t>布</a:t>
            </a:r>
            <a:r>
              <a:rPr lang="zh-CN" altLang="en-US" dirty="0">
                <a:latin typeface="宋体"/>
                <a:cs typeface="宋体"/>
              </a:rPr>
              <a:t>密钥</a:t>
            </a:r>
            <a:r>
              <a:rPr lang="zh-CN" altLang="en-US" dirty="0" smtClean="0">
                <a:latin typeface="宋体"/>
                <a:cs typeface="宋体"/>
              </a:rPr>
              <a:t>，提供</a:t>
            </a:r>
            <a:r>
              <a:rPr lang="zh-CN" altLang="en-US" dirty="0">
                <a:latin typeface="宋体"/>
                <a:cs typeface="宋体"/>
              </a:rPr>
              <a:t>构件信息和告诉用</a:t>
            </a:r>
            <a:r>
              <a:rPr lang="zh-CN" altLang="en-US" spc="-15" dirty="0">
                <a:latin typeface="宋体"/>
                <a:cs typeface="宋体"/>
              </a:rPr>
              <a:t>户</a:t>
            </a:r>
            <a:r>
              <a:rPr lang="zh-CN" altLang="en-US" dirty="0">
                <a:latin typeface="宋体"/>
                <a:cs typeface="宋体"/>
              </a:rPr>
              <a:t>构件</a:t>
            </a:r>
            <a:r>
              <a:rPr lang="zh-CN" altLang="en-US" spc="-15" dirty="0">
                <a:latin typeface="宋体"/>
                <a:cs typeface="宋体"/>
              </a:rPr>
              <a:t>的</a:t>
            </a:r>
            <a:r>
              <a:rPr lang="zh-CN" altLang="en-US" dirty="0">
                <a:latin typeface="宋体"/>
                <a:cs typeface="宋体"/>
              </a:rPr>
              <a:t>功能</a:t>
            </a:r>
            <a:r>
              <a:rPr lang="zh-CN" altLang="en-US" spc="-15" dirty="0">
                <a:latin typeface="宋体"/>
                <a:cs typeface="宋体"/>
              </a:rPr>
              <a:t>接</a:t>
            </a:r>
            <a:r>
              <a:rPr lang="zh-CN" altLang="en-US" dirty="0">
                <a:latin typeface="宋体"/>
                <a:cs typeface="宋体"/>
              </a:rPr>
              <a:t>口。</a:t>
            </a:r>
          </a:p>
        </p:txBody>
      </p:sp>
    </p:spTree>
    <p:extLst>
      <p:ext uri="{BB962C8B-B14F-4D97-AF65-F5344CB8AC3E}">
        <p14:creationId xmlns:p14="http://schemas.microsoft.com/office/powerpoint/2010/main" val="3568918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CIDF</a:t>
            </a:r>
            <a:r>
              <a:rPr lang="zh-CN" altLang="en-US" dirty="0"/>
              <a:t>模型及入侵检测原理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t>在目前的入侵检测系统中，经常用信息源、分析部件和响应部件来分别代替事件产生器、事件分析器和响应单元等术语。因此，人们往往将</a:t>
            </a:r>
            <a:r>
              <a:rPr lang="zh-CN" altLang="en-US" dirty="0">
                <a:solidFill>
                  <a:srgbClr val="C00000"/>
                </a:solidFill>
              </a:rPr>
              <a:t>信息源</a:t>
            </a:r>
            <a:r>
              <a:rPr lang="zh-CN" altLang="en-US" dirty="0"/>
              <a:t>、</a:t>
            </a:r>
            <a:r>
              <a:rPr lang="zh-CN" altLang="en-US" dirty="0">
                <a:solidFill>
                  <a:srgbClr val="C00000"/>
                </a:solidFill>
              </a:rPr>
              <a:t>分析</a:t>
            </a:r>
            <a:r>
              <a:rPr lang="zh-CN" altLang="en-US" dirty="0"/>
              <a:t>和</a:t>
            </a:r>
            <a:r>
              <a:rPr lang="zh-CN" altLang="en-US" dirty="0">
                <a:solidFill>
                  <a:srgbClr val="C00000"/>
                </a:solidFill>
              </a:rPr>
              <a:t>响应</a:t>
            </a:r>
            <a:r>
              <a:rPr lang="en-US" altLang="zh-CN" dirty="0"/>
              <a:t>(IDS</a:t>
            </a:r>
            <a:r>
              <a:rPr lang="zh-CN" altLang="en-US" dirty="0"/>
              <a:t>的三大要素</a:t>
            </a:r>
            <a:r>
              <a:rPr lang="en-US" altLang="zh-CN" dirty="0"/>
              <a:t>)</a:t>
            </a:r>
            <a:r>
              <a:rPr lang="zh-CN" altLang="en-US" dirty="0"/>
              <a:t>称作入侵检测系统的处理模式。</a:t>
            </a:r>
          </a:p>
          <a:p>
            <a:r>
              <a:rPr lang="zh-CN" altLang="en-US" dirty="0"/>
              <a:t>虽然</a:t>
            </a:r>
            <a:r>
              <a:rPr lang="en-US" altLang="zh-CN" dirty="0"/>
              <a:t>CIDF</a:t>
            </a:r>
            <a:r>
              <a:rPr lang="zh-CN" altLang="en-US" dirty="0"/>
              <a:t>具有明显的优点，但实际上由于目前数据交换标准还在制定之中，因此它</a:t>
            </a:r>
            <a:r>
              <a:rPr lang="zh-CN" altLang="en-US" dirty="0">
                <a:solidFill>
                  <a:srgbClr val="C00000"/>
                </a:solidFill>
              </a:rPr>
              <a:t>还没有得到广泛地应用</a:t>
            </a:r>
            <a:r>
              <a:rPr lang="zh-CN" altLang="en-US" dirty="0"/>
              <a:t>，也没有一个入侵检测系统产品</a:t>
            </a:r>
            <a:r>
              <a:rPr lang="zh-CN" altLang="en-US" dirty="0" smtClean="0"/>
              <a:t>完全使用</a:t>
            </a:r>
            <a:r>
              <a:rPr lang="zh-CN" altLang="en-US" dirty="0"/>
              <a:t>该标准，但未来的</a:t>
            </a:r>
            <a:r>
              <a:rPr lang="en-US" altLang="zh-CN" dirty="0"/>
              <a:t>IDS</a:t>
            </a:r>
            <a:r>
              <a:rPr lang="zh-CN" altLang="en-US" dirty="0"/>
              <a:t>系统将可能遵循</a:t>
            </a:r>
            <a:r>
              <a:rPr lang="en-US" altLang="zh-CN" dirty="0"/>
              <a:t>CIDF</a:t>
            </a:r>
            <a:r>
              <a:rPr lang="zh-CN" altLang="en-US" dirty="0"/>
              <a:t>标准。</a:t>
            </a:r>
            <a:endParaRPr lang="en-US" altLang="zh-CN" dirty="0"/>
          </a:p>
        </p:txBody>
      </p:sp>
      <p:grpSp>
        <p:nvGrpSpPr>
          <p:cNvPr id="8" name="组合 7"/>
          <p:cNvGrpSpPr/>
          <p:nvPr/>
        </p:nvGrpSpPr>
        <p:grpSpPr>
          <a:xfrm>
            <a:off x="1" y="336652"/>
            <a:ext cx="12191997" cy="378554"/>
            <a:chOff x="1" y="336652"/>
            <a:chExt cx="12191997" cy="378554"/>
          </a:xfrm>
        </p:grpSpPr>
        <p:sp>
          <p:nvSpPr>
            <p:cNvPr id="9" name="矩形 8">
              <a:extLst>
                <a:ext uri="{FF2B5EF4-FFF2-40B4-BE49-F238E27FC236}">
                  <a16:creationId xmlns:a16="http://schemas.microsoft.com/office/drawing/2014/main" id="{F9A61405-0682-4602-BF60-F734C8C97EA0}"/>
                </a:ext>
              </a:extLst>
            </p:cNvPr>
            <p:cNvSpPr/>
            <p:nvPr/>
          </p:nvSpPr>
          <p:spPr>
            <a:xfrm>
              <a:off x="5011947" y="336652"/>
              <a:ext cx="7180051"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38698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28172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a:t>入侵检测</a:t>
            </a:r>
            <a:r>
              <a:rPr lang="zh-CN" altLang="en-US" dirty="0" smtClean="0"/>
              <a:t>原理</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dirty="0">
                <a:solidFill>
                  <a:srgbClr val="C00000"/>
                </a:solidFill>
              </a:rPr>
              <a:t>事件分析器</a:t>
            </a:r>
            <a:r>
              <a:rPr lang="zh-CN" altLang="en-US" dirty="0"/>
              <a:t>也称为</a:t>
            </a:r>
            <a:r>
              <a:rPr lang="zh-CN" altLang="en-US" dirty="0">
                <a:solidFill>
                  <a:srgbClr val="C00000"/>
                </a:solidFill>
              </a:rPr>
              <a:t>分析引擎</a:t>
            </a:r>
            <a:r>
              <a:rPr lang="zh-CN" altLang="en-US" dirty="0"/>
              <a:t>，是入侵检测系统中最重要的</a:t>
            </a:r>
            <a:r>
              <a:rPr lang="zh-CN" altLang="en-US" u="sng" dirty="0"/>
              <a:t>核心部件</a:t>
            </a:r>
            <a:r>
              <a:rPr lang="zh-CN" altLang="en-US" dirty="0"/>
              <a:t>，其性能直接决定</a:t>
            </a:r>
            <a:r>
              <a:rPr lang="en-US" altLang="zh-CN" dirty="0"/>
              <a:t>IDS</a:t>
            </a:r>
            <a:r>
              <a:rPr lang="zh-CN" altLang="en-US" dirty="0"/>
              <a:t>的优劣。</a:t>
            </a:r>
          </a:p>
          <a:p>
            <a:r>
              <a:rPr lang="en-US" altLang="zh-CN" dirty="0" smtClean="0"/>
              <a:t>IDS</a:t>
            </a:r>
            <a:r>
              <a:rPr lang="zh-CN" altLang="en-US" dirty="0"/>
              <a:t>的分析引擎通常使用两种基本的分析方法来分析事件、检测入侵行为，即</a:t>
            </a:r>
            <a:r>
              <a:rPr lang="zh-CN" altLang="en-US" dirty="0">
                <a:solidFill>
                  <a:srgbClr val="C00000"/>
                </a:solidFill>
              </a:rPr>
              <a:t>误用检测</a:t>
            </a:r>
            <a:r>
              <a:rPr lang="en-US" altLang="zh-CN" dirty="0"/>
              <a:t>(MD</a:t>
            </a:r>
            <a:r>
              <a:rPr lang="zh-CN" altLang="en-US" dirty="0"/>
              <a:t>，</a:t>
            </a:r>
            <a:r>
              <a:rPr lang="en-US" altLang="zh-CN" dirty="0"/>
              <a:t>Misuse Detection)</a:t>
            </a:r>
            <a:r>
              <a:rPr lang="zh-CN" altLang="en-US" dirty="0"/>
              <a:t>和</a:t>
            </a:r>
            <a:r>
              <a:rPr lang="zh-CN" altLang="en-US" dirty="0">
                <a:solidFill>
                  <a:srgbClr val="C00000"/>
                </a:solidFill>
              </a:rPr>
              <a:t>异常检测 </a:t>
            </a:r>
            <a:r>
              <a:rPr lang="en-US" altLang="zh-CN" dirty="0"/>
              <a:t>(AD</a:t>
            </a:r>
            <a:r>
              <a:rPr lang="zh-CN" altLang="en-US" dirty="0"/>
              <a:t>，</a:t>
            </a:r>
            <a:r>
              <a:rPr lang="en-US" altLang="zh-CN" dirty="0"/>
              <a:t>Anomaly Detection)</a:t>
            </a:r>
            <a:r>
              <a:rPr lang="zh-CN" altLang="en-US" dirty="0"/>
              <a:t>。</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91823" y="336652"/>
              <a:ext cx="910017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44765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28172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a:t>入侵检测</a:t>
            </a:r>
            <a:r>
              <a:rPr lang="zh-CN" altLang="en-US" dirty="0" smtClean="0"/>
              <a:t>原理</a:t>
            </a:r>
            <a:endParaRPr dirty="0"/>
          </a:p>
        </p:txBody>
      </p:sp>
      <p:sp>
        <p:nvSpPr>
          <p:cNvPr id="7" name="内容占位符 6"/>
          <p:cNvSpPr>
            <a:spLocks noGrp="1"/>
          </p:cNvSpPr>
          <p:nvPr>
            <p:ph idx="1"/>
          </p:nvPr>
        </p:nvSpPr>
        <p:spPr>
          <a:xfrm>
            <a:off x="846101" y="1102590"/>
            <a:ext cx="10256096" cy="5022866"/>
          </a:xfrm>
        </p:spPr>
        <p:txBody>
          <a:bodyPr vert="horz" lIns="91440" tIns="45720" rIns="91440" bIns="45720" rtlCol="0">
            <a:normAutofit/>
          </a:bodyPr>
          <a:lstStyle/>
          <a:p>
            <a:r>
              <a:rPr lang="zh-CN" altLang="en-US" dirty="0">
                <a:solidFill>
                  <a:srgbClr val="C00000"/>
                </a:solidFill>
              </a:rPr>
              <a:t>误用</a:t>
            </a:r>
            <a:r>
              <a:rPr lang="zh-CN" altLang="en-US" dirty="0" smtClean="0">
                <a:solidFill>
                  <a:srgbClr val="C00000"/>
                </a:solidFill>
              </a:rPr>
              <a:t>检测</a:t>
            </a:r>
            <a:endParaRPr lang="en-US" altLang="zh-CN" dirty="0" smtClean="0">
              <a:solidFill>
                <a:srgbClr val="C00000"/>
              </a:solidFill>
            </a:endParaRPr>
          </a:p>
          <a:p>
            <a:pPr lvl="1"/>
            <a:r>
              <a:rPr lang="zh-CN" altLang="en-US" dirty="0"/>
              <a:t>误用检测技术又称基于知识或特征的检测技术。它假定所有入侵行为和手段</a:t>
            </a:r>
            <a:r>
              <a:rPr lang="en-US" altLang="zh-CN" dirty="0"/>
              <a:t>(</a:t>
            </a:r>
            <a:r>
              <a:rPr lang="zh-CN" altLang="en-US" dirty="0"/>
              <a:t>及其变种</a:t>
            </a:r>
            <a:r>
              <a:rPr lang="en-US" altLang="zh-CN" dirty="0"/>
              <a:t>)</a:t>
            </a:r>
            <a:r>
              <a:rPr lang="zh-CN" altLang="en-US" dirty="0"/>
              <a:t>都能够表达为一种模式或特征，并</a:t>
            </a:r>
            <a:r>
              <a:rPr lang="zh-CN" altLang="en-US" dirty="0">
                <a:solidFill>
                  <a:srgbClr val="C00000"/>
                </a:solidFill>
              </a:rPr>
              <a:t>对已知的入侵行为和</a:t>
            </a:r>
            <a:r>
              <a:rPr lang="zh-CN" altLang="en-US" dirty="0" smtClean="0">
                <a:solidFill>
                  <a:srgbClr val="C00000"/>
                </a:solidFill>
              </a:rPr>
              <a:t>手段</a:t>
            </a:r>
            <a:r>
              <a:rPr lang="zh-CN" altLang="en-US" dirty="0">
                <a:solidFill>
                  <a:srgbClr val="C00000"/>
                </a:solidFill>
              </a:rPr>
              <a:t>进行分析，提取入侵特征，构建攻击模式或攻击签名</a:t>
            </a:r>
            <a:r>
              <a:rPr lang="zh-CN" altLang="en-US" dirty="0"/>
              <a:t>，通过系统当前状态与攻击模式或攻击签名的匹配判断入侵行为。误用检测是最成熟、</a:t>
            </a:r>
            <a:r>
              <a:rPr lang="zh-CN" altLang="en-US" dirty="0" smtClean="0"/>
              <a:t>应用</a:t>
            </a:r>
            <a:r>
              <a:rPr lang="zh-CN" altLang="en-US" dirty="0"/>
              <a:t>最广泛的技术。</a:t>
            </a:r>
          </a:p>
          <a:p>
            <a:pPr lvl="1"/>
            <a:r>
              <a:rPr lang="zh-CN" altLang="en-US" dirty="0"/>
              <a:t>误用检测技术的</a:t>
            </a:r>
            <a:r>
              <a:rPr lang="zh-CN" altLang="en-US" dirty="0">
                <a:solidFill>
                  <a:srgbClr val="C00000"/>
                </a:solidFill>
              </a:rPr>
              <a:t>优点</a:t>
            </a:r>
            <a:r>
              <a:rPr lang="zh-CN" altLang="en-US" dirty="0"/>
              <a:t>在于可以准确地检测已知的入侵行为，</a:t>
            </a:r>
            <a:r>
              <a:rPr lang="zh-CN" altLang="en-US" dirty="0">
                <a:solidFill>
                  <a:srgbClr val="C00000"/>
                </a:solidFill>
              </a:rPr>
              <a:t>缺点</a:t>
            </a:r>
            <a:r>
              <a:rPr lang="zh-CN" altLang="en-US" dirty="0"/>
              <a:t>是不能检测未知的入侵行为。</a:t>
            </a:r>
            <a:r>
              <a:rPr lang="zh-CN" altLang="en-US" dirty="0">
                <a:solidFill>
                  <a:srgbClr val="0000FF"/>
                </a:solidFill>
              </a:rPr>
              <a:t>误用检测的关键在于如何表达入侵行为</a:t>
            </a:r>
            <a:r>
              <a:rPr lang="zh-CN" altLang="en-US" dirty="0"/>
              <a:t>，即攻击</a:t>
            </a:r>
            <a:r>
              <a:rPr lang="zh-CN" altLang="en-US" dirty="0" smtClean="0"/>
              <a:t>模型</a:t>
            </a:r>
            <a:r>
              <a:rPr lang="zh-CN" altLang="en-US" dirty="0"/>
              <a:t>的构建，把真正的入侵与正常行为区分开来。</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91823" y="336652"/>
              <a:ext cx="910017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18998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28172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a:t>入侵检测</a:t>
            </a:r>
            <a:r>
              <a:rPr lang="zh-CN" altLang="en-US" dirty="0" smtClean="0"/>
              <a:t>原理</a:t>
            </a:r>
            <a:endParaRPr dirty="0"/>
          </a:p>
        </p:txBody>
      </p:sp>
      <p:sp>
        <p:nvSpPr>
          <p:cNvPr id="7" name="内容占位符 6"/>
          <p:cNvSpPr>
            <a:spLocks noGrp="1"/>
          </p:cNvSpPr>
          <p:nvPr>
            <p:ph idx="1"/>
          </p:nvPr>
        </p:nvSpPr>
        <p:spPr>
          <a:xfrm>
            <a:off x="846101" y="1102590"/>
            <a:ext cx="10256096" cy="5022866"/>
          </a:xfrm>
        </p:spPr>
        <p:txBody>
          <a:bodyPr vert="horz" lIns="91440" tIns="45720" rIns="91440" bIns="45720" rtlCol="0">
            <a:normAutofit/>
          </a:bodyPr>
          <a:lstStyle/>
          <a:p>
            <a:r>
              <a:rPr lang="zh-CN" altLang="en-US" dirty="0">
                <a:solidFill>
                  <a:srgbClr val="C00000"/>
                </a:solidFill>
              </a:rPr>
              <a:t>异常</a:t>
            </a:r>
            <a:r>
              <a:rPr lang="zh-CN" altLang="en-US" dirty="0" smtClean="0">
                <a:solidFill>
                  <a:srgbClr val="C00000"/>
                </a:solidFill>
              </a:rPr>
              <a:t>检测</a:t>
            </a:r>
            <a:endParaRPr lang="en-US" altLang="zh-CN" dirty="0" smtClean="0">
              <a:solidFill>
                <a:srgbClr val="C00000"/>
              </a:solidFill>
            </a:endParaRPr>
          </a:p>
          <a:p>
            <a:pPr lvl="1"/>
            <a:r>
              <a:rPr lang="zh-CN" altLang="en-US" dirty="0"/>
              <a:t>异常检测技术又称为基于行为的入侵检测技术，用来检测系统（主机或网络）中的异常行为。其基本设想是</a:t>
            </a:r>
            <a:r>
              <a:rPr lang="zh-CN" altLang="en-US" dirty="0">
                <a:solidFill>
                  <a:srgbClr val="C00000"/>
                </a:solidFill>
              </a:rPr>
              <a:t>入侵行为与正常的</a:t>
            </a:r>
            <a:r>
              <a:rPr lang="en-US" altLang="zh-CN" dirty="0">
                <a:solidFill>
                  <a:srgbClr val="C00000"/>
                </a:solidFill>
              </a:rPr>
              <a:t>(</a:t>
            </a:r>
            <a:r>
              <a:rPr lang="zh-CN" altLang="en-US" dirty="0">
                <a:solidFill>
                  <a:srgbClr val="C00000"/>
                </a:solidFill>
              </a:rPr>
              <a:t>合法的</a:t>
            </a:r>
            <a:r>
              <a:rPr lang="en-US" altLang="zh-CN" dirty="0">
                <a:solidFill>
                  <a:srgbClr val="C00000"/>
                </a:solidFill>
              </a:rPr>
              <a:t>)</a:t>
            </a:r>
            <a:r>
              <a:rPr lang="zh-CN" altLang="en-US" dirty="0">
                <a:solidFill>
                  <a:srgbClr val="C00000"/>
                </a:solidFill>
              </a:rPr>
              <a:t>活动有</a:t>
            </a:r>
            <a:r>
              <a:rPr lang="zh-CN" altLang="en-US" dirty="0" smtClean="0">
                <a:solidFill>
                  <a:srgbClr val="C00000"/>
                </a:solidFill>
              </a:rPr>
              <a:t>明显</a:t>
            </a:r>
            <a:r>
              <a:rPr lang="zh-CN" altLang="en-US" dirty="0">
                <a:solidFill>
                  <a:srgbClr val="C00000"/>
                </a:solidFill>
              </a:rPr>
              <a:t>的差异</a:t>
            </a:r>
            <a:r>
              <a:rPr lang="zh-CN" altLang="en-US" dirty="0"/>
              <a:t>，即正常行为与异常行为有明显的差异。</a:t>
            </a:r>
          </a:p>
          <a:p>
            <a:pPr lvl="1"/>
            <a:r>
              <a:rPr lang="zh-CN" altLang="en-US" dirty="0" smtClean="0">
                <a:solidFill>
                  <a:srgbClr val="0000FF"/>
                </a:solidFill>
              </a:rPr>
              <a:t>异常</a:t>
            </a:r>
            <a:r>
              <a:rPr lang="zh-CN" altLang="en-US" dirty="0">
                <a:solidFill>
                  <a:srgbClr val="0000FF"/>
                </a:solidFill>
              </a:rPr>
              <a:t>检测的工作原理</a:t>
            </a:r>
            <a:r>
              <a:rPr lang="zh-CN" altLang="en-US" dirty="0"/>
              <a:t>：首先收集一段时间系统活动的历史数据，再建立代表主机、用户或</a:t>
            </a:r>
            <a:r>
              <a:rPr lang="zh-CN" altLang="en-US" dirty="0" smtClean="0"/>
              <a:t>网络连接</a:t>
            </a:r>
            <a:r>
              <a:rPr lang="zh-CN" altLang="en-US" dirty="0"/>
              <a:t>的正常行为描述，然后收集事件数据并</a:t>
            </a:r>
            <a:r>
              <a:rPr lang="zh-CN" altLang="en-US" dirty="0" smtClean="0"/>
              <a:t>使用一些</a:t>
            </a:r>
            <a:r>
              <a:rPr lang="zh-CN" altLang="en-US" dirty="0"/>
              <a:t>不同的方法来决定所检测到的事件活动是否偏离了正常行为模式，从而判断是否发生了入侵。</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91823" y="336652"/>
              <a:ext cx="910017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296151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
        <p:nvSpPr>
          <p:cNvPr id="23" name="矩形 22"/>
          <p:cNvSpPr/>
          <p:nvPr/>
        </p:nvSpPr>
        <p:spPr>
          <a:xfrm>
            <a:off x="4168587" y="3904882"/>
            <a:ext cx="6601809" cy="209250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68586" y="998839"/>
            <a:ext cx="6601809" cy="190714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3724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sp>
        <p:nvSpPr>
          <p:cNvPr id="7" name="内容占位符 6"/>
          <p:cNvSpPr>
            <a:spLocks noGrp="1"/>
          </p:cNvSpPr>
          <p:nvPr>
            <p:ph idx="1"/>
          </p:nvPr>
        </p:nvSpPr>
        <p:spPr>
          <a:xfrm>
            <a:off x="846100" y="1102590"/>
            <a:ext cx="10752341" cy="5022866"/>
          </a:xfrm>
        </p:spPr>
        <p:txBody>
          <a:bodyPr vert="horz" lIns="91440" tIns="45720" rIns="91440" bIns="45720" rtlCol="0">
            <a:normAutofit fontScale="92500" lnSpcReduction="20000"/>
          </a:bodyPr>
          <a:lstStyle/>
          <a:p>
            <a:r>
              <a:rPr lang="en-US" altLang="zh-CN" dirty="0"/>
              <a:t>Snort</a:t>
            </a:r>
            <a:r>
              <a:rPr lang="zh-CN" altLang="en-US" dirty="0"/>
              <a:t>是一个免费的网络入侵检测系统，它是用</a:t>
            </a:r>
            <a:r>
              <a:rPr lang="en-US" altLang="zh-CN" dirty="0"/>
              <a:t>C</a:t>
            </a:r>
            <a:r>
              <a:rPr lang="zh-CN" altLang="en-US" dirty="0"/>
              <a:t>语言编写的开源软件。其作者</a:t>
            </a:r>
            <a:r>
              <a:rPr lang="en-US" altLang="zh-CN" dirty="0"/>
              <a:t>Martin </a:t>
            </a:r>
            <a:r>
              <a:rPr lang="en-US" altLang="zh-CN" dirty="0" err="1"/>
              <a:t>Roesch</a:t>
            </a:r>
            <a:r>
              <a:rPr lang="zh-CN" altLang="en-US" dirty="0"/>
              <a:t>在设计</a:t>
            </a:r>
            <a:r>
              <a:rPr lang="zh-CN" altLang="en-US" dirty="0" smtClean="0"/>
              <a:t>之初</a:t>
            </a:r>
            <a:r>
              <a:rPr lang="zh-CN" altLang="en-US" dirty="0"/>
              <a:t>，只打算实现一个数据包嗅探器，之后又在</a:t>
            </a:r>
            <a:r>
              <a:rPr lang="zh-CN" altLang="en-US" dirty="0" smtClean="0"/>
              <a:t>其中加入</a:t>
            </a:r>
            <a:r>
              <a:rPr lang="zh-CN" altLang="en-US" dirty="0"/>
              <a:t>了基于特征分析的功能，从此</a:t>
            </a:r>
            <a:r>
              <a:rPr lang="en-US" altLang="zh-CN" dirty="0"/>
              <a:t>Snort</a:t>
            </a:r>
            <a:r>
              <a:rPr lang="zh-CN" altLang="en-US" dirty="0"/>
              <a:t>开始向</a:t>
            </a:r>
            <a:r>
              <a:rPr lang="zh-CN" altLang="en-US" dirty="0" smtClean="0"/>
              <a:t>入侵检测</a:t>
            </a:r>
            <a:r>
              <a:rPr lang="zh-CN" altLang="en-US" dirty="0"/>
              <a:t>系统演变</a:t>
            </a:r>
            <a:r>
              <a:rPr lang="zh-CN" altLang="en-US" dirty="0" smtClean="0"/>
              <a:t>。</a:t>
            </a:r>
            <a:endParaRPr lang="en-US" altLang="zh-CN" dirty="0" smtClean="0"/>
          </a:p>
          <a:p>
            <a:r>
              <a:rPr lang="zh-CN" altLang="en-US" dirty="0" smtClean="0"/>
              <a:t>现在</a:t>
            </a:r>
            <a:r>
              <a:rPr lang="zh-CN" altLang="en-US" dirty="0"/>
              <a:t>的</a:t>
            </a:r>
            <a:r>
              <a:rPr lang="en-US" altLang="zh-CN" dirty="0"/>
              <a:t>Snort</a:t>
            </a:r>
            <a:r>
              <a:rPr lang="zh-CN" altLang="en-US" dirty="0"/>
              <a:t>已经发展得非常强大，拥有核心开发团队和官方站点</a:t>
            </a:r>
            <a:r>
              <a:rPr lang="en-US" altLang="zh-CN" dirty="0"/>
              <a:t>(</a:t>
            </a:r>
            <a:r>
              <a:rPr lang="en-US" altLang="zh-CN" dirty="0">
                <a:solidFill>
                  <a:srgbClr val="0000FF"/>
                </a:solidFill>
              </a:rPr>
              <a:t>https://www.snort.org/ </a:t>
            </a:r>
            <a:r>
              <a:rPr lang="en-US" altLang="zh-CN" dirty="0"/>
              <a:t>)</a:t>
            </a:r>
            <a:r>
              <a:rPr lang="zh-CN" altLang="en-US" dirty="0"/>
              <a:t>。</a:t>
            </a:r>
          </a:p>
          <a:p>
            <a:r>
              <a:rPr lang="en-US" altLang="zh-CN" dirty="0" smtClean="0"/>
              <a:t>Snort</a:t>
            </a:r>
            <a:r>
              <a:rPr lang="zh-CN" altLang="en-US" dirty="0"/>
              <a:t>是一个基于</a:t>
            </a:r>
            <a:r>
              <a:rPr lang="en-US" altLang="zh-CN" dirty="0" err="1"/>
              <a:t>libpcap</a:t>
            </a:r>
            <a:r>
              <a:rPr lang="zh-CN" altLang="en-US" dirty="0"/>
              <a:t>的</a:t>
            </a:r>
            <a:r>
              <a:rPr lang="zh-CN" altLang="en-US" dirty="0">
                <a:solidFill>
                  <a:srgbClr val="C00000"/>
                </a:solidFill>
              </a:rPr>
              <a:t>轻量级网络入侵检测系统</a:t>
            </a:r>
            <a:r>
              <a:rPr lang="zh-CN" altLang="en-US" dirty="0"/>
              <a:t>。所谓轻量级入侵检测系统，是指它能够方便地安装和配置在网络中任何一个节点上，而且不会对网络产生太大的影响。它对系统的配置要求比较低，可支持多种操作平台，包括</a:t>
            </a:r>
            <a:r>
              <a:rPr lang="en-US" altLang="zh-CN" dirty="0"/>
              <a:t>Linux</a:t>
            </a:r>
            <a:r>
              <a:rPr lang="zh-CN" altLang="en-US" dirty="0"/>
              <a:t>、</a:t>
            </a:r>
            <a:r>
              <a:rPr lang="en-US" altLang="zh-CN" dirty="0"/>
              <a:t>Windows</a:t>
            </a:r>
            <a:r>
              <a:rPr lang="zh-CN" altLang="en-US" dirty="0"/>
              <a:t>、</a:t>
            </a:r>
            <a:r>
              <a:rPr lang="en-US" altLang="zh-CN" dirty="0"/>
              <a:t>Solaris</a:t>
            </a:r>
            <a:r>
              <a:rPr lang="zh-CN" altLang="en-US" dirty="0"/>
              <a:t>和</a:t>
            </a:r>
            <a:r>
              <a:rPr lang="en-US" altLang="zh-CN" dirty="0"/>
              <a:t>FreeBSD</a:t>
            </a:r>
            <a:r>
              <a:rPr lang="zh-CN" altLang="en-US" dirty="0"/>
              <a:t>等。</a:t>
            </a:r>
          </a:p>
          <a:p>
            <a:pPr lvl="1"/>
            <a:endParaRPr lang="zh-CN" altLang="en-US"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081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sp>
        <p:nvSpPr>
          <p:cNvPr id="7" name="内容占位符 6"/>
          <p:cNvSpPr>
            <a:spLocks noGrp="1"/>
          </p:cNvSpPr>
          <p:nvPr>
            <p:ph idx="1"/>
          </p:nvPr>
        </p:nvSpPr>
        <p:spPr>
          <a:xfrm>
            <a:off x="846101" y="1102590"/>
            <a:ext cx="10290328" cy="5022866"/>
          </a:xfrm>
        </p:spPr>
        <p:txBody>
          <a:bodyPr vert="horz" lIns="91440" tIns="45720" rIns="91440" bIns="45720" rtlCol="0">
            <a:normAutofit/>
          </a:bodyPr>
          <a:lstStyle/>
          <a:p>
            <a:r>
              <a:rPr lang="zh-CN" altLang="en-US" dirty="0" smtClean="0"/>
              <a:t>在</a:t>
            </a:r>
            <a:r>
              <a:rPr lang="zh-CN" altLang="en-US" dirty="0"/>
              <a:t>各种</a:t>
            </a:r>
            <a:r>
              <a:rPr lang="en-US" altLang="zh-CN" dirty="0"/>
              <a:t>NIDS</a:t>
            </a:r>
            <a:r>
              <a:rPr lang="zh-CN" altLang="en-US" dirty="0"/>
              <a:t>产品中，</a:t>
            </a:r>
            <a:r>
              <a:rPr lang="en-US" altLang="zh-CN" dirty="0"/>
              <a:t>Snort</a:t>
            </a:r>
            <a:r>
              <a:rPr lang="zh-CN" altLang="en-US" dirty="0"/>
              <a:t>是其中最好的之一。不仅因为它是 免费的，还因为它本身提供了如下各种强大的功能：</a:t>
            </a:r>
            <a:endParaRPr lang="en-US" altLang="zh-CN" dirty="0"/>
          </a:p>
          <a:p>
            <a:pPr lvl="1"/>
            <a:r>
              <a:rPr lang="en-US" altLang="zh-CN" dirty="0"/>
              <a:t> </a:t>
            </a:r>
            <a:r>
              <a:rPr lang="zh-CN" altLang="en-US" dirty="0">
                <a:solidFill>
                  <a:srgbClr val="C00000"/>
                </a:solidFill>
              </a:rPr>
              <a:t>基于规则的检测</a:t>
            </a:r>
            <a:r>
              <a:rPr lang="zh-CN" altLang="en-US" dirty="0" smtClean="0">
                <a:solidFill>
                  <a:srgbClr val="C00000"/>
                </a:solidFill>
              </a:rPr>
              <a:t>引擎</a:t>
            </a:r>
            <a:endParaRPr lang="zh-CN" altLang="en-US" dirty="0"/>
          </a:p>
          <a:p>
            <a:pPr lvl="1"/>
            <a:r>
              <a:rPr lang="zh-CN" altLang="en-US" dirty="0">
                <a:solidFill>
                  <a:srgbClr val="C00000"/>
                </a:solidFill>
              </a:rPr>
              <a:t>良好的可扩展性</a:t>
            </a:r>
            <a:r>
              <a:rPr lang="zh-CN" altLang="en-US" dirty="0"/>
              <a:t>。可以使用预处理器和输出插件来对</a:t>
            </a:r>
            <a:r>
              <a:rPr lang="en-US" altLang="zh-CN" dirty="0"/>
              <a:t>Snort</a:t>
            </a:r>
            <a:r>
              <a:rPr lang="zh-CN" altLang="en-US" dirty="0"/>
              <a:t>的功能进行扩展。</a:t>
            </a:r>
            <a:endParaRPr lang="en-US" altLang="zh-CN" dirty="0"/>
          </a:p>
          <a:p>
            <a:pPr lvl="1"/>
            <a:r>
              <a:rPr lang="zh-CN" altLang="en-US" dirty="0">
                <a:solidFill>
                  <a:srgbClr val="C00000"/>
                </a:solidFill>
              </a:rPr>
              <a:t>灵活简单的规则描述语言</a:t>
            </a:r>
            <a:r>
              <a:rPr lang="zh-CN" altLang="en-US" dirty="0"/>
              <a:t>。只要用户掌握了基本的</a:t>
            </a:r>
            <a:r>
              <a:rPr lang="en-US" altLang="zh-CN" dirty="0"/>
              <a:t>TCP</a:t>
            </a:r>
            <a:r>
              <a:rPr lang="zh-CN" altLang="en-US" dirty="0"/>
              <a:t>、</a:t>
            </a:r>
            <a:r>
              <a:rPr lang="en-US" altLang="zh-CN" dirty="0"/>
              <a:t>IP</a:t>
            </a:r>
            <a:r>
              <a:rPr lang="zh-CN" altLang="en-US" dirty="0"/>
              <a:t>知识，就可以编写自己的规则。</a:t>
            </a:r>
          </a:p>
          <a:p>
            <a:pPr lvl="1"/>
            <a:r>
              <a:rPr lang="zh-CN" altLang="en-US" dirty="0"/>
              <a:t>除了用作入侵检测系统，还可以用作</a:t>
            </a:r>
            <a:r>
              <a:rPr lang="zh-CN" altLang="en-US" dirty="0">
                <a:solidFill>
                  <a:srgbClr val="C00000"/>
                </a:solidFill>
              </a:rPr>
              <a:t>嗅探器和包记录器</a:t>
            </a:r>
            <a:r>
              <a:rPr lang="zh-CN" altLang="en-US" dirty="0"/>
              <a:t>。</a:t>
            </a:r>
          </a:p>
          <a:p>
            <a:pPr lvl="1"/>
            <a:endParaRPr lang="zh-CN" altLang="en-US"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7696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dirty="0" err="1" smtClean="0"/>
              <a:t>入侵检测</a:t>
            </a:r>
            <a:r>
              <a:rPr lang="zh-CN" altLang="en-US" dirty="0" smtClean="0"/>
              <a:t>起源</a:t>
            </a:r>
            <a:endParaRPr dirty="0"/>
          </a:p>
        </p:txBody>
      </p:sp>
      <p:sp>
        <p:nvSpPr>
          <p:cNvPr id="7" name="内容占位符 6"/>
          <p:cNvSpPr>
            <a:spLocks noGrp="1"/>
          </p:cNvSpPr>
          <p:nvPr>
            <p:ph idx="1"/>
          </p:nvPr>
        </p:nvSpPr>
        <p:spPr>
          <a:xfrm>
            <a:off x="820221" y="1249240"/>
            <a:ext cx="10515600" cy="5022866"/>
          </a:xfrm>
        </p:spPr>
        <p:txBody>
          <a:bodyPr vert="horz" lIns="91440" tIns="45720" rIns="91440" bIns="45720" rtlCol="0">
            <a:normAutofit/>
          </a:bodyPr>
          <a:lstStyle/>
          <a:p>
            <a:r>
              <a:rPr lang="zh-CN" altLang="en-US" sz="2400" dirty="0"/>
              <a:t>入侵检测</a:t>
            </a:r>
            <a:r>
              <a:rPr lang="en-US" altLang="zh-CN" sz="2400" dirty="0"/>
              <a:t>(Intrusion</a:t>
            </a:r>
            <a:r>
              <a:rPr lang="zh-CN" altLang="en-US" sz="2400" dirty="0"/>
              <a:t> </a:t>
            </a:r>
            <a:r>
              <a:rPr lang="en-US" altLang="zh-CN" sz="2400" dirty="0"/>
              <a:t>Detection)</a:t>
            </a:r>
            <a:r>
              <a:rPr lang="zh-CN" altLang="en-US" sz="2400" dirty="0">
                <a:solidFill>
                  <a:srgbClr val="C00000"/>
                </a:solidFill>
              </a:rPr>
              <a:t>源于</a:t>
            </a:r>
            <a:r>
              <a:rPr lang="zh-CN" altLang="en-US" sz="2400" dirty="0"/>
              <a:t>传统的</a:t>
            </a:r>
            <a:r>
              <a:rPr lang="zh-CN" altLang="en-US" sz="2400" dirty="0">
                <a:solidFill>
                  <a:srgbClr val="C00000"/>
                </a:solidFill>
              </a:rPr>
              <a:t>系统</a:t>
            </a:r>
            <a:r>
              <a:rPr lang="zh-CN" altLang="en-US" sz="2400" dirty="0" smtClean="0">
                <a:solidFill>
                  <a:srgbClr val="C00000"/>
                </a:solidFill>
              </a:rPr>
              <a:t>审计</a:t>
            </a:r>
            <a:r>
              <a:rPr lang="zh-CN" altLang="en-US" sz="2400" dirty="0"/>
              <a:t>，从</a:t>
            </a:r>
            <a:r>
              <a:rPr lang="en-US" altLang="zh-CN" sz="2400" dirty="0">
                <a:solidFill>
                  <a:srgbClr val="FF0000"/>
                </a:solidFill>
              </a:rPr>
              <a:t>1980</a:t>
            </a:r>
            <a:r>
              <a:rPr lang="zh-CN" altLang="en-US" sz="2400" dirty="0">
                <a:solidFill>
                  <a:srgbClr val="FF0000"/>
                </a:solidFill>
              </a:rPr>
              <a:t>年代</a:t>
            </a:r>
            <a:r>
              <a:rPr lang="zh-CN" altLang="en-US" sz="2400" dirty="0"/>
              <a:t>初期提出的理论雏形到实现</a:t>
            </a:r>
            <a:r>
              <a:rPr lang="zh-CN" altLang="en-US" sz="2400" dirty="0" smtClean="0"/>
              <a:t>商品化</a:t>
            </a:r>
            <a:r>
              <a:rPr lang="zh-CN" altLang="en-US" sz="2400" dirty="0"/>
              <a:t>的今天已经走过了近四十年的历史。</a:t>
            </a:r>
          </a:p>
          <a:p>
            <a:r>
              <a:rPr lang="zh-CN" altLang="en-US" sz="2400" dirty="0">
                <a:solidFill>
                  <a:srgbClr val="C00000"/>
                </a:solidFill>
              </a:rPr>
              <a:t>审计技术</a:t>
            </a:r>
            <a:r>
              <a:rPr lang="zh-CN" altLang="en-US" sz="2400" dirty="0"/>
              <a:t>：</a:t>
            </a:r>
            <a:r>
              <a:rPr lang="zh-CN" altLang="en-US" sz="2400" u="sng" dirty="0"/>
              <a:t>产生、记录并检查</a:t>
            </a:r>
            <a:r>
              <a:rPr lang="zh-CN" altLang="en-US" sz="2400" dirty="0"/>
              <a:t>按时间顺序排列的</a:t>
            </a:r>
            <a:r>
              <a:rPr lang="zh-CN" altLang="en-US" sz="2400" u="sng" dirty="0"/>
              <a:t>系统事件</a:t>
            </a:r>
            <a:r>
              <a:rPr lang="zh-CN" altLang="en-US" sz="2400" dirty="0"/>
              <a:t>记录的过程。</a:t>
            </a:r>
          </a:p>
          <a:p>
            <a:r>
              <a:rPr lang="en-US" altLang="zh-CN" sz="2400" dirty="0"/>
              <a:t>1980</a:t>
            </a:r>
            <a:r>
              <a:rPr lang="zh-CN" altLang="en-US" sz="2400" dirty="0"/>
              <a:t>年，</a:t>
            </a:r>
            <a:r>
              <a:rPr lang="en-US" altLang="zh-CN" sz="2400" dirty="0"/>
              <a:t>James P. Anderson</a:t>
            </a:r>
            <a:r>
              <a:rPr lang="zh-CN" altLang="en-US" sz="2400" dirty="0"/>
              <a:t>的</a:t>
            </a:r>
            <a:r>
              <a:rPr lang="en-US" altLang="zh-CN" sz="2400" dirty="0"/>
              <a:t>《</a:t>
            </a:r>
            <a:r>
              <a:rPr lang="zh-CN" altLang="en-US" sz="2400" dirty="0"/>
              <a:t>计算机安全威胁监控与监视</a:t>
            </a:r>
            <a:r>
              <a:rPr lang="en-US" altLang="zh-CN" sz="2400" dirty="0"/>
              <a:t>》</a:t>
            </a:r>
            <a:r>
              <a:rPr lang="zh-CN" altLang="en-US" sz="2400" dirty="0"/>
              <a:t>（</a:t>
            </a:r>
            <a:r>
              <a:rPr lang="en-US" altLang="zh-CN" sz="2400" dirty="0"/>
              <a:t>《Computer Security Threat Monitoring and Surveillance》</a:t>
            </a:r>
            <a:r>
              <a:rPr lang="zh-CN" altLang="en-US" sz="2400" dirty="0" smtClean="0"/>
              <a:t>）第一次</a:t>
            </a:r>
            <a:r>
              <a:rPr lang="zh-CN" altLang="en-US" sz="2400" dirty="0"/>
              <a:t>详细阐述了入侵检测的</a:t>
            </a:r>
            <a:r>
              <a:rPr lang="zh-CN" altLang="en-US" sz="2400" dirty="0" smtClean="0"/>
              <a:t>概念，</a:t>
            </a:r>
            <a:r>
              <a:rPr lang="zh-CN" altLang="en-US" sz="2400" dirty="0" smtClean="0">
                <a:solidFill>
                  <a:srgbClr val="0070C0"/>
                </a:solidFill>
              </a:rPr>
              <a:t>提出</a:t>
            </a:r>
            <a:r>
              <a:rPr lang="zh-CN" altLang="en-US" sz="2400" dirty="0">
                <a:solidFill>
                  <a:srgbClr val="0070C0"/>
                </a:solidFill>
              </a:rPr>
              <a:t>了利用审计跟踪数据监视入侵活动的</a:t>
            </a:r>
            <a:r>
              <a:rPr lang="zh-CN" altLang="en-US" sz="2400" dirty="0" smtClean="0">
                <a:solidFill>
                  <a:srgbClr val="0070C0"/>
                </a:solidFill>
              </a:rPr>
              <a:t>思想</a:t>
            </a:r>
            <a:r>
              <a:rPr lang="zh-CN" altLang="en-US" sz="2400" dirty="0" smtClean="0"/>
              <a:t>，这</a:t>
            </a:r>
            <a:r>
              <a:rPr lang="zh-CN" altLang="en-US" sz="2400" dirty="0"/>
              <a:t>份报告被公认为是入侵检测的开山之作</a:t>
            </a:r>
          </a:p>
          <a:p>
            <a:endParaRPr lang="zh-CN" altLang="en-US" sz="2400" dirty="0"/>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5</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79630" y="336652"/>
              <a:ext cx="911236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82389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sp>
        <p:nvSpPr>
          <p:cNvPr id="7" name="内容占位符 6"/>
          <p:cNvSpPr>
            <a:spLocks noGrp="1"/>
          </p:cNvSpPr>
          <p:nvPr>
            <p:ph idx="1"/>
          </p:nvPr>
        </p:nvSpPr>
        <p:spPr>
          <a:xfrm>
            <a:off x="383499" y="1377648"/>
            <a:ext cx="11388197" cy="5022866"/>
          </a:xfrm>
        </p:spPr>
        <p:txBody>
          <a:bodyPr vert="horz" lIns="91440" tIns="45720" rIns="91440" bIns="45720" rtlCol="0">
            <a:normAutofit/>
          </a:bodyPr>
          <a:lstStyle/>
          <a:p>
            <a:r>
              <a:rPr lang="zh-CN" altLang="en-US" dirty="0"/>
              <a:t>一个基于</a:t>
            </a:r>
            <a:r>
              <a:rPr lang="en-US" altLang="zh-CN" dirty="0"/>
              <a:t>Snort</a:t>
            </a:r>
            <a:r>
              <a:rPr lang="zh-CN" altLang="en-US" dirty="0"/>
              <a:t>的网络入侵检测系统由以下</a:t>
            </a:r>
            <a:r>
              <a:rPr lang="en-US" altLang="zh-CN" dirty="0"/>
              <a:t>5</a:t>
            </a:r>
            <a:r>
              <a:rPr lang="zh-CN" altLang="en-US" dirty="0"/>
              <a:t>个部分组成</a:t>
            </a:r>
            <a:r>
              <a:rPr lang="zh-CN" altLang="en-US" dirty="0" smtClean="0"/>
              <a:t>：</a:t>
            </a:r>
            <a:r>
              <a:rPr lang="en-US" altLang="zh-CN" dirty="0" smtClean="0"/>
              <a:t/>
            </a:r>
            <a:br>
              <a:rPr lang="en-US" altLang="zh-CN" dirty="0" smtClean="0"/>
            </a:br>
            <a:endParaRPr lang="zh-CN" altLang="en-US"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445864" y="2926079"/>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848267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6192" y="3628723"/>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
        <p:nvSpPr>
          <p:cNvPr id="29" name="圆角矩形标注 28"/>
          <p:cNvSpPr/>
          <p:nvPr/>
        </p:nvSpPr>
        <p:spPr>
          <a:xfrm>
            <a:off x="1092643" y="1130983"/>
            <a:ext cx="7406464" cy="1886760"/>
          </a:xfrm>
          <a:prstGeom prst="wedgeRoundRectCallout">
            <a:avLst>
              <a:gd name="adj1" fmla="val -35715"/>
              <a:gd name="adj2" fmla="val 724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spcBef>
                <a:spcPts val="595"/>
              </a:spcBef>
            </a:pPr>
            <a:r>
              <a:rPr lang="zh-CN" altLang="en-US" b="1" spc="-10" dirty="0" smtClean="0">
                <a:solidFill>
                  <a:srgbClr val="0033CC"/>
                </a:solidFill>
                <a:latin typeface="宋体"/>
                <a:cs typeface="宋体"/>
              </a:rPr>
              <a:t>解码器</a:t>
            </a:r>
            <a:r>
              <a:rPr lang="zh-CN" altLang="en-US" spc="80" dirty="0" smtClean="0">
                <a:latin typeface="宋体"/>
                <a:cs typeface="宋体"/>
              </a:rPr>
              <a:t>负责</a:t>
            </a:r>
            <a:r>
              <a:rPr lang="zh-CN" altLang="en-US" spc="80" dirty="0">
                <a:latin typeface="宋体"/>
                <a:cs typeface="宋体"/>
              </a:rPr>
              <a:t>从网络接口上获取数据</a:t>
            </a:r>
            <a:r>
              <a:rPr lang="zh-CN" altLang="en-US" spc="50" dirty="0">
                <a:latin typeface="宋体"/>
                <a:cs typeface="宋体"/>
              </a:rPr>
              <a:t>包</a:t>
            </a:r>
            <a:r>
              <a:rPr lang="zh-CN" altLang="en-US" spc="80" dirty="0">
                <a:latin typeface="宋体"/>
                <a:cs typeface="宋体"/>
              </a:rPr>
              <a:t>。在编程</a:t>
            </a:r>
            <a:r>
              <a:rPr lang="zh-CN" altLang="en-US" spc="80" dirty="0" smtClean="0">
                <a:latin typeface="宋体"/>
                <a:cs typeface="宋体"/>
              </a:rPr>
              <a:t>实现</a:t>
            </a:r>
            <a:r>
              <a:rPr lang="zh-CN" altLang="en-US" spc="80" dirty="0">
                <a:latin typeface="宋体"/>
                <a:cs typeface="宋体"/>
              </a:rPr>
              <a:t>上，解码器用一个结构体来表示单个数据</a:t>
            </a:r>
            <a:r>
              <a:rPr lang="zh-CN" altLang="en-US" spc="90" dirty="0">
                <a:latin typeface="宋体"/>
                <a:cs typeface="宋体"/>
              </a:rPr>
              <a:t>包</a:t>
            </a:r>
            <a:r>
              <a:rPr lang="zh-CN" altLang="en-US" spc="-5" dirty="0" smtClean="0">
                <a:latin typeface="宋体"/>
                <a:cs typeface="宋体"/>
              </a:rPr>
              <a:t>，</a:t>
            </a:r>
            <a:r>
              <a:rPr lang="zh-CN" altLang="en-US" spc="80" dirty="0" smtClean="0">
                <a:latin typeface="宋体"/>
                <a:cs typeface="宋体"/>
              </a:rPr>
              <a:t>该</a:t>
            </a:r>
            <a:r>
              <a:rPr lang="zh-CN" altLang="en-US" spc="80" dirty="0">
                <a:latin typeface="宋体"/>
                <a:cs typeface="宋体"/>
              </a:rPr>
              <a:t>结构记录了与各层协议有关的信息</a:t>
            </a:r>
            <a:r>
              <a:rPr lang="zh-CN" altLang="en-US" spc="80" dirty="0" smtClean="0">
                <a:latin typeface="宋体"/>
                <a:cs typeface="宋体"/>
              </a:rPr>
              <a:t>和检测引擎</a:t>
            </a:r>
            <a:r>
              <a:rPr lang="zh-CN" altLang="en-US" spc="80" dirty="0">
                <a:latin typeface="宋体"/>
                <a:cs typeface="宋体"/>
              </a:rPr>
              <a:t>需要用到</a:t>
            </a:r>
            <a:r>
              <a:rPr lang="zh-CN" altLang="en-US" spc="80" dirty="0" smtClean="0">
                <a:latin typeface="宋体"/>
                <a:cs typeface="宋体"/>
              </a:rPr>
              <a:t>的其它信</a:t>
            </a:r>
            <a:r>
              <a:rPr lang="zh-CN" altLang="en-US" spc="65" dirty="0" smtClean="0">
                <a:latin typeface="宋体"/>
                <a:cs typeface="宋体"/>
              </a:rPr>
              <a:t>息</a:t>
            </a:r>
            <a:r>
              <a:rPr lang="zh-CN" altLang="en-US" spc="75" dirty="0">
                <a:latin typeface="宋体"/>
                <a:cs typeface="宋体"/>
              </a:rPr>
              <a:t>。获取的信息将被送往</a:t>
            </a:r>
            <a:r>
              <a:rPr lang="zh-CN" altLang="en-US" spc="75" dirty="0" smtClean="0">
                <a:latin typeface="宋体"/>
                <a:cs typeface="宋体"/>
              </a:rPr>
              <a:t>检测</a:t>
            </a:r>
            <a:r>
              <a:rPr lang="zh-CN" altLang="en-US" spc="80" dirty="0" smtClean="0">
                <a:latin typeface="宋体"/>
                <a:cs typeface="宋体"/>
              </a:rPr>
              <a:t>引擎</a:t>
            </a:r>
            <a:r>
              <a:rPr lang="zh-CN" altLang="en-US" spc="80" dirty="0">
                <a:latin typeface="宋体"/>
                <a:cs typeface="宋体"/>
              </a:rPr>
              <a:t>或者预处理器</a:t>
            </a:r>
            <a:r>
              <a:rPr lang="zh-CN" altLang="en-US" spc="65" dirty="0">
                <a:latin typeface="宋体"/>
                <a:cs typeface="宋体"/>
              </a:rPr>
              <a:t>中</a:t>
            </a:r>
            <a:r>
              <a:rPr lang="zh-CN" altLang="en-US" spc="80" dirty="0">
                <a:latin typeface="宋体"/>
                <a:cs typeface="宋体"/>
              </a:rPr>
              <a:t>。解码器支持多种类型的</a:t>
            </a:r>
            <a:r>
              <a:rPr lang="zh-CN" altLang="en-US" spc="80" dirty="0" smtClean="0">
                <a:latin typeface="宋体"/>
                <a:cs typeface="宋体"/>
              </a:rPr>
              <a:t>网</a:t>
            </a:r>
            <a:r>
              <a:rPr lang="zh-CN" altLang="en-US" spc="-5" dirty="0" smtClean="0">
                <a:latin typeface="宋体"/>
                <a:cs typeface="宋体"/>
              </a:rPr>
              <a:t>络</a:t>
            </a:r>
            <a:r>
              <a:rPr lang="zh-CN" altLang="en-US" spc="-5" dirty="0">
                <a:latin typeface="宋体"/>
                <a:cs typeface="宋体"/>
              </a:rPr>
              <a:t>接</a:t>
            </a:r>
            <a:r>
              <a:rPr lang="zh-CN" altLang="en-US" spc="-10" dirty="0">
                <a:latin typeface="宋体"/>
                <a:cs typeface="宋体"/>
              </a:rPr>
              <a:t>口</a:t>
            </a:r>
            <a:r>
              <a:rPr lang="zh-CN" altLang="en-US" spc="-5" dirty="0">
                <a:latin typeface="宋体"/>
                <a:cs typeface="宋体"/>
              </a:rPr>
              <a:t>，包括</a:t>
            </a:r>
            <a:r>
              <a:rPr lang="en-US" altLang="zh-CN" spc="-5" dirty="0">
                <a:latin typeface="Times New Roman"/>
                <a:cs typeface="Times New Roman"/>
              </a:rPr>
              <a:t>Ethernet</a:t>
            </a:r>
            <a:r>
              <a:rPr lang="zh-CN" altLang="en-US" spc="-5" dirty="0">
                <a:latin typeface="宋体"/>
                <a:cs typeface="宋体"/>
              </a:rPr>
              <a:t>、</a:t>
            </a:r>
            <a:r>
              <a:rPr lang="en-US" altLang="zh-CN" spc="-5" dirty="0">
                <a:latin typeface="Times New Roman"/>
                <a:cs typeface="Times New Roman"/>
              </a:rPr>
              <a:t>SLIP</a:t>
            </a:r>
            <a:r>
              <a:rPr lang="zh-CN" altLang="en-US" spc="-5" dirty="0">
                <a:latin typeface="宋体"/>
                <a:cs typeface="宋体"/>
              </a:rPr>
              <a:t>、</a:t>
            </a:r>
            <a:r>
              <a:rPr lang="en-US" altLang="zh-CN" spc="-5" dirty="0">
                <a:latin typeface="Times New Roman"/>
                <a:cs typeface="Times New Roman"/>
              </a:rPr>
              <a:t>PPP</a:t>
            </a:r>
            <a:r>
              <a:rPr lang="zh-CN" altLang="en-US" spc="-5" dirty="0">
                <a:latin typeface="宋体"/>
                <a:cs typeface="宋体"/>
              </a:rPr>
              <a:t>等。</a:t>
            </a:r>
            <a:endParaRPr lang="zh-CN" altLang="en-US" dirty="0">
              <a:latin typeface="宋体"/>
              <a:cs typeface="宋体"/>
            </a:endParaRPr>
          </a:p>
        </p:txBody>
      </p:sp>
    </p:spTree>
    <p:extLst>
      <p:ext uri="{BB962C8B-B14F-4D97-AF65-F5344CB8AC3E}">
        <p14:creationId xmlns:p14="http://schemas.microsoft.com/office/powerpoint/2010/main" val="3806403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6192" y="3628723"/>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
        <p:nvSpPr>
          <p:cNvPr id="29" name="圆角矩形标注 28"/>
          <p:cNvSpPr/>
          <p:nvPr/>
        </p:nvSpPr>
        <p:spPr>
          <a:xfrm>
            <a:off x="3975234" y="1481746"/>
            <a:ext cx="6011671" cy="1494031"/>
          </a:xfrm>
          <a:prstGeom prst="wedgeRoundRectCallout">
            <a:avLst>
              <a:gd name="adj1" fmla="val -3242"/>
              <a:gd name="adj2" fmla="val 779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spcBef>
                <a:spcPts val="434"/>
              </a:spcBef>
            </a:pPr>
            <a:r>
              <a:rPr lang="zh-CN" altLang="en-US" b="1" spc="-10" dirty="0">
                <a:solidFill>
                  <a:srgbClr val="0033CC"/>
                </a:solidFill>
                <a:latin typeface="宋体"/>
                <a:cs typeface="宋体"/>
              </a:rPr>
              <a:t>检测</a:t>
            </a:r>
            <a:r>
              <a:rPr lang="zh-CN" altLang="en-US" b="1" spc="-10" dirty="0" smtClean="0">
                <a:solidFill>
                  <a:srgbClr val="0033CC"/>
                </a:solidFill>
                <a:latin typeface="宋体"/>
                <a:cs typeface="宋体"/>
              </a:rPr>
              <a:t>引擎</a:t>
            </a:r>
            <a:r>
              <a:rPr lang="zh-CN" altLang="en-US" spc="50" dirty="0" smtClean="0">
                <a:latin typeface="宋体"/>
                <a:cs typeface="宋体"/>
              </a:rPr>
              <a:t>子系</a:t>
            </a:r>
            <a:r>
              <a:rPr lang="zh-CN" altLang="en-US" spc="65" dirty="0" smtClean="0">
                <a:latin typeface="宋体"/>
                <a:cs typeface="宋体"/>
              </a:rPr>
              <a:t>统</a:t>
            </a:r>
            <a:r>
              <a:rPr lang="zh-CN" altLang="en-US" spc="55" dirty="0">
                <a:latin typeface="宋体"/>
                <a:cs typeface="宋体"/>
              </a:rPr>
              <a:t>是</a:t>
            </a:r>
            <a:r>
              <a:rPr lang="en-US" altLang="zh-CN" spc="5" dirty="0">
                <a:latin typeface="Times New Roman"/>
                <a:cs typeface="Times New Roman"/>
              </a:rPr>
              <a:t>Snort</a:t>
            </a:r>
            <a:r>
              <a:rPr lang="zh-CN" altLang="en-US" spc="50" dirty="0">
                <a:latin typeface="宋体"/>
                <a:cs typeface="宋体"/>
              </a:rPr>
              <a:t>工作在入</a:t>
            </a:r>
            <a:r>
              <a:rPr lang="zh-CN" altLang="en-US" spc="65" dirty="0">
                <a:latin typeface="宋体"/>
                <a:cs typeface="宋体"/>
              </a:rPr>
              <a:t>侵</a:t>
            </a:r>
            <a:r>
              <a:rPr lang="zh-CN" altLang="en-US" spc="50" dirty="0">
                <a:latin typeface="宋体"/>
                <a:cs typeface="宋体"/>
              </a:rPr>
              <a:t>检测模</a:t>
            </a:r>
            <a:r>
              <a:rPr lang="zh-CN" altLang="en-US" spc="65" dirty="0">
                <a:latin typeface="宋体"/>
                <a:cs typeface="宋体"/>
              </a:rPr>
              <a:t>式</a:t>
            </a:r>
            <a:r>
              <a:rPr lang="zh-CN" altLang="en-US" spc="50" dirty="0">
                <a:latin typeface="宋体"/>
                <a:cs typeface="宋体"/>
              </a:rPr>
              <a:t>下的核</a:t>
            </a:r>
            <a:r>
              <a:rPr lang="zh-CN" altLang="en-US" spc="75" dirty="0">
                <a:latin typeface="宋体"/>
                <a:cs typeface="宋体"/>
              </a:rPr>
              <a:t>心</a:t>
            </a:r>
            <a:r>
              <a:rPr lang="zh-CN" altLang="en-US" spc="-5" dirty="0">
                <a:latin typeface="宋体"/>
                <a:cs typeface="宋体"/>
              </a:rPr>
              <a:t>部 </a:t>
            </a:r>
            <a:r>
              <a:rPr lang="zh-CN" altLang="en-US" spc="80" dirty="0">
                <a:latin typeface="宋体"/>
                <a:cs typeface="宋体"/>
              </a:rPr>
              <a:t>分，它使用基于规则匹配的方式来检测每个</a:t>
            </a:r>
            <a:r>
              <a:rPr lang="zh-CN" altLang="en-US" spc="80" dirty="0" smtClean="0">
                <a:latin typeface="宋体"/>
                <a:cs typeface="宋体"/>
              </a:rPr>
              <a:t>数据包</a:t>
            </a:r>
            <a:r>
              <a:rPr lang="zh-CN" altLang="en-US" spc="80" dirty="0">
                <a:latin typeface="宋体"/>
                <a:cs typeface="宋体"/>
              </a:rPr>
              <a:t>。一旦发现数据包的特征符合某个规则定</a:t>
            </a:r>
            <a:r>
              <a:rPr lang="zh-CN" altLang="en-US" spc="90" dirty="0">
                <a:latin typeface="宋体"/>
                <a:cs typeface="宋体"/>
              </a:rPr>
              <a:t>义</a:t>
            </a:r>
            <a:r>
              <a:rPr lang="zh-CN" altLang="en-US" spc="-5" dirty="0" smtClean="0">
                <a:latin typeface="宋体"/>
                <a:cs typeface="宋体"/>
              </a:rPr>
              <a:t>，则</a:t>
            </a:r>
            <a:r>
              <a:rPr lang="zh-CN" altLang="en-US" spc="-5" dirty="0">
                <a:latin typeface="宋体"/>
                <a:cs typeface="宋体"/>
              </a:rPr>
              <a:t>触发相应的处理操</a:t>
            </a:r>
            <a:r>
              <a:rPr lang="zh-CN" altLang="en-US" spc="-25" dirty="0">
                <a:latin typeface="宋体"/>
                <a:cs typeface="宋体"/>
              </a:rPr>
              <a:t>作</a:t>
            </a:r>
            <a:r>
              <a:rPr lang="zh-CN" altLang="en-US" spc="-5" dirty="0">
                <a:latin typeface="宋体"/>
                <a:cs typeface="宋体"/>
              </a:rPr>
              <a:t>。</a:t>
            </a:r>
            <a:endParaRPr lang="zh-CN" altLang="en-US" dirty="0">
              <a:latin typeface="宋体"/>
              <a:cs typeface="宋体"/>
            </a:endParaRPr>
          </a:p>
        </p:txBody>
      </p:sp>
    </p:spTree>
    <p:extLst>
      <p:ext uri="{BB962C8B-B14F-4D97-AF65-F5344CB8AC3E}">
        <p14:creationId xmlns:p14="http://schemas.microsoft.com/office/powerpoint/2010/main" val="884813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6192" y="3628723"/>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
        <p:nvSpPr>
          <p:cNvPr id="29" name="圆角矩形标注 28"/>
          <p:cNvSpPr/>
          <p:nvPr/>
        </p:nvSpPr>
        <p:spPr>
          <a:xfrm>
            <a:off x="3975234" y="1001588"/>
            <a:ext cx="6660682" cy="1974190"/>
          </a:xfrm>
          <a:prstGeom prst="wedgeRoundRectCallout">
            <a:avLst>
              <a:gd name="adj1" fmla="val 38087"/>
              <a:gd name="adj2" fmla="val 7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spcBef>
                <a:spcPts val="495"/>
              </a:spcBef>
            </a:pPr>
            <a:r>
              <a:rPr lang="zh-CN" altLang="en-US" sz="2000" b="1" spc="-5" dirty="0">
                <a:solidFill>
                  <a:srgbClr val="0033CC"/>
                </a:solidFill>
                <a:latin typeface="宋体"/>
                <a:cs typeface="宋体"/>
              </a:rPr>
              <a:t>日志</a:t>
            </a:r>
            <a:r>
              <a:rPr lang="en-US" altLang="zh-CN" sz="2000" b="1" spc="-5" dirty="0">
                <a:solidFill>
                  <a:srgbClr val="0033CC"/>
                </a:solidFill>
                <a:latin typeface="Times New Roman"/>
                <a:cs typeface="Times New Roman"/>
              </a:rPr>
              <a:t>/</a:t>
            </a:r>
            <a:r>
              <a:rPr lang="zh-CN" altLang="en-US" sz="2000" b="1" spc="-5" dirty="0">
                <a:solidFill>
                  <a:srgbClr val="0033CC"/>
                </a:solidFill>
                <a:latin typeface="宋体"/>
                <a:cs typeface="宋体"/>
              </a:rPr>
              <a:t>警报</a:t>
            </a:r>
            <a:r>
              <a:rPr lang="zh-CN" altLang="en-US" sz="2000" b="1" spc="-5" dirty="0" smtClean="0">
                <a:solidFill>
                  <a:srgbClr val="0033CC"/>
                </a:solidFill>
                <a:latin typeface="宋体"/>
                <a:cs typeface="宋体"/>
              </a:rPr>
              <a:t>子系统</a:t>
            </a:r>
            <a:r>
              <a:rPr lang="en-US" altLang="zh-CN" sz="2000" b="1" spc="-5" dirty="0" smtClean="0">
                <a:solidFill>
                  <a:srgbClr val="0033CC"/>
                </a:solidFill>
                <a:latin typeface="宋体"/>
                <a:cs typeface="宋体"/>
              </a:rPr>
              <a:t>:</a:t>
            </a:r>
            <a:r>
              <a:rPr lang="zh-CN" altLang="en-US" spc="25" dirty="0" smtClean="0">
                <a:latin typeface="宋体"/>
                <a:cs typeface="宋体"/>
              </a:rPr>
              <a:t>规</a:t>
            </a:r>
            <a:r>
              <a:rPr lang="zh-CN" altLang="en-US" spc="5" dirty="0" smtClean="0">
                <a:latin typeface="宋体"/>
                <a:cs typeface="宋体"/>
              </a:rPr>
              <a:t>则</a:t>
            </a:r>
            <a:r>
              <a:rPr lang="zh-CN" altLang="en-US" spc="25" dirty="0">
                <a:latin typeface="宋体"/>
                <a:cs typeface="宋体"/>
              </a:rPr>
              <a:t>中定义</a:t>
            </a:r>
            <a:r>
              <a:rPr lang="zh-CN" altLang="en-US" spc="5" dirty="0">
                <a:latin typeface="宋体"/>
                <a:cs typeface="宋体"/>
              </a:rPr>
              <a:t>了</a:t>
            </a:r>
            <a:r>
              <a:rPr lang="zh-CN" altLang="en-US" spc="25" dirty="0">
                <a:latin typeface="宋体"/>
                <a:cs typeface="宋体"/>
              </a:rPr>
              <a:t>数据</a:t>
            </a:r>
            <a:r>
              <a:rPr lang="zh-CN" altLang="en-US" spc="5" dirty="0">
                <a:latin typeface="宋体"/>
                <a:cs typeface="宋体"/>
              </a:rPr>
              <a:t>包</a:t>
            </a:r>
            <a:r>
              <a:rPr lang="zh-CN" altLang="en-US" spc="25" dirty="0">
                <a:latin typeface="宋体"/>
                <a:cs typeface="宋体"/>
              </a:rPr>
              <a:t>的处理</a:t>
            </a:r>
            <a:r>
              <a:rPr lang="zh-CN" altLang="en-US" spc="5" dirty="0">
                <a:latin typeface="宋体"/>
                <a:cs typeface="宋体"/>
              </a:rPr>
              <a:t>方</a:t>
            </a:r>
            <a:r>
              <a:rPr lang="zh-CN" altLang="en-US" spc="30" dirty="0">
                <a:latin typeface="宋体"/>
                <a:cs typeface="宋体"/>
              </a:rPr>
              <a:t>式</a:t>
            </a:r>
            <a:r>
              <a:rPr lang="zh-CN" altLang="en-US" spc="25" dirty="0">
                <a:latin typeface="宋体"/>
                <a:cs typeface="宋体"/>
              </a:rPr>
              <a:t>，包</a:t>
            </a:r>
            <a:r>
              <a:rPr lang="zh-CN" altLang="en-US" spc="15" dirty="0">
                <a:latin typeface="宋体"/>
                <a:cs typeface="宋体"/>
              </a:rPr>
              <a:t>括</a:t>
            </a:r>
            <a:r>
              <a:rPr lang="en-US" altLang="zh-CN" dirty="0" smtClean="0">
                <a:latin typeface="Times New Roman"/>
                <a:cs typeface="Times New Roman"/>
              </a:rPr>
              <a:t>alert(</a:t>
            </a:r>
            <a:r>
              <a:rPr lang="zh-CN" altLang="en-US" spc="25" dirty="0">
                <a:latin typeface="宋体"/>
                <a:cs typeface="宋体"/>
              </a:rPr>
              <a:t>报</a:t>
            </a:r>
            <a:r>
              <a:rPr lang="zh-CN" altLang="en-US" spc="5" dirty="0">
                <a:latin typeface="宋体"/>
                <a:cs typeface="宋体"/>
              </a:rPr>
              <a:t>警</a:t>
            </a:r>
            <a:r>
              <a:rPr lang="en-US" altLang="zh-CN" spc="25" dirty="0">
                <a:latin typeface="Times New Roman"/>
                <a:cs typeface="Times New Roman"/>
              </a:rPr>
              <a:t>)</a:t>
            </a:r>
            <a:r>
              <a:rPr lang="zh-CN" altLang="en-US" spc="-5" dirty="0">
                <a:latin typeface="宋体"/>
                <a:cs typeface="宋体"/>
              </a:rPr>
              <a:t>、 </a:t>
            </a:r>
            <a:r>
              <a:rPr lang="en-US" altLang="zh-CN" dirty="0">
                <a:latin typeface="Times New Roman"/>
                <a:cs typeface="Times New Roman"/>
              </a:rPr>
              <a:t>log(</a:t>
            </a:r>
            <a:r>
              <a:rPr lang="zh-CN" altLang="en-US" spc="15" dirty="0">
                <a:latin typeface="宋体"/>
                <a:cs typeface="宋体"/>
              </a:rPr>
              <a:t>日</a:t>
            </a:r>
            <a:r>
              <a:rPr lang="zh-CN" altLang="en-US" spc="25" dirty="0">
                <a:latin typeface="宋体"/>
                <a:cs typeface="宋体"/>
              </a:rPr>
              <a:t>志</a:t>
            </a:r>
            <a:r>
              <a:rPr lang="zh-CN" altLang="en-US" spc="15" dirty="0">
                <a:latin typeface="宋体"/>
                <a:cs typeface="宋体"/>
              </a:rPr>
              <a:t>记</a:t>
            </a:r>
            <a:r>
              <a:rPr lang="zh-CN" altLang="en-US" spc="40" dirty="0">
                <a:latin typeface="宋体"/>
                <a:cs typeface="宋体"/>
              </a:rPr>
              <a:t>录</a:t>
            </a:r>
            <a:r>
              <a:rPr lang="en-US" altLang="zh-CN" spc="40" dirty="0">
                <a:latin typeface="Times New Roman"/>
                <a:cs typeface="Times New Roman"/>
              </a:rPr>
              <a:t>)</a:t>
            </a:r>
            <a:r>
              <a:rPr lang="zh-CN" altLang="en-US" spc="15" dirty="0">
                <a:latin typeface="宋体"/>
                <a:cs typeface="宋体"/>
              </a:rPr>
              <a:t>和</a:t>
            </a:r>
            <a:r>
              <a:rPr lang="en-US" altLang="zh-CN" dirty="0">
                <a:latin typeface="Times New Roman"/>
                <a:cs typeface="Times New Roman"/>
              </a:rPr>
              <a:t>pass(</a:t>
            </a:r>
            <a:r>
              <a:rPr lang="zh-CN" altLang="en-US" spc="15" dirty="0">
                <a:latin typeface="宋体"/>
                <a:cs typeface="宋体"/>
              </a:rPr>
              <a:t>忽</a:t>
            </a:r>
            <a:r>
              <a:rPr lang="zh-CN" altLang="en-US" spc="30" dirty="0">
                <a:latin typeface="宋体"/>
                <a:cs typeface="宋体"/>
              </a:rPr>
              <a:t>略</a:t>
            </a:r>
            <a:r>
              <a:rPr lang="en-US" altLang="zh-CN" spc="40" dirty="0">
                <a:latin typeface="Times New Roman"/>
                <a:cs typeface="Times New Roman"/>
              </a:rPr>
              <a:t>)</a:t>
            </a:r>
            <a:r>
              <a:rPr lang="zh-CN" altLang="en-US" spc="15" dirty="0">
                <a:latin typeface="宋体"/>
                <a:cs typeface="宋体"/>
              </a:rPr>
              <a:t>等</a:t>
            </a:r>
            <a:r>
              <a:rPr lang="zh-CN" altLang="en-US" spc="30" dirty="0">
                <a:latin typeface="宋体"/>
                <a:cs typeface="宋体"/>
              </a:rPr>
              <a:t>，</a:t>
            </a:r>
            <a:r>
              <a:rPr lang="zh-CN" altLang="en-US" spc="25" dirty="0">
                <a:latin typeface="宋体"/>
                <a:cs typeface="宋体"/>
              </a:rPr>
              <a:t>但具</a:t>
            </a:r>
            <a:r>
              <a:rPr lang="zh-CN" altLang="en-US" spc="15" dirty="0">
                <a:latin typeface="宋体"/>
                <a:cs typeface="宋体"/>
              </a:rPr>
              <a:t>体</a:t>
            </a:r>
            <a:r>
              <a:rPr lang="zh-CN" altLang="en-US" spc="40" dirty="0">
                <a:latin typeface="宋体"/>
                <a:cs typeface="宋体"/>
              </a:rPr>
              <a:t>的</a:t>
            </a:r>
            <a:r>
              <a:rPr lang="en-US" altLang="zh-CN" dirty="0" smtClean="0">
                <a:latin typeface="Times New Roman"/>
                <a:cs typeface="Times New Roman"/>
              </a:rPr>
              <a:t>alert</a:t>
            </a:r>
            <a:r>
              <a:rPr lang="zh-CN" altLang="en-US" spc="15" dirty="0" smtClean="0">
                <a:latin typeface="宋体"/>
                <a:cs typeface="宋体"/>
              </a:rPr>
              <a:t>和</a:t>
            </a:r>
            <a:r>
              <a:rPr lang="en-US" altLang="zh-CN" spc="-5" dirty="0">
                <a:latin typeface="Times New Roman"/>
                <a:cs typeface="Times New Roman"/>
              </a:rPr>
              <a:t>log  </a:t>
            </a:r>
            <a:r>
              <a:rPr lang="zh-CN" altLang="en-US" spc="30" dirty="0">
                <a:latin typeface="宋体"/>
                <a:cs typeface="宋体"/>
              </a:rPr>
              <a:t>操</a:t>
            </a:r>
            <a:r>
              <a:rPr lang="zh-CN" altLang="en-US" spc="40" dirty="0">
                <a:latin typeface="宋体"/>
                <a:cs typeface="宋体"/>
              </a:rPr>
              <a:t>作</a:t>
            </a:r>
            <a:r>
              <a:rPr lang="zh-CN" altLang="en-US" spc="30" dirty="0">
                <a:latin typeface="宋体"/>
                <a:cs typeface="宋体"/>
              </a:rPr>
              <a:t>则</a:t>
            </a:r>
            <a:r>
              <a:rPr lang="zh-CN" altLang="en-US" spc="40" dirty="0">
                <a:latin typeface="宋体"/>
                <a:cs typeface="宋体"/>
              </a:rPr>
              <a:t>是</a:t>
            </a:r>
            <a:r>
              <a:rPr lang="zh-CN" altLang="en-US" spc="30" dirty="0">
                <a:latin typeface="宋体"/>
                <a:cs typeface="宋体"/>
              </a:rPr>
              <a:t>由</a:t>
            </a:r>
            <a:r>
              <a:rPr lang="zh-CN" altLang="en-US" spc="40" dirty="0">
                <a:latin typeface="宋体"/>
                <a:cs typeface="宋体"/>
              </a:rPr>
              <a:t>日志</a:t>
            </a:r>
            <a:r>
              <a:rPr lang="en-US" altLang="zh-CN" spc="40" dirty="0">
                <a:latin typeface="Times New Roman"/>
                <a:cs typeface="Times New Roman"/>
              </a:rPr>
              <a:t>/</a:t>
            </a:r>
            <a:r>
              <a:rPr lang="zh-CN" altLang="en-US" spc="40" dirty="0">
                <a:latin typeface="宋体"/>
                <a:cs typeface="宋体"/>
              </a:rPr>
              <a:t>警</a:t>
            </a:r>
            <a:r>
              <a:rPr lang="zh-CN" altLang="en-US" spc="25" dirty="0">
                <a:latin typeface="宋体"/>
                <a:cs typeface="宋体"/>
              </a:rPr>
              <a:t>报</a:t>
            </a:r>
            <a:r>
              <a:rPr lang="zh-CN" altLang="en-US" spc="40" dirty="0">
                <a:latin typeface="宋体"/>
                <a:cs typeface="宋体"/>
              </a:rPr>
              <a:t>子</a:t>
            </a:r>
            <a:r>
              <a:rPr lang="zh-CN" altLang="en-US" spc="25" dirty="0">
                <a:latin typeface="宋体"/>
                <a:cs typeface="宋体"/>
              </a:rPr>
              <a:t>系</a:t>
            </a:r>
            <a:r>
              <a:rPr lang="zh-CN" altLang="en-US" spc="40" dirty="0">
                <a:latin typeface="宋体"/>
                <a:cs typeface="宋体"/>
              </a:rPr>
              <a:t>统</a:t>
            </a:r>
            <a:r>
              <a:rPr lang="zh-CN" altLang="en-US" spc="25" dirty="0">
                <a:latin typeface="宋体"/>
                <a:cs typeface="宋体"/>
              </a:rPr>
              <a:t>完</a:t>
            </a:r>
            <a:r>
              <a:rPr lang="zh-CN" altLang="en-US" spc="40" dirty="0">
                <a:latin typeface="宋体"/>
                <a:cs typeface="宋体"/>
              </a:rPr>
              <a:t>成</a:t>
            </a:r>
            <a:r>
              <a:rPr lang="zh-CN" altLang="en-US" spc="65" dirty="0">
                <a:latin typeface="宋体"/>
                <a:cs typeface="宋体"/>
              </a:rPr>
              <a:t>的</a:t>
            </a:r>
            <a:r>
              <a:rPr lang="zh-CN" altLang="en-US" spc="50" dirty="0">
                <a:latin typeface="宋体"/>
                <a:cs typeface="宋体"/>
              </a:rPr>
              <a:t>。</a:t>
            </a:r>
            <a:r>
              <a:rPr lang="zh-CN" altLang="en-US" spc="30" dirty="0">
                <a:latin typeface="宋体"/>
                <a:cs typeface="宋体"/>
              </a:rPr>
              <a:t>日</a:t>
            </a:r>
            <a:r>
              <a:rPr lang="zh-CN" altLang="en-US" spc="40" dirty="0">
                <a:latin typeface="宋体"/>
                <a:cs typeface="宋体"/>
              </a:rPr>
              <a:t>志</a:t>
            </a:r>
            <a:r>
              <a:rPr lang="zh-CN" altLang="en-US" spc="30" dirty="0" smtClean="0">
                <a:latin typeface="宋体"/>
                <a:cs typeface="宋体"/>
              </a:rPr>
              <a:t>子</a:t>
            </a:r>
            <a:r>
              <a:rPr lang="zh-CN" altLang="en-US" spc="55" dirty="0" smtClean="0">
                <a:latin typeface="宋体"/>
                <a:cs typeface="宋体"/>
              </a:rPr>
              <a:t>系</a:t>
            </a:r>
            <a:r>
              <a:rPr lang="zh-CN" altLang="en-US" spc="-5" dirty="0" smtClean="0">
                <a:latin typeface="宋体"/>
                <a:cs typeface="宋体"/>
              </a:rPr>
              <a:t>统</a:t>
            </a:r>
            <a:r>
              <a:rPr lang="zh-CN" altLang="en-US" spc="80" dirty="0" smtClean="0">
                <a:latin typeface="宋体"/>
                <a:cs typeface="宋体"/>
              </a:rPr>
              <a:t>将</a:t>
            </a:r>
            <a:r>
              <a:rPr lang="zh-CN" altLang="en-US" spc="80" dirty="0">
                <a:latin typeface="宋体"/>
                <a:cs typeface="宋体"/>
              </a:rPr>
              <a:t>解码</a:t>
            </a:r>
            <a:r>
              <a:rPr lang="zh-CN" altLang="en-US" spc="90" dirty="0">
                <a:latin typeface="宋体"/>
                <a:cs typeface="宋体"/>
              </a:rPr>
              <a:t>得</a:t>
            </a:r>
            <a:r>
              <a:rPr lang="zh-CN" altLang="en-US" spc="80" dirty="0">
                <a:latin typeface="宋体"/>
                <a:cs typeface="宋体"/>
              </a:rPr>
              <a:t>到的信</a:t>
            </a:r>
            <a:r>
              <a:rPr lang="zh-CN" altLang="en-US" spc="90" dirty="0">
                <a:latin typeface="宋体"/>
                <a:cs typeface="宋体"/>
              </a:rPr>
              <a:t>息</a:t>
            </a:r>
            <a:r>
              <a:rPr lang="zh-CN" altLang="en-US" spc="100" dirty="0">
                <a:latin typeface="宋体"/>
                <a:cs typeface="宋体"/>
              </a:rPr>
              <a:t>以</a:t>
            </a:r>
            <a:r>
              <a:rPr lang="en-US" altLang="zh-CN" spc="15" dirty="0">
                <a:latin typeface="Times New Roman"/>
                <a:cs typeface="Times New Roman"/>
              </a:rPr>
              <a:t>ASCII</a:t>
            </a:r>
            <a:r>
              <a:rPr lang="zh-CN" altLang="en-US" spc="75" dirty="0">
                <a:latin typeface="宋体"/>
                <a:cs typeface="宋体"/>
              </a:rPr>
              <a:t>码的格</a:t>
            </a:r>
            <a:r>
              <a:rPr lang="zh-CN" altLang="en-US" spc="90" dirty="0">
                <a:latin typeface="宋体"/>
                <a:cs typeface="宋体"/>
              </a:rPr>
              <a:t>式</a:t>
            </a:r>
            <a:r>
              <a:rPr lang="zh-CN" altLang="en-US" spc="75" dirty="0">
                <a:latin typeface="宋体"/>
                <a:cs typeface="宋体"/>
              </a:rPr>
              <a:t>或</a:t>
            </a:r>
            <a:r>
              <a:rPr lang="zh-CN" altLang="en-US" spc="100" dirty="0">
                <a:latin typeface="宋体"/>
                <a:cs typeface="宋体"/>
              </a:rPr>
              <a:t>以</a:t>
            </a:r>
            <a:r>
              <a:rPr lang="en-US" altLang="zh-CN" spc="-10" dirty="0" err="1">
                <a:latin typeface="Times New Roman"/>
                <a:cs typeface="Times New Roman"/>
              </a:rPr>
              <a:t>tcpdump</a:t>
            </a:r>
            <a:r>
              <a:rPr lang="en-US" altLang="zh-CN" spc="-10" dirty="0">
                <a:latin typeface="Times New Roman"/>
                <a:cs typeface="Times New Roman"/>
              </a:rPr>
              <a:t>  </a:t>
            </a:r>
            <a:r>
              <a:rPr lang="zh-CN" altLang="en-US" spc="80" dirty="0">
                <a:latin typeface="宋体"/>
                <a:cs typeface="宋体"/>
              </a:rPr>
              <a:t>的格式记录下</a:t>
            </a:r>
            <a:r>
              <a:rPr lang="zh-CN" altLang="en-US" spc="75" dirty="0">
                <a:latin typeface="宋体"/>
                <a:cs typeface="宋体"/>
              </a:rPr>
              <a:t>来</a:t>
            </a:r>
            <a:r>
              <a:rPr lang="zh-CN" altLang="en-US" spc="80" dirty="0">
                <a:latin typeface="宋体"/>
                <a:cs typeface="宋体"/>
              </a:rPr>
              <a:t>，警报子系统将报警信息发送</a:t>
            </a:r>
            <a:r>
              <a:rPr lang="zh-CN" altLang="en-US" spc="80" dirty="0" smtClean="0">
                <a:latin typeface="宋体"/>
                <a:cs typeface="宋体"/>
              </a:rPr>
              <a:t>到</a:t>
            </a:r>
            <a:r>
              <a:rPr lang="en-US" altLang="zh-CN" dirty="0" smtClean="0">
                <a:latin typeface="Times New Roman"/>
                <a:cs typeface="Times New Roman"/>
              </a:rPr>
              <a:t>syslog</a:t>
            </a:r>
            <a:r>
              <a:rPr lang="zh-CN" altLang="en-US" spc="-10" dirty="0">
                <a:latin typeface="宋体"/>
                <a:cs typeface="宋体"/>
              </a:rPr>
              <a:t>、</a:t>
            </a:r>
            <a:r>
              <a:rPr lang="en-US" altLang="zh-CN" spc="-5" dirty="0">
                <a:latin typeface="Times New Roman"/>
                <a:cs typeface="Times New Roman"/>
              </a:rPr>
              <a:t>socket</a:t>
            </a:r>
            <a:r>
              <a:rPr lang="zh-CN" altLang="en-US" spc="-10" dirty="0">
                <a:latin typeface="宋体"/>
                <a:cs typeface="宋体"/>
              </a:rPr>
              <a:t>或数据库中</a:t>
            </a:r>
            <a:r>
              <a:rPr lang="zh-CN" altLang="en-US" spc="-5" dirty="0">
                <a:latin typeface="宋体"/>
                <a:cs typeface="宋体"/>
              </a:rPr>
              <a:t>。</a:t>
            </a:r>
            <a:endParaRPr lang="zh-CN" altLang="en-US" dirty="0">
              <a:latin typeface="宋体"/>
              <a:cs typeface="宋体"/>
            </a:endParaRPr>
          </a:p>
        </p:txBody>
      </p:sp>
    </p:spTree>
    <p:extLst>
      <p:ext uri="{BB962C8B-B14F-4D97-AF65-F5344CB8AC3E}">
        <p14:creationId xmlns:p14="http://schemas.microsoft.com/office/powerpoint/2010/main" val="146326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6192" y="3628723"/>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
        <p:nvSpPr>
          <p:cNvPr id="29" name="圆角矩形标注 28"/>
          <p:cNvSpPr/>
          <p:nvPr/>
        </p:nvSpPr>
        <p:spPr>
          <a:xfrm>
            <a:off x="2839454" y="914400"/>
            <a:ext cx="7877166" cy="2061378"/>
          </a:xfrm>
          <a:prstGeom prst="wedgeRoundRectCallout">
            <a:avLst>
              <a:gd name="adj1" fmla="val -33520"/>
              <a:gd name="adj2" fmla="val 690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nSpc>
                <a:spcPts val="3020"/>
              </a:lnSpc>
              <a:spcBef>
                <a:spcPts val="480"/>
              </a:spcBef>
              <a:tabLst>
                <a:tab pos="354965" algn="l"/>
                <a:tab pos="355600" algn="l"/>
              </a:tabLst>
            </a:pPr>
            <a:r>
              <a:rPr lang="en-US" altLang="zh-CN" sz="2000" spc="5" dirty="0">
                <a:latin typeface="Times New Roman"/>
                <a:cs typeface="Times New Roman"/>
              </a:rPr>
              <a:t>Snort</a:t>
            </a:r>
            <a:r>
              <a:rPr lang="zh-CN" altLang="en-US" sz="2000" spc="50" dirty="0">
                <a:latin typeface="宋体"/>
                <a:cs typeface="宋体"/>
              </a:rPr>
              <a:t>主</a:t>
            </a:r>
            <a:r>
              <a:rPr lang="zh-CN" altLang="en-US" sz="2000" spc="40" dirty="0">
                <a:latin typeface="宋体"/>
                <a:cs typeface="宋体"/>
              </a:rPr>
              <a:t>要</a:t>
            </a:r>
            <a:r>
              <a:rPr lang="zh-CN" altLang="en-US" sz="2000" spc="50" dirty="0">
                <a:latin typeface="宋体"/>
                <a:cs typeface="宋体"/>
              </a:rPr>
              <a:t>采用基于规则的方式对数据包进行检</a:t>
            </a:r>
            <a:r>
              <a:rPr lang="zh-CN" altLang="en-US" sz="2000" spc="100" dirty="0">
                <a:latin typeface="宋体"/>
                <a:cs typeface="宋体"/>
              </a:rPr>
              <a:t>测</a:t>
            </a:r>
            <a:r>
              <a:rPr lang="zh-CN" altLang="en-US" sz="2000" spc="-5" dirty="0" smtClean="0">
                <a:latin typeface="宋体"/>
                <a:cs typeface="宋体"/>
              </a:rPr>
              <a:t>，这种</a:t>
            </a:r>
            <a:r>
              <a:rPr lang="zh-CN" altLang="en-US" sz="2000" spc="-5" dirty="0">
                <a:latin typeface="宋体"/>
                <a:cs typeface="宋体"/>
              </a:rPr>
              <a:t>方式因匹配速度快而受到欢</a:t>
            </a:r>
            <a:r>
              <a:rPr lang="zh-CN" altLang="en-US" sz="2000" spc="-35" dirty="0">
                <a:latin typeface="宋体"/>
                <a:cs typeface="宋体"/>
              </a:rPr>
              <a:t>迎</a:t>
            </a:r>
            <a:r>
              <a:rPr lang="zh-CN" altLang="en-US" sz="2000" spc="-5" dirty="0" smtClean="0">
                <a:latin typeface="宋体"/>
                <a:cs typeface="宋体"/>
              </a:rPr>
              <a:t>。</a:t>
            </a:r>
            <a:r>
              <a:rPr lang="zh-CN" altLang="en-US" sz="2000" spc="55" dirty="0" smtClean="0">
                <a:latin typeface="宋体"/>
                <a:cs typeface="宋体"/>
              </a:rPr>
              <a:t>但</a:t>
            </a:r>
            <a:r>
              <a:rPr lang="zh-CN" altLang="en-US" sz="2000" spc="55" dirty="0">
                <a:latin typeface="宋体"/>
                <a:cs typeface="宋体"/>
              </a:rPr>
              <a:t>对</a:t>
            </a:r>
            <a:r>
              <a:rPr lang="zh-CN" altLang="en-US" sz="2000" spc="50" dirty="0">
                <a:latin typeface="宋体"/>
                <a:cs typeface="宋体"/>
              </a:rPr>
              <a:t>于</a:t>
            </a:r>
            <a:r>
              <a:rPr lang="en-US" altLang="zh-CN" sz="2000" spc="10" dirty="0">
                <a:latin typeface="Times New Roman"/>
                <a:cs typeface="Times New Roman"/>
              </a:rPr>
              <a:t>Snort</a:t>
            </a:r>
            <a:r>
              <a:rPr lang="zh-CN" altLang="en-US" sz="2000" spc="55" dirty="0">
                <a:latin typeface="宋体"/>
                <a:cs typeface="宋体"/>
              </a:rPr>
              <a:t>来说</a:t>
            </a:r>
            <a:r>
              <a:rPr lang="zh-CN" altLang="en-US" sz="2000" spc="65" dirty="0">
                <a:latin typeface="宋体"/>
                <a:cs typeface="宋体"/>
              </a:rPr>
              <a:t>，</a:t>
            </a:r>
            <a:r>
              <a:rPr lang="zh-CN" altLang="en-US" sz="2000" spc="50" dirty="0">
                <a:latin typeface="宋体"/>
                <a:cs typeface="宋体"/>
              </a:rPr>
              <a:t>超越基</a:t>
            </a:r>
            <a:r>
              <a:rPr lang="zh-CN" altLang="en-US" sz="2000" spc="65" dirty="0">
                <a:latin typeface="宋体"/>
                <a:cs typeface="宋体"/>
              </a:rPr>
              <a:t>于</a:t>
            </a:r>
            <a:r>
              <a:rPr lang="zh-CN" altLang="en-US" sz="2000" spc="50" dirty="0">
                <a:latin typeface="宋体"/>
                <a:cs typeface="宋体"/>
              </a:rPr>
              <a:t>规则匹</a:t>
            </a:r>
            <a:r>
              <a:rPr lang="zh-CN" altLang="en-US" sz="2000" spc="65" dirty="0">
                <a:latin typeface="宋体"/>
                <a:cs typeface="宋体"/>
              </a:rPr>
              <a:t>配</a:t>
            </a:r>
            <a:r>
              <a:rPr lang="zh-CN" altLang="en-US" sz="2000" spc="50" dirty="0">
                <a:latin typeface="宋体"/>
                <a:cs typeface="宋体"/>
              </a:rPr>
              <a:t>的检测</a:t>
            </a:r>
            <a:r>
              <a:rPr lang="zh-CN" altLang="en-US" sz="2000" spc="65" dirty="0" smtClean="0">
                <a:latin typeface="宋体"/>
                <a:cs typeface="宋体"/>
              </a:rPr>
              <a:t>机</a:t>
            </a:r>
            <a:r>
              <a:rPr lang="zh-CN" altLang="en-US" sz="2000" spc="-5" dirty="0" smtClean="0">
                <a:latin typeface="宋体"/>
                <a:cs typeface="宋体"/>
              </a:rPr>
              <a:t>制</a:t>
            </a:r>
            <a:r>
              <a:rPr lang="zh-CN" altLang="en-US" sz="2000" spc="80" dirty="0" smtClean="0">
                <a:latin typeface="宋体"/>
                <a:cs typeface="宋体"/>
              </a:rPr>
              <a:t>是</a:t>
            </a:r>
            <a:r>
              <a:rPr lang="zh-CN" altLang="en-US" sz="2000" spc="80" dirty="0">
                <a:latin typeface="宋体"/>
                <a:cs typeface="宋体"/>
              </a:rPr>
              <a:t>必要</a:t>
            </a:r>
            <a:r>
              <a:rPr lang="zh-CN" altLang="en-US" sz="2000" spc="75" dirty="0">
                <a:latin typeface="宋体"/>
                <a:cs typeface="宋体"/>
              </a:rPr>
              <a:t>的</a:t>
            </a:r>
            <a:r>
              <a:rPr lang="zh-CN" altLang="en-US" sz="2000" spc="80" dirty="0">
                <a:latin typeface="宋体"/>
                <a:cs typeface="宋体"/>
              </a:rPr>
              <a:t>。比如</a:t>
            </a:r>
            <a:r>
              <a:rPr lang="zh-CN" altLang="en-US" sz="2000" spc="75" dirty="0">
                <a:latin typeface="宋体"/>
                <a:cs typeface="宋体"/>
              </a:rPr>
              <a:t>说</a:t>
            </a:r>
            <a:r>
              <a:rPr lang="zh-CN" altLang="en-US" sz="2000" spc="80" dirty="0">
                <a:latin typeface="宋体"/>
                <a:cs typeface="宋体"/>
              </a:rPr>
              <a:t>，仅依赖规则匹配无法检测</a:t>
            </a:r>
            <a:r>
              <a:rPr lang="zh-CN" altLang="en-US" sz="2000" spc="80" dirty="0" smtClean="0">
                <a:latin typeface="宋体"/>
                <a:cs typeface="宋体"/>
              </a:rPr>
              <a:t>出</a:t>
            </a:r>
            <a:r>
              <a:rPr lang="zh-CN" altLang="en-US" sz="2000" spc="55" dirty="0" smtClean="0">
                <a:latin typeface="宋体"/>
                <a:cs typeface="宋体"/>
              </a:rPr>
              <a:t>协议</a:t>
            </a:r>
            <a:r>
              <a:rPr lang="zh-CN" altLang="en-US" sz="2000" spc="55" dirty="0">
                <a:latin typeface="宋体"/>
                <a:cs typeface="宋体"/>
              </a:rPr>
              <a:t>异</a:t>
            </a:r>
            <a:r>
              <a:rPr lang="zh-CN" altLang="en-US" sz="2000" spc="65" dirty="0">
                <a:latin typeface="宋体"/>
                <a:cs typeface="宋体"/>
              </a:rPr>
              <a:t>常</a:t>
            </a:r>
            <a:r>
              <a:rPr lang="zh-CN" altLang="en-US" sz="2000" spc="55" dirty="0">
                <a:latin typeface="宋体"/>
                <a:cs typeface="宋体"/>
              </a:rPr>
              <a:t>。这些</a:t>
            </a:r>
            <a:r>
              <a:rPr lang="zh-CN" altLang="en-US" sz="2000" spc="65" dirty="0">
                <a:latin typeface="宋体"/>
                <a:cs typeface="宋体"/>
              </a:rPr>
              <a:t>额</a:t>
            </a:r>
            <a:r>
              <a:rPr lang="zh-CN" altLang="en-US" sz="2000" spc="55" dirty="0">
                <a:latin typeface="宋体"/>
                <a:cs typeface="宋体"/>
              </a:rPr>
              <a:t>外的检</a:t>
            </a:r>
            <a:r>
              <a:rPr lang="zh-CN" altLang="en-US" sz="2000" spc="65" dirty="0">
                <a:latin typeface="宋体"/>
                <a:cs typeface="宋体"/>
              </a:rPr>
              <a:t>测</a:t>
            </a:r>
            <a:r>
              <a:rPr lang="zh-CN" altLang="en-US" sz="2000" spc="55" dirty="0">
                <a:latin typeface="宋体"/>
                <a:cs typeface="宋体"/>
              </a:rPr>
              <a:t>机制在</a:t>
            </a:r>
            <a:r>
              <a:rPr lang="en-US" altLang="zh-CN" sz="2000" spc="10" dirty="0">
                <a:latin typeface="Times New Roman"/>
                <a:cs typeface="Times New Roman"/>
              </a:rPr>
              <a:t>Snort</a:t>
            </a:r>
            <a:r>
              <a:rPr lang="zh-CN" altLang="en-US" sz="2000" spc="50" dirty="0">
                <a:latin typeface="宋体"/>
                <a:cs typeface="宋体"/>
              </a:rPr>
              <a:t>中是</a:t>
            </a:r>
            <a:r>
              <a:rPr lang="zh-CN" altLang="en-US" sz="2000" spc="65" dirty="0">
                <a:latin typeface="宋体"/>
                <a:cs typeface="宋体"/>
              </a:rPr>
              <a:t>通</a:t>
            </a:r>
            <a:r>
              <a:rPr lang="zh-CN" altLang="en-US" sz="2000" spc="-5" dirty="0">
                <a:latin typeface="宋体"/>
                <a:cs typeface="宋体"/>
              </a:rPr>
              <a:t>过 </a:t>
            </a:r>
            <a:r>
              <a:rPr lang="zh-CN" altLang="en-US" sz="2000" b="1" spc="80" dirty="0">
                <a:solidFill>
                  <a:srgbClr val="0033CC"/>
                </a:solidFill>
                <a:latin typeface="宋体"/>
                <a:cs typeface="宋体"/>
              </a:rPr>
              <a:t>预处</a:t>
            </a:r>
            <a:r>
              <a:rPr lang="zh-CN" altLang="en-US" sz="2000" b="1" spc="75" dirty="0">
                <a:solidFill>
                  <a:srgbClr val="0033CC"/>
                </a:solidFill>
                <a:latin typeface="宋体"/>
                <a:cs typeface="宋体"/>
              </a:rPr>
              <a:t>理</a:t>
            </a:r>
            <a:r>
              <a:rPr lang="zh-CN" altLang="en-US" sz="2000" b="1" spc="85" dirty="0">
                <a:solidFill>
                  <a:srgbClr val="0033CC"/>
                </a:solidFill>
                <a:latin typeface="宋体"/>
                <a:cs typeface="宋体"/>
              </a:rPr>
              <a:t>器</a:t>
            </a:r>
            <a:r>
              <a:rPr lang="zh-CN" altLang="en-US" sz="2000" spc="75" dirty="0">
                <a:latin typeface="宋体"/>
                <a:cs typeface="宋体"/>
              </a:rPr>
              <a:t>来</a:t>
            </a:r>
            <a:r>
              <a:rPr lang="zh-CN" altLang="en-US" sz="2000" spc="65" dirty="0">
                <a:latin typeface="宋体"/>
                <a:cs typeface="宋体"/>
              </a:rPr>
              <a:t>实</a:t>
            </a:r>
            <a:r>
              <a:rPr lang="zh-CN" altLang="en-US" sz="2000" spc="75" dirty="0">
                <a:latin typeface="宋体"/>
                <a:cs typeface="宋体"/>
              </a:rPr>
              <a:t>现</a:t>
            </a:r>
            <a:r>
              <a:rPr lang="zh-CN" altLang="en-US" sz="2000" spc="90" dirty="0">
                <a:latin typeface="宋体"/>
                <a:cs typeface="宋体"/>
              </a:rPr>
              <a:t>的</a:t>
            </a:r>
            <a:r>
              <a:rPr lang="zh-CN" altLang="en-US" sz="2000" spc="80" dirty="0">
                <a:latin typeface="宋体"/>
                <a:cs typeface="宋体"/>
              </a:rPr>
              <a:t>，</a:t>
            </a:r>
            <a:r>
              <a:rPr lang="zh-CN" altLang="en-US" sz="2000" spc="65" dirty="0">
                <a:latin typeface="宋体"/>
                <a:cs typeface="宋体"/>
              </a:rPr>
              <a:t>它</a:t>
            </a:r>
            <a:r>
              <a:rPr lang="zh-CN" altLang="en-US" sz="2000" spc="75" dirty="0">
                <a:latin typeface="宋体"/>
                <a:cs typeface="宋体"/>
              </a:rPr>
              <a:t>工作在</a:t>
            </a:r>
            <a:r>
              <a:rPr lang="zh-CN" altLang="en-US" sz="2000" spc="65" dirty="0">
                <a:latin typeface="宋体"/>
                <a:cs typeface="宋体"/>
              </a:rPr>
              <a:t>检</a:t>
            </a:r>
            <a:r>
              <a:rPr lang="zh-CN" altLang="en-US" sz="2000" spc="75" dirty="0">
                <a:latin typeface="宋体"/>
                <a:cs typeface="宋体"/>
              </a:rPr>
              <a:t>测引擎</a:t>
            </a:r>
            <a:r>
              <a:rPr lang="zh-CN" altLang="en-US" sz="2000" spc="65" dirty="0">
                <a:latin typeface="宋体"/>
                <a:cs typeface="宋体"/>
              </a:rPr>
              <a:t>之</a:t>
            </a:r>
            <a:r>
              <a:rPr lang="zh-CN" altLang="en-US" sz="2000" spc="114" dirty="0">
                <a:latin typeface="宋体"/>
                <a:cs typeface="宋体"/>
              </a:rPr>
              <a:t>前</a:t>
            </a:r>
            <a:r>
              <a:rPr lang="zh-CN" altLang="en-US" sz="2000" spc="90" dirty="0">
                <a:latin typeface="宋体"/>
                <a:cs typeface="宋体"/>
              </a:rPr>
              <a:t>，</a:t>
            </a:r>
            <a:r>
              <a:rPr lang="zh-CN" altLang="en-US" sz="2000" spc="-5" dirty="0" smtClean="0">
                <a:latin typeface="宋体"/>
                <a:cs typeface="宋体"/>
              </a:rPr>
              <a:t>解码器</a:t>
            </a:r>
            <a:r>
              <a:rPr lang="zh-CN" altLang="en-US" sz="2000" spc="-5" dirty="0">
                <a:latin typeface="宋体"/>
                <a:cs typeface="宋体"/>
              </a:rPr>
              <a:t>之</a:t>
            </a:r>
            <a:r>
              <a:rPr lang="zh-CN" altLang="en-US" sz="2000" spc="-15" dirty="0">
                <a:latin typeface="宋体"/>
                <a:cs typeface="宋体"/>
              </a:rPr>
              <a:t>后</a:t>
            </a:r>
            <a:r>
              <a:rPr lang="zh-CN" altLang="en-US" sz="2000" spc="-5" dirty="0">
                <a:latin typeface="宋体"/>
                <a:cs typeface="宋体"/>
              </a:rPr>
              <a:t>。</a:t>
            </a:r>
            <a:endParaRPr lang="zh-CN" altLang="en-US" sz="2000" dirty="0">
              <a:latin typeface="宋体"/>
              <a:cs typeface="宋体"/>
            </a:endParaRPr>
          </a:p>
        </p:txBody>
      </p:sp>
    </p:spTree>
    <p:extLst>
      <p:ext uri="{BB962C8B-B14F-4D97-AF65-F5344CB8AC3E}">
        <p14:creationId xmlns:p14="http://schemas.microsoft.com/office/powerpoint/2010/main" val="35501009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sp>
        <p:nvSpPr>
          <p:cNvPr id="7" name="内容占位符 6"/>
          <p:cNvSpPr>
            <a:spLocks noGrp="1"/>
          </p:cNvSpPr>
          <p:nvPr>
            <p:ph idx="1"/>
          </p:nvPr>
        </p:nvSpPr>
        <p:spPr>
          <a:xfrm>
            <a:off x="383500" y="1377648"/>
            <a:ext cx="11032062" cy="4669469"/>
          </a:xfrm>
        </p:spPr>
        <p:txBody>
          <a:bodyPr vert="horz" lIns="91440" tIns="45720" rIns="91440" bIns="45720" rtlCol="0">
            <a:normAutofit/>
          </a:bodyPr>
          <a:lstStyle/>
          <a:p>
            <a:r>
              <a:rPr lang="en-US" altLang="zh-CN" dirty="0"/>
              <a:t>Snort</a:t>
            </a:r>
            <a:r>
              <a:rPr lang="zh-CN" altLang="en-US" dirty="0"/>
              <a:t>中包含了</a:t>
            </a:r>
            <a:r>
              <a:rPr lang="zh-CN" altLang="en-US" dirty="0">
                <a:solidFill>
                  <a:srgbClr val="0000FF"/>
                </a:solidFill>
              </a:rPr>
              <a:t>三类预处理器</a:t>
            </a:r>
            <a:r>
              <a:rPr lang="zh-CN" altLang="en-US" dirty="0"/>
              <a:t>，分别实现不同的功能：</a:t>
            </a:r>
          </a:p>
          <a:p>
            <a:pPr lvl="1"/>
            <a:r>
              <a:rPr lang="zh-CN" altLang="en-US" dirty="0">
                <a:solidFill>
                  <a:srgbClr val="C00000"/>
                </a:solidFill>
              </a:rPr>
              <a:t>包重组</a:t>
            </a:r>
            <a:r>
              <a:rPr lang="zh-CN" altLang="en-US" dirty="0"/>
              <a:t>。这类预处理器的代表有</a:t>
            </a:r>
            <a:r>
              <a:rPr lang="en-US" altLang="zh-CN" dirty="0"/>
              <a:t>stream4 </a:t>
            </a:r>
            <a:r>
              <a:rPr lang="zh-CN" altLang="en-US" dirty="0"/>
              <a:t>和 </a:t>
            </a:r>
            <a:r>
              <a:rPr lang="en-US" altLang="zh-CN" dirty="0"/>
              <a:t>frag2</a:t>
            </a:r>
            <a:r>
              <a:rPr lang="zh-CN" altLang="en-US" dirty="0"/>
              <a:t>。它们将多个数据包中的数据进行组合，构成一个新的待检测包，然后将这个包交给检测引擎或其他预处理器</a:t>
            </a:r>
            <a:r>
              <a:rPr lang="zh-CN" altLang="en-US" dirty="0" smtClean="0"/>
              <a:t>。</a:t>
            </a:r>
            <a:endParaRPr lang="en-US" altLang="zh-CN" dirty="0" smtClean="0"/>
          </a:p>
          <a:p>
            <a:pPr lvl="1"/>
            <a:r>
              <a:rPr lang="zh-CN" altLang="en-US" dirty="0" smtClean="0">
                <a:solidFill>
                  <a:srgbClr val="C00000"/>
                </a:solidFill>
              </a:rPr>
              <a:t>协议</a:t>
            </a:r>
            <a:r>
              <a:rPr lang="zh-CN" altLang="en-US" dirty="0">
                <a:solidFill>
                  <a:srgbClr val="C00000"/>
                </a:solidFill>
              </a:rPr>
              <a:t>解码</a:t>
            </a:r>
            <a:r>
              <a:rPr lang="zh-CN" altLang="en-US" dirty="0"/>
              <a:t>。为了方便检测引擎方便地处理数据，这类预处理器对</a:t>
            </a:r>
            <a:r>
              <a:rPr lang="en-US" altLang="zh-CN" dirty="0"/>
              <a:t>Telnet</a:t>
            </a:r>
            <a:r>
              <a:rPr lang="zh-CN" altLang="en-US" dirty="0"/>
              <a:t>，</a:t>
            </a:r>
            <a:r>
              <a:rPr lang="en-US" altLang="zh-CN" dirty="0" smtClean="0"/>
              <a:t>HTTP</a:t>
            </a:r>
            <a:r>
              <a:rPr lang="zh-CN" altLang="en-US" dirty="0" smtClean="0"/>
              <a:t>等</a:t>
            </a:r>
            <a:r>
              <a:rPr lang="zh-CN" altLang="en-US" dirty="0"/>
              <a:t>协议进行解析，并使用统一规范的格式对</a:t>
            </a:r>
            <a:r>
              <a:rPr lang="zh-CN" altLang="en-US" dirty="0" smtClean="0"/>
              <a:t>其进行</a:t>
            </a:r>
            <a:r>
              <a:rPr lang="zh-CN" altLang="en-US" dirty="0"/>
              <a:t>表述</a:t>
            </a:r>
            <a:r>
              <a:rPr lang="zh-CN" altLang="en-US" dirty="0" smtClean="0"/>
              <a:t>。</a:t>
            </a:r>
            <a:endParaRPr lang="en-US" altLang="zh-CN" dirty="0" smtClean="0"/>
          </a:p>
          <a:p>
            <a:pPr lvl="1"/>
            <a:r>
              <a:rPr lang="zh-CN" altLang="en-US" dirty="0" smtClean="0">
                <a:solidFill>
                  <a:srgbClr val="C00000"/>
                </a:solidFill>
              </a:rPr>
              <a:t>异常</a:t>
            </a:r>
            <a:r>
              <a:rPr lang="zh-CN" altLang="en-US" dirty="0">
                <a:solidFill>
                  <a:srgbClr val="C00000"/>
                </a:solidFill>
              </a:rPr>
              <a:t>检测</a:t>
            </a:r>
            <a:r>
              <a:rPr lang="zh-CN" altLang="en-US" dirty="0"/>
              <a:t>。用来检测无法用一般规则发现的攻击和协议异常。与前面两种预处理器相比，异常检测预处理器更侧重于报警</a:t>
            </a:r>
            <a:r>
              <a:rPr lang="zh-CN" altLang="en-US" dirty="0" smtClean="0"/>
              <a:t>功能。</a:t>
            </a:r>
            <a:endParaRPr lang="en-US" altLang="zh-CN" dirty="0" smtClean="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096688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029903" y="1559291"/>
            <a:ext cx="9180427" cy="2281187"/>
            <a:chOff x="2097736" y="3206225"/>
            <a:chExt cx="8056626" cy="1785516"/>
          </a:xfrm>
        </p:grpSpPr>
        <p:sp>
          <p:nvSpPr>
            <p:cNvPr id="12" name="object 3"/>
            <p:cNvSpPr txBox="1"/>
            <p:nvPr/>
          </p:nvSpPr>
          <p:spPr>
            <a:xfrm>
              <a:off x="2097736" y="3223237"/>
              <a:ext cx="1239520" cy="552766"/>
            </a:xfrm>
            <a:prstGeom prst="rect">
              <a:avLst/>
            </a:prstGeom>
            <a:ln w="15500">
              <a:solidFill>
                <a:srgbClr val="000000"/>
              </a:solidFill>
            </a:ln>
          </p:spPr>
          <p:txBody>
            <a:bodyPr vert="horz" wrap="square" lIns="0" tIns="134620" rIns="0" bIns="108000" rtlCol="0">
              <a:spAutoFit/>
            </a:bodyPr>
            <a:lstStyle/>
            <a:p>
              <a:pPr marL="226060">
                <a:spcBef>
                  <a:spcPts val="1060"/>
                </a:spcBef>
              </a:pPr>
              <a:r>
                <a:rPr sz="2000" spc="60" dirty="0">
                  <a:latin typeface="宋体"/>
                  <a:cs typeface="宋体"/>
                </a:rPr>
                <a:t>解码器</a:t>
              </a:r>
              <a:endParaRPr sz="2000" dirty="0">
                <a:latin typeface="宋体"/>
                <a:cs typeface="宋体"/>
              </a:endParaRPr>
            </a:p>
          </p:txBody>
        </p:sp>
        <p:sp>
          <p:nvSpPr>
            <p:cNvPr id="13" name="object 4"/>
            <p:cNvSpPr txBox="1"/>
            <p:nvPr/>
          </p:nvSpPr>
          <p:spPr>
            <a:xfrm>
              <a:off x="3956902" y="3223237"/>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预处理器</a:t>
              </a:r>
              <a:endParaRPr sz="2000">
                <a:latin typeface="宋体"/>
                <a:cs typeface="宋体"/>
              </a:endParaRPr>
            </a:p>
          </p:txBody>
        </p:sp>
        <p:sp>
          <p:nvSpPr>
            <p:cNvPr id="14" name="object 6"/>
            <p:cNvSpPr txBox="1"/>
            <p:nvPr/>
          </p:nvSpPr>
          <p:spPr>
            <a:xfrm>
              <a:off x="5822356" y="3206225"/>
              <a:ext cx="1239520" cy="552766"/>
            </a:xfrm>
            <a:prstGeom prst="rect">
              <a:avLst/>
            </a:prstGeom>
            <a:ln w="15500">
              <a:solidFill>
                <a:srgbClr val="000000"/>
              </a:solidFill>
            </a:ln>
          </p:spPr>
          <p:txBody>
            <a:bodyPr vert="horz" wrap="square" lIns="0" tIns="134620" rIns="0" bIns="108000" rtlCol="0">
              <a:spAutoFit/>
            </a:bodyPr>
            <a:lstStyle/>
            <a:p>
              <a:pPr marL="94615">
                <a:spcBef>
                  <a:spcPts val="1060"/>
                </a:spcBef>
              </a:pPr>
              <a:r>
                <a:rPr sz="2000" spc="60" dirty="0">
                  <a:latin typeface="宋体"/>
                  <a:cs typeface="宋体"/>
                </a:rPr>
                <a:t>检测引擎</a:t>
              </a:r>
              <a:endParaRPr sz="2000" dirty="0">
                <a:latin typeface="宋体"/>
                <a:cs typeface="宋体"/>
              </a:endParaRPr>
            </a:p>
          </p:txBody>
        </p:sp>
        <p:sp>
          <p:nvSpPr>
            <p:cNvPr id="15" name="object 7"/>
            <p:cNvSpPr txBox="1"/>
            <p:nvPr/>
          </p:nvSpPr>
          <p:spPr>
            <a:xfrm>
              <a:off x="7985202" y="4438975"/>
              <a:ext cx="1239520" cy="552766"/>
            </a:xfrm>
            <a:prstGeom prst="rect">
              <a:avLst/>
            </a:prstGeom>
            <a:ln w="15500">
              <a:solidFill>
                <a:srgbClr val="000000"/>
              </a:solidFill>
              <a:prstDash val="dash"/>
            </a:ln>
          </p:spPr>
          <p:txBody>
            <a:bodyPr vert="horz" wrap="square" lIns="0" tIns="134620" rIns="0" bIns="108000" rtlCol="0">
              <a:spAutoFit/>
            </a:bodyPr>
            <a:lstStyle/>
            <a:p>
              <a:pPr marL="94615">
                <a:spcBef>
                  <a:spcPts val="1060"/>
                </a:spcBef>
              </a:pPr>
              <a:r>
                <a:rPr sz="2000" spc="60" dirty="0">
                  <a:latin typeface="宋体"/>
                  <a:cs typeface="宋体"/>
                </a:rPr>
                <a:t>输出插件</a:t>
              </a:r>
              <a:endParaRPr sz="2000">
                <a:latin typeface="宋体"/>
                <a:cs typeface="宋体"/>
              </a:endParaRPr>
            </a:p>
          </p:txBody>
        </p:sp>
        <p:sp>
          <p:nvSpPr>
            <p:cNvPr id="16" name="object 8"/>
            <p:cNvSpPr txBox="1"/>
            <p:nvPr/>
          </p:nvSpPr>
          <p:spPr>
            <a:xfrm>
              <a:off x="7985202" y="3223237"/>
              <a:ext cx="2169160" cy="552766"/>
            </a:xfrm>
            <a:prstGeom prst="rect">
              <a:avLst/>
            </a:prstGeom>
            <a:ln w="15462">
              <a:solidFill>
                <a:srgbClr val="000000"/>
              </a:solidFill>
            </a:ln>
          </p:spPr>
          <p:txBody>
            <a:bodyPr vert="horz" wrap="square" lIns="0" tIns="134620" rIns="0" bIns="108000" rtlCol="0">
              <a:spAutoFit/>
            </a:bodyPr>
            <a:lstStyle/>
            <a:p>
              <a:pPr marL="129539">
                <a:spcBef>
                  <a:spcPts val="1060"/>
                </a:spcBef>
              </a:pPr>
              <a:r>
                <a:rPr sz="2000" spc="60" dirty="0">
                  <a:latin typeface="宋体"/>
                  <a:cs typeface="宋体"/>
                </a:rPr>
                <a:t>日</a:t>
              </a:r>
              <a:r>
                <a:rPr sz="2000" spc="55" dirty="0">
                  <a:latin typeface="宋体"/>
                  <a:cs typeface="宋体"/>
                </a:rPr>
                <a:t>志</a:t>
              </a:r>
              <a:r>
                <a:rPr sz="2000" spc="5" dirty="0">
                  <a:latin typeface="Times New Roman"/>
                  <a:cs typeface="Times New Roman"/>
                </a:rPr>
                <a:t>/</a:t>
              </a:r>
              <a:r>
                <a:rPr sz="2000" spc="60" dirty="0">
                  <a:latin typeface="宋体"/>
                  <a:cs typeface="宋体"/>
                </a:rPr>
                <a:t>警报子系统</a:t>
              </a:r>
              <a:endParaRPr sz="2000" dirty="0">
                <a:latin typeface="宋体"/>
                <a:cs typeface="宋体"/>
              </a:endParaRPr>
            </a:p>
          </p:txBody>
        </p:sp>
        <p:sp>
          <p:nvSpPr>
            <p:cNvPr id="17" name="object 9"/>
            <p:cNvSpPr/>
            <p:nvPr/>
          </p:nvSpPr>
          <p:spPr>
            <a:xfrm>
              <a:off x="3337187" y="3527165"/>
              <a:ext cx="396240" cy="0"/>
            </a:xfrm>
            <a:custGeom>
              <a:avLst/>
              <a:gdLst/>
              <a:ahLst/>
              <a:cxnLst/>
              <a:rect l="l" t="t" r="r" b="b"/>
              <a:pathLst>
                <a:path w="396239">
                  <a:moveTo>
                    <a:pt x="0" y="0"/>
                  </a:moveTo>
                  <a:lnTo>
                    <a:pt x="396061" y="0"/>
                  </a:lnTo>
                </a:path>
              </a:pathLst>
            </a:custGeom>
            <a:ln w="25733">
              <a:solidFill>
                <a:srgbClr val="000000"/>
              </a:solidFill>
            </a:ln>
          </p:spPr>
          <p:txBody>
            <a:bodyPr wrap="square" lIns="0" tIns="0" rIns="0" bIns="0" rtlCol="0"/>
            <a:lstStyle/>
            <a:p>
              <a:endParaRPr/>
            </a:p>
          </p:txBody>
        </p:sp>
        <p:sp>
          <p:nvSpPr>
            <p:cNvPr id="18" name="object 10"/>
            <p:cNvSpPr/>
            <p:nvPr/>
          </p:nvSpPr>
          <p:spPr>
            <a:xfrm>
              <a:off x="37129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19" name="object 11"/>
            <p:cNvSpPr/>
            <p:nvPr/>
          </p:nvSpPr>
          <p:spPr>
            <a:xfrm>
              <a:off x="5196420" y="3527165"/>
              <a:ext cx="396240" cy="0"/>
            </a:xfrm>
            <a:custGeom>
              <a:avLst/>
              <a:gdLst/>
              <a:ahLst/>
              <a:cxnLst/>
              <a:rect l="l" t="t" r="r" b="b"/>
              <a:pathLst>
                <a:path w="396239">
                  <a:moveTo>
                    <a:pt x="0" y="0"/>
                  </a:moveTo>
                  <a:lnTo>
                    <a:pt x="395930" y="0"/>
                  </a:lnTo>
                </a:path>
              </a:pathLst>
            </a:custGeom>
            <a:ln w="25733">
              <a:solidFill>
                <a:srgbClr val="000000"/>
              </a:solidFill>
            </a:ln>
          </p:spPr>
          <p:txBody>
            <a:bodyPr wrap="square" lIns="0" tIns="0" rIns="0" bIns="0" rtlCol="0"/>
            <a:lstStyle/>
            <a:p>
              <a:endParaRPr/>
            </a:p>
          </p:txBody>
        </p:sp>
        <p:sp>
          <p:nvSpPr>
            <p:cNvPr id="20" name="object 12"/>
            <p:cNvSpPr/>
            <p:nvPr/>
          </p:nvSpPr>
          <p:spPr>
            <a:xfrm>
              <a:off x="5572019"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1" name="object 13"/>
            <p:cNvSpPr/>
            <p:nvPr/>
          </p:nvSpPr>
          <p:spPr>
            <a:xfrm>
              <a:off x="7055608" y="3527165"/>
              <a:ext cx="706120" cy="0"/>
            </a:xfrm>
            <a:custGeom>
              <a:avLst/>
              <a:gdLst/>
              <a:ahLst/>
              <a:cxnLst/>
              <a:rect l="l" t="t" r="r" b="b"/>
              <a:pathLst>
                <a:path w="706120">
                  <a:moveTo>
                    <a:pt x="0" y="0"/>
                  </a:moveTo>
                  <a:lnTo>
                    <a:pt x="705940" y="0"/>
                  </a:lnTo>
                </a:path>
              </a:pathLst>
            </a:custGeom>
            <a:ln w="25733">
              <a:solidFill>
                <a:srgbClr val="000000"/>
              </a:solidFill>
            </a:ln>
          </p:spPr>
          <p:txBody>
            <a:bodyPr wrap="square" lIns="0" tIns="0" rIns="0" bIns="0" rtlCol="0"/>
            <a:lstStyle/>
            <a:p>
              <a:endParaRPr/>
            </a:p>
          </p:txBody>
        </p:sp>
        <p:sp>
          <p:nvSpPr>
            <p:cNvPr id="22" name="object 14"/>
            <p:cNvSpPr/>
            <p:nvPr/>
          </p:nvSpPr>
          <p:spPr>
            <a:xfrm>
              <a:off x="7741218" y="3447392"/>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3" name="object 15"/>
            <p:cNvSpPr/>
            <p:nvPr/>
          </p:nvSpPr>
          <p:spPr>
            <a:xfrm>
              <a:off x="7520405" y="3527166"/>
              <a:ext cx="241300" cy="1216025"/>
            </a:xfrm>
            <a:custGeom>
              <a:avLst/>
              <a:gdLst/>
              <a:ahLst/>
              <a:cxnLst/>
              <a:rect l="l" t="t" r="r" b="b"/>
              <a:pathLst>
                <a:path w="241300" h="1216025">
                  <a:moveTo>
                    <a:pt x="0" y="0"/>
                  </a:moveTo>
                  <a:lnTo>
                    <a:pt x="0" y="1215738"/>
                  </a:lnTo>
                  <a:lnTo>
                    <a:pt x="241143" y="1215738"/>
                  </a:lnTo>
                </a:path>
              </a:pathLst>
            </a:custGeom>
            <a:ln w="26216">
              <a:solidFill>
                <a:srgbClr val="000000"/>
              </a:solidFill>
            </a:ln>
          </p:spPr>
          <p:txBody>
            <a:bodyPr wrap="square" lIns="0" tIns="0" rIns="0" bIns="0" rtlCol="0"/>
            <a:lstStyle/>
            <a:p>
              <a:endParaRPr/>
            </a:p>
          </p:txBody>
        </p:sp>
        <p:sp>
          <p:nvSpPr>
            <p:cNvPr id="24" name="object 16"/>
            <p:cNvSpPr/>
            <p:nvPr/>
          </p:nvSpPr>
          <p:spPr>
            <a:xfrm>
              <a:off x="7459409" y="3467336"/>
              <a:ext cx="121992" cy="119658"/>
            </a:xfrm>
            <a:prstGeom prst="rect">
              <a:avLst/>
            </a:prstGeom>
            <a:blipFill>
              <a:blip r:embed="rId2" cstate="print"/>
              <a:stretch>
                <a:fillRect/>
              </a:stretch>
            </a:blipFill>
          </p:spPr>
          <p:txBody>
            <a:bodyPr wrap="square" lIns="0" tIns="0" rIns="0" bIns="0" rtlCol="0"/>
            <a:lstStyle/>
            <a:p>
              <a:endParaRPr/>
            </a:p>
          </p:txBody>
        </p:sp>
        <p:sp>
          <p:nvSpPr>
            <p:cNvPr id="25" name="object 17"/>
            <p:cNvSpPr/>
            <p:nvPr/>
          </p:nvSpPr>
          <p:spPr>
            <a:xfrm>
              <a:off x="7741218" y="4663131"/>
              <a:ext cx="244475" cy="160020"/>
            </a:xfrm>
            <a:custGeom>
              <a:avLst/>
              <a:gdLst/>
              <a:ahLst/>
              <a:cxnLst/>
              <a:rect l="l" t="t" r="r" b="b"/>
              <a:pathLst>
                <a:path w="244475" h="160020">
                  <a:moveTo>
                    <a:pt x="0" y="0"/>
                  </a:moveTo>
                  <a:lnTo>
                    <a:pt x="0" y="159545"/>
                  </a:lnTo>
                  <a:lnTo>
                    <a:pt x="243985" y="79772"/>
                  </a:lnTo>
                  <a:lnTo>
                    <a:pt x="0" y="0"/>
                  </a:lnTo>
                  <a:close/>
                </a:path>
              </a:pathLst>
            </a:custGeom>
            <a:solidFill>
              <a:srgbClr val="000000"/>
            </a:solidFill>
          </p:spPr>
          <p:txBody>
            <a:bodyPr wrap="square" lIns="0" tIns="0" rIns="0" bIns="0" rtlCol="0"/>
            <a:lstStyle/>
            <a:p>
              <a:endParaRPr/>
            </a:p>
          </p:txBody>
        </p:sp>
        <p:sp>
          <p:nvSpPr>
            <p:cNvPr id="26" name="object 18"/>
            <p:cNvSpPr/>
            <p:nvPr/>
          </p:nvSpPr>
          <p:spPr>
            <a:xfrm>
              <a:off x="5351206" y="3527165"/>
              <a:ext cx="1859280" cy="608330"/>
            </a:xfrm>
            <a:custGeom>
              <a:avLst/>
              <a:gdLst/>
              <a:ahLst/>
              <a:cxnLst/>
              <a:rect l="l" t="t" r="r" b="b"/>
              <a:pathLst>
                <a:path w="1859279" h="608329">
                  <a:moveTo>
                    <a:pt x="0" y="0"/>
                  </a:moveTo>
                  <a:lnTo>
                    <a:pt x="0" y="607858"/>
                  </a:lnTo>
                  <a:lnTo>
                    <a:pt x="1859188" y="607858"/>
                  </a:lnTo>
                  <a:lnTo>
                    <a:pt x="1859188" y="219374"/>
                  </a:lnTo>
                </a:path>
              </a:pathLst>
            </a:custGeom>
            <a:ln w="25781">
              <a:solidFill>
                <a:srgbClr val="000000"/>
              </a:solidFill>
            </a:ln>
          </p:spPr>
          <p:txBody>
            <a:bodyPr wrap="square" lIns="0" tIns="0" rIns="0" bIns="0" rtlCol="0"/>
            <a:lstStyle/>
            <a:p>
              <a:endParaRPr/>
            </a:p>
          </p:txBody>
        </p:sp>
        <p:sp>
          <p:nvSpPr>
            <p:cNvPr id="27" name="object 19"/>
            <p:cNvSpPr/>
            <p:nvPr/>
          </p:nvSpPr>
          <p:spPr>
            <a:xfrm>
              <a:off x="5290210" y="3467336"/>
              <a:ext cx="121992" cy="119658"/>
            </a:xfrm>
            <a:prstGeom prst="rect">
              <a:avLst/>
            </a:prstGeom>
            <a:blipFill>
              <a:blip r:embed="rId3" cstate="print"/>
              <a:stretch>
                <a:fillRect/>
              </a:stretch>
            </a:blipFill>
          </p:spPr>
          <p:txBody>
            <a:bodyPr wrap="square" lIns="0" tIns="0" rIns="0" bIns="0" rtlCol="0"/>
            <a:lstStyle/>
            <a:p>
              <a:endParaRPr/>
            </a:p>
          </p:txBody>
        </p:sp>
        <p:sp>
          <p:nvSpPr>
            <p:cNvPr id="28" name="object 20"/>
            <p:cNvSpPr/>
            <p:nvPr/>
          </p:nvSpPr>
          <p:spPr>
            <a:xfrm>
              <a:off x="7129068" y="3527166"/>
              <a:ext cx="163195" cy="239395"/>
            </a:xfrm>
            <a:custGeom>
              <a:avLst/>
              <a:gdLst/>
              <a:ahLst/>
              <a:cxnLst/>
              <a:rect l="l" t="t" r="r" b="b"/>
              <a:pathLst>
                <a:path w="163195" h="239395">
                  <a:moveTo>
                    <a:pt x="81328" y="0"/>
                  </a:moveTo>
                  <a:lnTo>
                    <a:pt x="0" y="239317"/>
                  </a:lnTo>
                  <a:lnTo>
                    <a:pt x="162657" y="239317"/>
                  </a:lnTo>
                  <a:lnTo>
                    <a:pt x="81328" y="0"/>
                  </a:lnTo>
                  <a:close/>
                </a:path>
              </a:pathLst>
            </a:custGeom>
            <a:solidFill>
              <a:srgbClr val="000000"/>
            </a:solidFill>
          </p:spPr>
          <p:txBody>
            <a:bodyPr wrap="square" lIns="0" tIns="0" rIns="0" bIns="0" rtlCol="0"/>
            <a:lstStyle/>
            <a:p>
              <a:endParaRPr/>
            </a:p>
          </p:txBody>
        </p:sp>
      </p:grpSp>
      <p:sp>
        <p:nvSpPr>
          <p:cNvPr id="29" name="圆角矩形标注 28"/>
          <p:cNvSpPr/>
          <p:nvPr/>
        </p:nvSpPr>
        <p:spPr>
          <a:xfrm>
            <a:off x="1029903" y="4369947"/>
            <a:ext cx="10726982" cy="2061378"/>
          </a:xfrm>
          <a:prstGeom prst="wedgeRoundRectCallout">
            <a:avLst>
              <a:gd name="adj1" fmla="val 15712"/>
              <a:gd name="adj2" fmla="val -64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spcBef>
                <a:spcPts val="95"/>
              </a:spcBef>
            </a:pPr>
            <a:r>
              <a:rPr lang="zh-CN" altLang="en-US" sz="2000" spc="10" dirty="0" smtClean="0">
                <a:solidFill>
                  <a:srgbClr val="0000FF"/>
                </a:solidFill>
                <a:latin typeface="宋体"/>
                <a:cs typeface="宋体"/>
              </a:rPr>
              <a:t>输出</a:t>
            </a:r>
            <a:r>
              <a:rPr lang="zh-CN" altLang="en-US" sz="2000" spc="10" dirty="0">
                <a:solidFill>
                  <a:srgbClr val="0000FF"/>
                </a:solidFill>
                <a:latin typeface="宋体"/>
                <a:cs typeface="宋体"/>
              </a:rPr>
              <a:t>插件</a:t>
            </a:r>
            <a:r>
              <a:rPr lang="zh-CN" altLang="en-US" sz="2000" spc="25" dirty="0">
                <a:latin typeface="宋体"/>
                <a:cs typeface="宋体"/>
              </a:rPr>
              <a:t>用</a:t>
            </a:r>
            <a:r>
              <a:rPr lang="zh-CN" altLang="en-US" sz="2000" spc="10" dirty="0">
                <a:latin typeface="宋体"/>
                <a:cs typeface="宋体"/>
              </a:rPr>
              <a:t>来格式化</a:t>
            </a:r>
            <a:r>
              <a:rPr lang="zh-CN" altLang="en-US" sz="2000" spc="25" dirty="0">
                <a:latin typeface="宋体"/>
                <a:cs typeface="宋体"/>
              </a:rPr>
              <a:t>警</a:t>
            </a:r>
            <a:r>
              <a:rPr lang="zh-CN" altLang="en-US" sz="2000" spc="10" dirty="0">
                <a:latin typeface="宋体"/>
                <a:cs typeface="宋体"/>
              </a:rPr>
              <a:t>报信</a:t>
            </a:r>
            <a:r>
              <a:rPr lang="zh-CN" altLang="en-US" sz="2000" spc="25" dirty="0">
                <a:latin typeface="宋体"/>
                <a:cs typeface="宋体"/>
              </a:rPr>
              <a:t>息</a:t>
            </a:r>
            <a:r>
              <a:rPr lang="zh-CN" altLang="en-US" sz="2000" spc="10" dirty="0">
                <a:latin typeface="宋体"/>
                <a:cs typeface="宋体"/>
              </a:rPr>
              <a:t>，</a:t>
            </a:r>
            <a:r>
              <a:rPr lang="zh-CN" altLang="en-US" sz="2000" spc="25" dirty="0">
                <a:latin typeface="宋体"/>
                <a:cs typeface="宋体"/>
              </a:rPr>
              <a:t>使</a:t>
            </a:r>
            <a:r>
              <a:rPr lang="zh-CN" altLang="en-US" sz="2000" spc="5" dirty="0">
                <a:latin typeface="宋体"/>
                <a:cs typeface="宋体"/>
              </a:rPr>
              <a:t>得管理员</a:t>
            </a:r>
            <a:r>
              <a:rPr lang="zh-CN" altLang="en-US" sz="2000" spc="25" dirty="0">
                <a:latin typeface="宋体"/>
                <a:cs typeface="宋体"/>
              </a:rPr>
              <a:t>可</a:t>
            </a:r>
            <a:r>
              <a:rPr lang="zh-CN" altLang="en-US" sz="2000" spc="5" dirty="0">
                <a:latin typeface="宋体"/>
                <a:cs typeface="宋体"/>
              </a:rPr>
              <a:t>以按照</a:t>
            </a:r>
            <a:r>
              <a:rPr lang="zh-CN" altLang="en-US" sz="2000" spc="5" dirty="0" smtClean="0">
                <a:latin typeface="宋体"/>
                <a:cs typeface="宋体"/>
              </a:rPr>
              <a:t>公</a:t>
            </a:r>
            <a:r>
              <a:rPr lang="zh-CN" altLang="en-US" sz="2000" dirty="0" smtClean="0">
                <a:latin typeface="宋体"/>
                <a:cs typeface="宋体"/>
              </a:rPr>
              <a:t>司</a:t>
            </a:r>
            <a:r>
              <a:rPr lang="zh-CN" altLang="en-US" sz="2000" spc="10" dirty="0" smtClean="0">
                <a:latin typeface="宋体"/>
                <a:cs typeface="宋体"/>
              </a:rPr>
              <a:t>环境</a:t>
            </a:r>
            <a:r>
              <a:rPr lang="zh-CN" altLang="en-US" sz="2000" spc="10" dirty="0">
                <a:latin typeface="宋体"/>
                <a:cs typeface="宋体"/>
              </a:rPr>
              <a:t>来配</a:t>
            </a:r>
            <a:r>
              <a:rPr lang="zh-CN" altLang="en-US" sz="2000" spc="25" dirty="0">
                <a:latin typeface="宋体"/>
                <a:cs typeface="宋体"/>
              </a:rPr>
              <a:t>置</a:t>
            </a:r>
            <a:r>
              <a:rPr lang="zh-CN" altLang="en-US" sz="2000" spc="10" dirty="0">
                <a:latin typeface="宋体"/>
                <a:cs typeface="宋体"/>
              </a:rPr>
              <a:t>容易理</a:t>
            </a:r>
            <a:r>
              <a:rPr lang="zh-CN" altLang="en-US" sz="2000" spc="25" dirty="0">
                <a:latin typeface="宋体"/>
                <a:cs typeface="宋体"/>
              </a:rPr>
              <a:t>解、</a:t>
            </a:r>
            <a:r>
              <a:rPr lang="zh-CN" altLang="en-US" sz="2000" spc="10" dirty="0">
                <a:latin typeface="宋体"/>
                <a:cs typeface="宋体"/>
              </a:rPr>
              <a:t>使用和查</a:t>
            </a:r>
            <a:r>
              <a:rPr lang="zh-CN" altLang="en-US" sz="2000" spc="25" dirty="0">
                <a:latin typeface="宋体"/>
                <a:cs typeface="宋体"/>
              </a:rPr>
              <a:t>看</a:t>
            </a:r>
            <a:r>
              <a:rPr lang="zh-CN" altLang="en-US" sz="2000" spc="10" dirty="0">
                <a:latin typeface="宋体"/>
                <a:cs typeface="宋体"/>
              </a:rPr>
              <a:t>的报警和</a:t>
            </a:r>
            <a:r>
              <a:rPr lang="zh-CN" altLang="en-US" sz="2000" spc="25" dirty="0">
                <a:latin typeface="宋体"/>
                <a:cs typeface="宋体"/>
              </a:rPr>
              <a:t>日</a:t>
            </a:r>
            <a:r>
              <a:rPr lang="zh-CN" altLang="en-US" sz="2000" spc="10" dirty="0">
                <a:latin typeface="宋体"/>
                <a:cs typeface="宋体"/>
              </a:rPr>
              <a:t>志方</a:t>
            </a:r>
            <a:r>
              <a:rPr lang="zh-CN" altLang="en-US" sz="2000" spc="50" dirty="0">
                <a:latin typeface="宋体"/>
                <a:cs typeface="宋体"/>
              </a:rPr>
              <a:t>法</a:t>
            </a:r>
            <a:r>
              <a:rPr lang="zh-CN" altLang="en-US" sz="2000" spc="10" dirty="0">
                <a:latin typeface="宋体"/>
                <a:cs typeface="宋体"/>
              </a:rPr>
              <a:t>。</a:t>
            </a:r>
            <a:r>
              <a:rPr lang="zh-CN" altLang="en-US" sz="2000" dirty="0" smtClean="0">
                <a:latin typeface="宋体"/>
                <a:cs typeface="宋体"/>
              </a:rPr>
              <a:t>例</a:t>
            </a:r>
            <a:r>
              <a:rPr lang="zh-CN" altLang="en-US" sz="2000" spc="100" dirty="0" smtClean="0">
                <a:latin typeface="宋体"/>
                <a:cs typeface="宋体"/>
              </a:rPr>
              <a:t>如</a:t>
            </a:r>
            <a:r>
              <a:rPr lang="zh-CN" altLang="en-US" sz="2000" spc="100" dirty="0">
                <a:latin typeface="宋体"/>
                <a:cs typeface="宋体"/>
              </a:rPr>
              <a:t>，</a:t>
            </a:r>
            <a:r>
              <a:rPr lang="zh-CN" altLang="en-US" sz="2000" spc="105" dirty="0">
                <a:latin typeface="宋体"/>
                <a:cs typeface="宋体"/>
              </a:rPr>
              <a:t>某公</a:t>
            </a:r>
            <a:r>
              <a:rPr lang="zh-CN" altLang="en-US" sz="2000" spc="100" dirty="0">
                <a:latin typeface="宋体"/>
                <a:cs typeface="宋体"/>
              </a:rPr>
              <a:t>司使</a:t>
            </a:r>
            <a:r>
              <a:rPr lang="zh-CN" altLang="en-US" sz="2000" spc="110" dirty="0">
                <a:latin typeface="宋体"/>
                <a:cs typeface="宋体"/>
              </a:rPr>
              <a:t>用</a:t>
            </a:r>
            <a:r>
              <a:rPr lang="en-US" altLang="zh-CN" sz="2000" spc="15" dirty="0">
                <a:latin typeface="Times New Roman"/>
                <a:cs typeface="Times New Roman"/>
              </a:rPr>
              <a:t>MySQL</a:t>
            </a:r>
            <a:r>
              <a:rPr lang="zh-CN" altLang="en-US" sz="2000" spc="105" dirty="0">
                <a:latin typeface="宋体"/>
                <a:cs typeface="宋体"/>
              </a:rPr>
              <a:t>来</a:t>
            </a:r>
            <a:r>
              <a:rPr lang="zh-CN" altLang="en-US" sz="2000" spc="100" dirty="0">
                <a:latin typeface="宋体"/>
                <a:cs typeface="宋体"/>
              </a:rPr>
              <a:t>存</a:t>
            </a:r>
            <a:r>
              <a:rPr lang="zh-CN" altLang="en-US" sz="2000" spc="105" dirty="0">
                <a:latin typeface="宋体"/>
                <a:cs typeface="宋体"/>
              </a:rPr>
              <a:t>储</a:t>
            </a:r>
            <a:r>
              <a:rPr lang="zh-CN" altLang="en-US" sz="2000" spc="100" dirty="0">
                <a:latin typeface="宋体"/>
                <a:cs typeface="宋体"/>
              </a:rPr>
              <a:t>公司</a:t>
            </a:r>
            <a:r>
              <a:rPr lang="zh-CN" altLang="en-US" sz="2000" spc="105" dirty="0">
                <a:latin typeface="宋体"/>
                <a:cs typeface="宋体"/>
              </a:rPr>
              <a:t>和客</a:t>
            </a:r>
            <a:r>
              <a:rPr lang="zh-CN" altLang="en-US" sz="2000" spc="100" dirty="0">
                <a:latin typeface="宋体"/>
                <a:cs typeface="宋体"/>
              </a:rPr>
              <a:t>户的</a:t>
            </a:r>
            <a:r>
              <a:rPr lang="zh-CN" altLang="en-US" sz="2000" spc="105" dirty="0">
                <a:latin typeface="宋体"/>
                <a:cs typeface="宋体"/>
              </a:rPr>
              <a:t>信</a:t>
            </a:r>
            <a:r>
              <a:rPr lang="zh-CN" altLang="en-US" sz="2000" spc="135" dirty="0">
                <a:latin typeface="宋体"/>
                <a:cs typeface="宋体"/>
              </a:rPr>
              <a:t>息</a:t>
            </a:r>
            <a:r>
              <a:rPr lang="zh-CN" altLang="en-US" sz="2000" spc="100" dirty="0">
                <a:latin typeface="宋体"/>
                <a:cs typeface="宋体"/>
              </a:rPr>
              <a:t>，</a:t>
            </a:r>
            <a:r>
              <a:rPr lang="zh-CN" altLang="en-US" sz="2000" spc="100" dirty="0" smtClean="0">
                <a:latin typeface="宋体"/>
                <a:cs typeface="宋体"/>
              </a:rPr>
              <a:t>他们的</a:t>
            </a:r>
            <a:r>
              <a:rPr lang="zh-CN" altLang="en-US" sz="2000" spc="100" dirty="0">
                <a:latin typeface="宋体"/>
                <a:cs typeface="宋体"/>
              </a:rPr>
              <a:t>报</a:t>
            </a:r>
            <a:r>
              <a:rPr lang="zh-CN" altLang="en-US" sz="2000" spc="110" dirty="0">
                <a:latin typeface="宋体"/>
                <a:cs typeface="宋体"/>
              </a:rPr>
              <a:t>表系</a:t>
            </a:r>
            <a:r>
              <a:rPr lang="zh-CN" altLang="en-US" sz="2000" spc="100" dirty="0">
                <a:latin typeface="宋体"/>
                <a:cs typeface="宋体"/>
              </a:rPr>
              <a:t>统是</a:t>
            </a:r>
            <a:r>
              <a:rPr lang="zh-CN" altLang="en-US" sz="2000" spc="110" dirty="0">
                <a:latin typeface="宋体"/>
                <a:cs typeface="宋体"/>
              </a:rPr>
              <a:t>基</a:t>
            </a:r>
            <a:r>
              <a:rPr lang="zh-CN" altLang="en-US" sz="2000" spc="100" dirty="0">
                <a:latin typeface="宋体"/>
                <a:cs typeface="宋体"/>
              </a:rPr>
              <a:t>于</a:t>
            </a:r>
            <a:r>
              <a:rPr lang="en-US" altLang="zh-CN" sz="2000" spc="15" dirty="0">
                <a:latin typeface="Times New Roman"/>
                <a:cs typeface="Times New Roman"/>
              </a:rPr>
              <a:t>MySQL</a:t>
            </a:r>
            <a:r>
              <a:rPr lang="zh-CN" altLang="en-US" sz="2000" spc="100" dirty="0">
                <a:latin typeface="宋体"/>
                <a:cs typeface="宋体"/>
              </a:rPr>
              <a:t>之</a:t>
            </a:r>
            <a:r>
              <a:rPr lang="zh-CN" altLang="en-US" sz="2000" spc="105" dirty="0">
                <a:latin typeface="宋体"/>
                <a:cs typeface="宋体"/>
              </a:rPr>
              <a:t>上</a:t>
            </a:r>
            <a:r>
              <a:rPr lang="zh-CN" altLang="en-US" sz="2000" spc="100" dirty="0">
                <a:latin typeface="宋体"/>
                <a:cs typeface="宋体"/>
              </a:rPr>
              <a:t>的，</a:t>
            </a:r>
            <a:r>
              <a:rPr lang="zh-CN" altLang="en-US" sz="2000" spc="110" dirty="0" smtClean="0">
                <a:latin typeface="宋体"/>
                <a:cs typeface="宋体"/>
              </a:rPr>
              <a:t>那么</a:t>
            </a:r>
            <a:r>
              <a:rPr lang="zh-CN" altLang="en-US" sz="2000" spc="100" dirty="0" smtClean="0">
                <a:latin typeface="宋体"/>
                <a:cs typeface="宋体"/>
              </a:rPr>
              <a:t>对</a:t>
            </a:r>
            <a:r>
              <a:rPr lang="zh-CN" altLang="en-US" sz="2000" spc="110" dirty="0" smtClean="0">
                <a:latin typeface="宋体"/>
                <a:cs typeface="宋体"/>
              </a:rPr>
              <a:t>于</a:t>
            </a:r>
            <a:r>
              <a:rPr lang="zh-CN" altLang="en-US" sz="2000" spc="110" dirty="0">
                <a:latin typeface="宋体"/>
                <a:cs typeface="宋体"/>
              </a:rPr>
              <a:t>该</a:t>
            </a:r>
            <a:r>
              <a:rPr lang="zh-CN" altLang="en-US" sz="2000" spc="100" dirty="0">
                <a:latin typeface="宋体"/>
                <a:cs typeface="宋体"/>
              </a:rPr>
              <a:t>公司</a:t>
            </a:r>
            <a:r>
              <a:rPr lang="zh-CN" altLang="en-US" sz="2000" dirty="0" smtClean="0">
                <a:latin typeface="宋体"/>
                <a:cs typeface="宋体"/>
              </a:rPr>
              <a:t>来</a:t>
            </a:r>
            <a:r>
              <a:rPr lang="zh-CN" altLang="en-US" sz="2000" spc="100" dirty="0" smtClean="0">
                <a:latin typeface="宋体"/>
                <a:cs typeface="宋体"/>
              </a:rPr>
              <a:t>说</a:t>
            </a:r>
            <a:r>
              <a:rPr lang="zh-CN" altLang="en-US" sz="2000" spc="100" dirty="0">
                <a:latin typeface="宋体"/>
                <a:cs typeface="宋体"/>
              </a:rPr>
              <a:t>，</a:t>
            </a:r>
            <a:r>
              <a:rPr lang="zh-CN" altLang="en-US" sz="2000" spc="105" dirty="0">
                <a:latin typeface="宋体"/>
                <a:cs typeface="宋体"/>
              </a:rPr>
              <a:t>把入</a:t>
            </a:r>
            <a:r>
              <a:rPr lang="zh-CN" altLang="en-US" sz="2000" spc="100" dirty="0">
                <a:latin typeface="宋体"/>
                <a:cs typeface="宋体"/>
              </a:rPr>
              <a:t>侵检</a:t>
            </a:r>
            <a:r>
              <a:rPr lang="zh-CN" altLang="en-US" sz="2000" spc="105" dirty="0">
                <a:latin typeface="宋体"/>
                <a:cs typeface="宋体"/>
              </a:rPr>
              <a:t>测的</a:t>
            </a:r>
            <a:r>
              <a:rPr lang="zh-CN" altLang="en-US" sz="2000" spc="100" dirty="0">
                <a:latin typeface="宋体"/>
                <a:cs typeface="宋体"/>
              </a:rPr>
              <a:t>日志</a:t>
            </a:r>
            <a:r>
              <a:rPr lang="zh-CN" altLang="en-US" sz="2000" spc="105" dirty="0">
                <a:latin typeface="宋体"/>
                <a:cs typeface="宋体"/>
              </a:rPr>
              <a:t>和报</a:t>
            </a:r>
            <a:r>
              <a:rPr lang="zh-CN" altLang="en-US" sz="2000" spc="100" dirty="0">
                <a:latin typeface="宋体"/>
                <a:cs typeface="宋体"/>
              </a:rPr>
              <a:t>警信</a:t>
            </a:r>
            <a:r>
              <a:rPr lang="zh-CN" altLang="en-US" sz="2000" spc="105" dirty="0">
                <a:latin typeface="宋体"/>
                <a:cs typeface="宋体"/>
              </a:rPr>
              <a:t>息保</a:t>
            </a:r>
            <a:r>
              <a:rPr lang="zh-CN" altLang="en-US" sz="2000" spc="100" dirty="0">
                <a:latin typeface="宋体"/>
                <a:cs typeface="宋体"/>
              </a:rPr>
              <a:t>存</a:t>
            </a:r>
            <a:r>
              <a:rPr lang="zh-CN" altLang="en-US" sz="2000" spc="135" dirty="0">
                <a:latin typeface="宋体"/>
                <a:cs typeface="宋体"/>
              </a:rPr>
              <a:t>在</a:t>
            </a:r>
            <a:r>
              <a:rPr lang="en-US" altLang="zh-CN" sz="2000" spc="15" dirty="0">
                <a:latin typeface="Times New Roman"/>
                <a:cs typeface="Times New Roman"/>
              </a:rPr>
              <a:t>MySQL</a:t>
            </a:r>
            <a:r>
              <a:rPr lang="zh-CN" altLang="en-US" sz="2000" spc="100" dirty="0">
                <a:latin typeface="宋体"/>
                <a:cs typeface="宋体"/>
              </a:rPr>
              <a:t>中就</a:t>
            </a:r>
            <a:r>
              <a:rPr lang="zh-CN" altLang="en-US" sz="2000" spc="100" dirty="0" smtClean="0">
                <a:latin typeface="宋体"/>
                <a:cs typeface="宋体"/>
              </a:rPr>
              <a:t>显</a:t>
            </a:r>
            <a:r>
              <a:rPr lang="zh-CN" altLang="en-US" sz="2000" dirty="0" smtClean="0">
                <a:latin typeface="宋体"/>
                <a:cs typeface="宋体"/>
              </a:rPr>
              <a:t>得</a:t>
            </a:r>
            <a:r>
              <a:rPr lang="zh-CN" altLang="en-US" sz="2000" dirty="0">
                <a:latin typeface="宋体"/>
                <a:cs typeface="宋体"/>
              </a:rPr>
              <a:t>非常有用。</a:t>
            </a:r>
            <a:r>
              <a:rPr lang="en-US" altLang="zh-CN" sz="2000" dirty="0">
                <a:latin typeface="Times New Roman"/>
                <a:cs typeface="Times New Roman"/>
              </a:rPr>
              <a:t>Snort</a:t>
            </a:r>
            <a:r>
              <a:rPr lang="zh-CN" altLang="en-US" sz="2000" dirty="0">
                <a:latin typeface="宋体"/>
                <a:cs typeface="宋体"/>
              </a:rPr>
              <a:t>有大量的插件来支持不同的格</a:t>
            </a:r>
            <a:r>
              <a:rPr lang="zh-CN" altLang="en-US" sz="2000" spc="35" dirty="0">
                <a:latin typeface="宋体"/>
                <a:cs typeface="宋体"/>
              </a:rPr>
              <a:t>式</a:t>
            </a:r>
            <a:r>
              <a:rPr lang="zh-CN" altLang="en-US" sz="2000" dirty="0">
                <a:latin typeface="宋体"/>
                <a:cs typeface="宋体"/>
              </a:rPr>
              <a:t>，</a:t>
            </a:r>
            <a:r>
              <a:rPr lang="zh-CN" altLang="en-US" sz="2000" dirty="0" smtClean="0">
                <a:latin typeface="宋体"/>
                <a:cs typeface="宋体"/>
              </a:rPr>
              <a:t>包括</a:t>
            </a:r>
            <a:r>
              <a:rPr lang="zh-CN" altLang="en-US" sz="2000" spc="25" dirty="0" smtClean="0">
                <a:latin typeface="宋体"/>
                <a:cs typeface="宋体"/>
              </a:rPr>
              <a:t>数据库</a:t>
            </a:r>
            <a:r>
              <a:rPr lang="zh-CN" altLang="en-US" sz="2000" spc="25" dirty="0">
                <a:latin typeface="宋体"/>
                <a:cs typeface="宋体"/>
              </a:rPr>
              <a:t>、</a:t>
            </a:r>
            <a:r>
              <a:rPr lang="en-US" altLang="zh-CN" sz="2000" spc="5" dirty="0">
                <a:latin typeface="Times New Roman"/>
                <a:cs typeface="Times New Roman"/>
              </a:rPr>
              <a:t>XML</a:t>
            </a:r>
            <a:r>
              <a:rPr lang="zh-CN" altLang="en-US" sz="2000" spc="25" dirty="0">
                <a:latin typeface="宋体"/>
                <a:cs typeface="宋体"/>
              </a:rPr>
              <a:t>、</a:t>
            </a:r>
            <a:r>
              <a:rPr lang="en-US" altLang="zh-CN" sz="2000" dirty="0">
                <a:latin typeface="Times New Roman"/>
                <a:cs typeface="Times New Roman"/>
              </a:rPr>
              <a:t>Syslog</a:t>
            </a:r>
            <a:r>
              <a:rPr lang="zh-CN" altLang="en-US" sz="2000" spc="25" dirty="0">
                <a:latin typeface="宋体"/>
                <a:cs typeface="宋体"/>
              </a:rPr>
              <a:t>等格式，从而允许以更加灵活的</a:t>
            </a:r>
            <a:r>
              <a:rPr lang="zh-CN" altLang="en-US" sz="2000" spc="25" dirty="0" smtClean="0">
                <a:latin typeface="宋体"/>
                <a:cs typeface="宋体"/>
              </a:rPr>
              <a:t>格</a:t>
            </a:r>
            <a:r>
              <a:rPr lang="zh-CN" altLang="en-US" sz="2000" dirty="0" smtClean="0">
                <a:latin typeface="宋体"/>
                <a:cs typeface="宋体"/>
              </a:rPr>
              <a:t>式</a:t>
            </a:r>
            <a:r>
              <a:rPr lang="zh-CN" altLang="en-US" sz="2000" dirty="0">
                <a:latin typeface="宋体"/>
                <a:cs typeface="宋体"/>
              </a:rPr>
              <a:t>和表现形式将报警及日志信息呈现给管理</a:t>
            </a:r>
            <a:r>
              <a:rPr lang="zh-CN" altLang="en-US" sz="2000" spc="-40" dirty="0">
                <a:latin typeface="宋体"/>
                <a:cs typeface="宋体"/>
              </a:rPr>
              <a:t>员</a:t>
            </a:r>
            <a:endParaRPr lang="zh-CN" altLang="en-US" sz="2000" dirty="0">
              <a:latin typeface="宋体"/>
              <a:cs typeface="宋体"/>
            </a:endParaRPr>
          </a:p>
        </p:txBody>
      </p:sp>
    </p:spTree>
    <p:extLst>
      <p:ext uri="{BB962C8B-B14F-4D97-AF65-F5344CB8AC3E}">
        <p14:creationId xmlns:p14="http://schemas.microsoft.com/office/powerpoint/2010/main" val="1895891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Snort</a:t>
            </a:r>
            <a:r>
              <a:rPr lang="en-US" altLang="zh-CN" spc="-5" dirty="0"/>
              <a:t> </a:t>
            </a:r>
            <a:r>
              <a:rPr lang="zh-CN" altLang="en-US" spc="-5" dirty="0"/>
              <a:t>简介</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en-US" altLang="zh-CN" dirty="0" smtClean="0"/>
              <a:t>Snort</a:t>
            </a:r>
            <a:r>
              <a:rPr lang="zh-CN" altLang="en-US" dirty="0"/>
              <a:t>利用</a:t>
            </a:r>
            <a:r>
              <a:rPr lang="en-US" altLang="zh-CN" dirty="0" err="1"/>
              <a:t>libpcap</a:t>
            </a:r>
            <a:r>
              <a:rPr lang="zh-CN" altLang="en-US" dirty="0"/>
              <a:t>进行抓</a:t>
            </a:r>
            <a:r>
              <a:rPr lang="zh-CN" altLang="en-US" dirty="0" smtClean="0"/>
              <a:t>包</a:t>
            </a:r>
            <a:r>
              <a:rPr lang="zh-CN" altLang="en-US" dirty="0"/>
              <a:t>，</a:t>
            </a:r>
            <a:r>
              <a:rPr lang="zh-CN" altLang="en-US" dirty="0" smtClean="0"/>
              <a:t>由</a:t>
            </a:r>
            <a:r>
              <a:rPr lang="zh-CN" altLang="en-US" dirty="0" smtClean="0">
                <a:solidFill>
                  <a:srgbClr val="C00000"/>
                </a:solidFill>
              </a:rPr>
              <a:t>解码器</a:t>
            </a:r>
            <a:r>
              <a:rPr lang="zh-CN" altLang="en-US" dirty="0"/>
              <a:t>将捕获的数据包信息填入包</a:t>
            </a:r>
            <a:r>
              <a:rPr lang="zh-CN" altLang="en-US" dirty="0" smtClean="0"/>
              <a:t>结构体，并</a:t>
            </a:r>
            <a:r>
              <a:rPr lang="zh-CN" altLang="en-US" dirty="0"/>
              <a:t>将其送到各式各样的</a:t>
            </a:r>
            <a:r>
              <a:rPr lang="zh-CN" altLang="en-US" dirty="0">
                <a:solidFill>
                  <a:srgbClr val="C00000"/>
                </a:solidFill>
              </a:rPr>
              <a:t>预处理器</a:t>
            </a:r>
            <a:r>
              <a:rPr lang="zh-CN" altLang="en-US" dirty="0"/>
              <a:t>中。</a:t>
            </a:r>
          </a:p>
          <a:p>
            <a:pPr lvl="1"/>
            <a:r>
              <a:rPr lang="zh-CN" altLang="en-US" dirty="0"/>
              <a:t>对于那些用于检测入侵的预处理器来说，一旦发现了入侵行为，将直接调用</a:t>
            </a:r>
            <a:r>
              <a:rPr lang="zh-CN" altLang="en-US" dirty="0">
                <a:solidFill>
                  <a:srgbClr val="C00000"/>
                </a:solidFill>
              </a:rPr>
              <a:t>输出插件或者日志、警报子系统</a:t>
            </a:r>
            <a:r>
              <a:rPr lang="zh-CN" altLang="en-US" dirty="0"/>
              <a:t>进行输出；</a:t>
            </a:r>
          </a:p>
          <a:p>
            <a:pPr lvl="1"/>
            <a:r>
              <a:rPr lang="zh-CN" altLang="en-US" dirty="0"/>
              <a:t>对于那些用于包重组和协议解码的预处理器来说，它们会将处理后的信息送往检测引擎</a:t>
            </a:r>
            <a:r>
              <a:rPr lang="zh-CN" altLang="en-US" dirty="0" smtClean="0"/>
              <a:t>，由</a:t>
            </a:r>
            <a:r>
              <a:rPr lang="zh-CN" altLang="en-US" dirty="0">
                <a:solidFill>
                  <a:srgbClr val="C00000"/>
                </a:solidFill>
              </a:rPr>
              <a:t>检测引擎</a:t>
            </a:r>
            <a:r>
              <a:rPr lang="zh-CN" altLang="en-US" dirty="0"/>
              <a:t>对数据包的特征及内容进行</a:t>
            </a:r>
            <a:r>
              <a:rPr lang="zh-CN" altLang="en-US" dirty="0" smtClean="0"/>
              <a:t>检查，一旦</a:t>
            </a:r>
            <a:r>
              <a:rPr lang="zh-CN" altLang="en-US" dirty="0"/>
              <a:t>检测到与已知规则匹配的数据包，或者利用</a:t>
            </a:r>
            <a:r>
              <a:rPr lang="zh-CN" altLang="en-US" dirty="0">
                <a:solidFill>
                  <a:srgbClr val="C00000"/>
                </a:solidFill>
              </a:rPr>
              <a:t>输出插件</a:t>
            </a:r>
            <a:r>
              <a:rPr lang="zh-CN" altLang="en-US" dirty="0"/>
              <a:t>进行输出，或者利用</a:t>
            </a:r>
            <a:r>
              <a:rPr lang="zh-CN" altLang="en-US" dirty="0" smtClean="0">
                <a:solidFill>
                  <a:srgbClr val="C00000"/>
                </a:solidFill>
              </a:rPr>
              <a:t>日志</a:t>
            </a:r>
            <a:r>
              <a:rPr lang="en-US" altLang="zh-CN" dirty="0" smtClean="0">
                <a:solidFill>
                  <a:srgbClr val="C00000"/>
                </a:solidFill>
              </a:rPr>
              <a:t>/</a:t>
            </a:r>
            <a:r>
              <a:rPr lang="zh-CN" altLang="en-US" dirty="0" smtClean="0">
                <a:solidFill>
                  <a:srgbClr val="C00000"/>
                </a:solidFill>
              </a:rPr>
              <a:t>警报</a:t>
            </a:r>
            <a:r>
              <a:rPr lang="zh-CN" altLang="en-US" dirty="0">
                <a:solidFill>
                  <a:srgbClr val="C00000"/>
                </a:solidFill>
              </a:rPr>
              <a:t>子系统</a:t>
            </a:r>
            <a:r>
              <a:rPr lang="zh-CN" altLang="en-US" dirty="0"/>
              <a:t>进行报警和记录。</a:t>
            </a:r>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338940" y="336652"/>
              <a:ext cx="985306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476191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0129" y="333050"/>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smtClean="0">
                <a:latin typeface="Times New Roman"/>
                <a:cs typeface="Times New Roman"/>
              </a:rPr>
              <a:t>IDS</a:t>
            </a:r>
            <a:r>
              <a:rPr lang="zh-CN" altLang="en-US" spc="-5" dirty="0" smtClean="0">
                <a:latin typeface="Times New Roman"/>
                <a:cs typeface="Times New Roman"/>
              </a:rPr>
              <a:t>部署方式</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t>入侵检测首先需要进行网络信息数据的收集，因此</a:t>
            </a:r>
            <a:r>
              <a:rPr lang="en-US" altLang="zh-CN" dirty="0"/>
              <a:t>IDS</a:t>
            </a:r>
            <a:r>
              <a:rPr lang="zh-CN" altLang="en-US" dirty="0"/>
              <a:t>设备必须部署在</a:t>
            </a:r>
            <a:r>
              <a:rPr lang="zh-CN" altLang="en-US" u="sng" dirty="0"/>
              <a:t>能够收集到所监控网络区域通信</a:t>
            </a:r>
            <a:r>
              <a:rPr lang="zh-CN" altLang="en-US" dirty="0"/>
              <a:t>的位置。</a:t>
            </a:r>
          </a:p>
          <a:p>
            <a:pPr lvl="1"/>
            <a:r>
              <a:rPr lang="zh-CN" altLang="en-US" dirty="0" smtClean="0">
                <a:solidFill>
                  <a:srgbClr val="C00000"/>
                </a:solidFill>
              </a:rPr>
              <a:t>共享</a:t>
            </a:r>
            <a:r>
              <a:rPr lang="zh-CN" altLang="en-US" dirty="0">
                <a:solidFill>
                  <a:srgbClr val="C00000"/>
                </a:solidFill>
              </a:rPr>
              <a:t>式</a:t>
            </a:r>
            <a:r>
              <a:rPr lang="zh-CN" altLang="en-US" dirty="0"/>
              <a:t>网络部署方式</a:t>
            </a:r>
          </a:p>
          <a:p>
            <a:pPr lvl="1"/>
            <a:r>
              <a:rPr lang="zh-CN" altLang="en-US" dirty="0" smtClean="0">
                <a:solidFill>
                  <a:srgbClr val="C00000"/>
                </a:solidFill>
              </a:rPr>
              <a:t>交换式</a:t>
            </a:r>
            <a:r>
              <a:rPr lang="zh-CN" altLang="en-US" dirty="0"/>
              <a:t>网络部署方式</a:t>
            </a:r>
          </a:p>
          <a:p>
            <a:pPr lvl="1"/>
            <a:r>
              <a:rPr lang="zh-CN" altLang="en-US" dirty="0" smtClean="0">
                <a:solidFill>
                  <a:srgbClr val="C00000"/>
                </a:solidFill>
              </a:rPr>
              <a:t>桥接</a:t>
            </a:r>
            <a:r>
              <a:rPr lang="zh-CN" altLang="en-US" dirty="0">
                <a:solidFill>
                  <a:srgbClr val="C00000"/>
                </a:solidFill>
              </a:rPr>
              <a:t>网</a:t>
            </a:r>
            <a:r>
              <a:rPr lang="zh-CN" altLang="en-US" dirty="0"/>
              <a:t>络部署方式</a:t>
            </a:r>
          </a:p>
          <a:p>
            <a:endParaRPr lang="zh-CN" altLang="en-US"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587925" y="336652"/>
              <a:ext cx="960407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51858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0129" y="333050"/>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a:latin typeface="Times New Roman"/>
                <a:cs typeface="Times New Roman"/>
              </a:rPr>
              <a:t>IDS</a:t>
            </a:r>
            <a:r>
              <a:rPr lang="zh-CN" altLang="en-US" spc="-5" dirty="0">
                <a:latin typeface="Times New Roman"/>
                <a:cs typeface="Times New Roman"/>
              </a:rPr>
              <a:t>部署方式</a:t>
            </a:r>
            <a:endParaRPr dirty="0"/>
          </a:p>
        </p:txBody>
      </p:sp>
      <p:sp>
        <p:nvSpPr>
          <p:cNvPr id="7" name="内容占位符 6"/>
          <p:cNvSpPr>
            <a:spLocks noGrp="1"/>
          </p:cNvSpPr>
          <p:nvPr>
            <p:ph idx="1"/>
          </p:nvPr>
        </p:nvSpPr>
        <p:spPr>
          <a:xfrm>
            <a:off x="779645" y="1252520"/>
            <a:ext cx="10732169" cy="2310189"/>
          </a:xfrm>
        </p:spPr>
        <p:txBody>
          <a:bodyPr vert="horz" lIns="91440" tIns="45720" rIns="91440" bIns="45720" rtlCol="0">
            <a:noAutofit/>
          </a:bodyPr>
          <a:lstStyle/>
          <a:p>
            <a:r>
              <a:rPr lang="zh-CN" altLang="en-US" dirty="0">
                <a:solidFill>
                  <a:srgbClr val="FF0000"/>
                </a:solidFill>
              </a:rPr>
              <a:t>共享式网络 </a:t>
            </a:r>
            <a:r>
              <a:rPr lang="zh-CN" altLang="en-US" dirty="0"/>
              <a:t>部署</a:t>
            </a:r>
            <a:r>
              <a:rPr lang="zh-CN" altLang="en-US" dirty="0" smtClean="0"/>
              <a:t>方式</a:t>
            </a:r>
            <a:endParaRPr lang="en-US" altLang="zh-CN" dirty="0" smtClean="0"/>
          </a:p>
          <a:p>
            <a:pPr lvl="1"/>
            <a:r>
              <a:rPr lang="zh-CN" altLang="en-US" dirty="0" smtClean="0"/>
              <a:t>共享</a:t>
            </a:r>
            <a:r>
              <a:rPr lang="zh-CN" altLang="en-US" dirty="0"/>
              <a:t>式网络部署非常简单，只要将被监控主机和</a:t>
            </a:r>
            <a:r>
              <a:rPr lang="en-US" altLang="zh-CN" dirty="0"/>
              <a:t>IDS</a:t>
            </a:r>
            <a:r>
              <a:rPr lang="zh-CN" altLang="en-US" dirty="0"/>
              <a:t>设备接入到共享式网络设备</a:t>
            </a:r>
            <a:r>
              <a:rPr lang="en-US" altLang="zh-CN" dirty="0"/>
              <a:t>(HUB) </a:t>
            </a:r>
            <a:r>
              <a:rPr lang="zh-CN" altLang="en-US" dirty="0"/>
              <a:t>即可。</a:t>
            </a:r>
          </a:p>
          <a:p>
            <a:pPr lvl="1"/>
            <a:r>
              <a:rPr lang="zh-CN" altLang="en-US" dirty="0"/>
              <a:t>缺点：是共享式设备的带宽低，通常只有共享</a:t>
            </a:r>
            <a:r>
              <a:rPr lang="en-US" altLang="zh-CN" dirty="0"/>
              <a:t>10Mbps</a:t>
            </a:r>
            <a:r>
              <a:rPr lang="zh-CN" altLang="en-US" dirty="0"/>
              <a:t>，只适合于很小的入侵网络检测。</a:t>
            </a:r>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596551" y="336652"/>
              <a:ext cx="959544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893" y="3796496"/>
            <a:ext cx="4929233" cy="260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54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dirty="0" err="1" smtClean="0"/>
              <a:t>入侵检测</a:t>
            </a:r>
            <a:r>
              <a:rPr lang="zh-CN" altLang="en-US" dirty="0" smtClean="0"/>
              <a:t>起源</a:t>
            </a:r>
            <a:endParaRPr dirty="0"/>
          </a:p>
        </p:txBody>
      </p:sp>
      <p:sp>
        <p:nvSpPr>
          <p:cNvPr id="7" name="内容占位符 6"/>
          <p:cNvSpPr>
            <a:spLocks noGrp="1"/>
          </p:cNvSpPr>
          <p:nvPr>
            <p:ph idx="1"/>
          </p:nvPr>
        </p:nvSpPr>
        <p:spPr>
          <a:xfrm>
            <a:off x="820220" y="1249240"/>
            <a:ext cx="10523515" cy="5022866"/>
          </a:xfrm>
        </p:spPr>
        <p:txBody>
          <a:bodyPr vert="horz" lIns="91440" tIns="45720" rIns="91440" bIns="45720" rtlCol="0">
            <a:normAutofit/>
          </a:bodyPr>
          <a:lstStyle/>
          <a:p>
            <a:r>
              <a:rPr lang="en-US" altLang="zh-CN" sz="2400" dirty="0"/>
              <a:t>1984</a:t>
            </a:r>
            <a:r>
              <a:rPr lang="zh-CN" altLang="en-US" sz="2400" dirty="0"/>
              <a:t>年到</a:t>
            </a:r>
            <a:r>
              <a:rPr lang="en-US" altLang="zh-CN" sz="2400" dirty="0"/>
              <a:t>1986</a:t>
            </a:r>
            <a:r>
              <a:rPr lang="zh-CN" altLang="en-US" sz="2400" dirty="0"/>
              <a:t>年，乔治敦大学的</a:t>
            </a:r>
            <a:r>
              <a:rPr lang="en-US" altLang="zh-CN" sz="2400" dirty="0"/>
              <a:t>Dorothy Denning</a:t>
            </a:r>
            <a:r>
              <a:rPr lang="zh-CN" altLang="en-US" sz="2400" dirty="0"/>
              <a:t>和</a:t>
            </a:r>
            <a:r>
              <a:rPr lang="en-US" altLang="zh-CN" sz="2400" dirty="0"/>
              <a:t>SRI/CSL</a:t>
            </a:r>
            <a:r>
              <a:rPr lang="zh-CN" altLang="en-US" sz="2400" dirty="0"/>
              <a:t>的</a:t>
            </a:r>
            <a:r>
              <a:rPr lang="en-US" altLang="zh-CN" sz="2400" dirty="0"/>
              <a:t>Peter Neumann</a:t>
            </a:r>
            <a:r>
              <a:rPr lang="zh-CN" altLang="en-US" sz="2400" dirty="0"/>
              <a:t>研究出了一个实时入侵检测</a:t>
            </a:r>
            <a:r>
              <a:rPr lang="zh-CN" altLang="en-US" sz="2400" dirty="0" smtClean="0"/>
              <a:t>系统模型 </a:t>
            </a:r>
            <a:r>
              <a:rPr lang="en-US" altLang="zh-CN" sz="2400" dirty="0" smtClean="0"/>
              <a:t>—IDES</a:t>
            </a:r>
            <a:r>
              <a:rPr lang="zh-CN" altLang="en-US" sz="2400" dirty="0"/>
              <a:t>（入侵检测专家系统）</a:t>
            </a:r>
          </a:p>
          <a:p>
            <a:r>
              <a:rPr lang="en-US" altLang="zh-CN" sz="2400" dirty="0"/>
              <a:t>1990</a:t>
            </a:r>
            <a:r>
              <a:rPr lang="zh-CN" altLang="en-US" sz="2400" dirty="0"/>
              <a:t>年，加州大学戴维斯分校的</a:t>
            </a:r>
            <a:r>
              <a:rPr lang="en-US" altLang="zh-CN" sz="2400" dirty="0" smtClean="0"/>
              <a:t>L. T. </a:t>
            </a:r>
            <a:r>
              <a:rPr lang="en-US" altLang="zh-CN" sz="2400" dirty="0" err="1" smtClean="0"/>
              <a:t>Heberlein</a:t>
            </a:r>
            <a:r>
              <a:rPr lang="zh-CN" altLang="en-US" sz="2400" dirty="0" smtClean="0"/>
              <a:t>等</a:t>
            </a:r>
            <a:r>
              <a:rPr lang="zh-CN" altLang="en-US" sz="2400" dirty="0"/>
              <a:t>人开发出了</a:t>
            </a:r>
            <a:r>
              <a:rPr lang="en-US" altLang="zh-CN" sz="2400" dirty="0"/>
              <a:t>NSM</a:t>
            </a:r>
            <a:r>
              <a:rPr lang="zh-CN" altLang="en-US" sz="2400" dirty="0"/>
              <a:t>（</a:t>
            </a:r>
            <a:r>
              <a:rPr lang="en-US" altLang="zh-CN" sz="2400" dirty="0"/>
              <a:t>Network Security Monitor</a:t>
            </a:r>
            <a:r>
              <a:rPr lang="zh-CN" altLang="en-US" sz="2400" dirty="0" smtClean="0"/>
              <a:t>）</a:t>
            </a:r>
          </a:p>
          <a:p>
            <a:pPr lvl="1"/>
            <a:r>
              <a:rPr lang="zh-CN" altLang="en-US" sz="2000" dirty="0" smtClean="0"/>
              <a:t>该系统</a:t>
            </a:r>
            <a:r>
              <a:rPr lang="zh-CN" altLang="en-US" sz="2000" dirty="0" smtClean="0">
                <a:solidFill>
                  <a:srgbClr val="C00000"/>
                </a:solidFill>
              </a:rPr>
              <a:t>第一次</a:t>
            </a:r>
            <a:r>
              <a:rPr lang="zh-CN" altLang="en-US" sz="2000" dirty="0" smtClean="0"/>
              <a:t>直接将</a:t>
            </a:r>
            <a:r>
              <a:rPr lang="zh-CN" altLang="en-US" sz="2000" dirty="0" smtClean="0">
                <a:solidFill>
                  <a:srgbClr val="C00000"/>
                </a:solidFill>
              </a:rPr>
              <a:t>网络流</a:t>
            </a:r>
            <a:r>
              <a:rPr lang="zh-CN" altLang="en-US" sz="2000" dirty="0" smtClean="0"/>
              <a:t>作为审计数据来源，因而可以在不将审计数据转换成统一格式的情况下监控异种主机</a:t>
            </a:r>
          </a:p>
          <a:p>
            <a:pPr lvl="1"/>
            <a:r>
              <a:rPr lang="zh-CN" altLang="en-US" sz="2000" dirty="0" smtClean="0"/>
              <a:t>入侵</a:t>
            </a:r>
            <a:r>
              <a:rPr lang="zh-CN" altLang="en-US" sz="2000" dirty="0"/>
              <a:t>检测系统发展史翻开了新的一页，两大阵营正式形成：</a:t>
            </a:r>
            <a:r>
              <a:rPr lang="zh-CN" altLang="en-US" sz="2000" dirty="0">
                <a:solidFill>
                  <a:srgbClr val="C00000"/>
                </a:solidFill>
              </a:rPr>
              <a:t>基于网络的</a:t>
            </a:r>
            <a:r>
              <a:rPr lang="en-US" altLang="zh-CN" sz="2000" dirty="0">
                <a:solidFill>
                  <a:srgbClr val="C00000"/>
                </a:solidFill>
              </a:rPr>
              <a:t>IDS</a:t>
            </a:r>
            <a:r>
              <a:rPr lang="zh-CN" altLang="en-US" sz="2000" dirty="0"/>
              <a:t>和</a:t>
            </a:r>
            <a:r>
              <a:rPr lang="zh-CN" altLang="en-US" sz="2000" dirty="0">
                <a:solidFill>
                  <a:srgbClr val="C00000"/>
                </a:solidFill>
              </a:rPr>
              <a:t>基于主机的</a:t>
            </a:r>
            <a:r>
              <a:rPr lang="en-US" altLang="zh-CN" sz="2000" dirty="0">
                <a:solidFill>
                  <a:srgbClr val="C00000"/>
                </a:solidFill>
              </a:rPr>
              <a:t>IDS</a:t>
            </a:r>
            <a:endParaRPr lang="zh-CN" altLang="en-US" sz="2000" dirty="0">
              <a:solidFill>
                <a:srgbClr val="C00000"/>
              </a:solidFill>
            </a:endParaRPr>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6</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79630" y="336652"/>
              <a:ext cx="911236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60354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0129" y="333050"/>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a:latin typeface="Times New Roman"/>
                <a:cs typeface="Times New Roman"/>
              </a:rPr>
              <a:t>IDS</a:t>
            </a:r>
            <a:r>
              <a:rPr lang="zh-CN" altLang="en-US" spc="-5" dirty="0">
                <a:latin typeface="Times New Roman"/>
                <a:cs typeface="Times New Roman"/>
              </a:rPr>
              <a:t>部署方式</a:t>
            </a:r>
            <a:endParaRPr dirty="0"/>
          </a:p>
        </p:txBody>
      </p:sp>
      <p:sp>
        <p:nvSpPr>
          <p:cNvPr id="7" name="内容占位符 6"/>
          <p:cNvSpPr>
            <a:spLocks noGrp="1"/>
          </p:cNvSpPr>
          <p:nvPr>
            <p:ph idx="1"/>
          </p:nvPr>
        </p:nvSpPr>
        <p:spPr>
          <a:xfrm>
            <a:off x="779645" y="1252520"/>
            <a:ext cx="10732169" cy="2310189"/>
          </a:xfrm>
        </p:spPr>
        <p:txBody>
          <a:bodyPr vert="horz" lIns="91440" tIns="45720" rIns="91440" bIns="45720" rtlCol="0">
            <a:normAutofit/>
          </a:bodyPr>
          <a:lstStyle/>
          <a:p>
            <a:r>
              <a:rPr lang="zh-CN" altLang="en-US" sz="2400" dirty="0">
                <a:solidFill>
                  <a:srgbClr val="FF0000"/>
                </a:solidFill>
              </a:rPr>
              <a:t>交换式网络</a:t>
            </a:r>
            <a:r>
              <a:rPr lang="zh-CN" altLang="en-US" sz="2400" dirty="0" smtClean="0"/>
              <a:t>部署</a:t>
            </a:r>
            <a:endParaRPr lang="en-US" altLang="zh-CN" sz="2400" dirty="0" smtClean="0"/>
          </a:p>
          <a:p>
            <a:pPr lvl="1">
              <a:defRPr/>
            </a:pPr>
            <a:r>
              <a:rPr lang="zh-CN" altLang="en-US" sz="2000" dirty="0">
                <a:solidFill>
                  <a:srgbClr val="FF0000"/>
                </a:solidFill>
              </a:rPr>
              <a:t>交换式网络</a:t>
            </a:r>
            <a:r>
              <a:rPr lang="zh-CN" altLang="en-US" sz="2000" dirty="0"/>
              <a:t>部署是普遍采用的部署方式，采用可配置的</a:t>
            </a:r>
            <a:r>
              <a:rPr lang="zh-CN" altLang="en-US" sz="2000" dirty="0">
                <a:solidFill>
                  <a:srgbClr val="FF0000"/>
                </a:solidFill>
              </a:rPr>
              <a:t>管理型</a:t>
            </a:r>
            <a:r>
              <a:rPr lang="zh-CN" altLang="en-US" sz="2000" dirty="0"/>
              <a:t>网络交换机，通过交换机</a:t>
            </a:r>
            <a:r>
              <a:rPr lang="zh-CN" altLang="en-US" sz="2000" dirty="0">
                <a:solidFill>
                  <a:srgbClr val="FF0000"/>
                </a:solidFill>
              </a:rPr>
              <a:t>端口镜像</a:t>
            </a:r>
            <a:r>
              <a:rPr lang="en-US" altLang="zh-CN" sz="2000" dirty="0"/>
              <a:t>(</a:t>
            </a:r>
            <a:r>
              <a:rPr lang="en-US" altLang="zh-CN" sz="2000" dirty="0">
                <a:solidFill>
                  <a:srgbClr val="C00000"/>
                </a:solidFill>
              </a:rPr>
              <a:t>Port Monitor</a:t>
            </a:r>
            <a:r>
              <a:rPr lang="en-US" altLang="zh-CN" sz="2000" dirty="0"/>
              <a:t>)</a:t>
            </a:r>
            <a:r>
              <a:rPr lang="zh-CN" altLang="en-US" sz="2000" dirty="0"/>
              <a:t>功能，将需要监控的通信端口数据</a:t>
            </a:r>
            <a:r>
              <a:rPr lang="zh-CN" altLang="en-US" sz="2000" dirty="0">
                <a:solidFill>
                  <a:srgbClr val="FF0000"/>
                </a:solidFill>
              </a:rPr>
              <a:t>复制</a:t>
            </a:r>
            <a:r>
              <a:rPr lang="zh-CN" altLang="en-US" sz="2000" dirty="0"/>
              <a:t>到与</a:t>
            </a:r>
            <a:r>
              <a:rPr lang="en-US" altLang="zh-CN" sz="2000" dirty="0"/>
              <a:t>IDS</a:t>
            </a:r>
            <a:r>
              <a:rPr lang="zh-CN" altLang="en-US" sz="2000" dirty="0"/>
              <a:t>设备相连的交换机端口，实现被监控网络的通信</a:t>
            </a:r>
            <a:r>
              <a:rPr lang="zh-CN" altLang="en-US" sz="2000" dirty="0" smtClean="0"/>
              <a:t>数据采集</a:t>
            </a:r>
            <a:r>
              <a:rPr lang="zh-CN" altLang="en-US" sz="1600" dirty="0" smtClean="0"/>
              <a:t>。</a:t>
            </a:r>
            <a:endParaRPr lang="zh-CN" altLang="en-US" sz="1600"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725947" y="336652"/>
              <a:ext cx="946605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315" y="3237648"/>
            <a:ext cx="5532738" cy="324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680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0129" y="333050"/>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spc="-5" dirty="0">
                <a:latin typeface="Times New Roman"/>
                <a:cs typeface="Times New Roman"/>
              </a:rPr>
              <a:t>IDS</a:t>
            </a:r>
            <a:r>
              <a:rPr lang="zh-CN" altLang="en-US" spc="-5" dirty="0">
                <a:latin typeface="Times New Roman"/>
                <a:cs typeface="Times New Roman"/>
              </a:rPr>
              <a:t>部署方式</a:t>
            </a:r>
            <a:endParaRPr dirty="0"/>
          </a:p>
        </p:txBody>
      </p:sp>
      <p:sp>
        <p:nvSpPr>
          <p:cNvPr id="7" name="内容占位符 6"/>
          <p:cNvSpPr>
            <a:spLocks noGrp="1"/>
          </p:cNvSpPr>
          <p:nvPr>
            <p:ph idx="1"/>
          </p:nvPr>
        </p:nvSpPr>
        <p:spPr>
          <a:xfrm>
            <a:off x="779645" y="1252520"/>
            <a:ext cx="10055132" cy="2310189"/>
          </a:xfrm>
        </p:spPr>
        <p:txBody>
          <a:bodyPr vert="horz" lIns="91440" tIns="45720" rIns="91440" bIns="45720" rtlCol="0">
            <a:normAutofit/>
          </a:bodyPr>
          <a:lstStyle/>
          <a:p>
            <a:r>
              <a:rPr lang="zh-CN" altLang="en-US" sz="2400" dirty="0">
                <a:solidFill>
                  <a:srgbClr val="FF0000"/>
                </a:solidFill>
              </a:rPr>
              <a:t>桥接网络 </a:t>
            </a:r>
            <a:r>
              <a:rPr lang="zh-CN" altLang="en-US" sz="2400" dirty="0" smtClean="0"/>
              <a:t>部署</a:t>
            </a:r>
            <a:endParaRPr lang="en-US" altLang="zh-CN" sz="2400" dirty="0" smtClean="0"/>
          </a:p>
          <a:p>
            <a:pPr lvl="1"/>
            <a:r>
              <a:rPr lang="zh-CN" altLang="en-US" sz="2000" dirty="0"/>
              <a:t>被监控网络采用普通交换机</a:t>
            </a:r>
            <a:r>
              <a:rPr lang="en-US" altLang="zh-CN" sz="2000" dirty="0"/>
              <a:t>(</a:t>
            </a:r>
            <a:r>
              <a:rPr lang="zh-CN" altLang="en-US" sz="2000" dirty="0"/>
              <a:t>非管理配置型</a:t>
            </a:r>
            <a:r>
              <a:rPr lang="en-US" altLang="zh-CN" sz="2000" dirty="0"/>
              <a:t>)</a:t>
            </a:r>
            <a:r>
              <a:rPr lang="zh-CN" altLang="en-US" sz="2000" dirty="0"/>
              <a:t>，</a:t>
            </a:r>
            <a:r>
              <a:rPr lang="en-US" altLang="zh-CN" sz="2000" dirty="0"/>
              <a:t>IDS</a:t>
            </a:r>
            <a:r>
              <a:rPr lang="zh-CN" altLang="en-US" sz="2000" dirty="0"/>
              <a:t>设备</a:t>
            </a:r>
            <a:r>
              <a:rPr lang="zh-CN" altLang="en-US" sz="2000" dirty="0" smtClean="0"/>
              <a:t>必须部署</a:t>
            </a:r>
            <a:r>
              <a:rPr lang="zh-CN" altLang="en-US" sz="2000" dirty="0"/>
              <a:t>在</a:t>
            </a:r>
            <a:r>
              <a:rPr lang="zh-CN" altLang="en-US" sz="2000" dirty="0">
                <a:solidFill>
                  <a:srgbClr val="FF0000"/>
                </a:solidFill>
              </a:rPr>
              <a:t>被监控网络和外部网络之间</a:t>
            </a:r>
            <a:endParaRPr lang="en-US" altLang="zh-CN" sz="2000" dirty="0">
              <a:solidFill>
                <a:srgbClr val="FF0000"/>
              </a:solidFill>
            </a:endParaRPr>
          </a:p>
          <a:p>
            <a:pPr lvl="1"/>
            <a:r>
              <a:rPr lang="en-US" altLang="zh-CN" sz="2000" dirty="0"/>
              <a:t>IDS</a:t>
            </a:r>
            <a:r>
              <a:rPr lang="zh-CN" altLang="en-US" sz="2000" dirty="0"/>
              <a:t>设备的</a:t>
            </a:r>
            <a:r>
              <a:rPr lang="zh-CN" altLang="en-US" sz="2000" dirty="0">
                <a:solidFill>
                  <a:srgbClr val="FF0000"/>
                </a:solidFill>
              </a:rPr>
              <a:t>两个网络接口</a:t>
            </a:r>
            <a:r>
              <a:rPr lang="zh-CN" altLang="en-US" sz="2000" dirty="0"/>
              <a:t>须配置成</a:t>
            </a:r>
            <a:r>
              <a:rPr lang="zh-CN" altLang="en-US" sz="2000" dirty="0">
                <a:solidFill>
                  <a:srgbClr val="FF0000"/>
                </a:solidFill>
              </a:rPr>
              <a:t>透明网桥</a:t>
            </a:r>
            <a:r>
              <a:rPr lang="zh-CN" altLang="en-US" sz="2000" dirty="0"/>
              <a:t>模式</a:t>
            </a:r>
            <a:endParaRPr lang="zh-CN" altLang="en-US" sz="1200" dirty="0"/>
          </a:p>
        </p:txBody>
      </p:sp>
      <p:grpSp>
        <p:nvGrpSpPr>
          <p:cNvPr id="8" name="组合 7"/>
          <p:cNvGrpSpPr/>
          <p:nvPr/>
        </p:nvGrpSpPr>
        <p:grpSpPr>
          <a:xfrm>
            <a:off x="1" y="336652"/>
            <a:ext cx="12191999" cy="378554"/>
            <a:chOff x="1" y="336652"/>
            <a:chExt cx="12191999" cy="378554"/>
          </a:xfrm>
        </p:grpSpPr>
        <p:sp>
          <p:nvSpPr>
            <p:cNvPr id="9" name="矩形 8">
              <a:extLst>
                <a:ext uri="{FF2B5EF4-FFF2-40B4-BE49-F238E27FC236}">
                  <a16:creationId xmlns:a16="http://schemas.microsoft.com/office/drawing/2014/main" id="{F9A61405-0682-4602-BF60-F734C8C97EA0}"/>
                </a:ext>
              </a:extLst>
            </p:cNvPr>
            <p:cNvSpPr/>
            <p:nvPr/>
          </p:nvSpPr>
          <p:spPr>
            <a:xfrm>
              <a:off x="2665562" y="336652"/>
              <a:ext cx="9526438"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920" y="3264094"/>
            <a:ext cx="6350675" cy="339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6735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
        <p:nvSpPr>
          <p:cNvPr id="23" name="矩形 22"/>
          <p:cNvSpPr/>
          <p:nvPr/>
        </p:nvSpPr>
        <p:spPr>
          <a:xfrm>
            <a:off x="4168587" y="4953965"/>
            <a:ext cx="6601809" cy="104342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68586" y="998839"/>
            <a:ext cx="6601809" cy="295056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0634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latin typeface="Times New Roman"/>
                <a:cs typeface="Times New Roman"/>
              </a:rPr>
              <a:t>随着网络技术和网络规模的不断发展，人们对</a:t>
            </a:r>
            <a:r>
              <a:rPr lang="zh-CN" altLang="en-US" dirty="0" smtClean="0">
                <a:latin typeface="Times New Roman"/>
                <a:cs typeface="Times New Roman"/>
              </a:rPr>
              <a:t>计算机网络</a:t>
            </a:r>
            <a:r>
              <a:rPr lang="zh-CN" altLang="en-US" dirty="0">
                <a:latin typeface="Times New Roman"/>
                <a:cs typeface="Times New Roman"/>
              </a:rPr>
              <a:t>的依赖也不断增强。与此同时，</a:t>
            </a:r>
            <a:r>
              <a:rPr lang="zh-CN" altLang="en-US" dirty="0">
                <a:solidFill>
                  <a:srgbClr val="C00000"/>
                </a:solidFill>
                <a:latin typeface="Times New Roman"/>
                <a:cs typeface="Times New Roman"/>
              </a:rPr>
              <a:t>针对</a:t>
            </a:r>
            <a:r>
              <a:rPr lang="zh-CN" altLang="en-US" dirty="0" smtClean="0">
                <a:solidFill>
                  <a:srgbClr val="C00000"/>
                </a:solidFill>
                <a:latin typeface="Times New Roman"/>
                <a:cs typeface="Times New Roman"/>
              </a:rPr>
              <a:t>网络</a:t>
            </a:r>
            <a:r>
              <a:rPr lang="zh-CN" altLang="en-US" dirty="0">
                <a:solidFill>
                  <a:srgbClr val="C00000"/>
                </a:solidFill>
                <a:latin typeface="Times New Roman"/>
                <a:cs typeface="Times New Roman"/>
              </a:rPr>
              <a:t>系统的攻击也越来越普遍，攻击手法日趋复杂</a:t>
            </a:r>
            <a:r>
              <a:rPr lang="zh-CN" altLang="en-US" dirty="0">
                <a:latin typeface="Times New Roman"/>
                <a:cs typeface="Times New Roman"/>
              </a:rPr>
              <a:t>。</a:t>
            </a:r>
          </a:p>
          <a:p>
            <a:r>
              <a:rPr lang="zh-CN" altLang="en-US" dirty="0" smtClean="0">
                <a:latin typeface="Times New Roman"/>
                <a:cs typeface="Times New Roman"/>
              </a:rPr>
              <a:t>为了</a:t>
            </a:r>
            <a:r>
              <a:rPr lang="zh-CN" altLang="en-US" dirty="0">
                <a:latin typeface="Times New Roman"/>
                <a:cs typeface="Times New Roman"/>
              </a:rPr>
              <a:t>应对日益复杂的网络入侵，</a:t>
            </a:r>
            <a:r>
              <a:rPr lang="en-US" altLang="zh-CN" dirty="0">
                <a:solidFill>
                  <a:srgbClr val="C00000"/>
                </a:solidFill>
                <a:latin typeface="Times New Roman"/>
                <a:cs typeface="Times New Roman"/>
              </a:rPr>
              <a:t>IDS</a:t>
            </a:r>
            <a:r>
              <a:rPr lang="zh-CN" altLang="en-US" dirty="0">
                <a:solidFill>
                  <a:srgbClr val="C00000"/>
                </a:solidFill>
                <a:latin typeface="Times New Roman"/>
                <a:cs typeface="Times New Roman"/>
              </a:rPr>
              <a:t>技术也在</a:t>
            </a:r>
            <a:r>
              <a:rPr lang="zh-CN" altLang="en-US" dirty="0" smtClean="0">
                <a:solidFill>
                  <a:srgbClr val="C00000"/>
                </a:solidFill>
                <a:latin typeface="Times New Roman"/>
                <a:cs typeface="Times New Roman"/>
              </a:rPr>
              <a:t>不断</a:t>
            </a:r>
            <a:r>
              <a:rPr lang="zh-CN" altLang="en-US" dirty="0">
                <a:solidFill>
                  <a:srgbClr val="C00000"/>
                </a:solidFill>
                <a:latin typeface="Times New Roman"/>
                <a:cs typeface="Times New Roman"/>
              </a:rPr>
              <a:t>进步</a:t>
            </a:r>
            <a:r>
              <a:rPr lang="zh-CN" altLang="en-US" dirty="0" smtClean="0">
                <a:latin typeface="Times New Roman"/>
                <a:cs typeface="Times New Roman"/>
              </a:rPr>
              <a:t>。</a:t>
            </a:r>
            <a:endParaRPr lang="zh-CN" altLang="en-US" dirty="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237212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en-US" altLang="zh-CN" dirty="0" smtClean="0">
                <a:latin typeface="Times New Roman"/>
                <a:cs typeface="Times New Roman"/>
              </a:rPr>
              <a:t>IDS</a:t>
            </a:r>
            <a:r>
              <a:rPr lang="zh-CN" altLang="en-US" dirty="0">
                <a:latin typeface="Times New Roman"/>
                <a:cs typeface="Times New Roman"/>
              </a:rPr>
              <a:t>的发展趋势主要表现在 以下方面</a:t>
            </a:r>
            <a:r>
              <a:rPr lang="zh-CN" altLang="en-US" dirty="0" smtClean="0">
                <a:latin typeface="Times New Roman"/>
                <a:cs typeface="Times New Roman"/>
              </a:rPr>
              <a:t>：</a:t>
            </a:r>
            <a:endParaRPr lang="en-US" altLang="zh-CN" dirty="0" smtClean="0">
              <a:latin typeface="Times New Roman"/>
              <a:cs typeface="Times New Roman"/>
            </a:endParaRPr>
          </a:p>
          <a:p>
            <a:pPr lvl="1"/>
            <a:r>
              <a:rPr lang="zh-CN" altLang="en-US" dirty="0" smtClean="0"/>
              <a:t>宽带</a:t>
            </a:r>
            <a:r>
              <a:rPr lang="zh-CN" altLang="en-US" dirty="0"/>
              <a:t>高速实时检测</a:t>
            </a:r>
            <a:r>
              <a:rPr lang="zh-CN" altLang="en-US" dirty="0" smtClean="0"/>
              <a:t>技术</a:t>
            </a:r>
            <a:endParaRPr lang="en-US" altLang="zh-CN" dirty="0" smtClean="0"/>
          </a:p>
          <a:p>
            <a:pPr lvl="1"/>
            <a:r>
              <a:rPr lang="zh-CN" altLang="en-US" dirty="0"/>
              <a:t>大规模分布式的检测</a:t>
            </a:r>
            <a:r>
              <a:rPr lang="zh-CN" altLang="en-US" dirty="0" smtClean="0"/>
              <a:t>技术</a:t>
            </a:r>
            <a:endParaRPr lang="en-US" altLang="zh-CN" dirty="0" smtClean="0"/>
          </a:p>
          <a:p>
            <a:pPr lvl="1"/>
            <a:r>
              <a:rPr lang="zh-CN" altLang="en-US" dirty="0"/>
              <a:t>数据挖掘</a:t>
            </a:r>
            <a:r>
              <a:rPr lang="zh-CN" altLang="en-US" dirty="0" smtClean="0"/>
              <a:t>技术</a:t>
            </a:r>
            <a:endParaRPr lang="en-US" altLang="zh-CN" dirty="0" smtClean="0"/>
          </a:p>
          <a:p>
            <a:pPr lvl="1"/>
            <a:r>
              <a:rPr lang="zh-CN" altLang="en-US" dirty="0"/>
              <a:t>更先进的检测</a:t>
            </a:r>
            <a:r>
              <a:rPr lang="zh-CN" altLang="en-US" dirty="0" smtClean="0"/>
              <a:t>算法</a:t>
            </a:r>
            <a:endParaRPr lang="en-US" altLang="zh-CN" dirty="0" smtClean="0"/>
          </a:p>
          <a:p>
            <a:pPr lvl="1"/>
            <a:r>
              <a:rPr lang="zh-CN" altLang="en-US" dirty="0"/>
              <a:t>入侵响应</a:t>
            </a:r>
            <a:r>
              <a:rPr lang="zh-CN" altLang="en-US" dirty="0" smtClean="0"/>
              <a:t>技术</a:t>
            </a:r>
            <a:endParaRPr lang="en-US" altLang="zh-CN" dirty="0" smtClean="0"/>
          </a:p>
          <a:p>
            <a:pPr lvl="1"/>
            <a:r>
              <a:rPr lang="zh-CN" altLang="en-US" dirty="0"/>
              <a:t>与其他安全技术的结合</a:t>
            </a:r>
            <a:endParaRPr lang="zh-CN" altLang="en-US" dirty="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04694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lnSpcReduction="10000"/>
          </a:bodyPr>
          <a:lstStyle/>
          <a:p>
            <a:r>
              <a:rPr lang="zh-CN" altLang="en-US" dirty="0" smtClean="0">
                <a:solidFill>
                  <a:srgbClr val="0000FF"/>
                </a:solidFill>
              </a:rPr>
              <a:t>宽带</a:t>
            </a:r>
            <a:r>
              <a:rPr lang="zh-CN" altLang="en-US" dirty="0">
                <a:solidFill>
                  <a:srgbClr val="0000FF"/>
                </a:solidFill>
              </a:rPr>
              <a:t>高速实时检测</a:t>
            </a:r>
            <a:r>
              <a:rPr lang="zh-CN" altLang="en-US" dirty="0" smtClean="0">
                <a:solidFill>
                  <a:srgbClr val="0000FF"/>
                </a:solidFill>
              </a:rPr>
              <a:t>技术</a:t>
            </a:r>
            <a:endParaRPr lang="en-US" altLang="zh-CN" dirty="0" smtClean="0">
              <a:solidFill>
                <a:srgbClr val="0000FF"/>
              </a:solidFill>
            </a:endParaRPr>
          </a:p>
          <a:p>
            <a:pPr lvl="1"/>
            <a:r>
              <a:rPr lang="zh-CN" altLang="en-US" dirty="0"/>
              <a:t>大量高速网络技术</a:t>
            </a:r>
            <a:r>
              <a:rPr lang="en-US" altLang="zh-CN" dirty="0"/>
              <a:t>(</a:t>
            </a:r>
            <a:r>
              <a:rPr lang="zh-CN" altLang="en-US" dirty="0"/>
              <a:t>如千兆以太网等</a:t>
            </a:r>
            <a:r>
              <a:rPr lang="en-US" altLang="zh-CN" dirty="0"/>
              <a:t>)</a:t>
            </a:r>
            <a:r>
              <a:rPr lang="zh-CN" altLang="en-US" dirty="0"/>
              <a:t>在近年相继出现。在此背景下，各种宽带接入手段层出不穷</a:t>
            </a:r>
            <a:r>
              <a:rPr lang="zh-CN" altLang="en-US" dirty="0" smtClean="0"/>
              <a:t>。</a:t>
            </a:r>
            <a:r>
              <a:rPr lang="zh-CN" altLang="en-US" dirty="0" smtClean="0">
                <a:solidFill>
                  <a:srgbClr val="C00000"/>
                </a:solidFill>
              </a:rPr>
              <a:t>如何</a:t>
            </a:r>
            <a:r>
              <a:rPr lang="zh-CN" altLang="en-US" dirty="0">
                <a:solidFill>
                  <a:srgbClr val="C00000"/>
                </a:solidFill>
              </a:rPr>
              <a:t>实现高速网络下的实时入侵检测</a:t>
            </a:r>
            <a:r>
              <a:rPr lang="zh-CN" altLang="en-US" dirty="0"/>
              <a:t>已经成为</a:t>
            </a:r>
            <a:r>
              <a:rPr lang="zh-CN" altLang="en-US" dirty="0" smtClean="0"/>
              <a:t>现实</a:t>
            </a:r>
            <a:r>
              <a:rPr lang="zh-CN" altLang="en-US" dirty="0"/>
              <a:t>面临的问题。</a:t>
            </a:r>
          </a:p>
          <a:p>
            <a:pPr lvl="1"/>
            <a:r>
              <a:rPr lang="zh-CN" altLang="en-US" dirty="0"/>
              <a:t>目前的千兆</a:t>
            </a:r>
            <a:r>
              <a:rPr lang="en-US" altLang="zh-CN" dirty="0"/>
              <a:t>IDS</a:t>
            </a:r>
            <a:r>
              <a:rPr lang="zh-CN" altLang="en-US" dirty="0"/>
              <a:t>产品的性能指标与实际要求相差很远。要提高其性能主要需考虑以下两个方面：</a:t>
            </a:r>
          </a:p>
          <a:p>
            <a:pPr lvl="2"/>
            <a:r>
              <a:rPr lang="zh-CN" altLang="en-US" dirty="0"/>
              <a:t>首先，</a:t>
            </a:r>
            <a:r>
              <a:rPr lang="en-US" altLang="zh-CN" dirty="0"/>
              <a:t>IDS</a:t>
            </a:r>
            <a:r>
              <a:rPr lang="zh-CN" altLang="en-US" dirty="0"/>
              <a:t>的软件结构和算法需要重新设计，以</a:t>
            </a:r>
            <a:r>
              <a:rPr lang="zh-CN" altLang="en-US" dirty="0" smtClean="0"/>
              <a:t>适应高速</a:t>
            </a:r>
            <a:r>
              <a:rPr lang="zh-CN" altLang="en-US" dirty="0"/>
              <a:t>网的环境，提高运行速度和效率；</a:t>
            </a:r>
          </a:p>
          <a:p>
            <a:pPr lvl="2"/>
            <a:r>
              <a:rPr lang="zh-CN" altLang="en-US" dirty="0"/>
              <a:t>其次，随着高速网络技术的不断发展与成熟，新的</a:t>
            </a:r>
            <a:r>
              <a:rPr lang="zh-CN" altLang="en-US" dirty="0" smtClean="0"/>
              <a:t>高速</a:t>
            </a:r>
            <a:r>
              <a:rPr lang="zh-CN" altLang="en-US" dirty="0"/>
              <a:t>网络协议的设计也必将成为未来发展的趋势，那么，现有</a:t>
            </a:r>
            <a:r>
              <a:rPr lang="en-US" altLang="zh-CN" dirty="0"/>
              <a:t>IDS</a:t>
            </a:r>
            <a:r>
              <a:rPr lang="zh-CN" altLang="en-US" dirty="0"/>
              <a:t>如何适应和利用未来的新网络协议，将是</a:t>
            </a:r>
            <a:r>
              <a:rPr lang="zh-CN" altLang="en-US" dirty="0" smtClean="0"/>
              <a:t>一个</a:t>
            </a:r>
            <a:r>
              <a:rPr lang="zh-CN" altLang="en-US" dirty="0"/>
              <a:t>全新的问题。</a:t>
            </a:r>
            <a:endParaRPr lang="zh-CN" altLang="en-US" dirty="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32949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solidFill>
                  <a:srgbClr val="0000FF"/>
                </a:solidFill>
              </a:rPr>
              <a:t>大规模分布式的检测</a:t>
            </a:r>
            <a:r>
              <a:rPr lang="zh-CN" altLang="en-US" dirty="0" smtClean="0">
                <a:solidFill>
                  <a:srgbClr val="0000FF"/>
                </a:solidFill>
              </a:rPr>
              <a:t>技术</a:t>
            </a:r>
            <a:endParaRPr lang="en-US" altLang="zh-CN" dirty="0" smtClean="0">
              <a:solidFill>
                <a:srgbClr val="0000FF"/>
              </a:solidFill>
            </a:endParaRPr>
          </a:p>
          <a:p>
            <a:pPr lvl="1"/>
            <a:r>
              <a:rPr lang="zh-CN" altLang="en-US" dirty="0"/>
              <a:t>传统的集中式</a:t>
            </a:r>
            <a:r>
              <a:rPr lang="en-US" altLang="zh-CN" dirty="0"/>
              <a:t>IDS</a:t>
            </a:r>
            <a:r>
              <a:rPr lang="zh-CN" altLang="en-US" dirty="0"/>
              <a:t>的基本模型是在网络的不同网段放置多个探测器，收集当前网络状态信息，然后将这些信息传送到中央控制台进行处理。这种方式存在明显的缺陷：</a:t>
            </a:r>
          </a:p>
          <a:p>
            <a:pPr lvl="2"/>
            <a:r>
              <a:rPr lang="zh-CN" altLang="en-US" dirty="0"/>
              <a:t>首先，对于大规模分布式攻击，</a:t>
            </a:r>
            <a:r>
              <a:rPr lang="zh-CN" altLang="en-US" dirty="0">
                <a:solidFill>
                  <a:srgbClr val="C00000"/>
                </a:solidFill>
              </a:rPr>
              <a:t>中央控制台的负荷将会超过其处理极限</a:t>
            </a:r>
            <a:r>
              <a:rPr lang="zh-CN" altLang="en-US" dirty="0"/>
              <a:t>，这种情况会造成大量信息处理的遗漏，导致漏警率增高；</a:t>
            </a:r>
          </a:p>
          <a:p>
            <a:pPr lvl="2"/>
            <a:r>
              <a:rPr lang="zh-CN" altLang="en-US" dirty="0"/>
              <a:t>其次，多个探测器收集到的数据在网络上传输会在一定程度上</a:t>
            </a:r>
            <a:r>
              <a:rPr lang="zh-CN" altLang="en-US" dirty="0">
                <a:solidFill>
                  <a:srgbClr val="C00000"/>
                </a:solidFill>
              </a:rPr>
              <a:t>增加网络负担</a:t>
            </a:r>
            <a:r>
              <a:rPr lang="zh-CN" altLang="en-US" dirty="0"/>
              <a:t>，导致网络系统性能降低；</a:t>
            </a:r>
          </a:p>
          <a:p>
            <a:pPr lvl="2"/>
            <a:r>
              <a:rPr lang="zh-CN" altLang="en-US" dirty="0"/>
              <a:t>再者，由于</a:t>
            </a:r>
            <a:r>
              <a:rPr lang="zh-CN" altLang="en-US" dirty="0">
                <a:solidFill>
                  <a:srgbClr val="C00000"/>
                </a:solidFill>
              </a:rPr>
              <a:t>网络传输的时延问题</a:t>
            </a:r>
            <a:r>
              <a:rPr lang="zh-CN" altLang="en-US" dirty="0"/>
              <a:t>，中央控制台处理的网络数据包所包含的信息只反映探测器接收它时的网络状态，不能实时反映当前网络状态。</a:t>
            </a:r>
            <a:endParaRPr lang="zh-CN" altLang="en-US" dirty="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152545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solidFill>
                  <a:srgbClr val="0000FF"/>
                </a:solidFill>
              </a:rPr>
              <a:t>数据挖掘</a:t>
            </a:r>
            <a:r>
              <a:rPr lang="zh-CN" altLang="en-US" dirty="0" smtClean="0">
                <a:solidFill>
                  <a:srgbClr val="0000FF"/>
                </a:solidFill>
              </a:rPr>
              <a:t>技术</a:t>
            </a:r>
            <a:endParaRPr lang="en-US" altLang="zh-CN" dirty="0" smtClean="0">
              <a:solidFill>
                <a:srgbClr val="0000FF"/>
              </a:solidFill>
            </a:endParaRPr>
          </a:p>
          <a:p>
            <a:pPr lvl="1"/>
            <a:r>
              <a:rPr lang="zh-CN" altLang="en-US" dirty="0"/>
              <a:t>操作系统的日益复杂和网络数据流量的急剧增加导致审计数据以惊人的速度增加。</a:t>
            </a:r>
            <a:r>
              <a:rPr lang="zh-CN" altLang="en-US" dirty="0">
                <a:solidFill>
                  <a:srgbClr val="C00000"/>
                </a:solidFill>
              </a:rPr>
              <a:t>如何在海量</a:t>
            </a:r>
            <a:r>
              <a:rPr lang="zh-CN" altLang="en-US" dirty="0" smtClean="0">
                <a:solidFill>
                  <a:srgbClr val="C00000"/>
                </a:solidFill>
              </a:rPr>
              <a:t>的审计</a:t>
            </a:r>
            <a:r>
              <a:rPr lang="zh-CN" altLang="en-US" dirty="0">
                <a:solidFill>
                  <a:srgbClr val="C00000"/>
                </a:solidFill>
              </a:rPr>
              <a:t>数据中提取具有代表性的系统特征模式</a:t>
            </a:r>
            <a:r>
              <a:rPr lang="zh-CN" altLang="en-US" dirty="0"/>
              <a:t>，</a:t>
            </a:r>
            <a:r>
              <a:rPr lang="zh-CN" altLang="en-US" dirty="0" smtClean="0"/>
              <a:t>对程序</a:t>
            </a:r>
            <a:r>
              <a:rPr lang="zh-CN" altLang="en-US" dirty="0"/>
              <a:t>和用户行为做出更精确的描述，是实现入侵检测的关键。</a:t>
            </a:r>
          </a:p>
          <a:p>
            <a:pPr lvl="1"/>
            <a:r>
              <a:rPr lang="zh-CN" altLang="en-US" dirty="0"/>
              <a:t>数据挖掘技术是一项通用的知识发现技术，其目的是</a:t>
            </a:r>
            <a:r>
              <a:rPr lang="zh-CN" altLang="en-US" dirty="0">
                <a:solidFill>
                  <a:srgbClr val="C00000"/>
                </a:solidFill>
              </a:rPr>
              <a:t>从海量数据中提取对用户有用的数据</a:t>
            </a:r>
            <a:r>
              <a:rPr lang="zh-CN" altLang="en-US" dirty="0"/>
              <a:t>。</a:t>
            </a:r>
          </a:p>
          <a:p>
            <a:pPr lvl="1"/>
            <a:r>
              <a:rPr lang="zh-CN" altLang="en-US" dirty="0"/>
              <a:t>将该技术用于入侵检测领域，利用数据挖掘中的关联分析、序列模式分析等算法提取相关的用户行为特征，并根据这些特征生成安全事件的分类 模型，应用于安全事件的自动认证。</a:t>
            </a:r>
            <a:endParaRPr lang="zh-CN" altLang="en-US" dirty="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541079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lnSpcReduction="10000"/>
          </a:bodyPr>
          <a:lstStyle/>
          <a:p>
            <a:r>
              <a:rPr lang="zh-CN" altLang="en-US" dirty="0">
                <a:solidFill>
                  <a:srgbClr val="0000FF"/>
                </a:solidFill>
              </a:rPr>
              <a:t>数据挖掘</a:t>
            </a:r>
            <a:r>
              <a:rPr lang="zh-CN" altLang="en-US" dirty="0" smtClean="0">
                <a:solidFill>
                  <a:srgbClr val="0000FF"/>
                </a:solidFill>
              </a:rPr>
              <a:t>技术（续）</a:t>
            </a:r>
            <a:endParaRPr lang="en-US" altLang="zh-CN" dirty="0" smtClean="0">
              <a:solidFill>
                <a:srgbClr val="0000FF"/>
              </a:solidFill>
            </a:endParaRPr>
          </a:p>
          <a:p>
            <a:pPr lvl="1"/>
            <a:r>
              <a:rPr lang="zh-CN" altLang="en-US" dirty="0"/>
              <a:t>一个完整的基于数据挖掘的入侵检测模型包括对审计数据的采集、数据预处理、特征变量选取</a:t>
            </a:r>
            <a:r>
              <a:rPr lang="zh-CN" altLang="en-US" dirty="0" smtClean="0"/>
              <a:t>、算法</a:t>
            </a:r>
            <a:r>
              <a:rPr lang="zh-CN" altLang="en-US" dirty="0"/>
              <a:t>比较、挖掘结果处理等一系列过程。这项</a:t>
            </a:r>
            <a:r>
              <a:rPr lang="zh-CN" altLang="en-US" dirty="0" smtClean="0"/>
              <a:t>技术</a:t>
            </a:r>
            <a:r>
              <a:rPr lang="zh-CN" altLang="en-US" dirty="0"/>
              <a:t>的难点在于如何根据具体应用要求，从用于安全的先验知识出发，提取出可以有效反映系统特性的特征属性，应用适合的算法进行数据挖掘。 另一个技术难点在于如何将挖掘结果自动地应用到实际</a:t>
            </a:r>
            <a:r>
              <a:rPr lang="en-US" altLang="zh-CN" dirty="0"/>
              <a:t>IDS</a:t>
            </a:r>
            <a:r>
              <a:rPr lang="zh-CN" altLang="en-US" dirty="0"/>
              <a:t>中。</a:t>
            </a:r>
          </a:p>
          <a:p>
            <a:pPr lvl="1"/>
            <a:r>
              <a:rPr lang="zh-CN" altLang="en-US" dirty="0"/>
              <a:t>目前，国际上在这个方向的研究很活跃，这些研究多数得到美国国防部高级计划署、国家自然科学基金的支持。但我们也应看到，数据挖掘</a:t>
            </a:r>
            <a:r>
              <a:rPr lang="zh-CN" altLang="en-US" dirty="0" smtClean="0"/>
              <a:t>技术用于</a:t>
            </a:r>
            <a:r>
              <a:rPr lang="zh-CN" altLang="en-US" dirty="0"/>
              <a:t>入侵检测的研究从总体上来说还处于理论探讨阶段，离实际应用还有距离。</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200324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solidFill>
                  <a:srgbClr val="0000FF"/>
                </a:solidFill>
              </a:rPr>
              <a:t>更先进的检测</a:t>
            </a:r>
            <a:r>
              <a:rPr lang="zh-CN" altLang="en-US" dirty="0" smtClean="0">
                <a:solidFill>
                  <a:srgbClr val="0000FF"/>
                </a:solidFill>
              </a:rPr>
              <a:t>算法</a:t>
            </a:r>
            <a:endParaRPr lang="en-US" altLang="zh-CN" dirty="0" smtClean="0">
              <a:solidFill>
                <a:srgbClr val="0000FF"/>
              </a:solidFill>
            </a:endParaRPr>
          </a:p>
          <a:p>
            <a:pPr lvl="1"/>
            <a:r>
              <a:rPr lang="zh-CN" altLang="en-US" dirty="0"/>
              <a:t>在入侵检测技术的发展过程中，新算法的出现可以有效提高检测效率</a:t>
            </a:r>
            <a:r>
              <a:rPr lang="zh-CN" altLang="en-US" dirty="0" smtClean="0"/>
              <a:t>。</a:t>
            </a:r>
            <a:endParaRPr lang="en-US" altLang="zh-CN" dirty="0" smtClean="0"/>
          </a:p>
          <a:p>
            <a:pPr lvl="1"/>
            <a:r>
              <a:rPr lang="zh-CN" altLang="en-US" dirty="0" smtClean="0">
                <a:solidFill>
                  <a:srgbClr val="C00000"/>
                </a:solidFill>
              </a:rPr>
              <a:t>神经网络</a:t>
            </a:r>
            <a:r>
              <a:rPr lang="zh-CN" altLang="en-US" dirty="0">
                <a:solidFill>
                  <a:srgbClr val="C00000"/>
                </a:solidFill>
              </a:rPr>
              <a:t>技术（深度学习）</a:t>
            </a:r>
            <a:r>
              <a:rPr lang="zh-CN" altLang="en-US" dirty="0"/>
              <a:t>。早期的研究通过训练后向传播神经网络来识别已知的网络入侵，进一步研究识别未知的网络入侵行为。今天的神经网络技术已经具备相当强的攻击模式分析能力，能够较好地处理带噪声的数据，而且分析速度很快，可以用于实时分析。现在提出了各种其他神经网络架构，以期克服后向传播网络的若干限制性缺陷。</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8237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dirty="0" err="1" smtClean="0"/>
              <a:t>入侵检测</a:t>
            </a:r>
            <a:r>
              <a:rPr lang="zh-CN" altLang="en-US" dirty="0" smtClean="0"/>
              <a:t>起源</a:t>
            </a:r>
            <a:endParaRPr dirty="0"/>
          </a:p>
        </p:txBody>
      </p:sp>
      <p:sp>
        <p:nvSpPr>
          <p:cNvPr id="7" name="内容占位符 6"/>
          <p:cNvSpPr>
            <a:spLocks noGrp="1"/>
          </p:cNvSpPr>
          <p:nvPr>
            <p:ph idx="1"/>
          </p:nvPr>
        </p:nvSpPr>
        <p:spPr>
          <a:xfrm>
            <a:off x="820221" y="1249240"/>
            <a:ext cx="10515600" cy="5022866"/>
          </a:xfrm>
        </p:spPr>
        <p:txBody>
          <a:bodyPr vert="horz" lIns="91440" tIns="45720" rIns="91440" bIns="45720" rtlCol="0">
            <a:normAutofit/>
          </a:bodyPr>
          <a:lstStyle/>
          <a:p>
            <a:r>
              <a:rPr lang="en-US" altLang="zh-CN" sz="2400" dirty="0"/>
              <a:t>1988</a:t>
            </a:r>
            <a:r>
              <a:rPr lang="zh-CN" altLang="en-US" sz="2400" dirty="0"/>
              <a:t>年之后，美国开展对</a:t>
            </a:r>
            <a:r>
              <a:rPr lang="zh-CN" altLang="en-US" sz="2400" dirty="0">
                <a:solidFill>
                  <a:srgbClr val="C00000"/>
                </a:solidFill>
              </a:rPr>
              <a:t>分布式入侵检测系统</a:t>
            </a:r>
            <a:r>
              <a:rPr lang="zh-CN" altLang="en-US" sz="2400" dirty="0"/>
              <a:t>（</a:t>
            </a:r>
            <a:r>
              <a:rPr lang="en-US" altLang="zh-CN" sz="2400" dirty="0"/>
              <a:t>DIDS</a:t>
            </a:r>
            <a:r>
              <a:rPr lang="zh-CN" altLang="en-US" sz="2400" dirty="0"/>
              <a:t>）的研究，将基于主机和基于网络的检测方法集成到一起。</a:t>
            </a:r>
            <a:r>
              <a:rPr lang="en-US" altLang="zh-CN" sz="2400" dirty="0"/>
              <a:t>DIDS</a:t>
            </a:r>
            <a:r>
              <a:rPr lang="zh-CN" altLang="en-US" sz="2400" dirty="0"/>
              <a:t>是分布式入侵检测系统历史上的一个里程碑式的产品。</a:t>
            </a:r>
          </a:p>
          <a:p>
            <a:r>
              <a:rPr lang="zh-CN" altLang="en-US" sz="2400" dirty="0" smtClean="0"/>
              <a:t>从</a:t>
            </a:r>
            <a:r>
              <a:rPr lang="en-US" altLang="zh-CN" sz="2400" dirty="0"/>
              <a:t>20</a:t>
            </a:r>
            <a:r>
              <a:rPr lang="zh-CN" altLang="en-US" sz="2400" dirty="0"/>
              <a:t>世纪</a:t>
            </a:r>
            <a:r>
              <a:rPr lang="en-US" altLang="zh-CN" sz="2400" dirty="0"/>
              <a:t>90</a:t>
            </a:r>
            <a:r>
              <a:rPr lang="zh-CN" altLang="en-US" sz="2400" dirty="0"/>
              <a:t>年代到现在，入侵检测系统的研发呈现出百家争鸣的繁荣局面，并在</a:t>
            </a:r>
            <a:r>
              <a:rPr lang="zh-CN" altLang="en-US" sz="2400" dirty="0">
                <a:solidFill>
                  <a:srgbClr val="C00000"/>
                </a:solidFill>
              </a:rPr>
              <a:t>智能化</a:t>
            </a:r>
            <a:r>
              <a:rPr lang="zh-CN" altLang="en-US" sz="2400" dirty="0"/>
              <a:t>和</a:t>
            </a:r>
            <a:r>
              <a:rPr lang="zh-CN" altLang="en-US" sz="2400" dirty="0">
                <a:solidFill>
                  <a:srgbClr val="C00000"/>
                </a:solidFill>
              </a:rPr>
              <a:t>分布式</a:t>
            </a:r>
            <a:r>
              <a:rPr lang="zh-CN" altLang="en-US" sz="2400" dirty="0"/>
              <a:t>两个方向取得了长足的进展。</a:t>
            </a:r>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7</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079630" y="336652"/>
              <a:ext cx="911236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12434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lnSpcReduction="10000"/>
          </a:bodyPr>
          <a:lstStyle/>
          <a:p>
            <a:r>
              <a:rPr lang="zh-CN" altLang="en-US" dirty="0">
                <a:solidFill>
                  <a:srgbClr val="0000FF"/>
                </a:solidFill>
              </a:rPr>
              <a:t>入侵响应</a:t>
            </a:r>
            <a:r>
              <a:rPr lang="zh-CN" altLang="en-US" dirty="0" smtClean="0">
                <a:solidFill>
                  <a:srgbClr val="0000FF"/>
                </a:solidFill>
              </a:rPr>
              <a:t>技术</a:t>
            </a:r>
            <a:endParaRPr lang="en-US" altLang="zh-CN" dirty="0" smtClean="0">
              <a:solidFill>
                <a:srgbClr val="0000FF"/>
              </a:solidFill>
            </a:endParaRPr>
          </a:p>
          <a:p>
            <a:pPr lvl="1"/>
            <a:r>
              <a:rPr lang="zh-CN" altLang="en-US" dirty="0"/>
              <a:t>当</a:t>
            </a:r>
            <a:r>
              <a:rPr lang="en-US" altLang="zh-CN" dirty="0"/>
              <a:t>IDS</a:t>
            </a:r>
            <a:r>
              <a:rPr lang="zh-CN" altLang="en-US" dirty="0"/>
              <a:t>检测出入侵行为或可疑现象后，系统需要采取相应手段，将入侵造成的损失降至最小。系统一般可以通过生成事件告警、</a:t>
            </a:r>
            <a:r>
              <a:rPr lang="en-US" altLang="zh-CN" dirty="0"/>
              <a:t>E-mail</a:t>
            </a:r>
            <a:r>
              <a:rPr lang="zh-CN" altLang="en-US" dirty="0"/>
              <a:t>或短信息来通知管理员。</a:t>
            </a:r>
          </a:p>
          <a:p>
            <a:pPr lvl="1"/>
            <a:r>
              <a:rPr lang="zh-CN" altLang="en-US" dirty="0"/>
              <a:t>随着网络变得日益复杂和安全要求的不断提高，更加实时的系统自动入侵响应方法正逐渐得到研究和应用。这类入侵响应大致分为三类：</a:t>
            </a:r>
            <a:r>
              <a:rPr lang="zh-CN" altLang="en-US" dirty="0">
                <a:solidFill>
                  <a:srgbClr val="C00000"/>
                </a:solidFill>
              </a:rPr>
              <a:t>系统保护、动态策略和攻击对抗</a:t>
            </a:r>
            <a:r>
              <a:rPr lang="zh-CN" altLang="en-US" dirty="0"/>
              <a:t>。这三方面都属于网络对抗的范畴，系统保护以减少入侵损失为目的；动态策略以提高系统安全性为职责；而攻击对抗则不仅可以实时保护系统，还可实现入侵跟踪和反入侵的主动防御策略。</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84233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486453" cy="5022866"/>
          </a:xfrm>
        </p:spPr>
        <p:txBody>
          <a:bodyPr vert="horz" lIns="91440" tIns="45720" rIns="91440" bIns="45720" rtlCol="0">
            <a:normAutofit fontScale="92500" lnSpcReduction="20000"/>
          </a:bodyPr>
          <a:lstStyle/>
          <a:p>
            <a:r>
              <a:rPr lang="zh-CN" altLang="en-US" dirty="0">
                <a:solidFill>
                  <a:srgbClr val="0000FF"/>
                </a:solidFill>
              </a:rPr>
              <a:t>与其他安全技术的</a:t>
            </a:r>
            <a:r>
              <a:rPr lang="zh-CN" altLang="en-US" dirty="0" smtClean="0">
                <a:solidFill>
                  <a:srgbClr val="0000FF"/>
                </a:solidFill>
              </a:rPr>
              <a:t>结合</a:t>
            </a:r>
            <a:endParaRPr lang="en-US" altLang="zh-CN" dirty="0" smtClean="0">
              <a:solidFill>
                <a:srgbClr val="0000FF"/>
              </a:solidFill>
            </a:endParaRPr>
          </a:p>
          <a:p>
            <a:pPr lvl="1"/>
            <a:r>
              <a:rPr lang="zh-CN" altLang="en-US" dirty="0"/>
              <a:t>随着黑客入侵手段的提高，尤其是分布式、协同式、复杂模式攻击的出现和发展，传统的缺乏协作的单一</a:t>
            </a:r>
            <a:r>
              <a:rPr lang="en-US" altLang="zh-CN" dirty="0"/>
              <a:t>IDS</a:t>
            </a:r>
            <a:r>
              <a:rPr lang="zh-CN" altLang="en-US" dirty="0"/>
              <a:t>已经不能满足需求，需要有充分的协作机制</a:t>
            </a:r>
            <a:r>
              <a:rPr lang="zh-CN" altLang="en-US" dirty="0" smtClean="0"/>
              <a:t>。</a:t>
            </a:r>
            <a:endParaRPr lang="en-US" altLang="zh-CN" dirty="0" smtClean="0"/>
          </a:p>
          <a:p>
            <a:pPr lvl="1"/>
            <a:r>
              <a:rPr lang="zh-CN" altLang="en-US" dirty="0" smtClean="0"/>
              <a:t>所谓</a:t>
            </a:r>
            <a:r>
              <a:rPr lang="zh-CN" altLang="en-US" dirty="0"/>
              <a:t>协作</a:t>
            </a:r>
            <a:r>
              <a:rPr lang="zh-CN" altLang="en-US" dirty="0" smtClean="0"/>
              <a:t>，主要</a:t>
            </a:r>
            <a:r>
              <a:rPr lang="zh-CN" altLang="en-US" dirty="0"/>
              <a:t>包括两个方面</a:t>
            </a:r>
            <a:r>
              <a:rPr lang="zh-CN" altLang="en-US" dirty="0" smtClean="0"/>
              <a:t>：</a:t>
            </a:r>
            <a:endParaRPr lang="en-US" altLang="zh-CN" dirty="0" smtClean="0"/>
          </a:p>
          <a:p>
            <a:pPr lvl="2"/>
            <a:r>
              <a:rPr lang="zh-CN" altLang="en-US" dirty="0" smtClean="0"/>
              <a:t>事件</a:t>
            </a:r>
            <a:r>
              <a:rPr lang="zh-CN" altLang="en-US" dirty="0"/>
              <a:t>检测、分析和响应能力的协作</a:t>
            </a:r>
            <a:r>
              <a:rPr lang="zh-CN" altLang="en-US" dirty="0" smtClean="0"/>
              <a:t>，</a:t>
            </a:r>
            <a:endParaRPr lang="en-US" altLang="zh-CN" dirty="0" smtClean="0"/>
          </a:p>
          <a:p>
            <a:pPr lvl="2"/>
            <a:r>
              <a:rPr lang="zh-CN" altLang="en-US" dirty="0" smtClean="0"/>
              <a:t>各</a:t>
            </a:r>
            <a:r>
              <a:rPr lang="zh-CN" altLang="en-US" dirty="0"/>
              <a:t>部件所掌握的安全相关信息的共享</a:t>
            </a:r>
            <a:r>
              <a:rPr lang="zh-CN" altLang="en-US" dirty="0" smtClean="0"/>
              <a:t>。</a:t>
            </a:r>
            <a:endParaRPr lang="en-US" altLang="zh-CN" dirty="0" smtClean="0"/>
          </a:p>
          <a:p>
            <a:pPr lvl="1"/>
            <a:r>
              <a:rPr lang="zh-CN" altLang="en-US" dirty="0" smtClean="0"/>
              <a:t>协作</a:t>
            </a:r>
            <a:r>
              <a:rPr lang="zh-CN" altLang="en-US" dirty="0"/>
              <a:t>的层次主要有以下几种：</a:t>
            </a:r>
          </a:p>
          <a:p>
            <a:pPr lvl="2"/>
            <a:r>
              <a:rPr lang="zh-CN" altLang="en-US" dirty="0" smtClean="0"/>
              <a:t>同</a:t>
            </a:r>
            <a:r>
              <a:rPr lang="zh-CN" altLang="en-US" dirty="0"/>
              <a:t>一系统中不同入侵检测部件之间的协作，尤其是主机型和网络型入侵检测部件之间的</a:t>
            </a:r>
            <a:r>
              <a:rPr lang="zh-CN" altLang="en-US" dirty="0" smtClean="0"/>
              <a:t>协作。</a:t>
            </a:r>
            <a:endParaRPr lang="zh-CN" altLang="en-US" dirty="0"/>
          </a:p>
          <a:p>
            <a:pPr lvl="2"/>
            <a:r>
              <a:rPr lang="zh-CN" altLang="en-US" dirty="0" smtClean="0"/>
              <a:t>不同</a:t>
            </a:r>
            <a:r>
              <a:rPr lang="zh-CN" altLang="en-US" dirty="0"/>
              <a:t>安全工具之间的协作。</a:t>
            </a:r>
          </a:p>
          <a:p>
            <a:pPr lvl="2"/>
            <a:r>
              <a:rPr lang="zh-CN" altLang="en-US" dirty="0" smtClean="0"/>
              <a:t>不同</a:t>
            </a:r>
            <a:r>
              <a:rPr lang="zh-CN" altLang="en-US" dirty="0"/>
              <a:t>厂商的安全产品之间的协作。</a:t>
            </a:r>
          </a:p>
          <a:p>
            <a:pPr lvl="2"/>
            <a:r>
              <a:rPr lang="zh-CN" altLang="en-US" dirty="0" smtClean="0"/>
              <a:t>不同</a:t>
            </a:r>
            <a:r>
              <a:rPr lang="zh-CN" altLang="en-US" dirty="0"/>
              <a:t>组织之间预警能力和信息的协作。</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91435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2907455"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IDS</a:t>
            </a:r>
            <a:r>
              <a:rPr lang="zh-CN" altLang="en-US" dirty="0"/>
              <a:t>的发展方向</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dirty="0">
                <a:solidFill>
                  <a:srgbClr val="0000FF"/>
                </a:solidFill>
              </a:rPr>
              <a:t>与其他安全技术的</a:t>
            </a:r>
            <a:r>
              <a:rPr lang="zh-CN" altLang="en-US" dirty="0" smtClean="0">
                <a:solidFill>
                  <a:srgbClr val="0000FF"/>
                </a:solidFill>
              </a:rPr>
              <a:t>结合</a:t>
            </a:r>
            <a:endParaRPr lang="en-US" altLang="zh-CN" dirty="0" smtClean="0">
              <a:solidFill>
                <a:srgbClr val="0000FF"/>
              </a:solidFill>
            </a:endParaRPr>
          </a:p>
          <a:p>
            <a:pPr lvl="1"/>
            <a:r>
              <a:rPr lang="zh-CN" altLang="en-US" dirty="0"/>
              <a:t>此外，单一的入侵检测系统并非万能，因此，需要结合身份认证、访问控制、数据加密、防火墙、安全扫描、</a:t>
            </a:r>
            <a:r>
              <a:rPr lang="en-US" altLang="zh-CN" dirty="0"/>
              <a:t>PKI</a:t>
            </a:r>
            <a:r>
              <a:rPr lang="zh-CN" altLang="en-US" dirty="0"/>
              <a:t>技术、病毒防护等众多网络安全技术，来提 供完整的网络安全保障</a:t>
            </a:r>
            <a:r>
              <a:rPr lang="zh-CN" altLang="en-US" dirty="0" smtClean="0"/>
              <a:t>。</a:t>
            </a:r>
            <a:endParaRPr lang="zh-CN" altLang="en-US" dirty="0"/>
          </a:p>
          <a:p>
            <a:pPr lvl="1"/>
            <a:r>
              <a:rPr lang="zh-CN" altLang="en-US" dirty="0"/>
              <a:t>未来的入侵检测系统将会结合其他网络管理软件，形成入侵检测、网络管理、网络监控三位一体的工具</a:t>
            </a:r>
            <a:r>
              <a:rPr lang="zh-CN" altLang="en-US" dirty="0" smtClean="0"/>
              <a:t>。强大</a:t>
            </a:r>
            <a:r>
              <a:rPr lang="zh-CN" altLang="en-US" dirty="0"/>
              <a:t>的入侵检测软件的出现极大地方便了网络管理</a:t>
            </a:r>
            <a:r>
              <a:rPr lang="zh-CN" altLang="en-US" dirty="0" smtClean="0"/>
              <a:t>，其实</a:t>
            </a:r>
            <a:r>
              <a:rPr lang="zh-CN" altLang="en-US" dirty="0"/>
              <a:t>时报警为网络安全增加了又一道保障。尽管在技术上仍有许多未克服的问题，但正如攻击技术不断发展一样，入侵检测也会不断更新、成熟。</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378466" y="336652"/>
              <a:ext cx="881353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790781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椭圆 12">
            <a:extLst>
              <a:ext uri="{FF2B5EF4-FFF2-40B4-BE49-F238E27FC236}">
                <a16:creationId xmlns:a16="http://schemas.microsoft.com/office/drawing/2014/main" id="{B5E2B5B6-A674-4CF6-99C6-1FF1C1309F75}"/>
              </a:ext>
            </a:extLst>
          </p:cNvPr>
          <p:cNvSpPr/>
          <p:nvPr/>
        </p:nvSpPr>
        <p:spPr>
          <a:xfrm>
            <a:off x="4775902" y="1366863"/>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id="{181059ED-9A6A-4B8B-B2D9-F1E0DD2B5F8C}"/>
              </a:ext>
            </a:extLst>
          </p:cNvPr>
          <p:cNvSpPr/>
          <p:nvPr/>
        </p:nvSpPr>
        <p:spPr>
          <a:xfrm>
            <a:off x="4775902" y="230784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id="{7A6F7131-4ED3-4B7E-8A62-C849D74C4FF9}"/>
              </a:ext>
            </a:extLst>
          </p:cNvPr>
          <p:cNvSpPr/>
          <p:nvPr/>
        </p:nvSpPr>
        <p:spPr>
          <a:xfrm>
            <a:off x="4785828" y="3278919"/>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id="{D8525EF6-319E-4F66-8F37-7FEF4FB19DAB}"/>
              </a:ext>
            </a:extLst>
          </p:cNvPr>
          <p:cNvSpPr/>
          <p:nvPr/>
        </p:nvSpPr>
        <p:spPr>
          <a:xfrm>
            <a:off x="4785828" y="4249994"/>
            <a:ext cx="463473" cy="43252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82F0ADDB-0C80-4E4C-8A5F-41531C83A1F2}"/>
              </a:ext>
            </a:extLst>
          </p:cNvPr>
          <p:cNvSpPr txBox="1"/>
          <p:nvPr/>
        </p:nvSpPr>
        <p:spPr>
          <a:xfrm>
            <a:off x="5354633" y="3253326"/>
            <a:ext cx="4477199" cy="461665"/>
          </a:xfrm>
          <a:prstGeom prst="rect">
            <a:avLst/>
          </a:prstGeom>
          <a:noFill/>
        </p:spPr>
        <p:txBody>
          <a:bodyPr wrap="square" rtlCol="0">
            <a:spAutoFit/>
          </a:bodyPr>
          <a:lstStyle/>
          <a:p>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基于</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Snort</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部署</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endPar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18" name="文本框 17">
            <a:extLst>
              <a:ext uri="{FF2B5EF4-FFF2-40B4-BE49-F238E27FC236}">
                <a16:creationId xmlns:a16="http://schemas.microsoft.com/office/drawing/2014/main" id="{D840C877-F8A5-4187-938B-CE857F1DE389}"/>
              </a:ext>
            </a:extLst>
          </p:cNvPr>
          <p:cNvSpPr txBox="1"/>
          <p:nvPr/>
        </p:nvSpPr>
        <p:spPr>
          <a:xfrm>
            <a:off x="5354633" y="1366863"/>
            <a:ext cx="4698958" cy="461665"/>
          </a:xfrm>
          <a:prstGeom prst="rect">
            <a:avLst/>
          </a:prstGeom>
          <a:noFill/>
        </p:spPr>
        <p:txBody>
          <a:bodyPr wrap="square" rtlCol="0">
            <a:spAutoFit/>
          </a:bodyPr>
          <a:lstStyle/>
          <a:p>
            <a:pPr>
              <a:defRPr/>
            </a:pP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入侵检测</a:t>
            </a:r>
            <a:r>
              <a:rPr lang="zh-CN" altLang="en-US" sz="2400" b="1" spc="500" dirty="0" smtClean="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概述</a:t>
            </a:r>
            <a:endParaRPr lang="en-US" altLang="zh-CN"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endParaRPr>
          </a:p>
        </p:txBody>
      </p:sp>
      <p:sp>
        <p:nvSpPr>
          <p:cNvPr id="21" name="文本框 20">
            <a:extLst>
              <a:ext uri="{FF2B5EF4-FFF2-40B4-BE49-F238E27FC236}">
                <a16:creationId xmlns:a16="http://schemas.microsoft.com/office/drawing/2014/main" id="{88C0A1E3-FF53-4D0C-8217-F762651D9F2F}"/>
              </a:ext>
            </a:extLst>
          </p:cNvPr>
          <p:cNvSpPr txBox="1"/>
          <p:nvPr/>
        </p:nvSpPr>
        <p:spPr>
          <a:xfrm>
            <a:off x="5354632" y="5211555"/>
            <a:ext cx="4950656"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的脆弱性及反</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NIDS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技术</a:t>
            </a:r>
          </a:p>
        </p:txBody>
      </p:sp>
      <p:sp>
        <p:nvSpPr>
          <p:cNvPr id="19" name="文本框 18">
            <a:extLst>
              <a:ext uri="{FF2B5EF4-FFF2-40B4-BE49-F238E27FC236}">
                <a16:creationId xmlns:a16="http://schemas.microsoft.com/office/drawing/2014/main" id="{B9E076CC-008F-4ABD-9B6E-72D584BE4970}"/>
              </a:ext>
            </a:extLst>
          </p:cNvPr>
          <p:cNvSpPr txBox="1"/>
          <p:nvPr/>
        </p:nvSpPr>
        <p:spPr>
          <a:xfrm>
            <a:off x="5354633" y="229327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CIDF</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模型及入侵检测原理</a:t>
            </a:r>
            <a:endPar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sym typeface="Century Gothic" panose="020B0502020202020204" pitchFamily="34" charset="0"/>
            </a:endParaRPr>
          </a:p>
        </p:txBody>
      </p:sp>
      <p:sp>
        <p:nvSpPr>
          <p:cNvPr id="32" name="椭圆 31">
            <a:extLst>
              <a:ext uri="{FF2B5EF4-FFF2-40B4-BE49-F238E27FC236}">
                <a16:creationId xmlns:a16="http://schemas.microsoft.com/office/drawing/2014/main" id="{D8525EF6-319E-4F66-8F37-7FEF4FB19DAB}"/>
              </a:ext>
            </a:extLst>
          </p:cNvPr>
          <p:cNvSpPr/>
          <p:nvPr/>
        </p:nvSpPr>
        <p:spPr>
          <a:xfrm>
            <a:off x="4785828" y="5221069"/>
            <a:ext cx="463473" cy="43778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a:extLst>
              <a:ext uri="{FF2B5EF4-FFF2-40B4-BE49-F238E27FC236}">
                <a16:creationId xmlns:a16="http://schemas.microsoft.com/office/drawing/2014/main" id="{B9E076CC-008F-4ABD-9B6E-72D584BE4970}"/>
              </a:ext>
            </a:extLst>
          </p:cNvPr>
          <p:cNvSpPr txBox="1"/>
          <p:nvPr/>
        </p:nvSpPr>
        <p:spPr>
          <a:xfrm>
            <a:off x="5354633" y="4220852"/>
            <a:ext cx="5025839" cy="461665"/>
          </a:xfrm>
          <a:prstGeom prst="rect">
            <a:avLst/>
          </a:prstGeom>
          <a:noFill/>
        </p:spPr>
        <p:txBody>
          <a:bodyPr wrap="square" rtlCol="0">
            <a:spAutoFit/>
          </a:bodyPr>
          <a:lstStyle/>
          <a:p>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IDS</a:t>
            </a:r>
            <a:r>
              <a:rPr lang="zh-CN" altLang="en-US" sz="2400" b="1" spc="500" dirty="0">
                <a:solidFill>
                  <a:schemeClr val="tx1">
                    <a:lumMod val="85000"/>
                    <a:lumOff val="15000"/>
                  </a:schemeClr>
                </a:solidFill>
                <a:latin typeface="思源黑体 CN Bold" panose="020B0800000000000000" pitchFamily="34" charset="-122"/>
                <a:ea typeface="思源黑体 CN Bold" panose="020B0800000000000000" pitchFamily="34" charset="-122"/>
                <a:cs typeface="+mn-ea"/>
              </a:rPr>
              <a:t>的发展方向</a:t>
            </a:r>
          </a:p>
        </p:txBody>
      </p:sp>
      <p:sp>
        <p:nvSpPr>
          <p:cNvPr id="23" name="矩形 22"/>
          <p:cNvSpPr/>
          <p:nvPr/>
        </p:nvSpPr>
        <p:spPr>
          <a:xfrm>
            <a:off x="4168587" y="949124"/>
            <a:ext cx="6601809" cy="391224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709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a:t>NIDS</a:t>
            </a:r>
            <a:r>
              <a:rPr lang="zh-CN" altLang="en-US" dirty="0"/>
              <a:t>的脆弱性及攻击</a:t>
            </a:r>
            <a:r>
              <a:rPr lang="zh-CN" altLang="en-US" dirty="0" smtClean="0"/>
              <a:t>方法</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spc="65" dirty="0">
                <a:latin typeface="华文行楷"/>
                <a:cs typeface="华文行楷"/>
              </a:rPr>
              <a:t>反</a:t>
            </a:r>
            <a:r>
              <a:rPr lang="en-US" altLang="zh-CN" spc="15" dirty="0">
                <a:latin typeface="Times New Roman"/>
                <a:cs typeface="Times New Roman"/>
              </a:rPr>
              <a:t>NIDS</a:t>
            </a:r>
            <a:r>
              <a:rPr lang="zh-CN" altLang="en-US" spc="65" dirty="0">
                <a:latin typeface="华文行楷"/>
                <a:cs typeface="华文行楷"/>
              </a:rPr>
              <a:t>的目</a:t>
            </a:r>
            <a:r>
              <a:rPr lang="zh-CN" altLang="en-US" spc="75" dirty="0">
                <a:latin typeface="华文行楷"/>
                <a:cs typeface="华文行楷"/>
              </a:rPr>
              <a:t>标是</a:t>
            </a:r>
            <a:r>
              <a:rPr lang="zh-CN" altLang="en-US" spc="65" dirty="0" smtClean="0">
                <a:latin typeface="华文行楷"/>
                <a:cs typeface="华文行楷"/>
              </a:rPr>
              <a:t>：</a:t>
            </a:r>
            <a:endParaRPr lang="en-US" altLang="zh-CN" spc="65" dirty="0" smtClean="0">
              <a:latin typeface="华文行楷"/>
              <a:cs typeface="华文行楷"/>
            </a:endParaRPr>
          </a:p>
          <a:p>
            <a:pPr lvl="1"/>
            <a:r>
              <a:rPr lang="zh-CN" altLang="en-US" spc="90" dirty="0" smtClean="0">
                <a:latin typeface="华文行楷"/>
                <a:cs typeface="华文行楷"/>
              </a:rPr>
              <a:t>使</a:t>
            </a:r>
            <a:r>
              <a:rPr lang="en-US" altLang="zh-CN" i="1" spc="15" dirty="0">
                <a:latin typeface="Times New Roman"/>
                <a:cs typeface="Times New Roman"/>
              </a:rPr>
              <a:t>NIDS</a:t>
            </a:r>
            <a:r>
              <a:rPr lang="zh-CN" altLang="en-US" spc="65" dirty="0">
                <a:latin typeface="华文行楷"/>
                <a:cs typeface="华文行楷"/>
              </a:rPr>
              <a:t>检测</a:t>
            </a:r>
            <a:r>
              <a:rPr lang="zh-CN" altLang="en-US" spc="75" dirty="0">
                <a:latin typeface="华文行楷"/>
                <a:cs typeface="华文行楷"/>
              </a:rPr>
              <a:t>不到</a:t>
            </a:r>
            <a:r>
              <a:rPr lang="zh-CN" altLang="en-US" spc="65" dirty="0">
                <a:latin typeface="华文行楷"/>
                <a:cs typeface="华文行楷"/>
              </a:rPr>
              <a:t>入侵</a:t>
            </a:r>
            <a:r>
              <a:rPr lang="zh-CN" altLang="en-US" spc="75" dirty="0" smtClean="0">
                <a:latin typeface="华文行楷"/>
                <a:cs typeface="华文行楷"/>
              </a:rPr>
              <a:t>行</a:t>
            </a:r>
            <a:r>
              <a:rPr lang="zh-CN" altLang="en-US" spc="-5" dirty="0" smtClean="0">
                <a:latin typeface="华文行楷"/>
                <a:cs typeface="华文行楷"/>
              </a:rPr>
              <a:t>为</a:t>
            </a:r>
            <a:r>
              <a:rPr lang="zh-CN" altLang="en-US" dirty="0" smtClean="0">
                <a:latin typeface="华文行楷"/>
                <a:cs typeface="华文行楷"/>
              </a:rPr>
              <a:t>的</a:t>
            </a:r>
            <a:r>
              <a:rPr lang="zh-CN" altLang="en-US" dirty="0">
                <a:latin typeface="华文行楷"/>
                <a:cs typeface="华文行楷"/>
              </a:rPr>
              <a:t>发生</a:t>
            </a:r>
            <a:r>
              <a:rPr lang="zh-CN" altLang="en-US" dirty="0" smtClean="0">
                <a:latin typeface="华文行楷"/>
                <a:cs typeface="华文行楷"/>
              </a:rPr>
              <a:t>，</a:t>
            </a:r>
            <a:endParaRPr lang="en-US" altLang="zh-CN" dirty="0" smtClean="0">
              <a:latin typeface="华文行楷"/>
              <a:cs typeface="华文行楷"/>
            </a:endParaRPr>
          </a:p>
          <a:p>
            <a:pPr lvl="1"/>
            <a:r>
              <a:rPr lang="zh-CN" altLang="en-US" dirty="0" smtClean="0">
                <a:latin typeface="华文行楷"/>
                <a:cs typeface="华文行楷"/>
              </a:rPr>
              <a:t>或</a:t>
            </a:r>
            <a:r>
              <a:rPr lang="zh-CN" altLang="en-US" dirty="0">
                <a:latin typeface="华文行楷"/>
                <a:cs typeface="华文行楷"/>
              </a:rPr>
              <a:t>无法对入侵行为做出响应</a:t>
            </a:r>
            <a:r>
              <a:rPr lang="zh-CN" altLang="en-US" dirty="0" smtClean="0">
                <a:latin typeface="华文行楷"/>
                <a:cs typeface="华文行楷"/>
              </a:rPr>
              <a:t>，</a:t>
            </a:r>
            <a:endParaRPr lang="en-US" altLang="zh-CN" dirty="0" smtClean="0">
              <a:latin typeface="华文行楷"/>
              <a:cs typeface="华文行楷"/>
            </a:endParaRPr>
          </a:p>
          <a:p>
            <a:pPr lvl="1"/>
            <a:r>
              <a:rPr lang="zh-CN" altLang="en-US" dirty="0" smtClean="0">
                <a:latin typeface="华文行楷"/>
                <a:cs typeface="华文行楷"/>
              </a:rPr>
              <a:t>或</a:t>
            </a:r>
            <a:r>
              <a:rPr lang="zh-CN" altLang="en-US" dirty="0">
                <a:latin typeface="华文行楷"/>
                <a:cs typeface="华文行楷"/>
              </a:rPr>
              <a:t>无法 </a:t>
            </a:r>
            <a:r>
              <a:rPr lang="zh-CN" altLang="en-US" spc="-5" dirty="0">
                <a:latin typeface="华文行楷"/>
                <a:cs typeface="华文行楷"/>
              </a:rPr>
              <a:t>证明入侵行为的责任。</a:t>
            </a:r>
            <a:endParaRPr lang="zh-CN" altLang="en-US" dirty="0">
              <a:latin typeface="华文行楷"/>
              <a:cs typeface="华文行楷"/>
            </a:endParaRPr>
          </a:p>
          <a:p>
            <a:r>
              <a:rPr lang="zh-CN" altLang="en-US" dirty="0"/>
              <a:t>其策略主要有三种：</a:t>
            </a:r>
          </a:p>
          <a:p>
            <a:pPr lvl="1"/>
            <a:r>
              <a:rPr lang="zh-CN" altLang="en-US" dirty="0"/>
              <a:t>规避</a:t>
            </a:r>
            <a:r>
              <a:rPr lang="en-US" altLang="zh-CN" dirty="0"/>
              <a:t>NIDS</a:t>
            </a:r>
            <a:r>
              <a:rPr lang="zh-CN" altLang="en-US" dirty="0"/>
              <a:t>的检测；</a:t>
            </a:r>
          </a:p>
          <a:p>
            <a:pPr lvl="1"/>
            <a:r>
              <a:rPr lang="zh-CN" altLang="en-US" dirty="0"/>
              <a:t>针对</a:t>
            </a:r>
            <a:r>
              <a:rPr lang="en-US" altLang="zh-CN" dirty="0"/>
              <a:t>NIDS</a:t>
            </a:r>
            <a:r>
              <a:rPr lang="zh-CN" altLang="en-US" dirty="0"/>
              <a:t>自身发起攻击，使其无法正常运行；</a:t>
            </a:r>
          </a:p>
          <a:p>
            <a:pPr lvl="1"/>
            <a:r>
              <a:rPr lang="zh-CN" altLang="en-US" dirty="0"/>
              <a:t>借助</a:t>
            </a:r>
            <a:r>
              <a:rPr lang="en-US" altLang="zh-CN" dirty="0"/>
              <a:t>NIDS</a:t>
            </a:r>
            <a:r>
              <a:rPr lang="zh-CN" altLang="en-US" dirty="0"/>
              <a:t>的某些响应功能达到入侵或攻击目的。</a:t>
            </a:r>
          </a:p>
          <a:p>
            <a:endParaRPr lang="zh-CN" altLang="en-US" dirty="0"/>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5255394" y="336652"/>
              <a:ext cx="6936605"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60052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t>NIDS</a:t>
            </a:r>
            <a:r>
              <a:rPr lang="zh-CN" altLang="en-US" dirty="0"/>
              <a:t>所面临的几个</a:t>
            </a:r>
            <a:r>
              <a:rPr lang="zh-CN" altLang="en-US" dirty="0" smtClean="0"/>
              <a:t>问题</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en-US" altLang="zh-CN" spc="-5" dirty="0" smtClean="0">
                <a:latin typeface="黑体" panose="02010609060101010101" pitchFamily="49" charset="-122"/>
                <a:cs typeface="华文行楷"/>
              </a:rPr>
              <a:t>1.</a:t>
            </a:r>
            <a:r>
              <a:rPr lang="zh-CN" altLang="en-US" spc="-5" dirty="0" smtClean="0">
                <a:latin typeface="华文行楷"/>
                <a:cs typeface="华文行楷"/>
              </a:rPr>
              <a:t>检测</a:t>
            </a:r>
            <a:r>
              <a:rPr lang="zh-CN" altLang="en-US" spc="-5" dirty="0">
                <a:latin typeface="华文行楷"/>
                <a:cs typeface="华文行楷"/>
              </a:rPr>
              <a:t>的工作量很大</a:t>
            </a:r>
            <a:endParaRPr lang="zh-CN" altLang="en-US" dirty="0">
              <a:latin typeface="华文行楷"/>
              <a:cs typeface="华文行楷"/>
            </a:endParaRPr>
          </a:p>
          <a:p>
            <a:pPr lvl="1"/>
            <a:r>
              <a:rPr lang="en-US" altLang="zh-CN" spc="-5" dirty="0"/>
              <a:t>NIDS</a:t>
            </a:r>
            <a:r>
              <a:rPr lang="zh-CN" altLang="en-US" spc="-5" dirty="0"/>
              <a:t>需要高效的检测方法和大量的系统资源。</a:t>
            </a:r>
          </a:p>
          <a:p>
            <a:pPr lvl="2"/>
            <a:r>
              <a:rPr lang="zh-CN" altLang="en-US" spc="-5" dirty="0"/>
              <a:t>通常</a:t>
            </a:r>
            <a:r>
              <a:rPr lang="en-US" altLang="zh-CN" spc="-5" dirty="0"/>
              <a:t>NIDS</a:t>
            </a:r>
            <a:r>
              <a:rPr lang="zh-CN" altLang="en-US" spc="-5" dirty="0"/>
              <a:t>检测保护的是一个局域网络，其</a:t>
            </a:r>
            <a:r>
              <a:rPr lang="zh-CN" altLang="en-US" spc="-5" dirty="0">
                <a:solidFill>
                  <a:srgbClr val="C00000"/>
                </a:solidFill>
              </a:rPr>
              <a:t>数据流量通常会比单机高出一到两个数量级</a:t>
            </a:r>
            <a:r>
              <a:rPr lang="zh-CN" altLang="en-US" spc="-5" dirty="0"/>
              <a:t>，且由于协议的层次封装特性，使得很多信息要逐层地从</a:t>
            </a:r>
            <a:r>
              <a:rPr lang="zh-CN" altLang="en-US" spc="-5" dirty="0" smtClean="0"/>
              <a:t>网络</a:t>
            </a:r>
            <a:r>
              <a:rPr lang="zh-CN" altLang="en-US" spc="-5" dirty="0"/>
              <a:t>数据包中提取并分析，</a:t>
            </a:r>
            <a:r>
              <a:rPr lang="en-US" altLang="zh-CN" spc="-5" dirty="0"/>
              <a:t>NIDS</a:t>
            </a:r>
            <a:r>
              <a:rPr lang="zh-CN" altLang="en-US" spc="-5" dirty="0"/>
              <a:t>的检测分析工作因此而变得十分繁杂。</a:t>
            </a:r>
            <a:r>
              <a:rPr lang="en-US" altLang="zh-CN" spc="-5" dirty="0"/>
              <a:t>NIDS</a:t>
            </a:r>
            <a:r>
              <a:rPr lang="zh-CN" altLang="en-US" spc="-5" dirty="0"/>
              <a:t>必须尽快地处理网络数据包，以保持与网络同步，避免丢包。</a:t>
            </a:r>
          </a:p>
          <a:p>
            <a:pPr lvl="1"/>
            <a:r>
              <a:rPr lang="en-US" altLang="zh-CN" spc="-5" dirty="0"/>
              <a:t>NIDS</a:t>
            </a:r>
            <a:r>
              <a:rPr lang="zh-CN" altLang="en-US" spc="-5" dirty="0"/>
              <a:t>的检测是</a:t>
            </a:r>
            <a:r>
              <a:rPr lang="zh-CN" altLang="en-US" spc="-5" dirty="0">
                <a:solidFill>
                  <a:srgbClr val="C00000"/>
                </a:solidFill>
              </a:rPr>
              <a:t>资源密集型</a:t>
            </a:r>
            <a:r>
              <a:rPr lang="zh-CN" altLang="en-US" spc="-5" dirty="0"/>
              <a:t>的，这在某种程度上使</a:t>
            </a:r>
            <a:r>
              <a:rPr lang="en-US" altLang="zh-CN" spc="-5" dirty="0"/>
              <a:t>NIDS</a:t>
            </a:r>
            <a:r>
              <a:rPr lang="zh-CN" altLang="en-US" spc="-5" dirty="0"/>
              <a:t>更加</a:t>
            </a:r>
            <a:r>
              <a:rPr lang="zh-CN" altLang="en-US" spc="-5" dirty="0">
                <a:solidFill>
                  <a:srgbClr val="C00000"/>
                </a:solidFill>
              </a:rPr>
              <a:t>容易遭受</a:t>
            </a:r>
            <a:r>
              <a:rPr lang="en-US" altLang="zh-CN" spc="-5" dirty="0" err="1">
                <a:solidFill>
                  <a:srgbClr val="C00000"/>
                </a:solidFill>
              </a:rPr>
              <a:t>DoS</a:t>
            </a:r>
            <a:r>
              <a:rPr lang="zh-CN" altLang="en-US" spc="-5" dirty="0">
                <a:solidFill>
                  <a:srgbClr val="C00000"/>
                </a:solidFill>
              </a:rPr>
              <a:t>攻击</a:t>
            </a:r>
            <a:r>
              <a:rPr lang="zh-CN" altLang="en-US" spc="-5" dirty="0"/>
              <a:t>。</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937760" y="336652"/>
              <a:ext cx="725423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56610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t>NIDS</a:t>
            </a:r>
            <a:r>
              <a:rPr lang="zh-CN" altLang="en-US" dirty="0"/>
              <a:t>所面临的几个</a:t>
            </a:r>
            <a:r>
              <a:rPr lang="zh-CN" altLang="en-US" dirty="0" smtClean="0"/>
              <a:t>问题</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en-US" altLang="zh-CN" spc="-5" dirty="0">
                <a:latin typeface="黑体" panose="02010609060101010101" pitchFamily="49" charset="-122"/>
                <a:cs typeface="华文行楷"/>
              </a:rPr>
              <a:t>2</a:t>
            </a:r>
            <a:r>
              <a:rPr lang="en-US" altLang="zh-CN" spc="-5" dirty="0" smtClean="0">
                <a:latin typeface="黑体" panose="02010609060101010101" pitchFamily="49" charset="-122"/>
                <a:cs typeface="华文行楷"/>
              </a:rPr>
              <a:t>.</a:t>
            </a:r>
            <a:r>
              <a:rPr lang="zh-CN" altLang="en-US" dirty="0">
                <a:latin typeface="华文行楷"/>
                <a:cs typeface="华文行楷"/>
              </a:rPr>
              <a:t>检测方法的</a:t>
            </a:r>
            <a:r>
              <a:rPr lang="zh-CN" altLang="en-US" dirty="0" smtClean="0">
                <a:latin typeface="华文行楷"/>
                <a:cs typeface="华文行楷"/>
              </a:rPr>
              <a:t>局限性</a:t>
            </a:r>
            <a:endParaRPr lang="en-US" altLang="zh-CN" dirty="0" smtClean="0">
              <a:latin typeface="华文行楷"/>
              <a:cs typeface="华文行楷"/>
            </a:endParaRPr>
          </a:p>
          <a:p>
            <a:pPr lvl="1"/>
            <a:r>
              <a:rPr lang="zh-CN" altLang="en-US" spc="-5" dirty="0"/>
              <a:t>复杂的、智能化方法的作用十分有限</a:t>
            </a:r>
            <a:r>
              <a:rPr lang="zh-CN" altLang="en-US" spc="-5" dirty="0" smtClean="0"/>
              <a:t>，而异常</a:t>
            </a:r>
            <a:r>
              <a:rPr lang="zh-CN" altLang="en-US" spc="-5" dirty="0"/>
              <a:t>检测</a:t>
            </a:r>
            <a:r>
              <a:rPr lang="zh-CN" altLang="en-US" spc="-5" dirty="0" smtClean="0"/>
              <a:t>方法受限于特征的</a:t>
            </a:r>
            <a:r>
              <a:rPr lang="zh-CN" altLang="en-US" spc="-5" dirty="0"/>
              <a:t>模糊性与隐含性，</a:t>
            </a:r>
            <a:r>
              <a:rPr lang="zh-CN" altLang="en-US" spc="-5" dirty="0" smtClean="0"/>
              <a:t>也难以</a:t>
            </a:r>
            <a:r>
              <a:rPr lang="zh-CN" altLang="en-US" spc="-5" dirty="0"/>
              <a:t>在</a:t>
            </a:r>
            <a:r>
              <a:rPr lang="en-US" altLang="zh-CN" spc="-5" dirty="0"/>
              <a:t>NIDS</a:t>
            </a:r>
            <a:r>
              <a:rPr lang="zh-CN" altLang="en-US" spc="-5" dirty="0"/>
              <a:t>中</a:t>
            </a:r>
            <a:r>
              <a:rPr lang="zh-CN" altLang="en-US" spc="-5" dirty="0" smtClean="0"/>
              <a:t>发挥令人</a:t>
            </a:r>
            <a:r>
              <a:rPr lang="zh-CN" altLang="en-US" spc="-5" dirty="0"/>
              <a:t>满意的功效</a:t>
            </a:r>
            <a:r>
              <a:rPr lang="zh-CN" altLang="en-US" spc="-5" dirty="0" smtClean="0"/>
              <a:t>。</a:t>
            </a:r>
            <a:endParaRPr lang="en-US" altLang="zh-CN" spc="-5" dirty="0" smtClean="0"/>
          </a:p>
          <a:p>
            <a:pPr lvl="1"/>
            <a:r>
              <a:rPr lang="zh-CN" altLang="en-US" spc="-5" dirty="0" smtClean="0"/>
              <a:t>特征</a:t>
            </a:r>
            <a:r>
              <a:rPr lang="zh-CN" altLang="en-US" spc="-5" dirty="0"/>
              <a:t>匹配</a:t>
            </a:r>
            <a:r>
              <a:rPr lang="en-US" altLang="zh-CN" spc="-5" dirty="0"/>
              <a:t>(MD</a:t>
            </a:r>
            <a:r>
              <a:rPr lang="zh-CN" altLang="en-US" spc="-5" dirty="0"/>
              <a:t>，误用检测方法</a:t>
            </a:r>
            <a:r>
              <a:rPr lang="en-US" altLang="zh-CN" spc="-5" dirty="0"/>
              <a:t>)</a:t>
            </a:r>
            <a:r>
              <a:rPr lang="zh-CN" altLang="en-US" spc="-5" dirty="0"/>
              <a:t>成为</a:t>
            </a:r>
            <a:r>
              <a:rPr lang="en-US" altLang="zh-CN" spc="-5" dirty="0"/>
              <a:t>NIDS</a:t>
            </a:r>
            <a:r>
              <a:rPr lang="zh-CN" altLang="en-US" spc="-5" dirty="0"/>
              <a:t>分析引擎的一个不可或缺</a:t>
            </a:r>
            <a:r>
              <a:rPr lang="zh-CN" altLang="en-US" spc="-5" dirty="0" smtClean="0"/>
              <a:t>的功能。特征</a:t>
            </a:r>
            <a:r>
              <a:rPr lang="zh-CN" altLang="en-US" spc="-5" dirty="0"/>
              <a:t>匹配作为一种轻量级的检测方法有其固有的缺陷，缺乏弹性（尤其是字符串匹配），如何完备定义匹配特征（也即匹配特征库</a:t>
            </a:r>
            <a:r>
              <a:rPr lang="zh-CN" altLang="en-US" spc="-5" dirty="0" smtClean="0"/>
              <a:t>的完备性</a:t>
            </a:r>
            <a:r>
              <a:rPr lang="zh-CN" altLang="en-US" spc="-5" dirty="0"/>
              <a:t>）是决定检测性能的一个关键问题。</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937760" y="336652"/>
              <a:ext cx="725423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49376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t>NIDS</a:t>
            </a:r>
            <a:r>
              <a:rPr lang="zh-CN" altLang="en-US" dirty="0"/>
              <a:t>所面临的几个</a:t>
            </a:r>
            <a:r>
              <a:rPr lang="zh-CN" altLang="en-US" dirty="0" smtClean="0"/>
              <a:t>问题</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en-US" altLang="zh-CN" spc="-5" dirty="0" smtClean="0">
                <a:latin typeface="黑体" panose="02010609060101010101" pitchFamily="49" charset="-122"/>
                <a:cs typeface="华文行楷"/>
              </a:rPr>
              <a:t>3.</a:t>
            </a:r>
            <a:r>
              <a:rPr lang="zh-CN" altLang="en-US" dirty="0">
                <a:latin typeface="华文行楷"/>
                <a:cs typeface="华文行楷"/>
              </a:rPr>
              <a:t>网络协议的多样性与</a:t>
            </a:r>
            <a:r>
              <a:rPr lang="zh-CN" altLang="en-US" dirty="0" smtClean="0">
                <a:latin typeface="华文行楷"/>
                <a:cs typeface="华文行楷"/>
              </a:rPr>
              <a:t>复</a:t>
            </a:r>
            <a:r>
              <a:rPr lang="zh-CN" altLang="en-US" spc="-15" dirty="0" smtClean="0">
                <a:latin typeface="华文行楷"/>
                <a:cs typeface="华文行楷"/>
              </a:rPr>
              <a:t>杂</a:t>
            </a:r>
            <a:r>
              <a:rPr lang="zh-CN" altLang="en-US" dirty="0" smtClean="0">
                <a:latin typeface="华文行楷"/>
                <a:cs typeface="华文行楷"/>
              </a:rPr>
              <a:t>性</a:t>
            </a:r>
            <a:endParaRPr lang="en-US" altLang="zh-CN" dirty="0" smtClean="0">
              <a:latin typeface="华文行楷"/>
              <a:cs typeface="华文行楷"/>
            </a:endParaRPr>
          </a:p>
          <a:p>
            <a:pPr lvl="1"/>
            <a:r>
              <a:rPr lang="en-US" altLang="zh-CN" spc="-5" dirty="0"/>
              <a:t>TCP/IP</a:t>
            </a:r>
            <a:r>
              <a:rPr lang="zh-CN" altLang="en-US" spc="-5" dirty="0"/>
              <a:t>协议族本身十分庞杂，各种协议不下几十种，呈现横向跨越和纵向深入的两维分布。为了适应网络检测的需要，</a:t>
            </a:r>
            <a:r>
              <a:rPr lang="en-US" altLang="zh-CN" spc="-5" dirty="0"/>
              <a:t>NIDS</a:t>
            </a:r>
            <a:r>
              <a:rPr lang="zh-CN" altLang="en-US" spc="-5" dirty="0"/>
              <a:t>须对其中的</a:t>
            </a:r>
            <a:r>
              <a:rPr lang="zh-CN" altLang="en-US" spc="-5" dirty="0" smtClean="0"/>
              <a:t>大部分协议</a:t>
            </a:r>
            <a:r>
              <a:rPr lang="zh-CN" altLang="en-US" spc="-5" dirty="0"/>
              <a:t>进行分析检测工作，这会使得分析引擎变得臃肿而效率低下。</a:t>
            </a:r>
          </a:p>
          <a:p>
            <a:pPr lvl="1"/>
            <a:r>
              <a:rPr lang="zh-CN" altLang="en-US" spc="-5" dirty="0"/>
              <a:t>更为重要的是部分</a:t>
            </a:r>
            <a:r>
              <a:rPr lang="zh-CN" altLang="en-US" spc="-5" dirty="0" smtClean="0"/>
              <a:t>协议非常</a:t>
            </a:r>
            <a:r>
              <a:rPr lang="zh-CN" altLang="en-US" spc="-5" dirty="0"/>
              <a:t>复杂，使精确地分析十分困难，其难度随着协议层次的上升而增加。</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937760" y="336652"/>
              <a:ext cx="725423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66717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en-US" altLang="zh-CN" dirty="0" smtClean="0"/>
              <a:t>NIDS</a:t>
            </a:r>
            <a:r>
              <a:rPr lang="zh-CN" altLang="en-US" dirty="0"/>
              <a:t>所面临的几个</a:t>
            </a:r>
            <a:r>
              <a:rPr lang="zh-CN" altLang="en-US" dirty="0" smtClean="0"/>
              <a:t>问题</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lnSpcReduction="10000"/>
          </a:bodyPr>
          <a:lstStyle/>
          <a:p>
            <a:r>
              <a:rPr lang="en-US" altLang="zh-CN" spc="-5" dirty="0" smtClean="0">
                <a:latin typeface="黑体" panose="02010609060101010101" pitchFamily="49" charset="-122"/>
                <a:cs typeface="华文行楷"/>
              </a:rPr>
              <a:t>4.</a:t>
            </a:r>
            <a:r>
              <a:rPr lang="zh-CN" altLang="en-US" dirty="0">
                <a:latin typeface="华文行楷"/>
                <a:cs typeface="华文行楷"/>
              </a:rPr>
              <a:t>系统实现的</a:t>
            </a:r>
            <a:r>
              <a:rPr lang="zh-CN" altLang="en-US" dirty="0" smtClean="0">
                <a:latin typeface="华文行楷"/>
                <a:cs typeface="华文行楷"/>
              </a:rPr>
              <a:t>差异</a:t>
            </a:r>
            <a:endParaRPr lang="en-US" altLang="zh-CN" dirty="0" smtClean="0">
              <a:latin typeface="华文行楷"/>
              <a:cs typeface="华文行楷"/>
            </a:endParaRPr>
          </a:p>
          <a:p>
            <a:pPr lvl="1"/>
            <a:r>
              <a:rPr lang="zh-CN" altLang="en-US" spc="-5" dirty="0"/>
              <a:t>具体实现时，各种系统不完全按</a:t>
            </a:r>
            <a:r>
              <a:rPr lang="en-US" altLang="zh-CN" spc="-5" dirty="0"/>
              <a:t>RFC</a:t>
            </a:r>
            <a:r>
              <a:rPr lang="zh-CN" altLang="en-US" spc="-5" dirty="0"/>
              <a:t>，对那些建议值和可选功能，会有自己的偏好。</a:t>
            </a:r>
            <a:r>
              <a:rPr lang="en-US" altLang="zh-CN" spc="-5" dirty="0"/>
              <a:t>NIDS</a:t>
            </a:r>
            <a:r>
              <a:rPr lang="zh-CN" altLang="en-US" spc="-5" dirty="0" smtClean="0"/>
              <a:t>为了适应各种</a:t>
            </a:r>
            <a:r>
              <a:rPr lang="zh-CN" altLang="en-US" spc="-5" dirty="0"/>
              <a:t>系统的实现就必须尽可能多地了解每一种</a:t>
            </a:r>
            <a:r>
              <a:rPr lang="zh-CN" altLang="en-US" spc="-5" dirty="0" smtClean="0"/>
              <a:t>系统对</a:t>
            </a:r>
            <a:r>
              <a:rPr lang="zh-CN" altLang="en-US" spc="-5" dirty="0"/>
              <a:t>这些不一致情况的处理方式，然后根据实际应用中检测保护的对象再决定分析动作。但这种想法在实际中并不完全可行，有些问题不仅仅是系统的</a:t>
            </a:r>
            <a:r>
              <a:rPr lang="zh-CN" altLang="en-US" spc="-5" dirty="0" smtClean="0"/>
              <a:t>实现</a:t>
            </a:r>
            <a:r>
              <a:rPr lang="zh-CN" altLang="en-US" spc="-5" dirty="0"/>
              <a:t>问题，还包含了用户的配置选择（如是否计算</a:t>
            </a:r>
            <a:r>
              <a:rPr lang="en-US" altLang="zh-CN" spc="-5" dirty="0"/>
              <a:t>UDP</a:t>
            </a:r>
            <a:r>
              <a:rPr lang="zh-CN" altLang="en-US" spc="-5" dirty="0"/>
              <a:t>数据报的校验和），因此很难做到与目标系统的一致性处理。</a:t>
            </a:r>
          </a:p>
          <a:p>
            <a:pPr lvl="1"/>
            <a:r>
              <a:rPr lang="zh-CN" altLang="en-US" spc="-5" dirty="0"/>
              <a:t>另外，某些系统（如</a:t>
            </a:r>
            <a:r>
              <a:rPr lang="en-US" altLang="zh-CN" spc="-5" dirty="0"/>
              <a:t>Unix</a:t>
            </a:r>
            <a:r>
              <a:rPr lang="zh-CN" altLang="en-US" spc="-5" dirty="0"/>
              <a:t>）出于操作的自由性和应用的方便性，允许用户对网络底层进行直接操作，致使入侵者几乎可以随心所欲地构造各种奇特的数据包。</a:t>
            </a: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937760" y="336652"/>
              <a:ext cx="7254239"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590065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351244"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a:t>作业和</a:t>
            </a:r>
            <a:r>
              <a:rPr lang="zh-CN" altLang="en-US" dirty="0" smtClean="0"/>
              <a:t>实践</a:t>
            </a:r>
            <a:endParaRPr dirty="0"/>
          </a:p>
        </p:txBody>
      </p:sp>
      <p:sp>
        <p:nvSpPr>
          <p:cNvPr id="7" name="内容占位符 6"/>
          <p:cNvSpPr>
            <a:spLocks noGrp="1"/>
          </p:cNvSpPr>
          <p:nvPr>
            <p:ph idx="1"/>
          </p:nvPr>
        </p:nvSpPr>
        <p:spPr>
          <a:xfrm>
            <a:off x="779645" y="1252520"/>
            <a:ext cx="10732169" cy="5022866"/>
          </a:xfrm>
        </p:spPr>
        <p:txBody>
          <a:bodyPr vert="horz" lIns="91440" tIns="45720" rIns="91440" bIns="45720" rtlCol="0">
            <a:normAutofit/>
          </a:bodyPr>
          <a:lstStyle/>
          <a:p>
            <a:r>
              <a:rPr lang="zh-CN" altLang="en-US" spc="-5" dirty="0">
                <a:latin typeface="黑体" panose="02010609060101010101" pitchFamily="49" charset="-122"/>
                <a:cs typeface="华文行楷"/>
              </a:rPr>
              <a:t>作业</a:t>
            </a:r>
          </a:p>
          <a:p>
            <a:pPr lvl="1"/>
            <a:r>
              <a:rPr lang="zh-CN" altLang="en-US" spc="-5" dirty="0"/>
              <a:t>简述误用检测和异常检测</a:t>
            </a:r>
          </a:p>
          <a:p>
            <a:pPr lvl="1"/>
            <a:r>
              <a:rPr lang="zh-CN" altLang="en-US" spc="-5" dirty="0"/>
              <a:t>总结</a:t>
            </a:r>
            <a:r>
              <a:rPr lang="en-US" altLang="zh-CN" spc="-5" dirty="0"/>
              <a:t>NIDS</a:t>
            </a:r>
            <a:r>
              <a:rPr lang="zh-CN" altLang="en-US" spc="-5" dirty="0"/>
              <a:t>的脆弱性</a:t>
            </a:r>
          </a:p>
          <a:p>
            <a:r>
              <a:rPr lang="zh-CN" altLang="en-US" spc="-5" dirty="0" smtClean="0">
                <a:latin typeface="黑体" panose="02010609060101010101" pitchFamily="49" charset="-122"/>
                <a:cs typeface="华文行楷"/>
              </a:rPr>
              <a:t>实验和报告</a:t>
            </a:r>
            <a:endParaRPr lang="en-US" altLang="zh-CN" spc="-5" dirty="0">
              <a:latin typeface="黑体" panose="02010609060101010101" pitchFamily="49" charset="-122"/>
              <a:cs typeface="华文行楷"/>
            </a:endParaRPr>
          </a:p>
          <a:p>
            <a:pPr lvl="1"/>
            <a:r>
              <a:rPr lang="zh-CN" altLang="en-US" spc="-5" dirty="0" smtClean="0"/>
              <a:t>下载</a:t>
            </a:r>
            <a:r>
              <a:rPr lang="en-US" altLang="zh-CN" spc="-5" dirty="0" smtClean="0"/>
              <a:t>Snort</a:t>
            </a:r>
            <a:r>
              <a:rPr lang="zh-CN" altLang="en-US" spc="-5" dirty="0"/>
              <a:t>并</a:t>
            </a:r>
            <a:r>
              <a:rPr lang="zh-CN" altLang="en-US" spc="-5" dirty="0" smtClean="0"/>
              <a:t>尝试安装运行</a:t>
            </a:r>
            <a:r>
              <a:rPr lang="zh-CN" altLang="en-US" spc="-5" dirty="0"/>
              <a:t>，并</a:t>
            </a:r>
            <a:r>
              <a:rPr lang="zh-CN" altLang="en-US" spc="-5" dirty="0" smtClean="0"/>
              <a:t>分析</a:t>
            </a:r>
            <a:r>
              <a:rPr lang="en-US" altLang="zh-CN" spc="-5" dirty="0" smtClean="0"/>
              <a:t>snort</a:t>
            </a:r>
            <a:r>
              <a:rPr lang="zh-CN" altLang="en-US" spc="-5" dirty="0" smtClean="0"/>
              <a:t>系统结构；</a:t>
            </a:r>
            <a:endParaRPr lang="en-US" altLang="zh-CN" spc="-5" dirty="0" smtClean="0"/>
          </a:p>
          <a:p>
            <a:pPr lvl="1"/>
            <a:r>
              <a:rPr lang="zh-CN" altLang="en-US" spc="-5" dirty="0" smtClean="0"/>
              <a:t>选择</a:t>
            </a:r>
            <a:r>
              <a:rPr lang="en-US" altLang="zh-CN" spc="-5" dirty="0" smtClean="0"/>
              <a:t>10</a:t>
            </a:r>
            <a:r>
              <a:rPr lang="zh-CN" altLang="en-US" spc="-5" dirty="0" smtClean="0"/>
              <a:t>个典型</a:t>
            </a:r>
            <a:r>
              <a:rPr lang="en-US" altLang="zh-CN" spc="-5" dirty="0" smtClean="0"/>
              <a:t>Snort</a:t>
            </a:r>
            <a:r>
              <a:rPr lang="zh-CN" altLang="en-US" spc="-5" dirty="0" smtClean="0"/>
              <a:t>入侵检测规则进行分析。</a:t>
            </a:r>
            <a:endParaRPr lang="en-US" altLang="zh-CN" spc="-5" dirty="0" smtClean="0"/>
          </a:p>
          <a:p>
            <a:pPr lvl="1"/>
            <a:endParaRPr lang="zh-CN" altLang="en-US" spc="-5" dirty="0"/>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2791326" y="336652"/>
              <a:ext cx="9400673"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41304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lang="zh-CN" altLang="en-US" dirty="0" smtClean="0"/>
              <a:t>入侵</a:t>
            </a:r>
            <a:r>
              <a:rPr lang="zh-CN" altLang="en-US" dirty="0"/>
              <a:t>检测的概念及模型</a:t>
            </a:r>
            <a:endParaRPr dirty="0"/>
          </a:p>
        </p:txBody>
      </p:sp>
      <p:sp>
        <p:nvSpPr>
          <p:cNvPr id="7" name="内容占位符 6"/>
          <p:cNvSpPr>
            <a:spLocks noGrp="1"/>
          </p:cNvSpPr>
          <p:nvPr>
            <p:ph idx="1"/>
          </p:nvPr>
        </p:nvSpPr>
        <p:spPr>
          <a:xfrm>
            <a:off x="854727" y="1257866"/>
            <a:ext cx="10256096" cy="5022866"/>
          </a:xfrm>
        </p:spPr>
        <p:txBody>
          <a:bodyPr vert="horz" lIns="91440" tIns="45720" rIns="91440" bIns="45720" rtlCol="0">
            <a:normAutofit/>
          </a:bodyPr>
          <a:lstStyle/>
          <a:p>
            <a:r>
              <a:rPr lang="zh-CN" altLang="en-US" sz="2400" dirty="0">
                <a:solidFill>
                  <a:srgbClr val="C00000"/>
                </a:solidFill>
              </a:rPr>
              <a:t>入侵</a:t>
            </a:r>
            <a:r>
              <a:rPr lang="zh-CN" altLang="en-US" sz="2400" dirty="0"/>
              <a:t>就是</a:t>
            </a:r>
            <a:r>
              <a:rPr lang="zh-CN" altLang="en-US" sz="2400" u="sng" dirty="0"/>
              <a:t>试图破坏网络及信息系统机密性、</a:t>
            </a:r>
            <a:r>
              <a:rPr lang="zh-CN" altLang="en-US" sz="2400" u="sng" dirty="0" smtClean="0"/>
              <a:t>完整性和</a:t>
            </a:r>
            <a:r>
              <a:rPr lang="zh-CN" altLang="en-US" sz="2400" u="sng" dirty="0"/>
              <a:t>可用性的</a:t>
            </a:r>
            <a:r>
              <a:rPr lang="zh-CN" altLang="en-US" sz="2400" u="sng" dirty="0" smtClean="0"/>
              <a:t>行为</a:t>
            </a:r>
            <a:r>
              <a:rPr lang="zh-CN" altLang="en-US" sz="2400" dirty="0" smtClean="0"/>
              <a:t>，入侵</a:t>
            </a:r>
            <a:r>
              <a:rPr lang="zh-CN" altLang="en-US" sz="2400" dirty="0"/>
              <a:t>方式一般有</a:t>
            </a:r>
            <a:r>
              <a:rPr lang="zh-CN" altLang="en-US" sz="2400" dirty="0" smtClean="0"/>
              <a:t>：</a:t>
            </a:r>
            <a:endParaRPr lang="en-US" altLang="zh-CN" sz="2400" dirty="0" smtClean="0"/>
          </a:p>
          <a:p>
            <a:pPr lvl="1"/>
            <a:r>
              <a:rPr lang="zh-CN" altLang="en-US" sz="2000" dirty="0" smtClean="0"/>
              <a:t>未</a:t>
            </a:r>
            <a:r>
              <a:rPr lang="zh-CN" altLang="en-US" sz="2000" dirty="0"/>
              <a:t>授权的用户访问系统资源</a:t>
            </a:r>
            <a:r>
              <a:rPr lang="zh-CN" altLang="en-US" sz="2000" dirty="0" smtClean="0"/>
              <a:t>；</a:t>
            </a:r>
            <a:endParaRPr lang="en-US" altLang="zh-CN" sz="2000" dirty="0" smtClean="0"/>
          </a:p>
          <a:p>
            <a:pPr lvl="1"/>
            <a:r>
              <a:rPr lang="zh-CN" altLang="en-US" sz="2000" dirty="0" smtClean="0"/>
              <a:t>已经</a:t>
            </a:r>
            <a:r>
              <a:rPr lang="zh-CN" altLang="en-US" sz="2000" dirty="0"/>
              <a:t>授权的用户企图获得更高权限，</a:t>
            </a:r>
            <a:r>
              <a:rPr lang="zh-CN" altLang="en-US" sz="2000" dirty="0" smtClean="0"/>
              <a:t>或者滥用</a:t>
            </a:r>
            <a:r>
              <a:rPr lang="zh-CN" altLang="en-US" sz="2000" dirty="0"/>
              <a:t>所给定的权限等。</a:t>
            </a:r>
          </a:p>
          <a:p>
            <a:r>
              <a:rPr lang="zh-CN" altLang="en-US" sz="2400" dirty="0">
                <a:solidFill>
                  <a:srgbClr val="C00000"/>
                </a:solidFill>
              </a:rPr>
              <a:t>入侵</a:t>
            </a:r>
            <a:r>
              <a:rPr lang="zh-CN" altLang="en-US" sz="2400" dirty="0" smtClean="0">
                <a:solidFill>
                  <a:srgbClr val="C00000"/>
                </a:solidFill>
              </a:rPr>
              <a:t>检测</a:t>
            </a:r>
            <a:r>
              <a:rPr lang="zh-CN" altLang="en-US" sz="2400" dirty="0" smtClean="0"/>
              <a:t>：</a:t>
            </a:r>
            <a:r>
              <a:rPr lang="zh-CN" altLang="en-US" sz="2400" dirty="0"/>
              <a:t>入侵检测是监测计算机网络和</a:t>
            </a:r>
            <a:r>
              <a:rPr lang="zh-CN" altLang="en-US" sz="2400" dirty="0" smtClean="0"/>
              <a:t>系统</a:t>
            </a:r>
            <a:r>
              <a:rPr lang="en-US" altLang="zh-CN" sz="2400" dirty="0" smtClean="0"/>
              <a:t>, </a:t>
            </a:r>
            <a:r>
              <a:rPr lang="zh-CN" altLang="en-US" sz="2400" dirty="0" smtClean="0"/>
              <a:t>发现</a:t>
            </a:r>
            <a:r>
              <a:rPr lang="zh-CN" altLang="en-US" sz="2400" dirty="0"/>
              <a:t>违反安全策略事件的过程。</a:t>
            </a:r>
          </a:p>
          <a:p>
            <a:r>
              <a:rPr lang="zh-CN" altLang="en-US" sz="2400" dirty="0"/>
              <a:t>美国国家安全通信委员会</a:t>
            </a:r>
            <a:r>
              <a:rPr lang="en-US" altLang="zh-CN" sz="2400" dirty="0"/>
              <a:t>(NSTAC)</a:t>
            </a:r>
            <a:r>
              <a:rPr lang="zh-CN" altLang="en-US" sz="2400" dirty="0"/>
              <a:t>下属的入侵检测小组 </a:t>
            </a:r>
            <a:r>
              <a:rPr lang="en-US" altLang="zh-CN" sz="2400" dirty="0"/>
              <a:t>(IDSG) </a:t>
            </a:r>
            <a:r>
              <a:rPr lang="zh-CN" altLang="en-US" sz="2400" dirty="0"/>
              <a:t>在</a:t>
            </a:r>
            <a:r>
              <a:rPr lang="en-US" altLang="zh-CN" sz="2400" dirty="0"/>
              <a:t>1997</a:t>
            </a:r>
            <a:r>
              <a:rPr lang="zh-CN" altLang="en-US" sz="2400" dirty="0"/>
              <a:t>年给出的关于“入侵检测”</a:t>
            </a:r>
            <a:r>
              <a:rPr lang="en-US" altLang="zh-CN" sz="2400" dirty="0"/>
              <a:t>(Intrusion Detection)</a:t>
            </a:r>
            <a:r>
              <a:rPr lang="zh-CN" altLang="en-US" sz="2400" dirty="0"/>
              <a:t>的定义是</a:t>
            </a:r>
            <a:r>
              <a:rPr lang="zh-CN" altLang="en-US" sz="2400" dirty="0" smtClean="0"/>
              <a:t>：</a:t>
            </a:r>
            <a:endParaRPr lang="en-US" altLang="zh-CN" sz="2400" dirty="0" smtClean="0"/>
          </a:p>
          <a:p>
            <a:pPr lvl="1"/>
            <a:r>
              <a:rPr lang="zh-CN" altLang="en-US" sz="2000" dirty="0" smtClean="0">
                <a:solidFill>
                  <a:srgbClr val="C00000"/>
                </a:solidFill>
              </a:rPr>
              <a:t>入侵</a:t>
            </a:r>
            <a:r>
              <a:rPr lang="zh-CN" altLang="en-US" sz="2000" dirty="0">
                <a:solidFill>
                  <a:srgbClr val="C00000"/>
                </a:solidFill>
              </a:rPr>
              <a:t>检测是对企图入侵、正在进行的入侵或已经发生的入侵行为</a:t>
            </a:r>
            <a:r>
              <a:rPr lang="zh-CN" altLang="en-US" sz="2000" dirty="0" smtClean="0">
                <a:solidFill>
                  <a:srgbClr val="C00000"/>
                </a:solidFill>
              </a:rPr>
              <a:t>进行</a:t>
            </a:r>
            <a:r>
              <a:rPr lang="zh-CN" altLang="en-US" sz="2000" dirty="0">
                <a:solidFill>
                  <a:srgbClr val="C00000"/>
                </a:solidFill>
              </a:rPr>
              <a:t>识别的过程。</a:t>
            </a:r>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8</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4502989" y="336652"/>
              <a:ext cx="7689010"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9656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1644" y="336652"/>
            <a:ext cx="4878032" cy="382156"/>
          </a:xfrm>
          <a:prstGeom prst="rect">
            <a:avLst/>
          </a:prstGeom>
        </p:spPr>
        <p:txBody>
          <a:bodyPr vert="horz" wrap="square" lIns="0" tIns="12700" rIns="0" bIns="0" rtlCol="0" anchor="ctr">
            <a:spAutoFit/>
          </a:bodyPr>
          <a:lstStyle/>
          <a:p>
            <a:pPr marL="12700">
              <a:lnSpc>
                <a:spcPct val="100000"/>
              </a:lnSpc>
              <a:spcBef>
                <a:spcPts val="100"/>
              </a:spcBef>
            </a:pPr>
            <a:r>
              <a:rPr dirty="0" err="1" smtClean="0"/>
              <a:t>入侵检测</a:t>
            </a:r>
            <a:r>
              <a:rPr lang="zh-CN" altLang="en-US" dirty="0" smtClean="0"/>
              <a:t>的概念</a:t>
            </a:r>
            <a:endParaRPr dirty="0"/>
          </a:p>
        </p:txBody>
      </p:sp>
      <p:sp>
        <p:nvSpPr>
          <p:cNvPr id="7" name="内容占位符 6"/>
          <p:cNvSpPr>
            <a:spLocks noGrp="1"/>
          </p:cNvSpPr>
          <p:nvPr>
            <p:ph idx="1"/>
          </p:nvPr>
        </p:nvSpPr>
        <p:spPr>
          <a:xfrm>
            <a:off x="820221" y="1249240"/>
            <a:ext cx="10515600" cy="5022866"/>
          </a:xfrm>
        </p:spPr>
        <p:txBody>
          <a:bodyPr vert="horz" lIns="91440" tIns="45720" rIns="91440" bIns="45720" rtlCol="0">
            <a:normAutofit/>
          </a:bodyPr>
          <a:lstStyle/>
          <a:p>
            <a:r>
              <a:rPr lang="zh-CN" altLang="en-US" dirty="0"/>
              <a:t>入侵检测</a:t>
            </a:r>
            <a:r>
              <a:rPr lang="zh-CN" altLang="en-US" dirty="0" smtClean="0"/>
              <a:t>系统能够：</a:t>
            </a:r>
            <a:endParaRPr lang="en-US" altLang="zh-CN" dirty="0" smtClean="0"/>
          </a:p>
          <a:p>
            <a:pPr lvl="1"/>
            <a:r>
              <a:rPr lang="zh-CN" altLang="en-US" dirty="0" smtClean="0">
                <a:solidFill>
                  <a:srgbClr val="C00000"/>
                </a:solidFill>
              </a:rPr>
              <a:t>检测</a:t>
            </a:r>
            <a:r>
              <a:rPr lang="zh-CN" altLang="en-US" dirty="0"/>
              <a:t>未</a:t>
            </a:r>
            <a:r>
              <a:rPr lang="zh-CN" altLang="en-US" dirty="0" smtClean="0"/>
              <a:t>授权</a:t>
            </a:r>
            <a:r>
              <a:rPr lang="zh-CN" altLang="en-US" dirty="0"/>
              <a:t>对象（用户或进程）针对系统（主机或网络</a:t>
            </a:r>
            <a:r>
              <a:rPr lang="zh-CN" altLang="en-US" dirty="0" smtClean="0"/>
              <a:t>）的</a:t>
            </a:r>
            <a:r>
              <a:rPr lang="zh-CN" altLang="en-US" dirty="0"/>
              <a:t>入侵</a:t>
            </a:r>
            <a:r>
              <a:rPr lang="zh-CN" altLang="en-US" dirty="0" smtClean="0"/>
              <a:t>行为</a:t>
            </a:r>
            <a:endParaRPr lang="en-US" altLang="zh-CN" dirty="0" smtClean="0"/>
          </a:p>
          <a:p>
            <a:pPr lvl="1"/>
            <a:r>
              <a:rPr lang="zh-CN" altLang="en-US" dirty="0" smtClean="0">
                <a:solidFill>
                  <a:srgbClr val="C00000"/>
                </a:solidFill>
              </a:rPr>
              <a:t>监控</a:t>
            </a:r>
            <a:r>
              <a:rPr lang="zh-CN" altLang="en-US" dirty="0"/>
              <a:t>授权对象对系统资源的非法</a:t>
            </a:r>
            <a:r>
              <a:rPr lang="zh-CN" altLang="en-US" dirty="0" smtClean="0"/>
              <a:t>使用</a:t>
            </a:r>
            <a:endParaRPr lang="en-US" altLang="zh-CN" dirty="0" smtClean="0"/>
          </a:p>
          <a:p>
            <a:pPr lvl="1"/>
            <a:r>
              <a:rPr lang="zh-CN" altLang="en-US" dirty="0" smtClean="0">
                <a:solidFill>
                  <a:srgbClr val="C00000"/>
                </a:solidFill>
              </a:rPr>
              <a:t>记录</a:t>
            </a:r>
            <a:r>
              <a:rPr lang="zh-CN" altLang="en-US" dirty="0"/>
              <a:t>并保存相关行为的法律</a:t>
            </a:r>
            <a:r>
              <a:rPr lang="zh-CN" altLang="en-US" dirty="0" smtClean="0"/>
              <a:t>证据</a:t>
            </a:r>
            <a:endParaRPr lang="en-US" altLang="zh-CN" dirty="0" smtClean="0"/>
          </a:p>
          <a:p>
            <a:pPr lvl="1"/>
            <a:r>
              <a:rPr lang="zh-CN" altLang="en-US" dirty="0" smtClean="0">
                <a:solidFill>
                  <a:srgbClr val="C00000"/>
                </a:solidFill>
              </a:rPr>
              <a:t>采取</a:t>
            </a:r>
            <a:r>
              <a:rPr lang="zh-CN" altLang="en-US" dirty="0"/>
              <a:t>必要的响应</a:t>
            </a:r>
            <a:r>
              <a:rPr lang="zh-CN" altLang="en-US" dirty="0" smtClean="0"/>
              <a:t>措施（</a:t>
            </a:r>
            <a:r>
              <a:rPr lang="zh-CN" altLang="en-US" dirty="0"/>
              <a:t>警报、驱除入侵、防卫反击等</a:t>
            </a:r>
            <a:r>
              <a:rPr lang="zh-CN" altLang="en-US" dirty="0" smtClean="0"/>
              <a:t>）</a:t>
            </a:r>
            <a:endParaRPr lang="zh-CN" altLang="en-US" dirty="0"/>
          </a:p>
          <a:p>
            <a:endParaRPr lang="zh-CN" altLang="en-US" dirty="0"/>
          </a:p>
        </p:txBody>
      </p:sp>
      <p:sp>
        <p:nvSpPr>
          <p:cNvPr id="6" name="object 6"/>
          <p:cNvSpPr txBox="1"/>
          <p:nvPr/>
        </p:nvSpPr>
        <p:spPr>
          <a:xfrm>
            <a:off x="10390506" y="6447705"/>
            <a:ext cx="127635" cy="538609"/>
          </a:xfrm>
          <a:prstGeom prst="rect">
            <a:avLst/>
          </a:prstGeom>
        </p:spPr>
        <p:txBody>
          <a:bodyPr vert="horz" wrap="square" lIns="0" tIns="0" rIns="0" bIns="0" rtlCol="0">
            <a:spAutoFit/>
          </a:bodyPr>
          <a:lstStyle/>
          <a:p>
            <a:pPr marL="25400">
              <a:lnSpc>
                <a:spcPts val="1410"/>
              </a:lnSpc>
            </a:pPr>
            <a:fld id="{81D60167-4931-47E6-BA6A-407CBD079E47}" type="slidenum">
              <a:rPr sz="1200" dirty="0">
                <a:solidFill>
                  <a:srgbClr val="888888"/>
                </a:solidFill>
                <a:latin typeface="Times New Roman"/>
                <a:cs typeface="Times New Roman"/>
              </a:rPr>
              <a:pPr marL="25400">
                <a:lnSpc>
                  <a:spcPts val="1410"/>
                </a:lnSpc>
              </a:pPr>
              <a:t>9</a:t>
            </a:fld>
            <a:endParaRPr sz="1200">
              <a:latin typeface="Times New Roman"/>
              <a:cs typeface="Times New Roman"/>
            </a:endParaRPr>
          </a:p>
        </p:txBody>
      </p:sp>
      <p:grpSp>
        <p:nvGrpSpPr>
          <p:cNvPr id="8" name="组合 7"/>
          <p:cNvGrpSpPr/>
          <p:nvPr/>
        </p:nvGrpSpPr>
        <p:grpSpPr>
          <a:xfrm>
            <a:off x="1" y="336652"/>
            <a:ext cx="12191998" cy="378554"/>
            <a:chOff x="1" y="336652"/>
            <a:chExt cx="12191998" cy="378554"/>
          </a:xfrm>
        </p:grpSpPr>
        <p:sp>
          <p:nvSpPr>
            <p:cNvPr id="9" name="矩形 8">
              <a:extLst>
                <a:ext uri="{FF2B5EF4-FFF2-40B4-BE49-F238E27FC236}">
                  <a16:creationId xmlns:a16="http://schemas.microsoft.com/office/drawing/2014/main" id="{F9A61405-0682-4602-BF60-F734C8C97EA0}"/>
                </a:ext>
              </a:extLst>
            </p:cNvPr>
            <p:cNvSpPr/>
            <p:nvPr/>
          </p:nvSpPr>
          <p:spPr>
            <a:xfrm>
              <a:off x="3545457" y="336652"/>
              <a:ext cx="8646542"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BC2B464-4C47-4EE6-9610-D9CB88A26D53}"/>
                </a:ext>
              </a:extLst>
            </p:cNvPr>
            <p:cNvSpPr/>
            <p:nvPr/>
          </p:nvSpPr>
          <p:spPr>
            <a:xfrm>
              <a:off x="1" y="336652"/>
              <a:ext cx="613186" cy="378554"/>
            </a:xfrm>
            <a:prstGeom prst="rect">
              <a:avLst/>
            </a:prstGeom>
            <a:solidFill>
              <a:srgbClr val="08477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14312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8403</TotalTime>
  <Words>7020</Words>
  <Application>Microsoft Office PowerPoint</Application>
  <PresentationFormat>宽屏</PresentationFormat>
  <Paragraphs>531</Paragraphs>
  <Slides>79</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等线</vt:lpstr>
      <vt:lpstr>等线 Light</vt:lpstr>
      <vt:lpstr>黑体</vt:lpstr>
      <vt:lpstr>华文行楷</vt:lpstr>
      <vt:lpstr>思源黑体 CN Bold</vt:lpstr>
      <vt:lpstr>宋体</vt:lpstr>
      <vt:lpstr>微软雅黑</vt:lpstr>
      <vt:lpstr>Arial</vt:lpstr>
      <vt:lpstr>Century Gothic</vt:lpstr>
      <vt:lpstr>Stencil</vt:lpstr>
      <vt:lpstr>Times New Roman</vt:lpstr>
      <vt:lpstr>Office 主题​​</vt:lpstr>
      <vt:lpstr>PowerPoint 演示文稿</vt:lpstr>
      <vt:lpstr>入侵检测技术</vt:lpstr>
      <vt:lpstr>PowerPoint 演示文稿</vt:lpstr>
      <vt:lpstr>PowerPoint 演示文稿</vt:lpstr>
      <vt:lpstr>入侵检测起源</vt:lpstr>
      <vt:lpstr>入侵检测起源</vt:lpstr>
      <vt:lpstr>入侵检测起源</vt:lpstr>
      <vt:lpstr>入侵检测的概念及模型</vt:lpstr>
      <vt:lpstr>入侵检测的概念</vt:lpstr>
      <vt:lpstr>入侵检测的概念</vt:lpstr>
      <vt:lpstr>入侵检测系统(IDS)</vt:lpstr>
      <vt:lpstr>配置信息</vt:lpstr>
      <vt:lpstr>配置信息</vt:lpstr>
      <vt:lpstr>IDS的任务-信息收集</vt:lpstr>
      <vt:lpstr>IDS的任务-信息收集</vt:lpstr>
      <vt:lpstr>IDS的任务-信息收集</vt:lpstr>
      <vt:lpstr>配置信息</vt:lpstr>
      <vt:lpstr>IDS的任务-信息分析</vt:lpstr>
      <vt:lpstr>IDS的任务-信息分析</vt:lpstr>
      <vt:lpstr>IDS的任务-信息分析</vt:lpstr>
      <vt:lpstr>IDS的任务-信息分析</vt:lpstr>
      <vt:lpstr>配置信息</vt:lpstr>
      <vt:lpstr>配置信息</vt:lpstr>
      <vt:lpstr>IDS的任务-安全响应</vt:lpstr>
      <vt:lpstr>IDS提供的主要功能</vt:lpstr>
      <vt:lpstr>IDS提供的主要功能</vt:lpstr>
      <vt:lpstr>IDS提供的主要功能</vt:lpstr>
      <vt:lpstr>IDS的分类</vt:lpstr>
      <vt:lpstr>IDS的分类</vt:lpstr>
      <vt:lpstr>IDS的分类</vt:lpstr>
      <vt:lpstr>IDS的分类</vt:lpstr>
      <vt:lpstr>IDS的分类</vt:lpstr>
      <vt:lpstr>IDS的分类</vt:lpstr>
      <vt:lpstr>PowerPoint 演示文稿</vt:lpstr>
      <vt:lpstr>CIDF模型及入侵检测原理</vt:lpstr>
      <vt:lpstr>CIDF模型及入侵检测原理</vt:lpstr>
      <vt:lpstr>CIDF模型及入侵检测原理</vt:lpstr>
      <vt:lpstr>CIDF模型及入侵检测原理</vt:lpstr>
      <vt:lpstr>CIDF模型及入侵检测原理</vt:lpstr>
      <vt:lpstr>CIDF模型及入侵检测原理</vt:lpstr>
      <vt:lpstr>CIDF模型及入侵检测原理</vt:lpstr>
      <vt:lpstr>CIDF模型及入侵检测原理</vt:lpstr>
      <vt:lpstr>CIDF模型及入侵检测原理</vt:lpstr>
      <vt:lpstr>入侵检测原理</vt:lpstr>
      <vt:lpstr>入侵检测原理</vt:lpstr>
      <vt:lpstr>入侵检测原理</vt:lpstr>
      <vt:lpstr>PowerPoint 演示文稿</vt:lpstr>
      <vt:lpstr>Snort 简介</vt:lpstr>
      <vt:lpstr>Snort 简介</vt:lpstr>
      <vt:lpstr>Snort 简介</vt:lpstr>
      <vt:lpstr>Snort 简介</vt:lpstr>
      <vt:lpstr>Snort 简介</vt:lpstr>
      <vt:lpstr>Snort 简介</vt:lpstr>
      <vt:lpstr>Snort 简介</vt:lpstr>
      <vt:lpstr>Snort 简介</vt:lpstr>
      <vt:lpstr>Snort 简介</vt:lpstr>
      <vt:lpstr>Snort 简介</vt:lpstr>
      <vt:lpstr>IDS部署方式</vt:lpstr>
      <vt:lpstr>IDS部署方式</vt:lpstr>
      <vt:lpstr>IDS部署方式</vt:lpstr>
      <vt:lpstr>IDS部署方式</vt:lpstr>
      <vt:lpstr>PowerPoint 演示文稿</vt:lpstr>
      <vt:lpstr>IDS的发展方向</vt:lpstr>
      <vt:lpstr>IDS的发展方向</vt:lpstr>
      <vt:lpstr>IDS的发展方向</vt:lpstr>
      <vt:lpstr>IDS的发展方向</vt:lpstr>
      <vt:lpstr>IDS的发展方向</vt:lpstr>
      <vt:lpstr>IDS的发展方向</vt:lpstr>
      <vt:lpstr>IDS的发展方向</vt:lpstr>
      <vt:lpstr>IDS的发展方向</vt:lpstr>
      <vt:lpstr>IDS的发展方向</vt:lpstr>
      <vt:lpstr>IDS的发展方向</vt:lpstr>
      <vt:lpstr>PowerPoint 演示文稿</vt:lpstr>
      <vt:lpstr>NIDS的脆弱性及攻击方法</vt:lpstr>
      <vt:lpstr>NIDS所面临的几个问题</vt:lpstr>
      <vt:lpstr>NIDS所面临的几个问题</vt:lpstr>
      <vt:lpstr>NIDS所面临的几个问题</vt:lpstr>
      <vt:lpstr>NIDS所面临的几个问题</vt:lpstr>
      <vt:lpstr>作业和实践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网络攻击</dc:title>
  <dc:creator>WFY</dc:creator>
  <cp:lastModifiedBy>WFY</cp:lastModifiedBy>
  <cp:revision>86</cp:revision>
  <dcterms:created xsi:type="dcterms:W3CDTF">2020-02-05T03:09:34Z</dcterms:created>
  <dcterms:modified xsi:type="dcterms:W3CDTF">2021-03-30T08:38:17Z</dcterms:modified>
</cp:coreProperties>
</file>