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media/image253.jpg" ContentType="image/jpeg"/>
  <Override PartName="/ppt/notesSlides/notesSlide44.xml" ContentType="application/vnd.openxmlformats-officedocument.presentationml.notesSlide+xml"/>
  <Override PartName="/ppt/media/image254.jpg" ContentType="image/jpeg"/>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0"/>
  </p:notesMasterIdLst>
  <p:sldIdLst>
    <p:sldId id="347" r:id="rId2"/>
    <p:sldId id="256" r:id="rId3"/>
    <p:sldId id="390" r:id="rId4"/>
    <p:sldId id="392" r:id="rId5"/>
    <p:sldId id="349" r:id="rId6"/>
    <p:sldId id="258" r:id="rId7"/>
    <p:sldId id="259" r:id="rId8"/>
    <p:sldId id="265" r:id="rId9"/>
    <p:sldId id="266" r:id="rId10"/>
    <p:sldId id="264" r:id="rId11"/>
    <p:sldId id="270" r:id="rId12"/>
    <p:sldId id="290" r:id="rId13"/>
    <p:sldId id="294" r:id="rId14"/>
    <p:sldId id="295" r:id="rId15"/>
    <p:sldId id="296" r:id="rId16"/>
    <p:sldId id="297" r:id="rId17"/>
    <p:sldId id="298" r:id="rId18"/>
    <p:sldId id="350" r:id="rId19"/>
    <p:sldId id="271" r:id="rId20"/>
    <p:sldId id="277" r:id="rId21"/>
    <p:sldId id="278" r:id="rId22"/>
    <p:sldId id="279" r:id="rId23"/>
    <p:sldId id="263" r:id="rId24"/>
    <p:sldId id="280" r:id="rId25"/>
    <p:sldId id="275" r:id="rId26"/>
    <p:sldId id="281" r:id="rId27"/>
    <p:sldId id="352" r:id="rId28"/>
    <p:sldId id="288" r:id="rId29"/>
    <p:sldId id="391" r:id="rId30"/>
    <p:sldId id="282" r:id="rId31"/>
    <p:sldId id="283" r:id="rId32"/>
    <p:sldId id="310" r:id="rId33"/>
    <p:sldId id="289" r:id="rId34"/>
    <p:sldId id="286" r:id="rId35"/>
    <p:sldId id="356" r:id="rId36"/>
    <p:sldId id="361" r:id="rId37"/>
    <p:sldId id="357" r:id="rId38"/>
    <p:sldId id="358" r:id="rId39"/>
    <p:sldId id="359" r:id="rId40"/>
    <p:sldId id="360" r:id="rId41"/>
    <p:sldId id="362" r:id="rId42"/>
    <p:sldId id="287" r:id="rId43"/>
    <p:sldId id="393" r:id="rId44"/>
    <p:sldId id="302" r:id="rId45"/>
    <p:sldId id="305" r:id="rId46"/>
    <p:sldId id="304" r:id="rId47"/>
    <p:sldId id="306" r:id="rId48"/>
    <p:sldId id="307" r:id="rId49"/>
    <p:sldId id="308" r:id="rId50"/>
    <p:sldId id="301" r:id="rId51"/>
    <p:sldId id="312" r:id="rId52"/>
    <p:sldId id="313" r:id="rId53"/>
    <p:sldId id="314" r:id="rId54"/>
    <p:sldId id="364" r:id="rId55"/>
    <p:sldId id="394" r:id="rId56"/>
    <p:sldId id="320" r:id="rId57"/>
    <p:sldId id="336" r:id="rId58"/>
    <p:sldId id="335" r:id="rId59"/>
    <p:sldId id="334" r:id="rId60"/>
    <p:sldId id="337" r:id="rId61"/>
    <p:sldId id="338" r:id="rId62"/>
    <p:sldId id="339" r:id="rId63"/>
    <p:sldId id="340" r:id="rId64"/>
    <p:sldId id="342" r:id="rId65"/>
    <p:sldId id="343" r:id="rId66"/>
    <p:sldId id="344" r:id="rId67"/>
    <p:sldId id="345" r:id="rId68"/>
    <p:sldId id="341" r:id="rId69"/>
    <p:sldId id="368" r:id="rId70"/>
    <p:sldId id="369" r:id="rId71"/>
    <p:sldId id="370" r:id="rId72"/>
    <p:sldId id="371" r:id="rId73"/>
    <p:sldId id="416" r:id="rId74"/>
    <p:sldId id="409" r:id="rId75"/>
    <p:sldId id="399" r:id="rId76"/>
    <p:sldId id="400" r:id="rId77"/>
    <p:sldId id="404" r:id="rId78"/>
    <p:sldId id="405" r:id="rId79"/>
    <p:sldId id="406" r:id="rId80"/>
    <p:sldId id="411" r:id="rId81"/>
    <p:sldId id="407" r:id="rId82"/>
    <p:sldId id="408" r:id="rId83"/>
    <p:sldId id="412" r:id="rId84"/>
    <p:sldId id="413" r:id="rId85"/>
    <p:sldId id="414" r:id="rId86"/>
    <p:sldId id="397" r:id="rId87"/>
    <p:sldId id="415" r:id="rId88"/>
    <p:sldId id="375" r:id="rId89"/>
    <p:sldId id="382" r:id="rId90"/>
    <p:sldId id="376" r:id="rId91"/>
    <p:sldId id="373" r:id="rId92"/>
    <p:sldId id="380" r:id="rId93"/>
    <p:sldId id="381" r:id="rId94"/>
    <p:sldId id="383" r:id="rId95"/>
    <p:sldId id="384" r:id="rId96"/>
    <p:sldId id="385" r:id="rId97"/>
    <p:sldId id="374" r:id="rId98"/>
    <p:sldId id="389" r:id="rId9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41" autoAdjust="0"/>
    <p:restoredTop sz="92488" autoAdjust="0"/>
  </p:normalViewPr>
  <p:slideViewPr>
    <p:cSldViewPr snapToGrid="0">
      <p:cViewPr varScale="1">
        <p:scale>
          <a:sx n="77" d="100"/>
          <a:sy n="77" d="100"/>
        </p:scale>
        <p:origin x="89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4C0392-4E4B-490C-A26A-80A33DCC3D71}" type="datetimeFigureOut">
              <a:rPr lang="zh-CN" altLang="en-US" smtClean="0"/>
              <a:t>2021/4/5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4A6DE4-41E5-4752-B3CD-3B72BF866679}" type="slidenum">
              <a:rPr lang="zh-CN" altLang="en-US" smtClean="0"/>
              <a:t>‹#›</a:t>
            </a:fld>
            <a:endParaRPr lang="zh-CN" altLang="en-US"/>
          </a:p>
        </p:txBody>
      </p:sp>
    </p:spTree>
    <p:extLst>
      <p:ext uri="{BB962C8B-B14F-4D97-AF65-F5344CB8AC3E}">
        <p14:creationId xmlns:p14="http://schemas.microsoft.com/office/powerpoint/2010/main" val="1913428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blog.csdn.net/windeal3203/article/details/51089278?depth_1-utm_source=distribute.pc_relevant_right.none-task&amp;utm_source=distribute.pc_relevant_right.none-task"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blog.csdn.net/windeal3203/article/details/51089278?depth_1-utm_source=distribute.pc_relevant_right.none-task&amp;utm_source=distribute.pc_relevant_right.none-task"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blog.csdn.net/windeal3203/article/details/51089278?depth_1-utm_source=distribute.pc_relevant_right.none-task&amp;utm_source=distribute.pc_relevant_right.none-task"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blog.csdn.net/windeal3203/article/details/51089278?depth_1-utm_source=distribute.pc_relevant_right.none-task&amp;utm_source=distribute.pc_relevant_right.none-task"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baike.baidu.com/item/L2TP/609253?fr=aladdin"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blog.csdn.net/windeal3203/article/details/51089278?depth_1-utm_source=distribute.pc_relevant_right.none-task&amp;utm_source=distribute.pc_relevant_right.none-task"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blog.csdn.net/windeal3203/article/details/51089278?depth_1-utm_source=distribute.pc_relevant_right.none-task&amp;utm_source=distribute.pc_relevant_right.none-task"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a:t>
            </a:fld>
            <a:endParaRPr lang="zh-CN" altLang="en-US"/>
          </a:p>
        </p:txBody>
      </p:sp>
    </p:spTree>
    <p:extLst>
      <p:ext uri="{BB962C8B-B14F-4D97-AF65-F5344CB8AC3E}">
        <p14:creationId xmlns:p14="http://schemas.microsoft.com/office/powerpoint/2010/main" val="3098791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https://blog.csdn.net/windeal3203/article/details/51089278?depth_1-utm_source=distribute.pc_relevant_right.none-task&amp;utm_source=distribute.pc_relevant_right.none-task</a:t>
            </a:r>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37</a:t>
            </a:fld>
            <a:endParaRPr lang="zh-CN" altLang="en-US"/>
          </a:p>
        </p:txBody>
      </p:sp>
    </p:spTree>
    <p:extLst>
      <p:ext uri="{BB962C8B-B14F-4D97-AF65-F5344CB8AC3E}">
        <p14:creationId xmlns:p14="http://schemas.microsoft.com/office/powerpoint/2010/main" val="3660008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https://blog.csdn.net/windeal3203/article/details/51089278?depth_1-utm_source=distribute.pc_relevant_right.none-task&amp;utm_source=distribute.pc_relevant_right.none-task</a:t>
            </a:r>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38</a:t>
            </a:fld>
            <a:endParaRPr lang="zh-CN" altLang="en-US"/>
          </a:p>
        </p:txBody>
      </p:sp>
    </p:spTree>
    <p:extLst>
      <p:ext uri="{BB962C8B-B14F-4D97-AF65-F5344CB8AC3E}">
        <p14:creationId xmlns:p14="http://schemas.microsoft.com/office/powerpoint/2010/main" val="4181081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https://blog.csdn.net/windeal3203/article/details/51089278?depth_1-utm_source=distribute.pc_relevant_right.none-task&amp;utm_source=distribute.pc_relevant_right.none-task</a:t>
            </a:r>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39</a:t>
            </a:fld>
            <a:endParaRPr lang="zh-CN" altLang="en-US"/>
          </a:p>
        </p:txBody>
      </p:sp>
    </p:spTree>
    <p:extLst>
      <p:ext uri="{BB962C8B-B14F-4D97-AF65-F5344CB8AC3E}">
        <p14:creationId xmlns:p14="http://schemas.microsoft.com/office/powerpoint/2010/main" val="4257792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https://blog.csdn.net/windeal3203/article/details/51089278?depth_1-utm_source=distribute.pc_relevant_right.none-task&amp;utm_source=distribute.pc_relevant_right.none-task</a:t>
            </a:r>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40</a:t>
            </a:fld>
            <a:endParaRPr lang="zh-CN" altLang="en-US"/>
          </a:p>
        </p:txBody>
      </p:sp>
    </p:spTree>
    <p:extLst>
      <p:ext uri="{BB962C8B-B14F-4D97-AF65-F5344CB8AC3E}">
        <p14:creationId xmlns:p14="http://schemas.microsoft.com/office/powerpoint/2010/main" val="3587670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41</a:t>
            </a:fld>
            <a:endParaRPr lang="zh-CN" altLang="en-US"/>
          </a:p>
        </p:txBody>
      </p:sp>
    </p:spTree>
    <p:extLst>
      <p:ext uri="{BB962C8B-B14F-4D97-AF65-F5344CB8AC3E}">
        <p14:creationId xmlns:p14="http://schemas.microsoft.com/office/powerpoint/2010/main" val="1488953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43</a:t>
            </a:fld>
            <a:endParaRPr lang="zh-CN" altLang="en-US"/>
          </a:p>
        </p:txBody>
      </p:sp>
    </p:spTree>
    <p:extLst>
      <p:ext uri="{BB962C8B-B14F-4D97-AF65-F5344CB8AC3E}">
        <p14:creationId xmlns:p14="http://schemas.microsoft.com/office/powerpoint/2010/main" val="95123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https://blog.csdn.net/weixin_41623479/article/details/81482814</a:t>
            </a:r>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45</a:t>
            </a:fld>
            <a:endParaRPr lang="zh-CN" altLang="en-US"/>
          </a:p>
        </p:txBody>
      </p:sp>
    </p:spTree>
    <p:extLst>
      <p:ext uri="{BB962C8B-B14F-4D97-AF65-F5344CB8AC3E}">
        <p14:creationId xmlns:p14="http://schemas.microsoft.com/office/powerpoint/2010/main" val="2639786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zh-CN" altLang="en-US" dirty="0" smtClean="0"/>
              <a:t>原文链接：</a:t>
            </a:r>
            <a:r>
              <a:rPr lang="en-US" altLang="zh-CN" dirty="0" smtClean="0"/>
              <a:t>https://blog.csdn.net/u013485792/article/details/50838272</a:t>
            </a:r>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50</a:t>
            </a:fld>
            <a:endParaRPr lang="zh-CN" altLang="en-US"/>
          </a:p>
        </p:txBody>
      </p:sp>
    </p:spTree>
    <p:extLst>
      <p:ext uri="{BB962C8B-B14F-4D97-AF65-F5344CB8AC3E}">
        <p14:creationId xmlns:p14="http://schemas.microsoft.com/office/powerpoint/2010/main" val="19312441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zh-CN" altLang="en-US" dirty="0" smtClean="0"/>
              <a:t>原文链接：</a:t>
            </a:r>
            <a:r>
              <a:rPr lang="en-US" altLang="zh-CN" dirty="0" smtClean="0"/>
              <a:t>https://blog.csdn.net/u013485792/article/details/50838272</a:t>
            </a:r>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51</a:t>
            </a:fld>
            <a:endParaRPr lang="zh-CN" altLang="en-US"/>
          </a:p>
        </p:txBody>
      </p:sp>
    </p:spTree>
    <p:extLst>
      <p:ext uri="{BB962C8B-B14F-4D97-AF65-F5344CB8AC3E}">
        <p14:creationId xmlns:p14="http://schemas.microsoft.com/office/powerpoint/2010/main" val="6328376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https://baike.baidu.com/item/L2TP/609253?fr=aladdin</a:t>
            </a:r>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54</a:t>
            </a:fld>
            <a:endParaRPr lang="zh-CN" altLang="en-US"/>
          </a:p>
        </p:txBody>
      </p:sp>
    </p:spTree>
    <p:extLst>
      <p:ext uri="{BB962C8B-B14F-4D97-AF65-F5344CB8AC3E}">
        <p14:creationId xmlns:p14="http://schemas.microsoft.com/office/powerpoint/2010/main" val="3040838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3</a:t>
            </a:fld>
            <a:endParaRPr lang="zh-CN" altLang="en-US"/>
          </a:p>
        </p:txBody>
      </p:sp>
    </p:spTree>
    <p:extLst>
      <p:ext uri="{BB962C8B-B14F-4D97-AF65-F5344CB8AC3E}">
        <p14:creationId xmlns:p14="http://schemas.microsoft.com/office/powerpoint/2010/main" val="26257829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55</a:t>
            </a:fld>
            <a:endParaRPr lang="zh-CN" altLang="en-US"/>
          </a:p>
        </p:txBody>
      </p:sp>
    </p:spTree>
    <p:extLst>
      <p:ext uri="{BB962C8B-B14F-4D97-AF65-F5344CB8AC3E}">
        <p14:creationId xmlns:p14="http://schemas.microsoft.com/office/powerpoint/2010/main" val="36391562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第一版</a:t>
            </a:r>
            <a:r>
              <a:rPr lang="en-US" altLang="zh-CN" sz="1200" dirty="0" smtClean="0"/>
              <a:t>IPsec</a:t>
            </a:r>
            <a:r>
              <a:rPr lang="zh-CN" altLang="en-US" sz="1200" dirty="0" smtClean="0"/>
              <a:t>协议在</a:t>
            </a:r>
            <a:r>
              <a:rPr lang="en-US" altLang="zh-CN" sz="1200" dirty="0" smtClean="0"/>
              <a:t>RFC2401—2409</a:t>
            </a:r>
            <a:r>
              <a:rPr lang="zh-CN" altLang="en-US" sz="1200" dirty="0" smtClean="0"/>
              <a:t>中定义</a:t>
            </a:r>
            <a:r>
              <a:rPr lang="en-US" altLang="zh-CN" sz="1200" dirty="0" smtClean="0"/>
              <a:t>; </a:t>
            </a:r>
            <a:r>
              <a:rPr lang="zh-CN" altLang="en-US" sz="1200" dirty="0" smtClean="0"/>
              <a:t>第二版</a:t>
            </a:r>
            <a:r>
              <a:rPr lang="en-US" altLang="zh-CN" sz="1200" dirty="0" smtClean="0"/>
              <a:t>IPsec</a:t>
            </a:r>
            <a:r>
              <a:rPr lang="zh-CN" altLang="en-US" sz="1200" dirty="0" smtClean="0"/>
              <a:t>协议的标准文档在</a:t>
            </a:r>
            <a:r>
              <a:rPr lang="en-US" altLang="zh-CN" sz="1200" dirty="0" smtClean="0"/>
              <a:t>2005</a:t>
            </a:r>
            <a:r>
              <a:rPr lang="zh-CN" altLang="en-US" sz="1200" dirty="0" smtClean="0"/>
              <a:t>年发布，定义在</a:t>
            </a:r>
            <a:r>
              <a:rPr lang="en-US" altLang="zh-CN" sz="1200" dirty="0" smtClean="0"/>
              <a:t>RFC 4301—RFC 4309</a:t>
            </a:r>
            <a:r>
              <a:rPr lang="zh-CN" altLang="en-US" sz="1200" dirty="0" smtClean="0"/>
              <a:t>中。</a:t>
            </a:r>
          </a:p>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56</a:t>
            </a:fld>
            <a:endParaRPr lang="zh-CN" altLang="en-US"/>
          </a:p>
        </p:txBody>
      </p:sp>
    </p:spTree>
    <p:extLst>
      <p:ext uri="{BB962C8B-B14F-4D97-AF65-F5344CB8AC3E}">
        <p14:creationId xmlns:p14="http://schemas.microsoft.com/office/powerpoint/2010/main" val="5726946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宋体"/>
                <a:cs typeface="宋体"/>
              </a:rPr>
              <a:t>原文链接：</a:t>
            </a:r>
            <a:r>
              <a:rPr lang="en-US" altLang="zh-CN" sz="1200" dirty="0" smtClean="0">
                <a:latin typeface="宋体"/>
                <a:cs typeface="宋体"/>
              </a:rPr>
              <a:t>https://blog.csdn.net/NEUChords/article/details/92968314</a:t>
            </a:r>
          </a:p>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57</a:t>
            </a:fld>
            <a:endParaRPr lang="zh-CN" altLang="en-US"/>
          </a:p>
        </p:txBody>
      </p:sp>
    </p:spTree>
    <p:extLst>
      <p:ext uri="{BB962C8B-B14F-4D97-AF65-F5344CB8AC3E}">
        <p14:creationId xmlns:p14="http://schemas.microsoft.com/office/powerpoint/2010/main" val="26033721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宋体"/>
                <a:cs typeface="宋体"/>
              </a:rPr>
              <a:t>原文链接：</a:t>
            </a:r>
            <a:r>
              <a:rPr lang="en-US" altLang="zh-CN" sz="1200" dirty="0" smtClean="0">
                <a:latin typeface="宋体"/>
                <a:cs typeface="宋体"/>
              </a:rPr>
              <a:t>https://blog.csdn.net/NEUChords/article/details/92968314</a:t>
            </a:r>
          </a:p>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58</a:t>
            </a:fld>
            <a:endParaRPr lang="zh-CN" altLang="en-US"/>
          </a:p>
        </p:txBody>
      </p:sp>
    </p:spTree>
    <p:extLst>
      <p:ext uri="{BB962C8B-B14F-4D97-AF65-F5344CB8AC3E}">
        <p14:creationId xmlns:p14="http://schemas.microsoft.com/office/powerpoint/2010/main" val="27521701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宋体"/>
                <a:cs typeface="宋体"/>
              </a:rPr>
              <a:t>原文链接：</a:t>
            </a:r>
            <a:r>
              <a:rPr lang="en-US" altLang="zh-CN" sz="1200" dirty="0" smtClean="0">
                <a:latin typeface="宋体"/>
                <a:cs typeface="宋体"/>
              </a:rPr>
              <a:t>https://blog.csdn.net/NEUChords/article/details/92968314</a:t>
            </a:r>
          </a:p>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59</a:t>
            </a:fld>
            <a:endParaRPr lang="zh-CN" altLang="en-US"/>
          </a:p>
        </p:txBody>
      </p:sp>
    </p:spTree>
    <p:extLst>
      <p:ext uri="{BB962C8B-B14F-4D97-AF65-F5344CB8AC3E}">
        <p14:creationId xmlns:p14="http://schemas.microsoft.com/office/powerpoint/2010/main" val="39123557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宋体"/>
                <a:cs typeface="宋体"/>
              </a:rPr>
              <a:t>原文链接：</a:t>
            </a:r>
            <a:r>
              <a:rPr lang="en-US" altLang="zh-CN" sz="1200" dirty="0" smtClean="0">
                <a:latin typeface="宋体"/>
                <a:cs typeface="宋体"/>
              </a:rPr>
              <a:t>https://blog.csdn.net/NEUChords/article/details/92968314</a:t>
            </a:r>
          </a:p>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60</a:t>
            </a:fld>
            <a:endParaRPr lang="zh-CN" altLang="en-US"/>
          </a:p>
        </p:txBody>
      </p:sp>
    </p:spTree>
    <p:extLst>
      <p:ext uri="{BB962C8B-B14F-4D97-AF65-F5344CB8AC3E}">
        <p14:creationId xmlns:p14="http://schemas.microsoft.com/office/powerpoint/2010/main" val="38676864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宋体"/>
                <a:cs typeface="宋体"/>
              </a:rPr>
              <a:t>原文链接：</a:t>
            </a:r>
            <a:r>
              <a:rPr lang="en-US" altLang="zh-CN" sz="1200" dirty="0" smtClean="0">
                <a:latin typeface="宋体"/>
                <a:cs typeface="宋体"/>
              </a:rPr>
              <a:t>https://blog.csdn.net/NEUChords/article/details/92968314</a:t>
            </a:r>
          </a:p>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61</a:t>
            </a:fld>
            <a:endParaRPr lang="zh-CN" altLang="en-US"/>
          </a:p>
        </p:txBody>
      </p:sp>
    </p:spTree>
    <p:extLst>
      <p:ext uri="{BB962C8B-B14F-4D97-AF65-F5344CB8AC3E}">
        <p14:creationId xmlns:p14="http://schemas.microsoft.com/office/powerpoint/2010/main" val="29714187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宋体"/>
                <a:cs typeface="宋体"/>
              </a:rPr>
              <a:t>原文链接：</a:t>
            </a:r>
            <a:r>
              <a:rPr lang="en-US" altLang="zh-CN" sz="1200" dirty="0" smtClean="0">
                <a:latin typeface="宋体"/>
                <a:cs typeface="宋体"/>
              </a:rPr>
              <a:t>https://blog.csdn.net/NEUChords/article/details/92968314</a:t>
            </a:r>
          </a:p>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62</a:t>
            </a:fld>
            <a:endParaRPr lang="zh-CN" altLang="en-US"/>
          </a:p>
        </p:txBody>
      </p:sp>
    </p:spTree>
    <p:extLst>
      <p:ext uri="{BB962C8B-B14F-4D97-AF65-F5344CB8AC3E}">
        <p14:creationId xmlns:p14="http://schemas.microsoft.com/office/powerpoint/2010/main" val="32896396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宋体"/>
                <a:cs typeface="宋体"/>
              </a:rPr>
              <a:t>原文链接：</a:t>
            </a:r>
            <a:r>
              <a:rPr lang="en-US" altLang="zh-CN" sz="1200" dirty="0" smtClean="0">
                <a:latin typeface="宋体"/>
                <a:cs typeface="宋体"/>
              </a:rPr>
              <a:t>https://blog.csdn.net/NEUChords/article/details/92968314</a:t>
            </a:r>
          </a:p>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63</a:t>
            </a:fld>
            <a:endParaRPr lang="zh-CN" altLang="en-US"/>
          </a:p>
        </p:txBody>
      </p:sp>
    </p:spTree>
    <p:extLst>
      <p:ext uri="{BB962C8B-B14F-4D97-AF65-F5344CB8AC3E}">
        <p14:creationId xmlns:p14="http://schemas.microsoft.com/office/powerpoint/2010/main" val="25287945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宋体"/>
                <a:cs typeface="宋体"/>
              </a:rPr>
              <a:t>原文链接：</a:t>
            </a:r>
            <a:r>
              <a:rPr lang="en-US" altLang="zh-CN" sz="1200" dirty="0" smtClean="0">
                <a:latin typeface="宋体"/>
                <a:cs typeface="宋体"/>
              </a:rPr>
              <a:t>https://blog.csdn.net/NEUChords/article/details/92968314</a:t>
            </a:r>
          </a:p>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64</a:t>
            </a:fld>
            <a:endParaRPr lang="zh-CN" altLang="en-US"/>
          </a:p>
        </p:txBody>
      </p:sp>
    </p:spTree>
    <p:extLst>
      <p:ext uri="{BB962C8B-B14F-4D97-AF65-F5344CB8AC3E}">
        <p14:creationId xmlns:p14="http://schemas.microsoft.com/office/powerpoint/2010/main" val="953631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4</a:t>
            </a:fld>
            <a:endParaRPr lang="zh-CN" altLang="en-US"/>
          </a:p>
        </p:txBody>
      </p:sp>
    </p:spTree>
    <p:extLst>
      <p:ext uri="{BB962C8B-B14F-4D97-AF65-F5344CB8AC3E}">
        <p14:creationId xmlns:p14="http://schemas.microsoft.com/office/powerpoint/2010/main" val="21410113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宋体"/>
                <a:cs typeface="宋体"/>
              </a:rPr>
              <a:t>原文链接：</a:t>
            </a:r>
            <a:r>
              <a:rPr lang="en-US" altLang="zh-CN" sz="1200" dirty="0" smtClean="0">
                <a:latin typeface="宋体"/>
                <a:cs typeface="宋体"/>
              </a:rPr>
              <a:t>https://blog.csdn.net/NEUChords/article/details/92968314</a:t>
            </a:r>
          </a:p>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65</a:t>
            </a:fld>
            <a:endParaRPr lang="zh-CN" altLang="en-US"/>
          </a:p>
        </p:txBody>
      </p:sp>
    </p:spTree>
    <p:extLst>
      <p:ext uri="{BB962C8B-B14F-4D97-AF65-F5344CB8AC3E}">
        <p14:creationId xmlns:p14="http://schemas.microsoft.com/office/powerpoint/2010/main" val="2084834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宋体"/>
                <a:cs typeface="宋体"/>
              </a:rPr>
              <a:t>原文链接：</a:t>
            </a:r>
            <a:r>
              <a:rPr lang="en-US" altLang="zh-CN" sz="1200" dirty="0" smtClean="0">
                <a:latin typeface="宋体"/>
                <a:cs typeface="宋体"/>
              </a:rPr>
              <a:t>https://blog.csdn.net/NEUChords/article/details/92968314</a:t>
            </a:r>
          </a:p>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66</a:t>
            </a:fld>
            <a:endParaRPr lang="zh-CN" altLang="en-US"/>
          </a:p>
        </p:txBody>
      </p:sp>
    </p:spTree>
    <p:extLst>
      <p:ext uri="{BB962C8B-B14F-4D97-AF65-F5344CB8AC3E}">
        <p14:creationId xmlns:p14="http://schemas.microsoft.com/office/powerpoint/2010/main" val="15152922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宋体"/>
                <a:cs typeface="宋体"/>
              </a:rPr>
              <a:t>原文链接：</a:t>
            </a:r>
            <a:r>
              <a:rPr lang="en-US" altLang="zh-CN" sz="1200" dirty="0" smtClean="0">
                <a:latin typeface="宋体"/>
                <a:cs typeface="宋体"/>
              </a:rPr>
              <a:t>https://blog.csdn.net/NEUChords/article/details/92968314</a:t>
            </a:r>
          </a:p>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67</a:t>
            </a:fld>
            <a:endParaRPr lang="zh-CN" altLang="en-US"/>
          </a:p>
        </p:txBody>
      </p:sp>
    </p:spTree>
    <p:extLst>
      <p:ext uri="{BB962C8B-B14F-4D97-AF65-F5344CB8AC3E}">
        <p14:creationId xmlns:p14="http://schemas.microsoft.com/office/powerpoint/2010/main" val="3767556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宋体"/>
                <a:cs typeface="宋体"/>
              </a:rPr>
              <a:t>原文链接：</a:t>
            </a:r>
            <a:r>
              <a:rPr lang="en-US" altLang="zh-CN" sz="1200" dirty="0" smtClean="0">
                <a:latin typeface="宋体"/>
                <a:cs typeface="宋体"/>
              </a:rPr>
              <a:t>https://blog.csdn.net/NEUChords/article/details/92968314</a:t>
            </a:r>
          </a:p>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68</a:t>
            </a:fld>
            <a:endParaRPr lang="zh-CN" altLang="en-US"/>
          </a:p>
        </p:txBody>
      </p:sp>
    </p:spTree>
    <p:extLst>
      <p:ext uri="{BB962C8B-B14F-4D97-AF65-F5344CB8AC3E}">
        <p14:creationId xmlns:p14="http://schemas.microsoft.com/office/powerpoint/2010/main" val="12243086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宋体"/>
                <a:cs typeface="宋体"/>
              </a:rPr>
              <a:t>原文链接：</a:t>
            </a:r>
            <a:r>
              <a:rPr lang="en-US" altLang="zh-CN" sz="1200" dirty="0" smtClean="0">
                <a:latin typeface="宋体"/>
                <a:cs typeface="宋体"/>
              </a:rPr>
              <a:t>https://blog.csdn.net/NEUChords/article/details/92968314</a:t>
            </a:r>
          </a:p>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69</a:t>
            </a:fld>
            <a:endParaRPr lang="zh-CN" altLang="en-US"/>
          </a:p>
        </p:txBody>
      </p:sp>
    </p:spTree>
    <p:extLst>
      <p:ext uri="{BB962C8B-B14F-4D97-AF65-F5344CB8AC3E}">
        <p14:creationId xmlns:p14="http://schemas.microsoft.com/office/powerpoint/2010/main" val="19884218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宋体"/>
                <a:cs typeface="宋体"/>
              </a:rPr>
              <a:t>原文链接：</a:t>
            </a:r>
            <a:r>
              <a:rPr lang="en-US" altLang="zh-CN" sz="1200" dirty="0" smtClean="0">
                <a:latin typeface="宋体"/>
                <a:cs typeface="宋体"/>
              </a:rPr>
              <a:t>https://blog.csdn.net/NEUChords/article/details/92968314</a:t>
            </a:r>
          </a:p>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70</a:t>
            </a:fld>
            <a:endParaRPr lang="zh-CN" altLang="en-US"/>
          </a:p>
        </p:txBody>
      </p:sp>
    </p:spTree>
    <p:extLst>
      <p:ext uri="{BB962C8B-B14F-4D97-AF65-F5344CB8AC3E}">
        <p14:creationId xmlns:p14="http://schemas.microsoft.com/office/powerpoint/2010/main" val="38267522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宋体"/>
                <a:cs typeface="宋体"/>
              </a:rPr>
              <a:t>原文链接：</a:t>
            </a:r>
            <a:r>
              <a:rPr lang="en-US" altLang="zh-CN" sz="1200" dirty="0" smtClean="0">
                <a:latin typeface="宋体"/>
                <a:cs typeface="宋体"/>
              </a:rPr>
              <a:t>https://blog.csdn.net/NEUChords/article/details/92968314</a:t>
            </a:r>
          </a:p>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71</a:t>
            </a:fld>
            <a:endParaRPr lang="zh-CN" altLang="en-US"/>
          </a:p>
        </p:txBody>
      </p:sp>
    </p:spTree>
    <p:extLst>
      <p:ext uri="{BB962C8B-B14F-4D97-AF65-F5344CB8AC3E}">
        <p14:creationId xmlns:p14="http://schemas.microsoft.com/office/powerpoint/2010/main" val="42284578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宋体"/>
                <a:cs typeface="宋体"/>
              </a:rPr>
              <a:t>原文链接：</a:t>
            </a:r>
            <a:r>
              <a:rPr lang="en-US" altLang="zh-CN" sz="1200" dirty="0" smtClean="0">
                <a:latin typeface="宋体"/>
                <a:cs typeface="宋体"/>
              </a:rPr>
              <a:t>https://blog.csdn.net/NEUChords/article/details/92968314</a:t>
            </a:r>
          </a:p>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72</a:t>
            </a:fld>
            <a:endParaRPr lang="zh-CN" altLang="en-US"/>
          </a:p>
        </p:txBody>
      </p:sp>
    </p:spTree>
    <p:extLst>
      <p:ext uri="{BB962C8B-B14F-4D97-AF65-F5344CB8AC3E}">
        <p14:creationId xmlns:p14="http://schemas.microsoft.com/office/powerpoint/2010/main" val="32177505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73</a:t>
            </a:fld>
            <a:endParaRPr lang="zh-CN" altLang="en-US"/>
          </a:p>
        </p:txBody>
      </p:sp>
    </p:spTree>
    <p:extLst>
      <p:ext uri="{BB962C8B-B14F-4D97-AF65-F5344CB8AC3E}">
        <p14:creationId xmlns:p14="http://schemas.microsoft.com/office/powerpoint/2010/main" val="35395835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74</a:t>
            </a:fld>
            <a:endParaRPr lang="zh-CN" altLang="en-US"/>
          </a:p>
        </p:txBody>
      </p:sp>
    </p:spTree>
    <p:extLst>
      <p:ext uri="{BB962C8B-B14F-4D97-AF65-F5344CB8AC3E}">
        <p14:creationId xmlns:p14="http://schemas.microsoft.com/office/powerpoint/2010/main" val="1662690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9</a:t>
            </a:fld>
            <a:endParaRPr lang="zh-CN" altLang="en-US"/>
          </a:p>
        </p:txBody>
      </p:sp>
    </p:spTree>
    <p:extLst>
      <p:ext uri="{BB962C8B-B14F-4D97-AF65-F5344CB8AC3E}">
        <p14:creationId xmlns:p14="http://schemas.microsoft.com/office/powerpoint/2010/main" val="9368011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75</a:t>
            </a:fld>
            <a:endParaRPr lang="zh-CN" altLang="en-US"/>
          </a:p>
        </p:txBody>
      </p:sp>
    </p:spTree>
    <p:extLst>
      <p:ext uri="{BB962C8B-B14F-4D97-AF65-F5344CB8AC3E}">
        <p14:creationId xmlns:p14="http://schemas.microsoft.com/office/powerpoint/2010/main" val="17694181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76</a:t>
            </a:fld>
            <a:endParaRPr lang="zh-CN" altLang="en-US"/>
          </a:p>
        </p:txBody>
      </p:sp>
    </p:spTree>
    <p:extLst>
      <p:ext uri="{BB962C8B-B14F-4D97-AF65-F5344CB8AC3E}">
        <p14:creationId xmlns:p14="http://schemas.microsoft.com/office/powerpoint/2010/main" val="7569506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77</a:t>
            </a:fld>
            <a:endParaRPr lang="zh-CN" altLang="en-US"/>
          </a:p>
        </p:txBody>
      </p:sp>
    </p:spTree>
    <p:extLst>
      <p:ext uri="{BB962C8B-B14F-4D97-AF65-F5344CB8AC3E}">
        <p14:creationId xmlns:p14="http://schemas.microsoft.com/office/powerpoint/2010/main" val="24982426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78</a:t>
            </a:fld>
            <a:endParaRPr lang="zh-CN" altLang="en-US"/>
          </a:p>
        </p:txBody>
      </p:sp>
    </p:spTree>
    <p:extLst>
      <p:ext uri="{BB962C8B-B14F-4D97-AF65-F5344CB8AC3E}">
        <p14:creationId xmlns:p14="http://schemas.microsoft.com/office/powerpoint/2010/main" val="4059154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79</a:t>
            </a:fld>
            <a:endParaRPr lang="zh-CN" altLang="en-US"/>
          </a:p>
        </p:txBody>
      </p:sp>
    </p:spTree>
    <p:extLst>
      <p:ext uri="{BB962C8B-B14F-4D97-AF65-F5344CB8AC3E}">
        <p14:creationId xmlns:p14="http://schemas.microsoft.com/office/powerpoint/2010/main" val="20095607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80</a:t>
            </a:fld>
            <a:endParaRPr lang="zh-CN" altLang="en-US"/>
          </a:p>
        </p:txBody>
      </p:sp>
    </p:spTree>
    <p:extLst>
      <p:ext uri="{BB962C8B-B14F-4D97-AF65-F5344CB8AC3E}">
        <p14:creationId xmlns:p14="http://schemas.microsoft.com/office/powerpoint/2010/main" val="40978754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81</a:t>
            </a:fld>
            <a:endParaRPr lang="zh-CN" altLang="en-US"/>
          </a:p>
        </p:txBody>
      </p:sp>
    </p:spTree>
    <p:extLst>
      <p:ext uri="{BB962C8B-B14F-4D97-AF65-F5344CB8AC3E}">
        <p14:creationId xmlns:p14="http://schemas.microsoft.com/office/powerpoint/2010/main" val="38869245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82</a:t>
            </a:fld>
            <a:endParaRPr lang="zh-CN" altLang="en-US"/>
          </a:p>
        </p:txBody>
      </p:sp>
    </p:spTree>
    <p:extLst>
      <p:ext uri="{BB962C8B-B14F-4D97-AF65-F5344CB8AC3E}">
        <p14:creationId xmlns:p14="http://schemas.microsoft.com/office/powerpoint/2010/main" val="29632372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83</a:t>
            </a:fld>
            <a:endParaRPr lang="zh-CN" altLang="en-US"/>
          </a:p>
        </p:txBody>
      </p:sp>
    </p:spTree>
    <p:extLst>
      <p:ext uri="{BB962C8B-B14F-4D97-AF65-F5344CB8AC3E}">
        <p14:creationId xmlns:p14="http://schemas.microsoft.com/office/powerpoint/2010/main" val="27745155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84</a:t>
            </a:fld>
            <a:endParaRPr lang="zh-CN" altLang="en-US"/>
          </a:p>
        </p:txBody>
      </p:sp>
    </p:spTree>
    <p:extLst>
      <p:ext uri="{BB962C8B-B14F-4D97-AF65-F5344CB8AC3E}">
        <p14:creationId xmlns:p14="http://schemas.microsoft.com/office/powerpoint/2010/main" val="3284616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10</a:t>
            </a:fld>
            <a:endParaRPr lang="zh-CN" altLang="en-US"/>
          </a:p>
        </p:txBody>
      </p:sp>
    </p:spTree>
    <p:extLst>
      <p:ext uri="{BB962C8B-B14F-4D97-AF65-F5344CB8AC3E}">
        <p14:creationId xmlns:p14="http://schemas.microsoft.com/office/powerpoint/2010/main" val="10980385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85</a:t>
            </a:fld>
            <a:endParaRPr lang="zh-CN" altLang="en-US"/>
          </a:p>
        </p:txBody>
      </p:sp>
    </p:spTree>
    <p:extLst>
      <p:ext uri="{BB962C8B-B14F-4D97-AF65-F5344CB8AC3E}">
        <p14:creationId xmlns:p14="http://schemas.microsoft.com/office/powerpoint/2010/main" val="23860987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SSL </a:t>
            </a:r>
            <a:r>
              <a:rPr lang="zh-CN" altLang="en-US" dirty="0" smtClean="0"/>
              <a:t>协议详解： </a:t>
            </a:r>
            <a:r>
              <a:rPr lang="en-US" altLang="zh-CN" dirty="0" smtClean="0"/>
              <a:t>https://blog.csdn.net/qq_38265137/article/details/90112705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SSL VPN</a:t>
            </a:r>
            <a:r>
              <a:rPr lang="zh-CN" altLang="en-US" b="1" dirty="0" smtClean="0"/>
              <a:t>技术原理 ：</a:t>
            </a:r>
            <a:r>
              <a:rPr lang="en-US" altLang="zh-CN" dirty="0" smtClean="0"/>
              <a:t>https://cshihong.github.io/2019/05/11/SSL-VPN%E6%8A%80%E6%9C%AF%E5%8E%9F%E7%90%86/</a:t>
            </a:r>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86</a:t>
            </a:fld>
            <a:endParaRPr lang="zh-CN" altLang="en-US"/>
          </a:p>
        </p:txBody>
      </p:sp>
    </p:spTree>
    <p:extLst>
      <p:ext uri="{BB962C8B-B14F-4D97-AF65-F5344CB8AC3E}">
        <p14:creationId xmlns:p14="http://schemas.microsoft.com/office/powerpoint/2010/main" val="8381625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宋体"/>
                <a:cs typeface="宋体"/>
              </a:rPr>
              <a:t>原文链接：</a:t>
            </a:r>
            <a:r>
              <a:rPr lang="en-US" altLang="zh-CN" sz="1200" dirty="0" smtClean="0">
                <a:latin typeface="宋体"/>
                <a:cs typeface="宋体"/>
              </a:rPr>
              <a:t>https://blog.csdn.net/NEUChords/article/details/92968314</a:t>
            </a:r>
          </a:p>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87</a:t>
            </a:fld>
            <a:endParaRPr lang="zh-CN" altLang="en-US"/>
          </a:p>
        </p:txBody>
      </p:sp>
    </p:spTree>
    <p:extLst>
      <p:ext uri="{BB962C8B-B14F-4D97-AF65-F5344CB8AC3E}">
        <p14:creationId xmlns:p14="http://schemas.microsoft.com/office/powerpoint/2010/main" val="367766165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宋体"/>
                <a:cs typeface="宋体"/>
              </a:rPr>
              <a:t>原文链接：</a:t>
            </a:r>
            <a:r>
              <a:rPr lang="en-US" altLang="zh-CN" sz="1200" dirty="0" smtClean="0">
                <a:latin typeface="宋体"/>
                <a:cs typeface="宋体"/>
              </a:rPr>
              <a:t>https://blog.csdn.net/NEUChords/article/details/92968314</a:t>
            </a:r>
          </a:p>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88</a:t>
            </a:fld>
            <a:endParaRPr lang="zh-CN" altLang="en-US"/>
          </a:p>
        </p:txBody>
      </p:sp>
    </p:spTree>
    <p:extLst>
      <p:ext uri="{BB962C8B-B14F-4D97-AF65-F5344CB8AC3E}">
        <p14:creationId xmlns:p14="http://schemas.microsoft.com/office/powerpoint/2010/main" val="24593054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宋体"/>
                <a:cs typeface="宋体"/>
              </a:rPr>
              <a:t>原文链接：</a:t>
            </a:r>
            <a:r>
              <a:rPr lang="en-US" altLang="zh-CN" sz="1200" dirty="0" smtClean="0">
                <a:latin typeface="宋体"/>
                <a:cs typeface="宋体"/>
              </a:rPr>
              <a:t>https://blog.csdn.net/NEUChords/article/details/92968314</a:t>
            </a:r>
          </a:p>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89</a:t>
            </a:fld>
            <a:endParaRPr lang="zh-CN" altLang="en-US"/>
          </a:p>
        </p:txBody>
      </p:sp>
    </p:spTree>
    <p:extLst>
      <p:ext uri="{BB962C8B-B14F-4D97-AF65-F5344CB8AC3E}">
        <p14:creationId xmlns:p14="http://schemas.microsoft.com/office/powerpoint/2010/main" val="140811476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宋体"/>
                <a:cs typeface="宋体"/>
              </a:rPr>
              <a:t>原文链接：</a:t>
            </a:r>
            <a:r>
              <a:rPr lang="en-US" altLang="zh-CN" sz="1200" dirty="0" smtClean="0">
                <a:latin typeface="宋体"/>
                <a:cs typeface="宋体"/>
              </a:rPr>
              <a:t>https://blog.csdn.net/NEUChords/article/details/92968314</a:t>
            </a:r>
          </a:p>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90</a:t>
            </a:fld>
            <a:endParaRPr lang="zh-CN" altLang="en-US"/>
          </a:p>
        </p:txBody>
      </p:sp>
    </p:spTree>
    <p:extLst>
      <p:ext uri="{BB962C8B-B14F-4D97-AF65-F5344CB8AC3E}">
        <p14:creationId xmlns:p14="http://schemas.microsoft.com/office/powerpoint/2010/main" val="19461587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宋体"/>
                <a:cs typeface="宋体"/>
              </a:rPr>
              <a:t>第一次交换（消息</a:t>
            </a:r>
            <a:r>
              <a:rPr lang="en-US" altLang="zh-CN" sz="1200" dirty="0" smtClean="0">
                <a:latin typeface="宋体"/>
                <a:cs typeface="宋体"/>
              </a:rPr>
              <a:t>1</a:t>
            </a:r>
            <a:r>
              <a:rPr lang="zh-CN" altLang="en-US" sz="1200" dirty="0" smtClean="0">
                <a:latin typeface="宋体"/>
                <a:cs typeface="宋体"/>
              </a:rPr>
              <a:t>和</a:t>
            </a:r>
            <a:r>
              <a:rPr lang="en-US" altLang="zh-CN" sz="1200" dirty="0" smtClean="0">
                <a:latin typeface="宋体"/>
                <a:cs typeface="宋体"/>
              </a:rPr>
              <a:t>2</a:t>
            </a:r>
            <a:r>
              <a:rPr lang="zh-CN" altLang="en-US" sz="1200" dirty="0" smtClean="0">
                <a:latin typeface="宋体"/>
                <a:cs typeface="宋体"/>
              </a:rPr>
              <a:t>）：策略协商。在第</a:t>
            </a:r>
            <a:r>
              <a:rPr lang="en-US" altLang="zh-CN" sz="1200" dirty="0" smtClean="0">
                <a:latin typeface="宋体"/>
                <a:cs typeface="宋体"/>
              </a:rPr>
              <a:t>1</a:t>
            </a:r>
            <a:r>
              <a:rPr lang="zh-CN" altLang="en-US" sz="1200" dirty="0" smtClean="0">
                <a:latin typeface="宋体"/>
                <a:cs typeface="宋体"/>
              </a:rPr>
              <a:t>个数据包的传输过程中，发送方发起一个包含</a:t>
            </a:r>
            <a:r>
              <a:rPr lang="en-US" altLang="zh-CN" sz="1200" dirty="0" smtClean="0">
                <a:latin typeface="宋体"/>
                <a:cs typeface="宋体"/>
              </a:rPr>
              <a:t>cookie (</a:t>
            </a:r>
            <a:r>
              <a:rPr lang="zh-CN" altLang="en-US" sz="1200" dirty="0" smtClean="0">
                <a:latin typeface="宋体"/>
                <a:cs typeface="宋体"/>
              </a:rPr>
              <a:t>记为：</a:t>
            </a:r>
            <a:r>
              <a:rPr lang="en-US" altLang="zh-CN" sz="1200" dirty="0" smtClean="0">
                <a:latin typeface="宋体"/>
                <a:cs typeface="宋体"/>
              </a:rPr>
              <a:t>Ci ) </a:t>
            </a:r>
            <a:r>
              <a:rPr lang="zh-CN" altLang="en-US" sz="1200" dirty="0" smtClean="0">
                <a:latin typeface="宋体"/>
                <a:cs typeface="宋体"/>
              </a:rPr>
              <a:t>和</a:t>
            </a:r>
            <a:r>
              <a:rPr lang="en-US" altLang="zh-CN" sz="1200" dirty="0" smtClean="0">
                <a:latin typeface="宋体"/>
                <a:cs typeface="宋体"/>
              </a:rPr>
              <a:t>SA</a:t>
            </a:r>
            <a:r>
              <a:rPr lang="zh-CN" altLang="en-US" sz="1200" dirty="0" smtClean="0">
                <a:latin typeface="宋体"/>
                <a:cs typeface="宋体"/>
              </a:rPr>
              <a:t>负载（记为：</a:t>
            </a:r>
            <a:r>
              <a:rPr lang="en-US" altLang="zh-CN" sz="1200" dirty="0" err="1" smtClean="0">
                <a:latin typeface="宋体"/>
                <a:cs typeface="宋体"/>
              </a:rPr>
              <a:t>SAi</a:t>
            </a:r>
            <a:r>
              <a:rPr lang="zh-CN" altLang="en-US" sz="1200" dirty="0" smtClean="0">
                <a:latin typeface="宋体"/>
                <a:cs typeface="宋体"/>
              </a:rPr>
              <a:t>，携带协商</a:t>
            </a:r>
            <a:r>
              <a:rPr lang="en-US" altLang="zh-CN" sz="1200" dirty="0" smtClean="0">
                <a:latin typeface="宋体"/>
                <a:cs typeface="宋体"/>
              </a:rPr>
              <a:t>IKE SA</a:t>
            </a:r>
            <a:r>
              <a:rPr lang="zh-CN" altLang="en-US" sz="1200" dirty="0" smtClean="0">
                <a:latin typeface="宋体"/>
                <a:cs typeface="宋体"/>
              </a:rPr>
              <a:t>的各项参数（</a:t>
            </a:r>
            <a:r>
              <a:rPr lang="en-US" altLang="zh-CN" sz="1200" dirty="0" smtClean="0">
                <a:latin typeface="宋体"/>
                <a:cs typeface="宋体"/>
              </a:rPr>
              <a:t>5</a:t>
            </a:r>
            <a:r>
              <a:rPr lang="zh-CN" altLang="en-US" sz="1200" dirty="0" smtClean="0">
                <a:latin typeface="宋体"/>
                <a:cs typeface="宋体"/>
              </a:rPr>
              <a:t>元组），包括</a:t>
            </a:r>
            <a:r>
              <a:rPr lang="en-US" altLang="zh-CN" sz="1200" dirty="0" smtClean="0">
                <a:latin typeface="宋体"/>
                <a:cs typeface="宋体"/>
              </a:rPr>
              <a:t>IKE</a:t>
            </a:r>
            <a:r>
              <a:rPr lang="zh-CN" altLang="en-US" sz="1200" dirty="0" smtClean="0">
                <a:latin typeface="宋体"/>
                <a:cs typeface="宋体"/>
              </a:rPr>
              <a:t>的散列类型如</a:t>
            </a:r>
            <a:r>
              <a:rPr lang="en-US" altLang="zh-CN" sz="1200" dirty="0" smtClean="0">
                <a:latin typeface="宋体"/>
                <a:cs typeface="宋体"/>
              </a:rPr>
              <a:t>MD5</a:t>
            </a:r>
            <a:r>
              <a:rPr lang="zh-CN" altLang="en-US" sz="1200" dirty="0" smtClean="0">
                <a:latin typeface="宋体"/>
                <a:cs typeface="宋体"/>
              </a:rPr>
              <a:t>；加密算法如</a:t>
            </a:r>
            <a:r>
              <a:rPr lang="en-US" altLang="zh-CN" sz="1200" dirty="0" smtClean="0">
                <a:latin typeface="宋体"/>
                <a:cs typeface="宋体"/>
              </a:rPr>
              <a:t>DES</a:t>
            </a:r>
            <a:r>
              <a:rPr lang="zh-CN" altLang="en-US" sz="1200" dirty="0" smtClean="0">
                <a:latin typeface="宋体"/>
                <a:cs typeface="宋体"/>
              </a:rPr>
              <a:t>、</a:t>
            </a:r>
            <a:r>
              <a:rPr lang="en-US" altLang="zh-CN" sz="1200" dirty="0" smtClean="0">
                <a:latin typeface="宋体"/>
                <a:cs typeface="宋体"/>
              </a:rPr>
              <a:t>3DES</a:t>
            </a:r>
            <a:r>
              <a:rPr lang="zh-CN" altLang="en-US" sz="1200" dirty="0" smtClean="0">
                <a:latin typeface="宋体"/>
                <a:cs typeface="宋体"/>
              </a:rPr>
              <a:t>等；认证方法如预共享、数字签名、加密临时值等；</a:t>
            </a:r>
            <a:r>
              <a:rPr lang="en-US" altLang="zh-CN" sz="1200" dirty="0" smtClean="0">
                <a:latin typeface="宋体"/>
                <a:cs typeface="宋体"/>
              </a:rPr>
              <a:t>DH</a:t>
            </a:r>
            <a:r>
              <a:rPr lang="zh-CN" altLang="en-US" sz="1200" dirty="0" smtClean="0">
                <a:latin typeface="宋体"/>
                <a:cs typeface="宋体"/>
              </a:rPr>
              <a:t>组；</a:t>
            </a:r>
            <a:r>
              <a:rPr lang="en-US" altLang="zh-CN" sz="1200" dirty="0" smtClean="0">
                <a:latin typeface="宋体"/>
                <a:cs typeface="宋体"/>
              </a:rPr>
              <a:t>SA</a:t>
            </a:r>
            <a:r>
              <a:rPr lang="zh-CN" altLang="en-US" sz="1200" dirty="0" smtClean="0">
                <a:latin typeface="宋体"/>
                <a:cs typeface="宋体"/>
              </a:rPr>
              <a:t>存活期）的数据包用来协商参数。接收方查看</a:t>
            </a:r>
            <a:r>
              <a:rPr lang="en-US" altLang="zh-CN" sz="1200" dirty="0" smtClean="0">
                <a:latin typeface="宋体"/>
                <a:cs typeface="宋体"/>
              </a:rPr>
              <a:t>IKE</a:t>
            </a:r>
            <a:r>
              <a:rPr lang="zh-CN" altLang="en-US" sz="1200" dirty="0" smtClean="0">
                <a:latin typeface="宋体"/>
                <a:cs typeface="宋体"/>
              </a:rPr>
              <a:t>策略消息，在本地寻找与发送方</a:t>
            </a:r>
            <a:r>
              <a:rPr lang="en-US" altLang="zh-CN" sz="1200" dirty="0" smtClean="0">
                <a:latin typeface="宋体"/>
                <a:cs typeface="宋体"/>
              </a:rPr>
              <a:t>IP</a:t>
            </a:r>
            <a:r>
              <a:rPr lang="zh-CN" altLang="en-US" sz="1200" dirty="0" smtClean="0">
                <a:latin typeface="宋体"/>
                <a:cs typeface="宋体"/>
              </a:rPr>
              <a:t>地址匹配的策略，找到后发回一条消息去响应。响应者发送一个</a:t>
            </a:r>
            <a:r>
              <a:rPr lang="en-US" altLang="zh-CN" sz="1200" dirty="0" smtClean="0">
                <a:latin typeface="宋体"/>
                <a:cs typeface="宋体"/>
              </a:rPr>
              <a:t>cookie </a:t>
            </a:r>
            <a:r>
              <a:rPr lang="zh-CN" altLang="en-US" sz="1200" dirty="0" smtClean="0">
                <a:latin typeface="宋体"/>
                <a:cs typeface="宋体"/>
              </a:rPr>
              <a:t>（记为：</a:t>
            </a:r>
            <a:r>
              <a:rPr lang="en-US" altLang="zh-CN" sz="1200" dirty="0" smtClean="0">
                <a:latin typeface="宋体"/>
                <a:cs typeface="宋体"/>
              </a:rPr>
              <a:t>Cr</a:t>
            </a:r>
            <a:r>
              <a:rPr lang="zh-CN" altLang="en-US" sz="1200" dirty="0" smtClean="0">
                <a:latin typeface="宋体"/>
                <a:cs typeface="宋体"/>
              </a:rPr>
              <a:t>）和</a:t>
            </a:r>
            <a:r>
              <a:rPr lang="en-US" altLang="zh-CN" sz="1200" dirty="0" smtClean="0">
                <a:latin typeface="宋体"/>
                <a:cs typeface="宋体"/>
              </a:rPr>
              <a:t>SA</a:t>
            </a:r>
            <a:r>
              <a:rPr lang="zh-CN" altLang="en-US" sz="1200" dirty="0" smtClean="0">
                <a:latin typeface="宋体"/>
                <a:cs typeface="宋体"/>
              </a:rPr>
              <a:t>负载（记为：</a:t>
            </a:r>
            <a:r>
              <a:rPr lang="en-US" altLang="zh-CN" sz="1200" dirty="0" err="1" smtClean="0">
                <a:latin typeface="宋体"/>
                <a:cs typeface="宋体"/>
              </a:rPr>
              <a:t>SAr</a:t>
            </a:r>
            <a:r>
              <a:rPr lang="zh-CN" altLang="en-US" sz="1200" dirty="0" smtClean="0">
                <a:latin typeface="宋体"/>
                <a:cs typeface="宋体"/>
              </a:rPr>
              <a:t>，已经挑选的安全参数）；如果没有可以挑选的参数，响应者会返回一个负载拒绝。</a:t>
            </a:r>
            <a:endParaRPr lang="en-US" altLang="zh-CN" sz="1200" dirty="0" smtClean="0">
              <a:latin typeface="宋体"/>
              <a:cs typeface="宋体"/>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宋体"/>
                <a:cs typeface="宋体"/>
              </a:rPr>
              <a:t>第二次交换（消息</a:t>
            </a:r>
            <a:r>
              <a:rPr lang="en-US" altLang="zh-CN" sz="1200" dirty="0" smtClean="0">
                <a:latin typeface="宋体"/>
                <a:cs typeface="宋体"/>
              </a:rPr>
              <a:t>3</a:t>
            </a:r>
            <a:r>
              <a:rPr lang="zh-CN" altLang="en-US" sz="1200" dirty="0" smtClean="0">
                <a:latin typeface="宋体"/>
                <a:cs typeface="宋体"/>
              </a:rPr>
              <a:t>和</a:t>
            </a:r>
            <a:r>
              <a:rPr lang="en-US" altLang="zh-CN" sz="1200" dirty="0" smtClean="0">
                <a:latin typeface="宋体"/>
                <a:cs typeface="宋体"/>
              </a:rPr>
              <a:t>4</a:t>
            </a:r>
            <a:r>
              <a:rPr lang="zh-CN" altLang="en-US" sz="1200" dirty="0" smtClean="0">
                <a:latin typeface="宋体"/>
                <a:cs typeface="宋体"/>
              </a:rPr>
              <a:t>）：</a:t>
            </a:r>
            <a:r>
              <a:rPr lang="en-US" altLang="zh-CN" sz="1200" dirty="0" err="1" smtClean="0">
                <a:latin typeface="宋体"/>
                <a:cs typeface="宋体"/>
              </a:rPr>
              <a:t>Diffie</a:t>
            </a:r>
            <a:r>
              <a:rPr lang="en-US" altLang="zh-CN" sz="1200" dirty="0" smtClean="0">
                <a:latin typeface="宋体"/>
                <a:cs typeface="宋体"/>
              </a:rPr>
              <a:t>-Hellman</a:t>
            </a:r>
            <a:r>
              <a:rPr lang="zh-CN" altLang="en-US" sz="1200" dirty="0" smtClean="0">
                <a:latin typeface="宋体"/>
                <a:cs typeface="宋体"/>
              </a:rPr>
              <a:t>交换。执行</a:t>
            </a:r>
            <a:r>
              <a:rPr lang="en-US" altLang="zh-CN" sz="1200" dirty="0" smtClean="0">
                <a:latin typeface="宋体"/>
                <a:cs typeface="宋体"/>
              </a:rPr>
              <a:t>DH</a:t>
            </a:r>
            <a:r>
              <a:rPr lang="zh-CN" altLang="en-US" sz="1200" dirty="0" smtClean="0">
                <a:latin typeface="宋体"/>
                <a:cs typeface="宋体"/>
              </a:rPr>
              <a:t>交换，发起者和接收者交换伪随机数，如</a:t>
            </a:r>
            <a:r>
              <a:rPr lang="en-US" altLang="zh-CN" sz="1200" dirty="0" smtClean="0">
                <a:latin typeface="宋体"/>
                <a:cs typeface="宋体"/>
              </a:rPr>
              <a:t>nonce</a:t>
            </a:r>
            <a:r>
              <a:rPr lang="zh-CN" altLang="en-US" sz="1200" dirty="0" smtClean="0">
                <a:latin typeface="宋体"/>
                <a:cs typeface="宋体"/>
              </a:rPr>
              <a:t>。</a:t>
            </a:r>
            <a:r>
              <a:rPr lang="en-US" altLang="zh-CN" sz="1200" dirty="0" smtClean="0">
                <a:latin typeface="宋体"/>
                <a:cs typeface="宋体"/>
              </a:rPr>
              <a:t>nonce</a:t>
            </a:r>
            <a:r>
              <a:rPr lang="zh-CN" altLang="en-US" sz="1200" dirty="0" smtClean="0">
                <a:latin typeface="宋体"/>
                <a:cs typeface="宋体"/>
              </a:rPr>
              <a:t>是计算共享秘密</a:t>
            </a:r>
            <a:r>
              <a:rPr lang="en-US" altLang="zh-CN" sz="1200" dirty="0" smtClean="0">
                <a:latin typeface="宋体"/>
                <a:cs typeface="宋体"/>
              </a:rPr>
              <a:t>(</a:t>
            </a:r>
            <a:r>
              <a:rPr lang="zh-CN" altLang="en-US" sz="1200" dirty="0" smtClean="0">
                <a:latin typeface="宋体"/>
                <a:cs typeface="宋体"/>
              </a:rPr>
              <a:t>用来生成加密密钥和认证密钥</a:t>
            </a:r>
            <a:r>
              <a:rPr lang="en-US" altLang="zh-CN" sz="1200" dirty="0" smtClean="0">
                <a:latin typeface="宋体"/>
                <a:cs typeface="宋体"/>
              </a:rPr>
              <a:t>)</a:t>
            </a:r>
            <a:r>
              <a:rPr lang="zh-CN" altLang="en-US" sz="1200" dirty="0" smtClean="0">
                <a:latin typeface="宋体"/>
                <a:cs typeface="宋体"/>
              </a:rPr>
              <a:t>所必需的。该技术的优势在于，它允许参与者通过无担保媒体创建秘密值。</a:t>
            </a:r>
            <a:endParaRPr lang="en-US" altLang="zh-CN" sz="1200" dirty="0" smtClean="0">
              <a:latin typeface="宋体"/>
              <a:cs typeface="宋体"/>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宋体"/>
                <a:cs typeface="宋体"/>
              </a:rPr>
              <a:t>第三次交换（消息</a:t>
            </a:r>
            <a:r>
              <a:rPr lang="en-US" altLang="zh-CN" sz="1200" dirty="0" smtClean="0">
                <a:latin typeface="宋体"/>
                <a:cs typeface="宋体"/>
              </a:rPr>
              <a:t>5</a:t>
            </a:r>
            <a:r>
              <a:rPr lang="zh-CN" altLang="en-US" sz="1200" dirty="0" smtClean="0">
                <a:latin typeface="宋体"/>
                <a:cs typeface="宋体"/>
              </a:rPr>
              <a:t>和</a:t>
            </a:r>
            <a:r>
              <a:rPr lang="en-US" altLang="zh-CN" sz="1200" dirty="0" smtClean="0">
                <a:latin typeface="宋体"/>
                <a:cs typeface="宋体"/>
              </a:rPr>
              <a:t>6</a:t>
            </a:r>
            <a:r>
              <a:rPr lang="zh-CN" altLang="en-US" sz="1200" dirty="0" smtClean="0">
                <a:latin typeface="宋体"/>
                <a:cs typeface="宋体"/>
              </a:rPr>
              <a:t>）：对等体验证。</a:t>
            </a:r>
            <a:r>
              <a:rPr lang="en-US" altLang="zh-CN" sz="1200" dirty="0" smtClean="0">
                <a:latin typeface="宋体"/>
                <a:cs typeface="宋体"/>
              </a:rPr>
              <a:t>ISAKMP/IKE</a:t>
            </a:r>
            <a:r>
              <a:rPr lang="zh-CN" altLang="en-US" sz="1200" dirty="0" smtClean="0">
                <a:latin typeface="宋体"/>
                <a:cs typeface="宋体"/>
              </a:rPr>
              <a:t>阶段</a:t>
            </a:r>
            <a:r>
              <a:rPr lang="en-US" altLang="zh-CN" sz="1200" dirty="0" smtClean="0">
                <a:latin typeface="宋体"/>
                <a:cs typeface="宋体"/>
              </a:rPr>
              <a:t>1</a:t>
            </a:r>
            <a:r>
              <a:rPr lang="zh-CN" altLang="en-US" sz="1200" dirty="0" smtClean="0">
                <a:latin typeface="宋体"/>
                <a:cs typeface="宋体"/>
              </a:rPr>
              <a:t>主要任务就是认证，第三阶段即在安全的环境下进行认证，前面两个步骤四个数据包的传输都是为了第三阶段第</a:t>
            </a:r>
            <a:r>
              <a:rPr lang="en-US" altLang="zh-CN" sz="1200" dirty="0" smtClean="0">
                <a:latin typeface="宋体"/>
                <a:cs typeface="宋体"/>
              </a:rPr>
              <a:t>5</a:t>
            </a:r>
            <a:r>
              <a:rPr lang="zh-CN" altLang="en-US" sz="1200" dirty="0" smtClean="0">
                <a:latin typeface="宋体"/>
                <a:cs typeface="宋体"/>
              </a:rPr>
              <a:t>和第</a:t>
            </a:r>
            <a:r>
              <a:rPr lang="en-US" altLang="zh-CN" sz="1200" dirty="0" smtClean="0">
                <a:latin typeface="宋体"/>
                <a:cs typeface="宋体"/>
              </a:rPr>
              <a:t>6</a:t>
            </a:r>
            <a:r>
              <a:rPr lang="zh-CN" altLang="en-US" sz="1200" dirty="0" smtClean="0">
                <a:latin typeface="宋体"/>
                <a:cs typeface="宋体"/>
              </a:rPr>
              <a:t>个数据包交换的认证做铺垫。第</a:t>
            </a:r>
            <a:r>
              <a:rPr lang="en-US" altLang="zh-CN" sz="1200" dirty="0" smtClean="0">
                <a:latin typeface="宋体"/>
                <a:cs typeface="宋体"/>
              </a:rPr>
              <a:t>1-2</a:t>
            </a:r>
            <a:r>
              <a:rPr lang="zh-CN" altLang="en-US" sz="1200" dirty="0" smtClean="0">
                <a:latin typeface="宋体"/>
                <a:cs typeface="宋体"/>
              </a:rPr>
              <a:t>包交换为认证准备好策略（例如：认证策略、加密策略和散列函数等），第</a:t>
            </a:r>
            <a:r>
              <a:rPr lang="en-US" altLang="zh-CN" sz="1200" dirty="0" smtClean="0">
                <a:latin typeface="宋体"/>
                <a:cs typeface="宋体"/>
              </a:rPr>
              <a:t>3-4</a:t>
            </a:r>
            <a:r>
              <a:rPr lang="zh-CN" altLang="en-US" sz="1200" dirty="0" smtClean="0">
                <a:latin typeface="宋体"/>
                <a:cs typeface="宋体"/>
              </a:rPr>
              <a:t>包交换为保护</a:t>
            </a:r>
            <a:r>
              <a:rPr lang="en-US" altLang="zh-CN" sz="1200" dirty="0" smtClean="0">
                <a:latin typeface="宋体"/>
                <a:cs typeface="宋体"/>
              </a:rPr>
              <a:t>5-6</a:t>
            </a:r>
            <a:r>
              <a:rPr lang="zh-CN" altLang="en-US" sz="1200" dirty="0" smtClean="0">
                <a:latin typeface="宋体"/>
                <a:cs typeface="宋体"/>
              </a:rPr>
              <a:t>的安全算法提供密钥资源。</a:t>
            </a:r>
            <a:endParaRPr lang="en-US" altLang="zh-CN" sz="1200" dirty="0" smtClean="0">
              <a:latin typeface="宋体"/>
              <a:cs typeface="宋体"/>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宋体"/>
              <a:cs typeface="宋体"/>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宋体"/>
                <a:cs typeface="宋体"/>
              </a:rPr>
              <a:t>1.</a:t>
            </a:r>
            <a:r>
              <a:rPr lang="zh-CN" altLang="en-US" sz="1200" dirty="0" smtClean="0">
                <a:latin typeface="宋体"/>
                <a:cs typeface="宋体"/>
              </a:rPr>
              <a:t>第</a:t>
            </a:r>
            <a:r>
              <a:rPr lang="en-US" altLang="zh-CN" sz="1200" dirty="0" smtClean="0">
                <a:latin typeface="宋体"/>
                <a:cs typeface="宋体"/>
              </a:rPr>
              <a:t>1</a:t>
            </a:r>
            <a:r>
              <a:rPr lang="zh-CN" altLang="en-US" sz="1200" dirty="0" smtClean="0">
                <a:latin typeface="宋体"/>
                <a:cs typeface="宋体"/>
              </a:rPr>
              <a:t>、</a:t>
            </a:r>
            <a:r>
              <a:rPr lang="en-US" altLang="zh-CN" sz="1200" dirty="0" smtClean="0">
                <a:latin typeface="宋体"/>
                <a:cs typeface="宋体"/>
              </a:rPr>
              <a:t>2</a:t>
            </a:r>
            <a:r>
              <a:rPr lang="zh-CN" altLang="en-US" sz="1200" dirty="0" smtClean="0">
                <a:latin typeface="宋体"/>
                <a:cs typeface="宋体"/>
              </a:rPr>
              <a:t>个包里重点在于</a:t>
            </a:r>
            <a:r>
              <a:rPr lang="en-US" altLang="zh-CN" sz="1200" dirty="0" smtClean="0">
                <a:latin typeface="宋体"/>
                <a:cs typeface="宋体"/>
              </a:rPr>
              <a:t>ISAKMP</a:t>
            </a:r>
            <a:r>
              <a:rPr lang="zh-CN" altLang="en-US" sz="1200" dirty="0" smtClean="0">
                <a:latin typeface="宋体"/>
                <a:cs typeface="宋体"/>
              </a:rPr>
              <a:t>策略的协商，这些策略直接提供对第二阶段的</a:t>
            </a:r>
            <a:r>
              <a:rPr lang="en-US" altLang="zh-CN" sz="1200" dirty="0" smtClean="0">
                <a:latin typeface="宋体"/>
                <a:cs typeface="宋体"/>
              </a:rPr>
              <a:t>IPSEC SA</a:t>
            </a:r>
            <a:r>
              <a:rPr lang="zh-CN" altLang="en-US" sz="1200" dirty="0" smtClean="0">
                <a:latin typeface="宋体"/>
                <a:cs typeface="宋体"/>
              </a:rPr>
              <a:t>策略协商的加密保护，这是为后面能在一个安全的环境下协商</a:t>
            </a:r>
            <a:r>
              <a:rPr lang="en-US" altLang="zh-CN" sz="1200" dirty="0" smtClean="0">
                <a:latin typeface="宋体"/>
                <a:cs typeface="宋体"/>
              </a:rPr>
              <a:t>IPSEC SA</a:t>
            </a:r>
            <a:r>
              <a:rPr lang="zh-CN" altLang="en-US" sz="1200" dirty="0" smtClean="0">
                <a:latin typeface="宋体"/>
                <a:cs typeface="宋体"/>
              </a:rPr>
              <a:t>策略打下基础。</a:t>
            </a:r>
            <a:endParaRPr lang="en-US" altLang="zh-CN" sz="1200" dirty="0" smtClean="0">
              <a:latin typeface="宋体"/>
              <a:cs typeface="宋体"/>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宋体"/>
                <a:cs typeface="宋体"/>
              </a:rPr>
              <a:t>2.</a:t>
            </a:r>
            <a:r>
              <a:rPr lang="zh-CN" altLang="en-US" sz="1200" dirty="0" smtClean="0">
                <a:latin typeface="宋体"/>
                <a:cs typeface="宋体"/>
              </a:rPr>
              <a:t>在</a:t>
            </a:r>
            <a:r>
              <a:rPr lang="en-US" altLang="zh-CN" sz="1200" dirty="0" smtClean="0">
                <a:latin typeface="宋体"/>
                <a:cs typeface="宋体"/>
              </a:rPr>
              <a:t>3</a:t>
            </a:r>
            <a:r>
              <a:rPr lang="zh-CN" altLang="en-US" sz="1200" dirty="0" smtClean="0">
                <a:latin typeface="宋体"/>
                <a:cs typeface="宋体"/>
              </a:rPr>
              <a:t>、</a:t>
            </a:r>
            <a:r>
              <a:rPr lang="en-US" altLang="zh-CN" sz="1200" dirty="0" smtClean="0">
                <a:latin typeface="宋体"/>
                <a:cs typeface="宋体"/>
              </a:rPr>
              <a:t>4</a:t>
            </a:r>
            <a:r>
              <a:rPr lang="zh-CN" altLang="en-US" sz="1200" dirty="0" smtClean="0">
                <a:latin typeface="宋体"/>
                <a:cs typeface="宋体"/>
              </a:rPr>
              <a:t>个包里，重点在于通过</a:t>
            </a:r>
            <a:r>
              <a:rPr lang="en-US" altLang="zh-CN" sz="1200" dirty="0" smtClean="0">
                <a:latin typeface="宋体"/>
                <a:cs typeface="宋体"/>
              </a:rPr>
              <a:t>DH</a:t>
            </a:r>
            <a:r>
              <a:rPr lang="zh-CN" altLang="en-US" sz="1200" dirty="0" smtClean="0">
                <a:latin typeface="宋体"/>
                <a:cs typeface="宋体"/>
              </a:rPr>
              <a:t>算法产生和传递进行第一阶段认证的密钥材料，这些材料会让两端的</a:t>
            </a:r>
            <a:r>
              <a:rPr lang="en-US" altLang="zh-CN" sz="1200" dirty="0" smtClean="0">
                <a:latin typeface="宋体"/>
                <a:cs typeface="宋体"/>
              </a:rPr>
              <a:t>VPN</a:t>
            </a:r>
            <a:r>
              <a:rPr lang="zh-CN" altLang="en-US" sz="1200" dirty="0" smtClean="0">
                <a:latin typeface="宋体"/>
                <a:cs typeface="宋体"/>
              </a:rPr>
              <a:t>设备产生一对相同的密钥，这个密钥就是第一阶段相互间真实的认证密钥。</a:t>
            </a:r>
            <a:endParaRPr lang="en-US" altLang="zh-CN" sz="1200" dirty="0" smtClean="0">
              <a:latin typeface="宋体"/>
              <a:cs typeface="宋体"/>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宋体"/>
                <a:cs typeface="宋体"/>
              </a:rPr>
              <a:t>3.</a:t>
            </a:r>
            <a:r>
              <a:rPr lang="zh-CN" altLang="en-US" sz="1200" dirty="0" smtClean="0">
                <a:latin typeface="宋体"/>
                <a:cs typeface="宋体"/>
              </a:rPr>
              <a:t>在</a:t>
            </a:r>
            <a:r>
              <a:rPr lang="en-US" altLang="zh-CN" sz="1200" dirty="0" smtClean="0">
                <a:latin typeface="宋体"/>
                <a:cs typeface="宋体"/>
              </a:rPr>
              <a:t>5</a:t>
            </a:r>
            <a:r>
              <a:rPr lang="zh-CN" altLang="en-US" sz="1200" dirty="0" smtClean="0">
                <a:latin typeface="宋体"/>
                <a:cs typeface="宋体"/>
              </a:rPr>
              <a:t>、</a:t>
            </a:r>
            <a:r>
              <a:rPr lang="en-US" altLang="zh-CN" sz="1200" dirty="0" smtClean="0">
                <a:latin typeface="宋体"/>
                <a:cs typeface="宋体"/>
              </a:rPr>
              <a:t>6</a:t>
            </a:r>
            <a:r>
              <a:rPr lang="zh-CN" altLang="en-US" sz="1200" dirty="0" smtClean="0">
                <a:latin typeface="宋体"/>
                <a:cs typeface="宋体"/>
              </a:rPr>
              <a:t>个包里，就用前面产生的认证密钥进行相互认证，当相互认证通过，那么为第二阶段协商</a:t>
            </a:r>
            <a:r>
              <a:rPr lang="en-US" altLang="zh-CN" sz="1200" dirty="0" smtClean="0">
                <a:latin typeface="宋体"/>
                <a:cs typeface="宋体"/>
              </a:rPr>
              <a:t>IPSEC SA</a:t>
            </a:r>
            <a:r>
              <a:rPr lang="zh-CN" altLang="en-US" sz="1200" dirty="0" smtClean="0">
                <a:latin typeface="宋体"/>
                <a:cs typeface="宋体"/>
              </a:rPr>
              <a:t>策略的安全通道立即打开，两端的</a:t>
            </a:r>
            <a:r>
              <a:rPr lang="en-US" altLang="zh-CN" sz="1200" dirty="0" smtClean="0">
                <a:latin typeface="宋体"/>
                <a:cs typeface="宋体"/>
              </a:rPr>
              <a:t>VPN</a:t>
            </a:r>
            <a:r>
              <a:rPr lang="zh-CN" altLang="en-US" sz="1200" dirty="0" smtClean="0">
                <a:latin typeface="宋体"/>
                <a:cs typeface="宋体"/>
              </a:rPr>
              <a:t>服务器会用第一阶段协商的安全策略对第二阶段协商的</a:t>
            </a:r>
            <a:r>
              <a:rPr lang="en-US" altLang="zh-CN" sz="1200" dirty="0" smtClean="0">
                <a:latin typeface="宋体"/>
                <a:cs typeface="宋体"/>
              </a:rPr>
              <a:t>IPSEC SA</a:t>
            </a:r>
            <a:r>
              <a:rPr lang="zh-CN" altLang="en-US" sz="1200" dirty="0" smtClean="0">
                <a:latin typeface="宋体"/>
                <a:cs typeface="宋体"/>
              </a:rPr>
              <a:t>策略进行安全加密和认证。</a:t>
            </a:r>
          </a:p>
        </p:txBody>
      </p:sp>
      <p:sp>
        <p:nvSpPr>
          <p:cNvPr id="4" name="灯片编号占位符 3"/>
          <p:cNvSpPr>
            <a:spLocks noGrp="1"/>
          </p:cNvSpPr>
          <p:nvPr>
            <p:ph type="sldNum" sz="quarter" idx="10"/>
          </p:nvPr>
        </p:nvSpPr>
        <p:spPr/>
        <p:txBody>
          <a:bodyPr/>
          <a:lstStyle/>
          <a:p>
            <a:fld id="{4E4A6DE4-41E5-4752-B3CD-3B72BF866679}" type="slidenum">
              <a:rPr lang="zh-CN" altLang="en-US" smtClean="0"/>
              <a:t>91</a:t>
            </a:fld>
            <a:endParaRPr lang="zh-CN" altLang="en-US"/>
          </a:p>
        </p:txBody>
      </p:sp>
    </p:spTree>
    <p:extLst>
      <p:ext uri="{BB962C8B-B14F-4D97-AF65-F5344CB8AC3E}">
        <p14:creationId xmlns:p14="http://schemas.microsoft.com/office/powerpoint/2010/main" val="165820435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宋体"/>
                <a:cs typeface="宋体"/>
              </a:rPr>
              <a:t>IKE</a:t>
            </a:r>
            <a:r>
              <a:rPr lang="zh-CN" altLang="en-US" sz="1200" dirty="0" smtClean="0">
                <a:latin typeface="宋体"/>
                <a:cs typeface="宋体"/>
              </a:rPr>
              <a:t>阶段</a:t>
            </a:r>
            <a:r>
              <a:rPr lang="en-US" altLang="zh-CN" sz="1200" dirty="0" smtClean="0">
                <a:latin typeface="宋体"/>
                <a:cs typeface="宋体"/>
              </a:rPr>
              <a:t>1–</a:t>
            </a:r>
            <a:r>
              <a:rPr lang="zh-CN" altLang="en-US" sz="1200" dirty="0" smtClean="0">
                <a:latin typeface="宋体"/>
                <a:cs typeface="宋体"/>
              </a:rPr>
              <a:t>野蛮模式协商：野蛮模式</a:t>
            </a:r>
            <a:r>
              <a:rPr lang="en-US" altLang="zh-CN" sz="1200" dirty="0" smtClean="0">
                <a:latin typeface="宋体"/>
                <a:cs typeface="宋体"/>
              </a:rPr>
              <a:t>IKE</a:t>
            </a:r>
            <a:r>
              <a:rPr lang="zh-CN" altLang="en-US" sz="1200" dirty="0" smtClean="0">
                <a:latin typeface="宋体"/>
                <a:cs typeface="宋体"/>
              </a:rPr>
              <a:t>交互过程</a:t>
            </a:r>
            <a:r>
              <a:rPr lang="en-US" altLang="zh-CN" sz="1200" dirty="0" smtClean="0">
                <a:latin typeface="宋体"/>
                <a:cs typeface="宋体"/>
              </a:rPr>
              <a:t>:</a:t>
            </a:r>
            <a:r>
              <a:rPr lang="zh-CN" altLang="en-US" sz="1200" dirty="0" smtClean="0">
                <a:latin typeface="宋体"/>
                <a:cs typeface="宋体"/>
              </a:rPr>
              <a:t>野蛮模式同样包含三个步骤，仅通过三个包进行传输，野蛮模式标识为</a:t>
            </a:r>
            <a:r>
              <a:rPr lang="en-US" altLang="zh-CN" sz="1200" dirty="0" smtClean="0">
                <a:latin typeface="宋体"/>
                <a:cs typeface="宋体"/>
              </a:rPr>
              <a:t>Aggressive</a:t>
            </a:r>
            <a:r>
              <a:rPr lang="zh-CN" altLang="en-US" sz="1200" dirty="0" smtClean="0">
                <a:latin typeface="宋体"/>
                <a:cs typeface="宋体"/>
              </a:rPr>
              <a:t>。野蛮模式下有三个交互包：</a:t>
            </a:r>
            <a:r>
              <a:rPr lang="en-US" altLang="zh-CN" sz="1200" dirty="0" smtClean="0">
                <a:latin typeface="宋体"/>
                <a:cs typeface="宋体"/>
              </a:rPr>
              <a:t>1.</a:t>
            </a:r>
            <a:r>
              <a:rPr lang="zh-CN" altLang="en-US" sz="1200" dirty="0" smtClean="0">
                <a:latin typeface="宋体"/>
                <a:cs typeface="宋体"/>
              </a:rPr>
              <a:t>第一个交互包发起方建议</a:t>
            </a:r>
            <a:r>
              <a:rPr lang="en-US" altLang="zh-CN" sz="1200" dirty="0" smtClean="0">
                <a:latin typeface="宋体"/>
                <a:cs typeface="宋体"/>
              </a:rPr>
              <a:t>SA</a:t>
            </a:r>
            <a:r>
              <a:rPr lang="zh-CN" altLang="en-US" sz="1200" dirty="0" smtClean="0">
                <a:latin typeface="宋体"/>
                <a:cs typeface="宋体"/>
              </a:rPr>
              <a:t>，发起</a:t>
            </a:r>
            <a:r>
              <a:rPr lang="en-US" altLang="zh-CN" sz="1200" dirty="0" smtClean="0">
                <a:latin typeface="宋体"/>
                <a:cs typeface="宋体"/>
              </a:rPr>
              <a:t>DH</a:t>
            </a:r>
            <a:r>
              <a:rPr lang="zh-CN" altLang="en-US" sz="1200" dirty="0" smtClean="0">
                <a:latin typeface="宋体"/>
                <a:cs typeface="宋体"/>
              </a:rPr>
              <a:t>交换</a:t>
            </a:r>
            <a:r>
              <a:rPr lang="en-US" altLang="zh-CN" sz="1200" dirty="0" smtClean="0">
                <a:latin typeface="宋体"/>
                <a:cs typeface="宋体"/>
              </a:rPr>
              <a:t>2.</a:t>
            </a:r>
            <a:r>
              <a:rPr lang="zh-CN" altLang="en-US" sz="1200" dirty="0" smtClean="0">
                <a:latin typeface="宋体"/>
                <a:cs typeface="宋体"/>
              </a:rPr>
              <a:t>第二个交互包接收方接受</a:t>
            </a:r>
            <a:r>
              <a:rPr lang="en-US" altLang="zh-CN" sz="1200" dirty="0" smtClean="0">
                <a:latin typeface="宋体"/>
                <a:cs typeface="宋体"/>
              </a:rPr>
              <a:t>SA3.</a:t>
            </a:r>
            <a:r>
              <a:rPr lang="zh-CN" altLang="en-US" sz="1200" dirty="0" smtClean="0">
                <a:latin typeface="宋体"/>
                <a:cs typeface="宋体"/>
              </a:rPr>
              <a:t>第三个交互包发起方认证接受方野蛮模式交互过程少，所以在传输过程中，其传输的数据比较多，并且前两个数据为明文传输，仅消息</a:t>
            </a:r>
            <a:r>
              <a:rPr lang="en-US" altLang="zh-CN" sz="1200" dirty="0" smtClean="0">
                <a:latin typeface="宋体"/>
                <a:cs typeface="宋体"/>
              </a:rPr>
              <a:t>3</a:t>
            </a:r>
            <a:r>
              <a:rPr lang="zh-CN" altLang="en-US" sz="1200" dirty="0" smtClean="0">
                <a:latin typeface="宋体"/>
                <a:cs typeface="宋体"/>
              </a:rPr>
              <a:t>为加密传输。</a:t>
            </a:r>
            <a:endParaRPr lang="en-US" altLang="zh-CN" sz="1200" dirty="0" smtClean="0">
              <a:latin typeface="宋体"/>
              <a:cs typeface="宋体"/>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宋体"/>
              <a:cs typeface="宋体"/>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宋体"/>
                <a:cs typeface="宋体"/>
              </a:rPr>
              <a:t>1.</a:t>
            </a:r>
            <a:r>
              <a:rPr lang="zh-CN" altLang="en-US" sz="1200" dirty="0" smtClean="0">
                <a:latin typeface="宋体"/>
                <a:cs typeface="宋体"/>
              </a:rPr>
              <a:t>第一条消息：发起者发送</a:t>
            </a:r>
            <a:r>
              <a:rPr lang="en-US" altLang="zh-CN" sz="1200" dirty="0" smtClean="0">
                <a:latin typeface="宋体"/>
                <a:cs typeface="宋体"/>
              </a:rPr>
              <a:t>5</a:t>
            </a:r>
            <a:r>
              <a:rPr lang="zh-CN" altLang="en-US" sz="1200" dirty="0" smtClean="0">
                <a:latin typeface="宋体"/>
                <a:cs typeface="宋体"/>
              </a:rPr>
              <a:t>元组，</a:t>
            </a:r>
            <a:r>
              <a:rPr lang="en-US" altLang="zh-CN" sz="1200" dirty="0" smtClean="0">
                <a:latin typeface="宋体"/>
                <a:cs typeface="宋体"/>
              </a:rPr>
              <a:t>DH</a:t>
            </a:r>
            <a:r>
              <a:rPr lang="zh-CN" altLang="en-US" sz="1200" dirty="0" smtClean="0">
                <a:latin typeface="宋体"/>
                <a:cs typeface="宋体"/>
              </a:rPr>
              <a:t>公共值，辅助随机数</a:t>
            </a:r>
            <a:r>
              <a:rPr lang="en-US" altLang="zh-CN" sz="1200" dirty="0" smtClean="0">
                <a:latin typeface="宋体"/>
                <a:cs typeface="宋体"/>
              </a:rPr>
              <a:t>nonce</a:t>
            </a:r>
            <a:r>
              <a:rPr lang="zh-CN" altLang="en-US" sz="1200" dirty="0" smtClean="0">
                <a:latin typeface="宋体"/>
                <a:cs typeface="宋体"/>
              </a:rPr>
              <a:t>以及身份资料（</a:t>
            </a:r>
            <a:r>
              <a:rPr lang="en-US" altLang="zh-CN" sz="1200" dirty="0" err="1" smtClean="0">
                <a:latin typeface="宋体"/>
                <a:cs typeface="宋体"/>
              </a:rPr>
              <a:t>IDi</a:t>
            </a:r>
            <a:r>
              <a:rPr lang="zh-CN" altLang="en-US" sz="1200" dirty="0" smtClean="0">
                <a:latin typeface="宋体"/>
                <a:cs typeface="宋体"/>
              </a:rPr>
              <a:t>和</a:t>
            </a:r>
            <a:r>
              <a:rPr lang="en-US" altLang="zh-CN" sz="1200" dirty="0" err="1" smtClean="0">
                <a:latin typeface="宋体"/>
                <a:cs typeface="宋体"/>
              </a:rPr>
              <a:t>IDr</a:t>
            </a:r>
            <a:r>
              <a:rPr lang="zh-CN" altLang="en-US" sz="1200" dirty="0" smtClean="0">
                <a:latin typeface="宋体"/>
                <a:cs typeface="宋体"/>
              </a:rPr>
              <a:t>，在此处为设备上配置域名字符串或用户名字符串，也有可能是</a:t>
            </a:r>
            <a:r>
              <a:rPr lang="en-US" altLang="zh-CN" sz="1200" dirty="0" smtClean="0">
                <a:latin typeface="宋体"/>
                <a:cs typeface="宋体"/>
              </a:rPr>
              <a:t>IP</a:t>
            </a:r>
            <a:r>
              <a:rPr lang="zh-CN" altLang="en-US" sz="1200" dirty="0" smtClean="0">
                <a:latin typeface="宋体"/>
                <a:cs typeface="宋体"/>
              </a:rPr>
              <a:t>地址）。响应者可以选择接受或者拒绝该建议。</a:t>
            </a:r>
            <a:r>
              <a:rPr lang="en-US" altLang="zh-CN" sz="1200" dirty="0" err="1" smtClean="0">
                <a:latin typeface="宋体"/>
                <a:cs typeface="宋体"/>
              </a:rPr>
              <a:t>Diffie</a:t>
            </a:r>
            <a:r>
              <a:rPr lang="en-US" altLang="zh-CN" sz="1200" dirty="0" smtClean="0">
                <a:latin typeface="宋体"/>
                <a:cs typeface="宋体"/>
              </a:rPr>
              <a:t>-Hellman </a:t>
            </a:r>
            <a:r>
              <a:rPr lang="zh-CN" altLang="en-US" sz="1200" dirty="0" smtClean="0">
                <a:latin typeface="宋体"/>
                <a:cs typeface="宋体"/>
              </a:rPr>
              <a:t>公开值、需要的随机数据和身份信息也在第一条消息中传送。</a:t>
            </a:r>
            <a:endParaRPr lang="en-US" altLang="zh-CN" sz="1200" dirty="0" smtClean="0">
              <a:latin typeface="宋体"/>
              <a:cs typeface="宋体"/>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宋体"/>
                <a:cs typeface="宋体"/>
              </a:rPr>
              <a:t>2.</a:t>
            </a:r>
            <a:r>
              <a:rPr lang="zh-CN" altLang="en-US" sz="1200" dirty="0" smtClean="0">
                <a:latin typeface="宋体"/>
                <a:cs typeface="宋体"/>
              </a:rPr>
              <a:t>第二条消息：如果响应者接受发起者的建议，则回应一个选定的</a:t>
            </a:r>
            <a:r>
              <a:rPr lang="en-US" altLang="zh-CN" sz="1200" dirty="0" smtClean="0">
                <a:latin typeface="宋体"/>
                <a:cs typeface="宋体"/>
              </a:rPr>
              <a:t>5</a:t>
            </a:r>
            <a:r>
              <a:rPr lang="zh-CN" altLang="en-US" sz="1200" dirty="0" smtClean="0">
                <a:latin typeface="宋体"/>
                <a:cs typeface="宋体"/>
              </a:rPr>
              <a:t>元组，</a:t>
            </a:r>
            <a:r>
              <a:rPr lang="en-US" altLang="zh-CN" sz="1200" dirty="0" smtClean="0">
                <a:latin typeface="宋体"/>
                <a:cs typeface="宋体"/>
              </a:rPr>
              <a:t>DH</a:t>
            </a:r>
            <a:r>
              <a:rPr lang="zh-CN" altLang="en-US" sz="1200" dirty="0" smtClean="0">
                <a:latin typeface="宋体"/>
                <a:cs typeface="宋体"/>
              </a:rPr>
              <a:t>公共值，辅助随机数</a:t>
            </a:r>
            <a:r>
              <a:rPr lang="en-US" altLang="zh-CN" sz="1200" dirty="0" smtClean="0">
                <a:latin typeface="宋体"/>
                <a:cs typeface="宋体"/>
              </a:rPr>
              <a:t>nonce</a:t>
            </a:r>
            <a:r>
              <a:rPr lang="zh-CN" altLang="en-US" sz="1200" dirty="0" smtClean="0">
                <a:latin typeface="宋体"/>
                <a:cs typeface="宋体"/>
              </a:rPr>
              <a:t>，身份材料以及一个“认证散列值”。</a:t>
            </a:r>
            <a:endParaRPr lang="en-US" altLang="zh-CN" sz="1200" dirty="0" smtClean="0">
              <a:latin typeface="宋体"/>
              <a:cs typeface="宋体"/>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宋体"/>
                <a:cs typeface="宋体"/>
              </a:rPr>
              <a:t>3.</a:t>
            </a:r>
            <a:r>
              <a:rPr lang="zh-CN" altLang="en-US" sz="1200" dirty="0" smtClean="0">
                <a:latin typeface="宋体"/>
                <a:cs typeface="宋体"/>
              </a:rPr>
              <a:t>第三条消息：由发起者发送一个“认证散列值”，该消息被验证，让应答方能够确定其中的散列值是否与计算得到的散列值相同，进而确定消息是否有问题。实际上，这个消息认证发起者并且证明它是交换的参与者。这个消息使用前两个消息交换的密钥信息生成的密钥进行加密。但是要注意</a:t>
            </a:r>
            <a:r>
              <a:rPr lang="en-US" altLang="zh-CN" sz="1200" dirty="0" smtClean="0">
                <a:latin typeface="宋体"/>
                <a:cs typeface="宋体"/>
              </a:rPr>
              <a:t>: </a:t>
            </a:r>
            <a:r>
              <a:rPr lang="zh-CN" altLang="en-US" sz="1200" dirty="0" smtClean="0">
                <a:latin typeface="宋体"/>
                <a:cs typeface="宋体"/>
              </a:rPr>
              <a:t>包含身份信息的消息未被加密</a:t>
            </a:r>
            <a:r>
              <a:rPr lang="en-US" altLang="zh-CN" sz="1200" dirty="0" smtClean="0">
                <a:latin typeface="宋体"/>
                <a:cs typeface="宋体"/>
              </a:rPr>
              <a:t>, </a:t>
            </a:r>
            <a:r>
              <a:rPr lang="zh-CN" altLang="en-US" sz="1200" dirty="0" smtClean="0">
                <a:latin typeface="宋体"/>
                <a:cs typeface="宋体"/>
              </a:rPr>
              <a:t>所以和主模式不同，野蛮模式不提供身份保护。</a:t>
            </a:r>
          </a:p>
        </p:txBody>
      </p:sp>
      <p:sp>
        <p:nvSpPr>
          <p:cNvPr id="4" name="灯片编号占位符 3"/>
          <p:cNvSpPr>
            <a:spLocks noGrp="1"/>
          </p:cNvSpPr>
          <p:nvPr>
            <p:ph type="sldNum" sz="quarter" idx="10"/>
          </p:nvPr>
        </p:nvSpPr>
        <p:spPr/>
        <p:txBody>
          <a:bodyPr/>
          <a:lstStyle/>
          <a:p>
            <a:fld id="{4E4A6DE4-41E5-4752-B3CD-3B72BF866679}" type="slidenum">
              <a:rPr lang="zh-CN" altLang="en-US" smtClean="0"/>
              <a:t>92</a:t>
            </a:fld>
            <a:endParaRPr lang="zh-CN" altLang="en-US"/>
          </a:p>
        </p:txBody>
      </p:sp>
    </p:spTree>
    <p:extLst>
      <p:ext uri="{BB962C8B-B14F-4D97-AF65-F5344CB8AC3E}">
        <p14:creationId xmlns:p14="http://schemas.microsoft.com/office/powerpoint/2010/main" val="129029896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latin typeface="宋体"/>
              <a:cs typeface="宋体"/>
            </a:endParaRPr>
          </a:p>
        </p:txBody>
      </p:sp>
      <p:sp>
        <p:nvSpPr>
          <p:cNvPr id="4" name="灯片编号占位符 3"/>
          <p:cNvSpPr>
            <a:spLocks noGrp="1"/>
          </p:cNvSpPr>
          <p:nvPr>
            <p:ph type="sldNum" sz="quarter" idx="10"/>
          </p:nvPr>
        </p:nvSpPr>
        <p:spPr/>
        <p:txBody>
          <a:bodyPr/>
          <a:lstStyle/>
          <a:p>
            <a:fld id="{4E4A6DE4-41E5-4752-B3CD-3B72BF866679}" type="slidenum">
              <a:rPr lang="zh-CN" altLang="en-US" smtClean="0"/>
              <a:t>93</a:t>
            </a:fld>
            <a:endParaRPr lang="zh-CN" altLang="en-US"/>
          </a:p>
        </p:txBody>
      </p:sp>
    </p:spTree>
    <p:extLst>
      <p:ext uri="{BB962C8B-B14F-4D97-AF65-F5344CB8AC3E}">
        <p14:creationId xmlns:p14="http://schemas.microsoft.com/office/powerpoint/2010/main" val="35244865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宋体"/>
                <a:cs typeface="宋体"/>
              </a:rPr>
              <a:t>原文链接：</a:t>
            </a:r>
            <a:r>
              <a:rPr lang="en-US" altLang="zh-CN" sz="1200" dirty="0" smtClean="0">
                <a:latin typeface="宋体"/>
                <a:cs typeface="宋体"/>
              </a:rPr>
              <a:t>https://blog.csdn.net/NEUChords/article/details/92968314</a:t>
            </a:r>
          </a:p>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94</a:t>
            </a:fld>
            <a:endParaRPr lang="zh-CN" altLang="en-US"/>
          </a:p>
        </p:txBody>
      </p:sp>
    </p:spTree>
    <p:extLst>
      <p:ext uri="{BB962C8B-B14F-4D97-AF65-F5344CB8AC3E}">
        <p14:creationId xmlns:p14="http://schemas.microsoft.com/office/powerpoint/2010/main" val="1355153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29</a:t>
            </a:fld>
            <a:endParaRPr lang="zh-CN" altLang="en-US"/>
          </a:p>
        </p:txBody>
      </p:sp>
    </p:spTree>
    <p:extLst>
      <p:ext uri="{BB962C8B-B14F-4D97-AF65-F5344CB8AC3E}">
        <p14:creationId xmlns:p14="http://schemas.microsoft.com/office/powerpoint/2010/main" val="148922941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宋体"/>
                <a:cs typeface="宋体"/>
              </a:rPr>
              <a:t>与第一阶段的过程类似，参与者交换建议，以确定在</a:t>
            </a:r>
            <a:r>
              <a:rPr lang="en-US" altLang="zh-CN" sz="1200" dirty="0" smtClean="0">
                <a:latin typeface="宋体"/>
                <a:cs typeface="宋体"/>
              </a:rPr>
              <a:t>SA</a:t>
            </a:r>
            <a:r>
              <a:rPr lang="zh-CN" altLang="en-US" sz="1200" dirty="0" smtClean="0">
                <a:latin typeface="宋体"/>
                <a:cs typeface="宋体"/>
              </a:rPr>
              <a:t>中采用哪些安全参数。双方协商</a:t>
            </a:r>
            <a:r>
              <a:rPr lang="en-US" altLang="zh-CN" sz="1200" dirty="0" smtClean="0">
                <a:latin typeface="宋体"/>
                <a:cs typeface="宋体"/>
              </a:rPr>
              <a:t>IPSec</a:t>
            </a:r>
            <a:r>
              <a:rPr lang="zh-CN" altLang="en-US" sz="1200" dirty="0" smtClean="0">
                <a:latin typeface="宋体"/>
                <a:cs typeface="宋体"/>
              </a:rPr>
              <a:t>安全参数，称为变换集</a:t>
            </a:r>
            <a:r>
              <a:rPr lang="en-US" altLang="zh-CN" sz="1200" dirty="0" smtClean="0">
                <a:latin typeface="宋体"/>
                <a:cs typeface="宋体"/>
              </a:rPr>
              <a:t>transform set</a:t>
            </a:r>
            <a:r>
              <a:rPr lang="zh-CN" altLang="en-US" sz="1200" dirty="0" smtClean="0">
                <a:latin typeface="宋体"/>
                <a:cs typeface="宋体"/>
              </a:rPr>
              <a:t>，包括：加密算法、</a:t>
            </a:r>
            <a:r>
              <a:rPr lang="en-US" altLang="zh-CN" sz="1200" dirty="0" smtClean="0">
                <a:latin typeface="宋体"/>
                <a:cs typeface="宋体"/>
              </a:rPr>
              <a:t>Hash</a:t>
            </a:r>
            <a:r>
              <a:rPr lang="zh-CN" altLang="en-US" sz="1200" dirty="0" smtClean="0">
                <a:latin typeface="宋体"/>
                <a:cs typeface="宋体"/>
              </a:rPr>
              <a:t>算法、安全协议、封装模式、存活时间。阶段</a:t>
            </a:r>
            <a:r>
              <a:rPr lang="en-US" altLang="zh-CN" sz="1200" dirty="0" smtClean="0">
                <a:latin typeface="宋体"/>
                <a:cs typeface="宋体"/>
              </a:rPr>
              <a:t>2</a:t>
            </a:r>
            <a:r>
              <a:rPr lang="zh-CN" altLang="en-US" sz="1200" dirty="0" smtClean="0">
                <a:latin typeface="宋体"/>
                <a:cs typeface="宋体"/>
              </a:rPr>
              <a:t>提案还包括安全协议</a:t>
            </a:r>
            <a:r>
              <a:rPr lang="en-US" altLang="zh-CN" sz="1200" dirty="0" smtClean="0">
                <a:latin typeface="宋体"/>
                <a:cs typeface="宋体"/>
              </a:rPr>
              <a:t>-</a:t>
            </a:r>
            <a:r>
              <a:rPr lang="zh-CN" altLang="en-US" sz="1200" dirty="0" smtClean="0">
                <a:latin typeface="宋体"/>
                <a:cs typeface="宋体"/>
              </a:rPr>
              <a:t>封装安全有效载荷（</a:t>
            </a:r>
            <a:r>
              <a:rPr lang="en-US" altLang="zh-CN" sz="1200" dirty="0" smtClean="0">
                <a:latin typeface="宋体"/>
                <a:cs typeface="宋体"/>
              </a:rPr>
              <a:t>ESP</a:t>
            </a:r>
            <a:r>
              <a:rPr lang="zh-CN" altLang="en-US" sz="1200" dirty="0" smtClean="0">
                <a:latin typeface="宋体"/>
                <a:cs typeface="宋体"/>
              </a:rPr>
              <a:t>）或认证头（</a:t>
            </a:r>
            <a:r>
              <a:rPr lang="en-US" altLang="zh-CN" sz="1200" dirty="0" smtClean="0">
                <a:latin typeface="宋体"/>
                <a:cs typeface="宋体"/>
              </a:rPr>
              <a:t>AH</a:t>
            </a:r>
            <a:r>
              <a:rPr lang="zh-CN" altLang="en-US" sz="1200" dirty="0" smtClean="0">
                <a:latin typeface="宋体"/>
                <a:cs typeface="宋体"/>
              </a:rPr>
              <a:t>）以及所选的加密和认证算法。标准</a:t>
            </a:r>
            <a:r>
              <a:rPr lang="en-US" altLang="zh-CN" sz="1200" dirty="0" smtClean="0">
                <a:latin typeface="宋体"/>
                <a:cs typeface="宋体"/>
              </a:rPr>
              <a:t>IPSec</a:t>
            </a:r>
            <a:r>
              <a:rPr lang="zh-CN" altLang="en-US" sz="1200" dirty="0" smtClean="0">
                <a:latin typeface="宋体"/>
                <a:cs typeface="宋体"/>
              </a:rPr>
              <a:t>第二阶段：阶段</a:t>
            </a:r>
            <a:r>
              <a:rPr lang="en-US" altLang="zh-CN" sz="1200" dirty="0" smtClean="0">
                <a:latin typeface="宋体"/>
                <a:cs typeface="宋体"/>
              </a:rPr>
              <a:t>2</a:t>
            </a:r>
            <a:r>
              <a:rPr lang="zh-CN" altLang="en-US" sz="1200" dirty="0" smtClean="0">
                <a:latin typeface="宋体"/>
                <a:cs typeface="宋体"/>
              </a:rPr>
              <a:t>使用“快速模式”交换。快速模式有两个主要的功能：</a:t>
            </a:r>
            <a:r>
              <a:rPr lang="en-US" altLang="zh-CN" sz="1200" dirty="0" smtClean="0">
                <a:latin typeface="宋体"/>
                <a:cs typeface="宋体"/>
              </a:rPr>
              <a:t>1.</a:t>
            </a:r>
            <a:r>
              <a:rPr lang="zh-CN" altLang="en-US" sz="1200" dirty="0" smtClean="0">
                <a:latin typeface="宋体"/>
                <a:cs typeface="宋体"/>
              </a:rPr>
              <a:t>协商安全参数来保护数据连接。</a:t>
            </a:r>
            <a:r>
              <a:rPr lang="en-US" altLang="zh-CN" sz="1200" dirty="0" smtClean="0">
                <a:latin typeface="宋体"/>
                <a:cs typeface="宋体"/>
              </a:rPr>
              <a:t>2.</a:t>
            </a:r>
            <a:r>
              <a:rPr lang="zh-CN" altLang="en-US" sz="1200" dirty="0" smtClean="0">
                <a:latin typeface="宋体"/>
                <a:cs typeface="宋体"/>
              </a:rPr>
              <a:t>周期性的对数据连接更新密钥信息。第二阶段的效果为协商出</a:t>
            </a:r>
            <a:r>
              <a:rPr lang="en-US" altLang="zh-CN" sz="1200" dirty="0" smtClean="0">
                <a:latin typeface="宋体"/>
                <a:cs typeface="宋体"/>
              </a:rPr>
              <a:t>IPSec </a:t>
            </a:r>
            <a:r>
              <a:rPr lang="zh-CN" altLang="en-US" sz="1200" dirty="0" smtClean="0">
                <a:latin typeface="宋体"/>
                <a:cs typeface="宋体"/>
              </a:rPr>
              <a:t>单向</a:t>
            </a:r>
            <a:r>
              <a:rPr lang="en-US" altLang="zh-CN" sz="1200" dirty="0" smtClean="0">
                <a:latin typeface="宋体"/>
                <a:cs typeface="宋体"/>
              </a:rPr>
              <a:t>SA</a:t>
            </a:r>
            <a:r>
              <a:rPr lang="zh-CN" altLang="en-US" sz="1200" dirty="0" smtClean="0">
                <a:latin typeface="宋体"/>
                <a:cs typeface="宋体"/>
              </a:rPr>
              <a:t>，为保护</a:t>
            </a:r>
            <a:r>
              <a:rPr lang="en-US" altLang="zh-CN" sz="1200" dirty="0" smtClean="0">
                <a:latin typeface="宋体"/>
                <a:cs typeface="宋体"/>
              </a:rPr>
              <a:t>IPsec</a:t>
            </a:r>
            <a:r>
              <a:rPr lang="zh-CN" altLang="en-US" sz="1200" dirty="0" smtClean="0">
                <a:latin typeface="宋体"/>
                <a:cs typeface="宋体"/>
              </a:rPr>
              <a:t>数据流而创建。第二阶段整个协商过程受第一阶段</a:t>
            </a:r>
            <a:r>
              <a:rPr lang="en-US" altLang="zh-CN" sz="1200" dirty="0" smtClean="0">
                <a:latin typeface="宋体"/>
                <a:cs typeface="宋体"/>
              </a:rPr>
              <a:t>ISAKMP/IKE SA</a:t>
            </a:r>
            <a:r>
              <a:rPr lang="zh-CN" altLang="en-US" sz="1200" dirty="0" smtClean="0">
                <a:latin typeface="宋体"/>
                <a:cs typeface="宋体"/>
              </a:rPr>
              <a:t>保护。快速模式交换通过三条消息建立</a:t>
            </a:r>
            <a:r>
              <a:rPr lang="en-US" altLang="zh-CN" sz="1200" dirty="0" smtClean="0">
                <a:latin typeface="宋体"/>
                <a:cs typeface="宋体"/>
              </a:rPr>
              <a:t>IPsec SA</a:t>
            </a:r>
            <a:r>
              <a:rPr lang="zh-CN" altLang="en-US" sz="1200" dirty="0" smtClean="0">
                <a:latin typeface="宋体"/>
                <a:cs typeface="宋体"/>
              </a:rPr>
              <a:t>。这</a:t>
            </a:r>
            <a:r>
              <a:rPr lang="en-US" altLang="zh-CN" sz="1200" dirty="0" smtClean="0">
                <a:latin typeface="宋体"/>
                <a:cs typeface="宋体"/>
              </a:rPr>
              <a:t>3</a:t>
            </a:r>
            <a:r>
              <a:rPr lang="zh-CN" altLang="en-US" sz="1200" dirty="0" smtClean="0">
                <a:latin typeface="宋体"/>
                <a:cs typeface="宋体"/>
              </a:rPr>
              <a:t>个包主要用来协商用于加密用户数据的安全策略（只有认证和加密方法和对应算法）：前两条消息协商</a:t>
            </a:r>
            <a:r>
              <a:rPr lang="en-US" altLang="zh-CN" sz="1200" dirty="0" smtClean="0">
                <a:latin typeface="宋体"/>
                <a:cs typeface="宋体"/>
              </a:rPr>
              <a:t>IPsec SA</a:t>
            </a:r>
            <a:r>
              <a:rPr lang="zh-CN" altLang="en-US" sz="1200" dirty="0" smtClean="0">
                <a:latin typeface="宋体"/>
                <a:cs typeface="宋体"/>
              </a:rPr>
              <a:t>的各项参数值，并生成</a:t>
            </a:r>
            <a:r>
              <a:rPr lang="en-US" altLang="zh-CN" sz="1200" dirty="0" smtClean="0">
                <a:latin typeface="宋体"/>
                <a:cs typeface="宋体"/>
              </a:rPr>
              <a:t>IPsec</a:t>
            </a:r>
            <a:r>
              <a:rPr lang="zh-CN" altLang="en-US" sz="1200" dirty="0" smtClean="0">
                <a:latin typeface="宋体"/>
                <a:cs typeface="宋体"/>
              </a:rPr>
              <a:t>使用的密钥；第二条消息还为响应方提供在场的证据；第三条消息为发起方提供在场的证据。当第二阶段协商完毕之后，第一阶段的策略将暂时不会被使用，直到有新的</a:t>
            </a:r>
            <a:r>
              <a:rPr lang="en-US" altLang="zh-CN" sz="1200" dirty="0" smtClean="0">
                <a:latin typeface="宋体"/>
                <a:cs typeface="宋体"/>
              </a:rPr>
              <a:t>VPN</a:t>
            </a:r>
            <a:r>
              <a:rPr lang="zh-CN" altLang="en-US" sz="1200" dirty="0" smtClean="0">
                <a:latin typeface="宋体"/>
                <a:cs typeface="宋体"/>
              </a:rPr>
              <a:t>连接建立时或</a:t>
            </a:r>
            <a:r>
              <a:rPr lang="en-US" altLang="zh-CN" sz="1200" dirty="0" smtClean="0">
                <a:latin typeface="宋体"/>
                <a:cs typeface="宋体"/>
              </a:rPr>
              <a:t>IPSEC SA</a:t>
            </a:r>
            <a:r>
              <a:rPr lang="zh-CN" altLang="en-US" sz="1200" dirty="0" smtClean="0">
                <a:latin typeface="宋体"/>
                <a:cs typeface="宋体"/>
              </a:rPr>
              <a:t>加密密钥超时时，才会用第一阶段的策略重新生成并传递新的加密数据和认证的密钥。</a:t>
            </a:r>
          </a:p>
        </p:txBody>
      </p:sp>
      <p:sp>
        <p:nvSpPr>
          <p:cNvPr id="4" name="灯片编号占位符 3"/>
          <p:cNvSpPr>
            <a:spLocks noGrp="1"/>
          </p:cNvSpPr>
          <p:nvPr>
            <p:ph type="sldNum" sz="quarter" idx="10"/>
          </p:nvPr>
        </p:nvSpPr>
        <p:spPr/>
        <p:txBody>
          <a:bodyPr/>
          <a:lstStyle/>
          <a:p>
            <a:fld id="{4E4A6DE4-41E5-4752-B3CD-3B72BF866679}" type="slidenum">
              <a:rPr lang="zh-CN" altLang="en-US" smtClean="0"/>
              <a:t>95</a:t>
            </a:fld>
            <a:endParaRPr lang="zh-CN" altLang="en-US"/>
          </a:p>
        </p:txBody>
      </p:sp>
    </p:spTree>
    <p:extLst>
      <p:ext uri="{BB962C8B-B14F-4D97-AF65-F5344CB8AC3E}">
        <p14:creationId xmlns:p14="http://schemas.microsoft.com/office/powerpoint/2010/main" val="386802956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宋体"/>
                <a:cs typeface="宋体"/>
              </a:rPr>
              <a:t>原文链接：</a:t>
            </a:r>
            <a:r>
              <a:rPr lang="en-US" altLang="zh-CN" sz="1200" dirty="0" smtClean="0">
                <a:latin typeface="宋体"/>
                <a:cs typeface="宋体"/>
              </a:rPr>
              <a:t>https://blog.csdn.net/NEUChords/article/details/92968314</a:t>
            </a:r>
          </a:p>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96</a:t>
            </a:fld>
            <a:endParaRPr lang="zh-CN" altLang="en-US"/>
          </a:p>
        </p:txBody>
      </p:sp>
    </p:spTree>
    <p:extLst>
      <p:ext uri="{BB962C8B-B14F-4D97-AF65-F5344CB8AC3E}">
        <p14:creationId xmlns:p14="http://schemas.microsoft.com/office/powerpoint/2010/main" val="325491503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宋体"/>
                <a:cs typeface="宋体"/>
              </a:rPr>
              <a:t>原文链接：</a:t>
            </a:r>
            <a:r>
              <a:rPr lang="en-US" altLang="zh-CN" sz="1200" dirty="0" smtClean="0">
                <a:latin typeface="宋体"/>
                <a:cs typeface="宋体"/>
              </a:rPr>
              <a:t>https://blog.csdn.net/NEUChords/article/details/92968314</a:t>
            </a:r>
          </a:p>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97</a:t>
            </a:fld>
            <a:endParaRPr lang="zh-CN" altLang="en-US"/>
          </a:p>
        </p:txBody>
      </p:sp>
    </p:spTree>
    <p:extLst>
      <p:ext uri="{BB962C8B-B14F-4D97-AF65-F5344CB8AC3E}">
        <p14:creationId xmlns:p14="http://schemas.microsoft.com/office/powerpoint/2010/main" val="284624089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宋体"/>
                <a:cs typeface="宋体"/>
              </a:rPr>
              <a:t>原文链接：</a:t>
            </a:r>
            <a:r>
              <a:rPr lang="en-US" altLang="zh-CN" sz="1200" dirty="0" smtClean="0">
                <a:latin typeface="宋体"/>
                <a:cs typeface="宋体"/>
              </a:rPr>
              <a:t>https://blog.csdn.net/NEUChords/article/details/92968314</a:t>
            </a:r>
          </a:p>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98</a:t>
            </a:fld>
            <a:endParaRPr lang="zh-CN" altLang="en-US"/>
          </a:p>
        </p:txBody>
      </p:sp>
    </p:spTree>
    <p:extLst>
      <p:ext uri="{BB962C8B-B14F-4D97-AF65-F5344CB8AC3E}">
        <p14:creationId xmlns:p14="http://schemas.microsoft.com/office/powerpoint/2010/main" val="1939895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32</a:t>
            </a:fld>
            <a:endParaRPr lang="zh-CN" altLang="en-US"/>
          </a:p>
        </p:txBody>
      </p:sp>
    </p:spTree>
    <p:extLst>
      <p:ext uri="{BB962C8B-B14F-4D97-AF65-F5344CB8AC3E}">
        <p14:creationId xmlns:p14="http://schemas.microsoft.com/office/powerpoint/2010/main" val="3245314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https://blog.csdn.net/windeal3203/article/details/51089278?depth_1-utm_source=distribute.pc_relevant_right.none-task&amp;utm_source=distribute.pc_relevant_right.none-task</a:t>
            </a:r>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35</a:t>
            </a:fld>
            <a:endParaRPr lang="zh-CN" altLang="en-US"/>
          </a:p>
        </p:txBody>
      </p:sp>
    </p:spTree>
    <p:extLst>
      <p:ext uri="{BB962C8B-B14F-4D97-AF65-F5344CB8AC3E}">
        <p14:creationId xmlns:p14="http://schemas.microsoft.com/office/powerpoint/2010/main" val="2143905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https://blog.csdn.net/windeal3203/article/details/51089278?depth_1-utm_source=distribute.pc_relevant_right.none-task&amp;utm_source=distribute.pc_relevant_right.none-task</a:t>
            </a:r>
            <a:endParaRPr lang="zh-CN" altLang="en-US" dirty="0"/>
          </a:p>
        </p:txBody>
      </p:sp>
      <p:sp>
        <p:nvSpPr>
          <p:cNvPr id="4" name="灯片编号占位符 3"/>
          <p:cNvSpPr>
            <a:spLocks noGrp="1"/>
          </p:cNvSpPr>
          <p:nvPr>
            <p:ph type="sldNum" sz="quarter" idx="10"/>
          </p:nvPr>
        </p:nvSpPr>
        <p:spPr/>
        <p:txBody>
          <a:bodyPr/>
          <a:lstStyle/>
          <a:p>
            <a:fld id="{4E4A6DE4-41E5-4752-B3CD-3B72BF866679}" type="slidenum">
              <a:rPr lang="zh-CN" altLang="en-US" smtClean="0"/>
              <a:t>36</a:t>
            </a:fld>
            <a:endParaRPr lang="zh-CN" altLang="en-US"/>
          </a:p>
        </p:txBody>
      </p:sp>
    </p:spTree>
    <p:extLst>
      <p:ext uri="{BB962C8B-B14F-4D97-AF65-F5344CB8AC3E}">
        <p14:creationId xmlns:p14="http://schemas.microsoft.com/office/powerpoint/2010/main" val="33003818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标题幻灯片">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70C9B58-0E6F-4135-A1BB-6F54BFEB8ABE}" type="datetimeFigureOut">
              <a:rPr lang="zh-CN" altLang="en-US" smtClean="0"/>
              <a:t>2021/4/5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9F1036-562A-4163-8A3C-2D45F0094673}" type="slidenum">
              <a:rPr lang="zh-CN" altLang="en-US" smtClean="0"/>
              <a:t>‹#›</a:t>
            </a:fld>
            <a:endParaRPr lang="zh-CN" altLang="en-US"/>
          </a:p>
        </p:txBody>
      </p:sp>
      <p:sp>
        <p:nvSpPr>
          <p:cNvPr id="7" name="标题 1"/>
          <p:cNvSpPr txBox="1">
            <a:spLocks/>
          </p:cNvSpPr>
          <p:nvPr/>
        </p:nvSpPr>
        <p:spPr>
          <a:xfrm>
            <a:off x="2529555" y="2781702"/>
            <a:ext cx="7084464" cy="81607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400" kern="1200" baseline="0">
                <a:solidFill>
                  <a:schemeClr val="tx1"/>
                </a:solidFill>
                <a:latin typeface="Times New Roman" panose="02020603050405020304" pitchFamily="18" charset="0"/>
                <a:ea typeface="黑体" panose="02010609060101010101" pitchFamily="49" charset="-122"/>
                <a:cs typeface="+mj-cs"/>
              </a:defRPr>
            </a:lvl1pPr>
          </a:lstStyle>
          <a:p>
            <a:r>
              <a:rPr lang="zh-CN" altLang="en-US" smtClean="0"/>
              <a:t>单击此处编辑母版标题样式</a:t>
            </a:r>
            <a:endParaRPr lang="zh-CN" altLang="en-US" dirty="0"/>
          </a:p>
        </p:txBody>
      </p:sp>
      <p:sp>
        <p:nvSpPr>
          <p:cNvPr id="8" name="副标题 2"/>
          <p:cNvSpPr txBox="1">
            <a:spLocks/>
          </p:cNvSpPr>
          <p:nvPr/>
        </p:nvSpPr>
        <p:spPr>
          <a:xfrm>
            <a:off x="2529555" y="3674276"/>
            <a:ext cx="7084464" cy="4867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Times New Roman" panose="02020603050405020304" pitchFamily="18" charset="0"/>
                <a:ea typeface="宋体" panose="02010600030101010101" pitchFamily="2"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mtClean="0"/>
              <a:t>单击以编辑母版副标题样式</a:t>
            </a:r>
            <a:endParaRPr lang="zh-CN" altLang="en-US" dirty="0"/>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0222" y="613138"/>
            <a:ext cx="1991555" cy="1991555"/>
          </a:xfrm>
          <a:prstGeom prst="rect">
            <a:avLst/>
          </a:prstGeom>
        </p:spPr>
      </p:pic>
    </p:spTree>
    <p:extLst>
      <p:ext uri="{BB962C8B-B14F-4D97-AF65-F5344CB8AC3E}">
        <p14:creationId xmlns:p14="http://schemas.microsoft.com/office/powerpoint/2010/main" val="1267411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B5ED805-4244-44B7-B0BD-92CEEC08B09D}" type="datetimeFigureOut">
              <a:rPr lang="zh-CN" altLang="en-US" smtClean="0"/>
              <a:t>2021/4/5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4B9613-7D7C-4F0A-B07F-B848809819F4}" type="slidenum">
              <a:rPr lang="zh-CN" altLang="en-US" smtClean="0"/>
              <a:t>‹#›</a:t>
            </a:fld>
            <a:endParaRPr lang="zh-CN" altLang="en-US"/>
          </a:p>
        </p:txBody>
      </p:sp>
    </p:spTree>
    <p:extLst>
      <p:ext uri="{BB962C8B-B14F-4D97-AF65-F5344CB8AC3E}">
        <p14:creationId xmlns:p14="http://schemas.microsoft.com/office/powerpoint/2010/main" val="2482103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B5ED805-4244-44B7-B0BD-92CEEC08B09D}" type="datetimeFigureOut">
              <a:rPr lang="zh-CN" altLang="en-US" smtClean="0"/>
              <a:t>2021/4/5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4B9613-7D7C-4F0A-B07F-B848809819F4}" type="slidenum">
              <a:rPr lang="zh-CN" altLang="en-US" smtClean="0"/>
              <a:t>‹#›</a:t>
            </a:fld>
            <a:endParaRPr lang="zh-CN" altLang="en-US"/>
          </a:p>
        </p:txBody>
      </p:sp>
    </p:spTree>
    <p:extLst>
      <p:ext uri="{BB962C8B-B14F-4D97-AF65-F5344CB8AC3E}">
        <p14:creationId xmlns:p14="http://schemas.microsoft.com/office/powerpoint/2010/main" val="2781638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B5ED805-4244-44B7-B0BD-92CEEC08B09D}" type="datetimeFigureOut">
              <a:rPr lang="zh-CN" altLang="en-US" smtClean="0"/>
              <a:t>2021/4/5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4B9613-7D7C-4F0A-B07F-B848809819F4}" type="slidenum">
              <a:rPr lang="zh-CN" altLang="en-US" smtClean="0"/>
              <a:t>‹#›</a:t>
            </a:fld>
            <a:endParaRPr lang="zh-CN" altLang="en-US"/>
          </a:p>
        </p:txBody>
      </p:sp>
    </p:spTree>
    <p:extLst>
      <p:ext uri="{BB962C8B-B14F-4D97-AF65-F5344CB8AC3E}">
        <p14:creationId xmlns:p14="http://schemas.microsoft.com/office/powerpoint/2010/main" val="4109772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B5ED805-4244-44B7-B0BD-92CEEC08B09D}" type="datetimeFigureOut">
              <a:rPr lang="zh-CN" altLang="en-US" smtClean="0"/>
              <a:t>2021/4/5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4B9613-7D7C-4F0A-B07F-B848809819F4}" type="slidenum">
              <a:rPr lang="zh-CN" altLang="en-US" smtClean="0"/>
              <a:t>‹#›</a:t>
            </a:fld>
            <a:endParaRPr lang="zh-CN" altLang="en-US"/>
          </a:p>
        </p:txBody>
      </p:sp>
    </p:spTree>
    <p:extLst>
      <p:ext uri="{BB962C8B-B14F-4D97-AF65-F5344CB8AC3E}">
        <p14:creationId xmlns:p14="http://schemas.microsoft.com/office/powerpoint/2010/main" val="2425807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5ED805-4244-44B7-B0BD-92CEEC08B09D}" type="datetimeFigureOut">
              <a:rPr lang="zh-CN" altLang="en-US" smtClean="0"/>
              <a:t>2021/4/5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4B9613-7D7C-4F0A-B07F-B848809819F4}" type="slidenum">
              <a:rPr lang="zh-CN" altLang="en-US" smtClean="0"/>
              <a:t>‹#›</a:t>
            </a:fld>
            <a:endParaRPr lang="zh-CN" altLang="en-US"/>
          </a:p>
        </p:txBody>
      </p:sp>
    </p:spTree>
    <p:extLst>
      <p:ext uri="{BB962C8B-B14F-4D97-AF65-F5344CB8AC3E}">
        <p14:creationId xmlns:p14="http://schemas.microsoft.com/office/powerpoint/2010/main" val="3396208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5ED805-4244-44B7-B0BD-92CEEC08B09D}" type="datetimeFigureOut">
              <a:rPr lang="zh-CN" altLang="en-US" smtClean="0"/>
              <a:t>2021/4/5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4B9613-7D7C-4F0A-B07F-B848809819F4}" type="slidenum">
              <a:rPr lang="zh-CN" altLang="en-US" smtClean="0"/>
              <a:t>‹#›</a:t>
            </a:fld>
            <a:endParaRPr lang="zh-CN" altLang="en-US"/>
          </a:p>
        </p:txBody>
      </p:sp>
    </p:spTree>
    <p:extLst>
      <p:ext uri="{BB962C8B-B14F-4D97-AF65-F5344CB8AC3E}">
        <p14:creationId xmlns:p14="http://schemas.microsoft.com/office/powerpoint/2010/main" val="3623539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375"/>
              </a:lnSpc>
            </a:pPr>
            <a:r>
              <a:rPr lang="en-US" smtClean="0"/>
              <a:t>VPN</a:t>
            </a:r>
            <a:r>
              <a:rPr lang="zh-CN" altLang="en-US" spc="-5" smtClean="0">
                <a:latin typeface="宋体"/>
                <a:cs typeface="宋体"/>
              </a:rPr>
              <a:t>技术</a:t>
            </a:r>
            <a:endParaRPr lang="zh-CN" altLang="en-US" spc="-5" dirty="0">
              <a:latin typeface="宋体"/>
              <a:cs typeface="宋体"/>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4/5/2021</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lang="en-US" altLang="zh-CN" smtClean="0"/>
              <a:pPr marL="25400">
                <a:lnSpc>
                  <a:spcPts val="1240"/>
                </a:lnSpc>
              </a:pPr>
              <a:t>‹#›</a:t>
            </a:fld>
            <a:endParaRPr lang="en-US" altLang="zh-CN" dirty="0"/>
          </a:p>
        </p:txBody>
      </p:sp>
    </p:spTree>
    <p:extLst>
      <p:ext uri="{BB962C8B-B14F-4D97-AF65-F5344CB8AC3E}">
        <p14:creationId xmlns:p14="http://schemas.microsoft.com/office/powerpoint/2010/main" val="31029641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30" b="0" i="0">
                <a:solidFill>
                  <a:schemeClr val="tx1"/>
                </a:solidFill>
                <a:latin typeface="宋体"/>
                <a:cs typeface="宋体"/>
              </a:defRPr>
            </a:lvl1pPr>
          </a:lstStyle>
          <a:p>
            <a:endParaRPr/>
          </a:p>
        </p:txBody>
      </p:sp>
      <p:sp>
        <p:nvSpPr>
          <p:cNvPr id="3" name="Holder 3"/>
          <p:cNvSpPr>
            <a:spLocks noGrp="1"/>
          </p:cNvSpPr>
          <p:nvPr>
            <p:ph sz="half" idx="2"/>
          </p:nvPr>
        </p:nvSpPr>
        <p:spPr>
          <a:xfrm>
            <a:off x="609601" y="1577340"/>
            <a:ext cx="530352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1" y="1577340"/>
            <a:ext cx="5303520" cy="38779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4/5/2021</a:t>
            </a:fld>
            <a:endParaRPr lang="en-US"/>
          </a:p>
        </p:txBody>
      </p:sp>
      <p:sp>
        <p:nvSpPr>
          <p:cNvPr id="7" name="Holder 7"/>
          <p:cNvSpPr>
            <a:spLocks noGrp="1"/>
          </p:cNvSpPr>
          <p:nvPr>
            <p:ph type="sldNum" sz="quarter" idx="7"/>
          </p:nvPr>
        </p:nvSpPr>
        <p:spPr/>
        <p:txBody>
          <a:bodyPr lIns="0" tIns="0" rIns="0" bIns="0"/>
          <a:lstStyle>
            <a:lvl1pPr>
              <a:defRPr sz="1271" b="0" i="0">
                <a:solidFill>
                  <a:schemeClr val="tx1"/>
                </a:solidFill>
                <a:latin typeface="Times New Roman"/>
                <a:cs typeface="Times New Roman"/>
              </a:defRPr>
            </a:lvl1pPr>
          </a:lstStyle>
          <a:p>
            <a:pPr marL="23053">
              <a:lnSpc>
                <a:spcPts val="1311"/>
              </a:lnSpc>
            </a:pPr>
            <a:fld id="{81D60167-4931-47E6-BA6A-407CBD079E47}" type="slidenum">
              <a:rPr lang="en-US" altLang="zh-CN" smtClean="0"/>
              <a:pPr marL="23053">
                <a:lnSpc>
                  <a:spcPts val="1311"/>
                </a:lnSpc>
              </a:pPr>
              <a:t>‹#›</a:t>
            </a:fld>
            <a:endParaRPr lang="en-US" altLang="zh-CN" dirty="0"/>
          </a:p>
        </p:txBody>
      </p:sp>
    </p:spTree>
    <p:extLst>
      <p:ext uri="{BB962C8B-B14F-4D97-AF65-F5344CB8AC3E}">
        <p14:creationId xmlns:p14="http://schemas.microsoft.com/office/powerpoint/2010/main" val="1051981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70C9B58-0E6F-4135-A1BB-6F54BFEB8ABE}" type="datetimeFigureOut">
              <a:rPr lang="zh-CN" altLang="en-US" smtClean="0"/>
              <a:t>2021/4/5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9F1036-562A-4163-8A3C-2D45F0094673}" type="slidenum">
              <a:rPr lang="zh-CN" altLang="en-US" smtClean="0"/>
              <a:t>‹#›</a:t>
            </a:fld>
            <a:endParaRPr lang="zh-CN" altLang="en-US"/>
          </a:p>
        </p:txBody>
      </p:sp>
      <p:sp>
        <p:nvSpPr>
          <p:cNvPr id="7" name="标题 1"/>
          <p:cNvSpPr>
            <a:spLocks noGrp="1"/>
          </p:cNvSpPr>
          <p:nvPr>
            <p:ph type="title"/>
          </p:nvPr>
        </p:nvSpPr>
        <p:spPr>
          <a:xfrm>
            <a:off x="634006" y="364304"/>
            <a:ext cx="4860940" cy="378554"/>
          </a:xfrm>
        </p:spPr>
        <p:txBody>
          <a:bodyPr>
            <a:noAutofit/>
          </a:bodyPr>
          <a:lstStyle>
            <a:lvl1pPr>
              <a:defRPr sz="2400" kern="1200" spc="500" baseline="0">
                <a:solidFill>
                  <a:schemeClr val="accent1">
                    <a:lumMod val="50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8" name="内容占位符 2"/>
          <p:cNvSpPr>
            <a:spLocks noGrp="1"/>
          </p:cNvSpPr>
          <p:nvPr>
            <p:ph idx="1"/>
          </p:nvPr>
        </p:nvSpPr>
        <p:spPr>
          <a:xfrm>
            <a:off x="838200" y="1162975"/>
            <a:ext cx="10515600" cy="5022866"/>
          </a:xfrm>
        </p:spPr>
        <p:txBody>
          <a:bodyPr/>
          <a:lstStyle>
            <a:lvl1pPr marL="358775" indent="-358775" algn="just">
              <a:lnSpc>
                <a:spcPct val="130000"/>
              </a:lnSpc>
              <a:buSzPct val="110000"/>
              <a:buFont typeface="Arial" panose="020B0604020202020204" pitchFamily="34" charset="0"/>
              <a:buChar char="•"/>
              <a:defRPr baseline="0">
                <a:latin typeface="Times New Roman" panose="02020603050405020304" pitchFamily="18" charset="0"/>
                <a:ea typeface="黑体" panose="02010609060101010101" pitchFamily="49" charset="-122"/>
              </a:defRPr>
            </a:lvl1pPr>
            <a:lvl2pPr marL="803275" indent="-346075" algn="just">
              <a:lnSpc>
                <a:spcPct val="130000"/>
              </a:lnSpc>
              <a:buSzPct val="120000"/>
              <a:buFont typeface="Times New Roman" panose="02020603050405020304" pitchFamily="18" charset="0"/>
              <a:buChar char="–"/>
              <a:defRPr baseline="0">
                <a:latin typeface="Times New Roman" panose="02020603050405020304" pitchFamily="18" charset="0"/>
                <a:ea typeface="黑体" panose="02010609060101010101" pitchFamily="49" charset="-122"/>
              </a:defRPr>
            </a:lvl2pPr>
            <a:lvl3pPr algn="just">
              <a:lnSpc>
                <a:spcPct val="130000"/>
              </a:lnSpc>
              <a:defRPr baseline="0">
                <a:latin typeface="Times New Roman" panose="02020603050405020304" pitchFamily="18" charset="0"/>
                <a:ea typeface="黑体" panose="02010609060101010101" pitchFamily="49" charset="-122"/>
              </a:defRPr>
            </a:lvl3pPr>
            <a:lvl4pPr algn="just">
              <a:lnSpc>
                <a:spcPct val="130000"/>
              </a:lnSpc>
              <a:defRPr baseline="0">
                <a:latin typeface="Times New Roman" panose="02020603050405020304" pitchFamily="18" charset="0"/>
                <a:ea typeface="黑体" panose="02010609060101010101" pitchFamily="49" charset="-122"/>
              </a:defRPr>
            </a:lvl4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p:txBody>
      </p:sp>
    </p:spTree>
    <p:extLst>
      <p:ext uri="{BB962C8B-B14F-4D97-AF65-F5344CB8AC3E}">
        <p14:creationId xmlns:p14="http://schemas.microsoft.com/office/powerpoint/2010/main" val="19373377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节标题">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70C9B58-0E6F-4135-A1BB-6F54BFEB8ABE}" type="datetimeFigureOut">
              <a:rPr lang="zh-CN" altLang="en-US" smtClean="0"/>
              <a:t>2021/4/5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9F1036-562A-4163-8A3C-2D45F0094673}" type="slidenum">
              <a:rPr lang="zh-CN" altLang="en-US" smtClean="0"/>
              <a:t>‹#›</a:t>
            </a:fld>
            <a:endParaRPr lang="zh-CN" altLang="en-US"/>
          </a:p>
        </p:txBody>
      </p:sp>
      <p:sp>
        <p:nvSpPr>
          <p:cNvPr id="7" name="矩形 6">
            <a:extLst>
              <a:ext uri="{FF2B5EF4-FFF2-40B4-BE49-F238E27FC236}">
                <a16:creationId xmlns:a16="http://schemas.microsoft.com/office/drawing/2014/main" id="{FE11974F-BED5-4346-886F-49C87EEC19BA}"/>
              </a:ext>
            </a:extLst>
          </p:cNvPr>
          <p:cNvSpPr/>
          <p:nvPr/>
        </p:nvSpPr>
        <p:spPr>
          <a:xfrm>
            <a:off x="0" y="1904825"/>
            <a:ext cx="12192000" cy="2872509"/>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1"/>
          <p:cNvSpPr>
            <a:spLocks noGrp="1"/>
          </p:cNvSpPr>
          <p:nvPr>
            <p:ph type="title"/>
          </p:nvPr>
        </p:nvSpPr>
        <p:spPr>
          <a:xfrm>
            <a:off x="6061845" y="3426475"/>
            <a:ext cx="6130155" cy="590931"/>
          </a:xfrm>
          <a:noFill/>
        </p:spPr>
        <p:txBody>
          <a:bodyPr wrap="square" rtlCol="0">
            <a:spAutoFit/>
          </a:bodyPr>
          <a:lstStyle>
            <a:lvl1pPr>
              <a:defRPr lang="zh-CN" altLang="en-US" sz="3600" b="1" spc="300">
                <a:solidFill>
                  <a:schemeClr val="bg1"/>
                </a:solidFill>
                <a:latin typeface="微软雅黑" panose="020B0503020204020204" pitchFamily="34" charset="-122"/>
                <a:ea typeface="微软雅黑" panose="020B0503020204020204" pitchFamily="34" charset="-122"/>
                <a:cs typeface="+mn-cs"/>
              </a:defRPr>
            </a:lvl1pPr>
          </a:lstStyle>
          <a:p>
            <a:pPr marL="0" lvl="0"/>
            <a:r>
              <a:rPr lang="zh-CN" altLang="en-US" smtClean="0"/>
              <a:t>单击此处编辑母版标题样式</a:t>
            </a:r>
            <a:endParaRPr lang="zh-CN" altLang="en-US" dirty="0"/>
          </a:p>
        </p:txBody>
      </p:sp>
      <p:sp>
        <p:nvSpPr>
          <p:cNvPr id="9" name="文本占位符 2"/>
          <p:cNvSpPr>
            <a:spLocks noGrp="1"/>
          </p:cNvSpPr>
          <p:nvPr>
            <p:ph type="body" idx="1"/>
          </p:nvPr>
        </p:nvSpPr>
        <p:spPr>
          <a:xfrm>
            <a:off x="1477428" y="2321111"/>
            <a:ext cx="1313597" cy="434677"/>
          </a:xfrm>
        </p:spPr>
        <p:txBody>
          <a:bodyPr>
            <a:noAutofit/>
          </a:bodyPr>
          <a:lstStyle>
            <a:lvl1pPr marL="0" indent="0">
              <a:buNone/>
              <a:defRPr lang="zh-CN" altLang="en-US" sz="5400" b="1" kern="1200" spc="300" dirty="0" smtClean="0">
                <a:solidFill>
                  <a:schemeClr val="bg1"/>
                </a:solidFill>
                <a:latin typeface="微软雅黑" panose="020B0503020204020204" pitchFamily="34" charset="-122"/>
                <a:ea typeface="微软雅黑" panose="020B0503020204020204" pitchFamily="34" charset="-122"/>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grpSp>
        <p:nvGrpSpPr>
          <p:cNvPr id="10" name="组合 9">
            <a:extLst>
              <a:ext uri="{FF2B5EF4-FFF2-40B4-BE49-F238E27FC236}">
                <a16:creationId xmlns:a16="http://schemas.microsoft.com/office/drawing/2014/main" id="{8C75C424-1E74-4412-BEB2-B0F1A08CAC58}"/>
              </a:ext>
            </a:extLst>
          </p:cNvPr>
          <p:cNvGrpSpPr/>
          <p:nvPr/>
        </p:nvGrpSpPr>
        <p:grpSpPr>
          <a:xfrm>
            <a:off x="0" y="2475346"/>
            <a:ext cx="12192000" cy="542052"/>
            <a:chOff x="0" y="2475346"/>
            <a:chExt cx="12192000" cy="542052"/>
          </a:xfrm>
        </p:grpSpPr>
        <p:sp>
          <p:nvSpPr>
            <p:cNvPr id="11" name="矩形 10">
              <a:extLst>
                <a:ext uri="{FF2B5EF4-FFF2-40B4-BE49-F238E27FC236}">
                  <a16:creationId xmlns:a16="http://schemas.microsoft.com/office/drawing/2014/main" id="{955C966B-7A8B-41D7-B15E-194C5F35AA1E}"/>
                </a:ext>
              </a:extLst>
            </p:cNvPr>
            <p:cNvSpPr/>
            <p:nvPr/>
          </p:nvSpPr>
          <p:spPr>
            <a:xfrm>
              <a:off x="2858264" y="2475346"/>
              <a:ext cx="9333736" cy="5420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CC77D4CC-3F56-4E85-8049-AAE27DA987CC}"/>
                </a:ext>
              </a:extLst>
            </p:cNvPr>
            <p:cNvSpPr/>
            <p:nvPr/>
          </p:nvSpPr>
          <p:spPr>
            <a:xfrm>
              <a:off x="0" y="2475346"/>
              <a:ext cx="1380836" cy="5420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9AF45FDA-AB95-4975-81A0-488C9522AE60}"/>
                </a:ext>
              </a:extLst>
            </p:cNvPr>
            <p:cNvSpPr txBox="1"/>
            <p:nvPr/>
          </p:nvSpPr>
          <p:spPr>
            <a:xfrm>
              <a:off x="727753" y="2494178"/>
              <a:ext cx="757122" cy="523220"/>
            </a:xfrm>
            <a:prstGeom prst="rect">
              <a:avLst/>
            </a:prstGeom>
            <a:noFill/>
          </p:spPr>
          <p:txBody>
            <a:bodyPr wrap="square" rtlCol="0">
              <a:spAutoFit/>
            </a:bodyPr>
            <a:lstStyle/>
            <a:p>
              <a:r>
                <a:rPr lang="zh-CN" altLang="en-US" sz="2800" spc="300" dirty="0">
                  <a:solidFill>
                    <a:srgbClr val="084772"/>
                  </a:solidFill>
                  <a:latin typeface="微软雅黑" panose="020B0503020204020204" pitchFamily="34" charset="-122"/>
                  <a:ea typeface="微软雅黑" panose="020B0503020204020204" pitchFamily="34" charset="-122"/>
                </a:rPr>
                <a:t>第</a:t>
              </a:r>
              <a:endParaRPr lang="zh-CN" altLang="en-US" sz="2800" b="1" spc="300" dirty="0">
                <a:solidFill>
                  <a:srgbClr val="084772"/>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74E9A851-268B-4BCB-B0C5-6B6B1917830E}"/>
                </a:ext>
              </a:extLst>
            </p:cNvPr>
            <p:cNvSpPr txBox="1"/>
            <p:nvPr/>
          </p:nvSpPr>
          <p:spPr>
            <a:xfrm>
              <a:off x="2895836" y="2485034"/>
              <a:ext cx="1135813" cy="523220"/>
            </a:xfrm>
            <a:prstGeom prst="rect">
              <a:avLst/>
            </a:prstGeom>
            <a:noFill/>
          </p:spPr>
          <p:txBody>
            <a:bodyPr wrap="square" rtlCol="0">
              <a:spAutoFit/>
            </a:bodyPr>
            <a:lstStyle/>
            <a:p>
              <a:r>
                <a:rPr lang="zh-CN" altLang="en-US" sz="2800" spc="300" dirty="0">
                  <a:solidFill>
                    <a:srgbClr val="084772"/>
                  </a:solidFill>
                  <a:latin typeface="微软雅黑" panose="020B0503020204020204" pitchFamily="34" charset="-122"/>
                  <a:ea typeface="微软雅黑" panose="020B0503020204020204" pitchFamily="34" charset="-122"/>
                </a:rPr>
                <a:t>部分</a:t>
              </a:r>
              <a:endParaRPr lang="zh-CN" altLang="en-US" sz="2800" b="1" spc="300" dirty="0">
                <a:solidFill>
                  <a:srgbClr val="084772"/>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7609788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162975"/>
            <a:ext cx="5181600" cy="5013989"/>
          </a:xfrm>
        </p:spPr>
        <p:txBody>
          <a:bodyPr vert="horz" lIns="91440" tIns="45720" rIns="91440" bIns="45720" rtlCol="0">
            <a:normAutofit/>
          </a:bodyPr>
          <a:lstStyle>
            <a:lvl1pPr algn="just">
              <a:defRPr lang="zh-CN" altLang="en-US" baseline="0" smtClean="0">
                <a:latin typeface="Times New Roman" panose="02020603050405020304" pitchFamily="18" charset="0"/>
                <a:ea typeface="黑体" panose="02010609060101010101" pitchFamily="49" charset="-122"/>
              </a:defRPr>
            </a:lvl1pPr>
            <a:lvl2pPr algn="just">
              <a:defRPr lang="zh-CN" altLang="en-US" baseline="0" smtClean="0">
                <a:latin typeface="Times New Roman" panose="02020603050405020304" pitchFamily="18" charset="0"/>
                <a:ea typeface="黑体" panose="02010609060101010101" pitchFamily="49" charset="-122"/>
              </a:defRPr>
            </a:lvl2pPr>
            <a:lvl3pPr algn="just">
              <a:defRPr lang="zh-CN" altLang="en-US" baseline="0" smtClean="0">
                <a:latin typeface="Times New Roman" panose="02020603050405020304" pitchFamily="18" charset="0"/>
                <a:ea typeface="黑体" panose="02010609060101010101" pitchFamily="49" charset="-122"/>
              </a:defRPr>
            </a:lvl3pPr>
            <a:lvl4pPr algn="just">
              <a:defRPr lang="zh-CN" altLang="en-US" baseline="0" smtClean="0">
                <a:latin typeface="Times New Roman" panose="02020603050405020304" pitchFamily="18" charset="0"/>
                <a:ea typeface="黑体" panose="02010609060101010101" pitchFamily="49" charset="-122"/>
              </a:defRPr>
            </a:lvl4pPr>
            <a:lvl5pPr algn="just">
              <a:defRPr lang="en-US" dirty="0"/>
            </a:lvl5pPr>
          </a:lstStyle>
          <a:p>
            <a:pPr marL="358775" lvl="0" indent="-358775">
              <a:lnSpc>
                <a:spcPct val="130000"/>
              </a:lnSpc>
              <a:buSzPct val="110000"/>
            </a:pPr>
            <a:r>
              <a:rPr lang="zh-CN" altLang="en-US" smtClean="0"/>
              <a:t>编辑母版文本样式</a:t>
            </a:r>
          </a:p>
          <a:p>
            <a:pPr marL="358775" lvl="1" indent="-358775">
              <a:lnSpc>
                <a:spcPct val="130000"/>
              </a:lnSpc>
              <a:buSzPct val="110000"/>
            </a:pPr>
            <a:r>
              <a:rPr lang="zh-CN" altLang="en-US" smtClean="0"/>
              <a:t>第二级</a:t>
            </a:r>
          </a:p>
          <a:p>
            <a:pPr marL="358775" lvl="2" indent="-358775">
              <a:lnSpc>
                <a:spcPct val="130000"/>
              </a:lnSpc>
              <a:buSzPct val="110000"/>
            </a:pPr>
            <a:r>
              <a:rPr lang="zh-CN" altLang="en-US" smtClean="0"/>
              <a:t>第三级</a:t>
            </a:r>
          </a:p>
          <a:p>
            <a:pPr marL="358775" lvl="3" indent="-358775">
              <a:lnSpc>
                <a:spcPct val="130000"/>
              </a:lnSpc>
              <a:buSzPct val="110000"/>
            </a:pPr>
            <a:r>
              <a:rPr lang="zh-CN" altLang="en-US" smtClean="0"/>
              <a:t>第四级</a:t>
            </a:r>
          </a:p>
          <a:p>
            <a:pPr marL="358775" lvl="4" indent="-358775">
              <a:lnSpc>
                <a:spcPct val="130000"/>
              </a:lnSpc>
              <a:buSzPct val="110000"/>
            </a:pPr>
            <a:r>
              <a:rPr lang="zh-CN" altLang="en-US" smtClean="0"/>
              <a:t>第五级</a:t>
            </a:r>
            <a:endParaRPr lang="en-US" dirty="0"/>
          </a:p>
        </p:txBody>
      </p:sp>
      <p:sp>
        <p:nvSpPr>
          <p:cNvPr id="4" name="Content Placeholder 3"/>
          <p:cNvSpPr>
            <a:spLocks noGrp="1"/>
          </p:cNvSpPr>
          <p:nvPr>
            <p:ph sz="half" idx="2"/>
          </p:nvPr>
        </p:nvSpPr>
        <p:spPr>
          <a:xfrm>
            <a:off x="6172200" y="1162976"/>
            <a:ext cx="5181600" cy="5013988"/>
          </a:xfrm>
        </p:spPr>
        <p:txBody>
          <a:bodyPr vert="horz" lIns="91440" tIns="45720" rIns="91440" bIns="45720" rtlCol="0">
            <a:normAutofit/>
          </a:bodyPr>
          <a:lstStyle>
            <a:lvl1pPr algn="just">
              <a:defRPr lang="zh-CN" altLang="en-US" baseline="0" smtClean="0">
                <a:latin typeface="Times New Roman" panose="02020603050405020304" pitchFamily="18" charset="0"/>
                <a:ea typeface="黑体" panose="02010609060101010101" pitchFamily="49" charset="-122"/>
              </a:defRPr>
            </a:lvl1pPr>
            <a:lvl2pPr algn="just">
              <a:defRPr lang="zh-CN" altLang="en-US" baseline="0" smtClean="0">
                <a:latin typeface="Times New Roman" panose="02020603050405020304" pitchFamily="18" charset="0"/>
                <a:ea typeface="黑体" panose="02010609060101010101" pitchFamily="49" charset="-122"/>
              </a:defRPr>
            </a:lvl2pPr>
            <a:lvl3pPr algn="just">
              <a:defRPr lang="zh-CN" altLang="en-US" baseline="0" smtClean="0">
                <a:latin typeface="Times New Roman" panose="02020603050405020304" pitchFamily="18" charset="0"/>
                <a:ea typeface="黑体" panose="02010609060101010101" pitchFamily="49" charset="-122"/>
              </a:defRPr>
            </a:lvl3pPr>
            <a:lvl4pPr algn="just">
              <a:defRPr lang="zh-CN" altLang="en-US" baseline="0" smtClean="0">
                <a:latin typeface="Times New Roman" panose="02020603050405020304" pitchFamily="18" charset="0"/>
                <a:ea typeface="黑体" panose="02010609060101010101" pitchFamily="49" charset="-122"/>
              </a:defRPr>
            </a:lvl4pPr>
            <a:lvl5pPr algn="just">
              <a:defRPr lang="en-US" dirty="0"/>
            </a:lvl5pPr>
          </a:lstStyle>
          <a:p>
            <a:pPr marL="358775" lvl="0" indent="-358775">
              <a:lnSpc>
                <a:spcPct val="130000"/>
              </a:lnSpc>
              <a:buSzPct val="110000"/>
            </a:pPr>
            <a:r>
              <a:rPr lang="zh-CN" altLang="en-US" smtClean="0"/>
              <a:t>编辑母版文本样式</a:t>
            </a:r>
          </a:p>
          <a:p>
            <a:pPr marL="358775" lvl="1" indent="-358775">
              <a:lnSpc>
                <a:spcPct val="130000"/>
              </a:lnSpc>
              <a:buSzPct val="110000"/>
            </a:pPr>
            <a:r>
              <a:rPr lang="zh-CN" altLang="en-US" smtClean="0"/>
              <a:t>第二级</a:t>
            </a:r>
          </a:p>
          <a:p>
            <a:pPr marL="358775" lvl="2" indent="-358775">
              <a:lnSpc>
                <a:spcPct val="130000"/>
              </a:lnSpc>
              <a:buSzPct val="110000"/>
            </a:pPr>
            <a:r>
              <a:rPr lang="zh-CN" altLang="en-US" smtClean="0"/>
              <a:t>第三级</a:t>
            </a:r>
          </a:p>
          <a:p>
            <a:pPr marL="358775" lvl="3" indent="-358775">
              <a:lnSpc>
                <a:spcPct val="130000"/>
              </a:lnSpc>
              <a:buSzPct val="110000"/>
            </a:pPr>
            <a:r>
              <a:rPr lang="zh-CN" altLang="en-US" smtClean="0"/>
              <a:t>第四级</a:t>
            </a:r>
          </a:p>
          <a:p>
            <a:pPr marL="358775" lvl="4" indent="-358775">
              <a:lnSpc>
                <a:spcPct val="130000"/>
              </a:lnSpc>
              <a:buSzPct val="110000"/>
            </a:pPr>
            <a:r>
              <a:rPr lang="zh-CN" altLang="en-US" smtClean="0"/>
              <a:t>第五级</a:t>
            </a:r>
            <a:endParaRPr lang="en-US" dirty="0"/>
          </a:p>
        </p:txBody>
      </p:sp>
      <p:sp>
        <p:nvSpPr>
          <p:cNvPr id="5" name="Date Placeholder 4"/>
          <p:cNvSpPr>
            <a:spLocks noGrp="1"/>
          </p:cNvSpPr>
          <p:nvPr>
            <p:ph type="dt" sz="half" idx="10"/>
          </p:nvPr>
        </p:nvSpPr>
        <p:spPr/>
        <p:txBody>
          <a:bodyPr/>
          <a:lstStyle/>
          <a:p>
            <a:fld id="{670C9B58-0E6F-4135-A1BB-6F54BFEB8ABE}" type="datetimeFigureOut">
              <a:rPr lang="zh-CN" altLang="en-US" smtClean="0"/>
              <a:t>2021/4/5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E9F1036-562A-4163-8A3C-2D45F0094673}" type="slidenum">
              <a:rPr lang="zh-CN" altLang="en-US" smtClean="0"/>
              <a:t>‹#›</a:t>
            </a:fld>
            <a:endParaRPr lang="zh-CN" altLang="en-US"/>
          </a:p>
        </p:txBody>
      </p:sp>
      <p:sp>
        <p:nvSpPr>
          <p:cNvPr id="9" name="标题 1"/>
          <p:cNvSpPr>
            <a:spLocks noGrp="1"/>
          </p:cNvSpPr>
          <p:nvPr>
            <p:ph type="title"/>
          </p:nvPr>
        </p:nvSpPr>
        <p:spPr>
          <a:xfrm>
            <a:off x="634006" y="372862"/>
            <a:ext cx="4698570" cy="355107"/>
          </a:xfrm>
        </p:spPr>
        <p:txBody>
          <a:bodyPr>
            <a:noAutofit/>
          </a:bodyPr>
          <a:lstStyle>
            <a:lvl1pPr>
              <a:defRPr sz="2400" kern="1200" spc="500" baseline="0">
                <a:solidFill>
                  <a:schemeClr val="accent1">
                    <a:lumMod val="50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71145864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B5ED805-4244-44B7-B0BD-92CEEC08B09D}" type="datetimeFigureOut">
              <a:rPr lang="zh-CN" altLang="en-US" smtClean="0"/>
              <a:t>2021/4/5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4B9613-7D7C-4F0A-B07F-B848809819F4}" type="slidenum">
              <a:rPr lang="zh-CN" altLang="en-US" smtClean="0"/>
              <a:t>‹#›</a:t>
            </a:fld>
            <a:endParaRPr lang="zh-CN" altLang="en-US"/>
          </a:p>
        </p:txBody>
      </p:sp>
    </p:spTree>
    <p:extLst>
      <p:ext uri="{BB962C8B-B14F-4D97-AF65-F5344CB8AC3E}">
        <p14:creationId xmlns:p14="http://schemas.microsoft.com/office/powerpoint/2010/main" val="2922360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5ED805-4244-44B7-B0BD-92CEEC08B09D}" type="datetimeFigureOut">
              <a:rPr lang="zh-CN" altLang="en-US" smtClean="0"/>
              <a:t>2021/4/5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4B9613-7D7C-4F0A-B07F-B848809819F4}" type="slidenum">
              <a:rPr lang="zh-CN" altLang="en-US" smtClean="0"/>
              <a:t>‹#›</a:t>
            </a:fld>
            <a:endParaRPr lang="zh-CN" altLang="en-US"/>
          </a:p>
        </p:txBody>
      </p:sp>
    </p:spTree>
    <p:extLst>
      <p:ext uri="{BB962C8B-B14F-4D97-AF65-F5344CB8AC3E}">
        <p14:creationId xmlns:p14="http://schemas.microsoft.com/office/powerpoint/2010/main" val="952944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B5ED805-4244-44B7-B0BD-92CEEC08B09D}" type="datetimeFigureOut">
              <a:rPr lang="zh-CN" altLang="en-US" smtClean="0"/>
              <a:t>2021/4/5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4B9613-7D7C-4F0A-B07F-B848809819F4}" type="slidenum">
              <a:rPr lang="zh-CN" altLang="en-US" smtClean="0"/>
              <a:t>‹#›</a:t>
            </a:fld>
            <a:endParaRPr lang="zh-CN" altLang="en-US"/>
          </a:p>
        </p:txBody>
      </p:sp>
    </p:spTree>
    <p:extLst>
      <p:ext uri="{BB962C8B-B14F-4D97-AF65-F5344CB8AC3E}">
        <p14:creationId xmlns:p14="http://schemas.microsoft.com/office/powerpoint/2010/main" val="753780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B5ED805-4244-44B7-B0BD-92CEEC08B09D}" type="datetimeFigureOut">
              <a:rPr lang="zh-CN" altLang="en-US" smtClean="0"/>
              <a:t>2021/4/5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4B9613-7D7C-4F0A-B07F-B848809819F4}" type="slidenum">
              <a:rPr lang="zh-CN" altLang="en-US" smtClean="0"/>
              <a:t>‹#›</a:t>
            </a:fld>
            <a:endParaRPr lang="zh-CN" altLang="en-US"/>
          </a:p>
        </p:txBody>
      </p:sp>
    </p:spTree>
    <p:extLst>
      <p:ext uri="{BB962C8B-B14F-4D97-AF65-F5344CB8AC3E}">
        <p14:creationId xmlns:p14="http://schemas.microsoft.com/office/powerpoint/2010/main" val="3214666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B5ED805-4244-44B7-B0BD-92CEEC08B09D}" type="datetimeFigureOut">
              <a:rPr lang="zh-CN" altLang="en-US" smtClean="0"/>
              <a:t>2021/4/5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4B9613-7D7C-4F0A-B07F-B848809819F4}" type="slidenum">
              <a:rPr lang="zh-CN" altLang="en-US" smtClean="0"/>
              <a:t>‹#›</a:t>
            </a:fld>
            <a:endParaRPr lang="zh-CN" altLang="en-US"/>
          </a:p>
        </p:txBody>
      </p:sp>
    </p:spTree>
    <p:extLst>
      <p:ext uri="{BB962C8B-B14F-4D97-AF65-F5344CB8AC3E}">
        <p14:creationId xmlns:p14="http://schemas.microsoft.com/office/powerpoint/2010/main" val="3006106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5ED805-4244-44B7-B0BD-92CEEC08B09D}" type="datetimeFigureOut">
              <a:rPr lang="zh-CN" altLang="en-US" smtClean="0"/>
              <a:t>2021/4/5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4B9613-7D7C-4F0A-B07F-B848809819F4}" type="slidenum">
              <a:rPr lang="zh-CN" altLang="en-US" smtClean="0"/>
              <a:t>‹#›</a:t>
            </a:fld>
            <a:endParaRPr lang="zh-CN" altLang="en-US"/>
          </a:p>
        </p:txBody>
      </p:sp>
    </p:spTree>
    <p:extLst>
      <p:ext uri="{BB962C8B-B14F-4D97-AF65-F5344CB8AC3E}">
        <p14:creationId xmlns:p14="http://schemas.microsoft.com/office/powerpoint/2010/main" val="15783971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jp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3" Type="http://schemas.openxmlformats.org/officeDocument/2006/relationships/image" Target="../media/image37.png"/><Relationship Id="rId18" Type="http://schemas.openxmlformats.org/officeDocument/2006/relationships/image" Target="../media/image42.png"/><Relationship Id="rId26" Type="http://schemas.openxmlformats.org/officeDocument/2006/relationships/image" Target="../media/image50.png"/><Relationship Id="rId39" Type="http://schemas.openxmlformats.org/officeDocument/2006/relationships/image" Target="../media/image63.png"/><Relationship Id="rId21" Type="http://schemas.openxmlformats.org/officeDocument/2006/relationships/image" Target="../media/image45.png"/><Relationship Id="rId34" Type="http://schemas.openxmlformats.org/officeDocument/2006/relationships/image" Target="../media/image58.png"/><Relationship Id="rId42" Type="http://schemas.openxmlformats.org/officeDocument/2006/relationships/image" Target="../media/image66.png"/><Relationship Id="rId47" Type="http://schemas.openxmlformats.org/officeDocument/2006/relationships/image" Target="../media/image71.png"/><Relationship Id="rId50" Type="http://schemas.openxmlformats.org/officeDocument/2006/relationships/image" Target="../media/image74.png"/><Relationship Id="rId55" Type="http://schemas.openxmlformats.org/officeDocument/2006/relationships/image" Target="../media/image79.png"/><Relationship Id="rId7" Type="http://schemas.openxmlformats.org/officeDocument/2006/relationships/image" Target="../media/image31.png"/><Relationship Id="rId2" Type="http://schemas.openxmlformats.org/officeDocument/2006/relationships/image" Target="../media/image26.png"/><Relationship Id="rId16" Type="http://schemas.openxmlformats.org/officeDocument/2006/relationships/image" Target="../media/image40.png"/><Relationship Id="rId29" Type="http://schemas.openxmlformats.org/officeDocument/2006/relationships/image" Target="../media/image53.png"/><Relationship Id="rId11" Type="http://schemas.openxmlformats.org/officeDocument/2006/relationships/image" Target="../media/image35.png"/><Relationship Id="rId24" Type="http://schemas.openxmlformats.org/officeDocument/2006/relationships/image" Target="../media/image48.png"/><Relationship Id="rId32" Type="http://schemas.openxmlformats.org/officeDocument/2006/relationships/image" Target="../media/image56.png"/><Relationship Id="rId37" Type="http://schemas.openxmlformats.org/officeDocument/2006/relationships/image" Target="../media/image61.png"/><Relationship Id="rId40" Type="http://schemas.openxmlformats.org/officeDocument/2006/relationships/image" Target="../media/image64.png"/><Relationship Id="rId45" Type="http://schemas.openxmlformats.org/officeDocument/2006/relationships/image" Target="../media/image69.png"/><Relationship Id="rId53" Type="http://schemas.openxmlformats.org/officeDocument/2006/relationships/image" Target="../media/image77.png"/><Relationship Id="rId5" Type="http://schemas.openxmlformats.org/officeDocument/2006/relationships/image" Target="../media/image29.png"/><Relationship Id="rId10" Type="http://schemas.openxmlformats.org/officeDocument/2006/relationships/image" Target="../media/image34.png"/><Relationship Id="rId19" Type="http://schemas.openxmlformats.org/officeDocument/2006/relationships/image" Target="../media/image43.png"/><Relationship Id="rId31" Type="http://schemas.openxmlformats.org/officeDocument/2006/relationships/image" Target="../media/image55.png"/><Relationship Id="rId44" Type="http://schemas.openxmlformats.org/officeDocument/2006/relationships/image" Target="../media/image68.png"/><Relationship Id="rId52" Type="http://schemas.openxmlformats.org/officeDocument/2006/relationships/image" Target="../media/image76.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 Id="rId22" Type="http://schemas.openxmlformats.org/officeDocument/2006/relationships/image" Target="../media/image46.png"/><Relationship Id="rId27" Type="http://schemas.openxmlformats.org/officeDocument/2006/relationships/image" Target="../media/image51.png"/><Relationship Id="rId30" Type="http://schemas.openxmlformats.org/officeDocument/2006/relationships/image" Target="../media/image54.png"/><Relationship Id="rId35" Type="http://schemas.openxmlformats.org/officeDocument/2006/relationships/image" Target="../media/image59.png"/><Relationship Id="rId43" Type="http://schemas.openxmlformats.org/officeDocument/2006/relationships/image" Target="../media/image67.png"/><Relationship Id="rId48" Type="http://schemas.openxmlformats.org/officeDocument/2006/relationships/image" Target="../media/image72.png"/><Relationship Id="rId8" Type="http://schemas.openxmlformats.org/officeDocument/2006/relationships/image" Target="../media/image32.png"/><Relationship Id="rId51" Type="http://schemas.openxmlformats.org/officeDocument/2006/relationships/image" Target="../media/image75.png"/><Relationship Id="rId3" Type="http://schemas.openxmlformats.org/officeDocument/2006/relationships/image" Target="../media/image27.png"/><Relationship Id="rId12" Type="http://schemas.openxmlformats.org/officeDocument/2006/relationships/image" Target="../media/image36.png"/><Relationship Id="rId17" Type="http://schemas.openxmlformats.org/officeDocument/2006/relationships/image" Target="../media/image41.png"/><Relationship Id="rId25" Type="http://schemas.openxmlformats.org/officeDocument/2006/relationships/image" Target="../media/image49.png"/><Relationship Id="rId33" Type="http://schemas.openxmlformats.org/officeDocument/2006/relationships/image" Target="../media/image57.png"/><Relationship Id="rId38" Type="http://schemas.openxmlformats.org/officeDocument/2006/relationships/image" Target="../media/image62.png"/><Relationship Id="rId46" Type="http://schemas.openxmlformats.org/officeDocument/2006/relationships/image" Target="../media/image70.png"/><Relationship Id="rId20" Type="http://schemas.openxmlformats.org/officeDocument/2006/relationships/image" Target="../media/image44.png"/><Relationship Id="rId41" Type="http://schemas.openxmlformats.org/officeDocument/2006/relationships/image" Target="../media/image65.png"/><Relationship Id="rId54" Type="http://schemas.openxmlformats.org/officeDocument/2006/relationships/image" Target="../media/image78.png"/><Relationship Id="rId1" Type="http://schemas.openxmlformats.org/officeDocument/2006/relationships/slideLayout" Target="../slideLayouts/slideLayout6.xml"/><Relationship Id="rId6" Type="http://schemas.openxmlformats.org/officeDocument/2006/relationships/image" Target="../media/image30.png"/><Relationship Id="rId15" Type="http://schemas.openxmlformats.org/officeDocument/2006/relationships/image" Target="../media/image39.png"/><Relationship Id="rId23" Type="http://schemas.openxmlformats.org/officeDocument/2006/relationships/image" Target="../media/image47.png"/><Relationship Id="rId28" Type="http://schemas.openxmlformats.org/officeDocument/2006/relationships/image" Target="../media/image52.png"/><Relationship Id="rId36" Type="http://schemas.openxmlformats.org/officeDocument/2006/relationships/image" Target="../media/image60.png"/><Relationship Id="rId49" Type="http://schemas.openxmlformats.org/officeDocument/2006/relationships/image" Target="../media/image7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6" Type="http://schemas.openxmlformats.org/officeDocument/2006/relationships/image" Target="../media/image104.png"/><Relationship Id="rId21" Type="http://schemas.openxmlformats.org/officeDocument/2006/relationships/image" Target="../media/image99.png"/><Relationship Id="rId42" Type="http://schemas.openxmlformats.org/officeDocument/2006/relationships/image" Target="../media/image120.png"/><Relationship Id="rId47" Type="http://schemas.openxmlformats.org/officeDocument/2006/relationships/image" Target="../media/image125.png"/><Relationship Id="rId63" Type="http://schemas.openxmlformats.org/officeDocument/2006/relationships/image" Target="../media/image141.png"/><Relationship Id="rId68" Type="http://schemas.openxmlformats.org/officeDocument/2006/relationships/image" Target="../media/image146.png"/><Relationship Id="rId16" Type="http://schemas.openxmlformats.org/officeDocument/2006/relationships/image" Target="../media/image94.png"/><Relationship Id="rId11" Type="http://schemas.openxmlformats.org/officeDocument/2006/relationships/image" Target="../media/image89.png"/><Relationship Id="rId24" Type="http://schemas.openxmlformats.org/officeDocument/2006/relationships/image" Target="../media/image102.png"/><Relationship Id="rId32" Type="http://schemas.openxmlformats.org/officeDocument/2006/relationships/image" Target="../media/image110.png"/><Relationship Id="rId37" Type="http://schemas.openxmlformats.org/officeDocument/2006/relationships/image" Target="../media/image115.png"/><Relationship Id="rId40" Type="http://schemas.openxmlformats.org/officeDocument/2006/relationships/image" Target="../media/image118.png"/><Relationship Id="rId45" Type="http://schemas.openxmlformats.org/officeDocument/2006/relationships/image" Target="../media/image123.png"/><Relationship Id="rId53" Type="http://schemas.openxmlformats.org/officeDocument/2006/relationships/image" Target="../media/image131.png"/><Relationship Id="rId58" Type="http://schemas.openxmlformats.org/officeDocument/2006/relationships/image" Target="../media/image136.png"/><Relationship Id="rId66" Type="http://schemas.openxmlformats.org/officeDocument/2006/relationships/image" Target="../media/image144.png"/><Relationship Id="rId74" Type="http://schemas.openxmlformats.org/officeDocument/2006/relationships/image" Target="../media/image152.png"/><Relationship Id="rId5" Type="http://schemas.openxmlformats.org/officeDocument/2006/relationships/image" Target="../media/image83.png"/><Relationship Id="rId61" Type="http://schemas.openxmlformats.org/officeDocument/2006/relationships/image" Target="../media/image139.png"/><Relationship Id="rId19" Type="http://schemas.openxmlformats.org/officeDocument/2006/relationships/image" Target="../media/image97.png"/><Relationship Id="rId14" Type="http://schemas.openxmlformats.org/officeDocument/2006/relationships/image" Target="../media/image92.png"/><Relationship Id="rId22" Type="http://schemas.openxmlformats.org/officeDocument/2006/relationships/image" Target="../media/image100.png"/><Relationship Id="rId27" Type="http://schemas.openxmlformats.org/officeDocument/2006/relationships/image" Target="../media/image105.png"/><Relationship Id="rId30" Type="http://schemas.openxmlformats.org/officeDocument/2006/relationships/image" Target="../media/image108.png"/><Relationship Id="rId35" Type="http://schemas.openxmlformats.org/officeDocument/2006/relationships/image" Target="../media/image113.png"/><Relationship Id="rId43" Type="http://schemas.openxmlformats.org/officeDocument/2006/relationships/image" Target="../media/image121.png"/><Relationship Id="rId48" Type="http://schemas.openxmlformats.org/officeDocument/2006/relationships/image" Target="../media/image126.png"/><Relationship Id="rId56" Type="http://schemas.openxmlformats.org/officeDocument/2006/relationships/image" Target="../media/image134.png"/><Relationship Id="rId64" Type="http://schemas.openxmlformats.org/officeDocument/2006/relationships/image" Target="../media/image142.png"/><Relationship Id="rId69" Type="http://schemas.openxmlformats.org/officeDocument/2006/relationships/image" Target="../media/image147.png"/><Relationship Id="rId77" Type="http://schemas.openxmlformats.org/officeDocument/2006/relationships/image" Target="../media/image155.png"/><Relationship Id="rId8" Type="http://schemas.openxmlformats.org/officeDocument/2006/relationships/image" Target="../media/image86.png"/><Relationship Id="rId51" Type="http://schemas.openxmlformats.org/officeDocument/2006/relationships/image" Target="../media/image129.png"/><Relationship Id="rId72" Type="http://schemas.openxmlformats.org/officeDocument/2006/relationships/image" Target="../media/image150.png"/><Relationship Id="rId3" Type="http://schemas.openxmlformats.org/officeDocument/2006/relationships/image" Target="../media/image81.png"/><Relationship Id="rId12" Type="http://schemas.openxmlformats.org/officeDocument/2006/relationships/image" Target="../media/image90.png"/><Relationship Id="rId17" Type="http://schemas.openxmlformats.org/officeDocument/2006/relationships/image" Target="../media/image95.png"/><Relationship Id="rId25" Type="http://schemas.openxmlformats.org/officeDocument/2006/relationships/image" Target="../media/image103.png"/><Relationship Id="rId33" Type="http://schemas.openxmlformats.org/officeDocument/2006/relationships/image" Target="../media/image111.png"/><Relationship Id="rId38" Type="http://schemas.openxmlformats.org/officeDocument/2006/relationships/image" Target="../media/image116.png"/><Relationship Id="rId46" Type="http://schemas.openxmlformats.org/officeDocument/2006/relationships/image" Target="../media/image124.png"/><Relationship Id="rId59" Type="http://schemas.openxmlformats.org/officeDocument/2006/relationships/image" Target="../media/image137.png"/><Relationship Id="rId67" Type="http://schemas.openxmlformats.org/officeDocument/2006/relationships/image" Target="../media/image145.png"/><Relationship Id="rId20" Type="http://schemas.openxmlformats.org/officeDocument/2006/relationships/image" Target="../media/image98.png"/><Relationship Id="rId41" Type="http://schemas.openxmlformats.org/officeDocument/2006/relationships/image" Target="../media/image119.png"/><Relationship Id="rId54" Type="http://schemas.openxmlformats.org/officeDocument/2006/relationships/image" Target="../media/image132.png"/><Relationship Id="rId62" Type="http://schemas.openxmlformats.org/officeDocument/2006/relationships/image" Target="../media/image140.png"/><Relationship Id="rId70" Type="http://schemas.openxmlformats.org/officeDocument/2006/relationships/image" Target="../media/image148.png"/><Relationship Id="rId75" Type="http://schemas.openxmlformats.org/officeDocument/2006/relationships/image" Target="../media/image153.png"/><Relationship Id="rId1" Type="http://schemas.openxmlformats.org/officeDocument/2006/relationships/slideLayout" Target="../slideLayouts/slideLayout6.xml"/><Relationship Id="rId6" Type="http://schemas.openxmlformats.org/officeDocument/2006/relationships/image" Target="../media/image84.png"/><Relationship Id="rId15" Type="http://schemas.openxmlformats.org/officeDocument/2006/relationships/image" Target="../media/image93.png"/><Relationship Id="rId23" Type="http://schemas.openxmlformats.org/officeDocument/2006/relationships/image" Target="../media/image101.png"/><Relationship Id="rId28" Type="http://schemas.openxmlformats.org/officeDocument/2006/relationships/image" Target="../media/image106.png"/><Relationship Id="rId36" Type="http://schemas.openxmlformats.org/officeDocument/2006/relationships/image" Target="../media/image114.png"/><Relationship Id="rId49" Type="http://schemas.openxmlformats.org/officeDocument/2006/relationships/image" Target="../media/image127.png"/><Relationship Id="rId57" Type="http://schemas.openxmlformats.org/officeDocument/2006/relationships/image" Target="../media/image135.png"/><Relationship Id="rId10" Type="http://schemas.openxmlformats.org/officeDocument/2006/relationships/image" Target="../media/image88.png"/><Relationship Id="rId31" Type="http://schemas.openxmlformats.org/officeDocument/2006/relationships/image" Target="../media/image109.png"/><Relationship Id="rId44" Type="http://schemas.openxmlformats.org/officeDocument/2006/relationships/image" Target="../media/image122.png"/><Relationship Id="rId52" Type="http://schemas.openxmlformats.org/officeDocument/2006/relationships/image" Target="../media/image130.png"/><Relationship Id="rId60" Type="http://schemas.openxmlformats.org/officeDocument/2006/relationships/image" Target="../media/image138.png"/><Relationship Id="rId65" Type="http://schemas.openxmlformats.org/officeDocument/2006/relationships/image" Target="../media/image143.png"/><Relationship Id="rId73" Type="http://schemas.openxmlformats.org/officeDocument/2006/relationships/image" Target="../media/image151.png"/><Relationship Id="rId78" Type="http://schemas.openxmlformats.org/officeDocument/2006/relationships/image" Target="../media/image156.png"/><Relationship Id="rId4" Type="http://schemas.openxmlformats.org/officeDocument/2006/relationships/image" Target="../media/image82.png"/><Relationship Id="rId9" Type="http://schemas.openxmlformats.org/officeDocument/2006/relationships/image" Target="../media/image87.png"/><Relationship Id="rId13" Type="http://schemas.openxmlformats.org/officeDocument/2006/relationships/image" Target="../media/image91.png"/><Relationship Id="rId18" Type="http://schemas.openxmlformats.org/officeDocument/2006/relationships/image" Target="../media/image96.png"/><Relationship Id="rId39" Type="http://schemas.openxmlformats.org/officeDocument/2006/relationships/image" Target="../media/image117.png"/><Relationship Id="rId34" Type="http://schemas.openxmlformats.org/officeDocument/2006/relationships/image" Target="../media/image112.png"/><Relationship Id="rId50" Type="http://schemas.openxmlformats.org/officeDocument/2006/relationships/image" Target="../media/image128.png"/><Relationship Id="rId55" Type="http://schemas.openxmlformats.org/officeDocument/2006/relationships/image" Target="../media/image133.png"/><Relationship Id="rId76" Type="http://schemas.openxmlformats.org/officeDocument/2006/relationships/image" Target="../media/image154.png"/><Relationship Id="rId7" Type="http://schemas.openxmlformats.org/officeDocument/2006/relationships/image" Target="../media/image85.png"/><Relationship Id="rId71" Type="http://schemas.openxmlformats.org/officeDocument/2006/relationships/image" Target="../media/image149.png"/><Relationship Id="rId2" Type="http://schemas.openxmlformats.org/officeDocument/2006/relationships/image" Target="../media/image80.png"/><Relationship Id="rId29" Type="http://schemas.openxmlformats.org/officeDocument/2006/relationships/image" Target="../media/image107.png"/></Relationships>
</file>

<file path=ppt/slides/_rels/slide23.xml.rels><?xml version="1.0" encoding="UTF-8" standalone="yes"?>
<Relationships xmlns="http://schemas.openxmlformats.org/package/2006/relationships"><Relationship Id="rId26" Type="http://schemas.openxmlformats.org/officeDocument/2006/relationships/image" Target="../media/image178.png"/><Relationship Id="rId21" Type="http://schemas.openxmlformats.org/officeDocument/2006/relationships/image" Target="../media/image173.png"/><Relationship Id="rId42" Type="http://schemas.openxmlformats.org/officeDocument/2006/relationships/image" Target="../media/image193.png"/><Relationship Id="rId47" Type="http://schemas.openxmlformats.org/officeDocument/2006/relationships/image" Target="../media/image198.png"/><Relationship Id="rId63" Type="http://schemas.openxmlformats.org/officeDocument/2006/relationships/image" Target="../media/image214.png"/><Relationship Id="rId68" Type="http://schemas.openxmlformats.org/officeDocument/2006/relationships/image" Target="../media/image219.png"/><Relationship Id="rId16" Type="http://schemas.openxmlformats.org/officeDocument/2006/relationships/image" Target="../media/image168.png"/><Relationship Id="rId11" Type="http://schemas.openxmlformats.org/officeDocument/2006/relationships/image" Target="../media/image104.png"/><Relationship Id="rId32" Type="http://schemas.openxmlformats.org/officeDocument/2006/relationships/image" Target="../media/image183.png"/><Relationship Id="rId37" Type="http://schemas.openxmlformats.org/officeDocument/2006/relationships/image" Target="../media/image188.png"/><Relationship Id="rId53" Type="http://schemas.openxmlformats.org/officeDocument/2006/relationships/image" Target="../media/image204.png"/><Relationship Id="rId58" Type="http://schemas.openxmlformats.org/officeDocument/2006/relationships/image" Target="../media/image209.png"/><Relationship Id="rId74" Type="http://schemas.openxmlformats.org/officeDocument/2006/relationships/image" Target="../media/image225.png"/><Relationship Id="rId79" Type="http://schemas.openxmlformats.org/officeDocument/2006/relationships/image" Target="../media/image230.png"/><Relationship Id="rId5" Type="http://schemas.openxmlformats.org/officeDocument/2006/relationships/image" Target="../media/image99.png"/><Relationship Id="rId61" Type="http://schemas.openxmlformats.org/officeDocument/2006/relationships/image" Target="../media/image212.png"/><Relationship Id="rId82" Type="http://schemas.openxmlformats.org/officeDocument/2006/relationships/image" Target="../media/image233.png"/><Relationship Id="rId19" Type="http://schemas.openxmlformats.org/officeDocument/2006/relationships/image" Target="../media/image171.png"/><Relationship Id="rId14" Type="http://schemas.openxmlformats.org/officeDocument/2006/relationships/image" Target="../media/image96.png"/><Relationship Id="rId22" Type="http://schemas.openxmlformats.org/officeDocument/2006/relationships/image" Target="../media/image174.png"/><Relationship Id="rId27" Type="http://schemas.openxmlformats.org/officeDocument/2006/relationships/image" Target="../media/image179.png"/><Relationship Id="rId30" Type="http://schemas.openxmlformats.org/officeDocument/2006/relationships/image" Target="../media/image181.png"/><Relationship Id="rId35" Type="http://schemas.openxmlformats.org/officeDocument/2006/relationships/image" Target="../media/image186.png"/><Relationship Id="rId43" Type="http://schemas.openxmlformats.org/officeDocument/2006/relationships/image" Target="../media/image194.png"/><Relationship Id="rId48" Type="http://schemas.openxmlformats.org/officeDocument/2006/relationships/image" Target="../media/image199.png"/><Relationship Id="rId56" Type="http://schemas.openxmlformats.org/officeDocument/2006/relationships/image" Target="../media/image207.png"/><Relationship Id="rId64" Type="http://schemas.openxmlformats.org/officeDocument/2006/relationships/image" Target="../media/image215.png"/><Relationship Id="rId69" Type="http://schemas.openxmlformats.org/officeDocument/2006/relationships/image" Target="../media/image220.png"/><Relationship Id="rId77" Type="http://schemas.openxmlformats.org/officeDocument/2006/relationships/image" Target="../media/image228.png"/><Relationship Id="rId8" Type="http://schemas.openxmlformats.org/officeDocument/2006/relationships/image" Target="../media/image162.png"/><Relationship Id="rId51" Type="http://schemas.openxmlformats.org/officeDocument/2006/relationships/image" Target="../media/image202.png"/><Relationship Id="rId72" Type="http://schemas.openxmlformats.org/officeDocument/2006/relationships/image" Target="../media/image223.png"/><Relationship Id="rId80" Type="http://schemas.openxmlformats.org/officeDocument/2006/relationships/image" Target="../media/image231.png"/><Relationship Id="rId3" Type="http://schemas.openxmlformats.org/officeDocument/2006/relationships/image" Target="../media/image158.png"/><Relationship Id="rId12" Type="http://schemas.openxmlformats.org/officeDocument/2006/relationships/image" Target="../media/image165.png"/><Relationship Id="rId17" Type="http://schemas.openxmlformats.org/officeDocument/2006/relationships/image" Target="../media/image169.png"/><Relationship Id="rId25" Type="http://schemas.openxmlformats.org/officeDocument/2006/relationships/image" Target="../media/image177.png"/><Relationship Id="rId33" Type="http://schemas.openxmlformats.org/officeDocument/2006/relationships/image" Target="../media/image184.png"/><Relationship Id="rId38" Type="http://schemas.openxmlformats.org/officeDocument/2006/relationships/image" Target="../media/image189.png"/><Relationship Id="rId46" Type="http://schemas.openxmlformats.org/officeDocument/2006/relationships/image" Target="../media/image197.png"/><Relationship Id="rId59" Type="http://schemas.openxmlformats.org/officeDocument/2006/relationships/image" Target="../media/image210.png"/><Relationship Id="rId67" Type="http://schemas.openxmlformats.org/officeDocument/2006/relationships/image" Target="../media/image218.png"/><Relationship Id="rId20" Type="http://schemas.openxmlformats.org/officeDocument/2006/relationships/image" Target="../media/image172.png"/><Relationship Id="rId41" Type="http://schemas.openxmlformats.org/officeDocument/2006/relationships/image" Target="../media/image192.png"/><Relationship Id="rId54" Type="http://schemas.openxmlformats.org/officeDocument/2006/relationships/image" Target="../media/image205.png"/><Relationship Id="rId62" Type="http://schemas.openxmlformats.org/officeDocument/2006/relationships/image" Target="../media/image213.png"/><Relationship Id="rId70" Type="http://schemas.openxmlformats.org/officeDocument/2006/relationships/image" Target="../media/image221.png"/><Relationship Id="rId75" Type="http://schemas.openxmlformats.org/officeDocument/2006/relationships/image" Target="../media/image226.png"/><Relationship Id="rId1" Type="http://schemas.openxmlformats.org/officeDocument/2006/relationships/slideLayout" Target="../slideLayouts/slideLayout6.xml"/><Relationship Id="rId6" Type="http://schemas.openxmlformats.org/officeDocument/2006/relationships/image" Target="../media/image160.png"/><Relationship Id="rId15" Type="http://schemas.openxmlformats.org/officeDocument/2006/relationships/image" Target="../media/image167.png"/><Relationship Id="rId23" Type="http://schemas.openxmlformats.org/officeDocument/2006/relationships/image" Target="../media/image175.png"/><Relationship Id="rId28" Type="http://schemas.openxmlformats.org/officeDocument/2006/relationships/image" Target="../media/image180.png"/><Relationship Id="rId36" Type="http://schemas.openxmlformats.org/officeDocument/2006/relationships/image" Target="../media/image187.png"/><Relationship Id="rId49" Type="http://schemas.openxmlformats.org/officeDocument/2006/relationships/image" Target="../media/image200.png"/><Relationship Id="rId57" Type="http://schemas.openxmlformats.org/officeDocument/2006/relationships/image" Target="../media/image208.png"/><Relationship Id="rId10" Type="http://schemas.openxmlformats.org/officeDocument/2006/relationships/image" Target="../media/image164.png"/><Relationship Id="rId31" Type="http://schemas.openxmlformats.org/officeDocument/2006/relationships/image" Target="../media/image182.png"/><Relationship Id="rId44" Type="http://schemas.openxmlformats.org/officeDocument/2006/relationships/image" Target="../media/image195.png"/><Relationship Id="rId52" Type="http://schemas.openxmlformats.org/officeDocument/2006/relationships/image" Target="../media/image203.png"/><Relationship Id="rId60" Type="http://schemas.openxmlformats.org/officeDocument/2006/relationships/image" Target="../media/image211.png"/><Relationship Id="rId65" Type="http://schemas.openxmlformats.org/officeDocument/2006/relationships/image" Target="../media/image216.png"/><Relationship Id="rId73" Type="http://schemas.openxmlformats.org/officeDocument/2006/relationships/image" Target="../media/image224.png"/><Relationship Id="rId78" Type="http://schemas.openxmlformats.org/officeDocument/2006/relationships/image" Target="../media/image229.png"/><Relationship Id="rId81" Type="http://schemas.openxmlformats.org/officeDocument/2006/relationships/image" Target="../media/image232.png"/><Relationship Id="rId4" Type="http://schemas.openxmlformats.org/officeDocument/2006/relationships/image" Target="../media/image159.png"/><Relationship Id="rId9" Type="http://schemas.openxmlformats.org/officeDocument/2006/relationships/image" Target="../media/image163.png"/><Relationship Id="rId13" Type="http://schemas.openxmlformats.org/officeDocument/2006/relationships/image" Target="../media/image166.png"/><Relationship Id="rId18" Type="http://schemas.openxmlformats.org/officeDocument/2006/relationships/image" Target="../media/image170.png"/><Relationship Id="rId39" Type="http://schemas.openxmlformats.org/officeDocument/2006/relationships/image" Target="../media/image190.png"/><Relationship Id="rId34" Type="http://schemas.openxmlformats.org/officeDocument/2006/relationships/image" Target="../media/image185.png"/><Relationship Id="rId50" Type="http://schemas.openxmlformats.org/officeDocument/2006/relationships/image" Target="../media/image201.png"/><Relationship Id="rId55" Type="http://schemas.openxmlformats.org/officeDocument/2006/relationships/image" Target="../media/image206.png"/><Relationship Id="rId76" Type="http://schemas.openxmlformats.org/officeDocument/2006/relationships/image" Target="../media/image227.png"/><Relationship Id="rId7" Type="http://schemas.openxmlformats.org/officeDocument/2006/relationships/image" Target="../media/image161.png"/><Relationship Id="rId71" Type="http://schemas.openxmlformats.org/officeDocument/2006/relationships/image" Target="../media/image222.png"/><Relationship Id="rId2" Type="http://schemas.openxmlformats.org/officeDocument/2006/relationships/image" Target="../media/image157.png"/><Relationship Id="rId29" Type="http://schemas.openxmlformats.org/officeDocument/2006/relationships/image" Target="../media/image114.png"/><Relationship Id="rId24" Type="http://schemas.openxmlformats.org/officeDocument/2006/relationships/image" Target="../media/image176.png"/><Relationship Id="rId40" Type="http://schemas.openxmlformats.org/officeDocument/2006/relationships/image" Target="../media/image191.png"/><Relationship Id="rId45" Type="http://schemas.openxmlformats.org/officeDocument/2006/relationships/image" Target="../media/image196.png"/><Relationship Id="rId66" Type="http://schemas.openxmlformats.org/officeDocument/2006/relationships/image" Target="../media/image2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35.png"/><Relationship Id="rId2" Type="http://schemas.openxmlformats.org/officeDocument/2006/relationships/image" Target="../media/image234.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36.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3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3" Type="http://schemas.openxmlformats.org/officeDocument/2006/relationships/image" Target="../media/image23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38.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38.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38.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3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3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23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241.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241.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image" Target="../media/image242.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243.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244.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245.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246.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247.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248.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249.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251.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252.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253.jp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image" Target="../media/image254.jp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255.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256.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257.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258.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90.xml.rels><?xml version="1.0" encoding="UTF-8" standalone="yes"?>
<Relationships xmlns="http://schemas.openxmlformats.org/package/2006/relationships"><Relationship Id="rId3" Type="http://schemas.openxmlformats.org/officeDocument/2006/relationships/image" Target="../media/image259.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3" Type="http://schemas.openxmlformats.org/officeDocument/2006/relationships/image" Target="../media/image261.png"/><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image" Target="../media/image262.pn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image" Target="../media/image263.png"/><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0222" y="613138"/>
            <a:ext cx="1991555" cy="1991555"/>
          </a:xfrm>
          <a:prstGeom prst="rect">
            <a:avLst/>
          </a:prstGeom>
        </p:spPr>
      </p:pic>
      <p:cxnSp>
        <p:nvCxnSpPr>
          <p:cNvPr id="8" name="直接连接符 7">
            <a:extLst>
              <a:ext uri="{FF2B5EF4-FFF2-40B4-BE49-F238E27FC236}">
                <a16:creationId xmlns:a16="http://schemas.microsoft.com/office/drawing/2014/main" id="{2B5F9587-4CFB-4363-9AD0-736F03B41A63}"/>
              </a:ext>
            </a:extLst>
          </p:cNvPr>
          <p:cNvCxnSpPr>
            <a:cxnSpLocks/>
          </p:cNvCxnSpPr>
          <p:nvPr/>
        </p:nvCxnSpPr>
        <p:spPr>
          <a:xfrm>
            <a:off x="3484881" y="2773680"/>
            <a:ext cx="5516879" cy="10160"/>
          </a:xfrm>
          <a:prstGeom prst="line">
            <a:avLst/>
          </a:prstGeom>
          <a:ln w="38100">
            <a:solidFill>
              <a:srgbClr val="004098"/>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B8DECB90-59F5-48D2-873F-9773CB178071}"/>
              </a:ext>
            </a:extLst>
          </p:cNvPr>
          <p:cNvSpPr txBox="1"/>
          <p:nvPr/>
        </p:nvSpPr>
        <p:spPr>
          <a:xfrm>
            <a:off x="3505201" y="2862616"/>
            <a:ext cx="5425440" cy="92333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smtClean="0">
                <a:ln>
                  <a:noFill/>
                </a:ln>
                <a:solidFill>
                  <a:srgbClr val="004578"/>
                </a:solidFill>
                <a:effectLst/>
                <a:uLnTx/>
                <a:uFillTx/>
                <a:latin typeface="黑体" panose="02010609060101010101" pitchFamily="49" charset="-122"/>
                <a:ea typeface="黑体" panose="02010609060101010101" pitchFamily="49" charset="-122"/>
              </a:rPr>
              <a:t>网络安全</a:t>
            </a:r>
            <a:endParaRPr kumimoji="0" lang="zh-CN" altLang="en-US" sz="5400" b="0" i="0" u="none" strike="noStrike" kern="1200" cap="none" spc="0" normalizeH="0" baseline="0" noProof="0" dirty="0">
              <a:ln>
                <a:noFill/>
              </a:ln>
              <a:solidFill>
                <a:srgbClr val="004578"/>
              </a:solidFill>
              <a:effectLst/>
              <a:uLnTx/>
              <a:uFillTx/>
              <a:latin typeface="黑体" panose="02010609060101010101" pitchFamily="49" charset="-122"/>
              <a:ea typeface="黑体" panose="02010609060101010101" pitchFamily="49" charset="-122"/>
            </a:endParaRPr>
          </a:p>
        </p:txBody>
      </p:sp>
      <p:cxnSp>
        <p:nvCxnSpPr>
          <p:cNvPr id="10" name="直接连接符 9">
            <a:extLst>
              <a:ext uri="{FF2B5EF4-FFF2-40B4-BE49-F238E27FC236}">
                <a16:creationId xmlns:a16="http://schemas.microsoft.com/office/drawing/2014/main" id="{7134FBB8-2207-4766-A8A9-0211878451AF}"/>
              </a:ext>
            </a:extLst>
          </p:cNvPr>
          <p:cNvCxnSpPr>
            <a:cxnSpLocks/>
          </p:cNvCxnSpPr>
          <p:nvPr/>
        </p:nvCxnSpPr>
        <p:spPr>
          <a:xfrm>
            <a:off x="3484881" y="4241766"/>
            <a:ext cx="5516879" cy="0"/>
          </a:xfrm>
          <a:prstGeom prst="line">
            <a:avLst/>
          </a:prstGeom>
          <a:ln w="38100">
            <a:solidFill>
              <a:srgbClr val="004098"/>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0922489D-4E7F-4184-81A1-A48FD0BCFBD3}"/>
              </a:ext>
            </a:extLst>
          </p:cNvPr>
          <p:cNvSpPr txBox="1"/>
          <p:nvPr/>
        </p:nvSpPr>
        <p:spPr>
          <a:xfrm>
            <a:off x="3688079" y="3780101"/>
            <a:ext cx="5090161" cy="461665"/>
          </a:xfrm>
          <a:prstGeom prst="rect">
            <a:avLst/>
          </a:prstGeom>
          <a:noFill/>
        </p:spPr>
        <p:txBody>
          <a:bodyPr wrap="square" rtlCol="0">
            <a:spAutoFit/>
          </a:bodyPr>
          <a:lstStyle/>
          <a:p>
            <a:pPr lvl="0" algn="dist" defTabSz="914400">
              <a:defRPr/>
            </a:pPr>
            <a:r>
              <a:rPr lang="en-US" altLang="zh-CN" sz="2400" dirty="0" smtClean="0">
                <a:solidFill>
                  <a:srgbClr val="004578"/>
                </a:solidFill>
                <a:latin typeface="Times New Roman" panose="02020603050405020304" pitchFamily="18" charset="0"/>
                <a:ea typeface="微软雅黑" panose="020B0503020204020204" pitchFamily="34" charset="-122"/>
                <a:cs typeface="Times New Roman" panose="02020603050405020304" pitchFamily="18" charset="0"/>
              </a:rPr>
              <a:t>NETWORK SECURITY</a:t>
            </a:r>
            <a:endParaRPr kumimoji="0" lang="zh-CN" altLang="en-US" sz="2400" b="0" i="0" u="none" strike="noStrike" kern="1200" cap="none" spc="0" normalizeH="0" baseline="0" noProof="0" dirty="0">
              <a:ln>
                <a:noFill/>
              </a:ln>
              <a:solidFill>
                <a:srgbClr val="004578"/>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文本框 11">
            <a:extLst>
              <a:ext uri="{FF2B5EF4-FFF2-40B4-BE49-F238E27FC236}">
                <a16:creationId xmlns:a16="http://schemas.microsoft.com/office/drawing/2014/main" id="{D27E696C-8169-4143-9140-A26A90133493}"/>
              </a:ext>
            </a:extLst>
          </p:cNvPr>
          <p:cNvSpPr txBox="1"/>
          <p:nvPr/>
        </p:nvSpPr>
        <p:spPr>
          <a:xfrm>
            <a:off x="7533640" y="6399488"/>
            <a:ext cx="293624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网络与信息安全研究中心</a:t>
            </a:r>
            <a:endParaRPr kumimoji="0" lang="zh-CN" altLang="en-US" sz="1800" b="0" i="0" u="none" strike="noStrike" kern="1200" cap="none" spc="0" normalizeH="0" baseline="0" noProof="0" dirty="0">
              <a:ln>
                <a:noFill/>
              </a:ln>
              <a:solidFill>
                <a:schemeClr val="accent1">
                  <a:lumMod val="50000"/>
                </a:schemeClr>
              </a:solidFill>
              <a:effectLst/>
              <a:uLnTx/>
              <a:uFillTx/>
              <a:latin typeface="Stencil" panose="040409050D0802020404" pitchFamily="82" charset="0"/>
              <a:ea typeface="微软雅黑" panose="020B0503020204020204" pitchFamily="34" charset="-122"/>
            </a:endParaRPr>
          </a:p>
        </p:txBody>
      </p:sp>
      <p:pic>
        <p:nvPicPr>
          <p:cNvPr id="13" name="图片 12"/>
          <p:cNvPicPr>
            <a:picLocks noChangeAspect="1"/>
          </p:cNvPicPr>
          <p:nvPr/>
        </p:nvPicPr>
        <p:blipFill>
          <a:blip r:embed="rId4"/>
          <a:stretch>
            <a:fillRect/>
          </a:stretch>
        </p:blipFill>
        <p:spPr>
          <a:xfrm>
            <a:off x="10231120" y="6288788"/>
            <a:ext cx="1804670" cy="631371"/>
          </a:xfrm>
          <a:prstGeom prst="rect">
            <a:avLst/>
          </a:prstGeom>
        </p:spPr>
      </p:pic>
    </p:spTree>
    <p:extLst>
      <p:ext uri="{BB962C8B-B14F-4D97-AF65-F5344CB8AC3E}">
        <p14:creationId xmlns:p14="http://schemas.microsoft.com/office/powerpoint/2010/main" val="1991818330"/>
      </p:ext>
    </p:extLst>
  </p:cSld>
  <p:clrMapOvr>
    <a:masterClrMapping/>
  </p:clrMapOvr>
  <mc:AlternateContent xmlns:mc="http://schemas.openxmlformats.org/markup-compatibility/2006" xmlns:p14="http://schemas.microsoft.com/office/powerpoint/2010/main">
    <mc:Choice Requires="p14">
      <p:transition spd="slow" p14:dur="999" advTm="3000"/>
    </mc:Choice>
    <mc:Fallback xmlns="">
      <p:transition spd="slow" advTm="3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29179"/>
            <a:ext cx="10515600" cy="4847784"/>
          </a:xfrm>
        </p:spPr>
        <p:txBody>
          <a:bodyPr vert="horz" lIns="91440" tIns="45720" rIns="91440" bIns="45720" rtlCol="0">
            <a:normAutofit/>
          </a:bodyPr>
          <a:lstStyle/>
          <a:p>
            <a:pPr marL="358775" indent="-358775" algn="just">
              <a:lnSpc>
                <a:spcPct val="130000"/>
              </a:lnSpc>
              <a:buSzPct val="110000"/>
            </a:pPr>
            <a:r>
              <a:rPr lang="zh-CN" altLang="en-US" sz="3200" dirty="0">
                <a:latin typeface="Times New Roman" panose="02020603050405020304" pitchFamily="18" charset="0"/>
                <a:ea typeface="黑体" panose="02010609060101010101" pitchFamily="49" charset="-122"/>
              </a:rPr>
              <a:t>使用</a:t>
            </a:r>
            <a:r>
              <a:rPr lang="en-US" altLang="zh-CN" sz="3200" dirty="0">
                <a:latin typeface="Times New Roman" panose="02020603050405020304" pitchFamily="18" charset="0"/>
                <a:ea typeface="黑体" panose="02010609060101010101" pitchFamily="49" charset="-122"/>
              </a:rPr>
              <a:t>VPN</a:t>
            </a:r>
            <a:r>
              <a:rPr lang="zh-CN" altLang="en-US" sz="3200" dirty="0">
                <a:latin typeface="Times New Roman" panose="02020603050405020304" pitchFamily="18" charset="0"/>
                <a:ea typeface="黑体" panose="02010609060101010101" pitchFamily="49" charset="-122"/>
              </a:rPr>
              <a:t>可以</a:t>
            </a:r>
            <a:r>
              <a:rPr lang="zh-CN" altLang="en-US" sz="3200" dirty="0" smtClean="0">
                <a:latin typeface="Times New Roman" panose="02020603050405020304" pitchFamily="18" charset="0"/>
                <a:ea typeface="黑体" panose="02010609060101010101" pitchFamily="49" charset="-122"/>
              </a:rPr>
              <a:t>以</a:t>
            </a:r>
            <a:r>
              <a:rPr lang="zh-CN" altLang="en-US" sz="3200" dirty="0">
                <a:latin typeface="Times New Roman" panose="02020603050405020304" pitchFamily="18" charset="0"/>
                <a:ea typeface="黑体" panose="02010609060101010101" pitchFamily="49" charset="-122"/>
              </a:rPr>
              <a:t>公共网络</a:t>
            </a:r>
            <a:r>
              <a:rPr lang="zh-CN" altLang="en-US" sz="3200" dirty="0" smtClean="0">
                <a:latin typeface="Times New Roman" panose="02020603050405020304" pitchFamily="18" charset="0"/>
                <a:ea typeface="黑体" panose="02010609060101010101" pitchFamily="49" charset="-122"/>
              </a:rPr>
              <a:t>的</a:t>
            </a:r>
            <a:r>
              <a:rPr lang="zh-CN" altLang="en-US" sz="3200" dirty="0">
                <a:solidFill>
                  <a:schemeClr val="accent5"/>
                </a:solidFill>
                <a:latin typeface="Times New Roman" panose="02020603050405020304" pitchFamily="18" charset="0"/>
                <a:ea typeface="黑体" panose="02010609060101010101" pitchFamily="49" charset="-122"/>
              </a:rPr>
              <a:t>便宜</a:t>
            </a:r>
            <a:r>
              <a:rPr lang="zh-CN" altLang="en-US" sz="3200" dirty="0">
                <a:latin typeface="Times New Roman" panose="02020603050405020304" pitchFamily="18" charset="0"/>
                <a:ea typeface="黑体" panose="02010609060101010101" pitchFamily="49" charset="-122"/>
              </a:rPr>
              <a:t>价格，</a:t>
            </a:r>
            <a:r>
              <a:rPr lang="zh-CN" altLang="en-US" sz="3200" dirty="0" smtClean="0">
                <a:latin typeface="Times New Roman" panose="02020603050405020304" pitchFamily="18" charset="0"/>
                <a:ea typeface="黑体" panose="02010609060101010101" pitchFamily="49" charset="-122"/>
              </a:rPr>
              <a:t>享受</a:t>
            </a:r>
            <a:r>
              <a:rPr lang="zh-CN" altLang="en-US" sz="3200" dirty="0">
                <a:latin typeface="Times New Roman" panose="02020603050405020304" pitchFamily="18" charset="0"/>
                <a:ea typeface="黑体" panose="02010609060101010101" pitchFamily="49" charset="-122"/>
              </a:rPr>
              <a:t>专属线路的</a:t>
            </a:r>
            <a:r>
              <a:rPr lang="zh-CN" altLang="en-US" sz="3200" dirty="0">
                <a:solidFill>
                  <a:schemeClr val="accent5"/>
                </a:solidFill>
                <a:latin typeface="Times New Roman" panose="02020603050405020304" pitchFamily="18" charset="0"/>
                <a:ea typeface="黑体" panose="02010609060101010101" pitchFamily="49" charset="-122"/>
              </a:rPr>
              <a:t>安全</a:t>
            </a:r>
            <a:r>
              <a:rPr lang="zh-CN" altLang="en-US" sz="3200" dirty="0">
                <a:latin typeface="Times New Roman" panose="02020603050405020304" pitchFamily="18" charset="0"/>
                <a:ea typeface="黑体" panose="02010609060101010101" pitchFamily="49" charset="-122"/>
              </a:rPr>
              <a:t>。</a:t>
            </a:r>
          </a:p>
          <a:p>
            <a:pPr marL="815975" lvl="1" indent="-358775" algn="just">
              <a:lnSpc>
                <a:spcPct val="130000"/>
              </a:lnSpc>
              <a:buSzPct val="110000"/>
            </a:pPr>
            <a:r>
              <a:rPr lang="zh-CN" altLang="en-US" sz="2800" dirty="0">
                <a:latin typeface="Times New Roman" panose="02020603050405020304" pitchFamily="18" charset="0"/>
                <a:ea typeface="黑体" panose="02010609060101010101" pitchFamily="49" charset="-122"/>
              </a:rPr>
              <a:t>远程使用者</a:t>
            </a:r>
            <a:r>
              <a:rPr lang="zh-CN" altLang="en-US" sz="2800" dirty="0" smtClean="0">
                <a:latin typeface="Times New Roman" panose="02020603050405020304" pitchFamily="18" charset="0"/>
                <a:ea typeface="黑体" panose="02010609060101010101" pitchFamily="49" charset="-122"/>
              </a:rPr>
              <a:t>可利用</a:t>
            </a:r>
            <a:r>
              <a:rPr lang="en-US" altLang="zh-CN" sz="2800" dirty="0" smtClean="0">
                <a:latin typeface="Times New Roman" panose="02020603050405020304" pitchFamily="18" charset="0"/>
                <a:ea typeface="黑体" panose="02010609060101010101" pitchFamily="49" charset="-122"/>
              </a:rPr>
              <a:t>ISP</a:t>
            </a:r>
            <a:r>
              <a:rPr lang="zh-CN" altLang="en-US" sz="2800" dirty="0">
                <a:latin typeface="Times New Roman" panose="02020603050405020304" pitchFamily="18" charset="0"/>
                <a:ea typeface="黑体" panose="02010609060101010101" pitchFamily="49" charset="-122"/>
              </a:rPr>
              <a:t>提供的网络，不需</a:t>
            </a:r>
            <a:r>
              <a:rPr lang="zh-CN" altLang="en-US" sz="2800" dirty="0" smtClean="0">
                <a:latin typeface="Times New Roman" panose="02020603050405020304" pitchFamily="18" charset="0"/>
                <a:ea typeface="黑体" panose="02010609060101010101" pitchFamily="49" charset="-122"/>
              </a:rPr>
              <a:t>长途拨号费用</a:t>
            </a:r>
            <a:r>
              <a:rPr lang="zh-CN" altLang="en-US" sz="2800" dirty="0">
                <a:latin typeface="Times New Roman" panose="02020603050405020304" pitchFamily="18" charset="0"/>
                <a:ea typeface="黑体" panose="02010609060101010101" pitchFamily="49" charset="-122"/>
              </a:rPr>
              <a:t>，即可安全的连进公司内网。</a:t>
            </a:r>
          </a:p>
          <a:p>
            <a:pPr marL="815975" lvl="1" indent="-358775" algn="just">
              <a:lnSpc>
                <a:spcPct val="130000"/>
              </a:lnSpc>
              <a:buSzPct val="110000"/>
            </a:pPr>
            <a:r>
              <a:rPr lang="zh-CN" altLang="en-US" sz="2800" dirty="0" smtClean="0">
                <a:latin typeface="Times New Roman" panose="02020603050405020304" pitchFamily="18" charset="0"/>
                <a:ea typeface="黑体" panose="02010609060101010101" pitchFamily="49" charset="-122"/>
              </a:rPr>
              <a:t>具备</a:t>
            </a:r>
            <a:r>
              <a:rPr lang="zh-CN" altLang="en-US" sz="2800" dirty="0">
                <a:latin typeface="Times New Roman" panose="02020603050405020304" pitchFamily="18" charset="0"/>
                <a:ea typeface="黑体" panose="02010609060101010101" pitchFamily="49" charset="-122"/>
              </a:rPr>
              <a:t>数据</a:t>
            </a:r>
            <a:r>
              <a:rPr lang="zh-CN" altLang="en-US" sz="2800" dirty="0" smtClean="0">
                <a:latin typeface="Times New Roman" panose="02020603050405020304" pitchFamily="18" charset="0"/>
                <a:ea typeface="黑体" panose="02010609060101010101" pitchFamily="49" charset="-122"/>
              </a:rPr>
              <a:t>加密</a:t>
            </a:r>
            <a:r>
              <a:rPr lang="zh-CN" altLang="en-US" sz="2800" dirty="0">
                <a:latin typeface="Times New Roman" panose="02020603050405020304" pitchFamily="18" charset="0"/>
                <a:ea typeface="黑体" panose="02010609060101010101" pitchFamily="49" charset="-122"/>
              </a:rPr>
              <a:t>、</a:t>
            </a:r>
            <a:r>
              <a:rPr lang="zh-CN" altLang="en-US" sz="2800" dirty="0" smtClean="0">
                <a:latin typeface="Times New Roman" panose="02020603050405020304" pitchFamily="18" charset="0"/>
                <a:ea typeface="黑体" panose="02010609060101010101" pitchFamily="49" charset="-122"/>
              </a:rPr>
              <a:t>确保数据完整性的功能。</a:t>
            </a:r>
            <a:endParaRPr lang="zh-CN" altLang="en-US" sz="2800" dirty="0">
              <a:latin typeface="Times New Roman" panose="02020603050405020304" pitchFamily="18" charset="0"/>
              <a:ea typeface="黑体" panose="02010609060101010101" pitchFamily="49" charset="-122"/>
            </a:endParaRPr>
          </a:p>
          <a:p>
            <a:pPr marL="358775" indent="-358775" algn="just">
              <a:lnSpc>
                <a:spcPct val="130000"/>
              </a:lnSpc>
              <a:buSzPct val="110000"/>
            </a:pPr>
            <a:endParaRPr lang="zh-CN" altLang="en-US" sz="3200" dirty="0">
              <a:latin typeface="Times New Roman" panose="02020603050405020304" pitchFamily="18" charset="0"/>
              <a:ea typeface="黑体" panose="02010609060101010101" pitchFamily="49" charset="-122"/>
            </a:endParaRPr>
          </a:p>
        </p:txBody>
      </p:sp>
      <p:sp>
        <p:nvSpPr>
          <p:cNvPr id="17" name="标题 1"/>
          <p:cNvSpPr>
            <a:spLocks noGrp="1"/>
          </p:cNvSpPr>
          <p:nvPr>
            <p:ph type="title"/>
          </p:nvPr>
        </p:nvSpPr>
        <p:spPr>
          <a:xfrm>
            <a:off x="634007" y="373393"/>
            <a:ext cx="4444016" cy="378554"/>
          </a:xfrm>
        </p:spPr>
        <p:txBody>
          <a:bodyPr>
            <a:noAutofit/>
          </a:bodyPr>
          <a:lstStyle/>
          <a:p>
            <a:r>
              <a:rPr lang="zh-CN" altLang="en-US" sz="2400" spc="600" dirty="0">
                <a:solidFill>
                  <a:srgbClr val="084772"/>
                </a:solidFill>
                <a:latin typeface="微软雅黑" panose="020B0503020204020204" pitchFamily="34" charset="-122"/>
                <a:ea typeface="微软雅黑" panose="020B0503020204020204" pitchFamily="34" charset="-122"/>
              </a:rPr>
              <a:t>为何需要</a:t>
            </a:r>
            <a:r>
              <a:rPr lang="zh-CN" altLang="en-US" sz="2400" spc="600" dirty="0" smtClean="0">
                <a:solidFill>
                  <a:srgbClr val="084772"/>
                </a:solidFill>
                <a:latin typeface="微软雅黑" panose="020B0503020204020204" pitchFamily="34" charset="-122"/>
                <a:ea typeface="微软雅黑" panose="020B0503020204020204" pitchFamily="34" charset="-122"/>
              </a:rPr>
              <a:t>使用</a:t>
            </a:r>
            <a:r>
              <a:rPr lang="en-US" altLang="zh-CN" sz="2400" spc="600" dirty="0" smtClean="0">
                <a:solidFill>
                  <a:srgbClr val="084772"/>
                </a:solidFill>
                <a:latin typeface="微软雅黑" panose="020B0503020204020204" pitchFamily="34" charset="-122"/>
                <a:ea typeface="微软雅黑" panose="020B0503020204020204" pitchFamily="34" charset="-122"/>
              </a:rPr>
              <a:t>VPN</a:t>
            </a:r>
            <a:r>
              <a:rPr lang="zh-CN" altLang="en-US" sz="2400" spc="600" dirty="0" smtClean="0">
                <a:solidFill>
                  <a:srgbClr val="084772"/>
                </a:solidFill>
                <a:latin typeface="微软雅黑" panose="020B0503020204020204" pitchFamily="34" charset="-122"/>
                <a:ea typeface="微软雅黑" panose="020B0503020204020204" pitchFamily="34" charset="-122"/>
              </a:rPr>
              <a:t>技术</a:t>
            </a:r>
            <a:endParaRPr lang="zh-CN" altLang="en-US" sz="2400" spc="600" dirty="0">
              <a:solidFill>
                <a:srgbClr val="084772"/>
              </a:solidFill>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id="{F9A61405-0682-4602-BF60-F734C8C97EA0}"/>
              </a:ext>
            </a:extLst>
          </p:cNvPr>
          <p:cNvSpPr/>
          <p:nvPr/>
        </p:nvSpPr>
        <p:spPr>
          <a:xfrm>
            <a:off x="5078023" y="364029"/>
            <a:ext cx="7113977"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1BC2B464-4C47-4EE6-9610-D9CB88A26D53}"/>
              </a:ext>
            </a:extLst>
          </p:cNvPr>
          <p:cNvSpPr/>
          <p:nvPr/>
        </p:nvSpPr>
        <p:spPr>
          <a:xfrm>
            <a:off x="2" y="364029"/>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3306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98233701"/>
              </p:ext>
            </p:extLst>
          </p:nvPr>
        </p:nvGraphicFramePr>
        <p:xfrm>
          <a:off x="701040" y="1267841"/>
          <a:ext cx="10515600" cy="5063426"/>
        </p:xfrm>
        <a:graphic>
          <a:graphicData uri="http://schemas.openxmlformats.org/drawingml/2006/table">
            <a:tbl>
              <a:tblPr firstRow="1" bandRow="1">
                <a:tableStyleId>{5C22544A-7EE6-4342-B048-85BDC9FD1C3A}</a:tableStyleId>
              </a:tblPr>
              <a:tblGrid>
                <a:gridCol w="2151888">
                  <a:extLst>
                    <a:ext uri="{9D8B030D-6E8A-4147-A177-3AD203B41FA5}">
                      <a16:colId xmlns:a16="http://schemas.microsoft.com/office/drawing/2014/main" val="2738754993"/>
                    </a:ext>
                  </a:extLst>
                </a:gridCol>
                <a:gridCol w="3959352">
                  <a:extLst>
                    <a:ext uri="{9D8B030D-6E8A-4147-A177-3AD203B41FA5}">
                      <a16:colId xmlns:a16="http://schemas.microsoft.com/office/drawing/2014/main" val="711431661"/>
                    </a:ext>
                  </a:extLst>
                </a:gridCol>
                <a:gridCol w="4404360">
                  <a:extLst>
                    <a:ext uri="{9D8B030D-6E8A-4147-A177-3AD203B41FA5}">
                      <a16:colId xmlns:a16="http://schemas.microsoft.com/office/drawing/2014/main" val="2290394157"/>
                    </a:ext>
                  </a:extLst>
                </a:gridCol>
              </a:tblGrid>
              <a:tr h="370840">
                <a:tc>
                  <a:txBody>
                    <a:bodyPr/>
                    <a:lstStyle/>
                    <a:p>
                      <a:pPr>
                        <a:lnSpc>
                          <a:spcPct val="150000"/>
                        </a:lnSpc>
                      </a:pPr>
                      <a:endParaRPr lang="zh-CN" altLang="en-US" sz="1600" dirty="0"/>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sz="1800" spc="-5" dirty="0" smtClean="0">
                          <a:latin typeface="宋体"/>
                          <a:cs typeface="宋体"/>
                        </a:rPr>
                        <a:t>虚拟专用网络</a:t>
                      </a:r>
                      <a:endParaRPr lang="zh-CN" altLang="en-US" sz="1800" dirty="0" smtClean="0">
                        <a:latin typeface="宋体"/>
                        <a:cs typeface="宋体"/>
                      </a:endParaRP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sz="1800" spc="-5" dirty="0" smtClean="0">
                          <a:latin typeface="宋体"/>
                          <a:cs typeface="宋体"/>
                        </a:rPr>
                        <a:t>传统专用网络</a:t>
                      </a:r>
                      <a:endParaRPr lang="zh-CN" altLang="en-US" sz="1800" dirty="0" smtClean="0">
                        <a:latin typeface="宋体"/>
                        <a:cs typeface="宋体"/>
                      </a:endParaRPr>
                    </a:p>
                  </a:txBody>
                  <a:tcPr anchor="ctr"/>
                </a:tc>
                <a:extLst>
                  <a:ext uri="{0D108BD9-81ED-4DB2-BD59-A6C34878D82A}">
                    <a16:rowId xmlns:a16="http://schemas.microsoft.com/office/drawing/2014/main" val="1103896053"/>
                  </a:ext>
                </a:extLst>
              </a:tr>
              <a:tr h="871855">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sz="1800" spc="-5" dirty="0" smtClean="0">
                          <a:latin typeface="黑体" panose="02010609060101010101" pitchFamily="49" charset="-122"/>
                          <a:ea typeface="黑体" panose="02010609060101010101" pitchFamily="49" charset="-122"/>
                          <a:cs typeface="宋体"/>
                        </a:rPr>
                        <a:t>通讯与设备费用</a:t>
                      </a:r>
                      <a:endParaRPr lang="zh-CN" altLang="en-US" sz="1800" dirty="0" smtClean="0">
                        <a:latin typeface="黑体" panose="02010609060101010101" pitchFamily="49" charset="-122"/>
                        <a:ea typeface="黑体" panose="02010609060101010101" pitchFamily="49" charset="-122"/>
                        <a:cs typeface="宋体"/>
                      </a:endParaRPr>
                    </a:p>
                  </a:txBody>
                  <a:tcPr anchor="ctr"/>
                </a:tc>
                <a:tc>
                  <a:txBody>
                    <a:bodyPr/>
                    <a:lstStyle/>
                    <a:p>
                      <a:pPr>
                        <a:lnSpc>
                          <a:spcPct val="150000"/>
                        </a:lnSpc>
                      </a:pPr>
                      <a:r>
                        <a:rPr lang="zh-CN" altLang="en-US" sz="1800" kern="1200" spc="-5" dirty="0" smtClean="0">
                          <a:solidFill>
                            <a:schemeClr val="dk1"/>
                          </a:solidFill>
                          <a:latin typeface="宋体" panose="02010600030101010101" pitchFamily="2" charset="-122"/>
                          <a:ea typeface="宋体" panose="02010600030101010101" pitchFamily="2" charset="-122"/>
                          <a:cs typeface="宋体"/>
                        </a:rPr>
                        <a:t>低，使用因特网</a:t>
                      </a:r>
                      <a:endParaRPr lang="zh-CN" altLang="en-US" sz="1800" kern="1200" spc="-5" dirty="0">
                        <a:solidFill>
                          <a:schemeClr val="dk1"/>
                        </a:solidFill>
                        <a:latin typeface="宋体" panose="02010600030101010101" pitchFamily="2" charset="-122"/>
                        <a:ea typeface="宋体" panose="02010600030101010101" pitchFamily="2" charset="-122"/>
                        <a:cs typeface="宋体"/>
                      </a:endParaRPr>
                    </a:p>
                  </a:txBody>
                  <a:tcPr anchor="ctr"/>
                </a:tc>
                <a:tc>
                  <a:txBody>
                    <a:bodyPr/>
                    <a:lstStyle/>
                    <a:p>
                      <a:pPr>
                        <a:lnSpc>
                          <a:spcPct val="150000"/>
                        </a:lnSpc>
                      </a:pPr>
                      <a:r>
                        <a:rPr lang="zh-CN" altLang="en-US" sz="1800" spc="-5" dirty="0" smtClean="0">
                          <a:latin typeface="宋体" panose="02010600030101010101" pitchFamily="2" charset="-122"/>
                          <a:ea typeface="宋体" panose="02010600030101010101" pitchFamily="2" charset="-122"/>
                          <a:cs typeface="宋体"/>
                        </a:rPr>
                        <a:t>高，使用专线，设备投资成本高</a:t>
                      </a:r>
                      <a:endParaRPr lang="zh-CN" altLang="en-US" sz="1800" dirty="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3784031181"/>
                  </a:ext>
                </a:extLst>
              </a:tr>
              <a:tr h="804672">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sz="1800" spc="-5" dirty="0" smtClean="0">
                          <a:latin typeface="黑体" panose="02010609060101010101" pitchFamily="49" charset="-122"/>
                          <a:ea typeface="黑体" panose="02010609060101010101" pitchFamily="49" charset="-122"/>
                          <a:cs typeface="宋体"/>
                        </a:rPr>
                        <a:t>安全性</a:t>
                      </a:r>
                      <a:endParaRPr lang="zh-CN" altLang="en-US" sz="1800" dirty="0" smtClean="0">
                        <a:latin typeface="黑体" panose="02010609060101010101" pitchFamily="49" charset="-122"/>
                        <a:ea typeface="黑体" panose="02010609060101010101" pitchFamily="49" charset="-122"/>
                        <a:cs typeface="宋体"/>
                      </a:endParaRPr>
                    </a:p>
                  </a:txBody>
                  <a:tcPr anchor="ctr"/>
                </a:tc>
                <a:tc>
                  <a:txBody>
                    <a:bodyPr/>
                    <a:lstStyle/>
                    <a:p>
                      <a:pPr marL="0" algn="l" defTabSz="914400" rtl="0" eaLnBrk="1" latinLnBrk="0" hangingPunct="1">
                        <a:lnSpc>
                          <a:spcPct val="150000"/>
                        </a:lnSpc>
                      </a:pPr>
                      <a:r>
                        <a:rPr lang="zh-CN" altLang="en-US" sz="1800" kern="1200" spc="-5" dirty="0" smtClean="0">
                          <a:solidFill>
                            <a:schemeClr val="dk1"/>
                          </a:solidFill>
                          <a:latin typeface="宋体" panose="02010600030101010101" pitchFamily="2" charset="-122"/>
                          <a:ea typeface="宋体" panose="02010600030101010101" pitchFamily="2" charset="-122"/>
                          <a:cs typeface="宋体"/>
                        </a:rPr>
                        <a:t>高，使用加密技术</a:t>
                      </a:r>
                      <a:endParaRPr lang="zh-CN" altLang="en-US" sz="1800" kern="1200" spc="-5" dirty="0">
                        <a:solidFill>
                          <a:schemeClr val="dk1"/>
                        </a:solidFill>
                        <a:latin typeface="宋体" panose="02010600030101010101" pitchFamily="2" charset="-122"/>
                        <a:ea typeface="宋体" panose="02010600030101010101" pitchFamily="2" charset="-122"/>
                        <a:cs typeface="宋体"/>
                      </a:endParaRPr>
                    </a:p>
                  </a:txBody>
                  <a:tcPr anchor="ctr"/>
                </a:tc>
                <a:tc>
                  <a:txBody>
                    <a:bodyPr/>
                    <a:lstStyle/>
                    <a:p>
                      <a:pPr>
                        <a:lnSpc>
                          <a:spcPct val="150000"/>
                        </a:lnSpc>
                      </a:pPr>
                      <a:r>
                        <a:rPr lang="zh-CN" altLang="en-US" sz="1800" spc="-5" dirty="0" smtClean="0">
                          <a:latin typeface="宋体" panose="02010600030101010101" pitchFamily="2" charset="-122"/>
                          <a:ea typeface="宋体" panose="02010600030101010101" pitchFamily="2" charset="-122"/>
                          <a:cs typeface="宋体"/>
                        </a:rPr>
                        <a:t>高，专有线路</a:t>
                      </a:r>
                      <a:endParaRPr lang="zh-CN" altLang="en-US" sz="1800" dirty="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3754626944"/>
                  </a:ext>
                </a:extLst>
              </a:tr>
              <a:tr h="1075499">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sz="1800" spc="-5" dirty="0" smtClean="0">
                          <a:latin typeface="黑体" panose="02010609060101010101" pitchFamily="49" charset="-122"/>
                          <a:ea typeface="黑体" panose="02010609060101010101" pitchFamily="49" charset="-122"/>
                          <a:cs typeface="宋体"/>
                        </a:rPr>
                        <a:t>通信质量</a:t>
                      </a:r>
                      <a:endParaRPr lang="zh-CN" altLang="en-US" sz="1800" dirty="0" smtClean="0">
                        <a:latin typeface="黑体" panose="02010609060101010101" pitchFamily="49" charset="-122"/>
                        <a:ea typeface="黑体" panose="02010609060101010101" pitchFamily="49" charset="-122"/>
                        <a:cs typeface="宋体"/>
                      </a:endParaRP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1800" spc="-5" dirty="0" smtClean="0">
                          <a:latin typeface="宋体" panose="02010600030101010101" pitchFamily="2" charset="-122"/>
                          <a:ea typeface="宋体" panose="02010600030101010101" pitchFamily="2" charset="-122"/>
                          <a:cs typeface="宋体"/>
                        </a:rPr>
                        <a:t>取决于</a:t>
                      </a:r>
                      <a:r>
                        <a:rPr lang="zh-CN" altLang="en-US" sz="1800" spc="-475" dirty="0" smtClean="0">
                          <a:latin typeface="宋体" panose="02010600030101010101" pitchFamily="2" charset="-122"/>
                          <a:ea typeface="宋体" panose="02010600030101010101" pitchFamily="2" charset="-122"/>
                          <a:cs typeface="宋体"/>
                        </a:rPr>
                        <a:t> </a:t>
                      </a:r>
                      <a:r>
                        <a:rPr lang="en-US" altLang="zh-CN" sz="1800" spc="-5" dirty="0" smtClean="0">
                          <a:latin typeface="宋体" panose="02010600030101010101" pitchFamily="2" charset="-122"/>
                          <a:ea typeface="宋体" panose="02010600030101010101" pitchFamily="2" charset="-122"/>
                          <a:cs typeface="Times New Roman"/>
                        </a:rPr>
                        <a:t>ISP</a:t>
                      </a:r>
                      <a:r>
                        <a:rPr lang="zh-CN" altLang="en-US" sz="1800" spc="-25" dirty="0" smtClean="0">
                          <a:latin typeface="宋体" panose="02010600030101010101" pitchFamily="2" charset="-122"/>
                          <a:ea typeface="宋体" panose="02010600030101010101" pitchFamily="2" charset="-122"/>
                          <a:cs typeface="Times New Roman"/>
                        </a:rPr>
                        <a:t> </a:t>
                      </a:r>
                      <a:r>
                        <a:rPr lang="zh-CN" altLang="en-US" sz="1800" spc="-5" dirty="0" smtClean="0">
                          <a:latin typeface="宋体" panose="02010600030101010101" pitchFamily="2" charset="-122"/>
                          <a:ea typeface="宋体" panose="02010600030101010101" pitchFamily="2" charset="-122"/>
                          <a:cs typeface="宋体"/>
                        </a:rPr>
                        <a:t>的提供的线路品质以及线路拥塞程度</a:t>
                      </a:r>
                      <a:endParaRPr lang="zh-CN" altLang="en-US" sz="1800" dirty="0">
                        <a:latin typeface="宋体" panose="02010600030101010101" pitchFamily="2" charset="-122"/>
                        <a:ea typeface="宋体" panose="02010600030101010101" pitchFamily="2" charset="-122"/>
                      </a:endParaRPr>
                    </a:p>
                  </a:txBody>
                  <a:tcPr anchor="ctr"/>
                </a:tc>
                <a:tc>
                  <a:txBody>
                    <a:bodyPr/>
                    <a:lstStyle/>
                    <a:p>
                      <a:pPr>
                        <a:lnSpc>
                          <a:spcPct val="150000"/>
                        </a:lnSpc>
                      </a:pPr>
                      <a:r>
                        <a:rPr lang="zh-CN" altLang="en-US" sz="1800" spc="-5" dirty="0" smtClean="0">
                          <a:latin typeface="宋体" panose="02010600030101010101" pitchFamily="2" charset="-122"/>
                          <a:ea typeface="宋体" panose="02010600030101010101" pitchFamily="2" charset="-122"/>
                          <a:cs typeface="宋体"/>
                        </a:rPr>
                        <a:t>使用专线拥有专属带宽</a:t>
                      </a:r>
                      <a:endParaRPr lang="zh-CN" altLang="en-US" sz="1800" dirty="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756194028"/>
                  </a:ext>
                </a:extLst>
              </a:tr>
              <a:tr h="868680">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sz="1800" spc="-5" dirty="0" smtClean="0">
                          <a:latin typeface="黑体" panose="02010609060101010101" pitchFamily="49" charset="-122"/>
                          <a:ea typeface="黑体" panose="02010609060101010101" pitchFamily="49" charset="-122"/>
                          <a:cs typeface="宋体"/>
                        </a:rPr>
                        <a:t>扩充性</a:t>
                      </a:r>
                      <a:endParaRPr lang="zh-CN" altLang="en-US" sz="1800" dirty="0" smtClean="0">
                        <a:latin typeface="黑体" panose="02010609060101010101" pitchFamily="49" charset="-122"/>
                        <a:ea typeface="黑体" panose="02010609060101010101" pitchFamily="49" charset="-122"/>
                        <a:cs typeface="宋体"/>
                      </a:endParaRPr>
                    </a:p>
                  </a:txBody>
                  <a:tcPr anchor="ctr"/>
                </a:tc>
                <a:tc>
                  <a:txBody>
                    <a:bodyPr/>
                    <a:lstStyle/>
                    <a:p>
                      <a:pPr>
                        <a:lnSpc>
                          <a:spcPct val="150000"/>
                        </a:lnSpc>
                      </a:pPr>
                      <a:r>
                        <a:rPr lang="zh-CN" altLang="en-US" sz="1800" spc="-5" dirty="0" smtClean="0">
                          <a:latin typeface="宋体" panose="02010600030101010101" pitchFamily="2" charset="-122"/>
                          <a:ea typeface="宋体" panose="02010600030101010101" pitchFamily="2" charset="-122"/>
                          <a:cs typeface="宋体"/>
                        </a:rPr>
                        <a:t>具有弹性</a:t>
                      </a:r>
                      <a:endParaRPr lang="zh-CN" altLang="en-US" sz="1800" dirty="0">
                        <a:latin typeface="宋体" panose="02010600030101010101" pitchFamily="2" charset="-122"/>
                        <a:ea typeface="宋体" panose="02010600030101010101" pitchFamily="2" charset="-122"/>
                      </a:endParaRPr>
                    </a:p>
                  </a:txBody>
                  <a:tcPr anchor="ctr"/>
                </a:tc>
                <a:tc>
                  <a:txBody>
                    <a:bodyPr/>
                    <a:lstStyle/>
                    <a:p>
                      <a:pPr>
                        <a:lnSpc>
                          <a:spcPct val="150000"/>
                        </a:lnSpc>
                      </a:pPr>
                      <a:r>
                        <a:rPr lang="zh-CN" altLang="en-US" sz="1800" spc="-5" dirty="0" smtClean="0">
                          <a:latin typeface="宋体" panose="02010600030101010101" pitchFamily="2" charset="-122"/>
                          <a:ea typeface="宋体" panose="02010600030101010101" pitchFamily="2" charset="-122"/>
                          <a:cs typeface="宋体"/>
                        </a:rPr>
                        <a:t>架构调整与扩充弹性较差</a:t>
                      </a:r>
                      <a:endParaRPr lang="zh-CN" altLang="en-US" sz="1800" dirty="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3016115745"/>
                  </a:ext>
                </a:extLst>
              </a:tr>
              <a:tr h="370840">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sz="1800" spc="-5" dirty="0" smtClean="0">
                          <a:latin typeface="黑体" panose="02010609060101010101" pitchFamily="49" charset="-122"/>
                          <a:ea typeface="黑体" panose="02010609060101010101" pitchFamily="49" charset="-122"/>
                          <a:cs typeface="宋体"/>
                        </a:rPr>
                        <a:t>管理</a:t>
                      </a:r>
                      <a:endParaRPr lang="zh-CN" altLang="en-US" sz="1800" dirty="0" smtClean="0">
                        <a:latin typeface="黑体" panose="02010609060101010101" pitchFamily="49" charset="-122"/>
                        <a:ea typeface="黑体" panose="02010609060101010101" pitchFamily="49" charset="-122"/>
                        <a:cs typeface="宋体"/>
                      </a:endParaRPr>
                    </a:p>
                  </a:txBody>
                  <a:tcPr anchor="ctr"/>
                </a:tc>
                <a:tc>
                  <a:txBody>
                    <a:bodyPr/>
                    <a:lstStyle/>
                    <a:p>
                      <a:pPr marL="49530">
                        <a:lnSpc>
                          <a:spcPct val="150000"/>
                        </a:lnSpc>
                        <a:spcBef>
                          <a:spcPts val="585"/>
                        </a:spcBef>
                      </a:pPr>
                      <a:r>
                        <a:rPr lang="zh-CN" altLang="en-US" sz="1800" spc="-5" dirty="0" smtClean="0">
                          <a:latin typeface="宋体" panose="02010600030101010101" pitchFamily="2" charset="-122"/>
                          <a:ea typeface="宋体" panose="02010600030101010101" pitchFamily="2" charset="-122"/>
                          <a:cs typeface="宋体"/>
                        </a:rPr>
                        <a:t>管理与维护都方便</a:t>
                      </a:r>
                      <a:endParaRPr lang="zh-CN" altLang="en-US" sz="1800" dirty="0" smtClean="0">
                        <a:latin typeface="宋体" panose="02010600030101010101" pitchFamily="2" charset="-122"/>
                        <a:ea typeface="宋体" panose="02010600030101010101" pitchFamily="2" charset="-122"/>
                        <a:cs typeface="宋体"/>
                      </a:endParaRPr>
                    </a:p>
                    <a:p>
                      <a:pPr marL="49530">
                        <a:lnSpc>
                          <a:spcPct val="150000"/>
                        </a:lnSpc>
                        <a:spcBef>
                          <a:spcPts val="245"/>
                        </a:spcBef>
                        <a:tabLst>
                          <a:tab pos="2315845" algn="l"/>
                        </a:tabLst>
                      </a:pPr>
                      <a:r>
                        <a:rPr lang="zh-CN" altLang="en-US" sz="1800" spc="-5" dirty="0" smtClean="0">
                          <a:latin typeface="宋体" panose="02010600030101010101" pitchFamily="2" charset="-122"/>
                          <a:ea typeface="宋体" panose="02010600030101010101" pitchFamily="2" charset="-122"/>
                          <a:cs typeface="宋体"/>
                        </a:rPr>
                        <a:t>涵盖范围广</a:t>
                      </a:r>
                      <a:endParaRPr lang="zh-CN" altLang="en-US" sz="1800" dirty="0">
                        <a:latin typeface="宋体" panose="02010600030101010101" pitchFamily="2" charset="-122"/>
                        <a:ea typeface="宋体" panose="02010600030101010101" pitchFamily="2" charset="-122"/>
                      </a:endParaRP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1800" spc="-5" dirty="0" smtClean="0">
                          <a:latin typeface="宋体" panose="02010600030101010101" pitchFamily="2" charset="-122"/>
                          <a:ea typeface="宋体" panose="02010600030101010101" pitchFamily="2" charset="-122"/>
                          <a:cs typeface="宋体"/>
                        </a:rPr>
                        <a:t>管理与维护较为不便，</a:t>
                      </a:r>
                      <a:r>
                        <a:rPr lang="zh-CN" altLang="en-US" sz="1800" spc="-5" dirty="0" smtClean="0">
                          <a:latin typeface="宋体" panose="02010600030101010101" pitchFamily="2" charset="-122"/>
                          <a:ea typeface="宋体" panose="02010600030101010101" pitchFamily="2" charset="-122"/>
                          <a:cs typeface="宋体"/>
                        </a:rPr>
                        <a:t>备份性</a:t>
                      </a:r>
                      <a:r>
                        <a:rPr lang="zh-CN" altLang="en-US" sz="1800" spc="-5" dirty="0" smtClean="0">
                          <a:latin typeface="宋体" panose="02010600030101010101" pitchFamily="2" charset="-122"/>
                          <a:ea typeface="宋体" panose="02010600030101010101" pitchFamily="2" charset="-122"/>
                          <a:cs typeface="宋体"/>
                        </a:rPr>
                        <a:t>较差。</a:t>
                      </a:r>
                      <a:endParaRPr lang="zh-CN" altLang="en-US" sz="1800" dirty="0" smtClean="0">
                        <a:latin typeface="宋体" panose="02010600030101010101" pitchFamily="2" charset="-122"/>
                        <a:ea typeface="宋体" panose="02010600030101010101" pitchFamily="2" charset="-122"/>
                        <a:cs typeface="宋体"/>
                      </a:endParaRPr>
                    </a:p>
                    <a:p>
                      <a:pPr>
                        <a:lnSpc>
                          <a:spcPct val="150000"/>
                        </a:lnSpc>
                      </a:pPr>
                      <a:endParaRPr lang="zh-CN" altLang="en-US" sz="1800" dirty="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333887107"/>
                  </a:ext>
                </a:extLst>
              </a:tr>
            </a:tbl>
          </a:graphicData>
        </a:graphic>
      </p:graphicFrame>
      <p:sp>
        <p:nvSpPr>
          <p:cNvPr id="5" name="爆炸形 1 4"/>
          <p:cNvSpPr/>
          <p:nvPr/>
        </p:nvSpPr>
        <p:spPr>
          <a:xfrm>
            <a:off x="5202936" y="1865376"/>
            <a:ext cx="1014984" cy="594360"/>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胜</a:t>
            </a:r>
            <a:endParaRPr lang="zh-CN" altLang="en-US" dirty="0"/>
          </a:p>
        </p:txBody>
      </p:sp>
      <p:sp>
        <p:nvSpPr>
          <p:cNvPr id="6" name="爆炸形 1 5"/>
          <p:cNvSpPr/>
          <p:nvPr/>
        </p:nvSpPr>
        <p:spPr>
          <a:xfrm>
            <a:off x="5202936" y="5519928"/>
            <a:ext cx="1014984" cy="594360"/>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胜</a:t>
            </a:r>
            <a:endParaRPr lang="zh-CN" altLang="en-US" dirty="0"/>
          </a:p>
        </p:txBody>
      </p:sp>
      <p:sp>
        <p:nvSpPr>
          <p:cNvPr id="7" name="爆炸形 1 6"/>
          <p:cNvSpPr/>
          <p:nvPr/>
        </p:nvSpPr>
        <p:spPr>
          <a:xfrm>
            <a:off x="5202936" y="4649251"/>
            <a:ext cx="1014984" cy="594360"/>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胜</a:t>
            </a:r>
            <a:endParaRPr lang="zh-CN" altLang="en-US" dirty="0"/>
          </a:p>
        </p:txBody>
      </p:sp>
      <p:sp>
        <p:nvSpPr>
          <p:cNvPr id="8" name="爆炸形 1 7"/>
          <p:cNvSpPr/>
          <p:nvPr/>
        </p:nvSpPr>
        <p:spPr>
          <a:xfrm>
            <a:off x="9801997" y="3605784"/>
            <a:ext cx="1014984" cy="594360"/>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胜</a:t>
            </a:r>
            <a:endParaRPr lang="zh-CN" altLang="en-US" dirty="0"/>
          </a:p>
        </p:txBody>
      </p:sp>
      <p:sp>
        <p:nvSpPr>
          <p:cNvPr id="10" name="云形 9"/>
          <p:cNvSpPr/>
          <p:nvPr/>
        </p:nvSpPr>
        <p:spPr>
          <a:xfrm>
            <a:off x="5341620" y="2787797"/>
            <a:ext cx="617220" cy="402336"/>
          </a:xfrm>
          <a:prstGeom prst="cloud">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平</a:t>
            </a:r>
            <a:endParaRPr lang="zh-CN" altLang="en-US" dirty="0"/>
          </a:p>
        </p:txBody>
      </p:sp>
      <p:sp>
        <p:nvSpPr>
          <p:cNvPr id="11" name="云形 10"/>
          <p:cNvSpPr/>
          <p:nvPr/>
        </p:nvSpPr>
        <p:spPr>
          <a:xfrm>
            <a:off x="9982200" y="2787797"/>
            <a:ext cx="617220" cy="402336"/>
          </a:xfrm>
          <a:prstGeom prst="cloud">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平</a:t>
            </a:r>
            <a:endParaRPr lang="zh-CN" altLang="en-US" dirty="0"/>
          </a:p>
        </p:txBody>
      </p:sp>
      <p:grpSp>
        <p:nvGrpSpPr>
          <p:cNvPr id="16" name="组合 15">
            <a:extLst>
              <a:ext uri="{FF2B5EF4-FFF2-40B4-BE49-F238E27FC236}">
                <a16:creationId xmlns:a16="http://schemas.microsoft.com/office/drawing/2014/main" id="{94FACF2C-E8EA-4EBB-A5F5-624C5A2029E3}"/>
              </a:ext>
            </a:extLst>
          </p:cNvPr>
          <p:cNvGrpSpPr/>
          <p:nvPr/>
        </p:nvGrpSpPr>
        <p:grpSpPr>
          <a:xfrm>
            <a:off x="1" y="336652"/>
            <a:ext cx="12191997" cy="378554"/>
            <a:chOff x="0" y="247949"/>
            <a:chExt cx="12191997" cy="378554"/>
          </a:xfrm>
        </p:grpSpPr>
        <p:sp>
          <p:nvSpPr>
            <p:cNvPr id="24" name="矩形 23">
              <a:extLst>
                <a:ext uri="{FF2B5EF4-FFF2-40B4-BE49-F238E27FC236}">
                  <a16:creationId xmlns:a16="http://schemas.microsoft.com/office/drawing/2014/main" id="{F9A61405-0682-4602-BF60-F734C8C97EA0}"/>
                </a:ext>
              </a:extLst>
            </p:cNvPr>
            <p:cNvSpPr/>
            <p:nvPr/>
          </p:nvSpPr>
          <p:spPr>
            <a:xfrm>
              <a:off x="6980660" y="247949"/>
              <a:ext cx="5211337"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27">
            <a:extLst>
              <a:ext uri="{FF2B5EF4-FFF2-40B4-BE49-F238E27FC236}">
                <a16:creationId xmlns:a16="http://schemas.microsoft.com/office/drawing/2014/main" id="{A14467AD-D84F-4CF0-9B77-D33FECC89748}"/>
              </a:ext>
            </a:extLst>
          </p:cNvPr>
          <p:cNvSpPr txBox="1"/>
          <p:nvPr/>
        </p:nvSpPr>
        <p:spPr>
          <a:xfrm>
            <a:off x="541681" y="299026"/>
            <a:ext cx="6438981" cy="461665"/>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smtClean="0">
                <a:solidFill>
                  <a:srgbClr val="084772"/>
                </a:solidFill>
                <a:latin typeface="微软雅黑" panose="020B0503020204020204" pitchFamily="34" charset="-122"/>
                <a:ea typeface="微软雅黑" panose="020B0503020204020204" pitchFamily="34" charset="-122"/>
              </a:rPr>
              <a:t>虚拟</a:t>
            </a:r>
            <a:r>
              <a:rPr lang="zh-CN" altLang="en-US" sz="2400" spc="600" dirty="0">
                <a:solidFill>
                  <a:srgbClr val="084772"/>
                </a:solidFill>
                <a:latin typeface="微软雅黑" panose="020B0503020204020204" pitchFamily="34" charset="-122"/>
                <a:ea typeface="微软雅黑" panose="020B0503020204020204" pitchFamily="34" charset="-122"/>
              </a:rPr>
              <a:t>专用</a:t>
            </a:r>
            <a:r>
              <a:rPr lang="zh-CN" altLang="en-US" sz="2400" spc="600" dirty="0" smtClean="0">
                <a:solidFill>
                  <a:srgbClr val="084772"/>
                </a:solidFill>
                <a:latin typeface="微软雅黑" panose="020B0503020204020204" pitchFamily="34" charset="-122"/>
                <a:ea typeface="微软雅黑" panose="020B0503020204020204" pitchFamily="34" charset="-122"/>
              </a:rPr>
              <a:t>网络</a:t>
            </a:r>
            <a:r>
              <a:rPr lang="zh-CN" altLang="en-US" sz="2400" spc="600" dirty="0">
                <a:solidFill>
                  <a:srgbClr val="084772"/>
                </a:solidFill>
                <a:latin typeface="微软雅黑" panose="020B0503020204020204" pitchFamily="34" charset="-122"/>
                <a:ea typeface="微软雅黑" panose="020B0503020204020204" pitchFamily="34" charset="-122"/>
              </a:rPr>
              <a:t>与</a:t>
            </a:r>
            <a:r>
              <a:rPr lang="zh-CN" altLang="en-US" sz="2400" spc="600" dirty="0" smtClean="0">
                <a:solidFill>
                  <a:srgbClr val="084772"/>
                </a:solidFill>
                <a:latin typeface="微软雅黑" panose="020B0503020204020204" pitchFamily="34" charset="-122"/>
                <a:ea typeface="微软雅黑" panose="020B0503020204020204" pitchFamily="34" charset="-122"/>
              </a:rPr>
              <a:t>传统专用网络</a:t>
            </a:r>
            <a:r>
              <a:rPr lang="zh-CN" altLang="en-US" sz="2400" spc="600" dirty="0">
                <a:solidFill>
                  <a:srgbClr val="084772"/>
                </a:solidFill>
                <a:latin typeface="微软雅黑" panose="020B0503020204020204" pitchFamily="34" charset="-122"/>
                <a:ea typeface="微软雅黑" panose="020B0503020204020204" pitchFamily="34" charset="-122"/>
              </a:rPr>
              <a:t>的</a:t>
            </a:r>
            <a:r>
              <a:rPr lang="zh-CN" altLang="en-US" sz="2400" spc="600" dirty="0" smtClean="0">
                <a:solidFill>
                  <a:srgbClr val="084772"/>
                </a:solidFill>
                <a:latin typeface="微软雅黑" panose="020B0503020204020204" pitchFamily="34" charset="-122"/>
                <a:ea typeface="微软雅黑" panose="020B0503020204020204" pitchFamily="34" charset="-122"/>
              </a:rPr>
              <a:t>差异</a:t>
            </a:r>
            <a:endParaRPr lang="zh-CN" altLang="en-US" sz="2400" spc="600" dirty="0">
              <a:solidFill>
                <a:srgbClr val="08477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75140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7884" y="1441577"/>
            <a:ext cx="10515600" cy="4351338"/>
          </a:xfrm>
        </p:spPr>
        <p:txBody>
          <a:bodyPr vert="horz" lIns="91440" tIns="45720" rIns="91440" bIns="45720" rtlCol="0">
            <a:normAutofit/>
          </a:bodyPr>
          <a:lstStyle/>
          <a:p>
            <a:pPr marL="358775" indent="-358775" algn="just">
              <a:lnSpc>
                <a:spcPct val="130000"/>
              </a:lnSpc>
              <a:buSzPct val="110000"/>
            </a:pPr>
            <a:r>
              <a:rPr lang="en-US" altLang="zh-CN" sz="3200" spc="-10" dirty="0">
                <a:solidFill>
                  <a:srgbClr val="C00000"/>
                </a:solidFill>
                <a:latin typeface="Times New Roman"/>
                <a:cs typeface="Times New Roman"/>
              </a:rPr>
              <a:t>VPN</a:t>
            </a:r>
            <a:r>
              <a:rPr lang="zh-CN" altLang="en-US" sz="3200" spc="-20" dirty="0">
                <a:solidFill>
                  <a:srgbClr val="C00000"/>
                </a:solidFill>
                <a:latin typeface="Times New Roman"/>
                <a:cs typeface="Times New Roman"/>
              </a:rPr>
              <a:t> </a:t>
            </a:r>
            <a:r>
              <a:rPr lang="zh-CN" altLang="en-US" sz="3200" spc="600" dirty="0">
                <a:solidFill>
                  <a:srgbClr val="C00000"/>
                </a:solidFill>
                <a:latin typeface="微软雅黑" panose="020B0503020204020204" pitchFamily="34" charset="-122"/>
                <a:ea typeface="微软雅黑" panose="020B0503020204020204" pitchFamily="34" charset="-122"/>
              </a:rPr>
              <a:t>主要采用四项</a:t>
            </a:r>
            <a:r>
              <a:rPr lang="zh-CN" altLang="en-US" sz="3200" spc="600" dirty="0" smtClean="0">
                <a:solidFill>
                  <a:srgbClr val="C00000"/>
                </a:solidFill>
                <a:latin typeface="微软雅黑" panose="020B0503020204020204" pitchFamily="34" charset="-122"/>
                <a:ea typeface="微软雅黑" panose="020B0503020204020204" pitchFamily="34" charset="-122"/>
              </a:rPr>
              <a:t>技术</a:t>
            </a:r>
            <a:endParaRPr lang="en-US" altLang="zh-CN" sz="3200" spc="600" dirty="0" smtClean="0">
              <a:solidFill>
                <a:srgbClr val="C00000"/>
              </a:solidFill>
              <a:latin typeface="微软雅黑" panose="020B0503020204020204" pitchFamily="34" charset="-122"/>
              <a:ea typeface="微软雅黑" panose="020B0503020204020204" pitchFamily="34" charset="-122"/>
            </a:endParaRPr>
          </a:p>
          <a:p>
            <a:pPr marL="815975" lvl="1" indent="-358775" algn="just">
              <a:lnSpc>
                <a:spcPct val="130000"/>
              </a:lnSpc>
              <a:buSzPct val="110000"/>
            </a:pPr>
            <a:r>
              <a:rPr lang="zh-CN" altLang="en-US" sz="2800" dirty="0" smtClean="0">
                <a:latin typeface="Times New Roman" panose="02020603050405020304" pitchFamily="18" charset="0"/>
                <a:ea typeface="黑体" panose="02010609060101010101" pitchFamily="49" charset="-122"/>
              </a:rPr>
              <a:t>隧道</a:t>
            </a:r>
            <a:r>
              <a:rPr lang="zh-CN" altLang="en-US" sz="2800" dirty="0">
                <a:latin typeface="Times New Roman" panose="02020603050405020304" pitchFamily="18" charset="0"/>
                <a:ea typeface="黑体" panose="02010609060101010101" pitchFamily="49" charset="-122"/>
              </a:rPr>
              <a:t>技术（</a:t>
            </a:r>
            <a:r>
              <a:rPr lang="en-US" altLang="zh-CN" sz="2800" dirty="0">
                <a:latin typeface="Times New Roman" panose="02020603050405020304" pitchFamily="18" charset="0"/>
                <a:ea typeface="黑体" panose="02010609060101010101" pitchFamily="49" charset="-122"/>
              </a:rPr>
              <a:t>Tunneling</a:t>
            </a:r>
            <a:r>
              <a:rPr lang="zh-CN" altLang="en-US" sz="2800" dirty="0">
                <a:latin typeface="Times New Roman" panose="02020603050405020304" pitchFamily="18" charset="0"/>
                <a:ea typeface="黑体" panose="02010609060101010101" pitchFamily="49" charset="-122"/>
              </a:rPr>
              <a:t>）</a:t>
            </a:r>
            <a:endParaRPr lang="en-US" altLang="zh-CN" sz="2800" dirty="0">
              <a:latin typeface="Times New Roman" panose="02020603050405020304" pitchFamily="18" charset="0"/>
              <a:ea typeface="黑体" panose="02010609060101010101" pitchFamily="49" charset="-122"/>
            </a:endParaRPr>
          </a:p>
          <a:p>
            <a:pPr marL="815975" lvl="1" indent="-358775" algn="just">
              <a:lnSpc>
                <a:spcPct val="130000"/>
              </a:lnSpc>
              <a:buSzPct val="110000"/>
            </a:pPr>
            <a:r>
              <a:rPr lang="zh-CN" altLang="en-US" sz="2800" dirty="0">
                <a:latin typeface="Times New Roman" panose="02020603050405020304" pitchFamily="18" charset="0"/>
                <a:ea typeface="黑体" panose="02010609060101010101" pitchFamily="49" charset="-122"/>
              </a:rPr>
              <a:t>加解密技术（</a:t>
            </a:r>
            <a:r>
              <a:rPr lang="en-US" altLang="zh-CN" sz="2800" dirty="0">
                <a:latin typeface="Times New Roman" panose="02020603050405020304" pitchFamily="18" charset="0"/>
                <a:ea typeface="黑体" panose="02010609060101010101" pitchFamily="49" charset="-122"/>
              </a:rPr>
              <a:t>Encryption &amp; Decryption</a:t>
            </a:r>
            <a:r>
              <a:rPr lang="zh-CN" altLang="en-US" sz="2800" dirty="0">
                <a:latin typeface="Times New Roman" panose="02020603050405020304" pitchFamily="18" charset="0"/>
                <a:ea typeface="黑体" panose="02010609060101010101" pitchFamily="49" charset="-122"/>
              </a:rPr>
              <a:t>）</a:t>
            </a:r>
            <a:endParaRPr lang="en-US" altLang="zh-CN" sz="2800" dirty="0">
              <a:latin typeface="Times New Roman" panose="02020603050405020304" pitchFamily="18" charset="0"/>
              <a:ea typeface="黑体" panose="02010609060101010101" pitchFamily="49" charset="-122"/>
            </a:endParaRPr>
          </a:p>
          <a:p>
            <a:pPr marL="815975" lvl="1" indent="-358775" algn="just">
              <a:lnSpc>
                <a:spcPct val="130000"/>
              </a:lnSpc>
              <a:buSzPct val="110000"/>
            </a:pPr>
            <a:r>
              <a:rPr lang="zh-CN" altLang="en-US" sz="2800" dirty="0">
                <a:latin typeface="Times New Roman" panose="02020603050405020304" pitchFamily="18" charset="0"/>
                <a:ea typeface="黑体" panose="02010609060101010101" pitchFamily="49" charset="-122"/>
              </a:rPr>
              <a:t>密钥管理技术（</a:t>
            </a:r>
            <a:r>
              <a:rPr lang="en-US" altLang="zh-CN" sz="2800" dirty="0">
                <a:latin typeface="Times New Roman" panose="02020603050405020304" pitchFamily="18" charset="0"/>
                <a:ea typeface="黑体" panose="02010609060101010101" pitchFamily="49" charset="-122"/>
              </a:rPr>
              <a:t>Key management</a:t>
            </a:r>
            <a:r>
              <a:rPr lang="zh-CN" altLang="en-US" sz="2800" dirty="0">
                <a:latin typeface="Times New Roman" panose="02020603050405020304" pitchFamily="18" charset="0"/>
                <a:ea typeface="黑体" panose="02010609060101010101" pitchFamily="49" charset="-122"/>
              </a:rPr>
              <a:t>）</a:t>
            </a:r>
            <a:endParaRPr lang="en-US" altLang="zh-CN" sz="2800" dirty="0">
              <a:latin typeface="Times New Roman" panose="02020603050405020304" pitchFamily="18" charset="0"/>
              <a:ea typeface="黑体" panose="02010609060101010101" pitchFamily="49" charset="-122"/>
            </a:endParaRPr>
          </a:p>
          <a:p>
            <a:pPr marL="815975" lvl="1" indent="-358775" algn="just">
              <a:lnSpc>
                <a:spcPct val="130000"/>
              </a:lnSpc>
              <a:buSzPct val="110000"/>
            </a:pPr>
            <a:r>
              <a:rPr lang="zh-CN" altLang="en-US" sz="2800" dirty="0" smtClean="0">
                <a:latin typeface="Times New Roman" panose="02020603050405020304" pitchFamily="18" charset="0"/>
                <a:ea typeface="黑体" panose="02010609060101010101" pitchFamily="49" charset="-122"/>
              </a:rPr>
              <a:t>身份</a:t>
            </a:r>
            <a:r>
              <a:rPr lang="zh-CN" altLang="en-US" sz="2800" dirty="0">
                <a:latin typeface="Times New Roman" panose="02020603050405020304" pitchFamily="18" charset="0"/>
                <a:ea typeface="黑体" panose="02010609060101010101" pitchFamily="49" charset="-122"/>
              </a:rPr>
              <a:t>鉴别技术（</a:t>
            </a:r>
            <a:r>
              <a:rPr lang="en-US" altLang="zh-CN" sz="2800" dirty="0">
                <a:latin typeface="Times New Roman" panose="02020603050405020304" pitchFamily="18" charset="0"/>
                <a:ea typeface="黑体" panose="02010609060101010101" pitchFamily="49" charset="-122"/>
              </a:rPr>
              <a:t>Authentication</a:t>
            </a:r>
            <a:r>
              <a:rPr lang="zh-CN" altLang="en-US" sz="2800" dirty="0">
                <a:latin typeface="Times New Roman" panose="02020603050405020304" pitchFamily="18" charset="0"/>
                <a:ea typeface="黑体" panose="02010609060101010101" pitchFamily="49" charset="-122"/>
              </a:rPr>
              <a:t>）</a:t>
            </a:r>
            <a:endParaRPr lang="en-US" altLang="zh-CN" sz="2800" dirty="0">
              <a:latin typeface="Times New Roman" panose="02020603050405020304" pitchFamily="18" charset="0"/>
              <a:ea typeface="黑体" panose="02010609060101010101" pitchFamily="49" charset="-122"/>
            </a:endParaRPr>
          </a:p>
          <a:p>
            <a:pPr marL="358775" indent="-358775" algn="just">
              <a:lnSpc>
                <a:spcPct val="130000"/>
              </a:lnSpc>
              <a:buSzPct val="110000"/>
            </a:pPr>
            <a:endParaRPr lang="zh-CN" altLang="en-US" sz="3200" dirty="0">
              <a:latin typeface="Times New Roman" panose="02020603050405020304" pitchFamily="18" charset="0"/>
              <a:ea typeface="黑体" panose="02010609060101010101" pitchFamily="49" charset="-122"/>
            </a:endParaRPr>
          </a:p>
        </p:txBody>
      </p:sp>
      <p:grpSp>
        <p:nvGrpSpPr>
          <p:cNvPr id="18" name="组合 17">
            <a:extLst>
              <a:ext uri="{FF2B5EF4-FFF2-40B4-BE49-F238E27FC236}">
                <a16:creationId xmlns:a16="http://schemas.microsoft.com/office/drawing/2014/main" id="{94FACF2C-E8EA-4EBB-A5F5-624C5A2029E3}"/>
              </a:ext>
            </a:extLst>
          </p:cNvPr>
          <p:cNvGrpSpPr/>
          <p:nvPr/>
        </p:nvGrpSpPr>
        <p:grpSpPr>
          <a:xfrm>
            <a:off x="1" y="366421"/>
            <a:ext cx="12191999" cy="378554"/>
            <a:chOff x="0" y="247949"/>
            <a:chExt cx="12191999" cy="378554"/>
          </a:xfrm>
        </p:grpSpPr>
        <p:sp>
          <p:nvSpPr>
            <p:cNvPr id="19" name="矩形 18">
              <a:extLst>
                <a:ext uri="{FF2B5EF4-FFF2-40B4-BE49-F238E27FC236}">
                  <a16:creationId xmlns:a16="http://schemas.microsoft.com/office/drawing/2014/main" id="{F9A61405-0682-4602-BF60-F734C8C97EA0}"/>
                </a:ext>
              </a:extLst>
            </p:cNvPr>
            <p:cNvSpPr/>
            <p:nvPr/>
          </p:nvSpPr>
          <p:spPr>
            <a:xfrm>
              <a:off x="2843031" y="247949"/>
              <a:ext cx="9348968"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extBox 27">
            <a:extLst>
              <a:ext uri="{FF2B5EF4-FFF2-40B4-BE49-F238E27FC236}">
                <a16:creationId xmlns:a16="http://schemas.microsoft.com/office/drawing/2014/main" id="{A14467AD-D84F-4CF0-9B77-D33FECC89748}"/>
              </a:ext>
            </a:extLst>
          </p:cNvPr>
          <p:cNvSpPr txBox="1"/>
          <p:nvPr/>
        </p:nvSpPr>
        <p:spPr>
          <a:xfrm>
            <a:off x="670095" y="324865"/>
            <a:ext cx="2023952"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en-US" altLang="zh-CN" sz="2400" spc="-10" dirty="0">
                <a:solidFill>
                  <a:schemeClr val="accent1">
                    <a:lumMod val="50000"/>
                  </a:schemeClr>
                </a:solidFill>
                <a:latin typeface="Times New Roman"/>
                <a:cs typeface="Times New Roman"/>
              </a:rPr>
              <a:t>VPN</a:t>
            </a:r>
            <a:r>
              <a:rPr lang="zh-CN" altLang="en-US" sz="2400" spc="-10" dirty="0">
                <a:solidFill>
                  <a:schemeClr val="accent1">
                    <a:lumMod val="50000"/>
                  </a:schemeClr>
                </a:solidFill>
                <a:latin typeface="Times New Roman"/>
                <a:cs typeface="Times New Roman"/>
              </a:rPr>
              <a:t>技术构成</a:t>
            </a:r>
            <a:endParaRPr lang="zh-CN" altLang="en-US" sz="2400" spc="600" dirty="0">
              <a:solidFill>
                <a:srgbClr val="08477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34719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96423" y="1382256"/>
            <a:ext cx="10340288" cy="1692099"/>
          </a:xfrm>
          <a:prstGeom prst="rect">
            <a:avLst/>
          </a:prstGeom>
        </p:spPr>
        <p:txBody>
          <a:bodyPr vert="horz" lIns="91440" tIns="45720" rIns="91440" bIns="45720" rtlCol="0">
            <a:normAutofit/>
          </a:bodyPr>
          <a:lstStyle>
            <a:lvl1pPr marL="358775" indent="-358775" algn="just">
              <a:lnSpc>
                <a:spcPct val="130000"/>
              </a:lnSpc>
              <a:spcBef>
                <a:spcPts val="1000"/>
              </a:spcBef>
              <a:buSzPct val="110000"/>
              <a:buFont typeface="Arial" panose="020B0604020202020204" pitchFamily="34" charset="0"/>
              <a:buChar char="•"/>
              <a:defRPr sz="2800">
                <a:latin typeface="Times New Roman" panose="02020603050405020304" pitchFamily="18" charset="0"/>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a:t>隧道</a:t>
            </a:r>
            <a:r>
              <a:rPr sz="2400" dirty="0" err="1"/>
              <a:t>技术就是在</a:t>
            </a:r>
            <a:r>
              <a:rPr sz="2400" dirty="0"/>
              <a:t> </a:t>
            </a:r>
            <a:r>
              <a:rPr sz="2400" dirty="0" err="1"/>
              <a:t>A、B两个网络之间建立一个网络</a:t>
            </a:r>
            <a:r>
              <a:rPr lang="zh-CN" altLang="en-US" sz="2400" dirty="0"/>
              <a:t>连接</a:t>
            </a:r>
            <a:r>
              <a:rPr sz="2400" dirty="0"/>
              <a:t>，</a:t>
            </a:r>
            <a:r>
              <a:rPr sz="2400" dirty="0" err="1"/>
              <a:t>这个</a:t>
            </a:r>
            <a:r>
              <a:rPr lang="zh-CN" altLang="en-US" sz="2400" dirty="0"/>
              <a:t>网络连接</a:t>
            </a:r>
            <a:r>
              <a:rPr sz="2400" dirty="0" err="1" smtClean="0"/>
              <a:t>会将A</a:t>
            </a:r>
            <a:r>
              <a:rPr lang="zh-CN" altLang="en-US" sz="2400" dirty="0"/>
              <a:t>网络</a:t>
            </a:r>
            <a:r>
              <a:rPr sz="2400" dirty="0" err="1"/>
              <a:t>里的</a:t>
            </a:r>
            <a:r>
              <a:rPr lang="zh-CN" altLang="en-US" sz="2400" dirty="0"/>
              <a:t>报文封装到它的报文里后</a:t>
            </a:r>
            <a:r>
              <a:rPr sz="2400" dirty="0" err="1" smtClean="0"/>
              <a:t>送到B</a:t>
            </a:r>
            <a:r>
              <a:rPr sz="2400" dirty="0" err="1"/>
              <a:t>，等</a:t>
            </a:r>
            <a:r>
              <a:rPr lang="zh-CN" altLang="en-US" sz="2400" dirty="0"/>
              <a:t>报文</a:t>
            </a:r>
            <a:r>
              <a:rPr sz="2400" dirty="0" err="1"/>
              <a:t>送到</a:t>
            </a:r>
            <a:r>
              <a:rPr sz="2400" dirty="0" err="1" smtClean="0"/>
              <a:t>B</a:t>
            </a:r>
            <a:r>
              <a:rPr lang="zh-CN" altLang="en-US" sz="2400" dirty="0"/>
              <a:t>网络</a:t>
            </a:r>
            <a:r>
              <a:rPr sz="2400" dirty="0" err="1" smtClean="0"/>
              <a:t>后再将其解开</a:t>
            </a:r>
            <a:r>
              <a:rPr sz="2400" dirty="0" err="1"/>
              <a:t>，恢复成原来的样子</a:t>
            </a:r>
            <a:r>
              <a:rPr sz="2400" dirty="0"/>
              <a:t>。</a:t>
            </a:r>
          </a:p>
        </p:txBody>
      </p:sp>
      <p:grpSp>
        <p:nvGrpSpPr>
          <p:cNvPr id="31" name="组合 30"/>
          <p:cNvGrpSpPr/>
          <p:nvPr/>
        </p:nvGrpSpPr>
        <p:grpSpPr>
          <a:xfrm>
            <a:off x="1940108" y="3389972"/>
            <a:ext cx="8084838" cy="2686332"/>
            <a:chOff x="2845081" y="4024435"/>
            <a:chExt cx="6708148" cy="2051868"/>
          </a:xfrm>
        </p:grpSpPr>
        <p:sp>
          <p:nvSpPr>
            <p:cNvPr id="4" name="object 4"/>
            <p:cNvSpPr/>
            <p:nvPr/>
          </p:nvSpPr>
          <p:spPr>
            <a:xfrm>
              <a:off x="8308416" y="4188105"/>
              <a:ext cx="1244813" cy="1183955"/>
            </a:xfrm>
            <a:prstGeom prst="rect">
              <a:avLst/>
            </a:prstGeom>
            <a:blipFill>
              <a:blip r:embed="rId2" cstate="print"/>
              <a:stretch>
                <a:fillRect/>
              </a:stretch>
            </a:blipFill>
          </p:spPr>
          <p:txBody>
            <a:bodyPr wrap="square" lIns="0" tIns="0" rIns="0" bIns="0" rtlCol="0"/>
            <a:lstStyle/>
            <a:p>
              <a:endParaRPr sz="1634"/>
            </a:p>
          </p:txBody>
        </p:sp>
        <p:sp>
          <p:nvSpPr>
            <p:cNvPr id="5" name="object 5"/>
            <p:cNvSpPr txBox="1"/>
            <p:nvPr/>
          </p:nvSpPr>
          <p:spPr>
            <a:xfrm>
              <a:off x="3573522" y="4901336"/>
              <a:ext cx="190180" cy="290946"/>
            </a:xfrm>
            <a:prstGeom prst="rect">
              <a:avLst/>
            </a:prstGeom>
          </p:spPr>
          <p:txBody>
            <a:bodyPr vert="horz" wrap="square" lIns="0" tIns="11526" rIns="0" bIns="0" rtlCol="0">
              <a:spAutoFit/>
            </a:bodyPr>
            <a:lstStyle/>
            <a:p>
              <a:pPr marL="11527">
                <a:spcBef>
                  <a:spcPts val="91"/>
                </a:spcBef>
              </a:pPr>
              <a:r>
                <a:rPr sz="1815" dirty="0">
                  <a:solidFill>
                    <a:srgbClr val="FFFFFF"/>
                  </a:solidFill>
                  <a:latin typeface="Times New Roman"/>
                  <a:cs typeface="Times New Roman"/>
                </a:rPr>
                <a:t>A</a:t>
              </a:r>
              <a:endParaRPr sz="1815" dirty="0">
                <a:latin typeface="Times New Roman"/>
                <a:cs typeface="Times New Roman"/>
              </a:endParaRPr>
            </a:p>
          </p:txBody>
        </p:sp>
        <p:sp>
          <p:nvSpPr>
            <p:cNvPr id="6" name="object 6"/>
            <p:cNvSpPr txBox="1"/>
            <p:nvPr/>
          </p:nvSpPr>
          <p:spPr>
            <a:xfrm>
              <a:off x="8656495" y="4901336"/>
              <a:ext cx="177501" cy="290946"/>
            </a:xfrm>
            <a:prstGeom prst="rect">
              <a:avLst/>
            </a:prstGeom>
          </p:spPr>
          <p:txBody>
            <a:bodyPr vert="horz" wrap="square" lIns="0" tIns="11526" rIns="0" bIns="0" rtlCol="0">
              <a:spAutoFit/>
            </a:bodyPr>
            <a:lstStyle/>
            <a:p>
              <a:pPr marL="11527">
                <a:spcBef>
                  <a:spcPts val="91"/>
                </a:spcBef>
              </a:pPr>
              <a:r>
                <a:rPr sz="1815" dirty="0">
                  <a:solidFill>
                    <a:srgbClr val="FFFFFF"/>
                  </a:solidFill>
                  <a:latin typeface="Times New Roman"/>
                  <a:cs typeface="Times New Roman"/>
                </a:rPr>
                <a:t>B</a:t>
              </a:r>
              <a:endParaRPr sz="1815" dirty="0">
                <a:latin typeface="Times New Roman"/>
                <a:cs typeface="Times New Roman"/>
              </a:endParaRPr>
            </a:p>
          </p:txBody>
        </p:sp>
        <p:sp>
          <p:nvSpPr>
            <p:cNvPr id="7" name="object 7"/>
            <p:cNvSpPr/>
            <p:nvPr/>
          </p:nvSpPr>
          <p:spPr>
            <a:xfrm>
              <a:off x="4297351" y="4085754"/>
              <a:ext cx="3861227" cy="1990549"/>
            </a:xfrm>
            <a:custGeom>
              <a:avLst/>
              <a:gdLst/>
              <a:ahLst/>
              <a:cxnLst/>
              <a:rect l="l" t="t" r="r" b="b"/>
              <a:pathLst>
                <a:path w="4254500" h="2193290">
                  <a:moveTo>
                    <a:pt x="381000" y="1775726"/>
                  </a:moveTo>
                  <a:lnTo>
                    <a:pt x="381000" y="728472"/>
                  </a:lnTo>
                  <a:lnTo>
                    <a:pt x="330200" y="734962"/>
                  </a:lnTo>
                  <a:lnTo>
                    <a:pt x="279400" y="745849"/>
                  </a:lnTo>
                  <a:lnTo>
                    <a:pt x="228600" y="760833"/>
                  </a:lnTo>
                  <a:lnTo>
                    <a:pt x="177800" y="779610"/>
                  </a:lnTo>
                  <a:lnTo>
                    <a:pt x="139700" y="801880"/>
                  </a:lnTo>
                  <a:lnTo>
                    <a:pt x="101600" y="827341"/>
                  </a:lnTo>
                  <a:lnTo>
                    <a:pt x="50800" y="886629"/>
                  </a:lnTo>
                  <a:lnTo>
                    <a:pt x="25400" y="919853"/>
                  </a:lnTo>
                  <a:lnTo>
                    <a:pt x="0" y="991952"/>
                  </a:lnTo>
                  <a:lnTo>
                    <a:pt x="0" y="1075370"/>
                  </a:lnTo>
                  <a:lnTo>
                    <a:pt x="12700" y="1118944"/>
                  </a:lnTo>
                  <a:lnTo>
                    <a:pt x="38100" y="1160306"/>
                  </a:lnTo>
                  <a:lnTo>
                    <a:pt x="63500" y="1198814"/>
                  </a:lnTo>
                  <a:lnTo>
                    <a:pt x="101600" y="1233831"/>
                  </a:lnTo>
                  <a:lnTo>
                    <a:pt x="152400" y="1264715"/>
                  </a:lnTo>
                  <a:lnTo>
                    <a:pt x="200051" y="1289209"/>
                  </a:lnTo>
                  <a:lnTo>
                    <a:pt x="203200" y="1286256"/>
                  </a:lnTo>
                  <a:lnTo>
                    <a:pt x="203200" y="1699860"/>
                  </a:lnTo>
                  <a:lnTo>
                    <a:pt x="228600" y="1716558"/>
                  </a:lnTo>
                  <a:lnTo>
                    <a:pt x="266700" y="1738516"/>
                  </a:lnTo>
                  <a:lnTo>
                    <a:pt x="317500" y="1757107"/>
                  </a:lnTo>
                  <a:lnTo>
                    <a:pt x="368300" y="1772052"/>
                  </a:lnTo>
                  <a:lnTo>
                    <a:pt x="381000" y="1775726"/>
                  </a:lnTo>
                  <a:close/>
                </a:path>
                <a:path w="4254500" h="2193290">
                  <a:moveTo>
                    <a:pt x="203200" y="1699860"/>
                  </a:moveTo>
                  <a:lnTo>
                    <a:pt x="203200" y="1290828"/>
                  </a:lnTo>
                  <a:lnTo>
                    <a:pt x="200051" y="1289209"/>
                  </a:lnTo>
                  <a:lnTo>
                    <a:pt x="165100" y="1321990"/>
                  </a:lnTo>
                  <a:lnTo>
                    <a:pt x="127000" y="1361090"/>
                  </a:lnTo>
                  <a:lnTo>
                    <a:pt x="101600" y="1402896"/>
                  </a:lnTo>
                  <a:lnTo>
                    <a:pt x="88900" y="1446751"/>
                  </a:lnTo>
                  <a:lnTo>
                    <a:pt x="88900" y="1529715"/>
                  </a:lnTo>
                  <a:lnTo>
                    <a:pt x="101600" y="1566020"/>
                  </a:lnTo>
                  <a:lnTo>
                    <a:pt x="139700" y="1633269"/>
                  </a:lnTo>
                  <a:lnTo>
                    <a:pt x="165100" y="1663655"/>
                  </a:lnTo>
                  <a:lnTo>
                    <a:pt x="203200" y="1699860"/>
                  </a:lnTo>
                  <a:close/>
                </a:path>
                <a:path w="4254500" h="2193290">
                  <a:moveTo>
                    <a:pt x="4165600" y="669893"/>
                  </a:moveTo>
                  <a:lnTo>
                    <a:pt x="4165600" y="591391"/>
                  </a:lnTo>
                  <a:lnTo>
                    <a:pt x="4152900" y="551434"/>
                  </a:lnTo>
                  <a:lnTo>
                    <a:pt x="4140200" y="512873"/>
                  </a:lnTo>
                  <a:lnTo>
                    <a:pt x="4114800" y="475996"/>
                  </a:lnTo>
                  <a:lnTo>
                    <a:pt x="4089400" y="441086"/>
                  </a:lnTo>
                  <a:lnTo>
                    <a:pt x="4051300" y="408432"/>
                  </a:lnTo>
                  <a:lnTo>
                    <a:pt x="4013200" y="378317"/>
                  </a:lnTo>
                  <a:lnTo>
                    <a:pt x="3975100" y="351028"/>
                  </a:lnTo>
                  <a:lnTo>
                    <a:pt x="3937000" y="326850"/>
                  </a:lnTo>
                  <a:lnTo>
                    <a:pt x="3886200" y="306070"/>
                  </a:lnTo>
                  <a:lnTo>
                    <a:pt x="3835400" y="288972"/>
                  </a:lnTo>
                  <a:lnTo>
                    <a:pt x="3771900" y="275844"/>
                  </a:lnTo>
                  <a:lnTo>
                    <a:pt x="3759200" y="236801"/>
                  </a:lnTo>
                  <a:lnTo>
                    <a:pt x="3746500" y="199848"/>
                  </a:lnTo>
                  <a:lnTo>
                    <a:pt x="3721100" y="165234"/>
                  </a:lnTo>
                  <a:lnTo>
                    <a:pt x="3683000" y="133208"/>
                  </a:lnTo>
                  <a:lnTo>
                    <a:pt x="3657600" y="104019"/>
                  </a:lnTo>
                  <a:lnTo>
                    <a:pt x="3606800" y="77914"/>
                  </a:lnTo>
                  <a:lnTo>
                    <a:pt x="3568700" y="55143"/>
                  </a:lnTo>
                  <a:lnTo>
                    <a:pt x="3517900" y="35955"/>
                  </a:lnTo>
                  <a:lnTo>
                    <a:pt x="3467100" y="20597"/>
                  </a:lnTo>
                  <a:lnTo>
                    <a:pt x="3416300" y="9320"/>
                  </a:lnTo>
                  <a:lnTo>
                    <a:pt x="3365500" y="2371"/>
                  </a:lnTo>
                  <a:lnTo>
                    <a:pt x="3302000" y="0"/>
                  </a:lnTo>
                  <a:lnTo>
                    <a:pt x="3251200" y="1982"/>
                  </a:lnTo>
                  <a:lnTo>
                    <a:pt x="3200400" y="7858"/>
                  </a:lnTo>
                  <a:lnTo>
                    <a:pt x="3149600" y="17520"/>
                  </a:lnTo>
                  <a:lnTo>
                    <a:pt x="3098800" y="30861"/>
                  </a:lnTo>
                  <a:lnTo>
                    <a:pt x="3060700" y="47773"/>
                  </a:lnTo>
                  <a:lnTo>
                    <a:pt x="3009900" y="68151"/>
                  </a:lnTo>
                  <a:lnTo>
                    <a:pt x="2971800" y="91886"/>
                  </a:lnTo>
                  <a:lnTo>
                    <a:pt x="2933700" y="118872"/>
                  </a:lnTo>
                  <a:lnTo>
                    <a:pt x="2895600" y="88774"/>
                  </a:lnTo>
                  <a:lnTo>
                    <a:pt x="2857500" y="62648"/>
                  </a:lnTo>
                  <a:lnTo>
                    <a:pt x="2806700" y="40734"/>
                  </a:lnTo>
                  <a:lnTo>
                    <a:pt x="2755900" y="23273"/>
                  </a:lnTo>
                  <a:lnTo>
                    <a:pt x="2705100" y="10503"/>
                  </a:lnTo>
                  <a:lnTo>
                    <a:pt x="2654300" y="2665"/>
                  </a:lnTo>
                  <a:lnTo>
                    <a:pt x="2590800" y="0"/>
                  </a:lnTo>
                  <a:lnTo>
                    <a:pt x="2540000" y="2337"/>
                  </a:lnTo>
                  <a:lnTo>
                    <a:pt x="2489200" y="9215"/>
                  </a:lnTo>
                  <a:lnTo>
                    <a:pt x="2438400" y="20432"/>
                  </a:lnTo>
                  <a:lnTo>
                    <a:pt x="2387600" y="35789"/>
                  </a:lnTo>
                  <a:lnTo>
                    <a:pt x="2349500" y="55085"/>
                  </a:lnTo>
                  <a:lnTo>
                    <a:pt x="2311400" y="78119"/>
                  </a:lnTo>
                  <a:lnTo>
                    <a:pt x="2273300" y="104689"/>
                  </a:lnTo>
                  <a:lnTo>
                    <a:pt x="2235200" y="134597"/>
                  </a:lnTo>
                  <a:lnTo>
                    <a:pt x="2209800" y="167640"/>
                  </a:lnTo>
                  <a:lnTo>
                    <a:pt x="2209800" y="172212"/>
                  </a:lnTo>
                  <a:lnTo>
                    <a:pt x="2171700" y="147938"/>
                  </a:lnTo>
                  <a:lnTo>
                    <a:pt x="2133600" y="126611"/>
                  </a:lnTo>
                  <a:lnTo>
                    <a:pt x="2082800" y="108320"/>
                  </a:lnTo>
                  <a:lnTo>
                    <a:pt x="2044700" y="93154"/>
                  </a:lnTo>
                  <a:lnTo>
                    <a:pt x="1993900" y="81203"/>
                  </a:lnTo>
                  <a:lnTo>
                    <a:pt x="1943100" y="72556"/>
                  </a:lnTo>
                  <a:lnTo>
                    <a:pt x="1892300" y="67303"/>
                  </a:lnTo>
                  <a:lnTo>
                    <a:pt x="1841500" y="65532"/>
                  </a:lnTo>
                  <a:lnTo>
                    <a:pt x="1790700" y="67397"/>
                  </a:lnTo>
                  <a:lnTo>
                    <a:pt x="1739900" y="72896"/>
                  </a:lnTo>
                  <a:lnTo>
                    <a:pt x="1689100" y="81886"/>
                  </a:lnTo>
                  <a:lnTo>
                    <a:pt x="1638300" y="94221"/>
                  </a:lnTo>
                  <a:lnTo>
                    <a:pt x="1587500" y="109757"/>
                  </a:lnTo>
                  <a:lnTo>
                    <a:pt x="1549400" y="128351"/>
                  </a:lnTo>
                  <a:lnTo>
                    <a:pt x="1511300" y="149858"/>
                  </a:lnTo>
                  <a:lnTo>
                    <a:pt x="1473200" y="174133"/>
                  </a:lnTo>
                  <a:lnTo>
                    <a:pt x="1435100" y="201032"/>
                  </a:lnTo>
                  <a:lnTo>
                    <a:pt x="1409700" y="230412"/>
                  </a:lnTo>
                  <a:lnTo>
                    <a:pt x="1371600" y="262128"/>
                  </a:lnTo>
                  <a:lnTo>
                    <a:pt x="1371600" y="263652"/>
                  </a:lnTo>
                  <a:lnTo>
                    <a:pt x="1333500" y="247150"/>
                  </a:lnTo>
                  <a:lnTo>
                    <a:pt x="1282700" y="232967"/>
                  </a:lnTo>
                  <a:lnTo>
                    <a:pt x="1231900" y="221184"/>
                  </a:lnTo>
                  <a:lnTo>
                    <a:pt x="1193800" y="211880"/>
                  </a:lnTo>
                  <a:lnTo>
                    <a:pt x="1143000" y="205135"/>
                  </a:lnTo>
                  <a:lnTo>
                    <a:pt x="1092200" y="201030"/>
                  </a:lnTo>
                  <a:lnTo>
                    <a:pt x="1041400" y="199644"/>
                  </a:lnTo>
                  <a:lnTo>
                    <a:pt x="977900" y="201190"/>
                  </a:lnTo>
                  <a:lnTo>
                    <a:pt x="927100" y="205749"/>
                  </a:lnTo>
                  <a:lnTo>
                    <a:pt x="876300" y="213202"/>
                  </a:lnTo>
                  <a:lnTo>
                    <a:pt x="825500" y="223430"/>
                  </a:lnTo>
                  <a:lnTo>
                    <a:pt x="774700" y="236315"/>
                  </a:lnTo>
                  <a:lnTo>
                    <a:pt x="736600" y="251737"/>
                  </a:lnTo>
                  <a:lnTo>
                    <a:pt x="685800" y="269578"/>
                  </a:lnTo>
                  <a:lnTo>
                    <a:pt x="647700" y="289718"/>
                  </a:lnTo>
                  <a:lnTo>
                    <a:pt x="609600" y="312039"/>
                  </a:lnTo>
                  <a:lnTo>
                    <a:pt x="571500" y="336423"/>
                  </a:lnTo>
                  <a:lnTo>
                    <a:pt x="533400" y="362749"/>
                  </a:lnTo>
                  <a:lnTo>
                    <a:pt x="495300" y="390899"/>
                  </a:lnTo>
                  <a:lnTo>
                    <a:pt x="469900" y="420755"/>
                  </a:lnTo>
                  <a:lnTo>
                    <a:pt x="444500" y="452198"/>
                  </a:lnTo>
                  <a:lnTo>
                    <a:pt x="419100" y="485108"/>
                  </a:lnTo>
                  <a:lnTo>
                    <a:pt x="393700" y="554855"/>
                  </a:lnTo>
                  <a:lnTo>
                    <a:pt x="368300" y="629047"/>
                  </a:lnTo>
                  <a:lnTo>
                    <a:pt x="368300" y="698182"/>
                  </a:lnTo>
                  <a:lnTo>
                    <a:pt x="381000" y="714017"/>
                  </a:lnTo>
                  <a:lnTo>
                    <a:pt x="381000" y="1775726"/>
                  </a:lnTo>
                  <a:lnTo>
                    <a:pt x="406400" y="1783073"/>
                  </a:lnTo>
                  <a:lnTo>
                    <a:pt x="469900" y="1789889"/>
                  </a:lnTo>
                  <a:lnTo>
                    <a:pt x="520700" y="1792224"/>
                  </a:lnTo>
                  <a:lnTo>
                    <a:pt x="533400" y="1792200"/>
                  </a:lnTo>
                  <a:lnTo>
                    <a:pt x="546100" y="1792033"/>
                  </a:lnTo>
                  <a:lnTo>
                    <a:pt x="558800" y="1791581"/>
                  </a:lnTo>
                  <a:lnTo>
                    <a:pt x="571500" y="1790700"/>
                  </a:lnTo>
                  <a:lnTo>
                    <a:pt x="571500" y="1792224"/>
                  </a:lnTo>
                  <a:lnTo>
                    <a:pt x="596900" y="1824601"/>
                  </a:lnTo>
                  <a:lnTo>
                    <a:pt x="622300" y="1855240"/>
                  </a:lnTo>
                  <a:lnTo>
                    <a:pt x="660400" y="1884066"/>
                  </a:lnTo>
                  <a:lnTo>
                    <a:pt x="698500" y="1911006"/>
                  </a:lnTo>
                  <a:lnTo>
                    <a:pt x="736600" y="1935988"/>
                  </a:lnTo>
                  <a:lnTo>
                    <a:pt x="774700" y="1958937"/>
                  </a:lnTo>
                  <a:lnTo>
                    <a:pt x="825500" y="1979781"/>
                  </a:lnTo>
                  <a:lnTo>
                    <a:pt x="863600" y="1998447"/>
                  </a:lnTo>
                  <a:lnTo>
                    <a:pt x="914400" y="2014862"/>
                  </a:lnTo>
                  <a:lnTo>
                    <a:pt x="965200" y="2028952"/>
                  </a:lnTo>
                  <a:lnTo>
                    <a:pt x="1016000" y="2040644"/>
                  </a:lnTo>
                  <a:lnTo>
                    <a:pt x="1066800" y="2049865"/>
                  </a:lnTo>
                  <a:lnTo>
                    <a:pt x="1117600" y="2056542"/>
                  </a:lnTo>
                  <a:lnTo>
                    <a:pt x="1168400" y="2060602"/>
                  </a:lnTo>
                  <a:lnTo>
                    <a:pt x="1231900" y="2061972"/>
                  </a:lnTo>
                  <a:lnTo>
                    <a:pt x="1282700" y="2060760"/>
                  </a:lnTo>
                  <a:lnTo>
                    <a:pt x="1333500" y="2057138"/>
                  </a:lnTo>
                  <a:lnTo>
                    <a:pt x="1384300" y="2051122"/>
                  </a:lnTo>
                  <a:lnTo>
                    <a:pt x="1435100" y="2042731"/>
                  </a:lnTo>
                  <a:lnTo>
                    <a:pt x="1485900" y="2031983"/>
                  </a:lnTo>
                  <a:lnTo>
                    <a:pt x="1524000" y="2018895"/>
                  </a:lnTo>
                  <a:lnTo>
                    <a:pt x="1574800" y="2003485"/>
                  </a:lnTo>
                  <a:lnTo>
                    <a:pt x="1625600" y="1985772"/>
                  </a:lnTo>
                  <a:lnTo>
                    <a:pt x="1651000" y="2017062"/>
                  </a:lnTo>
                  <a:lnTo>
                    <a:pt x="1689100" y="2046104"/>
                  </a:lnTo>
                  <a:lnTo>
                    <a:pt x="1727200" y="2072806"/>
                  </a:lnTo>
                  <a:lnTo>
                    <a:pt x="1765300" y="2097080"/>
                  </a:lnTo>
                  <a:lnTo>
                    <a:pt x="1816100" y="2118835"/>
                  </a:lnTo>
                  <a:lnTo>
                    <a:pt x="1854200" y="2137981"/>
                  </a:lnTo>
                  <a:lnTo>
                    <a:pt x="1905000" y="2154428"/>
                  </a:lnTo>
                  <a:lnTo>
                    <a:pt x="1955800" y="2168087"/>
                  </a:lnTo>
                  <a:lnTo>
                    <a:pt x="2006600" y="2178867"/>
                  </a:lnTo>
                  <a:lnTo>
                    <a:pt x="2070100" y="2186679"/>
                  </a:lnTo>
                  <a:lnTo>
                    <a:pt x="2120900" y="2191431"/>
                  </a:lnTo>
                  <a:lnTo>
                    <a:pt x="2171700" y="2193036"/>
                  </a:lnTo>
                  <a:lnTo>
                    <a:pt x="2235200" y="2191481"/>
                  </a:lnTo>
                  <a:lnTo>
                    <a:pt x="2286000" y="2186886"/>
                  </a:lnTo>
                  <a:lnTo>
                    <a:pt x="2336800" y="2179353"/>
                  </a:lnTo>
                  <a:lnTo>
                    <a:pt x="2387600" y="2168985"/>
                  </a:lnTo>
                  <a:lnTo>
                    <a:pt x="2438400" y="2155884"/>
                  </a:lnTo>
                  <a:lnTo>
                    <a:pt x="2476500" y="2140154"/>
                  </a:lnTo>
                  <a:lnTo>
                    <a:pt x="2527300" y="2121896"/>
                  </a:lnTo>
                  <a:lnTo>
                    <a:pt x="2565400" y="2101215"/>
                  </a:lnTo>
                  <a:lnTo>
                    <a:pt x="2616200" y="2078211"/>
                  </a:lnTo>
                  <a:lnTo>
                    <a:pt x="2654300" y="2052988"/>
                  </a:lnTo>
                  <a:lnTo>
                    <a:pt x="2679700" y="2025649"/>
                  </a:lnTo>
                  <a:lnTo>
                    <a:pt x="2717800" y="1996297"/>
                  </a:lnTo>
                  <a:lnTo>
                    <a:pt x="2743200" y="1965033"/>
                  </a:lnTo>
                  <a:lnTo>
                    <a:pt x="2768600" y="1931961"/>
                  </a:lnTo>
                  <a:lnTo>
                    <a:pt x="2794000" y="1897184"/>
                  </a:lnTo>
                  <a:lnTo>
                    <a:pt x="2806700" y="1860804"/>
                  </a:lnTo>
                  <a:lnTo>
                    <a:pt x="2806700" y="1863852"/>
                  </a:lnTo>
                  <a:lnTo>
                    <a:pt x="2857500" y="1882125"/>
                  </a:lnTo>
                  <a:lnTo>
                    <a:pt x="2908300" y="1897267"/>
                  </a:lnTo>
                  <a:lnTo>
                    <a:pt x="2959100" y="1909191"/>
                  </a:lnTo>
                  <a:lnTo>
                    <a:pt x="3009900" y="1917812"/>
                  </a:lnTo>
                  <a:lnTo>
                    <a:pt x="3060700" y="1923048"/>
                  </a:lnTo>
                  <a:lnTo>
                    <a:pt x="3111500" y="1924812"/>
                  </a:lnTo>
                  <a:lnTo>
                    <a:pt x="3175000" y="1923004"/>
                  </a:lnTo>
                  <a:lnTo>
                    <a:pt x="3225800" y="1917689"/>
                  </a:lnTo>
                  <a:lnTo>
                    <a:pt x="3276600" y="1909032"/>
                  </a:lnTo>
                  <a:lnTo>
                    <a:pt x="3327400" y="1897197"/>
                  </a:lnTo>
                  <a:lnTo>
                    <a:pt x="3365500" y="1882346"/>
                  </a:lnTo>
                  <a:lnTo>
                    <a:pt x="3416300" y="1864643"/>
                  </a:lnTo>
                  <a:lnTo>
                    <a:pt x="3454400" y="1844253"/>
                  </a:lnTo>
                  <a:lnTo>
                    <a:pt x="3505200" y="1821340"/>
                  </a:lnTo>
                  <a:lnTo>
                    <a:pt x="3530600" y="1796066"/>
                  </a:lnTo>
                  <a:lnTo>
                    <a:pt x="3568700" y="1768596"/>
                  </a:lnTo>
                  <a:lnTo>
                    <a:pt x="3594100" y="1739094"/>
                  </a:lnTo>
                  <a:lnTo>
                    <a:pt x="3619500" y="1707723"/>
                  </a:lnTo>
                  <a:lnTo>
                    <a:pt x="3644900" y="1674647"/>
                  </a:lnTo>
                  <a:lnTo>
                    <a:pt x="3670300" y="1604036"/>
                  </a:lnTo>
                  <a:lnTo>
                    <a:pt x="3683000" y="1566829"/>
                  </a:lnTo>
                  <a:lnTo>
                    <a:pt x="3683000" y="1527048"/>
                  </a:lnTo>
                  <a:lnTo>
                    <a:pt x="3746500" y="1519464"/>
                  </a:lnTo>
                  <a:lnTo>
                    <a:pt x="3797300" y="1508649"/>
                  </a:lnTo>
                  <a:lnTo>
                    <a:pt x="3848100" y="1494758"/>
                  </a:lnTo>
                  <a:lnTo>
                    <a:pt x="3898900" y="1477945"/>
                  </a:lnTo>
                  <a:lnTo>
                    <a:pt x="3949700" y="1458364"/>
                  </a:lnTo>
                  <a:lnTo>
                    <a:pt x="4000500" y="1436170"/>
                  </a:lnTo>
                  <a:lnTo>
                    <a:pt x="4038600" y="1411517"/>
                  </a:lnTo>
                  <a:lnTo>
                    <a:pt x="4076700" y="1384560"/>
                  </a:lnTo>
                  <a:lnTo>
                    <a:pt x="4114800" y="1355454"/>
                  </a:lnTo>
                  <a:lnTo>
                    <a:pt x="4114800" y="778764"/>
                  </a:lnTo>
                  <a:lnTo>
                    <a:pt x="4140200" y="743045"/>
                  </a:lnTo>
                  <a:lnTo>
                    <a:pt x="4165600" y="669893"/>
                  </a:lnTo>
                  <a:close/>
                </a:path>
                <a:path w="4254500" h="2193290">
                  <a:moveTo>
                    <a:pt x="4254500" y="1144323"/>
                  </a:moveTo>
                  <a:lnTo>
                    <a:pt x="4254500" y="976062"/>
                  </a:lnTo>
                  <a:lnTo>
                    <a:pt x="4229100" y="933510"/>
                  </a:lnTo>
                  <a:lnTo>
                    <a:pt x="4216400" y="892210"/>
                  </a:lnTo>
                  <a:lnTo>
                    <a:pt x="4191000" y="852458"/>
                  </a:lnTo>
                  <a:lnTo>
                    <a:pt x="4152900" y="814544"/>
                  </a:lnTo>
                  <a:lnTo>
                    <a:pt x="4127500" y="778764"/>
                  </a:lnTo>
                  <a:lnTo>
                    <a:pt x="4114800" y="778764"/>
                  </a:lnTo>
                  <a:lnTo>
                    <a:pt x="4114800" y="1355454"/>
                  </a:lnTo>
                  <a:lnTo>
                    <a:pt x="4152900" y="1324352"/>
                  </a:lnTo>
                  <a:lnTo>
                    <a:pt x="4178300" y="1291410"/>
                  </a:lnTo>
                  <a:lnTo>
                    <a:pt x="4203700" y="1256781"/>
                  </a:lnTo>
                  <a:lnTo>
                    <a:pt x="4216400" y="1220621"/>
                  </a:lnTo>
                  <a:lnTo>
                    <a:pt x="4241800" y="1183083"/>
                  </a:lnTo>
                  <a:lnTo>
                    <a:pt x="4254500" y="1144323"/>
                  </a:lnTo>
                  <a:close/>
                </a:path>
              </a:pathLst>
            </a:custGeom>
            <a:solidFill>
              <a:srgbClr val="7F7F7F"/>
            </a:solidFill>
          </p:spPr>
          <p:txBody>
            <a:bodyPr wrap="square" lIns="0" tIns="0" rIns="0" bIns="0" rtlCol="0"/>
            <a:lstStyle/>
            <a:p>
              <a:endParaRPr sz="1634"/>
            </a:p>
          </p:txBody>
        </p:sp>
        <p:sp>
          <p:nvSpPr>
            <p:cNvPr id="8" name="object 8"/>
            <p:cNvSpPr/>
            <p:nvPr/>
          </p:nvSpPr>
          <p:spPr>
            <a:xfrm>
              <a:off x="4228194" y="4024435"/>
              <a:ext cx="3872752" cy="1970955"/>
            </a:xfrm>
            <a:prstGeom prst="rect">
              <a:avLst/>
            </a:prstGeom>
            <a:blipFill>
              <a:blip r:embed="rId3" cstate="print"/>
              <a:stretch>
                <a:fillRect/>
              </a:stretch>
            </a:blipFill>
          </p:spPr>
          <p:txBody>
            <a:bodyPr wrap="square" lIns="0" tIns="0" rIns="0" bIns="0" rtlCol="0"/>
            <a:lstStyle/>
            <a:p>
              <a:endParaRPr sz="1634"/>
            </a:p>
          </p:txBody>
        </p:sp>
        <p:sp>
          <p:nvSpPr>
            <p:cNvPr id="9" name="object 9"/>
            <p:cNvSpPr txBox="1"/>
            <p:nvPr/>
          </p:nvSpPr>
          <p:spPr>
            <a:xfrm>
              <a:off x="5751945" y="4520976"/>
              <a:ext cx="678308" cy="290946"/>
            </a:xfrm>
            <a:prstGeom prst="rect">
              <a:avLst/>
            </a:prstGeom>
          </p:spPr>
          <p:txBody>
            <a:bodyPr vert="horz" wrap="square" lIns="0" tIns="11526" rIns="0" bIns="0" rtlCol="0">
              <a:spAutoFit/>
            </a:bodyPr>
            <a:lstStyle/>
            <a:p>
              <a:pPr marL="11527">
                <a:spcBef>
                  <a:spcPts val="91"/>
                </a:spcBef>
              </a:pPr>
              <a:r>
                <a:rPr sz="1815" spc="-5" dirty="0">
                  <a:latin typeface="Times New Roman"/>
                  <a:cs typeface="Times New Roman"/>
                </a:rPr>
                <a:t>Tunnel</a:t>
              </a:r>
              <a:endParaRPr sz="1815" dirty="0">
                <a:latin typeface="Times New Roman"/>
                <a:cs typeface="Times New Roman"/>
              </a:endParaRPr>
            </a:p>
          </p:txBody>
        </p:sp>
        <p:sp>
          <p:nvSpPr>
            <p:cNvPr id="10" name="object 10"/>
            <p:cNvSpPr/>
            <p:nvPr/>
          </p:nvSpPr>
          <p:spPr>
            <a:xfrm>
              <a:off x="4228195" y="4979254"/>
              <a:ext cx="4012794" cy="153873"/>
            </a:xfrm>
            <a:custGeom>
              <a:avLst/>
              <a:gdLst/>
              <a:ahLst/>
              <a:cxnLst/>
              <a:rect l="l" t="t" r="r" b="b"/>
              <a:pathLst>
                <a:path w="4421505" h="169545">
                  <a:moveTo>
                    <a:pt x="4421124" y="77724"/>
                  </a:moveTo>
                  <a:lnTo>
                    <a:pt x="4408551" y="47577"/>
                  </a:lnTo>
                  <a:lnTo>
                    <a:pt x="4374261" y="22860"/>
                  </a:lnTo>
                  <a:lnTo>
                    <a:pt x="4323397" y="6143"/>
                  </a:lnTo>
                  <a:lnTo>
                    <a:pt x="4261104" y="0"/>
                  </a:lnTo>
                  <a:lnTo>
                    <a:pt x="160020" y="12192"/>
                  </a:lnTo>
                  <a:lnTo>
                    <a:pt x="97726" y="18359"/>
                  </a:lnTo>
                  <a:lnTo>
                    <a:pt x="46863" y="35242"/>
                  </a:lnTo>
                  <a:lnTo>
                    <a:pt x="12573" y="60412"/>
                  </a:lnTo>
                  <a:lnTo>
                    <a:pt x="0" y="91440"/>
                  </a:lnTo>
                  <a:lnTo>
                    <a:pt x="12573" y="121586"/>
                  </a:lnTo>
                  <a:lnTo>
                    <a:pt x="46863" y="146304"/>
                  </a:lnTo>
                  <a:lnTo>
                    <a:pt x="97726" y="163020"/>
                  </a:lnTo>
                  <a:lnTo>
                    <a:pt x="160020" y="169164"/>
                  </a:lnTo>
                  <a:lnTo>
                    <a:pt x="4261104" y="156972"/>
                  </a:lnTo>
                  <a:lnTo>
                    <a:pt x="4323397" y="150804"/>
                  </a:lnTo>
                  <a:lnTo>
                    <a:pt x="4374261" y="133921"/>
                  </a:lnTo>
                  <a:lnTo>
                    <a:pt x="4408551" y="108751"/>
                  </a:lnTo>
                  <a:lnTo>
                    <a:pt x="4421124" y="77724"/>
                  </a:lnTo>
                  <a:close/>
                </a:path>
              </a:pathLst>
            </a:custGeom>
            <a:solidFill>
              <a:srgbClr val="7F7F7F"/>
            </a:solidFill>
          </p:spPr>
          <p:txBody>
            <a:bodyPr wrap="square" lIns="0" tIns="0" rIns="0" bIns="0" rtlCol="0"/>
            <a:lstStyle/>
            <a:p>
              <a:endParaRPr sz="1634"/>
            </a:p>
          </p:txBody>
        </p:sp>
        <p:sp>
          <p:nvSpPr>
            <p:cNvPr id="11" name="object 11"/>
            <p:cNvSpPr/>
            <p:nvPr/>
          </p:nvSpPr>
          <p:spPr>
            <a:xfrm>
              <a:off x="4159038" y="4910098"/>
              <a:ext cx="4012448" cy="153526"/>
            </a:xfrm>
            <a:prstGeom prst="rect">
              <a:avLst/>
            </a:prstGeom>
            <a:blipFill>
              <a:blip r:embed="rId4" cstate="print"/>
              <a:stretch>
                <a:fillRect/>
              </a:stretch>
            </a:blipFill>
          </p:spPr>
          <p:txBody>
            <a:bodyPr wrap="square" lIns="0" tIns="0" rIns="0" bIns="0" rtlCol="0"/>
            <a:lstStyle/>
            <a:p>
              <a:endParaRPr sz="1634"/>
            </a:p>
          </p:txBody>
        </p:sp>
        <p:sp>
          <p:nvSpPr>
            <p:cNvPr id="12" name="object 12"/>
            <p:cNvSpPr/>
            <p:nvPr/>
          </p:nvSpPr>
          <p:spPr>
            <a:xfrm>
              <a:off x="4159037" y="4921163"/>
              <a:ext cx="290456" cy="142923"/>
            </a:xfrm>
            <a:custGeom>
              <a:avLst/>
              <a:gdLst/>
              <a:ahLst/>
              <a:cxnLst/>
              <a:rect l="l" t="t" r="r" b="b"/>
              <a:pathLst>
                <a:path w="320039" h="157479">
                  <a:moveTo>
                    <a:pt x="320040" y="77724"/>
                  </a:moveTo>
                  <a:lnTo>
                    <a:pt x="307467" y="47577"/>
                  </a:lnTo>
                  <a:lnTo>
                    <a:pt x="273177" y="22860"/>
                  </a:lnTo>
                  <a:lnTo>
                    <a:pt x="222313" y="6143"/>
                  </a:lnTo>
                  <a:lnTo>
                    <a:pt x="160020" y="0"/>
                  </a:lnTo>
                  <a:lnTo>
                    <a:pt x="97726" y="6167"/>
                  </a:lnTo>
                  <a:lnTo>
                    <a:pt x="46863" y="23050"/>
                  </a:lnTo>
                  <a:lnTo>
                    <a:pt x="12573" y="48220"/>
                  </a:lnTo>
                  <a:lnTo>
                    <a:pt x="0" y="79248"/>
                  </a:lnTo>
                  <a:lnTo>
                    <a:pt x="12573" y="109394"/>
                  </a:lnTo>
                  <a:lnTo>
                    <a:pt x="46863" y="134112"/>
                  </a:lnTo>
                  <a:lnTo>
                    <a:pt x="97726" y="150828"/>
                  </a:lnTo>
                  <a:lnTo>
                    <a:pt x="160020" y="156972"/>
                  </a:lnTo>
                  <a:lnTo>
                    <a:pt x="222313" y="150804"/>
                  </a:lnTo>
                  <a:lnTo>
                    <a:pt x="273177" y="133921"/>
                  </a:lnTo>
                  <a:lnTo>
                    <a:pt x="307467" y="108751"/>
                  </a:lnTo>
                  <a:lnTo>
                    <a:pt x="320040" y="77724"/>
                  </a:lnTo>
                  <a:close/>
                </a:path>
              </a:pathLst>
            </a:custGeom>
            <a:solidFill>
              <a:srgbClr val="3183FF"/>
            </a:solidFill>
          </p:spPr>
          <p:txBody>
            <a:bodyPr wrap="square" lIns="0" tIns="0" rIns="0" bIns="0" rtlCol="0"/>
            <a:lstStyle/>
            <a:p>
              <a:endParaRPr sz="1634"/>
            </a:p>
          </p:txBody>
        </p:sp>
        <p:sp>
          <p:nvSpPr>
            <p:cNvPr id="13" name="object 13"/>
            <p:cNvSpPr/>
            <p:nvPr/>
          </p:nvSpPr>
          <p:spPr>
            <a:xfrm>
              <a:off x="4159038" y="4910098"/>
              <a:ext cx="4012794" cy="153873"/>
            </a:xfrm>
            <a:custGeom>
              <a:avLst/>
              <a:gdLst/>
              <a:ahLst/>
              <a:cxnLst/>
              <a:rect l="l" t="t" r="r" b="b"/>
              <a:pathLst>
                <a:path w="4421505" h="169545">
                  <a:moveTo>
                    <a:pt x="0" y="91439"/>
                  </a:moveTo>
                  <a:lnTo>
                    <a:pt x="46862" y="35242"/>
                  </a:lnTo>
                  <a:lnTo>
                    <a:pt x="97726" y="18359"/>
                  </a:lnTo>
                  <a:lnTo>
                    <a:pt x="160019" y="12191"/>
                  </a:lnTo>
                  <a:lnTo>
                    <a:pt x="4261103" y="0"/>
                  </a:lnTo>
                  <a:lnTo>
                    <a:pt x="4323397" y="6143"/>
                  </a:lnTo>
                  <a:lnTo>
                    <a:pt x="4374260" y="22859"/>
                  </a:lnTo>
                  <a:lnTo>
                    <a:pt x="4408550" y="47577"/>
                  </a:lnTo>
                  <a:lnTo>
                    <a:pt x="4421123" y="77723"/>
                  </a:lnTo>
                  <a:lnTo>
                    <a:pt x="4408550" y="108751"/>
                  </a:lnTo>
                  <a:lnTo>
                    <a:pt x="4374260" y="133921"/>
                  </a:lnTo>
                  <a:lnTo>
                    <a:pt x="4323397" y="150804"/>
                  </a:lnTo>
                  <a:lnTo>
                    <a:pt x="4261103" y="156971"/>
                  </a:lnTo>
                  <a:lnTo>
                    <a:pt x="160019" y="169163"/>
                  </a:lnTo>
                  <a:lnTo>
                    <a:pt x="97726" y="163020"/>
                  </a:lnTo>
                  <a:lnTo>
                    <a:pt x="46862" y="146303"/>
                  </a:lnTo>
                  <a:lnTo>
                    <a:pt x="12572" y="121586"/>
                  </a:lnTo>
                  <a:lnTo>
                    <a:pt x="0" y="91439"/>
                  </a:lnTo>
                  <a:close/>
                </a:path>
              </a:pathLst>
            </a:custGeom>
            <a:ln w="9524">
              <a:solidFill>
                <a:srgbClr val="000000"/>
              </a:solidFill>
            </a:ln>
          </p:spPr>
          <p:txBody>
            <a:bodyPr wrap="square" lIns="0" tIns="0" rIns="0" bIns="0" rtlCol="0"/>
            <a:lstStyle/>
            <a:p>
              <a:endParaRPr sz="1634"/>
            </a:p>
          </p:txBody>
        </p:sp>
        <p:sp>
          <p:nvSpPr>
            <p:cNvPr id="14" name="object 14"/>
            <p:cNvSpPr/>
            <p:nvPr/>
          </p:nvSpPr>
          <p:spPr>
            <a:xfrm>
              <a:off x="4299944" y="4916840"/>
              <a:ext cx="153872" cy="151106"/>
            </a:xfrm>
            <a:prstGeom prst="rect">
              <a:avLst/>
            </a:prstGeom>
            <a:blipFill>
              <a:blip r:embed="rId5" cstate="print"/>
              <a:stretch>
                <a:fillRect/>
              </a:stretch>
            </a:blipFill>
          </p:spPr>
          <p:txBody>
            <a:bodyPr wrap="square" lIns="0" tIns="0" rIns="0" bIns="0" rtlCol="0"/>
            <a:lstStyle/>
            <a:p>
              <a:endParaRPr sz="1634"/>
            </a:p>
          </p:txBody>
        </p:sp>
        <p:sp>
          <p:nvSpPr>
            <p:cNvPr id="15" name="object 15"/>
            <p:cNvSpPr/>
            <p:nvPr/>
          </p:nvSpPr>
          <p:spPr>
            <a:xfrm>
              <a:off x="7549093" y="4847857"/>
              <a:ext cx="640373" cy="582295"/>
            </a:xfrm>
            <a:prstGeom prst="rect">
              <a:avLst/>
            </a:prstGeom>
            <a:blipFill>
              <a:blip r:embed="rId6" cstate="print"/>
              <a:stretch>
                <a:fillRect/>
              </a:stretch>
            </a:blipFill>
          </p:spPr>
          <p:txBody>
            <a:bodyPr wrap="square" lIns="0" tIns="0" rIns="0" bIns="0" rtlCol="0"/>
            <a:lstStyle/>
            <a:p>
              <a:endParaRPr sz="1634"/>
            </a:p>
          </p:txBody>
        </p:sp>
        <p:sp>
          <p:nvSpPr>
            <p:cNvPr id="16" name="object 16"/>
            <p:cNvSpPr/>
            <p:nvPr/>
          </p:nvSpPr>
          <p:spPr>
            <a:xfrm>
              <a:off x="2845081" y="4165976"/>
              <a:ext cx="2037345" cy="1164591"/>
            </a:xfrm>
            <a:prstGeom prst="rect">
              <a:avLst/>
            </a:prstGeom>
            <a:blipFill>
              <a:blip r:embed="rId7" cstate="print"/>
              <a:stretch>
                <a:fillRect/>
              </a:stretch>
            </a:blipFill>
          </p:spPr>
          <p:txBody>
            <a:bodyPr wrap="square" lIns="0" tIns="0" rIns="0" bIns="0" rtlCol="0"/>
            <a:lstStyle/>
            <a:p>
              <a:endParaRPr sz="1634"/>
            </a:p>
          </p:txBody>
        </p:sp>
      </p:grpSp>
      <p:grpSp>
        <p:nvGrpSpPr>
          <p:cNvPr id="21" name="组合 20">
            <a:extLst>
              <a:ext uri="{FF2B5EF4-FFF2-40B4-BE49-F238E27FC236}">
                <a16:creationId xmlns:a16="http://schemas.microsoft.com/office/drawing/2014/main" id="{94FACF2C-E8EA-4EBB-A5F5-624C5A2029E3}"/>
              </a:ext>
            </a:extLst>
          </p:cNvPr>
          <p:cNvGrpSpPr/>
          <p:nvPr/>
        </p:nvGrpSpPr>
        <p:grpSpPr>
          <a:xfrm>
            <a:off x="1" y="336652"/>
            <a:ext cx="12191998" cy="378554"/>
            <a:chOff x="0" y="247949"/>
            <a:chExt cx="12191998" cy="378554"/>
          </a:xfrm>
        </p:grpSpPr>
        <p:sp>
          <p:nvSpPr>
            <p:cNvPr id="29" name="矩形 28">
              <a:extLst>
                <a:ext uri="{FF2B5EF4-FFF2-40B4-BE49-F238E27FC236}">
                  <a16:creationId xmlns:a16="http://schemas.microsoft.com/office/drawing/2014/main" id="{F9A61405-0682-4602-BF60-F734C8C97EA0}"/>
                </a:ext>
              </a:extLst>
            </p:cNvPr>
            <p:cNvSpPr/>
            <p:nvPr/>
          </p:nvSpPr>
          <p:spPr>
            <a:xfrm>
              <a:off x="3571132" y="247949"/>
              <a:ext cx="862086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TextBox 27">
            <a:extLst>
              <a:ext uri="{FF2B5EF4-FFF2-40B4-BE49-F238E27FC236}">
                <a16:creationId xmlns:a16="http://schemas.microsoft.com/office/drawing/2014/main" id="{A14467AD-D84F-4CF0-9B77-D33FECC89748}"/>
              </a:ext>
            </a:extLst>
          </p:cNvPr>
          <p:cNvSpPr txBox="1"/>
          <p:nvPr/>
        </p:nvSpPr>
        <p:spPr>
          <a:xfrm>
            <a:off x="538769" y="304861"/>
            <a:ext cx="3040128"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en-US" altLang="zh-CN" sz="2400" spc="-5" dirty="0">
                <a:solidFill>
                  <a:schemeClr val="accent1">
                    <a:lumMod val="50000"/>
                  </a:schemeClr>
                </a:solidFill>
                <a:latin typeface="Times New Roman"/>
                <a:cs typeface="Times New Roman"/>
              </a:rPr>
              <a:t>Tunneling</a:t>
            </a:r>
            <a:r>
              <a:rPr lang="en-US" altLang="zh-CN" sz="2400" spc="-54" dirty="0">
                <a:latin typeface="Times New Roman"/>
                <a:cs typeface="Times New Roman"/>
              </a:rPr>
              <a:t> </a:t>
            </a:r>
            <a:r>
              <a:rPr lang="zh-CN" altLang="en-US" sz="2400" spc="600" dirty="0">
                <a:solidFill>
                  <a:srgbClr val="084772"/>
                </a:solidFill>
                <a:latin typeface="微软雅黑" panose="020B0503020204020204" pitchFamily="34" charset="-122"/>
                <a:ea typeface="微软雅黑" panose="020B0503020204020204" pitchFamily="34" charset="-122"/>
              </a:rPr>
              <a:t>隧道</a:t>
            </a:r>
            <a:r>
              <a:rPr lang="zh-CN" altLang="en-US" sz="2400" spc="600" dirty="0" smtClean="0">
                <a:solidFill>
                  <a:srgbClr val="084772"/>
                </a:solidFill>
                <a:latin typeface="微软雅黑" panose="020B0503020204020204" pitchFamily="34" charset="-122"/>
                <a:ea typeface="微软雅黑" panose="020B0503020204020204" pitchFamily="34" charset="-122"/>
              </a:rPr>
              <a:t>技术</a:t>
            </a:r>
            <a:endParaRPr lang="zh-CN" altLang="en-US" sz="2400" spc="600" dirty="0">
              <a:solidFill>
                <a:srgbClr val="08477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210840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057638" y="2018021"/>
            <a:ext cx="2893499" cy="807745"/>
          </a:xfrm>
          <a:prstGeom prst="rect">
            <a:avLst/>
          </a:prstGeom>
          <a:blipFill>
            <a:blip r:embed="rId2" cstate="print"/>
            <a:stretch>
              <a:fillRect/>
            </a:stretch>
          </a:blipFill>
        </p:spPr>
        <p:txBody>
          <a:bodyPr wrap="square" lIns="0" tIns="0" rIns="0" bIns="0" rtlCol="0"/>
          <a:lstStyle/>
          <a:p>
            <a:endParaRPr sz="1634"/>
          </a:p>
        </p:txBody>
      </p:sp>
      <p:sp>
        <p:nvSpPr>
          <p:cNvPr id="4" name="object 4"/>
          <p:cNvSpPr/>
          <p:nvPr/>
        </p:nvSpPr>
        <p:spPr>
          <a:xfrm>
            <a:off x="6057638" y="2018021"/>
            <a:ext cx="2893615" cy="807975"/>
          </a:xfrm>
          <a:custGeom>
            <a:avLst/>
            <a:gdLst/>
            <a:ahLst/>
            <a:cxnLst/>
            <a:rect l="l" t="t" r="r" b="b"/>
            <a:pathLst>
              <a:path w="3188334" h="890269">
                <a:moveTo>
                  <a:pt x="0" y="0"/>
                </a:moveTo>
                <a:lnTo>
                  <a:pt x="0" y="890015"/>
                </a:lnTo>
                <a:lnTo>
                  <a:pt x="3188207" y="890015"/>
                </a:lnTo>
                <a:lnTo>
                  <a:pt x="3188207" y="0"/>
                </a:lnTo>
                <a:lnTo>
                  <a:pt x="0" y="0"/>
                </a:lnTo>
                <a:close/>
              </a:path>
            </a:pathLst>
          </a:custGeom>
          <a:ln w="9524">
            <a:solidFill>
              <a:srgbClr val="000000"/>
            </a:solidFill>
          </a:ln>
        </p:spPr>
        <p:txBody>
          <a:bodyPr wrap="square" lIns="0" tIns="0" rIns="0" bIns="0" rtlCol="0"/>
          <a:lstStyle/>
          <a:p>
            <a:endParaRPr sz="1634"/>
          </a:p>
        </p:txBody>
      </p:sp>
      <p:sp>
        <p:nvSpPr>
          <p:cNvPr id="5" name="object 5"/>
          <p:cNvSpPr txBox="1"/>
          <p:nvPr/>
        </p:nvSpPr>
        <p:spPr>
          <a:xfrm>
            <a:off x="6782405" y="2067351"/>
            <a:ext cx="1455740" cy="681950"/>
          </a:xfrm>
          <a:prstGeom prst="rect">
            <a:avLst/>
          </a:prstGeom>
        </p:spPr>
        <p:txBody>
          <a:bodyPr vert="horz" wrap="square" lIns="0" tIns="11526" rIns="0" bIns="0" rtlCol="0">
            <a:spAutoFit/>
          </a:bodyPr>
          <a:lstStyle/>
          <a:p>
            <a:pPr marR="4611" algn="ctr">
              <a:spcBef>
                <a:spcPts val="91"/>
              </a:spcBef>
            </a:pPr>
            <a:r>
              <a:rPr lang="zh-CN" altLang="en-US" sz="2178" spc="-5" dirty="0">
                <a:latin typeface="宋体"/>
                <a:cs typeface="宋体"/>
              </a:rPr>
              <a:t>载荷</a:t>
            </a:r>
            <a:endParaRPr sz="2178" dirty="0">
              <a:latin typeface="宋体"/>
              <a:cs typeface="宋体"/>
            </a:endParaRPr>
          </a:p>
          <a:p>
            <a:pPr marR="4611" algn="ctr"/>
            <a:r>
              <a:rPr sz="2178" spc="-5" dirty="0">
                <a:latin typeface="宋体"/>
                <a:cs typeface="宋体"/>
              </a:rPr>
              <a:t>（</a:t>
            </a:r>
            <a:r>
              <a:rPr sz="2178" spc="-5" dirty="0">
                <a:solidFill>
                  <a:srgbClr val="FF0000"/>
                </a:solidFill>
                <a:latin typeface="Times New Roman"/>
                <a:cs typeface="Times New Roman"/>
              </a:rPr>
              <a:t>P</a:t>
            </a:r>
            <a:r>
              <a:rPr sz="2178" dirty="0">
                <a:solidFill>
                  <a:srgbClr val="FF0000"/>
                </a:solidFill>
                <a:latin typeface="Times New Roman"/>
                <a:cs typeface="Times New Roman"/>
              </a:rPr>
              <a:t>a</a:t>
            </a:r>
            <a:r>
              <a:rPr sz="2178" spc="-5" dirty="0">
                <a:solidFill>
                  <a:srgbClr val="FF0000"/>
                </a:solidFill>
                <a:latin typeface="Times New Roman"/>
                <a:cs typeface="Times New Roman"/>
              </a:rPr>
              <a:t>y</a:t>
            </a:r>
            <a:r>
              <a:rPr sz="2178" dirty="0">
                <a:solidFill>
                  <a:srgbClr val="FF0000"/>
                </a:solidFill>
                <a:latin typeface="Times New Roman"/>
                <a:cs typeface="Times New Roman"/>
              </a:rPr>
              <a:t>l</a:t>
            </a:r>
            <a:r>
              <a:rPr sz="2178" spc="-5" dirty="0">
                <a:solidFill>
                  <a:srgbClr val="FF0000"/>
                </a:solidFill>
                <a:latin typeface="Times New Roman"/>
                <a:cs typeface="Times New Roman"/>
              </a:rPr>
              <a:t>o</a:t>
            </a:r>
            <a:r>
              <a:rPr sz="2178" dirty="0">
                <a:solidFill>
                  <a:srgbClr val="FF0000"/>
                </a:solidFill>
                <a:latin typeface="Times New Roman"/>
                <a:cs typeface="Times New Roman"/>
              </a:rPr>
              <a:t>a</a:t>
            </a:r>
            <a:r>
              <a:rPr sz="2178" spc="-14" dirty="0">
                <a:solidFill>
                  <a:srgbClr val="FF0000"/>
                </a:solidFill>
                <a:latin typeface="Times New Roman"/>
                <a:cs typeface="Times New Roman"/>
              </a:rPr>
              <a:t>d</a:t>
            </a:r>
            <a:r>
              <a:rPr sz="2178" spc="-5" dirty="0">
                <a:latin typeface="宋体"/>
                <a:cs typeface="宋体"/>
              </a:rPr>
              <a:t>）</a:t>
            </a:r>
            <a:endParaRPr sz="2178" dirty="0">
              <a:latin typeface="宋体"/>
              <a:cs typeface="宋体"/>
            </a:endParaRPr>
          </a:p>
        </p:txBody>
      </p:sp>
      <p:sp>
        <p:nvSpPr>
          <p:cNvPr id="6" name="object 6"/>
          <p:cNvSpPr/>
          <p:nvPr/>
        </p:nvSpPr>
        <p:spPr>
          <a:xfrm>
            <a:off x="4154456" y="2018021"/>
            <a:ext cx="1903181" cy="807745"/>
          </a:xfrm>
          <a:prstGeom prst="rect">
            <a:avLst/>
          </a:prstGeom>
          <a:blipFill>
            <a:blip r:embed="rId3" cstate="print"/>
            <a:stretch>
              <a:fillRect/>
            </a:stretch>
          </a:blipFill>
        </p:spPr>
        <p:txBody>
          <a:bodyPr wrap="square" lIns="0" tIns="0" rIns="0" bIns="0" rtlCol="0"/>
          <a:lstStyle/>
          <a:p>
            <a:endParaRPr sz="1634"/>
          </a:p>
        </p:txBody>
      </p:sp>
      <p:sp>
        <p:nvSpPr>
          <p:cNvPr id="7" name="object 7"/>
          <p:cNvSpPr/>
          <p:nvPr/>
        </p:nvSpPr>
        <p:spPr>
          <a:xfrm>
            <a:off x="4154457" y="2018021"/>
            <a:ext cx="1903527" cy="807975"/>
          </a:xfrm>
          <a:custGeom>
            <a:avLst/>
            <a:gdLst/>
            <a:ahLst/>
            <a:cxnLst/>
            <a:rect l="l" t="t" r="r" b="b"/>
            <a:pathLst>
              <a:path w="2097404" h="890269">
                <a:moveTo>
                  <a:pt x="0" y="0"/>
                </a:moveTo>
                <a:lnTo>
                  <a:pt x="0" y="890015"/>
                </a:lnTo>
                <a:lnTo>
                  <a:pt x="2097023" y="890015"/>
                </a:lnTo>
                <a:lnTo>
                  <a:pt x="2097023" y="0"/>
                </a:lnTo>
                <a:lnTo>
                  <a:pt x="0" y="0"/>
                </a:lnTo>
                <a:close/>
              </a:path>
            </a:pathLst>
          </a:custGeom>
          <a:ln w="9524">
            <a:solidFill>
              <a:srgbClr val="000000"/>
            </a:solidFill>
          </a:ln>
        </p:spPr>
        <p:txBody>
          <a:bodyPr wrap="square" lIns="0" tIns="0" rIns="0" bIns="0" rtlCol="0"/>
          <a:lstStyle/>
          <a:p>
            <a:endParaRPr sz="1634"/>
          </a:p>
        </p:txBody>
      </p:sp>
      <p:sp>
        <p:nvSpPr>
          <p:cNvPr id="8" name="object 8"/>
          <p:cNvSpPr txBox="1"/>
          <p:nvPr/>
        </p:nvSpPr>
        <p:spPr>
          <a:xfrm>
            <a:off x="4586921" y="2154488"/>
            <a:ext cx="1037345" cy="263118"/>
          </a:xfrm>
          <a:prstGeom prst="rect">
            <a:avLst/>
          </a:prstGeom>
        </p:spPr>
        <p:txBody>
          <a:bodyPr vert="horz" wrap="square" lIns="0" tIns="11526" rIns="0" bIns="0" rtlCol="0">
            <a:spAutoFit/>
          </a:bodyPr>
          <a:lstStyle/>
          <a:p>
            <a:pPr marL="11527">
              <a:spcBef>
                <a:spcPts val="91"/>
              </a:spcBef>
            </a:pPr>
            <a:r>
              <a:rPr sz="1634" spc="-5" dirty="0" err="1">
                <a:latin typeface="宋体"/>
                <a:cs typeface="宋体"/>
              </a:rPr>
              <a:t>原始</a:t>
            </a:r>
            <a:r>
              <a:rPr sz="1634" dirty="0" err="1">
                <a:latin typeface="Times New Roman"/>
                <a:cs typeface="Times New Roman"/>
              </a:rPr>
              <a:t>I</a:t>
            </a:r>
            <a:r>
              <a:rPr sz="1634" spc="-9" dirty="0" err="1">
                <a:latin typeface="Times New Roman"/>
                <a:cs typeface="Times New Roman"/>
              </a:rPr>
              <a:t>P</a:t>
            </a:r>
            <a:r>
              <a:rPr sz="1634" spc="-5" dirty="0" err="1">
                <a:latin typeface="宋体"/>
                <a:cs typeface="宋体"/>
              </a:rPr>
              <a:t>标头</a:t>
            </a:r>
            <a:endParaRPr sz="1634" dirty="0">
              <a:latin typeface="宋体"/>
              <a:cs typeface="宋体"/>
            </a:endParaRPr>
          </a:p>
        </p:txBody>
      </p:sp>
      <p:sp>
        <p:nvSpPr>
          <p:cNvPr id="9" name="object 9"/>
          <p:cNvSpPr txBox="1"/>
          <p:nvPr/>
        </p:nvSpPr>
        <p:spPr>
          <a:xfrm>
            <a:off x="4072398" y="2403450"/>
            <a:ext cx="2070079" cy="263118"/>
          </a:xfrm>
          <a:prstGeom prst="rect">
            <a:avLst/>
          </a:prstGeom>
        </p:spPr>
        <p:txBody>
          <a:bodyPr vert="horz" wrap="square" lIns="0" tIns="11526" rIns="0" bIns="0" rtlCol="0">
            <a:spAutoFit/>
          </a:bodyPr>
          <a:lstStyle/>
          <a:p>
            <a:pPr marL="11527">
              <a:spcBef>
                <a:spcPts val="91"/>
              </a:spcBef>
            </a:pPr>
            <a:r>
              <a:rPr sz="1634" spc="-5" dirty="0">
                <a:latin typeface="宋体"/>
                <a:cs typeface="宋体"/>
              </a:rPr>
              <a:t>（</a:t>
            </a:r>
            <a:r>
              <a:rPr sz="1634" spc="-5" dirty="0">
                <a:latin typeface="Times New Roman"/>
                <a:cs typeface="Times New Roman"/>
              </a:rPr>
              <a:t>Original </a:t>
            </a:r>
            <a:r>
              <a:rPr sz="1634" dirty="0">
                <a:latin typeface="Times New Roman"/>
                <a:cs typeface="Times New Roman"/>
              </a:rPr>
              <a:t>IP</a:t>
            </a:r>
            <a:r>
              <a:rPr sz="1634" spc="363" dirty="0">
                <a:latin typeface="Times New Roman"/>
                <a:cs typeface="Times New Roman"/>
              </a:rPr>
              <a:t> </a:t>
            </a:r>
            <a:r>
              <a:rPr sz="1634" spc="-5" dirty="0">
                <a:latin typeface="Times New Roman"/>
                <a:cs typeface="Times New Roman"/>
              </a:rPr>
              <a:t>Header</a:t>
            </a:r>
            <a:r>
              <a:rPr sz="1634" spc="-5" dirty="0">
                <a:latin typeface="宋体"/>
                <a:cs typeface="宋体"/>
              </a:rPr>
              <a:t>）</a:t>
            </a:r>
            <a:endParaRPr sz="1634" dirty="0">
              <a:latin typeface="宋体"/>
              <a:cs typeface="宋体"/>
            </a:endParaRPr>
          </a:p>
        </p:txBody>
      </p:sp>
      <p:sp>
        <p:nvSpPr>
          <p:cNvPr id="10" name="object 10"/>
          <p:cNvSpPr/>
          <p:nvPr/>
        </p:nvSpPr>
        <p:spPr>
          <a:xfrm>
            <a:off x="2587375" y="4323691"/>
            <a:ext cx="1633471" cy="806362"/>
          </a:xfrm>
          <a:prstGeom prst="rect">
            <a:avLst/>
          </a:prstGeom>
          <a:blipFill>
            <a:blip r:embed="rId4" cstate="print"/>
            <a:stretch>
              <a:fillRect/>
            </a:stretch>
          </a:blipFill>
        </p:spPr>
        <p:txBody>
          <a:bodyPr wrap="square" lIns="0" tIns="0" rIns="0" bIns="0" rtlCol="0"/>
          <a:lstStyle/>
          <a:p>
            <a:endParaRPr sz="1634"/>
          </a:p>
        </p:txBody>
      </p:sp>
      <p:sp>
        <p:nvSpPr>
          <p:cNvPr id="11" name="object 11"/>
          <p:cNvSpPr/>
          <p:nvPr/>
        </p:nvSpPr>
        <p:spPr>
          <a:xfrm>
            <a:off x="6056255" y="4323691"/>
            <a:ext cx="2890733" cy="806362"/>
          </a:xfrm>
          <a:prstGeom prst="rect">
            <a:avLst/>
          </a:prstGeom>
          <a:blipFill>
            <a:blip r:embed="rId5" cstate="print"/>
            <a:stretch>
              <a:fillRect/>
            </a:stretch>
          </a:blipFill>
        </p:spPr>
        <p:txBody>
          <a:bodyPr wrap="square" lIns="0" tIns="0" rIns="0" bIns="0" rtlCol="0"/>
          <a:lstStyle/>
          <a:p>
            <a:endParaRPr sz="1634"/>
          </a:p>
        </p:txBody>
      </p:sp>
      <p:sp>
        <p:nvSpPr>
          <p:cNvPr id="12" name="object 12"/>
          <p:cNvSpPr/>
          <p:nvPr/>
        </p:nvSpPr>
        <p:spPr>
          <a:xfrm>
            <a:off x="4154457" y="4323691"/>
            <a:ext cx="1901797" cy="806362"/>
          </a:xfrm>
          <a:prstGeom prst="rect">
            <a:avLst/>
          </a:prstGeom>
          <a:blipFill>
            <a:blip r:embed="rId6" cstate="print"/>
            <a:stretch>
              <a:fillRect/>
            </a:stretch>
          </a:blipFill>
        </p:spPr>
        <p:txBody>
          <a:bodyPr wrap="square" lIns="0" tIns="0" rIns="0" bIns="0" rtlCol="0"/>
          <a:lstStyle/>
          <a:p>
            <a:endParaRPr sz="1634"/>
          </a:p>
        </p:txBody>
      </p:sp>
      <p:graphicFrame>
        <p:nvGraphicFramePr>
          <p:cNvPr id="13" name="object 13"/>
          <p:cNvGraphicFramePr>
            <a:graphicFrameLocks noGrp="1"/>
          </p:cNvGraphicFramePr>
          <p:nvPr>
            <p:extLst>
              <p:ext uri="{D42A27DB-BD31-4B8C-83A1-F6EECF244321}">
                <p14:modId xmlns:p14="http://schemas.microsoft.com/office/powerpoint/2010/main" val="1833928344"/>
              </p:ext>
            </p:extLst>
          </p:nvPr>
        </p:nvGraphicFramePr>
        <p:xfrm>
          <a:off x="2583053" y="4319369"/>
          <a:ext cx="6359498" cy="806247"/>
        </p:xfrm>
        <a:graphic>
          <a:graphicData uri="http://schemas.openxmlformats.org/drawingml/2006/table">
            <a:tbl>
              <a:tblPr firstRow="1" bandRow="1">
                <a:tableStyleId>{2D5ABB26-0587-4C30-8999-92F81FD0307C}</a:tableStyleId>
              </a:tblPr>
              <a:tblGrid>
                <a:gridCol w="1566966">
                  <a:extLst>
                    <a:ext uri="{9D8B030D-6E8A-4147-A177-3AD203B41FA5}">
                      <a16:colId xmlns:a16="http://schemas.microsoft.com/office/drawing/2014/main" val="20000"/>
                    </a:ext>
                  </a:extLst>
                </a:gridCol>
                <a:gridCol w="66275">
                  <a:extLst>
                    <a:ext uri="{9D8B030D-6E8A-4147-A177-3AD203B41FA5}">
                      <a16:colId xmlns:a16="http://schemas.microsoft.com/office/drawing/2014/main" val="20001"/>
                    </a:ext>
                  </a:extLst>
                </a:gridCol>
                <a:gridCol w="1835524">
                  <a:extLst>
                    <a:ext uri="{9D8B030D-6E8A-4147-A177-3AD203B41FA5}">
                      <a16:colId xmlns:a16="http://schemas.microsoft.com/office/drawing/2014/main" val="20002"/>
                    </a:ext>
                  </a:extLst>
                </a:gridCol>
                <a:gridCol w="2890733">
                  <a:extLst>
                    <a:ext uri="{9D8B030D-6E8A-4147-A177-3AD203B41FA5}">
                      <a16:colId xmlns:a16="http://schemas.microsoft.com/office/drawing/2014/main" val="20003"/>
                    </a:ext>
                  </a:extLst>
                </a:gridCol>
              </a:tblGrid>
              <a:tr h="806247">
                <a:tc>
                  <a:txBody>
                    <a:bodyPr/>
                    <a:lstStyle/>
                    <a:p>
                      <a:pPr marL="82550" algn="ctr">
                        <a:lnSpc>
                          <a:spcPct val="100000"/>
                        </a:lnSpc>
                        <a:spcBef>
                          <a:spcPts val="1280"/>
                        </a:spcBef>
                      </a:pPr>
                      <a:r>
                        <a:rPr sz="1600" spc="-5" dirty="0" err="1">
                          <a:latin typeface="宋体"/>
                          <a:cs typeface="宋体"/>
                        </a:rPr>
                        <a:t>新</a:t>
                      </a:r>
                      <a:r>
                        <a:rPr sz="1600" spc="-5" dirty="0" err="1" smtClean="0">
                          <a:latin typeface="Times New Roman"/>
                          <a:cs typeface="Times New Roman"/>
                        </a:rPr>
                        <a:t>IP</a:t>
                      </a:r>
                      <a:r>
                        <a:rPr sz="1600" spc="-5" dirty="0" err="1" smtClean="0">
                          <a:latin typeface="宋体"/>
                          <a:cs typeface="宋体"/>
                        </a:rPr>
                        <a:t>标头</a:t>
                      </a:r>
                      <a:endParaRPr sz="1600" dirty="0">
                        <a:latin typeface="宋体"/>
                        <a:cs typeface="宋体"/>
                      </a:endParaRPr>
                    </a:p>
                    <a:p>
                      <a:pPr marL="48895" algn="ctr">
                        <a:lnSpc>
                          <a:spcPct val="100000"/>
                        </a:lnSpc>
                      </a:pPr>
                      <a:r>
                        <a:rPr sz="1600" spc="-5" dirty="0">
                          <a:latin typeface="Times New Roman"/>
                          <a:cs typeface="Times New Roman"/>
                        </a:rPr>
                        <a:t>(New </a:t>
                      </a:r>
                      <a:r>
                        <a:rPr sz="1600" dirty="0">
                          <a:latin typeface="Times New Roman"/>
                          <a:cs typeface="Times New Roman"/>
                        </a:rPr>
                        <a:t>IP</a:t>
                      </a:r>
                      <a:r>
                        <a:rPr sz="1600" spc="-30" dirty="0">
                          <a:latin typeface="Times New Roman"/>
                          <a:cs typeface="Times New Roman"/>
                        </a:rPr>
                        <a:t> </a:t>
                      </a:r>
                      <a:r>
                        <a:rPr sz="1600" spc="-45" dirty="0">
                          <a:latin typeface="Times New Roman"/>
                          <a:cs typeface="Times New Roman"/>
                        </a:rPr>
                        <a:t>Header)</a:t>
                      </a:r>
                      <a:endParaRPr sz="1600" dirty="0">
                        <a:latin typeface="Times New Roman"/>
                        <a:cs typeface="Times New Roman"/>
                      </a:endParaRPr>
                    </a:p>
                  </a:txBody>
                  <a:tcPr marL="0" marR="0" marT="147533"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600" dirty="0">
                        <a:latin typeface="Times New Roman"/>
                        <a:cs typeface="Times New Roman"/>
                      </a:endParaRPr>
                    </a:p>
                    <a:p>
                      <a:pPr>
                        <a:lnSpc>
                          <a:spcPct val="100000"/>
                        </a:lnSpc>
                        <a:spcBef>
                          <a:spcPts val="1375"/>
                        </a:spcBef>
                      </a:pPr>
                      <a:r>
                        <a:rPr sz="1600" dirty="0">
                          <a:latin typeface="宋体"/>
                          <a:cs typeface="宋体"/>
                        </a:rPr>
                        <a:t>（</a:t>
                      </a: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R="55244" algn="ctr">
                        <a:lnSpc>
                          <a:spcPct val="100000"/>
                        </a:lnSpc>
                        <a:spcBef>
                          <a:spcPts val="1280"/>
                        </a:spcBef>
                      </a:pPr>
                      <a:r>
                        <a:rPr sz="1600" spc="-5" dirty="0" err="1">
                          <a:latin typeface="宋体"/>
                          <a:cs typeface="宋体"/>
                        </a:rPr>
                        <a:t>原始</a:t>
                      </a:r>
                      <a:r>
                        <a:rPr sz="1600" spc="-5" dirty="0" err="1" smtClean="0">
                          <a:latin typeface="Times New Roman"/>
                          <a:cs typeface="Times New Roman"/>
                        </a:rPr>
                        <a:t>IP</a:t>
                      </a:r>
                      <a:r>
                        <a:rPr sz="1600" spc="-5" dirty="0" err="1" smtClean="0">
                          <a:latin typeface="宋体"/>
                          <a:cs typeface="宋体"/>
                        </a:rPr>
                        <a:t>标头</a:t>
                      </a:r>
                      <a:endParaRPr sz="1600" dirty="0">
                        <a:latin typeface="宋体"/>
                        <a:cs typeface="宋体"/>
                      </a:endParaRPr>
                    </a:p>
                    <a:p>
                      <a:pPr marR="53975" algn="ctr">
                        <a:lnSpc>
                          <a:spcPct val="100000"/>
                        </a:lnSpc>
                      </a:pPr>
                      <a:r>
                        <a:rPr sz="1600" spc="-5" dirty="0">
                          <a:latin typeface="Times New Roman"/>
                          <a:cs typeface="Times New Roman"/>
                        </a:rPr>
                        <a:t>Original </a:t>
                      </a:r>
                      <a:r>
                        <a:rPr sz="1600" dirty="0">
                          <a:latin typeface="Times New Roman"/>
                          <a:cs typeface="Times New Roman"/>
                        </a:rPr>
                        <a:t>IP</a:t>
                      </a:r>
                      <a:r>
                        <a:rPr sz="1600" spc="405" dirty="0">
                          <a:latin typeface="Times New Roman"/>
                          <a:cs typeface="Times New Roman"/>
                        </a:rPr>
                        <a:t> </a:t>
                      </a:r>
                      <a:r>
                        <a:rPr sz="1600" spc="-5" dirty="0">
                          <a:latin typeface="Times New Roman"/>
                          <a:cs typeface="Times New Roman"/>
                        </a:rPr>
                        <a:t>Header</a:t>
                      </a:r>
                      <a:endParaRPr sz="1600" dirty="0">
                        <a:latin typeface="Times New Roman"/>
                        <a:cs typeface="Times New Roman"/>
                      </a:endParaRPr>
                    </a:p>
                  </a:txBody>
                  <a:tcPr marL="0" marR="0" marT="147533"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9525" algn="ctr">
                        <a:lnSpc>
                          <a:spcPct val="100000"/>
                        </a:lnSpc>
                        <a:spcBef>
                          <a:spcPts val="525"/>
                        </a:spcBef>
                      </a:pPr>
                      <a:r>
                        <a:rPr lang="zh-CN" altLang="en-US" sz="2200" spc="-5" dirty="0" smtClean="0">
                          <a:latin typeface="宋体"/>
                          <a:cs typeface="宋体"/>
                        </a:rPr>
                        <a:t>载荷</a:t>
                      </a:r>
                      <a:endParaRPr sz="2200" dirty="0">
                        <a:latin typeface="宋体"/>
                        <a:cs typeface="宋体"/>
                      </a:endParaRPr>
                    </a:p>
                    <a:p>
                      <a:pPr>
                        <a:lnSpc>
                          <a:spcPct val="100000"/>
                        </a:lnSpc>
                        <a:tabLst>
                          <a:tab pos="801370" algn="l"/>
                        </a:tabLst>
                      </a:pPr>
                      <a:r>
                        <a:rPr sz="2500" spc="-7" baseline="16975" dirty="0">
                          <a:latin typeface="宋体"/>
                          <a:cs typeface="宋体"/>
                        </a:rPr>
                        <a:t>）	</a:t>
                      </a:r>
                      <a:r>
                        <a:rPr sz="2200" spc="-5" dirty="0">
                          <a:latin typeface="宋体"/>
                          <a:cs typeface="宋体"/>
                        </a:rPr>
                        <a:t>（</a:t>
                      </a:r>
                      <a:r>
                        <a:rPr sz="2200" spc="-5" dirty="0">
                          <a:solidFill>
                            <a:srgbClr val="FF0000"/>
                          </a:solidFill>
                          <a:latin typeface="Times New Roman"/>
                          <a:cs typeface="Times New Roman"/>
                        </a:rPr>
                        <a:t>Payload</a:t>
                      </a:r>
                      <a:r>
                        <a:rPr sz="2200" spc="-5" dirty="0">
                          <a:latin typeface="宋体"/>
                          <a:cs typeface="宋体"/>
                        </a:rPr>
                        <a:t>）</a:t>
                      </a:r>
                      <a:endParaRPr sz="2200" dirty="0">
                        <a:latin typeface="宋体"/>
                        <a:cs typeface="宋体"/>
                      </a:endParaRPr>
                    </a:p>
                  </a:txBody>
                  <a:tcPr marL="0" marR="0" marT="60512"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bl>
          </a:graphicData>
        </a:graphic>
      </p:graphicFrame>
      <p:sp>
        <p:nvSpPr>
          <p:cNvPr id="14" name="object 14"/>
          <p:cNvSpPr/>
          <p:nvPr/>
        </p:nvSpPr>
        <p:spPr>
          <a:xfrm>
            <a:off x="6461511" y="3331990"/>
            <a:ext cx="622406" cy="622406"/>
          </a:xfrm>
          <a:prstGeom prst="rect">
            <a:avLst/>
          </a:prstGeom>
          <a:blipFill>
            <a:blip r:embed="rId7" cstate="print"/>
            <a:stretch>
              <a:fillRect/>
            </a:stretch>
          </a:blipFill>
        </p:spPr>
        <p:txBody>
          <a:bodyPr wrap="square" lIns="0" tIns="0" rIns="0" bIns="0" rtlCol="0"/>
          <a:lstStyle/>
          <a:p>
            <a:endParaRPr sz="1634"/>
          </a:p>
        </p:txBody>
      </p:sp>
      <p:sp>
        <p:nvSpPr>
          <p:cNvPr id="15" name="object 15"/>
          <p:cNvSpPr/>
          <p:nvPr/>
        </p:nvSpPr>
        <p:spPr>
          <a:xfrm>
            <a:off x="6461510" y="3331989"/>
            <a:ext cx="622407" cy="622407"/>
          </a:xfrm>
          <a:custGeom>
            <a:avLst/>
            <a:gdLst/>
            <a:ahLst/>
            <a:cxnLst/>
            <a:rect l="l" t="t" r="r" b="b"/>
            <a:pathLst>
              <a:path w="685800" h="685800">
                <a:moveTo>
                  <a:pt x="0" y="515111"/>
                </a:moveTo>
                <a:lnTo>
                  <a:pt x="172211" y="515111"/>
                </a:lnTo>
                <a:lnTo>
                  <a:pt x="172211" y="0"/>
                </a:lnTo>
                <a:lnTo>
                  <a:pt x="515111" y="0"/>
                </a:lnTo>
                <a:lnTo>
                  <a:pt x="515111" y="515111"/>
                </a:lnTo>
                <a:lnTo>
                  <a:pt x="685799" y="515111"/>
                </a:lnTo>
                <a:lnTo>
                  <a:pt x="342899" y="685799"/>
                </a:lnTo>
                <a:lnTo>
                  <a:pt x="0" y="515111"/>
                </a:lnTo>
                <a:close/>
              </a:path>
            </a:pathLst>
          </a:custGeom>
          <a:ln w="9524">
            <a:solidFill>
              <a:srgbClr val="006500"/>
            </a:solidFill>
          </a:ln>
        </p:spPr>
        <p:txBody>
          <a:bodyPr wrap="square" lIns="0" tIns="0" rIns="0" bIns="0" rtlCol="0"/>
          <a:lstStyle/>
          <a:p>
            <a:endParaRPr sz="1634"/>
          </a:p>
        </p:txBody>
      </p:sp>
      <p:sp>
        <p:nvSpPr>
          <p:cNvPr id="16" name="object 16"/>
          <p:cNvSpPr/>
          <p:nvPr/>
        </p:nvSpPr>
        <p:spPr>
          <a:xfrm>
            <a:off x="4213931" y="5199210"/>
            <a:ext cx="4700323" cy="229945"/>
          </a:xfrm>
          <a:custGeom>
            <a:avLst/>
            <a:gdLst/>
            <a:ahLst/>
            <a:cxnLst/>
            <a:rect l="l" t="t" r="r" b="b"/>
            <a:pathLst>
              <a:path w="5179059" h="253364">
                <a:moveTo>
                  <a:pt x="0" y="0"/>
                </a:moveTo>
                <a:lnTo>
                  <a:pt x="22030" y="40075"/>
                </a:lnTo>
                <a:lnTo>
                  <a:pt x="83344" y="74810"/>
                </a:lnTo>
                <a:lnTo>
                  <a:pt x="126491" y="89534"/>
                </a:lnTo>
                <a:lnTo>
                  <a:pt x="176771" y="102156"/>
                </a:lnTo>
                <a:lnTo>
                  <a:pt x="233287" y="112419"/>
                </a:lnTo>
                <a:lnTo>
                  <a:pt x="295143" y="120066"/>
                </a:lnTo>
                <a:lnTo>
                  <a:pt x="361444" y="124843"/>
                </a:lnTo>
                <a:lnTo>
                  <a:pt x="431291" y="126491"/>
                </a:lnTo>
                <a:lnTo>
                  <a:pt x="2136647" y="126491"/>
                </a:lnTo>
                <a:lnTo>
                  <a:pt x="2206866" y="128140"/>
                </a:lnTo>
                <a:lnTo>
                  <a:pt x="2273381" y="132917"/>
                </a:lnTo>
                <a:lnTo>
                  <a:pt x="2335324" y="140564"/>
                </a:lnTo>
                <a:lnTo>
                  <a:pt x="2391826" y="150827"/>
                </a:lnTo>
                <a:lnTo>
                  <a:pt x="2442019" y="163448"/>
                </a:lnTo>
                <a:lnTo>
                  <a:pt x="2485034" y="178173"/>
                </a:lnTo>
                <a:lnTo>
                  <a:pt x="2520002" y="194745"/>
                </a:lnTo>
                <a:lnTo>
                  <a:pt x="2562324" y="232406"/>
                </a:lnTo>
                <a:lnTo>
                  <a:pt x="2567939" y="252983"/>
                </a:lnTo>
                <a:lnTo>
                  <a:pt x="2573598" y="232406"/>
                </a:lnTo>
                <a:lnTo>
                  <a:pt x="2616206" y="194745"/>
                </a:lnTo>
                <a:lnTo>
                  <a:pt x="2651381" y="178173"/>
                </a:lnTo>
                <a:lnTo>
                  <a:pt x="2694622" y="163448"/>
                </a:lnTo>
                <a:lnTo>
                  <a:pt x="2745040" y="150827"/>
                </a:lnTo>
                <a:lnTo>
                  <a:pt x="2801750" y="140564"/>
                </a:lnTo>
                <a:lnTo>
                  <a:pt x="2863864" y="132917"/>
                </a:lnTo>
                <a:lnTo>
                  <a:pt x="2930494" y="128140"/>
                </a:lnTo>
                <a:lnTo>
                  <a:pt x="3000755" y="126491"/>
                </a:lnTo>
                <a:lnTo>
                  <a:pt x="4747259" y="126491"/>
                </a:lnTo>
                <a:lnTo>
                  <a:pt x="4817107" y="124843"/>
                </a:lnTo>
                <a:lnTo>
                  <a:pt x="4883407" y="120066"/>
                </a:lnTo>
                <a:lnTo>
                  <a:pt x="4945264" y="112419"/>
                </a:lnTo>
                <a:lnTo>
                  <a:pt x="5001780" y="102156"/>
                </a:lnTo>
                <a:lnTo>
                  <a:pt x="5052059" y="89534"/>
                </a:lnTo>
                <a:lnTo>
                  <a:pt x="5095207" y="74810"/>
                </a:lnTo>
                <a:lnTo>
                  <a:pt x="5130326" y="58238"/>
                </a:lnTo>
                <a:lnTo>
                  <a:pt x="5172894" y="20577"/>
                </a:lnTo>
                <a:lnTo>
                  <a:pt x="5178551" y="0"/>
                </a:lnTo>
              </a:path>
            </a:pathLst>
          </a:custGeom>
          <a:ln w="9524">
            <a:solidFill>
              <a:srgbClr val="000000"/>
            </a:solidFill>
          </a:ln>
        </p:spPr>
        <p:txBody>
          <a:bodyPr wrap="square" lIns="0" tIns="0" rIns="0" bIns="0" rtlCol="0"/>
          <a:lstStyle/>
          <a:p>
            <a:endParaRPr sz="1634"/>
          </a:p>
        </p:txBody>
      </p:sp>
      <p:sp>
        <p:nvSpPr>
          <p:cNvPr id="17" name="object 17"/>
          <p:cNvSpPr txBox="1"/>
          <p:nvPr/>
        </p:nvSpPr>
        <p:spPr>
          <a:xfrm>
            <a:off x="5032288" y="5449093"/>
            <a:ext cx="1284002" cy="290946"/>
          </a:xfrm>
          <a:prstGeom prst="rect">
            <a:avLst/>
          </a:prstGeom>
        </p:spPr>
        <p:txBody>
          <a:bodyPr vert="horz" wrap="square" lIns="0" tIns="11526" rIns="0" bIns="0" rtlCol="0">
            <a:spAutoFit/>
          </a:bodyPr>
          <a:lstStyle/>
          <a:p>
            <a:pPr marL="11527">
              <a:spcBef>
                <a:spcPts val="91"/>
              </a:spcBef>
            </a:pPr>
            <a:r>
              <a:rPr sz="1815" dirty="0">
                <a:latin typeface="宋体"/>
                <a:cs typeface="宋体"/>
              </a:rPr>
              <a:t>新的</a:t>
            </a:r>
            <a:r>
              <a:rPr sz="1815" spc="-517" dirty="0">
                <a:latin typeface="宋体"/>
                <a:cs typeface="宋体"/>
              </a:rPr>
              <a:t> </a:t>
            </a:r>
            <a:r>
              <a:rPr sz="1815" spc="-5" dirty="0">
                <a:solidFill>
                  <a:srgbClr val="FF0000"/>
                </a:solidFill>
                <a:latin typeface="Times New Roman"/>
                <a:cs typeface="Times New Roman"/>
              </a:rPr>
              <a:t>Payload</a:t>
            </a:r>
            <a:endParaRPr sz="1815" dirty="0">
              <a:latin typeface="Times New Roman"/>
              <a:cs typeface="Times New Roman"/>
            </a:endParaRPr>
          </a:p>
        </p:txBody>
      </p:sp>
      <p:grpSp>
        <p:nvGrpSpPr>
          <p:cNvPr id="33" name="组合 32">
            <a:extLst>
              <a:ext uri="{FF2B5EF4-FFF2-40B4-BE49-F238E27FC236}">
                <a16:creationId xmlns:a16="http://schemas.microsoft.com/office/drawing/2014/main" id="{94FACF2C-E8EA-4EBB-A5F5-624C5A2029E3}"/>
              </a:ext>
            </a:extLst>
          </p:cNvPr>
          <p:cNvGrpSpPr/>
          <p:nvPr/>
        </p:nvGrpSpPr>
        <p:grpSpPr>
          <a:xfrm>
            <a:off x="1" y="336652"/>
            <a:ext cx="12191998" cy="378554"/>
            <a:chOff x="0" y="247949"/>
            <a:chExt cx="12191998" cy="378554"/>
          </a:xfrm>
        </p:grpSpPr>
        <p:sp>
          <p:nvSpPr>
            <p:cNvPr id="34" name="矩形 33">
              <a:extLst>
                <a:ext uri="{FF2B5EF4-FFF2-40B4-BE49-F238E27FC236}">
                  <a16:creationId xmlns:a16="http://schemas.microsoft.com/office/drawing/2014/main" id="{F9A61405-0682-4602-BF60-F734C8C97EA0}"/>
                </a:ext>
              </a:extLst>
            </p:cNvPr>
            <p:cNvSpPr/>
            <p:nvPr/>
          </p:nvSpPr>
          <p:spPr>
            <a:xfrm>
              <a:off x="3571132" y="247949"/>
              <a:ext cx="862086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TextBox 27">
            <a:extLst>
              <a:ext uri="{FF2B5EF4-FFF2-40B4-BE49-F238E27FC236}">
                <a16:creationId xmlns:a16="http://schemas.microsoft.com/office/drawing/2014/main" id="{A14467AD-D84F-4CF0-9B77-D33FECC89748}"/>
              </a:ext>
            </a:extLst>
          </p:cNvPr>
          <p:cNvSpPr txBox="1"/>
          <p:nvPr/>
        </p:nvSpPr>
        <p:spPr>
          <a:xfrm>
            <a:off x="538769" y="304861"/>
            <a:ext cx="3040128"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en-US" altLang="zh-CN" sz="2400" spc="-5" dirty="0">
                <a:solidFill>
                  <a:schemeClr val="accent1">
                    <a:lumMod val="50000"/>
                  </a:schemeClr>
                </a:solidFill>
                <a:latin typeface="Times New Roman"/>
                <a:cs typeface="Times New Roman"/>
              </a:rPr>
              <a:t>Tunneling</a:t>
            </a:r>
            <a:r>
              <a:rPr lang="en-US" altLang="zh-CN" sz="2400" spc="-54" dirty="0">
                <a:latin typeface="Times New Roman"/>
                <a:cs typeface="Times New Roman"/>
              </a:rPr>
              <a:t> </a:t>
            </a:r>
            <a:r>
              <a:rPr lang="zh-CN" altLang="en-US" sz="2400" spc="600" dirty="0">
                <a:solidFill>
                  <a:srgbClr val="084772"/>
                </a:solidFill>
                <a:latin typeface="微软雅黑" panose="020B0503020204020204" pitchFamily="34" charset="-122"/>
                <a:ea typeface="微软雅黑" panose="020B0503020204020204" pitchFamily="34" charset="-122"/>
              </a:rPr>
              <a:t>隧道</a:t>
            </a:r>
            <a:r>
              <a:rPr lang="zh-CN" altLang="en-US" sz="2400" spc="600" dirty="0" smtClean="0">
                <a:solidFill>
                  <a:srgbClr val="084772"/>
                </a:solidFill>
                <a:latin typeface="微软雅黑" panose="020B0503020204020204" pitchFamily="34" charset="-122"/>
                <a:ea typeface="微软雅黑" panose="020B0503020204020204" pitchFamily="34" charset="-122"/>
              </a:rPr>
              <a:t>技术</a:t>
            </a:r>
            <a:endParaRPr lang="zh-CN" altLang="en-US" sz="2400" spc="600" dirty="0">
              <a:solidFill>
                <a:srgbClr val="08477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20044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75962" y="1565209"/>
            <a:ext cx="10256046" cy="1836633"/>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a:latin typeface="Times New Roman" panose="02020603050405020304" pitchFamily="18" charset="0"/>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sz="3200" dirty="0" err="1"/>
              <a:t>VPN节点之间，使用</a:t>
            </a:r>
            <a:r>
              <a:rPr lang="en-US" sz="3200" dirty="0"/>
              <a:t> </a:t>
            </a:r>
            <a:r>
              <a:rPr sz="3200" dirty="0"/>
              <a:t>DES</a:t>
            </a:r>
            <a:r>
              <a:rPr lang="en-US" sz="3200" dirty="0"/>
              <a:t> </a:t>
            </a:r>
            <a:r>
              <a:rPr sz="3200" dirty="0"/>
              <a:t>或</a:t>
            </a:r>
            <a:r>
              <a:rPr lang="en-US" sz="3200" dirty="0"/>
              <a:t> </a:t>
            </a:r>
            <a:r>
              <a:rPr sz="3200" dirty="0"/>
              <a:t>3DES</a:t>
            </a:r>
            <a:r>
              <a:rPr lang="en-US" sz="3200" dirty="0"/>
              <a:t> </a:t>
            </a:r>
            <a:r>
              <a:rPr sz="3200" dirty="0" err="1" smtClean="0"/>
              <a:t>这类</a:t>
            </a:r>
            <a:r>
              <a:rPr sz="3200" dirty="0" err="1" smtClean="0">
                <a:solidFill>
                  <a:srgbClr val="C00000"/>
                </a:solidFill>
              </a:rPr>
              <a:t>对称加密</a:t>
            </a:r>
            <a:r>
              <a:rPr lang="zh-CN" altLang="en-US" sz="3200" dirty="0" smtClean="0">
                <a:solidFill>
                  <a:srgbClr val="C00000"/>
                </a:solidFill>
              </a:rPr>
              <a:t>算</a:t>
            </a:r>
            <a:r>
              <a:rPr sz="3200" dirty="0" err="1" smtClean="0">
                <a:solidFill>
                  <a:srgbClr val="C00000"/>
                </a:solidFill>
              </a:rPr>
              <a:t>法</a:t>
            </a:r>
            <a:r>
              <a:rPr sz="3200" dirty="0" err="1" smtClean="0"/>
              <a:t>对隧道内容加密</a:t>
            </a:r>
            <a:r>
              <a:rPr sz="3200" dirty="0" err="1"/>
              <a:t>，能拥有较</a:t>
            </a:r>
            <a:r>
              <a:rPr lang="zh-CN" altLang="en-US" sz="3200" dirty="0"/>
              <a:t>高</a:t>
            </a:r>
            <a:r>
              <a:rPr sz="3200" dirty="0" err="1"/>
              <a:t>的传输效</a:t>
            </a:r>
            <a:r>
              <a:rPr lang="zh-CN" altLang="en-US" sz="3200" dirty="0"/>
              <a:t>率</a:t>
            </a:r>
            <a:r>
              <a:rPr sz="3200" dirty="0"/>
              <a:t>。</a:t>
            </a:r>
          </a:p>
          <a:p>
            <a:r>
              <a:rPr sz="3200" dirty="0" err="1" smtClean="0"/>
              <a:t>VPN使用</a:t>
            </a:r>
            <a:r>
              <a:rPr sz="3200" dirty="0" err="1" smtClean="0">
                <a:solidFill>
                  <a:srgbClr val="C00000"/>
                </a:solidFill>
              </a:rPr>
              <a:t>非对称</a:t>
            </a:r>
            <a:r>
              <a:rPr lang="zh-CN" altLang="en-US" sz="3200" dirty="0" smtClean="0">
                <a:solidFill>
                  <a:srgbClr val="C00000"/>
                </a:solidFill>
              </a:rPr>
              <a:t>加密算法</a:t>
            </a:r>
            <a:r>
              <a:rPr sz="3200" dirty="0" smtClean="0"/>
              <a:t>来</a:t>
            </a:r>
            <a:r>
              <a:rPr lang="zh-CN" altLang="en-US" sz="3200" dirty="0"/>
              <a:t>做</a:t>
            </a:r>
            <a:r>
              <a:rPr lang="zh-CN" altLang="en-US" sz="3200" dirty="0" smtClean="0"/>
              <a:t>身份</a:t>
            </a:r>
            <a:r>
              <a:rPr lang="zh-CN" altLang="en-US" sz="3200" dirty="0"/>
              <a:t>认证</a:t>
            </a:r>
            <a:r>
              <a:rPr sz="3200" dirty="0" err="1" smtClean="0"/>
              <a:t>或密钥交换</a:t>
            </a:r>
            <a:r>
              <a:rPr sz="3200" dirty="0"/>
              <a:t>。</a:t>
            </a:r>
          </a:p>
        </p:txBody>
      </p:sp>
      <p:grpSp>
        <p:nvGrpSpPr>
          <p:cNvPr id="8" name="组合 7">
            <a:extLst>
              <a:ext uri="{FF2B5EF4-FFF2-40B4-BE49-F238E27FC236}">
                <a16:creationId xmlns:a16="http://schemas.microsoft.com/office/drawing/2014/main" id="{94FACF2C-E8EA-4EBB-A5F5-624C5A2029E3}"/>
              </a:ext>
            </a:extLst>
          </p:cNvPr>
          <p:cNvGrpSpPr/>
          <p:nvPr/>
        </p:nvGrpSpPr>
        <p:grpSpPr>
          <a:xfrm>
            <a:off x="1" y="336652"/>
            <a:ext cx="12191998" cy="378554"/>
            <a:chOff x="0" y="247949"/>
            <a:chExt cx="12191998" cy="378554"/>
          </a:xfrm>
        </p:grpSpPr>
        <p:sp>
          <p:nvSpPr>
            <p:cNvPr id="16" name="矩形 15">
              <a:extLst>
                <a:ext uri="{FF2B5EF4-FFF2-40B4-BE49-F238E27FC236}">
                  <a16:creationId xmlns:a16="http://schemas.microsoft.com/office/drawing/2014/main" id="{F9A61405-0682-4602-BF60-F734C8C97EA0}"/>
                </a:ext>
              </a:extLst>
            </p:cNvPr>
            <p:cNvSpPr/>
            <p:nvPr/>
          </p:nvSpPr>
          <p:spPr>
            <a:xfrm>
              <a:off x="6003984" y="247949"/>
              <a:ext cx="6188014"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27">
            <a:extLst>
              <a:ext uri="{FF2B5EF4-FFF2-40B4-BE49-F238E27FC236}">
                <a16:creationId xmlns:a16="http://schemas.microsoft.com/office/drawing/2014/main" id="{A14467AD-D84F-4CF0-9B77-D33FECC89748}"/>
              </a:ext>
            </a:extLst>
          </p:cNvPr>
          <p:cNvSpPr txBox="1"/>
          <p:nvPr/>
        </p:nvSpPr>
        <p:spPr>
          <a:xfrm>
            <a:off x="613187" y="336652"/>
            <a:ext cx="5304533" cy="461665"/>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pPr algn="l"/>
            <a:r>
              <a:rPr lang="zh-CN" altLang="en-US" sz="2400" spc="600" dirty="0" smtClean="0">
                <a:solidFill>
                  <a:srgbClr val="084772"/>
                </a:solidFill>
                <a:latin typeface="微软雅黑" panose="020B0503020204020204" pitchFamily="34" charset="-122"/>
                <a:ea typeface="微软雅黑" panose="020B0503020204020204" pitchFamily="34" charset="-122"/>
              </a:rPr>
              <a:t>加</a:t>
            </a:r>
            <a:r>
              <a:rPr lang="zh-CN" altLang="en-US" sz="2400" spc="600" dirty="0">
                <a:solidFill>
                  <a:srgbClr val="084772"/>
                </a:solidFill>
                <a:latin typeface="微软雅黑" panose="020B0503020204020204" pitchFamily="34" charset="-122"/>
                <a:ea typeface="微软雅黑" panose="020B0503020204020204" pitchFamily="34" charset="-122"/>
              </a:rPr>
              <a:t>解密</a:t>
            </a:r>
            <a:r>
              <a:rPr lang="zh-CN" altLang="en-US" sz="2400" spc="600" dirty="0" smtClean="0">
                <a:solidFill>
                  <a:srgbClr val="084772"/>
                </a:solidFill>
                <a:latin typeface="微软雅黑" panose="020B0503020204020204" pitchFamily="34" charset="-122"/>
                <a:ea typeface="微软雅黑" panose="020B0503020204020204" pitchFamily="34" charset="-122"/>
              </a:rPr>
              <a:t>技术</a:t>
            </a:r>
            <a:r>
              <a:rPr lang="en-US" altLang="zh-CN" sz="2400" spc="-5" dirty="0">
                <a:solidFill>
                  <a:schemeClr val="accent1">
                    <a:lumMod val="50000"/>
                  </a:schemeClr>
                </a:solidFill>
                <a:latin typeface="Times New Roman"/>
                <a:cs typeface="Times New Roman"/>
              </a:rPr>
              <a:t>(</a:t>
            </a:r>
            <a:r>
              <a:rPr lang="en-US" altLang="zh-CN" sz="2400" spc="-5" dirty="0" smtClean="0">
                <a:solidFill>
                  <a:schemeClr val="accent1">
                    <a:lumMod val="50000"/>
                  </a:schemeClr>
                </a:solidFill>
                <a:latin typeface="Times New Roman"/>
                <a:cs typeface="Times New Roman"/>
              </a:rPr>
              <a:t>Encryption </a:t>
            </a:r>
            <a:r>
              <a:rPr lang="en-US" altLang="zh-CN" sz="2400" spc="-5" dirty="0">
                <a:solidFill>
                  <a:schemeClr val="accent1">
                    <a:lumMod val="50000"/>
                  </a:schemeClr>
                </a:solidFill>
                <a:latin typeface="Times New Roman"/>
                <a:cs typeface="Times New Roman"/>
              </a:rPr>
              <a:t>&amp;</a:t>
            </a:r>
            <a:r>
              <a:rPr lang="en-US" altLang="zh-CN" sz="2400" spc="-54" dirty="0">
                <a:solidFill>
                  <a:schemeClr val="accent1">
                    <a:lumMod val="50000"/>
                  </a:schemeClr>
                </a:solidFill>
                <a:latin typeface="Times New Roman"/>
                <a:cs typeface="Times New Roman"/>
              </a:rPr>
              <a:t> </a:t>
            </a:r>
            <a:r>
              <a:rPr lang="en-US" altLang="zh-CN" sz="2400" spc="-5" dirty="0" smtClean="0">
                <a:solidFill>
                  <a:schemeClr val="accent1">
                    <a:lumMod val="50000"/>
                  </a:schemeClr>
                </a:solidFill>
                <a:latin typeface="Times New Roman"/>
                <a:cs typeface="Times New Roman"/>
              </a:rPr>
              <a:t>Decryption)</a:t>
            </a:r>
            <a:endParaRPr lang="zh-CN" altLang="en-US" sz="2400" spc="600" dirty="0">
              <a:solidFill>
                <a:schemeClr val="accent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31321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13187" y="1402335"/>
            <a:ext cx="10605798" cy="4187582"/>
          </a:xfrm>
          <a:prstGeom prst="rect">
            <a:avLst/>
          </a:prstGeom>
        </p:spPr>
        <p:txBody>
          <a:bodyPr vert="horz" lIns="91440" tIns="45720" rIns="91440" bIns="45720" rtlCol="0">
            <a:normAutofit/>
          </a:bodyPr>
          <a:lstStyle>
            <a:lvl1pPr marL="358775" indent="-358775" algn="just">
              <a:lnSpc>
                <a:spcPct val="130000"/>
              </a:lnSpc>
              <a:spcBef>
                <a:spcPts val="1000"/>
              </a:spcBef>
              <a:buSzPct val="110000"/>
              <a:buFont typeface="Arial" panose="020B0604020202020204" pitchFamily="34" charset="0"/>
              <a:buChar char="•"/>
              <a:defRPr sz="2800"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sz="3200" dirty="0" err="1"/>
              <a:t>VPN节点间，</a:t>
            </a:r>
            <a:r>
              <a:rPr sz="3200" dirty="0" err="1">
                <a:solidFill>
                  <a:srgbClr val="C00000"/>
                </a:solidFill>
              </a:rPr>
              <a:t>仍需依靠密钥管理技术来交换传输</a:t>
            </a:r>
            <a:r>
              <a:rPr lang="zh-CN" altLang="en-US" sz="3200" dirty="0">
                <a:solidFill>
                  <a:srgbClr val="C00000"/>
                </a:solidFill>
              </a:rPr>
              <a:t>密钥</a:t>
            </a:r>
            <a:endParaRPr lang="en-US" altLang="zh-CN" sz="3200" dirty="0">
              <a:solidFill>
                <a:srgbClr val="C00000"/>
              </a:solidFill>
            </a:endParaRPr>
          </a:p>
          <a:p>
            <a:pPr lvl="1"/>
            <a:r>
              <a:rPr sz="2800" dirty="0" err="1"/>
              <a:t>SKIP（Simple</a:t>
            </a:r>
            <a:r>
              <a:rPr sz="2800" dirty="0"/>
              <a:t> Key Management for </a:t>
            </a:r>
            <a:r>
              <a:rPr sz="2800" dirty="0" err="1"/>
              <a:t>IP）技术</a:t>
            </a:r>
            <a:endParaRPr lang="en-US" sz="2800" dirty="0"/>
          </a:p>
          <a:p>
            <a:pPr lvl="2"/>
            <a:r>
              <a:rPr sz="2400" dirty="0" err="1"/>
              <a:t>由SUN发展，主要利用Diffie</a:t>
            </a:r>
            <a:r>
              <a:rPr sz="2400" dirty="0"/>
              <a:t> - </a:t>
            </a:r>
            <a:r>
              <a:rPr sz="2400" dirty="0" err="1"/>
              <a:t>Hellman算法</a:t>
            </a:r>
            <a:r>
              <a:rPr sz="2400" dirty="0"/>
              <a:t>。</a:t>
            </a:r>
            <a:endParaRPr lang="en-US" sz="2400" dirty="0"/>
          </a:p>
          <a:p>
            <a:pPr lvl="1"/>
            <a:r>
              <a:rPr sz="2800" dirty="0"/>
              <a:t>ISAKMP/Oakley </a:t>
            </a:r>
            <a:r>
              <a:rPr sz="2800" dirty="0" err="1"/>
              <a:t>技术</a:t>
            </a:r>
            <a:endParaRPr lang="en-US" sz="2800" dirty="0"/>
          </a:p>
          <a:p>
            <a:pPr lvl="2"/>
            <a:r>
              <a:rPr sz="2400" dirty="0" err="1"/>
              <a:t>Oakley定义如何分辨及确认密钥，ISAKMP</a:t>
            </a:r>
            <a:r>
              <a:rPr sz="2400" dirty="0" err="1" smtClean="0"/>
              <a:t>定义分配密钥的方法</a:t>
            </a:r>
            <a:r>
              <a:rPr lang="zh-CN" altLang="en-US" sz="2400" dirty="0" smtClean="0"/>
              <a:t>，也是</a:t>
            </a:r>
            <a:r>
              <a:rPr sz="2400" dirty="0" smtClean="0"/>
              <a:t>IPv6</a:t>
            </a:r>
            <a:r>
              <a:rPr sz="2400" dirty="0"/>
              <a:t>与IPSEC的密钥管理技 术。</a:t>
            </a:r>
          </a:p>
        </p:txBody>
      </p:sp>
      <p:grpSp>
        <p:nvGrpSpPr>
          <p:cNvPr id="8" name="组合 7">
            <a:extLst>
              <a:ext uri="{FF2B5EF4-FFF2-40B4-BE49-F238E27FC236}">
                <a16:creationId xmlns:a16="http://schemas.microsoft.com/office/drawing/2014/main" id="{94FACF2C-E8EA-4EBB-A5F5-624C5A2029E3}"/>
              </a:ext>
            </a:extLst>
          </p:cNvPr>
          <p:cNvGrpSpPr/>
          <p:nvPr/>
        </p:nvGrpSpPr>
        <p:grpSpPr>
          <a:xfrm>
            <a:off x="1" y="336652"/>
            <a:ext cx="12191998" cy="378554"/>
            <a:chOff x="0" y="247949"/>
            <a:chExt cx="12191998" cy="378554"/>
          </a:xfrm>
        </p:grpSpPr>
        <p:sp>
          <p:nvSpPr>
            <p:cNvPr id="16" name="矩形 15">
              <a:extLst>
                <a:ext uri="{FF2B5EF4-FFF2-40B4-BE49-F238E27FC236}">
                  <a16:creationId xmlns:a16="http://schemas.microsoft.com/office/drawing/2014/main" id="{F9A61405-0682-4602-BF60-F734C8C97EA0}"/>
                </a:ext>
              </a:extLst>
            </p:cNvPr>
            <p:cNvSpPr/>
            <p:nvPr/>
          </p:nvSpPr>
          <p:spPr>
            <a:xfrm>
              <a:off x="5469146" y="247949"/>
              <a:ext cx="672285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27">
            <a:extLst>
              <a:ext uri="{FF2B5EF4-FFF2-40B4-BE49-F238E27FC236}">
                <a16:creationId xmlns:a16="http://schemas.microsoft.com/office/drawing/2014/main" id="{A14467AD-D84F-4CF0-9B77-D33FECC89748}"/>
              </a:ext>
            </a:extLst>
          </p:cNvPr>
          <p:cNvSpPr txBox="1"/>
          <p:nvPr/>
        </p:nvSpPr>
        <p:spPr>
          <a:xfrm>
            <a:off x="613188" y="336652"/>
            <a:ext cx="4752442" cy="461665"/>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pPr algn="l"/>
            <a:r>
              <a:rPr lang="zh-CN" altLang="en-US" sz="2400" spc="600" dirty="0" smtClean="0">
                <a:solidFill>
                  <a:srgbClr val="084772"/>
                </a:solidFill>
                <a:latin typeface="Times New Roman" panose="02020603050405020304" pitchFamily="18" charset="0"/>
                <a:ea typeface="微软雅黑" panose="020B0503020204020204" pitchFamily="34" charset="-122"/>
              </a:rPr>
              <a:t>密钥管理技术</a:t>
            </a:r>
            <a:r>
              <a:rPr lang="en-US" altLang="zh-CN" sz="2400" spc="-14" dirty="0">
                <a:solidFill>
                  <a:schemeClr val="accent1">
                    <a:lumMod val="50000"/>
                  </a:schemeClr>
                </a:solidFill>
                <a:latin typeface="Times New Roman" panose="02020603050405020304" pitchFamily="18" charset="0"/>
                <a:ea typeface="微软雅黑" panose="020B0503020204020204" pitchFamily="34" charset="-122"/>
                <a:cs typeface="Times New Roman"/>
              </a:rPr>
              <a:t>(</a:t>
            </a:r>
            <a:r>
              <a:rPr lang="en-US" altLang="zh-CN" sz="2400" spc="-5" dirty="0" smtClean="0">
                <a:solidFill>
                  <a:schemeClr val="accent1">
                    <a:lumMod val="50000"/>
                  </a:schemeClr>
                </a:solidFill>
                <a:latin typeface="Times New Roman" panose="02020603050405020304" pitchFamily="18" charset="0"/>
                <a:ea typeface="微软雅黑" panose="020B0503020204020204" pitchFamily="34" charset="-122"/>
                <a:cs typeface="Times New Roman"/>
              </a:rPr>
              <a:t>Key</a:t>
            </a:r>
            <a:r>
              <a:rPr lang="en-US" altLang="zh-CN" sz="2400" spc="-14" dirty="0" smtClean="0">
                <a:solidFill>
                  <a:schemeClr val="accent1">
                    <a:lumMod val="50000"/>
                  </a:schemeClr>
                </a:solidFill>
                <a:latin typeface="Times New Roman" panose="02020603050405020304" pitchFamily="18" charset="0"/>
                <a:ea typeface="微软雅黑" panose="020B0503020204020204" pitchFamily="34" charset="-122"/>
                <a:cs typeface="Times New Roman"/>
              </a:rPr>
              <a:t> </a:t>
            </a:r>
            <a:r>
              <a:rPr lang="en-US" altLang="zh-CN" sz="2400" spc="-5" dirty="0" smtClean="0">
                <a:solidFill>
                  <a:schemeClr val="accent1">
                    <a:lumMod val="50000"/>
                  </a:schemeClr>
                </a:solidFill>
                <a:latin typeface="Times New Roman" panose="02020603050405020304" pitchFamily="18" charset="0"/>
                <a:ea typeface="微软雅黑" panose="020B0503020204020204" pitchFamily="34" charset="-122"/>
                <a:cs typeface="Times New Roman"/>
              </a:rPr>
              <a:t>management)</a:t>
            </a:r>
            <a:endParaRPr lang="zh-CN" altLang="en-US" sz="2400" spc="600" dirty="0">
              <a:solidFill>
                <a:schemeClr val="accent1">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829473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3508" y="352423"/>
            <a:ext cx="4906024" cy="424732"/>
          </a:xfrm>
          <a:prstGeom prst="rect">
            <a:avLst/>
          </a:prstGeom>
          <a:noFill/>
        </p:spPr>
        <p:txBody>
          <a:bodyPr wrap="square" rtlCol="0">
            <a:spAutoFit/>
          </a:bodyPr>
          <a:lstStyle/>
          <a:p>
            <a:r>
              <a:rPr sz="2400" spc="600" dirty="0" err="1" smtClean="0">
                <a:solidFill>
                  <a:srgbClr val="084772"/>
                </a:solidFill>
                <a:latin typeface="Times New Roman" panose="02020603050405020304" pitchFamily="18" charset="0"/>
                <a:ea typeface="微软雅黑" panose="020B0503020204020204" pitchFamily="34" charset="-122"/>
                <a:cs typeface="+mn-cs"/>
              </a:rPr>
              <a:t>使用者与设备</a:t>
            </a:r>
            <a:r>
              <a:rPr lang="zh-CN" altLang="en-US" sz="2400" spc="600" dirty="0" smtClean="0">
                <a:solidFill>
                  <a:srgbClr val="084772"/>
                </a:solidFill>
                <a:latin typeface="Times New Roman" panose="02020603050405020304" pitchFamily="18" charset="0"/>
                <a:ea typeface="微软雅黑" panose="020B0503020204020204" pitchFamily="34" charset="-122"/>
                <a:cs typeface="+mn-cs"/>
              </a:rPr>
              <a:t>身份</a:t>
            </a:r>
            <a:r>
              <a:rPr sz="2400" spc="600" dirty="0" err="1" smtClean="0">
                <a:solidFill>
                  <a:srgbClr val="084772"/>
                </a:solidFill>
                <a:latin typeface="Times New Roman" panose="02020603050405020304" pitchFamily="18" charset="0"/>
                <a:ea typeface="微软雅黑" panose="020B0503020204020204" pitchFamily="34" charset="-122"/>
                <a:cs typeface="+mn-cs"/>
              </a:rPr>
              <a:t>鉴别技术</a:t>
            </a:r>
            <a:endParaRPr sz="2400" spc="600" dirty="0">
              <a:solidFill>
                <a:srgbClr val="084772"/>
              </a:solidFill>
              <a:latin typeface="Times New Roman" panose="02020603050405020304" pitchFamily="18" charset="0"/>
              <a:ea typeface="微软雅黑" panose="020B0503020204020204" pitchFamily="34" charset="-122"/>
              <a:cs typeface="+mn-cs"/>
            </a:endParaRPr>
          </a:p>
        </p:txBody>
      </p:sp>
      <p:sp>
        <p:nvSpPr>
          <p:cNvPr id="3" name="object 3"/>
          <p:cNvSpPr txBox="1"/>
          <p:nvPr/>
        </p:nvSpPr>
        <p:spPr>
          <a:xfrm>
            <a:off x="967002" y="1475805"/>
            <a:ext cx="9125060" cy="3893364"/>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a:latin typeface="Times New Roman" panose="02020603050405020304" pitchFamily="18" charset="0"/>
                <a:ea typeface="黑体" panose="02010609060101010101" pitchFamily="49" charset="-122"/>
              </a:defRPr>
            </a:lvl2pPr>
            <a:lvl3pPr marL="1143000" lvl="2"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sz="3200" dirty="0" err="1"/>
              <a:t>使用者</a:t>
            </a:r>
            <a:r>
              <a:rPr lang="zh-CN" altLang="en-US" sz="3200" dirty="0"/>
              <a:t>身份</a:t>
            </a:r>
            <a:r>
              <a:rPr sz="3200" dirty="0" err="1"/>
              <a:t>鉴别部分</a:t>
            </a:r>
            <a:r>
              <a:rPr sz="3200" dirty="0"/>
              <a:t>：</a:t>
            </a:r>
          </a:p>
          <a:p>
            <a:pPr lvl="1"/>
            <a:r>
              <a:rPr sz="2800" dirty="0" err="1"/>
              <a:t>使用者名称与密码、IC</a:t>
            </a:r>
            <a:r>
              <a:rPr sz="2800" dirty="0"/>
              <a:t> </a:t>
            </a:r>
            <a:r>
              <a:rPr sz="2800" dirty="0" err="1"/>
              <a:t>卡鉴别、one-time</a:t>
            </a:r>
            <a:r>
              <a:rPr sz="2800" dirty="0"/>
              <a:t>  password</a:t>
            </a:r>
          </a:p>
          <a:p>
            <a:r>
              <a:rPr sz="3200" dirty="0" err="1"/>
              <a:t>设备</a:t>
            </a:r>
            <a:r>
              <a:rPr lang="zh-CN" altLang="en-US" sz="3200" dirty="0"/>
              <a:t>身份</a:t>
            </a:r>
            <a:r>
              <a:rPr sz="3200" dirty="0" err="1"/>
              <a:t>鉴别部分</a:t>
            </a:r>
            <a:r>
              <a:rPr sz="3200" dirty="0"/>
              <a:t>：</a:t>
            </a:r>
          </a:p>
          <a:p>
            <a:pPr lvl="1"/>
            <a:r>
              <a:rPr sz="2800" dirty="0"/>
              <a:t>CA 的 X.509 </a:t>
            </a:r>
            <a:r>
              <a:rPr lang="zh-CN" altLang="en-US" sz="2800" dirty="0"/>
              <a:t>证书</a:t>
            </a:r>
            <a:endParaRPr sz="2800" dirty="0"/>
          </a:p>
          <a:p>
            <a:pPr lvl="1"/>
            <a:r>
              <a:rPr lang="zh-CN" altLang="en-US" sz="2800" dirty="0" smtClean="0"/>
              <a:t>预</a:t>
            </a:r>
            <a:r>
              <a:rPr sz="2800" dirty="0" err="1" smtClean="0"/>
              <a:t>分享密钥</a:t>
            </a:r>
            <a:r>
              <a:rPr sz="2800" dirty="0" smtClean="0"/>
              <a:t> </a:t>
            </a:r>
            <a:r>
              <a:rPr sz="2800" dirty="0"/>
              <a:t>（Pre-share key）</a:t>
            </a:r>
          </a:p>
        </p:txBody>
      </p:sp>
      <p:grpSp>
        <p:nvGrpSpPr>
          <p:cNvPr id="8" name="组合 7">
            <a:extLst>
              <a:ext uri="{FF2B5EF4-FFF2-40B4-BE49-F238E27FC236}">
                <a16:creationId xmlns:a16="http://schemas.microsoft.com/office/drawing/2014/main" id="{94FACF2C-E8EA-4EBB-A5F5-624C5A2029E3}"/>
              </a:ext>
            </a:extLst>
          </p:cNvPr>
          <p:cNvGrpSpPr/>
          <p:nvPr/>
        </p:nvGrpSpPr>
        <p:grpSpPr>
          <a:xfrm>
            <a:off x="1" y="336652"/>
            <a:ext cx="12191998" cy="378554"/>
            <a:chOff x="0" y="247949"/>
            <a:chExt cx="12191998" cy="378554"/>
          </a:xfrm>
        </p:grpSpPr>
        <p:sp>
          <p:nvSpPr>
            <p:cNvPr id="16" name="矩形 15">
              <a:extLst>
                <a:ext uri="{FF2B5EF4-FFF2-40B4-BE49-F238E27FC236}">
                  <a16:creationId xmlns:a16="http://schemas.microsoft.com/office/drawing/2014/main" id="{F9A61405-0682-4602-BF60-F734C8C97EA0}"/>
                </a:ext>
              </a:extLst>
            </p:cNvPr>
            <p:cNvSpPr/>
            <p:nvPr/>
          </p:nvSpPr>
          <p:spPr>
            <a:xfrm>
              <a:off x="5348376" y="247949"/>
              <a:ext cx="684362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58466980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4277" y="336652"/>
            <a:ext cx="1878153" cy="424732"/>
          </a:xfrm>
          <a:prstGeom prst="rect">
            <a:avLst/>
          </a:prstGeom>
          <a:noFill/>
        </p:spPr>
        <p:txBody>
          <a:bodyPr wrap="square" rtlCol="0">
            <a:spAutoFit/>
          </a:bodyPr>
          <a:lstStyle/>
          <a:p>
            <a:r>
              <a:rPr lang="en-US" sz="2400" spc="600" dirty="0" smtClean="0">
                <a:solidFill>
                  <a:srgbClr val="084772"/>
                </a:solidFill>
                <a:latin typeface="Times New Roman" panose="02020603050405020304" pitchFamily="18" charset="0"/>
                <a:ea typeface="微软雅黑" panose="020B0503020204020204" pitchFamily="34" charset="-122"/>
                <a:cs typeface="+mn-cs"/>
              </a:rPr>
              <a:t>VPN</a:t>
            </a:r>
            <a:r>
              <a:rPr lang="zh-CN" altLang="en-US" sz="2400" spc="600" dirty="0" smtClean="0">
                <a:solidFill>
                  <a:srgbClr val="084772"/>
                </a:solidFill>
                <a:latin typeface="Times New Roman" panose="02020603050405020304" pitchFamily="18" charset="0"/>
                <a:ea typeface="微软雅黑" panose="020B0503020204020204" pitchFamily="34" charset="-122"/>
                <a:cs typeface="+mn-cs"/>
              </a:rPr>
              <a:t>分类</a:t>
            </a:r>
            <a:endParaRPr sz="2400" spc="600" dirty="0">
              <a:solidFill>
                <a:srgbClr val="084772"/>
              </a:solidFill>
              <a:latin typeface="Times New Roman" panose="02020603050405020304" pitchFamily="18" charset="0"/>
              <a:ea typeface="微软雅黑" panose="020B0503020204020204" pitchFamily="34" charset="-122"/>
              <a:cs typeface="+mn-cs"/>
            </a:endParaRPr>
          </a:p>
        </p:txBody>
      </p:sp>
      <p:sp>
        <p:nvSpPr>
          <p:cNvPr id="3" name="object 3"/>
          <p:cNvSpPr txBox="1"/>
          <p:nvPr/>
        </p:nvSpPr>
        <p:spPr>
          <a:xfrm>
            <a:off x="1206610" y="1639928"/>
            <a:ext cx="9125060" cy="2909235"/>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a:latin typeface="Times New Roman" panose="02020603050405020304" pitchFamily="18" charset="0"/>
                <a:ea typeface="黑体" panose="02010609060101010101" pitchFamily="49" charset="-122"/>
              </a:defRPr>
            </a:lvl2pPr>
            <a:lvl3pPr marL="1143000" lvl="2"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3600" dirty="0"/>
              <a:t>VPN</a:t>
            </a:r>
            <a:r>
              <a:rPr lang="zh-CN" altLang="en-US" sz="3600" dirty="0"/>
              <a:t>分类</a:t>
            </a:r>
            <a:r>
              <a:rPr sz="3600" dirty="0"/>
              <a:t>：</a:t>
            </a:r>
            <a:endParaRPr lang="en-US" sz="3600" dirty="0"/>
          </a:p>
          <a:p>
            <a:pPr lvl="1"/>
            <a:r>
              <a:rPr lang="zh-CN" altLang="en-US" sz="3200" dirty="0"/>
              <a:t>根据应用场合分类</a:t>
            </a:r>
            <a:endParaRPr lang="en-US" altLang="zh-CN" sz="3200" dirty="0"/>
          </a:p>
          <a:p>
            <a:pPr lvl="1"/>
            <a:r>
              <a:rPr lang="zh-CN" altLang="en-US" sz="3200" dirty="0"/>
              <a:t>按隧道协议分类</a:t>
            </a:r>
            <a:endParaRPr sz="3200" dirty="0"/>
          </a:p>
        </p:txBody>
      </p:sp>
      <p:grpSp>
        <p:nvGrpSpPr>
          <p:cNvPr id="8" name="组合 7">
            <a:extLst>
              <a:ext uri="{FF2B5EF4-FFF2-40B4-BE49-F238E27FC236}">
                <a16:creationId xmlns:a16="http://schemas.microsoft.com/office/drawing/2014/main" id="{94FACF2C-E8EA-4EBB-A5F5-624C5A2029E3}"/>
              </a:ext>
            </a:extLst>
          </p:cNvPr>
          <p:cNvGrpSpPr/>
          <p:nvPr/>
        </p:nvGrpSpPr>
        <p:grpSpPr>
          <a:xfrm>
            <a:off x="1" y="336652"/>
            <a:ext cx="12191998" cy="378554"/>
            <a:chOff x="0" y="247949"/>
            <a:chExt cx="12191998" cy="378554"/>
          </a:xfrm>
        </p:grpSpPr>
        <p:sp>
          <p:nvSpPr>
            <p:cNvPr id="16" name="矩形 15">
              <a:extLst>
                <a:ext uri="{FF2B5EF4-FFF2-40B4-BE49-F238E27FC236}">
                  <a16:creationId xmlns:a16="http://schemas.microsoft.com/office/drawing/2014/main" id="{F9A61405-0682-4602-BF60-F734C8C97EA0}"/>
                </a:ext>
              </a:extLst>
            </p:cNvPr>
            <p:cNvSpPr/>
            <p:nvPr/>
          </p:nvSpPr>
          <p:spPr>
            <a:xfrm>
              <a:off x="2622429" y="247949"/>
              <a:ext cx="9569569"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189781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98029" y="1327151"/>
            <a:ext cx="10722145" cy="4239109"/>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3200" dirty="0"/>
              <a:t>根据应用场合分类</a:t>
            </a:r>
            <a:endParaRPr lang="en-US" altLang="zh-CN" sz="3200" dirty="0"/>
          </a:p>
          <a:p>
            <a:pPr lvl="1"/>
            <a:r>
              <a:rPr sz="2800" dirty="0"/>
              <a:t>(1) </a:t>
            </a:r>
            <a:r>
              <a:rPr sz="2800" dirty="0">
                <a:solidFill>
                  <a:srgbClr val="C00000"/>
                </a:solidFill>
              </a:rPr>
              <a:t>远程访问VPN</a:t>
            </a:r>
          </a:p>
          <a:p>
            <a:pPr lvl="2"/>
            <a:r>
              <a:rPr sz="2400" dirty="0" smtClean="0"/>
              <a:t>它是为企业员工从外地访问企业内网而提供的VPN</a:t>
            </a:r>
            <a:r>
              <a:rPr sz="2400" dirty="0"/>
              <a:t>解决方案，当公司的员工出差到外地需要访问企业内网的机密信息时，为了避免信息传输过程中的泄密，他们的主机首先以VPN客户端的方式连接到企业的远程访问VPN服务器，此后远程主机到内网主机的通信将加密，从而保证了通信的安全性。</a:t>
            </a:r>
          </a:p>
        </p:txBody>
      </p:sp>
      <p:sp>
        <p:nvSpPr>
          <p:cNvPr id="20" name="object 2"/>
          <p:cNvSpPr txBox="1">
            <a:spLocks noGrp="1"/>
          </p:cNvSpPr>
          <p:nvPr>
            <p:ph type="title"/>
          </p:nvPr>
        </p:nvSpPr>
        <p:spPr>
          <a:xfrm>
            <a:off x="744277" y="336652"/>
            <a:ext cx="1878153" cy="424732"/>
          </a:xfrm>
          <a:prstGeom prst="rect">
            <a:avLst/>
          </a:prstGeom>
          <a:noFill/>
        </p:spPr>
        <p:txBody>
          <a:bodyPr wrap="square" rtlCol="0">
            <a:spAutoFit/>
          </a:bodyPr>
          <a:lstStyle/>
          <a:p>
            <a:r>
              <a:rPr lang="en-US" sz="2400" spc="600" dirty="0" smtClean="0">
                <a:solidFill>
                  <a:srgbClr val="084772"/>
                </a:solidFill>
                <a:latin typeface="Times New Roman" panose="02020603050405020304" pitchFamily="18" charset="0"/>
                <a:ea typeface="微软雅黑" panose="020B0503020204020204" pitchFamily="34" charset="-122"/>
                <a:cs typeface="+mn-cs"/>
              </a:rPr>
              <a:t>VPN</a:t>
            </a:r>
            <a:r>
              <a:rPr lang="zh-CN" altLang="en-US" sz="2400" spc="600" dirty="0" smtClean="0">
                <a:solidFill>
                  <a:srgbClr val="084772"/>
                </a:solidFill>
                <a:latin typeface="Times New Roman" panose="02020603050405020304" pitchFamily="18" charset="0"/>
                <a:ea typeface="微软雅黑" panose="020B0503020204020204" pitchFamily="34" charset="-122"/>
                <a:cs typeface="+mn-cs"/>
              </a:rPr>
              <a:t>分类</a:t>
            </a:r>
            <a:endParaRPr sz="2400" spc="600" dirty="0">
              <a:solidFill>
                <a:srgbClr val="084772"/>
              </a:solidFill>
              <a:latin typeface="Times New Roman" panose="02020603050405020304" pitchFamily="18" charset="0"/>
              <a:ea typeface="微软雅黑" panose="020B0503020204020204" pitchFamily="34" charset="-122"/>
              <a:cs typeface="+mn-cs"/>
            </a:endParaRPr>
          </a:p>
        </p:txBody>
      </p:sp>
      <p:grpSp>
        <p:nvGrpSpPr>
          <p:cNvPr id="21" name="组合 20">
            <a:extLst>
              <a:ext uri="{FF2B5EF4-FFF2-40B4-BE49-F238E27FC236}">
                <a16:creationId xmlns:a16="http://schemas.microsoft.com/office/drawing/2014/main" id="{94FACF2C-E8EA-4EBB-A5F5-624C5A2029E3}"/>
              </a:ext>
            </a:extLst>
          </p:cNvPr>
          <p:cNvGrpSpPr/>
          <p:nvPr/>
        </p:nvGrpSpPr>
        <p:grpSpPr>
          <a:xfrm>
            <a:off x="1" y="336652"/>
            <a:ext cx="12191998" cy="378554"/>
            <a:chOff x="0" y="247949"/>
            <a:chExt cx="12191998" cy="378554"/>
          </a:xfrm>
        </p:grpSpPr>
        <p:sp>
          <p:nvSpPr>
            <p:cNvPr id="22" name="矩形 21">
              <a:extLst>
                <a:ext uri="{FF2B5EF4-FFF2-40B4-BE49-F238E27FC236}">
                  <a16:creationId xmlns:a16="http://schemas.microsoft.com/office/drawing/2014/main" id="{F9A61405-0682-4602-BF60-F734C8C97EA0}"/>
                </a:ext>
              </a:extLst>
            </p:cNvPr>
            <p:cNvSpPr/>
            <p:nvPr/>
          </p:nvSpPr>
          <p:spPr>
            <a:xfrm>
              <a:off x="2622429" y="247949"/>
              <a:ext cx="9569569"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7936368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20708" y="3426475"/>
            <a:ext cx="4771292" cy="590931"/>
          </a:xfrm>
        </p:spPr>
        <p:txBody>
          <a:bodyPr/>
          <a:lstStyle/>
          <a:p>
            <a:r>
              <a:rPr lang="zh-CN" altLang="en-US" dirty="0" smtClean="0"/>
              <a:t>虚拟</a:t>
            </a:r>
            <a:r>
              <a:rPr lang="zh-CN" altLang="en-US" dirty="0" smtClean="0"/>
              <a:t>专用网络技术</a:t>
            </a:r>
            <a:endParaRPr lang="zh-CN" altLang="en-US" dirty="0"/>
          </a:p>
        </p:txBody>
      </p:sp>
      <p:sp>
        <p:nvSpPr>
          <p:cNvPr id="4" name="文本占位符 3"/>
          <p:cNvSpPr>
            <a:spLocks noGrp="1"/>
          </p:cNvSpPr>
          <p:nvPr>
            <p:ph type="body" idx="1"/>
          </p:nvPr>
        </p:nvSpPr>
        <p:spPr>
          <a:xfrm>
            <a:off x="1343613" y="2164995"/>
            <a:ext cx="1711821" cy="1261480"/>
          </a:xfrm>
        </p:spPr>
        <p:txBody>
          <a:bodyPr/>
          <a:lstStyle/>
          <a:p>
            <a:r>
              <a:rPr lang="en-US" altLang="zh-CN" sz="8800" dirty="0" smtClean="0"/>
              <a:t>05</a:t>
            </a:r>
            <a:endParaRPr lang="zh-CN" altLang="en-US" sz="7200" dirty="0"/>
          </a:p>
        </p:txBody>
      </p:sp>
    </p:spTree>
    <p:extLst>
      <p:ext uri="{BB962C8B-B14F-4D97-AF65-F5344CB8AC3E}">
        <p14:creationId xmlns:p14="http://schemas.microsoft.com/office/powerpoint/2010/main" val="192708375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9" name="组合 208"/>
          <p:cNvGrpSpPr/>
          <p:nvPr/>
        </p:nvGrpSpPr>
        <p:grpSpPr>
          <a:xfrm>
            <a:off x="2605178" y="2056408"/>
            <a:ext cx="8097395" cy="3266973"/>
            <a:chOff x="1521235" y="2097912"/>
            <a:chExt cx="8185159" cy="3287537"/>
          </a:xfrm>
        </p:grpSpPr>
        <p:sp>
          <p:nvSpPr>
            <p:cNvPr id="3" name="object 3"/>
            <p:cNvSpPr/>
            <p:nvPr/>
          </p:nvSpPr>
          <p:spPr>
            <a:xfrm>
              <a:off x="8372023" y="4794554"/>
              <a:ext cx="1038225" cy="20955"/>
            </a:xfrm>
            <a:custGeom>
              <a:avLst/>
              <a:gdLst/>
              <a:ahLst/>
              <a:cxnLst/>
              <a:rect l="l" t="t" r="r" b="b"/>
              <a:pathLst>
                <a:path w="1038225" h="20954">
                  <a:moveTo>
                    <a:pt x="1038157" y="0"/>
                  </a:moveTo>
                  <a:lnTo>
                    <a:pt x="0" y="20387"/>
                  </a:lnTo>
                </a:path>
              </a:pathLst>
            </a:custGeom>
            <a:ln w="12842">
              <a:solidFill>
                <a:srgbClr val="000000"/>
              </a:solidFill>
            </a:ln>
          </p:spPr>
          <p:txBody>
            <a:bodyPr wrap="square" lIns="0" tIns="0" rIns="0" bIns="0" rtlCol="0"/>
            <a:lstStyle/>
            <a:p>
              <a:endParaRPr/>
            </a:p>
          </p:txBody>
        </p:sp>
        <p:sp>
          <p:nvSpPr>
            <p:cNvPr id="4" name="object 4"/>
            <p:cNvSpPr/>
            <p:nvPr/>
          </p:nvSpPr>
          <p:spPr>
            <a:xfrm>
              <a:off x="2406292" y="3409818"/>
              <a:ext cx="712470" cy="0"/>
            </a:xfrm>
            <a:custGeom>
              <a:avLst/>
              <a:gdLst/>
              <a:ahLst/>
              <a:cxnLst/>
              <a:rect l="l" t="t" r="r" b="b"/>
              <a:pathLst>
                <a:path w="712469">
                  <a:moveTo>
                    <a:pt x="0" y="0"/>
                  </a:moveTo>
                  <a:lnTo>
                    <a:pt x="711994" y="0"/>
                  </a:lnTo>
                </a:path>
              </a:pathLst>
            </a:custGeom>
            <a:ln w="21404">
              <a:solidFill>
                <a:srgbClr val="000000"/>
              </a:solidFill>
            </a:ln>
          </p:spPr>
          <p:txBody>
            <a:bodyPr wrap="square" lIns="0" tIns="0" rIns="0" bIns="0" rtlCol="0"/>
            <a:lstStyle/>
            <a:p>
              <a:endParaRPr/>
            </a:p>
          </p:txBody>
        </p:sp>
        <p:sp>
          <p:nvSpPr>
            <p:cNvPr id="5" name="object 5"/>
            <p:cNvSpPr/>
            <p:nvPr/>
          </p:nvSpPr>
          <p:spPr>
            <a:xfrm>
              <a:off x="8408543" y="3897908"/>
              <a:ext cx="979169" cy="0"/>
            </a:xfrm>
            <a:custGeom>
              <a:avLst/>
              <a:gdLst/>
              <a:ahLst/>
              <a:cxnLst/>
              <a:rect l="l" t="t" r="r" b="b"/>
              <a:pathLst>
                <a:path w="979170">
                  <a:moveTo>
                    <a:pt x="0" y="0"/>
                  </a:moveTo>
                  <a:lnTo>
                    <a:pt x="978543" y="0"/>
                  </a:lnTo>
                </a:path>
              </a:pathLst>
            </a:custGeom>
            <a:ln w="12842">
              <a:solidFill>
                <a:srgbClr val="000000"/>
              </a:solidFill>
            </a:ln>
          </p:spPr>
          <p:txBody>
            <a:bodyPr wrap="square" lIns="0" tIns="0" rIns="0" bIns="0" rtlCol="0"/>
            <a:lstStyle/>
            <a:p>
              <a:endParaRPr/>
            </a:p>
          </p:txBody>
        </p:sp>
        <p:sp>
          <p:nvSpPr>
            <p:cNvPr id="6" name="object 6"/>
            <p:cNvSpPr/>
            <p:nvPr/>
          </p:nvSpPr>
          <p:spPr>
            <a:xfrm>
              <a:off x="8408543" y="2350840"/>
              <a:ext cx="979169" cy="0"/>
            </a:xfrm>
            <a:custGeom>
              <a:avLst/>
              <a:gdLst/>
              <a:ahLst/>
              <a:cxnLst/>
              <a:rect l="l" t="t" r="r" b="b"/>
              <a:pathLst>
                <a:path w="979170">
                  <a:moveTo>
                    <a:pt x="0" y="0"/>
                  </a:moveTo>
                  <a:lnTo>
                    <a:pt x="978543" y="0"/>
                  </a:lnTo>
                </a:path>
              </a:pathLst>
            </a:custGeom>
            <a:ln w="12842">
              <a:solidFill>
                <a:srgbClr val="000000"/>
              </a:solidFill>
            </a:ln>
          </p:spPr>
          <p:txBody>
            <a:bodyPr wrap="square" lIns="0" tIns="0" rIns="0" bIns="0" rtlCol="0"/>
            <a:lstStyle/>
            <a:p>
              <a:endParaRPr/>
            </a:p>
          </p:txBody>
        </p:sp>
        <p:sp>
          <p:nvSpPr>
            <p:cNvPr id="7" name="object 7"/>
            <p:cNvSpPr/>
            <p:nvPr/>
          </p:nvSpPr>
          <p:spPr>
            <a:xfrm>
              <a:off x="3297421" y="2546300"/>
              <a:ext cx="2537460" cy="1739900"/>
            </a:xfrm>
            <a:custGeom>
              <a:avLst/>
              <a:gdLst/>
              <a:ahLst/>
              <a:cxnLst/>
              <a:rect l="l" t="t" r="r" b="b"/>
              <a:pathLst>
                <a:path w="2537460" h="1739900">
                  <a:moveTo>
                    <a:pt x="1453669" y="1676400"/>
                  </a:moveTo>
                  <a:lnTo>
                    <a:pt x="1011122" y="1676400"/>
                  </a:lnTo>
                  <a:lnTo>
                    <a:pt x="1021005" y="1701800"/>
                  </a:lnTo>
                  <a:lnTo>
                    <a:pt x="1037685" y="1714500"/>
                  </a:lnTo>
                  <a:lnTo>
                    <a:pt x="1060239" y="1727200"/>
                  </a:lnTo>
                  <a:lnTo>
                    <a:pt x="1087744" y="1739900"/>
                  </a:lnTo>
                  <a:lnTo>
                    <a:pt x="1186274" y="1739900"/>
                  </a:lnTo>
                  <a:lnTo>
                    <a:pt x="1227542" y="1727200"/>
                  </a:lnTo>
                  <a:lnTo>
                    <a:pt x="1256205" y="1689100"/>
                  </a:lnTo>
                  <a:lnTo>
                    <a:pt x="1447955" y="1689100"/>
                  </a:lnTo>
                  <a:lnTo>
                    <a:pt x="1453669" y="1676400"/>
                  </a:lnTo>
                  <a:close/>
                </a:path>
                <a:path w="2537460" h="1739900">
                  <a:moveTo>
                    <a:pt x="1447955" y="1689100"/>
                  </a:moveTo>
                  <a:lnTo>
                    <a:pt x="1256205" y="1689100"/>
                  </a:lnTo>
                  <a:lnTo>
                    <a:pt x="1268583" y="1714500"/>
                  </a:lnTo>
                  <a:lnTo>
                    <a:pt x="1288497" y="1727200"/>
                  </a:lnTo>
                  <a:lnTo>
                    <a:pt x="1314285" y="1739900"/>
                  </a:lnTo>
                  <a:lnTo>
                    <a:pt x="1384009" y="1739900"/>
                  </a:lnTo>
                  <a:lnTo>
                    <a:pt x="1417841" y="1727200"/>
                  </a:lnTo>
                  <a:lnTo>
                    <a:pt x="1442242" y="1701800"/>
                  </a:lnTo>
                  <a:lnTo>
                    <a:pt x="1447955" y="1689100"/>
                  </a:lnTo>
                  <a:close/>
                </a:path>
                <a:path w="2537460" h="1739900">
                  <a:moveTo>
                    <a:pt x="1659948" y="1676400"/>
                  </a:moveTo>
                  <a:lnTo>
                    <a:pt x="1453669" y="1676400"/>
                  </a:lnTo>
                  <a:lnTo>
                    <a:pt x="1473753" y="1714500"/>
                  </a:lnTo>
                  <a:lnTo>
                    <a:pt x="1504780" y="1727200"/>
                  </a:lnTo>
                  <a:lnTo>
                    <a:pt x="1542789" y="1739900"/>
                  </a:lnTo>
                  <a:lnTo>
                    <a:pt x="1583819" y="1739900"/>
                  </a:lnTo>
                  <a:lnTo>
                    <a:pt x="1621257" y="1727200"/>
                  </a:lnTo>
                  <a:lnTo>
                    <a:pt x="1647417" y="1701800"/>
                  </a:lnTo>
                  <a:lnTo>
                    <a:pt x="1659948" y="1676400"/>
                  </a:lnTo>
                  <a:close/>
                </a:path>
                <a:path w="2537460" h="1739900">
                  <a:moveTo>
                    <a:pt x="1852175" y="1587500"/>
                  </a:moveTo>
                  <a:lnTo>
                    <a:pt x="805603" y="1587500"/>
                  </a:lnTo>
                  <a:lnTo>
                    <a:pt x="805846" y="1612900"/>
                  </a:lnTo>
                  <a:lnTo>
                    <a:pt x="813458" y="1625600"/>
                  </a:lnTo>
                  <a:lnTo>
                    <a:pt x="827883" y="1651000"/>
                  </a:lnTo>
                  <a:lnTo>
                    <a:pt x="889526" y="1689100"/>
                  </a:lnTo>
                  <a:lnTo>
                    <a:pt x="933739" y="1701800"/>
                  </a:lnTo>
                  <a:lnTo>
                    <a:pt x="976006" y="1689100"/>
                  </a:lnTo>
                  <a:lnTo>
                    <a:pt x="1011122" y="1676400"/>
                  </a:lnTo>
                  <a:lnTo>
                    <a:pt x="1659948" y="1676400"/>
                  </a:lnTo>
                  <a:lnTo>
                    <a:pt x="1656502" y="1638300"/>
                  </a:lnTo>
                  <a:lnTo>
                    <a:pt x="1846482" y="1638300"/>
                  </a:lnTo>
                  <a:lnTo>
                    <a:pt x="1851635" y="1625600"/>
                  </a:lnTo>
                  <a:lnTo>
                    <a:pt x="1852175" y="1587500"/>
                  </a:lnTo>
                  <a:close/>
                </a:path>
                <a:path w="2537460" h="1739900">
                  <a:moveTo>
                    <a:pt x="1846482" y="1638300"/>
                  </a:moveTo>
                  <a:lnTo>
                    <a:pt x="1656502" y="1638300"/>
                  </a:lnTo>
                  <a:lnTo>
                    <a:pt x="1674956" y="1676400"/>
                  </a:lnTo>
                  <a:lnTo>
                    <a:pt x="1702086" y="1689100"/>
                  </a:lnTo>
                  <a:lnTo>
                    <a:pt x="1735024" y="1701800"/>
                  </a:lnTo>
                  <a:lnTo>
                    <a:pt x="1770898" y="1701800"/>
                  </a:lnTo>
                  <a:lnTo>
                    <a:pt x="1808395" y="1689100"/>
                  </a:lnTo>
                  <a:lnTo>
                    <a:pt x="1836175" y="1663700"/>
                  </a:lnTo>
                  <a:lnTo>
                    <a:pt x="1846482" y="1638300"/>
                  </a:lnTo>
                  <a:close/>
                </a:path>
                <a:path w="2537460" h="1739900">
                  <a:moveTo>
                    <a:pt x="2063208" y="1524000"/>
                  </a:moveTo>
                  <a:lnTo>
                    <a:pt x="624789" y="1524000"/>
                  </a:lnTo>
                  <a:lnTo>
                    <a:pt x="617077" y="1536700"/>
                  </a:lnTo>
                  <a:lnTo>
                    <a:pt x="611161" y="1536700"/>
                  </a:lnTo>
                  <a:lnTo>
                    <a:pt x="607091" y="1549400"/>
                  </a:lnTo>
                  <a:lnTo>
                    <a:pt x="604918" y="1562100"/>
                  </a:lnTo>
                  <a:lnTo>
                    <a:pt x="609891" y="1574800"/>
                  </a:lnTo>
                  <a:lnTo>
                    <a:pt x="628996" y="1600200"/>
                  </a:lnTo>
                  <a:lnTo>
                    <a:pt x="659246" y="1625600"/>
                  </a:lnTo>
                  <a:lnTo>
                    <a:pt x="697652" y="1638300"/>
                  </a:lnTo>
                  <a:lnTo>
                    <a:pt x="737353" y="1638300"/>
                  </a:lnTo>
                  <a:lnTo>
                    <a:pt x="770895" y="1625600"/>
                  </a:lnTo>
                  <a:lnTo>
                    <a:pt x="794803" y="1612900"/>
                  </a:lnTo>
                  <a:lnTo>
                    <a:pt x="805603" y="1587500"/>
                  </a:lnTo>
                  <a:lnTo>
                    <a:pt x="2003340" y="1587500"/>
                  </a:lnTo>
                  <a:lnTo>
                    <a:pt x="2024712" y="1574800"/>
                  </a:lnTo>
                  <a:lnTo>
                    <a:pt x="2052570" y="1549400"/>
                  </a:lnTo>
                  <a:lnTo>
                    <a:pt x="2063208" y="1524000"/>
                  </a:lnTo>
                  <a:close/>
                </a:path>
                <a:path w="2537460" h="1739900">
                  <a:moveTo>
                    <a:pt x="2003340" y="1587500"/>
                  </a:moveTo>
                  <a:lnTo>
                    <a:pt x="1852175" y="1587500"/>
                  </a:lnTo>
                  <a:lnTo>
                    <a:pt x="1881468" y="1600200"/>
                  </a:lnTo>
                  <a:lnTo>
                    <a:pt x="1981967" y="1600200"/>
                  </a:lnTo>
                  <a:lnTo>
                    <a:pt x="2003340" y="1587500"/>
                  </a:lnTo>
                  <a:close/>
                </a:path>
                <a:path w="2537460" h="1739900">
                  <a:moveTo>
                    <a:pt x="2283794" y="1384300"/>
                  </a:moveTo>
                  <a:lnTo>
                    <a:pt x="455254" y="1384300"/>
                  </a:lnTo>
                  <a:lnTo>
                    <a:pt x="451684" y="1409700"/>
                  </a:lnTo>
                  <a:lnTo>
                    <a:pt x="455959" y="1447800"/>
                  </a:lnTo>
                  <a:lnTo>
                    <a:pt x="492846" y="1511300"/>
                  </a:lnTo>
                  <a:lnTo>
                    <a:pt x="532883" y="1536700"/>
                  </a:lnTo>
                  <a:lnTo>
                    <a:pt x="578593" y="1536700"/>
                  </a:lnTo>
                  <a:lnTo>
                    <a:pt x="624789" y="1524000"/>
                  </a:lnTo>
                  <a:lnTo>
                    <a:pt x="2063208" y="1524000"/>
                  </a:lnTo>
                  <a:lnTo>
                    <a:pt x="2054293" y="1485900"/>
                  </a:lnTo>
                  <a:lnTo>
                    <a:pt x="2206135" y="1485900"/>
                  </a:lnTo>
                  <a:lnTo>
                    <a:pt x="2240365" y="1460500"/>
                  </a:lnTo>
                  <a:lnTo>
                    <a:pt x="2266637" y="1422400"/>
                  </a:lnTo>
                  <a:lnTo>
                    <a:pt x="2283794" y="1384300"/>
                  </a:lnTo>
                  <a:close/>
                </a:path>
                <a:path w="2537460" h="1739900">
                  <a:moveTo>
                    <a:pt x="2206135" y="1485900"/>
                  </a:moveTo>
                  <a:lnTo>
                    <a:pt x="2054293" y="1485900"/>
                  </a:lnTo>
                  <a:lnTo>
                    <a:pt x="2080872" y="1498600"/>
                  </a:lnTo>
                  <a:lnTo>
                    <a:pt x="2165108" y="1498600"/>
                  </a:lnTo>
                  <a:lnTo>
                    <a:pt x="2206135" y="1485900"/>
                  </a:lnTo>
                  <a:close/>
                </a:path>
                <a:path w="2537460" h="1739900">
                  <a:moveTo>
                    <a:pt x="2367942" y="1181100"/>
                  </a:moveTo>
                  <a:lnTo>
                    <a:pt x="144290" y="1181100"/>
                  </a:lnTo>
                  <a:lnTo>
                    <a:pt x="140020" y="1231900"/>
                  </a:lnTo>
                  <a:lnTo>
                    <a:pt x="149835" y="1270000"/>
                  </a:lnTo>
                  <a:lnTo>
                    <a:pt x="172866" y="1308100"/>
                  </a:lnTo>
                  <a:lnTo>
                    <a:pt x="208246" y="1346200"/>
                  </a:lnTo>
                  <a:lnTo>
                    <a:pt x="255105" y="1384300"/>
                  </a:lnTo>
                  <a:lnTo>
                    <a:pt x="292952" y="1409700"/>
                  </a:lnTo>
                  <a:lnTo>
                    <a:pt x="334116" y="1422400"/>
                  </a:lnTo>
                  <a:lnTo>
                    <a:pt x="376372" y="1422400"/>
                  </a:lnTo>
                  <a:lnTo>
                    <a:pt x="417493" y="1409700"/>
                  </a:lnTo>
                  <a:lnTo>
                    <a:pt x="455254" y="1384300"/>
                  </a:lnTo>
                  <a:lnTo>
                    <a:pt x="2283794" y="1384300"/>
                  </a:lnTo>
                  <a:lnTo>
                    <a:pt x="2290678" y="1333500"/>
                  </a:lnTo>
                  <a:lnTo>
                    <a:pt x="2286128" y="1295400"/>
                  </a:lnTo>
                  <a:lnTo>
                    <a:pt x="2388573" y="1295400"/>
                  </a:lnTo>
                  <a:lnTo>
                    <a:pt x="2400992" y="1282700"/>
                  </a:lnTo>
                  <a:lnTo>
                    <a:pt x="2417353" y="1270000"/>
                  </a:lnTo>
                  <a:lnTo>
                    <a:pt x="2421817" y="1244600"/>
                  </a:lnTo>
                  <a:lnTo>
                    <a:pt x="2413996" y="1219200"/>
                  </a:lnTo>
                  <a:lnTo>
                    <a:pt x="2395501" y="1193800"/>
                  </a:lnTo>
                  <a:lnTo>
                    <a:pt x="2367942" y="1181100"/>
                  </a:lnTo>
                  <a:close/>
                </a:path>
                <a:path w="2537460" h="1739900">
                  <a:moveTo>
                    <a:pt x="2388573" y="1295400"/>
                  </a:moveTo>
                  <a:lnTo>
                    <a:pt x="2292562" y="1295400"/>
                  </a:lnTo>
                  <a:lnTo>
                    <a:pt x="2299466" y="1308100"/>
                  </a:lnTo>
                  <a:lnTo>
                    <a:pt x="2376155" y="1308100"/>
                  </a:lnTo>
                  <a:lnTo>
                    <a:pt x="2388573" y="1295400"/>
                  </a:lnTo>
                  <a:close/>
                </a:path>
                <a:path w="2537460" h="1739900">
                  <a:moveTo>
                    <a:pt x="2519410" y="876300"/>
                  </a:moveTo>
                  <a:lnTo>
                    <a:pt x="52272" y="876300"/>
                  </a:lnTo>
                  <a:lnTo>
                    <a:pt x="25351" y="889000"/>
                  </a:lnTo>
                  <a:lnTo>
                    <a:pt x="14140" y="927100"/>
                  </a:lnTo>
                  <a:lnTo>
                    <a:pt x="19040" y="952500"/>
                  </a:lnTo>
                  <a:lnTo>
                    <a:pt x="40456" y="977900"/>
                  </a:lnTo>
                  <a:lnTo>
                    <a:pt x="18668" y="1003300"/>
                  </a:lnTo>
                  <a:lnTo>
                    <a:pt x="4987" y="1041400"/>
                  </a:lnTo>
                  <a:lnTo>
                    <a:pt x="0" y="1066800"/>
                  </a:lnTo>
                  <a:lnTo>
                    <a:pt x="4293" y="1104900"/>
                  </a:lnTo>
                  <a:lnTo>
                    <a:pt x="24859" y="1143000"/>
                  </a:lnTo>
                  <a:lnTo>
                    <a:pt x="58045" y="1168400"/>
                  </a:lnTo>
                  <a:lnTo>
                    <a:pt x="99355" y="1181100"/>
                  </a:lnTo>
                  <a:lnTo>
                    <a:pt x="2386952" y="1181100"/>
                  </a:lnTo>
                  <a:lnTo>
                    <a:pt x="2405090" y="1168400"/>
                  </a:lnTo>
                  <a:lnTo>
                    <a:pt x="2422018" y="1168400"/>
                  </a:lnTo>
                  <a:lnTo>
                    <a:pt x="2437403" y="1155700"/>
                  </a:lnTo>
                  <a:lnTo>
                    <a:pt x="2466749" y="1117600"/>
                  </a:lnTo>
                  <a:lnTo>
                    <a:pt x="2478556" y="1066800"/>
                  </a:lnTo>
                  <a:lnTo>
                    <a:pt x="2472472" y="1016000"/>
                  </a:lnTo>
                  <a:lnTo>
                    <a:pt x="2448145" y="977900"/>
                  </a:lnTo>
                  <a:lnTo>
                    <a:pt x="2503463" y="977900"/>
                  </a:lnTo>
                  <a:lnTo>
                    <a:pt x="2521866" y="965200"/>
                  </a:lnTo>
                  <a:lnTo>
                    <a:pt x="2533472" y="952500"/>
                  </a:lnTo>
                  <a:lnTo>
                    <a:pt x="2537324" y="927100"/>
                  </a:lnTo>
                  <a:lnTo>
                    <a:pt x="2532465" y="901700"/>
                  </a:lnTo>
                  <a:lnTo>
                    <a:pt x="2519410" y="876300"/>
                  </a:lnTo>
                  <a:close/>
                </a:path>
                <a:path w="2537460" h="1739900">
                  <a:moveTo>
                    <a:pt x="403762" y="241300"/>
                  </a:moveTo>
                  <a:lnTo>
                    <a:pt x="347123" y="241300"/>
                  </a:lnTo>
                  <a:lnTo>
                    <a:pt x="306109" y="266700"/>
                  </a:lnTo>
                  <a:lnTo>
                    <a:pt x="271907" y="292100"/>
                  </a:lnTo>
                  <a:lnTo>
                    <a:pt x="245662" y="317500"/>
                  </a:lnTo>
                  <a:lnTo>
                    <a:pt x="228517" y="355600"/>
                  </a:lnTo>
                  <a:lnTo>
                    <a:pt x="221616" y="406400"/>
                  </a:lnTo>
                  <a:lnTo>
                    <a:pt x="226104" y="444500"/>
                  </a:lnTo>
                  <a:lnTo>
                    <a:pt x="203155" y="444500"/>
                  </a:lnTo>
                  <a:lnTo>
                    <a:pt x="180542" y="457200"/>
                  </a:lnTo>
                  <a:lnTo>
                    <a:pt x="158735" y="457200"/>
                  </a:lnTo>
                  <a:lnTo>
                    <a:pt x="138203" y="469900"/>
                  </a:lnTo>
                  <a:lnTo>
                    <a:pt x="103468" y="495300"/>
                  </a:lnTo>
                  <a:lnTo>
                    <a:pt x="80566" y="546100"/>
                  </a:lnTo>
                  <a:lnTo>
                    <a:pt x="70287" y="584200"/>
                  </a:lnTo>
                  <a:lnTo>
                    <a:pt x="73422" y="635000"/>
                  </a:lnTo>
                  <a:lnTo>
                    <a:pt x="90762" y="673100"/>
                  </a:lnTo>
                  <a:lnTo>
                    <a:pt x="69385" y="673100"/>
                  </a:lnTo>
                  <a:lnTo>
                    <a:pt x="49989" y="685800"/>
                  </a:lnTo>
                  <a:lnTo>
                    <a:pt x="33211" y="698500"/>
                  </a:lnTo>
                  <a:lnTo>
                    <a:pt x="19689" y="723900"/>
                  </a:lnTo>
                  <a:lnTo>
                    <a:pt x="5538" y="762000"/>
                  </a:lnTo>
                  <a:lnTo>
                    <a:pt x="7449" y="800100"/>
                  </a:lnTo>
                  <a:lnTo>
                    <a:pt x="24296" y="838200"/>
                  </a:lnTo>
                  <a:lnTo>
                    <a:pt x="54957" y="876300"/>
                  </a:lnTo>
                  <a:lnTo>
                    <a:pt x="2457454" y="876300"/>
                  </a:lnTo>
                  <a:lnTo>
                    <a:pt x="2470780" y="863600"/>
                  </a:lnTo>
                  <a:lnTo>
                    <a:pt x="2482428" y="850900"/>
                  </a:lnTo>
                  <a:lnTo>
                    <a:pt x="2492196" y="850900"/>
                  </a:lnTo>
                  <a:lnTo>
                    <a:pt x="2499883" y="838200"/>
                  </a:lnTo>
                  <a:lnTo>
                    <a:pt x="2509329" y="812800"/>
                  </a:lnTo>
                  <a:lnTo>
                    <a:pt x="2501337" y="774700"/>
                  </a:lnTo>
                  <a:lnTo>
                    <a:pt x="2477804" y="749300"/>
                  </a:lnTo>
                  <a:lnTo>
                    <a:pt x="2440626" y="736600"/>
                  </a:lnTo>
                  <a:lnTo>
                    <a:pt x="2461219" y="711200"/>
                  </a:lnTo>
                  <a:lnTo>
                    <a:pt x="2476878" y="698500"/>
                  </a:lnTo>
                  <a:lnTo>
                    <a:pt x="2487301" y="673100"/>
                  </a:lnTo>
                  <a:lnTo>
                    <a:pt x="2492185" y="647700"/>
                  </a:lnTo>
                  <a:lnTo>
                    <a:pt x="2488270" y="609600"/>
                  </a:lnTo>
                  <a:lnTo>
                    <a:pt x="2442886" y="558800"/>
                  </a:lnTo>
                  <a:lnTo>
                    <a:pt x="2404927" y="533400"/>
                  </a:lnTo>
                  <a:lnTo>
                    <a:pt x="2359131" y="520700"/>
                  </a:lnTo>
                  <a:lnTo>
                    <a:pt x="2307253" y="508000"/>
                  </a:lnTo>
                  <a:lnTo>
                    <a:pt x="2310730" y="469900"/>
                  </a:lnTo>
                  <a:lnTo>
                    <a:pt x="2295326" y="431800"/>
                  </a:lnTo>
                  <a:lnTo>
                    <a:pt x="2263373" y="406400"/>
                  </a:lnTo>
                  <a:lnTo>
                    <a:pt x="2217204" y="381000"/>
                  </a:lnTo>
                  <a:lnTo>
                    <a:pt x="2224617" y="342900"/>
                  </a:lnTo>
                  <a:lnTo>
                    <a:pt x="2222396" y="304800"/>
                  </a:lnTo>
                  <a:lnTo>
                    <a:pt x="2210910" y="266700"/>
                  </a:lnTo>
                  <a:lnTo>
                    <a:pt x="2200720" y="254000"/>
                  </a:lnTo>
                  <a:lnTo>
                    <a:pt x="431536" y="254000"/>
                  </a:lnTo>
                  <a:lnTo>
                    <a:pt x="403762" y="241300"/>
                  </a:lnTo>
                  <a:close/>
                </a:path>
                <a:path w="2537460" h="1739900">
                  <a:moveTo>
                    <a:pt x="2479471" y="863600"/>
                  </a:moveTo>
                  <a:lnTo>
                    <a:pt x="2457454" y="876300"/>
                  </a:lnTo>
                  <a:lnTo>
                    <a:pt x="2500934" y="876300"/>
                  </a:lnTo>
                  <a:lnTo>
                    <a:pt x="2479471" y="863600"/>
                  </a:lnTo>
                  <a:close/>
                </a:path>
                <a:path w="2537460" h="1739900">
                  <a:moveTo>
                    <a:pt x="597958" y="101600"/>
                  </a:moveTo>
                  <a:lnTo>
                    <a:pt x="515406" y="101600"/>
                  </a:lnTo>
                  <a:lnTo>
                    <a:pt x="479089" y="127000"/>
                  </a:lnTo>
                  <a:lnTo>
                    <a:pt x="456216" y="165100"/>
                  </a:lnTo>
                  <a:lnTo>
                    <a:pt x="448616" y="215900"/>
                  </a:lnTo>
                  <a:lnTo>
                    <a:pt x="458118" y="254000"/>
                  </a:lnTo>
                  <a:lnTo>
                    <a:pt x="2200720" y="254000"/>
                  </a:lnTo>
                  <a:lnTo>
                    <a:pt x="2190530" y="241300"/>
                  </a:lnTo>
                  <a:lnTo>
                    <a:pt x="2179051" y="228600"/>
                  </a:lnTo>
                  <a:lnTo>
                    <a:pt x="1993604" y="228600"/>
                  </a:lnTo>
                  <a:lnTo>
                    <a:pt x="2007204" y="203200"/>
                  </a:lnTo>
                  <a:lnTo>
                    <a:pt x="2013252" y="177800"/>
                  </a:lnTo>
                  <a:lnTo>
                    <a:pt x="2011579" y="165100"/>
                  </a:lnTo>
                  <a:lnTo>
                    <a:pt x="660236" y="165100"/>
                  </a:lnTo>
                  <a:lnTo>
                    <a:pt x="633754" y="127000"/>
                  </a:lnTo>
                  <a:lnTo>
                    <a:pt x="597958" y="101600"/>
                  </a:lnTo>
                  <a:close/>
                </a:path>
                <a:path w="2537460" h="1739900">
                  <a:moveTo>
                    <a:pt x="2115953" y="190500"/>
                  </a:moveTo>
                  <a:lnTo>
                    <a:pt x="2073337" y="190500"/>
                  </a:lnTo>
                  <a:lnTo>
                    <a:pt x="2031477" y="203200"/>
                  </a:lnTo>
                  <a:lnTo>
                    <a:pt x="1993604" y="228600"/>
                  </a:lnTo>
                  <a:lnTo>
                    <a:pt x="2179051" y="228600"/>
                  </a:lnTo>
                  <a:lnTo>
                    <a:pt x="2156094" y="203200"/>
                  </a:lnTo>
                  <a:lnTo>
                    <a:pt x="2115953" y="190500"/>
                  </a:lnTo>
                  <a:close/>
                </a:path>
                <a:path w="2537460" h="1739900">
                  <a:moveTo>
                    <a:pt x="819799" y="50800"/>
                  </a:moveTo>
                  <a:lnTo>
                    <a:pt x="748550" y="50800"/>
                  </a:lnTo>
                  <a:lnTo>
                    <a:pt x="706558" y="76200"/>
                  </a:lnTo>
                  <a:lnTo>
                    <a:pt x="675643" y="114300"/>
                  </a:lnTo>
                  <a:lnTo>
                    <a:pt x="660236" y="165100"/>
                  </a:lnTo>
                  <a:lnTo>
                    <a:pt x="1899795" y="165100"/>
                  </a:lnTo>
                  <a:lnTo>
                    <a:pt x="1894702" y="127000"/>
                  </a:lnTo>
                  <a:lnTo>
                    <a:pt x="1876634" y="101600"/>
                  </a:lnTo>
                  <a:lnTo>
                    <a:pt x="1862045" y="88900"/>
                  </a:lnTo>
                  <a:lnTo>
                    <a:pt x="876317" y="88900"/>
                  </a:lnTo>
                  <a:lnTo>
                    <a:pt x="859850" y="76200"/>
                  </a:lnTo>
                  <a:lnTo>
                    <a:pt x="840848" y="63500"/>
                  </a:lnTo>
                  <a:lnTo>
                    <a:pt x="819799" y="50800"/>
                  </a:lnTo>
                  <a:close/>
                </a:path>
                <a:path w="2537460" h="1739900">
                  <a:moveTo>
                    <a:pt x="1981690" y="127000"/>
                  </a:moveTo>
                  <a:lnTo>
                    <a:pt x="1955673" y="127000"/>
                  </a:lnTo>
                  <a:lnTo>
                    <a:pt x="1927273" y="139700"/>
                  </a:lnTo>
                  <a:lnTo>
                    <a:pt x="1899795" y="165100"/>
                  </a:lnTo>
                  <a:lnTo>
                    <a:pt x="2011579" y="165100"/>
                  </a:lnTo>
                  <a:lnTo>
                    <a:pt x="2002018" y="139700"/>
                  </a:lnTo>
                  <a:lnTo>
                    <a:pt x="1981690" y="127000"/>
                  </a:lnTo>
                  <a:close/>
                </a:path>
                <a:path w="2537460" h="1739900">
                  <a:moveTo>
                    <a:pt x="1082910" y="0"/>
                  </a:moveTo>
                  <a:lnTo>
                    <a:pt x="1036879" y="0"/>
                  </a:lnTo>
                  <a:lnTo>
                    <a:pt x="991881" y="12700"/>
                  </a:lnTo>
                  <a:lnTo>
                    <a:pt x="949239" y="25400"/>
                  </a:lnTo>
                  <a:lnTo>
                    <a:pt x="910276" y="63500"/>
                  </a:lnTo>
                  <a:lnTo>
                    <a:pt x="876317" y="88900"/>
                  </a:lnTo>
                  <a:lnTo>
                    <a:pt x="1636094" y="88900"/>
                  </a:lnTo>
                  <a:lnTo>
                    <a:pt x="1634018" y="76200"/>
                  </a:lnTo>
                  <a:lnTo>
                    <a:pt x="1628754" y="76200"/>
                  </a:lnTo>
                  <a:lnTo>
                    <a:pt x="1620535" y="63500"/>
                  </a:lnTo>
                  <a:lnTo>
                    <a:pt x="1609598" y="50800"/>
                  </a:lnTo>
                  <a:lnTo>
                    <a:pt x="1213956" y="50800"/>
                  </a:lnTo>
                  <a:lnTo>
                    <a:pt x="1172772" y="25400"/>
                  </a:lnTo>
                  <a:lnTo>
                    <a:pt x="1128648" y="12700"/>
                  </a:lnTo>
                  <a:lnTo>
                    <a:pt x="1082910" y="0"/>
                  </a:lnTo>
                  <a:close/>
                </a:path>
                <a:path w="2537460" h="1739900">
                  <a:moveTo>
                    <a:pt x="1755651" y="38100"/>
                  </a:moveTo>
                  <a:lnTo>
                    <a:pt x="1705309" y="50800"/>
                  </a:lnTo>
                  <a:lnTo>
                    <a:pt x="1663593" y="63500"/>
                  </a:lnTo>
                  <a:lnTo>
                    <a:pt x="1636094" y="88900"/>
                  </a:lnTo>
                  <a:lnTo>
                    <a:pt x="1862045" y="88900"/>
                  </a:lnTo>
                  <a:lnTo>
                    <a:pt x="1847456" y="76200"/>
                  </a:lnTo>
                  <a:lnTo>
                    <a:pt x="1809030" y="50800"/>
                  </a:lnTo>
                  <a:lnTo>
                    <a:pt x="1755651" y="38100"/>
                  </a:lnTo>
                  <a:close/>
                </a:path>
                <a:path w="2537460" h="1739900">
                  <a:moveTo>
                    <a:pt x="1320626" y="0"/>
                  </a:moveTo>
                  <a:lnTo>
                    <a:pt x="1246337" y="0"/>
                  </a:lnTo>
                  <a:lnTo>
                    <a:pt x="1225942" y="25400"/>
                  </a:lnTo>
                  <a:lnTo>
                    <a:pt x="1213956" y="50800"/>
                  </a:lnTo>
                  <a:lnTo>
                    <a:pt x="1355922" y="50800"/>
                  </a:lnTo>
                  <a:lnTo>
                    <a:pt x="1348923" y="38100"/>
                  </a:lnTo>
                  <a:lnTo>
                    <a:pt x="1336856" y="12700"/>
                  </a:lnTo>
                  <a:lnTo>
                    <a:pt x="1320626" y="0"/>
                  </a:lnTo>
                  <a:close/>
                </a:path>
                <a:path w="2537460" h="1739900">
                  <a:moveTo>
                    <a:pt x="1459957" y="0"/>
                  </a:moveTo>
                  <a:lnTo>
                    <a:pt x="1406826" y="0"/>
                  </a:lnTo>
                  <a:lnTo>
                    <a:pt x="1381388" y="12700"/>
                  </a:lnTo>
                  <a:lnTo>
                    <a:pt x="1363536" y="25400"/>
                  </a:lnTo>
                  <a:lnTo>
                    <a:pt x="1355922" y="50800"/>
                  </a:lnTo>
                  <a:lnTo>
                    <a:pt x="1506480" y="50800"/>
                  </a:lnTo>
                  <a:lnTo>
                    <a:pt x="1495806" y="25400"/>
                  </a:lnTo>
                  <a:lnTo>
                    <a:pt x="1479895" y="12700"/>
                  </a:lnTo>
                  <a:lnTo>
                    <a:pt x="1459957" y="0"/>
                  </a:lnTo>
                  <a:close/>
                </a:path>
                <a:path w="2537460" h="1739900">
                  <a:moveTo>
                    <a:pt x="1583970" y="38100"/>
                  </a:moveTo>
                  <a:lnTo>
                    <a:pt x="1529088" y="38100"/>
                  </a:lnTo>
                  <a:lnTo>
                    <a:pt x="1506480" y="50800"/>
                  </a:lnTo>
                  <a:lnTo>
                    <a:pt x="1609598" y="50800"/>
                  </a:lnTo>
                  <a:lnTo>
                    <a:pt x="1583970" y="38100"/>
                  </a:lnTo>
                  <a:close/>
                </a:path>
              </a:pathLst>
            </a:custGeom>
            <a:solidFill>
              <a:srgbClr val="E1E1E1"/>
            </a:solidFill>
          </p:spPr>
          <p:txBody>
            <a:bodyPr wrap="square" lIns="0" tIns="0" rIns="0" bIns="0" rtlCol="0"/>
            <a:lstStyle/>
            <a:p>
              <a:endParaRPr/>
            </a:p>
          </p:txBody>
        </p:sp>
        <p:sp>
          <p:nvSpPr>
            <p:cNvPr id="8" name="object 8"/>
            <p:cNvSpPr/>
            <p:nvPr/>
          </p:nvSpPr>
          <p:spPr>
            <a:xfrm>
              <a:off x="3297421" y="2534382"/>
              <a:ext cx="2537460" cy="1751964"/>
            </a:xfrm>
            <a:custGeom>
              <a:avLst/>
              <a:gdLst/>
              <a:ahLst/>
              <a:cxnLst/>
              <a:rect l="l" t="t" r="r" b="b"/>
              <a:pathLst>
                <a:path w="2537460" h="1751964">
                  <a:moveTo>
                    <a:pt x="54957" y="877220"/>
                  </a:moveTo>
                  <a:lnTo>
                    <a:pt x="24296" y="848081"/>
                  </a:lnTo>
                  <a:lnTo>
                    <a:pt x="7449" y="810398"/>
                  </a:lnTo>
                  <a:lnTo>
                    <a:pt x="5538" y="768936"/>
                  </a:lnTo>
                  <a:lnTo>
                    <a:pt x="19689" y="728460"/>
                  </a:lnTo>
                  <a:lnTo>
                    <a:pt x="33211" y="710244"/>
                  </a:lnTo>
                  <a:lnTo>
                    <a:pt x="49989" y="695506"/>
                  </a:lnTo>
                  <a:lnTo>
                    <a:pt x="69385" y="684715"/>
                  </a:lnTo>
                  <a:lnTo>
                    <a:pt x="90762" y="678338"/>
                  </a:lnTo>
                  <a:lnTo>
                    <a:pt x="73422" y="634716"/>
                  </a:lnTo>
                  <a:lnTo>
                    <a:pt x="70287" y="589339"/>
                  </a:lnTo>
                  <a:lnTo>
                    <a:pt x="80566" y="545546"/>
                  </a:lnTo>
                  <a:lnTo>
                    <a:pt x="103468" y="506675"/>
                  </a:lnTo>
                  <a:lnTo>
                    <a:pt x="138203" y="476067"/>
                  </a:lnTo>
                  <a:lnTo>
                    <a:pt x="180542" y="458253"/>
                  </a:lnTo>
                  <a:lnTo>
                    <a:pt x="203155" y="454772"/>
                  </a:lnTo>
                  <a:lnTo>
                    <a:pt x="226104" y="455020"/>
                  </a:lnTo>
                  <a:lnTo>
                    <a:pt x="221616" y="409980"/>
                  </a:lnTo>
                  <a:lnTo>
                    <a:pt x="228517" y="366773"/>
                  </a:lnTo>
                  <a:lnTo>
                    <a:pt x="245662" y="327352"/>
                  </a:lnTo>
                  <a:lnTo>
                    <a:pt x="271907" y="293668"/>
                  </a:lnTo>
                  <a:lnTo>
                    <a:pt x="306109" y="267674"/>
                  </a:lnTo>
                  <a:lnTo>
                    <a:pt x="347123" y="251322"/>
                  </a:lnTo>
                  <a:lnTo>
                    <a:pt x="375418" y="246930"/>
                  </a:lnTo>
                  <a:lnTo>
                    <a:pt x="403762" y="247621"/>
                  </a:lnTo>
                  <a:lnTo>
                    <a:pt x="431536" y="253329"/>
                  </a:lnTo>
                  <a:lnTo>
                    <a:pt x="458118" y="263986"/>
                  </a:lnTo>
                  <a:lnTo>
                    <a:pt x="448616" y="219246"/>
                  </a:lnTo>
                  <a:lnTo>
                    <a:pt x="456216" y="175760"/>
                  </a:lnTo>
                  <a:lnTo>
                    <a:pt x="479089" y="138395"/>
                  </a:lnTo>
                  <a:lnTo>
                    <a:pt x="515406" y="112015"/>
                  </a:lnTo>
                  <a:lnTo>
                    <a:pt x="557093" y="102255"/>
                  </a:lnTo>
                  <a:lnTo>
                    <a:pt x="597958" y="108849"/>
                  </a:lnTo>
                  <a:lnTo>
                    <a:pt x="633754" y="130226"/>
                  </a:lnTo>
                  <a:lnTo>
                    <a:pt x="660236" y="164813"/>
                  </a:lnTo>
                  <a:lnTo>
                    <a:pt x="675643" y="117113"/>
                  </a:lnTo>
                  <a:lnTo>
                    <a:pt x="706558" y="80466"/>
                  </a:lnTo>
                  <a:lnTo>
                    <a:pt x="748550" y="58435"/>
                  </a:lnTo>
                  <a:lnTo>
                    <a:pt x="797189" y="54581"/>
                  </a:lnTo>
                  <a:lnTo>
                    <a:pt x="819799" y="59711"/>
                  </a:lnTo>
                  <a:lnTo>
                    <a:pt x="840848" y="69006"/>
                  </a:lnTo>
                  <a:lnTo>
                    <a:pt x="859850" y="82147"/>
                  </a:lnTo>
                  <a:lnTo>
                    <a:pt x="876317" y="98816"/>
                  </a:lnTo>
                  <a:lnTo>
                    <a:pt x="910276" y="63099"/>
                  </a:lnTo>
                  <a:lnTo>
                    <a:pt x="949239" y="35785"/>
                  </a:lnTo>
                  <a:lnTo>
                    <a:pt x="991881" y="17032"/>
                  </a:lnTo>
                  <a:lnTo>
                    <a:pt x="1036879" y="7000"/>
                  </a:lnTo>
                  <a:lnTo>
                    <a:pt x="1082910" y="5848"/>
                  </a:lnTo>
                  <a:lnTo>
                    <a:pt x="1128648" y="13734"/>
                  </a:lnTo>
                  <a:lnTo>
                    <a:pt x="1172772" y="30817"/>
                  </a:lnTo>
                  <a:lnTo>
                    <a:pt x="1213956" y="57256"/>
                  </a:lnTo>
                  <a:lnTo>
                    <a:pt x="1225942" y="30194"/>
                  </a:lnTo>
                  <a:lnTo>
                    <a:pt x="1246337" y="10657"/>
                  </a:lnTo>
                  <a:lnTo>
                    <a:pt x="1272337" y="418"/>
                  </a:lnTo>
                  <a:lnTo>
                    <a:pt x="1301140" y="1248"/>
                  </a:lnTo>
                  <a:lnTo>
                    <a:pt x="1320626" y="9158"/>
                  </a:lnTo>
                  <a:lnTo>
                    <a:pt x="1336856" y="22117"/>
                  </a:lnTo>
                  <a:lnTo>
                    <a:pt x="1348923" y="39224"/>
                  </a:lnTo>
                  <a:lnTo>
                    <a:pt x="1355922" y="59575"/>
                  </a:lnTo>
                  <a:lnTo>
                    <a:pt x="1363536" y="32532"/>
                  </a:lnTo>
                  <a:lnTo>
                    <a:pt x="1381388" y="12329"/>
                  </a:lnTo>
                  <a:lnTo>
                    <a:pt x="1406826" y="855"/>
                  </a:lnTo>
                  <a:lnTo>
                    <a:pt x="1437198" y="0"/>
                  </a:lnTo>
                  <a:lnTo>
                    <a:pt x="1459957" y="6931"/>
                  </a:lnTo>
                  <a:lnTo>
                    <a:pt x="1479895" y="19330"/>
                  </a:lnTo>
                  <a:lnTo>
                    <a:pt x="1495806" y="36245"/>
                  </a:lnTo>
                  <a:lnTo>
                    <a:pt x="1506480" y="56721"/>
                  </a:lnTo>
                  <a:lnTo>
                    <a:pt x="1529088" y="45938"/>
                  </a:lnTo>
                  <a:lnTo>
                    <a:pt x="1583970" y="46913"/>
                  </a:lnTo>
                  <a:lnTo>
                    <a:pt x="1620535" y="67312"/>
                  </a:lnTo>
                  <a:lnTo>
                    <a:pt x="1636094" y="98816"/>
                  </a:lnTo>
                  <a:lnTo>
                    <a:pt x="1663593" y="69653"/>
                  </a:lnTo>
                  <a:lnTo>
                    <a:pt x="1705309" y="52797"/>
                  </a:lnTo>
                  <a:lnTo>
                    <a:pt x="1755651" y="49452"/>
                  </a:lnTo>
                  <a:lnTo>
                    <a:pt x="1809030" y="60823"/>
                  </a:lnTo>
                  <a:lnTo>
                    <a:pt x="1847456" y="79965"/>
                  </a:lnTo>
                  <a:lnTo>
                    <a:pt x="1876634" y="105193"/>
                  </a:lnTo>
                  <a:lnTo>
                    <a:pt x="1894702" y="134367"/>
                  </a:lnTo>
                  <a:lnTo>
                    <a:pt x="1899795" y="165348"/>
                  </a:lnTo>
                  <a:lnTo>
                    <a:pt x="1927273" y="146864"/>
                  </a:lnTo>
                  <a:lnTo>
                    <a:pt x="1955673" y="137745"/>
                  </a:lnTo>
                  <a:lnTo>
                    <a:pt x="1981690" y="138459"/>
                  </a:lnTo>
                  <a:lnTo>
                    <a:pt x="2002018" y="149473"/>
                  </a:lnTo>
                  <a:lnTo>
                    <a:pt x="2011579" y="165574"/>
                  </a:lnTo>
                  <a:lnTo>
                    <a:pt x="2013252" y="185437"/>
                  </a:lnTo>
                  <a:lnTo>
                    <a:pt x="2007204" y="207340"/>
                  </a:lnTo>
                  <a:lnTo>
                    <a:pt x="1993604" y="229561"/>
                  </a:lnTo>
                  <a:lnTo>
                    <a:pt x="2031477" y="205183"/>
                  </a:lnTo>
                  <a:lnTo>
                    <a:pt x="2073337" y="194598"/>
                  </a:lnTo>
                  <a:lnTo>
                    <a:pt x="2115953" y="197557"/>
                  </a:lnTo>
                  <a:lnTo>
                    <a:pt x="2156094" y="213813"/>
                  </a:lnTo>
                  <a:lnTo>
                    <a:pt x="2190530" y="243117"/>
                  </a:lnTo>
                  <a:lnTo>
                    <a:pt x="2210910" y="274830"/>
                  </a:lnTo>
                  <a:lnTo>
                    <a:pt x="2222396" y="310340"/>
                  </a:lnTo>
                  <a:lnTo>
                    <a:pt x="2224617" y="347689"/>
                  </a:lnTo>
                  <a:lnTo>
                    <a:pt x="2217204" y="384920"/>
                  </a:lnTo>
                  <a:lnTo>
                    <a:pt x="2263373" y="410358"/>
                  </a:lnTo>
                  <a:lnTo>
                    <a:pt x="2295326" y="443403"/>
                  </a:lnTo>
                  <a:lnTo>
                    <a:pt x="2310730" y="480563"/>
                  </a:lnTo>
                  <a:lnTo>
                    <a:pt x="2307253" y="518341"/>
                  </a:lnTo>
                  <a:lnTo>
                    <a:pt x="2359131" y="523933"/>
                  </a:lnTo>
                  <a:lnTo>
                    <a:pt x="2404927" y="538226"/>
                  </a:lnTo>
                  <a:lnTo>
                    <a:pt x="2442886" y="559901"/>
                  </a:lnTo>
                  <a:lnTo>
                    <a:pt x="2471252" y="587640"/>
                  </a:lnTo>
                  <a:lnTo>
                    <a:pt x="2492185" y="656042"/>
                  </a:lnTo>
                  <a:lnTo>
                    <a:pt x="2487301" y="679010"/>
                  </a:lnTo>
                  <a:lnTo>
                    <a:pt x="2476878" y="701058"/>
                  </a:lnTo>
                  <a:lnTo>
                    <a:pt x="2461219" y="721735"/>
                  </a:lnTo>
                  <a:lnTo>
                    <a:pt x="2440626" y="740589"/>
                  </a:lnTo>
                  <a:lnTo>
                    <a:pt x="2477804" y="758167"/>
                  </a:lnTo>
                  <a:lnTo>
                    <a:pt x="2501337" y="783286"/>
                  </a:lnTo>
                  <a:lnTo>
                    <a:pt x="2509329" y="812653"/>
                  </a:lnTo>
                  <a:lnTo>
                    <a:pt x="2499883" y="842973"/>
                  </a:lnTo>
                  <a:lnTo>
                    <a:pt x="2492196" y="853014"/>
                  </a:lnTo>
                  <a:lnTo>
                    <a:pt x="2482428" y="862170"/>
                  </a:lnTo>
                  <a:lnTo>
                    <a:pt x="2470780" y="870288"/>
                  </a:lnTo>
                  <a:lnTo>
                    <a:pt x="2457454" y="877220"/>
                  </a:lnTo>
                  <a:lnTo>
                    <a:pt x="2479471" y="872245"/>
                  </a:lnTo>
                  <a:lnTo>
                    <a:pt x="2500934" y="876216"/>
                  </a:lnTo>
                  <a:lnTo>
                    <a:pt x="2519410" y="888181"/>
                  </a:lnTo>
                  <a:lnTo>
                    <a:pt x="2532465" y="907186"/>
                  </a:lnTo>
                  <a:lnTo>
                    <a:pt x="2537324" y="929889"/>
                  </a:lnTo>
                  <a:lnTo>
                    <a:pt x="2533472" y="951956"/>
                  </a:lnTo>
                  <a:lnTo>
                    <a:pt x="2521866" y="970947"/>
                  </a:lnTo>
                  <a:lnTo>
                    <a:pt x="2503463" y="984420"/>
                  </a:lnTo>
                  <a:lnTo>
                    <a:pt x="2489482" y="988675"/>
                  </a:lnTo>
                  <a:lnTo>
                    <a:pt x="2475133" y="989169"/>
                  </a:lnTo>
                  <a:lnTo>
                    <a:pt x="2461118" y="985950"/>
                  </a:lnTo>
                  <a:lnTo>
                    <a:pt x="2448145" y="979069"/>
                  </a:lnTo>
                  <a:lnTo>
                    <a:pt x="2472472" y="1022357"/>
                  </a:lnTo>
                  <a:lnTo>
                    <a:pt x="2478556" y="1070260"/>
                  </a:lnTo>
                  <a:lnTo>
                    <a:pt x="2466749" y="1117026"/>
                  </a:lnTo>
                  <a:lnTo>
                    <a:pt x="2437403" y="1156903"/>
                  </a:lnTo>
                  <a:lnTo>
                    <a:pt x="2405090" y="1178106"/>
                  </a:lnTo>
                  <a:lnTo>
                    <a:pt x="2367942" y="1187939"/>
                  </a:lnTo>
                  <a:lnTo>
                    <a:pt x="2395501" y="1201033"/>
                  </a:lnTo>
                  <a:lnTo>
                    <a:pt x="2413996" y="1221122"/>
                  </a:lnTo>
                  <a:lnTo>
                    <a:pt x="2421817" y="1245502"/>
                  </a:lnTo>
                  <a:lnTo>
                    <a:pt x="2417353" y="1271469"/>
                  </a:lnTo>
                  <a:lnTo>
                    <a:pt x="2400992" y="1294162"/>
                  </a:lnTo>
                  <a:lnTo>
                    <a:pt x="2376155" y="1309549"/>
                  </a:lnTo>
                  <a:lnTo>
                    <a:pt x="2346182" y="1316291"/>
                  </a:lnTo>
                  <a:lnTo>
                    <a:pt x="2314414" y="1313047"/>
                  </a:lnTo>
                  <a:lnTo>
                    <a:pt x="2306772" y="1310567"/>
                  </a:lnTo>
                  <a:lnTo>
                    <a:pt x="2299466" y="1307455"/>
                  </a:lnTo>
                  <a:lnTo>
                    <a:pt x="2292562" y="1303741"/>
                  </a:lnTo>
                  <a:lnTo>
                    <a:pt x="2286128" y="1299456"/>
                  </a:lnTo>
                  <a:lnTo>
                    <a:pt x="2290678" y="1344528"/>
                  </a:lnTo>
                  <a:lnTo>
                    <a:pt x="2283794" y="1387750"/>
                  </a:lnTo>
                  <a:lnTo>
                    <a:pt x="2266637" y="1427177"/>
                  </a:lnTo>
                  <a:lnTo>
                    <a:pt x="2240365" y="1460867"/>
                  </a:lnTo>
                  <a:lnTo>
                    <a:pt x="2206135" y="1486875"/>
                  </a:lnTo>
                  <a:lnTo>
                    <a:pt x="2165108" y="1503260"/>
                  </a:lnTo>
                  <a:lnTo>
                    <a:pt x="2136918" y="1507627"/>
                  </a:lnTo>
                  <a:lnTo>
                    <a:pt x="2108626" y="1506917"/>
                  </a:lnTo>
                  <a:lnTo>
                    <a:pt x="2080872" y="1501204"/>
                  </a:lnTo>
                  <a:lnTo>
                    <a:pt x="2054293" y="1490560"/>
                  </a:lnTo>
                  <a:lnTo>
                    <a:pt x="2063208" y="1524820"/>
                  </a:lnTo>
                  <a:lnTo>
                    <a:pt x="2052570" y="1557630"/>
                  </a:lnTo>
                  <a:lnTo>
                    <a:pt x="2024712" y="1585332"/>
                  </a:lnTo>
                  <a:lnTo>
                    <a:pt x="1981967" y="1604271"/>
                  </a:lnTo>
                  <a:lnTo>
                    <a:pt x="1948244" y="1609918"/>
                  </a:lnTo>
                  <a:lnTo>
                    <a:pt x="1914117" y="1609234"/>
                  </a:lnTo>
                  <a:lnTo>
                    <a:pt x="1881468" y="1602430"/>
                  </a:lnTo>
                  <a:lnTo>
                    <a:pt x="1852175" y="1589716"/>
                  </a:lnTo>
                  <a:lnTo>
                    <a:pt x="1851635" y="1631426"/>
                  </a:lnTo>
                  <a:lnTo>
                    <a:pt x="1836175" y="1668415"/>
                  </a:lnTo>
                  <a:lnTo>
                    <a:pt x="1808395" y="1696738"/>
                  </a:lnTo>
                  <a:lnTo>
                    <a:pt x="1770898" y="1712452"/>
                  </a:lnTo>
                  <a:lnTo>
                    <a:pt x="1735024" y="1712844"/>
                  </a:lnTo>
                  <a:lnTo>
                    <a:pt x="1702086" y="1700902"/>
                  </a:lnTo>
                  <a:lnTo>
                    <a:pt x="1674956" y="1678258"/>
                  </a:lnTo>
                  <a:lnTo>
                    <a:pt x="1656502" y="1646544"/>
                  </a:lnTo>
                  <a:lnTo>
                    <a:pt x="1659949" y="1679924"/>
                  </a:lnTo>
                  <a:lnTo>
                    <a:pt x="1647417" y="1709970"/>
                  </a:lnTo>
                  <a:lnTo>
                    <a:pt x="1621257" y="1733445"/>
                  </a:lnTo>
                  <a:lnTo>
                    <a:pt x="1583819" y="1747109"/>
                  </a:lnTo>
                  <a:lnTo>
                    <a:pt x="1542789" y="1748028"/>
                  </a:lnTo>
                  <a:lnTo>
                    <a:pt x="1504780" y="1737033"/>
                  </a:lnTo>
                  <a:lnTo>
                    <a:pt x="1473753" y="1715968"/>
                  </a:lnTo>
                  <a:lnTo>
                    <a:pt x="1453669" y="1686677"/>
                  </a:lnTo>
                  <a:lnTo>
                    <a:pt x="1442242" y="1712815"/>
                  </a:lnTo>
                  <a:lnTo>
                    <a:pt x="1417841" y="1733225"/>
                  </a:lnTo>
                  <a:lnTo>
                    <a:pt x="1384009" y="1745906"/>
                  </a:lnTo>
                  <a:lnTo>
                    <a:pt x="1344285" y="1748857"/>
                  </a:lnTo>
                  <a:lnTo>
                    <a:pt x="1314285" y="1743716"/>
                  </a:lnTo>
                  <a:lnTo>
                    <a:pt x="1288497" y="1732862"/>
                  </a:lnTo>
                  <a:lnTo>
                    <a:pt x="1268583" y="1717252"/>
                  </a:lnTo>
                  <a:lnTo>
                    <a:pt x="1256205" y="1697843"/>
                  </a:lnTo>
                  <a:lnTo>
                    <a:pt x="1227542" y="1726731"/>
                  </a:lnTo>
                  <a:lnTo>
                    <a:pt x="1186274" y="1745227"/>
                  </a:lnTo>
                  <a:lnTo>
                    <a:pt x="1137857" y="1751817"/>
                  </a:lnTo>
                  <a:lnTo>
                    <a:pt x="1087744" y="1744986"/>
                  </a:lnTo>
                  <a:lnTo>
                    <a:pt x="1060239" y="1734190"/>
                  </a:lnTo>
                  <a:lnTo>
                    <a:pt x="1037685" y="1719353"/>
                  </a:lnTo>
                  <a:lnTo>
                    <a:pt x="1021005" y="1701234"/>
                  </a:lnTo>
                  <a:lnTo>
                    <a:pt x="1011122" y="1680595"/>
                  </a:lnTo>
                  <a:lnTo>
                    <a:pt x="976006" y="1697095"/>
                  </a:lnTo>
                  <a:lnTo>
                    <a:pt x="933739" y="1701355"/>
                  </a:lnTo>
                  <a:lnTo>
                    <a:pt x="889526" y="1693586"/>
                  </a:lnTo>
                  <a:lnTo>
                    <a:pt x="848569" y="1673995"/>
                  </a:lnTo>
                  <a:lnTo>
                    <a:pt x="813458" y="1636897"/>
                  </a:lnTo>
                  <a:lnTo>
                    <a:pt x="805603" y="1595263"/>
                  </a:lnTo>
                  <a:lnTo>
                    <a:pt x="794803" y="1617033"/>
                  </a:lnTo>
                  <a:lnTo>
                    <a:pt x="770895" y="1632328"/>
                  </a:lnTo>
                  <a:lnTo>
                    <a:pt x="737353" y="1639771"/>
                  </a:lnTo>
                  <a:lnTo>
                    <a:pt x="697652" y="1637983"/>
                  </a:lnTo>
                  <a:lnTo>
                    <a:pt x="659246" y="1626888"/>
                  </a:lnTo>
                  <a:lnTo>
                    <a:pt x="628996" y="1608929"/>
                  </a:lnTo>
                  <a:lnTo>
                    <a:pt x="609891" y="1586545"/>
                  </a:lnTo>
                  <a:lnTo>
                    <a:pt x="604918" y="1562176"/>
                  </a:lnTo>
                  <a:lnTo>
                    <a:pt x="607091" y="1553964"/>
                  </a:lnTo>
                  <a:lnTo>
                    <a:pt x="611161" y="1546285"/>
                  </a:lnTo>
                  <a:lnTo>
                    <a:pt x="617077" y="1539252"/>
                  </a:lnTo>
                  <a:lnTo>
                    <a:pt x="624789" y="1532977"/>
                  </a:lnTo>
                  <a:lnTo>
                    <a:pt x="578593" y="1545529"/>
                  </a:lnTo>
                  <a:lnTo>
                    <a:pt x="532883" y="1539097"/>
                  </a:lnTo>
                  <a:lnTo>
                    <a:pt x="492846" y="1515491"/>
                  </a:lnTo>
                  <a:lnTo>
                    <a:pt x="463668" y="1476523"/>
                  </a:lnTo>
                  <a:lnTo>
                    <a:pt x="451942" y="1434104"/>
                  </a:lnTo>
                  <a:lnTo>
                    <a:pt x="451684" y="1412041"/>
                  </a:lnTo>
                  <a:lnTo>
                    <a:pt x="455254" y="1390121"/>
                  </a:lnTo>
                  <a:lnTo>
                    <a:pt x="417493" y="1412552"/>
                  </a:lnTo>
                  <a:lnTo>
                    <a:pt x="376372" y="1423768"/>
                  </a:lnTo>
                  <a:lnTo>
                    <a:pt x="334116" y="1423768"/>
                  </a:lnTo>
                  <a:lnTo>
                    <a:pt x="292952" y="1412552"/>
                  </a:lnTo>
                  <a:lnTo>
                    <a:pt x="255105" y="1390121"/>
                  </a:lnTo>
                  <a:lnTo>
                    <a:pt x="208246" y="1356287"/>
                  </a:lnTo>
                  <a:lnTo>
                    <a:pt x="172866" y="1317584"/>
                  </a:lnTo>
                  <a:lnTo>
                    <a:pt x="149835" y="1275579"/>
                  </a:lnTo>
                  <a:lnTo>
                    <a:pt x="140020" y="1231841"/>
                  </a:lnTo>
                  <a:lnTo>
                    <a:pt x="144290" y="1187939"/>
                  </a:lnTo>
                  <a:lnTo>
                    <a:pt x="99355" y="1191417"/>
                  </a:lnTo>
                  <a:lnTo>
                    <a:pt x="58045" y="1177371"/>
                  </a:lnTo>
                  <a:lnTo>
                    <a:pt x="24859" y="1148408"/>
                  </a:lnTo>
                  <a:lnTo>
                    <a:pt x="4293" y="1107138"/>
                  </a:lnTo>
                  <a:lnTo>
                    <a:pt x="0" y="1073688"/>
                  </a:lnTo>
                  <a:lnTo>
                    <a:pt x="4987" y="1041007"/>
                  </a:lnTo>
                  <a:lnTo>
                    <a:pt x="18668" y="1011069"/>
                  </a:lnTo>
                  <a:lnTo>
                    <a:pt x="40456" y="985847"/>
                  </a:lnTo>
                  <a:lnTo>
                    <a:pt x="19040" y="956628"/>
                  </a:lnTo>
                  <a:lnTo>
                    <a:pt x="14140" y="926673"/>
                  </a:lnTo>
                  <a:lnTo>
                    <a:pt x="25351" y="899460"/>
                  </a:lnTo>
                  <a:lnTo>
                    <a:pt x="52272" y="878468"/>
                  </a:lnTo>
                  <a:lnTo>
                    <a:pt x="53167" y="878112"/>
                  </a:lnTo>
                  <a:lnTo>
                    <a:pt x="54062" y="877576"/>
                  </a:lnTo>
                  <a:lnTo>
                    <a:pt x="54957" y="877220"/>
                  </a:lnTo>
                  <a:close/>
                </a:path>
              </a:pathLst>
            </a:custGeom>
            <a:ln w="4285">
              <a:solidFill>
                <a:srgbClr val="000000"/>
              </a:solidFill>
            </a:ln>
          </p:spPr>
          <p:txBody>
            <a:bodyPr wrap="square" lIns="0" tIns="0" rIns="0" bIns="0" rtlCol="0"/>
            <a:lstStyle/>
            <a:p>
              <a:endParaRPr/>
            </a:p>
          </p:txBody>
        </p:sp>
        <p:sp>
          <p:nvSpPr>
            <p:cNvPr id="9" name="object 9"/>
            <p:cNvSpPr txBox="1"/>
            <p:nvPr/>
          </p:nvSpPr>
          <p:spPr>
            <a:xfrm>
              <a:off x="4177510" y="2906965"/>
              <a:ext cx="777875" cy="325120"/>
            </a:xfrm>
            <a:prstGeom prst="rect">
              <a:avLst/>
            </a:prstGeom>
          </p:spPr>
          <p:txBody>
            <a:bodyPr vert="horz" wrap="square" lIns="0" tIns="14604" rIns="0" bIns="0" rtlCol="0">
              <a:spAutoFit/>
            </a:bodyPr>
            <a:lstStyle/>
            <a:p>
              <a:pPr marL="12700">
                <a:spcBef>
                  <a:spcPts val="114"/>
                </a:spcBef>
              </a:pPr>
              <a:r>
                <a:rPr sz="1950" spc="15" dirty="0">
                  <a:latin typeface="宋体"/>
                  <a:cs typeface="宋体"/>
                </a:rPr>
                <a:t>因特网</a:t>
              </a:r>
              <a:endParaRPr sz="1950">
                <a:latin typeface="宋体"/>
                <a:cs typeface="宋体"/>
              </a:endParaRPr>
            </a:p>
          </p:txBody>
        </p:sp>
        <p:sp>
          <p:nvSpPr>
            <p:cNvPr id="10" name="object 10"/>
            <p:cNvSpPr/>
            <p:nvPr/>
          </p:nvSpPr>
          <p:spPr>
            <a:xfrm>
              <a:off x="7018603" y="3682546"/>
              <a:ext cx="800100" cy="507365"/>
            </a:xfrm>
            <a:custGeom>
              <a:avLst/>
              <a:gdLst/>
              <a:ahLst/>
              <a:cxnLst/>
              <a:rect l="l" t="t" r="r" b="b"/>
              <a:pathLst>
                <a:path w="800100" h="507364">
                  <a:moveTo>
                    <a:pt x="617810" y="0"/>
                  </a:moveTo>
                  <a:lnTo>
                    <a:pt x="0" y="506533"/>
                  </a:lnTo>
                  <a:lnTo>
                    <a:pt x="240965" y="506872"/>
                  </a:lnTo>
                  <a:lnTo>
                    <a:pt x="291406" y="506854"/>
                  </a:lnTo>
                  <a:lnTo>
                    <a:pt x="341439" y="503650"/>
                  </a:lnTo>
                  <a:lnTo>
                    <a:pt x="390878" y="497321"/>
                  </a:lnTo>
                  <a:lnTo>
                    <a:pt x="439539" y="487928"/>
                  </a:lnTo>
                  <a:lnTo>
                    <a:pt x="487236" y="475531"/>
                  </a:lnTo>
                  <a:lnTo>
                    <a:pt x="533782" y="460192"/>
                  </a:lnTo>
                  <a:lnTo>
                    <a:pt x="578993" y="441971"/>
                  </a:lnTo>
                  <a:lnTo>
                    <a:pt x="622683" y="420929"/>
                  </a:lnTo>
                  <a:lnTo>
                    <a:pt x="664666" y="397127"/>
                  </a:lnTo>
                  <a:lnTo>
                    <a:pt x="704756" y="370627"/>
                  </a:lnTo>
                  <a:lnTo>
                    <a:pt x="742769" y="341488"/>
                  </a:lnTo>
                  <a:lnTo>
                    <a:pt x="770639" y="306282"/>
                  </a:lnTo>
                  <a:lnTo>
                    <a:pt x="789340" y="268112"/>
                  </a:lnTo>
                  <a:lnTo>
                    <a:pt x="798982" y="228174"/>
                  </a:lnTo>
                  <a:lnTo>
                    <a:pt x="799676" y="187666"/>
                  </a:lnTo>
                  <a:lnTo>
                    <a:pt x="791533" y="147785"/>
                  </a:lnTo>
                  <a:lnTo>
                    <a:pt x="774665" y="109729"/>
                  </a:lnTo>
                  <a:lnTo>
                    <a:pt x="749184" y="74694"/>
                  </a:lnTo>
                  <a:lnTo>
                    <a:pt x="715199" y="43878"/>
                  </a:lnTo>
                  <a:lnTo>
                    <a:pt x="669324" y="17123"/>
                  </a:lnTo>
                  <a:lnTo>
                    <a:pt x="617810" y="0"/>
                  </a:lnTo>
                  <a:close/>
                </a:path>
              </a:pathLst>
            </a:custGeom>
            <a:solidFill>
              <a:srgbClr val="DCD2B8"/>
            </a:solidFill>
          </p:spPr>
          <p:txBody>
            <a:bodyPr wrap="square" lIns="0" tIns="0" rIns="0" bIns="0" rtlCol="0"/>
            <a:lstStyle/>
            <a:p>
              <a:endParaRPr/>
            </a:p>
          </p:txBody>
        </p:sp>
        <p:sp>
          <p:nvSpPr>
            <p:cNvPr id="11" name="object 11"/>
            <p:cNvSpPr/>
            <p:nvPr/>
          </p:nvSpPr>
          <p:spPr>
            <a:xfrm>
              <a:off x="6595929" y="2630345"/>
              <a:ext cx="1126595" cy="1558929"/>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6596107" y="3005456"/>
              <a:ext cx="427990" cy="1184275"/>
            </a:xfrm>
            <a:custGeom>
              <a:avLst/>
              <a:gdLst/>
              <a:ahLst/>
              <a:cxnLst/>
              <a:rect l="l" t="t" r="r" b="b"/>
              <a:pathLst>
                <a:path w="427989" h="1184275">
                  <a:moveTo>
                    <a:pt x="427687" y="235090"/>
                  </a:moveTo>
                  <a:lnTo>
                    <a:pt x="378038" y="224380"/>
                  </a:lnTo>
                  <a:lnTo>
                    <a:pt x="329518" y="210607"/>
                  </a:lnTo>
                  <a:lnTo>
                    <a:pt x="282275" y="193851"/>
                  </a:lnTo>
                  <a:lnTo>
                    <a:pt x="236461" y="174196"/>
                  </a:lnTo>
                  <a:lnTo>
                    <a:pt x="192226" y="151725"/>
                  </a:lnTo>
                  <a:lnTo>
                    <a:pt x="149721" y="126519"/>
                  </a:lnTo>
                  <a:lnTo>
                    <a:pt x="109095" y="98661"/>
                  </a:lnTo>
                  <a:lnTo>
                    <a:pt x="70499" y="68234"/>
                  </a:lnTo>
                  <a:lnTo>
                    <a:pt x="34084" y="35319"/>
                  </a:lnTo>
                  <a:lnTo>
                    <a:pt x="0" y="0"/>
                  </a:lnTo>
                  <a:lnTo>
                    <a:pt x="0" y="967689"/>
                  </a:lnTo>
                  <a:lnTo>
                    <a:pt x="34664" y="1001134"/>
                  </a:lnTo>
                  <a:lnTo>
                    <a:pt x="71530" y="1032153"/>
                  </a:lnTo>
                  <a:lnTo>
                    <a:pt x="110448" y="1060670"/>
                  </a:lnTo>
                  <a:lnTo>
                    <a:pt x="151267" y="1086608"/>
                  </a:lnTo>
                  <a:lnTo>
                    <a:pt x="193837" y="1109891"/>
                  </a:lnTo>
                  <a:lnTo>
                    <a:pt x="238008" y="1130443"/>
                  </a:lnTo>
                  <a:lnTo>
                    <a:pt x="283628" y="1148186"/>
                  </a:lnTo>
                  <a:lnTo>
                    <a:pt x="330549" y="1163044"/>
                  </a:lnTo>
                  <a:lnTo>
                    <a:pt x="378618" y="1174942"/>
                  </a:lnTo>
                  <a:lnTo>
                    <a:pt x="427687" y="1183801"/>
                  </a:lnTo>
                  <a:lnTo>
                    <a:pt x="427329" y="234912"/>
                  </a:lnTo>
                </a:path>
              </a:pathLst>
            </a:custGeom>
            <a:ln w="6442">
              <a:solidFill>
                <a:srgbClr val="FFFFFF"/>
              </a:solidFill>
            </a:ln>
          </p:spPr>
          <p:txBody>
            <a:bodyPr wrap="square" lIns="0" tIns="0" rIns="0" bIns="0" rtlCol="0"/>
            <a:lstStyle/>
            <a:p>
              <a:endParaRPr/>
            </a:p>
          </p:txBody>
        </p:sp>
        <p:sp>
          <p:nvSpPr>
            <p:cNvPr id="13" name="object 13"/>
            <p:cNvSpPr/>
            <p:nvPr/>
          </p:nvSpPr>
          <p:spPr>
            <a:xfrm>
              <a:off x="7023437" y="2861512"/>
              <a:ext cx="699087" cy="1326675"/>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7023438" y="2861511"/>
              <a:ext cx="699135" cy="1327150"/>
            </a:xfrm>
            <a:custGeom>
              <a:avLst/>
              <a:gdLst/>
              <a:ahLst/>
              <a:cxnLst/>
              <a:rect l="l" t="t" r="r" b="b"/>
              <a:pathLst>
                <a:path w="699134" h="1327150">
                  <a:moveTo>
                    <a:pt x="0" y="378856"/>
                  </a:moveTo>
                  <a:lnTo>
                    <a:pt x="0" y="1326675"/>
                  </a:lnTo>
                  <a:lnTo>
                    <a:pt x="699087" y="951439"/>
                  </a:lnTo>
                  <a:lnTo>
                    <a:pt x="699087" y="0"/>
                  </a:lnTo>
                  <a:lnTo>
                    <a:pt x="0" y="378856"/>
                  </a:lnTo>
                  <a:close/>
                </a:path>
              </a:pathLst>
            </a:custGeom>
            <a:ln w="6439">
              <a:solidFill>
                <a:srgbClr val="FFFFFF"/>
              </a:solidFill>
            </a:ln>
          </p:spPr>
          <p:txBody>
            <a:bodyPr wrap="square" lIns="0" tIns="0" rIns="0" bIns="0" rtlCol="0"/>
            <a:lstStyle/>
            <a:p>
              <a:endParaRPr/>
            </a:p>
          </p:txBody>
        </p:sp>
        <p:sp>
          <p:nvSpPr>
            <p:cNvPr id="15" name="object 15"/>
            <p:cNvSpPr/>
            <p:nvPr/>
          </p:nvSpPr>
          <p:spPr>
            <a:xfrm>
              <a:off x="6595929" y="2630345"/>
              <a:ext cx="1127125" cy="1558925"/>
            </a:xfrm>
            <a:custGeom>
              <a:avLst/>
              <a:gdLst/>
              <a:ahLst/>
              <a:cxnLst/>
              <a:rect l="l" t="t" r="r" b="b"/>
              <a:pathLst>
                <a:path w="1127125" h="1558925">
                  <a:moveTo>
                    <a:pt x="1126595" y="231166"/>
                  </a:moveTo>
                  <a:lnTo>
                    <a:pt x="693358" y="0"/>
                  </a:lnTo>
                  <a:lnTo>
                    <a:pt x="0" y="376180"/>
                  </a:lnTo>
                  <a:lnTo>
                    <a:pt x="179" y="1342764"/>
                  </a:lnTo>
                  <a:lnTo>
                    <a:pt x="34843" y="1376209"/>
                  </a:lnTo>
                  <a:lnTo>
                    <a:pt x="71709" y="1407228"/>
                  </a:lnTo>
                  <a:lnTo>
                    <a:pt x="110627" y="1435745"/>
                  </a:lnTo>
                  <a:lnTo>
                    <a:pt x="151446" y="1461684"/>
                  </a:lnTo>
                  <a:lnTo>
                    <a:pt x="194016" y="1484969"/>
                  </a:lnTo>
                  <a:lnTo>
                    <a:pt x="238187" y="1505522"/>
                  </a:lnTo>
                  <a:lnTo>
                    <a:pt x="283807" y="1523267"/>
                  </a:lnTo>
                  <a:lnTo>
                    <a:pt x="330728" y="1538129"/>
                  </a:lnTo>
                  <a:lnTo>
                    <a:pt x="378797" y="1550030"/>
                  </a:lnTo>
                  <a:lnTo>
                    <a:pt x="427866" y="1558894"/>
                  </a:lnTo>
                  <a:lnTo>
                    <a:pt x="1126595" y="1182570"/>
                  </a:lnTo>
                  <a:lnTo>
                    <a:pt x="1126595" y="231166"/>
                  </a:lnTo>
                  <a:close/>
                </a:path>
              </a:pathLst>
            </a:custGeom>
            <a:ln w="17879">
              <a:solidFill>
                <a:srgbClr val="000000"/>
              </a:solidFill>
            </a:ln>
          </p:spPr>
          <p:txBody>
            <a:bodyPr wrap="square" lIns="0" tIns="0" rIns="0" bIns="0" rtlCol="0"/>
            <a:lstStyle/>
            <a:p>
              <a:endParaRPr/>
            </a:p>
          </p:txBody>
        </p:sp>
        <p:sp>
          <p:nvSpPr>
            <p:cNvPr id="16" name="object 16"/>
            <p:cNvSpPr/>
            <p:nvPr/>
          </p:nvSpPr>
          <p:spPr>
            <a:xfrm>
              <a:off x="6758376" y="3592436"/>
              <a:ext cx="68599" cy="85581"/>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6755158" y="3589217"/>
              <a:ext cx="75035" cy="92016"/>
            </a:xfrm>
            <a:prstGeom prst="rect">
              <a:avLst/>
            </a:prstGeom>
            <a:blipFill>
              <a:blip r:embed="rId5" cstate="print"/>
              <a:stretch>
                <a:fillRect/>
              </a:stretch>
            </a:blipFill>
          </p:spPr>
          <p:txBody>
            <a:bodyPr wrap="square" lIns="0" tIns="0" rIns="0" bIns="0" rtlCol="0"/>
            <a:lstStyle/>
            <a:p>
              <a:endParaRPr/>
            </a:p>
          </p:txBody>
        </p:sp>
        <p:sp>
          <p:nvSpPr>
            <p:cNvPr id="18" name="object 18"/>
            <p:cNvSpPr/>
            <p:nvPr/>
          </p:nvSpPr>
          <p:spPr>
            <a:xfrm>
              <a:off x="6665211" y="3788747"/>
              <a:ext cx="289560" cy="147955"/>
            </a:xfrm>
            <a:custGeom>
              <a:avLst/>
              <a:gdLst/>
              <a:ahLst/>
              <a:cxnLst/>
              <a:rect l="l" t="t" r="r" b="b"/>
              <a:pathLst>
                <a:path w="289560" h="147954">
                  <a:moveTo>
                    <a:pt x="0" y="0"/>
                  </a:moveTo>
                  <a:lnTo>
                    <a:pt x="44054" y="33560"/>
                  </a:lnTo>
                  <a:lnTo>
                    <a:pt x="89989" y="63671"/>
                  </a:lnTo>
                  <a:lnTo>
                    <a:pt x="137624" y="90243"/>
                  </a:lnTo>
                  <a:lnTo>
                    <a:pt x="186781" y="113187"/>
                  </a:lnTo>
                  <a:lnTo>
                    <a:pt x="237280" y="132414"/>
                  </a:lnTo>
                  <a:lnTo>
                    <a:pt x="288944" y="147832"/>
                  </a:lnTo>
                </a:path>
              </a:pathLst>
            </a:custGeom>
            <a:ln w="10710">
              <a:solidFill>
                <a:srgbClr val="000000"/>
              </a:solidFill>
            </a:ln>
          </p:spPr>
          <p:txBody>
            <a:bodyPr wrap="square" lIns="0" tIns="0" rIns="0" bIns="0" rtlCol="0"/>
            <a:lstStyle/>
            <a:p>
              <a:endParaRPr/>
            </a:p>
          </p:txBody>
        </p:sp>
        <p:sp>
          <p:nvSpPr>
            <p:cNvPr id="19" name="object 19"/>
            <p:cNvSpPr/>
            <p:nvPr/>
          </p:nvSpPr>
          <p:spPr>
            <a:xfrm>
              <a:off x="6665211" y="3846539"/>
              <a:ext cx="289560" cy="147955"/>
            </a:xfrm>
            <a:custGeom>
              <a:avLst/>
              <a:gdLst/>
              <a:ahLst/>
              <a:cxnLst/>
              <a:rect l="l" t="t" r="r" b="b"/>
              <a:pathLst>
                <a:path w="289560" h="147954">
                  <a:moveTo>
                    <a:pt x="0" y="0"/>
                  </a:moveTo>
                  <a:lnTo>
                    <a:pt x="44054" y="33560"/>
                  </a:lnTo>
                  <a:lnTo>
                    <a:pt x="89989" y="63671"/>
                  </a:lnTo>
                  <a:lnTo>
                    <a:pt x="137624" y="90243"/>
                  </a:lnTo>
                  <a:lnTo>
                    <a:pt x="186781" y="113187"/>
                  </a:lnTo>
                  <a:lnTo>
                    <a:pt x="237280" y="132414"/>
                  </a:lnTo>
                  <a:lnTo>
                    <a:pt x="288944" y="147832"/>
                  </a:lnTo>
                </a:path>
              </a:pathLst>
            </a:custGeom>
            <a:ln w="10710">
              <a:solidFill>
                <a:srgbClr val="000000"/>
              </a:solidFill>
            </a:ln>
          </p:spPr>
          <p:txBody>
            <a:bodyPr wrap="square" lIns="0" tIns="0" rIns="0" bIns="0" rtlCol="0"/>
            <a:lstStyle/>
            <a:p>
              <a:endParaRPr/>
            </a:p>
          </p:txBody>
        </p:sp>
        <p:sp>
          <p:nvSpPr>
            <p:cNvPr id="20" name="object 20"/>
            <p:cNvSpPr/>
            <p:nvPr/>
          </p:nvSpPr>
          <p:spPr>
            <a:xfrm>
              <a:off x="6665211" y="3904330"/>
              <a:ext cx="289560" cy="147955"/>
            </a:xfrm>
            <a:custGeom>
              <a:avLst/>
              <a:gdLst/>
              <a:ahLst/>
              <a:cxnLst/>
              <a:rect l="l" t="t" r="r" b="b"/>
              <a:pathLst>
                <a:path w="289560" h="147954">
                  <a:moveTo>
                    <a:pt x="0" y="0"/>
                  </a:moveTo>
                  <a:lnTo>
                    <a:pt x="44054" y="33560"/>
                  </a:lnTo>
                  <a:lnTo>
                    <a:pt x="89989" y="63671"/>
                  </a:lnTo>
                  <a:lnTo>
                    <a:pt x="137624" y="90243"/>
                  </a:lnTo>
                  <a:lnTo>
                    <a:pt x="186781" y="113187"/>
                  </a:lnTo>
                  <a:lnTo>
                    <a:pt x="237280" y="132414"/>
                  </a:lnTo>
                  <a:lnTo>
                    <a:pt x="288944" y="147832"/>
                  </a:lnTo>
                </a:path>
              </a:pathLst>
            </a:custGeom>
            <a:ln w="10710">
              <a:solidFill>
                <a:srgbClr val="000000"/>
              </a:solidFill>
            </a:ln>
          </p:spPr>
          <p:txBody>
            <a:bodyPr wrap="square" lIns="0" tIns="0" rIns="0" bIns="0" rtlCol="0"/>
            <a:lstStyle/>
            <a:p>
              <a:endParaRPr/>
            </a:p>
          </p:txBody>
        </p:sp>
        <p:sp>
          <p:nvSpPr>
            <p:cNvPr id="21" name="object 21"/>
            <p:cNvSpPr/>
            <p:nvPr/>
          </p:nvSpPr>
          <p:spPr>
            <a:xfrm>
              <a:off x="6653395" y="3188105"/>
              <a:ext cx="312420" cy="173990"/>
            </a:xfrm>
            <a:custGeom>
              <a:avLst/>
              <a:gdLst/>
              <a:ahLst/>
              <a:cxnLst/>
              <a:rect l="l" t="t" r="r" b="b"/>
              <a:pathLst>
                <a:path w="312420" h="173989">
                  <a:moveTo>
                    <a:pt x="12531" y="0"/>
                  </a:moveTo>
                  <a:lnTo>
                    <a:pt x="6444" y="178"/>
                  </a:lnTo>
                  <a:lnTo>
                    <a:pt x="895" y="5707"/>
                  </a:lnTo>
                  <a:lnTo>
                    <a:pt x="0" y="8204"/>
                  </a:lnTo>
                  <a:lnTo>
                    <a:pt x="358" y="10880"/>
                  </a:lnTo>
                  <a:lnTo>
                    <a:pt x="895" y="17123"/>
                  </a:lnTo>
                  <a:lnTo>
                    <a:pt x="4833" y="22652"/>
                  </a:lnTo>
                  <a:lnTo>
                    <a:pt x="10562" y="25863"/>
                  </a:lnTo>
                  <a:lnTo>
                    <a:pt x="53299" y="58889"/>
                  </a:lnTo>
                  <a:lnTo>
                    <a:pt x="98482" y="88695"/>
                  </a:lnTo>
                  <a:lnTo>
                    <a:pt x="145904" y="115181"/>
                  </a:lnTo>
                  <a:lnTo>
                    <a:pt x="195354" y="138249"/>
                  </a:lnTo>
                  <a:lnTo>
                    <a:pt x="246624" y="157799"/>
                  </a:lnTo>
                  <a:lnTo>
                    <a:pt x="299506" y="173731"/>
                  </a:lnTo>
                  <a:lnTo>
                    <a:pt x="307383" y="171948"/>
                  </a:lnTo>
                  <a:lnTo>
                    <a:pt x="312396" y="164634"/>
                  </a:lnTo>
                  <a:lnTo>
                    <a:pt x="309352" y="151970"/>
                  </a:lnTo>
                  <a:lnTo>
                    <a:pt x="305056" y="147868"/>
                  </a:lnTo>
                  <a:lnTo>
                    <a:pt x="299506" y="146797"/>
                  </a:lnTo>
                  <a:lnTo>
                    <a:pt x="247683" y="131492"/>
                  </a:lnTo>
                  <a:lnTo>
                    <a:pt x="197436" y="112584"/>
                  </a:lnTo>
                  <a:lnTo>
                    <a:pt x="148970" y="90187"/>
                  </a:lnTo>
                  <a:lnTo>
                    <a:pt x="102487" y="64417"/>
                  </a:lnTo>
                  <a:lnTo>
                    <a:pt x="58193" y="35387"/>
                  </a:lnTo>
                  <a:lnTo>
                    <a:pt x="16291" y="3210"/>
                  </a:lnTo>
                  <a:lnTo>
                    <a:pt x="12531" y="0"/>
                  </a:lnTo>
                  <a:close/>
                </a:path>
              </a:pathLst>
            </a:custGeom>
            <a:solidFill>
              <a:srgbClr val="000000"/>
            </a:solidFill>
          </p:spPr>
          <p:txBody>
            <a:bodyPr wrap="square" lIns="0" tIns="0" rIns="0" bIns="0" rtlCol="0"/>
            <a:lstStyle/>
            <a:p>
              <a:endParaRPr/>
            </a:p>
          </p:txBody>
        </p:sp>
        <p:sp>
          <p:nvSpPr>
            <p:cNvPr id="22" name="object 22"/>
            <p:cNvSpPr/>
            <p:nvPr/>
          </p:nvSpPr>
          <p:spPr>
            <a:xfrm>
              <a:off x="6653395" y="3188105"/>
              <a:ext cx="312420" cy="173990"/>
            </a:xfrm>
            <a:custGeom>
              <a:avLst/>
              <a:gdLst/>
              <a:ahLst/>
              <a:cxnLst/>
              <a:rect l="l" t="t" r="r" b="b"/>
              <a:pathLst>
                <a:path w="312420" h="173989">
                  <a:moveTo>
                    <a:pt x="10562" y="25863"/>
                  </a:moveTo>
                  <a:lnTo>
                    <a:pt x="53299" y="58889"/>
                  </a:lnTo>
                  <a:lnTo>
                    <a:pt x="98482" y="88695"/>
                  </a:lnTo>
                  <a:lnTo>
                    <a:pt x="145904" y="115181"/>
                  </a:lnTo>
                  <a:lnTo>
                    <a:pt x="195354" y="138249"/>
                  </a:lnTo>
                  <a:lnTo>
                    <a:pt x="246624" y="157799"/>
                  </a:lnTo>
                  <a:lnTo>
                    <a:pt x="299506" y="173731"/>
                  </a:lnTo>
                  <a:lnTo>
                    <a:pt x="307383" y="171948"/>
                  </a:lnTo>
                  <a:lnTo>
                    <a:pt x="312396" y="164634"/>
                  </a:lnTo>
                  <a:lnTo>
                    <a:pt x="310605" y="157143"/>
                  </a:lnTo>
                  <a:lnTo>
                    <a:pt x="309352" y="151970"/>
                  </a:lnTo>
                  <a:lnTo>
                    <a:pt x="305056" y="147868"/>
                  </a:lnTo>
                  <a:lnTo>
                    <a:pt x="299506" y="146797"/>
                  </a:lnTo>
                  <a:lnTo>
                    <a:pt x="247683" y="131492"/>
                  </a:lnTo>
                  <a:lnTo>
                    <a:pt x="197436" y="112584"/>
                  </a:lnTo>
                  <a:lnTo>
                    <a:pt x="148970" y="90187"/>
                  </a:lnTo>
                  <a:lnTo>
                    <a:pt x="102487" y="64417"/>
                  </a:lnTo>
                  <a:lnTo>
                    <a:pt x="58193" y="35387"/>
                  </a:lnTo>
                  <a:lnTo>
                    <a:pt x="16291" y="3210"/>
                  </a:lnTo>
                  <a:lnTo>
                    <a:pt x="12531" y="0"/>
                  </a:lnTo>
                  <a:lnTo>
                    <a:pt x="6444" y="178"/>
                  </a:lnTo>
                  <a:lnTo>
                    <a:pt x="2864" y="3745"/>
                  </a:lnTo>
                  <a:lnTo>
                    <a:pt x="895" y="5707"/>
                  </a:lnTo>
                  <a:lnTo>
                    <a:pt x="0" y="8204"/>
                  </a:lnTo>
                  <a:lnTo>
                    <a:pt x="358" y="10880"/>
                  </a:lnTo>
                  <a:lnTo>
                    <a:pt x="895" y="17123"/>
                  </a:lnTo>
                  <a:lnTo>
                    <a:pt x="4833" y="22652"/>
                  </a:lnTo>
                  <a:lnTo>
                    <a:pt x="10562" y="25863"/>
                  </a:lnTo>
                  <a:close/>
                </a:path>
              </a:pathLst>
            </a:custGeom>
            <a:ln w="6426">
              <a:solidFill>
                <a:srgbClr val="000000"/>
              </a:solidFill>
            </a:ln>
          </p:spPr>
          <p:txBody>
            <a:bodyPr wrap="square" lIns="0" tIns="0" rIns="0" bIns="0" rtlCol="0"/>
            <a:lstStyle/>
            <a:p>
              <a:endParaRPr/>
            </a:p>
          </p:txBody>
        </p:sp>
        <p:sp>
          <p:nvSpPr>
            <p:cNvPr id="23" name="object 23"/>
            <p:cNvSpPr/>
            <p:nvPr/>
          </p:nvSpPr>
          <p:spPr>
            <a:xfrm>
              <a:off x="6746356" y="3272970"/>
              <a:ext cx="88032" cy="54954"/>
            </a:xfrm>
            <a:prstGeom prst="rect">
              <a:avLst/>
            </a:prstGeom>
            <a:blipFill>
              <a:blip r:embed="rId6" cstate="print"/>
              <a:stretch>
                <a:fillRect/>
              </a:stretch>
            </a:blipFill>
          </p:spPr>
          <p:txBody>
            <a:bodyPr wrap="square" lIns="0" tIns="0" rIns="0" bIns="0" rtlCol="0"/>
            <a:lstStyle/>
            <a:p>
              <a:endParaRPr/>
            </a:p>
          </p:txBody>
        </p:sp>
        <p:sp>
          <p:nvSpPr>
            <p:cNvPr id="24" name="object 24"/>
            <p:cNvSpPr/>
            <p:nvPr/>
          </p:nvSpPr>
          <p:spPr>
            <a:xfrm>
              <a:off x="6746357" y="3272970"/>
              <a:ext cx="88265" cy="55244"/>
            </a:xfrm>
            <a:custGeom>
              <a:avLst/>
              <a:gdLst/>
              <a:ahLst/>
              <a:cxnLst/>
              <a:rect l="l" t="t" r="r" b="b"/>
              <a:pathLst>
                <a:path w="88264" h="55245">
                  <a:moveTo>
                    <a:pt x="88032" y="53728"/>
                  </a:moveTo>
                  <a:lnTo>
                    <a:pt x="71371" y="22730"/>
                  </a:lnTo>
                  <a:lnTo>
                    <a:pt x="49676" y="4409"/>
                  </a:lnTo>
                  <a:lnTo>
                    <a:pt x="25496" y="0"/>
                  </a:lnTo>
                  <a:lnTo>
                    <a:pt x="1384" y="10741"/>
                  </a:lnTo>
                  <a:lnTo>
                    <a:pt x="0" y="24860"/>
                  </a:lnTo>
                  <a:lnTo>
                    <a:pt x="9239" y="37674"/>
                  </a:lnTo>
                  <a:lnTo>
                    <a:pt x="27440" y="47814"/>
                  </a:lnTo>
                  <a:lnTo>
                    <a:pt x="52943" y="53906"/>
                  </a:lnTo>
                  <a:lnTo>
                    <a:pt x="61648" y="54706"/>
                  </a:lnTo>
                  <a:lnTo>
                    <a:pt x="70487" y="54954"/>
                  </a:lnTo>
                  <a:lnTo>
                    <a:pt x="79327" y="54633"/>
                  </a:lnTo>
                  <a:lnTo>
                    <a:pt x="88032" y="53728"/>
                  </a:lnTo>
                  <a:close/>
                </a:path>
              </a:pathLst>
            </a:custGeom>
            <a:ln w="3175">
              <a:solidFill>
                <a:srgbClr val="FFFFFF"/>
              </a:solidFill>
            </a:ln>
          </p:spPr>
          <p:txBody>
            <a:bodyPr wrap="square" lIns="0" tIns="0" rIns="0" bIns="0" rtlCol="0"/>
            <a:lstStyle/>
            <a:p>
              <a:endParaRPr/>
            </a:p>
          </p:txBody>
        </p:sp>
        <p:sp>
          <p:nvSpPr>
            <p:cNvPr id="25" name="object 25"/>
            <p:cNvSpPr/>
            <p:nvPr/>
          </p:nvSpPr>
          <p:spPr>
            <a:xfrm>
              <a:off x="6665210" y="3292808"/>
              <a:ext cx="288944" cy="223140"/>
            </a:xfrm>
            <a:prstGeom prst="rect">
              <a:avLst/>
            </a:prstGeom>
            <a:blipFill>
              <a:blip r:embed="rId7" cstate="print"/>
              <a:stretch>
                <a:fillRect/>
              </a:stretch>
            </a:blipFill>
          </p:spPr>
          <p:txBody>
            <a:bodyPr wrap="square" lIns="0" tIns="0" rIns="0" bIns="0" rtlCol="0"/>
            <a:lstStyle/>
            <a:p>
              <a:endParaRPr/>
            </a:p>
          </p:txBody>
        </p:sp>
        <p:sp>
          <p:nvSpPr>
            <p:cNvPr id="26" name="object 26"/>
            <p:cNvSpPr/>
            <p:nvPr/>
          </p:nvSpPr>
          <p:spPr>
            <a:xfrm>
              <a:off x="6665210" y="3307614"/>
              <a:ext cx="289560" cy="167005"/>
            </a:xfrm>
            <a:custGeom>
              <a:avLst/>
              <a:gdLst/>
              <a:ahLst/>
              <a:cxnLst/>
              <a:rect l="l" t="t" r="r" b="b"/>
              <a:pathLst>
                <a:path w="289560" h="167004">
                  <a:moveTo>
                    <a:pt x="0" y="0"/>
                  </a:moveTo>
                  <a:lnTo>
                    <a:pt x="42600" y="52093"/>
                  </a:lnTo>
                  <a:lnTo>
                    <a:pt x="87721" y="82010"/>
                  </a:lnTo>
                  <a:lnTo>
                    <a:pt x="135140" y="108537"/>
                  </a:lnTo>
                  <a:lnTo>
                    <a:pt x="184633" y="131557"/>
                  </a:lnTo>
                  <a:lnTo>
                    <a:pt x="235975" y="150949"/>
                  </a:lnTo>
                  <a:lnTo>
                    <a:pt x="288944" y="166596"/>
                  </a:lnTo>
                  <a:lnTo>
                    <a:pt x="288944" y="147868"/>
                  </a:lnTo>
                  <a:lnTo>
                    <a:pt x="236385" y="131340"/>
                  </a:lnTo>
                  <a:lnTo>
                    <a:pt x="185349" y="111434"/>
                  </a:lnTo>
                  <a:lnTo>
                    <a:pt x="136013" y="88248"/>
                  </a:lnTo>
                  <a:lnTo>
                    <a:pt x="88557" y="61880"/>
                  </a:lnTo>
                  <a:lnTo>
                    <a:pt x="43159" y="32431"/>
                  </a:lnTo>
                  <a:lnTo>
                    <a:pt x="0" y="0"/>
                  </a:lnTo>
                  <a:close/>
                </a:path>
              </a:pathLst>
            </a:custGeom>
            <a:solidFill>
              <a:srgbClr val="000000"/>
            </a:solidFill>
          </p:spPr>
          <p:txBody>
            <a:bodyPr wrap="square" lIns="0" tIns="0" rIns="0" bIns="0" rtlCol="0"/>
            <a:lstStyle/>
            <a:p>
              <a:endParaRPr/>
            </a:p>
          </p:txBody>
        </p:sp>
        <p:sp>
          <p:nvSpPr>
            <p:cNvPr id="27" name="object 27"/>
            <p:cNvSpPr/>
            <p:nvPr/>
          </p:nvSpPr>
          <p:spPr>
            <a:xfrm>
              <a:off x="6665211" y="3291559"/>
              <a:ext cx="289560" cy="223520"/>
            </a:xfrm>
            <a:custGeom>
              <a:avLst/>
              <a:gdLst/>
              <a:ahLst/>
              <a:cxnLst/>
              <a:rect l="l" t="t" r="r" b="b"/>
              <a:pathLst>
                <a:path w="289560" h="223520">
                  <a:moveTo>
                    <a:pt x="0" y="0"/>
                  </a:moveTo>
                  <a:lnTo>
                    <a:pt x="0" y="75271"/>
                  </a:lnTo>
                  <a:lnTo>
                    <a:pt x="43159" y="107690"/>
                  </a:lnTo>
                  <a:lnTo>
                    <a:pt x="88557" y="137106"/>
                  </a:lnTo>
                  <a:lnTo>
                    <a:pt x="136013" y="163430"/>
                  </a:lnTo>
                  <a:lnTo>
                    <a:pt x="185349" y="186574"/>
                  </a:lnTo>
                  <a:lnTo>
                    <a:pt x="236385" y="206447"/>
                  </a:lnTo>
                  <a:lnTo>
                    <a:pt x="288944" y="222961"/>
                  </a:lnTo>
                </a:path>
              </a:pathLst>
            </a:custGeom>
            <a:ln w="6430">
              <a:solidFill>
                <a:srgbClr val="FFFFFF"/>
              </a:solidFill>
            </a:ln>
          </p:spPr>
          <p:txBody>
            <a:bodyPr wrap="square" lIns="0" tIns="0" rIns="0" bIns="0" rtlCol="0"/>
            <a:lstStyle/>
            <a:p>
              <a:endParaRPr/>
            </a:p>
          </p:txBody>
        </p:sp>
        <p:sp>
          <p:nvSpPr>
            <p:cNvPr id="28" name="object 28"/>
            <p:cNvSpPr/>
            <p:nvPr/>
          </p:nvSpPr>
          <p:spPr>
            <a:xfrm>
              <a:off x="6665211" y="3294235"/>
              <a:ext cx="289560" cy="223520"/>
            </a:xfrm>
            <a:custGeom>
              <a:avLst/>
              <a:gdLst/>
              <a:ahLst/>
              <a:cxnLst/>
              <a:rect l="l" t="t" r="r" b="b"/>
              <a:pathLst>
                <a:path w="289560" h="223520">
                  <a:moveTo>
                    <a:pt x="288944" y="223140"/>
                  </a:moveTo>
                  <a:lnTo>
                    <a:pt x="288944" y="147868"/>
                  </a:lnTo>
                  <a:lnTo>
                    <a:pt x="236534" y="131056"/>
                  </a:lnTo>
                  <a:lnTo>
                    <a:pt x="185587" y="110998"/>
                  </a:lnTo>
                  <a:lnTo>
                    <a:pt x="136281" y="87779"/>
                  </a:lnTo>
                  <a:lnTo>
                    <a:pt x="88795" y="61484"/>
                  </a:lnTo>
                  <a:lnTo>
                    <a:pt x="43308" y="32196"/>
                  </a:lnTo>
                  <a:lnTo>
                    <a:pt x="0" y="0"/>
                  </a:lnTo>
                </a:path>
              </a:pathLst>
            </a:custGeom>
            <a:ln w="6430">
              <a:solidFill>
                <a:srgbClr val="000000"/>
              </a:solidFill>
            </a:ln>
          </p:spPr>
          <p:txBody>
            <a:bodyPr wrap="square" lIns="0" tIns="0" rIns="0" bIns="0" rtlCol="0"/>
            <a:lstStyle/>
            <a:p>
              <a:endParaRPr/>
            </a:p>
          </p:txBody>
        </p:sp>
        <p:sp>
          <p:nvSpPr>
            <p:cNvPr id="29" name="object 29"/>
            <p:cNvSpPr txBox="1"/>
            <p:nvPr/>
          </p:nvSpPr>
          <p:spPr>
            <a:xfrm>
              <a:off x="7058357" y="4051872"/>
              <a:ext cx="1254760" cy="271228"/>
            </a:xfrm>
            <a:prstGeom prst="rect">
              <a:avLst/>
            </a:prstGeom>
          </p:spPr>
          <p:txBody>
            <a:bodyPr vert="horz" wrap="square" lIns="0" tIns="17145" rIns="0" bIns="0" rtlCol="0">
              <a:spAutoFit/>
            </a:bodyPr>
            <a:lstStyle/>
            <a:p>
              <a:pPr marL="12700">
                <a:spcBef>
                  <a:spcPts val="135"/>
                </a:spcBef>
              </a:pPr>
              <a:r>
                <a:rPr sz="1650" spc="25" dirty="0">
                  <a:latin typeface="Times New Roman"/>
                  <a:cs typeface="Times New Roman"/>
                </a:rPr>
                <a:t>VP</a:t>
              </a:r>
              <a:r>
                <a:rPr sz="1650" spc="20" dirty="0">
                  <a:latin typeface="Times New Roman"/>
                  <a:cs typeface="Times New Roman"/>
                </a:rPr>
                <a:t>N</a:t>
              </a:r>
              <a:r>
                <a:rPr sz="1650" spc="35" dirty="0">
                  <a:latin typeface="宋体"/>
                  <a:cs typeface="宋体"/>
                </a:rPr>
                <a:t>服务</a:t>
              </a:r>
              <a:r>
                <a:rPr sz="1650" spc="30" dirty="0">
                  <a:latin typeface="宋体"/>
                  <a:cs typeface="宋体"/>
                </a:rPr>
                <a:t>器</a:t>
              </a:r>
              <a:r>
                <a:rPr sz="1650" spc="25" dirty="0">
                  <a:latin typeface="Times New Roman"/>
                  <a:cs typeface="Times New Roman"/>
                </a:rPr>
                <a:t>A</a:t>
              </a:r>
              <a:endParaRPr sz="1650">
                <a:latin typeface="Times New Roman"/>
                <a:cs typeface="Times New Roman"/>
              </a:endParaRPr>
            </a:p>
          </p:txBody>
        </p:sp>
        <p:sp>
          <p:nvSpPr>
            <p:cNvPr id="30" name="object 30"/>
            <p:cNvSpPr/>
            <p:nvPr/>
          </p:nvSpPr>
          <p:spPr>
            <a:xfrm>
              <a:off x="2043626" y="3528077"/>
              <a:ext cx="547370" cy="387350"/>
            </a:xfrm>
            <a:custGeom>
              <a:avLst/>
              <a:gdLst/>
              <a:ahLst/>
              <a:cxnLst/>
              <a:rect l="l" t="t" r="r" b="b"/>
              <a:pathLst>
                <a:path w="547369" h="387350">
                  <a:moveTo>
                    <a:pt x="403734" y="0"/>
                  </a:moveTo>
                  <a:lnTo>
                    <a:pt x="0" y="387311"/>
                  </a:lnTo>
                  <a:lnTo>
                    <a:pt x="198214" y="387311"/>
                  </a:lnTo>
                  <a:lnTo>
                    <a:pt x="246984" y="380150"/>
                  </a:lnTo>
                  <a:lnTo>
                    <a:pt x="294421" y="368188"/>
                  </a:lnTo>
                  <a:lnTo>
                    <a:pt x="340205" y="351598"/>
                  </a:lnTo>
                  <a:lnTo>
                    <a:pt x="384016" y="330553"/>
                  </a:lnTo>
                  <a:lnTo>
                    <a:pt x="425536" y="305228"/>
                  </a:lnTo>
                  <a:lnTo>
                    <a:pt x="464445" y="275796"/>
                  </a:lnTo>
                  <a:lnTo>
                    <a:pt x="500422" y="242429"/>
                  </a:lnTo>
                  <a:lnTo>
                    <a:pt x="533150" y="205303"/>
                  </a:lnTo>
                  <a:lnTo>
                    <a:pt x="547075" y="162587"/>
                  </a:lnTo>
                  <a:lnTo>
                    <a:pt x="547117" y="119143"/>
                  </a:lnTo>
                  <a:lnTo>
                    <a:pt x="534254" y="78097"/>
                  </a:lnTo>
                  <a:lnTo>
                    <a:pt x="509466" y="42573"/>
                  </a:lnTo>
                  <a:lnTo>
                    <a:pt x="473732" y="15696"/>
                  </a:lnTo>
                  <a:lnTo>
                    <a:pt x="421886" y="420"/>
                  </a:lnTo>
                  <a:lnTo>
                    <a:pt x="403734" y="0"/>
                  </a:lnTo>
                  <a:close/>
                </a:path>
              </a:pathLst>
            </a:custGeom>
            <a:solidFill>
              <a:srgbClr val="DFDFDF"/>
            </a:solidFill>
          </p:spPr>
          <p:txBody>
            <a:bodyPr wrap="square" lIns="0" tIns="0" rIns="0" bIns="0" rtlCol="0"/>
            <a:lstStyle/>
            <a:p>
              <a:endParaRPr/>
            </a:p>
          </p:txBody>
        </p:sp>
        <p:sp>
          <p:nvSpPr>
            <p:cNvPr id="31" name="object 31"/>
            <p:cNvSpPr/>
            <p:nvPr/>
          </p:nvSpPr>
          <p:spPr>
            <a:xfrm>
              <a:off x="2043626" y="3622078"/>
              <a:ext cx="375824" cy="293310"/>
            </a:xfrm>
            <a:prstGeom prst="rect">
              <a:avLst/>
            </a:prstGeom>
            <a:blipFill>
              <a:blip r:embed="rId8" cstate="print"/>
              <a:stretch>
                <a:fillRect/>
              </a:stretch>
            </a:blipFill>
          </p:spPr>
          <p:txBody>
            <a:bodyPr wrap="square" lIns="0" tIns="0" rIns="0" bIns="0" rtlCol="0"/>
            <a:lstStyle/>
            <a:p>
              <a:endParaRPr/>
            </a:p>
          </p:txBody>
        </p:sp>
        <p:sp>
          <p:nvSpPr>
            <p:cNvPr id="32" name="object 32"/>
            <p:cNvSpPr/>
            <p:nvPr/>
          </p:nvSpPr>
          <p:spPr>
            <a:xfrm>
              <a:off x="2043626" y="3622078"/>
              <a:ext cx="375920" cy="293370"/>
            </a:xfrm>
            <a:custGeom>
              <a:avLst/>
              <a:gdLst/>
              <a:ahLst/>
              <a:cxnLst/>
              <a:rect l="l" t="t" r="r" b="b"/>
              <a:pathLst>
                <a:path w="375919" h="293370">
                  <a:moveTo>
                    <a:pt x="304" y="217467"/>
                  </a:moveTo>
                  <a:lnTo>
                    <a:pt x="375824" y="0"/>
                  </a:lnTo>
                  <a:lnTo>
                    <a:pt x="350456" y="91146"/>
                  </a:lnTo>
                  <a:lnTo>
                    <a:pt x="0" y="293310"/>
                  </a:lnTo>
                  <a:lnTo>
                    <a:pt x="304" y="217467"/>
                  </a:lnTo>
                  <a:close/>
                </a:path>
              </a:pathLst>
            </a:custGeom>
            <a:ln w="12860">
              <a:solidFill>
                <a:srgbClr val="FFFFFF"/>
              </a:solidFill>
            </a:ln>
          </p:spPr>
          <p:txBody>
            <a:bodyPr wrap="square" lIns="0" tIns="0" rIns="0" bIns="0" rtlCol="0"/>
            <a:lstStyle/>
            <a:p>
              <a:endParaRPr/>
            </a:p>
          </p:txBody>
        </p:sp>
        <p:sp>
          <p:nvSpPr>
            <p:cNvPr id="33" name="object 33"/>
            <p:cNvSpPr/>
            <p:nvPr/>
          </p:nvSpPr>
          <p:spPr>
            <a:xfrm>
              <a:off x="2368285" y="3237871"/>
              <a:ext cx="167888" cy="414351"/>
            </a:xfrm>
            <a:prstGeom prst="rect">
              <a:avLst/>
            </a:prstGeom>
            <a:blipFill>
              <a:blip r:embed="rId9" cstate="print"/>
              <a:stretch>
                <a:fillRect/>
              </a:stretch>
            </a:blipFill>
          </p:spPr>
          <p:txBody>
            <a:bodyPr wrap="square" lIns="0" tIns="0" rIns="0" bIns="0" rtlCol="0"/>
            <a:lstStyle/>
            <a:p>
              <a:endParaRPr/>
            </a:p>
          </p:txBody>
        </p:sp>
        <p:sp>
          <p:nvSpPr>
            <p:cNvPr id="34" name="object 34"/>
            <p:cNvSpPr/>
            <p:nvPr/>
          </p:nvSpPr>
          <p:spPr>
            <a:xfrm>
              <a:off x="2368286" y="3237871"/>
              <a:ext cx="168275" cy="414655"/>
            </a:xfrm>
            <a:custGeom>
              <a:avLst/>
              <a:gdLst/>
              <a:ahLst/>
              <a:cxnLst/>
              <a:rect l="l" t="t" r="r" b="b"/>
              <a:pathLst>
                <a:path w="168275" h="414654">
                  <a:moveTo>
                    <a:pt x="0" y="414351"/>
                  </a:moveTo>
                  <a:lnTo>
                    <a:pt x="123221" y="0"/>
                  </a:lnTo>
                  <a:lnTo>
                    <a:pt x="167888" y="0"/>
                  </a:lnTo>
                  <a:lnTo>
                    <a:pt x="51164" y="384207"/>
                  </a:lnTo>
                  <a:lnTo>
                    <a:pt x="0" y="414351"/>
                  </a:lnTo>
                  <a:close/>
                </a:path>
              </a:pathLst>
            </a:custGeom>
            <a:ln w="12883">
              <a:solidFill>
                <a:srgbClr val="FFFFFF"/>
              </a:solidFill>
            </a:ln>
          </p:spPr>
          <p:txBody>
            <a:bodyPr wrap="square" lIns="0" tIns="0" rIns="0" bIns="0" rtlCol="0"/>
            <a:lstStyle/>
            <a:p>
              <a:endParaRPr/>
            </a:p>
          </p:txBody>
        </p:sp>
        <p:sp>
          <p:nvSpPr>
            <p:cNvPr id="35" name="object 35"/>
            <p:cNvSpPr/>
            <p:nvPr/>
          </p:nvSpPr>
          <p:spPr>
            <a:xfrm>
              <a:off x="1969834" y="2938923"/>
              <a:ext cx="566341" cy="298946"/>
            </a:xfrm>
            <a:prstGeom prst="rect">
              <a:avLst/>
            </a:prstGeom>
            <a:blipFill>
              <a:blip r:embed="rId10" cstate="print"/>
              <a:stretch>
                <a:fillRect/>
              </a:stretch>
            </a:blipFill>
          </p:spPr>
          <p:txBody>
            <a:bodyPr wrap="square" lIns="0" tIns="0" rIns="0" bIns="0" rtlCol="0"/>
            <a:lstStyle/>
            <a:p>
              <a:endParaRPr/>
            </a:p>
          </p:txBody>
        </p:sp>
        <p:sp>
          <p:nvSpPr>
            <p:cNvPr id="36" name="object 36"/>
            <p:cNvSpPr/>
            <p:nvPr/>
          </p:nvSpPr>
          <p:spPr>
            <a:xfrm>
              <a:off x="1969833" y="2938924"/>
              <a:ext cx="566420" cy="299085"/>
            </a:xfrm>
            <a:custGeom>
              <a:avLst/>
              <a:gdLst/>
              <a:ahLst/>
              <a:cxnLst/>
              <a:rect l="l" t="t" r="r" b="b"/>
              <a:pathLst>
                <a:path w="566419" h="299085">
                  <a:moveTo>
                    <a:pt x="0" y="1605"/>
                  </a:moveTo>
                  <a:lnTo>
                    <a:pt x="46098" y="0"/>
                  </a:lnTo>
                  <a:lnTo>
                    <a:pt x="408424" y="191211"/>
                  </a:lnTo>
                  <a:lnTo>
                    <a:pt x="566341" y="298946"/>
                  </a:lnTo>
                  <a:lnTo>
                    <a:pt x="521674" y="298946"/>
                  </a:lnTo>
                  <a:lnTo>
                    <a:pt x="477903" y="274725"/>
                  </a:lnTo>
                  <a:lnTo>
                    <a:pt x="434186" y="250401"/>
                  </a:lnTo>
                  <a:lnTo>
                    <a:pt x="390522" y="225974"/>
                  </a:lnTo>
                  <a:lnTo>
                    <a:pt x="346913" y="201445"/>
                  </a:lnTo>
                  <a:lnTo>
                    <a:pt x="303358" y="176814"/>
                  </a:lnTo>
                  <a:lnTo>
                    <a:pt x="259857" y="152082"/>
                  </a:lnTo>
                  <a:lnTo>
                    <a:pt x="216410" y="127249"/>
                  </a:lnTo>
                  <a:lnTo>
                    <a:pt x="173019" y="102317"/>
                  </a:lnTo>
                  <a:lnTo>
                    <a:pt x="129681" y="77286"/>
                  </a:lnTo>
                  <a:lnTo>
                    <a:pt x="86399" y="52157"/>
                  </a:lnTo>
                  <a:lnTo>
                    <a:pt x="43172" y="26929"/>
                  </a:lnTo>
                  <a:lnTo>
                    <a:pt x="0" y="1605"/>
                  </a:lnTo>
                  <a:close/>
                </a:path>
              </a:pathLst>
            </a:custGeom>
            <a:ln w="12852">
              <a:solidFill>
                <a:srgbClr val="FFFFFF"/>
              </a:solidFill>
            </a:ln>
          </p:spPr>
          <p:txBody>
            <a:bodyPr wrap="square" lIns="0" tIns="0" rIns="0" bIns="0" rtlCol="0"/>
            <a:lstStyle/>
            <a:p>
              <a:endParaRPr/>
            </a:p>
          </p:txBody>
        </p:sp>
        <p:sp>
          <p:nvSpPr>
            <p:cNvPr id="37" name="object 37"/>
            <p:cNvSpPr/>
            <p:nvPr/>
          </p:nvSpPr>
          <p:spPr>
            <a:xfrm>
              <a:off x="1521235" y="3353097"/>
              <a:ext cx="847050" cy="486448"/>
            </a:xfrm>
            <a:prstGeom prst="rect">
              <a:avLst/>
            </a:prstGeom>
            <a:blipFill>
              <a:blip r:embed="rId11" cstate="print"/>
              <a:stretch>
                <a:fillRect/>
              </a:stretch>
            </a:blipFill>
          </p:spPr>
          <p:txBody>
            <a:bodyPr wrap="square" lIns="0" tIns="0" rIns="0" bIns="0" rtlCol="0"/>
            <a:lstStyle/>
            <a:p>
              <a:endParaRPr/>
            </a:p>
          </p:txBody>
        </p:sp>
        <p:sp>
          <p:nvSpPr>
            <p:cNvPr id="38" name="object 38"/>
            <p:cNvSpPr/>
            <p:nvPr/>
          </p:nvSpPr>
          <p:spPr>
            <a:xfrm>
              <a:off x="1521235" y="3353098"/>
              <a:ext cx="847090" cy="487045"/>
            </a:xfrm>
            <a:custGeom>
              <a:avLst/>
              <a:gdLst/>
              <a:ahLst/>
              <a:cxnLst/>
              <a:rect l="l" t="t" r="r" b="b"/>
              <a:pathLst>
                <a:path w="847090" h="487045">
                  <a:moveTo>
                    <a:pt x="0" y="188179"/>
                  </a:moveTo>
                  <a:lnTo>
                    <a:pt x="326807" y="0"/>
                  </a:lnTo>
                  <a:lnTo>
                    <a:pt x="847050" y="299125"/>
                  </a:lnTo>
                  <a:lnTo>
                    <a:pt x="522695" y="486448"/>
                  </a:lnTo>
                  <a:lnTo>
                    <a:pt x="474799" y="470234"/>
                  </a:lnTo>
                  <a:lnTo>
                    <a:pt x="427559" y="452376"/>
                  </a:lnTo>
                  <a:lnTo>
                    <a:pt x="381016" y="432896"/>
                  </a:lnTo>
                  <a:lnTo>
                    <a:pt x="335209" y="411815"/>
                  </a:lnTo>
                  <a:lnTo>
                    <a:pt x="290177" y="389155"/>
                  </a:lnTo>
                  <a:lnTo>
                    <a:pt x="245960" y="364939"/>
                  </a:lnTo>
                  <a:lnTo>
                    <a:pt x="202598" y="339188"/>
                  </a:lnTo>
                  <a:lnTo>
                    <a:pt x="160131" y="311924"/>
                  </a:lnTo>
                  <a:lnTo>
                    <a:pt x="118598" y="283169"/>
                  </a:lnTo>
                  <a:lnTo>
                    <a:pt x="78038" y="252946"/>
                  </a:lnTo>
                  <a:lnTo>
                    <a:pt x="38492" y="221275"/>
                  </a:lnTo>
                  <a:lnTo>
                    <a:pt x="0" y="188179"/>
                  </a:lnTo>
                  <a:close/>
                </a:path>
              </a:pathLst>
            </a:custGeom>
            <a:ln w="12854">
              <a:solidFill>
                <a:srgbClr val="FFFFFF"/>
              </a:solidFill>
            </a:ln>
          </p:spPr>
          <p:txBody>
            <a:bodyPr wrap="square" lIns="0" tIns="0" rIns="0" bIns="0" rtlCol="0"/>
            <a:lstStyle/>
            <a:p>
              <a:endParaRPr/>
            </a:p>
          </p:txBody>
        </p:sp>
        <p:sp>
          <p:nvSpPr>
            <p:cNvPr id="39" name="object 39"/>
            <p:cNvSpPr/>
            <p:nvPr/>
          </p:nvSpPr>
          <p:spPr>
            <a:xfrm>
              <a:off x="1848043" y="2938923"/>
              <a:ext cx="643464" cy="713298"/>
            </a:xfrm>
            <a:prstGeom prst="rect">
              <a:avLst/>
            </a:prstGeom>
            <a:blipFill>
              <a:blip r:embed="rId12" cstate="print"/>
              <a:stretch>
                <a:fillRect/>
              </a:stretch>
            </a:blipFill>
          </p:spPr>
          <p:txBody>
            <a:bodyPr wrap="square" lIns="0" tIns="0" rIns="0" bIns="0" rtlCol="0"/>
            <a:lstStyle/>
            <a:p>
              <a:endParaRPr/>
            </a:p>
          </p:txBody>
        </p:sp>
        <p:sp>
          <p:nvSpPr>
            <p:cNvPr id="40" name="object 40"/>
            <p:cNvSpPr/>
            <p:nvPr/>
          </p:nvSpPr>
          <p:spPr>
            <a:xfrm>
              <a:off x="1848043" y="2938923"/>
              <a:ext cx="643890" cy="713740"/>
            </a:xfrm>
            <a:custGeom>
              <a:avLst/>
              <a:gdLst/>
              <a:ahLst/>
              <a:cxnLst/>
              <a:rect l="l" t="t" r="r" b="b"/>
              <a:pathLst>
                <a:path w="643890" h="713739">
                  <a:moveTo>
                    <a:pt x="520242" y="713298"/>
                  </a:moveTo>
                  <a:lnTo>
                    <a:pt x="476986" y="688208"/>
                  </a:lnTo>
                  <a:lnTo>
                    <a:pt x="433712" y="663147"/>
                  </a:lnTo>
                  <a:lnTo>
                    <a:pt x="390422" y="638116"/>
                  </a:lnTo>
                  <a:lnTo>
                    <a:pt x="347114" y="613114"/>
                  </a:lnTo>
                  <a:lnTo>
                    <a:pt x="303788" y="588143"/>
                  </a:lnTo>
                  <a:lnTo>
                    <a:pt x="260445" y="563201"/>
                  </a:lnTo>
                  <a:lnTo>
                    <a:pt x="217085" y="538288"/>
                  </a:lnTo>
                  <a:lnTo>
                    <a:pt x="173707" y="513406"/>
                  </a:lnTo>
                  <a:lnTo>
                    <a:pt x="130311" y="488553"/>
                  </a:lnTo>
                  <a:lnTo>
                    <a:pt x="86898" y="463730"/>
                  </a:lnTo>
                  <a:lnTo>
                    <a:pt x="43466" y="438937"/>
                  </a:lnTo>
                  <a:lnTo>
                    <a:pt x="17" y="414173"/>
                  </a:lnTo>
                  <a:lnTo>
                    <a:pt x="123239" y="0"/>
                  </a:lnTo>
                  <a:lnTo>
                    <a:pt x="643464" y="298946"/>
                  </a:lnTo>
                  <a:lnTo>
                    <a:pt x="520242" y="713298"/>
                  </a:lnTo>
                  <a:close/>
                </a:path>
              </a:pathLst>
            </a:custGeom>
            <a:ln w="12868">
              <a:solidFill>
                <a:srgbClr val="000000"/>
              </a:solidFill>
            </a:ln>
          </p:spPr>
          <p:txBody>
            <a:bodyPr wrap="square" lIns="0" tIns="0" rIns="0" bIns="0" rtlCol="0"/>
            <a:lstStyle/>
            <a:p>
              <a:endParaRPr/>
            </a:p>
          </p:txBody>
        </p:sp>
        <p:sp>
          <p:nvSpPr>
            <p:cNvPr id="41" name="object 41"/>
            <p:cNvSpPr/>
            <p:nvPr/>
          </p:nvSpPr>
          <p:spPr>
            <a:xfrm>
              <a:off x="1521236" y="3541277"/>
              <a:ext cx="522695" cy="374111"/>
            </a:xfrm>
            <a:prstGeom prst="rect">
              <a:avLst/>
            </a:prstGeom>
            <a:blipFill>
              <a:blip r:embed="rId13" cstate="print"/>
              <a:stretch>
                <a:fillRect/>
              </a:stretch>
            </a:blipFill>
          </p:spPr>
          <p:txBody>
            <a:bodyPr wrap="square" lIns="0" tIns="0" rIns="0" bIns="0" rtlCol="0"/>
            <a:lstStyle/>
            <a:p>
              <a:endParaRPr/>
            </a:p>
          </p:txBody>
        </p:sp>
        <p:sp>
          <p:nvSpPr>
            <p:cNvPr id="42" name="object 42"/>
            <p:cNvSpPr/>
            <p:nvPr/>
          </p:nvSpPr>
          <p:spPr>
            <a:xfrm>
              <a:off x="1521235" y="3541277"/>
              <a:ext cx="523240" cy="374650"/>
            </a:xfrm>
            <a:custGeom>
              <a:avLst/>
              <a:gdLst/>
              <a:ahLst/>
              <a:cxnLst/>
              <a:rect l="l" t="t" r="r" b="b"/>
              <a:pathLst>
                <a:path w="523240" h="374650">
                  <a:moveTo>
                    <a:pt x="0" y="70812"/>
                  </a:moveTo>
                  <a:lnTo>
                    <a:pt x="37179" y="106010"/>
                  </a:lnTo>
                  <a:lnTo>
                    <a:pt x="75708" y="139518"/>
                  </a:lnTo>
                  <a:lnTo>
                    <a:pt x="115529" y="171304"/>
                  </a:lnTo>
                  <a:lnTo>
                    <a:pt x="156583" y="201331"/>
                  </a:lnTo>
                  <a:lnTo>
                    <a:pt x="198811" y="229565"/>
                  </a:lnTo>
                  <a:lnTo>
                    <a:pt x="242156" y="255973"/>
                  </a:lnTo>
                  <a:lnTo>
                    <a:pt x="286558" y="280518"/>
                  </a:lnTo>
                  <a:lnTo>
                    <a:pt x="331960" y="303168"/>
                  </a:lnTo>
                  <a:lnTo>
                    <a:pt x="378302" y="323886"/>
                  </a:lnTo>
                  <a:lnTo>
                    <a:pt x="425527" y="342640"/>
                  </a:lnTo>
                  <a:lnTo>
                    <a:pt x="473576" y="359393"/>
                  </a:lnTo>
                  <a:lnTo>
                    <a:pt x="522390" y="374111"/>
                  </a:lnTo>
                  <a:lnTo>
                    <a:pt x="522695" y="298269"/>
                  </a:lnTo>
                  <a:lnTo>
                    <a:pt x="473990" y="283900"/>
                  </a:lnTo>
                  <a:lnTo>
                    <a:pt x="426029" y="267516"/>
                  </a:lnTo>
                  <a:lnTo>
                    <a:pt x="378869" y="249151"/>
                  </a:lnTo>
                  <a:lnTo>
                    <a:pt x="332567" y="228835"/>
                  </a:lnTo>
                  <a:lnTo>
                    <a:pt x="287182" y="206603"/>
                  </a:lnTo>
                  <a:lnTo>
                    <a:pt x="242771" y="182485"/>
                  </a:lnTo>
                  <a:lnTo>
                    <a:pt x="199392" y="156514"/>
                  </a:lnTo>
                  <a:lnTo>
                    <a:pt x="157103" y="128723"/>
                  </a:lnTo>
                  <a:lnTo>
                    <a:pt x="115962" y="99143"/>
                  </a:lnTo>
                  <a:lnTo>
                    <a:pt x="76025" y="67808"/>
                  </a:lnTo>
                  <a:lnTo>
                    <a:pt x="37352" y="34749"/>
                  </a:lnTo>
                  <a:lnTo>
                    <a:pt x="0" y="0"/>
                  </a:lnTo>
                  <a:lnTo>
                    <a:pt x="0" y="70812"/>
                  </a:lnTo>
                  <a:close/>
                </a:path>
              </a:pathLst>
            </a:custGeom>
            <a:ln w="12858">
              <a:solidFill>
                <a:srgbClr val="000000"/>
              </a:solidFill>
            </a:ln>
          </p:spPr>
          <p:txBody>
            <a:bodyPr wrap="square" lIns="0" tIns="0" rIns="0" bIns="0" rtlCol="0"/>
            <a:lstStyle/>
            <a:p>
              <a:endParaRPr/>
            </a:p>
          </p:txBody>
        </p:sp>
        <p:sp>
          <p:nvSpPr>
            <p:cNvPr id="43" name="object 43"/>
            <p:cNvSpPr/>
            <p:nvPr/>
          </p:nvSpPr>
          <p:spPr>
            <a:xfrm>
              <a:off x="1521236" y="2938923"/>
              <a:ext cx="1015365" cy="976630"/>
            </a:xfrm>
            <a:custGeom>
              <a:avLst/>
              <a:gdLst/>
              <a:ahLst/>
              <a:cxnLst/>
              <a:rect l="l" t="t" r="r" b="b"/>
              <a:pathLst>
                <a:path w="1015365" h="976629">
                  <a:moveTo>
                    <a:pt x="522390" y="976464"/>
                  </a:moveTo>
                  <a:lnTo>
                    <a:pt x="872847" y="774301"/>
                  </a:lnTo>
                  <a:lnTo>
                    <a:pt x="1014938" y="298946"/>
                  </a:lnTo>
                  <a:lnTo>
                    <a:pt x="494695" y="0"/>
                  </a:lnTo>
                  <a:lnTo>
                    <a:pt x="450047" y="0"/>
                  </a:lnTo>
                  <a:lnTo>
                    <a:pt x="326807" y="414173"/>
                  </a:lnTo>
                  <a:lnTo>
                    <a:pt x="0" y="602353"/>
                  </a:lnTo>
                  <a:lnTo>
                    <a:pt x="0" y="673165"/>
                  </a:lnTo>
                  <a:lnTo>
                    <a:pt x="37299" y="708197"/>
                  </a:lnTo>
                  <a:lnTo>
                    <a:pt x="75920" y="741566"/>
                  </a:lnTo>
                  <a:lnTo>
                    <a:pt x="115806" y="773238"/>
                  </a:lnTo>
                  <a:lnTo>
                    <a:pt x="156901" y="803181"/>
                  </a:lnTo>
                  <a:lnTo>
                    <a:pt x="199148" y="831360"/>
                  </a:lnTo>
                  <a:lnTo>
                    <a:pt x="242491" y="857744"/>
                  </a:lnTo>
                  <a:lnTo>
                    <a:pt x="286874" y="882298"/>
                  </a:lnTo>
                  <a:lnTo>
                    <a:pt x="332238" y="904990"/>
                  </a:lnTo>
                  <a:lnTo>
                    <a:pt x="378529" y="925786"/>
                  </a:lnTo>
                  <a:lnTo>
                    <a:pt x="425689" y="944652"/>
                  </a:lnTo>
                  <a:lnTo>
                    <a:pt x="473661" y="961556"/>
                  </a:lnTo>
                  <a:lnTo>
                    <a:pt x="522390" y="976464"/>
                  </a:lnTo>
                  <a:close/>
                </a:path>
              </a:pathLst>
            </a:custGeom>
            <a:ln w="26802">
              <a:solidFill>
                <a:srgbClr val="000000"/>
              </a:solidFill>
            </a:ln>
          </p:spPr>
          <p:txBody>
            <a:bodyPr wrap="square" lIns="0" tIns="0" rIns="0" bIns="0" rtlCol="0"/>
            <a:lstStyle/>
            <a:p>
              <a:endParaRPr/>
            </a:p>
          </p:txBody>
        </p:sp>
        <p:sp>
          <p:nvSpPr>
            <p:cNvPr id="44" name="object 44"/>
            <p:cNvSpPr/>
            <p:nvPr/>
          </p:nvSpPr>
          <p:spPr>
            <a:xfrm>
              <a:off x="1886606" y="2987618"/>
              <a:ext cx="461009" cy="622300"/>
            </a:xfrm>
            <a:custGeom>
              <a:avLst/>
              <a:gdLst/>
              <a:ahLst/>
              <a:cxnLst/>
              <a:rect l="l" t="t" r="r" b="b"/>
              <a:pathLst>
                <a:path w="461009" h="622300">
                  <a:moveTo>
                    <a:pt x="107593" y="0"/>
                  </a:moveTo>
                  <a:lnTo>
                    <a:pt x="0" y="357987"/>
                  </a:lnTo>
                  <a:lnTo>
                    <a:pt x="460788" y="621795"/>
                  </a:lnTo>
                </a:path>
              </a:pathLst>
            </a:custGeom>
            <a:ln w="12873">
              <a:solidFill>
                <a:srgbClr val="FFFFFF"/>
              </a:solidFill>
            </a:ln>
          </p:spPr>
          <p:txBody>
            <a:bodyPr wrap="square" lIns="0" tIns="0" rIns="0" bIns="0" rtlCol="0"/>
            <a:lstStyle/>
            <a:p>
              <a:endParaRPr/>
            </a:p>
          </p:txBody>
        </p:sp>
        <p:sp>
          <p:nvSpPr>
            <p:cNvPr id="45" name="object 45"/>
            <p:cNvSpPr/>
            <p:nvPr/>
          </p:nvSpPr>
          <p:spPr>
            <a:xfrm>
              <a:off x="2073362" y="3723213"/>
              <a:ext cx="224790" cy="173990"/>
            </a:xfrm>
            <a:custGeom>
              <a:avLst/>
              <a:gdLst/>
              <a:ahLst/>
              <a:cxnLst/>
              <a:rect l="l" t="t" r="r" b="b"/>
              <a:pathLst>
                <a:path w="224790" h="173989">
                  <a:moveTo>
                    <a:pt x="224298" y="0"/>
                  </a:moveTo>
                  <a:lnTo>
                    <a:pt x="0" y="129478"/>
                  </a:lnTo>
                  <a:lnTo>
                    <a:pt x="0" y="173981"/>
                  </a:lnTo>
                </a:path>
              </a:pathLst>
            </a:custGeom>
            <a:ln w="12860">
              <a:solidFill>
                <a:srgbClr val="000000"/>
              </a:solidFill>
            </a:ln>
          </p:spPr>
          <p:txBody>
            <a:bodyPr wrap="square" lIns="0" tIns="0" rIns="0" bIns="0" rtlCol="0"/>
            <a:lstStyle/>
            <a:p>
              <a:endParaRPr/>
            </a:p>
          </p:txBody>
        </p:sp>
        <p:sp>
          <p:nvSpPr>
            <p:cNvPr id="46" name="object 46"/>
            <p:cNvSpPr/>
            <p:nvPr/>
          </p:nvSpPr>
          <p:spPr>
            <a:xfrm>
              <a:off x="1900819" y="2987619"/>
              <a:ext cx="552126" cy="621795"/>
            </a:xfrm>
            <a:prstGeom prst="rect">
              <a:avLst/>
            </a:prstGeom>
            <a:blipFill>
              <a:blip r:embed="rId14" cstate="print"/>
              <a:stretch>
                <a:fillRect/>
              </a:stretch>
            </a:blipFill>
          </p:spPr>
          <p:txBody>
            <a:bodyPr wrap="square" lIns="0" tIns="0" rIns="0" bIns="0" rtlCol="0"/>
            <a:lstStyle/>
            <a:p>
              <a:endParaRPr/>
            </a:p>
          </p:txBody>
        </p:sp>
        <p:sp>
          <p:nvSpPr>
            <p:cNvPr id="47" name="object 47"/>
            <p:cNvSpPr/>
            <p:nvPr/>
          </p:nvSpPr>
          <p:spPr>
            <a:xfrm>
              <a:off x="1900819" y="2987618"/>
              <a:ext cx="552450" cy="622300"/>
            </a:xfrm>
            <a:custGeom>
              <a:avLst/>
              <a:gdLst/>
              <a:ahLst/>
              <a:cxnLst/>
              <a:rect l="l" t="t" r="r" b="b"/>
              <a:pathLst>
                <a:path w="552450" h="622300">
                  <a:moveTo>
                    <a:pt x="0" y="353884"/>
                  </a:moveTo>
                  <a:lnTo>
                    <a:pt x="103529" y="6064"/>
                  </a:lnTo>
                  <a:lnTo>
                    <a:pt x="93378" y="0"/>
                  </a:lnTo>
                  <a:lnTo>
                    <a:pt x="139564" y="25807"/>
                  </a:lnTo>
                  <a:lnTo>
                    <a:pt x="185681" y="51751"/>
                  </a:lnTo>
                  <a:lnTo>
                    <a:pt x="231729" y="77827"/>
                  </a:lnTo>
                  <a:lnTo>
                    <a:pt x="277708" y="104033"/>
                  </a:lnTo>
                  <a:lnTo>
                    <a:pt x="323618" y="130365"/>
                  </a:lnTo>
                  <a:lnTo>
                    <a:pt x="369459" y="156820"/>
                  </a:lnTo>
                  <a:lnTo>
                    <a:pt x="415230" y="183395"/>
                  </a:lnTo>
                  <a:lnTo>
                    <a:pt x="460932" y="210087"/>
                  </a:lnTo>
                  <a:lnTo>
                    <a:pt x="506564" y="236892"/>
                  </a:lnTo>
                  <a:lnTo>
                    <a:pt x="552126" y="263808"/>
                  </a:lnTo>
                  <a:lnTo>
                    <a:pt x="552126" y="263986"/>
                  </a:lnTo>
                  <a:lnTo>
                    <a:pt x="446574" y="621795"/>
                  </a:lnTo>
                  <a:lnTo>
                    <a:pt x="448597" y="611806"/>
                  </a:lnTo>
                  <a:lnTo>
                    <a:pt x="403401" y="586597"/>
                  </a:lnTo>
                  <a:lnTo>
                    <a:pt x="358279" y="561266"/>
                  </a:lnTo>
                  <a:lnTo>
                    <a:pt x="313231" y="535812"/>
                  </a:lnTo>
                  <a:lnTo>
                    <a:pt x="268257" y="510230"/>
                  </a:lnTo>
                  <a:lnTo>
                    <a:pt x="223358" y="484517"/>
                  </a:lnTo>
                  <a:lnTo>
                    <a:pt x="178534" y="458671"/>
                  </a:lnTo>
                  <a:lnTo>
                    <a:pt x="133786" y="432688"/>
                  </a:lnTo>
                  <a:lnTo>
                    <a:pt x="89114" y="406565"/>
                  </a:lnTo>
                  <a:lnTo>
                    <a:pt x="44518" y="380298"/>
                  </a:lnTo>
                  <a:lnTo>
                    <a:pt x="0" y="353884"/>
                  </a:lnTo>
                  <a:close/>
                </a:path>
              </a:pathLst>
            </a:custGeom>
            <a:ln w="12868">
              <a:solidFill>
                <a:srgbClr val="000000"/>
              </a:solidFill>
            </a:ln>
          </p:spPr>
          <p:txBody>
            <a:bodyPr wrap="square" lIns="0" tIns="0" rIns="0" bIns="0" rtlCol="0"/>
            <a:lstStyle/>
            <a:p>
              <a:endParaRPr/>
            </a:p>
          </p:txBody>
        </p:sp>
        <p:sp>
          <p:nvSpPr>
            <p:cNvPr id="48" name="object 48"/>
            <p:cNvSpPr/>
            <p:nvPr/>
          </p:nvSpPr>
          <p:spPr>
            <a:xfrm>
              <a:off x="1594731" y="3387880"/>
              <a:ext cx="711835" cy="409575"/>
            </a:xfrm>
            <a:custGeom>
              <a:avLst/>
              <a:gdLst/>
              <a:ahLst/>
              <a:cxnLst/>
              <a:rect l="l" t="t" r="r" b="b"/>
              <a:pathLst>
                <a:path w="711835" h="409575">
                  <a:moveTo>
                    <a:pt x="466207" y="357095"/>
                  </a:moveTo>
                  <a:lnTo>
                    <a:pt x="422096" y="382423"/>
                  </a:lnTo>
                  <a:lnTo>
                    <a:pt x="469000" y="409428"/>
                  </a:lnTo>
                  <a:lnTo>
                    <a:pt x="513112" y="384029"/>
                  </a:lnTo>
                  <a:lnTo>
                    <a:pt x="466207" y="357095"/>
                  </a:lnTo>
                  <a:close/>
                </a:path>
                <a:path w="711835" h="409575">
                  <a:moveTo>
                    <a:pt x="532392" y="318924"/>
                  </a:moveTo>
                  <a:lnTo>
                    <a:pt x="488263" y="344431"/>
                  </a:lnTo>
                  <a:lnTo>
                    <a:pt x="535167" y="371364"/>
                  </a:lnTo>
                  <a:lnTo>
                    <a:pt x="579279" y="346036"/>
                  </a:lnTo>
                  <a:lnTo>
                    <a:pt x="532392" y="318924"/>
                  </a:lnTo>
                  <a:close/>
                </a:path>
                <a:path w="711835" h="409575">
                  <a:moveTo>
                    <a:pt x="395869" y="316605"/>
                  </a:moveTo>
                  <a:lnTo>
                    <a:pt x="351758" y="341933"/>
                  </a:lnTo>
                  <a:lnTo>
                    <a:pt x="398644" y="368867"/>
                  </a:lnTo>
                  <a:lnTo>
                    <a:pt x="442755" y="343539"/>
                  </a:lnTo>
                  <a:lnTo>
                    <a:pt x="395869" y="316605"/>
                  </a:lnTo>
                  <a:close/>
                </a:path>
                <a:path w="711835" h="409575">
                  <a:moveTo>
                    <a:pt x="598560" y="280931"/>
                  </a:moveTo>
                  <a:lnTo>
                    <a:pt x="554448" y="306260"/>
                  </a:lnTo>
                  <a:lnTo>
                    <a:pt x="601334" y="333372"/>
                  </a:lnTo>
                  <a:lnTo>
                    <a:pt x="645464" y="307865"/>
                  </a:lnTo>
                  <a:lnTo>
                    <a:pt x="598560" y="280931"/>
                  </a:lnTo>
                  <a:close/>
                </a:path>
                <a:path w="711835" h="409575">
                  <a:moveTo>
                    <a:pt x="462036" y="278612"/>
                  </a:moveTo>
                  <a:lnTo>
                    <a:pt x="417925" y="303941"/>
                  </a:lnTo>
                  <a:lnTo>
                    <a:pt x="464829" y="330875"/>
                  </a:lnTo>
                  <a:lnTo>
                    <a:pt x="508940" y="305546"/>
                  </a:lnTo>
                  <a:lnTo>
                    <a:pt x="462036" y="278612"/>
                  </a:lnTo>
                  <a:close/>
                </a:path>
                <a:path w="711835" h="409575">
                  <a:moveTo>
                    <a:pt x="184818" y="195136"/>
                  </a:moveTo>
                  <a:lnTo>
                    <a:pt x="140707" y="220642"/>
                  </a:lnTo>
                  <a:lnTo>
                    <a:pt x="328306" y="328556"/>
                  </a:lnTo>
                  <a:lnTo>
                    <a:pt x="372417" y="303049"/>
                  </a:lnTo>
                  <a:lnTo>
                    <a:pt x="184818" y="195136"/>
                  </a:lnTo>
                  <a:close/>
                </a:path>
                <a:path w="711835" h="409575">
                  <a:moveTo>
                    <a:pt x="664727" y="242938"/>
                  </a:moveTo>
                  <a:lnTo>
                    <a:pt x="620615" y="268267"/>
                  </a:lnTo>
                  <a:lnTo>
                    <a:pt x="667520" y="295201"/>
                  </a:lnTo>
                  <a:lnTo>
                    <a:pt x="711631" y="269872"/>
                  </a:lnTo>
                  <a:lnTo>
                    <a:pt x="664727" y="242938"/>
                  </a:lnTo>
                  <a:close/>
                </a:path>
                <a:path w="711835" h="409575">
                  <a:moveTo>
                    <a:pt x="528203" y="240441"/>
                  </a:moveTo>
                  <a:lnTo>
                    <a:pt x="484092" y="265770"/>
                  </a:lnTo>
                  <a:lnTo>
                    <a:pt x="530996" y="292882"/>
                  </a:lnTo>
                  <a:lnTo>
                    <a:pt x="575108" y="267375"/>
                  </a:lnTo>
                  <a:lnTo>
                    <a:pt x="528203" y="240441"/>
                  </a:lnTo>
                  <a:close/>
                </a:path>
                <a:path w="711835" h="409575">
                  <a:moveTo>
                    <a:pt x="391680" y="238123"/>
                  </a:moveTo>
                  <a:lnTo>
                    <a:pt x="347568" y="263451"/>
                  </a:lnTo>
                  <a:lnTo>
                    <a:pt x="394473" y="290385"/>
                  </a:lnTo>
                  <a:lnTo>
                    <a:pt x="438584" y="265056"/>
                  </a:lnTo>
                  <a:lnTo>
                    <a:pt x="391680" y="238123"/>
                  </a:lnTo>
                  <a:close/>
                </a:path>
                <a:path w="711835" h="409575">
                  <a:moveTo>
                    <a:pt x="594370" y="202449"/>
                  </a:moveTo>
                  <a:lnTo>
                    <a:pt x="550259" y="227777"/>
                  </a:lnTo>
                  <a:lnTo>
                    <a:pt x="597163" y="254711"/>
                  </a:lnTo>
                  <a:lnTo>
                    <a:pt x="641275" y="229382"/>
                  </a:lnTo>
                  <a:lnTo>
                    <a:pt x="594370" y="202449"/>
                  </a:lnTo>
                  <a:close/>
                </a:path>
                <a:path w="711835" h="409575">
                  <a:moveTo>
                    <a:pt x="457847" y="199951"/>
                  </a:moveTo>
                  <a:lnTo>
                    <a:pt x="413736" y="225458"/>
                  </a:lnTo>
                  <a:lnTo>
                    <a:pt x="460640" y="252392"/>
                  </a:lnTo>
                  <a:lnTo>
                    <a:pt x="504751" y="227064"/>
                  </a:lnTo>
                  <a:lnTo>
                    <a:pt x="457847" y="199951"/>
                  </a:lnTo>
                  <a:close/>
                </a:path>
                <a:path w="711835" h="409575">
                  <a:moveTo>
                    <a:pt x="321342" y="197633"/>
                  </a:moveTo>
                  <a:lnTo>
                    <a:pt x="277212" y="222961"/>
                  </a:lnTo>
                  <a:lnTo>
                    <a:pt x="324116" y="249895"/>
                  </a:lnTo>
                  <a:lnTo>
                    <a:pt x="368228" y="224566"/>
                  </a:lnTo>
                  <a:lnTo>
                    <a:pt x="321342" y="197633"/>
                  </a:lnTo>
                  <a:close/>
                </a:path>
                <a:path w="711835" h="409575">
                  <a:moveTo>
                    <a:pt x="524032" y="161959"/>
                  </a:moveTo>
                  <a:lnTo>
                    <a:pt x="479921" y="187287"/>
                  </a:lnTo>
                  <a:lnTo>
                    <a:pt x="526807" y="214221"/>
                  </a:lnTo>
                  <a:lnTo>
                    <a:pt x="570918" y="188893"/>
                  </a:lnTo>
                  <a:lnTo>
                    <a:pt x="524032" y="161959"/>
                  </a:lnTo>
                  <a:close/>
                </a:path>
                <a:path w="711835" h="409575">
                  <a:moveTo>
                    <a:pt x="387509" y="159462"/>
                  </a:moveTo>
                  <a:lnTo>
                    <a:pt x="343397" y="184968"/>
                  </a:lnTo>
                  <a:lnTo>
                    <a:pt x="390301" y="211902"/>
                  </a:lnTo>
                  <a:lnTo>
                    <a:pt x="434413" y="186574"/>
                  </a:lnTo>
                  <a:lnTo>
                    <a:pt x="387509" y="159462"/>
                  </a:lnTo>
                  <a:close/>
                </a:path>
                <a:path w="711835" h="409575">
                  <a:moveTo>
                    <a:pt x="250985" y="157143"/>
                  </a:moveTo>
                  <a:lnTo>
                    <a:pt x="206874" y="182471"/>
                  </a:lnTo>
                  <a:lnTo>
                    <a:pt x="253778" y="209405"/>
                  </a:lnTo>
                  <a:lnTo>
                    <a:pt x="297889" y="184077"/>
                  </a:lnTo>
                  <a:lnTo>
                    <a:pt x="250985" y="157143"/>
                  </a:lnTo>
                  <a:close/>
                </a:path>
                <a:path w="711835" h="409575">
                  <a:moveTo>
                    <a:pt x="114462" y="154646"/>
                  </a:moveTo>
                  <a:lnTo>
                    <a:pt x="70350" y="180152"/>
                  </a:lnTo>
                  <a:lnTo>
                    <a:pt x="117255" y="207086"/>
                  </a:lnTo>
                  <a:lnTo>
                    <a:pt x="161366" y="181758"/>
                  </a:lnTo>
                  <a:lnTo>
                    <a:pt x="114462" y="154646"/>
                  </a:lnTo>
                  <a:close/>
                </a:path>
                <a:path w="711835" h="409575">
                  <a:moveTo>
                    <a:pt x="453676" y="121469"/>
                  </a:moveTo>
                  <a:lnTo>
                    <a:pt x="409564" y="146797"/>
                  </a:lnTo>
                  <a:lnTo>
                    <a:pt x="456469" y="173910"/>
                  </a:lnTo>
                  <a:lnTo>
                    <a:pt x="500580" y="148403"/>
                  </a:lnTo>
                  <a:lnTo>
                    <a:pt x="453676" y="121469"/>
                  </a:lnTo>
                  <a:close/>
                </a:path>
                <a:path w="711835" h="409575">
                  <a:moveTo>
                    <a:pt x="317152" y="119150"/>
                  </a:moveTo>
                  <a:lnTo>
                    <a:pt x="273041" y="144479"/>
                  </a:lnTo>
                  <a:lnTo>
                    <a:pt x="319945" y="171412"/>
                  </a:lnTo>
                  <a:lnTo>
                    <a:pt x="364057" y="146084"/>
                  </a:lnTo>
                  <a:lnTo>
                    <a:pt x="317152" y="119150"/>
                  </a:lnTo>
                  <a:close/>
                </a:path>
                <a:path w="711835" h="409575">
                  <a:moveTo>
                    <a:pt x="180629" y="116653"/>
                  </a:moveTo>
                  <a:lnTo>
                    <a:pt x="136518" y="141981"/>
                  </a:lnTo>
                  <a:lnTo>
                    <a:pt x="183422" y="169094"/>
                  </a:lnTo>
                  <a:lnTo>
                    <a:pt x="227533" y="143587"/>
                  </a:lnTo>
                  <a:lnTo>
                    <a:pt x="180629" y="116653"/>
                  </a:lnTo>
                  <a:close/>
                </a:path>
                <a:path w="711835" h="409575">
                  <a:moveTo>
                    <a:pt x="44115" y="114334"/>
                  </a:moveTo>
                  <a:lnTo>
                    <a:pt x="0" y="139663"/>
                  </a:lnTo>
                  <a:lnTo>
                    <a:pt x="46897" y="166596"/>
                  </a:lnTo>
                  <a:lnTo>
                    <a:pt x="91010" y="141268"/>
                  </a:lnTo>
                  <a:lnTo>
                    <a:pt x="44115" y="114334"/>
                  </a:lnTo>
                  <a:close/>
                </a:path>
                <a:path w="711835" h="409575">
                  <a:moveTo>
                    <a:pt x="383320" y="80979"/>
                  </a:moveTo>
                  <a:lnTo>
                    <a:pt x="339208" y="106308"/>
                  </a:lnTo>
                  <a:lnTo>
                    <a:pt x="386112" y="133420"/>
                  </a:lnTo>
                  <a:lnTo>
                    <a:pt x="430224" y="107913"/>
                  </a:lnTo>
                  <a:lnTo>
                    <a:pt x="383320" y="80979"/>
                  </a:lnTo>
                  <a:close/>
                </a:path>
                <a:path w="711835" h="409575">
                  <a:moveTo>
                    <a:pt x="246814" y="78660"/>
                  </a:moveTo>
                  <a:lnTo>
                    <a:pt x="202685" y="103989"/>
                  </a:lnTo>
                  <a:lnTo>
                    <a:pt x="249589" y="130923"/>
                  </a:lnTo>
                  <a:lnTo>
                    <a:pt x="293700" y="105594"/>
                  </a:lnTo>
                  <a:lnTo>
                    <a:pt x="246814" y="78660"/>
                  </a:lnTo>
                  <a:close/>
                </a:path>
                <a:path w="711835" h="409575">
                  <a:moveTo>
                    <a:pt x="110291" y="76163"/>
                  </a:moveTo>
                  <a:lnTo>
                    <a:pt x="66179" y="101492"/>
                  </a:lnTo>
                  <a:lnTo>
                    <a:pt x="113065" y="128604"/>
                  </a:lnTo>
                  <a:lnTo>
                    <a:pt x="157177" y="103097"/>
                  </a:lnTo>
                  <a:lnTo>
                    <a:pt x="110291" y="76163"/>
                  </a:lnTo>
                  <a:close/>
                </a:path>
                <a:path w="711835" h="409575">
                  <a:moveTo>
                    <a:pt x="312981" y="40489"/>
                  </a:moveTo>
                  <a:lnTo>
                    <a:pt x="268870" y="65996"/>
                  </a:lnTo>
                  <a:lnTo>
                    <a:pt x="315774" y="92930"/>
                  </a:lnTo>
                  <a:lnTo>
                    <a:pt x="359885" y="67601"/>
                  </a:lnTo>
                  <a:lnTo>
                    <a:pt x="312981" y="40489"/>
                  </a:lnTo>
                  <a:close/>
                </a:path>
                <a:path w="711835" h="409575">
                  <a:moveTo>
                    <a:pt x="176458" y="38171"/>
                  </a:moveTo>
                  <a:lnTo>
                    <a:pt x="132346" y="63499"/>
                  </a:lnTo>
                  <a:lnTo>
                    <a:pt x="179250" y="90433"/>
                  </a:lnTo>
                  <a:lnTo>
                    <a:pt x="223362" y="65104"/>
                  </a:lnTo>
                  <a:lnTo>
                    <a:pt x="176458" y="38171"/>
                  </a:lnTo>
                  <a:close/>
                </a:path>
                <a:path w="711835" h="409575">
                  <a:moveTo>
                    <a:pt x="242625" y="0"/>
                  </a:moveTo>
                  <a:lnTo>
                    <a:pt x="198513" y="25506"/>
                  </a:lnTo>
                  <a:lnTo>
                    <a:pt x="245418" y="52440"/>
                  </a:lnTo>
                  <a:lnTo>
                    <a:pt x="289529" y="27112"/>
                  </a:lnTo>
                  <a:lnTo>
                    <a:pt x="242625" y="0"/>
                  </a:lnTo>
                  <a:close/>
                </a:path>
              </a:pathLst>
            </a:custGeom>
            <a:solidFill>
              <a:srgbClr val="FFFFFF"/>
            </a:solidFill>
          </p:spPr>
          <p:txBody>
            <a:bodyPr wrap="square" lIns="0" tIns="0" rIns="0" bIns="0" rtlCol="0"/>
            <a:lstStyle/>
            <a:p>
              <a:endParaRPr/>
            </a:p>
          </p:txBody>
        </p:sp>
        <p:sp>
          <p:nvSpPr>
            <p:cNvPr id="49" name="object 49"/>
            <p:cNvSpPr/>
            <p:nvPr/>
          </p:nvSpPr>
          <p:spPr>
            <a:xfrm>
              <a:off x="1594731" y="3413387"/>
              <a:ext cx="711835" cy="394335"/>
            </a:xfrm>
            <a:custGeom>
              <a:avLst/>
              <a:gdLst/>
              <a:ahLst/>
              <a:cxnLst/>
              <a:rect l="l" t="t" r="r" b="b"/>
              <a:pathLst>
                <a:path w="711835" h="394335">
                  <a:moveTo>
                    <a:pt x="198513" y="0"/>
                  </a:moveTo>
                  <a:lnTo>
                    <a:pt x="198513" y="9988"/>
                  </a:lnTo>
                  <a:lnTo>
                    <a:pt x="245418" y="37100"/>
                  </a:lnTo>
                  <a:lnTo>
                    <a:pt x="245418" y="26933"/>
                  </a:lnTo>
                  <a:lnTo>
                    <a:pt x="198513" y="0"/>
                  </a:lnTo>
                  <a:close/>
                </a:path>
                <a:path w="711835" h="394335">
                  <a:moveTo>
                    <a:pt x="289529" y="1605"/>
                  </a:moveTo>
                  <a:lnTo>
                    <a:pt x="245418" y="26933"/>
                  </a:lnTo>
                  <a:lnTo>
                    <a:pt x="245418" y="37100"/>
                  </a:lnTo>
                  <a:lnTo>
                    <a:pt x="289529" y="11594"/>
                  </a:lnTo>
                  <a:lnTo>
                    <a:pt x="289529" y="1605"/>
                  </a:lnTo>
                  <a:close/>
                </a:path>
                <a:path w="711835" h="394335">
                  <a:moveTo>
                    <a:pt x="268870" y="40489"/>
                  </a:moveTo>
                  <a:lnTo>
                    <a:pt x="268870" y="50478"/>
                  </a:lnTo>
                  <a:lnTo>
                    <a:pt x="315756" y="77412"/>
                  </a:lnTo>
                  <a:lnTo>
                    <a:pt x="315774" y="67423"/>
                  </a:lnTo>
                  <a:lnTo>
                    <a:pt x="268870" y="40489"/>
                  </a:lnTo>
                  <a:close/>
                </a:path>
                <a:path w="711835" h="394335">
                  <a:moveTo>
                    <a:pt x="359885" y="42095"/>
                  </a:moveTo>
                  <a:lnTo>
                    <a:pt x="315774" y="67423"/>
                  </a:lnTo>
                  <a:lnTo>
                    <a:pt x="315756" y="77412"/>
                  </a:lnTo>
                  <a:lnTo>
                    <a:pt x="359885" y="52083"/>
                  </a:lnTo>
                  <a:lnTo>
                    <a:pt x="359885" y="42095"/>
                  </a:lnTo>
                  <a:close/>
                </a:path>
                <a:path w="711835" h="394335">
                  <a:moveTo>
                    <a:pt x="339208" y="80801"/>
                  </a:moveTo>
                  <a:lnTo>
                    <a:pt x="339208" y="90968"/>
                  </a:lnTo>
                  <a:lnTo>
                    <a:pt x="386112" y="117902"/>
                  </a:lnTo>
                  <a:lnTo>
                    <a:pt x="386112" y="107913"/>
                  </a:lnTo>
                  <a:lnTo>
                    <a:pt x="339208" y="80801"/>
                  </a:lnTo>
                  <a:close/>
                </a:path>
                <a:path w="711835" h="394335">
                  <a:moveTo>
                    <a:pt x="430224" y="82406"/>
                  </a:moveTo>
                  <a:lnTo>
                    <a:pt x="386112" y="107913"/>
                  </a:lnTo>
                  <a:lnTo>
                    <a:pt x="386112" y="117902"/>
                  </a:lnTo>
                  <a:lnTo>
                    <a:pt x="430224" y="92573"/>
                  </a:lnTo>
                  <a:lnTo>
                    <a:pt x="430224" y="82406"/>
                  </a:lnTo>
                  <a:close/>
                </a:path>
                <a:path w="711835" h="394335">
                  <a:moveTo>
                    <a:pt x="409564" y="121291"/>
                  </a:moveTo>
                  <a:lnTo>
                    <a:pt x="409564" y="131458"/>
                  </a:lnTo>
                  <a:lnTo>
                    <a:pt x="456469" y="158391"/>
                  </a:lnTo>
                  <a:lnTo>
                    <a:pt x="456469" y="148403"/>
                  </a:lnTo>
                  <a:lnTo>
                    <a:pt x="409564" y="121291"/>
                  </a:lnTo>
                  <a:close/>
                </a:path>
                <a:path w="711835" h="394335">
                  <a:moveTo>
                    <a:pt x="500580" y="122896"/>
                  </a:moveTo>
                  <a:lnTo>
                    <a:pt x="456469" y="148403"/>
                  </a:lnTo>
                  <a:lnTo>
                    <a:pt x="456469" y="158391"/>
                  </a:lnTo>
                  <a:lnTo>
                    <a:pt x="500580" y="133063"/>
                  </a:lnTo>
                  <a:lnTo>
                    <a:pt x="500580" y="122896"/>
                  </a:lnTo>
                  <a:close/>
                </a:path>
                <a:path w="711835" h="394335">
                  <a:moveTo>
                    <a:pt x="479921" y="161780"/>
                  </a:moveTo>
                  <a:lnTo>
                    <a:pt x="479921" y="171948"/>
                  </a:lnTo>
                  <a:lnTo>
                    <a:pt x="526807" y="198881"/>
                  </a:lnTo>
                  <a:lnTo>
                    <a:pt x="526807" y="188714"/>
                  </a:lnTo>
                  <a:lnTo>
                    <a:pt x="479921" y="161780"/>
                  </a:lnTo>
                  <a:close/>
                </a:path>
                <a:path w="711835" h="394335">
                  <a:moveTo>
                    <a:pt x="570918" y="163386"/>
                  </a:moveTo>
                  <a:lnTo>
                    <a:pt x="526807" y="188714"/>
                  </a:lnTo>
                  <a:lnTo>
                    <a:pt x="526807" y="198881"/>
                  </a:lnTo>
                  <a:lnTo>
                    <a:pt x="570918" y="173553"/>
                  </a:lnTo>
                  <a:lnTo>
                    <a:pt x="570918" y="163386"/>
                  </a:lnTo>
                  <a:close/>
                </a:path>
                <a:path w="711835" h="394335">
                  <a:moveTo>
                    <a:pt x="550259" y="202270"/>
                  </a:moveTo>
                  <a:lnTo>
                    <a:pt x="550259" y="212437"/>
                  </a:lnTo>
                  <a:lnTo>
                    <a:pt x="597163" y="239371"/>
                  </a:lnTo>
                  <a:lnTo>
                    <a:pt x="597163" y="229204"/>
                  </a:lnTo>
                  <a:lnTo>
                    <a:pt x="550259" y="202270"/>
                  </a:lnTo>
                  <a:close/>
                </a:path>
                <a:path w="711835" h="394335">
                  <a:moveTo>
                    <a:pt x="641275" y="203876"/>
                  </a:moveTo>
                  <a:lnTo>
                    <a:pt x="597163" y="229204"/>
                  </a:lnTo>
                  <a:lnTo>
                    <a:pt x="597163" y="239371"/>
                  </a:lnTo>
                  <a:lnTo>
                    <a:pt x="641275" y="214043"/>
                  </a:lnTo>
                  <a:lnTo>
                    <a:pt x="641275" y="203876"/>
                  </a:lnTo>
                  <a:close/>
                </a:path>
                <a:path w="711835" h="394335">
                  <a:moveTo>
                    <a:pt x="620615" y="242760"/>
                  </a:moveTo>
                  <a:lnTo>
                    <a:pt x="620615" y="252927"/>
                  </a:lnTo>
                  <a:lnTo>
                    <a:pt x="667520" y="279861"/>
                  </a:lnTo>
                  <a:lnTo>
                    <a:pt x="667520" y="269694"/>
                  </a:lnTo>
                  <a:lnTo>
                    <a:pt x="620615" y="242760"/>
                  </a:lnTo>
                  <a:close/>
                </a:path>
                <a:path w="711835" h="394335">
                  <a:moveTo>
                    <a:pt x="711631" y="244365"/>
                  </a:moveTo>
                  <a:lnTo>
                    <a:pt x="667520" y="269694"/>
                  </a:lnTo>
                  <a:lnTo>
                    <a:pt x="667520" y="279861"/>
                  </a:lnTo>
                  <a:lnTo>
                    <a:pt x="711631" y="254533"/>
                  </a:lnTo>
                  <a:lnTo>
                    <a:pt x="711631" y="244365"/>
                  </a:lnTo>
                  <a:close/>
                </a:path>
                <a:path w="711835" h="394335">
                  <a:moveTo>
                    <a:pt x="132346" y="37992"/>
                  </a:moveTo>
                  <a:lnTo>
                    <a:pt x="132346" y="48159"/>
                  </a:lnTo>
                  <a:lnTo>
                    <a:pt x="179250" y="75093"/>
                  </a:lnTo>
                  <a:lnTo>
                    <a:pt x="179250" y="64926"/>
                  </a:lnTo>
                  <a:lnTo>
                    <a:pt x="132346" y="37992"/>
                  </a:lnTo>
                  <a:close/>
                </a:path>
                <a:path w="711835" h="394335">
                  <a:moveTo>
                    <a:pt x="223362" y="39597"/>
                  </a:moveTo>
                  <a:lnTo>
                    <a:pt x="179250" y="64926"/>
                  </a:lnTo>
                  <a:lnTo>
                    <a:pt x="179250" y="75093"/>
                  </a:lnTo>
                  <a:lnTo>
                    <a:pt x="223362" y="49765"/>
                  </a:lnTo>
                  <a:lnTo>
                    <a:pt x="223362" y="39597"/>
                  </a:lnTo>
                  <a:close/>
                </a:path>
                <a:path w="711835" h="394335">
                  <a:moveTo>
                    <a:pt x="202685" y="78482"/>
                  </a:moveTo>
                  <a:lnTo>
                    <a:pt x="202685" y="88649"/>
                  </a:lnTo>
                  <a:lnTo>
                    <a:pt x="249589" y="115583"/>
                  </a:lnTo>
                  <a:lnTo>
                    <a:pt x="249589" y="105416"/>
                  </a:lnTo>
                  <a:lnTo>
                    <a:pt x="202685" y="78482"/>
                  </a:lnTo>
                  <a:close/>
                </a:path>
                <a:path w="711835" h="394335">
                  <a:moveTo>
                    <a:pt x="293700" y="80087"/>
                  </a:moveTo>
                  <a:lnTo>
                    <a:pt x="249589" y="105416"/>
                  </a:lnTo>
                  <a:lnTo>
                    <a:pt x="249589" y="115583"/>
                  </a:lnTo>
                  <a:lnTo>
                    <a:pt x="293700" y="90254"/>
                  </a:lnTo>
                  <a:lnTo>
                    <a:pt x="293700" y="80087"/>
                  </a:lnTo>
                  <a:close/>
                </a:path>
                <a:path w="711835" h="394335">
                  <a:moveTo>
                    <a:pt x="273041" y="118972"/>
                  </a:moveTo>
                  <a:lnTo>
                    <a:pt x="273041" y="128961"/>
                  </a:lnTo>
                  <a:lnTo>
                    <a:pt x="319945" y="156073"/>
                  </a:lnTo>
                  <a:lnTo>
                    <a:pt x="319945" y="145906"/>
                  </a:lnTo>
                  <a:lnTo>
                    <a:pt x="273041" y="118972"/>
                  </a:lnTo>
                  <a:close/>
                </a:path>
                <a:path w="711835" h="394335">
                  <a:moveTo>
                    <a:pt x="364057" y="120577"/>
                  </a:moveTo>
                  <a:lnTo>
                    <a:pt x="319945" y="145906"/>
                  </a:lnTo>
                  <a:lnTo>
                    <a:pt x="319945" y="156073"/>
                  </a:lnTo>
                  <a:lnTo>
                    <a:pt x="364057" y="130566"/>
                  </a:lnTo>
                  <a:lnTo>
                    <a:pt x="364057" y="120577"/>
                  </a:lnTo>
                  <a:close/>
                </a:path>
                <a:path w="711835" h="394335">
                  <a:moveTo>
                    <a:pt x="343397" y="159462"/>
                  </a:moveTo>
                  <a:lnTo>
                    <a:pt x="343397" y="169450"/>
                  </a:lnTo>
                  <a:lnTo>
                    <a:pt x="390301" y="196562"/>
                  </a:lnTo>
                  <a:lnTo>
                    <a:pt x="390301" y="186395"/>
                  </a:lnTo>
                  <a:lnTo>
                    <a:pt x="343397" y="159462"/>
                  </a:lnTo>
                  <a:close/>
                </a:path>
                <a:path w="711835" h="394335">
                  <a:moveTo>
                    <a:pt x="434413" y="161067"/>
                  </a:moveTo>
                  <a:lnTo>
                    <a:pt x="390301" y="186395"/>
                  </a:lnTo>
                  <a:lnTo>
                    <a:pt x="390301" y="196562"/>
                  </a:lnTo>
                  <a:lnTo>
                    <a:pt x="434413" y="171056"/>
                  </a:lnTo>
                  <a:lnTo>
                    <a:pt x="434413" y="161067"/>
                  </a:lnTo>
                  <a:close/>
                </a:path>
                <a:path w="711835" h="394335">
                  <a:moveTo>
                    <a:pt x="413736" y="199951"/>
                  </a:moveTo>
                  <a:lnTo>
                    <a:pt x="413736" y="209940"/>
                  </a:lnTo>
                  <a:lnTo>
                    <a:pt x="460640" y="237052"/>
                  </a:lnTo>
                  <a:lnTo>
                    <a:pt x="460640" y="226885"/>
                  </a:lnTo>
                  <a:lnTo>
                    <a:pt x="413736" y="199951"/>
                  </a:lnTo>
                  <a:close/>
                </a:path>
                <a:path w="711835" h="394335">
                  <a:moveTo>
                    <a:pt x="504751" y="201557"/>
                  </a:moveTo>
                  <a:lnTo>
                    <a:pt x="460640" y="226885"/>
                  </a:lnTo>
                  <a:lnTo>
                    <a:pt x="460640" y="237052"/>
                  </a:lnTo>
                  <a:lnTo>
                    <a:pt x="504751" y="211545"/>
                  </a:lnTo>
                  <a:lnTo>
                    <a:pt x="504751" y="201557"/>
                  </a:lnTo>
                  <a:close/>
                </a:path>
                <a:path w="711835" h="394335">
                  <a:moveTo>
                    <a:pt x="484092" y="240263"/>
                  </a:moveTo>
                  <a:lnTo>
                    <a:pt x="484092" y="250430"/>
                  </a:lnTo>
                  <a:lnTo>
                    <a:pt x="530996" y="277364"/>
                  </a:lnTo>
                  <a:lnTo>
                    <a:pt x="530996" y="267375"/>
                  </a:lnTo>
                  <a:lnTo>
                    <a:pt x="484092" y="240263"/>
                  </a:lnTo>
                  <a:close/>
                </a:path>
                <a:path w="711835" h="394335">
                  <a:moveTo>
                    <a:pt x="575108" y="241868"/>
                  </a:moveTo>
                  <a:lnTo>
                    <a:pt x="530996" y="267375"/>
                  </a:lnTo>
                  <a:lnTo>
                    <a:pt x="530996" y="277364"/>
                  </a:lnTo>
                  <a:lnTo>
                    <a:pt x="575108" y="252035"/>
                  </a:lnTo>
                  <a:lnTo>
                    <a:pt x="575108" y="241868"/>
                  </a:lnTo>
                  <a:close/>
                </a:path>
                <a:path w="711835" h="394335">
                  <a:moveTo>
                    <a:pt x="554448" y="280753"/>
                  </a:moveTo>
                  <a:lnTo>
                    <a:pt x="554448" y="290920"/>
                  </a:lnTo>
                  <a:lnTo>
                    <a:pt x="601334" y="317854"/>
                  </a:lnTo>
                  <a:lnTo>
                    <a:pt x="601334" y="307865"/>
                  </a:lnTo>
                  <a:lnTo>
                    <a:pt x="554448" y="280753"/>
                  </a:lnTo>
                  <a:close/>
                </a:path>
                <a:path w="711835" h="394335">
                  <a:moveTo>
                    <a:pt x="645464" y="282358"/>
                  </a:moveTo>
                  <a:lnTo>
                    <a:pt x="601334" y="307865"/>
                  </a:lnTo>
                  <a:lnTo>
                    <a:pt x="601334" y="317854"/>
                  </a:lnTo>
                  <a:lnTo>
                    <a:pt x="645464" y="292525"/>
                  </a:lnTo>
                  <a:lnTo>
                    <a:pt x="645464" y="282358"/>
                  </a:lnTo>
                  <a:close/>
                </a:path>
                <a:path w="711835" h="394335">
                  <a:moveTo>
                    <a:pt x="66179" y="75985"/>
                  </a:moveTo>
                  <a:lnTo>
                    <a:pt x="66179" y="86152"/>
                  </a:lnTo>
                  <a:lnTo>
                    <a:pt x="113065" y="113086"/>
                  </a:lnTo>
                  <a:lnTo>
                    <a:pt x="113065" y="103097"/>
                  </a:lnTo>
                  <a:lnTo>
                    <a:pt x="66179" y="75985"/>
                  </a:lnTo>
                  <a:close/>
                </a:path>
                <a:path w="711835" h="394335">
                  <a:moveTo>
                    <a:pt x="157177" y="77590"/>
                  </a:moveTo>
                  <a:lnTo>
                    <a:pt x="113065" y="103097"/>
                  </a:lnTo>
                  <a:lnTo>
                    <a:pt x="113065" y="113086"/>
                  </a:lnTo>
                  <a:lnTo>
                    <a:pt x="157177" y="87757"/>
                  </a:lnTo>
                  <a:lnTo>
                    <a:pt x="157177" y="77590"/>
                  </a:lnTo>
                  <a:close/>
                </a:path>
                <a:path w="711835" h="394335">
                  <a:moveTo>
                    <a:pt x="136518" y="116475"/>
                  </a:moveTo>
                  <a:lnTo>
                    <a:pt x="136518" y="126642"/>
                  </a:lnTo>
                  <a:lnTo>
                    <a:pt x="183422" y="153575"/>
                  </a:lnTo>
                  <a:lnTo>
                    <a:pt x="183422" y="143587"/>
                  </a:lnTo>
                  <a:lnTo>
                    <a:pt x="136518" y="116475"/>
                  </a:lnTo>
                  <a:close/>
                </a:path>
                <a:path w="711835" h="394335">
                  <a:moveTo>
                    <a:pt x="227533" y="118080"/>
                  </a:moveTo>
                  <a:lnTo>
                    <a:pt x="183422" y="143587"/>
                  </a:lnTo>
                  <a:lnTo>
                    <a:pt x="183422" y="153575"/>
                  </a:lnTo>
                  <a:lnTo>
                    <a:pt x="227533" y="128247"/>
                  </a:lnTo>
                  <a:lnTo>
                    <a:pt x="227533" y="118080"/>
                  </a:lnTo>
                  <a:close/>
                </a:path>
                <a:path w="711835" h="394335">
                  <a:moveTo>
                    <a:pt x="206874" y="156964"/>
                  </a:moveTo>
                  <a:lnTo>
                    <a:pt x="206874" y="167132"/>
                  </a:lnTo>
                  <a:lnTo>
                    <a:pt x="253778" y="194065"/>
                  </a:lnTo>
                  <a:lnTo>
                    <a:pt x="253778" y="183898"/>
                  </a:lnTo>
                  <a:lnTo>
                    <a:pt x="206874" y="156964"/>
                  </a:lnTo>
                  <a:close/>
                </a:path>
                <a:path w="711835" h="394335">
                  <a:moveTo>
                    <a:pt x="297889" y="158570"/>
                  </a:moveTo>
                  <a:lnTo>
                    <a:pt x="253778" y="183898"/>
                  </a:lnTo>
                  <a:lnTo>
                    <a:pt x="253778" y="194065"/>
                  </a:lnTo>
                  <a:lnTo>
                    <a:pt x="297889" y="168737"/>
                  </a:lnTo>
                  <a:lnTo>
                    <a:pt x="297889" y="158570"/>
                  </a:lnTo>
                  <a:close/>
                </a:path>
                <a:path w="711835" h="394335">
                  <a:moveTo>
                    <a:pt x="417925" y="278434"/>
                  </a:moveTo>
                  <a:lnTo>
                    <a:pt x="417925" y="288601"/>
                  </a:lnTo>
                  <a:lnTo>
                    <a:pt x="464829" y="315535"/>
                  </a:lnTo>
                  <a:lnTo>
                    <a:pt x="464829" y="305368"/>
                  </a:lnTo>
                  <a:lnTo>
                    <a:pt x="417925" y="278434"/>
                  </a:lnTo>
                  <a:close/>
                </a:path>
                <a:path w="711835" h="394335">
                  <a:moveTo>
                    <a:pt x="508940" y="280039"/>
                  </a:moveTo>
                  <a:lnTo>
                    <a:pt x="464829" y="305368"/>
                  </a:lnTo>
                  <a:lnTo>
                    <a:pt x="464829" y="315535"/>
                  </a:lnTo>
                  <a:lnTo>
                    <a:pt x="508940" y="290206"/>
                  </a:lnTo>
                  <a:lnTo>
                    <a:pt x="508940" y="280039"/>
                  </a:lnTo>
                  <a:close/>
                </a:path>
                <a:path w="711835" h="394335">
                  <a:moveTo>
                    <a:pt x="140707" y="195136"/>
                  </a:moveTo>
                  <a:lnTo>
                    <a:pt x="140707" y="205124"/>
                  </a:lnTo>
                  <a:lnTo>
                    <a:pt x="328306" y="313038"/>
                  </a:lnTo>
                  <a:lnTo>
                    <a:pt x="328306" y="303049"/>
                  </a:lnTo>
                  <a:lnTo>
                    <a:pt x="140707" y="195136"/>
                  </a:lnTo>
                  <a:close/>
                </a:path>
                <a:path w="711835" h="394335">
                  <a:moveTo>
                    <a:pt x="372417" y="277542"/>
                  </a:moveTo>
                  <a:lnTo>
                    <a:pt x="328306" y="303049"/>
                  </a:lnTo>
                  <a:lnTo>
                    <a:pt x="328306" y="313038"/>
                  </a:lnTo>
                  <a:lnTo>
                    <a:pt x="372417" y="287709"/>
                  </a:lnTo>
                  <a:lnTo>
                    <a:pt x="372417" y="277542"/>
                  </a:lnTo>
                  <a:close/>
                </a:path>
                <a:path w="711835" h="394335">
                  <a:moveTo>
                    <a:pt x="347568" y="237944"/>
                  </a:moveTo>
                  <a:lnTo>
                    <a:pt x="347568" y="248111"/>
                  </a:lnTo>
                  <a:lnTo>
                    <a:pt x="394473" y="275045"/>
                  </a:lnTo>
                  <a:lnTo>
                    <a:pt x="394473" y="264878"/>
                  </a:lnTo>
                  <a:lnTo>
                    <a:pt x="347568" y="237944"/>
                  </a:lnTo>
                  <a:close/>
                </a:path>
                <a:path w="711835" h="394335">
                  <a:moveTo>
                    <a:pt x="438584" y="239549"/>
                  </a:moveTo>
                  <a:lnTo>
                    <a:pt x="394473" y="264878"/>
                  </a:lnTo>
                  <a:lnTo>
                    <a:pt x="394473" y="275045"/>
                  </a:lnTo>
                  <a:lnTo>
                    <a:pt x="438584" y="249717"/>
                  </a:lnTo>
                  <a:lnTo>
                    <a:pt x="438584" y="239549"/>
                  </a:lnTo>
                  <a:close/>
                </a:path>
                <a:path w="711835" h="394335">
                  <a:moveTo>
                    <a:pt x="277212" y="197454"/>
                  </a:moveTo>
                  <a:lnTo>
                    <a:pt x="277212" y="207621"/>
                  </a:lnTo>
                  <a:lnTo>
                    <a:pt x="324116" y="234555"/>
                  </a:lnTo>
                  <a:lnTo>
                    <a:pt x="324116" y="224388"/>
                  </a:lnTo>
                  <a:lnTo>
                    <a:pt x="277212" y="197454"/>
                  </a:lnTo>
                  <a:close/>
                </a:path>
                <a:path w="711835" h="394335">
                  <a:moveTo>
                    <a:pt x="368228" y="199060"/>
                  </a:moveTo>
                  <a:lnTo>
                    <a:pt x="324116" y="224388"/>
                  </a:lnTo>
                  <a:lnTo>
                    <a:pt x="324116" y="234555"/>
                  </a:lnTo>
                  <a:lnTo>
                    <a:pt x="368228" y="209227"/>
                  </a:lnTo>
                  <a:lnTo>
                    <a:pt x="368228" y="199060"/>
                  </a:lnTo>
                  <a:close/>
                </a:path>
                <a:path w="711835" h="394335">
                  <a:moveTo>
                    <a:pt x="488263" y="318924"/>
                  </a:moveTo>
                  <a:lnTo>
                    <a:pt x="488263" y="328913"/>
                  </a:lnTo>
                  <a:lnTo>
                    <a:pt x="535167" y="356025"/>
                  </a:lnTo>
                  <a:lnTo>
                    <a:pt x="535167" y="345858"/>
                  </a:lnTo>
                  <a:lnTo>
                    <a:pt x="488263" y="318924"/>
                  </a:lnTo>
                  <a:close/>
                </a:path>
                <a:path w="711835" h="394335">
                  <a:moveTo>
                    <a:pt x="579279" y="320529"/>
                  </a:moveTo>
                  <a:lnTo>
                    <a:pt x="535167" y="345858"/>
                  </a:lnTo>
                  <a:lnTo>
                    <a:pt x="535167" y="356025"/>
                  </a:lnTo>
                  <a:lnTo>
                    <a:pt x="579279" y="330518"/>
                  </a:lnTo>
                  <a:lnTo>
                    <a:pt x="579279" y="320529"/>
                  </a:lnTo>
                  <a:close/>
                </a:path>
                <a:path w="711835" h="394335">
                  <a:moveTo>
                    <a:pt x="0" y="114156"/>
                  </a:moveTo>
                  <a:lnTo>
                    <a:pt x="0" y="124323"/>
                  </a:lnTo>
                  <a:lnTo>
                    <a:pt x="46900" y="151257"/>
                  </a:lnTo>
                  <a:lnTo>
                    <a:pt x="46897" y="141090"/>
                  </a:lnTo>
                  <a:lnTo>
                    <a:pt x="0" y="114156"/>
                  </a:lnTo>
                  <a:close/>
                </a:path>
                <a:path w="711835" h="394335">
                  <a:moveTo>
                    <a:pt x="91010" y="115761"/>
                  </a:moveTo>
                  <a:lnTo>
                    <a:pt x="46897" y="141090"/>
                  </a:lnTo>
                  <a:lnTo>
                    <a:pt x="46900" y="151257"/>
                  </a:lnTo>
                  <a:lnTo>
                    <a:pt x="91010" y="125928"/>
                  </a:lnTo>
                  <a:lnTo>
                    <a:pt x="91010" y="115761"/>
                  </a:lnTo>
                  <a:close/>
                </a:path>
                <a:path w="711835" h="394335">
                  <a:moveTo>
                    <a:pt x="70350" y="154646"/>
                  </a:moveTo>
                  <a:lnTo>
                    <a:pt x="70350" y="164634"/>
                  </a:lnTo>
                  <a:lnTo>
                    <a:pt x="117255" y="191747"/>
                  </a:lnTo>
                  <a:lnTo>
                    <a:pt x="117255" y="181579"/>
                  </a:lnTo>
                  <a:lnTo>
                    <a:pt x="70350" y="154646"/>
                  </a:lnTo>
                  <a:close/>
                </a:path>
                <a:path w="711835" h="394335">
                  <a:moveTo>
                    <a:pt x="161366" y="156251"/>
                  </a:moveTo>
                  <a:lnTo>
                    <a:pt x="117255" y="181579"/>
                  </a:lnTo>
                  <a:lnTo>
                    <a:pt x="117255" y="191747"/>
                  </a:lnTo>
                  <a:lnTo>
                    <a:pt x="161366" y="166240"/>
                  </a:lnTo>
                  <a:lnTo>
                    <a:pt x="161366" y="156251"/>
                  </a:lnTo>
                  <a:close/>
                </a:path>
                <a:path w="711835" h="394335">
                  <a:moveTo>
                    <a:pt x="351758" y="316427"/>
                  </a:moveTo>
                  <a:lnTo>
                    <a:pt x="351758" y="326594"/>
                  </a:lnTo>
                  <a:lnTo>
                    <a:pt x="398644" y="353527"/>
                  </a:lnTo>
                  <a:lnTo>
                    <a:pt x="398644" y="343360"/>
                  </a:lnTo>
                  <a:lnTo>
                    <a:pt x="351758" y="316427"/>
                  </a:lnTo>
                  <a:close/>
                </a:path>
                <a:path w="711835" h="394335">
                  <a:moveTo>
                    <a:pt x="442755" y="318032"/>
                  </a:moveTo>
                  <a:lnTo>
                    <a:pt x="398644" y="343360"/>
                  </a:lnTo>
                  <a:lnTo>
                    <a:pt x="398644" y="353527"/>
                  </a:lnTo>
                  <a:lnTo>
                    <a:pt x="442755" y="328199"/>
                  </a:lnTo>
                  <a:lnTo>
                    <a:pt x="442755" y="318032"/>
                  </a:lnTo>
                  <a:close/>
                </a:path>
                <a:path w="711835" h="394335">
                  <a:moveTo>
                    <a:pt x="422096" y="356916"/>
                  </a:moveTo>
                  <a:lnTo>
                    <a:pt x="422096" y="367048"/>
                  </a:lnTo>
                  <a:lnTo>
                    <a:pt x="469000" y="394035"/>
                  </a:lnTo>
                  <a:lnTo>
                    <a:pt x="469000" y="383922"/>
                  </a:lnTo>
                  <a:lnTo>
                    <a:pt x="422096" y="356916"/>
                  </a:lnTo>
                  <a:close/>
                </a:path>
                <a:path w="711835" h="394335">
                  <a:moveTo>
                    <a:pt x="513112" y="358522"/>
                  </a:moveTo>
                  <a:lnTo>
                    <a:pt x="469000" y="383922"/>
                  </a:lnTo>
                  <a:lnTo>
                    <a:pt x="469000" y="394035"/>
                  </a:lnTo>
                  <a:lnTo>
                    <a:pt x="513112" y="368653"/>
                  </a:lnTo>
                  <a:lnTo>
                    <a:pt x="513112" y="358522"/>
                  </a:lnTo>
                  <a:close/>
                </a:path>
              </a:pathLst>
            </a:custGeom>
            <a:solidFill>
              <a:srgbClr val="959595"/>
            </a:solidFill>
          </p:spPr>
          <p:txBody>
            <a:bodyPr wrap="square" lIns="0" tIns="0" rIns="0" bIns="0" rtlCol="0"/>
            <a:lstStyle/>
            <a:p>
              <a:endParaRPr/>
            </a:p>
          </p:txBody>
        </p:sp>
        <p:sp>
          <p:nvSpPr>
            <p:cNvPr id="50" name="object 50"/>
            <p:cNvSpPr txBox="1"/>
            <p:nvPr/>
          </p:nvSpPr>
          <p:spPr>
            <a:xfrm>
              <a:off x="1586308" y="3899955"/>
              <a:ext cx="885190" cy="271228"/>
            </a:xfrm>
            <a:prstGeom prst="rect">
              <a:avLst/>
            </a:prstGeom>
          </p:spPr>
          <p:txBody>
            <a:bodyPr vert="horz" wrap="square" lIns="0" tIns="17145" rIns="0" bIns="0" rtlCol="0">
              <a:spAutoFit/>
            </a:bodyPr>
            <a:lstStyle/>
            <a:p>
              <a:pPr marL="12700">
                <a:spcBef>
                  <a:spcPts val="135"/>
                </a:spcBef>
              </a:pPr>
              <a:r>
                <a:rPr sz="1650" spc="35" dirty="0">
                  <a:latin typeface="宋体"/>
                  <a:cs typeface="宋体"/>
                </a:rPr>
                <a:t>远程主机</a:t>
              </a:r>
              <a:endParaRPr sz="1650">
                <a:latin typeface="宋体"/>
                <a:cs typeface="宋体"/>
              </a:endParaRPr>
            </a:p>
          </p:txBody>
        </p:sp>
        <p:sp>
          <p:nvSpPr>
            <p:cNvPr id="51" name="object 51"/>
            <p:cNvSpPr/>
            <p:nvPr/>
          </p:nvSpPr>
          <p:spPr>
            <a:xfrm>
              <a:off x="8372022" y="2145715"/>
              <a:ext cx="0" cy="3034030"/>
            </a:xfrm>
            <a:custGeom>
              <a:avLst/>
              <a:gdLst/>
              <a:ahLst/>
              <a:cxnLst/>
              <a:rect l="l" t="t" r="r" b="b"/>
              <a:pathLst>
                <a:path h="3034029">
                  <a:moveTo>
                    <a:pt x="0" y="0"/>
                  </a:moveTo>
                  <a:lnTo>
                    <a:pt x="0" y="3033705"/>
                  </a:lnTo>
                </a:path>
              </a:pathLst>
            </a:custGeom>
            <a:ln w="73041">
              <a:solidFill>
                <a:srgbClr val="000000"/>
              </a:solidFill>
            </a:ln>
          </p:spPr>
          <p:txBody>
            <a:bodyPr wrap="square" lIns="0" tIns="0" rIns="0" bIns="0" rtlCol="0"/>
            <a:lstStyle/>
            <a:p>
              <a:endParaRPr/>
            </a:p>
          </p:txBody>
        </p:sp>
        <p:sp>
          <p:nvSpPr>
            <p:cNvPr id="52" name="object 52"/>
            <p:cNvSpPr/>
            <p:nvPr/>
          </p:nvSpPr>
          <p:spPr>
            <a:xfrm>
              <a:off x="9327292" y="2535630"/>
              <a:ext cx="119380" cy="68580"/>
            </a:xfrm>
            <a:custGeom>
              <a:avLst/>
              <a:gdLst/>
              <a:ahLst/>
              <a:cxnLst/>
              <a:rect l="l" t="t" r="r" b="b"/>
              <a:pathLst>
                <a:path w="119379" h="68580">
                  <a:moveTo>
                    <a:pt x="94524" y="0"/>
                  </a:moveTo>
                  <a:lnTo>
                    <a:pt x="88616" y="713"/>
                  </a:lnTo>
                  <a:lnTo>
                    <a:pt x="0" y="67958"/>
                  </a:lnTo>
                  <a:lnTo>
                    <a:pt x="54781" y="67601"/>
                  </a:lnTo>
                  <a:lnTo>
                    <a:pt x="102739" y="51924"/>
                  </a:lnTo>
                  <a:lnTo>
                    <a:pt x="119170" y="30816"/>
                  </a:lnTo>
                  <a:lnTo>
                    <a:pt x="118401" y="20490"/>
                  </a:lnTo>
                  <a:lnTo>
                    <a:pt x="113839" y="11201"/>
                  </a:lnTo>
                  <a:lnTo>
                    <a:pt x="105802" y="4102"/>
                  </a:lnTo>
                  <a:lnTo>
                    <a:pt x="100611" y="1248"/>
                  </a:lnTo>
                  <a:lnTo>
                    <a:pt x="94524" y="0"/>
                  </a:lnTo>
                  <a:close/>
                </a:path>
              </a:pathLst>
            </a:custGeom>
            <a:solidFill>
              <a:srgbClr val="DFDFDF"/>
            </a:solidFill>
          </p:spPr>
          <p:txBody>
            <a:bodyPr wrap="square" lIns="0" tIns="0" rIns="0" bIns="0" rtlCol="0"/>
            <a:lstStyle/>
            <a:p>
              <a:endParaRPr/>
            </a:p>
          </p:txBody>
        </p:sp>
        <p:sp>
          <p:nvSpPr>
            <p:cNvPr id="53" name="object 53"/>
            <p:cNvSpPr/>
            <p:nvPr/>
          </p:nvSpPr>
          <p:spPr>
            <a:xfrm>
              <a:off x="9327113" y="2521182"/>
              <a:ext cx="90227" cy="82406"/>
            </a:xfrm>
            <a:prstGeom prst="rect">
              <a:avLst/>
            </a:prstGeom>
            <a:blipFill>
              <a:blip r:embed="rId15" cstate="print"/>
              <a:stretch>
                <a:fillRect/>
              </a:stretch>
            </a:blipFill>
          </p:spPr>
          <p:txBody>
            <a:bodyPr wrap="square" lIns="0" tIns="0" rIns="0" bIns="0" rtlCol="0"/>
            <a:lstStyle/>
            <a:p>
              <a:endParaRPr/>
            </a:p>
          </p:txBody>
        </p:sp>
        <p:sp>
          <p:nvSpPr>
            <p:cNvPr id="54" name="object 54"/>
            <p:cNvSpPr/>
            <p:nvPr/>
          </p:nvSpPr>
          <p:spPr>
            <a:xfrm>
              <a:off x="9327113" y="2521182"/>
              <a:ext cx="90805" cy="82550"/>
            </a:xfrm>
            <a:custGeom>
              <a:avLst/>
              <a:gdLst/>
              <a:ahLst/>
              <a:cxnLst/>
              <a:rect l="l" t="t" r="r" b="b"/>
              <a:pathLst>
                <a:path w="90804" h="82550">
                  <a:moveTo>
                    <a:pt x="0" y="82406"/>
                  </a:moveTo>
                  <a:lnTo>
                    <a:pt x="0" y="59575"/>
                  </a:lnTo>
                  <a:lnTo>
                    <a:pt x="90227" y="0"/>
                  </a:lnTo>
                  <a:lnTo>
                    <a:pt x="90227" y="29787"/>
                  </a:lnTo>
                  <a:lnTo>
                    <a:pt x="0" y="82406"/>
                  </a:lnTo>
                  <a:close/>
                </a:path>
              </a:pathLst>
            </a:custGeom>
            <a:ln w="12864">
              <a:solidFill>
                <a:srgbClr val="FFFFFF"/>
              </a:solidFill>
            </a:ln>
          </p:spPr>
          <p:txBody>
            <a:bodyPr wrap="square" lIns="0" tIns="0" rIns="0" bIns="0" rtlCol="0"/>
            <a:lstStyle/>
            <a:p>
              <a:endParaRPr/>
            </a:p>
          </p:txBody>
        </p:sp>
        <p:sp>
          <p:nvSpPr>
            <p:cNvPr id="55" name="object 55"/>
            <p:cNvSpPr/>
            <p:nvPr/>
          </p:nvSpPr>
          <p:spPr>
            <a:xfrm>
              <a:off x="9133230" y="2407561"/>
              <a:ext cx="284110" cy="173196"/>
            </a:xfrm>
            <a:prstGeom prst="rect">
              <a:avLst/>
            </a:prstGeom>
            <a:blipFill>
              <a:blip r:embed="rId16" cstate="print"/>
              <a:stretch>
                <a:fillRect/>
              </a:stretch>
            </a:blipFill>
          </p:spPr>
          <p:txBody>
            <a:bodyPr wrap="square" lIns="0" tIns="0" rIns="0" bIns="0" rtlCol="0"/>
            <a:lstStyle/>
            <a:p>
              <a:endParaRPr/>
            </a:p>
          </p:txBody>
        </p:sp>
        <p:sp>
          <p:nvSpPr>
            <p:cNvPr id="56" name="object 56"/>
            <p:cNvSpPr/>
            <p:nvPr/>
          </p:nvSpPr>
          <p:spPr>
            <a:xfrm>
              <a:off x="9133230" y="2407562"/>
              <a:ext cx="284480" cy="173355"/>
            </a:xfrm>
            <a:custGeom>
              <a:avLst/>
              <a:gdLst/>
              <a:ahLst/>
              <a:cxnLst/>
              <a:rect l="l" t="t" r="r" b="b"/>
              <a:pathLst>
                <a:path w="284479" h="173355">
                  <a:moveTo>
                    <a:pt x="0" y="61002"/>
                  </a:moveTo>
                  <a:lnTo>
                    <a:pt x="87005" y="0"/>
                  </a:lnTo>
                  <a:lnTo>
                    <a:pt x="284110" y="113621"/>
                  </a:lnTo>
                  <a:lnTo>
                    <a:pt x="193882" y="173196"/>
                  </a:lnTo>
                  <a:lnTo>
                    <a:pt x="0" y="61002"/>
                  </a:lnTo>
                  <a:close/>
                </a:path>
              </a:pathLst>
            </a:custGeom>
            <a:ln w="12855">
              <a:solidFill>
                <a:srgbClr val="FFFFFF"/>
              </a:solidFill>
            </a:ln>
          </p:spPr>
          <p:txBody>
            <a:bodyPr wrap="square" lIns="0" tIns="0" rIns="0" bIns="0" rtlCol="0"/>
            <a:lstStyle/>
            <a:p>
              <a:endParaRPr/>
            </a:p>
          </p:txBody>
        </p:sp>
        <p:sp>
          <p:nvSpPr>
            <p:cNvPr id="57" name="object 57"/>
            <p:cNvSpPr/>
            <p:nvPr/>
          </p:nvSpPr>
          <p:spPr>
            <a:xfrm>
              <a:off x="9461738" y="2356549"/>
              <a:ext cx="228904" cy="156429"/>
            </a:xfrm>
            <a:prstGeom prst="rect">
              <a:avLst/>
            </a:prstGeom>
            <a:blipFill>
              <a:blip r:embed="rId17" cstate="print"/>
              <a:stretch>
                <a:fillRect/>
              </a:stretch>
            </a:blipFill>
          </p:spPr>
          <p:txBody>
            <a:bodyPr wrap="square" lIns="0" tIns="0" rIns="0" bIns="0" rtlCol="0"/>
            <a:lstStyle/>
            <a:p>
              <a:endParaRPr/>
            </a:p>
          </p:txBody>
        </p:sp>
        <p:sp>
          <p:nvSpPr>
            <p:cNvPr id="58" name="object 58"/>
            <p:cNvSpPr/>
            <p:nvPr/>
          </p:nvSpPr>
          <p:spPr>
            <a:xfrm>
              <a:off x="9270363" y="2208323"/>
              <a:ext cx="370399" cy="215648"/>
            </a:xfrm>
            <a:prstGeom prst="rect">
              <a:avLst/>
            </a:prstGeom>
            <a:blipFill>
              <a:blip r:embed="rId18" cstate="print"/>
              <a:stretch>
                <a:fillRect/>
              </a:stretch>
            </a:blipFill>
          </p:spPr>
          <p:txBody>
            <a:bodyPr wrap="square" lIns="0" tIns="0" rIns="0" bIns="0" rtlCol="0"/>
            <a:lstStyle/>
            <a:p>
              <a:endParaRPr/>
            </a:p>
          </p:txBody>
        </p:sp>
        <p:sp>
          <p:nvSpPr>
            <p:cNvPr id="59" name="object 59"/>
            <p:cNvSpPr/>
            <p:nvPr/>
          </p:nvSpPr>
          <p:spPr>
            <a:xfrm>
              <a:off x="9270362" y="2208323"/>
              <a:ext cx="370840" cy="215900"/>
            </a:xfrm>
            <a:custGeom>
              <a:avLst/>
              <a:gdLst/>
              <a:ahLst/>
              <a:cxnLst/>
              <a:rect l="l" t="t" r="r" b="b"/>
              <a:pathLst>
                <a:path w="370840" h="215900">
                  <a:moveTo>
                    <a:pt x="191376" y="215648"/>
                  </a:moveTo>
                  <a:lnTo>
                    <a:pt x="370399" y="112015"/>
                  </a:lnTo>
                  <a:lnTo>
                    <a:pt x="178307" y="0"/>
                  </a:lnTo>
                  <a:lnTo>
                    <a:pt x="0" y="105416"/>
                  </a:lnTo>
                  <a:lnTo>
                    <a:pt x="42439" y="141753"/>
                  </a:lnTo>
                  <a:lnTo>
                    <a:pt x="88840" y="172438"/>
                  </a:lnTo>
                  <a:lnTo>
                    <a:pt x="138664" y="197170"/>
                  </a:lnTo>
                  <a:lnTo>
                    <a:pt x="191376" y="215648"/>
                  </a:lnTo>
                  <a:close/>
                </a:path>
              </a:pathLst>
            </a:custGeom>
            <a:ln w="12854">
              <a:solidFill>
                <a:srgbClr val="FFFFFF"/>
              </a:solidFill>
            </a:ln>
          </p:spPr>
          <p:txBody>
            <a:bodyPr wrap="square" lIns="0" tIns="0" rIns="0" bIns="0" rtlCol="0"/>
            <a:lstStyle/>
            <a:p>
              <a:endParaRPr/>
            </a:p>
          </p:txBody>
        </p:sp>
        <p:sp>
          <p:nvSpPr>
            <p:cNvPr id="60" name="object 60"/>
            <p:cNvSpPr/>
            <p:nvPr/>
          </p:nvSpPr>
          <p:spPr>
            <a:xfrm>
              <a:off x="9474807" y="2186384"/>
              <a:ext cx="37594" cy="206373"/>
            </a:xfrm>
            <a:prstGeom prst="rect">
              <a:avLst/>
            </a:prstGeom>
            <a:blipFill>
              <a:blip r:embed="rId19" cstate="print"/>
              <a:stretch>
                <a:fillRect/>
              </a:stretch>
            </a:blipFill>
          </p:spPr>
          <p:txBody>
            <a:bodyPr wrap="square" lIns="0" tIns="0" rIns="0" bIns="0" rtlCol="0"/>
            <a:lstStyle/>
            <a:p>
              <a:endParaRPr/>
            </a:p>
          </p:txBody>
        </p:sp>
        <p:sp>
          <p:nvSpPr>
            <p:cNvPr id="61" name="object 61"/>
            <p:cNvSpPr/>
            <p:nvPr/>
          </p:nvSpPr>
          <p:spPr>
            <a:xfrm>
              <a:off x="9474807" y="2186384"/>
              <a:ext cx="38100" cy="206375"/>
            </a:xfrm>
            <a:custGeom>
              <a:avLst/>
              <a:gdLst/>
              <a:ahLst/>
              <a:cxnLst/>
              <a:rect l="l" t="t" r="r" b="b"/>
              <a:pathLst>
                <a:path w="38100" h="206375">
                  <a:moveTo>
                    <a:pt x="0" y="206373"/>
                  </a:moveTo>
                  <a:lnTo>
                    <a:pt x="0" y="21939"/>
                  </a:lnTo>
                  <a:lnTo>
                    <a:pt x="37594" y="0"/>
                  </a:lnTo>
                  <a:lnTo>
                    <a:pt x="36162" y="175158"/>
                  </a:lnTo>
                  <a:lnTo>
                    <a:pt x="0" y="206373"/>
                  </a:lnTo>
                  <a:close/>
                </a:path>
              </a:pathLst>
            </a:custGeom>
            <a:ln w="12888">
              <a:solidFill>
                <a:srgbClr val="FFFFFF"/>
              </a:solidFill>
            </a:ln>
          </p:spPr>
          <p:txBody>
            <a:bodyPr wrap="square" lIns="0" tIns="0" rIns="0" bIns="0" rtlCol="0"/>
            <a:lstStyle/>
            <a:p>
              <a:endParaRPr/>
            </a:p>
          </p:txBody>
        </p:sp>
        <p:sp>
          <p:nvSpPr>
            <p:cNvPr id="62" name="object 62"/>
            <p:cNvSpPr/>
            <p:nvPr/>
          </p:nvSpPr>
          <p:spPr>
            <a:xfrm>
              <a:off x="9510969" y="2177108"/>
              <a:ext cx="70714" cy="166240"/>
            </a:xfrm>
            <a:prstGeom prst="rect">
              <a:avLst/>
            </a:prstGeom>
            <a:blipFill>
              <a:blip r:embed="rId20" cstate="print"/>
              <a:stretch>
                <a:fillRect/>
              </a:stretch>
            </a:blipFill>
          </p:spPr>
          <p:txBody>
            <a:bodyPr wrap="square" lIns="0" tIns="0" rIns="0" bIns="0" rtlCol="0"/>
            <a:lstStyle/>
            <a:p>
              <a:endParaRPr/>
            </a:p>
          </p:txBody>
        </p:sp>
        <p:sp>
          <p:nvSpPr>
            <p:cNvPr id="63" name="object 63"/>
            <p:cNvSpPr/>
            <p:nvPr/>
          </p:nvSpPr>
          <p:spPr>
            <a:xfrm>
              <a:off x="9510970" y="2177108"/>
              <a:ext cx="71120" cy="166370"/>
            </a:xfrm>
            <a:custGeom>
              <a:avLst/>
              <a:gdLst/>
              <a:ahLst/>
              <a:cxnLst/>
              <a:rect l="l" t="t" r="r" b="b"/>
              <a:pathLst>
                <a:path w="71120" h="166369">
                  <a:moveTo>
                    <a:pt x="1432" y="26577"/>
                  </a:moveTo>
                  <a:lnTo>
                    <a:pt x="70714" y="0"/>
                  </a:lnTo>
                  <a:lnTo>
                    <a:pt x="70714" y="108626"/>
                  </a:lnTo>
                  <a:lnTo>
                    <a:pt x="0" y="166240"/>
                  </a:lnTo>
                  <a:lnTo>
                    <a:pt x="1432" y="26577"/>
                  </a:lnTo>
                  <a:close/>
                </a:path>
              </a:pathLst>
            </a:custGeom>
            <a:ln w="12882">
              <a:solidFill>
                <a:srgbClr val="FFFFFF"/>
              </a:solidFill>
            </a:ln>
          </p:spPr>
          <p:txBody>
            <a:bodyPr wrap="square" lIns="0" tIns="0" rIns="0" bIns="0" rtlCol="0"/>
            <a:lstStyle/>
            <a:p>
              <a:endParaRPr/>
            </a:p>
          </p:txBody>
        </p:sp>
        <p:sp>
          <p:nvSpPr>
            <p:cNvPr id="64" name="object 64"/>
            <p:cNvSpPr/>
            <p:nvPr/>
          </p:nvSpPr>
          <p:spPr>
            <a:xfrm>
              <a:off x="9399260" y="2104513"/>
              <a:ext cx="182425" cy="99173"/>
            </a:xfrm>
            <a:prstGeom prst="rect">
              <a:avLst/>
            </a:prstGeom>
            <a:blipFill>
              <a:blip r:embed="rId21" cstate="print"/>
              <a:stretch>
                <a:fillRect/>
              </a:stretch>
            </a:blipFill>
          </p:spPr>
          <p:txBody>
            <a:bodyPr wrap="square" lIns="0" tIns="0" rIns="0" bIns="0" rtlCol="0"/>
            <a:lstStyle/>
            <a:p>
              <a:endParaRPr/>
            </a:p>
          </p:txBody>
        </p:sp>
        <p:sp>
          <p:nvSpPr>
            <p:cNvPr id="65" name="object 65"/>
            <p:cNvSpPr/>
            <p:nvPr/>
          </p:nvSpPr>
          <p:spPr>
            <a:xfrm>
              <a:off x="9399259" y="2104513"/>
              <a:ext cx="182880" cy="99695"/>
            </a:xfrm>
            <a:custGeom>
              <a:avLst/>
              <a:gdLst/>
              <a:ahLst/>
              <a:cxnLst/>
              <a:rect l="l" t="t" r="r" b="b"/>
              <a:pathLst>
                <a:path w="182879" h="99694">
                  <a:moveTo>
                    <a:pt x="113142" y="99173"/>
                  </a:moveTo>
                  <a:lnTo>
                    <a:pt x="113142" y="81871"/>
                  </a:lnTo>
                  <a:lnTo>
                    <a:pt x="0" y="16588"/>
                  </a:lnTo>
                  <a:lnTo>
                    <a:pt x="57466" y="0"/>
                  </a:lnTo>
                  <a:lnTo>
                    <a:pt x="182425" y="72596"/>
                  </a:lnTo>
                  <a:lnTo>
                    <a:pt x="113142" y="99173"/>
                  </a:lnTo>
                  <a:close/>
                </a:path>
              </a:pathLst>
            </a:custGeom>
            <a:ln w="12853">
              <a:solidFill>
                <a:srgbClr val="FFFFFF"/>
              </a:solidFill>
            </a:ln>
          </p:spPr>
          <p:txBody>
            <a:bodyPr wrap="square" lIns="0" tIns="0" rIns="0" bIns="0" rtlCol="0"/>
            <a:lstStyle/>
            <a:p>
              <a:endParaRPr/>
            </a:p>
          </p:txBody>
        </p:sp>
        <p:sp>
          <p:nvSpPr>
            <p:cNvPr id="66" name="object 66"/>
            <p:cNvSpPr/>
            <p:nvPr/>
          </p:nvSpPr>
          <p:spPr>
            <a:xfrm>
              <a:off x="9461739" y="2320339"/>
              <a:ext cx="179023" cy="182828"/>
            </a:xfrm>
            <a:prstGeom prst="rect">
              <a:avLst/>
            </a:prstGeom>
            <a:blipFill>
              <a:blip r:embed="rId22" cstate="print"/>
              <a:stretch>
                <a:fillRect/>
              </a:stretch>
            </a:blipFill>
          </p:spPr>
          <p:txBody>
            <a:bodyPr wrap="square" lIns="0" tIns="0" rIns="0" bIns="0" rtlCol="0"/>
            <a:lstStyle/>
            <a:p>
              <a:endParaRPr/>
            </a:p>
          </p:txBody>
        </p:sp>
        <p:sp>
          <p:nvSpPr>
            <p:cNvPr id="67" name="object 67"/>
            <p:cNvSpPr/>
            <p:nvPr/>
          </p:nvSpPr>
          <p:spPr>
            <a:xfrm>
              <a:off x="9461738" y="2320339"/>
              <a:ext cx="179070" cy="182880"/>
            </a:xfrm>
            <a:custGeom>
              <a:avLst/>
              <a:gdLst/>
              <a:ahLst/>
              <a:cxnLst/>
              <a:rect l="l" t="t" r="r" b="b"/>
              <a:pathLst>
                <a:path w="179070" h="182880">
                  <a:moveTo>
                    <a:pt x="0" y="103632"/>
                  </a:moveTo>
                  <a:lnTo>
                    <a:pt x="179023" y="0"/>
                  </a:lnTo>
                  <a:lnTo>
                    <a:pt x="179023" y="79017"/>
                  </a:lnTo>
                  <a:lnTo>
                    <a:pt x="0" y="182828"/>
                  </a:lnTo>
                  <a:lnTo>
                    <a:pt x="0" y="103632"/>
                  </a:lnTo>
                  <a:close/>
                </a:path>
              </a:pathLst>
            </a:custGeom>
            <a:ln w="12866">
              <a:solidFill>
                <a:srgbClr val="FFFFFF"/>
              </a:solidFill>
            </a:ln>
          </p:spPr>
          <p:txBody>
            <a:bodyPr wrap="square" lIns="0" tIns="0" rIns="0" bIns="0" rtlCol="0"/>
            <a:lstStyle/>
            <a:p>
              <a:endParaRPr/>
            </a:p>
          </p:txBody>
        </p:sp>
        <p:sp>
          <p:nvSpPr>
            <p:cNvPr id="68" name="object 68"/>
            <p:cNvSpPr/>
            <p:nvPr/>
          </p:nvSpPr>
          <p:spPr>
            <a:xfrm>
              <a:off x="9313865" y="2097912"/>
              <a:ext cx="198537" cy="110410"/>
            </a:xfrm>
            <a:prstGeom prst="rect">
              <a:avLst/>
            </a:prstGeom>
            <a:blipFill>
              <a:blip r:embed="rId23" cstate="print"/>
              <a:stretch>
                <a:fillRect/>
              </a:stretch>
            </a:blipFill>
          </p:spPr>
          <p:txBody>
            <a:bodyPr wrap="square" lIns="0" tIns="0" rIns="0" bIns="0" rtlCol="0"/>
            <a:lstStyle/>
            <a:p>
              <a:endParaRPr/>
            </a:p>
          </p:txBody>
        </p:sp>
        <p:sp>
          <p:nvSpPr>
            <p:cNvPr id="69" name="object 69"/>
            <p:cNvSpPr/>
            <p:nvPr/>
          </p:nvSpPr>
          <p:spPr>
            <a:xfrm>
              <a:off x="9313866" y="2097913"/>
              <a:ext cx="198755" cy="110489"/>
            </a:xfrm>
            <a:custGeom>
              <a:avLst/>
              <a:gdLst/>
              <a:ahLst/>
              <a:cxnLst/>
              <a:rect l="l" t="t" r="r" b="b"/>
              <a:pathLst>
                <a:path w="198754" h="110489">
                  <a:moveTo>
                    <a:pt x="0" y="18193"/>
                  </a:moveTo>
                  <a:lnTo>
                    <a:pt x="46009" y="0"/>
                  </a:lnTo>
                  <a:lnTo>
                    <a:pt x="85573" y="23188"/>
                  </a:lnTo>
                  <a:lnTo>
                    <a:pt x="198537" y="88649"/>
                  </a:lnTo>
                  <a:lnTo>
                    <a:pt x="160942" y="110410"/>
                  </a:lnTo>
                  <a:lnTo>
                    <a:pt x="117291" y="93719"/>
                  </a:lnTo>
                  <a:lnTo>
                    <a:pt x="75704" y="72663"/>
                  </a:lnTo>
                  <a:lnTo>
                    <a:pt x="36501" y="47426"/>
                  </a:lnTo>
                  <a:lnTo>
                    <a:pt x="0" y="18193"/>
                  </a:lnTo>
                  <a:close/>
                </a:path>
              </a:pathLst>
            </a:custGeom>
            <a:ln w="12853">
              <a:solidFill>
                <a:srgbClr val="FFFFFF"/>
              </a:solidFill>
            </a:ln>
          </p:spPr>
          <p:txBody>
            <a:bodyPr wrap="square" lIns="0" tIns="0" rIns="0" bIns="0" rtlCol="0"/>
            <a:lstStyle/>
            <a:p>
              <a:endParaRPr/>
            </a:p>
          </p:txBody>
        </p:sp>
        <p:sp>
          <p:nvSpPr>
            <p:cNvPr id="70" name="object 70"/>
            <p:cNvSpPr/>
            <p:nvPr/>
          </p:nvSpPr>
          <p:spPr>
            <a:xfrm>
              <a:off x="9133230" y="2468564"/>
              <a:ext cx="193882" cy="135025"/>
            </a:xfrm>
            <a:prstGeom prst="rect">
              <a:avLst/>
            </a:prstGeom>
            <a:blipFill>
              <a:blip r:embed="rId24" cstate="print"/>
              <a:stretch>
                <a:fillRect/>
              </a:stretch>
            </a:blipFill>
          </p:spPr>
          <p:txBody>
            <a:bodyPr wrap="square" lIns="0" tIns="0" rIns="0" bIns="0" rtlCol="0"/>
            <a:lstStyle/>
            <a:p>
              <a:endParaRPr/>
            </a:p>
          </p:txBody>
        </p:sp>
        <p:sp>
          <p:nvSpPr>
            <p:cNvPr id="71" name="object 71"/>
            <p:cNvSpPr/>
            <p:nvPr/>
          </p:nvSpPr>
          <p:spPr>
            <a:xfrm>
              <a:off x="9133230" y="2468564"/>
              <a:ext cx="194310" cy="135255"/>
            </a:xfrm>
            <a:custGeom>
              <a:avLst/>
              <a:gdLst/>
              <a:ahLst/>
              <a:cxnLst/>
              <a:rect l="l" t="t" r="r" b="b"/>
              <a:pathLst>
                <a:path w="194309" h="135255">
                  <a:moveTo>
                    <a:pt x="0" y="0"/>
                  </a:moveTo>
                  <a:lnTo>
                    <a:pt x="193882" y="112194"/>
                  </a:lnTo>
                  <a:lnTo>
                    <a:pt x="193882" y="135025"/>
                  </a:lnTo>
                  <a:lnTo>
                    <a:pt x="0" y="23009"/>
                  </a:lnTo>
                  <a:lnTo>
                    <a:pt x="0" y="0"/>
                  </a:lnTo>
                  <a:close/>
                </a:path>
              </a:pathLst>
            </a:custGeom>
            <a:ln w="12857">
              <a:solidFill>
                <a:srgbClr val="000000"/>
              </a:solidFill>
            </a:ln>
          </p:spPr>
          <p:txBody>
            <a:bodyPr wrap="square" lIns="0" tIns="0" rIns="0" bIns="0" rtlCol="0"/>
            <a:lstStyle/>
            <a:p>
              <a:endParaRPr/>
            </a:p>
          </p:txBody>
        </p:sp>
        <p:sp>
          <p:nvSpPr>
            <p:cNvPr id="72" name="object 72"/>
            <p:cNvSpPr/>
            <p:nvPr/>
          </p:nvSpPr>
          <p:spPr>
            <a:xfrm>
              <a:off x="9154355" y="2418978"/>
              <a:ext cx="237490" cy="146685"/>
            </a:xfrm>
            <a:custGeom>
              <a:avLst/>
              <a:gdLst/>
              <a:ahLst/>
              <a:cxnLst/>
              <a:rect l="l" t="t" r="r" b="b"/>
              <a:pathLst>
                <a:path w="237490" h="146685">
                  <a:moveTo>
                    <a:pt x="170251" y="130566"/>
                  </a:moveTo>
                  <a:lnTo>
                    <a:pt x="158256" y="138236"/>
                  </a:lnTo>
                  <a:lnTo>
                    <a:pt x="172578" y="146619"/>
                  </a:lnTo>
                  <a:lnTo>
                    <a:pt x="184394" y="138949"/>
                  </a:lnTo>
                  <a:lnTo>
                    <a:pt x="170251" y="130566"/>
                  </a:lnTo>
                  <a:close/>
                </a:path>
                <a:path w="237490" h="146685">
                  <a:moveTo>
                    <a:pt x="187795" y="118615"/>
                  </a:moveTo>
                  <a:lnTo>
                    <a:pt x="175980" y="126463"/>
                  </a:lnTo>
                  <a:lnTo>
                    <a:pt x="190123" y="134847"/>
                  </a:lnTo>
                  <a:lnTo>
                    <a:pt x="201938" y="127177"/>
                  </a:lnTo>
                  <a:lnTo>
                    <a:pt x="187795" y="118615"/>
                  </a:lnTo>
                  <a:close/>
                </a:path>
                <a:path w="237490" h="146685">
                  <a:moveTo>
                    <a:pt x="143755" y="114691"/>
                  </a:moveTo>
                  <a:lnTo>
                    <a:pt x="131940" y="122361"/>
                  </a:lnTo>
                  <a:lnTo>
                    <a:pt x="146083" y="130744"/>
                  </a:lnTo>
                  <a:lnTo>
                    <a:pt x="158077" y="123074"/>
                  </a:lnTo>
                  <a:lnTo>
                    <a:pt x="143755" y="114691"/>
                  </a:lnTo>
                  <a:close/>
                </a:path>
                <a:path w="237490" h="146685">
                  <a:moveTo>
                    <a:pt x="205340" y="106843"/>
                  </a:moveTo>
                  <a:lnTo>
                    <a:pt x="193524" y="114691"/>
                  </a:lnTo>
                  <a:lnTo>
                    <a:pt x="207667" y="123074"/>
                  </a:lnTo>
                  <a:lnTo>
                    <a:pt x="219661" y="115226"/>
                  </a:lnTo>
                  <a:lnTo>
                    <a:pt x="205340" y="106843"/>
                  </a:lnTo>
                  <a:close/>
                </a:path>
                <a:path w="237490" h="146685">
                  <a:moveTo>
                    <a:pt x="161300" y="102919"/>
                  </a:moveTo>
                  <a:lnTo>
                    <a:pt x="149484" y="110588"/>
                  </a:lnTo>
                  <a:lnTo>
                    <a:pt x="163806" y="118972"/>
                  </a:lnTo>
                  <a:lnTo>
                    <a:pt x="175622" y="111302"/>
                  </a:lnTo>
                  <a:lnTo>
                    <a:pt x="161300" y="102919"/>
                  </a:lnTo>
                  <a:close/>
                </a:path>
                <a:path w="237490" h="146685">
                  <a:moveTo>
                    <a:pt x="64627" y="67066"/>
                  </a:moveTo>
                  <a:lnTo>
                    <a:pt x="52811" y="74915"/>
                  </a:lnTo>
                  <a:lnTo>
                    <a:pt x="119766" y="115048"/>
                  </a:lnTo>
                  <a:lnTo>
                    <a:pt x="131582" y="107199"/>
                  </a:lnTo>
                  <a:lnTo>
                    <a:pt x="64627" y="67066"/>
                  </a:lnTo>
                  <a:close/>
                </a:path>
                <a:path w="237490" h="146685">
                  <a:moveTo>
                    <a:pt x="222884" y="95070"/>
                  </a:moveTo>
                  <a:lnTo>
                    <a:pt x="211068" y="102919"/>
                  </a:lnTo>
                  <a:lnTo>
                    <a:pt x="225390" y="111302"/>
                  </a:lnTo>
                  <a:lnTo>
                    <a:pt x="237206" y="103454"/>
                  </a:lnTo>
                  <a:lnTo>
                    <a:pt x="222884" y="95070"/>
                  </a:lnTo>
                  <a:close/>
                </a:path>
                <a:path w="237490" h="146685">
                  <a:moveTo>
                    <a:pt x="179023" y="90968"/>
                  </a:moveTo>
                  <a:lnTo>
                    <a:pt x="167208" y="98816"/>
                  </a:lnTo>
                  <a:lnTo>
                    <a:pt x="181350" y="107199"/>
                  </a:lnTo>
                  <a:lnTo>
                    <a:pt x="193166" y="99530"/>
                  </a:lnTo>
                  <a:lnTo>
                    <a:pt x="179023" y="90968"/>
                  </a:lnTo>
                  <a:close/>
                </a:path>
                <a:path w="237490" h="146685">
                  <a:moveTo>
                    <a:pt x="134983" y="87044"/>
                  </a:moveTo>
                  <a:lnTo>
                    <a:pt x="123168" y="94714"/>
                  </a:lnTo>
                  <a:lnTo>
                    <a:pt x="137311" y="103097"/>
                  </a:lnTo>
                  <a:lnTo>
                    <a:pt x="149126" y="95427"/>
                  </a:lnTo>
                  <a:lnTo>
                    <a:pt x="134983" y="87044"/>
                  </a:lnTo>
                  <a:close/>
                </a:path>
                <a:path w="237490" h="146685">
                  <a:moveTo>
                    <a:pt x="196567" y="79195"/>
                  </a:moveTo>
                  <a:lnTo>
                    <a:pt x="184752" y="87044"/>
                  </a:lnTo>
                  <a:lnTo>
                    <a:pt x="198895" y="95427"/>
                  </a:lnTo>
                  <a:lnTo>
                    <a:pt x="210710" y="87757"/>
                  </a:lnTo>
                  <a:lnTo>
                    <a:pt x="196567" y="79195"/>
                  </a:lnTo>
                  <a:close/>
                </a:path>
                <a:path w="237490" h="146685">
                  <a:moveTo>
                    <a:pt x="152528" y="75271"/>
                  </a:moveTo>
                  <a:lnTo>
                    <a:pt x="140712" y="82941"/>
                  </a:lnTo>
                  <a:lnTo>
                    <a:pt x="155034" y="91325"/>
                  </a:lnTo>
                  <a:lnTo>
                    <a:pt x="166850" y="83655"/>
                  </a:lnTo>
                  <a:lnTo>
                    <a:pt x="152528" y="75271"/>
                  </a:lnTo>
                  <a:close/>
                </a:path>
                <a:path w="237490" h="146685">
                  <a:moveTo>
                    <a:pt x="108667" y="71169"/>
                  </a:moveTo>
                  <a:lnTo>
                    <a:pt x="96851" y="78839"/>
                  </a:lnTo>
                  <a:lnTo>
                    <a:pt x="110994" y="87400"/>
                  </a:lnTo>
                  <a:lnTo>
                    <a:pt x="122810" y="79552"/>
                  </a:lnTo>
                  <a:lnTo>
                    <a:pt x="108667" y="71169"/>
                  </a:lnTo>
                  <a:close/>
                </a:path>
                <a:path w="237490" h="146685">
                  <a:moveTo>
                    <a:pt x="170251" y="63321"/>
                  </a:moveTo>
                  <a:lnTo>
                    <a:pt x="158435" y="71169"/>
                  </a:lnTo>
                  <a:lnTo>
                    <a:pt x="172578" y="79552"/>
                  </a:lnTo>
                  <a:lnTo>
                    <a:pt x="184394" y="71882"/>
                  </a:lnTo>
                  <a:lnTo>
                    <a:pt x="170251" y="63321"/>
                  </a:lnTo>
                  <a:close/>
                </a:path>
                <a:path w="237490" h="146685">
                  <a:moveTo>
                    <a:pt x="126211" y="59396"/>
                  </a:moveTo>
                  <a:lnTo>
                    <a:pt x="114396" y="67066"/>
                  </a:lnTo>
                  <a:lnTo>
                    <a:pt x="128538" y="75450"/>
                  </a:lnTo>
                  <a:lnTo>
                    <a:pt x="140354" y="67780"/>
                  </a:lnTo>
                  <a:lnTo>
                    <a:pt x="126211" y="59396"/>
                  </a:lnTo>
                  <a:close/>
                </a:path>
                <a:path w="237490" h="146685">
                  <a:moveTo>
                    <a:pt x="82171" y="55294"/>
                  </a:moveTo>
                  <a:lnTo>
                    <a:pt x="70356" y="63142"/>
                  </a:lnTo>
                  <a:lnTo>
                    <a:pt x="84678" y="71526"/>
                  </a:lnTo>
                  <a:lnTo>
                    <a:pt x="96493" y="63677"/>
                  </a:lnTo>
                  <a:lnTo>
                    <a:pt x="82171" y="55294"/>
                  </a:lnTo>
                  <a:close/>
                </a:path>
                <a:path w="237490" h="146685">
                  <a:moveTo>
                    <a:pt x="38311" y="51191"/>
                  </a:moveTo>
                  <a:lnTo>
                    <a:pt x="26316" y="59040"/>
                  </a:lnTo>
                  <a:lnTo>
                    <a:pt x="40638" y="67423"/>
                  </a:lnTo>
                  <a:lnTo>
                    <a:pt x="52453" y="59753"/>
                  </a:lnTo>
                  <a:lnTo>
                    <a:pt x="38311" y="51191"/>
                  </a:lnTo>
                  <a:close/>
                </a:path>
                <a:path w="237490" h="146685">
                  <a:moveTo>
                    <a:pt x="143755" y="47624"/>
                  </a:moveTo>
                  <a:lnTo>
                    <a:pt x="131940" y="55294"/>
                  </a:lnTo>
                  <a:lnTo>
                    <a:pt x="146083" y="63677"/>
                  </a:lnTo>
                  <a:lnTo>
                    <a:pt x="158077" y="56007"/>
                  </a:lnTo>
                  <a:lnTo>
                    <a:pt x="143755" y="47624"/>
                  </a:lnTo>
                  <a:close/>
                </a:path>
                <a:path w="237490" h="146685">
                  <a:moveTo>
                    <a:pt x="99895" y="43522"/>
                  </a:moveTo>
                  <a:lnTo>
                    <a:pt x="87900" y="51191"/>
                  </a:lnTo>
                  <a:lnTo>
                    <a:pt x="102222" y="59753"/>
                  </a:lnTo>
                  <a:lnTo>
                    <a:pt x="114038" y="51905"/>
                  </a:lnTo>
                  <a:lnTo>
                    <a:pt x="99895" y="43522"/>
                  </a:lnTo>
                  <a:close/>
                </a:path>
                <a:path w="237490" h="146685">
                  <a:moveTo>
                    <a:pt x="55855" y="39419"/>
                  </a:moveTo>
                  <a:lnTo>
                    <a:pt x="44039" y="47267"/>
                  </a:lnTo>
                  <a:lnTo>
                    <a:pt x="58182" y="55651"/>
                  </a:lnTo>
                  <a:lnTo>
                    <a:pt x="69998" y="47981"/>
                  </a:lnTo>
                  <a:lnTo>
                    <a:pt x="55855" y="39419"/>
                  </a:lnTo>
                  <a:close/>
                </a:path>
                <a:path w="237490" h="146685">
                  <a:moveTo>
                    <a:pt x="11815" y="35495"/>
                  </a:moveTo>
                  <a:lnTo>
                    <a:pt x="0" y="43165"/>
                  </a:lnTo>
                  <a:lnTo>
                    <a:pt x="14142" y="51548"/>
                  </a:lnTo>
                  <a:lnTo>
                    <a:pt x="26137" y="43878"/>
                  </a:lnTo>
                  <a:lnTo>
                    <a:pt x="11815" y="35495"/>
                  </a:lnTo>
                  <a:close/>
                </a:path>
                <a:path w="237490" h="146685">
                  <a:moveTo>
                    <a:pt x="117439" y="31749"/>
                  </a:moveTo>
                  <a:lnTo>
                    <a:pt x="105623" y="39419"/>
                  </a:lnTo>
                  <a:lnTo>
                    <a:pt x="119766" y="47981"/>
                  </a:lnTo>
                  <a:lnTo>
                    <a:pt x="131582" y="40133"/>
                  </a:lnTo>
                  <a:lnTo>
                    <a:pt x="117439" y="31749"/>
                  </a:lnTo>
                  <a:close/>
                </a:path>
                <a:path w="237490" h="146685">
                  <a:moveTo>
                    <a:pt x="73399" y="27647"/>
                  </a:moveTo>
                  <a:lnTo>
                    <a:pt x="61584" y="35495"/>
                  </a:lnTo>
                  <a:lnTo>
                    <a:pt x="75726" y="43878"/>
                  </a:lnTo>
                  <a:lnTo>
                    <a:pt x="87721" y="36030"/>
                  </a:lnTo>
                  <a:lnTo>
                    <a:pt x="73399" y="27647"/>
                  </a:lnTo>
                  <a:close/>
                </a:path>
                <a:path w="237490" h="146685">
                  <a:moveTo>
                    <a:pt x="29359" y="23544"/>
                  </a:moveTo>
                  <a:lnTo>
                    <a:pt x="17544" y="31392"/>
                  </a:lnTo>
                  <a:lnTo>
                    <a:pt x="31866" y="39776"/>
                  </a:lnTo>
                  <a:lnTo>
                    <a:pt x="43681" y="32106"/>
                  </a:lnTo>
                  <a:lnTo>
                    <a:pt x="29359" y="23544"/>
                  </a:lnTo>
                  <a:close/>
                </a:path>
                <a:path w="237490" h="146685">
                  <a:moveTo>
                    <a:pt x="90943" y="15874"/>
                  </a:moveTo>
                  <a:lnTo>
                    <a:pt x="79128" y="23544"/>
                  </a:lnTo>
                  <a:lnTo>
                    <a:pt x="93450" y="32106"/>
                  </a:lnTo>
                  <a:lnTo>
                    <a:pt x="105265" y="24258"/>
                  </a:lnTo>
                  <a:lnTo>
                    <a:pt x="90943" y="15874"/>
                  </a:lnTo>
                  <a:close/>
                </a:path>
                <a:path w="237490" h="146685">
                  <a:moveTo>
                    <a:pt x="47083" y="11772"/>
                  </a:moveTo>
                  <a:lnTo>
                    <a:pt x="35267" y="19620"/>
                  </a:lnTo>
                  <a:lnTo>
                    <a:pt x="49410" y="28003"/>
                  </a:lnTo>
                  <a:lnTo>
                    <a:pt x="61226" y="20334"/>
                  </a:lnTo>
                  <a:lnTo>
                    <a:pt x="47083" y="11772"/>
                  </a:lnTo>
                  <a:close/>
                </a:path>
                <a:path w="237490" h="146685">
                  <a:moveTo>
                    <a:pt x="64627" y="0"/>
                  </a:moveTo>
                  <a:lnTo>
                    <a:pt x="52811" y="7848"/>
                  </a:lnTo>
                  <a:lnTo>
                    <a:pt x="66954" y="16231"/>
                  </a:lnTo>
                  <a:lnTo>
                    <a:pt x="78770" y="8383"/>
                  </a:lnTo>
                  <a:lnTo>
                    <a:pt x="64627" y="0"/>
                  </a:lnTo>
                  <a:close/>
                </a:path>
              </a:pathLst>
            </a:custGeom>
            <a:solidFill>
              <a:srgbClr val="FFFFFF"/>
            </a:solidFill>
          </p:spPr>
          <p:txBody>
            <a:bodyPr wrap="square" lIns="0" tIns="0" rIns="0" bIns="0" rtlCol="0"/>
            <a:lstStyle/>
            <a:p>
              <a:endParaRPr/>
            </a:p>
          </p:txBody>
        </p:sp>
        <p:sp>
          <p:nvSpPr>
            <p:cNvPr id="73" name="object 73"/>
            <p:cNvSpPr/>
            <p:nvPr/>
          </p:nvSpPr>
          <p:spPr>
            <a:xfrm>
              <a:off x="9154355" y="2426825"/>
              <a:ext cx="237490" cy="142240"/>
            </a:xfrm>
            <a:custGeom>
              <a:avLst/>
              <a:gdLst/>
              <a:ahLst/>
              <a:cxnLst/>
              <a:rect l="l" t="t" r="r" b="b"/>
              <a:pathLst>
                <a:path w="237490" h="142239">
                  <a:moveTo>
                    <a:pt x="52811" y="0"/>
                  </a:moveTo>
                  <a:lnTo>
                    <a:pt x="52811" y="3389"/>
                  </a:lnTo>
                  <a:lnTo>
                    <a:pt x="66954" y="11772"/>
                  </a:lnTo>
                  <a:lnTo>
                    <a:pt x="66954" y="8383"/>
                  </a:lnTo>
                  <a:lnTo>
                    <a:pt x="52811" y="0"/>
                  </a:lnTo>
                  <a:close/>
                </a:path>
                <a:path w="237490" h="142239">
                  <a:moveTo>
                    <a:pt x="78770" y="535"/>
                  </a:moveTo>
                  <a:lnTo>
                    <a:pt x="66954" y="8383"/>
                  </a:lnTo>
                  <a:lnTo>
                    <a:pt x="66954" y="11772"/>
                  </a:lnTo>
                  <a:lnTo>
                    <a:pt x="78770" y="3924"/>
                  </a:lnTo>
                  <a:lnTo>
                    <a:pt x="78770" y="535"/>
                  </a:lnTo>
                  <a:close/>
                </a:path>
                <a:path w="237490" h="142239">
                  <a:moveTo>
                    <a:pt x="79128" y="15696"/>
                  </a:moveTo>
                  <a:lnTo>
                    <a:pt x="79128" y="19085"/>
                  </a:lnTo>
                  <a:lnTo>
                    <a:pt x="93450" y="27647"/>
                  </a:lnTo>
                  <a:lnTo>
                    <a:pt x="93450" y="24258"/>
                  </a:lnTo>
                  <a:lnTo>
                    <a:pt x="79128" y="15696"/>
                  </a:lnTo>
                  <a:close/>
                </a:path>
                <a:path w="237490" h="142239">
                  <a:moveTo>
                    <a:pt x="105265" y="16409"/>
                  </a:moveTo>
                  <a:lnTo>
                    <a:pt x="93450" y="24258"/>
                  </a:lnTo>
                  <a:lnTo>
                    <a:pt x="93450" y="27647"/>
                  </a:lnTo>
                  <a:lnTo>
                    <a:pt x="105265" y="19798"/>
                  </a:lnTo>
                  <a:lnTo>
                    <a:pt x="105265" y="16409"/>
                  </a:lnTo>
                  <a:close/>
                </a:path>
                <a:path w="237490" h="142239">
                  <a:moveTo>
                    <a:pt x="105623" y="31571"/>
                  </a:moveTo>
                  <a:lnTo>
                    <a:pt x="105623" y="34960"/>
                  </a:lnTo>
                  <a:lnTo>
                    <a:pt x="119766" y="43343"/>
                  </a:lnTo>
                  <a:lnTo>
                    <a:pt x="119766" y="40133"/>
                  </a:lnTo>
                  <a:lnTo>
                    <a:pt x="105623" y="31571"/>
                  </a:lnTo>
                  <a:close/>
                </a:path>
                <a:path w="237490" h="142239">
                  <a:moveTo>
                    <a:pt x="131582" y="32284"/>
                  </a:moveTo>
                  <a:lnTo>
                    <a:pt x="119766" y="39954"/>
                  </a:lnTo>
                  <a:lnTo>
                    <a:pt x="119766" y="43343"/>
                  </a:lnTo>
                  <a:lnTo>
                    <a:pt x="131582" y="35673"/>
                  </a:lnTo>
                  <a:lnTo>
                    <a:pt x="131582" y="32284"/>
                  </a:lnTo>
                  <a:close/>
                </a:path>
                <a:path w="237490" h="142239">
                  <a:moveTo>
                    <a:pt x="131940" y="47446"/>
                  </a:moveTo>
                  <a:lnTo>
                    <a:pt x="131940" y="50835"/>
                  </a:lnTo>
                  <a:lnTo>
                    <a:pt x="146083" y="59218"/>
                  </a:lnTo>
                  <a:lnTo>
                    <a:pt x="146083" y="55829"/>
                  </a:lnTo>
                  <a:lnTo>
                    <a:pt x="131940" y="47446"/>
                  </a:lnTo>
                  <a:close/>
                </a:path>
                <a:path w="237490" h="142239">
                  <a:moveTo>
                    <a:pt x="158077" y="48159"/>
                  </a:moveTo>
                  <a:lnTo>
                    <a:pt x="146083" y="55829"/>
                  </a:lnTo>
                  <a:lnTo>
                    <a:pt x="146083" y="59218"/>
                  </a:lnTo>
                  <a:lnTo>
                    <a:pt x="158077" y="51548"/>
                  </a:lnTo>
                  <a:lnTo>
                    <a:pt x="158077" y="48159"/>
                  </a:lnTo>
                  <a:close/>
                </a:path>
                <a:path w="237490" h="142239">
                  <a:moveTo>
                    <a:pt x="158435" y="63321"/>
                  </a:moveTo>
                  <a:lnTo>
                    <a:pt x="158435" y="66710"/>
                  </a:lnTo>
                  <a:lnTo>
                    <a:pt x="172578" y="75093"/>
                  </a:lnTo>
                  <a:lnTo>
                    <a:pt x="172578" y="71704"/>
                  </a:lnTo>
                  <a:lnTo>
                    <a:pt x="158435" y="63321"/>
                  </a:lnTo>
                  <a:close/>
                </a:path>
                <a:path w="237490" h="142239">
                  <a:moveTo>
                    <a:pt x="184394" y="64034"/>
                  </a:moveTo>
                  <a:lnTo>
                    <a:pt x="172578" y="71704"/>
                  </a:lnTo>
                  <a:lnTo>
                    <a:pt x="172578" y="75093"/>
                  </a:lnTo>
                  <a:lnTo>
                    <a:pt x="184394" y="67423"/>
                  </a:lnTo>
                  <a:lnTo>
                    <a:pt x="184394" y="64034"/>
                  </a:lnTo>
                  <a:close/>
                </a:path>
                <a:path w="237490" h="142239">
                  <a:moveTo>
                    <a:pt x="184752" y="79195"/>
                  </a:moveTo>
                  <a:lnTo>
                    <a:pt x="184752" y="82584"/>
                  </a:lnTo>
                  <a:lnTo>
                    <a:pt x="198895" y="90968"/>
                  </a:lnTo>
                  <a:lnTo>
                    <a:pt x="198895" y="87579"/>
                  </a:lnTo>
                  <a:lnTo>
                    <a:pt x="184752" y="79195"/>
                  </a:lnTo>
                  <a:close/>
                </a:path>
                <a:path w="237490" h="142239">
                  <a:moveTo>
                    <a:pt x="210710" y="79909"/>
                  </a:moveTo>
                  <a:lnTo>
                    <a:pt x="198895" y="87579"/>
                  </a:lnTo>
                  <a:lnTo>
                    <a:pt x="198895" y="90968"/>
                  </a:lnTo>
                  <a:lnTo>
                    <a:pt x="210710" y="83120"/>
                  </a:lnTo>
                  <a:lnTo>
                    <a:pt x="210710" y="79909"/>
                  </a:lnTo>
                  <a:close/>
                </a:path>
                <a:path w="237490" h="142239">
                  <a:moveTo>
                    <a:pt x="211068" y="95070"/>
                  </a:moveTo>
                  <a:lnTo>
                    <a:pt x="211068" y="98281"/>
                  </a:lnTo>
                  <a:lnTo>
                    <a:pt x="225390" y="106843"/>
                  </a:lnTo>
                  <a:lnTo>
                    <a:pt x="225390" y="103454"/>
                  </a:lnTo>
                  <a:lnTo>
                    <a:pt x="211068" y="95070"/>
                  </a:lnTo>
                  <a:close/>
                </a:path>
                <a:path w="237490" h="142239">
                  <a:moveTo>
                    <a:pt x="237206" y="95605"/>
                  </a:moveTo>
                  <a:lnTo>
                    <a:pt x="225390" y="103454"/>
                  </a:lnTo>
                  <a:lnTo>
                    <a:pt x="225390" y="106843"/>
                  </a:lnTo>
                  <a:lnTo>
                    <a:pt x="237206" y="98994"/>
                  </a:lnTo>
                  <a:lnTo>
                    <a:pt x="237206" y="95605"/>
                  </a:lnTo>
                  <a:close/>
                </a:path>
                <a:path w="237490" h="142239">
                  <a:moveTo>
                    <a:pt x="35267" y="11772"/>
                  </a:moveTo>
                  <a:lnTo>
                    <a:pt x="35267" y="15161"/>
                  </a:lnTo>
                  <a:lnTo>
                    <a:pt x="49410" y="23544"/>
                  </a:lnTo>
                  <a:lnTo>
                    <a:pt x="49410" y="20155"/>
                  </a:lnTo>
                  <a:lnTo>
                    <a:pt x="35267" y="11772"/>
                  </a:lnTo>
                  <a:close/>
                </a:path>
                <a:path w="237490" h="142239">
                  <a:moveTo>
                    <a:pt x="61226" y="12485"/>
                  </a:moveTo>
                  <a:lnTo>
                    <a:pt x="49410" y="20155"/>
                  </a:lnTo>
                  <a:lnTo>
                    <a:pt x="49410" y="23544"/>
                  </a:lnTo>
                  <a:lnTo>
                    <a:pt x="61226" y="15696"/>
                  </a:lnTo>
                  <a:lnTo>
                    <a:pt x="61226" y="12485"/>
                  </a:lnTo>
                  <a:close/>
                </a:path>
                <a:path w="237490" h="142239">
                  <a:moveTo>
                    <a:pt x="61584" y="27647"/>
                  </a:moveTo>
                  <a:lnTo>
                    <a:pt x="61584" y="31036"/>
                  </a:lnTo>
                  <a:lnTo>
                    <a:pt x="75726" y="39419"/>
                  </a:lnTo>
                  <a:lnTo>
                    <a:pt x="75726" y="36030"/>
                  </a:lnTo>
                  <a:lnTo>
                    <a:pt x="61584" y="27647"/>
                  </a:lnTo>
                  <a:close/>
                </a:path>
                <a:path w="237490" h="142239">
                  <a:moveTo>
                    <a:pt x="87721" y="28182"/>
                  </a:moveTo>
                  <a:lnTo>
                    <a:pt x="75726" y="36030"/>
                  </a:lnTo>
                  <a:lnTo>
                    <a:pt x="75726" y="39419"/>
                  </a:lnTo>
                  <a:lnTo>
                    <a:pt x="87721" y="31571"/>
                  </a:lnTo>
                  <a:lnTo>
                    <a:pt x="87721" y="28182"/>
                  </a:lnTo>
                  <a:close/>
                </a:path>
                <a:path w="237490" h="142239">
                  <a:moveTo>
                    <a:pt x="87900" y="43343"/>
                  </a:moveTo>
                  <a:lnTo>
                    <a:pt x="87900" y="46732"/>
                  </a:lnTo>
                  <a:lnTo>
                    <a:pt x="102222" y="55294"/>
                  </a:lnTo>
                  <a:lnTo>
                    <a:pt x="102222" y="51905"/>
                  </a:lnTo>
                  <a:lnTo>
                    <a:pt x="87900" y="43343"/>
                  </a:lnTo>
                  <a:close/>
                </a:path>
                <a:path w="237490" h="142239">
                  <a:moveTo>
                    <a:pt x="114038" y="44057"/>
                  </a:moveTo>
                  <a:lnTo>
                    <a:pt x="102222" y="51905"/>
                  </a:lnTo>
                  <a:lnTo>
                    <a:pt x="102222" y="55294"/>
                  </a:lnTo>
                  <a:lnTo>
                    <a:pt x="114038" y="47446"/>
                  </a:lnTo>
                  <a:lnTo>
                    <a:pt x="114038" y="44057"/>
                  </a:lnTo>
                  <a:close/>
                </a:path>
                <a:path w="237490" h="142239">
                  <a:moveTo>
                    <a:pt x="158256" y="130387"/>
                  </a:moveTo>
                  <a:lnTo>
                    <a:pt x="158256" y="133776"/>
                  </a:lnTo>
                  <a:lnTo>
                    <a:pt x="172578" y="142160"/>
                  </a:lnTo>
                  <a:lnTo>
                    <a:pt x="172578" y="138771"/>
                  </a:lnTo>
                  <a:lnTo>
                    <a:pt x="158256" y="130387"/>
                  </a:lnTo>
                  <a:close/>
                </a:path>
                <a:path w="237490" h="142239">
                  <a:moveTo>
                    <a:pt x="184394" y="131101"/>
                  </a:moveTo>
                  <a:lnTo>
                    <a:pt x="172578" y="138771"/>
                  </a:lnTo>
                  <a:lnTo>
                    <a:pt x="172578" y="142160"/>
                  </a:lnTo>
                  <a:lnTo>
                    <a:pt x="184394" y="134490"/>
                  </a:lnTo>
                  <a:lnTo>
                    <a:pt x="184394" y="131101"/>
                  </a:lnTo>
                  <a:close/>
                </a:path>
                <a:path w="237490" h="142239">
                  <a:moveTo>
                    <a:pt x="175980" y="118615"/>
                  </a:moveTo>
                  <a:lnTo>
                    <a:pt x="175980" y="122004"/>
                  </a:lnTo>
                  <a:lnTo>
                    <a:pt x="190123" y="130387"/>
                  </a:lnTo>
                  <a:lnTo>
                    <a:pt x="190123" y="126998"/>
                  </a:lnTo>
                  <a:lnTo>
                    <a:pt x="175980" y="118615"/>
                  </a:lnTo>
                  <a:close/>
                </a:path>
                <a:path w="237490" h="142239">
                  <a:moveTo>
                    <a:pt x="201938" y="119329"/>
                  </a:moveTo>
                  <a:lnTo>
                    <a:pt x="190123" y="126998"/>
                  </a:lnTo>
                  <a:lnTo>
                    <a:pt x="190123" y="130387"/>
                  </a:lnTo>
                  <a:lnTo>
                    <a:pt x="201938" y="122718"/>
                  </a:lnTo>
                  <a:lnTo>
                    <a:pt x="201938" y="119329"/>
                  </a:lnTo>
                  <a:close/>
                </a:path>
                <a:path w="237490" h="142239">
                  <a:moveTo>
                    <a:pt x="131940" y="114513"/>
                  </a:moveTo>
                  <a:lnTo>
                    <a:pt x="131940" y="117902"/>
                  </a:lnTo>
                  <a:lnTo>
                    <a:pt x="146083" y="126285"/>
                  </a:lnTo>
                  <a:lnTo>
                    <a:pt x="146083" y="122896"/>
                  </a:lnTo>
                  <a:lnTo>
                    <a:pt x="131940" y="114513"/>
                  </a:lnTo>
                  <a:close/>
                </a:path>
                <a:path w="237490" h="142239">
                  <a:moveTo>
                    <a:pt x="158077" y="115226"/>
                  </a:moveTo>
                  <a:lnTo>
                    <a:pt x="146083" y="122896"/>
                  </a:lnTo>
                  <a:lnTo>
                    <a:pt x="146083" y="126285"/>
                  </a:lnTo>
                  <a:lnTo>
                    <a:pt x="158077" y="118615"/>
                  </a:lnTo>
                  <a:lnTo>
                    <a:pt x="158077" y="115226"/>
                  </a:lnTo>
                  <a:close/>
                </a:path>
                <a:path w="237490" h="142239">
                  <a:moveTo>
                    <a:pt x="193524" y="106843"/>
                  </a:moveTo>
                  <a:lnTo>
                    <a:pt x="193524" y="110232"/>
                  </a:lnTo>
                  <a:lnTo>
                    <a:pt x="207667" y="118615"/>
                  </a:lnTo>
                  <a:lnTo>
                    <a:pt x="207667" y="115226"/>
                  </a:lnTo>
                  <a:lnTo>
                    <a:pt x="193524" y="106843"/>
                  </a:lnTo>
                  <a:close/>
                </a:path>
                <a:path w="237490" h="142239">
                  <a:moveTo>
                    <a:pt x="219661" y="107378"/>
                  </a:moveTo>
                  <a:lnTo>
                    <a:pt x="207667" y="115226"/>
                  </a:lnTo>
                  <a:lnTo>
                    <a:pt x="207667" y="118615"/>
                  </a:lnTo>
                  <a:lnTo>
                    <a:pt x="219661" y="110767"/>
                  </a:lnTo>
                  <a:lnTo>
                    <a:pt x="219661" y="107378"/>
                  </a:lnTo>
                  <a:close/>
                </a:path>
                <a:path w="237490" h="142239">
                  <a:moveTo>
                    <a:pt x="149484" y="102740"/>
                  </a:moveTo>
                  <a:lnTo>
                    <a:pt x="149484" y="106129"/>
                  </a:lnTo>
                  <a:lnTo>
                    <a:pt x="163806" y="114513"/>
                  </a:lnTo>
                  <a:lnTo>
                    <a:pt x="163806" y="111124"/>
                  </a:lnTo>
                  <a:lnTo>
                    <a:pt x="149484" y="102740"/>
                  </a:lnTo>
                  <a:close/>
                </a:path>
                <a:path w="237490" h="142239">
                  <a:moveTo>
                    <a:pt x="175622" y="103454"/>
                  </a:moveTo>
                  <a:lnTo>
                    <a:pt x="163806" y="111124"/>
                  </a:lnTo>
                  <a:lnTo>
                    <a:pt x="163806" y="114513"/>
                  </a:lnTo>
                  <a:lnTo>
                    <a:pt x="175622" y="106843"/>
                  </a:lnTo>
                  <a:lnTo>
                    <a:pt x="175622" y="103454"/>
                  </a:lnTo>
                  <a:close/>
                </a:path>
                <a:path w="237490" h="142239">
                  <a:moveTo>
                    <a:pt x="52811" y="67066"/>
                  </a:moveTo>
                  <a:lnTo>
                    <a:pt x="52811" y="70455"/>
                  </a:lnTo>
                  <a:lnTo>
                    <a:pt x="119766" y="110588"/>
                  </a:lnTo>
                  <a:lnTo>
                    <a:pt x="119766" y="107199"/>
                  </a:lnTo>
                  <a:lnTo>
                    <a:pt x="52811" y="67066"/>
                  </a:lnTo>
                  <a:close/>
                </a:path>
                <a:path w="237490" h="142239">
                  <a:moveTo>
                    <a:pt x="131582" y="99351"/>
                  </a:moveTo>
                  <a:lnTo>
                    <a:pt x="119766" y="107199"/>
                  </a:lnTo>
                  <a:lnTo>
                    <a:pt x="119766" y="110588"/>
                  </a:lnTo>
                  <a:lnTo>
                    <a:pt x="131582" y="102740"/>
                  </a:lnTo>
                  <a:lnTo>
                    <a:pt x="131582" y="99351"/>
                  </a:lnTo>
                  <a:close/>
                </a:path>
                <a:path w="237490" h="142239">
                  <a:moveTo>
                    <a:pt x="167208" y="90968"/>
                  </a:moveTo>
                  <a:lnTo>
                    <a:pt x="167208" y="94357"/>
                  </a:lnTo>
                  <a:lnTo>
                    <a:pt x="181350" y="102740"/>
                  </a:lnTo>
                  <a:lnTo>
                    <a:pt x="181350" y="99351"/>
                  </a:lnTo>
                  <a:lnTo>
                    <a:pt x="167208" y="90968"/>
                  </a:lnTo>
                  <a:close/>
                </a:path>
                <a:path w="237490" h="142239">
                  <a:moveTo>
                    <a:pt x="193166" y="91681"/>
                  </a:moveTo>
                  <a:lnTo>
                    <a:pt x="181350" y="99351"/>
                  </a:lnTo>
                  <a:lnTo>
                    <a:pt x="181350" y="102740"/>
                  </a:lnTo>
                  <a:lnTo>
                    <a:pt x="193166" y="95070"/>
                  </a:lnTo>
                  <a:lnTo>
                    <a:pt x="193166" y="91681"/>
                  </a:lnTo>
                  <a:close/>
                </a:path>
                <a:path w="237490" h="142239">
                  <a:moveTo>
                    <a:pt x="123168" y="86865"/>
                  </a:moveTo>
                  <a:lnTo>
                    <a:pt x="123168" y="90254"/>
                  </a:lnTo>
                  <a:lnTo>
                    <a:pt x="137311" y="98638"/>
                  </a:lnTo>
                  <a:lnTo>
                    <a:pt x="137311" y="95249"/>
                  </a:lnTo>
                  <a:lnTo>
                    <a:pt x="123168" y="86865"/>
                  </a:lnTo>
                  <a:close/>
                </a:path>
                <a:path w="237490" h="142239">
                  <a:moveTo>
                    <a:pt x="149126" y="87579"/>
                  </a:moveTo>
                  <a:lnTo>
                    <a:pt x="137311" y="95249"/>
                  </a:lnTo>
                  <a:lnTo>
                    <a:pt x="137311" y="98638"/>
                  </a:lnTo>
                  <a:lnTo>
                    <a:pt x="149126" y="90968"/>
                  </a:lnTo>
                  <a:lnTo>
                    <a:pt x="149126" y="87579"/>
                  </a:lnTo>
                  <a:close/>
                </a:path>
                <a:path w="237490" h="142239">
                  <a:moveTo>
                    <a:pt x="140712" y="75093"/>
                  </a:moveTo>
                  <a:lnTo>
                    <a:pt x="140712" y="78482"/>
                  </a:lnTo>
                  <a:lnTo>
                    <a:pt x="155034" y="86865"/>
                  </a:lnTo>
                  <a:lnTo>
                    <a:pt x="155034" y="83476"/>
                  </a:lnTo>
                  <a:lnTo>
                    <a:pt x="140712" y="75093"/>
                  </a:lnTo>
                  <a:close/>
                </a:path>
                <a:path w="237490" h="142239">
                  <a:moveTo>
                    <a:pt x="166850" y="75806"/>
                  </a:moveTo>
                  <a:lnTo>
                    <a:pt x="155034" y="83476"/>
                  </a:lnTo>
                  <a:lnTo>
                    <a:pt x="155034" y="86865"/>
                  </a:lnTo>
                  <a:lnTo>
                    <a:pt x="166850" y="79195"/>
                  </a:lnTo>
                  <a:lnTo>
                    <a:pt x="166850" y="75806"/>
                  </a:lnTo>
                  <a:close/>
                </a:path>
                <a:path w="237490" h="142239">
                  <a:moveTo>
                    <a:pt x="96851" y="70990"/>
                  </a:moveTo>
                  <a:lnTo>
                    <a:pt x="96851" y="74380"/>
                  </a:lnTo>
                  <a:lnTo>
                    <a:pt x="110994" y="82941"/>
                  </a:lnTo>
                  <a:lnTo>
                    <a:pt x="110994" y="79552"/>
                  </a:lnTo>
                  <a:lnTo>
                    <a:pt x="96851" y="70990"/>
                  </a:lnTo>
                  <a:close/>
                </a:path>
                <a:path w="237490" h="142239">
                  <a:moveTo>
                    <a:pt x="122810" y="71704"/>
                  </a:moveTo>
                  <a:lnTo>
                    <a:pt x="110994" y="79552"/>
                  </a:lnTo>
                  <a:lnTo>
                    <a:pt x="110994" y="82941"/>
                  </a:lnTo>
                  <a:lnTo>
                    <a:pt x="122810" y="75093"/>
                  </a:lnTo>
                  <a:lnTo>
                    <a:pt x="122810" y="71704"/>
                  </a:lnTo>
                  <a:close/>
                </a:path>
                <a:path w="237490" h="142239">
                  <a:moveTo>
                    <a:pt x="114396" y="59218"/>
                  </a:moveTo>
                  <a:lnTo>
                    <a:pt x="114396" y="62607"/>
                  </a:lnTo>
                  <a:lnTo>
                    <a:pt x="128538" y="70990"/>
                  </a:lnTo>
                  <a:lnTo>
                    <a:pt x="128538" y="67601"/>
                  </a:lnTo>
                  <a:lnTo>
                    <a:pt x="114396" y="59218"/>
                  </a:lnTo>
                  <a:close/>
                </a:path>
                <a:path w="237490" h="142239">
                  <a:moveTo>
                    <a:pt x="140354" y="59932"/>
                  </a:moveTo>
                  <a:lnTo>
                    <a:pt x="128538" y="67601"/>
                  </a:lnTo>
                  <a:lnTo>
                    <a:pt x="128538" y="70990"/>
                  </a:lnTo>
                  <a:lnTo>
                    <a:pt x="140354" y="63321"/>
                  </a:lnTo>
                  <a:lnTo>
                    <a:pt x="140354" y="59932"/>
                  </a:lnTo>
                  <a:close/>
                </a:path>
                <a:path w="237490" h="142239">
                  <a:moveTo>
                    <a:pt x="70356" y="55294"/>
                  </a:moveTo>
                  <a:lnTo>
                    <a:pt x="70356" y="58505"/>
                  </a:lnTo>
                  <a:lnTo>
                    <a:pt x="84678" y="67066"/>
                  </a:lnTo>
                  <a:lnTo>
                    <a:pt x="84678" y="63677"/>
                  </a:lnTo>
                  <a:lnTo>
                    <a:pt x="70356" y="55294"/>
                  </a:lnTo>
                  <a:close/>
                </a:path>
                <a:path w="237490" h="142239">
                  <a:moveTo>
                    <a:pt x="96493" y="55829"/>
                  </a:moveTo>
                  <a:lnTo>
                    <a:pt x="84678" y="63677"/>
                  </a:lnTo>
                  <a:lnTo>
                    <a:pt x="84678" y="67066"/>
                  </a:lnTo>
                  <a:lnTo>
                    <a:pt x="96493" y="59218"/>
                  </a:lnTo>
                  <a:lnTo>
                    <a:pt x="96493" y="55829"/>
                  </a:lnTo>
                  <a:close/>
                </a:path>
                <a:path w="237490" h="142239">
                  <a:moveTo>
                    <a:pt x="17544" y="23544"/>
                  </a:moveTo>
                  <a:lnTo>
                    <a:pt x="17544" y="26933"/>
                  </a:lnTo>
                  <a:lnTo>
                    <a:pt x="31866" y="35317"/>
                  </a:lnTo>
                  <a:lnTo>
                    <a:pt x="31866" y="31928"/>
                  </a:lnTo>
                  <a:lnTo>
                    <a:pt x="17544" y="23544"/>
                  </a:lnTo>
                  <a:close/>
                </a:path>
                <a:path w="237490" h="142239">
                  <a:moveTo>
                    <a:pt x="43681" y="24258"/>
                  </a:moveTo>
                  <a:lnTo>
                    <a:pt x="31866" y="31928"/>
                  </a:lnTo>
                  <a:lnTo>
                    <a:pt x="31866" y="35317"/>
                  </a:lnTo>
                  <a:lnTo>
                    <a:pt x="43681" y="27647"/>
                  </a:lnTo>
                  <a:lnTo>
                    <a:pt x="43681" y="24258"/>
                  </a:lnTo>
                  <a:close/>
                </a:path>
                <a:path w="237490" h="142239">
                  <a:moveTo>
                    <a:pt x="44039" y="39419"/>
                  </a:moveTo>
                  <a:lnTo>
                    <a:pt x="44039" y="42808"/>
                  </a:lnTo>
                  <a:lnTo>
                    <a:pt x="58182" y="51191"/>
                  </a:lnTo>
                  <a:lnTo>
                    <a:pt x="58182" y="47802"/>
                  </a:lnTo>
                  <a:lnTo>
                    <a:pt x="44039" y="39419"/>
                  </a:lnTo>
                  <a:close/>
                </a:path>
                <a:path w="237490" h="142239">
                  <a:moveTo>
                    <a:pt x="69998" y="40133"/>
                  </a:moveTo>
                  <a:lnTo>
                    <a:pt x="58182" y="47802"/>
                  </a:lnTo>
                  <a:lnTo>
                    <a:pt x="58182" y="51191"/>
                  </a:lnTo>
                  <a:lnTo>
                    <a:pt x="69998" y="43343"/>
                  </a:lnTo>
                  <a:lnTo>
                    <a:pt x="69998" y="40133"/>
                  </a:lnTo>
                  <a:close/>
                </a:path>
                <a:path w="237490" h="142239">
                  <a:moveTo>
                    <a:pt x="0" y="35317"/>
                  </a:moveTo>
                  <a:lnTo>
                    <a:pt x="0" y="38706"/>
                  </a:lnTo>
                  <a:lnTo>
                    <a:pt x="14142" y="47089"/>
                  </a:lnTo>
                  <a:lnTo>
                    <a:pt x="14142" y="43700"/>
                  </a:lnTo>
                  <a:lnTo>
                    <a:pt x="0" y="35317"/>
                  </a:lnTo>
                  <a:close/>
                </a:path>
                <a:path w="237490" h="142239">
                  <a:moveTo>
                    <a:pt x="26137" y="36030"/>
                  </a:moveTo>
                  <a:lnTo>
                    <a:pt x="14142" y="43700"/>
                  </a:lnTo>
                  <a:lnTo>
                    <a:pt x="14142" y="47089"/>
                  </a:lnTo>
                  <a:lnTo>
                    <a:pt x="26137" y="39419"/>
                  </a:lnTo>
                  <a:lnTo>
                    <a:pt x="26137" y="36030"/>
                  </a:lnTo>
                  <a:close/>
                </a:path>
                <a:path w="237490" h="142239">
                  <a:moveTo>
                    <a:pt x="26316" y="51191"/>
                  </a:moveTo>
                  <a:lnTo>
                    <a:pt x="26495" y="54581"/>
                  </a:lnTo>
                  <a:lnTo>
                    <a:pt x="40638" y="62964"/>
                  </a:lnTo>
                  <a:lnTo>
                    <a:pt x="40638" y="59575"/>
                  </a:lnTo>
                  <a:lnTo>
                    <a:pt x="26316" y="51191"/>
                  </a:lnTo>
                  <a:close/>
                </a:path>
                <a:path w="237490" h="142239">
                  <a:moveTo>
                    <a:pt x="52453" y="51905"/>
                  </a:moveTo>
                  <a:lnTo>
                    <a:pt x="40638" y="59575"/>
                  </a:lnTo>
                  <a:lnTo>
                    <a:pt x="40638" y="62964"/>
                  </a:lnTo>
                  <a:lnTo>
                    <a:pt x="52453" y="55294"/>
                  </a:lnTo>
                  <a:lnTo>
                    <a:pt x="52453" y="51905"/>
                  </a:lnTo>
                  <a:close/>
                </a:path>
              </a:pathLst>
            </a:custGeom>
            <a:solidFill>
              <a:srgbClr val="959595"/>
            </a:solidFill>
          </p:spPr>
          <p:txBody>
            <a:bodyPr wrap="square" lIns="0" tIns="0" rIns="0" bIns="0" rtlCol="0"/>
            <a:lstStyle/>
            <a:p>
              <a:endParaRPr/>
            </a:p>
          </p:txBody>
        </p:sp>
        <p:sp>
          <p:nvSpPr>
            <p:cNvPr id="74" name="object 74"/>
            <p:cNvSpPr/>
            <p:nvPr/>
          </p:nvSpPr>
          <p:spPr>
            <a:xfrm>
              <a:off x="9598870" y="2345132"/>
              <a:ext cx="22860" cy="55244"/>
            </a:xfrm>
            <a:custGeom>
              <a:avLst/>
              <a:gdLst/>
              <a:ahLst/>
              <a:cxnLst/>
              <a:rect l="l" t="t" r="r" b="b"/>
              <a:pathLst>
                <a:path w="22859" h="55244">
                  <a:moveTo>
                    <a:pt x="22556" y="0"/>
                  </a:moveTo>
                  <a:lnTo>
                    <a:pt x="12352" y="6421"/>
                  </a:lnTo>
                  <a:lnTo>
                    <a:pt x="12352" y="48516"/>
                  </a:lnTo>
                  <a:lnTo>
                    <a:pt x="22556" y="42095"/>
                  </a:lnTo>
                  <a:lnTo>
                    <a:pt x="22556" y="0"/>
                  </a:lnTo>
                  <a:close/>
                </a:path>
                <a:path w="22859" h="55244">
                  <a:moveTo>
                    <a:pt x="5728" y="9810"/>
                  </a:moveTo>
                  <a:lnTo>
                    <a:pt x="0" y="13020"/>
                  </a:lnTo>
                  <a:lnTo>
                    <a:pt x="0" y="55116"/>
                  </a:lnTo>
                  <a:lnTo>
                    <a:pt x="5728" y="51905"/>
                  </a:lnTo>
                  <a:lnTo>
                    <a:pt x="5728" y="9810"/>
                  </a:lnTo>
                  <a:close/>
                </a:path>
              </a:pathLst>
            </a:custGeom>
            <a:solidFill>
              <a:srgbClr val="808080"/>
            </a:solidFill>
          </p:spPr>
          <p:txBody>
            <a:bodyPr wrap="square" lIns="0" tIns="0" rIns="0" bIns="0" rtlCol="0"/>
            <a:lstStyle/>
            <a:p>
              <a:endParaRPr/>
            </a:p>
          </p:txBody>
        </p:sp>
        <p:sp>
          <p:nvSpPr>
            <p:cNvPr id="75" name="object 75"/>
            <p:cNvSpPr/>
            <p:nvPr/>
          </p:nvSpPr>
          <p:spPr>
            <a:xfrm>
              <a:off x="9611224" y="2345133"/>
              <a:ext cx="10795" cy="48895"/>
            </a:xfrm>
            <a:custGeom>
              <a:avLst/>
              <a:gdLst/>
              <a:ahLst/>
              <a:cxnLst/>
              <a:rect l="l" t="t" r="r" b="b"/>
              <a:pathLst>
                <a:path w="10795" h="48894">
                  <a:moveTo>
                    <a:pt x="0" y="6421"/>
                  </a:moveTo>
                  <a:lnTo>
                    <a:pt x="10204" y="0"/>
                  </a:lnTo>
                  <a:lnTo>
                    <a:pt x="10204" y="42095"/>
                  </a:lnTo>
                  <a:lnTo>
                    <a:pt x="0" y="48516"/>
                  </a:lnTo>
                  <a:lnTo>
                    <a:pt x="0" y="6421"/>
                  </a:lnTo>
                  <a:close/>
                </a:path>
              </a:pathLst>
            </a:custGeom>
            <a:ln w="6443">
              <a:solidFill>
                <a:srgbClr val="808080"/>
              </a:solidFill>
            </a:ln>
          </p:spPr>
          <p:txBody>
            <a:bodyPr wrap="square" lIns="0" tIns="0" rIns="0" bIns="0" rtlCol="0"/>
            <a:lstStyle/>
            <a:p>
              <a:endParaRPr/>
            </a:p>
          </p:txBody>
        </p:sp>
        <p:sp>
          <p:nvSpPr>
            <p:cNvPr id="76" name="object 76"/>
            <p:cNvSpPr/>
            <p:nvPr/>
          </p:nvSpPr>
          <p:spPr>
            <a:xfrm>
              <a:off x="9598870" y="2354942"/>
              <a:ext cx="6350" cy="45720"/>
            </a:xfrm>
            <a:custGeom>
              <a:avLst/>
              <a:gdLst/>
              <a:ahLst/>
              <a:cxnLst/>
              <a:rect l="l" t="t" r="r" b="b"/>
              <a:pathLst>
                <a:path w="6350" h="45719">
                  <a:moveTo>
                    <a:pt x="0" y="3210"/>
                  </a:moveTo>
                  <a:lnTo>
                    <a:pt x="5728" y="0"/>
                  </a:lnTo>
                  <a:lnTo>
                    <a:pt x="5728" y="42095"/>
                  </a:lnTo>
                  <a:lnTo>
                    <a:pt x="0" y="45305"/>
                  </a:lnTo>
                  <a:lnTo>
                    <a:pt x="0" y="3210"/>
                  </a:lnTo>
                  <a:close/>
                </a:path>
              </a:pathLst>
            </a:custGeom>
            <a:ln w="6444">
              <a:solidFill>
                <a:srgbClr val="808080"/>
              </a:solidFill>
            </a:ln>
          </p:spPr>
          <p:txBody>
            <a:bodyPr wrap="square" lIns="0" tIns="0" rIns="0" bIns="0" rtlCol="0"/>
            <a:lstStyle/>
            <a:p>
              <a:endParaRPr/>
            </a:p>
          </p:txBody>
        </p:sp>
        <p:sp>
          <p:nvSpPr>
            <p:cNvPr id="77" name="object 77"/>
            <p:cNvSpPr/>
            <p:nvPr/>
          </p:nvSpPr>
          <p:spPr>
            <a:xfrm>
              <a:off x="9270362" y="2116107"/>
              <a:ext cx="204444" cy="387061"/>
            </a:xfrm>
            <a:prstGeom prst="rect">
              <a:avLst/>
            </a:prstGeom>
            <a:blipFill>
              <a:blip r:embed="rId25" cstate="print"/>
              <a:stretch>
                <a:fillRect/>
              </a:stretch>
            </a:blipFill>
          </p:spPr>
          <p:txBody>
            <a:bodyPr wrap="square" lIns="0" tIns="0" rIns="0" bIns="0" rtlCol="0"/>
            <a:lstStyle/>
            <a:p>
              <a:endParaRPr/>
            </a:p>
          </p:txBody>
        </p:sp>
        <p:sp>
          <p:nvSpPr>
            <p:cNvPr id="78" name="object 78"/>
            <p:cNvSpPr/>
            <p:nvPr/>
          </p:nvSpPr>
          <p:spPr>
            <a:xfrm>
              <a:off x="9313865" y="2116106"/>
              <a:ext cx="161290" cy="276860"/>
            </a:xfrm>
            <a:custGeom>
              <a:avLst/>
              <a:gdLst/>
              <a:ahLst/>
              <a:cxnLst/>
              <a:rect l="l" t="t" r="r" b="b"/>
              <a:pathLst>
                <a:path w="161290" h="276860">
                  <a:moveTo>
                    <a:pt x="160942" y="276650"/>
                  </a:moveTo>
                  <a:lnTo>
                    <a:pt x="116611" y="261915"/>
                  </a:lnTo>
                  <a:lnTo>
                    <a:pt x="74697" y="241712"/>
                  </a:lnTo>
                  <a:lnTo>
                    <a:pt x="35670" y="216325"/>
                  </a:lnTo>
                  <a:lnTo>
                    <a:pt x="0" y="186039"/>
                  </a:lnTo>
                  <a:lnTo>
                    <a:pt x="0" y="0"/>
                  </a:lnTo>
                  <a:lnTo>
                    <a:pt x="36425" y="29333"/>
                  </a:lnTo>
                  <a:lnTo>
                    <a:pt x="75637" y="54603"/>
                  </a:lnTo>
                  <a:lnTo>
                    <a:pt x="117266" y="75625"/>
                  </a:lnTo>
                  <a:lnTo>
                    <a:pt x="160942" y="92216"/>
                  </a:lnTo>
                  <a:lnTo>
                    <a:pt x="160942" y="276650"/>
                  </a:lnTo>
                  <a:close/>
                </a:path>
              </a:pathLst>
            </a:custGeom>
            <a:ln w="12877">
              <a:solidFill>
                <a:srgbClr val="000000"/>
              </a:solidFill>
            </a:ln>
          </p:spPr>
          <p:txBody>
            <a:bodyPr wrap="square" lIns="0" tIns="0" rIns="0" bIns="0" rtlCol="0"/>
            <a:lstStyle/>
            <a:p>
              <a:endParaRPr/>
            </a:p>
          </p:txBody>
        </p:sp>
        <p:sp>
          <p:nvSpPr>
            <p:cNvPr id="79" name="object 79"/>
            <p:cNvSpPr/>
            <p:nvPr/>
          </p:nvSpPr>
          <p:spPr>
            <a:xfrm>
              <a:off x="9263929" y="2120382"/>
              <a:ext cx="286408" cy="389219"/>
            </a:xfrm>
            <a:prstGeom prst="rect">
              <a:avLst/>
            </a:prstGeom>
            <a:blipFill>
              <a:blip r:embed="rId26" cstate="print"/>
              <a:stretch>
                <a:fillRect/>
              </a:stretch>
            </a:blipFill>
          </p:spPr>
          <p:txBody>
            <a:bodyPr wrap="square" lIns="0" tIns="0" rIns="0" bIns="0" rtlCol="0"/>
            <a:lstStyle/>
            <a:p>
              <a:endParaRPr/>
            </a:p>
          </p:txBody>
        </p:sp>
        <p:sp>
          <p:nvSpPr>
            <p:cNvPr id="80" name="object 80"/>
            <p:cNvSpPr/>
            <p:nvPr/>
          </p:nvSpPr>
          <p:spPr>
            <a:xfrm>
              <a:off x="9270362" y="2097913"/>
              <a:ext cx="370840" cy="405765"/>
            </a:xfrm>
            <a:custGeom>
              <a:avLst/>
              <a:gdLst/>
              <a:ahLst/>
              <a:cxnLst/>
              <a:rect l="l" t="t" r="r" b="b"/>
              <a:pathLst>
                <a:path w="370840" h="405764">
                  <a:moveTo>
                    <a:pt x="191376" y="405255"/>
                  </a:moveTo>
                  <a:lnTo>
                    <a:pt x="370399" y="301444"/>
                  </a:lnTo>
                  <a:lnTo>
                    <a:pt x="370399" y="222426"/>
                  </a:lnTo>
                  <a:lnTo>
                    <a:pt x="311322" y="187822"/>
                  </a:lnTo>
                  <a:lnTo>
                    <a:pt x="311322" y="79195"/>
                  </a:lnTo>
                  <a:lnTo>
                    <a:pt x="186363" y="6599"/>
                  </a:lnTo>
                  <a:lnTo>
                    <a:pt x="128897" y="23188"/>
                  </a:lnTo>
                  <a:lnTo>
                    <a:pt x="89511" y="0"/>
                  </a:lnTo>
                  <a:lnTo>
                    <a:pt x="43502" y="18193"/>
                  </a:lnTo>
                  <a:lnTo>
                    <a:pt x="43502" y="191211"/>
                  </a:lnTo>
                  <a:lnTo>
                    <a:pt x="0" y="215826"/>
                  </a:lnTo>
                  <a:lnTo>
                    <a:pt x="0" y="294844"/>
                  </a:lnTo>
                  <a:lnTo>
                    <a:pt x="42439" y="331284"/>
                  </a:lnTo>
                  <a:lnTo>
                    <a:pt x="88840" y="362022"/>
                  </a:lnTo>
                  <a:lnTo>
                    <a:pt x="138664" y="386774"/>
                  </a:lnTo>
                  <a:lnTo>
                    <a:pt x="191376" y="405255"/>
                  </a:lnTo>
                  <a:close/>
                </a:path>
              </a:pathLst>
            </a:custGeom>
            <a:ln w="26808">
              <a:solidFill>
                <a:srgbClr val="000000"/>
              </a:solidFill>
            </a:ln>
          </p:spPr>
          <p:txBody>
            <a:bodyPr wrap="square" lIns="0" tIns="0" rIns="0" bIns="0" rtlCol="0"/>
            <a:lstStyle/>
            <a:p>
              <a:endParaRPr/>
            </a:p>
          </p:txBody>
        </p:sp>
        <p:sp>
          <p:nvSpPr>
            <p:cNvPr id="81" name="object 81"/>
            <p:cNvSpPr/>
            <p:nvPr/>
          </p:nvSpPr>
          <p:spPr>
            <a:xfrm>
              <a:off x="9133230" y="2407562"/>
              <a:ext cx="284480" cy="196215"/>
            </a:xfrm>
            <a:custGeom>
              <a:avLst/>
              <a:gdLst/>
              <a:ahLst/>
              <a:cxnLst/>
              <a:rect l="l" t="t" r="r" b="b"/>
              <a:pathLst>
                <a:path w="284479" h="196214">
                  <a:moveTo>
                    <a:pt x="0" y="61002"/>
                  </a:moveTo>
                  <a:lnTo>
                    <a:pt x="87005" y="0"/>
                  </a:lnTo>
                  <a:lnTo>
                    <a:pt x="284110" y="113621"/>
                  </a:lnTo>
                  <a:lnTo>
                    <a:pt x="284110" y="143408"/>
                  </a:lnTo>
                  <a:lnTo>
                    <a:pt x="193882" y="196027"/>
                  </a:lnTo>
                  <a:lnTo>
                    <a:pt x="0" y="84011"/>
                  </a:lnTo>
                  <a:lnTo>
                    <a:pt x="0" y="61002"/>
                  </a:lnTo>
                  <a:close/>
                </a:path>
              </a:pathLst>
            </a:custGeom>
            <a:ln w="26787">
              <a:solidFill>
                <a:srgbClr val="000000"/>
              </a:solidFill>
            </a:ln>
          </p:spPr>
          <p:txBody>
            <a:bodyPr wrap="square" lIns="0" tIns="0" rIns="0" bIns="0" rtlCol="0"/>
            <a:lstStyle/>
            <a:p>
              <a:endParaRPr/>
            </a:p>
          </p:txBody>
        </p:sp>
        <p:sp>
          <p:nvSpPr>
            <p:cNvPr id="82" name="object 82"/>
            <p:cNvSpPr/>
            <p:nvPr/>
          </p:nvSpPr>
          <p:spPr>
            <a:xfrm>
              <a:off x="9368118" y="2399532"/>
              <a:ext cx="86988" cy="76881"/>
            </a:xfrm>
            <a:prstGeom prst="rect">
              <a:avLst/>
            </a:prstGeom>
            <a:blipFill>
              <a:blip r:embed="rId27" cstate="print"/>
              <a:stretch>
                <a:fillRect/>
              </a:stretch>
            </a:blipFill>
          </p:spPr>
          <p:txBody>
            <a:bodyPr wrap="square" lIns="0" tIns="0" rIns="0" bIns="0" rtlCol="0"/>
            <a:lstStyle/>
            <a:p>
              <a:endParaRPr/>
            </a:p>
          </p:txBody>
        </p:sp>
        <p:sp>
          <p:nvSpPr>
            <p:cNvPr id="83" name="object 83"/>
            <p:cNvSpPr/>
            <p:nvPr/>
          </p:nvSpPr>
          <p:spPr>
            <a:xfrm>
              <a:off x="9427367" y="2359937"/>
              <a:ext cx="13605" cy="15874"/>
            </a:xfrm>
            <a:prstGeom prst="rect">
              <a:avLst/>
            </a:prstGeom>
            <a:blipFill>
              <a:blip r:embed="rId28" cstate="print"/>
              <a:stretch>
                <a:fillRect/>
              </a:stretch>
            </a:blipFill>
          </p:spPr>
          <p:txBody>
            <a:bodyPr wrap="square" lIns="0" tIns="0" rIns="0" bIns="0" rtlCol="0"/>
            <a:lstStyle/>
            <a:p>
              <a:endParaRPr/>
            </a:p>
          </p:txBody>
        </p:sp>
        <p:sp>
          <p:nvSpPr>
            <p:cNvPr id="84" name="object 84"/>
            <p:cNvSpPr/>
            <p:nvPr/>
          </p:nvSpPr>
          <p:spPr>
            <a:xfrm>
              <a:off x="9427366" y="2359938"/>
              <a:ext cx="13970" cy="15875"/>
            </a:xfrm>
            <a:custGeom>
              <a:avLst/>
              <a:gdLst/>
              <a:ahLst/>
              <a:cxnLst/>
              <a:rect l="l" t="t" r="r" b="b"/>
              <a:pathLst>
                <a:path w="13970" h="15875">
                  <a:moveTo>
                    <a:pt x="11636" y="5172"/>
                  </a:moveTo>
                  <a:lnTo>
                    <a:pt x="9488" y="1605"/>
                  </a:lnTo>
                  <a:lnTo>
                    <a:pt x="5728" y="0"/>
                  </a:lnTo>
                  <a:lnTo>
                    <a:pt x="3043" y="1605"/>
                  </a:lnTo>
                  <a:lnTo>
                    <a:pt x="537" y="3032"/>
                  </a:lnTo>
                  <a:lnTo>
                    <a:pt x="0" y="7134"/>
                  </a:lnTo>
                  <a:lnTo>
                    <a:pt x="1969" y="10702"/>
                  </a:lnTo>
                  <a:lnTo>
                    <a:pt x="4117" y="14269"/>
                  </a:lnTo>
                  <a:lnTo>
                    <a:pt x="7877" y="15874"/>
                  </a:lnTo>
                  <a:lnTo>
                    <a:pt x="10562" y="14269"/>
                  </a:lnTo>
                  <a:lnTo>
                    <a:pt x="13068" y="12842"/>
                  </a:lnTo>
                  <a:lnTo>
                    <a:pt x="13605" y="8740"/>
                  </a:lnTo>
                  <a:lnTo>
                    <a:pt x="11636" y="5172"/>
                  </a:lnTo>
                  <a:close/>
                </a:path>
              </a:pathLst>
            </a:custGeom>
            <a:ln w="3175">
              <a:solidFill>
                <a:srgbClr val="000000"/>
              </a:solidFill>
            </a:ln>
          </p:spPr>
          <p:txBody>
            <a:bodyPr wrap="square" lIns="0" tIns="0" rIns="0" bIns="0" rtlCol="0"/>
            <a:lstStyle/>
            <a:p>
              <a:endParaRPr/>
            </a:p>
          </p:txBody>
        </p:sp>
        <p:sp>
          <p:nvSpPr>
            <p:cNvPr id="85" name="object 85"/>
            <p:cNvSpPr/>
            <p:nvPr/>
          </p:nvSpPr>
          <p:spPr>
            <a:xfrm>
              <a:off x="9333558" y="2157309"/>
              <a:ext cx="116723" cy="196384"/>
            </a:xfrm>
            <a:prstGeom prst="rect">
              <a:avLst/>
            </a:prstGeom>
            <a:blipFill>
              <a:blip r:embed="rId29" cstate="print"/>
              <a:stretch>
                <a:fillRect/>
              </a:stretch>
            </a:blipFill>
          </p:spPr>
          <p:txBody>
            <a:bodyPr wrap="square" lIns="0" tIns="0" rIns="0" bIns="0" rtlCol="0"/>
            <a:lstStyle/>
            <a:p>
              <a:endParaRPr/>
            </a:p>
          </p:txBody>
        </p:sp>
        <p:sp>
          <p:nvSpPr>
            <p:cNvPr id="86" name="object 86"/>
            <p:cNvSpPr/>
            <p:nvPr/>
          </p:nvSpPr>
          <p:spPr>
            <a:xfrm>
              <a:off x="9333559" y="2157310"/>
              <a:ext cx="116839" cy="202565"/>
            </a:xfrm>
            <a:custGeom>
              <a:avLst/>
              <a:gdLst/>
              <a:ahLst/>
              <a:cxnLst/>
              <a:rect l="l" t="t" r="r" b="b"/>
              <a:pathLst>
                <a:path w="116840" h="202564">
                  <a:moveTo>
                    <a:pt x="5012" y="130209"/>
                  </a:moveTo>
                  <a:lnTo>
                    <a:pt x="5012" y="4815"/>
                  </a:lnTo>
                  <a:lnTo>
                    <a:pt x="0" y="0"/>
                  </a:lnTo>
                  <a:lnTo>
                    <a:pt x="25891" y="22477"/>
                  </a:lnTo>
                  <a:lnTo>
                    <a:pt x="54199" y="41626"/>
                  </a:lnTo>
                  <a:lnTo>
                    <a:pt x="84588" y="57264"/>
                  </a:lnTo>
                  <a:lnTo>
                    <a:pt x="116723" y="69207"/>
                  </a:lnTo>
                  <a:lnTo>
                    <a:pt x="116723" y="202270"/>
                  </a:lnTo>
                  <a:lnTo>
                    <a:pt x="116723" y="196384"/>
                  </a:lnTo>
                  <a:lnTo>
                    <a:pt x="86605" y="183686"/>
                  </a:lnTo>
                  <a:lnTo>
                    <a:pt x="57847" y="168380"/>
                  </a:lnTo>
                  <a:lnTo>
                    <a:pt x="30599" y="150532"/>
                  </a:lnTo>
                  <a:lnTo>
                    <a:pt x="5012" y="130209"/>
                  </a:lnTo>
                  <a:close/>
                </a:path>
              </a:pathLst>
            </a:custGeom>
            <a:ln w="12877">
              <a:solidFill>
                <a:srgbClr val="000000"/>
              </a:solidFill>
            </a:ln>
          </p:spPr>
          <p:txBody>
            <a:bodyPr wrap="square" lIns="0" tIns="0" rIns="0" bIns="0" rtlCol="0"/>
            <a:lstStyle/>
            <a:p>
              <a:endParaRPr/>
            </a:p>
          </p:txBody>
        </p:sp>
        <p:sp>
          <p:nvSpPr>
            <p:cNvPr id="87" name="object 87"/>
            <p:cNvSpPr/>
            <p:nvPr/>
          </p:nvSpPr>
          <p:spPr>
            <a:xfrm>
              <a:off x="8372023" y="3109266"/>
              <a:ext cx="1015365" cy="0"/>
            </a:xfrm>
            <a:custGeom>
              <a:avLst/>
              <a:gdLst/>
              <a:ahLst/>
              <a:cxnLst/>
              <a:rect l="l" t="t" r="r" b="b"/>
              <a:pathLst>
                <a:path w="1015365">
                  <a:moveTo>
                    <a:pt x="1015063" y="0"/>
                  </a:moveTo>
                  <a:lnTo>
                    <a:pt x="0" y="0"/>
                  </a:lnTo>
                </a:path>
              </a:pathLst>
            </a:custGeom>
            <a:ln w="12842">
              <a:solidFill>
                <a:srgbClr val="000000"/>
              </a:solidFill>
            </a:ln>
          </p:spPr>
          <p:txBody>
            <a:bodyPr wrap="square" lIns="0" tIns="0" rIns="0" bIns="0" rtlCol="0"/>
            <a:lstStyle/>
            <a:p>
              <a:endParaRPr/>
            </a:p>
          </p:txBody>
        </p:sp>
        <p:sp>
          <p:nvSpPr>
            <p:cNvPr id="88" name="object 88"/>
            <p:cNvSpPr/>
            <p:nvPr/>
          </p:nvSpPr>
          <p:spPr>
            <a:xfrm>
              <a:off x="9327292" y="3294056"/>
              <a:ext cx="119380" cy="68580"/>
            </a:xfrm>
            <a:custGeom>
              <a:avLst/>
              <a:gdLst/>
              <a:ahLst/>
              <a:cxnLst/>
              <a:rect l="l" t="t" r="r" b="b"/>
              <a:pathLst>
                <a:path w="119379" h="68579">
                  <a:moveTo>
                    <a:pt x="94524" y="0"/>
                  </a:moveTo>
                  <a:lnTo>
                    <a:pt x="88616" y="713"/>
                  </a:lnTo>
                  <a:lnTo>
                    <a:pt x="0" y="67958"/>
                  </a:lnTo>
                  <a:lnTo>
                    <a:pt x="54781" y="67601"/>
                  </a:lnTo>
                  <a:lnTo>
                    <a:pt x="102739" y="51924"/>
                  </a:lnTo>
                  <a:lnTo>
                    <a:pt x="119170" y="30816"/>
                  </a:lnTo>
                  <a:lnTo>
                    <a:pt x="118401" y="20490"/>
                  </a:lnTo>
                  <a:lnTo>
                    <a:pt x="113839" y="11201"/>
                  </a:lnTo>
                  <a:lnTo>
                    <a:pt x="105802" y="4102"/>
                  </a:lnTo>
                  <a:lnTo>
                    <a:pt x="100611" y="1248"/>
                  </a:lnTo>
                  <a:lnTo>
                    <a:pt x="94524" y="0"/>
                  </a:lnTo>
                  <a:close/>
                </a:path>
              </a:pathLst>
            </a:custGeom>
            <a:solidFill>
              <a:srgbClr val="DFDFDF"/>
            </a:solidFill>
          </p:spPr>
          <p:txBody>
            <a:bodyPr wrap="square" lIns="0" tIns="0" rIns="0" bIns="0" rtlCol="0"/>
            <a:lstStyle/>
            <a:p>
              <a:endParaRPr/>
            </a:p>
          </p:txBody>
        </p:sp>
        <p:sp>
          <p:nvSpPr>
            <p:cNvPr id="89" name="object 89"/>
            <p:cNvSpPr/>
            <p:nvPr/>
          </p:nvSpPr>
          <p:spPr>
            <a:xfrm>
              <a:off x="9327113" y="3279609"/>
              <a:ext cx="90227" cy="82406"/>
            </a:xfrm>
            <a:prstGeom prst="rect">
              <a:avLst/>
            </a:prstGeom>
            <a:blipFill>
              <a:blip r:embed="rId30" cstate="print"/>
              <a:stretch>
                <a:fillRect/>
              </a:stretch>
            </a:blipFill>
          </p:spPr>
          <p:txBody>
            <a:bodyPr wrap="square" lIns="0" tIns="0" rIns="0" bIns="0" rtlCol="0"/>
            <a:lstStyle/>
            <a:p>
              <a:endParaRPr/>
            </a:p>
          </p:txBody>
        </p:sp>
        <p:sp>
          <p:nvSpPr>
            <p:cNvPr id="90" name="object 90"/>
            <p:cNvSpPr/>
            <p:nvPr/>
          </p:nvSpPr>
          <p:spPr>
            <a:xfrm>
              <a:off x="9327113" y="3279609"/>
              <a:ext cx="90805" cy="82550"/>
            </a:xfrm>
            <a:custGeom>
              <a:avLst/>
              <a:gdLst/>
              <a:ahLst/>
              <a:cxnLst/>
              <a:rect l="l" t="t" r="r" b="b"/>
              <a:pathLst>
                <a:path w="90804" h="82550">
                  <a:moveTo>
                    <a:pt x="0" y="82406"/>
                  </a:moveTo>
                  <a:lnTo>
                    <a:pt x="0" y="59575"/>
                  </a:lnTo>
                  <a:lnTo>
                    <a:pt x="90227" y="0"/>
                  </a:lnTo>
                  <a:lnTo>
                    <a:pt x="90227" y="29787"/>
                  </a:lnTo>
                  <a:lnTo>
                    <a:pt x="0" y="82406"/>
                  </a:lnTo>
                  <a:close/>
                </a:path>
              </a:pathLst>
            </a:custGeom>
            <a:ln w="12864">
              <a:solidFill>
                <a:srgbClr val="FFFFFF"/>
              </a:solidFill>
            </a:ln>
          </p:spPr>
          <p:txBody>
            <a:bodyPr wrap="square" lIns="0" tIns="0" rIns="0" bIns="0" rtlCol="0"/>
            <a:lstStyle/>
            <a:p>
              <a:endParaRPr/>
            </a:p>
          </p:txBody>
        </p:sp>
        <p:sp>
          <p:nvSpPr>
            <p:cNvPr id="91" name="object 91"/>
            <p:cNvSpPr/>
            <p:nvPr/>
          </p:nvSpPr>
          <p:spPr>
            <a:xfrm>
              <a:off x="9133230" y="3165988"/>
              <a:ext cx="284110" cy="173196"/>
            </a:xfrm>
            <a:prstGeom prst="rect">
              <a:avLst/>
            </a:prstGeom>
            <a:blipFill>
              <a:blip r:embed="rId16" cstate="print"/>
              <a:stretch>
                <a:fillRect/>
              </a:stretch>
            </a:blipFill>
          </p:spPr>
          <p:txBody>
            <a:bodyPr wrap="square" lIns="0" tIns="0" rIns="0" bIns="0" rtlCol="0"/>
            <a:lstStyle/>
            <a:p>
              <a:endParaRPr/>
            </a:p>
          </p:txBody>
        </p:sp>
        <p:sp>
          <p:nvSpPr>
            <p:cNvPr id="92" name="object 92"/>
            <p:cNvSpPr/>
            <p:nvPr/>
          </p:nvSpPr>
          <p:spPr>
            <a:xfrm>
              <a:off x="9133231" y="3165989"/>
              <a:ext cx="284480" cy="173355"/>
            </a:xfrm>
            <a:custGeom>
              <a:avLst/>
              <a:gdLst/>
              <a:ahLst/>
              <a:cxnLst/>
              <a:rect l="l" t="t" r="r" b="b"/>
              <a:pathLst>
                <a:path w="284479" h="173354">
                  <a:moveTo>
                    <a:pt x="0" y="61002"/>
                  </a:moveTo>
                  <a:lnTo>
                    <a:pt x="87005" y="0"/>
                  </a:lnTo>
                  <a:lnTo>
                    <a:pt x="284110" y="113621"/>
                  </a:lnTo>
                  <a:lnTo>
                    <a:pt x="193882" y="173196"/>
                  </a:lnTo>
                  <a:lnTo>
                    <a:pt x="0" y="61002"/>
                  </a:lnTo>
                  <a:close/>
                </a:path>
              </a:pathLst>
            </a:custGeom>
            <a:ln w="12855">
              <a:solidFill>
                <a:srgbClr val="FFFFFF"/>
              </a:solidFill>
            </a:ln>
          </p:spPr>
          <p:txBody>
            <a:bodyPr wrap="square" lIns="0" tIns="0" rIns="0" bIns="0" rtlCol="0"/>
            <a:lstStyle/>
            <a:p>
              <a:endParaRPr/>
            </a:p>
          </p:txBody>
        </p:sp>
        <p:sp>
          <p:nvSpPr>
            <p:cNvPr id="93" name="object 93"/>
            <p:cNvSpPr/>
            <p:nvPr/>
          </p:nvSpPr>
          <p:spPr>
            <a:xfrm>
              <a:off x="9461738" y="3114975"/>
              <a:ext cx="228904" cy="156429"/>
            </a:xfrm>
            <a:prstGeom prst="rect">
              <a:avLst/>
            </a:prstGeom>
            <a:blipFill>
              <a:blip r:embed="rId17" cstate="print"/>
              <a:stretch>
                <a:fillRect/>
              </a:stretch>
            </a:blipFill>
          </p:spPr>
          <p:txBody>
            <a:bodyPr wrap="square" lIns="0" tIns="0" rIns="0" bIns="0" rtlCol="0"/>
            <a:lstStyle/>
            <a:p>
              <a:endParaRPr/>
            </a:p>
          </p:txBody>
        </p:sp>
        <p:sp>
          <p:nvSpPr>
            <p:cNvPr id="94" name="object 94"/>
            <p:cNvSpPr/>
            <p:nvPr/>
          </p:nvSpPr>
          <p:spPr>
            <a:xfrm>
              <a:off x="9270363" y="2966749"/>
              <a:ext cx="370399" cy="215648"/>
            </a:xfrm>
            <a:prstGeom prst="rect">
              <a:avLst/>
            </a:prstGeom>
            <a:blipFill>
              <a:blip r:embed="rId31" cstate="print"/>
              <a:stretch>
                <a:fillRect/>
              </a:stretch>
            </a:blipFill>
          </p:spPr>
          <p:txBody>
            <a:bodyPr wrap="square" lIns="0" tIns="0" rIns="0" bIns="0" rtlCol="0"/>
            <a:lstStyle/>
            <a:p>
              <a:endParaRPr/>
            </a:p>
          </p:txBody>
        </p:sp>
        <p:sp>
          <p:nvSpPr>
            <p:cNvPr id="95" name="object 95"/>
            <p:cNvSpPr/>
            <p:nvPr/>
          </p:nvSpPr>
          <p:spPr>
            <a:xfrm>
              <a:off x="9270362" y="2966749"/>
              <a:ext cx="370840" cy="215900"/>
            </a:xfrm>
            <a:custGeom>
              <a:avLst/>
              <a:gdLst/>
              <a:ahLst/>
              <a:cxnLst/>
              <a:rect l="l" t="t" r="r" b="b"/>
              <a:pathLst>
                <a:path w="370840" h="215900">
                  <a:moveTo>
                    <a:pt x="191376" y="215648"/>
                  </a:moveTo>
                  <a:lnTo>
                    <a:pt x="370399" y="112015"/>
                  </a:lnTo>
                  <a:lnTo>
                    <a:pt x="178307" y="0"/>
                  </a:lnTo>
                  <a:lnTo>
                    <a:pt x="0" y="105416"/>
                  </a:lnTo>
                  <a:lnTo>
                    <a:pt x="42439" y="141753"/>
                  </a:lnTo>
                  <a:lnTo>
                    <a:pt x="88840" y="172438"/>
                  </a:lnTo>
                  <a:lnTo>
                    <a:pt x="138664" y="197170"/>
                  </a:lnTo>
                  <a:lnTo>
                    <a:pt x="191376" y="215648"/>
                  </a:lnTo>
                  <a:close/>
                </a:path>
              </a:pathLst>
            </a:custGeom>
            <a:ln w="12854">
              <a:solidFill>
                <a:srgbClr val="FFFFFF"/>
              </a:solidFill>
            </a:ln>
          </p:spPr>
          <p:txBody>
            <a:bodyPr wrap="square" lIns="0" tIns="0" rIns="0" bIns="0" rtlCol="0"/>
            <a:lstStyle/>
            <a:p>
              <a:endParaRPr/>
            </a:p>
          </p:txBody>
        </p:sp>
        <p:sp>
          <p:nvSpPr>
            <p:cNvPr id="96" name="object 96"/>
            <p:cNvSpPr/>
            <p:nvPr/>
          </p:nvSpPr>
          <p:spPr>
            <a:xfrm>
              <a:off x="9474807" y="2944811"/>
              <a:ext cx="37594" cy="206373"/>
            </a:xfrm>
            <a:prstGeom prst="rect">
              <a:avLst/>
            </a:prstGeom>
            <a:blipFill>
              <a:blip r:embed="rId32" cstate="print"/>
              <a:stretch>
                <a:fillRect/>
              </a:stretch>
            </a:blipFill>
          </p:spPr>
          <p:txBody>
            <a:bodyPr wrap="square" lIns="0" tIns="0" rIns="0" bIns="0" rtlCol="0"/>
            <a:lstStyle/>
            <a:p>
              <a:endParaRPr/>
            </a:p>
          </p:txBody>
        </p:sp>
        <p:sp>
          <p:nvSpPr>
            <p:cNvPr id="97" name="object 97"/>
            <p:cNvSpPr/>
            <p:nvPr/>
          </p:nvSpPr>
          <p:spPr>
            <a:xfrm>
              <a:off x="9474807" y="2944811"/>
              <a:ext cx="38100" cy="206375"/>
            </a:xfrm>
            <a:custGeom>
              <a:avLst/>
              <a:gdLst/>
              <a:ahLst/>
              <a:cxnLst/>
              <a:rect l="l" t="t" r="r" b="b"/>
              <a:pathLst>
                <a:path w="38100" h="206375">
                  <a:moveTo>
                    <a:pt x="0" y="206373"/>
                  </a:moveTo>
                  <a:lnTo>
                    <a:pt x="0" y="21939"/>
                  </a:lnTo>
                  <a:lnTo>
                    <a:pt x="37594" y="0"/>
                  </a:lnTo>
                  <a:lnTo>
                    <a:pt x="36162" y="175158"/>
                  </a:lnTo>
                  <a:lnTo>
                    <a:pt x="0" y="206373"/>
                  </a:lnTo>
                  <a:close/>
                </a:path>
              </a:pathLst>
            </a:custGeom>
            <a:ln w="12888">
              <a:solidFill>
                <a:srgbClr val="FFFFFF"/>
              </a:solidFill>
            </a:ln>
          </p:spPr>
          <p:txBody>
            <a:bodyPr wrap="square" lIns="0" tIns="0" rIns="0" bIns="0" rtlCol="0"/>
            <a:lstStyle/>
            <a:p>
              <a:endParaRPr/>
            </a:p>
          </p:txBody>
        </p:sp>
        <p:sp>
          <p:nvSpPr>
            <p:cNvPr id="98" name="object 98"/>
            <p:cNvSpPr/>
            <p:nvPr/>
          </p:nvSpPr>
          <p:spPr>
            <a:xfrm>
              <a:off x="9510969" y="2935534"/>
              <a:ext cx="70714" cy="166240"/>
            </a:xfrm>
            <a:prstGeom prst="rect">
              <a:avLst/>
            </a:prstGeom>
            <a:blipFill>
              <a:blip r:embed="rId33" cstate="print"/>
              <a:stretch>
                <a:fillRect/>
              </a:stretch>
            </a:blipFill>
          </p:spPr>
          <p:txBody>
            <a:bodyPr wrap="square" lIns="0" tIns="0" rIns="0" bIns="0" rtlCol="0"/>
            <a:lstStyle/>
            <a:p>
              <a:endParaRPr/>
            </a:p>
          </p:txBody>
        </p:sp>
        <p:sp>
          <p:nvSpPr>
            <p:cNvPr id="99" name="object 99"/>
            <p:cNvSpPr/>
            <p:nvPr/>
          </p:nvSpPr>
          <p:spPr>
            <a:xfrm>
              <a:off x="9510970" y="2935534"/>
              <a:ext cx="71120" cy="166370"/>
            </a:xfrm>
            <a:custGeom>
              <a:avLst/>
              <a:gdLst/>
              <a:ahLst/>
              <a:cxnLst/>
              <a:rect l="l" t="t" r="r" b="b"/>
              <a:pathLst>
                <a:path w="71120" h="166370">
                  <a:moveTo>
                    <a:pt x="1432" y="26577"/>
                  </a:moveTo>
                  <a:lnTo>
                    <a:pt x="70714" y="0"/>
                  </a:lnTo>
                  <a:lnTo>
                    <a:pt x="70714" y="108626"/>
                  </a:lnTo>
                  <a:lnTo>
                    <a:pt x="0" y="166240"/>
                  </a:lnTo>
                  <a:lnTo>
                    <a:pt x="1432" y="26577"/>
                  </a:lnTo>
                  <a:close/>
                </a:path>
              </a:pathLst>
            </a:custGeom>
            <a:ln w="12882">
              <a:solidFill>
                <a:srgbClr val="FFFFFF"/>
              </a:solidFill>
            </a:ln>
          </p:spPr>
          <p:txBody>
            <a:bodyPr wrap="square" lIns="0" tIns="0" rIns="0" bIns="0" rtlCol="0"/>
            <a:lstStyle/>
            <a:p>
              <a:endParaRPr/>
            </a:p>
          </p:txBody>
        </p:sp>
        <p:sp>
          <p:nvSpPr>
            <p:cNvPr id="100" name="object 100"/>
            <p:cNvSpPr/>
            <p:nvPr/>
          </p:nvSpPr>
          <p:spPr>
            <a:xfrm>
              <a:off x="9399260" y="2862939"/>
              <a:ext cx="182425" cy="99173"/>
            </a:xfrm>
            <a:prstGeom prst="rect">
              <a:avLst/>
            </a:prstGeom>
            <a:blipFill>
              <a:blip r:embed="rId21" cstate="print"/>
              <a:stretch>
                <a:fillRect/>
              </a:stretch>
            </a:blipFill>
          </p:spPr>
          <p:txBody>
            <a:bodyPr wrap="square" lIns="0" tIns="0" rIns="0" bIns="0" rtlCol="0"/>
            <a:lstStyle/>
            <a:p>
              <a:endParaRPr/>
            </a:p>
          </p:txBody>
        </p:sp>
        <p:sp>
          <p:nvSpPr>
            <p:cNvPr id="101" name="object 101"/>
            <p:cNvSpPr/>
            <p:nvPr/>
          </p:nvSpPr>
          <p:spPr>
            <a:xfrm>
              <a:off x="9399259" y="2862939"/>
              <a:ext cx="182880" cy="99695"/>
            </a:xfrm>
            <a:custGeom>
              <a:avLst/>
              <a:gdLst/>
              <a:ahLst/>
              <a:cxnLst/>
              <a:rect l="l" t="t" r="r" b="b"/>
              <a:pathLst>
                <a:path w="182879" h="99695">
                  <a:moveTo>
                    <a:pt x="113142" y="99173"/>
                  </a:moveTo>
                  <a:lnTo>
                    <a:pt x="113142" y="81871"/>
                  </a:lnTo>
                  <a:lnTo>
                    <a:pt x="0" y="16588"/>
                  </a:lnTo>
                  <a:lnTo>
                    <a:pt x="57466" y="0"/>
                  </a:lnTo>
                  <a:lnTo>
                    <a:pt x="182425" y="72596"/>
                  </a:lnTo>
                  <a:lnTo>
                    <a:pt x="113142" y="99173"/>
                  </a:lnTo>
                  <a:close/>
                </a:path>
              </a:pathLst>
            </a:custGeom>
            <a:ln w="12853">
              <a:solidFill>
                <a:srgbClr val="FFFFFF"/>
              </a:solidFill>
            </a:ln>
          </p:spPr>
          <p:txBody>
            <a:bodyPr wrap="square" lIns="0" tIns="0" rIns="0" bIns="0" rtlCol="0"/>
            <a:lstStyle/>
            <a:p>
              <a:endParaRPr/>
            </a:p>
          </p:txBody>
        </p:sp>
        <p:sp>
          <p:nvSpPr>
            <p:cNvPr id="102" name="object 102"/>
            <p:cNvSpPr/>
            <p:nvPr/>
          </p:nvSpPr>
          <p:spPr>
            <a:xfrm>
              <a:off x="9461739" y="3078765"/>
              <a:ext cx="179023" cy="182828"/>
            </a:xfrm>
            <a:prstGeom prst="rect">
              <a:avLst/>
            </a:prstGeom>
            <a:blipFill>
              <a:blip r:embed="rId34" cstate="print"/>
              <a:stretch>
                <a:fillRect/>
              </a:stretch>
            </a:blipFill>
          </p:spPr>
          <p:txBody>
            <a:bodyPr wrap="square" lIns="0" tIns="0" rIns="0" bIns="0" rtlCol="0"/>
            <a:lstStyle/>
            <a:p>
              <a:endParaRPr/>
            </a:p>
          </p:txBody>
        </p:sp>
        <p:sp>
          <p:nvSpPr>
            <p:cNvPr id="103" name="object 103"/>
            <p:cNvSpPr/>
            <p:nvPr/>
          </p:nvSpPr>
          <p:spPr>
            <a:xfrm>
              <a:off x="9461738" y="3078765"/>
              <a:ext cx="179070" cy="182880"/>
            </a:xfrm>
            <a:custGeom>
              <a:avLst/>
              <a:gdLst/>
              <a:ahLst/>
              <a:cxnLst/>
              <a:rect l="l" t="t" r="r" b="b"/>
              <a:pathLst>
                <a:path w="179070" h="182879">
                  <a:moveTo>
                    <a:pt x="0" y="103632"/>
                  </a:moveTo>
                  <a:lnTo>
                    <a:pt x="179023" y="0"/>
                  </a:lnTo>
                  <a:lnTo>
                    <a:pt x="179023" y="79017"/>
                  </a:lnTo>
                  <a:lnTo>
                    <a:pt x="0" y="182828"/>
                  </a:lnTo>
                  <a:lnTo>
                    <a:pt x="0" y="103632"/>
                  </a:lnTo>
                  <a:close/>
                </a:path>
              </a:pathLst>
            </a:custGeom>
            <a:ln w="12866">
              <a:solidFill>
                <a:srgbClr val="FFFFFF"/>
              </a:solidFill>
            </a:ln>
          </p:spPr>
          <p:txBody>
            <a:bodyPr wrap="square" lIns="0" tIns="0" rIns="0" bIns="0" rtlCol="0"/>
            <a:lstStyle/>
            <a:p>
              <a:endParaRPr/>
            </a:p>
          </p:txBody>
        </p:sp>
        <p:sp>
          <p:nvSpPr>
            <p:cNvPr id="104" name="object 104"/>
            <p:cNvSpPr/>
            <p:nvPr/>
          </p:nvSpPr>
          <p:spPr>
            <a:xfrm>
              <a:off x="9313865" y="2856338"/>
              <a:ext cx="198537" cy="110410"/>
            </a:xfrm>
            <a:prstGeom prst="rect">
              <a:avLst/>
            </a:prstGeom>
            <a:blipFill>
              <a:blip r:embed="rId23" cstate="print"/>
              <a:stretch>
                <a:fillRect/>
              </a:stretch>
            </a:blipFill>
          </p:spPr>
          <p:txBody>
            <a:bodyPr wrap="square" lIns="0" tIns="0" rIns="0" bIns="0" rtlCol="0"/>
            <a:lstStyle/>
            <a:p>
              <a:endParaRPr/>
            </a:p>
          </p:txBody>
        </p:sp>
        <p:sp>
          <p:nvSpPr>
            <p:cNvPr id="105" name="object 105"/>
            <p:cNvSpPr/>
            <p:nvPr/>
          </p:nvSpPr>
          <p:spPr>
            <a:xfrm>
              <a:off x="9313866" y="2856339"/>
              <a:ext cx="198755" cy="110489"/>
            </a:xfrm>
            <a:custGeom>
              <a:avLst/>
              <a:gdLst/>
              <a:ahLst/>
              <a:cxnLst/>
              <a:rect l="l" t="t" r="r" b="b"/>
              <a:pathLst>
                <a:path w="198754" h="110489">
                  <a:moveTo>
                    <a:pt x="0" y="18193"/>
                  </a:moveTo>
                  <a:lnTo>
                    <a:pt x="46009" y="0"/>
                  </a:lnTo>
                  <a:lnTo>
                    <a:pt x="85573" y="23188"/>
                  </a:lnTo>
                  <a:lnTo>
                    <a:pt x="198537" y="88649"/>
                  </a:lnTo>
                  <a:lnTo>
                    <a:pt x="160942" y="110410"/>
                  </a:lnTo>
                  <a:lnTo>
                    <a:pt x="117291" y="93719"/>
                  </a:lnTo>
                  <a:lnTo>
                    <a:pt x="75704" y="72663"/>
                  </a:lnTo>
                  <a:lnTo>
                    <a:pt x="36501" y="47426"/>
                  </a:lnTo>
                  <a:lnTo>
                    <a:pt x="0" y="18193"/>
                  </a:lnTo>
                  <a:close/>
                </a:path>
              </a:pathLst>
            </a:custGeom>
            <a:ln w="12853">
              <a:solidFill>
                <a:srgbClr val="FFFFFF"/>
              </a:solidFill>
            </a:ln>
          </p:spPr>
          <p:txBody>
            <a:bodyPr wrap="square" lIns="0" tIns="0" rIns="0" bIns="0" rtlCol="0"/>
            <a:lstStyle/>
            <a:p>
              <a:endParaRPr/>
            </a:p>
          </p:txBody>
        </p:sp>
        <p:sp>
          <p:nvSpPr>
            <p:cNvPr id="106" name="object 106"/>
            <p:cNvSpPr/>
            <p:nvPr/>
          </p:nvSpPr>
          <p:spPr>
            <a:xfrm>
              <a:off x="9133230" y="3226991"/>
              <a:ext cx="193882" cy="135025"/>
            </a:xfrm>
            <a:prstGeom prst="rect">
              <a:avLst/>
            </a:prstGeom>
            <a:blipFill>
              <a:blip r:embed="rId35" cstate="print"/>
              <a:stretch>
                <a:fillRect/>
              </a:stretch>
            </a:blipFill>
          </p:spPr>
          <p:txBody>
            <a:bodyPr wrap="square" lIns="0" tIns="0" rIns="0" bIns="0" rtlCol="0"/>
            <a:lstStyle/>
            <a:p>
              <a:endParaRPr/>
            </a:p>
          </p:txBody>
        </p:sp>
        <p:sp>
          <p:nvSpPr>
            <p:cNvPr id="107" name="object 107"/>
            <p:cNvSpPr/>
            <p:nvPr/>
          </p:nvSpPr>
          <p:spPr>
            <a:xfrm>
              <a:off x="9133231" y="3226991"/>
              <a:ext cx="194310" cy="135255"/>
            </a:xfrm>
            <a:custGeom>
              <a:avLst/>
              <a:gdLst/>
              <a:ahLst/>
              <a:cxnLst/>
              <a:rect l="l" t="t" r="r" b="b"/>
              <a:pathLst>
                <a:path w="194309" h="135254">
                  <a:moveTo>
                    <a:pt x="0" y="0"/>
                  </a:moveTo>
                  <a:lnTo>
                    <a:pt x="193882" y="112194"/>
                  </a:lnTo>
                  <a:lnTo>
                    <a:pt x="193882" y="135025"/>
                  </a:lnTo>
                  <a:lnTo>
                    <a:pt x="0" y="23009"/>
                  </a:lnTo>
                  <a:lnTo>
                    <a:pt x="0" y="0"/>
                  </a:lnTo>
                  <a:close/>
                </a:path>
              </a:pathLst>
            </a:custGeom>
            <a:ln w="12857">
              <a:solidFill>
                <a:srgbClr val="000000"/>
              </a:solidFill>
            </a:ln>
          </p:spPr>
          <p:txBody>
            <a:bodyPr wrap="square" lIns="0" tIns="0" rIns="0" bIns="0" rtlCol="0"/>
            <a:lstStyle/>
            <a:p>
              <a:endParaRPr/>
            </a:p>
          </p:txBody>
        </p:sp>
        <p:sp>
          <p:nvSpPr>
            <p:cNvPr id="108" name="object 108"/>
            <p:cNvSpPr/>
            <p:nvPr/>
          </p:nvSpPr>
          <p:spPr>
            <a:xfrm>
              <a:off x="9154355" y="3177404"/>
              <a:ext cx="237490" cy="146685"/>
            </a:xfrm>
            <a:custGeom>
              <a:avLst/>
              <a:gdLst/>
              <a:ahLst/>
              <a:cxnLst/>
              <a:rect l="l" t="t" r="r" b="b"/>
              <a:pathLst>
                <a:path w="237490" h="146685">
                  <a:moveTo>
                    <a:pt x="170251" y="130566"/>
                  </a:moveTo>
                  <a:lnTo>
                    <a:pt x="158256" y="138236"/>
                  </a:lnTo>
                  <a:lnTo>
                    <a:pt x="172578" y="146619"/>
                  </a:lnTo>
                  <a:lnTo>
                    <a:pt x="184394" y="138949"/>
                  </a:lnTo>
                  <a:lnTo>
                    <a:pt x="170251" y="130566"/>
                  </a:lnTo>
                  <a:close/>
                </a:path>
                <a:path w="237490" h="146685">
                  <a:moveTo>
                    <a:pt x="187795" y="118615"/>
                  </a:moveTo>
                  <a:lnTo>
                    <a:pt x="175980" y="126463"/>
                  </a:lnTo>
                  <a:lnTo>
                    <a:pt x="190123" y="134847"/>
                  </a:lnTo>
                  <a:lnTo>
                    <a:pt x="201938" y="127177"/>
                  </a:lnTo>
                  <a:lnTo>
                    <a:pt x="187795" y="118615"/>
                  </a:lnTo>
                  <a:close/>
                </a:path>
                <a:path w="237490" h="146685">
                  <a:moveTo>
                    <a:pt x="143755" y="114691"/>
                  </a:moveTo>
                  <a:lnTo>
                    <a:pt x="131940" y="122361"/>
                  </a:lnTo>
                  <a:lnTo>
                    <a:pt x="146083" y="130744"/>
                  </a:lnTo>
                  <a:lnTo>
                    <a:pt x="158077" y="123074"/>
                  </a:lnTo>
                  <a:lnTo>
                    <a:pt x="143755" y="114691"/>
                  </a:lnTo>
                  <a:close/>
                </a:path>
                <a:path w="237490" h="146685">
                  <a:moveTo>
                    <a:pt x="205340" y="106843"/>
                  </a:moveTo>
                  <a:lnTo>
                    <a:pt x="193524" y="114691"/>
                  </a:lnTo>
                  <a:lnTo>
                    <a:pt x="207667" y="123074"/>
                  </a:lnTo>
                  <a:lnTo>
                    <a:pt x="219661" y="115226"/>
                  </a:lnTo>
                  <a:lnTo>
                    <a:pt x="205340" y="106843"/>
                  </a:lnTo>
                  <a:close/>
                </a:path>
                <a:path w="237490" h="146685">
                  <a:moveTo>
                    <a:pt x="161300" y="102919"/>
                  </a:moveTo>
                  <a:lnTo>
                    <a:pt x="149484" y="110588"/>
                  </a:lnTo>
                  <a:lnTo>
                    <a:pt x="163806" y="118972"/>
                  </a:lnTo>
                  <a:lnTo>
                    <a:pt x="175622" y="111302"/>
                  </a:lnTo>
                  <a:lnTo>
                    <a:pt x="161300" y="102919"/>
                  </a:lnTo>
                  <a:close/>
                </a:path>
                <a:path w="237490" h="146685">
                  <a:moveTo>
                    <a:pt x="64627" y="67066"/>
                  </a:moveTo>
                  <a:lnTo>
                    <a:pt x="52811" y="74915"/>
                  </a:lnTo>
                  <a:lnTo>
                    <a:pt x="119766" y="115048"/>
                  </a:lnTo>
                  <a:lnTo>
                    <a:pt x="131582" y="107199"/>
                  </a:lnTo>
                  <a:lnTo>
                    <a:pt x="64627" y="67066"/>
                  </a:lnTo>
                  <a:close/>
                </a:path>
                <a:path w="237490" h="146685">
                  <a:moveTo>
                    <a:pt x="222884" y="95070"/>
                  </a:moveTo>
                  <a:lnTo>
                    <a:pt x="211068" y="102919"/>
                  </a:lnTo>
                  <a:lnTo>
                    <a:pt x="225390" y="111302"/>
                  </a:lnTo>
                  <a:lnTo>
                    <a:pt x="237206" y="103454"/>
                  </a:lnTo>
                  <a:lnTo>
                    <a:pt x="222884" y="95070"/>
                  </a:lnTo>
                  <a:close/>
                </a:path>
                <a:path w="237490" h="146685">
                  <a:moveTo>
                    <a:pt x="179023" y="90968"/>
                  </a:moveTo>
                  <a:lnTo>
                    <a:pt x="167208" y="98816"/>
                  </a:lnTo>
                  <a:lnTo>
                    <a:pt x="181350" y="107199"/>
                  </a:lnTo>
                  <a:lnTo>
                    <a:pt x="193166" y="99530"/>
                  </a:lnTo>
                  <a:lnTo>
                    <a:pt x="179023" y="90968"/>
                  </a:lnTo>
                  <a:close/>
                </a:path>
                <a:path w="237490" h="146685">
                  <a:moveTo>
                    <a:pt x="134983" y="87044"/>
                  </a:moveTo>
                  <a:lnTo>
                    <a:pt x="123168" y="94714"/>
                  </a:lnTo>
                  <a:lnTo>
                    <a:pt x="137311" y="103097"/>
                  </a:lnTo>
                  <a:lnTo>
                    <a:pt x="149126" y="95427"/>
                  </a:lnTo>
                  <a:lnTo>
                    <a:pt x="134983" y="87044"/>
                  </a:lnTo>
                  <a:close/>
                </a:path>
                <a:path w="237490" h="146685">
                  <a:moveTo>
                    <a:pt x="196567" y="79195"/>
                  </a:moveTo>
                  <a:lnTo>
                    <a:pt x="184752" y="87044"/>
                  </a:lnTo>
                  <a:lnTo>
                    <a:pt x="198895" y="95427"/>
                  </a:lnTo>
                  <a:lnTo>
                    <a:pt x="210710" y="87579"/>
                  </a:lnTo>
                  <a:lnTo>
                    <a:pt x="196567" y="79195"/>
                  </a:lnTo>
                  <a:close/>
                </a:path>
                <a:path w="237490" h="146685">
                  <a:moveTo>
                    <a:pt x="152528" y="75271"/>
                  </a:moveTo>
                  <a:lnTo>
                    <a:pt x="140712" y="82941"/>
                  </a:lnTo>
                  <a:lnTo>
                    <a:pt x="155034" y="91325"/>
                  </a:lnTo>
                  <a:lnTo>
                    <a:pt x="166850" y="83655"/>
                  </a:lnTo>
                  <a:lnTo>
                    <a:pt x="152528" y="75271"/>
                  </a:lnTo>
                  <a:close/>
                </a:path>
                <a:path w="237490" h="146685">
                  <a:moveTo>
                    <a:pt x="108667" y="71169"/>
                  </a:moveTo>
                  <a:lnTo>
                    <a:pt x="96851" y="78839"/>
                  </a:lnTo>
                  <a:lnTo>
                    <a:pt x="110994" y="87400"/>
                  </a:lnTo>
                  <a:lnTo>
                    <a:pt x="122810" y="79552"/>
                  </a:lnTo>
                  <a:lnTo>
                    <a:pt x="108667" y="71169"/>
                  </a:lnTo>
                  <a:close/>
                </a:path>
                <a:path w="237490" h="146685">
                  <a:moveTo>
                    <a:pt x="170251" y="63321"/>
                  </a:moveTo>
                  <a:lnTo>
                    <a:pt x="158435" y="71169"/>
                  </a:lnTo>
                  <a:lnTo>
                    <a:pt x="172578" y="79552"/>
                  </a:lnTo>
                  <a:lnTo>
                    <a:pt x="184394" y="71882"/>
                  </a:lnTo>
                  <a:lnTo>
                    <a:pt x="170251" y="63321"/>
                  </a:lnTo>
                  <a:close/>
                </a:path>
                <a:path w="237490" h="146685">
                  <a:moveTo>
                    <a:pt x="126211" y="59396"/>
                  </a:moveTo>
                  <a:lnTo>
                    <a:pt x="114396" y="67066"/>
                  </a:lnTo>
                  <a:lnTo>
                    <a:pt x="128538" y="75450"/>
                  </a:lnTo>
                  <a:lnTo>
                    <a:pt x="140354" y="67780"/>
                  </a:lnTo>
                  <a:lnTo>
                    <a:pt x="126211" y="59396"/>
                  </a:lnTo>
                  <a:close/>
                </a:path>
                <a:path w="237490" h="146685">
                  <a:moveTo>
                    <a:pt x="82171" y="55294"/>
                  </a:moveTo>
                  <a:lnTo>
                    <a:pt x="70356" y="63142"/>
                  </a:lnTo>
                  <a:lnTo>
                    <a:pt x="84678" y="71526"/>
                  </a:lnTo>
                  <a:lnTo>
                    <a:pt x="96493" y="63677"/>
                  </a:lnTo>
                  <a:lnTo>
                    <a:pt x="82171" y="55294"/>
                  </a:lnTo>
                  <a:close/>
                </a:path>
                <a:path w="237490" h="146685">
                  <a:moveTo>
                    <a:pt x="38311" y="51191"/>
                  </a:moveTo>
                  <a:lnTo>
                    <a:pt x="26316" y="59040"/>
                  </a:lnTo>
                  <a:lnTo>
                    <a:pt x="40638" y="67423"/>
                  </a:lnTo>
                  <a:lnTo>
                    <a:pt x="52453" y="59753"/>
                  </a:lnTo>
                  <a:lnTo>
                    <a:pt x="38311" y="51191"/>
                  </a:lnTo>
                  <a:close/>
                </a:path>
                <a:path w="237490" h="146685">
                  <a:moveTo>
                    <a:pt x="143755" y="47624"/>
                  </a:moveTo>
                  <a:lnTo>
                    <a:pt x="131940" y="55294"/>
                  </a:lnTo>
                  <a:lnTo>
                    <a:pt x="146083" y="63677"/>
                  </a:lnTo>
                  <a:lnTo>
                    <a:pt x="158077" y="56007"/>
                  </a:lnTo>
                  <a:lnTo>
                    <a:pt x="143755" y="47624"/>
                  </a:lnTo>
                  <a:close/>
                </a:path>
                <a:path w="237490" h="146685">
                  <a:moveTo>
                    <a:pt x="99895" y="43522"/>
                  </a:moveTo>
                  <a:lnTo>
                    <a:pt x="87900" y="51191"/>
                  </a:lnTo>
                  <a:lnTo>
                    <a:pt x="102222" y="59753"/>
                  </a:lnTo>
                  <a:lnTo>
                    <a:pt x="114038" y="51905"/>
                  </a:lnTo>
                  <a:lnTo>
                    <a:pt x="99895" y="43522"/>
                  </a:lnTo>
                  <a:close/>
                </a:path>
                <a:path w="237490" h="146685">
                  <a:moveTo>
                    <a:pt x="55855" y="39419"/>
                  </a:moveTo>
                  <a:lnTo>
                    <a:pt x="44039" y="47267"/>
                  </a:lnTo>
                  <a:lnTo>
                    <a:pt x="58182" y="55651"/>
                  </a:lnTo>
                  <a:lnTo>
                    <a:pt x="69998" y="47981"/>
                  </a:lnTo>
                  <a:lnTo>
                    <a:pt x="55855" y="39419"/>
                  </a:lnTo>
                  <a:close/>
                </a:path>
                <a:path w="237490" h="146685">
                  <a:moveTo>
                    <a:pt x="11815" y="35495"/>
                  </a:moveTo>
                  <a:lnTo>
                    <a:pt x="0" y="43165"/>
                  </a:lnTo>
                  <a:lnTo>
                    <a:pt x="14142" y="51548"/>
                  </a:lnTo>
                  <a:lnTo>
                    <a:pt x="26137" y="43878"/>
                  </a:lnTo>
                  <a:lnTo>
                    <a:pt x="11815" y="35495"/>
                  </a:lnTo>
                  <a:close/>
                </a:path>
                <a:path w="237490" h="146685">
                  <a:moveTo>
                    <a:pt x="117439" y="31749"/>
                  </a:moveTo>
                  <a:lnTo>
                    <a:pt x="105623" y="39419"/>
                  </a:lnTo>
                  <a:lnTo>
                    <a:pt x="119766" y="47802"/>
                  </a:lnTo>
                  <a:lnTo>
                    <a:pt x="131582" y="40133"/>
                  </a:lnTo>
                  <a:lnTo>
                    <a:pt x="117439" y="31749"/>
                  </a:lnTo>
                  <a:close/>
                </a:path>
                <a:path w="237490" h="146685">
                  <a:moveTo>
                    <a:pt x="73399" y="27647"/>
                  </a:moveTo>
                  <a:lnTo>
                    <a:pt x="61584" y="35495"/>
                  </a:lnTo>
                  <a:lnTo>
                    <a:pt x="75726" y="43878"/>
                  </a:lnTo>
                  <a:lnTo>
                    <a:pt x="87721" y="36030"/>
                  </a:lnTo>
                  <a:lnTo>
                    <a:pt x="73399" y="27647"/>
                  </a:lnTo>
                  <a:close/>
                </a:path>
                <a:path w="237490" h="146685">
                  <a:moveTo>
                    <a:pt x="29359" y="23544"/>
                  </a:moveTo>
                  <a:lnTo>
                    <a:pt x="17544" y="31392"/>
                  </a:lnTo>
                  <a:lnTo>
                    <a:pt x="31866" y="39776"/>
                  </a:lnTo>
                  <a:lnTo>
                    <a:pt x="43681" y="32106"/>
                  </a:lnTo>
                  <a:lnTo>
                    <a:pt x="29359" y="23544"/>
                  </a:lnTo>
                  <a:close/>
                </a:path>
                <a:path w="237490" h="146685">
                  <a:moveTo>
                    <a:pt x="90943" y="15874"/>
                  </a:moveTo>
                  <a:lnTo>
                    <a:pt x="79128" y="23544"/>
                  </a:lnTo>
                  <a:lnTo>
                    <a:pt x="93450" y="32106"/>
                  </a:lnTo>
                  <a:lnTo>
                    <a:pt x="105265" y="24258"/>
                  </a:lnTo>
                  <a:lnTo>
                    <a:pt x="90943" y="15874"/>
                  </a:lnTo>
                  <a:close/>
                </a:path>
                <a:path w="237490" h="146685">
                  <a:moveTo>
                    <a:pt x="47083" y="11772"/>
                  </a:moveTo>
                  <a:lnTo>
                    <a:pt x="35267" y="19620"/>
                  </a:lnTo>
                  <a:lnTo>
                    <a:pt x="49410" y="28003"/>
                  </a:lnTo>
                  <a:lnTo>
                    <a:pt x="61226" y="20334"/>
                  </a:lnTo>
                  <a:lnTo>
                    <a:pt x="47083" y="11772"/>
                  </a:lnTo>
                  <a:close/>
                </a:path>
                <a:path w="237490" h="146685">
                  <a:moveTo>
                    <a:pt x="64627" y="0"/>
                  </a:moveTo>
                  <a:lnTo>
                    <a:pt x="52811" y="7848"/>
                  </a:lnTo>
                  <a:lnTo>
                    <a:pt x="66954" y="16231"/>
                  </a:lnTo>
                  <a:lnTo>
                    <a:pt x="78770" y="8383"/>
                  </a:lnTo>
                  <a:lnTo>
                    <a:pt x="64627" y="0"/>
                  </a:lnTo>
                  <a:close/>
                </a:path>
              </a:pathLst>
            </a:custGeom>
            <a:solidFill>
              <a:srgbClr val="FFFFFF"/>
            </a:solidFill>
          </p:spPr>
          <p:txBody>
            <a:bodyPr wrap="square" lIns="0" tIns="0" rIns="0" bIns="0" rtlCol="0"/>
            <a:lstStyle/>
            <a:p>
              <a:endParaRPr/>
            </a:p>
          </p:txBody>
        </p:sp>
        <p:sp>
          <p:nvSpPr>
            <p:cNvPr id="109" name="object 109"/>
            <p:cNvSpPr/>
            <p:nvPr/>
          </p:nvSpPr>
          <p:spPr>
            <a:xfrm>
              <a:off x="9154355" y="3185251"/>
              <a:ext cx="237490" cy="142240"/>
            </a:xfrm>
            <a:custGeom>
              <a:avLst/>
              <a:gdLst/>
              <a:ahLst/>
              <a:cxnLst/>
              <a:rect l="l" t="t" r="r" b="b"/>
              <a:pathLst>
                <a:path w="237490" h="142239">
                  <a:moveTo>
                    <a:pt x="52811" y="0"/>
                  </a:moveTo>
                  <a:lnTo>
                    <a:pt x="52811" y="3210"/>
                  </a:lnTo>
                  <a:lnTo>
                    <a:pt x="66954" y="11772"/>
                  </a:lnTo>
                  <a:lnTo>
                    <a:pt x="66954" y="8383"/>
                  </a:lnTo>
                  <a:lnTo>
                    <a:pt x="52811" y="0"/>
                  </a:lnTo>
                  <a:close/>
                </a:path>
                <a:path w="237490" h="142239">
                  <a:moveTo>
                    <a:pt x="78770" y="535"/>
                  </a:moveTo>
                  <a:lnTo>
                    <a:pt x="66954" y="8383"/>
                  </a:lnTo>
                  <a:lnTo>
                    <a:pt x="66954" y="11772"/>
                  </a:lnTo>
                  <a:lnTo>
                    <a:pt x="78770" y="3924"/>
                  </a:lnTo>
                  <a:lnTo>
                    <a:pt x="78770" y="535"/>
                  </a:lnTo>
                  <a:close/>
                </a:path>
                <a:path w="237490" h="142239">
                  <a:moveTo>
                    <a:pt x="79128" y="15696"/>
                  </a:moveTo>
                  <a:lnTo>
                    <a:pt x="79128" y="19085"/>
                  </a:lnTo>
                  <a:lnTo>
                    <a:pt x="93450" y="27647"/>
                  </a:lnTo>
                  <a:lnTo>
                    <a:pt x="93450" y="24258"/>
                  </a:lnTo>
                  <a:lnTo>
                    <a:pt x="79128" y="15696"/>
                  </a:lnTo>
                  <a:close/>
                </a:path>
                <a:path w="237490" h="142239">
                  <a:moveTo>
                    <a:pt x="105265" y="16409"/>
                  </a:moveTo>
                  <a:lnTo>
                    <a:pt x="93450" y="24258"/>
                  </a:lnTo>
                  <a:lnTo>
                    <a:pt x="93450" y="27647"/>
                  </a:lnTo>
                  <a:lnTo>
                    <a:pt x="105265" y="19798"/>
                  </a:lnTo>
                  <a:lnTo>
                    <a:pt x="105265" y="16409"/>
                  </a:lnTo>
                  <a:close/>
                </a:path>
                <a:path w="237490" h="142239">
                  <a:moveTo>
                    <a:pt x="105623" y="31571"/>
                  </a:moveTo>
                  <a:lnTo>
                    <a:pt x="105623" y="34960"/>
                  </a:lnTo>
                  <a:lnTo>
                    <a:pt x="119766" y="43343"/>
                  </a:lnTo>
                  <a:lnTo>
                    <a:pt x="119766" y="39954"/>
                  </a:lnTo>
                  <a:lnTo>
                    <a:pt x="105623" y="31571"/>
                  </a:lnTo>
                  <a:close/>
                </a:path>
                <a:path w="237490" h="142239">
                  <a:moveTo>
                    <a:pt x="131582" y="32284"/>
                  </a:moveTo>
                  <a:lnTo>
                    <a:pt x="119766" y="39954"/>
                  </a:lnTo>
                  <a:lnTo>
                    <a:pt x="119766" y="43343"/>
                  </a:lnTo>
                  <a:lnTo>
                    <a:pt x="131582" y="35673"/>
                  </a:lnTo>
                  <a:lnTo>
                    <a:pt x="131582" y="32284"/>
                  </a:lnTo>
                  <a:close/>
                </a:path>
                <a:path w="237490" h="142239">
                  <a:moveTo>
                    <a:pt x="131940" y="47446"/>
                  </a:moveTo>
                  <a:lnTo>
                    <a:pt x="131940" y="50835"/>
                  </a:lnTo>
                  <a:lnTo>
                    <a:pt x="146083" y="59218"/>
                  </a:lnTo>
                  <a:lnTo>
                    <a:pt x="146083" y="55829"/>
                  </a:lnTo>
                  <a:lnTo>
                    <a:pt x="131940" y="47446"/>
                  </a:lnTo>
                  <a:close/>
                </a:path>
                <a:path w="237490" h="142239">
                  <a:moveTo>
                    <a:pt x="158077" y="48159"/>
                  </a:moveTo>
                  <a:lnTo>
                    <a:pt x="146083" y="55829"/>
                  </a:lnTo>
                  <a:lnTo>
                    <a:pt x="146083" y="59218"/>
                  </a:lnTo>
                  <a:lnTo>
                    <a:pt x="158077" y="51548"/>
                  </a:lnTo>
                  <a:lnTo>
                    <a:pt x="158077" y="48159"/>
                  </a:lnTo>
                  <a:close/>
                </a:path>
                <a:path w="237490" h="142239">
                  <a:moveTo>
                    <a:pt x="158435" y="63321"/>
                  </a:moveTo>
                  <a:lnTo>
                    <a:pt x="158435" y="66710"/>
                  </a:lnTo>
                  <a:lnTo>
                    <a:pt x="172578" y="75093"/>
                  </a:lnTo>
                  <a:lnTo>
                    <a:pt x="172578" y="71704"/>
                  </a:lnTo>
                  <a:lnTo>
                    <a:pt x="158435" y="63321"/>
                  </a:lnTo>
                  <a:close/>
                </a:path>
                <a:path w="237490" h="142239">
                  <a:moveTo>
                    <a:pt x="184394" y="64034"/>
                  </a:moveTo>
                  <a:lnTo>
                    <a:pt x="172578" y="71704"/>
                  </a:lnTo>
                  <a:lnTo>
                    <a:pt x="172578" y="75093"/>
                  </a:lnTo>
                  <a:lnTo>
                    <a:pt x="184394" y="67423"/>
                  </a:lnTo>
                  <a:lnTo>
                    <a:pt x="184394" y="64034"/>
                  </a:lnTo>
                  <a:close/>
                </a:path>
                <a:path w="237490" h="142239">
                  <a:moveTo>
                    <a:pt x="184752" y="79195"/>
                  </a:moveTo>
                  <a:lnTo>
                    <a:pt x="184752" y="82584"/>
                  </a:lnTo>
                  <a:lnTo>
                    <a:pt x="198895" y="90968"/>
                  </a:lnTo>
                  <a:lnTo>
                    <a:pt x="198895" y="87579"/>
                  </a:lnTo>
                  <a:lnTo>
                    <a:pt x="184752" y="79195"/>
                  </a:lnTo>
                  <a:close/>
                </a:path>
                <a:path w="237490" h="142239">
                  <a:moveTo>
                    <a:pt x="210710" y="79731"/>
                  </a:moveTo>
                  <a:lnTo>
                    <a:pt x="198895" y="87579"/>
                  </a:lnTo>
                  <a:lnTo>
                    <a:pt x="198895" y="90968"/>
                  </a:lnTo>
                  <a:lnTo>
                    <a:pt x="210710" y="83120"/>
                  </a:lnTo>
                  <a:lnTo>
                    <a:pt x="210710" y="79731"/>
                  </a:lnTo>
                  <a:close/>
                </a:path>
                <a:path w="237490" h="142239">
                  <a:moveTo>
                    <a:pt x="211068" y="94892"/>
                  </a:moveTo>
                  <a:lnTo>
                    <a:pt x="211068" y="98281"/>
                  </a:lnTo>
                  <a:lnTo>
                    <a:pt x="225390" y="106843"/>
                  </a:lnTo>
                  <a:lnTo>
                    <a:pt x="225390" y="103454"/>
                  </a:lnTo>
                  <a:lnTo>
                    <a:pt x="211068" y="94892"/>
                  </a:lnTo>
                  <a:close/>
                </a:path>
                <a:path w="237490" h="142239">
                  <a:moveTo>
                    <a:pt x="237206" y="95605"/>
                  </a:moveTo>
                  <a:lnTo>
                    <a:pt x="225390" y="103454"/>
                  </a:lnTo>
                  <a:lnTo>
                    <a:pt x="225390" y="106843"/>
                  </a:lnTo>
                  <a:lnTo>
                    <a:pt x="237206" y="98994"/>
                  </a:lnTo>
                  <a:lnTo>
                    <a:pt x="237206" y="95605"/>
                  </a:lnTo>
                  <a:close/>
                </a:path>
                <a:path w="237490" h="142239">
                  <a:moveTo>
                    <a:pt x="35267" y="11772"/>
                  </a:moveTo>
                  <a:lnTo>
                    <a:pt x="35267" y="15161"/>
                  </a:lnTo>
                  <a:lnTo>
                    <a:pt x="49410" y="23544"/>
                  </a:lnTo>
                  <a:lnTo>
                    <a:pt x="49410" y="20155"/>
                  </a:lnTo>
                  <a:lnTo>
                    <a:pt x="35267" y="11772"/>
                  </a:lnTo>
                  <a:close/>
                </a:path>
                <a:path w="237490" h="142239">
                  <a:moveTo>
                    <a:pt x="61226" y="12485"/>
                  </a:moveTo>
                  <a:lnTo>
                    <a:pt x="49410" y="20155"/>
                  </a:lnTo>
                  <a:lnTo>
                    <a:pt x="49410" y="23544"/>
                  </a:lnTo>
                  <a:lnTo>
                    <a:pt x="61226" y="15696"/>
                  </a:lnTo>
                  <a:lnTo>
                    <a:pt x="61226" y="12485"/>
                  </a:lnTo>
                  <a:close/>
                </a:path>
                <a:path w="237490" h="142239">
                  <a:moveTo>
                    <a:pt x="61584" y="27647"/>
                  </a:moveTo>
                  <a:lnTo>
                    <a:pt x="61584" y="30857"/>
                  </a:lnTo>
                  <a:lnTo>
                    <a:pt x="75726" y="39419"/>
                  </a:lnTo>
                  <a:lnTo>
                    <a:pt x="75726" y="36030"/>
                  </a:lnTo>
                  <a:lnTo>
                    <a:pt x="61584" y="27647"/>
                  </a:lnTo>
                  <a:close/>
                </a:path>
                <a:path w="237490" h="142239">
                  <a:moveTo>
                    <a:pt x="87721" y="28182"/>
                  </a:moveTo>
                  <a:lnTo>
                    <a:pt x="75726" y="36030"/>
                  </a:lnTo>
                  <a:lnTo>
                    <a:pt x="75726" y="39419"/>
                  </a:lnTo>
                  <a:lnTo>
                    <a:pt x="87721" y="31571"/>
                  </a:lnTo>
                  <a:lnTo>
                    <a:pt x="87721" y="28182"/>
                  </a:lnTo>
                  <a:close/>
                </a:path>
                <a:path w="237490" h="142239">
                  <a:moveTo>
                    <a:pt x="87900" y="43343"/>
                  </a:moveTo>
                  <a:lnTo>
                    <a:pt x="87900" y="46732"/>
                  </a:lnTo>
                  <a:lnTo>
                    <a:pt x="102222" y="55294"/>
                  </a:lnTo>
                  <a:lnTo>
                    <a:pt x="102222" y="51905"/>
                  </a:lnTo>
                  <a:lnTo>
                    <a:pt x="87900" y="43343"/>
                  </a:lnTo>
                  <a:close/>
                </a:path>
                <a:path w="237490" h="142239">
                  <a:moveTo>
                    <a:pt x="114038" y="44057"/>
                  </a:moveTo>
                  <a:lnTo>
                    <a:pt x="102222" y="51905"/>
                  </a:lnTo>
                  <a:lnTo>
                    <a:pt x="102222" y="55294"/>
                  </a:lnTo>
                  <a:lnTo>
                    <a:pt x="114038" y="47446"/>
                  </a:lnTo>
                  <a:lnTo>
                    <a:pt x="114038" y="44057"/>
                  </a:lnTo>
                  <a:close/>
                </a:path>
                <a:path w="237490" h="142239">
                  <a:moveTo>
                    <a:pt x="158256" y="130387"/>
                  </a:moveTo>
                  <a:lnTo>
                    <a:pt x="158256" y="133776"/>
                  </a:lnTo>
                  <a:lnTo>
                    <a:pt x="172578" y="142160"/>
                  </a:lnTo>
                  <a:lnTo>
                    <a:pt x="172578" y="138771"/>
                  </a:lnTo>
                  <a:lnTo>
                    <a:pt x="158256" y="130387"/>
                  </a:lnTo>
                  <a:close/>
                </a:path>
                <a:path w="237490" h="142239">
                  <a:moveTo>
                    <a:pt x="184394" y="131101"/>
                  </a:moveTo>
                  <a:lnTo>
                    <a:pt x="172578" y="138771"/>
                  </a:lnTo>
                  <a:lnTo>
                    <a:pt x="172578" y="142160"/>
                  </a:lnTo>
                  <a:lnTo>
                    <a:pt x="184394" y="134490"/>
                  </a:lnTo>
                  <a:lnTo>
                    <a:pt x="184394" y="131101"/>
                  </a:lnTo>
                  <a:close/>
                </a:path>
                <a:path w="237490" h="142239">
                  <a:moveTo>
                    <a:pt x="175980" y="118615"/>
                  </a:moveTo>
                  <a:lnTo>
                    <a:pt x="175980" y="122004"/>
                  </a:lnTo>
                  <a:lnTo>
                    <a:pt x="190123" y="130387"/>
                  </a:lnTo>
                  <a:lnTo>
                    <a:pt x="190123" y="126998"/>
                  </a:lnTo>
                  <a:lnTo>
                    <a:pt x="175980" y="118615"/>
                  </a:lnTo>
                  <a:close/>
                </a:path>
                <a:path w="237490" h="142239">
                  <a:moveTo>
                    <a:pt x="201938" y="119329"/>
                  </a:moveTo>
                  <a:lnTo>
                    <a:pt x="190123" y="126998"/>
                  </a:lnTo>
                  <a:lnTo>
                    <a:pt x="190123" y="130387"/>
                  </a:lnTo>
                  <a:lnTo>
                    <a:pt x="201938" y="122718"/>
                  </a:lnTo>
                  <a:lnTo>
                    <a:pt x="201938" y="119329"/>
                  </a:lnTo>
                  <a:close/>
                </a:path>
                <a:path w="237490" h="142239">
                  <a:moveTo>
                    <a:pt x="131940" y="114513"/>
                  </a:moveTo>
                  <a:lnTo>
                    <a:pt x="131940" y="117902"/>
                  </a:lnTo>
                  <a:lnTo>
                    <a:pt x="146083" y="126285"/>
                  </a:lnTo>
                  <a:lnTo>
                    <a:pt x="146083" y="122896"/>
                  </a:lnTo>
                  <a:lnTo>
                    <a:pt x="131940" y="114513"/>
                  </a:lnTo>
                  <a:close/>
                </a:path>
                <a:path w="237490" h="142239">
                  <a:moveTo>
                    <a:pt x="158077" y="115226"/>
                  </a:moveTo>
                  <a:lnTo>
                    <a:pt x="146083" y="122896"/>
                  </a:lnTo>
                  <a:lnTo>
                    <a:pt x="146083" y="126285"/>
                  </a:lnTo>
                  <a:lnTo>
                    <a:pt x="158077" y="118615"/>
                  </a:lnTo>
                  <a:lnTo>
                    <a:pt x="158077" y="115226"/>
                  </a:lnTo>
                  <a:close/>
                </a:path>
                <a:path w="237490" h="142239">
                  <a:moveTo>
                    <a:pt x="193524" y="106843"/>
                  </a:moveTo>
                  <a:lnTo>
                    <a:pt x="193524" y="110232"/>
                  </a:lnTo>
                  <a:lnTo>
                    <a:pt x="207667" y="118615"/>
                  </a:lnTo>
                  <a:lnTo>
                    <a:pt x="207667" y="115226"/>
                  </a:lnTo>
                  <a:lnTo>
                    <a:pt x="193524" y="106843"/>
                  </a:lnTo>
                  <a:close/>
                </a:path>
                <a:path w="237490" h="142239">
                  <a:moveTo>
                    <a:pt x="219661" y="107378"/>
                  </a:moveTo>
                  <a:lnTo>
                    <a:pt x="207667" y="115226"/>
                  </a:lnTo>
                  <a:lnTo>
                    <a:pt x="207667" y="118615"/>
                  </a:lnTo>
                  <a:lnTo>
                    <a:pt x="219661" y="110767"/>
                  </a:lnTo>
                  <a:lnTo>
                    <a:pt x="219661" y="107378"/>
                  </a:lnTo>
                  <a:close/>
                </a:path>
                <a:path w="237490" h="142239">
                  <a:moveTo>
                    <a:pt x="149484" y="102740"/>
                  </a:moveTo>
                  <a:lnTo>
                    <a:pt x="149484" y="106129"/>
                  </a:lnTo>
                  <a:lnTo>
                    <a:pt x="163806" y="114513"/>
                  </a:lnTo>
                  <a:lnTo>
                    <a:pt x="163806" y="111124"/>
                  </a:lnTo>
                  <a:lnTo>
                    <a:pt x="149484" y="102740"/>
                  </a:lnTo>
                  <a:close/>
                </a:path>
                <a:path w="237490" h="142239">
                  <a:moveTo>
                    <a:pt x="175622" y="103454"/>
                  </a:moveTo>
                  <a:lnTo>
                    <a:pt x="163806" y="111124"/>
                  </a:lnTo>
                  <a:lnTo>
                    <a:pt x="163806" y="114513"/>
                  </a:lnTo>
                  <a:lnTo>
                    <a:pt x="175622" y="106843"/>
                  </a:lnTo>
                  <a:lnTo>
                    <a:pt x="175622" y="103454"/>
                  </a:lnTo>
                  <a:close/>
                </a:path>
                <a:path w="237490" h="142239">
                  <a:moveTo>
                    <a:pt x="52811" y="67066"/>
                  </a:moveTo>
                  <a:lnTo>
                    <a:pt x="52811" y="70455"/>
                  </a:lnTo>
                  <a:lnTo>
                    <a:pt x="119766" y="110410"/>
                  </a:lnTo>
                  <a:lnTo>
                    <a:pt x="119766" y="107199"/>
                  </a:lnTo>
                  <a:lnTo>
                    <a:pt x="52811" y="67066"/>
                  </a:lnTo>
                  <a:close/>
                </a:path>
                <a:path w="237490" h="142239">
                  <a:moveTo>
                    <a:pt x="131582" y="99351"/>
                  </a:moveTo>
                  <a:lnTo>
                    <a:pt x="119766" y="107199"/>
                  </a:lnTo>
                  <a:lnTo>
                    <a:pt x="119766" y="110410"/>
                  </a:lnTo>
                  <a:lnTo>
                    <a:pt x="131582" y="102740"/>
                  </a:lnTo>
                  <a:lnTo>
                    <a:pt x="131582" y="99351"/>
                  </a:lnTo>
                  <a:close/>
                </a:path>
                <a:path w="237490" h="142239">
                  <a:moveTo>
                    <a:pt x="167208" y="90968"/>
                  </a:moveTo>
                  <a:lnTo>
                    <a:pt x="167208" y="94357"/>
                  </a:lnTo>
                  <a:lnTo>
                    <a:pt x="181350" y="102740"/>
                  </a:lnTo>
                  <a:lnTo>
                    <a:pt x="181350" y="99351"/>
                  </a:lnTo>
                  <a:lnTo>
                    <a:pt x="167208" y="90968"/>
                  </a:lnTo>
                  <a:close/>
                </a:path>
                <a:path w="237490" h="142239">
                  <a:moveTo>
                    <a:pt x="193166" y="91681"/>
                  </a:moveTo>
                  <a:lnTo>
                    <a:pt x="181350" y="99351"/>
                  </a:lnTo>
                  <a:lnTo>
                    <a:pt x="181350" y="102740"/>
                  </a:lnTo>
                  <a:lnTo>
                    <a:pt x="193166" y="95070"/>
                  </a:lnTo>
                  <a:lnTo>
                    <a:pt x="193166" y="91681"/>
                  </a:lnTo>
                  <a:close/>
                </a:path>
                <a:path w="237490" h="142239">
                  <a:moveTo>
                    <a:pt x="123168" y="86865"/>
                  </a:moveTo>
                  <a:lnTo>
                    <a:pt x="123168" y="90254"/>
                  </a:lnTo>
                  <a:lnTo>
                    <a:pt x="137311" y="98638"/>
                  </a:lnTo>
                  <a:lnTo>
                    <a:pt x="137311" y="95249"/>
                  </a:lnTo>
                  <a:lnTo>
                    <a:pt x="123168" y="86865"/>
                  </a:lnTo>
                  <a:close/>
                </a:path>
                <a:path w="237490" h="142239">
                  <a:moveTo>
                    <a:pt x="149126" y="87579"/>
                  </a:moveTo>
                  <a:lnTo>
                    <a:pt x="137311" y="95249"/>
                  </a:lnTo>
                  <a:lnTo>
                    <a:pt x="137311" y="98638"/>
                  </a:lnTo>
                  <a:lnTo>
                    <a:pt x="149126" y="90968"/>
                  </a:lnTo>
                  <a:lnTo>
                    <a:pt x="149126" y="87579"/>
                  </a:lnTo>
                  <a:close/>
                </a:path>
                <a:path w="237490" h="142239">
                  <a:moveTo>
                    <a:pt x="140712" y="75093"/>
                  </a:moveTo>
                  <a:lnTo>
                    <a:pt x="140712" y="78482"/>
                  </a:lnTo>
                  <a:lnTo>
                    <a:pt x="155034" y="86865"/>
                  </a:lnTo>
                  <a:lnTo>
                    <a:pt x="155034" y="83476"/>
                  </a:lnTo>
                  <a:lnTo>
                    <a:pt x="140712" y="75093"/>
                  </a:lnTo>
                  <a:close/>
                </a:path>
                <a:path w="237490" h="142239">
                  <a:moveTo>
                    <a:pt x="166850" y="75806"/>
                  </a:moveTo>
                  <a:lnTo>
                    <a:pt x="155034" y="83476"/>
                  </a:lnTo>
                  <a:lnTo>
                    <a:pt x="155034" y="86865"/>
                  </a:lnTo>
                  <a:lnTo>
                    <a:pt x="166850" y="79195"/>
                  </a:lnTo>
                  <a:lnTo>
                    <a:pt x="166850" y="75806"/>
                  </a:lnTo>
                  <a:close/>
                </a:path>
                <a:path w="237490" h="142239">
                  <a:moveTo>
                    <a:pt x="96851" y="70990"/>
                  </a:moveTo>
                  <a:lnTo>
                    <a:pt x="96851" y="74380"/>
                  </a:lnTo>
                  <a:lnTo>
                    <a:pt x="110994" y="82941"/>
                  </a:lnTo>
                  <a:lnTo>
                    <a:pt x="110994" y="79552"/>
                  </a:lnTo>
                  <a:lnTo>
                    <a:pt x="96851" y="70990"/>
                  </a:lnTo>
                  <a:close/>
                </a:path>
                <a:path w="237490" h="142239">
                  <a:moveTo>
                    <a:pt x="122810" y="71704"/>
                  </a:moveTo>
                  <a:lnTo>
                    <a:pt x="110994" y="79552"/>
                  </a:lnTo>
                  <a:lnTo>
                    <a:pt x="110994" y="82763"/>
                  </a:lnTo>
                  <a:lnTo>
                    <a:pt x="122810" y="75093"/>
                  </a:lnTo>
                  <a:lnTo>
                    <a:pt x="122810" y="71704"/>
                  </a:lnTo>
                  <a:close/>
                </a:path>
                <a:path w="237490" h="142239">
                  <a:moveTo>
                    <a:pt x="114396" y="59218"/>
                  </a:moveTo>
                  <a:lnTo>
                    <a:pt x="114396" y="62607"/>
                  </a:lnTo>
                  <a:lnTo>
                    <a:pt x="128538" y="70990"/>
                  </a:lnTo>
                  <a:lnTo>
                    <a:pt x="128538" y="67601"/>
                  </a:lnTo>
                  <a:lnTo>
                    <a:pt x="114396" y="59218"/>
                  </a:lnTo>
                  <a:close/>
                </a:path>
                <a:path w="237490" h="142239">
                  <a:moveTo>
                    <a:pt x="140354" y="59932"/>
                  </a:moveTo>
                  <a:lnTo>
                    <a:pt x="128538" y="67601"/>
                  </a:lnTo>
                  <a:lnTo>
                    <a:pt x="128538" y="70990"/>
                  </a:lnTo>
                  <a:lnTo>
                    <a:pt x="140354" y="63321"/>
                  </a:lnTo>
                  <a:lnTo>
                    <a:pt x="140354" y="59932"/>
                  </a:lnTo>
                  <a:close/>
                </a:path>
                <a:path w="237490" h="142239">
                  <a:moveTo>
                    <a:pt x="70356" y="55294"/>
                  </a:moveTo>
                  <a:lnTo>
                    <a:pt x="70356" y="58505"/>
                  </a:lnTo>
                  <a:lnTo>
                    <a:pt x="84678" y="67066"/>
                  </a:lnTo>
                  <a:lnTo>
                    <a:pt x="84678" y="63677"/>
                  </a:lnTo>
                  <a:lnTo>
                    <a:pt x="70356" y="55294"/>
                  </a:lnTo>
                  <a:close/>
                </a:path>
                <a:path w="237490" h="142239">
                  <a:moveTo>
                    <a:pt x="96493" y="55829"/>
                  </a:moveTo>
                  <a:lnTo>
                    <a:pt x="84678" y="63677"/>
                  </a:lnTo>
                  <a:lnTo>
                    <a:pt x="84678" y="67066"/>
                  </a:lnTo>
                  <a:lnTo>
                    <a:pt x="96493" y="59218"/>
                  </a:lnTo>
                  <a:lnTo>
                    <a:pt x="96493" y="55829"/>
                  </a:lnTo>
                  <a:close/>
                </a:path>
                <a:path w="237490" h="142239">
                  <a:moveTo>
                    <a:pt x="17544" y="23544"/>
                  </a:moveTo>
                  <a:lnTo>
                    <a:pt x="17544" y="26933"/>
                  </a:lnTo>
                  <a:lnTo>
                    <a:pt x="31866" y="35317"/>
                  </a:lnTo>
                  <a:lnTo>
                    <a:pt x="31866" y="31928"/>
                  </a:lnTo>
                  <a:lnTo>
                    <a:pt x="17544" y="23544"/>
                  </a:lnTo>
                  <a:close/>
                </a:path>
                <a:path w="237490" h="142239">
                  <a:moveTo>
                    <a:pt x="43681" y="24258"/>
                  </a:moveTo>
                  <a:lnTo>
                    <a:pt x="31866" y="31928"/>
                  </a:lnTo>
                  <a:lnTo>
                    <a:pt x="31866" y="35317"/>
                  </a:lnTo>
                  <a:lnTo>
                    <a:pt x="43681" y="27647"/>
                  </a:lnTo>
                  <a:lnTo>
                    <a:pt x="43681" y="24258"/>
                  </a:lnTo>
                  <a:close/>
                </a:path>
                <a:path w="237490" h="142239">
                  <a:moveTo>
                    <a:pt x="44039" y="39419"/>
                  </a:moveTo>
                  <a:lnTo>
                    <a:pt x="44039" y="42808"/>
                  </a:lnTo>
                  <a:lnTo>
                    <a:pt x="58182" y="51191"/>
                  </a:lnTo>
                  <a:lnTo>
                    <a:pt x="58182" y="47802"/>
                  </a:lnTo>
                  <a:lnTo>
                    <a:pt x="44039" y="39419"/>
                  </a:lnTo>
                  <a:close/>
                </a:path>
                <a:path w="237490" h="142239">
                  <a:moveTo>
                    <a:pt x="69998" y="39954"/>
                  </a:moveTo>
                  <a:lnTo>
                    <a:pt x="58182" y="47802"/>
                  </a:lnTo>
                  <a:lnTo>
                    <a:pt x="58182" y="51191"/>
                  </a:lnTo>
                  <a:lnTo>
                    <a:pt x="69998" y="43343"/>
                  </a:lnTo>
                  <a:lnTo>
                    <a:pt x="69998" y="39954"/>
                  </a:lnTo>
                  <a:close/>
                </a:path>
                <a:path w="237490" h="142239">
                  <a:moveTo>
                    <a:pt x="0" y="35317"/>
                  </a:moveTo>
                  <a:lnTo>
                    <a:pt x="0" y="38706"/>
                  </a:lnTo>
                  <a:lnTo>
                    <a:pt x="14142" y="47089"/>
                  </a:lnTo>
                  <a:lnTo>
                    <a:pt x="14142" y="43700"/>
                  </a:lnTo>
                  <a:lnTo>
                    <a:pt x="0" y="35317"/>
                  </a:lnTo>
                  <a:close/>
                </a:path>
                <a:path w="237490" h="142239">
                  <a:moveTo>
                    <a:pt x="26137" y="36030"/>
                  </a:moveTo>
                  <a:lnTo>
                    <a:pt x="14142" y="43700"/>
                  </a:lnTo>
                  <a:lnTo>
                    <a:pt x="14142" y="47089"/>
                  </a:lnTo>
                  <a:lnTo>
                    <a:pt x="26137" y="39419"/>
                  </a:lnTo>
                  <a:lnTo>
                    <a:pt x="26137" y="36030"/>
                  </a:lnTo>
                  <a:close/>
                </a:path>
                <a:path w="237490" h="142239">
                  <a:moveTo>
                    <a:pt x="26316" y="51191"/>
                  </a:moveTo>
                  <a:lnTo>
                    <a:pt x="26495" y="54581"/>
                  </a:lnTo>
                  <a:lnTo>
                    <a:pt x="40638" y="62964"/>
                  </a:lnTo>
                  <a:lnTo>
                    <a:pt x="40638" y="59575"/>
                  </a:lnTo>
                  <a:lnTo>
                    <a:pt x="26316" y="51191"/>
                  </a:lnTo>
                  <a:close/>
                </a:path>
                <a:path w="237490" h="142239">
                  <a:moveTo>
                    <a:pt x="52453" y="51905"/>
                  </a:moveTo>
                  <a:lnTo>
                    <a:pt x="40638" y="59575"/>
                  </a:lnTo>
                  <a:lnTo>
                    <a:pt x="40638" y="62964"/>
                  </a:lnTo>
                  <a:lnTo>
                    <a:pt x="52453" y="55294"/>
                  </a:lnTo>
                  <a:lnTo>
                    <a:pt x="52453" y="51905"/>
                  </a:lnTo>
                  <a:close/>
                </a:path>
              </a:pathLst>
            </a:custGeom>
            <a:solidFill>
              <a:srgbClr val="959595"/>
            </a:solidFill>
          </p:spPr>
          <p:txBody>
            <a:bodyPr wrap="square" lIns="0" tIns="0" rIns="0" bIns="0" rtlCol="0"/>
            <a:lstStyle/>
            <a:p>
              <a:endParaRPr/>
            </a:p>
          </p:txBody>
        </p:sp>
        <p:sp>
          <p:nvSpPr>
            <p:cNvPr id="110" name="object 110"/>
            <p:cNvSpPr/>
            <p:nvPr/>
          </p:nvSpPr>
          <p:spPr>
            <a:xfrm>
              <a:off x="9598870" y="3103558"/>
              <a:ext cx="22860" cy="55244"/>
            </a:xfrm>
            <a:custGeom>
              <a:avLst/>
              <a:gdLst/>
              <a:ahLst/>
              <a:cxnLst/>
              <a:rect l="l" t="t" r="r" b="b"/>
              <a:pathLst>
                <a:path w="22859" h="55245">
                  <a:moveTo>
                    <a:pt x="22556" y="0"/>
                  </a:moveTo>
                  <a:lnTo>
                    <a:pt x="12352" y="6421"/>
                  </a:lnTo>
                  <a:lnTo>
                    <a:pt x="12352" y="48516"/>
                  </a:lnTo>
                  <a:lnTo>
                    <a:pt x="22556" y="42095"/>
                  </a:lnTo>
                  <a:lnTo>
                    <a:pt x="22556" y="0"/>
                  </a:lnTo>
                  <a:close/>
                </a:path>
                <a:path w="22859" h="55245">
                  <a:moveTo>
                    <a:pt x="5728" y="9810"/>
                  </a:moveTo>
                  <a:lnTo>
                    <a:pt x="0" y="13020"/>
                  </a:lnTo>
                  <a:lnTo>
                    <a:pt x="0" y="55116"/>
                  </a:lnTo>
                  <a:lnTo>
                    <a:pt x="5728" y="51905"/>
                  </a:lnTo>
                  <a:lnTo>
                    <a:pt x="5728" y="9810"/>
                  </a:lnTo>
                  <a:close/>
                </a:path>
              </a:pathLst>
            </a:custGeom>
            <a:solidFill>
              <a:srgbClr val="808080"/>
            </a:solidFill>
          </p:spPr>
          <p:txBody>
            <a:bodyPr wrap="square" lIns="0" tIns="0" rIns="0" bIns="0" rtlCol="0"/>
            <a:lstStyle/>
            <a:p>
              <a:endParaRPr/>
            </a:p>
          </p:txBody>
        </p:sp>
        <p:sp>
          <p:nvSpPr>
            <p:cNvPr id="111" name="object 111"/>
            <p:cNvSpPr/>
            <p:nvPr/>
          </p:nvSpPr>
          <p:spPr>
            <a:xfrm>
              <a:off x="9611224" y="3103559"/>
              <a:ext cx="10795" cy="48895"/>
            </a:xfrm>
            <a:custGeom>
              <a:avLst/>
              <a:gdLst/>
              <a:ahLst/>
              <a:cxnLst/>
              <a:rect l="l" t="t" r="r" b="b"/>
              <a:pathLst>
                <a:path w="10795" h="48895">
                  <a:moveTo>
                    <a:pt x="0" y="6421"/>
                  </a:moveTo>
                  <a:lnTo>
                    <a:pt x="10204" y="0"/>
                  </a:lnTo>
                  <a:lnTo>
                    <a:pt x="10204" y="42095"/>
                  </a:lnTo>
                  <a:lnTo>
                    <a:pt x="0" y="48516"/>
                  </a:lnTo>
                  <a:lnTo>
                    <a:pt x="0" y="6421"/>
                  </a:lnTo>
                  <a:close/>
                </a:path>
              </a:pathLst>
            </a:custGeom>
            <a:ln w="6443">
              <a:solidFill>
                <a:srgbClr val="808080"/>
              </a:solidFill>
            </a:ln>
          </p:spPr>
          <p:txBody>
            <a:bodyPr wrap="square" lIns="0" tIns="0" rIns="0" bIns="0" rtlCol="0"/>
            <a:lstStyle/>
            <a:p>
              <a:endParaRPr/>
            </a:p>
          </p:txBody>
        </p:sp>
        <p:sp>
          <p:nvSpPr>
            <p:cNvPr id="112" name="object 112"/>
            <p:cNvSpPr/>
            <p:nvPr/>
          </p:nvSpPr>
          <p:spPr>
            <a:xfrm>
              <a:off x="9598870" y="3113369"/>
              <a:ext cx="6350" cy="45720"/>
            </a:xfrm>
            <a:custGeom>
              <a:avLst/>
              <a:gdLst/>
              <a:ahLst/>
              <a:cxnLst/>
              <a:rect l="l" t="t" r="r" b="b"/>
              <a:pathLst>
                <a:path w="6350" h="45720">
                  <a:moveTo>
                    <a:pt x="0" y="3210"/>
                  </a:moveTo>
                  <a:lnTo>
                    <a:pt x="5728" y="0"/>
                  </a:lnTo>
                  <a:lnTo>
                    <a:pt x="5728" y="42095"/>
                  </a:lnTo>
                  <a:lnTo>
                    <a:pt x="0" y="45305"/>
                  </a:lnTo>
                  <a:lnTo>
                    <a:pt x="0" y="3210"/>
                  </a:lnTo>
                  <a:close/>
                </a:path>
              </a:pathLst>
            </a:custGeom>
            <a:ln w="6444">
              <a:solidFill>
                <a:srgbClr val="808080"/>
              </a:solidFill>
            </a:ln>
          </p:spPr>
          <p:txBody>
            <a:bodyPr wrap="square" lIns="0" tIns="0" rIns="0" bIns="0" rtlCol="0"/>
            <a:lstStyle/>
            <a:p>
              <a:endParaRPr/>
            </a:p>
          </p:txBody>
        </p:sp>
        <p:sp>
          <p:nvSpPr>
            <p:cNvPr id="113" name="object 113"/>
            <p:cNvSpPr/>
            <p:nvPr/>
          </p:nvSpPr>
          <p:spPr>
            <a:xfrm>
              <a:off x="9270362" y="2874533"/>
              <a:ext cx="204444" cy="387061"/>
            </a:xfrm>
            <a:prstGeom prst="rect">
              <a:avLst/>
            </a:prstGeom>
            <a:blipFill>
              <a:blip r:embed="rId36" cstate="print"/>
              <a:stretch>
                <a:fillRect/>
              </a:stretch>
            </a:blipFill>
          </p:spPr>
          <p:txBody>
            <a:bodyPr wrap="square" lIns="0" tIns="0" rIns="0" bIns="0" rtlCol="0"/>
            <a:lstStyle/>
            <a:p>
              <a:endParaRPr/>
            </a:p>
          </p:txBody>
        </p:sp>
        <p:sp>
          <p:nvSpPr>
            <p:cNvPr id="114" name="object 114"/>
            <p:cNvSpPr/>
            <p:nvPr/>
          </p:nvSpPr>
          <p:spPr>
            <a:xfrm>
              <a:off x="9313865" y="2874532"/>
              <a:ext cx="161290" cy="276860"/>
            </a:xfrm>
            <a:custGeom>
              <a:avLst/>
              <a:gdLst/>
              <a:ahLst/>
              <a:cxnLst/>
              <a:rect l="l" t="t" r="r" b="b"/>
              <a:pathLst>
                <a:path w="161290" h="276860">
                  <a:moveTo>
                    <a:pt x="160942" y="276650"/>
                  </a:moveTo>
                  <a:lnTo>
                    <a:pt x="116611" y="261915"/>
                  </a:lnTo>
                  <a:lnTo>
                    <a:pt x="74697" y="241712"/>
                  </a:lnTo>
                  <a:lnTo>
                    <a:pt x="35670" y="216325"/>
                  </a:lnTo>
                  <a:lnTo>
                    <a:pt x="0" y="186039"/>
                  </a:lnTo>
                  <a:lnTo>
                    <a:pt x="0" y="0"/>
                  </a:lnTo>
                  <a:lnTo>
                    <a:pt x="36425" y="29333"/>
                  </a:lnTo>
                  <a:lnTo>
                    <a:pt x="75637" y="54603"/>
                  </a:lnTo>
                  <a:lnTo>
                    <a:pt x="117266" y="75625"/>
                  </a:lnTo>
                  <a:lnTo>
                    <a:pt x="160942" y="92216"/>
                  </a:lnTo>
                  <a:lnTo>
                    <a:pt x="160942" y="276650"/>
                  </a:lnTo>
                  <a:close/>
                </a:path>
              </a:pathLst>
            </a:custGeom>
            <a:ln w="12877">
              <a:solidFill>
                <a:srgbClr val="000000"/>
              </a:solidFill>
            </a:ln>
          </p:spPr>
          <p:txBody>
            <a:bodyPr wrap="square" lIns="0" tIns="0" rIns="0" bIns="0" rtlCol="0"/>
            <a:lstStyle/>
            <a:p>
              <a:endParaRPr/>
            </a:p>
          </p:txBody>
        </p:sp>
        <p:sp>
          <p:nvSpPr>
            <p:cNvPr id="115" name="object 115"/>
            <p:cNvSpPr/>
            <p:nvPr/>
          </p:nvSpPr>
          <p:spPr>
            <a:xfrm>
              <a:off x="9263929" y="2878808"/>
              <a:ext cx="286408" cy="389219"/>
            </a:xfrm>
            <a:prstGeom prst="rect">
              <a:avLst/>
            </a:prstGeom>
            <a:blipFill>
              <a:blip r:embed="rId37" cstate="print"/>
              <a:stretch>
                <a:fillRect/>
              </a:stretch>
            </a:blipFill>
          </p:spPr>
          <p:txBody>
            <a:bodyPr wrap="square" lIns="0" tIns="0" rIns="0" bIns="0" rtlCol="0"/>
            <a:lstStyle/>
            <a:p>
              <a:endParaRPr/>
            </a:p>
          </p:txBody>
        </p:sp>
        <p:sp>
          <p:nvSpPr>
            <p:cNvPr id="116" name="object 116"/>
            <p:cNvSpPr/>
            <p:nvPr/>
          </p:nvSpPr>
          <p:spPr>
            <a:xfrm>
              <a:off x="9270362" y="2856339"/>
              <a:ext cx="370840" cy="405765"/>
            </a:xfrm>
            <a:custGeom>
              <a:avLst/>
              <a:gdLst/>
              <a:ahLst/>
              <a:cxnLst/>
              <a:rect l="l" t="t" r="r" b="b"/>
              <a:pathLst>
                <a:path w="370840" h="405764">
                  <a:moveTo>
                    <a:pt x="191376" y="405255"/>
                  </a:moveTo>
                  <a:lnTo>
                    <a:pt x="370399" y="301444"/>
                  </a:lnTo>
                  <a:lnTo>
                    <a:pt x="370399" y="222426"/>
                  </a:lnTo>
                  <a:lnTo>
                    <a:pt x="311322" y="187822"/>
                  </a:lnTo>
                  <a:lnTo>
                    <a:pt x="311322" y="79195"/>
                  </a:lnTo>
                  <a:lnTo>
                    <a:pt x="186363" y="6599"/>
                  </a:lnTo>
                  <a:lnTo>
                    <a:pt x="128897" y="23188"/>
                  </a:lnTo>
                  <a:lnTo>
                    <a:pt x="89511" y="0"/>
                  </a:lnTo>
                  <a:lnTo>
                    <a:pt x="43502" y="18193"/>
                  </a:lnTo>
                  <a:lnTo>
                    <a:pt x="43502" y="191033"/>
                  </a:lnTo>
                  <a:lnTo>
                    <a:pt x="0" y="215826"/>
                  </a:lnTo>
                  <a:lnTo>
                    <a:pt x="0" y="294844"/>
                  </a:lnTo>
                  <a:lnTo>
                    <a:pt x="42439" y="331284"/>
                  </a:lnTo>
                  <a:lnTo>
                    <a:pt x="88840" y="362022"/>
                  </a:lnTo>
                  <a:lnTo>
                    <a:pt x="138664" y="386774"/>
                  </a:lnTo>
                  <a:lnTo>
                    <a:pt x="191376" y="405255"/>
                  </a:lnTo>
                  <a:close/>
                </a:path>
              </a:pathLst>
            </a:custGeom>
            <a:ln w="26808">
              <a:solidFill>
                <a:srgbClr val="000000"/>
              </a:solidFill>
            </a:ln>
          </p:spPr>
          <p:txBody>
            <a:bodyPr wrap="square" lIns="0" tIns="0" rIns="0" bIns="0" rtlCol="0"/>
            <a:lstStyle/>
            <a:p>
              <a:endParaRPr/>
            </a:p>
          </p:txBody>
        </p:sp>
        <p:sp>
          <p:nvSpPr>
            <p:cNvPr id="117" name="object 117"/>
            <p:cNvSpPr/>
            <p:nvPr/>
          </p:nvSpPr>
          <p:spPr>
            <a:xfrm>
              <a:off x="9133231" y="3165989"/>
              <a:ext cx="284480" cy="196215"/>
            </a:xfrm>
            <a:custGeom>
              <a:avLst/>
              <a:gdLst/>
              <a:ahLst/>
              <a:cxnLst/>
              <a:rect l="l" t="t" r="r" b="b"/>
              <a:pathLst>
                <a:path w="284479" h="196214">
                  <a:moveTo>
                    <a:pt x="0" y="61002"/>
                  </a:moveTo>
                  <a:lnTo>
                    <a:pt x="87005" y="0"/>
                  </a:lnTo>
                  <a:lnTo>
                    <a:pt x="284110" y="113621"/>
                  </a:lnTo>
                  <a:lnTo>
                    <a:pt x="284110" y="143408"/>
                  </a:lnTo>
                  <a:lnTo>
                    <a:pt x="193882" y="196027"/>
                  </a:lnTo>
                  <a:lnTo>
                    <a:pt x="0" y="84011"/>
                  </a:lnTo>
                  <a:lnTo>
                    <a:pt x="0" y="61002"/>
                  </a:lnTo>
                  <a:close/>
                </a:path>
              </a:pathLst>
            </a:custGeom>
            <a:ln w="26787">
              <a:solidFill>
                <a:srgbClr val="000000"/>
              </a:solidFill>
            </a:ln>
          </p:spPr>
          <p:txBody>
            <a:bodyPr wrap="square" lIns="0" tIns="0" rIns="0" bIns="0" rtlCol="0"/>
            <a:lstStyle/>
            <a:p>
              <a:endParaRPr/>
            </a:p>
          </p:txBody>
        </p:sp>
        <p:sp>
          <p:nvSpPr>
            <p:cNvPr id="118" name="object 118"/>
            <p:cNvSpPr/>
            <p:nvPr/>
          </p:nvSpPr>
          <p:spPr>
            <a:xfrm>
              <a:off x="9368118" y="3157958"/>
              <a:ext cx="86988" cy="76881"/>
            </a:xfrm>
            <a:prstGeom prst="rect">
              <a:avLst/>
            </a:prstGeom>
            <a:blipFill>
              <a:blip r:embed="rId38" cstate="print"/>
              <a:stretch>
                <a:fillRect/>
              </a:stretch>
            </a:blipFill>
          </p:spPr>
          <p:txBody>
            <a:bodyPr wrap="square" lIns="0" tIns="0" rIns="0" bIns="0" rtlCol="0"/>
            <a:lstStyle/>
            <a:p>
              <a:endParaRPr/>
            </a:p>
          </p:txBody>
        </p:sp>
        <p:sp>
          <p:nvSpPr>
            <p:cNvPr id="119" name="object 119"/>
            <p:cNvSpPr/>
            <p:nvPr/>
          </p:nvSpPr>
          <p:spPr>
            <a:xfrm>
              <a:off x="9427367" y="3118363"/>
              <a:ext cx="13605" cy="15874"/>
            </a:xfrm>
            <a:prstGeom prst="rect">
              <a:avLst/>
            </a:prstGeom>
            <a:blipFill>
              <a:blip r:embed="rId28" cstate="print"/>
              <a:stretch>
                <a:fillRect/>
              </a:stretch>
            </a:blipFill>
          </p:spPr>
          <p:txBody>
            <a:bodyPr wrap="square" lIns="0" tIns="0" rIns="0" bIns="0" rtlCol="0"/>
            <a:lstStyle/>
            <a:p>
              <a:endParaRPr/>
            </a:p>
          </p:txBody>
        </p:sp>
        <p:sp>
          <p:nvSpPr>
            <p:cNvPr id="120" name="object 120"/>
            <p:cNvSpPr/>
            <p:nvPr/>
          </p:nvSpPr>
          <p:spPr>
            <a:xfrm>
              <a:off x="9427366" y="3118364"/>
              <a:ext cx="13970" cy="15875"/>
            </a:xfrm>
            <a:custGeom>
              <a:avLst/>
              <a:gdLst/>
              <a:ahLst/>
              <a:cxnLst/>
              <a:rect l="l" t="t" r="r" b="b"/>
              <a:pathLst>
                <a:path w="13970" h="15875">
                  <a:moveTo>
                    <a:pt x="11636" y="5172"/>
                  </a:moveTo>
                  <a:lnTo>
                    <a:pt x="9488" y="1605"/>
                  </a:lnTo>
                  <a:lnTo>
                    <a:pt x="5728" y="0"/>
                  </a:lnTo>
                  <a:lnTo>
                    <a:pt x="3043" y="1605"/>
                  </a:lnTo>
                  <a:lnTo>
                    <a:pt x="537" y="3032"/>
                  </a:lnTo>
                  <a:lnTo>
                    <a:pt x="0" y="7134"/>
                  </a:lnTo>
                  <a:lnTo>
                    <a:pt x="1969" y="10702"/>
                  </a:lnTo>
                  <a:lnTo>
                    <a:pt x="4117" y="14269"/>
                  </a:lnTo>
                  <a:lnTo>
                    <a:pt x="7877" y="15874"/>
                  </a:lnTo>
                  <a:lnTo>
                    <a:pt x="10562" y="14269"/>
                  </a:lnTo>
                  <a:lnTo>
                    <a:pt x="13068" y="12842"/>
                  </a:lnTo>
                  <a:lnTo>
                    <a:pt x="13605" y="8740"/>
                  </a:lnTo>
                  <a:lnTo>
                    <a:pt x="11636" y="5172"/>
                  </a:lnTo>
                  <a:close/>
                </a:path>
              </a:pathLst>
            </a:custGeom>
            <a:ln w="3175">
              <a:solidFill>
                <a:srgbClr val="000000"/>
              </a:solidFill>
            </a:ln>
          </p:spPr>
          <p:txBody>
            <a:bodyPr wrap="square" lIns="0" tIns="0" rIns="0" bIns="0" rtlCol="0"/>
            <a:lstStyle/>
            <a:p>
              <a:endParaRPr/>
            </a:p>
          </p:txBody>
        </p:sp>
        <p:sp>
          <p:nvSpPr>
            <p:cNvPr id="121" name="object 121"/>
            <p:cNvSpPr/>
            <p:nvPr/>
          </p:nvSpPr>
          <p:spPr>
            <a:xfrm>
              <a:off x="9333558" y="2915735"/>
              <a:ext cx="116723" cy="196384"/>
            </a:xfrm>
            <a:prstGeom prst="rect">
              <a:avLst/>
            </a:prstGeom>
            <a:blipFill>
              <a:blip r:embed="rId39" cstate="print"/>
              <a:stretch>
                <a:fillRect/>
              </a:stretch>
            </a:blipFill>
          </p:spPr>
          <p:txBody>
            <a:bodyPr wrap="square" lIns="0" tIns="0" rIns="0" bIns="0" rtlCol="0"/>
            <a:lstStyle/>
            <a:p>
              <a:endParaRPr/>
            </a:p>
          </p:txBody>
        </p:sp>
        <p:sp>
          <p:nvSpPr>
            <p:cNvPr id="122" name="object 122"/>
            <p:cNvSpPr/>
            <p:nvPr/>
          </p:nvSpPr>
          <p:spPr>
            <a:xfrm>
              <a:off x="9333559" y="2915736"/>
              <a:ext cx="116839" cy="202565"/>
            </a:xfrm>
            <a:custGeom>
              <a:avLst/>
              <a:gdLst/>
              <a:ahLst/>
              <a:cxnLst/>
              <a:rect l="l" t="t" r="r" b="b"/>
              <a:pathLst>
                <a:path w="116840" h="202564">
                  <a:moveTo>
                    <a:pt x="5012" y="130209"/>
                  </a:moveTo>
                  <a:lnTo>
                    <a:pt x="5012" y="4815"/>
                  </a:lnTo>
                  <a:lnTo>
                    <a:pt x="0" y="0"/>
                  </a:lnTo>
                  <a:lnTo>
                    <a:pt x="25891" y="22477"/>
                  </a:lnTo>
                  <a:lnTo>
                    <a:pt x="54199" y="41626"/>
                  </a:lnTo>
                  <a:lnTo>
                    <a:pt x="84588" y="57264"/>
                  </a:lnTo>
                  <a:lnTo>
                    <a:pt x="116723" y="69207"/>
                  </a:lnTo>
                  <a:lnTo>
                    <a:pt x="116723" y="202270"/>
                  </a:lnTo>
                  <a:lnTo>
                    <a:pt x="116723" y="196384"/>
                  </a:lnTo>
                  <a:lnTo>
                    <a:pt x="86605" y="183686"/>
                  </a:lnTo>
                  <a:lnTo>
                    <a:pt x="57847" y="168380"/>
                  </a:lnTo>
                  <a:lnTo>
                    <a:pt x="30599" y="150532"/>
                  </a:lnTo>
                  <a:lnTo>
                    <a:pt x="5012" y="130209"/>
                  </a:lnTo>
                  <a:close/>
                </a:path>
              </a:pathLst>
            </a:custGeom>
            <a:ln w="12877">
              <a:solidFill>
                <a:srgbClr val="000000"/>
              </a:solidFill>
            </a:ln>
          </p:spPr>
          <p:txBody>
            <a:bodyPr wrap="square" lIns="0" tIns="0" rIns="0" bIns="0" rtlCol="0"/>
            <a:lstStyle/>
            <a:p>
              <a:endParaRPr/>
            </a:p>
          </p:txBody>
        </p:sp>
        <p:sp>
          <p:nvSpPr>
            <p:cNvPr id="123" name="object 123"/>
            <p:cNvSpPr/>
            <p:nvPr/>
          </p:nvSpPr>
          <p:spPr>
            <a:xfrm>
              <a:off x="9326396" y="3990535"/>
              <a:ext cx="360680" cy="228600"/>
            </a:xfrm>
            <a:custGeom>
              <a:avLst/>
              <a:gdLst/>
              <a:ahLst/>
              <a:cxnLst/>
              <a:rect l="l" t="t" r="r" b="b"/>
              <a:pathLst>
                <a:path w="360679" h="228600">
                  <a:moveTo>
                    <a:pt x="278202" y="0"/>
                  </a:moveTo>
                  <a:lnTo>
                    <a:pt x="0" y="228152"/>
                  </a:lnTo>
                  <a:lnTo>
                    <a:pt x="108488" y="228294"/>
                  </a:lnTo>
                  <a:lnTo>
                    <a:pt x="158178" y="226380"/>
                  </a:lnTo>
                  <a:lnTo>
                    <a:pt x="206535" y="217684"/>
                  </a:lnTo>
                  <a:lnTo>
                    <a:pt x="252659" y="202496"/>
                  </a:lnTo>
                  <a:lnTo>
                    <a:pt x="295646" y="181107"/>
                  </a:lnTo>
                  <a:lnTo>
                    <a:pt x="334595" y="153807"/>
                  </a:lnTo>
                  <a:lnTo>
                    <a:pt x="355470" y="120747"/>
                  </a:lnTo>
                  <a:lnTo>
                    <a:pt x="360083" y="84506"/>
                  </a:lnTo>
                  <a:lnTo>
                    <a:pt x="348819" y="49396"/>
                  </a:lnTo>
                  <a:lnTo>
                    <a:pt x="322063" y="19727"/>
                  </a:lnTo>
                  <a:lnTo>
                    <a:pt x="278202" y="0"/>
                  </a:lnTo>
                  <a:close/>
                </a:path>
              </a:pathLst>
            </a:custGeom>
            <a:solidFill>
              <a:srgbClr val="DCD2B8"/>
            </a:solidFill>
          </p:spPr>
          <p:txBody>
            <a:bodyPr wrap="square" lIns="0" tIns="0" rIns="0" bIns="0" rtlCol="0"/>
            <a:lstStyle/>
            <a:p>
              <a:endParaRPr/>
            </a:p>
          </p:txBody>
        </p:sp>
        <p:sp>
          <p:nvSpPr>
            <p:cNvPr id="124" name="object 124"/>
            <p:cNvSpPr/>
            <p:nvPr/>
          </p:nvSpPr>
          <p:spPr>
            <a:xfrm>
              <a:off x="9133231" y="3516484"/>
              <a:ext cx="507531" cy="702275"/>
            </a:xfrm>
            <a:prstGeom prst="rect">
              <a:avLst/>
            </a:prstGeom>
            <a:blipFill>
              <a:blip r:embed="rId40" cstate="print"/>
              <a:stretch>
                <a:fillRect/>
              </a:stretch>
            </a:blipFill>
          </p:spPr>
          <p:txBody>
            <a:bodyPr wrap="square" lIns="0" tIns="0" rIns="0" bIns="0" rtlCol="0"/>
            <a:lstStyle/>
            <a:p>
              <a:endParaRPr/>
            </a:p>
          </p:txBody>
        </p:sp>
        <p:sp>
          <p:nvSpPr>
            <p:cNvPr id="125" name="object 125"/>
            <p:cNvSpPr/>
            <p:nvPr/>
          </p:nvSpPr>
          <p:spPr>
            <a:xfrm>
              <a:off x="9133409" y="3685577"/>
              <a:ext cx="193040" cy="533400"/>
            </a:xfrm>
            <a:custGeom>
              <a:avLst/>
              <a:gdLst/>
              <a:ahLst/>
              <a:cxnLst/>
              <a:rect l="l" t="t" r="r" b="b"/>
              <a:pathLst>
                <a:path w="193040" h="533400">
                  <a:moveTo>
                    <a:pt x="192629" y="105790"/>
                  </a:moveTo>
                  <a:lnTo>
                    <a:pt x="137657" y="91174"/>
                  </a:lnTo>
                  <a:lnTo>
                    <a:pt x="86513" y="68286"/>
                  </a:lnTo>
                  <a:lnTo>
                    <a:pt x="40269" y="37702"/>
                  </a:lnTo>
                  <a:lnTo>
                    <a:pt x="0" y="0"/>
                  </a:lnTo>
                  <a:lnTo>
                    <a:pt x="0" y="435827"/>
                  </a:lnTo>
                  <a:lnTo>
                    <a:pt x="40873" y="471429"/>
                  </a:lnTo>
                  <a:lnTo>
                    <a:pt x="87318" y="499882"/>
                  </a:lnTo>
                  <a:lnTo>
                    <a:pt x="138262" y="520646"/>
                  </a:lnTo>
                  <a:lnTo>
                    <a:pt x="192629" y="533181"/>
                  </a:lnTo>
                  <a:lnTo>
                    <a:pt x="192450" y="105790"/>
                  </a:lnTo>
                </a:path>
              </a:pathLst>
            </a:custGeom>
            <a:ln w="6442">
              <a:solidFill>
                <a:srgbClr val="FFFFFF"/>
              </a:solidFill>
            </a:ln>
          </p:spPr>
          <p:txBody>
            <a:bodyPr wrap="square" lIns="0" tIns="0" rIns="0" bIns="0" rtlCol="0"/>
            <a:lstStyle/>
            <a:p>
              <a:endParaRPr/>
            </a:p>
          </p:txBody>
        </p:sp>
        <p:sp>
          <p:nvSpPr>
            <p:cNvPr id="126" name="object 126"/>
            <p:cNvSpPr/>
            <p:nvPr/>
          </p:nvSpPr>
          <p:spPr>
            <a:xfrm>
              <a:off x="9325859" y="3620651"/>
              <a:ext cx="314902" cy="597626"/>
            </a:xfrm>
            <a:prstGeom prst="rect">
              <a:avLst/>
            </a:prstGeom>
            <a:blipFill>
              <a:blip r:embed="rId41" cstate="print"/>
              <a:stretch>
                <a:fillRect/>
              </a:stretch>
            </a:blipFill>
          </p:spPr>
          <p:txBody>
            <a:bodyPr wrap="square" lIns="0" tIns="0" rIns="0" bIns="0" rtlCol="0"/>
            <a:lstStyle/>
            <a:p>
              <a:endParaRPr/>
            </a:p>
          </p:txBody>
        </p:sp>
        <p:sp>
          <p:nvSpPr>
            <p:cNvPr id="127" name="object 127"/>
            <p:cNvSpPr/>
            <p:nvPr/>
          </p:nvSpPr>
          <p:spPr>
            <a:xfrm>
              <a:off x="9325860" y="3620651"/>
              <a:ext cx="314960" cy="598170"/>
            </a:xfrm>
            <a:custGeom>
              <a:avLst/>
              <a:gdLst/>
              <a:ahLst/>
              <a:cxnLst/>
              <a:rect l="l" t="t" r="r" b="b"/>
              <a:pathLst>
                <a:path w="314959" h="598170">
                  <a:moveTo>
                    <a:pt x="0" y="170717"/>
                  </a:moveTo>
                  <a:lnTo>
                    <a:pt x="0" y="597626"/>
                  </a:lnTo>
                  <a:lnTo>
                    <a:pt x="314902" y="428585"/>
                  </a:lnTo>
                  <a:lnTo>
                    <a:pt x="314902" y="0"/>
                  </a:lnTo>
                  <a:lnTo>
                    <a:pt x="0" y="170717"/>
                  </a:lnTo>
                  <a:close/>
                </a:path>
              </a:pathLst>
            </a:custGeom>
            <a:ln w="6439">
              <a:solidFill>
                <a:srgbClr val="FFFFFF"/>
              </a:solidFill>
            </a:ln>
          </p:spPr>
          <p:txBody>
            <a:bodyPr wrap="square" lIns="0" tIns="0" rIns="0" bIns="0" rtlCol="0"/>
            <a:lstStyle/>
            <a:p>
              <a:endParaRPr/>
            </a:p>
          </p:txBody>
        </p:sp>
        <p:sp>
          <p:nvSpPr>
            <p:cNvPr id="128" name="object 128"/>
            <p:cNvSpPr/>
            <p:nvPr/>
          </p:nvSpPr>
          <p:spPr>
            <a:xfrm>
              <a:off x="9133231" y="3516483"/>
              <a:ext cx="508000" cy="702310"/>
            </a:xfrm>
            <a:custGeom>
              <a:avLst/>
              <a:gdLst/>
              <a:ahLst/>
              <a:cxnLst/>
              <a:rect l="l" t="t" r="r" b="b"/>
              <a:pathLst>
                <a:path w="508000" h="702310">
                  <a:moveTo>
                    <a:pt x="507531" y="104167"/>
                  </a:moveTo>
                  <a:lnTo>
                    <a:pt x="312396" y="0"/>
                  </a:lnTo>
                  <a:lnTo>
                    <a:pt x="0" y="169450"/>
                  </a:lnTo>
                  <a:lnTo>
                    <a:pt x="179" y="604903"/>
                  </a:lnTo>
                  <a:lnTo>
                    <a:pt x="41052" y="640513"/>
                  </a:lnTo>
                  <a:lnTo>
                    <a:pt x="87497" y="668965"/>
                  </a:lnTo>
                  <a:lnTo>
                    <a:pt x="138441" y="689725"/>
                  </a:lnTo>
                  <a:lnTo>
                    <a:pt x="192808" y="702257"/>
                  </a:lnTo>
                  <a:lnTo>
                    <a:pt x="507531" y="532753"/>
                  </a:lnTo>
                  <a:lnTo>
                    <a:pt x="507531" y="104167"/>
                  </a:lnTo>
                  <a:close/>
                </a:path>
              </a:pathLst>
            </a:custGeom>
            <a:ln w="17879">
              <a:solidFill>
                <a:srgbClr val="000000"/>
              </a:solidFill>
            </a:ln>
          </p:spPr>
          <p:txBody>
            <a:bodyPr wrap="square" lIns="0" tIns="0" rIns="0" bIns="0" rtlCol="0"/>
            <a:lstStyle/>
            <a:p>
              <a:endParaRPr/>
            </a:p>
          </p:txBody>
        </p:sp>
        <p:sp>
          <p:nvSpPr>
            <p:cNvPr id="129" name="object 129"/>
            <p:cNvSpPr/>
            <p:nvPr/>
          </p:nvSpPr>
          <p:spPr>
            <a:xfrm>
              <a:off x="9206484" y="3949929"/>
              <a:ext cx="30878" cy="38539"/>
            </a:xfrm>
            <a:prstGeom prst="rect">
              <a:avLst/>
            </a:prstGeom>
            <a:blipFill>
              <a:blip r:embed="rId42" cstate="print"/>
              <a:stretch>
                <a:fillRect/>
              </a:stretch>
            </a:blipFill>
          </p:spPr>
          <p:txBody>
            <a:bodyPr wrap="square" lIns="0" tIns="0" rIns="0" bIns="0" rtlCol="0"/>
            <a:lstStyle/>
            <a:p>
              <a:endParaRPr/>
            </a:p>
          </p:txBody>
        </p:sp>
        <p:sp>
          <p:nvSpPr>
            <p:cNvPr id="130" name="object 130"/>
            <p:cNvSpPr/>
            <p:nvPr/>
          </p:nvSpPr>
          <p:spPr>
            <a:xfrm>
              <a:off x="9206485" y="3949921"/>
              <a:ext cx="31115" cy="38735"/>
            </a:xfrm>
            <a:custGeom>
              <a:avLst/>
              <a:gdLst/>
              <a:ahLst/>
              <a:cxnLst/>
              <a:rect l="l" t="t" r="r" b="b"/>
              <a:pathLst>
                <a:path w="31115" h="38735">
                  <a:moveTo>
                    <a:pt x="29326" y="14252"/>
                  </a:moveTo>
                  <a:lnTo>
                    <a:pt x="25502" y="7329"/>
                  </a:lnTo>
                  <a:lnTo>
                    <a:pt x="20352" y="2430"/>
                  </a:lnTo>
                  <a:lnTo>
                    <a:pt x="14498" y="0"/>
                  </a:lnTo>
                  <a:lnTo>
                    <a:pt x="8559" y="482"/>
                  </a:lnTo>
                  <a:lnTo>
                    <a:pt x="3692" y="3916"/>
                  </a:lnTo>
                  <a:lnTo>
                    <a:pt x="772" y="9538"/>
                  </a:lnTo>
                  <a:lnTo>
                    <a:pt x="0" y="16585"/>
                  </a:lnTo>
                  <a:lnTo>
                    <a:pt x="1577" y="24294"/>
                  </a:lnTo>
                  <a:lnTo>
                    <a:pt x="5325" y="31216"/>
                  </a:lnTo>
                  <a:lnTo>
                    <a:pt x="10484" y="36115"/>
                  </a:lnTo>
                  <a:lnTo>
                    <a:pt x="16380" y="38546"/>
                  </a:lnTo>
                  <a:lnTo>
                    <a:pt x="22344" y="38064"/>
                  </a:lnTo>
                  <a:lnTo>
                    <a:pt x="27136" y="34637"/>
                  </a:lnTo>
                  <a:lnTo>
                    <a:pt x="30064" y="29014"/>
                  </a:lnTo>
                  <a:lnTo>
                    <a:pt x="30878" y="21963"/>
                  </a:lnTo>
                  <a:lnTo>
                    <a:pt x="29326" y="14252"/>
                  </a:lnTo>
                  <a:close/>
                </a:path>
              </a:pathLst>
            </a:custGeom>
            <a:ln w="6435">
              <a:solidFill>
                <a:srgbClr val="000000"/>
              </a:solidFill>
            </a:ln>
          </p:spPr>
          <p:txBody>
            <a:bodyPr wrap="square" lIns="0" tIns="0" rIns="0" bIns="0" rtlCol="0"/>
            <a:lstStyle/>
            <a:p>
              <a:endParaRPr/>
            </a:p>
          </p:txBody>
        </p:sp>
        <p:sp>
          <p:nvSpPr>
            <p:cNvPr id="131" name="object 131"/>
            <p:cNvSpPr/>
            <p:nvPr/>
          </p:nvSpPr>
          <p:spPr>
            <a:xfrm>
              <a:off x="9159205" y="4033002"/>
              <a:ext cx="140681" cy="129343"/>
            </a:xfrm>
            <a:prstGeom prst="rect">
              <a:avLst/>
            </a:prstGeom>
            <a:blipFill>
              <a:blip r:embed="rId43" cstate="print"/>
              <a:stretch>
                <a:fillRect/>
              </a:stretch>
            </a:blipFill>
          </p:spPr>
          <p:txBody>
            <a:bodyPr wrap="square" lIns="0" tIns="0" rIns="0" bIns="0" rtlCol="0"/>
            <a:lstStyle/>
            <a:p>
              <a:endParaRPr/>
            </a:p>
          </p:txBody>
        </p:sp>
        <p:sp>
          <p:nvSpPr>
            <p:cNvPr id="132" name="object 132"/>
            <p:cNvSpPr/>
            <p:nvPr/>
          </p:nvSpPr>
          <p:spPr>
            <a:xfrm>
              <a:off x="9159189" y="3767805"/>
              <a:ext cx="140970" cy="78740"/>
            </a:xfrm>
            <a:custGeom>
              <a:avLst/>
              <a:gdLst/>
              <a:ahLst/>
              <a:cxnLst/>
              <a:rect l="l" t="t" r="r" b="b"/>
              <a:pathLst>
                <a:path w="140970" h="78739">
                  <a:moveTo>
                    <a:pt x="5549" y="0"/>
                  </a:moveTo>
                  <a:lnTo>
                    <a:pt x="2864" y="0"/>
                  </a:lnTo>
                  <a:lnTo>
                    <a:pt x="358" y="2497"/>
                  </a:lnTo>
                  <a:lnTo>
                    <a:pt x="0" y="3745"/>
                  </a:lnTo>
                  <a:lnTo>
                    <a:pt x="179" y="4869"/>
                  </a:lnTo>
                  <a:lnTo>
                    <a:pt x="358" y="7669"/>
                  </a:lnTo>
                  <a:lnTo>
                    <a:pt x="2148" y="10184"/>
                  </a:lnTo>
                  <a:lnTo>
                    <a:pt x="4654" y="11611"/>
                  </a:lnTo>
                  <a:lnTo>
                    <a:pt x="34003" y="33383"/>
                  </a:lnTo>
                  <a:lnTo>
                    <a:pt x="65701" y="51847"/>
                  </a:lnTo>
                  <a:lnTo>
                    <a:pt x="99414" y="66839"/>
                  </a:lnTo>
                  <a:lnTo>
                    <a:pt x="134804" y="78197"/>
                  </a:lnTo>
                  <a:lnTo>
                    <a:pt x="138385" y="77447"/>
                  </a:lnTo>
                  <a:lnTo>
                    <a:pt x="140712" y="74130"/>
                  </a:lnTo>
                  <a:lnTo>
                    <a:pt x="139817" y="70794"/>
                  </a:lnTo>
                  <a:lnTo>
                    <a:pt x="139280" y="68458"/>
                  </a:lnTo>
                  <a:lnTo>
                    <a:pt x="137311" y="66620"/>
                  </a:lnTo>
                  <a:lnTo>
                    <a:pt x="134804" y="66103"/>
                  </a:lnTo>
                  <a:lnTo>
                    <a:pt x="100085" y="55147"/>
                  </a:lnTo>
                  <a:lnTo>
                    <a:pt x="67044" y="40608"/>
                  </a:lnTo>
                  <a:lnTo>
                    <a:pt x="36017" y="22647"/>
                  </a:lnTo>
                  <a:lnTo>
                    <a:pt x="7339" y="1426"/>
                  </a:lnTo>
                  <a:lnTo>
                    <a:pt x="5549" y="0"/>
                  </a:lnTo>
                  <a:close/>
                </a:path>
              </a:pathLst>
            </a:custGeom>
            <a:solidFill>
              <a:srgbClr val="000000"/>
            </a:solidFill>
          </p:spPr>
          <p:txBody>
            <a:bodyPr wrap="square" lIns="0" tIns="0" rIns="0" bIns="0" rtlCol="0"/>
            <a:lstStyle/>
            <a:p>
              <a:endParaRPr/>
            </a:p>
          </p:txBody>
        </p:sp>
        <p:sp>
          <p:nvSpPr>
            <p:cNvPr id="133" name="object 133"/>
            <p:cNvSpPr/>
            <p:nvPr/>
          </p:nvSpPr>
          <p:spPr>
            <a:xfrm>
              <a:off x="9159189" y="3767805"/>
              <a:ext cx="140970" cy="78740"/>
            </a:xfrm>
            <a:custGeom>
              <a:avLst/>
              <a:gdLst/>
              <a:ahLst/>
              <a:cxnLst/>
              <a:rect l="l" t="t" r="r" b="b"/>
              <a:pathLst>
                <a:path w="140970" h="78739">
                  <a:moveTo>
                    <a:pt x="4654" y="11611"/>
                  </a:moveTo>
                  <a:lnTo>
                    <a:pt x="34003" y="33383"/>
                  </a:lnTo>
                  <a:lnTo>
                    <a:pt x="65701" y="51847"/>
                  </a:lnTo>
                  <a:lnTo>
                    <a:pt x="99414" y="66839"/>
                  </a:lnTo>
                  <a:lnTo>
                    <a:pt x="134804" y="78197"/>
                  </a:lnTo>
                  <a:lnTo>
                    <a:pt x="138385" y="77447"/>
                  </a:lnTo>
                  <a:lnTo>
                    <a:pt x="140712" y="74130"/>
                  </a:lnTo>
                  <a:lnTo>
                    <a:pt x="139817" y="70794"/>
                  </a:lnTo>
                  <a:lnTo>
                    <a:pt x="139280" y="68458"/>
                  </a:lnTo>
                  <a:lnTo>
                    <a:pt x="137311" y="66620"/>
                  </a:lnTo>
                  <a:lnTo>
                    <a:pt x="134804" y="66103"/>
                  </a:lnTo>
                  <a:lnTo>
                    <a:pt x="100085" y="55147"/>
                  </a:lnTo>
                  <a:lnTo>
                    <a:pt x="67044" y="40608"/>
                  </a:lnTo>
                  <a:lnTo>
                    <a:pt x="36017" y="22647"/>
                  </a:lnTo>
                  <a:lnTo>
                    <a:pt x="7339" y="1426"/>
                  </a:lnTo>
                  <a:lnTo>
                    <a:pt x="5549" y="0"/>
                  </a:lnTo>
                  <a:lnTo>
                    <a:pt x="2864" y="0"/>
                  </a:lnTo>
                  <a:lnTo>
                    <a:pt x="1253" y="1605"/>
                  </a:lnTo>
                  <a:lnTo>
                    <a:pt x="358" y="2497"/>
                  </a:lnTo>
                  <a:lnTo>
                    <a:pt x="0" y="3745"/>
                  </a:lnTo>
                  <a:lnTo>
                    <a:pt x="179" y="4869"/>
                  </a:lnTo>
                  <a:lnTo>
                    <a:pt x="358" y="7669"/>
                  </a:lnTo>
                  <a:lnTo>
                    <a:pt x="2148" y="10184"/>
                  </a:lnTo>
                  <a:lnTo>
                    <a:pt x="4654" y="11611"/>
                  </a:lnTo>
                  <a:close/>
                </a:path>
              </a:pathLst>
            </a:custGeom>
            <a:ln w="6426">
              <a:solidFill>
                <a:srgbClr val="000000"/>
              </a:solidFill>
            </a:ln>
          </p:spPr>
          <p:txBody>
            <a:bodyPr wrap="square" lIns="0" tIns="0" rIns="0" bIns="0" rtlCol="0"/>
            <a:lstStyle/>
            <a:p>
              <a:endParaRPr/>
            </a:p>
          </p:txBody>
        </p:sp>
        <p:sp>
          <p:nvSpPr>
            <p:cNvPr id="134" name="object 134"/>
            <p:cNvSpPr/>
            <p:nvPr/>
          </p:nvSpPr>
          <p:spPr>
            <a:xfrm>
              <a:off x="9201024" y="3806016"/>
              <a:ext cx="39620" cy="24897"/>
            </a:xfrm>
            <a:prstGeom prst="rect">
              <a:avLst/>
            </a:prstGeom>
            <a:blipFill>
              <a:blip r:embed="rId44" cstate="print"/>
              <a:stretch>
                <a:fillRect/>
              </a:stretch>
            </a:blipFill>
          </p:spPr>
          <p:txBody>
            <a:bodyPr wrap="square" lIns="0" tIns="0" rIns="0" bIns="0" rtlCol="0"/>
            <a:lstStyle/>
            <a:p>
              <a:endParaRPr/>
            </a:p>
          </p:txBody>
        </p:sp>
        <p:sp>
          <p:nvSpPr>
            <p:cNvPr id="135" name="object 135"/>
            <p:cNvSpPr/>
            <p:nvPr/>
          </p:nvSpPr>
          <p:spPr>
            <a:xfrm>
              <a:off x="9201025" y="3806015"/>
              <a:ext cx="40005" cy="25400"/>
            </a:xfrm>
            <a:custGeom>
              <a:avLst/>
              <a:gdLst/>
              <a:ahLst/>
              <a:cxnLst/>
              <a:rect l="l" t="t" r="r" b="b"/>
              <a:pathLst>
                <a:path w="40004" h="25400">
                  <a:moveTo>
                    <a:pt x="39620" y="24237"/>
                  </a:moveTo>
                  <a:lnTo>
                    <a:pt x="32087" y="10252"/>
                  </a:lnTo>
                  <a:lnTo>
                    <a:pt x="22322" y="1984"/>
                  </a:lnTo>
                  <a:lnTo>
                    <a:pt x="11449" y="0"/>
                  </a:lnTo>
                  <a:lnTo>
                    <a:pt x="593" y="4866"/>
                  </a:lnTo>
                  <a:lnTo>
                    <a:pt x="0" y="11187"/>
                  </a:lnTo>
                  <a:lnTo>
                    <a:pt x="4173" y="16940"/>
                  </a:lnTo>
                  <a:lnTo>
                    <a:pt x="12375" y="21499"/>
                  </a:lnTo>
                  <a:lnTo>
                    <a:pt x="23866" y="24237"/>
                  </a:lnTo>
                  <a:lnTo>
                    <a:pt x="29057" y="24897"/>
                  </a:lnTo>
                  <a:lnTo>
                    <a:pt x="34428" y="24897"/>
                  </a:lnTo>
                  <a:lnTo>
                    <a:pt x="39620" y="24237"/>
                  </a:lnTo>
                  <a:close/>
                </a:path>
              </a:pathLst>
            </a:custGeom>
            <a:ln w="3175">
              <a:solidFill>
                <a:srgbClr val="FFFFFF"/>
              </a:solidFill>
            </a:ln>
          </p:spPr>
          <p:txBody>
            <a:bodyPr wrap="square" lIns="0" tIns="0" rIns="0" bIns="0" rtlCol="0"/>
            <a:lstStyle/>
            <a:p>
              <a:endParaRPr/>
            </a:p>
          </p:txBody>
        </p:sp>
        <p:sp>
          <p:nvSpPr>
            <p:cNvPr id="136" name="object 136"/>
            <p:cNvSpPr/>
            <p:nvPr/>
          </p:nvSpPr>
          <p:spPr>
            <a:xfrm>
              <a:off x="9164560" y="3814967"/>
              <a:ext cx="129971" cy="100493"/>
            </a:xfrm>
            <a:prstGeom prst="rect">
              <a:avLst/>
            </a:prstGeom>
            <a:blipFill>
              <a:blip r:embed="rId45" cstate="print"/>
              <a:stretch>
                <a:fillRect/>
              </a:stretch>
            </a:blipFill>
          </p:spPr>
          <p:txBody>
            <a:bodyPr wrap="square" lIns="0" tIns="0" rIns="0" bIns="0" rtlCol="0"/>
            <a:lstStyle/>
            <a:p>
              <a:endParaRPr/>
            </a:p>
          </p:txBody>
        </p:sp>
        <p:sp>
          <p:nvSpPr>
            <p:cNvPr id="137" name="object 137"/>
            <p:cNvSpPr/>
            <p:nvPr/>
          </p:nvSpPr>
          <p:spPr>
            <a:xfrm>
              <a:off x="9164560" y="3821638"/>
              <a:ext cx="130175" cy="75565"/>
            </a:xfrm>
            <a:custGeom>
              <a:avLst/>
              <a:gdLst/>
              <a:ahLst/>
              <a:cxnLst/>
              <a:rect l="l" t="t" r="r" b="b"/>
              <a:pathLst>
                <a:path w="130175" h="75564">
                  <a:moveTo>
                    <a:pt x="0" y="0"/>
                  </a:moveTo>
                  <a:lnTo>
                    <a:pt x="29144" y="30379"/>
                  </a:lnTo>
                  <a:lnTo>
                    <a:pt x="94482" y="63846"/>
                  </a:lnTo>
                  <a:lnTo>
                    <a:pt x="129971" y="75057"/>
                  </a:lnTo>
                  <a:lnTo>
                    <a:pt x="129971" y="66585"/>
                  </a:lnTo>
                  <a:lnTo>
                    <a:pt x="94809" y="54836"/>
                  </a:lnTo>
                  <a:lnTo>
                    <a:pt x="61226" y="39727"/>
                  </a:lnTo>
                  <a:lnTo>
                    <a:pt x="29522" y="21400"/>
                  </a:lnTo>
                  <a:lnTo>
                    <a:pt x="0" y="0"/>
                  </a:lnTo>
                  <a:close/>
                </a:path>
              </a:pathLst>
            </a:custGeom>
            <a:solidFill>
              <a:srgbClr val="000000"/>
            </a:solidFill>
          </p:spPr>
          <p:txBody>
            <a:bodyPr wrap="square" lIns="0" tIns="0" rIns="0" bIns="0" rtlCol="0"/>
            <a:lstStyle/>
            <a:p>
              <a:endParaRPr/>
            </a:p>
          </p:txBody>
        </p:sp>
        <p:sp>
          <p:nvSpPr>
            <p:cNvPr id="138" name="object 138"/>
            <p:cNvSpPr/>
            <p:nvPr/>
          </p:nvSpPr>
          <p:spPr>
            <a:xfrm>
              <a:off x="9164561" y="3814361"/>
              <a:ext cx="130175" cy="100965"/>
            </a:xfrm>
            <a:custGeom>
              <a:avLst/>
              <a:gdLst/>
              <a:ahLst/>
              <a:cxnLst/>
              <a:rect l="l" t="t" r="r" b="b"/>
              <a:pathLst>
                <a:path w="130175" h="100964">
                  <a:moveTo>
                    <a:pt x="0" y="0"/>
                  </a:moveTo>
                  <a:lnTo>
                    <a:pt x="0" y="33908"/>
                  </a:lnTo>
                  <a:lnTo>
                    <a:pt x="29522" y="55315"/>
                  </a:lnTo>
                  <a:lnTo>
                    <a:pt x="61226" y="73641"/>
                  </a:lnTo>
                  <a:lnTo>
                    <a:pt x="94809" y="88747"/>
                  </a:lnTo>
                  <a:lnTo>
                    <a:pt x="129971" y="100493"/>
                  </a:lnTo>
                </a:path>
              </a:pathLst>
            </a:custGeom>
            <a:ln w="6430">
              <a:solidFill>
                <a:srgbClr val="FFFFFF"/>
              </a:solidFill>
            </a:ln>
          </p:spPr>
          <p:txBody>
            <a:bodyPr wrap="square" lIns="0" tIns="0" rIns="0" bIns="0" rtlCol="0"/>
            <a:lstStyle/>
            <a:p>
              <a:endParaRPr/>
            </a:p>
          </p:txBody>
        </p:sp>
        <p:sp>
          <p:nvSpPr>
            <p:cNvPr id="139" name="object 139"/>
            <p:cNvSpPr/>
            <p:nvPr/>
          </p:nvSpPr>
          <p:spPr>
            <a:xfrm>
              <a:off x="9164561" y="3815574"/>
              <a:ext cx="130175" cy="100965"/>
            </a:xfrm>
            <a:custGeom>
              <a:avLst/>
              <a:gdLst/>
              <a:ahLst/>
              <a:cxnLst/>
              <a:rect l="l" t="t" r="r" b="b"/>
              <a:pathLst>
                <a:path w="130175" h="100964">
                  <a:moveTo>
                    <a:pt x="129971" y="100493"/>
                  </a:moveTo>
                  <a:lnTo>
                    <a:pt x="129971" y="66603"/>
                  </a:lnTo>
                  <a:lnTo>
                    <a:pt x="94834" y="54688"/>
                  </a:lnTo>
                  <a:lnTo>
                    <a:pt x="61293" y="39528"/>
                  </a:lnTo>
                  <a:lnTo>
                    <a:pt x="29597" y="21255"/>
                  </a:lnTo>
                  <a:lnTo>
                    <a:pt x="0" y="0"/>
                  </a:lnTo>
                </a:path>
              </a:pathLst>
            </a:custGeom>
            <a:ln w="6430">
              <a:solidFill>
                <a:srgbClr val="000000"/>
              </a:solidFill>
            </a:ln>
          </p:spPr>
          <p:txBody>
            <a:bodyPr wrap="square" lIns="0" tIns="0" rIns="0" bIns="0" rtlCol="0"/>
            <a:lstStyle/>
            <a:p>
              <a:endParaRPr/>
            </a:p>
          </p:txBody>
        </p:sp>
        <p:sp>
          <p:nvSpPr>
            <p:cNvPr id="140" name="object 140"/>
            <p:cNvSpPr/>
            <p:nvPr/>
          </p:nvSpPr>
          <p:spPr>
            <a:xfrm>
              <a:off x="9474986" y="4135176"/>
              <a:ext cx="130810" cy="90805"/>
            </a:xfrm>
            <a:custGeom>
              <a:avLst/>
              <a:gdLst/>
              <a:ahLst/>
              <a:cxnLst/>
              <a:rect l="l" t="t" r="r" b="b"/>
              <a:pathLst>
                <a:path w="130809" h="90804">
                  <a:moveTo>
                    <a:pt x="92376" y="0"/>
                  </a:moveTo>
                  <a:lnTo>
                    <a:pt x="89690" y="107"/>
                  </a:lnTo>
                  <a:lnTo>
                    <a:pt x="0" y="78946"/>
                  </a:lnTo>
                  <a:lnTo>
                    <a:pt x="22554" y="87186"/>
                  </a:lnTo>
                  <a:lnTo>
                    <a:pt x="46165" y="90691"/>
                  </a:lnTo>
                  <a:lnTo>
                    <a:pt x="70012" y="89420"/>
                  </a:lnTo>
                  <a:lnTo>
                    <a:pt x="106065" y="76726"/>
                  </a:lnTo>
                  <a:lnTo>
                    <a:pt x="130687" y="43968"/>
                  </a:lnTo>
                  <a:lnTo>
                    <a:pt x="130225" y="29040"/>
                  </a:lnTo>
                  <a:lnTo>
                    <a:pt x="97925" y="606"/>
                  </a:lnTo>
                  <a:lnTo>
                    <a:pt x="92376" y="0"/>
                  </a:lnTo>
                  <a:close/>
                </a:path>
              </a:pathLst>
            </a:custGeom>
            <a:solidFill>
              <a:srgbClr val="DCD2B8"/>
            </a:solidFill>
          </p:spPr>
          <p:txBody>
            <a:bodyPr wrap="square" lIns="0" tIns="0" rIns="0" bIns="0" rtlCol="0"/>
            <a:lstStyle/>
            <a:p>
              <a:endParaRPr/>
            </a:p>
          </p:txBody>
        </p:sp>
        <p:sp>
          <p:nvSpPr>
            <p:cNvPr id="141" name="object 141"/>
            <p:cNvSpPr/>
            <p:nvPr/>
          </p:nvSpPr>
          <p:spPr>
            <a:xfrm>
              <a:off x="9391920" y="3980904"/>
              <a:ext cx="174189" cy="79285"/>
            </a:xfrm>
            <a:prstGeom prst="rect">
              <a:avLst/>
            </a:prstGeom>
            <a:blipFill>
              <a:blip r:embed="rId46" cstate="print"/>
              <a:stretch>
                <a:fillRect/>
              </a:stretch>
            </a:blipFill>
          </p:spPr>
          <p:txBody>
            <a:bodyPr wrap="square" lIns="0" tIns="0" rIns="0" bIns="0" rtlCol="0"/>
            <a:lstStyle/>
            <a:p>
              <a:endParaRPr/>
            </a:p>
          </p:txBody>
        </p:sp>
        <p:sp>
          <p:nvSpPr>
            <p:cNvPr id="142" name="object 142"/>
            <p:cNvSpPr/>
            <p:nvPr/>
          </p:nvSpPr>
          <p:spPr>
            <a:xfrm>
              <a:off x="9391920" y="3980904"/>
              <a:ext cx="174625" cy="79375"/>
            </a:xfrm>
            <a:custGeom>
              <a:avLst/>
              <a:gdLst/>
              <a:ahLst/>
              <a:cxnLst/>
              <a:rect l="l" t="t" r="r" b="b"/>
              <a:pathLst>
                <a:path w="174625" h="79375">
                  <a:moveTo>
                    <a:pt x="174189" y="39651"/>
                  </a:moveTo>
                  <a:lnTo>
                    <a:pt x="167339" y="24215"/>
                  </a:lnTo>
                  <a:lnTo>
                    <a:pt x="148656" y="11611"/>
                  </a:lnTo>
                  <a:lnTo>
                    <a:pt x="120944" y="3115"/>
                  </a:lnTo>
                  <a:lnTo>
                    <a:pt x="87005" y="0"/>
                  </a:lnTo>
                  <a:lnTo>
                    <a:pt x="53170" y="3115"/>
                  </a:lnTo>
                  <a:lnTo>
                    <a:pt x="25510" y="11611"/>
                  </a:lnTo>
                  <a:lnTo>
                    <a:pt x="6847" y="24215"/>
                  </a:lnTo>
                  <a:lnTo>
                    <a:pt x="0" y="39651"/>
                  </a:lnTo>
                  <a:lnTo>
                    <a:pt x="6847" y="55077"/>
                  </a:lnTo>
                  <a:lnTo>
                    <a:pt x="25510" y="67675"/>
                  </a:lnTo>
                  <a:lnTo>
                    <a:pt x="53170" y="76170"/>
                  </a:lnTo>
                  <a:lnTo>
                    <a:pt x="87005" y="79285"/>
                  </a:lnTo>
                  <a:lnTo>
                    <a:pt x="120944" y="76170"/>
                  </a:lnTo>
                  <a:lnTo>
                    <a:pt x="148656" y="67675"/>
                  </a:lnTo>
                  <a:lnTo>
                    <a:pt x="167339" y="55077"/>
                  </a:lnTo>
                  <a:lnTo>
                    <a:pt x="174189" y="39651"/>
                  </a:lnTo>
                  <a:close/>
                </a:path>
              </a:pathLst>
            </a:custGeom>
            <a:ln w="12850">
              <a:solidFill>
                <a:srgbClr val="4E8EC2"/>
              </a:solidFill>
            </a:ln>
          </p:spPr>
          <p:txBody>
            <a:bodyPr wrap="square" lIns="0" tIns="0" rIns="0" bIns="0" rtlCol="0"/>
            <a:lstStyle/>
            <a:p>
              <a:endParaRPr/>
            </a:p>
          </p:txBody>
        </p:sp>
        <p:sp>
          <p:nvSpPr>
            <p:cNvPr id="143" name="object 143"/>
            <p:cNvSpPr/>
            <p:nvPr/>
          </p:nvSpPr>
          <p:spPr>
            <a:xfrm>
              <a:off x="9391920" y="4020556"/>
              <a:ext cx="174189" cy="193227"/>
            </a:xfrm>
            <a:prstGeom prst="rect">
              <a:avLst/>
            </a:prstGeom>
            <a:blipFill>
              <a:blip r:embed="rId47" cstate="print"/>
              <a:stretch>
                <a:fillRect/>
              </a:stretch>
            </a:blipFill>
          </p:spPr>
          <p:txBody>
            <a:bodyPr wrap="square" lIns="0" tIns="0" rIns="0" bIns="0" rtlCol="0"/>
            <a:lstStyle/>
            <a:p>
              <a:endParaRPr/>
            </a:p>
          </p:txBody>
        </p:sp>
        <p:sp>
          <p:nvSpPr>
            <p:cNvPr id="144" name="object 144"/>
            <p:cNvSpPr/>
            <p:nvPr/>
          </p:nvSpPr>
          <p:spPr>
            <a:xfrm>
              <a:off x="9391920" y="4020556"/>
              <a:ext cx="174625" cy="193675"/>
            </a:xfrm>
            <a:custGeom>
              <a:avLst/>
              <a:gdLst/>
              <a:ahLst/>
              <a:cxnLst/>
              <a:rect l="l" t="t" r="r" b="b"/>
              <a:pathLst>
                <a:path w="174625" h="193675">
                  <a:moveTo>
                    <a:pt x="0" y="0"/>
                  </a:moveTo>
                  <a:lnTo>
                    <a:pt x="0" y="154646"/>
                  </a:lnTo>
                  <a:lnTo>
                    <a:pt x="27636" y="182505"/>
                  </a:lnTo>
                  <a:lnTo>
                    <a:pt x="90048" y="193227"/>
                  </a:lnTo>
                  <a:lnTo>
                    <a:pt x="121976" y="189908"/>
                  </a:lnTo>
                  <a:lnTo>
                    <a:pt x="148231" y="181765"/>
                  </a:lnTo>
                  <a:lnTo>
                    <a:pt x="166430" y="169872"/>
                  </a:lnTo>
                  <a:lnTo>
                    <a:pt x="174189" y="155306"/>
                  </a:lnTo>
                  <a:lnTo>
                    <a:pt x="174189" y="0"/>
                  </a:lnTo>
                  <a:lnTo>
                    <a:pt x="167705" y="15582"/>
                  </a:lnTo>
                  <a:lnTo>
                    <a:pt x="149305" y="28367"/>
                  </a:lnTo>
                  <a:lnTo>
                    <a:pt x="121775" y="37055"/>
                  </a:lnTo>
                  <a:lnTo>
                    <a:pt x="87900" y="40347"/>
                  </a:lnTo>
                  <a:lnTo>
                    <a:pt x="53900" y="37345"/>
                  </a:lnTo>
                  <a:lnTo>
                    <a:pt x="26025" y="28893"/>
                  </a:lnTo>
                  <a:lnTo>
                    <a:pt x="7113" y="16264"/>
                  </a:lnTo>
                  <a:lnTo>
                    <a:pt x="0" y="731"/>
                  </a:lnTo>
                  <a:lnTo>
                    <a:pt x="0" y="481"/>
                  </a:lnTo>
                  <a:lnTo>
                    <a:pt x="0" y="231"/>
                  </a:lnTo>
                  <a:lnTo>
                    <a:pt x="0" y="0"/>
                  </a:lnTo>
                  <a:close/>
                </a:path>
              </a:pathLst>
            </a:custGeom>
            <a:ln w="4289">
              <a:solidFill>
                <a:srgbClr val="4E8EC2"/>
              </a:solidFill>
            </a:ln>
          </p:spPr>
          <p:txBody>
            <a:bodyPr wrap="square" lIns="0" tIns="0" rIns="0" bIns="0" rtlCol="0"/>
            <a:lstStyle/>
            <a:p>
              <a:endParaRPr/>
            </a:p>
          </p:txBody>
        </p:sp>
        <p:sp>
          <p:nvSpPr>
            <p:cNvPr id="145" name="object 145"/>
            <p:cNvSpPr/>
            <p:nvPr/>
          </p:nvSpPr>
          <p:spPr>
            <a:xfrm>
              <a:off x="9392278" y="3980405"/>
              <a:ext cx="173355" cy="233045"/>
            </a:xfrm>
            <a:custGeom>
              <a:avLst/>
              <a:gdLst/>
              <a:ahLst/>
              <a:cxnLst/>
              <a:rect l="l" t="t" r="r" b="b"/>
              <a:pathLst>
                <a:path w="173354" h="233045">
                  <a:moveTo>
                    <a:pt x="172757" y="39651"/>
                  </a:moveTo>
                  <a:lnTo>
                    <a:pt x="165971" y="24215"/>
                  </a:lnTo>
                  <a:lnTo>
                    <a:pt x="147470" y="11611"/>
                  </a:lnTo>
                  <a:lnTo>
                    <a:pt x="120040" y="3115"/>
                  </a:lnTo>
                  <a:lnTo>
                    <a:pt x="86468" y="0"/>
                  </a:lnTo>
                  <a:lnTo>
                    <a:pt x="52792" y="3115"/>
                  </a:lnTo>
                  <a:lnTo>
                    <a:pt x="25309" y="11611"/>
                  </a:lnTo>
                  <a:lnTo>
                    <a:pt x="6788" y="24215"/>
                  </a:lnTo>
                  <a:lnTo>
                    <a:pt x="0" y="39651"/>
                  </a:lnTo>
                  <a:lnTo>
                    <a:pt x="0" y="39883"/>
                  </a:lnTo>
                  <a:lnTo>
                    <a:pt x="0" y="194315"/>
                  </a:lnTo>
                  <a:lnTo>
                    <a:pt x="27435" y="222172"/>
                  </a:lnTo>
                  <a:lnTo>
                    <a:pt x="89511" y="232878"/>
                  </a:lnTo>
                  <a:lnTo>
                    <a:pt x="121073" y="229559"/>
                  </a:lnTo>
                  <a:lnTo>
                    <a:pt x="147045" y="221416"/>
                  </a:lnTo>
                  <a:lnTo>
                    <a:pt x="165062" y="209524"/>
                  </a:lnTo>
                  <a:lnTo>
                    <a:pt x="172757" y="194957"/>
                  </a:lnTo>
                  <a:lnTo>
                    <a:pt x="172757" y="39651"/>
                  </a:lnTo>
                </a:path>
              </a:pathLst>
            </a:custGeom>
            <a:ln w="17879">
              <a:solidFill>
                <a:srgbClr val="000000"/>
              </a:solidFill>
            </a:ln>
          </p:spPr>
          <p:txBody>
            <a:bodyPr wrap="square" lIns="0" tIns="0" rIns="0" bIns="0" rtlCol="0"/>
            <a:lstStyle/>
            <a:p>
              <a:endParaRPr/>
            </a:p>
          </p:txBody>
        </p:sp>
        <p:sp>
          <p:nvSpPr>
            <p:cNvPr id="146" name="object 146"/>
            <p:cNvSpPr/>
            <p:nvPr/>
          </p:nvSpPr>
          <p:spPr>
            <a:xfrm>
              <a:off x="7722525" y="3409818"/>
              <a:ext cx="649605" cy="0"/>
            </a:xfrm>
            <a:custGeom>
              <a:avLst/>
              <a:gdLst/>
              <a:ahLst/>
              <a:cxnLst/>
              <a:rect l="l" t="t" r="r" b="b"/>
              <a:pathLst>
                <a:path w="649604">
                  <a:moveTo>
                    <a:pt x="0" y="0"/>
                  </a:moveTo>
                  <a:lnTo>
                    <a:pt x="649497" y="0"/>
                  </a:lnTo>
                </a:path>
              </a:pathLst>
            </a:custGeom>
            <a:ln w="38527">
              <a:solidFill>
                <a:srgbClr val="000000"/>
              </a:solidFill>
            </a:ln>
          </p:spPr>
          <p:txBody>
            <a:bodyPr wrap="square" lIns="0" tIns="0" rIns="0" bIns="0" rtlCol="0"/>
            <a:lstStyle/>
            <a:p>
              <a:endParaRPr/>
            </a:p>
          </p:txBody>
        </p:sp>
        <p:sp>
          <p:nvSpPr>
            <p:cNvPr id="147" name="object 147"/>
            <p:cNvSpPr/>
            <p:nvPr/>
          </p:nvSpPr>
          <p:spPr>
            <a:xfrm>
              <a:off x="5960108" y="3409818"/>
              <a:ext cx="636270" cy="0"/>
            </a:xfrm>
            <a:custGeom>
              <a:avLst/>
              <a:gdLst/>
              <a:ahLst/>
              <a:cxnLst/>
              <a:rect l="l" t="t" r="r" b="b"/>
              <a:pathLst>
                <a:path w="636270">
                  <a:moveTo>
                    <a:pt x="0" y="0"/>
                  </a:moveTo>
                  <a:lnTo>
                    <a:pt x="635999" y="0"/>
                  </a:lnTo>
                </a:path>
              </a:pathLst>
            </a:custGeom>
            <a:ln w="38527">
              <a:solidFill>
                <a:srgbClr val="000000"/>
              </a:solidFill>
            </a:ln>
          </p:spPr>
          <p:txBody>
            <a:bodyPr wrap="square" lIns="0" tIns="0" rIns="0" bIns="0" rtlCol="0"/>
            <a:lstStyle/>
            <a:p>
              <a:endParaRPr/>
            </a:p>
          </p:txBody>
        </p:sp>
        <p:sp>
          <p:nvSpPr>
            <p:cNvPr id="148" name="object 148"/>
            <p:cNvSpPr/>
            <p:nvPr/>
          </p:nvSpPr>
          <p:spPr>
            <a:xfrm>
              <a:off x="3118287" y="3222317"/>
              <a:ext cx="2842260" cy="455295"/>
            </a:xfrm>
            <a:custGeom>
              <a:avLst/>
              <a:gdLst/>
              <a:ahLst/>
              <a:cxnLst/>
              <a:rect l="l" t="t" r="r" b="b"/>
              <a:pathLst>
                <a:path w="2842260" h="455295">
                  <a:moveTo>
                    <a:pt x="0" y="455055"/>
                  </a:moveTo>
                  <a:lnTo>
                    <a:pt x="2841820" y="455055"/>
                  </a:lnTo>
                  <a:lnTo>
                    <a:pt x="2841820" y="0"/>
                  </a:lnTo>
                  <a:lnTo>
                    <a:pt x="0" y="0"/>
                  </a:lnTo>
                  <a:lnTo>
                    <a:pt x="0" y="455055"/>
                  </a:lnTo>
                  <a:close/>
                </a:path>
              </a:pathLst>
            </a:custGeom>
            <a:solidFill>
              <a:srgbClr val="FFFFFF"/>
            </a:solidFill>
          </p:spPr>
          <p:txBody>
            <a:bodyPr wrap="square" lIns="0" tIns="0" rIns="0" bIns="0" rtlCol="0"/>
            <a:lstStyle/>
            <a:p>
              <a:endParaRPr/>
            </a:p>
          </p:txBody>
        </p:sp>
        <p:sp>
          <p:nvSpPr>
            <p:cNvPr id="149" name="object 149"/>
            <p:cNvSpPr/>
            <p:nvPr/>
          </p:nvSpPr>
          <p:spPr>
            <a:xfrm>
              <a:off x="3118287" y="3222317"/>
              <a:ext cx="2842260" cy="455295"/>
            </a:xfrm>
            <a:custGeom>
              <a:avLst/>
              <a:gdLst/>
              <a:ahLst/>
              <a:cxnLst/>
              <a:rect l="l" t="t" r="r" b="b"/>
              <a:pathLst>
                <a:path w="2842260" h="455295">
                  <a:moveTo>
                    <a:pt x="0" y="455055"/>
                  </a:moveTo>
                  <a:lnTo>
                    <a:pt x="2841821" y="455055"/>
                  </a:lnTo>
                  <a:lnTo>
                    <a:pt x="2841820" y="0"/>
                  </a:lnTo>
                  <a:lnTo>
                    <a:pt x="0" y="0"/>
                  </a:lnTo>
                  <a:lnTo>
                    <a:pt x="0" y="455055"/>
                  </a:lnTo>
                  <a:close/>
                </a:path>
              </a:pathLst>
            </a:custGeom>
            <a:ln w="21406">
              <a:solidFill>
                <a:srgbClr val="008000"/>
              </a:solidFill>
            </a:ln>
          </p:spPr>
          <p:txBody>
            <a:bodyPr wrap="square" lIns="0" tIns="0" rIns="0" bIns="0" rtlCol="0"/>
            <a:lstStyle/>
            <a:p>
              <a:endParaRPr/>
            </a:p>
          </p:txBody>
        </p:sp>
        <p:sp>
          <p:nvSpPr>
            <p:cNvPr id="150" name="object 150"/>
            <p:cNvSpPr txBox="1"/>
            <p:nvPr/>
          </p:nvSpPr>
          <p:spPr>
            <a:xfrm>
              <a:off x="3118287" y="3222317"/>
              <a:ext cx="2842260" cy="445488"/>
            </a:xfrm>
            <a:prstGeom prst="rect">
              <a:avLst/>
            </a:prstGeom>
            <a:ln w="21406">
              <a:solidFill>
                <a:srgbClr val="008000"/>
              </a:solidFill>
            </a:ln>
          </p:spPr>
          <p:txBody>
            <a:bodyPr vert="horz" wrap="square" lIns="0" tIns="72000" rIns="0" bIns="72000" rtlCol="0">
              <a:spAutoFit/>
            </a:bodyPr>
            <a:lstStyle/>
            <a:p>
              <a:pPr marL="662305">
                <a:spcBef>
                  <a:spcPts val="430"/>
                </a:spcBef>
              </a:pPr>
              <a:r>
                <a:rPr sz="1950" spc="5" dirty="0">
                  <a:latin typeface="Times New Roman"/>
                  <a:cs typeface="Times New Roman"/>
                </a:rPr>
                <a:t>Secure</a:t>
              </a:r>
              <a:r>
                <a:rPr sz="1950" spc="475" dirty="0">
                  <a:latin typeface="Times New Roman"/>
                  <a:cs typeface="Times New Roman"/>
                </a:rPr>
                <a:t> </a:t>
              </a:r>
              <a:r>
                <a:rPr sz="1950" spc="5" dirty="0">
                  <a:latin typeface="Times New Roman"/>
                  <a:cs typeface="Times New Roman"/>
                </a:rPr>
                <a:t>Tunnel</a:t>
              </a:r>
              <a:endParaRPr sz="1950" dirty="0">
                <a:latin typeface="Times New Roman"/>
                <a:cs typeface="Times New Roman"/>
              </a:endParaRPr>
            </a:p>
          </p:txBody>
        </p:sp>
        <p:sp>
          <p:nvSpPr>
            <p:cNvPr id="151" name="object 151"/>
            <p:cNvSpPr/>
            <p:nvPr/>
          </p:nvSpPr>
          <p:spPr>
            <a:xfrm>
              <a:off x="5960037" y="3323309"/>
              <a:ext cx="449580" cy="0"/>
            </a:xfrm>
            <a:custGeom>
              <a:avLst/>
              <a:gdLst/>
              <a:ahLst/>
              <a:cxnLst/>
              <a:rect l="l" t="t" r="r" b="b"/>
              <a:pathLst>
                <a:path w="449579">
                  <a:moveTo>
                    <a:pt x="0" y="0"/>
                  </a:moveTo>
                  <a:lnTo>
                    <a:pt x="449528" y="0"/>
                  </a:lnTo>
                </a:path>
              </a:pathLst>
            </a:custGeom>
            <a:ln w="12842">
              <a:solidFill>
                <a:srgbClr val="008000"/>
              </a:solidFill>
              <a:prstDash val="sysDash"/>
            </a:ln>
          </p:spPr>
          <p:txBody>
            <a:bodyPr wrap="square" lIns="0" tIns="0" rIns="0" bIns="0" rtlCol="0"/>
            <a:lstStyle/>
            <a:p>
              <a:endParaRPr/>
            </a:p>
          </p:txBody>
        </p:sp>
        <p:sp>
          <p:nvSpPr>
            <p:cNvPr id="152" name="object 152"/>
            <p:cNvSpPr/>
            <p:nvPr/>
          </p:nvSpPr>
          <p:spPr>
            <a:xfrm>
              <a:off x="6395065" y="3265519"/>
              <a:ext cx="174625" cy="116205"/>
            </a:xfrm>
            <a:custGeom>
              <a:avLst/>
              <a:gdLst/>
              <a:ahLst/>
              <a:cxnLst/>
              <a:rect l="l" t="t" r="r" b="b"/>
              <a:pathLst>
                <a:path w="174625" h="116204">
                  <a:moveTo>
                    <a:pt x="0" y="0"/>
                  </a:moveTo>
                  <a:lnTo>
                    <a:pt x="0" y="115583"/>
                  </a:lnTo>
                  <a:lnTo>
                    <a:pt x="174010" y="57791"/>
                  </a:lnTo>
                  <a:lnTo>
                    <a:pt x="0" y="0"/>
                  </a:lnTo>
                  <a:close/>
                </a:path>
              </a:pathLst>
            </a:custGeom>
            <a:solidFill>
              <a:srgbClr val="008000"/>
            </a:solidFill>
          </p:spPr>
          <p:txBody>
            <a:bodyPr wrap="square" lIns="0" tIns="0" rIns="0" bIns="0" rtlCol="0"/>
            <a:lstStyle/>
            <a:p>
              <a:endParaRPr/>
            </a:p>
          </p:txBody>
        </p:sp>
        <p:sp>
          <p:nvSpPr>
            <p:cNvPr id="153" name="object 153"/>
            <p:cNvSpPr/>
            <p:nvPr/>
          </p:nvSpPr>
          <p:spPr>
            <a:xfrm>
              <a:off x="2509320" y="3323309"/>
              <a:ext cx="449580" cy="0"/>
            </a:xfrm>
            <a:custGeom>
              <a:avLst/>
              <a:gdLst/>
              <a:ahLst/>
              <a:cxnLst/>
              <a:rect l="l" t="t" r="r" b="b"/>
              <a:pathLst>
                <a:path w="449580">
                  <a:moveTo>
                    <a:pt x="0" y="0"/>
                  </a:moveTo>
                  <a:lnTo>
                    <a:pt x="449456" y="0"/>
                  </a:lnTo>
                </a:path>
              </a:pathLst>
            </a:custGeom>
            <a:ln w="12842">
              <a:solidFill>
                <a:srgbClr val="008000"/>
              </a:solidFill>
              <a:prstDash val="sysDash"/>
            </a:ln>
          </p:spPr>
          <p:txBody>
            <a:bodyPr wrap="square" lIns="0" tIns="0" rIns="0" bIns="0" rtlCol="0"/>
            <a:lstStyle/>
            <a:p>
              <a:endParaRPr/>
            </a:p>
          </p:txBody>
        </p:sp>
        <p:sp>
          <p:nvSpPr>
            <p:cNvPr id="154" name="object 154"/>
            <p:cNvSpPr/>
            <p:nvPr/>
          </p:nvSpPr>
          <p:spPr>
            <a:xfrm>
              <a:off x="2944277" y="3265519"/>
              <a:ext cx="174625" cy="116205"/>
            </a:xfrm>
            <a:custGeom>
              <a:avLst/>
              <a:gdLst/>
              <a:ahLst/>
              <a:cxnLst/>
              <a:rect l="l" t="t" r="r" b="b"/>
              <a:pathLst>
                <a:path w="174625" h="116204">
                  <a:moveTo>
                    <a:pt x="0" y="0"/>
                  </a:moveTo>
                  <a:lnTo>
                    <a:pt x="0" y="115583"/>
                  </a:lnTo>
                  <a:lnTo>
                    <a:pt x="174010" y="57791"/>
                  </a:lnTo>
                  <a:lnTo>
                    <a:pt x="0" y="0"/>
                  </a:lnTo>
                  <a:close/>
                </a:path>
              </a:pathLst>
            </a:custGeom>
            <a:solidFill>
              <a:srgbClr val="008000"/>
            </a:solidFill>
          </p:spPr>
          <p:txBody>
            <a:bodyPr wrap="square" lIns="0" tIns="0" rIns="0" bIns="0" rtlCol="0"/>
            <a:lstStyle/>
            <a:p>
              <a:endParaRPr/>
            </a:p>
          </p:txBody>
        </p:sp>
        <p:sp>
          <p:nvSpPr>
            <p:cNvPr id="155" name="object 155"/>
            <p:cNvSpPr/>
            <p:nvPr/>
          </p:nvSpPr>
          <p:spPr>
            <a:xfrm>
              <a:off x="2668830" y="3576237"/>
              <a:ext cx="449580" cy="0"/>
            </a:xfrm>
            <a:custGeom>
              <a:avLst/>
              <a:gdLst/>
              <a:ahLst/>
              <a:cxnLst/>
              <a:rect l="l" t="t" r="r" b="b"/>
              <a:pathLst>
                <a:path w="449580">
                  <a:moveTo>
                    <a:pt x="449456" y="0"/>
                  </a:moveTo>
                  <a:lnTo>
                    <a:pt x="0" y="0"/>
                  </a:lnTo>
                </a:path>
              </a:pathLst>
            </a:custGeom>
            <a:ln w="12842">
              <a:solidFill>
                <a:srgbClr val="008000"/>
              </a:solidFill>
              <a:prstDash val="sysDash"/>
            </a:ln>
          </p:spPr>
          <p:txBody>
            <a:bodyPr wrap="square" lIns="0" tIns="0" rIns="0" bIns="0" rtlCol="0"/>
            <a:lstStyle/>
            <a:p>
              <a:endParaRPr/>
            </a:p>
          </p:txBody>
        </p:sp>
        <p:sp>
          <p:nvSpPr>
            <p:cNvPr id="156" name="object 156"/>
            <p:cNvSpPr/>
            <p:nvPr/>
          </p:nvSpPr>
          <p:spPr>
            <a:xfrm>
              <a:off x="2509321" y="3518446"/>
              <a:ext cx="174625" cy="116205"/>
            </a:xfrm>
            <a:custGeom>
              <a:avLst/>
              <a:gdLst/>
              <a:ahLst/>
              <a:cxnLst/>
              <a:rect l="l" t="t" r="r" b="b"/>
              <a:pathLst>
                <a:path w="174625" h="116204">
                  <a:moveTo>
                    <a:pt x="174010" y="0"/>
                  </a:moveTo>
                  <a:lnTo>
                    <a:pt x="0" y="57791"/>
                  </a:lnTo>
                  <a:lnTo>
                    <a:pt x="174010" y="115583"/>
                  </a:lnTo>
                  <a:lnTo>
                    <a:pt x="174010" y="0"/>
                  </a:lnTo>
                  <a:close/>
                </a:path>
              </a:pathLst>
            </a:custGeom>
            <a:solidFill>
              <a:srgbClr val="008000"/>
            </a:solidFill>
          </p:spPr>
          <p:txBody>
            <a:bodyPr wrap="square" lIns="0" tIns="0" rIns="0" bIns="0" rtlCol="0"/>
            <a:lstStyle/>
            <a:p>
              <a:endParaRPr/>
            </a:p>
          </p:txBody>
        </p:sp>
        <p:sp>
          <p:nvSpPr>
            <p:cNvPr id="157" name="object 157"/>
            <p:cNvSpPr/>
            <p:nvPr/>
          </p:nvSpPr>
          <p:spPr>
            <a:xfrm>
              <a:off x="6119547" y="3576237"/>
              <a:ext cx="449580" cy="0"/>
            </a:xfrm>
            <a:custGeom>
              <a:avLst/>
              <a:gdLst/>
              <a:ahLst/>
              <a:cxnLst/>
              <a:rect l="l" t="t" r="r" b="b"/>
              <a:pathLst>
                <a:path w="449579">
                  <a:moveTo>
                    <a:pt x="449528" y="0"/>
                  </a:moveTo>
                  <a:lnTo>
                    <a:pt x="0" y="0"/>
                  </a:lnTo>
                </a:path>
              </a:pathLst>
            </a:custGeom>
            <a:ln w="12842">
              <a:solidFill>
                <a:srgbClr val="008000"/>
              </a:solidFill>
              <a:prstDash val="sysDash"/>
            </a:ln>
          </p:spPr>
          <p:txBody>
            <a:bodyPr wrap="square" lIns="0" tIns="0" rIns="0" bIns="0" rtlCol="0"/>
            <a:lstStyle/>
            <a:p>
              <a:endParaRPr/>
            </a:p>
          </p:txBody>
        </p:sp>
        <p:sp>
          <p:nvSpPr>
            <p:cNvPr id="158" name="object 158"/>
            <p:cNvSpPr/>
            <p:nvPr/>
          </p:nvSpPr>
          <p:spPr>
            <a:xfrm>
              <a:off x="5960037" y="3518446"/>
              <a:ext cx="174625" cy="116205"/>
            </a:xfrm>
            <a:custGeom>
              <a:avLst/>
              <a:gdLst/>
              <a:ahLst/>
              <a:cxnLst/>
              <a:rect l="l" t="t" r="r" b="b"/>
              <a:pathLst>
                <a:path w="174625" h="116204">
                  <a:moveTo>
                    <a:pt x="174010" y="0"/>
                  </a:moveTo>
                  <a:lnTo>
                    <a:pt x="0" y="57791"/>
                  </a:lnTo>
                  <a:lnTo>
                    <a:pt x="174010" y="115583"/>
                  </a:lnTo>
                  <a:lnTo>
                    <a:pt x="174010" y="0"/>
                  </a:lnTo>
                  <a:close/>
                </a:path>
              </a:pathLst>
            </a:custGeom>
            <a:solidFill>
              <a:srgbClr val="008000"/>
            </a:solidFill>
          </p:spPr>
          <p:txBody>
            <a:bodyPr wrap="square" lIns="0" tIns="0" rIns="0" bIns="0" rtlCol="0"/>
            <a:lstStyle/>
            <a:p>
              <a:endParaRPr/>
            </a:p>
          </p:txBody>
        </p:sp>
        <p:sp>
          <p:nvSpPr>
            <p:cNvPr id="159" name="object 159"/>
            <p:cNvSpPr txBox="1"/>
            <p:nvPr/>
          </p:nvSpPr>
          <p:spPr>
            <a:xfrm>
              <a:off x="5590767" y="2530953"/>
              <a:ext cx="1403250" cy="263534"/>
            </a:xfrm>
            <a:prstGeom prst="rect">
              <a:avLst/>
            </a:prstGeom>
          </p:spPr>
          <p:txBody>
            <a:bodyPr vert="horz" wrap="square" lIns="0" tIns="17145" rIns="0" bIns="0" rtlCol="0">
              <a:spAutoFit/>
            </a:bodyPr>
            <a:lstStyle/>
            <a:p>
              <a:pPr marL="12700">
                <a:spcBef>
                  <a:spcPts val="135"/>
                </a:spcBef>
              </a:pPr>
              <a:r>
                <a:rPr lang="en-US" altLang="zh-CN" sz="1600" dirty="0" smtClean="0">
                  <a:latin typeface="Times New Roman" panose="02020603050405020304" pitchFamily="18" charset="0"/>
                  <a:cs typeface="Times New Roman" panose="02020603050405020304" pitchFamily="18" charset="0"/>
                </a:rPr>
                <a:t>119.163.150.17</a:t>
              </a:r>
              <a:endParaRPr lang="en-US" altLang="zh-CN" sz="1200" dirty="0">
                <a:latin typeface="Times New Roman" panose="02020603050405020304" pitchFamily="18" charset="0"/>
                <a:cs typeface="Times New Roman" panose="02020603050405020304" pitchFamily="18" charset="0"/>
              </a:endParaRPr>
            </a:p>
          </p:txBody>
        </p:sp>
        <p:sp>
          <p:nvSpPr>
            <p:cNvPr id="160" name="object 160"/>
            <p:cNvSpPr txBox="1"/>
            <p:nvPr/>
          </p:nvSpPr>
          <p:spPr>
            <a:xfrm>
              <a:off x="2060770" y="2530953"/>
              <a:ext cx="1153795" cy="271228"/>
            </a:xfrm>
            <a:prstGeom prst="rect">
              <a:avLst/>
            </a:prstGeom>
          </p:spPr>
          <p:txBody>
            <a:bodyPr vert="horz" wrap="square" lIns="0" tIns="17145" rIns="0" bIns="0" rtlCol="0">
              <a:spAutoFit/>
            </a:bodyPr>
            <a:lstStyle/>
            <a:p>
              <a:pPr marL="12700">
                <a:spcBef>
                  <a:spcPts val="135"/>
                </a:spcBef>
              </a:pPr>
              <a:r>
                <a:rPr sz="1650" spc="10" dirty="0">
                  <a:latin typeface="Times New Roman"/>
                  <a:cs typeface="Times New Roman"/>
                </a:rPr>
                <a:t>212.38.79.51</a:t>
              </a:r>
              <a:endParaRPr sz="1650">
                <a:latin typeface="Times New Roman"/>
                <a:cs typeface="Times New Roman"/>
              </a:endParaRPr>
            </a:p>
          </p:txBody>
        </p:sp>
        <p:sp>
          <p:nvSpPr>
            <p:cNvPr id="161" name="object 161"/>
            <p:cNvSpPr txBox="1"/>
            <p:nvPr/>
          </p:nvSpPr>
          <p:spPr>
            <a:xfrm>
              <a:off x="7217509" y="2099130"/>
              <a:ext cx="886460" cy="539115"/>
            </a:xfrm>
            <a:prstGeom prst="rect">
              <a:avLst/>
            </a:prstGeom>
          </p:spPr>
          <p:txBody>
            <a:bodyPr vert="horz" wrap="square" lIns="0" tIns="15240" rIns="0" bIns="0" rtlCol="0">
              <a:spAutoFit/>
            </a:bodyPr>
            <a:lstStyle/>
            <a:p>
              <a:pPr marL="12700">
                <a:spcBef>
                  <a:spcPts val="120"/>
                </a:spcBef>
              </a:pPr>
              <a:r>
                <a:rPr lang="zh-CN" altLang="en-US" sz="3350" spc="35" dirty="0">
                  <a:latin typeface="宋体"/>
                  <a:cs typeface="宋体"/>
                </a:rPr>
                <a:t>济南</a:t>
              </a:r>
              <a:endParaRPr sz="3350" dirty="0">
                <a:latin typeface="宋体"/>
                <a:cs typeface="宋体"/>
              </a:endParaRPr>
            </a:p>
          </p:txBody>
        </p:sp>
        <p:sp>
          <p:nvSpPr>
            <p:cNvPr id="162" name="object 162"/>
            <p:cNvSpPr txBox="1"/>
            <p:nvPr/>
          </p:nvSpPr>
          <p:spPr>
            <a:xfrm>
              <a:off x="1711405" y="4298602"/>
              <a:ext cx="886460" cy="539115"/>
            </a:xfrm>
            <a:prstGeom prst="rect">
              <a:avLst/>
            </a:prstGeom>
          </p:spPr>
          <p:txBody>
            <a:bodyPr vert="horz" wrap="square" lIns="0" tIns="15240" rIns="0" bIns="0" rtlCol="0">
              <a:spAutoFit/>
            </a:bodyPr>
            <a:lstStyle/>
            <a:p>
              <a:pPr marL="12700">
                <a:spcBef>
                  <a:spcPts val="120"/>
                </a:spcBef>
              </a:pPr>
              <a:r>
                <a:rPr sz="3350" spc="35" dirty="0">
                  <a:latin typeface="宋体"/>
                  <a:cs typeface="宋体"/>
                </a:rPr>
                <a:t>纽</a:t>
              </a:r>
              <a:r>
                <a:rPr sz="3350" spc="25" dirty="0">
                  <a:latin typeface="宋体"/>
                  <a:cs typeface="宋体"/>
                </a:rPr>
                <a:t>约</a:t>
              </a:r>
              <a:endParaRPr sz="3350">
                <a:latin typeface="宋体"/>
                <a:cs typeface="宋体"/>
              </a:endParaRPr>
            </a:p>
          </p:txBody>
        </p:sp>
        <p:sp>
          <p:nvSpPr>
            <p:cNvPr id="163" name="object 163"/>
            <p:cNvSpPr/>
            <p:nvPr/>
          </p:nvSpPr>
          <p:spPr>
            <a:xfrm>
              <a:off x="2556780" y="3813254"/>
              <a:ext cx="6325235" cy="805180"/>
            </a:xfrm>
            <a:custGeom>
              <a:avLst/>
              <a:gdLst/>
              <a:ahLst/>
              <a:cxnLst/>
              <a:rect l="l" t="t" r="r" b="b"/>
              <a:pathLst>
                <a:path w="6325234" h="805179">
                  <a:moveTo>
                    <a:pt x="0" y="0"/>
                  </a:moveTo>
                  <a:lnTo>
                    <a:pt x="6324922" y="804820"/>
                  </a:lnTo>
                </a:path>
              </a:pathLst>
            </a:custGeom>
            <a:ln w="55654">
              <a:solidFill>
                <a:srgbClr val="0000FF"/>
              </a:solidFill>
              <a:prstDash val="dash"/>
            </a:ln>
          </p:spPr>
          <p:txBody>
            <a:bodyPr wrap="square" lIns="0" tIns="0" rIns="0" bIns="0" rtlCol="0"/>
            <a:lstStyle/>
            <a:p>
              <a:endParaRPr/>
            </a:p>
          </p:txBody>
        </p:sp>
        <p:sp>
          <p:nvSpPr>
            <p:cNvPr id="164" name="object 164"/>
            <p:cNvSpPr/>
            <p:nvPr/>
          </p:nvSpPr>
          <p:spPr>
            <a:xfrm>
              <a:off x="2281352" y="3716615"/>
              <a:ext cx="313690" cy="200025"/>
            </a:xfrm>
            <a:custGeom>
              <a:avLst/>
              <a:gdLst/>
              <a:ahLst/>
              <a:cxnLst/>
              <a:rect l="l" t="t" r="r" b="b"/>
              <a:pathLst>
                <a:path w="313690" h="200025">
                  <a:moveTo>
                    <a:pt x="313255" y="0"/>
                  </a:moveTo>
                  <a:lnTo>
                    <a:pt x="0" y="61590"/>
                  </a:lnTo>
                  <a:lnTo>
                    <a:pt x="287673" y="199613"/>
                  </a:lnTo>
                  <a:lnTo>
                    <a:pt x="313255" y="0"/>
                  </a:lnTo>
                  <a:close/>
                </a:path>
              </a:pathLst>
            </a:custGeom>
            <a:solidFill>
              <a:srgbClr val="0000FF"/>
            </a:solidFill>
          </p:spPr>
          <p:txBody>
            <a:bodyPr wrap="square" lIns="0" tIns="0" rIns="0" bIns="0" rtlCol="0"/>
            <a:lstStyle/>
            <a:p>
              <a:endParaRPr/>
            </a:p>
          </p:txBody>
        </p:sp>
        <p:sp>
          <p:nvSpPr>
            <p:cNvPr id="165" name="object 165"/>
            <p:cNvSpPr/>
            <p:nvPr/>
          </p:nvSpPr>
          <p:spPr>
            <a:xfrm>
              <a:off x="8843928" y="4515103"/>
              <a:ext cx="313690" cy="200025"/>
            </a:xfrm>
            <a:custGeom>
              <a:avLst/>
              <a:gdLst/>
              <a:ahLst/>
              <a:cxnLst/>
              <a:rect l="l" t="t" r="r" b="b"/>
              <a:pathLst>
                <a:path w="313690" h="200025">
                  <a:moveTo>
                    <a:pt x="25600" y="0"/>
                  </a:moveTo>
                  <a:lnTo>
                    <a:pt x="0" y="199577"/>
                  </a:lnTo>
                  <a:lnTo>
                    <a:pt x="313291" y="138022"/>
                  </a:lnTo>
                  <a:lnTo>
                    <a:pt x="25600" y="0"/>
                  </a:lnTo>
                  <a:close/>
                </a:path>
              </a:pathLst>
            </a:custGeom>
            <a:solidFill>
              <a:srgbClr val="0000FF"/>
            </a:solidFill>
          </p:spPr>
          <p:txBody>
            <a:bodyPr wrap="square" lIns="0" tIns="0" rIns="0" bIns="0" rtlCol="0"/>
            <a:lstStyle/>
            <a:p>
              <a:endParaRPr/>
            </a:p>
          </p:txBody>
        </p:sp>
        <p:sp>
          <p:nvSpPr>
            <p:cNvPr id="166" name="object 166"/>
            <p:cNvSpPr/>
            <p:nvPr/>
          </p:nvSpPr>
          <p:spPr>
            <a:xfrm>
              <a:off x="9346984" y="4886913"/>
              <a:ext cx="359410" cy="227965"/>
            </a:xfrm>
            <a:custGeom>
              <a:avLst/>
              <a:gdLst/>
              <a:ahLst/>
              <a:cxnLst/>
              <a:rect l="l" t="t" r="r" b="b"/>
              <a:pathLst>
                <a:path w="359409" h="227964">
                  <a:moveTo>
                    <a:pt x="277486" y="0"/>
                  </a:moveTo>
                  <a:lnTo>
                    <a:pt x="0" y="227474"/>
                  </a:lnTo>
                  <a:lnTo>
                    <a:pt x="108309" y="227634"/>
                  </a:lnTo>
                  <a:lnTo>
                    <a:pt x="157873" y="225727"/>
                  </a:lnTo>
                  <a:lnTo>
                    <a:pt x="206079" y="217052"/>
                  </a:lnTo>
                  <a:lnTo>
                    <a:pt x="252042" y="201902"/>
                  </a:lnTo>
                  <a:lnTo>
                    <a:pt x="294877" y="180568"/>
                  </a:lnTo>
                  <a:lnTo>
                    <a:pt x="333700" y="153344"/>
                  </a:lnTo>
                  <a:lnTo>
                    <a:pt x="354575" y="120392"/>
                  </a:lnTo>
                  <a:lnTo>
                    <a:pt x="359188" y="84259"/>
                  </a:lnTo>
                  <a:lnTo>
                    <a:pt x="347924" y="49246"/>
                  </a:lnTo>
                  <a:lnTo>
                    <a:pt x="321168" y="19656"/>
                  </a:lnTo>
                  <a:lnTo>
                    <a:pt x="277486" y="0"/>
                  </a:lnTo>
                  <a:close/>
                </a:path>
              </a:pathLst>
            </a:custGeom>
            <a:solidFill>
              <a:srgbClr val="DCD2B8"/>
            </a:solidFill>
          </p:spPr>
          <p:txBody>
            <a:bodyPr wrap="square" lIns="0" tIns="0" rIns="0" bIns="0" rtlCol="0"/>
            <a:lstStyle/>
            <a:p>
              <a:endParaRPr/>
            </a:p>
          </p:txBody>
        </p:sp>
        <p:sp>
          <p:nvSpPr>
            <p:cNvPr id="167" name="object 167"/>
            <p:cNvSpPr/>
            <p:nvPr/>
          </p:nvSpPr>
          <p:spPr>
            <a:xfrm>
              <a:off x="9157219" y="4414287"/>
              <a:ext cx="505920" cy="274046"/>
            </a:xfrm>
            <a:prstGeom prst="rect">
              <a:avLst/>
            </a:prstGeom>
            <a:blipFill>
              <a:blip r:embed="rId48" cstate="print"/>
              <a:stretch>
                <a:fillRect/>
              </a:stretch>
            </a:blipFill>
          </p:spPr>
          <p:txBody>
            <a:bodyPr wrap="square" lIns="0" tIns="0" rIns="0" bIns="0" rtlCol="0"/>
            <a:lstStyle/>
            <a:p>
              <a:endParaRPr/>
            </a:p>
          </p:txBody>
        </p:sp>
        <p:sp>
          <p:nvSpPr>
            <p:cNvPr id="168" name="object 168"/>
            <p:cNvSpPr/>
            <p:nvPr/>
          </p:nvSpPr>
          <p:spPr>
            <a:xfrm>
              <a:off x="9157220" y="4414287"/>
              <a:ext cx="506095" cy="274320"/>
            </a:xfrm>
            <a:custGeom>
              <a:avLst/>
              <a:gdLst/>
              <a:ahLst/>
              <a:cxnLst/>
              <a:rect l="l" t="t" r="r" b="b"/>
              <a:pathLst>
                <a:path w="506095" h="274320">
                  <a:moveTo>
                    <a:pt x="191913" y="274028"/>
                  </a:moveTo>
                  <a:lnTo>
                    <a:pt x="505920" y="103828"/>
                  </a:lnTo>
                  <a:lnTo>
                    <a:pt x="311322" y="0"/>
                  </a:lnTo>
                  <a:lnTo>
                    <a:pt x="0" y="169004"/>
                  </a:lnTo>
                  <a:lnTo>
                    <a:pt x="40311" y="206344"/>
                  </a:lnTo>
                  <a:lnTo>
                    <a:pt x="86446" y="236676"/>
                  </a:lnTo>
                  <a:lnTo>
                    <a:pt x="137381" y="259432"/>
                  </a:lnTo>
                  <a:lnTo>
                    <a:pt x="192092" y="274046"/>
                  </a:lnTo>
                </a:path>
              </a:pathLst>
            </a:custGeom>
            <a:ln w="6426">
              <a:solidFill>
                <a:srgbClr val="FFFFFF"/>
              </a:solidFill>
            </a:ln>
          </p:spPr>
          <p:txBody>
            <a:bodyPr wrap="square" lIns="0" tIns="0" rIns="0" bIns="0" rtlCol="0"/>
            <a:lstStyle/>
            <a:p>
              <a:endParaRPr/>
            </a:p>
          </p:txBody>
        </p:sp>
        <p:sp>
          <p:nvSpPr>
            <p:cNvPr id="169" name="object 169"/>
            <p:cNvSpPr/>
            <p:nvPr/>
          </p:nvSpPr>
          <p:spPr>
            <a:xfrm>
              <a:off x="9157219" y="4582811"/>
              <a:ext cx="192092" cy="531665"/>
            </a:xfrm>
            <a:prstGeom prst="rect">
              <a:avLst/>
            </a:prstGeom>
            <a:blipFill>
              <a:blip r:embed="rId49" cstate="print"/>
              <a:stretch>
                <a:fillRect/>
              </a:stretch>
            </a:blipFill>
          </p:spPr>
          <p:txBody>
            <a:bodyPr wrap="square" lIns="0" tIns="0" rIns="0" bIns="0" rtlCol="0"/>
            <a:lstStyle/>
            <a:p>
              <a:endParaRPr/>
            </a:p>
          </p:txBody>
        </p:sp>
        <p:sp>
          <p:nvSpPr>
            <p:cNvPr id="170" name="object 170"/>
            <p:cNvSpPr/>
            <p:nvPr/>
          </p:nvSpPr>
          <p:spPr>
            <a:xfrm>
              <a:off x="9157220" y="4582810"/>
              <a:ext cx="192405" cy="532130"/>
            </a:xfrm>
            <a:custGeom>
              <a:avLst/>
              <a:gdLst/>
              <a:ahLst/>
              <a:cxnLst/>
              <a:rect l="l" t="t" r="r" b="b"/>
              <a:pathLst>
                <a:path w="192404" h="532129">
                  <a:moveTo>
                    <a:pt x="192092" y="105523"/>
                  </a:moveTo>
                  <a:lnTo>
                    <a:pt x="137280" y="90931"/>
                  </a:lnTo>
                  <a:lnTo>
                    <a:pt x="86311" y="68092"/>
                  </a:lnTo>
                  <a:lnTo>
                    <a:pt x="40210" y="37587"/>
                  </a:lnTo>
                  <a:lnTo>
                    <a:pt x="0" y="0"/>
                  </a:lnTo>
                  <a:lnTo>
                    <a:pt x="0" y="434578"/>
                  </a:lnTo>
                  <a:lnTo>
                    <a:pt x="40814" y="470081"/>
                  </a:lnTo>
                  <a:lnTo>
                    <a:pt x="87117" y="498453"/>
                  </a:lnTo>
                  <a:lnTo>
                    <a:pt x="137884" y="519159"/>
                  </a:lnTo>
                  <a:lnTo>
                    <a:pt x="192092" y="531665"/>
                  </a:lnTo>
                  <a:lnTo>
                    <a:pt x="191913" y="105505"/>
                  </a:lnTo>
                </a:path>
              </a:pathLst>
            </a:custGeom>
            <a:ln w="6442">
              <a:solidFill>
                <a:srgbClr val="FFFFFF"/>
              </a:solidFill>
            </a:ln>
          </p:spPr>
          <p:txBody>
            <a:bodyPr wrap="square" lIns="0" tIns="0" rIns="0" bIns="0" rtlCol="0"/>
            <a:lstStyle/>
            <a:p>
              <a:endParaRPr/>
            </a:p>
          </p:txBody>
        </p:sp>
        <p:sp>
          <p:nvSpPr>
            <p:cNvPr id="171" name="object 171"/>
            <p:cNvSpPr/>
            <p:nvPr/>
          </p:nvSpPr>
          <p:spPr>
            <a:xfrm>
              <a:off x="9349133" y="4518116"/>
              <a:ext cx="314007" cy="595878"/>
            </a:xfrm>
            <a:prstGeom prst="rect">
              <a:avLst/>
            </a:prstGeom>
            <a:blipFill>
              <a:blip r:embed="rId50" cstate="print"/>
              <a:stretch>
                <a:fillRect/>
              </a:stretch>
            </a:blipFill>
          </p:spPr>
          <p:txBody>
            <a:bodyPr wrap="square" lIns="0" tIns="0" rIns="0" bIns="0" rtlCol="0"/>
            <a:lstStyle/>
            <a:p>
              <a:endParaRPr/>
            </a:p>
          </p:txBody>
        </p:sp>
        <p:sp>
          <p:nvSpPr>
            <p:cNvPr id="172" name="object 172"/>
            <p:cNvSpPr/>
            <p:nvPr/>
          </p:nvSpPr>
          <p:spPr>
            <a:xfrm>
              <a:off x="9349134" y="4518117"/>
              <a:ext cx="314325" cy="596265"/>
            </a:xfrm>
            <a:custGeom>
              <a:avLst/>
              <a:gdLst/>
              <a:ahLst/>
              <a:cxnLst/>
              <a:rect l="l" t="t" r="r" b="b"/>
              <a:pathLst>
                <a:path w="314325" h="596264">
                  <a:moveTo>
                    <a:pt x="0" y="170199"/>
                  </a:moveTo>
                  <a:lnTo>
                    <a:pt x="0" y="595878"/>
                  </a:lnTo>
                  <a:lnTo>
                    <a:pt x="314007" y="427337"/>
                  </a:lnTo>
                  <a:lnTo>
                    <a:pt x="314007" y="0"/>
                  </a:lnTo>
                  <a:lnTo>
                    <a:pt x="0" y="170199"/>
                  </a:lnTo>
                  <a:close/>
                </a:path>
              </a:pathLst>
            </a:custGeom>
            <a:ln w="6439">
              <a:solidFill>
                <a:srgbClr val="FFFFFF"/>
              </a:solidFill>
            </a:ln>
          </p:spPr>
          <p:txBody>
            <a:bodyPr wrap="square" lIns="0" tIns="0" rIns="0" bIns="0" rtlCol="0"/>
            <a:lstStyle/>
            <a:p>
              <a:endParaRPr/>
            </a:p>
          </p:txBody>
        </p:sp>
        <p:sp>
          <p:nvSpPr>
            <p:cNvPr id="173" name="object 173"/>
            <p:cNvSpPr/>
            <p:nvPr/>
          </p:nvSpPr>
          <p:spPr>
            <a:xfrm>
              <a:off x="9157220" y="4414270"/>
              <a:ext cx="506095" cy="700405"/>
            </a:xfrm>
            <a:custGeom>
              <a:avLst/>
              <a:gdLst/>
              <a:ahLst/>
              <a:cxnLst/>
              <a:rect l="l" t="t" r="r" b="b"/>
              <a:pathLst>
                <a:path w="506095" h="700404">
                  <a:moveTo>
                    <a:pt x="505920" y="103828"/>
                  </a:moveTo>
                  <a:lnTo>
                    <a:pt x="311322" y="0"/>
                  </a:lnTo>
                  <a:lnTo>
                    <a:pt x="0" y="169004"/>
                  </a:lnTo>
                  <a:lnTo>
                    <a:pt x="0" y="603120"/>
                  </a:lnTo>
                  <a:lnTo>
                    <a:pt x="40814" y="638622"/>
                  </a:lnTo>
                  <a:lnTo>
                    <a:pt x="87117" y="666991"/>
                  </a:lnTo>
                  <a:lnTo>
                    <a:pt x="137884" y="687693"/>
                  </a:lnTo>
                  <a:lnTo>
                    <a:pt x="192092" y="700188"/>
                  </a:lnTo>
                  <a:lnTo>
                    <a:pt x="505920" y="531165"/>
                  </a:lnTo>
                  <a:lnTo>
                    <a:pt x="505920" y="103828"/>
                  </a:lnTo>
                  <a:close/>
                </a:path>
              </a:pathLst>
            </a:custGeom>
            <a:ln w="17879">
              <a:solidFill>
                <a:srgbClr val="000000"/>
              </a:solidFill>
            </a:ln>
          </p:spPr>
          <p:txBody>
            <a:bodyPr wrap="square" lIns="0" tIns="0" rIns="0" bIns="0" rtlCol="0"/>
            <a:lstStyle/>
            <a:p>
              <a:endParaRPr/>
            </a:p>
          </p:txBody>
        </p:sp>
        <p:sp>
          <p:nvSpPr>
            <p:cNvPr id="174" name="object 174"/>
            <p:cNvSpPr/>
            <p:nvPr/>
          </p:nvSpPr>
          <p:spPr>
            <a:xfrm>
              <a:off x="9230115" y="4846419"/>
              <a:ext cx="30724" cy="38436"/>
            </a:xfrm>
            <a:prstGeom prst="rect">
              <a:avLst/>
            </a:prstGeom>
            <a:blipFill>
              <a:blip r:embed="rId51" cstate="print"/>
              <a:stretch>
                <a:fillRect/>
              </a:stretch>
            </a:blipFill>
          </p:spPr>
          <p:txBody>
            <a:bodyPr wrap="square" lIns="0" tIns="0" rIns="0" bIns="0" rtlCol="0"/>
            <a:lstStyle/>
            <a:p>
              <a:endParaRPr/>
            </a:p>
          </p:txBody>
        </p:sp>
        <p:sp>
          <p:nvSpPr>
            <p:cNvPr id="175" name="object 175"/>
            <p:cNvSpPr/>
            <p:nvPr/>
          </p:nvSpPr>
          <p:spPr>
            <a:xfrm>
              <a:off x="9230116" y="4846420"/>
              <a:ext cx="31115" cy="38735"/>
            </a:xfrm>
            <a:custGeom>
              <a:avLst/>
              <a:gdLst/>
              <a:ahLst/>
              <a:cxnLst/>
              <a:rect l="l" t="t" r="r" b="b"/>
              <a:pathLst>
                <a:path w="31115" h="38735">
                  <a:moveTo>
                    <a:pt x="29147" y="14202"/>
                  </a:moveTo>
                  <a:lnTo>
                    <a:pt x="25426" y="7303"/>
                  </a:lnTo>
                  <a:lnTo>
                    <a:pt x="20330" y="2420"/>
                  </a:lnTo>
                  <a:lnTo>
                    <a:pt x="14495" y="0"/>
                  </a:lnTo>
                  <a:lnTo>
                    <a:pt x="8559" y="485"/>
                  </a:lnTo>
                  <a:lnTo>
                    <a:pt x="3692" y="3906"/>
                  </a:lnTo>
                  <a:lnTo>
                    <a:pt x="772" y="9513"/>
                  </a:lnTo>
                  <a:lnTo>
                    <a:pt x="0" y="16541"/>
                  </a:lnTo>
                  <a:lnTo>
                    <a:pt x="1577" y="24226"/>
                  </a:lnTo>
                  <a:lnTo>
                    <a:pt x="5323" y="31125"/>
                  </a:lnTo>
                  <a:lnTo>
                    <a:pt x="10461" y="36009"/>
                  </a:lnTo>
                  <a:lnTo>
                    <a:pt x="16305" y="38436"/>
                  </a:lnTo>
                  <a:lnTo>
                    <a:pt x="22165" y="37960"/>
                  </a:lnTo>
                  <a:lnTo>
                    <a:pt x="27032" y="34529"/>
                  </a:lnTo>
                  <a:lnTo>
                    <a:pt x="29952" y="28917"/>
                  </a:lnTo>
                  <a:lnTo>
                    <a:pt x="30724" y="21887"/>
                  </a:lnTo>
                  <a:lnTo>
                    <a:pt x="29147" y="14202"/>
                  </a:lnTo>
                  <a:close/>
                </a:path>
              </a:pathLst>
            </a:custGeom>
            <a:ln w="6435">
              <a:solidFill>
                <a:srgbClr val="000000"/>
              </a:solidFill>
            </a:ln>
          </p:spPr>
          <p:txBody>
            <a:bodyPr wrap="square" lIns="0" tIns="0" rIns="0" bIns="0" rtlCol="0"/>
            <a:lstStyle/>
            <a:p>
              <a:endParaRPr/>
            </a:p>
          </p:txBody>
        </p:sp>
        <p:sp>
          <p:nvSpPr>
            <p:cNvPr id="176" name="object 176"/>
            <p:cNvSpPr/>
            <p:nvPr/>
          </p:nvSpPr>
          <p:spPr>
            <a:xfrm>
              <a:off x="9183015" y="4929235"/>
              <a:ext cx="140323" cy="129004"/>
            </a:xfrm>
            <a:prstGeom prst="rect">
              <a:avLst/>
            </a:prstGeom>
            <a:blipFill>
              <a:blip r:embed="rId52" cstate="print"/>
              <a:stretch>
                <a:fillRect/>
              </a:stretch>
            </a:blipFill>
          </p:spPr>
          <p:txBody>
            <a:bodyPr wrap="square" lIns="0" tIns="0" rIns="0" bIns="0" rtlCol="0"/>
            <a:lstStyle/>
            <a:p>
              <a:endParaRPr/>
            </a:p>
          </p:txBody>
        </p:sp>
        <p:sp>
          <p:nvSpPr>
            <p:cNvPr id="177" name="object 177"/>
            <p:cNvSpPr/>
            <p:nvPr/>
          </p:nvSpPr>
          <p:spPr>
            <a:xfrm>
              <a:off x="9182999" y="4664772"/>
              <a:ext cx="140970" cy="78105"/>
            </a:xfrm>
            <a:custGeom>
              <a:avLst/>
              <a:gdLst/>
              <a:ahLst/>
              <a:cxnLst/>
              <a:rect l="l" t="t" r="r" b="b"/>
              <a:pathLst>
                <a:path w="140970" h="78104">
                  <a:moveTo>
                    <a:pt x="5549" y="0"/>
                  </a:moveTo>
                  <a:lnTo>
                    <a:pt x="2864" y="107"/>
                  </a:lnTo>
                  <a:lnTo>
                    <a:pt x="1253" y="1748"/>
                  </a:lnTo>
                  <a:lnTo>
                    <a:pt x="358" y="2604"/>
                  </a:lnTo>
                  <a:lnTo>
                    <a:pt x="0" y="3763"/>
                  </a:lnTo>
                  <a:lnTo>
                    <a:pt x="179" y="4905"/>
                  </a:lnTo>
                  <a:lnTo>
                    <a:pt x="358" y="7705"/>
                  </a:lnTo>
                  <a:lnTo>
                    <a:pt x="2148" y="10220"/>
                  </a:lnTo>
                  <a:lnTo>
                    <a:pt x="4654" y="11647"/>
                  </a:lnTo>
                  <a:lnTo>
                    <a:pt x="33871" y="33348"/>
                  </a:lnTo>
                  <a:lnTo>
                    <a:pt x="65455" y="51758"/>
                  </a:lnTo>
                  <a:lnTo>
                    <a:pt x="99086" y="66710"/>
                  </a:lnTo>
                  <a:lnTo>
                    <a:pt x="134446" y="78036"/>
                  </a:lnTo>
                  <a:lnTo>
                    <a:pt x="138027" y="77287"/>
                  </a:lnTo>
                  <a:lnTo>
                    <a:pt x="140354" y="73969"/>
                  </a:lnTo>
                  <a:lnTo>
                    <a:pt x="139459" y="70652"/>
                  </a:lnTo>
                  <a:lnTo>
                    <a:pt x="138922" y="68315"/>
                  </a:lnTo>
                  <a:lnTo>
                    <a:pt x="136953" y="66496"/>
                  </a:lnTo>
                  <a:lnTo>
                    <a:pt x="134446" y="65960"/>
                  </a:lnTo>
                  <a:lnTo>
                    <a:pt x="99858" y="55038"/>
                  </a:lnTo>
                  <a:lnTo>
                    <a:pt x="66932" y="40545"/>
                  </a:lnTo>
                  <a:lnTo>
                    <a:pt x="35986" y="22644"/>
                  </a:lnTo>
                  <a:lnTo>
                    <a:pt x="7339" y="1498"/>
                  </a:lnTo>
                  <a:lnTo>
                    <a:pt x="5549" y="0"/>
                  </a:lnTo>
                  <a:close/>
                </a:path>
              </a:pathLst>
            </a:custGeom>
            <a:solidFill>
              <a:srgbClr val="000000"/>
            </a:solidFill>
          </p:spPr>
          <p:txBody>
            <a:bodyPr wrap="square" lIns="0" tIns="0" rIns="0" bIns="0" rtlCol="0"/>
            <a:lstStyle/>
            <a:p>
              <a:endParaRPr/>
            </a:p>
          </p:txBody>
        </p:sp>
        <p:sp>
          <p:nvSpPr>
            <p:cNvPr id="178" name="object 178"/>
            <p:cNvSpPr/>
            <p:nvPr/>
          </p:nvSpPr>
          <p:spPr>
            <a:xfrm>
              <a:off x="9182999" y="4664772"/>
              <a:ext cx="140970" cy="78105"/>
            </a:xfrm>
            <a:custGeom>
              <a:avLst/>
              <a:gdLst/>
              <a:ahLst/>
              <a:cxnLst/>
              <a:rect l="l" t="t" r="r" b="b"/>
              <a:pathLst>
                <a:path w="140970" h="78104">
                  <a:moveTo>
                    <a:pt x="4654" y="11647"/>
                  </a:moveTo>
                  <a:lnTo>
                    <a:pt x="33871" y="33348"/>
                  </a:lnTo>
                  <a:lnTo>
                    <a:pt x="65455" y="51758"/>
                  </a:lnTo>
                  <a:lnTo>
                    <a:pt x="99086" y="66710"/>
                  </a:lnTo>
                  <a:lnTo>
                    <a:pt x="134446" y="78036"/>
                  </a:lnTo>
                  <a:lnTo>
                    <a:pt x="138027" y="77287"/>
                  </a:lnTo>
                  <a:lnTo>
                    <a:pt x="140354" y="73969"/>
                  </a:lnTo>
                  <a:lnTo>
                    <a:pt x="139459" y="70652"/>
                  </a:lnTo>
                  <a:lnTo>
                    <a:pt x="138922" y="68315"/>
                  </a:lnTo>
                  <a:lnTo>
                    <a:pt x="136953" y="66496"/>
                  </a:lnTo>
                  <a:lnTo>
                    <a:pt x="134446" y="65960"/>
                  </a:lnTo>
                  <a:lnTo>
                    <a:pt x="99858" y="55038"/>
                  </a:lnTo>
                  <a:lnTo>
                    <a:pt x="66932" y="40545"/>
                  </a:lnTo>
                  <a:lnTo>
                    <a:pt x="35986" y="22644"/>
                  </a:lnTo>
                  <a:lnTo>
                    <a:pt x="7339" y="1498"/>
                  </a:lnTo>
                  <a:lnTo>
                    <a:pt x="5549" y="0"/>
                  </a:lnTo>
                  <a:lnTo>
                    <a:pt x="2864" y="107"/>
                  </a:lnTo>
                  <a:lnTo>
                    <a:pt x="1253" y="1748"/>
                  </a:lnTo>
                  <a:lnTo>
                    <a:pt x="358" y="2604"/>
                  </a:lnTo>
                  <a:lnTo>
                    <a:pt x="0" y="3763"/>
                  </a:lnTo>
                  <a:lnTo>
                    <a:pt x="179" y="4905"/>
                  </a:lnTo>
                  <a:lnTo>
                    <a:pt x="358" y="7705"/>
                  </a:lnTo>
                  <a:lnTo>
                    <a:pt x="2148" y="10220"/>
                  </a:lnTo>
                  <a:lnTo>
                    <a:pt x="4654" y="11647"/>
                  </a:lnTo>
                  <a:close/>
                </a:path>
              </a:pathLst>
            </a:custGeom>
            <a:ln w="6426">
              <a:solidFill>
                <a:srgbClr val="000000"/>
              </a:solidFill>
            </a:ln>
          </p:spPr>
          <p:txBody>
            <a:bodyPr wrap="square" lIns="0" tIns="0" rIns="0" bIns="0" rtlCol="0"/>
            <a:lstStyle/>
            <a:p>
              <a:endParaRPr/>
            </a:p>
          </p:txBody>
        </p:sp>
        <p:sp>
          <p:nvSpPr>
            <p:cNvPr id="179" name="object 179"/>
            <p:cNvSpPr/>
            <p:nvPr/>
          </p:nvSpPr>
          <p:spPr>
            <a:xfrm>
              <a:off x="9224730" y="4702927"/>
              <a:ext cx="39544" cy="24827"/>
            </a:xfrm>
            <a:prstGeom prst="rect">
              <a:avLst/>
            </a:prstGeom>
            <a:blipFill>
              <a:blip r:embed="rId53" cstate="print"/>
              <a:stretch>
                <a:fillRect/>
              </a:stretch>
            </a:blipFill>
          </p:spPr>
          <p:txBody>
            <a:bodyPr wrap="square" lIns="0" tIns="0" rIns="0" bIns="0" rtlCol="0"/>
            <a:lstStyle/>
            <a:p>
              <a:endParaRPr/>
            </a:p>
          </p:txBody>
        </p:sp>
        <p:sp>
          <p:nvSpPr>
            <p:cNvPr id="180" name="object 180"/>
            <p:cNvSpPr/>
            <p:nvPr/>
          </p:nvSpPr>
          <p:spPr>
            <a:xfrm>
              <a:off x="9224732" y="4702926"/>
              <a:ext cx="40005" cy="25400"/>
            </a:xfrm>
            <a:custGeom>
              <a:avLst/>
              <a:gdLst/>
              <a:ahLst/>
              <a:cxnLst/>
              <a:rect l="l" t="t" r="r" b="b"/>
              <a:pathLst>
                <a:path w="40004" h="25400">
                  <a:moveTo>
                    <a:pt x="39544" y="24167"/>
                  </a:moveTo>
                  <a:lnTo>
                    <a:pt x="32014" y="10225"/>
                  </a:lnTo>
                  <a:lnTo>
                    <a:pt x="22268" y="1980"/>
                  </a:lnTo>
                  <a:lnTo>
                    <a:pt x="11449" y="0"/>
                  </a:lnTo>
                  <a:lnTo>
                    <a:pt x="696" y="4850"/>
                  </a:lnTo>
                  <a:lnTo>
                    <a:pt x="0" y="11154"/>
                  </a:lnTo>
                  <a:lnTo>
                    <a:pt x="4120" y="16892"/>
                  </a:lnTo>
                  <a:lnTo>
                    <a:pt x="12302" y="21442"/>
                  </a:lnTo>
                  <a:lnTo>
                    <a:pt x="23790" y="24185"/>
                  </a:lnTo>
                  <a:lnTo>
                    <a:pt x="28982" y="24827"/>
                  </a:lnTo>
                  <a:lnTo>
                    <a:pt x="34352" y="24827"/>
                  </a:lnTo>
                  <a:lnTo>
                    <a:pt x="39544" y="24167"/>
                  </a:lnTo>
                  <a:close/>
                </a:path>
              </a:pathLst>
            </a:custGeom>
            <a:ln w="3175">
              <a:solidFill>
                <a:srgbClr val="FFFFFF"/>
              </a:solidFill>
            </a:ln>
          </p:spPr>
          <p:txBody>
            <a:bodyPr wrap="square" lIns="0" tIns="0" rIns="0" bIns="0" rtlCol="0"/>
            <a:lstStyle/>
            <a:p>
              <a:endParaRPr/>
            </a:p>
          </p:txBody>
        </p:sp>
        <p:sp>
          <p:nvSpPr>
            <p:cNvPr id="181" name="object 181"/>
            <p:cNvSpPr/>
            <p:nvPr/>
          </p:nvSpPr>
          <p:spPr>
            <a:xfrm>
              <a:off x="9188370" y="4711861"/>
              <a:ext cx="129613" cy="100190"/>
            </a:xfrm>
            <a:prstGeom prst="rect">
              <a:avLst/>
            </a:prstGeom>
            <a:blipFill>
              <a:blip r:embed="rId54" cstate="print"/>
              <a:stretch>
                <a:fillRect/>
              </a:stretch>
            </a:blipFill>
          </p:spPr>
          <p:txBody>
            <a:bodyPr wrap="square" lIns="0" tIns="0" rIns="0" bIns="0" rtlCol="0"/>
            <a:lstStyle/>
            <a:p>
              <a:endParaRPr/>
            </a:p>
          </p:txBody>
        </p:sp>
        <p:sp>
          <p:nvSpPr>
            <p:cNvPr id="182" name="object 182"/>
            <p:cNvSpPr/>
            <p:nvPr/>
          </p:nvSpPr>
          <p:spPr>
            <a:xfrm>
              <a:off x="9188370" y="4718496"/>
              <a:ext cx="130175" cy="74930"/>
            </a:xfrm>
            <a:custGeom>
              <a:avLst/>
              <a:gdLst/>
              <a:ahLst/>
              <a:cxnLst/>
              <a:rect l="l" t="t" r="r" b="b"/>
              <a:pathLst>
                <a:path w="130175" h="74929">
                  <a:moveTo>
                    <a:pt x="0" y="0"/>
                  </a:moveTo>
                  <a:lnTo>
                    <a:pt x="29038" y="30298"/>
                  </a:lnTo>
                  <a:lnTo>
                    <a:pt x="94230" y="63665"/>
                  </a:lnTo>
                  <a:lnTo>
                    <a:pt x="129613" y="74843"/>
                  </a:lnTo>
                  <a:lnTo>
                    <a:pt x="129613" y="66406"/>
                  </a:lnTo>
                  <a:lnTo>
                    <a:pt x="94482" y="54683"/>
                  </a:lnTo>
                  <a:lnTo>
                    <a:pt x="60979" y="39618"/>
                  </a:lnTo>
                  <a:lnTo>
                    <a:pt x="29390" y="21344"/>
                  </a:lnTo>
                  <a:lnTo>
                    <a:pt x="0" y="0"/>
                  </a:lnTo>
                  <a:close/>
                </a:path>
              </a:pathLst>
            </a:custGeom>
            <a:solidFill>
              <a:srgbClr val="000000"/>
            </a:solidFill>
          </p:spPr>
          <p:txBody>
            <a:bodyPr wrap="square" lIns="0" tIns="0" rIns="0" bIns="0" rtlCol="0"/>
            <a:lstStyle/>
            <a:p>
              <a:endParaRPr/>
            </a:p>
          </p:txBody>
        </p:sp>
        <p:sp>
          <p:nvSpPr>
            <p:cNvPr id="183" name="object 183"/>
            <p:cNvSpPr/>
            <p:nvPr/>
          </p:nvSpPr>
          <p:spPr>
            <a:xfrm>
              <a:off x="9188371" y="4711254"/>
              <a:ext cx="130175" cy="100330"/>
            </a:xfrm>
            <a:custGeom>
              <a:avLst/>
              <a:gdLst/>
              <a:ahLst/>
              <a:cxnLst/>
              <a:rect l="l" t="t" r="r" b="b"/>
              <a:pathLst>
                <a:path w="130175" h="100329">
                  <a:moveTo>
                    <a:pt x="0" y="0"/>
                  </a:moveTo>
                  <a:lnTo>
                    <a:pt x="0" y="33800"/>
                  </a:lnTo>
                  <a:lnTo>
                    <a:pt x="29390" y="55148"/>
                  </a:lnTo>
                  <a:lnTo>
                    <a:pt x="60979" y="73423"/>
                  </a:lnTo>
                  <a:lnTo>
                    <a:pt x="94482" y="88484"/>
                  </a:lnTo>
                  <a:lnTo>
                    <a:pt x="129613" y="100190"/>
                  </a:lnTo>
                </a:path>
              </a:pathLst>
            </a:custGeom>
            <a:ln w="6430">
              <a:solidFill>
                <a:srgbClr val="FFFFFF"/>
              </a:solidFill>
            </a:ln>
          </p:spPr>
          <p:txBody>
            <a:bodyPr wrap="square" lIns="0" tIns="0" rIns="0" bIns="0" rtlCol="0"/>
            <a:lstStyle/>
            <a:p>
              <a:endParaRPr/>
            </a:p>
          </p:txBody>
        </p:sp>
        <p:sp>
          <p:nvSpPr>
            <p:cNvPr id="184" name="object 184"/>
            <p:cNvSpPr/>
            <p:nvPr/>
          </p:nvSpPr>
          <p:spPr>
            <a:xfrm>
              <a:off x="9188371" y="4712467"/>
              <a:ext cx="130175" cy="100330"/>
            </a:xfrm>
            <a:custGeom>
              <a:avLst/>
              <a:gdLst/>
              <a:ahLst/>
              <a:cxnLst/>
              <a:rect l="l" t="t" r="r" b="b"/>
              <a:pathLst>
                <a:path w="130175" h="100329">
                  <a:moveTo>
                    <a:pt x="129613" y="100190"/>
                  </a:moveTo>
                  <a:lnTo>
                    <a:pt x="129613" y="66389"/>
                  </a:lnTo>
                  <a:lnTo>
                    <a:pt x="94583" y="54518"/>
                  </a:lnTo>
                  <a:lnTo>
                    <a:pt x="61114" y="39408"/>
                  </a:lnTo>
                  <a:lnTo>
                    <a:pt x="29491" y="21191"/>
                  </a:lnTo>
                  <a:lnTo>
                    <a:pt x="0" y="0"/>
                  </a:lnTo>
                </a:path>
              </a:pathLst>
            </a:custGeom>
            <a:ln w="6430">
              <a:solidFill>
                <a:srgbClr val="000000"/>
              </a:solidFill>
            </a:ln>
          </p:spPr>
          <p:txBody>
            <a:bodyPr wrap="square" lIns="0" tIns="0" rIns="0" bIns="0" rtlCol="0"/>
            <a:lstStyle/>
            <a:p>
              <a:endParaRPr/>
            </a:p>
          </p:txBody>
        </p:sp>
        <p:sp>
          <p:nvSpPr>
            <p:cNvPr id="185" name="object 185"/>
            <p:cNvSpPr/>
            <p:nvPr/>
          </p:nvSpPr>
          <p:spPr>
            <a:xfrm>
              <a:off x="9552682" y="5109036"/>
              <a:ext cx="55244" cy="55880"/>
            </a:xfrm>
            <a:custGeom>
              <a:avLst/>
              <a:gdLst/>
              <a:ahLst/>
              <a:cxnLst/>
              <a:rect l="l" t="t" r="r" b="b"/>
              <a:pathLst>
                <a:path w="55245" h="55879">
                  <a:moveTo>
                    <a:pt x="33656" y="0"/>
                  </a:moveTo>
                  <a:lnTo>
                    <a:pt x="0" y="54652"/>
                  </a:lnTo>
                  <a:lnTo>
                    <a:pt x="9018" y="55572"/>
                  </a:lnTo>
                  <a:lnTo>
                    <a:pt x="17902" y="54681"/>
                  </a:lnTo>
                  <a:lnTo>
                    <a:pt x="26383" y="52041"/>
                  </a:lnTo>
                  <a:lnTo>
                    <a:pt x="34193" y="47713"/>
                  </a:lnTo>
                  <a:lnTo>
                    <a:pt x="44395" y="42667"/>
                  </a:lnTo>
                  <a:lnTo>
                    <a:pt x="51491" y="34619"/>
                  </a:lnTo>
                  <a:lnTo>
                    <a:pt x="54862" y="24654"/>
                  </a:lnTo>
                  <a:lnTo>
                    <a:pt x="53886" y="13859"/>
                  </a:lnTo>
                  <a:lnTo>
                    <a:pt x="53170" y="11754"/>
                  </a:lnTo>
                  <a:lnTo>
                    <a:pt x="52274" y="9721"/>
                  </a:lnTo>
                  <a:lnTo>
                    <a:pt x="51200" y="7812"/>
                  </a:lnTo>
                  <a:lnTo>
                    <a:pt x="33656" y="0"/>
                  </a:lnTo>
                  <a:close/>
                </a:path>
              </a:pathLst>
            </a:custGeom>
            <a:solidFill>
              <a:srgbClr val="DCD2B8"/>
            </a:solidFill>
          </p:spPr>
          <p:txBody>
            <a:bodyPr wrap="square" lIns="0" tIns="0" rIns="0" bIns="0" rtlCol="0"/>
            <a:lstStyle/>
            <a:p>
              <a:endParaRPr/>
            </a:p>
          </p:txBody>
        </p:sp>
        <p:sp>
          <p:nvSpPr>
            <p:cNvPr id="186" name="object 186"/>
            <p:cNvSpPr/>
            <p:nvPr/>
          </p:nvSpPr>
          <p:spPr>
            <a:xfrm>
              <a:off x="9410180" y="4911421"/>
              <a:ext cx="168461" cy="245945"/>
            </a:xfrm>
            <a:prstGeom prst="rect">
              <a:avLst/>
            </a:prstGeom>
            <a:blipFill>
              <a:blip r:embed="rId55" cstate="print"/>
              <a:stretch>
                <a:fillRect/>
              </a:stretch>
            </a:blipFill>
          </p:spPr>
          <p:txBody>
            <a:bodyPr wrap="square" lIns="0" tIns="0" rIns="0" bIns="0" rtlCol="0"/>
            <a:lstStyle/>
            <a:p>
              <a:endParaRPr/>
            </a:p>
          </p:txBody>
        </p:sp>
        <p:sp>
          <p:nvSpPr>
            <p:cNvPr id="187" name="object 187"/>
            <p:cNvSpPr/>
            <p:nvPr/>
          </p:nvSpPr>
          <p:spPr>
            <a:xfrm>
              <a:off x="9422891" y="4939087"/>
              <a:ext cx="130175" cy="215265"/>
            </a:xfrm>
            <a:custGeom>
              <a:avLst/>
              <a:gdLst/>
              <a:ahLst/>
              <a:cxnLst/>
              <a:rect l="l" t="t" r="r" b="b"/>
              <a:pathLst>
                <a:path w="130175" h="215264">
                  <a:moveTo>
                    <a:pt x="0" y="0"/>
                  </a:moveTo>
                  <a:lnTo>
                    <a:pt x="130150" y="71151"/>
                  </a:lnTo>
                  <a:lnTo>
                    <a:pt x="129971" y="215024"/>
                  </a:lnTo>
                </a:path>
              </a:pathLst>
            </a:custGeom>
            <a:ln w="12877">
              <a:solidFill>
                <a:srgbClr val="D0BB9D"/>
              </a:solidFill>
            </a:ln>
          </p:spPr>
          <p:txBody>
            <a:bodyPr wrap="square" lIns="0" tIns="0" rIns="0" bIns="0" rtlCol="0"/>
            <a:lstStyle/>
            <a:p>
              <a:endParaRPr/>
            </a:p>
          </p:txBody>
        </p:sp>
        <p:sp>
          <p:nvSpPr>
            <p:cNvPr id="188" name="object 188"/>
            <p:cNvSpPr/>
            <p:nvPr/>
          </p:nvSpPr>
          <p:spPr>
            <a:xfrm>
              <a:off x="9410180" y="4937106"/>
              <a:ext cx="137795" cy="219075"/>
            </a:xfrm>
            <a:custGeom>
              <a:avLst/>
              <a:gdLst/>
              <a:ahLst/>
              <a:cxnLst/>
              <a:rect l="l" t="t" r="r" b="b"/>
              <a:pathLst>
                <a:path w="137795" h="219075">
                  <a:moveTo>
                    <a:pt x="0" y="0"/>
                  </a:moveTo>
                  <a:lnTo>
                    <a:pt x="137669" y="75093"/>
                  </a:lnTo>
                  <a:lnTo>
                    <a:pt x="137311" y="218983"/>
                  </a:lnTo>
                </a:path>
              </a:pathLst>
            </a:custGeom>
            <a:ln w="6438">
              <a:solidFill>
                <a:srgbClr val="FFFFFF"/>
              </a:solidFill>
            </a:ln>
          </p:spPr>
          <p:txBody>
            <a:bodyPr wrap="square" lIns="0" tIns="0" rIns="0" bIns="0" rtlCol="0"/>
            <a:lstStyle/>
            <a:p>
              <a:endParaRPr/>
            </a:p>
          </p:txBody>
        </p:sp>
        <p:sp>
          <p:nvSpPr>
            <p:cNvPr id="189" name="object 189"/>
            <p:cNvSpPr/>
            <p:nvPr/>
          </p:nvSpPr>
          <p:spPr>
            <a:xfrm>
              <a:off x="9410179" y="4911421"/>
              <a:ext cx="168910" cy="246379"/>
            </a:xfrm>
            <a:custGeom>
              <a:avLst/>
              <a:gdLst/>
              <a:ahLst/>
              <a:cxnLst/>
              <a:rect l="l" t="t" r="r" b="b"/>
              <a:pathLst>
                <a:path w="168909" h="246379">
                  <a:moveTo>
                    <a:pt x="0" y="169968"/>
                  </a:moveTo>
                  <a:lnTo>
                    <a:pt x="137669" y="245061"/>
                  </a:lnTo>
                  <a:lnTo>
                    <a:pt x="146942" y="245956"/>
                  </a:lnTo>
                  <a:lnTo>
                    <a:pt x="155593" y="243498"/>
                  </a:lnTo>
                  <a:lnTo>
                    <a:pt x="162668" y="238161"/>
                  </a:lnTo>
                  <a:lnTo>
                    <a:pt x="167208" y="230417"/>
                  </a:lnTo>
                  <a:lnTo>
                    <a:pt x="168103" y="227492"/>
                  </a:lnTo>
                  <a:lnTo>
                    <a:pt x="168461" y="224388"/>
                  </a:lnTo>
                  <a:lnTo>
                    <a:pt x="168103" y="221338"/>
                  </a:lnTo>
                  <a:lnTo>
                    <a:pt x="168103" y="94856"/>
                  </a:lnTo>
                  <a:lnTo>
                    <a:pt x="88437" y="49479"/>
                  </a:lnTo>
                  <a:lnTo>
                    <a:pt x="84678" y="32320"/>
                  </a:lnTo>
                  <a:lnTo>
                    <a:pt x="16828" y="0"/>
                  </a:lnTo>
                  <a:lnTo>
                    <a:pt x="16112" y="32712"/>
                  </a:lnTo>
                  <a:lnTo>
                    <a:pt x="11278" y="29502"/>
                  </a:lnTo>
                  <a:lnTo>
                    <a:pt x="5728" y="27129"/>
                  </a:lnTo>
                  <a:lnTo>
                    <a:pt x="0" y="25685"/>
                  </a:lnTo>
                  <a:lnTo>
                    <a:pt x="0" y="169968"/>
                  </a:lnTo>
                  <a:close/>
                </a:path>
              </a:pathLst>
            </a:custGeom>
            <a:ln w="17881">
              <a:solidFill>
                <a:srgbClr val="000000"/>
              </a:solidFill>
            </a:ln>
          </p:spPr>
          <p:txBody>
            <a:bodyPr wrap="square" lIns="0" tIns="0" rIns="0" bIns="0" rtlCol="0"/>
            <a:lstStyle/>
            <a:p>
              <a:endParaRPr/>
            </a:p>
          </p:txBody>
        </p:sp>
        <p:sp>
          <p:nvSpPr>
            <p:cNvPr id="191" name="object 191"/>
            <p:cNvSpPr txBox="1"/>
            <p:nvPr/>
          </p:nvSpPr>
          <p:spPr>
            <a:xfrm>
              <a:off x="4050564" y="4753225"/>
              <a:ext cx="5606415" cy="632224"/>
            </a:xfrm>
            <a:prstGeom prst="rect">
              <a:avLst/>
            </a:prstGeom>
          </p:spPr>
          <p:txBody>
            <a:bodyPr vert="horz" wrap="square" lIns="0" tIns="69850" rIns="0" bIns="0" rtlCol="0">
              <a:spAutoFit/>
            </a:bodyPr>
            <a:lstStyle/>
            <a:p>
              <a:pPr marL="2912745">
                <a:spcBef>
                  <a:spcPts val="550"/>
                </a:spcBef>
              </a:pPr>
              <a:r>
                <a:rPr sz="1650" spc="10" dirty="0">
                  <a:latin typeface="Times New Roman"/>
                  <a:cs typeface="Times New Roman"/>
                </a:rPr>
                <a:t>192.168.1.0/24</a:t>
              </a:r>
              <a:endParaRPr sz="1650" dirty="0">
                <a:latin typeface="Times New Roman"/>
                <a:cs typeface="Times New Roman"/>
              </a:endParaRPr>
            </a:p>
            <a:p>
              <a:pPr marR="5080" algn="r">
                <a:lnSpc>
                  <a:spcPts val="1900"/>
                </a:lnSpc>
                <a:spcBef>
                  <a:spcPts val="459"/>
                </a:spcBef>
              </a:pPr>
              <a:r>
                <a:rPr sz="1650" spc="15" dirty="0" smtClean="0">
                  <a:latin typeface="Times New Roman"/>
                  <a:cs typeface="Times New Roman"/>
                </a:rPr>
                <a:t>19</a:t>
              </a:r>
              <a:r>
                <a:rPr sz="1650" spc="10" dirty="0" smtClean="0">
                  <a:latin typeface="Times New Roman"/>
                  <a:cs typeface="Times New Roman"/>
                </a:rPr>
                <a:t>2.168</a:t>
              </a:r>
              <a:r>
                <a:rPr sz="1650" spc="5" dirty="0" smtClean="0">
                  <a:latin typeface="Times New Roman"/>
                  <a:cs typeface="Times New Roman"/>
                </a:rPr>
                <a:t>.</a:t>
              </a:r>
              <a:r>
                <a:rPr sz="1650" spc="10" dirty="0" smtClean="0">
                  <a:latin typeface="Times New Roman"/>
                  <a:cs typeface="Times New Roman"/>
                </a:rPr>
                <a:t>1.22</a:t>
              </a:r>
              <a:endParaRPr sz="1650" dirty="0">
                <a:latin typeface="Times New Roman"/>
                <a:cs typeface="Times New Roman"/>
              </a:endParaRPr>
            </a:p>
          </p:txBody>
        </p:sp>
      </p:grpSp>
      <p:sp>
        <p:nvSpPr>
          <p:cNvPr id="2" name="文本框 1"/>
          <p:cNvSpPr txBox="1"/>
          <p:nvPr/>
        </p:nvSpPr>
        <p:spPr>
          <a:xfrm>
            <a:off x="895789" y="1887704"/>
            <a:ext cx="492443" cy="3426579"/>
          </a:xfrm>
          <a:prstGeom prst="rect">
            <a:avLst/>
          </a:prstGeom>
          <a:noFill/>
        </p:spPr>
        <p:txBody>
          <a:bodyPr vert="eaVert" wrap="none" rtlCol="0">
            <a:spAutoFit/>
          </a:bodyPr>
          <a:lstStyle/>
          <a:p>
            <a:r>
              <a:rPr lang="zh-CN" altLang="en-US" sz="2000" spc="600" dirty="0">
                <a:solidFill>
                  <a:srgbClr val="084772"/>
                </a:solidFill>
                <a:latin typeface="微软雅黑" panose="020B0503020204020204" pitchFamily="34" charset="-122"/>
                <a:ea typeface="微软雅黑" panose="020B0503020204020204" pitchFamily="34" charset="-122"/>
              </a:rPr>
              <a:t>远程用户访问企业内</a:t>
            </a:r>
            <a:r>
              <a:rPr lang="zh-CN" altLang="en-US" sz="2000" spc="600" dirty="0" smtClean="0">
                <a:solidFill>
                  <a:srgbClr val="084772"/>
                </a:solidFill>
                <a:latin typeface="微软雅黑" panose="020B0503020204020204" pitchFamily="34" charset="-122"/>
                <a:ea typeface="微软雅黑" panose="020B0503020204020204" pitchFamily="34" charset="-122"/>
              </a:rPr>
              <a:t>网</a:t>
            </a:r>
            <a:endParaRPr lang="zh-CN" altLang="en-US" sz="2000" spc="600" dirty="0">
              <a:solidFill>
                <a:srgbClr val="084772"/>
              </a:solidFill>
              <a:latin typeface="微软雅黑" panose="020B0503020204020204" pitchFamily="34" charset="-122"/>
              <a:ea typeface="微软雅黑" panose="020B0503020204020204" pitchFamily="34" charset="-122"/>
            </a:endParaRPr>
          </a:p>
        </p:txBody>
      </p:sp>
      <p:grpSp>
        <p:nvGrpSpPr>
          <p:cNvPr id="208" name="组合 207">
            <a:extLst>
              <a:ext uri="{FF2B5EF4-FFF2-40B4-BE49-F238E27FC236}">
                <a16:creationId xmlns:a16="http://schemas.microsoft.com/office/drawing/2014/main" id="{94FACF2C-E8EA-4EBB-A5F5-624C5A2029E3}"/>
              </a:ext>
            </a:extLst>
          </p:cNvPr>
          <p:cNvGrpSpPr/>
          <p:nvPr/>
        </p:nvGrpSpPr>
        <p:grpSpPr>
          <a:xfrm>
            <a:off x="1" y="336652"/>
            <a:ext cx="12191998" cy="378554"/>
            <a:chOff x="0" y="247949"/>
            <a:chExt cx="12191998" cy="378554"/>
          </a:xfrm>
        </p:grpSpPr>
        <p:sp>
          <p:nvSpPr>
            <p:cNvPr id="210" name="矩形 209">
              <a:extLst>
                <a:ext uri="{FF2B5EF4-FFF2-40B4-BE49-F238E27FC236}">
                  <a16:creationId xmlns:a16="http://schemas.microsoft.com/office/drawing/2014/main" id="{F9A61405-0682-4602-BF60-F734C8C97EA0}"/>
                </a:ext>
              </a:extLst>
            </p:cNvPr>
            <p:cNvSpPr/>
            <p:nvPr/>
          </p:nvSpPr>
          <p:spPr>
            <a:xfrm>
              <a:off x="2493033" y="247949"/>
              <a:ext cx="9698965"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矩形 210">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2" name="object 2"/>
          <p:cNvSpPr txBox="1">
            <a:spLocks noGrp="1"/>
          </p:cNvSpPr>
          <p:nvPr>
            <p:ph type="title"/>
          </p:nvPr>
        </p:nvSpPr>
        <p:spPr>
          <a:xfrm>
            <a:off x="623508" y="352423"/>
            <a:ext cx="4906024" cy="424732"/>
          </a:xfrm>
          <a:prstGeom prst="rect">
            <a:avLst/>
          </a:prstGeom>
          <a:noFill/>
        </p:spPr>
        <p:txBody>
          <a:bodyPr wrap="square" rtlCol="0">
            <a:spAutoFit/>
          </a:bodyPr>
          <a:lstStyle/>
          <a:p>
            <a:r>
              <a:rPr lang="en-US" sz="2400" spc="600" dirty="0" smtClean="0">
                <a:solidFill>
                  <a:srgbClr val="084772"/>
                </a:solidFill>
                <a:latin typeface="Times New Roman" panose="02020603050405020304" pitchFamily="18" charset="0"/>
                <a:ea typeface="微软雅黑" panose="020B0503020204020204" pitchFamily="34" charset="-122"/>
                <a:cs typeface="+mn-cs"/>
              </a:rPr>
              <a:t>VPN</a:t>
            </a:r>
            <a:r>
              <a:rPr lang="zh-CN" altLang="en-US" sz="2400" spc="600" dirty="0" smtClean="0">
                <a:solidFill>
                  <a:srgbClr val="084772"/>
                </a:solidFill>
                <a:latin typeface="Times New Roman" panose="02020603050405020304" pitchFamily="18" charset="0"/>
                <a:ea typeface="微软雅黑" panose="020B0503020204020204" pitchFamily="34" charset="-122"/>
                <a:cs typeface="+mn-cs"/>
              </a:rPr>
              <a:t>分类</a:t>
            </a:r>
            <a:endParaRPr sz="2400" spc="600" dirty="0">
              <a:solidFill>
                <a:srgbClr val="084772"/>
              </a:solidFill>
              <a:latin typeface="Times New Roman" panose="02020603050405020304" pitchFamily="18" charset="0"/>
              <a:ea typeface="微软雅黑" panose="020B0503020204020204" pitchFamily="34" charset="-122"/>
              <a:cs typeface="+mn-cs"/>
            </a:endParaRPr>
          </a:p>
        </p:txBody>
      </p:sp>
    </p:spTree>
    <p:extLst>
      <p:ext uri="{BB962C8B-B14F-4D97-AF65-F5344CB8AC3E}">
        <p14:creationId xmlns:p14="http://schemas.microsoft.com/office/powerpoint/2010/main" val="351428790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766975" y="1436879"/>
            <a:ext cx="10722145" cy="4239109"/>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sz="3200" dirty="0"/>
              <a:t> </a:t>
            </a:r>
            <a:r>
              <a:rPr lang="zh-CN" altLang="en-US" sz="3200" dirty="0"/>
              <a:t>根据应用场合</a:t>
            </a:r>
            <a:r>
              <a:rPr lang="zh-CN" altLang="en-US" sz="3200" dirty="0" smtClean="0"/>
              <a:t>分类</a:t>
            </a:r>
            <a:r>
              <a:rPr lang="en-US" altLang="zh-CN" sz="3200" dirty="0" smtClean="0"/>
              <a:t>(</a:t>
            </a:r>
            <a:r>
              <a:rPr lang="zh-CN" altLang="en-US" sz="3200" dirty="0" smtClean="0"/>
              <a:t>续</a:t>
            </a:r>
            <a:r>
              <a:rPr lang="en-US" altLang="zh-CN" sz="3200" dirty="0" smtClean="0"/>
              <a:t>1</a:t>
            </a:r>
            <a:r>
              <a:rPr lang="zh-CN" altLang="en-US" sz="3200" dirty="0" smtClean="0"/>
              <a:t>）</a:t>
            </a:r>
            <a:endParaRPr lang="en-US" altLang="zh-CN" sz="3200" dirty="0"/>
          </a:p>
          <a:p>
            <a:pPr lvl="1"/>
            <a:r>
              <a:rPr lang="en-US" altLang="zh-CN" sz="2800" dirty="0">
                <a:solidFill>
                  <a:srgbClr val="C00000"/>
                </a:solidFill>
              </a:rPr>
              <a:t>(2)</a:t>
            </a:r>
            <a:r>
              <a:rPr lang="zh-CN" altLang="en-US" sz="2800" dirty="0">
                <a:solidFill>
                  <a:srgbClr val="C00000"/>
                </a:solidFill>
              </a:rPr>
              <a:t> 网关</a:t>
            </a:r>
            <a:r>
              <a:rPr lang="en-US" altLang="zh-CN" sz="2800" dirty="0">
                <a:solidFill>
                  <a:srgbClr val="C00000"/>
                </a:solidFill>
              </a:rPr>
              <a:t>—</a:t>
            </a:r>
            <a:r>
              <a:rPr lang="zh-CN" altLang="en-US" sz="2800" dirty="0">
                <a:solidFill>
                  <a:srgbClr val="C00000"/>
                </a:solidFill>
              </a:rPr>
              <a:t>网关</a:t>
            </a:r>
            <a:r>
              <a:rPr lang="en-US" altLang="zh-CN" sz="2800" dirty="0">
                <a:solidFill>
                  <a:srgbClr val="C00000"/>
                </a:solidFill>
              </a:rPr>
              <a:t>VPN</a:t>
            </a:r>
            <a:endParaRPr lang="zh-CN" altLang="en-US" sz="2800" dirty="0">
              <a:solidFill>
                <a:srgbClr val="C00000"/>
              </a:solidFill>
            </a:endParaRPr>
          </a:p>
          <a:p>
            <a:pPr lvl="2"/>
            <a:r>
              <a:rPr lang="zh-CN" altLang="en-US" sz="2400" dirty="0"/>
              <a:t>也称为“</a:t>
            </a:r>
            <a:r>
              <a:rPr lang="zh-CN" altLang="en-US" sz="2400" dirty="0">
                <a:solidFill>
                  <a:srgbClr val="C00000"/>
                </a:solidFill>
              </a:rPr>
              <a:t>网络</a:t>
            </a:r>
            <a:r>
              <a:rPr lang="en-US" altLang="zh-CN" sz="2400" dirty="0">
                <a:solidFill>
                  <a:srgbClr val="C00000"/>
                </a:solidFill>
              </a:rPr>
              <a:t>—</a:t>
            </a:r>
            <a:r>
              <a:rPr lang="zh-CN" altLang="en-US" sz="2400" dirty="0">
                <a:solidFill>
                  <a:srgbClr val="C00000"/>
                </a:solidFill>
              </a:rPr>
              <a:t>网络</a:t>
            </a:r>
            <a:r>
              <a:rPr lang="en-US" altLang="zh-CN" sz="2400" dirty="0">
                <a:solidFill>
                  <a:srgbClr val="C00000"/>
                </a:solidFill>
              </a:rPr>
              <a:t>VPN</a:t>
            </a:r>
            <a:r>
              <a:rPr lang="en-US" altLang="zh-CN" sz="2400" dirty="0"/>
              <a:t>”,</a:t>
            </a:r>
            <a:r>
              <a:rPr lang="zh-CN" altLang="en-US" sz="2400" dirty="0"/>
              <a:t> 这种方案通过不安全的因特网实现两个或 多个局域网的安全互联。在每个局域网</a:t>
            </a:r>
            <a:r>
              <a:rPr lang="zh-CN" altLang="en-US" sz="2400" dirty="0" smtClean="0"/>
              <a:t>的出口处</a:t>
            </a:r>
            <a:r>
              <a:rPr lang="zh-CN" altLang="en-US" sz="2400" dirty="0"/>
              <a:t>设置</a:t>
            </a:r>
            <a:r>
              <a:rPr lang="en-US" altLang="zh-CN" sz="2400" dirty="0"/>
              <a:t>VPN</a:t>
            </a:r>
            <a:r>
              <a:rPr lang="zh-CN" altLang="en-US" sz="2400" dirty="0"/>
              <a:t>服务器，当局域网之间</a:t>
            </a:r>
            <a:r>
              <a:rPr lang="zh-CN" altLang="en-US" sz="2400" dirty="0" smtClean="0"/>
              <a:t>需要</a:t>
            </a:r>
            <a:r>
              <a:rPr lang="zh-CN" altLang="en-US" sz="2400" dirty="0"/>
              <a:t>交换信息时，两个</a:t>
            </a:r>
            <a:r>
              <a:rPr lang="en-US" altLang="zh-CN" sz="2400" dirty="0"/>
              <a:t>VPN</a:t>
            </a:r>
            <a:r>
              <a:rPr lang="zh-CN" altLang="en-US" sz="2400" dirty="0"/>
              <a:t>服务器之间</a:t>
            </a:r>
            <a:r>
              <a:rPr lang="zh-CN" altLang="en-US" sz="2400" dirty="0" smtClean="0"/>
              <a:t>建立一</a:t>
            </a:r>
            <a:r>
              <a:rPr lang="zh-CN" altLang="en-US" sz="2400" dirty="0"/>
              <a:t>条安全的隧道，保证其中的通信安全</a:t>
            </a:r>
            <a:r>
              <a:rPr lang="zh-CN" altLang="en-US" sz="2400" dirty="0" smtClean="0"/>
              <a:t>。这种</a:t>
            </a:r>
            <a:r>
              <a:rPr lang="zh-CN" altLang="en-US" sz="2400" dirty="0"/>
              <a:t>方式适合企业各分支机构、商业合作 伙伴之间的网络互联。</a:t>
            </a:r>
          </a:p>
        </p:txBody>
      </p:sp>
      <p:sp>
        <p:nvSpPr>
          <p:cNvPr id="20" name="object 2"/>
          <p:cNvSpPr txBox="1">
            <a:spLocks noGrp="1"/>
          </p:cNvSpPr>
          <p:nvPr>
            <p:ph type="title"/>
          </p:nvPr>
        </p:nvSpPr>
        <p:spPr>
          <a:xfrm>
            <a:off x="744277" y="336652"/>
            <a:ext cx="1878153" cy="424732"/>
          </a:xfrm>
          <a:prstGeom prst="rect">
            <a:avLst/>
          </a:prstGeom>
          <a:noFill/>
        </p:spPr>
        <p:txBody>
          <a:bodyPr wrap="square" rtlCol="0">
            <a:spAutoFit/>
          </a:bodyPr>
          <a:lstStyle/>
          <a:p>
            <a:r>
              <a:rPr lang="en-US" sz="2400" spc="600" dirty="0" smtClean="0">
                <a:solidFill>
                  <a:srgbClr val="084772"/>
                </a:solidFill>
                <a:latin typeface="Times New Roman" panose="02020603050405020304" pitchFamily="18" charset="0"/>
                <a:ea typeface="微软雅黑" panose="020B0503020204020204" pitchFamily="34" charset="-122"/>
                <a:cs typeface="+mn-cs"/>
              </a:rPr>
              <a:t>VPN</a:t>
            </a:r>
            <a:r>
              <a:rPr lang="zh-CN" altLang="en-US" sz="2400" spc="600" dirty="0" smtClean="0">
                <a:solidFill>
                  <a:srgbClr val="084772"/>
                </a:solidFill>
                <a:latin typeface="Times New Roman" panose="02020603050405020304" pitchFamily="18" charset="0"/>
                <a:ea typeface="微软雅黑" panose="020B0503020204020204" pitchFamily="34" charset="-122"/>
                <a:cs typeface="+mn-cs"/>
              </a:rPr>
              <a:t>分类</a:t>
            </a:r>
            <a:endParaRPr sz="2400" spc="600" dirty="0">
              <a:solidFill>
                <a:srgbClr val="084772"/>
              </a:solidFill>
              <a:latin typeface="Times New Roman" panose="02020603050405020304" pitchFamily="18" charset="0"/>
              <a:ea typeface="微软雅黑" panose="020B0503020204020204" pitchFamily="34" charset="-122"/>
              <a:cs typeface="+mn-cs"/>
            </a:endParaRPr>
          </a:p>
        </p:txBody>
      </p:sp>
      <p:grpSp>
        <p:nvGrpSpPr>
          <p:cNvPr id="21" name="组合 20">
            <a:extLst>
              <a:ext uri="{FF2B5EF4-FFF2-40B4-BE49-F238E27FC236}">
                <a16:creationId xmlns:a16="http://schemas.microsoft.com/office/drawing/2014/main" id="{94FACF2C-E8EA-4EBB-A5F5-624C5A2029E3}"/>
              </a:ext>
            </a:extLst>
          </p:cNvPr>
          <p:cNvGrpSpPr/>
          <p:nvPr/>
        </p:nvGrpSpPr>
        <p:grpSpPr>
          <a:xfrm>
            <a:off x="1" y="336652"/>
            <a:ext cx="12191998" cy="378554"/>
            <a:chOff x="0" y="247949"/>
            <a:chExt cx="12191998" cy="378554"/>
          </a:xfrm>
        </p:grpSpPr>
        <p:sp>
          <p:nvSpPr>
            <p:cNvPr id="22" name="矩形 21">
              <a:extLst>
                <a:ext uri="{FF2B5EF4-FFF2-40B4-BE49-F238E27FC236}">
                  <a16:creationId xmlns:a16="http://schemas.microsoft.com/office/drawing/2014/main" id="{F9A61405-0682-4602-BF60-F734C8C97EA0}"/>
                </a:ext>
              </a:extLst>
            </p:cNvPr>
            <p:cNvSpPr/>
            <p:nvPr/>
          </p:nvSpPr>
          <p:spPr>
            <a:xfrm>
              <a:off x="2622429" y="247949"/>
              <a:ext cx="9569569"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75235309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855833" y="1940944"/>
            <a:ext cx="8094171" cy="3516644"/>
            <a:chOff x="2007400" y="1844294"/>
            <a:chExt cx="8073142" cy="2892038"/>
          </a:xfrm>
        </p:grpSpPr>
        <p:sp>
          <p:nvSpPr>
            <p:cNvPr id="4" name="object 4"/>
            <p:cNvSpPr/>
            <p:nvPr/>
          </p:nvSpPr>
          <p:spPr>
            <a:xfrm>
              <a:off x="4339582" y="3180848"/>
              <a:ext cx="500380" cy="0"/>
            </a:xfrm>
            <a:custGeom>
              <a:avLst/>
              <a:gdLst/>
              <a:ahLst/>
              <a:cxnLst/>
              <a:rect l="l" t="t" r="r" b="b"/>
              <a:pathLst>
                <a:path w="500379">
                  <a:moveTo>
                    <a:pt x="0" y="0"/>
                  </a:moveTo>
                  <a:lnTo>
                    <a:pt x="499835" y="0"/>
                  </a:lnTo>
                </a:path>
              </a:pathLst>
            </a:custGeom>
            <a:ln w="16913">
              <a:solidFill>
                <a:srgbClr val="000000"/>
              </a:solidFill>
            </a:ln>
          </p:spPr>
          <p:txBody>
            <a:bodyPr wrap="square" lIns="0" tIns="0" rIns="0" bIns="0" rtlCol="0"/>
            <a:lstStyle/>
            <a:p>
              <a:endParaRPr/>
            </a:p>
          </p:txBody>
        </p:sp>
        <p:sp>
          <p:nvSpPr>
            <p:cNvPr id="5" name="object 5"/>
            <p:cNvSpPr/>
            <p:nvPr/>
          </p:nvSpPr>
          <p:spPr>
            <a:xfrm>
              <a:off x="9069611" y="4281236"/>
              <a:ext cx="771525" cy="0"/>
            </a:xfrm>
            <a:custGeom>
              <a:avLst/>
              <a:gdLst/>
              <a:ahLst/>
              <a:cxnLst/>
              <a:rect l="l" t="t" r="r" b="b"/>
              <a:pathLst>
                <a:path w="771525">
                  <a:moveTo>
                    <a:pt x="0" y="0"/>
                  </a:moveTo>
                  <a:lnTo>
                    <a:pt x="770985" y="0"/>
                  </a:lnTo>
                </a:path>
              </a:pathLst>
            </a:custGeom>
            <a:ln w="30443">
              <a:solidFill>
                <a:srgbClr val="000000"/>
              </a:solidFill>
            </a:ln>
          </p:spPr>
          <p:txBody>
            <a:bodyPr wrap="square" lIns="0" tIns="0" rIns="0" bIns="0" rtlCol="0"/>
            <a:lstStyle/>
            <a:p>
              <a:endParaRPr/>
            </a:p>
          </p:txBody>
        </p:sp>
        <p:sp>
          <p:nvSpPr>
            <p:cNvPr id="6" name="object 6"/>
            <p:cNvSpPr/>
            <p:nvPr/>
          </p:nvSpPr>
          <p:spPr>
            <a:xfrm>
              <a:off x="9069611" y="3566535"/>
              <a:ext cx="771525" cy="0"/>
            </a:xfrm>
            <a:custGeom>
              <a:avLst/>
              <a:gdLst/>
              <a:ahLst/>
              <a:cxnLst/>
              <a:rect l="l" t="t" r="r" b="b"/>
              <a:pathLst>
                <a:path w="771525">
                  <a:moveTo>
                    <a:pt x="0" y="0"/>
                  </a:moveTo>
                  <a:lnTo>
                    <a:pt x="770985" y="0"/>
                  </a:lnTo>
                </a:path>
              </a:pathLst>
            </a:custGeom>
            <a:ln w="30443">
              <a:solidFill>
                <a:srgbClr val="000000"/>
              </a:solidFill>
            </a:ln>
          </p:spPr>
          <p:txBody>
            <a:bodyPr wrap="square" lIns="0" tIns="0" rIns="0" bIns="0" rtlCol="0"/>
            <a:lstStyle/>
            <a:p>
              <a:endParaRPr/>
            </a:p>
          </p:txBody>
        </p:sp>
        <p:sp>
          <p:nvSpPr>
            <p:cNvPr id="7" name="object 7"/>
            <p:cNvSpPr/>
            <p:nvPr/>
          </p:nvSpPr>
          <p:spPr>
            <a:xfrm>
              <a:off x="9069611" y="2344077"/>
              <a:ext cx="771525" cy="0"/>
            </a:xfrm>
            <a:custGeom>
              <a:avLst/>
              <a:gdLst/>
              <a:ahLst/>
              <a:cxnLst/>
              <a:rect l="l" t="t" r="r" b="b"/>
              <a:pathLst>
                <a:path w="771525">
                  <a:moveTo>
                    <a:pt x="0" y="0"/>
                  </a:moveTo>
                  <a:lnTo>
                    <a:pt x="770985" y="0"/>
                  </a:lnTo>
                </a:path>
              </a:pathLst>
            </a:custGeom>
            <a:ln w="30443">
              <a:solidFill>
                <a:srgbClr val="000000"/>
              </a:solidFill>
            </a:ln>
          </p:spPr>
          <p:txBody>
            <a:bodyPr wrap="square" lIns="0" tIns="0" rIns="0" bIns="0" rtlCol="0"/>
            <a:lstStyle/>
            <a:p>
              <a:endParaRPr/>
            </a:p>
          </p:txBody>
        </p:sp>
        <p:sp>
          <p:nvSpPr>
            <p:cNvPr id="8" name="object 8"/>
            <p:cNvSpPr/>
            <p:nvPr/>
          </p:nvSpPr>
          <p:spPr>
            <a:xfrm>
              <a:off x="5041804" y="2489106"/>
              <a:ext cx="1999614" cy="1384300"/>
            </a:xfrm>
            <a:custGeom>
              <a:avLst/>
              <a:gdLst/>
              <a:ahLst/>
              <a:cxnLst/>
              <a:rect l="l" t="t" r="r" b="b"/>
              <a:pathLst>
                <a:path w="1999614" h="1384300">
                  <a:moveTo>
                    <a:pt x="1307859" y="1327967"/>
                  </a:moveTo>
                  <a:lnTo>
                    <a:pt x="796862" y="1327967"/>
                  </a:lnTo>
                  <a:lnTo>
                    <a:pt x="804570" y="1344275"/>
                  </a:lnTo>
                  <a:lnTo>
                    <a:pt x="817688" y="1358592"/>
                  </a:lnTo>
                  <a:lnTo>
                    <a:pt x="835488" y="1370316"/>
                  </a:lnTo>
                  <a:lnTo>
                    <a:pt x="857242" y="1378847"/>
                  </a:lnTo>
                  <a:lnTo>
                    <a:pt x="896711" y="1384244"/>
                  </a:lnTo>
                  <a:lnTo>
                    <a:pt x="934817" y="1379037"/>
                  </a:lnTo>
                  <a:lnTo>
                    <a:pt x="967289" y="1364422"/>
                  </a:lnTo>
                  <a:lnTo>
                    <a:pt x="989855" y="1341596"/>
                  </a:lnTo>
                  <a:lnTo>
                    <a:pt x="1141625" y="1341596"/>
                  </a:lnTo>
                  <a:lnTo>
                    <a:pt x="1145463" y="1332773"/>
                  </a:lnTo>
                  <a:lnTo>
                    <a:pt x="1305855" y="1332773"/>
                  </a:lnTo>
                  <a:lnTo>
                    <a:pt x="1307859" y="1327967"/>
                  </a:lnTo>
                  <a:close/>
                </a:path>
                <a:path w="1999614" h="1384300">
                  <a:moveTo>
                    <a:pt x="1141625" y="1341596"/>
                  </a:moveTo>
                  <a:lnTo>
                    <a:pt x="989855" y="1341596"/>
                  </a:lnTo>
                  <a:lnTo>
                    <a:pt x="999611" y="1356932"/>
                  </a:lnTo>
                  <a:lnTo>
                    <a:pt x="1015319" y="1369266"/>
                  </a:lnTo>
                  <a:lnTo>
                    <a:pt x="1035683" y="1377842"/>
                  </a:lnTo>
                  <a:lnTo>
                    <a:pt x="1059406" y="1381905"/>
                  </a:lnTo>
                  <a:lnTo>
                    <a:pt x="1090687" y="1379574"/>
                  </a:lnTo>
                  <a:lnTo>
                    <a:pt x="1117300" y="1369553"/>
                  </a:lnTo>
                  <a:lnTo>
                    <a:pt x="1136480" y="1353426"/>
                  </a:lnTo>
                  <a:lnTo>
                    <a:pt x="1141625" y="1341596"/>
                  </a:lnTo>
                  <a:close/>
                </a:path>
                <a:path w="1999614" h="1384300">
                  <a:moveTo>
                    <a:pt x="1305855" y="1332773"/>
                  </a:moveTo>
                  <a:lnTo>
                    <a:pt x="1145463" y="1332773"/>
                  </a:lnTo>
                  <a:lnTo>
                    <a:pt x="1161371" y="1355917"/>
                  </a:lnTo>
                  <a:lnTo>
                    <a:pt x="1185864" y="1372562"/>
                  </a:lnTo>
                  <a:lnTo>
                    <a:pt x="1215831" y="1381250"/>
                  </a:lnTo>
                  <a:lnTo>
                    <a:pt x="1248167" y="1380524"/>
                  </a:lnTo>
                  <a:lnTo>
                    <a:pt x="1277590" y="1369727"/>
                  </a:lnTo>
                  <a:lnTo>
                    <a:pt x="1298178" y="1351178"/>
                  </a:lnTo>
                  <a:lnTo>
                    <a:pt x="1305855" y="1332773"/>
                  </a:lnTo>
                  <a:close/>
                </a:path>
                <a:path w="1999614" h="1384300">
                  <a:moveTo>
                    <a:pt x="1454193" y="1301061"/>
                  </a:moveTo>
                  <a:lnTo>
                    <a:pt x="1305444" y="1301061"/>
                  </a:lnTo>
                  <a:lnTo>
                    <a:pt x="1319966" y="1326120"/>
                  </a:lnTo>
                  <a:lnTo>
                    <a:pt x="1341313" y="1344013"/>
                  </a:lnTo>
                  <a:lnTo>
                    <a:pt x="1367262" y="1353449"/>
                  </a:lnTo>
                  <a:lnTo>
                    <a:pt x="1395592" y="1353139"/>
                  </a:lnTo>
                  <a:lnTo>
                    <a:pt x="1425139" y="1340723"/>
                  </a:lnTo>
                  <a:lnTo>
                    <a:pt x="1447015" y="1318342"/>
                  </a:lnTo>
                  <a:lnTo>
                    <a:pt x="1454193" y="1301061"/>
                  </a:lnTo>
                  <a:close/>
                </a:path>
                <a:path w="1999614" h="1384300">
                  <a:moveTo>
                    <a:pt x="1459454" y="1260540"/>
                  </a:moveTo>
                  <a:lnTo>
                    <a:pt x="634905" y="1260540"/>
                  </a:lnTo>
                  <a:lnTo>
                    <a:pt x="635018" y="1277037"/>
                  </a:lnTo>
                  <a:lnTo>
                    <a:pt x="640989" y="1293438"/>
                  </a:lnTo>
                  <a:lnTo>
                    <a:pt x="652383" y="1308942"/>
                  </a:lnTo>
                  <a:lnTo>
                    <a:pt x="668764" y="1322752"/>
                  </a:lnTo>
                  <a:lnTo>
                    <a:pt x="701039" y="1338231"/>
                  </a:lnTo>
                  <a:lnTo>
                    <a:pt x="735881" y="1344370"/>
                  </a:lnTo>
                  <a:lnTo>
                    <a:pt x="769188" y="1341004"/>
                  </a:lnTo>
                  <a:lnTo>
                    <a:pt x="796862" y="1327967"/>
                  </a:lnTo>
                  <a:lnTo>
                    <a:pt x="1307859" y="1327967"/>
                  </a:lnTo>
                  <a:lnTo>
                    <a:pt x="1308080" y="1327436"/>
                  </a:lnTo>
                  <a:lnTo>
                    <a:pt x="1305444" y="1301061"/>
                  </a:lnTo>
                  <a:lnTo>
                    <a:pt x="1454193" y="1301061"/>
                  </a:lnTo>
                  <a:lnTo>
                    <a:pt x="1459156" y="1289115"/>
                  </a:lnTo>
                  <a:lnTo>
                    <a:pt x="1459454" y="1260540"/>
                  </a:lnTo>
                  <a:close/>
                </a:path>
                <a:path w="1999614" h="1384300">
                  <a:moveTo>
                    <a:pt x="1623809" y="1211323"/>
                  </a:moveTo>
                  <a:lnTo>
                    <a:pt x="492276" y="1211323"/>
                  </a:lnTo>
                  <a:lnTo>
                    <a:pt x="476758" y="1234395"/>
                  </a:lnTo>
                  <a:lnTo>
                    <a:pt x="480598" y="1253651"/>
                  </a:lnTo>
                  <a:lnTo>
                    <a:pt x="495627" y="1271338"/>
                  </a:lnTo>
                  <a:lnTo>
                    <a:pt x="519491" y="1285529"/>
                  </a:lnTo>
                  <a:lnTo>
                    <a:pt x="549836" y="1294296"/>
                  </a:lnTo>
                  <a:lnTo>
                    <a:pt x="581043" y="1295709"/>
                  </a:lnTo>
                  <a:lnTo>
                    <a:pt x="607448" y="1289828"/>
                  </a:lnTo>
                  <a:lnTo>
                    <a:pt x="626315" y="1277742"/>
                  </a:lnTo>
                  <a:lnTo>
                    <a:pt x="634905" y="1260540"/>
                  </a:lnTo>
                  <a:lnTo>
                    <a:pt x="1459454" y="1260540"/>
                  </a:lnTo>
                  <a:lnTo>
                    <a:pt x="1459500" y="1256157"/>
                  </a:lnTo>
                  <a:lnTo>
                    <a:pt x="1587808" y="1256157"/>
                  </a:lnTo>
                  <a:lnTo>
                    <a:pt x="1595604" y="1252693"/>
                  </a:lnTo>
                  <a:lnTo>
                    <a:pt x="1617541" y="1230803"/>
                  </a:lnTo>
                  <a:lnTo>
                    <a:pt x="1623809" y="1211323"/>
                  </a:lnTo>
                  <a:close/>
                </a:path>
                <a:path w="1999614" h="1384300">
                  <a:moveTo>
                    <a:pt x="1587808" y="1256157"/>
                  </a:moveTo>
                  <a:lnTo>
                    <a:pt x="1459500" y="1256157"/>
                  </a:lnTo>
                  <a:lnTo>
                    <a:pt x="1482665" y="1266203"/>
                  </a:lnTo>
                  <a:lnTo>
                    <a:pt x="1508436" y="1271579"/>
                  </a:lnTo>
                  <a:lnTo>
                    <a:pt x="1535344" y="1272120"/>
                  </a:lnTo>
                  <a:lnTo>
                    <a:pt x="1561922" y="1267658"/>
                  </a:lnTo>
                  <a:lnTo>
                    <a:pt x="1587808" y="1256157"/>
                  </a:lnTo>
                  <a:close/>
                </a:path>
                <a:path w="1999614" h="1384300">
                  <a:moveTo>
                    <a:pt x="1797906" y="1098443"/>
                  </a:moveTo>
                  <a:lnTo>
                    <a:pt x="358818" y="1098443"/>
                  </a:lnTo>
                  <a:lnTo>
                    <a:pt x="355985" y="1115762"/>
                  </a:lnTo>
                  <a:lnTo>
                    <a:pt x="356155" y="1133192"/>
                  </a:lnTo>
                  <a:lnTo>
                    <a:pt x="388420" y="1197507"/>
                  </a:lnTo>
                  <a:lnTo>
                    <a:pt x="455894" y="1221242"/>
                  </a:lnTo>
                  <a:lnTo>
                    <a:pt x="492276" y="1211323"/>
                  </a:lnTo>
                  <a:lnTo>
                    <a:pt x="1623809" y="1211323"/>
                  </a:lnTo>
                  <a:lnTo>
                    <a:pt x="1625883" y="1204878"/>
                  </a:lnTo>
                  <a:lnTo>
                    <a:pt x="1618776" y="1177807"/>
                  </a:lnTo>
                  <a:lnTo>
                    <a:pt x="1729469" y="1177807"/>
                  </a:lnTo>
                  <a:lnTo>
                    <a:pt x="1744427" y="1171345"/>
                  </a:lnTo>
                  <a:lnTo>
                    <a:pt x="1774633" y="1144338"/>
                  </a:lnTo>
                  <a:lnTo>
                    <a:pt x="1795284" y="1109477"/>
                  </a:lnTo>
                  <a:lnTo>
                    <a:pt x="1797906" y="1098443"/>
                  </a:lnTo>
                  <a:close/>
                </a:path>
                <a:path w="1999614" h="1384300">
                  <a:moveTo>
                    <a:pt x="1729469" y="1177807"/>
                  </a:moveTo>
                  <a:lnTo>
                    <a:pt x="1618776" y="1177807"/>
                  </a:lnTo>
                  <a:lnTo>
                    <a:pt x="1639724" y="1186217"/>
                  </a:lnTo>
                  <a:lnTo>
                    <a:pt x="1661610" y="1190732"/>
                  </a:lnTo>
                  <a:lnTo>
                    <a:pt x="1683947" y="1191293"/>
                  </a:lnTo>
                  <a:lnTo>
                    <a:pt x="1706243" y="1187842"/>
                  </a:lnTo>
                  <a:lnTo>
                    <a:pt x="1729469" y="1177807"/>
                  </a:lnTo>
                  <a:close/>
                </a:path>
                <a:path w="1999614" h="1384300">
                  <a:moveTo>
                    <a:pt x="1866084" y="938671"/>
                  </a:moveTo>
                  <a:lnTo>
                    <a:pt x="113767" y="938671"/>
                  </a:lnTo>
                  <a:lnTo>
                    <a:pt x="111322" y="982070"/>
                  </a:lnTo>
                  <a:lnTo>
                    <a:pt x="125953" y="1024778"/>
                  </a:lnTo>
                  <a:lnTo>
                    <a:pt x="156322" y="1064375"/>
                  </a:lnTo>
                  <a:lnTo>
                    <a:pt x="201094" y="1098443"/>
                  </a:lnTo>
                  <a:lnTo>
                    <a:pt x="238772" y="1119214"/>
                  </a:lnTo>
                  <a:lnTo>
                    <a:pt x="279903" y="1126138"/>
                  </a:lnTo>
                  <a:lnTo>
                    <a:pt x="321060" y="1119214"/>
                  </a:lnTo>
                  <a:lnTo>
                    <a:pt x="358818" y="1098443"/>
                  </a:lnTo>
                  <a:lnTo>
                    <a:pt x="1797906" y="1098443"/>
                  </a:lnTo>
                  <a:lnTo>
                    <a:pt x="1804803" y="1069414"/>
                  </a:lnTo>
                  <a:lnTo>
                    <a:pt x="1801612" y="1026802"/>
                  </a:lnTo>
                  <a:lnTo>
                    <a:pt x="1885337" y="1026802"/>
                  </a:lnTo>
                  <a:lnTo>
                    <a:pt x="1892068" y="1022620"/>
                  </a:lnTo>
                  <a:lnTo>
                    <a:pt x="1905021" y="1004689"/>
                  </a:lnTo>
                  <a:lnTo>
                    <a:pt x="1908479" y="984162"/>
                  </a:lnTo>
                  <a:lnTo>
                    <a:pt x="1902323" y="964894"/>
                  </a:lnTo>
                  <a:lnTo>
                    <a:pt x="1887781" y="949018"/>
                  </a:lnTo>
                  <a:lnTo>
                    <a:pt x="1866084" y="938671"/>
                  </a:lnTo>
                  <a:close/>
                </a:path>
                <a:path w="1999614" h="1384300">
                  <a:moveTo>
                    <a:pt x="1885337" y="1026802"/>
                  </a:moveTo>
                  <a:lnTo>
                    <a:pt x="1801612" y="1026802"/>
                  </a:lnTo>
                  <a:lnTo>
                    <a:pt x="1808101" y="1031608"/>
                  </a:lnTo>
                  <a:lnTo>
                    <a:pt x="1815578" y="1035273"/>
                  </a:lnTo>
                  <a:lnTo>
                    <a:pt x="1823902" y="1037542"/>
                  </a:lnTo>
                  <a:lnTo>
                    <a:pt x="1848916" y="1040105"/>
                  </a:lnTo>
                  <a:lnTo>
                    <a:pt x="1872503" y="1034778"/>
                  </a:lnTo>
                  <a:lnTo>
                    <a:pt x="1885337" y="1026802"/>
                  </a:lnTo>
                  <a:close/>
                </a:path>
                <a:path w="1999614" h="1384300">
                  <a:moveTo>
                    <a:pt x="160095" y="359405"/>
                  </a:moveTo>
                  <a:lnTo>
                    <a:pt x="108970" y="376173"/>
                  </a:lnTo>
                  <a:lnTo>
                    <a:pt x="76188" y="407528"/>
                  </a:lnTo>
                  <a:lnTo>
                    <a:pt x="58218" y="448053"/>
                  </a:lnTo>
                  <a:lnTo>
                    <a:pt x="56278" y="492595"/>
                  </a:lnTo>
                  <a:lnTo>
                    <a:pt x="71585" y="536001"/>
                  </a:lnTo>
                  <a:lnTo>
                    <a:pt x="54740" y="541099"/>
                  </a:lnTo>
                  <a:lnTo>
                    <a:pt x="39455" y="549619"/>
                  </a:lnTo>
                  <a:lnTo>
                    <a:pt x="26233" y="561232"/>
                  </a:lnTo>
                  <a:lnTo>
                    <a:pt x="15577" y="575606"/>
                  </a:lnTo>
                  <a:lnTo>
                    <a:pt x="4344" y="607588"/>
                  </a:lnTo>
                  <a:lnTo>
                    <a:pt x="5808" y="640351"/>
                  </a:lnTo>
                  <a:lnTo>
                    <a:pt x="19069" y="670127"/>
                  </a:lnTo>
                  <a:lnTo>
                    <a:pt x="43229" y="693151"/>
                  </a:lnTo>
                  <a:lnTo>
                    <a:pt x="42664" y="693574"/>
                  </a:lnTo>
                  <a:lnTo>
                    <a:pt x="41253" y="694138"/>
                  </a:lnTo>
                  <a:lnTo>
                    <a:pt x="19977" y="710725"/>
                  </a:lnTo>
                  <a:lnTo>
                    <a:pt x="11134" y="732227"/>
                  </a:lnTo>
                  <a:lnTo>
                    <a:pt x="14987" y="755896"/>
                  </a:lnTo>
                  <a:lnTo>
                    <a:pt x="31801" y="778984"/>
                  </a:lnTo>
                  <a:lnTo>
                    <a:pt x="14711" y="798914"/>
                  </a:lnTo>
                  <a:lnTo>
                    <a:pt x="3956" y="822571"/>
                  </a:lnTo>
                  <a:lnTo>
                    <a:pt x="0" y="848394"/>
                  </a:lnTo>
                  <a:lnTo>
                    <a:pt x="3304" y="874825"/>
                  </a:lnTo>
                  <a:lnTo>
                    <a:pt x="19532" y="907495"/>
                  </a:lnTo>
                  <a:lnTo>
                    <a:pt x="45733" y="930373"/>
                  </a:lnTo>
                  <a:lnTo>
                    <a:pt x="78335" y="941440"/>
                  </a:lnTo>
                  <a:lnTo>
                    <a:pt x="113767" y="938671"/>
                  </a:lnTo>
                  <a:lnTo>
                    <a:pt x="1866084" y="938671"/>
                  </a:lnTo>
                  <a:lnTo>
                    <a:pt x="1908698" y="923589"/>
                  </a:lnTo>
                  <a:lnTo>
                    <a:pt x="1943947" y="882638"/>
                  </a:lnTo>
                  <a:lnTo>
                    <a:pt x="1953252" y="845685"/>
                  </a:lnTo>
                  <a:lnTo>
                    <a:pt x="1948457" y="807834"/>
                  </a:lnTo>
                  <a:lnTo>
                    <a:pt x="1929286" y="773629"/>
                  </a:lnTo>
                  <a:lnTo>
                    <a:pt x="1978554" y="773629"/>
                  </a:lnTo>
                  <a:lnTo>
                    <a:pt x="1987300" y="767271"/>
                  </a:lnTo>
                  <a:lnTo>
                    <a:pt x="1996439" y="752258"/>
                  </a:lnTo>
                  <a:lnTo>
                    <a:pt x="1999441" y="734788"/>
                  </a:lnTo>
                  <a:lnTo>
                    <a:pt x="1995592" y="716829"/>
                  </a:lnTo>
                  <a:lnTo>
                    <a:pt x="1985325" y="701812"/>
                  </a:lnTo>
                  <a:lnTo>
                    <a:pt x="1972016" y="693151"/>
                  </a:lnTo>
                  <a:lnTo>
                    <a:pt x="1936481" y="693151"/>
                  </a:lnTo>
                  <a:lnTo>
                    <a:pt x="1947044" y="687753"/>
                  </a:lnTo>
                  <a:lnTo>
                    <a:pt x="1956232" y="681365"/>
                  </a:lnTo>
                  <a:lnTo>
                    <a:pt x="1963938" y="674104"/>
                  </a:lnTo>
                  <a:lnTo>
                    <a:pt x="1970057" y="666090"/>
                  </a:lnTo>
                  <a:lnTo>
                    <a:pt x="1977482" y="642132"/>
                  </a:lnTo>
                  <a:lnTo>
                    <a:pt x="1971151" y="618928"/>
                  </a:lnTo>
                  <a:lnTo>
                    <a:pt x="1952599" y="599079"/>
                  </a:lnTo>
                  <a:lnTo>
                    <a:pt x="1923361" y="585190"/>
                  </a:lnTo>
                  <a:lnTo>
                    <a:pt x="1939589" y="570292"/>
                  </a:lnTo>
                  <a:lnTo>
                    <a:pt x="1951929" y="553953"/>
                  </a:lnTo>
                  <a:lnTo>
                    <a:pt x="1960142" y="536532"/>
                  </a:lnTo>
                  <a:lnTo>
                    <a:pt x="1963991" y="518383"/>
                  </a:lnTo>
                  <a:lnTo>
                    <a:pt x="1955385" y="476766"/>
                  </a:lnTo>
                  <a:lnTo>
                    <a:pt x="1925089" y="442416"/>
                  </a:lnTo>
                  <a:lnTo>
                    <a:pt x="1877811" y="418848"/>
                  </a:lnTo>
                  <a:lnTo>
                    <a:pt x="1818259" y="409576"/>
                  </a:lnTo>
                  <a:lnTo>
                    <a:pt x="1820977" y="379745"/>
                  </a:lnTo>
                  <a:lnTo>
                    <a:pt x="1812640" y="359683"/>
                  </a:lnTo>
                  <a:lnTo>
                    <a:pt x="178239" y="359683"/>
                  </a:lnTo>
                  <a:lnTo>
                    <a:pt x="160095" y="359405"/>
                  </a:lnTo>
                  <a:close/>
                </a:path>
                <a:path w="1999614" h="1384300">
                  <a:moveTo>
                    <a:pt x="1978554" y="773629"/>
                  </a:moveTo>
                  <a:lnTo>
                    <a:pt x="1929286" y="773629"/>
                  </a:lnTo>
                  <a:lnTo>
                    <a:pt x="1939428" y="779066"/>
                  </a:lnTo>
                  <a:lnTo>
                    <a:pt x="1950430" y="781610"/>
                  </a:lnTo>
                  <a:lnTo>
                    <a:pt x="1961723" y="781220"/>
                  </a:lnTo>
                  <a:lnTo>
                    <a:pt x="1972738" y="777857"/>
                  </a:lnTo>
                  <a:lnTo>
                    <a:pt x="1978554" y="773629"/>
                  </a:lnTo>
                  <a:close/>
                </a:path>
                <a:path w="1999614" h="1384300">
                  <a:moveTo>
                    <a:pt x="1953891" y="689220"/>
                  </a:moveTo>
                  <a:lnTo>
                    <a:pt x="1936481" y="693151"/>
                  </a:lnTo>
                  <a:lnTo>
                    <a:pt x="1972016" y="693151"/>
                  </a:lnTo>
                  <a:lnTo>
                    <a:pt x="1970798" y="692358"/>
                  </a:lnTo>
                  <a:lnTo>
                    <a:pt x="1953891" y="689220"/>
                  </a:lnTo>
                  <a:close/>
                </a:path>
                <a:path w="1999614" h="1384300">
                  <a:moveTo>
                    <a:pt x="295825" y="195116"/>
                  </a:moveTo>
                  <a:lnTo>
                    <a:pt x="235424" y="215056"/>
                  </a:lnTo>
                  <a:lnTo>
                    <a:pt x="205218" y="242060"/>
                  </a:lnTo>
                  <a:lnTo>
                    <a:pt x="184566" y="276938"/>
                  </a:lnTo>
                  <a:lnTo>
                    <a:pt x="175047" y="317032"/>
                  </a:lnTo>
                  <a:lnTo>
                    <a:pt x="178239" y="359683"/>
                  </a:lnTo>
                  <a:lnTo>
                    <a:pt x="1812640" y="359683"/>
                  </a:lnTo>
                  <a:lnTo>
                    <a:pt x="1808789" y="350416"/>
                  </a:lnTo>
                  <a:lnTo>
                    <a:pt x="1783560" y="324311"/>
                  </a:lnTo>
                  <a:lnTo>
                    <a:pt x="1747156" y="304152"/>
                  </a:lnTo>
                  <a:lnTo>
                    <a:pt x="1753017" y="274735"/>
                  </a:lnTo>
                  <a:lnTo>
                    <a:pt x="1751300" y="245238"/>
                  </a:lnTo>
                  <a:lnTo>
                    <a:pt x="1742256" y="217222"/>
                  </a:lnTo>
                  <a:lnTo>
                    <a:pt x="1736687" y="208593"/>
                  </a:lnTo>
                  <a:lnTo>
                    <a:pt x="361075" y="208593"/>
                  </a:lnTo>
                  <a:lnTo>
                    <a:pt x="340048" y="200172"/>
                  </a:lnTo>
                  <a:lnTo>
                    <a:pt x="318135" y="195662"/>
                  </a:lnTo>
                  <a:lnTo>
                    <a:pt x="295825" y="195116"/>
                  </a:lnTo>
                  <a:close/>
                </a:path>
                <a:path w="1999614" h="1384300">
                  <a:moveTo>
                    <a:pt x="439068" y="80799"/>
                  </a:moveTo>
                  <a:lnTo>
                    <a:pt x="406220" y="88511"/>
                  </a:lnTo>
                  <a:lnTo>
                    <a:pt x="377581" y="109355"/>
                  </a:lnTo>
                  <a:lnTo>
                    <a:pt x="359523" y="138880"/>
                  </a:lnTo>
                  <a:lnTo>
                    <a:pt x="353527" y="173241"/>
                  </a:lnTo>
                  <a:lnTo>
                    <a:pt x="361075" y="208593"/>
                  </a:lnTo>
                  <a:lnTo>
                    <a:pt x="1736687" y="208593"/>
                  </a:lnTo>
                  <a:lnTo>
                    <a:pt x="1726135" y="192244"/>
                  </a:lnTo>
                  <a:lnTo>
                    <a:pt x="1712426" y="181392"/>
                  </a:lnTo>
                  <a:lnTo>
                    <a:pt x="1571092" y="181392"/>
                  </a:lnTo>
                  <a:lnTo>
                    <a:pt x="1581809" y="163835"/>
                  </a:lnTo>
                  <a:lnTo>
                    <a:pt x="1586575" y="146544"/>
                  </a:lnTo>
                  <a:lnTo>
                    <a:pt x="1585257" y="130890"/>
                  </a:lnTo>
                  <a:lnTo>
                    <a:pt x="1585115" y="130652"/>
                  </a:lnTo>
                  <a:lnTo>
                    <a:pt x="1497167" y="130652"/>
                  </a:lnTo>
                  <a:lnTo>
                    <a:pt x="1497098" y="130230"/>
                  </a:lnTo>
                  <a:lnTo>
                    <a:pt x="520210" y="130230"/>
                  </a:lnTo>
                  <a:lnTo>
                    <a:pt x="499423" y="102900"/>
                  </a:lnTo>
                  <a:lnTo>
                    <a:pt x="471256" y="86009"/>
                  </a:lnTo>
                  <a:lnTo>
                    <a:pt x="439068" y="80799"/>
                  </a:lnTo>
                  <a:close/>
                </a:path>
                <a:path w="1999614" h="1384300">
                  <a:moveTo>
                    <a:pt x="1650783" y="153626"/>
                  </a:moveTo>
                  <a:lnTo>
                    <a:pt x="1608986" y="159026"/>
                  </a:lnTo>
                  <a:lnTo>
                    <a:pt x="1571092" y="181392"/>
                  </a:lnTo>
                  <a:lnTo>
                    <a:pt x="1712426" y="181392"/>
                  </a:lnTo>
                  <a:lnTo>
                    <a:pt x="1691494" y="164822"/>
                  </a:lnTo>
                  <a:lnTo>
                    <a:pt x="1650783" y="153626"/>
                  </a:lnTo>
                  <a:close/>
                </a:path>
                <a:path w="1999614" h="1384300">
                  <a:moveTo>
                    <a:pt x="1541148" y="108859"/>
                  </a:moveTo>
                  <a:lnTo>
                    <a:pt x="1518801" y="116050"/>
                  </a:lnTo>
                  <a:lnTo>
                    <a:pt x="1497167" y="130652"/>
                  </a:lnTo>
                  <a:lnTo>
                    <a:pt x="1585115" y="130652"/>
                  </a:lnTo>
                  <a:lnTo>
                    <a:pt x="1577722" y="118250"/>
                  </a:lnTo>
                  <a:lnTo>
                    <a:pt x="1561644" y="109465"/>
                  </a:lnTo>
                  <a:lnTo>
                    <a:pt x="1541148" y="108859"/>
                  </a:lnTo>
                  <a:close/>
                </a:path>
                <a:path w="1999614" h="1384300">
                  <a:moveTo>
                    <a:pt x="628275" y="43269"/>
                  </a:moveTo>
                  <a:lnTo>
                    <a:pt x="589944" y="46292"/>
                  </a:lnTo>
                  <a:lnTo>
                    <a:pt x="556837" y="63652"/>
                  </a:lnTo>
                  <a:lnTo>
                    <a:pt x="532433" y="92561"/>
                  </a:lnTo>
                  <a:lnTo>
                    <a:pt x="520210" y="130230"/>
                  </a:lnTo>
                  <a:lnTo>
                    <a:pt x="1497098" y="130230"/>
                  </a:lnTo>
                  <a:lnTo>
                    <a:pt x="1493153" y="106173"/>
                  </a:lnTo>
                  <a:lnTo>
                    <a:pt x="1478916" y="83120"/>
                  </a:lnTo>
                  <a:lnTo>
                    <a:pt x="1473104" y="78081"/>
                  </a:lnTo>
                  <a:lnTo>
                    <a:pt x="690631" y="78081"/>
                  </a:lnTo>
                  <a:lnTo>
                    <a:pt x="677634" y="64932"/>
                  </a:lnTo>
                  <a:lnTo>
                    <a:pt x="662627" y="54597"/>
                  </a:lnTo>
                  <a:lnTo>
                    <a:pt x="646033" y="47301"/>
                  </a:lnTo>
                  <a:lnTo>
                    <a:pt x="628275" y="43269"/>
                  </a:lnTo>
                  <a:close/>
                </a:path>
                <a:path w="1999614" h="1384300">
                  <a:moveTo>
                    <a:pt x="837854" y="4144"/>
                  </a:moveTo>
                  <a:lnTo>
                    <a:pt x="796730" y="9210"/>
                  </a:lnTo>
                  <a:lnTo>
                    <a:pt x="757446" y="23347"/>
                  </a:lnTo>
                  <a:lnTo>
                    <a:pt x="721557" y="46369"/>
                  </a:lnTo>
                  <a:lnTo>
                    <a:pt x="690631" y="78081"/>
                  </a:lnTo>
                  <a:lnTo>
                    <a:pt x="1289220" y="78081"/>
                  </a:lnTo>
                  <a:lnTo>
                    <a:pt x="1068576" y="47074"/>
                  </a:lnTo>
                  <a:lnTo>
                    <a:pt x="1067947" y="45242"/>
                  </a:lnTo>
                  <a:lnTo>
                    <a:pt x="956702" y="45242"/>
                  </a:lnTo>
                  <a:lnTo>
                    <a:pt x="919397" y="21972"/>
                  </a:lnTo>
                  <a:lnTo>
                    <a:pt x="879262" y="8336"/>
                  </a:lnTo>
                  <a:lnTo>
                    <a:pt x="837854" y="4144"/>
                  </a:lnTo>
                  <a:close/>
                </a:path>
                <a:path w="1999614" h="1384300">
                  <a:moveTo>
                    <a:pt x="1383574" y="39076"/>
                  </a:moveTo>
                  <a:lnTo>
                    <a:pt x="1343887" y="41718"/>
                  </a:lnTo>
                  <a:lnTo>
                    <a:pt x="1310972" y="55037"/>
                  </a:lnTo>
                  <a:lnTo>
                    <a:pt x="1289220" y="78081"/>
                  </a:lnTo>
                  <a:lnTo>
                    <a:pt x="1473104" y="78081"/>
                  </a:lnTo>
                  <a:lnTo>
                    <a:pt x="1455922" y="63185"/>
                  </a:lnTo>
                  <a:lnTo>
                    <a:pt x="1425641" y="48061"/>
                  </a:lnTo>
                  <a:lnTo>
                    <a:pt x="1383574" y="39076"/>
                  </a:lnTo>
                  <a:close/>
                </a:path>
                <a:path w="1999614" h="1384300">
                  <a:moveTo>
                    <a:pt x="1132625" y="0"/>
                  </a:moveTo>
                  <a:lnTo>
                    <a:pt x="1108631" y="676"/>
                  </a:lnTo>
                  <a:lnTo>
                    <a:pt x="1088591" y="9742"/>
                  </a:lnTo>
                  <a:lnTo>
                    <a:pt x="1074556" y="25706"/>
                  </a:lnTo>
                  <a:lnTo>
                    <a:pt x="1068576" y="47074"/>
                  </a:lnTo>
                  <a:lnTo>
                    <a:pt x="1269232" y="47074"/>
                  </a:lnTo>
                  <a:lnTo>
                    <a:pt x="1268333" y="46366"/>
                  </a:lnTo>
                  <a:lnTo>
                    <a:pt x="1264952" y="44819"/>
                  </a:lnTo>
                  <a:lnTo>
                    <a:pt x="1187080" y="44819"/>
                  </a:lnTo>
                  <a:lnTo>
                    <a:pt x="1178671" y="28699"/>
                  </a:lnTo>
                  <a:lnTo>
                    <a:pt x="1166148" y="15327"/>
                  </a:lnTo>
                  <a:lnTo>
                    <a:pt x="1150478" y="5496"/>
                  </a:lnTo>
                  <a:lnTo>
                    <a:pt x="1132625" y="0"/>
                  </a:lnTo>
                  <a:close/>
                </a:path>
                <a:path w="1999614" h="1384300">
                  <a:moveTo>
                    <a:pt x="1002708" y="389"/>
                  </a:moveTo>
                  <a:lnTo>
                    <a:pt x="982219" y="8438"/>
                  </a:lnTo>
                  <a:lnTo>
                    <a:pt x="966147" y="23860"/>
                  </a:lnTo>
                  <a:lnTo>
                    <a:pt x="956702" y="45242"/>
                  </a:lnTo>
                  <a:lnTo>
                    <a:pt x="1067947" y="45242"/>
                  </a:lnTo>
                  <a:lnTo>
                    <a:pt x="1040762" y="7295"/>
                  </a:lnTo>
                  <a:lnTo>
                    <a:pt x="1002708" y="389"/>
                  </a:lnTo>
                  <a:close/>
                </a:path>
                <a:path w="1999614" h="1384300">
                  <a:moveTo>
                    <a:pt x="1226123" y="33755"/>
                  </a:moveTo>
                  <a:lnTo>
                    <a:pt x="1204896" y="36301"/>
                  </a:lnTo>
                  <a:lnTo>
                    <a:pt x="1187080" y="44819"/>
                  </a:lnTo>
                  <a:lnTo>
                    <a:pt x="1264952" y="44819"/>
                  </a:lnTo>
                  <a:lnTo>
                    <a:pt x="1248145" y="37129"/>
                  </a:lnTo>
                  <a:lnTo>
                    <a:pt x="1226123" y="33755"/>
                  </a:lnTo>
                  <a:close/>
                </a:path>
              </a:pathLst>
            </a:custGeom>
            <a:solidFill>
              <a:srgbClr val="E1E1E1"/>
            </a:solidFill>
          </p:spPr>
          <p:txBody>
            <a:bodyPr wrap="square" lIns="0" tIns="0" rIns="0" bIns="0" rtlCol="0"/>
            <a:lstStyle/>
            <a:p>
              <a:endParaRPr/>
            </a:p>
          </p:txBody>
        </p:sp>
        <p:sp>
          <p:nvSpPr>
            <p:cNvPr id="9" name="object 9"/>
            <p:cNvSpPr/>
            <p:nvPr/>
          </p:nvSpPr>
          <p:spPr>
            <a:xfrm>
              <a:off x="5041804" y="2489106"/>
              <a:ext cx="1999614" cy="1384300"/>
            </a:xfrm>
            <a:custGeom>
              <a:avLst/>
              <a:gdLst/>
              <a:ahLst/>
              <a:cxnLst/>
              <a:rect l="l" t="t" r="r" b="b"/>
              <a:pathLst>
                <a:path w="1999614" h="1384300">
                  <a:moveTo>
                    <a:pt x="43229" y="693151"/>
                  </a:moveTo>
                  <a:lnTo>
                    <a:pt x="19069" y="670127"/>
                  </a:lnTo>
                  <a:lnTo>
                    <a:pt x="5808" y="640351"/>
                  </a:lnTo>
                  <a:lnTo>
                    <a:pt x="4344" y="607588"/>
                  </a:lnTo>
                  <a:lnTo>
                    <a:pt x="15577" y="575606"/>
                  </a:lnTo>
                  <a:lnTo>
                    <a:pt x="26233" y="561232"/>
                  </a:lnTo>
                  <a:lnTo>
                    <a:pt x="39455" y="549619"/>
                  </a:lnTo>
                  <a:lnTo>
                    <a:pt x="54740" y="541099"/>
                  </a:lnTo>
                  <a:lnTo>
                    <a:pt x="71585" y="536001"/>
                  </a:lnTo>
                  <a:lnTo>
                    <a:pt x="56278" y="492595"/>
                  </a:lnTo>
                  <a:lnTo>
                    <a:pt x="58218" y="448053"/>
                  </a:lnTo>
                  <a:lnTo>
                    <a:pt x="76188" y="407528"/>
                  </a:lnTo>
                  <a:lnTo>
                    <a:pt x="108970" y="376173"/>
                  </a:lnTo>
                  <a:lnTo>
                    <a:pt x="160095" y="359405"/>
                  </a:lnTo>
                  <a:lnTo>
                    <a:pt x="178239" y="359683"/>
                  </a:lnTo>
                  <a:lnTo>
                    <a:pt x="175047" y="317032"/>
                  </a:lnTo>
                  <a:lnTo>
                    <a:pt x="184566" y="276938"/>
                  </a:lnTo>
                  <a:lnTo>
                    <a:pt x="205218" y="242060"/>
                  </a:lnTo>
                  <a:lnTo>
                    <a:pt x="235424" y="215056"/>
                  </a:lnTo>
                  <a:lnTo>
                    <a:pt x="273607" y="198586"/>
                  </a:lnTo>
                  <a:lnTo>
                    <a:pt x="295825" y="195116"/>
                  </a:lnTo>
                  <a:lnTo>
                    <a:pt x="318135" y="195662"/>
                  </a:lnTo>
                  <a:lnTo>
                    <a:pt x="340048" y="200172"/>
                  </a:lnTo>
                  <a:lnTo>
                    <a:pt x="361075" y="208593"/>
                  </a:lnTo>
                  <a:lnTo>
                    <a:pt x="353527" y="173241"/>
                  </a:lnTo>
                  <a:lnTo>
                    <a:pt x="359523" y="138880"/>
                  </a:lnTo>
                  <a:lnTo>
                    <a:pt x="377581" y="109355"/>
                  </a:lnTo>
                  <a:lnTo>
                    <a:pt x="406219" y="88511"/>
                  </a:lnTo>
                  <a:lnTo>
                    <a:pt x="439068" y="80799"/>
                  </a:lnTo>
                  <a:lnTo>
                    <a:pt x="471256" y="86009"/>
                  </a:lnTo>
                  <a:lnTo>
                    <a:pt x="499423" y="102900"/>
                  </a:lnTo>
                  <a:lnTo>
                    <a:pt x="520210" y="130230"/>
                  </a:lnTo>
                  <a:lnTo>
                    <a:pt x="532433" y="92561"/>
                  </a:lnTo>
                  <a:lnTo>
                    <a:pt x="556837" y="63652"/>
                  </a:lnTo>
                  <a:lnTo>
                    <a:pt x="589944" y="46292"/>
                  </a:lnTo>
                  <a:lnTo>
                    <a:pt x="628275" y="43269"/>
                  </a:lnTo>
                  <a:lnTo>
                    <a:pt x="646033" y="47301"/>
                  </a:lnTo>
                  <a:lnTo>
                    <a:pt x="662627" y="54597"/>
                  </a:lnTo>
                  <a:lnTo>
                    <a:pt x="677634" y="64932"/>
                  </a:lnTo>
                  <a:lnTo>
                    <a:pt x="690631" y="78081"/>
                  </a:lnTo>
                  <a:lnTo>
                    <a:pt x="721561" y="46366"/>
                  </a:lnTo>
                  <a:lnTo>
                    <a:pt x="757446" y="23347"/>
                  </a:lnTo>
                  <a:lnTo>
                    <a:pt x="796729" y="9210"/>
                  </a:lnTo>
                  <a:lnTo>
                    <a:pt x="837854" y="4144"/>
                  </a:lnTo>
                  <a:lnTo>
                    <a:pt x="879262" y="8336"/>
                  </a:lnTo>
                  <a:lnTo>
                    <a:pt x="919397" y="21972"/>
                  </a:lnTo>
                  <a:lnTo>
                    <a:pt x="956702" y="45242"/>
                  </a:lnTo>
                  <a:lnTo>
                    <a:pt x="966147" y="23860"/>
                  </a:lnTo>
                  <a:lnTo>
                    <a:pt x="982219" y="8438"/>
                  </a:lnTo>
                  <a:lnTo>
                    <a:pt x="1002708" y="389"/>
                  </a:lnTo>
                  <a:lnTo>
                    <a:pt x="1025406" y="1127"/>
                  </a:lnTo>
                  <a:lnTo>
                    <a:pt x="1040761" y="7295"/>
                  </a:lnTo>
                  <a:lnTo>
                    <a:pt x="1053551" y="17494"/>
                  </a:lnTo>
                  <a:lnTo>
                    <a:pt x="1063060" y="30996"/>
                  </a:lnTo>
                  <a:lnTo>
                    <a:pt x="1068576" y="47074"/>
                  </a:lnTo>
                  <a:lnTo>
                    <a:pt x="1074556" y="25706"/>
                  </a:lnTo>
                  <a:lnTo>
                    <a:pt x="1088591" y="9742"/>
                  </a:lnTo>
                  <a:lnTo>
                    <a:pt x="1108631" y="676"/>
                  </a:lnTo>
                  <a:lnTo>
                    <a:pt x="1132625" y="0"/>
                  </a:lnTo>
                  <a:lnTo>
                    <a:pt x="1150477" y="5496"/>
                  </a:lnTo>
                  <a:lnTo>
                    <a:pt x="1166148" y="15327"/>
                  </a:lnTo>
                  <a:lnTo>
                    <a:pt x="1178671" y="28699"/>
                  </a:lnTo>
                  <a:lnTo>
                    <a:pt x="1187080" y="44819"/>
                  </a:lnTo>
                  <a:lnTo>
                    <a:pt x="1204896" y="36301"/>
                  </a:lnTo>
                  <a:lnTo>
                    <a:pt x="1248145" y="37129"/>
                  </a:lnTo>
                  <a:lnTo>
                    <a:pt x="1283542" y="61010"/>
                  </a:lnTo>
                  <a:lnTo>
                    <a:pt x="1289220" y="78081"/>
                  </a:lnTo>
                  <a:lnTo>
                    <a:pt x="1310972" y="55037"/>
                  </a:lnTo>
                  <a:lnTo>
                    <a:pt x="1343887" y="41718"/>
                  </a:lnTo>
                  <a:lnTo>
                    <a:pt x="1383574" y="39076"/>
                  </a:lnTo>
                  <a:lnTo>
                    <a:pt x="1425641" y="48061"/>
                  </a:lnTo>
                  <a:lnTo>
                    <a:pt x="1455922" y="63185"/>
                  </a:lnTo>
                  <a:lnTo>
                    <a:pt x="1478916" y="83120"/>
                  </a:lnTo>
                  <a:lnTo>
                    <a:pt x="1493153" y="106173"/>
                  </a:lnTo>
                  <a:lnTo>
                    <a:pt x="1497167" y="130652"/>
                  </a:lnTo>
                  <a:lnTo>
                    <a:pt x="1518801" y="116050"/>
                  </a:lnTo>
                  <a:lnTo>
                    <a:pt x="1541148" y="108859"/>
                  </a:lnTo>
                  <a:lnTo>
                    <a:pt x="1561644" y="109465"/>
                  </a:lnTo>
                  <a:lnTo>
                    <a:pt x="1577722" y="118250"/>
                  </a:lnTo>
                  <a:lnTo>
                    <a:pt x="1585257" y="130890"/>
                  </a:lnTo>
                  <a:lnTo>
                    <a:pt x="1586575" y="146544"/>
                  </a:lnTo>
                  <a:lnTo>
                    <a:pt x="1581809" y="163835"/>
                  </a:lnTo>
                  <a:lnTo>
                    <a:pt x="1571092" y="181392"/>
                  </a:lnTo>
                  <a:lnTo>
                    <a:pt x="1608986" y="159026"/>
                  </a:lnTo>
                  <a:lnTo>
                    <a:pt x="1650783" y="153626"/>
                  </a:lnTo>
                  <a:lnTo>
                    <a:pt x="1691494" y="164822"/>
                  </a:lnTo>
                  <a:lnTo>
                    <a:pt x="1726135" y="192244"/>
                  </a:lnTo>
                  <a:lnTo>
                    <a:pt x="1751300" y="245238"/>
                  </a:lnTo>
                  <a:lnTo>
                    <a:pt x="1753017" y="274735"/>
                  </a:lnTo>
                  <a:lnTo>
                    <a:pt x="1747156" y="304152"/>
                  </a:lnTo>
                  <a:lnTo>
                    <a:pt x="1783560" y="324311"/>
                  </a:lnTo>
                  <a:lnTo>
                    <a:pt x="1808789" y="350416"/>
                  </a:lnTo>
                  <a:lnTo>
                    <a:pt x="1820976" y="379745"/>
                  </a:lnTo>
                  <a:lnTo>
                    <a:pt x="1818259" y="409576"/>
                  </a:lnTo>
                  <a:lnTo>
                    <a:pt x="1877811" y="418848"/>
                  </a:lnTo>
                  <a:lnTo>
                    <a:pt x="1925089" y="442416"/>
                  </a:lnTo>
                  <a:lnTo>
                    <a:pt x="1955385" y="476766"/>
                  </a:lnTo>
                  <a:lnTo>
                    <a:pt x="1963991" y="518383"/>
                  </a:lnTo>
                  <a:lnTo>
                    <a:pt x="1960142" y="536532"/>
                  </a:lnTo>
                  <a:lnTo>
                    <a:pt x="1951929" y="553953"/>
                  </a:lnTo>
                  <a:lnTo>
                    <a:pt x="1939589" y="570292"/>
                  </a:lnTo>
                  <a:lnTo>
                    <a:pt x="1923361" y="585190"/>
                  </a:lnTo>
                  <a:lnTo>
                    <a:pt x="1952599" y="599079"/>
                  </a:lnTo>
                  <a:lnTo>
                    <a:pt x="1971151" y="618928"/>
                  </a:lnTo>
                  <a:lnTo>
                    <a:pt x="1977481" y="642132"/>
                  </a:lnTo>
                  <a:lnTo>
                    <a:pt x="1970057" y="666090"/>
                  </a:lnTo>
                  <a:lnTo>
                    <a:pt x="1963938" y="674104"/>
                  </a:lnTo>
                  <a:lnTo>
                    <a:pt x="1956232" y="681365"/>
                  </a:lnTo>
                  <a:lnTo>
                    <a:pt x="1947044" y="687753"/>
                  </a:lnTo>
                  <a:lnTo>
                    <a:pt x="1936481" y="693151"/>
                  </a:lnTo>
                  <a:lnTo>
                    <a:pt x="1953891" y="689220"/>
                  </a:lnTo>
                  <a:lnTo>
                    <a:pt x="1970798" y="692358"/>
                  </a:lnTo>
                  <a:lnTo>
                    <a:pt x="1985324" y="701812"/>
                  </a:lnTo>
                  <a:lnTo>
                    <a:pt x="1995592" y="716829"/>
                  </a:lnTo>
                  <a:lnTo>
                    <a:pt x="1999441" y="734788"/>
                  </a:lnTo>
                  <a:lnTo>
                    <a:pt x="1996439" y="752258"/>
                  </a:lnTo>
                  <a:lnTo>
                    <a:pt x="1987300" y="767271"/>
                  </a:lnTo>
                  <a:lnTo>
                    <a:pt x="1972738" y="777857"/>
                  </a:lnTo>
                  <a:lnTo>
                    <a:pt x="1961723" y="781220"/>
                  </a:lnTo>
                  <a:lnTo>
                    <a:pt x="1950430" y="781610"/>
                  </a:lnTo>
                  <a:lnTo>
                    <a:pt x="1939428" y="779066"/>
                  </a:lnTo>
                  <a:lnTo>
                    <a:pt x="1929286" y="773629"/>
                  </a:lnTo>
                  <a:lnTo>
                    <a:pt x="1948457" y="807834"/>
                  </a:lnTo>
                  <a:lnTo>
                    <a:pt x="1953252" y="845685"/>
                  </a:lnTo>
                  <a:lnTo>
                    <a:pt x="1943947" y="882638"/>
                  </a:lnTo>
                  <a:lnTo>
                    <a:pt x="1920821" y="914148"/>
                  </a:lnTo>
                  <a:lnTo>
                    <a:pt x="1881064" y="935969"/>
                  </a:lnTo>
                  <a:lnTo>
                    <a:pt x="1866084" y="938671"/>
                  </a:lnTo>
                  <a:lnTo>
                    <a:pt x="1887781" y="949018"/>
                  </a:lnTo>
                  <a:lnTo>
                    <a:pt x="1902323" y="964894"/>
                  </a:lnTo>
                  <a:lnTo>
                    <a:pt x="1908479" y="984162"/>
                  </a:lnTo>
                  <a:lnTo>
                    <a:pt x="1905021" y="1004689"/>
                  </a:lnTo>
                  <a:lnTo>
                    <a:pt x="1892068" y="1022620"/>
                  </a:lnTo>
                  <a:lnTo>
                    <a:pt x="1872503" y="1034778"/>
                  </a:lnTo>
                  <a:lnTo>
                    <a:pt x="1848916" y="1040105"/>
                  </a:lnTo>
                  <a:lnTo>
                    <a:pt x="1823902" y="1037542"/>
                  </a:lnTo>
                  <a:lnTo>
                    <a:pt x="1815578" y="1035273"/>
                  </a:lnTo>
                  <a:lnTo>
                    <a:pt x="1808101" y="1031608"/>
                  </a:lnTo>
                  <a:lnTo>
                    <a:pt x="1801611" y="1026802"/>
                  </a:lnTo>
                  <a:lnTo>
                    <a:pt x="1804803" y="1069414"/>
                  </a:lnTo>
                  <a:lnTo>
                    <a:pt x="1795284" y="1109477"/>
                  </a:lnTo>
                  <a:lnTo>
                    <a:pt x="1774633" y="1144338"/>
                  </a:lnTo>
                  <a:lnTo>
                    <a:pt x="1744427" y="1171345"/>
                  </a:lnTo>
                  <a:lnTo>
                    <a:pt x="1706243" y="1187842"/>
                  </a:lnTo>
                  <a:lnTo>
                    <a:pt x="1683947" y="1191293"/>
                  </a:lnTo>
                  <a:lnTo>
                    <a:pt x="1661610" y="1190732"/>
                  </a:lnTo>
                  <a:lnTo>
                    <a:pt x="1639723" y="1186217"/>
                  </a:lnTo>
                  <a:lnTo>
                    <a:pt x="1618776" y="1177807"/>
                  </a:lnTo>
                  <a:lnTo>
                    <a:pt x="1625882" y="1204878"/>
                  </a:lnTo>
                  <a:lnTo>
                    <a:pt x="1617541" y="1230803"/>
                  </a:lnTo>
                  <a:lnTo>
                    <a:pt x="1595604" y="1252693"/>
                  </a:lnTo>
                  <a:lnTo>
                    <a:pt x="1561922" y="1267658"/>
                  </a:lnTo>
                  <a:lnTo>
                    <a:pt x="1535344" y="1272120"/>
                  </a:lnTo>
                  <a:lnTo>
                    <a:pt x="1508436" y="1271579"/>
                  </a:lnTo>
                  <a:lnTo>
                    <a:pt x="1482665" y="1266203"/>
                  </a:lnTo>
                  <a:lnTo>
                    <a:pt x="1459500" y="1256157"/>
                  </a:lnTo>
                  <a:lnTo>
                    <a:pt x="1459156" y="1289115"/>
                  </a:lnTo>
                  <a:lnTo>
                    <a:pt x="1447015" y="1318342"/>
                  </a:lnTo>
                  <a:lnTo>
                    <a:pt x="1425139" y="1340723"/>
                  </a:lnTo>
                  <a:lnTo>
                    <a:pt x="1395592" y="1353139"/>
                  </a:lnTo>
                  <a:lnTo>
                    <a:pt x="1367262" y="1353449"/>
                  </a:lnTo>
                  <a:lnTo>
                    <a:pt x="1341313" y="1344013"/>
                  </a:lnTo>
                  <a:lnTo>
                    <a:pt x="1319966" y="1326120"/>
                  </a:lnTo>
                  <a:lnTo>
                    <a:pt x="1305444" y="1301061"/>
                  </a:lnTo>
                  <a:lnTo>
                    <a:pt x="1308080" y="1327436"/>
                  </a:lnTo>
                  <a:lnTo>
                    <a:pt x="1298178" y="1351178"/>
                  </a:lnTo>
                  <a:lnTo>
                    <a:pt x="1277590" y="1369727"/>
                  </a:lnTo>
                  <a:lnTo>
                    <a:pt x="1248167" y="1380524"/>
                  </a:lnTo>
                  <a:lnTo>
                    <a:pt x="1215831" y="1381250"/>
                  </a:lnTo>
                  <a:lnTo>
                    <a:pt x="1185864" y="1372562"/>
                  </a:lnTo>
                  <a:lnTo>
                    <a:pt x="1161371" y="1355917"/>
                  </a:lnTo>
                  <a:lnTo>
                    <a:pt x="1145463" y="1332773"/>
                  </a:lnTo>
                  <a:lnTo>
                    <a:pt x="1136480" y="1353426"/>
                  </a:lnTo>
                  <a:lnTo>
                    <a:pt x="1117300" y="1369553"/>
                  </a:lnTo>
                  <a:lnTo>
                    <a:pt x="1090687" y="1379574"/>
                  </a:lnTo>
                  <a:lnTo>
                    <a:pt x="1059406" y="1381905"/>
                  </a:lnTo>
                  <a:lnTo>
                    <a:pt x="1035683" y="1377842"/>
                  </a:lnTo>
                  <a:lnTo>
                    <a:pt x="1015319" y="1369266"/>
                  </a:lnTo>
                  <a:lnTo>
                    <a:pt x="999611" y="1356932"/>
                  </a:lnTo>
                  <a:lnTo>
                    <a:pt x="989855" y="1341596"/>
                  </a:lnTo>
                  <a:lnTo>
                    <a:pt x="967289" y="1364422"/>
                  </a:lnTo>
                  <a:lnTo>
                    <a:pt x="934817" y="1379037"/>
                  </a:lnTo>
                  <a:lnTo>
                    <a:pt x="896711" y="1384244"/>
                  </a:lnTo>
                  <a:lnTo>
                    <a:pt x="857242" y="1378847"/>
                  </a:lnTo>
                  <a:lnTo>
                    <a:pt x="835488" y="1370316"/>
                  </a:lnTo>
                  <a:lnTo>
                    <a:pt x="817688" y="1358592"/>
                  </a:lnTo>
                  <a:lnTo>
                    <a:pt x="804570" y="1344275"/>
                  </a:lnTo>
                  <a:lnTo>
                    <a:pt x="796862" y="1327967"/>
                  </a:lnTo>
                  <a:lnTo>
                    <a:pt x="769188" y="1341004"/>
                  </a:lnTo>
                  <a:lnTo>
                    <a:pt x="701039" y="1338231"/>
                  </a:lnTo>
                  <a:lnTo>
                    <a:pt x="652383" y="1308942"/>
                  </a:lnTo>
                  <a:lnTo>
                    <a:pt x="634905" y="1260540"/>
                  </a:lnTo>
                  <a:lnTo>
                    <a:pt x="626315" y="1277742"/>
                  </a:lnTo>
                  <a:lnTo>
                    <a:pt x="607448" y="1289828"/>
                  </a:lnTo>
                  <a:lnTo>
                    <a:pt x="581042" y="1295709"/>
                  </a:lnTo>
                  <a:lnTo>
                    <a:pt x="549836" y="1294296"/>
                  </a:lnTo>
                  <a:lnTo>
                    <a:pt x="519491" y="1285529"/>
                  </a:lnTo>
                  <a:lnTo>
                    <a:pt x="495627" y="1271338"/>
                  </a:lnTo>
                  <a:lnTo>
                    <a:pt x="480598" y="1253651"/>
                  </a:lnTo>
                  <a:lnTo>
                    <a:pt x="476758" y="1234395"/>
                  </a:lnTo>
                  <a:lnTo>
                    <a:pt x="478409" y="1227907"/>
                  </a:lnTo>
                  <a:lnTo>
                    <a:pt x="481607" y="1221839"/>
                  </a:lnTo>
                  <a:lnTo>
                    <a:pt x="486261" y="1216282"/>
                  </a:lnTo>
                  <a:lnTo>
                    <a:pt x="492276" y="1211323"/>
                  </a:lnTo>
                  <a:lnTo>
                    <a:pt x="455894" y="1221242"/>
                  </a:lnTo>
                  <a:lnTo>
                    <a:pt x="388420" y="1197507"/>
                  </a:lnTo>
                  <a:lnTo>
                    <a:pt x="365448" y="1166715"/>
                  </a:lnTo>
                  <a:lnTo>
                    <a:pt x="355985" y="1115762"/>
                  </a:lnTo>
                  <a:lnTo>
                    <a:pt x="358818" y="1098443"/>
                  </a:lnTo>
                  <a:lnTo>
                    <a:pt x="321060" y="1119214"/>
                  </a:lnTo>
                  <a:lnTo>
                    <a:pt x="279903" y="1126138"/>
                  </a:lnTo>
                  <a:lnTo>
                    <a:pt x="238772" y="1119214"/>
                  </a:lnTo>
                  <a:lnTo>
                    <a:pt x="201094" y="1098443"/>
                  </a:lnTo>
                  <a:lnTo>
                    <a:pt x="156322" y="1064375"/>
                  </a:lnTo>
                  <a:lnTo>
                    <a:pt x="125953" y="1024778"/>
                  </a:lnTo>
                  <a:lnTo>
                    <a:pt x="111322" y="982070"/>
                  </a:lnTo>
                  <a:lnTo>
                    <a:pt x="113767" y="938671"/>
                  </a:lnTo>
                  <a:lnTo>
                    <a:pt x="78335" y="941440"/>
                  </a:lnTo>
                  <a:lnTo>
                    <a:pt x="45733" y="930373"/>
                  </a:lnTo>
                  <a:lnTo>
                    <a:pt x="19532" y="907495"/>
                  </a:lnTo>
                  <a:lnTo>
                    <a:pt x="3304" y="874825"/>
                  </a:lnTo>
                  <a:lnTo>
                    <a:pt x="0" y="848394"/>
                  </a:lnTo>
                  <a:lnTo>
                    <a:pt x="3956" y="822571"/>
                  </a:lnTo>
                  <a:lnTo>
                    <a:pt x="14711" y="798914"/>
                  </a:lnTo>
                  <a:lnTo>
                    <a:pt x="31801" y="778984"/>
                  </a:lnTo>
                  <a:lnTo>
                    <a:pt x="14987" y="755896"/>
                  </a:lnTo>
                  <a:lnTo>
                    <a:pt x="11134" y="732227"/>
                  </a:lnTo>
                  <a:lnTo>
                    <a:pt x="19977" y="710725"/>
                  </a:lnTo>
                  <a:lnTo>
                    <a:pt x="41253" y="694138"/>
                  </a:lnTo>
                  <a:lnTo>
                    <a:pt x="41959" y="693856"/>
                  </a:lnTo>
                  <a:lnTo>
                    <a:pt x="42664" y="693574"/>
                  </a:lnTo>
                  <a:lnTo>
                    <a:pt x="43229" y="693151"/>
                  </a:lnTo>
                  <a:close/>
                </a:path>
              </a:pathLst>
            </a:custGeom>
            <a:ln w="3383">
              <a:solidFill>
                <a:srgbClr val="000000"/>
              </a:solidFill>
            </a:ln>
          </p:spPr>
          <p:txBody>
            <a:bodyPr wrap="square" lIns="0" tIns="0" rIns="0" bIns="0" rtlCol="0"/>
            <a:lstStyle/>
            <a:p>
              <a:endParaRPr/>
            </a:p>
          </p:txBody>
        </p:sp>
        <p:sp>
          <p:nvSpPr>
            <p:cNvPr id="10" name="object 10"/>
            <p:cNvSpPr txBox="1"/>
            <p:nvPr/>
          </p:nvSpPr>
          <p:spPr>
            <a:xfrm>
              <a:off x="5732714" y="2780845"/>
              <a:ext cx="618490" cy="251351"/>
            </a:xfrm>
            <a:prstGeom prst="rect">
              <a:avLst/>
            </a:prstGeom>
          </p:spPr>
          <p:txBody>
            <a:bodyPr vert="horz" wrap="square" lIns="0" tIns="12700" rIns="0" bIns="0" rtlCol="0">
              <a:spAutoFit/>
            </a:bodyPr>
            <a:lstStyle/>
            <a:p>
              <a:pPr marL="12700">
                <a:spcBef>
                  <a:spcPts val="100"/>
                </a:spcBef>
              </a:pPr>
              <a:r>
                <a:rPr sz="1550" dirty="0">
                  <a:latin typeface="宋体"/>
                  <a:cs typeface="宋体"/>
                </a:rPr>
                <a:t>因特网</a:t>
              </a:r>
              <a:endParaRPr sz="1550">
                <a:latin typeface="宋体"/>
                <a:cs typeface="宋体"/>
              </a:endParaRPr>
            </a:p>
          </p:txBody>
        </p:sp>
        <p:sp>
          <p:nvSpPr>
            <p:cNvPr id="11" name="object 11"/>
            <p:cNvSpPr/>
            <p:nvPr/>
          </p:nvSpPr>
          <p:spPr>
            <a:xfrm>
              <a:off x="7974290" y="3396349"/>
              <a:ext cx="630555" cy="400685"/>
            </a:xfrm>
            <a:custGeom>
              <a:avLst/>
              <a:gdLst/>
              <a:ahLst/>
              <a:cxnLst/>
              <a:rect l="l" t="t" r="r" b="b"/>
              <a:pathLst>
                <a:path w="630554" h="400685">
                  <a:moveTo>
                    <a:pt x="486856" y="0"/>
                  </a:moveTo>
                  <a:lnTo>
                    <a:pt x="0" y="400260"/>
                  </a:lnTo>
                  <a:lnTo>
                    <a:pt x="189889" y="400528"/>
                  </a:lnTo>
                  <a:lnTo>
                    <a:pt x="238428" y="400167"/>
                  </a:lnTo>
                  <a:lnTo>
                    <a:pt x="286431" y="396062"/>
                  </a:lnTo>
                  <a:lnTo>
                    <a:pt x="333636" y="388299"/>
                  </a:lnTo>
                  <a:lnTo>
                    <a:pt x="379778" y="376968"/>
                  </a:lnTo>
                  <a:lnTo>
                    <a:pt x="424594" y="362155"/>
                  </a:lnTo>
                  <a:lnTo>
                    <a:pt x="467821" y="343948"/>
                  </a:lnTo>
                  <a:lnTo>
                    <a:pt x="509195" y="322436"/>
                  </a:lnTo>
                  <a:lnTo>
                    <a:pt x="548451" y="297707"/>
                  </a:lnTo>
                  <a:lnTo>
                    <a:pt x="585328" y="269847"/>
                  </a:lnTo>
                  <a:lnTo>
                    <a:pt x="612991" y="232188"/>
                  </a:lnTo>
                  <a:lnTo>
                    <a:pt x="627844" y="190925"/>
                  </a:lnTo>
                  <a:lnTo>
                    <a:pt x="630102" y="148300"/>
                  </a:lnTo>
                  <a:lnTo>
                    <a:pt x="619980" y="106555"/>
                  </a:lnTo>
                  <a:lnTo>
                    <a:pt x="597695" y="67931"/>
                  </a:lnTo>
                  <a:lnTo>
                    <a:pt x="563461" y="34671"/>
                  </a:lnTo>
                  <a:lnTo>
                    <a:pt x="527433" y="13530"/>
                  </a:lnTo>
                  <a:lnTo>
                    <a:pt x="486856" y="0"/>
                  </a:lnTo>
                  <a:close/>
                </a:path>
              </a:pathLst>
            </a:custGeom>
            <a:solidFill>
              <a:srgbClr val="DCD2B8"/>
            </a:solidFill>
          </p:spPr>
          <p:txBody>
            <a:bodyPr wrap="square" lIns="0" tIns="0" rIns="0" bIns="0" rtlCol="0"/>
            <a:lstStyle/>
            <a:p>
              <a:endParaRPr/>
            </a:p>
          </p:txBody>
        </p:sp>
        <p:sp>
          <p:nvSpPr>
            <p:cNvPr id="12" name="object 12"/>
            <p:cNvSpPr/>
            <p:nvPr/>
          </p:nvSpPr>
          <p:spPr>
            <a:xfrm>
              <a:off x="7641207" y="2564932"/>
              <a:ext cx="887797" cy="1231816"/>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7641348" y="2861333"/>
              <a:ext cx="337185" cy="935990"/>
            </a:xfrm>
            <a:custGeom>
              <a:avLst/>
              <a:gdLst/>
              <a:ahLst/>
              <a:cxnLst/>
              <a:rect l="l" t="t" r="r" b="b"/>
              <a:pathLst>
                <a:path w="337185" h="935989">
                  <a:moveTo>
                    <a:pt x="336891" y="185761"/>
                  </a:moveTo>
                  <a:lnTo>
                    <a:pt x="288120" y="174802"/>
                  </a:lnTo>
                  <a:lnTo>
                    <a:pt x="240785" y="160085"/>
                  </a:lnTo>
                  <a:lnTo>
                    <a:pt x="195120" y="141738"/>
                  </a:lnTo>
                  <a:lnTo>
                    <a:pt x="151357" y="119888"/>
                  </a:lnTo>
                  <a:lnTo>
                    <a:pt x="109731" y="94662"/>
                  </a:lnTo>
                  <a:lnTo>
                    <a:pt x="70474" y="66187"/>
                  </a:lnTo>
                  <a:lnTo>
                    <a:pt x="33819" y="34591"/>
                  </a:lnTo>
                  <a:lnTo>
                    <a:pt x="0" y="0"/>
                  </a:lnTo>
                  <a:lnTo>
                    <a:pt x="0" y="764651"/>
                  </a:lnTo>
                  <a:lnTo>
                    <a:pt x="34421" y="797387"/>
                  </a:lnTo>
                  <a:lnTo>
                    <a:pt x="71506" y="827106"/>
                  </a:lnTo>
                  <a:lnTo>
                    <a:pt x="111021" y="853688"/>
                  </a:lnTo>
                  <a:lnTo>
                    <a:pt x="152733" y="877015"/>
                  </a:lnTo>
                  <a:lnTo>
                    <a:pt x="196409" y="896969"/>
                  </a:lnTo>
                  <a:lnTo>
                    <a:pt x="241816" y="913433"/>
                  </a:lnTo>
                  <a:lnTo>
                    <a:pt x="288721" y="926288"/>
                  </a:lnTo>
                  <a:lnTo>
                    <a:pt x="336891" y="935416"/>
                  </a:lnTo>
                  <a:lnTo>
                    <a:pt x="336750" y="185761"/>
                  </a:lnTo>
                </a:path>
              </a:pathLst>
            </a:custGeom>
            <a:ln w="5078">
              <a:solidFill>
                <a:srgbClr val="FFFFFF"/>
              </a:solidFill>
            </a:ln>
          </p:spPr>
          <p:txBody>
            <a:bodyPr wrap="square" lIns="0" tIns="0" rIns="0" bIns="0" rtlCol="0"/>
            <a:lstStyle/>
            <a:p>
              <a:endParaRPr/>
            </a:p>
          </p:txBody>
        </p:sp>
        <p:sp>
          <p:nvSpPr>
            <p:cNvPr id="14" name="object 14"/>
            <p:cNvSpPr/>
            <p:nvPr/>
          </p:nvSpPr>
          <p:spPr>
            <a:xfrm>
              <a:off x="7978099" y="2747593"/>
              <a:ext cx="550905" cy="1048310"/>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7978098" y="2747594"/>
              <a:ext cx="551180" cy="1048385"/>
            </a:xfrm>
            <a:custGeom>
              <a:avLst/>
              <a:gdLst/>
              <a:ahLst/>
              <a:cxnLst/>
              <a:rect l="l" t="t" r="r" b="b"/>
              <a:pathLst>
                <a:path w="551179" h="1048385">
                  <a:moveTo>
                    <a:pt x="0" y="299501"/>
                  </a:moveTo>
                  <a:lnTo>
                    <a:pt x="0" y="1048310"/>
                  </a:lnTo>
                  <a:lnTo>
                    <a:pt x="550905" y="751811"/>
                  </a:lnTo>
                  <a:lnTo>
                    <a:pt x="550905" y="0"/>
                  </a:lnTo>
                  <a:lnTo>
                    <a:pt x="0" y="299501"/>
                  </a:lnTo>
                  <a:close/>
                </a:path>
              </a:pathLst>
            </a:custGeom>
            <a:ln w="5077">
              <a:solidFill>
                <a:srgbClr val="FFFFFF"/>
              </a:solidFill>
            </a:ln>
          </p:spPr>
          <p:txBody>
            <a:bodyPr wrap="square" lIns="0" tIns="0" rIns="0" bIns="0" rtlCol="0"/>
            <a:lstStyle/>
            <a:p>
              <a:endParaRPr/>
            </a:p>
          </p:txBody>
        </p:sp>
        <p:sp>
          <p:nvSpPr>
            <p:cNvPr id="16" name="object 16"/>
            <p:cNvSpPr/>
            <p:nvPr/>
          </p:nvSpPr>
          <p:spPr>
            <a:xfrm>
              <a:off x="7641207" y="2564932"/>
              <a:ext cx="888365" cy="1231900"/>
            </a:xfrm>
            <a:custGeom>
              <a:avLst/>
              <a:gdLst/>
              <a:ahLst/>
              <a:cxnLst/>
              <a:rect l="l" t="t" r="r" b="b"/>
              <a:pathLst>
                <a:path w="888365" h="1231900">
                  <a:moveTo>
                    <a:pt x="887797" y="182660"/>
                  </a:moveTo>
                  <a:lnTo>
                    <a:pt x="546249" y="0"/>
                  </a:lnTo>
                  <a:lnTo>
                    <a:pt x="0" y="297246"/>
                  </a:lnTo>
                  <a:lnTo>
                    <a:pt x="141" y="1061023"/>
                  </a:lnTo>
                  <a:lnTo>
                    <a:pt x="34562" y="1093760"/>
                  </a:lnTo>
                  <a:lnTo>
                    <a:pt x="71647" y="1123478"/>
                  </a:lnTo>
                  <a:lnTo>
                    <a:pt x="111162" y="1150061"/>
                  </a:lnTo>
                  <a:lnTo>
                    <a:pt x="152874" y="1173389"/>
                  </a:lnTo>
                  <a:lnTo>
                    <a:pt x="196550" y="1193345"/>
                  </a:lnTo>
                  <a:lnTo>
                    <a:pt x="241957" y="1209811"/>
                  </a:lnTo>
                  <a:lnTo>
                    <a:pt x="288863" y="1222670"/>
                  </a:lnTo>
                  <a:lnTo>
                    <a:pt x="337032" y="1231802"/>
                  </a:lnTo>
                  <a:lnTo>
                    <a:pt x="887797" y="934443"/>
                  </a:lnTo>
                  <a:lnTo>
                    <a:pt x="887797" y="182660"/>
                  </a:lnTo>
                  <a:close/>
                </a:path>
              </a:pathLst>
            </a:custGeom>
            <a:ln w="14103">
              <a:solidFill>
                <a:srgbClr val="000000"/>
              </a:solidFill>
            </a:ln>
          </p:spPr>
          <p:txBody>
            <a:bodyPr wrap="square" lIns="0" tIns="0" rIns="0" bIns="0" rtlCol="0"/>
            <a:lstStyle/>
            <a:p>
              <a:endParaRPr/>
            </a:p>
          </p:txBody>
        </p:sp>
        <p:sp>
          <p:nvSpPr>
            <p:cNvPr id="17" name="object 17"/>
            <p:cNvSpPr/>
            <p:nvPr/>
          </p:nvSpPr>
          <p:spPr>
            <a:xfrm>
              <a:off x="7769218" y="3325147"/>
              <a:ext cx="53922" cy="67643"/>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7769219" y="3325147"/>
              <a:ext cx="53975" cy="67945"/>
            </a:xfrm>
            <a:custGeom>
              <a:avLst/>
              <a:gdLst/>
              <a:ahLst/>
              <a:cxnLst/>
              <a:rect l="l" t="t" r="r" b="b"/>
              <a:pathLst>
                <a:path w="53975" h="67945">
                  <a:moveTo>
                    <a:pt x="51155" y="24973"/>
                  </a:moveTo>
                  <a:lnTo>
                    <a:pt x="44578" y="12843"/>
                  </a:lnTo>
                  <a:lnTo>
                    <a:pt x="35566" y="4254"/>
                  </a:lnTo>
                  <a:lnTo>
                    <a:pt x="25285" y="0"/>
                  </a:lnTo>
                  <a:lnTo>
                    <a:pt x="14899" y="872"/>
                  </a:lnTo>
                  <a:lnTo>
                    <a:pt x="6476" y="6855"/>
                  </a:lnTo>
                  <a:lnTo>
                    <a:pt x="1373" y="16710"/>
                  </a:lnTo>
                  <a:lnTo>
                    <a:pt x="0" y="29075"/>
                  </a:lnTo>
                  <a:lnTo>
                    <a:pt x="2766" y="42590"/>
                  </a:lnTo>
                  <a:lnTo>
                    <a:pt x="9344" y="54782"/>
                  </a:lnTo>
                  <a:lnTo>
                    <a:pt x="18355" y="63379"/>
                  </a:lnTo>
                  <a:lnTo>
                    <a:pt x="28636" y="67643"/>
                  </a:lnTo>
                  <a:lnTo>
                    <a:pt x="39023" y="66832"/>
                  </a:lnTo>
                  <a:lnTo>
                    <a:pt x="47505" y="60787"/>
                  </a:lnTo>
                  <a:lnTo>
                    <a:pt x="52601" y="50924"/>
                  </a:lnTo>
                  <a:lnTo>
                    <a:pt x="53942" y="38549"/>
                  </a:lnTo>
                  <a:lnTo>
                    <a:pt x="51155" y="24973"/>
                  </a:lnTo>
                  <a:close/>
                </a:path>
              </a:pathLst>
            </a:custGeom>
            <a:ln w="5076">
              <a:solidFill>
                <a:srgbClr val="000000"/>
              </a:solidFill>
            </a:ln>
          </p:spPr>
          <p:txBody>
            <a:bodyPr wrap="square" lIns="0" tIns="0" rIns="0" bIns="0" rtlCol="0"/>
            <a:lstStyle/>
            <a:p>
              <a:endParaRPr/>
            </a:p>
          </p:txBody>
        </p:sp>
        <p:sp>
          <p:nvSpPr>
            <p:cNvPr id="19" name="object 19"/>
            <p:cNvSpPr/>
            <p:nvPr/>
          </p:nvSpPr>
          <p:spPr>
            <a:xfrm>
              <a:off x="7691575" y="3476049"/>
              <a:ext cx="236015" cy="216600"/>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7686493" y="3005658"/>
              <a:ext cx="246379" cy="137795"/>
            </a:xfrm>
            <a:custGeom>
              <a:avLst/>
              <a:gdLst/>
              <a:ahLst/>
              <a:cxnLst/>
              <a:rect l="l" t="t" r="r" b="b"/>
              <a:pathLst>
                <a:path w="246379" h="137794">
                  <a:moveTo>
                    <a:pt x="9734" y="0"/>
                  </a:moveTo>
                  <a:lnTo>
                    <a:pt x="4937" y="140"/>
                  </a:lnTo>
                  <a:lnTo>
                    <a:pt x="2116" y="2959"/>
                  </a:lnTo>
                  <a:lnTo>
                    <a:pt x="705" y="4510"/>
                  </a:lnTo>
                  <a:lnTo>
                    <a:pt x="0" y="6483"/>
                  </a:lnTo>
                  <a:lnTo>
                    <a:pt x="282" y="8597"/>
                  </a:lnTo>
                  <a:lnTo>
                    <a:pt x="705" y="13530"/>
                  </a:lnTo>
                  <a:lnTo>
                    <a:pt x="3668" y="17899"/>
                  </a:lnTo>
                  <a:lnTo>
                    <a:pt x="8323" y="20436"/>
                  </a:lnTo>
                  <a:lnTo>
                    <a:pt x="48972" y="51449"/>
                  </a:lnTo>
                  <a:lnTo>
                    <a:pt x="92344" y="78775"/>
                  </a:lnTo>
                  <a:lnTo>
                    <a:pt x="138147" y="102278"/>
                  </a:lnTo>
                  <a:lnTo>
                    <a:pt x="186089" y="121824"/>
                  </a:lnTo>
                  <a:lnTo>
                    <a:pt x="235880" y="137277"/>
                  </a:lnTo>
                  <a:lnTo>
                    <a:pt x="242229" y="135867"/>
                  </a:lnTo>
                  <a:lnTo>
                    <a:pt x="246179" y="130089"/>
                  </a:lnTo>
                  <a:lnTo>
                    <a:pt x="243780" y="120082"/>
                  </a:lnTo>
                  <a:lnTo>
                    <a:pt x="240395" y="116981"/>
                  </a:lnTo>
                  <a:lnTo>
                    <a:pt x="235880" y="115995"/>
                  </a:lnTo>
                  <a:lnTo>
                    <a:pt x="187087" y="101137"/>
                  </a:lnTo>
                  <a:lnTo>
                    <a:pt x="140101" y="82207"/>
                  </a:lnTo>
                  <a:lnTo>
                    <a:pt x="95208" y="59360"/>
                  </a:lnTo>
                  <a:lnTo>
                    <a:pt x="52692" y="32751"/>
                  </a:lnTo>
                  <a:lnTo>
                    <a:pt x="12838" y="2536"/>
                  </a:lnTo>
                  <a:lnTo>
                    <a:pt x="9734" y="0"/>
                  </a:lnTo>
                  <a:close/>
                </a:path>
              </a:pathLst>
            </a:custGeom>
            <a:solidFill>
              <a:srgbClr val="000000"/>
            </a:solidFill>
          </p:spPr>
          <p:txBody>
            <a:bodyPr wrap="square" lIns="0" tIns="0" rIns="0" bIns="0" rtlCol="0"/>
            <a:lstStyle/>
            <a:p>
              <a:endParaRPr/>
            </a:p>
          </p:txBody>
        </p:sp>
        <p:sp>
          <p:nvSpPr>
            <p:cNvPr id="21" name="object 21"/>
            <p:cNvSpPr/>
            <p:nvPr/>
          </p:nvSpPr>
          <p:spPr>
            <a:xfrm>
              <a:off x="7686493" y="3005658"/>
              <a:ext cx="246379" cy="137795"/>
            </a:xfrm>
            <a:custGeom>
              <a:avLst/>
              <a:gdLst/>
              <a:ahLst/>
              <a:cxnLst/>
              <a:rect l="l" t="t" r="r" b="b"/>
              <a:pathLst>
                <a:path w="246379" h="137794">
                  <a:moveTo>
                    <a:pt x="8323" y="20436"/>
                  </a:moveTo>
                  <a:lnTo>
                    <a:pt x="48972" y="51449"/>
                  </a:lnTo>
                  <a:lnTo>
                    <a:pt x="92344" y="78775"/>
                  </a:lnTo>
                  <a:lnTo>
                    <a:pt x="138147" y="102278"/>
                  </a:lnTo>
                  <a:lnTo>
                    <a:pt x="186089" y="121824"/>
                  </a:lnTo>
                  <a:lnTo>
                    <a:pt x="235880" y="137277"/>
                  </a:lnTo>
                  <a:lnTo>
                    <a:pt x="242229" y="135867"/>
                  </a:lnTo>
                  <a:lnTo>
                    <a:pt x="246179" y="130089"/>
                  </a:lnTo>
                  <a:lnTo>
                    <a:pt x="244768" y="124169"/>
                  </a:lnTo>
                  <a:lnTo>
                    <a:pt x="243780" y="120082"/>
                  </a:lnTo>
                  <a:lnTo>
                    <a:pt x="240395" y="116981"/>
                  </a:lnTo>
                  <a:lnTo>
                    <a:pt x="235880" y="115995"/>
                  </a:lnTo>
                  <a:lnTo>
                    <a:pt x="187087" y="101137"/>
                  </a:lnTo>
                  <a:lnTo>
                    <a:pt x="140101" y="82207"/>
                  </a:lnTo>
                  <a:lnTo>
                    <a:pt x="95208" y="59360"/>
                  </a:lnTo>
                  <a:lnTo>
                    <a:pt x="52692" y="32751"/>
                  </a:lnTo>
                  <a:lnTo>
                    <a:pt x="12838" y="2536"/>
                  </a:lnTo>
                  <a:lnTo>
                    <a:pt x="9734" y="0"/>
                  </a:lnTo>
                  <a:lnTo>
                    <a:pt x="4937" y="140"/>
                  </a:lnTo>
                  <a:lnTo>
                    <a:pt x="2116" y="2959"/>
                  </a:lnTo>
                  <a:lnTo>
                    <a:pt x="705" y="4510"/>
                  </a:lnTo>
                  <a:lnTo>
                    <a:pt x="0" y="6483"/>
                  </a:lnTo>
                  <a:lnTo>
                    <a:pt x="282" y="8597"/>
                  </a:lnTo>
                  <a:lnTo>
                    <a:pt x="705" y="13530"/>
                  </a:lnTo>
                  <a:lnTo>
                    <a:pt x="3668" y="17899"/>
                  </a:lnTo>
                  <a:lnTo>
                    <a:pt x="8323" y="20436"/>
                  </a:lnTo>
                  <a:close/>
                </a:path>
              </a:pathLst>
            </a:custGeom>
            <a:ln w="5075">
              <a:solidFill>
                <a:srgbClr val="000000"/>
              </a:solidFill>
            </a:ln>
          </p:spPr>
          <p:txBody>
            <a:bodyPr wrap="square" lIns="0" tIns="0" rIns="0" bIns="0" rtlCol="0"/>
            <a:lstStyle/>
            <a:p>
              <a:endParaRPr/>
            </a:p>
          </p:txBody>
        </p:sp>
        <p:sp>
          <p:nvSpPr>
            <p:cNvPr id="22" name="object 22"/>
            <p:cNvSpPr/>
            <p:nvPr/>
          </p:nvSpPr>
          <p:spPr>
            <a:xfrm>
              <a:off x="7759726" y="3072717"/>
              <a:ext cx="69394" cy="43438"/>
            </a:xfrm>
            <a:prstGeom prst="rect">
              <a:avLst/>
            </a:prstGeom>
            <a:blipFill>
              <a:blip r:embed="rId6" cstate="print"/>
              <a:stretch>
                <a:fillRect/>
              </a:stretch>
            </a:blipFill>
          </p:spPr>
          <p:txBody>
            <a:bodyPr wrap="square" lIns="0" tIns="0" rIns="0" bIns="0" rtlCol="0"/>
            <a:lstStyle/>
            <a:p>
              <a:endParaRPr/>
            </a:p>
          </p:txBody>
        </p:sp>
        <p:sp>
          <p:nvSpPr>
            <p:cNvPr id="23" name="object 23"/>
            <p:cNvSpPr/>
            <p:nvPr/>
          </p:nvSpPr>
          <p:spPr>
            <a:xfrm>
              <a:off x="7759726" y="3072718"/>
              <a:ext cx="69850" cy="43815"/>
            </a:xfrm>
            <a:custGeom>
              <a:avLst/>
              <a:gdLst/>
              <a:ahLst/>
              <a:cxnLst/>
              <a:rect l="l" t="t" r="r" b="b"/>
              <a:pathLst>
                <a:path w="69850" h="43814">
                  <a:moveTo>
                    <a:pt x="69394" y="42593"/>
                  </a:moveTo>
                  <a:lnTo>
                    <a:pt x="56205" y="18018"/>
                  </a:lnTo>
                  <a:lnTo>
                    <a:pt x="39115" y="3499"/>
                  </a:lnTo>
                  <a:lnTo>
                    <a:pt x="20094" y="0"/>
                  </a:lnTo>
                  <a:lnTo>
                    <a:pt x="1113" y="8485"/>
                  </a:lnTo>
                  <a:lnTo>
                    <a:pt x="0" y="19641"/>
                  </a:lnTo>
                  <a:lnTo>
                    <a:pt x="7232" y="29767"/>
                  </a:lnTo>
                  <a:lnTo>
                    <a:pt x="21527" y="37778"/>
                  </a:lnTo>
                  <a:lnTo>
                    <a:pt x="41602" y="42593"/>
                  </a:lnTo>
                  <a:lnTo>
                    <a:pt x="48523" y="43227"/>
                  </a:lnTo>
                  <a:lnTo>
                    <a:pt x="55498" y="43438"/>
                  </a:lnTo>
                  <a:lnTo>
                    <a:pt x="62472" y="43227"/>
                  </a:lnTo>
                  <a:lnTo>
                    <a:pt x="69394" y="42593"/>
                  </a:lnTo>
                  <a:close/>
                </a:path>
              </a:pathLst>
            </a:custGeom>
            <a:ln w="3175">
              <a:solidFill>
                <a:srgbClr val="FFFFFF"/>
              </a:solidFill>
            </a:ln>
          </p:spPr>
          <p:txBody>
            <a:bodyPr wrap="square" lIns="0" tIns="0" rIns="0" bIns="0" rtlCol="0"/>
            <a:lstStyle/>
            <a:p>
              <a:endParaRPr/>
            </a:p>
          </p:txBody>
        </p:sp>
        <p:sp>
          <p:nvSpPr>
            <p:cNvPr id="24" name="object 24"/>
            <p:cNvSpPr/>
            <p:nvPr/>
          </p:nvSpPr>
          <p:spPr>
            <a:xfrm>
              <a:off x="7695804" y="3088390"/>
              <a:ext cx="227557" cy="176318"/>
            </a:xfrm>
            <a:prstGeom prst="rect">
              <a:avLst/>
            </a:prstGeom>
            <a:blipFill>
              <a:blip r:embed="rId7" cstate="print"/>
              <a:stretch>
                <a:fillRect/>
              </a:stretch>
            </a:blipFill>
          </p:spPr>
          <p:txBody>
            <a:bodyPr wrap="square" lIns="0" tIns="0" rIns="0" bIns="0" rtlCol="0"/>
            <a:lstStyle/>
            <a:p>
              <a:endParaRPr/>
            </a:p>
          </p:txBody>
        </p:sp>
        <p:sp>
          <p:nvSpPr>
            <p:cNvPr id="25" name="object 25"/>
            <p:cNvSpPr/>
            <p:nvPr/>
          </p:nvSpPr>
          <p:spPr>
            <a:xfrm>
              <a:off x="7695804" y="3100088"/>
              <a:ext cx="227965" cy="132080"/>
            </a:xfrm>
            <a:custGeom>
              <a:avLst/>
              <a:gdLst/>
              <a:ahLst/>
              <a:cxnLst/>
              <a:rect l="l" t="t" r="r" b="b"/>
              <a:pathLst>
                <a:path w="227964" h="132080">
                  <a:moveTo>
                    <a:pt x="0" y="0"/>
                  </a:moveTo>
                  <a:lnTo>
                    <a:pt x="40513" y="46155"/>
                  </a:lnTo>
                  <a:lnTo>
                    <a:pt x="83817" y="73582"/>
                  </a:lnTo>
                  <a:lnTo>
                    <a:pt x="129620" y="97086"/>
                  </a:lnTo>
                  <a:lnTo>
                    <a:pt x="177630" y="116530"/>
                  </a:lnTo>
                  <a:lnTo>
                    <a:pt x="227557" y="131780"/>
                  </a:lnTo>
                  <a:lnTo>
                    <a:pt x="227557" y="116840"/>
                  </a:lnTo>
                  <a:lnTo>
                    <a:pt x="178063" y="100846"/>
                  </a:lnTo>
                  <a:lnTo>
                    <a:pt x="130311" y="81030"/>
                  </a:lnTo>
                  <a:lnTo>
                    <a:pt x="84549" y="57526"/>
                  </a:lnTo>
                  <a:lnTo>
                    <a:pt x="41028" y="30471"/>
                  </a:lnTo>
                  <a:lnTo>
                    <a:pt x="0" y="0"/>
                  </a:lnTo>
                  <a:close/>
                </a:path>
              </a:pathLst>
            </a:custGeom>
            <a:solidFill>
              <a:srgbClr val="000000"/>
            </a:solidFill>
          </p:spPr>
          <p:txBody>
            <a:bodyPr wrap="square" lIns="0" tIns="0" rIns="0" bIns="0" rtlCol="0"/>
            <a:lstStyle/>
            <a:p>
              <a:endParaRPr/>
            </a:p>
          </p:txBody>
        </p:sp>
        <p:sp>
          <p:nvSpPr>
            <p:cNvPr id="26" name="object 26"/>
            <p:cNvSpPr/>
            <p:nvPr/>
          </p:nvSpPr>
          <p:spPr>
            <a:xfrm>
              <a:off x="7695804" y="3087403"/>
              <a:ext cx="227965" cy="176530"/>
            </a:xfrm>
            <a:custGeom>
              <a:avLst/>
              <a:gdLst/>
              <a:ahLst/>
              <a:cxnLst/>
              <a:rect l="l" t="t" r="r" b="b"/>
              <a:pathLst>
                <a:path w="227964" h="176529">
                  <a:moveTo>
                    <a:pt x="0" y="0"/>
                  </a:moveTo>
                  <a:lnTo>
                    <a:pt x="0" y="59477"/>
                  </a:lnTo>
                  <a:lnTo>
                    <a:pt x="41028" y="89935"/>
                  </a:lnTo>
                  <a:lnTo>
                    <a:pt x="84549" y="116963"/>
                  </a:lnTo>
                  <a:lnTo>
                    <a:pt x="130311" y="140446"/>
                  </a:lnTo>
                  <a:lnTo>
                    <a:pt x="178063" y="160269"/>
                  </a:lnTo>
                  <a:lnTo>
                    <a:pt x="227557" y="176318"/>
                  </a:lnTo>
                </a:path>
              </a:pathLst>
            </a:custGeom>
            <a:ln w="5075">
              <a:solidFill>
                <a:srgbClr val="FFFFFF"/>
              </a:solidFill>
            </a:ln>
          </p:spPr>
          <p:txBody>
            <a:bodyPr wrap="square" lIns="0" tIns="0" rIns="0" bIns="0" rtlCol="0"/>
            <a:lstStyle/>
            <a:p>
              <a:endParaRPr/>
            </a:p>
          </p:txBody>
        </p:sp>
        <p:sp>
          <p:nvSpPr>
            <p:cNvPr id="27" name="object 27"/>
            <p:cNvSpPr/>
            <p:nvPr/>
          </p:nvSpPr>
          <p:spPr>
            <a:xfrm>
              <a:off x="7695804" y="3089518"/>
              <a:ext cx="227965" cy="176530"/>
            </a:xfrm>
            <a:custGeom>
              <a:avLst/>
              <a:gdLst/>
              <a:ahLst/>
              <a:cxnLst/>
              <a:rect l="l" t="t" r="r" b="b"/>
              <a:pathLst>
                <a:path w="227964" h="176529">
                  <a:moveTo>
                    <a:pt x="227557" y="176318"/>
                  </a:moveTo>
                  <a:lnTo>
                    <a:pt x="227557" y="116840"/>
                  </a:lnTo>
                  <a:lnTo>
                    <a:pt x="178145" y="100589"/>
                  </a:lnTo>
                  <a:lnTo>
                    <a:pt x="130453" y="80664"/>
                  </a:lnTo>
                  <a:lnTo>
                    <a:pt x="84711" y="57181"/>
                  </a:lnTo>
                  <a:lnTo>
                    <a:pt x="41150" y="30255"/>
                  </a:lnTo>
                  <a:lnTo>
                    <a:pt x="0" y="0"/>
                  </a:lnTo>
                </a:path>
              </a:pathLst>
            </a:custGeom>
            <a:ln w="5075">
              <a:solidFill>
                <a:srgbClr val="000000"/>
              </a:solidFill>
            </a:ln>
          </p:spPr>
          <p:txBody>
            <a:bodyPr wrap="square" lIns="0" tIns="0" rIns="0" bIns="0" rtlCol="0"/>
            <a:lstStyle/>
            <a:p>
              <a:endParaRPr/>
            </a:p>
          </p:txBody>
        </p:sp>
        <p:sp>
          <p:nvSpPr>
            <p:cNvPr id="28" name="object 28"/>
            <p:cNvSpPr txBox="1"/>
            <p:nvPr/>
          </p:nvSpPr>
          <p:spPr>
            <a:xfrm>
              <a:off x="7363141" y="3825369"/>
              <a:ext cx="984885" cy="216726"/>
            </a:xfrm>
            <a:prstGeom prst="rect">
              <a:avLst/>
            </a:prstGeom>
          </p:spPr>
          <p:txBody>
            <a:bodyPr vert="horz" wrap="square" lIns="0" tIns="16510" rIns="0" bIns="0" rtlCol="0">
              <a:spAutoFit/>
            </a:bodyPr>
            <a:lstStyle/>
            <a:p>
              <a:pPr marL="12700">
                <a:spcBef>
                  <a:spcPts val="130"/>
                </a:spcBef>
              </a:pPr>
              <a:r>
                <a:rPr sz="1300" spc="15" dirty="0">
                  <a:latin typeface="Times New Roman"/>
                  <a:cs typeface="Times New Roman"/>
                </a:rPr>
                <a:t>VP</a:t>
              </a:r>
              <a:r>
                <a:rPr sz="1300" spc="10" dirty="0">
                  <a:latin typeface="Times New Roman"/>
                  <a:cs typeface="Times New Roman"/>
                </a:rPr>
                <a:t>N</a:t>
              </a:r>
              <a:r>
                <a:rPr sz="1300" spc="25" dirty="0">
                  <a:latin typeface="宋体"/>
                  <a:cs typeface="宋体"/>
                </a:rPr>
                <a:t>服务器</a:t>
              </a:r>
              <a:r>
                <a:rPr sz="1300" spc="15" dirty="0">
                  <a:latin typeface="Times New Roman"/>
                  <a:cs typeface="Times New Roman"/>
                </a:rPr>
                <a:t>B</a:t>
              </a:r>
              <a:endParaRPr sz="1300">
                <a:latin typeface="Times New Roman"/>
                <a:cs typeface="Times New Roman"/>
              </a:endParaRPr>
            </a:p>
          </p:txBody>
        </p:sp>
        <p:sp>
          <p:nvSpPr>
            <p:cNvPr id="29" name="object 29"/>
            <p:cNvSpPr/>
            <p:nvPr/>
          </p:nvSpPr>
          <p:spPr>
            <a:xfrm>
              <a:off x="9040831" y="2181994"/>
              <a:ext cx="0" cy="2397760"/>
            </a:xfrm>
            <a:custGeom>
              <a:avLst/>
              <a:gdLst/>
              <a:ahLst/>
              <a:cxnLst/>
              <a:rect l="l" t="t" r="r" b="b"/>
              <a:pathLst>
                <a:path h="2397760">
                  <a:moveTo>
                    <a:pt x="0" y="0"/>
                  </a:moveTo>
                  <a:lnTo>
                    <a:pt x="0" y="2397151"/>
                  </a:lnTo>
                </a:path>
              </a:pathLst>
            </a:custGeom>
            <a:ln w="57559">
              <a:solidFill>
                <a:srgbClr val="000000"/>
              </a:solidFill>
            </a:ln>
          </p:spPr>
          <p:txBody>
            <a:bodyPr wrap="square" lIns="0" tIns="0" rIns="0" bIns="0" rtlCol="0"/>
            <a:lstStyle/>
            <a:p>
              <a:endParaRPr/>
            </a:p>
          </p:txBody>
        </p:sp>
        <p:sp>
          <p:nvSpPr>
            <p:cNvPr id="30" name="object 30"/>
            <p:cNvSpPr/>
            <p:nvPr/>
          </p:nvSpPr>
          <p:spPr>
            <a:xfrm>
              <a:off x="9793617" y="2490093"/>
              <a:ext cx="93980" cy="53975"/>
            </a:xfrm>
            <a:custGeom>
              <a:avLst/>
              <a:gdLst/>
              <a:ahLst/>
              <a:cxnLst/>
              <a:rect l="l" t="t" r="r" b="b"/>
              <a:pathLst>
                <a:path w="93979" h="53975">
                  <a:moveTo>
                    <a:pt x="74488" y="0"/>
                  </a:moveTo>
                  <a:lnTo>
                    <a:pt x="69833" y="704"/>
                  </a:lnTo>
                  <a:lnTo>
                    <a:pt x="0" y="53698"/>
                  </a:lnTo>
                  <a:lnTo>
                    <a:pt x="43169" y="53416"/>
                  </a:lnTo>
                  <a:lnTo>
                    <a:pt x="80823" y="41088"/>
                  </a:lnTo>
                  <a:lnTo>
                    <a:pt x="93849" y="24349"/>
                  </a:lnTo>
                  <a:lnTo>
                    <a:pt x="93269" y="16190"/>
                  </a:lnTo>
                  <a:lnTo>
                    <a:pt x="89647" y="8850"/>
                  </a:lnTo>
                  <a:lnTo>
                    <a:pt x="83235" y="3241"/>
                  </a:lnTo>
                  <a:lnTo>
                    <a:pt x="79144" y="986"/>
                  </a:lnTo>
                  <a:lnTo>
                    <a:pt x="74488" y="0"/>
                  </a:lnTo>
                  <a:close/>
                </a:path>
              </a:pathLst>
            </a:custGeom>
            <a:solidFill>
              <a:srgbClr val="DFDFDF"/>
            </a:solidFill>
          </p:spPr>
          <p:txBody>
            <a:bodyPr wrap="square" lIns="0" tIns="0" rIns="0" bIns="0" rtlCol="0"/>
            <a:lstStyle/>
            <a:p>
              <a:endParaRPr/>
            </a:p>
          </p:txBody>
        </p:sp>
        <p:sp>
          <p:nvSpPr>
            <p:cNvPr id="31" name="object 31"/>
            <p:cNvSpPr/>
            <p:nvPr/>
          </p:nvSpPr>
          <p:spPr>
            <a:xfrm>
              <a:off x="9793336" y="2478817"/>
              <a:ext cx="71243" cy="64974"/>
            </a:xfrm>
            <a:prstGeom prst="rect">
              <a:avLst/>
            </a:prstGeom>
            <a:blipFill>
              <a:blip r:embed="rId8" cstate="print"/>
              <a:stretch>
                <a:fillRect/>
              </a:stretch>
            </a:blipFill>
          </p:spPr>
          <p:txBody>
            <a:bodyPr wrap="square" lIns="0" tIns="0" rIns="0" bIns="0" rtlCol="0"/>
            <a:lstStyle/>
            <a:p>
              <a:endParaRPr/>
            </a:p>
          </p:txBody>
        </p:sp>
        <p:sp>
          <p:nvSpPr>
            <p:cNvPr id="32" name="object 32"/>
            <p:cNvSpPr/>
            <p:nvPr/>
          </p:nvSpPr>
          <p:spPr>
            <a:xfrm>
              <a:off x="9793335" y="2478818"/>
              <a:ext cx="71755" cy="65405"/>
            </a:xfrm>
            <a:custGeom>
              <a:avLst/>
              <a:gdLst/>
              <a:ahLst/>
              <a:cxnLst/>
              <a:rect l="l" t="t" r="r" b="b"/>
              <a:pathLst>
                <a:path w="71754" h="65405">
                  <a:moveTo>
                    <a:pt x="0" y="64974"/>
                  </a:moveTo>
                  <a:lnTo>
                    <a:pt x="0" y="46933"/>
                  </a:lnTo>
                  <a:lnTo>
                    <a:pt x="71243" y="0"/>
                  </a:lnTo>
                  <a:lnTo>
                    <a:pt x="71243" y="23396"/>
                  </a:lnTo>
                  <a:lnTo>
                    <a:pt x="0" y="64974"/>
                  </a:lnTo>
                  <a:close/>
                </a:path>
              </a:pathLst>
            </a:custGeom>
            <a:ln w="10152">
              <a:solidFill>
                <a:srgbClr val="FFFFFF"/>
              </a:solidFill>
            </a:ln>
          </p:spPr>
          <p:txBody>
            <a:bodyPr wrap="square" lIns="0" tIns="0" rIns="0" bIns="0" rtlCol="0"/>
            <a:lstStyle/>
            <a:p>
              <a:endParaRPr/>
            </a:p>
          </p:txBody>
        </p:sp>
        <p:sp>
          <p:nvSpPr>
            <p:cNvPr id="33" name="object 33"/>
            <p:cNvSpPr/>
            <p:nvPr/>
          </p:nvSpPr>
          <p:spPr>
            <a:xfrm>
              <a:off x="9640691" y="2388896"/>
              <a:ext cx="223889" cy="136854"/>
            </a:xfrm>
            <a:prstGeom prst="rect">
              <a:avLst/>
            </a:prstGeom>
            <a:blipFill>
              <a:blip r:embed="rId9" cstate="print"/>
              <a:stretch>
                <a:fillRect/>
              </a:stretch>
            </a:blipFill>
          </p:spPr>
          <p:txBody>
            <a:bodyPr wrap="square" lIns="0" tIns="0" rIns="0" bIns="0" rtlCol="0"/>
            <a:lstStyle/>
            <a:p>
              <a:endParaRPr/>
            </a:p>
          </p:txBody>
        </p:sp>
        <p:sp>
          <p:nvSpPr>
            <p:cNvPr id="34" name="object 34"/>
            <p:cNvSpPr/>
            <p:nvPr/>
          </p:nvSpPr>
          <p:spPr>
            <a:xfrm>
              <a:off x="9640689" y="2388896"/>
              <a:ext cx="224154" cy="137160"/>
            </a:xfrm>
            <a:custGeom>
              <a:avLst/>
              <a:gdLst/>
              <a:ahLst/>
              <a:cxnLst/>
              <a:rect l="l" t="t" r="r" b="b"/>
              <a:pathLst>
                <a:path w="224154" h="137160">
                  <a:moveTo>
                    <a:pt x="0" y="48202"/>
                  </a:moveTo>
                  <a:lnTo>
                    <a:pt x="68563" y="0"/>
                  </a:lnTo>
                  <a:lnTo>
                    <a:pt x="223889" y="89920"/>
                  </a:lnTo>
                  <a:lnTo>
                    <a:pt x="152645" y="136854"/>
                  </a:lnTo>
                  <a:lnTo>
                    <a:pt x="0" y="48202"/>
                  </a:lnTo>
                  <a:close/>
                </a:path>
              </a:pathLst>
            </a:custGeom>
            <a:ln w="10150">
              <a:solidFill>
                <a:srgbClr val="FFFFFF"/>
              </a:solidFill>
            </a:ln>
          </p:spPr>
          <p:txBody>
            <a:bodyPr wrap="square" lIns="0" tIns="0" rIns="0" bIns="0" rtlCol="0"/>
            <a:lstStyle/>
            <a:p>
              <a:endParaRPr/>
            </a:p>
          </p:txBody>
        </p:sp>
        <p:sp>
          <p:nvSpPr>
            <p:cNvPr id="35" name="object 35"/>
            <p:cNvSpPr/>
            <p:nvPr/>
          </p:nvSpPr>
          <p:spPr>
            <a:xfrm>
              <a:off x="9899567" y="2348588"/>
              <a:ext cx="180975" cy="123825"/>
            </a:xfrm>
            <a:custGeom>
              <a:avLst/>
              <a:gdLst/>
              <a:ahLst/>
              <a:cxnLst/>
              <a:rect l="l" t="t" r="r" b="b"/>
              <a:pathLst>
                <a:path w="180975" h="123825">
                  <a:moveTo>
                    <a:pt x="141359" y="0"/>
                  </a:moveTo>
                  <a:lnTo>
                    <a:pt x="0" y="115854"/>
                  </a:lnTo>
                  <a:lnTo>
                    <a:pt x="51775" y="123605"/>
                  </a:lnTo>
                  <a:lnTo>
                    <a:pt x="83372" y="122916"/>
                  </a:lnTo>
                  <a:lnTo>
                    <a:pt x="142439" y="103092"/>
                  </a:lnTo>
                  <a:lnTo>
                    <a:pt x="178169" y="66407"/>
                  </a:lnTo>
                  <a:lnTo>
                    <a:pt x="180384" y="46493"/>
                  </a:lnTo>
                  <a:lnTo>
                    <a:pt x="175008" y="27186"/>
                  </a:lnTo>
                  <a:lnTo>
                    <a:pt x="162238" y="10852"/>
                  </a:lnTo>
                  <a:lnTo>
                    <a:pt x="156172" y="5637"/>
                  </a:lnTo>
                  <a:lnTo>
                    <a:pt x="148977" y="1973"/>
                  </a:lnTo>
                  <a:lnTo>
                    <a:pt x="141359" y="0"/>
                  </a:lnTo>
                  <a:close/>
                </a:path>
              </a:pathLst>
            </a:custGeom>
            <a:solidFill>
              <a:srgbClr val="DFDFDF"/>
            </a:solidFill>
          </p:spPr>
          <p:txBody>
            <a:bodyPr wrap="square" lIns="0" tIns="0" rIns="0" bIns="0" rtlCol="0"/>
            <a:lstStyle/>
            <a:p>
              <a:endParaRPr/>
            </a:p>
          </p:txBody>
        </p:sp>
        <p:sp>
          <p:nvSpPr>
            <p:cNvPr id="36" name="object 36"/>
            <p:cNvSpPr/>
            <p:nvPr/>
          </p:nvSpPr>
          <p:spPr>
            <a:xfrm>
              <a:off x="9748756" y="2231464"/>
              <a:ext cx="291747" cy="170398"/>
            </a:xfrm>
            <a:prstGeom prst="rect">
              <a:avLst/>
            </a:prstGeom>
            <a:blipFill>
              <a:blip r:embed="rId10" cstate="print"/>
              <a:stretch>
                <a:fillRect/>
              </a:stretch>
            </a:blipFill>
          </p:spPr>
          <p:txBody>
            <a:bodyPr wrap="square" lIns="0" tIns="0" rIns="0" bIns="0" rtlCol="0"/>
            <a:lstStyle/>
            <a:p>
              <a:endParaRPr/>
            </a:p>
          </p:txBody>
        </p:sp>
        <p:sp>
          <p:nvSpPr>
            <p:cNvPr id="37" name="object 37"/>
            <p:cNvSpPr/>
            <p:nvPr/>
          </p:nvSpPr>
          <p:spPr>
            <a:xfrm>
              <a:off x="9748754" y="2231465"/>
              <a:ext cx="292100" cy="170815"/>
            </a:xfrm>
            <a:custGeom>
              <a:avLst/>
              <a:gdLst/>
              <a:ahLst/>
              <a:cxnLst/>
              <a:rect l="l" t="t" r="r" b="b"/>
              <a:pathLst>
                <a:path w="292100" h="170814">
                  <a:moveTo>
                    <a:pt x="150811" y="170398"/>
                  </a:moveTo>
                  <a:lnTo>
                    <a:pt x="291747" y="88511"/>
                  </a:lnTo>
                  <a:lnTo>
                    <a:pt x="140371" y="0"/>
                  </a:lnTo>
                  <a:lnTo>
                    <a:pt x="0" y="83296"/>
                  </a:lnTo>
                  <a:lnTo>
                    <a:pt x="33444" y="112009"/>
                  </a:lnTo>
                  <a:lnTo>
                    <a:pt x="70009" y="136255"/>
                  </a:lnTo>
                  <a:lnTo>
                    <a:pt x="109272" y="155797"/>
                  </a:lnTo>
                  <a:lnTo>
                    <a:pt x="150811" y="170398"/>
                  </a:lnTo>
                  <a:close/>
                </a:path>
              </a:pathLst>
            </a:custGeom>
            <a:ln w="10150">
              <a:solidFill>
                <a:srgbClr val="FFFFFF"/>
              </a:solidFill>
            </a:ln>
          </p:spPr>
          <p:txBody>
            <a:bodyPr wrap="square" lIns="0" tIns="0" rIns="0" bIns="0" rtlCol="0"/>
            <a:lstStyle/>
            <a:p>
              <a:endParaRPr/>
            </a:p>
          </p:txBody>
        </p:sp>
        <p:sp>
          <p:nvSpPr>
            <p:cNvPr id="38" name="object 38"/>
            <p:cNvSpPr/>
            <p:nvPr/>
          </p:nvSpPr>
          <p:spPr>
            <a:xfrm>
              <a:off x="9909864" y="2214129"/>
              <a:ext cx="29626" cy="163069"/>
            </a:xfrm>
            <a:prstGeom prst="rect">
              <a:avLst/>
            </a:prstGeom>
            <a:blipFill>
              <a:blip r:embed="rId11" cstate="print"/>
              <a:stretch>
                <a:fillRect/>
              </a:stretch>
            </a:blipFill>
          </p:spPr>
          <p:txBody>
            <a:bodyPr wrap="square" lIns="0" tIns="0" rIns="0" bIns="0" rtlCol="0"/>
            <a:lstStyle/>
            <a:p>
              <a:endParaRPr/>
            </a:p>
          </p:txBody>
        </p:sp>
        <p:sp>
          <p:nvSpPr>
            <p:cNvPr id="39" name="object 39"/>
            <p:cNvSpPr/>
            <p:nvPr/>
          </p:nvSpPr>
          <p:spPr>
            <a:xfrm>
              <a:off x="9909865" y="2214129"/>
              <a:ext cx="29845" cy="163195"/>
            </a:xfrm>
            <a:custGeom>
              <a:avLst/>
              <a:gdLst/>
              <a:ahLst/>
              <a:cxnLst/>
              <a:rect l="l" t="t" r="r" b="b"/>
              <a:pathLst>
                <a:path w="29845" h="163194">
                  <a:moveTo>
                    <a:pt x="0" y="163069"/>
                  </a:moveTo>
                  <a:lnTo>
                    <a:pt x="0" y="17335"/>
                  </a:lnTo>
                  <a:lnTo>
                    <a:pt x="29626" y="0"/>
                  </a:lnTo>
                  <a:lnTo>
                    <a:pt x="28497" y="138404"/>
                  </a:lnTo>
                  <a:lnTo>
                    <a:pt x="0" y="163069"/>
                  </a:lnTo>
                  <a:close/>
                </a:path>
              </a:pathLst>
            </a:custGeom>
            <a:ln w="10157">
              <a:solidFill>
                <a:srgbClr val="FFFFFF"/>
              </a:solidFill>
            </a:ln>
          </p:spPr>
          <p:txBody>
            <a:bodyPr wrap="square" lIns="0" tIns="0" rIns="0" bIns="0" rtlCol="0"/>
            <a:lstStyle/>
            <a:p>
              <a:endParaRPr/>
            </a:p>
          </p:txBody>
        </p:sp>
        <p:sp>
          <p:nvSpPr>
            <p:cNvPr id="40" name="object 40"/>
            <p:cNvSpPr/>
            <p:nvPr/>
          </p:nvSpPr>
          <p:spPr>
            <a:xfrm>
              <a:off x="9938362" y="2206800"/>
              <a:ext cx="55584" cy="131357"/>
            </a:xfrm>
            <a:prstGeom prst="rect">
              <a:avLst/>
            </a:prstGeom>
            <a:blipFill>
              <a:blip r:embed="rId12" cstate="print"/>
              <a:stretch>
                <a:fillRect/>
              </a:stretch>
            </a:blipFill>
          </p:spPr>
          <p:txBody>
            <a:bodyPr wrap="square" lIns="0" tIns="0" rIns="0" bIns="0" rtlCol="0"/>
            <a:lstStyle/>
            <a:p>
              <a:endParaRPr/>
            </a:p>
          </p:txBody>
        </p:sp>
        <p:sp>
          <p:nvSpPr>
            <p:cNvPr id="41" name="object 41"/>
            <p:cNvSpPr/>
            <p:nvPr/>
          </p:nvSpPr>
          <p:spPr>
            <a:xfrm>
              <a:off x="9938362" y="2206800"/>
              <a:ext cx="55880" cy="131445"/>
            </a:xfrm>
            <a:custGeom>
              <a:avLst/>
              <a:gdLst/>
              <a:ahLst/>
              <a:cxnLst/>
              <a:rect l="l" t="t" r="r" b="b"/>
              <a:pathLst>
                <a:path w="55879" h="131444">
                  <a:moveTo>
                    <a:pt x="987" y="21000"/>
                  </a:moveTo>
                  <a:lnTo>
                    <a:pt x="55584" y="0"/>
                  </a:lnTo>
                  <a:lnTo>
                    <a:pt x="55584" y="85833"/>
                  </a:lnTo>
                  <a:lnTo>
                    <a:pt x="0" y="131357"/>
                  </a:lnTo>
                  <a:lnTo>
                    <a:pt x="987" y="21000"/>
                  </a:lnTo>
                  <a:close/>
                </a:path>
              </a:pathLst>
            </a:custGeom>
            <a:ln w="10156">
              <a:solidFill>
                <a:srgbClr val="FFFFFF"/>
              </a:solidFill>
            </a:ln>
          </p:spPr>
          <p:txBody>
            <a:bodyPr wrap="square" lIns="0" tIns="0" rIns="0" bIns="0" rtlCol="0"/>
            <a:lstStyle/>
            <a:p>
              <a:endParaRPr/>
            </a:p>
          </p:txBody>
        </p:sp>
        <p:sp>
          <p:nvSpPr>
            <p:cNvPr id="42" name="object 42"/>
            <p:cNvSpPr/>
            <p:nvPr/>
          </p:nvSpPr>
          <p:spPr>
            <a:xfrm>
              <a:off x="9850330" y="2149437"/>
              <a:ext cx="143616" cy="78363"/>
            </a:xfrm>
            <a:prstGeom prst="rect">
              <a:avLst/>
            </a:prstGeom>
            <a:blipFill>
              <a:blip r:embed="rId13" cstate="print"/>
              <a:stretch>
                <a:fillRect/>
              </a:stretch>
            </a:blipFill>
          </p:spPr>
          <p:txBody>
            <a:bodyPr wrap="square" lIns="0" tIns="0" rIns="0" bIns="0" rtlCol="0"/>
            <a:lstStyle/>
            <a:p>
              <a:endParaRPr/>
            </a:p>
          </p:txBody>
        </p:sp>
        <p:sp>
          <p:nvSpPr>
            <p:cNvPr id="43" name="object 43"/>
            <p:cNvSpPr/>
            <p:nvPr/>
          </p:nvSpPr>
          <p:spPr>
            <a:xfrm>
              <a:off x="9850331" y="2149436"/>
              <a:ext cx="144145" cy="78740"/>
            </a:xfrm>
            <a:custGeom>
              <a:avLst/>
              <a:gdLst/>
              <a:ahLst/>
              <a:cxnLst/>
              <a:rect l="l" t="t" r="r" b="b"/>
              <a:pathLst>
                <a:path w="144145" h="78739">
                  <a:moveTo>
                    <a:pt x="89019" y="78363"/>
                  </a:moveTo>
                  <a:lnTo>
                    <a:pt x="89160" y="64692"/>
                  </a:lnTo>
                  <a:lnTo>
                    <a:pt x="0" y="13107"/>
                  </a:lnTo>
                  <a:lnTo>
                    <a:pt x="45285" y="0"/>
                  </a:lnTo>
                  <a:lnTo>
                    <a:pt x="143616" y="57363"/>
                  </a:lnTo>
                  <a:lnTo>
                    <a:pt x="89019" y="78363"/>
                  </a:lnTo>
                  <a:close/>
                </a:path>
              </a:pathLst>
            </a:custGeom>
            <a:ln w="10150">
              <a:solidFill>
                <a:srgbClr val="FFFFFF"/>
              </a:solidFill>
            </a:ln>
          </p:spPr>
          <p:txBody>
            <a:bodyPr wrap="square" lIns="0" tIns="0" rIns="0" bIns="0" rtlCol="0"/>
            <a:lstStyle/>
            <a:p>
              <a:endParaRPr/>
            </a:p>
          </p:txBody>
        </p:sp>
        <p:sp>
          <p:nvSpPr>
            <p:cNvPr id="44" name="object 44"/>
            <p:cNvSpPr/>
            <p:nvPr/>
          </p:nvSpPr>
          <p:spPr>
            <a:xfrm>
              <a:off x="9899567" y="2319977"/>
              <a:ext cx="140935" cy="144465"/>
            </a:xfrm>
            <a:prstGeom prst="rect">
              <a:avLst/>
            </a:prstGeom>
            <a:blipFill>
              <a:blip r:embed="rId14" cstate="print"/>
              <a:stretch>
                <a:fillRect/>
              </a:stretch>
            </a:blipFill>
          </p:spPr>
          <p:txBody>
            <a:bodyPr wrap="square" lIns="0" tIns="0" rIns="0" bIns="0" rtlCol="0"/>
            <a:lstStyle/>
            <a:p>
              <a:endParaRPr/>
            </a:p>
          </p:txBody>
        </p:sp>
        <p:sp>
          <p:nvSpPr>
            <p:cNvPr id="45" name="object 45"/>
            <p:cNvSpPr/>
            <p:nvPr/>
          </p:nvSpPr>
          <p:spPr>
            <a:xfrm>
              <a:off x="9899566" y="2319976"/>
              <a:ext cx="140970" cy="144780"/>
            </a:xfrm>
            <a:custGeom>
              <a:avLst/>
              <a:gdLst/>
              <a:ahLst/>
              <a:cxnLst/>
              <a:rect l="l" t="t" r="r" b="b"/>
              <a:pathLst>
                <a:path w="140970" h="144780">
                  <a:moveTo>
                    <a:pt x="0" y="81887"/>
                  </a:moveTo>
                  <a:lnTo>
                    <a:pt x="140935" y="0"/>
                  </a:lnTo>
                  <a:lnTo>
                    <a:pt x="140935" y="62437"/>
                  </a:lnTo>
                  <a:lnTo>
                    <a:pt x="0" y="144465"/>
                  </a:lnTo>
                  <a:lnTo>
                    <a:pt x="0" y="81887"/>
                  </a:lnTo>
                  <a:close/>
                </a:path>
              </a:pathLst>
            </a:custGeom>
            <a:ln w="10152">
              <a:solidFill>
                <a:srgbClr val="FFFFFF"/>
              </a:solidFill>
            </a:ln>
          </p:spPr>
          <p:txBody>
            <a:bodyPr wrap="square" lIns="0" tIns="0" rIns="0" bIns="0" rtlCol="0"/>
            <a:lstStyle/>
            <a:p>
              <a:endParaRPr/>
            </a:p>
          </p:txBody>
        </p:sp>
        <p:sp>
          <p:nvSpPr>
            <p:cNvPr id="46" name="object 46"/>
            <p:cNvSpPr/>
            <p:nvPr/>
          </p:nvSpPr>
          <p:spPr>
            <a:xfrm>
              <a:off x="9783036" y="2144363"/>
              <a:ext cx="156454" cy="87101"/>
            </a:xfrm>
            <a:prstGeom prst="rect">
              <a:avLst/>
            </a:prstGeom>
            <a:blipFill>
              <a:blip r:embed="rId15" cstate="print"/>
              <a:stretch>
                <a:fillRect/>
              </a:stretch>
            </a:blipFill>
          </p:spPr>
          <p:txBody>
            <a:bodyPr wrap="square" lIns="0" tIns="0" rIns="0" bIns="0" rtlCol="0"/>
            <a:lstStyle/>
            <a:p>
              <a:endParaRPr/>
            </a:p>
          </p:txBody>
        </p:sp>
        <p:sp>
          <p:nvSpPr>
            <p:cNvPr id="47" name="object 47"/>
            <p:cNvSpPr/>
            <p:nvPr/>
          </p:nvSpPr>
          <p:spPr>
            <a:xfrm>
              <a:off x="9783037" y="2144362"/>
              <a:ext cx="156845" cy="87630"/>
            </a:xfrm>
            <a:custGeom>
              <a:avLst/>
              <a:gdLst/>
              <a:ahLst/>
              <a:cxnLst/>
              <a:rect l="l" t="t" r="r" b="b"/>
              <a:pathLst>
                <a:path w="156845" h="87630">
                  <a:moveTo>
                    <a:pt x="0" y="14235"/>
                  </a:moveTo>
                  <a:lnTo>
                    <a:pt x="36256" y="0"/>
                  </a:lnTo>
                  <a:lnTo>
                    <a:pt x="67434" y="18181"/>
                  </a:lnTo>
                  <a:lnTo>
                    <a:pt x="156454" y="69907"/>
                  </a:lnTo>
                  <a:lnTo>
                    <a:pt x="126828" y="87101"/>
                  </a:lnTo>
                  <a:lnTo>
                    <a:pt x="92429" y="73912"/>
                  </a:lnTo>
                  <a:lnTo>
                    <a:pt x="59657" y="57275"/>
                  </a:lnTo>
                  <a:lnTo>
                    <a:pt x="28764" y="37334"/>
                  </a:lnTo>
                  <a:lnTo>
                    <a:pt x="0" y="14235"/>
                  </a:lnTo>
                  <a:close/>
                </a:path>
              </a:pathLst>
            </a:custGeom>
            <a:ln w="10150">
              <a:solidFill>
                <a:srgbClr val="FFFFFF"/>
              </a:solidFill>
            </a:ln>
          </p:spPr>
          <p:txBody>
            <a:bodyPr wrap="square" lIns="0" tIns="0" rIns="0" bIns="0" rtlCol="0"/>
            <a:lstStyle/>
            <a:p>
              <a:endParaRPr/>
            </a:p>
          </p:txBody>
        </p:sp>
        <p:sp>
          <p:nvSpPr>
            <p:cNvPr id="48" name="object 48"/>
            <p:cNvSpPr/>
            <p:nvPr/>
          </p:nvSpPr>
          <p:spPr>
            <a:xfrm>
              <a:off x="9640691" y="2437098"/>
              <a:ext cx="152645" cy="106692"/>
            </a:xfrm>
            <a:prstGeom prst="rect">
              <a:avLst/>
            </a:prstGeom>
            <a:blipFill>
              <a:blip r:embed="rId16" cstate="print"/>
              <a:stretch>
                <a:fillRect/>
              </a:stretch>
            </a:blipFill>
          </p:spPr>
          <p:txBody>
            <a:bodyPr wrap="square" lIns="0" tIns="0" rIns="0" bIns="0" rtlCol="0"/>
            <a:lstStyle/>
            <a:p>
              <a:endParaRPr/>
            </a:p>
          </p:txBody>
        </p:sp>
        <p:sp>
          <p:nvSpPr>
            <p:cNvPr id="49" name="object 49"/>
            <p:cNvSpPr/>
            <p:nvPr/>
          </p:nvSpPr>
          <p:spPr>
            <a:xfrm>
              <a:off x="9640690" y="2437098"/>
              <a:ext cx="153035" cy="107314"/>
            </a:xfrm>
            <a:custGeom>
              <a:avLst/>
              <a:gdLst/>
              <a:ahLst/>
              <a:cxnLst/>
              <a:rect l="l" t="t" r="r" b="b"/>
              <a:pathLst>
                <a:path w="153034" h="107314">
                  <a:moveTo>
                    <a:pt x="0" y="0"/>
                  </a:moveTo>
                  <a:lnTo>
                    <a:pt x="152645" y="88652"/>
                  </a:lnTo>
                  <a:lnTo>
                    <a:pt x="152645" y="106692"/>
                  </a:lnTo>
                  <a:lnTo>
                    <a:pt x="0" y="18181"/>
                  </a:lnTo>
                  <a:lnTo>
                    <a:pt x="0" y="0"/>
                  </a:lnTo>
                  <a:close/>
                </a:path>
              </a:pathLst>
            </a:custGeom>
            <a:ln w="10150">
              <a:solidFill>
                <a:srgbClr val="000000"/>
              </a:solidFill>
            </a:ln>
          </p:spPr>
          <p:txBody>
            <a:bodyPr wrap="square" lIns="0" tIns="0" rIns="0" bIns="0" rtlCol="0"/>
            <a:lstStyle/>
            <a:p>
              <a:endParaRPr/>
            </a:p>
          </p:txBody>
        </p:sp>
        <p:sp>
          <p:nvSpPr>
            <p:cNvPr id="50" name="object 50"/>
            <p:cNvSpPr/>
            <p:nvPr/>
          </p:nvSpPr>
          <p:spPr>
            <a:xfrm>
              <a:off x="9657337" y="2397918"/>
              <a:ext cx="187325" cy="116205"/>
            </a:xfrm>
            <a:custGeom>
              <a:avLst/>
              <a:gdLst/>
              <a:ahLst/>
              <a:cxnLst/>
              <a:rect l="l" t="t" r="r" b="b"/>
              <a:pathLst>
                <a:path w="187325" h="116205">
                  <a:moveTo>
                    <a:pt x="134023" y="103169"/>
                  </a:moveTo>
                  <a:lnTo>
                    <a:pt x="124712" y="109229"/>
                  </a:lnTo>
                  <a:lnTo>
                    <a:pt x="135857" y="115854"/>
                  </a:lnTo>
                  <a:lnTo>
                    <a:pt x="145309" y="109793"/>
                  </a:lnTo>
                  <a:lnTo>
                    <a:pt x="134023" y="103169"/>
                  </a:lnTo>
                  <a:close/>
                </a:path>
                <a:path w="187325" h="116205">
                  <a:moveTo>
                    <a:pt x="147989" y="93726"/>
                  </a:moveTo>
                  <a:lnTo>
                    <a:pt x="138537" y="99927"/>
                  </a:lnTo>
                  <a:lnTo>
                    <a:pt x="149823" y="106551"/>
                  </a:lnTo>
                  <a:lnTo>
                    <a:pt x="159134" y="100491"/>
                  </a:lnTo>
                  <a:lnTo>
                    <a:pt x="147989" y="93726"/>
                  </a:lnTo>
                  <a:close/>
                </a:path>
                <a:path w="187325" h="116205">
                  <a:moveTo>
                    <a:pt x="113284" y="90625"/>
                  </a:moveTo>
                  <a:lnTo>
                    <a:pt x="103973" y="96686"/>
                  </a:lnTo>
                  <a:lnTo>
                    <a:pt x="115118" y="103451"/>
                  </a:lnTo>
                  <a:lnTo>
                    <a:pt x="124429" y="97249"/>
                  </a:lnTo>
                  <a:lnTo>
                    <a:pt x="113284" y="90625"/>
                  </a:lnTo>
                  <a:close/>
                </a:path>
                <a:path w="187325" h="116205">
                  <a:moveTo>
                    <a:pt x="161815" y="84424"/>
                  </a:moveTo>
                  <a:lnTo>
                    <a:pt x="152504" y="90625"/>
                  </a:lnTo>
                  <a:lnTo>
                    <a:pt x="163649" y="97249"/>
                  </a:lnTo>
                  <a:lnTo>
                    <a:pt x="172960" y="91189"/>
                  </a:lnTo>
                  <a:lnTo>
                    <a:pt x="161815" y="84424"/>
                  </a:lnTo>
                  <a:close/>
                </a:path>
                <a:path w="187325" h="116205">
                  <a:moveTo>
                    <a:pt x="127110" y="81323"/>
                  </a:moveTo>
                  <a:lnTo>
                    <a:pt x="117799" y="87383"/>
                  </a:lnTo>
                  <a:lnTo>
                    <a:pt x="128944" y="94008"/>
                  </a:lnTo>
                  <a:lnTo>
                    <a:pt x="138396" y="87947"/>
                  </a:lnTo>
                  <a:lnTo>
                    <a:pt x="127110" y="81323"/>
                  </a:lnTo>
                  <a:close/>
                </a:path>
                <a:path w="187325" h="116205">
                  <a:moveTo>
                    <a:pt x="50928" y="52994"/>
                  </a:moveTo>
                  <a:lnTo>
                    <a:pt x="41617" y="59195"/>
                  </a:lnTo>
                  <a:lnTo>
                    <a:pt x="94380" y="90907"/>
                  </a:lnTo>
                  <a:lnTo>
                    <a:pt x="103691" y="84705"/>
                  </a:lnTo>
                  <a:lnTo>
                    <a:pt x="50928" y="52994"/>
                  </a:lnTo>
                  <a:close/>
                </a:path>
                <a:path w="187325" h="116205">
                  <a:moveTo>
                    <a:pt x="175640" y="75121"/>
                  </a:moveTo>
                  <a:lnTo>
                    <a:pt x="166329" y="81323"/>
                  </a:lnTo>
                  <a:lnTo>
                    <a:pt x="177474" y="87947"/>
                  </a:lnTo>
                  <a:lnTo>
                    <a:pt x="186785" y="81746"/>
                  </a:lnTo>
                  <a:lnTo>
                    <a:pt x="175640" y="75121"/>
                  </a:lnTo>
                  <a:close/>
                </a:path>
                <a:path w="187325" h="116205">
                  <a:moveTo>
                    <a:pt x="140935" y="72021"/>
                  </a:moveTo>
                  <a:lnTo>
                    <a:pt x="131624" y="78081"/>
                  </a:lnTo>
                  <a:lnTo>
                    <a:pt x="142910" y="84705"/>
                  </a:lnTo>
                  <a:lnTo>
                    <a:pt x="152222" y="78645"/>
                  </a:lnTo>
                  <a:lnTo>
                    <a:pt x="140935" y="72021"/>
                  </a:lnTo>
                  <a:close/>
                </a:path>
                <a:path w="187325" h="116205">
                  <a:moveTo>
                    <a:pt x="106372" y="68779"/>
                  </a:moveTo>
                  <a:lnTo>
                    <a:pt x="97060" y="74840"/>
                  </a:lnTo>
                  <a:lnTo>
                    <a:pt x="108206" y="81605"/>
                  </a:lnTo>
                  <a:lnTo>
                    <a:pt x="117517" y="75403"/>
                  </a:lnTo>
                  <a:lnTo>
                    <a:pt x="106372" y="68779"/>
                  </a:lnTo>
                  <a:close/>
                </a:path>
                <a:path w="187325" h="116205">
                  <a:moveTo>
                    <a:pt x="154902" y="62578"/>
                  </a:moveTo>
                  <a:lnTo>
                    <a:pt x="145591" y="68779"/>
                  </a:lnTo>
                  <a:lnTo>
                    <a:pt x="156736" y="75403"/>
                  </a:lnTo>
                  <a:lnTo>
                    <a:pt x="166047" y="69343"/>
                  </a:lnTo>
                  <a:lnTo>
                    <a:pt x="154902" y="62578"/>
                  </a:lnTo>
                  <a:close/>
                </a:path>
                <a:path w="187325" h="116205">
                  <a:moveTo>
                    <a:pt x="120197" y="59477"/>
                  </a:moveTo>
                  <a:lnTo>
                    <a:pt x="110886" y="65537"/>
                  </a:lnTo>
                  <a:lnTo>
                    <a:pt x="122031" y="72162"/>
                  </a:lnTo>
                  <a:lnTo>
                    <a:pt x="131342" y="66101"/>
                  </a:lnTo>
                  <a:lnTo>
                    <a:pt x="120197" y="59477"/>
                  </a:lnTo>
                  <a:close/>
                </a:path>
                <a:path w="187325" h="116205">
                  <a:moveTo>
                    <a:pt x="85492" y="56235"/>
                  </a:moveTo>
                  <a:lnTo>
                    <a:pt x="76181" y="62437"/>
                  </a:lnTo>
                  <a:lnTo>
                    <a:pt x="87467" y="69061"/>
                  </a:lnTo>
                  <a:lnTo>
                    <a:pt x="96778" y="62860"/>
                  </a:lnTo>
                  <a:lnTo>
                    <a:pt x="85492" y="56235"/>
                  </a:lnTo>
                  <a:close/>
                </a:path>
                <a:path w="187325" h="116205">
                  <a:moveTo>
                    <a:pt x="134023" y="50175"/>
                  </a:moveTo>
                  <a:lnTo>
                    <a:pt x="124712" y="56235"/>
                  </a:lnTo>
                  <a:lnTo>
                    <a:pt x="135998" y="62860"/>
                  </a:lnTo>
                  <a:lnTo>
                    <a:pt x="145309" y="56799"/>
                  </a:lnTo>
                  <a:lnTo>
                    <a:pt x="134023" y="50175"/>
                  </a:lnTo>
                  <a:close/>
                </a:path>
                <a:path w="187325" h="116205">
                  <a:moveTo>
                    <a:pt x="99459" y="46933"/>
                  </a:moveTo>
                  <a:lnTo>
                    <a:pt x="90007" y="52994"/>
                  </a:lnTo>
                  <a:lnTo>
                    <a:pt x="101293" y="59759"/>
                  </a:lnTo>
                  <a:lnTo>
                    <a:pt x="110604" y="53557"/>
                  </a:lnTo>
                  <a:lnTo>
                    <a:pt x="99459" y="46933"/>
                  </a:lnTo>
                  <a:close/>
                </a:path>
                <a:path w="187325" h="116205">
                  <a:moveTo>
                    <a:pt x="64754" y="43691"/>
                  </a:moveTo>
                  <a:lnTo>
                    <a:pt x="55443" y="49893"/>
                  </a:lnTo>
                  <a:lnTo>
                    <a:pt x="66588" y="56517"/>
                  </a:lnTo>
                  <a:lnTo>
                    <a:pt x="75899" y="50316"/>
                  </a:lnTo>
                  <a:lnTo>
                    <a:pt x="64754" y="43691"/>
                  </a:lnTo>
                  <a:close/>
                </a:path>
                <a:path w="187325" h="116205">
                  <a:moveTo>
                    <a:pt x="30049" y="40591"/>
                  </a:moveTo>
                  <a:lnTo>
                    <a:pt x="20738" y="46651"/>
                  </a:lnTo>
                  <a:lnTo>
                    <a:pt x="31883" y="53275"/>
                  </a:lnTo>
                  <a:lnTo>
                    <a:pt x="41335" y="47215"/>
                  </a:lnTo>
                  <a:lnTo>
                    <a:pt x="30049" y="40591"/>
                  </a:lnTo>
                  <a:close/>
                </a:path>
                <a:path w="187325" h="116205">
                  <a:moveTo>
                    <a:pt x="113284" y="37631"/>
                  </a:moveTo>
                  <a:lnTo>
                    <a:pt x="103973" y="43691"/>
                  </a:lnTo>
                  <a:lnTo>
                    <a:pt x="115118" y="50316"/>
                  </a:lnTo>
                  <a:lnTo>
                    <a:pt x="124429" y="44255"/>
                  </a:lnTo>
                  <a:lnTo>
                    <a:pt x="113284" y="37631"/>
                  </a:lnTo>
                  <a:close/>
                </a:path>
                <a:path w="187325" h="116205">
                  <a:moveTo>
                    <a:pt x="78579" y="34389"/>
                  </a:moveTo>
                  <a:lnTo>
                    <a:pt x="69268" y="40591"/>
                  </a:lnTo>
                  <a:lnTo>
                    <a:pt x="80413" y="47215"/>
                  </a:lnTo>
                  <a:lnTo>
                    <a:pt x="89866" y="41014"/>
                  </a:lnTo>
                  <a:lnTo>
                    <a:pt x="78579" y="34389"/>
                  </a:lnTo>
                  <a:close/>
                </a:path>
                <a:path w="187325" h="116205">
                  <a:moveTo>
                    <a:pt x="44016" y="31148"/>
                  </a:moveTo>
                  <a:lnTo>
                    <a:pt x="34563" y="37349"/>
                  </a:lnTo>
                  <a:lnTo>
                    <a:pt x="45850" y="43973"/>
                  </a:lnTo>
                  <a:lnTo>
                    <a:pt x="55161" y="37913"/>
                  </a:lnTo>
                  <a:lnTo>
                    <a:pt x="44016" y="31148"/>
                  </a:lnTo>
                  <a:close/>
                </a:path>
                <a:path w="187325" h="116205">
                  <a:moveTo>
                    <a:pt x="9311" y="28047"/>
                  </a:moveTo>
                  <a:lnTo>
                    <a:pt x="0" y="34107"/>
                  </a:lnTo>
                  <a:lnTo>
                    <a:pt x="11145" y="40732"/>
                  </a:lnTo>
                  <a:lnTo>
                    <a:pt x="20456" y="34671"/>
                  </a:lnTo>
                  <a:lnTo>
                    <a:pt x="9311" y="28047"/>
                  </a:lnTo>
                  <a:close/>
                </a:path>
                <a:path w="187325" h="116205">
                  <a:moveTo>
                    <a:pt x="92405" y="25087"/>
                  </a:moveTo>
                  <a:lnTo>
                    <a:pt x="83094" y="31148"/>
                  </a:lnTo>
                  <a:lnTo>
                    <a:pt x="94380" y="37913"/>
                  </a:lnTo>
                  <a:lnTo>
                    <a:pt x="103691" y="31711"/>
                  </a:lnTo>
                  <a:lnTo>
                    <a:pt x="92405" y="25087"/>
                  </a:lnTo>
                  <a:close/>
                </a:path>
                <a:path w="187325" h="116205">
                  <a:moveTo>
                    <a:pt x="57841" y="21845"/>
                  </a:moveTo>
                  <a:lnTo>
                    <a:pt x="48530" y="28047"/>
                  </a:lnTo>
                  <a:lnTo>
                    <a:pt x="59675" y="34671"/>
                  </a:lnTo>
                  <a:lnTo>
                    <a:pt x="68986" y="28611"/>
                  </a:lnTo>
                  <a:lnTo>
                    <a:pt x="57841" y="21845"/>
                  </a:lnTo>
                  <a:close/>
                </a:path>
                <a:path w="187325" h="116205">
                  <a:moveTo>
                    <a:pt x="23136" y="18745"/>
                  </a:moveTo>
                  <a:lnTo>
                    <a:pt x="13825" y="24805"/>
                  </a:lnTo>
                  <a:lnTo>
                    <a:pt x="24970" y="31430"/>
                  </a:lnTo>
                  <a:lnTo>
                    <a:pt x="34422" y="25369"/>
                  </a:lnTo>
                  <a:lnTo>
                    <a:pt x="23136" y="18745"/>
                  </a:lnTo>
                  <a:close/>
                </a:path>
                <a:path w="187325" h="116205">
                  <a:moveTo>
                    <a:pt x="71667" y="12543"/>
                  </a:moveTo>
                  <a:lnTo>
                    <a:pt x="62356" y="18745"/>
                  </a:lnTo>
                  <a:lnTo>
                    <a:pt x="73501" y="25369"/>
                  </a:lnTo>
                  <a:lnTo>
                    <a:pt x="82812" y="19168"/>
                  </a:lnTo>
                  <a:lnTo>
                    <a:pt x="71667" y="12543"/>
                  </a:lnTo>
                  <a:close/>
                </a:path>
                <a:path w="187325" h="116205">
                  <a:moveTo>
                    <a:pt x="36962" y="9302"/>
                  </a:moveTo>
                  <a:lnTo>
                    <a:pt x="27651" y="15503"/>
                  </a:lnTo>
                  <a:lnTo>
                    <a:pt x="38937" y="22127"/>
                  </a:lnTo>
                  <a:lnTo>
                    <a:pt x="48248" y="16067"/>
                  </a:lnTo>
                  <a:lnTo>
                    <a:pt x="36962" y="9302"/>
                  </a:lnTo>
                  <a:close/>
                </a:path>
                <a:path w="187325" h="116205">
                  <a:moveTo>
                    <a:pt x="50928" y="0"/>
                  </a:moveTo>
                  <a:lnTo>
                    <a:pt x="41617" y="6201"/>
                  </a:lnTo>
                  <a:lnTo>
                    <a:pt x="52762" y="12825"/>
                  </a:lnTo>
                  <a:lnTo>
                    <a:pt x="62073" y="6765"/>
                  </a:lnTo>
                  <a:lnTo>
                    <a:pt x="50928" y="0"/>
                  </a:lnTo>
                  <a:close/>
                </a:path>
              </a:pathLst>
            </a:custGeom>
            <a:solidFill>
              <a:srgbClr val="FFFFFF"/>
            </a:solidFill>
          </p:spPr>
          <p:txBody>
            <a:bodyPr wrap="square" lIns="0" tIns="0" rIns="0" bIns="0" rtlCol="0"/>
            <a:lstStyle/>
            <a:p>
              <a:endParaRPr/>
            </a:p>
          </p:txBody>
        </p:sp>
        <p:sp>
          <p:nvSpPr>
            <p:cNvPr id="51" name="object 51"/>
            <p:cNvSpPr/>
            <p:nvPr/>
          </p:nvSpPr>
          <p:spPr>
            <a:xfrm>
              <a:off x="9657337" y="2404119"/>
              <a:ext cx="187325" cy="112395"/>
            </a:xfrm>
            <a:custGeom>
              <a:avLst/>
              <a:gdLst/>
              <a:ahLst/>
              <a:cxnLst/>
              <a:rect l="l" t="t" r="r" b="b"/>
              <a:pathLst>
                <a:path w="187325" h="112394">
                  <a:moveTo>
                    <a:pt x="41617" y="0"/>
                  </a:moveTo>
                  <a:lnTo>
                    <a:pt x="41617" y="2677"/>
                  </a:lnTo>
                  <a:lnTo>
                    <a:pt x="52762" y="9302"/>
                  </a:lnTo>
                  <a:lnTo>
                    <a:pt x="52762" y="6624"/>
                  </a:lnTo>
                  <a:lnTo>
                    <a:pt x="41617" y="0"/>
                  </a:lnTo>
                  <a:close/>
                </a:path>
                <a:path w="187325" h="112394">
                  <a:moveTo>
                    <a:pt x="62073" y="422"/>
                  </a:moveTo>
                  <a:lnTo>
                    <a:pt x="52762" y="6624"/>
                  </a:lnTo>
                  <a:lnTo>
                    <a:pt x="52762" y="9302"/>
                  </a:lnTo>
                  <a:lnTo>
                    <a:pt x="62073" y="3100"/>
                  </a:lnTo>
                  <a:lnTo>
                    <a:pt x="62073" y="422"/>
                  </a:lnTo>
                  <a:close/>
                </a:path>
                <a:path w="187325" h="112394">
                  <a:moveTo>
                    <a:pt x="62356" y="12543"/>
                  </a:moveTo>
                  <a:lnTo>
                    <a:pt x="62356" y="15080"/>
                  </a:lnTo>
                  <a:lnTo>
                    <a:pt x="73501" y="21845"/>
                  </a:lnTo>
                  <a:lnTo>
                    <a:pt x="73501" y="19168"/>
                  </a:lnTo>
                  <a:lnTo>
                    <a:pt x="62356" y="12543"/>
                  </a:lnTo>
                  <a:close/>
                </a:path>
                <a:path w="187325" h="112394">
                  <a:moveTo>
                    <a:pt x="82812" y="12966"/>
                  </a:moveTo>
                  <a:lnTo>
                    <a:pt x="73501" y="19168"/>
                  </a:lnTo>
                  <a:lnTo>
                    <a:pt x="73501" y="21845"/>
                  </a:lnTo>
                  <a:lnTo>
                    <a:pt x="82812" y="15644"/>
                  </a:lnTo>
                  <a:lnTo>
                    <a:pt x="82812" y="12966"/>
                  </a:lnTo>
                  <a:close/>
                </a:path>
                <a:path w="187325" h="112394">
                  <a:moveTo>
                    <a:pt x="83094" y="24946"/>
                  </a:moveTo>
                  <a:lnTo>
                    <a:pt x="83094" y="27624"/>
                  </a:lnTo>
                  <a:lnTo>
                    <a:pt x="94380" y="34389"/>
                  </a:lnTo>
                  <a:lnTo>
                    <a:pt x="94380" y="31711"/>
                  </a:lnTo>
                  <a:lnTo>
                    <a:pt x="83094" y="24946"/>
                  </a:lnTo>
                  <a:close/>
                </a:path>
                <a:path w="187325" h="112394">
                  <a:moveTo>
                    <a:pt x="103691" y="25510"/>
                  </a:moveTo>
                  <a:lnTo>
                    <a:pt x="94380" y="31711"/>
                  </a:lnTo>
                  <a:lnTo>
                    <a:pt x="94380" y="34248"/>
                  </a:lnTo>
                  <a:lnTo>
                    <a:pt x="103691" y="28188"/>
                  </a:lnTo>
                  <a:lnTo>
                    <a:pt x="103691" y="25510"/>
                  </a:lnTo>
                  <a:close/>
                </a:path>
                <a:path w="187325" h="112394">
                  <a:moveTo>
                    <a:pt x="103973" y="37490"/>
                  </a:moveTo>
                  <a:lnTo>
                    <a:pt x="103973" y="40168"/>
                  </a:lnTo>
                  <a:lnTo>
                    <a:pt x="115118" y="46792"/>
                  </a:lnTo>
                  <a:lnTo>
                    <a:pt x="115118" y="44114"/>
                  </a:lnTo>
                  <a:lnTo>
                    <a:pt x="103973" y="37490"/>
                  </a:lnTo>
                  <a:close/>
                </a:path>
                <a:path w="187325" h="112394">
                  <a:moveTo>
                    <a:pt x="124429" y="38054"/>
                  </a:moveTo>
                  <a:lnTo>
                    <a:pt x="115118" y="44114"/>
                  </a:lnTo>
                  <a:lnTo>
                    <a:pt x="115118" y="46792"/>
                  </a:lnTo>
                  <a:lnTo>
                    <a:pt x="124429" y="40732"/>
                  </a:lnTo>
                  <a:lnTo>
                    <a:pt x="124429" y="38054"/>
                  </a:lnTo>
                  <a:close/>
                </a:path>
                <a:path w="187325" h="112394">
                  <a:moveTo>
                    <a:pt x="124712" y="50034"/>
                  </a:moveTo>
                  <a:lnTo>
                    <a:pt x="124712" y="52712"/>
                  </a:lnTo>
                  <a:lnTo>
                    <a:pt x="135998" y="59336"/>
                  </a:lnTo>
                  <a:lnTo>
                    <a:pt x="135998" y="56658"/>
                  </a:lnTo>
                  <a:lnTo>
                    <a:pt x="124712" y="50034"/>
                  </a:lnTo>
                  <a:close/>
                </a:path>
                <a:path w="187325" h="112394">
                  <a:moveTo>
                    <a:pt x="145309" y="50598"/>
                  </a:moveTo>
                  <a:lnTo>
                    <a:pt x="135998" y="56658"/>
                  </a:lnTo>
                  <a:lnTo>
                    <a:pt x="135998" y="59336"/>
                  </a:lnTo>
                  <a:lnTo>
                    <a:pt x="145309" y="53275"/>
                  </a:lnTo>
                  <a:lnTo>
                    <a:pt x="145309" y="50598"/>
                  </a:lnTo>
                  <a:close/>
                </a:path>
                <a:path w="187325" h="112394">
                  <a:moveTo>
                    <a:pt x="145591" y="62578"/>
                  </a:moveTo>
                  <a:lnTo>
                    <a:pt x="145591" y="65256"/>
                  </a:lnTo>
                  <a:lnTo>
                    <a:pt x="156736" y="71880"/>
                  </a:lnTo>
                  <a:lnTo>
                    <a:pt x="156736" y="69202"/>
                  </a:lnTo>
                  <a:lnTo>
                    <a:pt x="145591" y="62578"/>
                  </a:lnTo>
                  <a:close/>
                </a:path>
                <a:path w="187325" h="112394">
                  <a:moveTo>
                    <a:pt x="166047" y="63141"/>
                  </a:moveTo>
                  <a:lnTo>
                    <a:pt x="156736" y="69202"/>
                  </a:lnTo>
                  <a:lnTo>
                    <a:pt x="156736" y="71880"/>
                  </a:lnTo>
                  <a:lnTo>
                    <a:pt x="166047" y="65819"/>
                  </a:lnTo>
                  <a:lnTo>
                    <a:pt x="166047" y="63141"/>
                  </a:lnTo>
                  <a:close/>
                </a:path>
                <a:path w="187325" h="112394">
                  <a:moveTo>
                    <a:pt x="166329" y="75121"/>
                  </a:moveTo>
                  <a:lnTo>
                    <a:pt x="166329" y="77799"/>
                  </a:lnTo>
                  <a:lnTo>
                    <a:pt x="177474" y="84424"/>
                  </a:lnTo>
                  <a:lnTo>
                    <a:pt x="177474" y="81746"/>
                  </a:lnTo>
                  <a:lnTo>
                    <a:pt x="166329" y="75121"/>
                  </a:lnTo>
                  <a:close/>
                </a:path>
                <a:path w="187325" h="112394">
                  <a:moveTo>
                    <a:pt x="186785" y="75544"/>
                  </a:moveTo>
                  <a:lnTo>
                    <a:pt x="177474" y="81746"/>
                  </a:lnTo>
                  <a:lnTo>
                    <a:pt x="177474" y="84424"/>
                  </a:lnTo>
                  <a:lnTo>
                    <a:pt x="186785" y="78222"/>
                  </a:lnTo>
                  <a:lnTo>
                    <a:pt x="186785" y="75544"/>
                  </a:lnTo>
                  <a:close/>
                </a:path>
                <a:path w="187325" h="112394">
                  <a:moveTo>
                    <a:pt x="27651" y="9302"/>
                  </a:moveTo>
                  <a:lnTo>
                    <a:pt x="27651" y="11980"/>
                  </a:lnTo>
                  <a:lnTo>
                    <a:pt x="38937" y="18604"/>
                  </a:lnTo>
                  <a:lnTo>
                    <a:pt x="38937" y="15926"/>
                  </a:lnTo>
                  <a:lnTo>
                    <a:pt x="27651" y="9302"/>
                  </a:lnTo>
                  <a:close/>
                </a:path>
                <a:path w="187325" h="112394">
                  <a:moveTo>
                    <a:pt x="48248" y="9865"/>
                  </a:moveTo>
                  <a:lnTo>
                    <a:pt x="38937" y="15926"/>
                  </a:lnTo>
                  <a:lnTo>
                    <a:pt x="38937" y="18604"/>
                  </a:lnTo>
                  <a:lnTo>
                    <a:pt x="48248" y="12543"/>
                  </a:lnTo>
                  <a:lnTo>
                    <a:pt x="48248" y="9865"/>
                  </a:lnTo>
                  <a:close/>
                </a:path>
                <a:path w="187325" h="112394">
                  <a:moveTo>
                    <a:pt x="48530" y="21845"/>
                  </a:moveTo>
                  <a:lnTo>
                    <a:pt x="48530" y="24523"/>
                  </a:lnTo>
                  <a:lnTo>
                    <a:pt x="59675" y="31148"/>
                  </a:lnTo>
                  <a:lnTo>
                    <a:pt x="59675" y="28470"/>
                  </a:lnTo>
                  <a:lnTo>
                    <a:pt x="48530" y="21845"/>
                  </a:lnTo>
                  <a:close/>
                </a:path>
                <a:path w="187325" h="112394">
                  <a:moveTo>
                    <a:pt x="68986" y="22268"/>
                  </a:moveTo>
                  <a:lnTo>
                    <a:pt x="59675" y="28470"/>
                  </a:lnTo>
                  <a:lnTo>
                    <a:pt x="59675" y="31148"/>
                  </a:lnTo>
                  <a:lnTo>
                    <a:pt x="68986" y="24946"/>
                  </a:lnTo>
                  <a:lnTo>
                    <a:pt x="68986" y="22268"/>
                  </a:lnTo>
                  <a:close/>
                </a:path>
                <a:path w="187325" h="112394">
                  <a:moveTo>
                    <a:pt x="69268" y="34248"/>
                  </a:moveTo>
                  <a:lnTo>
                    <a:pt x="69268" y="36926"/>
                  </a:lnTo>
                  <a:lnTo>
                    <a:pt x="80413" y="43691"/>
                  </a:lnTo>
                  <a:lnTo>
                    <a:pt x="80413" y="41014"/>
                  </a:lnTo>
                  <a:lnTo>
                    <a:pt x="69268" y="34248"/>
                  </a:lnTo>
                  <a:close/>
                </a:path>
                <a:path w="187325" h="112394">
                  <a:moveTo>
                    <a:pt x="89866" y="34812"/>
                  </a:moveTo>
                  <a:lnTo>
                    <a:pt x="80413" y="41014"/>
                  </a:lnTo>
                  <a:lnTo>
                    <a:pt x="80413" y="43691"/>
                  </a:lnTo>
                  <a:lnTo>
                    <a:pt x="89866" y="37490"/>
                  </a:lnTo>
                  <a:lnTo>
                    <a:pt x="89866" y="34812"/>
                  </a:lnTo>
                  <a:close/>
                </a:path>
                <a:path w="187325" h="112394">
                  <a:moveTo>
                    <a:pt x="124712" y="103028"/>
                  </a:moveTo>
                  <a:lnTo>
                    <a:pt x="124712" y="105706"/>
                  </a:lnTo>
                  <a:lnTo>
                    <a:pt x="135857" y="112330"/>
                  </a:lnTo>
                  <a:lnTo>
                    <a:pt x="135857" y="109652"/>
                  </a:lnTo>
                  <a:lnTo>
                    <a:pt x="124712" y="103028"/>
                  </a:lnTo>
                  <a:close/>
                </a:path>
                <a:path w="187325" h="112394">
                  <a:moveTo>
                    <a:pt x="145309" y="103592"/>
                  </a:moveTo>
                  <a:lnTo>
                    <a:pt x="135857" y="109652"/>
                  </a:lnTo>
                  <a:lnTo>
                    <a:pt x="135857" y="112330"/>
                  </a:lnTo>
                  <a:lnTo>
                    <a:pt x="145309" y="106270"/>
                  </a:lnTo>
                  <a:lnTo>
                    <a:pt x="145309" y="103592"/>
                  </a:lnTo>
                  <a:close/>
                </a:path>
                <a:path w="187325" h="112394">
                  <a:moveTo>
                    <a:pt x="138537" y="93726"/>
                  </a:moveTo>
                  <a:lnTo>
                    <a:pt x="138537" y="96404"/>
                  </a:lnTo>
                  <a:lnTo>
                    <a:pt x="149823" y="103028"/>
                  </a:lnTo>
                  <a:lnTo>
                    <a:pt x="149823" y="100350"/>
                  </a:lnTo>
                  <a:lnTo>
                    <a:pt x="138537" y="93726"/>
                  </a:lnTo>
                  <a:close/>
                </a:path>
                <a:path w="187325" h="112394">
                  <a:moveTo>
                    <a:pt x="159134" y="94290"/>
                  </a:moveTo>
                  <a:lnTo>
                    <a:pt x="149823" y="100350"/>
                  </a:lnTo>
                  <a:lnTo>
                    <a:pt x="149823" y="103028"/>
                  </a:lnTo>
                  <a:lnTo>
                    <a:pt x="159134" y="96967"/>
                  </a:lnTo>
                  <a:lnTo>
                    <a:pt x="159134" y="94290"/>
                  </a:lnTo>
                  <a:close/>
                </a:path>
                <a:path w="187325" h="112394">
                  <a:moveTo>
                    <a:pt x="103973" y="90484"/>
                  </a:moveTo>
                  <a:lnTo>
                    <a:pt x="103973" y="93162"/>
                  </a:lnTo>
                  <a:lnTo>
                    <a:pt x="115118" y="99786"/>
                  </a:lnTo>
                  <a:lnTo>
                    <a:pt x="115118" y="97249"/>
                  </a:lnTo>
                  <a:lnTo>
                    <a:pt x="103973" y="90484"/>
                  </a:lnTo>
                  <a:close/>
                </a:path>
                <a:path w="187325" h="112394">
                  <a:moveTo>
                    <a:pt x="124429" y="91048"/>
                  </a:moveTo>
                  <a:lnTo>
                    <a:pt x="115118" y="97249"/>
                  </a:lnTo>
                  <a:lnTo>
                    <a:pt x="115118" y="99786"/>
                  </a:lnTo>
                  <a:lnTo>
                    <a:pt x="124429" y="93726"/>
                  </a:lnTo>
                  <a:lnTo>
                    <a:pt x="124429" y="91048"/>
                  </a:lnTo>
                  <a:close/>
                </a:path>
                <a:path w="187325" h="112394">
                  <a:moveTo>
                    <a:pt x="152504" y="84424"/>
                  </a:moveTo>
                  <a:lnTo>
                    <a:pt x="152504" y="87101"/>
                  </a:lnTo>
                  <a:lnTo>
                    <a:pt x="163649" y="93726"/>
                  </a:lnTo>
                  <a:lnTo>
                    <a:pt x="163649" y="91048"/>
                  </a:lnTo>
                  <a:lnTo>
                    <a:pt x="152504" y="84424"/>
                  </a:lnTo>
                  <a:close/>
                </a:path>
                <a:path w="187325" h="112394">
                  <a:moveTo>
                    <a:pt x="172960" y="84987"/>
                  </a:moveTo>
                  <a:lnTo>
                    <a:pt x="163649" y="91048"/>
                  </a:lnTo>
                  <a:lnTo>
                    <a:pt x="163649" y="93726"/>
                  </a:lnTo>
                  <a:lnTo>
                    <a:pt x="172960" y="87524"/>
                  </a:lnTo>
                  <a:lnTo>
                    <a:pt x="172960" y="84987"/>
                  </a:lnTo>
                  <a:close/>
                </a:path>
                <a:path w="187325" h="112394">
                  <a:moveTo>
                    <a:pt x="117799" y="81182"/>
                  </a:moveTo>
                  <a:lnTo>
                    <a:pt x="117799" y="83860"/>
                  </a:lnTo>
                  <a:lnTo>
                    <a:pt x="128944" y="90484"/>
                  </a:lnTo>
                  <a:lnTo>
                    <a:pt x="128944" y="87806"/>
                  </a:lnTo>
                  <a:lnTo>
                    <a:pt x="117799" y="81182"/>
                  </a:lnTo>
                  <a:close/>
                </a:path>
                <a:path w="187325" h="112394">
                  <a:moveTo>
                    <a:pt x="138396" y="81746"/>
                  </a:moveTo>
                  <a:lnTo>
                    <a:pt x="128944" y="87806"/>
                  </a:lnTo>
                  <a:lnTo>
                    <a:pt x="128944" y="90484"/>
                  </a:lnTo>
                  <a:lnTo>
                    <a:pt x="138396" y="84424"/>
                  </a:lnTo>
                  <a:lnTo>
                    <a:pt x="138396" y="81746"/>
                  </a:lnTo>
                  <a:close/>
                </a:path>
                <a:path w="187325" h="112394">
                  <a:moveTo>
                    <a:pt x="41617" y="52994"/>
                  </a:moveTo>
                  <a:lnTo>
                    <a:pt x="41617" y="55671"/>
                  </a:lnTo>
                  <a:lnTo>
                    <a:pt x="94380" y="87383"/>
                  </a:lnTo>
                  <a:lnTo>
                    <a:pt x="94380" y="84705"/>
                  </a:lnTo>
                  <a:lnTo>
                    <a:pt x="41617" y="52994"/>
                  </a:lnTo>
                  <a:close/>
                </a:path>
                <a:path w="187325" h="112394">
                  <a:moveTo>
                    <a:pt x="103691" y="78504"/>
                  </a:moveTo>
                  <a:lnTo>
                    <a:pt x="94380" y="84705"/>
                  </a:lnTo>
                  <a:lnTo>
                    <a:pt x="94380" y="87383"/>
                  </a:lnTo>
                  <a:lnTo>
                    <a:pt x="103691" y="81182"/>
                  </a:lnTo>
                  <a:lnTo>
                    <a:pt x="103691" y="78504"/>
                  </a:lnTo>
                  <a:close/>
                </a:path>
                <a:path w="187325" h="112394">
                  <a:moveTo>
                    <a:pt x="131624" y="71880"/>
                  </a:moveTo>
                  <a:lnTo>
                    <a:pt x="131624" y="74558"/>
                  </a:lnTo>
                  <a:lnTo>
                    <a:pt x="142910" y="81182"/>
                  </a:lnTo>
                  <a:lnTo>
                    <a:pt x="142910" y="78504"/>
                  </a:lnTo>
                  <a:lnTo>
                    <a:pt x="131624" y="71880"/>
                  </a:lnTo>
                  <a:close/>
                </a:path>
                <a:path w="187325" h="112394">
                  <a:moveTo>
                    <a:pt x="152222" y="72444"/>
                  </a:moveTo>
                  <a:lnTo>
                    <a:pt x="142910" y="78504"/>
                  </a:lnTo>
                  <a:lnTo>
                    <a:pt x="142910" y="81182"/>
                  </a:lnTo>
                  <a:lnTo>
                    <a:pt x="152222" y="75121"/>
                  </a:lnTo>
                  <a:lnTo>
                    <a:pt x="152222" y="72444"/>
                  </a:lnTo>
                  <a:close/>
                </a:path>
                <a:path w="187325" h="112394">
                  <a:moveTo>
                    <a:pt x="97060" y="68638"/>
                  </a:moveTo>
                  <a:lnTo>
                    <a:pt x="97060" y="71316"/>
                  </a:lnTo>
                  <a:lnTo>
                    <a:pt x="108206" y="77940"/>
                  </a:lnTo>
                  <a:lnTo>
                    <a:pt x="108206" y="75403"/>
                  </a:lnTo>
                  <a:lnTo>
                    <a:pt x="97060" y="68638"/>
                  </a:lnTo>
                  <a:close/>
                </a:path>
                <a:path w="187325" h="112394">
                  <a:moveTo>
                    <a:pt x="117517" y="69202"/>
                  </a:moveTo>
                  <a:lnTo>
                    <a:pt x="108206" y="75403"/>
                  </a:lnTo>
                  <a:lnTo>
                    <a:pt x="108206" y="77940"/>
                  </a:lnTo>
                  <a:lnTo>
                    <a:pt x="117517" y="71880"/>
                  </a:lnTo>
                  <a:lnTo>
                    <a:pt x="117517" y="69202"/>
                  </a:lnTo>
                  <a:close/>
                </a:path>
                <a:path w="187325" h="112394">
                  <a:moveTo>
                    <a:pt x="110886" y="59336"/>
                  </a:moveTo>
                  <a:lnTo>
                    <a:pt x="110886" y="62014"/>
                  </a:lnTo>
                  <a:lnTo>
                    <a:pt x="122031" y="68638"/>
                  </a:lnTo>
                  <a:lnTo>
                    <a:pt x="122031" y="65960"/>
                  </a:lnTo>
                  <a:lnTo>
                    <a:pt x="110886" y="59336"/>
                  </a:lnTo>
                  <a:close/>
                </a:path>
                <a:path w="187325" h="112394">
                  <a:moveTo>
                    <a:pt x="131342" y="59900"/>
                  </a:moveTo>
                  <a:lnTo>
                    <a:pt x="122031" y="65960"/>
                  </a:lnTo>
                  <a:lnTo>
                    <a:pt x="122031" y="68638"/>
                  </a:lnTo>
                  <a:lnTo>
                    <a:pt x="131342" y="62578"/>
                  </a:lnTo>
                  <a:lnTo>
                    <a:pt x="131342" y="59900"/>
                  </a:lnTo>
                  <a:close/>
                </a:path>
                <a:path w="187325" h="112394">
                  <a:moveTo>
                    <a:pt x="76181" y="56094"/>
                  </a:moveTo>
                  <a:lnTo>
                    <a:pt x="76181" y="58772"/>
                  </a:lnTo>
                  <a:lnTo>
                    <a:pt x="87467" y="65537"/>
                  </a:lnTo>
                  <a:lnTo>
                    <a:pt x="87467" y="62860"/>
                  </a:lnTo>
                  <a:lnTo>
                    <a:pt x="76181" y="56094"/>
                  </a:lnTo>
                  <a:close/>
                </a:path>
                <a:path w="187325" h="112394">
                  <a:moveTo>
                    <a:pt x="96778" y="56658"/>
                  </a:moveTo>
                  <a:lnTo>
                    <a:pt x="87467" y="62860"/>
                  </a:lnTo>
                  <a:lnTo>
                    <a:pt x="87467" y="65537"/>
                  </a:lnTo>
                  <a:lnTo>
                    <a:pt x="96778" y="59336"/>
                  </a:lnTo>
                  <a:lnTo>
                    <a:pt x="96778" y="56658"/>
                  </a:lnTo>
                  <a:close/>
                </a:path>
                <a:path w="187325" h="112394">
                  <a:moveTo>
                    <a:pt x="90007" y="46792"/>
                  </a:moveTo>
                  <a:lnTo>
                    <a:pt x="90148" y="49470"/>
                  </a:lnTo>
                  <a:lnTo>
                    <a:pt x="101293" y="56094"/>
                  </a:lnTo>
                  <a:lnTo>
                    <a:pt x="101293" y="53557"/>
                  </a:lnTo>
                  <a:lnTo>
                    <a:pt x="90007" y="46792"/>
                  </a:lnTo>
                  <a:close/>
                </a:path>
                <a:path w="187325" h="112394">
                  <a:moveTo>
                    <a:pt x="110604" y="47356"/>
                  </a:moveTo>
                  <a:lnTo>
                    <a:pt x="101293" y="53557"/>
                  </a:lnTo>
                  <a:lnTo>
                    <a:pt x="101293" y="56094"/>
                  </a:lnTo>
                  <a:lnTo>
                    <a:pt x="110604" y="50034"/>
                  </a:lnTo>
                  <a:lnTo>
                    <a:pt x="110604" y="47356"/>
                  </a:lnTo>
                  <a:close/>
                </a:path>
                <a:path w="187325" h="112394">
                  <a:moveTo>
                    <a:pt x="55443" y="43691"/>
                  </a:moveTo>
                  <a:lnTo>
                    <a:pt x="55443" y="46369"/>
                  </a:lnTo>
                  <a:lnTo>
                    <a:pt x="66588" y="52994"/>
                  </a:lnTo>
                  <a:lnTo>
                    <a:pt x="66588" y="50316"/>
                  </a:lnTo>
                  <a:lnTo>
                    <a:pt x="55443" y="43691"/>
                  </a:lnTo>
                  <a:close/>
                </a:path>
                <a:path w="187325" h="112394">
                  <a:moveTo>
                    <a:pt x="75899" y="44114"/>
                  </a:moveTo>
                  <a:lnTo>
                    <a:pt x="66588" y="50316"/>
                  </a:lnTo>
                  <a:lnTo>
                    <a:pt x="66588" y="52994"/>
                  </a:lnTo>
                  <a:lnTo>
                    <a:pt x="75899" y="46792"/>
                  </a:lnTo>
                  <a:lnTo>
                    <a:pt x="75899" y="44114"/>
                  </a:lnTo>
                  <a:close/>
                </a:path>
                <a:path w="187325" h="112394">
                  <a:moveTo>
                    <a:pt x="13825" y="18604"/>
                  </a:moveTo>
                  <a:lnTo>
                    <a:pt x="13825" y="21282"/>
                  </a:lnTo>
                  <a:lnTo>
                    <a:pt x="24970" y="27906"/>
                  </a:lnTo>
                  <a:lnTo>
                    <a:pt x="24970" y="25228"/>
                  </a:lnTo>
                  <a:lnTo>
                    <a:pt x="13825" y="18604"/>
                  </a:lnTo>
                  <a:close/>
                </a:path>
                <a:path w="187325" h="112394">
                  <a:moveTo>
                    <a:pt x="34422" y="19168"/>
                  </a:moveTo>
                  <a:lnTo>
                    <a:pt x="24970" y="25228"/>
                  </a:lnTo>
                  <a:lnTo>
                    <a:pt x="24970" y="27906"/>
                  </a:lnTo>
                  <a:lnTo>
                    <a:pt x="34422" y="21845"/>
                  </a:lnTo>
                  <a:lnTo>
                    <a:pt x="34422" y="19168"/>
                  </a:lnTo>
                  <a:close/>
                </a:path>
                <a:path w="187325" h="112394">
                  <a:moveTo>
                    <a:pt x="34563" y="31148"/>
                  </a:moveTo>
                  <a:lnTo>
                    <a:pt x="34563" y="33826"/>
                  </a:lnTo>
                  <a:lnTo>
                    <a:pt x="45850" y="40450"/>
                  </a:lnTo>
                  <a:lnTo>
                    <a:pt x="45850" y="37772"/>
                  </a:lnTo>
                  <a:lnTo>
                    <a:pt x="34563" y="31148"/>
                  </a:lnTo>
                  <a:close/>
                </a:path>
                <a:path w="187325" h="112394">
                  <a:moveTo>
                    <a:pt x="55161" y="31711"/>
                  </a:moveTo>
                  <a:lnTo>
                    <a:pt x="45850" y="37772"/>
                  </a:lnTo>
                  <a:lnTo>
                    <a:pt x="45850" y="40450"/>
                  </a:lnTo>
                  <a:lnTo>
                    <a:pt x="55161" y="34389"/>
                  </a:lnTo>
                  <a:lnTo>
                    <a:pt x="55161" y="31711"/>
                  </a:lnTo>
                  <a:close/>
                </a:path>
                <a:path w="187325" h="112394">
                  <a:moveTo>
                    <a:pt x="0" y="27906"/>
                  </a:moveTo>
                  <a:lnTo>
                    <a:pt x="0" y="30584"/>
                  </a:lnTo>
                  <a:lnTo>
                    <a:pt x="11145" y="37208"/>
                  </a:lnTo>
                  <a:lnTo>
                    <a:pt x="11145" y="34530"/>
                  </a:lnTo>
                  <a:lnTo>
                    <a:pt x="0" y="27906"/>
                  </a:lnTo>
                  <a:close/>
                </a:path>
                <a:path w="187325" h="112394">
                  <a:moveTo>
                    <a:pt x="20456" y="28470"/>
                  </a:moveTo>
                  <a:lnTo>
                    <a:pt x="11145" y="34530"/>
                  </a:lnTo>
                  <a:lnTo>
                    <a:pt x="11145" y="37208"/>
                  </a:lnTo>
                  <a:lnTo>
                    <a:pt x="20456" y="31148"/>
                  </a:lnTo>
                  <a:lnTo>
                    <a:pt x="20456" y="28470"/>
                  </a:lnTo>
                  <a:close/>
                </a:path>
                <a:path w="187325" h="112394">
                  <a:moveTo>
                    <a:pt x="20738" y="40450"/>
                  </a:moveTo>
                  <a:lnTo>
                    <a:pt x="20738" y="43128"/>
                  </a:lnTo>
                  <a:lnTo>
                    <a:pt x="31883" y="49669"/>
                  </a:lnTo>
                  <a:lnTo>
                    <a:pt x="31950" y="47031"/>
                  </a:lnTo>
                  <a:lnTo>
                    <a:pt x="20738" y="40450"/>
                  </a:lnTo>
                  <a:close/>
                </a:path>
                <a:path w="187325" h="112394">
                  <a:moveTo>
                    <a:pt x="41335" y="41014"/>
                  </a:moveTo>
                  <a:lnTo>
                    <a:pt x="31950" y="47031"/>
                  </a:lnTo>
                  <a:lnTo>
                    <a:pt x="32024" y="49661"/>
                  </a:lnTo>
                  <a:lnTo>
                    <a:pt x="41335" y="43691"/>
                  </a:lnTo>
                  <a:lnTo>
                    <a:pt x="41335" y="41014"/>
                  </a:lnTo>
                  <a:close/>
                </a:path>
              </a:pathLst>
            </a:custGeom>
            <a:solidFill>
              <a:srgbClr val="959595"/>
            </a:solidFill>
          </p:spPr>
          <p:txBody>
            <a:bodyPr wrap="square" lIns="0" tIns="0" rIns="0" bIns="0" rtlCol="0"/>
            <a:lstStyle/>
            <a:p>
              <a:endParaRPr/>
            </a:p>
          </p:txBody>
        </p:sp>
        <p:sp>
          <p:nvSpPr>
            <p:cNvPr id="52" name="object 52"/>
            <p:cNvSpPr/>
            <p:nvPr/>
          </p:nvSpPr>
          <p:spPr>
            <a:xfrm>
              <a:off x="10007631" y="2339568"/>
              <a:ext cx="17780" cy="43815"/>
            </a:xfrm>
            <a:custGeom>
              <a:avLst/>
              <a:gdLst/>
              <a:ahLst/>
              <a:cxnLst/>
              <a:rect l="l" t="t" r="r" b="b"/>
              <a:pathLst>
                <a:path w="17779" h="43814">
                  <a:moveTo>
                    <a:pt x="17775" y="0"/>
                  </a:moveTo>
                  <a:lnTo>
                    <a:pt x="9593" y="5073"/>
                  </a:lnTo>
                  <a:lnTo>
                    <a:pt x="9593" y="38336"/>
                  </a:lnTo>
                  <a:lnTo>
                    <a:pt x="17775" y="33262"/>
                  </a:lnTo>
                  <a:lnTo>
                    <a:pt x="17775" y="0"/>
                  </a:lnTo>
                  <a:close/>
                </a:path>
                <a:path w="17779" h="43814">
                  <a:moveTo>
                    <a:pt x="4514" y="7751"/>
                  </a:moveTo>
                  <a:lnTo>
                    <a:pt x="0" y="10288"/>
                  </a:lnTo>
                  <a:lnTo>
                    <a:pt x="0" y="43550"/>
                  </a:lnTo>
                  <a:lnTo>
                    <a:pt x="4514" y="41014"/>
                  </a:lnTo>
                  <a:lnTo>
                    <a:pt x="4514" y="7751"/>
                  </a:lnTo>
                  <a:close/>
                </a:path>
              </a:pathLst>
            </a:custGeom>
            <a:solidFill>
              <a:srgbClr val="808080"/>
            </a:solidFill>
          </p:spPr>
          <p:txBody>
            <a:bodyPr wrap="square" lIns="0" tIns="0" rIns="0" bIns="0" rtlCol="0"/>
            <a:lstStyle/>
            <a:p>
              <a:endParaRPr/>
            </a:p>
          </p:txBody>
        </p:sp>
        <p:sp>
          <p:nvSpPr>
            <p:cNvPr id="53" name="object 53"/>
            <p:cNvSpPr/>
            <p:nvPr/>
          </p:nvSpPr>
          <p:spPr>
            <a:xfrm>
              <a:off x="10017225" y="2339568"/>
              <a:ext cx="8255" cy="38735"/>
            </a:xfrm>
            <a:custGeom>
              <a:avLst/>
              <a:gdLst/>
              <a:ahLst/>
              <a:cxnLst/>
              <a:rect l="l" t="t" r="r" b="b"/>
              <a:pathLst>
                <a:path w="8254" h="38735">
                  <a:moveTo>
                    <a:pt x="0" y="5073"/>
                  </a:moveTo>
                  <a:lnTo>
                    <a:pt x="8182" y="0"/>
                  </a:lnTo>
                  <a:lnTo>
                    <a:pt x="8182" y="33262"/>
                  </a:lnTo>
                  <a:lnTo>
                    <a:pt x="0" y="38336"/>
                  </a:lnTo>
                  <a:lnTo>
                    <a:pt x="0" y="5073"/>
                  </a:lnTo>
                  <a:close/>
                </a:path>
              </a:pathLst>
            </a:custGeom>
            <a:ln w="5078">
              <a:solidFill>
                <a:srgbClr val="808080"/>
              </a:solidFill>
            </a:ln>
          </p:spPr>
          <p:txBody>
            <a:bodyPr wrap="square" lIns="0" tIns="0" rIns="0" bIns="0" rtlCol="0"/>
            <a:lstStyle/>
            <a:p>
              <a:endParaRPr/>
            </a:p>
          </p:txBody>
        </p:sp>
        <p:sp>
          <p:nvSpPr>
            <p:cNvPr id="54" name="object 54"/>
            <p:cNvSpPr/>
            <p:nvPr/>
          </p:nvSpPr>
          <p:spPr>
            <a:xfrm>
              <a:off x="10007631" y="2347319"/>
              <a:ext cx="5080" cy="36195"/>
            </a:xfrm>
            <a:custGeom>
              <a:avLst/>
              <a:gdLst/>
              <a:ahLst/>
              <a:cxnLst/>
              <a:rect l="l" t="t" r="r" b="b"/>
              <a:pathLst>
                <a:path w="5079" h="36194">
                  <a:moveTo>
                    <a:pt x="0" y="2536"/>
                  </a:moveTo>
                  <a:lnTo>
                    <a:pt x="4514" y="0"/>
                  </a:lnTo>
                  <a:lnTo>
                    <a:pt x="4514" y="33262"/>
                  </a:lnTo>
                  <a:lnTo>
                    <a:pt x="0" y="35799"/>
                  </a:lnTo>
                  <a:lnTo>
                    <a:pt x="0" y="2536"/>
                  </a:lnTo>
                  <a:close/>
                </a:path>
              </a:pathLst>
            </a:custGeom>
            <a:ln w="5078">
              <a:solidFill>
                <a:srgbClr val="808080"/>
              </a:solidFill>
            </a:ln>
          </p:spPr>
          <p:txBody>
            <a:bodyPr wrap="square" lIns="0" tIns="0" rIns="0" bIns="0" rtlCol="0"/>
            <a:lstStyle/>
            <a:p>
              <a:endParaRPr/>
            </a:p>
          </p:txBody>
        </p:sp>
        <p:sp>
          <p:nvSpPr>
            <p:cNvPr id="55" name="object 55"/>
            <p:cNvSpPr/>
            <p:nvPr/>
          </p:nvSpPr>
          <p:spPr>
            <a:xfrm>
              <a:off x="9748756" y="2158598"/>
              <a:ext cx="161109" cy="305843"/>
            </a:xfrm>
            <a:prstGeom prst="rect">
              <a:avLst/>
            </a:prstGeom>
            <a:blipFill>
              <a:blip r:embed="rId17" cstate="print"/>
              <a:stretch>
                <a:fillRect/>
              </a:stretch>
            </a:blipFill>
          </p:spPr>
          <p:txBody>
            <a:bodyPr wrap="square" lIns="0" tIns="0" rIns="0" bIns="0" rtlCol="0"/>
            <a:lstStyle/>
            <a:p>
              <a:endParaRPr/>
            </a:p>
          </p:txBody>
        </p:sp>
        <p:sp>
          <p:nvSpPr>
            <p:cNvPr id="56" name="object 56"/>
            <p:cNvSpPr/>
            <p:nvPr/>
          </p:nvSpPr>
          <p:spPr>
            <a:xfrm>
              <a:off x="9783036" y="2158598"/>
              <a:ext cx="127000" cy="219075"/>
            </a:xfrm>
            <a:custGeom>
              <a:avLst/>
              <a:gdLst/>
              <a:ahLst/>
              <a:cxnLst/>
              <a:rect l="l" t="t" r="r" b="b"/>
              <a:pathLst>
                <a:path w="127000" h="219075">
                  <a:moveTo>
                    <a:pt x="126828" y="218600"/>
                  </a:moveTo>
                  <a:lnTo>
                    <a:pt x="91893" y="206957"/>
                  </a:lnTo>
                  <a:lnTo>
                    <a:pt x="58864" y="190993"/>
                  </a:lnTo>
                  <a:lnTo>
                    <a:pt x="28109" y="170933"/>
                  </a:lnTo>
                  <a:lnTo>
                    <a:pt x="0" y="147002"/>
                  </a:lnTo>
                  <a:lnTo>
                    <a:pt x="0" y="0"/>
                  </a:lnTo>
                  <a:lnTo>
                    <a:pt x="28684" y="23178"/>
                  </a:lnTo>
                  <a:lnTo>
                    <a:pt x="59552" y="43145"/>
                  </a:lnTo>
                  <a:lnTo>
                    <a:pt x="92350" y="59757"/>
                  </a:lnTo>
                  <a:lnTo>
                    <a:pt x="126828" y="72866"/>
                  </a:lnTo>
                  <a:lnTo>
                    <a:pt x="126828" y="218600"/>
                  </a:lnTo>
                  <a:close/>
                </a:path>
              </a:pathLst>
            </a:custGeom>
            <a:ln w="10155">
              <a:solidFill>
                <a:srgbClr val="000000"/>
              </a:solidFill>
            </a:ln>
          </p:spPr>
          <p:txBody>
            <a:bodyPr wrap="square" lIns="0" tIns="0" rIns="0" bIns="0" rtlCol="0"/>
            <a:lstStyle/>
            <a:p>
              <a:endParaRPr/>
            </a:p>
          </p:txBody>
        </p:sp>
        <p:sp>
          <p:nvSpPr>
            <p:cNvPr id="57" name="object 57"/>
            <p:cNvSpPr/>
            <p:nvPr/>
          </p:nvSpPr>
          <p:spPr>
            <a:xfrm>
              <a:off x="9748754" y="2314761"/>
              <a:ext cx="151130" cy="149860"/>
            </a:xfrm>
            <a:custGeom>
              <a:avLst/>
              <a:gdLst/>
              <a:ahLst/>
              <a:cxnLst/>
              <a:rect l="l" t="t" r="r" b="b"/>
              <a:pathLst>
                <a:path w="151129" h="149860">
                  <a:moveTo>
                    <a:pt x="0" y="62437"/>
                  </a:moveTo>
                  <a:lnTo>
                    <a:pt x="33305" y="91330"/>
                  </a:lnTo>
                  <a:lnTo>
                    <a:pt x="69850" y="115677"/>
                  </a:lnTo>
                  <a:lnTo>
                    <a:pt x="109173" y="135215"/>
                  </a:lnTo>
                  <a:lnTo>
                    <a:pt x="150811" y="149680"/>
                  </a:lnTo>
                  <a:lnTo>
                    <a:pt x="150811" y="87101"/>
                  </a:lnTo>
                  <a:lnTo>
                    <a:pt x="109193" y="72640"/>
                  </a:lnTo>
                  <a:lnTo>
                    <a:pt x="69903" y="53117"/>
                  </a:lnTo>
                  <a:lnTo>
                    <a:pt x="33364" y="28811"/>
                  </a:lnTo>
                  <a:lnTo>
                    <a:pt x="0" y="0"/>
                  </a:lnTo>
                  <a:lnTo>
                    <a:pt x="0" y="62437"/>
                  </a:lnTo>
                  <a:close/>
                </a:path>
              </a:pathLst>
            </a:custGeom>
            <a:ln w="10152">
              <a:solidFill>
                <a:srgbClr val="000000"/>
              </a:solidFill>
            </a:ln>
          </p:spPr>
          <p:txBody>
            <a:bodyPr wrap="square" lIns="0" tIns="0" rIns="0" bIns="0" rtlCol="0"/>
            <a:lstStyle/>
            <a:p>
              <a:endParaRPr/>
            </a:p>
          </p:txBody>
        </p:sp>
        <p:sp>
          <p:nvSpPr>
            <p:cNvPr id="58" name="object 58"/>
            <p:cNvSpPr/>
            <p:nvPr/>
          </p:nvSpPr>
          <p:spPr>
            <a:xfrm>
              <a:off x="9759759" y="2340835"/>
              <a:ext cx="33655" cy="27940"/>
            </a:xfrm>
            <a:custGeom>
              <a:avLst/>
              <a:gdLst/>
              <a:ahLst/>
              <a:cxnLst/>
              <a:rect l="l" t="t" r="r" b="b"/>
              <a:pathLst>
                <a:path w="33654" h="27939">
                  <a:moveTo>
                    <a:pt x="0" y="0"/>
                  </a:moveTo>
                  <a:lnTo>
                    <a:pt x="7825" y="7502"/>
                  </a:lnTo>
                  <a:lnTo>
                    <a:pt x="16047" y="14569"/>
                  </a:lnTo>
                  <a:lnTo>
                    <a:pt x="24639" y="21187"/>
                  </a:lnTo>
                  <a:lnTo>
                    <a:pt x="33576" y="27342"/>
                  </a:lnTo>
                </a:path>
              </a:pathLst>
            </a:custGeom>
            <a:ln w="10151">
              <a:solidFill>
                <a:srgbClr val="000000"/>
              </a:solidFill>
            </a:ln>
          </p:spPr>
          <p:txBody>
            <a:bodyPr wrap="square" lIns="0" tIns="0" rIns="0" bIns="0" rtlCol="0"/>
            <a:lstStyle/>
            <a:p>
              <a:endParaRPr/>
            </a:p>
          </p:txBody>
        </p:sp>
        <p:sp>
          <p:nvSpPr>
            <p:cNvPr id="59" name="object 59"/>
            <p:cNvSpPr/>
            <p:nvPr/>
          </p:nvSpPr>
          <p:spPr>
            <a:xfrm>
              <a:off x="9759759" y="2349855"/>
              <a:ext cx="33655" cy="27940"/>
            </a:xfrm>
            <a:custGeom>
              <a:avLst/>
              <a:gdLst/>
              <a:ahLst/>
              <a:cxnLst/>
              <a:rect l="l" t="t" r="r" b="b"/>
              <a:pathLst>
                <a:path w="33654" h="27939">
                  <a:moveTo>
                    <a:pt x="0" y="0"/>
                  </a:moveTo>
                  <a:lnTo>
                    <a:pt x="7825" y="7502"/>
                  </a:lnTo>
                  <a:lnTo>
                    <a:pt x="16047" y="14569"/>
                  </a:lnTo>
                  <a:lnTo>
                    <a:pt x="24639" y="21187"/>
                  </a:lnTo>
                  <a:lnTo>
                    <a:pt x="33576" y="27342"/>
                  </a:lnTo>
                </a:path>
              </a:pathLst>
            </a:custGeom>
            <a:ln w="10151">
              <a:solidFill>
                <a:srgbClr val="000000"/>
              </a:solidFill>
            </a:ln>
          </p:spPr>
          <p:txBody>
            <a:bodyPr wrap="square" lIns="0" tIns="0" rIns="0" bIns="0" rtlCol="0"/>
            <a:lstStyle/>
            <a:p>
              <a:endParaRPr/>
            </a:p>
          </p:txBody>
        </p:sp>
        <p:sp>
          <p:nvSpPr>
            <p:cNvPr id="60" name="object 60"/>
            <p:cNvSpPr/>
            <p:nvPr/>
          </p:nvSpPr>
          <p:spPr>
            <a:xfrm>
              <a:off x="9759759" y="2359017"/>
              <a:ext cx="33655" cy="27940"/>
            </a:xfrm>
            <a:custGeom>
              <a:avLst/>
              <a:gdLst/>
              <a:ahLst/>
              <a:cxnLst/>
              <a:rect l="l" t="t" r="r" b="b"/>
              <a:pathLst>
                <a:path w="33654" h="27939">
                  <a:moveTo>
                    <a:pt x="0" y="0"/>
                  </a:moveTo>
                  <a:lnTo>
                    <a:pt x="7825" y="7502"/>
                  </a:lnTo>
                  <a:lnTo>
                    <a:pt x="16047" y="14569"/>
                  </a:lnTo>
                  <a:lnTo>
                    <a:pt x="24639" y="21187"/>
                  </a:lnTo>
                  <a:lnTo>
                    <a:pt x="33576" y="27342"/>
                  </a:lnTo>
                </a:path>
              </a:pathLst>
            </a:custGeom>
            <a:ln w="10151">
              <a:solidFill>
                <a:srgbClr val="000000"/>
              </a:solidFill>
            </a:ln>
          </p:spPr>
          <p:txBody>
            <a:bodyPr wrap="square" lIns="0" tIns="0" rIns="0" bIns="0" rtlCol="0"/>
            <a:lstStyle/>
            <a:p>
              <a:endParaRPr/>
            </a:p>
          </p:txBody>
        </p:sp>
        <p:sp>
          <p:nvSpPr>
            <p:cNvPr id="61" name="object 61"/>
            <p:cNvSpPr/>
            <p:nvPr/>
          </p:nvSpPr>
          <p:spPr>
            <a:xfrm>
              <a:off x="9759759" y="2368178"/>
              <a:ext cx="33655" cy="27940"/>
            </a:xfrm>
            <a:custGeom>
              <a:avLst/>
              <a:gdLst/>
              <a:ahLst/>
              <a:cxnLst/>
              <a:rect l="l" t="t" r="r" b="b"/>
              <a:pathLst>
                <a:path w="33654" h="27939">
                  <a:moveTo>
                    <a:pt x="0" y="0"/>
                  </a:moveTo>
                  <a:lnTo>
                    <a:pt x="7825" y="7502"/>
                  </a:lnTo>
                  <a:lnTo>
                    <a:pt x="16047" y="14569"/>
                  </a:lnTo>
                  <a:lnTo>
                    <a:pt x="24639" y="21187"/>
                  </a:lnTo>
                  <a:lnTo>
                    <a:pt x="33576" y="27342"/>
                  </a:lnTo>
                </a:path>
              </a:pathLst>
            </a:custGeom>
            <a:ln w="10151">
              <a:solidFill>
                <a:srgbClr val="000000"/>
              </a:solidFill>
            </a:ln>
          </p:spPr>
          <p:txBody>
            <a:bodyPr wrap="square" lIns="0" tIns="0" rIns="0" bIns="0" rtlCol="0"/>
            <a:lstStyle/>
            <a:p>
              <a:endParaRPr/>
            </a:p>
          </p:txBody>
        </p:sp>
        <p:sp>
          <p:nvSpPr>
            <p:cNvPr id="62" name="object 62"/>
            <p:cNvSpPr/>
            <p:nvPr/>
          </p:nvSpPr>
          <p:spPr>
            <a:xfrm>
              <a:off x="9881367" y="2173538"/>
              <a:ext cx="59690" cy="34925"/>
            </a:xfrm>
            <a:custGeom>
              <a:avLst/>
              <a:gdLst/>
              <a:ahLst/>
              <a:cxnLst/>
              <a:rect l="l" t="t" r="r" b="b"/>
              <a:pathLst>
                <a:path w="59690" h="34925">
                  <a:moveTo>
                    <a:pt x="0" y="0"/>
                  </a:moveTo>
                  <a:lnTo>
                    <a:pt x="59534" y="34530"/>
                  </a:lnTo>
                </a:path>
              </a:pathLst>
            </a:custGeom>
            <a:ln w="10150">
              <a:solidFill>
                <a:srgbClr val="000000"/>
              </a:solidFill>
            </a:ln>
          </p:spPr>
          <p:txBody>
            <a:bodyPr wrap="square" lIns="0" tIns="0" rIns="0" bIns="0" rtlCol="0"/>
            <a:lstStyle/>
            <a:p>
              <a:endParaRPr/>
            </a:p>
          </p:txBody>
        </p:sp>
        <p:sp>
          <p:nvSpPr>
            <p:cNvPr id="63" name="object 63"/>
            <p:cNvSpPr/>
            <p:nvPr/>
          </p:nvSpPr>
          <p:spPr>
            <a:xfrm>
              <a:off x="9889126" y="2171283"/>
              <a:ext cx="59690" cy="34925"/>
            </a:xfrm>
            <a:custGeom>
              <a:avLst/>
              <a:gdLst/>
              <a:ahLst/>
              <a:cxnLst/>
              <a:rect l="l" t="t" r="r" b="b"/>
              <a:pathLst>
                <a:path w="59690" h="34925">
                  <a:moveTo>
                    <a:pt x="0" y="0"/>
                  </a:moveTo>
                  <a:lnTo>
                    <a:pt x="59534" y="34671"/>
                  </a:lnTo>
                </a:path>
              </a:pathLst>
            </a:custGeom>
            <a:ln w="10150">
              <a:solidFill>
                <a:srgbClr val="000000"/>
              </a:solidFill>
            </a:ln>
          </p:spPr>
          <p:txBody>
            <a:bodyPr wrap="square" lIns="0" tIns="0" rIns="0" bIns="0" rtlCol="0"/>
            <a:lstStyle/>
            <a:p>
              <a:endParaRPr/>
            </a:p>
          </p:txBody>
        </p:sp>
        <p:sp>
          <p:nvSpPr>
            <p:cNvPr id="64" name="object 64"/>
            <p:cNvSpPr/>
            <p:nvPr/>
          </p:nvSpPr>
          <p:spPr>
            <a:xfrm>
              <a:off x="9896885" y="2169169"/>
              <a:ext cx="59690" cy="34925"/>
            </a:xfrm>
            <a:custGeom>
              <a:avLst/>
              <a:gdLst/>
              <a:ahLst/>
              <a:cxnLst/>
              <a:rect l="l" t="t" r="r" b="b"/>
              <a:pathLst>
                <a:path w="59690" h="34925">
                  <a:moveTo>
                    <a:pt x="0" y="0"/>
                  </a:moveTo>
                  <a:lnTo>
                    <a:pt x="59534" y="34530"/>
                  </a:lnTo>
                </a:path>
              </a:pathLst>
            </a:custGeom>
            <a:ln w="10150">
              <a:solidFill>
                <a:srgbClr val="000000"/>
              </a:solidFill>
            </a:ln>
          </p:spPr>
          <p:txBody>
            <a:bodyPr wrap="square" lIns="0" tIns="0" rIns="0" bIns="0" rtlCol="0"/>
            <a:lstStyle/>
            <a:p>
              <a:endParaRPr/>
            </a:p>
          </p:txBody>
        </p:sp>
        <p:sp>
          <p:nvSpPr>
            <p:cNvPr id="65" name="object 65"/>
            <p:cNvSpPr/>
            <p:nvPr/>
          </p:nvSpPr>
          <p:spPr>
            <a:xfrm>
              <a:off x="9904645" y="2167055"/>
              <a:ext cx="59690" cy="34925"/>
            </a:xfrm>
            <a:custGeom>
              <a:avLst/>
              <a:gdLst/>
              <a:ahLst/>
              <a:cxnLst/>
              <a:rect l="l" t="t" r="r" b="b"/>
              <a:pathLst>
                <a:path w="59690" h="34925">
                  <a:moveTo>
                    <a:pt x="0" y="0"/>
                  </a:moveTo>
                  <a:lnTo>
                    <a:pt x="59534" y="34530"/>
                  </a:lnTo>
                </a:path>
              </a:pathLst>
            </a:custGeom>
            <a:ln w="10150">
              <a:solidFill>
                <a:srgbClr val="000000"/>
              </a:solidFill>
            </a:ln>
          </p:spPr>
          <p:txBody>
            <a:bodyPr wrap="square" lIns="0" tIns="0" rIns="0" bIns="0" rtlCol="0"/>
            <a:lstStyle/>
            <a:p>
              <a:endParaRPr/>
            </a:p>
          </p:txBody>
        </p:sp>
        <p:sp>
          <p:nvSpPr>
            <p:cNvPr id="66" name="object 66"/>
            <p:cNvSpPr/>
            <p:nvPr/>
          </p:nvSpPr>
          <p:spPr>
            <a:xfrm>
              <a:off x="9798555" y="2191155"/>
              <a:ext cx="92075" cy="160020"/>
            </a:xfrm>
            <a:custGeom>
              <a:avLst/>
              <a:gdLst/>
              <a:ahLst/>
              <a:cxnLst/>
              <a:rect l="l" t="t" r="r" b="b"/>
              <a:pathLst>
                <a:path w="92075" h="160019">
                  <a:moveTo>
                    <a:pt x="0" y="0"/>
                  </a:moveTo>
                  <a:lnTo>
                    <a:pt x="0" y="105424"/>
                  </a:lnTo>
                  <a:lnTo>
                    <a:pt x="21055" y="122110"/>
                  </a:lnTo>
                  <a:lnTo>
                    <a:pt x="43486" y="136801"/>
                  </a:lnTo>
                  <a:lnTo>
                    <a:pt x="67134" y="149404"/>
                  </a:lnTo>
                  <a:lnTo>
                    <a:pt x="91841" y="159827"/>
                  </a:lnTo>
                </a:path>
              </a:pathLst>
            </a:custGeom>
            <a:ln w="10155">
              <a:solidFill>
                <a:srgbClr val="FFFFFF"/>
              </a:solidFill>
            </a:ln>
          </p:spPr>
          <p:txBody>
            <a:bodyPr wrap="square" lIns="0" tIns="0" rIns="0" bIns="0" rtlCol="0"/>
            <a:lstStyle/>
            <a:p>
              <a:endParaRPr/>
            </a:p>
          </p:txBody>
        </p:sp>
        <p:sp>
          <p:nvSpPr>
            <p:cNvPr id="67" name="object 67"/>
            <p:cNvSpPr/>
            <p:nvPr/>
          </p:nvSpPr>
          <p:spPr>
            <a:xfrm>
              <a:off x="9748754" y="2144363"/>
              <a:ext cx="292100" cy="320675"/>
            </a:xfrm>
            <a:custGeom>
              <a:avLst/>
              <a:gdLst/>
              <a:ahLst/>
              <a:cxnLst/>
              <a:rect l="l" t="t" r="r" b="b"/>
              <a:pathLst>
                <a:path w="292100" h="320675">
                  <a:moveTo>
                    <a:pt x="150811" y="320078"/>
                  </a:moveTo>
                  <a:lnTo>
                    <a:pt x="291747" y="238050"/>
                  </a:lnTo>
                  <a:lnTo>
                    <a:pt x="291747" y="175613"/>
                  </a:lnTo>
                  <a:lnTo>
                    <a:pt x="245191" y="148270"/>
                  </a:lnTo>
                  <a:lnTo>
                    <a:pt x="245191" y="62437"/>
                  </a:lnTo>
                  <a:lnTo>
                    <a:pt x="146861" y="5073"/>
                  </a:lnTo>
                  <a:lnTo>
                    <a:pt x="101575" y="18181"/>
                  </a:lnTo>
                  <a:lnTo>
                    <a:pt x="70538" y="0"/>
                  </a:lnTo>
                  <a:lnTo>
                    <a:pt x="34281" y="14235"/>
                  </a:lnTo>
                  <a:lnTo>
                    <a:pt x="34281" y="150948"/>
                  </a:lnTo>
                  <a:lnTo>
                    <a:pt x="0" y="170398"/>
                  </a:lnTo>
                  <a:lnTo>
                    <a:pt x="0" y="232835"/>
                  </a:lnTo>
                  <a:lnTo>
                    <a:pt x="33384" y="261629"/>
                  </a:lnTo>
                  <a:lnTo>
                    <a:pt x="69956" y="285917"/>
                  </a:lnTo>
                  <a:lnTo>
                    <a:pt x="109253" y="305475"/>
                  </a:lnTo>
                  <a:lnTo>
                    <a:pt x="150811" y="320078"/>
                  </a:lnTo>
                  <a:close/>
                </a:path>
              </a:pathLst>
            </a:custGeom>
            <a:ln w="21152">
              <a:solidFill>
                <a:srgbClr val="000000"/>
              </a:solidFill>
            </a:ln>
          </p:spPr>
          <p:txBody>
            <a:bodyPr wrap="square" lIns="0" tIns="0" rIns="0" bIns="0" rtlCol="0"/>
            <a:lstStyle/>
            <a:p>
              <a:endParaRPr/>
            </a:p>
          </p:txBody>
        </p:sp>
        <p:sp>
          <p:nvSpPr>
            <p:cNvPr id="68" name="object 68"/>
            <p:cNvSpPr/>
            <p:nvPr/>
          </p:nvSpPr>
          <p:spPr>
            <a:xfrm>
              <a:off x="9640689" y="2388896"/>
              <a:ext cx="224154" cy="154940"/>
            </a:xfrm>
            <a:custGeom>
              <a:avLst/>
              <a:gdLst/>
              <a:ahLst/>
              <a:cxnLst/>
              <a:rect l="l" t="t" r="r" b="b"/>
              <a:pathLst>
                <a:path w="224154" h="154939">
                  <a:moveTo>
                    <a:pt x="0" y="48202"/>
                  </a:moveTo>
                  <a:lnTo>
                    <a:pt x="68563" y="0"/>
                  </a:lnTo>
                  <a:lnTo>
                    <a:pt x="223889" y="89920"/>
                  </a:lnTo>
                  <a:lnTo>
                    <a:pt x="223889" y="113317"/>
                  </a:lnTo>
                  <a:lnTo>
                    <a:pt x="152645" y="154894"/>
                  </a:lnTo>
                  <a:lnTo>
                    <a:pt x="0" y="66383"/>
                  </a:lnTo>
                  <a:lnTo>
                    <a:pt x="0" y="48202"/>
                  </a:lnTo>
                  <a:close/>
                </a:path>
              </a:pathLst>
            </a:custGeom>
            <a:ln w="21147">
              <a:solidFill>
                <a:srgbClr val="000000"/>
              </a:solidFill>
            </a:ln>
          </p:spPr>
          <p:txBody>
            <a:bodyPr wrap="square" lIns="0" tIns="0" rIns="0" bIns="0" rtlCol="0"/>
            <a:lstStyle/>
            <a:p>
              <a:endParaRPr/>
            </a:p>
          </p:txBody>
        </p:sp>
        <p:sp>
          <p:nvSpPr>
            <p:cNvPr id="69" name="object 69"/>
            <p:cNvSpPr/>
            <p:nvPr/>
          </p:nvSpPr>
          <p:spPr>
            <a:xfrm>
              <a:off x="9840456" y="2414970"/>
              <a:ext cx="52705" cy="27940"/>
            </a:xfrm>
            <a:custGeom>
              <a:avLst/>
              <a:gdLst/>
              <a:ahLst/>
              <a:cxnLst/>
              <a:rect l="l" t="t" r="r" b="b"/>
              <a:pathLst>
                <a:path w="52704" h="27939">
                  <a:moveTo>
                    <a:pt x="4655" y="0"/>
                  </a:moveTo>
                  <a:lnTo>
                    <a:pt x="2539" y="422"/>
                  </a:lnTo>
                  <a:lnTo>
                    <a:pt x="846" y="2114"/>
                  </a:lnTo>
                  <a:lnTo>
                    <a:pt x="564" y="4228"/>
                  </a:lnTo>
                  <a:lnTo>
                    <a:pt x="0" y="7047"/>
                  </a:lnTo>
                  <a:lnTo>
                    <a:pt x="1834" y="9865"/>
                  </a:lnTo>
                  <a:lnTo>
                    <a:pt x="4655" y="10429"/>
                  </a:lnTo>
                  <a:lnTo>
                    <a:pt x="47401" y="27342"/>
                  </a:lnTo>
                  <a:lnTo>
                    <a:pt x="49094" y="27060"/>
                  </a:lnTo>
                  <a:lnTo>
                    <a:pt x="50646" y="25933"/>
                  </a:lnTo>
                  <a:lnTo>
                    <a:pt x="51352" y="24382"/>
                  </a:lnTo>
                  <a:lnTo>
                    <a:pt x="52480" y="21705"/>
                  </a:lnTo>
                  <a:lnTo>
                    <a:pt x="51210" y="18745"/>
                  </a:lnTo>
                  <a:lnTo>
                    <a:pt x="48671" y="17617"/>
                  </a:lnTo>
                  <a:lnTo>
                    <a:pt x="4655" y="0"/>
                  </a:lnTo>
                  <a:close/>
                </a:path>
              </a:pathLst>
            </a:custGeom>
            <a:solidFill>
              <a:srgbClr val="000000"/>
            </a:solidFill>
          </p:spPr>
          <p:txBody>
            <a:bodyPr wrap="square" lIns="0" tIns="0" rIns="0" bIns="0" rtlCol="0"/>
            <a:lstStyle/>
            <a:p>
              <a:endParaRPr/>
            </a:p>
          </p:txBody>
        </p:sp>
        <p:sp>
          <p:nvSpPr>
            <p:cNvPr id="70" name="object 70"/>
            <p:cNvSpPr/>
            <p:nvPr/>
          </p:nvSpPr>
          <p:spPr>
            <a:xfrm>
              <a:off x="9840456" y="2414970"/>
              <a:ext cx="52705" cy="27940"/>
            </a:xfrm>
            <a:custGeom>
              <a:avLst/>
              <a:gdLst/>
              <a:ahLst/>
              <a:cxnLst/>
              <a:rect l="l" t="t" r="r" b="b"/>
              <a:pathLst>
                <a:path w="52704" h="27939">
                  <a:moveTo>
                    <a:pt x="4655" y="0"/>
                  </a:moveTo>
                  <a:lnTo>
                    <a:pt x="48671" y="17617"/>
                  </a:lnTo>
                  <a:lnTo>
                    <a:pt x="51210" y="18745"/>
                  </a:lnTo>
                  <a:lnTo>
                    <a:pt x="52480" y="21705"/>
                  </a:lnTo>
                  <a:lnTo>
                    <a:pt x="51352" y="24382"/>
                  </a:lnTo>
                  <a:lnTo>
                    <a:pt x="50646" y="25933"/>
                  </a:lnTo>
                  <a:lnTo>
                    <a:pt x="49094" y="27060"/>
                  </a:lnTo>
                  <a:lnTo>
                    <a:pt x="47401" y="27342"/>
                  </a:lnTo>
                  <a:lnTo>
                    <a:pt x="4655" y="10429"/>
                  </a:lnTo>
                  <a:lnTo>
                    <a:pt x="1834" y="9865"/>
                  </a:lnTo>
                  <a:lnTo>
                    <a:pt x="0" y="7047"/>
                  </a:lnTo>
                  <a:lnTo>
                    <a:pt x="564" y="4228"/>
                  </a:lnTo>
                  <a:lnTo>
                    <a:pt x="846" y="2114"/>
                  </a:lnTo>
                  <a:lnTo>
                    <a:pt x="2539" y="422"/>
                  </a:lnTo>
                  <a:lnTo>
                    <a:pt x="4655" y="0"/>
                  </a:lnTo>
                  <a:close/>
                </a:path>
              </a:pathLst>
            </a:custGeom>
            <a:ln w="3175">
              <a:solidFill>
                <a:srgbClr val="000000"/>
              </a:solidFill>
            </a:ln>
          </p:spPr>
          <p:txBody>
            <a:bodyPr wrap="square" lIns="0" tIns="0" rIns="0" bIns="0" rtlCol="0"/>
            <a:lstStyle/>
            <a:p>
              <a:endParaRPr/>
            </a:p>
          </p:txBody>
        </p:sp>
        <p:sp>
          <p:nvSpPr>
            <p:cNvPr id="71" name="object 71"/>
            <p:cNvSpPr/>
            <p:nvPr/>
          </p:nvSpPr>
          <p:spPr>
            <a:xfrm>
              <a:off x="9828322" y="2385091"/>
              <a:ext cx="63500" cy="39370"/>
            </a:xfrm>
            <a:custGeom>
              <a:avLst/>
              <a:gdLst/>
              <a:ahLst/>
              <a:cxnLst/>
              <a:rect l="l" t="t" r="r" b="b"/>
              <a:pathLst>
                <a:path w="63500" h="39369">
                  <a:moveTo>
                    <a:pt x="0" y="0"/>
                  </a:moveTo>
                  <a:lnTo>
                    <a:pt x="0" y="14235"/>
                  </a:lnTo>
                  <a:lnTo>
                    <a:pt x="63484" y="39040"/>
                  </a:lnTo>
                  <a:lnTo>
                    <a:pt x="63484" y="25933"/>
                  </a:lnTo>
                  <a:lnTo>
                    <a:pt x="0" y="0"/>
                  </a:lnTo>
                  <a:close/>
                </a:path>
              </a:pathLst>
            </a:custGeom>
            <a:solidFill>
              <a:srgbClr val="B3B3B3">
                <a:alpha val="59999"/>
              </a:srgbClr>
            </a:solidFill>
          </p:spPr>
          <p:txBody>
            <a:bodyPr wrap="square" lIns="0" tIns="0" rIns="0" bIns="0" rtlCol="0"/>
            <a:lstStyle/>
            <a:p>
              <a:endParaRPr/>
            </a:p>
          </p:txBody>
        </p:sp>
        <p:sp>
          <p:nvSpPr>
            <p:cNvPr id="72" name="object 72"/>
            <p:cNvSpPr/>
            <p:nvPr/>
          </p:nvSpPr>
          <p:spPr>
            <a:xfrm>
              <a:off x="9828322" y="2385091"/>
              <a:ext cx="63500" cy="39370"/>
            </a:xfrm>
            <a:custGeom>
              <a:avLst/>
              <a:gdLst/>
              <a:ahLst/>
              <a:cxnLst/>
              <a:rect l="l" t="t" r="r" b="b"/>
              <a:pathLst>
                <a:path w="63500" h="39369">
                  <a:moveTo>
                    <a:pt x="0" y="0"/>
                  </a:moveTo>
                  <a:lnTo>
                    <a:pt x="63484" y="25933"/>
                  </a:lnTo>
                  <a:lnTo>
                    <a:pt x="63484" y="39040"/>
                  </a:lnTo>
                  <a:lnTo>
                    <a:pt x="0" y="14235"/>
                  </a:lnTo>
                  <a:lnTo>
                    <a:pt x="0" y="0"/>
                  </a:lnTo>
                  <a:close/>
                </a:path>
              </a:pathLst>
            </a:custGeom>
            <a:ln w="3383">
              <a:solidFill>
                <a:srgbClr val="000000"/>
              </a:solidFill>
            </a:ln>
          </p:spPr>
          <p:txBody>
            <a:bodyPr wrap="square" lIns="0" tIns="0" rIns="0" bIns="0" rtlCol="0"/>
            <a:lstStyle/>
            <a:p>
              <a:endParaRPr/>
            </a:p>
          </p:txBody>
        </p:sp>
        <p:sp>
          <p:nvSpPr>
            <p:cNvPr id="73" name="object 73"/>
            <p:cNvSpPr/>
            <p:nvPr/>
          </p:nvSpPr>
          <p:spPr>
            <a:xfrm>
              <a:off x="9828322" y="2385091"/>
              <a:ext cx="63500" cy="39370"/>
            </a:xfrm>
            <a:custGeom>
              <a:avLst/>
              <a:gdLst/>
              <a:ahLst/>
              <a:cxnLst/>
              <a:rect l="l" t="t" r="r" b="b"/>
              <a:pathLst>
                <a:path w="63500" h="39369">
                  <a:moveTo>
                    <a:pt x="0" y="0"/>
                  </a:moveTo>
                  <a:lnTo>
                    <a:pt x="63484" y="25933"/>
                  </a:lnTo>
                  <a:lnTo>
                    <a:pt x="63484" y="39040"/>
                  </a:lnTo>
                </a:path>
              </a:pathLst>
            </a:custGeom>
            <a:ln w="5075">
              <a:solidFill>
                <a:srgbClr val="000000"/>
              </a:solidFill>
            </a:ln>
          </p:spPr>
          <p:txBody>
            <a:bodyPr wrap="square" lIns="0" tIns="0" rIns="0" bIns="0" rtlCol="0"/>
            <a:lstStyle/>
            <a:p>
              <a:endParaRPr/>
            </a:p>
          </p:txBody>
        </p:sp>
        <p:sp>
          <p:nvSpPr>
            <p:cNvPr id="74" name="object 74"/>
            <p:cNvSpPr/>
            <p:nvPr/>
          </p:nvSpPr>
          <p:spPr>
            <a:xfrm>
              <a:off x="9828322" y="2390306"/>
              <a:ext cx="63500" cy="26034"/>
            </a:xfrm>
            <a:custGeom>
              <a:avLst/>
              <a:gdLst/>
              <a:ahLst/>
              <a:cxnLst/>
              <a:rect l="l" t="t" r="r" b="b"/>
              <a:pathLst>
                <a:path w="63500" h="26035">
                  <a:moveTo>
                    <a:pt x="0" y="0"/>
                  </a:moveTo>
                  <a:lnTo>
                    <a:pt x="63484" y="25933"/>
                  </a:lnTo>
                </a:path>
              </a:pathLst>
            </a:custGeom>
            <a:ln w="5074">
              <a:solidFill>
                <a:srgbClr val="000000"/>
              </a:solidFill>
            </a:ln>
          </p:spPr>
          <p:txBody>
            <a:bodyPr wrap="square" lIns="0" tIns="0" rIns="0" bIns="0" rtlCol="0"/>
            <a:lstStyle/>
            <a:p>
              <a:endParaRPr/>
            </a:p>
          </p:txBody>
        </p:sp>
        <p:sp>
          <p:nvSpPr>
            <p:cNvPr id="75" name="object 75"/>
            <p:cNvSpPr/>
            <p:nvPr/>
          </p:nvSpPr>
          <p:spPr>
            <a:xfrm>
              <a:off x="9828322" y="2385091"/>
              <a:ext cx="63500" cy="39370"/>
            </a:xfrm>
            <a:custGeom>
              <a:avLst/>
              <a:gdLst/>
              <a:ahLst/>
              <a:cxnLst/>
              <a:rect l="l" t="t" r="r" b="b"/>
              <a:pathLst>
                <a:path w="63500" h="39369">
                  <a:moveTo>
                    <a:pt x="0" y="0"/>
                  </a:moveTo>
                  <a:lnTo>
                    <a:pt x="0" y="14235"/>
                  </a:lnTo>
                  <a:lnTo>
                    <a:pt x="63484" y="39040"/>
                  </a:lnTo>
                </a:path>
              </a:pathLst>
            </a:custGeom>
            <a:ln w="5075">
              <a:solidFill>
                <a:srgbClr val="FFFFFF"/>
              </a:solidFill>
            </a:ln>
          </p:spPr>
          <p:txBody>
            <a:bodyPr wrap="square" lIns="0" tIns="0" rIns="0" bIns="0" rtlCol="0"/>
            <a:lstStyle/>
            <a:p>
              <a:endParaRPr/>
            </a:p>
          </p:txBody>
        </p:sp>
        <p:sp>
          <p:nvSpPr>
            <p:cNvPr id="76" name="object 76"/>
            <p:cNvSpPr/>
            <p:nvPr/>
          </p:nvSpPr>
          <p:spPr>
            <a:xfrm>
              <a:off x="9872480" y="2351406"/>
              <a:ext cx="10721" cy="12402"/>
            </a:xfrm>
            <a:prstGeom prst="rect">
              <a:avLst/>
            </a:prstGeom>
            <a:blipFill>
              <a:blip r:embed="rId18" cstate="print"/>
              <a:stretch>
                <a:fillRect/>
              </a:stretch>
            </a:blipFill>
          </p:spPr>
          <p:txBody>
            <a:bodyPr wrap="square" lIns="0" tIns="0" rIns="0" bIns="0" rtlCol="0"/>
            <a:lstStyle/>
            <a:p>
              <a:endParaRPr/>
            </a:p>
          </p:txBody>
        </p:sp>
        <p:sp>
          <p:nvSpPr>
            <p:cNvPr id="77" name="object 77"/>
            <p:cNvSpPr/>
            <p:nvPr/>
          </p:nvSpPr>
          <p:spPr>
            <a:xfrm>
              <a:off x="9872480" y="2351406"/>
              <a:ext cx="10795" cy="12700"/>
            </a:xfrm>
            <a:custGeom>
              <a:avLst/>
              <a:gdLst/>
              <a:ahLst/>
              <a:cxnLst/>
              <a:rect l="l" t="t" r="r" b="b"/>
              <a:pathLst>
                <a:path w="10795" h="12700">
                  <a:moveTo>
                    <a:pt x="9028" y="3946"/>
                  </a:moveTo>
                  <a:lnTo>
                    <a:pt x="7477" y="1268"/>
                  </a:lnTo>
                  <a:lnTo>
                    <a:pt x="4514" y="0"/>
                  </a:lnTo>
                  <a:lnTo>
                    <a:pt x="2398" y="1127"/>
                  </a:lnTo>
                  <a:lnTo>
                    <a:pt x="282" y="2396"/>
                  </a:lnTo>
                  <a:lnTo>
                    <a:pt x="0" y="5496"/>
                  </a:lnTo>
                  <a:lnTo>
                    <a:pt x="1551" y="8315"/>
                  </a:lnTo>
                  <a:lnTo>
                    <a:pt x="3103" y="11134"/>
                  </a:lnTo>
                  <a:lnTo>
                    <a:pt x="6066" y="12402"/>
                  </a:lnTo>
                  <a:lnTo>
                    <a:pt x="8182" y="11134"/>
                  </a:lnTo>
                  <a:lnTo>
                    <a:pt x="10298" y="10006"/>
                  </a:lnTo>
                  <a:lnTo>
                    <a:pt x="10721" y="6765"/>
                  </a:lnTo>
                  <a:lnTo>
                    <a:pt x="9028" y="3946"/>
                  </a:lnTo>
                  <a:close/>
                </a:path>
              </a:pathLst>
            </a:custGeom>
            <a:ln w="3175">
              <a:solidFill>
                <a:srgbClr val="000000"/>
              </a:solidFill>
            </a:ln>
          </p:spPr>
          <p:txBody>
            <a:bodyPr wrap="square" lIns="0" tIns="0" rIns="0" bIns="0" rtlCol="0"/>
            <a:lstStyle/>
            <a:p>
              <a:endParaRPr/>
            </a:p>
          </p:txBody>
        </p:sp>
        <p:sp>
          <p:nvSpPr>
            <p:cNvPr id="78" name="object 78"/>
            <p:cNvSpPr/>
            <p:nvPr/>
          </p:nvSpPr>
          <p:spPr>
            <a:xfrm>
              <a:off x="9798556" y="2191155"/>
              <a:ext cx="91841" cy="155176"/>
            </a:xfrm>
            <a:prstGeom prst="rect">
              <a:avLst/>
            </a:prstGeom>
            <a:blipFill>
              <a:blip r:embed="rId19" cstate="print"/>
              <a:stretch>
                <a:fillRect/>
              </a:stretch>
            </a:blipFill>
          </p:spPr>
          <p:txBody>
            <a:bodyPr wrap="square" lIns="0" tIns="0" rIns="0" bIns="0" rtlCol="0"/>
            <a:lstStyle/>
            <a:p>
              <a:endParaRPr/>
            </a:p>
          </p:txBody>
        </p:sp>
        <p:sp>
          <p:nvSpPr>
            <p:cNvPr id="79" name="object 79"/>
            <p:cNvSpPr/>
            <p:nvPr/>
          </p:nvSpPr>
          <p:spPr>
            <a:xfrm>
              <a:off x="9798555" y="2191155"/>
              <a:ext cx="92075" cy="160020"/>
            </a:xfrm>
            <a:custGeom>
              <a:avLst/>
              <a:gdLst/>
              <a:ahLst/>
              <a:cxnLst/>
              <a:rect l="l" t="t" r="r" b="b"/>
              <a:pathLst>
                <a:path w="92075" h="160019">
                  <a:moveTo>
                    <a:pt x="3950" y="103028"/>
                  </a:moveTo>
                  <a:lnTo>
                    <a:pt x="3950" y="3946"/>
                  </a:lnTo>
                  <a:lnTo>
                    <a:pt x="0" y="0"/>
                  </a:lnTo>
                  <a:lnTo>
                    <a:pt x="20381" y="17760"/>
                  </a:lnTo>
                  <a:lnTo>
                    <a:pt x="42640" y="32892"/>
                  </a:lnTo>
                  <a:lnTo>
                    <a:pt x="66539" y="45248"/>
                  </a:lnTo>
                  <a:lnTo>
                    <a:pt x="91841" y="54685"/>
                  </a:lnTo>
                  <a:lnTo>
                    <a:pt x="91841" y="159827"/>
                  </a:lnTo>
                  <a:lnTo>
                    <a:pt x="91841" y="155176"/>
                  </a:lnTo>
                  <a:lnTo>
                    <a:pt x="68168" y="145145"/>
                  </a:lnTo>
                  <a:lnTo>
                    <a:pt x="45514" y="133066"/>
                  </a:lnTo>
                  <a:lnTo>
                    <a:pt x="24051" y="119005"/>
                  </a:lnTo>
                  <a:lnTo>
                    <a:pt x="3950" y="103028"/>
                  </a:lnTo>
                  <a:close/>
                </a:path>
              </a:pathLst>
            </a:custGeom>
            <a:ln w="10155">
              <a:solidFill>
                <a:srgbClr val="000000"/>
              </a:solidFill>
            </a:ln>
          </p:spPr>
          <p:txBody>
            <a:bodyPr wrap="square" lIns="0" tIns="0" rIns="0" bIns="0" rtlCol="0"/>
            <a:lstStyle/>
            <a:p>
              <a:endParaRPr/>
            </a:p>
          </p:txBody>
        </p:sp>
        <p:sp>
          <p:nvSpPr>
            <p:cNvPr id="80" name="object 80"/>
            <p:cNvSpPr/>
            <p:nvPr/>
          </p:nvSpPr>
          <p:spPr>
            <a:xfrm>
              <a:off x="9040831" y="2943361"/>
              <a:ext cx="800100" cy="0"/>
            </a:xfrm>
            <a:custGeom>
              <a:avLst/>
              <a:gdLst/>
              <a:ahLst/>
              <a:cxnLst/>
              <a:rect l="l" t="t" r="r" b="b"/>
              <a:pathLst>
                <a:path w="800100">
                  <a:moveTo>
                    <a:pt x="799765" y="0"/>
                  </a:moveTo>
                  <a:lnTo>
                    <a:pt x="0" y="0"/>
                  </a:lnTo>
                </a:path>
              </a:pathLst>
            </a:custGeom>
            <a:ln w="30443">
              <a:solidFill>
                <a:srgbClr val="000000"/>
              </a:solidFill>
            </a:ln>
          </p:spPr>
          <p:txBody>
            <a:bodyPr wrap="square" lIns="0" tIns="0" rIns="0" bIns="0" rtlCol="0"/>
            <a:lstStyle/>
            <a:p>
              <a:endParaRPr/>
            </a:p>
          </p:txBody>
        </p:sp>
        <p:sp>
          <p:nvSpPr>
            <p:cNvPr id="81" name="object 81"/>
            <p:cNvSpPr/>
            <p:nvPr/>
          </p:nvSpPr>
          <p:spPr>
            <a:xfrm>
              <a:off x="9793617" y="3089378"/>
              <a:ext cx="93980" cy="53975"/>
            </a:xfrm>
            <a:custGeom>
              <a:avLst/>
              <a:gdLst/>
              <a:ahLst/>
              <a:cxnLst/>
              <a:rect l="l" t="t" r="r" b="b"/>
              <a:pathLst>
                <a:path w="93979" h="53975">
                  <a:moveTo>
                    <a:pt x="74488" y="0"/>
                  </a:moveTo>
                  <a:lnTo>
                    <a:pt x="69833" y="563"/>
                  </a:lnTo>
                  <a:lnTo>
                    <a:pt x="0" y="53698"/>
                  </a:lnTo>
                  <a:lnTo>
                    <a:pt x="43169" y="53416"/>
                  </a:lnTo>
                  <a:lnTo>
                    <a:pt x="80823" y="41088"/>
                  </a:lnTo>
                  <a:lnTo>
                    <a:pt x="93849" y="24349"/>
                  </a:lnTo>
                  <a:lnTo>
                    <a:pt x="93269" y="16190"/>
                  </a:lnTo>
                  <a:lnTo>
                    <a:pt x="89647" y="8850"/>
                  </a:lnTo>
                  <a:lnTo>
                    <a:pt x="83235" y="3241"/>
                  </a:lnTo>
                  <a:lnTo>
                    <a:pt x="79144" y="986"/>
                  </a:lnTo>
                  <a:lnTo>
                    <a:pt x="74488" y="0"/>
                  </a:lnTo>
                  <a:close/>
                </a:path>
              </a:pathLst>
            </a:custGeom>
            <a:solidFill>
              <a:srgbClr val="DFDFDF"/>
            </a:solidFill>
          </p:spPr>
          <p:txBody>
            <a:bodyPr wrap="square" lIns="0" tIns="0" rIns="0" bIns="0" rtlCol="0"/>
            <a:lstStyle/>
            <a:p>
              <a:endParaRPr/>
            </a:p>
          </p:txBody>
        </p:sp>
        <p:sp>
          <p:nvSpPr>
            <p:cNvPr id="82" name="object 82"/>
            <p:cNvSpPr/>
            <p:nvPr/>
          </p:nvSpPr>
          <p:spPr>
            <a:xfrm>
              <a:off x="9793336" y="3077961"/>
              <a:ext cx="71243" cy="65115"/>
            </a:xfrm>
            <a:prstGeom prst="rect">
              <a:avLst/>
            </a:prstGeom>
            <a:blipFill>
              <a:blip r:embed="rId20" cstate="print"/>
              <a:stretch>
                <a:fillRect/>
              </a:stretch>
            </a:blipFill>
          </p:spPr>
          <p:txBody>
            <a:bodyPr wrap="square" lIns="0" tIns="0" rIns="0" bIns="0" rtlCol="0"/>
            <a:lstStyle/>
            <a:p>
              <a:endParaRPr/>
            </a:p>
          </p:txBody>
        </p:sp>
        <p:sp>
          <p:nvSpPr>
            <p:cNvPr id="83" name="object 83"/>
            <p:cNvSpPr/>
            <p:nvPr/>
          </p:nvSpPr>
          <p:spPr>
            <a:xfrm>
              <a:off x="9793335" y="3077961"/>
              <a:ext cx="71755" cy="65405"/>
            </a:xfrm>
            <a:custGeom>
              <a:avLst/>
              <a:gdLst/>
              <a:ahLst/>
              <a:cxnLst/>
              <a:rect l="l" t="t" r="r" b="b"/>
              <a:pathLst>
                <a:path w="71754" h="65405">
                  <a:moveTo>
                    <a:pt x="0" y="65115"/>
                  </a:moveTo>
                  <a:lnTo>
                    <a:pt x="0" y="47074"/>
                  </a:lnTo>
                  <a:lnTo>
                    <a:pt x="71243" y="0"/>
                  </a:lnTo>
                  <a:lnTo>
                    <a:pt x="71243" y="23537"/>
                  </a:lnTo>
                  <a:lnTo>
                    <a:pt x="0" y="65115"/>
                  </a:lnTo>
                  <a:close/>
                </a:path>
              </a:pathLst>
            </a:custGeom>
            <a:ln w="10152">
              <a:solidFill>
                <a:srgbClr val="FFFFFF"/>
              </a:solidFill>
            </a:ln>
          </p:spPr>
          <p:txBody>
            <a:bodyPr wrap="square" lIns="0" tIns="0" rIns="0" bIns="0" rtlCol="0"/>
            <a:lstStyle/>
            <a:p>
              <a:endParaRPr/>
            </a:p>
          </p:txBody>
        </p:sp>
        <p:sp>
          <p:nvSpPr>
            <p:cNvPr id="84" name="object 84"/>
            <p:cNvSpPr/>
            <p:nvPr/>
          </p:nvSpPr>
          <p:spPr>
            <a:xfrm>
              <a:off x="9640691" y="2988180"/>
              <a:ext cx="223889" cy="136854"/>
            </a:xfrm>
            <a:prstGeom prst="rect">
              <a:avLst/>
            </a:prstGeom>
            <a:blipFill>
              <a:blip r:embed="rId21" cstate="print"/>
              <a:stretch>
                <a:fillRect/>
              </a:stretch>
            </a:blipFill>
          </p:spPr>
          <p:txBody>
            <a:bodyPr wrap="square" lIns="0" tIns="0" rIns="0" bIns="0" rtlCol="0"/>
            <a:lstStyle/>
            <a:p>
              <a:endParaRPr/>
            </a:p>
          </p:txBody>
        </p:sp>
        <p:sp>
          <p:nvSpPr>
            <p:cNvPr id="85" name="object 85"/>
            <p:cNvSpPr/>
            <p:nvPr/>
          </p:nvSpPr>
          <p:spPr>
            <a:xfrm>
              <a:off x="9640689" y="2988180"/>
              <a:ext cx="224154" cy="137160"/>
            </a:xfrm>
            <a:custGeom>
              <a:avLst/>
              <a:gdLst/>
              <a:ahLst/>
              <a:cxnLst/>
              <a:rect l="l" t="t" r="r" b="b"/>
              <a:pathLst>
                <a:path w="224154" h="137160">
                  <a:moveTo>
                    <a:pt x="0" y="48202"/>
                  </a:moveTo>
                  <a:lnTo>
                    <a:pt x="68563" y="0"/>
                  </a:lnTo>
                  <a:lnTo>
                    <a:pt x="223889" y="89779"/>
                  </a:lnTo>
                  <a:lnTo>
                    <a:pt x="152645" y="136854"/>
                  </a:lnTo>
                  <a:lnTo>
                    <a:pt x="0" y="48202"/>
                  </a:lnTo>
                  <a:close/>
                </a:path>
              </a:pathLst>
            </a:custGeom>
            <a:ln w="10150">
              <a:solidFill>
                <a:srgbClr val="FFFFFF"/>
              </a:solidFill>
            </a:ln>
          </p:spPr>
          <p:txBody>
            <a:bodyPr wrap="square" lIns="0" tIns="0" rIns="0" bIns="0" rtlCol="0"/>
            <a:lstStyle/>
            <a:p>
              <a:endParaRPr/>
            </a:p>
          </p:txBody>
        </p:sp>
        <p:sp>
          <p:nvSpPr>
            <p:cNvPr id="86" name="object 86"/>
            <p:cNvSpPr/>
            <p:nvPr/>
          </p:nvSpPr>
          <p:spPr>
            <a:xfrm>
              <a:off x="9899567" y="2947872"/>
              <a:ext cx="180975" cy="123825"/>
            </a:xfrm>
            <a:custGeom>
              <a:avLst/>
              <a:gdLst/>
              <a:ahLst/>
              <a:cxnLst/>
              <a:rect l="l" t="t" r="r" b="b"/>
              <a:pathLst>
                <a:path w="180975" h="123825">
                  <a:moveTo>
                    <a:pt x="141359" y="0"/>
                  </a:moveTo>
                  <a:lnTo>
                    <a:pt x="0" y="115854"/>
                  </a:lnTo>
                  <a:lnTo>
                    <a:pt x="51775" y="123605"/>
                  </a:lnTo>
                  <a:lnTo>
                    <a:pt x="83372" y="122916"/>
                  </a:lnTo>
                  <a:lnTo>
                    <a:pt x="142439" y="103092"/>
                  </a:lnTo>
                  <a:lnTo>
                    <a:pt x="178169" y="66407"/>
                  </a:lnTo>
                  <a:lnTo>
                    <a:pt x="180384" y="46493"/>
                  </a:lnTo>
                  <a:lnTo>
                    <a:pt x="175008" y="27186"/>
                  </a:lnTo>
                  <a:lnTo>
                    <a:pt x="162238" y="10852"/>
                  </a:lnTo>
                  <a:lnTo>
                    <a:pt x="156172" y="5637"/>
                  </a:lnTo>
                  <a:lnTo>
                    <a:pt x="148977" y="1973"/>
                  </a:lnTo>
                  <a:lnTo>
                    <a:pt x="141359" y="0"/>
                  </a:lnTo>
                  <a:close/>
                </a:path>
              </a:pathLst>
            </a:custGeom>
            <a:solidFill>
              <a:srgbClr val="DFDFDF"/>
            </a:solidFill>
          </p:spPr>
          <p:txBody>
            <a:bodyPr wrap="square" lIns="0" tIns="0" rIns="0" bIns="0" rtlCol="0"/>
            <a:lstStyle/>
            <a:p>
              <a:endParaRPr/>
            </a:p>
          </p:txBody>
        </p:sp>
        <p:sp>
          <p:nvSpPr>
            <p:cNvPr id="87" name="object 87"/>
            <p:cNvSpPr/>
            <p:nvPr/>
          </p:nvSpPr>
          <p:spPr>
            <a:xfrm>
              <a:off x="9748756" y="2830749"/>
              <a:ext cx="291747" cy="170398"/>
            </a:xfrm>
            <a:prstGeom prst="rect">
              <a:avLst/>
            </a:prstGeom>
            <a:blipFill>
              <a:blip r:embed="rId22" cstate="print"/>
              <a:stretch>
                <a:fillRect/>
              </a:stretch>
            </a:blipFill>
          </p:spPr>
          <p:txBody>
            <a:bodyPr wrap="square" lIns="0" tIns="0" rIns="0" bIns="0" rtlCol="0"/>
            <a:lstStyle/>
            <a:p>
              <a:endParaRPr/>
            </a:p>
          </p:txBody>
        </p:sp>
        <p:sp>
          <p:nvSpPr>
            <p:cNvPr id="88" name="object 88"/>
            <p:cNvSpPr/>
            <p:nvPr/>
          </p:nvSpPr>
          <p:spPr>
            <a:xfrm>
              <a:off x="9748754" y="2830749"/>
              <a:ext cx="292100" cy="170815"/>
            </a:xfrm>
            <a:custGeom>
              <a:avLst/>
              <a:gdLst/>
              <a:ahLst/>
              <a:cxnLst/>
              <a:rect l="l" t="t" r="r" b="b"/>
              <a:pathLst>
                <a:path w="292100" h="170814">
                  <a:moveTo>
                    <a:pt x="150811" y="170398"/>
                  </a:moveTo>
                  <a:lnTo>
                    <a:pt x="291747" y="88511"/>
                  </a:lnTo>
                  <a:lnTo>
                    <a:pt x="140371" y="0"/>
                  </a:lnTo>
                  <a:lnTo>
                    <a:pt x="0" y="83296"/>
                  </a:lnTo>
                  <a:lnTo>
                    <a:pt x="33444" y="112009"/>
                  </a:lnTo>
                  <a:lnTo>
                    <a:pt x="70009" y="136255"/>
                  </a:lnTo>
                  <a:lnTo>
                    <a:pt x="109272" y="155797"/>
                  </a:lnTo>
                  <a:lnTo>
                    <a:pt x="150811" y="170398"/>
                  </a:lnTo>
                  <a:close/>
                </a:path>
              </a:pathLst>
            </a:custGeom>
            <a:ln w="10150">
              <a:solidFill>
                <a:srgbClr val="FFFFFF"/>
              </a:solidFill>
            </a:ln>
          </p:spPr>
          <p:txBody>
            <a:bodyPr wrap="square" lIns="0" tIns="0" rIns="0" bIns="0" rtlCol="0"/>
            <a:lstStyle/>
            <a:p>
              <a:endParaRPr/>
            </a:p>
          </p:txBody>
        </p:sp>
        <p:sp>
          <p:nvSpPr>
            <p:cNvPr id="89" name="object 89"/>
            <p:cNvSpPr/>
            <p:nvPr/>
          </p:nvSpPr>
          <p:spPr>
            <a:xfrm>
              <a:off x="9909864" y="2813414"/>
              <a:ext cx="29626" cy="163069"/>
            </a:xfrm>
            <a:prstGeom prst="rect">
              <a:avLst/>
            </a:prstGeom>
            <a:blipFill>
              <a:blip r:embed="rId23" cstate="print"/>
              <a:stretch>
                <a:fillRect/>
              </a:stretch>
            </a:blipFill>
          </p:spPr>
          <p:txBody>
            <a:bodyPr wrap="square" lIns="0" tIns="0" rIns="0" bIns="0" rtlCol="0"/>
            <a:lstStyle/>
            <a:p>
              <a:endParaRPr/>
            </a:p>
          </p:txBody>
        </p:sp>
        <p:sp>
          <p:nvSpPr>
            <p:cNvPr id="90" name="object 90"/>
            <p:cNvSpPr/>
            <p:nvPr/>
          </p:nvSpPr>
          <p:spPr>
            <a:xfrm>
              <a:off x="9909865" y="2813414"/>
              <a:ext cx="29845" cy="163195"/>
            </a:xfrm>
            <a:custGeom>
              <a:avLst/>
              <a:gdLst/>
              <a:ahLst/>
              <a:cxnLst/>
              <a:rect l="l" t="t" r="r" b="b"/>
              <a:pathLst>
                <a:path w="29845" h="163194">
                  <a:moveTo>
                    <a:pt x="0" y="163069"/>
                  </a:moveTo>
                  <a:lnTo>
                    <a:pt x="0" y="17335"/>
                  </a:lnTo>
                  <a:lnTo>
                    <a:pt x="29626" y="0"/>
                  </a:lnTo>
                  <a:lnTo>
                    <a:pt x="28497" y="138404"/>
                  </a:lnTo>
                  <a:lnTo>
                    <a:pt x="0" y="163069"/>
                  </a:lnTo>
                  <a:close/>
                </a:path>
              </a:pathLst>
            </a:custGeom>
            <a:ln w="10157">
              <a:solidFill>
                <a:srgbClr val="FFFFFF"/>
              </a:solidFill>
            </a:ln>
          </p:spPr>
          <p:txBody>
            <a:bodyPr wrap="square" lIns="0" tIns="0" rIns="0" bIns="0" rtlCol="0"/>
            <a:lstStyle/>
            <a:p>
              <a:endParaRPr/>
            </a:p>
          </p:txBody>
        </p:sp>
        <p:sp>
          <p:nvSpPr>
            <p:cNvPr id="91" name="object 91"/>
            <p:cNvSpPr/>
            <p:nvPr/>
          </p:nvSpPr>
          <p:spPr>
            <a:xfrm>
              <a:off x="9938362" y="2806085"/>
              <a:ext cx="55584" cy="131357"/>
            </a:xfrm>
            <a:prstGeom prst="rect">
              <a:avLst/>
            </a:prstGeom>
            <a:blipFill>
              <a:blip r:embed="rId24" cstate="print"/>
              <a:stretch>
                <a:fillRect/>
              </a:stretch>
            </a:blipFill>
          </p:spPr>
          <p:txBody>
            <a:bodyPr wrap="square" lIns="0" tIns="0" rIns="0" bIns="0" rtlCol="0"/>
            <a:lstStyle/>
            <a:p>
              <a:endParaRPr/>
            </a:p>
          </p:txBody>
        </p:sp>
        <p:sp>
          <p:nvSpPr>
            <p:cNvPr id="92" name="object 92"/>
            <p:cNvSpPr/>
            <p:nvPr/>
          </p:nvSpPr>
          <p:spPr>
            <a:xfrm>
              <a:off x="9938362" y="2806085"/>
              <a:ext cx="55880" cy="131445"/>
            </a:xfrm>
            <a:custGeom>
              <a:avLst/>
              <a:gdLst/>
              <a:ahLst/>
              <a:cxnLst/>
              <a:rect l="l" t="t" r="r" b="b"/>
              <a:pathLst>
                <a:path w="55879" h="131444">
                  <a:moveTo>
                    <a:pt x="987" y="21000"/>
                  </a:moveTo>
                  <a:lnTo>
                    <a:pt x="55584" y="0"/>
                  </a:lnTo>
                  <a:lnTo>
                    <a:pt x="55584" y="85833"/>
                  </a:lnTo>
                  <a:lnTo>
                    <a:pt x="0" y="131357"/>
                  </a:lnTo>
                  <a:lnTo>
                    <a:pt x="987" y="21000"/>
                  </a:lnTo>
                  <a:close/>
                </a:path>
              </a:pathLst>
            </a:custGeom>
            <a:ln w="10156">
              <a:solidFill>
                <a:srgbClr val="FFFFFF"/>
              </a:solidFill>
            </a:ln>
          </p:spPr>
          <p:txBody>
            <a:bodyPr wrap="square" lIns="0" tIns="0" rIns="0" bIns="0" rtlCol="0"/>
            <a:lstStyle/>
            <a:p>
              <a:endParaRPr/>
            </a:p>
          </p:txBody>
        </p:sp>
        <p:sp>
          <p:nvSpPr>
            <p:cNvPr id="93" name="object 93"/>
            <p:cNvSpPr/>
            <p:nvPr/>
          </p:nvSpPr>
          <p:spPr>
            <a:xfrm>
              <a:off x="9850330" y="2748721"/>
              <a:ext cx="143616" cy="78363"/>
            </a:xfrm>
            <a:prstGeom prst="rect">
              <a:avLst/>
            </a:prstGeom>
            <a:blipFill>
              <a:blip r:embed="rId13" cstate="print"/>
              <a:stretch>
                <a:fillRect/>
              </a:stretch>
            </a:blipFill>
          </p:spPr>
          <p:txBody>
            <a:bodyPr wrap="square" lIns="0" tIns="0" rIns="0" bIns="0" rtlCol="0"/>
            <a:lstStyle/>
            <a:p>
              <a:endParaRPr/>
            </a:p>
          </p:txBody>
        </p:sp>
        <p:sp>
          <p:nvSpPr>
            <p:cNvPr id="94" name="object 94"/>
            <p:cNvSpPr/>
            <p:nvPr/>
          </p:nvSpPr>
          <p:spPr>
            <a:xfrm>
              <a:off x="9850331" y="2748720"/>
              <a:ext cx="144145" cy="78740"/>
            </a:xfrm>
            <a:custGeom>
              <a:avLst/>
              <a:gdLst/>
              <a:ahLst/>
              <a:cxnLst/>
              <a:rect l="l" t="t" r="r" b="b"/>
              <a:pathLst>
                <a:path w="144145" h="78739">
                  <a:moveTo>
                    <a:pt x="89019" y="78363"/>
                  </a:moveTo>
                  <a:lnTo>
                    <a:pt x="89160" y="64692"/>
                  </a:lnTo>
                  <a:lnTo>
                    <a:pt x="0" y="13107"/>
                  </a:lnTo>
                  <a:lnTo>
                    <a:pt x="45285" y="0"/>
                  </a:lnTo>
                  <a:lnTo>
                    <a:pt x="143616" y="57363"/>
                  </a:lnTo>
                  <a:lnTo>
                    <a:pt x="89019" y="78363"/>
                  </a:lnTo>
                  <a:close/>
                </a:path>
              </a:pathLst>
            </a:custGeom>
            <a:ln w="10150">
              <a:solidFill>
                <a:srgbClr val="FFFFFF"/>
              </a:solidFill>
            </a:ln>
          </p:spPr>
          <p:txBody>
            <a:bodyPr wrap="square" lIns="0" tIns="0" rIns="0" bIns="0" rtlCol="0"/>
            <a:lstStyle/>
            <a:p>
              <a:endParaRPr/>
            </a:p>
          </p:txBody>
        </p:sp>
        <p:sp>
          <p:nvSpPr>
            <p:cNvPr id="95" name="object 95"/>
            <p:cNvSpPr/>
            <p:nvPr/>
          </p:nvSpPr>
          <p:spPr>
            <a:xfrm>
              <a:off x="9899567" y="2919261"/>
              <a:ext cx="140935" cy="144465"/>
            </a:xfrm>
            <a:prstGeom prst="rect">
              <a:avLst/>
            </a:prstGeom>
            <a:blipFill>
              <a:blip r:embed="rId25" cstate="print"/>
              <a:stretch>
                <a:fillRect/>
              </a:stretch>
            </a:blipFill>
          </p:spPr>
          <p:txBody>
            <a:bodyPr wrap="square" lIns="0" tIns="0" rIns="0" bIns="0" rtlCol="0"/>
            <a:lstStyle/>
            <a:p>
              <a:endParaRPr/>
            </a:p>
          </p:txBody>
        </p:sp>
        <p:sp>
          <p:nvSpPr>
            <p:cNvPr id="96" name="object 96"/>
            <p:cNvSpPr/>
            <p:nvPr/>
          </p:nvSpPr>
          <p:spPr>
            <a:xfrm>
              <a:off x="9899566" y="2919260"/>
              <a:ext cx="140970" cy="144780"/>
            </a:xfrm>
            <a:custGeom>
              <a:avLst/>
              <a:gdLst/>
              <a:ahLst/>
              <a:cxnLst/>
              <a:rect l="l" t="t" r="r" b="b"/>
              <a:pathLst>
                <a:path w="140970" h="144780">
                  <a:moveTo>
                    <a:pt x="0" y="81887"/>
                  </a:moveTo>
                  <a:lnTo>
                    <a:pt x="140935" y="0"/>
                  </a:lnTo>
                  <a:lnTo>
                    <a:pt x="140935" y="62437"/>
                  </a:lnTo>
                  <a:lnTo>
                    <a:pt x="0" y="144465"/>
                  </a:lnTo>
                  <a:lnTo>
                    <a:pt x="0" y="81887"/>
                  </a:lnTo>
                  <a:close/>
                </a:path>
              </a:pathLst>
            </a:custGeom>
            <a:ln w="10152">
              <a:solidFill>
                <a:srgbClr val="FFFFFF"/>
              </a:solidFill>
            </a:ln>
          </p:spPr>
          <p:txBody>
            <a:bodyPr wrap="square" lIns="0" tIns="0" rIns="0" bIns="0" rtlCol="0"/>
            <a:lstStyle/>
            <a:p>
              <a:endParaRPr/>
            </a:p>
          </p:txBody>
        </p:sp>
        <p:sp>
          <p:nvSpPr>
            <p:cNvPr id="97" name="object 97"/>
            <p:cNvSpPr/>
            <p:nvPr/>
          </p:nvSpPr>
          <p:spPr>
            <a:xfrm>
              <a:off x="9783036" y="2743648"/>
              <a:ext cx="156454" cy="87101"/>
            </a:xfrm>
            <a:prstGeom prst="rect">
              <a:avLst/>
            </a:prstGeom>
            <a:blipFill>
              <a:blip r:embed="rId26" cstate="print"/>
              <a:stretch>
                <a:fillRect/>
              </a:stretch>
            </a:blipFill>
          </p:spPr>
          <p:txBody>
            <a:bodyPr wrap="square" lIns="0" tIns="0" rIns="0" bIns="0" rtlCol="0"/>
            <a:lstStyle/>
            <a:p>
              <a:endParaRPr/>
            </a:p>
          </p:txBody>
        </p:sp>
        <p:sp>
          <p:nvSpPr>
            <p:cNvPr id="98" name="object 98"/>
            <p:cNvSpPr/>
            <p:nvPr/>
          </p:nvSpPr>
          <p:spPr>
            <a:xfrm>
              <a:off x="9783037" y="2743647"/>
              <a:ext cx="156845" cy="87630"/>
            </a:xfrm>
            <a:custGeom>
              <a:avLst/>
              <a:gdLst/>
              <a:ahLst/>
              <a:cxnLst/>
              <a:rect l="l" t="t" r="r" b="b"/>
              <a:pathLst>
                <a:path w="156845" h="87630">
                  <a:moveTo>
                    <a:pt x="0" y="14235"/>
                  </a:moveTo>
                  <a:lnTo>
                    <a:pt x="36256" y="0"/>
                  </a:lnTo>
                  <a:lnTo>
                    <a:pt x="67434" y="18181"/>
                  </a:lnTo>
                  <a:lnTo>
                    <a:pt x="156454" y="69907"/>
                  </a:lnTo>
                  <a:lnTo>
                    <a:pt x="126828" y="87101"/>
                  </a:lnTo>
                  <a:lnTo>
                    <a:pt x="92429" y="73912"/>
                  </a:lnTo>
                  <a:lnTo>
                    <a:pt x="59657" y="57275"/>
                  </a:lnTo>
                  <a:lnTo>
                    <a:pt x="28764" y="37334"/>
                  </a:lnTo>
                  <a:lnTo>
                    <a:pt x="0" y="14235"/>
                  </a:lnTo>
                  <a:close/>
                </a:path>
              </a:pathLst>
            </a:custGeom>
            <a:ln w="10150">
              <a:solidFill>
                <a:srgbClr val="FFFFFF"/>
              </a:solidFill>
            </a:ln>
          </p:spPr>
          <p:txBody>
            <a:bodyPr wrap="square" lIns="0" tIns="0" rIns="0" bIns="0" rtlCol="0"/>
            <a:lstStyle/>
            <a:p>
              <a:endParaRPr/>
            </a:p>
          </p:txBody>
        </p:sp>
        <p:sp>
          <p:nvSpPr>
            <p:cNvPr id="99" name="object 99"/>
            <p:cNvSpPr/>
            <p:nvPr/>
          </p:nvSpPr>
          <p:spPr>
            <a:xfrm>
              <a:off x="9640691" y="3036383"/>
              <a:ext cx="152645" cy="106692"/>
            </a:xfrm>
            <a:prstGeom prst="rect">
              <a:avLst/>
            </a:prstGeom>
            <a:blipFill>
              <a:blip r:embed="rId27" cstate="print"/>
              <a:stretch>
                <a:fillRect/>
              </a:stretch>
            </a:blipFill>
          </p:spPr>
          <p:txBody>
            <a:bodyPr wrap="square" lIns="0" tIns="0" rIns="0" bIns="0" rtlCol="0"/>
            <a:lstStyle/>
            <a:p>
              <a:endParaRPr/>
            </a:p>
          </p:txBody>
        </p:sp>
        <p:sp>
          <p:nvSpPr>
            <p:cNvPr id="100" name="object 100"/>
            <p:cNvSpPr/>
            <p:nvPr/>
          </p:nvSpPr>
          <p:spPr>
            <a:xfrm>
              <a:off x="9640690" y="3036382"/>
              <a:ext cx="153035" cy="107314"/>
            </a:xfrm>
            <a:custGeom>
              <a:avLst/>
              <a:gdLst/>
              <a:ahLst/>
              <a:cxnLst/>
              <a:rect l="l" t="t" r="r" b="b"/>
              <a:pathLst>
                <a:path w="153034" h="107314">
                  <a:moveTo>
                    <a:pt x="0" y="0"/>
                  </a:moveTo>
                  <a:lnTo>
                    <a:pt x="152645" y="88652"/>
                  </a:lnTo>
                  <a:lnTo>
                    <a:pt x="152645" y="106692"/>
                  </a:lnTo>
                  <a:lnTo>
                    <a:pt x="0" y="18181"/>
                  </a:lnTo>
                  <a:lnTo>
                    <a:pt x="0" y="0"/>
                  </a:lnTo>
                  <a:close/>
                </a:path>
              </a:pathLst>
            </a:custGeom>
            <a:ln w="10150">
              <a:solidFill>
                <a:srgbClr val="000000"/>
              </a:solidFill>
            </a:ln>
          </p:spPr>
          <p:txBody>
            <a:bodyPr wrap="square" lIns="0" tIns="0" rIns="0" bIns="0" rtlCol="0"/>
            <a:lstStyle/>
            <a:p>
              <a:endParaRPr/>
            </a:p>
          </p:txBody>
        </p:sp>
        <p:sp>
          <p:nvSpPr>
            <p:cNvPr id="101" name="object 101"/>
            <p:cNvSpPr/>
            <p:nvPr/>
          </p:nvSpPr>
          <p:spPr>
            <a:xfrm>
              <a:off x="9657337" y="2997202"/>
              <a:ext cx="187325" cy="116205"/>
            </a:xfrm>
            <a:custGeom>
              <a:avLst/>
              <a:gdLst/>
              <a:ahLst/>
              <a:cxnLst/>
              <a:rect l="l" t="t" r="r" b="b"/>
              <a:pathLst>
                <a:path w="187325" h="116205">
                  <a:moveTo>
                    <a:pt x="134023" y="103169"/>
                  </a:moveTo>
                  <a:lnTo>
                    <a:pt x="124712" y="109229"/>
                  </a:lnTo>
                  <a:lnTo>
                    <a:pt x="135857" y="115854"/>
                  </a:lnTo>
                  <a:lnTo>
                    <a:pt x="145309" y="109793"/>
                  </a:lnTo>
                  <a:lnTo>
                    <a:pt x="134023" y="103169"/>
                  </a:lnTo>
                  <a:close/>
                </a:path>
                <a:path w="187325" h="116205">
                  <a:moveTo>
                    <a:pt x="147989" y="93726"/>
                  </a:moveTo>
                  <a:lnTo>
                    <a:pt x="138537" y="99927"/>
                  </a:lnTo>
                  <a:lnTo>
                    <a:pt x="149823" y="106551"/>
                  </a:lnTo>
                  <a:lnTo>
                    <a:pt x="159134" y="100491"/>
                  </a:lnTo>
                  <a:lnTo>
                    <a:pt x="147989" y="93726"/>
                  </a:lnTo>
                  <a:close/>
                </a:path>
                <a:path w="187325" h="116205">
                  <a:moveTo>
                    <a:pt x="113284" y="90625"/>
                  </a:moveTo>
                  <a:lnTo>
                    <a:pt x="103973" y="96686"/>
                  </a:lnTo>
                  <a:lnTo>
                    <a:pt x="115118" y="103451"/>
                  </a:lnTo>
                  <a:lnTo>
                    <a:pt x="124429" y="97249"/>
                  </a:lnTo>
                  <a:lnTo>
                    <a:pt x="113284" y="90625"/>
                  </a:lnTo>
                  <a:close/>
                </a:path>
                <a:path w="187325" h="116205">
                  <a:moveTo>
                    <a:pt x="161815" y="84424"/>
                  </a:moveTo>
                  <a:lnTo>
                    <a:pt x="152504" y="90625"/>
                  </a:lnTo>
                  <a:lnTo>
                    <a:pt x="163649" y="97249"/>
                  </a:lnTo>
                  <a:lnTo>
                    <a:pt x="172960" y="91189"/>
                  </a:lnTo>
                  <a:lnTo>
                    <a:pt x="161815" y="84424"/>
                  </a:lnTo>
                  <a:close/>
                </a:path>
                <a:path w="187325" h="116205">
                  <a:moveTo>
                    <a:pt x="127110" y="81323"/>
                  </a:moveTo>
                  <a:lnTo>
                    <a:pt x="117799" y="87383"/>
                  </a:lnTo>
                  <a:lnTo>
                    <a:pt x="128944" y="94008"/>
                  </a:lnTo>
                  <a:lnTo>
                    <a:pt x="138396" y="87947"/>
                  </a:lnTo>
                  <a:lnTo>
                    <a:pt x="127110" y="81323"/>
                  </a:lnTo>
                  <a:close/>
                </a:path>
                <a:path w="187325" h="116205">
                  <a:moveTo>
                    <a:pt x="50928" y="52994"/>
                  </a:moveTo>
                  <a:lnTo>
                    <a:pt x="41617" y="59195"/>
                  </a:lnTo>
                  <a:lnTo>
                    <a:pt x="94380" y="90907"/>
                  </a:lnTo>
                  <a:lnTo>
                    <a:pt x="103691" y="84705"/>
                  </a:lnTo>
                  <a:lnTo>
                    <a:pt x="50928" y="52994"/>
                  </a:lnTo>
                  <a:close/>
                </a:path>
                <a:path w="187325" h="116205">
                  <a:moveTo>
                    <a:pt x="175640" y="75121"/>
                  </a:moveTo>
                  <a:lnTo>
                    <a:pt x="166329" y="81323"/>
                  </a:lnTo>
                  <a:lnTo>
                    <a:pt x="177474" y="87947"/>
                  </a:lnTo>
                  <a:lnTo>
                    <a:pt x="186785" y="81746"/>
                  </a:lnTo>
                  <a:lnTo>
                    <a:pt x="175640" y="75121"/>
                  </a:lnTo>
                  <a:close/>
                </a:path>
                <a:path w="187325" h="116205">
                  <a:moveTo>
                    <a:pt x="140935" y="71880"/>
                  </a:moveTo>
                  <a:lnTo>
                    <a:pt x="131624" y="78081"/>
                  </a:lnTo>
                  <a:lnTo>
                    <a:pt x="142910" y="84705"/>
                  </a:lnTo>
                  <a:lnTo>
                    <a:pt x="152222" y="78645"/>
                  </a:lnTo>
                  <a:lnTo>
                    <a:pt x="140935" y="71880"/>
                  </a:lnTo>
                  <a:close/>
                </a:path>
                <a:path w="187325" h="116205">
                  <a:moveTo>
                    <a:pt x="106372" y="68779"/>
                  </a:moveTo>
                  <a:lnTo>
                    <a:pt x="97060" y="74840"/>
                  </a:lnTo>
                  <a:lnTo>
                    <a:pt x="108206" y="81605"/>
                  </a:lnTo>
                  <a:lnTo>
                    <a:pt x="117517" y="75403"/>
                  </a:lnTo>
                  <a:lnTo>
                    <a:pt x="106372" y="68779"/>
                  </a:lnTo>
                  <a:close/>
                </a:path>
                <a:path w="187325" h="116205">
                  <a:moveTo>
                    <a:pt x="154902" y="62578"/>
                  </a:moveTo>
                  <a:lnTo>
                    <a:pt x="145591" y="68779"/>
                  </a:lnTo>
                  <a:lnTo>
                    <a:pt x="156736" y="75403"/>
                  </a:lnTo>
                  <a:lnTo>
                    <a:pt x="166047" y="69343"/>
                  </a:lnTo>
                  <a:lnTo>
                    <a:pt x="154902" y="62578"/>
                  </a:lnTo>
                  <a:close/>
                </a:path>
                <a:path w="187325" h="116205">
                  <a:moveTo>
                    <a:pt x="120197" y="59477"/>
                  </a:moveTo>
                  <a:lnTo>
                    <a:pt x="110886" y="65537"/>
                  </a:lnTo>
                  <a:lnTo>
                    <a:pt x="122031" y="72162"/>
                  </a:lnTo>
                  <a:lnTo>
                    <a:pt x="131342" y="66101"/>
                  </a:lnTo>
                  <a:lnTo>
                    <a:pt x="120197" y="59477"/>
                  </a:lnTo>
                  <a:close/>
                </a:path>
                <a:path w="187325" h="116205">
                  <a:moveTo>
                    <a:pt x="85492" y="56235"/>
                  </a:moveTo>
                  <a:lnTo>
                    <a:pt x="76181" y="62296"/>
                  </a:lnTo>
                  <a:lnTo>
                    <a:pt x="87467" y="69061"/>
                  </a:lnTo>
                  <a:lnTo>
                    <a:pt x="96778" y="62860"/>
                  </a:lnTo>
                  <a:lnTo>
                    <a:pt x="85492" y="56235"/>
                  </a:lnTo>
                  <a:close/>
                </a:path>
                <a:path w="187325" h="116205">
                  <a:moveTo>
                    <a:pt x="134023" y="50175"/>
                  </a:moveTo>
                  <a:lnTo>
                    <a:pt x="124712" y="56235"/>
                  </a:lnTo>
                  <a:lnTo>
                    <a:pt x="135998" y="62860"/>
                  </a:lnTo>
                  <a:lnTo>
                    <a:pt x="145309" y="56799"/>
                  </a:lnTo>
                  <a:lnTo>
                    <a:pt x="134023" y="50175"/>
                  </a:lnTo>
                  <a:close/>
                </a:path>
                <a:path w="187325" h="116205">
                  <a:moveTo>
                    <a:pt x="99459" y="46933"/>
                  </a:moveTo>
                  <a:lnTo>
                    <a:pt x="90007" y="52994"/>
                  </a:lnTo>
                  <a:lnTo>
                    <a:pt x="101293" y="59759"/>
                  </a:lnTo>
                  <a:lnTo>
                    <a:pt x="110604" y="53557"/>
                  </a:lnTo>
                  <a:lnTo>
                    <a:pt x="99459" y="46933"/>
                  </a:lnTo>
                  <a:close/>
                </a:path>
                <a:path w="187325" h="116205">
                  <a:moveTo>
                    <a:pt x="64754" y="43691"/>
                  </a:moveTo>
                  <a:lnTo>
                    <a:pt x="55443" y="49893"/>
                  </a:lnTo>
                  <a:lnTo>
                    <a:pt x="66588" y="56517"/>
                  </a:lnTo>
                  <a:lnTo>
                    <a:pt x="75899" y="50316"/>
                  </a:lnTo>
                  <a:lnTo>
                    <a:pt x="64754" y="43691"/>
                  </a:lnTo>
                  <a:close/>
                </a:path>
                <a:path w="187325" h="116205">
                  <a:moveTo>
                    <a:pt x="30049" y="40591"/>
                  </a:moveTo>
                  <a:lnTo>
                    <a:pt x="20738" y="46651"/>
                  </a:lnTo>
                  <a:lnTo>
                    <a:pt x="31883" y="53275"/>
                  </a:lnTo>
                  <a:lnTo>
                    <a:pt x="41335" y="47215"/>
                  </a:lnTo>
                  <a:lnTo>
                    <a:pt x="30049" y="40591"/>
                  </a:lnTo>
                  <a:close/>
                </a:path>
                <a:path w="187325" h="116205">
                  <a:moveTo>
                    <a:pt x="113284" y="37631"/>
                  </a:moveTo>
                  <a:lnTo>
                    <a:pt x="103973" y="43691"/>
                  </a:lnTo>
                  <a:lnTo>
                    <a:pt x="115118" y="50316"/>
                  </a:lnTo>
                  <a:lnTo>
                    <a:pt x="124429" y="44255"/>
                  </a:lnTo>
                  <a:lnTo>
                    <a:pt x="113284" y="37631"/>
                  </a:lnTo>
                  <a:close/>
                </a:path>
                <a:path w="187325" h="116205">
                  <a:moveTo>
                    <a:pt x="78579" y="34389"/>
                  </a:moveTo>
                  <a:lnTo>
                    <a:pt x="69268" y="40591"/>
                  </a:lnTo>
                  <a:lnTo>
                    <a:pt x="80413" y="47215"/>
                  </a:lnTo>
                  <a:lnTo>
                    <a:pt x="89866" y="41014"/>
                  </a:lnTo>
                  <a:lnTo>
                    <a:pt x="78579" y="34389"/>
                  </a:lnTo>
                  <a:close/>
                </a:path>
                <a:path w="187325" h="116205">
                  <a:moveTo>
                    <a:pt x="44016" y="31148"/>
                  </a:moveTo>
                  <a:lnTo>
                    <a:pt x="34563" y="37349"/>
                  </a:lnTo>
                  <a:lnTo>
                    <a:pt x="45850" y="43973"/>
                  </a:lnTo>
                  <a:lnTo>
                    <a:pt x="55161" y="37913"/>
                  </a:lnTo>
                  <a:lnTo>
                    <a:pt x="44016" y="31148"/>
                  </a:lnTo>
                  <a:close/>
                </a:path>
                <a:path w="187325" h="116205">
                  <a:moveTo>
                    <a:pt x="9311" y="28047"/>
                  </a:moveTo>
                  <a:lnTo>
                    <a:pt x="0" y="34107"/>
                  </a:lnTo>
                  <a:lnTo>
                    <a:pt x="11145" y="40732"/>
                  </a:lnTo>
                  <a:lnTo>
                    <a:pt x="20456" y="34671"/>
                  </a:lnTo>
                  <a:lnTo>
                    <a:pt x="9311" y="28047"/>
                  </a:lnTo>
                  <a:close/>
                </a:path>
                <a:path w="187325" h="116205">
                  <a:moveTo>
                    <a:pt x="92405" y="25087"/>
                  </a:moveTo>
                  <a:lnTo>
                    <a:pt x="83094" y="31148"/>
                  </a:lnTo>
                  <a:lnTo>
                    <a:pt x="94380" y="37913"/>
                  </a:lnTo>
                  <a:lnTo>
                    <a:pt x="103691" y="31711"/>
                  </a:lnTo>
                  <a:lnTo>
                    <a:pt x="92405" y="25087"/>
                  </a:lnTo>
                  <a:close/>
                </a:path>
                <a:path w="187325" h="116205">
                  <a:moveTo>
                    <a:pt x="57841" y="21845"/>
                  </a:moveTo>
                  <a:lnTo>
                    <a:pt x="48530" y="28047"/>
                  </a:lnTo>
                  <a:lnTo>
                    <a:pt x="59675" y="34671"/>
                  </a:lnTo>
                  <a:lnTo>
                    <a:pt x="68986" y="28470"/>
                  </a:lnTo>
                  <a:lnTo>
                    <a:pt x="57841" y="21845"/>
                  </a:lnTo>
                  <a:close/>
                </a:path>
                <a:path w="187325" h="116205">
                  <a:moveTo>
                    <a:pt x="23136" y="18745"/>
                  </a:moveTo>
                  <a:lnTo>
                    <a:pt x="13825" y="24805"/>
                  </a:lnTo>
                  <a:lnTo>
                    <a:pt x="24970" y="31430"/>
                  </a:lnTo>
                  <a:lnTo>
                    <a:pt x="34422" y="25369"/>
                  </a:lnTo>
                  <a:lnTo>
                    <a:pt x="23136" y="18745"/>
                  </a:lnTo>
                  <a:close/>
                </a:path>
                <a:path w="187325" h="116205">
                  <a:moveTo>
                    <a:pt x="71667" y="12543"/>
                  </a:moveTo>
                  <a:lnTo>
                    <a:pt x="62356" y="18745"/>
                  </a:lnTo>
                  <a:lnTo>
                    <a:pt x="73501" y="25369"/>
                  </a:lnTo>
                  <a:lnTo>
                    <a:pt x="82812" y="19168"/>
                  </a:lnTo>
                  <a:lnTo>
                    <a:pt x="71667" y="12543"/>
                  </a:lnTo>
                  <a:close/>
                </a:path>
                <a:path w="187325" h="116205">
                  <a:moveTo>
                    <a:pt x="36962" y="9302"/>
                  </a:moveTo>
                  <a:lnTo>
                    <a:pt x="27651" y="15503"/>
                  </a:lnTo>
                  <a:lnTo>
                    <a:pt x="38937" y="22127"/>
                  </a:lnTo>
                  <a:lnTo>
                    <a:pt x="48248" y="16067"/>
                  </a:lnTo>
                  <a:lnTo>
                    <a:pt x="36962" y="9302"/>
                  </a:lnTo>
                  <a:close/>
                </a:path>
                <a:path w="187325" h="116205">
                  <a:moveTo>
                    <a:pt x="50928" y="0"/>
                  </a:moveTo>
                  <a:lnTo>
                    <a:pt x="41617" y="6201"/>
                  </a:lnTo>
                  <a:lnTo>
                    <a:pt x="52762" y="12825"/>
                  </a:lnTo>
                  <a:lnTo>
                    <a:pt x="62073" y="6765"/>
                  </a:lnTo>
                  <a:lnTo>
                    <a:pt x="50928" y="0"/>
                  </a:lnTo>
                  <a:close/>
                </a:path>
              </a:pathLst>
            </a:custGeom>
            <a:solidFill>
              <a:srgbClr val="FFFFFF"/>
            </a:solidFill>
          </p:spPr>
          <p:txBody>
            <a:bodyPr wrap="square" lIns="0" tIns="0" rIns="0" bIns="0" rtlCol="0"/>
            <a:lstStyle/>
            <a:p>
              <a:endParaRPr/>
            </a:p>
          </p:txBody>
        </p:sp>
        <p:sp>
          <p:nvSpPr>
            <p:cNvPr id="102" name="object 102"/>
            <p:cNvSpPr/>
            <p:nvPr/>
          </p:nvSpPr>
          <p:spPr>
            <a:xfrm>
              <a:off x="9657337" y="3003403"/>
              <a:ext cx="187325" cy="112395"/>
            </a:xfrm>
            <a:custGeom>
              <a:avLst/>
              <a:gdLst/>
              <a:ahLst/>
              <a:cxnLst/>
              <a:rect l="l" t="t" r="r" b="b"/>
              <a:pathLst>
                <a:path w="187325" h="112394">
                  <a:moveTo>
                    <a:pt x="41617" y="0"/>
                  </a:moveTo>
                  <a:lnTo>
                    <a:pt x="41617" y="2677"/>
                  </a:lnTo>
                  <a:lnTo>
                    <a:pt x="52762" y="9302"/>
                  </a:lnTo>
                  <a:lnTo>
                    <a:pt x="52762" y="6624"/>
                  </a:lnTo>
                  <a:lnTo>
                    <a:pt x="41617" y="0"/>
                  </a:lnTo>
                  <a:close/>
                </a:path>
                <a:path w="187325" h="112394">
                  <a:moveTo>
                    <a:pt x="62073" y="422"/>
                  </a:moveTo>
                  <a:lnTo>
                    <a:pt x="52762" y="6624"/>
                  </a:lnTo>
                  <a:lnTo>
                    <a:pt x="52762" y="9302"/>
                  </a:lnTo>
                  <a:lnTo>
                    <a:pt x="62073" y="3100"/>
                  </a:lnTo>
                  <a:lnTo>
                    <a:pt x="62073" y="422"/>
                  </a:lnTo>
                  <a:close/>
                </a:path>
                <a:path w="187325" h="112394">
                  <a:moveTo>
                    <a:pt x="62356" y="12543"/>
                  </a:moveTo>
                  <a:lnTo>
                    <a:pt x="62356" y="15080"/>
                  </a:lnTo>
                  <a:lnTo>
                    <a:pt x="73501" y="21845"/>
                  </a:lnTo>
                  <a:lnTo>
                    <a:pt x="73501" y="19168"/>
                  </a:lnTo>
                  <a:lnTo>
                    <a:pt x="62356" y="12543"/>
                  </a:lnTo>
                  <a:close/>
                </a:path>
                <a:path w="187325" h="112394">
                  <a:moveTo>
                    <a:pt x="82812" y="12966"/>
                  </a:moveTo>
                  <a:lnTo>
                    <a:pt x="73501" y="19168"/>
                  </a:lnTo>
                  <a:lnTo>
                    <a:pt x="73501" y="21845"/>
                  </a:lnTo>
                  <a:lnTo>
                    <a:pt x="82812" y="15644"/>
                  </a:lnTo>
                  <a:lnTo>
                    <a:pt x="82812" y="12966"/>
                  </a:lnTo>
                  <a:close/>
                </a:path>
                <a:path w="187325" h="112394">
                  <a:moveTo>
                    <a:pt x="83094" y="24946"/>
                  </a:moveTo>
                  <a:lnTo>
                    <a:pt x="83094" y="27624"/>
                  </a:lnTo>
                  <a:lnTo>
                    <a:pt x="94380" y="34248"/>
                  </a:lnTo>
                  <a:lnTo>
                    <a:pt x="94380" y="31711"/>
                  </a:lnTo>
                  <a:lnTo>
                    <a:pt x="83094" y="24946"/>
                  </a:lnTo>
                  <a:close/>
                </a:path>
                <a:path w="187325" h="112394">
                  <a:moveTo>
                    <a:pt x="103691" y="25510"/>
                  </a:moveTo>
                  <a:lnTo>
                    <a:pt x="94380" y="31711"/>
                  </a:lnTo>
                  <a:lnTo>
                    <a:pt x="94380" y="34248"/>
                  </a:lnTo>
                  <a:lnTo>
                    <a:pt x="103691" y="28188"/>
                  </a:lnTo>
                  <a:lnTo>
                    <a:pt x="103691" y="25510"/>
                  </a:lnTo>
                  <a:close/>
                </a:path>
                <a:path w="187325" h="112394">
                  <a:moveTo>
                    <a:pt x="103973" y="37490"/>
                  </a:moveTo>
                  <a:lnTo>
                    <a:pt x="103973" y="40168"/>
                  </a:lnTo>
                  <a:lnTo>
                    <a:pt x="115118" y="46792"/>
                  </a:lnTo>
                  <a:lnTo>
                    <a:pt x="115118" y="44114"/>
                  </a:lnTo>
                  <a:lnTo>
                    <a:pt x="103973" y="37490"/>
                  </a:lnTo>
                  <a:close/>
                </a:path>
                <a:path w="187325" h="112394">
                  <a:moveTo>
                    <a:pt x="124429" y="38054"/>
                  </a:moveTo>
                  <a:lnTo>
                    <a:pt x="115118" y="44114"/>
                  </a:lnTo>
                  <a:lnTo>
                    <a:pt x="115118" y="46792"/>
                  </a:lnTo>
                  <a:lnTo>
                    <a:pt x="124429" y="40732"/>
                  </a:lnTo>
                  <a:lnTo>
                    <a:pt x="124429" y="38054"/>
                  </a:lnTo>
                  <a:close/>
                </a:path>
                <a:path w="187325" h="112394">
                  <a:moveTo>
                    <a:pt x="124712" y="50034"/>
                  </a:moveTo>
                  <a:lnTo>
                    <a:pt x="124712" y="52712"/>
                  </a:lnTo>
                  <a:lnTo>
                    <a:pt x="135998" y="59336"/>
                  </a:lnTo>
                  <a:lnTo>
                    <a:pt x="135998" y="56658"/>
                  </a:lnTo>
                  <a:lnTo>
                    <a:pt x="124712" y="50034"/>
                  </a:lnTo>
                  <a:close/>
                </a:path>
                <a:path w="187325" h="112394">
                  <a:moveTo>
                    <a:pt x="145309" y="50598"/>
                  </a:moveTo>
                  <a:lnTo>
                    <a:pt x="135998" y="56658"/>
                  </a:lnTo>
                  <a:lnTo>
                    <a:pt x="135998" y="59336"/>
                  </a:lnTo>
                  <a:lnTo>
                    <a:pt x="145309" y="53275"/>
                  </a:lnTo>
                  <a:lnTo>
                    <a:pt x="145309" y="50598"/>
                  </a:lnTo>
                  <a:close/>
                </a:path>
                <a:path w="187325" h="112394">
                  <a:moveTo>
                    <a:pt x="145591" y="62578"/>
                  </a:moveTo>
                  <a:lnTo>
                    <a:pt x="145591" y="65256"/>
                  </a:lnTo>
                  <a:lnTo>
                    <a:pt x="156736" y="71880"/>
                  </a:lnTo>
                  <a:lnTo>
                    <a:pt x="156736" y="69202"/>
                  </a:lnTo>
                  <a:lnTo>
                    <a:pt x="145591" y="62578"/>
                  </a:lnTo>
                  <a:close/>
                </a:path>
                <a:path w="187325" h="112394">
                  <a:moveTo>
                    <a:pt x="166047" y="63141"/>
                  </a:moveTo>
                  <a:lnTo>
                    <a:pt x="156736" y="69202"/>
                  </a:lnTo>
                  <a:lnTo>
                    <a:pt x="156736" y="71880"/>
                  </a:lnTo>
                  <a:lnTo>
                    <a:pt x="166047" y="65678"/>
                  </a:lnTo>
                  <a:lnTo>
                    <a:pt x="166047" y="63141"/>
                  </a:lnTo>
                  <a:close/>
                </a:path>
                <a:path w="187325" h="112394">
                  <a:moveTo>
                    <a:pt x="166329" y="75121"/>
                  </a:moveTo>
                  <a:lnTo>
                    <a:pt x="166329" y="77799"/>
                  </a:lnTo>
                  <a:lnTo>
                    <a:pt x="177474" y="84424"/>
                  </a:lnTo>
                  <a:lnTo>
                    <a:pt x="177474" y="81746"/>
                  </a:lnTo>
                  <a:lnTo>
                    <a:pt x="166329" y="75121"/>
                  </a:lnTo>
                  <a:close/>
                </a:path>
                <a:path w="187325" h="112394">
                  <a:moveTo>
                    <a:pt x="186785" y="75544"/>
                  </a:moveTo>
                  <a:lnTo>
                    <a:pt x="177474" y="81746"/>
                  </a:lnTo>
                  <a:lnTo>
                    <a:pt x="177474" y="84424"/>
                  </a:lnTo>
                  <a:lnTo>
                    <a:pt x="186785" y="78222"/>
                  </a:lnTo>
                  <a:lnTo>
                    <a:pt x="186785" y="75544"/>
                  </a:lnTo>
                  <a:close/>
                </a:path>
                <a:path w="187325" h="112394">
                  <a:moveTo>
                    <a:pt x="27651" y="9302"/>
                  </a:moveTo>
                  <a:lnTo>
                    <a:pt x="27651" y="11980"/>
                  </a:lnTo>
                  <a:lnTo>
                    <a:pt x="38937" y="18604"/>
                  </a:lnTo>
                  <a:lnTo>
                    <a:pt x="38937" y="15926"/>
                  </a:lnTo>
                  <a:lnTo>
                    <a:pt x="27651" y="9302"/>
                  </a:lnTo>
                  <a:close/>
                </a:path>
                <a:path w="187325" h="112394">
                  <a:moveTo>
                    <a:pt x="48248" y="9865"/>
                  </a:moveTo>
                  <a:lnTo>
                    <a:pt x="38937" y="15926"/>
                  </a:lnTo>
                  <a:lnTo>
                    <a:pt x="38937" y="18604"/>
                  </a:lnTo>
                  <a:lnTo>
                    <a:pt x="48248" y="12543"/>
                  </a:lnTo>
                  <a:lnTo>
                    <a:pt x="48248" y="9865"/>
                  </a:lnTo>
                  <a:close/>
                </a:path>
                <a:path w="187325" h="112394">
                  <a:moveTo>
                    <a:pt x="48530" y="21845"/>
                  </a:moveTo>
                  <a:lnTo>
                    <a:pt x="48530" y="24523"/>
                  </a:lnTo>
                  <a:lnTo>
                    <a:pt x="59675" y="31148"/>
                  </a:lnTo>
                  <a:lnTo>
                    <a:pt x="59675" y="28470"/>
                  </a:lnTo>
                  <a:lnTo>
                    <a:pt x="48530" y="21845"/>
                  </a:lnTo>
                  <a:close/>
                </a:path>
                <a:path w="187325" h="112394">
                  <a:moveTo>
                    <a:pt x="68986" y="22268"/>
                  </a:moveTo>
                  <a:lnTo>
                    <a:pt x="59675" y="28470"/>
                  </a:lnTo>
                  <a:lnTo>
                    <a:pt x="59675" y="31148"/>
                  </a:lnTo>
                  <a:lnTo>
                    <a:pt x="68986" y="24946"/>
                  </a:lnTo>
                  <a:lnTo>
                    <a:pt x="68986" y="22268"/>
                  </a:lnTo>
                  <a:close/>
                </a:path>
                <a:path w="187325" h="112394">
                  <a:moveTo>
                    <a:pt x="69268" y="34248"/>
                  </a:moveTo>
                  <a:lnTo>
                    <a:pt x="69268" y="36926"/>
                  </a:lnTo>
                  <a:lnTo>
                    <a:pt x="80413" y="43691"/>
                  </a:lnTo>
                  <a:lnTo>
                    <a:pt x="80413" y="41014"/>
                  </a:lnTo>
                  <a:lnTo>
                    <a:pt x="69268" y="34248"/>
                  </a:lnTo>
                  <a:close/>
                </a:path>
                <a:path w="187325" h="112394">
                  <a:moveTo>
                    <a:pt x="89866" y="34812"/>
                  </a:moveTo>
                  <a:lnTo>
                    <a:pt x="80413" y="41014"/>
                  </a:lnTo>
                  <a:lnTo>
                    <a:pt x="80413" y="43691"/>
                  </a:lnTo>
                  <a:lnTo>
                    <a:pt x="89866" y="37490"/>
                  </a:lnTo>
                  <a:lnTo>
                    <a:pt x="89866" y="34812"/>
                  </a:lnTo>
                  <a:close/>
                </a:path>
                <a:path w="187325" h="112394">
                  <a:moveTo>
                    <a:pt x="124712" y="103028"/>
                  </a:moveTo>
                  <a:lnTo>
                    <a:pt x="124712" y="105706"/>
                  </a:lnTo>
                  <a:lnTo>
                    <a:pt x="135857" y="112330"/>
                  </a:lnTo>
                  <a:lnTo>
                    <a:pt x="135857" y="109652"/>
                  </a:lnTo>
                  <a:lnTo>
                    <a:pt x="124712" y="103028"/>
                  </a:lnTo>
                  <a:close/>
                </a:path>
                <a:path w="187325" h="112394">
                  <a:moveTo>
                    <a:pt x="145309" y="103592"/>
                  </a:moveTo>
                  <a:lnTo>
                    <a:pt x="135857" y="109652"/>
                  </a:lnTo>
                  <a:lnTo>
                    <a:pt x="135857" y="112330"/>
                  </a:lnTo>
                  <a:lnTo>
                    <a:pt x="145309" y="106270"/>
                  </a:lnTo>
                  <a:lnTo>
                    <a:pt x="145309" y="103592"/>
                  </a:lnTo>
                  <a:close/>
                </a:path>
                <a:path w="187325" h="112394">
                  <a:moveTo>
                    <a:pt x="138537" y="93726"/>
                  </a:moveTo>
                  <a:lnTo>
                    <a:pt x="138537" y="96404"/>
                  </a:lnTo>
                  <a:lnTo>
                    <a:pt x="149823" y="103028"/>
                  </a:lnTo>
                  <a:lnTo>
                    <a:pt x="149823" y="100350"/>
                  </a:lnTo>
                  <a:lnTo>
                    <a:pt x="138537" y="93726"/>
                  </a:lnTo>
                  <a:close/>
                </a:path>
                <a:path w="187325" h="112394">
                  <a:moveTo>
                    <a:pt x="159134" y="94290"/>
                  </a:moveTo>
                  <a:lnTo>
                    <a:pt x="149823" y="100350"/>
                  </a:lnTo>
                  <a:lnTo>
                    <a:pt x="149823" y="103028"/>
                  </a:lnTo>
                  <a:lnTo>
                    <a:pt x="159134" y="96967"/>
                  </a:lnTo>
                  <a:lnTo>
                    <a:pt x="159134" y="94290"/>
                  </a:lnTo>
                  <a:close/>
                </a:path>
                <a:path w="187325" h="112394">
                  <a:moveTo>
                    <a:pt x="103973" y="90484"/>
                  </a:moveTo>
                  <a:lnTo>
                    <a:pt x="103973" y="93162"/>
                  </a:lnTo>
                  <a:lnTo>
                    <a:pt x="115118" y="99786"/>
                  </a:lnTo>
                  <a:lnTo>
                    <a:pt x="115118" y="97249"/>
                  </a:lnTo>
                  <a:lnTo>
                    <a:pt x="103973" y="90484"/>
                  </a:lnTo>
                  <a:close/>
                </a:path>
                <a:path w="187325" h="112394">
                  <a:moveTo>
                    <a:pt x="124429" y="91048"/>
                  </a:moveTo>
                  <a:lnTo>
                    <a:pt x="115118" y="97108"/>
                  </a:lnTo>
                  <a:lnTo>
                    <a:pt x="115118" y="99786"/>
                  </a:lnTo>
                  <a:lnTo>
                    <a:pt x="124429" y="93726"/>
                  </a:lnTo>
                  <a:lnTo>
                    <a:pt x="124429" y="91048"/>
                  </a:lnTo>
                  <a:close/>
                </a:path>
                <a:path w="187325" h="112394">
                  <a:moveTo>
                    <a:pt x="152504" y="84424"/>
                  </a:moveTo>
                  <a:lnTo>
                    <a:pt x="152504" y="87101"/>
                  </a:lnTo>
                  <a:lnTo>
                    <a:pt x="163649" y="93726"/>
                  </a:lnTo>
                  <a:lnTo>
                    <a:pt x="163649" y="91048"/>
                  </a:lnTo>
                  <a:lnTo>
                    <a:pt x="152504" y="84424"/>
                  </a:lnTo>
                  <a:close/>
                </a:path>
                <a:path w="187325" h="112394">
                  <a:moveTo>
                    <a:pt x="172960" y="84987"/>
                  </a:moveTo>
                  <a:lnTo>
                    <a:pt x="163649" y="91048"/>
                  </a:lnTo>
                  <a:lnTo>
                    <a:pt x="163649" y="93726"/>
                  </a:lnTo>
                  <a:lnTo>
                    <a:pt x="172960" y="87524"/>
                  </a:lnTo>
                  <a:lnTo>
                    <a:pt x="172960" y="84987"/>
                  </a:lnTo>
                  <a:close/>
                </a:path>
                <a:path w="187325" h="112394">
                  <a:moveTo>
                    <a:pt x="117799" y="81182"/>
                  </a:moveTo>
                  <a:lnTo>
                    <a:pt x="117799" y="83860"/>
                  </a:lnTo>
                  <a:lnTo>
                    <a:pt x="128944" y="90484"/>
                  </a:lnTo>
                  <a:lnTo>
                    <a:pt x="128944" y="87806"/>
                  </a:lnTo>
                  <a:lnTo>
                    <a:pt x="117799" y="81182"/>
                  </a:lnTo>
                  <a:close/>
                </a:path>
                <a:path w="187325" h="112394">
                  <a:moveTo>
                    <a:pt x="138396" y="81746"/>
                  </a:moveTo>
                  <a:lnTo>
                    <a:pt x="128944" y="87806"/>
                  </a:lnTo>
                  <a:lnTo>
                    <a:pt x="128944" y="90484"/>
                  </a:lnTo>
                  <a:lnTo>
                    <a:pt x="138396" y="84424"/>
                  </a:lnTo>
                  <a:lnTo>
                    <a:pt x="138396" y="81746"/>
                  </a:lnTo>
                  <a:close/>
                </a:path>
                <a:path w="187325" h="112394">
                  <a:moveTo>
                    <a:pt x="41617" y="52994"/>
                  </a:moveTo>
                  <a:lnTo>
                    <a:pt x="41617" y="55671"/>
                  </a:lnTo>
                  <a:lnTo>
                    <a:pt x="94380" y="87383"/>
                  </a:lnTo>
                  <a:lnTo>
                    <a:pt x="94380" y="84705"/>
                  </a:lnTo>
                  <a:lnTo>
                    <a:pt x="41617" y="52994"/>
                  </a:lnTo>
                  <a:close/>
                </a:path>
                <a:path w="187325" h="112394">
                  <a:moveTo>
                    <a:pt x="103691" y="78504"/>
                  </a:moveTo>
                  <a:lnTo>
                    <a:pt x="94380" y="84705"/>
                  </a:lnTo>
                  <a:lnTo>
                    <a:pt x="94380" y="87383"/>
                  </a:lnTo>
                  <a:lnTo>
                    <a:pt x="103691" y="81182"/>
                  </a:lnTo>
                  <a:lnTo>
                    <a:pt x="103691" y="78504"/>
                  </a:lnTo>
                  <a:close/>
                </a:path>
                <a:path w="187325" h="112394">
                  <a:moveTo>
                    <a:pt x="131624" y="71880"/>
                  </a:moveTo>
                  <a:lnTo>
                    <a:pt x="131624" y="74558"/>
                  </a:lnTo>
                  <a:lnTo>
                    <a:pt x="142910" y="81182"/>
                  </a:lnTo>
                  <a:lnTo>
                    <a:pt x="142910" y="78504"/>
                  </a:lnTo>
                  <a:lnTo>
                    <a:pt x="131624" y="71880"/>
                  </a:lnTo>
                  <a:close/>
                </a:path>
                <a:path w="187325" h="112394">
                  <a:moveTo>
                    <a:pt x="152222" y="72444"/>
                  </a:moveTo>
                  <a:lnTo>
                    <a:pt x="142910" y="78504"/>
                  </a:lnTo>
                  <a:lnTo>
                    <a:pt x="142910" y="81182"/>
                  </a:lnTo>
                  <a:lnTo>
                    <a:pt x="152222" y="75121"/>
                  </a:lnTo>
                  <a:lnTo>
                    <a:pt x="152222" y="72444"/>
                  </a:lnTo>
                  <a:close/>
                </a:path>
                <a:path w="187325" h="112394">
                  <a:moveTo>
                    <a:pt x="97060" y="68638"/>
                  </a:moveTo>
                  <a:lnTo>
                    <a:pt x="97060" y="71316"/>
                  </a:lnTo>
                  <a:lnTo>
                    <a:pt x="108206" y="77940"/>
                  </a:lnTo>
                  <a:lnTo>
                    <a:pt x="108206" y="75403"/>
                  </a:lnTo>
                  <a:lnTo>
                    <a:pt x="97060" y="68638"/>
                  </a:lnTo>
                  <a:close/>
                </a:path>
                <a:path w="187325" h="112394">
                  <a:moveTo>
                    <a:pt x="117517" y="69202"/>
                  </a:moveTo>
                  <a:lnTo>
                    <a:pt x="108206" y="75403"/>
                  </a:lnTo>
                  <a:lnTo>
                    <a:pt x="108206" y="77940"/>
                  </a:lnTo>
                  <a:lnTo>
                    <a:pt x="117517" y="71880"/>
                  </a:lnTo>
                  <a:lnTo>
                    <a:pt x="117517" y="69202"/>
                  </a:lnTo>
                  <a:close/>
                </a:path>
                <a:path w="187325" h="112394">
                  <a:moveTo>
                    <a:pt x="110886" y="59336"/>
                  </a:moveTo>
                  <a:lnTo>
                    <a:pt x="110886" y="62014"/>
                  </a:lnTo>
                  <a:lnTo>
                    <a:pt x="122031" y="68638"/>
                  </a:lnTo>
                  <a:lnTo>
                    <a:pt x="122031" y="65960"/>
                  </a:lnTo>
                  <a:lnTo>
                    <a:pt x="110886" y="59336"/>
                  </a:lnTo>
                  <a:close/>
                </a:path>
                <a:path w="187325" h="112394">
                  <a:moveTo>
                    <a:pt x="131342" y="59900"/>
                  </a:moveTo>
                  <a:lnTo>
                    <a:pt x="122031" y="65960"/>
                  </a:lnTo>
                  <a:lnTo>
                    <a:pt x="122031" y="68638"/>
                  </a:lnTo>
                  <a:lnTo>
                    <a:pt x="131342" y="62578"/>
                  </a:lnTo>
                  <a:lnTo>
                    <a:pt x="131342" y="59900"/>
                  </a:lnTo>
                  <a:close/>
                </a:path>
                <a:path w="187325" h="112394">
                  <a:moveTo>
                    <a:pt x="76181" y="56094"/>
                  </a:moveTo>
                  <a:lnTo>
                    <a:pt x="76181" y="58772"/>
                  </a:lnTo>
                  <a:lnTo>
                    <a:pt x="87467" y="65537"/>
                  </a:lnTo>
                  <a:lnTo>
                    <a:pt x="87467" y="62860"/>
                  </a:lnTo>
                  <a:lnTo>
                    <a:pt x="76181" y="56094"/>
                  </a:lnTo>
                  <a:close/>
                </a:path>
                <a:path w="187325" h="112394">
                  <a:moveTo>
                    <a:pt x="96778" y="56658"/>
                  </a:moveTo>
                  <a:lnTo>
                    <a:pt x="87467" y="62860"/>
                  </a:lnTo>
                  <a:lnTo>
                    <a:pt x="87467" y="65537"/>
                  </a:lnTo>
                  <a:lnTo>
                    <a:pt x="96778" y="59336"/>
                  </a:lnTo>
                  <a:lnTo>
                    <a:pt x="96778" y="56658"/>
                  </a:lnTo>
                  <a:close/>
                </a:path>
                <a:path w="187325" h="112394">
                  <a:moveTo>
                    <a:pt x="90007" y="46792"/>
                  </a:moveTo>
                  <a:lnTo>
                    <a:pt x="90148" y="49470"/>
                  </a:lnTo>
                  <a:lnTo>
                    <a:pt x="101293" y="56094"/>
                  </a:lnTo>
                  <a:lnTo>
                    <a:pt x="101293" y="53557"/>
                  </a:lnTo>
                  <a:lnTo>
                    <a:pt x="90007" y="46792"/>
                  </a:lnTo>
                  <a:close/>
                </a:path>
                <a:path w="187325" h="112394">
                  <a:moveTo>
                    <a:pt x="110604" y="47356"/>
                  </a:moveTo>
                  <a:lnTo>
                    <a:pt x="101293" y="53557"/>
                  </a:lnTo>
                  <a:lnTo>
                    <a:pt x="101293" y="56094"/>
                  </a:lnTo>
                  <a:lnTo>
                    <a:pt x="110604" y="50034"/>
                  </a:lnTo>
                  <a:lnTo>
                    <a:pt x="110604" y="47356"/>
                  </a:lnTo>
                  <a:close/>
                </a:path>
                <a:path w="187325" h="112394">
                  <a:moveTo>
                    <a:pt x="55443" y="43691"/>
                  </a:moveTo>
                  <a:lnTo>
                    <a:pt x="55443" y="46369"/>
                  </a:lnTo>
                  <a:lnTo>
                    <a:pt x="66588" y="52994"/>
                  </a:lnTo>
                  <a:lnTo>
                    <a:pt x="66588" y="50316"/>
                  </a:lnTo>
                  <a:lnTo>
                    <a:pt x="55443" y="43691"/>
                  </a:lnTo>
                  <a:close/>
                </a:path>
                <a:path w="187325" h="112394">
                  <a:moveTo>
                    <a:pt x="75899" y="44114"/>
                  </a:moveTo>
                  <a:lnTo>
                    <a:pt x="66588" y="50316"/>
                  </a:lnTo>
                  <a:lnTo>
                    <a:pt x="66588" y="52994"/>
                  </a:lnTo>
                  <a:lnTo>
                    <a:pt x="75899" y="46792"/>
                  </a:lnTo>
                  <a:lnTo>
                    <a:pt x="75899" y="44114"/>
                  </a:lnTo>
                  <a:close/>
                </a:path>
                <a:path w="187325" h="112394">
                  <a:moveTo>
                    <a:pt x="13825" y="18604"/>
                  </a:moveTo>
                  <a:lnTo>
                    <a:pt x="13825" y="21282"/>
                  </a:lnTo>
                  <a:lnTo>
                    <a:pt x="24970" y="27906"/>
                  </a:lnTo>
                  <a:lnTo>
                    <a:pt x="24970" y="25228"/>
                  </a:lnTo>
                  <a:lnTo>
                    <a:pt x="13825" y="18604"/>
                  </a:lnTo>
                  <a:close/>
                </a:path>
                <a:path w="187325" h="112394">
                  <a:moveTo>
                    <a:pt x="34422" y="19168"/>
                  </a:moveTo>
                  <a:lnTo>
                    <a:pt x="24970" y="25228"/>
                  </a:lnTo>
                  <a:lnTo>
                    <a:pt x="24970" y="27906"/>
                  </a:lnTo>
                  <a:lnTo>
                    <a:pt x="34422" y="21845"/>
                  </a:lnTo>
                  <a:lnTo>
                    <a:pt x="34422" y="19168"/>
                  </a:lnTo>
                  <a:close/>
                </a:path>
                <a:path w="187325" h="112394">
                  <a:moveTo>
                    <a:pt x="34563" y="31148"/>
                  </a:moveTo>
                  <a:lnTo>
                    <a:pt x="34563" y="33826"/>
                  </a:lnTo>
                  <a:lnTo>
                    <a:pt x="45850" y="40450"/>
                  </a:lnTo>
                  <a:lnTo>
                    <a:pt x="45850" y="37772"/>
                  </a:lnTo>
                  <a:lnTo>
                    <a:pt x="34563" y="31148"/>
                  </a:lnTo>
                  <a:close/>
                </a:path>
                <a:path w="187325" h="112394">
                  <a:moveTo>
                    <a:pt x="55161" y="31711"/>
                  </a:moveTo>
                  <a:lnTo>
                    <a:pt x="45850" y="37772"/>
                  </a:lnTo>
                  <a:lnTo>
                    <a:pt x="45850" y="40450"/>
                  </a:lnTo>
                  <a:lnTo>
                    <a:pt x="55161" y="34248"/>
                  </a:lnTo>
                  <a:lnTo>
                    <a:pt x="55161" y="31711"/>
                  </a:lnTo>
                  <a:close/>
                </a:path>
                <a:path w="187325" h="112394">
                  <a:moveTo>
                    <a:pt x="0" y="27906"/>
                  </a:moveTo>
                  <a:lnTo>
                    <a:pt x="0" y="30584"/>
                  </a:lnTo>
                  <a:lnTo>
                    <a:pt x="11145" y="37208"/>
                  </a:lnTo>
                  <a:lnTo>
                    <a:pt x="11145" y="34530"/>
                  </a:lnTo>
                  <a:lnTo>
                    <a:pt x="0" y="27906"/>
                  </a:lnTo>
                  <a:close/>
                </a:path>
                <a:path w="187325" h="112394">
                  <a:moveTo>
                    <a:pt x="20456" y="28470"/>
                  </a:moveTo>
                  <a:lnTo>
                    <a:pt x="11145" y="34530"/>
                  </a:lnTo>
                  <a:lnTo>
                    <a:pt x="11145" y="37208"/>
                  </a:lnTo>
                  <a:lnTo>
                    <a:pt x="20456" y="31148"/>
                  </a:lnTo>
                  <a:lnTo>
                    <a:pt x="20456" y="28470"/>
                  </a:lnTo>
                  <a:close/>
                </a:path>
                <a:path w="187325" h="112394">
                  <a:moveTo>
                    <a:pt x="20738" y="40450"/>
                  </a:moveTo>
                  <a:lnTo>
                    <a:pt x="20738" y="43128"/>
                  </a:lnTo>
                  <a:lnTo>
                    <a:pt x="31883" y="49669"/>
                  </a:lnTo>
                  <a:lnTo>
                    <a:pt x="31950" y="47031"/>
                  </a:lnTo>
                  <a:lnTo>
                    <a:pt x="20738" y="40450"/>
                  </a:lnTo>
                  <a:close/>
                </a:path>
                <a:path w="187325" h="112394">
                  <a:moveTo>
                    <a:pt x="41335" y="41014"/>
                  </a:moveTo>
                  <a:lnTo>
                    <a:pt x="31950" y="47031"/>
                  </a:lnTo>
                  <a:lnTo>
                    <a:pt x="32024" y="49661"/>
                  </a:lnTo>
                  <a:lnTo>
                    <a:pt x="41335" y="43691"/>
                  </a:lnTo>
                  <a:lnTo>
                    <a:pt x="41335" y="41014"/>
                  </a:lnTo>
                  <a:close/>
                </a:path>
              </a:pathLst>
            </a:custGeom>
            <a:solidFill>
              <a:srgbClr val="959595"/>
            </a:solidFill>
          </p:spPr>
          <p:txBody>
            <a:bodyPr wrap="square" lIns="0" tIns="0" rIns="0" bIns="0" rtlCol="0"/>
            <a:lstStyle/>
            <a:p>
              <a:endParaRPr/>
            </a:p>
          </p:txBody>
        </p:sp>
        <p:sp>
          <p:nvSpPr>
            <p:cNvPr id="103" name="object 103"/>
            <p:cNvSpPr/>
            <p:nvPr/>
          </p:nvSpPr>
          <p:spPr>
            <a:xfrm>
              <a:off x="10007631" y="2938852"/>
              <a:ext cx="17780" cy="43815"/>
            </a:xfrm>
            <a:custGeom>
              <a:avLst/>
              <a:gdLst/>
              <a:ahLst/>
              <a:cxnLst/>
              <a:rect l="l" t="t" r="r" b="b"/>
              <a:pathLst>
                <a:path w="17779" h="43814">
                  <a:moveTo>
                    <a:pt x="17775" y="0"/>
                  </a:moveTo>
                  <a:lnTo>
                    <a:pt x="9593" y="5073"/>
                  </a:lnTo>
                  <a:lnTo>
                    <a:pt x="9593" y="38336"/>
                  </a:lnTo>
                  <a:lnTo>
                    <a:pt x="17775" y="33262"/>
                  </a:lnTo>
                  <a:lnTo>
                    <a:pt x="17775" y="0"/>
                  </a:lnTo>
                  <a:close/>
                </a:path>
                <a:path w="17779" h="43814">
                  <a:moveTo>
                    <a:pt x="4514" y="7751"/>
                  </a:moveTo>
                  <a:lnTo>
                    <a:pt x="0" y="10288"/>
                  </a:lnTo>
                  <a:lnTo>
                    <a:pt x="0" y="43550"/>
                  </a:lnTo>
                  <a:lnTo>
                    <a:pt x="4514" y="41014"/>
                  </a:lnTo>
                  <a:lnTo>
                    <a:pt x="4514" y="7751"/>
                  </a:lnTo>
                  <a:close/>
                </a:path>
              </a:pathLst>
            </a:custGeom>
            <a:solidFill>
              <a:srgbClr val="808080"/>
            </a:solidFill>
          </p:spPr>
          <p:txBody>
            <a:bodyPr wrap="square" lIns="0" tIns="0" rIns="0" bIns="0" rtlCol="0"/>
            <a:lstStyle/>
            <a:p>
              <a:endParaRPr/>
            </a:p>
          </p:txBody>
        </p:sp>
        <p:sp>
          <p:nvSpPr>
            <p:cNvPr id="104" name="object 104"/>
            <p:cNvSpPr/>
            <p:nvPr/>
          </p:nvSpPr>
          <p:spPr>
            <a:xfrm>
              <a:off x="10017225" y="2938852"/>
              <a:ext cx="8255" cy="38735"/>
            </a:xfrm>
            <a:custGeom>
              <a:avLst/>
              <a:gdLst/>
              <a:ahLst/>
              <a:cxnLst/>
              <a:rect l="l" t="t" r="r" b="b"/>
              <a:pathLst>
                <a:path w="8254" h="38735">
                  <a:moveTo>
                    <a:pt x="0" y="5073"/>
                  </a:moveTo>
                  <a:lnTo>
                    <a:pt x="8182" y="0"/>
                  </a:lnTo>
                  <a:lnTo>
                    <a:pt x="8182" y="33262"/>
                  </a:lnTo>
                  <a:lnTo>
                    <a:pt x="0" y="38336"/>
                  </a:lnTo>
                  <a:lnTo>
                    <a:pt x="0" y="5073"/>
                  </a:lnTo>
                  <a:close/>
                </a:path>
              </a:pathLst>
            </a:custGeom>
            <a:ln w="5078">
              <a:solidFill>
                <a:srgbClr val="808080"/>
              </a:solidFill>
            </a:ln>
          </p:spPr>
          <p:txBody>
            <a:bodyPr wrap="square" lIns="0" tIns="0" rIns="0" bIns="0" rtlCol="0"/>
            <a:lstStyle/>
            <a:p>
              <a:endParaRPr/>
            </a:p>
          </p:txBody>
        </p:sp>
        <p:sp>
          <p:nvSpPr>
            <p:cNvPr id="105" name="object 105"/>
            <p:cNvSpPr/>
            <p:nvPr/>
          </p:nvSpPr>
          <p:spPr>
            <a:xfrm>
              <a:off x="10007631" y="2946604"/>
              <a:ext cx="5080" cy="36195"/>
            </a:xfrm>
            <a:custGeom>
              <a:avLst/>
              <a:gdLst/>
              <a:ahLst/>
              <a:cxnLst/>
              <a:rect l="l" t="t" r="r" b="b"/>
              <a:pathLst>
                <a:path w="5079" h="36194">
                  <a:moveTo>
                    <a:pt x="0" y="2536"/>
                  </a:moveTo>
                  <a:lnTo>
                    <a:pt x="4514" y="0"/>
                  </a:lnTo>
                  <a:lnTo>
                    <a:pt x="4514" y="33262"/>
                  </a:lnTo>
                  <a:lnTo>
                    <a:pt x="0" y="35799"/>
                  </a:lnTo>
                  <a:lnTo>
                    <a:pt x="0" y="2536"/>
                  </a:lnTo>
                  <a:close/>
                </a:path>
              </a:pathLst>
            </a:custGeom>
            <a:ln w="5078">
              <a:solidFill>
                <a:srgbClr val="808080"/>
              </a:solidFill>
            </a:ln>
          </p:spPr>
          <p:txBody>
            <a:bodyPr wrap="square" lIns="0" tIns="0" rIns="0" bIns="0" rtlCol="0"/>
            <a:lstStyle/>
            <a:p>
              <a:endParaRPr/>
            </a:p>
          </p:txBody>
        </p:sp>
        <p:sp>
          <p:nvSpPr>
            <p:cNvPr id="106" name="object 106"/>
            <p:cNvSpPr/>
            <p:nvPr/>
          </p:nvSpPr>
          <p:spPr>
            <a:xfrm>
              <a:off x="9748756" y="2757883"/>
              <a:ext cx="161109" cy="305843"/>
            </a:xfrm>
            <a:prstGeom prst="rect">
              <a:avLst/>
            </a:prstGeom>
            <a:blipFill>
              <a:blip r:embed="rId28" cstate="print"/>
              <a:stretch>
                <a:fillRect/>
              </a:stretch>
            </a:blipFill>
          </p:spPr>
          <p:txBody>
            <a:bodyPr wrap="square" lIns="0" tIns="0" rIns="0" bIns="0" rtlCol="0"/>
            <a:lstStyle/>
            <a:p>
              <a:endParaRPr/>
            </a:p>
          </p:txBody>
        </p:sp>
        <p:sp>
          <p:nvSpPr>
            <p:cNvPr id="107" name="object 107"/>
            <p:cNvSpPr/>
            <p:nvPr/>
          </p:nvSpPr>
          <p:spPr>
            <a:xfrm>
              <a:off x="9783036" y="2757883"/>
              <a:ext cx="127000" cy="219075"/>
            </a:xfrm>
            <a:custGeom>
              <a:avLst/>
              <a:gdLst/>
              <a:ahLst/>
              <a:cxnLst/>
              <a:rect l="l" t="t" r="r" b="b"/>
              <a:pathLst>
                <a:path w="127000" h="219075">
                  <a:moveTo>
                    <a:pt x="126828" y="218600"/>
                  </a:moveTo>
                  <a:lnTo>
                    <a:pt x="91893" y="206957"/>
                  </a:lnTo>
                  <a:lnTo>
                    <a:pt x="58864" y="190993"/>
                  </a:lnTo>
                  <a:lnTo>
                    <a:pt x="28109" y="170933"/>
                  </a:lnTo>
                  <a:lnTo>
                    <a:pt x="0" y="147002"/>
                  </a:lnTo>
                  <a:lnTo>
                    <a:pt x="0" y="0"/>
                  </a:lnTo>
                  <a:lnTo>
                    <a:pt x="28684" y="23178"/>
                  </a:lnTo>
                  <a:lnTo>
                    <a:pt x="59552" y="43145"/>
                  </a:lnTo>
                  <a:lnTo>
                    <a:pt x="92350" y="59757"/>
                  </a:lnTo>
                  <a:lnTo>
                    <a:pt x="126828" y="72866"/>
                  </a:lnTo>
                  <a:lnTo>
                    <a:pt x="126828" y="218600"/>
                  </a:lnTo>
                  <a:close/>
                </a:path>
              </a:pathLst>
            </a:custGeom>
            <a:ln w="10155">
              <a:solidFill>
                <a:srgbClr val="000000"/>
              </a:solidFill>
            </a:ln>
          </p:spPr>
          <p:txBody>
            <a:bodyPr wrap="square" lIns="0" tIns="0" rIns="0" bIns="0" rtlCol="0"/>
            <a:lstStyle/>
            <a:p>
              <a:endParaRPr/>
            </a:p>
          </p:txBody>
        </p:sp>
        <p:sp>
          <p:nvSpPr>
            <p:cNvPr id="108" name="object 108"/>
            <p:cNvSpPr/>
            <p:nvPr/>
          </p:nvSpPr>
          <p:spPr>
            <a:xfrm>
              <a:off x="9748754" y="2914045"/>
              <a:ext cx="151130" cy="149860"/>
            </a:xfrm>
            <a:custGeom>
              <a:avLst/>
              <a:gdLst/>
              <a:ahLst/>
              <a:cxnLst/>
              <a:rect l="l" t="t" r="r" b="b"/>
              <a:pathLst>
                <a:path w="151129" h="149860">
                  <a:moveTo>
                    <a:pt x="0" y="62437"/>
                  </a:moveTo>
                  <a:lnTo>
                    <a:pt x="33305" y="91330"/>
                  </a:lnTo>
                  <a:lnTo>
                    <a:pt x="69850" y="115677"/>
                  </a:lnTo>
                  <a:lnTo>
                    <a:pt x="109173" y="135215"/>
                  </a:lnTo>
                  <a:lnTo>
                    <a:pt x="150811" y="149680"/>
                  </a:lnTo>
                  <a:lnTo>
                    <a:pt x="150811" y="87101"/>
                  </a:lnTo>
                  <a:lnTo>
                    <a:pt x="109193" y="72640"/>
                  </a:lnTo>
                  <a:lnTo>
                    <a:pt x="69903" y="53117"/>
                  </a:lnTo>
                  <a:lnTo>
                    <a:pt x="33364" y="28811"/>
                  </a:lnTo>
                  <a:lnTo>
                    <a:pt x="0" y="0"/>
                  </a:lnTo>
                  <a:lnTo>
                    <a:pt x="0" y="62437"/>
                  </a:lnTo>
                  <a:close/>
                </a:path>
              </a:pathLst>
            </a:custGeom>
            <a:ln w="10152">
              <a:solidFill>
                <a:srgbClr val="000000"/>
              </a:solidFill>
            </a:ln>
          </p:spPr>
          <p:txBody>
            <a:bodyPr wrap="square" lIns="0" tIns="0" rIns="0" bIns="0" rtlCol="0"/>
            <a:lstStyle/>
            <a:p>
              <a:endParaRPr/>
            </a:p>
          </p:txBody>
        </p:sp>
        <p:sp>
          <p:nvSpPr>
            <p:cNvPr id="109" name="object 109"/>
            <p:cNvSpPr/>
            <p:nvPr/>
          </p:nvSpPr>
          <p:spPr>
            <a:xfrm>
              <a:off x="9759759" y="2940119"/>
              <a:ext cx="33655" cy="27940"/>
            </a:xfrm>
            <a:custGeom>
              <a:avLst/>
              <a:gdLst/>
              <a:ahLst/>
              <a:cxnLst/>
              <a:rect l="l" t="t" r="r" b="b"/>
              <a:pathLst>
                <a:path w="33654" h="27939">
                  <a:moveTo>
                    <a:pt x="0" y="0"/>
                  </a:moveTo>
                  <a:lnTo>
                    <a:pt x="7825" y="7502"/>
                  </a:lnTo>
                  <a:lnTo>
                    <a:pt x="16047" y="14569"/>
                  </a:lnTo>
                  <a:lnTo>
                    <a:pt x="24639" y="21187"/>
                  </a:lnTo>
                  <a:lnTo>
                    <a:pt x="33576" y="27342"/>
                  </a:lnTo>
                </a:path>
              </a:pathLst>
            </a:custGeom>
            <a:ln w="10151">
              <a:solidFill>
                <a:srgbClr val="000000"/>
              </a:solidFill>
            </a:ln>
          </p:spPr>
          <p:txBody>
            <a:bodyPr wrap="square" lIns="0" tIns="0" rIns="0" bIns="0" rtlCol="0"/>
            <a:lstStyle/>
            <a:p>
              <a:endParaRPr/>
            </a:p>
          </p:txBody>
        </p:sp>
        <p:sp>
          <p:nvSpPr>
            <p:cNvPr id="110" name="object 110"/>
            <p:cNvSpPr/>
            <p:nvPr/>
          </p:nvSpPr>
          <p:spPr>
            <a:xfrm>
              <a:off x="9759759" y="2949139"/>
              <a:ext cx="33655" cy="27940"/>
            </a:xfrm>
            <a:custGeom>
              <a:avLst/>
              <a:gdLst/>
              <a:ahLst/>
              <a:cxnLst/>
              <a:rect l="l" t="t" r="r" b="b"/>
              <a:pathLst>
                <a:path w="33654" h="27939">
                  <a:moveTo>
                    <a:pt x="0" y="0"/>
                  </a:moveTo>
                  <a:lnTo>
                    <a:pt x="7825" y="7502"/>
                  </a:lnTo>
                  <a:lnTo>
                    <a:pt x="16047" y="14569"/>
                  </a:lnTo>
                  <a:lnTo>
                    <a:pt x="24639" y="21187"/>
                  </a:lnTo>
                  <a:lnTo>
                    <a:pt x="33576" y="27342"/>
                  </a:lnTo>
                </a:path>
              </a:pathLst>
            </a:custGeom>
            <a:ln w="10151">
              <a:solidFill>
                <a:srgbClr val="000000"/>
              </a:solidFill>
            </a:ln>
          </p:spPr>
          <p:txBody>
            <a:bodyPr wrap="square" lIns="0" tIns="0" rIns="0" bIns="0" rtlCol="0"/>
            <a:lstStyle/>
            <a:p>
              <a:endParaRPr/>
            </a:p>
          </p:txBody>
        </p:sp>
        <p:sp>
          <p:nvSpPr>
            <p:cNvPr id="111" name="object 111"/>
            <p:cNvSpPr/>
            <p:nvPr/>
          </p:nvSpPr>
          <p:spPr>
            <a:xfrm>
              <a:off x="9759759" y="2958301"/>
              <a:ext cx="33655" cy="27940"/>
            </a:xfrm>
            <a:custGeom>
              <a:avLst/>
              <a:gdLst/>
              <a:ahLst/>
              <a:cxnLst/>
              <a:rect l="l" t="t" r="r" b="b"/>
              <a:pathLst>
                <a:path w="33654" h="27939">
                  <a:moveTo>
                    <a:pt x="0" y="0"/>
                  </a:moveTo>
                  <a:lnTo>
                    <a:pt x="7825" y="7502"/>
                  </a:lnTo>
                  <a:lnTo>
                    <a:pt x="16047" y="14569"/>
                  </a:lnTo>
                  <a:lnTo>
                    <a:pt x="24639" y="21187"/>
                  </a:lnTo>
                  <a:lnTo>
                    <a:pt x="33576" y="27342"/>
                  </a:lnTo>
                </a:path>
              </a:pathLst>
            </a:custGeom>
            <a:ln w="10151">
              <a:solidFill>
                <a:srgbClr val="000000"/>
              </a:solidFill>
            </a:ln>
          </p:spPr>
          <p:txBody>
            <a:bodyPr wrap="square" lIns="0" tIns="0" rIns="0" bIns="0" rtlCol="0"/>
            <a:lstStyle/>
            <a:p>
              <a:endParaRPr/>
            </a:p>
          </p:txBody>
        </p:sp>
        <p:sp>
          <p:nvSpPr>
            <p:cNvPr id="112" name="object 112"/>
            <p:cNvSpPr/>
            <p:nvPr/>
          </p:nvSpPr>
          <p:spPr>
            <a:xfrm>
              <a:off x="9759759" y="2967462"/>
              <a:ext cx="33655" cy="27940"/>
            </a:xfrm>
            <a:custGeom>
              <a:avLst/>
              <a:gdLst/>
              <a:ahLst/>
              <a:cxnLst/>
              <a:rect l="l" t="t" r="r" b="b"/>
              <a:pathLst>
                <a:path w="33654" h="27939">
                  <a:moveTo>
                    <a:pt x="0" y="0"/>
                  </a:moveTo>
                  <a:lnTo>
                    <a:pt x="7825" y="7502"/>
                  </a:lnTo>
                  <a:lnTo>
                    <a:pt x="16047" y="14569"/>
                  </a:lnTo>
                  <a:lnTo>
                    <a:pt x="24639" y="21187"/>
                  </a:lnTo>
                  <a:lnTo>
                    <a:pt x="33576" y="27342"/>
                  </a:lnTo>
                </a:path>
              </a:pathLst>
            </a:custGeom>
            <a:ln w="10151">
              <a:solidFill>
                <a:srgbClr val="000000"/>
              </a:solidFill>
            </a:ln>
          </p:spPr>
          <p:txBody>
            <a:bodyPr wrap="square" lIns="0" tIns="0" rIns="0" bIns="0" rtlCol="0"/>
            <a:lstStyle/>
            <a:p>
              <a:endParaRPr/>
            </a:p>
          </p:txBody>
        </p:sp>
        <p:sp>
          <p:nvSpPr>
            <p:cNvPr id="113" name="object 113"/>
            <p:cNvSpPr/>
            <p:nvPr/>
          </p:nvSpPr>
          <p:spPr>
            <a:xfrm>
              <a:off x="9881367" y="2772822"/>
              <a:ext cx="59690" cy="34925"/>
            </a:xfrm>
            <a:custGeom>
              <a:avLst/>
              <a:gdLst/>
              <a:ahLst/>
              <a:cxnLst/>
              <a:rect l="l" t="t" r="r" b="b"/>
              <a:pathLst>
                <a:path w="59690" h="34925">
                  <a:moveTo>
                    <a:pt x="0" y="0"/>
                  </a:moveTo>
                  <a:lnTo>
                    <a:pt x="59534" y="34530"/>
                  </a:lnTo>
                </a:path>
              </a:pathLst>
            </a:custGeom>
            <a:ln w="10150">
              <a:solidFill>
                <a:srgbClr val="000000"/>
              </a:solidFill>
            </a:ln>
          </p:spPr>
          <p:txBody>
            <a:bodyPr wrap="square" lIns="0" tIns="0" rIns="0" bIns="0" rtlCol="0"/>
            <a:lstStyle/>
            <a:p>
              <a:endParaRPr/>
            </a:p>
          </p:txBody>
        </p:sp>
        <p:sp>
          <p:nvSpPr>
            <p:cNvPr id="114" name="object 114"/>
            <p:cNvSpPr/>
            <p:nvPr/>
          </p:nvSpPr>
          <p:spPr>
            <a:xfrm>
              <a:off x="9889126" y="2770567"/>
              <a:ext cx="59690" cy="34925"/>
            </a:xfrm>
            <a:custGeom>
              <a:avLst/>
              <a:gdLst/>
              <a:ahLst/>
              <a:cxnLst/>
              <a:rect l="l" t="t" r="r" b="b"/>
              <a:pathLst>
                <a:path w="59690" h="34925">
                  <a:moveTo>
                    <a:pt x="0" y="0"/>
                  </a:moveTo>
                  <a:lnTo>
                    <a:pt x="59534" y="34671"/>
                  </a:lnTo>
                </a:path>
              </a:pathLst>
            </a:custGeom>
            <a:ln w="10150">
              <a:solidFill>
                <a:srgbClr val="000000"/>
              </a:solidFill>
            </a:ln>
          </p:spPr>
          <p:txBody>
            <a:bodyPr wrap="square" lIns="0" tIns="0" rIns="0" bIns="0" rtlCol="0"/>
            <a:lstStyle/>
            <a:p>
              <a:endParaRPr/>
            </a:p>
          </p:txBody>
        </p:sp>
        <p:sp>
          <p:nvSpPr>
            <p:cNvPr id="115" name="object 115"/>
            <p:cNvSpPr/>
            <p:nvPr/>
          </p:nvSpPr>
          <p:spPr>
            <a:xfrm>
              <a:off x="9896885" y="2768453"/>
              <a:ext cx="59690" cy="34925"/>
            </a:xfrm>
            <a:custGeom>
              <a:avLst/>
              <a:gdLst/>
              <a:ahLst/>
              <a:cxnLst/>
              <a:rect l="l" t="t" r="r" b="b"/>
              <a:pathLst>
                <a:path w="59690" h="34925">
                  <a:moveTo>
                    <a:pt x="0" y="0"/>
                  </a:moveTo>
                  <a:lnTo>
                    <a:pt x="59534" y="34530"/>
                  </a:lnTo>
                </a:path>
              </a:pathLst>
            </a:custGeom>
            <a:ln w="10150">
              <a:solidFill>
                <a:srgbClr val="000000"/>
              </a:solidFill>
            </a:ln>
          </p:spPr>
          <p:txBody>
            <a:bodyPr wrap="square" lIns="0" tIns="0" rIns="0" bIns="0" rtlCol="0"/>
            <a:lstStyle/>
            <a:p>
              <a:endParaRPr/>
            </a:p>
          </p:txBody>
        </p:sp>
        <p:sp>
          <p:nvSpPr>
            <p:cNvPr id="116" name="object 116"/>
            <p:cNvSpPr/>
            <p:nvPr/>
          </p:nvSpPr>
          <p:spPr>
            <a:xfrm>
              <a:off x="9904645" y="2766339"/>
              <a:ext cx="59690" cy="34925"/>
            </a:xfrm>
            <a:custGeom>
              <a:avLst/>
              <a:gdLst/>
              <a:ahLst/>
              <a:cxnLst/>
              <a:rect l="l" t="t" r="r" b="b"/>
              <a:pathLst>
                <a:path w="59690" h="34925">
                  <a:moveTo>
                    <a:pt x="0" y="0"/>
                  </a:moveTo>
                  <a:lnTo>
                    <a:pt x="59534" y="34530"/>
                  </a:lnTo>
                </a:path>
              </a:pathLst>
            </a:custGeom>
            <a:ln w="10150">
              <a:solidFill>
                <a:srgbClr val="000000"/>
              </a:solidFill>
            </a:ln>
          </p:spPr>
          <p:txBody>
            <a:bodyPr wrap="square" lIns="0" tIns="0" rIns="0" bIns="0" rtlCol="0"/>
            <a:lstStyle/>
            <a:p>
              <a:endParaRPr/>
            </a:p>
          </p:txBody>
        </p:sp>
        <p:sp>
          <p:nvSpPr>
            <p:cNvPr id="117" name="object 117"/>
            <p:cNvSpPr/>
            <p:nvPr/>
          </p:nvSpPr>
          <p:spPr>
            <a:xfrm>
              <a:off x="9798555" y="2790439"/>
              <a:ext cx="92075" cy="160020"/>
            </a:xfrm>
            <a:custGeom>
              <a:avLst/>
              <a:gdLst/>
              <a:ahLst/>
              <a:cxnLst/>
              <a:rect l="l" t="t" r="r" b="b"/>
              <a:pathLst>
                <a:path w="92075" h="160019">
                  <a:moveTo>
                    <a:pt x="0" y="0"/>
                  </a:moveTo>
                  <a:lnTo>
                    <a:pt x="0" y="105424"/>
                  </a:lnTo>
                  <a:lnTo>
                    <a:pt x="21055" y="122110"/>
                  </a:lnTo>
                  <a:lnTo>
                    <a:pt x="43486" y="136801"/>
                  </a:lnTo>
                  <a:lnTo>
                    <a:pt x="67134" y="149404"/>
                  </a:lnTo>
                  <a:lnTo>
                    <a:pt x="91841" y="159827"/>
                  </a:lnTo>
                </a:path>
              </a:pathLst>
            </a:custGeom>
            <a:ln w="10155">
              <a:solidFill>
                <a:srgbClr val="FFFFFF"/>
              </a:solidFill>
            </a:ln>
          </p:spPr>
          <p:txBody>
            <a:bodyPr wrap="square" lIns="0" tIns="0" rIns="0" bIns="0" rtlCol="0"/>
            <a:lstStyle/>
            <a:p>
              <a:endParaRPr/>
            </a:p>
          </p:txBody>
        </p:sp>
        <p:sp>
          <p:nvSpPr>
            <p:cNvPr id="118" name="object 118"/>
            <p:cNvSpPr/>
            <p:nvPr/>
          </p:nvSpPr>
          <p:spPr>
            <a:xfrm>
              <a:off x="9748754" y="2743648"/>
              <a:ext cx="292100" cy="320675"/>
            </a:xfrm>
            <a:custGeom>
              <a:avLst/>
              <a:gdLst/>
              <a:ahLst/>
              <a:cxnLst/>
              <a:rect l="l" t="t" r="r" b="b"/>
              <a:pathLst>
                <a:path w="292100" h="320675">
                  <a:moveTo>
                    <a:pt x="150811" y="320078"/>
                  </a:moveTo>
                  <a:lnTo>
                    <a:pt x="291747" y="238050"/>
                  </a:lnTo>
                  <a:lnTo>
                    <a:pt x="291747" y="175613"/>
                  </a:lnTo>
                  <a:lnTo>
                    <a:pt x="245191" y="148270"/>
                  </a:lnTo>
                  <a:lnTo>
                    <a:pt x="245191" y="62437"/>
                  </a:lnTo>
                  <a:lnTo>
                    <a:pt x="146861" y="5073"/>
                  </a:lnTo>
                  <a:lnTo>
                    <a:pt x="101575" y="18181"/>
                  </a:lnTo>
                  <a:lnTo>
                    <a:pt x="70538" y="0"/>
                  </a:lnTo>
                  <a:lnTo>
                    <a:pt x="34281" y="14235"/>
                  </a:lnTo>
                  <a:lnTo>
                    <a:pt x="34281" y="150948"/>
                  </a:lnTo>
                  <a:lnTo>
                    <a:pt x="0" y="170398"/>
                  </a:lnTo>
                  <a:lnTo>
                    <a:pt x="0" y="232835"/>
                  </a:lnTo>
                  <a:lnTo>
                    <a:pt x="33384" y="261629"/>
                  </a:lnTo>
                  <a:lnTo>
                    <a:pt x="69956" y="285917"/>
                  </a:lnTo>
                  <a:lnTo>
                    <a:pt x="109253" y="305475"/>
                  </a:lnTo>
                  <a:lnTo>
                    <a:pt x="150811" y="320078"/>
                  </a:lnTo>
                  <a:close/>
                </a:path>
              </a:pathLst>
            </a:custGeom>
            <a:ln w="21152">
              <a:solidFill>
                <a:srgbClr val="000000"/>
              </a:solidFill>
            </a:ln>
          </p:spPr>
          <p:txBody>
            <a:bodyPr wrap="square" lIns="0" tIns="0" rIns="0" bIns="0" rtlCol="0"/>
            <a:lstStyle/>
            <a:p>
              <a:endParaRPr/>
            </a:p>
          </p:txBody>
        </p:sp>
        <p:sp>
          <p:nvSpPr>
            <p:cNvPr id="119" name="object 119"/>
            <p:cNvSpPr/>
            <p:nvPr/>
          </p:nvSpPr>
          <p:spPr>
            <a:xfrm>
              <a:off x="9640689" y="2988180"/>
              <a:ext cx="224154" cy="154940"/>
            </a:xfrm>
            <a:custGeom>
              <a:avLst/>
              <a:gdLst/>
              <a:ahLst/>
              <a:cxnLst/>
              <a:rect l="l" t="t" r="r" b="b"/>
              <a:pathLst>
                <a:path w="224154" h="154939">
                  <a:moveTo>
                    <a:pt x="0" y="48202"/>
                  </a:moveTo>
                  <a:lnTo>
                    <a:pt x="68563" y="0"/>
                  </a:lnTo>
                  <a:lnTo>
                    <a:pt x="223889" y="89779"/>
                  </a:lnTo>
                  <a:lnTo>
                    <a:pt x="223889" y="113317"/>
                  </a:lnTo>
                  <a:lnTo>
                    <a:pt x="152645" y="154894"/>
                  </a:lnTo>
                  <a:lnTo>
                    <a:pt x="0" y="66383"/>
                  </a:lnTo>
                  <a:lnTo>
                    <a:pt x="0" y="48202"/>
                  </a:lnTo>
                  <a:close/>
                </a:path>
              </a:pathLst>
            </a:custGeom>
            <a:ln w="21147">
              <a:solidFill>
                <a:srgbClr val="000000"/>
              </a:solidFill>
            </a:ln>
          </p:spPr>
          <p:txBody>
            <a:bodyPr wrap="square" lIns="0" tIns="0" rIns="0" bIns="0" rtlCol="0"/>
            <a:lstStyle/>
            <a:p>
              <a:endParaRPr/>
            </a:p>
          </p:txBody>
        </p:sp>
        <p:sp>
          <p:nvSpPr>
            <p:cNvPr id="120" name="object 120"/>
            <p:cNvSpPr/>
            <p:nvPr/>
          </p:nvSpPr>
          <p:spPr>
            <a:xfrm>
              <a:off x="9840456" y="3014255"/>
              <a:ext cx="52705" cy="27940"/>
            </a:xfrm>
            <a:custGeom>
              <a:avLst/>
              <a:gdLst/>
              <a:ahLst/>
              <a:cxnLst/>
              <a:rect l="l" t="t" r="r" b="b"/>
              <a:pathLst>
                <a:path w="52704" h="27939">
                  <a:moveTo>
                    <a:pt x="4655" y="0"/>
                  </a:moveTo>
                  <a:lnTo>
                    <a:pt x="2539" y="422"/>
                  </a:lnTo>
                  <a:lnTo>
                    <a:pt x="846" y="2114"/>
                  </a:lnTo>
                  <a:lnTo>
                    <a:pt x="564" y="4228"/>
                  </a:lnTo>
                  <a:lnTo>
                    <a:pt x="0" y="7047"/>
                  </a:lnTo>
                  <a:lnTo>
                    <a:pt x="1834" y="9865"/>
                  </a:lnTo>
                  <a:lnTo>
                    <a:pt x="4655" y="10429"/>
                  </a:lnTo>
                  <a:lnTo>
                    <a:pt x="47401" y="27342"/>
                  </a:lnTo>
                  <a:lnTo>
                    <a:pt x="49094" y="27060"/>
                  </a:lnTo>
                  <a:lnTo>
                    <a:pt x="50646" y="25933"/>
                  </a:lnTo>
                  <a:lnTo>
                    <a:pt x="51352" y="24382"/>
                  </a:lnTo>
                  <a:lnTo>
                    <a:pt x="52480" y="21705"/>
                  </a:lnTo>
                  <a:lnTo>
                    <a:pt x="51210" y="18745"/>
                  </a:lnTo>
                  <a:lnTo>
                    <a:pt x="48671" y="17617"/>
                  </a:lnTo>
                  <a:lnTo>
                    <a:pt x="4655" y="0"/>
                  </a:lnTo>
                  <a:close/>
                </a:path>
              </a:pathLst>
            </a:custGeom>
            <a:solidFill>
              <a:srgbClr val="000000"/>
            </a:solidFill>
          </p:spPr>
          <p:txBody>
            <a:bodyPr wrap="square" lIns="0" tIns="0" rIns="0" bIns="0" rtlCol="0"/>
            <a:lstStyle/>
            <a:p>
              <a:endParaRPr/>
            </a:p>
          </p:txBody>
        </p:sp>
        <p:sp>
          <p:nvSpPr>
            <p:cNvPr id="121" name="object 121"/>
            <p:cNvSpPr/>
            <p:nvPr/>
          </p:nvSpPr>
          <p:spPr>
            <a:xfrm>
              <a:off x="9840456" y="3014255"/>
              <a:ext cx="52705" cy="27940"/>
            </a:xfrm>
            <a:custGeom>
              <a:avLst/>
              <a:gdLst/>
              <a:ahLst/>
              <a:cxnLst/>
              <a:rect l="l" t="t" r="r" b="b"/>
              <a:pathLst>
                <a:path w="52704" h="27939">
                  <a:moveTo>
                    <a:pt x="4655" y="0"/>
                  </a:moveTo>
                  <a:lnTo>
                    <a:pt x="48671" y="17617"/>
                  </a:lnTo>
                  <a:lnTo>
                    <a:pt x="51210" y="18745"/>
                  </a:lnTo>
                  <a:lnTo>
                    <a:pt x="52480" y="21705"/>
                  </a:lnTo>
                  <a:lnTo>
                    <a:pt x="51352" y="24382"/>
                  </a:lnTo>
                  <a:lnTo>
                    <a:pt x="50646" y="25933"/>
                  </a:lnTo>
                  <a:lnTo>
                    <a:pt x="49094" y="27060"/>
                  </a:lnTo>
                  <a:lnTo>
                    <a:pt x="47401" y="27342"/>
                  </a:lnTo>
                  <a:lnTo>
                    <a:pt x="4655" y="10429"/>
                  </a:lnTo>
                  <a:lnTo>
                    <a:pt x="1834" y="9865"/>
                  </a:lnTo>
                  <a:lnTo>
                    <a:pt x="0" y="7047"/>
                  </a:lnTo>
                  <a:lnTo>
                    <a:pt x="564" y="4228"/>
                  </a:lnTo>
                  <a:lnTo>
                    <a:pt x="846" y="2114"/>
                  </a:lnTo>
                  <a:lnTo>
                    <a:pt x="2539" y="422"/>
                  </a:lnTo>
                  <a:lnTo>
                    <a:pt x="4655" y="0"/>
                  </a:lnTo>
                  <a:close/>
                </a:path>
              </a:pathLst>
            </a:custGeom>
            <a:ln w="3175">
              <a:solidFill>
                <a:srgbClr val="000000"/>
              </a:solidFill>
            </a:ln>
          </p:spPr>
          <p:txBody>
            <a:bodyPr wrap="square" lIns="0" tIns="0" rIns="0" bIns="0" rtlCol="0"/>
            <a:lstStyle/>
            <a:p>
              <a:endParaRPr/>
            </a:p>
          </p:txBody>
        </p:sp>
        <p:sp>
          <p:nvSpPr>
            <p:cNvPr id="122" name="object 122"/>
            <p:cNvSpPr/>
            <p:nvPr/>
          </p:nvSpPr>
          <p:spPr>
            <a:xfrm>
              <a:off x="9828322" y="2984375"/>
              <a:ext cx="63500" cy="39370"/>
            </a:xfrm>
            <a:custGeom>
              <a:avLst/>
              <a:gdLst/>
              <a:ahLst/>
              <a:cxnLst/>
              <a:rect l="l" t="t" r="r" b="b"/>
              <a:pathLst>
                <a:path w="63500" h="39369">
                  <a:moveTo>
                    <a:pt x="0" y="0"/>
                  </a:moveTo>
                  <a:lnTo>
                    <a:pt x="0" y="14235"/>
                  </a:lnTo>
                  <a:lnTo>
                    <a:pt x="63484" y="39040"/>
                  </a:lnTo>
                  <a:lnTo>
                    <a:pt x="63484" y="25933"/>
                  </a:lnTo>
                  <a:lnTo>
                    <a:pt x="0" y="0"/>
                  </a:lnTo>
                  <a:close/>
                </a:path>
              </a:pathLst>
            </a:custGeom>
            <a:solidFill>
              <a:srgbClr val="B3B3B3">
                <a:alpha val="59999"/>
              </a:srgbClr>
            </a:solidFill>
          </p:spPr>
          <p:txBody>
            <a:bodyPr wrap="square" lIns="0" tIns="0" rIns="0" bIns="0" rtlCol="0"/>
            <a:lstStyle/>
            <a:p>
              <a:endParaRPr/>
            </a:p>
          </p:txBody>
        </p:sp>
        <p:sp>
          <p:nvSpPr>
            <p:cNvPr id="123" name="object 123"/>
            <p:cNvSpPr/>
            <p:nvPr/>
          </p:nvSpPr>
          <p:spPr>
            <a:xfrm>
              <a:off x="9828322" y="2984375"/>
              <a:ext cx="63500" cy="39370"/>
            </a:xfrm>
            <a:custGeom>
              <a:avLst/>
              <a:gdLst/>
              <a:ahLst/>
              <a:cxnLst/>
              <a:rect l="l" t="t" r="r" b="b"/>
              <a:pathLst>
                <a:path w="63500" h="39369">
                  <a:moveTo>
                    <a:pt x="0" y="0"/>
                  </a:moveTo>
                  <a:lnTo>
                    <a:pt x="63484" y="25933"/>
                  </a:lnTo>
                  <a:lnTo>
                    <a:pt x="63484" y="39040"/>
                  </a:lnTo>
                  <a:lnTo>
                    <a:pt x="0" y="14235"/>
                  </a:lnTo>
                  <a:lnTo>
                    <a:pt x="0" y="0"/>
                  </a:lnTo>
                  <a:close/>
                </a:path>
              </a:pathLst>
            </a:custGeom>
            <a:ln w="3383">
              <a:solidFill>
                <a:srgbClr val="000000"/>
              </a:solidFill>
            </a:ln>
          </p:spPr>
          <p:txBody>
            <a:bodyPr wrap="square" lIns="0" tIns="0" rIns="0" bIns="0" rtlCol="0"/>
            <a:lstStyle/>
            <a:p>
              <a:endParaRPr/>
            </a:p>
          </p:txBody>
        </p:sp>
        <p:sp>
          <p:nvSpPr>
            <p:cNvPr id="124" name="object 124"/>
            <p:cNvSpPr/>
            <p:nvPr/>
          </p:nvSpPr>
          <p:spPr>
            <a:xfrm>
              <a:off x="9828322" y="2984375"/>
              <a:ext cx="63500" cy="39370"/>
            </a:xfrm>
            <a:custGeom>
              <a:avLst/>
              <a:gdLst/>
              <a:ahLst/>
              <a:cxnLst/>
              <a:rect l="l" t="t" r="r" b="b"/>
              <a:pathLst>
                <a:path w="63500" h="39369">
                  <a:moveTo>
                    <a:pt x="0" y="0"/>
                  </a:moveTo>
                  <a:lnTo>
                    <a:pt x="63484" y="25933"/>
                  </a:lnTo>
                  <a:lnTo>
                    <a:pt x="63484" y="39040"/>
                  </a:lnTo>
                </a:path>
              </a:pathLst>
            </a:custGeom>
            <a:ln w="5075">
              <a:solidFill>
                <a:srgbClr val="000000"/>
              </a:solidFill>
            </a:ln>
          </p:spPr>
          <p:txBody>
            <a:bodyPr wrap="square" lIns="0" tIns="0" rIns="0" bIns="0" rtlCol="0"/>
            <a:lstStyle/>
            <a:p>
              <a:endParaRPr/>
            </a:p>
          </p:txBody>
        </p:sp>
        <p:sp>
          <p:nvSpPr>
            <p:cNvPr id="125" name="object 125"/>
            <p:cNvSpPr/>
            <p:nvPr/>
          </p:nvSpPr>
          <p:spPr>
            <a:xfrm>
              <a:off x="9828322" y="2989590"/>
              <a:ext cx="63500" cy="26034"/>
            </a:xfrm>
            <a:custGeom>
              <a:avLst/>
              <a:gdLst/>
              <a:ahLst/>
              <a:cxnLst/>
              <a:rect l="l" t="t" r="r" b="b"/>
              <a:pathLst>
                <a:path w="63500" h="26035">
                  <a:moveTo>
                    <a:pt x="0" y="0"/>
                  </a:moveTo>
                  <a:lnTo>
                    <a:pt x="63484" y="25933"/>
                  </a:lnTo>
                </a:path>
              </a:pathLst>
            </a:custGeom>
            <a:ln w="5074">
              <a:solidFill>
                <a:srgbClr val="000000"/>
              </a:solidFill>
            </a:ln>
          </p:spPr>
          <p:txBody>
            <a:bodyPr wrap="square" lIns="0" tIns="0" rIns="0" bIns="0" rtlCol="0"/>
            <a:lstStyle/>
            <a:p>
              <a:endParaRPr/>
            </a:p>
          </p:txBody>
        </p:sp>
        <p:sp>
          <p:nvSpPr>
            <p:cNvPr id="126" name="object 126"/>
            <p:cNvSpPr/>
            <p:nvPr/>
          </p:nvSpPr>
          <p:spPr>
            <a:xfrm>
              <a:off x="9828322" y="2984375"/>
              <a:ext cx="63500" cy="39370"/>
            </a:xfrm>
            <a:custGeom>
              <a:avLst/>
              <a:gdLst/>
              <a:ahLst/>
              <a:cxnLst/>
              <a:rect l="l" t="t" r="r" b="b"/>
              <a:pathLst>
                <a:path w="63500" h="39369">
                  <a:moveTo>
                    <a:pt x="0" y="0"/>
                  </a:moveTo>
                  <a:lnTo>
                    <a:pt x="0" y="14235"/>
                  </a:lnTo>
                  <a:lnTo>
                    <a:pt x="63484" y="39040"/>
                  </a:lnTo>
                </a:path>
              </a:pathLst>
            </a:custGeom>
            <a:ln w="5075">
              <a:solidFill>
                <a:srgbClr val="FFFFFF"/>
              </a:solidFill>
            </a:ln>
          </p:spPr>
          <p:txBody>
            <a:bodyPr wrap="square" lIns="0" tIns="0" rIns="0" bIns="0" rtlCol="0"/>
            <a:lstStyle/>
            <a:p>
              <a:endParaRPr/>
            </a:p>
          </p:txBody>
        </p:sp>
        <p:sp>
          <p:nvSpPr>
            <p:cNvPr id="127" name="object 127"/>
            <p:cNvSpPr/>
            <p:nvPr/>
          </p:nvSpPr>
          <p:spPr>
            <a:xfrm>
              <a:off x="9872480" y="2950550"/>
              <a:ext cx="10721" cy="12543"/>
            </a:xfrm>
            <a:prstGeom prst="rect">
              <a:avLst/>
            </a:prstGeom>
            <a:blipFill>
              <a:blip r:embed="rId18" cstate="print"/>
              <a:stretch>
                <a:fillRect/>
              </a:stretch>
            </a:blipFill>
          </p:spPr>
          <p:txBody>
            <a:bodyPr wrap="square" lIns="0" tIns="0" rIns="0" bIns="0" rtlCol="0"/>
            <a:lstStyle/>
            <a:p>
              <a:endParaRPr/>
            </a:p>
          </p:txBody>
        </p:sp>
        <p:sp>
          <p:nvSpPr>
            <p:cNvPr id="128" name="object 128"/>
            <p:cNvSpPr/>
            <p:nvPr/>
          </p:nvSpPr>
          <p:spPr>
            <a:xfrm>
              <a:off x="9872480" y="2950549"/>
              <a:ext cx="10795" cy="12700"/>
            </a:xfrm>
            <a:custGeom>
              <a:avLst/>
              <a:gdLst/>
              <a:ahLst/>
              <a:cxnLst/>
              <a:rect l="l" t="t" r="r" b="b"/>
              <a:pathLst>
                <a:path w="10795" h="12700">
                  <a:moveTo>
                    <a:pt x="9028" y="4087"/>
                  </a:moveTo>
                  <a:lnTo>
                    <a:pt x="7477" y="1409"/>
                  </a:lnTo>
                  <a:lnTo>
                    <a:pt x="4514" y="0"/>
                  </a:lnTo>
                  <a:lnTo>
                    <a:pt x="2398" y="1268"/>
                  </a:lnTo>
                  <a:lnTo>
                    <a:pt x="282" y="2396"/>
                  </a:lnTo>
                  <a:lnTo>
                    <a:pt x="0" y="5637"/>
                  </a:lnTo>
                  <a:lnTo>
                    <a:pt x="1551" y="8456"/>
                  </a:lnTo>
                  <a:lnTo>
                    <a:pt x="3103" y="11275"/>
                  </a:lnTo>
                  <a:lnTo>
                    <a:pt x="6066" y="12543"/>
                  </a:lnTo>
                  <a:lnTo>
                    <a:pt x="8182" y="11275"/>
                  </a:lnTo>
                  <a:lnTo>
                    <a:pt x="10298" y="10147"/>
                  </a:lnTo>
                  <a:lnTo>
                    <a:pt x="10721" y="6906"/>
                  </a:lnTo>
                  <a:lnTo>
                    <a:pt x="9028" y="4087"/>
                  </a:lnTo>
                  <a:close/>
                </a:path>
              </a:pathLst>
            </a:custGeom>
            <a:ln w="3175">
              <a:solidFill>
                <a:srgbClr val="000000"/>
              </a:solidFill>
            </a:ln>
          </p:spPr>
          <p:txBody>
            <a:bodyPr wrap="square" lIns="0" tIns="0" rIns="0" bIns="0" rtlCol="0"/>
            <a:lstStyle/>
            <a:p>
              <a:endParaRPr/>
            </a:p>
          </p:txBody>
        </p:sp>
        <p:sp>
          <p:nvSpPr>
            <p:cNvPr id="129" name="object 129"/>
            <p:cNvSpPr/>
            <p:nvPr/>
          </p:nvSpPr>
          <p:spPr>
            <a:xfrm>
              <a:off x="9798556" y="2790439"/>
              <a:ext cx="91841" cy="155176"/>
            </a:xfrm>
            <a:prstGeom prst="rect">
              <a:avLst/>
            </a:prstGeom>
            <a:blipFill>
              <a:blip r:embed="rId29" cstate="print"/>
              <a:stretch>
                <a:fillRect/>
              </a:stretch>
            </a:blipFill>
          </p:spPr>
          <p:txBody>
            <a:bodyPr wrap="square" lIns="0" tIns="0" rIns="0" bIns="0" rtlCol="0"/>
            <a:lstStyle/>
            <a:p>
              <a:endParaRPr/>
            </a:p>
          </p:txBody>
        </p:sp>
        <p:sp>
          <p:nvSpPr>
            <p:cNvPr id="130" name="object 130"/>
            <p:cNvSpPr/>
            <p:nvPr/>
          </p:nvSpPr>
          <p:spPr>
            <a:xfrm>
              <a:off x="9798555" y="2790439"/>
              <a:ext cx="92075" cy="160020"/>
            </a:xfrm>
            <a:custGeom>
              <a:avLst/>
              <a:gdLst/>
              <a:ahLst/>
              <a:cxnLst/>
              <a:rect l="l" t="t" r="r" b="b"/>
              <a:pathLst>
                <a:path w="92075" h="160019">
                  <a:moveTo>
                    <a:pt x="3950" y="102887"/>
                  </a:moveTo>
                  <a:lnTo>
                    <a:pt x="3950" y="3946"/>
                  </a:lnTo>
                  <a:lnTo>
                    <a:pt x="0" y="0"/>
                  </a:lnTo>
                  <a:lnTo>
                    <a:pt x="20381" y="17760"/>
                  </a:lnTo>
                  <a:lnTo>
                    <a:pt x="42640" y="32892"/>
                  </a:lnTo>
                  <a:lnTo>
                    <a:pt x="66539" y="45248"/>
                  </a:lnTo>
                  <a:lnTo>
                    <a:pt x="91841" y="54685"/>
                  </a:lnTo>
                  <a:lnTo>
                    <a:pt x="91841" y="159827"/>
                  </a:lnTo>
                  <a:lnTo>
                    <a:pt x="91841" y="155176"/>
                  </a:lnTo>
                  <a:lnTo>
                    <a:pt x="68168" y="145143"/>
                  </a:lnTo>
                  <a:lnTo>
                    <a:pt x="45514" y="133048"/>
                  </a:lnTo>
                  <a:lnTo>
                    <a:pt x="24051" y="118946"/>
                  </a:lnTo>
                  <a:lnTo>
                    <a:pt x="3950" y="102887"/>
                  </a:lnTo>
                  <a:close/>
                </a:path>
              </a:pathLst>
            </a:custGeom>
            <a:ln w="10155">
              <a:solidFill>
                <a:srgbClr val="000000"/>
              </a:solidFill>
            </a:ln>
          </p:spPr>
          <p:txBody>
            <a:bodyPr wrap="square" lIns="0" tIns="0" rIns="0" bIns="0" rtlCol="0"/>
            <a:lstStyle/>
            <a:p>
              <a:endParaRPr/>
            </a:p>
          </p:txBody>
        </p:sp>
        <p:sp>
          <p:nvSpPr>
            <p:cNvPr id="131" name="object 131"/>
            <p:cNvSpPr/>
            <p:nvPr/>
          </p:nvSpPr>
          <p:spPr>
            <a:xfrm>
              <a:off x="9792771" y="3639727"/>
              <a:ext cx="284480" cy="180975"/>
            </a:xfrm>
            <a:custGeom>
              <a:avLst/>
              <a:gdLst/>
              <a:ahLst/>
              <a:cxnLst/>
              <a:rect l="l" t="t" r="r" b="b"/>
              <a:pathLst>
                <a:path w="284479" h="180975">
                  <a:moveTo>
                    <a:pt x="219374" y="0"/>
                  </a:moveTo>
                  <a:lnTo>
                    <a:pt x="0" y="180264"/>
                  </a:lnTo>
                  <a:lnTo>
                    <a:pt x="85492" y="180391"/>
                  </a:lnTo>
                  <a:lnTo>
                    <a:pt x="134362" y="177653"/>
                  </a:lnTo>
                  <a:lnTo>
                    <a:pt x="181248" y="166631"/>
                  </a:lnTo>
                  <a:lnTo>
                    <a:pt x="224801" y="147771"/>
                  </a:lnTo>
                  <a:lnTo>
                    <a:pt x="263672" y="121519"/>
                  </a:lnTo>
                  <a:lnTo>
                    <a:pt x="283864" y="66772"/>
                  </a:lnTo>
                  <a:lnTo>
                    <a:pt x="274961" y="39031"/>
                  </a:lnTo>
                  <a:lnTo>
                    <a:pt x="246038" y="10409"/>
                  </a:lnTo>
                  <a:lnTo>
                    <a:pt x="219374" y="0"/>
                  </a:lnTo>
                  <a:close/>
                </a:path>
              </a:pathLst>
            </a:custGeom>
            <a:solidFill>
              <a:srgbClr val="DCD2B8"/>
            </a:solidFill>
          </p:spPr>
          <p:txBody>
            <a:bodyPr wrap="square" lIns="0" tIns="0" rIns="0" bIns="0" rtlCol="0"/>
            <a:lstStyle/>
            <a:p>
              <a:endParaRPr/>
            </a:p>
          </p:txBody>
        </p:sp>
        <p:sp>
          <p:nvSpPr>
            <p:cNvPr id="132" name="object 132"/>
            <p:cNvSpPr/>
            <p:nvPr/>
          </p:nvSpPr>
          <p:spPr>
            <a:xfrm>
              <a:off x="9640690" y="3265132"/>
              <a:ext cx="399812" cy="554929"/>
            </a:xfrm>
            <a:prstGeom prst="rect">
              <a:avLst/>
            </a:prstGeom>
            <a:blipFill>
              <a:blip r:embed="rId30" cstate="print"/>
              <a:stretch>
                <a:fillRect/>
              </a:stretch>
            </a:blipFill>
          </p:spPr>
          <p:txBody>
            <a:bodyPr wrap="square" lIns="0" tIns="0" rIns="0" bIns="0" rtlCol="0"/>
            <a:lstStyle/>
            <a:p>
              <a:endParaRPr/>
            </a:p>
          </p:txBody>
        </p:sp>
        <p:sp>
          <p:nvSpPr>
            <p:cNvPr id="133" name="object 133"/>
            <p:cNvSpPr/>
            <p:nvPr/>
          </p:nvSpPr>
          <p:spPr>
            <a:xfrm>
              <a:off x="9640689" y="3398744"/>
              <a:ext cx="152400" cy="421640"/>
            </a:xfrm>
            <a:custGeom>
              <a:avLst/>
              <a:gdLst/>
              <a:ahLst/>
              <a:cxnLst/>
              <a:rect l="l" t="t" r="r" b="b"/>
              <a:pathLst>
                <a:path w="152400" h="421639">
                  <a:moveTo>
                    <a:pt x="151798" y="83606"/>
                  </a:moveTo>
                  <a:lnTo>
                    <a:pt x="108499" y="72049"/>
                  </a:lnTo>
                  <a:lnTo>
                    <a:pt x="68228" y="53959"/>
                  </a:lnTo>
                  <a:lnTo>
                    <a:pt x="31793" y="29791"/>
                  </a:lnTo>
                  <a:lnTo>
                    <a:pt x="0" y="0"/>
                  </a:lnTo>
                  <a:lnTo>
                    <a:pt x="0" y="344391"/>
                  </a:lnTo>
                  <a:lnTo>
                    <a:pt x="32269" y="372522"/>
                  </a:lnTo>
                  <a:lnTo>
                    <a:pt x="68863" y="395005"/>
                  </a:lnTo>
                  <a:lnTo>
                    <a:pt x="108975" y="411412"/>
                  </a:lnTo>
                  <a:lnTo>
                    <a:pt x="151798" y="421317"/>
                  </a:lnTo>
                  <a:lnTo>
                    <a:pt x="151798" y="83606"/>
                  </a:lnTo>
                </a:path>
              </a:pathLst>
            </a:custGeom>
            <a:ln w="5078">
              <a:solidFill>
                <a:srgbClr val="FFFFFF"/>
              </a:solidFill>
            </a:ln>
          </p:spPr>
          <p:txBody>
            <a:bodyPr wrap="square" lIns="0" tIns="0" rIns="0" bIns="0" rtlCol="0"/>
            <a:lstStyle/>
            <a:p>
              <a:endParaRPr/>
            </a:p>
          </p:txBody>
        </p:sp>
        <p:sp>
          <p:nvSpPr>
            <p:cNvPr id="134" name="object 134"/>
            <p:cNvSpPr/>
            <p:nvPr/>
          </p:nvSpPr>
          <p:spPr>
            <a:xfrm>
              <a:off x="9792490" y="3347442"/>
              <a:ext cx="248013" cy="472239"/>
            </a:xfrm>
            <a:prstGeom prst="rect">
              <a:avLst/>
            </a:prstGeom>
            <a:blipFill>
              <a:blip r:embed="rId31" cstate="print"/>
              <a:stretch>
                <a:fillRect/>
              </a:stretch>
            </a:blipFill>
          </p:spPr>
          <p:txBody>
            <a:bodyPr wrap="square" lIns="0" tIns="0" rIns="0" bIns="0" rtlCol="0"/>
            <a:lstStyle/>
            <a:p>
              <a:endParaRPr/>
            </a:p>
          </p:txBody>
        </p:sp>
        <p:sp>
          <p:nvSpPr>
            <p:cNvPr id="135" name="object 135"/>
            <p:cNvSpPr/>
            <p:nvPr/>
          </p:nvSpPr>
          <p:spPr>
            <a:xfrm>
              <a:off x="9792489" y="3347441"/>
              <a:ext cx="248285" cy="472440"/>
            </a:xfrm>
            <a:custGeom>
              <a:avLst/>
              <a:gdLst/>
              <a:ahLst/>
              <a:cxnLst/>
              <a:rect l="l" t="t" r="r" b="b"/>
              <a:pathLst>
                <a:path w="248284" h="472439">
                  <a:moveTo>
                    <a:pt x="0" y="134909"/>
                  </a:moveTo>
                  <a:lnTo>
                    <a:pt x="0" y="472239"/>
                  </a:lnTo>
                  <a:lnTo>
                    <a:pt x="248013" y="338668"/>
                  </a:lnTo>
                  <a:lnTo>
                    <a:pt x="248013" y="0"/>
                  </a:lnTo>
                  <a:lnTo>
                    <a:pt x="0" y="134909"/>
                  </a:lnTo>
                  <a:close/>
                </a:path>
              </a:pathLst>
            </a:custGeom>
            <a:ln w="5077">
              <a:solidFill>
                <a:srgbClr val="FFFFFF"/>
              </a:solidFill>
            </a:ln>
          </p:spPr>
          <p:txBody>
            <a:bodyPr wrap="square" lIns="0" tIns="0" rIns="0" bIns="0" rtlCol="0"/>
            <a:lstStyle/>
            <a:p>
              <a:endParaRPr/>
            </a:p>
          </p:txBody>
        </p:sp>
        <p:sp>
          <p:nvSpPr>
            <p:cNvPr id="136" name="object 136"/>
            <p:cNvSpPr/>
            <p:nvPr/>
          </p:nvSpPr>
          <p:spPr>
            <a:xfrm>
              <a:off x="9640689" y="3265131"/>
              <a:ext cx="400050" cy="554990"/>
            </a:xfrm>
            <a:custGeom>
              <a:avLst/>
              <a:gdLst/>
              <a:ahLst/>
              <a:cxnLst/>
              <a:rect l="l" t="t" r="r" b="b"/>
              <a:pathLst>
                <a:path w="400050" h="554989">
                  <a:moveTo>
                    <a:pt x="399812" y="82309"/>
                  </a:moveTo>
                  <a:lnTo>
                    <a:pt x="246038" y="0"/>
                  </a:lnTo>
                  <a:lnTo>
                    <a:pt x="0" y="134035"/>
                  </a:lnTo>
                  <a:lnTo>
                    <a:pt x="0" y="477989"/>
                  </a:lnTo>
                  <a:lnTo>
                    <a:pt x="32269" y="506127"/>
                  </a:lnTo>
                  <a:lnTo>
                    <a:pt x="68863" y="528609"/>
                  </a:lnTo>
                  <a:lnTo>
                    <a:pt x="108975" y="545012"/>
                  </a:lnTo>
                  <a:lnTo>
                    <a:pt x="151798" y="554915"/>
                  </a:lnTo>
                  <a:lnTo>
                    <a:pt x="399812" y="420978"/>
                  </a:lnTo>
                  <a:lnTo>
                    <a:pt x="399812" y="82309"/>
                  </a:lnTo>
                  <a:close/>
                </a:path>
              </a:pathLst>
            </a:custGeom>
            <a:ln w="14103">
              <a:solidFill>
                <a:srgbClr val="000000"/>
              </a:solidFill>
            </a:ln>
          </p:spPr>
          <p:txBody>
            <a:bodyPr wrap="square" lIns="0" tIns="0" rIns="0" bIns="0" rtlCol="0"/>
            <a:lstStyle/>
            <a:p>
              <a:endParaRPr/>
            </a:p>
          </p:txBody>
        </p:sp>
        <p:sp>
          <p:nvSpPr>
            <p:cNvPr id="137" name="object 137"/>
            <p:cNvSpPr/>
            <p:nvPr/>
          </p:nvSpPr>
          <p:spPr>
            <a:xfrm>
              <a:off x="9696556" y="3605830"/>
              <a:ext cx="27792" cy="34079"/>
            </a:xfrm>
            <a:prstGeom prst="rect">
              <a:avLst/>
            </a:prstGeom>
            <a:blipFill>
              <a:blip r:embed="rId32" cstate="print"/>
              <a:stretch>
                <a:fillRect/>
              </a:stretch>
            </a:blipFill>
          </p:spPr>
          <p:txBody>
            <a:bodyPr wrap="square" lIns="0" tIns="0" rIns="0" bIns="0" rtlCol="0"/>
            <a:lstStyle/>
            <a:p>
              <a:endParaRPr/>
            </a:p>
          </p:txBody>
        </p:sp>
        <p:sp>
          <p:nvSpPr>
            <p:cNvPr id="138" name="object 138"/>
            <p:cNvSpPr/>
            <p:nvPr/>
          </p:nvSpPr>
          <p:spPr>
            <a:xfrm>
              <a:off x="9696556" y="3605815"/>
              <a:ext cx="27940" cy="34290"/>
            </a:xfrm>
            <a:custGeom>
              <a:avLst/>
              <a:gdLst/>
              <a:ahLst/>
              <a:cxnLst/>
              <a:rect l="l" t="t" r="r" b="b"/>
              <a:pathLst>
                <a:path w="27940" h="34289">
                  <a:moveTo>
                    <a:pt x="24829" y="13079"/>
                  </a:moveTo>
                  <a:lnTo>
                    <a:pt x="21866" y="4876"/>
                  </a:lnTo>
                  <a:lnTo>
                    <a:pt x="14530" y="0"/>
                  </a:lnTo>
                  <a:lnTo>
                    <a:pt x="8464" y="2198"/>
                  </a:lnTo>
                  <a:lnTo>
                    <a:pt x="2539" y="4397"/>
                  </a:lnTo>
                  <a:lnTo>
                    <a:pt x="0" y="12811"/>
                  </a:lnTo>
                  <a:lnTo>
                    <a:pt x="2962" y="21014"/>
                  </a:lnTo>
                  <a:lnTo>
                    <a:pt x="6066" y="29217"/>
                  </a:lnTo>
                  <a:lnTo>
                    <a:pt x="13261" y="34093"/>
                  </a:lnTo>
                  <a:lnTo>
                    <a:pt x="19327" y="31895"/>
                  </a:lnTo>
                  <a:lnTo>
                    <a:pt x="25393" y="29710"/>
                  </a:lnTo>
                  <a:lnTo>
                    <a:pt x="27792" y="21282"/>
                  </a:lnTo>
                  <a:lnTo>
                    <a:pt x="24829" y="13079"/>
                  </a:lnTo>
                  <a:close/>
                </a:path>
              </a:pathLst>
            </a:custGeom>
            <a:ln w="5076">
              <a:solidFill>
                <a:srgbClr val="000000"/>
              </a:solidFill>
            </a:ln>
          </p:spPr>
          <p:txBody>
            <a:bodyPr wrap="square" lIns="0" tIns="0" rIns="0" bIns="0" rtlCol="0"/>
            <a:lstStyle/>
            <a:p>
              <a:endParaRPr/>
            </a:p>
          </p:txBody>
        </p:sp>
        <p:sp>
          <p:nvSpPr>
            <p:cNvPr id="139" name="object 139"/>
            <p:cNvSpPr/>
            <p:nvPr/>
          </p:nvSpPr>
          <p:spPr>
            <a:xfrm>
              <a:off x="9661008" y="3673283"/>
              <a:ext cx="111021" cy="102198"/>
            </a:xfrm>
            <a:prstGeom prst="rect">
              <a:avLst/>
            </a:prstGeom>
            <a:blipFill>
              <a:blip r:embed="rId33" cstate="print"/>
              <a:stretch>
                <a:fillRect/>
              </a:stretch>
            </a:blipFill>
          </p:spPr>
          <p:txBody>
            <a:bodyPr wrap="square" lIns="0" tIns="0" rIns="0" bIns="0" rtlCol="0"/>
            <a:lstStyle/>
            <a:p>
              <a:endParaRPr/>
            </a:p>
          </p:txBody>
        </p:sp>
        <p:sp>
          <p:nvSpPr>
            <p:cNvPr id="140" name="object 140"/>
            <p:cNvSpPr/>
            <p:nvPr/>
          </p:nvSpPr>
          <p:spPr>
            <a:xfrm>
              <a:off x="9661146" y="3463718"/>
              <a:ext cx="111125" cy="62230"/>
            </a:xfrm>
            <a:custGeom>
              <a:avLst/>
              <a:gdLst/>
              <a:ahLst/>
              <a:cxnLst/>
              <a:rect l="l" t="t" r="r" b="b"/>
              <a:pathLst>
                <a:path w="111125" h="62229">
                  <a:moveTo>
                    <a:pt x="4373" y="0"/>
                  </a:moveTo>
                  <a:lnTo>
                    <a:pt x="2257" y="0"/>
                  </a:lnTo>
                  <a:lnTo>
                    <a:pt x="987" y="1409"/>
                  </a:lnTo>
                  <a:lnTo>
                    <a:pt x="282" y="1973"/>
                  </a:lnTo>
                  <a:lnTo>
                    <a:pt x="0" y="2959"/>
                  </a:lnTo>
                  <a:lnTo>
                    <a:pt x="0" y="3861"/>
                  </a:lnTo>
                  <a:lnTo>
                    <a:pt x="282" y="6074"/>
                  </a:lnTo>
                  <a:lnTo>
                    <a:pt x="1692" y="8061"/>
                  </a:lnTo>
                  <a:lnTo>
                    <a:pt x="3668" y="9189"/>
                  </a:lnTo>
                  <a:lnTo>
                    <a:pt x="26775" y="26392"/>
                  </a:lnTo>
                  <a:lnTo>
                    <a:pt x="51722" y="40982"/>
                  </a:lnTo>
                  <a:lnTo>
                    <a:pt x="78282" y="52828"/>
                  </a:lnTo>
                  <a:lnTo>
                    <a:pt x="106230" y="61802"/>
                  </a:lnTo>
                  <a:lnTo>
                    <a:pt x="109052" y="61210"/>
                  </a:lnTo>
                  <a:lnTo>
                    <a:pt x="110886" y="58589"/>
                  </a:lnTo>
                  <a:lnTo>
                    <a:pt x="110181" y="55953"/>
                  </a:lnTo>
                  <a:lnTo>
                    <a:pt x="109757" y="54107"/>
                  </a:lnTo>
                  <a:lnTo>
                    <a:pt x="108206" y="52655"/>
                  </a:lnTo>
                  <a:lnTo>
                    <a:pt x="106230" y="52247"/>
                  </a:lnTo>
                  <a:lnTo>
                    <a:pt x="78870" y="43583"/>
                  </a:lnTo>
                  <a:lnTo>
                    <a:pt x="52833" y="32094"/>
                  </a:lnTo>
                  <a:lnTo>
                    <a:pt x="28382" y="17901"/>
                  </a:lnTo>
                  <a:lnTo>
                    <a:pt x="5784" y="1127"/>
                  </a:lnTo>
                  <a:lnTo>
                    <a:pt x="4373" y="0"/>
                  </a:lnTo>
                  <a:close/>
                </a:path>
              </a:pathLst>
            </a:custGeom>
            <a:solidFill>
              <a:srgbClr val="000000"/>
            </a:solidFill>
          </p:spPr>
          <p:txBody>
            <a:bodyPr wrap="square" lIns="0" tIns="0" rIns="0" bIns="0" rtlCol="0"/>
            <a:lstStyle/>
            <a:p>
              <a:endParaRPr/>
            </a:p>
          </p:txBody>
        </p:sp>
        <p:sp>
          <p:nvSpPr>
            <p:cNvPr id="141" name="object 141"/>
            <p:cNvSpPr/>
            <p:nvPr/>
          </p:nvSpPr>
          <p:spPr>
            <a:xfrm>
              <a:off x="9661146" y="3463718"/>
              <a:ext cx="111125" cy="62230"/>
            </a:xfrm>
            <a:custGeom>
              <a:avLst/>
              <a:gdLst/>
              <a:ahLst/>
              <a:cxnLst/>
              <a:rect l="l" t="t" r="r" b="b"/>
              <a:pathLst>
                <a:path w="111125" h="62229">
                  <a:moveTo>
                    <a:pt x="3668" y="9189"/>
                  </a:moveTo>
                  <a:lnTo>
                    <a:pt x="26775" y="26392"/>
                  </a:lnTo>
                  <a:lnTo>
                    <a:pt x="51722" y="40982"/>
                  </a:lnTo>
                  <a:lnTo>
                    <a:pt x="78282" y="52828"/>
                  </a:lnTo>
                  <a:lnTo>
                    <a:pt x="106230" y="61802"/>
                  </a:lnTo>
                  <a:lnTo>
                    <a:pt x="109052" y="61210"/>
                  </a:lnTo>
                  <a:lnTo>
                    <a:pt x="110886" y="58589"/>
                  </a:lnTo>
                  <a:lnTo>
                    <a:pt x="110181" y="55953"/>
                  </a:lnTo>
                  <a:lnTo>
                    <a:pt x="109757" y="54107"/>
                  </a:lnTo>
                  <a:lnTo>
                    <a:pt x="108206" y="52655"/>
                  </a:lnTo>
                  <a:lnTo>
                    <a:pt x="106230" y="52247"/>
                  </a:lnTo>
                  <a:lnTo>
                    <a:pt x="78870" y="43583"/>
                  </a:lnTo>
                  <a:lnTo>
                    <a:pt x="52833" y="32094"/>
                  </a:lnTo>
                  <a:lnTo>
                    <a:pt x="28382" y="17901"/>
                  </a:lnTo>
                  <a:lnTo>
                    <a:pt x="5784" y="1127"/>
                  </a:lnTo>
                  <a:lnTo>
                    <a:pt x="4373" y="0"/>
                  </a:lnTo>
                  <a:lnTo>
                    <a:pt x="2257" y="0"/>
                  </a:lnTo>
                  <a:lnTo>
                    <a:pt x="987" y="1409"/>
                  </a:lnTo>
                  <a:lnTo>
                    <a:pt x="282" y="1973"/>
                  </a:lnTo>
                  <a:lnTo>
                    <a:pt x="0" y="2959"/>
                  </a:lnTo>
                  <a:lnTo>
                    <a:pt x="0" y="3861"/>
                  </a:lnTo>
                  <a:lnTo>
                    <a:pt x="282" y="6074"/>
                  </a:lnTo>
                  <a:lnTo>
                    <a:pt x="1692" y="8061"/>
                  </a:lnTo>
                  <a:lnTo>
                    <a:pt x="3668" y="9189"/>
                  </a:lnTo>
                  <a:close/>
                </a:path>
              </a:pathLst>
            </a:custGeom>
            <a:ln w="5075">
              <a:solidFill>
                <a:srgbClr val="000000"/>
              </a:solidFill>
            </a:ln>
          </p:spPr>
          <p:txBody>
            <a:bodyPr wrap="square" lIns="0" tIns="0" rIns="0" bIns="0" rtlCol="0"/>
            <a:lstStyle/>
            <a:p>
              <a:endParaRPr/>
            </a:p>
          </p:txBody>
        </p:sp>
        <p:sp>
          <p:nvSpPr>
            <p:cNvPr id="142" name="object 142"/>
            <p:cNvSpPr/>
            <p:nvPr/>
          </p:nvSpPr>
          <p:spPr>
            <a:xfrm>
              <a:off x="9694034" y="3493925"/>
              <a:ext cx="31303" cy="19673"/>
            </a:xfrm>
            <a:prstGeom prst="rect">
              <a:avLst/>
            </a:prstGeom>
            <a:blipFill>
              <a:blip r:embed="rId34" cstate="print"/>
              <a:stretch>
                <a:fillRect/>
              </a:stretch>
            </a:blipFill>
          </p:spPr>
          <p:txBody>
            <a:bodyPr wrap="square" lIns="0" tIns="0" rIns="0" bIns="0" rtlCol="0"/>
            <a:lstStyle/>
            <a:p>
              <a:endParaRPr/>
            </a:p>
          </p:txBody>
        </p:sp>
        <p:sp>
          <p:nvSpPr>
            <p:cNvPr id="143" name="object 143"/>
            <p:cNvSpPr/>
            <p:nvPr/>
          </p:nvSpPr>
          <p:spPr>
            <a:xfrm>
              <a:off x="9694032" y="3493924"/>
              <a:ext cx="31750" cy="19685"/>
            </a:xfrm>
            <a:custGeom>
              <a:avLst/>
              <a:gdLst/>
              <a:ahLst/>
              <a:cxnLst/>
              <a:rect l="l" t="t" r="r" b="b"/>
              <a:pathLst>
                <a:path w="31750" h="19685">
                  <a:moveTo>
                    <a:pt x="31303" y="19152"/>
                  </a:moveTo>
                  <a:lnTo>
                    <a:pt x="25367" y="8101"/>
                  </a:lnTo>
                  <a:lnTo>
                    <a:pt x="17672" y="1567"/>
                  </a:lnTo>
                  <a:lnTo>
                    <a:pt x="9103" y="0"/>
                  </a:lnTo>
                  <a:lnTo>
                    <a:pt x="548" y="3845"/>
                  </a:lnTo>
                  <a:lnTo>
                    <a:pt x="0" y="8839"/>
                  </a:lnTo>
                  <a:lnTo>
                    <a:pt x="3246" y="13385"/>
                  </a:lnTo>
                  <a:lnTo>
                    <a:pt x="9694" y="16988"/>
                  </a:lnTo>
                  <a:lnTo>
                    <a:pt x="18747" y="19152"/>
                  </a:lnTo>
                  <a:lnTo>
                    <a:pt x="22839" y="19673"/>
                  </a:lnTo>
                  <a:lnTo>
                    <a:pt x="27212" y="19673"/>
                  </a:lnTo>
                  <a:lnTo>
                    <a:pt x="31303" y="19152"/>
                  </a:lnTo>
                  <a:close/>
                </a:path>
              </a:pathLst>
            </a:custGeom>
            <a:ln w="3175">
              <a:solidFill>
                <a:srgbClr val="FFFFFF"/>
              </a:solidFill>
            </a:ln>
          </p:spPr>
          <p:txBody>
            <a:bodyPr wrap="square" lIns="0" tIns="0" rIns="0" bIns="0" rtlCol="0"/>
            <a:lstStyle/>
            <a:p>
              <a:endParaRPr/>
            </a:p>
          </p:txBody>
        </p:sp>
        <p:sp>
          <p:nvSpPr>
            <p:cNvPr id="144" name="object 144"/>
            <p:cNvSpPr/>
            <p:nvPr/>
          </p:nvSpPr>
          <p:spPr>
            <a:xfrm>
              <a:off x="9665237" y="3500997"/>
              <a:ext cx="102562" cy="79406"/>
            </a:xfrm>
            <a:prstGeom prst="rect">
              <a:avLst/>
            </a:prstGeom>
            <a:blipFill>
              <a:blip r:embed="rId35" cstate="print"/>
              <a:stretch>
                <a:fillRect/>
              </a:stretch>
            </a:blipFill>
          </p:spPr>
          <p:txBody>
            <a:bodyPr wrap="square" lIns="0" tIns="0" rIns="0" bIns="0" rtlCol="0"/>
            <a:lstStyle/>
            <a:p>
              <a:endParaRPr/>
            </a:p>
          </p:txBody>
        </p:sp>
        <p:sp>
          <p:nvSpPr>
            <p:cNvPr id="145" name="object 145"/>
            <p:cNvSpPr/>
            <p:nvPr/>
          </p:nvSpPr>
          <p:spPr>
            <a:xfrm>
              <a:off x="9665237" y="3506268"/>
              <a:ext cx="102870" cy="59690"/>
            </a:xfrm>
            <a:custGeom>
              <a:avLst/>
              <a:gdLst/>
              <a:ahLst/>
              <a:cxnLst/>
              <a:rect l="l" t="t" r="r" b="b"/>
              <a:pathLst>
                <a:path w="102870" h="59689">
                  <a:moveTo>
                    <a:pt x="0" y="0"/>
                  </a:moveTo>
                  <a:lnTo>
                    <a:pt x="48001" y="38635"/>
                  </a:lnTo>
                  <a:lnTo>
                    <a:pt x="102562" y="59308"/>
                  </a:lnTo>
                  <a:lnTo>
                    <a:pt x="102562" y="52613"/>
                  </a:lnTo>
                  <a:lnTo>
                    <a:pt x="74772" y="43330"/>
                  </a:lnTo>
                  <a:lnTo>
                    <a:pt x="48265" y="31391"/>
                  </a:lnTo>
                  <a:lnTo>
                    <a:pt x="23266" y="16909"/>
                  </a:lnTo>
                  <a:lnTo>
                    <a:pt x="0" y="0"/>
                  </a:lnTo>
                  <a:close/>
                </a:path>
              </a:pathLst>
            </a:custGeom>
            <a:solidFill>
              <a:srgbClr val="000000"/>
            </a:solidFill>
          </p:spPr>
          <p:txBody>
            <a:bodyPr wrap="square" lIns="0" tIns="0" rIns="0" bIns="0" rtlCol="0"/>
            <a:lstStyle/>
            <a:p>
              <a:endParaRPr/>
            </a:p>
          </p:txBody>
        </p:sp>
        <p:sp>
          <p:nvSpPr>
            <p:cNvPr id="146" name="object 146"/>
            <p:cNvSpPr/>
            <p:nvPr/>
          </p:nvSpPr>
          <p:spPr>
            <a:xfrm>
              <a:off x="9665237" y="3500518"/>
              <a:ext cx="102870" cy="80010"/>
            </a:xfrm>
            <a:custGeom>
              <a:avLst/>
              <a:gdLst/>
              <a:ahLst/>
              <a:cxnLst/>
              <a:rect l="l" t="t" r="r" b="b"/>
              <a:pathLst>
                <a:path w="102870" h="80010">
                  <a:moveTo>
                    <a:pt x="0" y="0"/>
                  </a:moveTo>
                  <a:lnTo>
                    <a:pt x="0" y="26793"/>
                  </a:lnTo>
                  <a:lnTo>
                    <a:pt x="23266" y="43708"/>
                  </a:lnTo>
                  <a:lnTo>
                    <a:pt x="48265" y="58189"/>
                  </a:lnTo>
                  <a:lnTo>
                    <a:pt x="74772" y="70125"/>
                  </a:lnTo>
                  <a:lnTo>
                    <a:pt x="102562" y="79406"/>
                  </a:lnTo>
                </a:path>
              </a:pathLst>
            </a:custGeom>
            <a:ln w="5075">
              <a:solidFill>
                <a:srgbClr val="FFFFFF"/>
              </a:solidFill>
            </a:ln>
          </p:spPr>
          <p:txBody>
            <a:bodyPr wrap="square" lIns="0" tIns="0" rIns="0" bIns="0" rtlCol="0"/>
            <a:lstStyle/>
            <a:p>
              <a:endParaRPr/>
            </a:p>
          </p:txBody>
        </p:sp>
        <p:sp>
          <p:nvSpPr>
            <p:cNvPr id="147" name="object 147"/>
            <p:cNvSpPr/>
            <p:nvPr/>
          </p:nvSpPr>
          <p:spPr>
            <a:xfrm>
              <a:off x="9665237" y="3501476"/>
              <a:ext cx="102870" cy="80010"/>
            </a:xfrm>
            <a:custGeom>
              <a:avLst/>
              <a:gdLst/>
              <a:ahLst/>
              <a:cxnLst/>
              <a:rect l="l" t="t" r="r" b="b"/>
              <a:pathLst>
                <a:path w="102870" h="80010">
                  <a:moveTo>
                    <a:pt x="102562" y="79406"/>
                  </a:moveTo>
                  <a:lnTo>
                    <a:pt x="102562" y="52613"/>
                  </a:lnTo>
                  <a:lnTo>
                    <a:pt x="74872" y="43207"/>
                  </a:lnTo>
                  <a:lnTo>
                    <a:pt x="48424" y="31232"/>
                  </a:lnTo>
                  <a:lnTo>
                    <a:pt x="23405" y="16794"/>
                  </a:lnTo>
                  <a:lnTo>
                    <a:pt x="0" y="0"/>
                  </a:lnTo>
                </a:path>
              </a:pathLst>
            </a:custGeom>
            <a:ln w="5075">
              <a:solidFill>
                <a:srgbClr val="000000"/>
              </a:solidFill>
            </a:ln>
          </p:spPr>
          <p:txBody>
            <a:bodyPr wrap="square" lIns="0" tIns="0" rIns="0" bIns="0" rtlCol="0"/>
            <a:lstStyle/>
            <a:p>
              <a:endParaRPr/>
            </a:p>
          </p:txBody>
        </p:sp>
        <p:sp>
          <p:nvSpPr>
            <p:cNvPr id="148" name="object 148"/>
            <p:cNvSpPr/>
            <p:nvPr/>
          </p:nvSpPr>
          <p:spPr>
            <a:xfrm>
              <a:off x="9910006" y="3754017"/>
              <a:ext cx="103505" cy="71755"/>
            </a:xfrm>
            <a:custGeom>
              <a:avLst/>
              <a:gdLst/>
              <a:ahLst/>
              <a:cxnLst/>
              <a:rect l="l" t="t" r="r" b="b"/>
              <a:pathLst>
                <a:path w="103504" h="71754">
                  <a:moveTo>
                    <a:pt x="72795" y="0"/>
                  </a:moveTo>
                  <a:lnTo>
                    <a:pt x="70679" y="84"/>
                  </a:lnTo>
                  <a:lnTo>
                    <a:pt x="0" y="62380"/>
                  </a:lnTo>
                  <a:lnTo>
                    <a:pt x="17691" y="68892"/>
                  </a:lnTo>
                  <a:lnTo>
                    <a:pt x="36256" y="71661"/>
                  </a:lnTo>
                  <a:lnTo>
                    <a:pt x="55033" y="70657"/>
                  </a:lnTo>
                  <a:lnTo>
                    <a:pt x="91929" y="53497"/>
                  </a:lnTo>
                  <a:lnTo>
                    <a:pt x="102986" y="34742"/>
                  </a:lnTo>
                  <a:lnTo>
                    <a:pt x="102543" y="22947"/>
                  </a:lnTo>
                  <a:lnTo>
                    <a:pt x="72795" y="0"/>
                  </a:lnTo>
                  <a:close/>
                </a:path>
              </a:pathLst>
            </a:custGeom>
            <a:solidFill>
              <a:srgbClr val="DCD2B8"/>
            </a:solidFill>
          </p:spPr>
          <p:txBody>
            <a:bodyPr wrap="square" lIns="0" tIns="0" rIns="0" bIns="0" rtlCol="0"/>
            <a:lstStyle/>
            <a:p>
              <a:endParaRPr/>
            </a:p>
          </p:txBody>
        </p:sp>
        <p:sp>
          <p:nvSpPr>
            <p:cNvPr id="149" name="object 149"/>
            <p:cNvSpPr/>
            <p:nvPr/>
          </p:nvSpPr>
          <p:spPr>
            <a:xfrm>
              <a:off x="9844405" y="3632115"/>
              <a:ext cx="137408" cy="62648"/>
            </a:xfrm>
            <a:prstGeom prst="rect">
              <a:avLst/>
            </a:prstGeom>
            <a:blipFill>
              <a:blip r:embed="rId36" cstate="print"/>
              <a:stretch>
                <a:fillRect/>
              </a:stretch>
            </a:blipFill>
          </p:spPr>
          <p:txBody>
            <a:bodyPr wrap="square" lIns="0" tIns="0" rIns="0" bIns="0" rtlCol="0"/>
            <a:lstStyle/>
            <a:p>
              <a:endParaRPr/>
            </a:p>
          </p:txBody>
        </p:sp>
        <p:sp>
          <p:nvSpPr>
            <p:cNvPr id="150" name="object 150"/>
            <p:cNvSpPr/>
            <p:nvPr/>
          </p:nvSpPr>
          <p:spPr>
            <a:xfrm>
              <a:off x="9844406" y="3632116"/>
              <a:ext cx="137795" cy="62865"/>
            </a:xfrm>
            <a:custGeom>
              <a:avLst/>
              <a:gdLst/>
              <a:ahLst/>
              <a:cxnLst/>
              <a:rect l="l" t="t" r="r" b="b"/>
              <a:pathLst>
                <a:path w="137795" h="62864">
                  <a:moveTo>
                    <a:pt x="137408" y="31317"/>
                  </a:moveTo>
                  <a:lnTo>
                    <a:pt x="132010" y="19128"/>
                  </a:lnTo>
                  <a:lnTo>
                    <a:pt x="117287" y="9173"/>
                  </a:lnTo>
                  <a:lnTo>
                    <a:pt x="95449" y="2461"/>
                  </a:lnTo>
                  <a:lnTo>
                    <a:pt x="68704" y="0"/>
                  </a:lnTo>
                  <a:lnTo>
                    <a:pt x="41959" y="2461"/>
                  </a:lnTo>
                  <a:lnTo>
                    <a:pt x="20121" y="9173"/>
                  </a:lnTo>
                  <a:lnTo>
                    <a:pt x="5398" y="19128"/>
                  </a:lnTo>
                  <a:lnTo>
                    <a:pt x="0" y="31317"/>
                  </a:lnTo>
                  <a:lnTo>
                    <a:pt x="5398" y="43514"/>
                  </a:lnTo>
                  <a:lnTo>
                    <a:pt x="20121" y="53473"/>
                  </a:lnTo>
                  <a:lnTo>
                    <a:pt x="41959" y="60186"/>
                  </a:lnTo>
                  <a:lnTo>
                    <a:pt x="68704" y="62648"/>
                  </a:lnTo>
                  <a:lnTo>
                    <a:pt x="95449" y="60186"/>
                  </a:lnTo>
                  <a:lnTo>
                    <a:pt x="117287" y="53473"/>
                  </a:lnTo>
                  <a:lnTo>
                    <a:pt x="132010" y="43514"/>
                  </a:lnTo>
                  <a:lnTo>
                    <a:pt x="137408" y="31317"/>
                  </a:lnTo>
                  <a:close/>
                </a:path>
              </a:pathLst>
            </a:custGeom>
            <a:ln w="10149">
              <a:solidFill>
                <a:srgbClr val="4E8EC2"/>
              </a:solidFill>
            </a:ln>
          </p:spPr>
          <p:txBody>
            <a:bodyPr wrap="square" lIns="0" tIns="0" rIns="0" bIns="0" rtlCol="0"/>
            <a:lstStyle/>
            <a:p>
              <a:endParaRPr/>
            </a:p>
          </p:txBody>
        </p:sp>
        <p:sp>
          <p:nvSpPr>
            <p:cNvPr id="151" name="object 151"/>
            <p:cNvSpPr/>
            <p:nvPr/>
          </p:nvSpPr>
          <p:spPr>
            <a:xfrm>
              <a:off x="9844405" y="3663432"/>
              <a:ext cx="137408" cy="152696"/>
            </a:xfrm>
            <a:prstGeom prst="rect">
              <a:avLst/>
            </a:prstGeom>
            <a:blipFill>
              <a:blip r:embed="rId37" cstate="print"/>
              <a:stretch>
                <a:fillRect/>
              </a:stretch>
            </a:blipFill>
          </p:spPr>
          <p:txBody>
            <a:bodyPr wrap="square" lIns="0" tIns="0" rIns="0" bIns="0" rtlCol="0"/>
            <a:lstStyle/>
            <a:p>
              <a:endParaRPr/>
            </a:p>
          </p:txBody>
        </p:sp>
        <p:sp>
          <p:nvSpPr>
            <p:cNvPr id="152" name="object 152"/>
            <p:cNvSpPr/>
            <p:nvPr/>
          </p:nvSpPr>
          <p:spPr>
            <a:xfrm>
              <a:off x="9844406" y="3663433"/>
              <a:ext cx="137795" cy="153035"/>
            </a:xfrm>
            <a:custGeom>
              <a:avLst/>
              <a:gdLst/>
              <a:ahLst/>
              <a:cxnLst/>
              <a:rect l="l" t="t" r="r" b="b"/>
              <a:pathLst>
                <a:path w="137795" h="153035">
                  <a:moveTo>
                    <a:pt x="0" y="0"/>
                  </a:moveTo>
                  <a:lnTo>
                    <a:pt x="0" y="122210"/>
                  </a:lnTo>
                  <a:lnTo>
                    <a:pt x="44181" y="150642"/>
                  </a:lnTo>
                  <a:lnTo>
                    <a:pt x="71102" y="152696"/>
                  </a:lnTo>
                  <a:lnTo>
                    <a:pt x="96240" y="150073"/>
                  </a:lnTo>
                  <a:lnTo>
                    <a:pt x="116882" y="143639"/>
                  </a:lnTo>
                  <a:lnTo>
                    <a:pt x="131175" y="134241"/>
                  </a:lnTo>
                  <a:lnTo>
                    <a:pt x="137267" y="122732"/>
                  </a:lnTo>
                  <a:lnTo>
                    <a:pt x="137408" y="0"/>
                  </a:lnTo>
                  <a:lnTo>
                    <a:pt x="132217" y="12320"/>
                  </a:lnTo>
                  <a:lnTo>
                    <a:pt x="117675" y="22427"/>
                  </a:lnTo>
                  <a:lnTo>
                    <a:pt x="95965" y="29293"/>
                  </a:lnTo>
                  <a:lnTo>
                    <a:pt x="69268" y="31895"/>
                  </a:lnTo>
                  <a:lnTo>
                    <a:pt x="42554" y="29523"/>
                  </a:lnTo>
                  <a:lnTo>
                    <a:pt x="5684" y="12865"/>
                  </a:lnTo>
                  <a:lnTo>
                    <a:pt x="0" y="197"/>
                  </a:lnTo>
                  <a:lnTo>
                    <a:pt x="0" y="0"/>
                  </a:lnTo>
                  <a:close/>
                </a:path>
              </a:pathLst>
            </a:custGeom>
            <a:ln w="3384">
              <a:solidFill>
                <a:srgbClr val="4E8EC2"/>
              </a:solidFill>
            </a:ln>
          </p:spPr>
          <p:txBody>
            <a:bodyPr wrap="square" lIns="0" tIns="0" rIns="0" bIns="0" rtlCol="0"/>
            <a:lstStyle/>
            <a:p>
              <a:endParaRPr/>
            </a:p>
          </p:txBody>
        </p:sp>
        <p:sp>
          <p:nvSpPr>
            <p:cNvPr id="153" name="object 153"/>
            <p:cNvSpPr/>
            <p:nvPr/>
          </p:nvSpPr>
          <p:spPr>
            <a:xfrm>
              <a:off x="9844829" y="3631720"/>
              <a:ext cx="136525" cy="184150"/>
            </a:xfrm>
            <a:custGeom>
              <a:avLst/>
              <a:gdLst/>
              <a:ahLst/>
              <a:cxnLst/>
              <a:rect l="l" t="t" r="r" b="b"/>
              <a:pathLst>
                <a:path w="136525" h="184150">
                  <a:moveTo>
                    <a:pt x="136139" y="31331"/>
                  </a:moveTo>
                  <a:lnTo>
                    <a:pt x="130789" y="19134"/>
                  </a:lnTo>
                  <a:lnTo>
                    <a:pt x="116194" y="9175"/>
                  </a:lnTo>
                  <a:lnTo>
                    <a:pt x="94536" y="2461"/>
                  </a:lnTo>
                  <a:lnTo>
                    <a:pt x="67999" y="0"/>
                  </a:lnTo>
                  <a:lnTo>
                    <a:pt x="41542" y="2461"/>
                  </a:lnTo>
                  <a:lnTo>
                    <a:pt x="19927" y="9175"/>
                  </a:lnTo>
                  <a:lnTo>
                    <a:pt x="5347" y="19134"/>
                  </a:lnTo>
                  <a:lnTo>
                    <a:pt x="0" y="31331"/>
                  </a:lnTo>
                  <a:lnTo>
                    <a:pt x="0" y="31514"/>
                  </a:lnTo>
                  <a:lnTo>
                    <a:pt x="0" y="153541"/>
                  </a:lnTo>
                  <a:lnTo>
                    <a:pt x="43744" y="181965"/>
                  </a:lnTo>
                  <a:lnTo>
                    <a:pt x="70397" y="184013"/>
                  </a:lnTo>
                  <a:lnTo>
                    <a:pt x="95348" y="181390"/>
                  </a:lnTo>
                  <a:lnTo>
                    <a:pt x="115841" y="174956"/>
                  </a:lnTo>
                  <a:lnTo>
                    <a:pt x="130013" y="165559"/>
                  </a:lnTo>
                  <a:lnTo>
                    <a:pt x="135998" y="154049"/>
                  </a:lnTo>
                  <a:lnTo>
                    <a:pt x="136139" y="31331"/>
                  </a:lnTo>
                </a:path>
              </a:pathLst>
            </a:custGeom>
            <a:ln w="14102">
              <a:solidFill>
                <a:srgbClr val="000000"/>
              </a:solidFill>
            </a:ln>
          </p:spPr>
          <p:txBody>
            <a:bodyPr wrap="square" lIns="0" tIns="0" rIns="0" bIns="0" rtlCol="0"/>
            <a:lstStyle/>
            <a:p>
              <a:endParaRPr/>
            </a:p>
          </p:txBody>
        </p:sp>
        <p:sp>
          <p:nvSpPr>
            <p:cNvPr id="154" name="object 154"/>
            <p:cNvSpPr/>
            <p:nvPr/>
          </p:nvSpPr>
          <p:spPr>
            <a:xfrm>
              <a:off x="9790797" y="4354414"/>
              <a:ext cx="283845" cy="180975"/>
            </a:xfrm>
            <a:custGeom>
              <a:avLst/>
              <a:gdLst/>
              <a:ahLst/>
              <a:cxnLst/>
              <a:rect l="l" t="t" r="r" b="b"/>
              <a:pathLst>
                <a:path w="283845" h="180975">
                  <a:moveTo>
                    <a:pt x="219233" y="0"/>
                  </a:moveTo>
                  <a:lnTo>
                    <a:pt x="0" y="180278"/>
                  </a:lnTo>
                  <a:lnTo>
                    <a:pt x="85492" y="180405"/>
                  </a:lnTo>
                  <a:lnTo>
                    <a:pt x="134300" y="177668"/>
                  </a:lnTo>
                  <a:lnTo>
                    <a:pt x="181178" y="166645"/>
                  </a:lnTo>
                  <a:lnTo>
                    <a:pt x="224722" y="147785"/>
                  </a:lnTo>
                  <a:lnTo>
                    <a:pt x="263531" y="121534"/>
                  </a:lnTo>
                  <a:lnTo>
                    <a:pt x="283740" y="66785"/>
                  </a:lnTo>
                  <a:lnTo>
                    <a:pt x="274879" y="39039"/>
                  </a:lnTo>
                  <a:lnTo>
                    <a:pt x="245956" y="10415"/>
                  </a:lnTo>
                  <a:lnTo>
                    <a:pt x="219233" y="0"/>
                  </a:lnTo>
                  <a:close/>
                </a:path>
              </a:pathLst>
            </a:custGeom>
            <a:solidFill>
              <a:srgbClr val="DCD2B8"/>
            </a:solidFill>
          </p:spPr>
          <p:txBody>
            <a:bodyPr wrap="square" lIns="0" tIns="0" rIns="0" bIns="0" rtlCol="0"/>
            <a:lstStyle/>
            <a:p>
              <a:endParaRPr/>
            </a:p>
          </p:txBody>
        </p:sp>
        <p:sp>
          <p:nvSpPr>
            <p:cNvPr id="155" name="object 155"/>
            <p:cNvSpPr/>
            <p:nvPr/>
          </p:nvSpPr>
          <p:spPr>
            <a:xfrm>
              <a:off x="9640690" y="3979876"/>
              <a:ext cx="399812" cy="554887"/>
            </a:xfrm>
            <a:prstGeom prst="rect">
              <a:avLst/>
            </a:prstGeom>
            <a:blipFill>
              <a:blip r:embed="rId38" cstate="print"/>
              <a:stretch>
                <a:fillRect/>
              </a:stretch>
            </a:blipFill>
          </p:spPr>
          <p:txBody>
            <a:bodyPr wrap="square" lIns="0" tIns="0" rIns="0" bIns="0" rtlCol="0"/>
            <a:lstStyle/>
            <a:p>
              <a:endParaRPr/>
            </a:p>
          </p:txBody>
        </p:sp>
        <p:sp>
          <p:nvSpPr>
            <p:cNvPr id="156" name="object 156"/>
            <p:cNvSpPr/>
            <p:nvPr/>
          </p:nvSpPr>
          <p:spPr>
            <a:xfrm>
              <a:off x="9640689" y="4113431"/>
              <a:ext cx="152400" cy="421640"/>
            </a:xfrm>
            <a:custGeom>
              <a:avLst/>
              <a:gdLst/>
              <a:ahLst/>
              <a:cxnLst/>
              <a:rect l="l" t="t" r="r" b="b"/>
              <a:pathLst>
                <a:path w="152400" h="421639">
                  <a:moveTo>
                    <a:pt x="151798" y="83620"/>
                  </a:moveTo>
                  <a:lnTo>
                    <a:pt x="108499" y="72059"/>
                  </a:lnTo>
                  <a:lnTo>
                    <a:pt x="68228" y="53961"/>
                  </a:lnTo>
                  <a:lnTo>
                    <a:pt x="31793" y="29787"/>
                  </a:lnTo>
                  <a:lnTo>
                    <a:pt x="0" y="0"/>
                  </a:lnTo>
                  <a:lnTo>
                    <a:pt x="0" y="344405"/>
                  </a:lnTo>
                  <a:lnTo>
                    <a:pt x="32269" y="372536"/>
                  </a:lnTo>
                  <a:lnTo>
                    <a:pt x="68863" y="395019"/>
                  </a:lnTo>
                  <a:lnTo>
                    <a:pt x="108975" y="411426"/>
                  </a:lnTo>
                  <a:lnTo>
                    <a:pt x="151798" y="421331"/>
                  </a:lnTo>
                  <a:lnTo>
                    <a:pt x="151798" y="83606"/>
                  </a:lnTo>
                </a:path>
              </a:pathLst>
            </a:custGeom>
            <a:ln w="5078">
              <a:solidFill>
                <a:srgbClr val="FFFFFF"/>
              </a:solidFill>
            </a:ln>
          </p:spPr>
          <p:txBody>
            <a:bodyPr wrap="square" lIns="0" tIns="0" rIns="0" bIns="0" rtlCol="0"/>
            <a:lstStyle/>
            <a:p>
              <a:endParaRPr/>
            </a:p>
          </p:txBody>
        </p:sp>
        <p:sp>
          <p:nvSpPr>
            <p:cNvPr id="157" name="object 157"/>
            <p:cNvSpPr/>
            <p:nvPr/>
          </p:nvSpPr>
          <p:spPr>
            <a:xfrm>
              <a:off x="9792490" y="4062158"/>
              <a:ext cx="248013" cy="472225"/>
            </a:xfrm>
            <a:prstGeom prst="rect">
              <a:avLst/>
            </a:prstGeom>
            <a:blipFill>
              <a:blip r:embed="rId39" cstate="print"/>
              <a:stretch>
                <a:fillRect/>
              </a:stretch>
            </a:blipFill>
          </p:spPr>
          <p:txBody>
            <a:bodyPr wrap="square" lIns="0" tIns="0" rIns="0" bIns="0" rtlCol="0"/>
            <a:lstStyle/>
            <a:p>
              <a:endParaRPr/>
            </a:p>
          </p:txBody>
        </p:sp>
        <p:sp>
          <p:nvSpPr>
            <p:cNvPr id="158" name="object 158"/>
            <p:cNvSpPr/>
            <p:nvPr/>
          </p:nvSpPr>
          <p:spPr>
            <a:xfrm>
              <a:off x="9792489" y="4062157"/>
              <a:ext cx="248285" cy="472440"/>
            </a:xfrm>
            <a:custGeom>
              <a:avLst/>
              <a:gdLst/>
              <a:ahLst/>
              <a:cxnLst/>
              <a:rect l="l" t="t" r="r" b="b"/>
              <a:pathLst>
                <a:path w="248284" h="472439">
                  <a:moveTo>
                    <a:pt x="0" y="134881"/>
                  </a:moveTo>
                  <a:lnTo>
                    <a:pt x="0" y="472225"/>
                  </a:lnTo>
                  <a:lnTo>
                    <a:pt x="248013" y="338654"/>
                  </a:lnTo>
                  <a:lnTo>
                    <a:pt x="248013" y="0"/>
                  </a:lnTo>
                  <a:lnTo>
                    <a:pt x="0" y="134881"/>
                  </a:lnTo>
                  <a:close/>
                </a:path>
              </a:pathLst>
            </a:custGeom>
            <a:ln w="5077">
              <a:solidFill>
                <a:srgbClr val="FFFFFF"/>
              </a:solidFill>
            </a:ln>
          </p:spPr>
          <p:txBody>
            <a:bodyPr wrap="square" lIns="0" tIns="0" rIns="0" bIns="0" rtlCol="0"/>
            <a:lstStyle/>
            <a:p>
              <a:endParaRPr/>
            </a:p>
          </p:txBody>
        </p:sp>
        <p:sp>
          <p:nvSpPr>
            <p:cNvPr id="159" name="object 159"/>
            <p:cNvSpPr/>
            <p:nvPr/>
          </p:nvSpPr>
          <p:spPr>
            <a:xfrm>
              <a:off x="9640689" y="3979875"/>
              <a:ext cx="400050" cy="554990"/>
            </a:xfrm>
            <a:custGeom>
              <a:avLst/>
              <a:gdLst/>
              <a:ahLst/>
              <a:cxnLst/>
              <a:rect l="l" t="t" r="r" b="b"/>
              <a:pathLst>
                <a:path w="400050" h="554989">
                  <a:moveTo>
                    <a:pt x="399812" y="82267"/>
                  </a:moveTo>
                  <a:lnTo>
                    <a:pt x="246038" y="0"/>
                  </a:lnTo>
                  <a:lnTo>
                    <a:pt x="0" y="133922"/>
                  </a:lnTo>
                  <a:lnTo>
                    <a:pt x="0" y="477947"/>
                  </a:lnTo>
                  <a:lnTo>
                    <a:pt x="32269" y="506078"/>
                  </a:lnTo>
                  <a:lnTo>
                    <a:pt x="68863" y="528561"/>
                  </a:lnTo>
                  <a:lnTo>
                    <a:pt x="108975" y="544968"/>
                  </a:lnTo>
                  <a:lnTo>
                    <a:pt x="151798" y="554873"/>
                  </a:lnTo>
                  <a:lnTo>
                    <a:pt x="399812" y="420922"/>
                  </a:lnTo>
                  <a:lnTo>
                    <a:pt x="399812" y="82267"/>
                  </a:lnTo>
                  <a:close/>
                </a:path>
              </a:pathLst>
            </a:custGeom>
            <a:ln w="14103">
              <a:solidFill>
                <a:srgbClr val="000000"/>
              </a:solidFill>
            </a:ln>
          </p:spPr>
          <p:txBody>
            <a:bodyPr wrap="square" lIns="0" tIns="0" rIns="0" bIns="0" rtlCol="0"/>
            <a:lstStyle/>
            <a:p>
              <a:endParaRPr/>
            </a:p>
          </p:txBody>
        </p:sp>
        <p:sp>
          <p:nvSpPr>
            <p:cNvPr id="160" name="object 160"/>
            <p:cNvSpPr/>
            <p:nvPr/>
          </p:nvSpPr>
          <p:spPr>
            <a:xfrm>
              <a:off x="9696556" y="4320518"/>
              <a:ext cx="27792" cy="34079"/>
            </a:xfrm>
            <a:prstGeom prst="rect">
              <a:avLst/>
            </a:prstGeom>
            <a:blipFill>
              <a:blip r:embed="rId40" cstate="print"/>
              <a:stretch>
                <a:fillRect/>
              </a:stretch>
            </a:blipFill>
          </p:spPr>
          <p:txBody>
            <a:bodyPr wrap="square" lIns="0" tIns="0" rIns="0" bIns="0" rtlCol="0"/>
            <a:lstStyle/>
            <a:p>
              <a:endParaRPr/>
            </a:p>
          </p:txBody>
        </p:sp>
        <p:sp>
          <p:nvSpPr>
            <p:cNvPr id="161" name="object 161"/>
            <p:cNvSpPr/>
            <p:nvPr/>
          </p:nvSpPr>
          <p:spPr>
            <a:xfrm>
              <a:off x="9696556" y="4320517"/>
              <a:ext cx="27940" cy="34290"/>
            </a:xfrm>
            <a:custGeom>
              <a:avLst/>
              <a:gdLst/>
              <a:ahLst/>
              <a:cxnLst/>
              <a:rect l="l" t="t" r="r" b="b"/>
              <a:pathLst>
                <a:path w="27940" h="34289">
                  <a:moveTo>
                    <a:pt x="24829" y="13079"/>
                  </a:moveTo>
                  <a:lnTo>
                    <a:pt x="21866" y="4876"/>
                  </a:lnTo>
                  <a:lnTo>
                    <a:pt x="14530" y="0"/>
                  </a:lnTo>
                  <a:lnTo>
                    <a:pt x="8464" y="2198"/>
                  </a:lnTo>
                  <a:lnTo>
                    <a:pt x="2539" y="4383"/>
                  </a:lnTo>
                  <a:lnTo>
                    <a:pt x="0" y="12811"/>
                  </a:lnTo>
                  <a:lnTo>
                    <a:pt x="2962" y="21014"/>
                  </a:lnTo>
                  <a:lnTo>
                    <a:pt x="6066" y="29217"/>
                  </a:lnTo>
                  <a:lnTo>
                    <a:pt x="13261" y="34079"/>
                  </a:lnTo>
                  <a:lnTo>
                    <a:pt x="19327" y="31895"/>
                  </a:lnTo>
                  <a:lnTo>
                    <a:pt x="25393" y="29696"/>
                  </a:lnTo>
                  <a:lnTo>
                    <a:pt x="27792" y="21268"/>
                  </a:lnTo>
                  <a:lnTo>
                    <a:pt x="24829" y="13079"/>
                  </a:lnTo>
                  <a:close/>
                </a:path>
              </a:pathLst>
            </a:custGeom>
            <a:ln w="5076">
              <a:solidFill>
                <a:srgbClr val="000000"/>
              </a:solidFill>
            </a:ln>
          </p:spPr>
          <p:txBody>
            <a:bodyPr wrap="square" lIns="0" tIns="0" rIns="0" bIns="0" rtlCol="0"/>
            <a:lstStyle/>
            <a:p>
              <a:endParaRPr/>
            </a:p>
          </p:txBody>
        </p:sp>
        <p:sp>
          <p:nvSpPr>
            <p:cNvPr id="162" name="object 162"/>
            <p:cNvSpPr/>
            <p:nvPr/>
          </p:nvSpPr>
          <p:spPr>
            <a:xfrm>
              <a:off x="9661008" y="4387970"/>
              <a:ext cx="111021" cy="102212"/>
            </a:xfrm>
            <a:prstGeom prst="rect">
              <a:avLst/>
            </a:prstGeom>
            <a:blipFill>
              <a:blip r:embed="rId41" cstate="print"/>
              <a:stretch>
                <a:fillRect/>
              </a:stretch>
            </a:blipFill>
          </p:spPr>
          <p:txBody>
            <a:bodyPr wrap="square" lIns="0" tIns="0" rIns="0" bIns="0" rtlCol="0"/>
            <a:lstStyle/>
            <a:p>
              <a:endParaRPr/>
            </a:p>
          </p:txBody>
        </p:sp>
        <p:sp>
          <p:nvSpPr>
            <p:cNvPr id="163" name="object 163"/>
            <p:cNvSpPr/>
            <p:nvPr/>
          </p:nvSpPr>
          <p:spPr>
            <a:xfrm>
              <a:off x="9661146" y="4178391"/>
              <a:ext cx="111125" cy="62230"/>
            </a:xfrm>
            <a:custGeom>
              <a:avLst/>
              <a:gdLst/>
              <a:ahLst/>
              <a:cxnLst/>
              <a:rect l="l" t="t" r="r" b="b"/>
              <a:pathLst>
                <a:path w="111125" h="62229">
                  <a:moveTo>
                    <a:pt x="4373" y="0"/>
                  </a:moveTo>
                  <a:lnTo>
                    <a:pt x="2257" y="84"/>
                  </a:lnTo>
                  <a:lnTo>
                    <a:pt x="987" y="1381"/>
                  </a:lnTo>
                  <a:lnTo>
                    <a:pt x="282" y="2057"/>
                  </a:lnTo>
                  <a:lnTo>
                    <a:pt x="0" y="2959"/>
                  </a:lnTo>
                  <a:lnTo>
                    <a:pt x="0" y="3875"/>
                  </a:lnTo>
                  <a:lnTo>
                    <a:pt x="282" y="6102"/>
                  </a:lnTo>
                  <a:lnTo>
                    <a:pt x="1692" y="8090"/>
                  </a:lnTo>
                  <a:lnTo>
                    <a:pt x="3668" y="9217"/>
                  </a:lnTo>
                  <a:lnTo>
                    <a:pt x="26775" y="26420"/>
                  </a:lnTo>
                  <a:lnTo>
                    <a:pt x="51722" y="41010"/>
                  </a:lnTo>
                  <a:lnTo>
                    <a:pt x="78282" y="52857"/>
                  </a:lnTo>
                  <a:lnTo>
                    <a:pt x="106230" y="61831"/>
                  </a:lnTo>
                  <a:lnTo>
                    <a:pt x="109052" y="61239"/>
                  </a:lnTo>
                  <a:lnTo>
                    <a:pt x="110886" y="58617"/>
                  </a:lnTo>
                  <a:lnTo>
                    <a:pt x="110181" y="55967"/>
                  </a:lnTo>
                  <a:lnTo>
                    <a:pt x="109757" y="54121"/>
                  </a:lnTo>
                  <a:lnTo>
                    <a:pt x="108206" y="52684"/>
                  </a:lnTo>
                  <a:lnTo>
                    <a:pt x="106230" y="52261"/>
                  </a:lnTo>
                  <a:lnTo>
                    <a:pt x="78870" y="43606"/>
                  </a:lnTo>
                  <a:lnTo>
                    <a:pt x="52833" y="32124"/>
                  </a:lnTo>
                  <a:lnTo>
                    <a:pt x="28382" y="17941"/>
                  </a:lnTo>
                  <a:lnTo>
                    <a:pt x="5784" y="1183"/>
                  </a:lnTo>
                  <a:lnTo>
                    <a:pt x="4373" y="0"/>
                  </a:lnTo>
                  <a:close/>
                </a:path>
              </a:pathLst>
            </a:custGeom>
            <a:solidFill>
              <a:srgbClr val="000000"/>
            </a:solidFill>
          </p:spPr>
          <p:txBody>
            <a:bodyPr wrap="square" lIns="0" tIns="0" rIns="0" bIns="0" rtlCol="0"/>
            <a:lstStyle/>
            <a:p>
              <a:endParaRPr/>
            </a:p>
          </p:txBody>
        </p:sp>
        <p:sp>
          <p:nvSpPr>
            <p:cNvPr id="164" name="object 164"/>
            <p:cNvSpPr/>
            <p:nvPr/>
          </p:nvSpPr>
          <p:spPr>
            <a:xfrm>
              <a:off x="9661146" y="4178391"/>
              <a:ext cx="111125" cy="62230"/>
            </a:xfrm>
            <a:custGeom>
              <a:avLst/>
              <a:gdLst/>
              <a:ahLst/>
              <a:cxnLst/>
              <a:rect l="l" t="t" r="r" b="b"/>
              <a:pathLst>
                <a:path w="111125" h="62229">
                  <a:moveTo>
                    <a:pt x="3668" y="9217"/>
                  </a:moveTo>
                  <a:lnTo>
                    <a:pt x="26775" y="26420"/>
                  </a:lnTo>
                  <a:lnTo>
                    <a:pt x="51722" y="41010"/>
                  </a:lnTo>
                  <a:lnTo>
                    <a:pt x="78282" y="52857"/>
                  </a:lnTo>
                  <a:lnTo>
                    <a:pt x="106230" y="61831"/>
                  </a:lnTo>
                  <a:lnTo>
                    <a:pt x="109052" y="61239"/>
                  </a:lnTo>
                  <a:lnTo>
                    <a:pt x="110886" y="58617"/>
                  </a:lnTo>
                  <a:lnTo>
                    <a:pt x="110181" y="55967"/>
                  </a:lnTo>
                  <a:lnTo>
                    <a:pt x="109757" y="54121"/>
                  </a:lnTo>
                  <a:lnTo>
                    <a:pt x="108206" y="52684"/>
                  </a:lnTo>
                  <a:lnTo>
                    <a:pt x="106230" y="52261"/>
                  </a:lnTo>
                  <a:lnTo>
                    <a:pt x="78870" y="43606"/>
                  </a:lnTo>
                  <a:lnTo>
                    <a:pt x="52833" y="32124"/>
                  </a:lnTo>
                  <a:lnTo>
                    <a:pt x="28382" y="17941"/>
                  </a:lnTo>
                  <a:lnTo>
                    <a:pt x="5784" y="1183"/>
                  </a:lnTo>
                  <a:lnTo>
                    <a:pt x="4373" y="0"/>
                  </a:lnTo>
                  <a:lnTo>
                    <a:pt x="2257" y="84"/>
                  </a:lnTo>
                  <a:lnTo>
                    <a:pt x="987" y="1381"/>
                  </a:lnTo>
                  <a:lnTo>
                    <a:pt x="282" y="2057"/>
                  </a:lnTo>
                  <a:lnTo>
                    <a:pt x="0" y="2959"/>
                  </a:lnTo>
                  <a:lnTo>
                    <a:pt x="0" y="3875"/>
                  </a:lnTo>
                  <a:lnTo>
                    <a:pt x="282" y="6102"/>
                  </a:lnTo>
                  <a:lnTo>
                    <a:pt x="1692" y="8090"/>
                  </a:lnTo>
                  <a:lnTo>
                    <a:pt x="3668" y="9217"/>
                  </a:lnTo>
                  <a:close/>
                </a:path>
              </a:pathLst>
            </a:custGeom>
            <a:ln w="5075">
              <a:solidFill>
                <a:srgbClr val="000000"/>
              </a:solidFill>
            </a:ln>
          </p:spPr>
          <p:txBody>
            <a:bodyPr wrap="square" lIns="0" tIns="0" rIns="0" bIns="0" rtlCol="0"/>
            <a:lstStyle/>
            <a:p>
              <a:endParaRPr/>
            </a:p>
          </p:txBody>
        </p:sp>
        <p:sp>
          <p:nvSpPr>
            <p:cNvPr id="165" name="object 165"/>
            <p:cNvSpPr/>
            <p:nvPr/>
          </p:nvSpPr>
          <p:spPr>
            <a:xfrm>
              <a:off x="9694034" y="4208626"/>
              <a:ext cx="31303" cy="19673"/>
            </a:xfrm>
            <a:prstGeom prst="rect">
              <a:avLst/>
            </a:prstGeom>
            <a:blipFill>
              <a:blip r:embed="rId42" cstate="print"/>
              <a:stretch>
                <a:fillRect/>
              </a:stretch>
            </a:blipFill>
          </p:spPr>
          <p:txBody>
            <a:bodyPr wrap="square" lIns="0" tIns="0" rIns="0" bIns="0" rtlCol="0"/>
            <a:lstStyle/>
            <a:p>
              <a:endParaRPr/>
            </a:p>
          </p:txBody>
        </p:sp>
        <p:sp>
          <p:nvSpPr>
            <p:cNvPr id="166" name="object 166"/>
            <p:cNvSpPr/>
            <p:nvPr/>
          </p:nvSpPr>
          <p:spPr>
            <a:xfrm>
              <a:off x="9694032" y="4208626"/>
              <a:ext cx="31750" cy="19685"/>
            </a:xfrm>
            <a:custGeom>
              <a:avLst/>
              <a:gdLst/>
              <a:ahLst/>
              <a:cxnLst/>
              <a:rect l="l" t="t" r="r" b="b"/>
              <a:pathLst>
                <a:path w="31750" h="19685">
                  <a:moveTo>
                    <a:pt x="31303" y="19152"/>
                  </a:moveTo>
                  <a:lnTo>
                    <a:pt x="25367" y="8101"/>
                  </a:lnTo>
                  <a:lnTo>
                    <a:pt x="17672" y="1567"/>
                  </a:lnTo>
                  <a:lnTo>
                    <a:pt x="9103" y="0"/>
                  </a:lnTo>
                  <a:lnTo>
                    <a:pt x="548" y="3845"/>
                  </a:lnTo>
                  <a:lnTo>
                    <a:pt x="0" y="8837"/>
                  </a:lnTo>
                  <a:lnTo>
                    <a:pt x="3246" y="13380"/>
                  </a:lnTo>
                  <a:lnTo>
                    <a:pt x="9694" y="16982"/>
                  </a:lnTo>
                  <a:lnTo>
                    <a:pt x="18747" y="19152"/>
                  </a:lnTo>
                  <a:lnTo>
                    <a:pt x="22839" y="19673"/>
                  </a:lnTo>
                  <a:lnTo>
                    <a:pt x="27212" y="19673"/>
                  </a:lnTo>
                  <a:lnTo>
                    <a:pt x="31303" y="19152"/>
                  </a:lnTo>
                  <a:close/>
                </a:path>
              </a:pathLst>
            </a:custGeom>
            <a:ln w="3175">
              <a:solidFill>
                <a:srgbClr val="FFFFFF"/>
              </a:solidFill>
            </a:ln>
          </p:spPr>
          <p:txBody>
            <a:bodyPr wrap="square" lIns="0" tIns="0" rIns="0" bIns="0" rtlCol="0"/>
            <a:lstStyle/>
            <a:p>
              <a:endParaRPr/>
            </a:p>
          </p:txBody>
        </p:sp>
        <p:sp>
          <p:nvSpPr>
            <p:cNvPr id="167" name="object 167"/>
            <p:cNvSpPr/>
            <p:nvPr/>
          </p:nvSpPr>
          <p:spPr>
            <a:xfrm>
              <a:off x="9665237" y="4215698"/>
              <a:ext cx="102562" cy="79406"/>
            </a:xfrm>
            <a:prstGeom prst="rect">
              <a:avLst/>
            </a:prstGeom>
            <a:blipFill>
              <a:blip r:embed="rId43" cstate="print"/>
              <a:stretch>
                <a:fillRect/>
              </a:stretch>
            </a:blipFill>
          </p:spPr>
          <p:txBody>
            <a:bodyPr wrap="square" lIns="0" tIns="0" rIns="0" bIns="0" rtlCol="0"/>
            <a:lstStyle/>
            <a:p>
              <a:endParaRPr/>
            </a:p>
          </p:txBody>
        </p:sp>
        <p:sp>
          <p:nvSpPr>
            <p:cNvPr id="168" name="object 168"/>
            <p:cNvSpPr/>
            <p:nvPr/>
          </p:nvSpPr>
          <p:spPr>
            <a:xfrm>
              <a:off x="9665237" y="4220955"/>
              <a:ext cx="102870" cy="59690"/>
            </a:xfrm>
            <a:custGeom>
              <a:avLst/>
              <a:gdLst/>
              <a:ahLst/>
              <a:cxnLst/>
              <a:rect l="l" t="t" r="r" b="b"/>
              <a:pathLst>
                <a:path w="102870" h="59689">
                  <a:moveTo>
                    <a:pt x="0" y="0"/>
                  </a:moveTo>
                  <a:lnTo>
                    <a:pt x="48001" y="38647"/>
                  </a:lnTo>
                  <a:lnTo>
                    <a:pt x="102562" y="59322"/>
                  </a:lnTo>
                  <a:lnTo>
                    <a:pt x="102562" y="52627"/>
                  </a:lnTo>
                  <a:lnTo>
                    <a:pt x="74772" y="43338"/>
                  </a:lnTo>
                  <a:lnTo>
                    <a:pt x="48265" y="31398"/>
                  </a:lnTo>
                  <a:lnTo>
                    <a:pt x="23266" y="16916"/>
                  </a:lnTo>
                  <a:lnTo>
                    <a:pt x="0" y="0"/>
                  </a:lnTo>
                  <a:close/>
                </a:path>
              </a:pathLst>
            </a:custGeom>
            <a:solidFill>
              <a:srgbClr val="000000"/>
            </a:solidFill>
          </p:spPr>
          <p:txBody>
            <a:bodyPr wrap="square" lIns="0" tIns="0" rIns="0" bIns="0" rtlCol="0"/>
            <a:lstStyle/>
            <a:p>
              <a:endParaRPr/>
            </a:p>
          </p:txBody>
        </p:sp>
        <p:sp>
          <p:nvSpPr>
            <p:cNvPr id="169" name="object 169"/>
            <p:cNvSpPr/>
            <p:nvPr/>
          </p:nvSpPr>
          <p:spPr>
            <a:xfrm>
              <a:off x="9665237" y="4215219"/>
              <a:ext cx="102870" cy="80010"/>
            </a:xfrm>
            <a:custGeom>
              <a:avLst/>
              <a:gdLst/>
              <a:ahLst/>
              <a:cxnLst/>
              <a:rect l="l" t="t" r="r" b="b"/>
              <a:pathLst>
                <a:path w="102870" h="80010">
                  <a:moveTo>
                    <a:pt x="0" y="0"/>
                  </a:moveTo>
                  <a:lnTo>
                    <a:pt x="0" y="26793"/>
                  </a:lnTo>
                  <a:lnTo>
                    <a:pt x="23266" y="43702"/>
                  </a:lnTo>
                  <a:lnTo>
                    <a:pt x="48265" y="58184"/>
                  </a:lnTo>
                  <a:lnTo>
                    <a:pt x="74772" y="70123"/>
                  </a:lnTo>
                  <a:lnTo>
                    <a:pt x="102562" y="79406"/>
                  </a:lnTo>
                </a:path>
              </a:pathLst>
            </a:custGeom>
            <a:ln w="5075">
              <a:solidFill>
                <a:srgbClr val="FFFFFF"/>
              </a:solidFill>
            </a:ln>
          </p:spPr>
          <p:txBody>
            <a:bodyPr wrap="square" lIns="0" tIns="0" rIns="0" bIns="0" rtlCol="0"/>
            <a:lstStyle/>
            <a:p>
              <a:endParaRPr/>
            </a:p>
          </p:txBody>
        </p:sp>
        <p:sp>
          <p:nvSpPr>
            <p:cNvPr id="170" name="object 170"/>
            <p:cNvSpPr/>
            <p:nvPr/>
          </p:nvSpPr>
          <p:spPr>
            <a:xfrm>
              <a:off x="9665237" y="4216177"/>
              <a:ext cx="102870" cy="80010"/>
            </a:xfrm>
            <a:custGeom>
              <a:avLst/>
              <a:gdLst/>
              <a:ahLst/>
              <a:cxnLst/>
              <a:rect l="l" t="t" r="r" b="b"/>
              <a:pathLst>
                <a:path w="102870" h="80010">
                  <a:moveTo>
                    <a:pt x="102562" y="79406"/>
                  </a:moveTo>
                  <a:lnTo>
                    <a:pt x="102562" y="52613"/>
                  </a:lnTo>
                  <a:lnTo>
                    <a:pt x="74872" y="43207"/>
                  </a:lnTo>
                  <a:lnTo>
                    <a:pt x="48424" y="31232"/>
                  </a:lnTo>
                  <a:lnTo>
                    <a:pt x="23405" y="16794"/>
                  </a:lnTo>
                  <a:lnTo>
                    <a:pt x="0" y="0"/>
                  </a:lnTo>
                </a:path>
              </a:pathLst>
            </a:custGeom>
            <a:ln w="5075">
              <a:solidFill>
                <a:srgbClr val="000000"/>
              </a:solidFill>
            </a:ln>
          </p:spPr>
          <p:txBody>
            <a:bodyPr wrap="square" lIns="0" tIns="0" rIns="0" bIns="0" rtlCol="0"/>
            <a:lstStyle/>
            <a:p>
              <a:endParaRPr/>
            </a:p>
          </p:txBody>
        </p:sp>
        <p:sp>
          <p:nvSpPr>
            <p:cNvPr id="171" name="object 171"/>
            <p:cNvSpPr/>
            <p:nvPr/>
          </p:nvSpPr>
          <p:spPr>
            <a:xfrm>
              <a:off x="9840738" y="4370172"/>
              <a:ext cx="156031" cy="151625"/>
            </a:xfrm>
            <a:prstGeom prst="rect">
              <a:avLst/>
            </a:prstGeom>
            <a:blipFill>
              <a:blip r:embed="rId44" cstate="print"/>
              <a:stretch>
                <a:fillRect/>
              </a:stretch>
            </a:blipFill>
          </p:spPr>
          <p:txBody>
            <a:bodyPr wrap="square" lIns="0" tIns="0" rIns="0" bIns="0" rtlCol="0"/>
            <a:lstStyle/>
            <a:p>
              <a:endParaRPr/>
            </a:p>
          </p:txBody>
        </p:sp>
        <p:sp>
          <p:nvSpPr>
            <p:cNvPr id="172" name="object 172"/>
            <p:cNvSpPr/>
            <p:nvPr/>
          </p:nvSpPr>
          <p:spPr>
            <a:xfrm>
              <a:off x="9833686" y="4363178"/>
              <a:ext cx="170272" cy="165697"/>
            </a:xfrm>
            <a:prstGeom prst="rect">
              <a:avLst/>
            </a:prstGeom>
            <a:blipFill>
              <a:blip r:embed="rId45" cstate="print"/>
              <a:stretch>
                <a:fillRect/>
              </a:stretch>
            </a:blipFill>
          </p:spPr>
          <p:txBody>
            <a:bodyPr wrap="square" lIns="0" tIns="0" rIns="0" bIns="0" rtlCol="0"/>
            <a:lstStyle/>
            <a:p>
              <a:endParaRPr/>
            </a:p>
          </p:txBody>
        </p:sp>
        <p:sp>
          <p:nvSpPr>
            <p:cNvPr id="173" name="object 173"/>
            <p:cNvSpPr/>
            <p:nvPr/>
          </p:nvSpPr>
          <p:spPr>
            <a:xfrm>
              <a:off x="8529004" y="3180848"/>
              <a:ext cx="512445" cy="0"/>
            </a:xfrm>
            <a:custGeom>
              <a:avLst/>
              <a:gdLst/>
              <a:ahLst/>
              <a:cxnLst/>
              <a:rect l="l" t="t" r="r" b="b"/>
              <a:pathLst>
                <a:path w="512445">
                  <a:moveTo>
                    <a:pt x="0" y="0"/>
                  </a:moveTo>
                  <a:lnTo>
                    <a:pt x="511827" y="0"/>
                  </a:lnTo>
                </a:path>
              </a:pathLst>
            </a:custGeom>
            <a:ln w="30443">
              <a:solidFill>
                <a:srgbClr val="000000"/>
              </a:solidFill>
            </a:ln>
          </p:spPr>
          <p:txBody>
            <a:bodyPr wrap="square" lIns="0" tIns="0" rIns="0" bIns="0" rtlCol="0"/>
            <a:lstStyle/>
            <a:p>
              <a:endParaRPr/>
            </a:p>
          </p:txBody>
        </p:sp>
        <p:sp>
          <p:nvSpPr>
            <p:cNvPr id="174" name="object 174"/>
            <p:cNvSpPr/>
            <p:nvPr/>
          </p:nvSpPr>
          <p:spPr>
            <a:xfrm>
              <a:off x="7152657" y="3180848"/>
              <a:ext cx="488950" cy="0"/>
            </a:xfrm>
            <a:custGeom>
              <a:avLst/>
              <a:gdLst/>
              <a:ahLst/>
              <a:cxnLst/>
              <a:rect l="l" t="t" r="r" b="b"/>
              <a:pathLst>
                <a:path w="488950">
                  <a:moveTo>
                    <a:pt x="0" y="0"/>
                  </a:moveTo>
                  <a:lnTo>
                    <a:pt x="488549" y="0"/>
                  </a:lnTo>
                </a:path>
              </a:pathLst>
            </a:custGeom>
            <a:ln w="30443">
              <a:solidFill>
                <a:srgbClr val="000000"/>
              </a:solidFill>
            </a:ln>
          </p:spPr>
          <p:txBody>
            <a:bodyPr wrap="square" lIns="0" tIns="0" rIns="0" bIns="0" rtlCol="0"/>
            <a:lstStyle/>
            <a:p>
              <a:endParaRPr/>
            </a:p>
          </p:txBody>
        </p:sp>
        <p:sp>
          <p:nvSpPr>
            <p:cNvPr id="175" name="object 175"/>
            <p:cNvSpPr txBox="1"/>
            <p:nvPr/>
          </p:nvSpPr>
          <p:spPr>
            <a:xfrm>
              <a:off x="7918137" y="4281542"/>
              <a:ext cx="1045844" cy="216726"/>
            </a:xfrm>
            <a:prstGeom prst="rect">
              <a:avLst/>
            </a:prstGeom>
          </p:spPr>
          <p:txBody>
            <a:bodyPr vert="horz" wrap="square" lIns="0" tIns="16510" rIns="0" bIns="0" rtlCol="0">
              <a:spAutoFit/>
            </a:bodyPr>
            <a:lstStyle/>
            <a:p>
              <a:pPr marL="12700">
                <a:spcBef>
                  <a:spcPts val="130"/>
                </a:spcBef>
              </a:pPr>
              <a:r>
                <a:rPr sz="1300" spc="5" dirty="0">
                  <a:latin typeface="Times New Roman"/>
                  <a:cs typeface="Times New Roman"/>
                </a:rPr>
                <a:t>192.168.2.0/24</a:t>
              </a:r>
              <a:endParaRPr sz="1300">
                <a:latin typeface="Times New Roman"/>
                <a:cs typeface="Times New Roman"/>
              </a:endParaRPr>
            </a:p>
          </p:txBody>
        </p:sp>
        <p:sp>
          <p:nvSpPr>
            <p:cNvPr id="176" name="object 176"/>
            <p:cNvSpPr/>
            <p:nvPr/>
          </p:nvSpPr>
          <p:spPr>
            <a:xfrm>
              <a:off x="3370978" y="3441027"/>
              <a:ext cx="630555" cy="400685"/>
            </a:xfrm>
            <a:custGeom>
              <a:avLst/>
              <a:gdLst/>
              <a:ahLst/>
              <a:cxnLst/>
              <a:rect l="l" t="t" r="r" b="b"/>
              <a:pathLst>
                <a:path w="630555" h="400685">
                  <a:moveTo>
                    <a:pt x="143305" y="0"/>
                  </a:moveTo>
                  <a:lnTo>
                    <a:pt x="102711" y="13417"/>
                  </a:lnTo>
                  <a:lnTo>
                    <a:pt x="66560" y="34615"/>
                  </a:lnTo>
                  <a:lnTo>
                    <a:pt x="32346" y="67880"/>
                  </a:lnTo>
                  <a:lnTo>
                    <a:pt x="10089" y="106508"/>
                  </a:lnTo>
                  <a:lnTo>
                    <a:pt x="0" y="148256"/>
                  </a:lnTo>
                  <a:lnTo>
                    <a:pt x="2287" y="190883"/>
                  </a:lnTo>
                  <a:lnTo>
                    <a:pt x="17162" y="232146"/>
                  </a:lnTo>
                  <a:lnTo>
                    <a:pt x="44834" y="269804"/>
                  </a:lnTo>
                  <a:lnTo>
                    <a:pt x="81673" y="297664"/>
                  </a:lnTo>
                  <a:lnTo>
                    <a:pt x="120910" y="322393"/>
                  </a:lnTo>
                  <a:lnTo>
                    <a:pt x="162278" y="343903"/>
                  </a:lnTo>
                  <a:lnTo>
                    <a:pt x="205509" y="362108"/>
                  </a:lnTo>
                  <a:lnTo>
                    <a:pt x="250337" y="376920"/>
                  </a:lnTo>
                  <a:lnTo>
                    <a:pt x="296494" y="388251"/>
                  </a:lnTo>
                  <a:lnTo>
                    <a:pt x="343714" y="396014"/>
                  </a:lnTo>
                  <a:lnTo>
                    <a:pt x="391729" y="400121"/>
                  </a:lnTo>
                  <a:lnTo>
                    <a:pt x="440272" y="400485"/>
                  </a:lnTo>
                  <a:lnTo>
                    <a:pt x="630162" y="400218"/>
                  </a:lnTo>
                  <a:lnTo>
                    <a:pt x="143305" y="0"/>
                  </a:lnTo>
                  <a:close/>
                </a:path>
              </a:pathLst>
            </a:custGeom>
            <a:solidFill>
              <a:srgbClr val="DCD2B8"/>
            </a:solidFill>
          </p:spPr>
          <p:txBody>
            <a:bodyPr wrap="square" lIns="0" tIns="0" rIns="0" bIns="0" rtlCol="0"/>
            <a:lstStyle/>
            <a:p>
              <a:endParaRPr/>
            </a:p>
          </p:txBody>
        </p:sp>
        <p:sp>
          <p:nvSpPr>
            <p:cNvPr id="177" name="object 177"/>
            <p:cNvSpPr/>
            <p:nvPr/>
          </p:nvSpPr>
          <p:spPr>
            <a:xfrm>
              <a:off x="3446426" y="2609611"/>
              <a:ext cx="887797" cy="1231774"/>
            </a:xfrm>
            <a:prstGeom prst="rect">
              <a:avLst/>
            </a:prstGeom>
            <a:blipFill>
              <a:blip r:embed="rId46" cstate="print"/>
              <a:stretch>
                <a:fillRect/>
              </a:stretch>
            </a:blipFill>
          </p:spPr>
          <p:txBody>
            <a:bodyPr wrap="square" lIns="0" tIns="0" rIns="0" bIns="0" rtlCol="0"/>
            <a:lstStyle/>
            <a:p>
              <a:endParaRPr/>
            </a:p>
          </p:txBody>
        </p:sp>
        <p:sp>
          <p:nvSpPr>
            <p:cNvPr id="178" name="object 178"/>
            <p:cNvSpPr/>
            <p:nvPr/>
          </p:nvSpPr>
          <p:spPr>
            <a:xfrm>
              <a:off x="3997190" y="2906011"/>
              <a:ext cx="337185" cy="935990"/>
            </a:xfrm>
            <a:custGeom>
              <a:avLst/>
              <a:gdLst/>
              <a:ahLst/>
              <a:cxnLst/>
              <a:rect l="l" t="t" r="r" b="b"/>
              <a:pathLst>
                <a:path w="337185" h="935989">
                  <a:moveTo>
                    <a:pt x="0" y="185620"/>
                  </a:moveTo>
                  <a:lnTo>
                    <a:pt x="48765" y="174661"/>
                  </a:lnTo>
                  <a:lnTo>
                    <a:pt x="96086" y="159946"/>
                  </a:lnTo>
                  <a:lnTo>
                    <a:pt x="141734" y="141605"/>
                  </a:lnTo>
                  <a:lnTo>
                    <a:pt x="185480" y="119765"/>
                  </a:lnTo>
                  <a:lnTo>
                    <a:pt x="227098" y="94555"/>
                  </a:lnTo>
                  <a:lnTo>
                    <a:pt x="266357" y="66106"/>
                  </a:lnTo>
                  <a:lnTo>
                    <a:pt x="303031" y="34544"/>
                  </a:lnTo>
                  <a:lnTo>
                    <a:pt x="336891" y="0"/>
                  </a:lnTo>
                  <a:lnTo>
                    <a:pt x="336891" y="764594"/>
                  </a:lnTo>
                  <a:lnTo>
                    <a:pt x="302470" y="797331"/>
                  </a:lnTo>
                  <a:lnTo>
                    <a:pt x="265385" y="827050"/>
                  </a:lnTo>
                  <a:lnTo>
                    <a:pt x="225870" y="853632"/>
                  </a:lnTo>
                  <a:lnTo>
                    <a:pt x="184158" y="876960"/>
                  </a:lnTo>
                  <a:lnTo>
                    <a:pt x="140482" y="896916"/>
                  </a:lnTo>
                  <a:lnTo>
                    <a:pt x="95074" y="913383"/>
                  </a:lnTo>
                  <a:lnTo>
                    <a:pt x="48169" y="926241"/>
                  </a:lnTo>
                  <a:lnTo>
                    <a:pt x="0" y="935373"/>
                  </a:lnTo>
                  <a:lnTo>
                    <a:pt x="141" y="185620"/>
                  </a:lnTo>
                </a:path>
              </a:pathLst>
            </a:custGeom>
            <a:ln w="5078">
              <a:solidFill>
                <a:srgbClr val="FFFFFF"/>
              </a:solidFill>
            </a:ln>
          </p:spPr>
          <p:txBody>
            <a:bodyPr wrap="square" lIns="0" tIns="0" rIns="0" bIns="0" rtlCol="0"/>
            <a:lstStyle/>
            <a:p>
              <a:endParaRPr/>
            </a:p>
          </p:txBody>
        </p:sp>
        <p:sp>
          <p:nvSpPr>
            <p:cNvPr id="179" name="object 179"/>
            <p:cNvSpPr/>
            <p:nvPr/>
          </p:nvSpPr>
          <p:spPr>
            <a:xfrm>
              <a:off x="3446426" y="2792271"/>
              <a:ext cx="550905" cy="1048268"/>
            </a:xfrm>
            <a:prstGeom prst="rect">
              <a:avLst/>
            </a:prstGeom>
            <a:blipFill>
              <a:blip r:embed="rId47" cstate="print"/>
              <a:stretch>
                <a:fillRect/>
              </a:stretch>
            </a:blipFill>
          </p:spPr>
          <p:txBody>
            <a:bodyPr wrap="square" lIns="0" tIns="0" rIns="0" bIns="0" rtlCol="0"/>
            <a:lstStyle/>
            <a:p>
              <a:endParaRPr/>
            </a:p>
          </p:txBody>
        </p:sp>
        <p:sp>
          <p:nvSpPr>
            <p:cNvPr id="180" name="object 180"/>
            <p:cNvSpPr/>
            <p:nvPr/>
          </p:nvSpPr>
          <p:spPr>
            <a:xfrm>
              <a:off x="3446424" y="2792272"/>
              <a:ext cx="551180" cy="1048385"/>
            </a:xfrm>
            <a:custGeom>
              <a:avLst/>
              <a:gdLst/>
              <a:ahLst/>
              <a:cxnLst/>
              <a:rect l="l" t="t" r="r" b="b"/>
              <a:pathLst>
                <a:path w="551180" h="1048385">
                  <a:moveTo>
                    <a:pt x="550905" y="299360"/>
                  </a:moveTo>
                  <a:lnTo>
                    <a:pt x="550905" y="1048268"/>
                  </a:lnTo>
                  <a:lnTo>
                    <a:pt x="0" y="751755"/>
                  </a:lnTo>
                  <a:lnTo>
                    <a:pt x="0" y="0"/>
                  </a:lnTo>
                  <a:lnTo>
                    <a:pt x="550905" y="299360"/>
                  </a:lnTo>
                  <a:close/>
                </a:path>
              </a:pathLst>
            </a:custGeom>
            <a:ln w="5077">
              <a:solidFill>
                <a:srgbClr val="FFFFFF"/>
              </a:solidFill>
            </a:ln>
          </p:spPr>
          <p:txBody>
            <a:bodyPr wrap="square" lIns="0" tIns="0" rIns="0" bIns="0" rtlCol="0"/>
            <a:lstStyle/>
            <a:p>
              <a:endParaRPr/>
            </a:p>
          </p:txBody>
        </p:sp>
        <p:sp>
          <p:nvSpPr>
            <p:cNvPr id="181" name="object 181"/>
            <p:cNvSpPr/>
            <p:nvPr/>
          </p:nvSpPr>
          <p:spPr>
            <a:xfrm>
              <a:off x="3446425" y="2609470"/>
              <a:ext cx="888365" cy="1231900"/>
            </a:xfrm>
            <a:custGeom>
              <a:avLst/>
              <a:gdLst/>
              <a:ahLst/>
              <a:cxnLst/>
              <a:rect l="l" t="t" r="r" b="b"/>
              <a:pathLst>
                <a:path w="888364" h="1231900">
                  <a:moveTo>
                    <a:pt x="0" y="182660"/>
                  </a:moveTo>
                  <a:lnTo>
                    <a:pt x="341547" y="0"/>
                  </a:lnTo>
                  <a:lnTo>
                    <a:pt x="887797" y="297387"/>
                  </a:lnTo>
                  <a:lnTo>
                    <a:pt x="887656" y="1061108"/>
                  </a:lnTo>
                  <a:lnTo>
                    <a:pt x="853234" y="1093849"/>
                  </a:lnTo>
                  <a:lnTo>
                    <a:pt x="816149" y="1123571"/>
                  </a:lnTo>
                  <a:lnTo>
                    <a:pt x="776634" y="1150155"/>
                  </a:lnTo>
                  <a:lnTo>
                    <a:pt x="734922" y="1173484"/>
                  </a:lnTo>
                  <a:lnTo>
                    <a:pt x="691246" y="1193439"/>
                  </a:lnTo>
                  <a:lnTo>
                    <a:pt x="645839" y="1209904"/>
                  </a:lnTo>
                  <a:lnTo>
                    <a:pt x="598934" y="1222759"/>
                  </a:lnTo>
                  <a:lnTo>
                    <a:pt x="550764" y="1231887"/>
                  </a:lnTo>
                  <a:lnTo>
                    <a:pt x="0" y="934528"/>
                  </a:lnTo>
                  <a:lnTo>
                    <a:pt x="0" y="182660"/>
                  </a:lnTo>
                  <a:close/>
                </a:path>
              </a:pathLst>
            </a:custGeom>
            <a:ln w="14103">
              <a:solidFill>
                <a:srgbClr val="000000"/>
              </a:solidFill>
            </a:ln>
          </p:spPr>
          <p:txBody>
            <a:bodyPr wrap="square" lIns="0" tIns="0" rIns="0" bIns="0" rtlCol="0"/>
            <a:lstStyle/>
            <a:p>
              <a:endParaRPr/>
            </a:p>
          </p:txBody>
        </p:sp>
        <p:sp>
          <p:nvSpPr>
            <p:cNvPr id="182" name="object 182"/>
            <p:cNvSpPr/>
            <p:nvPr/>
          </p:nvSpPr>
          <p:spPr>
            <a:xfrm>
              <a:off x="4152149" y="3369825"/>
              <a:ext cx="54058" cy="67563"/>
            </a:xfrm>
            <a:prstGeom prst="rect">
              <a:avLst/>
            </a:prstGeom>
            <a:blipFill>
              <a:blip r:embed="rId48" cstate="print"/>
              <a:stretch>
                <a:fillRect/>
              </a:stretch>
            </a:blipFill>
          </p:spPr>
          <p:txBody>
            <a:bodyPr wrap="square" lIns="0" tIns="0" rIns="0" bIns="0" rtlCol="0"/>
            <a:lstStyle/>
            <a:p>
              <a:endParaRPr/>
            </a:p>
          </p:txBody>
        </p:sp>
        <p:sp>
          <p:nvSpPr>
            <p:cNvPr id="183" name="object 183"/>
            <p:cNvSpPr/>
            <p:nvPr/>
          </p:nvSpPr>
          <p:spPr>
            <a:xfrm>
              <a:off x="4152149" y="3369825"/>
              <a:ext cx="54610" cy="67945"/>
            </a:xfrm>
            <a:custGeom>
              <a:avLst/>
              <a:gdLst/>
              <a:ahLst/>
              <a:cxnLst/>
              <a:rect l="l" t="t" r="r" b="b"/>
              <a:pathLst>
                <a:path w="54610" h="67945">
                  <a:moveTo>
                    <a:pt x="2764" y="24973"/>
                  </a:moveTo>
                  <a:lnTo>
                    <a:pt x="9341" y="12843"/>
                  </a:lnTo>
                  <a:lnTo>
                    <a:pt x="18353" y="4254"/>
                  </a:lnTo>
                  <a:lnTo>
                    <a:pt x="28634" y="0"/>
                  </a:lnTo>
                  <a:lnTo>
                    <a:pt x="39020" y="872"/>
                  </a:lnTo>
                  <a:lnTo>
                    <a:pt x="47525" y="6855"/>
                  </a:lnTo>
                  <a:lnTo>
                    <a:pt x="52670" y="16710"/>
                  </a:lnTo>
                  <a:lnTo>
                    <a:pt x="54058" y="29075"/>
                  </a:lnTo>
                  <a:lnTo>
                    <a:pt x="51294" y="42590"/>
                  </a:lnTo>
                  <a:lnTo>
                    <a:pt x="44716" y="54720"/>
                  </a:lnTo>
                  <a:lnTo>
                    <a:pt x="35705" y="63309"/>
                  </a:lnTo>
                  <a:lnTo>
                    <a:pt x="25424" y="67563"/>
                  </a:lnTo>
                  <a:lnTo>
                    <a:pt x="15037" y="66691"/>
                  </a:lnTo>
                  <a:lnTo>
                    <a:pt x="6533" y="60708"/>
                  </a:lnTo>
                  <a:lnTo>
                    <a:pt x="1388" y="50853"/>
                  </a:lnTo>
                  <a:lnTo>
                    <a:pt x="0" y="38488"/>
                  </a:lnTo>
                  <a:lnTo>
                    <a:pt x="2764" y="24973"/>
                  </a:lnTo>
                  <a:close/>
                </a:path>
              </a:pathLst>
            </a:custGeom>
            <a:ln w="5076">
              <a:solidFill>
                <a:srgbClr val="000000"/>
              </a:solidFill>
            </a:ln>
          </p:spPr>
          <p:txBody>
            <a:bodyPr wrap="square" lIns="0" tIns="0" rIns="0" bIns="0" rtlCol="0"/>
            <a:lstStyle/>
            <a:p>
              <a:endParaRPr/>
            </a:p>
          </p:txBody>
        </p:sp>
        <p:sp>
          <p:nvSpPr>
            <p:cNvPr id="184" name="object 184"/>
            <p:cNvSpPr/>
            <p:nvPr/>
          </p:nvSpPr>
          <p:spPr>
            <a:xfrm>
              <a:off x="4047698" y="3520685"/>
              <a:ext cx="236156" cy="216586"/>
            </a:xfrm>
            <a:prstGeom prst="rect">
              <a:avLst/>
            </a:prstGeom>
            <a:blipFill>
              <a:blip r:embed="rId49" cstate="print"/>
              <a:stretch>
                <a:fillRect/>
              </a:stretch>
            </a:blipFill>
          </p:spPr>
          <p:txBody>
            <a:bodyPr wrap="square" lIns="0" tIns="0" rIns="0" bIns="0" rtlCol="0"/>
            <a:lstStyle/>
            <a:p>
              <a:endParaRPr/>
            </a:p>
          </p:txBody>
        </p:sp>
        <p:sp>
          <p:nvSpPr>
            <p:cNvPr id="185" name="object 185"/>
            <p:cNvSpPr/>
            <p:nvPr/>
          </p:nvSpPr>
          <p:spPr>
            <a:xfrm>
              <a:off x="4042758" y="3050196"/>
              <a:ext cx="246379" cy="137795"/>
            </a:xfrm>
            <a:custGeom>
              <a:avLst/>
              <a:gdLst/>
              <a:ahLst/>
              <a:cxnLst/>
              <a:rect l="l" t="t" r="r" b="b"/>
              <a:pathLst>
                <a:path w="246380" h="137794">
                  <a:moveTo>
                    <a:pt x="236303" y="0"/>
                  </a:moveTo>
                  <a:lnTo>
                    <a:pt x="193485" y="32878"/>
                  </a:lnTo>
                  <a:lnTo>
                    <a:pt x="150961" y="59460"/>
                  </a:lnTo>
                  <a:lnTo>
                    <a:pt x="106046" y="82287"/>
                  </a:lnTo>
                  <a:lnTo>
                    <a:pt x="59019" y="101224"/>
                  </a:lnTo>
                  <a:lnTo>
                    <a:pt x="10157" y="116135"/>
                  </a:lnTo>
                  <a:lnTo>
                    <a:pt x="5784" y="116981"/>
                  </a:lnTo>
                  <a:lnTo>
                    <a:pt x="2398" y="120223"/>
                  </a:lnTo>
                  <a:lnTo>
                    <a:pt x="0" y="130230"/>
                  </a:lnTo>
                  <a:lnTo>
                    <a:pt x="3950" y="136008"/>
                  </a:lnTo>
                  <a:lnTo>
                    <a:pt x="10157" y="137277"/>
                  </a:lnTo>
                  <a:lnTo>
                    <a:pt x="60017" y="121879"/>
                  </a:lnTo>
                  <a:lnTo>
                    <a:pt x="108001" y="102348"/>
                  </a:lnTo>
                  <a:lnTo>
                    <a:pt x="153825" y="78846"/>
                  </a:lnTo>
                  <a:lnTo>
                    <a:pt x="197205" y="51535"/>
                  </a:lnTo>
                  <a:lnTo>
                    <a:pt x="237855" y="20577"/>
                  </a:lnTo>
                  <a:lnTo>
                    <a:pt x="242370" y="18040"/>
                  </a:lnTo>
                  <a:lnTo>
                    <a:pt x="245473" y="13671"/>
                  </a:lnTo>
                  <a:lnTo>
                    <a:pt x="245897" y="8738"/>
                  </a:lnTo>
                  <a:lnTo>
                    <a:pt x="246179" y="6624"/>
                  </a:lnTo>
                  <a:lnTo>
                    <a:pt x="245473" y="4651"/>
                  </a:lnTo>
                  <a:lnTo>
                    <a:pt x="241100" y="281"/>
                  </a:lnTo>
                  <a:lnTo>
                    <a:pt x="236303" y="0"/>
                  </a:lnTo>
                  <a:close/>
                </a:path>
              </a:pathLst>
            </a:custGeom>
            <a:solidFill>
              <a:srgbClr val="000000"/>
            </a:solidFill>
          </p:spPr>
          <p:txBody>
            <a:bodyPr wrap="square" lIns="0" tIns="0" rIns="0" bIns="0" rtlCol="0"/>
            <a:lstStyle/>
            <a:p>
              <a:endParaRPr/>
            </a:p>
          </p:txBody>
        </p:sp>
        <p:sp>
          <p:nvSpPr>
            <p:cNvPr id="186" name="object 186"/>
            <p:cNvSpPr/>
            <p:nvPr/>
          </p:nvSpPr>
          <p:spPr>
            <a:xfrm>
              <a:off x="4042758" y="3050196"/>
              <a:ext cx="246379" cy="137795"/>
            </a:xfrm>
            <a:custGeom>
              <a:avLst/>
              <a:gdLst/>
              <a:ahLst/>
              <a:cxnLst/>
              <a:rect l="l" t="t" r="r" b="b"/>
              <a:pathLst>
                <a:path w="246380" h="137794">
                  <a:moveTo>
                    <a:pt x="237855" y="20577"/>
                  </a:moveTo>
                  <a:lnTo>
                    <a:pt x="197205" y="51535"/>
                  </a:lnTo>
                  <a:lnTo>
                    <a:pt x="153825" y="78846"/>
                  </a:lnTo>
                  <a:lnTo>
                    <a:pt x="108001" y="102348"/>
                  </a:lnTo>
                  <a:lnTo>
                    <a:pt x="60017" y="121879"/>
                  </a:lnTo>
                  <a:lnTo>
                    <a:pt x="10157" y="137277"/>
                  </a:lnTo>
                  <a:lnTo>
                    <a:pt x="3950" y="136008"/>
                  </a:lnTo>
                  <a:lnTo>
                    <a:pt x="0" y="130230"/>
                  </a:lnTo>
                  <a:lnTo>
                    <a:pt x="1410" y="124310"/>
                  </a:lnTo>
                  <a:lnTo>
                    <a:pt x="2398" y="120223"/>
                  </a:lnTo>
                  <a:lnTo>
                    <a:pt x="5784" y="116981"/>
                  </a:lnTo>
                  <a:lnTo>
                    <a:pt x="10157" y="116135"/>
                  </a:lnTo>
                  <a:lnTo>
                    <a:pt x="59019" y="101224"/>
                  </a:lnTo>
                  <a:lnTo>
                    <a:pt x="106046" y="82287"/>
                  </a:lnTo>
                  <a:lnTo>
                    <a:pt x="150961" y="59460"/>
                  </a:lnTo>
                  <a:lnTo>
                    <a:pt x="193485" y="32878"/>
                  </a:lnTo>
                  <a:lnTo>
                    <a:pt x="233341" y="2677"/>
                  </a:lnTo>
                  <a:lnTo>
                    <a:pt x="236303" y="0"/>
                  </a:lnTo>
                  <a:lnTo>
                    <a:pt x="241100" y="281"/>
                  </a:lnTo>
                  <a:lnTo>
                    <a:pt x="243922" y="3100"/>
                  </a:lnTo>
                  <a:lnTo>
                    <a:pt x="245473" y="4651"/>
                  </a:lnTo>
                  <a:lnTo>
                    <a:pt x="246179" y="6624"/>
                  </a:lnTo>
                  <a:lnTo>
                    <a:pt x="245897" y="8738"/>
                  </a:lnTo>
                  <a:lnTo>
                    <a:pt x="245473" y="13671"/>
                  </a:lnTo>
                  <a:lnTo>
                    <a:pt x="242370" y="18040"/>
                  </a:lnTo>
                  <a:lnTo>
                    <a:pt x="237855" y="20577"/>
                  </a:lnTo>
                  <a:close/>
                </a:path>
              </a:pathLst>
            </a:custGeom>
            <a:ln w="5075">
              <a:solidFill>
                <a:srgbClr val="000000"/>
              </a:solidFill>
            </a:ln>
          </p:spPr>
          <p:txBody>
            <a:bodyPr wrap="square" lIns="0" tIns="0" rIns="0" bIns="0" rtlCol="0"/>
            <a:lstStyle/>
            <a:p>
              <a:endParaRPr/>
            </a:p>
          </p:txBody>
        </p:sp>
        <p:sp>
          <p:nvSpPr>
            <p:cNvPr id="187" name="object 187"/>
            <p:cNvSpPr/>
            <p:nvPr/>
          </p:nvSpPr>
          <p:spPr>
            <a:xfrm>
              <a:off x="4146307" y="3117335"/>
              <a:ext cx="69372" cy="43359"/>
            </a:xfrm>
            <a:prstGeom prst="rect">
              <a:avLst/>
            </a:prstGeom>
            <a:blipFill>
              <a:blip r:embed="rId50" cstate="print"/>
              <a:stretch>
                <a:fillRect/>
              </a:stretch>
            </a:blipFill>
          </p:spPr>
          <p:txBody>
            <a:bodyPr wrap="square" lIns="0" tIns="0" rIns="0" bIns="0" rtlCol="0"/>
            <a:lstStyle/>
            <a:p>
              <a:endParaRPr/>
            </a:p>
          </p:txBody>
        </p:sp>
        <p:sp>
          <p:nvSpPr>
            <p:cNvPr id="188" name="object 188"/>
            <p:cNvSpPr/>
            <p:nvPr/>
          </p:nvSpPr>
          <p:spPr>
            <a:xfrm>
              <a:off x="4146307" y="3117335"/>
              <a:ext cx="69850" cy="43815"/>
            </a:xfrm>
            <a:custGeom>
              <a:avLst/>
              <a:gdLst/>
              <a:ahLst/>
              <a:cxnLst/>
              <a:rect l="l" t="t" r="r" b="b"/>
              <a:pathLst>
                <a:path w="69850" h="43814">
                  <a:moveTo>
                    <a:pt x="0" y="42513"/>
                  </a:moveTo>
                  <a:lnTo>
                    <a:pt x="13128" y="18000"/>
                  </a:lnTo>
                  <a:lnTo>
                    <a:pt x="30225" y="3490"/>
                  </a:lnTo>
                  <a:lnTo>
                    <a:pt x="49279" y="0"/>
                  </a:lnTo>
                  <a:lnTo>
                    <a:pt x="68281" y="8546"/>
                  </a:lnTo>
                  <a:lnTo>
                    <a:pt x="69372" y="19621"/>
                  </a:lnTo>
                  <a:lnTo>
                    <a:pt x="62091" y="29705"/>
                  </a:lnTo>
                  <a:lnTo>
                    <a:pt x="47747" y="37701"/>
                  </a:lnTo>
                  <a:lnTo>
                    <a:pt x="27651" y="42513"/>
                  </a:lnTo>
                  <a:lnTo>
                    <a:pt x="20791" y="43147"/>
                  </a:lnTo>
                  <a:lnTo>
                    <a:pt x="13825" y="43359"/>
                  </a:lnTo>
                  <a:lnTo>
                    <a:pt x="6859" y="43147"/>
                  </a:lnTo>
                  <a:lnTo>
                    <a:pt x="0" y="42513"/>
                  </a:lnTo>
                  <a:close/>
                </a:path>
              </a:pathLst>
            </a:custGeom>
            <a:ln w="3175">
              <a:solidFill>
                <a:srgbClr val="FFFFFF"/>
              </a:solidFill>
            </a:ln>
          </p:spPr>
          <p:txBody>
            <a:bodyPr wrap="square" lIns="0" tIns="0" rIns="0" bIns="0" rtlCol="0"/>
            <a:lstStyle/>
            <a:p>
              <a:endParaRPr/>
            </a:p>
          </p:txBody>
        </p:sp>
        <p:sp>
          <p:nvSpPr>
            <p:cNvPr id="189" name="object 189"/>
            <p:cNvSpPr/>
            <p:nvPr/>
          </p:nvSpPr>
          <p:spPr>
            <a:xfrm>
              <a:off x="4051927" y="3133068"/>
              <a:ext cx="227698" cy="176318"/>
            </a:xfrm>
            <a:prstGeom prst="rect">
              <a:avLst/>
            </a:prstGeom>
            <a:blipFill>
              <a:blip r:embed="rId51" cstate="print"/>
              <a:stretch>
                <a:fillRect/>
              </a:stretch>
            </a:blipFill>
          </p:spPr>
          <p:txBody>
            <a:bodyPr wrap="square" lIns="0" tIns="0" rIns="0" bIns="0" rtlCol="0"/>
            <a:lstStyle/>
            <a:p>
              <a:endParaRPr/>
            </a:p>
          </p:txBody>
        </p:sp>
        <p:sp>
          <p:nvSpPr>
            <p:cNvPr id="190" name="object 190"/>
            <p:cNvSpPr/>
            <p:nvPr/>
          </p:nvSpPr>
          <p:spPr>
            <a:xfrm>
              <a:off x="4051928" y="3144766"/>
              <a:ext cx="227965" cy="132080"/>
            </a:xfrm>
            <a:custGeom>
              <a:avLst/>
              <a:gdLst/>
              <a:ahLst/>
              <a:cxnLst/>
              <a:rect l="l" t="t" r="r" b="b"/>
              <a:pathLst>
                <a:path w="227964" h="132079">
                  <a:moveTo>
                    <a:pt x="227698" y="0"/>
                  </a:moveTo>
                  <a:lnTo>
                    <a:pt x="186668" y="30458"/>
                  </a:lnTo>
                  <a:lnTo>
                    <a:pt x="143140" y="57486"/>
                  </a:lnTo>
                  <a:lnTo>
                    <a:pt x="97356" y="80969"/>
                  </a:lnTo>
                  <a:lnTo>
                    <a:pt x="49562" y="100792"/>
                  </a:lnTo>
                  <a:lnTo>
                    <a:pt x="0" y="116840"/>
                  </a:lnTo>
                  <a:lnTo>
                    <a:pt x="0" y="131639"/>
                  </a:lnTo>
                  <a:lnTo>
                    <a:pt x="49941" y="116443"/>
                  </a:lnTo>
                  <a:lnTo>
                    <a:pt x="97986" y="97006"/>
                  </a:lnTo>
                  <a:lnTo>
                    <a:pt x="143830" y="73482"/>
                  </a:lnTo>
                  <a:lnTo>
                    <a:pt x="187169" y="46028"/>
                  </a:lnTo>
                  <a:lnTo>
                    <a:pt x="227698" y="14798"/>
                  </a:lnTo>
                  <a:lnTo>
                    <a:pt x="227698" y="0"/>
                  </a:lnTo>
                  <a:close/>
                </a:path>
              </a:pathLst>
            </a:custGeom>
            <a:solidFill>
              <a:srgbClr val="000000"/>
            </a:solidFill>
          </p:spPr>
          <p:txBody>
            <a:bodyPr wrap="square" lIns="0" tIns="0" rIns="0" bIns="0" rtlCol="0"/>
            <a:lstStyle/>
            <a:p>
              <a:endParaRPr/>
            </a:p>
          </p:txBody>
        </p:sp>
        <p:sp>
          <p:nvSpPr>
            <p:cNvPr id="191" name="object 191"/>
            <p:cNvSpPr/>
            <p:nvPr/>
          </p:nvSpPr>
          <p:spPr>
            <a:xfrm>
              <a:off x="4051928" y="3132082"/>
              <a:ext cx="227965" cy="176530"/>
            </a:xfrm>
            <a:custGeom>
              <a:avLst/>
              <a:gdLst/>
              <a:ahLst/>
              <a:cxnLst/>
              <a:rect l="l" t="t" r="r" b="b"/>
              <a:pathLst>
                <a:path w="227964" h="176529">
                  <a:moveTo>
                    <a:pt x="227698" y="0"/>
                  </a:moveTo>
                  <a:lnTo>
                    <a:pt x="227698" y="59336"/>
                  </a:lnTo>
                  <a:lnTo>
                    <a:pt x="186668" y="89808"/>
                  </a:lnTo>
                  <a:lnTo>
                    <a:pt x="143140" y="116863"/>
                  </a:lnTo>
                  <a:lnTo>
                    <a:pt x="97356" y="140366"/>
                  </a:lnTo>
                  <a:lnTo>
                    <a:pt x="49562" y="160183"/>
                  </a:lnTo>
                  <a:lnTo>
                    <a:pt x="0" y="176177"/>
                  </a:lnTo>
                </a:path>
              </a:pathLst>
            </a:custGeom>
            <a:ln w="5075">
              <a:solidFill>
                <a:srgbClr val="FFFFFF"/>
              </a:solidFill>
            </a:ln>
          </p:spPr>
          <p:txBody>
            <a:bodyPr wrap="square" lIns="0" tIns="0" rIns="0" bIns="0" rtlCol="0"/>
            <a:lstStyle/>
            <a:p>
              <a:endParaRPr/>
            </a:p>
          </p:txBody>
        </p:sp>
        <p:sp>
          <p:nvSpPr>
            <p:cNvPr id="192" name="object 192"/>
            <p:cNvSpPr/>
            <p:nvPr/>
          </p:nvSpPr>
          <p:spPr>
            <a:xfrm>
              <a:off x="4051928" y="3134196"/>
              <a:ext cx="227965" cy="176530"/>
            </a:xfrm>
            <a:custGeom>
              <a:avLst/>
              <a:gdLst/>
              <a:ahLst/>
              <a:cxnLst/>
              <a:rect l="l" t="t" r="r" b="b"/>
              <a:pathLst>
                <a:path w="227964" h="176529">
                  <a:moveTo>
                    <a:pt x="0" y="176177"/>
                  </a:moveTo>
                  <a:lnTo>
                    <a:pt x="0" y="116699"/>
                  </a:lnTo>
                  <a:lnTo>
                    <a:pt x="49426" y="100449"/>
                  </a:lnTo>
                  <a:lnTo>
                    <a:pt x="97153" y="80532"/>
                  </a:lnTo>
                  <a:lnTo>
                    <a:pt x="142936" y="57071"/>
                  </a:lnTo>
                  <a:lnTo>
                    <a:pt x="186533" y="30186"/>
                  </a:lnTo>
                  <a:lnTo>
                    <a:pt x="227698" y="0"/>
                  </a:lnTo>
                </a:path>
              </a:pathLst>
            </a:custGeom>
            <a:ln w="5075">
              <a:solidFill>
                <a:srgbClr val="000000"/>
              </a:solidFill>
            </a:ln>
          </p:spPr>
          <p:txBody>
            <a:bodyPr wrap="square" lIns="0" tIns="0" rIns="0" bIns="0" rtlCol="0"/>
            <a:lstStyle/>
            <a:p>
              <a:endParaRPr/>
            </a:p>
          </p:txBody>
        </p:sp>
        <p:sp>
          <p:nvSpPr>
            <p:cNvPr id="193" name="object 193"/>
            <p:cNvSpPr txBox="1"/>
            <p:nvPr/>
          </p:nvSpPr>
          <p:spPr>
            <a:xfrm>
              <a:off x="3539673" y="3865312"/>
              <a:ext cx="994410" cy="216726"/>
            </a:xfrm>
            <a:prstGeom prst="rect">
              <a:avLst/>
            </a:prstGeom>
          </p:spPr>
          <p:txBody>
            <a:bodyPr vert="horz" wrap="square" lIns="0" tIns="16510" rIns="0" bIns="0" rtlCol="0">
              <a:spAutoFit/>
            </a:bodyPr>
            <a:lstStyle/>
            <a:p>
              <a:pPr marL="12700">
                <a:spcBef>
                  <a:spcPts val="130"/>
                </a:spcBef>
              </a:pPr>
              <a:r>
                <a:rPr sz="1300" spc="15" dirty="0">
                  <a:latin typeface="Times New Roman"/>
                  <a:cs typeface="Times New Roman"/>
                </a:rPr>
                <a:t>VP</a:t>
              </a:r>
              <a:r>
                <a:rPr sz="1300" spc="10" dirty="0">
                  <a:latin typeface="Times New Roman"/>
                  <a:cs typeface="Times New Roman"/>
                </a:rPr>
                <a:t>N</a:t>
              </a:r>
              <a:r>
                <a:rPr sz="1300" spc="25" dirty="0">
                  <a:latin typeface="宋体"/>
                  <a:cs typeface="宋体"/>
                </a:rPr>
                <a:t>服务器</a:t>
              </a:r>
              <a:r>
                <a:rPr sz="1300" spc="15" dirty="0">
                  <a:latin typeface="Times New Roman"/>
                  <a:cs typeface="Times New Roman"/>
                </a:rPr>
                <a:t>A</a:t>
              </a:r>
              <a:endParaRPr sz="1300">
                <a:latin typeface="Times New Roman"/>
                <a:cs typeface="Times New Roman"/>
              </a:endParaRPr>
            </a:p>
          </p:txBody>
        </p:sp>
        <p:sp>
          <p:nvSpPr>
            <p:cNvPr id="194" name="object 194"/>
            <p:cNvSpPr/>
            <p:nvPr/>
          </p:nvSpPr>
          <p:spPr>
            <a:xfrm>
              <a:off x="2246736" y="4281236"/>
              <a:ext cx="771525" cy="0"/>
            </a:xfrm>
            <a:custGeom>
              <a:avLst/>
              <a:gdLst/>
              <a:ahLst/>
              <a:cxnLst/>
              <a:rect l="l" t="t" r="r" b="b"/>
              <a:pathLst>
                <a:path w="771525">
                  <a:moveTo>
                    <a:pt x="0" y="0"/>
                  </a:moveTo>
                  <a:lnTo>
                    <a:pt x="771027" y="0"/>
                  </a:lnTo>
                </a:path>
              </a:pathLst>
            </a:custGeom>
            <a:ln w="30443">
              <a:solidFill>
                <a:srgbClr val="000000"/>
              </a:solidFill>
            </a:ln>
          </p:spPr>
          <p:txBody>
            <a:bodyPr wrap="square" lIns="0" tIns="0" rIns="0" bIns="0" rtlCol="0"/>
            <a:lstStyle/>
            <a:p>
              <a:endParaRPr/>
            </a:p>
          </p:txBody>
        </p:sp>
        <p:sp>
          <p:nvSpPr>
            <p:cNvPr id="195" name="object 195"/>
            <p:cNvSpPr/>
            <p:nvPr/>
          </p:nvSpPr>
          <p:spPr>
            <a:xfrm>
              <a:off x="2246736" y="3566535"/>
              <a:ext cx="771525" cy="0"/>
            </a:xfrm>
            <a:custGeom>
              <a:avLst/>
              <a:gdLst/>
              <a:ahLst/>
              <a:cxnLst/>
              <a:rect l="l" t="t" r="r" b="b"/>
              <a:pathLst>
                <a:path w="771525">
                  <a:moveTo>
                    <a:pt x="0" y="0"/>
                  </a:moveTo>
                  <a:lnTo>
                    <a:pt x="771027" y="0"/>
                  </a:lnTo>
                </a:path>
              </a:pathLst>
            </a:custGeom>
            <a:ln w="30443">
              <a:solidFill>
                <a:srgbClr val="000000"/>
              </a:solidFill>
            </a:ln>
          </p:spPr>
          <p:txBody>
            <a:bodyPr wrap="square" lIns="0" tIns="0" rIns="0" bIns="0" rtlCol="0"/>
            <a:lstStyle/>
            <a:p>
              <a:endParaRPr/>
            </a:p>
          </p:txBody>
        </p:sp>
        <p:sp>
          <p:nvSpPr>
            <p:cNvPr id="196" name="object 196"/>
            <p:cNvSpPr/>
            <p:nvPr/>
          </p:nvSpPr>
          <p:spPr>
            <a:xfrm>
              <a:off x="2246735" y="2344077"/>
              <a:ext cx="771525" cy="0"/>
            </a:xfrm>
            <a:custGeom>
              <a:avLst/>
              <a:gdLst/>
              <a:ahLst/>
              <a:cxnLst/>
              <a:rect l="l" t="t" r="r" b="b"/>
              <a:pathLst>
                <a:path w="771525">
                  <a:moveTo>
                    <a:pt x="0" y="0"/>
                  </a:moveTo>
                  <a:lnTo>
                    <a:pt x="771027" y="0"/>
                  </a:lnTo>
                </a:path>
              </a:pathLst>
            </a:custGeom>
            <a:ln w="30443">
              <a:solidFill>
                <a:srgbClr val="000000"/>
              </a:solidFill>
            </a:ln>
          </p:spPr>
          <p:txBody>
            <a:bodyPr wrap="square" lIns="0" tIns="0" rIns="0" bIns="0" rtlCol="0"/>
            <a:lstStyle/>
            <a:p>
              <a:endParaRPr/>
            </a:p>
          </p:txBody>
        </p:sp>
        <p:sp>
          <p:nvSpPr>
            <p:cNvPr id="197" name="object 197"/>
            <p:cNvSpPr/>
            <p:nvPr/>
          </p:nvSpPr>
          <p:spPr>
            <a:xfrm>
              <a:off x="3046542" y="2181993"/>
              <a:ext cx="0" cy="2397760"/>
            </a:xfrm>
            <a:custGeom>
              <a:avLst/>
              <a:gdLst/>
              <a:ahLst/>
              <a:cxnLst/>
              <a:rect l="l" t="t" r="r" b="b"/>
              <a:pathLst>
                <a:path h="2397760">
                  <a:moveTo>
                    <a:pt x="0" y="0"/>
                  </a:moveTo>
                  <a:lnTo>
                    <a:pt x="0" y="2397151"/>
                  </a:lnTo>
                </a:path>
              </a:pathLst>
            </a:custGeom>
            <a:ln w="57559">
              <a:solidFill>
                <a:srgbClr val="000000"/>
              </a:solidFill>
            </a:ln>
          </p:spPr>
          <p:txBody>
            <a:bodyPr wrap="square" lIns="0" tIns="0" rIns="0" bIns="0" rtlCol="0"/>
            <a:lstStyle/>
            <a:p>
              <a:endParaRPr/>
            </a:p>
          </p:txBody>
        </p:sp>
        <p:sp>
          <p:nvSpPr>
            <p:cNvPr id="198" name="object 198"/>
            <p:cNvSpPr/>
            <p:nvPr/>
          </p:nvSpPr>
          <p:spPr>
            <a:xfrm>
              <a:off x="2199884" y="2490093"/>
              <a:ext cx="93980" cy="53975"/>
            </a:xfrm>
            <a:custGeom>
              <a:avLst/>
              <a:gdLst/>
              <a:ahLst/>
              <a:cxnLst/>
              <a:rect l="l" t="t" r="r" b="b"/>
              <a:pathLst>
                <a:path w="93979" h="53975">
                  <a:moveTo>
                    <a:pt x="19368" y="0"/>
                  </a:moveTo>
                  <a:lnTo>
                    <a:pt x="0" y="24349"/>
                  </a:lnTo>
                  <a:lnTo>
                    <a:pt x="2679" y="32416"/>
                  </a:lnTo>
                  <a:lnTo>
                    <a:pt x="37318" y="51721"/>
                  </a:lnTo>
                  <a:lnTo>
                    <a:pt x="93857" y="53698"/>
                  </a:lnTo>
                  <a:lnTo>
                    <a:pt x="24010" y="704"/>
                  </a:lnTo>
                  <a:lnTo>
                    <a:pt x="19368" y="0"/>
                  </a:lnTo>
                  <a:close/>
                </a:path>
              </a:pathLst>
            </a:custGeom>
            <a:solidFill>
              <a:srgbClr val="DFDFDF"/>
            </a:solidFill>
          </p:spPr>
          <p:txBody>
            <a:bodyPr wrap="square" lIns="0" tIns="0" rIns="0" bIns="0" rtlCol="0"/>
            <a:lstStyle/>
            <a:p>
              <a:endParaRPr/>
            </a:p>
          </p:txBody>
        </p:sp>
        <p:sp>
          <p:nvSpPr>
            <p:cNvPr id="199" name="object 199"/>
            <p:cNvSpPr/>
            <p:nvPr/>
          </p:nvSpPr>
          <p:spPr>
            <a:xfrm>
              <a:off x="2222795" y="2478817"/>
              <a:ext cx="71187" cy="64974"/>
            </a:xfrm>
            <a:prstGeom prst="rect">
              <a:avLst/>
            </a:prstGeom>
            <a:blipFill>
              <a:blip r:embed="rId52" cstate="print"/>
              <a:stretch>
                <a:fillRect/>
              </a:stretch>
            </a:blipFill>
          </p:spPr>
          <p:txBody>
            <a:bodyPr wrap="square" lIns="0" tIns="0" rIns="0" bIns="0" rtlCol="0"/>
            <a:lstStyle/>
            <a:p>
              <a:endParaRPr/>
            </a:p>
          </p:txBody>
        </p:sp>
        <p:sp>
          <p:nvSpPr>
            <p:cNvPr id="200" name="object 200"/>
            <p:cNvSpPr/>
            <p:nvPr/>
          </p:nvSpPr>
          <p:spPr>
            <a:xfrm>
              <a:off x="2222795" y="2478818"/>
              <a:ext cx="71755" cy="65405"/>
            </a:xfrm>
            <a:custGeom>
              <a:avLst/>
              <a:gdLst/>
              <a:ahLst/>
              <a:cxnLst/>
              <a:rect l="l" t="t" r="r" b="b"/>
              <a:pathLst>
                <a:path w="71754" h="65405">
                  <a:moveTo>
                    <a:pt x="71187" y="64974"/>
                  </a:moveTo>
                  <a:lnTo>
                    <a:pt x="71187" y="46933"/>
                  </a:lnTo>
                  <a:lnTo>
                    <a:pt x="0" y="0"/>
                  </a:lnTo>
                  <a:lnTo>
                    <a:pt x="0" y="23396"/>
                  </a:lnTo>
                  <a:lnTo>
                    <a:pt x="71187" y="64974"/>
                  </a:lnTo>
                  <a:close/>
                </a:path>
              </a:pathLst>
            </a:custGeom>
            <a:ln w="10152">
              <a:solidFill>
                <a:srgbClr val="FFFFFF"/>
              </a:solidFill>
            </a:ln>
          </p:spPr>
          <p:txBody>
            <a:bodyPr wrap="square" lIns="0" tIns="0" rIns="0" bIns="0" rtlCol="0"/>
            <a:lstStyle/>
            <a:p>
              <a:endParaRPr/>
            </a:p>
          </p:txBody>
        </p:sp>
        <p:sp>
          <p:nvSpPr>
            <p:cNvPr id="201" name="object 201"/>
            <p:cNvSpPr/>
            <p:nvPr/>
          </p:nvSpPr>
          <p:spPr>
            <a:xfrm>
              <a:off x="2222795" y="2388896"/>
              <a:ext cx="223903" cy="136854"/>
            </a:xfrm>
            <a:prstGeom prst="rect">
              <a:avLst/>
            </a:prstGeom>
            <a:blipFill>
              <a:blip r:embed="rId9" cstate="print"/>
              <a:stretch>
                <a:fillRect/>
              </a:stretch>
            </a:blipFill>
          </p:spPr>
          <p:txBody>
            <a:bodyPr wrap="square" lIns="0" tIns="0" rIns="0" bIns="0" rtlCol="0"/>
            <a:lstStyle/>
            <a:p>
              <a:endParaRPr/>
            </a:p>
          </p:txBody>
        </p:sp>
        <p:sp>
          <p:nvSpPr>
            <p:cNvPr id="202" name="object 202"/>
            <p:cNvSpPr/>
            <p:nvPr/>
          </p:nvSpPr>
          <p:spPr>
            <a:xfrm>
              <a:off x="2222794" y="2388896"/>
              <a:ext cx="224154" cy="137160"/>
            </a:xfrm>
            <a:custGeom>
              <a:avLst/>
              <a:gdLst/>
              <a:ahLst/>
              <a:cxnLst/>
              <a:rect l="l" t="t" r="r" b="b"/>
              <a:pathLst>
                <a:path w="224155" h="137160">
                  <a:moveTo>
                    <a:pt x="223903" y="48202"/>
                  </a:moveTo>
                  <a:lnTo>
                    <a:pt x="155311" y="0"/>
                  </a:lnTo>
                  <a:lnTo>
                    <a:pt x="0" y="89920"/>
                  </a:lnTo>
                  <a:lnTo>
                    <a:pt x="71187" y="136854"/>
                  </a:lnTo>
                  <a:lnTo>
                    <a:pt x="223903" y="48202"/>
                  </a:lnTo>
                  <a:close/>
                </a:path>
              </a:pathLst>
            </a:custGeom>
            <a:ln w="10150">
              <a:solidFill>
                <a:srgbClr val="FFFFFF"/>
              </a:solidFill>
            </a:ln>
          </p:spPr>
          <p:txBody>
            <a:bodyPr wrap="square" lIns="0" tIns="0" rIns="0" bIns="0" rtlCol="0"/>
            <a:lstStyle/>
            <a:p>
              <a:endParaRPr/>
            </a:p>
          </p:txBody>
        </p:sp>
        <p:sp>
          <p:nvSpPr>
            <p:cNvPr id="203" name="object 203"/>
            <p:cNvSpPr/>
            <p:nvPr/>
          </p:nvSpPr>
          <p:spPr>
            <a:xfrm>
              <a:off x="2007400" y="2348588"/>
              <a:ext cx="180975" cy="123825"/>
            </a:xfrm>
            <a:custGeom>
              <a:avLst/>
              <a:gdLst/>
              <a:ahLst/>
              <a:cxnLst/>
              <a:rect l="l" t="t" r="r" b="b"/>
              <a:pathLst>
                <a:path w="180975" h="123825">
                  <a:moveTo>
                    <a:pt x="39081" y="0"/>
                  </a:moveTo>
                  <a:lnTo>
                    <a:pt x="5380" y="27186"/>
                  </a:lnTo>
                  <a:lnTo>
                    <a:pt x="0" y="46493"/>
                  </a:lnTo>
                  <a:lnTo>
                    <a:pt x="2213" y="66407"/>
                  </a:lnTo>
                  <a:lnTo>
                    <a:pt x="37948" y="103092"/>
                  </a:lnTo>
                  <a:lnTo>
                    <a:pt x="97076" y="122916"/>
                  </a:lnTo>
                  <a:lnTo>
                    <a:pt x="128688" y="123605"/>
                  </a:lnTo>
                  <a:lnTo>
                    <a:pt x="180450" y="115854"/>
                  </a:lnTo>
                  <a:lnTo>
                    <a:pt x="39081" y="0"/>
                  </a:lnTo>
                  <a:close/>
                </a:path>
              </a:pathLst>
            </a:custGeom>
            <a:solidFill>
              <a:srgbClr val="DFDFDF"/>
            </a:solidFill>
          </p:spPr>
          <p:txBody>
            <a:bodyPr wrap="square" lIns="0" tIns="0" rIns="0" bIns="0" rtlCol="0"/>
            <a:lstStyle/>
            <a:p>
              <a:endParaRPr/>
            </a:p>
          </p:txBody>
        </p:sp>
        <p:sp>
          <p:nvSpPr>
            <p:cNvPr id="204" name="object 204"/>
            <p:cNvSpPr/>
            <p:nvPr/>
          </p:nvSpPr>
          <p:spPr>
            <a:xfrm>
              <a:off x="2046788" y="2231464"/>
              <a:ext cx="291844" cy="170398"/>
            </a:xfrm>
            <a:prstGeom prst="rect">
              <a:avLst/>
            </a:prstGeom>
            <a:blipFill>
              <a:blip r:embed="rId10" cstate="print"/>
              <a:stretch>
                <a:fillRect/>
              </a:stretch>
            </a:blipFill>
          </p:spPr>
          <p:txBody>
            <a:bodyPr wrap="square" lIns="0" tIns="0" rIns="0" bIns="0" rtlCol="0"/>
            <a:lstStyle/>
            <a:p>
              <a:endParaRPr/>
            </a:p>
          </p:txBody>
        </p:sp>
        <p:sp>
          <p:nvSpPr>
            <p:cNvPr id="205" name="object 205"/>
            <p:cNvSpPr/>
            <p:nvPr/>
          </p:nvSpPr>
          <p:spPr>
            <a:xfrm>
              <a:off x="2046788" y="2231465"/>
              <a:ext cx="292100" cy="170815"/>
            </a:xfrm>
            <a:custGeom>
              <a:avLst/>
              <a:gdLst/>
              <a:ahLst/>
              <a:cxnLst/>
              <a:rect l="l" t="t" r="r" b="b"/>
              <a:pathLst>
                <a:path w="292100" h="170814">
                  <a:moveTo>
                    <a:pt x="141061" y="170398"/>
                  </a:moveTo>
                  <a:lnTo>
                    <a:pt x="0" y="88511"/>
                  </a:lnTo>
                  <a:lnTo>
                    <a:pt x="151416" y="0"/>
                  </a:lnTo>
                  <a:lnTo>
                    <a:pt x="291844" y="83296"/>
                  </a:lnTo>
                  <a:lnTo>
                    <a:pt x="258396" y="112009"/>
                  </a:lnTo>
                  <a:lnTo>
                    <a:pt x="221827" y="136255"/>
                  </a:lnTo>
                  <a:lnTo>
                    <a:pt x="182571" y="155797"/>
                  </a:lnTo>
                  <a:lnTo>
                    <a:pt x="141061" y="170398"/>
                  </a:lnTo>
                  <a:close/>
                </a:path>
              </a:pathLst>
            </a:custGeom>
            <a:ln w="10150">
              <a:solidFill>
                <a:srgbClr val="FFFFFF"/>
              </a:solidFill>
            </a:ln>
          </p:spPr>
          <p:txBody>
            <a:bodyPr wrap="square" lIns="0" tIns="0" rIns="0" bIns="0" rtlCol="0"/>
            <a:lstStyle/>
            <a:p>
              <a:endParaRPr/>
            </a:p>
          </p:txBody>
        </p:sp>
        <p:sp>
          <p:nvSpPr>
            <p:cNvPr id="206" name="object 206"/>
            <p:cNvSpPr/>
            <p:nvPr/>
          </p:nvSpPr>
          <p:spPr>
            <a:xfrm>
              <a:off x="2147868" y="2214129"/>
              <a:ext cx="29626" cy="163069"/>
            </a:xfrm>
            <a:prstGeom prst="rect">
              <a:avLst/>
            </a:prstGeom>
            <a:blipFill>
              <a:blip r:embed="rId53" cstate="print"/>
              <a:stretch>
                <a:fillRect/>
              </a:stretch>
            </a:blipFill>
          </p:spPr>
          <p:txBody>
            <a:bodyPr wrap="square" lIns="0" tIns="0" rIns="0" bIns="0" rtlCol="0"/>
            <a:lstStyle/>
            <a:p>
              <a:endParaRPr/>
            </a:p>
          </p:txBody>
        </p:sp>
        <p:sp>
          <p:nvSpPr>
            <p:cNvPr id="207" name="object 207"/>
            <p:cNvSpPr/>
            <p:nvPr/>
          </p:nvSpPr>
          <p:spPr>
            <a:xfrm>
              <a:off x="2147869" y="2214129"/>
              <a:ext cx="29845" cy="163195"/>
            </a:xfrm>
            <a:custGeom>
              <a:avLst/>
              <a:gdLst/>
              <a:ahLst/>
              <a:cxnLst/>
              <a:rect l="l" t="t" r="r" b="b"/>
              <a:pathLst>
                <a:path w="29845" h="163194">
                  <a:moveTo>
                    <a:pt x="29626" y="163069"/>
                  </a:moveTo>
                  <a:lnTo>
                    <a:pt x="29626" y="17335"/>
                  </a:lnTo>
                  <a:lnTo>
                    <a:pt x="0" y="0"/>
                  </a:lnTo>
                  <a:lnTo>
                    <a:pt x="1156" y="138404"/>
                  </a:lnTo>
                  <a:lnTo>
                    <a:pt x="29626" y="163069"/>
                  </a:lnTo>
                  <a:close/>
                </a:path>
              </a:pathLst>
            </a:custGeom>
            <a:ln w="10157">
              <a:solidFill>
                <a:srgbClr val="FFFFFF"/>
              </a:solidFill>
            </a:ln>
          </p:spPr>
          <p:txBody>
            <a:bodyPr wrap="square" lIns="0" tIns="0" rIns="0" bIns="0" rtlCol="0"/>
            <a:lstStyle/>
            <a:p>
              <a:endParaRPr/>
            </a:p>
          </p:txBody>
        </p:sp>
        <p:sp>
          <p:nvSpPr>
            <p:cNvPr id="208" name="object 208"/>
            <p:cNvSpPr/>
            <p:nvPr/>
          </p:nvSpPr>
          <p:spPr>
            <a:xfrm>
              <a:off x="2093378" y="2206800"/>
              <a:ext cx="55646" cy="131357"/>
            </a:xfrm>
            <a:prstGeom prst="rect">
              <a:avLst/>
            </a:prstGeom>
            <a:blipFill>
              <a:blip r:embed="rId54" cstate="print"/>
              <a:stretch>
                <a:fillRect/>
              </a:stretch>
            </a:blipFill>
          </p:spPr>
          <p:txBody>
            <a:bodyPr wrap="square" lIns="0" tIns="0" rIns="0" bIns="0" rtlCol="0"/>
            <a:lstStyle/>
            <a:p>
              <a:endParaRPr/>
            </a:p>
          </p:txBody>
        </p:sp>
        <p:sp>
          <p:nvSpPr>
            <p:cNvPr id="209" name="object 209"/>
            <p:cNvSpPr/>
            <p:nvPr/>
          </p:nvSpPr>
          <p:spPr>
            <a:xfrm>
              <a:off x="2093378" y="2206800"/>
              <a:ext cx="55880" cy="131445"/>
            </a:xfrm>
            <a:custGeom>
              <a:avLst/>
              <a:gdLst/>
              <a:ahLst/>
              <a:cxnLst/>
              <a:rect l="l" t="t" r="r" b="b"/>
              <a:pathLst>
                <a:path w="55879" h="131444">
                  <a:moveTo>
                    <a:pt x="54602" y="21000"/>
                  </a:moveTo>
                  <a:lnTo>
                    <a:pt x="0" y="0"/>
                  </a:lnTo>
                  <a:lnTo>
                    <a:pt x="0" y="85833"/>
                  </a:lnTo>
                  <a:lnTo>
                    <a:pt x="55646" y="131357"/>
                  </a:lnTo>
                  <a:lnTo>
                    <a:pt x="54602" y="21000"/>
                  </a:lnTo>
                  <a:close/>
                </a:path>
              </a:pathLst>
            </a:custGeom>
            <a:ln w="10156">
              <a:solidFill>
                <a:srgbClr val="FFFFFF"/>
              </a:solidFill>
            </a:ln>
          </p:spPr>
          <p:txBody>
            <a:bodyPr wrap="square" lIns="0" tIns="0" rIns="0" bIns="0" rtlCol="0"/>
            <a:lstStyle/>
            <a:p>
              <a:endParaRPr/>
            </a:p>
          </p:txBody>
        </p:sp>
        <p:sp>
          <p:nvSpPr>
            <p:cNvPr id="210" name="object 210"/>
            <p:cNvSpPr/>
            <p:nvPr/>
          </p:nvSpPr>
          <p:spPr>
            <a:xfrm>
              <a:off x="2093378" y="2149437"/>
              <a:ext cx="143650" cy="78363"/>
            </a:xfrm>
            <a:prstGeom prst="rect">
              <a:avLst/>
            </a:prstGeom>
            <a:blipFill>
              <a:blip r:embed="rId13" cstate="print"/>
              <a:stretch>
                <a:fillRect/>
              </a:stretch>
            </a:blipFill>
          </p:spPr>
          <p:txBody>
            <a:bodyPr wrap="square" lIns="0" tIns="0" rIns="0" bIns="0" rtlCol="0"/>
            <a:lstStyle/>
            <a:p>
              <a:endParaRPr/>
            </a:p>
          </p:txBody>
        </p:sp>
        <p:sp>
          <p:nvSpPr>
            <p:cNvPr id="211" name="object 211"/>
            <p:cNvSpPr/>
            <p:nvPr/>
          </p:nvSpPr>
          <p:spPr>
            <a:xfrm>
              <a:off x="2093379" y="2149436"/>
              <a:ext cx="144145" cy="78740"/>
            </a:xfrm>
            <a:custGeom>
              <a:avLst/>
              <a:gdLst/>
              <a:ahLst/>
              <a:cxnLst/>
              <a:rect l="l" t="t" r="r" b="b"/>
              <a:pathLst>
                <a:path w="144145" h="78739">
                  <a:moveTo>
                    <a:pt x="54602" y="78363"/>
                  </a:moveTo>
                  <a:lnTo>
                    <a:pt x="54489" y="64692"/>
                  </a:lnTo>
                  <a:lnTo>
                    <a:pt x="143650" y="13107"/>
                  </a:lnTo>
                  <a:lnTo>
                    <a:pt x="98364" y="0"/>
                  </a:lnTo>
                  <a:lnTo>
                    <a:pt x="0" y="57363"/>
                  </a:lnTo>
                  <a:lnTo>
                    <a:pt x="54602" y="78363"/>
                  </a:lnTo>
                  <a:close/>
                </a:path>
              </a:pathLst>
            </a:custGeom>
            <a:ln w="10150">
              <a:solidFill>
                <a:srgbClr val="FFFFFF"/>
              </a:solidFill>
            </a:ln>
          </p:spPr>
          <p:txBody>
            <a:bodyPr wrap="square" lIns="0" tIns="0" rIns="0" bIns="0" rtlCol="0"/>
            <a:lstStyle/>
            <a:p>
              <a:endParaRPr/>
            </a:p>
          </p:txBody>
        </p:sp>
        <p:sp>
          <p:nvSpPr>
            <p:cNvPr id="212" name="object 212"/>
            <p:cNvSpPr/>
            <p:nvPr/>
          </p:nvSpPr>
          <p:spPr>
            <a:xfrm>
              <a:off x="2046789" y="2319977"/>
              <a:ext cx="141061" cy="144465"/>
            </a:xfrm>
            <a:prstGeom prst="rect">
              <a:avLst/>
            </a:prstGeom>
            <a:blipFill>
              <a:blip r:embed="rId55" cstate="print"/>
              <a:stretch>
                <a:fillRect/>
              </a:stretch>
            </a:blipFill>
          </p:spPr>
          <p:txBody>
            <a:bodyPr wrap="square" lIns="0" tIns="0" rIns="0" bIns="0" rtlCol="0"/>
            <a:lstStyle/>
            <a:p>
              <a:endParaRPr/>
            </a:p>
          </p:txBody>
        </p:sp>
        <p:sp>
          <p:nvSpPr>
            <p:cNvPr id="213" name="object 213"/>
            <p:cNvSpPr/>
            <p:nvPr/>
          </p:nvSpPr>
          <p:spPr>
            <a:xfrm>
              <a:off x="2046789" y="2319976"/>
              <a:ext cx="141605" cy="144780"/>
            </a:xfrm>
            <a:custGeom>
              <a:avLst/>
              <a:gdLst/>
              <a:ahLst/>
              <a:cxnLst/>
              <a:rect l="l" t="t" r="r" b="b"/>
              <a:pathLst>
                <a:path w="141604" h="144780">
                  <a:moveTo>
                    <a:pt x="141061" y="81887"/>
                  </a:moveTo>
                  <a:lnTo>
                    <a:pt x="0" y="0"/>
                  </a:lnTo>
                  <a:lnTo>
                    <a:pt x="0" y="62437"/>
                  </a:lnTo>
                  <a:lnTo>
                    <a:pt x="141061" y="144465"/>
                  </a:lnTo>
                  <a:lnTo>
                    <a:pt x="141061" y="81887"/>
                  </a:lnTo>
                  <a:close/>
                </a:path>
              </a:pathLst>
            </a:custGeom>
            <a:ln w="10152">
              <a:solidFill>
                <a:srgbClr val="FFFFFF"/>
              </a:solidFill>
            </a:ln>
          </p:spPr>
          <p:txBody>
            <a:bodyPr wrap="square" lIns="0" tIns="0" rIns="0" bIns="0" rtlCol="0"/>
            <a:lstStyle/>
            <a:p>
              <a:endParaRPr/>
            </a:p>
          </p:txBody>
        </p:sp>
        <p:sp>
          <p:nvSpPr>
            <p:cNvPr id="214" name="object 214"/>
            <p:cNvSpPr/>
            <p:nvPr/>
          </p:nvSpPr>
          <p:spPr>
            <a:xfrm>
              <a:off x="2147868" y="2144363"/>
              <a:ext cx="156468" cy="87101"/>
            </a:xfrm>
            <a:prstGeom prst="rect">
              <a:avLst/>
            </a:prstGeom>
            <a:blipFill>
              <a:blip r:embed="rId15" cstate="print"/>
              <a:stretch>
                <a:fillRect/>
              </a:stretch>
            </a:blipFill>
          </p:spPr>
          <p:txBody>
            <a:bodyPr wrap="square" lIns="0" tIns="0" rIns="0" bIns="0" rtlCol="0"/>
            <a:lstStyle/>
            <a:p>
              <a:endParaRPr/>
            </a:p>
          </p:txBody>
        </p:sp>
        <p:sp>
          <p:nvSpPr>
            <p:cNvPr id="215" name="object 215"/>
            <p:cNvSpPr/>
            <p:nvPr/>
          </p:nvSpPr>
          <p:spPr>
            <a:xfrm>
              <a:off x="2147869" y="2144362"/>
              <a:ext cx="156845" cy="87630"/>
            </a:xfrm>
            <a:custGeom>
              <a:avLst/>
              <a:gdLst/>
              <a:ahLst/>
              <a:cxnLst/>
              <a:rect l="l" t="t" r="r" b="b"/>
              <a:pathLst>
                <a:path w="156845" h="87630">
                  <a:moveTo>
                    <a:pt x="156468" y="14235"/>
                  </a:moveTo>
                  <a:lnTo>
                    <a:pt x="120225" y="0"/>
                  </a:lnTo>
                  <a:lnTo>
                    <a:pt x="89075" y="18181"/>
                  </a:lnTo>
                  <a:lnTo>
                    <a:pt x="0" y="69907"/>
                  </a:lnTo>
                  <a:lnTo>
                    <a:pt x="29626" y="87101"/>
                  </a:lnTo>
                  <a:lnTo>
                    <a:pt x="64034" y="73912"/>
                  </a:lnTo>
                  <a:lnTo>
                    <a:pt x="96814" y="57275"/>
                  </a:lnTo>
                  <a:lnTo>
                    <a:pt x="127709" y="37334"/>
                  </a:lnTo>
                  <a:lnTo>
                    <a:pt x="156468" y="14235"/>
                  </a:lnTo>
                  <a:close/>
                </a:path>
              </a:pathLst>
            </a:custGeom>
            <a:ln w="10150">
              <a:solidFill>
                <a:srgbClr val="FFFFFF"/>
              </a:solidFill>
            </a:ln>
          </p:spPr>
          <p:txBody>
            <a:bodyPr wrap="square" lIns="0" tIns="0" rIns="0" bIns="0" rtlCol="0"/>
            <a:lstStyle/>
            <a:p>
              <a:endParaRPr/>
            </a:p>
          </p:txBody>
        </p:sp>
        <p:sp>
          <p:nvSpPr>
            <p:cNvPr id="216" name="object 216"/>
            <p:cNvSpPr/>
            <p:nvPr/>
          </p:nvSpPr>
          <p:spPr>
            <a:xfrm>
              <a:off x="2293982" y="2437098"/>
              <a:ext cx="152715" cy="106692"/>
            </a:xfrm>
            <a:prstGeom prst="rect">
              <a:avLst/>
            </a:prstGeom>
            <a:blipFill>
              <a:blip r:embed="rId56" cstate="print"/>
              <a:stretch>
                <a:fillRect/>
              </a:stretch>
            </a:blipFill>
          </p:spPr>
          <p:txBody>
            <a:bodyPr wrap="square" lIns="0" tIns="0" rIns="0" bIns="0" rtlCol="0"/>
            <a:lstStyle/>
            <a:p>
              <a:endParaRPr/>
            </a:p>
          </p:txBody>
        </p:sp>
        <p:sp>
          <p:nvSpPr>
            <p:cNvPr id="217" name="object 217"/>
            <p:cNvSpPr/>
            <p:nvPr/>
          </p:nvSpPr>
          <p:spPr>
            <a:xfrm>
              <a:off x="2293982" y="2437098"/>
              <a:ext cx="153035" cy="107314"/>
            </a:xfrm>
            <a:custGeom>
              <a:avLst/>
              <a:gdLst/>
              <a:ahLst/>
              <a:cxnLst/>
              <a:rect l="l" t="t" r="r" b="b"/>
              <a:pathLst>
                <a:path w="153034" h="107314">
                  <a:moveTo>
                    <a:pt x="152715" y="0"/>
                  </a:moveTo>
                  <a:lnTo>
                    <a:pt x="0" y="88652"/>
                  </a:lnTo>
                  <a:lnTo>
                    <a:pt x="0" y="106692"/>
                  </a:lnTo>
                  <a:lnTo>
                    <a:pt x="152715" y="18181"/>
                  </a:lnTo>
                  <a:lnTo>
                    <a:pt x="152715" y="0"/>
                  </a:lnTo>
                  <a:close/>
                </a:path>
              </a:pathLst>
            </a:custGeom>
            <a:ln w="10150">
              <a:solidFill>
                <a:srgbClr val="000000"/>
              </a:solidFill>
            </a:ln>
          </p:spPr>
          <p:txBody>
            <a:bodyPr wrap="square" lIns="0" tIns="0" rIns="0" bIns="0" rtlCol="0"/>
            <a:lstStyle/>
            <a:p>
              <a:endParaRPr/>
            </a:p>
          </p:txBody>
        </p:sp>
        <p:sp>
          <p:nvSpPr>
            <p:cNvPr id="218" name="object 218"/>
            <p:cNvSpPr/>
            <p:nvPr/>
          </p:nvSpPr>
          <p:spPr>
            <a:xfrm>
              <a:off x="2243166" y="2397917"/>
              <a:ext cx="187325" cy="116205"/>
            </a:xfrm>
            <a:custGeom>
              <a:avLst/>
              <a:gdLst/>
              <a:ahLst/>
              <a:cxnLst/>
              <a:rect l="l" t="t" r="r" b="b"/>
              <a:pathLst>
                <a:path w="187325" h="116205">
                  <a:moveTo>
                    <a:pt x="52790" y="103169"/>
                  </a:moveTo>
                  <a:lnTo>
                    <a:pt x="41603" y="109793"/>
                  </a:lnTo>
                  <a:lnTo>
                    <a:pt x="50928" y="115854"/>
                  </a:lnTo>
                  <a:lnTo>
                    <a:pt x="62130" y="109229"/>
                  </a:lnTo>
                  <a:lnTo>
                    <a:pt x="52790" y="103169"/>
                  </a:lnTo>
                  <a:close/>
                </a:path>
                <a:path w="187325" h="116205">
                  <a:moveTo>
                    <a:pt x="38937" y="93726"/>
                  </a:moveTo>
                  <a:lnTo>
                    <a:pt x="27735" y="100491"/>
                  </a:lnTo>
                  <a:lnTo>
                    <a:pt x="37060" y="106551"/>
                  </a:lnTo>
                  <a:lnTo>
                    <a:pt x="48262" y="99927"/>
                  </a:lnTo>
                  <a:lnTo>
                    <a:pt x="38937" y="93726"/>
                  </a:lnTo>
                  <a:close/>
                </a:path>
                <a:path w="187325" h="116205">
                  <a:moveTo>
                    <a:pt x="73585" y="90625"/>
                  </a:moveTo>
                  <a:lnTo>
                    <a:pt x="62398" y="97249"/>
                  </a:lnTo>
                  <a:lnTo>
                    <a:pt x="71723" y="103451"/>
                  </a:lnTo>
                  <a:lnTo>
                    <a:pt x="82925" y="96686"/>
                  </a:lnTo>
                  <a:lnTo>
                    <a:pt x="73585" y="90625"/>
                  </a:lnTo>
                  <a:close/>
                </a:path>
                <a:path w="187325" h="116205">
                  <a:moveTo>
                    <a:pt x="25069" y="84424"/>
                  </a:moveTo>
                  <a:lnTo>
                    <a:pt x="13867" y="91189"/>
                  </a:lnTo>
                  <a:lnTo>
                    <a:pt x="23207" y="97249"/>
                  </a:lnTo>
                  <a:lnTo>
                    <a:pt x="34394" y="90625"/>
                  </a:lnTo>
                  <a:lnTo>
                    <a:pt x="25069" y="84424"/>
                  </a:lnTo>
                  <a:close/>
                </a:path>
                <a:path w="187325" h="116205">
                  <a:moveTo>
                    <a:pt x="59731" y="81323"/>
                  </a:moveTo>
                  <a:lnTo>
                    <a:pt x="48530" y="87947"/>
                  </a:lnTo>
                  <a:lnTo>
                    <a:pt x="57855" y="94008"/>
                  </a:lnTo>
                  <a:lnTo>
                    <a:pt x="69057" y="87383"/>
                  </a:lnTo>
                  <a:lnTo>
                    <a:pt x="59731" y="81323"/>
                  </a:lnTo>
                  <a:close/>
                </a:path>
                <a:path w="187325" h="116205">
                  <a:moveTo>
                    <a:pt x="135969" y="52994"/>
                  </a:moveTo>
                  <a:lnTo>
                    <a:pt x="83193" y="84705"/>
                  </a:lnTo>
                  <a:lnTo>
                    <a:pt x="92518" y="90907"/>
                  </a:lnTo>
                  <a:lnTo>
                    <a:pt x="145309" y="59195"/>
                  </a:lnTo>
                  <a:lnTo>
                    <a:pt x="135969" y="52994"/>
                  </a:lnTo>
                  <a:close/>
                </a:path>
                <a:path w="187325" h="116205">
                  <a:moveTo>
                    <a:pt x="11201" y="75121"/>
                  </a:moveTo>
                  <a:lnTo>
                    <a:pt x="0" y="81746"/>
                  </a:lnTo>
                  <a:lnTo>
                    <a:pt x="9339" y="87947"/>
                  </a:lnTo>
                  <a:lnTo>
                    <a:pt x="20526" y="81323"/>
                  </a:lnTo>
                  <a:lnTo>
                    <a:pt x="11201" y="75121"/>
                  </a:lnTo>
                  <a:close/>
                </a:path>
                <a:path w="187325" h="116205">
                  <a:moveTo>
                    <a:pt x="45864" y="72021"/>
                  </a:moveTo>
                  <a:lnTo>
                    <a:pt x="34662" y="78645"/>
                  </a:lnTo>
                  <a:lnTo>
                    <a:pt x="44001" y="84705"/>
                  </a:lnTo>
                  <a:lnTo>
                    <a:pt x="55189" y="78081"/>
                  </a:lnTo>
                  <a:lnTo>
                    <a:pt x="45864" y="72021"/>
                  </a:lnTo>
                  <a:close/>
                </a:path>
                <a:path w="187325" h="116205">
                  <a:moveTo>
                    <a:pt x="80526" y="68779"/>
                  </a:moveTo>
                  <a:lnTo>
                    <a:pt x="69325" y="75403"/>
                  </a:lnTo>
                  <a:lnTo>
                    <a:pt x="78650" y="81605"/>
                  </a:lnTo>
                  <a:lnTo>
                    <a:pt x="89851" y="74840"/>
                  </a:lnTo>
                  <a:lnTo>
                    <a:pt x="80526" y="68779"/>
                  </a:lnTo>
                  <a:close/>
                </a:path>
                <a:path w="187325" h="116205">
                  <a:moveTo>
                    <a:pt x="31996" y="62578"/>
                  </a:moveTo>
                  <a:lnTo>
                    <a:pt x="20794" y="69343"/>
                  </a:lnTo>
                  <a:lnTo>
                    <a:pt x="30134" y="75403"/>
                  </a:lnTo>
                  <a:lnTo>
                    <a:pt x="41321" y="68779"/>
                  </a:lnTo>
                  <a:lnTo>
                    <a:pt x="31996" y="62578"/>
                  </a:lnTo>
                  <a:close/>
                </a:path>
                <a:path w="187325" h="116205">
                  <a:moveTo>
                    <a:pt x="66658" y="59477"/>
                  </a:moveTo>
                  <a:lnTo>
                    <a:pt x="55457" y="66101"/>
                  </a:lnTo>
                  <a:lnTo>
                    <a:pt x="64796" y="72162"/>
                  </a:lnTo>
                  <a:lnTo>
                    <a:pt x="75984" y="65537"/>
                  </a:lnTo>
                  <a:lnTo>
                    <a:pt x="66658" y="59477"/>
                  </a:lnTo>
                  <a:close/>
                </a:path>
                <a:path w="187325" h="116205">
                  <a:moveTo>
                    <a:pt x="101321" y="56235"/>
                  </a:moveTo>
                  <a:lnTo>
                    <a:pt x="90119" y="62860"/>
                  </a:lnTo>
                  <a:lnTo>
                    <a:pt x="99445" y="69061"/>
                  </a:lnTo>
                  <a:lnTo>
                    <a:pt x="110646" y="62437"/>
                  </a:lnTo>
                  <a:lnTo>
                    <a:pt x="101321" y="56235"/>
                  </a:lnTo>
                  <a:close/>
                </a:path>
                <a:path w="187325" h="116205">
                  <a:moveTo>
                    <a:pt x="52790" y="50175"/>
                  </a:moveTo>
                  <a:lnTo>
                    <a:pt x="41589" y="56799"/>
                  </a:lnTo>
                  <a:lnTo>
                    <a:pt x="50928" y="62860"/>
                  </a:lnTo>
                  <a:lnTo>
                    <a:pt x="62116" y="56235"/>
                  </a:lnTo>
                  <a:lnTo>
                    <a:pt x="52790" y="50175"/>
                  </a:lnTo>
                  <a:close/>
                </a:path>
                <a:path w="187325" h="116205">
                  <a:moveTo>
                    <a:pt x="87453" y="46933"/>
                  </a:moveTo>
                  <a:lnTo>
                    <a:pt x="76252" y="53557"/>
                  </a:lnTo>
                  <a:lnTo>
                    <a:pt x="85591" y="59759"/>
                  </a:lnTo>
                  <a:lnTo>
                    <a:pt x="96778" y="52994"/>
                  </a:lnTo>
                  <a:lnTo>
                    <a:pt x="87453" y="46933"/>
                  </a:lnTo>
                  <a:close/>
                </a:path>
                <a:path w="187325" h="116205">
                  <a:moveTo>
                    <a:pt x="122116" y="43691"/>
                  </a:moveTo>
                  <a:lnTo>
                    <a:pt x="110914" y="50316"/>
                  </a:lnTo>
                  <a:lnTo>
                    <a:pt x="120239" y="56517"/>
                  </a:lnTo>
                  <a:lnTo>
                    <a:pt x="131441" y="49893"/>
                  </a:lnTo>
                  <a:lnTo>
                    <a:pt x="122116" y="43691"/>
                  </a:lnTo>
                  <a:close/>
                </a:path>
                <a:path w="187325" h="116205">
                  <a:moveTo>
                    <a:pt x="156764" y="40591"/>
                  </a:moveTo>
                  <a:lnTo>
                    <a:pt x="145577" y="47215"/>
                  </a:lnTo>
                  <a:lnTo>
                    <a:pt x="154902" y="53275"/>
                  </a:lnTo>
                  <a:lnTo>
                    <a:pt x="166103" y="46651"/>
                  </a:lnTo>
                  <a:lnTo>
                    <a:pt x="156764" y="40591"/>
                  </a:lnTo>
                  <a:close/>
                </a:path>
                <a:path w="187325" h="116205">
                  <a:moveTo>
                    <a:pt x="73585" y="37631"/>
                  </a:moveTo>
                  <a:lnTo>
                    <a:pt x="62384" y="44255"/>
                  </a:lnTo>
                  <a:lnTo>
                    <a:pt x="71723" y="50316"/>
                  </a:lnTo>
                  <a:lnTo>
                    <a:pt x="82910" y="43691"/>
                  </a:lnTo>
                  <a:lnTo>
                    <a:pt x="73585" y="37631"/>
                  </a:lnTo>
                  <a:close/>
                </a:path>
                <a:path w="187325" h="116205">
                  <a:moveTo>
                    <a:pt x="108248" y="34389"/>
                  </a:moveTo>
                  <a:lnTo>
                    <a:pt x="97046" y="41014"/>
                  </a:lnTo>
                  <a:lnTo>
                    <a:pt x="106386" y="47215"/>
                  </a:lnTo>
                  <a:lnTo>
                    <a:pt x="117573" y="40591"/>
                  </a:lnTo>
                  <a:lnTo>
                    <a:pt x="108248" y="34389"/>
                  </a:lnTo>
                  <a:close/>
                </a:path>
                <a:path w="187325" h="116205">
                  <a:moveTo>
                    <a:pt x="142910" y="31148"/>
                  </a:moveTo>
                  <a:lnTo>
                    <a:pt x="131709" y="37913"/>
                  </a:lnTo>
                  <a:lnTo>
                    <a:pt x="141034" y="43973"/>
                  </a:lnTo>
                  <a:lnTo>
                    <a:pt x="152236" y="37349"/>
                  </a:lnTo>
                  <a:lnTo>
                    <a:pt x="142910" y="31148"/>
                  </a:lnTo>
                  <a:close/>
                </a:path>
                <a:path w="187325" h="116205">
                  <a:moveTo>
                    <a:pt x="177559" y="28047"/>
                  </a:moveTo>
                  <a:lnTo>
                    <a:pt x="166372" y="34671"/>
                  </a:lnTo>
                  <a:lnTo>
                    <a:pt x="175697" y="40732"/>
                  </a:lnTo>
                  <a:lnTo>
                    <a:pt x="186898" y="34107"/>
                  </a:lnTo>
                  <a:lnTo>
                    <a:pt x="177559" y="28047"/>
                  </a:lnTo>
                  <a:close/>
                </a:path>
                <a:path w="187325" h="116205">
                  <a:moveTo>
                    <a:pt x="94380" y="25087"/>
                  </a:moveTo>
                  <a:lnTo>
                    <a:pt x="83178" y="31711"/>
                  </a:lnTo>
                  <a:lnTo>
                    <a:pt x="92518" y="37913"/>
                  </a:lnTo>
                  <a:lnTo>
                    <a:pt x="103705" y="31148"/>
                  </a:lnTo>
                  <a:lnTo>
                    <a:pt x="94380" y="25087"/>
                  </a:lnTo>
                  <a:close/>
                </a:path>
                <a:path w="187325" h="116205">
                  <a:moveTo>
                    <a:pt x="129043" y="21845"/>
                  </a:moveTo>
                  <a:lnTo>
                    <a:pt x="117841" y="28611"/>
                  </a:lnTo>
                  <a:lnTo>
                    <a:pt x="127180" y="34671"/>
                  </a:lnTo>
                  <a:lnTo>
                    <a:pt x="138368" y="28047"/>
                  </a:lnTo>
                  <a:lnTo>
                    <a:pt x="129043" y="21845"/>
                  </a:lnTo>
                  <a:close/>
                </a:path>
                <a:path w="187325" h="116205">
                  <a:moveTo>
                    <a:pt x="163705" y="18745"/>
                  </a:moveTo>
                  <a:lnTo>
                    <a:pt x="152504" y="25369"/>
                  </a:lnTo>
                  <a:lnTo>
                    <a:pt x="161829" y="31430"/>
                  </a:lnTo>
                  <a:lnTo>
                    <a:pt x="173030" y="24805"/>
                  </a:lnTo>
                  <a:lnTo>
                    <a:pt x="163705" y="18745"/>
                  </a:lnTo>
                  <a:close/>
                </a:path>
                <a:path w="187325" h="116205">
                  <a:moveTo>
                    <a:pt x="115175" y="12543"/>
                  </a:moveTo>
                  <a:lnTo>
                    <a:pt x="103973" y="19168"/>
                  </a:lnTo>
                  <a:lnTo>
                    <a:pt x="113312" y="25369"/>
                  </a:lnTo>
                  <a:lnTo>
                    <a:pt x="124500" y="18745"/>
                  </a:lnTo>
                  <a:lnTo>
                    <a:pt x="115175" y="12543"/>
                  </a:lnTo>
                  <a:close/>
                </a:path>
                <a:path w="187325" h="116205">
                  <a:moveTo>
                    <a:pt x="149837" y="9302"/>
                  </a:moveTo>
                  <a:lnTo>
                    <a:pt x="138636" y="16067"/>
                  </a:lnTo>
                  <a:lnTo>
                    <a:pt x="147975" y="22127"/>
                  </a:lnTo>
                  <a:lnTo>
                    <a:pt x="159162" y="15503"/>
                  </a:lnTo>
                  <a:lnTo>
                    <a:pt x="149837" y="9302"/>
                  </a:lnTo>
                  <a:close/>
                </a:path>
                <a:path w="187325" h="116205">
                  <a:moveTo>
                    <a:pt x="135969" y="0"/>
                  </a:moveTo>
                  <a:lnTo>
                    <a:pt x="124768" y="6765"/>
                  </a:lnTo>
                  <a:lnTo>
                    <a:pt x="134107" y="12825"/>
                  </a:lnTo>
                  <a:lnTo>
                    <a:pt x="145295" y="6201"/>
                  </a:lnTo>
                  <a:lnTo>
                    <a:pt x="135969" y="0"/>
                  </a:lnTo>
                  <a:close/>
                </a:path>
              </a:pathLst>
            </a:custGeom>
            <a:solidFill>
              <a:srgbClr val="FFFFFF"/>
            </a:solidFill>
          </p:spPr>
          <p:txBody>
            <a:bodyPr wrap="square" lIns="0" tIns="0" rIns="0" bIns="0" rtlCol="0"/>
            <a:lstStyle/>
            <a:p>
              <a:endParaRPr/>
            </a:p>
          </p:txBody>
        </p:sp>
        <p:sp>
          <p:nvSpPr>
            <p:cNvPr id="219" name="object 219"/>
            <p:cNvSpPr/>
            <p:nvPr/>
          </p:nvSpPr>
          <p:spPr>
            <a:xfrm>
              <a:off x="2243166" y="2404119"/>
              <a:ext cx="187325" cy="112395"/>
            </a:xfrm>
            <a:custGeom>
              <a:avLst/>
              <a:gdLst/>
              <a:ahLst/>
              <a:cxnLst/>
              <a:rect l="l" t="t" r="r" b="b"/>
              <a:pathLst>
                <a:path w="187325" h="112394">
                  <a:moveTo>
                    <a:pt x="145295" y="0"/>
                  </a:moveTo>
                  <a:lnTo>
                    <a:pt x="134101" y="6619"/>
                  </a:lnTo>
                  <a:lnTo>
                    <a:pt x="134107" y="9293"/>
                  </a:lnTo>
                  <a:lnTo>
                    <a:pt x="145295" y="2677"/>
                  </a:lnTo>
                  <a:lnTo>
                    <a:pt x="145295" y="0"/>
                  </a:lnTo>
                  <a:close/>
                </a:path>
                <a:path w="187325" h="112394">
                  <a:moveTo>
                    <a:pt x="124768" y="422"/>
                  </a:moveTo>
                  <a:lnTo>
                    <a:pt x="124768" y="3100"/>
                  </a:lnTo>
                  <a:lnTo>
                    <a:pt x="134093" y="9292"/>
                  </a:lnTo>
                  <a:lnTo>
                    <a:pt x="134101" y="6619"/>
                  </a:lnTo>
                  <a:lnTo>
                    <a:pt x="124768" y="422"/>
                  </a:lnTo>
                  <a:close/>
                </a:path>
                <a:path w="187325" h="112394">
                  <a:moveTo>
                    <a:pt x="124500" y="12543"/>
                  </a:moveTo>
                  <a:lnTo>
                    <a:pt x="113306" y="19163"/>
                  </a:lnTo>
                  <a:lnTo>
                    <a:pt x="113312" y="21837"/>
                  </a:lnTo>
                  <a:lnTo>
                    <a:pt x="124500" y="15080"/>
                  </a:lnTo>
                  <a:lnTo>
                    <a:pt x="124500" y="12543"/>
                  </a:lnTo>
                  <a:close/>
                </a:path>
                <a:path w="187325" h="112394">
                  <a:moveTo>
                    <a:pt x="103973" y="12966"/>
                  </a:moveTo>
                  <a:lnTo>
                    <a:pt x="103973" y="15644"/>
                  </a:lnTo>
                  <a:lnTo>
                    <a:pt x="113298" y="21836"/>
                  </a:lnTo>
                  <a:lnTo>
                    <a:pt x="113306" y="19163"/>
                  </a:lnTo>
                  <a:lnTo>
                    <a:pt x="103973" y="12966"/>
                  </a:lnTo>
                  <a:close/>
                </a:path>
                <a:path w="187325" h="112394">
                  <a:moveTo>
                    <a:pt x="103705" y="24946"/>
                  </a:moveTo>
                  <a:lnTo>
                    <a:pt x="92518" y="31711"/>
                  </a:lnTo>
                  <a:lnTo>
                    <a:pt x="92518" y="34389"/>
                  </a:lnTo>
                  <a:lnTo>
                    <a:pt x="103705" y="27624"/>
                  </a:lnTo>
                  <a:lnTo>
                    <a:pt x="103705" y="24946"/>
                  </a:lnTo>
                  <a:close/>
                </a:path>
                <a:path w="187325" h="112394">
                  <a:moveTo>
                    <a:pt x="83178" y="25510"/>
                  </a:moveTo>
                  <a:lnTo>
                    <a:pt x="83178" y="28188"/>
                  </a:lnTo>
                  <a:lnTo>
                    <a:pt x="92518" y="34248"/>
                  </a:lnTo>
                  <a:lnTo>
                    <a:pt x="92518" y="31711"/>
                  </a:lnTo>
                  <a:lnTo>
                    <a:pt x="83178" y="25510"/>
                  </a:lnTo>
                  <a:close/>
                </a:path>
                <a:path w="187325" h="112394">
                  <a:moveTo>
                    <a:pt x="62384" y="38054"/>
                  </a:moveTo>
                  <a:lnTo>
                    <a:pt x="62384" y="40732"/>
                  </a:lnTo>
                  <a:lnTo>
                    <a:pt x="71723" y="46792"/>
                  </a:lnTo>
                  <a:lnTo>
                    <a:pt x="71723" y="44114"/>
                  </a:lnTo>
                  <a:lnTo>
                    <a:pt x="62384" y="38054"/>
                  </a:lnTo>
                  <a:close/>
                </a:path>
                <a:path w="187325" h="112394">
                  <a:moveTo>
                    <a:pt x="82910" y="37490"/>
                  </a:moveTo>
                  <a:lnTo>
                    <a:pt x="71723" y="44114"/>
                  </a:lnTo>
                  <a:lnTo>
                    <a:pt x="71723" y="46792"/>
                  </a:lnTo>
                  <a:lnTo>
                    <a:pt x="82910" y="40168"/>
                  </a:lnTo>
                  <a:lnTo>
                    <a:pt x="82910" y="37490"/>
                  </a:lnTo>
                  <a:close/>
                </a:path>
                <a:path w="187325" h="112394">
                  <a:moveTo>
                    <a:pt x="41589" y="50598"/>
                  </a:moveTo>
                  <a:lnTo>
                    <a:pt x="41589" y="53275"/>
                  </a:lnTo>
                  <a:lnTo>
                    <a:pt x="50928" y="59336"/>
                  </a:lnTo>
                  <a:lnTo>
                    <a:pt x="50928" y="56658"/>
                  </a:lnTo>
                  <a:lnTo>
                    <a:pt x="41589" y="50598"/>
                  </a:lnTo>
                  <a:close/>
                </a:path>
                <a:path w="187325" h="112394">
                  <a:moveTo>
                    <a:pt x="62116" y="50034"/>
                  </a:moveTo>
                  <a:lnTo>
                    <a:pt x="50928" y="56658"/>
                  </a:lnTo>
                  <a:lnTo>
                    <a:pt x="50928" y="59336"/>
                  </a:lnTo>
                  <a:lnTo>
                    <a:pt x="62116" y="52712"/>
                  </a:lnTo>
                  <a:lnTo>
                    <a:pt x="62116" y="50034"/>
                  </a:lnTo>
                  <a:close/>
                </a:path>
                <a:path w="187325" h="112394">
                  <a:moveTo>
                    <a:pt x="20794" y="63141"/>
                  </a:moveTo>
                  <a:lnTo>
                    <a:pt x="20794" y="65819"/>
                  </a:lnTo>
                  <a:lnTo>
                    <a:pt x="30134" y="71880"/>
                  </a:lnTo>
                  <a:lnTo>
                    <a:pt x="30134" y="69202"/>
                  </a:lnTo>
                  <a:lnTo>
                    <a:pt x="20794" y="63141"/>
                  </a:lnTo>
                  <a:close/>
                </a:path>
                <a:path w="187325" h="112394">
                  <a:moveTo>
                    <a:pt x="41321" y="62578"/>
                  </a:moveTo>
                  <a:lnTo>
                    <a:pt x="30134" y="69202"/>
                  </a:lnTo>
                  <a:lnTo>
                    <a:pt x="30134" y="71880"/>
                  </a:lnTo>
                  <a:lnTo>
                    <a:pt x="41321" y="65256"/>
                  </a:lnTo>
                  <a:lnTo>
                    <a:pt x="41321" y="62578"/>
                  </a:lnTo>
                  <a:close/>
                </a:path>
                <a:path w="187325" h="112394">
                  <a:moveTo>
                    <a:pt x="0" y="75544"/>
                  </a:moveTo>
                  <a:lnTo>
                    <a:pt x="0" y="78222"/>
                  </a:lnTo>
                  <a:lnTo>
                    <a:pt x="9339" y="84424"/>
                  </a:lnTo>
                  <a:lnTo>
                    <a:pt x="9339" y="81746"/>
                  </a:lnTo>
                  <a:lnTo>
                    <a:pt x="0" y="75544"/>
                  </a:lnTo>
                  <a:close/>
                </a:path>
                <a:path w="187325" h="112394">
                  <a:moveTo>
                    <a:pt x="20526" y="75121"/>
                  </a:moveTo>
                  <a:lnTo>
                    <a:pt x="9339" y="81746"/>
                  </a:lnTo>
                  <a:lnTo>
                    <a:pt x="9339" y="84424"/>
                  </a:lnTo>
                  <a:lnTo>
                    <a:pt x="20526" y="77799"/>
                  </a:lnTo>
                  <a:lnTo>
                    <a:pt x="20526" y="75121"/>
                  </a:lnTo>
                  <a:close/>
                </a:path>
                <a:path w="187325" h="112394">
                  <a:moveTo>
                    <a:pt x="159162" y="9302"/>
                  </a:moveTo>
                  <a:lnTo>
                    <a:pt x="147968" y="15922"/>
                  </a:lnTo>
                  <a:lnTo>
                    <a:pt x="147975" y="18595"/>
                  </a:lnTo>
                  <a:lnTo>
                    <a:pt x="159162" y="11980"/>
                  </a:lnTo>
                  <a:lnTo>
                    <a:pt x="159162" y="9302"/>
                  </a:lnTo>
                  <a:close/>
                </a:path>
                <a:path w="187325" h="112394">
                  <a:moveTo>
                    <a:pt x="138636" y="9865"/>
                  </a:moveTo>
                  <a:lnTo>
                    <a:pt x="138636" y="12543"/>
                  </a:lnTo>
                  <a:lnTo>
                    <a:pt x="147961" y="18595"/>
                  </a:lnTo>
                  <a:lnTo>
                    <a:pt x="147968" y="15922"/>
                  </a:lnTo>
                  <a:lnTo>
                    <a:pt x="138636" y="9865"/>
                  </a:lnTo>
                  <a:close/>
                </a:path>
                <a:path w="187325" h="112394">
                  <a:moveTo>
                    <a:pt x="138368" y="21845"/>
                  </a:moveTo>
                  <a:lnTo>
                    <a:pt x="127174" y="28465"/>
                  </a:lnTo>
                  <a:lnTo>
                    <a:pt x="127180" y="31139"/>
                  </a:lnTo>
                  <a:lnTo>
                    <a:pt x="138368" y="24523"/>
                  </a:lnTo>
                  <a:lnTo>
                    <a:pt x="138368" y="21845"/>
                  </a:lnTo>
                  <a:close/>
                </a:path>
                <a:path w="187325" h="112394">
                  <a:moveTo>
                    <a:pt x="117841" y="22268"/>
                  </a:moveTo>
                  <a:lnTo>
                    <a:pt x="117841" y="24946"/>
                  </a:lnTo>
                  <a:lnTo>
                    <a:pt x="127166" y="31138"/>
                  </a:lnTo>
                  <a:lnTo>
                    <a:pt x="127174" y="28465"/>
                  </a:lnTo>
                  <a:lnTo>
                    <a:pt x="117841" y="22268"/>
                  </a:lnTo>
                  <a:close/>
                </a:path>
                <a:path w="187325" h="112394">
                  <a:moveTo>
                    <a:pt x="117573" y="34248"/>
                  </a:moveTo>
                  <a:lnTo>
                    <a:pt x="106379" y="41009"/>
                  </a:lnTo>
                  <a:lnTo>
                    <a:pt x="106386" y="43683"/>
                  </a:lnTo>
                  <a:lnTo>
                    <a:pt x="117573" y="36926"/>
                  </a:lnTo>
                  <a:lnTo>
                    <a:pt x="117573" y="34248"/>
                  </a:lnTo>
                  <a:close/>
                </a:path>
                <a:path w="187325" h="112394">
                  <a:moveTo>
                    <a:pt x="97046" y="34812"/>
                  </a:moveTo>
                  <a:lnTo>
                    <a:pt x="97046" y="37490"/>
                  </a:lnTo>
                  <a:lnTo>
                    <a:pt x="106372" y="43682"/>
                  </a:lnTo>
                  <a:lnTo>
                    <a:pt x="106379" y="41009"/>
                  </a:lnTo>
                  <a:lnTo>
                    <a:pt x="97046" y="34812"/>
                  </a:lnTo>
                  <a:close/>
                </a:path>
                <a:path w="187325" h="112394">
                  <a:moveTo>
                    <a:pt x="41603" y="103592"/>
                  </a:moveTo>
                  <a:lnTo>
                    <a:pt x="41603" y="106270"/>
                  </a:lnTo>
                  <a:lnTo>
                    <a:pt x="50928" y="112330"/>
                  </a:lnTo>
                  <a:lnTo>
                    <a:pt x="50928" y="109652"/>
                  </a:lnTo>
                  <a:lnTo>
                    <a:pt x="41603" y="103592"/>
                  </a:lnTo>
                  <a:close/>
                </a:path>
                <a:path w="187325" h="112394">
                  <a:moveTo>
                    <a:pt x="62130" y="103028"/>
                  </a:moveTo>
                  <a:lnTo>
                    <a:pt x="50928" y="109652"/>
                  </a:lnTo>
                  <a:lnTo>
                    <a:pt x="50928" y="112330"/>
                  </a:lnTo>
                  <a:lnTo>
                    <a:pt x="62130" y="105706"/>
                  </a:lnTo>
                  <a:lnTo>
                    <a:pt x="62130" y="103028"/>
                  </a:lnTo>
                  <a:close/>
                </a:path>
                <a:path w="187325" h="112394">
                  <a:moveTo>
                    <a:pt x="27735" y="94290"/>
                  </a:moveTo>
                  <a:lnTo>
                    <a:pt x="27735" y="96967"/>
                  </a:lnTo>
                  <a:lnTo>
                    <a:pt x="37060" y="103028"/>
                  </a:lnTo>
                  <a:lnTo>
                    <a:pt x="37060" y="100350"/>
                  </a:lnTo>
                  <a:lnTo>
                    <a:pt x="27735" y="94290"/>
                  </a:lnTo>
                  <a:close/>
                </a:path>
                <a:path w="187325" h="112394">
                  <a:moveTo>
                    <a:pt x="48262" y="93726"/>
                  </a:moveTo>
                  <a:lnTo>
                    <a:pt x="37060" y="100350"/>
                  </a:lnTo>
                  <a:lnTo>
                    <a:pt x="37060" y="103028"/>
                  </a:lnTo>
                  <a:lnTo>
                    <a:pt x="48262" y="96404"/>
                  </a:lnTo>
                  <a:lnTo>
                    <a:pt x="48262" y="93726"/>
                  </a:lnTo>
                  <a:close/>
                </a:path>
                <a:path w="187325" h="112394">
                  <a:moveTo>
                    <a:pt x="62398" y="91048"/>
                  </a:moveTo>
                  <a:lnTo>
                    <a:pt x="62398" y="93726"/>
                  </a:lnTo>
                  <a:lnTo>
                    <a:pt x="71723" y="99786"/>
                  </a:lnTo>
                  <a:lnTo>
                    <a:pt x="71723" y="97249"/>
                  </a:lnTo>
                  <a:lnTo>
                    <a:pt x="62398" y="91048"/>
                  </a:lnTo>
                  <a:close/>
                </a:path>
                <a:path w="187325" h="112394">
                  <a:moveTo>
                    <a:pt x="82925" y="90484"/>
                  </a:moveTo>
                  <a:lnTo>
                    <a:pt x="71723" y="97249"/>
                  </a:lnTo>
                  <a:lnTo>
                    <a:pt x="71723" y="99786"/>
                  </a:lnTo>
                  <a:lnTo>
                    <a:pt x="82925" y="93162"/>
                  </a:lnTo>
                  <a:lnTo>
                    <a:pt x="82925" y="90484"/>
                  </a:lnTo>
                  <a:close/>
                </a:path>
                <a:path w="187325" h="112394">
                  <a:moveTo>
                    <a:pt x="13867" y="84987"/>
                  </a:moveTo>
                  <a:lnTo>
                    <a:pt x="13867" y="87524"/>
                  </a:lnTo>
                  <a:lnTo>
                    <a:pt x="23207" y="93726"/>
                  </a:lnTo>
                  <a:lnTo>
                    <a:pt x="23207" y="91048"/>
                  </a:lnTo>
                  <a:lnTo>
                    <a:pt x="13867" y="84987"/>
                  </a:lnTo>
                  <a:close/>
                </a:path>
                <a:path w="187325" h="112394">
                  <a:moveTo>
                    <a:pt x="34394" y="84424"/>
                  </a:moveTo>
                  <a:lnTo>
                    <a:pt x="23207" y="91048"/>
                  </a:lnTo>
                  <a:lnTo>
                    <a:pt x="23207" y="93726"/>
                  </a:lnTo>
                  <a:lnTo>
                    <a:pt x="34394" y="87101"/>
                  </a:lnTo>
                  <a:lnTo>
                    <a:pt x="34394" y="84424"/>
                  </a:lnTo>
                  <a:close/>
                </a:path>
                <a:path w="187325" h="112394">
                  <a:moveTo>
                    <a:pt x="48530" y="81746"/>
                  </a:moveTo>
                  <a:lnTo>
                    <a:pt x="48530" y="84424"/>
                  </a:lnTo>
                  <a:lnTo>
                    <a:pt x="57855" y="90484"/>
                  </a:lnTo>
                  <a:lnTo>
                    <a:pt x="57855" y="87806"/>
                  </a:lnTo>
                  <a:lnTo>
                    <a:pt x="48530" y="81746"/>
                  </a:lnTo>
                  <a:close/>
                </a:path>
                <a:path w="187325" h="112394">
                  <a:moveTo>
                    <a:pt x="69057" y="81182"/>
                  </a:moveTo>
                  <a:lnTo>
                    <a:pt x="57855" y="87806"/>
                  </a:lnTo>
                  <a:lnTo>
                    <a:pt x="57855" y="90484"/>
                  </a:lnTo>
                  <a:lnTo>
                    <a:pt x="69057" y="83860"/>
                  </a:lnTo>
                  <a:lnTo>
                    <a:pt x="69057" y="81182"/>
                  </a:lnTo>
                  <a:close/>
                </a:path>
                <a:path w="187325" h="112394">
                  <a:moveTo>
                    <a:pt x="83193" y="78504"/>
                  </a:moveTo>
                  <a:lnTo>
                    <a:pt x="83193" y="81182"/>
                  </a:lnTo>
                  <a:lnTo>
                    <a:pt x="92518" y="87383"/>
                  </a:lnTo>
                  <a:lnTo>
                    <a:pt x="92518" y="84705"/>
                  </a:lnTo>
                  <a:lnTo>
                    <a:pt x="83193" y="78504"/>
                  </a:lnTo>
                  <a:close/>
                </a:path>
                <a:path w="187325" h="112394">
                  <a:moveTo>
                    <a:pt x="145309" y="52994"/>
                  </a:moveTo>
                  <a:lnTo>
                    <a:pt x="92518" y="84705"/>
                  </a:lnTo>
                  <a:lnTo>
                    <a:pt x="92518" y="87383"/>
                  </a:lnTo>
                  <a:lnTo>
                    <a:pt x="145295" y="55671"/>
                  </a:lnTo>
                  <a:lnTo>
                    <a:pt x="145309" y="52994"/>
                  </a:lnTo>
                  <a:close/>
                </a:path>
                <a:path w="187325" h="112394">
                  <a:moveTo>
                    <a:pt x="55189" y="71880"/>
                  </a:moveTo>
                  <a:lnTo>
                    <a:pt x="43995" y="78500"/>
                  </a:lnTo>
                  <a:lnTo>
                    <a:pt x="44001" y="81174"/>
                  </a:lnTo>
                  <a:lnTo>
                    <a:pt x="55189" y="74558"/>
                  </a:lnTo>
                  <a:lnTo>
                    <a:pt x="55189" y="71880"/>
                  </a:lnTo>
                  <a:close/>
                </a:path>
                <a:path w="187325" h="112394">
                  <a:moveTo>
                    <a:pt x="34662" y="72444"/>
                  </a:moveTo>
                  <a:lnTo>
                    <a:pt x="34662" y="75121"/>
                  </a:lnTo>
                  <a:lnTo>
                    <a:pt x="43987" y="81173"/>
                  </a:lnTo>
                  <a:lnTo>
                    <a:pt x="43995" y="78500"/>
                  </a:lnTo>
                  <a:lnTo>
                    <a:pt x="34662" y="72444"/>
                  </a:lnTo>
                  <a:close/>
                </a:path>
                <a:path w="187325" h="112394">
                  <a:moveTo>
                    <a:pt x="69325" y="69202"/>
                  </a:moveTo>
                  <a:lnTo>
                    <a:pt x="69325" y="71880"/>
                  </a:lnTo>
                  <a:lnTo>
                    <a:pt x="78650" y="77940"/>
                  </a:lnTo>
                  <a:lnTo>
                    <a:pt x="78650" y="75403"/>
                  </a:lnTo>
                  <a:lnTo>
                    <a:pt x="69325" y="69202"/>
                  </a:lnTo>
                  <a:close/>
                </a:path>
                <a:path w="187325" h="112394">
                  <a:moveTo>
                    <a:pt x="89851" y="68638"/>
                  </a:moveTo>
                  <a:lnTo>
                    <a:pt x="78650" y="75403"/>
                  </a:lnTo>
                  <a:lnTo>
                    <a:pt x="78650" y="77940"/>
                  </a:lnTo>
                  <a:lnTo>
                    <a:pt x="89851" y="71316"/>
                  </a:lnTo>
                  <a:lnTo>
                    <a:pt x="89851" y="68638"/>
                  </a:lnTo>
                  <a:close/>
                </a:path>
                <a:path w="187325" h="112394">
                  <a:moveTo>
                    <a:pt x="75984" y="59336"/>
                  </a:moveTo>
                  <a:lnTo>
                    <a:pt x="64789" y="65956"/>
                  </a:lnTo>
                  <a:lnTo>
                    <a:pt x="64796" y="68630"/>
                  </a:lnTo>
                  <a:lnTo>
                    <a:pt x="75984" y="62014"/>
                  </a:lnTo>
                  <a:lnTo>
                    <a:pt x="75984" y="59336"/>
                  </a:lnTo>
                  <a:close/>
                </a:path>
                <a:path w="187325" h="112394">
                  <a:moveTo>
                    <a:pt x="55457" y="59900"/>
                  </a:moveTo>
                  <a:lnTo>
                    <a:pt x="55457" y="62578"/>
                  </a:lnTo>
                  <a:lnTo>
                    <a:pt x="64782" y="68629"/>
                  </a:lnTo>
                  <a:lnTo>
                    <a:pt x="64789" y="65956"/>
                  </a:lnTo>
                  <a:lnTo>
                    <a:pt x="55457" y="59900"/>
                  </a:lnTo>
                  <a:close/>
                </a:path>
                <a:path w="187325" h="112394">
                  <a:moveTo>
                    <a:pt x="90119" y="56658"/>
                  </a:moveTo>
                  <a:lnTo>
                    <a:pt x="90119" y="59336"/>
                  </a:lnTo>
                  <a:lnTo>
                    <a:pt x="99445" y="65537"/>
                  </a:lnTo>
                  <a:lnTo>
                    <a:pt x="99445" y="62860"/>
                  </a:lnTo>
                  <a:lnTo>
                    <a:pt x="90119" y="56658"/>
                  </a:lnTo>
                  <a:close/>
                </a:path>
                <a:path w="187325" h="112394">
                  <a:moveTo>
                    <a:pt x="110646" y="56094"/>
                  </a:moveTo>
                  <a:lnTo>
                    <a:pt x="99445" y="62860"/>
                  </a:lnTo>
                  <a:lnTo>
                    <a:pt x="99445" y="65537"/>
                  </a:lnTo>
                  <a:lnTo>
                    <a:pt x="110646" y="58772"/>
                  </a:lnTo>
                  <a:lnTo>
                    <a:pt x="110646" y="56094"/>
                  </a:lnTo>
                  <a:close/>
                </a:path>
                <a:path w="187325" h="112394">
                  <a:moveTo>
                    <a:pt x="96778" y="46792"/>
                  </a:moveTo>
                  <a:lnTo>
                    <a:pt x="85584" y="53553"/>
                  </a:lnTo>
                  <a:lnTo>
                    <a:pt x="85591" y="56086"/>
                  </a:lnTo>
                  <a:lnTo>
                    <a:pt x="96778" y="49470"/>
                  </a:lnTo>
                  <a:lnTo>
                    <a:pt x="96778" y="46792"/>
                  </a:lnTo>
                  <a:close/>
                </a:path>
                <a:path w="187325" h="112394">
                  <a:moveTo>
                    <a:pt x="76252" y="47356"/>
                  </a:moveTo>
                  <a:lnTo>
                    <a:pt x="76252" y="50034"/>
                  </a:lnTo>
                  <a:lnTo>
                    <a:pt x="85577" y="56085"/>
                  </a:lnTo>
                  <a:lnTo>
                    <a:pt x="85584" y="53553"/>
                  </a:lnTo>
                  <a:lnTo>
                    <a:pt x="76252" y="47356"/>
                  </a:lnTo>
                  <a:close/>
                </a:path>
                <a:path w="187325" h="112394">
                  <a:moveTo>
                    <a:pt x="110914" y="44114"/>
                  </a:moveTo>
                  <a:lnTo>
                    <a:pt x="110914" y="46792"/>
                  </a:lnTo>
                  <a:lnTo>
                    <a:pt x="120239" y="52994"/>
                  </a:lnTo>
                  <a:lnTo>
                    <a:pt x="120239" y="50316"/>
                  </a:lnTo>
                  <a:lnTo>
                    <a:pt x="110914" y="44114"/>
                  </a:lnTo>
                  <a:close/>
                </a:path>
                <a:path w="187325" h="112394">
                  <a:moveTo>
                    <a:pt x="131441" y="43691"/>
                  </a:moveTo>
                  <a:lnTo>
                    <a:pt x="120239" y="50316"/>
                  </a:lnTo>
                  <a:lnTo>
                    <a:pt x="120239" y="52994"/>
                  </a:lnTo>
                  <a:lnTo>
                    <a:pt x="131441" y="46369"/>
                  </a:lnTo>
                  <a:lnTo>
                    <a:pt x="131441" y="43691"/>
                  </a:lnTo>
                  <a:close/>
                </a:path>
                <a:path w="187325" h="112394">
                  <a:moveTo>
                    <a:pt x="152504" y="19168"/>
                  </a:moveTo>
                  <a:lnTo>
                    <a:pt x="152504" y="21845"/>
                  </a:lnTo>
                  <a:lnTo>
                    <a:pt x="161829" y="27906"/>
                  </a:lnTo>
                  <a:lnTo>
                    <a:pt x="161829" y="25228"/>
                  </a:lnTo>
                  <a:lnTo>
                    <a:pt x="152504" y="19168"/>
                  </a:lnTo>
                  <a:close/>
                </a:path>
                <a:path w="187325" h="112394">
                  <a:moveTo>
                    <a:pt x="173030" y="18604"/>
                  </a:moveTo>
                  <a:lnTo>
                    <a:pt x="161829" y="25228"/>
                  </a:lnTo>
                  <a:lnTo>
                    <a:pt x="161829" y="27906"/>
                  </a:lnTo>
                  <a:lnTo>
                    <a:pt x="173030" y="21282"/>
                  </a:lnTo>
                  <a:lnTo>
                    <a:pt x="173030" y="18604"/>
                  </a:lnTo>
                  <a:close/>
                </a:path>
                <a:path w="187325" h="112394">
                  <a:moveTo>
                    <a:pt x="131709" y="31711"/>
                  </a:moveTo>
                  <a:lnTo>
                    <a:pt x="131709" y="34389"/>
                  </a:lnTo>
                  <a:lnTo>
                    <a:pt x="141034" y="40450"/>
                  </a:lnTo>
                  <a:lnTo>
                    <a:pt x="141034" y="37772"/>
                  </a:lnTo>
                  <a:lnTo>
                    <a:pt x="131709" y="31711"/>
                  </a:lnTo>
                  <a:close/>
                </a:path>
                <a:path w="187325" h="112394">
                  <a:moveTo>
                    <a:pt x="152236" y="31148"/>
                  </a:moveTo>
                  <a:lnTo>
                    <a:pt x="141034" y="37772"/>
                  </a:lnTo>
                  <a:lnTo>
                    <a:pt x="141034" y="40450"/>
                  </a:lnTo>
                  <a:lnTo>
                    <a:pt x="152236" y="33826"/>
                  </a:lnTo>
                  <a:lnTo>
                    <a:pt x="152236" y="31148"/>
                  </a:lnTo>
                  <a:close/>
                </a:path>
                <a:path w="187325" h="112394">
                  <a:moveTo>
                    <a:pt x="166372" y="28470"/>
                  </a:moveTo>
                  <a:lnTo>
                    <a:pt x="166372" y="31148"/>
                  </a:lnTo>
                  <a:lnTo>
                    <a:pt x="175697" y="37208"/>
                  </a:lnTo>
                  <a:lnTo>
                    <a:pt x="175697" y="34530"/>
                  </a:lnTo>
                  <a:lnTo>
                    <a:pt x="166372" y="28470"/>
                  </a:lnTo>
                  <a:close/>
                </a:path>
                <a:path w="187325" h="112394">
                  <a:moveTo>
                    <a:pt x="186884" y="27906"/>
                  </a:moveTo>
                  <a:lnTo>
                    <a:pt x="175697" y="34530"/>
                  </a:lnTo>
                  <a:lnTo>
                    <a:pt x="175697" y="37208"/>
                  </a:lnTo>
                  <a:lnTo>
                    <a:pt x="186884" y="30584"/>
                  </a:lnTo>
                  <a:lnTo>
                    <a:pt x="186884" y="27906"/>
                  </a:lnTo>
                  <a:close/>
                </a:path>
                <a:path w="187325" h="112394">
                  <a:moveTo>
                    <a:pt x="145577" y="41014"/>
                  </a:moveTo>
                  <a:lnTo>
                    <a:pt x="145577" y="43691"/>
                  </a:lnTo>
                  <a:lnTo>
                    <a:pt x="154902" y="49752"/>
                  </a:lnTo>
                  <a:lnTo>
                    <a:pt x="154902" y="47074"/>
                  </a:lnTo>
                  <a:lnTo>
                    <a:pt x="145577" y="41014"/>
                  </a:lnTo>
                  <a:close/>
                </a:path>
                <a:path w="187325" h="112394">
                  <a:moveTo>
                    <a:pt x="166089" y="40450"/>
                  </a:moveTo>
                  <a:lnTo>
                    <a:pt x="154902" y="47074"/>
                  </a:lnTo>
                  <a:lnTo>
                    <a:pt x="154902" y="49752"/>
                  </a:lnTo>
                  <a:lnTo>
                    <a:pt x="166089" y="43128"/>
                  </a:lnTo>
                  <a:lnTo>
                    <a:pt x="166089" y="40450"/>
                  </a:lnTo>
                  <a:close/>
                </a:path>
              </a:pathLst>
            </a:custGeom>
            <a:solidFill>
              <a:srgbClr val="959595"/>
            </a:solidFill>
          </p:spPr>
          <p:txBody>
            <a:bodyPr wrap="square" lIns="0" tIns="0" rIns="0" bIns="0" rtlCol="0"/>
            <a:lstStyle/>
            <a:p>
              <a:endParaRPr/>
            </a:p>
          </p:txBody>
        </p:sp>
        <p:sp>
          <p:nvSpPr>
            <p:cNvPr id="220" name="object 220"/>
            <p:cNvSpPr/>
            <p:nvPr/>
          </p:nvSpPr>
          <p:spPr>
            <a:xfrm>
              <a:off x="2062011" y="2339567"/>
              <a:ext cx="17780" cy="43815"/>
            </a:xfrm>
            <a:custGeom>
              <a:avLst/>
              <a:gdLst/>
              <a:ahLst/>
              <a:cxnLst/>
              <a:rect l="l" t="t" r="r" b="b"/>
              <a:pathLst>
                <a:path w="17779" h="43814">
                  <a:moveTo>
                    <a:pt x="0" y="0"/>
                  </a:moveTo>
                  <a:lnTo>
                    <a:pt x="0" y="33262"/>
                  </a:lnTo>
                  <a:lnTo>
                    <a:pt x="8072" y="38336"/>
                  </a:lnTo>
                  <a:lnTo>
                    <a:pt x="8072" y="5073"/>
                  </a:lnTo>
                  <a:lnTo>
                    <a:pt x="0" y="0"/>
                  </a:lnTo>
                  <a:close/>
                </a:path>
                <a:path w="17779" h="43814">
                  <a:moveTo>
                    <a:pt x="13248" y="7751"/>
                  </a:moveTo>
                  <a:lnTo>
                    <a:pt x="13248" y="41014"/>
                  </a:lnTo>
                  <a:lnTo>
                    <a:pt x="17720" y="43550"/>
                  </a:lnTo>
                  <a:lnTo>
                    <a:pt x="17720" y="10288"/>
                  </a:lnTo>
                  <a:lnTo>
                    <a:pt x="13248" y="7751"/>
                  </a:lnTo>
                  <a:close/>
                </a:path>
              </a:pathLst>
            </a:custGeom>
            <a:solidFill>
              <a:srgbClr val="808080"/>
            </a:solidFill>
          </p:spPr>
          <p:txBody>
            <a:bodyPr wrap="square" lIns="0" tIns="0" rIns="0" bIns="0" rtlCol="0"/>
            <a:lstStyle/>
            <a:p>
              <a:endParaRPr/>
            </a:p>
          </p:txBody>
        </p:sp>
        <p:sp>
          <p:nvSpPr>
            <p:cNvPr id="221" name="object 221"/>
            <p:cNvSpPr/>
            <p:nvPr/>
          </p:nvSpPr>
          <p:spPr>
            <a:xfrm>
              <a:off x="2062012" y="2339567"/>
              <a:ext cx="8255" cy="38735"/>
            </a:xfrm>
            <a:custGeom>
              <a:avLst/>
              <a:gdLst/>
              <a:ahLst/>
              <a:cxnLst/>
              <a:rect l="l" t="t" r="r" b="b"/>
              <a:pathLst>
                <a:path w="8254" h="38735">
                  <a:moveTo>
                    <a:pt x="8072" y="5073"/>
                  </a:moveTo>
                  <a:lnTo>
                    <a:pt x="0" y="0"/>
                  </a:lnTo>
                  <a:lnTo>
                    <a:pt x="0" y="33262"/>
                  </a:lnTo>
                  <a:lnTo>
                    <a:pt x="8072" y="38336"/>
                  </a:lnTo>
                  <a:lnTo>
                    <a:pt x="8072" y="5073"/>
                  </a:lnTo>
                  <a:close/>
                </a:path>
              </a:pathLst>
            </a:custGeom>
            <a:ln w="5078">
              <a:solidFill>
                <a:srgbClr val="808080"/>
              </a:solidFill>
            </a:ln>
          </p:spPr>
          <p:txBody>
            <a:bodyPr wrap="square" lIns="0" tIns="0" rIns="0" bIns="0" rtlCol="0"/>
            <a:lstStyle/>
            <a:p>
              <a:endParaRPr/>
            </a:p>
          </p:txBody>
        </p:sp>
        <p:sp>
          <p:nvSpPr>
            <p:cNvPr id="222" name="object 222"/>
            <p:cNvSpPr/>
            <p:nvPr/>
          </p:nvSpPr>
          <p:spPr>
            <a:xfrm>
              <a:off x="2075260" y="2347319"/>
              <a:ext cx="5080" cy="36195"/>
            </a:xfrm>
            <a:custGeom>
              <a:avLst/>
              <a:gdLst/>
              <a:ahLst/>
              <a:cxnLst/>
              <a:rect l="l" t="t" r="r" b="b"/>
              <a:pathLst>
                <a:path w="5079" h="36194">
                  <a:moveTo>
                    <a:pt x="4472" y="2536"/>
                  </a:moveTo>
                  <a:lnTo>
                    <a:pt x="0" y="0"/>
                  </a:lnTo>
                  <a:lnTo>
                    <a:pt x="0" y="33262"/>
                  </a:lnTo>
                  <a:lnTo>
                    <a:pt x="4472" y="35799"/>
                  </a:lnTo>
                  <a:lnTo>
                    <a:pt x="4472" y="2536"/>
                  </a:lnTo>
                  <a:close/>
                </a:path>
              </a:pathLst>
            </a:custGeom>
            <a:ln w="5078">
              <a:solidFill>
                <a:srgbClr val="808080"/>
              </a:solidFill>
            </a:ln>
          </p:spPr>
          <p:txBody>
            <a:bodyPr wrap="square" lIns="0" tIns="0" rIns="0" bIns="0" rtlCol="0"/>
            <a:lstStyle/>
            <a:p>
              <a:endParaRPr/>
            </a:p>
          </p:txBody>
        </p:sp>
        <p:sp>
          <p:nvSpPr>
            <p:cNvPr id="223" name="object 223"/>
            <p:cNvSpPr/>
            <p:nvPr/>
          </p:nvSpPr>
          <p:spPr>
            <a:xfrm>
              <a:off x="2177494" y="2158598"/>
              <a:ext cx="161138" cy="305843"/>
            </a:xfrm>
            <a:prstGeom prst="rect">
              <a:avLst/>
            </a:prstGeom>
            <a:blipFill>
              <a:blip r:embed="rId57" cstate="print"/>
              <a:stretch>
                <a:fillRect/>
              </a:stretch>
            </a:blipFill>
          </p:spPr>
          <p:txBody>
            <a:bodyPr wrap="square" lIns="0" tIns="0" rIns="0" bIns="0" rtlCol="0"/>
            <a:lstStyle/>
            <a:p>
              <a:endParaRPr/>
            </a:p>
          </p:txBody>
        </p:sp>
        <p:sp>
          <p:nvSpPr>
            <p:cNvPr id="224" name="object 224"/>
            <p:cNvSpPr/>
            <p:nvPr/>
          </p:nvSpPr>
          <p:spPr>
            <a:xfrm>
              <a:off x="2177494" y="2158598"/>
              <a:ext cx="127000" cy="219075"/>
            </a:xfrm>
            <a:custGeom>
              <a:avLst/>
              <a:gdLst/>
              <a:ahLst/>
              <a:cxnLst/>
              <a:rect l="l" t="t" r="r" b="b"/>
              <a:pathLst>
                <a:path w="127000" h="219075">
                  <a:moveTo>
                    <a:pt x="0" y="218600"/>
                  </a:moveTo>
                  <a:lnTo>
                    <a:pt x="34936" y="206957"/>
                  </a:lnTo>
                  <a:lnTo>
                    <a:pt x="67981" y="190993"/>
                  </a:lnTo>
                  <a:lnTo>
                    <a:pt x="98746" y="170933"/>
                  </a:lnTo>
                  <a:lnTo>
                    <a:pt x="126842" y="147002"/>
                  </a:lnTo>
                  <a:lnTo>
                    <a:pt x="126842" y="0"/>
                  </a:lnTo>
                  <a:lnTo>
                    <a:pt x="98135" y="23178"/>
                  </a:lnTo>
                  <a:lnTo>
                    <a:pt x="67251" y="43145"/>
                  </a:lnTo>
                  <a:lnTo>
                    <a:pt x="34452" y="59757"/>
                  </a:lnTo>
                  <a:lnTo>
                    <a:pt x="0" y="72866"/>
                  </a:lnTo>
                  <a:lnTo>
                    <a:pt x="0" y="218600"/>
                  </a:lnTo>
                  <a:close/>
                </a:path>
              </a:pathLst>
            </a:custGeom>
            <a:ln w="10155">
              <a:solidFill>
                <a:srgbClr val="000000"/>
              </a:solidFill>
            </a:ln>
          </p:spPr>
          <p:txBody>
            <a:bodyPr wrap="square" lIns="0" tIns="0" rIns="0" bIns="0" rtlCol="0"/>
            <a:lstStyle/>
            <a:p>
              <a:endParaRPr/>
            </a:p>
          </p:txBody>
        </p:sp>
        <p:sp>
          <p:nvSpPr>
            <p:cNvPr id="225" name="object 225"/>
            <p:cNvSpPr/>
            <p:nvPr/>
          </p:nvSpPr>
          <p:spPr>
            <a:xfrm>
              <a:off x="2187849" y="2314761"/>
              <a:ext cx="151130" cy="149860"/>
            </a:xfrm>
            <a:custGeom>
              <a:avLst/>
              <a:gdLst/>
              <a:ahLst/>
              <a:cxnLst/>
              <a:rect l="l" t="t" r="r" b="b"/>
              <a:pathLst>
                <a:path w="151130" h="149860">
                  <a:moveTo>
                    <a:pt x="150783" y="62437"/>
                  </a:moveTo>
                  <a:lnTo>
                    <a:pt x="117444" y="91330"/>
                  </a:lnTo>
                  <a:lnTo>
                    <a:pt x="80898" y="115677"/>
                  </a:lnTo>
                  <a:lnTo>
                    <a:pt x="41599" y="135215"/>
                  </a:lnTo>
                  <a:lnTo>
                    <a:pt x="0" y="149680"/>
                  </a:lnTo>
                  <a:lnTo>
                    <a:pt x="0" y="87101"/>
                  </a:lnTo>
                  <a:lnTo>
                    <a:pt x="41565" y="72640"/>
                  </a:lnTo>
                  <a:lnTo>
                    <a:pt x="80851" y="53117"/>
                  </a:lnTo>
                  <a:lnTo>
                    <a:pt x="117406" y="28811"/>
                  </a:lnTo>
                  <a:lnTo>
                    <a:pt x="150783" y="0"/>
                  </a:lnTo>
                  <a:lnTo>
                    <a:pt x="150783" y="62437"/>
                  </a:lnTo>
                  <a:close/>
                </a:path>
              </a:pathLst>
            </a:custGeom>
            <a:ln w="10152">
              <a:solidFill>
                <a:srgbClr val="000000"/>
              </a:solidFill>
            </a:ln>
          </p:spPr>
          <p:txBody>
            <a:bodyPr wrap="square" lIns="0" tIns="0" rIns="0" bIns="0" rtlCol="0"/>
            <a:lstStyle/>
            <a:p>
              <a:endParaRPr/>
            </a:p>
          </p:txBody>
        </p:sp>
        <p:sp>
          <p:nvSpPr>
            <p:cNvPr id="226" name="object 226"/>
            <p:cNvSpPr/>
            <p:nvPr/>
          </p:nvSpPr>
          <p:spPr>
            <a:xfrm>
              <a:off x="2293982" y="2340835"/>
              <a:ext cx="33655" cy="27940"/>
            </a:xfrm>
            <a:custGeom>
              <a:avLst/>
              <a:gdLst/>
              <a:ahLst/>
              <a:cxnLst/>
              <a:rect l="l" t="t" r="r" b="b"/>
              <a:pathLst>
                <a:path w="33654" h="27939">
                  <a:moveTo>
                    <a:pt x="33646" y="0"/>
                  </a:moveTo>
                  <a:lnTo>
                    <a:pt x="25780" y="7502"/>
                  </a:lnTo>
                  <a:lnTo>
                    <a:pt x="17537" y="14569"/>
                  </a:lnTo>
                  <a:lnTo>
                    <a:pt x="8937" y="21187"/>
                  </a:lnTo>
                  <a:lnTo>
                    <a:pt x="0" y="27342"/>
                  </a:lnTo>
                </a:path>
              </a:pathLst>
            </a:custGeom>
            <a:ln w="10151">
              <a:solidFill>
                <a:srgbClr val="000000"/>
              </a:solidFill>
            </a:ln>
          </p:spPr>
          <p:txBody>
            <a:bodyPr wrap="square" lIns="0" tIns="0" rIns="0" bIns="0" rtlCol="0"/>
            <a:lstStyle/>
            <a:p>
              <a:endParaRPr/>
            </a:p>
          </p:txBody>
        </p:sp>
        <p:sp>
          <p:nvSpPr>
            <p:cNvPr id="227" name="object 227"/>
            <p:cNvSpPr/>
            <p:nvPr/>
          </p:nvSpPr>
          <p:spPr>
            <a:xfrm>
              <a:off x="2293982" y="2349855"/>
              <a:ext cx="33655" cy="27940"/>
            </a:xfrm>
            <a:custGeom>
              <a:avLst/>
              <a:gdLst/>
              <a:ahLst/>
              <a:cxnLst/>
              <a:rect l="l" t="t" r="r" b="b"/>
              <a:pathLst>
                <a:path w="33654" h="27939">
                  <a:moveTo>
                    <a:pt x="33646" y="0"/>
                  </a:moveTo>
                  <a:lnTo>
                    <a:pt x="25780" y="7502"/>
                  </a:lnTo>
                  <a:lnTo>
                    <a:pt x="17537" y="14569"/>
                  </a:lnTo>
                  <a:lnTo>
                    <a:pt x="8937" y="21187"/>
                  </a:lnTo>
                  <a:lnTo>
                    <a:pt x="0" y="27342"/>
                  </a:lnTo>
                </a:path>
              </a:pathLst>
            </a:custGeom>
            <a:ln w="10151">
              <a:solidFill>
                <a:srgbClr val="000000"/>
              </a:solidFill>
            </a:ln>
          </p:spPr>
          <p:txBody>
            <a:bodyPr wrap="square" lIns="0" tIns="0" rIns="0" bIns="0" rtlCol="0"/>
            <a:lstStyle/>
            <a:p>
              <a:endParaRPr/>
            </a:p>
          </p:txBody>
        </p:sp>
        <p:sp>
          <p:nvSpPr>
            <p:cNvPr id="228" name="object 228"/>
            <p:cNvSpPr/>
            <p:nvPr/>
          </p:nvSpPr>
          <p:spPr>
            <a:xfrm>
              <a:off x="2293982" y="2359016"/>
              <a:ext cx="33655" cy="27940"/>
            </a:xfrm>
            <a:custGeom>
              <a:avLst/>
              <a:gdLst/>
              <a:ahLst/>
              <a:cxnLst/>
              <a:rect l="l" t="t" r="r" b="b"/>
              <a:pathLst>
                <a:path w="33654" h="27939">
                  <a:moveTo>
                    <a:pt x="33646" y="0"/>
                  </a:moveTo>
                  <a:lnTo>
                    <a:pt x="25780" y="7502"/>
                  </a:lnTo>
                  <a:lnTo>
                    <a:pt x="17537" y="14569"/>
                  </a:lnTo>
                  <a:lnTo>
                    <a:pt x="8937" y="21187"/>
                  </a:lnTo>
                  <a:lnTo>
                    <a:pt x="0" y="27342"/>
                  </a:lnTo>
                </a:path>
              </a:pathLst>
            </a:custGeom>
            <a:ln w="10151">
              <a:solidFill>
                <a:srgbClr val="000000"/>
              </a:solidFill>
            </a:ln>
          </p:spPr>
          <p:txBody>
            <a:bodyPr wrap="square" lIns="0" tIns="0" rIns="0" bIns="0" rtlCol="0"/>
            <a:lstStyle/>
            <a:p>
              <a:endParaRPr/>
            </a:p>
          </p:txBody>
        </p:sp>
        <p:sp>
          <p:nvSpPr>
            <p:cNvPr id="229" name="object 229"/>
            <p:cNvSpPr/>
            <p:nvPr/>
          </p:nvSpPr>
          <p:spPr>
            <a:xfrm>
              <a:off x="2293982" y="2368178"/>
              <a:ext cx="33655" cy="27940"/>
            </a:xfrm>
            <a:custGeom>
              <a:avLst/>
              <a:gdLst/>
              <a:ahLst/>
              <a:cxnLst/>
              <a:rect l="l" t="t" r="r" b="b"/>
              <a:pathLst>
                <a:path w="33654" h="27939">
                  <a:moveTo>
                    <a:pt x="33646" y="0"/>
                  </a:moveTo>
                  <a:lnTo>
                    <a:pt x="25780" y="7502"/>
                  </a:lnTo>
                  <a:lnTo>
                    <a:pt x="17537" y="14569"/>
                  </a:lnTo>
                  <a:lnTo>
                    <a:pt x="8937" y="21187"/>
                  </a:lnTo>
                  <a:lnTo>
                    <a:pt x="0" y="27342"/>
                  </a:lnTo>
                </a:path>
              </a:pathLst>
            </a:custGeom>
            <a:ln w="10151">
              <a:solidFill>
                <a:srgbClr val="000000"/>
              </a:solidFill>
            </a:ln>
          </p:spPr>
          <p:txBody>
            <a:bodyPr wrap="square" lIns="0" tIns="0" rIns="0" bIns="0" rtlCol="0"/>
            <a:lstStyle/>
            <a:p>
              <a:endParaRPr/>
            </a:p>
          </p:txBody>
        </p:sp>
        <p:sp>
          <p:nvSpPr>
            <p:cNvPr id="230" name="object 230"/>
            <p:cNvSpPr/>
            <p:nvPr/>
          </p:nvSpPr>
          <p:spPr>
            <a:xfrm>
              <a:off x="2146443" y="2173538"/>
              <a:ext cx="59690" cy="34925"/>
            </a:xfrm>
            <a:custGeom>
              <a:avLst/>
              <a:gdLst/>
              <a:ahLst/>
              <a:cxnLst/>
              <a:rect l="l" t="t" r="r" b="b"/>
              <a:pathLst>
                <a:path w="59690" h="34925">
                  <a:moveTo>
                    <a:pt x="59534" y="0"/>
                  </a:moveTo>
                  <a:lnTo>
                    <a:pt x="0" y="34530"/>
                  </a:lnTo>
                </a:path>
              </a:pathLst>
            </a:custGeom>
            <a:ln w="10150">
              <a:solidFill>
                <a:srgbClr val="000000"/>
              </a:solidFill>
            </a:ln>
          </p:spPr>
          <p:txBody>
            <a:bodyPr wrap="square" lIns="0" tIns="0" rIns="0" bIns="0" rtlCol="0"/>
            <a:lstStyle/>
            <a:p>
              <a:endParaRPr/>
            </a:p>
          </p:txBody>
        </p:sp>
        <p:sp>
          <p:nvSpPr>
            <p:cNvPr id="231" name="object 231"/>
            <p:cNvSpPr/>
            <p:nvPr/>
          </p:nvSpPr>
          <p:spPr>
            <a:xfrm>
              <a:off x="2138670" y="2171283"/>
              <a:ext cx="59690" cy="34925"/>
            </a:xfrm>
            <a:custGeom>
              <a:avLst/>
              <a:gdLst/>
              <a:ahLst/>
              <a:cxnLst/>
              <a:rect l="l" t="t" r="r" b="b"/>
              <a:pathLst>
                <a:path w="59690" h="34925">
                  <a:moveTo>
                    <a:pt x="59534" y="0"/>
                  </a:moveTo>
                  <a:lnTo>
                    <a:pt x="0" y="34671"/>
                  </a:lnTo>
                </a:path>
              </a:pathLst>
            </a:custGeom>
            <a:ln w="10150">
              <a:solidFill>
                <a:srgbClr val="000000"/>
              </a:solidFill>
            </a:ln>
          </p:spPr>
          <p:txBody>
            <a:bodyPr wrap="square" lIns="0" tIns="0" rIns="0" bIns="0" rtlCol="0"/>
            <a:lstStyle/>
            <a:p>
              <a:endParaRPr/>
            </a:p>
          </p:txBody>
        </p:sp>
        <p:sp>
          <p:nvSpPr>
            <p:cNvPr id="232" name="object 232"/>
            <p:cNvSpPr/>
            <p:nvPr/>
          </p:nvSpPr>
          <p:spPr>
            <a:xfrm>
              <a:off x="2130910" y="2169169"/>
              <a:ext cx="59690" cy="34925"/>
            </a:xfrm>
            <a:custGeom>
              <a:avLst/>
              <a:gdLst/>
              <a:ahLst/>
              <a:cxnLst/>
              <a:rect l="l" t="t" r="r" b="b"/>
              <a:pathLst>
                <a:path w="59690" h="34925">
                  <a:moveTo>
                    <a:pt x="59534" y="0"/>
                  </a:moveTo>
                  <a:lnTo>
                    <a:pt x="0" y="34530"/>
                  </a:lnTo>
                </a:path>
              </a:pathLst>
            </a:custGeom>
            <a:ln w="10150">
              <a:solidFill>
                <a:srgbClr val="000000"/>
              </a:solidFill>
            </a:ln>
          </p:spPr>
          <p:txBody>
            <a:bodyPr wrap="square" lIns="0" tIns="0" rIns="0" bIns="0" rtlCol="0"/>
            <a:lstStyle/>
            <a:p>
              <a:endParaRPr/>
            </a:p>
          </p:txBody>
        </p:sp>
        <p:sp>
          <p:nvSpPr>
            <p:cNvPr id="233" name="object 233"/>
            <p:cNvSpPr/>
            <p:nvPr/>
          </p:nvSpPr>
          <p:spPr>
            <a:xfrm>
              <a:off x="2123151" y="2167055"/>
              <a:ext cx="59690" cy="34925"/>
            </a:xfrm>
            <a:custGeom>
              <a:avLst/>
              <a:gdLst/>
              <a:ahLst/>
              <a:cxnLst/>
              <a:rect l="l" t="t" r="r" b="b"/>
              <a:pathLst>
                <a:path w="59690" h="34925">
                  <a:moveTo>
                    <a:pt x="59520" y="0"/>
                  </a:moveTo>
                  <a:lnTo>
                    <a:pt x="0" y="34530"/>
                  </a:lnTo>
                </a:path>
              </a:pathLst>
            </a:custGeom>
            <a:ln w="10150">
              <a:solidFill>
                <a:srgbClr val="000000"/>
              </a:solidFill>
            </a:ln>
          </p:spPr>
          <p:txBody>
            <a:bodyPr wrap="square" lIns="0" tIns="0" rIns="0" bIns="0" rtlCol="0"/>
            <a:lstStyle/>
            <a:p>
              <a:endParaRPr/>
            </a:p>
          </p:txBody>
        </p:sp>
        <p:sp>
          <p:nvSpPr>
            <p:cNvPr id="234" name="object 234"/>
            <p:cNvSpPr/>
            <p:nvPr/>
          </p:nvSpPr>
          <p:spPr>
            <a:xfrm>
              <a:off x="2196921" y="2191155"/>
              <a:ext cx="92075" cy="160020"/>
            </a:xfrm>
            <a:custGeom>
              <a:avLst/>
              <a:gdLst/>
              <a:ahLst/>
              <a:cxnLst/>
              <a:rect l="l" t="t" r="r" b="b"/>
              <a:pathLst>
                <a:path w="92075" h="160019">
                  <a:moveTo>
                    <a:pt x="91883" y="0"/>
                  </a:moveTo>
                  <a:lnTo>
                    <a:pt x="91883" y="105424"/>
                  </a:lnTo>
                  <a:lnTo>
                    <a:pt x="70825" y="122110"/>
                  </a:lnTo>
                  <a:lnTo>
                    <a:pt x="48396" y="136801"/>
                  </a:lnTo>
                  <a:lnTo>
                    <a:pt x="24740" y="149404"/>
                  </a:lnTo>
                  <a:lnTo>
                    <a:pt x="0" y="159827"/>
                  </a:lnTo>
                </a:path>
              </a:pathLst>
            </a:custGeom>
            <a:ln w="10155">
              <a:solidFill>
                <a:srgbClr val="FFFFFF"/>
              </a:solidFill>
            </a:ln>
          </p:spPr>
          <p:txBody>
            <a:bodyPr wrap="square" lIns="0" tIns="0" rIns="0" bIns="0" rtlCol="0"/>
            <a:lstStyle/>
            <a:p>
              <a:endParaRPr/>
            </a:p>
          </p:txBody>
        </p:sp>
        <p:sp>
          <p:nvSpPr>
            <p:cNvPr id="235" name="object 235"/>
            <p:cNvSpPr/>
            <p:nvPr/>
          </p:nvSpPr>
          <p:spPr>
            <a:xfrm>
              <a:off x="2046788" y="2144363"/>
              <a:ext cx="292100" cy="320675"/>
            </a:xfrm>
            <a:custGeom>
              <a:avLst/>
              <a:gdLst/>
              <a:ahLst/>
              <a:cxnLst/>
              <a:rect l="l" t="t" r="r" b="b"/>
              <a:pathLst>
                <a:path w="292100" h="320675">
                  <a:moveTo>
                    <a:pt x="141061" y="320078"/>
                  </a:moveTo>
                  <a:lnTo>
                    <a:pt x="0" y="238050"/>
                  </a:lnTo>
                  <a:lnTo>
                    <a:pt x="0" y="175613"/>
                  </a:lnTo>
                  <a:lnTo>
                    <a:pt x="46590" y="148270"/>
                  </a:lnTo>
                  <a:lnTo>
                    <a:pt x="46590" y="62437"/>
                  </a:lnTo>
                  <a:lnTo>
                    <a:pt x="144955" y="5073"/>
                  </a:lnTo>
                  <a:lnTo>
                    <a:pt x="190240" y="18181"/>
                  </a:lnTo>
                  <a:lnTo>
                    <a:pt x="221305" y="0"/>
                  </a:lnTo>
                  <a:lnTo>
                    <a:pt x="257548" y="14235"/>
                  </a:lnTo>
                  <a:lnTo>
                    <a:pt x="257548" y="150948"/>
                  </a:lnTo>
                  <a:lnTo>
                    <a:pt x="291844" y="170398"/>
                  </a:lnTo>
                  <a:lnTo>
                    <a:pt x="291844" y="232835"/>
                  </a:lnTo>
                  <a:lnTo>
                    <a:pt x="258426" y="261629"/>
                  </a:lnTo>
                  <a:lnTo>
                    <a:pt x="221864" y="285917"/>
                  </a:lnTo>
                  <a:lnTo>
                    <a:pt x="182597" y="305475"/>
                  </a:lnTo>
                  <a:lnTo>
                    <a:pt x="141061" y="320078"/>
                  </a:lnTo>
                  <a:close/>
                </a:path>
              </a:pathLst>
            </a:custGeom>
            <a:ln w="21152">
              <a:solidFill>
                <a:srgbClr val="000000"/>
              </a:solidFill>
            </a:ln>
          </p:spPr>
          <p:txBody>
            <a:bodyPr wrap="square" lIns="0" tIns="0" rIns="0" bIns="0" rtlCol="0"/>
            <a:lstStyle/>
            <a:p>
              <a:endParaRPr/>
            </a:p>
          </p:txBody>
        </p:sp>
        <p:sp>
          <p:nvSpPr>
            <p:cNvPr id="236" name="object 236"/>
            <p:cNvSpPr/>
            <p:nvPr/>
          </p:nvSpPr>
          <p:spPr>
            <a:xfrm>
              <a:off x="2222794" y="2388896"/>
              <a:ext cx="224154" cy="154940"/>
            </a:xfrm>
            <a:custGeom>
              <a:avLst/>
              <a:gdLst/>
              <a:ahLst/>
              <a:cxnLst/>
              <a:rect l="l" t="t" r="r" b="b"/>
              <a:pathLst>
                <a:path w="224155" h="154939">
                  <a:moveTo>
                    <a:pt x="223903" y="48202"/>
                  </a:moveTo>
                  <a:lnTo>
                    <a:pt x="155311" y="0"/>
                  </a:lnTo>
                  <a:lnTo>
                    <a:pt x="0" y="89920"/>
                  </a:lnTo>
                  <a:lnTo>
                    <a:pt x="0" y="113317"/>
                  </a:lnTo>
                  <a:lnTo>
                    <a:pt x="71187" y="154894"/>
                  </a:lnTo>
                  <a:lnTo>
                    <a:pt x="223903" y="66383"/>
                  </a:lnTo>
                  <a:lnTo>
                    <a:pt x="223903" y="48202"/>
                  </a:lnTo>
                  <a:close/>
                </a:path>
              </a:pathLst>
            </a:custGeom>
            <a:ln w="21147">
              <a:solidFill>
                <a:srgbClr val="000000"/>
              </a:solidFill>
            </a:ln>
          </p:spPr>
          <p:txBody>
            <a:bodyPr wrap="square" lIns="0" tIns="0" rIns="0" bIns="0" rtlCol="0"/>
            <a:lstStyle/>
            <a:p>
              <a:endParaRPr/>
            </a:p>
          </p:txBody>
        </p:sp>
        <p:sp>
          <p:nvSpPr>
            <p:cNvPr id="237" name="object 237"/>
            <p:cNvSpPr/>
            <p:nvPr/>
          </p:nvSpPr>
          <p:spPr>
            <a:xfrm>
              <a:off x="2194466" y="2414970"/>
              <a:ext cx="52705" cy="27940"/>
            </a:xfrm>
            <a:custGeom>
              <a:avLst/>
              <a:gdLst/>
              <a:ahLst/>
              <a:cxnLst/>
              <a:rect l="l" t="t" r="r" b="b"/>
              <a:pathLst>
                <a:path w="52704" h="27939">
                  <a:moveTo>
                    <a:pt x="47740" y="0"/>
                  </a:moveTo>
                  <a:lnTo>
                    <a:pt x="3738" y="17617"/>
                  </a:lnTo>
                  <a:lnTo>
                    <a:pt x="1170" y="18745"/>
                  </a:lnTo>
                  <a:lnTo>
                    <a:pt x="0" y="21705"/>
                  </a:lnTo>
                  <a:lnTo>
                    <a:pt x="1142" y="24382"/>
                  </a:lnTo>
                  <a:lnTo>
                    <a:pt x="1848" y="25933"/>
                  </a:lnTo>
                  <a:lnTo>
                    <a:pt x="3315" y="27060"/>
                  </a:lnTo>
                  <a:lnTo>
                    <a:pt x="5036" y="27342"/>
                  </a:lnTo>
                  <a:lnTo>
                    <a:pt x="47740" y="10429"/>
                  </a:lnTo>
                  <a:lnTo>
                    <a:pt x="50604" y="9865"/>
                  </a:lnTo>
                  <a:lnTo>
                    <a:pt x="52480" y="7047"/>
                  </a:lnTo>
                  <a:lnTo>
                    <a:pt x="51521" y="2114"/>
                  </a:lnTo>
                  <a:lnTo>
                    <a:pt x="49870" y="422"/>
                  </a:lnTo>
                  <a:lnTo>
                    <a:pt x="47740" y="0"/>
                  </a:lnTo>
                  <a:close/>
                </a:path>
              </a:pathLst>
            </a:custGeom>
            <a:solidFill>
              <a:srgbClr val="000000"/>
            </a:solidFill>
          </p:spPr>
          <p:txBody>
            <a:bodyPr wrap="square" lIns="0" tIns="0" rIns="0" bIns="0" rtlCol="0"/>
            <a:lstStyle/>
            <a:p>
              <a:endParaRPr/>
            </a:p>
          </p:txBody>
        </p:sp>
        <p:sp>
          <p:nvSpPr>
            <p:cNvPr id="238" name="object 238"/>
            <p:cNvSpPr/>
            <p:nvPr/>
          </p:nvSpPr>
          <p:spPr>
            <a:xfrm>
              <a:off x="2194466" y="2414970"/>
              <a:ext cx="52705" cy="27940"/>
            </a:xfrm>
            <a:custGeom>
              <a:avLst/>
              <a:gdLst/>
              <a:ahLst/>
              <a:cxnLst/>
              <a:rect l="l" t="t" r="r" b="b"/>
              <a:pathLst>
                <a:path w="52704" h="27939">
                  <a:moveTo>
                    <a:pt x="47740" y="0"/>
                  </a:moveTo>
                  <a:lnTo>
                    <a:pt x="3738" y="17617"/>
                  </a:lnTo>
                  <a:lnTo>
                    <a:pt x="1170" y="18745"/>
                  </a:lnTo>
                  <a:lnTo>
                    <a:pt x="0" y="21705"/>
                  </a:lnTo>
                  <a:lnTo>
                    <a:pt x="1142" y="24382"/>
                  </a:lnTo>
                  <a:lnTo>
                    <a:pt x="1848" y="25933"/>
                  </a:lnTo>
                  <a:lnTo>
                    <a:pt x="3315" y="27060"/>
                  </a:lnTo>
                  <a:lnTo>
                    <a:pt x="5036" y="27342"/>
                  </a:lnTo>
                  <a:lnTo>
                    <a:pt x="47740" y="10429"/>
                  </a:lnTo>
                  <a:lnTo>
                    <a:pt x="50604" y="9865"/>
                  </a:lnTo>
                  <a:lnTo>
                    <a:pt x="52480" y="7047"/>
                  </a:lnTo>
                  <a:lnTo>
                    <a:pt x="51930" y="4228"/>
                  </a:lnTo>
                  <a:lnTo>
                    <a:pt x="51521" y="2114"/>
                  </a:lnTo>
                  <a:lnTo>
                    <a:pt x="49870" y="422"/>
                  </a:lnTo>
                  <a:lnTo>
                    <a:pt x="47740" y="0"/>
                  </a:lnTo>
                  <a:close/>
                </a:path>
              </a:pathLst>
            </a:custGeom>
            <a:ln w="3175">
              <a:solidFill>
                <a:srgbClr val="000000"/>
              </a:solidFill>
            </a:ln>
          </p:spPr>
          <p:txBody>
            <a:bodyPr wrap="square" lIns="0" tIns="0" rIns="0" bIns="0" rtlCol="0"/>
            <a:lstStyle/>
            <a:p>
              <a:endParaRPr/>
            </a:p>
          </p:txBody>
        </p:sp>
        <p:sp>
          <p:nvSpPr>
            <p:cNvPr id="239" name="object 239"/>
            <p:cNvSpPr/>
            <p:nvPr/>
          </p:nvSpPr>
          <p:spPr>
            <a:xfrm>
              <a:off x="2195622" y="2385091"/>
              <a:ext cx="63500" cy="39370"/>
            </a:xfrm>
            <a:custGeom>
              <a:avLst/>
              <a:gdLst/>
              <a:ahLst/>
              <a:cxnLst/>
              <a:rect l="l" t="t" r="r" b="b"/>
              <a:pathLst>
                <a:path w="63500" h="39369">
                  <a:moveTo>
                    <a:pt x="63414" y="0"/>
                  </a:moveTo>
                  <a:lnTo>
                    <a:pt x="0" y="25933"/>
                  </a:lnTo>
                  <a:lnTo>
                    <a:pt x="0" y="39040"/>
                  </a:lnTo>
                  <a:lnTo>
                    <a:pt x="63414" y="14235"/>
                  </a:lnTo>
                  <a:lnTo>
                    <a:pt x="63414" y="0"/>
                  </a:lnTo>
                  <a:close/>
                </a:path>
              </a:pathLst>
            </a:custGeom>
            <a:solidFill>
              <a:srgbClr val="B3B3B3">
                <a:alpha val="59999"/>
              </a:srgbClr>
            </a:solidFill>
          </p:spPr>
          <p:txBody>
            <a:bodyPr wrap="square" lIns="0" tIns="0" rIns="0" bIns="0" rtlCol="0"/>
            <a:lstStyle/>
            <a:p>
              <a:endParaRPr/>
            </a:p>
          </p:txBody>
        </p:sp>
        <p:sp>
          <p:nvSpPr>
            <p:cNvPr id="240" name="object 240"/>
            <p:cNvSpPr/>
            <p:nvPr/>
          </p:nvSpPr>
          <p:spPr>
            <a:xfrm>
              <a:off x="2195622" y="2385091"/>
              <a:ext cx="63500" cy="39370"/>
            </a:xfrm>
            <a:custGeom>
              <a:avLst/>
              <a:gdLst/>
              <a:ahLst/>
              <a:cxnLst/>
              <a:rect l="l" t="t" r="r" b="b"/>
              <a:pathLst>
                <a:path w="63500" h="39369">
                  <a:moveTo>
                    <a:pt x="63414" y="0"/>
                  </a:moveTo>
                  <a:lnTo>
                    <a:pt x="0" y="25933"/>
                  </a:lnTo>
                  <a:lnTo>
                    <a:pt x="0" y="39040"/>
                  </a:lnTo>
                  <a:lnTo>
                    <a:pt x="63414" y="14235"/>
                  </a:lnTo>
                  <a:lnTo>
                    <a:pt x="63414" y="0"/>
                  </a:lnTo>
                  <a:close/>
                </a:path>
              </a:pathLst>
            </a:custGeom>
            <a:ln w="3383">
              <a:solidFill>
                <a:srgbClr val="000000"/>
              </a:solidFill>
            </a:ln>
          </p:spPr>
          <p:txBody>
            <a:bodyPr wrap="square" lIns="0" tIns="0" rIns="0" bIns="0" rtlCol="0"/>
            <a:lstStyle/>
            <a:p>
              <a:endParaRPr/>
            </a:p>
          </p:txBody>
        </p:sp>
        <p:sp>
          <p:nvSpPr>
            <p:cNvPr id="241" name="object 241"/>
            <p:cNvSpPr/>
            <p:nvPr/>
          </p:nvSpPr>
          <p:spPr>
            <a:xfrm>
              <a:off x="2195622" y="2385091"/>
              <a:ext cx="63500" cy="39370"/>
            </a:xfrm>
            <a:custGeom>
              <a:avLst/>
              <a:gdLst/>
              <a:ahLst/>
              <a:cxnLst/>
              <a:rect l="l" t="t" r="r" b="b"/>
              <a:pathLst>
                <a:path w="63500" h="39369">
                  <a:moveTo>
                    <a:pt x="63414" y="0"/>
                  </a:moveTo>
                  <a:lnTo>
                    <a:pt x="0" y="25933"/>
                  </a:lnTo>
                  <a:lnTo>
                    <a:pt x="0" y="39040"/>
                  </a:lnTo>
                </a:path>
              </a:pathLst>
            </a:custGeom>
            <a:ln w="5075">
              <a:solidFill>
                <a:srgbClr val="000000"/>
              </a:solidFill>
            </a:ln>
          </p:spPr>
          <p:txBody>
            <a:bodyPr wrap="square" lIns="0" tIns="0" rIns="0" bIns="0" rtlCol="0"/>
            <a:lstStyle/>
            <a:p>
              <a:endParaRPr/>
            </a:p>
          </p:txBody>
        </p:sp>
        <p:sp>
          <p:nvSpPr>
            <p:cNvPr id="242" name="object 242"/>
            <p:cNvSpPr/>
            <p:nvPr/>
          </p:nvSpPr>
          <p:spPr>
            <a:xfrm>
              <a:off x="2195622" y="2390305"/>
              <a:ext cx="63500" cy="26034"/>
            </a:xfrm>
            <a:custGeom>
              <a:avLst/>
              <a:gdLst/>
              <a:ahLst/>
              <a:cxnLst/>
              <a:rect l="l" t="t" r="r" b="b"/>
              <a:pathLst>
                <a:path w="63500" h="26035">
                  <a:moveTo>
                    <a:pt x="63414" y="0"/>
                  </a:moveTo>
                  <a:lnTo>
                    <a:pt x="0" y="25933"/>
                  </a:lnTo>
                </a:path>
              </a:pathLst>
            </a:custGeom>
            <a:ln w="5074">
              <a:solidFill>
                <a:srgbClr val="000000"/>
              </a:solidFill>
            </a:ln>
          </p:spPr>
          <p:txBody>
            <a:bodyPr wrap="square" lIns="0" tIns="0" rIns="0" bIns="0" rtlCol="0"/>
            <a:lstStyle/>
            <a:p>
              <a:endParaRPr/>
            </a:p>
          </p:txBody>
        </p:sp>
        <p:sp>
          <p:nvSpPr>
            <p:cNvPr id="243" name="object 243"/>
            <p:cNvSpPr/>
            <p:nvPr/>
          </p:nvSpPr>
          <p:spPr>
            <a:xfrm>
              <a:off x="2195622" y="2385091"/>
              <a:ext cx="63500" cy="39370"/>
            </a:xfrm>
            <a:custGeom>
              <a:avLst/>
              <a:gdLst/>
              <a:ahLst/>
              <a:cxnLst/>
              <a:rect l="l" t="t" r="r" b="b"/>
              <a:pathLst>
                <a:path w="63500" h="39369">
                  <a:moveTo>
                    <a:pt x="63414" y="0"/>
                  </a:moveTo>
                  <a:lnTo>
                    <a:pt x="63414" y="14235"/>
                  </a:lnTo>
                  <a:lnTo>
                    <a:pt x="0" y="39040"/>
                  </a:lnTo>
                </a:path>
              </a:pathLst>
            </a:custGeom>
            <a:ln w="5075">
              <a:solidFill>
                <a:srgbClr val="FFFFFF"/>
              </a:solidFill>
            </a:ln>
          </p:spPr>
          <p:txBody>
            <a:bodyPr wrap="square" lIns="0" tIns="0" rIns="0" bIns="0" rtlCol="0"/>
            <a:lstStyle/>
            <a:p>
              <a:endParaRPr/>
            </a:p>
          </p:txBody>
        </p:sp>
        <p:sp>
          <p:nvSpPr>
            <p:cNvPr id="244" name="object 244"/>
            <p:cNvSpPr/>
            <p:nvPr/>
          </p:nvSpPr>
          <p:spPr>
            <a:xfrm>
              <a:off x="2204215" y="2351406"/>
              <a:ext cx="10721" cy="12402"/>
            </a:xfrm>
            <a:prstGeom prst="rect">
              <a:avLst/>
            </a:prstGeom>
            <a:blipFill>
              <a:blip r:embed="rId18" cstate="print"/>
              <a:stretch>
                <a:fillRect/>
              </a:stretch>
            </a:blipFill>
          </p:spPr>
          <p:txBody>
            <a:bodyPr wrap="square" lIns="0" tIns="0" rIns="0" bIns="0" rtlCol="0"/>
            <a:lstStyle/>
            <a:p>
              <a:endParaRPr/>
            </a:p>
          </p:txBody>
        </p:sp>
        <p:sp>
          <p:nvSpPr>
            <p:cNvPr id="245" name="object 245"/>
            <p:cNvSpPr/>
            <p:nvPr/>
          </p:nvSpPr>
          <p:spPr>
            <a:xfrm>
              <a:off x="2204215" y="2351405"/>
              <a:ext cx="10795" cy="12700"/>
            </a:xfrm>
            <a:custGeom>
              <a:avLst/>
              <a:gdLst/>
              <a:ahLst/>
              <a:cxnLst/>
              <a:rect l="l" t="t" r="r" b="b"/>
              <a:pathLst>
                <a:path w="10795" h="12700">
                  <a:moveTo>
                    <a:pt x="1608" y="3946"/>
                  </a:moveTo>
                  <a:lnTo>
                    <a:pt x="3202" y="1268"/>
                  </a:lnTo>
                  <a:lnTo>
                    <a:pt x="6193" y="0"/>
                  </a:lnTo>
                  <a:lnTo>
                    <a:pt x="8267" y="1127"/>
                  </a:lnTo>
                  <a:lnTo>
                    <a:pt x="10340" y="2396"/>
                  </a:lnTo>
                  <a:lnTo>
                    <a:pt x="10721" y="5496"/>
                  </a:lnTo>
                  <a:lnTo>
                    <a:pt x="9113" y="8315"/>
                  </a:lnTo>
                  <a:lnTo>
                    <a:pt x="7519" y="11134"/>
                  </a:lnTo>
                  <a:lnTo>
                    <a:pt x="4528" y="12402"/>
                  </a:lnTo>
                  <a:lnTo>
                    <a:pt x="2454" y="11134"/>
                  </a:lnTo>
                  <a:lnTo>
                    <a:pt x="380" y="10006"/>
                  </a:lnTo>
                  <a:lnTo>
                    <a:pt x="0" y="6765"/>
                  </a:lnTo>
                  <a:lnTo>
                    <a:pt x="1608" y="3946"/>
                  </a:lnTo>
                  <a:close/>
                </a:path>
              </a:pathLst>
            </a:custGeom>
            <a:ln w="3175">
              <a:solidFill>
                <a:srgbClr val="000000"/>
              </a:solidFill>
            </a:ln>
          </p:spPr>
          <p:txBody>
            <a:bodyPr wrap="square" lIns="0" tIns="0" rIns="0" bIns="0" rtlCol="0"/>
            <a:lstStyle/>
            <a:p>
              <a:endParaRPr/>
            </a:p>
          </p:txBody>
        </p:sp>
        <p:sp>
          <p:nvSpPr>
            <p:cNvPr id="246" name="object 246"/>
            <p:cNvSpPr/>
            <p:nvPr/>
          </p:nvSpPr>
          <p:spPr>
            <a:xfrm>
              <a:off x="2196921" y="2191155"/>
              <a:ext cx="91883" cy="155176"/>
            </a:xfrm>
            <a:prstGeom prst="rect">
              <a:avLst/>
            </a:prstGeom>
            <a:blipFill>
              <a:blip r:embed="rId58" cstate="print"/>
              <a:stretch>
                <a:fillRect/>
              </a:stretch>
            </a:blipFill>
          </p:spPr>
          <p:txBody>
            <a:bodyPr wrap="square" lIns="0" tIns="0" rIns="0" bIns="0" rtlCol="0"/>
            <a:lstStyle/>
            <a:p>
              <a:endParaRPr/>
            </a:p>
          </p:txBody>
        </p:sp>
        <p:sp>
          <p:nvSpPr>
            <p:cNvPr id="247" name="object 247"/>
            <p:cNvSpPr/>
            <p:nvPr/>
          </p:nvSpPr>
          <p:spPr>
            <a:xfrm>
              <a:off x="2196921" y="2191155"/>
              <a:ext cx="92075" cy="160020"/>
            </a:xfrm>
            <a:custGeom>
              <a:avLst/>
              <a:gdLst/>
              <a:ahLst/>
              <a:cxnLst/>
              <a:rect l="l" t="t" r="r" b="b"/>
              <a:pathLst>
                <a:path w="92075" h="160019">
                  <a:moveTo>
                    <a:pt x="87989" y="103028"/>
                  </a:moveTo>
                  <a:lnTo>
                    <a:pt x="87989" y="3946"/>
                  </a:lnTo>
                  <a:lnTo>
                    <a:pt x="91883" y="0"/>
                  </a:lnTo>
                  <a:lnTo>
                    <a:pt x="71507" y="17760"/>
                  </a:lnTo>
                  <a:lnTo>
                    <a:pt x="49232" y="32892"/>
                  </a:lnTo>
                  <a:lnTo>
                    <a:pt x="25311" y="45248"/>
                  </a:lnTo>
                  <a:lnTo>
                    <a:pt x="0" y="54685"/>
                  </a:lnTo>
                  <a:lnTo>
                    <a:pt x="0" y="159827"/>
                  </a:lnTo>
                  <a:lnTo>
                    <a:pt x="0" y="155176"/>
                  </a:lnTo>
                  <a:lnTo>
                    <a:pt x="23701" y="145145"/>
                  </a:lnTo>
                  <a:lnTo>
                    <a:pt x="46359" y="133066"/>
                  </a:lnTo>
                  <a:lnTo>
                    <a:pt x="67835" y="119005"/>
                  </a:lnTo>
                  <a:lnTo>
                    <a:pt x="87989" y="103028"/>
                  </a:lnTo>
                  <a:close/>
                </a:path>
              </a:pathLst>
            </a:custGeom>
            <a:ln w="10155">
              <a:solidFill>
                <a:srgbClr val="000000"/>
              </a:solidFill>
            </a:ln>
          </p:spPr>
          <p:txBody>
            <a:bodyPr wrap="square" lIns="0" tIns="0" rIns="0" bIns="0" rtlCol="0"/>
            <a:lstStyle/>
            <a:p>
              <a:endParaRPr/>
            </a:p>
          </p:txBody>
        </p:sp>
        <p:sp>
          <p:nvSpPr>
            <p:cNvPr id="248" name="object 248"/>
            <p:cNvSpPr/>
            <p:nvPr/>
          </p:nvSpPr>
          <p:spPr>
            <a:xfrm>
              <a:off x="2246734" y="2943361"/>
              <a:ext cx="800100" cy="0"/>
            </a:xfrm>
            <a:custGeom>
              <a:avLst/>
              <a:gdLst/>
              <a:ahLst/>
              <a:cxnLst/>
              <a:rect l="l" t="t" r="r" b="b"/>
              <a:pathLst>
                <a:path w="800100">
                  <a:moveTo>
                    <a:pt x="0" y="0"/>
                  </a:moveTo>
                  <a:lnTo>
                    <a:pt x="799807" y="0"/>
                  </a:lnTo>
                </a:path>
              </a:pathLst>
            </a:custGeom>
            <a:ln w="30443">
              <a:solidFill>
                <a:srgbClr val="000000"/>
              </a:solidFill>
            </a:ln>
          </p:spPr>
          <p:txBody>
            <a:bodyPr wrap="square" lIns="0" tIns="0" rIns="0" bIns="0" rtlCol="0"/>
            <a:lstStyle/>
            <a:p>
              <a:endParaRPr/>
            </a:p>
          </p:txBody>
        </p:sp>
        <p:sp>
          <p:nvSpPr>
            <p:cNvPr id="249" name="object 249"/>
            <p:cNvSpPr/>
            <p:nvPr/>
          </p:nvSpPr>
          <p:spPr>
            <a:xfrm>
              <a:off x="2199884" y="3089377"/>
              <a:ext cx="93980" cy="53975"/>
            </a:xfrm>
            <a:custGeom>
              <a:avLst/>
              <a:gdLst/>
              <a:ahLst/>
              <a:cxnLst/>
              <a:rect l="l" t="t" r="r" b="b"/>
              <a:pathLst>
                <a:path w="93979" h="53975">
                  <a:moveTo>
                    <a:pt x="19368" y="0"/>
                  </a:moveTo>
                  <a:lnTo>
                    <a:pt x="0" y="24349"/>
                  </a:lnTo>
                  <a:lnTo>
                    <a:pt x="2679" y="32416"/>
                  </a:lnTo>
                  <a:lnTo>
                    <a:pt x="37318" y="51721"/>
                  </a:lnTo>
                  <a:lnTo>
                    <a:pt x="93857" y="53698"/>
                  </a:lnTo>
                  <a:lnTo>
                    <a:pt x="24010" y="563"/>
                  </a:lnTo>
                  <a:lnTo>
                    <a:pt x="19368" y="0"/>
                  </a:lnTo>
                  <a:close/>
                </a:path>
              </a:pathLst>
            </a:custGeom>
            <a:solidFill>
              <a:srgbClr val="DFDFDF"/>
            </a:solidFill>
          </p:spPr>
          <p:txBody>
            <a:bodyPr wrap="square" lIns="0" tIns="0" rIns="0" bIns="0" rtlCol="0"/>
            <a:lstStyle/>
            <a:p>
              <a:endParaRPr/>
            </a:p>
          </p:txBody>
        </p:sp>
        <p:sp>
          <p:nvSpPr>
            <p:cNvPr id="250" name="object 250"/>
            <p:cNvSpPr/>
            <p:nvPr/>
          </p:nvSpPr>
          <p:spPr>
            <a:xfrm>
              <a:off x="2222795" y="3077961"/>
              <a:ext cx="71187" cy="65115"/>
            </a:xfrm>
            <a:prstGeom prst="rect">
              <a:avLst/>
            </a:prstGeom>
            <a:blipFill>
              <a:blip r:embed="rId59" cstate="print"/>
              <a:stretch>
                <a:fillRect/>
              </a:stretch>
            </a:blipFill>
          </p:spPr>
          <p:txBody>
            <a:bodyPr wrap="square" lIns="0" tIns="0" rIns="0" bIns="0" rtlCol="0"/>
            <a:lstStyle/>
            <a:p>
              <a:endParaRPr/>
            </a:p>
          </p:txBody>
        </p:sp>
        <p:sp>
          <p:nvSpPr>
            <p:cNvPr id="251" name="object 251"/>
            <p:cNvSpPr/>
            <p:nvPr/>
          </p:nvSpPr>
          <p:spPr>
            <a:xfrm>
              <a:off x="2222795" y="3077961"/>
              <a:ext cx="71755" cy="65405"/>
            </a:xfrm>
            <a:custGeom>
              <a:avLst/>
              <a:gdLst/>
              <a:ahLst/>
              <a:cxnLst/>
              <a:rect l="l" t="t" r="r" b="b"/>
              <a:pathLst>
                <a:path w="71754" h="65405">
                  <a:moveTo>
                    <a:pt x="71187" y="65115"/>
                  </a:moveTo>
                  <a:lnTo>
                    <a:pt x="71187" y="47074"/>
                  </a:lnTo>
                  <a:lnTo>
                    <a:pt x="0" y="0"/>
                  </a:lnTo>
                  <a:lnTo>
                    <a:pt x="0" y="23537"/>
                  </a:lnTo>
                  <a:lnTo>
                    <a:pt x="71187" y="65115"/>
                  </a:lnTo>
                  <a:close/>
                </a:path>
              </a:pathLst>
            </a:custGeom>
            <a:ln w="10152">
              <a:solidFill>
                <a:srgbClr val="FFFFFF"/>
              </a:solidFill>
            </a:ln>
          </p:spPr>
          <p:txBody>
            <a:bodyPr wrap="square" lIns="0" tIns="0" rIns="0" bIns="0" rtlCol="0"/>
            <a:lstStyle/>
            <a:p>
              <a:endParaRPr/>
            </a:p>
          </p:txBody>
        </p:sp>
        <p:sp>
          <p:nvSpPr>
            <p:cNvPr id="252" name="object 252"/>
            <p:cNvSpPr/>
            <p:nvPr/>
          </p:nvSpPr>
          <p:spPr>
            <a:xfrm>
              <a:off x="2222795" y="2988180"/>
              <a:ext cx="223903" cy="136854"/>
            </a:xfrm>
            <a:prstGeom prst="rect">
              <a:avLst/>
            </a:prstGeom>
            <a:blipFill>
              <a:blip r:embed="rId21" cstate="print"/>
              <a:stretch>
                <a:fillRect/>
              </a:stretch>
            </a:blipFill>
          </p:spPr>
          <p:txBody>
            <a:bodyPr wrap="square" lIns="0" tIns="0" rIns="0" bIns="0" rtlCol="0"/>
            <a:lstStyle/>
            <a:p>
              <a:endParaRPr/>
            </a:p>
          </p:txBody>
        </p:sp>
        <p:sp>
          <p:nvSpPr>
            <p:cNvPr id="253" name="object 253"/>
            <p:cNvSpPr/>
            <p:nvPr/>
          </p:nvSpPr>
          <p:spPr>
            <a:xfrm>
              <a:off x="2222794" y="2988180"/>
              <a:ext cx="224154" cy="137160"/>
            </a:xfrm>
            <a:custGeom>
              <a:avLst/>
              <a:gdLst/>
              <a:ahLst/>
              <a:cxnLst/>
              <a:rect l="l" t="t" r="r" b="b"/>
              <a:pathLst>
                <a:path w="224155" h="137160">
                  <a:moveTo>
                    <a:pt x="223903" y="48202"/>
                  </a:moveTo>
                  <a:lnTo>
                    <a:pt x="155311" y="0"/>
                  </a:lnTo>
                  <a:lnTo>
                    <a:pt x="0" y="89779"/>
                  </a:lnTo>
                  <a:lnTo>
                    <a:pt x="71187" y="136854"/>
                  </a:lnTo>
                  <a:lnTo>
                    <a:pt x="223903" y="48202"/>
                  </a:lnTo>
                  <a:close/>
                </a:path>
              </a:pathLst>
            </a:custGeom>
            <a:ln w="10150">
              <a:solidFill>
                <a:srgbClr val="FFFFFF"/>
              </a:solidFill>
            </a:ln>
          </p:spPr>
          <p:txBody>
            <a:bodyPr wrap="square" lIns="0" tIns="0" rIns="0" bIns="0" rtlCol="0"/>
            <a:lstStyle/>
            <a:p>
              <a:endParaRPr/>
            </a:p>
          </p:txBody>
        </p:sp>
        <p:sp>
          <p:nvSpPr>
            <p:cNvPr id="254" name="object 254"/>
            <p:cNvSpPr/>
            <p:nvPr/>
          </p:nvSpPr>
          <p:spPr>
            <a:xfrm>
              <a:off x="2007400" y="2947872"/>
              <a:ext cx="180975" cy="123825"/>
            </a:xfrm>
            <a:custGeom>
              <a:avLst/>
              <a:gdLst/>
              <a:ahLst/>
              <a:cxnLst/>
              <a:rect l="l" t="t" r="r" b="b"/>
              <a:pathLst>
                <a:path w="180975" h="123825">
                  <a:moveTo>
                    <a:pt x="39081" y="0"/>
                  </a:moveTo>
                  <a:lnTo>
                    <a:pt x="5380" y="27186"/>
                  </a:lnTo>
                  <a:lnTo>
                    <a:pt x="0" y="46493"/>
                  </a:lnTo>
                  <a:lnTo>
                    <a:pt x="2213" y="66407"/>
                  </a:lnTo>
                  <a:lnTo>
                    <a:pt x="37948" y="103092"/>
                  </a:lnTo>
                  <a:lnTo>
                    <a:pt x="97076" y="122916"/>
                  </a:lnTo>
                  <a:lnTo>
                    <a:pt x="128688" y="123605"/>
                  </a:lnTo>
                  <a:lnTo>
                    <a:pt x="180450" y="115854"/>
                  </a:lnTo>
                  <a:lnTo>
                    <a:pt x="39081" y="0"/>
                  </a:lnTo>
                  <a:close/>
                </a:path>
              </a:pathLst>
            </a:custGeom>
            <a:solidFill>
              <a:srgbClr val="DFDFDF"/>
            </a:solidFill>
          </p:spPr>
          <p:txBody>
            <a:bodyPr wrap="square" lIns="0" tIns="0" rIns="0" bIns="0" rtlCol="0"/>
            <a:lstStyle/>
            <a:p>
              <a:endParaRPr/>
            </a:p>
          </p:txBody>
        </p:sp>
        <p:sp>
          <p:nvSpPr>
            <p:cNvPr id="255" name="object 255"/>
            <p:cNvSpPr/>
            <p:nvPr/>
          </p:nvSpPr>
          <p:spPr>
            <a:xfrm>
              <a:off x="2046788" y="2830748"/>
              <a:ext cx="291844" cy="170398"/>
            </a:xfrm>
            <a:prstGeom prst="rect">
              <a:avLst/>
            </a:prstGeom>
            <a:blipFill>
              <a:blip r:embed="rId22" cstate="print"/>
              <a:stretch>
                <a:fillRect/>
              </a:stretch>
            </a:blipFill>
          </p:spPr>
          <p:txBody>
            <a:bodyPr wrap="square" lIns="0" tIns="0" rIns="0" bIns="0" rtlCol="0"/>
            <a:lstStyle/>
            <a:p>
              <a:endParaRPr/>
            </a:p>
          </p:txBody>
        </p:sp>
        <p:sp>
          <p:nvSpPr>
            <p:cNvPr id="256" name="object 256"/>
            <p:cNvSpPr/>
            <p:nvPr/>
          </p:nvSpPr>
          <p:spPr>
            <a:xfrm>
              <a:off x="2046788" y="2830749"/>
              <a:ext cx="292100" cy="170815"/>
            </a:xfrm>
            <a:custGeom>
              <a:avLst/>
              <a:gdLst/>
              <a:ahLst/>
              <a:cxnLst/>
              <a:rect l="l" t="t" r="r" b="b"/>
              <a:pathLst>
                <a:path w="292100" h="170814">
                  <a:moveTo>
                    <a:pt x="141061" y="170398"/>
                  </a:moveTo>
                  <a:lnTo>
                    <a:pt x="0" y="88511"/>
                  </a:lnTo>
                  <a:lnTo>
                    <a:pt x="151416" y="0"/>
                  </a:lnTo>
                  <a:lnTo>
                    <a:pt x="291844" y="83296"/>
                  </a:lnTo>
                  <a:lnTo>
                    <a:pt x="258396" y="112009"/>
                  </a:lnTo>
                  <a:lnTo>
                    <a:pt x="221827" y="136255"/>
                  </a:lnTo>
                  <a:lnTo>
                    <a:pt x="182571" y="155797"/>
                  </a:lnTo>
                  <a:lnTo>
                    <a:pt x="141061" y="170398"/>
                  </a:lnTo>
                  <a:close/>
                </a:path>
              </a:pathLst>
            </a:custGeom>
            <a:ln w="10150">
              <a:solidFill>
                <a:srgbClr val="FFFFFF"/>
              </a:solidFill>
            </a:ln>
          </p:spPr>
          <p:txBody>
            <a:bodyPr wrap="square" lIns="0" tIns="0" rIns="0" bIns="0" rtlCol="0"/>
            <a:lstStyle/>
            <a:p>
              <a:endParaRPr/>
            </a:p>
          </p:txBody>
        </p:sp>
        <p:sp>
          <p:nvSpPr>
            <p:cNvPr id="257" name="object 257"/>
            <p:cNvSpPr/>
            <p:nvPr/>
          </p:nvSpPr>
          <p:spPr>
            <a:xfrm>
              <a:off x="2147868" y="2813413"/>
              <a:ext cx="29626" cy="163069"/>
            </a:xfrm>
            <a:prstGeom prst="rect">
              <a:avLst/>
            </a:prstGeom>
            <a:blipFill>
              <a:blip r:embed="rId60" cstate="print"/>
              <a:stretch>
                <a:fillRect/>
              </a:stretch>
            </a:blipFill>
          </p:spPr>
          <p:txBody>
            <a:bodyPr wrap="square" lIns="0" tIns="0" rIns="0" bIns="0" rtlCol="0"/>
            <a:lstStyle/>
            <a:p>
              <a:endParaRPr/>
            </a:p>
          </p:txBody>
        </p:sp>
        <p:sp>
          <p:nvSpPr>
            <p:cNvPr id="258" name="object 258"/>
            <p:cNvSpPr/>
            <p:nvPr/>
          </p:nvSpPr>
          <p:spPr>
            <a:xfrm>
              <a:off x="2147869" y="2813413"/>
              <a:ext cx="29845" cy="163195"/>
            </a:xfrm>
            <a:custGeom>
              <a:avLst/>
              <a:gdLst/>
              <a:ahLst/>
              <a:cxnLst/>
              <a:rect l="l" t="t" r="r" b="b"/>
              <a:pathLst>
                <a:path w="29845" h="163194">
                  <a:moveTo>
                    <a:pt x="29626" y="163069"/>
                  </a:moveTo>
                  <a:lnTo>
                    <a:pt x="29626" y="17335"/>
                  </a:lnTo>
                  <a:lnTo>
                    <a:pt x="0" y="0"/>
                  </a:lnTo>
                  <a:lnTo>
                    <a:pt x="1156" y="138404"/>
                  </a:lnTo>
                  <a:lnTo>
                    <a:pt x="29626" y="163069"/>
                  </a:lnTo>
                  <a:close/>
                </a:path>
              </a:pathLst>
            </a:custGeom>
            <a:ln w="10157">
              <a:solidFill>
                <a:srgbClr val="FFFFFF"/>
              </a:solidFill>
            </a:ln>
          </p:spPr>
          <p:txBody>
            <a:bodyPr wrap="square" lIns="0" tIns="0" rIns="0" bIns="0" rtlCol="0"/>
            <a:lstStyle/>
            <a:p>
              <a:endParaRPr/>
            </a:p>
          </p:txBody>
        </p:sp>
        <p:sp>
          <p:nvSpPr>
            <p:cNvPr id="259" name="object 259"/>
            <p:cNvSpPr/>
            <p:nvPr/>
          </p:nvSpPr>
          <p:spPr>
            <a:xfrm>
              <a:off x="2093378" y="2806085"/>
              <a:ext cx="55646" cy="131357"/>
            </a:xfrm>
            <a:prstGeom prst="rect">
              <a:avLst/>
            </a:prstGeom>
            <a:blipFill>
              <a:blip r:embed="rId61" cstate="print"/>
              <a:stretch>
                <a:fillRect/>
              </a:stretch>
            </a:blipFill>
          </p:spPr>
          <p:txBody>
            <a:bodyPr wrap="square" lIns="0" tIns="0" rIns="0" bIns="0" rtlCol="0"/>
            <a:lstStyle/>
            <a:p>
              <a:endParaRPr/>
            </a:p>
          </p:txBody>
        </p:sp>
        <p:sp>
          <p:nvSpPr>
            <p:cNvPr id="260" name="object 260"/>
            <p:cNvSpPr/>
            <p:nvPr/>
          </p:nvSpPr>
          <p:spPr>
            <a:xfrm>
              <a:off x="2093378" y="2806084"/>
              <a:ext cx="55880" cy="131445"/>
            </a:xfrm>
            <a:custGeom>
              <a:avLst/>
              <a:gdLst/>
              <a:ahLst/>
              <a:cxnLst/>
              <a:rect l="l" t="t" r="r" b="b"/>
              <a:pathLst>
                <a:path w="55879" h="131444">
                  <a:moveTo>
                    <a:pt x="54602" y="21000"/>
                  </a:moveTo>
                  <a:lnTo>
                    <a:pt x="0" y="0"/>
                  </a:lnTo>
                  <a:lnTo>
                    <a:pt x="0" y="85833"/>
                  </a:lnTo>
                  <a:lnTo>
                    <a:pt x="55646" y="131357"/>
                  </a:lnTo>
                  <a:lnTo>
                    <a:pt x="54602" y="21000"/>
                  </a:lnTo>
                  <a:close/>
                </a:path>
              </a:pathLst>
            </a:custGeom>
            <a:ln w="10156">
              <a:solidFill>
                <a:srgbClr val="FFFFFF"/>
              </a:solidFill>
            </a:ln>
          </p:spPr>
          <p:txBody>
            <a:bodyPr wrap="square" lIns="0" tIns="0" rIns="0" bIns="0" rtlCol="0"/>
            <a:lstStyle/>
            <a:p>
              <a:endParaRPr/>
            </a:p>
          </p:txBody>
        </p:sp>
        <p:sp>
          <p:nvSpPr>
            <p:cNvPr id="261" name="object 261"/>
            <p:cNvSpPr/>
            <p:nvPr/>
          </p:nvSpPr>
          <p:spPr>
            <a:xfrm>
              <a:off x="2093378" y="2748721"/>
              <a:ext cx="143650" cy="78363"/>
            </a:xfrm>
            <a:prstGeom prst="rect">
              <a:avLst/>
            </a:prstGeom>
            <a:blipFill>
              <a:blip r:embed="rId13" cstate="print"/>
              <a:stretch>
                <a:fillRect/>
              </a:stretch>
            </a:blipFill>
          </p:spPr>
          <p:txBody>
            <a:bodyPr wrap="square" lIns="0" tIns="0" rIns="0" bIns="0" rtlCol="0"/>
            <a:lstStyle/>
            <a:p>
              <a:endParaRPr/>
            </a:p>
          </p:txBody>
        </p:sp>
        <p:sp>
          <p:nvSpPr>
            <p:cNvPr id="262" name="object 262"/>
            <p:cNvSpPr/>
            <p:nvPr/>
          </p:nvSpPr>
          <p:spPr>
            <a:xfrm>
              <a:off x="2093379" y="2748720"/>
              <a:ext cx="144145" cy="78740"/>
            </a:xfrm>
            <a:custGeom>
              <a:avLst/>
              <a:gdLst/>
              <a:ahLst/>
              <a:cxnLst/>
              <a:rect l="l" t="t" r="r" b="b"/>
              <a:pathLst>
                <a:path w="144145" h="78739">
                  <a:moveTo>
                    <a:pt x="54602" y="78363"/>
                  </a:moveTo>
                  <a:lnTo>
                    <a:pt x="54489" y="64692"/>
                  </a:lnTo>
                  <a:lnTo>
                    <a:pt x="143650" y="13107"/>
                  </a:lnTo>
                  <a:lnTo>
                    <a:pt x="98364" y="0"/>
                  </a:lnTo>
                  <a:lnTo>
                    <a:pt x="0" y="57363"/>
                  </a:lnTo>
                  <a:lnTo>
                    <a:pt x="54602" y="78363"/>
                  </a:lnTo>
                  <a:close/>
                </a:path>
              </a:pathLst>
            </a:custGeom>
            <a:ln w="10150">
              <a:solidFill>
                <a:srgbClr val="FFFFFF"/>
              </a:solidFill>
            </a:ln>
          </p:spPr>
          <p:txBody>
            <a:bodyPr wrap="square" lIns="0" tIns="0" rIns="0" bIns="0" rtlCol="0"/>
            <a:lstStyle/>
            <a:p>
              <a:endParaRPr/>
            </a:p>
          </p:txBody>
        </p:sp>
        <p:sp>
          <p:nvSpPr>
            <p:cNvPr id="263" name="object 263"/>
            <p:cNvSpPr/>
            <p:nvPr/>
          </p:nvSpPr>
          <p:spPr>
            <a:xfrm>
              <a:off x="2046789" y="2919261"/>
              <a:ext cx="141061" cy="144465"/>
            </a:xfrm>
            <a:prstGeom prst="rect">
              <a:avLst/>
            </a:prstGeom>
            <a:blipFill>
              <a:blip r:embed="rId62" cstate="print"/>
              <a:stretch>
                <a:fillRect/>
              </a:stretch>
            </a:blipFill>
          </p:spPr>
          <p:txBody>
            <a:bodyPr wrap="square" lIns="0" tIns="0" rIns="0" bIns="0" rtlCol="0"/>
            <a:lstStyle/>
            <a:p>
              <a:endParaRPr/>
            </a:p>
          </p:txBody>
        </p:sp>
        <p:sp>
          <p:nvSpPr>
            <p:cNvPr id="264" name="object 264"/>
            <p:cNvSpPr/>
            <p:nvPr/>
          </p:nvSpPr>
          <p:spPr>
            <a:xfrm>
              <a:off x="2046789" y="2919260"/>
              <a:ext cx="141605" cy="144780"/>
            </a:xfrm>
            <a:custGeom>
              <a:avLst/>
              <a:gdLst/>
              <a:ahLst/>
              <a:cxnLst/>
              <a:rect l="l" t="t" r="r" b="b"/>
              <a:pathLst>
                <a:path w="141604" h="144780">
                  <a:moveTo>
                    <a:pt x="141061" y="81887"/>
                  </a:moveTo>
                  <a:lnTo>
                    <a:pt x="0" y="0"/>
                  </a:lnTo>
                  <a:lnTo>
                    <a:pt x="0" y="62437"/>
                  </a:lnTo>
                  <a:lnTo>
                    <a:pt x="141061" y="144465"/>
                  </a:lnTo>
                  <a:lnTo>
                    <a:pt x="141061" y="81887"/>
                  </a:lnTo>
                  <a:close/>
                </a:path>
              </a:pathLst>
            </a:custGeom>
            <a:ln w="10152">
              <a:solidFill>
                <a:srgbClr val="FFFFFF"/>
              </a:solidFill>
            </a:ln>
          </p:spPr>
          <p:txBody>
            <a:bodyPr wrap="square" lIns="0" tIns="0" rIns="0" bIns="0" rtlCol="0"/>
            <a:lstStyle/>
            <a:p>
              <a:endParaRPr/>
            </a:p>
          </p:txBody>
        </p:sp>
        <p:sp>
          <p:nvSpPr>
            <p:cNvPr id="265" name="object 265"/>
            <p:cNvSpPr/>
            <p:nvPr/>
          </p:nvSpPr>
          <p:spPr>
            <a:xfrm>
              <a:off x="2147868" y="2743647"/>
              <a:ext cx="156468" cy="87101"/>
            </a:xfrm>
            <a:prstGeom prst="rect">
              <a:avLst/>
            </a:prstGeom>
            <a:blipFill>
              <a:blip r:embed="rId26" cstate="print"/>
              <a:stretch>
                <a:fillRect/>
              </a:stretch>
            </a:blipFill>
          </p:spPr>
          <p:txBody>
            <a:bodyPr wrap="square" lIns="0" tIns="0" rIns="0" bIns="0" rtlCol="0"/>
            <a:lstStyle/>
            <a:p>
              <a:endParaRPr/>
            </a:p>
          </p:txBody>
        </p:sp>
        <p:sp>
          <p:nvSpPr>
            <p:cNvPr id="266" name="object 266"/>
            <p:cNvSpPr/>
            <p:nvPr/>
          </p:nvSpPr>
          <p:spPr>
            <a:xfrm>
              <a:off x="2147869" y="2743646"/>
              <a:ext cx="156845" cy="87630"/>
            </a:xfrm>
            <a:custGeom>
              <a:avLst/>
              <a:gdLst/>
              <a:ahLst/>
              <a:cxnLst/>
              <a:rect l="l" t="t" r="r" b="b"/>
              <a:pathLst>
                <a:path w="156845" h="87630">
                  <a:moveTo>
                    <a:pt x="156468" y="14235"/>
                  </a:moveTo>
                  <a:lnTo>
                    <a:pt x="120225" y="0"/>
                  </a:lnTo>
                  <a:lnTo>
                    <a:pt x="89075" y="18181"/>
                  </a:lnTo>
                  <a:lnTo>
                    <a:pt x="0" y="69907"/>
                  </a:lnTo>
                  <a:lnTo>
                    <a:pt x="29626" y="87101"/>
                  </a:lnTo>
                  <a:lnTo>
                    <a:pt x="64034" y="73912"/>
                  </a:lnTo>
                  <a:lnTo>
                    <a:pt x="96814" y="57275"/>
                  </a:lnTo>
                  <a:lnTo>
                    <a:pt x="127709" y="37334"/>
                  </a:lnTo>
                  <a:lnTo>
                    <a:pt x="156468" y="14235"/>
                  </a:lnTo>
                  <a:close/>
                </a:path>
              </a:pathLst>
            </a:custGeom>
            <a:ln w="10150">
              <a:solidFill>
                <a:srgbClr val="FFFFFF"/>
              </a:solidFill>
            </a:ln>
          </p:spPr>
          <p:txBody>
            <a:bodyPr wrap="square" lIns="0" tIns="0" rIns="0" bIns="0" rtlCol="0"/>
            <a:lstStyle/>
            <a:p>
              <a:endParaRPr/>
            </a:p>
          </p:txBody>
        </p:sp>
        <p:sp>
          <p:nvSpPr>
            <p:cNvPr id="267" name="object 267"/>
            <p:cNvSpPr/>
            <p:nvPr/>
          </p:nvSpPr>
          <p:spPr>
            <a:xfrm>
              <a:off x="2293982" y="3036382"/>
              <a:ext cx="152715" cy="106692"/>
            </a:xfrm>
            <a:prstGeom prst="rect">
              <a:avLst/>
            </a:prstGeom>
            <a:blipFill>
              <a:blip r:embed="rId63" cstate="print"/>
              <a:stretch>
                <a:fillRect/>
              </a:stretch>
            </a:blipFill>
          </p:spPr>
          <p:txBody>
            <a:bodyPr wrap="square" lIns="0" tIns="0" rIns="0" bIns="0" rtlCol="0"/>
            <a:lstStyle/>
            <a:p>
              <a:endParaRPr/>
            </a:p>
          </p:txBody>
        </p:sp>
        <p:sp>
          <p:nvSpPr>
            <p:cNvPr id="268" name="object 268"/>
            <p:cNvSpPr/>
            <p:nvPr/>
          </p:nvSpPr>
          <p:spPr>
            <a:xfrm>
              <a:off x="2293982" y="3036382"/>
              <a:ext cx="153035" cy="107314"/>
            </a:xfrm>
            <a:custGeom>
              <a:avLst/>
              <a:gdLst/>
              <a:ahLst/>
              <a:cxnLst/>
              <a:rect l="l" t="t" r="r" b="b"/>
              <a:pathLst>
                <a:path w="153034" h="107314">
                  <a:moveTo>
                    <a:pt x="152715" y="0"/>
                  </a:moveTo>
                  <a:lnTo>
                    <a:pt x="0" y="88652"/>
                  </a:lnTo>
                  <a:lnTo>
                    <a:pt x="0" y="106692"/>
                  </a:lnTo>
                  <a:lnTo>
                    <a:pt x="152715" y="18181"/>
                  </a:lnTo>
                  <a:lnTo>
                    <a:pt x="152715" y="0"/>
                  </a:lnTo>
                  <a:close/>
                </a:path>
              </a:pathLst>
            </a:custGeom>
            <a:ln w="10150">
              <a:solidFill>
                <a:srgbClr val="000000"/>
              </a:solidFill>
            </a:ln>
          </p:spPr>
          <p:txBody>
            <a:bodyPr wrap="square" lIns="0" tIns="0" rIns="0" bIns="0" rtlCol="0"/>
            <a:lstStyle/>
            <a:p>
              <a:endParaRPr/>
            </a:p>
          </p:txBody>
        </p:sp>
        <p:sp>
          <p:nvSpPr>
            <p:cNvPr id="269" name="object 269"/>
            <p:cNvSpPr/>
            <p:nvPr/>
          </p:nvSpPr>
          <p:spPr>
            <a:xfrm>
              <a:off x="2243166" y="2997201"/>
              <a:ext cx="187325" cy="116205"/>
            </a:xfrm>
            <a:custGeom>
              <a:avLst/>
              <a:gdLst/>
              <a:ahLst/>
              <a:cxnLst/>
              <a:rect l="l" t="t" r="r" b="b"/>
              <a:pathLst>
                <a:path w="187325" h="116205">
                  <a:moveTo>
                    <a:pt x="52790" y="103169"/>
                  </a:moveTo>
                  <a:lnTo>
                    <a:pt x="41603" y="109793"/>
                  </a:lnTo>
                  <a:lnTo>
                    <a:pt x="50928" y="115854"/>
                  </a:lnTo>
                  <a:lnTo>
                    <a:pt x="62130" y="109229"/>
                  </a:lnTo>
                  <a:lnTo>
                    <a:pt x="52790" y="103169"/>
                  </a:lnTo>
                  <a:close/>
                </a:path>
                <a:path w="187325" h="116205">
                  <a:moveTo>
                    <a:pt x="38937" y="93726"/>
                  </a:moveTo>
                  <a:lnTo>
                    <a:pt x="27735" y="100491"/>
                  </a:lnTo>
                  <a:lnTo>
                    <a:pt x="37060" y="106551"/>
                  </a:lnTo>
                  <a:lnTo>
                    <a:pt x="48262" y="99927"/>
                  </a:lnTo>
                  <a:lnTo>
                    <a:pt x="38937" y="93726"/>
                  </a:lnTo>
                  <a:close/>
                </a:path>
                <a:path w="187325" h="116205">
                  <a:moveTo>
                    <a:pt x="73585" y="90625"/>
                  </a:moveTo>
                  <a:lnTo>
                    <a:pt x="62398" y="97249"/>
                  </a:lnTo>
                  <a:lnTo>
                    <a:pt x="71723" y="103451"/>
                  </a:lnTo>
                  <a:lnTo>
                    <a:pt x="82925" y="96686"/>
                  </a:lnTo>
                  <a:lnTo>
                    <a:pt x="73585" y="90625"/>
                  </a:lnTo>
                  <a:close/>
                </a:path>
                <a:path w="187325" h="116205">
                  <a:moveTo>
                    <a:pt x="25069" y="84424"/>
                  </a:moveTo>
                  <a:lnTo>
                    <a:pt x="13867" y="91189"/>
                  </a:lnTo>
                  <a:lnTo>
                    <a:pt x="23207" y="97249"/>
                  </a:lnTo>
                  <a:lnTo>
                    <a:pt x="34394" y="90625"/>
                  </a:lnTo>
                  <a:lnTo>
                    <a:pt x="25069" y="84424"/>
                  </a:lnTo>
                  <a:close/>
                </a:path>
                <a:path w="187325" h="116205">
                  <a:moveTo>
                    <a:pt x="59731" y="81323"/>
                  </a:moveTo>
                  <a:lnTo>
                    <a:pt x="48530" y="87947"/>
                  </a:lnTo>
                  <a:lnTo>
                    <a:pt x="57855" y="94008"/>
                  </a:lnTo>
                  <a:lnTo>
                    <a:pt x="69057" y="87383"/>
                  </a:lnTo>
                  <a:lnTo>
                    <a:pt x="59731" y="81323"/>
                  </a:lnTo>
                  <a:close/>
                </a:path>
                <a:path w="187325" h="116205">
                  <a:moveTo>
                    <a:pt x="135969" y="52994"/>
                  </a:moveTo>
                  <a:lnTo>
                    <a:pt x="83193" y="84705"/>
                  </a:lnTo>
                  <a:lnTo>
                    <a:pt x="92518" y="90907"/>
                  </a:lnTo>
                  <a:lnTo>
                    <a:pt x="145309" y="59195"/>
                  </a:lnTo>
                  <a:lnTo>
                    <a:pt x="135969" y="52994"/>
                  </a:lnTo>
                  <a:close/>
                </a:path>
                <a:path w="187325" h="116205">
                  <a:moveTo>
                    <a:pt x="11201" y="75121"/>
                  </a:moveTo>
                  <a:lnTo>
                    <a:pt x="0" y="81746"/>
                  </a:lnTo>
                  <a:lnTo>
                    <a:pt x="9339" y="87947"/>
                  </a:lnTo>
                  <a:lnTo>
                    <a:pt x="20526" y="81323"/>
                  </a:lnTo>
                  <a:lnTo>
                    <a:pt x="11201" y="75121"/>
                  </a:lnTo>
                  <a:close/>
                </a:path>
                <a:path w="187325" h="116205">
                  <a:moveTo>
                    <a:pt x="45864" y="71880"/>
                  </a:moveTo>
                  <a:lnTo>
                    <a:pt x="34662" y="78645"/>
                  </a:lnTo>
                  <a:lnTo>
                    <a:pt x="44001" y="84705"/>
                  </a:lnTo>
                  <a:lnTo>
                    <a:pt x="55189" y="78081"/>
                  </a:lnTo>
                  <a:lnTo>
                    <a:pt x="45864" y="71880"/>
                  </a:lnTo>
                  <a:close/>
                </a:path>
                <a:path w="187325" h="116205">
                  <a:moveTo>
                    <a:pt x="80526" y="68779"/>
                  </a:moveTo>
                  <a:lnTo>
                    <a:pt x="69325" y="75403"/>
                  </a:lnTo>
                  <a:lnTo>
                    <a:pt x="78650" y="81605"/>
                  </a:lnTo>
                  <a:lnTo>
                    <a:pt x="89851" y="74840"/>
                  </a:lnTo>
                  <a:lnTo>
                    <a:pt x="80526" y="68779"/>
                  </a:lnTo>
                  <a:close/>
                </a:path>
                <a:path w="187325" h="116205">
                  <a:moveTo>
                    <a:pt x="31996" y="62578"/>
                  </a:moveTo>
                  <a:lnTo>
                    <a:pt x="20794" y="69343"/>
                  </a:lnTo>
                  <a:lnTo>
                    <a:pt x="30134" y="75403"/>
                  </a:lnTo>
                  <a:lnTo>
                    <a:pt x="41321" y="68779"/>
                  </a:lnTo>
                  <a:lnTo>
                    <a:pt x="31996" y="62578"/>
                  </a:lnTo>
                  <a:close/>
                </a:path>
                <a:path w="187325" h="116205">
                  <a:moveTo>
                    <a:pt x="66658" y="59477"/>
                  </a:moveTo>
                  <a:lnTo>
                    <a:pt x="55457" y="66101"/>
                  </a:lnTo>
                  <a:lnTo>
                    <a:pt x="64796" y="72162"/>
                  </a:lnTo>
                  <a:lnTo>
                    <a:pt x="75984" y="65537"/>
                  </a:lnTo>
                  <a:lnTo>
                    <a:pt x="66658" y="59477"/>
                  </a:lnTo>
                  <a:close/>
                </a:path>
                <a:path w="187325" h="116205">
                  <a:moveTo>
                    <a:pt x="101321" y="56235"/>
                  </a:moveTo>
                  <a:lnTo>
                    <a:pt x="90119" y="62860"/>
                  </a:lnTo>
                  <a:lnTo>
                    <a:pt x="99445" y="69061"/>
                  </a:lnTo>
                  <a:lnTo>
                    <a:pt x="110646" y="62296"/>
                  </a:lnTo>
                  <a:lnTo>
                    <a:pt x="101321" y="56235"/>
                  </a:lnTo>
                  <a:close/>
                </a:path>
                <a:path w="187325" h="116205">
                  <a:moveTo>
                    <a:pt x="52790" y="50175"/>
                  </a:moveTo>
                  <a:lnTo>
                    <a:pt x="41589" y="56799"/>
                  </a:lnTo>
                  <a:lnTo>
                    <a:pt x="50928" y="62860"/>
                  </a:lnTo>
                  <a:lnTo>
                    <a:pt x="62116" y="56235"/>
                  </a:lnTo>
                  <a:lnTo>
                    <a:pt x="52790" y="50175"/>
                  </a:lnTo>
                  <a:close/>
                </a:path>
                <a:path w="187325" h="116205">
                  <a:moveTo>
                    <a:pt x="87453" y="46933"/>
                  </a:moveTo>
                  <a:lnTo>
                    <a:pt x="76252" y="53557"/>
                  </a:lnTo>
                  <a:lnTo>
                    <a:pt x="85591" y="59759"/>
                  </a:lnTo>
                  <a:lnTo>
                    <a:pt x="96778" y="52994"/>
                  </a:lnTo>
                  <a:lnTo>
                    <a:pt x="87453" y="46933"/>
                  </a:lnTo>
                  <a:close/>
                </a:path>
                <a:path w="187325" h="116205">
                  <a:moveTo>
                    <a:pt x="122116" y="43691"/>
                  </a:moveTo>
                  <a:lnTo>
                    <a:pt x="110914" y="50316"/>
                  </a:lnTo>
                  <a:lnTo>
                    <a:pt x="120239" y="56517"/>
                  </a:lnTo>
                  <a:lnTo>
                    <a:pt x="131441" y="49893"/>
                  </a:lnTo>
                  <a:lnTo>
                    <a:pt x="122116" y="43691"/>
                  </a:lnTo>
                  <a:close/>
                </a:path>
                <a:path w="187325" h="116205">
                  <a:moveTo>
                    <a:pt x="156764" y="40591"/>
                  </a:moveTo>
                  <a:lnTo>
                    <a:pt x="145577" y="47215"/>
                  </a:lnTo>
                  <a:lnTo>
                    <a:pt x="154902" y="53275"/>
                  </a:lnTo>
                  <a:lnTo>
                    <a:pt x="166103" y="46651"/>
                  </a:lnTo>
                  <a:lnTo>
                    <a:pt x="156764" y="40591"/>
                  </a:lnTo>
                  <a:close/>
                </a:path>
                <a:path w="187325" h="116205">
                  <a:moveTo>
                    <a:pt x="73585" y="37631"/>
                  </a:moveTo>
                  <a:lnTo>
                    <a:pt x="62384" y="44255"/>
                  </a:lnTo>
                  <a:lnTo>
                    <a:pt x="71723" y="50316"/>
                  </a:lnTo>
                  <a:lnTo>
                    <a:pt x="82910" y="43691"/>
                  </a:lnTo>
                  <a:lnTo>
                    <a:pt x="73585" y="37631"/>
                  </a:lnTo>
                  <a:close/>
                </a:path>
                <a:path w="187325" h="116205">
                  <a:moveTo>
                    <a:pt x="108248" y="34389"/>
                  </a:moveTo>
                  <a:lnTo>
                    <a:pt x="97046" y="41014"/>
                  </a:lnTo>
                  <a:lnTo>
                    <a:pt x="106386" y="47215"/>
                  </a:lnTo>
                  <a:lnTo>
                    <a:pt x="117573" y="40591"/>
                  </a:lnTo>
                  <a:lnTo>
                    <a:pt x="108248" y="34389"/>
                  </a:lnTo>
                  <a:close/>
                </a:path>
                <a:path w="187325" h="116205">
                  <a:moveTo>
                    <a:pt x="142910" y="31148"/>
                  </a:moveTo>
                  <a:lnTo>
                    <a:pt x="131709" y="37913"/>
                  </a:lnTo>
                  <a:lnTo>
                    <a:pt x="141034" y="43973"/>
                  </a:lnTo>
                  <a:lnTo>
                    <a:pt x="152236" y="37349"/>
                  </a:lnTo>
                  <a:lnTo>
                    <a:pt x="142910" y="31148"/>
                  </a:lnTo>
                  <a:close/>
                </a:path>
                <a:path w="187325" h="116205">
                  <a:moveTo>
                    <a:pt x="177559" y="28047"/>
                  </a:moveTo>
                  <a:lnTo>
                    <a:pt x="166372" y="34671"/>
                  </a:lnTo>
                  <a:lnTo>
                    <a:pt x="175697" y="40732"/>
                  </a:lnTo>
                  <a:lnTo>
                    <a:pt x="186898" y="34107"/>
                  </a:lnTo>
                  <a:lnTo>
                    <a:pt x="177559" y="28047"/>
                  </a:lnTo>
                  <a:close/>
                </a:path>
                <a:path w="187325" h="116205">
                  <a:moveTo>
                    <a:pt x="94380" y="25087"/>
                  </a:moveTo>
                  <a:lnTo>
                    <a:pt x="83178" y="31711"/>
                  </a:lnTo>
                  <a:lnTo>
                    <a:pt x="92518" y="37913"/>
                  </a:lnTo>
                  <a:lnTo>
                    <a:pt x="103705" y="31148"/>
                  </a:lnTo>
                  <a:lnTo>
                    <a:pt x="94380" y="25087"/>
                  </a:lnTo>
                  <a:close/>
                </a:path>
                <a:path w="187325" h="116205">
                  <a:moveTo>
                    <a:pt x="129043" y="21845"/>
                  </a:moveTo>
                  <a:lnTo>
                    <a:pt x="117841" y="28470"/>
                  </a:lnTo>
                  <a:lnTo>
                    <a:pt x="127180" y="34671"/>
                  </a:lnTo>
                  <a:lnTo>
                    <a:pt x="138368" y="28047"/>
                  </a:lnTo>
                  <a:lnTo>
                    <a:pt x="129043" y="21845"/>
                  </a:lnTo>
                  <a:close/>
                </a:path>
                <a:path w="187325" h="116205">
                  <a:moveTo>
                    <a:pt x="163705" y="18745"/>
                  </a:moveTo>
                  <a:lnTo>
                    <a:pt x="152504" y="25369"/>
                  </a:lnTo>
                  <a:lnTo>
                    <a:pt x="161829" y="31430"/>
                  </a:lnTo>
                  <a:lnTo>
                    <a:pt x="173030" y="24805"/>
                  </a:lnTo>
                  <a:lnTo>
                    <a:pt x="163705" y="18745"/>
                  </a:lnTo>
                  <a:close/>
                </a:path>
                <a:path w="187325" h="116205">
                  <a:moveTo>
                    <a:pt x="115175" y="12543"/>
                  </a:moveTo>
                  <a:lnTo>
                    <a:pt x="103973" y="19168"/>
                  </a:lnTo>
                  <a:lnTo>
                    <a:pt x="113312" y="25369"/>
                  </a:lnTo>
                  <a:lnTo>
                    <a:pt x="124500" y="18745"/>
                  </a:lnTo>
                  <a:lnTo>
                    <a:pt x="115175" y="12543"/>
                  </a:lnTo>
                  <a:close/>
                </a:path>
                <a:path w="187325" h="116205">
                  <a:moveTo>
                    <a:pt x="149837" y="9302"/>
                  </a:moveTo>
                  <a:lnTo>
                    <a:pt x="138636" y="16067"/>
                  </a:lnTo>
                  <a:lnTo>
                    <a:pt x="147975" y="22127"/>
                  </a:lnTo>
                  <a:lnTo>
                    <a:pt x="159162" y="15503"/>
                  </a:lnTo>
                  <a:lnTo>
                    <a:pt x="149837" y="9302"/>
                  </a:lnTo>
                  <a:close/>
                </a:path>
                <a:path w="187325" h="116205">
                  <a:moveTo>
                    <a:pt x="135969" y="0"/>
                  </a:moveTo>
                  <a:lnTo>
                    <a:pt x="124768" y="6765"/>
                  </a:lnTo>
                  <a:lnTo>
                    <a:pt x="134107" y="12825"/>
                  </a:lnTo>
                  <a:lnTo>
                    <a:pt x="145295" y="6201"/>
                  </a:lnTo>
                  <a:lnTo>
                    <a:pt x="135969" y="0"/>
                  </a:lnTo>
                  <a:close/>
                </a:path>
              </a:pathLst>
            </a:custGeom>
            <a:solidFill>
              <a:srgbClr val="FFFFFF"/>
            </a:solidFill>
          </p:spPr>
          <p:txBody>
            <a:bodyPr wrap="square" lIns="0" tIns="0" rIns="0" bIns="0" rtlCol="0"/>
            <a:lstStyle/>
            <a:p>
              <a:endParaRPr/>
            </a:p>
          </p:txBody>
        </p:sp>
        <p:sp>
          <p:nvSpPr>
            <p:cNvPr id="270" name="object 270"/>
            <p:cNvSpPr/>
            <p:nvPr/>
          </p:nvSpPr>
          <p:spPr>
            <a:xfrm>
              <a:off x="2243166" y="3003403"/>
              <a:ext cx="187325" cy="112395"/>
            </a:xfrm>
            <a:custGeom>
              <a:avLst/>
              <a:gdLst/>
              <a:ahLst/>
              <a:cxnLst/>
              <a:rect l="l" t="t" r="r" b="b"/>
              <a:pathLst>
                <a:path w="187325" h="112394">
                  <a:moveTo>
                    <a:pt x="145295" y="0"/>
                  </a:moveTo>
                  <a:lnTo>
                    <a:pt x="134101" y="6619"/>
                  </a:lnTo>
                  <a:lnTo>
                    <a:pt x="134107" y="9293"/>
                  </a:lnTo>
                  <a:lnTo>
                    <a:pt x="145295" y="2677"/>
                  </a:lnTo>
                  <a:lnTo>
                    <a:pt x="145295" y="0"/>
                  </a:lnTo>
                  <a:close/>
                </a:path>
                <a:path w="187325" h="112394">
                  <a:moveTo>
                    <a:pt x="124768" y="422"/>
                  </a:moveTo>
                  <a:lnTo>
                    <a:pt x="124768" y="3100"/>
                  </a:lnTo>
                  <a:lnTo>
                    <a:pt x="134093" y="9292"/>
                  </a:lnTo>
                  <a:lnTo>
                    <a:pt x="134101" y="6619"/>
                  </a:lnTo>
                  <a:lnTo>
                    <a:pt x="124768" y="422"/>
                  </a:lnTo>
                  <a:close/>
                </a:path>
                <a:path w="187325" h="112394">
                  <a:moveTo>
                    <a:pt x="124500" y="12543"/>
                  </a:moveTo>
                  <a:lnTo>
                    <a:pt x="113306" y="19163"/>
                  </a:lnTo>
                  <a:lnTo>
                    <a:pt x="113312" y="21837"/>
                  </a:lnTo>
                  <a:lnTo>
                    <a:pt x="124500" y="15080"/>
                  </a:lnTo>
                  <a:lnTo>
                    <a:pt x="124500" y="12543"/>
                  </a:lnTo>
                  <a:close/>
                </a:path>
                <a:path w="187325" h="112394">
                  <a:moveTo>
                    <a:pt x="103973" y="12966"/>
                  </a:moveTo>
                  <a:lnTo>
                    <a:pt x="103973" y="15644"/>
                  </a:lnTo>
                  <a:lnTo>
                    <a:pt x="113298" y="21836"/>
                  </a:lnTo>
                  <a:lnTo>
                    <a:pt x="113306" y="19163"/>
                  </a:lnTo>
                  <a:lnTo>
                    <a:pt x="103973" y="12966"/>
                  </a:lnTo>
                  <a:close/>
                </a:path>
                <a:path w="187325" h="112394">
                  <a:moveTo>
                    <a:pt x="83178" y="25510"/>
                  </a:moveTo>
                  <a:lnTo>
                    <a:pt x="83178" y="28188"/>
                  </a:lnTo>
                  <a:lnTo>
                    <a:pt x="92518" y="34248"/>
                  </a:lnTo>
                  <a:lnTo>
                    <a:pt x="92518" y="31711"/>
                  </a:lnTo>
                  <a:lnTo>
                    <a:pt x="83178" y="25510"/>
                  </a:lnTo>
                  <a:close/>
                </a:path>
                <a:path w="187325" h="112394">
                  <a:moveTo>
                    <a:pt x="103705" y="24946"/>
                  </a:moveTo>
                  <a:lnTo>
                    <a:pt x="92518" y="31711"/>
                  </a:lnTo>
                  <a:lnTo>
                    <a:pt x="92518" y="34248"/>
                  </a:lnTo>
                  <a:lnTo>
                    <a:pt x="103705" y="27624"/>
                  </a:lnTo>
                  <a:lnTo>
                    <a:pt x="103705" y="24946"/>
                  </a:lnTo>
                  <a:close/>
                </a:path>
                <a:path w="187325" h="112394">
                  <a:moveTo>
                    <a:pt x="62384" y="38054"/>
                  </a:moveTo>
                  <a:lnTo>
                    <a:pt x="62384" y="40732"/>
                  </a:lnTo>
                  <a:lnTo>
                    <a:pt x="71723" y="46792"/>
                  </a:lnTo>
                  <a:lnTo>
                    <a:pt x="71723" y="44114"/>
                  </a:lnTo>
                  <a:lnTo>
                    <a:pt x="62384" y="38054"/>
                  </a:lnTo>
                  <a:close/>
                </a:path>
                <a:path w="187325" h="112394">
                  <a:moveTo>
                    <a:pt x="82910" y="37490"/>
                  </a:moveTo>
                  <a:lnTo>
                    <a:pt x="71723" y="44114"/>
                  </a:lnTo>
                  <a:lnTo>
                    <a:pt x="71723" y="46792"/>
                  </a:lnTo>
                  <a:lnTo>
                    <a:pt x="82910" y="40168"/>
                  </a:lnTo>
                  <a:lnTo>
                    <a:pt x="82910" y="37490"/>
                  </a:lnTo>
                  <a:close/>
                </a:path>
                <a:path w="187325" h="112394">
                  <a:moveTo>
                    <a:pt x="41589" y="50598"/>
                  </a:moveTo>
                  <a:lnTo>
                    <a:pt x="41589" y="53275"/>
                  </a:lnTo>
                  <a:lnTo>
                    <a:pt x="50928" y="59336"/>
                  </a:lnTo>
                  <a:lnTo>
                    <a:pt x="50928" y="56658"/>
                  </a:lnTo>
                  <a:lnTo>
                    <a:pt x="41589" y="50598"/>
                  </a:lnTo>
                  <a:close/>
                </a:path>
                <a:path w="187325" h="112394">
                  <a:moveTo>
                    <a:pt x="62116" y="50034"/>
                  </a:moveTo>
                  <a:lnTo>
                    <a:pt x="50928" y="56658"/>
                  </a:lnTo>
                  <a:lnTo>
                    <a:pt x="50928" y="59336"/>
                  </a:lnTo>
                  <a:lnTo>
                    <a:pt x="62116" y="52712"/>
                  </a:lnTo>
                  <a:lnTo>
                    <a:pt x="62116" y="50034"/>
                  </a:lnTo>
                  <a:close/>
                </a:path>
                <a:path w="187325" h="112394">
                  <a:moveTo>
                    <a:pt x="20794" y="63141"/>
                  </a:moveTo>
                  <a:lnTo>
                    <a:pt x="20794" y="65678"/>
                  </a:lnTo>
                  <a:lnTo>
                    <a:pt x="30134" y="71880"/>
                  </a:lnTo>
                  <a:lnTo>
                    <a:pt x="30134" y="69202"/>
                  </a:lnTo>
                  <a:lnTo>
                    <a:pt x="20794" y="63141"/>
                  </a:lnTo>
                  <a:close/>
                </a:path>
                <a:path w="187325" h="112394">
                  <a:moveTo>
                    <a:pt x="41321" y="62578"/>
                  </a:moveTo>
                  <a:lnTo>
                    <a:pt x="30134" y="69202"/>
                  </a:lnTo>
                  <a:lnTo>
                    <a:pt x="30134" y="71880"/>
                  </a:lnTo>
                  <a:lnTo>
                    <a:pt x="41321" y="65256"/>
                  </a:lnTo>
                  <a:lnTo>
                    <a:pt x="41321" y="62578"/>
                  </a:lnTo>
                  <a:close/>
                </a:path>
                <a:path w="187325" h="112394">
                  <a:moveTo>
                    <a:pt x="0" y="75544"/>
                  </a:moveTo>
                  <a:lnTo>
                    <a:pt x="0" y="78222"/>
                  </a:lnTo>
                  <a:lnTo>
                    <a:pt x="9339" y="84424"/>
                  </a:lnTo>
                  <a:lnTo>
                    <a:pt x="9339" y="81746"/>
                  </a:lnTo>
                  <a:lnTo>
                    <a:pt x="0" y="75544"/>
                  </a:lnTo>
                  <a:close/>
                </a:path>
                <a:path w="187325" h="112394">
                  <a:moveTo>
                    <a:pt x="20526" y="75121"/>
                  </a:moveTo>
                  <a:lnTo>
                    <a:pt x="9339" y="81746"/>
                  </a:lnTo>
                  <a:lnTo>
                    <a:pt x="9339" y="84424"/>
                  </a:lnTo>
                  <a:lnTo>
                    <a:pt x="20526" y="77799"/>
                  </a:lnTo>
                  <a:lnTo>
                    <a:pt x="20526" y="75121"/>
                  </a:lnTo>
                  <a:close/>
                </a:path>
                <a:path w="187325" h="112394">
                  <a:moveTo>
                    <a:pt x="159162" y="9302"/>
                  </a:moveTo>
                  <a:lnTo>
                    <a:pt x="147968" y="15922"/>
                  </a:lnTo>
                  <a:lnTo>
                    <a:pt x="147975" y="18595"/>
                  </a:lnTo>
                  <a:lnTo>
                    <a:pt x="159162" y="11980"/>
                  </a:lnTo>
                  <a:lnTo>
                    <a:pt x="159162" y="9302"/>
                  </a:lnTo>
                  <a:close/>
                </a:path>
                <a:path w="187325" h="112394">
                  <a:moveTo>
                    <a:pt x="138636" y="9865"/>
                  </a:moveTo>
                  <a:lnTo>
                    <a:pt x="138636" y="12543"/>
                  </a:lnTo>
                  <a:lnTo>
                    <a:pt x="147961" y="18595"/>
                  </a:lnTo>
                  <a:lnTo>
                    <a:pt x="147968" y="15922"/>
                  </a:lnTo>
                  <a:lnTo>
                    <a:pt x="138636" y="9865"/>
                  </a:lnTo>
                  <a:close/>
                </a:path>
                <a:path w="187325" h="112394">
                  <a:moveTo>
                    <a:pt x="138368" y="21845"/>
                  </a:moveTo>
                  <a:lnTo>
                    <a:pt x="127174" y="28465"/>
                  </a:lnTo>
                  <a:lnTo>
                    <a:pt x="127180" y="31139"/>
                  </a:lnTo>
                  <a:lnTo>
                    <a:pt x="138368" y="24523"/>
                  </a:lnTo>
                  <a:lnTo>
                    <a:pt x="138368" y="21845"/>
                  </a:lnTo>
                  <a:close/>
                </a:path>
                <a:path w="187325" h="112394">
                  <a:moveTo>
                    <a:pt x="117841" y="22268"/>
                  </a:moveTo>
                  <a:lnTo>
                    <a:pt x="117841" y="24946"/>
                  </a:lnTo>
                  <a:lnTo>
                    <a:pt x="127166" y="31138"/>
                  </a:lnTo>
                  <a:lnTo>
                    <a:pt x="127174" y="28465"/>
                  </a:lnTo>
                  <a:lnTo>
                    <a:pt x="117841" y="22268"/>
                  </a:lnTo>
                  <a:close/>
                </a:path>
                <a:path w="187325" h="112394">
                  <a:moveTo>
                    <a:pt x="117573" y="34248"/>
                  </a:moveTo>
                  <a:lnTo>
                    <a:pt x="106379" y="41009"/>
                  </a:lnTo>
                  <a:lnTo>
                    <a:pt x="106386" y="43683"/>
                  </a:lnTo>
                  <a:lnTo>
                    <a:pt x="117573" y="36926"/>
                  </a:lnTo>
                  <a:lnTo>
                    <a:pt x="117573" y="34248"/>
                  </a:lnTo>
                  <a:close/>
                </a:path>
                <a:path w="187325" h="112394">
                  <a:moveTo>
                    <a:pt x="97046" y="34812"/>
                  </a:moveTo>
                  <a:lnTo>
                    <a:pt x="97046" y="37490"/>
                  </a:lnTo>
                  <a:lnTo>
                    <a:pt x="106372" y="43682"/>
                  </a:lnTo>
                  <a:lnTo>
                    <a:pt x="106379" y="41009"/>
                  </a:lnTo>
                  <a:lnTo>
                    <a:pt x="97046" y="34812"/>
                  </a:lnTo>
                  <a:close/>
                </a:path>
                <a:path w="187325" h="112394">
                  <a:moveTo>
                    <a:pt x="41603" y="103592"/>
                  </a:moveTo>
                  <a:lnTo>
                    <a:pt x="41603" y="106270"/>
                  </a:lnTo>
                  <a:lnTo>
                    <a:pt x="50928" y="112330"/>
                  </a:lnTo>
                  <a:lnTo>
                    <a:pt x="50928" y="109652"/>
                  </a:lnTo>
                  <a:lnTo>
                    <a:pt x="41603" y="103592"/>
                  </a:lnTo>
                  <a:close/>
                </a:path>
                <a:path w="187325" h="112394">
                  <a:moveTo>
                    <a:pt x="62130" y="103028"/>
                  </a:moveTo>
                  <a:lnTo>
                    <a:pt x="50928" y="109652"/>
                  </a:lnTo>
                  <a:lnTo>
                    <a:pt x="50928" y="112330"/>
                  </a:lnTo>
                  <a:lnTo>
                    <a:pt x="62130" y="105706"/>
                  </a:lnTo>
                  <a:lnTo>
                    <a:pt x="62130" y="103028"/>
                  </a:lnTo>
                  <a:close/>
                </a:path>
                <a:path w="187325" h="112394">
                  <a:moveTo>
                    <a:pt x="27735" y="94290"/>
                  </a:moveTo>
                  <a:lnTo>
                    <a:pt x="27735" y="96967"/>
                  </a:lnTo>
                  <a:lnTo>
                    <a:pt x="37060" y="103028"/>
                  </a:lnTo>
                  <a:lnTo>
                    <a:pt x="37060" y="100350"/>
                  </a:lnTo>
                  <a:lnTo>
                    <a:pt x="27735" y="94290"/>
                  </a:lnTo>
                  <a:close/>
                </a:path>
                <a:path w="187325" h="112394">
                  <a:moveTo>
                    <a:pt x="48262" y="93726"/>
                  </a:moveTo>
                  <a:lnTo>
                    <a:pt x="37060" y="100350"/>
                  </a:lnTo>
                  <a:lnTo>
                    <a:pt x="37060" y="103028"/>
                  </a:lnTo>
                  <a:lnTo>
                    <a:pt x="48262" y="96404"/>
                  </a:lnTo>
                  <a:lnTo>
                    <a:pt x="48262" y="93726"/>
                  </a:lnTo>
                  <a:close/>
                </a:path>
                <a:path w="187325" h="112394">
                  <a:moveTo>
                    <a:pt x="62398" y="91048"/>
                  </a:moveTo>
                  <a:lnTo>
                    <a:pt x="62398" y="93726"/>
                  </a:lnTo>
                  <a:lnTo>
                    <a:pt x="71723" y="99786"/>
                  </a:lnTo>
                  <a:lnTo>
                    <a:pt x="71723" y="97108"/>
                  </a:lnTo>
                  <a:lnTo>
                    <a:pt x="62398" y="91048"/>
                  </a:lnTo>
                  <a:close/>
                </a:path>
                <a:path w="187325" h="112394">
                  <a:moveTo>
                    <a:pt x="82925" y="90484"/>
                  </a:moveTo>
                  <a:lnTo>
                    <a:pt x="71723" y="97249"/>
                  </a:lnTo>
                  <a:lnTo>
                    <a:pt x="71723" y="99786"/>
                  </a:lnTo>
                  <a:lnTo>
                    <a:pt x="82925" y="93162"/>
                  </a:lnTo>
                  <a:lnTo>
                    <a:pt x="82925" y="90484"/>
                  </a:lnTo>
                  <a:close/>
                </a:path>
                <a:path w="187325" h="112394">
                  <a:moveTo>
                    <a:pt x="13867" y="84987"/>
                  </a:moveTo>
                  <a:lnTo>
                    <a:pt x="13867" y="87524"/>
                  </a:lnTo>
                  <a:lnTo>
                    <a:pt x="23207" y="93726"/>
                  </a:lnTo>
                  <a:lnTo>
                    <a:pt x="23207" y="91048"/>
                  </a:lnTo>
                  <a:lnTo>
                    <a:pt x="13867" y="84987"/>
                  </a:lnTo>
                  <a:close/>
                </a:path>
                <a:path w="187325" h="112394">
                  <a:moveTo>
                    <a:pt x="34394" y="84424"/>
                  </a:moveTo>
                  <a:lnTo>
                    <a:pt x="23207" y="91048"/>
                  </a:lnTo>
                  <a:lnTo>
                    <a:pt x="23207" y="93726"/>
                  </a:lnTo>
                  <a:lnTo>
                    <a:pt x="34394" y="87101"/>
                  </a:lnTo>
                  <a:lnTo>
                    <a:pt x="34394" y="84424"/>
                  </a:lnTo>
                  <a:close/>
                </a:path>
                <a:path w="187325" h="112394">
                  <a:moveTo>
                    <a:pt x="48530" y="81746"/>
                  </a:moveTo>
                  <a:lnTo>
                    <a:pt x="48530" y="84424"/>
                  </a:lnTo>
                  <a:lnTo>
                    <a:pt x="57855" y="90484"/>
                  </a:lnTo>
                  <a:lnTo>
                    <a:pt x="57855" y="87806"/>
                  </a:lnTo>
                  <a:lnTo>
                    <a:pt x="48530" y="81746"/>
                  </a:lnTo>
                  <a:close/>
                </a:path>
                <a:path w="187325" h="112394">
                  <a:moveTo>
                    <a:pt x="69057" y="81182"/>
                  </a:moveTo>
                  <a:lnTo>
                    <a:pt x="57855" y="87806"/>
                  </a:lnTo>
                  <a:lnTo>
                    <a:pt x="57855" y="90484"/>
                  </a:lnTo>
                  <a:lnTo>
                    <a:pt x="69057" y="83860"/>
                  </a:lnTo>
                  <a:lnTo>
                    <a:pt x="69057" y="81182"/>
                  </a:lnTo>
                  <a:close/>
                </a:path>
                <a:path w="187325" h="112394">
                  <a:moveTo>
                    <a:pt x="83193" y="78504"/>
                  </a:moveTo>
                  <a:lnTo>
                    <a:pt x="83193" y="81182"/>
                  </a:lnTo>
                  <a:lnTo>
                    <a:pt x="92518" y="87383"/>
                  </a:lnTo>
                  <a:lnTo>
                    <a:pt x="92518" y="84705"/>
                  </a:lnTo>
                  <a:lnTo>
                    <a:pt x="83193" y="78504"/>
                  </a:lnTo>
                  <a:close/>
                </a:path>
                <a:path w="187325" h="112394">
                  <a:moveTo>
                    <a:pt x="145309" y="52994"/>
                  </a:moveTo>
                  <a:lnTo>
                    <a:pt x="92518" y="84705"/>
                  </a:lnTo>
                  <a:lnTo>
                    <a:pt x="92518" y="87383"/>
                  </a:lnTo>
                  <a:lnTo>
                    <a:pt x="145295" y="55671"/>
                  </a:lnTo>
                  <a:lnTo>
                    <a:pt x="145309" y="52994"/>
                  </a:lnTo>
                  <a:close/>
                </a:path>
                <a:path w="187325" h="112394">
                  <a:moveTo>
                    <a:pt x="55189" y="71880"/>
                  </a:moveTo>
                  <a:lnTo>
                    <a:pt x="43995" y="78500"/>
                  </a:lnTo>
                  <a:lnTo>
                    <a:pt x="44001" y="81174"/>
                  </a:lnTo>
                  <a:lnTo>
                    <a:pt x="55189" y="74558"/>
                  </a:lnTo>
                  <a:lnTo>
                    <a:pt x="55189" y="71880"/>
                  </a:lnTo>
                  <a:close/>
                </a:path>
                <a:path w="187325" h="112394">
                  <a:moveTo>
                    <a:pt x="34662" y="72444"/>
                  </a:moveTo>
                  <a:lnTo>
                    <a:pt x="34662" y="75121"/>
                  </a:lnTo>
                  <a:lnTo>
                    <a:pt x="43987" y="81173"/>
                  </a:lnTo>
                  <a:lnTo>
                    <a:pt x="43995" y="78500"/>
                  </a:lnTo>
                  <a:lnTo>
                    <a:pt x="34662" y="72444"/>
                  </a:lnTo>
                  <a:close/>
                </a:path>
                <a:path w="187325" h="112394">
                  <a:moveTo>
                    <a:pt x="69325" y="69202"/>
                  </a:moveTo>
                  <a:lnTo>
                    <a:pt x="69325" y="71880"/>
                  </a:lnTo>
                  <a:lnTo>
                    <a:pt x="78650" y="77940"/>
                  </a:lnTo>
                  <a:lnTo>
                    <a:pt x="78650" y="75403"/>
                  </a:lnTo>
                  <a:lnTo>
                    <a:pt x="69325" y="69202"/>
                  </a:lnTo>
                  <a:close/>
                </a:path>
                <a:path w="187325" h="112394">
                  <a:moveTo>
                    <a:pt x="89851" y="68638"/>
                  </a:moveTo>
                  <a:lnTo>
                    <a:pt x="78650" y="75403"/>
                  </a:lnTo>
                  <a:lnTo>
                    <a:pt x="78650" y="77940"/>
                  </a:lnTo>
                  <a:lnTo>
                    <a:pt x="89851" y="71316"/>
                  </a:lnTo>
                  <a:lnTo>
                    <a:pt x="89851" y="68638"/>
                  </a:lnTo>
                  <a:close/>
                </a:path>
                <a:path w="187325" h="112394">
                  <a:moveTo>
                    <a:pt x="75984" y="59336"/>
                  </a:moveTo>
                  <a:lnTo>
                    <a:pt x="64789" y="65956"/>
                  </a:lnTo>
                  <a:lnTo>
                    <a:pt x="64796" y="68630"/>
                  </a:lnTo>
                  <a:lnTo>
                    <a:pt x="75984" y="62014"/>
                  </a:lnTo>
                  <a:lnTo>
                    <a:pt x="75984" y="59336"/>
                  </a:lnTo>
                  <a:close/>
                </a:path>
                <a:path w="187325" h="112394">
                  <a:moveTo>
                    <a:pt x="55457" y="59900"/>
                  </a:moveTo>
                  <a:lnTo>
                    <a:pt x="55457" y="62578"/>
                  </a:lnTo>
                  <a:lnTo>
                    <a:pt x="64782" y="68629"/>
                  </a:lnTo>
                  <a:lnTo>
                    <a:pt x="64789" y="65956"/>
                  </a:lnTo>
                  <a:lnTo>
                    <a:pt x="55457" y="59900"/>
                  </a:lnTo>
                  <a:close/>
                </a:path>
                <a:path w="187325" h="112394">
                  <a:moveTo>
                    <a:pt x="90119" y="56658"/>
                  </a:moveTo>
                  <a:lnTo>
                    <a:pt x="90119" y="59336"/>
                  </a:lnTo>
                  <a:lnTo>
                    <a:pt x="99445" y="65537"/>
                  </a:lnTo>
                  <a:lnTo>
                    <a:pt x="99445" y="62860"/>
                  </a:lnTo>
                  <a:lnTo>
                    <a:pt x="90119" y="56658"/>
                  </a:lnTo>
                  <a:close/>
                </a:path>
                <a:path w="187325" h="112394">
                  <a:moveTo>
                    <a:pt x="110646" y="56094"/>
                  </a:moveTo>
                  <a:lnTo>
                    <a:pt x="99445" y="62860"/>
                  </a:lnTo>
                  <a:lnTo>
                    <a:pt x="99445" y="65537"/>
                  </a:lnTo>
                  <a:lnTo>
                    <a:pt x="110646" y="58772"/>
                  </a:lnTo>
                  <a:lnTo>
                    <a:pt x="110646" y="56094"/>
                  </a:lnTo>
                  <a:close/>
                </a:path>
                <a:path w="187325" h="112394">
                  <a:moveTo>
                    <a:pt x="96778" y="46792"/>
                  </a:moveTo>
                  <a:lnTo>
                    <a:pt x="85584" y="53553"/>
                  </a:lnTo>
                  <a:lnTo>
                    <a:pt x="85591" y="56086"/>
                  </a:lnTo>
                  <a:lnTo>
                    <a:pt x="96778" y="49470"/>
                  </a:lnTo>
                  <a:lnTo>
                    <a:pt x="96778" y="46792"/>
                  </a:lnTo>
                  <a:close/>
                </a:path>
                <a:path w="187325" h="112394">
                  <a:moveTo>
                    <a:pt x="76252" y="47356"/>
                  </a:moveTo>
                  <a:lnTo>
                    <a:pt x="76252" y="50034"/>
                  </a:lnTo>
                  <a:lnTo>
                    <a:pt x="85577" y="56085"/>
                  </a:lnTo>
                  <a:lnTo>
                    <a:pt x="85584" y="53553"/>
                  </a:lnTo>
                  <a:lnTo>
                    <a:pt x="76252" y="47356"/>
                  </a:lnTo>
                  <a:close/>
                </a:path>
                <a:path w="187325" h="112394">
                  <a:moveTo>
                    <a:pt x="110914" y="44114"/>
                  </a:moveTo>
                  <a:lnTo>
                    <a:pt x="110914" y="46792"/>
                  </a:lnTo>
                  <a:lnTo>
                    <a:pt x="120239" y="52994"/>
                  </a:lnTo>
                  <a:lnTo>
                    <a:pt x="120239" y="50316"/>
                  </a:lnTo>
                  <a:lnTo>
                    <a:pt x="110914" y="44114"/>
                  </a:lnTo>
                  <a:close/>
                </a:path>
                <a:path w="187325" h="112394">
                  <a:moveTo>
                    <a:pt x="131441" y="43691"/>
                  </a:moveTo>
                  <a:lnTo>
                    <a:pt x="120239" y="50316"/>
                  </a:lnTo>
                  <a:lnTo>
                    <a:pt x="120239" y="52994"/>
                  </a:lnTo>
                  <a:lnTo>
                    <a:pt x="131441" y="46369"/>
                  </a:lnTo>
                  <a:lnTo>
                    <a:pt x="131441" y="43691"/>
                  </a:lnTo>
                  <a:close/>
                </a:path>
                <a:path w="187325" h="112394">
                  <a:moveTo>
                    <a:pt x="152504" y="19168"/>
                  </a:moveTo>
                  <a:lnTo>
                    <a:pt x="152504" y="21845"/>
                  </a:lnTo>
                  <a:lnTo>
                    <a:pt x="161829" y="27906"/>
                  </a:lnTo>
                  <a:lnTo>
                    <a:pt x="161829" y="25228"/>
                  </a:lnTo>
                  <a:lnTo>
                    <a:pt x="152504" y="19168"/>
                  </a:lnTo>
                  <a:close/>
                </a:path>
                <a:path w="187325" h="112394">
                  <a:moveTo>
                    <a:pt x="173030" y="18604"/>
                  </a:moveTo>
                  <a:lnTo>
                    <a:pt x="161829" y="25228"/>
                  </a:lnTo>
                  <a:lnTo>
                    <a:pt x="161829" y="27906"/>
                  </a:lnTo>
                  <a:lnTo>
                    <a:pt x="173030" y="21282"/>
                  </a:lnTo>
                  <a:lnTo>
                    <a:pt x="173030" y="18604"/>
                  </a:lnTo>
                  <a:close/>
                </a:path>
                <a:path w="187325" h="112394">
                  <a:moveTo>
                    <a:pt x="131709" y="31711"/>
                  </a:moveTo>
                  <a:lnTo>
                    <a:pt x="131709" y="34248"/>
                  </a:lnTo>
                  <a:lnTo>
                    <a:pt x="141034" y="40450"/>
                  </a:lnTo>
                  <a:lnTo>
                    <a:pt x="141034" y="37772"/>
                  </a:lnTo>
                  <a:lnTo>
                    <a:pt x="131709" y="31711"/>
                  </a:lnTo>
                  <a:close/>
                </a:path>
                <a:path w="187325" h="112394">
                  <a:moveTo>
                    <a:pt x="152236" y="31148"/>
                  </a:moveTo>
                  <a:lnTo>
                    <a:pt x="141034" y="37772"/>
                  </a:lnTo>
                  <a:lnTo>
                    <a:pt x="141034" y="40450"/>
                  </a:lnTo>
                  <a:lnTo>
                    <a:pt x="152236" y="33826"/>
                  </a:lnTo>
                  <a:lnTo>
                    <a:pt x="152236" y="31148"/>
                  </a:lnTo>
                  <a:close/>
                </a:path>
                <a:path w="187325" h="112394">
                  <a:moveTo>
                    <a:pt x="166372" y="28470"/>
                  </a:moveTo>
                  <a:lnTo>
                    <a:pt x="166372" y="31148"/>
                  </a:lnTo>
                  <a:lnTo>
                    <a:pt x="175697" y="37208"/>
                  </a:lnTo>
                  <a:lnTo>
                    <a:pt x="175697" y="34530"/>
                  </a:lnTo>
                  <a:lnTo>
                    <a:pt x="166372" y="28470"/>
                  </a:lnTo>
                  <a:close/>
                </a:path>
                <a:path w="187325" h="112394">
                  <a:moveTo>
                    <a:pt x="186884" y="27906"/>
                  </a:moveTo>
                  <a:lnTo>
                    <a:pt x="175697" y="34530"/>
                  </a:lnTo>
                  <a:lnTo>
                    <a:pt x="175697" y="37208"/>
                  </a:lnTo>
                  <a:lnTo>
                    <a:pt x="186884" y="30584"/>
                  </a:lnTo>
                  <a:lnTo>
                    <a:pt x="186884" y="27906"/>
                  </a:lnTo>
                  <a:close/>
                </a:path>
                <a:path w="187325" h="112394">
                  <a:moveTo>
                    <a:pt x="145577" y="41014"/>
                  </a:moveTo>
                  <a:lnTo>
                    <a:pt x="145577" y="43691"/>
                  </a:lnTo>
                  <a:lnTo>
                    <a:pt x="154902" y="49752"/>
                  </a:lnTo>
                  <a:lnTo>
                    <a:pt x="154902" y="47074"/>
                  </a:lnTo>
                  <a:lnTo>
                    <a:pt x="145577" y="41014"/>
                  </a:lnTo>
                  <a:close/>
                </a:path>
                <a:path w="187325" h="112394">
                  <a:moveTo>
                    <a:pt x="166089" y="40450"/>
                  </a:moveTo>
                  <a:lnTo>
                    <a:pt x="154902" y="47074"/>
                  </a:lnTo>
                  <a:lnTo>
                    <a:pt x="154902" y="49752"/>
                  </a:lnTo>
                  <a:lnTo>
                    <a:pt x="166089" y="43128"/>
                  </a:lnTo>
                  <a:lnTo>
                    <a:pt x="166089" y="40450"/>
                  </a:lnTo>
                  <a:close/>
                </a:path>
              </a:pathLst>
            </a:custGeom>
            <a:solidFill>
              <a:srgbClr val="959595"/>
            </a:solidFill>
          </p:spPr>
          <p:txBody>
            <a:bodyPr wrap="square" lIns="0" tIns="0" rIns="0" bIns="0" rtlCol="0"/>
            <a:lstStyle/>
            <a:p>
              <a:endParaRPr/>
            </a:p>
          </p:txBody>
        </p:sp>
        <p:sp>
          <p:nvSpPr>
            <p:cNvPr id="271" name="object 271"/>
            <p:cNvSpPr/>
            <p:nvPr/>
          </p:nvSpPr>
          <p:spPr>
            <a:xfrm>
              <a:off x="2062011" y="2938852"/>
              <a:ext cx="17780" cy="43815"/>
            </a:xfrm>
            <a:custGeom>
              <a:avLst/>
              <a:gdLst/>
              <a:ahLst/>
              <a:cxnLst/>
              <a:rect l="l" t="t" r="r" b="b"/>
              <a:pathLst>
                <a:path w="17779" h="43814">
                  <a:moveTo>
                    <a:pt x="0" y="0"/>
                  </a:moveTo>
                  <a:lnTo>
                    <a:pt x="0" y="33262"/>
                  </a:lnTo>
                  <a:lnTo>
                    <a:pt x="8072" y="38336"/>
                  </a:lnTo>
                  <a:lnTo>
                    <a:pt x="8072" y="5073"/>
                  </a:lnTo>
                  <a:lnTo>
                    <a:pt x="0" y="0"/>
                  </a:lnTo>
                  <a:close/>
                </a:path>
                <a:path w="17779" h="43814">
                  <a:moveTo>
                    <a:pt x="13248" y="7751"/>
                  </a:moveTo>
                  <a:lnTo>
                    <a:pt x="13248" y="41014"/>
                  </a:lnTo>
                  <a:lnTo>
                    <a:pt x="17720" y="43550"/>
                  </a:lnTo>
                  <a:lnTo>
                    <a:pt x="17720" y="10288"/>
                  </a:lnTo>
                  <a:lnTo>
                    <a:pt x="13248" y="7751"/>
                  </a:lnTo>
                  <a:close/>
                </a:path>
              </a:pathLst>
            </a:custGeom>
            <a:solidFill>
              <a:srgbClr val="808080"/>
            </a:solidFill>
          </p:spPr>
          <p:txBody>
            <a:bodyPr wrap="square" lIns="0" tIns="0" rIns="0" bIns="0" rtlCol="0"/>
            <a:lstStyle/>
            <a:p>
              <a:endParaRPr/>
            </a:p>
          </p:txBody>
        </p:sp>
        <p:sp>
          <p:nvSpPr>
            <p:cNvPr id="272" name="object 272"/>
            <p:cNvSpPr/>
            <p:nvPr/>
          </p:nvSpPr>
          <p:spPr>
            <a:xfrm>
              <a:off x="2062012" y="2938852"/>
              <a:ext cx="8255" cy="38735"/>
            </a:xfrm>
            <a:custGeom>
              <a:avLst/>
              <a:gdLst/>
              <a:ahLst/>
              <a:cxnLst/>
              <a:rect l="l" t="t" r="r" b="b"/>
              <a:pathLst>
                <a:path w="8254" h="38735">
                  <a:moveTo>
                    <a:pt x="8072" y="5073"/>
                  </a:moveTo>
                  <a:lnTo>
                    <a:pt x="0" y="0"/>
                  </a:lnTo>
                  <a:lnTo>
                    <a:pt x="0" y="33262"/>
                  </a:lnTo>
                  <a:lnTo>
                    <a:pt x="8072" y="38336"/>
                  </a:lnTo>
                  <a:lnTo>
                    <a:pt x="8072" y="5073"/>
                  </a:lnTo>
                  <a:close/>
                </a:path>
              </a:pathLst>
            </a:custGeom>
            <a:ln w="5078">
              <a:solidFill>
                <a:srgbClr val="808080"/>
              </a:solidFill>
            </a:ln>
          </p:spPr>
          <p:txBody>
            <a:bodyPr wrap="square" lIns="0" tIns="0" rIns="0" bIns="0" rtlCol="0"/>
            <a:lstStyle/>
            <a:p>
              <a:endParaRPr/>
            </a:p>
          </p:txBody>
        </p:sp>
        <p:sp>
          <p:nvSpPr>
            <p:cNvPr id="273" name="object 273"/>
            <p:cNvSpPr/>
            <p:nvPr/>
          </p:nvSpPr>
          <p:spPr>
            <a:xfrm>
              <a:off x="2075260" y="2946603"/>
              <a:ext cx="5080" cy="36195"/>
            </a:xfrm>
            <a:custGeom>
              <a:avLst/>
              <a:gdLst/>
              <a:ahLst/>
              <a:cxnLst/>
              <a:rect l="l" t="t" r="r" b="b"/>
              <a:pathLst>
                <a:path w="5079" h="36194">
                  <a:moveTo>
                    <a:pt x="4472" y="2536"/>
                  </a:moveTo>
                  <a:lnTo>
                    <a:pt x="0" y="0"/>
                  </a:lnTo>
                  <a:lnTo>
                    <a:pt x="0" y="33262"/>
                  </a:lnTo>
                  <a:lnTo>
                    <a:pt x="4472" y="35799"/>
                  </a:lnTo>
                  <a:lnTo>
                    <a:pt x="4472" y="2536"/>
                  </a:lnTo>
                  <a:close/>
                </a:path>
              </a:pathLst>
            </a:custGeom>
            <a:ln w="5078">
              <a:solidFill>
                <a:srgbClr val="808080"/>
              </a:solidFill>
            </a:ln>
          </p:spPr>
          <p:txBody>
            <a:bodyPr wrap="square" lIns="0" tIns="0" rIns="0" bIns="0" rtlCol="0"/>
            <a:lstStyle/>
            <a:p>
              <a:endParaRPr/>
            </a:p>
          </p:txBody>
        </p:sp>
        <p:sp>
          <p:nvSpPr>
            <p:cNvPr id="274" name="object 274"/>
            <p:cNvSpPr/>
            <p:nvPr/>
          </p:nvSpPr>
          <p:spPr>
            <a:xfrm>
              <a:off x="2177494" y="2757883"/>
              <a:ext cx="161138" cy="305843"/>
            </a:xfrm>
            <a:prstGeom prst="rect">
              <a:avLst/>
            </a:prstGeom>
            <a:blipFill>
              <a:blip r:embed="rId64" cstate="print"/>
              <a:stretch>
                <a:fillRect/>
              </a:stretch>
            </a:blipFill>
          </p:spPr>
          <p:txBody>
            <a:bodyPr wrap="square" lIns="0" tIns="0" rIns="0" bIns="0" rtlCol="0"/>
            <a:lstStyle/>
            <a:p>
              <a:endParaRPr/>
            </a:p>
          </p:txBody>
        </p:sp>
        <p:sp>
          <p:nvSpPr>
            <p:cNvPr id="275" name="object 275"/>
            <p:cNvSpPr/>
            <p:nvPr/>
          </p:nvSpPr>
          <p:spPr>
            <a:xfrm>
              <a:off x="2177494" y="2757882"/>
              <a:ext cx="127000" cy="219075"/>
            </a:xfrm>
            <a:custGeom>
              <a:avLst/>
              <a:gdLst/>
              <a:ahLst/>
              <a:cxnLst/>
              <a:rect l="l" t="t" r="r" b="b"/>
              <a:pathLst>
                <a:path w="127000" h="219075">
                  <a:moveTo>
                    <a:pt x="0" y="218600"/>
                  </a:moveTo>
                  <a:lnTo>
                    <a:pt x="34936" y="206957"/>
                  </a:lnTo>
                  <a:lnTo>
                    <a:pt x="67981" y="190993"/>
                  </a:lnTo>
                  <a:lnTo>
                    <a:pt x="98746" y="170933"/>
                  </a:lnTo>
                  <a:lnTo>
                    <a:pt x="126842" y="147002"/>
                  </a:lnTo>
                  <a:lnTo>
                    <a:pt x="126842" y="0"/>
                  </a:lnTo>
                  <a:lnTo>
                    <a:pt x="98135" y="23178"/>
                  </a:lnTo>
                  <a:lnTo>
                    <a:pt x="67251" y="43145"/>
                  </a:lnTo>
                  <a:lnTo>
                    <a:pt x="34452" y="59757"/>
                  </a:lnTo>
                  <a:lnTo>
                    <a:pt x="0" y="72866"/>
                  </a:lnTo>
                  <a:lnTo>
                    <a:pt x="0" y="218600"/>
                  </a:lnTo>
                  <a:close/>
                </a:path>
              </a:pathLst>
            </a:custGeom>
            <a:ln w="10155">
              <a:solidFill>
                <a:srgbClr val="000000"/>
              </a:solidFill>
            </a:ln>
          </p:spPr>
          <p:txBody>
            <a:bodyPr wrap="square" lIns="0" tIns="0" rIns="0" bIns="0" rtlCol="0"/>
            <a:lstStyle/>
            <a:p>
              <a:endParaRPr/>
            </a:p>
          </p:txBody>
        </p:sp>
        <p:sp>
          <p:nvSpPr>
            <p:cNvPr id="276" name="object 276"/>
            <p:cNvSpPr/>
            <p:nvPr/>
          </p:nvSpPr>
          <p:spPr>
            <a:xfrm>
              <a:off x="2187849" y="2914045"/>
              <a:ext cx="151130" cy="149860"/>
            </a:xfrm>
            <a:custGeom>
              <a:avLst/>
              <a:gdLst/>
              <a:ahLst/>
              <a:cxnLst/>
              <a:rect l="l" t="t" r="r" b="b"/>
              <a:pathLst>
                <a:path w="151130" h="149860">
                  <a:moveTo>
                    <a:pt x="150783" y="62437"/>
                  </a:moveTo>
                  <a:lnTo>
                    <a:pt x="117444" y="91330"/>
                  </a:lnTo>
                  <a:lnTo>
                    <a:pt x="80898" y="115677"/>
                  </a:lnTo>
                  <a:lnTo>
                    <a:pt x="41599" y="135215"/>
                  </a:lnTo>
                  <a:lnTo>
                    <a:pt x="0" y="149680"/>
                  </a:lnTo>
                  <a:lnTo>
                    <a:pt x="0" y="87101"/>
                  </a:lnTo>
                  <a:lnTo>
                    <a:pt x="41565" y="72640"/>
                  </a:lnTo>
                  <a:lnTo>
                    <a:pt x="80851" y="53117"/>
                  </a:lnTo>
                  <a:lnTo>
                    <a:pt x="117406" y="28811"/>
                  </a:lnTo>
                  <a:lnTo>
                    <a:pt x="150783" y="0"/>
                  </a:lnTo>
                  <a:lnTo>
                    <a:pt x="150783" y="62437"/>
                  </a:lnTo>
                  <a:close/>
                </a:path>
              </a:pathLst>
            </a:custGeom>
            <a:ln w="10152">
              <a:solidFill>
                <a:srgbClr val="000000"/>
              </a:solidFill>
            </a:ln>
          </p:spPr>
          <p:txBody>
            <a:bodyPr wrap="square" lIns="0" tIns="0" rIns="0" bIns="0" rtlCol="0"/>
            <a:lstStyle/>
            <a:p>
              <a:endParaRPr/>
            </a:p>
          </p:txBody>
        </p:sp>
        <p:sp>
          <p:nvSpPr>
            <p:cNvPr id="277" name="object 277"/>
            <p:cNvSpPr/>
            <p:nvPr/>
          </p:nvSpPr>
          <p:spPr>
            <a:xfrm>
              <a:off x="2293982" y="2940119"/>
              <a:ext cx="33655" cy="27940"/>
            </a:xfrm>
            <a:custGeom>
              <a:avLst/>
              <a:gdLst/>
              <a:ahLst/>
              <a:cxnLst/>
              <a:rect l="l" t="t" r="r" b="b"/>
              <a:pathLst>
                <a:path w="33654" h="27939">
                  <a:moveTo>
                    <a:pt x="33646" y="0"/>
                  </a:moveTo>
                  <a:lnTo>
                    <a:pt x="25780" y="7502"/>
                  </a:lnTo>
                  <a:lnTo>
                    <a:pt x="17537" y="14569"/>
                  </a:lnTo>
                  <a:lnTo>
                    <a:pt x="8937" y="21187"/>
                  </a:lnTo>
                  <a:lnTo>
                    <a:pt x="0" y="27342"/>
                  </a:lnTo>
                </a:path>
              </a:pathLst>
            </a:custGeom>
            <a:ln w="10151">
              <a:solidFill>
                <a:srgbClr val="000000"/>
              </a:solidFill>
            </a:ln>
          </p:spPr>
          <p:txBody>
            <a:bodyPr wrap="square" lIns="0" tIns="0" rIns="0" bIns="0" rtlCol="0"/>
            <a:lstStyle/>
            <a:p>
              <a:endParaRPr/>
            </a:p>
          </p:txBody>
        </p:sp>
        <p:sp>
          <p:nvSpPr>
            <p:cNvPr id="278" name="object 278"/>
            <p:cNvSpPr/>
            <p:nvPr/>
          </p:nvSpPr>
          <p:spPr>
            <a:xfrm>
              <a:off x="2293982" y="2949139"/>
              <a:ext cx="33655" cy="27940"/>
            </a:xfrm>
            <a:custGeom>
              <a:avLst/>
              <a:gdLst/>
              <a:ahLst/>
              <a:cxnLst/>
              <a:rect l="l" t="t" r="r" b="b"/>
              <a:pathLst>
                <a:path w="33654" h="27939">
                  <a:moveTo>
                    <a:pt x="33646" y="0"/>
                  </a:moveTo>
                  <a:lnTo>
                    <a:pt x="25780" y="7502"/>
                  </a:lnTo>
                  <a:lnTo>
                    <a:pt x="17537" y="14569"/>
                  </a:lnTo>
                  <a:lnTo>
                    <a:pt x="8937" y="21187"/>
                  </a:lnTo>
                  <a:lnTo>
                    <a:pt x="0" y="27342"/>
                  </a:lnTo>
                </a:path>
              </a:pathLst>
            </a:custGeom>
            <a:ln w="10151">
              <a:solidFill>
                <a:srgbClr val="000000"/>
              </a:solidFill>
            </a:ln>
          </p:spPr>
          <p:txBody>
            <a:bodyPr wrap="square" lIns="0" tIns="0" rIns="0" bIns="0" rtlCol="0"/>
            <a:lstStyle/>
            <a:p>
              <a:endParaRPr/>
            </a:p>
          </p:txBody>
        </p:sp>
        <p:sp>
          <p:nvSpPr>
            <p:cNvPr id="279" name="object 279"/>
            <p:cNvSpPr/>
            <p:nvPr/>
          </p:nvSpPr>
          <p:spPr>
            <a:xfrm>
              <a:off x="2293982" y="2958301"/>
              <a:ext cx="33655" cy="27940"/>
            </a:xfrm>
            <a:custGeom>
              <a:avLst/>
              <a:gdLst/>
              <a:ahLst/>
              <a:cxnLst/>
              <a:rect l="l" t="t" r="r" b="b"/>
              <a:pathLst>
                <a:path w="33654" h="27939">
                  <a:moveTo>
                    <a:pt x="33646" y="0"/>
                  </a:moveTo>
                  <a:lnTo>
                    <a:pt x="25780" y="7502"/>
                  </a:lnTo>
                  <a:lnTo>
                    <a:pt x="17537" y="14569"/>
                  </a:lnTo>
                  <a:lnTo>
                    <a:pt x="8937" y="21187"/>
                  </a:lnTo>
                  <a:lnTo>
                    <a:pt x="0" y="27342"/>
                  </a:lnTo>
                </a:path>
              </a:pathLst>
            </a:custGeom>
            <a:ln w="10151">
              <a:solidFill>
                <a:srgbClr val="000000"/>
              </a:solidFill>
            </a:ln>
          </p:spPr>
          <p:txBody>
            <a:bodyPr wrap="square" lIns="0" tIns="0" rIns="0" bIns="0" rtlCol="0"/>
            <a:lstStyle/>
            <a:p>
              <a:endParaRPr/>
            </a:p>
          </p:txBody>
        </p:sp>
        <p:sp>
          <p:nvSpPr>
            <p:cNvPr id="280" name="object 280"/>
            <p:cNvSpPr/>
            <p:nvPr/>
          </p:nvSpPr>
          <p:spPr>
            <a:xfrm>
              <a:off x="2293982" y="2967462"/>
              <a:ext cx="33655" cy="27940"/>
            </a:xfrm>
            <a:custGeom>
              <a:avLst/>
              <a:gdLst/>
              <a:ahLst/>
              <a:cxnLst/>
              <a:rect l="l" t="t" r="r" b="b"/>
              <a:pathLst>
                <a:path w="33654" h="27939">
                  <a:moveTo>
                    <a:pt x="33646" y="0"/>
                  </a:moveTo>
                  <a:lnTo>
                    <a:pt x="25780" y="7502"/>
                  </a:lnTo>
                  <a:lnTo>
                    <a:pt x="17537" y="14569"/>
                  </a:lnTo>
                  <a:lnTo>
                    <a:pt x="8937" y="21187"/>
                  </a:lnTo>
                  <a:lnTo>
                    <a:pt x="0" y="27342"/>
                  </a:lnTo>
                </a:path>
              </a:pathLst>
            </a:custGeom>
            <a:ln w="10151">
              <a:solidFill>
                <a:srgbClr val="000000"/>
              </a:solidFill>
            </a:ln>
          </p:spPr>
          <p:txBody>
            <a:bodyPr wrap="square" lIns="0" tIns="0" rIns="0" bIns="0" rtlCol="0"/>
            <a:lstStyle/>
            <a:p>
              <a:endParaRPr/>
            </a:p>
          </p:txBody>
        </p:sp>
        <p:sp>
          <p:nvSpPr>
            <p:cNvPr id="281" name="object 281"/>
            <p:cNvSpPr/>
            <p:nvPr/>
          </p:nvSpPr>
          <p:spPr>
            <a:xfrm>
              <a:off x="2146443" y="2772822"/>
              <a:ext cx="59690" cy="34925"/>
            </a:xfrm>
            <a:custGeom>
              <a:avLst/>
              <a:gdLst/>
              <a:ahLst/>
              <a:cxnLst/>
              <a:rect l="l" t="t" r="r" b="b"/>
              <a:pathLst>
                <a:path w="59690" h="34925">
                  <a:moveTo>
                    <a:pt x="59534" y="0"/>
                  </a:moveTo>
                  <a:lnTo>
                    <a:pt x="0" y="34530"/>
                  </a:lnTo>
                </a:path>
              </a:pathLst>
            </a:custGeom>
            <a:ln w="10150">
              <a:solidFill>
                <a:srgbClr val="000000"/>
              </a:solidFill>
            </a:ln>
          </p:spPr>
          <p:txBody>
            <a:bodyPr wrap="square" lIns="0" tIns="0" rIns="0" bIns="0" rtlCol="0"/>
            <a:lstStyle/>
            <a:p>
              <a:endParaRPr/>
            </a:p>
          </p:txBody>
        </p:sp>
        <p:sp>
          <p:nvSpPr>
            <p:cNvPr id="282" name="object 282"/>
            <p:cNvSpPr/>
            <p:nvPr/>
          </p:nvSpPr>
          <p:spPr>
            <a:xfrm>
              <a:off x="2138670" y="2770567"/>
              <a:ext cx="59690" cy="34925"/>
            </a:xfrm>
            <a:custGeom>
              <a:avLst/>
              <a:gdLst/>
              <a:ahLst/>
              <a:cxnLst/>
              <a:rect l="l" t="t" r="r" b="b"/>
              <a:pathLst>
                <a:path w="59690" h="34925">
                  <a:moveTo>
                    <a:pt x="59534" y="0"/>
                  </a:moveTo>
                  <a:lnTo>
                    <a:pt x="0" y="34671"/>
                  </a:lnTo>
                </a:path>
              </a:pathLst>
            </a:custGeom>
            <a:ln w="10150">
              <a:solidFill>
                <a:srgbClr val="000000"/>
              </a:solidFill>
            </a:ln>
          </p:spPr>
          <p:txBody>
            <a:bodyPr wrap="square" lIns="0" tIns="0" rIns="0" bIns="0" rtlCol="0"/>
            <a:lstStyle/>
            <a:p>
              <a:endParaRPr/>
            </a:p>
          </p:txBody>
        </p:sp>
        <p:sp>
          <p:nvSpPr>
            <p:cNvPr id="283" name="object 283"/>
            <p:cNvSpPr/>
            <p:nvPr/>
          </p:nvSpPr>
          <p:spPr>
            <a:xfrm>
              <a:off x="2130910" y="2768453"/>
              <a:ext cx="59690" cy="34925"/>
            </a:xfrm>
            <a:custGeom>
              <a:avLst/>
              <a:gdLst/>
              <a:ahLst/>
              <a:cxnLst/>
              <a:rect l="l" t="t" r="r" b="b"/>
              <a:pathLst>
                <a:path w="59690" h="34925">
                  <a:moveTo>
                    <a:pt x="59534" y="0"/>
                  </a:moveTo>
                  <a:lnTo>
                    <a:pt x="0" y="34530"/>
                  </a:lnTo>
                </a:path>
              </a:pathLst>
            </a:custGeom>
            <a:ln w="10150">
              <a:solidFill>
                <a:srgbClr val="000000"/>
              </a:solidFill>
            </a:ln>
          </p:spPr>
          <p:txBody>
            <a:bodyPr wrap="square" lIns="0" tIns="0" rIns="0" bIns="0" rtlCol="0"/>
            <a:lstStyle/>
            <a:p>
              <a:endParaRPr/>
            </a:p>
          </p:txBody>
        </p:sp>
        <p:sp>
          <p:nvSpPr>
            <p:cNvPr id="284" name="object 284"/>
            <p:cNvSpPr/>
            <p:nvPr/>
          </p:nvSpPr>
          <p:spPr>
            <a:xfrm>
              <a:off x="2123151" y="2766339"/>
              <a:ext cx="59690" cy="34925"/>
            </a:xfrm>
            <a:custGeom>
              <a:avLst/>
              <a:gdLst/>
              <a:ahLst/>
              <a:cxnLst/>
              <a:rect l="l" t="t" r="r" b="b"/>
              <a:pathLst>
                <a:path w="59690" h="34925">
                  <a:moveTo>
                    <a:pt x="59520" y="0"/>
                  </a:moveTo>
                  <a:lnTo>
                    <a:pt x="0" y="34530"/>
                  </a:lnTo>
                </a:path>
              </a:pathLst>
            </a:custGeom>
            <a:ln w="10150">
              <a:solidFill>
                <a:srgbClr val="000000"/>
              </a:solidFill>
            </a:ln>
          </p:spPr>
          <p:txBody>
            <a:bodyPr wrap="square" lIns="0" tIns="0" rIns="0" bIns="0" rtlCol="0"/>
            <a:lstStyle/>
            <a:p>
              <a:endParaRPr/>
            </a:p>
          </p:txBody>
        </p:sp>
        <p:sp>
          <p:nvSpPr>
            <p:cNvPr id="285" name="object 285"/>
            <p:cNvSpPr/>
            <p:nvPr/>
          </p:nvSpPr>
          <p:spPr>
            <a:xfrm>
              <a:off x="2196921" y="2790439"/>
              <a:ext cx="92075" cy="160020"/>
            </a:xfrm>
            <a:custGeom>
              <a:avLst/>
              <a:gdLst/>
              <a:ahLst/>
              <a:cxnLst/>
              <a:rect l="l" t="t" r="r" b="b"/>
              <a:pathLst>
                <a:path w="92075" h="160019">
                  <a:moveTo>
                    <a:pt x="91883" y="0"/>
                  </a:moveTo>
                  <a:lnTo>
                    <a:pt x="91883" y="105424"/>
                  </a:lnTo>
                  <a:lnTo>
                    <a:pt x="70825" y="122110"/>
                  </a:lnTo>
                  <a:lnTo>
                    <a:pt x="48396" y="136801"/>
                  </a:lnTo>
                  <a:lnTo>
                    <a:pt x="24740" y="149404"/>
                  </a:lnTo>
                  <a:lnTo>
                    <a:pt x="0" y="159827"/>
                  </a:lnTo>
                </a:path>
              </a:pathLst>
            </a:custGeom>
            <a:ln w="10155">
              <a:solidFill>
                <a:srgbClr val="FFFFFF"/>
              </a:solidFill>
            </a:ln>
          </p:spPr>
          <p:txBody>
            <a:bodyPr wrap="square" lIns="0" tIns="0" rIns="0" bIns="0" rtlCol="0"/>
            <a:lstStyle/>
            <a:p>
              <a:endParaRPr/>
            </a:p>
          </p:txBody>
        </p:sp>
        <p:sp>
          <p:nvSpPr>
            <p:cNvPr id="286" name="object 286"/>
            <p:cNvSpPr/>
            <p:nvPr/>
          </p:nvSpPr>
          <p:spPr>
            <a:xfrm>
              <a:off x="2046788" y="2743647"/>
              <a:ext cx="292100" cy="320675"/>
            </a:xfrm>
            <a:custGeom>
              <a:avLst/>
              <a:gdLst/>
              <a:ahLst/>
              <a:cxnLst/>
              <a:rect l="l" t="t" r="r" b="b"/>
              <a:pathLst>
                <a:path w="292100" h="320675">
                  <a:moveTo>
                    <a:pt x="141061" y="320078"/>
                  </a:moveTo>
                  <a:lnTo>
                    <a:pt x="0" y="238050"/>
                  </a:lnTo>
                  <a:lnTo>
                    <a:pt x="0" y="175613"/>
                  </a:lnTo>
                  <a:lnTo>
                    <a:pt x="46590" y="148270"/>
                  </a:lnTo>
                  <a:lnTo>
                    <a:pt x="46590" y="62437"/>
                  </a:lnTo>
                  <a:lnTo>
                    <a:pt x="144955" y="5073"/>
                  </a:lnTo>
                  <a:lnTo>
                    <a:pt x="190240" y="18181"/>
                  </a:lnTo>
                  <a:lnTo>
                    <a:pt x="221305" y="0"/>
                  </a:lnTo>
                  <a:lnTo>
                    <a:pt x="257548" y="14235"/>
                  </a:lnTo>
                  <a:lnTo>
                    <a:pt x="257548" y="150948"/>
                  </a:lnTo>
                  <a:lnTo>
                    <a:pt x="291844" y="170398"/>
                  </a:lnTo>
                  <a:lnTo>
                    <a:pt x="291844" y="232835"/>
                  </a:lnTo>
                  <a:lnTo>
                    <a:pt x="258426" y="261629"/>
                  </a:lnTo>
                  <a:lnTo>
                    <a:pt x="221864" y="285917"/>
                  </a:lnTo>
                  <a:lnTo>
                    <a:pt x="182597" y="305475"/>
                  </a:lnTo>
                  <a:lnTo>
                    <a:pt x="141061" y="320078"/>
                  </a:lnTo>
                  <a:close/>
                </a:path>
              </a:pathLst>
            </a:custGeom>
            <a:ln w="21152">
              <a:solidFill>
                <a:srgbClr val="000000"/>
              </a:solidFill>
            </a:ln>
          </p:spPr>
          <p:txBody>
            <a:bodyPr wrap="square" lIns="0" tIns="0" rIns="0" bIns="0" rtlCol="0"/>
            <a:lstStyle/>
            <a:p>
              <a:endParaRPr/>
            </a:p>
          </p:txBody>
        </p:sp>
        <p:sp>
          <p:nvSpPr>
            <p:cNvPr id="287" name="object 287"/>
            <p:cNvSpPr/>
            <p:nvPr/>
          </p:nvSpPr>
          <p:spPr>
            <a:xfrm>
              <a:off x="2222794" y="2988180"/>
              <a:ext cx="224154" cy="154940"/>
            </a:xfrm>
            <a:custGeom>
              <a:avLst/>
              <a:gdLst/>
              <a:ahLst/>
              <a:cxnLst/>
              <a:rect l="l" t="t" r="r" b="b"/>
              <a:pathLst>
                <a:path w="224155" h="154939">
                  <a:moveTo>
                    <a:pt x="223903" y="48202"/>
                  </a:moveTo>
                  <a:lnTo>
                    <a:pt x="155311" y="0"/>
                  </a:lnTo>
                  <a:lnTo>
                    <a:pt x="0" y="89779"/>
                  </a:lnTo>
                  <a:lnTo>
                    <a:pt x="0" y="113317"/>
                  </a:lnTo>
                  <a:lnTo>
                    <a:pt x="71187" y="154894"/>
                  </a:lnTo>
                  <a:lnTo>
                    <a:pt x="223903" y="66383"/>
                  </a:lnTo>
                  <a:lnTo>
                    <a:pt x="223903" y="48202"/>
                  </a:lnTo>
                  <a:close/>
                </a:path>
              </a:pathLst>
            </a:custGeom>
            <a:ln w="21147">
              <a:solidFill>
                <a:srgbClr val="000000"/>
              </a:solidFill>
            </a:ln>
          </p:spPr>
          <p:txBody>
            <a:bodyPr wrap="square" lIns="0" tIns="0" rIns="0" bIns="0" rtlCol="0"/>
            <a:lstStyle/>
            <a:p>
              <a:endParaRPr/>
            </a:p>
          </p:txBody>
        </p:sp>
        <p:sp>
          <p:nvSpPr>
            <p:cNvPr id="288" name="object 288"/>
            <p:cNvSpPr/>
            <p:nvPr/>
          </p:nvSpPr>
          <p:spPr>
            <a:xfrm>
              <a:off x="2194466" y="3014254"/>
              <a:ext cx="52705" cy="27940"/>
            </a:xfrm>
            <a:custGeom>
              <a:avLst/>
              <a:gdLst/>
              <a:ahLst/>
              <a:cxnLst/>
              <a:rect l="l" t="t" r="r" b="b"/>
              <a:pathLst>
                <a:path w="52704" h="27939">
                  <a:moveTo>
                    <a:pt x="47740" y="0"/>
                  </a:moveTo>
                  <a:lnTo>
                    <a:pt x="3738" y="17617"/>
                  </a:lnTo>
                  <a:lnTo>
                    <a:pt x="1170" y="18745"/>
                  </a:lnTo>
                  <a:lnTo>
                    <a:pt x="0" y="21705"/>
                  </a:lnTo>
                  <a:lnTo>
                    <a:pt x="1142" y="24382"/>
                  </a:lnTo>
                  <a:lnTo>
                    <a:pt x="1848" y="25933"/>
                  </a:lnTo>
                  <a:lnTo>
                    <a:pt x="3315" y="27060"/>
                  </a:lnTo>
                  <a:lnTo>
                    <a:pt x="5036" y="27342"/>
                  </a:lnTo>
                  <a:lnTo>
                    <a:pt x="47740" y="10429"/>
                  </a:lnTo>
                  <a:lnTo>
                    <a:pt x="50604" y="9865"/>
                  </a:lnTo>
                  <a:lnTo>
                    <a:pt x="52480" y="7047"/>
                  </a:lnTo>
                  <a:lnTo>
                    <a:pt x="51521" y="2114"/>
                  </a:lnTo>
                  <a:lnTo>
                    <a:pt x="49870" y="422"/>
                  </a:lnTo>
                  <a:lnTo>
                    <a:pt x="47740" y="0"/>
                  </a:lnTo>
                  <a:close/>
                </a:path>
              </a:pathLst>
            </a:custGeom>
            <a:solidFill>
              <a:srgbClr val="000000"/>
            </a:solidFill>
          </p:spPr>
          <p:txBody>
            <a:bodyPr wrap="square" lIns="0" tIns="0" rIns="0" bIns="0" rtlCol="0"/>
            <a:lstStyle/>
            <a:p>
              <a:endParaRPr/>
            </a:p>
          </p:txBody>
        </p:sp>
        <p:sp>
          <p:nvSpPr>
            <p:cNvPr id="289" name="object 289"/>
            <p:cNvSpPr/>
            <p:nvPr/>
          </p:nvSpPr>
          <p:spPr>
            <a:xfrm>
              <a:off x="2194466" y="3014254"/>
              <a:ext cx="52705" cy="27940"/>
            </a:xfrm>
            <a:custGeom>
              <a:avLst/>
              <a:gdLst/>
              <a:ahLst/>
              <a:cxnLst/>
              <a:rect l="l" t="t" r="r" b="b"/>
              <a:pathLst>
                <a:path w="52704" h="27939">
                  <a:moveTo>
                    <a:pt x="47740" y="0"/>
                  </a:moveTo>
                  <a:lnTo>
                    <a:pt x="3738" y="17617"/>
                  </a:lnTo>
                  <a:lnTo>
                    <a:pt x="1170" y="18745"/>
                  </a:lnTo>
                  <a:lnTo>
                    <a:pt x="0" y="21705"/>
                  </a:lnTo>
                  <a:lnTo>
                    <a:pt x="1142" y="24382"/>
                  </a:lnTo>
                  <a:lnTo>
                    <a:pt x="1848" y="25933"/>
                  </a:lnTo>
                  <a:lnTo>
                    <a:pt x="3315" y="27060"/>
                  </a:lnTo>
                  <a:lnTo>
                    <a:pt x="5036" y="27342"/>
                  </a:lnTo>
                  <a:lnTo>
                    <a:pt x="47740" y="10429"/>
                  </a:lnTo>
                  <a:lnTo>
                    <a:pt x="50604" y="9865"/>
                  </a:lnTo>
                  <a:lnTo>
                    <a:pt x="52480" y="7047"/>
                  </a:lnTo>
                  <a:lnTo>
                    <a:pt x="51930" y="4228"/>
                  </a:lnTo>
                  <a:lnTo>
                    <a:pt x="51521" y="2114"/>
                  </a:lnTo>
                  <a:lnTo>
                    <a:pt x="49870" y="422"/>
                  </a:lnTo>
                  <a:lnTo>
                    <a:pt x="47740" y="0"/>
                  </a:lnTo>
                  <a:close/>
                </a:path>
              </a:pathLst>
            </a:custGeom>
            <a:ln w="3175">
              <a:solidFill>
                <a:srgbClr val="000000"/>
              </a:solidFill>
            </a:ln>
          </p:spPr>
          <p:txBody>
            <a:bodyPr wrap="square" lIns="0" tIns="0" rIns="0" bIns="0" rtlCol="0"/>
            <a:lstStyle/>
            <a:p>
              <a:endParaRPr/>
            </a:p>
          </p:txBody>
        </p:sp>
        <p:sp>
          <p:nvSpPr>
            <p:cNvPr id="290" name="object 290"/>
            <p:cNvSpPr/>
            <p:nvPr/>
          </p:nvSpPr>
          <p:spPr>
            <a:xfrm>
              <a:off x="2195622" y="2984375"/>
              <a:ext cx="63500" cy="39370"/>
            </a:xfrm>
            <a:custGeom>
              <a:avLst/>
              <a:gdLst/>
              <a:ahLst/>
              <a:cxnLst/>
              <a:rect l="l" t="t" r="r" b="b"/>
              <a:pathLst>
                <a:path w="63500" h="39369">
                  <a:moveTo>
                    <a:pt x="63414" y="0"/>
                  </a:moveTo>
                  <a:lnTo>
                    <a:pt x="0" y="25933"/>
                  </a:lnTo>
                  <a:lnTo>
                    <a:pt x="0" y="39040"/>
                  </a:lnTo>
                  <a:lnTo>
                    <a:pt x="63414" y="14235"/>
                  </a:lnTo>
                  <a:lnTo>
                    <a:pt x="63414" y="0"/>
                  </a:lnTo>
                  <a:close/>
                </a:path>
              </a:pathLst>
            </a:custGeom>
            <a:solidFill>
              <a:srgbClr val="B3B3B3">
                <a:alpha val="59999"/>
              </a:srgbClr>
            </a:solidFill>
          </p:spPr>
          <p:txBody>
            <a:bodyPr wrap="square" lIns="0" tIns="0" rIns="0" bIns="0" rtlCol="0"/>
            <a:lstStyle/>
            <a:p>
              <a:endParaRPr/>
            </a:p>
          </p:txBody>
        </p:sp>
        <p:sp>
          <p:nvSpPr>
            <p:cNvPr id="291" name="object 291"/>
            <p:cNvSpPr/>
            <p:nvPr/>
          </p:nvSpPr>
          <p:spPr>
            <a:xfrm>
              <a:off x="2195622" y="2984375"/>
              <a:ext cx="63500" cy="39370"/>
            </a:xfrm>
            <a:custGeom>
              <a:avLst/>
              <a:gdLst/>
              <a:ahLst/>
              <a:cxnLst/>
              <a:rect l="l" t="t" r="r" b="b"/>
              <a:pathLst>
                <a:path w="63500" h="39369">
                  <a:moveTo>
                    <a:pt x="63414" y="0"/>
                  </a:moveTo>
                  <a:lnTo>
                    <a:pt x="0" y="25933"/>
                  </a:lnTo>
                  <a:lnTo>
                    <a:pt x="0" y="39040"/>
                  </a:lnTo>
                  <a:lnTo>
                    <a:pt x="63414" y="14235"/>
                  </a:lnTo>
                  <a:lnTo>
                    <a:pt x="63414" y="0"/>
                  </a:lnTo>
                  <a:close/>
                </a:path>
              </a:pathLst>
            </a:custGeom>
            <a:ln w="3383">
              <a:solidFill>
                <a:srgbClr val="000000"/>
              </a:solidFill>
            </a:ln>
          </p:spPr>
          <p:txBody>
            <a:bodyPr wrap="square" lIns="0" tIns="0" rIns="0" bIns="0" rtlCol="0"/>
            <a:lstStyle/>
            <a:p>
              <a:endParaRPr/>
            </a:p>
          </p:txBody>
        </p:sp>
        <p:sp>
          <p:nvSpPr>
            <p:cNvPr id="292" name="object 292"/>
            <p:cNvSpPr/>
            <p:nvPr/>
          </p:nvSpPr>
          <p:spPr>
            <a:xfrm>
              <a:off x="2195622" y="2984375"/>
              <a:ext cx="63500" cy="39370"/>
            </a:xfrm>
            <a:custGeom>
              <a:avLst/>
              <a:gdLst/>
              <a:ahLst/>
              <a:cxnLst/>
              <a:rect l="l" t="t" r="r" b="b"/>
              <a:pathLst>
                <a:path w="63500" h="39369">
                  <a:moveTo>
                    <a:pt x="63414" y="0"/>
                  </a:moveTo>
                  <a:lnTo>
                    <a:pt x="0" y="25933"/>
                  </a:lnTo>
                  <a:lnTo>
                    <a:pt x="0" y="39040"/>
                  </a:lnTo>
                </a:path>
              </a:pathLst>
            </a:custGeom>
            <a:ln w="5075">
              <a:solidFill>
                <a:srgbClr val="000000"/>
              </a:solidFill>
            </a:ln>
          </p:spPr>
          <p:txBody>
            <a:bodyPr wrap="square" lIns="0" tIns="0" rIns="0" bIns="0" rtlCol="0"/>
            <a:lstStyle/>
            <a:p>
              <a:endParaRPr/>
            </a:p>
          </p:txBody>
        </p:sp>
        <p:sp>
          <p:nvSpPr>
            <p:cNvPr id="293" name="object 293"/>
            <p:cNvSpPr/>
            <p:nvPr/>
          </p:nvSpPr>
          <p:spPr>
            <a:xfrm>
              <a:off x="2195622" y="2989590"/>
              <a:ext cx="63500" cy="26034"/>
            </a:xfrm>
            <a:custGeom>
              <a:avLst/>
              <a:gdLst/>
              <a:ahLst/>
              <a:cxnLst/>
              <a:rect l="l" t="t" r="r" b="b"/>
              <a:pathLst>
                <a:path w="63500" h="26035">
                  <a:moveTo>
                    <a:pt x="63414" y="0"/>
                  </a:moveTo>
                  <a:lnTo>
                    <a:pt x="0" y="25933"/>
                  </a:lnTo>
                </a:path>
              </a:pathLst>
            </a:custGeom>
            <a:ln w="5074">
              <a:solidFill>
                <a:srgbClr val="000000"/>
              </a:solidFill>
            </a:ln>
          </p:spPr>
          <p:txBody>
            <a:bodyPr wrap="square" lIns="0" tIns="0" rIns="0" bIns="0" rtlCol="0"/>
            <a:lstStyle/>
            <a:p>
              <a:endParaRPr/>
            </a:p>
          </p:txBody>
        </p:sp>
        <p:sp>
          <p:nvSpPr>
            <p:cNvPr id="294" name="object 294"/>
            <p:cNvSpPr/>
            <p:nvPr/>
          </p:nvSpPr>
          <p:spPr>
            <a:xfrm>
              <a:off x="2195622" y="2984375"/>
              <a:ext cx="63500" cy="39370"/>
            </a:xfrm>
            <a:custGeom>
              <a:avLst/>
              <a:gdLst/>
              <a:ahLst/>
              <a:cxnLst/>
              <a:rect l="l" t="t" r="r" b="b"/>
              <a:pathLst>
                <a:path w="63500" h="39369">
                  <a:moveTo>
                    <a:pt x="63414" y="0"/>
                  </a:moveTo>
                  <a:lnTo>
                    <a:pt x="63414" y="14235"/>
                  </a:lnTo>
                  <a:lnTo>
                    <a:pt x="0" y="39040"/>
                  </a:lnTo>
                </a:path>
              </a:pathLst>
            </a:custGeom>
            <a:ln w="5075">
              <a:solidFill>
                <a:srgbClr val="FFFFFF"/>
              </a:solidFill>
            </a:ln>
          </p:spPr>
          <p:txBody>
            <a:bodyPr wrap="square" lIns="0" tIns="0" rIns="0" bIns="0" rtlCol="0"/>
            <a:lstStyle/>
            <a:p>
              <a:endParaRPr/>
            </a:p>
          </p:txBody>
        </p:sp>
        <p:sp>
          <p:nvSpPr>
            <p:cNvPr id="295" name="object 295"/>
            <p:cNvSpPr/>
            <p:nvPr/>
          </p:nvSpPr>
          <p:spPr>
            <a:xfrm>
              <a:off x="2204215" y="2950550"/>
              <a:ext cx="10721" cy="12543"/>
            </a:xfrm>
            <a:prstGeom prst="rect">
              <a:avLst/>
            </a:prstGeom>
            <a:blipFill>
              <a:blip r:embed="rId18" cstate="print"/>
              <a:stretch>
                <a:fillRect/>
              </a:stretch>
            </a:blipFill>
          </p:spPr>
          <p:txBody>
            <a:bodyPr wrap="square" lIns="0" tIns="0" rIns="0" bIns="0" rtlCol="0"/>
            <a:lstStyle/>
            <a:p>
              <a:endParaRPr/>
            </a:p>
          </p:txBody>
        </p:sp>
        <p:sp>
          <p:nvSpPr>
            <p:cNvPr id="296" name="object 296"/>
            <p:cNvSpPr/>
            <p:nvPr/>
          </p:nvSpPr>
          <p:spPr>
            <a:xfrm>
              <a:off x="2204215" y="2950549"/>
              <a:ext cx="10795" cy="12700"/>
            </a:xfrm>
            <a:custGeom>
              <a:avLst/>
              <a:gdLst/>
              <a:ahLst/>
              <a:cxnLst/>
              <a:rect l="l" t="t" r="r" b="b"/>
              <a:pathLst>
                <a:path w="10795" h="12700">
                  <a:moveTo>
                    <a:pt x="1608" y="4087"/>
                  </a:moveTo>
                  <a:lnTo>
                    <a:pt x="3202" y="1409"/>
                  </a:lnTo>
                  <a:lnTo>
                    <a:pt x="6193" y="0"/>
                  </a:lnTo>
                  <a:lnTo>
                    <a:pt x="8267" y="1268"/>
                  </a:lnTo>
                  <a:lnTo>
                    <a:pt x="10340" y="2396"/>
                  </a:lnTo>
                  <a:lnTo>
                    <a:pt x="10721" y="5637"/>
                  </a:lnTo>
                  <a:lnTo>
                    <a:pt x="9113" y="8456"/>
                  </a:lnTo>
                  <a:lnTo>
                    <a:pt x="7519" y="11275"/>
                  </a:lnTo>
                  <a:lnTo>
                    <a:pt x="4528" y="12543"/>
                  </a:lnTo>
                  <a:lnTo>
                    <a:pt x="2454" y="11275"/>
                  </a:lnTo>
                  <a:lnTo>
                    <a:pt x="380" y="10147"/>
                  </a:lnTo>
                  <a:lnTo>
                    <a:pt x="0" y="6906"/>
                  </a:lnTo>
                  <a:lnTo>
                    <a:pt x="1608" y="4087"/>
                  </a:lnTo>
                  <a:close/>
                </a:path>
              </a:pathLst>
            </a:custGeom>
            <a:ln w="3175">
              <a:solidFill>
                <a:srgbClr val="000000"/>
              </a:solidFill>
            </a:ln>
          </p:spPr>
          <p:txBody>
            <a:bodyPr wrap="square" lIns="0" tIns="0" rIns="0" bIns="0" rtlCol="0"/>
            <a:lstStyle/>
            <a:p>
              <a:endParaRPr/>
            </a:p>
          </p:txBody>
        </p:sp>
        <p:sp>
          <p:nvSpPr>
            <p:cNvPr id="297" name="object 297"/>
            <p:cNvSpPr/>
            <p:nvPr/>
          </p:nvSpPr>
          <p:spPr>
            <a:xfrm>
              <a:off x="2196921" y="2790439"/>
              <a:ext cx="91883" cy="155176"/>
            </a:xfrm>
            <a:prstGeom prst="rect">
              <a:avLst/>
            </a:prstGeom>
            <a:blipFill>
              <a:blip r:embed="rId65" cstate="print"/>
              <a:stretch>
                <a:fillRect/>
              </a:stretch>
            </a:blipFill>
          </p:spPr>
          <p:txBody>
            <a:bodyPr wrap="square" lIns="0" tIns="0" rIns="0" bIns="0" rtlCol="0"/>
            <a:lstStyle/>
            <a:p>
              <a:endParaRPr/>
            </a:p>
          </p:txBody>
        </p:sp>
        <p:sp>
          <p:nvSpPr>
            <p:cNvPr id="298" name="object 298"/>
            <p:cNvSpPr/>
            <p:nvPr/>
          </p:nvSpPr>
          <p:spPr>
            <a:xfrm>
              <a:off x="2196921" y="2790439"/>
              <a:ext cx="92075" cy="160020"/>
            </a:xfrm>
            <a:custGeom>
              <a:avLst/>
              <a:gdLst/>
              <a:ahLst/>
              <a:cxnLst/>
              <a:rect l="l" t="t" r="r" b="b"/>
              <a:pathLst>
                <a:path w="92075" h="160019">
                  <a:moveTo>
                    <a:pt x="87989" y="102887"/>
                  </a:moveTo>
                  <a:lnTo>
                    <a:pt x="87989" y="3946"/>
                  </a:lnTo>
                  <a:lnTo>
                    <a:pt x="91883" y="0"/>
                  </a:lnTo>
                  <a:lnTo>
                    <a:pt x="71507" y="17760"/>
                  </a:lnTo>
                  <a:lnTo>
                    <a:pt x="49232" y="32892"/>
                  </a:lnTo>
                  <a:lnTo>
                    <a:pt x="25311" y="45248"/>
                  </a:lnTo>
                  <a:lnTo>
                    <a:pt x="0" y="54685"/>
                  </a:lnTo>
                  <a:lnTo>
                    <a:pt x="0" y="159827"/>
                  </a:lnTo>
                  <a:lnTo>
                    <a:pt x="0" y="155176"/>
                  </a:lnTo>
                  <a:lnTo>
                    <a:pt x="23701" y="145143"/>
                  </a:lnTo>
                  <a:lnTo>
                    <a:pt x="46359" y="133048"/>
                  </a:lnTo>
                  <a:lnTo>
                    <a:pt x="67835" y="118946"/>
                  </a:lnTo>
                  <a:lnTo>
                    <a:pt x="87989" y="102887"/>
                  </a:lnTo>
                  <a:close/>
                </a:path>
              </a:pathLst>
            </a:custGeom>
            <a:ln w="10155">
              <a:solidFill>
                <a:srgbClr val="000000"/>
              </a:solidFill>
            </a:ln>
          </p:spPr>
          <p:txBody>
            <a:bodyPr wrap="square" lIns="0" tIns="0" rIns="0" bIns="0" rtlCol="0"/>
            <a:lstStyle/>
            <a:p>
              <a:endParaRPr/>
            </a:p>
          </p:txBody>
        </p:sp>
        <p:sp>
          <p:nvSpPr>
            <p:cNvPr id="299" name="object 299"/>
            <p:cNvSpPr/>
            <p:nvPr/>
          </p:nvSpPr>
          <p:spPr>
            <a:xfrm>
              <a:off x="2010716" y="3639727"/>
              <a:ext cx="283845" cy="180975"/>
            </a:xfrm>
            <a:custGeom>
              <a:avLst/>
              <a:gdLst/>
              <a:ahLst/>
              <a:cxnLst/>
              <a:rect l="l" t="t" r="r" b="b"/>
              <a:pathLst>
                <a:path w="283845" h="180975">
                  <a:moveTo>
                    <a:pt x="64562" y="0"/>
                  </a:moveTo>
                  <a:lnTo>
                    <a:pt x="8888" y="39031"/>
                  </a:lnTo>
                  <a:lnTo>
                    <a:pt x="0" y="66772"/>
                  </a:lnTo>
                  <a:lnTo>
                    <a:pt x="3655" y="95405"/>
                  </a:lnTo>
                  <a:lnTo>
                    <a:pt x="59038" y="147771"/>
                  </a:lnTo>
                  <a:lnTo>
                    <a:pt x="102590" y="166631"/>
                  </a:lnTo>
                  <a:lnTo>
                    <a:pt x="149468" y="177653"/>
                  </a:lnTo>
                  <a:lnTo>
                    <a:pt x="198309" y="180391"/>
                  </a:lnTo>
                  <a:lnTo>
                    <a:pt x="283830" y="180264"/>
                  </a:lnTo>
                  <a:lnTo>
                    <a:pt x="64562" y="0"/>
                  </a:lnTo>
                  <a:close/>
                </a:path>
              </a:pathLst>
            </a:custGeom>
            <a:solidFill>
              <a:srgbClr val="DCD2B8"/>
            </a:solidFill>
          </p:spPr>
          <p:txBody>
            <a:bodyPr wrap="square" lIns="0" tIns="0" rIns="0" bIns="0" rtlCol="0"/>
            <a:lstStyle/>
            <a:p>
              <a:endParaRPr/>
            </a:p>
          </p:txBody>
        </p:sp>
        <p:sp>
          <p:nvSpPr>
            <p:cNvPr id="300" name="object 300"/>
            <p:cNvSpPr/>
            <p:nvPr/>
          </p:nvSpPr>
          <p:spPr>
            <a:xfrm>
              <a:off x="2046789" y="3265132"/>
              <a:ext cx="399909" cy="554929"/>
            </a:xfrm>
            <a:prstGeom prst="rect">
              <a:avLst/>
            </a:prstGeom>
            <a:blipFill>
              <a:blip r:embed="rId66" cstate="print"/>
              <a:stretch>
                <a:fillRect/>
              </a:stretch>
            </a:blipFill>
          </p:spPr>
          <p:txBody>
            <a:bodyPr wrap="square" lIns="0" tIns="0" rIns="0" bIns="0" rtlCol="0"/>
            <a:lstStyle/>
            <a:p>
              <a:endParaRPr/>
            </a:p>
          </p:txBody>
        </p:sp>
        <p:sp>
          <p:nvSpPr>
            <p:cNvPr id="301" name="object 301"/>
            <p:cNvSpPr/>
            <p:nvPr/>
          </p:nvSpPr>
          <p:spPr>
            <a:xfrm>
              <a:off x="2294843" y="3398744"/>
              <a:ext cx="151765" cy="421640"/>
            </a:xfrm>
            <a:custGeom>
              <a:avLst/>
              <a:gdLst/>
              <a:ahLst/>
              <a:cxnLst/>
              <a:rect l="l" t="t" r="r" b="b"/>
              <a:pathLst>
                <a:path w="151765" h="421639">
                  <a:moveTo>
                    <a:pt x="0" y="83606"/>
                  </a:moveTo>
                  <a:lnTo>
                    <a:pt x="43289" y="72049"/>
                  </a:lnTo>
                  <a:lnTo>
                    <a:pt x="83570" y="53959"/>
                  </a:lnTo>
                  <a:lnTo>
                    <a:pt x="120005" y="29791"/>
                  </a:lnTo>
                  <a:lnTo>
                    <a:pt x="151756" y="0"/>
                  </a:lnTo>
                  <a:lnTo>
                    <a:pt x="151756" y="344391"/>
                  </a:lnTo>
                  <a:lnTo>
                    <a:pt x="119545" y="372522"/>
                  </a:lnTo>
                  <a:lnTo>
                    <a:pt x="82956" y="395005"/>
                  </a:lnTo>
                  <a:lnTo>
                    <a:pt x="42828" y="411412"/>
                  </a:lnTo>
                  <a:lnTo>
                    <a:pt x="0" y="421317"/>
                  </a:lnTo>
                  <a:lnTo>
                    <a:pt x="84" y="83606"/>
                  </a:lnTo>
                </a:path>
              </a:pathLst>
            </a:custGeom>
            <a:ln w="5078">
              <a:solidFill>
                <a:srgbClr val="FFFFFF"/>
              </a:solidFill>
            </a:ln>
          </p:spPr>
          <p:txBody>
            <a:bodyPr wrap="square" lIns="0" tIns="0" rIns="0" bIns="0" rtlCol="0"/>
            <a:lstStyle/>
            <a:p>
              <a:endParaRPr/>
            </a:p>
          </p:txBody>
        </p:sp>
        <p:sp>
          <p:nvSpPr>
            <p:cNvPr id="302" name="object 302"/>
            <p:cNvSpPr/>
            <p:nvPr/>
          </p:nvSpPr>
          <p:spPr>
            <a:xfrm>
              <a:off x="2046788" y="3347442"/>
              <a:ext cx="248138" cy="472239"/>
            </a:xfrm>
            <a:prstGeom prst="rect">
              <a:avLst/>
            </a:prstGeom>
            <a:blipFill>
              <a:blip r:embed="rId67" cstate="print"/>
              <a:stretch>
                <a:fillRect/>
              </a:stretch>
            </a:blipFill>
          </p:spPr>
          <p:txBody>
            <a:bodyPr wrap="square" lIns="0" tIns="0" rIns="0" bIns="0" rtlCol="0"/>
            <a:lstStyle/>
            <a:p>
              <a:endParaRPr/>
            </a:p>
          </p:txBody>
        </p:sp>
        <p:sp>
          <p:nvSpPr>
            <p:cNvPr id="303" name="object 303"/>
            <p:cNvSpPr/>
            <p:nvPr/>
          </p:nvSpPr>
          <p:spPr>
            <a:xfrm>
              <a:off x="2046789" y="3347441"/>
              <a:ext cx="248285" cy="472440"/>
            </a:xfrm>
            <a:custGeom>
              <a:avLst/>
              <a:gdLst/>
              <a:ahLst/>
              <a:cxnLst/>
              <a:rect l="l" t="t" r="r" b="b"/>
              <a:pathLst>
                <a:path w="248284" h="472439">
                  <a:moveTo>
                    <a:pt x="248138" y="134909"/>
                  </a:moveTo>
                  <a:lnTo>
                    <a:pt x="248138" y="472239"/>
                  </a:lnTo>
                  <a:lnTo>
                    <a:pt x="0" y="338668"/>
                  </a:lnTo>
                  <a:lnTo>
                    <a:pt x="0" y="0"/>
                  </a:lnTo>
                  <a:lnTo>
                    <a:pt x="248138" y="134909"/>
                  </a:lnTo>
                  <a:close/>
                </a:path>
              </a:pathLst>
            </a:custGeom>
            <a:ln w="5077">
              <a:solidFill>
                <a:srgbClr val="FFFFFF"/>
              </a:solidFill>
            </a:ln>
          </p:spPr>
          <p:txBody>
            <a:bodyPr wrap="square" lIns="0" tIns="0" rIns="0" bIns="0" rtlCol="0"/>
            <a:lstStyle/>
            <a:p>
              <a:endParaRPr/>
            </a:p>
          </p:txBody>
        </p:sp>
        <p:sp>
          <p:nvSpPr>
            <p:cNvPr id="304" name="object 304"/>
            <p:cNvSpPr/>
            <p:nvPr/>
          </p:nvSpPr>
          <p:spPr>
            <a:xfrm>
              <a:off x="2046788" y="3265131"/>
              <a:ext cx="400050" cy="554990"/>
            </a:xfrm>
            <a:custGeom>
              <a:avLst/>
              <a:gdLst/>
              <a:ahLst/>
              <a:cxnLst/>
              <a:rect l="l" t="t" r="r" b="b"/>
              <a:pathLst>
                <a:path w="400050" h="554989">
                  <a:moveTo>
                    <a:pt x="0" y="82309"/>
                  </a:moveTo>
                  <a:lnTo>
                    <a:pt x="153814" y="0"/>
                  </a:lnTo>
                  <a:lnTo>
                    <a:pt x="399909" y="134035"/>
                  </a:lnTo>
                  <a:lnTo>
                    <a:pt x="399810" y="477989"/>
                  </a:lnTo>
                  <a:lnTo>
                    <a:pt x="367599" y="506127"/>
                  </a:lnTo>
                  <a:lnTo>
                    <a:pt x="331010" y="528609"/>
                  </a:lnTo>
                  <a:lnTo>
                    <a:pt x="290882" y="545012"/>
                  </a:lnTo>
                  <a:lnTo>
                    <a:pt x="248054" y="554915"/>
                  </a:lnTo>
                  <a:lnTo>
                    <a:pt x="0" y="420978"/>
                  </a:lnTo>
                  <a:lnTo>
                    <a:pt x="0" y="82309"/>
                  </a:lnTo>
                  <a:close/>
                </a:path>
              </a:pathLst>
            </a:custGeom>
            <a:ln w="14103">
              <a:solidFill>
                <a:srgbClr val="000000"/>
              </a:solidFill>
            </a:ln>
          </p:spPr>
          <p:txBody>
            <a:bodyPr wrap="square" lIns="0" tIns="0" rIns="0" bIns="0" rtlCol="0"/>
            <a:lstStyle/>
            <a:p>
              <a:endParaRPr/>
            </a:p>
          </p:txBody>
        </p:sp>
        <p:sp>
          <p:nvSpPr>
            <p:cNvPr id="305" name="object 305"/>
            <p:cNvSpPr/>
            <p:nvPr/>
          </p:nvSpPr>
          <p:spPr>
            <a:xfrm>
              <a:off x="2362954" y="3605816"/>
              <a:ext cx="27806" cy="34093"/>
            </a:xfrm>
            <a:prstGeom prst="rect">
              <a:avLst/>
            </a:prstGeom>
            <a:blipFill>
              <a:blip r:embed="rId68" cstate="print"/>
              <a:stretch>
                <a:fillRect/>
              </a:stretch>
            </a:blipFill>
          </p:spPr>
          <p:txBody>
            <a:bodyPr wrap="square" lIns="0" tIns="0" rIns="0" bIns="0" rtlCol="0"/>
            <a:lstStyle/>
            <a:p>
              <a:endParaRPr/>
            </a:p>
          </p:txBody>
        </p:sp>
        <p:sp>
          <p:nvSpPr>
            <p:cNvPr id="306" name="object 306"/>
            <p:cNvSpPr/>
            <p:nvPr/>
          </p:nvSpPr>
          <p:spPr>
            <a:xfrm>
              <a:off x="2362954" y="3605815"/>
              <a:ext cx="27940" cy="34290"/>
            </a:xfrm>
            <a:custGeom>
              <a:avLst/>
              <a:gdLst/>
              <a:ahLst/>
              <a:cxnLst/>
              <a:rect l="l" t="t" r="r" b="b"/>
              <a:pathLst>
                <a:path w="27940" h="34289">
                  <a:moveTo>
                    <a:pt x="2990" y="13079"/>
                  </a:moveTo>
                  <a:lnTo>
                    <a:pt x="5981" y="4876"/>
                  </a:lnTo>
                  <a:lnTo>
                    <a:pt x="13289" y="0"/>
                  </a:lnTo>
                  <a:lnTo>
                    <a:pt x="19313" y="2198"/>
                  </a:lnTo>
                  <a:lnTo>
                    <a:pt x="25337" y="4397"/>
                  </a:lnTo>
                  <a:lnTo>
                    <a:pt x="27806" y="12811"/>
                  </a:lnTo>
                  <a:lnTo>
                    <a:pt x="24815" y="21014"/>
                  </a:lnTo>
                  <a:lnTo>
                    <a:pt x="21838" y="29217"/>
                  </a:lnTo>
                  <a:lnTo>
                    <a:pt x="14516" y="34093"/>
                  </a:lnTo>
                  <a:lnTo>
                    <a:pt x="8492" y="31895"/>
                  </a:lnTo>
                  <a:lnTo>
                    <a:pt x="2468" y="29710"/>
                  </a:lnTo>
                  <a:lnTo>
                    <a:pt x="0" y="21282"/>
                  </a:lnTo>
                  <a:lnTo>
                    <a:pt x="2990" y="13079"/>
                  </a:lnTo>
                  <a:close/>
                </a:path>
              </a:pathLst>
            </a:custGeom>
            <a:ln w="5076">
              <a:solidFill>
                <a:srgbClr val="000000"/>
              </a:solidFill>
            </a:ln>
          </p:spPr>
          <p:txBody>
            <a:bodyPr wrap="square" lIns="0" tIns="0" rIns="0" bIns="0" rtlCol="0"/>
            <a:lstStyle/>
            <a:p>
              <a:endParaRPr/>
            </a:p>
          </p:txBody>
        </p:sp>
        <p:sp>
          <p:nvSpPr>
            <p:cNvPr id="307" name="object 307"/>
            <p:cNvSpPr/>
            <p:nvPr/>
          </p:nvSpPr>
          <p:spPr>
            <a:xfrm>
              <a:off x="2315315" y="3673283"/>
              <a:ext cx="110992" cy="102198"/>
            </a:xfrm>
            <a:prstGeom prst="rect">
              <a:avLst/>
            </a:prstGeom>
            <a:blipFill>
              <a:blip r:embed="rId69" cstate="print"/>
              <a:stretch>
                <a:fillRect/>
              </a:stretch>
            </a:blipFill>
          </p:spPr>
          <p:txBody>
            <a:bodyPr wrap="square" lIns="0" tIns="0" rIns="0" bIns="0" rtlCol="0"/>
            <a:lstStyle/>
            <a:p>
              <a:endParaRPr/>
            </a:p>
          </p:txBody>
        </p:sp>
        <p:sp>
          <p:nvSpPr>
            <p:cNvPr id="308" name="object 308"/>
            <p:cNvSpPr/>
            <p:nvPr/>
          </p:nvSpPr>
          <p:spPr>
            <a:xfrm>
              <a:off x="2315384" y="3463718"/>
              <a:ext cx="111125" cy="62230"/>
            </a:xfrm>
            <a:custGeom>
              <a:avLst/>
              <a:gdLst/>
              <a:ahLst/>
              <a:cxnLst/>
              <a:rect l="l" t="t" r="r" b="b"/>
              <a:pathLst>
                <a:path w="111125" h="62229">
                  <a:moveTo>
                    <a:pt x="108629" y="0"/>
                  </a:moveTo>
                  <a:lnTo>
                    <a:pt x="106484" y="0"/>
                  </a:lnTo>
                  <a:lnTo>
                    <a:pt x="105088" y="1127"/>
                  </a:lnTo>
                  <a:lnTo>
                    <a:pt x="82461" y="17901"/>
                  </a:lnTo>
                  <a:lnTo>
                    <a:pt x="58003" y="32094"/>
                  </a:lnTo>
                  <a:lnTo>
                    <a:pt x="31969" y="43583"/>
                  </a:lnTo>
                  <a:lnTo>
                    <a:pt x="4613" y="52247"/>
                  </a:lnTo>
                  <a:lnTo>
                    <a:pt x="2624" y="52655"/>
                  </a:lnTo>
                  <a:lnTo>
                    <a:pt x="1072" y="54107"/>
                  </a:lnTo>
                  <a:lnTo>
                    <a:pt x="0" y="58589"/>
                  </a:lnTo>
                  <a:lnTo>
                    <a:pt x="1777" y="61210"/>
                  </a:lnTo>
                  <a:lnTo>
                    <a:pt x="4613" y="61802"/>
                  </a:lnTo>
                  <a:lnTo>
                    <a:pt x="32541" y="52828"/>
                  </a:lnTo>
                  <a:lnTo>
                    <a:pt x="59107" y="40982"/>
                  </a:lnTo>
                  <a:lnTo>
                    <a:pt x="84060" y="26392"/>
                  </a:lnTo>
                  <a:lnTo>
                    <a:pt x="107147" y="9189"/>
                  </a:lnTo>
                  <a:lnTo>
                    <a:pt x="109207" y="8061"/>
                  </a:lnTo>
                  <a:lnTo>
                    <a:pt x="110561" y="6074"/>
                  </a:lnTo>
                  <a:lnTo>
                    <a:pt x="110773" y="3861"/>
                  </a:lnTo>
                  <a:lnTo>
                    <a:pt x="110886" y="2959"/>
                  </a:lnTo>
                  <a:lnTo>
                    <a:pt x="110576" y="1973"/>
                  </a:lnTo>
                  <a:lnTo>
                    <a:pt x="109898" y="1409"/>
                  </a:lnTo>
                  <a:lnTo>
                    <a:pt x="108629" y="0"/>
                  </a:lnTo>
                  <a:close/>
                </a:path>
              </a:pathLst>
            </a:custGeom>
            <a:solidFill>
              <a:srgbClr val="000000"/>
            </a:solidFill>
          </p:spPr>
          <p:txBody>
            <a:bodyPr wrap="square" lIns="0" tIns="0" rIns="0" bIns="0" rtlCol="0"/>
            <a:lstStyle/>
            <a:p>
              <a:endParaRPr/>
            </a:p>
          </p:txBody>
        </p:sp>
        <p:sp>
          <p:nvSpPr>
            <p:cNvPr id="309" name="object 309"/>
            <p:cNvSpPr/>
            <p:nvPr/>
          </p:nvSpPr>
          <p:spPr>
            <a:xfrm>
              <a:off x="2315384" y="3463718"/>
              <a:ext cx="111125" cy="62230"/>
            </a:xfrm>
            <a:custGeom>
              <a:avLst/>
              <a:gdLst/>
              <a:ahLst/>
              <a:cxnLst/>
              <a:rect l="l" t="t" r="r" b="b"/>
              <a:pathLst>
                <a:path w="111125" h="62229">
                  <a:moveTo>
                    <a:pt x="107147" y="9189"/>
                  </a:moveTo>
                  <a:lnTo>
                    <a:pt x="84060" y="26392"/>
                  </a:lnTo>
                  <a:lnTo>
                    <a:pt x="59107" y="40982"/>
                  </a:lnTo>
                  <a:lnTo>
                    <a:pt x="32541" y="52828"/>
                  </a:lnTo>
                  <a:lnTo>
                    <a:pt x="4613" y="61802"/>
                  </a:lnTo>
                  <a:lnTo>
                    <a:pt x="1777" y="61210"/>
                  </a:lnTo>
                  <a:lnTo>
                    <a:pt x="0" y="58589"/>
                  </a:lnTo>
                  <a:lnTo>
                    <a:pt x="634" y="55953"/>
                  </a:lnTo>
                  <a:lnTo>
                    <a:pt x="1072" y="54107"/>
                  </a:lnTo>
                  <a:lnTo>
                    <a:pt x="2624" y="52655"/>
                  </a:lnTo>
                  <a:lnTo>
                    <a:pt x="4613" y="52247"/>
                  </a:lnTo>
                  <a:lnTo>
                    <a:pt x="31969" y="43583"/>
                  </a:lnTo>
                  <a:lnTo>
                    <a:pt x="58003" y="32094"/>
                  </a:lnTo>
                  <a:lnTo>
                    <a:pt x="82461" y="17901"/>
                  </a:lnTo>
                  <a:lnTo>
                    <a:pt x="105088" y="1127"/>
                  </a:lnTo>
                  <a:lnTo>
                    <a:pt x="106484" y="0"/>
                  </a:lnTo>
                  <a:lnTo>
                    <a:pt x="108629" y="0"/>
                  </a:lnTo>
                  <a:lnTo>
                    <a:pt x="109898" y="1409"/>
                  </a:lnTo>
                  <a:lnTo>
                    <a:pt x="110576" y="1973"/>
                  </a:lnTo>
                  <a:lnTo>
                    <a:pt x="110886" y="2959"/>
                  </a:lnTo>
                  <a:lnTo>
                    <a:pt x="110773" y="3861"/>
                  </a:lnTo>
                  <a:lnTo>
                    <a:pt x="110561" y="6074"/>
                  </a:lnTo>
                  <a:lnTo>
                    <a:pt x="109207" y="8061"/>
                  </a:lnTo>
                  <a:lnTo>
                    <a:pt x="107147" y="9189"/>
                  </a:lnTo>
                  <a:close/>
                </a:path>
              </a:pathLst>
            </a:custGeom>
            <a:ln w="5075">
              <a:solidFill>
                <a:srgbClr val="000000"/>
              </a:solidFill>
            </a:ln>
          </p:spPr>
          <p:txBody>
            <a:bodyPr wrap="square" lIns="0" tIns="0" rIns="0" bIns="0" rtlCol="0"/>
            <a:lstStyle/>
            <a:p>
              <a:endParaRPr/>
            </a:p>
          </p:txBody>
        </p:sp>
        <p:sp>
          <p:nvSpPr>
            <p:cNvPr id="310" name="object 310"/>
            <p:cNvSpPr/>
            <p:nvPr/>
          </p:nvSpPr>
          <p:spPr>
            <a:xfrm>
              <a:off x="2362037" y="3493924"/>
              <a:ext cx="31254" cy="19673"/>
            </a:xfrm>
            <a:prstGeom prst="rect">
              <a:avLst/>
            </a:prstGeom>
            <a:blipFill>
              <a:blip r:embed="rId70" cstate="print"/>
              <a:stretch>
                <a:fillRect/>
              </a:stretch>
            </a:blipFill>
          </p:spPr>
          <p:txBody>
            <a:bodyPr wrap="square" lIns="0" tIns="0" rIns="0" bIns="0" rtlCol="0"/>
            <a:lstStyle/>
            <a:p>
              <a:endParaRPr/>
            </a:p>
          </p:txBody>
        </p:sp>
        <p:sp>
          <p:nvSpPr>
            <p:cNvPr id="311" name="object 311"/>
            <p:cNvSpPr/>
            <p:nvPr/>
          </p:nvSpPr>
          <p:spPr>
            <a:xfrm>
              <a:off x="2362037" y="3493924"/>
              <a:ext cx="31750" cy="19685"/>
            </a:xfrm>
            <a:custGeom>
              <a:avLst/>
              <a:gdLst/>
              <a:ahLst/>
              <a:cxnLst/>
              <a:rect l="l" t="t" r="r" b="b"/>
              <a:pathLst>
                <a:path w="31750" h="19685">
                  <a:moveTo>
                    <a:pt x="0" y="19151"/>
                  </a:moveTo>
                  <a:lnTo>
                    <a:pt x="5928" y="8101"/>
                  </a:lnTo>
                  <a:lnTo>
                    <a:pt x="13631" y="1567"/>
                  </a:lnTo>
                  <a:lnTo>
                    <a:pt x="22207" y="0"/>
                  </a:lnTo>
                  <a:lnTo>
                    <a:pt x="30754" y="3845"/>
                  </a:lnTo>
                  <a:lnTo>
                    <a:pt x="31254" y="8839"/>
                  </a:lnTo>
                  <a:lnTo>
                    <a:pt x="27984" y="13385"/>
                  </a:lnTo>
                  <a:lnTo>
                    <a:pt x="21531" y="16988"/>
                  </a:lnTo>
                  <a:lnTo>
                    <a:pt x="12485" y="19151"/>
                  </a:lnTo>
                  <a:lnTo>
                    <a:pt x="8379" y="19673"/>
                  </a:lnTo>
                  <a:lnTo>
                    <a:pt x="4091" y="19673"/>
                  </a:lnTo>
                  <a:lnTo>
                    <a:pt x="0" y="19151"/>
                  </a:lnTo>
                  <a:close/>
                </a:path>
              </a:pathLst>
            </a:custGeom>
            <a:ln w="3175">
              <a:solidFill>
                <a:srgbClr val="FFFFFF"/>
              </a:solidFill>
            </a:ln>
          </p:spPr>
          <p:txBody>
            <a:bodyPr wrap="square" lIns="0" tIns="0" rIns="0" bIns="0" rtlCol="0"/>
            <a:lstStyle/>
            <a:p>
              <a:endParaRPr/>
            </a:p>
          </p:txBody>
        </p:sp>
        <p:sp>
          <p:nvSpPr>
            <p:cNvPr id="312" name="object 312"/>
            <p:cNvSpPr/>
            <p:nvPr/>
          </p:nvSpPr>
          <p:spPr>
            <a:xfrm>
              <a:off x="2319544" y="3500997"/>
              <a:ext cx="102534" cy="79406"/>
            </a:xfrm>
            <a:prstGeom prst="rect">
              <a:avLst/>
            </a:prstGeom>
            <a:blipFill>
              <a:blip r:embed="rId71" cstate="print"/>
              <a:stretch>
                <a:fillRect/>
              </a:stretch>
            </a:blipFill>
          </p:spPr>
          <p:txBody>
            <a:bodyPr wrap="square" lIns="0" tIns="0" rIns="0" bIns="0" rtlCol="0"/>
            <a:lstStyle/>
            <a:p>
              <a:endParaRPr/>
            </a:p>
          </p:txBody>
        </p:sp>
        <p:sp>
          <p:nvSpPr>
            <p:cNvPr id="313" name="object 313"/>
            <p:cNvSpPr/>
            <p:nvPr/>
          </p:nvSpPr>
          <p:spPr>
            <a:xfrm>
              <a:off x="2319544" y="3506268"/>
              <a:ext cx="102870" cy="59690"/>
            </a:xfrm>
            <a:custGeom>
              <a:avLst/>
              <a:gdLst/>
              <a:ahLst/>
              <a:cxnLst/>
              <a:rect l="l" t="t" r="r" b="b"/>
              <a:pathLst>
                <a:path w="102869" h="59689">
                  <a:moveTo>
                    <a:pt x="102534" y="0"/>
                  </a:moveTo>
                  <a:lnTo>
                    <a:pt x="79258" y="16909"/>
                  </a:lnTo>
                  <a:lnTo>
                    <a:pt x="54267" y="31391"/>
                  </a:lnTo>
                  <a:lnTo>
                    <a:pt x="27775" y="43330"/>
                  </a:lnTo>
                  <a:lnTo>
                    <a:pt x="0" y="52613"/>
                  </a:lnTo>
                  <a:lnTo>
                    <a:pt x="0" y="59308"/>
                  </a:lnTo>
                  <a:lnTo>
                    <a:pt x="27991" y="50449"/>
                  </a:lnTo>
                  <a:lnTo>
                    <a:pt x="54589" y="38635"/>
                  </a:lnTo>
                  <a:lnTo>
                    <a:pt x="79526" y="24005"/>
                  </a:lnTo>
                  <a:lnTo>
                    <a:pt x="102534" y="6694"/>
                  </a:lnTo>
                  <a:lnTo>
                    <a:pt x="102534" y="0"/>
                  </a:lnTo>
                  <a:close/>
                </a:path>
              </a:pathLst>
            </a:custGeom>
            <a:solidFill>
              <a:srgbClr val="000000"/>
            </a:solidFill>
          </p:spPr>
          <p:txBody>
            <a:bodyPr wrap="square" lIns="0" tIns="0" rIns="0" bIns="0" rtlCol="0"/>
            <a:lstStyle/>
            <a:p>
              <a:endParaRPr/>
            </a:p>
          </p:txBody>
        </p:sp>
        <p:sp>
          <p:nvSpPr>
            <p:cNvPr id="314" name="object 314"/>
            <p:cNvSpPr/>
            <p:nvPr/>
          </p:nvSpPr>
          <p:spPr>
            <a:xfrm>
              <a:off x="2319544" y="3500518"/>
              <a:ext cx="102870" cy="80010"/>
            </a:xfrm>
            <a:custGeom>
              <a:avLst/>
              <a:gdLst/>
              <a:ahLst/>
              <a:cxnLst/>
              <a:rect l="l" t="t" r="r" b="b"/>
              <a:pathLst>
                <a:path w="102869" h="80010">
                  <a:moveTo>
                    <a:pt x="102534" y="0"/>
                  </a:moveTo>
                  <a:lnTo>
                    <a:pt x="102534" y="26793"/>
                  </a:lnTo>
                  <a:lnTo>
                    <a:pt x="79258" y="43708"/>
                  </a:lnTo>
                  <a:lnTo>
                    <a:pt x="54267" y="58189"/>
                  </a:lnTo>
                  <a:lnTo>
                    <a:pt x="27775" y="70125"/>
                  </a:lnTo>
                  <a:lnTo>
                    <a:pt x="0" y="79406"/>
                  </a:lnTo>
                </a:path>
              </a:pathLst>
            </a:custGeom>
            <a:ln w="5075">
              <a:solidFill>
                <a:srgbClr val="FFFFFF"/>
              </a:solidFill>
            </a:ln>
          </p:spPr>
          <p:txBody>
            <a:bodyPr wrap="square" lIns="0" tIns="0" rIns="0" bIns="0" rtlCol="0"/>
            <a:lstStyle/>
            <a:p>
              <a:endParaRPr/>
            </a:p>
          </p:txBody>
        </p:sp>
        <p:sp>
          <p:nvSpPr>
            <p:cNvPr id="315" name="object 315"/>
            <p:cNvSpPr/>
            <p:nvPr/>
          </p:nvSpPr>
          <p:spPr>
            <a:xfrm>
              <a:off x="2319544" y="3501476"/>
              <a:ext cx="102870" cy="80010"/>
            </a:xfrm>
            <a:custGeom>
              <a:avLst/>
              <a:gdLst/>
              <a:ahLst/>
              <a:cxnLst/>
              <a:rect l="l" t="t" r="r" b="b"/>
              <a:pathLst>
                <a:path w="102869" h="80010">
                  <a:moveTo>
                    <a:pt x="0" y="79406"/>
                  </a:moveTo>
                  <a:lnTo>
                    <a:pt x="0" y="52613"/>
                  </a:lnTo>
                  <a:lnTo>
                    <a:pt x="27706" y="43207"/>
                  </a:lnTo>
                  <a:lnTo>
                    <a:pt x="54166" y="31232"/>
                  </a:lnTo>
                  <a:lnTo>
                    <a:pt x="79177" y="16794"/>
                  </a:lnTo>
                  <a:lnTo>
                    <a:pt x="102534" y="0"/>
                  </a:lnTo>
                </a:path>
              </a:pathLst>
            </a:custGeom>
            <a:ln w="5075">
              <a:solidFill>
                <a:srgbClr val="000000"/>
              </a:solidFill>
            </a:ln>
          </p:spPr>
          <p:txBody>
            <a:bodyPr wrap="square" lIns="0" tIns="0" rIns="0" bIns="0" rtlCol="0"/>
            <a:lstStyle/>
            <a:p>
              <a:endParaRPr/>
            </a:p>
          </p:txBody>
        </p:sp>
        <p:sp>
          <p:nvSpPr>
            <p:cNvPr id="316" name="object 316"/>
            <p:cNvSpPr/>
            <p:nvPr/>
          </p:nvSpPr>
          <p:spPr>
            <a:xfrm>
              <a:off x="2074417" y="3754016"/>
              <a:ext cx="103505" cy="71755"/>
            </a:xfrm>
            <a:custGeom>
              <a:avLst/>
              <a:gdLst/>
              <a:ahLst/>
              <a:cxnLst/>
              <a:rect l="l" t="t" r="r" b="b"/>
              <a:pathLst>
                <a:path w="103504" h="71754">
                  <a:moveTo>
                    <a:pt x="30136" y="0"/>
                  </a:moveTo>
                  <a:lnTo>
                    <a:pt x="0" y="34742"/>
                  </a:lnTo>
                  <a:lnTo>
                    <a:pt x="4387" y="44767"/>
                  </a:lnTo>
                  <a:lnTo>
                    <a:pt x="47855" y="70657"/>
                  </a:lnTo>
                  <a:lnTo>
                    <a:pt x="66644" y="71661"/>
                  </a:lnTo>
                  <a:lnTo>
                    <a:pt x="85232" y="68892"/>
                  </a:lnTo>
                  <a:lnTo>
                    <a:pt x="102965" y="62380"/>
                  </a:lnTo>
                  <a:lnTo>
                    <a:pt x="32310" y="84"/>
                  </a:lnTo>
                  <a:lnTo>
                    <a:pt x="30136" y="0"/>
                  </a:lnTo>
                  <a:close/>
                </a:path>
              </a:pathLst>
            </a:custGeom>
            <a:solidFill>
              <a:srgbClr val="DCD2B8"/>
            </a:solidFill>
          </p:spPr>
          <p:txBody>
            <a:bodyPr wrap="square" lIns="0" tIns="0" rIns="0" bIns="0" rtlCol="0"/>
            <a:lstStyle/>
            <a:p>
              <a:endParaRPr/>
            </a:p>
          </p:txBody>
        </p:sp>
        <p:sp>
          <p:nvSpPr>
            <p:cNvPr id="317" name="object 317"/>
            <p:cNvSpPr/>
            <p:nvPr/>
          </p:nvSpPr>
          <p:spPr>
            <a:xfrm>
              <a:off x="2105577" y="3632115"/>
              <a:ext cx="137348" cy="62648"/>
            </a:xfrm>
            <a:prstGeom prst="rect">
              <a:avLst/>
            </a:prstGeom>
            <a:blipFill>
              <a:blip r:embed="rId36" cstate="print"/>
              <a:stretch>
                <a:fillRect/>
              </a:stretch>
            </a:blipFill>
          </p:spPr>
          <p:txBody>
            <a:bodyPr wrap="square" lIns="0" tIns="0" rIns="0" bIns="0" rtlCol="0"/>
            <a:lstStyle/>
            <a:p>
              <a:endParaRPr/>
            </a:p>
          </p:txBody>
        </p:sp>
        <p:sp>
          <p:nvSpPr>
            <p:cNvPr id="318" name="object 318"/>
            <p:cNvSpPr/>
            <p:nvPr/>
          </p:nvSpPr>
          <p:spPr>
            <a:xfrm>
              <a:off x="2105578" y="3632116"/>
              <a:ext cx="137795" cy="62865"/>
            </a:xfrm>
            <a:custGeom>
              <a:avLst/>
              <a:gdLst/>
              <a:ahLst/>
              <a:cxnLst/>
              <a:rect l="l" t="t" r="r" b="b"/>
              <a:pathLst>
                <a:path w="137795" h="62864">
                  <a:moveTo>
                    <a:pt x="0" y="31317"/>
                  </a:moveTo>
                  <a:lnTo>
                    <a:pt x="5397" y="19128"/>
                  </a:lnTo>
                  <a:lnTo>
                    <a:pt x="20115" y="9173"/>
                  </a:lnTo>
                  <a:lnTo>
                    <a:pt x="41943" y="2461"/>
                  </a:lnTo>
                  <a:lnTo>
                    <a:pt x="68672" y="0"/>
                  </a:lnTo>
                  <a:lnTo>
                    <a:pt x="95400" y="2461"/>
                  </a:lnTo>
                  <a:lnTo>
                    <a:pt x="117230" y="9173"/>
                  </a:lnTo>
                  <a:lnTo>
                    <a:pt x="131950" y="19128"/>
                  </a:lnTo>
                  <a:lnTo>
                    <a:pt x="137348" y="31317"/>
                  </a:lnTo>
                  <a:lnTo>
                    <a:pt x="131950" y="43514"/>
                  </a:lnTo>
                  <a:lnTo>
                    <a:pt x="117230" y="53473"/>
                  </a:lnTo>
                  <a:lnTo>
                    <a:pt x="95400" y="60186"/>
                  </a:lnTo>
                  <a:lnTo>
                    <a:pt x="68672" y="62648"/>
                  </a:lnTo>
                  <a:lnTo>
                    <a:pt x="41943" y="60186"/>
                  </a:lnTo>
                  <a:lnTo>
                    <a:pt x="20115" y="53473"/>
                  </a:lnTo>
                  <a:lnTo>
                    <a:pt x="5397" y="43514"/>
                  </a:lnTo>
                  <a:lnTo>
                    <a:pt x="0" y="31317"/>
                  </a:lnTo>
                  <a:close/>
                </a:path>
              </a:pathLst>
            </a:custGeom>
            <a:ln w="10149">
              <a:solidFill>
                <a:srgbClr val="4E8EC2"/>
              </a:solidFill>
            </a:ln>
          </p:spPr>
          <p:txBody>
            <a:bodyPr wrap="square" lIns="0" tIns="0" rIns="0" bIns="0" rtlCol="0"/>
            <a:lstStyle/>
            <a:p>
              <a:endParaRPr/>
            </a:p>
          </p:txBody>
        </p:sp>
        <p:sp>
          <p:nvSpPr>
            <p:cNvPr id="319" name="object 319"/>
            <p:cNvSpPr/>
            <p:nvPr/>
          </p:nvSpPr>
          <p:spPr>
            <a:xfrm>
              <a:off x="2105581" y="3663432"/>
              <a:ext cx="137345" cy="152696"/>
            </a:xfrm>
            <a:prstGeom prst="rect">
              <a:avLst/>
            </a:prstGeom>
            <a:blipFill>
              <a:blip r:embed="rId37" cstate="print"/>
              <a:stretch>
                <a:fillRect/>
              </a:stretch>
            </a:blipFill>
          </p:spPr>
          <p:txBody>
            <a:bodyPr wrap="square" lIns="0" tIns="0" rIns="0" bIns="0" rtlCol="0"/>
            <a:lstStyle/>
            <a:p>
              <a:endParaRPr/>
            </a:p>
          </p:txBody>
        </p:sp>
        <p:sp>
          <p:nvSpPr>
            <p:cNvPr id="320" name="object 320"/>
            <p:cNvSpPr/>
            <p:nvPr/>
          </p:nvSpPr>
          <p:spPr>
            <a:xfrm>
              <a:off x="2105581" y="3663433"/>
              <a:ext cx="137795" cy="153035"/>
            </a:xfrm>
            <a:custGeom>
              <a:avLst/>
              <a:gdLst/>
              <a:ahLst/>
              <a:cxnLst/>
              <a:rect l="l" t="t" r="r" b="b"/>
              <a:pathLst>
                <a:path w="137795" h="153035">
                  <a:moveTo>
                    <a:pt x="137345" y="0"/>
                  </a:moveTo>
                  <a:lnTo>
                    <a:pt x="137345" y="122210"/>
                  </a:lnTo>
                  <a:lnTo>
                    <a:pt x="93174" y="150642"/>
                  </a:lnTo>
                  <a:lnTo>
                    <a:pt x="66256" y="152696"/>
                  </a:lnTo>
                  <a:lnTo>
                    <a:pt x="41149" y="150073"/>
                  </a:lnTo>
                  <a:lnTo>
                    <a:pt x="20494" y="143639"/>
                  </a:lnTo>
                  <a:lnTo>
                    <a:pt x="6172" y="134241"/>
                  </a:lnTo>
                  <a:lnTo>
                    <a:pt x="63" y="122732"/>
                  </a:lnTo>
                  <a:lnTo>
                    <a:pt x="0" y="0"/>
                  </a:lnTo>
                  <a:lnTo>
                    <a:pt x="5150" y="12320"/>
                  </a:lnTo>
                  <a:lnTo>
                    <a:pt x="19665" y="22427"/>
                  </a:lnTo>
                  <a:lnTo>
                    <a:pt x="41356" y="29293"/>
                  </a:lnTo>
                  <a:lnTo>
                    <a:pt x="68034" y="31895"/>
                  </a:lnTo>
                  <a:lnTo>
                    <a:pt x="94818" y="29523"/>
                  </a:lnTo>
                  <a:lnTo>
                    <a:pt x="116783" y="22844"/>
                  </a:lnTo>
                  <a:lnTo>
                    <a:pt x="131701" y="12866"/>
                  </a:lnTo>
                  <a:lnTo>
                    <a:pt x="137345" y="591"/>
                  </a:lnTo>
                  <a:lnTo>
                    <a:pt x="137345" y="394"/>
                  </a:lnTo>
                  <a:lnTo>
                    <a:pt x="137345" y="197"/>
                  </a:lnTo>
                  <a:lnTo>
                    <a:pt x="137345" y="0"/>
                  </a:lnTo>
                  <a:close/>
                </a:path>
              </a:pathLst>
            </a:custGeom>
            <a:ln w="3384">
              <a:solidFill>
                <a:srgbClr val="4E8EC2"/>
              </a:solidFill>
            </a:ln>
          </p:spPr>
          <p:txBody>
            <a:bodyPr wrap="square" lIns="0" tIns="0" rIns="0" bIns="0" rtlCol="0"/>
            <a:lstStyle/>
            <a:p>
              <a:endParaRPr/>
            </a:p>
          </p:txBody>
        </p:sp>
        <p:sp>
          <p:nvSpPr>
            <p:cNvPr id="321" name="object 321"/>
            <p:cNvSpPr/>
            <p:nvPr/>
          </p:nvSpPr>
          <p:spPr>
            <a:xfrm>
              <a:off x="2106409" y="3631720"/>
              <a:ext cx="136525" cy="184150"/>
            </a:xfrm>
            <a:custGeom>
              <a:avLst/>
              <a:gdLst/>
              <a:ahLst/>
              <a:cxnLst/>
              <a:rect l="l" t="t" r="r" b="b"/>
              <a:pathLst>
                <a:path w="136525" h="184150">
                  <a:moveTo>
                    <a:pt x="0" y="31331"/>
                  </a:moveTo>
                  <a:lnTo>
                    <a:pt x="5350" y="19134"/>
                  </a:lnTo>
                  <a:lnTo>
                    <a:pt x="19943" y="9175"/>
                  </a:lnTo>
                  <a:lnTo>
                    <a:pt x="41587" y="2461"/>
                  </a:lnTo>
                  <a:lnTo>
                    <a:pt x="68095" y="0"/>
                  </a:lnTo>
                  <a:lnTo>
                    <a:pt x="94594" y="2461"/>
                  </a:lnTo>
                  <a:lnTo>
                    <a:pt x="116235" y="9175"/>
                  </a:lnTo>
                  <a:lnTo>
                    <a:pt x="130827" y="19134"/>
                  </a:lnTo>
                  <a:lnTo>
                    <a:pt x="136178" y="31331"/>
                  </a:lnTo>
                  <a:lnTo>
                    <a:pt x="136178" y="31514"/>
                  </a:lnTo>
                  <a:lnTo>
                    <a:pt x="136178" y="153541"/>
                  </a:lnTo>
                  <a:lnTo>
                    <a:pt x="129893" y="165745"/>
                  </a:lnTo>
                  <a:lnTo>
                    <a:pt x="114539" y="175548"/>
                  </a:lnTo>
                  <a:lnTo>
                    <a:pt x="92384" y="181965"/>
                  </a:lnTo>
                  <a:lnTo>
                    <a:pt x="65696" y="184013"/>
                  </a:lnTo>
                  <a:lnTo>
                    <a:pt x="40800" y="181390"/>
                  </a:lnTo>
                  <a:lnTo>
                    <a:pt x="20320" y="174956"/>
                  </a:lnTo>
                  <a:lnTo>
                    <a:pt x="6121" y="165559"/>
                  </a:lnTo>
                  <a:lnTo>
                    <a:pt x="64" y="154049"/>
                  </a:lnTo>
                  <a:lnTo>
                    <a:pt x="2" y="31331"/>
                  </a:lnTo>
                </a:path>
              </a:pathLst>
            </a:custGeom>
            <a:ln w="14102">
              <a:solidFill>
                <a:srgbClr val="000000"/>
              </a:solidFill>
            </a:ln>
          </p:spPr>
          <p:txBody>
            <a:bodyPr wrap="square" lIns="0" tIns="0" rIns="0" bIns="0" rtlCol="0"/>
            <a:lstStyle/>
            <a:p>
              <a:endParaRPr/>
            </a:p>
          </p:txBody>
        </p:sp>
        <p:sp>
          <p:nvSpPr>
            <p:cNvPr id="322" name="object 322"/>
            <p:cNvSpPr/>
            <p:nvPr/>
          </p:nvSpPr>
          <p:spPr>
            <a:xfrm>
              <a:off x="2012793" y="4354414"/>
              <a:ext cx="283845" cy="180975"/>
            </a:xfrm>
            <a:custGeom>
              <a:avLst/>
              <a:gdLst/>
              <a:ahLst/>
              <a:cxnLst/>
              <a:rect l="l" t="t" r="r" b="b"/>
              <a:pathLst>
                <a:path w="283845" h="180975">
                  <a:moveTo>
                    <a:pt x="64564" y="0"/>
                  </a:moveTo>
                  <a:lnTo>
                    <a:pt x="8889" y="39039"/>
                  </a:lnTo>
                  <a:lnTo>
                    <a:pt x="0" y="66785"/>
                  </a:lnTo>
                  <a:lnTo>
                    <a:pt x="3655" y="95418"/>
                  </a:lnTo>
                  <a:lnTo>
                    <a:pt x="59038" y="147785"/>
                  </a:lnTo>
                  <a:lnTo>
                    <a:pt x="102589" y="166645"/>
                  </a:lnTo>
                  <a:lnTo>
                    <a:pt x="149465" y="177668"/>
                  </a:lnTo>
                  <a:lnTo>
                    <a:pt x="198306" y="180405"/>
                  </a:lnTo>
                  <a:lnTo>
                    <a:pt x="283827" y="180278"/>
                  </a:lnTo>
                  <a:lnTo>
                    <a:pt x="64564" y="0"/>
                  </a:lnTo>
                  <a:close/>
                </a:path>
              </a:pathLst>
            </a:custGeom>
            <a:solidFill>
              <a:srgbClr val="DCD2B8"/>
            </a:solidFill>
          </p:spPr>
          <p:txBody>
            <a:bodyPr wrap="square" lIns="0" tIns="0" rIns="0" bIns="0" rtlCol="0"/>
            <a:lstStyle/>
            <a:p>
              <a:endParaRPr/>
            </a:p>
          </p:txBody>
        </p:sp>
        <p:sp>
          <p:nvSpPr>
            <p:cNvPr id="323" name="object 323"/>
            <p:cNvSpPr/>
            <p:nvPr/>
          </p:nvSpPr>
          <p:spPr>
            <a:xfrm>
              <a:off x="2046789" y="3979875"/>
              <a:ext cx="399909" cy="554887"/>
            </a:xfrm>
            <a:prstGeom prst="rect">
              <a:avLst/>
            </a:prstGeom>
            <a:blipFill>
              <a:blip r:embed="rId72" cstate="print"/>
              <a:stretch>
                <a:fillRect/>
              </a:stretch>
            </a:blipFill>
          </p:spPr>
          <p:txBody>
            <a:bodyPr wrap="square" lIns="0" tIns="0" rIns="0" bIns="0" rtlCol="0"/>
            <a:lstStyle/>
            <a:p>
              <a:endParaRPr/>
            </a:p>
          </p:txBody>
        </p:sp>
        <p:sp>
          <p:nvSpPr>
            <p:cNvPr id="324" name="object 324"/>
            <p:cNvSpPr/>
            <p:nvPr/>
          </p:nvSpPr>
          <p:spPr>
            <a:xfrm>
              <a:off x="2294843" y="4113431"/>
              <a:ext cx="151765" cy="421640"/>
            </a:xfrm>
            <a:custGeom>
              <a:avLst/>
              <a:gdLst/>
              <a:ahLst/>
              <a:cxnLst/>
              <a:rect l="l" t="t" r="r" b="b"/>
              <a:pathLst>
                <a:path w="151765" h="421639">
                  <a:moveTo>
                    <a:pt x="0" y="83620"/>
                  </a:moveTo>
                  <a:lnTo>
                    <a:pt x="43289" y="72059"/>
                  </a:lnTo>
                  <a:lnTo>
                    <a:pt x="83570" y="53961"/>
                  </a:lnTo>
                  <a:lnTo>
                    <a:pt x="120005" y="29787"/>
                  </a:lnTo>
                  <a:lnTo>
                    <a:pt x="151756" y="0"/>
                  </a:lnTo>
                  <a:lnTo>
                    <a:pt x="151756" y="344405"/>
                  </a:lnTo>
                  <a:lnTo>
                    <a:pt x="119545" y="372536"/>
                  </a:lnTo>
                  <a:lnTo>
                    <a:pt x="82956" y="395019"/>
                  </a:lnTo>
                  <a:lnTo>
                    <a:pt x="42828" y="411426"/>
                  </a:lnTo>
                  <a:lnTo>
                    <a:pt x="0" y="421331"/>
                  </a:lnTo>
                  <a:lnTo>
                    <a:pt x="84" y="83606"/>
                  </a:lnTo>
                </a:path>
              </a:pathLst>
            </a:custGeom>
            <a:ln w="5078">
              <a:solidFill>
                <a:srgbClr val="FFFFFF"/>
              </a:solidFill>
            </a:ln>
          </p:spPr>
          <p:txBody>
            <a:bodyPr wrap="square" lIns="0" tIns="0" rIns="0" bIns="0" rtlCol="0"/>
            <a:lstStyle/>
            <a:p>
              <a:endParaRPr/>
            </a:p>
          </p:txBody>
        </p:sp>
        <p:sp>
          <p:nvSpPr>
            <p:cNvPr id="325" name="object 325"/>
            <p:cNvSpPr/>
            <p:nvPr/>
          </p:nvSpPr>
          <p:spPr>
            <a:xfrm>
              <a:off x="2046788" y="4062157"/>
              <a:ext cx="248138" cy="472225"/>
            </a:xfrm>
            <a:prstGeom prst="rect">
              <a:avLst/>
            </a:prstGeom>
            <a:blipFill>
              <a:blip r:embed="rId73" cstate="print"/>
              <a:stretch>
                <a:fillRect/>
              </a:stretch>
            </a:blipFill>
          </p:spPr>
          <p:txBody>
            <a:bodyPr wrap="square" lIns="0" tIns="0" rIns="0" bIns="0" rtlCol="0"/>
            <a:lstStyle/>
            <a:p>
              <a:endParaRPr/>
            </a:p>
          </p:txBody>
        </p:sp>
        <p:sp>
          <p:nvSpPr>
            <p:cNvPr id="326" name="object 326"/>
            <p:cNvSpPr/>
            <p:nvPr/>
          </p:nvSpPr>
          <p:spPr>
            <a:xfrm>
              <a:off x="2046789" y="4062156"/>
              <a:ext cx="248285" cy="472440"/>
            </a:xfrm>
            <a:custGeom>
              <a:avLst/>
              <a:gdLst/>
              <a:ahLst/>
              <a:cxnLst/>
              <a:rect l="l" t="t" r="r" b="b"/>
              <a:pathLst>
                <a:path w="248284" h="472439">
                  <a:moveTo>
                    <a:pt x="248138" y="134881"/>
                  </a:moveTo>
                  <a:lnTo>
                    <a:pt x="248138" y="472225"/>
                  </a:lnTo>
                  <a:lnTo>
                    <a:pt x="0" y="338654"/>
                  </a:lnTo>
                  <a:lnTo>
                    <a:pt x="0" y="0"/>
                  </a:lnTo>
                  <a:lnTo>
                    <a:pt x="248138" y="134881"/>
                  </a:lnTo>
                  <a:close/>
                </a:path>
              </a:pathLst>
            </a:custGeom>
            <a:ln w="5077">
              <a:solidFill>
                <a:srgbClr val="FFFFFF"/>
              </a:solidFill>
            </a:ln>
          </p:spPr>
          <p:txBody>
            <a:bodyPr wrap="square" lIns="0" tIns="0" rIns="0" bIns="0" rtlCol="0"/>
            <a:lstStyle/>
            <a:p>
              <a:endParaRPr/>
            </a:p>
          </p:txBody>
        </p:sp>
        <p:sp>
          <p:nvSpPr>
            <p:cNvPr id="327" name="object 327"/>
            <p:cNvSpPr/>
            <p:nvPr/>
          </p:nvSpPr>
          <p:spPr>
            <a:xfrm>
              <a:off x="2046788" y="3979874"/>
              <a:ext cx="400050" cy="554990"/>
            </a:xfrm>
            <a:custGeom>
              <a:avLst/>
              <a:gdLst/>
              <a:ahLst/>
              <a:cxnLst/>
              <a:rect l="l" t="t" r="r" b="b"/>
              <a:pathLst>
                <a:path w="400050" h="554989">
                  <a:moveTo>
                    <a:pt x="0" y="82267"/>
                  </a:moveTo>
                  <a:lnTo>
                    <a:pt x="153814" y="0"/>
                  </a:lnTo>
                  <a:lnTo>
                    <a:pt x="399909" y="133922"/>
                  </a:lnTo>
                  <a:lnTo>
                    <a:pt x="399810" y="477947"/>
                  </a:lnTo>
                  <a:lnTo>
                    <a:pt x="367599" y="506078"/>
                  </a:lnTo>
                  <a:lnTo>
                    <a:pt x="331010" y="528561"/>
                  </a:lnTo>
                  <a:lnTo>
                    <a:pt x="290882" y="544968"/>
                  </a:lnTo>
                  <a:lnTo>
                    <a:pt x="248054" y="554873"/>
                  </a:lnTo>
                  <a:lnTo>
                    <a:pt x="0" y="420922"/>
                  </a:lnTo>
                  <a:lnTo>
                    <a:pt x="0" y="82267"/>
                  </a:lnTo>
                  <a:close/>
                </a:path>
              </a:pathLst>
            </a:custGeom>
            <a:ln w="14103">
              <a:solidFill>
                <a:srgbClr val="000000"/>
              </a:solidFill>
            </a:ln>
          </p:spPr>
          <p:txBody>
            <a:bodyPr wrap="square" lIns="0" tIns="0" rIns="0" bIns="0" rtlCol="0"/>
            <a:lstStyle/>
            <a:p>
              <a:endParaRPr/>
            </a:p>
          </p:txBody>
        </p:sp>
        <p:sp>
          <p:nvSpPr>
            <p:cNvPr id="328" name="object 328"/>
            <p:cNvSpPr/>
            <p:nvPr/>
          </p:nvSpPr>
          <p:spPr>
            <a:xfrm>
              <a:off x="2362954" y="4320518"/>
              <a:ext cx="27806" cy="34079"/>
            </a:xfrm>
            <a:prstGeom prst="rect">
              <a:avLst/>
            </a:prstGeom>
            <a:blipFill>
              <a:blip r:embed="rId74" cstate="print"/>
              <a:stretch>
                <a:fillRect/>
              </a:stretch>
            </a:blipFill>
          </p:spPr>
          <p:txBody>
            <a:bodyPr wrap="square" lIns="0" tIns="0" rIns="0" bIns="0" rtlCol="0"/>
            <a:lstStyle/>
            <a:p>
              <a:endParaRPr/>
            </a:p>
          </p:txBody>
        </p:sp>
        <p:sp>
          <p:nvSpPr>
            <p:cNvPr id="329" name="object 329"/>
            <p:cNvSpPr/>
            <p:nvPr/>
          </p:nvSpPr>
          <p:spPr>
            <a:xfrm>
              <a:off x="2362954" y="4320516"/>
              <a:ext cx="27940" cy="34290"/>
            </a:xfrm>
            <a:custGeom>
              <a:avLst/>
              <a:gdLst/>
              <a:ahLst/>
              <a:cxnLst/>
              <a:rect l="l" t="t" r="r" b="b"/>
              <a:pathLst>
                <a:path w="27940" h="34289">
                  <a:moveTo>
                    <a:pt x="2990" y="13079"/>
                  </a:moveTo>
                  <a:lnTo>
                    <a:pt x="5981" y="4876"/>
                  </a:lnTo>
                  <a:lnTo>
                    <a:pt x="13289" y="0"/>
                  </a:lnTo>
                  <a:lnTo>
                    <a:pt x="19313" y="2198"/>
                  </a:lnTo>
                  <a:lnTo>
                    <a:pt x="25337" y="4383"/>
                  </a:lnTo>
                  <a:lnTo>
                    <a:pt x="27806" y="12811"/>
                  </a:lnTo>
                  <a:lnTo>
                    <a:pt x="24815" y="21014"/>
                  </a:lnTo>
                  <a:lnTo>
                    <a:pt x="21838" y="29217"/>
                  </a:lnTo>
                  <a:lnTo>
                    <a:pt x="14516" y="34079"/>
                  </a:lnTo>
                  <a:lnTo>
                    <a:pt x="8492" y="31895"/>
                  </a:lnTo>
                  <a:lnTo>
                    <a:pt x="2468" y="29696"/>
                  </a:lnTo>
                  <a:lnTo>
                    <a:pt x="0" y="21268"/>
                  </a:lnTo>
                  <a:lnTo>
                    <a:pt x="2990" y="13079"/>
                  </a:lnTo>
                  <a:close/>
                </a:path>
              </a:pathLst>
            </a:custGeom>
            <a:ln w="5076">
              <a:solidFill>
                <a:srgbClr val="000000"/>
              </a:solidFill>
            </a:ln>
          </p:spPr>
          <p:txBody>
            <a:bodyPr wrap="square" lIns="0" tIns="0" rIns="0" bIns="0" rtlCol="0"/>
            <a:lstStyle/>
            <a:p>
              <a:endParaRPr/>
            </a:p>
          </p:txBody>
        </p:sp>
        <p:sp>
          <p:nvSpPr>
            <p:cNvPr id="330" name="object 330"/>
            <p:cNvSpPr/>
            <p:nvPr/>
          </p:nvSpPr>
          <p:spPr>
            <a:xfrm>
              <a:off x="2315315" y="4387970"/>
              <a:ext cx="110992" cy="102212"/>
            </a:xfrm>
            <a:prstGeom prst="rect">
              <a:avLst/>
            </a:prstGeom>
            <a:blipFill>
              <a:blip r:embed="rId75" cstate="print"/>
              <a:stretch>
                <a:fillRect/>
              </a:stretch>
            </a:blipFill>
          </p:spPr>
          <p:txBody>
            <a:bodyPr wrap="square" lIns="0" tIns="0" rIns="0" bIns="0" rtlCol="0"/>
            <a:lstStyle/>
            <a:p>
              <a:endParaRPr/>
            </a:p>
          </p:txBody>
        </p:sp>
        <p:sp>
          <p:nvSpPr>
            <p:cNvPr id="331" name="object 331"/>
            <p:cNvSpPr/>
            <p:nvPr/>
          </p:nvSpPr>
          <p:spPr>
            <a:xfrm>
              <a:off x="2315384" y="4178391"/>
              <a:ext cx="111125" cy="62230"/>
            </a:xfrm>
            <a:custGeom>
              <a:avLst/>
              <a:gdLst/>
              <a:ahLst/>
              <a:cxnLst/>
              <a:rect l="l" t="t" r="r" b="b"/>
              <a:pathLst>
                <a:path w="111125" h="62229">
                  <a:moveTo>
                    <a:pt x="106484" y="0"/>
                  </a:moveTo>
                  <a:lnTo>
                    <a:pt x="58003" y="32124"/>
                  </a:lnTo>
                  <a:lnTo>
                    <a:pt x="4613" y="52261"/>
                  </a:lnTo>
                  <a:lnTo>
                    <a:pt x="2624" y="52684"/>
                  </a:lnTo>
                  <a:lnTo>
                    <a:pt x="1072" y="54121"/>
                  </a:lnTo>
                  <a:lnTo>
                    <a:pt x="0" y="58617"/>
                  </a:lnTo>
                  <a:lnTo>
                    <a:pt x="1777" y="61239"/>
                  </a:lnTo>
                  <a:lnTo>
                    <a:pt x="4613" y="61831"/>
                  </a:lnTo>
                  <a:lnTo>
                    <a:pt x="32541" y="52857"/>
                  </a:lnTo>
                  <a:lnTo>
                    <a:pt x="59107" y="41010"/>
                  </a:lnTo>
                  <a:lnTo>
                    <a:pt x="84060" y="26420"/>
                  </a:lnTo>
                  <a:lnTo>
                    <a:pt x="107147" y="9217"/>
                  </a:lnTo>
                  <a:lnTo>
                    <a:pt x="109207" y="8090"/>
                  </a:lnTo>
                  <a:lnTo>
                    <a:pt x="110561" y="6102"/>
                  </a:lnTo>
                  <a:lnTo>
                    <a:pt x="110773" y="3875"/>
                  </a:lnTo>
                  <a:lnTo>
                    <a:pt x="110886" y="2959"/>
                  </a:lnTo>
                  <a:lnTo>
                    <a:pt x="110576" y="2057"/>
                  </a:lnTo>
                  <a:lnTo>
                    <a:pt x="108629" y="84"/>
                  </a:lnTo>
                  <a:lnTo>
                    <a:pt x="106484" y="0"/>
                  </a:lnTo>
                  <a:close/>
                </a:path>
              </a:pathLst>
            </a:custGeom>
            <a:solidFill>
              <a:srgbClr val="000000"/>
            </a:solidFill>
          </p:spPr>
          <p:txBody>
            <a:bodyPr wrap="square" lIns="0" tIns="0" rIns="0" bIns="0" rtlCol="0"/>
            <a:lstStyle/>
            <a:p>
              <a:endParaRPr/>
            </a:p>
          </p:txBody>
        </p:sp>
        <p:sp>
          <p:nvSpPr>
            <p:cNvPr id="332" name="object 332"/>
            <p:cNvSpPr/>
            <p:nvPr/>
          </p:nvSpPr>
          <p:spPr>
            <a:xfrm>
              <a:off x="2315384" y="4178391"/>
              <a:ext cx="111125" cy="62230"/>
            </a:xfrm>
            <a:custGeom>
              <a:avLst/>
              <a:gdLst/>
              <a:ahLst/>
              <a:cxnLst/>
              <a:rect l="l" t="t" r="r" b="b"/>
              <a:pathLst>
                <a:path w="111125" h="62229">
                  <a:moveTo>
                    <a:pt x="107147" y="9217"/>
                  </a:moveTo>
                  <a:lnTo>
                    <a:pt x="84060" y="26420"/>
                  </a:lnTo>
                  <a:lnTo>
                    <a:pt x="59107" y="41010"/>
                  </a:lnTo>
                  <a:lnTo>
                    <a:pt x="32541" y="52857"/>
                  </a:lnTo>
                  <a:lnTo>
                    <a:pt x="4613" y="61831"/>
                  </a:lnTo>
                  <a:lnTo>
                    <a:pt x="1777" y="61239"/>
                  </a:lnTo>
                  <a:lnTo>
                    <a:pt x="0" y="58617"/>
                  </a:lnTo>
                  <a:lnTo>
                    <a:pt x="634" y="55967"/>
                  </a:lnTo>
                  <a:lnTo>
                    <a:pt x="1072" y="54121"/>
                  </a:lnTo>
                  <a:lnTo>
                    <a:pt x="2624" y="52684"/>
                  </a:lnTo>
                  <a:lnTo>
                    <a:pt x="4613" y="52261"/>
                  </a:lnTo>
                  <a:lnTo>
                    <a:pt x="31969" y="43606"/>
                  </a:lnTo>
                  <a:lnTo>
                    <a:pt x="58003" y="32124"/>
                  </a:lnTo>
                  <a:lnTo>
                    <a:pt x="82461" y="17941"/>
                  </a:lnTo>
                  <a:lnTo>
                    <a:pt x="105088" y="1183"/>
                  </a:lnTo>
                  <a:lnTo>
                    <a:pt x="106484" y="0"/>
                  </a:lnTo>
                  <a:lnTo>
                    <a:pt x="108629" y="84"/>
                  </a:lnTo>
                  <a:lnTo>
                    <a:pt x="109898" y="1381"/>
                  </a:lnTo>
                  <a:lnTo>
                    <a:pt x="110576" y="2057"/>
                  </a:lnTo>
                  <a:lnTo>
                    <a:pt x="110886" y="2959"/>
                  </a:lnTo>
                  <a:lnTo>
                    <a:pt x="110773" y="3875"/>
                  </a:lnTo>
                  <a:lnTo>
                    <a:pt x="110561" y="6102"/>
                  </a:lnTo>
                  <a:lnTo>
                    <a:pt x="109207" y="8090"/>
                  </a:lnTo>
                  <a:lnTo>
                    <a:pt x="107147" y="9217"/>
                  </a:lnTo>
                  <a:close/>
                </a:path>
              </a:pathLst>
            </a:custGeom>
            <a:ln w="5075">
              <a:solidFill>
                <a:srgbClr val="000000"/>
              </a:solidFill>
            </a:ln>
          </p:spPr>
          <p:txBody>
            <a:bodyPr wrap="square" lIns="0" tIns="0" rIns="0" bIns="0" rtlCol="0"/>
            <a:lstStyle/>
            <a:p>
              <a:endParaRPr/>
            </a:p>
          </p:txBody>
        </p:sp>
        <p:sp>
          <p:nvSpPr>
            <p:cNvPr id="333" name="object 333"/>
            <p:cNvSpPr/>
            <p:nvPr/>
          </p:nvSpPr>
          <p:spPr>
            <a:xfrm>
              <a:off x="2362037" y="4208626"/>
              <a:ext cx="31254" cy="19673"/>
            </a:xfrm>
            <a:prstGeom prst="rect">
              <a:avLst/>
            </a:prstGeom>
            <a:blipFill>
              <a:blip r:embed="rId76" cstate="print"/>
              <a:stretch>
                <a:fillRect/>
              </a:stretch>
            </a:blipFill>
          </p:spPr>
          <p:txBody>
            <a:bodyPr wrap="square" lIns="0" tIns="0" rIns="0" bIns="0" rtlCol="0"/>
            <a:lstStyle/>
            <a:p>
              <a:endParaRPr/>
            </a:p>
          </p:txBody>
        </p:sp>
        <p:sp>
          <p:nvSpPr>
            <p:cNvPr id="334" name="object 334"/>
            <p:cNvSpPr/>
            <p:nvPr/>
          </p:nvSpPr>
          <p:spPr>
            <a:xfrm>
              <a:off x="2362037" y="4208626"/>
              <a:ext cx="31750" cy="19685"/>
            </a:xfrm>
            <a:custGeom>
              <a:avLst/>
              <a:gdLst/>
              <a:ahLst/>
              <a:cxnLst/>
              <a:rect l="l" t="t" r="r" b="b"/>
              <a:pathLst>
                <a:path w="31750" h="19685">
                  <a:moveTo>
                    <a:pt x="0" y="19151"/>
                  </a:moveTo>
                  <a:lnTo>
                    <a:pt x="5928" y="8101"/>
                  </a:lnTo>
                  <a:lnTo>
                    <a:pt x="13631" y="1567"/>
                  </a:lnTo>
                  <a:lnTo>
                    <a:pt x="22207" y="0"/>
                  </a:lnTo>
                  <a:lnTo>
                    <a:pt x="30754" y="3845"/>
                  </a:lnTo>
                  <a:lnTo>
                    <a:pt x="31254" y="8837"/>
                  </a:lnTo>
                  <a:lnTo>
                    <a:pt x="27984" y="13380"/>
                  </a:lnTo>
                  <a:lnTo>
                    <a:pt x="21531" y="16982"/>
                  </a:lnTo>
                  <a:lnTo>
                    <a:pt x="12485" y="19151"/>
                  </a:lnTo>
                  <a:lnTo>
                    <a:pt x="8379" y="19673"/>
                  </a:lnTo>
                  <a:lnTo>
                    <a:pt x="4091" y="19673"/>
                  </a:lnTo>
                  <a:lnTo>
                    <a:pt x="0" y="19151"/>
                  </a:lnTo>
                  <a:close/>
                </a:path>
              </a:pathLst>
            </a:custGeom>
            <a:ln w="3175">
              <a:solidFill>
                <a:srgbClr val="FFFFFF"/>
              </a:solidFill>
            </a:ln>
          </p:spPr>
          <p:txBody>
            <a:bodyPr wrap="square" lIns="0" tIns="0" rIns="0" bIns="0" rtlCol="0"/>
            <a:lstStyle/>
            <a:p>
              <a:endParaRPr/>
            </a:p>
          </p:txBody>
        </p:sp>
        <p:sp>
          <p:nvSpPr>
            <p:cNvPr id="335" name="object 335"/>
            <p:cNvSpPr/>
            <p:nvPr/>
          </p:nvSpPr>
          <p:spPr>
            <a:xfrm>
              <a:off x="2319544" y="4215698"/>
              <a:ext cx="102534" cy="79406"/>
            </a:xfrm>
            <a:prstGeom prst="rect">
              <a:avLst/>
            </a:prstGeom>
            <a:blipFill>
              <a:blip r:embed="rId77" cstate="print"/>
              <a:stretch>
                <a:fillRect/>
              </a:stretch>
            </a:blipFill>
          </p:spPr>
          <p:txBody>
            <a:bodyPr wrap="square" lIns="0" tIns="0" rIns="0" bIns="0" rtlCol="0"/>
            <a:lstStyle/>
            <a:p>
              <a:endParaRPr/>
            </a:p>
          </p:txBody>
        </p:sp>
        <p:sp>
          <p:nvSpPr>
            <p:cNvPr id="336" name="object 336"/>
            <p:cNvSpPr/>
            <p:nvPr/>
          </p:nvSpPr>
          <p:spPr>
            <a:xfrm>
              <a:off x="2319544" y="4220955"/>
              <a:ext cx="102870" cy="59690"/>
            </a:xfrm>
            <a:custGeom>
              <a:avLst/>
              <a:gdLst/>
              <a:ahLst/>
              <a:cxnLst/>
              <a:rect l="l" t="t" r="r" b="b"/>
              <a:pathLst>
                <a:path w="102869" h="59689">
                  <a:moveTo>
                    <a:pt x="102534" y="0"/>
                  </a:moveTo>
                  <a:lnTo>
                    <a:pt x="79258" y="16916"/>
                  </a:lnTo>
                  <a:lnTo>
                    <a:pt x="54267" y="31398"/>
                  </a:lnTo>
                  <a:lnTo>
                    <a:pt x="27775" y="43338"/>
                  </a:lnTo>
                  <a:lnTo>
                    <a:pt x="0" y="52627"/>
                  </a:lnTo>
                  <a:lnTo>
                    <a:pt x="0" y="59322"/>
                  </a:lnTo>
                  <a:lnTo>
                    <a:pt x="27991" y="50463"/>
                  </a:lnTo>
                  <a:lnTo>
                    <a:pt x="54589" y="38647"/>
                  </a:lnTo>
                  <a:lnTo>
                    <a:pt x="79526" y="24013"/>
                  </a:lnTo>
                  <a:lnTo>
                    <a:pt x="102534" y="6694"/>
                  </a:lnTo>
                  <a:lnTo>
                    <a:pt x="102534" y="0"/>
                  </a:lnTo>
                  <a:close/>
                </a:path>
              </a:pathLst>
            </a:custGeom>
            <a:solidFill>
              <a:srgbClr val="000000"/>
            </a:solidFill>
          </p:spPr>
          <p:txBody>
            <a:bodyPr wrap="square" lIns="0" tIns="0" rIns="0" bIns="0" rtlCol="0"/>
            <a:lstStyle/>
            <a:p>
              <a:endParaRPr/>
            </a:p>
          </p:txBody>
        </p:sp>
        <p:sp>
          <p:nvSpPr>
            <p:cNvPr id="337" name="object 337"/>
            <p:cNvSpPr/>
            <p:nvPr/>
          </p:nvSpPr>
          <p:spPr>
            <a:xfrm>
              <a:off x="2319544" y="4215219"/>
              <a:ext cx="102870" cy="80010"/>
            </a:xfrm>
            <a:custGeom>
              <a:avLst/>
              <a:gdLst/>
              <a:ahLst/>
              <a:cxnLst/>
              <a:rect l="l" t="t" r="r" b="b"/>
              <a:pathLst>
                <a:path w="102869" h="80010">
                  <a:moveTo>
                    <a:pt x="102534" y="0"/>
                  </a:moveTo>
                  <a:lnTo>
                    <a:pt x="102534" y="26793"/>
                  </a:lnTo>
                  <a:lnTo>
                    <a:pt x="79258" y="43702"/>
                  </a:lnTo>
                  <a:lnTo>
                    <a:pt x="54267" y="58184"/>
                  </a:lnTo>
                  <a:lnTo>
                    <a:pt x="27775" y="70123"/>
                  </a:lnTo>
                  <a:lnTo>
                    <a:pt x="0" y="79406"/>
                  </a:lnTo>
                </a:path>
              </a:pathLst>
            </a:custGeom>
            <a:ln w="5075">
              <a:solidFill>
                <a:srgbClr val="FFFFFF"/>
              </a:solidFill>
            </a:ln>
          </p:spPr>
          <p:txBody>
            <a:bodyPr wrap="square" lIns="0" tIns="0" rIns="0" bIns="0" rtlCol="0"/>
            <a:lstStyle/>
            <a:p>
              <a:endParaRPr/>
            </a:p>
          </p:txBody>
        </p:sp>
        <p:sp>
          <p:nvSpPr>
            <p:cNvPr id="338" name="object 338"/>
            <p:cNvSpPr/>
            <p:nvPr/>
          </p:nvSpPr>
          <p:spPr>
            <a:xfrm>
              <a:off x="2319544" y="4216177"/>
              <a:ext cx="102870" cy="80010"/>
            </a:xfrm>
            <a:custGeom>
              <a:avLst/>
              <a:gdLst/>
              <a:ahLst/>
              <a:cxnLst/>
              <a:rect l="l" t="t" r="r" b="b"/>
              <a:pathLst>
                <a:path w="102869" h="80010">
                  <a:moveTo>
                    <a:pt x="0" y="79406"/>
                  </a:moveTo>
                  <a:lnTo>
                    <a:pt x="0" y="52613"/>
                  </a:lnTo>
                  <a:lnTo>
                    <a:pt x="27706" y="43207"/>
                  </a:lnTo>
                  <a:lnTo>
                    <a:pt x="54166" y="31232"/>
                  </a:lnTo>
                  <a:lnTo>
                    <a:pt x="79177" y="16794"/>
                  </a:lnTo>
                  <a:lnTo>
                    <a:pt x="102534" y="0"/>
                  </a:lnTo>
                </a:path>
              </a:pathLst>
            </a:custGeom>
            <a:ln w="5075">
              <a:solidFill>
                <a:srgbClr val="000000"/>
              </a:solidFill>
            </a:ln>
          </p:spPr>
          <p:txBody>
            <a:bodyPr wrap="square" lIns="0" tIns="0" rIns="0" bIns="0" rtlCol="0"/>
            <a:lstStyle/>
            <a:p>
              <a:endParaRPr/>
            </a:p>
          </p:txBody>
        </p:sp>
        <p:sp>
          <p:nvSpPr>
            <p:cNvPr id="339" name="object 339"/>
            <p:cNvSpPr/>
            <p:nvPr/>
          </p:nvSpPr>
          <p:spPr>
            <a:xfrm>
              <a:off x="2090517" y="4370171"/>
              <a:ext cx="156104" cy="151611"/>
            </a:xfrm>
            <a:prstGeom prst="rect">
              <a:avLst/>
            </a:prstGeom>
            <a:blipFill>
              <a:blip r:embed="rId44" cstate="print"/>
              <a:stretch>
                <a:fillRect/>
              </a:stretch>
            </a:blipFill>
          </p:spPr>
          <p:txBody>
            <a:bodyPr wrap="square" lIns="0" tIns="0" rIns="0" bIns="0" rtlCol="0"/>
            <a:lstStyle/>
            <a:p>
              <a:endParaRPr/>
            </a:p>
          </p:txBody>
        </p:sp>
        <p:sp>
          <p:nvSpPr>
            <p:cNvPr id="340" name="object 340"/>
            <p:cNvSpPr/>
            <p:nvPr/>
          </p:nvSpPr>
          <p:spPr>
            <a:xfrm>
              <a:off x="2083441" y="4363177"/>
              <a:ext cx="170202" cy="165697"/>
            </a:xfrm>
            <a:prstGeom prst="rect">
              <a:avLst/>
            </a:prstGeom>
            <a:blipFill>
              <a:blip r:embed="rId78" cstate="print"/>
              <a:stretch>
                <a:fillRect/>
              </a:stretch>
            </a:blipFill>
          </p:spPr>
          <p:txBody>
            <a:bodyPr wrap="square" lIns="0" tIns="0" rIns="0" bIns="0" rtlCol="0"/>
            <a:lstStyle/>
            <a:p>
              <a:endParaRPr/>
            </a:p>
          </p:txBody>
        </p:sp>
        <p:sp>
          <p:nvSpPr>
            <p:cNvPr id="341" name="object 341"/>
            <p:cNvSpPr txBox="1"/>
            <p:nvPr/>
          </p:nvSpPr>
          <p:spPr>
            <a:xfrm>
              <a:off x="3123525" y="4243797"/>
              <a:ext cx="1046480" cy="216726"/>
            </a:xfrm>
            <a:prstGeom prst="rect">
              <a:avLst/>
            </a:prstGeom>
          </p:spPr>
          <p:txBody>
            <a:bodyPr vert="horz" wrap="square" lIns="0" tIns="16510" rIns="0" bIns="0" rtlCol="0">
              <a:spAutoFit/>
            </a:bodyPr>
            <a:lstStyle/>
            <a:p>
              <a:pPr marL="12700">
                <a:spcBef>
                  <a:spcPts val="130"/>
                </a:spcBef>
              </a:pPr>
              <a:r>
                <a:rPr sz="1300" spc="5" dirty="0">
                  <a:latin typeface="Times New Roman"/>
                  <a:cs typeface="Times New Roman"/>
                </a:rPr>
                <a:t>192.168.1.0/24</a:t>
              </a:r>
              <a:endParaRPr sz="1300" dirty="0">
                <a:latin typeface="Times New Roman"/>
                <a:cs typeface="Times New Roman"/>
              </a:endParaRPr>
            </a:p>
          </p:txBody>
        </p:sp>
        <p:sp>
          <p:nvSpPr>
            <p:cNvPr id="342" name="object 342"/>
            <p:cNvSpPr/>
            <p:nvPr/>
          </p:nvSpPr>
          <p:spPr>
            <a:xfrm>
              <a:off x="3046542" y="3183103"/>
              <a:ext cx="400050" cy="0"/>
            </a:xfrm>
            <a:custGeom>
              <a:avLst/>
              <a:gdLst/>
              <a:ahLst/>
              <a:cxnLst/>
              <a:rect l="l" t="t" r="r" b="b"/>
              <a:pathLst>
                <a:path w="400050">
                  <a:moveTo>
                    <a:pt x="399882" y="0"/>
                  </a:moveTo>
                  <a:lnTo>
                    <a:pt x="0" y="0"/>
                  </a:lnTo>
                </a:path>
              </a:pathLst>
            </a:custGeom>
            <a:ln w="16913">
              <a:solidFill>
                <a:srgbClr val="000000"/>
              </a:solidFill>
            </a:ln>
          </p:spPr>
          <p:txBody>
            <a:bodyPr wrap="square" lIns="0" tIns="0" rIns="0" bIns="0" rtlCol="0"/>
            <a:lstStyle/>
            <a:p>
              <a:endParaRPr/>
            </a:p>
          </p:txBody>
        </p:sp>
        <p:sp>
          <p:nvSpPr>
            <p:cNvPr id="343" name="object 343"/>
            <p:cNvSpPr txBox="1"/>
            <p:nvPr/>
          </p:nvSpPr>
          <p:spPr>
            <a:xfrm>
              <a:off x="3343944" y="1844294"/>
              <a:ext cx="1567224" cy="550745"/>
            </a:xfrm>
            <a:prstGeom prst="rect">
              <a:avLst/>
            </a:prstGeom>
          </p:spPr>
          <p:txBody>
            <a:bodyPr vert="horz" wrap="square" lIns="0" tIns="84455" rIns="0" bIns="0" rtlCol="0">
              <a:spAutoFit/>
            </a:bodyPr>
            <a:lstStyle/>
            <a:p>
              <a:pPr marL="12700">
                <a:spcBef>
                  <a:spcPts val="665"/>
                </a:spcBef>
              </a:pPr>
              <a:r>
                <a:rPr lang="zh-CN" altLang="en-US" sz="2650" spc="15" dirty="0">
                  <a:latin typeface="宋体"/>
                  <a:cs typeface="宋体"/>
                </a:rPr>
                <a:t>济南</a:t>
              </a:r>
              <a:endParaRPr sz="2650" dirty="0">
                <a:latin typeface="宋体"/>
                <a:cs typeface="宋体"/>
              </a:endParaRPr>
            </a:p>
            <a:p>
              <a:pPr marL="608965">
                <a:spcBef>
                  <a:spcPts val="310"/>
                </a:spcBef>
              </a:pPr>
              <a:r>
                <a:rPr lang="en-US" altLang="zh-CN" sz="1200" dirty="0" smtClean="0">
                  <a:latin typeface="Times New Roman" panose="02020603050405020304" pitchFamily="18" charset="0"/>
                  <a:cs typeface="Times New Roman" panose="02020603050405020304" pitchFamily="18" charset="0"/>
                </a:rPr>
                <a:t>119.163.150.17</a:t>
              </a:r>
              <a:endParaRPr sz="1050" dirty="0">
                <a:latin typeface="Times New Roman" panose="02020603050405020304" pitchFamily="18" charset="0"/>
                <a:cs typeface="Times New Roman" panose="02020603050405020304" pitchFamily="18" charset="0"/>
              </a:endParaRPr>
            </a:p>
          </p:txBody>
        </p:sp>
        <p:sp>
          <p:nvSpPr>
            <p:cNvPr id="344" name="object 344"/>
            <p:cNvSpPr txBox="1"/>
            <p:nvPr/>
          </p:nvSpPr>
          <p:spPr>
            <a:xfrm>
              <a:off x="7037817" y="1844294"/>
              <a:ext cx="1309370" cy="739775"/>
            </a:xfrm>
            <a:prstGeom prst="rect">
              <a:avLst/>
            </a:prstGeom>
          </p:spPr>
          <p:txBody>
            <a:bodyPr vert="horz" wrap="square" lIns="0" tIns="84455" rIns="0" bIns="0" rtlCol="0">
              <a:spAutoFit/>
            </a:bodyPr>
            <a:lstStyle/>
            <a:p>
              <a:pPr marL="617220">
                <a:spcBef>
                  <a:spcPts val="665"/>
                </a:spcBef>
              </a:pPr>
              <a:r>
                <a:rPr lang="zh-CN" altLang="en-US" sz="2650" spc="20" dirty="0">
                  <a:latin typeface="宋体"/>
                  <a:cs typeface="宋体"/>
                </a:rPr>
                <a:t>上海</a:t>
              </a:r>
              <a:endParaRPr sz="2650" dirty="0">
                <a:latin typeface="宋体"/>
                <a:cs typeface="宋体"/>
              </a:endParaRPr>
            </a:p>
            <a:p>
              <a:pPr marL="12700">
                <a:spcBef>
                  <a:spcPts val="310"/>
                </a:spcBef>
              </a:pPr>
              <a:r>
                <a:rPr sz="1300" spc="5" dirty="0">
                  <a:latin typeface="Times New Roman"/>
                  <a:cs typeface="Times New Roman"/>
                </a:rPr>
                <a:t>212.38.64.55</a:t>
              </a:r>
              <a:endParaRPr sz="1300" dirty="0">
                <a:latin typeface="Times New Roman"/>
                <a:cs typeface="Times New Roman"/>
              </a:endParaRPr>
            </a:p>
          </p:txBody>
        </p:sp>
        <p:sp>
          <p:nvSpPr>
            <p:cNvPr id="345" name="object 345"/>
            <p:cNvSpPr txBox="1"/>
            <p:nvPr/>
          </p:nvSpPr>
          <p:spPr>
            <a:xfrm>
              <a:off x="2040803" y="1922783"/>
              <a:ext cx="914400" cy="216726"/>
            </a:xfrm>
            <a:prstGeom prst="rect">
              <a:avLst/>
            </a:prstGeom>
          </p:spPr>
          <p:txBody>
            <a:bodyPr vert="horz" wrap="square" lIns="0" tIns="16510" rIns="0" bIns="0" rtlCol="0">
              <a:spAutoFit/>
            </a:bodyPr>
            <a:lstStyle/>
            <a:p>
              <a:pPr marL="12700">
                <a:spcBef>
                  <a:spcPts val="130"/>
                </a:spcBef>
              </a:pPr>
              <a:r>
                <a:rPr sz="1300" spc="5" dirty="0">
                  <a:latin typeface="Times New Roman"/>
                  <a:cs typeface="Times New Roman"/>
                </a:rPr>
                <a:t>192.168.1.11</a:t>
              </a:r>
              <a:endParaRPr sz="1300">
                <a:latin typeface="Times New Roman"/>
                <a:cs typeface="Times New Roman"/>
              </a:endParaRPr>
            </a:p>
          </p:txBody>
        </p:sp>
        <p:sp>
          <p:nvSpPr>
            <p:cNvPr id="346" name="object 346"/>
            <p:cNvSpPr txBox="1"/>
            <p:nvPr/>
          </p:nvSpPr>
          <p:spPr>
            <a:xfrm>
              <a:off x="9137324" y="4519606"/>
              <a:ext cx="914400" cy="216726"/>
            </a:xfrm>
            <a:prstGeom prst="rect">
              <a:avLst/>
            </a:prstGeom>
          </p:spPr>
          <p:txBody>
            <a:bodyPr vert="horz" wrap="square" lIns="0" tIns="16510" rIns="0" bIns="0" rtlCol="0">
              <a:spAutoFit/>
            </a:bodyPr>
            <a:lstStyle/>
            <a:p>
              <a:pPr marL="12700">
                <a:spcBef>
                  <a:spcPts val="130"/>
                </a:spcBef>
              </a:pPr>
              <a:r>
                <a:rPr sz="1300" spc="5" dirty="0">
                  <a:latin typeface="Times New Roman"/>
                  <a:cs typeface="Times New Roman"/>
                </a:rPr>
                <a:t>192.168.2.22</a:t>
              </a:r>
              <a:endParaRPr sz="1300">
                <a:latin typeface="Times New Roman"/>
                <a:cs typeface="Times New Roman"/>
              </a:endParaRPr>
            </a:p>
          </p:txBody>
        </p:sp>
        <p:sp>
          <p:nvSpPr>
            <p:cNvPr id="347" name="object 347"/>
            <p:cNvSpPr/>
            <p:nvPr/>
          </p:nvSpPr>
          <p:spPr>
            <a:xfrm>
              <a:off x="2623607" y="2496154"/>
              <a:ext cx="6840220" cy="1576705"/>
            </a:xfrm>
            <a:custGeom>
              <a:avLst/>
              <a:gdLst/>
              <a:ahLst/>
              <a:cxnLst/>
              <a:rect l="l" t="t" r="r" b="b"/>
              <a:pathLst>
                <a:path w="6840220" h="1576704">
                  <a:moveTo>
                    <a:pt x="0" y="0"/>
                  </a:moveTo>
                  <a:lnTo>
                    <a:pt x="6840171" y="1576489"/>
                  </a:lnTo>
                </a:path>
              </a:pathLst>
            </a:custGeom>
            <a:ln w="30444">
              <a:solidFill>
                <a:srgbClr val="0000FF"/>
              </a:solidFill>
              <a:prstDash val="dash"/>
            </a:ln>
          </p:spPr>
          <p:txBody>
            <a:bodyPr wrap="square" lIns="0" tIns="0" rIns="0" bIns="0" rtlCol="0"/>
            <a:lstStyle/>
            <a:p>
              <a:endParaRPr/>
            </a:p>
          </p:txBody>
        </p:sp>
        <p:sp>
          <p:nvSpPr>
            <p:cNvPr id="348" name="object 348"/>
            <p:cNvSpPr/>
            <p:nvPr/>
          </p:nvSpPr>
          <p:spPr>
            <a:xfrm>
              <a:off x="2446698" y="2435549"/>
              <a:ext cx="208279" cy="128905"/>
            </a:xfrm>
            <a:custGeom>
              <a:avLst/>
              <a:gdLst/>
              <a:ahLst/>
              <a:cxnLst/>
              <a:rect l="l" t="t" r="r" b="b"/>
              <a:pathLst>
                <a:path w="208280" h="128905">
                  <a:moveTo>
                    <a:pt x="207834" y="0"/>
                  </a:moveTo>
                  <a:lnTo>
                    <a:pt x="0" y="19731"/>
                  </a:lnTo>
                  <a:lnTo>
                    <a:pt x="178151" y="128538"/>
                  </a:lnTo>
                  <a:lnTo>
                    <a:pt x="207834" y="0"/>
                  </a:lnTo>
                  <a:close/>
                </a:path>
              </a:pathLst>
            </a:custGeom>
            <a:solidFill>
              <a:srgbClr val="0000FF"/>
            </a:solidFill>
          </p:spPr>
          <p:txBody>
            <a:bodyPr wrap="square" lIns="0" tIns="0" rIns="0" bIns="0" rtlCol="0"/>
            <a:lstStyle/>
            <a:p>
              <a:endParaRPr/>
            </a:p>
          </p:txBody>
        </p:sp>
        <p:sp>
          <p:nvSpPr>
            <p:cNvPr id="349" name="object 349"/>
            <p:cNvSpPr/>
            <p:nvPr/>
          </p:nvSpPr>
          <p:spPr>
            <a:xfrm>
              <a:off x="9432884" y="4004667"/>
              <a:ext cx="208279" cy="128905"/>
            </a:xfrm>
            <a:custGeom>
              <a:avLst/>
              <a:gdLst/>
              <a:ahLst/>
              <a:cxnLst/>
              <a:rect l="l" t="t" r="r" b="b"/>
              <a:pathLst>
                <a:path w="208279" h="128904">
                  <a:moveTo>
                    <a:pt x="29767" y="0"/>
                  </a:moveTo>
                  <a:lnTo>
                    <a:pt x="0" y="128552"/>
                  </a:lnTo>
                  <a:lnTo>
                    <a:pt x="207806" y="108764"/>
                  </a:lnTo>
                  <a:lnTo>
                    <a:pt x="29767" y="0"/>
                  </a:lnTo>
                  <a:close/>
                </a:path>
              </a:pathLst>
            </a:custGeom>
            <a:solidFill>
              <a:srgbClr val="0000FF"/>
            </a:solidFill>
          </p:spPr>
          <p:txBody>
            <a:bodyPr wrap="square" lIns="0" tIns="0" rIns="0" bIns="0" rtlCol="0"/>
            <a:lstStyle/>
            <a:p>
              <a:endParaRPr/>
            </a:p>
          </p:txBody>
        </p:sp>
        <p:sp>
          <p:nvSpPr>
            <p:cNvPr id="350" name="object 350"/>
            <p:cNvSpPr/>
            <p:nvPr/>
          </p:nvSpPr>
          <p:spPr>
            <a:xfrm>
              <a:off x="4839419" y="3012677"/>
              <a:ext cx="2313305" cy="360045"/>
            </a:xfrm>
            <a:custGeom>
              <a:avLst/>
              <a:gdLst/>
              <a:ahLst/>
              <a:cxnLst/>
              <a:rect l="l" t="t" r="r" b="b"/>
              <a:pathLst>
                <a:path w="2313304" h="360045">
                  <a:moveTo>
                    <a:pt x="0" y="359570"/>
                  </a:moveTo>
                  <a:lnTo>
                    <a:pt x="2313238" y="359570"/>
                  </a:lnTo>
                  <a:lnTo>
                    <a:pt x="2313238" y="0"/>
                  </a:lnTo>
                  <a:lnTo>
                    <a:pt x="0" y="0"/>
                  </a:lnTo>
                  <a:lnTo>
                    <a:pt x="0" y="359570"/>
                  </a:lnTo>
                  <a:close/>
                </a:path>
              </a:pathLst>
            </a:custGeom>
            <a:solidFill>
              <a:srgbClr val="FFFFFF"/>
            </a:solidFill>
          </p:spPr>
          <p:txBody>
            <a:bodyPr wrap="square" lIns="0" tIns="0" rIns="0" bIns="0" rtlCol="0"/>
            <a:lstStyle/>
            <a:p>
              <a:endParaRPr/>
            </a:p>
          </p:txBody>
        </p:sp>
        <p:sp>
          <p:nvSpPr>
            <p:cNvPr id="351" name="object 351"/>
            <p:cNvSpPr/>
            <p:nvPr/>
          </p:nvSpPr>
          <p:spPr>
            <a:xfrm>
              <a:off x="4839419" y="3012677"/>
              <a:ext cx="2313305" cy="360045"/>
            </a:xfrm>
            <a:custGeom>
              <a:avLst/>
              <a:gdLst/>
              <a:ahLst/>
              <a:cxnLst/>
              <a:rect l="l" t="t" r="r" b="b"/>
              <a:pathLst>
                <a:path w="2313304" h="360045">
                  <a:moveTo>
                    <a:pt x="0" y="359570"/>
                  </a:moveTo>
                  <a:lnTo>
                    <a:pt x="2313238" y="359570"/>
                  </a:lnTo>
                  <a:lnTo>
                    <a:pt x="2313238" y="0"/>
                  </a:lnTo>
                  <a:lnTo>
                    <a:pt x="0" y="0"/>
                  </a:lnTo>
                  <a:lnTo>
                    <a:pt x="0" y="359570"/>
                  </a:lnTo>
                  <a:close/>
                </a:path>
              </a:pathLst>
            </a:custGeom>
            <a:ln w="16913">
              <a:solidFill>
                <a:srgbClr val="008000"/>
              </a:solidFill>
            </a:ln>
          </p:spPr>
          <p:txBody>
            <a:bodyPr wrap="square" lIns="0" tIns="0" rIns="0" bIns="0" rtlCol="0"/>
            <a:lstStyle/>
            <a:p>
              <a:endParaRPr/>
            </a:p>
          </p:txBody>
        </p:sp>
        <p:sp>
          <p:nvSpPr>
            <p:cNvPr id="352" name="object 352"/>
            <p:cNvSpPr txBox="1"/>
            <p:nvPr/>
          </p:nvSpPr>
          <p:spPr>
            <a:xfrm>
              <a:off x="4839419" y="3012676"/>
              <a:ext cx="2313305" cy="351134"/>
            </a:xfrm>
            <a:prstGeom prst="rect">
              <a:avLst/>
            </a:prstGeom>
            <a:ln w="16913">
              <a:solidFill>
                <a:srgbClr val="008000"/>
              </a:solidFill>
            </a:ln>
          </p:spPr>
          <p:txBody>
            <a:bodyPr vert="horz" wrap="square" lIns="0" tIns="108000" rIns="0" bIns="108000" rtlCol="0">
              <a:spAutoFit/>
            </a:bodyPr>
            <a:lstStyle/>
            <a:p>
              <a:pPr marL="558800">
                <a:spcBef>
                  <a:spcPts val="330"/>
                </a:spcBef>
              </a:pPr>
              <a:r>
                <a:rPr sz="1550" dirty="0">
                  <a:latin typeface="Times New Roman"/>
                  <a:cs typeface="Times New Roman"/>
                </a:rPr>
                <a:t>Secure</a:t>
              </a:r>
              <a:r>
                <a:rPr sz="1550" spc="375" dirty="0">
                  <a:latin typeface="Times New Roman"/>
                  <a:cs typeface="Times New Roman"/>
                </a:rPr>
                <a:t> </a:t>
              </a:r>
              <a:r>
                <a:rPr sz="1550" dirty="0">
                  <a:latin typeface="Times New Roman"/>
                  <a:cs typeface="Times New Roman"/>
                </a:rPr>
                <a:t>Tunnel</a:t>
              </a:r>
            </a:p>
          </p:txBody>
        </p:sp>
        <p:sp>
          <p:nvSpPr>
            <p:cNvPr id="353" name="object 353"/>
            <p:cNvSpPr/>
            <p:nvPr/>
          </p:nvSpPr>
          <p:spPr>
            <a:xfrm>
              <a:off x="7152799" y="3092618"/>
              <a:ext cx="370205" cy="0"/>
            </a:xfrm>
            <a:custGeom>
              <a:avLst/>
              <a:gdLst/>
              <a:ahLst/>
              <a:cxnLst/>
              <a:rect l="l" t="t" r="r" b="b"/>
              <a:pathLst>
                <a:path w="370204">
                  <a:moveTo>
                    <a:pt x="0" y="0"/>
                  </a:moveTo>
                  <a:lnTo>
                    <a:pt x="369903" y="0"/>
                  </a:lnTo>
                </a:path>
              </a:pathLst>
            </a:custGeom>
            <a:ln w="10147">
              <a:solidFill>
                <a:srgbClr val="008000"/>
              </a:solidFill>
              <a:prstDash val="sysDash"/>
            </a:ln>
          </p:spPr>
          <p:txBody>
            <a:bodyPr wrap="square" lIns="0" tIns="0" rIns="0" bIns="0" rtlCol="0"/>
            <a:lstStyle/>
            <a:p>
              <a:endParaRPr/>
            </a:p>
          </p:txBody>
        </p:sp>
        <p:sp>
          <p:nvSpPr>
            <p:cNvPr id="354" name="object 354"/>
            <p:cNvSpPr/>
            <p:nvPr/>
          </p:nvSpPr>
          <p:spPr>
            <a:xfrm>
              <a:off x="7511274" y="3046953"/>
              <a:ext cx="137160" cy="91440"/>
            </a:xfrm>
            <a:custGeom>
              <a:avLst/>
              <a:gdLst/>
              <a:ahLst/>
              <a:cxnLst/>
              <a:rect l="l" t="t" r="r" b="b"/>
              <a:pathLst>
                <a:path w="137160" h="91439">
                  <a:moveTo>
                    <a:pt x="0" y="0"/>
                  </a:moveTo>
                  <a:lnTo>
                    <a:pt x="0" y="91330"/>
                  </a:lnTo>
                  <a:lnTo>
                    <a:pt x="137126" y="45665"/>
                  </a:lnTo>
                  <a:lnTo>
                    <a:pt x="0" y="0"/>
                  </a:lnTo>
                  <a:close/>
                </a:path>
              </a:pathLst>
            </a:custGeom>
            <a:solidFill>
              <a:srgbClr val="008000"/>
            </a:solidFill>
          </p:spPr>
          <p:txBody>
            <a:bodyPr wrap="square" lIns="0" tIns="0" rIns="0" bIns="0" rtlCol="0"/>
            <a:lstStyle/>
            <a:p>
              <a:endParaRPr/>
            </a:p>
          </p:txBody>
        </p:sp>
        <p:sp>
          <p:nvSpPr>
            <p:cNvPr id="355" name="object 355"/>
            <p:cNvSpPr/>
            <p:nvPr/>
          </p:nvSpPr>
          <p:spPr>
            <a:xfrm>
              <a:off x="4343816" y="3092618"/>
              <a:ext cx="370205" cy="0"/>
            </a:xfrm>
            <a:custGeom>
              <a:avLst/>
              <a:gdLst/>
              <a:ahLst/>
              <a:cxnLst/>
              <a:rect l="l" t="t" r="r" b="b"/>
              <a:pathLst>
                <a:path w="370205">
                  <a:moveTo>
                    <a:pt x="0" y="0"/>
                  </a:moveTo>
                  <a:lnTo>
                    <a:pt x="369903" y="0"/>
                  </a:lnTo>
                </a:path>
              </a:pathLst>
            </a:custGeom>
            <a:ln w="10147">
              <a:solidFill>
                <a:srgbClr val="008000"/>
              </a:solidFill>
              <a:prstDash val="sysDash"/>
            </a:ln>
          </p:spPr>
          <p:txBody>
            <a:bodyPr wrap="square" lIns="0" tIns="0" rIns="0" bIns="0" rtlCol="0"/>
            <a:lstStyle/>
            <a:p>
              <a:endParaRPr/>
            </a:p>
          </p:txBody>
        </p:sp>
        <p:sp>
          <p:nvSpPr>
            <p:cNvPr id="356" name="object 356"/>
            <p:cNvSpPr/>
            <p:nvPr/>
          </p:nvSpPr>
          <p:spPr>
            <a:xfrm>
              <a:off x="4702291" y="3046953"/>
              <a:ext cx="137160" cy="91440"/>
            </a:xfrm>
            <a:custGeom>
              <a:avLst/>
              <a:gdLst/>
              <a:ahLst/>
              <a:cxnLst/>
              <a:rect l="l" t="t" r="r" b="b"/>
              <a:pathLst>
                <a:path w="137160" h="91439">
                  <a:moveTo>
                    <a:pt x="0" y="0"/>
                  </a:moveTo>
                  <a:lnTo>
                    <a:pt x="0" y="91330"/>
                  </a:lnTo>
                  <a:lnTo>
                    <a:pt x="137126" y="45665"/>
                  </a:lnTo>
                  <a:lnTo>
                    <a:pt x="0" y="0"/>
                  </a:lnTo>
                  <a:close/>
                </a:path>
              </a:pathLst>
            </a:custGeom>
            <a:solidFill>
              <a:srgbClr val="008000"/>
            </a:solidFill>
          </p:spPr>
          <p:txBody>
            <a:bodyPr wrap="square" lIns="0" tIns="0" rIns="0" bIns="0" rtlCol="0"/>
            <a:lstStyle/>
            <a:p>
              <a:endParaRPr/>
            </a:p>
          </p:txBody>
        </p:sp>
        <p:sp>
          <p:nvSpPr>
            <p:cNvPr id="357" name="object 357"/>
            <p:cNvSpPr/>
            <p:nvPr/>
          </p:nvSpPr>
          <p:spPr>
            <a:xfrm>
              <a:off x="4469515" y="3292333"/>
              <a:ext cx="370205" cy="0"/>
            </a:xfrm>
            <a:custGeom>
              <a:avLst/>
              <a:gdLst/>
              <a:ahLst/>
              <a:cxnLst/>
              <a:rect l="l" t="t" r="r" b="b"/>
              <a:pathLst>
                <a:path w="370204">
                  <a:moveTo>
                    <a:pt x="369903" y="0"/>
                  </a:moveTo>
                  <a:lnTo>
                    <a:pt x="0" y="0"/>
                  </a:lnTo>
                </a:path>
              </a:pathLst>
            </a:custGeom>
            <a:ln w="10147">
              <a:solidFill>
                <a:srgbClr val="008000"/>
              </a:solidFill>
              <a:prstDash val="sysDash"/>
            </a:ln>
          </p:spPr>
          <p:txBody>
            <a:bodyPr wrap="square" lIns="0" tIns="0" rIns="0" bIns="0" rtlCol="0"/>
            <a:lstStyle/>
            <a:p>
              <a:endParaRPr/>
            </a:p>
          </p:txBody>
        </p:sp>
        <p:sp>
          <p:nvSpPr>
            <p:cNvPr id="358" name="object 358"/>
            <p:cNvSpPr/>
            <p:nvPr/>
          </p:nvSpPr>
          <p:spPr>
            <a:xfrm>
              <a:off x="4343815" y="3246667"/>
              <a:ext cx="137160" cy="91440"/>
            </a:xfrm>
            <a:custGeom>
              <a:avLst/>
              <a:gdLst/>
              <a:ahLst/>
              <a:cxnLst/>
              <a:rect l="l" t="t" r="r" b="b"/>
              <a:pathLst>
                <a:path w="137160" h="91439">
                  <a:moveTo>
                    <a:pt x="137126" y="0"/>
                  </a:moveTo>
                  <a:lnTo>
                    <a:pt x="0" y="45665"/>
                  </a:lnTo>
                  <a:lnTo>
                    <a:pt x="137126" y="91330"/>
                  </a:lnTo>
                  <a:lnTo>
                    <a:pt x="137126" y="0"/>
                  </a:lnTo>
                  <a:close/>
                </a:path>
              </a:pathLst>
            </a:custGeom>
            <a:solidFill>
              <a:srgbClr val="008000"/>
            </a:solidFill>
          </p:spPr>
          <p:txBody>
            <a:bodyPr wrap="square" lIns="0" tIns="0" rIns="0" bIns="0" rtlCol="0"/>
            <a:lstStyle/>
            <a:p>
              <a:endParaRPr/>
            </a:p>
          </p:txBody>
        </p:sp>
        <p:sp>
          <p:nvSpPr>
            <p:cNvPr id="359" name="object 359"/>
            <p:cNvSpPr/>
            <p:nvPr/>
          </p:nvSpPr>
          <p:spPr>
            <a:xfrm>
              <a:off x="7278498" y="3292333"/>
              <a:ext cx="370205" cy="0"/>
            </a:xfrm>
            <a:custGeom>
              <a:avLst/>
              <a:gdLst/>
              <a:ahLst/>
              <a:cxnLst/>
              <a:rect l="l" t="t" r="r" b="b"/>
              <a:pathLst>
                <a:path w="370204">
                  <a:moveTo>
                    <a:pt x="369903" y="0"/>
                  </a:moveTo>
                  <a:lnTo>
                    <a:pt x="0" y="0"/>
                  </a:lnTo>
                </a:path>
              </a:pathLst>
            </a:custGeom>
            <a:ln w="10147">
              <a:solidFill>
                <a:srgbClr val="008000"/>
              </a:solidFill>
              <a:prstDash val="sysDash"/>
            </a:ln>
          </p:spPr>
          <p:txBody>
            <a:bodyPr wrap="square" lIns="0" tIns="0" rIns="0" bIns="0" rtlCol="0"/>
            <a:lstStyle/>
            <a:p>
              <a:endParaRPr/>
            </a:p>
          </p:txBody>
        </p:sp>
        <p:sp>
          <p:nvSpPr>
            <p:cNvPr id="360" name="object 360"/>
            <p:cNvSpPr/>
            <p:nvPr/>
          </p:nvSpPr>
          <p:spPr>
            <a:xfrm>
              <a:off x="7152798" y="3246667"/>
              <a:ext cx="137160" cy="91440"/>
            </a:xfrm>
            <a:custGeom>
              <a:avLst/>
              <a:gdLst/>
              <a:ahLst/>
              <a:cxnLst/>
              <a:rect l="l" t="t" r="r" b="b"/>
              <a:pathLst>
                <a:path w="137160" h="91439">
                  <a:moveTo>
                    <a:pt x="137126" y="0"/>
                  </a:moveTo>
                  <a:lnTo>
                    <a:pt x="0" y="45665"/>
                  </a:lnTo>
                  <a:lnTo>
                    <a:pt x="137126" y="91330"/>
                  </a:lnTo>
                  <a:lnTo>
                    <a:pt x="137126" y="0"/>
                  </a:lnTo>
                  <a:close/>
                </a:path>
              </a:pathLst>
            </a:custGeom>
            <a:solidFill>
              <a:srgbClr val="008000"/>
            </a:solidFill>
          </p:spPr>
          <p:txBody>
            <a:bodyPr wrap="square" lIns="0" tIns="0" rIns="0" bIns="0" rtlCol="0"/>
            <a:lstStyle/>
            <a:p>
              <a:endParaRPr/>
            </a:p>
          </p:txBody>
        </p:sp>
      </p:grpSp>
      <p:sp>
        <p:nvSpPr>
          <p:cNvPr id="3" name="文本框 2"/>
          <p:cNvSpPr txBox="1"/>
          <p:nvPr/>
        </p:nvSpPr>
        <p:spPr>
          <a:xfrm>
            <a:off x="911085" y="1312066"/>
            <a:ext cx="492443" cy="4760278"/>
          </a:xfrm>
          <a:prstGeom prst="rect">
            <a:avLst/>
          </a:prstGeom>
          <a:noFill/>
        </p:spPr>
        <p:txBody>
          <a:bodyPr vert="eaVert" wrap="none" rtlCol="0">
            <a:spAutoFit/>
          </a:bodyPr>
          <a:lstStyle/>
          <a:p>
            <a:r>
              <a:rPr lang="zh-CN" altLang="en-US" sz="2000" spc="600" dirty="0">
                <a:solidFill>
                  <a:srgbClr val="084772"/>
                </a:solidFill>
                <a:latin typeface="微软雅黑" panose="020B0503020204020204" pitchFamily="34" charset="-122"/>
                <a:ea typeface="微软雅黑" panose="020B0503020204020204" pitchFamily="34" charset="-122"/>
              </a:rPr>
              <a:t>企业分支机构之间的局域网</a:t>
            </a:r>
            <a:r>
              <a:rPr lang="zh-CN" altLang="en-US" sz="2000" spc="600" dirty="0" smtClean="0">
                <a:solidFill>
                  <a:srgbClr val="084772"/>
                </a:solidFill>
                <a:latin typeface="微软雅黑" panose="020B0503020204020204" pitchFamily="34" charset="-122"/>
                <a:ea typeface="微软雅黑" panose="020B0503020204020204" pitchFamily="34" charset="-122"/>
              </a:rPr>
              <a:t>互联</a:t>
            </a:r>
            <a:endParaRPr lang="zh-CN" altLang="en-US" sz="2000" spc="600" dirty="0">
              <a:solidFill>
                <a:srgbClr val="084772"/>
              </a:solidFill>
              <a:latin typeface="微软雅黑" panose="020B0503020204020204" pitchFamily="34" charset="-122"/>
              <a:ea typeface="微软雅黑" panose="020B0503020204020204" pitchFamily="34" charset="-122"/>
            </a:endParaRPr>
          </a:p>
        </p:txBody>
      </p:sp>
      <p:sp>
        <p:nvSpPr>
          <p:cNvPr id="377" name="object 2"/>
          <p:cNvSpPr txBox="1">
            <a:spLocks noGrp="1"/>
          </p:cNvSpPr>
          <p:nvPr>
            <p:ph type="title"/>
          </p:nvPr>
        </p:nvSpPr>
        <p:spPr>
          <a:xfrm>
            <a:off x="744277" y="336652"/>
            <a:ext cx="1878153" cy="424732"/>
          </a:xfrm>
          <a:prstGeom prst="rect">
            <a:avLst/>
          </a:prstGeom>
          <a:noFill/>
        </p:spPr>
        <p:txBody>
          <a:bodyPr wrap="square" rtlCol="0">
            <a:spAutoFit/>
          </a:bodyPr>
          <a:lstStyle/>
          <a:p>
            <a:r>
              <a:rPr lang="en-US" sz="2400" spc="600" dirty="0" smtClean="0">
                <a:solidFill>
                  <a:srgbClr val="084772"/>
                </a:solidFill>
                <a:latin typeface="Times New Roman" panose="02020603050405020304" pitchFamily="18" charset="0"/>
                <a:ea typeface="微软雅黑" panose="020B0503020204020204" pitchFamily="34" charset="-122"/>
                <a:cs typeface="+mn-cs"/>
              </a:rPr>
              <a:t>VPN</a:t>
            </a:r>
            <a:r>
              <a:rPr lang="zh-CN" altLang="en-US" sz="2400" spc="600" dirty="0" smtClean="0">
                <a:solidFill>
                  <a:srgbClr val="084772"/>
                </a:solidFill>
                <a:latin typeface="Times New Roman" panose="02020603050405020304" pitchFamily="18" charset="0"/>
                <a:ea typeface="微软雅黑" panose="020B0503020204020204" pitchFamily="34" charset="-122"/>
                <a:cs typeface="+mn-cs"/>
              </a:rPr>
              <a:t>分类</a:t>
            </a:r>
            <a:endParaRPr sz="2400" spc="600" dirty="0">
              <a:solidFill>
                <a:srgbClr val="084772"/>
              </a:solidFill>
              <a:latin typeface="Times New Roman" panose="02020603050405020304" pitchFamily="18" charset="0"/>
              <a:ea typeface="微软雅黑" panose="020B0503020204020204" pitchFamily="34" charset="-122"/>
              <a:cs typeface="+mn-cs"/>
            </a:endParaRPr>
          </a:p>
        </p:txBody>
      </p:sp>
      <p:grpSp>
        <p:nvGrpSpPr>
          <p:cNvPr id="378" name="组合 377">
            <a:extLst>
              <a:ext uri="{FF2B5EF4-FFF2-40B4-BE49-F238E27FC236}">
                <a16:creationId xmlns:a16="http://schemas.microsoft.com/office/drawing/2014/main" id="{94FACF2C-E8EA-4EBB-A5F5-624C5A2029E3}"/>
              </a:ext>
            </a:extLst>
          </p:cNvPr>
          <p:cNvGrpSpPr/>
          <p:nvPr/>
        </p:nvGrpSpPr>
        <p:grpSpPr>
          <a:xfrm>
            <a:off x="1" y="336652"/>
            <a:ext cx="12191998" cy="378554"/>
            <a:chOff x="0" y="247949"/>
            <a:chExt cx="12191998" cy="378554"/>
          </a:xfrm>
        </p:grpSpPr>
        <p:sp>
          <p:nvSpPr>
            <p:cNvPr id="379" name="矩形 378">
              <a:extLst>
                <a:ext uri="{FF2B5EF4-FFF2-40B4-BE49-F238E27FC236}">
                  <a16:creationId xmlns:a16="http://schemas.microsoft.com/office/drawing/2014/main" id="{F9A61405-0682-4602-BF60-F734C8C97EA0}"/>
                </a:ext>
              </a:extLst>
            </p:cNvPr>
            <p:cNvSpPr/>
            <p:nvPr/>
          </p:nvSpPr>
          <p:spPr>
            <a:xfrm>
              <a:off x="2622429" y="247949"/>
              <a:ext cx="9569569"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0" name="矩形 379">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60429747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0" name="组合 359"/>
          <p:cNvGrpSpPr/>
          <p:nvPr/>
        </p:nvGrpSpPr>
        <p:grpSpPr>
          <a:xfrm>
            <a:off x="2500984" y="1804882"/>
            <a:ext cx="8149954" cy="3691427"/>
            <a:chOff x="2017905" y="1796255"/>
            <a:chExt cx="8149954" cy="3691427"/>
          </a:xfrm>
        </p:grpSpPr>
        <p:sp>
          <p:nvSpPr>
            <p:cNvPr id="3" name="object 3"/>
            <p:cNvSpPr/>
            <p:nvPr/>
          </p:nvSpPr>
          <p:spPr>
            <a:xfrm>
              <a:off x="4944685" y="3077956"/>
              <a:ext cx="2220441" cy="132954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054906" y="3305075"/>
              <a:ext cx="760095" cy="438150"/>
            </a:xfrm>
            <a:custGeom>
              <a:avLst/>
              <a:gdLst/>
              <a:ahLst/>
              <a:cxnLst/>
              <a:rect l="l" t="t" r="r" b="b"/>
              <a:pathLst>
                <a:path w="760095" h="438150">
                  <a:moveTo>
                    <a:pt x="759564" y="0"/>
                  </a:moveTo>
                  <a:lnTo>
                    <a:pt x="221189" y="0"/>
                  </a:lnTo>
                  <a:lnTo>
                    <a:pt x="442236" y="127487"/>
                  </a:lnTo>
                  <a:lnTo>
                    <a:pt x="0" y="382321"/>
                  </a:lnTo>
                  <a:lnTo>
                    <a:pt x="96138" y="437608"/>
                  </a:lnTo>
                  <a:lnTo>
                    <a:pt x="538375" y="182775"/>
                  </a:lnTo>
                  <a:lnTo>
                    <a:pt x="759564" y="182775"/>
                  </a:lnTo>
                  <a:lnTo>
                    <a:pt x="759564" y="0"/>
                  </a:lnTo>
                  <a:close/>
                </a:path>
                <a:path w="760095" h="438150">
                  <a:moveTo>
                    <a:pt x="759564" y="182775"/>
                  </a:moveTo>
                  <a:lnTo>
                    <a:pt x="538375" y="182775"/>
                  </a:lnTo>
                  <a:lnTo>
                    <a:pt x="759564" y="310263"/>
                  </a:lnTo>
                  <a:lnTo>
                    <a:pt x="759564" y="182775"/>
                  </a:lnTo>
                  <a:close/>
                </a:path>
              </a:pathLst>
            </a:custGeom>
            <a:solidFill>
              <a:srgbClr val="FF0000"/>
            </a:solidFill>
          </p:spPr>
          <p:txBody>
            <a:bodyPr wrap="square" lIns="0" tIns="0" rIns="0" bIns="0" rtlCol="0"/>
            <a:lstStyle/>
            <a:p>
              <a:endParaRPr/>
            </a:p>
          </p:txBody>
        </p:sp>
        <p:sp>
          <p:nvSpPr>
            <p:cNvPr id="5" name="object 5"/>
            <p:cNvSpPr/>
            <p:nvPr/>
          </p:nvSpPr>
          <p:spPr>
            <a:xfrm>
              <a:off x="6054906" y="3305075"/>
              <a:ext cx="760095" cy="438150"/>
            </a:xfrm>
            <a:custGeom>
              <a:avLst/>
              <a:gdLst/>
              <a:ahLst/>
              <a:cxnLst/>
              <a:rect l="l" t="t" r="r" b="b"/>
              <a:pathLst>
                <a:path w="760095" h="438150">
                  <a:moveTo>
                    <a:pt x="759564" y="310263"/>
                  </a:moveTo>
                  <a:lnTo>
                    <a:pt x="759564" y="0"/>
                  </a:lnTo>
                  <a:lnTo>
                    <a:pt x="221189" y="0"/>
                  </a:lnTo>
                  <a:lnTo>
                    <a:pt x="442236" y="127487"/>
                  </a:lnTo>
                  <a:lnTo>
                    <a:pt x="0" y="382321"/>
                  </a:lnTo>
                  <a:lnTo>
                    <a:pt x="96138" y="437608"/>
                  </a:lnTo>
                  <a:lnTo>
                    <a:pt x="538375" y="182775"/>
                  </a:lnTo>
                  <a:lnTo>
                    <a:pt x="759564" y="310263"/>
                  </a:lnTo>
                  <a:close/>
                </a:path>
              </a:pathLst>
            </a:custGeom>
            <a:ln w="3412">
              <a:solidFill>
                <a:srgbClr val="000000"/>
              </a:solidFill>
            </a:ln>
          </p:spPr>
          <p:txBody>
            <a:bodyPr wrap="square" lIns="0" tIns="0" rIns="0" bIns="0" rtlCol="0"/>
            <a:lstStyle/>
            <a:p>
              <a:endParaRPr/>
            </a:p>
          </p:txBody>
        </p:sp>
        <p:sp>
          <p:nvSpPr>
            <p:cNvPr id="6" name="object 6"/>
            <p:cNvSpPr/>
            <p:nvPr/>
          </p:nvSpPr>
          <p:spPr>
            <a:xfrm>
              <a:off x="5247200" y="3277361"/>
              <a:ext cx="807720" cy="465455"/>
            </a:xfrm>
            <a:custGeom>
              <a:avLst/>
              <a:gdLst/>
              <a:ahLst/>
              <a:cxnLst/>
              <a:rect l="l" t="t" r="r" b="b"/>
              <a:pathLst>
                <a:path w="807720" h="465454">
                  <a:moveTo>
                    <a:pt x="96138" y="0"/>
                  </a:moveTo>
                  <a:lnTo>
                    <a:pt x="0" y="55429"/>
                  </a:lnTo>
                  <a:lnTo>
                    <a:pt x="490377" y="337977"/>
                  </a:lnTo>
                  <a:lnTo>
                    <a:pt x="269187" y="465323"/>
                  </a:lnTo>
                  <a:lnTo>
                    <a:pt x="759564" y="437751"/>
                  </a:lnTo>
                  <a:lnTo>
                    <a:pt x="786008" y="282548"/>
                  </a:lnTo>
                  <a:lnTo>
                    <a:pt x="586515" y="282548"/>
                  </a:lnTo>
                  <a:lnTo>
                    <a:pt x="96138" y="0"/>
                  </a:lnTo>
                  <a:close/>
                </a:path>
                <a:path w="807720" h="465454">
                  <a:moveTo>
                    <a:pt x="807705" y="155202"/>
                  </a:moveTo>
                  <a:lnTo>
                    <a:pt x="586515" y="282548"/>
                  </a:lnTo>
                  <a:lnTo>
                    <a:pt x="786008" y="282548"/>
                  </a:lnTo>
                  <a:lnTo>
                    <a:pt x="807705" y="155202"/>
                  </a:lnTo>
                  <a:close/>
                </a:path>
              </a:pathLst>
            </a:custGeom>
            <a:solidFill>
              <a:srgbClr val="FF0000"/>
            </a:solidFill>
          </p:spPr>
          <p:txBody>
            <a:bodyPr wrap="square" lIns="0" tIns="0" rIns="0" bIns="0" rtlCol="0"/>
            <a:lstStyle/>
            <a:p>
              <a:endParaRPr/>
            </a:p>
          </p:txBody>
        </p:sp>
        <p:sp>
          <p:nvSpPr>
            <p:cNvPr id="7" name="object 7"/>
            <p:cNvSpPr/>
            <p:nvPr/>
          </p:nvSpPr>
          <p:spPr>
            <a:xfrm>
              <a:off x="5247200" y="3277361"/>
              <a:ext cx="807720" cy="465455"/>
            </a:xfrm>
            <a:custGeom>
              <a:avLst/>
              <a:gdLst/>
              <a:ahLst/>
              <a:cxnLst/>
              <a:rect l="l" t="t" r="r" b="b"/>
              <a:pathLst>
                <a:path w="807720" h="465454">
                  <a:moveTo>
                    <a:pt x="807705" y="155202"/>
                  </a:moveTo>
                  <a:lnTo>
                    <a:pt x="759564" y="437751"/>
                  </a:lnTo>
                  <a:lnTo>
                    <a:pt x="269187" y="465323"/>
                  </a:lnTo>
                  <a:lnTo>
                    <a:pt x="490377" y="337977"/>
                  </a:lnTo>
                  <a:lnTo>
                    <a:pt x="0" y="55429"/>
                  </a:lnTo>
                  <a:lnTo>
                    <a:pt x="96138" y="0"/>
                  </a:lnTo>
                  <a:lnTo>
                    <a:pt x="586515" y="282548"/>
                  </a:lnTo>
                  <a:lnTo>
                    <a:pt x="807705" y="155202"/>
                  </a:lnTo>
                  <a:close/>
                </a:path>
              </a:pathLst>
            </a:custGeom>
            <a:ln w="3412">
              <a:solidFill>
                <a:srgbClr val="000000"/>
              </a:solidFill>
            </a:ln>
          </p:spPr>
          <p:txBody>
            <a:bodyPr wrap="square" lIns="0" tIns="0" rIns="0" bIns="0" rtlCol="0"/>
            <a:lstStyle/>
            <a:p>
              <a:endParaRPr/>
            </a:p>
          </p:txBody>
        </p:sp>
        <p:sp>
          <p:nvSpPr>
            <p:cNvPr id="8" name="object 8"/>
            <p:cNvSpPr/>
            <p:nvPr/>
          </p:nvSpPr>
          <p:spPr>
            <a:xfrm>
              <a:off x="6054905" y="3742685"/>
              <a:ext cx="807720" cy="465455"/>
            </a:xfrm>
            <a:custGeom>
              <a:avLst/>
              <a:gdLst/>
              <a:ahLst/>
              <a:cxnLst/>
              <a:rect l="l" t="t" r="r" b="b"/>
              <a:pathLst>
                <a:path w="807720" h="465454">
                  <a:moveTo>
                    <a:pt x="413528" y="182917"/>
                  </a:moveTo>
                  <a:lnTo>
                    <a:pt x="221189" y="182917"/>
                  </a:lnTo>
                  <a:lnTo>
                    <a:pt x="711424" y="465323"/>
                  </a:lnTo>
                  <a:lnTo>
                    <a:pt x="807705" y="410036"/>
                  </a:lnTo>
                  <a:lnTo>
                    <a:pt x="413528" y="182917"/>
                  </a:lnTo>
                  <a:close/>
                </a:path>
                <a:path w="807720" h="465454">
                  <a:moveTo>
                    <a:pt x="538375" y="0"/>
                  </a:moveTo>
                  <a:lnTo>
                    <a:pt x="47997" y="27714"/>
                  </a:lnTo>
                  <a:lnTo>
                    <a:pt x="0" y="310263"/>
                  </a:lnTo>
                  <a:lnTo>
                    <a:pt x="221189" y="182917"/>
                  </a:lnTo>
                  <a:lnTo>
                    <a:pt x="413528" y="182917"/>
                  </a:lnTo>
                  <a:lnTo>
                    <a:pt x="317328" y="127487"/>
                  </a:lnTo>
                  <a:lnTo>
                    <a:pt x="538375" y="0"/>
                  </a:lnTo>
                  <a:close/>
                </a:path>
              </a:pathLst>
            </a:custGeom>
            <a:solidFill>
              <a:srgbClr val="FF0000"/>
            </a:solidFill>
          </p:spPr>
          <p:txBody>
            <a:bodyPr wrap="square" lIns="0" tIns="0" rIns="0" bIns="0" rtlCol="0"/>
            <a:lstStyle/>
            <a:p>
              <a:endParaRPr/>
            </a:p>
          </p:txBody>
        </p:sp>
        <p:sp>
          <p:nvSpPr>
            <p:cNvPr id="9" name="object 9"/>
            <p:cNvSpPr/>
            <p:nvPr/>
          </p:nvSpPr>
          <p:spPr>
            <a:xfrm>
              <a:off x="6054905" y="3742685"/>
              <a:ext cx="807720" cy="465455"/>
            </a:xfrm>
            <a:custGeom>
              <a:avLst/>
              <a:gdLst/>
              <a:ahLst/>
              <a:cxnLst/>
              <a:rect l="l" t="t" r="r" b="b"/>
              <a:pathLst>
                <a:path w="807720" h="465454">
                  <a:moveTo>
                    <a:pt x="0" y="310263"/>
                  </a:moveTo>
                  <a:lnTo>
                    <a:pt x="47997" y="27714"/>
                  </a:lnTo>
                  <a:lnTo>
                    <a:pt x="538375" y="0"/>
                  </a:lnTo>
                  <a:lnTo>
                    <a:pt x="317328" y="127487"/>
                  </a:lnTo>
                  <a:lnTo>
                    <a:pt x="807705" y="410036"/>
                  </a:lnTo>
                  <a:lnTo>
                    <a:pt x="711424" y="465323"/>
                  </a:lnTo>
                  <a:lnTo>
                    <a:pt x="221189" y="182917"/>
                  </a:lnTo>
                  <a:lnTo>
                    <a:pt x="0" y="310263"/>
                  </a:lnTo>
                  <a:close/>
                </a:path>
              </a:pathLst>
            </a:custGeom>
            <a:ln w="3412">
              <a:solidFill>
                <a:srgbClr val="000000"/>
              </a:solidFill>
            </a:ln>
          </p:spPr>
          <p:txBody>
            <a:bodyPr wrap="square" lIns="0" tIns="0" rIns="0" bIns="0" rtlCol="0"/>
            <a:lstStyle/>
            <a:p>
              <a:endParaRPr/>
            </a:p>
          </p:txBody>
        </p:sp>
        <p:sp>
          <p:nvSpPr>
            <p:cNvPr id="10" name="object 10"/>
            <p:cNvSpPr/>
            <p:nvPr/>
          </p:nvSpPr>
          <p:spPr>
            <a:xfrm>
              <a:off x="5295341" y="3742684"/>
              <a:ext cx="760095" cy="438150"/>
            </a:xfrm>
            <a:custGeom>
              <a:avLst/>
              <a:gdLst/>
              <a:ahLst/>
              <a:cxnLst/>
              <a:rect l="l" t="t" r="r" b="b"/>
              <a:pathLst>
                <a:path w="760095" h="438150">
                  <a:moveTo>
                    <a:pt x="0" y="127487"/>
                  </a:moveTo>
                  <a:lnTo>
                    <a:pt x="0" y="437751"/>
                  </a:lnTo>
                  <a:lnTo>
                    <a:pt x="538375" y="437751"/>
                  </a:lnTo>
                  <a:lnTo>
                    <a:pt x="317185" y="310263"/>
                  </a:lnTo>
                  <a:lnTo>
                    <a:pt x="413408" y="254833"/>
                  </a:lnTo>
                  <a:lnTo>
                    <a:pt x="221047" y="254833"/>
                  </a:lnTo>
                  <a:lnTo>
                    <a:pt x="0" y="127487"/>
                  </a:lnTo>
                  <a:close/>
                </a:path>
                <a:path w="760095" h="438150">
                  <a:moveTo>
                    <a:pt x="663426" y="0"/>
                  </a:moveTo>
                  <a:lnTo>
                    <a:pt x="221047" y="254833"/>
                  </a:lnTo>
                  <a:lnTo>
                    <a:pt x="413408" y="254833"/>
                  </a:lnTo>
                  <a:lnTo>
                    <a:pt x="759564" y="55429"/>
                  </a:lnTo>
                  <a:lnTo>
                    <a:pt x="663426" y="0"/>
                  </a:lnTo>
                  <a:close/>
                </a:path>
              </a:pathLst>
            </a:custGeom>
            <a:solidFill>
              <a:srgbClr val="FF0000"/>
            </a:solidFill>
          </p:spPr>
          <p:txBody>
            <a:bodyPr wrap="square" lIns="0" tIns="0" rIns="0" bIns="0" rtlCol="0"/>
            <a:lstStyle/>
            <a:p>
              <a:endParaRPr/>
            </a:p>
          </p:txBody>
        </p:sp>
        <p:sp>
          <p:nvSpPr>
            <p:cNvPr id="11" name="object 11"/>
            <p:cNvSpPr/>
            <p:nvPr/>
          </p:nvSpPr>
          <p:spPr>
            <a:xfrm>
              <a:off x="5295341" y="3742684"/>
              <a:ext cx="760095" cy="438150"/>
            </a:xfrm>
            <a:custGeom>
              <a:avLst/>
              <a:gdLst/>
              <a:ahLst/>
              <a:cxnLst/>
              <a:rect l="l" t="t" r="r" b="b"/>
              <a:pathLst>
                <a:path w="760095" h="438150">
                  <a:moveTo>
                    <a:pt x="0" y="127487"/>
                  </a:moveTo>
                  <a:lnTo>
                    <a:pt x="0" y="437751"/>
                  </a:lnTo>
                  <a:lnTo>
                    <a:pt x="538375" y="437751"/>
                  </a:lnTo>
                  <a:lnTo>
                    <a:pt x="317185" y="310263"/>
                  </a:lnTo>
                  <a:lnTo>
                    <a:pt x="759564" y="55429"/>
                  </a:lnTo>
                  <a:lnTo>
                    <a:pt x="663426" y="0"/>
                  </a:lnTo>
                  <a:lnTo>
                    <a:pt x="221047" y="254833"/>
                  </a:lnTo>
                  <a:lnTo>
                    <a:pt x="0" y="127487"/>
                  </a:lnTo>
                  <a:close/>
                </a:path>
              </a:pathLst>
            </a:custGeom>
            <a:ln w="3412">
              <a:solidFill>
                <a:srgbClr val="000000"/>
              </a:solidFill>
            </a:ln>
          </p:spPr>
          <p:txBody>
            <a:bodyPr wrap="square" lIns="0" tIns="0" rIns="0" bIns="0" rtlCol="0"/>
            <a:lstStyle/>
            <a:p>
              <a:endParaRPr/>
            </a:p>
          </p:txBody>
        </p:sp>
        <p:sp>
          <p:nvSpPr>
            <p:cNvPr id="12" name="object 12"/>
            <p:cNvSpPr/>
            <p:nvPr/>
          </p:nvSpPr>
          <p:spPr>
            <a:xfrm>
              <a:off x="4934014" y="3067285"/>
              <a:ext cx="2241783" cy="2237214"/>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9147713" y="4620872"/>
              <a:ext cx="778510" cy="0"/>
            </a:xfrm>
            <a:custGeom>
              <a:avLst/>
              <a:gdLst/>
              <a:ahLst/>
              <a:cxnLst/>
              <a:rect l="l" t="t" r="r" b="b"/>
              <a:pathLst>
                <a:path w="778509">
                  <a:moveTo>
                    <a:pt x="0" y="0"/>
                  </a:moveTo>
                  <a:lnTo>
                    <a:pt x="778365" y="0"/>
                  </a:lnTo>
                </a:path>
              </a:pathLst>
            </a:custGeom>
            <a:ln w="30699">
              <a:solidFill>
                <a:srgbClr val="000000"/>
              </a:solidFill>
            </a:ln>
          </p:spPr>
          <p:txBody>
            <a:bodyPr wrap="square" lIns="0" tIns="0" rIns="0" bIns="0" rtlCol="0"/>
            <a:lstStyle/>
            <a:p>
              <a:endParaRPr/>
            </a:p>
          </p:txBody>
        </p:sp>
        <p:sp>
          <p:nvSpPr>
            <p:cNvPr id="14" name="object 14"/>
            <p:cNvSpPr/>
            <p:nvPr/>
          </p:nvSpPr>
          <p:spPr>
            <a:xfrm>
              <a:off x="9147713" y="3900161"/>
              <a:ext cx="778510" cy="0"/>
            </a:xfrm>
            <a:custGeom>
              <a:avLst/>
              <a:gdLst/>
              <a:ahLst/>
              <a:cxnLst/>
              <a:rect l="l" t="t" r="r" b="b"/>
              <a:pathLst>
                <a:path w="778509">
                  <a:moveTo>
                    <a:pt x="0" y="0"/>
                  </a:moveTo>
                  <a:lnTo>
                    <a:pt x="778365" y="0"/>
                  </a:lnTo>
                </a:path>
              </a:pathLst>
            </a:custGeom>
            <a:ln w="30699">
              <a:solidFill>
                <a:srgbClr val="000000"/>
              </a:solidFill>
            </a:ln>
          </p:spPr>
          <p:txBody>
            <a:bodyPr wrap="square" lIns="0" tIns="0" rIns="0" bIns="0" rtlCol="0"/>
            <a:lstStyle/>
            <a:p>
              <a:endParaRPr/>
            </a:p>
          </p:txBody>
        </p:sp>
        <p:sp>
          <p:nvSpPr>
            <p:cNvPr id="15" name="object 15"/>
            <p:cNvSpPr/>
            <p:nvPr/>
          </p:nvSpPr>
          <p:spPr>
            <a:xfrm>
              <a:off x="9147713" y="2667351"/>
              <a:ext cx="778510" cy="0"/>
            </a:xfrm>
            <a:custGeom>
              <a:avLst/>
              <a:gdLst/>
              <a:ahLst/>
              <a:cxnLst/>
              <a:rect l="l" t="t" r="r" b="b"/>
              <a:pathLst>
                <a:path w="778509">
                  <a:moveTo>
                    <a:pt x="0" y="0"/>
                  </a:moveTo>
                  <a:lnTo>
                    <a:pt x="778365" y="0"/>
                  </a:lnTo>
                </a:path>
              </a:pathLst>
            </a:custGeom>
            <a:ln w="30699">
              <a:solidFill>
                <a:srgbClr val="000000"/>
              </a:solidFill>
            </a:ln>
          </p:spPr>
          <p:txBody>
            <a:bodyPr wrap="square" lIns="0" tIns="0" rIns="0" bIns="0" rtlCol="0"/>
            <a:lstStyle/>
            <a:p>
              <a:endParaRPr/>
            </a:p>
          </p:txBody>
        </p:sp>
        <p:sp>
          <p:nvSpPr>
            <p:cNvPr id="16" name="object 16"/>
            <p:cNvSpPr txBox="1"/>
            <p:nvPr/>
          </p:nvSpPr>
          <p:spPr>
            <a:xfrm>
              <a:off x="5742966" y="4783136"/>
              <a:ext cx="624205" cy="253273"/>
            </a:xfrm>
            <a:prstGeom prst="rect">
              <a:avLst/>
            </a:prstGeom>
          </p:spPr>
          <p:txBody>
            <a:bodyPr vert="horz" wrap="square" lIns="0" tIns="14604" rIns="0" bIns="0" rtlCol="0">
              <a:spAutoFit/>
            </a:bodyPr>
            <a:lstStyle/>
            <a:p>
              <a:pPr marL="12700">
                <a:spcBef>
                  <a:spcPts val="114"/>
                </a:spcBef>
              </a:pPr>
              <a:r>
                <a:rPr sz="1550" spc="15" dirty="0">
                  <a:latin typeface="宋体"/>
                  <a:cs typeface="宋体"/>
                </a:rPr>
                <a:t>因特网</a:t>
              </a:r>
              <a:endParaRPr sz="1550">
                <a:latin typeface="宋体"/>
                <a:cs typeface="宋体"/>
              </a:endParaRPr>
            </a:p>
          </p:txBody>
        </p:sp>
        <p:sp>
          <p:nvSpPr>
            <p:cNvPr id="17" name="object 17"/>
            <p:cNvSpPr/>
            <p:nvPr/>
          </p:nvSpPr>
          <p:spPr>
            <a:xfrm>
              <a:off x="9118658" y="2504048"/>
              <a:ext cx="0" cy="2417445"/>
            </a:xfrm>
            <a:custGeom>
              <a:avLst/>
              <a:gdLst/>
              <a:ahLst/>
              <a:cxnLst/>
              <a:rect l="l" t="t" r="r" b="b"/>
              <a:pathLst>
                <a:path h="2417445">
                  <a:moveTo>
                    <a:pt x="0" y="0"/>
                  </a:moveTo>
                  <a:lnTo>
                    <a:pt x="0" y="2417252"/>
                  </a:lnTo>
                </a:path>
              </a:pathLst>
            </a:custGeom>
            <a:ln w="58110">
              <a:solidFill>
                <a:srgbClr val="000000"/>
              </a:solidFill>
            </a:ln>
          </p:spPr>
          <p:txBody>
            <a:bodyPr wrap="square" lIns="0" tIns="0" rIns="0" bIns="0" rtlCol="0"/>
            <a:lstStyle/>
            <a:p>
              <a:endParaRPr/>
            </a:p>
          </p:txBody>
        </p:sp>
        <p:sp>
          <p:nvSpPr>
            <p:cNvPr id="18" name="object 18"/>
            <p:cNvSpPr/>
            <p:nvPr/>
          </p:nvSpPr>
          <p:spPr>
            <a:xfrm>
              <a:off x="9878651" y="2814737"/>
              <a:ext cx="95250" cy="54610"/>
            </a:xfrm>
            <a:custGeom>
              <a:avLst/>
              <a:gdLst/>
              <a:ahLst/>
              <a:cxnLst/>
              <a:rect l="l" t="t" r="r" b="b"/>
              <a:pathLst>
                <a:path w="95250" h="54610">
                  <a:moveTo>
                    <a:pt x="75201" y="0"/>
                  </a:moveTo>
                  <a:lnTo>
                    <a:pt x="70501" y="568"/>
                  </a:lnTo>
                  <a:lnTo>
                    <a:pt x="0" y="54150"/>
                  </a:lnTo>
                  <a:lnTo>
                    <a:pt x="43582" y="53866"/>
                  </a:lnTo>
                  <a:lnTo>
                    <a:pt x="81597" y="41374"/>
                  </a:lnTo>
                  <a:lnTo>
                    <a:pt x="94747" y="24534"/>
                  </a:lnTo>
                  <a:lnTo>
                    <a:pt x="94162" y="16273"/>
                  </a:lnTo>
                  <a:lnTo>
                    <a:pt x="90505" y="8865"/>
                  </a:lnTo>
                  <a:lnTo>
                    <a:pt x="84032" y="3268"/>
                  </a:lnTo>
                  <a:lnTo>
                    <a:pt x="79901" y="852"/>
                  </a:lnTo>
                  <a:lnTo>
                    <a:pt x="75201" y="0"/>
                  </a:lnTo>
                  <a:close/>
                </a:path>
              </a:pathLst>
            </a:custGeom>
            <a:solidFill>
              <a:srgbClr val="DDDDDD"/>
            </a:solidFill>
          </p:spPr>
          <p:txBody>
            <a:bodyPr wrap="square" lIns="0" tIns="0" rIns="0" bIns="0" rtlCol="0"/>
            <a:lstStyle/>
            <a:p>
              <a:endParaRPr/>
            </a:p>
          </p:txBody>
        </p:sp>
        <p:sp>
          <p:nvSpPr>
            <p:cNvPr id="19" name="object 19"/>
            <p:cNvSpPr/>
            <p:nvPr/>
          </p:nvSpPr>
          <p:spPr>
            <a:xfrm>
              <a:off x="9878367" y="2803225"/>
              <a:ext cx="71925" cy="65662"/>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9878366" y="2803225"/>
              <a:ext cx="72390" cy="66040"/>
            </a:xfrm>
            <a:custGeom>
              <a:avLst/>
              <a:gdLst/>
              <a:ahLst/>
              <a:cxnLst/>
              <a:rect l="l" t="t" r="r" b="b"/>
              <a:pathLst>
                <a:path w="72390" h="66039">
                  <a:moveTo>
                    <a:pt x="0" y="65662"/>
                  </a:moveTo>
                  <a:lnTo>
                    <a:pt x="0" y="47470"/>
                  </a:lnTo>
                  <a:lnTo>
                    <a:pt x="71925" y="0"/>
                  </a:lnTo>
                  <a:lnTo>
                    <a:pt x="71925" y="23593"/>
                  </a:lnTo>
                  <a:lnTo>
                    <a:pt x="0" y="65662"/>
                  </a:lnTo>
                  <a:close/>
                </a:path>
              </a:pathLst>
            </a:custGeom>
            <a:ln w="10242">
              <a:solidFill>
                <a:srgbClr val="FFFFFF"/>
              </a:solidFill>
            </a:ln>
          </p:spPr>
          <p:txBody>
            <a:bodyPr wrap="square" lIns="0" tIns="0" rIns="0" bIns="0" rtlCol="0"/>
            <a:lstStyle/>
            <a:p>
              <a:endParaRPr/>
            </a:p>
          </p:txBody>
        </p:sp>
        <p:sp>
          <p:nvSpPr>
            <p:cNvPr id="21" name="object 21"/>
            <p:cNvSpPr/>
            <p:nvPr/>
          </p:nvSpPr>
          <p:spPr>
            <a:xfrm>
              <a:off x="9724259" y="2712691"/>
              <a:ext cx="226032" cy="138005"/>
            </a:xfrm>
            <a:prstGeom prst="rect">
              <a:avLst/>
            </a:prstGeom>
            <a:blipFill>
              <a:blip r:embed="rId5" cstate="print"/>
              <a:stretch>
                <a:fillRect/>
              </a:stretch>
            </a:blipFill>
          </p:spPr>
          <p:txBody>
            <a:bodyPr wrap="square" lIns="0" tIns="0" rIns="0" bIns="0" rtlCol="0"/>
            <a:lstStyle/>
            <a:p>
              <a:endParaRPr/>
            </a:p>
          </p:txBody>
        </p:sp>
        <p:sp>
          <p:nvSpPr>
            <p:cNvPr id="22" name="object 22"/>
            <p:cNvSpPr/>
            <p:nvPr/>
          </p:nvSpPr>
          <p:spPr>
            <a:xfrm>
              <a:off x="9724259" y="2712690"/>
              <a:ext cx="226060" cy="138430"/>
            </a:xfrm>
            <a:custGeom>
              <a:avLst/>
              <a:gdLst/>
              <a:ahLst/>
              <a:cxnLst/>
              <a:rect l="l" t="t" r="r" b="b"/>
              <a:pathLst>
                <a:path w="226059" h="138430">
                  <a:moveTo>
                    <a:pt x="0" y="48607"/>
                  </a:moveTo>
                  <a:lnTo>
                    <a:pt x="69219" y="0"/>
                  </a:lnTo>
                  <a:lnTo>
                    <a:pt x="226032" y="90534"/>
                  </a:lnTo>
                  <a:lnTo>
                    <a:pt x="154106" y="138005"/>
                  </a:lnTo>
                  <a:lnTo>
                    <a:pt x="0" y="48607"/>
                  </a:lnTo>
                  <a:close/>
                </a:path>
              </a:pathLst>
            </a:custGeom>
            <a:ln w="10239">
              <a:solidFill>
                <a:srgbClr val="FFFFFF"/>
              </a:solidFill>
            </a:ln>
          </p:spPr>
          <p:txBody>
            <a:bodyPr wrap="square" lIns="0" tIns="0" rIns="0" bIns="0" rtlCol="0"/>
            <a:lstStyle/>
            <a:p>
              <a:endParaRPr/>
            </a:p>
          </p:txBody>
        </p:sp>
        <p:sp>
          <p:nvSpPr>
            <p:cNvPr id="23" name="object 23"/>
            <p:cNvSpPr/>
            <p:nvPr/>
          </p:nvSpPr>
          <p:spPr>
            <a:xfrm>
              <a:off x="9985614" y="2672043"/>
              <a:ext cx="182245" cy="125095"/>
            </a:xfrm>
            <a:custGeom>
              <a:avLst/>
              <a:gdLst/>
              <a:ahLst/>
              <a:cxnLst/>
              <a:rect l="l" t="t" r="r" b="b"/>
              <a:pathLst>
                <a:path w="182245" h="125094">
                  <a:moveTo>
                    <a:pt x="142712" y="0"/>
                  </a:moveTo>
                  <a:lnTo>
                    <a:pt x="0" y="116828"/>
                  </a:lnTo>
                  <a:lnTo>
                    <a:pt x="52270" y="124645"/>
                  </a:lnTo>
                  <a:lnTo>
                    <a:pt x="84170" y="123870"/>
                  </a:lnTo>
                  <a:lnTo>
                    <a:pt x="143802" y="103879"/>
                  </a:lnTo>
                  <a:lnTo>
                    <a:pt x="179874" y="66946"/>
                  </a:lnTo>
                  <a:lnTo>
                    <a:pt x="182111" y="46830"/>
                  </a:lnTo>
                  <a:lnTo>
                    <a:pt x="176683" y="27355"/>
                  </a:lnTo>
                  <a:lnTo>
                    <a:pt x="163791" y="10943"/>
                  </a:lnTo>
                  <a:lnTo>
                    <a:pt x="157667" y="5685"/>
                  </a:lnTo>
                  <a:lnTo>
                    <a:pt x="150403" y="1989"/>
                  </a:lnTo>
                  <a:lnTo>
                    <a:pt x="142712" y="0"/>
                  </a:lnTo>
                  <a:close/>
                </a:path>
              </a:pathLst>
            </a:custGeom>
            <a:solidFill>
              <a:srgbClr val="DDDDDD"/>
            </a:solidFill>
          </p:spPr>
          <p:txBody>
            <a:bodyPr wrap="square" lIns="0" tIns="0" rIns="0" bIns="0" rtlCol="0"/>
            <a:lstStyle/>
            <a:p>
              <a:endParaRPr/>
            </a:p>
          </p:txBody>
        </p:sp>
        <p:sp>
          <p:nvSpPr>
            <p:cNvPr id="24" name="object 24"/>
            <p:cNvSpPr/>
            <p:nvPr/>
          </p:nvSpPr>
          <p:spPr>
            <a:xfrm>
              <a:off x="9833359" y="2553935"/>
              <a:ext cx="294539" cy="171831"/>
            </a:xfrm>
            <a:prstGeom prst="rect">
              <a:avLst/>
            </a:prstGeom>
            <a:blipFill>
              <a:blip r:embed="rId6" cstate="print"/>
              <a:stretch>
                <a:fillRect/>
              </a:stretch>
            </a:blipFill>
          </p:spPr>
          <p:txBody>
            <a:bodyPr wrap="square" lIns="0" tIns="0" rIns="0" bIns="0" rtlCol="0"/>
            <a:lstStyle/>
            <a:p>
              <a:endParaRPr/>
            </a:p>
          </p:txBody>
        </p:sp>
        <p:sp>
          <p:nvSpPr>
            <p:cNvPr id="25" name="object 25"/>
            <p:cNvSpPr/>
            <p:nvPr/>
          </p:nvSpPr>
          <p:spPr>
            <a:xfrm>
              <a:off x="9833358" y="2553935"/>
              <a:ext cx="294640" cy="172085"/>
            </a:xfrm>
            <a:custGeom>
              <a:avLst/>
              <a:gdLst/>
              <a:ahLst/>
              <a:cxnLst/>
              <a:rect l="l" t="t" r="r" b="b"/>
              <a:pathLst>
                <a:path w="294640" h="172085">
                  <a:moveTo>
                    <a:pt x="152254" y="171831"/>
                  </a:moveTo>
                  <a:lnTo>
                    <a:pt x="294539" y="89255"/>
                  </a:lnTo>
                  <a:lnTo>
                    <a:pt x="141715" y="0"/>
                  </a:lnTo>
                  <a:lnTo>
                    <a:pt x="0" y="83997"/>
                  </a:lnTo>
                  <a:lnTo>
                    <a:pt x="33764" y="112891"/>
                  </a:lnTo>
                  <a:lnTo>
                    <a:pt x="70679" y="137347"/>
                  </a:lnTo>
                  <a:lnTo>
                    <a:pt x="110318" y="157088"/>
                  </a:lnTo>
                  <a:lnTo>
                    <a:pt x="152254" y="171831"/>
                  </a:lnTo>
                  <a:close/>
                </a:path>
              </a:pathLst>
            </a:custGeom>
            <a:ln w="10238">
              <a:solidFill>
                <a:srgbClr val="FFFFFF"/>
              </a:solidFill>
            </a:ln>
          </p:spPr>
          <p:txBody>
            <a:bodyPr wrap="square" lIns="0" tIns="0" rIns="0" bIns="0" rtlCol="0"/>
            <a:lstStyle/>
            <a:p>
              <a:endParaRPr/>
            </a:p>
          </p:txBody>
        </p:sp>
        <p:sp>
          <p:nvSpPr>
            <p:cNvPr id="26" name="object 26"/>
            <p:cNvSpPr/>
            <p:nvPr/>
          </p:nvSpPr>
          <p:spPr>
            <a:xfrm>
              <a:off x="9996011" y="2536452"/>
              <a:ext cx="29909" cy="164440"/>
            </a:xfrm>
            <a:prstGeom prst="rect">
              <a:avLst/>
            </a:prstGeom>
            <a:blipFill>
              <a:blip r:embed="rId7" cstate="print"/>
              <a:stretch>
                <a:fillRect/>
              </a:stretch>
            </a:blipFill>
          </p:spPr>
          <p:txBody>
            <a:bodyPr wrap="square" lIns="0" tIns="0" rIns="0" bIns="0" rtlCol="0"/>
            <a:lstStyle/>
            <a:p>
              <a:endParaRPr/>
            </a:p>
          </p:txBody>
        </p:sp>
        <p:sp>
          <p:nvSpPr>
            <p:cNvPr id="27" name="object 27"/>
            <p:cNvSpPr/>
            <p:nvPr/>
          </p:nvSpPr>
          <p:spPr>
            <a:xfrm>
              <a:off x="9996010" y="2536453"/>
              <a:ext cx="30480" cy="164465"/>
            </a:xfrm>
            <a:custGeom>
              <a:avLst/>
              <a:gdLst/>
              <a:ahLst/>
              <a:cxnLst/>
              <a:rect l="l" t="t" r="r" b="b"/>
              <a:pathLst>
                <a:path w="30479" h="164464">
                  <a:moveTo>
                    <a:pt x="0" y="164440"/>
                  </a:moveTo>
                  <a:lnTo>
                    <a:pt x="0" y="17481"/>
                  </a:lnTo>
                  <a:lnTo>
                    <a:pt x="29909" y="0"/>
                  </a:lnTo>
                  <a:lnTo>
                    <a:pt x="28770" y="139426"/>
                  </a:lnTo>
                  <a:lnTo>
                    <a:pt x="0" y="164440"/>
                  </a:lnTo>
                  <a:close/>
                </a:path>
              </a:pathLst>
            </a:custGeom>
            <a:ln w="10254">
              <a:solidFill>
                <a:srgbClr val="FFFFFF"/>
              </a:solidFill>
            </a:ln>
          </p:spPr>
          <p:txBody>
            <a:bodyPr wrap="square" lIns="0" tIns="0" rIns="0" bIns="0" rtlCol="0"/>
            <a:lstStyle/>
            <a:p>
              <a:endParaRPr/>
            </a:p>
          </p:txBody>
        </p:sp>
        <p:sp>
          <p:nvSpPr>
            <p:cNvPr id="28" name="object 28"/>
            <p:cNvSpPr/>
            <p:nvPr/>
          </p:nvSpPr>
          <p:spPr>
            <a:xfrm>
              <a:off x="10024781" y="2528920"/>
              <a:ext cx="56116" cy="132604"/>
            </a:xfrm>
            <a:prstGeom prst="rect">
              <a:avLst/>
            </a:prstGeom>
            <a:blipFill>
              <a:blip r:embed="rId8" cstate="print"/>
              <a:stretch>
                <a:fillRect/>
              </a:stretch>
            </a:blipFill>
          </p:spPr>
          <p:txBody>
            <a:bodyPr wrap="square" lIns="0" tIns="0" rIns="0" bIns="0" rtlCol="0"/>
            <a:lstStyle/>
            <a:p>
              <a:endParaRPr/>
            </a:p>
          </p:txBody>
        </p:sp>
        <p:sp>
          <p:nvSpPr>
            <p:cNvPr id="29" name="object 29"/>
            <p:cNvSpPr/>
            <p:nvPr/>
          </p:nvSpPr>
          <p:spPr>
            <a:xfrm>
              <a:off x="10024782" y="2528921"/>
              <a:ext cx="56515" cy="132715"/>
            </a:xfrm>
            <a:custGeom>
              <a:avLst/>
              <a:gdLst/>
              <a:ahLst/>
              <a:cxnLst/>
              <a:rect l="l" t="t" r="r" b="b"/>
              <a:pathLst>
                <a:path w="56515" h="132714">
                  <a:moveTo>
                    <a:pt x="996" y="21319"/>
                  </a:moveTo>
                  <a:lnTo>
                    <a:pt x="56116" y="0"/>
                  </a:lnTo>
                  <a:lnTo>
                    <a:pt x="56116" y="86697"/>
                  </a:lnTo>
                  <a:lnTo>
                    <a:pt x="0" y="132604"/>
                  </a:lnTo>
                  <a:lnTo>
                    <a:pt x="996" y="21319"/>
                  </a:lnTo>
                  <a:close/>
                </a:path>
              </a:pathLst>
            </a:custGeom>
            <a:ln w="10251">
              <a:solidFill>
                <a:srgbClr val="FFFFFF"/>
              </a:solidFill>
            </a:ln>
          </p:spPr>
          <p:txBody>
            <a:bodyPr wrap="square" lIns="0" tIns="0" rIns="0" bIns="0" rtlCol="0"/>
            <a:lstStyle/>
            <a:p>
              <a:endParaRPr/>
            </a:p>
          </p:txBody>
        </p:sp>
        <p:sp>
          <p:nvSpPr>
            <p:cNvPr id="30" name="object 30"/>
            <p:cNvSpPr/>
            <p:nvPr/>
          </p:nvSpPr>
          <p:spPr>
            <a:xfrm>
              <a:off x="9935905" y="2471216"/>
              <a:ext cx="144990" cy="79022"/>
            </a:xfrm>
            <a:prstGeom prst="rect">
              <a:avLst/>
            </a:prstGeom>
            <a:blipFill>
              <a:blip r:embed="rId9" cstate="print"/>
              <a:stretch>
                <a:fillRect/>
              </a:stretch>
            </a:blipFill>
          </p:spPr>
          <p:txBody>
            <a:bodyPr wrap="square" lIns="0" tIns="0" rIns="0" bIns="0" rtlCol="0"/>
            <a:lstStyle/>
            <a:p>
              <a:endParaRPr/>
            </a:p>
          </p:txBody>
        </p:sp>
        <p:sp>
          <p:nvSpPr>
            <p:cNvPr id="31" name="object 31"/>
            <p:cNvSpPr/>
            <p:nvPr/>
          </p:nvSpPr>
          <p:spPr>
            <a:xfrm>
              <a:off x="9935907" y="2471217"/>
              <a:ext cx="145415" cy="79375"/>
            </a:xfrm>
            <a:custGeom>
              <a:avLst/>
              <a:gdLst/>
              <a:ahLst/>
              <a:cxnLst/>
              <a:rect l="l" t="t" r="r" b="b"/>
              <a:pathLst>
                <a:path w="145415" h="79375">
                  <a:moveTo>
                    <a:pt x="89871" y="79022"/>
                  </a:moveTo>
                  <a:lnTo>
                    <a:pt x="90014" y="65236"/>
                  </a:lnTo>
                  <a:lnTo>
                    <a:pt x="0" y="13075"/>
                  </a:lnTo>
                  <a:lnTo>
                    <a:pt x="45719" y="0"/>
                  </a:lnTo>
                  <a:lnTo>
                    <a:pt x="144990" y="57703"/>
                  </a:lnTo>
                  <a:lnTo>
                    <a:pt x="89871" y="79022"/>
                  </a:lnTo>
                  <a:close/>
                </a:path>
              </a:pathLst>
            </a:custGeom>
            <a:ln w="10238">
              <a:solidFill>
                <a:srgbClr val="FFFFFF"/>
              </a:solidFill>
            </a:ln>
          </p:spPr>
          <p:txBody>
            <a:bodyPr wrap="square" lIns="0" tIns="0" rIns="0" bIns="0" rtlCol="0"/>
            <a:lstStyle/>
            <a:p>
              <a:endParaRPr/>
            </a:p>
          </p:txBody>
        </p:sp>
        <p:sp>
          <p:nvSpPr>
            <p:cNvPr id="32" name="object 32"/>
            <p:cNvSpPr/>
            <p:nvPr/>
          </p:nvSpPr>
          <p:spPr>
            <a:xfrm>
              <a:off x="9985613" y="2643190"/>
              <a:ext cx="142284" cy="145680"/>
            </a:xfrm>
            <a:prstGeom prst="rect">
              <a:avLst/>
            </a:prstGeom>
            <a:blipFill>
              <a:blip r:embed="rId10" cstate="print"/>
              <a:stretch>
                <a:fillRect/>
              </a:stretch>
            </a:blipFill>
          </p:spPr>
          <p:txBody>
            <a:bodyPr wrap="square" lIns="0" tIns="0" rIns="0" bIns="0" rtlCol="0"/>
            <a:lstStyle/>
            <a:p>
              <a:endParaRPr/>
            </a:p>
          </p:txBody>
        </p:sp>
        <p:sp>
          <p:nvSpPr>
            <p:cNvPr id="33" name="object 33"/>
            <p:cNvSpPr/>
            <p:nvPr/>
          </p:nvSpPr>
          <p:spPr>
            <a:xfrm>
              <a:off x="9985614" y="2643190"/>
              <a:ext cx="142875" cy="146050"/>
            </a:xfrm>
            <a:custGeom>
              <a:avLst/>
              <a:gdLst/>
              <a:ahLst/>
              <a:cxnLst/>
              <a:rect l="l" t="t" r="r" b="b"/>
              <a:pathLst>
                <a:path w="142875" h="146050">
                  <a:moveTo>
                    <a:pt x="0" y="82575"/>
                  </a:moveTo>
                  <a:lnTo>
                    <a:pt x="142284" y="0"/>
                  </a:lnTo>
                  <a:lnTo>
                    <a:pt x="142284" y="62962"/>
                  </a:lnTo>
                  <a:lnTo>
                    <a:pt x="0" y="145680"/>
                  </a:lnTo>
                  <a:lnTo>
                    <a:pt x="0" y="82575"/>
                  </a:lnTo>
                  <a:close/>
                </a:path>
              </a:pathLst>
            </a:custGeom>
            <a:ln w="10244">
              <a:solidFill>
                <a:srgbClr val="FFFFFF"/>
              </a:solidFill>
            </a:ln>
          </p:spPr>
          <p:txBody>
            <a:bodyPr wrap="square" lIns="0" tIns="0" rIns="0" bIns="0" rtlCol="0"/>
            <a:lstStyle/>
            <a:p>
              <a:endParaRPr/>
            </a:p>
          </p:txBody>
        </p:sp>
        <p:sp>
          <p:nvSpPr>
            <p:cNvPr id="34" name="object 34"/>
            <p:cNvSpPr/>
            <p:nvPr/>
          </p:nvSpPr>
          <p:spPr>
            <a:xfrm>
              <a:off x="9867969" y="2465958"/>
              <a:ext cx="157951" cy="87976"/>
            </a:xfrm>
            <a:prstGeom prst="rect">
              <a:avLst/>
            </a:prstGeom>
            <a:blipFill>
              <a:blip r:embed="rId11" cstate="print"/>
              <a:stretch>
                <a:fillRect/>
              </a:stretch>
            </a:blipFill>
          </p:spPr>
          <p:txBody>
            <a:bodyPr wrap="square" lIns="0" tIns="0" rIns="0" bIns="0" rtlCol="0"/>
            <a:lstStyle/>
            <a:p>
              <a:endParaRPr/>
            </a:p>
          </p:txBody>
        </p:sp>
        <p:sp>
          <p:nvSpPr>
            <p:cNvPr id="35" name="object 35"/>
            <p:cNvSpPr/>
            <p:nvPr/>
          </p:nvSpPr>
          <p:spPr>
            <a:xfrm>
              <a:off x="9867969" y="2465959"/>
              <a:ext cx="158115" cy="88265"/>
            </a:xfrm>
            <a:custGeom>
              <a:avLst/>
              <a:gdLst/>
              <a:ahLst/>
              <a:cxnLst/>
              <a:rect l="l" t="t" r="r" b="b"/>
              <a:pathLst>
                <a:path w="158115" h="88264">
                  <a:moveTo>
                    <a:pt x="0" y="14496"/>
                  </a:moveTo>
                  <a:lnTo>
                    <a:pt x="36603" y="0"/>
                  </a:lnTo>
                  <a:lnTo>
                    <a:pt x="68080" y="18476"/>
                  </a:lnTo>
                  <a:lnTo>
                    <a:pt x="157951" y="70494"/>
                  </a:lnTo>
                  <a:lnTo>
                    <a:pt x="128042" y="87976"/>
                  </a:lnTo>
                  <a:lnTo>
                    <a:pt x="93314" y="74676"/>
                  </a:lnTo>
                  <a:lnTo>
                    <a:pt x="60228" y="57898"/>
                  </a:lnTo>
                  <a:lnTo>
                    <a:pt x="29039" y="37790"/>
                  </a:lnTo>
                  <a:lnTo>
                    <a:pt x="0" y="14496"/>
                  </a:lnTo>
                  <a:close/>
                </a:path>
              </a:pathLst>
            </a:custGeom>
            <a:ln w="10238">
              <a:solidFill>
                <a:srgbClr val="FFFFFF"/>
              </a:solidFill>
            </a:ln>
          </p:spPr>
          <p:txBody>
            <a:bodyPr wrap="square" lIns="0" tIns="0" rIns="0" bIns="0" rtlCol="0"/>
            <a:lstStyle/>
            <a:p>
              <a:endParaRPr/>
            </a:p>
          </p:txBody>
        </p:sp>
        <p:sp>
          <p:nvSpPr>
            <p:cNvPr id="36" name="object 36"/>
            <p:cNvSpPr/>
            <p:nvPr/>
          </p:nvSpPr>
          <p:spPr>
            <a:xfrm>
              <a:off x="9724259" y="2761297"/>
              <a:ext cx="154106" cy="107590"/>
            </a:xfrm>
            <a:prstGeom prst="rect">
              <a:avLst/>
            </a:prstGeom>
            <a:blipFill>
              <a:blip r:embed="rId12" cstate="print"/>
              <a:stretch>
                <a:fillRect/>
              </a:stretch>
            </a:blipFill>
          </p:spPr>
          <p:txBody>
            <a:bodyPr wrap="square" lIns="0" tIns="0" rIns="0" bIns="0" rtlCol="0"/>
            <a:lstStyle/>
            <a:p>
              <a:endParaRPr/>
            </a:p>
          </p:txBody>
        </p:sp>
        <p:sp>
          <p:nvSpPr>
            <p:cNvPr id="37" name="object 37"/>
            <p:cNvSpPr/>
            <p:nvPr/>
          </p:nvSpPr>
          <p:spPr>
            <a:xfrm>
              <a:off x="9724260" y="2761297"/>
              <a:ext cx="154305" cy="107950"/>
            </a:xfrm>
            <a:custGeom>
              <a:avLst/>
              <a:gdLst/>
              <a:ahLst/>
              <a:cxnLst/>
              <a:rect l="l" t="t" r="r" b="b"/>
              <a:pathLst>
                <a:path w="154304" h="107950">
                  <a:moveTo>
                    <a:pt x="0" y="0"/>
                  </a:moveTo>
                  <a:lnTo>
                    <a:pt x="154106" y="89397"/>
                  </a:lnTo>
                  <a:lnTo>
                    <a:pt x="154106" y="107590"/>
                  </a:lnTo>
                  <a:lnTo>
                    <a:pt x="0" y="18334"/>
                  </a:lnTo>
                  <a:lnTo>
                    <a:pt x="0" y="0"/>
                  </a:lnTo>
                  <a:close/>
                </a:path>
              </a:pathLst>
            </a:custGeom>
            <a:ln w="10240">
              <a:solidFill>
                <a:srgbClr val="000000"/>
              </a:solidFill>
            </a:ln>
          </p:spPr>
          <p:txBody>
            <a:bodyPr wrap="square" lIns="0" tIns="0" rIns="0" bIns="0" rtlCol="0"/>
            <a:lstStyle/>
            <a:p>
              <a:endParaRPr/>
            </a:p>
          </p:txBody>
        </p:sp>
        <p:sp>
          <p:nvSpPr>
            <p:cNvPr id="38" name="object 38"/>
            <p:cNvSpPr/>
            <p:nvPr/>
          </p:nvSpPr>
          <p:spPr>
            <a:xfrm>
              <a:off x="9741066" y="2721787"/>
              <a:ext cx="188595" cy="116839"/>
            </a:xfrm>
            <a:custGeom>
              <a:avLst/>
              <a:gdLst/>
              <a:ahLst/>
              <a:cxnLst/>
              <a:rect l="l" t="t" r="r" b="b"/>
              <a:pathLst>
                <a:path w="188595" h="116839">
                  <a:moveTo>
                    <a:pt x="135305" y="103894"/>
                  </a:moveTo>
                  <a:lnTo>
                    <a:pt x="125905" y="110148"/>
                  </a:lnTo>
                  <a:lnTo>
                    <a:pt x="137157" y="116828"/>
                  </a:lnTo>
                  <a:lnTo>
                    <a:pt x="146700" y="110574"/>
                  </a:lnTo>
                  <a:lnTo>
                    <a:pt x="135305" y="103894"/>
                  </a:lnTo>
                  <a:close/>
                </a:path>
                <a:path w="188595" h="116839">
                  <a:moveTo>
                    <a:pt x="149406" y="94514"/>
                  </a:moveTo>
                  <a:lnTo>
                    <a:pt x="139863" y="100768"/>
                  </a:lnTo>
                  <a:lnTo>
                    <a:pt x="151257" y="107447"/>
                  </a:lnTo>
                  <a:lnTo>
                    <a:pt x="160657" y="101194"/>
                  </a:lnTo>
                  <a:lnTo>
                    <a:pt x="149406" y="94514"/>
                  </a:lnTo>
                  <a:close/>
                </a:path>
                <a:path w="188595" h="116839">
                  <a:moveTo>
                    <a:pt x="114369" y="91245"/>
                  </a:moveTo>
                  <a:lnTo>
                    <a:pt x="104968" y="97499"/>
                  </a:lnTo>
                  <a:lnTo>
                    <a:pt x="116220" y="104179"/>
                  </a:lnTo>
                  <a:lnTo>
                    <a:pt x="125620" y="98067"/>
                  </a:lnTo>
                  <a:lnTo>
                    <a:pt x="114369" y="91245"/>
                  </a:lnTo>
                  <a:close/>
                </a:path>
                <a:path w="188595" h="116839">
                  <a:moveTo>
                    <a:pt x="163364" y="85134"/>
                  </a:moveTo>
                  <a:lnTo>
                    <a:pt x="153963" y="91245"/>
                  </a:lnTo>
                  <a:lnTo>
                    <a:pt x="165215" y="98067"/>
                  </a:lnTo>
                  <a:lnTo>
                    <a:pt x="174615" y="91814"/>
                  </a:lnTo>
                  <a:lnTo>
                    <a:pt x="163364" y="85134"/>
                  </a:lnTo>
                  <a:close/>
                </a:path>
                <a:path w="188595" h="116839">
                  <a:moveTo>
                    <a:pt x="128326" y="81865"/>
                  </a:moveTo>
                  <a:lnTo>
                    <a:pt x="118926" y="88118"/>
                  </a:lnTo>
                  <a:lnTo>
                    <a:pt x="130178" y="94798"/>
                  </a:lnTo>
                  <a:lnTo>
                    <a:pt x="139721" y="88687"/>
                  </a:lnTo>
                  <a:lnTo>
                    <a:pt x="128326" y="81865"/>
                  </a:lnTo>
                  <a:close/>
                </a:path>
                <a:path w="188595" h="116839">
                  <a:moveTo>
                    <a:pt x="51416" y="53439"/>
                  </a:moveTo>
                  <a:lnTo>
                    <a:pt x="42016" y="59551"/>
                  </a:lnTo>
                  <a:lnTo>
                    <a:pt x="95283" y="91529"/>
                  </a:lnTo>
                  <a:lnTo>
                    <a:pt x="104684" y="85418"/>
                  </a:lnTo>
                  <a:lnTo>
                    <a:pt x="51416" y="53439"/>
                  </a:lnTo>
                  <a:close/>
                </a:path>
                <a:path w="188595" h="116839">
                  <a:moveTo>
                    <a:pt x="177321" y="75753"/>
                  </a:moveTo>
                  <a:lnTo>
                    <a:pt x="167921" y="81865"/>
                  </a:lnTo>
                  <a:lnTo>
                    <a:pt x="179173" y="88545"/>
                  </a:lnTo>
                  <a:lnTo>
                    <a:pt x="188573" y="82433"/>
                  </a:lnTo>
                  <a:lnTo>
                    <a:pt x="177321" y="75753"/>
                  </a:lnTo>
                  <a:close/>
                </a:path>
                <a:path w="188595" h="116839">
                  <a:moveTo>
                    <a:pt x="142284" y="72484"/>
                  </a:moveTo>
                  <a:lnTo>
                    <a:pt x="132884" y="78738"/>
                  </a:lnTo>
                  <a:lnTo>
                    <a:pt x="144278" y="85418"/>
                  </a:lnTo>
                  <a:lnTo>
                    <a:pt x="153679" y="79164"/>
                  </a:lnTo>
                  <a:lnTo>
                    <a:pt x="142284" y="72484"/>
                  </a:lnTo>
                  <a:close/>
                </a:path>
                <a:path w="188595" h="116839">
                  <a:moveTo>
                    <a:pt x="107390" y="69215"/>
                  </a:moveTo>
                  <a:lnTo>
                    <a:pt x="97989" y="75469"/>
                  </a:lnTo>
                  <a:lnTo>
                    <a:pt x="109241" y="82149"/>
                  </a:lnTo>
                  <a:lnTo>
                    <a:pt x="118641" y="76037"/>
                  </a:lnTo>
                  <a:lnTo>
                    <a:pt x="107390" y="69215"/>
                  </a:lnTo>
                  <a:close/>
                </a:path>
                <a:path w="188595" h="116839">
                  <a:moveTo>
                    <a:pt x="156385" y="63104"/>
                  </a:moveTo>
                  <a:lnTo>
                    <a:pt x="146984" y="69215"/>
                  </a:lnTo>
                  <a:lnTo>
                    <a:pt x="158236" y="76037"/>
                  </a:lnTo>
                  <a:lnTo>
                    <a:pt x="167636" y="69784"/>
                  </a:lnTo>
                  <a:lnTo>
                    <a:pt x="156385" y="63104"/>
                  </a:lnTo>
                  <a:close/>
                </a:path>
                <a:path w="188595" h="116839">
                  <a:moveTo>
                    <a:pt x="121348" y="59835"/>
                  </a:moveTo>
                  <a:lnTo>
                    <a:pt x="111947" y="66089"/>
                  </a:lnTo>
                  <a:lnTo>
                    <a:pt x="123199" y="72769"/>
                  </a:lnTo>
                  <a:lnTo>
                    <a:pt x="132599" y="66657"/>
                  </a:lnTo>
                  <a:lnTo>
                    <a:pt x="121348" y="59835"/>
                  </a:lnTo>
                  <a:close/>
                </a:path>
                <a:path w="188595" h="116839">
                  <a:moveTo>
                    <a:pt x="86310" y="56708"/>
                  </a:moveTo>
                  <a:lnTo>
                    <a:pt x="76910" y="62820"/>
                  </a:lnTo>
                  <a:lnTo>
                    <a:pt x="88304" y="69500"/>
                  </a:lnTo>
                  <a:lnTo>
                    <a:pt x="97705" y="63388"/>
                  </a:lnTo>
                  <a:lnTo>
                    <a:pt x="86310" y="56708"/>
                  </a:lnTo>
                  <a:close/>
                </a:path>
                <a:path w="188595" h="116839">
                  <a:moveTo>
                    <a:pt x="135305" y="50455"/>
                  </a:moveTo>
                  <a:lnTo>
                    <a:pt x="125905" y="56708"/>
                  </a:lnTo>
                  <a:lnTo>
                    <a:pt x="137299" y="63388"/>
                  </a:lnTo>
                  <a:lnTo>
                    <a:pt x="146700" y="57135"/>
                  </a:lnTo>
                  <a:lnTo>
                    <a:pt x="135305" y="50455"/>
                  </a:lnTo>
                  <a:close/>
                </a:path>
                <a:path w="188595" h="116839">
                  <a:moveTo>
                    <a:pt x="100411" y="47186"/>
                  </a:moveTo>
                  <a:lnTo>
                    <a:pt x="90868" y="53439"/>
                  </a:lnTo>
                  <a:lnTo>
                    <a:pt x="102262" y="60119"/>
                  </a:lnTo>
                  <a:lnTo>
                    <a:pt x="111662" y="54008"/>
                  </a:lnTo>
                  <a:lnTo>
                    <a:pt x="100411" y="47186"/>
                  </a:lnTo>
                  <a:close/>
                </a:path>
                <a:path w="188595" h="116839">
                  <a:moveTo>
                    <a:pt x="65374" y="44059"/>
                  </a:moveTo>
                  <a:lnTo>
                    <a:pt x="55973" y="50170"/>
                  </a:lnTo>
                  <a:lnTo>
                    <a:pt x="67225" y="56992"/>
                  </a:lnTo>
                  <a:lnTo>
                    <a:pt x="76625" y="50739"/>
                  </a:lnTo>
                  <a:lnTo>
                    <a:pt x="65374" y="44059"/>
                  </a:lnTo>
                  <a:close/>
                </a:path>
                <a:path w="188595" h="116839">
                  <a:moveTo>
                    <a:pt x="30337" y="40790"/>
                  </a:moveTo>
                  <a:lnTo>
                    <a:pt x="20936" y="47044"/>
                  </a:lnTo>
                  <a:lnTo>
                    <a:pt x="32188" y="53723"/>
                  </a:lnTo>
                  <a:lnTo>
                    <a:pt x="41731" y="47470"/>
                  </a:lnTo>
                  <a:lnTo>
                    <a:pt x="30337" y="40790"/>
                  </a:lnTo>
                  <a:close/>
                </a:path>
                <a:path w="188595" h="116839">
                  <a:moveTo>
                    <a:pt x="114369" y="37805"/>
                  </a:moveTo>
                  <a:lnTo>
                    <a:pt x="104968" y="44059"/>
                  </a:lnTo>
                  <a:lnTo>
                    <a:pt x="116220" y="50739"/>
                  </a:lnTo>
                  <a:lnTo>
                    <a:pt x="125620" y="44627"/>
                  </a:lnTo>
                  <a:lnTo>
                    <a:pt x="114369" y="37805"/>
                  </a:lnTo>
                  <a:close/>
                </a:path>
                <a:path w="188595" h="116839">
                  <a:moveTo>
                    <a:pt x="79332" y="34678"/>
                  </a:moveTo>
                  <a:lnTo>
                    <a:pt x="69931" y="40790"/>
                  </a:lnTo>
                  <a:lnTo>
                    <a:pt x="81183" y="47470"/>
                  </a:lnTo>
                  <a:lnTo>
                    <a:pt x="90726" y="41358"/>
                  </a:lnTo>
                  <a:lnTo>
                    <a:pt x="79332" y="34678"/>
                  </a:lnTo>
                  <a:close/>
                </a:path>
                <a:path w="188595" h="116839">
                  <a:moveTo>
                    <a:pt x="44437" y="31410"/>
                  </a:moveTo>
                  <a:lnTo>
                    <a:pt x="34894" y="37521"/>
                  </a:lnTo>
                  <a:lnTo>
                    <a:pt x="46288" y="44343"/>
                  </a:lnTo>
                  <a:lnTo>
                    <a:pt x="55689" y="38090"/>
                  </a:lnTo>
                  <a:lnTo>
                    <a:pt x="44437" y="31410"/>
                  </a:lnTo>
                  <a:close/>
                </a:path>
                <a:path w="188595" h="116839">
                  <a:moveTo>
                    <a:pt x="9400" y="28141"/>
                  </a:moveTo>
                  <a:lnTo>
                    <a:pt x="0" y="34394"/>
                  </a:lnTo>
                  <a:lnTo>
                    <a:pt x="11251" y="41074"/>
                  </a:lnTo>
                  <a:lnTo>
                    <a:pt x="20651" y="34963"/>
                  </a:lnTo>
                  <a:lnTo>
                    <a:pt x="9400" y="28141"/>
                  </a:lnTo>
                  <a:close/>
                </a:path>
                <a:path w="188595" h="116839">
                  <a:moveTo>
                    <a:pt x="93289" y="25298"/>
                  </a:moveTo>
                  <a:lnTo>
                    <a:pt x="83889" y="31410"/>
                  </a:lnTo>
                  <a:lnTo>
                    <a:pt x="95283" y="38090"/>
                  </a:lnTo>
                  <a:lnTo>
                    <a:pt x="104684" y="31978"/>
                  </a:lnTo>
                  <a:lnTo>
                    <a:pt x="93289" y="25298"/>
                  </a:lnTo>
                  <a:close/>
                </a:path>
                <a:path w="188595" h="116839">
                  <a:moveTo>
                    <a:pt x="58395" y="22029"/>
                  </a:moveTo>
                  <a:lnTo>
                    <a:pt x="48994" y="28141"/>
                  </a:lnTo>
                  <a:lnTo>
                    <a:pt x="60246" y="34963"/>
                  </a:lnTo>
                  <a:lnTo>
                    <a:pt x="69646" y="28709"/>
                  </a:lnTo>
                  <a:lnTo>
                    <a:pt x="58395" y="22029"/>
                  </a:lnTo>
                  <a:close/>
                </a:path>
                <a:path w="188595" h="116839">
                  <a:moveTo>
                    <a:pt x="23358" y="18760"/>
                  </a:moveTo>
                  <a:lnTo>
                    <a:pt x="13957" y="25014"/>
                  </a:lnTo>
                  <a:lnTo>
                    <a:pt x="25209" y="31694"/>
                  </a:lnTo>
                  <a:lnTo>
                    <a:pt x="34752" y="25440"/>
                  </a:lnTo>
                  <a:lnTo>
                    <a:pt x="23358" y="18760"/>
                  </a:lnTo>
                  <a:close/>
                </a:path>
                <a:path w="188595" h="116839">
                  <a:moveTo>
                    <a:pt x="72353" y="12649"/>
                  </a:moveTo>
                  <a:lnTo>
                    <a:pt x="62952" y="18760"/>
                  </a:lnTo>
                  <a:lnTo>
                    <a:pt x="74204" y="25440"/>
                  </a:lnTo>
                  <a:lnTo>
                    <a:pt x="83604" y="19329"/>
                  </a:lnTo>
                  <a:lnTo>
                    <a:pt x="72353" y="12649"/>
                  </a:lnTo>
                  <a:close/>
                </a:path>
                <a:path w="188595" h="116839">
                  <a:moveTo>
                    <a:pt x="37315" y="9380"/>
                  </a:moveTo>
                  <a:lnTo>
                    <a:pt x="27915" y="15633"/>
                  </a:lnTo>
                  <a:lnTo>
                    <a:pt x="39309" y="22313"/>
                  </a:lnTo>
                  <a:lnTo>
                    <a:pt x="48710" y="16060"/>
                  </a:lnTo>
                  <a:lnTo>
                    <a:pt x="37315" y="9380"/>
                  </a:lnTo>
                  <a:close/>
                </a:path>
                <a:path w="188595" h="116839">
                  <a:moveTo>
                    <a:pt x="51416" y="0"/>
                  </a:moveTo>
                  <a:lnTo>
                    <a:pt x="42016" y="6111"/>
                  </a:lnTo>
                  <a:lnTo>
                    <a:pt x="53267" y="12933"/>
                  </a:lnTo>
                  <a:lnTo>
                    <a:pt x="62668" y="6679"/>
                  </a:lnTo>
                  <a:lnTo>
                    <a:pt x="51416" y="0"/>
                  </a:lnTo>
                  <a:close/>
                </a:path>
              </a:pathLst>
            </a:custGeom>
            <a:solidFill>
              <a:srgbClr val="FFFFFF"/>
            </a:solidFill>
          </p:spPr>
          <p:txBody>
            <a:bodyPr wrap="square" lIns="0" tIns="0" rIns="0" bIns="0" rtlCol="0"/>
            <a:lstStyle/>
            <a:p>
              <a:endParaRPr/>
            </a:p>
          </p:txBody>
        </p:sp>
        <p:sp>
          <p:nvSpPr>
            <p:cNvPr id="39" name="object 39"/>
            <p:cNvSpPr/>
            <p:nvPr/>
          </p:nvSpPr>
          <p:spPr>
            <a:xfrm>
              <a:off x="9741066" y="2727898"/>
              <a:ext cx="188595" cy="113664"/>
            </a:xfrm>
            <a:custGeom>
              <a:avLst/>
              <a:gdLst/>
              <a:ahLst/>
              <a:cxnLst/>
              <a:rect l="l" t="t" r="r" b="b"/>
              <a:pathLst>
                <a:path w="188595" h="113664">
                  <a:moveTo>
                    <a:pt x="42016" y="0"/>
                  </a:moveTo>
                  <a:lnTo>
                    <a:pt x="42016" y="2700"/>
                  </a:lnTo>
                  <a:lnTo>
                    <a:pt x="53267" y="9380"/>
                  </a:lnTo>
                  <a:lnTo>
                    <a:pt x="53267" y="6822"/>
                  </a:lnTo>
                  <a:lnTo>
                    <a:pt x="42016" y="0"/>
                  </a:lnTo>
                  <a:close/>
                </a:path>
                <a:path w="188595" h="113664">
                  <a:moveTo>
                    <a:pt x="62668" y="568"/>
                  </a:moveTo>
                  <a:lnTo>
                    <a:pt x="53267" y="6822"/>
                  </a:lnTo>
                  <a:lnTo>
                    <a:pt x="53267" y="9380"/>
                  </a:lnTo>
                  <a:lnTo>
                    <a:pt x="62668" y="3268"/>
                  </a:lnTo>
                  <a:lnTo>
                    <a:pt x="62668" y="568"/>
                  </a:lnTo>
                  <a:close/>
                </a:path>
                <a:path w="188595" h="113664">
                  <a:moveTo>
                    <a:pt x="62952" y="12649"/>
                  </a:moveTo>
                  <a:lnTo>
                    <a:pt x="62952" y="15349"/>
                  </a:lnTo>
                  <a:lnTo>
                    <a:pt x="74204" y="22029"/>
                  </a:lnTo>
                  <a:lnTo>
                    <a:pt x="74204" y="19329"/>
                  </a:lnTo>
                  <a:lnTo>
                    <a:pt x="62952" y="12649"/>
                  </a:lnTo>
                  <a:close/>
                </a:path>
                <a:path w="188595" h="113664">
                  <a:moveTo>
                    <a:pt x="83604" y="13217"/>
                  </a:moveTo>
                  <a:lnTo>
                    <a:pt x="74204" y="19329"/>
                  </a:lnTo>
                  <a:lnTo>
                    <a:pt x="74204" y="22029"/>
                  </a:lnTo>
                  <a:lnTo>
                    <a:pt x="83604" y="15918"/>
                  </a:lnTo>
                  <a:lnTo>
                    <a:pt x="83604" y="13217"/>
                  </a:lnTo>
                  <a:close/>
                </a:path>
                <a:path w="188595" h="113664">
                  <a:moveTo>
                    <a:pt x="83889" y="25298"/>
                  </a:moveTo>
                  <a:lnTo>
                    <a:pt x="83889" y="27999"/>
                  </a:lnTo>
                  <a:lnTo>
                    <a:pt x="95283" y="34678"/>
                  </a:lnTo>
                  <a:lnTo>
                    <a:pt x="95283" y="31978"/>
                  </a:lnTo>
                  <a:lnTo>
                    <a:pt x="83889" y="25298"/>
                  </a:lnTo>
                  <a:close/>
                </a:path>
                <a:path w="188595" h="113664">
                  <a:moveTo>
                    <a:pt x="104684" y="25867"/>
                  </a:moveTo>
                  <a:lnTo>
                    <a:pt x="95283" y="31978"/>
                  </a:lnTo>
                  <a:lnTo>
                    <a:pt x="95283" y="34678"/>
                  </a:lnTo>
                  <a:lnTo>
                    <a:pt x="104684" y="28567"/>
                  </a:lnTo>
                  <a:lnTo>
                    <a:pt x="104684" y="25867"/>
                  </a:lnTo>
                  <a:close/>
                </a:path>
                <a:path w="188595" h="113664">
                  <a:moveTo>
                    <a:pt x="104968" y="37947"/>
                  </a:moveTo>
                  <a:lnTo>
                    <a:pt x="104968" y="40648"/>
                  </a:lnTo>
                  <a:lnTo>
                    <a:pt x="116220" y="47328"/>
                  </a:lnTo>
                  <a:lnTo>
                    <a:pt x="116220" y="44627"/>
                  </a:lnTo>
                  <a:lnTo>
                    <a:pt x="104968" y="37947"/>
                  </a:lnTo>
                  <a:close/>
                </a:path>
                <a:path w="188595" h="113664">
                  <a:moveTo>
                    <a:pt x="125620" y="38516"/>
                  </a:moveTo>
                  <a:lnTo>
                    <a:pt x="116220" y="44627"/>
                  </a:lnTo>
                  <a:lnTo>
                    <a:pt x="116220" y="47328"/>
                  </a:lnTo>
                  <a:lnTo>
                    <a:pt x="125620" y="41074"/>
                  </a:lnTo>
                  <a:lnTo>
                    <a:pt x="125620" y="38516"/>
                  </a:lnTo>
                  <a:close/>
                </a:path>
                <a:path w="188595" h="113664">
                  <a:moveTo>
                    <a:pt x="125905" y="50597"/>
                  </a:moveTo>
                  <a:lnTo>
                    <a:pt x="125905" y="53155"/>
                  </a:lnTo>
                  <a:lnTo>
                    <a:pt x="137299" y="59977"/>
                  </a:lnTo>
                  <a:lnTo>
                    <a:pt x="137299" y="57277"/>
                  </a:lnTo>
                  <a:lnTo>
                    <a:pt x="125905" y="50597"/>
                  </a:lnTo>
                  <a:close/>
                </a:path>
                <a:path w="188595" h="113664">
                  <a:moveTo>
                    <a:pt x="146700" y="51023"/>
                  </a:moveTo>
                  <a:lnTo>
                    <a:pt x="137299" y="57277"/>
                  </a:lnTo>
                  <a:lnTo>
                    <a:pt x="137299" y="59977"/>
                  </a:lnTo>
                  <a:lnTo>
                    <a:pt x="146700" y="53723"/>
                  </a:lnTo>
                  <a:lnTo>
                    <a:pt x="146700" y="51023"/>
                  </a:lnTo>
                  <a:close/>
                </a:path>
                <a:path w="188595" h="113664">
                  <a:moveTo>
                    <a:pt x="146984" y="63104"/>
                  </a:moveTo>
                  <a:lnTo>
                    <a:pt x="146984" y="65804"/>
                  </a:lnTo>
                  <a:lnTo>
                    <a:pt x="158236" y="72626"/>
                  </a:lnTo>
                  <a:lnTo>
                    <a:pt x="158236" y="69926"/>
                  </a:lnTo>
                  <a:lnTo>
                    <a:pt x="146984" y="63104"/>
                  </a:lnTo>
                  <a:close/>
                </a:path>
                <a:path w="188595" h="113664">
                  <a:moveTo>
                    <a:pt x="167636" y="63672"/>
                  </a:moveTo>
                  <a:lnTo>
                    <a:pt x="158236" y="69926"/>
                  </a:lnTo>
                  <a:lnTo>
                    <a:pt x="158236" y="72626"/>
                  </a:lnTo>
                  <a:lnTo>
                    <a:pt x="167636" y="66373"/>
                  </a:lnTo>
                  <a:lnTo>
                    <a:pt x="167636" y="63672"/>
                  </a:lnTo>
                  <a:close/>
                </a:path>
                <a:path w="188595" h="113664">
                  <a:moveTo>
                    <a:pt x="167921" y="75753"/>
                  </a:moveTo>
                  <a:lnTo>
                    <a:pt x="167921" y="78454"/>
                  </a:lnTo>
                  <a:lnTo>
                    <a:pt x="179173" y="85134"/>
                  </a:lnTo>
                  <a:lnTo>
                    <a:pt x="179173" y="82433"/>
                  </a:lnTo>
                  <a:lnTo>
                    <a:pt x="167921" y="75753"/>
                  </a:lnTo>
                  <a:close/>
                </a:path>
                <a:path w="188595" h="113664">
                  <a:moveTo>
                    <a:pt x="188573" y="76322"/>
                  </a:moveTo>
                  <a:lnTo>
                    <a:pt x="179173" y="82433"/>
                  </a:lnTo>
                  <a:lnTo>
                    <a:pt x="179173" y="85134"/>
                  </a:lnTo>
                  <a:lnTo>
                    <a:pt x="188573" y="79022"/>
                  </a:lnTo>
                  <a:lnTo>
                    <a:pt x="188573" y="76322"/>
                  </a:lnTo>
                  <a:close/>
                </a:path>
                <a:path w="188595" h="113664">
                  <a:moveTo>
                    <a:pt x="27915" y="9380"/>
                  </a:moveTo>
                  <a:lnTo>
                    <a:pt x="27915" y="12080"/>
                  </a:lnTo>
                  <a:lnTo>
                    <a:pt x="39309" y="18902"/>
                  </a:lnTo>
                  <a:lnTo>
                    <a:pt x="39309" y="16202"/>
                  </a:lnTo>
                  <a:lnTo>
                    <a:pt x="27915" y="9380"/>
                  </a:lnTo>
                  <a:close/>
                </a:path>
                <a:path w="188595" h="113664">
                  <a:moveTo>
                    <a:pt x="48710" y="9948"/>
                  </a:moveTo>
                  <a:lnTo>
                    <a:pt x="39309" y="16202"/>
                  </a:lnTo>
                  <a:lnTo>
                    <a:pt x="39309" y="18902"/>
                  </a:lnTo>
                  <a:lnTo>
                    <a:pt x="48710" y="12649"/>
                  </a:lnTo>
                  <a:lnTo>
                    <a:pt x="48710" y="9948"/>
                  </a:lnTo>
                  <a:close/>
                </a:path>
                <a:path w="188595" h="113664">
                  <a:moveTo>
                    <a:pt x="48994" y="22029"/>
                  </a:moveTo>
                  <a:lnTo>
                    <a:pt x="48994" y="24730"/>
                  </a:lnTo>
                  <a:lnTo>
                    <a:pt x="60246" y="31410"/>
                  </a:lnTo>
                  <a:lnTo>
                    <a:pt x="60246" y="28851"/>
                  </a:lnTo>
                  <a:lnTo>
                    <a:pt x="48994" y="22029"/>
                  </a:lnTo>
                  <a:close/>
                </a:path>
                <a:path w="188595" h="113664">
                  <a:moveTo>
                    <a:pt x="69646" y="22598"/>
                  </a:moveTo>
                  <a:lnTo>
                    <a:pt x="60246" y="28851"/>
                  </a:lnTo>
                  <a:lnTo>
                    <a:pt x="60246" y="31410"/>
                  </a:lnTo>
                  <a:lnTo>
                    <a:pt x="69646" y="25298"/>
                  </a:lnTo>
                  <a:lnTo>
                    <a:pt x="69646" y="22598"/>
                  </a:lnTo>
                  <a:close/>
                </a:path>
                <a:path w="188595" h="113664">
                  <a:moveTo>
                    <a:pt x="69931" y="34678"/>
                  </a:moveTo>
                  <a:lnTo>
                    <a:pt x="69931" y="37379"/>
                  </a:lnTo>
                  <a:lnTo>
                    <a:pt x="81183" y="44059"/>
                  </a:lnTo>
                  <a:lnTo>
                    <a:pt x="81183" y="41358"/>
                  </a:lnTo>
                  <a:lnTo>
                    <a:pt x="69931" y="34678"/>
                  </a:lnTo>
                  <a:close/>
                </a:path>
                <a:path w="188595" h="113664">
                  <a:moveTo>
                    <a:pt x="90726" y="35247"/>
                  </a:moveTo>
                  <a:lnTo>
                    <a:pt x="81183" y="41358"/>
                  </a:lnTo>
                  <a:lnTo>
                    <a:pt x="81183" y="44059"/>
                  </a:lnTo>
                  <a:lnTo>
                    <a:pt x="90726" y="37947"/>
                  </a:lnTo>
                  <a:lnTo>
                    <a:pt x="90726" y="35247"/>
                  </a:lnTo>
                  <a:close/>
                </a:path>
                <a:path w="188595" h="113664">
                  <a:moveTo>
                    <a:pt x="125905" y="104036"/>
                  </a:moveTo>
                  <a:lnTo>
                    <a:pt x="125905" y="106737"/>
                  </a:lnTo>
                  <a:lnTo>
                    <a:pt x="137157" y="113417"/>
                  </a:lnTo>
                  <a:lnTo>
                    <a:pt x="137157" y="110716"/>
                  </a:lnTo>
                  <a:lnTo>
                    <a:pt x="125905" y="104036"/>
                  </a:lnTo>
                  <a:close/>
                </a:path>
                <a:path w="188595" h="113664">
                  <a:moveTo>
                    <a:pt x="146700" y="104463"/>
                  </a:moveTo>
                  <a:lnTo>
                    <a:pt x="137157" y="110716"/>
                  </a:lnTo>
                  <a:lnTo>
                    <a:pt x="137157" y="113417"/>
                  </a:lnTo>
                  <a:lnTo>
                    <a:pt x="146700" y="107163"/>
                  </a:lnTo>
                  <a:lnTo>
                    <a:pt x="146700" y="104463"/>
                  </a:lnTo>
                  <a:close/>
                </a:path>
                <a:path w="188595" h="113664">
                  <a:moveTo>
                    <a:pt x="139863" y="94656"/>
                  </a:moveTo>
                  <a:lnTo>
                    <a:pt x="139863" y="97214"/>
                  </a:lnTo>
                  <a:lnTo>
                    <a:pt x="151257" y="104036"/>
                  </a:lnTo>
                  <a:lnTo>
                    <a:pt x="151257" y="101336"/>
                  </a:lnTo>
                  <a:lnTo>
                    <a:pt x="139863" y="94656"/>
                  </a:lnTo>
                  <a:close/>
                </a:path>
                <a:path w="188595" h="113664">
                  <a:moveTo>
                    <a:pt x="160657" y="95082"/>
                  </a:moveTo>
                  <a:lnTo>
                    <a:pt x="151257" y="101336"/>
                  </a:lnTo>
                  <a:lnTo>
                    <a:pt x="151257" y="104036"/>
                  </a:lnTo>
                  <a:lnTo>
                    <a:pt x="160657" y="97783"/>
                  </a:lnTo>
                  <a:lnTo>
                    <a:pt x="160657" y="95082"/>
                  </a:lnTo>
                  <a:close/>
                </a:path>
                <a:path w="188595" h="113664">
                  <a:moveTo>
                    <a:pt x="104968" y="91387"/>
                  </a:moveTo>
                  <a:lnTo>
                    <a:pt x="104968" y="94088"/>
                  </a:lnTo>
                  <a:lnTo>
                    <a:pt x="116220" y="100768"/>
                  </a:lnTo>
                  <a:lnTo>
                    <a:pt x="116220" y="98067"/>
                  </a:lnTo>
                  <a:lnTo>
                    <a:pt x="104968" y="91387"/>
                  </a:lnTo>
                  <a:close/>
                </a:path>
                <a:path w="188595" h="113664">
                  <a:moveTo>
                    <a:pt x="125620" y="91956"/>
                  </a:moveTo>
                  <a:lnTo>
                    <a:pt x="116220" y="98067"/>
                  </a:lnTo>
                  <a:lnTo>
                    <a:pt x="116220" y="100768"/>
                  </a:lnTo>
                  <a:lnTo>
                    <a:pt x="125620" y="94656"/>
                  </a:lnTo>
                  <a:lnTo>
                    <a:pt x="125620" y="91956"/>
                  </a:lnTo>
                  <a:close/>
                </a:path>
                <a:path w="188595" h="113664">
                  <a:moveTo>
                    <a:pt x="153963" y="85134"/>
                  </a:moveTo>
                  <a:lnTo>
                    <a:pt x="153963" y="87834"/>
                  </a:lnTo>
                  <a:lnTo>
                    <a:pt x="165215" y="94656"/>
                  </a:lnTo>
                  <a:lnTo>
                    <a:pt x="165215" y="91956"/>
                  </a:lnTo>
                  <a:lnTo>
                    <a:pt x="153963" y="85134"/>
                  </a:lnTo>
                  <a:close/>
                </a:path>
                <a:path w="188595" h="113664">
                  <a:moveTo>
                    <a:pt x="174615" y="85702"/>
                  </a:moveTo>
                  <a:lnTo>
                    <a:pt x="165215" y="91956"/>
                  </a:lnTo>
                  <a:lnTo>
                    <a:pt x="165215" y="94656"/>
                  </a:lnTo>
                  <a:lnTo>
                    <a:pt x="174615" y="88402"/>
                  </a:lnTo>
                  <a:lnTo>
                    <a:pt x="174615" y="85702"/>
                  </a:lnTo>
                  <a:close/>
                </a:path>
                <a:path w="188595" h="113664">
                  <a:moveTo>
                    <a:pt x="118926" y="82007"/>
                  </a:moveTo>
                  <a:lnTo>
                    <a:pt x="118926" y="84707"/>
                  </a:lnTo>
                  <a:lnTo>
                    <a:pt x="130178" y="91387"/>
                  </a:lnTo>
                  <a:lnTo>
                    <a:pt x="130178" y="88687"/>
                  </a:lnTo>
                  <a:lnTo>
                    <a:pt x="118926" y="82007"/>
                  </a:lnTo>
                  <a:close/>
                </a:path>
                <a:path w="188595" h="113664">
                  <a:moveTo>
                    <a:pt x="139721" y="82575"/>
                  </a:moveTo>
                  <a:lnTo>
                    <a:pt x="130178" y="88687"/>
                  </a:lnTo>
                  <a:lnTo>
                    <a:pt x="130178" y="91387"/>
                  </a:lnTo>
                  <a:lnTo>
                    <a:pt x="139721" y="85134"/>
                  </a:lnTo>
                  <a:lnTo>
                    <a:pt x="139721" y="82575"/>
                  </a:lnTo>
                  <a:close/>
                </a:path>
                <a:path w="188595" h="113664">
                  <a:moveTo>
                    <a:pt x="42016" y="53439"/>
                  </a:moveTo>
                  <a:lnTo>
                    <a:pt x="42016" y="56140"/>
                  </a:lnTo>
                  <a:lnTo>
                    <a:pt x="95283" y="88118"/>
                  </a:lnTo>
                  <a:lnTo>
                    <a:pt x="95283" y="85418"/>
                  </a:lnTo>
                  <a:lnTo>
                    <a:pt x="42016" y="53439"/>
                  </a:lnTo>
                  <a:close/>
                </a:path>
                <a:path w="188595" h="113664">
                  <a:moveTo>
                    <a:pt x="104684" y="79306"/>
                  </a:moveTo>
                  <a:lnTo>
                    <a:pt x="95283" y="85418"/>
                  </a:lnTo>
                  <a:lnTo>
                    <a:pt x="95283" y="88118"/>
                  </a:lnTo>
                  <a:lnTo>
                    <a:pt x="104684" y="82007"/>
                  </a:lnTo>
                  <a:lnTo>
                    <a:pt x="104684" y="79306"/>
                  </a:lnTo>
                  <a:close/>
                </a:path>
                <a:path w="188595" h="113664">
                  <a:moveTo>
                    <a:pt x="132884" y="72626"/>
                  </a:moveTo>
                  <a:lnTo>
                    <a:pt x="132884" y="75185"/>
                  </a:lnTo>
                  <a:lnTo>
                    <a:pt x="144278" y="82007"/>
                  </a:lnTo>
                  <a:lnTo>
                    <a:pt x="144278" y="79306"/>
                  </a:lnTo>
                  <a:lnTo>
                    <a:pt x="132884" y="72626"/>
                  </a:lnTo>
                  <a:close/>
                </a:path>
                <a:path w="188595" h="113664">
                  <a:moveTo>
                    <a:pt x="153679" y="73053"/>
                  </a:moveTo>
                  <a:lnTo>
                    <a:pt x="144278" y="79306"/>
                  </a:lnTo>
                  <a:lnTo>
                    <a:pt x="144278" y="82007"/>
                  </a:lnTo>
                  <a:lnTo>
                    <a:pt x="153679" y="75753"/>
                  </a:lnTo>
                  <a:lnTo>
                    <a:pt x="153679" y="73053"/>
                  </a:lnTo>
                  <a:close/>
                </a:path>
                <a:path w="188595" h="113664">
                  <a:moveTo>
                    <a:pt x="97989" y="69357"/>
                  </a:moveTo>
                  <a:lnTo>
                    <a:pt x="97989" y="72058"/>
                  </a:lnTo>
                  <a:lnTo>
                    <a:pt x="109241" y="78738"/>
                  </a:lnTo>
                  <a:lnTo>
                    <a:pt x="109241" y="76037"/>
                  </a:lnTo>
                  <a:lnTo>
                    <a:pt x="97989" y="69357"/>
                  </a:lnTo>
                  <a:close/>
                </a:path>
                <a:path w="188595" h="113664">
                  <a:moveTo>
                    <a:pt x="118641" y="69926"/>
                  </a:moveTo>
                  <a:lnTo>
                    <a:pt x="109241" y="76037"/>
                  </a:lnTo>
                  <a:lnTo>
                    <a:pt x="109241" y="78738"/>
                  </a:lnTo>
                  <a:lnTo>
                    <a:pt x="118641" y="72626"/>
                  </a:lnTo>
                  <a:lnTo>
                    <a:pt x="118641" y="69926"/>
                  </a:lnTo>
                  <a:close/>
                </a:path>
                <a:path w="188595" h="113664">
                  <a:moveTo>
                    <a:pt x="111947" y="59977"/>
                  </a:moveTo>
                  <a:lnTo>
                    <a:pt x="111947" y="62677"/>
                  </a:lnTo>
                  <a:lnTo>
                    <a:pt x="123199" y="69357"/>
                  </a:lnTo>
                  <a:lnTo>
                    <a:pt x="123199" y="66657"/>
                  </a:lnTo>
                  <a:lnTo>
                    <a:pt x="111947" y="59977"/>
                  </a:lnTo>
                  <a:close/>
                </a:path>
                <a:path w="188595" h="113664">
                  <a:moveTo>
                    <a:pt x="132599" y="60546"/>
                  </a:moveTo>
                  <a:lnTo>
                    <a:pt x="123199" y="66657"/>
                  </a:lnTo>
                  <a:lnTo>
                    <a:pt x="123199" y="69357"/>
                  </a:lnTo>
                  <a:lnTo>
                    <a:pt x="132599" y="63104"/>
                  </a:lnTo>
                  <a:lnTo>
                    <a:pt x="132599" y="60546"/>
                  </a:lnTo>
                  <a:close/>
                </a:path>
                <a:path w="188595" h="113664">
                  <a:moveTo>
                    <a:pt x="76910" y="56708"/>
                  </a:moveTo>
                  <a:lnTo>
                    <a:pt x="76910" y="59409"/>
                  </a:lnTo>
                  <a:lnTo>
                    <a:pt x="88304" y="66089"/>
                  </a:lnTo>
                  <a:lnTo>
                    <a:pt x="88304" y="63388"/>
                  </a:lnTo>
                  <a:lnTo>
                    <a:pt x="76910" y="56708"/>
                  </a:lnTo>
                  <a:close/>
                </a:path>
                <a:path w="188595" h="113664">
                  <a:moveTo>
                    <a:pt x="97705" y="57277"/>
                  </a:moveTo>
                  <a:lnTo>
                    <a:pt x="88304" y="63388"/>
                  </a:lnTo>
                  <a:lnTo>
                    <a:pt x="88304" y="66089"/>
                  </a:lnTo>
                  <a:lnTo>
                    <a:pt x="97705" y="59977"/>
                  </a:lnTo>
                  <a:lnTo>
                    <a:pt x="97705" y="57277"/>
                  </a:lnTo>
                  <a:close/>
                </a:path>
                <a:path w="188595" h="113664">
                  <a:moveTo>
                    <a:pt x="90868" y="47328"/>
                  </a:moveTo>
                  <a:lnTo>
                    <a:pt x="90868" y="50028"/>
                  </a:lnTo>
                  <a:lnTo>
                    <a:pt x="102262" y="56708"/>
                  </a:lnTo>
                  <a:lnTo>
                    <a:pt x="102262" y="54008"/>
                  </a:lnTo>
                  <a:lnTo>
                    <a:pt x="90868" y="47328"/>
                  </a:lnTo>
                  <a:close/>
                </a:path>
                <a:path w="188595" h="113664">
                  <a:moveTo>
                    <a:pt x="111662" y="47896"/>
                  </a:moveTo>
                  <a:lnTo>
                    <a:pt x="102262" y="54008"/>
                  </a:lnTo>
                  <a:lnTo>
                    <a:pt x="102262" y="56708"/>
                  </a:lnTo>
                  <a:lnTo>
                    <a:pt x="111662" y="50597"/>
                  </a:lnTo>
                  <a:lnTo>
                    <a:pt x="111662" y="47896"/>
                  </a:lnTo>
                  <a:close/>
                </a:path>
                <a:path w="188595" h="113664">
                  <a:moveTo>
                    <a:pt x="55973" y="44059"/>
                  </a:moveTo>
                  <a:lnTo>
                    <a:pt x="55973" y="46759"/>
                  </a:lnTo>
                  <a:lnTo>
                    <a:pt x="67225" y="53439"/>
                  </a:lnTo>
                  <a:lnTo>
                    <a:pt x="67225" y="50881"/>
                  </a:lnTo>
                  <a:lnTo>
                    <a:pt x="55973" y="44059"/>
                  </a:lnTo>
                  <a:close/>
                </a:path>
                <a:path w="188595" h="113664">
                  <a:moveTo>
                    <a:pt x="76625" y="44627"/>
                  </a:moveTo>
                  <a:lnTo>
                    <a:pt x="67225" y="50739"/>
                  </a:lnTo>
                  <a:lnTo>
                    <a:pt x="67225" y="53439"/>
                  </a:lnTo>
                  <a:lnTo>
                    <a:pt x="76625" y="47328"/>
                  </a:lnTo>
                  <a:lnTo>
                    <a:pt x="76625" y="44627"/>
                  </a:lnTo>
                  <a:close/>
                </a:path>
                <a:path w="188595" h="113664">
                  <a:moveTo>
                    <a:pt x="13957" y="18902"/>
                  </a:moveTo>
                  <a:lnTo>
                    <a:pt x="13957" y="21603"/>
                  </a:lnTo>
                  <a:lnTo>
                    <a:pt x="25209" y="28283"/>
                  </a:lnTo>
                  <a:lnTo>
                    <a:pt x="25209" y="25582"/>
                  </a:lnTo>
                  <a:lnTo>
                    <a:pt x="13957" y="18902"/>
                  </a:lnTo>
                  <a:close/>
                </a:path>
                <a:path w="188595" h="113664">
                  <a:moveTo>
                    <a:pt x="34752" y="19329"/>
                  </a:moveTo>
                  <a:lnTo>
                    <a:pt x="25209" y="25582"/>
                  </a:lnTo>
                  <a:lnTo>
                    <a:pt x="25209" y="28283"/>
                  </a:lnTo>
                  <a:lnTo>
                    <a:pt x="34752" y="22029"/>
                  </a:lnTo>
                  <a:lnTo>
                    <a:pt x="34752" y="19329"/>
                  </a:lnTo>
                  <a:close/>
                </a:path>
                <a:path w="188595" h="113664">
                  <a:moveTo>
                    <a:pt x="34894" y="31410"/>
                  </a:moveTo>
                  <a:lnTo>
                    <a:pt x="34894" y="34110"/>
                  </a:lnTo>
                  <a:lnTo>
                    <a:pt x="46288" y="40932"/>
                  </a:lnTo>
                  <a:lnTo>
                    <a:pt x="46288" y="38232"/>
                  </a:lnTo>
                  <a:lnTo>
                    <a:pt x="34894" y="31410"/>
                  </a:lnTo>
                  <a:close/>
                </a:path>
                <a:path w="188595" h="113664">
                  <a:moveTo>
                    <a:pt x="55689" y="31978"/>
                  </a:moveTo>
                  <a:lnTo>
                    <a:pt x="46288" y="38232"/>
                  </a:lnTo>
                  <a:lnTo>
                    <a:pt x="46288" y="40932"/>
                  </a:lnTo>
                  <a:lnTo>
                    <a:pt x="55689" y="34678"/>
                  </a:lnTo>
                  <a:lnTo>
                    <a:pt x="55689" y="31978"/>
                  </a:lnTo>
                  <a:close/>
                </a:path>
                <a:path w="188595" h="113664">
                  <a:moveTo>
                    <a:pt x="0" y="28283"/>
                  </a:moveTo>
                  <a:lnTo>
                    <a:pt x="0" y="30983"/>
                  </a:lnTo>
                  <a:lnTo>
                    <a:pt x="11251" y="37663"/>
                  </a:lnTo>
                  <a:lnTo>
                    <a:pt x="11251" y="34963"/>
                  </a:lnTo>
                  <a:lnTo>
                    <a:pt x="0" y="28283"/>
                  </a:lnTo>
                  <a:close/>
                </a:path>
                <a:path w="188595" h="113664">
                  <a:moveTo>
                    <a:pt x="20651" y="28851"/>
                  </a:moveTo>
                  <a:lnTo>
                    <a:pt x="11251" y="34963"/>
                  </a:lnTo>
                  <a:lnTo>
                    <a:pt x="11251" y="37663"/>
                  </a:lnTo>
                  <a:lnTo>
                    <a:pt x="20651" y="31410"/>
                  </a:lnTo>
                  <a:lnTo>
                    <a:pt x="20651" y="28851"/>
                  </a:lnTo>
                  <a:close/>
                </a:path>
                <a:path w="188595" h="113664">
                  <a:moveTo>
                    <a:pt x="20936" y="40932"/>
                  </a:moveTo>
                  <a:lnTo>
                    <a:pt x="20936" y="43632"/>
                  </a:lnTo>
                  <a:lnTo>
                    <a:pt x="32188" y="50229"/>
                  </a:lnTo>
                  <a:lnTo>
                    <a:pt x="32255" y="47568"/>
                  </a:lnTo>
                  <a:lnTo>
                    <a:pt x="20936" y="40932"/>
                  </a:lnTo>
                  <a:close/>
                </a:path>
                <a:path w="188595" h="113664">
                  <a:moveTo>
                    <a:pt x="41731" y="41358"/>
                  </a:moveTo>
                  <a:lnTo>
                    <a:pt x="32255" y="47568"/>
                  </a:lnTo>
                  <a:lnTo>
                    <a:pt x="32330" y="50219"/>
                  </a:lnTo>
                  <a:lnTo>
                    <a:pt x="41731" y="44059"/>
                  </a:lnTo>
                  <a:lnTo>
                    <a:pt x="41731" y="41358"/>
                  </a:lnTo>
                  <a:close/>
                </a:path>
              </a:pathLst>
            </a:custGeom>
            <a:solidFill>
              <a:srgbClr val="959595"/>
            </a:solidFill>
          </p:spPr>
          <p:txBody>
            <a:bodyPr wrap="square" lIns="0" tIns="0" rIns="0" bIns="0" rtlCol="0"/>
            <a:lstStyle/>
            <a:p>
              <a:endParaRPr/>
            </a:p>
          </p:txBody>
        </p:sp>
        <p:sp>
          <p:nvSpPr>
            <p:cNvPr id="40" name="object 40"/>
            <p:cNvSpPr/>
            <p:nvPr/>
          </p:nvSpPr>
          <p:spPr>
            <a:xfrm>
              <a:off x="10094714" y="2662945"/>
              <a:ext cx="18415" cy="44450"/>
            </a:xfrm>
            <a:custGeom>
              <a:avLst/>
              <a:gdLst/>
              <a:ahLst/>
              <a:cxnLst/>
              <a:rect l="l" t="t" r="r" b="b"/>
              <a:pathLst>
                <a:path w="18415" h="44450">
                  <a:moveTo>
                    <a:pt x="17945" y="0"/>
                  </a:moveTo>
                  <a:lnTo>
                    <a:pt x="9685" y="5116"/>
                  </a:lnTo>
                  <a:lnTo>
                    <a:pt x="9685" y="38658"/>
                  </a:lnTo>
                  <a:lnTo>
                    <a:pt x="17945" y="33541"/>
                  </a:lnTo>
                  <a:lnTo>
                    <a:pt x="17945" y="0"/>
                  </a:lnTo>
                  <a:close/>
                </a:path>
                <a:path w="18415" h="44450">
                  <a:moveTo>
                    <a:pt x="4557" y="7816"/>
                  </a:moveTo>
                  <a:lnTo>
                    <a:pt x="0" y="10375"/>
                  </a:lnTo>
                  <a:lnTo>
                    <a:pt x="0" y="43917"/>
                  </a:lnTo>
                  <a:lnTo>
                    <a:pt x="4557" y="41216"/>
                  </a:lnTo>
                  <a:lnTo>
                    <a:pt x="4557" y="7816"/>
                  </a:lnTo>
                  <a:close/>
                </a:path>
              </a:pathLst>
            </a:custGeom>
            <a:solidFill>
              <a:srgbClr val="808080"/>
            </a:solidFill>
          </p:spPr>
          <p:txBody>
            <a:bodyPr wrap="square" lIns="0" tIns="0" rIns="0" bIns="0" rtlCol="0"/>
            <a:lstStyle/>
            <a:p>
              <a:endParaRPr/>
            </a:p>
          </p:txBody>
        </p:sp>
        <p:sp>
          <p:nvSpPr>
            <p:cNvPr id="41" name="object 41"/>
            <p:cNvSpPr/>
            <p:nvPr/>
          </p:nvSpPr>
          <p:spPr>
            <a:xfrm>
              <a:off x="10104397" y="2662946"/>
              <a:ext cx="8890" cy="38735"/>
            </a:xfrm>
            <a:custGeom>
              <a:avLst/>
              <a:gdLst/>
              <a:ahLst/>
              <a:cxnLst/>
              <a:rect l="l" t="t" r="r" b="b"/>
              <a:pathLst>
                <a:path w="8890" h="38735">
                  <a:moveTo>
                    <a:pt x="0" y="5116"/>
                  </a:moveTo>
                  <a:lnTo>
                    <a:pt x="8260" y="0"/>
                  </a:lnTo>
                  <a:lnTo>
                    <a:pt x="8260" y="33541"/>
                  </a:lnTo>
                  <a:lnTo>
                    <a:pt x="0" y="38658"/>
                  </a:lnTo>
                  <a:lnTo>
                    <a:pt x="0" y="5116"/>
                  </a:lnTo>
                  <a:close/>
                </a:path>
              </a:pathLst>
            </a:custGeom>
            <a:ln w="5126">
              <a:solidFill>
                <a:srgbClr val="808080"/>
              </a:solidFill>
            </a:ln>
          </p:spPr>
          <p:txBody>
            <a:bodyPr wrap="square" lIns="0" tIns="0" rIns="0" bIns="0" rtlCol="0"/>
            <a:lstStyle/>
            <a:p>
              <a:endParaRPr/>
            </a:p>
          </p:txBody>
        </p:sp>
        <p:sp>
          <p:nvSpPr>
            <p:cNvPr id="42" name="object 42"/>
            <p:cNvSpPr/>
            <p:nvPr/>
          </p:nvSpPr>
          <p:spPr>
            <a:xfrm>
              <a:off x="10094713" y="2670763"/>
              <a:ext cx="5080" cy="36195"/>
            </a:xfrm>
            <a:custGeom>
              <a:avLst/>
              <a:gdLst/>
              <a:ahLst/>
              <a:cxnLst/>
              <a:rect l="l" t="t" r="r" b="b"/>
              <a:pathLst>
                <a:path w="5079" h="36194">
                  <a:moveTo>
                    <a:pt x="0" y="2558"/>
                  </a:moveTo>
                  <a:lnTo>
                    <a:pt x="4557" y="0"/>
                  </a:lnTo>
                  <a:lnTo>
                    <a:pt x="4557" y="33399"/>
                  </a:lnTo>
                  <a:lnTo>
                    <a:pt x="0" y="36100"/>
                  </a:lnTo>
                  <a:lnTo>
                    <a:pt x="0" y="2558"/>
                  </a:lnTo>
                  <a:close/>
                </a:path>
              </a:pathLst>
            </a:custGeom>
            <a:ln w="5127">
              <a:solidFill>
                <a:srgbClr val="808080"/>
              </a:solidFill>
            </a:ln>
          </p:spPr>
          <p:txBody>
            <a:bodyPr wrap="square" lIns="0" tIns="0" rIns="0" bIns="0" rtlCol="0"/>
            <a:lstStyle/>
            <a:p>
              <a:endParaRPr/>
            </a:p>
          </p:txBody>
        </p:sp>
        <p:sp>
          <p:nvSpPr>
            <p:cNvPr id="43" name="object 43"/>
            <p:cNvSpPr/>
            <p:nvPr/>
          </p:nvSpPr>
          <p:spPr>
            <a:xfrm>
              <a:off x="9833359" y="2480455"/>
              <a:ext cx="162651" cy="308415"/>
            </a:xfrm>
            <a:prstGeom prst="rect">
              <a:avLst/>
            </a:prstGeom>
            <a:blipFill>
              <a:blip r:embed="rId13" cstate="print"/>
              <a:stretch>
                <a:fillRect/>
              </a:stretch>
            </a:blipFill>
          </p:spPr>
          <p:txBody>
            <a:bodyPr wrap="square" lIns="0" tIns="0" rIns="0" bIns="0" rtlCol="0"/>
            <a:lstStyle/>
            <a:p>
              <a:endParaRPr/>
            </a:p>
          </p:txBody>
        </p:sp>
        <p:sp>
          <p:nvSpPr>
            <p:cNvPr id="44" name="object 44"/>
            <p:cNvSpPr/>
            <p:nvPr/>
          </p:nvSpPr>
          <p:spPr>
            <a:xfrm>
              <a:off x="9867968" y="2480455"/>
              <a:ext cx="128270" cy="220979"/>
            </a:xfrm>
            <a:custGeom>
              <a:avLst/>
              <a:gdLst/>
              <a:ahLst/>
              <a:cxnLst/>
              <a:rect l="l" t="t" r="r" b="b"/>
              <a:pathLst>
                <a:path w="128270" h="220980">
                  <a:moveTo>
                    <a:pt x="128042" y="220438"/>
                  </a:moveTo>
                  <a:lnTo>
                    <a:pt x="59427" y="192599"/>
                  </a:lnTo>
                  <a:lnTo>
                    <a:pt x="0" y="148238"/>
                  </a:lnTo>
                  <a:lnTo>
                    <a:pt x="0" y="0"/>
                  </a:lnTo>
                  <a:lnTo>
                    <a:pt x="28959" y="23373"/>
                  </a:lnTo>
                  <a:lnTo>
                    <a:pt x="60122" y="43508"/>
                  </a:lnTo>
                  <a:lnTo>
                    <a:pt x="93234" y="60259"/>
                  </a:lnTo>
                  <a:lnTo>
                    <a:pt x="128042" y="73479"/>
                  </a:lnTo>
                  <a:lnTo>
                    <a:pt x="128042" y="220438"/>
                  </a:lnTo>
                  <a:close/>
                </a:path>
              </a:pathLst>
            </a:custGeom>
            <a:ln w="10249">
              <a:solidFill>
                <a:srgbClr val="000000"/>
              </a:solidFill>
            </a:ln>
          </p:spPr>
          <p:txBody>
            <a:bodyPr wrap="square" lIns="0" tIns="0" rIns="0" bIns="0" rtlCol="0"/>
            <a:lstStyle/>
            <a:p>
              <a:endParaRPr/>
            </a:p>
          </p:txBody>
        </p:sp>
        <p:sp>
          <p:nvSpPr>
            <p:cNvPr id="45" name="object 45"/>
            <p:cNvSpPr/>
            <p:nvPr/>
          </p:nvSpPr>
          <p:spPr>
            <a:xfrm>
              <a:off x="9833358" y="2637931"/>
              <a:ext cx="152400" cy="151130"/>
            </a:xfrm>
            <a:custGeom>
              <a:avLst/>
              <a:gdLst/>
              <a:ahLst/>
              <a:cxnLst/>
              <a:rect l="l" t="t" r="r" b="b"/>
              <a:pathLst>
                <a:path w="152400" h="151130">
                  <a:moveTo>
                    <a:pt x="0" y="62962"/>
                  </a:moveTo>
                  <a:lnTo>
                    <a:pt x="33623" y="92098"/>
                  </a:lnTo>
                  <a:lnTo>
                    <a:pt x="70519" y="116650"/>
                  </a:lnTo>
                  <a:lnTo>
                    <a:pt x="110218" y="136353"/>
                  </a:lnTo>
                  <a:lnTo>
                    <a:pt x="152254" y="150938"/>
                  </a:lnTo>
                  <a:lnTo>
                    <a:pt x="152254" y="87834"/>
                  </a:lnTo>
                  <a:lnTo>
                    <a:pt x="110238" y="73190"/>
                  </a:lnTo>
                  <a:lnTo>
                    <a:pt x="70572" y="53510"/>
                  </a:lnTo>
                  <a:lnTo>
                    <a:pt x="33684" y="29033"/>
                  </a:lnTo>
                  <a:lnTo>
                    <a:pt x="0" y="0"/>
                  </a:lnTo>
                  <a:lnTo>
                    <a:pt x="0" y="62962"/>
                  </a:lnTo>
                  <a:close/>
                </a:path>
              </a:pathLst>
            </a:custGeom>
            <a:ln w="10243">
              <a:solidFill>
                <a:srgbClr val="000000"/>
              </a:solidFill>
            </a:ln>
          </p:spPr>
          <p:txBody>
            <a:bodyPr wrap="square" lIns="0" tIns="0" rIns="0" bIns="0" rtlCol="0"/>
            <a:lstStyle/>
            <a:p>
              <a:endParaRPr/>
            </a:p>
          </p:txBody>
        </p:sp>
        <p:sp>
          <p:nvSpPr>
            <p:cNvPr id="46" name="object 46"/>
            <p:cNvSpPr/>
            <p:nvPr/>
          </p:nvSpPr>
          <p:spPr>
            <a:xfrm>
              <a:off x="9844468" y="2664082"/>
              <a:ext cx="34290" cy="27940"/>
            </a:xfrm>
            <a:custGeom>
              <a:avLst/>
              <a:gdLst/>
              <a:ahLst/>
              <a:cxnLst/>
              <a:rect l="l" t="t" r="r" b="b"/>
              <a:pathLst>
                <a:path w="34290" h="27939">
                  <a:moveTo>
                    <a:pt x="0" y="0"/>
                  </a:moveTo>
                  <a:lnTo>
                    <a:pt x="7900" y="7566"/>
                  </a:lnTo>
                  <a:lnTo>
                    <a:pt x="16201" y="14692"/>
                  </a:lnTo>
                  <a:lnTo>
                    <a:pt x="24875" y="21365"/>
                  </a:lnTo>
                  <a:lnTo>
                    <a:pt x="33897" y="27572"/>
                  </a:lnTo>
                </a:path>
              </a:pathLst>
            </a:custGeom>
            <a:ln w="10241">
              <a:solidFill>
                <a:srgbClr val="000000"/>
              </a:solidFill>
            </a:ln>
          </p:spPr>
          <p:txBody>
            <a:bodyPr wrap="square" lIns="0" tIns="0" rIns="0" bIns="0" rtlCol="0"/>
            <a:lstStyle/>
            <a:p>
              <a:endParaRPr/>
            </a:p>
          </p:txBody>
        </p:sp>
        <p:sp>
          <p:nvSpPr>
            <p:cNvPr id="47" name="object 47"/>
            <p:cNvSpPr/>
            <p:nvPr/>
          </p:nvSpPr>
          <p:spPr>
            <a:xfrm>
              <a:off x="9844468" y="2673321"/>
              <a:ext cx="34290" cy="27940"/>
            </a:xfrm>
            <a:custGeom>
              <a:avLst/>
              <a:gdLst/>
              <a:ahLst/>
              <a:cxnLst/>
              <a:rect l="l" t="t" r="r" b="b"/>
              <a:pathLst>
                <a:path w="34290" h="27939">
                  <a:moveTo>
                    <a:pt x="0" y="0"/>
                  </a:moveTo>
                  <a:lnTo>
                    <a:pt x="7900" y="7566"/>
                  </a:lnTo>
                  <a:lnTo>
                    <a:pt x="16201" y="14692"/>
                  </a:lnTo>
                  <a:lnTo>
                    <a:pt x="24875" y="21365"/>
                  </a:lnTo>
                  <a:lnTo>
                    <a:pt x="33897" y="27572"/>
                  </a:lnTo>
                </a:path>
              </a:pathLst>
            </a:custGeom>
            <a:ln w="10241">
              <a:solidFill>
                <a:srgbClr val="000000"/>
              </a:solidFill>
            </a:ln>
          </p:spPr>
          <p:txBody>
            <a:bodyPr wrap="square" lIns="0" tIns="0" rIns="0" bIns="0" rtlCol="0"/>
            <a:lstStyle/>
            <a:p>
              <a:endParaRPr/>
            </a:p>
          </p:txBody>
        </p:sp>
        <p:sp>
          <p:nvSpPr>
            <p:cNvPr id="48" name="object 48"/>
            <p:cNvSpPr/>
            <p:nvPr/>
          </p:nvSpPr>
          <p:spPr>
            <a:xfrm>
              <a:off x="9844468" y="2682559"/>
              <a:ext cx="34290" cy="27940"/>
            </a:xfrm>
            <a:custGeom>
              <a:avLst/>
              <a:gdLst/>
              <a:ahLst/>
              <a:cxnLst/>
              <a:rect l="l" t="t" r="r" b="b"/>
              <a:pathLst>
                <a:path w="34290" h="27939">
                  <a:moveTo>
                    <a:pt x="0" y="0"/>
                  </a:moveTo>
                  <a:lnTo>
                    <a:pt x="7900" y="7566"/>
                  </a:lnTo>
                  <a:lnTo>
                    <a:pt x="16201" y="14692"/>
                  </a:lnTo>
                  <a:lnTo>
                    <a:pt x="24875" y="21365"/>
                  </a:lnTo>
                  <a:lnTo>
                    <a:pt x="33897" y="27572"/>
                  </a:lnTo>
                </a:path>
              </a:pathLst>
            </a:custGeom>
            <a:ln w="10241">
              <a:solidFill>
                <a:srgbClr val="000000"/>
              </a:solidFill>
            </a:ln>
          </p:spPr>
          <p:txBody>
            <a:bodyPr wrap="square" lIns="0" tIns="0" rIns="0" bIns="0" rtlCol="0"/>
            <a:lstStyle/>
            <a:p>
              <a:endParaRPr/>
            </a:p>
          </p:txBody>
        </p:sp>
        <p:sp>
          <p:nvSpPr>
            <p:cNvPr id="49" name="object 49"/>
            <p:cNvSpPr/>
            <p:nvPr/>
          </p:nvSpPr>
          <p:spPr>
            <a:xfrm>
              <a:off x="9844468" y="2691655"/>
              <a:ext cx="34290" cy="27940"/>
            </a:xfrm>
            <a:custGeom>
              <a:avLst/>
              <a:gdLst/>
              <a:ahLst/>
              <a:cxnLst/>
              <a:rect l="l" t="t" r="r" b="b"/>
              <a:pathLst>
                <a:path w="34290" h="27939">
                  <a:moveTo>
                    <a:pt x="0" y="0"/>
                  </a:moveTo>
                  <a:lnTo>
                    <a:pt x="7900" y="7566"/>
                  </a:lnTo>
                  <a:lnTo>
                    <a:pt x="16201" y="14692"/>
                  </a:lnTo>
                  <a:lnTo>
                    <a:pt x="24875" y="21365"/>
                  </a:lnTo>
                  <a:lnTo>
                    <a:pt x="33897" y="27572"/>
                  </a:lnTo>
                </a:path>
              </a:pathLst>
            </a:custGeom>
            <a:ln w="10241">
              <a:solidFill>
                <a:srgbClr val="000000"/>
              </a:solidFill>
            </a:ln>
          </p:spPr>
          <p:txBody>
            <a:bodyPr wrap="square" lIns="0" tIns="0" rIns="0" bIns="0" rtlCol="0"/>
            <a:lstStyle/>
            <a:p>
              <a:endParaRPr/>
            </a:p>
          </p:txBody>
        </p:sp>
        <p:sp>
          <p:nvSpPr>
            <p:cNvPr id="50" name="object 50"/>
            <p:cNvSpPr/>
            <p:nvPr/>
          </p:nvSpPr>
          <p:spPr>
            <a:xfrm>
              <a:off x="9967241" y="2495378"/>
              <a:ext cx="60325" cy="35560"/>
            </a:xfrm>
            <a:custGeom>
              <a:avLst/>
              <a:gdLst/>
              <a:ahLst/>
              <a:cxnLst/>
              <a:rect l="l" t="t" r="r" b="b"/>
              <a:pathLst>
                <a:path w="60325" h="35560">
                  <a:moveTo>
                    <a:pt x="0" y="0"/>
                  </a:moveTo>
                  <a:lnTo>
                    <a:pt x="60104" y="34963"/>
                  </a:lnTo>
                </a:path>
              </a:pathLst>
            </a:custGeom>
            <a:ln w="10238">
              <a:solidFill>
                <a:srgbClr val="000000"/>
              </a:solidFill>
            </a:ln>
          </p:spPr>
          <p:txBody>
            <a:bodyPr wrap="square" lIns="0" tIns="0" rIns="0" bIns="0" rtlCol="0"/>
            <a:lstStyle/>
            <a:p>
              <a:endParaRPr/>
            </a:p>
          </p:txBody>
        </p:sp>
        <p:sp>
          <p:nvSpPr>
            <p:cNvPr id="51" name="object 51"/>
            <p:cNvSpPr/>
            <p:nvPr/>
          </p:nvSpPr>
          <p:spPr>
            <a:xfrm>
              <a:off x="9975075" y="2493247"/>
              <a:ext cx="60325" cy="34925"/>
            </a:xfrm>
            <a:custGeom>
              <a:avLst/>
              <a:gdLst/>
              <a:ahLst/>
              <a:cxnLst/>
              <a:rect l="l" t="t" r="r" b="b"/>
              <a:pathLst>
                <a:path w="60325" h="34925">
                  <a:moveTo>
                    <a:pt x="0" y="0"/>
                  </a:moveTo>
                  <a:lnTo>
                    <a:pt x="60104" y="34821"/>
                  </a:lnTo>
                </a:path>
              </a:pathLst>
            </a:custGeom>
            <a:ln w="10238">
              <a:solidFill>
                <a:srgbClr val="000000"/>
              </a:solidFill>
            </a:ln>
          </p:spPr>
          <p:txBody>
            <a:bodyPr wrap="square" lIns="0" tIns="0" rIns="0" bIns="0" rtlCol="0"/>
            <a:lstStyle/>
            <a:p>
              <a:endParaRPr/>
            </a:p>
          </p:txBody>
        </p:sp>
        <p:sp>
          <p:nvSpPr>
            <p:cNvPr id="52" name="object 52"/>
            <p:cNvSpPr/>
            <p:nvPr/>
          </p:nvSpPr>
          <p:spPr>
            <a:xfrm>
              <a:off x="9982908" y="2491115"/>
              <a:ext cx="60325" cy="34925"/>
            </a:xfrm>
            <a:custGeom>
              <a:avLst/>
              <a:gdLst/>
              <a:ahLst/>
              <a:cxnLst/>
              <a:rect l="l" t="t" r="r" b="b"/>
              <a:pathLst>
                <a:path w="60325" h="34925">
                  <a:moveTo>
                    <a:pt x="0" y="0"/>
                  </a:moveTo>
                  <a:lnTo>
                    <a:pt x="60104" y="34821"/>
                  </a:lnTo>
                </a:path>
              </a:pathLst>
            </a:custGeom>
            <a:ln w="10238">
              <a:solidFill>
                <a:srgbClr val="000000"/>
              </a:solidFill>
            </a:ln>
          </p:spPr>
          <p:txBody>
            <a:bodyPr wrap="square" lIns="0" tIns="0" rIns="0" bIns="0" rtlCol="0"/>
            <a:lstStyle/>
            <a:p>
              <a:endParaRPr/>
            </a:p>
          </p:txBody>
        </p:sp>
        <p:sp>
          <p:nvSpPr>
            <p:cNvPr id="53" name="object 53"/>
            <p:cNvSpPr/>
            <p:nvPr/>
          </p:nvSpPr>
          <p:spPr>
            <a:xfrm>
              <a:off x="9990742" y="2488840"/>
              <a:ext cx="60325" cy="35560"/>
            </a:xfrm>
            <a:custGeom>
              <a:avLst/>
              <a:gdLst/>
              <a:ahLst/>
              <a:cxnLst/>
              <a:rect l="l" t="t" r="r" b="b"/>
              <a:pathLst>
                <a:path w="60325" h="35560">
                  <a:moveTo>
                    <a:pt x="0" y="0"/>
                  </a:moveTo>
                  <a:lnTo>
                    <a:pt x="60104" y="34963"/>
                  </a:lnTo>
                </a:path>
              </a:pathLst>
            </a:custGeom>
            <a:ln w="10238">
              <a:solidFill>
                <a:srgbClr val="000000"/>
              </a:solidFill>
            </a:ln>
          </p:spPr>
          <p:txBody>
            <a:bodyPr wrap="square" lIns="0" tIns="0" rIns="0" bIns="0" rtlCol="0"/>
            <a:lstStyle/>
            <a:p>
              <a:endParaRPr/>
            </a:p>
          </p:txBody>
        </p:sp>
        <p:sp>
          <p:nvSpPr>
            <p:cNvPr id="54" name="object 54"/>
            <p:cNvSpPr/>
            <p:nvPr/>
          </p:nvSpPr>
          <p:spPr>
            <a:xfrm>
              <a:off x="9883636" y="2513286"/>
              <a:ext cx="93345" cy="161290"/>
            </a:xfrm>
            <a:custGeom>
              <a:avLst/>
              <a:gdLst/>
              <a:ahLst/>
              <a:cxnLst/>
              <a:rect l="l" t="t" r="r" b="b"/>
              <a:pathLst>
                <a:path w="93345" h="161289">
                  <a:moveTo>
                    <a:pt x="0" y="0"/>
                  </a:moveTo>
                  <a:lnTo>
                    <a:pt x="0" y="106168"/>
                  </a:lnTo>
                  <a:lnTo>
                    <a:pt x="21257" y="123077"/>
                  </a:lnTo>
                  <a:lnTo>
                    <a:pt x="43903" y="137934"/>
                  </a:lnTo>
                  <a:lnTo>
                    <a:pt x="67777" y="150659"/>
                  </a:lnTo>
                  <a:lnTo>
                    <a:pt x="92720" y="161171"/>
                  </a:lnTo>
                </a:path>
              </a:pathLst>
            </a:custGeom>
            <a:ln w="10249">
              <a:solidFill>
                <a:srgbClr val="FFFFFF"/>
              </a:solidFill>
            </a:ln>
          </p:spPr>
          <p:txBody>
            <a:bodyPr wrap="square" lIns="0" tIns="0" rIns="0" bIns="0" rtlCol="0"/>
            <a:lstStyle/>
            <a:p>
              <a:endParaRPr/>
            </a:p>
          </p:txBody>
        </p:sp>
        <p:sp>
          <p:nvSpPr>
            <p:cNvPr id="55" name="object 55"/>
            <p:cNvSpPr/>
            <p:nvPr/>
          </p:nvSpPr>
          <p:spPr>
            <a:xfrm>
              <a:off x="9833358" y="2465959"/>
              <a:ext cx="294640" cy="323215"/>
            </a:xfrm>
            <a:custGeom>
              <a:avLst/>
              <a:gdLst/>
              <a:ahLst/>
              <a:cxnLst/>
              <a:rect l="l" t="t" r="r" b="b"/>
              <a:pathLst>
                <a:path w="294640" h="323214">
                  <a:moveTo>
                    <a:pt x="152254" y="322912"/>
                  </a:moveTo>
                  <a:lnTo>
                    <a:pt x="294539" y="240194"/>
                  </a:lnTo>
                  <a:lnTo>
                    <a:pt x="294539" y="177232"/>
                  </a:lnTo>
                  <a:lnTo>
                    <a:pt x="247538" y="149659"/>
                  </a:lnTo>
                  <a:lnTo>
                    <a:pt x="247538" y="62962"/>
                  </a:lnTo>
                  <a:lnTo>
                    <a:pt x="148266" y="5258"/>
                  </a:lnTo>
                  <a:lnTo>
                    <a:pt x="102547" y="18334"/>
                  </a:lnTo>
                  <a:lnTo>
                    <a:pt x="71213" y="0"/>
                  </a:lnTo>
                  <a:lnTo>
                    <a:pt x="34609" y="14496"/>
                  </a:lnTo>
                  <a:lnTo>
                    <a:pt x="34609" y="152217"/>
                  </a:lnTo>
                  <a:lnTo>
                    <a:pt x="0" y="171973"/>
                  </a:lnTo>
                  <a:lnTo>
                    <a:pt x="0" y="234935"/>
                  </a:lnTo>
                  <a:lnTo>
                    <a:pt x="33704" y="263912"/>
                  </a:lnTo>
                  <a:lnTo>
                    <a:pt x="70626" y="288411"/>
                  </a:lnTo>
                  <a:lnTo>
                    <a:pt x="110298" y="308166"/>
                  </a:lnTo>
                  <a:lnTo>
                    <a:pt x="152254" y="322912"/>
                  </a:lnTo>
                  <a:close/>
                </a:path>
              </a:pathLst>
            </a:custGeom>
            <a:ln w="21343">
              <a:solidFill>
                <a:srgbClr val="000000"/>
              </a:solidFill>
            </a:ln>
          </p:spPr>
          <p:txBody>
            <a:bodyPr wrap="square" lIns="0" tIns="0" rIns="0" bIns="0" rtlCol="0"/>
            <a:lstStyle/>
            <a:p>
              <a:endParaRPr/>
            </a:p>
          </p:txBody>
        </p:sp>
        <p:sp>
          <p:nvSpPr>
            <p:cNvPr id="56" name="object 56"/>
            <p:cNvSpPr/>
            <p:nvPr/>
          </p:nvSpPr>
          <p:spPr>
            <a:xfrm>
              <a:off x="9724259" y="2712690"/>
              <a:ext cx="226060" cy="156210"/>
            </a:xfrm>
            <a:custGeom>
              <a:avLst/>
              <a:gdLst/>
              <a:ahLst/>
              <a:cxnLst/>
              <a:rect l="l" t="t" r="r" b="b"/>
              <a:pathLst>
                <a:path w="226059" h="156210">
                  <a:moveTo>
                    <a:pt x="0" y="48607"/>
                  </a:moveTo>
                  <a:lnTo>
                    <a:pt x="69219" y="0"/>
                  </a:lnTo>
                  <a:lnTo>
                    <a:pt x="226032" y="90534"/>
                  </a:lnTo>
                  <a:lnTo>
                    <a:pt x="226032" y="114127"/>
                  </a:lnTo>
                  <a:lnTo>
                    <a:pt x="154106" y="156197"/>
                  </a:lnTo>
                  <a:lnTo>
                    <a:pt x="0" y="66941"/>
                  </a:lnTo>
                  <a:lnTo>
                    <a:pt x="0" y="48607"/>
                  </a:lnTo>
                  <a:close/>
                </a:path>
              </a:pathLst>
            </a:custGeom>
            <a:ln w="21333">
              <a:solidFill>
                <a:srgbClr val="000000"/>
              </a:solidFill>
            </a:ln>
          </p:spPr>
          <p:txBody>
            <a:bodyPr wrap="square" lIns="0" tIns="0" rIns="0" bIns="0" rtlCol="0"/>
            <a:lstStyle/>
            <a:p>
              <a:endParaRPr/>
            </a:p>
          </p:txBody>
        </p:sp>
        <p:sp>
          <p:nvSpPr>
            <p:cNvPr id="57" name="object 57"/>
            <p:cNvSpPr/>
            <p:nvPr/>
          </p:nvSpPr>
          <p:spPr>
            <a:xfrm>
              <a:off x="9925936" y="2738983"/>
              <a:ext cx="53340" cy="27940"/>
            </a:xfrm>
            <a:custGeom>
              <a:avLst/>
              <a:gdLst/>
              <a:ahLst/>
              <a:cxnLst/>
              <a:rect l="l" t="t" r="r" b="b"/>
              <a:pathLst>
                <a:path w="53340" h="27939">
                  <a:moveTo>
                    <a:pt x="4700" y="0"/>
                  </a:moveTo>
                  <a:lnTo>
                    <a:pt x="2563" y="426"/>
                  </a:lnTo>
                  <a:lnTo>
                    <a:pt x="854" y="1989"/>
                  </a:lnTo>
                  <a:lnTo>
                    <a:pt x="569" y="4263"/>
                  </a:lnTo>
                  <a:lnTo>
                    <a:pt x="0" y="7106"/>
                  </a:lnTo>
                  <a:lnTo>
                    <a:pt x="1851" y="9948"/>
                  </a:lnTo>
                  <a:lnTo>
                    <a:pt x="4700" y="10517"/>
                  </a:lnTo>
                  <a:lnTo>
                    <a:pt x="47855" y="27572"/>
                  </a:lnTo>
                  <a:lnTo>
                    <a:pt x="49564" y="27288"/>
                  </a:lnTo>
                  <a:lnTo>
                    <a:pt x="51131" y="26151"/>
                  </a:lnTo>
                  <a:lnTo>
                    <a:pt x="51843" y="24445"/>
                  </a:lnTo>
                  <a:lnTo>
                    <a:pt x="52982" y="21887"/>
                  </a:lnTo>
                  <a:lnTo>
                    <a:pt x="51701" y="18760"/>
                  </a:lnTo>
                  <a:lnTo>
                    <a:pt x="49137" y="17623"/>
                  </a:lnTo>
                  <a:lnTo>
                    <a:pt x="4700" y="0"/>
                  </a:lnTo>
                  <a:close/>
                </a:path>
              </a:pathLst>
            </a:custGeom>
            <a:solidFill>
              <a:srgbClr val="000000"/>
            </a:solidFill>
          </p:spPr>
          <p:txBody>
            <a:bodyPr wrap="square" lIns="0" tIns="0" rIns="0" bIns="0" rtlCol="0"/>
            <a:lstStyle/>
            <a:p>
              <a:endParaRPr/>
            </a:p>
          </p:txBody>
        </p:sp>
        <p:sp>
          <p:nvSpPr>
            <p:cNvPr id="58" name="object 58"/>
            <p:cNvSpPr/>
            <p:nvPr/>
          </p:nvSpPr>
          <p:spPr>
            <a:xfrm>
              <a:off x="9925936" y="2738983"/>
              <a:ext cx="53340" cy="27940"/>
            </a:xfrm>
            <a:custGeom>
              <a:avLst/>
              <a:gdLst/>
              <a:ahLst/>
              <a:cxnLst/>
              <a:rect l="l" t="t" r="r" b="b"/>
              <a:pathLst>
                <a:path w="53340" h="27939">
                  <a:moveTo>
                    <a:pt x="4700" y="0"/>
                  </a:moveTo>
                  <a:lnTo>
                    <a:pt x="49137" y="17623"/>
                  </a:lnTo>
                  <a:lnTo>
                    <a:pt x="51701" y="18760"/>
                  </a:lnTo>
                  <a:lnTo>
                    <a:pt x="52982" y="21887"/>
                  </a:lnTo>
                  <a:lnTo>
                    <a:pt x="51843" y="24445"/>
                  </a:lnTo>
                  <a:lnTo>
                    <a:pt x="51131" y="26151"/>
                  </a:lnTo>
                  <a:lnTo>
                    <a:pt x="49564" y="27288"/>
                  </a:lnTo>
                  <a:lnTo>
                    <a:pt x="47855" y="27572"/>
                  </a:lnTo>
                  <a:lnTo>
                    <a:pt x="4700" y="10517"/>
                  </a:lnTo>
                  <a:lnTo>
                    <a:pt x="1851" y="9948"/>
                  </a:lnTo>
                  <a:lnTo>
                    <a:pt x="0" y="7106"/>
                  </a:lnTo>
                  <a:lnTo>
                    <a:pt x="569" y="4263"/>
                  </a:lnTo>
                  <a:lnTo>
                    <a:pt x="854" y="1989"/>
                  </a:lnTo>
                  <a:lnTo>
                    <a:pt x="2563" y="426"/>
                  </a:lnTo>
                  <a:lnTo>
                    <a:pt x="4700" y="0"/>
                  </a:lnTo>
                  <a:close/>
                </a:path>
              </a:pathLst>
            </a:custGeom>
            <a:ln w="3175">
              <a:solidFill>
                <a:srgbClr val="000000"/>
              </a:solidFill>
            </a:ln>
          </p:spPr>
          <p:txBody>
            <a:bodyPr wrap="square" lIns="0" tIns="0" rIns="0" bIns="0" rtlCol="0"/>
            <a:lstStyle/>
            <a:p>
              <a:endParaRPr/>
            </a:p>
          </p:txBody>
        </p:sp>
        <p:sp>
          <p:nvSpPr>
            <p:cNvPr id="59" name="object 59"/>
            <p:cNvSpPr/>
            <p:nvPr/>
          </p:nvSpPr>
          <p:spPr>
            <a:xfrm>
              <a:off x="9913688" y="2708710"/>
              <a:ext cx="64135" cy="39370"/>
            </a:xfrm>
            <a:custGeom>
              <a:avLst/>
              <a:gdLst/>
              <a:ahLst/>
              <a:cxnLst/>
              <a:rect l="l" t="t" r="r" b="b"/>
              <a:pathLst>
                <a:path w="64134" h="39369">
                  <a:moveTo>
                    <a:pt x="0" y="0"/>
                  </a:moveTo>
                  <a:lnTo>
                    <a:pt x="0" y="14496"/>
                  </a:lnTo>
                  <a:lnTo>
                    <a:pt x="64092" y="39369"/>
                  </a:lnTo>
                  <a:lnTo>
                    <a:pt x="64092" y="26293"/>
                  </a:lnTo>
                  <a:lnTo>
                    <a:pt x="0" y="0"/>
                  </a:lnTo>
                  <a:close/>
                </a:path>
              </a:pathLst>
            </a:custGeom>
            <a:solidFill>
              <a:srgbClr val="B3B3B3">
                <a:alpha val="59999"/>
              </a:srgbClr>
            </a:solidFill>
          </p:spPr>
          <p:txBody>
            <a:bodyPr wrap="square" lIns="0" tIns="0" rIns="0" bIns="0" rtlCol="0"/>
            <a:lstStyle/>
            <a:p>
              <a:endParaRPr/>
            </a:p>
          </p:txBody>
        </p:sp>
        <p:sp>
          <p:nvSpPr>
            <p:cNvPr id="60" name="object 60"/>
            <p:cNvSpPr/>
            <p:nvPr/>
          </p:nvSpPr>
          <p:spPr>
            <a:xfrm>
              <a:off x="9913688" y="2708710"/>
              <a:ext cx="64135" cy="39370"/>
            </a:xfrm>
            <a:custGeom>
              <a:avLst/>
              <a:gdLst/>
              <a:ahLst/>
              <a:cxnLst/>
              <a:rect l="l" t="t" r="r" b="b"/>
              <a:pathLst>
                <a:path w="64134" h="39369">
                  <a:moveTo>
                    <a:pt x="0" y="0"/>
                  </a:moveTo>
                  <a:lnTo>
                    <a:pt x="64092" y="26293"/>
                  </a:lnTo>
                  <a:lnTo>
                    <a:pt x="64092" y="39369"/>
                  </a:lnTo>
                  <a:lnTo>
                    <a:pt x="0" y="14496"/>
                  </a:lnTo>
                  <a:lnTo>
                    <a:pt x="0" y="0"/>
                  </a:lnTo>
                  <a:close/>
                </a:path>
              </a:pathLst>
            </a:custGeom>
            <a:ln w="3413">
              <a:solidFill>
                <a:srgbClr val="000000"/>
              </a:solidFill>
            </a:ln>
          </p:spPr>
          <p:txBody>
            <a:bodyPr wrap="square" lIns="0" tIns="0" rIns="0" bIns="0" rtlCol="0"/>
            <a:lstStyle/>
            <a:p>
              <a:endParaRPr/>
            </a:p>
          </p:txBody>
        </p:sp>
        <p:sp>
          <p:nvSpPr>
            <p:cNvPr id="61" name="object 61"/>
            <p:cNvSpPr/>
            <p:nvPr/>
          </p:nvSpPr>
          <p:spPr>
            <a:xfrm>
              <a:off x="9913688" y="2708710"/>
              <a:ext cx="64135" cy="39370"/>
            </a:xfrm>
            <a:custGeom>
              <a:avLst/>
              <a:gdLst/>
              <a:ahLst/>
              <a:cxnLst/>
              <a:rect l="l" t="t" r="r" b="b"/>
              <a:pathLst>
                <a:path w="64134" h="39369">
                  <a:moveTo>
                    <a:pt x="0" y="0"/>
                  </a:moveTo>
                  <a:lnTo>
                    <a:pt x="64092" y="26293"/>
                  </a:lnTo>
                  <a:lnTo>
                    <a:pt x="64092" y="39369"/>
                  </a:lnTo>
                </a:path>
              </a:pathLst>
            </a:custGeom>
            <a:ln w="5119">
              <a:solidFill>
                <a:srgbClr val="000000"/>
              </a:solidFill>
            </a:ln>
          </p:spPr>
          <p:txBody>
            <a:bodyPr wrap="square" lIns="0" tIns="0" rIns="0" bIns="0" rtlCol="0"/>
            <a:lstStyle/>
            <a:p>
              <a:endParaRPr/>
            </a:p>
          </p:txBody>
        </p:sp>
        <p:sp>
          <p:nvSpPr>
            <p:cNvPr id="62" name="object 62"/>
            <p:cNvSpPr/>
            <p:nvPr/>
          </p:nvSpPr>
          <p:spPr>
            <a:xfrm>
              <a:off x="9913688" y="2713969"/>
              <a:ext cx="64135" cy="26670"/>
            </a:xfrm>
            <a:custGeom>
              <a:avLst/>
              <a:gdLst/>
              <a:ahLst/>
              <a:cxnLst/>
              <a:rect l="l" t="t" r="r" b="b"/>
              <a:pathLst>
                <a:path w="64134" h="26669">
                  <a:moveTo>
                    <a:pt x="0" y="0"/>
                  </a:moveTo>
                  <a:lnTo>
                    <a:pt x="64092" y="26293"/>
                  </a:lnTo>
                </a:path>
              </a:pathLst>
            </a:custGeom>
            <a:ln w="5118">
              <a:solidFill>
                <a:srgbClr val="000000"/>
              </a:solidFill>
            </a:ln>
          </p:spPr>
          <p:txBody>
            <a:bodyPr wrap="square" lIns="0" tIns="0" rIns="0" bIns="0" rtlCol="0"/>
            <a:lstStyle/>
            <a:p>
              <a:endParaRPr/>
            </a:p>
          </p:txBody>
        </p:sp>
        <p:sp>
          <p:nvSpPr>
            <p:cNvPr id="63" name="object 63"/>
            <p:cNvSpPr/>
            <p:nvPr/>
          </p:nvSpPr>
          <p:spPr>
            <a:xfrm>
              <a:off x="9913688" y="2708710"/>
              <a:ext cx="64135" cy="39370"/>
            </a:xfrm>
            <a:custGeom>
              <a:avLst/>
              <a:gdLst/>
              <a:ahLst/>
              <a:cxnLst/>
              <a:rect l="l" t="t" r="r" b="b"/>
              <a:pathLst>
                <a:path w="64134" h="39369">
                  <a:moveTo>
                    <a:pt x="0" y="0"/>
                  </a:moveTo>
                  <a:lnTo>
                    <a:pt x="0" y="14496"/>
                  </a:lnTo>
                  <a:lnTo>
                    <a:pt x="64092" y="39369"/>
                  </a:lnTo>
                </a:path>
              </a:pathLst>
            </a:custGeom>
            <a:ln w="5119">
              <a:solidFill>
                <a:srgbClr val="FFFFFF"/>
              </a:solidFill>
            </a:ln>
          </p:spPr>
          <p:txBody>
            <a:bodyPr wrap="square" lIns="0" tIns="0" rIns="0" bIns="0" rtlCol="0"/>
            <a:lstStyle/>
            <a:p>
              <a:endParaRPr/>
            </a:p>
          </p:txBody>
        </p:sp>
        <p:sp>
          <p:nvSpPr>
            <p:cNvPr id="64" name="object 64"/>
            <p:cNvSpPr/>
            <p:nvPr/>
          </p:nvSpPr>
          <p:spPr>
            <a:xfrm>
              <a:off x="9958267" y="2674743"/>
              <a:ext cx="10824" cy="12507"/>
            </a:xfrm>
            <a:prstGeom prst="rect">
              <a:avLst/>
            </a:prstGeom>
            <a:blipFill>
              <a:blip r:embed="rId14" cstate="print"/>
              <a:stretch>
                <a:fillRect/>
              </a:stretch>
            </a:blipFill>
          </p:spPr>
          <p:txBody>
            <a:bodyPr wrap="square" lIns="0" tIns="0" rIns="0" bIns="0" rtlCol="0"/>
            <a:lstStyle/>
            <a:p>
              <a:endParaRPr/>
            </a:p>
          </p:txBody>
        </p:sp>
        <p:sp>
          <p:nvSpPr>
            <p:cNvPr id="65" name="object 65"/>
            <p:cNvSpPr/>
            <p:nvPr/>
          </p:nvSpPr>
          <p:spPr>
            <a:xfrm>
              <a:off x="9958268" y="2674742"/>
              <a:ext cx="11430" cy="12700"/>
            </a:xfrm>
            <a:custGeom>
              <a:avLst/>
              <a:gdLst/>
              <a:ahLst/>
              <a:cxnLst/>
              <a:rect l="l" t="t" r="r" b="b"/>
              <a:pathLst>
                <a:path w="11429" h="12700">
                  <a:moveTo>
                    <a:pt x="9115" y="4121"/>
                  </a:moveTo>
                  <a:lnTo>
                    <a:pt x="7548" y="1279"/>
                  </a:lnTo>
                  <a:lnTo>
                    <a:pt x="4557" y="0"/>
                  </a:lnTo>
                  <a:lnTo>
                    <a:pt x="2421" y="1279"/>
                  </a:lnTo>
                  <a:lnTo>
                    <a:pt x="284" y="2416"/>
                  </a:lnTo>
                  <a:lnTo>
                    <a:pt x="0" y="5685"/>
                  </a:lnTo>
                  <a:lnTo>
                    <a:pt x="1566" y="8527"/>
                  </a:lnTo>
                  <a:lnTo>
                    <a:pt x="3133" y="11228"/>
                  </a:lnTo>
                  <a:lnTo>
                    <a:pt x="6124" y="12507"/>
                  </a:lnTo>
                  <a:lnTo>
                    <a:pt x="8260" y="11370"/>
                  </a:lnTo>
                  <a:lnTo>
                    <a:pt x="10397" y="10091"/>
                  </a:lnTo>
                  <a:lnTo>
                    <a:pt x="10824" y="6964"/>
                  </a:lnTo>
                  <a:lnTo>
                    <a:pt x="9115" y="4121"/>
                  </a:lnTo>
                  <a:close/>
                </a:path>
              </a:pathLst>
            </a:custGeom>
            <a:ln w="3175">
              <a:solidFill>
                <a:srgbClr val="000000"/>
              </a:solidFill>
            </a:ln>
          </p:spPr>
          <p:txBody>
            <a:bodyPr wrap="square" lIns="0" tIns="0" rIns="0" bIns="0" rtlCol="0"/>
            <a:lstStyle/>
            <a:p>
              <a:endParaRPr/>
            </a:p>
          </p:txBody>
        </p:sp>
        <p:sp>
          <p:nvSpPr>
            <p:cNvPr id="66" name="object 66"/>
            <p:cNvSpPr/>
            <p:nvPr/>
          </p:nvSpPr>
          <p:spPr>
            <a:xfrm>
              <a:off x="9883635" y="2513287"/>
              <a:ext cx="92720" cy="156339"/>
            </a:xfrm>
            <a:prstGeom prst="rect">
              <a:avLst/>
            </a:prstGeom>
            <a:blipFill>
              <a:blip r:embed="rId15" cstate="print"/>
              <a:stretch>
                <a:fillRect/>
              </a:stretch>
            </a:blipFill>
          </p:spPr>
          <p:txBody>
            <a:bodyPr wrap="square" lIns="0" tIns="0" rIns="0" bIns="0" rtlCol="0"/>
            <a:lstStyle/>
            <a:p>
              <a:endParaRPr/>
            </a:p>
          </p:txBody>
        </p:sp>
        <p:sp>
          <p:nvSpPr>
            <p:cNvPr id="67" name="object 67"/>
            <p:cNvSpPr/>
            <p:nvPr/>
          </p:nvSpPr>
          <p:spPr>
            <a:xfrm>
              <a:off x="9883636" y="2513286"/>
              <a:ext cx="93345" cy="161290"/>
            </a:xfrm>
            <a:custGeom>
              <a:avLst/>
              <a:gdLst/>
              <a:ahLst/>
              <a:cxnLst/>
              <a:rect l="l" t="t" r="r" b="b"/>
              <a:pathLst>
                <a:path w="93345" h="161289">
                  <a:moveTo>
                    <a:pt x="3987" y="103752"/>
                  </a:moveTo>
                  <a:lnTo>
                    <a:pt x="3987" y="3837"/>
                  </a:lnTo>
                  <a:lnTo>
                    <a:pt x="0" y="0"/>
                  </a:lnTo>
                  <a:lnTo>
                    <a:pt x="20576" y="17907"/>
                  </a:lnTo>
                  <a:lnTo>
                    <a:pt x="43048" y="33151"/>
                  </a:lnTo>
                  <a:lnTo>
                    <a:pt x="67176" y="45569"/>
                  </a:lnTo>
                  <a:lnTo>
                    <a:pt x="92720" y="55003"/>
                  </a:lnTo>
                  <a:lnTo>
                    <a:pt x="92720" y="161171"/>
                  </a:lnTo>
                  <a:lnTo>
                    <a:pt x="92720" y="156339"/>
                  </a:lnTo>
                  <a:lnTo>
                    <a:pt x="68821" y="146304"/>
                  </a:lnTo>
                  <a:lnTo>
                    <a:pt x="45950" y="134150"/>
                  </a:lnTo>
                  <a:lnTo>
                    <a:pt x="24281" y="119944"/>
                  </a:lnTo>
                  <a:lnTo>
                    <a:pt x="3987" y="103752"/>
                  </a:lnTo>
                  <a:close/>
                </a:path>
              </a:pathLst>
            </a:custGeom>
            <a:ln w="10249">
              <a:solidFill>
                <a:srgbClr val="000000"/>
              </a:solidFill>
            </a:ln>
          </p:spPr>
          <p:txBody>
            <a:bodyPr wrap="square" lIns="0" tIns="0" rIns="0" bIns="0" rtlCol="0"/>
            <a:lstStyle/>
            <a:p>
              <a:endParaRPr/>
            </a:p>
          </p:txBody>
        </p:sp>
        <p:sp>
          <p:nvSpPr>
            <p:cNvPr id="68" name="object 68"/>
            <p:cNvSpPr/>
            <p:nvPr/>
          </p:nvSpPr>
          <p:spPr>
            <a:xfrm>
              <a:off x="9118658" y="3271675"/>
              <a:ext cx="807720" cy="0"/>
            </a:xfrm>
            <a:custGeom>
              <a:avLst/>
              <a:gdLst/>
              <a:ahLst/>
              <a:cxnLst/>
              <a:rect l="l" t="t" r="r" b="b"/>
              <a:pathLst>
                <a:path w="807720">
                  <a:moveTo>
                    <a:pt x="807420" y="0"/>
                  </a:moveTo>
                  <a:lnTo>
                    <a:pt x="0" y="0"/>
                  </a:lnTo>
                </a:path>
              </a:pathLst>
            </a:custGeom>
            <a:ln w="30699">
              <a:solidFill>
                <a:srgbClr val="000000"/>
              </a:solidFill>
            </a:ln>
          </p:spPr>
          <p:txBody>
            <a:bodyPr wrap="square" lIns="0" tIns="0" rIns="0" bIns="0" rtlCol="0"/>
            <a:lstStyle/>
            <a:p>
              <a:endParaRPr/>
            </a:p>
          </p:txBody>
        </p:sp>
        <p:sp>
          <p:nvSpPr>
            <p:cNvPr id="69" name="object 69"/>
            <p:cNvSpPr/>
            <p:nvPr/>
          </p:nvSpPr>
          <p:spPr>
            <a:xfrm>
              <a:off x="9878651" y="3419061"/>
              <a:ext cx="95250" cy="54610"/>
            </a:xfrm>
            <a:custGeom>
              <a:avLst/>
              <a:gdLst/>
              <a:ahLst/>
              <a:cxnLst/>
              <a:rect l="l" t="t" r="r" b="b"/>
              <a:pathLst>
                <a:path w="95250" h="54610">
                  <a:moveTo>
                    <a:pt x="75201" y="0"/>
                  </a:moveTo>
                  <a:lnTo>
                    <a:pt x="70501" y="568"/>
                  </a:lnTo>
                  <a:lnTo>
                    <a:pt x="0" y="54150"/>
                  </a:lnTo>
                  <a:lnTo>
                    <a:pt x="43582" y="53866"/>
                  </a:lnTo>
                  <a:lnTo>
                    <a:pt x="81597" y="41374"/>
                  </a:lnTo>
                  <a:lnTo>
                    <a:pt x="94747" y="24534"/>
                  </a:lnTo>
                  <a:lnTo>
                    <a:pt x="94162" y="16273"/>
                  </a:lnTo>
                  <a:lnTo>
                    <a:pt x="90505" y="8865"/>
                  </a:lnTo>
                  <a:lnTo>
                    <a:pt x="84032" y="3268"/>
                  </a:lnTo>
                  <a:lnTo>
                    <a:pt x="79901" y="852"/>
                  </a:lnTo>
                  <a:lnTo>
                    <a:pt x="75201" y="0"/>
                  </a:lnTo>
                  <a:close/>
                </a:path>
              </a:pathLst>
            </a:custGeom>
            <a:solidFill>
              <a:srgbClr val="DDDDDD"/>
            </a:solidFill>
          </p:spPr>
          <p:txBody>
            <a:bodyPr wrap="square" lIns="0" tIns="0" rIns="0" bIns="0" rtlCol="0"/>
            <a:lstStyle/>
            <a:p>
              <a:endParaRPr/>
            </a:p>
          </p:txBody>
        </p:sp>
        <p:sp>
          <p:nvSpPr>
            <p:cNvPr id="70" name="object 70"/>
            <p:cNvSpPr/>
            <p:nvPr/>
          </p:nvSpPr>
          <p:spPr>
            <a:xfrm>
              <a:off x="9878367" y="3407548"/>
              <a:ext cx="71925" cy="65662"/>
            </a:xfrm>
            <a:prstGeom prst="rect">
              <a:avLst/>
            </a:prstGeom>
            <a:blipFill>
              <a:blip r:embed="rId16" cstate="print"/>
              <a:stretch>
                <a:fillRect/>
              </a:stretch>
            </a:blipFill>
          </p:spPr>
          <p:txBody>
            <a:bodyPr wrap="square" lIns="0" tIns="0" rIns="0" bIns="0" rtlCol="0"/>
            <a:lstStyle/>
            <a:p>
              <a:endParaRPr/>
            </a:p>
          </p:txBody>
        </p:sp>
        <p:sp>
          <p:nvSpPr>
            <p:cNvPr id="71" name="object 71"/>
            <p:cNvSpPr/>
            <p:nvPr/>
          </p:nvSpPr>
          <p:spPr>
            <a:xfrm>
              <a:off x="9878366" y="3407548"/>
              <a:ext cx="72390" cy="66040"/>
            </a:xfrm>
            <a:custGeom>
              <a:avLst/>
              <a:gdLst/>
              <a:ahLst/>
              <a:cxnLst/>
              <a:rect l="l" t="t" r="r" b="b"/>
              <a:pathLst>
                <a:path w="72390" h="66039">
                  <a:moveTo>
                    <a:pt x="0" y="65662"/>
                  </a:moveTo>
                  <a:lnTo>
                    <a:pt x="0" y="47470"/>
                  </a:lnTo>
                  <a:lnTo>
                    <a:pt x="71925" y="0"/>
                  </a:lnTo>
                  <a:lnTo>
                    <a:pt x="71925" y="23593"/>
                  </a:lnTo>
                  <a:lnTo>
                    <a:pt x="0" y="65662"/>
                  </a:lnTo>
                  <a:close/>
                </a:path>
              </a:pathLst>
            </a:custGeom>
            <a:ln w="10242">
              <a:solidFill>
                <a:srgbClr val="FFFFFF"/>
              </a:solidFill>
            </a:ln>
          </p:spPr>
          <p:txBody>
            <a:bodyPr wrap="square" lIns="0" tIns="0" rIns="0" bIns="0" rtlCol="0"/>
            <a:lstStyle/>
            <a:p>
              <a:endParaRPr/>
            </a:p>
          </p:txBody>
        </p:sp>
        <p:sp>
          <p:nvSpPr>
            <p:cNvPr id="72" name="object 72"/>
            <p:cNvSpPr/>
            <p:nvPr/>
          </p:nvSpPr>
          <p:spPr>
            <a:xfrm>
              <a:off x="9724259" y="3317015"/>
              <a:ext cx="226032" cy="138005"/>
            </a:xfrm>
            <a:prstGeom prst="rect">
              <a:avLst/>
            </a:prstGeom>
            <a:blipFill>
              <a:blip r:embed="rId5" cstate="print"/>
              <a:stretch>
                <a:fillRect/>
              </a:stretch>
            </a:blipFill>
          </p:spPr>
          <p:txBody>
            <a:bodyPr wrap="square" lIns="0" tIns="0" rIns="0" bIns="0" rtlCol="0"/>
            <a:lstStyle/>
            <a:p>
              <a:endParaRPr/>
            </a:p>
          </p:txBody>
        </p:sp>
        <p:sp>
          <p:nvSpPr>
            <p:cNvPr id="73" name="object 73"/>
            <p:cNvSpPr/>
            <p:nvPr/>
          </p:nvSpPr>
          <p:spPr>
            <a:xfrm>
              <a:off x="9724259" y="3317014"/>
              <a:ext cx="226060" cy="138430"/>
            </a:xfrm>
            <a:custGeom>
              <a:avLst/>
              <a:gdLst/>
              <a:ahLst/>
              <a:cxnLst/>
              <a:rect l="l" t="t" r="r" b="b"/>
              <a:pathLst>
                <a:path w="226059" h="138429">
                  <a:moveTo>
                    <a:pt x="0" y="48607"/>
                  </a:moveTo>
                  <a:lnTo>
                    <a:pt x="69219" y="0"/>
                  </a:lnTo>
                  <a:lnTo>
                    <a:pt x="226032" y="90534"/>
                  </a:lnTo>
                  <a:lnTo>
                    <a:pt x="154106" y="138005"/>
                  </a:lnTo>
                  <a:lnTo>
                    <a:pt x="0" y="48607"/>
                  </a:lnTo>
                  <a:close/>
                </a:path>
              </a:pathLst>
            </a:custGeom>
            <a:ln w="10239">
              <a:solidFill>
                <a:srgbClr val="FFFFFF"/>
              </a:solidFill>
            </a:ln>
          </p:spPr>
          <p:txBody>
            <a:bodyPr wrap="square" lIns="0" tIns="0" rIns="0" bIns="0" rtlCol="0"/>
            <a:lstStyle/>
            <a:p>
              <a:endParaRPr/>
            </a:p>
          </p:txBody>
        </p:sp>
        <p:sp>
          <p:nvSpPr>
            <p:cNvPr id="74" name="object 74"/>
            <p:cNvSpPr/>
            <p:nvPr/>
          </p:nvSpPr>
          <p:spPr>
            <a:xfrm>
              <a:off x="9985614" y="3276366"/>
              <a:ext cx="182245" cy="125095"/>
            </a:xfrm>
            <a:custGeom>
              <a:avLst/>
              <a:gdLst/>
              <a:ahLst/>
              <a:cxnLst/>
              <a:rect l="l" t="t" r="r" b="b"/>
              <a:pathLst>
                <a:path w="182245" h="125095">
                  <a:moveTo>
                    <a:pt x="142712" y="0"/>
                  </a:moveTo>
                  <a:lnTo>
                    <a:pt x="0" y="116828"/>
                  </a:lnTo>
                  <a:lnTo>
                    <a:pt x="52270" y="124645"/>
                  </a:lnTo>
                  <a:lnTo>
                    <a:pt x="84170" y="123870"/>
                  </a:lnTo>
                  <a:lnTo>
                    <a:pt x="143802" y="103879"/>
                  </a:lnTo>
                  <a:lnTo>
                    <a:pt x="179874" y="66946"/>
                  </a:lnTo>
                  <a:lnTo>
                    <a:pt x="182111" y="46830"/>
                  </a:lnTo>
                  <a:lnTo>
                    <a:pt x="176683" y="27355"/>
                  </a:lnTo>
                  <a:lnTo>
                    <a:pt x="163791" y="10943"/>
                  </a:lnTo>
                  <a:lnTo>
                    <a:pt x="157667" y="5685"/>
                  </a:lnTo>
                  <a:lnTo>
                    <a:pt x="150403" y="1989"/>
                  </a:lnTo>
                  <a:lnTo>
                    <a:pt x="142712" y="0"/>
                  </a:lnTo>
                  <a:close/>
                </a:path>
              </a:pathLst>
            </a:custGeom>
            <a:solidFill>
              <a:srgbClr val="DDDDDD"/>
            </a:solidFill>
          </p:spPr>
          <p:txBody>
            <a:bodyPr wrap="square" lIns="0" tIns="0" rIns="0" bIns="0" rtlCol="0"/>
            <a:lstStyle/>
            <a:p>
              <a:endParaRPr/>
            </a:p>
          </p:txBody>
        </p:sp>
        <p:sp>
          <p:nvSpPr>
            <p:cNvPr id="75" name="object 75"/>
            <p:cNvSpPr/>
            <p:nvPr/>
          </p:nvSpPr>
          <p:spPr>
            <a:xfrm>
              <a:off x="9833359" y="3158259"/>
              <a:ext cx="294539" cy="171831"/>
            </a:xfrm>
            <a:prstGeom prst="rect">
              <a:avLst/>
            </a:prstGeom>
            <a:blipFill>
              <a:blip r:embed="rId6" cstate="print"/>
              <a:stretch>
                <a:fillRect/>
              </a:stretch>
            </a:blipFill>
          </p:spPr>
          <p:txBody>
            <a:bodyPr wrap="square" lIns="0" tIns="0" rIns="0" bIns="0" rtlCol="0"/>
            <a:lstStyle/>
            <a:p>
              <a:endParaRPr/>
            </a:p>
          </p:txBody>
        </p:sp>
        <p:sp>
          <p:nvSpPr>
            <p:cNvPr id="76" name="object 76"/>
            <p:cNvSpPr/>
            <p:nvPr/>
          </p:nvSpPr>
          <p:spPr>
            <a:xfrm>
              <a:off x="9833358" y="3158259"/>
              <a:ext cx="294640" cy="172085"/>
            </a:xfrm>
            <a:custGeom>
              <a:avLst/>
              <a:gdLst/>
              <a:ahLst/>
              <a:cxnLst/>
              <a:rect l="l" t="t" r="r" b="b"/>
              <a:pathLst>
                <a:path w="294640" h="172085">
                  <a:moveTo>
                    <a:pt x="152254" y="171831"/>
                  </a:moveTo>
                  <a:lnTo>
                    <a:pt x="294539" y="89255"/>
                  </a:lnTo>
                  <a:lnTo>
                    <a:pt x="141715" y="0"/>
                  </a:lnTo>
                  <a:lnTo>
                    <a:pt x="0" y="83997"/>
                  </a:lnTo>
                  <a:lnTo>
                    <a:pt x="33764" y="112891"/>
                  </a:lnTo>
                  <a:lnTo>
                    <a:pt x="70679" y="137347"/>
                  </a:lnTo>
                  <a:lnTo>
                    <a:pt x="110318" y="157088"/>
                  </a:lnTo>
                  <a:lnTo>
                    <a:pt x="152254" y="171831"/>
                  </a:lnTo>
                  <a:close/>
                </a:path>
              </a:pathLst>
            </a:custGeom>
            <a:ln w="10238">
              <a:solidFill>
                <a:srgbClr val="FFFFFF"/>
              </a:solidFill>
            </a:ln>
          </p:spPr>
          <p:txBody>
            <a:bodyPr wrap="square" lIns="0" tIns="0" rIns="0" bIns="0" rtlCol="0"/>
            <a:lstStyle/>
            <a:p>
              <a:endParaRPr/>
            </a:p>
          </p:txBody>
        </p:sp>
        <p:sp>
          <p:nvSpPr>
            <p:cNvPr id="77" name="object 77"/>
            <p:cNvSpPr/>
            <p:nvPr/>
          </p:nvSpPr>
          <p:spPr>
            <a:xfrm>
              <a:off x="9996011" y="3140776"/>
              <a:ext cx="29909" cy="164440"/>
            </a:xfrm>
            <a:prstGeom prst="rect">
              <a:avLst/>
            </a:prstGeom>
            <a:blipFill>
              <a:blip r:embed="rId17" cstate="print"/>
              <a:stretch>
                <a:fillRect/>
              </a:stretch>
            </a:blipFill>
          </p:spPr>
          <p:txBody>
            <a:bodyPr wrap="square" lIns="0" tIns="0" rIns="0" bIns="0" rtlCol="0"/>
            <a:lstStyle/>
            <a:p>
              <a:endParaRPr/>
            </a:p>
          </p:txBody>
        </p:sp>
        <p:sp>
          <p:nvSpPr>
            <p:cNvPr id="78" name="object 78"/>
            <p:cNvSpPr/>
            <p:nvPr/>
          </p:nvSpPr>
          <p:spPr>
            <a:xfrm>
              <a:off x="9996010" y="3140777"/>
              <a:ext cx="30480" cy="164465"/>
            </a:xfrm>
            <a:custGeom>
              <a:avLst/>
              <a:gdLst/>
              <a:ahLst/>
              <a:cxnLst/>
              <a:rect l="l" t="t" r="r" b="b"/>
              <a:pathLst>
                <a:path w="30479" h="164464">
                  <a:moveTo>
                    <a:pt x="0" y="164440"/>
                  </a:moveTo>
                  <a:lnTo>
                    <a:pt x="0" y="17481"/>
                  </a:lnTo>
                  <a:lnTo>
                    <a:pt x="29909" y="0"/>
                  </a:lnTo>
                  <a:lnTo>
                    <a:pt x="28770" y="139426"/>
                  </a:lnTo>
                  <a:lnTo>
                    <a:pt x="0" y="164440"/>
                  </a:lnTo>
                  <a:close/>
                </a:path>
              </a:pathLst>
            </a:custGeom>
            <a:ln w="10254">
              <a:solidFill>
                <a:srgbClr val="FFFFFF"/>
              </a:solidFill>
            </a:ln>
          </p:spPr>
          <p:txBody>
            <a:bodyPr wrap="square" lIns="0" tIns="0" rIns="0" bIns="0" rtlCol="0"/>
            <a:lstStyle/>
            <a:p>
              <a:endParaRPr/>
            </a:p>
          </p:txBody>
        </p:sp>
        <p:sp>
          <p:nvSpPr>
            <p:cNvPr id="79" name="object 79"/>
            <p:cNvSpPr/>
            <p:nvPr/>
          </p:nvSpPr>
          <p:spPr>
            <a:xfrm>
              <a:off x="10024781" y="3133244"/>
              <a:ext cx="56116" cy="132604"/>
            </a:xfrm>
            <a:prstGeom prst="rect">
              <a:avLst/>
            </a:prstGeom>
            <a:blipFill>
              <a:blip r:embed="rId18" cstate="print"/>
              <a:stretch>
                <a:fillRect/>
              </a:stretch>
            </a:blipFill>
          </p:spPr>
          <p:txBody>
            <a:bodyPr wrap="square" lIns="0" tIns="0" rIns="0" bIns="0" rtlCol="0"/>
            <a:lstStyle/>
            <a:p>
              <a:endParaRPr/>
            </a:p>
          </p:txBody>
        </p:sp>
        <p:sp>
          <p:nvSpPr>
            <p:cNvPr id="80" name="object 80"/>
            <p:cNvSpPr/>
            <p:nvPr/>
          </p:nvSpPr>
          <p:spPr>
            <a:xfrm>
              <a:off x="10024782" y="3133245"/>
              <a:ext cx="56515" cy="132715"/>
            </a:xfrm>
            <a:custGeom>
              <a:avLst/>
              <a:gdLst/>
              <a:ahLst/>
              <a:cxnLst/>
              <a:rect l="l" t="t" r="r" b="b"/>
              <a:pathLst>
                <a:path w="56515" h="132714">
                  <a:moveTo>
                    <a:pt x="996" y="21176"/>
                  </a:moveTo>
                  <a:lnTo>
                    <a:pt x="56116" y="0"/>
                  </a:lnTo>
                  <a:lnTo>
                    <a:pt x="56116" y="86697"/>
                  </a:lnTo>
                  <a:lnTo>
                    <a:pt x="0" y="132604"/>
                  </a:lnTo>
                  <a:lnTo>
                    <a:pt x="996" y="21176"/>
                  </a:lnTo>
                  <a:close/>
                </a:path>
              </a:pathLst>
            </a:custGeom>
            <a:ln w="10251">
              <a:solidFill>
                <a:srgbClr val="FFFFFF"/>
              </a:solidFill>
            </a:ln>
          </p:spPr>
          <p:txBody>
            <a:bodyPr wrap="square" lIns="0" tIns="0" rIns="0" bIns="0" rtlCol="0"/>
            <a:lstStyle/>
            <a:p>
              <a:endParaRPr/>
            </a:p>
          </p:txBody>
        </p:sp>
        <p:sp>
          <p:nvSpPr>
            <p:cNvPr id="81" name="object 81"/>
            <p:cNvSpPr/>
            <p:nvPr/>
          </p:nvSpPr>
          <p:spPr>
            <a:xfrm>
              <a:off x="9935905" y="3075540"/>
              <a:ext cx="144990" cy="78880"/>
            </a:xfrm>
            <a:prstGeom prst="rect">
              <a:avLst/>
            </a:prstGeom>
            <a:blipFill>
              <a:blip r:embed="rId9" cstate="print"/>
              <a:stretch>
                <a:fillRect/>
              </a:stretch>
            </a:blipFill>
          </p:spPr>
          <p:txBody>
            <a:bodyPr wrap="square" lIns="0" tIns="0" rIns="0" bIns="0" rtlCol="0"/>
            <a:lstStyle/>
            <a:p>
              <a:endParaRPr/>
            </a:p>
          </p:txBody>
        </p:sp>
        <p:sp>
          <p:nvSpPr>
            <p:cNvPr id="82" name="object 82"/>
            <p:cNvSpPr/>
            <p:nvPr/>
          </p:nvSpPr>
          <p:spPr>
            <a:xfrm>
              <a:off x="9935907" y="3075541"/>
              <a:ext cx="145415" cy="79375"/>
            </a:xfrm>
            <a:custGeom>
              <a:avLst/>
              <a:gdLst/>
              <a:ahLst/>
              <a:cxnLst/>
              <a:rect l="l" t="t" r="r" b="b"/>
              <a:pathLst>
                <a:path w="145415" h="79375">
                  <a:moveTo>
                    <a:pt x="89871" y="78880"/>
                  </a:moveTo>
                  <a:lnTo>
                    <a:pt x="90014" y="65236"/>
                  </a:lnTo>
                  <a:lnTo>
                    <a:pt x="0" y="13075"/>
                  </a:lnTo>
                  <a:lnTo>
                    <a:pt x="45719" y="0"/>
                  </a:lnTo>
                  <a:lnTo>
                    <a:pt x="144990" y="57703"/>
                  </a:lnTo>
                  <a:lnTo>
                    <a:pt x="89871" y="78880"/>
                  </a:lnTo>
                  <a:close/>
                </a:path>
              </a:pathLst>
            </a:custGeom>
            <a:ln w="10238">
              <a:solidFill>
                <a:srgbClr val="FFFFFF"/>
              </a:solidFill>
            </a:ln>
          </p:spPr>
          <p:txBody>
            <a:bodyPr wrap="square" lIns="0" tIns="0" rIns="0" bIns="0" rtlCol="0"/>
            <a:lstStyle/>
            <a:p>
              <a:endParaRPr/>
            </a:p>
          </p:txBody>
        </p:sp>
        <p:sp>
          <p:nvSpPr>
            <p:cNvPr id="83" name="object 83"/>
            <p:cNvSpPr/>
            <p:nvPr/>
          </p:nvSpPr>
          <p:spPr>
            <a:xfrm>
              <a:off x="9985613" y="3247514"/>
              <a:ext cx="142284" cy="145680"/>
            </a:xfrm>
            <a:prstGeom prst="rect">
              <a:avLst/>
            </a:prstGeom>
            <a:blipFill>
              <a:blip r:embed="rId19" cstate="print"/>
              <a:stretch>
                <a:fillRect/>
              </a:stretch>
            </a:blipFill>
          </p:spPr>
          <p:txBody>
            <a:bodyPr wrap="square" lIns="0" tIns="0" rIns="0" bIns="0" rtlCol="0"/>
            <a:lstStyle/>
            <a:p>
              <a:endParaRPr/>
            </a:p>
          </p:txBody>
        </p:sp>
        <p:sp>
          <p:nvSpPr>
            <p:cNvPr id="84" name="object 84"/>
            <p:cNvSpPr/>
            <p:nvPr/>
          </p:nvSpPr>
          <p:spPr>
            <a:xfrm>
              <a:off x="9985614" y="3247514"/>
              <a:ext cx="142875" cy="146050"/>
            </a:xfrm>
            <a:custGeom>
              <a:avLst/>
              <a:gdLst/>
              <a:ahLst/>
              <a:cxnLst/>
              <a:rect l="l" t="t" r="r" b="b"/>
              <a:pathLst>
                <a:path w="142875" h="146050">
                  <a:moveTo>
                    <a:pt x="0" y="82575"/>
                  </a:moveTo>
                  <a:lnTo>
                    <a:pt x="142284" y="0"/>
                  </a:lnTo>
                  <a:lnTo>
                    <a:pt x="142284" y="62962"/>
                  </a:lnTo>
                  <a:lnTo>
                    <a:pt x="0" y="145680"/>
                  </a:lnTo>
                  <a:lnTo>
                    <a:pt x="0" y="82575"/>
                  </a:lnTo>
                  <a:close/>
                </a:path>
              </a:pathLst>
            </a:custGeom>
            <a:ln w="10244">
              <a:solidFill>
                <a:srgbClr val="FFFFFF"/>
              </a:solidFill>
            </a:ln>
          </p:spPr>
          <p:txBody>
            <a:bodyPr wrap="square" lIns="0" tIns="0" rIns="0" bIns="0" rtlCol="0"/>
            <a:lstStyle/>
            <a:p>
              <a:endParaRPr/>
            </a:p>
          </p:txBody>
        </p:sp>
        <p:sp>
          <p:nvSpPr>
            <p:cNvPr id="85" name="object 85"/>
            <p:cNvSpPr/>
            <p:nvPr/>
          </p:nvSpPr>
          <p:spPr>
            <a:xfrm>
              <a:off x="9867969" y="3070281"/>
              <a:ext cx="157951" cy="87976"/>
            </a:xfrm>
            <a:prstGeom prst="rect">
              <a:avLst/>
            </a:prstGeom>
            <a:blipFill>
              <a:blip r:embed="rId11" cstate="print"/>
              <a:stretch>
                <a:fillRect/>
              </a:stretch>
            </a:blipFill>
          </p:spPr>
          <p:txBody>
            <a:bodyPr wrap="square" lIns="0" tIns="0" rIns="0" bIns="0" rtlCol="0"/>
            <a:lstStyle/>
            <a:p>
              <a:endParaRPr/>
            </a:p>
          </p:txBody>
        </p:sp>
        <p:sp>
          <p:nvSpPr>
            <p:cNvPr id="86" name="object 86"/>
            <p:cNvSpPr/>
            <p:nvPr/>
          </p:nvSpPr>
          <p:spPr>
            <a:xfrm>
              <a:off x="9867969" y="3070282"/>
              <a:ext cx="158115" cy="88265"/>
            </a:xfrm>
            <a:custGeom>
              <a:avLst/>
              <a:gdLst/>
              <a:ahLst/>
              <a:cxnLst/>
              <a:rect l="l" t="t" r="r" b="b"/>
              <a:pathLst>
                <a:path w="158115" h="88264">
                  <a:moveTo>
                    <a:pt x="0" y="14496"/>
                  </a:moveTo>
                  <a:lnTo>
                    <a:pt x="36603" y="0"/>
                  </a:lnTo>
                  <a:lnTo>
                    <a:pt x="68080" y="18476"/>
                  </a:lnTo>
                  <a:lnTo>
                    <a:pt x="157951" y="70494"/>
                  </a:lnTo>
                  <a:lnTo>
                    <a:pt x="128042" y="87976"/>
                  </a:lnTo>
                  <a:lnTo>
                    <a:pt x="93314" y="74676"/>
                  </a:lnTo>
                  <a:lnTo>
                    <a:pt x="60228" y="57898"/>
                  </a:lnTo>
                  <a:lnTo>
                    <a:pt x="29039" y="37790"/>
                  </a:lnTo>
                  <a:lnTo>
                    <a:pt x="0" y="14496"/>
                  </a:lnTo>
                  <a:close/>
                </a:path>
              </a:pathLst>
            </a:custGeom>
            <a:ln w="10238">
              <a:solidFill>
                <a:srgbClr val="FFFFFF"/>
              </a:solidFill>
            </a:ln>
          </p:spPr>
          <p:txBody>
            <a:bodyPr wrap="square" lIns="0" tIns="0" rIns="0" bIns="0" rtlCol="0"/>
            <a:lstStyle/>
            <a:p>
              <a:endParaRPr/>
            </a:p>
          </p:txBody>
        </p:sp>
        <p:sp>
          <p:nvSpPr>
            <p:cNvPr id="87" name="object 87"/>
            <p:cNvSpPr/>
            <p:nvPr/>
          </p:nvSpPr>
          <p:spPr>
            <a:xfrm>
              <a:off x="9724259" y="3365621"/>
              <a:ext cx="154106" cy="107590"/>
            </a:xfrm>
            <a:prstGeom prst="rect">
              <a:avLst/>
            </a:prstGeom>
            <a:blipFill>
              <a:blip r:embed="rId20" cstate="print"/>
              <a:stretch>
                <a:fillRect/>
              </a:stretch>
            </a:blipFill>
          </p:spPr>
          <p:txBody>
            <a:bodyPr wrap="square" lIns="0" tIns="0" rIns="0" bIns="0" rtlCol="0"/>
            <a:lstStyle/>
            <a:p>
              <a:endParaRPr/>
            </a:p>
          </p:txBody>
        </p:sp>
        <p:sp>
          <p:nvSpPr>
            <p:cNvPr id="88" name="object 88"/>
            <p:cNvSpPr/>
            <p:nvPr/>
          </p:nvSpPr>
          <p:spPr>
            <a:xfrm>
              <a:off x="9724260" y="3365621"/>
              <a:ext cx="154305" cy="107950"/>
            </a:xfrm>
            <a:custGeom>
              <a:avLst/>
              <a:gdLst/>
              <a:ahLst/>
              <a:cxnLst/>
              <a:rect l="l" t="t" r="r" b="b"/>
              <a:pathLst>
                <a:path w="154304" h="107950">
                  <a:moveTo>
                    <a:pt x="0" y="0"/>
                  </a:moveTo>
                  <a:lnTo>
                    <a:pt x="154106" y="89397"/>
                  </a:lnTo>
                  <a:lnTo>
                    <a:pt x="154106" y="107590"/>
                  </a:lnTo>
                  <a:lnTo>
                    <a:pt x="0" y="18334"/>
                  </a:lnTo>
                  <a:lnTo>
                    <a:pt x="0" y="0"/>
                  </a:lnTo>
                  <a:close/>
                </a:path>
              </a:pathLst>
            </a:custGeom>
            <a:ln w="10240">
              <a:solidFill>
                <a:srgbClr val="000000"/>
              </a:solidFill>
            </a:ln>
          </p:spPr>
          <p:txBody>
            <a:bodyPr wrap="square" lIns="0" tIns="0" rIns="0" bIns="0" rtlCol="0"/>
            <a:lstStyle/>
            <a:p>
              <a:endParaRPr/>
            </a:p>
          </p:txBody>
        </p:sp>
        <p:sp>
          <p:nvSpPr>
            <p:cNvPr id="89" name="object 89"/>
            <p:cNvSpPr/>
            <p:nvPr/>
          </p:nvSpPr>
          <p:spPr>
            <a:xfrm>
              <a:off x="9741066" y="3326111"/>
              <a:ext cx="188595" cy="116839"/>
            </a:xfrm>
            <a:custGeom>
              <a:avLst/>
              <a:gdLst/>
              <a:ahLst/>
              <a:cxnLst/>
              <a:rect l="l" t="t" r="r" b="b"/>
              <a:pathLst>
                <a:path w="188595" h="116839">
                  <a:moveTo>
                    <a:pt x="135305" y="103894"/>
                  </a:moveTo>
                  <a:lnTo>
                    <a:pt x="125905" y="110148"/>
                  </a:lnTo>
                  <a:lnTo>
                    <a:pt x="137157" y="116828"/>
                  </a:lnTo>
                  <a:lnTo>
                    <a:pt x="146700" y="110574"/>
                  </a:lnTo>
                  <a:lnTo>
                    <a:pt x="135305" y="103894"/>
                  </a:lnTo>
                  <a:close/>
                </a:path>
                <a:path w="188595" h="116839">
                  <a:moveTo>
                    <a:pt x="149406" y="94514"/>
                  </a:moveTo>
                  <a:lnTo>
                    <a:pt x="139863" y="100768"/>
                  </a:lnTo>
                  <a:lnTo>
                    <a:pt x="151257" y="107447"/>
                  </a:lnTo>
                  <a:lnTo>
                    <a:pt x="160657" y="101194"/>
                  </a:lnTo>
                  <a:lnTo>
                    <a:pt x="149406" y="94514"/>
                  </a:lnTo>
                  <a:close/>
                </a:path>
                <a:path w="188595" h="116839">
                  <a:moveTo>
                    <a:pt x="114369" y="91245"/>
                  </a:moveTo>
                  <a:lnTo>
                    <a:pt x="104968" y="97499"/>
                  </a:lnTo>
                  <a:lnTo>
                    <a:pt x="116220" y="104179"/>
                  </a:lnTo>
                  <a:lnTo>
                    <a:pt x="125620" y="98067"/>
                  </a:lnTo>
                  <a:lnTo>
                    <a:pt x="114369" y="91245"/>
                  </a:lnTo>
                  <a:close/>
                </a:path>
                <a:path w="188595" h="116839">
                  <a:moveTo>
                    <a:pt x="163364" y="85134"/>
                  </a:moveTo>
                  <a:lnTo>
                    <a:pt x="153963" y="91245"/>
                  </a:lnTo>
                  <a:lnTo>
                    <a:pt x="165215" y="98067"/>
                  </a:lnTo>
                  <a:lnTo>
                    <a:pt x="174615" y="91814"/>
                  </a:lnTo>
                  <a:lnTo>
                    <a:pt x="163364" y="85134"/>
                  </a:lnTo>
                  <a:close/>
                </a:path>
                <a:path w="188595" h="116839">
                  <a:moveTo>
                    <a:pt x="128326" y="81865"/>
                  </a:moveTo>
                  <a:lnTo>
                    <a:pt x="118926" y="88118"/>
                  </a:lnTo>
                  <a:lnTo>
                    <a:pt x="130178" y="94798"/>
                  </a:lnTo>
                  <a:lnTo>
                    <a:pt x="139721" y="88545"/>
                  </a:lnTo>
                  <a:lnTo>
                    <a:pt x="128326" y="81865"/>
                  </a:lnTo>
                  <a:close/>
                </a:path>
                <a:path w="188595" h="116839">
                  <a:moveTo>
                    <a:pt x="51416" y="53439"/>
                  </a:moveTo>
                  <a:lnTo>
                    <a:pt x="42016" y="59551"/>
                  </a:lnTo>
                  <a:lnTo>
                    <a:pt x="95283" y="91529"/>
                  </a:lnTo>
                  <a:lnTo>
                    <a:pt x="104684" y="85418"/>
                  </a:lnTo>
                  <a:lnTo>
                    <a:pt x="51416" y="53439"/>
                  </a:lnTo>
                  <a:close/>
                </a:path>
                <a:path w="188595" h="116839">
                  <a:moveTo>
                    <a:pt x="177321" y="75753"/>
                  </a:moveTo>
                  <a:lnTo>
                    <a:pt x="167921" y="81865"/>
                  </a:lnTo>
                  <a:lnTo>
                    <a:pt x="179173" y="88545"/>
                  </a:lnTo>
                  <a:lnTo>
                    <a:pt x="188573" y="82433"/>
                  </a:lnTo>
                  <a:lnTo>
                    <a:pt x="177321" y="75753"/>
                  </a:lnTo>
                  <a:close/>
                </a:path>
                <a:path w="188595" h="116839">
                  <a:moveTo>
                    <a:pt x="142284" y="72484"/>
                  </a:moveTo>
                  <a:lnTo>
                    <a:pt x="132884" y="78738"/>
                  </a:lnTo>
                  <a:lnTo>
                    <a:pt x="144278" y="85418"/>
                  </a:lnTo>
                  <a:lnTo>
                    <a:pt x="153679" y="79164"/>
                  </a:lnTo>
                  <a:lnTo>
                    <a:pt x="142284" y="72484"/>
                  </a:lnTo>
                  <a:close/>
                </a:path>
                <a:path w="188595" h="116839">
                  <a:moveTo>
                    <a:pt x="107390" y="69215"/>
                  </a:moveTo>
                  <a:lnTo>
                    <a:pt x="97989" y="75469"/>
                  </a:lnTo>
                  <a:lnTo>
                    <a:pt x="109241" y="82149"/>
                  </a:lnTo>
                  <a:lnTo>
                    <a:pt x="118641" y="76037"/>
                  </a:lnTo>
                  <a:lnTo>
                    <a:pt x="107390" y="69215"/>
                  </a:lnTo>
                  <a:close/>
                </a:path>
                <a:path w="188595" h="116839">
                  <a:moveTo>
                    <a:pt x="156385" y="63104"/>
                  </a:moveTo>
                  <a:lnTo>
                    <a:pt x="146984" y="69215"/>
                  </a:lnTo>
                  <a:lnTo>
                    <a:pt x="158236" y="76037"/>
                  </a:lnTo>
                  <a:lnTo>
                    <a:pt x="167636" y="69784"/>
                  </a:lnTo>
                  <a:lnTo>
                    <a:pt x="156385" y="63104"/>
                  </a:lnTo>
                  <a:close/>
                </a:path>
                <a:path w="188595" h="116839">
                  <a:moveTo>
                    <a:pt x="121348" y="59835"/>
                  </a:moveTo>
                  <a:lnTo>
                    <a:pt x="111947" y="66089"/>
                  </a:lnTo>
                  <a:lnTo>
                    <a:pt x="123199" y="72769"/>
                  </a:lnTo>
                  <a:lnTo>
                    <a:pt x="132599" y="66657"/>
                  </a:lnTo>
                  <a:lnTo>
                    <a:pt x="121348" y="59835"/>
                  </a:lnTo>
                  <a:close/>
                </a:path>
                <a:path w="188595" h="116839">
                  <a:moveTo>
                    <a:pt x="86310" y="56708"/>
                  </a:moveTo>
                  <a:lnTo>
                    <a:pt x="76910" y="62820"/>
                  </a:lnTo>
                  <a:lnTo>
                    <a:pt x="88304" y="69500"/>
                  </a:lnTo>
                  <a:lnTo>
                    <a:pt x="97705" y="63388"/>
                  </a:lnTo>
                  <a:lnTo>
                    <a:pt x="86310" y="56708"/>
                  </a:lnTo>
                  <a:close/>
                </a:path>
                <a:path w="188595" h="116839">
                  <a:moveTo>
                    <a:pt x="135305" y="50455"/>
                  </a:moveTo>
                  <a:lnTo>
                    <a:pt x="125905" y="56708"/>
                  </a:lnTo>
                  <a:lnTo>
                    <a:pt x="137299" y="63388"/>
                  </a:lnTo>
                  <a:lnTo>
                    <a:pt x="146700" y="57135"/>
                  </a:lnTo>
                  <a:lnTo>
                    <a:pt x="135305" y="50455"/>
                  </a:lnTo>
                  <a:close/>
                </a:path>
                <a:path w="188595" h="116839">
                  <a:moveTo>
                    <a:pt x="100411" y="47186"/>
                  </a:moveTo>
                  <a:lnTo>
                    <a:pt x="90868" y="53439"/>
                  </a:lnTo>
                  <a:lnTo>
                    <a:pt x="102262" y="60119"/>
                  </a:lnTo>
                  <a:lnTo>
                    <a:pt x="111662" y="54008"/>
                  </a:lnTo>
                  <a:lnTo>
                    <a:pt x="100411" y="47186"/>
                  </a:lnTo>
                  <a:close/>
                </a:path>
                <a:path w="188595" h="116839">
                  <a:moveTo>
                    <a:pt x="65374" y="44059"/>
                  </a:moveTo>
                  <a:lnTo>
                    <a:pt x="55973" y="50170"/>
                  </a:lnTo>
                  <a:lnTo>
                    <a:pt x="67225" y="56850"/>
                  </a:lnTo>
                  <a:lnTo>
                    <a:pt x="76625" y="50739"/>
                  </a:lnTo>
                  <a:lnTo>
                    <a:pt x="65374" y="44059"/>
                  </a:lnTo>
                  <a:close/>
                </a:path>
                <a:path w="188595" h="116839">
                  <a:moveTo>
                    <a:pt x="30337" y="40790"/>
                  </a:moveTo>
                  <a:lnTo>
                    <a:pt x="20936" y="47044"/>
                  </a:lnTo>
                  <a:lnTo>
                    <a:pt x="32188" y="53723"/>
                  </a:lnTo>
                  <a:lnTo>
                    <a:pt x="41731" y="47470"/>
                  </a:lnTo>
                  <a:lnTo>
                    <a:pt x="30337" y="40790"/>
                  </a:lnTo>
                  <a:close/>
                </a:path>
                <a:path w="188595" h="116839">
                  <a:moveTo>
                    <a:pt x="114369" y="37805"/>
                  </a:moveTo>
                  <a:lnTo>
                    <a:pt x="104968" y="44059"/>
                  </a:lnTo>
                  <a:lnTo>
                    <a:pt x="116220" y="50739"/>
                  </a:lnTo>
                  <a:lnTo>
                    <a:pt x="125620" y="44627"/>
                  </a:lnTo>
                  <a:lnTo>
                    <a:pt x="114369" y="37805"/>
                  </a:lnTo>
                  <a:close/>
                </a:path>
                <a:path w="188595" h="116839">
                  <a:moveTo>
                    <a:pt x="79332" y="34678"/>
                  </a:moveTo>
                  <a:lnTo>
                    <a:pt x="69931" y="40790"/>
                  </a:lnTo>
                  <a:lnTo>
                    <a:pt x="81183" y="47470"/>
                  </a:lnTo>
                  <a:lnTo>
                    <a:pt x="90726" y="41358"/>
                  </a:lnTo>
                  <a:lnTo>
                    <a:pt x="79332" y="34678"/>
                  </a:lnTo>
                  <a:close/>
                </a:path>
                <a:path w="188595" h="116839">
                  <a:moveTo>
                    <a:pt x="44437" y="31410"/>
                  </a:moveTo>
                  <a:lnTo>
                    <a:pt x="34894" y="37521"/>
                  </a:lnTo>
                  <a:lnTo>
                    <a:pt x="46288" y="44343"/>
                  </a:lnTo>
                  <a:lnTo>
                    <a:pt x="55689" y="38090"/>
                  </a:lnTo>
                  <a:lnTo>
                    <a:pt x="44437" y="31410"/>
                  </a:lnTo>
                  <a:close/>
                </a:path>
                <a:path w="188595" h="116839">
                  <a:moveTo>
                    <a:pt x="9400" y="28141"/>
                  </a:moveTo>
                  <a:lnTo>
                    <a:pt x="0" y="34394"/>
                  </a:lnTo>
                  <a:lnTo>
                    <a:pt x="11251" y="41074"/>
                  </a:lnTo>
                  <a:lnTo>
                    <a:pt x="20651" y="34963"/>
                  </a:lnTo>
                  <a:lnTo>
                    <a:pt x="9400" y="28141"/>
                  </a:lnTo>
                  <a:close/>
                </a:path>
                <a:path w="188595" h="116839">
                  <a:moveTo>
                    <a:pt x="93289" y="25156"/>
                  </a:moveTo>
                  <a:lnTo>
                    <a:pt x="83889" y="31410"/>
                  </a:lnTo>
                  <a:lnTo>
                    <a:pt x="95283" y="38090"/>
                  </a:lnTo>
                  <a:lnTo>
                    <a:pt x="104684" y="31978"/>
                  </a:lnTo>
                  <a:lnTo>
                    <a:pt x="93289" y="25156"/>
                  </a:lnTo>
                  <a:close/>
                </a:path>
                <a:path w="188595" h="116839">
                  <a:moveTo>
                    <a:pt x="58395" y="22029"/>
                  </a:moveTo>
                  <a:lnTo>
                    <a:pt x="48994" y="28141"/>
                  </a:lnTo>
                  <a:lnTo>
                    <a:pt x="60246" y="34963"/>
                  </a:lnTo>
                  <a:lnTo>
                    <a:pt x="69646" y="28709"/>
                  </a:lnTo>
                  <a:lnTo>
                    <a:pt x="58395" y="22029"/>
                  </a:lnTo>
                  <a:close/>
                </a:path>
                <a:path w="188595" h="116839">
                  <a:moveTo>
                    <a:pt x="23358" y="18760"/>
                  </a:moveTo>
                  <a:lnTo>
                    <a:pt x="13957" y="25014"/>
                  </a:lnTo>
                  <a:lnTo>
                    <a:pt x="25209" y="31694"/>
                  </a:lnTo>
                  <a:lnTo>
                    <a:pt x="34752" y="25440"/>
                  </a:lnTo>
                  <a:lnTo>
                    <a:pt x="23358" y="18760"/>
                  </a:lnTo>
                  <a:close/>
                </a:path>
                <a:path w="188595" h="116839">
                  <a:moveTo>
                    <a:pt x="72353" y="12649"/>
                  </a:moveTo>
                  <a:lnTo>
                    <a:pt x="62952" y="18760"/>
                  </a:lnTo>
                  <a:lnTo>
                    <a:pt x="74204" y="25440"/>
                  </a:lnTo>
                  <a:lnTo>
                    <a:pt x="83604" y="19329"/>
                  </a:lnTo>
                  <a:lnTo>
                    <a:pt x="72353" y="12649"/>
                  </a:lnTo>
                  <a:close/>
                </a:path>
                <a:path w="188595" h="116839">
                  <a:moveTo>
                    <a:pt x="37315" y="9380"/>
                  </a:moveTo>
                  <a:lnTo>
                    <a:pt x="27915" y="15491"/>
                  </a:lnTo>
                  <a:lnTo>
                    <a:pt x="39309" y="22313"/>
                  </a:lnTo>
                  <a:lnTo>
                    <a:pt x="48710" y="16060"/>
                  </a:lnTo>
                  <a:lnTo>
                    <a:pt x="37315" y="9380"/>
                  </a:lnTo>
                  <a:close/>
                </a:path>
                <a:path w="188595" h="116839">
                  <a:moveTo>
                    <a:pt x="51416" y="0"/>
                  </a:moveTo>
                  <a:lnTo>
                    <a:pt x="42016" y="6111"/>
                  </a:lnTo>
                  <a:lnTo>
                    <a:pt x="53267" y="12933"/>
                  </a:lnTo>
                  <a:lnTo>
                    <a:pt x="62668" y="6679"/>
                  </a:lnTo>
                  <a:lnTo>
                    <a:pt x="51416" y="0"/>
                  </a:lnTo>
                  <a:close/>
                </a:path>
              </a:pathLst>
            </a:custGeom>
            <a:solidFill>
              <a:srgbClr val="FFFFFF"/>
            </a:solidFill>
          </p:spPr>
          <p:txBody>
            <a:bodyPr wrap="square" lIns="0" tIns="0" rIns="0" bIns="0" rtlCol="0"/>
            <a:lstStyle/>
            <a:p>
              <a:endParaRPr/>
            </a:p>
          </p:txBody>
        </p:sp>
        <p:sp>
          <p:nvSpPr>
            <p:cNvPr id="90" name="object 90"/>
            <p:cNvSpPr/>
            <p:nvPr/>
          </p:nvSpPr>
          <p:spPr>
            <a:xfrm>
              <a:off x="9741066" y="3332221"/>
              <a:ext cx="188595" cy="113664"/>
            </a:xfrm>
            <a:custGeom>
              <a:avLst/>
              <a:gdLst/>
              <a:ahLst/>
              <a:cxnLst/>
              <a:rect l="l" t="t" r="r" b="b"/>
              <a:pathLst>
                <a:path w="188595" h="113664">
                  <a:moveTo>
                    <a:pt x="42016" y="0"/>
                  </a:moveTo>
                  <a:lnTo>
                    <a:pt x="42016" y="2700"/>
                  </a:lnTo>
                  <a:lnTo>
                    <a:pt x="53267" y="9380"/>
                  </a:lnTo>
                  <a:lnTo>
                    <a:pt x="53267" y="6822"/>
                  </a:lnTo>
                  <a:lnTo>
                    <a:pt x="42016" y="0"/>
                  </a:lnTo>
                  <a:close/>
                </a:path>
                <a:path w="188595" h="113664">
                  <a:moveTo>
                    <a:pt x="62668" y="568"/>
                  </a:moveTo>
                  <a:lnTo>
                    <a:pt x="53267" y="6822"/>
                  </a:lnTo>
                  <a:lnTo>
                    <a:pt x="53267" y="9380"/>
                  </a:lnTo>
                  <a:lnTo>
                    <a:pt x="62668" y="3268"/>
                  </a:lnTo>
                  <a:lnTo>
                    <a:pt x="62668" y="568"/>
                  </a:lnTo>
                  <a:close/>
                </a:path>
                <a:path w="188595" h="113664">
                  <a:moveTo>
                    <a:pt x="62952" y="12649"/>
                  </a:moveTo>
                  <a:lnTo>
                    <a:pt x="62952" y="15349"/>
                  </a:lnTo>
                  <a:lnTo>
                    <a:pt x="74204" y="22029"/>
                  </a:lnTo>
                  <a:lnTo>
                    <a:pt x="74204" y="19329"/>
                  </a:lnTo>
                  <a:lnTo>
                    <a:pt x="62952" y="12649"/>
                  </a:lnTo>
                  <a:close/>
                </a:path>
                <a:path w="188595" h="113664">
                  <a:moveTo>
                    <a:pt x="83604" y="13217"/>
                  </a:moveTo>
                  <a:lnTo>
                    <a:pt x="74204" y="19329"/>
                  </a:lnTo>
                  <a:lnTo>
                    <a:pt x="74204" y="22029"/>
                  </a:lnTo>
                  <a:lnTo>
                    <a:pt x="83604" y="15918"/>
                  </a:lnTo>
                  <a:lnTo>
                    <a:pt x="83604" y="13217"/>
                  </a:lnTo>
                  <a:close/>
                </a:path>
                <a:path w="188595" h="113664">
                  <a:moveTo>
                    <a:pt x="83889" y="25298"/>
                  </a:moveTo>
                  <a:lnTo>
                    <a:pt x="83889" y="27999"/>
                  </a:lnTo>
                  <a:lnTo>
                    <a:pt x="95283" y="34678"/>
                  </a:lnTo>
                  <a:lnTo>
                    <a:pt x="95283" y="31978"/>
                  </a:lnTo>
                  <a:lnTo>
                    <a:pt x="83889" y="25298"/>
                  </a:lnTo>
                  <a:close/>
                </a:path>
                <a:path w="188595" h="113664">
                  <a:moveTo>
                    <a:pt x="104684" y="25867"/>
                  </a:moveTo>
                  <a:lnTo>
                    <a:pt x="95283" y="31978"/>
                  </a:lnTo>
                  <a:lnTo>
                    <a:pt x="95283" y="34678"/>
                  </a:lnTo>
                  <a:lnTo>
                    <a:pt x="104684" y="28567"/>
                  </a:lnTo>
                  <a:lnTo>
                    <a:pt x="104684" y="25867"/>
                  </a:lnTo>
                  <a:close/>
                </a:path>
                <a:path w="188595" h="113664">
                  <a:moveTo>
                    <a:pt x="104968" y="37947"/>
                  </a:moveTo>
                  <a:lnTo>
                    <a:pt x="104968" y="40648"/>
                  </a:lnTo>
                  <a:lnTo>
                    <a:pt x="116220" y="47328"/>
                  </a:lnTo>
                  <a:lnTo>
                    <a:pt x="116220" y="44627"/>
                  </a:lnTo>
                  <a:lnTo>
                    <a:pt x="104968" y="37947"/>
                  </a:lnTo>
                  <a:close/>
                </a:path>
                <a:path w="188595" h="113664">
                  <a:moveTo>
                    <a:pt x="125620" y="38516"/>
                  </a:moveTo>
                  <a:lnTo>
                    <a:pt x="116220" y="44627"/>
                  </a:lnTo>
                  <a:lnTo>
                    <a:pt x="116220" y="47328"/>
                  </a:lnTo>
                  <a:lnTo>
                    <a:pt x="125620" y="41074"/>
                  </a:lnTo>
                  <a:lnTo>
                    <a:pt x="125620" y="38516"/>
                  </a:lnTo>
                  <a:close/>
                </a:path>
                <a:path w="188595" h="113664">
                  <a:moveTo>
                    <a:pt x="125905" y="50597"/>
                  </a:moveTo>
                  <a:lnTo>
                    <a:pt x="125905" y="53155"/>
                  </a:lnTo>
                  <a:lnTo>
                    <a:pt x="137299" y="59977"/>
                  </a:lnTo>
                  <a:lnTo>
                    <a:pt x="137299" y="57277"/>
                  </a:lnTo>
                  <a:lnTo>
                    <a:pt x="125905" y="50597"/>
                  </a:lnTo>
                  <a:close/>
                </a:path>
                <a:path w="188595" h="113664">
                  <a:moveTo>
                    <a:pt x="146700" y="51023"/>
                  </a:moveTo>
                  <a:lnTo>
                    <a:pt x="137299" y="57277"/>
                  </a:lnTo>
                  <a:lnTo>
                    <a:pt x="137299" y="59977"/>
                  </a:lnTo>
                  <a:lnTo>
                    <a:pt x="146700" y="53723"/>
                  </a:lnTo>
                  <a:lnTo>
                    <a:pt x="146700" y="51023"/>
                  </a:lnTo>
                  <a:close/>
                </a:path>
                <a:path w="188595" h="113664">
                  <a:moveTo>
                    <a:pt x="146984" y="63104"/>
                  </a:moveTo>
                  <a:lnTo>
                    <a:pt x="146984" y="65804"/>
                  </a:lnTo>
                  <a:lnTo>
                    <a:pt x="158236" y="72626"/>
                  </a:lnTo>
                  <a:lnTo>
                    <a:pt x="158236" y="69926"/>
                  </a:lnTo>
                  <a:lnTo>
                    <a:pt x="146984" y="63104"/>
                  </a:lnTo>
                  <a:close/>
                </a:path>
                <a:path w="188595" h="113664">
                  <a:moveTo>
                    <a:pt x="167636" y="63672"/>
                  </a:moveTo>
                  <a:lnTo>
                    <a:pt x="158236" y="69926"/>
                  </a:lnTo>
                  <a:lnTo>
                    <a:pt x="158236" y="72626"/>
                  </a:lnTo>
                  <a:lnTo>
                    <a:pt x="167636" y="66373"/>
                  </a:lnTo>
                  <a:lnTo>
                    <a:pt x="167636" y="63672"/>
                  </a:lnTo>
                  <a:close/>
                </a:path>
                <a:path w="188595" h="113664">
                  <a:moveTo>
                    <a:pt x="167921" y="75753"/>
                  </a:moveTo>
                  <a:lnTo>
                    <a:pt x="167921" y="78454"/>
                  </a:lnTo>
                  <a:lnTo>
                    <a:pt x="179173" y="85134"/>
                  </a:lnTo>
                  <a:lnTo>
                    <a:pt x="179173" y="82433"/>
                  </a:lnTo>
                  <a:lnTo>
                    <a:pt x="167921" y="75753"/>
                  </a:lnTo>
                  <a:close/>
                </a:path>
                <a:path w="188595" h="113664">
                  <a:moveTo>
                    <a:pt x="188573" y="76322"/>
                  </a:moveTo>
                  <a:lnTo>
                    <a:pt x="179173" y="82433"/>
                  </a:lnTo>
                  <a:lnTo>
                    <a:pt x="179173" y="85134"/>
                  </a:lnTo>
                  <a:lnTo>
                    <a:pt x="188573" y="79022"/>
                  </a:lnTo>
                  <a:lnTo>
                    <a:pt x="188573" y="76322"/>
                  </a:lnTo>
                  <a:close/>
                </a:path>
                <a:path w="188595" h="113664">
                  <a:moveTo>
                    <a:pt x="27915" y="9380"/>
                  </a:moveTo>
                  <a:lnTo>
                    <a:pt x="27915" y="12080"/>
                  </a:lnTo>
                  <a:lnTo>
                    <a:pt x="39309" y="18902"/>
                  </a:lnTo>
                  <a:lnTo>
                    <a:pt x="39309" y="16202"/>
                  </a:lnTo>
                  <a:lnTo>
                    <a:pt x="27915" y="9380"/>
                  </a:lnTo>
                  <a:close/>
                </a:path>
                <a:path w="188595" h="113664">
                  <a:moveTo>
                    <a:pt x="48710" y="9948"/>
                  </a:moveTo>
                  <a:lnTo>
                    <a:pt x="39309" y="16202"/>
                  </a:lnTo>
                  <a:lnTo>
                    <a:pt x="39309" y="18902"/>
                  </a:lnTo>
                  <a:lnTo>
                    <a:pt x="48710" y="12649"/>
                  </a:lnTo>
                  <a:lnTo>
                    <a:pt x="48710" y="9948"/>
                  </a:lnTo>
                  <a:close/>
                </a:path>
                <a:path w="188595" h="113664">
                  <a:moveTo>
                    <a:pt x="48994" y="22029"/>
                  </a:moveTo>
                  <a:lnTo>
                    <a:pt x="48994" y="24730"/>
                  </a:lnTo>
                  <a:lnTo>
                    <a:pt x="60246" y="31410"/>
                  </a:lnTo>
                  <a:lnTo>
                    <a:pt x="60246" y="28851"/>
                  </a:lnTo>
                  <a:lnTo>
                    <a:pt x="48994" y="22029"/>
                  </a:lnTo>
                  <a:close/>
                </a:path>
                <a:path w="188595" h="113664">
                  <a:moveTo>
                    <a:pt x="69646" y="22598"/>
                  </a:moveTo>
                  <a:lnTo>
                    <a:pt x="60246" y="28709"/>
                  </a:lnTo>
                  <a:lnTo>
                    <a:pt x="60246" y="31410"/>
                  </a:lnTo>
                  <a:lnTo>
                    <a:pt x="69646" y="25298"/>
                  </a:lnTo>
                  <a:lnTo>
                    <a:pt x="69646" y="22598"/>
                  </a:lnTo>
                  <a:close/>
                </a:path>
                <a:path w="188595" h="113664">
                  <a:moveTo>
                    <a:pt x="69931" y="34678"/>
                  </a:moveTo>
                  <a:lnTo>
                    <a:pt x="69931" y="37379"/>
                  </a:lnTo>
                  <a:lnTo>
                    <a:pt x="81183" y="44059"/>
                  </a:lnTo>
                  <a:lnTo>
                    <a:pt x="81183" y="41358"/>
                  </a:lnTo>
                  <a:lnTo>
                    <a:pt x="69931" y="34678"/>
                  </a:lnTo>
                  <a:close/>
                </a:path>
                <a:path w="188595" h="113664">
                  <a:moveTo>
                    <a:pt x="90726" y="35247"/>
                  </a:moveTo>
                  <a:lnTo>
                    <a:pt x="81183" y="41358"/>
                  </a:lnTo>
                  <a:lnTo>
                    <a:pt x="81183" y="44059"/>
                  </a:lnTo>
                  <a:lnTo>
                    <a:pt x="90726" y="37947"/>
                  </a:lnTo>
                  <a:lnTo>
                    <a:pt x="90726" y="35247"/>
                  </a:lnTo>
                  <a:close/>
                </a:path>
                <a:path w="188595" h="113664">
                  <a:moveTo>
                    <a:pt x="125905" y="104036"/>
                  </a:moveTo>
                  <a:lnTo>
                    <a:pt x="125905" y="106737"/>
                  </a:lnTo>
                  <a:lnTo>
                    <a:pt x="137157" y="113417"/>
                  </a:lnTo>
                  <a:lnTo>
                    <a:pt x="137157" y="110716"/>
                  </a:lnTo>
                  <a:lnTo>
                    <a:pt x="125905" y="104036"/>
                  </a:lnTo>
                  <a:close/>
                </a:path>
                <a:path w="188595" h="113664">
                  <a:moveTo>
                    <a:pt x="146700" y="104463"/>
                  </a:moveTo>
                  <a:lnTo>
                    <a:pt x="137157" y="110716"/>
                  </a:lnTo>
                  <a:lnTo>
                    <a:pt x="137157" y="113417"/>
                  </a:lnTo>
                  <a:lnTo>
                    <a:pt x="146700" y="107163"/>
                  </a:lnTo>
                  <a:lnTo>
                    <a:pt x="146700" y="104463"/>
                  </a:lnTo>
                  <a:close/>
                </a:path>
                <a:path w="188595" h="113664">
                  <a:moveTo>
                    <a:pt x="139863" y="94514"/>
                  </a:moveTo>
                  <a:lnTo>
                    <a:pt x="139863" y="97214"/>
                  </a:lnTo>
                  <a:lnTo>
                    <a:pt x="151257" y="104036"/>
                  </a:lnTo>
                  <a:lnTo>
                    <a:pt x="151257" y="101336"/>
                  </a:lnTo>
                  <a:lnTo>
                    <a:pt x="139863" y="94514"/>
                  </a:lnTo>
                  <a:close/>
                </a:path>
                <a:path w="188595" h="113664">
                  <a:moveTo>
                    <a:pt x="160657" y="95082"/>
                  </a:moveTo>
                  <a:lnTo>
                    <a:pt x="151257" y="101336"/>
                  </a:lnTo>
                  <a:lnTo>
                    <a:pt x="151257" y="104036"/>
                  </a:lnTo>
                  <a:lnTo>
                    <a:pt x="160657" y="97783"/>
                  </a:lnTo>
                  <a:lnTo>
                    <a:pt x="160657" y="95082"/>
                  </a:lnTo>
                  <a:close/>
                </a:path>
                <a:path w="188595" h="113664">
                  <a:moveTo>
                    <a:pt x="104968" y="91387"/>
                  </a:moveTo>
                  <a:lnTo>
                    <a:pt x="104968" y="94088"/>
                  </a:lnTo>
                  <a:lnTo>
                    <a:pt x="116220" y="100768"/>
                  </a:lnTo>
                  <a:lnTo>
                    <a:pt x="116220" y="98067"/>
                  </a:lnTo>
                  <a:lnTo>
                    <a:pt x="104968" y="91387"/>
                  </a:lnTo>
                  <a:close/>
                </a:path>
                <a:path w="188595" h="113664">
                  <a:moveTo>
                    <a:pt x="125620" y="91956"/>
                  </a:moveTo>
                  <a:lnTo>
                    <a:pt x="116220" y="98067"/>
                  </a:lnTo>
                  <a:lnTo>
                    <a:pt x="116220" y="100768"/>
                  </a:lnTo>
                  <a:lnTo>
                    <a:pt x="125620" y="94656"/>
                  </a:lnTo>
                  <a:lnTo>
                    <a:pt x="125620" y="91956"/>
                  </a:lnTo>
                  <a:close/>
                </a:path>
                <a:path w="188595" h="113664">
                  <a:moveTo>
                    <a:pt x="153963" y="85134"/>
                  </a:moveTo>
                  <a:lnTo>
                    <a:pt x="153963" y="87834"/>
                  </a:lnTo>
                  <a:lnTo>
                    <a:pt x="165215" y="94656"/>
                  </a:lnTo>
                  <a:lnTo>
                    <a:pt x="165215" y="91956"/>
                  </a:lnTo>
                  <a:lnTo>
                    <a:pt x="153963" y="85134"/>
                  </a:lnTo>
                  <a:close/>
                </a:path>
                <a:path w="188595" h="113664">
                  <a:moveTo>
                    <a:pt x="174615" y="85702"/>
                  </a:moveTo>
                  <a:lnTo>
                    <a:pt x="165215" y="91956"/>
                  </a:lnTo>
                  <a:lnTo>
                    <a:pt x="165215" y="94656"/>
                  </a:lnTo>
                  <a:lnTo>
                    <a:pt x="174615" y="88402"/>
                  </a:lnTo>
                  <a:lnTo>
                    <a:pt x="174615" y="85702"/>
                  </a:lnTo>
                  <a:close/>
                </a:path>
                <a:path w="188595" h="113664">
                  <a:moveTo>
                    <a:pt x="118926" y="82007"/>
                  </a:moveTo>
                  <a:lnTo>
                    <a:pt x="118926" y="84707"/>
                  </a:lnTo>
                  <a:lnTo>
                    <a:pt x="130178" y="91387"/>
                  </a:lnTo>
                  <a:lnTo>
                    <a:pt x="130178" y="88687"/>
                  </a:lnTo>
                  <a:lnTo>
                    <a:pt x="118926" y="82007"/>
                  </a:lnTo>
                  <a:close/>
                </a:path>
                <a:path w="188595" h="113664">
                  <a:moveTo>
                    <a:pt x="139721" y="82433"/>
                  </a:moveTo>
                  <a:lnTo>
                    <a:pt x="130178" y="88687"/>
                  </a:lnTo>
                  <a:lnTo>
                    <a:pt x="130178" y="91387"/>
                  </a:lnTo>
                  <a:lnTo>
                    <a:pt x="139721" y="85134"/>
                  </a:lnTo>
                  <a:lnTo>
                    <a:pt x="139721" y="82433"/>
                  </a:lnTo>
                  <a:close/>
                </a:path>
                <a:path w="188595" h="113664">
                  <a:moveTo>
                    <a:pt x="42016" y="53439"/>
                  </a:moveTo>
                  <a:lnTo>
                    <a:pt x="42016" y="56140"/>
                  </a:lnTo>
                  <a:lnTo>
                    <a:pt x="95283" y="88118"/>
                  </a:lnTo>
                  <a:lnTo>
                    <a:pt x="95283" y="85418"/>
                  </a:lnTo>
                  <a:lnTo>
                    <a:pt x="42016" y="53439"/>
                  </a:lnTo>
                  <a:close/>
                </a:path>
                <a:path w="188595" h="113664">
                  <a:moveTo>
                    <a:pt x="104684" y="79306"/>
                  </a:moveTo>
                  <a:lnTo>
                    <a:pt x="95283" y="85418"/>
                  </a:lnTo>
                  <a:lnTo>
                    <a:pt x="95283" y="88118"/>
                  </a:lnTo>
                  <a:lnTo>
                    <a:pt x="104684" y="82007"/>
                  </a:lnTo>
                  <a:lnTo>
                    <a:pt x="104684" y="79306"/>
                  </a:lnTo>
                  <a:close/>
                </a:path>
                <a:path w="188595" h="113664">
                  <a:moveTo>
                    <a:pt x="132884" y="72626"/>
                  </a:moveTo>
                  <a:lnTo>
                    <a:pt x="132884" y="75185"/>
                  </a:lnTo>
                  <a:lnTo>
                    <a:pt x="144278" y="82007"/>
                  </a:lnTo>
                  <a:lnTo>
                    <a:pt x="144278" y="79306"/>
                  </a:lnTo>
                  <a:lnTo>
                    <a:pt x="132884" y="72626"/>
                  </a:lnTo>
                  <a:close/>
                </a:path>
                <a:path w="188595" h="113664">
                  <a:moveTo>
                    <a:pt x="153679" y="73053"/>
                  </a:moveTo>
                  <a:lnTo>
                    <a:pt x="144278" y="79306"/>
                  </a:lnTo>
                  <a:lnTo>
                    <a:pt x="144278" y="82007"/>
                  </a:lnTo>
                  <a:lnTo>
                    <a:pt x="153679" y="75753"/>
                  </a:lnTo>
                  <a:lnTo>
                    <a:pt x="153679" y="73053"/>
                  </a:lnTo>
                  <a:close/>
                </a:path>
                <a:path w="188595" h="113664">
                  <a:moveTo>
                    <a:pt x="97989" y="69357"/>
                  </a:moveTo>
                  <a:lnTo>
                    <a:pt x="97989" y="72058"/>
                  </a:lnTo>
                  <a:lnTo>
                    <a:pt x="109241" y="78738"/>
                  </a:lnTo>
                  <a:lnTo>
                    <a:pt x="109241" y="76037"/>
                  </a:lnTo>
                  <a:lnTo>
                    <a:pt x="97989" y="69357"/>
                  </a:lnTo>
                  <a:close/>
                </a:path>
                <a:path w="188595" h="113664">
                  <a:moveTo>
                    <a:pt x="118641" y="69926"/>
                  </a:moveTo>
                  <a:lnTo>
                    <a:pt x="109241" y="76037"/>
                  </a:lnTo>
                  <a:lnTo>
                    <a:pt x="109241" y="78738"/>
                  </a:lnTo>
                  <a:lnTo>
                    <a:pt x="118641" y="72626"/>
                  </a:lnTo>
                  <a:lnTo>
                    <a:pt x="118641" y="69926"/>
                  </a:lnTo>
                  <a:close/>
                </a:path>
                <a:path w="188595" h="113664">
                  <a:moveTo>
                    <a:pt x="111947" y="59977"/>
                  </a:moveTo>
                  <a:lnTo>
                    <a:pt x="111947" y="62677"/>
                  </a:lnTo>
                  <a:lnTo>
                    <a:pt x="123199" y="69357"/>
                  </a:lnTo>
                  <a:lnTo>
                    <a:pt x="123199" y="66657"/>
                  </a:lnTo>
                  <a:lnTo>
                    <a:pt x="111947" y="59977"/>
                  </a:lnTo>
                  <a:close/>
                </a:path>
                <a:path w="188595" h="113664">
                  <a:moveTo>
                    <a:pt x="132599" y="60546"/>
                  </a:moveTo>
                  <a:lnTo>
                    <a:pt x="123199" y="66657"/>
                  </a:lnTo>
                  <a:lnTo>
                    <a:pt x="123199" y="69357"/>
                  </a:lnTo>
                  <a:lnTo>
                    <a:pt x="132599" y="63104"/>
                  </a:lnTo>
                  <a:lnTo>
                    <a:pt x="132599" y="60546"/>
                  </a:lnTo>
                  <a:close/>
                </a:path>
                <a:path w="188595" h="113664">
                  <a:moveTo>
                    <a:pt x="76910" y="56708"/>
                  </a:moveTo>
                  <a:lnTo>
                    <a:pt x="76910" y="59409"/>
                  </a:lnTo>
                  <a:lnTo>
                    <a:pt x="88304" y="66089"/>
                  </a:lnTo>
                  <a:lnTo>
                    <a:pt x="88304" y="63388"/>
                  </a:lnTo>
                  <a:lnTo>
                    <a:pt x="76910" y="56708"/>
                  </a:lnTo>
                  <a:close/>
                </a:path>
                <a:path w="188595" h="113664">
                  <a:moveTo>
                    <a:pt x="97705" y="57277"/>
                  </a:moveTo>
                  <a:lnTo>
                    <a:pt x="88304" y="63388"/>
                  </a:lnTo>
                  <a:lnTo>
                    <a:pt x="88304" y="66089"/>
                  </a:lnTo>
                  <a:lnTo>
                    <a:pt x="97705" y="59977"/>
                  </a:lnTo>
                  <a:lnTo>
                    <a:pt x="97705" y="57277"/>
                  </a:lnTo>
                  <a:close/>
                </a:path>
                <a:path w="188595" h="113664">
                  <a:moveTo>
                    <a:pt x="90868" y="47328"/>
                  </a:moveTo>
                  <a:lnTo>
                    <a:pt x="90868" y="50028"/>
                  </a:lnTo>
                  <a:lnTo>
                    <a:pt x="102262" y="56708"/>
                  </a:lnTo>
                  <a:lnTo>
                    <a:pt x="102262" y="54008"/>
                  </a:lnTo>
                  <a:lnTo>
                    <a:pt x="90868" y="47328"/>
                  </a:lnTo>
                  <a:close/>
                </a:path>
                <a:path w="188595" h="113664">
                  <a:moveTo>
                    <a:pt x="111662" y="47896"/>
                  </a:moveTo>
                  <a:lnTo>
                    <a:pt x="102262" y="54008"/>
                  </a:lnTo>
                  <a:lnTo>
                    <a:pt x="102262" y="56708"/>
                  </a:lnTo>
                  <a:lnTo>
                    <a:pt x="111662" y="50597"/>
                  </a:lnTo>
                  <a:lnTo>
                    <a:pt x="111662" y="47896"/>
                  </a:lnTo>
                  <a:close/>
                </a:path>
                <a:path w="188595" h="113664">
                  <a:moveTo>
                    <a:pt x="55973" y="44059"/>
                  </a:moveTo>
                  <a:lnTo>
                    <a:pt x="55973" y="46759"/>
                  </a:lnTo>
                  <a:lnTo>
                    <a:pt x="67225" y="53439"/>
                  </a:lnTo>
                  <a:lnTo>
                    <a:pt x="67225" y="50739"/>
                  </a:lnTo>
                  <a:lnTo>
                    <a:pt x="55973" y="44059"/>
                  </a:lnTo>
                  <a:close/>
                </a:path>
                <a:path w="188595" h="113664">
                  <a:moveTo>
                    <a:pt x="76625" y="44627"/>
                  </a:moveTo>
                  <a:lnTo>
                    <a:pt x="67225" y="50739"/>
                  </a:lnTo>
                  <a:lnTo>
                    <a:pt x="67225" y="53439"/>
                  </a:lnTo>
                  <a:lnTo>
                    <a:pt x="76625" y="47328"/>
                  </a:lnTo>
                  <a:lnTo>
                    <a:pt x="76625" y="44627"/>
                  </a:lnTo>
                  <a:close/>
                </a:path>
                <a:path w="188595" h="113664">
                  <a:moveTo>
                    <a:pt x="13957" y="18902"/>
                  </a:moveTo>
                  <a:lnTo>
                    <a:pt x="13957" y="21461"/>
                  </a:lnTo>
                  <a:lnTo>
                    <a:pt x="25209" y="28283"/>
                  </a:lnTo>
                  <a:lnTo>
                    <a:pt x="25209" y="25582"/>
                  </a:lnTo>
                  <a:lnTo>
                    <a:pt x="13957" y="18902"/>
                  </a:lnTo>
                  <a:close/>
                </a:path>
                <a:path w="188595" h="113664">
                  <a:moveTo>
                    <a:pt x="34752" y="19329"/>
                  </a:moveTo>
                  <a:lnTo>
                    <a:pt x="25209" y="25582"/>
                  </a:lnTo>
                  <a:lnTo>
                    <a:pt x="25209" y="28283"/>
                  </a:lnTo>
                  <a:lnTo>
                    <a:pt x="34752" y="22029"/>
                  </a:lnTo>
                  <a:lnTo>
                    <a:pt x="34752" y="19329"/>
                  </a:lnTo>
                  <a:close/>
                </a:path>
                <a:path w="188595" h="113664">
                  <a:moveTo>
                    <a:pt x="34894" y="31410"/>
                  </a:moveTo>
                  <a:lnTo>
                    <a:pt x="34894" y="34110"/>
                  </a:lnTo>
                  <a:lnTo>
                    <a:pt x="46288" y="40932"/>
                  </a:lnTo>
                  <a:lnTo>
                    <a:pt x="46288" y="38232"/>
                  </a:lnTo>
                  <a:lnTo>
                    <a:pt x="34894" y="31410"/>
                  </a:lnTo>
                  <a:close/>
                </a:path>
                <a:path w="188595" h="113664">
                  <a:moveTo>
                    <a:pt x="55689" y="31978"/>
                  </a:moveTo>
                  <a:lnTo>
                    <a:pt x="46288" y="38232"/>
                  </a:lnTo>
                  <a:lnTo>
                    <a:pt x="46288" y="40932"/>
                  </a:lnTo>
                  <a:lnTo>
                    <a:pt x="55689" y="34678"/>
                  </a:lnTo>
                  <a:lnTo>
                    <a:pt x="55689" y="31978"/>
                  </a:lnTo>
                  <a:close/>
                </a:path>
                <a:path w="188595" h="113664">
                  <a:moveTo>
                    <a:pt x="0" y="28283"/>
                  </a:moveTo>
                  <a:lnTo>
                    <a:pt x="0" y="30983"/>
                  </a:lnTo>
                  <a:lnTo>
                    <a:pt x="11251" y="37663"/>
                  </a:lnTo>
                  <a:lnTo>
                    <a:pt x="11251" y="34963"/>
                  </a:lnTo>
                  <a:lnTo>
                    <a:pt x="0" y="28283"/>
                  </a:lnTo>
                  <a:close/>
                </a:path>
                <a:path w="188595" h="113664">
                  <a:moveTo>
                    <a:pt x="20651" y="28851"/>
                  </a:moveTo>
                  <a:lnTo>
                    <a:pt x="11251" y="34963"/>
                  </a:lnTo>
                  <a:lnTo>
                    <a:pt x="11251" y="37663"/>
                  </a:lnTo>
                  <a:lnTo>
                    <a:pt x="20651" y="31410"/>
                  </a:lnTo>
                  <a:lnTo>
                    <a:pt x="20651" y="28851"/>
                  </a:lnTo>
                  <a:close/>
                </a:path>
                <a:path w="188595" h="113664">
                  <a:moveTo>
                    <a:pt x="20936" y="40932"/>
                  </a:moveTo>
                  <a:lnTo>
                    <a:pt x="20936" y="43490"/>
                  </a:lnTo>
                  <a:lnTo>
                    <a:pt x="32188" y="50227"/>
                  </a:lnTo>
                  <a:lnTo>
                    <a:pt x="32255" y="47568"/>
                  </a:lnTo>
                  <a:lnTo>
                    <a:pt x="20936" y="40932"/>
                  </a:lnTo>
                  <a:close/>
                </a:path>
                <a:path w="188595" h="113664">
                  <a:moveTo>
                    <a:pt x="41731" y="41358"/>
                  </a:moveTo>
                  <a:lnTo>
                    <a:pt x="32255" y="47568"/>
                  </a:lnTo>
                  <a:lnTo>
                    <a:pt x="32330" y="50219"/>
                  </a:lnTo>
                  <a:lnTo>
                    <a:pt x="41731" y="44059"/>
                  </a:lnTo>
                  <a:lnTo>
                    <a:pt x="41731" y="41358"/>
                  </a:lnTo>
                  <a:close/>
                </a:path>
              </a:pathLst>
            </a:custGeom>
            <a:solidFill>
              <a:srgbClr val="959595"/>
            </a:solidFill>
          </p:spPr>
          <p:txBody>
            <a:bodyPr wrap="square" lIns="0" tIns="0" rIns="0" bIns="0" rtlCol="0"/>
            <a:lstStyle/>
            <a:p>
              <a:endParaRPr/>
            </a:p>
          </p:txBody>
        </p:sp>
        <p:sp>
          <p:nvSpPr>
            <p:cNvPr id="91" name="object 91"/>
            <p:cNvSpPr/>
            <p:nvPr/>
          </p:nvSpPr>
          <p:spPr>
            <a:xfrm>
              <a:off x="10094714" y="3267269"/>
              <a:ext cx="18415" cy="44450"/>
            </a:xfrm>
            <a:custGeom>
              <a:avLst/>
              <a:gdLst/>
              <a:ahLst/>
              <a:cxnLst/>
              <a:rect l="l" t="t" r="r" b="b"/>
              <a:pathLst>
                <a:path w="18415" h="44450">
                  <a:moveTo>
                    <a:pt x="17945" y="0"/>
                  </a:moveTo>
                  <a:lnTo>
                    <a:pt x="9685" y="5116"/>
                  </a:lnTo>
                  <a:lnTo>
                    <a:pt x="9685" y="38658"/>
                  </a:lnTo>
                  <a:lnTo>
                    <a:pt x="17945" y="33541"/>
                  </a:lnTo>
                  <a:lnTo>
                    <a:pt x="17945" y="0"/>
                  </a:lnTo>
                  <a:close/>
                </a:path>
                <a:path w="18415" h="44450">
                  <a:moveTo>
                    <a:pt x="4557" y="7816"/>
                  </a:moveTo>
                  <a:lnTo>
                    <a:pt x="0" y="10375"/>
                  </a:lnTo>
                  <a:lnTo>
                    <a:pt x="0" y="43917"/>
                  </a:lnTo>
                  <a:lnTo>
                    <a:pt x="4557" y="41216"/>
                  </a:lnTo>
                  <a:lnTo>
                    <a:pt x="4557" y="7816"/>
                  </a:lnTo>
                  <a:close/>
                </a:path>
              </a:pathLst>
            </a:custGeom>
            <a:solidFill>
              <a:srgbClr val="808080"/>
            </a:solidFill>
          </p:spPr>
          <p:txBody>
            <a:bodyPr wrap="square" lIns="0" tIns="0" rIns="0" bIns="0" rtlCol="0"/>
            <a:lstStyle/>
            <a:p>
              <a:endParaRPr/>
            </a:p>
          </p:txBody>
        </p:sp>
        <p:sp>
          <p:nvSpPr>
            <p:cNvPr id="92" name="object 92"/>
            <p:cNvSpPr/>
            <p:nvPr/>
          </p:nvSpPr>
          <p:spPr>
            <a:xfrm>
              <a:off x="10104397" y="3267270"/>
              <a:ext cx="8890" cy="38735"/>
            </a:xfrm>
            <a:custGeom>
              <a:avLst/>
              <a:gdLst/>
              <a:ahLst/>
              <a:cxnLst/>
              <a:rect l="l" t="t" r="r" b="b"/>
              <a:pathLst>
                <a:path w="8890" h="38735">
                  <a:moveTo>
                    <a:pt x="0" y="5116"/>
                  </a:moveTo>
                  <a:lnTo>
                    <a:pt x="8260" y="0"/>
                  </a:lnTo>
                  <a:lnTo>
                    <a:pt x="8260" y="33541"/>
                  </a:lnTo>
                  <a:lnTo>
                    <a:pt x="0" y="38658"/>
                  </a:lnTo>
                  <a:lnTo>
                    <a:pt x="0" y="5116"/>
                  </a:lnTo>
                  <a:close/>
                </a:path>
              </a:pathLst>
            </a:custGeom>
            <a:ln w="5126">
              <a:solidFill>
                <a:srgbClr val="808080"/>
              </a:solidFill>
            </a:ln>
          </p:spPr>
          <p:txBody>
            <a:bodyPr wrap="square" lIns="0" tIns="0" rIns="0" bIns="0" rtlCol="0"/>
            <a:lstStyle/>
            <a:p>
              <a:endParaRPr/>
            </a:p>
          </p:txBody>
        </p:sp>
        <p:sp>
          <p:nvSpPr>
            <p:cNvPr id="93" name="object 93"/>
            <p:cNvSpPr/>
            <p:nvPr/>
          </p:nvSpPr>
          <p:spPr>
            <a:xfrm>
              <a:off x="10094713" y="3275087"/>
              <a:ext cx="5080" cy="36195"/>
            </a:xfrm>
            <a:custGeom>
              <a:avLst/>
              <a:gdLst/>
              <a:ahLst/>
              <a:cxnLst/>
              <a:rect l="l" t="t" r="r" b="b"/>
              <a:pathLst>
                <a:path w="5079" h="36195">
                  <a:moveTo>
                    <a:pt x="0" y="2558"/>
                  </a:moveTo>
                  <a:lnTo>
                    <a:pt x="4557" y="0"/>
                  </a:lnTo>
                  <a:lnTo>
                    <a:pt x="4557" y="33399"/>
                  </a:lnTo>
                  <a:lnTo>
                    <a:pt x="0" y="36100"/>
                  </a:lnTo>
                  <a:lnTo>
                    <a:pt x="0" y="2558"/>
                  </a:lnTo>
                  <a:close/>
                </a:path>
              </a:pathLst>
            </a:custGeom>
            <a:ln w="5127">
              <a:solidFill>
                <a:srgbClr val="808080"/>
              </a:solidFill>
            </a:ln>
          </p:spPr>
          <p:txBody>
            <a:bodyPr wrap="square" lIns="0" tIns="0" rIns="0" bIns="0" rtlCol="0"/>
            <a:lstStyle/>
            <a:p>
              <a:endParaRPr/>
            </a:p>
          </p:txBody>
        </p:sp>
        <p:sp>
          <p:nvSpPr>
            <p:cNvPr id="94" name="object 94"/>
            <p:cNvSpPr/>
            <p:nvPr/>
          </p:nvSpPr>
          <p:spPr>
            <a:xfrm>
              <a:off x="9833359" y="3084779"/>
              <a:ext cx="162651" cy="308415"/>
            </a:xfrm>
            <a:prstGeom prst="rect">
              <a:avLst/>
            </a:prstGeom>
            <a:blipFill>
              <a:blip r:embed="rId21" cstate="print"/>
              <a:stretch>
                <a:fillRect/>
              </a:stretch>
            </a:blipFill>
          </p:spPr>
          <p:txBody>
            <a:bodyPr wrap="square" lIns="0" tIns="0" rIns="0" bIns="0" rtlCol="0"/>
            <a:lstStyle/>
            <a:p>
              <a:endParaRPr/>
            </a:p>
          </p:txBody>
        </p:sp>
        <p:sp>
          <p:nvSpPr>
            <p:cNvPr id="95" name="object 95"/>
            <p:cNvSpPr/>
            <p:nvPr/>
          </p:nvSpPr>
          <p:spPr>
            <a:xfrm>
              <a:off x="9867968" y="3084779"/>
              <a:ext cx="128270" cy="220979"/>
            </a:xfrm>
            <a:custGeom>
              <a:avLst/>
              <a:gdLst/>
              <a:ahLst/>
              <a:cxnLst/>
              <a:rect l="l" t="t" r="r" b="b"/>
              <a:pathLst>
                <a:path w="128270" h="220979">
                  <a:moveTo>
                    <a:pt x="128042" y="220438"/>
                  </a:moveTo>
                  <a:lnTo>
                    <a:pt x="59427" y="192599"/>
                  </a:lnTo>
                  <a:lnTo>
                    <a:pt x="0" y="148238"/>
                  </a:lnTo>
                  <a:lnTo>
                    <a:pt x="0" y="0"/>
                  </a:lnTo>
                  <a:lnTo>
                    <a:pt x="28959" y="23373"/>
                  </a:lnTo>
                  <a:lnTo>
                    <a:pt x="60122" y="43508"/>
                  </a:lnTo>
                  <a:lnTo>
                    <a:pt x="93234" y="60259"/>
                  </a:lnTo>
                  <a:lnTo>
                    <a:pt x="128042" y="73479"/>
                  </a:lnTo>
                  <a:lnTo>
                    <a:pt x="128042" y="220438"/>
                  </a:lnTo>
                  <a:close/>
                </a:path>
              </a:pathLst>
            </a:custGeom>
            <a:ln w="10249">
              <a:solidFill>
                <a:srgbClr val="000000"/>
              </a:solidFill>
            </a:ln>
          </p:spPr>
          <p:txBody>
            <a:bodyPr wrap="square" lIns="0" tIns="0" rIns="0" bIns="0" rtlCol="0"/>
            <a:lstStyle/>
            <a:p>
              <a:endParaRPr/>
            </a:p>
          </p:txBody>
        </p:sp>
        <p:sp>
          <p:nvSpPr>
            <p:cNvPr id="96" name="object 96"/>
            <p:cNvSpPr/>
            <p:nvPr/>
          </p:nvSpPr>
          <p:spPr>
            <a:xfrm>
              <a:off x="9833358" y="3242255"/>
              <a:ext cx="152400" cy="151130"/>
            </a:xfrm>
            <a:custGeom>
              <a:avLst/>
              <a:gdLst/>
              <a:ahLst/>
              <a:cxnLst/>
              <a:rect l="l" t="t" r="r" b="b"/>
              <a:pathLst>
                <a:path w="152400" h="151129">
                  <a:moveTo>
                    <a:pt x="0" y="62962"/>
                  </a:moveTo>
                  <a:lnTo>
                    <a:pt x="33623" y="92098"/>
                  </a:lnTo>
                  <a:lnTo>
                    <a:pt x="70519" y="116650"/>
                  </a:lnTo>
                  <a:lnTo>
                    <a:pt x="110218" y="136353"/>
                  </a:lnTo>
                  <a:lnTo>
                    <a:pt x="152254" y="150938"/>
                  </a:lnTo>
                  <a:lnTo>
                    <a:pt x="152254" y="87834"/>
                  </a:lnTo>
                  <a:lnTo>
                    <a:pt x="110238" y="73190"/>
                  </a:lnTo>
                  <a:lnTo>
                    <a:pt x="70572" y="53510"/>
                  </a:lnTo>
                  <a:lnTo>
                    <a:pt x="33684" y="29033"/>
                  </a:lnTo>
                  <a:lnTo>
                    <a:pt x="0" y="0"/>
                  </a:lnTo>
                  <a:lnTo>
                    <a:pt x="0" y="62962"/>
                  </a:lnTo>
                  <a:close/>
                </a:path>
              </a:pathLst>
            </a:custGeom>
            <a:ln w="10243">
              <a:solidFill>
                <a:srgbClr val="000000"/>
              </a:solidFill>
            </a:ln>
          </p:spPr>
          <p:txBody>
            <a:bodyPr wrap="square" lIns="0" tIns="0" rIns="0" bIns="0" rtlCol="0"/>
            <a:lstStyle/>
            <a:p>
              <a:endParaRPr/>
            </a:p>
          </p:txBody>
        </p:sp>
        <p:sp>
          <p:nvSpPr>
            <p:cNvPr id="97" name="object 97"/>
            <p:cNvSpPr/>
            <p:nvPr/>
          </p:nvSpPr>
          <p:spPr>
            <a:xfrm>
              <a:off x="9844468" y="3268406"/>
              <a:ext cx="34290" cy="27940"/>
            </a:xfrm>
            <a:custGeom>
              <a:avLst/>
              <a:gdLst/>
              <a:ahLst/>
              <a:cxnLst/>
              <a:rect l="l" t="t" r="r" b="b"/>
              <a:pathLst>
                <a:path w="34290" h="27939">
                  <a:moveTo>
                    <a:pt x="0" y="0"/>
                  </a:moveTo>
                  <a:lnTo>
                    <a:pt x="7900" y="7566"/>
                  </a:lnTo>
                  <a:lnTo>
                    <a:pt x="16201" y="14692"/>
                  </a:lnTo>
                  <a:lnTo>
                    <a:pt x="24875" y="21365"/>
                  </a:lnTo>
                  <a:lnTo>
                    <a:pt x="33897" y="27572"/>
                  </a:lnTo>
                </a:path>
              </a:pathLst>
            </a:custGeom>
            <a:ln w="10241">
              <a:solidFill>
                <a:srgbClr val="000000"/>
              </a:solidFill>
            </a:ln>
          </p:spPr>
          <p:txBody>
            <a:bodyPr wrap="square" lIns="0" tIns="0" rIns="0" bIns="0" rtlCol="0"/>
            <a:lstStyle/>
            <a:p>
              <a:endParaRPr/>
            </a:p>
          </p:txBody>
        </p:sp>
        <p:sp>
          <p:nvSpPr>
            <p:cNvPr id="98" name="object 98"/>
            <p:cNvSpPr/>
            <p:nvPr/>
          </p:nvSpPr>
          <p:spPr>
            <a:xfrm>
              <a:off x="9844468" y="3277644"/>
              <a:ext cx="34290" cy="27940"/>
            </a:xfrm>
            <a:custGeom>
              <a:avLst/>
              <a:gdLst/>
              <a:ahLst/>
              <a:cxnLst/>
              <a:rect l="l" t="t" r="r" b="b"/>
              <a:pathLst>
                <a:path w="34290" h="27939">
                  <a:moveTo>
                    <a:pt x="0" y="0"/>
                  </a:moveTo>
                  <a:lnTo>
                    <a:pt x="7900" y="7566"/>
                  </a:lnTo>
                  <a:lnTo>
                    <a:pt x="16201" y="14692"/>
                  </a:lnTo>
                  <a:lnTo>
                    <a:pt x="24875" y="21365"/>
                  </a:lnTo>
                  <a:lnTo>
                    <a:pt x="33897" y="27572"/>
                  </a:lnTo>
                </a:path>
              </a:pathLst>
            </a:custGeom>
            <a:ln w="10241">
              <a:solidFill>
                <a:srgbClr val="000000"/>
              </a:solidFill>
            </a:ln>
          </p:spPr>
          <p:txBody>
            <a:bodyPr wrap="square" lIns="0" tIns="0" rIns="0" bIns="0" rtlCol="0"/>
            <a:lstStyle/>
            <a:p>
              <a:endParaRPr/>
            </a:p>
          </p:txBody>
        </p:sp>
        <p:sp>
          <p:nvSpPr>
            <p:cNvPr id="99" name="object 99"/>
            <p:cNvSpPr/>
            <p:nvPr/>
          </p:nvSpPr>
          <p:spPr>
            <a:xfrm>
              <a:off x="9844468" y="3286883"/>
              <a:ext cx="34290" cy="27940"/>
            </a:xfrm>
            <a:custGeom>
              <a:avLst/>
              <a:gdLst/>
              <a:ahLst/>
              <a:cxnLst/>
              <a:rect l="l" t="t" r="r" b="b"/>
              <a:pathLst>
                <a:path w="34290" h="27939">
                  <a:moveTo>
                    <a:pt x="0" y="0"/>
                  </a:moveTo>
                  <a:lnTo>
                    <a:pt x="7900" y="7486"/>
                  </a:lnTo>
                  <a:lnTo>
                    <a:pt x="16201" y="14585"/>
                  </a:lnTo>
                  <a:lnTo>
                    <a:pt x="24875" y="21285"/>
                  </a:lnTo>
                  <a:lnTo>
                    <a:pt x="33897" y="27572"/>
                  </a:lnTo>
                </a:path>
              </a:pathLst>
            </a:custGeom>
            <a:ln w="10241">
              <a:solidFill>
                <a:srgbClr val="000000"/>
              </a:solidFill>
            </a:ln>
          </p:spPr>
          <p:txBody>
            <a:bodyPr wrap="square" lIns="0" tIns="0" rIns="0" bIns="0" rtlCol="0"/>
            <a:lstStyle/>
            <a:p>
              <a:endParaRPr/>
            </a:p>
          </p:txBody>
        </p:sp>
        <p:sp>
          <p:nvSpPr>
            <p:cNvPr id="100" name="object 100"/>
            <p:cNvSpPr/>
            <p:nvPr/>
          </p:nvSpPr>
          <p:spPr>
            <a:xfrm>
              <a:off x="9844468" y="3295979"/>
              <a:ext cx="34290" cy="27940"/>
            </a:xfrm>
            <a:custGeom>
              <a:avLst/>
              <a:gdLst/>
              <a:ahLst/>
              <a:cxnLst/>
              <a:rect l="l" t="t" r="r" b="b"/>
              <a:pathLst>
                <a:path w="34290" h="27939">
                  <a:moveTo>
                    <a:pt x="0" y="0"/>
                  </a:moveTo>
                  <a:lnTo>
                    <a:pt x="7900" y="7566"/>
                  </a:lnTo>
                  <a:lnTo>
                    <a:pt x="16201" y="14692"/>
                  </a:lnTo>
                  <a:lnTo>
                    <a:pt x="24875" y="21365"/>
                  </a:lnTo>
                  <a:lnTo>
                    <a:pt x="33897" y="27572"/>
                  </a:lnTo>
                </a:path>
              </a:pathLst>
            </a:custGeom>
            <a:ln w="10241">
              <a:solidFill>
                <a:srgbClr val="000000"/>
              </a:solidFill>
            </a:ln>
          </p:spPr>
          <p:txBody>
            <a:bodyPr wrap="square" lIns="0" tIns="0" rIns="0" bIns="0" rtlCol="0"/>
            <a:lstStyle/>
            <a:p>
              <a:endParaRPr/>
            </a:p>
          </p:txBody>
        </p:sp>
        <p:sp>
          <p:nvSpPr>
            <p:cNvPr id="101" name="object 101"/>
            <p:cNvSpPr/>
            <p:nvPr/>
          </p:nvSpPr>
          <p:spPr>
            <a:xfrm>
              <a:off x="9967241" y="3099702"/>
              <a:ext cx="60325" cy="35560"/>
            </a:xfrm>
            <a:custGeom>
              <a:avLst/>
              <a:gdLst/>
              <a:ahLst/>
              <a:cxnLst/>
              <a:rect l="l" t="t" r="r" b="b"/>
              <a:pathLst>
                <a:path w="60325" h="35560">
                  <a:moveTo>
                    <a:pt x="0" y="0"/>
                  </a:moveTo>
                  <a:lnTo>
                    <a:pt x="60104" y="34963"/>
                  </a:lnTo>
                </a:path>
              </a:pathLst>
            </a:custGeom>
            <a:ln w="10238">
              <a:solidFill>
                <a:srgbClr val="000000"/>
              </a:solidFill>
            </a:ln>
          </p:spPr>
          <p:txBody>
            <a:bodyPr wrap="square" lIns="0" tIns="0" rIns="0" bIns="0" rtlCol="0"/>
            <a:lstStyle/>
            <a:p>
              <a:endParaRPr/>
            </a:p>
          </p:txBody>
        </p:sp>
        <p:sp>
          <p:nvSpPr>
            <p:cNvPr id="102" name="object 102"/>
            <p:cNvSpPr/>
            <p:nvPr/>
          </p:nvSpPr>
          <p:spPr>
            <a:xfrm>
              <a:off x="9975075" y="3097571"/>
              <a:ext cx="60325" cy="34925"/>
            </a:xfrm>
            <a:custGeom>
              <a:avLst/>
              <a:gdLst/>
              <a:ahLst/>
              <a:cxnLst/>
              <a:rect l="l" t="t" r="r" b="b"/>
              <a:pathLst>
                <a:path w="60325" h="34925">
                  <a:moveTo>
                    <a:pt x="0" y="0"/>
                  </a:moveTo>
                  <a:lnTo>
                    <a:pt x="60104" y="34821"/>
                  </a:lnTo>
                </a:path>
              </a:pathLst>
            </a:custGeom>
            <a:ln w="10238">
              <a:solidFill>
                <a:srgbClr val="000000"/>
              </a:solidFill>
            </a:ln>
          </p:spPr>
          <p:txBody>
            <a:bodyPr wrap="square" lIns="0" tIns="0" rIns="0" bIns="0" rtlCol="0"/>
            <a:lstStyle/>
            <a:p>
              <a:endParaRPr/>
            </a:p>
          </p:txBody>
        </p:sp>
        <p:sp>
          <p:nvSpPr>
            <p:cNvPr id="103" name="object 103"/>
            <p:cNvSpPr/>
            <p:nvPr/>
          </p:nvSpPr>
          <p:spPr>
            <a:xfrm>
              <a:off x="9982908" y="3095439"/>
              <a:ext cx="60325" cy="34925"/>
            </a:xfrm>
            <a:custGeom>
              <a:avLst/>
              <a:gdLst/>
              <a:ahLst/>
              <a:cxnLst/>
              <a:rect l="l" t="t" r="r" b="b"/>
              <a:pathLst>
                <a:path w="60325" h="34925">
                  <a:moveTo>
                    <a:pt x="0" y="0"/>
                  </a:moveTo>
                  <a:lnTo>
                    <a:pt x="60104" y="34821"/>
                  </a:lnTo>
                </a:path>
              </a:pathLst>
            </a:custGeom>
            <a:ln w="10238">
              <a:solidFill>
                <a:srgbClr val="000000"/>
              </a:solidFill>
            </a:ln>
          </p:spPr>
          <p:txBody>
            <a:bodyPr wrap="square" lIns="0" tIns="0" rIns="0" bIns="0" rtlCol="0"/>
            <a:lstStyle/>
            <a:p>
              <a:endParaRPr/>
            </a:p>
          </p:txBody>
        </p:sp>
        <p:sp>
          <p:nvSpPr>
            <p:cNvPr id="104" name="object 104"/>
            <p:cNvSpPr/>
            <p:nvPr/>
          </p:nvSpPr>
          <p:spPr>
            <a:xfrm>
              <a:off x="9990742" y="3093164"/>
              <a:ext cx="60325" cy="35560"/>
            </a:xfrm>
            <a:custGeom>
              <a:avLst/>
              <a:gdLst/>
              <a:ahLst/>
              <a:cxnLst/>
              <a:rect l="l" t="t" r="r" b="b"/>
              <a:pathLst>
                <a:path w="60325" h="35560">
                  <a:moveTo>
                    <a:pt x="0" y="0"/>
                  </a:moveTo>
                  <a:lnTo>
                    <a:pt x="60104" y="34963"/>
                  </a:lnTo>
                </a:path>
              </a:pathLst>
            </a:custGeom>
            <a:ln w="10238">
              <a:solidFill>
                <a:srgbClr val="000000"/>
              </a:solidFill>
            </a:ln>
          </p:spPr>
          <p:txBody>
            <a:bodyPr wrap="square" lIns="0" tIns="0" rIns="0" bIns="0" rtlCol="0"/>
            <a:lstStyle/>
            <a:p>
              <a:endParaRPr/>
            </a:p>
          </p:txBody>
        </p:sp>
        <p:sp>
          <p:nvSpPr>
            <p:cNvPr id="105" name="object 105"/>
            <p:cNvSpPr/>
            <p:nvPr/>
          </p:nvSpPr>
          <p:spPr>
            <a:xfrm>
              <a:off x="9883636" y="3117469"/>
              <a:ext cx="93345" cy="161925"/>
            </a:xfrm>
            <a:custGeom>
              <a:avLst/>
              <a:gdLst/>
              <a:ahLst/>
              <a:cxnLst/>
              <a:rect l="l" t="t" r="r" b="b"/>
              <a:pathLst>
                <a:path w="93345" h="161925">
                  <a:moveTo>
                    <a:pt x="0" y="0"/>
                  </a:moveTo>
                  <a:lnTo>
                    <a:pt x="0" y="106310"/>
                  </a:lnTo>
                  <a:lnTo>
                    <a:pt x="21257" y="123219"/>
                  </a:lnTo>
                  <a:lnTo>
                    <a:pt x="43903" y="138076"/>
                  </a:lnTo>
                  <a:lnTo>
                    <a:pt x="67777" y="150801"/>
                  </a:lnTo>
                  <a:lnTo>
                    <a:pt x="92720" y="161314"/>
                  </a:lnTo>
                </a:path>
              </a:pathLst>
            </a:custGeom>
            <a:ln w="10249">
              <a:solidFill>
                <a:srgbClr val="FFFFFF"/>
              </a:solidFill>
            </a:ln>
          </p:spPr>
          <p:txBody>
            <a:bodyPr wrap="square" lIns="0" tIns="0" rIns="0" bIns="0" rtlCol="0"/>
            <a:lstStyle/>
            <a:p>
              <a:endParaRPr/>
            </a:p>
          </p:txBody>
        </p:sp>
        <p:sp>
          <p:nvSpPr>
            <p:cNvPr id="106" name="object 106"/>
            <p:cNvSpPr/>
            <p:nvPr/>
          </p:nvSpPr>
          <p:spPr>
            <a:xfrm>
              <a:off x="9833358" y="3070282"/>
              <a:ext cx="294640" cy="323215"/>
            </a:xfrm>
            <a:custGeom>
              <a:avLst/>
              <a:gdLst/>
              <a:ahLst/>
              <a:cxnLst/>
              <a:rect l="l" t="t" r="r" b="b"/>
              <a:pathLst>
                <a:path w="294640" h="323214">
                  <a:moveTo>
                    <a:pt x="152254" y="322912"/>
                  </a:moveTo>
                  <a:lnTo>
                    <a:pt x="294539" y="240194"/>
                  </a:lnTo>
                  <a:lnTo>
                    <a:pt x="294539" y="177232"/>
                  </a:lnTo>
                  <a:lnTo>
                    <a:pt x="247538" y="149659"/>
                  </a:lnTo>
                  <a:lnTo>
                    <a:pt x="247538" y="62962"/>
                  </a:lnTo>
                  <a:lnTo>
                    <a:pt x="148266" y="5258"/>
                  </a:lnTo>
                  <a:lnTo>
                    <a:pt x="102547" y="18334"/>
                  </a:lnTo>
                  <a:lnTo>
                    <a:pt x="71213" y="0"/>
                  </a:lnTo>
                  <a:lnTo>
                    <a:pt x="34609" y="14496"/>
                  </a:lnTo>
                  <a:lnTo>
                    <a:pt x="34609" y="152217"/>
                  </a:lnTo>
                  <a:lnTo>
                    <a:pt x="0" y="171973"/>
                  </a:lnTo>
                  <a:lnTo>
                    <a:pt x="0" y="234935"/>
                  </a:lnTo>
                  <a:lnTo>
                    <a:pt x="33704" y="263912"/>
                  </a:lnTo>
                  <a:lnTo>
                    <a:pt x="70626" y="288411"/>
                  </a:lnTo>
                  <a:lnTo>
                    <a:pt x="110298" y="308166"/>
                  </a:lnTo>
                  <a:lnTo>
                    <a:pt x="152254" y="322912"/>
                  </a:lnTo>
                  <a:close/>
                </a:path>
              </a:pathLst>
            </a:custGeom>
            <a:ln w="21343">
              <a:solidFill>
                <a:srgbClr val="000000"/>
              </a:solidFill>
            </a:ln>
          </p:spPr>
          <p:txBody>
            <a:bodyPr wrap="square" lIns="0" tIns="0" rIns="0" bIns="0" rtlCol="0"/>
            <a:lstStyle/>
            <a:p>
              <a:endParaRPr/>
            </a:p>
          </p:txBody>
        </p:sp>
        <p:sp>
          <p:nvSpPr>
            <p:cNvPr id="107" name="object 107"/>
            <p:cNvSpPr/>
            <p:nvPr/>
          </p:nvSpPr>
          <p:spPr>
            <a:xfrm>
              <a:off x="9724259" y="3317014"/>
              <a:ext cx="226060" cy="156210"/>
            </a:xfrm>
            <a:custGeom>
              <a:avLst/>
              <a:gdLst/>
              <a:ahLst/>
              <a:cxnLst/>
              <a:rect l="l" t="t" r="r" b="b"/>
              <a:pathLst>
                <a:path w="226059" h="156210">
                  <a:moveTo>
                    <a:pt x="0" y="48607"/>
                  </a:moveTo>
                  <a:lnTo>
                    <a:pt x="69219" y="0"/>
                  </a:lnTo>
                  <a:lnTo>
                    <a:pt x="226032" y="90534"/>
                  </a:lnTo>
                  <a:lnTo>
                    <a:pt x="226032" y="114127"/>
                  </a:lnTo>
                  <a:lnTo>
                    <a:pt x="154106" y="156197"/>
                  </a:lnTo>
                  <a:lnTo>
                    <a:pt x="0" y="66941"/>
                  </a:lnTo>
                  <a:lnTo>
                    <a:pt x="0" y="48607"/>
                  </a:lnTo>
                  <a:close/>
                </a:path>
              </a:pathLst>
            </a:custGeom>
            <a:ln w="21333">
              <a:solidFill>
                <a:srgbClr val="000000"/>
              </a:solidFill>
            </a:ln>
          </p:spPr>
          <p:txBody>
            <a:bodyPr wrap="square" lIns="0" tIns="0" rIns="0" bIns="0" rtlCol="0"/>
            <a:lstStyle/>
            <a:p>
              <a:endParaRPr/>
            </a:p>
          </p:txBody>
        </p:sp>
        <p:sp>
          <p:nvSpPr>
            <p:cNvPr id="108" name="object 108"/>
            <p:cNvSpPr/>
            <p:nvPr/>
          </p:nvSpPr>
          <p:spPr>
            <a:xfrm>
              <a:off x="9925936" y="3343307"/>
              <a:ext cx="53340" cy="27940"/>
            </a:xfrm>
            <a:custGeom>
              <a:avLst/>
              <a:gdLst/>
              <a:ahLst/>
              <a:cxnLst/>
              <a:rect l="l" t="t" r="r" b="b"/>
              <a:pathLst>
                <a:path w="53340" h="27939">
                  <a:moveTo>
                    <a:pt x="4700" y="0"/>
                  </a:moveTo>
                  <a:lnTo>
                    <a:pt x="2563" y="426"/>
                  </a:lnTo>
                  <a:lnTo>
                    <a:pt x="854" y="1989"/>
                  </a:lnTo>
                  <a:lnTo>
                    <a:pt x="569" y="4263"/>
                  </a:lnTo>
                  <a:lnTo>
                    <a:pt x="0" y="7106"/>
                  </a:lnTo>
                  <a:lnTo>
                    <a:pt x="1851" y="9948"/>
                  </a:lnTo>
                  <a:lnTo>
                    <a:pt x="4700" y="10517"/>
                  </a:lnTo>
                  <a:lnTo>
                    <a:pt x="47855" y="27572"/>
                  </a:lnTo>
                  <a:lnTo>
                    <a:pt x="49564" y="27288"/>
                  </a:lnTo>
                  <a:lnTo>
                    <a:pt x="51131" y="26151"/>
                  </a:lnTo>
                  <a:lnTo>
                    <a:pt x="51843" y="24445"/>
                  </a:lnTo>
                  <a:lnTo>
                    <a:pt x="52982" y="21887"/>
                  </a:lnTo>
                  <a:lnTo>
                    <a:pt x="51701" y="18760"/>
                  </a:lnTo>
                  <a:lnTo>
                    <a:pt x="49137" y="17623"/>
                  </a:lnTo>
                  <a:lnTo>
                    <a:pt x="4700" y="0"/>
                  </a:lnTo>
                  <a:close/>
                </a:path>
              </a:pathLst>
            </a:custGeom>
            <a:solidFill>
              <a:srgbClr val="000000"/>
            </a:solidFill>
          </p:spPr>
          <p:txBody>
            <a:bodyPr wrap="square" lIns="0" tIns="0" rIns="0" bIns="0" rtlCol="0"/>
            <a:lstStyle/>
            <a:p>
              <a:endParaRPr/>
            </a:p>
          </p:txBody>
        </p:sp>
        <p:sp>
          <p:nvSpPr>
            <p:cNvPr id="109" name="object 109"/>
            <p:cNvSpPr/>
            <p:nvPr/>
          </p:nvSpPr>
          <p:spPr>
            <a:xfrm>
              <a:off x="9925936" y="3343307"/>
              <a:ext cx="53340" cy="27940"/>
            </a:xfrm>
            <a:custGeom>
              <a:avLst/>
              <a:gdLst/>
              <a:ahLst/>
              <a:cxnLst/>
              <a:rect l="l" t="t" r="r" b="b"/>
              <a:pathLst>
                <a:path w="53340" h="27939">
                  <a:moveTo>
                    <a:pt x="4700" y="0"/>
                  </a:moveTo>
                  <a:lnTo>
                    <a:pt x="49137" y="17623"/>
                  </a:lnTo>
                  <a:lnTo>
                    <a:pt x="51701" y="18760"/>
                  </a:lnTo>
                  <a:lnTo>
                    <a:pt x="52982" y="21887"/>
                  </a:lnTo>
                  <a:lnTo>
                    <a:pt x="51843" y="24445"/>
                  </a:lnTo>
                  <a:lnTo>
                    <a:pt x="51131" y="26151"/>
                  </a:lnTo>
                  <a:lnTo>
                    <a:pt x="49564" y="27288"/>
                  </a:lnTo>
                  <a:lnTo>
                    <a:pt x="47855" y="27572"/>
                  </a:lnTo>
                  <a:lnTo>
                    <a:pt x="4700" y="10517"/>
                  </a:lnTo>
                  <a:lnTo>
                    <a:pt x="1851" y="9948"/>
                  </a:lnTo>
                  <a:lnTo>
                    <a:pt x="0" y="7106"/>
                  </a:lnTo>
                  <a:lnTo>
                    <a:pt x="569" y="4263"/>
                  </a:lnTo>
                  <a:lnTo>
                    <a:pt x="854" y="1989"/>
                  </a:lnTo>
                  <a:lnTo>
                    <a:pt x="2563" y="426"/>
                  </a:lnTo>
                  <a:lnTo>
                    <a:pt x="4700" y="0"/>
                  </a:lnTo>
                  <a:close/>
                </a:path>
              </a:pathLst>
            </a:custGeom>
            <a:ln w="3175">
              <a:solidFill>
                <a:srgbClr val="000000"/>
              </a:solidFill>
            </a:ln>
          </p:spPr>
          <p:txBody>
            <a:bodyPr wrap="square" lIns="0" tIns="0" rIns="0" bIns="0" rtlCol="0"/>
            <a:lstStyle/>
            <a:p>
              <a:endParaRPr/>
            </a:p>
          </p:txBody>
        </p:sp>
        <p:sp>
          <p:nvSpPr>
            <p:cNvPr id="110" name="object 110"/>
            <p:cNvSpPr/>
            <p:nvPr/>
          </p:nvSpPr>
          <p:spPr>
            <a:xfrm>
              <a:off x="9913688" y="3313034"/>
              <a:ext cx="64135" cy="39370"/>
            </a:xfrm>
            <a:custGeom>
              <a:avLst/>
              <a:gdLst/>
              <a:ahLst/>
              <a:cxnLst/>
              <a:rect l="l" t="t" r="r" b="b"/>
              <a:pathLst>
                <a:path w="64134" h="39370">
                  <a:moveTo>
                    <a:pt x="0" y="0"/>
                  </a:moveTo>
                  <a:lnTo>
                    <a:pt x="0" y="14496"/>
                  </a:lnTo>
                  <a:lnTo>
                    <a:pt x="64092" y="39369"/>
                  </a:lnTo>
                  <a:lnTo>
                    <a:pt x="64092" y="26293"/>
                  </a:lnTo>
                  <a:lnTo>
                    <a:pt x="0" y="0"/>
                  </a:lnTo>
                  <a:close/>
                </a:path>
              </a:pathLst>
            </a:custGeom>
            <a:solidFill>
              <a:srgbClr val="B3B3B3">
                <a:alpha val="59999"/>
              </a:srgbClr>
            </a:solidFill>
          </p:spPr>
          <p:txBody>
            <a:bodyPr wrap="square" lIns="0" tIns="0" rIns="0" bIns="0" rtlCol="0"/>
            <a:lstStyle/>
            <a:p>
              <a:endParaRPr/>
            </a:p>
          </p:txBody>
        </p:sp>
        <p:sp>
          <p:nvSpPr>
            <p:cNvPr id="111" name="object 111"/>
            <p:cNvSpPr/>
            <p:nvPr/>
          </p:nvSpPr>
          <p:spPr>
            <a:xfrm>
              <a:off x="9913688" y="3313034"/>
              <a:ext cx="64135" cy="39370"/>
            </a:xfrm>
            <a:custGeom>
              <a:avLst/>
              <a:gdLst/>
              <a:ahLst/>
              <a:cxnLst/>
              <a:rect l="l" t="t" r="r" b="b"/>
              <a:pathLst>
                <a:path w="64134" h="39370">
                  <a:moveTo>
                    <a:pt x="0" y="0"/>
                  </a:moveTo>
                  <a:lnTo>
                    <a:pt x="64092" y="26293"/>
                  </a:lnTo>
                  <a:lnTo>
                    <a:pt x="64092" y="39369"/>
                  </a:lnTo>
                  <a:lnTo>
                    <a:pt x="0" y="14496"/>
                  </a:lnTo>
                  <a:lnTo>
                    <a:pt x="0" y="0"/>
                  </a:lnTo>
                  <a:close/>
                </a:path>
              </a:pathLst>
            </a:custGeom>
            <a:ln w="3413">
              <a:solidFill>
                <a:srgbClr val="000000"/>
              </a:solidFill>
            </a:ln>
          </p:spPr>
          <p:txBody>
            <a:bodyPr wrap="square" lIns="0" tIns="0" rIns="0" bIns="0" rtlCol="0"/>
            <a:lstStyle/>
            <a:p>
              <a:endParaRPr/>
            </a:p>
          </p:txBody>
        </p:sp>
        <p:sp>
          <p:nvSpPr>
            <p:cNvPr id="112" name="object 112"/>
            <p:cNvSpPr/>
            <p:nvPr/>
          </p:nvSpPr>
          <p:spPr>
            <a:xfrm>
              <a:off x="9913688" y="3313034"/>
              <a:ext cx="64135" cy="39370"/>
            </a:xfrm>
            <a:custGeom>
              <a:avLst/>
              <a:gdLst/>
              <a:ahLst/>
              <a:cxnLst/>
              <a:rect l="l" t="t" r="r" b="b"/>
              <a:pathLst>
                <a:path w="64134" h="39370">
                  <a:moveTo>
                    <a:pt x="0" y="0"/>
                  </a:moveTo>
                  <a:lnTo>
                    <a:pt x="64092" y="26293"/>
                  </a:lnTo>
                  <a:lnTo>
                    <a:pt x="64092" y="39369"/>
                  </a:lnTo>
                </a:path>
              </a:pathLst>
            </a:custGeom>
            <a:ln w="5119">
              <a:solidFill>
                <a:srgbClr val="000000"/>
              </a:solidFill>
            </a:ln>
          </p:spPr>
          <p:txBody>
            <a:bodyPr wrap="square" lIns="0" tIns="0" rIns="0" bIns="0" rtlCol="0"/>
            <a:lstStyle/>
            <a:p>
              <a:endParaRPr/>
            </a:p>
          </p:txBody>
        </p:sp>
        <p:sp>
          <p:nvSpPr>
            <p:cNvPr id="113" name="object 113"/>
            <p:cNvSpPr/>
            <p:nvPr/>
          </p:nvSpPr>
          <p:spPr>
            <a:xfrm>
              <a:off x="9913688" y="3318293"/>
              <a:ext cx="64135" cy="26670"/>
            </a:xfrm>
            <a:custGeom>
              <a:avLst/>
              <a:gdLst/>
              <a:ahLst/>
              <a:cxnLst/>
              <a:rect l="l" t="t" r="r" b="b"/>
              <a:pathLst>
                <a:path w="64134" h="26670">
                  <a:moveTo>
                    <a:pt x="0" y="0"/>
                  </a:moveTo>
                  <a:lnTo>
                    <a:pt x="64092" y="26293"/>
                  </a:lnTo>
                </a:path>
              </a:pathLst>
            </a:custGeom>
            <a:ln w="5118">
              <a:solidFill>
                <a:srgbClr val="000000"/>
              </a:solidFill>
            </a:ln>
          </p:spPr>
          <p:txBody>
            <a:bodyPr wrap="square" lIns="0" tIns="0" rIns="0" bIns="0" rtlCol="0"/>
            <a:lstStyle/>
            <a:p>
              <a:endParaRPr/>
            </a:p>
          </p:txBody>
        </p:sp>
        <p:sp>
          <p:nvSpPr>
            <p:cNvPr id="114" name="object 114"/>
            <p:cNvSpPr/>
            <p:nvPr/>
          </p:nvSpPr>
          <p:spPr>
            <a:xfrm>
              <a:off x="9913688" y="3313034"/>
              <a:ext cx="64135" cy="39370"/>
            </a:xfrm>
            <a:custGeom>
              <a:avLst/>
              <a:gdLst/>
              <a:ahLst/>
              <a:cxnLst/>
              <a:rect l="l" t="t" r="r" b="b"/>
              <a:pathLst>
                <a:path w="64134" h="39370">
                  <a:moveTo>
                    <a:pt x="0" y="0"/>
                  </a:moveTo>
                  <a:lnTo>
                    <a:pt x="0" y="14496"/>
                  </a:lnTo>
                  <a:lnTo>
                    <a:pt x="64092" y="39369"/>
                  </a:lnTo>
                </a:path>
              </a:pathLst>
            </a:custGeom>
            <a:ln w="5119">
              <a:solidFill>
                <a:srgbClr val="FFFFFF"/>
              </a:solidFill>
            </a:ln>
          </p:spPr>
          <p:txBody>
            <a:bodyPr wrap="square" lIns="0" tIns="0" rIns="0" bIns="0" rtlCol="0"/>
            <a:lstStyle/>
            <a:p>
              <a:endParaRPr/>
            </a:p>
          </p:txBody>
        </p:sp>
        <p:sp>
          <p:nvSpPr>
            <p:cNvPr id="115" name="object 115"/>
            <p:cNvSpPr/>
            <p:nvPr/>
          </p:nvSpPr>
          <p:spPr>
            <a:xfrm>
              <a:off x="9958268" y="3279066"/>
              <a:ext cx="11430" cy="12700"/>
            </a:xfrm>
            <a:custGeom>
              <a:avLst/>
              <a:gdLst/>
              <a:ahLst/>
              <a:cxnLst/>
              <a:rect l="l" t="t" r="r" b="b"/>
              <a:pathLst>
                <a:path w="11429" h="12700">
                  <a:moveTo>
                    <a:pt x="9115" y="4121"/>
                  </a:moveTo>
                  <a:lnTo>
                    <a:pt x="7548" y="1279"/>
                  </a:lnTo>
                  <a:lnTo>
                    <a:pt x="4557" y="0"/>
                  </a:lnTo>
                  <a:lnTo>
                    <a:pt x="2421" y="1279"/>
                  </a:lnTo>
                  <a:lnTo>
                    <a:pt x="284" y="2416"/>
                  </a:lnTo>
                  <a:lnTo>
                    <a:pt x="0" y="5685"/>
                  </a:lnTo>
                  <a:lnTo>
                    <a:pt x="1566" y="8527"/>
                  </a:lnTo>
                  <a:lnTo>
                    <a:pt x="3133" y="11228"/>
                  </a:lnTo>
                  <a:lnTo>
                    <a:pt x="6124" y="12507"/>
                  </a:lnTo>
                  <a:lnTo>
                    <a:pt x="8260" y="11370"/>
                  </a:lnTo>
                  <a:lnTo>
                    <a:pt x="10397" y="10091"/>
                  </a:lnTo>
                  <a:lnTo>
                    <a:pt x="10824" y="6964"/>
                  </a:lnTo>
                  <a:lnTo>
                    <a:pt x="9115" y="4121"/>
                  </a:lnTo>
                  <a:close/>
                </a:path>
              </a:pathLst>
            </a:custGeom>
            <a:ln w="3175">
              <a:solidFill>
                <a:srgbClr val="000000"/>
              </a:solidFill>
            </a:ln>
          </p:spPr>
          <p:txBody>
            <a:bodyPr wrap="square" lIns="0" tIns="0" rIns="0" bIns="0" rtlCol="0"/>
            <a:lstStyle/>
            <a:p>
              <a:endParaRPr/>
            </a:p>
          </p:txBody>
        </p:sp>
        <p:sp>
          <p:nvSpPr>
            <p:cNvPr id="116" name="object 116"/>
            <p:cNvSpPr/>
            <p:nvPr/>
          </p:nvSpPr>
          <p:spPr>
            <a:xfrm>
              <a:off x="9883635" y="3117611"/>
              <a:ext cx="92720" cy="156339"/>
            </a:xfrm>
            <a:prstGeom prst="rect">
              <a:avLst/>
            </a:prstGeom>
            <a:blipFill>
              <a:blip r:embed="rId22" cstate="print"/>
              <a:stretch>
                <a:fillRect/>
              </a:stretch>
            </a:blipFill>
          </p:spPr>
          <p:txBody>
            <a:bodyPr wrap="square" lIns="0" tIns="0" rIns="0" bIns="0" rtlCol="0"/>
            <a:lstStyle/>
            <a:p>
              <a:endParaRPr/>
            </a:p>
          </p:txBody>
        </p:sp>
        <p:sp>
          <p:nvSpPr>
            <p:cNvPr id="117" name="object 117"/>
            <p:cNvSpPr/>
            <p:nvPr/>
          </p:nvSpPr>
          <p:spPr>
            <a:xfrm>
              <a:off x="9883636" y="3117469"/>
              <a:ext cx="93345" cy="161925"/>
            </a:xfrm>
            <a:custGeom>
              <a:avLst/>
              <a:gdLst/>
              <a:ahLst/>
              <a:cxnLst/>
              <a:rect l="l" t="t" r="r" b="b"/>
              <a:pathLst>
                <a:path w="93345" h="161925">
                  <a:moveTo>
                    <a:pt x="3987" y="103894"/>
                  </a:moveTo>
                  <a:lnTo>
                    <a:pt x="3987" y="3979"/>
                  </a:lnTo>
                  <a:lnTo>
                    <a:pt x="0" y="0"/>
                  </a:lnTo>
                  <a:lnTo>
                    <a:pt x="20576" y="17990"/>
                  </a:lnTo>
                  <a:lnTo>
                    <a:pt x="43048" y="33275"/>
                  </a:lnTo>
                  <a:lnTo>
                    <a:pt x="67176" y="45709"/>
                  </a:lnTo>
                  <a:lnTo>
                    <a:pt x="92720" y="55145"/>
                  </a:lnTo>
                  <a:lnTo>
                    <a:pt x="92720" y="161314"/>
                  </a:lnTo>
                  <a:lnTo>
                    <a:pt x="92720" y="156481"/>
                  </a:lnTo>
                  <a:lnTo>
                    <a:pt x="68821" y="146446"/>
                  </a:lnTo>
                  <a:lnTo>
                    <a:pt x="45950" y="134292"/>
                  </a:lnTo>
                  <a:lnTo>
                    <a:pt x="24281" y="120086"/>
                  </a:lnTo>
                  <a:lnTo>
                    <a:pt x="3987" y="103894"/>
                  </a:lnTo>
                  <a:close/>
                </a:path>
              </a:pathLst>
            </a:custGeom>
            <a:ln w="10249">
              <a:solidFill>
                <a:srgbClr val="000000"/>
              </a:solidFill>
            </a:ln>
          </p:spPr>
          <p:txBody>
            <a:bodyPr wrap="square" lIns="0" tIns="0" rIns="0" bIns="0" rtlCol="0"/>
            <a:lstStyle/>
            <a:p>
              <a:endParaRPr/>
            </a:p>
          </p:txBody>
        </p:sp>
        <p:sp>
          <p:nvSpPr>
            <p:cNvPr id="118" name="object 118"/>
            <p:cNvSpPr/>
            <p:nvPr/>
          </p:nvSpPr>
          <p:spPr>
            <a:xfrm>
              <a:off x="9877796" y="3973926"/>
              <a:ext cx="287020" cy="182245"/>
            </a:xfrm>
            <a:custGeom>
              <a:avLst/>
              <a:gdLst/>
              <a:ahLst/>
              <a:cxnLst/>
              <a:rect l="l" t="t" r="r" b="b"/>
              <a:pathLst>
                <a:path w="287020" h="182245">
                  <a:moveTo>
                    <a:pt x="221474" y="0"/>
                  </a:moveTo>
                  <a:lnTo>
                    <a:pt x="0" y="181780"/>
                  </a:lnTo>
                  <a:lnTo>
                    <a:pt x="86310" y="181922"/>
                  </a:lnTo>
                  <a:lnTo>
                    <a:pt x="135648" y="179177"/>
                  </a:lnTo>
                  <a:lnTo>
                    <a:pt x="182983" y="168065"/>
                  </a:lnTo>
                  <a:lnTo>
                    <a:pt x="226953" y="149064"/>
                  </a:lnTo>
                  <a:lnTo>
                    <a:pt x="266196" y="122655"/>
                  </a:lnTo>
                  <a:lnTo>
                    <a:pt x="286581" y="67403"/>
                  </a:lnTo>
                  <a:lnTo>
                    <a:pt x="277593" y="39431"/>
                  </a:lnTo>
                  <a:lnTo>
                    <a:pt x="248393" y="10532"/>
                  </a:lnTo>
                  <a:lnTo>
                    <a:pt x="221474" y="0"/>
                  </a:lnTo>
                  <a:close/>
                </a:path>
              </a:pathLst>
            </a:custGeom>
            <a:solidFill>
              <a:srgbClr val="DCD2B8"/>
            </a:solidFill>
          </p:spPr>
          <p:txBody>
            <a:bodyPr wrap="square" lIns="0" tIns="0" rIns="0" bIns="0" rtlCol="0"/>
            <a:lstStyle/>
            <a:p>
              <a:endParaRPr/>
            </a:p>
          </p:txBody>
        </p:sp>
        <p:sp>
          <p:nvSpPr>
            <p:cNvPr id="119" name="object 119"/>
            <p:cNvSpPr/>
            <p:nvPr/>
          </p:nvSpPr>
          <p:spPr>
            <a:xfrm>
              <a:off x="9724259" y="3596294"/>
              <a:ext cx="403638" cy="559553"/>
            </a:xfrm>
            <a:prstGeom prst="rect">
              <a:avLst/>
            </a:prstGeom>
            <a:blipFill>
              <a:blip r:embed="rId23" cstate="print"/>
              <a:stretch>
                <a:fillRect/>
              </a:stretch>
            </a:blipFill>
          </p:spPr>
          <p:txBody>
            <a:bodyPr wrap="square" lIns="0" tIns="0" rIns="0" bIns="0" rtlCol="0"/>
            <a:lstStyle/>
            <a:p>
              <a:endParaRPr/>
            </a:p>
          </p:txBody>
        </p:sp>
        <p:sp>
          <p:nvSpPr>
            <p:cNvPr id="120" name="object 120"/>
            <p:cNvSpPr/>
            <p:nvPr/>
          </p:nvSpPr>
          <p:spPr>
            <a:xfrm>
              <a:off x="9724259" y="3730888"/>
              <a:ext cx="153670" cy="425450"/>
            </a:xfrm>
            <a:custGeom>
              <a:avLst/>
              <a:gdLst/>
              <a:ahLst/>
              <a:cxnLst/>
              <a:rect l="l" t="t" r="r" b="b"/>
              <a:pathLst>
                <a:path w="153670" h="425450">
                  <a:moveTo>
                    <a:pt x="153251" y="84423"/>
                  </a:moveTo>
                  <a:lnTo>
                    <a:pt x="109537" y="72751"/>
                  </a:lnTo>
                  <a:lnTo>
                    <a:pt x="68881" y="54470"/>
                  </a:lnTo>
                  <a:lnTo>
                    <a:pt x="32097" y="30059"/>
                  </a:lnTo>
                  <a:lnTo>
                    <a:pt x="0" y="0"/>
                  </a:lnTo>
                  <a:lnTo>
                    <a:pt x="0" y="347358"/>
                  </a:lnTo>
                  <a:lnTo>
                    <a:pt x="32578" y="375752"/>
                  </a:lnTo>
                  <a:lnTo>
                    <a:pt x="69522" y="398417"/>
                  </a:lnTo>
                  <a:lnTo>
                    <a:pt x="110018" y="414953"/>
                  </a:lnTo>
                  <a:lnTo>
                    <a:pt x="153251" y="424959"/>
                  </a:lnTo>
                  <a:lnTo>
                    <a:pt x="153251" y="84423"/>
                  </a:lnTo>
                </a:path>
              </a:pathLst>
            </a:custGeom>
            <a:ln w="5126">
              <a:solidFill>
                <a:srgbClr val="FFFFFF"/>
              </a:solidFill>
            </a:ln>
          </p:spPr>
          <p:txBody>
            <a:bodyPr wrap="square" lIns="0" tIns="0" rIns="0" bIns="0" rtlCol="0"/>
            <a:lstStyle/>
            <a:p>
              <a:endParaRPr/>
            </a:p>
          </p:txBody>
        </p:sp>
        <p:sp>
          <p:nvSpPr>
            <p:cNvPr id="121" name="object 121"/>
            <p:cNvSpPr/>
            <p:nvPr/>
          </p:nvSpPr>
          <p:spPr>
            <a:xfrm>
              <a:off x="9877512" y="3679296"/>
              <a:ext cx="250387" cy="476125"/>
            </a:xfrm>
            <a:prstGeom prst="rect">
              <a:avLst/>
            </a:prstGeom>
            <a:blipFill>
              <a:blip r:embed="rId24" cstate="print"/>
              <a:stretch>
                <a:fillRect/>
              </a:stretch>
            </a:blipFill>
          </p:spPr>
          <p:txBody>
            <a:bodyPr wrap="square" lIns="0" tIns="0" rIns="0" bIns="0" rtlCol="0"/>
            <a:lstStyle/>
            <a:p>
              <a:endParaRPr/>
            </a:p>
          </p:txBody>
        </p:sp>
        <p:sp>
          <p:nvSpPr>
            <p:cNvPr id="122" name="object 122"/>
            <p:cNvSpPr/>
            <p:nvPr/>
          </p:nvSpPr>
          <p:spPr>
            <a:xfrm>
              <a:off x="9877512" y="3679295"/>
              <a:ext cx="250825" cy="476250"/>
            </a:xfrm>
            <a:custGeom>
              <a:avLst/>
              <a:gdLst/>
              <a:ahLst/>
              <a:cxnLst/>
              <a:rect l="l" t="t" r="r" b="b"/>
              <a:pathLst>
                <a:path w="250825" h="476250">
                  <a:moveTo>
                    <a:pt x="0" y="136015"/>
                  </a:moveTo>
                  <a:lnTo>
                    <a:pt x="0" y="476125"/>
                  </a:lnTo>
                  <a:lnTo>
                    <a:pt x="250387" y="341531"/>
                  </a:lnTo>
                  <a:lnTo>
                    <a:pt x="250387" y="0"/>
                  </a:lnTo>
                  <a:lnTo>
                    <a:pt x="0" y="136015"/>
                  </a:lnTo>
                  <a:close/>
                </a:path>
              </a:pathLst>
            </a:custGeom>
            <a:ln w="5125">
              <a:solidFill>
                <a:srgbClr val="FFFFFF"/>
              </a:solidFill>
            </a:ln>
          </p:spPr>
          <p:txBody>
            <a:bodyPr wrap="square" lIns="0" tIns="0" rIns="0" bIns="0" rtlCol="0"/>
            <a:lstStyle/>
            <a:p>
              <a:endParaRPr/>
            </a:p>
          </p:txBody>
        </p:sp>
        <p:sp>
          <p:nvSpPr>
            <p:cNvPr id="123" name="object 123"/>
            <p:cNvSpPr/>
            <p:nvPr/>
          </p:nvSpPr>
          <p:spPr>
            <a:xfrm>
              <a:off x="9724259" y="3596293"/>
              <a:ext cx="403860" cy="560070"/>
            </a:xfrm>
            <a:custGeom>
              <a:avLst/>
              <a:gdLst/>
              <a:ahLst/>
              <a:cxnLst/>
              <a:rect l="l" t="t" r="r" b="b"/>
              <a:pathLst>
                <a:path w="403859" h="560070">
                  <a:moveTo>
                    <a:pt x="403638" y="83002"/>
                  </a:moveTo>
                  <a:lnTo>
                    <a:pt x="248393" y="0"/>
                  </a:lnTo>
                  <a:lnTo>
                    <a:pt x="0" y="135020"/>
                  </a:lnTo>
                  <a:lnTo>
                    <a:pt x="0" y="481952"/>
                  </a:lnTo>
                  <a:lnTo>
                    <a:pt x="32578" y="510346"/>
                  </a:lnTo>
                  <a:lnTo>
                    <a:pt x="69522" y="533011"/>
                  </a:lnTo>
                  <a:lnTo>
                    <a:pt x="110018" y="549547"/>
                  </a:lnTo>
                  <a:lnTo>
                    <a:pt x="153251" y="559553"/>
                  </a:lnTo>
                  <a:lnTo>
                    <a:pt x="403638" y="424391"/>
                  </a:lnTo>
                  <a:lnTo>
                    <a:pt x="403638" y="83002"/>
                  </a:lnTo>
                  <a:close/>
                </a:path>
              </a:pathLst>
            </a:custGeom>
            <a:ln w="14232">
              <a:solidFill>
                <a:srgbClr val="000000"/>
              </a:solidFill>
            </a:ln>
          </p:spPr>
          <p:txBody>
            <a:bodyPr wrap="square" lIns="0" tIns="0" rIns="0" bIns="0" rtlCol="0"/>
            <a:lstStyle/>
            <a:p>
              <a:endParaRPr/>
            </a:p>
          </p:txBody>
        </p:sp>
        <p:sp>
          <p:nvSpPr>
            <p:cNvPr id="124" name="object 124"/>
            <p:cNvSpPr/>
            <p:nvPr/>
          </p:nvSpPr>
          <p:spPr>
            <a:xfrm>
              <a:off x="9780660" y="3939814"/>
              <a:ext cx="28058" cy="34394"/>
            </a:xfrm>
            <a:prstGeom prst="rect">
              <a:avLst/>
            </a:prstGeom>
            <a:blipFill>
              <a:blip r:embed="rId25" cstate="print"/>
              <a:stretch>
                <a:fillRect/>
              </a:stretch>
            </a:blipFill>
          </p:spPr>
          <p:txBody>
            <a:bodyPr wrap="square" lIns="0" tIns="0" rIns="0" bIns="0" rtlCol="0"/>
            <a:lstStyle/>
            <a:p>
              <a:endParaRPr/>
            </a:p>
          </p:txBody>
        </p:sp>
        <p:sp>
          <p:nvSpPr>
            <p:cNvPr id="125" name="object 125"/>
            <p:cNvSpPr/>
            <p:nvPr/>
          </p:nvSpPr>
          <p:spPr>
            <a:xfrm>
              <a:off x="9780662" y="3939815"/>
              <a:ext cx="28575" cy="34925"/>
            </a:xfrm>
            <a:custGeom>
              <a:avLst/>
              <a:gdLst/>
              <a:ahLst/>
              <a:cxnLst/>
              <a:rect l="l" t="t" r="r" b="b"/>
              <a:pathLst>
                <a:path w="28575" h="34925">
                  <a:moveTo>
                    <a:pt x="25067" y="13217"/>
                  </a:moveTo>
                  <a:lnTo>
                    <a:pt x="22076" y="4832"/>
                  </a:lnTo>
                  <a:lnTo>
                    <a:pt x="14670" y="0"/>
                  </a:lnTo>
                  <a:lnTo>
                    <a:pt x="8545" y="2131"/>
                  </a:lnTo>
                  <a:lnTo>
                    <a:pt x="2563" y="4405"/>
                  </a:lnTo>
                  <a:lnTo>
                    <a:pt x="0" y="12933"/>
                  </a:lnTo>
                  <a:lnTo>
                    <a:pt x="2990" y="21176"/>
                  </a:lnTo>
                  <a:lnTo>
                    <a:pt x="6124" y="29420"/>
                  </a:lnTo>
                  <a:lnTo>
                    <a:pt x="13388" y="34394"/>
                  </a:lnTo>
                  <a:lnTo>
                    <a:pt x="19512" y="32120"/>
                  </a:lnTo>
                  <a:lnTo>
                    <a:pt x="25636" y="29988"/>
                  </a:lnTo>
                  <a:lnTo>
                    <a:pt x="28058" y="21461"/>
                  </a:lnTo>
                  <a:lnTo>
                    <a:pt x="25067" y="13217"/>
                  </a:lnTo>
                  <a:close/>
                </a:path>
              </a:pathLst>
            </a:custGeom>
            <a:ln w="5123">
              <a:solidFill>
                <a:srgbClr val="000000"/>
              </a:solidFill>
            </a:ln>
          </p:spPr>
          <p:txBody>
            <a:bodyPr wrap="square" lIns="0" tIns="0" rIns="0" bIns="0" rtlCol="0"/>
            <a:lstStyle/>
            <a:p>
              <a:endParaRPr/>
            </a:p>
          </p:txBody>
        </p:sp>
        <p:sp>
          <p:nvSpPr>
            <p:cNvPr id="126" name="object 126"/>
            <p:cNvSpPr/>
            <p:nvPr/>
          </p:nvSpPr>
          <p:spPr>
            <a:xfrm>
              <a:off x="9744776" y="4007750"/>
              <a:ext cx="112076" cy="103187"/>
            </a:xfrm>
            <a:prstGeom prst="rect">
              <a:avLst/>
            </a:prstGeom>
            <a:blipFill>
              <a:blip r:embed="rId26" cstate="print"/>
              <a:stretch>
                <a:fillRect/>
              </a:stretch>
            </a:blipFill>
          </p:spPr>
          <p:txBody>
            <a:bodyPr wrap="square" lIns="0" tIns="0" rIns="0" bIns="0" rtlCol="0"/>
            <a:lstStyle/>
            <a:p>
              <a:endParaRPr/>
            </a:p>
          </p:txBody>
        </p:sp>
        <p:sp>
          <p:nvSpPr>
            <p:cNvPr id="127" name="object 127"/>
            <p:cNvSpPr/>
            <p:nvPr/>
          </p:nvSpPr>
          <p:spPr>
            <a:xfrm>
              <a:off x="9744912" y="3796409"/>
              <a:ext cx="112395" cy="62865"/>
            </a:xfrm>
            <a:custGeom>
              <a:avLst/>
              <a:gdLst/>
              <a:ahLst/>
              <a:cxnLst/>
              <a:rect l="l" t="t" r="r" b="b"/>
              <a:pathLst>
                <a:path w="112395" h="62864">
                  <a:moveTo>
                    <a:pt x="4415" y="0"/>
                  </a:moveTo>
                  <a:lnTo>
                    <a:pt x="2278" y="142"/>
                  </a:lnTo>
                  <a:lnTo>
                    <a:pt x="284" y="2131"/>
                  </a:lnTo>
                  <a:lnTo>
                    <a:pt x="0" y="2984"/>
                  </a:lnTo>
                  <a:lnTo>
                    <a:pt x="0" y="3979"/>
                  </a:lnTo>
                  <a:lnTo>
                    <a:pt x="284" y="6253"/>
                  </a:lnTo>
                  <a:lnTo>
                    <a:pt x="1566" y="8243"/>
                  </a:lnTo>
                  <a:lnTo>
                    <a:pt x="3703" y="9380"/>
                  </a:lnTo>
                  <a:lnTo>
                    <a:pt x="27032" y="26677"/>
                  </a:lnTo>
                  <a:lnTo>
                    <a:pt x="52217" y="41376"/>
                  </a:lnTo>
                  <a:lnTo>
                    <a:pt x="79031" y="53330"/>
                  </a:lnTo>
                  <a:lnTo>
                    <a:pt x="107247" y="62393"/>
                  </a:lnTo>
                  <a:lnTo>
                    <a:pt x="110096" y="61825"/>
                  </a:lnTo>
                  <a:lnTo>
                    <a:pt x="111947" y="59124"/>
                  </a:lnTo>
                  <a:lnTo>
                    <a:pt x="111235" y="56566"/>
                  </a:lnTo>
                  <a:lnTo>
                    <a:pt x="110808" y="54576"/>
                  </a:lnTo>
                  <a:lnTo>
                    <a:pt x="109241" y="53155"/>
                  </a:lnTo>
                  <a:lnTo>
                    <a:pt x="107247" y="52729"/>
                  </a:lnTo>
                  <a:lnTo>
                    <a:pt x="79625" y="44010"/>
                  </a:lnTo>
                  <a:lnTo>
                    <a:pt x="53339" y="32440"/>
                  </a:lnTo>
                  <a:lnTo>
                    <a:pt x="28654" y="18152"/>
                  </a:lnTo>
                  <a:lnTo>
                    <a:pt x="5839" y="1279"/>
                  </a:lnTo>
                  <a:lnTo>
                    <a:pt x="4415" y="0"/>
                  </a:lnTo>
                  <a:close/>
                </a:path>
              </a:pathLst>
            </a:custGeom>
            <a:solidFill>
              <a:srgbClr val="000000"/>
            </a:solidFill>
          </p:spPr>
          <p:txBody>
            <a:bodyPr wrap="square" lIns="0" tIns="0" rIns="0" bIns="0" rtlCol="0"/>
            <a:lstStyle/>
            <a:p>
              <a:endParaRPr/>
            </a:p>
          </p:txBody>
        </p:sp>
        <p:sp>
          <p:nvSpPr>
            <p:cNvPr id="128" name="object 128"/>
            <p:cNvSpPr/>
            <p:nvPr/>
          </p:nvSpPr>
          <p:spPr>
            <a:xfrm>
              <a:off x="9744912" y="3796409"/>
              <a:ext cx="112395" cy="62865"/>
            </a:xfrm>
            <a:custGeom>
              <a:avLst/>
              <a:gdLst/>
              <a:ahLst/>
              <a:cxnLst/>
              <a:rect l="l" t="t" r="r" b="b"/>
              <a:pathLst>
                <a:path w="112395" h="62864">
                  <a:moveTo>
                    <a:pt x="3703" y="9380"/>
                  </a:moveTo>
                  <a:lnTo>
                    <a:pt x="27032" y="26677"/>
                  </a:lnTo>
                  <a:lnTo>
                    <a:pt x="52217" y="41376"/>
                  </a:lnTo>
                  <a:lnTo>
                    <a:pt x="79031" y="53330"/>
                  </a:lnTo>
                  <a:lnTo>
                    <a:pt x="107247" y="62393"/>
                  </a:lnTo>
                  <a:lnTo>
                    <a:pt x="110096" y="61825"/>
                  </a:lnTo>
                  <a:lnTo>
                    <a:pt x="111947" y="59124"/>
                  </a:lnTo>
                  <a:lnTo>
                    <a:pt x="111235" y="56566"/>
                  </a:lnTo>
                  <a:lnTo>
                    <a:pt x="110808" y="54576"/>
                  </a:lnTo>
                  <a:lnTo>
                    <a:pt x="109241" y="53155"/>
                  </a:lnTo>
                  <a:lnTo>
                    <a:pt x="107247" y="52729"/>
                  </a:lnTo>
                  <a:lnTo>
                    <a:pt x="79625" y="44010"/>
                  </a:lnTo>
                  <a:lnTo>
                    <a:pt x="53339" y="32440"/>
                  </a:lnTo>
                  <a:lnTo>
                    <a:pt x="28654" y="18152"/>
                  </a:lnTo>
                  <a:lnTo>
                    <a:pt x="5839" y="1279"/>
                  </a:lnTo>
                  <a:lnTo>
                    <a:pt x="4415" y="0"/>
                  </a:lnTo>
                  <a:lnTo>
                    <a:pt x="2278" y="142"/>
                  </a:lnTo>
                  <a:lnTo>
                    <a:pt x="996" y="1421"/>
                  </a:lnTo>
                  <a:lnTo>
                    <a:pt x="284" y="2131"/>
                  </a:lnTo>
                  <a:lnTo>
                    <a:pt x="0" y="2984"/>
                  </a:lnTo>
                  <a:lnTo>
                    <a:pt x="0" y="3979"/>
                  </a:lnTo>
                  <a:lnTo>
                    <a:pt x="284" y="6253"/>
                  </a:lnTo>
                  <a:lnTo>
                    <a:pt x="1566" y="8243"/>
                  </a:lnTo>
                  <a:lnTo>
                    <a:pt x="3703" y="9380"/>
                  </a:lnTo>
                  <a:close/>
                </a:path>
              </a:pathLst>
            </a:custGeom>
            <a:ln w="5119">
              <a:solidFill>
                <a:srgbClr val="000000"/>
              </a:solidFill>
            </a:ln>
          </p:spPr>
          <p:txBody>
            <a:bodyPr wrap="square" lIns="0" tIns="0" rIns="0" bIns="0" rtlCol="0"/>
            <a:lstStyle/>
            <a:p>
              <a:endParaRPr/>
            </a:p>
          </p:txBody>
        </p:sp>
        <p:sp>
          <p:nvSpPr>
            <p:cNvPr id="129" name="object 129"/>
            <p:cNvSpPr/>
            <p:nvPr/>
          </p:nvSpPr>
          <p:spPr>
            <a:xfrm>
              <a:off x="9778113" y="3826949"/>
              <a:ext cx="31603" cy="19915"/>
            </a:xfrm>
            <a:prstGeom prst="rect">
              <a:avLst/>
            </a:prstGeom>
            <a:blipFill>
              <a:blip r:embed="rId27" cstate="print"/>
              <a:stretch>
                <a:fillRect/>
              </a:stretch>
            </a:blipFill>
          </p:spPr>
          <p:txBody>
            <a:bodyPr wrap="square" lIns="0" tIns="0" rIns="0" bIns="0" rtlCol="0"/>
            <a:lstStyle/>
            <a:p>
              <a:endParaRPr/>
            </a:p>
          </p:txBody>
        </p:sp>
        <p:sp>
          <p:nvSpPr>
            <p:cNvPr id="130" name="object 130"/>
            <p:cNvSpPr/>
            <p:nvPr/>
          </p:nvSpPr>
          <p:spPr>
            <a:xfrm>
              <a:off x="9778112" y="3826948"/>
              <a:ext cx="31750" cy="20320"/>
            </a:xfrm>
            <a:custGeom>
              <a:avLst/>
              <a:gdLst/>
              <a:ahLst/>
              <a:cxnLst/>
              <a:rect l="l" t="t" r="r" b="b"/>
              <a:pathLst>
                <a:path w="31750" h="20320">
                  <a:moveTo>
                    <a:pt x="31603" y="19347"/>
                  </a:moveTo>
                  <a:lnTo>
                    <a:pt x="25610" y="8172"/>
                  </a:lnTo>
                  <a:lnTo>
                    <a:pt x="17841" y="1581"/>
                  </a:lnTo>
                  <a:lnTo>
                    <a:pt x="9191" y="0"/>
                  </a:lnTo>
                  <a:lnTo>
                    <a:pt x="554" y="3855"/>
                  </a:lnTo>
                  <a:lnTo>
                    <a:pt x="0" y="8914"/>
                  </a:lnTo>
                  <a:lnTo>
                    <a:pt x="3278" y="13519"/>
                  </a:lnTo>
                  <a:lnTo>
                    <a:pt x="9787" y="17166"/>
                  </a:lnTo>
                  <a:lnTo>
                    <a:pt x="18927" y="19347"/>
                  </a:lnTo>
                  <a:lnTo>
                    <a:pt x="23057" y="19915"/>
                  </a:lnTo>
                  <a:lnTo>
                    <a:pt x="27472" y="19915"/>
                  </a:lnTo>
                  <a:lnTo>
                    <a:pt x="31603" y="19347"/>
                  </a:lnTo>
                  <a:close/>
                </a:path>
              </a:pathLst>
            </a:custGeom>
            <a:ln w="3175">
              <a:solidFill>
                <a:srgbClr val="FFFFFF"/>
              </a:solidFill>
            </a:ln>
          </p:spPr>
          <p:txBody>
            <a:bodyPr wrap="square" lIns="0" tIns="0" rIns="0" bIns="0" rtlCol="0"/>
            <a:lstStyle/>
            <a:p>
              <a:endParaRPr/>
            </a:p>
          </p:txBody>
        </p:sp>
        <p:sp>
          <p:nvSpPr>
            <p:cNvPr id="131" name="object 131"/>
            <p:cNvSpPr/>
            <p:nvPr/>
          </p:nvSpPr>
          <p:spPr>
            <a:xfrm>
              <a:off x="9749041" y="3834073"/>
              <a:ext cx="103544" cy="80159"/>
            </a:xfrm>
            <a:prstGeom prst="rect">
              <a:avLst/>
            </a:prstGeom>
            <a:blipFill>
              <a:blip r:embed="rId28" cstate="print"/>
              <a:stretch>
                <a:fillRect/>
              </a:stretch>
            </a:blipFill>
          </p:spPr>
          <p:txBody>
            <a:bodyPr wrap="square" lIns="0" tIns="0" rIns="0" bIns="0" rtlCol="0"/>
            <a:lstStyle/>
            <a:p>
              <a:endParaRPr/>
            </a:p>
          </p:txBody>
        </p:sp>
        <p:sp>
          <p:nvSpPr>
            <p:cNvPr id="132" name="object 132"/>
            <p:cNvSpPr/>
            <p:nvPr/>
          </p:nvSpPr>
          <p:spPr>
            <a:xfrm>
              <a:off x="9749043" y="3839331"/>
              <a:ext cx="104139" cy="60325"/>
            </a:xfrm>
            <a:custGeom>
              <a:avLst/>
              <a:gdLst/>
              <a:ahLst/>
              <a:cxnLst/>
              <a:rect l="l" t="t" r="r" b="b"/>
              <a:pathLst>
                <a:path w="104140" h="60325">
                  <a:moveTo>
                    <a:pt x="0" y="0"/>
                  </a:moveTo>
                  <a:lnTo>
                    <a:pt x="48460" y="39031"/>
                  </a:lnTo>
                  <a:lnTo>
                    <a:pt x="103544" y="59835"/>
                  </a:lnTo>
                  <a:lnTo>
                    <a:pt x="103544" y="53155"/>
                  </a:lnTo>
                  <a:lnTo>
                    <a:pt x="75488" y="43790"/>
                  </a:lnTo>
                  <a:lnTo>
                    <a:pt x="48727" y="31747"/>
                  </a:lnTo>
                  <a:lnTo>
                    <a:pt x="23489" y="17119"/>
                  </a:lnTo>
                  <a:lnTo>
                    <a:pt x="0" y="0"/>
                  </a:lnTo>
                  <a:close/>
                </a:path>
              </a:pathLst>
            </a:custGeom>
            <a:solidFill>
              <a:srgbClr val="000000"/>
            </a:solidFill>
          </p:spPr>
          <p:txBody>
            <a:bodyPr wrap="square" lIns="0" tIns="0" rIns="0" bIns="0" rtlCol="0"/>
            <a:lstStyle/>
            <a:p>
              <a:endParaRPr/>
            </a:p>
          </p:txBody>
        </p:sp>
        <p:sp>
          <p:nvSpPr>
            <p:cNvPr id="133" name="object 133"/>
            <p:cNvSpPr/>
            <p:nvPr/>
          </p:nvSpPr>
          <p:spPr>
            <a:xfrm>
              <a:off x="9749043" y="3833646"/>
              <a:ext cx="104139" cy="80645"/>
            </a:xfrm>
            <a:custGeom>
              <a:avLst/>
              <a:gdLst/>
              <a:ahLst/>
              <a:cxnLst/>
              <a:rect l="l" t="t" r="r" b="b"/>
              <a:pathLst>
                <a:path w="104140" h="80645">
                  <a:moveTo>
                    <a:pt x="0" y="0"/>
                  </a:moveTo>
                  <a:lnTo>
                    <a:pt x="0" y="27004"/>
                  </a:lnTo>
                  <a:lnTo>
                    <a:pt x="23489" y="44041"/>
                  </a:lnTo>
                  <a:lnTo>
                    <a:pt x="48727" y="58627"/>
                  </a:lnTo>
                  <a:lnTo>
                    <a:pt x="75488" y="70654"/>
                  </a:lnTo>
                  <a:lnTo>
                    <a:pt x="103544" y="80017"/>
                  </a:lnTo>
                </a:path>
              </a:pathLst>
            </a:custGeom>
            <a:ln w="5120">
              <a:solidFill>
                <a:srgbClr val="FFFFFF"/>
              </a:solidFill>
            </a:ln>
          </p:spPr>
          <p:txBody>
            <a:bodyPr wrap="square" lIns="0" tIns="0" rIns="0" bIns="0" rtlCol="0"/>
            <a:lstStyle/>
            <a:p>
              <a:endParaRPr/>
            </a:p>
          </p:txBody>
        </p:sp>
        <p:sp>
          <p:nvSpPr>
            <p:cNvPr id="134" name="object 134"/>
            <p:cNvSpPr/>
            <p:nvPr/>
          </p:nvSpPr>
          <p:spPr>
            <a:xfrm>
              <a:off x="9749043" y="3834641"/>
              <a:ext cx="104139" cy="80645"/>
            </a:xfrm>
            <a:custGeom>
              <a:avLst/>
              <a:gdLst/>
              <a:ahLst/>
              <a:cxnLst/>
              <a:rect l="l" t="t" r="r" b="b"/>
              <a:pathLst>
                <a:path w="104140" h="80645">
                  <a:moveTo>
                    <a:pt x="103544" y="80017"/>
                  </a:moveTo>
                  <a:lnTo>
                    <a:pt x="103544" y="53013"/>
                  </a:lnTo>
                  <a:lnTo>
                    <a:pt x="75588" y="43490"/>
                  </a:lnTo>
                  <a:lnTo>
                    <a:pt x="48888" y="31410"/>
                  </a:lnTo>
                  <a:lnTo>
                    <a:pt x="23629" y="16877"/>
                  </a:lnTo>
                  <a:lnTo>
                    <a:pt x="0" y="0"/>
                  </a:lnTo>
                </a:path>
              </a:pathLst>
            </a:custGeom>
            <a:ln w="5120">
              <a:solidFill>
                <a:srgbClr val="000000"/>
              </a:solidFill>
            </a:ln>
          </p:spPr>
          <p:txBody>
            <a:bodyPr wrap="square" lIns="0" tIns="0" rIns="0" bIns="0" rtlCol="0"/>
            <a:lstStyle/>
            <a:p>
              <a:endParaRPr/>
            </a:p>
          </p:txBody>
        </p:sp>
        <p:sp>
          <p:nvSpPr>
            <p:cNvPr id="135" name="object 135"/>
            <p:cNvSpPr/>
            <p:nvPr/>
          </p:nvSpPr>
          <p:spPr>
            <a:xfrm>
              <a:off x="9996154" y="4089189"/>
              <a:ext cx="104139" cy="72390"/>
            </a:xfrm>
            <a:custGeom>
              <a:avLst/>
              <a:gdLst/>
              <a:ahLst/>
              <a:cxnLst/>
              <a:rect l="l" t="t" r="r" b="b"/>
              <a:pathLst>
                <a:path w="104140" h="72389">
                  <a:moveTo>
                    <a:pt x="73492" y="0"/>
                  </a:moveTo>
                  <a:lnTo>
                    <a:pt x="71356" y="142"/>
                  </a:lnTo>
                  <a:lnTo>
                    <a:pt x="0" y="62962"/>
                  </a:lnTo>
                  <a:lnTo>
                    <a:pt x="17861" y="69511"/>
                  </a:lnTo>
                  <a:lnTo>
                    <a:pt x="36603" y="72289"/>
                  </a:lnTo>
                  <a:lnTo>
                    <a:pt x="55559" y="71256"/>
                  </a:lnTo>
                  <a:lnTo>
                    <a:pt x="92809" y="53990"/>
                  </a:lnTo>
                  <a:lnTo>
                    <a:pt x="103971" y="35105"/>
                  </a:lnTo>
                  <a:lnTo>
                    <a:pt x="103524" y="23193"/>
                  </a:lnTo>
                  <a:lnTo>
                    <a:pt x="73492" y="0"/>
                  </a:lnTo>
                  <a:close/>
                </a:path>
              </a:pathLst>
            </a:custGeom>
            <a:solidFill>
              <a:srgbClr val="DCD2B8"/>
            </a:solidFill>
          </p:spPr>
          <p:txBody>
            <a:bodyPr wrap="square" lIns="0" tIns="0" rIns="0" bIns="0" rtlCol="0"/>
            <a:lstStyle/>
            <a:p>
              <a:endParaRPr/>
            </a:p>
          </p:txBody>
        </p:sp>
        <p:sp>
          <p:nvSpPr>
            <p:cNvPr id="136" name="object 136"/>
            <p:cNvSpPr/>
            <p:nvPr/>
          </p:nvSpPr>
          <p:spPr>
            <a:xfrm>
              <a:off x="9929924" y="3966250"/>
              <a:ext cx="138724" cy="63246"/>
            </a:xfrm>
            <a:prstGeom prst="rect">
              <a:avLst/>
            </a:prstGeom>
            <a:blipFill>
              <a:blip r:embed="rId29" cstate="print"/>
              <a:stretch>
                <a:fillRect/>
              </a:stretch>
            </a:blipFill>
          </p:spPr>
          <p:txBody>
            <a:bodyPr wrap="square" lIns="0" tIns="0" rIns="0" bIns="0" rtlCol="0"/>
            <a:lstStyle/>
            <a:p>
              <a:endParaRPr/>
            </a:p>
          </p:txBody>
        </p:sp>
        <p:sp>
          <p:nvSpPr>
            <p:cNvPr id="137" name="object 137"/>
            <p:cNvSpPr/>
            <p:nvPr/>
          </p:nvSpPr>
          <p:spPr>
            <a:xfrm>
              <a:off x="9929925" y="3966250"/>
              <a:ext cx="139065" cy="63500"/>
            </a:xfrm>
            <a:custGeom>
              <a:avLst/>
              <a:gdLst/>
              <a:ahLst/>
              <a:cxnLst/>
              <a:rect l="l" t="t" r="r" b="b"/>
              <a:pathLst>
                <a:path w="139065" h="63500">
                  <a:moveTo>
                    <a:pt x="138724" y="31694"/>
                  </a:moveTo>
                  <a:lnTo>
                    <a:pt x="133274" y="19367"/>
                  </a:lnTo>
                  <a:lnTo>
                    <a:pt x="118410" y="9291"/>
                  </a:lnTo>
                  <a:lnTo>
                    <a:pt x="96363" y="2493"/>
                  </a:lnTo>
                  <a:lnTo>
                    <a:pt x="69362" y="0"/>
                  </a:lnTo>
                  <a:lnTo>
                    <a:pt x="42360" y="2493"/>
                  </a:lnTo>
                  <a:lnTo>
                    <a:pt x="20313" y="9291"/>
                  </a:lnTo>
                  <a:lnTo>
                    <a:pt x="5450" y="19367"/>
                  </a:lnTo>
                  <a:lnTo>
                    <a:pt x="0" y="31694"/>
                  </a:lnTo>
                  <a:lnTo>
                    <a:pt x="5450" y="43939"/>
                  </a:lnTo>
                  <a:lnTo>
                    <a:pt x="20313" y="53972"/>
                  </a:lnTo>
                  <a:lnTo>
                    <a:pt x="42360" y="60754"/>
                  </a:lnTo>
                  <a:lnTo>
                    <a:pt x="69362" y="63246"/>
                  </a:lnTo>
                  <a:lnTo>
                    <a:pt x="96363" y="60754"/>
                  </a:lnTo>
                  <a:lnTo>
                    <a:pt x="118410" y="53972"/>
                  </a:lnTo>
                  <a:lnTo>
                    <a:pt x="133274" y="43939"/>
                  </a:lnTo>
                  <a:lnTo>
                    <a:pt x="138724" y="31694"/>
                  </a:lnTo>
                  <a:close/>
                </a:path>
              </a:pathLst>
            </a:custGeom>
            <a:ln w="10236">
              <a:solidFill>
                <a:srgbClr val="4E8EC2"/>
              </a:solidFill>
            </a:ln>
          </p:spPr>
          <p:txBody>
            <a:bodyPr wrap="square" lIns="0" tIns="0" rIns="0" bIns="0" rtlCol="0"/>
            <a:lstStyle/>
            <a:p>
              <a:endParaRPr/>
            </a:p>
          </p:txBody>
        </p:sp>
        <p:sp>
          <p:nvSpPr>
            <p:cNvPr id="138" name="object 138"/>
            <p:cNvSpPr/>
            <p:nvPr/>
          </p:nvSpPr>
          <p:spPr>
            <a:xfrm>
              <a:off x="9929924" y="3997945"/>
              <a:ext cx="138724" cy="153923"/>
            </a:xfrm>
            <a:prstGeom prst="rect">
              <a:avLst/>
            </a:prstGeom>
            <a:blipFill>
              <a:blip r:embed="rId30" cstate="print"/>
              <a:stretch>
                <a:fillRect/>
              </a:stretch>
            </a:blipFill>
          </p:spPr>
          <p:txBody>
            <a:bodyPr wrap="square" lIns="0" tIns="0" rIns="0" bIns="0" rtlCol="0"/>
            <a:lstStyle/>
            <a:p>
              <a:endParaRPr/>
            </a:p>
          </p:txBody>
        </p:sp>
        <p:sp>
          <p:nvSpPr>
            <p:cNvPr id="139" name="object 139"/>
            <p:cNvSpPr/>
            <p:nvPr/>
          </p:nvSpPr>
          <p:spPr>
            <a:xfrm>
              <a:off x="9929925" y="3997945"/>
              <a:ext cx="139065" cy="154305"/>
            </a:xfrm>
            <a:custGeom>
              <a:avLst/>
              <a:gdLst/>
              <a:ahLst/>
              <a:cxnLst/>
              <a:rect l="l" t="t" r="r" b="b"/>
              <a:pathLst>
                <a:path w="139065" h="154304">
                  <a:moveTo>
                    <a:pt x="0" y="0"/>
                  </a:moveTo>
                  <a:lnTo>
                    <a:pt x="0" y="123224"/>
                  </a:lnTo>
                  <a:lnTo>
                    <a:pt x="44604" y="151844"/>
                  </a:lnTo>
                  <a:lnTo>
                    <a:pt x="71783" y="153923"/>
                  </a:lnTo>
                  <a:lnTo>
                    <a:pt x="97162" y="151291"/>
                  </a:lnTo>
                  <a:lnTo>
                    <a:pt x="118001" y="144809"/>
                  </a:lnTo>
                  <a:lnTo>
                    <a:pt x="132430" y="135315"/>
                  </a:lnTo>
                  <a:lnTo>
                    <a:pt x="138581" y="123650"/>
                  </a:lnTo>
                  <a:lnTo>
                    <a:pt x="138724" y="0"/>
                  </a:lnTo>
                  <a:lnTo>
                    <a:pt x="133483" y="12373"/>
                  </a:lnTo>
                  <a:lnTo>
                    <a:pt x="118802" y="22562"/>
                  </a:lnTo>
                  <a:lnTo>
                    <a:pt x="96883" y="29500"/>
                  </a:lnTo>
                  <a:lnTo>
                    <a:pt x="69931" y="32120"/>
                  </a:lnTo>
                  <a:lnTo>
                    <a:pt x="42961" y="29728"/>
                  </a:lnTo>
                  <a:lnTo>
                    <a:pt x="5739" y="12953"/>
                  </a:lnTo>
                  <a:lnTo>
                    <a:pt x="0" y="142"/>
                  </a:lnTo>
                  <a:lnTo>
                    <a:pt x="0" y="0"/>
                  </a:lnTo>
                  <a:close/>
                </a:path>
              </a:pathLst>
            </a:custGeom>
            <a:ln w="3415">
              <a:solidFill>
                <a:srgbClr val="4E8EC2"/>
              </a:solidFill>
            </a:ln>
          </p:spPr>
          <p:txBody>
            <a:bodyPr wrap="square" lIns="0" tIns="0" rIns="0" bIns="0" rtlCol="0"/>
            <a:lstStyle/>
            <a:p>
              <a:endParaRPr/>
            </a:p>
          </p:txBody>
        </p:sp>
        <p:sp>
          <p:nvSpPr>
            <p:cNvPr id="140" name="object 140"/>
            <p:cNvSpPr/>
            <p:nvPr/>
          </p:nvSpPr>
          <p:spPr>
            <a:xfrm>
              <a:off x="9930353" y="3965967"/>
              <a:ext cx="137795" cy="186055"/>
            </a:xfrm>
            <a:custGeom>
              <a:avLst/>
              <a:gdLst/>
              <a:ahLst/>
              <a:cxnLst/>
              <a:rect l="l" t="t" r="r" b="b"/>
              <a:pathLst>
                <a:path w="137795" h="186054">
                  <a:moveTo>
                    <a:pt x="137442" y="31552"/>
                  </a:moveTo>
                  <a:lnTo>
                    <a:pt x="132041" y="19247"/>
                  </a:lnTo>
                  <a:lnTo>
                    <a:pt x="117306" y="9220"/>
                  </a:lnTo>
                  <a:lnTo>
                    <a:pt x="95441" y="2471"/>
                  </a:lnTo>
                  <a:lnTo>
                    <a:pt x="68649" y="0"/>
                  </a:lnTo>
                  <a:lnTo>
                    <a:pt x="41940" y="2471"/>
                  </a:lnTo>
                  <a:lnTo>
                    <a:pt x="20117" y="9220"/>
                  </a:lnTo>
                  <a:lnTo>
                    <a:pt x="5398" y="19247"/>
                  </a:lnTo>
                  <a:lnTo>
                    <a:pt x="0" y="31552"/>
                  </a:lnTo>
                  <a:lnTo>
                    <a:pt x="0" y="31694"/>
                  </a:lnTo>
                  <a:lnTo>
                    <a:pt x="0" y="31836"/>
                  </a:lnTo>
                  <a:lnTo>
                    <a:pt x="0" y="154776"/>
                  </a:lnTo>
                  <a:lnTo>
                    <a:pt x="6317" y="167108"/>
                  </a:lnTo>
                  <a:lnTo>
                    <a:pt x="21809" y="177001"/>
                  </a:lnTo>
                  <a:lnTo>
                    <a:pt x="44163" y="183457"/>
                  </a:lnTo>
                  <a:lnTo>
                    <a:pt x="71071" y="185475"/>
                  </a:lnTo>
                  <a:lnTo>
                    <a:pt x="96260" y="182846"/>
                  </a:lnTo>
                  <a:lnTo>
                    <a:pt x="116950" y="176379"/>
                  </a:lnTo>
                  <a:lnTo>
                    <a:pt x="131257" y="166928"/>
                  </a:lnTo>
                  <a:lnTo>
                    <a:pt x="137299" y="155344"/>
                  </a:lnTo>
                  <a:lnTo>
                    <a:pt x="137442" y="31552"/>
                  </a:lnTo>
                </a:path>
              </a:pathLst>
            </a:custGeom>
            <a:ln w="14232">
              <a:solidFill>
                <a:srgbClr val="000000"/>
              </a:solidFill>
            </a:ln>
          </p:spPr>
          <p:txBody>
            <a:bodyPr wrap="square" lIns="0" tIns="0" rIns="0" bIns="0" rtlCol="0"/>
            <a:lstStyle/>
            <a:p>
              <a:endParaRPr/>
            </a:p>
          </p:txBody>
        </p:sp>
        <p:sp>
          <p:nvSpPr>
            <p:cNvPr id="141" name="object 141"/>
            <p:cNvSpPr/>
            <p:nvPr/>
          </p:nvSpPr>
          <p:spPr>
            <a:xfrm>
              <a:off x="9875802" y="4694680"/>
              <a:ext cx="287020" cy="182245"/>
            </a:xfrm>
            <a:custGeom>
              <a:avLst/>
              <a:gdLst/>
              <a:ahLst/>
              <a:cxnLst/>
              <a:rect l="l" t="t" r="r" b="b"/>
              <a:pathLst>
                <a:path w="287020" h="182245">
                  <a:moveTo>
                    <a:pt x="221332" y="0"/>
                  </a:moveTo>
                  <a:lnTo>
                    <a:pt x="0" y="181794"/>
                  </a:lnTo>
                  <a:lnTo>
                    <a:pt x="86310" y="181922"/>
                  </a:lnTo>
                  <a:lnTo>
                    <a:pt x="135586" y="179162"/>
                  </a:lnTo>
                  <a:lnTo>
                    <a:pt x="182912" y="168047"/>
                  </a:lnTo>
                  <a:lnTo>
                    <a:pt x="226873" y="149028"/>
                  </a:lnTo>
                  <a:lnTo>
                    <a:pt x="266054" y="122556"/>
                  </a:lnTo>
                  <a:lnTo>
                    <a:pt x="286456" y="67346"/>
                  </a:lnTo>
                  <a:lnTo>
                    <a:pt x="277510" y="39367"/>
                  </a:lnTo>
                  <a:lnTo>
                    <a:pt x="248310" y="10502"/>
                  </a:lnTo>
                  <a:lnTo>
                    <a:pt x="221332" y="0"/>
                  </a:lnTo>
                  <a:close/>
                </a:path>
              </a:pathLst>
            </a:custGeom>
            <a:solidFill>
              <a:srgbClr val="DCD2B8"/>
            </a:solidFill>
          </p:spPr>
          <p:txBody>
            <a:bodyPr wrap="square" lIns="0" tIns="0" rIns="0" bIns="0" rtlCol="0"/>
            <a:lstStyle/>
            <a:p>
              <a:endParaRPr/>
            </a:p>
          </p:txBody>
        </p:sp>
        <p:sp>
          <p:nvSpPr>
            <p:cNvPr id="142" name="object 142"/>
            <p:cNvSpPr/>
            <p:nvPr/>
          </p:nvSpPr>
          <p:spPr>
            <a:xfrm>
              <a:off x="9724259" y="4316992"/>
              <a:ext cx="403638" cy="559553"/>
            </a:xfrm>
            <a:prstGeom prst="rect">
              <a:avLst/>
            </a:prstGeom>
            <a:blipFill>
              <a:blip r:embed="rId31" cstate="print"/>
              <a:stretch>
                <a:fillRect/>
              </a:stretch>
            </a:blipFill>
          </p:spPr>
          <p:txBody>
            <a:bodyPr wrap="square" lIns="0" tIns="0" rIns="0" bIns="0" rtlCol="0"/>
            <a:lstStyle/>
            <a:p>
              <a:endParaRPr/>
            </a:p>
          </p:txBody>
        </p:sp>
        <p:sp>
          <p:nvSpPr>
            <p:cNvPr id="143" name="object 143"/>
            <p:cNvSpPr/>
            <p:nvPr/>
          </p:nvSpPr>
          <p:spPr>
            <a:xfrm>
              <a:off x="9724259" y="4451670"/>
              <a:ext cx="153670" cy="425450"/>
            </a:xfrm>
            <a:custGeom>
              <a:avLst/>
              <a:gdLst/>
              <a:ahLst/>
              <a:cxnLst/>
              <a:rect l="l" t="t" r="r" b="b"/>
              <a:pathLst>
                <a:path w="153670" h="425450">
                  <a:moveTo>
                    <a:pt x="153251" y="84323"/>
                  </a:moveTo>
                  <a:lnTo>
                    <a:pt x="109537" y="72665"/>
                  </a:lnTo>
                  <a:lnTo>
                    <a:pt x="68881" y="54415"/>
                  </a:lnTo>
                  <a:lnTo>
                    <a:pt x="32097" y="30038"/>
                  </a:lnTo>
                  <a:lnTo>
                    <a:pt x="0" y="0"/>
                  </a:lnTo>
                  <a:lnTo>
                    <a:pt x="0" y="347301"/>
                  </a:lnTo>
                  <a:lnTo>
                    <a:pt x="32578" y="375669"/>
                  </a:lnTo>
                  <a:lnTo>
                    <a:pt x="69522" y="398341"/>
                  </a:lnTo>
                  <a:lnTo>
                    <a:pt x="110018" y="414886"/>
                  </a:lnTo>
                  <a:lnTo>
                    <a:pt x="153251" y="424874"/>
                  </a:lnTo>
                  <a:lnTo>
                    <a:pt x="153251" y="84309"/>
                  </a:lnTo>
                </a:path>
              </a:pathLst>
            </a:custGeom>
            <a:ln w="5126">
              <a:solidFill>
                <a:srgbClr val="FFFFFF"/>
              </a:solidFill>
            </a:ln>
          </p:spPr>
          <p:txBody>
            <a:bodyPr wrap="square" lIns="0" tIns="0" rIns="0" bIns="0" rtlCol="0"/>
            <a:lstStyle/>
            <a:p>
              <a:endParaRPr/>
            </a:p>
          </p:txBody>
        </p:sp>
        <p:sp>
          <p:nvSpPr>
            <p:cNvPr id="144" name="object 144"/>
            <p:cNvSpPr/>
            <p:nvPr/>
          </p:nvSpPr>
          <p:spPr>
            <a:xfrm>
              <a:off x="9877512" y="4399964"/>
              <a:ext cx="250387" cy="476196"/>
            </a:xfrm>
            <a:prstGeom prst="rect">
              <a:avLst/>
            </a:prstGeom>
            <a:blipFill>
              <a:blip r:embed="rId32" cstate="print"/>
              <a:stretch>
                <a:fillRect/>
              </a:stretch>
            </a:blipFill>
          </p:spPr>
          <p:txBody>
            <a:bodyPr wrap="square" lIns="0" tIns="0" rIns="0" bIns="0" rtlCol="0"/>
            <a:lstStyle/>
            <a:p>
              <a:endParaRPr/>
            </a:p>
          </p:txBody>
        </p:sp>
        <p:sp>
          <p:nvSpPr>
            <p:cNvPr id="145" name="object 145"/>
            <p:cNvSpPr/>
            <p:nvPr/>
          </p:nvSpPr>
          <p:spPr>
            <a:xfrm>
              <a:off x="9877512" y="4399964"/>
              <a:ext cx="250825" cy="476250"/>
            </a:xfrm>
            <a:custGeom>
              <a:avLst/>
              <a:gdLst/>
              <a:ahLst/>
              <a:cxnLst/>
              <a:rect l="l" t="t" r="r" b="b"/>
              <a:pathLst>
                <a:path w="250825" h="476250">
                  <a:moveTo>
                    <a:pt x="0" y="136015"/>
                  </a:moveTo>
                  <a:lnTo>
                    <a:pt x="0" y="476196"/>
                  </a:lnTo>
                  <a:lnTo>
                    <a:pt x="250387" y="341502"/>
                  </a:lnTo>
                  <a:lnTo>
                    <a:pt x="250387" y="0"/>
                  </a:lnTo>
                  <a:lnTo>
                    <a:pt x="0" y="136015"/>
                  </a:lnTo>
                  <a:close/>
                </a:path>
              </a:pathLst>
            </a:custGeom>
            <a:ln w="5125">
              <a:solidFill>
                <a:srgbClr val="FFFFFF"/>
              </a:solidFill>
            </a:ln>
          </p:spPr>
          <p:txBody>
            <a:bodyPr wrap="square" lIns="0" tIns="0" rIns="0" bIns="0" rtlCol="0"/>
            <a:lstStyle/>
            <a:p>
              <a:endParaRPr/>
            </a:p>
          </p:txBody>
        </p:sp>
        <p:sp>
          <p:nvSpPr>
            <p:cNvPr id="146" name="object 146"/>
            <p:cNvSpPr/>
            <p:nvPr/>
          </p:nvSpPr>
          <p:spPr>
            <a:xfrm>
              <a:off x="9724259" y="4316991"/>
              <a:ext cx="403860" cy="560070"/>
            </a:xfrm>
            <a:custGeom>
              <a:avLst/>
              <a:gdLst/>
              <a:ahLst/>
              <a:cxnLst/>
              <a:rect l="l" t="t" r="r" b="b"/>
              <a:pathLst>
                <a:path w="403859" h="560070">
                  <a:moveTo>
                    <a:pt x="403638" y="82959"/>
                  </a:moveTo>
                  <a:lnTo>
                    <a:pt x="248393" y="0"/>
                  </a:lnTo>
                  <a:lnTo>
                    <a:pt x="0" y="135049"/>
                  </a:lnTo>
                  <a:lnTo>
                    <a:pt x="0" y="481966"/>
                  </a:lnTo>
                  <a:lnTo>
                    <a:pt x="32578" y="510334"/>
                  </a:lnTo>
                  <a:lnTo>
                    <a:pt x="69522" y="533006"/>
                  </a:lnTo>
                  <a:lnTo>
                    <a:pt x="110018" y="549551"/>
                  </a:lnTo>
                  <a:lnTo>
                    <a:pt x="153251" y="559539"/>
                  </a:lnTo>
                  <a:lnTo>
                    <a:pt x="403638" y="424462"/>
                  </a:lnTo>
                  <a:lnTo>
                    <a:pt x="403638" y="82959"/>
                  </a:lnTo>
                  <a:close/>
                </a:path>
              </a:pathLst>
            </a:custGeom>
            <a:ln w="14232">
              <a:solidFill>
                <a:srgbClr val="000000"/>
              </a:solidFill>
            </a:ln>
          </p:spPr>
          <p:txBody>
            <a:bodyPr wrap="square" lIns="0" tIns="0" rIns="0" bIns="0" rtlCol="0"/>
            <a:lstStyle/>
            <a:p>
              <a:endParaRPr/>
            </a:p>
          </p:txBody>
        </p:sp>
        <p:sp>
          <p:nvSpPr>
            <p:cNvPr id="147" name="object 147"/>
            <p:cNvSpPr/>
            <p:nvPr/>
          </p:nvSpPr>
          <p:spPr>
            <a:xfrm>
              <a:off x="9780660" y="4660497"/>
              <a:ext cx="28058" cy="34366"/>
            </a:xfrm>
            <a:prstGeom prst="rect">
              <a:avLst/>
            </a:prstGeom>
            <a:blipFill>
              <a:blip r:embed="rId33" cstate="print"/>
              <a:stretch>
                <a:fillRect/>
              </a:stretch>
            </a:blipFill>
          </p:spPr>
          <p:txBody>
            <a:bodyPr wrap="square" lIns="0" tIns="0" rIns="0" bIns="0" rtlCol="0"/>
            <a:lstStyle/>
            <a:p>
              <a:endParaRPr/>
            </a:p>
          </p:txBody>
        </p:sp>
        <p:sp>
          <p:nvSpPr>
            <p:cNvPr id="148" name="object 148"/>
            <p:cNvSpPr/>
            <p:nvPr/>
          </p:nvSpPr>
          <p:spPr>
            <a:xfrm>
              <a:off x="9780662" y="4660498"/>
              <a:ext cx="28575" cy="34925"/>
            </a:xfrm>
            <a:custGeom>
              <a:avLst/>
              <a:gdLst/>
              <a:ahLst/>
              <a:cxnLst/>
              <a:rect l="l" t="t" r="r" b="b"/>
              <a:pathLst>
                <a:path w="28575" h="34925">
                  <a:moveTo>
                    <a:pt x="25067" y="13189"/>
                  </a:moveTo>
                  <a:lnTo>
                    <a:pt x="22076" y="4917"/>
                  </a:lnTo>
                  <a:lnTo>
                    <a:pt x="14670" y="0"/>
                  </a:lnTo>
                  <a:lnTo>
                    <a:pt x="8545" y="2217"/>
                  </a:lnTo>
                  <a:lnTo>
                    <a:pt x="2563" y="4420"/>
                  </a:lnTo>
                  <a:lnTo>
                    <a:pt x="0" y="12919"/>
                  </a:lnTo>
                  <a:lnTo>
                    <a:pt x="2990" y="21191"/>
                  </a:lnTo>
                  <a:lnTo>
                    <a:pt x="6124" y="29462"/>
                  </a:lnTo>
                  <a:lnTo>
                    <a:pt x="13388" y="34366"/>
                  </a:lnTo>
                  <a:lnTo>
                    <a:pt x="19512" y="32163"/>
                  </a:lnTo>
                  <a:lnTo>
                    <a:pt x="25636" y="29946"/>
                  </a:lnTo>
                  <a:lnTo>
                    <a:pt x="28058" y="21446"/>
                  </a:lnTo>
                  <a:lnTo>
                    <a:pt x="25067" y="13189"/>
                  </a:lnTo>
                  <a:close/>
                </a:path>
              </a:pathLst>
            </a:custGeom>
            <a:ln w="5123">
              <a:solidFill>
                <a:srgbClr val="000000"/>
              </a:solidFill>
            </a:ln>
          </p:spPr>
          <p:txBody>
            <a:bodyPr wrap="square" lIns="0" tIns="0" rIns="0" bIns="0" rtlCol="0"/>
            <a:lstStyle/>
            <a:p>
              <a:endParaRPr/>
            </a:p>
          </p:txBody>
        </p:sp>
        <p:sp>
          <p:nvSpPr>
            <p:cNvPr id="149" name="object 149"/>
            <p:cNvSpPr/>
            <p:nvPr/>
          </p:nvSpPr>
          <p:spPr>
            <a:xfrm>
              <a:off x="9744776" y="4728517"/>
              <a:ext cx="112076" cy="103074"/>
            </a:xfrm>
            <a:prstGeom prst="rect">
              <a:avLst/>
            </a:prstGeom>
            <a:blipFill>
              <a:blip r:embed="rId34" cstate="print"/>
              <a:stretch>
                <a:fillRect/>
              </a:stretch>
            </a:blipFill>
          </p:spPr>
          <p:txBody>
            <a:bodyPr wrap="square" lIns="0" tIns="0" rIns="0" bIns="0" rtlCol="0"/>
            <a:lstStyle/>
            <a:p>
              <a:endParaRPr/>
            </a:p>
          </p:txBody>
        </p:sp>
        <p:sp>
          <p:nvSpPr>
            <p:cNvPr id="150" name="object 150"/>
            <p:cNvSpPr/>
            <p:nvPr/>
          </p:nvSpPr>
          <p:spPr>
            <a:xfrm>
              <a:off x="9744913" y="4517177"/>
              <a:ext cx="112395" cy="62865"/>
            </a:xfrm>
            <a:custGeom>
              <a:avLst/>
              <a:gdLst/>
              <a:ahLst/>
              <a:cxnLst/>
              <a:rect l="l" t="t" r="r" b="b"/>
              <a:pathLst>
                <a:path w="112395" h="62864">
                  <a:moveTo>
                    <a:pt x="4415" y="0"/>
                  </a:moveTo>
                  <a:lnTo>
                    <a:pt x="2278" y="85"/>
                  </a:lnTo>
                  <a:lnTo>
                    <a:pt x="284" y="2075"/>
                  </a:lnTo>
                  <a:lnTo>
                    <a:pt x="0" y="2984"/>
                  </a:lnTo>
                  <a:lnTo>
                    <a:pt x="0" y="3908"/>
                  </a:lnTo>
                  <a:lnTo>
                    <a:pt x="284" y="6154"/>
                  </a:lnTo>
                  <a:lnTo>
                    <a:pt x="1566" y="8158"/>
                  </a:lnTo>
                  <a:lnTo>
                    <a:pt x="3703" y="9295"/>
                  </a:lnTo>
                  <a:lnTo>
                    <a:pt x="27032" y="26643"/>
                  </a:lnTo>
                  <a:lnTo>
                    <a:pt x="52217" y="41355"/>
                  </a:lnTo>
                  <a:lnTo>
                    <a:pt x="79031" y="53301"/>
                  </a:lnTo>
                  <a:lnTo>
                    <a:pt x="107247" y="62351"/>
                  </a:lnTo>
                  <a:lnTo>
                    <a:pt x="110096" y="61754"/>
                  </a:lnTo>
                  <a:lnTo>
                    <a:pt x="111947" y="59110"/>
                  </a:lnTo>
                  <a:lnTo>
                    <a:pt x="111235" y="56438"/>
                  </a:lnTo>
                  <a:lnTo>
                    <a:pt x="110808" y="54576"/>
                  </a:lnTo>
                  <a:lnTo>
                    <a:pt x="109241" y="53127"/>
                  </a:lnTo>
                  <a:lnTo>
                    <a:pt x="107247" y="52700"/>
                  </a:lnTo>
                  <a:lnTo>
                    <a:pt x="79625" y="43973"/>
                  </a:lnTo>
                  <a:lnTo>
                    <a:pt x="53339" y="32394"/>
                  </a:lnTo>
                  <a:lnTo>
                    <a:pt x="28654" y="18091"/>
                  </a:lnTo>
                  <a:lnTo>
                    <a:pt x="5839" y="1193"/>
                  </a:lnTo>
                  <a:lnTo>
                    <a:pt x="4415" y="0"/>
                  </a:lnTo>
                  <a:close/>
                </a:path>
              </a:pathLst>
            </a:custGeom>
            <a:solidFill>
              <a:srgbClr val="000000"/>
            </a:solidFill>
          </p:spPr>
          <p:txBody>
            <a:bodyPr wrap="square" lIns="0" tIns="0" rIns="0" bIns="0" rtlCol="0"/>
            <a:lstStyle/>
            <a:p>
              <a:endParaRPr/>
            </a:p>
          </p:txBody>
        </p:sp>
        <p:sp>
          <p:nvSpPr>
            <p:cNvPr id="151" name="object 151"/>
            <p:cNvSpPr/>
            <p:nvPr/>
          </p:nvSpPr>
          <p:spPr>
            <a:xfrm>
              <a:off x="9744912" y="4517177"/>
              <a:ext cx="112395" cy="62865"/>
            </a:xfrm>
            <a:custGeom>
              <a:avLst/>
              <a:gdLst/>
              <a:ahLst/>
              <a:cxnLst/>
              <a:rect l="l" t="t" r="r" b="b"/>
              <a:pathLst>
                <a:path w="112395" h="62864">
                  <a:moveTo>
                    <a:pt x="3703" y="9295"/>
                  </a:moveTo>
                  <a:lnTo>
                    <a:pt x="27032" y="26643"/>
                  </a:lnTo>
                  <a:lnTo>
                    <a:pt x="52217" y="41355"/>
                  </a:lnTo>
                  <a:lnTo>
                    <a:pt x="79031" y="53301"/>
                  </a:lnTo>
                  <a:lnTo>
                    <a:pt x="107247" y="62351"/>
                  </a:lnTo>
                  <a:lnTo>
                    <a:pt x="110096" y="61754"/>
                  </a:lnTo>
                  <a:lnTo>
                    <a:pt x="111947" y="59110"/>
                  </a:lnTo>
                  <a:lnTo>
                    <a:pt x="111235" y="56438"/>
                  </a:lnTo>
                  <a:lnTo>
                    <a:pt x="110808" y="54576"/>
                  </a:lnTo>
                  <a:lnTo>
                    <a:pt x="109241" y="53127"/>
                  </a:lnTo>
                  <a:lnTo>
                    <a:pt x="107247" y="52700"/>
                  </a:lnTo>
                  <a:lnTo>
                    <a:pt x="79625" y="43973"/>
                  </a:lnTo>
                  <a:lnTo>
                    <a:pt x="53339" y="32394"/>
                  </a:lnTo>
                  <a:lnTo>
                    <a:pt x="28654" y="18091"/>
                  </a:lnTo>
                  <a:lnTo>
                    <a:pt x="5839" y="1193"/>
                  </a:lnTo>
                  <a:lnTo>
                    <a:pt x="4415" y="0"/>
                  </a:lnTo>
                  <a:lnTo>
                    <a:pt x="2278" y="85"/>
                  </a:lnTo>
                  <a:lnTo>
                    <a:pt x="996" y="1378"/>
                  </a:lnTo>
                  <a:lnTo>
                    <a:pt x="284" y="2075"/>
                  </a:lnTo>
                  <a:lnTo>
                    <a:pt x="0" y="2984"/>
                  </a:lnTo>
                  <a:lnTo>
                    <a:pt x="0" y="3908"/>
                  </a:lnTo>
                  <a:lnTo>
                    <a:pt x="284" y="6154"/>
                  </a:lnTo>
                  <a:lnTo>
                    <a:pt x="1566" y="8158"/>
                  </a:lnTo>
                  <a:lnTo>
                    <a:pt x="3703" y="9295"/>
                  </a:lnTo>
                  <a:close/>
                </a:path>
              </a:pathLst>
            </a:custGeom>
            <a:ln w="5119">
              <a:solidFill>
                <a:srgbClr val="000000"/>
              </a:solidFill>
            </a:ln>
          </p:spPr>
          <p:txBody>
            <a:bodyPr wrap="square" lIns="0" tIns="0" rIns="0" bIns="0" rtlCol="0"/>
            <a:lstStyle/>
            <a:p>
              <a:endParaRPr/>
            </a:p>
          </p:txBody>
        </p:sp>
        <p:sp>
          <p:nvSpPr>
            <p:cNvPr id="152" name="object 152"/>
            <p:cNvSpPr/>
            <p:nvPr/>
          </p:nvSpPr>
          <p:spPr>
            <a:xfrm>
              <a:off x="9778113" y="4547665"/>
              <a:ext cx="31603" cy="19838"/>
            </a:xfrm>
            <a:prstGeom prst="rect">
              <a:avLst/>
            </a:prstGeom>
            <a:blipFill>
              <a:blip r:embed="rId35" cstate="print"/>
              <a:stretch>
                <a:fillRect/>
              </a:stretch>
            </a:blipFill>
          </p:spPr>
          <p:txBody>
            <a:bodyPr wrap="square" lIns="0" tIns="0" rIns="0" bIns="0" rtlCol="0"/>
            <a:lstStyle/>
            <a:p>
              <a:endParaRPr/>
            </a:p>
          </p:txBody>
        </p:sp>
        <p:sp>
          <p:nvSpPr>
            <p:cNvPr id="153" name="object 153"/>
            <p:cNvSpPr/>
            <p:nvPr/>
          </p:nvSpPr>
          <p:spPr>
            <a:xfrm>
              <a:off x="9778112" y="4547665"/>
              <a:ext cx="31750" cy="20320"/>
            </a:xfrm>
            <a:custGeom>
              <a:avLst/>
              <a:gdLst/>
              <a:ahLst/>
              <a:cxnLst/>
              <a:rect l="l" t="t" r="r" b="b"/>
              <a:pathLst>
                <a:path w="31750" h="20320">
                  <a:moveTo>
                    <a:pt x="31603" y="19313"/>
                  </a:moveTo>
                  <a:lnTo>
                    <a:pt x="25610" y="8169"/>
                  </a:lnTo>
                  <a:lnTo>
                    <a:pt x="17841" y="1580"/>
                  </a:lnTo>
                  <a:lnTo>
                    <a:pt x="9191" y="0"/>
                  </a:lnTo>
                  <a:lnTo>
                    <a:pt x="554" y="3878"/>
                  </a:lnTo>
                  <a:lnTo>
                    <a:pt x="0" y="8912"/>
                  </a:lnTo>
                  <a:lnTo>
                    <a:pt x="3278" y="13492"/>
                  </a:lnTo>
                  <a:lnTo>
                    <a:pt x="9787" y="17125"/>
                  </a:lnTo>
                  <a:lnTo>
                    <a:pt x="18927" y="19313"/>
                  </a:lnTo>
                  <a:lnTo>
                    <a:pt x="23057" y="19838"/>
                  </a:lnTo>
                  <a:lnTo>
                    <a:pt x="27472" y="19838"/>
                  </a:lnTo>
                  <a:lnTo>
                    <a:pt x="31603" y="19313"/>
                  </a:lnTo>
                  <a:close/>
                </a:path>
              </a:pathLst>
            </a:custGeom>
            <a:ln w="3175">
              <a:solidFill>
                <a:srgbClr val="FFFFFF"/>
              </a:solidFill>
            </a:ln>
          </p:spPr>
          <p:txBody>
            <a:bodyPr wrap="square" lIns="0" tIns="0" rIns="0" bIns="0" rtlCol="0"/>
            <a:lstStyle/>
            <a:p>
              <a:endParaRPr/>
            </a:p>
          </p:txBody>
        </p:sp>
        <p:sp>
          <p:nvSpPr>
            <p:cNvPr id="154" name="object 154"/>
            <p:cNvSpPr/>
            <p:nvPr/>
          </p:nvSpPr>
          <p:spPr>
            <a:xfrm>
              <a:off x="9749041" y="4554797"/>
              <a:ext cx="103544" cy="80074"/>
            </a:xfrm>
            <a:prstGeom prst="rect">
              <a:avLst/>
            </a:prstGeom>
            <a:blipFill>
              <a:blip r:embed="rId36" cstate="print"/>
              <a:stretch>
                <a:fillRect/>
              </a:stretch>
            </a:blipFill>
          </p:spPr>
          <p:txBody>
            <a:bodyPr wrap="square" lIns="0" tIns="0" rIns="0" bIns="0" rtlCol="0"/>
            <a:lstStyle/>
            <a:p>
              <a:endParaRPr/>
            </a:p>
          </p:txBody>
        </p:sp>
        <p:sp>
          <p:nvSpPr>
            <p:cNvPr id="155" name="object 155"/>
            <p:cNvSpPr/>
            <p:nvPr/>
          </p:nvSpPr>
          <p:spPr>
            <a:xfrm>
              <a:off x="9749043" y="4560100"/>
              <a:ext cx="104139" cy="60325"/>
            </a:xfrm>
            <a:custGeom>
              <a:avLst/>
              <a:gdLst/>
              <a:ahLst/>
              <a:cxnLst/>
              <a:rect l="l" t="t" r="r" b="b"/>
              <a:pathLst>
                <a:path w="104140" h="60325">
                  <a:moveTo>
                    <a:pt x="0" y="0"/>
                  </a:moveTo>
                  <a:lnTo>
                    <a:pt x="48460" y="38972"/>
                  </a:lnTo>
                  <a:lnTo>
                    <a:pt x="103544" y="59821"/>
                  </a:lnTo>
                  <a:lnTo>
                    <a:pt x="103544" y="53056"/>
                  </a:lnTo>
                  <a:lnTo>
                    <a:pt x="75488" y="43696"/>
                  </a:lnTo>
                  <a:lnTo>
                    <a:pt x="48727" y="31660"/>
                  </a:lnTo>
                  <a:lnTo>
                    <a:pt x="23489" y="17058"/>
                  </a:lnTo>
                  <a:lnTo>
                    <a:pt x="0" y="0"/>
                  </a:lnTo>
                  <a:close/>
                </a:path>
              </a:pathLst>
            </a:custGeom>
            <a:solidFill>
              <a:srgbClr val="000000"/>
            </a:solidFill>
          </p:spPr>
          <p:txBody>
            <a:bodyPr wrap="square" lIns="0" tIns="0" rIns="0" bIns="0" rtlCol="0"/>
            <a:lstStyle/>
            <a:p>
              <a:endParaRPr/>
            </a:p>
          </p:txBody>
        </p:sp>
        <p:sp>
          <p:nvSpPr>
            <p:cNvPr id="156" name="object 156"/>
            <p:cNvSpPr/>
            <p:nvPr/>
          </p:nvSpPr>
          <p:spPr>
            <a:xfrm>
              <a:off x="9749043" y="4554315"/>
              <a:ext cx="104139" cy="80645"/>
            </a:xfrm>
            <a:custGeom>
              <a:avLst/>
              <a:gdLst/>
              <a:ahLst/>
              <a:cxnLst/>
              <a:rect l="l" t="t" r="r" b="b"/>
              <a:pathLst>
                <a:path w="104140" h="80645">
                  <a:moveTo>
                    <a:pt x="0" y="0"/>
                  </a:moveTo>
                  <a:lnTo>
                    <a:pt x="0" y="27018"/>
                  </a:lnTo>
                  <a:lnTo>
                    <a:pt x="23489" y="44070"/>
                  </a:lnTo>
                  <a:lnTo>
                    <a:pt x="48727" y="58673"/>
                  </a:lnTo>
                  <a:lnTo>
                    <a:pt x="75488" y="70713"/>
                  </a:lnTo>
                  <a:lnTo>
                    <a:pt x="103544" y="80074"/>
                  </a:lnTo>
                </a:path>
              </a:pathLst>
            </a:custGeom>
            <a:ln w="5120">
              <a:solidFill>
                <a:srgbClr val="FFFFFF"/>
              </a:solidFill>
            </a:ln>
          </p:spPr>
          <p:txBody>
            <a:bodyPr wrap="square" lIns="0" tIns="0" rIns="0" bIns="0" rtlCol="0"/>
            <a:lstStyle/>
            <a:p>
              <a:endParaRPr/>
            </a:p>
          </p:txBody>
        </p:sp>
        <p:sp>
          <p:nvSpPr>
            <p:cNvPr id="157" name="object 157"/>
            <p:cNvSpPr/>
            <p:nvPr/>
          </p:nvSpPr>
          <p:spPr>
            <a:xfrm>
              <a:off x="9749043" y="4555282"/>
              <a:ext cx="104139" cy="80645"/>
            </a:xfrm>
            <a:custGeom>
              <a:avLst/>
              <a:gdLst/>
              <a:ahLst/>
              <a:cxnLst/>
              <a:rect l="l" t="t" r="r" b="b"/>
              <a:pathLst>
                <a:path w="104140" h="80645">
                  <a:moveTo>
                    <a:pt x="103544" y="80074"/>
                  </a:moveTo>
                  <a:lnTo>
                    <a:pt x="103544" y="53056"/>
                  </a:lnTo>
                  <a:lnTo>
                    <a:pt x="75588" y="43570"/>
                  </a:lnTo>
                  <a:lnTo>
                    <a:pt x="48888" y="31495"/>
                  </a:lnTo>
                  <a:lnTo>
                    <a:pt x="23629" y="16936"/>
                  </a:lnTo>
                  <a:lnTo>
                    <a:pt x="0" y="0"/>
                  </a:lnTo>
                </a:path>
              </a:pathLst>
            </a:custGeom>
            <a:ln w="5120">
              <a:solidFill>
                <a:srgbClr val="000000"/>
              </a:solidFill>
            </a:ln>
          </p:spPr>
          <p:txBody>
            <a:bodyPr wrap="square" lIns="0" tIns="0" rIns="0" bIns="0" rtlCol="0"/>
            <a:lstStyle/>
            <a:p>
              <a:endParaRPr/>
            </a:p>
          </p:txBody>
        </p:sp>
        <p:sp>
          <p:nvSpPr>
            <p:cNvPr id="158" name="object 158"/>
            <p:cNvSpPr/>
            <p:nvPr/>
          </p:nvSpPr>
          <p:spPr>
            <a:xfrm>
              <a:off x="9926222" y="4710570"/>
              <a:ext cx="157667" cy="152885"/>
            </a:xfrm>
            <a:prstGeom prst="rect">
              <a:avLst/>
            </a:prstGeom>
            <a:blipFill>
              <a:blip r:embed="rId37" cstate="print"/>
              <a:stretch>
                <a:fillRect/>
              </a:stretch>
            </a:blipFill>
          </p:spPr>
          <p:txBody>
            <a:bodyPr wrap="square" lIns="0" tIns="0" rIns="0" bIns="0" rtlCol="0"/>
            <a:lstStyle/>
            <a:p>
              <a:endParaRPr/>
            </a:p>
          </p:txBody>
        </p:sp>
        <p:sp>
          <p:nvSpPr>
            <p:cNvPr id="159" name="object 159"/>
            <p:cNvSpPr/>
            <p:nvPr/>
          </p:nvSpPr>
          <p:spPr>
            <a:xfrm>
              <a:off x="9919107" y="4703513"/>
              <a:ext cx="171894" cy="167099"/>
            </a:xfrm>
            <a:prstGeom prst="rect">
              <a:avLst/>
            </a:prstGeom>
            <a:blipFill>
              <a:blip r:embed="rId38" cstate="print"/>
              <a:stretch>
                <a:fillRect/>
              </a:stretch>
            </a:blipFill>
          </p:spPr>
          <p:txBody>
            <a:bodyPr wrap="square" lIns="0" tIns="0" rIns="0" bIns="0" rtlCol="0"/>
            <a:lstStyle/>
            <a:p>
              <a:endParaRPr/>
            </a:p>
          </p:txBody>
        </p:sp>
        <p:sp>
          <p:nvSpPr>
            <p:cNvPr id="160" name="object 160"/>
            <p:cNvSpPr txBox="1"/>
            <p:nvPr/>
          </p:nvSpPr>
          <p:spPr>
            <a:xfrm>
              <a:off x="7985341" y="4621288"/>
              <a:ext cx="1056005" cy="219291"/>
            </a:xfrm>
            <a:prstGeom prst="rect">
              <a:avLst/>
            </a:prstGeom>
          </p:spPr>
          <p:txBody>
            <a:bodyPr vert="horz" wrap="square" lIns="0" tIns="11430" rIns="0" bIns="0" rtlCol="0">
              <a:spAutoFit/>
            </a:bodyPr>
            <a:lstStyle/>
            <a:p>
              <a:pPr marL="12700">
                <a:spcBef>
                  <a:spcPts val="90"/>
                </a:spcBef>
              </a:pPr>
              <a:r>
                <a:rPr sz="1350" spc="-5" dirty="0">
                  <a:latin typeface="Times New Roman"/>
                  <a:cs typeface="Times New Roman"/>
                </a:rPr>
                <a:t>192.168.2.0/24</a:t>
              </a:r>
              <a:endParaRPr sz="1350">
                <a:latin typeface="Times New Roman"/>
                <a:cs typeface="Times New Roman"/>
              </a:endParaRPr>
            </a:p>
          </p:txBody>
        </p:sp>
        <p:sp>
          <p:nvSpPr>
            <p:cNvPr id="161" name="object 161"/>
            <p:cNvSpPr/>
            <p:nvPr/>
          </p:nvSpPr>
          <p:spPr>
            <a:xfrm>
              <a:off x="2259531" y="4620872"/>
              <a:ext cx="778510" cy="0"/>
            </a:xfrm>
            <a:custGeom>
              <a:avLst/>
              <a:gdLst/>
              <a:ahLst/>
              <a:cxnLst/>
              <a:rect l="l" t="t" r="r" b="b"/>
              <a:pathLst>
                <a:path w="778510">
                  <a:moveTo>
                    <a:pt x="0" y="0"/>
                  </a:moveTo>
                  <a:lnTo>
                    <a:pt x="778407" y="0"/>
                  </a:lnTo>
                </a:path>
              </a:pathLst>
            </a:custGeom>
            <a:ln w="30699">
              <a:solidFill>
                <a:srgbClr val="000000"/>
              </a:solidFill>
            </a:ln>
          </p:spPr>
          <p:txBody>
            <a:bodyPr wrap="square" lIns="0" tIns="0" rIns="0" bIns="0" rtlCol="0"/>
            <a:lstStyle/>
            <a:p>
              <a:endParaRPr/>
            </a:p>
          </p:txBody>
        </p:sp>
        <p:sp>
          <p:nvSpPr>
            <p:cNvPr id="162" name="object 162"/>
            <p:cNvSpPr/>
            <p:nvPr/>
          </p:nvSpPr>
          <p:spPr>
            <a:xfrm>
              <a:off x="2259531" y="3900160"/>
              <a:ext cx="778510" cy="0"/>
            </a:xfrm>
            <a:custGeom>
              <a:avLst/>
              <a:gdLst/>
              <a:ahLst/>
              <a:cxnLst/>
              <a:rect l="l" t="t" r="r" b="b"/>
              <a:pathLst>
                <a:path w="778510">
                  <a:moveTo>
                    <a:pt x="0" y="0"/>
                  </a:moveTo>
                  <a:lnTo>
                    <a:pt x="778407" y="0"/>
                  </a:lnTo>
                </a:path>
              </a:pathLst>
            </a:custGeom>
            <a:ln w="30699">
              <a:solidFill>
                <a:srgbClr val="000000"/>
              </a:solidFill>
            </a:ln>
          </p:spPr>
          <p:txBody>
            <a:bodyPr wrap="square" lIns="0" tIns="0" rIns="0" bIns="0" rtlCol="0"/>
            <a:lstStyle/>
            <a:p>
              <a:endParaRPr/>
            </a:p>
          </p:txBody>
        </p:sp>
        <p:sp>
          <p:nvSpPr>
            <p:cNvPr id="163" name="object 163"/>
            <p:cNvSpPr/>
            <p:nvPr/>
          </p:nvSpPr>
          <p:spPr>
            <a:xfrm>
              <a:off x="2259531" y="2667351"/>
              <a:ext cx="778510" cy="0"/>
            </a:xfrm>
            <a:custGeom>
              <a:avLst/>
              <a:gdLst/>
              <a:ahLst/>
              <a:cxnLst/>
              <a:rect l="l" t="t" r="r" b="b"/>
              <a:pathLst>
                <a:path w="778510">
                  <a:moveTo>
                    <a:pt x="0" y="0"/>
                  </a:moveTo>
                  <a:lnTo>
                    <a:pt x="778407" y="0"/>
                  </a:lnTo>
                </a:path>
              </a:pathLst>
            </a:custGeom>
            <a:ln w="30699">
              <a:solidFill>
                <a:srgbClr val="000000"/>
              </a:solidFill>
            </a:ln>
          </p:spPr>
          <p:txBody>
            <a:bodyPr wrap="square" lIns="0" tIns="0" rIns="0" bIns="0" rtlCol="0"/>
            <a:lstStyle/>
            <a:p>
              <a:endParaRPr/>
            </a:p>
          </p:txBody>
        </p:sp>
        <p:sp>
          <p:nvSpPr>
            <p:cNvPr id="164" name="object 164"/>
            <p:cNvSpPr/>
            <p:nvPr/>
          </p:nvSpPr>
          <p:spPr>
            <a:xfrm>
              <a:off x="3066994" y="2504048"/>
              <a:ext cx="0" cy="2417445"/>
            </a:xfrm>
            <a:custGeom>
              <a:avLst/>
              <a:gdLst/>
              <a:ahLst/>
              <a:cxnLst/>
              <a:rect l="l" t="t" r="r" b="b"/>
              <a:pathLst>
                <a:path h="2417445">
                  <a:moveTo>
                    <a:pt x="0" y="0"/>
                  </a:moveTo>
                  <a:lnTo>
                    <a:pt x="0" y="2417252"/>
                  </a:lnTo>
                </a:path>
              </a:pathLst>
            </a:custGeom>
            <a:ln w="58110">
              <a:solidFill>
                <a:srgbClr val="000000"/>
              </a:solidFill>
            </a:ln>
          </p:spPr>
          <p:txBody>
            <a:bodyPr wrap="square" lIns="0" tIns="0" rIns="0" bIns="0" rtlCol="0"/>
            <a:lstStyle/>
            <a:p>
              <a:endParaRPr/>
            </a:p>
          </p:txBody>
        </p:sp>
        <p:sp>
          <p:nvSpPr>
            <p:cNvPr id="165" name="object 165"/>
            <p:cNvSpPr/>
            <p:nvPr/>
          </p:nvSpPr>
          <p:spPr>
            <a:xfrm>
              <a:off x="2212232" y="2814737"/>
              <a:ext cx="95250" cy="54610"/>
            </a:xfrm>
            <a:custGeom>
              <a:avLst/>
              <a:gdLst/>
              <a:ahLst/>
              <a:cxnLst/>
              <a:rect l="l" t="t" r="r" b="b"/>
              <a:pathLst>
                <a:path w="95250" h="54610">
                  <a:moveTo>
                    <a:pt x="19554" y="0"/>
                  </a:moveTo>
                  <a:lnTo>
                    <a:pt x="0" y="24534"/>
                  </a:lnTo>
                  <a:lnTo>
                    <a:pt x="2705" y="32689"/>
                  </a:lnTo>
                  <a:lnTo>
                    <a:pt x="37675" y="52136"/>
                  </a:lnTo>
                  <a:lnTo>
                    <a:pt x="94755" y="54150"/>
                  </a:lnTo>
                  <a:lnTo>
                    <a:pt x="24240" y="568"/>
                  </a:lnTo>
                  <a:lnTo>
                    <a:pt x="19554" y="0"/>
                  </a:lnTo>
                  <a:close/>
                </a:path>
              </a:pathLst>
            </a:custGeom>
            <a:solidFill>
              <a:srgbClr val="DDDDDD"/>
            </a:solidFill>
          </p:spPr>
          <p:txBody>
            <a:bodyPr wrap="square" lIns="0" tIns="0" rIns="0" bIns="0" rtlCol="0"/>
            <a:lstStyle/>
            <a:p>
              <a:endParaRPr/>
            </a:p>
          </p:txBody>
        </p:sp>
        <p:sp>
          <p:nvSpPr>
            <p:cNvPr id="166" name="object 166"/>
            <p:cNvSpPr/>
            <p:nvPr/>
          </p:nvSpPr>
          <p:spPr>
            <a:xfrm>
              <a:off x="2235361" y="2803224"/>
              <a:ext cx="71868" cy="65662"/>
            </a:xfrm>
            <a:prstGeom prst="rect">
              <a:avLst/>
            </a:prstGeom>
            <a:blipFill>
              <a:blip r:embed="rId39" cstate="print"/>
              <a:stretch>
                <a:fillRect/>
              </a:stretch>
            </a:blipFill>
          </p:spPr>
          <p:txBody>
            <a:bodyPr wrap="square" lIns="0" tIns="0" rIns="0" bIns="0" rtlCol="0"/>
            <a:lstStyle/>
            <a:p>
              <a:endParaRPr/>
            </a:p>
          </p:txBody>
        </p:sp>
        <p:sp>
          <p:nvSpPr>
            <p:cNvPr id="167" name="object 167"/>
            <p:cNvSpPr/>
            <p:nvPr/>
          </p:nvSpPr>
          <p:spPr>
            <a:xfrm>
              <a:off x="2235361" y="2803224"/>
              <a:ext cx="72390" cy="66040"/>
            </a:xfrm>
            <a:custGeom>
              <a:avLst/>
              <a:gdLst/>
              <a:ahLst/>
              <a:cxnLst/>
              <a:rect l="l" t="t" r="r" b="b"/>
              <a:pathLst>
                <a:path w="72390" h="66039">
                  <a:moveTo>
                    <a:pt x="71868" y="65662"/>
                  </a:moveTo>
                  <a:lnTo>
                    <a:pt x="71868" y="47470"/>
                  </a:lnTo>
                  <a:lnTo>
                    <a:pt x="0" y="0"/>
                  </a:lnTo>
                  <a:lnTo>
                    <a:pt x="0" y="23593"/>
                  </a:lnTo>
                  <a:lnTo>
                    <a:pt x="71868" y="65662"/>
                  </a:lnTo>
                  <a:close/>
                </a:path>
              </a:pathLst>
            </a:custGeom>
            <a:ln w="10242">
              <a:solidFill>
                <a:srgbClr val="FFFFFF"/>
              </a:solidFill>
            </a:ln>
          </p:spPr>
          <p:txBody>
            <a:bodyPr wrap="square" lIns="0" tIns="0" rIns="0" bIns="0" rtlCol="0"/>
            <a:lstStyle/>
            <a:p>
              <a:endParaRPr/>
            </a:p>
          </p:txBody>
        </p:sp>
        <p:sp>
          <p:nvSpPr>
            <p:cNvPr id="168" name="object 168"/>
            <p:cNvSpPr/>
            <p:nvPr/>
          </p:nvSpPr>
          <p:spPr>
            <a:xfrm>
              <a:off x="2235361" y="2712691"/>
              <a:ext cx="226046" cy="138005"/>
            </a:xfrm>
            <a:prstGeom prst="rect">
              <a:avLst/>
            </a:prstGeom>
            <a:blipFill>
              <a:blip r:embed="rId40" cstate="print"/>
              <a:stretch>
                <a:fillRect/>
              </a:stretch>
            </a:blipFill>
          </p:spPr>
          <p:txBody>
            <a:bodyPr wrap="square" lIns="0" tIns="0" rIns="0" bIns="0" rtlCol="0"/>
            <a:lstStyle/>
            <a:p>
              <a:endParaRPr/>
            </a:p>
          </p:txBody>
        </p:sp>
        <p:sp>
          <p:nvSpPr>
            <p:cNvPr id="169" name="object 169"/>
            <p:cNvSpPr/>
            <p:nvPr/>
          </p:nvSpPr>
          <p:spPr>
            <a:xfrm>
              <a:off x="2235361" y="2712690"/>
              <a:ext cx="226060" cy="138430"/>
            </a:xfrm>
            <a:custGeom>
              <a:avLst/>
              <a:gdLst/>
              <a:ahLst/>
              <a:cxnLst/>
              <a:rect l="l" t="t" r="r" b="b"/>
              <a:pathLst>
                <a:path w="226059" h="138430">
                  <a:moveTo>
                    <a:pt x="226046" y="48607"/>
                  </a:moveTo>
                  <a:lnTo>
                    <a:pt x="156798" y="0"/>
                  </a:lnTo>
                  <a:lnTo>
                    <a:pt x="0" y="90534"/>
                  </a:lnTo>
                  <a:lnTo>
                    <a:pt x="71868" y="138005"/>
                  </a:lnTo>
                  <a:lnTo>
                    <a:pt x="226046" y="48607"/>
                  </a:lnTo>
                  <a:close/>
                </a:path>
              </a:pathLst>
            </a:custGeom>
            <a:ln w="10239">
              <a:solidFill>
                <a:srgbClr val="FFFFFF"/>
              </a:solidFill>
            </a:ln>
          </p:spPr>
          <p:txBody>
            <a:bodyPr wrap="square" lIns="0" tIns="0" rIns="0" bIns="0" rtlCol="0"/>
            <a:lstStyle/>
            <a:p>
              <a:endParaRPr/>
            </a:p>
          </p:txBody>
        </p:sp>
        <p:sp>
          <p:nvSpPr>
            <p:cNvPr id="170" name="object 170"/>
            <p:cNvSpPr/>
            <p:nvPr/>
          </p:nvSpPr>
          <p:spPr>
            <a:xfrm>
              <a:off x="2017905" y="2672042"/>
              <a:ext cx="182245" cy="125095"/>
            </a:xfrm>
            <a:custGeom>
              <a:avLst/>
              <a:gdLst/>
              <a:ahLst/>
              <a:cxnLst/>
              <a:rect l="l" t="t" r="r" b="b"/>
              <a:pathLst>
                <a:path w="182245" h="125094">
                  <a:moveTo>
                    <a:pt x="39456" y="0"/>
                  </a:moveTo>
                  <a:lnTo>
                    <a:pt x="5432" y="27354"/>
                  </a:lnTo>
                  <a:lnTo>
                    <a:pt x="0" y="46830"/>
                  </a:lnTo>
                  <a:lnTo>
                    <a:pt x="2234" y="66946"/>
                  </a:lnTo>
                  <a:lnTo>
                    <a:pt x="38311" y="103879"/>
                  </a:lnTo>
                  <a:lnTo>
                    <a:pt x="98005" y="123870"/>
                  </a:lnTo>
                  <a:lnTo>
                    <a:pt x="129920" y="124645"/>
                  </a:lnTo>
                  <a:lnTo>
                    <a:pt x="182177" y="116828"/>
                  </a:lnTo>
                  <a:lnTo>
                    <a:pt x="39456" y="0"/>
                  </a:lnTo>
                  <a:close/>
                </a:path>
              </a:pathLst>
            </a:custGeom>
            <a:solidFill>
              <a:srgbClr val="DDDDDD"/>
            </a:solidFill>
          </p:spPr>
          <p:txBody>
            <a:bodyPr wrap="square" lIns="0" tIns="0" rIns="0" bIns="0" rtlCol="0"/>
            <a:lstStyle/>
            <a:p>
              <a:endParaRPr/>
            </a:p>
          </p:txBody>
        </p:sp>
        <p:sp>
          <p:nvSpPr>
            <p:cNvPr id="171" name="object 171"/>
            <p:cNvSpPr/>
            <p:nvPr/>
          </p:nvSpPr>
          <p:spPr>
            <a:xfrm>
              <a:off x="2057671" y="2553935"/>
              <a:ext cx="294637" cy="171831"/>
            </a:xfrm>
            <a:prstGeom prst="rect">
              <a:avLst/>
            </a:prstGeom>
            <a:blipFill>
              <a:blip r:embed="rId6" cstate="print"/>
              <a:stretch>
                <a:fillRect/>
              </a:stretch>
            </a:blipFill>
          </p:spPr>
          <p:txBody>
            <a:bodyPr wrap="square" lIns="0" tIns="0" rIns="0" bIns="0" rtlCol="0"/>
            <a:lstStyle/>
            <a:p>
              <a:endParaRPr/>
            </a:p>
          </p:txBody>
        </p:sp>
        <p:sp>
          <p:nvSpPr>
            <p:cNvPr id="172" name="object 172"/>
            <p:cNvSpPr/>
            <p:nvPr/>
          </p:nvSpPr>
          <p:spPr>
            <a:xfrm>
              <a:off x="2057670" y="2553935"/>
              <a:ext cx="294640" cy="172085"/>
            </a:xfrm>
            <a:custGeom>
              <a:avLst/>
              <a:gdLst/>
              <a:ahLst/>
              <a:cxnLst/>
              <a:rect l="l" t="t" r="r" b="b"/>
              <a:pathLst>
                <a:path w="294640" h="172085">
                  <a:moveTo>
                    <a:pt x="142411" y="171831"/>
                  </a:moveTo>
                  <a:lnTo>
                    <a:pt x="0" y="89255"/>
                  </a:lnTo>
                  <a:lnTo>
                    <a:pt x="152865" y="0"/>
                  </a:lnTo>
                  <a:lnTo>
                    <a:pt x="294637" y="83997"/>
                  </a:lnTo>
                  <a:lnTo>
                    <a:pt x="260870" y="112891"/>
                  </a:lnTo>
                  <a:lnTo>
                    <a:pt x="223951" y="137347"/>
                  </a:lnTo>
                  <a:lnTo>
                    <a:pt x="184319" y="157088"/>
                  </a:lnTo>
                  <a:lnTo>
                    <a:pt x="142411" y="171831"/>
                  </a:lnTo>
                  <a:close/>
                </a:path>
              </a:pathLst>
            </a:custGeom>
            <a:ln w="10238">
              <a:solidFill>
                <a:srgbClr val="FFFFFF"/>
              </a:solidFill>
            </a:ln>
          </p:spPr>
          <p:txBody>
            <a:bodyPr wrap="square" lIns="0" tIns="0" rIns="0" bIns="0" rtlCol="0"/>
            <a:lstStyle/>
            <a:p>
              <a:endParaRPr/>
            </a:p>
          </p:txBody>
        </p:sp>
        <p:sp>
          <p:nvSpPr>
            <p:cNvPr id="173" name="object 173"/>
            <p:cNvSpPr/>
            <p:nvPr/>
          </p:nvSpPr>
          <p:spPr>
            <a:xfrm>
              <a:off x="2159719" y="2536452"/>
              <a:ext cx="29909" cy="164440"/>
            </a:xfrm>
            <a:prstGeom prst="rect">
              <a:avLst/>
            </a:prstGeom>
            <a:blipFill>
              <a:blip r:embed="rId41" cstate="print"/>
              <a:stretch>
                <a:fillRect/>
              </a:stretch>
            </a:blipFill>
          </p:spPr>
          <p:txBody>
            <a:bodyPr wrap="square" lIns="0" tIns="0" rIns="0" bIns="0" rtlCol="0"/>
            <a:lstStyle/>
            <a:p>
              <a:endParaRPr/>
            </a:p>
          </p:txBody>
        </p:sp>
        <p:sp>
          <p:nvSpPr>
            <p:cNvPr id="174" name="object 174"/>
            <p:cNvSpPr/>
            <p:nvPr/>
          </p:nvSpPr>
          <p:spPr>
            <a:xfrm>
              <a:off x="2159718" y="2536453"/>
              <a:ext cx="30480" cy="164465"/>
            </a:xfrm>
            <a:custGeom>
              <a:avLst/>
              <a:gdLst/>
              <a:ahLst/>
              <a:cxnLst/>
              <a:rect l="l" t="t" r="r" b="b"/>
              <a:pathLst>
                <a:path w="30479" h="164464">
                  <a:moveTo>
                    <a:pt x="29909" y="164440"/>
                  </a:moveTo>
                  <a:lnTo>
                    <a:pt x="29909" y="17481"/>
                  </a:lnTo>
                  <a:lnTo>
                    <a:pt x="0" y="0"/>
                  </a:lnTo>
                  <a:lnTo>
                    <a:pt x="1167" y="139426"/>
                  </a:lnTo>
                  <a:lnTo>
                    <a:pt x="29909" y="164440"/>
                  </a:lnTo>
                  <a:close/>
                </a:path>
              </a:pathLst>
            </a:custGeom>
            <a:ln w="10254">
              <a:solidFill>
                <a:srgbClr val="FFFFFF"/>
              </a:solidFill>
            </a:ln>
          </p:spPr>
          <p:txBody>
            <a:bodyPr wrap="square" lIns="0" tIns="0" rIns="0" bIns="0" rtlCol="0"/>
            <a:lstStyle/>
            <a:p>
              <a:endParaRPr/>
            </a:p>
          </p:txBody>
        </p:sp>
        <p:sp>
          <p:nvSpPr>
            <p:cNvPr id="175" name="object 175"/>
            <p:cNvSpPr/>
            <p:nvPr/>
          </p:nvSpPr>
          <p:spPr>
            <a:xfrm>
              <a:off x="2104708" y="2528919"/>
              <a:ext cx="56179" cy="132604"/>
            </a:xfrm>
            <a:prstGeom prst="rect">
              <a:avLst/>
            </a:prstGeom>
            <a:blipFill>
              <a:blip r:embed="rId42" cstate="print"/>
              <a:stretch>
                <a:fillRect/>
              </a:stretch>
            </a:blipFill>
          </p:spPr>
          <p:txBody>
            <a:bodyPr wrap="square" lIns="0" tIns="0" rIns="0" bIns="0" rtlCol="0"/>
            <a:lstStyle/>
            <a:p>
              <a:endParaRPr/>
            </a:p>
          </p:txBody>
        </p:sp>
        <p:sp>
          <p:nvSpPr>
            <p:cNvPr id="176" name="object 176"/>
            <p:cNvSpPr/>
            <p:nvPr/>
          </p:nvSpPr>
          <p:spPr>
            <a:xfrm>
              <a:off x="2104708" y="2528920"/>
              <a:ext cx="56515" cy="132715"/>
            </a:xfrm>
            <a:custGeom>
              <a:avLst/>
              <a:gdLst/>
              <a:ahLst/>
              <a:cxnLst/>
              <a:rect l="l" t="t" r="r" b="b"/>
              <a:pathLst>
                <a:path w="56515" h="132714">
                  <a:moveTo>
                    <a:pt x="55125" y="21319"/>
                  </a:moveTo>
                  <a:lnTo>
                    <a:pt x="0" y="0"/>
                  </a:lnTo>
                  <a:lnTo>
                    <a:pt x="0" y="86697"/>
                  </a:lnTo>
                  <a:lnTo>
                    <a:pt x="56179" y="132604"/>
                  </a:lnTo>
                  <a:lnTo>
                    <a:pt x="55125" y="21319"/>
                  </a:lnTo>
                  <a:close/>
                </a:path>
              </a:pathLst>
            </a:custGeom>
            <a:ln w="10251">
              <a:solidFill>
                <a:srgbClr val="FFFFFF"/>
              </a:solidFill>
            </a:ln>
          </p:spPr>
          <p:txBody>
            <a:bodyPr wrap="square" lIns="0" tIns="0" rIns="0" bIns="0" rtlCol="0"/>
            <a:lstStyle/>
            <a:p>
              <a:endParaRPr/>
            </a:p>
          </p:txBody>
        </p:sp>
        <p:sp>
          <p:nvSpPr>
            <p:cNvPr id="177" name="object 177"/>
            <p:cNvSpPr/>
            <p:nvPr/>
          </p:nvSpPr>
          <p:spPr>
            <a:xfrm>
              <a:off x="2104708" y="2471216"/>
              <a:ext cx="145025" cy="79022"/>
            </a:xfrm>
            <a:prstGeom prst="rect">
              <a:avLst/>
            </a:prstGeom>
            <a:blipFill>
              <a:blip r:embed="rId43" cstate="print"/>
              <a:stretch>
                <a:fillRect/>
              </a:stretch>
            </a:blipFill>
          </p:spPr>
          <p:txBody>
            <a:bodyPr wrap="square" lIns="0" tIns="0" rIns="0" bIns="0" rtlCol="0"/>
            <a:lstStyle/>
            <a:p>
              <a:endParaRPr/>
            </a:p>
          </p:txBody>
        </p:sp>
        <p:sp>
          <p:nvSpPr>
            <p:cNvPr id="178" name="object 178"/>
            <p:cNvSpPr/>
            <p:nvPr/>
          </p:nvSpPr>
          <p:spPr>
            <a:xfrm>
              <a:off x="2104708" y="2471217"/>
              <a:ext cx="145415" cy="79375"/>
            </a:xfrm>
            <a:custGeom>
              <a:avLst/>
              <a:gdLst/>
              <a:ahLst/>
              <a:cxnLst/>
              <a:rect l="l" t="t" r="r" b="b"/>
              <a:pathLst>
                <a:path w="145415" h="79375">
                  <a:moveTo>
                    <a:pt x="55125" y="79022"/>
                  </a:moveTo>
                  <a:lnTo>
                    <a:pt x="55011" y="65236"/>
                  </a:lnTo>
                  <a:lnTo>
                    <a:pt x="145025" y="13075"/>
                  </a:lnTo>
                  <a:lnTo>
                    <a:pt x="99306" y="0"/>
                  </a:lnTo>
                  <a:lnTo>
                    <a:pt x="0" y="57703"/>
                  </a:lnTo>
                  <a:lnTo>
                    <a:pt x="55125" y="79022"/>
                  </a:lnTo>
                  <a:close/>
                </a:path>
              </a:pathLst>
            </a:custGeom>
            <a:ln w="10238">
              <a:solidFill>
                <a:srgbClr val="FFFFFF"/>
              </a:solidFill>
            </a:ln>
          </p:spPr>
          <p:txBody>
            <a:bodyPr wrap="square" lIns="0" tIns="0" rIns="0" bIns="0" rtlCol="0"/>
            <a:lstStyle/>
            <a:p>
              <a:endParaRPr/>
            </a:p>
          </p:txBody>
        </p:sp>
        <p:sp>
          <p:nvSpPr>
            <p:cNvPr id="179" name="object 179"/>
            <p:cNvSpPr/>
            <p:nvPr/>
          </p:nvSpPr>
          <p:spPr>
            <a:xfrm>
              <a:off x="2057671" y="2643190"/>
              <a:ext cx="142411" cy="145680"/>
            </a:xfrm>
            <a:prstGeom prst="rect">
              <a:avLst/>
            </a:prstGeom>
            <a:blipFill>
              <a:blip r:embed="rId44" cstate="print"/>
              <a:stretch>
                <a:fillRect/>
              </a:stretch>
            </a:blipFill>
          </p:spPr>
          <p:txBody>
            <a:bodyPr wrap="square" lIns="0" tIns="0" rIns="0" bIns="0" rtlCol="0"/>
            <a:lstStyle/>
            <a:p>
              <a:endParaRPr/>
            </a:p>
          </p:txBody>
        </p:sp>
        <p:sp>
          <p:nvSpPr>
            <p:cNvPr id="180" name="object 180"/>
            <p:cNvSpPr/>
            <p:nvPr/>
          </p:nvSpPr>
          <p:spPr>
            <a:xfrm>
              <a:off x="2057671" y="2643189"/>
              <a:ext cx="142875" cy="146050"/>
            </a:xfrm>
            <a:custGeom>
              <a:avLst/>
              <a:gdLst/>
              <a:ahLst/>
              <a:cxnLst/>
              <a:rect l="l" t="t" r="r" b="b"/>
              <a:pathLst>
                <a:path w="142875" h="146050">
                  <a:moveTo>
                    <a:pt x="142411" y="82575"/>
                  </a:moveTo>
                  <a:lnTo>
                    <a:pt x="0" y="0"/>
                  </a:lnTo>
                  <a:lnTo>
                    <a:pt x="0" y="62962"/>
                  </a:lnTo>
                  <a:lnTo>
                    <a:pt x="142411" y="145680"/>
                  </a:lnTo>
                  <a:lnTo>
                    <a:pt x="142411" y="82575"/>
                  </a:lnTo>
                  <a:close/>
                </a:path>
              </a:pathLst>
            </a:custGeom>
            <a:ln w="10244">
              <a:solidFill>
                <a:srgbClr val="FFFFFF"/>
              </a:solidFill>
            </a:ln>
          </p:spPr>
          <p:txBody>
            <a:bodyPr wrap="square" lIns="0" tIns="0" rIns="0" bIns="0" rtlCol="0"/>
            <a:lstStyle/>
            <a:p>
              <a:endParaRPr/>
            </a:p>
          </p:txBody>
        </p:sp>
        <p:sp>
          <p:nvSpPr>
            <p:cNvPr id="181" name="object 181"/>
            <p:cNvSpPr/>
            <p:nvPr/>
          </p:nvSpPr>
          <p:spPr>
            <a:xfrm>
              <a:off x="2159718" y="2465957"/>
              <a:ext cx="157966" cy="87976"/>
            </a:xfrm>
            <a:prstGeom prst="rect">
              <a:avLst/>
            </a:prstGeom>
            <a:blipFill>
              <a:blip r:embed="rId45" cstate="print"/>
              <a:stretch>
                <a:fillRect/>
              </a:stretch>
            </a:blipFill>
          </p:spPr>
          <p:txBody>
            <a:bodyPr wrap="square" lIns="0" tIns="0" rIns="0" bIns="0" rtlCol="0"/>
            <a:lstStyle/>
            <a:p>
              <a:endParaRPr/>
            </a:p>
          </p:txBody>
        </p:sp>
        <p:sp>
          <p:nvSpPr>
            <p:cNvPr id="182" name="object 182"/>
            <p:cNvSpPr/>
            <p:nvPr/>
          </p:nvSpPr>
          <p:spPr>
            <a:xfrm>
              <a:off x="2159719" y="2465958"/>
              <a:ext cx="158115" cy="88265"/>
            </a:xfrm>
            <a:custGeom>
              <a:avLst/>
              <a:gdLst/>
              <a:ahLst/>
              <a:cxnLst/>
              <a:rect l="l" t="t" r="r" b="b"/>
              <a:pathLst>
                <a:path w="158115" h="88264">
                  <a:moveTo>
                    <a:pt x="157966" y="14496"/>
                  </a:moveTo>
                  <a:lnTo>
                    <a:pt x="121376" y="0"/>
                  </a:lnTo>
                  <a:lnTo>
                    <a:pt x="89928" y="18476"/>
                  </a:lnTo>
                  <a:lnTo>
                    <a:pt x="0" y="70494"/>
                  </a:lnTo>
                  <a:lnTo>
                    <a:pt x="29909" y="87976"/>
                  </a:lnTo>
                  <a:lnTo>
                    <a:pt x="64647" y="74676"/>
                  </a:lnTo>
                  <a:lnTo>
                    <a:pt x="97740" y="57898"/>
                  </a:lnTo>
                  <a:lnTo>
                    <a:pt x="128932" y="37790"/>
                  </a:lnTo>
                  <a:lnTo>
                    <a:pt x="157966" y="14496"/>
                  </a:lnTo>
                  <a:close/>
                </a:path>
              </a:pathLst>
            </a:custGeom>
            <a:ln w="10238">
              <a:solidFill>
                <a:srgbClr val="FFFFFF"/>
              </a:solidFill>
            </a:ln>
          </p:spPr>
          <p:txBody>
            <a:bodyPr wrap="square" lIns="0" tIns="0" rIns="0" bIns="0" rtlCol="0"/>
            <a:lstStyle/>
            <a:p>
              <a:endParaRPr/>
            </a:p>
          </p:txBody>
        </p:sp>
        <p:sp>
          <p:nvSpPr>
            <p:cNvPr id="183" name="object 183"/>
            <p:cNvSpPr/>
            <p:nvPr/>
          </p:nvSpPr>
          <p:spPr>
            <a:xfrm>
              <a:off x="2307231" y="2761297"/>
              <a:ext cx="154177" cy="107590"/>
            </a:xfrm>
            <a:prstGeom prst="rect">
              <a:avLst/>
            </a:prstGeom>
            <a:blipFill>
              <a:blip r:embed="rId46" cstate="print"/>
              <a:stretch>
                <a:fillRect/>
              </a:stretch>
            </a:blipFill>
          </p:spPr>
          <p:txBody>
            <a:bodyPr wrap="square" lIns="0" tIns="0" rIns="0" bIns="0" rtlCol="0"/>
            <a:lstStyle/>
            <a:p>
              <a:endParaRPr/>
            </a:p>
          </p:txBody>
        </p:sp>
        <p:sp>
          <p:nvSpPr>
            <p:cNvPr id="184" name="object 184"/>
            <p:cNvSpPr/>
            <p:nvPr/>
          </p:nvSpPr>
          <p:spPr>
            <a:xfrm>
              <a:off x="2307231" y="2761297"/>
              <a:ext cx="154305" cy="107950"/>
            </a:xfrm>
            <a:custGeom>
              <a:avLst/>
              <a:gdLst/>
              <a:ahLst/>
              <a:cxnLst/>
              <a:rect l="l" t="t" r="r" b="b"/>
              <a:pathLst>
                <a:path w="154305" h="107950">
                  <a:moveTo>
                    <a:pt x="154177" y="0"/>
                  </a:moveTo>
                  <a:lnTo>
                    <a:pt x="0" y="89397"/>
                  </a:lnTo>
                  <a:lnTo>
                    <a:pt x="0" y="107590"/>
                  </a:lnTo>
                  <a:lnTo>
                    <a:pt x="154177" y="18334"/>
                  </a:lnTo>
                  <a:lnTo>
                    <a:pt x="154177" y="0"/>
                  </a:lnTo>
                  <a:close/>
                </a:path>
              </a:pathLst>
            </a:custGeom>
            <a:ln w="10240">
              <a:solidFill>
                <a:srgbClr val="000000"/>
              </a:solidFill>
            </a:ln>
          </p:spPr>
          <p:txBody>
            <a:bodyPr wrap="square" lIns="0" tIns="0" rIns="0" bIns="0" rtlCol="0"/>
            <a:lstStyle/>
            <a:p>
              <a:endParaRPr/>
            </a:p>
          </p:txBody>
        </p:sp>
        <p:sp>
          <p:nvSpPr>
            <p:cNvPr id="185" name="object 185"/>
            <p:cNvSpPr/>
            <p:nvPr/>
          </p:nvSpPr>
          <p:spPr>
            <a:xfrm>
              <a:off x="2255927" y="2721787"/>
              <a:ext cx="189230" cy="116839"/>
            </a:xfrm>
            <a:custGeom>
              <a:avLst/>
              <a:gdLst/>
              <a:ahLst/>
              <a:cxnLst/>
              <a:rect l="l" t="t" r="r" b="b"/>
              <a:pathLst>
                <a:path w="189230" h="116839">
                  <a:moveTo>
                    <a:pt x="53296" y="103894"/>
                  </a:moveTo>
                  <a:lnTo>
                    <a:pt x="42001" y="110574"/>
                  </a:lnTo>
                  <a:lnTo>
                    <a:pt x="51416" y="116828"/>
                  </a:lnTo>
                  <a:lnTo>
                    <a:pt x="62724" y="110148"/>
                  </a:lnTo>
                  <a:lnTo>
                    <a:pt x="53296" y="103894"/>
                  </a:lnTo>
                  <a:close/>
                </a:path>
                <a:path w="189230" h="116839">
                  <a:moveTo>
                    <a:pt x="39309" y="94514"/>
                  </a:moveTo>
                  <a:lnTo>
                    <a:pt x="28001" y="101194"/>
                  </a:lnTo>
                  <a:lnTo>
                    <a:pt x="37415" y="107447"/>
                  </a:lnTo>
                  <a:lnTo>
                    <a:pt x="48724" y="100768"/>
                  </a:lnTo>
                  <a:lnTo>
                    <a:pt x="39309" y="94514"/>
                  </a:lnTo>
                  <a:close/>
                </a:path>
                <a:path w="189230" h="116839">
                  <a:moveTo>
                    <a:pt x="74290" y="91245"/>
                  </a:moveTo>
                  <a:lnTo>
                    <a:pt x="62995" y="98067"/>
                  </a:lnTo>
                  <a:lnTo>
                    <a:pt x="72410" y="104179"/>
                  </a:lnTo>
                  <a:lnTo>
                    <a:pt x="83718" y="97499"/>
                  </a:lnTo>
                  <a:lnTo>
                    <a:pt x="74290" y="91245"/>
                  </a:lnTo>
                  <a:close/>
                </a:path>
                <a:path w="189230" h="116839">
                  <a:moveTo>
                    <a:pt x="25309" y="85134"/>
                  </a:moveTo>
                  <a:lnTo>
                    <a:pt x="14000" y="91814"/>
                  </a:lnTo>
                  <a:lnTo>
                    <a:pt x="23429" y="98067"/>
                  </a:lnTo>
                  <a:lnTo>
                    <a:pt x="34723" y="91245"/>
                  </a:lnTo>
                  <a:lnTo>
                    <a:pt x="25309" y="85134"/>
                  </a:lnTo>
                  <a:close/>
                </a:path>
                <a:path w="189230" h="116839">
                  <a:moveTo>
                    <a:pt x="60303" y="81865"/>
                  </a:moveTo>
                  <a:lnTo>
                    <a:pt x="48994" y="88687"/>
                  </a:lnTo>
                  <a:lnTo>
                    <a:pt x="58409" y="94798"/>
                  </a:lnTo>
                  <a:lnTo>
                    <a:pt x="69718" y="88118"/>
                  </a:lnTo>
                  <a:lnTo>
                    <a:pt x="60303" y="81865"/>
                  </a:lnTo>
                  <a:close/>
                </a:path>
                <a:path w="189230" h="116839">
                  <a:moveTo>
                    <a:pt x="137271" y="53439"/>
                  </a:moveTo>
                  <a:lnTo>
                    <a:pt x="83989" y="85418"/>
                  </a:lnTo>
                  <a:lnTo>
                    <a:pt x="93403" y="91529"/>
                  </a:lnTo>
                  <a:lnTo>
                    <a:pt x="146700" y="59551"/>
                  </a:lnTo>
                  <a:lnTo>
                    <a:pt x="137271" y="53439"/>
                  </a:lnTo>
                  <a:close/>
                </a:path>
                <a:path w="189230" h="116839">
                  <a:moveTo>
                    <a:pt x="11308" y="75753"/>
                  </a:moveTo>
                  <a:lnTo>
                    <a:pt x="0" y="82433"/>
                  </a:lnTo>
                  <a:lnTo>
                    <a:pt x="9428" y="88545"/>
                  </a:lnTo>
                  <a:lnTo>
                    <a:pt x="20723" y="81865"/>
                  </a:lnTo>
                  <a:lnTo>
                    <a:pt x="11308" y="75753"/>
                  </a:lnTo>
                  <a:close/>
                </a:path>
                <a:path w="189230" h="116839">
                  <a:moveTo>
                    <a:pt x="46303" y="72484"/>
                  </a:moveTo>
                  <a:lnTo>
                    <a:pt x="34994" y="79164"/>
                  </a:lnTo>
                  <a:lnTo>
                    <a:pt x="44423" y="85418"/>
                  </a:lnTo>
                  <a:lnTo>
                    <a:pt x="55717" y="78738"/>
                  </a:lnTo>
                  <a:lnTo>
                    <a:pt x="46303" y="72484"/>
                  </a:lnTo>
                  <a:close/>
                </a:path>
                <a:path w="189230" h="116839">
                  <a:moveTo>
                    <a:pt x="81297" y="69215"/>
                  </a:moveTo>
                  <a:lnTo>
                    <a:pt x="69988" y="76037"/>
                  </a:lnTo>
                  <a:lnTo>
                    <a:pt x="79403" y="82149"/>
                  </a:lnTo>
                  <a:lnTo>
                    <a:pt x="90711" y="75469"/>
                  </a:lnTo>
                  <a:lnTo>
                    <a:pt x="81297" y="69215"/>
                  </a:lnTo>
                  <a:close/>
                </a:path>
                <a:path w="189230" h="116839">
                  <a:moveTo>
                    <a:pt x="32302" y="63104"/>
                  </a:moveTo>
                  <a:lnTo>
                    <a:pt x="20993" y="69784"/>
                  </a:lnTo>
                  <a:lnTo>
                    <a:pt x="30422" y="76037"/>
                  </a:lnTo>
                  <a:lnTo>
                    <a:pt x="41716" y="69215"/>
                  </a:lnTo>
                  <a:lnTo>
                    <a:pt x="32302" y="63104"/>
                  </a:lnTo>
                  <a:close/>
                </a:path>
                <a:path w="189230" h="116839">
                  <a:moveTo>
                    <a:pt x="67296" y="59835"/>
                  </a:moveTo>
                  <a:lnTo>
                    <a:pt x="55988" y="66657"/>
                  </a:lnTo>
                  <a:lnTo>
                    <a:pt x="65416" y="72769"/>
                  </a:lnTo>
                  <a:lnTo>
                    <a:pt x="76711" y="66089"/>
                  </a:lnTo>
                  <a:lnTo>
                    <a:pt x="67296" y="59835"/>
                  </a:lnTo>
                  <a:close/>
                </a:path>
                <a:path w="189230" h="116839">
                  <a:moveTo>
                    <a:pt x="102291" y="56708"/>
                  </a:moveTo>
                  <a:lnTo>
                    <a:pt x="90982" y="63388"/>
                  </a:lnTo>
                  <a:lnTo>
                    <a:pt x="100396" y="69500"/>
                  </a:lnTo>
                  <a:lnTo>
                    <a:pt x="111705" y="62820"/>
                  </a:lnTo>
                  <a:lnTo>
                    <a:pt x="102291" y="56708"/>
                  </a:lnTo>
                  <a:close/>
                </a:path>
                <a:path w="189230" h="116839">
                  <a:moveTo>
                    <a:pt x="53296" y="50455"/>
                  </a:moveTo>
                  <a:lnTo>
                    <a:pt x="41987" y="57135"/>
                  </a:lnTo>
                  <a:lnTo>
                    <a:pt x="51416" y="63388"/>
                  </a:lnTo>
                  <a:lnTo>
                    <a:pt x="62710" y="56708"/>
                  </a:lnTo>
                  <a:lnTo>
                    <a:pt x="53296" y="50455"/>
                  </a:lnTo>
                  <a:close/>
                </a:path>
                <a:path w="189230" h="116839">
                  <a:moveTo>
                    <a:pt x="88290" y="47186"/>
                  </a:moveTo>
                  <a:lnTo>
                    <a:pt x="76981" y="54008"/>
                  </a:lnTo>
                  <a:lnTo>
                    <a:pt x="86410" y="60119"/>
                  </a:lnTo>
                  <a:lnTo>
                    <a:pt x="97705" y="53439"/>
                  </a:lnTo>
                  <a:lnTo>
                    <a:pt x="88290" y="47186"/>
                  </a:lnTo>
                  <a:close/>
                </a:path>
                <a:path w="189230" h="116839">
                  <a:moveTo>
                    <a:pt x="123285" y="44059"/>
                  </a:moveTo>
                  <a:lnTo>
                    <a:pt x="111976" y="50739"/>
                  </a:lnTo>
                  <a:lnTo>
                    <a:pt x="121390" y="56992"/>
                  </a:lnTo>
                  <a:lnTo>
                    <a:pt x="132699" y="50170"/>
                  </a:lnTo>
                  <a:lnTo>
                    <a:pt x="123285" y="44059"/>
                  </a:lnTo>
                  <a:close/>
                </a:path>
                <a:path w="189230" h="116839">
                  <a:moveTo>
                    <a:pt x="158265" y="40790"/>
                  </a:moveTo>
                  <a:lnTo>
                    <a:pt x="146970" y="47470"/>
                  </a:lnTo>
                  <a:lnTo>
                    <a:pt x="156385" y="53723"/>
                  </a:lnTo>
                  <a:lnTo>
                    <a:pt x="167693" y="47044"/>
                  </a:lnTo>
                  <a:lnTo>
                    <a:pt x="158265" y="40790"/>
                  </a:lnTo>
                  <a:close/>
                </a:path>
                <a:path w="189230" h="116839">
                  <a:moveTo>
                    <a:pt x="74290" y="37805"/>
                  </a:moveTo>
                  <a:lnTo>
                    <a:pt x="62981" y="44627"/>
                  </a:lnTo>
                  <a:lnTo>
                    <a:pt x="72410" y="50739"/>
                  </a:lnTo>
                  <a:lnTo>
                    <a:pt x="83704" y="44059"/>
                  </a:lnTo>
                  <a:lnTo>
                    <a:pt x="74290" y="37805"/>
                  </a:lnTo>
                  <a:close/>
                </a:path>
                <a:path w="189230" h="116839">
                  <a:moveTo>
                    <a:pt x="109284" y="34678"/>
                  </a:moveTo>
                  <a:lnTo>
                    <a:pt x="97975" y="41358"/>
                  </a:lnTo>
                  <a:lnTo>
                    <a:pt x="107404" y="47470"/>
                  </a:lnTo>
                  <a:lnTo>
                    <a:pt x="118698" y="40790"/>
                  </a:lnTo>
                  <a:lnTo>
                    <a:pt x="109284" y="34678"/>
                  </a:lnTo>
                  <a:close/>
                </a:path>
                <a:path w="189230" h="116839">
                  <a:moveTo>
                    <a:pt x="144278" y="31410"/>
                  </a:moveTo>
                  <a:lnTo>
                    <a:pt x="132970" y="38090"/>
                  </a:lnTo>
                  <a:lnTo>
                    <a:pt x="142384" y="44343"/>
                  </a:lnTo>
                  <a:lnTo>
                    <a:pt x="153693" y="37521"/>
                  </a:lnTo>
                  <a:lnTo>
                    <a:pt x="144278" y="31410"/>
                  </a:lnTo>
                  <a:close/>
                </a:path>
                <a:path w="189230" h="116839">
                  <a:moveTo>
                    <a:pt x="179258" y="28141"/>
                  </a:moveTo>
                  <a:lnTo>
                    <a:pt x="167964" y="34963"/>
                  </a:lnTo>
                  <a:lnTo>
                    <a:pt x="177378" y="41074"/>
                  </a:lnTo>
                  <a:lnTo>
                    <a:pt x="188687" y="34394"/>
                  </a:lnTo>
                  <a:lnTo>
                    <a:pt x="179258" y="28141"/>
                  </a:lnTo>
                  <a:close/>
                </a:path>
                <a:path w="189230" h="116839">
                  <a:moveTo>
                    <a:pt x="95283" y="25298"/>
                  </a:moveTo>
                  <a:lnTo>
                    <a:pt x="83975" y="31978"/>
                  </a:lnTo>
                  <a:lnTo>
                    <a:pt x="93403" y="38090"/>
                  </a:lnTo>
                  <a:lnTo>
                    <a:pt x="104698" y="31410"/>
                  </a:lnTo>
                  <a:lnTo>
                    <a:pt x="95283" y="25298"/>
                  </a:lnTo>
                  <a:close/>
                </a:path>
                <a:path w="189230" h="116839">
                  <a:moveTo>
                    <a:pt x="130278" y="22029"/>
                  </a:moveTo>
                  <a:lnTo>
                    <a:pt x="118969" y="28709"/>
                  </a:lnTo>
                  <a:lnTo>
                    <a:pt x="128398" y="34963"/>
                  </a:lnTo>
                  <a:lnTo>
                    <a:pt x="139692" y="28141"/>
                  </a:lnTo>
                  <a:lnTo>
                    <a:pt x="130278" y="22029"/>
                  </a:lnTo>
                  <a:close/>
                </a:path>
                <a:path w="189230" h="116839">
                  <a:moveTo>
                    <a:pt x="165272" y="18760"/>
                  </a:moveTo>
                  <a:lnTo>
                    <a:pt x="153963" y="25440"/>
                  </a:lnTo>
                  <a:lnTo>
                    <a:pt x="163378" y="31694"/>
                  </a:lnTo>
                  <a:lnTo>
                    <a:pt x="174687" y="25014"/>
                  </a:lnTo>
                  <a:lnTo>
                    <a:pt x="165272" y="18760"/>
                  </a:lnTo>
                  <a:close/>
                </a:path>
                <a:path w="189230" h="116839">
                  <a:moveTo>
                    <a:pt x="116277" y="12649"/>
                  </a:moveTo>
                  <a:lnTo>
                    <a:pt x="104968" y="19329"/>
                  </a:lnTo>
                  <a:lnTo>
                    <a:pt x="114397" y="25440"/>
                  </a:lnTo>
                  <a:lnTo>
                    <a:pt x="125692" y="18760"/>
                  </a:lnTo>
                  <a:lnTo>
                    <a:pt x="116277" y="12649"/>
                  </a:lnTo>
                  <a:close/>
                </a:path>
                <a:path w="189230" h="116839">
                  <a:moveTo>
                    <a:pt x="151272" y="9380"/>
                  </a:moveTo>
                  <a:lnTo>
                    <a:pt x="139963" y="16060"/>
                  </a:lnTo>
                  <a:lnTo>
                    <a:pt x="149391" y="22313"/>
                  </a:lnTo>
                  <a:lnTo>
                    <a:pt x="160686" y="15633"/>
                  </a:lnTo>
                  <a:lnTo>
                    <a:pt x="151272" y="9380"/>
                  </a:lnTo>
                  <a:close/>
                </a:path>
                <a:path w="189230" h="116839">
                  <a:moveTo>
                    <a:pt x="137271" y="0"/>
                  </a:moveTo>
                  <a:lnTo>
                    <a:pt x="125962" y="6679"/>
                  </a:lnTo>
                  <a:lnTo>
                    <a:pt x="135391" y="12933"/>
                  </a:lnTo>
                  <a:lnTo>
                    <a:pt x="146685" y="6111"/>
                  </a:lnTo>
                  <a:lnTo>
                    <a:pt x="137271" y="0"/>
                  </a:lnTo>
                  <a:close/>
                </a:path>
              </a:pathLst>
            </a:custGeom>
            <a:solidFill>
              <a:srgbClr val="FFFFFF"/>
            </a:solidFill>
          </p:spPr>
          <p:txBody>
            <a:bodyPr wrap="square" lIns="0" tIns="0" rIns="0" bIns="0" rtlCol="0"/>
            <a:lstStyle/>
            <a:p>
              <a:endParaRPr/>
            </a:p>
          </p:txBody>
        </p:sp>
        <p:sp>
          <p:nvSpPr>
            <p:cNvPr id="186" name="object 186"/>
            <p:cNvSpPr/>
            <p:nvPr/>
          </p:nvSpPr>
          <p:spPr>
            <a:xfrm>
              <a:off x="2255927" y="2727897"/>
              <a:ext cx="189230" cy="113664"/>
            </a:xfrm>
            <a:custGeom>
              <a:avLst/>
              <a:gdLst/>
              <a:ahLst/>
              <a:cxnLst/>
              <a:rect l="l" t="t" r="r" b="b"/>
              <a:pathLst>
                <a:path w="189230" h="113664">
                  <a:moveTo>
                    <a:pt x="146685" y="0"/>
                  </a:moveTo>
                  <a:lnTo>
                    <a:pt x="135384" y="6817"/>
                  </a:lnTo>
                  <a:lnTo>
                    <a:pt x="135391" y="9371"/>
                  </a:lnTo>
                  <a:lnTo>
                    <a:pt x="146685" y="2700"/>
                  </a:lnTo>
                  <a:lnTo>
                    <a:pt x="146685" y="0"/>
                  </a:lnTo>
                  <a:close/>
                </a:path>
                <a:path w="189230" h="113664">
                  <a:moveTo>
                    <a:pt x="125962" y="568"/>
                  </a:moveTo>
                  <a:lnTo>
                    <a:pt x="125962" y="3268"/>
                  </a:lnTo>
                  <a:lnTo>
                    <a:pt x="135377" y="9371"/>
                  </a:lnTo>
                  <a:lnTo>
                    <a:pt x="135384" y="6817"/>
                  </a:lnTo>
                  <a:lnTo>
                    <a:pt x="125962" y="568"/>
                  </a:lnTo>
                  <a:close/>
                </a:path>
                <a:path w="189230" h="113664">
                  <a:moveTo>
                    <a:pt x="125692" y="12649"/>
                  </a:moveTo>
                  <a:lnTo>
                    <a:pt x="114390" y="19324"/>
                  </a:lnTo>
                  <a:lnTo>
                    <a:pt x="114397" y="22021"/>
                  </a:lnTo>
                  <a:lnTo>
                    <a:pt x="125692" y="15349"/>
                  </a:lnTo>
                  <a:lnTo>
                    <a:pt x="125692" y="12649"/>
                  </a:lnTo>
                  <a:close/>
                </a:path>
                <a:path w="189230" h="113664">
                  <a:moveTo>
                    <a:pt x="104968" y="13217"/>
                  </a:moveTo>
                  <a:lnTo>
                    <a:pt x="104968" y="15918"/>
                  </a:lnTo>
                  <a:lnTo>
                    <a:pt x="114383" y="22020"/>
                  </a:lnTo>
                  <a:lnTo>
                    <a:pt x="114390" y="19324"/>
                  </a:lnTo>
                  <a:lnTo>
                    <a:pt x="104968" y="13217"/>
                  </a:lnTo>
                  <a:close/>
                </a:path>
                <a:path w="189230" h="113664">
                  <a:moveTo>
                    <a:pt x="83975" y="25867"/>
                  </a:moveTo>
                  <a:lnTo>
                    <a:pt x="83975" y="28567"/>
                  </a:lnTo>
                  <a:lnTo>
                    <a:pt x="93403" y="34678"/>
                  </a:lnTo>
                  <a:lnTo>
                    <a:pt x="93403" y="31978"/>
                  </a:lnTo>
                  <a:lnTo>
                    <a:pt x="83975" y="25867"/>
                  </a:lnTo>
                  <a:close/>
                </a:path>
                <a:path w="189230" h="113664">
                  <a:moveTo>
                    <a:pt x="104698" y="25298"/>
                  </a:moveTo>
                  <a:lnTo>
                    <a:pt x="93403" y="31978"/>
                  </a:lnTo>
                  <a:lnTo>
                    <a:pt x="93403" y="34678"/>
                  </a:lnTo>
                  <a:lnTo>
                    <a:pt x="104698" y="27999"/>
                  </a:lnTo>
                  <a:lnTo>
                    <a:pt x="104698" y="25298"/>
                  </a:lnTo>
                  <a:close/>
                </a:path>
                <a:path w="189230" h="113664">
                  <a:moveTo>
                    <a:pt x="62981" y="38516"/>
                  </a:moveTo>
                  <a:lnTo>
                    <a:pt x="62981" y="41074"/>
                  </a:lnTo>
                  <a:lnTo>
                    <a:pt x="72410" y="47328"/>
                  </a:lnTo>
                  <a:lnTo>
                    <a:pt x="72410" y="44627"/>
                  </a:lnTo>
                  <a:lnTo>
                    <a:pt x="62981" y="38516"/>
                  </a:lnTo>
                  <a:close/>
                </a:path>
                <a:path w="189230" h="113664">
                  <a:moveTo>
                    <a:pt x="83704" y="37947"/>
                  </a:moveTo>
                  <a:lnTo>
                    <a:pt x="72410" y="44627"/>
                  </a:lnTo>
                  <a:lnTo>
                    <a:pt x="72410" y="47328"/>
                  </a:lnTo>
                  <a:lnTo>
                    <a:pt x="83704" y="40648"/>
                  </a:lnTo>
                  <a:lnTo>
                    <a:pt x="83704" y="37947"/>
                  </a:lnTo>
                  <a:close/>
                </a:path>
                <a:path w="189230" h="113664">
                  <a:moveTo>
                    <a:pt x="41987" y="51023"/>
                  </a:moveTo>
                  <a:lnTo>
                    <a:pt x="41987" y="53723"/>
                  </a:lnTo>
                  <a:lnTo>
                    <a:pt x="51416" y="59977"/>
                  </a:lnTo>
                  <a:lnTo>
                    <a:pt x="51416" y="57277"/>
                  </a:lnTo>
                  <a:lnTo>
                    <a:pt x="41987" y="51023"/>
                  </a:lnTo>
                  <a:close/>
                </a:path>
                <a:path w="189230" h="113664">
                  <a:moveTo>
                    <a:pt x="62710" y="50597"/>
                  </a:moveTo>
                  <a:lnTo>
                    <a:pt x="51416" y="57277"/>
                  </a:lnTo>
                  <a:lnTo>
                    <a:pt x="51416" y="59977"/>
                  </a:lnTo>
                  <a:lnTo>
                    <a:pt x="62710" y="53155"/>
                  </a:lnTo>
                  <a:lnTo>
                    <a:pt x="62710" y="50597"/>
                  </a:lnTo>
                  <a:close/>
                </a:path>
                <a:path w="189230" h="113664">
                  <a:moveTo>
                    <a:pt x="20993" y="63672"/>
                  </a:moveTo>
                  <a:lnTo>
                    <a:pt x="20993" y="66373"/>
                  </a:lnTo>
                  <a:lnTo>
                    <a:pt x="30422" y="72626"/>
                  </a:lnTo>
                  <a:lnTo>
                    <a:pt x="30422" y="69926"/>
                  </a:lnTo>
                  <a:lnTo>
                    <a:pt x="20993" y="63672"/>
                  </a:lnTo>
                  <a:close/>
                </a:path>
                <a:path w="189230" h="113664">
                  <a:moveTo>
                    <a:pt x="41716" y="63104"/>
                  </a:moveTo>
                  <a:lnTo>
                    <a:pt x="30422" y="69926"/>
                  </a:lnTo>
                  <a:lnTo>
                    <a:pt x="30422" y="72626"/>
                  </a:lnTo>
                  <a:lnTo>
                    <a:pt x="41716" y="65804"/>
                  </a:lnTo>
                  <a:lnTo>
                    <a:pt x="41716" y="63104"/>
                  </a:lnTo>
                  <a:close/>
                </a:path>
                <a:path w="189230" h="113664">
                  <a:moveTo>
                    <a:pt x="0" y="76322"/>
                  </a:moveTo>
                  <a:lnTo>
                    <a:pt x="0" y="79022"/>
                  </a:lnTo>
                  <a:lnTo>
                    <a:pt x="9428" y="85134"/>
                  </a:lnTo>
                  <a:lnTo>
                    <a:pt x="9428" y="82433"/>
                  </a:lnTo>
                  <a:lnTo>
                    <a:pt x="0" y="76322"/>
                  </a:lnTo>
                  <a:close/>
                </a:path>
                <a:path w="189230" h="113664">
                  <a:moveTo>
                    <a:pt x="20723" y="75753"/>
                  </a:moveTo>
                  <a:lnTo>
                    <a:pt x="9428" y="82433"/>
                  </a:lnTo>
                  <a:lnTo>
                    <a:pt x="9428" y="85134"/>
                  </a:lnTo>
                  <a:lnTo>
                    <a:pt x="20723" y="78454"/>
                  </a:lnTo>
                  <a:lnTo>
                    <a:pt x="20723" y="75753"/>
                  </a:lnTo>
                  <a:close/>
                </a:path>
                <a:path w="189230" h="113664">
                  <a:moveTo>
                    <a:pt x="160686" y="9380"/>
                  </a:moveTo>
                  <a:lnTo>
                    <a:pt x="149385" y="16197"/>
                  </a:lnTo>
                  <a:lnTo>
                    <a:pt x="149391" y="18894"/>
                  </a:lnTo>
                  <a:lnTo>
                    <a:pt x="160686" y="12080"/>
                  </a:lnTo>
                  <a:lnTo>
                    <a:pt x="160686" y="9380"/>
                  </a:lnTo>
                  <a:close/>
                </a:path>
                <a:path w="189230" h="113664">
                  <a:moveTo>
                    <a:pt x="139963" y="9948"/>
                  </a:moveTo>
                  <a:lnTo>
                    <a:pt x="139963" y="12649"/>
                  </a:lnTo>
                  <a:lnTo>
                    <a:pt x="149377" y="18893"/>
                  </a:lnTo>
                  <a:lnTo>
                    <a:pt x="149385" y="16197"/>
                  </a:lnTo>
                  <a:lnTo>
                    <a:pt x="139963" y="9948"/>
                  </a:lnTo>
                  <a:close/>
                </a:path>
                <a:path w="189230" h="113664">
                  <a:moveTo>
                    <a:pt x="139692" y="22029"/>
                  </a:moveTo>
                  <a:lnTo>
                    <a:pt x="128391" y="28847"/>
                  </a:lnTo>
                  <a:lnTo>
                    <a:pt x="128398" y="31401"/>
                  </a:lnTo>
                  <a:lnTo>
                    <a:pt x="139692" y="24730"/>
                  </a:lnTo>
                  <a:lnTo>
                    <a:pt x="139692" y="22029"/>
                  </a:lnTo>
                  <a:close/>
                </a:path>
                <a:path w="189230" h="113664">
                  <a:moveTo>
                    <a:pt x="118969" y="22598"/>
                  </a:moveTo>
                  <a:lnTo>
                    <a:pt x="118969" y="25298"/>
                  </a:lnTo>
                  <a:lnTo>
                    <a:pt x="128383" y="31400"/>
                  </a:lnTo>
                  <a:lnTo>
                    <a:pt x="128391" y="28847"/>
                  </a:lnTo>
                  <a:lnTo>
                    <a:pt x="118969" y="22598"/>
                  </a:lnTo>
                  <a:close/>
                </a:path>
                <a:path w="189230" h="113664">
                  <a:moveTo>
                    <a:pt x="118698" y="34678"/>
                  </a:moveTo>
                  <a:lnTo>
                    <a:pt x="107397" y="41354"/>
                  </a:lnTo>
                  <a:lnTo>
                    <a:pt x="107404" y="44050"/>
                  </a:lnTo>
                  <a:lnTo>
                    <a:pt x="118698" y="37379"/>
                  </a:lnTo>
                  <a:lnTo>
                    <a:pt x="118698" y="34678"/>
                  </a:lnTo>
                  <a:close/>
                </a:path>
                <a:path w="189230" h="113664">
                  <a:moveTo>
                    <a:pt x="97975" y="35247"/>
                  </a:moveTo>
                  <a:lnTo>
                    <a:pt x="97975" y="37947"/>
                  </a:lnTo>
                  <a:lnTo>
                    <a:pt x="107390" y="44050"/>
                  </a:lnTo>
                  <a:lnTo>
                    <a:pt x="107397" y="41354"/>
                  </a:lnTo>
                  <a:lnTo>
                    <a:pt x="97975" y="35247"/>
                  </a:lnTo>
                  <a:close/>
                </a:path>
                <a:path w="189230" h="113664">
                  <a:moveTo>
                    <a:pt x="42001" y="104463"/>
                  </a:moveTo>
                  <a:lnTo>
                    <a:pt x="42001" y="107163"/>
                  </a:lnTo>
                  <a:lnTo>
                    <a:pt x="51416" y="113417"/>
                  </a:lnTo>
                  <a:lnTo>
                    <a:pt x="51416" y="110716"/>
                  </a:lnTo>
                  <a:lnTo>
                    <a:pt x="42001" y="104463"/>
                  </a:lnTo>
                  <a:close/>
                </a:path>
                <a:path w="189230" h="113664">
                  <a:moveTo>
                    <a:pt x="62724" y="104036"/>
                  </a:moveTo>
                  <a:lnTo>
                    <a:pt x="51416" y="110716"/>
                  </a:lnTo>
                  <a:lnTo>
                    <a:pt x="51416" y="113417"/>
                  </a:lnTo>
                  <a:lnTo>
                    <a:pt x="62724" y="106737"/>
                  </a:lnTo>
                  <a:lnTo>
                    <a:pt x="62724" y="104036"/>
                  </a:lnTo>
                  <a:close/>
                </a:path>
                <a:path w="189230" h="113664">
                  <a:moveTo>
                    <a:pt x="28001" y="95082"/>
                  </a:moveTo>
                  <a:lnTo>
                    <a:pt x="28001" y="97783"/>
                  </a:lnTo>
                  <a:lnTo>
                    <a:pt x="37415" y="104036"/>
                  </a:lnTo>
                  <a:lnTo>
                    <a:pt x="37415" y="101336"/>
                  </a:lnTo>
                  <a:lnTo>
                    <a:pt x="28001" y="95082"/>
                  </a:lnTo>
                  <a:close/>
                </a:path>
                <a:path w="189230" h="113664">
                  <a:moveTo>
                    <a:pt x="48724" y="94656"/>
                  </a:moveTo>
                  <a:lnTo>
                    <a:pt x="37415" y="101336"/>
                  </a:lnTo>
                  <a:lnTo>
                    <a:pt x="37415" y="104036"/>
                  </a:lnTo>
                  <a:lnTo>
                    <a:pt x="48724" y="97214"/>
                  </a:lnTo>
                  <a:lnTo>
                    <a:pt x="48724" y="94656"/>
                  </a:lnTo>
                  <a:close/>
                </a:path>
                <a:path w="189230" h="113664">
                  <a:moveTo>
                    <a:pt x="62995" y="91956"/>
                  </a:moveTo>
                  <a:lnTo>
                    <a:pt x="62995" y="94656"/>
                  </a:lnTo>
                  <a:lnTo>
                    <a:pt x="72410" y="100768"/>
                  </a:lnTo>
                  <a:lnTo>
                    <a:pt x="72410" y="98067"/>
                  </a:lnTo>
                  <a:lnTo>
                    <a:pt x="62995" y="91956"/>
                  </a:lnTo>
                  <a:close/>
                </a:path>
                <a:path w="189230" h="113664">
                  <a:moveTo>
                    <a:pt x="83718" y="91387"/>
                  </a:moveTo>
                  <a:lnTo>
                    <a:pt x="72410" y="98067"/>
                  </a:lnTo>
                  <a:lnTo>
                    <a:pt x="72410" y="100768"/>
                  </a:lnTo>
                  <a:lnTo>
                    <a:pt x="83718" y="94088"/>
                  </a:lnTo>
                  <a:lnTo>
                    <a:pt x="83718" y="91387"/>
                  </a:lnTo>
                  <a:close/>
                </a:path>
                <a:path w="189230" h="113664">
                  <a:moveTo>
                    <a:pt x="14000" y="85702"/>
                  </a:moveTo>
                  <a:lnTo>
                    <a:pt x="14000" y="88402"/>
                  </a:lnTo>
                  <a:lnTo>
                    <a:pt x="23429" y="94656"/>
                  </a:lnTo>
                  <a:lnTo>
                    <a:pt x="23429" y="91956"/>
                  </a:lnTo>
                  <a:lnTo>
                    <a:pt x="14000" y="85702"/>
                  </a:lnTo>
                  <a:close/>
                </a:path>
                <a:path w="189230" h="113664">
                  <a:moveTo>
                    <a:pt x="34723" y="85134"/>
                  </a:moveTo>
                  <a:lnTo>
                    <a:pt x="23429" y="91956"/>
                  </a:lnTo>
                  <a:lnTo>
                    <a:pt x="23429" y="94656"/>
                  </a:lnTo>
                  <a:lnTo>
                    <a:pt x="34723" y="87834"/>
                  </a:lnTo>
                  <a:lnTo>
                    <a:pt x="34723" y="85134"/>
                  </a:lnTo>
                  <a:close/>
                </a:path>
                <a:path w="189230" h="113664">
                  <a:moveTo>
                    <a:pt x="48994" y="82575"/>
                  </a:moveTo>
                  <a:lnTo>
                    <a:pt x="48994" y="85134"/>
                  </a:lnTo>
                  <a:lnTo>
                    <a:pt x="58409" y="91387"/>
                  </a:lnTo>
                  <a:lnTo>
                    <a:pt x="58409" y="88687"/>
                  </a:lnTo>
                  <a:lnTo>
                    <a:pt x="48994" y="82575"/>
                  </a:lnTo>
                  <a:close/>
                </a:path>
                <a:path w="189230" h="113664">
                  <a:moveTo>
                    <a:pt x="69718" y="82007"/>
                  </a:moveTo>
                  <a:lnTo>
                    <a:pt x="58409" y="88687"/>
                  </a:lnTo>
                  <a:lnTo>
                    <a:pt x="58409" y="91387"/>
                  </a:lnTo>
                  <a:lnTo>
                    <a:pt x="69718" y="84707"/>
                  </a:lnTo>
                  <a:lnTo>
                    <a:pt x="69718" y="82007"/>
                  </a:lnTo>
                  <a:close/>
                </a:path>
                <a:path w="189230" h="113664">
                  <a:moveTo>
                    <a:pt x="83989" y="79306"/>
                  </a:moveTo>
                  <a:lnTo>
                    <a:pt x="83989" y="82007"/>
                  </a:lnTo>
                  <a:lnTo>
                    <a:pt x="93403" y="88118"/>
                  </a:lnTo>
                  <a:lnTo>
                    <a:pt x="93403" y="85418"/>
                  </a:lnTo>
                  <a:lnTo>
                    <a:pt x="83989" y="79306"/>
                  </a:lnTo>
                  <a:close/>
                </a:path>
                <a:path w="189230" h="113664">
                  <a:moveTo>
                    <a:pt x="146700" y="53439"/>
                  </a:moveTo>
                  <a:lnTo>
                    <a:pt x="93403" y="85418"/>
                  </a:lnTo>
                  <a:lnTo>
                    <a:pt x="93403" y="88118"/>
                  </a:lnTo>
                  <a:lnTo>
                    <a:pt x="146685" y="56140"/>
                  </a:lnTo>
                  <a:lnTo>
                    <a:pt x="146700" y="53439"/>
                  </a:lnTo>
                  <a:close/>
                </a:path>
                <a:path w="189230" h="113664">
                  <a:moveTo>
                    <a:pt x="55717" y="72626"/>
                  </a:moveTo>
                  <a:lnTo>
                    <a:pt x="44416" y="79302"/>
                  </a:lnTo>
                  <a:lnTo>
                    <a:pt x="44423" y="81998"/>
                  </a:lnTo>
                  <a:lnTo>
                    <a:pt x="55717" y="75185"/>
                  </a:lnTo>
                  <a:lnTo>
                    <a:pt x="55717" y="72626"/>
                  </a:lnTo>
                  <a:close/>
                </a:path>
                <a:path w="189230" h="113664">
                  <a:moveTo>
                    <a:pt x="34994" y="73053"/>
                  </a:moveTo>
                  <a:lnTo>
                    <a:pt x="34994" y="75753"/>
                  </a:lnTo>
                  <a:lnTo>
                    <a:pt x="44408" y="81997"/>
                  </a:lnTo>
                  <a:lnTo>
                    <a:pt x="44416" y="79302"/>
                  </a:lnTo>
                  <a:lnTo>
                    <a:pt x="34994" y="73053"/>
                  </a:lnTo>
                  <a:close/>
                </a:path>
                <a:path w="189230" h="113664">
                  <a:moveTo>
                    <a:pt x="69988" y="69926"/>
                  </a:moveTo>
                  <a:lnTo>
                    <a:pt x="69988" y="72626"/>
                  </a:lnTo>
                  <a:lnTo>
                    <a:pt x="79403" y="78738"/>
                  </a:lnTo>
                  <a:lnTo>
                    <a:pt x="79403" y="76037"/>
                  </a:lnTo>
                  <a:lnTo>
                    <a:pt x="69988" y="69926"/>
                  </a:lnTo>
                  <a:close/>
                </a:path>
                <a:path w="189230" h="113664">
                  <a:moveTo>
                    <a:pt x="90711" y="69357"/>
                  </a:moveTo>
                  <a:lnTo>
                    <a:pt x="79403" y="76037"/>
                  </a:lnTo>
                  <a:lnTo>
                    <a:pt x="79403" y="78738"/>
                  </a:lnTo>
                  <a:lnTo>
                    <a:pt x="90711" y="72058"/>
                  </a:lnTo>
                  <a:lnTo>
                    <a:pt x="90711" y="69357"/>
                  </a:lnTo>
                  <a:close/>
                </a:path>
                <a:path w="189230" h="113664">
                  <a:moveTo>
                    <a:pt x="76711" y="59977"/>
                  </a:moveTo>
                  <a:lnTo>
                    <a:pt x="65410" y="66653"/>
                  </a:lnTo>
                  <a:lnTo>
                    <a:pt x="65416" y="69349"/>
                  </a:lnTo>
                  <a:lnTo>
                    <a:pt x="76711" y="62677"/>
                  </a:lnTo>
                  <a:lnTo>
                    <a:pt x="76711" y="59977"/>
                  </a:lnTo>
                  <a:close/>
                </a:path>
                <a:path w="189230" h="113664">
                  <a:moveTo>
                    <a:pt x="55988" y="60546"/>
                  </a:moveTo>
                  <a:lnTo>
                    <a:pt x="55988" y="63104"/>
                  </a:lnTo>
                  <a:lnTo>
                    <a:pt x="65402" y="69348"/>
                  </a:lnTo>
                  <a:lnTo>
                    <a:pt x="65410" y="66653"/>
                  </a:lnTo>
                  <a:lnTo>
                    <a:pt x="55988" y="60546"/>
                  </a:lnTo>
                  <a:close/>
                </a:path>
                <a:path w="189230" h="113664">
                  <a:moveTo>
                    <a:pt x="90982" y="57277"/>
                  </a:moveTo>
                  <a:lnTo>
                    <a:pt x="90982" y="59977"/>
                  </a:lnTo>
                  <a:lnTo>
                    <a:pt x="100396" y="66089"/>
                  </a:lnTo>
                  <a:lnTo>
                    <a:pt x="100396" y="63388"/>
                  </a:lnTo>
                  <a:lnTo>
                    <a:pt x="90982" y="57277"/>
                  </a:lnTo>
                  <a:close/>
                </a:path>
                <a:path w="189230" h="113664">
                  <a:moveTo>
                    <a:pt x="111705" y="56708"/>
                  </a:moveTo>
                  <a:lnTo>
                    <a:pt x="100396" y="63388"/>
                  </a:lnTo>
                  <a:lnTo>
                    <a:pt x="100396" y="66089"/>
                  </a:lnTo>
                  <a:lnTo>
                    <a:pt x="111705" y="59409"/>
                  </a:lnTo>
                  <a:lnTo>
                    <a:pt x="111705" y="56708"/>
                  </a:lnTo>
                  <a:close/>
                </a:path>
                <a:path w="189230" h="113664">
                  <a:moveTo>
                    <a:pt x="97705" y="47328"/>
                  </a:moveTo>
                  <a:lnTo>
                    <a:pt x="86403" y="54003"/>
                  </a:lnTo>
                  <a:lnTo>
                    <a:pt x="86410" y="56700"/>
                  </a:lnTo>
                  <a:lnTo>
                    <a:pt x="97705" y="50028"/>
                  </a:lnTo>
                  <a:lnTo>
                    <a:pt x="97705" y="47328"/>
                  </a:lnTo>
                  <a:close/>
                </a:path>
                <a:path w="189230" h="113664">
                  <a:moveTo>
                    <a:pt x="76981" y="47896"/>
                  </a:moveTo>
                  <a:lnTo>
                    <a:pt x="76981" y="50597"/>
                  </a:lnTo>
                  <a:lnTo>
                    <a:pt x="86396" y="56699"/>
                  </a:lnTo>
                  <a:lnTo>
                    <a:pt x="86403" y="54003"/>
                  </a:lnTo>
                  <a:lnTo>
                    <a:pt x="76981" y="47896"/>
                  </a:lnTo>
                  <a:close/>
                </a:path>
                <a:path w="189230" h="113664">
                  <a:moveTo>
                    <a:pt x="111976" y="44627"/>
                  </a:moveTo>
                  <a:lnTo>
                    <a:pt x="111976" y="47328"/>
                  </a:lnTo>
                  <a:lnTo>
                    <a:pt x="121390" y="53439"/>
                  </a:lnTo>
                  <a:lnTo>
                    <a:pt x="121390" y="50739"/>
                  </a:lnTo>
                  <a:lnTo>
                    <a:pt x="111976" y="44627"/>
                  </a:lnTo>
                  <a:close/>
                </a:path>
                <a:path w="189230" h="113664">
                  <a:moveTo>
                    <a:pt x="132699" y="44059"/>
                  </a:moveTo>
                  <a:lnTo>
                    <a:pt x="121390" y="50881"/>
                  </a:lnTo>
                  <a:lnTo>
                    <a:pt x="121390" y="53439"/>
                  </a:lnTo>
                  <a:lnTo>
                    <a:pt x="132699" y="46759"/>
                  </a:lnTo>
                  <a:lnTo>
                    <a:pt x="132699" y="44059"/>
                  </a:lnTo>
                  <a:close/>
                </a:path>
                <a:path w="189230" h="113664">
                  <a:moveTo>
                    <a:pt x="153963" y="19329"/>
                  </a:moveTo>
                  <a:lnTo>
                    <a:pt x="153963" y="22029"/>
                  </a:lnTo>
                  <a:lnTo>
                    <a:pt x="163378" y="28283"/>
                  </a:lnTo>
                  <a:lnTo>
                    <a:pt x="163378" y="25582"/>
                  </a:lnTo>
                  <a:lnTo>
                    <a:pt x="153963" y="19329"/>
                  </a:lnTo>
                  <a:close/>
                </a:path>
                <a:path w="189230" h="113664">
                  <a:moveTo>
                    <a:pt x="174687" y="18902"/>
                  </a:moveTo>
                  <a:lnTo>
                    <a:pt x="163378" y="25582"/>
                  </a:lnTo>
                  <a:lnTo>
                    <a:pt x="163378" y="28283"/>
                  </a:lnTo>
                  <a:lnTo>
                    <a:pt x="174687" y="21603"/>
                  </a:lnTo>
                  <a:lnTo>
                    <a:pt x="174687" y="18902"/>
                  </a:lnTo>
                  <a:close/>
                </a:path>
                <a:path w="189230" h="113664">
                  <a:moveTo>
                    <a:pt x="132970" y="31978"/>
                  </a:moveTo>
                  <a:lnTo>
                    <a:pt x="132970" y="34678"/>
                  </a:lnTo>
                  <a:lnTo>
                    <a:pt x="142384" y="40932"/>
                  </a:lnTo>
                  <a:lnTo>
                    <a:pt x="142384" y="38232"/>
                  </a:lnTo>
                  <a:lnTo>
                    <a:pt x="132970" y="31978"/>
                  </a:lnTo>
                  <a:close/>
                </a:path>
                <a:path w="189230" h="113664">
                  <a:moveTo>
                    <a:pt x="153693" y="31410"/>
                  </a:moveTo>
                  <a:lnTo>
                    <a:pt x="142384" y="38232"/>
                  </a:lnTo>
                  <a:lnTo>
                    <a:pt x="142384" y="40932"/>
                  </a:lnTo>
                  <a:lnTo>
                    <a:pt x="153693" y="34110"/>
                  </a:lnTo>
                  <a:lnTo>
                    <a:pt x="153693" y="31410"/>
                  </a:lnTo>
                  <a:close/>
                </a:path>
                <a:path w="189230" h="113664">
                  <a:moveTo>
                    <a:pt x="167964" y="28851"/>
                  </a:moveTo>
                  <a:lnTo>
                    <a:pt x="167964" y="31410"/>
                  </a:lnTo>
                  <a:lnTo>
                    <a:pt x="177378" y="37663"/>
                  </a:lnTo>
                  <a:lnTo>
                    <a:pt x="177378" y="34963"/>
                  </a:lnTo>
                  <a:lnTo>
                    <a:pt x="167964" y="28851"/>
                  </a:lnTo>
                  <a:close/>
                </a:path>
                <a:path w="189230" h="113664">
                  <a:moveTo>
                    <a:pt x="188673" y="28283"/>
                  </a:moveTo>
                  <a:lnTo>
                    <a:pt x="177378" y="34963"/>
                  </a:lnTo>
                  <a:lnTo>
                    <a:pt x="177378" y="37663"/>
                  </a:lnTo>
                  <a:lnTo>
                    <a:pt x="188673" y="30983"/>
                  </a:lnTo>
                  <a:lnTo>
                    <a:pt x="188673" y="28283"/>
                  </a:lnTo>
                  <a:close/>
                </a:path>
                <a:path w="189230" h="113664">
                  <a:moveTo>
                    <a:pt x="146970" y="41358"/>
                  </a:moveTo>
                  <a:lnTo>
                    <a:pt x="146970" y="44059"/>
                  </a:lnTo>
                  <a:lnTo>
                    <a:pt x="156385" y="50312"/>
                  </a:lnTo>
                  <a:lnTo>
                    <a:pt x="156385" y="47612"/>
                  </a:lnTo>
                  <a:lnTo>
                    <a:pt x="146970" y="41358"/>
                  </a:lnTo>
                  <a:close/>
                </a:path>
                <a:path w="189230" h="113664">
                  <a:moveTo>
                    <a:pt x="167679" y="40932"/>
                  </a:moveTo>
                  <a:lnTo>
                    <a:pt x="156385" y="47612"/>
                  </a:lnTo>
                  <a:lnTo>
                    <a:pt x="156385" y="50312"/>
                  </a:lnTo>
                  <a:lnTo>
                    <a:pt x="167679" y="43632"/>
                  </a:lnTo>
                  <a:lnTo>
                    <a:pt x="167679" y="40932"/>
                  </a:lnTo>
                  <a:close/>
                </a:path>
              </a:pathLst>
            </a:custGeom>
            <a:solidFill>
              <a:srgbClr val="959595"/>
            </a:solidFill>
          </p:spPr>
          <p:txBody>
            <a:bodyPr wrap="square" lIns="0" tIns="0" rIns="0" bIns="0" rtlCol="0"/>
            <a:lstStyle/>
            <a:p>
              <a:endParaRPr/>
            </a:p>
          </p:txBody>
        </p:sp>
        <p:sp>
          <p:nvSpPr>
            <p:cNvPr id="187" name="object 187"/>
            <p:cNvSpPr/>
            <p:nvPr/>
          </p:nvSpPr>
          <p:spPr>
            <a:xfrm>
              <a:off x="2073040" y="2662945"/>
              <a:ext cx="18415" cy="44450"/>
            </a:xfrm>
            <a:custGeom>
              <a:avLst/>
              <a:gdLst/>
              <a:ahLst/>
              <a:cxnLst/>
              <a:rect l="l" t="t" r="r" b="b"/>
              <a:pathLst>
                <a:path w="18415" h="44450">
                  <a:moveTo>
                    <a:pt x="0" y="0"/>
                  </a:moveTo>
                  <a:lnTo>
                    <a:pt x="0" y="33541"/>
                  </a:lnTo>
                  <a:lnTo>
                    <a:pt x="8149" y="38658"/>
                  </a:lnTo>
                  <a:lnTo>
                    <a:pt x="8149" y="5116"/>
                  </a:lnTo>
                  <a:lnTo>
                    <a:pt x="0" y="0"/>
                  </a:lnTo>
                  <a:close/>
                </a:path>
                <a:path w="18415" h="44450">
                  <a:moveTo>
                    <a:pt x="13375" y="7816"/>
                  </a:moveTo>
                  <a:lnTo>
                    <a:pt x="13375" y="41216"/>
                  </a:lnTo>
                  <a:lnTo>
                    <a:pt x="17890" y="43917"/>
                  </a:lnTo>
                  <a:lnTo>
                    <a:pt x="17890" y="10375"/>
                  </a:lnTo>
                  <a:lnTo>
                    <a:pt x="13375" y="7816"/>
                  </a:lnTo>
                  <a:close/>
                </a:path>
              </a:pathLst>
            </a:custGeom>
            <a:solidFill>
              <a:srgbClr val="808080"/>
            </a:solidFill>
          </p:spPr>
          <p:txBody>
            <a:bodyPr wrap="square" lIns="0" tIns="0" rIns="0" bIns="0" rtlCol="0"/>
            <a:lstStyle/>
            <a:p>
              <a:endParaRPr/>
            </a:p>
          </p:txBody>
        </p:sp>
        <p:sp>
          <p:nvSpPr>
            <p:cNvPr id="188" name="object 188"/>
            <p:cNvSpPr/>
            <p:nvPr/>
          </p:nvSpPr>
          <p:spPr>
            <a:xfrm>
              <a:off x="2073040" y="2662946"/>
              <a:ext cx="8255" cy="38735"/>
            </a:xfrm>
            <a:custGeom>
              <a:avLst/>
              <a:gdLst/>
              <a:ahLst/>
              <a:cxnLst/>
              <a:rect l="l" t="t" r="r" b="b"/>
              <a:pathLst>
                <a:path w="8254" h="38735">
                  <a:moveTo>
                    <a:pt x="8149" y="5116"/>
                  </a:moveTo>
                  <a:lnTo>
                    <a:pt x="0" y="0"/>
                  </a:lnTo>
                  <a:lnTo>
                    <a:pt x="0" y="33541"/>
                  </a:lnTo>
                  <a:lnTo>
                    <a:pt x="8149" y="38658"/>
                  </a:lnTo>
                  <a:lnTo>
                    <a:pt x="8149" y="5116"/>
                  </a:lnTo>
                  <a:close/>
                </a:path>
              </a:pathLst>
            </a:custGeom>
            <a:ln w="5126">
              <a:solidFill>
                <a:srgbClr val="808080"/>
              </a:solidFill>
            </a:ln>
          </p:spPr>
          <p:txBody>
            <a:bodyPr wrap="square" lIns="0" tIns="0" rIns="0" bIns="0" rtlCol="0"/>
            <a:lstStyle/>
            <a:p>
              <a:endParaRPr/>
            </a:p>
          </p:txBody>
        </p:sp>
        <p:sp>
          <p:nvSpPr>
            <p:cNvPr id="189" name="object 189"/>
            <p:cNvSpPr/>
            <p:nvPr/>
          </p:nvSpPr>
          <p:spPr>
            <a:xfrm>
              <a:off x="2086415" y="2670763"/>
              <a:ext cx="5080" cy="36195"/>
            </a:xfrm>
            <a:custGeom>
              <a:avLst/>
              <a:gdLst/>
              <a:ahLst/>
              <a:cxnLst/>
              <a:rect l="l" t="t" r="r" b="b"/>
              <a:pathLst>
                <a:path w="5079" h="36194">
                  <a:moveTo>
                    <a:pt x="4514" y="2558"/>
                  </a:moveTo>
                  <a:lnTo>
                    <a:pt x="0" y="0"/>
                  </a:lnTo>
                  <a:lnTo>
                    <a:pt x="0" y="33399"/>
                  </a:lnTo>
                  <a:lnTo>
                    <a:pt x="4514" y="36100"/>
                  </a:lnTo>
                  <a:lnTo>
                    <a:pt x="4514" y="2558"/>
                  </a:lnTo>
                  <a:close/>
                </a:path>
              </a:pathLst>
            </a:custGeom>
            <a:ln w="5127">
              <a:solidFill>
                <a:srgbClr val="808080"/>
              </a:solidFill>
            </a:ln>
          </p:spPr>
          <p:txBody>
            <a:bodyPr wrap="square" lIns="0" tIns="0" rIns="0" bIns="0" rtlCol="0"/>
            <a:lstStyle/>
            <a:p>
              <a:endParaRPr/>
            </a:p>
          </p:txBody>
        </p:sp>
        <p:sp>
          <p:nvSpPr>
            <p:cNvPr id="190" name="object 190"/>
            <p:cNvSpPr/>
            <p:nvPr/>
          </p:nvSpPr>
          <p:spPr>
            <a:xfrm>
              <a:off x="2189628" y="2480455"/>
              <a:ext cx="162680" cy="308415"/>
            </a:xfrm>
            <a:prstGeom prst="rect">
              <a:avLst/>
            </a:prstGeom>
            <a:blipFill>
              <a:blip r:embed="rId47" cstate="print"/>
              <a:stretch>
                <a:fillRect/>
              </a:stretch>
            </a:blipFill>
          </p:spPr>
          <p:txBody>
            <a:bodyPr wrap="square" lIns="0" tIns="0" rIns="0" bIns="0" rtlCol="0"/>
            <a:lstStyle/>
            <a:p>
              <a:endParaRPr/>
            </a:p>
          </p:txBody>
        </p:sp>
        <p:sp>
          <p:nvSpPr>
            <p:cNvPr id="191" name="object 191"/>
            <p:cNvSpPr/>
            <p:nvPr/>
          </p:nvSpPr>
          <p:spPr>
            <a:xfrm>
              <a:off x="2189628" y="2480455"/>
              <a:ext cx="128270" cy="220979"/>
            </a:xfrm>
            <a:custGeom>
              <a:avLst/>
              <a:gdLst/>
              <a:ahLst/>
              <a:cxnLst/>
              <a:rect l="l" t="t" r="r" b="b"/>
              <a:pathLst>
                <a:path w="128270" h="220980">
                  <a:moveTo>
                    <a:pt x="0" y="220438"/>
                  </a:moveTo>
                  <a:lnTo>
                    <a:pt x="35270" y="208697"/>
                  </a:lnTo>
                  <a:lnTo>
                    <a:pt x="68632" y="192599"/>
                  </a:lnTo>
                  <a:lnTo>
                    <a:pt x="99691" y="172371"/>
                  </a:lnTo>
                  <a:lnTo>
                    <a:pt x="128056" y="148238"/>
                  </a:lnTo>
                  <a:lnTo>
                    <a:pt x="128056" y="0"/>
                  </a:lnTo>
                  <a:lnTo>
                    <a:pt x="99074" y="23373"/>
                  </a:lnTo>
                  <a:lnTo>
                    <a:pt x="67895" y="43508"/>
                  </a:lnTo>
                  <a:lnTo>
                    <a:pt x="34782" y="60259"/>
                  </a:lnTo>
                  <a:lnTo>
                    <a:pt x="0" y="73479"/>
                  </a:lnTo>
                  <a:lnTo>
                    <a:pt x="0" y="220438"/>
                  </a:lnTo>
                  <a:close/>
                </a:path>
              </a:pathLst>
            </a:custGeom>
            <a:ln w="10249">
              <a:solidFill>
                <a:srgbClr val="000000"/>
              </a:solidFill>
            </a:ln>
          </p:spPr>
          <p:txBody>
            <a:bodyPr wrap="square" lIns="0" tIns="0" rIns="0" bIns="0" rtlCol="0"/>
            <a:lstStyle/>
            <a:p>
              <a:endParaRPr/>
            </a:p>
          </p:txBody>
        </p:sp>
        <p:sp>
          <p:nvSpPr>
            <p:cNvPr id="192" name="object 192"/>
            <p:cNvSpPr/>
            <p:nvPr/>
          </p:nvSpPr>
          <p:spPr>
            <a:xfrm>
              <a:off x="2200082" y="2637931"/>
              <a:ext cx="152400" cy="151130"/>
            </a:xfrm>
            <a:custGeom>
              <a:avLst/>
              <a:gdLst/>
              <a:ahLst/>
              <a:cxnLst/>
              <a:rect l="l" t="t" r="r" b="b"/>
              <a:pathLst>
                <a:path w="152400" h="151130">
                  <a:moveTo>
                    <a:pt x="152226" y="62962"/>
                  </a:moveTo>
                  <a:lnTo>
                    <a:pt x="118568" y="92098"/>
                  </a:lnTo>
                  <a:lnTo>
                    <a:pt x="81673" y="116650"/>
                  </a:lnTo>
                  <a:lnTo>
                    <a:pt x="41997" y="136353"/>
                  </a:lnTo>
                  <a:lnTo>
                    <a:pt x="0" y="150938"/>
                  </a:lnTo>
                  <a:lnTo>
                    <a:pt x="0" y="87834"/>
                  </a:lnTo>
                  <a:lnTo>
                    <a:pt x="41963" y="73190"/>
                  </a:lnTo>
                  <a:lnTo>
                    <a:pt x="81625" y="53510"/>
                  </a:lnTo>
                  <a:lnTo>
                    <a:pt x="118530" y="29033"/>
                  </a:lnTo>
                  <a:lnTo>
                    <a:pt x="152226" y="0"/>
                  </a:lnTo>
                  <a:lnTo>
                    <a:pt x="152226" y="62962"/>
                  </a:lnTo>
                  <a:close/>
                </a:path>
              </a:pathLst>
            </a:custGeom>
            <a:ln w="10243">
              <a:solidFill>
                <a:srgbClr val="000000"/>
              </a:solidFill>
            </a:ln>
          </p:spPr>
          <p:txBody>
            <a:bodyPr wrap="square" lIns="0" tIns="0" rIns="0" bIns="0" rtlCol="0"/>
            <a:lstStyle/>
            <a:p>
              <a:endParaRPr/>
            </a:p>
          </p:txBody>
        </p:sp>
        <p:sp>
          <p:nvSpPr>
            <p:cNvPr id="193" name="object 193"/>
            <p:cNvSpPr/>
            <p:nvPr/>
          </p:nvSpPr>
          <p:spPr>
            <a:xfrm>
              <a:off x="2307230" y="2664082"/>
              <a:ext cx="34290" cy="27940"/>
            </a:xfrm>
            <a:custGeom>
              <a:avLst/>
              <a:gdLst/>
              <a:ahLst/>
              <a:cxnLst/>
              <a:rect l="l" t="t" r="r" b="b"/>
              <a:pathLst>
                <a:path w="34290" h="27939">
                  <a:moveTo>
                    <a:pt x="33968" y="0"/>
                  </a:moveTo>
                  <a:lnTo>
                    <a:pt x="26027" y="7566"/>
                  </a:lnTo>
                  <a:lnTo>
                    <a:pt x="17705" y="14692"/>
                  </a:lnTo>
                  <a:lnTo>
                    <a:pt x="9022" y="21365"/>
                  </a:lnTo>
                  <a:lnTo>
                    <a:pt x="0" y="27572"/>
                  </a:lnTo>
                </a:path>
              </a:pathLst>
            </a:custGeom>
            <a:ln w="10241">
              <a:solidFill>
                <a:srgbClr val="000000"/>
              </a:solidFill>
            </a:ln>
          </p:spPr>
          <p:txBody>
            <a:bodyPr wrap="square" lIns="0" tIns="0" rIns="0" bIns="0" rtlCol="0"/>
            <a:lstStyle/>
            <a:p>
              <a:endParaRPr/>
            </a:p>
          </p:txBody>
        </p:sp>
        <p:sp>
          <p:nvSpPr>
            <p:cNvPr id="194" name="object 194"/>
            <p:cNvSpPr/>
            <p:nvPr/>
          </p:nvSpPr>
          <p:spPr>
            <a:xfrm>
              <a:off x="2307230" y="2673320"/>
              <a:ext cx="34290" cy="27940"/>
            </a:xfrm>
            <a:custGeom>
              <a:avLst/>
              <a:gdLst/>
              <a:ahLst/>
              <a:cxnLst/>
              <a:rect l="l" t="t" r="r" b="b"/>
              <a:pathLst>
                <a:path w="34290" h="27939">
                  <a:moveTo>
                    <a:pt x="33968" y="0"/>
                  </a:moveTo>
                  <a:lnTo>
                    <a:pt x="26027" y="7566"/>
                  </a:lnTo>
                  <a:lnTo>
                    <a:pt x="17705" y="14692"/>
                  </a:lnTo>
                  <a:lnTo>
                    <a:pt x="9022" y="21365"/>
                  </a:lnTo>
                  <a:lnTo>
                    <a:pt x="0" y="27572"/>
                  </a:lnTo>
                </a:path>
              </a:pathLst>
            </a:custGeom>
            <a:ln w="10241">
              <a:solidFill>
                <a:srgbClr val="000000"/>
              </a:solidFill>
            </a:ln>
          </p:spPr>
          <p:txBody>
            <a:bodyPr wrap="square" lIns="0" tIns="0" rIns="0" bIns="0" rtlCol="0"/>
            <a:lstStyle/>
            <a:p>
              <a:endParaRPr/>
            </a:p>
          </p:txBody>
        </p:sp>
        <p:sp>
          <p:nvSpPr>
            <p:cNvPr id="195" name="object 195"/>
            <p:cNvSpPr/>
            <p:nvPr/>
          </p:nvSpPr>
          <p:spPr>
            <a:xfrm>
              <a:off x="2307230" y="2682559"/>
              <a:ext cx="34290" cy="27940"/>
            </a:xfrm>
            <a:custGeom>
              <a:avLst/>
              <a:gdLst/>
              <a:ahLst/>
              <a:cxnLst/>
              <a:rect l="l" t="t" r="r" b="b"/>
              <a:pathLst>
                <a:path w="34290" h="27939">
                  <a:moveTo>
                    <a:pt x="33968" y="0"/>
                  </a:moveTo>
                  <a:lnTo>
                    <a:pt x="26027" y="7566"/>
                  </a:lnTo>
                  <a:lnTo>
                    <a:pt x="17705" y="14692"/>
                  </a:lnTo>
                  <a:lnTo>
                    <a:pt x="9022" y="21365"/>
                  </a:lnTo>
                  <a:lnTo>
                    <a:pt x="0" y="27572"/>
                  </a:lnTo>
                </a:path>
              </a:pathLst>
            </a:custGeom>
            <a:ln w="10241">
              <a:solidFill>
                <a:srgbClr val="000000"/>
              </a:solidFill>
            </a:ln>
          </p:spPr>
          <p:txBody>
            <a:bodyPr wrap="square" lIns="0" tIns="0" rIns="0" bIns="0" rtlCol="0"/>
            <a:lstStyle/>
            <a:p>
              <a:endParaRPr/>
            </a:p>
          </p:txBody>
        </p:sp>
        <p:sp>
          <p:nvSpPr>
            <p:cNvPr id="196" name="object 196"/>
            <p:cNvSpPr/>
            <p:nvPr/>
          </p:nvSpPr>
          <p:spPr>
            <a:xfrm>
              <a:off x="2591560" y="2760930"/>
              <a:ext cx="34290" cy="27940"/>
            </a:xfrm>
            <a:custGeom>
              <a:avLst/>
              <a:gdLst/>
              <a:ahLst/>
              <a:cxnLst/>
              <a:rect l="l" t="t" r="r" b="b"/>
              <a:pathLst>
                <a:path w="34290" h="27939">
                  <a:moveTo>
                    <a:pt x="33968" y="0"/>
                  </a:moveTo>
                  <a:lnTo>
                    <a:pt x="26027" y="7566"/>
                  </a:lnTo>
                  <a:lnTo>
                    <a:pt x="17705" y="14692"/>
                  </a:lnTo>
                  <a:lnTo>
                    <a:pt x="9022" y="21365"/>
                  </a:lnTo>
                  <a:lnTo>
                    <a:pt x="0" y="27572"/>
                  </a:lnTo>
                </a:path>
              </a:pathLst>
            </a:custGeom>
            <a:ln w="10241">
              <a:solidFill>
                <a:srgbClr val="000000"/>
              </a:solidFill>
            </a:ln>
          </p:spPr>
          <p:txBody>
            <a:bodyPr wrap="square" lIns="0" tIns="0" rIns="0" bIns="0" rtlCol="0"/>
            <a:lstStyle/>
            <a:p>
              <a:endParaRPr/>
            </a:p>
          </p:txBody>
        </p:sp>
        <p:sp>
          <p:nvSpPr>
            <p:cNvPr id="197" name="object 197"/>
            <p:cNvSpPr/>
            <p:nvPr/>
          </p:nvSpPr>
          <p:spPr>
            <a:xfrm>
              <a:off x="2158280" y="2495377"/>
              <a:ext cx="60325" cy="35560"/>
            </a:xfrm>
            <a:custGeom>
              <a:avLst/>
              <a:gdLst/>
              <a:ahLst/>
              <a:cxnLst/>
              <a:rect l="l" t="t" r="r" b="b"/>
              <a:pathLst>
                <a:path w="60325" h="35560">
                  <a:moveTo>
                    <a:pt x="60104" y="0"/>
                  </a:moveTo>
                  <a:lnTo>
                    <a:pt x="0" y="34963"/>
                  </a:lnTo>
                </a:path>
              </a:pathLst>
            </a:custGeom>
            <a:ln w="10238">
              <a:solidFill>
                <a:srgbClr val="000000"/>
              </a:solidFill>
            </a:ln>
          </p:spPr>
          <p:txBody>
            <a:bodyPr wrap="square" lIns="0" tIns="0" rIns="0" bIns="0" rtlCol="0"/>
            <a:lstStyle/>
            <a:p>
              <a:endParaRPr/>
            </a:p>
          </p:txBody>
        </p:sp>
        <p:sp>
          <p:nvSpPr>
            <p:cNvPr id="198" name="object 198"/>
            <p:cNvSpPr/>
            <p:nvPr/>
          </p:nvSpPr>
          <p:spPr>
            <a:xfrm>
              <a:off x="2150433" y="2493246"/>
              <a:ext cx="60325" cy="34925"/>
            </a:xfrm>
            <a:custGeom>
              <a:avLst/>
              <a:gdLst/>
              <a:ahLst/>
              <a:cxnLst/>
              <a:rect l="l" t="t" r="r" b="b"/>
              <a:pathLst>
                <a:path w="60325" h="34925">
                  <a:moveTo>
                    <a:pt x="60104" y="0"/>
                  </a:moveTo>
                  <a:lnTo>
                    <a:pt x="0" y="34821"/>
                  </a:lnTo>
                </a:path>
              </a:pathLst>
            </a:custGeom>
            <a:ln w="10238">
              <a:solidFill>
                <a:srgbClr val="000000"/>
              </a:solidFill>
            </a:ln>
          </p:spPr>
          <p:txBody>
            <a:bodyPr wrap="square" lIns="0" tIns="0" rIns="0" bIns="0" rtlCol="0"/>
            <a:lstStyle/>
            <a:p>
              <a:endParaRPr/>
            </a:p>
          </p:txBody>
        </p:sp>
        <p:sp>
          <p:nvSpPr>
            <p:cNvPr id="199" name="object 199"/>
            <p:cNvSpPr/>
            <p:nvPr/>
          </p:nvSpPr>
          <p:spPr>
            <a:xfrm>
              <a:off x="2142599" y="2491115"/>
              <a:ext cx="60325" cy="34925"/>
            </a:xfrm>
            <a:custGeom>
              <a:avLst/>
              <a:gdLst/>
              <a:ahLst/>
              <a:cxnLst/>
              <a:rect l="l" t="t" r="r" b="b"/>
              <a:pathLst>
                <a:path w="60325" h="34925">
                  <a:moveTo>
                    <a:pt x="60104" y="0"/>
                  </a:moveTo>
                  <a:lnTo>
                    <a:pt x="0" y="34821"/>
                  </a:lnTo>
                </a:path>
              </a:pathLst>
            </a:custGeom>
            <a:ln w="10238">
              <a:solidFill>
                <a:srgbClr val="000000"/>
              </a:solidFill>
            </a:ln>
          </p:spPr>
          <p:txBody>
            <a:bodyPr wrap="square" lIns="0" tIns="0" rIns="0" bIns="0" rtlCol="0"/>
            <a:lstStyle/>
            <a:p>
              <a:endParaRPr/>
            </a:p>
          </p:txBody>
        </p:sp>
        <p:sp>
          <p:nvSpPr>
            <p:cNvPr id="200" name="object 200"/>
            <p:cNvSpPr/>
            <p:nvPr/>
          </p:nvSpPr>
          <p:spPr>
            <a:xfrm>
              <a:off x="2134766" y="2488839"/>
              <a:ext cx="60325" cy="35560"/>
            </a:xfrm>
            <a:custGeom>
              <a:avLst/>
              <a:gdLst/>
              <a:ahLst/>
              <a:cxnLst/>
              <a:rect l="l" t="t" r="r" b="b"/>
              <a:pathLst>
                <a:path w="60325" h="35560">
                  <a:moveTo>
                    <a:pt x="60090" y="0"/>
                  </a:moveTo>
                  <a:lnTo>
                    <a:pt x="0" y="34963"/>
                  </a:lnTo>
                </a:path>
              </a:pathLst>
            </a:custGeom>
            <a:ln w="10238">
              <a:solidFill>
                <a:srgbClr val="000000"/>
              </a:solidFill>
            </a:ln>
          </p:spPr>
          <p:txBody>
            <a:bodyPr wrap="square" lIns="0" tIns="0" rIns="0" bIns="0" rtlCol="0"/>
            <a:lstStyle/>
            <a:p>
              <a:endParaRPr/>
            </a:p>
          </p:txBody>
        </p:sp>
        <p:sp>
          <p:nvSpPr>
            <p:cNvPr id="201" name="object 201"/>
            <p:cNvSpPr/>
            <p:nvPr/>
          </p:nvSpPr>
          <p:spPr>
            <a:xfrm>
              <a:off x="2209241" y="2513285"/>
              <a:ext cx="93345" cy="161290"/>
            </a:xfrm>
            <a:custGeom>
              <a:avLst/>
              <a:gdLst/>
              <a:ahLst/>
              <a:cxnLst/>
              <a:rect l="l" t="t" r="r" b="b"/>
              <a:pathLst>
                <a:path w="93345" h="161289">
                  <a:moveTo>
                    <a:pt x="92762" y="0"/>
                  </a:moveTo>
                  <a:lnTo>
                    <a:pt x="92762" y="106168"/>
                  </a:lnTo>
                  <a:lnTo>
                    <a:pt x="71502" y="123077"/>
                  </a:lnTo>
                  <a:lnTo>
                    <a:pt x="48859" y="137934"/>
                  </a:lnTo>
                  <a:lnTo>
                    <a:pt x="24977" y="150659"/>
                  </a:lnTo>
                  <a:lnTo>
                    <a:pt x="0" y="161171"/>
                  </a:lnTo>
                </a:path>
              </a:pathLst>
            </a:custGeom>
            <a:ln w="10249">
              <a:solidFill>
                <a:srgbClr val="FFFFFF"/>
              </a:solidFill>
            </a:ln>
          </p:spPr>
          <p:txBody>
            <a:bodyPr wrap="square" lIns="0" tIns="0" rIns="0" bIns="0" rtlCol="0"/>
            <a:lstStyle/>
            <a:p>
              <a:endParaRPr/>
            </a:p>
          </p:txBody>
        </p:sp>
        <p:sp>
          <p:nvSpPr>
            <p:cNvPr id="202" name="object 202"/>
            <p:cNvSpPr/>
            <p:nvPr/>
          </p:nvSpPr>
          <p:spPr>
            <a:xfrm>
              <a:off x="2057670" y="2465958"/>
              <a:ext cx="294640" cy="323215"/>
            </a:xfrm>
            <a:custGeom>
              <a:avLst/>
              <a:gdLst/>
              <a:ahLst/>
              <a:cxnLst/>
              <a:rect l="l" t="t" r="r" b="b"/>
              <a:pathLst>
                <a:path w="294640" h="323214">
                  <a:moveTo>
                    <a:pt x="142411" y="322912"/>
                  </a:moveTo>
                  <a:lnTo>
                    <a:pt x="0" y="240194"/>
                  </a:lnTo>
                  <a:lnTo>
                    <a:pt x="0" y="177232"/>
                  </a:lnTo>
                  <a:lnTo>
                    <a:pt x="47036" y="149659"/>
                  </a:lnTo>
                  <a:lnTo>
                    <a:pt x="47036" y="62962"/>
                  </a:lnTo>
                  <a:lnTo>
                    <a:pt x="146342" y="5258"/>
                  </a:lnTo>
                  <a:lnTo>
                    <a:pt x="192061" y="18334"/>
                  </a:lnTo>
                  <a:lnTo>
                    <a:pt x="223424" y="0"/>
                  </a:lnTo>
                  <a:lnTo>
                    <a:pt x="260013" y="14496"/>
                  </a:lnTo>
                  <a:lnTo>
                    <a:pt x="260013" y="152217"/>
                  </a:lnTo>
                  <a:lnTo>
                    <a:pt x="294637" y="171973"/>
                  </a:lnTo>
                  <a:lnTo>
                    <a:pt x="294637" y="234935"/>
                  </a:lnTo>
                  <a:lnTo>
                    <a:pt x="260900" y="263912"/>
                  </a:lnTo>
                  <a:lnTo>
                    <a:pt x="223988" y="288411"/>
                  </a:lnTo>
                  <a:lnTo>
                    <a:pt x="184345" y="308166"/>
                  </a:lnTo>
                  <a:lnTo>
                    <a:pt x="142411" y="322912"/>
                  </a:lnTo>
                  <a:close/>
                </a:path>
              </a:pathLst>
            </a:custGeom>
            <a:ln w="21343">
              <a:solidFill>
                <a:srgbClr val="000000"/>
              </a:solidFill>
            </a:ln>
          </p:spPr>
          <p:txBody>
            <a:bodyPr wrap="square" lIns="0" tIns="0" rIns="0" bIns="0" rtlCol="0"/>
            <a:lstStyle/>
            <a:p>
              <a:endParaRPr/>
            </a:p>
          </p:txBody>
        </p:sp>
        <p:sp>
          <p:nvSpPr>
            <p:cNvPr id="203" name="object 203"/>
            <p:cNvSpPr/>
            <p:nvPr/>
          </p:nvSpPr>
          <p:spPr>
            <a:xfrm>
              <a:off x="2235361" y="2712690"/>
              <a:ext cx="226060" cy="156210"/>
            </a:xfrm>
            <a:custGeom>
              <a:avLst/>
              <a:gdLst/>
              <a:ahLst/>
              <a:cxnLst/>
              <a:rect l="l" t="t" r="r" b="b"/>
              <a:pathLst>
                <a:path w="226059" h="156210">
                  <a:moveTo>
                    <a:pt x="226046" y="48607"/>
                  </a:moveTo>
                  <a:lnTo>
                    <a:pt x="156798" y="0"/>
                  </a:lnTo>
                  <a:lnTo>
                    <a:pt x="0" y="90534"/>
                  </a:lnTo>
                  <a:lnTo>
                    <a:pt x="0" y="114127"/>
                  </a:lnTo>
                  <a:lnTo>
                    <a:pt x="71868" y="156197"/>
                  </a:lnTo>
                  <a:lnTo>
                    <a:pt x="226046" y="66941"/>
                  </a:lnTo>
                  <a:lnTo>
                    <a:pt x="226046" y="48607"/>
                  </a:lnTo>
                  <a:close/>
                </a:path>
              </a:pathLst>
            </a:custGeom>
            <a:ln w="21333">
              <a:solidFill>
                <a:srgbClr val="000000"/>
              </a:solidFill>
            </a:ln>
          </p:spPr>
          <p:txBody>
            <a:bodyPr wrap="square" lIns="0" tIns="0" rIns="0" bIns="0" rtlCol="0"/>
            <a:lstStyle/>
            <a:p>
              <a:endParaRPr/>
            </a:p>
          </p:txBody>
        </p:sp>
        <p:sp>
          <p:nvSpPr>
            <p:cNvPr id="204" name="object 204"/>
            <p:cNvSpPr/>
            <p:nvPr/>
          </p:nvSpPr>
          <p:spPr>
            <a:xfrm>
              <a:off x="2206762" y="2738983"/>
              <a:ext cx="53340" cy="27940"/>
            </a:xfrm>
            <a:custGeom>
              <a:avLst/>
              <a:gdLst/>
              <a:ahLst/>
              <a:cxnLst/>
              <a:rect l="l" t="t" r="r" b="b"/>
              <a:pathLst>
                <a:path w="53340" h="27939">
                  <a:moveTo>
                    <a:pt x="48197" y="0"/>
                  </a:moveTo>
                  <a:lnTo>
                    <a:pt x="3774" y="17623"/>
                  </a:lnTo>
                  <a:lnTo>
                    <a:pt x="1182" y="18760"/>
                  </a:lnTo>
                  <a:lnTo>
                    <a:pt x="0" y="21887"/>
                  </a:lnTo>
                  <a:lnTo>
                    <a:pt x="1153" y="24445"/>
                  </a:lnTo>
                  <a:lnTo>
                    <a:pt x="1865" y="26151"/>
                  </a:lnTo>
                  <a:lnTo>
                    <a:pt x="3347" y="27288"/>
                  </a:lnTo>
                  <a:lnTo>
                    <a:pt x="5084" y="27572"/>
                  </a:lnTo>
                  <a:lnTo>
                    <a:pt x="48197" y="10517"/>
                  </a:lnTo>
                  <a:lnTo>
                    <a:pt x="51088" y="9948"/>
                  </a:lnTo>
                  <a:lnTo>
                    <a:pt x="52982" y="7106"/>
                  </a:lnTo>
                  <a:lnTo>
                    <a:pt x="52427" y="4263"/>
                  </a:lnTo>
                  <a:lnTo>
                    <a:pt x="52014" y="1989"/>
                  </a:lnTo>
                  <a:lnTo>
                    <a:pt x="50348" y="426"/>
                  </a:lnTo>
                  <a:lnTo>
                    <a:pt x="48197" y="0"/>
                  </a:lnTo>
                  <a:close/>
                </a:path>
              </a:pathLst>
            </a:custGeom>
            <a:solidFill>
              <a:srgbClr val="000000"/>
            </a:solidFill>
          </p:spPr>
          <p:txBody>
            <a:bodyPr wrap="square" lIns="0" tIns="0" rIns="0" bIns="0" rtlCol="0"/>
            <a:lstStyle/>
            <a:p>
              <a:endParaRPr/>
            </a:p>
          </p:txBody>
        </p:sp>
        <p:sp>
          <p:nvSpPr>
            <p:cNvPr id="205" name="object 205"/>
            <p:cNvSpPr/>
            <p:nvPr/>
          </p:nvSpPr>
          <p:spPr>
            <a:xfrm>
              <a:off x="2206762" y="2738983"/>
              <a:ext cx="53340" cy="27940"/>
            </a:xfrm>
            <a:custGeom>
              <a:avLst/>
              <a:gdLst/>
              <a:ahLst/>
              <a:cxnLst/>
              <a:rect l="l" t="t" r="r" b="b"/>
              <a:pathLst>
                <a:path w="53340" h="27939">
                  <a:moveTo>
                    <a:pt x="48197" y="0"/>
                  </a:moveTo>
                  <a:lnTo>
                    <a:pt x="3774" y="17623"/>
                  </a:lnTo>
                  <a:lnTo>
                    <a:pt x="1182" y="18760"/>
                  </a:lnTo>
                  <a:lnTo>
                    <a:pt x="0" y="21887"/>
                  </a:lnTo>
                  <a:lnTo>
                    <a:pt x="1153" y="24445"/>
                  </a:lnTo>
                  <a:lnTo>
                    <a:pt x="1865" y="26151"/>
                  </a:lnTo>
                  <a:lnTo>
                    <a:pt x="3347" y="27288"/>
                  </a:lnTo>
                  <a:lnTo>
                    <a:pt x="5084" y="27572"/>
                  </a:lnTo>
                  <a:lnTo>
                    <a:pt x="48197" y="10517"/>
                  </a:lnTo>
                  <a:lnTo>
                    <a:pt x="51088" y="9948"/>
                  </a:lnTo>
                  <a:lnTo>
                    <a:pt x="52982" y="7106"/>
                  </a:lnTo>
                  <a:lnTo>
                    <a:pt x="52427" y="4263"/>
                  </a:lnTo>
                  <a:lnTo>
                    <a:pt x="52014" y="1989"/>
                  </a:lnTo>
                  <a:lnTo>
                    <a:pt x="50348" y="426"/>
                  </a:lnTo>
                  <a:lnTo>
                    <a:pt x="48197" y="0"/>
                  </a:lnTo>
                  <a:close/>
                </a:path>
              </a:pathLst>
            </a:custGeom>
            <a:ln w="3175">
              <a:solidFill>
                <a:srgbClr val="000000"/>
              </a:solidFill>
            </a:ln>
          </p:spPr>
          <p:txBody>
            <a:bodyPr wrap="square" lIns="0" tIns="0" rIns="0" bIns="0" rtlCol="0"/>
            <a:lstStyle/>
            <a:p>
              <a:endParaRPr/>
            </a:p>
          </p:txBody>
        </p:sp>
        <p:sp>
          <p:nvSpPr>
            <p:cNvPr id="206" name="object 206"/>
            <p:cNvSpPr/>
            <p:nvPr/>
          </p:nvSpPr>
          <p:spPr>
            <a:xfrm>
              <a:off x="2207930" y="2708710"/>
              <a:ext cx="64135" cy="39370"/>
            </a:xfrm>
            <a:custGeom>
              <a:avLst/>
              <a:gdLst/>
              <a:ahLst/>
              <a:cxnLst/>
              <a:rect l="l" t="t" r="r" b="b"/>
              <a:pathLst>
                <a:path w="64134" h="39369">
                  <a:moveTo>
                    <a:pt x="64021" y="0"/>
                  </a:moveTo>
                  <a:lnTo>
                    <a:pt x="0" y="26293"/>
                  </a:lnTo>
                  <a:lnTo>
                    <a:pt x="0" y="39369"/>
                  </a:lnTo>
                  <a:lnTo>
                    <a:pt x="64021" y="14496"/>
                  </a:lnTo>
                  <a:lnTo>
                    <a:pt x="64021" y="0"/>
                  </a:lnTo>
                  <a:close/>
                </a:path>
              </a:pathLst>
            </a:custGeom>
            <a:solidFill>
              <a:srgbClr val="B3B3B3">
                <a:alpha val="59999"/>
              </a:srgbClr>
            </a:solidFill>
          </p:spPr>
          <p:txBody>
            <a:bodyPr wrap="square" lIns="0" tIns="0" rIns="0" bIns="0" rtlCol="0"/>
            <a:lstStyle/>
            <a:p>
              <a:endParaRPr/>
            </a:p>
          </p:txBody>
        </p:sp>
        <p:sp>
          <p:nvSpPr>
            <p:cNvPr id="207" name="object 207"/>
            <p:cNvSpPr/>
            <p:nvPr/>
          </p:nvSpPr>
          <p:spPr>
            <a:xfrm>
              <a:off x="2207930" y="2708710"/>
              <a:ext cx="64135" cy="39370"/>
            </a:xfrm>
            <a:custGeom>
              <a:avLst/>
              <a:gdLst/>
              <a:ahLst/>
              <a:cxnLst/>
              <a:rect l="l" t="t" r="r" b="b"/>
              <a:pathLst>
                <a:path w="64134" h="39369">
                  <a:moveTo>
                    <a:pt x="64021" y="0"/>
                  </a:moveTo>
                  <a:lnTo>
                    <a:pt x="0" y="26293"/>
                  </a:lnTo>
                  <a:lnTo>
                    <a:pt x="0" y="39369"/>
                  </a:lnTo>
                  <a:lnTo>
                    <a:pt x="64021" y="14496"/>
                  </a:lnTo>
                  <a:lnTo>
                    <a:pt x="64021" y="0"/>
                  </a:lnTo>
                  <a:close/>
                </a:path>
              </a:pathLst>
            </a:custGeom>
            <a:ln w="3413">
              <a:solidFill>
                <a:srgbClr val="000000"/>
              </a:solidFill>
            </a:ln>
          </p:spPr>
          <p:txBody>
            <a:bodyPr wrap="square" lIns="0" tIns="0" rIns="0" bIns="0" rtlCol="0"/>
            <a:lstStyle/>
            <a:p>
              <a:endParaRPr/>
            </a:p>
          </p:txBody>
        </p:sp>
        <p:sp>
          <p:nvSpPr>
            <p:cNvPr id="208" name="object 208"/>
            <p:cNvSpPr/>
            <p:nvPr/>
          </p:nvSpPr>
          <p:spPr>
            <a:xfrm>
              <a:off x="2207930" y="2708710"/>
              <a:ext cx="64135" cy="39370"/>
            </a:xfrm>
            <a:custGeom>
              <a:avLst/>
              <a:gdLst/>
              <a:ahLst/>
              <a:cxnLst/>
              <a:rect l="l" t="t" r="r" b="b"/>
              <a:pathLst>
                <a:path w="64134" h="39369">
                  <a:moveTo>
                    <a:pt x="64021" y="0"/>
                  </a:moveTo>
                  <a:lnTo>
                    <a:pt x="0" y="26293"/>
                  </a:lnTo>
                  <a:lnTo>
                    <a:pt x="0" y="39369"/>
                  </a:lnTo>
                </a:path>
              </a:pathLst>
            </a:custGeom>
            <a:ln w="5119">
              <a:solidFill>
                <a:srgbClr val="000000"/>
              </a:solidFill>
            </a:ln>
          </p:spPr>
          <p:txBody>
            <a:bodyPr wrap="square" lIns="0" tIns="0" rIns="0" bIns="0" rtlCol="0"/>
            <a:lstStyle/>
            <a:p>
              <a:endParaRPr/>
            </a:p>
          </p:txBody>
        </p:sp>
        <p:sp>
          <p:nvSpPr>
            <p:cNvPr id="209" name="object 209"/>
            <p:cNvSpPr/>
            <p:nvPr/>
          </p:nvSpPr>
          <p:spPr>
            <a:xfrm>
              <a:off x="2207930" y="2713969"/>
              <a:ext cx="64135" cy="26670"/>
            </a:xfrm>
            <a:custGeom>
              <a:avLst/>
              <a:gdLst/>
              <a:ahLst/>
              <a:cxnLst/>
              <a:rect l="l" t="t" r="r" b="b"/>
              <a:pathLst>
                <a:path w="64134" h="26669">
                  <a:moveTo>
                    <a:pt x="64021" y="0"/>
                  </a:moveTo>
                  <a:lnTo>
                    <a:pt x="0" y="26293"/>
                  </a:lnTo>
                </a:path>
              </a:pathLst>
            </a:custGeom>
            <a:ln w="5118">
              <a:solidFill>
                <a:srgbClr val="000000"/>
              </a:solidFill>
            </a:ln>
          </p:spPr>
          <p:txBody>
            <a:bodyPr wrap="square" lIns="0" tIns="0" rIns="0" bIns="0" rtlCol="0"/>
            <a:lstStyle/>
            <a:p>
              <a:endParaRPr/>
            </a:p>
          </p:txBody>
        </p:sp>
        <p:sp>
          <p:nvSpPr>
            <p:cNvPr id="210" name="object 210"/>
            <p:cNvSpPr/>
            <p:nvPr/>
          </p:nvSpPr>
          <p:spPr>
            <a:xfrm>
              <a:off x="2207930" y="2708710"/>
              <a:ext cx="64135" cy="39370"/>
            </a:xfrm>
            <a:custGeom>
              <a:avLst/>
              <a:gdLst/>
              <a:ahLst/>
              <a:cxnLst/>
              <a:rect l="l" t="t" r="r" b="b"/>
              <a:pathLst>
                <a:path w="64134" h="39369">
                  <a:moveTo>
                    <a:pt x="64021" y="0"/>
                  </a:moveTo>
                  <a:lnTo>
                    <a:pt x="64021" y="14496"/>
                  </a:lnTo>
                  <a:lnTo>
                    <a:pt x="0" y="39369"/>
                  </a:lnTo>
                </a:path>
              </a:pathLst>
            </a:custGeom>
            <a:ln w="5119">
              <a:solidFill>
                <a:srgbClr val="FFFFFF"/>
              </a:solidFill>
            </a:ln>
          </p:spPr>
          <p:txBody>
            <a:bodyPr wrap="square" lIns="0" tIns="0" rIns="0" bIns="0" rtlCol="0"/>
            <a:lstStyle/>
            <a:p>
              <a:endParaRPr/>
            </a:p>
          </p:txBody>
        </p:sp>
        <p:sp>
          <p:nvSpPr>
            <p:cNvPr id="211" name="object 211"/>
            <p:cNvSpPr/>
            <p:nvPr/>
          </p:nvSpPr>
          <p:spPr>
            <a:xfrm>
              <a:off x="2216603" y="2674743"/>
              <a:ext cx="10824" cy="12507"/>
            </a:xfrm>
            <a:prstGeom prst="rect">
              <a:avLst/>
            </a:prstGeom>
            <a:blipFill>
              <a:blip r:embed="rId48" cstate="print"/>
              <a:stretch>
                <a:fillRect/>
              </a:stretch>
            </a:blipFill>
          </p:spPr>
          <p:txBody>
            <a:bodyPr wrap="square" lIns="0" tIns="0" rIns="0" bIns="0" rtlCol="0"/>
            <a:lstStyle/>
            <a:p>
              <a:endParaRPr/>
            </a:p>
          </p:txBody>
        </p:sp>
        <p:sp>
          <p:nvSpPr>
            <p:cNvPr id="212" name="object 212"/>
            <p:cNvSpPr/>
            <p:nvPr/>
          </p:nvSpPr>
          <p:spPr>
            <a:xfrm>
              <a:off x="2216603" y="2674742"/>
              <a:ext cx="11430" cy="12700"/>
            </a:xfrm>
            <a:custGeom>
              <a:avLst/>
              <a:gdLst/>
              <a:ahLst/>
              <a:cxnLst/>
              <a:rect l="l" t="t" r="r" b="b"/>
              <a:pathLst>
                <a:path w="11429" h="12700">
                  <a:moveTo>
                    <a:pt x="1623" y="4121"/>
                  </a:moveTo>
                  <a:lnTo>
                    <a:pt x="3233" y="1279"/>
                  </a:lnTo>
                  <a:lnTo>
                    <a:pt x="6252" y="0"/>
                  </a:lnTo>
                  <a:lnTo>
                    <a:pt x="8346" y="1279"/>
                  </a:lnTo>
                  <a:lnTo>
                    <a:pt x="10439" y="2416"/>
                  </a:lnTo>
                  <a:lnTo>
                    <a:pt x="10824" y="5685"/>
                  </a:lnTo>
                  <a:lnTo>
                    <a:pt x="9200" y="8527"/>
                  </a:lnTo>
                  <a:lnTo>
                    <a:pt x="7591" y="11228"/>
                  </a:lnTo>
                  <a:lnTo>
                    <a:pt x="4571" y="12507"/>
                  </a:lnTo>
                  <a:lnTo>
                    <a:pt x="2478" y="11370"/>
                  </a:lnTo>
                  <a:lnTo>
                    <a:pt x="384" y="10091"/>
                  </a:lnTo>
                  <a:lnTo>
                    <a:pt x="0" y="6964"/>
                  </a:lnTo>
                  <a:lnTo>
                    <a:pt x="1623" y="4121"/>
                  </a:lnTo>
                  <a:close/>
                </a:path>
              </a:pathLst>
            </a:custGeom>
            <a:ln w="3175">
              <a:solidFill>
                <a:srgbClr val="000000"/>
              </a:solidFill>
            </a:ln>
          </p:spPr>
          <p:txBody>
            <a:bodyPr wrap="square" lIns="0" tIns="0" rIns="0" bIns="0" rtlCol="0"/>
            <a:lstStyle/>
            <a:p>
              <a:endParaRPr/>
            </a:p>
          </p:txBody>
        </p:sp>
        <p:sp>
          <p:nvSpPr>
            <p:cNvPr id="213" name="object 213"/>
            <p:cNvSpPr/>
            <p:nvPr/>
          </p:nvSpPr>
          <p:spPr>
            <a:xfrm>
              <a:off x="2209240" y="2513286"/>
              <a:ext cx="92762" cy="156339"/>
            </a:xfrm>
            <a:prstGeom prst="rect">
              <a:avLst/>
            </a:prstGeom>
            <a:blipFill>
              <a:blip r:embed="rId49" cstate="print"/>
              <a:stretch>
                <a:fillRect/>
              </a:stretch>
            </a:blipFill>
          </p:spPr>
          <p:txBody>
            <a:bodyPr wrap="square" lIns="0" tIns="0" rIns="0" bIns="0" rtlCol="0"/>
            <a:lstStyle/>
            <a:p>
              <a:endParaRPr/>
            </a:p>
          </p:txBody>
        </p:sp>
        <p:sp>
          <p:nvSpPr>
            <p:cNvPr id="214" name="object 214"/>
            <p:cNvSpPr/>
            <p:nvPr/>
          </p:nvSpPr>
          <p:spPr>
            <a:xfrm>
              <a:off x="2209241" y="2513285"/>
              <a:ext cx="93345" cy="161290"/>
            </a:xfrm>
            <a:custGeom>
              <a:avLst/>
              <a:gdLst/>
              <a:ahLst/>
              <a:cxnLst/>
              <a:rect l="l" t="t" r="r" b="b"/>
              <a:pathLst>
                <a:path w="93345" h="161289">
                  <a:moveTo>
                    <a:pt x="88831" y="103752"/>
                  </a:moveTo>
                  <a:lnTo>
                    <a:pt x="88831" y="3837"/>
                  </a:lnTo>
                  <a:lnTo>
                    <a:pt x="92762" y="0"/>
                  </a:lnTo>
                  <a:lnTo>
                    <a:pt x="72191" y="17907"/>
                  </a:lnTo>
                  <a:lnTo>
                    <a:pt x="49703" y="33151"/>
                  </a:lnTo>
                  <a:lnTo>
                    <a:pt x="25554" y="45569"/>
                  </a:lnTo>
                  <a:lnTo>
                    <a:pt x="0" y="55003"/>
                  </a:lnTo>
                  <a:lnTo>
                    <a:pt x="0" y="161171"/>
                  </a:lnTo>
                  <a:lnTo>
                    <a:pt x="0" y="156339"/>
                  </a:lnTo>
                  <a:lnTo>
                    <a:pt x="23928" y="146304"/>
                  </a:lnTo>
                  <a:lnTo>
                    <a:pt x="46803" y="134150"/>
                  </a:lnTo>
                  <a:lnTo>
                    <a:pt x="68484" y="119944"/>
                  </a:lnTo>
                  <a:lnTo>
                    <a:pt x="88831" y="103752"/>
                  </a:lnTo>
                  <a:close/>
                </a:path>
              </a:pathLst>
            </a:custGeom>
            <a:ln w="10249">
              <a:solidFill>
                <a:srgbClr val="000000"/>
              </a:solidFill>
            </a:ln>
          </p:spPr>
          <p:txBody>
            <a:bodyPr wrap="square" lIns="0" tIns="0" rIns="0" bIns="0" rtlCol="0"/>
            <a:lstStyle/>
            <a:p>
              <a:endParaRPr/>
            </a:p>
          </p:txBody>
        </p:sp>
        <p:sp>
          <p:nvSpPr>
            <p:cNvPr id="215" name="object 215"/>
            <p:cNvSpPr/>
            <p:nvPr/>
          </p:nvSpPr>
          <p:spPr>
            <a:xfrm>
              <a:off x="2259531" y="3271675"/>
              <a:ext cx="807720" cy="0"/>
            </a:xfrm>
            <a:custGeom>
              <a:avLst/>
              <a:gdLst/>
              <a:ahLst/>
              <a:cxnLst/>
              <a:rect l="l" t="t" r="r" b="b"/>
              <a:pathLst>
                <a:path w="807719">
                  <a:moveTo>
                    <a:pt x="0" y="0"/>
                  </a:moveTo>
                  <a:lnTo>
                    <a:pt x="807463" y="0"/>
                  </a:lnTo>
                </a:path>
              </a:pathLst>
            </a:custGeom>
            <a:ln w="30699">
              <a:solidFill>
                <a:srgbClr val="000000"/>
              </a:solidFill>
            </a:ln>
          </p:spPr>
          <p:txBody>
            <a:bodyPr wrap="square" lIns="0" tIns="0" rIns="0" bIns="0" rtlCol="0"/>
            <a:lstStyle/>
            <a:p>
              <a:endParaRPr/>
            </a:p>
          </p:txBody>
        </p:sp>
        <p:sp>
          <p:nvSpPr>
            <p:cNvPr id="216" name="object 216"/>
            <p:cNvSpPr/>
            <p:nvPr/>
          </p:nvSpPr>
          <p:spPr>
            <a:xfrm>
              <a:off x="2212232" y="3419061"/>
              <a:ext cx="95250" cy="54610"/>
            </a:xfrm>
            <a:custGeom>
              <a:avLst/>
              <a:gdLst/>
              <a:ahLst/>
              <a:cxnLst/>
              <a:rect l="l" t="t" r="r" b="b"/>
              <a:pathLst>
                <a:path w="95250" h="54610">
                  <a:moveTo>
                    <a:pt x="19554" y="0"/>
                  </a:moveTo>
                  <a:lnTo>
                    <a:pt x="0" y="24534"/>
                  </a:lnTo>
                  <a:lnTo>
                    <a:pt x="2705" y="32689"/>
                  </a:lnTo>
                  <a:lnTo>
                    <a:pt x="37675" y="52136"/>
                  </a:lnTo>
                  <a:lnTo>
                    <a:pt x="94755" y="54150"/>
                  </a:lnTo>
                  <a:lnTo>
                    <a:pt x="24240" y="568"/>
                  </a:lnTo>
                  <a:lnTo>
                    <a:pt x="19554" y="0"/>
                  </a:lnTo>
                  <a:close/>
                </a:path>
              </a:pathLst>
            </a:custGeom>
            <a:solidFill>
              <a:srgbClr val="DDDDDD"/>
            </a:solidFill>
          </p:spPr>
          <p:txBody>
            <a:bodyPr wrap="square" lIns="0" tIns="0" rIns="0" bIns="0" rtlCol="0"/>
            <a:lstStyle/>
            <a:p>
              <a:endParaRPr/>
            </a:p>
          </p:txBody>
        </p:sp>
        <p:sp>
          <p:nvSpPr>
            <p:cNvPr id="217" name="object 217"/>
            <p:cNvSpPr/>
            <p:nvPr/>
          </p:nvSpPr>
          <p:spPr>
            <a:xfrm>
              <a:off x="2235361" y="3407548"/>
              <a:ext cx="71868" cy="65662"/>
            </a:xfrm>
            <a:prstGeom prst="rect">
              <a:avLst/>
            </a:prstGeom>
            <a:blipFill>
              <a:blip r:embed="rId50" cstate="print"/>
              <a:stretch>
                <a:fillRect/>
              </a:stretch>
            </a:blipFill>
          </p:spPr>
          <p:txBody>
            <a:bodyPr wrap="square" lIns="0" tIns="0" rIns="0" bIns="0" rtlCol="0"/>
            <a:lstStyle/>
            <a:p>
              <a:endParaRPr/>
            </a:p>
          </p:txBody>
        </p:sp>
        <p:sp>
          <p:nvSpPr>
            <p:cNvPr id="218" name="object 218"/>
            <p:cNvSpPr/>
            <p:nvPr/>
          </p:nvSpPr>
          <p:spPr>
            <a:xfrm>
              <a:off x="2235361" y="3407548"/>
              <a:ext cx="72390" cy="66040"/>
            </a:xfrm>
            <a:custGeom>
              <a:avLst/>
              <a:gdLst/>
              <a:ahLst/>
              <a:cxnLst/>
              <a:rect l="l" t="t" r="r" b="b"/>
              <a:pathLst>
                <a:path w="72390" h="66039">
                  <a:moveTo>
                    <a:pt x="71868" y="65662"/>
                  </a:moveTo>
                  <a:lnTo>
                    <a:pt x="71868" y="47470"/>
                  </a:lnTo>
                  <a:lnTo>
                    <a:pt x="0" y="0"/>
                  </a:lnTo>
                  <a:lnTo>
                    <a:pt x="0" y="23593"/>
                  </a:lnTo>
                  <a:lnTo>
                    <a:pt x="71868" y="65662"/>
                  </a:lnTo>
                  <a:close/>
                </a:path>
              </a:pathLst>
            </a:custGeom>
            <a:ln w="10242">
              <a:solidFill>
                <a:srgbClr val="FFFFFF"/>
              </a:solidFill>
            </a:ln>
          </p:spPr>
          <p:txBody>
            <a:bodyPr wrap="square" lIns="0" tIns="0" rIns="0" bIns="0" rtlCol="0"/>
            <a:lstStyle/>
            <a:p>
              <a:endParaRPr/>
            </a:p>
          </p:txBody>
        </p:sp>
        <p:sp>
          <p:nvSpPr>
            <p:cNvPr id="219" name="object 219"/>
            <p:cNvSpPr/>
            <p:nvPr/>
          </p:nvSpPr>
          <p:spPr>
            <a:xfrm>
              <a:off x="2235361" y="3317014"/>
              <a:ext cx="226046" cy="138005"/>
            </a:xfrm>
            <a:prstGeom prst="rect">
              <a:avLst/>
            </a:prstGeom>
            <a:blipFill>
              <a:blip r:embed="rId40" cstate="print"/>
              <a:stretch>
                <a:fillRect/>
              </a:stretch>
            </a:blipFill>
          </p:spPr>
          <p:txBody>
            <a:bodyPr wrap="square" lIns="0" tIns="0" rIns="0" bIns="0" rtlCol="0"/>
            <a:lstStyle/>
            <a:p>
              <a:endParaRPr/>
            </a:p>
          </p:txBody>
        </p:sp>
        <p:sp>
          <p:nvSpPr>
            <p:cNvPr id="220" name="object 220"/>
            <p:cNvSpPr/>
            <p:nvPr/>
          </p:nvSpPr>
          <p:spPr>
            <a:xfrm>
              <a:off x="2235361" y="3317013"/>
              <a:ext cx="226060" cy="138430"/>
            </a:xfrm>
            <a:custGeom>
              <a:avLst/>
              <a:gdLst/>
              <a:ahLst/>
              <a:cxnLst/>
              <a:rect l="l" t="t" r="r" b="b"/>
              <a:pathLst>
                <a:path w="226059" h="138429">
                  <a:moveTo>
                    <a:pt x="226046" y="48607"/>
                  </a:moveTo>
                  <a:lnTo>
                    <a:pt x="156798" y="0"/>
                  </a:lnTo>
                  <a:lnTo>
                    <a:pt x="0" y="90534"/>
                  </a:lnTo>
                  <a:lnTo>
                    <a:pt x="71868" y="138005"/>
                  </a:lnTo>
                  <a:lnTo>
                    <a:pt x="226046" y="48607"/>
                  </a:lnTo>
                  <a:close/>
                </a:path>
              </a:pathLst>
            </a:custGeom>
            <a:ln w="10239">
              <a:solidFill>
                <a:srgbClr val="FFFFFF"/>
              </a:solidFill>
            </a:ln>
          </p:spPr>
          <p:txBody>
            <a:bodyPr wrap="square" lIns="0" tIns="0" rIns="0" bIns="0" rtlCol="0"/>
            <a:lstStyle/>
            <a:p>
              <a:endParaRPr/>
            </a:p>
          </p:txBody>
        </p:sp>
        <p:sp>
          <p:nvSpPr>
            <p:cNvPr id="221" name="object 221"/>
            <p:cNvSpPr/>
            <p:nvPr/>
          </p:nvSpPr>
          <p:spPr>
            <a:xfrm>
              <a:off x="2017905" y="3276366"/>
              <a:ext cx="182245" cy="125095"/>
            </a:xfrm>
            <a:custGeom>
              <a:avLst/>
              <a:gdLst/>
              <a:ahLst/>
              <a:cxnLst/>
              <a:rect l="l" t="t" r="r" b="b"/>
              <a:pathLst>
                <a:path w="182245" h="125095">
                  <a:moveTo>
                    <a:pt x="39456" y="0"/>
                  </a:moveTo>
                  <a:lnTo>
                    <a:pt x="5432" y="27354"/>
                  </a:lnTo>
                  <a:lnTo>
                    <a:pt x="0" y="46830"/>
                  </a:lnTo>
                  <a:lnTo>
                    <a:pt x="2234" y="66946"/>
                  </a:lnTo>
                  <a:lnTo>
                    <a:pt x="38311" y="103879"/>
                  </a:lnTo>
                  <a:lnTo>
                    <a:pt x="98005" y="123870"/>
                  </a:lnTo>
                  <a:lnTo>
                    <a:pt x="129920" y="124645"/>
                  </a:lnTo>
                  <a:lnTo>
                    <a:pt x="182177" y="116828"/>
                  </a:lnTo>
                  <a:lnTo>
                    <a:pt x="39456" y="0"/>
                  </a:lnTo>
                  <a:close/>
                </a:path>
              </a:pathLst>
            </a:custGeom>
            <a:solidFill>
              <a:srgbClr val="DDDDDD"/>
            </a:solidFill>
          </p:spPr>
          <p:txBody>
            <a:bodyPr wrap="square" lIns="0" tIns="0" rIns="0" bIns="0" rtlCol="0"/>
            <a:lstStyle/>
            <a:p>
              <a:endParaRPr/>
            </a:p>
          </p:txBody>
        </p:sp>
        <p:sp>
          <p:nvSpPr>
            <p:cNvPr id="222" name="object 222"/>
            <p:cNvSpPr/>
            <p:nvPr/>
          </p:nvSpPr>
          <p:spPr>
            <a:xfrm>
              <a:off x="2057671" y="3158258"/>
              <a:ext cx="294637" cy="171831"/>
            </a:xfrm>
            <a:prstGeom prst="rect">
              <a:avLst/>
            </a:prstGeom>
            <a:blipFill>
              <a:blip r:embed="rId6" cstate="print"/>
              <a:stretch>
                <a:fillRect/>
              </a:stretch>
            </a:blipFill>
          </p:spPr>
          <p:txBody>
            <a:bodyPr wrap="square" lIns="0" tIns="0" rIns="0" bIns="0" rtlCol="0"/>
            <a:lstStyle/>
            <a:p>
              <a:endParaRPr/>
            </a:p>
          </p:txBody>
        </p:sp>
        <p:sp>
          <p:nvSpPr>
            <p:cNvPr id="223" name="object 223"/>
            <p:cNvSpPr/>
            <p:nvPr/>
          </p:nvSpPr>
          <p:spPr>
            <a:xfrm>
              <a:off x="2057670" y="3158258"/>
              <a:ext cx="294640" cy="172085"/>
            </a:xfrm>
            <a:custGeom>
              <a:avLst/>
              <a:gdLst/>
              <a:ahLst/>
              <a:cxnLst/>
              <a:rect l="l" t="t" r="r" b="b"/>
              <a:pathLst>
                <a:path w="294640" h="172085">
                  <a:moveTo>
                    <a:pt x="142411" y="171831"/>
                  </a:moveTo>
                  <a:lnTo>
                    <a:pt x="0" y="89255"/>
                  </a:lnTo>
                  <a:lnTo>
                    <a:pt x="152865" y="0"/>
                  </a:lnTo>
                  <a:lnTo>
                    <a:pt x="294637" y="83997"/>
                  </a:lnTo>
                  <a:lnTo>
                    <a:pt x="260870" y="112891"/>
                  </a:lnTo>
                  <a:lnTo>
                    <a:pt x="223951" y="137347"/>
                  </a:lnTo>
                  <a:lnTo>
                    <a:pt x="184319" y="157088"/>
                  </a:lnTo>
                  <a:lnTo>
                    <a:pt x="142411" y="171831"/>
                  </a:lnTo>
                  <a:close/>
                </a:path>
              </a:pathLst>
            </a:custGeom>
            <a:ln w="10238">
              <a:solidFill>
                <a:srgbClr val="FFFFFF"/>
              </a:solidFill>
            </a:ln>
          </p:spPr>
          <p:txBody>
            <a:bodyPr wrap="square" lIns="0" tIns="0" rIns="0" bIns="0" rtlCol="0"/>
            <a:lstStyle/>
            <a:p>
              <a:endParaRPr/>
            </a:p>
          </p:txBody>
        </p:sp>
        <p:sp>
          <p:nvSpPr>
            <p:cNvPr id="224" name="object 224"/>
            <p:cNvSpPr/>
            <p:nvPr/>
          </p:nvSpPr>
          <p:spPr>
            <a:xfrm>
              <a:off x="2159719" y="3140776"/>
              <a:ext cx="29909" cy="164440"/>
            </a:xfrm>
            <a:prstGeom prst="rect">
              <a:avLst/>
            </a:prstGeom>
            <a:blipFill>
              <a:blip r:embed="rId51" cstate="print"/>
              <a:stretch>
                <a:fillRect/>
              </a:stretch>
            </a:blipFill>
          </p:spPr>
          <p:txBody>
            <a:bodyPr wrap="square" lIns="0" tIns="0" rIns="0" bIns="0" rtlCol="0"/>
            <a:lstStyle/>
            <a:p>
              <a:endParaRPr/>
            </a:p>
          </p:txBody>
        </p:sp>
        <p:sp>
          <p:nvSpPr>
            <p:cNvPr id="225" name="object 225"/>
            <p:cNvSpPr/>
            <p:nvPr/>
          </p:nvSpPr>
          <p:spPr>
            <a:xfrm>
              <a:off x="2159718" y="3140777"/>
              <a:ext cx="30480" cy="164465"/>
            </a:xfrm>
            <a:custGeom>
              <a:avLst/>
              <a:gdLst/>
              <a:ahLst/>
              <a:cxnLst/>
              <a:rect l="l" t="t" r="r" b="b"/>
              <a:pathLst>
                <a:path w="30479" h="164464">
                  <a:moveTo>
                    <a:pt x="29909" y="164440"/>
                  </a:moveTo>
                  <a:lnTo>
                    <a:pt x="29909" y="17481"/>
                  </a:lnTo>
                  <a:lnTo>
                    <a:pt x="0" y="0"/>
                  </a:lnTo>
                  <a:lnTo>
                    <a:pt x="1167" y="139426"/>
                  </a:lnTo>
                  <a:lnTo>
                    <a:pt x="29909" y="164440"/>
                  </a:lnTo>
                  <a:close/>
                </a:path>
              </a:pathLst>
            </a:custGeom>
            <a:ln w="10254">
              <a:solidFill>
                <a:srgbClr val="FFFFFF"/>
              </a:solidFill>
            </a:ln>
          </p:spPr>
          <p:txBody>
            <a:bodyPr wrap="square" lIns="0" tIns="0" rIns="0" bIns="0" rtlCol="0"/>
            <a:lstStyle/>
            <a:p>
              <a:endParaRPr/>
            </a:p>
          </p:txBody>
        </p:sp>
        <p:sp>
          <p:nvSpPr>
            <p:cNvPr id="226" name="object 226"/>
            <p:cNvSpPr/>
            <p:nvPr/>
          </p:nvSpPr>
          <p:spPr>
            <a:xfrm>
              <a:off x="2104708" y="3133243"/>
              <a:ext cx="56179" cy="132604"/>
            </a:xfrm>
            <a:prstGeom prst="rect">
              <a:avLst/>
            </a:prstGeom>
            <a:blipFill>
              <a:blip r:embed="rId52" cstate="print"/>
              <a:stretch>
                <a:fillRect/>
              </a:stretch>
            </a:blipFill>
          </p:spPr>
          <p:txBody>
            <a:bodyPr wrap="square" lIns="0" tIns="0" rIns="0" bIns="0" rtlCol="0"/>
            <a:lstStyle/>
            <a:p>
              <a:endParaRPr/>
            </a:p>
          </p:txBody>
        </p:sp>
        <p:sp>
          <p:nvSpPr>
            <p:cNvPr id="227" name="object 227"/>
            <p:cNvSpPr/>
            <p:nvPr/>
          </p:nvSpPr>
          <p:spPr>
            <a:xfrm>
              <a:off x="2104708" y="3133244"/>
              <a:ext cx="56515" cy="132715"/>
            </a:xfrm>
            <a:custGeom>
              <a:avLst/>
              <a:gdLst/>
              <a:ahLst/>
              <a:cxnLst/>
              <a:rect l="l" t="t" r="r" b="b"/>
              <a:pathLst>
                <a:path w="56515" h="132714">
                  <a:moveTo>
                    <a:pt x="55125" y="21176"/>
                  </a:moveTo>
                  <a:lnTo>
                    <a:pt x="0" y="0"/>
                  </a:lnTo>
                  <a:lnTo>
                    <a:pt x="0" y="86697"/>
                  </a:lnTo>
                  <a:lnTo>
                    <a:pt x="56179" y="132604"/>
                  </a:lnTo>
                  <a:lnTo>
                    <a:pt x="55125" y="21176"/>
                  </a:lnTo>
                  <a:close/>
                </a:path>
              </a:pathLst>
            </a:custGeom>
            <a:ln w="10251">
              <a:solidFill>
                <a:srgbClr val="FFFFFF"/>
              </a:solidFill>
            </a:ln>
          </p:spPr>
          <p:txBody>
            <a:bodyPr wrap="square" lIns="0" tIns="0" rIns="0" bIns="0" rtlCol="0"/>
            <a:lstStyle/>
            <a:p>
              <a:endParaRPr/>
            </a:p>
          </p:txBody>
        </p:sp>
        <p:sp>
          <p:nvSpPr>
            <p:cNvPr id="228" name="object 228"/>
            <p:cNvSpPr/>
            <p:nvPr/>
          </p:nvSpPr>
          <p:spPr>
            <a:xfrm>
              <a:off x="2104708" y="3075540"/>
              <a:ext cx="145025" cy="78880"/>
            </a:xfrm>
            <a:prstGeom prst="rect">
              <a:avLst/>
            </a:prstGeom>
            <a:blipFill>
              <a:blip r:embed="rId43" cstate="print"/>
              <a:stretch>
                <a:fillRect/>
              </a:stretch>
            </a:blipFill>
          </p:spPr>
          <p:txBody>
            <a:bodyPr wrap="square" lIns="0" tIns="0" rIns="0" bIns="0" rtlCol="0"/>
            <a:lstStyle/>
            <a:p>
              <a:endParaRPr/>
            </a:p>
          </p:txBody>
        </p:sp>
        <p:sp>
          <p:nvSpPr>
            <p:cNvPr id="229" name="object 229"/>
            <p:cNvSpPr/>
            <p:nvPr/>
          </p:nvSpPr>
          <p:spPr>
            <a:xfrm>
              <a:off x="2104708" y="3075541"/>
              <a:ext cx="145415" cy="79375"/>
            </a:xfrm>
            <a:custGeom>
              <a:avLst/>
              <a:gdLst/>
              <a:ahLst/>
              <a:cxnLst/>
              <a:rect l="l" t="t" r="r" b="b"/>
              <a:pathLst>
                <a:path w="145415" h="79375">
                  <a:moveTo>
                    <a:pt x="55125" y="78880"/>
                  </a:moveTo>
                  <a:lnTo>
                    <a:pt x="55011" y="65236"/>
                  </a:lnTo>
                  <a:lnTo>
                    <a:pt x="145025" y="13075"/>
                  </a:lnTo>
                  <a:lnTo>
                    <a:pt x="99306" y="0"/>
                  </a:lnTo>
                  <a:lnTo>
                    <a:pt x="0" y="57703"/>
                  </a:lnTo>
                  <a:lnTo>
                    <a:pt x="55125" y="78880"/>
                  </a:lnTo>
                  <a:close/>
                </a:path>
              </a:pathLst>
            </a:custGeom>
            <a:ln w="10238">
              <a:solidFill>
                <a:srgbClr val="FFFFFF"/>
              </a:solidFill>
            </a:ln>
          </p:spPr>
          <p:txBody>
            <a:bodyPr wrap="square" lIns="0" tIns="0" rIns="0" bIns="0" rtlCol="0"/>
            <a:lstStyle/>
            <a:p>
              <a:endParaRPr/>
            </a:p>
          </p:txBody>
        </p:sp>
        <p:sp>
          <p:nvSpPr>
            <p:cNvPr id="230" name="object 230"/>
            <p:cNvSpPr/>
            <p:nvPr/>
          </p:nvSpPr>
          <p:spPr>
            <a:xfrm>
              <a:off x="2057671" y="3247513"/>
              <a:ext cx="142411" cy="145680"/>
            </a:xfrm>
            <a:prstGeom prst="rect">
              <a:avLst/>
            </a:prstGeom>
            <a:blipFill>
              <a:blip r:embed="rId53" cstate="print"/>
              <a:stretch>
                <a:fillRect/>
              </a:stretch>
            </a:blipFill>
          </p:spPr>
          <p:txBody>
            <a:bodyPr wrap="square" lIns="0" tIns="0" rIns="0" bIns="0" rtlCol="0"/>
            <a:lstStyle/>
            <a:p>
              <a:endParaRPr/>
            </a:p>
          </p:txBody>
        </p:sp>
        <p:sp>
          <p:nvSpPr>
            <p:cNvPr id="231" name="object 231"/>
            <p:cNvSpPr/>
            <p:nvPr/>
          </p:nvSpPr>
          <p:spPr>
            <a:xfrm>
              <a:off x="2057671" y="3247513"/>
              <a:ext cx="142875" cy="146050"/>
            </a:xfrm>
            <a:custGeom>
              <a:avLst/>
              <a:gdLst/>
              <a:ahLst/>
              <a:cxnLst/>
              <a:rect l="l" t="t" r="r" b="b"/>
              <a:pathLst>
                <a:path w="142875" h="146050">
                  <a:moveTo>
                    <a:pt x="142411" y="82575"/>
                  </a:moveTo>
                  <a:lnTo>
                    <a:pt x="0" y="0"/>
                  </a:lnTo>
                  <a:lnTo>
                    <a:pt x="0" y="62962"/>
                  </a:lnTo>
                  <a:lnTo>
                    <a:pt x="142411" y="145680"/>
                  </a:lnTo>
                  <a:lnTo>
                    <a:pt x="142411" y="82575"/>
                  </a:lnTo>
                  <a:close/>
                </a:path>
              </a:pathLst>
            </a:custGeom>
            <a:ln w="10244">
              <a:solidFill>
                <a:srgbClr val="FFFFFF"/>
              </a:solidFill>
            </a:ln>
          </p:spPr>
          <p:txBody>
            <a:bodyPr wrap="square" lIns="0" tIns="0" rIns="0" bIns="0" rtlCol="0"/>
            <a:lstStyle/>
            <a:p>
              <a:endParaRPr/>
            </a:p>
          </p:txBody>
        </p:sp>
        <p:sp>
          <p:nvSpPr>
            <p:cNvPr id="232" name="object 232"/>
            <p:cNvSpPr/>
            <p:nvPr/>
          </p:nvSpPr>
          <p:spPr>
            <a:xfrm>
              <a:off x="2159718" y="3070281"/>
              <a:ext cx="157966" cy="87976"/>
            </a:xfrm>
            <a:prstGeom prst="rect">
              <a:avLst/>
            </a:prstGeom>
            <a:blipFill>
              <a:blip r:embed="rId45" cstate="print"/>
              <a:stretch>
                <a:fillRect/>
              </a:stretch>
            </a:blipFill>
          </p:spPr>
          <p:txBody>
            <a:bodyPr wrap="square" lIns="0" tIns="0" rIns="0" bIns="0" rtlCol="0"/>
            <a:lstStyle/>
            <a:p>
              <a:endParaRPr/>
            </a:p>
          </p:txBody>
        </p:sp>
        <p:sp>
          <p:nvSpPr>
            <p:cNvPr id="233" name="object 233"/>
            <p:cNvSpPr/>
            <p:nvPr/>
          </p:nvSpPr>
          <p:spPr>
            <a:xfrm>
              <a:off x="2159719" y="3070282"/>
              <a:ext cx="158115" cy="88265"/>
            </a:xfrm>
            <a:custGeom>
              <a:avLst/>
              <a:gdLst/>
              <a:ahLst/>
              <a:cxnLst/>
              <a:rect l="l" t="t" r="r" b="b"/>
              <a:pathLst>
                <a:path w="158115" h="88264">
                  <a:moveTo>
                    <a:pt x="157966" y="14496"/>
                  </a:moveTo>
                  <a:lnTo>
                    <a:pt x="121376" y="0"/>
                  </a:lnTo>
                  <a:lnTo>
                    <a:pt x="89928" y="18476"/>
                  </a:lnTo>
                  <a:lnTo>
                    <a:pt x="0" y="70494"/>
                  </a:lnTo>
                  <a:lnTo>
                    <a:pt x="29909" y="87976"/>
                  </a:lnTo>
                  <a:lnTo>
                    <a:pt x="64647" y="74676"/>
                  </a:lnTo>
                  <a:lnTo>
                    <a:pt x="97740" y="57898"/>
                  </a:lnTo>
                  <a:lnTo>
                    <a:pt x="128932" y="37790"/>
                  </a:lnTo>
                  <a:lnTo>
                    <a:pt x="157966" y="14496"/>
                  </a:lnTo>
                  <a:close/>
                </a:path>
              </a:pathLst>
            </a:custGeom>
            <a:ln w="10238">
              <a:solidFill>
                <a:srgbClr val="FFFFFF"/>
              </a:solidFill>
            </a:ln>
          </p:spPr>
          <p:txBody>
            <a:bodyPr wrap="square" lIns="0" tIns="0" rIns="0" bIns="0" rtlCol="0"/>
            <a:lstStyle/>
            <a:p>
              <a:endParaRPr/>
            </a:p>
          </p:txBody>
        </p:sp>
        <p:sp>
          <p:nvSpPr>
            <p:cNvPr id="234" name="object 234"/>
            <p:cNvSpPr/>
            <p:nvPr/>
          </p:nvSpPr>
          <p:spPr>
            <a:xfrm>
              <a:off x="2307231" y="3365621"/>
              <a:ext cx="154177" cy="107590"/>
            </a:xfrm>
            <a:prstGeom prst="rect">
              <a:avLst/>
            </a:prstGeom>
            <a:blipFill>
              <a:blip r:embed="rId54" cstate="print"/>
              <a:stretch>
                <a:fillRect/>
              </a:stretch>
            </a:blipFill>
          </p:spPr>
          <p:txBody>
            <a:bodyPr wrap="square" lIns="0" tIns="0" rIns="0" bIns="0" rtlCol="0"/>
            <a:lstStyle/>
            <a:p>
              <a:endParaRPr/>
            </a:p>
          </p:txBody>
        </p:sp>
        <p:sp>
          <p:nvSpPr>
            <p:cNvPr id="235" name="object 235"/>
            <p:cNvSpPr/>
            <p:nvPr/>
          </p:nvSpPr>
          <p:spPr>
            <a:xfrm>
              <a:off x="2307231" y="3365621"/>
              <a:ext cx="154305" cy="107950"/>
            </a:xfrm>
            <a:custGeom>
              <a:avLst/>
              <a:gdLst/>
              <a:ahLst/>
              <a:cxnLst/>
              <a:rect l="l" t="t" r="r" b="b"/>
              <a:pathLst>
                <a:path w="154305" h="107950">
                  <a:moveTo>
                    <a:pt x="154177" y="0"/>
                  </a:moveTo>
                  <a:lnTo>
                    <a:pt x="0" y="89397"/>
                  </a:lnTo>
                  <a:lnTo>
                    <a:pt x="0" y="107590"/>
                  </a:lnTo>
                  <a:lnTo>
                    <a:pt x="154177" y="18334"/>
                  </a:lnTo>
                  <a:lnTo>
                    <a:pt x="154177" y="0"/>
                  </a:lnTo>
                  <a:close/>
                </a:path>
              </a:pathLst>
            </a:custGeom>
            <a:ln w="10240">
              <a:solidFill>
                <a:srgbClr val="000000"/>
              </a:solidFill>
            </a:ln>
          </p:spPr>
          <p:txBody>
            <a:bodyPr wrap="square" lIns="0" tIns="0" rIns="0" bIns="0" rtlCol="0"/>
            <a:lstStyle/>
            <a:p>
              <a:endParaRPr/>
            </a:p>
          </p:txBody>
        </p:sp>
        <p:sp>
          <p:nvSpPr>
            <p:cNvPr id="236" name="object 236"/>
            <p:cNvSpPr/>
            <p:nvPr/>
          </p:nvSpPr>
          <p:spPr>
            <a:xfrm>
              <a:off x="2255927" y="3326111"/>
              <a:ext cx="189230" cy="116839"/>
            </a:xfrm>
            <a:custGeom>
              <a:avLst/>
              <a:gdLst/>
              <a:ahLst/>
              <a:cxnLst/>
              <a:rect l="l" t="t" r="r" b="b"/>
              <a:pathLst>
                <a:path w="189230" h="116839">
                  <a:moveTo>
                    <a:pt x="53296" y="103894"/>
                  </a:moveTo>
                  <a:lnTo>
                    <a:pt x="42001" y="110574"/>
                  </a:lnTo>
                  <a:lnTo>
                    <a:pt x="51416" y="116828"/>
                  </a:lnTo>
                  <a:lnTo>
                    <a:pt x="62724" y="110148"/>
                  </a:lnTo>
                  <a:lnTo>
                    <a:pt x="53296" y="103894"/>
                  </a:lnTo>
                  <a:close/>
                </a:path>
                <a:path w="189230" h="116839">
                  <a:moveTo>
                    <a:pt x="39309" y="94514"/>
                  </a:moveTo>
                  <a:lnTo>
                    <a:pt x="28001" y="101194"/>
                  </a:lnTo>
                  <a:lnTo>
                    <a:pt x="37415" y="107447"/>
                  </a:lnTo>
                  <a:lnTo>
                    <a:pt x="48724" y="100768"/>
                  </a:lnTo>
                  <a:lnTo>
                    <a:pt x="39309" y="94514"/>
                  </a:lnTo>
                  <a:close/>
                </a:path>
                <a:path w="189230" h="116839">
                  <a:moveTo>
                    <a:pt x="74290" y="91245"/>
                  </a:moveTo>
                  <a:lnTo>
                    <a:pt x="62995" y="98067"/>
                  </a:lnTo>
                  <a:lnTo>
                    <a:pt x="72410" y="104179"/>
                  </a:lnTo>
                  <a:lnTo>
                    <a:pt x="83718" y="97499"/>
                  </a:lnTo>
                  <a:lnTo>
                    <a:pt x="74290" y="91245"/>
                  </a:lnTo>
                  <a:close/>
                </a:path>
                <a:path w="189230" h="116839">
                  <a:moveTo>
                    <a:pt x="25309" y="85134"/>
                  </a:moveTo>
                  <a:lnTo>
                    <a:pt x="14000" y="91814"/>
                  </a:lnTo>
                  <a:lnTo>
                    <a:pt x="23429" y="98067"/>
                  </a:lnTo>
                  <a:lnTo>
                    <a:pt x="34723" y="91245"/>
                  </a:lnTo>
                  <a:lnTo>
                    <a:pt x="25309" y="85134"/>
                  </a:lnTo>
                  <a:close/>
                </a:path>
                <a:path w="189230" h="116839">
                  <a:moveTo>
                    <a:pt x="60303" y="81865"/>
                  </a:moveTo>
                  <a:lnTo>
                    <a:pt x="48994" y="88545"/>
                  </a:lnTo>
                  <a:lnTo>
                    <a:pt x="58409" y="94798"/>
                  </a:lnTo>
                  <a:lnTo>
                    <a:pt x="69718" y="88118"/>
                  </a:lnTo>
                  <a:lnTo>
                    <a:pt x="60303" y="81865"/>
                  </a:lnTo>
                  <a:close/>
                </a:path>
                <a:path w="189230" h="116839">
                  <a:moveTo>
                    <a:pt x="137271" y="53439"/>
                  </a:moveTo>
                  <a:lnTo>
                    <a:pt x="83989" y="85418"/>
                  </a:lnTo>
                  <a:lnTo>
                    <a:pt x="93403" y="91529"/>
                  </a:lnTo>
                  <a:lnTo>
                    <a:pt x="146700" y="59551"/>
                  </a:lnTo>
                  <a:lnTo>
                    <a:pt x="137271" y="53439"/>
                  </a:lnTo>
                  <a:close/>
                </a:path>
                <a:path w="189230" h="116839">
                  <a:moveTo>
                    <a:pt x="11308" y="75753"/>
                  </a:moveTo>
                  <a:lnTo>
                    <a:pt x="0" y="82433"/>
                  </a:lnTo>
                  <a:lnTo>
                    <a:pt x="9428" y="88545"/>
                  </a:lnTo>
                  <a:lnTo>
                    <a:pt x="20723" y="81865"/>
                  </a:lnTo>
                  <a:lnTo>
                    <a:pt x="11308" y="75753"/>
                  </a:lnTo>
                  <a:close/>
                </a:path>
                <a:path w="189230" h="116839">
                  <a:moveTo>
                    <a:pt x="46303" y="72484"/>
                  </a:moveTo>
                  <a:lnTo>
                    <a:pt x="34994" y="79164"/>
                  </a:lnTo>
                  <a:lnTo>
                    <a:pt x="44423" y="85418"/>
                  </a:lnTo>
                  <a:lnTo>
                    <a:pt x="55717" y="78738"/>
                  </a:lnTo>
                  <a:lnTo>
                    <a:pt x="46303" y="72484"/>
                  </a:lnTo>
                  <a:close/>
                </a:path>
                <a:path w="189230" h="116839">
                  <a:moveTo>
                    <a:pt x="81297" y="69215"/>
                  </a:moveTo>
                  <a:lnTo>
                    <a:pt x="69988" y="76037"/>
                  </a:lnTo>
                  <a:lnTo>
                    <a:pt x="79403" y="82149"/>
                  </a:lnTo>
                  <a:lnTo>
                    <a:pt x="90711" y="75469"/>
                  </a:lnTo>
                  <a:lnTo>
                    <a:pt x="81297" y="69215"/>
                  </a:lnTo>
                  <a:close/>
                </a:path>
                <a:path w="189230" h="116839">
                  <a:moveTo>
                    <a:pt x="32302" y="63104"/>
                  </a:moveTo>
                  <a:lnTo>
                    <a:pt x="20993" y="69784"/>
                  </a:lnTo>
                  <a:lnTo>
                    <a:pt x="30422" y="76037"/>
                  </a:lnTo>
                  <a:lnTo>
                    <a:pt x="41716" y="69215"/>
                  </a:lnTo>
                  <a:lnTo>
                    <a:pt x="32302" y="63104"/>
                  </a:lnTo>
                  <a:close/>
                </a:path>
                <a:path w="189230" h="116839">
                  <a:moveTo>
                    <a:pt x="67296" y="59835"/>
                  </a:moveTo>
                  <a:lnTo>
                    <a:pt x="55988" y="66657"/>
                  </a:lnTo>
                  <a:lnTo>
                    <a:pt x="65416" y="72769"/>
                  </a:lnTo>
                  <a:lnTo>
                    <a:pt x="76711" y="66089"/>
                  </a:lnTo>
                  <a:lnTo>
                    <a:pt x="67296" y="59835"/>
                  </a:lnTo>
                  <a:close/>
                </a:path>
                <a:path w="189230" h="116839">
                  <a:moveTo>
                    <a:pt x="102291" y="56708"/>
                  </a:moveTo>
                  <a:lnTo>
                    <a:pt x="90982" y="63388"/>
                  </a:lnTo>
                  <a:lnTo>
                    <a:pt x="100396" y="69500"/>
                  </a:lnTo>
                  <a:lnTo>
                    <a:pt x="111705" y="62820"/>
                  </a:lnTo>
                  <a:lnTo>
                    <a:pt x="102291" y="56708"/>
                  </a:lnTo>
                  <a:close/>
                </a:path>
                <a:path w="189230" h="116839">
                  <a:moveTo>
                    <a:pt x="53296" y="50455"/>
                  </a:moveTo>
                  <a:lnTo>
                    <a:pt x="41987" y="57135"/>
                  </a:lnTo>
                  <a:lnTo>
                    <a:pt x="51416" y="63388"/>
                  </a:lnTo>
                  <a:lnTo>
                    <a:pt x="62710" y="56708"/>
                  </a:lnTo>
                  <a:lnTo>
                    <a:pt x="53296" y="50455"/>
                  </a:lnTo>
                  <a:close/>
                </a:path>
                <a:path w="189230" h="116839">
                  <a:moveTo>
                    <a:pt x="88290" y="47186"/>
                  </a:moveTo>
                  <a:lnTo>
                    <a:pt x="76981" y="54008"/>
                  </a:lnTo>
                  <a:lnTo>
                    <a:pt x="86410" y="60119"/>
                  </a:lnTo>
                  <a:lnTo>
                    <a:pt x="97705" y="53439"/>
                  </a:lnTo>
                  <a:lnTo>
                    <a:pt x="88290" y="47186"/>
                  </a:lnTo>
                  <a:close/>
                </a:path>
                <a:path w="189230" h="116839">
                  <a:moveTo>
                    <a:pt x="123285" y="44059"/>
                  </a:moveTo>
                  <a:lnTo>
                    <a:pt x="111976" y="50739"/>
                  </a:lnTo>
                  <a:lnTo>
                    <a:pt x="121390" y="56850"/>
                  </a:lnTo>
                  <a:lnTo>
                    <a:pt x="132699" y="50170"/>
                  </a:lnTo>
                  <a:lnTo>
                    <a:pt x="123285" y="44059"/>
                  </a:lnTo>
                  <a:close/>
                </a:path>
                <a:path w="189230" h="116839">
                  <a:moveTo>
                    <a:pt x="158265" y="40790"/>
                  </a:moveTo>
                  <a:lnTo>
                    <a:pt x="146970" y="47470"/>
                  </a:lnTo>
                  <a:lnTo>
                    <a:pt x="156385" y="53723"/>
                  </a:lnTo>
                  <a:lnTo>
                    <a:pt x="167693" y="47044"/>
                  </a:lnTo>
                  <a:lnTo>
                    <a:pt x="158265" y="40790"/>
                  </a:lnTo>
                  <a:close/>
                </a:path>
                <a:path w="189230" h="116839">
                  <a:moveTo>
                    <a:pt x="74290" y="37805"/>
                  </a:moveTo>
                  <a:lnTo>
                    <a:pt x="62981" y="44627"/>
                  </a:lnTo>
                  <a:lnTo>
                    <a:pt x="72410" y="50739"/>
                  </a:lnTo>
                  <a:lnTo>
                    <a:pt x="83704" y="44059"/>
                  </a:lnTo>
                  <a:lnTo>
                    <a:pt x="74290" y="37805"/>
                  </a:lnTo>
                  <a:close/>
                </a:path>
                <a:path w="189230" h="116839">
                  <a:moveTo>
                    <a:pt x="109284" y="34678"/>
                  </a:moveTo>
                  <a:lnTo>
                    <a:pt x="97975" y="41358"/>
                  </a:lnTo>
                  <a:lnTo>
                    <a:pt x="107404" y="47470"/>
                  </a:lnTo>
                  <a:lnTo>
                    <a:pt x="118698" y="40790"/>
                  </a:lnTo>
                  <a:lnTo>
                    <a:pt x="109284" y="34678"/>
                  </a:lnTo>
                  <a:close/>
                </a:path>
                <a:path w="189230" h="116839">
                  <a:moveTo>
                    <a:pt x="144278" y="31410"/>
                  </a:moveTo>
                  <a:lnTo>
                    <a:pt x="132970" y="38090"/>
                  </a:lnTo>
                  <a:lnTo>
                    <a:pt x="142384" y="44343"/>
                  </a:lnTo>
                  <a:lnTo>
                    <a:pt x="153693" y="37521"/>
                  </a:lnTo>
                  <a:lnTo>
                    <a:pt x="144278" y="31410"/>
                  </a:lnTo>
                  <a:close/>
                </a:path>
                <a:path w="189230" h="116839">
                  <a:moveTo>
                    <a:pt x="179258" y="28141"/>
                  </a:moveTo>
                  <a:lnTo>
                    <a:pt x="167964" y="34963"/>
                  </a:lnTo>
                  <a:lnTo>
                    <a:pt x="177378" y="41074"/>
                  </a:lnTo>
                  <a:lnTo>
                    <a:pt x="188687" y="34394"/>
                  </a:lnTo>
                  <a:lnTo>
                    <a:pt x="179258" y="28141"/>
                  </a:lnTo>
                  <a:close/>
                </a:path>
                <a:path w="189230" h="116839">
                  <a:moveTo>
                    <a:pt x="95283" y="25156"/>
                  </a:moveTo>
                  <a:lnTo>
                    <a:pt x="83975" y="31978"/>
                  </a:lnTo>
                  <a:lnTo>
                    <a:pt x="93403" y="38090"/>
                  </a:lnTo>
                  <a:lnTo>
                    <a:pt x="104698" y="31410"/>
                  </a:lnTo>
                  <a:lnTo>
                    <a:pt x="95283" y="25156"/>
                  </a:lnTo>
                  <a:close/>
                </a:path>
                <a:path w="189230" h="116839">
                  <a:moveTo>
                    <a:pt x="130278" y="22029"/>
                  </a:moveTo>
                  <a:lnTo>
                    <a:pt x="118969" y="28709"/>
                  </a:lnTo>
                  <a:lnTo>
                    <a:pt x="128398" y="34963"/>
                  </a:lnTo>
                  <a:lnTo>
                    <a:pt x="139692" y="28141"/>
                  </a:lnTo>
                  <a:lnTo>
                    <a:pt x="130278" y="22029"/>
                  </a:lnTo>
                  <a:close/>
                </a:path>
                <a:path w="189230" h="116839">
                  <a:moveTo>
                    <a:pt x="165272" y="18760"/>
                  </a:moveTo>
                  <a:lnTo>
                    <a:pt x="153963" y="25440"/>
                  </a:lnTo>
                  <a:lnTo>
                    <a:pt x="163378" y="31694"/>
                  </a:lnTo>
                  <a:lnTo>
                    <a:pt x="174687" y="25014"/>
                  </a:lnTo>
                  <a:lnTo>
                    <a:pt x="165272" y="18760"/>
                  </a:lnTo>
                  <a:close/>
                </a:path>
                <a:path w="189230" h="116839">
                  <a:moveTo>
                    <a:pt x="116277" y="12649"/>
                  </a:moveTo>
                  <a:lnTo>
                    <a:pt x="104968" y="19329"/>
                  </a:lnTo>
                  <a:lnTo>
                    <a:pt x="114397" y="25440"/>
                  </a:lnTo>
                  <a:lnTo>
                    <a:pt x="125692" y="18760"/>
                  </a:lnTo>
                  <a:lnTo>
                    <a:pt x="116277" y="12649"/>
                  </a:lnTo>
                  <a:close/>
                </a:path>
                <a:path w="189230" h="116839">
                  <a:moveTo>
                    <a:pt x="151272" y="9380"/>
                  </a:moveTo>
                  <a:lnTo>
                    <a:pt x="139963" y="16060"/>
                  </a:lnTo>
                  <a:lnTo>
                    <a:pt x="149391" y="22313"/>
                  </a:lnTo>
                  <a:lnTo>
                    <a:pt x="160686" y="15491"/>
                  </a:lnTo>
                  <a:lnTo>
                    <a:pt x="151272" y="9380"/>
                  </a:lnTo>
                  <a:close/>
                </a:path>
                <a:path w="189230" h="116839">
                  <a:moveTo>
                    <a:pt x="137271" y="0"/>
                  </a:moveTo>
                  <a:lnTo>
                    <a:pt x="125962" y="6679"/>
                  </a:lnTo>
                  <a:lnTo>
                    <a:pt x="135391" y="12933"/>
                  </a:lnTo>
                  <a:lnTo>
                    <a:pt x="146685" y="6111"/>
                  </a:lnTo>
                  <a:lnTo>
                    <a:pt x="137271" y="0"/>
                  </a:lnTo>
                  <a:close/>
                </a:path>
              </a:pathLst>
            </a:custGeom>
            <a:solidFill>
              <a:srgbClr val="FFFFFF"/>
            </a:solidFill>
          </p:spPr>
          <p:txBody>
            <a:bodyPr wrap="square" lIns="0" tIns="0" rIns="0" bIns="0" rtlCol="0"/>
            <a:lstStyle/>
            <a:p>
              <a:endParaRPr/>
            </a:p>
          </p:txBody>
        </p:sp>
        <p:sp>
          <p:nvSpPr>
            <p:cNvPr id="237" name="object 237"/>
            <p:cNvSpPr/>
            <p:nvPr/>
          </p:nvSpPr>
          <p:spPr>
            <a:xfrm>
              <a:off x="2255927" y="3332221"/>
              <a:ext cx="189230" cy="113664"/>
            </a:xfrm>
            <a:custGeom>
              <a:avLst/>
              <a:gdLst/>
              <a:ahLst/>
              <a:cxnLst/>
              <a:rect l="l" t="t" r="r" b="b"/>
              <a:pathLst>
                <a:path w="189230" h="113664">
                  <a:moveTo>
                    <a:pt x="146685" y="0"/>
                  </a:moveTo>
                  <a:lnTo>
                    <a:pt x="135384" y="6817"/>
                  </a:lnTo>
                  <a:lnTo>
                    <a:pt x="135391" y="9371"/>
                  </a:lnTo>
                  <a:lnTo>
                    <a:pt x="146685" y="2700"/>
                  </a:lnTo>
                  <a:lnTo>
                    <a:pt x="146685" y="0"/>
                  </a:lnTo>
                  <a:close/>
                </a:path>
                <a:path w="189230" h="113664">
                  <a:moveTo>
                    <a:pt x="125962" y="568"/>
                  </a:moveTo>
                  <a:lnTo>
                    <a:pt x="125962" y="3268"/>
                  </a:lnTo>
                  <a:lnTo>
                    <a:pt x="135377" y="9371"/>
                  </a:lnTo>
                  <a:lnTo>
                    <a:pt x="135384" y="6817"/>
                  </a:lnTo>
                  <a:lnTo>
                    <a:pt x="125962" y="568"/>
                  </a:lnTo>
                  <a:close/>
                </a:path>
                <a:path w="189230" h="113664">
                  <a:moveTo>
                    <a:pt x="125692" y="12649"/>
                  </a:moveTo>
                  <a:lnTo>
                    <a:pt x="114390" y="19324"/>
                  </a:lnTo>
                  <a:lnTo>
                    <a:pt x="114397" y="22021"/>
                  </a:lnTo>
                  <a:lnTo>
                    <a:pt x="125692" y="15349"/>
                  </a:lnTo>
                  <a:lnTo>
                    <a:pt x="125692" y="12649"/>
                  </a:lnTo>
                  <a:close/>
                </a:path>
                <a:path w="189230" h="113664">
                  <a:moveTo>
                    <a:pt x="104968" y="13217"/>
                  </a:moveTo>
                  <a:lnTo>
                    <a:pt x="104968" y="15918"/>
                  </a:lnTo>
                  <a:lnTo>
                    <a:pt x="114383" y="22020"/>
                  </a:lnTo>
                  <a:lnTo>
                    <a:pt x="114390" y="19324"/>
                  </a:lnTo>
                  <a:lnTo>
                    <a:pt x="104968" y="13217"/>
                  </a:lnTo>
                  <a:close/>
                </a:path>
                <a:path w="189230" h="113664">
                  <a:moveTo>
                    <a:pt x="83975" y="25867"/>
                  </a:moveTo>
                  <a:lnTo>
                    <a:pt x="83975" y="28567"/>
                  </a:lnTo>
                  <a:lnTo>
                    <a:pt x="93403" y="34678"/>
                  </a:lnTo>
                  <a:lnTo>
                    <a:pt x="93403" y="31978"/>
                  </a:lnTo>
                  <a:lnTo>
                    <a:pt x="83975" y="25867"/>
                  </a:lnTo>
                  <a:close/>
                </a:path>
                <a:path w="189230" h="113664">
                  <a:moveTo>
                    <a:pt x="104698" y="25298"/>
                  </a:moveTo>
                  <a:lnTo>
                    <a:pt x="93403" y="31978"/>
                  </a:lnTo>
                  <a:lnTo>
                    <a:pt x="93403" y="34678"/>
                  </a:lnTo>
                  <a:lnTo>
                    <a:pt x="104698" y="27999"/>
                  </a:lnTo>
                  <a:lnTo>
                    <a:pt x="104698" y="25298"/>
                  </a:lnTo>
                  <a:close/>
                </a:path>
                <a:path w="189230" h="113664">
                  <a:moveTo>
                    <a:pt x="62981" y="38516"/>
                  </a:moveTo>
                  <a:lnTo>
                    <a:pt x="62981" y="41074"/>
                  </a:lnTo>
                  <a:lnTo>
                    <a:pt x="72410" y="47328"/>
                  </a:lnTo>
                  <a:lnTo>
                    <a:pt x="72410" y="44627"/>
                  </a:lnTo>
                  <a:lnTo>
                    <a:pt x="62981" y="38516"/>
                  </a:lnTo>
                  <a:close/>
                </a:path>
                <a:path w="189230" h="113664">
                  <a:moveTo>
                    <a:pt x="83704" y="37947"/>
                  </a:moveTo>
                  <a:lnTo>
                    <a:pt x="72410" y="44627"/>
                  </a:lnTo>
                  <a:lnTo>
                    <a:pt x="72410" y="47328"/>
                  </a:lnTo>
                  <a:lnTo>
                    <a:pt x="83704" y="40648"/>
                  </a:lnTo>
                  <a:lnTo>
                    <a:pt x="83704" y="37947"/>
                  </a:lnTo>
                  <a:close/>
                </a:path>
                <a:path w="189230" h="113664">
                  <a:moveTo>
                    <a:pt x="41987" y="51023"/>
                  </a:moveTo>
                  <a:lnTo>
                    <a:pt x="41987" y="53723"/>
                  </a:lnTo>
                  <a:lnTo>
                    <a:pt x="51416" y="59977"/>
                  </a:lnTo>
                  <a:lnTo>
                    <a:pt x="51416" y="57277"/>
                  </a:lnTo>
                  <a:lnTo>
                    <a:pt x="41987" y="51023"/>
                  </a:lnTo>
                  <a:close/>
                </a:path>
                <a:path w="189230" h="113664">
                  <a:moveTo>
                    <a:pt x="62710" y="50597"/>
                  </a:moveTo>
                  <a:lnTo>
                    <a:pt x="51416" y="57277"/>
                  </a:lnTo>
                  <a:lnTo>
                    <a:pt x="51416" y="59977"/>
                  </a:lnTo>
                  <a:lnTo>
                    <a:pt x="62710" y="53155"/>
                  </a:lnTo>
                  <a:lnTo>
                    <a:pt x="62710" y="50597"/>
                  </a:lnTo>
                  <a:close/>
                </a:path>
                <a:path w="189230" h="113664">
                  <a:moveTo>
                    <a:pt x="20993" y="63672"/>
                  </a:moveTo>
                  <a:lnTo>
                    <a:pt x="20993" y="66373"/>
                  </a:lnTo>
                  <a:lnTo>
                    <a:pt x="30422" y="72626"/>
                  </a:lnTo>
                  <a:lnTo>
                    <a:pt x="30422" y="69926"/>
                  </a:lnTo>
                  <a:lnTo>
                    <a:pt x="20993" y="63672"/>
                  </a:lnTo>
                  <a:close/>
                </a:path>
                <a:path w="189230" h="113664">
                  <a:moveTo>
                    <a:pt x="41716" y="63104"/>
                  </a:moveTo>
                  <a:lnTo>
                    <a:pt x="30422" y="69926"/>
                  </a:lnTo>
                  <a:lnTo>
                    <a:pt x="30422" y="72626"/>
                  </a:lnTo>
                  <a:lnTo>
                    <a:pt x="41716" y="65804"/>
                  </a:lnTo>
                  <a:lnTo>
                    <a:pt x="41716" y="63104"/>
                  </a:lnTo>
                  <a:close/>
                </a:path>
                <a:path w="189230" h="113664">
                  <a:moveTo>
                    <a:pt x="0" y="76322"/>
                  </a:moveTo>
                  <a:lnTo>
                    <a:pt x="0" y="79022"/>
                  </a:lnTo>
                  <a:lnTo>
                    <a:pt x="9428" y="85134"/>
                  </a:lnTo>
                  <a:lnTo>
                    <a:pt x="9428" y="82433"/>
                  </a:lnTo>
                  <a:lnTo>
                    <a:pt x="0" y="76322"/>
                  </a:lnTo>
                  <a:close/>
                </a:path>
                <a:path w="189230" h="113664">
                  <a:moveTo>
                    <a:pt x="20723" y="75753"/>
                  </a:moveTo>
                  <a:lnTo>
                    <a:pt x="9428" y="82433"/>
                  </a:lnTo>
                  <a:lnTo>
                    <a:pt x="9428" y="85134"/>
                  </a:lnTo>
                  <a:lnTo>
                    <a:pt x="20723" y="78454"/>
                  </a:lnTo>
                  <a:lnTo>
                    <a:pt x="20723" y="75753"/>
                  </a:lnTo>
                  <a:close/>
                </a:path>
                <a:path w="189230" h="113664">
                  <a:moveTo>
                    <a:pt x="160686" y="9380"/>
                  </a:moveTo>
                  <a:lnTo>
                    <a:pt x="149385" y="16197"/>
                  </a:lnTo>
                  <a:lnTo>
                    <a:pt x="149391" y="18894"/>
                  </a:lnTo>
                  <a:lnTo>
                    <a:pt x="160686" y="12080"/>
                  </a:lnTo>
                  <a:lnTo>
                    <a:pt x="160686" y="9380"/>
                  </a:lnTo>
                  <a:close/>
                </a:path>
                <a:path w="189230" h="113664">
                  <a:moveTo>
                    <a:pt x="139963" y="9948"/>
                  </a:moveTo>
                  <a:lnTo>
                    <a:pt x="139963" y="12649"/>
                  </a:lnTo>
                  <a:lnTo>
                    <a:pt x="149377" y="18893"/>
                  </a:lnTo>
                  <a:lnTo>
                    <a:pt x="149385" y="16197"/>
                  </a:lnTo>
                  <a:lnTo>
                    <a:pt x="139963" y="9948"/>
                  </a:lnTo>
                  <a:close/>
                </a:path>
                <a:path w="189230" h="113664">
                  <a:moveTo>
                    <a:pt x="139692" y="22029"/>
                  </a:moveTo>
                  <a:lnTo>
                    <a:pt x="128398" y="28843"/>
                  </a:lnTo>
                  <a:lnTo>
                    <a:pt x="128398" y="31401"/>
                  </a:lnTo>
                  <a:lnTo>
                    <a:pt x="139692" y="24730"/>
                  </a:lnTo>
                  <a:lnTo>
                    <a:pt x="139692" y="22029"/>
                  </a:lnTo>
                  <a:close/>
                </a:path>
                <a:path w="189230" h="113664">
                  <a:moveTo>
                    <a:pt x="118969" y="22598"/>
                  </a:moveTo>
                  <a:lnTo>
                    <a:pt x="118969" y="25298"/>
                  </a:lnTo>
                  <a:lnTo>
                    <a:pt x="128383" y="31400"/>
                  </a:lnTo>
                  <a:lnTo>
                    <a:pt x="128398" y="28709"/>
                  </a:lnTo>
                  <a:lnTo>
                    <a:pt x="118969" y="22598"/>
                  </a:lnTo>
                  <a:close/>
                </a:path>
                <a:path w="189230" h="113664">
                  <a:moveTo>
                    <a:pt x="118698" y="34678"/>
                  </a:moveTo>
                  <a:lnTo>
                    <a:pt x="107397" y="41354"/>
                  </a:lnTo>
                  <a:lnTo>
                    <a:pt x="107404" y="44050"/>
                  </a:lnTo>
                  <a:lnTo>
                    <a:pt x="118698" y="37379"/>
                  </a:lnTo>
                  <a:lnTo>
                    <a:pt x="118698" y="34678"/>
                  </a:lnTo>
                  <a:close/>
                </a:path>
                <a:path w="189230" h="113664">
                  <a:moveTo>
                    <a:pt x="97975" y="35247"/>
                  </a:moveTo>
                  <a:lnTo>
                    <a:pt x="97975" y="37947"/>
                  </a:lnTo>
                  <a:lnTo>
                    <a:pt x="107390" y="44050"/>
                  </a:lnTo>
                  <a:lnTo>
                    <a:pt x="107397" y="41354"/>
                  </a:lnTo>
                  <a:lnTo>
                    <a:pt x="97975" y="35247"/>
                  </a:lnTo>
                  <a:close/>
                </a:path>
                <a:path w="189230" h="113664">
                  <a:moveTo>
                    <a:pt x="42001" y="104463"/>
                  </a:moveTo>
                  <a:lnTo>
                    <a:pt x="42001" y="107163"/>
                  </a:lnTo>
                  <a:lnTo>
                    <a:pt x="51416" y="113417"/>
                  </a:lnTo>
                  <a:lnTo>
                    <a:pt x="51416" y="110716"/>
                  </a:lnTo>
                  <a:lnTo>
                    <a:pt x="42001" y="104463"/>
                  </a:lnTo>
                  <a:close/>
                </a:path>
                <a:path w="189230" h="113664">
                  <a:moveTo>
                    <a:pt x="62724" y="104036"/>
                  </a:moveTo>
                  <a:lnTo>
                    <a:pt x="51416" y="110716"/>
                  </a:lnTo>
                  <a:lnTo>
                    <a:pt x="51416" y="113417"/>
                  </a:lnTo>
                  <a:lnTo>
                    <a:pt x="62724" y="106737"/>
                  </a:lnTo>
                  <a:lnTo>
                    <a:pt x="62724" y="104036"/>
                  </a:lnTo>
                  <a:close/>
                </a:path>
                <a:path w="189230" h="113664">
                  <a:moveTo>
                    <a:pt x="28001" y="95082"/>
                  </a:moveTo>
                  <a:lnTo>
                    <a:pt x="28001" y="97783"/>
                  </a:lnTo>
                  <a:lnTo>
                    <a:pt x="37415" y="104036"/>
                  </a:lnTo>
                  <a:lnTo>
                    <a:pt x="37415" y="101336"/>
                  </a:lnTo>
                  <a:lnTo>
                    <a:pt x="28001" y="95082"/>
                  </a:lnTo>
                  <a:close/>
                </a:path>
                <a:path w="189230" h="113664">
                  <a:moveTo>
                    <a:pt x="48724" y="94514"/>
                  </a:moveTo>
                  <a:lnTo>
                    <a:pt x="37415" y="101336"/>
                  </a:lnTo>
                  <a:lnTo>
                    <a:pt x="37415" y="104036"/>
                  </a:lnTo>
                  <a:lnTo>
                    <a:pt x="48724" y="97214"/>
                  </a:lnTo>
                  <a:lnTo>
                    <a:pt x="48724" y="94514"/>
                  </a:lnTo>
                  <a:close/>
                </a:path>
                <a:path w="189230" h="113664">
                  <a:moveTo>
                    <a:pt x="62995" y="91956"/>
                  </a:moveTo>
                  <a:lnTo>
                    <a:pt x="62995" y="94656"/>
                  </a:lnTo>
                  <a:lnTo>
                    <a:pt x="72410" y="100768"/>
                  </a:lnTo>
                  <a:lnTo>
                    <a:pt x="72410" y="98067"/>
                  </a:lnTo>
                  <a:lnTo>
                    <a:pt x="62995" y="91956"/>
                  </a:lnTo>
                  <a:close/>
                </a:path>
                <a:path w="189230" h="113664">
                  <a:moveTo>
                    <a:pt x="83718" y="91387"/>
                  </a:moveTo>
                  <a:lnTo>
                    <a:pt x="72410" y="98067"/>
                  </a:lnTo>
                  <a:lnTo>
                    <a:pt x="72410" y="100768"/>
                  </a:lnTo>
                  <a:lnTo>
                    <a:pt x="83718" y="94088"/>
                  </a:lnTo>
                  <a:lnTo>
                    <a:pt x="83718" y="91387"/>
                  </a:lnTo>
                  <a:close/>
                </a:path>
                <a:path w="189230" h="113664">
                  <a:moveTo>
                    <a:pt x="14000" y="85702"/>
                  </a:moveTo>
                  <a:lnTo>
                    <a:pt x="14000" y="88402"/>
                  </a:lnTo>
                  <a:lnTo>
                    <a:pt x="23429" y="94656"/>
                  </a:lnTo>
                  <a:lnTo>
                    <a:pt x="23429" y="91956"/>
                  </a:lnTo>
                  <a:lnTo>
                    <a:pt x="14000" y="85702"/>
                  </a:lnTo>
                  <a:close/>
                </a:path>
                <a:path w="189230" h="113664">
                  <a:moveTo>
                    <a:pt x="34723" y="85134"/>
                  </a:moveTo>
                  <a:lnTo>
                    <a:pt x="23429" y="91956"/>
                  </a:lnTo>
                  <a:lnTo>
                    <a:pt x="23429" y="94656"/>
                  </a:lnTo>
                  <a:lnTo>
                    <a:pt x="34723" y="87834"/>
                  </a:lnTo>
                  <a:lnTo>
                    <a:pt x="34723" y="85134"/>
                  </a:lnTo>
                  <a:close/>
                </a:path>
                <a:path w="189230" h="113664">
                  <a:moveTo>
                    <a:pt x="48994" y="82433"/>
                  </a:moveTo>
                  <a:lnTo>
                    <a:pt x="48994" y="85134"/>
                  </a:lnTo>
                  <a:lnTo>
                    <a:pt x="58409" y="91387"/>
                  </a:lnTo>
                  <a:lnTo>
                    <a:pt x="58409" y="88687"/>
                  </a:lnTo>
                  <a:lnTo>
                    <a:pt x="48994" y="82433"/>
                  </a:lnTo>
                  <a:close/>
                </a:path>
                <a:path w="189230" h="113664">
                  <a:moveTo>
                    <a:pt x="69718" y="82007"/>
                  </a:moveTo>
                  <a:lnTo>
                    <a:pt x="58409" y="88687"/>
                  </a:lnTo>
                  <a:lnTo>
                    <a:pt x="58409" y="91387"/>
                  </a:lnTo>
                  <a:lnTo>
                    <a:pt x="69718" y="84707"/>
                  </a:lnTo>
                  <a:lnTo>
                    <a:pt x="69718" y="82007"/>
                  </a:lnTo>
                  <a:close/>
                </a:path>
                <a:path w="189230" h="113664">
                  <a:moveTo>
                    <a:pt x="83989" y="79306"/>
                  </a:moveTo>
                  <a:lnTo>
                    <a:pt x="83989" y="82007"/>
                  </a:lnTo>
                  <a:lnTo>
                    <a:pt x="93403" y="88118"/>
                  </a:lnTo>
                  <a:lnTo>
                    <a:pt x="93403" y="85418"/>
                  </a:lnTo>
                  <a:lnTo>
                    <a:pt x="83989" y="79306"/>
                  </a:lnTo>
                  <a:close/>
                </a:path>
                <a:path w="189230" h="113664">
                  <a:moveTo>
                    <a:pt x="146700" y="53439"/>
                  </a:moveTo>
                  <a:lnTo>
                    <a:pt x="93403" y="85418"/>
                  </a:lnTo>
                  <a:lnTo>
                    <a:pt x="93403" y="88118"/>
                  </a:lnTo>
                  <a:lnTo>
                    <a:pt x="146685" y="56140"/>
                  </a:lnTo>
                  <a:lnTo>
                    <a:pt x="146700" y="53439"/>
                  </a:lnTo>
                  <a:close/>
                </a:path>
                <a:path w="189230" h="113664">
                  <a:moveTo>
                    <a:pt x="55717" y="72626"/>
                  </a:moveTo>
                  <a:lnTo>
                    <a:pt x="44416" y="79302"/>
                  </a:lnTo>
                  <a:lnTo>
                    <a:pt x="44423" y="81998"/>
                  </a:lnTo>
                  <a:lnTo>
                    <a:pt x="55717" y="75185"/>
                  </a:lnTo>
                  <a:lnTo>
                    <a:pt x="55717" y="72626"/>
                  </a:lnTo>
                  <a:close/>
                </a:path>
                <a:path w="189230" h="113664">
                  <a:moveTo>
                    <a:pt x="34994" y="73053"/>
                  </a:moveTo>
                  <a:lnTo>
                    <a:pt x="34994" y="75753"/>
                  </a:lnTo>
                  <a:lnTo>
                    <a:pt x="44408" y="81997"/>
                  </a:lnTo>
                  <a:lnTo>
                    <a:pt x="44416" y="79302"/>
                  </a:lnTo>
                  <a:lnTo>
                    <a:pt x="34994" y="73053"/>
                  </a:lnTo>
                  <a:close/>
                </a:path>
                <a:path w="189230" h="113664">
                  <a:moveTo>
                    <a:pt x="69988" y="69926"/>
                  </a:moveTo>
                  <a:lnTo>
                    <a:pt x="69988" y="72626"/>
                  </a:lnTo>
                  <a:lnTo>
                    <a:pt x="79403" y="78738"/>
                  </a:lnTo>
                  <a:lnTo>
                    <a:pt x="79403" y="76037"/>
                  </a:lnTo>
                  <a:lnTo>
                    <a:pt x="69988" y="69926"/>
                  </a:lnTo>
                  <a:close/>
                </a:path>
                <a:path w="189230" h="113664">
                  <a:moveTo>
                    <a:pt x="90711" y="69357"/>
                  </a:moveTo>
                  <a:lnTo>
                    <a:pt x="79403" y="76037"/>
                  </a:lnTo>
                  <a:lnTo>
                    <a:pt x="79403" y="78738"/>
                  </a:lnTo>
                  <a:lnTo>
                    <a:pt x="90711" y="72058"/>
                  </a:lnTo>
                  <a:lnTo>
                    <a:pt x="90711" y="69357"/>
                  </a:lnTo>
                  <a:close/>
                </a:path>
                <a:path w="189230" h="113664">
                  <a:moveTo>
                    <a:pt x="76711" y="59977"/>
                  </a:moveTo>
                  <a:lnTo>
                    <a:pt x="65410" y="66653"/>
                  </a:lnTo>
                  <a:lnTo>
                    <a:pt x="65416" y="69349"/>
                  </a:lnTo>
                  <a:lnTo>
                    <a:pt x="76711" y="62677"/>
                  </a:lnTo>
                  <a:lnTo>
                    <a:pt x="76711" y="59977"/>
                  </a:lnTo>
                  <a:close/>
                </a:path>
                <a:path w="189230" h="113664">
                  <a:moveTo>
                    <a:pt x="55988" y="60546"/>
                  </a:moveTo>
                  <a:lnTo>
                    <a:pt x="55988" y="63104"/>
                  </a:lnTo>
                  <a:lnTo>
                    <a:pt x="65402" y="69348"/>
                  </a:lnTo>
                  <a:lnTo>
                    <a:pt x="65410" y="66653"/>
                  </a:lnTo>
                  <a:lnTo>
                    <a:pt x="55988" y="60546"/>
                  </a:lnTo>
                  <a:close/>
                </a:path>
                <a:path w="189230" h="113664">
                  <a:moveTo>
                    <a:pt x="90982" y="57277"/>
                  </a:moveTo>
                  <a:lnTo>
                    <a:pt x="90982" y="59977"/>
                  </a:lnTo>
                  <a:lnTo>
                    <a:pt x="100396" y="66089"/>
                  </a:lnTo>
                  <a:lnTo>
                    <a:pt x="100396" y="63388"/>
                  </a:lnTo>
                  <a:lnTo>
                    <a:pt x="90982" y="57277"/>
                  </a:lnTo>
                  <a:close/>
                </a:path>
                <a:path w="189230" h="113664">
                  <a:moveTo>
                    <a:pt x="111705" y="56708"/>
                  </a:moveTo>
                  <a:lnTo>
                    <a:pt x="100396" y="63388"/>
                  </a:lnTo>
                  <a:lnTo>
                    <a:pt x="100396" y="66089"/>
                  </a:lnTo>
                  <a:lnTo>
                    <a:pt x="111705" y="59409"/>
                  </a:lnTo>
                  <a:lnTo>
                    <a:pt x="111705" y="56708"/>
                  </a:lnTo>
                  <a:close/>
                </a:path>
                <a:path w="189230" h="113664">
                  <a:moveTo>
                    <a:pt x="97705" y="47328"/>
                  </a:moveTo>
                  <a:lnTo>
                    <a:pt x="86403" y="54003"/>
                  </a:lnTo>
                  <a:lnTo>
                    <a:pt x="86410" y="56700"/>
                  </a:lnTo>
                  <a:lnTo>
                    <a:pt x="97705" y="50028"/>
                  </a:lnTo>
                  <a:lnTo>
                    <a:pt x="97705" y="47328"/>
                  </a:lnTo>
                  <a:close/>
                </a:path>
                <a:path w="189230" h="113664">
                  <a:moveTo>
                    <a:pt x="76981" y="47896"/>
                  </a:moveTo>
                  <a:lnTo>
                    <a:pt x="76981" y="50597"/>
                  </a:lnTo>
                  <a:lnTo>
                    <a:pt x="86396" y="56699"/>
                  </a:lnTo>
                  <a:lnTo>
                    <a:pt x="86403" y="54003"/>
                  </a:lnTo>
                  <a:lnTo>
                    <a:pt x="76981" y="47896"/>
                  </a:lnTo>
                  <a:close/>
                </a:path>
                <a:path w="189230" h="113664">
                  <a:moveTo>
                    <a:pt x="111976" y="44627"/>
                  </a:moveTo>
                  <a:lnTo>
                    <a:pt x="111976" y="47328"/>
                  </a:lnTo>
                  <a:lnTo>
                    <a:pt x="121390" y="53439"/>
                  </a:lnTo>
                  <a:lnTo>
                    <a:pt x="121390" y="50739"/>
                  </a:lnTo>
                  <a:lnTo>
                    <a:pt x="111976" y="44627"/>
                  </a:lnTo>
                  <a:close/>
                </a:path>
                <a:path w="189230" h="113664">
                  <a:moveTo>
                    <a:pt x="132699" y="44059"/>
                  </a:moveTo>
                  <a:lnTo>
                    <a:pt x="121390" y="50739"/>
                  </a:lnTo>
                  <a:lnTo>
                    <a:pt x="121390" y="53439"/>
                  </a:lnTo>
                  <a:lnTo>
                    <a:pt x="132699" y="46759"/>
                  </a:lnTo>
                  <a:lnTo>
                    <a:pt x="132699" y="44059"/>
                  </a:lnTo>
                  <a:close/>
                </a:path>
                <a:path w="189230" h="113664">
                  <a:moveTo>
                    <a:pt x="153963" y="19329"/>
                  </a:moveTo>
                  <a:lnTo>
                    <a:pt x="153963" y="22029"/>
                  </a:lnTo>
                  <a:lnTo>
                    <a:pt x="163378" y="28283"/>
                  </a:lnTo>
                  <a:lnTo>
                    <a:pt x="163378" y="25582"/>
                  </a:lnTo>
                  <a:lnTo>
                    <a:pt x="153963" y="19329"/>
                  </a:lnTo>
                  <a:close/>
                </a:path>
                <a:path w="189230" h="113664">
                  <a:moveTo>
                    <a:pt x="174687" y="18902"/>
                  </a:moveTo>
                  <a:lnTo>
                    <a:pt x="163378" y="25582"/>
                  </a:lnTo>
                  <a:lnTo>
                    <a:pt x="163378" y="28283"/>
                  </a:lnTo>
                  <a:lnTo>
                    <a:pt x="174687" y="21461"/>
                  </a:lnTo>
                  <a:lnTo>
                    <a:pt x="174687" y="18902"/>
                  </a:lnTo>
                  <a:close/>
                </a:path>
                <a:path w="189230" h="113664">
                  <a:moveTo>
                    <a:pt x="132970" y="31978"/>
                  </a:moveTo>
                  <a:lnTo>
                    <a:pt x="132970" y="34678"/>
                  </a:lnTo>
                  <a:lnTo>
                    <a:pt x="142384" y="40932"/>
                  </a:lnTo>
                  <a:lnTo>
                    <a:pt x="142384" y="38232"/>
                  </a:lnTo>
                  <a:lnTo>
                    <a:pt x="132970" y="31978"/>
                  </a:lnTo>
                  <a:close/>
                </a:path>
                <a:path w="189230" h="113664">
                  <a:moveTo>
                    <a:pt x="153693" y="31410"/>
                  </a:moveTo>
                  <a:lnTo>
                    <a:pt x="142384" y="38232"/>
                  </a:lnTo>
                  <a:lnTo>
                    <a:pt x="142384" y="40932"/>
                  </a:lnTo>
                  <a:lnTo>
                    <a:pt x="153693" y="34110"/>
                  </a:lnTo>
                  <a:lnTo>
                    <a:pt x="153693" y="31410"/>
                  </a:lnTo>
                  <a:close/>
                </a:path>
                <a:path w="189230" h="113664">
                  <a:moveTo>
                    <a:pt x="167964" y="28851"/>
                  </a:moveTo>
                  <a:lnTo>
                    <a:pt x="167964" y="31410"/>
                  </a:lnTo>
                  <a:lnTo>
                    <a:pt x="177378" y="37663"/>
                  </a:lnTo>
                  <a:lnTo>
                    <a:pt x="177378" y="34963"/>
                  </a:lnTo>
                  <a:lnTo>
                    <a:pt x="167964" y="28851"/>
                  </a:lnTo>
                  <a:close/>
                </a:path>
                <a:path w="189230" h="113664">
                  <a:moveTo>
                    <a:pt x="188673" y="28283"/>
                  </a:moveTo>
                  <a:lnTo>
                    <a:pt x="177378" y="34963"/>
                  </a:lnTo>
                  <a:lnTo>
                    <a:pt x="177378" y="37663"/>
                  </a:lnTo>
                  <a:lnTo>
                    <a:pt x="188673" y="30983"/>
                  </a:lnTo>
                  <a:lnTo>
                    <a:pt x="188673" y="28283"/>
                  </a:lnTo>
                  <a:close/>
                </a:path>
                <a:path w="189230" h="113664">
                  <a:moveTo>
                    <a:pt x="146970" y="41358"/>
                  </a:moveTo>
                  <a:lnTo>
                    <a:pt x="146970" y="44059"/>
                  </a:lnTo>
                  <a:lnTo>
                    <a:pt x="156385" y="50312"/>
                  </a:lnTo>
                  <a:lnTo>
                    <a:pt x="156385" y="47612"/>
                  </a:lnTo>
                  <a:lnTo>
                    <a:pt x="146970" y="41358"/>
                  </a:lnTo>
                  <a:close/>
                </a:path>
                <a:path w="189230" h="113664">
                  <a:moveTo>
                    <a:pt x="167679" y="40932"/>
                  </a:moveTo>
                  <a:lnTo>
                    <a:pt x="156385" y="47612"/>
                  </a:lnTo>
                  <a:lnTo>
                    <a:pt x="156385" y="50312"/>
                  </a:lnTo>
                  <a:lnTo>
                    <a:pt x="167679" y="43490"/>
                  </a:lnTo>
                  <a:lnTo>
                    <a:pt x="167679" y="40932"/>
                  </a:lnTo>
                  <a:close/>
                </a:path>
              </a:pathLst>
            </a:custGeom>
            <a:solidFill>
              <a:srgbClr val="959595"/>
            </a:solidFill>
          </p:spPr>
          <p:txBody>
            <a:bodyPr wrap="square" lIns="0" tIns="0" rIns="0" bIns="0" rtlCol="0"/>
            <a:lstStyle/>
            <a:p>
              <a:endParaRPr/>
            </a:p>
          </p:txBody>
        </p:sp>
        <p:sp>
          <p:nvSpPr>
            <p:cNvPr id="238" name="object 238"/>
            <p:cNvSpPr/>
            <p:nvPr/>
          </p:nvSpPr>
          <p:spPr>
            <a:xfrm>
              <a:off x="2073040" y="3267269"/>
              <a:ext cx="18415" cy="44450"/>
            </a:xfrm>
            <a:custGeom>
              <a:avLst/>
              <a:gdLst/>
              <a:ahLst/>
              <a:cxnLst/>
              <a:rect l="l" t="t" r="r" b="b"/>
              <a:pathLst>
                <a:path w="18415" h="44450">
                  <a:moveTo>
                    <a:pt x="0" y="0"/>
                  </a:moveTo>
                  <a:lnTo>
                    <a:pt x="0" y="33541"/>
                  </a:lnTo>
                  <a:lnTo>
                    <a:pt x="8149" y="38658"/>
                  </a:lnTo>
                  <a:lnTo>
                    <a:pt x="8149" y="5116"/>
                  </a:lnTo>
                  <a:lnTo>
                    <a:pt x="0" y="0"/>
                  </a:lnTo>
                  <a:close/>
                </a:path>
                <a:path w="18415" h="44450">
                  <a:moveTo>
                    <a:pt x="13375" y="7816"/>
                  </a:moveTo>
                  <a:lnTo>
                    <a:pt x="13375" y="41216"/>
                  </a:lnTo>
                  <a:lnTo>
                    <a:pt x="17890" y="43917"/>
                  </a:lnTo>
                  <a:lnTo>
                    <a:pt x="17890" y="10375"/>
                  </a:lnTo>
                  <a:lnTo>
                    <a:pt x="13375" y="7816"/>
                  </a:lnTo>
                  <a:close/>
                </a:path>
              </a:pathLst>
            </a:custGeom>
            <a:solidFill>
              <a:srgbClr val="808080"/>
            </a:solidFill>
          </p:spPr>
          <p:txBody>
            <a:bodyPr wrap="square" lIns="0" tIns="0" rIns="0" bIns="0" rtlCol="0"/>
            <a:lstStyle/>
            <a:p>
              <a:endParaRPr/>
            </a:p>
          </p:txBody>
        </p:sp>
        <p:sp>
          <p:nvSpPr>
            <p:cNvPr id="239" name="object 239"/>
            <p:cNvSpPr/>
            <p:nvPr/>
          </p:nvSpPr>
          <p:spPr>
            <a:xfrm>
              <a:off x="2073040" y="3267270"/>
              <a:ext cx="8255" cy="38735"/>
            </a:xfrm>
            <a:custGeom>
              <a:avLst/>
              <a:gdLst/>
              <a:ahLst/>
              <a:cxnLst/>
              <a:rect l="l" t="t" r="r" b="b"/>
              <a:pathLst>
                <a:path w="8254" h="38735">
                  <a:moveTo>
                    <a:pt x="8149" y="5116"/>
                  </a:moveTo>
                  <a:lnTo>
                    <a:pt x="0" y="0"/>
                  </a:lnTo>
                  <a:lnTo>
                    <a:pt x="0" y="33541"/>
                  </a:lnTo>
                  <a:lnTo>
                    <a:pt x="8149" y="38658"/>
                  </a:lnTo>
                  <a:lnTo>
                    <a:pt x="8149" y="5116"/>
                  </a:lnTo>
                  <a:close/>
                </a:path>
              </a:pathLst>
            </a:custGeom>
            <a:ln w="5126">
              <a:solidFill>
                <a:srgbClr val="808080"/>
              </a:solidFill>
            </a:ln>
          </p:spPr>
          <p:txBody>
            <a:bodyPr wrap="square" lIns="0" tIns="0" rIns="0" bIns="0" rtlCol="0"/>
            <a:lstStyle/>
            <a:p>
              <a:endParaRPr/>
            </a:p>
          </p:txBody>
        </p:sp>
        <p:sp>
          <p:nvSpPr>
            <p:cNvPr id="240" name="object 240"/>
            <p:cNvSpPr/>
            <p:nvPr/>
          </p:nvSpPr>
          <p:spPr>
            <a:xfrm>
              <a:off x="2086415" y="3275087"/>
              <a:ext cx="5080" cy="36195"/>
            </a:xfrm>
            <a:custGeom>
              <a:avLst/>
              <a:gdLst/>
              <a:ahLst/>
              <a:cxnLst/>
              <a:rect l="l" t="t" r="r" b="b"/>
              <a:pathLst>
                <a:path w="5079" h="36195">
                  <a:moveTo>
                    <a:pt x="4514" y="2558"/>
                  </a:moveTo>
                  <a:lnTo>
                    <a:pt x="0" y="0"/>
                  </a:lnTo>
                  <a:lnTo>
                    <a:pt x="0" y="33399"/>
                  </a:lnTo>
                  <a:lnTo>
                    <a:pt x="4514" y="36100"/>
                  </a:lnTo>
                  <a:lnTo>
                    <a:pt x="4514" y="2558"/>
                  </a:lnTo>
                  <a:close/>
                </a:path>
              </a:pathLst>
            </a:custGeom>
            <a:ln w="5127">
              <a:solidFill>
                <a:srgbClr val="808080"/>
              </a:solidFill>
            </a:ln>
          </p:spPr>
          <p:txBody>
            <a:bodyPr wrap="square" lIns="0" tIns="0" rIns="0" bIns="0" rtlCol="0"/>
            <a:lstStyle/>
            <a:p>
              <a:endParaRPr/>
            </a:p>
          </p:txBody>
        </p:sp>
        <p:sp>
          <p:nvSpPr>
            <p:cNvPr id="241" name="object 241"/>
            <p:cNvSpPr/>
            <p:nvPr/>
          </p:nvSpPr>
          <p:spPr>
            <a:xfrm>
              <a:off x="2189628" y="3084779"/>
              <a:ext cx="162680" cy="308415"/>
            </a:xfrm>
            <a:prstGeom prst="rect">
              <a:avLst/>
            </a:prstGeom>
            <a:blipFill>
              <a:blip r:embed="rId55" cstate="print"/>
              <a:stretch>
                <a:fillRect/>
              </a:stretch>
            </a:blipFill>
          </p:spPr>
          <p:txBody>
            <a:bodyPr wrap="square" lIns="0" tIns="0" rIns="0" bIns="0" rtlCol="0"/>
            <a:lstStyle/>
            <a:p>
              <a:endParaRPr/>
            </a:p>
          </p:txBody>
        </p:sp>
        <p:sp>
          <p:nvSpPr>
            <p:cNvPr id="242" name="object 242"/>
            <p:cNvSpPr/>
            <p:nvPr/>
          </p:nvSpPr>
          <p:spPr>
            <a:xfrm>
              <a:off x="2189628" y="3084779"/>
              <a:ext cx="128270" cy="220979"/>
            </a:xfrm>
            <a:custGeom>
              <a:avLst/>
              <a:gdLst/>
              <a:ahLst/>
              <a:cxnLst/>
              <a:rect l="l" t="t" r="r" b="b"/>
              <a:pathLst>
                <a:path w="128270" h="220979">
                  <a:moveTo>
                    <a:pt x="0" y="220438"/>
                  </a:moveTo>
                  <a:lnTo>
                    <a:pt x="35270" y="208697"/>
                  </a:lnTo>
                  <a:lnTo>
                    <a:pt x="68632" y="192599"/>
                  </a:lnTo>
                  <a:lnTo>
                    <a:pt x="99691" y="172371"/>
                  </a:lnTo>
                  <a:lnTo>
                    <a:pt x="128056" y="148238"/>
                  </a:lnTo>
                  <a:lnTo>
                    <a:pt x="128056" y="0"/>
                  </a:lnTo>
                  <a:lnTo>
                    <a:pt x="99074" y="23373"/>
                  </a:lnTo>
                  <a:lnTo>
                    <a:pt x="67895" y="43508"/>
                  </a:lnTo>
                  <a:lnTo>
                    <a:pt x="34782" y="60259"/>
                  </a:lnTo>
                  <a:lnTo>
                    <a:pt x="0" y="73479"/>
                  </a:lnTo>
                  <a:lnTo>
                    <a:pt x="0" y="220438"/>
                  </a:lnTo>
                  <a:close/>
                </a:path>
              </a:pathLst>
            </a:custGeom>
            <a:ln w="10249">
              <a:solidFill>
                <a:srgbClr val="000000"/>
              </a:solidFill>
            </a:ln>
          </p:spPr>
          <p:txBody>
            <a:bodyPr wrap="square" lIns="0" tIns="0" rIns="0" bIns="0" rtlCol="0"/>
            <a:lstStyle/>
            <a:p>
              <a:endParaRPr/>
            </a:p>
          </p:txBody>
        </p:sp>
        <p:sp>
          <p:nvSpPr>
            <p:cNvPr id="243" name="object 243"/>
            <p:cNvSpPr/>
            <p:nvPr/>
          </p:nvSpPr>
          <p:spPr>
            <a:xfrm>
              <a:off x="2200082" y="3242255"/>
              <a:ext cx="152400" cy="151130"/>
            </a:xfrm>
            <a:custGeom>
              <a:avLst/>
              <a:gdLst/>
              <a:ahLst/>
              <a:cxnLst/>
              <a:rect l="l" t="t" r="r" b="b"/>
              <a:pathLst>
                <a:path w="152400" h="151129">
                  <a:moveTo>
                    <a:pt x="152226" y="62962"/>
                  </a:moveTo>
                  <a:lnTo>
                    <a:pt x="118568" y="92098"/>
                  </a:lnTo>
                  <a:lnTo>
                    <a:pt x="81673" y="116650"/>
                  </a:lnTo>
                  <a:lnTo>
                    <a:pt x="41997" y="136353"/>
                  </a:lnTo>
                  <a:lnTo>
                    <a:pt x="0" y="150938"/>
                  </a:lnTo>
                  <a:lnTo>
                    <a:pt x="0" y="87834"/>
                  </a:lnTo>
                  <a:lnTo>
                    <a:pt x="41963" y="73190"/>
                  </a:lnTo>
                  <a:lnTo>
                    <a:pt x="81625" y="53510"/>
                  </a:lnTo>
                  <a:lnTo>
                    <a:pt x="118530" y="29033"/>
                  </a:lnTo>
                  <a:lnTo>
                    <a:pt x="152226" y="0"/>
                  </a:lnTo>
                  <a:lnTo>
                    <a:pt x="152226" y="62962"/>
                  </a:lnTo>
                  <a:close/>
                </a:path>
              </a:pathLst>
            </a:custGeom>
            <a:ln w="10243">
              <a:solidFill>
                <a:srgbClr val="000000"/>
              </a:solidFill>
            </a:ln>
          </p:spPr>
          <p:txBody>
            <a:bodyPr wrap="square" lIns="0" tIns="0" rIns="0" bIns="0" rtlCol="0"/>
            <a:lstStyle/>
            <a:p>
              <a:endParaRPr/>
            </a:p>
          </p:txBody>
        </p:sp>
        <p:sp>
          <p:nvSpPr>
            <p:cNvPr id="244" name="object 244"/>
            <p:cNvSpPr/>
            <p:nvPr/>
          </p:nvSpPr>
          <p:spPr>
            <a:xfrm>
              <a:off x="2307230" y="3268406"/>
              <a:ext cx="34290" cy="27940"/>
            </a:xfrm>
            <a:custGeom>
              <a:avLst/>
              <a:gdLst/>
              <a:ahLst/>
              <a:cxnLst/>
              <a:rect l="l" t="t" r="r" b="b"/>
              <a:pathLst>
                <a:path w="34290" h="27939">
                  <a:moveTo>
                    <a:pt x="33968" y="0"/>
                  </a:moveTo>
                  <a:lnTo>
                    <a:pt x="26027" y="7566"/>
                  </a:lnTo>
                  <a:lnTo>
                    <a:pt x="17705" y="14692"/>
                  </a:lnTo>
                  <a:lnTo>
                    <a:pt x="9022" y="21365"/>
                  </a:lnTo>
                  <a:lnTo>
                    <a:pt x="0" y="27572"/>
                  </a:lnTo>
                </a:path>
              </a:pathLst>
            </a:custGeom>
            <a:ln w="10241">
              <a:solidFill>
                <a:srgbClr val="000000"/>
              </a:solidFill>
            </a:ln>
          </p:spPr>
          <p:txBody>
            <a:bodyPr wrap="square" lIns="0" tIns="0" rIns="0" bIns="0" rtlCol="0"/>
            <a:lstStyle/>
            <a:p>
              <a:endParaRPr/>
            </a:p>
          </p:txBody>
        </p:sp>
        <p:sp>
          <p:nvSpPr>
            <p:cNvPr id="245" name="object 245"/>
            <p:cNvSpPr/>
            <p:nvPr/>
          </p:nvSpPr>
          <p:spPr>
            <a:xfrm>
              <a:off x="2307230" y="3277644"/>
              <a:ext cx="34290" cy="27940"/>
            </a:xfrm>
            <a:custGeom>
              <a:avLst/>
              <a:gdLst/>
              <a:ahLst/>
              <a:cxnLst/>
              <a:rect l="l" t="t" r="r" b="b"/>
              <a:pathLst>
                <a:path w="34290" h="27939">
                  <a:moveTo>
                    <a:pt x="33968" y="0"/>
                  </a:moveTo>
                  <a:lnTo>
                    <a:pt x="26027" y="7566"/>
                  </a:lnTo>
                  <a:lnTo>
                    <a:pt x="17705" y="14692"/>
                  </a:lnTo>
                  <a:lnTo>
                    <a:pt x="9022" y="21365"/>
                  </a:lnTo>
                  <a:lnTo>
                    <a:pt x="0" y="27572"/>
                  </a:lnTo>
                </a:path>
              </a:pathLst>
            </a:custGeom>
            <a:ln w="10241">
              <a:solidFill>
                <a:srgbClr val="000000"/>
              </a:solidFill>
            </a:ln>
          </p:spPr>
          <p:txBody>
            <a:bodyPr wrap="square" lIns="0" tIns="0" rIns="0" bIns="0" rtlCol="0"/>
            <a:lstStyle/>
            <a:p>
              <a:endParaRPr/>
            </a:p>
          </p:txBody>
        </p:sp>
        <p:sp>
          <p:nvSpPr>
            <p:cNvPr id="246" name="object 246"/>
            <p:cNvSpPr/>
            <p:nvPr/>
          </p:nvSpPr>
          <p:spPr>
            <a:xfrm>
              <a:off x="2307230" y="3286883"/>
              <a:ext cx="34290" cy="27940"/>
            </a:xfrm>
            <a:custGeom>
              <a:avLst/>
              <a:gdLst/>
              <a:ahLst/>
              <a:cxnLst/>
              <a:rect l="l" t="t" r="r" b="b"/>
              <a:pathLst>
                <a:path w="34290" h="27939">
                  <a:moveTo>
                    <a:pt x="33968" y="0"/>
                  </a:moveTo>
                  <a:lnTo>
                    <a:pt x="26027" y="7486"/>
                  </a:lnTo>
                  <a:lnTo>
                    <a:pt x="17705" y="14585"/>
                  </a:lnTo>
                  <a:lnTo>
                    <a:pt x="9022" y="21285"/>
                  </a:lnTo>
                  <a:lnTo>
                    <a:pt x="0" y="27572"/>
                  </a:lnTo>
                </a:path>
              </a:pathLst>
            </a:custGeom>
            <a:ln w="10241">
              <a:solidFill>
                <a:srgbClr val="000000"/>
              </a:solidFill>
            </a:ln>
          </p:spPr>
          <p:txBody>
            <a:bodyPr wrap="square" lIns="0" tIns="0" rIns="0" bIns="0" rtlCol="0"/>
            <a:lstStyle/>
            <a:p>
              <a:endParaRPr/>
            </a:p>
          </p:txBody>
        </p:sp>
        <p:sp>
          <p:nvSpPr>
            <p:cNvPr id="247" name="object 247"/>
            <p:cNvSpPr/>
            <p:nvPr/>
          </p:nvSpPr>
          <p:spPr>
            <a:xfrm>
              <a:off x="2307230" y="3295979"/>
              <a:ext cx="34290" cy="27940"/>
            </a:xfrm>
            <a:custGeom>
              <a:avLst/>
              <a:gdLst/>
              <a:ahLst/>
              <a:cxnLst/>
              <a:rect l="l" t="t" r="r" b="b"/>
              <a:pathLst>
                <a:path w="34290" h="27939">
                  <a:moveTo>
                    <a:pt x="33968" y="0"/>
                  </a:moveTo>
                  <a:lnTo>
                    <a:pt x="26027" y="7566"/>
                  </a:lnTo>
                  <a:lnTo>
                    <a:pt x="17705" y="14692"/>
                  </a:lnTo>
                  <a:lnTo>
                    <a:pt x="9022" y="21365"/>
                  </a:lnTo>
                  <a:lnTo>
                    <a:pt x="0" y="27572"/>
                  </a:lnTo>
                </a:path>
              </a:pathLst>
            </a:custGeom>
            <a:ln w="10241">
              <a:solidFill>
                <a:srgbClr val="000000"/>
              </a:solidFill>
            </a:ln>
          </p:spPr>
          <p:txBody>
            <a:bodyPr wrap="square" lIns="0" tIns="0" rIns="0" bIns="0" rtlCol="0"/>
            <a:lstStyle/>
            <a:p>
              <a:endParaRPr/>
            </a:p>
          </p:txBody>
        </p:sp>
        <p:sp>
          <p:nvSpPr>
            <p:cNvPr id="248" name="object 248"/>
            <p:cNvSpPr/>
            <p:nvPr/>
          </p:nvSpPr>
          <p:spPr>
            <a:xfrm>
              <a:off x="2158280" y="3099701"/>
              <a:ext cx="60325" cy="35560"/>
            </a:xfrm>
            <a:custGeom>
              <a:avLst/>
              <a:gdLst/>
              <a:ahLst/>
              <a:cxnLst/>
              <a:rect l="l" t="t" r="r" b="b"/>
              <a:pathLst>
                <a:path w="60325" h="35560">
                  <a:moveTo>
                    <a:pt x="60104" y="0"/>
                  </a:moveTo>
                  <a:lnTo>
                    <a:pt x="0" y="34963"/>
                  </a:lnTo>
                </a:path>
              </a:pathLst>
            </a:custGeom>
            <a:ln w="10238">
              <a:solidFill>
                <a:srgbClr val="000000"/>
              </a:solidFill>
            </a:ln>
          </p:spPr>
          <p:txBody>
            <a:bodyPr wrap="square" lIns="0" tIns="0" rIns="0" bIns="0" rtlCol="0"/>
            <a:lstStyle/>
            <a:p>
              <a:endParaRPr/>
            </a:p>
          </p:txBody>
        </p:sp>
        <p:sp>
          <p:nvSpPr>
            <p:cNvPr id="249" name="object 249"/>
            <p:cNvSpPr/>
            <p:nvPr/>
          </p:nvSpPr>
          <p:spPr>
            <a:xfrm>
              <a:off x="2150433" y="3097570"/>
              <a:ext cx="60325" cy="34925"/>
            </a:xfrm>
            <a:custGeom>
              <a:avLst/>
              <a:gdLst/>
              <a:ahLst/>
              <a:cxnLst/>
              <a:rect l="l" t="t" r="r" b="b"/>
              <a:pathLst>
                <a:path w="60325" h="34925">
                  <a:moveTo>
                    <a:pt x="60104" y="0"/>
                  </a:moveTo>
                  <a:lnTo>
                    <a:pt x="0" y="34821"/>
                  </a:lnTo>
                </a:path>
              </a:pathLst>
            </a:custGeom>
            <a:ln w="10238">
              <a:solidFill>
                <a:srgbClr val="000000"/>
              </a:solidFill>
            </a:ln>
          </p:spPr>
          <p:txBody>
            <a:bodyPr wrap="square" lIns="0" tIns="0" rIns="0" bIns="0" rtlCol="0"/>
            <a:lstStyle/>
            <a:p>
              <a:endParaRPr/>
            </a:p>
          </p:txBody>
        </p:sp>
        <p:sp>
          <p:nvSpPr>
            <p:cNvPr id="250" name="object 250"/>
            <p:cNvSpPr/>
            <p:nvPr/>
          </p:nvSpPr>
          <p:spPr>
            <a:xfrm>
              <a:off x="2142599" y="3095438"/>
              <a:ext cx="60325" cy="34925"/>
            </a:xfrm>
            <a:custGeom>
              <a:avLst/>
              <a:gdLst/>
              <a:ahLst/>
              <a:cxnLst/>
              <a:rect l="l" t="t" r="r" b="b"/>
              <a:pathLst>
                <a:path w="60325" h="34925">
                  <a:moveTo>
                    <a:pt x="60104" y="0"/>
                  </a:moveTo>
                  <a:lnTo>
                    <a:pt x="0" y="34821"/>
                  </a:lnTo>
                </a:path>
              </a:pathLst>
            </a:custGeom>
            <a:ln w="10238">
              <a:solidFill>
                <a:srgbClr val="000000"/>
              </a:solidFill>
            </a:ln>
          </p:spPr>
          <p:txBody>
            <a:bodyPr wrap="square" lIns="0" tIns="0" rIns="0" bIns="0" rtlCol="0"/>
            <a:lstStyle/>
            <a:p>
              <a:endParaRPr/>
            </a:p>
          </p:txBody>
        </p:sp>
        <p:sp>
          <p:nvSpPr>
            <p:cNvPr id="251" name="object 251"/>
            <p:cNvSpPr/>
            <p:nvPr/>
          </p:nvSpPr>
          <p:spPr>
            <a:xfrm>
              <a:off x="2134766" y="3093163"/>
              <a:ext cx="60325" cy="35560"/>
            </a:xfrm>
            <a:custGeom>
              <a:avLst/>
              <a:gdLst/>
              <a:ahLst/>
              <a:cxnLst/>
              <a:rect l="l" t="t" r="r" b="b"/>
              <a:pathLst>
                <a:path w="60325" h="35560">
                  <a:moveTo>
                    <a:pt x="60090" y="0"/>
                  </a:moveTo>
                  <a:lnTo>
                    <a:pt x="0" y="34963"/>
                  </a:lnTo>
                </a:path>
              </a:pathLst>
            </a:custGeom>
            <a:ln w="10238">
              <a:solidFill>
                <a:srgbClr val="000000"/>
              </a:solidFill>
            </a:ln>
          </p:spPr>
          <p:txBody>
            <a:bodyPr wrap="square" lIns="0" tIns="0" rIns="0" bIns="0" rtlCol="0"/>
            <a:lstStyle/>
            <a:p>
              <a:endParaRPr/>
            </a:p>
          </p:txBody>
        </p:sp>
        <p:sp>
          <p:nvSpPr>
            <p:cNvPr id="252" name="object 252"/>
            <p:cNvSpPr/>
            <p:nvPr/>
          </p:nvSpPr>
          <p:spPr>
            <a:xfrm>
              <a:off x="2209241" y="3117468"/>
              <a:ext cx="93345" cy="161925"/>
            </a:xfrm>
            <a:custGeom>
              <a:avLst/>
              <a:gdLst/>
              <a:ahLst/>
              <a:cxnLst/>
              <a:rect l="l" t="t" r="r" b="b"/>
              <a:pathLst>
                <a:path w="93345" h="161925">
                  <a:moveTo>
                    <a:pt x="92762" y="0"/>
                  </a:moveTo>
                  <a:lnTo>
                    <a:pt x="92762" y="106310"/>
                  </a:lnTo>
                  <a:lnTo>
                    <a:pt x="71502" y="123219"/>
                  </a:lnTo>
                  <a:lnTo>
                    <a:pt x="48859" y="138076"/>
                  </a:lnTo>
                  <a:lnTo>
                    <a:pt x="24977" y="150801"/>
                  </a:lnTo>
                  <a:lnTo>
                    <a:pt x="0" y="161314"/>
                  </a:lnTo>
                </a:path>
              </a:pathLst>
            </a:custGeom>
            <a:ln w="10249">
              <a:solidFill>
                <a:srgbClr val="FFFFFF"/>
              </a:solidFill>
            </a:ln>
          </p:spPr>
          <p:txBody>
            <a:bodyPr wrap="square" lIns="0" tIns="0" rIns="0" bIns="0" rtlCol="0"/>
            <a:lstStyle/>
            <a:p>
              <a:endParaRPr/>
            </a:p>
          </p:txBody>
        </p:sp>
        <p:sp>
          <p:nvSpPr>
            <p:cNvPr id="253" name="object 253"/>
            <p:cNvSpPr/>
            <p:nvPr/>
          </p:nvSpPr>
          <p:spPr>
            <a:xfrm>
              <a:off x="2057670" y="3070282"/>
              <a:ext cx="294640" cy="323215"/>
            </a:xfrm>
            <a:custGeom>
              <a:avLst/>
              <a:gdLst/>
              <a:ahLst/>
              <a:cxnLst/>
              <a:rect l="l" t="t" r="r" b="b"/>
              <a:pathLst>
                <a:path w="294640" h="323214">
                  <a:moveTo>
                    <a:pt x="142411" y="322912"/>
                  </a:moveTo>
                  <a:lnTo>
                    <a:pt x="0" y="240194"/>
                  </a:lnTo>
                  <a:lnTo>
                    <a:pt x="0" y="177232"/>
                  </a:lnTo>
                  <a:lnTo>
                    <a:pt x="47036" y="149659"/>
                  </a:lnTo>
                  <a:lnTo>
                    <a:pt x="47036" y="62962"/>
                  </a:lnTo>
                  <a:lnTo>
                    <a:pt x="146342" y="5258"/>
                  </a:lnTo>
                  <a:lnTo>
                    <a:pt x="192061" y="18334"/>
                  </a:lnTo>
                  <a:lnTo>
                    <a:pt x="223424" y="0"/>
                  </a:lnTo>
                  <a:lnTo>
                    <a:pt x="260013" y="14496"/>
                  </a:lnTo>
                  <a:lnTo>
                    <a:pt x="260013" y="152217"/>
                  </a:lnTo>
                  <a:lnTo>
                    <a:pt x="294637" y="171973"/>
                  </a:lnTo>
                  <a:lnTo>
                    <a:pt x="294637" y="234935"/>
                  </a:lnTo>
                  <a:lnTo>
                    <a:pt x="260900" y="263912"/>
                  </a:lnTo>
                  <a:lnTo>
                    <a:pt x="223988" y="288411"/>
                  </a:lnTo>
                  <a:lnTo>
                    <a:pt x="184345" y="308166"/>
                  </a:lnTo>
                  <a:lnTo>
                    <a:pt x="142411" y="322912"/>
                  </a:lnTo>
                  <a:close/>
                </a:path>
              </a:pathLst>
            </a:custGeom>
            <a:ln w="21343">
              <a:solidFill>
                <a:srgbClr val="000000"/>
              </a:solidFill>
            </a:ln>
          </p:spPr>
          <p:txBody>
            <a:bodyPr wrap="square" lIns="0" tIns="0" rIns="0" bIns="0" rtlCol="0"/>
            <a:lstStyle/>
            <a:p>
              <a:endParaRPr/>
            </a:p>
          </p:txBody>
        </p:sp>
        <p:sp>
          <p:nvSpPr>
            <p:cNvPr id="254" name="object 254"/>
            <p:cNvSpPr/>
            <p:nvPr/>
          </p:nvSpPr>
          <p:spPr>
            <a:xfrm>
              <a:off x="2235361" y="3317013"/>
              <a:ext cx="226060" cy="156210"/>
            </a:xfrm>
            <a:custGeom>
              <a:avLst/>
              <a:gdLst/>
              <a:ahLst/>
              <a:cxnLst/>
              <a:rect l="l" t="t" r="r" b="b"/>
              <a:pathLst>
                <a:path w="226059" h="156210">
                  <a:moveTo>
                    <a:pt x="226046" y="48607"/>
                  </a:moveTo>
                  <a:lnTo>
                    <a:pt x="156798" y="0"/>
                  </a:lnTo>
                  <a:lnTo>
                    <a:pt x="0" y="90534"/>
                  </a:lnTo>
                  <a:lnTo>
                    <a:pt x="0" y="114127"/>
                  </a:lnTo>
                  <a:lnTo>
                    <a:pt x="71868" y="156197"/>
                  </a:lnTo>
                  <a:lnTo>
                    <a:pt x="226046" y="66941"/>
                  </a:lnTo>
                  <a:lnTo>
                    <a:pt x="226046" y="48607"/>
                  </a:lnTo>
                  <a:close/>
                </a:path>
              </a:pathLst>
            </a:custGeom>
            <a:ln w="21333">
              <a:solidFill>
                <a:srgbClr val="000000"/>
              </a:solidFill>
            </a:ln>
          </p:spPr>
          <p:txBody>
            <a:bodyPr wrap="square" lIns="0" tIns="0" rIns="0" bIns="0" rtlCol="0"/>
            <a:lstStyle/>
            <a:p>
              <a:endParaRPr/>
            </a:p>
          </p:txBody>
        </p:sp>
        <p:sp>
          <p:nvSpPr>
            <p:cNvPr id="255" name="object 255"/>
            <p:cNvSpPr/>
            <p:nvPr/>
          </p:nvSpPr>
          <p:spPr>
            <a:xfrm>
              <a:off x="2206762" y="3343307"/>
              <a:ext cx="53340" cy="27940"/>
            </a:xfrm>
            <a:custGeom>
              <a:avLst/>
              <a:gdLst/>
              <a:ahLst/>
              <a:cxnLst/>
              <a:rect l="l" t="t" r="r" b="b"/>
              <a:pathLst>
                <a:path w="53340" h="27939">
                  <a:moveTo>
                    <a:pt x="48197" y="0"/>
                  </a:moveTo>
                  <a:lnTo>
                    <a:pt x="3774" y="17623"/>
                  </a:lnTo>
                  <a:lnTo>
                    <a:pt x="1182" y="18760"/>
                  </a:lnTo>
                  <a:lnTo>
                    <a:pt x="0" y="21887"/>
                  </a:lnTo>
                  <a:lnTo>
                    <a:pt x="1153" y="24445"/>
                  </a:lnTo>
                  <a:lnTo>
                    <a:pt x="1865" y="26151"/>
                  </a:lnTo>
                  <a:lnTo>
                    <a:pt x="3347" y="27288"/>
                  </a:lnTo>
                  <a:lnTo>
                    <a:pt x="5084" y="27572"/>
                  </a:lnTo>
                  <a:lnTo>
                    <a:pt x="48197" y="10517"/>
                  </a:lnTo>
                  <a:lnTo>
                    <a:pt x="51088" y="9948"/>
                  </a:lnTo>
                  <a:lnTo>
                    <a:pt x="52982" y="7106"/>
                  </a:lnTo>
                  <a:lnTo>
                    <a:pt x="52427" y="4263"/>
                  </a:lnTo>
                  <a:lnTo>
                    <a:pt x="52014" y="1989"/>
                  </a:lnTo>
                  <a:lnTo>
                    <a:pt x="50348" y="426"/>
                  </a:lnTo>
                  <a:lnTo>
                    <a:pt x="48197" y="0"/>
                  </a:lnTo>
                  <a:close/>
                </a:path>
              </a:pathLst>
            </a:custGeom>
            <a:solidFill>
              <a:srgbClr val="000000"/>
            </a:solidFill>
          </p:spPr>
          <p:txBody>
            <a:bodyPr wrap="square" lIns="0" tIns="0" rIns="0" bIns="0" rtlCol="0"/>
            <a:lstStyle/>
            <a:p>
              <a:endParaRPr/>
            </a:p>
          </p:txBody>
        </p:sp>
        <p:sp>
          <p:nvSpPr>
            <p:cNvPr id="256" name="object 256"/>
            <p:cNvSpPr/>
            <p:nvPr/>
          </p:nvSpPr>
          <p:spPr>
            <a:xfrm>
              <a:off x="2206762" y="3343307"/>
              <a:ext cx="53340" cy="27940"/>
            </a:xfrm>
            <a:custGeom>
              <a:avLst/>
              <a:gdLst/>
              <a:ahLst/>
              <a:cxnLst/>
              <a:rect l="l" t="t" r="r" b="b"/>
              <a:pathLst>
                <a:path w="53340" h="27939">
                  <a:moveTo>
                    <a:pt x="48197" y="0"/>
                  </a:moveTo>
                  <a:lnTo>
                    <a:pt x="3774" y="17623"/>
                  </a:lnTo>
                  <a:lnTo>
                    <a:pt x="1182" y="18760"/>
                  </a:lnTo>
                  <a:lnTo>
                    <a:pt x="0" y="21887"/>
                  </a:lnTo>
                  <a:lnTo>
                    <a:pt x="1153" y="24445"/>
                  </a:lnTo>
                  <a:lnTo>
                    <a:pt x="1865" y="26151"/>
                  </a:lnTo>
                  <a:lnTo>
                    <a:pt x="3347" y="27288"/>
                  </a:lnTo>
                  <a:lnTo>
                    <a:pt x="5084" y="27572"/>
                  </a:lnTo>
                  <a:lnTo>
                    <a:pt x="48197" y="10517"/>
                  </a:lnTo>
                  <a:lnTo>
                    <a:pt x="51088" y="9948"/>
                  </a:lnTo>
                  <a:lnTo>
                    <a:pt x="52982" y="7106"/>
                  </a:lnTo>
                  <a:lnTo>
                    <a:pt x="52427" y="4263"/>
                  </a:lnTo>
                  <a:lnTo>
                    <a:pt x="52014" y="1989"/>
                  </a:lnTo>
                  <a:lnTo>
                    <a:pt x="50348" y="426"/>
                  </a:lnTo>
                  <a:lnTo>
                    <a:pt x="48197" y="0"/>
                  </a:lnTo>
                  <a:close/>
                </a:path>
              </a:pathLst>
            </a:custGeom>
            <a:ln w="3175">
              <a:solidFill>
                <a:srgbClr val="000000"/>
              </a:solidFill>
            </a:ln>
          </p:spPr>
          <p:txBody>
            <a:bodyPr wrap="square" lIns="0" tIns="0" rIns="0" bIns="0" rtlCol="0"/>
            <a:lstStyle/>
            <a:p>
              <a:endParaRPr/>
            </a:p>
          </p:txBody>
        </p:sp>
        <p:sp>
          <p:nvSpPr>
            <p:cNvPr id="257" name="object 257"/>
            <p:cNvSpPr/>
            <p:nvPr/>
          </p:nvSpPr>
          <p:spPr>
            <a:xfrm>
              <a:off x="2207931" y="3313034"/>
              <a:ext cx="64135" cy="39370"/>
            </a:xfrm>
            <a:custGeom>
              <a:avLst/>
              <a:gdLst/>
              <a:ahLst/>
              <a:cxnLst/>
              <a:rect l="l" t="t" r="r" b="b"/>
              <a:pathLst>
                <a:path w="64134" h="39370">
                  <a:moveTo>
                    <a:pt x="64021" y="0"/>
                  </a:moveTo>
                  <a:lnTo>
                    <a:pt x="0" y="26293"/>
                  </a:lnTo>
                  <a:lnTo>
                    <a:pt x="0" y="39369"/>
                  </a:lnTo>
                  <a:lnTo>
                    <a:pt x="64021" y="14496"/>
                  </a:lnTo>
                  <a:lnTo>
                    <a:pt x="64021" y="0"/>
                  </a:lnTo>
                  <a:close/>
                </a:path>
              </a:pathLst>
            </a:custGeom>
            <a:solidFill>
              <a:srgbClr val="B3B3B3">
                <a:alpha val="59999"/>
              </a:srgbClr>
            </a:solidFill>
          </p:spPr>
          <p:txBody>
            <a:bodyPr wrap="square" lIns="0" tIns="0" rIns="0" bIns="0" rtlCol="0"/>
            <a:lstStyle/>
            <a:p>
              <a:endParaRPr/>
            </a:p>
          </p:txBody>
        </p:sp>
        <p:sp>
          <p:nvSpPr>
            <p:cNvPr id="258" name="object 258"/>
            <p:cNvSpPr/>
            <p:nvPr/>
          </p:nvSpPr>
          <p:spPr>
            <a:xfrm>
              <a:off x="2207930" y="3313034"/>
              <a:ext cx="64135" cy="39370"/>
            </a:xfrm>
            <a:custGeom>
              <a:avLst/>
              <a:gdLst/>
              <a:ahLst/>
              <a:cxnLst/>
              <a:rect l="l" t="t" r="r" b="b"/>
              <a:pathLst>
                <a:path w="64134" h="39370">
                  <a:moveTo>
                    <a:pt x="64021" y="0"/>
                  </a:moveTo>
                  <a:lnTo>
                    <a:pt x="0" y="26293"/>
                  </a:lnTo>
                  <a:lnTo>
                    <a:pt x="0" y="39369"/>
                  </a:lnTo>
                  <a:lnTo>
                    <a:pt x="64021" y="14496"/>
                  </a:lnTo>
                  <a:lnTo>
                    <a:pt x="64021" y="0"/>
                  </a:lnTo>
                  <a:close/>
                </a:path>
              </a:pathLst>
            </a:custGeom>
            <a:ln w="3413">
              <a:solidFill>
                <a:srgbClr val="000000"/>
              </a:solidFill>
            </a:ln>
          </p:spPr>
          <p:txBody>
            <a:bodyPr wrap="square" lIns="0" tIns="0" rIns="0" bIns="0" rtlCol="0"/>
            <a:lstStyle/>
            <a:p>
              <a:endParaRPr/>
            </a:p>
          </p:txBody>
        </p:sp>
        <p:sp>
          <p:nvSpPr>
            <p:cNvPr id="259" name="object 259"/>
            <p:cNvSpPr/>
            <p:nvPr/>
          </p:nvSpPr>
          <p:spPr>
            <a:xfrm>
              <a:off x="2207930" y="3313034"/>
              <a:ext cx="64135" cy="39370"/>
            </a:xfrm>
            <a:custGeom>
              <a:avLst/>
              <a:gdLst/>
              <a:ahLst/>
              <a:cxnLst/>
              <a:rect l="l" t="t" r="r" b="b"/>
              <a:pathLst>
                <a:path w="64134" h="39370">
                  <a:moveTo>
                    <a:pt x="64021" y="0"/>
                  </a:moveTo>
                  <a:lnTo>
                    <a:pt x="0" y="26293"/>
                  </a:lnTo>
                  <a:lnTo>
                    <a:pt x="0" y="39369"/>
                  </a:lnTo>
                </a:path>
              </a:pathLst>
            </a:custGeom>
            <a:ln w="5119">
              <a:solidFill>
                <a:srgbClr val="000000"/>
              </a:solidFill>
            </a:ln>
          </p:spPr>
          <p:txBody>
            <a:bodyPr wrap="square" lIns="0" tIns="0" rIns="0" bIns="0" rtlCol="0"/>
            <a:lstStyle/>
            <a:p>
              <a:endParaRPr/>
            </a:p>
          </p:txBody>
        </p:sp>
        <p:sp>
          <p:nvSpPr>
            <p:cNvPr id="260" name="object 260"/>
            <p:cNvSpPr/>
            <p:nvPr/>
          </p:nvSpPr>
          <p:spPr>
            <a:xfrm>
              <a:off x="2207930" y="3318293"/>
              <a:ext cx="64135" cy="26670"/>
            </a:xfrm>
            <a:custGeom>
              <a:avLst/>
              <a:gdLst/>
              <a:ahLst/>
              <a:cxnLst/>
              <a:rect l="l" t="t" r="r" b="b"/>
              <a:pathLst>
                <a:path w="64134" h="26670">
                  <a:moveTo>
                    <a:pt x="64021" y="0"/>
                  </a:moveTo>
                  <a:lnTo>
                    <a:pt x="0" y="26293"/>
                  </a:lnTo>
                </a:path>
              </a:pathLst>
            </a:custGeom>
            <a:ln w="5118">
              <a:solidFill>
                <a:srgbClr val="000000"/>
              </a:solidFill>
            </a:ln>
          </p:spPr>
          <p:txBody>
            <a:bodyPr wrap="square" lIns="0" tIns="0" rIns="0" bIns="0" rtlCol="0"/>
            <a:lstStyle/>
            <a:p>
              <a:endParaRPr/>
            </a:p>
          </p:txBody>
        </p:sp>
        <p:sp>
          <p:nvSpPr>
            <p:cNvPr id="261" name="object 261"/>
            <p:cNvSpPr/>
            <p:nvPr/>
          </p:nvSpPr>
          <p:spPr>
            <a:xfrm>
              <a:off x="2207930" y="3313034"/>
              <a:ext cx="64135" cy="39370"/>
            </a:xfrm>
            <a:custGeom>
              <a:avLst/>
              <a:gdLst/>
              <a:ahLst/>
              <a:cxnLst/>
              <a:rect l="l" t="t" r="r" b="b"/>
              <a:pathLst>
                <a:path w="64134" h="39370">
                  <a:moveTo>
                    <a:pt x="64021" y="0"/>
                  </a:moveTo>
                  <a:lnTo>
                    <a:pt x="64021" y="14496"/>
                  </a:lnTo>
                  <a:lnTo>
                    <a:pt x="0" y="39369"/>
                  </a:lnTo>
                </a:path>
              </a:pathLst>
            </a:custGeom>
            <a:ln w="5119">
              <a:solidFill>
                <a:srgbClr val="FFFFFF"/>
              </a:solidFill>
            </a:ln>
          </p:spPr>
          <p:txBody>
            <a:bodyPr wrap="square" lIns="0" tIns="0" rIns="0" bIns="0" rtlCol="0"/>
            <a:lstStyle/>
            <a:p>
              <a:endParaRPr/>
            </a:p>
          </p:txBody>
        </p:sp>
        <p:sp>
          <p:nvSpPr>
            <p:cNvPr id="262" name="object 262"/>
            <p:cNvSpPr/>
            <p:nvPr/>
          </p:nvSpPr>
          <p:spPr>
            <a:xfrm>
              <a:off x="2216603" y="3279066"/>
              <a:ext cx="11430" cy="12700"/>
            </a:xfrm>
            <a:custGeom>
              <a:avLst/>
              <a:gdLst/>
              <a:ahLst/>
              <a:cxnLst/>
              <a:rect l="l" t="t" r="r" b="b"/>
              <a:pathLst>
                <a:path w="11429" h="12700">
                  <a:moveTo>
                    <a:pt x="1623" y="4121"/>
                  </a:moveTo>
                  <a:lnTo>
                    <a:pt x="3233" y="1279"/>
                  </a:lnTo>
                  <a:lnTo>
                    <a:pt x="6252" y="0"/>
                  </a:lnTo>
                  <a:lnTo>
                    <a:pt x="8346" y="1279"/>
                  </a:lnTo>
                  <a:lnTo>
                    <a:pt x="10439" y="2416"/>
                  </a:lnTo>
                  <a:lnTo>
                    <a:pt x="10824" y="5685"/>
                  </a:lnTo>
                  <a:lnTo>
                    <a:pt x="9200" y="8527"/>
                  </a:lnTo>
                  <a:lnTo>
                    <a:pt x="7591" y="11228"/>
                  </a:lnTo>
                  <a:lnTo>
                    <a:pt x="4571" y="12507"/>
                  </a:lnTo>
                  <a:lnTo>
                    <a:pt x="2478" y="11370"/>
                  </a:lnTo>
                  <a:lnTo>
                    <a:pt x="384" y="10091"/>
                  </a:lnTo>
                  <a:lnTo>
                    <a:pt x="0" y="6964"/>
                  </a:lnTo>
                  <a:lnTo>
                    <a:pt x="1623" y="4121"/>
                  </a:lnTo>
                  <a:close/>
                </a:path>
              </a:pathLst>
            </a:custGeom>
            <a:ln w="3175">
              <a:solidFill>
                <a:srgbClr val="000000"/>
              </a:solidFill>
            </a:ln>
          </p:spPr>
          <p:txBody>
            <a:bodyPr wrap="square" lIns="0" tIns="0" rIns="0" bIns="0" rtlCol="0"/>
            <a:lstStyle/>
            <a:p>
              <a:endParaRPr/>
            </a:p>
          </p:txBody>
        </p:sp>
        <p:sp>
          <p:nvSpPr>
            <p:cNvPr id="263" name="object 263"/>
            <p:cNvSpPr/>
            <p:nvPr/>
          </p:nvSpPr>
          <p:spPr>
            <a:xfrm>
              <a:off x="2209240" y="3117468"/>
              <a:ext cx="92762" cy="156481"/>
            </a:xfrm>
            <a:prstGeom prst="rect">
              <a:avLst/>
            </a:prstGeom>
            <a:blipFill>
              <a:blip r:embed="rId56" cstate="print"/>
              <a:stretch>
                <a:fillRect/>
              </a:stretch>
            </a:blipFill>
          </p:spPr>
          <p:txBody>
            <a:bodyPr wrap="square" lIns="0" tIns="0" rIns="0" bIns="0" rtlCol="0"/>
            <a:lstStyle/>
            <a:p>
              <a:endParaRPr/>
            </a:p>
          </p:txBody>
        </p:sp>
        <p:sp>
          <p:nvSpPr>
            <p:cNvPr id="264" name="object 264"/>
            <p:cNvSpPr/>
            <p:nvPr/>
          </p:nvSpPr>
          <p:spPr>
            <a:xfrm>
              <a:off x="2209241" y="3117468"/>
              <a:ext cx="93345" cy="161925"/>
            </a:xfrm>
            <a:custGeom>
              <a:avLst/>
              <a:gdLst/>
              <a:ahLst/>
              <a:cxnLst/>
              <a:rect l="l" t="t" r="r" b="b"/>
              <a:pathLst>
                <a:path w="93345" h="161925">
                  <a:moveTo>
                    <a:pt x="88831" y="103894"/>
                  </a:moveTo>
                  <a:lnTo>
                    <a:pt x="88831" y="3979"/>
                  </a:lnTo>
                  <a:lnTo>
                    <a:pt x="92762" y="0"/>
                  </a:lnTo>
                  <a:lnTo>
                    <a:pt x="72191" y="17990"/>
                  </a:lnTo>
                  <a:lnTo>
                    <a:pt x="49703" y="33275"/>
                  </a:lnTo>
                  <a:lnTo>
                    <a:pt x="25554" y="45709"/>
                  </a:lnTo>
                  <a:lnTo>
                    <a:pt x="0" y="55145"/>
                  </a:lnTo>
                  <a:lnTo>
                    <a:pt x="0" y="161314"/>
                  </a:lnTo>
                  <a:lnTo>
                    <a:pt x="0" y="156481"/>
                  </a:lnTo>
                  <a:lnTo>
                    <a:pt x="23928" y="146446"/>
                  </a:lnTo>
                  <a:lnTo>
                    <a:pt x="46803" y="134292"/>
                  </a:lnTo>
                  <a:lnTo>
                    <a:pt x="68484" y="120086"/>
                  </a:lnTo>
                  <a:lnTo>
                    <a:pt x="88831" y="103894"/>
                  </a:lnTo>
                  <a:close/>
                </a:path>
              </a:pathLst>
            </a:custGeom>
            <a:ln w="10249">
              <a:solidFill>
                <a:srgbClr val="000000"/>
              </a:solidFill>
            </a:ln>
          </p:spPr>
          <p:txBody>
            <a:bodyPr wrap="square" lIns="0" tIns="0" rIns="0" bIns="0" rtlCol="0"/>
            <a:lstStyle/>
            <a:p>
              <a:endParaRPr/>
            </a:p>
          </p:txBody>
        </p:sp>
        <p:sp>
          <p:nvSpPr>
            <p:cNvPr id="265" name="object 265"/>
            <p:cNvSpPr/>
            <p:nvPr/>
          </p:nvSpPr>
          <p:spPr>
            <a:xfrm>
              <a:off x="2021252" y="3973925"/>
              <a:ext cx="287020" cy="182245"/>
            </a:xfrm>
            <a:custGeom>
              <a:avLst/>
              <a:gdLst/>
              <a:ahLst/>
              <a:cxnLst/>
              <a:rect l="l" t="t" r="r" b="b"/>
              <a:pathLst>
                <a:path w="287020" h="182245">
                  <a:moveTo>
                    <a:pt x="65180" y="0"/>
                  </a:moveTo>
                  <a:lnTo>
                    <a:pt x="30293" y="15776"/>
                  </a:lnTo>
                  <a:lnTo>
                    <a:pt x="0" y="67403"/>
                  </a:lnTo>
                  <a:lnTo>
                    <a:pt x="3690" y="96282"/>
                  </a:lnTo>
                  <a:lnTo>
                    <a:pt x="59603" y="149064"/>
                  </a:lnTo>
                  <a:lnTo>
                    <a:pt x="103572" y="168065"/>
                  </a:lnTo>
                  <a:lnTo>
                    <a:pt x="150898" y="179177"/>
                  </a:lnTo>
                  <a:lnTo>
                    <a:pt x="200207" y="181922"/>
                  </a:lnTo>
                  <a:lnTo>
                    <a:pt x="286547" y="181780"/>
                  </a:lnTo>
                  <a:lnTo>
                    <a:pt x="65180" y="0"/>
                  </a:lnTo>
                  <a:close/>
                </a:path>
              </a:pathLst>
            </a:custGeom>
            <a:solidFill>
              <a:srgbClr val="DCD2B8"/>
            </a:solidFill>
          </p:spPr>
          <p:txBody>
            <a:bodyPr wrap="square" lIns="0" tIns="0" rIns="0" bIns="0" rtlCol="0"/>
            <a:lstStyle/>
            <a:p>
              <a:endParaRPr/>
            </a:p>
          </p:txBody>
        </p:sp>
        <p:sp>
          <p:nvSpPr>
            <p:cNvPr id="266" name="object 266"/>
            <p:cNvSpPr/>
            <p:nvPr/>
          </p:nvSpPr>
          <p:spPr>
            <a:xfrm>
              <a:off x="2057671" y="3596294"/>
              <a:ext cx="403737" cy="559553"/>
            </a:xfrm>
            <a:prstGeom prst="rect">
              <a:avLst/>
            </a:prstGeom>
            <a:blipFill>
              <a:blip r:embed="rId57" cstate="print"/>
              <a:stretch>
                <a:fillRect/>
              </a:stretch>
            </a:blipFill>
          </p:spPr>
          <p:txBody>
            <a:bodyPr wrap="square" lIns="0" tIns="0" rIns="0" bIns="0" rtlCol="0"/>
            <a:lstStyle/>
            <a:p>
              <a:endParaRPr/>
            </a:p>
          </p:txBody>
        </p:sp>
        <p:sp>
          <p:nvSpPr>
            <p:cNvPr id="267" name="object 267"/>
            <p:cNvSpPr/>
            <p:nvPr/>
          </p:nvSpPr>
          <p:spPr>
            <a:xfrm>
              <a:off x="2308099" y="3730887"/>
              <a:ext cx="153670" cy="425450"/>
            </a:xfrm>
            <a:custGeom>
              <a:avLst/>
              <a:gdLst/>
              <a:ahLst/>
              <a:cxnLst/>
              <a:rect l="l" t="t" r="r" b="b"/>
              <a:pathLst>
                <a:path w="153669" h="425450">
                  <a:moveTo>
                    <a:pt x="0" y="84423"/>
                  </a:moveTo>
                  <a:lnTo>
                    <a:pt x="43703" y="72751"/>
                  </a:lnTo>
                  <a:lnTo>
                    <a:pt x="84370" y="54470"/>
                  </a:lnTo>
                  <a:lnTo>
                    <a:pt x="121154" y="30059"/>
                  </a:lnTo>
                  <a:lnTo>
                    <a:pt x="153209" y="0"/>
                  </a:lnTo>
                  <a:lnTo>
                    <a:pt x="153209" y="347358"/>
                  </a:lnTo>
                  <a:lnTo>
                    <a:pt x="120689" y="375752"/>
                  </a:lnTo>
                  <a:lnTo>
                    <a:pt x="83750" y="398417"/>
                  </a:lnTo>
                  <a:lnTo>
                    <a:pt x="43238" y="414953"/>
                  </a:lnTo>
                  <a:lnTo>
                    <a:pt x="0" y="424959"/>
                  </a:lnTo>
                  <a:lnTo>
                    <a:pt x="85" y="84423"/>
                  </a:lnTo>
                </a:path>
              </a:pathLst>
            </a:custGeom>
            <a:ln w="5126">
              <a:solidFill>
                <a:srgbClr val="FFFFFF"/>
              </a:solidFill>
            </a:ln>
          </p:spPr>
          <p:txBody>
            <a:bodyPr wrap="square" lIns="0" tIns="0" rIns="0" bIns="0" rtlCol="0"/>
            <a:lstStyle/>
            <a:p>
              <a:endParaRPr/>
            </a:p>
          </p:txBody>
        </p:sp>
        <p:sp>
          <p:nvSpPr>
            <p:cNvPr id="268" name="object 268"/>
            <p:cNvSpPr/>
            <p:nvPr/>
          </p:nvSpPr>
          <p:spPr>
            <a:xfrm>
              <a:off x="2057671" y="3679296"/>
              <a:ext cx="250513" cy="476125"/>
            </a:xfrm>
            <a:prstGeom prst="rect">
              <a:avLst/>
            </a:prstGeom>
            <a:blipFill>
              <a:blip r:embed="rId58" cstate="print"/>
              <a:stretch>
                <a:fillRect/>
              </a:stretch>
            </a:blipFill>
          </p:spPr>
          <p:txBody>
            <a:bodyPr wrap="square" lIns="0" tIns="0" rIns="0" bIns="0" rtlCol="0"/>
            <a:lstStyle/>
            <a:p>
              <a:endParaRPr/>
            </a:p>
          </p:txBody>
        </p:sp>
        <p:sp>
          <p:nvSpPr>
            <p:cNvPr id="269" name="object 269"/>
            <p:cNvSpPr/>
            <p:nvPr/>
          </p:nvSpPr>
          <p:spPr>
            <a:xfrm>
              <a:off x="2057671" y="3679295"/>
              <a:ext cx="250825" cy="476250"/>
            </a:xfrm>
            <a:custGeom>
              <a:avLst/>
              <a:gdLst/>
              <a:ahLst/>
              <a:cxnLst/>
              <a:rect l="l" t="t" r="r" b="b"/>
              <a:pathLst>
                <a:path w="250825" h="476250">
                  <a:moveTo>
                    <a:pt x="250513" y="136015"/>
                  </a:moveTo>
                  <a:lnTo>
                    <a:pt x="250513" y="476125"/>
                  </a:lnTo>
                  <a:lnTo>
                    <a:pt x="0" y="341531"/>
                  </a:lnTo>
                  <a:lnTo>
                    <a:pt x="0" y="0"/>
                  </a:lnTo>
                  <a:lnTo>
                    <a:pt x="250513" y="136015"/>
                  </a:lnTo>
                  <a:close/>
                </a:path>
              </a:pathLst>
            </a:custGeom>
            <a:ln w="5125">
              <a:solidFill>
                <a:srgbClr val="FFFFFF"/>
              </a:solidFill>
            </a:ln>
          </p:spPr>
          <p:txBody>
            <a:bodyPr wrap="square" lIns="0" tIns="0" rIns="0" bIns="0" rtlCol="0"/>
            <a:lstStyle/>
            <a:p>
              <a:endParaRPr/>
            </a:p>
          </p:txBody>
        </p:sp>
        <p:sp>
          <p:nvSpPr>
            <p:cNvPr id="270" name="object 270"/>
            <p:cNvSpPr/>
            <p:nvPr/>
          </p:nvSpPr>
          <p:spPr>
            <a:xfrm>
              <a:off x="2057670" y="3596293"/>
              <a:ext cx="403860" cy="560070"/>
            </a:xfrm>
            <a:custGeom>
              <a:avLst/>
              <a:gdLst/>
              <a:ahLst/>
              <a:cxnLst/>
              <a:rect l="l" t="t" r="r" b="b"/>
              <a:pathLst>
                <a:path w="403859" h="560070">
                  <a:moveTo>
                    <a:pt x="0" y="83002"/>
                  </a:moveTo>
                  <a:lnTo>
                    <a:pt x="155287" y="0"/>
                  </a:lnTo>
                  <a:lnTo>
                    <a:pt x="403737" y="135020"/>
                  </a:lnTo>
                  <a:lnTo>
                    <a:pt x="403637" y="481952"/>
                  </a:lnTo>
                  <a:lnTo>
                    <a:pt x="371118" y="510346"/>
                  </a:lnTo>
                  <a:lnTo>
                    <a:pt x="334179" y="533011"/>
                  </a:lnTo>
                  <a:lnTo>
                    <a:pt x="293667" y="549547"/>
                  </a:lnTo>
                  <a:lnTo>
                    <a:pt x="250428" y="559553"/>
                  </a:lnTo>
                  <a:lnTo>
                    <a:pt x="0" y="424391"/>
                  </a:lnTo>
                  <a:lnTo>
                    <a:pt x="0" y="83002"/>
                  </a:lnTo>
                  <a:close/>
                </a:path>
              </a:pathLst>
            </a:custGeom>
            <a:ln w="14232">
              <a:solidFill>
                <a:srgbClr val="000000"/>
              </a:solidFill>
            </a:ln>
          </p:spPr>
          <p:txBody>
            <a:bodyPr wrap="square" lIns="0" tIns="0" rIns="0" bIns="0" rtlCol="0"/>
            <a:lstStyle/>
            <a:p>
              <a:endParaRPr/>
            </a:p>
          </p:txBody>
        </p:sp>
        <p:sp>
          <p:nvSpPr>
            <p:cNvPr id="271" name="object 271"/>
            <p:cNvSpPr/>
            <p:nvPr/>
          </p:nvSpPr>
          <p:spPr>
            <a:xfrm>
              <a:off x="2376862" y="3939814"/>
              <a:ext cx="28072" cy="34394"/>
            </a:xfrm>
            <a:prstGeom prst="rect">
              <a:avLst/>
            </a:prstGeom>
            <a:blipFill>
              <a:blip r:embed="rId59" cstate="print"/>
              <a:stretch>
                <a:fillRect/>
              </a:stretch>
            </a:blipFill>
          </p:spPr>
          <p:txBody>
            <a:bodyPr wrap="square" lIns="0" tIns="0" rIns="0" bIns="0" rtlCol="0"/>
            <a:lstStyle/>
            <a:p>
              <a:endParaRPr/>
            </a:p>
          </p:txBody>
        </p:sp>
        <p:sp>
          <p:nvSpPr>
            <p:cNvPr id="272" name="object 272"/>
            <p:cNvSpPr/>
            <p:nvPr/>
          </p:nvSpPr>
          <p:spPr>
            <a:xfrm>
              <a:off x="2376863" y="3939815"/>
              <a:ext cx="28575" cy="34925"/>
            </a:xfrm>
            <a:custGeom>
              <a:avLst/>
              <a:gdLst/>
              <a:ahLst/>
              <a:cxnLst/>
              <a:rect l="l" t="t" r="r" b="b"/>
              <a:pathLst>
                <a:path w="28575" h="34925">
                  <a:moveTo>
                    <a:pt x="3019" y="13217"/>
                  </a:moveTo>
                  <a:lnTo>
                    <a:pt x="6038" y="4832"/>
                  </a:lnTo>
                  <a:lnTo>
                    <a:pt x="13416" y="0"/>
                  </a:lnTo>
                  <a:lnTo>
                    <a:pt x="19498" y="2131"/>
                  </a:lnTo>
                  <a:lnTo>
                    <a:pt x="25579" y="4405"/>
                  </a:lnTo>
                  <a:lnTo>
                    <a:pt x="28072" y="12933"/>
                  </a:lnTo>
                  <a:lnTo>
                    <a:pt x="25052" y="21176"/>
                  </a:lnTo>
                  <a:lnTo>
                    <a:pt x="22047" y="29420"/>
                  </a:lnTo>
                  <a:lnTo>
                    <a:pt x="14655" y="34394"/>
                  </a:lnTo>
                  <a:lnTo>
                    <a:pt x="8574" y="32120"/>
                  </a:lnTo>
                  <a:lnTo>
                    <a:pt x="2492" y="29988"/>
                  </a:lnTo>
                  <a:lnTo>
                    <a:pt x="0" y="21461"/>
                  </a:lnTo>
                  <a:lnTo>
                    <a:pt x="3019" y="13217"/>
                  </a:lnTo>
                  <a:close/>
                </a:path>
              </a:pathLst>
            </a:custGeom>
            <a:ln w="5123">
              <a:solidFill>
                <a:srgbClr val="000000"/>
              </a:solidFill>
            </a:ln>
          </p:spPr>
          <p:txBody>
            <a:bodyPr wrap="square" lIns="0" tIns="0" rIns="0" bIns="0" rtlCol="0"/>
            <a:lstStyle/>
            <a:p>
              <a:endParaRPr/>
            </a:p>
          </p:txBody>
        </p:sp>
        <p:sp>
          <p:nvSpPr>
            <p:cNvPr id="273" name="object 273"/>
            <p:cNvSpPr/>
            <p:nvPr/>
          </p:nvSpPr>
          <p:spPr>
            <a:xfrm>
              <a:off x="2328773" y="4007750"/>
              <a:ext cx="112047" cy="103187"/>
            </a:xfrm>
            <a:prstGeom prst="rect">
              <a:avLst/>
            </a:prstGeom>
            <a:blipFill>
              <a:blip r:embed="rId60" cstate="print"/>
              <a:stretch>
                <a:fillRect/>
              </a:stretch>
            </a:blipFill>
          </p:spPr>
          <p:txBody>
            <a:bodyPr wrap="square" lIns="0" tIns="0" rIns="0" bIns="0" rtlCol="0"/>
            <a:lstStyle/>
            <a:p>
              <a:endParaRPr/>
            </a:p>
          </p:txBody>
        </p:sp>
        <p:sp>
          <p:nvSpPr>
            <p:cNvPr id="274" name="object 274"/>
            <p:cNvSpPr/>
            <p:nvPr/>
          </p:nvSpPr>
          <p:spPr>
            <a:xfrm>
              <a:off x="2328837" y="3796409"/>
              <a:ext cx="112395" cy="62865"/>
            </a:xfrm>
            <a:custGeom>
              <a:avLst/>
              <a:gdLst/>
              <a:ahLst/>
              <a:cxnLst/>
              <a:rect l="l" t="t" r="r" b="b"/>
              <a:pathLst>
                <a:path w="112394" h="62864">
                  <a:moveTo>
                    <a:pt x="107504" y="0"/>
                  </a:moveTo>
                  <a:lnTo>
                    <a:pt x="58558" y="32440"/>
                  </a:lnTo>
                  <a:lnTo>
                    <a:pt x="4657" y="52729"/>
                  </a:lnTo>
                  <a:lnTo>
                    <a:pt x="2649" y="53155"/>
                  </a:lnTo>
                  <a:lnTo>
                    <a:pt x="1082" y="54576"/>
                  </a:lnTo>
                  <a:lnTo>
                    <a:pt x="640" y="56566"/>
                  </a:lnTo>
                  <a:lnTo>
                    <a:pt x="0" y="59124"/>
                  </a:lnTo>
                  <a:lnTo>
                    <a:pt x="1794" y="61825"/>
                  </a:lnTo>
                  <a:lnTo>
                    <a:pt x="59673" y="41376"/>
                  </a:lnTo>
                  <a:lnTo>
                    <a:pt x="108173" y="9380"/>
                  </a:lnTo>
                  <a:lnTo>
                    <a:pt x="110252" y="8243"/>
                  </a:lnTo>
                  <a:lnTo>
                    <a:pt x="111620" y="6253"/>
                  </a:lnTo>
                  <a:lnTo>
                    <a:pt x="111833" y="3979"/>
                  </a:lnTo>
                  <a:lnTo>
                    <a:pt x="111947" y="2984"/>
                  </a:lnTo>
                  <a:lnTo>
                    <a:pt x="111634" y="2131"/>
                  </a:lnTo>
                  <a:lnTo>
                    <a:pt x="110950" y="1421"/>
                  </a:lnTo>
                  <a:lnTo>
                    <a:pt x="109669" y="142"/>
                  </a:lnTo>
                  <a:lnTo>
                    <a:pt x="107504" y="0"/>
                  </a:lnTo>
                  <a:close/>
                </a:path>
              </a:pathLst>
            </a:custGeom>
            <a:solidFill>
              <a:srgbClr val="000000"/>
            </a:solidFill>
          </p:spPr>
          <p:txBody>
            <a:bodyPr wrap="square" lIns="0" tIns="0" rIns="0" bIns="0" rtlCol="0"/>
            <a:lstStyle/>
            <a:p>
              <a:endParaRPr/>
            </a:p>
          </p:txBody>
        </p:sp>
        <p:sp>
          <p:nvSpPr>
            <p:cNvPr id="275" name="object 275"/>
            <p:cNvSpPr/>
            <p:nvPr/>
          </p:nvSpPr>
          <p:spPr>
            <a:xfrm>
              <a:off x="2328837" y="3796409"/>
              <a:ext cx="112395" cy="62865"/>
            </a:xfrm>
            <a:custGeom>
              <a:avLst/>
              <a:gdLst/>
              <a:ahLst/>
              <a:cxnLst/>
              <a:rect l="l" t="t" r="r" b="b"/>
              <a:pathLst>
                <a:path w="112394" h="62864">
                  <a:moveTo>
                    <a:pt x="108173" y="9380"/>
                  </a:moveTo>
                  <a:lnTo>
                    <a:pt x="84864" y="26677"/>
                  </a:lnTo>
                  <a:lnTo>
                    <a:pt x="59673" y="41376"/>
                  </a:lnTo>
                  <a:lnTo>
                    <a:pt x="32853" y="53330"/>
                  </a:lnTo>
                  <a:lnTo>
                    <a:pt x="4657" y="62393"/>
                  </a:lnTo>
                  <a:lnTo>
                    <a:pt x="1794" y="61825"/>
                  </a:lnTo>
                  <a:lnTo>
                    <a:pt x="0" y="59124"/>
                  </a:lnTo>
                  <a:lnTo>
                    <a:pt x="640" y="56566"/>
                  </a:lnTo>
                  <a:lnTo>
                    <a:pt x="1082" y="54576"/>
                  </a:lnTo>
                  <a:lnTo>
                    <a:pt x="2649" y="53155"/>
                  </a:lnTo>
                  <a:lnTo>
                    <a:pt x="4657" y="52729"/>
                  </a:lnTo>
                  <a:lnTo>
                    <a:pt x="32275" y="44010"/>
                  </a:lnTo>
                  <a:lnTo>
                    <a:pt x="58558" y="32440"/>
                  </a:lnTo>
                  <a:lnTo>
                    <a:pt x="83250" y="18152"/>
                  </a:lnTo>
                  <a:lnTo>
                    <a:pt x="106094" y="1279"/>
                  </a:lnTo>
                  <a:lnTo>
                    <a:pt x="107504" y="0"/>
                  </a:lnTo>
                  <a:lnTo>
                    <a:pt x="109669" y="142"/>
                  </a:lnTo>
                  <a:lnTo>
                    <a:pt x="110950" y="1421"/>
                  </a:lnTo>
                  <a:lnTo>
                    <a:pt x="111634" y="2131"/>
                  </a:lnTo>
                  <a:lnTo>
                    <a:pt x="111947" y="2984"/>
                  </a:lnTo>
                  <a:lnTo>
                    <a:pt x="111833" y="3979"/>
                  </a:lnTo>
                  <a:lnTo>
                    <a:pt x="111620" y="6253"/>
                  </a:lnTo>
                  <a:lnTo>
                    <a:pt x="110252" y="8243"/>
                  </a:lnTo>
                  <a:lnTo>
                    <a:pt x="108173" y="9380"/>
                  </a:lnTo>
                  <a:close/>
                </a:path>
              </a:pathLst>
            </a:custGeom>
            <a:ln w="5119">
              <a:solidFill>
                <a:srgbClr val="000000"/>
              </a:solidFill>
            </a:ln>
          </p:spPr>
          <p:txBody>
            <a:bodyPr wrap="square" lIns="0" tIns="0" rIns="0" bIns="0" rtlCol="0"/>
            <a:lstStyle/>
            <a:p>
              <a:endParaRPr/>
            </a:p>
          </p:txBody>
        </p:sp>
        <p:sp>
          <p:nvSpPr>
            <p:cNvPr id="276" name="object 276"/>
            <p:cNvSpPr/>
            <p:nvPr/>
          </p:nvSpPr>
          <p:spPr>
            <a:xfrm>
              <a:off x="2375937" y="3826948"/>
              <a:ext cx="31554" cy="19915"/>
            </a:xfrm>
            <a:prstGeom prst="rect">
              <a:avLst/>
            </a:prstGeom>
            <a:blipFill>
              <a:blip r:embed="rId61" cstate="print"/>
              <a:stretch>
                <a:fillRect/>
              </a:stretch>
            </a:blipFill>
          </p:spPr>
          <p:txBody>
            <a:bodyPr wrap="square" lIns="0" tIns="0" rIns="0" bIns="0" rtlCol="0"/>
            <a:lstStyle/>
            <a:p>
              <a:endParaRPr/>
            </a:p>
          </p:txBody>
        </p:sp>
        <p:sp>
          <p:nvSpPr>
            <p:cNvPr id="277" name="object 277"/>
            <p:cNvSpPr/>
            <p:nvPr/>
          </p:nvSpPr>
          <p:spPr>
            <a:xfrm>
              <a:off x="2375937" y="3826947"/>
              <a:ext cx="31750" cy="20320"/>
            </a:xfrm>
            <a:custGeom>
              <a:avLst/>
              <a:gdLst/>
              <a:ahLst/>
              <a:cxnLst/>
              <a:rect l="l" t="t" r="r" b="b"/>
              <a:pathLst>
                <a:path w="31750" h="20320">
                  <a:moveTo>
                    <a:pt x="0" y="19347"/>
                  </a:moveTo>
                  <a:lnTo>
                    <a:pt x="5985" y="8172"/>
                  </a:lnTo>
                  <a:lnTo>
                    <a:pt x="13762" y="1581"/>
                  </a:lnTo>
                  <a:lnTo>
                    <a:pt x="22420" y="0"/>
                  </a:lnTo>
                  <a:lnTo>
                    <a:pt x="31049" y="3855"/>
                  </a:lnTo>
                  <a:lnTo>
                    <a:pt x="31554" y="8914"/>
                  </a:lnTo>
                  <a:lnTo>
                    <a:pt x="28252" y="13519"/>
                  </a:lnTo>
                  <a:lnTo>
                    <a:pt x="21737" y="17166"/>
                  </a:lnTo>
                  <a:lnTo>
                    <a:pt x="12604" y="19347"/>
                  </a:lnTo>
                  <a:lnTo>
                    <a:pt x="8460" y="19915"/>
                  </a:lnTo>
                  <a:lnTo>
                    <a:pt x="4130" y="19915"/>
                  </a:lnTo>
                  <a:lnTo>
                    <a:pt x="0" y="19347"/>
                  </a:lnTo>
                  <a:close/>
                </a:path>
              </a:pathLst>
            </a:custGeom>
            <a:ln w="3175">
              <a:solidFill>
                <a:srgbClr val="FFFFFF"/>
              </a:solidFill>
            </a:ln>
          </p:spPr>
          <p:txBody>
            <a:bodyPr wrap="square" lIns="0" tIns="0" rIns="0" bIns="0" rtlCol="0"/>
            <a:lstStyle/>
            <a:p>
              <a:endParaRPr/>
            </a:p>
          </p:txBody>
        </p:sp>
        <p:sp>
          <p:nvSpPr>
            <p:cNvPr id="278" name="object 278"/>
            <p:cNvSpPr/>
            <p:nvPr/>
          </p:nvSpPr>
          <p:spPr>
            <a:xfrm>
              <a:off x="2333038" y="3834072"/>
              <a:ext cx="103516" cy="80159"/>
            </a:xfrm>
            <a:prstGeom prst="rect">
              <a:avLst/>
            </a:prstGeom>
            <a:blipFill>
              <a:blip r:embed="rId62" cstate="print"/>
              <a:stretch>
                <a:fillRect/>
              </a:stretch>
            </a:blipFill>
          </p:spPr>
          <p:txBody>
            <a:bodyPr wrap="square" lIns="0" tIns="0" rIns="0" bIns="0" rtlCol="0"/>
            <a:lstStyle/>
            <a:p>
              <a:endParaRPr/>
            </a:p>
          </p:txBody>
        </p:sp>
        <p:sp>
          <p:nvSpPr>
            <p:cNvPr id="279" name="object 279"/>
            <p:cNvSpPr/>
            <p:nvPr/>
          </p:nvSpPr>
          <p:spPr>
            <a:xfrm>
              <a:off x="2333039" y="3839331"/>
              <a:ext cx="104139" cy="60325"/>
            </a:xfrm>
            <a:custGeom>
              <a:avLst/>
              <a:gdLst/>
              <a:ahLst/>
              <a:cxnLst/>
              <a:rect l="l" t="t" r="r" b="b"/>
              <a:pathLst>
                <a:path w="104140" h="60325">
                  <a:moveTo>
                    <a:pt x="103516" y="0"/>
                  </a:moveTo>
                  <a:lnTo>
                    <a:pt x="80017" y="17119"/>
                  </a:lnTo>
                  <a:lnTo>
                    <a:pt x="54786" y="31747"/>
                  </a:lnTo>
                  <a:lnTo>
                    <a:pt x="28041" y="43790"/>
                  </a:lnTo>
                  <a:lnTo>
                    <a:pt x="0" y="53155"/>
                  </a:lnTo>
                  <a:lnTo>
                    <a:pt x="0" y="59835"/>
                  </a:lnTo>
                  <a:lnTo>
                    <a:pt x="28259" y="50932"/>
                  </a:lnTo>
                  <a:lnTo>
                    <a:pt x="55112" y="39031"/>
                  </a:lnTo>
                  <a:lnTo>
                    <a:pt x="80287" y="24279"/>
                  </a:lnTo>
                  <a:lnTo>
                    <a:pt x="103516" y="6822"/>
                  </a:lnTo>
                  <a:lnTo>
                    <a:pt x="103516" y="0"/>
                  </a:lnTo>
                  <a:close/>
                </a:path>
              </a:pathLst>
            </a:custGeom>
            <a:solidFill>
              <a:srgbClr val="000000"/>
            </a:solidFill>
          </p:spPr>
          <p:txBody>
            <a:bodyPr wrap="square" lIns="0" tIns="0" rIns="0" bIns="0" rtlCol="0"/>
            <a:lstStyle/>
            <a:p>
              <a:endParaRPr/>
            </a:p>
          </p:txBody>
        </p:sp>
        <p:sp>
          <p:nvSpPr>
            <p:cNvPr id="280" name="object 280"/>
            <p:cNvSpPr/>
            <p:nvPr/>
          </p:nvSpPr>
          <p:spPr>
            <a:xfrm>
              <a:off x="2333039" y="3833646"/>
              <a:ext cx="104139" cy="80645"/>
            </a:xfrm>
            <a:custGeom>
              <a:avLst/>
              <a:gdLst/>
              <a:ahLst/>
              <a:cxnLst/>
              <a:rect l="l" t="t" r="r" b="b"/>
              <a:pathLst>
                <a:path w="104140" h="80645">
                  <a:moveTo>
                    <a:pt x="103516" y="0"/>
                  </a:moveTo>
                  <a:lnTo>
                    <a:pt x="103516" y="27004"/>
                  </a:lnTo>
                  <a:lnTo>
                    <a:pt x="80017" y="44041"/>
                  </a:lnTo>
                  <a:lnTo>
                    <a:pt x="54786" y="58627"/>
                  </a:lnTo>
                  <a:lnTo>
                    <a:pt x="28041" y="70654"/>
                  </a:lnTo>
                  <a:lnTo>
                    <a:pt x="0" y="80017"/>
                  </a:lnTo>
                </a:path>
              </a:pathLst>
            </a:custGeom>
            <a:ln w="5120">
              <a:solidFill>
                <a:srgbClr val="FFFFFF"/>
              </a:solidFill>
            </a:ln>
          </p:spPr>
          <p:txBody>
            <a:bodyPr wrap="square" lIns="0" tIns="0" rIns="0" bIns="0" rtlCol="0"/>
            <a:lstStyle/>
            <a:p>
              <a:endParaRPr/>
            </a:p>
          </p:txBody>
        </p:sp>
        <p:sp>
          <p:nvSpPr>
            <p:cNvPr id="281" name="object 281"/>
            <p:cNvSpPr/>
            <p:nvPr/>
          </p:nvSpPr>
          <p:spPr>
            <a:xfrm>
              <a:off x="2333039" y="3834641"/>
              <a:ext cx="104139" cy="80645"/>
            </a:xfrm>
            <a:custGeom>
              <a:avLst/>
              <a:gdLst/>
              <a:ahLst/>
              <a:cxnLst/>
              <a:rect l="l" t="t" r="r" b="b"/>
              <a:pathLst>
                <a:path w="104140" h="80645">
                  <a:moveTo>
                    <a:pt x="0" y="80017"/>
                  </a:moveTo>
                  <a:lnTo>
                    <a:pt x="0" y="53013"/>
                  </a:lnTo>
                  <a:lnTo>
                    <a:pt x="27971" y="43490"/>
                  </a:lnTo>
                  <a:lnTo>
                    <a:pt x="54684" y="31410"/>
                  </a:lnTo>
                  <a:lnTo>
                    <a:pt x="79935" y="16877"/>
                  </a:lnTo>
                  <a:lnTo>
                    <a:pt x="103516" y="0"/>
                  </a:lnTo>
                </a:path>
              </a:pathLst>
            </a:custGeom>
            <a:ln w="5120">
              <a:solidFill>
                <a:srgbClr val="000000"/>
              </a:solidFill>
            </a:ln>
          </p:spPr>
          <p:txBody>
            <a:bodyPr wrap="square" lIns="0" tIns="0" rIns="0" bIns="0" rtlCol="0"/>
            <a:lstStyle/>
            <a:p>
              <a:endParaRPr/>
            </a:p>
          </p:txBody>
        </p:sp>
        <p:sp>
          <p:nvSpPr>
            <p:cNvPr id="282" name="object 282"/>
            <p:cNvSpPr/>
            <p:nvPr/>
          </p:nvSpPr>
          <p:spPr>
            <a:xfrm>
              <a:off x="2085564" y="4089189"/>
              <a:ext cx="104139" cy="72390"/>
            </a:xfrm>
            <a:custGeom>
              <a:avLst/>
              <a:gdLst/>
              <a:ahLst/>
              <a:cxnLst/>
              <a:rect l="l" t="t" r="r" b="b"/>
              <a:pathLst>
                <a:path w="104140" h="72389">
                  <a:moveTo>
                    <a:pt x="30425" y="0"/>
                  </a:moveTo>
                  <a:lnTo>
                    <a:pt x="0" y="35105"/>
                  </a:lnTo>
                  <a:lnTo>
                    <a:pt x="4429" y="45207"/>
                  </a:lnTo>
                  <a:lnTo>
                    <a:pt x="48313" y="71256"/>
                  </a:lnTo>
                  <a:lnTo>
                    <a:pt x="67282" y="72289"/>
                  </a:lnTo>
                  <a:lnTo>
                    <a:pt x="86047" y="69511"/>
                  </a:lnTo>
                  <a:lnTo>
                    <a:pt x="103950" y="62962"/>
                  </a:lnTo>
                  <a:lnTo>
                    <a:pt x="32620" y="142"/>
                  </a:lnTo>
                  <a:lnTo>
                    <a:pt x="30425" y="0"/>
                  </a:lnTo>
                  <a:close/>
                </a:path>
              </a:pathLst>
            </a:custGeom>
            <a:solidFill>
              <a:srgbClr val="DCD2B8"/>
            </a:solidFill>
          </p:spPr>
          <p:txBody>
            <a:bodyPr wrap="square" lIns="0" tIns="0" rIns="0" bIns="0" rtlCol="0"/>
            <a:lstStyle/>
            <a:p>
              <a:endParaRPr/>
            </a:p>
          </p:txBody>
        </p:sp>
        <p:sp>
          <p:nvSpPr>
            <p:cNvPr id="283" name="object 283"/>
            <p:cNvSpPr/>
            <p:nvPr/>
          </p:nvSpPr>
          <p:spPr>
            <a:xfrm>
              <a:off x="2117022" y="3966249"/>
              <a:ext cx="138662" cy="63246"/>
            </a:xfrm>
            <a:prstGeom prst="rect">
              <a:avLst/>
            </a:prstGeom>
            <a:blipFill>
              <a:blip r:embed="rId29" cstate="print"/>
              <a:stretch>
                <a:fillRect/>
              </a:stretch>
            </a:blipFill>
          </p:spPr>
          <p:txBody>
            <a:bodyPr wrap="square" lIns="0" tIns="0" rIns="0" bIns="0" rtlCol="0"/>
            <a:lstStyle/>
            <a:p>
              <a:endParaRPr/>
            </a:p>
          </p:txBody>
        </p:sp>
        <p:sp>
          <p:nvSpPr>
            <p:cNvPr id="284" name="object 284"/>
            <p:cNvSpPr/>
            <p:nvPr/>
          </p:nvSpPr>
          <p:spPr>
            <a:xfrm>
              <a:off x="2117023" y="3966249"/>
              <a:ext cx="139065" cy="63500"/>
            </a:xfrm>
            <a:custGeom>
              <a:avLst/>
              <a:gdLst/>
              <a:ahLst/>
              <a:cxnLst/>
              <a:rect l="l" t="t" r="r" b="b"/>
              <a:pathLst>
                <a:path w="139065" h="63500">
                  <a:moveTo>
                    <a:pt x="0" y="31694"/>
                  </a:moveTo>
                  <a:lnTo>
                    <a:pt x="5448" y="19367"/>
                  </a:lnTo>
                  <a:lnTo>
                    <a:pt x="20307" y="9291"/>
                  </a:lnTo>
                  <a:lnTo>
                    <a:pt x="42345" y="2493"/>
                  </a:lnTo>
                  <a:lnTo>
                    <a:pt x="69329" y="0"/>
                  </a:lnTo>
                  <a:lnTo>
                    <a:pt x="96313" y="2493"/>
                  </a:lnTo>
                  <a:lnTo>
                    <a:pt x="118352" y="9291"/>
                  </a:lnTo>
                  <a:lnTo>
                    <a:pt x="133213" y="19367"/>
                  </a:lnTo>
                  <a:lnTo>
                    <a:pt x="138662" y="31694"/>
                  </a:lnTo>
                  <a:lnTo>
                    <a:pt x="133213" y="43939"/>
                  </a:lnTo>
                  <a:lnTo>
                    <a:pt x="118352" y="53972"/>
                  </a:lnTo>
                  <a:lnTo>
                    <a:pt x="96313" y="60754"/>
                  </a:lnTo>
                  <a:lnTo>
                    <a:pt x="69329" y="63246"/>
                  </a:lnTo>
                  <a:lnTo>
                    <a:pt x="42345" y="60754"/>
                  </a:lnTo>
                  <a:lnTo>
                    <a:pt x="20307" y="53972"/>
                  </a:lnTo>
                  <a:lnTo>
                    <a:pt x="5448" y="43939"/>
                  </a:lnTo>
                  <a:lnTo>
                    <a:pt x="0" y="31694"/>
                  </a:lnTo>
                  <a:close/>
                </a:path>
              </a:pathLst>
            </a:custGeom>
            <a:ln w="10236">
              <a:solidFill>
                <a:srgbClr val="4E8EC2"/>
              </a:solidFill>
            </a:ln>
          </p:spPr>
          <p:txBody>
            <a:bodyPr wrap="square" lIns="0" tIns="0" rIns="0" bIns="0" rtlCol="0"/>
            <a:lstStyle/>
            <a:p>
              <a:endParaRPr/>
            </a:p>
          </p:txBody>
        </p:sp>
        <p:sp>
          <p:nvSpPr>
            <p:cNvPr id="285" name="object 285"/>
            <p:cNvSpPr/>
            <p:nvPr/>
          </p:nvSpPr>
          <p:spPr>
            <a:xfrm>
              <a:off x="2117025" y="3997945"/>
              <a:ext cx="138660" cy="153923"/>
            </a:xfrm>
            <a:prstGeom prst="rect">
              <a:avLst/>
            </a:prstGeom>
            <a:blipFill>
              <a:blip r:embed="rId30" cstate="print"/>
              <a:stretch>
                <a:fillRect/>
              </a:stretch>
            </a:blipFill>
          </p:spPr>
          <p:txBody>
            <a:bodyPr wrap="square" lIns="0" tIns="0" rIns="0" bIns="0" rtlCol="0"/>
            <a:lstStyle/>
            <a:p>
              <a:endParaRPr/>
            </a:p>
          </p:txBody>
        </p:sp>
        <p:sp>
          <p:nvSpPr>
            <p:cNvPr id="286" name="object 286"/>
            <p:cNvSpPr/>
            <p:nvPr/>
          </p:nvSpPr>
          <p:spPr>
            <a:xfrm>
              <a:off x="2117026" y="3997945"/>
              <a:ext cx="139065" cy="154305"/>
            </a:xfrm>
            <a:custGeom>
              <a:avLst/>
              <a:gdLst/>
              <a:ahLst/>
              <a:cxnLst/>
              <a:rect l="l" t="t" r="r" b="b"/>
              <a:pathLst>
                <a:path w="139065" h="154304">
                  <a:moveTo>
                    <a:pt x="138660" y="0"/>
                  </a:moveTo>
                  <a:lnTo>
                    <a:pt x="138660" y="123224"/>
                  </a:lnTo>
                  <a:lnTo>
                    <a:pt x="94065" y="151844"/>
                  </a:lnTo>
                  <a:lnTo>
                    <a:pt x="66890" y="153923"/>
                  </a:lnTo>
                  <a:lnTo>
                    <a:pt x="41543" y="151291"/>
                  </a:lnTo>
                  <a:lnTo>
                    <a:pt x="20691" y="144809"/>
                  </a:lnTo>
                  <a:lnTo>
                    <a:pt x="6231" y="135315"/>
                  </a:lnTo>
                  <a:lnTo>
                    <a:pt x="64" y="123650"/>
                  </a:lnTo>
                  <a:lnTo>
                    <a:pt x="0" y="0"/>
                  </a:lnTo>
                  <a:lnTo>
                    <a:pt x="5199" y="12373"/>
                  </a:lnTo>
                  <a:lnTo>
                    <a:pt x="19854" y="22562"/>
                  </a:lnTo>
                  <a:lnTo>
                    <a:pt x="41752" y="29500"/>
                  </a:lnTo>
                  <a:lnTo>
                    <a:pt x="68685" y="32120"/>
                  </a:lnTo>
                  <a:lnTo>
                    <a:pt x="95726" y="29728"/>
                  </a:lnTo>
                  <a:lnTo>
                    <a:pt x="117901" y="23006"/>
                  </a:lnTo>
                  <a:lnTo>
                    <a:pt x="132962" y="12953"/>
                  </a:lnTo>
                  <a:lnTo>
                    <a:pt x="138660" y="568"/>
                  </a:lnTo>
                  <a:lnTo>
                    <a:pt x="138660" y="284"/>
                  </a:lnTo>
                  <a:lnTo>
                    <a:pt x="138660" y="142"/>
                  </a:lnTo>
                  <a:lnTo>
                    <a:pt x="138660" y="0"/>
                  </a:lnTo>
                  <a:close/>
                </a:path>
              </a:pathLst>
            </a:custGeom>
            <a:ln w="3415">
              <a:solidFill>
                <a:srgbClr val="4E8EC2"/>
              </a:solidFill>
            </a:ln>
          </p:spPr>
          <p:txBody>
            <a:bodyPr wrap="square" lIns="0" tIns="0" rIns="0" bIns="0" rtlCol="0"/>
            <a:lstStyle/>
            <a:p>
              <a:endParaRPr/>
            </a:p>
          </p:txBody>
        </p:sp>
        <p:sp>
          <p:nvSpPr>
            <p:cNvPr id="287" name="object 287"/>
            <p:cNvSpPr/>
            <p:nvPr/>
          </p:nvSpPr>
          <p:spPr>
            <a:xfrm>
              <a:off x="2117862" y="3965966"/>
              <a:ext cx="137795" cy="186055"/>
            </a:xfrm>
            <a:custGeom>
              <a:avLst/>
              <a:gdLst/>
              <a:ahLst/>
              <a:cxnLst/>
              <a:rect l="l" t="t" r="r" b="b"/>
              <a:pathLst>
                <a:path w="137795" h="186054">
                  <a:moveTo>
                    <a:pt x="0" y="31552"/>
                  </a:moveTo>
                  <a:lnTo>
                    <a:pt x="5402" y="19247"/>
                  </a:lnTo>
                  <a:lnTo>
                    <a:pt x="20134" y="9220"/>
                  </a:lnTo>
                  <a:lnTo>
                    <a:pt x="41986" y="2471"/>
                  </a:lnTo>
                  <a:lnTo>
                    <a:pt x="68746" y="0"/>
                  </a:lnTo>
                  <a:lnTo>
                    <a:pt x="95499" y="2471"/>
                  </a:lnTo>
                  <a:lnTo>
                    <a:pt x="117348" y="9220"/>
                  </a:lnTo>
                  <a:lnTo>
                    <a:pt x="132079" y="19247"/>
                  </a:lnTo>
                  <a:lnTo>
                    <a:pt x="137482" y="31552"/>
                  </a:lnTo>
                  <a:lnTo>
                    <a:pt x="137482" y="31694"/>
                  </a:lnTo>
                  <a:lnTo>
                    <a:pt x="137482" y="31836"/>
                  </a:lnTo>
                  <a:lnTo>
                    <a:pt x="137482" y="154776"/>
                  </a:lnTo>
                  <a:lnTo>
                    <a:pt x="131136" y="167108"/>
                  </a:lnTo>
                  <a:lnTo>
                    <a:pt x="115635" y="177001"/>
                  </a:lnTo>
                  <a:lnTo>
                    <a:pt x="93268" y="183457"/>
                  </a:lnTo>
                  <a:lnTo>
                    <a:pt x="66325" y="185475"/>
                  </a:lnTo>
                  <a:lnTo>
                    <a:pt x="41190" y="182846"/>
                  </a:lnTo>
                  <a:lnTo>
                    <a:pt x="20515" y="176379"/>
                  </a:lnTo>
                  <a:lnTo>
                    <a:pt x="6179" y="166928"/>
                  </a:lnTo>
                  <a:lnTo>
                    <a:pt x="65" y="155344"/>
                  </a:lnTo>
                  <a:lnTo>
                    <a:pt x="2" y="31552"/>
                  </a:lnTo>
                </a:path>
              </a:pathLst>
            </a:custGeom>
            <a:ln w="14232">
              <a:solidFill>
                <a:srgbClr val="000000"/>
              </a:solidFill>
            </a:ln>
          </p:spPr>
          <p:txBody>
            <a:bodyPr wrap="square" lIns="0" tIns="0" rIns="0" bIns="0" rtlCol="0"/>
            <a:lstStyle/>
            <a:p>
              <a:endParaRPr/>
            </a:p>
          </p:txBody>
        </p:sp>
        <p:sp>
          <p:nvSpPr>
            <p:cNvPr id="288" name="object 288"/>
            <p:cNvSpPr/>
            <p:nvPr/>
          </p:nvSpPr>
          <p:spPr>
            <a:xfrm>
              <a:off x="2023349" y="4694679"/>
              <a:ext cx="287020" cy="182245"/>
            </a:xfrm>
            <a:custGeom>
              <a:avLst/>
              <a:gdLst/>
              <a:ahLst/>
              <a:cxnLst/>
              <a:rect l="l" t="t" r="r" b="b"/>
              <a:pathLst>
                <a:path w="287020" h="182245">
                  <a:moveTo>
                    <a:pt x="65182" y="0"/>
                  </a:moveTo>
                  <a:lnTo>
                    <a:pt x="30294" y="15719"/>
                  </a:lnTo>
                  <a:lnTo>
                    <a:pt x="0" y="67346"/>
                  </a:lnTo>
                  <a:lnTo>
                    <a:pt x="3690" y="96221"/>
                  </a:lnTo>
                  <a:lnTo>
                    <a:pt x="59603" y="149028"/>
                  </a:lnTo>
                  <a:lnTo>
                    <a:pt x="103571" y="168047"/>
                  </a:lnTo>
                  <a:lnTo>
                    <a:pt x="150896" y="179162"/>
                  </a:lnTo>
                  <a:lnTo>
                    <a:pt x="200204" y="181922"/>
                  </a:lnTo>
                  <a:lnTo>
                    <a:pt x="286544" y="181794"/>
                  </a:lnTo>
                  <a:lnTo>
                    <a:pt x="65182" y="0"/>
                  </a:lnTo>
                  <a:close/>
                </a:path>
              </a:pathLst>
            </a:custGeom>
            <a:solidFill>
              <a:srgbClr val="DCD2B8"/>
            </a:solidFill>
          </p:spPr>
          <p:txBody>
            <a:bodyPr wrap="square" lIns="0" tIns="0" rIns="0" bIns="0" rtlCol="0"/>
            <a:lstStyle/>
            <a:p>
              <a:endParaRPr/>
            </a:p>
          </p:txBody>
        </p:sp>
        <p:sp>
          <p:nvSpPr>
            <p:cNvPr id="289" name="object 289"/>
            <p:cNvSpPr/>
            <p:nvPr/>
          </p:nvSpPr>
          <p:spPr>
            <a:xfrm>
              <a:off x="2057671" y="4316991"/>
              <a:ext cx="403737" cy="559553"/>
            </a:xfrm>
            <a:prstGeom prst="rect">
              <a:avLst/>
            </a:prstGeom>
            <a:blipFill>
              <a:blip r:embed="rId63" cstate="print"/>
              <a:stretch>
                <a:fillRect/>
              </a:stretch>
            </a:blipFill>
          </p:spPr>
          <p:txBody>
            <a:bodyPr wrap="square" lIns="0" tIns="0" rIns="0" bIns="0" rtlCol="0"/>
            <a:lstStyle/>
            <a:p>
              <a:endParaRPr/>
            </a:p>
          </p:txBody>
        </p:sp>
        <p:sp>
          <p:nvSpPr>
            <p:cNvPr id="290" name="object 290"/>
            <p:cNvSpPr/>
            <p:nvPr/>
          </p:nvSpPr>
          <p:spPr>
            <a:xfrm>
              <a:off x="2308099" y="4451670"/>
              <a:ext cx="153670" cy="425450"/>
            </a:xfrm>
            <a:custGeom>
              <a:avLst/>
              <a:gdLst/>
              <a:ahLst/>
              <a:cxnLst/>
              <a:rect l="l" t="t" r="r" b="b"/>
              <a:pathLst>
                <a:path w="153669" h="425450">
                  <a:moveTo>
                    <a:pt x="0" y="84323"/>
                  </a:moveTo>
                  <a:lnTo>
                    <a:pt x="43703" y="72665"/>
                  </a:lnTo>
                  <a:lnTo>
                    <a:pt x="84370" y="54415"/>
                  </a:lnTo>
                  <a:lnTo>
                    <a:pt x="121154" y="30038"/>
                  </a:lnTo>
                  <a:lnTo>
                    <a:pt x="153209" y="0"/>
                  </a:lnTo>
                  <a:lnTo>
                    <a:pt x="153209" y="347301"/>
                  </a:lnTo>
                  <a:lnTo>
                    <a:pt x="120689" y="375669"/>
                  </a:lnTo>
                  <a:lnTo>
                    <a:pt x="83750" y="398341"/>
                  </a:lnTo>
                  <a:lnTo>
                    <a:pt x="43238" y="414886"/>
                  </a:lnTo>
                  <a:lnTo>
                    <a:pt x="0" y="424874"/>
                  </a:lnTo>
                  <a:lnTo>
                    <a:pt x="85" y="84309"/>
                  </a:lnTo>
                </a:path>
              </a:pathLst>
            </a:custGeom>
            <a:ln w="5126">
              <a:solidFill>
                <a:srgbClr val="FFFFFF"/>
              </a:solidFill>
            </a:ln>
          </p:spPr>
          <p:txBody>
            <a:bodyPr wrap="square" lIns="0" tIns="0" rIns="0" bIns="0" rtlCol="0"/>
            <a:lstStyle/>
            <a:p>
              <a:endParaRPr/>
            </a:p>
          </p:txBody>
        </p:sp>
        <p:sp>
          <p:nvSpPr>
            <p:cNvPr id="291" name="object 291"/>
            <p:cNvSpPr/>
            <p:nvPr/>
          </p:nvSpPr>
          <p:spPr>
            <a:xfrm>
              <a:off x="2057671" y="4399964"/>
              <a:ext cx="250513" cy="476196"/>
            </a:xfrm>
            <a:prstGeom prst="rect">
              <a:avLst/>
            </a:prstGeom>
            <a:blipFill>
              <a:blip r:embed="rId64" cstate="print"/>
              <a:stretch>
                <a:fillRect/>
              </a:stretch>
            </a:blipFill>
          </p:spPr>
          <p:txBody>
            <a:bodyPr wrap="square" lIns="0" tIns="0" rIns="0" bIns="0" rtlCol="0"/>
            <a:lstStyle/>
            <a:p>
              <a:endParaRPr/>
            </a:p>
          </p:txBody>
        </p:sp>
        <p:sp>
          <p:nvSpPr>
            <p:cNvPr id="292" name="object 292"/>
            <p:cNvSpPr/>
            <p:nvPr/>
          </p:nvSpPr>
          <p:spPr>
            <a:xfrm>
              <a:off x="2057671" y="4399964"/>
              <a:ext cx="250825" cy="476250"/>
            </a:xfrm>
            <a:custGeom>
              <a:avLst/>
              <a:gdLst/>
              <a:ahLst/>
              <a:cxnLst/>
              <a:rect l="l" t="t" r="r" b="b"/>
              <a:pathLst>
                <a:path w="250825" h="476250">
                  <a:moveTo>
                    <a:pt x="250513" y="136015"/>
                  </a:moveTo>
                  <a:lnTo>
                    <a:pt x="250513" y="476196"/>
                  </a:lnTo>
                  <a:lnTo>
                    <a:pt x="0" y="341502"/>
                  </a:lnTo>
                  <a:lnTo>
                    <a:pt x="0" y="0"/>
                  </a:lnTo>
                  <a:lnTo>
                    <a:pt x="250513" y="136015"/>
                  </a:lnTo>
                  <a:close/>
                </a:path>
              </a:pathLst>
            </a:custGeom>
            <a:ln w="5125">
              <a:solidFill>
                <a:srgbClr val="FFFFFF"/>
              </a:solidFill>
            </a:ln>
          </p:spPr>
          <p:txBody>
            <a:bodyPr wrap="square" lIns="0" tIns="0" rIns="0" bIns="0" rtlCol="0"/>
            <a:lstStyle/>
            <a:p>
              <a:endParaRPr/>
            </a:p>
          </p:txBody>
        </p:sp>
        <p:sp>
          <p:nvSpPr>
            <p:cNvPr id="293" name="object 293"/>
            <p:cNvSpPr/>
            <p:nvPr/>
          </p:nvSpPr>
          <p:spPr>
            <a:xfrm>
              <a:off x="2057670" y="4316990"/>
              <a:ext cx="403860" cy="560070"/>
            </a:xfrm>
            <a:custGeom>
              <a:avLst/>
              <a:gdLst/>
              <a:ahLst/>
              <a:cxnLst/>
              <a:rect l="l" t="t" r="r" b="b"/>
              <a:pathLst>
                <a:path w="403859" h="560070">
                  <a:moveTo>
                    <a:pt x="0" y="82959"/>
                  </a:moveTo>
                  <a:lnTo>
                    <a:pt x="155287" y="0"/>
                  </a:lnTo>
                  <a:lnTo>
                    <a:pt x="403737" y="135049"/>
                  </a:lnTo>
                  <a:lnTo>
                    <a:pt x="403637" y="481966"/>
                  </a:lnTo>
                  <a:lnTo>
                    <a:pt x="371118" y="510334"/>
                  </a:lnTo>
                  <a:lnTo>
                    <a:pt x="334179" y="533006"/>
                  </a:lnTo>
                  <a:lnTo>
                    <a:pt x="293667" y="549551"/>
                  </a:lnTo>
                  <a:lnTo>
                    <a:pt x="250428" y="559539"/>
                  </a:lnTo>
                  <a:lnTo>
                    <a:pt x="0" y="424462"/>
                  </a:lnTo>
                  <a:lnTo>
                    <a:pt x="0" y="82959"/>
                  </a:lnTo>
                  <a:close/>
                </a:path>
              </a:pathLst>
            </a:custGeom>
            <a:ln w="14232">
              <a:solidFill>
                <a:srgbClr val="000000"/>
              </a:solidFill>
            </a:ln>
          </p:spPr>
          <p:txBody>
            <a:bodyPr wrap="square" lIns="0" tIns="0" rIns="0" bIns="0" rtlCol="0"/>
            <a:lstStyle/>
            <a:p>
              <a:endParaRPr/>
            </a:p>
          </p:txBody>
        </p:sp>
        <p:sp>
          <p:nvSpPr>
            <p:cNvPr id="294" name="object 294"/>
            <p:cNvSpPr/>
            <p:nvPr/>
          </p:nvSpPr>
          <p:spPr>
            <a:xfrm>
              <a:off x="2376862" y="4660497"/>
              <a:ext cx="28072" cy="34366"/>
            </a:xfrm>
            <a:prstGeom prst="rect">
              <a:avLst/>
            </a:prstGeom>
            <a:blipFill>
              <a:blip r:embed="rId65" cstate="print"/>
              <a:stretch>
                <a:fillRect/>
              </a:stretch>
            </a:blipFill>
          </p:spPr>
          <p:txBody>
            <a:bodyPr wrap="square" lIns="0" tIns="0" rIns="0" bIns="0" rtlCol="0"/>
            <a:lstStyle/>
            <a:p>
              <a:endParaRPr/>
            </a:p>
          </p:txBody>
        </p:sp>
        <p:sp>
          <p:nvSpPr>
            <p:cNvPr id="295" name="object 295"/>
            <p:cNvSpPr/>
            <p:nvPr/>
          </p:nvSpPr>
          <p:spPr>
            <a:xfrm>
              <a:off x="2376863" y="4660498"/>
              <a:ext cx="28575" cy="34925"/>
            </a:xfrm>
            <a:custGeom>
              <a:avLst/>
              <a:gdLst/>
              <a:ahLst/>
              <a:cxnLst/>
              <a:rect l="l" t="t" r="r" b="b"/>
              <a:pathLst>
                <a:path w="28575" h="34925">
                  <a:moveTo>
                    <a:pt x="3019" y="13189"/>
                  </a:moveTo>
                  <a:lnTo>
                    <a:pt x="6038" y="4917"/>
                  </a:lnTo>
                  <a:lnTo>
                    <a:pt x="13416" y="0"/>
                  </a:lnTo>
                  <a:lnTo>
                    <a:pt x="19498" y="2217"/>
                  </a:lnTo>
                  <a:lnTo>
                    <a:pt x="25579" y="4420"/>
                  </a:lnTo>
                  <a:lnTo>
                    <a:pt x="28072" y="12919"/>
                  </a:lnTo>
                  <a:lnTo>
                    <a:pt x="25052" y="21191"/>
                  </a:lnTo>
                  <a:lnTo>
                    <a:pt x="22047" y="29462"/>
                  </a:lnTo>
                  <a:lnTo>
                    <a:pt x="14655" y="34366"/>
                  </a:lnTo>
                  <a:lnTo>
                    <a:pt x="8574" y="32163"/>
                  </a:lnTo>
                  <a:lnTo>
                    <a:pt x="2492" y="29946"/>
                  </a:lnTo>
                  <a:lnTo>
                    <a:pt x="0" y="21446"/>
                  </a:lnTo>
                  <a:lnTo>
                    <a:pt x="3019" y="13189"/>
                  </a:lnTo>
                  <a:close/>
                </a:path>
              </a:pathLst>
            </a:custGeom>
            <a:ln w="5123">
              <a:solidFill>
                <a:srgbClr val="000000"/>
              </a:solidFill>
            </a:ln>
          </p:spPr>
          <p:txBody>
            <a:bodyPr wrap="square" lIns="0" tIns="0" rIns="0" bIns="0" rtlCol="0"/>
            <a:lstStyle/>
            <a:p>
              <a:endParaRPr/>
            </a:p>
          </p:txBody>
        </p:sp>
        <p:sp>
          <p:nvSpPr>
            <p:cNvPr id="296" name="object 296"/>
            <p:cNvSpPr/>
            <p:nvPr/>
          </p:nvSpPr>
          <p:spPr>
            <a:xfrm>
              <a:off x="2328773" y="4728517"/>
              <a:ext cx="112047" cy="103074"/>
            </a:xfrm>
            <a:prstGeom prst="rect">
              <a:avLst/>
            </a:prstGeom>
            <a:blipFill>
              <a:blip r:embed="rId66" cstate="print"/>
              <a:stretch>
                <a:fillRect/>
              </a:stretch>
            </a:blipFill>
          </p:spPr>
          <p:txBody>
            <a:bodyPr wrap="square" lIns="0" tIns="0" rIns="0" bIns="0" rtlCol="0"/>
            <a:lstStyle/>
            <a:p>
              <a:endParaRPr/>
            </a:p>
          </p:txBody>
        </p:sp>
        <p:sp>
          <p:nvSpPr>
            <p:cNvPr id="297" name="object 297"/>
            <p:cNvSpPr/>
            <p:nvPr/>
          </p:nvSpPr>
          <p:spPr>
            <a:xfrm>
              <a:off x="2328837" y="4517177"/>
              <a:ext cx="112395" cy="62865"/>
            </a:xfrm>
            <a:custGeom>
              <a:avLst/>
              <a:gdLst/>
              <a:ahLst/>
              <a:cxnLst/>
              <a:rect l="l" t="t" r="r" b="b"/>
              <a:pathLst>
                <a:path w="112394" h="62864">
                  <a:moveTo>
                    <a:pt x="107504" y="0"/>
                  </a:moveTo>
                  <a:lnTo>
                    <a:pt x="58558" y="32394"/>
                  </a:lnTo>
                  <a:lnTo>
                    <a:pt x="4657" y="52700"/>
                  </a:lnTo>
                  <a:lnTo>
                    <a:pt x="2649" y="53127"/>
                  </a:lnTo>
                  <a:lnTo>
                    <a:pt x="1082" y="54576"/>
                  </a:lnTo>
                  <a:lnTo>
                    <a:pt x="0" y="59110"/>
                  </a:lnTo>
                  <a:lnTo>
                    <a:pt x="1794" y="61754"/>
                  </a:lnTo>
                  <a:lnTo>
                    <a:pt x="4657" y="62351"/>
                  </a:lnTo>
                  <a:lnTo>
                    <a:pt x="32853" y="53301"/>
                  </a:lnTo>
                  <a:lnTo>
                    <a:pt x="59673" y="41355"/>
                  </a:lnTo>
                  <a:lnTo>
                    <a:pt x="84864" y="26643"/>
                  </a:lnTo>
                  <a:lnTo>
                    <a:pt x="108173" y="9295"/>
                  </a:lnTo>
                  <a:lnTo>
                    <a:pt x="110252" y="8158"/>
                  </a:lnTo>
                  <a:lnTo>
                    <a:pt x="111620" y="6154"/>
                  </a:lnTo>
                  <a:lnTo>
                    <a:pt x="111833" y="3908"/>
                  </a:lnTo>
                  <a:lnTo>
                    <a:pt x="111947" y="2984"/>
                  </a:lnTo>
                  <a:lnTo>
                    <a:pt x="111634" y="2075"/>
                  </a:lnTo>
                  <a:lnTo>
                    <a:pt x="109669" y="85"/>
                  </a:lnTo>
                  <a:lnTo>
                    <a:pt x="107504" y="0"/>
                  </a:lnTo>
                  <a:close/>
                </a:path>
              </a:pathLst>
            </a:custGeom>
            <a:solidFill>
              <a:srgbClr val="000000"/>
            </a:solidFill>
          </p:spPr>
          <p:txBody>
            <a:bodyPr wrap="square" lIns="0" tIns="0" rIns="0" bIns="0" rtlCol="0"/>
            <a:lstStyle/>
            <a:p>
              <a:endParaRPr/>
            </a:p>
          </p:txBody>
        </p:sp>
        <p:sp>
          <p:nvSpPr>
            <p:cNvPr id="298" name="object 298"/>
            <p:cNvSpPr/>
            <p:nvPr/>
          </p:nvSpPr>
          <p:spPr>
            <a:xfrm>
              <a:off x="2328837" y="4517177"/>
              <a:ext cx="112395" cy="62865"/>
            </a:xfrm>
            <a:custGeom>
              <a:avLst/>
              <a:gdLst/>
              <a:ahLst/>
              <a:cxnLst/>
              <a:rect l="l" t="t" r="r" b="b"/>
              <a:pathLst>
                <a:path w="112394" h="62864">
                  <a:moveTo>
                    <a:pt x="108173" y="9295"/>
                  </a:moveTo>
                  <a:lnTo>
                    <a:pt x="84864" y="26643"/>
                  </a:lnTo>
                  <a:lnTo>
                    <a:pt x="59673" y="41355"/>
                  </a:lnTo>
                  <a:lnTo>
                    <a:pt x="32853" y="53301"/>
                  </a:lnTo>
                  <a:lnTo>
                    <a:pt x="4657" y="62351"/>
                  </a:lnTo>
                  <a:lnTo>
                    <a:pt x="1794" y="61754"/>
                  </a:lnTo>
                  <a:lnTo>
                    <a:pt x="0" y="59110"/>
                  </a:lnTo>
                  <a:lnTo>
                    <a:pt x="640" y="56438"/>
                  </a:lnTo>
                  <a:lnTo>
                    <a:pt x="1082" y="54576"/>
                  </a:lnTo>
                  <a:lnTo>
                    <a:pt x="2649" y="53127"/>
                  </a:lnTo>
                  <a:lnTo>
                    <a:pt x="4657" y="52700"/>
                  </a:lnTo>
                  <a:lnTo>
                    <a:pt x="32275" y="43973"/>
                  </a:lnTo>
                  <a:lnTo>
                    <a:pt x="58558" y="32394"/>
                  </a:lnTo>
                  <a:lnTo>
                    <a:pt x="83250" y="18091"/>
                  </a:lnTo>
                  <a:lnTo>
                    <a:pt x="106094" y="1193"/>
                  </a:lnTo>
                  <a:lnTo>
                    <a:pt x="107504" y="0"/>
                  </a:lnTo>
                  <a:lnTo>
                    <a:pt x="109669" y="85"/>
                  </a:lnTo>
                  <a:lnTo>
                    <a:pt x="110950" y="1378"/>
                  </a:lnTo>
                  <a:lnTo>
                    <a:pt x="111634" y="2075"/>
                  </a:lnTo>
                  <a:lnTo>
                    <a:pt x="111947" y="2984"/>
                  </a:lnTo>
                  <a:lnTo>
                    <a:pt x="111833" y="3908"/>
                  </a:lnTo>
                  <a:lnTo>
                    <a:pt x="111620" y="6154"/>
                  </a:lnTo>
                  <a:lnTo>
                    <a:pt x="110252" y="8158"/>
                  </a:lnTo>
                  <a:lnTo>
                    <a:pt x="108173" y="9295"/>
                  </a:lnTo>
                  <a:close/>
                </a:path>
              </a:pathLst>
            </a:custGeom>
            <a:ln w="5119">
              <a:solidFill>
                <a:srgbClr val="000000"/>
              </a:solidFill>
            </a:ln>
          </p:spPr>
          <p:txBody>
            <a:bodyPr wrap="square" lIns="0" tIns="0" rIns="0" bIns="0" rtlCol="0"/>
            <a:lstStyle/>
            <a:p>
              <a:endParaRPr/>
            </a:p>
          </p:txBody>
        </p:sp>
        <p:sp>
          <p:nvSpPr>
            <p:cNvPr id="299" name="object 299"/>
            <p:cNvSpPr/>
            <p:nvPr/>
          </p:nvSpPr>
          <p:spPr>
            <a:xfrm>
              <a:off x="2375937" y="4547664"/>
              <a:ext cx="31554" cy="19838"/>
            </a:xfrm>
            <a:prstGeom prst="rect">
              <a:avLst/>
            </a:prstGeom>
            <a:blipFill>
              <a:blip r:embed="rId67" cstate="print"/>
              <a:stretch>
                <a:fillRect/>
              </a:stretch>
            </a:blipFill>
          </p:spPr>
          <p:txBody>
            <a:bodyPr wrap="square" lIns="0" tIns="0" rIns="0" bIns="0" rtlCol="0"/>
            <a:lstStyle/>
            <a:p>
              <a:endParaRPr/>
            </a:p>
          </p:txBody>
        </p:sp>
        <p:sp>
          <p:nvSpPr>
            <p:cNvPr id="300" name="object 300"/>
            <p:cNvSpPr/>
            <p:nvPr/>
          </p:nvSpPr>
          <p:spPr>
            <a:xfrm>
              <a:off x="2375937" y="4547665"/>
              <a:ext cx="31750" cy="20320"/>
            </a:xfrm>
            <a:custGeom>
              <a:avLst/>
              <a:gdLst/>
              <a:ahLst/>
              <a:cxnLst/>
              <a:rect l="l" t="t" r="r" b="b"/>
              <a:pathLst>
                <a:path w="31750" h="20320">
                  <a:moveTo>
                    <a:pt x="0" y="19313"/>
                  </a:moveTo>
                  <a:lnTo>
                    <a:pt x="5985" y="8169"/>
                  </a:lnTo>
                  <a:lnTo>
                    <a:pt x="13762" y="1580"/>
                  </a:lnTo>
                  <a:lnTo>
                    <a:pt x="22420" y="0"/>
                  </a:lnTo>
                  <a:lnTo>
                    <a:pt x="31049" y="3878"/>
                  </a:lnTo>
                  <a:lnTo>
                    <a:pt x="31554" y="8912"/>
                  </a:lnTo>
                  <a:lnTo>
                    <a:pt x="28252" y="13492"/>
                  </a:lnTo>
                  <a:lnTo>
                    <a:pt x="21737" y="17125"/>
                  </a:lnTo>
                  <a:lnTo>
                    <a:pt x="12604" y="19313"/>
                  </a:lnTo>
                  <a:lnTo>
                    <a:pt x="8460" y="19838"/>
                  </a:lnTo>
                  <a:lnTo>
                    <a:pt x="4130" y="19838"/>
                  </a:lnTo>
                  <a:lnTo>
                    <a:pt x="0" y="19313"/>
                  </a:lnTo>
                  <a:close/>
                </a:path>
              </a:pathLst>
            </a:custGeom>
            <a:ln w="3175">
              <a:solidFill>
                <a:srgbClr val="FFFFFF"/>
              </a:solidFill>
            </a:ln>
          </p:spPr>
          <p:txBody>
            <a:bodyPr wrap="square" lIns="0" tIns="0" rIns="0" bIns="0" rtlCol="0"/>
            <a:lstStyle/>
            <a:p>
              <a:endParaRPr/>
            </a:p>
          </p:txBody>
        </p:sp>
        <p:sp>
          <p:nvSpPr>
            <p:cNvPr id="301" name="object 301"/>
            <p:cNvSpPr/>
            <p:nvPr/>
          </p:nvSpPr>
          <p:spPr>
            <a:xfrm>
              <a:off x="2333038" y="4554797"/>
              <a:ext cx="103516" cy="80074"/>
            </a:xfrm>
            <a:prstGeom prst="rect">
              <a:avLst/>
            </a:prstGeom>
            <a:blipFill>
              <a:blip r:embed="rId68" cstate="print"/>
              <a:stretch>
                <a:fillRect/>
              </a:stretch>
            </a:blipFill>
          </p:spPr>
          <p:txBody>
            <a:bodyPr wrap="square" lIns="0" tIns="0" rIns="0" bIns="0" rtlCol="0"/>
            <a:lstStyle/>
            <a:p>
              <a:endParaRPr/>
            </a:p>
          </p:txBody>
        </p:sp>
        <p:sp>
          <p:nvSpPr>
            <p:cNvPr id="302" name="object 302"/>
            <p:cNvSpPr/>
            <p:nvPr/>
          </p:nvSpPr>
          <p:spPr>
            <a:xfrm>
              <a:off x="2333039" y="4560100"/>
              <a:ext cx="104139" cy="60325"/>
            </a:xfrm>
            <a:custGeom>
              <a:avLst/>
              <a:gdLst/>
              <a:ahLst/>
              <a:cxnLst/>
              <a:rect l="l" t="t" r="r" b="b"/>
              <a:pathLst>
                <a:path w="104140" h="60325">
                  <a:moveTo>
                    <a:pt x="103516" y="0"/>
                  </a:moveTo>
                  <a:lnTo>
                    <a:pt x="80017" y="17058"/>
                  </a:lnTo>
                  <a:lnTo>
                    <a:pt x="54786" y="31660"/>
                  </a:lnTo>
                  <a:lnTo>
                    <a:pt x="28041" y="43696"/>
                  </a:lnTo>
                  <a:lnTo>
                    <a:pt x="0" y="53055"/>
                  </a:lnTo>
                  <a:lnTo>
                    <a:pt x="0" y="59821"/>
                  </a:lnTo>
                  <a:lnTo>
                    <a:pt x="28259" y="50887"/>
                  </a:lnTo>
                  <a:lnTo>
                    <a:pt x="55112" y="38972"/>
                  </a:lnTo>
                  <a:lnTo>
                    <a:pt x="80287" y="24215"/>
                  </a:lnTo>
                  <a:lnTo>
                    <a:pt x="103516" y="6751"/>
                  </a:lnTo>
                  <a:lnTo>
                    <a:pt x="103516" y="0"/>
                  </a:lnTo>
                  <a:close/>
                </a:path>
              </a:pathLst>
            </a:custGeom>
            <a:solidFill>
              <a:srgbClr val="000000"/>
            </a:solidFill>
          </p:spPr>
          <p:txBody>
            <a:bodyPr wrap="square" lIns="0" tIns="0" rIns="0" bIns="0" rtlCol="0"/>
            <a:lstStyle/>
            <a:p>
              <a:endParaRPr/>
            </a:p>
          </p:txBody>
        </p:sp>
        <p:sp>
          <p:nvSpPr>
            <p:cNvPr id="303" name="object 303"/>
            <p:cNvSpPr/>
            <p:nvPr/>
          </p:nvSpPr>
          <p:spPr>
            <a:xfrm>
              <a:off x="2333039" y="4554315"/>
              <a:ext cx="104139" cy="80645"/>
            </a:xfrm>
            <a:custGeom>
              <a:avLst/>
              <a:gdLst/>
              <a:ahLst/>
              <a:cxnLst/>
              <a:rect l="l" t="t" r="r" b="b"/>
              <a:pathLst>
                <a:path w="104140" h="80645">
                  <a:moveTo>
                    <a:pt x="103516" y="0"/>
                  </a:moveTo>
                  <a:lnTo>
                    <a:pt x="103516" y="27018"/>
                  </a:lnTo>
                  <a:lnTo>
                    <a:pt x="80017" y="44070"/>
                  </a:lnTo>
                  <a:lnTo>
                    <a:pt x="54786" y="58673"/>
                  </a:lnTo>
                  <a:lnTo>
                    <a:pt x="28041" y="70713"/>
                  </a:lnTo>
                  <a:lnTo>
                    <a:pt x="0" y="80074"/>
                  </a:lnTo>
                </a:path>
              </a:pathLst>
            </a:custGeom>
            <a:ln w="5120">
              <a:solidFill>
                <a:srgbClr val="FFFFFF"/>
              </a:solidFill>
            </a:ln>
          </p:spPr>
          <p:txBody>
            <a:bodyPr wrap="square" lIns="0" tIns="0" rIns="0" bIns="0" rtlCol="0"/>
            <a:lstStyle/>
            <a:p>
              <a:endParaRPr/>
            </a:p>
          </p:txBody>
        </p:sp>
        <p:sp>
          <p:nvSpPr>
            <p:cNvPr id="304" name="object 304"/>
            <p:cNvSpPr/>
            <p:nvPr/>
          </p:nvSpPr>
          <p:spPr>
            <a:xfrm>
              <a:off x="2333039" y="4555281"/>
              <a:ext cx="104139" cy="80645"/>
            </a:xfrm>
            <a:custGeom>
              <a:avLst/>
              <a:gdLst/>
              <a:ahLst/>
              <a:cxnLst/>
              <a:rect l="l" t="t" r="r" b="b"/>
              <a:pathLst>
                <a:path w="104140" h="80645">
                  <a:moveTo>
                    <a:pt x="0" y="80074"/>
                  </a:moveTo>
                  <a:lnTo>
                    <a:pt x="0" y="53055"/>
                  </a:lnTo>
                  <a:lnTo>
                    <a:pt x="27971" y="43570"/>
                  </a:lnTo>
                  <a:lnTo>
                    <a:pt x="54684" y="31495"/>
                  </a:lnTo>
                  <a:lnTo>
                    <a:pt x="79935" y="16936"/>
                  </a:lnTo>
                  <a:lnTo>
                    <a:pt x="103516" y="0"/>
                  </a:lnTo>
                </a:path>
              </a:pathLst>
            </a:custGeom>
            <a:ln w="5120">
              <a:solidFill>
                <a:srgbClr val="000000"/>
              </a:solidFill>
            </a:ln>
          </p:spPr>
          <p:txBody>
            <a:bodyPr wrap="square" lIns="0" tIns="0" rIns="0" bIns="0" rtlCol="0"/>
            <a:lstStyle/>
            <a:p>
              <a:endParaRPr/>
            </a:p>
          </p:txBody>
        </p:sp>
        <p:sp>
          <p:nvSpPr>
            <p:cNvPr id="305" name="object 305"/>
            <p:cNvSpPr/>
            <p:nvPr/>
          </p:nvSpPr>
          <p:spPr>
            <a:xfrm>
              <a:off x="2101818" y="4710569"/>
              <a:ext cx="157598" cy="152885"/>
            </a:xfrm>
            <a:prstGeom prst="rect">
              <a:avLst/>
            </a:prstGeom>
            <a:blipFill>
              <a:blip r:embed="rId37" cstate="print"/>
              <a:stretch>
                <a:fillRect/>
              </a:stretch>
            </a:blipFill>
          </p:spPr>
          <p:txBody>
            <a:bodyPr wrap="square" lIns="0" tIns="0" rIns="0" bIns="0" rtlCol="0"/>
            <a:lstStyle/>
            <a:p>
              <a:endParaRPr/>
            </a:p>
          </p:txBody>
        </p:sp>
        <p:sp>
          <p:nvSpPr>
            <p:cNvPr id="306" name="object 306"/>
            <p:cNvSpPr/>
            <p:nvPr/>
          </p:nvSpPr>
          <p:spPr>
            <a:xfrm>
              <a:off x="2094680" y="4703513"/>
              <a:ext cx="171823" cy="167099"/>
            </a:xfrm>
            <a:prstGeom prst="rect">
              <a:avLst/>
            </a:prstGeom>
            <a:blipFill>
              <a:blip r:embed="rId69" cstate="print"/>
              <a:stretch>
                <a:fillRect/>
              </a:stretch>
            </a:blipFill>
          </p:spPr>
          <p:txBody>
            <a:bodyPr wrap="square" lIns="0" tIns="0" rIns="0" bIns="0" rtlCol="0"/>
            <a:lstStyle/>
            <a:p>
              <a:endParaRPr/>
            </a:p>
          </p:txBody>
        </p:sp>
        <p:sp>
          <p:nvSpPr>
            <p:cNvPr id="307" name="object 307"/>
            <p:cNvSpPr txBox="1"/>
            <p:nvPr/>
          </p:nvSpPr>
          <p:spPr>
            <a:xfrm>
              <a:off x="3144836" y="4583241"/>
              <a:ext cx="1056005" cy="219291"/>
            </a:xfrm>
            <a:prstGeom prst="rect">
              <a:avLst/>
            </a:prstGeom>
          </p:spPr>
          <p:txBody>
            <a:bodyPr vert="horz" wrap="square" lIns="0" tIns="11430" rIns="0" bIns="0" rtlCol="0">
              <a:spAutoFit/>
            </a:bodyPr>
            <a:lstStyle/>
            <a:p>
              <a:pPr marL="12700">
                <a:spcBef>
                  <a:spcPts val="90"/>
                </a:spcBef>
              </a:pPr>
              <a:r>
                <a:rPr sz="1350" spc="-5" dirty="0">
                  <a:latin typeface="Times New Roman"/>
                  <a:cs typeface="Times New Roman"/>
                </a:rPr>
                <a:t>192.168.1.0/24</a:t>
              </a:r>
              <a:endParaRPr sz="1350" dirty="0">
                <a:latin typeface="Times New Roman"/>
                <a:cs typeface="Times New Roman"/>
              </a:endParaRPr>
            </a:p>
          </p:txBody>
        </p:sp>
        <p:sp>
          <p:nvSpPr>
            <p:cNvPr id="308" name="object 308"/>
            <p:cNvSpPr txBox="1"/>
            <p:nvPr/>
          </p:nvSpPr>
          <p:spPr>
            <a:xfrm>
              <a:off x="3074662" y="5052707"/>
              <a:ext cx="710565" cy="434975"/>
            </a:xfrm>
            <a:prstGeom prst="rect">
              <a:avLst/>
            </a:prstGeom>
          </p:spPr>
          <p:txBody>
            <a:bodyPr vert="horz" wrap="square" lIns="0" tIns="17145" rIns="0" bIns="0" rtlCol="0">
              <a:spAutoFit/>
            </a:bodyPr>
            <a:lstStyle/>
            <a:p>
              <a:pPr marL="12700">
                <a:spcBef>
                  <a:spcPts val="135"/>
                </a:spcBef>
              </a:pPr>
              <a:r>
                <a:rPr lang="zh-CN" altLang="en-US" sz="2650" spc="45" dirty="0">
                  <a:latin typeface="宋体"/>
                  <a:cs typeface="宋体"/>
                </a:rPr>
                <a:t>济南</a:t>
              </a:r>
              <a:endParaRPr sz="2650" dirty="0">
                <a:latin typeface="宋体"/>
                <a:cs typeface="宋体"/>
              </a:endParaRPr>
            </a:p>
          </p:txBody>
        </p:sp>
        <p:sp>
          <p:nvSpPr>
            <p:cNvPr id="309" name="object 309"/>
            <p:cNvSpPr txBox="1"/>
            <p:nvPr/>
          </p:nvSpPr>
          <p:spPr>
            <a:xfrm>
              <a:off x="8323179" y="5052707"/>
              <a:ext cx="710565" cy="434975"/>
            </a:xfrm>
            <a:prstGeom prst="rect">
              <a:avLst/>
            </a:prstGeom>
          </p:spPr>
          <p:txBody>
            <a:bodyPr vert="horz" wrap="square" lIns="0" tIns="17145" rIns="0" bIns="0" rtlCol="0">
              <a:spAutoFit/>
            </a:bodyPr>
            <a:lstStyle/>
            <a:p>
              <a:pPr marL="12700">
                <a:spcBef>
                  <a:spcPts val="135"/>
                </a:spcBef>
              </a:pPr>
              <a:r>
                <a:rPr sz="2650" spc="45" dirty="0">
                  <a:latin typeface="宋体"/>
                  <a:cs typeface="宋体"/>
                </a:rPr>
                <a:t>上</a:t>
              </a:r>
              <a:r>
                <a:rPr sz="2650" spc="35" dirty="0">
                  <a:latin typeface="宋体"/>
                  <a:cs typeface="宋体"/>
                </a:rPr>
                <a:t>海</a:t>
              </a:r>
              <a:endParaRPr sz="2650" dirty="0">
                <a:latin typeface="宋体"/>
                <a:cs typeface="宋体"/>
              </a:endParaRPr>
            </a:p>
          </p:txBody>
        </p:sp>
        <p:sp>
          <p:nvSpPr>
            <p:cNvPr id="310" name="object 310"/>
            <p:cNvSpPr txBox="1"/>
            <p:nvPr/>
          </p:nvSpPr>
          <p:spPr>
            <a:xfrm>
              <a:off x="2051750" y="2242623"/>
              <a:ext cx="923290" cy="219291"/>
            </a:xfrm>
            <a:prstGeom prst="rect">
              <a:avLst/>
            </a:prstGeom>
          </p:spPr>
          <p:txBody>
            <a:bodyPr vert="horz" wrap="square" lIns="0" tIns="11430" rIns="0" bIns="0" rtlCol="0">
              <a:spAutoFit/>
            </a:bodyPr>
            <a:lstStyle/>
            <a:p>
              <a:pPr marL="12700">
                <a:spcBef>
                  <a:spcPts val="90"/>
                </a:spcBef>
              </a:pPr>
              <a:r>
                <a:rPr sz="1350" spc="-5" dirty="0">
                  <a:latin typeface="Times New Roman"/>
                  <a:cs typeface="Times New Roman"/>
                </a:rPr>
                <a:t>192.168.1.11</a:t>
              </a:r>
              <a:endParaRPr sz="1350">
                <a:latin typeface="Times New Roman"/>
                <a:cs typeface="Times New Roman"/>
              </a:endParaRPr>
            </a:p>
          </p:txBody>
        </p:sp>
        <p:sp>
          <p:nvSpPr>
            <p:cNvPr id="311" name="object 311"/>
            <p:cNvSpPr txBox="1"/>
            <p:nvPr/>
          </p:nvSpPr>
          <p:spPr>
            <a:xfrm>
              <a:off x="9216197" y="4861369"/>
              <a:ext cx="923290" cy="219291"/>
            </a:xfrm>
            <a:prstGeom prst="rect">
              <a:avLst/>
            </a:prstGeom>
          </p:spPr>
          <p:txBody>
            <a:bodyPr vert="horz" wrap="square" lIns="0" tIns="11430" rIns="0" bIns="0" rtlCol="0">
              <a:spAutoFit/>
            </a:bodyPr>
            <a:lstStyle/>
            <a:p>
              <a:pPr marL="12700">
                <a:spcBef>
                  <a:spcPts val="90"/>
                </a:spcBef>
              </a:pPr>
              <a:r>
                <a:rPr sz="1350" spc="-5" dirty="0">
                  <a:latin typeface="Times New Roman"/>
                  <a:cs typeface="Times New Roman"/>
                </a:rPr>
                <a:t>192.168.2.22</a:t>
              </a:r>
              <a:endParaRPr sz="1350">
                <a:latin typeface="Times New Roman"/>
                <a:cs typeface="Times New Roman"/>
              </a:endParaRPr>
            </a:p>
          </p:txBody>
        </p:sp>
        <p:sp>
          <p:nvSpPr>
            <p:cNvPr id="312" name="object 312"/>
            <p:cNvSpPr/>
            <p:nvPr/>
          </p:nvSpPr>
          <p:spPr>
            <a:xfrm>
              <a:off x="7883530" y="2306065"/>
              <a:ext cx="436245" cy="308610"/>
            </a:xfrm>
            <a:custGeom>
              <a:avLst/>
              <a:gdLst/>
              <a:ahLst/>
              <a:cxnLst/>
              <a:rect l="l" t="t" r="r" b="b"/>
              <a:pathLst>
                <a:path w="436245" h="308610">
                  <a:moveTo>
                    <a:pt x="321173" y="0"/>
                  </a:moveTo>
                  <a:lnTo>
                    <a:pt x="0" y="308557"/>
                  </a:lnTo>
                  <a:lnTo>
                    <a:pt x="157667" y="308557"/>
                  </a:lnTo>
                  <a:lnTo>
                    <a:pt x="209195" y="300108"/>
                  </a:lnTo>
                  <a:lnTo>
                    <a:pt x="258690" y="284932"/>
                  </a:lnTo>
                  <a:lnTo>
                    <a:pt x="305542" y="263361"/>
                  </a:lnTo>
                  <a:lnTo>
                    <a:pt x="349142" y="235725"/>
                  </a:lnTo>
                  <a:lnTo>
                    <a:pt x="388880" y="202357"/>
                  </a:lnTo>
                  <a:lnTo>
                    <a:pt x="424148" y="163588"/>
                  </a:lnTo>
                  <a:lnTo>
                    <a:pt x="436228" y="120854"/>
                  </a:lnTo>
                  <a:lnTo>
                    <a:pt x="431376" y="78187"/>
                  </a:lnTo>
                  <a:lnTo>
                    <a:pt x="411089" y="40450"/>
                  </a:lnTo>
                  <a:lnTo>
                    <a:pt x="376862" y="12507"/>
                  </a:lnTo>
                  <a:lnTo>
                    <a:pt x="335643" y="335"/>
                  </a:lnTo>
                  <a:lnTo>
                    <a:pt x="321173" y="0"/>
                  </a:lnTo>
                  <a:close/>
                </a:path>
              </a:pathLst>
            </a:custGeom>
            <a:solidFill>
              <a:srgbClr val="DDDDDD"/>
            </a:solidFill>
          </p:spPr>
          <p:txBody>
            <a:bodyPr wrap="square" lIns="0" tIns="0" rIns="0" bIns="0" rtlCol="0"/>
            <a:lstStyle/>
            <a:p>
              <a:endParaRPr/>
            </a:p>
          </p:txBody>
        </p:sp>
        <p:sp>
          <p:nvSpPr>
            <p:cNvPr id="313" name="object 313"/>
            <p:cNvSpPr/>
            <p:nvPr/>
          </p:nvSpPr>
          <p:spPr>
            <a:xfrm>
              <a:off x="7883529" y="2380965"/>
              <a:ext cx="298954" cy="233656"/>
            </a:xfrm>
            <a:prstGeom prst="rect">
              <a:avLst/>
            </a:prstGeom>
            <a:blipFill>
              <a:blip r:embed="rId70" cstate="print"/>
              <a:stretch>
                <a:fillRect/>
              </a:stretch>
            </a:blipFill>
          </p:spPr>
          <p:txBody>
            <a:bodyPr wrap="square" lIns="0" tIns="0" rIns="0" bIns="0" rtlCol="0"/>
            <a:lstStyle/>
            <a:p>
              <a:endParaRPr/>
            </a:p>
          </p:txBody>
        </p:sp>
        <p:sp>
          <p:nvSpPr>
            <p:cNvPr id="314" name="object 314"/>
            <p:cNvSpPr/>
            <p:nvPr/>
          </p:nvSpPr>
          <p:spPr>
            <a:xfrm>
              <a:off x="7883530" y="2380966"/>
              <a:ext cx="299085" cy="233679"/>
            </a:xfrm>
            <a:custGeom>
              <a:avLst/>
              <a:gdLst/>
              <a:ahLst/>
              <a:cxnLst/>
              <a:rect l="l" t="t" r="r" b="b"/>
              <a:pathLst>
                <a:path w="299084" h="233680">
                  <a:moveTo>
                    <a:pt x="284" y="173252"/>
                  </a:moveTo>
                  <a:lnTo>
                    <a:pt x="298954" y="0"/>
                  </a:lnTo>
                  <a:lnTo>
                    <a:pt x="278872" y="72626"/>
                  </a:lnTo>
                  <a:lnTo>
                    <a:pt x="0" y="233656"/>
                  </a:lnTo>
                  <a:lnTo>
                    <a:pt x="284" y="173252"/>
                  </a:lnTo>
                  <a:close/>
                </a:path>
              </a:pathLst>
            </a:custGeom>
            <a:ln w="10241">
              <a:solidFill>
                <a:srgbClr val="FFFFFF"/>
              </a:solidFill>
            </a:ln>
          </p:spPr>
          <p:txBody>
            <a:bodyPr wrap="square" lIns="0" tIns="0" rIns="0" bIns="0" rtlCol="0"/>
            <a:lstStyle/>
            <a:p>
              <a:endParaRPr/>
            </a:p>
          </p:txBody>
        </p:sp>
        <p:sp>
          <p:nvSpPr>
            <p:cNvPr id="315" name="object 315"/>
            <p:cNvSpPr/>
            <p:nvPr/>
          </p:nvSpPr>
          <p:spPr>
            <a:xfrm>
              <a:off x="8141892" y="2074824"/>
              <a:ext cx="133454" cy="330018"/>
            </a:xfrm>
            <a:prstGeom prst="rect">
              <a:avLst/>
            </a:prstGeom>
            <a:blipFill>
              <a:blip r:embed="rId71" cstate="print"/>
              <a:stretch>
                <a:fillRect/>
              </a:stretch>
            </a:blipFill>
          </p:spPr>
          <p:txBody>
            <a:bodyPr wrap="square" lIns="0" tIns="0" rIns="0" bIns="0" rtlCol="0"/>
            <a:lstStyle/>
            <a:p>
              <a:endParaRPr/>
            </a:p>
          </p:txBody>
        </p:sp>
        <p:sp>
          <p:nvSpPr>
            <p:cNvPr id="316" name="object 316"/>
            <p:cNvSpPr/>
            <p:nvPr/>
          </p:nvSpPr>
          <p:spPr>
            <a:xfrm>
              <a:off x="8141893" y="2074824"/>
              <a:ext cx="133985" cy="330200"/>
            </a:xfrm>
            <a:custGeom>
              <a:avLst/>
              <a:gdLst/>
              <a:ahLst/>
              <a:cxnLst/>
              <a:rect l="l" t="t" r="r" b="b"/>
              <a:pathLst>
                <a:path w="133984" h="330200">
                  <a:moveTo>
                    <a:pt x="0" y="330018"/>
                  </a:moveTo>
                  <a:lnTo>
                    <a:pt x="97989" y="0"/>
                  </a:lnTo>
                  <a:lnTo>
                    <a:pt x="133454" y="0"/>
                  </a:lnTo>
                  <a:lnTo>
                    <a:pt x="40591" y="306141"/>
                  </a:lnTo>
                  <a:lnTo>
                    <a:pt x="0" y="330018"/>
                  </a:lnTo>
                  <a:close/>
                </a:path>
              </a:pathLst>
            </a:custGeom>
            <a:ln w="10251">
              <a:solidFill>
                <a:srgbClr val="FFFFFF"/>
              </a:solidFill>
            </a:ln>
          </p:spPr>
          <p:txBody>
            <a:bodyPr wrap="square" lIns="0" tIns="0" rIns="0" bIns="0" rtlCol="0"/>
            <a:lstStyle/>
            <a:p>
              <a:endParaRPr/>
            </a:p>
          </p:txBody>
        </p:sp>
        <p:sp>
          <p:nvSpPr>
            <p:cNvPr id="317" name="object 317"/>
            <p:cNvSpPr/>
            <p:nvPr/>
          </p:nvSpPr>
          <p:spPr>
            <a:xfrm>
              <a:off x="7824850" y="1836619"/>
              <a:ext cx="450497" cy="238204"/>
            </a:xfrm>
            <a:prstGeom prst="rect">
              <a:avLst/>
            </a:prstGeom>
            <a:blipFill>
              <a:blip r:embed="rId72" cstate="print"/>
              <a:stretch>
                <a:fillRect/>
              </a:stretch>
            </a:blipFill>
          </p:spPr>
          <p:txBody>
            <a:bodyPr wrap="square" lIns="0" tIns="0" rIns="0" bIns="0" rtlCol="0"/>
            <a:lstStyle/>
            <a:p>
              <a:endParaRPr/>
            </a:p>
          </p:txBody>
        </p:sp>
        <p:sp>
          <p:nvSpPr>
            <p:cNvPr id="318" name="object 318"/>
            <p:cNvSpPr/>
            <p:nvPr/>
          </p:nvSpPr>
          <p:spPr>
            <a:xfrm>
              <a:off x="7824849" y="1836619"/>
              <a:ext cx="450850" cy="238760"/>
            </a:xfrm>
            <a:custGeom>
              <a:avLst/>
              <a:gdLst/>
              <a:ahLst/>
              <a:cxnLst/>
              <a:rect l="l" t="t" r="r" b="b"/>
              <a:pathLst>
                <a:path w="450850" h="238760">
                  <a:moveTo>
                    <a:pt x="0" y="1279"/>
                  </a:moveTo>
                  <a:lnTo>
                    <a:pt x="36603" y="0"/>
                  </a:lnTo>
                  <a:lnTo>
                    <a:pt x="324876" y="152360"/>
                  </a:lnTo>
                  <a:lnTo>
                    <a:pt x="450497" y="238204"/>
                  </a:lnTo>
                  <a:lnTo>
                    <a:pt x="415033" y="238204"/>
                  </a:lnTo>
                  <a:lnTo>
                    <a:pt x="368596" y="212453"/>
                  </a:lnTo>
                  <a:lnTo>
                    <a:pt x="322242" y="186556"/>
                  </a:lnTo>
                  <a:lnTo>
                    <a:pt x="275971" y="160513"/>
                  </a:lnTo>
                  <a:lnTo>
                    <a:pt x="229780" y="134327"/>
                  </a:lnTo>
                  <a:lnTo>
                    <a:pt x="183669" y="107998"/>
                  </a:lnTo>
                  <a:lnTo>
                    <a:pt x="137637" y="81528"/>
                  </a:lnTo>
                  <a:lnTo>
                    <a:pt x="91682" y="54917"/>
                  </a:lnTo>
                  <a:lnTo>
                    <a:pt x="45803" y="28167"/>
                  </a:lnTo>
                  <a:lnTo>
                    <a:pt x="0" y="1279"/>
                  </a:lnTo>
                  <a:close/>
                </a:path>
              </a:pathLst>
            </a:custGeom>
            <a:ln w="10237">
              <a:solidFill>
                <a:srgbClr val="FFFFFF"/>
              </a:solidFill>
            </a:ln>
          </p:spPr>
          <p:txBody>
            <a:bodyPr wrap="square" lIns="0" tIns="0" rIns="0" bIns="0" rtlCol="0"/>
            <a:lstStyle/>
            <a:p>
              <a:endParaRPr/>
            </a:p>
          </p:txBody>
        </p:sp>
        <p:sp>
          <p:nvSpPr>
            <p:cNvPr id="319" name="object 319"/>
            <p:cNvSpPr/>
            <p:nvPr/>
          </p:nvSpPr>
          <p:spPr>
            <a:xfrm>
              <a:off x="7467927" y="2166638"/>
              <a:ext cx="673965" cy="387580"/>
            </a:xfrm>
            <a:prstGeom prst="rect">
              <a:avLst/>
            </a:prstGeom>
            <a:blipFill>
              <a:blip r:embed="rId73" cstate="print"/>
              <a:stretch>
                <a:fillRect/>
              </a:stretch>
            </a:blipFill>
          </p:spPr>
          <p:txBody>
            <a:bodyPr wrap="square" lIns="0" tIns="0" rIns="0" bIns="0" rtlCol="0"/>
            <a:lstStyle/>
            <a:p>
              <a:endParaRPr/>
            </a:p>
          </p:txBody>
        </p:sp>
        <p:sp>
          <p:nvSpPr>
            <p:cNvPr id="320" name="object 320"/>
            <p:cNvSpPr/>
            <p:nvPr/>
          </p:nvSpPr>
          <p:spPr>
            <a:xfrm>
              <a:off x="7467926" y="2166639"/>
              <a:ext cx="674370" cy="387985"/>
            </a:xfrm>
            <a:custGeom>
              <a:avLst/>
              <a:gdLst/>
              <a:ahLst/>
              <a:cxnLst/>
              <a:rect l="l" t="t" r="r" b="b"/>
              <a:pathLst>
                <a:path w="674370" h="387985">
                  <a:moveTo>
                    <a:pt x="0" y="149943"/>
                  </a:moveTo>
                  <a:lnTo>
                    <a:pt x="260072" y="0"/>
                  </a:lnTo>
                  <a:lnTo>
                    <a:pt x="673965" y="238204"/>
                  </a:lnTo>
                  <a:lnTo>
                    <a:pt x="415887" y="387580"/>
                  </a:lnTo>
                  <a:lnTo>
                    <a:pt x="370229" y="371919"/>
                  </a:lnTo>
                  <a:lnTo>
                    <a:pt x="325326" y="354379"/>
                  </a:lnTo>
                  <a:lnTo>
                    <a:pt x="281236" y="334988"/>
                  </a:lnTo>
                  <a:lnTo>
                    <a:pt x="238013" y="313776"/>
                  </a:lnTo>
                  <a:lnTo>
                    <a:pt x="195712" y="290774"/>
                  </a:lnTo>
                  <a:lnTo>
                    <a:pt x="154391" y="266010"/>
                  </a:lnTo>
                  <a:lnTo>
                    <a:pt x="114103" y="239515"/>
                  </a:lnTo>
                  <a:lnTo>
                    <a:pt x="74905" y="211320"/>
                  </a:lnTo>
                  <a:lnTo>
                    <a:pt x="36852" y="181452"/>
                  </a:lnTo>
                  <a:lnTo>
                    <a:pt x="0" y="149943"/>
                  </a:lnTo>
                  <a:close/>
                </a:path>
              </a:pathLst>
            </a:custGeom>
            <a:ln w="10238">
              <a:solidFill>
                <a:srgbClr val="FFFFFF"/>
              </a:solidFill>
            </a:ln>
          </p:spPr>
          <p:txBody>
            <a:bodyPr wrap="square" lIns="0" tIns="0" rIns="0" bIns="0" rtlCol="0"/>
            <a:lstStyle/>
            <a:p>
              <a:endParaRPr/>
            </a:p>
          </p:txBody>
        </p:sp>
        <p:sp>
          <p:nvSpPr>
            <p:cNvPr id="321" name="object 321"/>
            <p:cNvSpPr/>
            <p:nvPr/>
          </p:nvSpPr>
          <p:spPr>
            <a:xfrm>
              <a:off x="7727999" y="1836620"/>
              <a:ext cx="511883" cy="568365"/>
            </a:xfrm>
            <a:prstGeom prst="rect">
              <a:avLst/>
            </a:prstGeom>
            <a:blipFill>
              <a:blip r:embed="rId74" cstate="print"/>
              <a:stretch>
                <a:fillRect/>
              </a:stretch>
            </a:blipFill>
          </p:spPr>
          <p:txBody>
            <a:bodyPr wrap="square" lIns="0" tIns="0" rIns="0" bIns="0" rtlCol="0"/>
            <a:lstStyle/>
            <a:p>
              <a:endParaRPr/>
            </a:p>
          </p:txBody>
        </p:sp>
        <p:sp>
          <p:nvSpPr>
            <p:cNvPr id="322" name="object 322"/>
            <p:cNvSpPr/>
            <p:nvPr/>
          </p:nvSpPr>
          <p:spPr>
            <a:xfrm>
              <a:off x="7727999" y="1836619"/>
              <a:ext cx="512445" cy="568960"/>
            </a:xfrm>
            <a:custGeom>
              <a:avLst/>
              <a:gdLst/>
              <a:ahLst/>
              <a:cxnLst/>
              <a:rect l="l" t="t" r="r" b="b"/>
              <a:pathLst>
                <a:path w="512445" h="568960">
                  <a:moveTo>
                    <a:pt x="413893" y="568365"/>
                  </a:moveTo>
                  <a:lnTo>
                    <a:pt x="367978" y="541714"/>
                  </a:lnTo>
                  <a:lnTo>
                    <a:pt x="322051" y="515104"/>
                  </a:lnTo>
                  <a:lnTo>
                    <a:pt x="276108" y="488537"/>
                  </a:lnTo>
                  <a:lnTo>
                    <a:pt x="230148" y="462012"/>
                  </a:lnTo>
                  <a:lnTo>
                    <a:pt x="184167" y="435529"/>
                  </a:lnTo>
                  <a:lnTo>
                    <a:pt x="138165" y="409088"/>
                  </a:lnTo>
                  <a:lnTo>
                    <a:pt x="92137" y="382690"/>
                  </a:lnTo>
                  <a:lnTo>
                    <a:pt x="46083" y="356333"/>
                  </a:lnTo>
                  <a:lnTo>
                    <a:pt x="0" y="330018"/>
                  </a:lnTo>
                  <a:lnTo>
                    <a:pt x="97989" y="0"/>
                  </a:lnTo>
                  <a:lnTo>
                    <a:pt x="511883" y="238204"/>
                  </a:lnTo>
                  <a:lnTo>
                    <a:pt x="413893" y="568223"/>
                  </a:lnTo>
                  <a:close/>
                </a:path>
              </a:pathLst>
            </a:custGeom>
            <a:ln w="10245">
              <a:solidFill>
                <a:srgbClr val="000000"/>
              </a:solidFill>
            </a:ln>
          </p:spPr>
          <p:txBody>
            <a:bodyPr wrap="square" lIns="0" tIns="0" rIns="0" bIns="0" rtlCol="0"/>
            <a:lstStyle/>
            <a:p>
              <a:endParaRPr/>
            </a:p>
          </p:txBody>
        </p:sp>
        <p:sp>
          <p:nvSpPr>
            <p:cNvPr id="323" name="object 323"/>
            <p:cNvSpPr/>
            <p:nvPr/>
          </p:nvSpPr>
          <p:spPr>
            <a:xfrm>
              <a:off x="7467927" y="2316582"/>
              <a:ext cx="415887" cy="298040"/>
            </a:xfrm>
            <a:prstGeom prst="rect">
              <a:avLst/>
            </a:prstGeom>
            <a:blipFill>
              <a:blip r:embed="rId75" cstate="print"/>
              <a:stretch>
                <a:fillRect/>
              </a:stretch>
            </a:blipFill>
          </p:spPr>
          <p:txBody>
            <a:bodyPr wrap="square" lIns="0" tIns="0" rIns="0" bIns="0" rtlCol="0"/>
            <a:lstStyle/>
            <a:p>
              <a:endParaRPr/>
            </a:p>
          </p:txBody>
        </p:sp>
        <p:sp>
          <p:nvSpPr>
            <p:cNvPr id="324" name="object 324"/>
            <p:cNvSpPr/>
            <p:nvPr/>
          </p:nvSpPr>
          <p:spPr>
            <a:xfrm>
              <a:off x="7467927" y="2316582"/>
              <a:ext cx="415925" cy="298450"/>
            </a:xfrm>
            <a:custGeom>
              <a:avLst/>
              <a:gdLst/>
              <a:ahLst/>
              <a:cxnLst/>
              <a:rect l="l" t="t" r="r" b="b"/>
              <a:pathLst>
                <a:path w="415925" h="298450">
                  <a:moveTo>
                    <a:pt x="0" y="56424"/>
                  </a:moveTo>
                  <a:lnTo>
                    <a:pt x="35617" y="89917"/>
                  </a:lnTo>
                  <a:lnTo>
                    <a:pt x="72770" y="121461"/>
                  </a:lnTo>
                  <a:lnTo>
                    <a:pt x="111377" y="151010"/>
                  </a:lnTo>
                  <a:lnTo>
                    <a:pt x="151358" y="178517"/>
                  </a:lnTo>
                  <a:lnTo>
                    <a:pt x="192632" y="203934"/>
                  </a:lnTo>
                  <a:lnTo>
                    <a:pt x="235121" y="227215"/>
                  </a:lnTo>
                  <a:lnTo>
                    <a:pt x="278742" y="248313"/>
                  </a:lnTo>
                  <a:lnTo>
                    <a:pt x="323417" y="267181"/>
                  </a:lnTo>
                  <a:lnTo>
                    <a:pt x="369063" y="283772"/>
                  </a:lnTo>
                  <a:lnTo>
                    <a:pt x="415602" y="298040"/>
                  </a:lnTo>
                  <a:lnTo>
                    <a:pt x="415887" y="237636"/>
                  </a:lnTo>
                  <a:lnTo>
                    <a:pt x="369459" y="223718"/>
                  </a:lnTo>
                  <a:lnTo>
                    <a:pt x="323891" y="207491"/>
                  </a:lnTo>
                  <a:lnTo>
                    <a:pt x="279262" y="189002"/>
                  </a:lnTo>
                  <a:lnTo>
                    <a:pt x="235654" y="168294"/>
                  </a:lnTo>
                  <a:lnTo>
                    <a:pt x="193149" y="145413"/>
                  </a:lnTo>
                  <a:lnTo>
                    <a:pt x="151827" y="120405"/>
                  </a:lnTo>
                  <a:lnTo>
                    <a:pt x="111770" y="93314"/>
                  </a:lnTo>
                  <a:lnTo>
                    <a:pt x="73059" y="64186"/>
                  </a:lnTo>
                  <a:lnTo>
                    <a:pt x="35775" y="33066"/>
                  </a:lnTo>
                  <a:lnTo>
                    <a:pt x="0" y="0"/>
                  </a:lnTo>
                  <a:lnTo>
                    <a:pt x="0" y="56424"/>
                  </a:lnTo>
                  <a:close/>
                </a:path>
              </a:pathLst>
            </a:custGeom>
            <a:ln w="10240">
              <a:solidFill>
                <a:srgbClr val="000000"/>
              </a:solidFill>
            </a:ln>
          </p:spPr>
          <p:txBody>
            <a:bodyPr wrap="square" lIns="0" tIns="0" rIns="0" bIns="0" rtlCol="0"/>
            <a:lstStyle/>
            <a:p>
              <a:endParaRPr/>
            </a:p>
          </p:txBody>
        </p:sp>
        <p:sp>
          <p:nvSpPr>
            <p:cNvPr id="325" name="object 325"/>
            <p:cNvSpPr/>
            <p:nvPr/>
          </p:nvSpPr>
          <p:spPr>
            <a:xfrm>
              <a:off x="7467926" y="1836619"/>
              <a:ext cx="807720" cy="778510"/>
            </a:xfrm>
            <a:custGeom>
              <a:avLst/>
              <a:gdLst/>
              <a:ahLst/>
              <a:cxnLst/>
              <a:rect l="l" t="t" r="r" b="b"/>
              <a:pathLst>
                <a:path w="807720" h="778510">
                  <a:moveTo>
                    <a:pt x="415602" y="778003"/>
                  </a:moveTo>
                  <a:lnTo>
                    <a:pt x="694475" y="616973"/>
                  </a:lnTo>
                  <a:lnTo>
                    <a:pt x="807420" y="238204"/>
                  </a:lnTo>
                  <a:lnTo>
                    <a:pt x="393526" y="0"/>
                  </a:lnTo>
                  <a:lnTo>
                    <a:pt x="358062" y="0"/>
                  </a:lnTo>
                  <a:lnTo>
                    <a:pt x="260072" y="330018"/>
                  </a:lnTo>
                  <a:lnTo>
                    <a:pt x="0" y="479962"/>
                  </a:lnTo>
                  <a:lnTo>
                    <a:pt x="0" y="536387"/>
                  </a:lnTo>
                  <a:lnTo>
                    <a:pt x="35729" y="569726"/>
                  </a:lnTo>
                  <a:lnTo>
                    <a:pt x="72961" y="601151"/>
                  </a:lnTo>
                  <a:lnTo>
                    <a:pt x="111619" y="630615"/>
                  </a:lnTo>
                  <a:lnTo>
                    <a:pt x="151624" y="658070"/>
                  </a:lnTo>
                  <a:lnTo>
                    <a:pt x="192899" y="683470"/>
                  </a:lnTo>
                  <a:lnTo>
                    <a:pt x="235367" y="706768"/>
                  </a:lnTo>
                  <a:lnTo>
                    <a:pt x="278949" y="727918"/>
                  </a:lnTo>
                  <a:lnTo>
                    <a:pt x="323567" y="746871"/>
                  </a:lnTo>
                  <a:lnTo>
                    <a:pt x="369144" y="763582"/>
                  </a:lnTo>
                  <a:lnTo>
                    <a:pt x="415602" y="778003"/>
                  </a:lnTo>
                  <a:close/>
                </a:path>
              </a:pathLst>
            </a:custGeom>
            <a:ln w="21340">
              <a:solidFill>
                <a:srgbClr val="000000"/>
              </a:solidFill>
            </a:ln>
          </p:spPr>
          <p:txBody>
            <a:bodyPr wrap="square" lIns="0" tIns="0" rIns="0" bIns="0" rtlCol="0"/>
            <a:lstStyle/>
            <a:p>
              <a:endParaRPr/>
            </a:p>
          </p:txBody>
        </p:sp>
        <p:sp>
          <p:nvSpPr>
            <p:cNvPr id="326" name="object 326"/>
            <p:cNvSpPr/>
            <p:nvPr/>
          </p:nvSpPr>
          <p:spPr>
            <a:xfrm>
              <a:off x="7758620" y="1875420"/>
              <a:ext cx="367030" cy="495934"/>
            </a:xfrm>
            <a:custGeom>
              <a:avLst/>
              <a:gdLst/>
              <a:ahLst/>
              <a:cxnLst/>
              <a:rect l="l" t="t" r="r" b="b"/>
              <a:pathLst>
                <a:path w="367029" h="495935">
                  <a:moveTo>
                    <a:pt x="85598" y="0"/>
                  </a:moveTo>
                  <a:lnTo>
                    <a:pt x="0" y="285248"/>
                  </a:lnTo>
                  <a:lnTo>
                    <a:pt x="366607" y="495454"/>
                  </a:lnTo>
                </a:path>
              </a:pathLst>
            </a:custGeom>
            <a:ln w="10247">
              <a:solidFill>
                <a:srgbClr val="FFFFFF"/>
              </a:solidFill>
            </a:ln>
          </p:spPr>
          <p:txBody>
            <a:bodyPr wrap="square" lIns="0" tIns="0" rIns="0" bIns="0" rtlCol="0"/>
            <a:lstStyle/>
            <a:p>
              <a:endParaRPr/>
            </a:p>
          </p:txBody>
        </p:sp>
        <p:sp>
          <p:nvSpPr>
            <p:cNvPr id="327" name="object 327"/>
            <p:cNvSpPr/>
            <p:nvPr/>
          </p:nvSpPr>
          <p:spPr>
            <a:xfrm>
              <a:off x="7907172" y="2461552"/>
              <a:ext cx="179070" cy="139065"/>
            </a:xfrm>
            <a:custGeom>
              <a:avLst/>
              <a:gdLst/>
              <a:ahLst/>
              <a:cxnLst/>
              <a:rect l="l" t="t" r="r" b="b"/>
              <a:pathLst>
                <a:path w="179070" h="139064">
                  <a:moveTo>
                    <a:pt x="178461" y="0"/>
                  </a:moveTo>
                  <a:lnTo>
                    <a:pt x="0" y="103184"/>
                  </a:lnTo>
                  <a:lnTo>
                    <a:pt x="0" y="138573"/>
                  </a:lnTo>
                </a:path>
              </a:pathLst>
            </a:custGeom>
            <a:ln w="10241">
              <a:solidFill>
                <a:srgbClr val="000000"/>
              </a:solidFill>
            </a:ln>
          </p:spPr>
          <p:txBody>
            <a:bodyPr wrap="square" lIns="0" tIns="0" rIns="0" bIns="0" rtlCol="0"/>
            <a:lstStyle/>
            <a:p>
              <a:endParaRPr/>
            </a:p>
          </p:txBody>
        </p:sp>
        <p:sp>
          <p:nvSpPr>
            <p:cNvPr id="328" name="object 328"/>
            <p:cNvSpPr/>
            <p:nvPr/>
          </p:nvSpPr>
          <p:spPr>
            <a:xfrm>
              <a:off x="7769873" y="1875420"/>
              <a:ext cx="439245" cy="495454"/>
            </a:xfrm>
            <a:prstGeom prst="rect">
              <a:avLst/>
            </a:prstGeom>
            <a:blipFill>
              <a:blip r:embed="rId76" cstate="print"/>
              <a:stretch>
                <a:fillRect/>
              </a:stretch>
            </a:blipFill>
          </p:spPr>
          <p:txBody>
            <a:bodyPr wrap="square" lIns="0" tIns="0" rIns="0" bIns="0" rtlCol="0"/>
            <a:lstStyle/>
            <a:p>
              <a:endParaRPr/>
            </a:p>
          </p:txBody>
        </p:sp>
        <p:sp>
          <p:nvSpPr>
            <p:cNvPr id="329" name="object 329"/>
            <p:cNvSpPr/>
            <p:nvPr/>
          </p:nvSpPr>
          <p:spPr>
            <a:xfrm>
              <a:off x="7769872" y="1875420"/>
              <a:ext cx="439420" cy="495934"/>
            </a:xfrm>
            <a:custGeom>
              <a:avLst/>
              <a:gdLst/>
              <a:ahLst/>
              <a:cxnLst/>
              <a:rect l="l" t="t" r="r" b="b"/>
              <a:pathLst>
                <a:path w="439420" h="495935">
                  <a:moveTo>
                    <a:pt x="0" y="281979"/>
                  </a:moveTo>
                  <a:lnTo>
                    <a:pt x="82465" y="4832"/>
                  </a:lnTo>
                  <a:lnTo>
                    <a:pt x="74347" y="0"/>
                  </a:lnTo>
                  <a:lnTo>
                    <a:pt x="120286" y="25721"/>
                  </a:lnTo>
                  <a:lnTo>
                    <a:pt x="166132" y="51612"/>
                  </a:lnTo>
                  <a:lnTo>
                    <a:pt x="211885" y="77665"/>
                  </a:lnTo>
                  <a:lnTo>
                    <a:pt x="257544" y="103877"/>
                  </a:lnTo>
                  <a:lnTo>
                    <a:pt x="303109" y="130241"/>
                  </a:lnTo>
                  <a:lnTo>
                    <a:pt x="348581" y="156754"/>
                  </a:lnTo>
                  <a:lnTo>
                    <a:pt x="393960" y="183411"/>
                  </a:lnTo>
                  <a:lnTo>
                    <a:pt x="439245" y="210205"/>
                  </a:lnTo>
                  <a:lnTo>
                    <a:pt x="355356" y="495454"/>
                  </a:lnTo>
                  <a:lnTo>
                    <a:pt x="356922" y="487495"/>
                  </a:lnTo>
                  <a:lnTo>
                    <a:pt x="311997" y="462371"/>
                  </a:lnTo>
                  <a:lnTo>
                    <a:pt x="267164" y="437095"/>
                  </a:lnTo>
                  <a:lnTo>
                    <a:pt x="222421" y="411663"/>
                  </a:lnTo>
                  <a:lnTo>
                    <a:pt x="177767" y="386070"/>
                  </a:lnTo>
                  <a:lnTo>
                    <a:pt x="133199" y="360309"/>
                  </a:lnTo>
                  <a:lnTo>
                    <a:pt x="88716" y="334378"/>
                  </a:lnTo>
                  <a:lnTo>
                    <a:pt x="44317" y="308269"/>
                  </a:lnTo>
                  <a:lnTo>
                    <a:pt x="0" y="281979"/>
                  </a:lnTo>
                  <a:close/>
                </a:path>
              </a:pathLst>
            </a:custGeom>
            <a:ln w="10245">
              <a:solidFill>
                <a:srgbClr val="000000"/>
              </a:solidFill>
            </a:ln>
          </p:spPr>
          <p:txBody>
            <a:bodyPr wrap="square" lIns="0" tIns="0" rIns="0" bIns="0" rtlCol="0"/>
            <a:lstStyle/>
            <a:p>
              <a:endParaRPr/>
            </a:p>
          </p:txBody>
        </p:sp>
        <p:sp>
          <p:nvSpPr>
            <p:cNvPr id="330" name="object 330"/>
            <p:cNvSpPr/>
            <p:nvPr/>
          </p:nvSpPr>
          <p:spPr>
            <a:xfrm>
              <a:off x="7526464" y="2194353"/>
              <a:ext cx="566420" cy="326390"/>
            </a:xfrm>
            <a:custGeom>
              <a:avLst/>
              <a:gdLst/>
              <a:ahLst/>
              <a:cxnLst/>
              <a:rect l="l" t="t" r="r" b="b"/>
              <a:pathLst>
                <a:path w="566420" h="326389">
                  <a:moveTo>
                    <a:pt x="370880" y="284538"/>
                  </a:moveTo>
                  <a:lnTo>
                    <a:pt x="335701" y="304720"/>
                  </a:lnTo>
                  <a:lnTo>
                    <a:pt x="373017" y="326181"/>
                  </a:lnTo>
                  <a:lnTo>
                    <a:pt x="408196" y="305999"/>
                  </a:lnTo>
                  <a:lnTo>
                    <a:pt x="370880" y="284538"/>
                  </a:lnTo>
                  <a:close/>
                </a:path>
                <a:path w="566420" h="326389">
                  <a:moveTo>
                    <a:pt x="423436" y="254123"/>
                  </a:moveTo>
                  <a:lnTo>
                    <a:pt x="388399" y="274447"/>
                  </a:lnTo>
                  <a:lnTo>
                    <a:pt x="425715" y="295908"/>
                  </a:lnTo>
                  <a:lnTo>
                    <a:pt x="460752" y="275726"/>
                  </a:lnTo>
                  <a:lnTo>
                    <a:pt x="423436" y="254123"/>
                  </a:lnTo>
                  <a:close/>
                </a:path>
                <a:path w="566420" h="326389">
                  <a:moveTo>
                    <a:pt x="314906" y="252275"/>
                  </a:moveTo>
                  <a:lnTo>
                    <a:pt x="279727" y="272457"/>
                  </a:lnTo>
                  <a:lnTo>
                    <a:pt x="317043" y="293918"/>
                  </a:lnTo>
                  <a:lnTo>
                    <a:pt x="352222" y="273736"/>
                  </a:lnTo>
                  <a:lnTo>
                    <a:pt x="314906" y="252275"/>
                  </a:lnTo>
                  <a:close/>
                </a:path>
                <a:path w="566420" h="326389">
                  <a:moveTo>
                    <a:pt x="476134" y="223849"/>
                  </a:moveTo>
                  <a:lnTo>
                    <a:pt x="441097" y="244032"/>
                  </a:lnTo>
                  <a:lnTo>
                    <a:pt x="478413" y="265635"/>
                  </a:lnTo>
                  <a:lnTo>
                    <a:pt x="513450" y="245311"/>
                  </a:lnTo>
                  <a:lnTo>
                    <a:pt x="476134" y="223849"/>
                  </a:lnTo>
                  <a:close/>
                </a:path>
                <a:path w="566420" h="326389">
                  <a:moveTo>
                    <a:pt x="367462" y="222002"/>
                  </a:moveTo>
                  <a:lnTo>
                    <a:pt x="332425" y="242184"/>
                  </a:lnTo>
                  <a:lnTo>
                    <a:pt x="369741" y="263645"/>
                  </a:lnTo>
                  <a:lnTo>
                    <a:pt x="404778" y="243463"/>
                  </a:lnTo>
                  <a:lnTo>
                    <a:pt x="367462" y="222002"/>
                  </a:lnTo>
                  <a:close/>
                </a:path>
                <a:path w="566420" h="326389">
                  <a:moveTo>
                    <a:pt x="146984" y="155486"/>
                  </a:moveTo>
                  <a:lnTo>
                    <a:pt x="111947" y="175811"/>
                  </a:lnTo>
                  <a:lnTo>
                    <a:pt x="261069" y="261797"/>
                  </a:lnTo>
                  <a:lnTo>
                    <a:pt x="296248" y="241473"/>
                  </a:lnTo>
                  <a:lnTo>
                    <a:pt x="146984" y="155486"/>
                  </a:lnTo>
                  <a:close/>
                </a:path>
                <a:path w="566420" h="326389">
                  <a:moveTo>
                    <a:pt x="528832" y="193576"/>
                  </a:moveTo>
                  <a:lnTo>
                    <a:pt x="493653" y="213758"/>
                  </a:lnTo>
                  <a:lnTo>
                    <a:pt x="530968" y="235220"/>
                  </a:lnTo>
                  <a:lnTo>
                    <a:pt x="566148" y="215038"/>
                  </a:lnTo>
                  <a:lnTo>
                    <a:pt x="528832" y="193576"/>
                  </a:lnTo>
                  <a:close/>
                </a:path>
                <a:path w="566420" h="326389">
                  <a:moveTo>
                    <a:pt x="420160" y="191587"/>
                  </a:moveTo>
                  <a:lnTo>
                    <a:pt x="385123" y="211769"/>
                  </a:lnTo>
                  <a:lnTo>
                    <a:pt x="422439" y="233372"/>
                  </a:lnTo>
                  <a:lnTo>
                    <a:pt x="457476" y="213048"/>
                  </a:lnTo>
                  <a:lnTo>
                    <a:pt x="420160" y="191587"/>
                  </a:lnTo>
                  <a:close/>
                </a:path>
                <a:path w="566420" h="326389">
                  <a:moveTo>
                    <a:pt x="311630" y="189739"/>
                  </a:moveTo>
                  <a:lnTo>
                    <a:pt x="276451" y="209921"/>
                  </a:lnTo>
                  <a:lnTo>
                    <a:pt x="313767" y="231382"/>
                  </a:lnTo>
                  <a:lnTo>
                    <a:pt x="348804" y="211200"/>
                  </a:lnTo>
                  <a:lnTo>
                    <a:pt x="311630" y="189739"/>
                  </a:lnTo>
                  <a:close/>
                </a:path>
                <a:path w="566420" h="326389">
                  <a:moveTo>
                    <a:pt x="472858" y="161314"/>
                  </a:moveTo>
                  <a:lnTo>
                    <a:pt x="437679" y="181496"/>
                  </a:lnTo>
                  <a:lnTo>
                    <a:pt x="474995" y="202957"/>
                  </a:lnTo>
                  <a:lnTo>
                    <a:pt x="510174" y="182775"/>
                  </a:lnTo>
                  <a:lnTo>
                    <a:pt x="472858" y="161314"/>
                  </a:lnTo>
                  <a:close/>
                </a:path>
                <a:path w="566420" h="326389">
                  <a:moveTo>
                    <a:pt x="364186" y="159324"/>
                  </a:moveTo>
                  <a:lnTo>
                    <a:pt x="329149" y="179648"/>
                  </a:lnTo>
                  <a:lnTo>
                    <a:pt x="366465" y="201109"/>
                  </a:lnTo>
                  <a:lnTo>
                    <a:pt x="401502" y="180927"/>
                  </a:lnTo>
                  <a:lnTo>
                    <a:pt x="364186" y="159324"/>
                  </a:lnTo>
                  <a:close/>
                </a:path>
                <a:path w="566420" h="326389">
                  <a:moveTo>
                    <a:pt x="255656" y="157476"/>
                  </a:moveTo>
                  <a:lnTo>
                    <a:pt x="220477" y="177658"/>
                  </a:lnTo>
                  <a:lnTo>
                    <a:pt x="257793" y="199119"/>
                  </a:lnTo>
                  <a:lnTo>
                    <a:pt x="292972" y="178937"/>
                  </a:lnTo>
                  <a:lnTo>
                    <a:pt x="255656" y="157476"/>
                  </a:lnTo>
                  <a:close/>
                </a:path>
                <a:path w="566420" h="326389">
                  <a:moveTo>
                    <a:pt x="416884" y="129051"/>
                  </a:moveTo>
                  <a:lnTo>
                    <a:pt x="381705" y="149233"/>
                  </a:lnTo>
                  <a:lnTo>
                    <a:pt x="419021" y="170694"/>
                  </a:lnTo>
                  <a:lnTo>
                    <a:pt x="454200" y="150512"/>
                  </a:lnTo>
                  <a:lnTo>
                    <a:pt x="416884" y="129051"/>
                  </a:lnTo>
                  <a:close/>
                </a:path>
                <a:path w="566420" h="326389">
                  <a:moveTo>
                    <a:pt x="308212" y="127061"/>
                  </a:moveTo>
                  <a:lnTo>
                    <a:pt x="273175" y="147385"/>
                  </a:lnTo>
                  <a:lnTo>
                    <a:pt x="310491" y="168846"/>
                  </a:lnTo>
                  <a:lnTo>
                    <a:pt x="345528" y="148664"/>
                  </a:lnTo>
                  <a:lnTo>
                    <a:pt x="308212" y="127061"/>
                  </a:lnTo>
                  <a:close/>
                </a:path>
                <a:path w="566420" h="326389">
                  <a:moveTo>
                    <a:pt x="199683" y="125213"/>
                  </a:moveTo>
                  <a:lnTo>
                    <a:pt x="164503" y="145395"/>
                  </a:lnTo>
                  <a:lnTo>
                    <a:pt x="201819" y="166857"/>
                  </a:lnTo>
                  <a:lnTo>
                    <a:pt x="236999" y="146675"/>
                  </a:lnTo>
                  <a:lnTo>
                    <a:pt x="199683" y="125213"/>
                  </a:lnTo>
                  <a:close/>
                </a:path>
                <a:path w="566420" h="326389">
                  <a:moveTo>
                    <a:pt x="91011" y="123224"/>
                  </a:moveTo>
                  <a:lnTo>
                    <a:pt x="55973" y="143548"/>
                  </a:lnTo>
                  <a:lnTo>
                    <a:pt x="93289" y="165009"/>
                  </a:lnTo>
                  <a:lnTo>
                    <a:pt x="128326" y="144827"/>
                  </a:lnTo>
                  <a:lnTo>
                    <a:pt x="91011" y="123224"/>
                  </a:lnTo>
                  <a:close/>
                </a:path>
                <a:path w="566420" h="326389">
                  <a:moveTo>
                    <a:pt x="360910" y="96788"/>
                  </a:moveTo>
                  <a:lnTo>
                    <a:pt x="325731" y="116970"/>
                  </a:lnTo>
                  <a:lnTo>
                    <a:pt x="363047" y="138431"/>
                  </a:lnTo>
                  <a:lnTo>
                    <a:pt x="398226" y="118249"/>
                  </a:lnTo>
                  <a:lnTo>
                    <a:pt x="360910" y="96788"/>
                  </a:lnTo>
                  <a:close/>
                </a:path>
                <a:path w="566420" h="326389">
                  <a:moveTo>
                    <a:pt x="252238" y="94940"/>
                  </a:moveTo>
                  <a:lnTo>
                    <a:pt x="217201" y="115122"/>
                  </a:lnTo>
                  <a:lnTo>
                    <a:pt x="254517" y="136584"/>
                  </a:lnTo>
                  <a:lnTo>
                    <a:pt x="289554" y="116401"/>
                  </a:lnTo>
                  <a:lnTo>
                    <a:pt x="252238" y="94940"/>
                  </a:lnTo>
                  <a:close/>
                </a:path>
                <a:path w="566420" h="326389">
                  <a:moveTo>
                    <a:pt x="143709" y="92951"/>
                  </a:moveTo>
                  <a:lnTo>
                    <a:pt x="108529" y="113133"/>
                  </a:lnTo>
                  <a:lnTo>
                    <a:pt x="145845" y="134736"/>
                  </a:lnTo>
                  <a:lnTo>
                    <a:pt x="181025" y="114412"/>
                  </a:lnTo>
                  <a:lnTo>
                    <a:pt x="143709" y="92951"/>
                  </a:lnTo>
                  <a:close/>
                </a:path>
                <a:path w="566420" h="326389">
                  <a:moveTo>
                    <a:pt x="35037" y="91103"/>
                  </a:moveTo>
                  <a:lnTo>
                    <a:pt x="0" y="111285"/>
                  </a:lnTo>
                  <a:lnTo>
                    <a:pt x="37315" y="132746"/>
                  </a:lnTo>
                  <a:lnTo>
                    <a:pt x="72353" y="112564"/>
                  </a:lnTo>
                  <a:lnTo>
                    <a:pt x="35037" y="91103"/>
                  </a:lnTo>
                  <a:close/>
                </a:path>
                <a:path w="566420" h="326389">
                  <a:moveTo>
                    <a:pt x="304936" y="64525"/>
                  </a:moveTo>
                  <a:lnTo>
                    <a:pt x="269757" y="84707"/>
                  </a:lnTo>
                  <a:lnTo>
                    <a:pt x="307073" y="106310"/>
                  </a:lnTo>
                  <a:lnTo>
                    <a:pt x="342252" y="85986"/>
                  </a:lnTo>
                  <a:lnTo>
                    <a:pt x="304936" y="64525"/>
                  </a:lnTo>
                  <a:close/>
                </a:path>
                <a:path w="566420" h="326389">
                  <a:moveTo>
                    <a:pt x="196264" y="62677"/>
                  </a:moveTo>
                  <a:lnTo>
                    <a:pt x="161227" y="82860"/>
                  </a:lnTo>
                  <a:lnTo>
                    <a:pt x="198543" y="104321"/>
                  </a:lnTo>
                  <a:lnTo>
                    <a:pt x="233580" y="84139"/>
                  </a:lnTo>
                  <a:lnTo>
                    <a:pt x="196264" y="62677"/>
                  </a:lnTo>
                  <a:close/>
                </a:path>
                <a:path w="566420" h="326389">
                  <a:moveTo>
                    <a:pt x="87735" y="60688"/>
                  </a:moveTo>
                  <a:lnTo>
                    <a:pt x="52555" y="80870"/>
                  </a:lnTo>
                  <a:lnTo>
                    <a:pt x="89871" y="102473"/>
                  </a:lnTo>
                  <a:lnTo>
                    <a:pt x="125051" y="82149"/>
                  </a:lnTo>
                  <a:lnTo>
                    <a:pt x="87735" y="60688"/>
                  </a:lnTo>
                  <a:close/>
                </a:path>
                <a:path w="566420" h="326389">
                  <a:moveTo>
                    <a:pt x="248962" y="32262"/>
                  </a:moveTo>
                  <a:lnTo>
                    <a:pt x="213783" y="52444"/>
                  </a:lnTo>
                  <a:lnTo>
                    <a:pt x="251099" y="74048"/>
                  </a:lnTo>
                  <a:lnTo>
                    <a:pt x="286278" y="53723"/>
                  </a:lnTo>
                  <a:lnTo>
                    <a:pt x="248962" y="32262"/>
                  </a:lnTo>
                  <a:close/>
                </a:path>
                <a:path w="566420" h="326389">
                  <a:moveTo>
                    <a:pt x="140290" y="30415"/>
                  </a:moveTo>
                  <a:lnTo>
                    <a:pt x="105253" y="50597"/>
                  </a:lnTo>
                  <a:lnTo>
                    <a:pt x="142569" y="72058"/>
                  </a:lnTo>
                  <a:lnTo>
                    <a:pt x="177606" y="51876"/>
                  </a:lnTo>
                  <a:lnTo>
                    <a:pt x="140290" y="30415"/>
                  </a:lnTo>
                  <a:close/>
                </a:path>
                <a:path w="566420" h="326389">
                  <a:moveTo>
                    <a:pt x="192988" y="0"/>
                  </a:moveTo>
                  <a:lnTo>
                    <a:pt x="157809" y="20324"/>
                  </a:lnTo>
                  <a:lnTo>
                    <a:pt x="195267" y="41785"/>
                  </a:lnTo>
                  <a:lnTo>
                    <a:pt x="230304" y="21603"/>
                  </a:lnTo>
                  <a:lnTo>
                    <a:pt x="192988" y="0"/>
                  </a:lnTo>
                  <a:close/>
                </a:path>
              </a:pathLst>
            </a:custGeom>
            <a:solidFill>
              <a:srgbClr val="FFFFFF"/>
            </a:solidFill>
          </p:spPr>
          <p:txBody>
            <a:bodyPr wrap="square" lIns="0" tIns="0" rIns="0" bIns="0" rtlCol="0"/>
            <a:lstStyle/>
            <a:p>
              <a:endParaRPr/>
            </a:p>
          </p:txBody>
        </p:sp>
        <p:sp>
          <p:nvSpPr>
            <p:cNvPr id="331" name="object 331"/>
            <p:cNvSpPr/>
            <p:nvPr/>
          </p:nvSpPr>
          <p:spPr>
            <a:xfrm>
              <a:off x="7526464" y="2214678"/>
              <a:ext cx="566420" cy="314325"/>
            </a:xfrm>
            <a:custGeom>
              <a:avLst/>
              <a:gdLst/>
              <a:ahLst/>
              <a:cxnLst/>
              <a:rect l="l" t="t" r="r" b="b"/>
              <a:pathLst>
                <a:path w="566420" h="314325">
                  <a:moveTo>
                    <a:pt x="157809" y="0"/>
                  </a:moveTo>
                  <a:lnTo>
                    <a:pt x="157809" y="7959"/>
                  </a:lnTo>
                  <a:lnTo>
                    <a:pt x="195125" y="29562"/>
                  </a:lnTo>
                  <a:lnTo>
                    <a:pt x="195267" y="21461"/>
                  </a:lnTo>
                  <a:lnTo>
                    <a:pt x="157809" y="0"/>
                  </a:lnTo>
                  <a:close/>
                </a:path>
                <a:path w="566420" h="314325">
                  <a:moveTo>
                    <a:pt x="230304" y="1279"/>
                  </a:moveTo>
                  <a:lnTo>
                    <a:pt x="195267" y="21461"/>
                  </a:lnTo>
                  <a:lnTo>
                    <a:pt x="195125" y="29562"/>
                  </a:lnTo>
                  <a:lnTo>
                    <a:pt x="230304" y="9238"/>
                  </a:lnTo>
                  <a:lnTo>
                    <a:pt x="230304" y="1279"/>
                  </a:lnTo>
                  <a:close/>
                </a:path>
                <a:path w="566420" h="314325">
                  <a:moveTo>
                    <a:pt x="213783" y="32120"/>
                  </a:moveTo>
                  <a:lnTo>
                    <a:pt x="213783" y="40221"/>
                  </a:lnTo>
                  <a:lnTo>
                    <a:pt x="251099" y="61683"/>
                  </a:lnTo>
                  <a:lnTo>
                    <a:pt x="251099" y="53723"/>
                  </a:lnTo>
                  <a:lnTo>
                    <a:pt x="213783" y="32120"/>
                  </a:lnTo>
                  <a:close/>
                </a:path>
                <a:path w="566420" h="314325">
                  <a:moveTo>
                    <a:pt x="286278" y="33399"/>
                  </a:moveTo>
                  <a:lnTo>
                    <a:pt x="251099" y="53723"/>
                  </a:lnTo>
                  <a:lnTo>
                    <a:pt x="251099" y="61683"/>
                  </a:lnTo>
                  <a:lnTo>
                    <a:pt x="286278" y="41501"/>
                  </a:lnTo>
                  <a:lnTo>
                    <a:pt x="286278" y="33399"/>
                  </a:lnTo>
                  <a:close/>
                </a:path>
                <a:path w="566420" h="314325">
                  <a:moveTo>
                    <a:pt x="269757" y="64383"/>
                  </a:moveTo>
                  <a:lnTo>
                    <a:pt x="269757" y="72484"/>
                  </a:lnTo>
                  <a:lnTo>
                    <a:pt x="307073" y="93945"/>
                  </a:lnTo>
                  <a:lnTo>
                    <a:pt x="307073" y="85986"/>
                  </a:lnTo>
                  <a:lnTo>
                    <a:pt x="269757" y="64383"/>
                  </a:lnTo>
                  <a:close/>
                </a:path>
                <a:path w="566420" h="314325">
                  <a:moveTo>
                    <a:pt x="342252" y="65662"/>
                  </a:moveTo>
                  <a:lnTo>
                    <a:pt x="307073" y="85986"/>
                  </a:lnTo>
                  <a:lnTo>
                    <a:pt x="307073" y="93945"/>
                  </a:lnTo>
                  <a:lnTo>
                    <a:pt x="342252" y="73763"/>
                  </a:lnTo>
                  <a:lnTo>
                    <a:pt x="342252" y="65662"/>
                  </a:lnTo>
                  <a:close/>
                </a:path>
                <a:path w="566420" h="314325">
                  <a:moveTo>
                    <a:pt x="325731" y="96646"/>
                  </a:moveTo>
                  <a:lnTo>
                    <a:pt x="325731" y="104747"/>
                  </a:lnTo>
                  <a:lnTo>
                    <a:pt x="363047" y="126208"/>
                  </a:lnTo>
                  <a:lnTo>
                    <a:pt x="363047" y="118107"/>
                  </a:lnTo>
                  <a:lnTo>
                    <a:pt x="325731" y="96646"/>
                  </a:lnTo>
                  <a:close/>
                </a:path>
                <a:path w="566420" h="314325">
                  <a:moveTo>
                    <a:pt x="398226" y="97925"/>
                  </a:moveTo>
                  <a:lnTo>
                    <a:pt x="363047" y="118107"/>
                  </a:lnTo>
                  <a:lnTo>
                    <a:pt x="363047" y="126208"/>
                  </a:lnTo>
                  <a:lnTo>
                    <a:pt x="398226" y="106026"/>
                  </a:lnTo>
                  <a:lnTo>
                    <a:pt x="398226" y="97925"/>
                  </a:lnTo>
                  <a:close/>
                </a:path>
                <a:path w="566420" h="314325">
                  <a:moveTo>
                    <a:pt x="381705" y="128909"/>
                  </a:moveTo>
                  <a:lnTo>
                    <a:pt x="381705" y="137010"/>
                  </a:lnTo>
                  <a:lnTo>
                    <a:pt x="419021" y="158471"/>
                  </a:lnTo>
                  <a:lnTo>
                    <a:pt x="419021" y="150370"/>
                  </a:lnTo>
                  <a:lnTo>
                    <a:pt x="381705" y="128909"/>
                  </a:lnTo>
                  <a:close/>
                </a:path>
                <a:path w="566420" h="314325">
                  <a:moveTo>
                    <a:pt x="454200" y="130188"/>
                  </a:moveTo>
                  <a:lnTo>
                    <a:pt x="419021" y="150370"/>
                  </a:lnTo>
                  <a:lnTo>
                    <a:pt x="419021" y="158471"/>
                  </a:lnTo>
                  <a:lnTo>
                    <a:pt x="454200" y="138289"/>
                  </a:lnTo>
                  <a:lnTo>
                    <a:pt x="454200" y="130188"/>
                  </a:lnTo>
                  <a:close/>
                </a:path>
                <a:path w="566420" h="314325">
                  <a:moveTo>
                    <a:pt x="437679" y="161171"/>
                  </a:moveTo>
                  <a:lnTo>
                    <a:pt x="437679" y="169273"/>
                  </a:lnTo>
                  <a:lnTo>
                    <a:pt x="474995" y="190734"/>
                  </a:lnTo>
                  <a:lnTo>
                    <a:pt x="474995" y="182633"/>
                  </a:lnTo>
                  <a:lnTo>
                    <a:pt x="437679" y="161171"/>
                  </a:lnTo>
                  <a:close/>
                </a:path>
                <a:path w="566420" h="314325">
                  <a:moveTo>
                    <a:pt x="510174" y="162451"/>
                  </a:moveTo>
                  <a:lnTo>
                    <a:pt x="474995" y="182633"/>
                  </a:lnTo>
                  <a:lnTo>
                    <a:pt x="474995" y="190734"/>
                  </a:lnTo>
                  <a:lnTo>
                    <a:pt x="510174" y="170552"/>
                  </a:lnTo>
                  <a:lnTo>
                    <a:pt x="510174" y="162451"/>
                  </a:lnTo>
                  <a:close/>
                </a:path>
                <a:path w="566420" h="314325">
                  <a:moveTo>
                    <a:pt x="493653" y="193434"/>
                  </a:moveTo>
                  <a:lnTo>
                    <a:pt x="493653" y="201536"/>
                  </a:lnTo>
                  <a:lnTo>
                    <a:pt x="530968" y="222997"/>
                  </a:lnTo>
                  <a:lnTo>
                    <a:pt x="530968" y="214895"/>
                  </a:lnTo>
                  <a:lnTo>
                    <a:pt x="493653" y="193434"/>
                  </a:lnTo>
                  <a:close/>
                </a:path>
                <a:path w="566420" h="314325">
                  <a:moveTo>
                    <a:pt x="566148" y="194713"/>
                  </a:moveTo>
                  <a:lnTo>
                    <a:pt x="530968" y="214895"/>
                  </a:lnTo>
                  <a:lnTo>
                    <a:pt x="530968" y="222997"/>
                  </a:lnTo>
                  <a:lnTo>
                    <a:pt x="566148" y="202815"/>
                  </a:lnTo>
                  <a:lnTo>
                    <a:pt x="566148" y="194713"/>
                  </a:lnTo>
                  <a:close/>
                </a:path>
                <a:path w="566420" h="314325">
                  <a:moveTo>
                    <a:pt x="105253" y="30273"/>
                  </a:moveTo>
                  <a:lnTo>
                    <a:pt x="105253" y="38374"/>
                  </a:lnTo>
                  <a:lnTo>
                    <a:pt x="142569" y="59835"/>
                  </a:lnTo>
                  <a:lnTo>
                    <a:pt x="142569" y="51734"/>
                  </a:lnTo>
                  <a:lnTo>
                    <a:pt x="105253" y="30273"/>
                  </a:lnTo>
                  <a:close/>
                </a:path>
                <a:path w="566420" h="314325">
                  <a:moveTo>
                    <a:pt x="177606" y="31552"/>
                  </a:moveTo>
                  <a:lnTo>
                    <a:pt x="142569" y="51734"/>
                  </a:lnTo>
                  <a:lnTo>
                    <a:pt x="142569" y="59835"/>
                  </a:lnTo>
                  <a:lnTo>
                    <a:pt x="177606" y="39653"/>
                  </a:lnTo>
                  <a:lnTo>
                    <a:pt x="177606" y="31552"/>
                  </a:lnTo>
                  <a:close/>
                </a:path>
                <a:path w="566420" h="314325">
                  <a:moveTo>
                    <a:pt x="161227" y="62535"/>
                  </a:moveTo>
                  <a:lnTo>
                    <a:pt x="161227" y="70637"/>
                  </a:lnTo>
                  <a:lnTo>
                    <a:pt x="198543" y="92098"/>
                  </a:lnTo>
                  <a:lnTo>
                    <a:pt x="198543" y="83997"/>
                  </a:lnTo>
                  <a:lnTo>
                    <a:pt x="161227" y="62535"/>
                  </a:lnTo>
                  <a:close/>
                </a:path>
                <a:path w="566420" h="314325">
                  <a:moveTo>
                    <a:pt x="233580" y="63815"/>
                  </a:moveTo>
                  <a:lnTo>
                    <a:pt x="198543" y="83997"/>
                  </a:lnTo>
                  <a:lnTo>
                    <a:pt x="198543" y="92098"/>
                  </a:lnTo>
                  <a:lnTo>
                    <a:pt x="233580" y="71916"/>
                  </a:lnTo>
                  <a:lnTo>
                    <a:pt x="233580" y="63815"/>
                  </a:lnTo>
                  <a:close/>
                </a:path>
                <a:path w="566420" h="314325">
                  <a:moveTo>
                    <a:pt x="217201" y="94798"/>
                  </a:moveTo>
                  <a:lnTo>
                    <a:pt x="217201" y="102757"/>
                  </a:lnTo>
                  <a:lnTo>
                    <a:pt x="254517" y="124361"/>
                  </a:lnTo>
                  <a:lnTo>
                    <a:pt x="254517" y="116259"/>
                  </a:lnTo>
                  <a:lnTo>
                    <a:pt x="217201" y="94798"/>
                  </a:lnTo>
                  <a:close/>
                </a:path>
                <a:path w="566420" h="314325">
                  <a:moveTo>
                    <a:pt x="289554" y="96077"/>
                  </a:moveTo>
                  <a:lnTo>
                    <a:pt x="254517" y="116259"/>
                  </a:lnTo>
                  <a:lnTo>
                    <a:pt x="254517" y="124361"/>
                  </a:lnTo>
                  <a:lnTo>
                    <a:pt x="289554" y="104036"/>
                  </a:lnTo>
                  <a:lnTo>
                    <a:pt x="289554" y="96077"/>
                  </a:lnTo>
                  <a:close/>
                </a:path>
                <a:path w="566420" h="314325">
                  <a:moveTo>
                    <a:pt x="273175" y="127061"/>
                  </a:moveTo>
                  <a:lnTo>
                    <a:pt x="273175" y="135020"/>
                  </a:lnTo>
                  <a:lnTo>
                    <a:pt x="310491" y="156623"/>
                  </a:lnTo>
                  <a:lnTo>
                    <a:pt x="310491" y="148522"/>
                  </a:lnTo>
                  <a:lnTo>
                    <a:pt x="273175" y="127061"/>
                  </a:lnTo>
                  <a:close/>
                </a:path>
                <a:path w="566420" h="314325">
                  <a:moveTo>
                    <a:pt x="345528" y="128340"/>
                  </a:moveTo>
                  <a:lnTo>
                    <a:pt x="310491" y="148522"/>
                  </a:lnTo>
                  <a:lnTo>
                    <a:pt x="310491" y="156623"/>
                  </a:lnTo>
                  <a:lnTo>
                    <a:pt x="345528" y="136299"/>
                  </a:lnTo>
                  <a:lnTo>
                    <a:pt x="345528" y="128340"/>
                  </a:lnTo>
                  <a:close/>
                </a:path>
                <a:path w="566420" h="314325">
                  <a:moveTo>
                    <a:pt x="329149" y="159324"/>
                  </a:moveTo>
                  <a:lnTo>
                    <a:pt x="329149" y="167283"/>
                  </a:lnTo>
                  <a:lnTo>
                    <a:pt x="366465" y="188744"/>
                  </a:lnTo>
                  <a:lnTo>
                    <a:pt x="366465" y="180785"/>
                  </a:lnTo>
                  <a:lnTo>
                    <a:pt x="329149" y="159324"/>
                  </a:lnTo>
                  <a:close/>
                </a:path>
                <a:path w="566420" h="314325">
                  <a:moveTo>
                    <a:pt x="401502" y="160603"/>
                  </a:moveTo>
                  <a:lnTo>
                    <a:pt x="366465" y="180785"/>
                  </a:lnTo>
                  <a:lnTo>
                    <a:pt x="366465" y="188744"/>
                  </a:lnTo>
                  <a:lnTo>
                    <a:pt x="401502" y="168562"/>
                  </a:lnTo>
                  <a:lnTo>
                    <a:pt x="401502" y="160603"/>
                  </a:lnTo>
                  <a:close/>
                </a:path>
                <a:path w="566420" h="314325">
                  <a:moveTo>
                    <a:pt x="385123" y="191445"/>
                  </a:moveTo>
                  <a:lnTo>
                    <a:pt x="385123" y="199546"/>
                  </a:lnTo>
                  <a:lnTo>
                    <a:pt x="422439" y="221007"/>
                  </a:lnTo>
                  <a:lnTo>
                    <a:pt x="422439" y="213048"/>
                  </a:lnTo>
                  <a:lnTo>
                    <a:pt x="385123" y="191445"/>
                  </a:lnTo>
                  <a:close/>
                </a:path>
                <a:path w="566420" h="314325">
                  <a:moveTo>
                    <a:pt x="457476" y="192724"/>
                  </a:moveTo>
                  <a:lnTo>
                    <a:pt x="422439" y="213048"/>
                  </a:lnTo>
                  <a:lnTo>
                    <a:pt x="422439" y="221007"/>
                  </a:lnTo>
                  <a:lnTo>
                    <a:pt x="457476" y="200825"/>
                  </a:lnTo>
                  <a:lnTo>
                    <a:pt x="457476" y="192724"/>
                  </a:lnTo>
                  <a:close/>
                </a:path>
                <a:path w="566420" h="314325">
                  <a:moveTo>
                    <a:pt x="441097" y="223707"/>
                  </a:moveTo>
                  <a:lnTo>
                    <a:pt x="441097" y="231809"/>
                  </a:lnTo>
                  <a:lnTo>
                    <a:pt x="478413" y="253270"/>
                  </a:lnTo>
                  <a:lnTo>
                    <a:pt x="478413" y="245311"/>
                  </a:lnTo>
                  <a:lnTo>
                    <a:pt x="441097" y="223707"/>
                  </a:lnTo>
                  <a:close/>
                </a:path>
                <a:path w="566420" h="314325">
                  <a:moveTo>
                    <a:pt x="513450" y="224987"/>
                  </a:moveTo>
                  <a:lnTo>
                    <a:pt x="478413" y="245311"/>
                  </a:lnTo>
                  <a:lnTo>
                    <a:pt x="478413" y="253270"/>
                  </a:lnTo>
                  <a:lnTo>
                    <a:pt x="513450" y="233088"/>
                  </a:lnTo>
                  <a:lnTo>
                    <a:pt x="513450" y="224987"/>
                  </a:lnTo>
                  <a:close/>
                </a:path>
                <a:path w="566420" h="314325">
                  <a:moveTo>
                    <a:pt x="52555" y="60546"/>
                  </a:moveTo>
                  <a:lnTo>
                    <a:pt x="52555" y="68647"/>
                  </a:lnTo>
                  <a:lnTo>
                    <a:pt x="89871" y="90108"/>
                  </a:lnTo>
                  <a:lnTo>
                    <a:pt x="89871" y="82149"/>
                  </a:lnTo>
                  <a:lnTo>
                    <a:pt x="52555" y="60546"/>
                  </a:lnTo>
                  <a:close/>
                </a:path>
                <a:path w="566420" h="314325">
                  <a:moveTo>
                    <a:pt x="125051" y="61825"/>
                  </a:moveTo>
                  <a:lnTo>
                    <a:pt x="89871" y="82149"/>
                  </a:lnTo>
                  <a:lnTo>
                    <a:pt x="89871" y="90108"/>
                  </a:lnTo>
                  <a:lnTo>
                    <a:pt x="125051" y="69926"/>
                  </a:lnTo>
                  <a:lnTo>
                    <a:pt x="125051" y="61825"/>
                  </a:lnTo>
                  <a:close/>
                </a:path>
                <a:path w="566420" h="314325">
                  <a:moveTo>
                    <a:pt x="108529" y="92808"/>
                  </a:moveTo>
                  <a:lnTo>
                    <a:pt x="108529" y="100910"/>
                  </a:lnTo>
                  <a:lnTo>
                    <a:pt x="145845" y="122371"/>
                  </a:lnTo>
                  <a:lnTo>
                    <a:pt x="145845" y="114412"/>
                  </a:lnTo>
                  <a:lnTo>
                    <a:pt x="108529" y="92808"/>
                  </a:lnTo>
                  <a:close/>
                </a:path>
                <a:path w="566420" h="314325">
                  <a:moveTo>
                    <a:pt x="181025" y="94088"/>
                  </a:moveTo>
                  <a:lnTo>
                    <a:pt x="145845" y="114412"/>
                  </a:lnTo>
                  <a:lnTo>
                    <a:pt x="145845" y="122371"/>
                  </a:lnTo>
                  <a:lnTo>
                    <a:pt x="181025" y="102189"/>
                  </a:lnTo>
                  <a:lnTo>
                    <a:pt x="181025" y="94088"/>
                  </a:lnTo>
                  <a:close/>
                </a:path>
                <a:path w="566420" h="314325">
                  <a:moveTo>
                    <a:pt x="164503" y="125071"/>
                  </a:moveTo>
                  <a:lnTo>
                    <a:pt x="164503" y="133172"/>
                  </a:lnTo>
                  <a:lnTo>
                    <a:pt x="201819" y="154634"/>
                  </a:lnTo>
                  <a:lnTo>
                    <a:pt x="201819" y="146532"/>
                  </a:lnTo>
                  <a:lnTo>
                    <a:pt x="164503" y="125071"/>
                  </a:lnTo>
                  <a:close/>
                </a:path>
                <a:path w="566420" h="314325">
                  <a:moveTo>
                    <a:pt x="236999" y="126350"/>
                  </a:moveTo>
                  <a:lnTo>
                    <a:pt x="201819" y="146532"/>
                  </a:lnTo>
                  <a:lnTo>
                    <a:pt x="201819" y="154634"/>
                  </a:lnTo>
                  <a:lnTo>
                    <a:pt x="236999" y="134452"/>
                  </a:lnTo>
                  <a:lnTo>
                    <a:pt x="236999" y="126350"/>
                  </a:lnTo>
                  <a:close/>
                </a:path>
                <a:path w="566420" h="314325">
                  <a:moveTo>
                    <a:pt x="332425" y="221860"/>
                  </a:moveTo>
                  <a:lnTo>
                    <a:pt x="332425" y="229819"/>
                  </a:lnTo>
                  <a:lnTo>
                    <a:pt x="369741" y="251422"/>
                  </a:lnTo>
                  <a:lnTo>
                    <a:pt x="369741" y="243321"/>
                  </a:lnTo>
                  <a:lnTo>
                    <a:pt x="332425" y="221860"/>
                  </a:lnTo>
                  <a:close/>
                </a:path>
                <a:path w="566420" h="314325">
                  <a:moveTo>
                    <a:pt x="404778" y="223139"/>
                  </a:moveTo>
                  <a:lnTo>
                    <a:pt x="369741" y="243321"/>
                  </a:lnTo>
                  <a:lnTo>
                    <a:pt x="369741" y="251422"/>
                  </a:lnTo>
                  <a:lnTo>
                    <a:pt x="404778" y="231098"/>
                  </a:lnTo>
                  <a:lnTo>
                    <a:pt x="404778" y="223139"/>
                  </a:lnTo>
                  <a:close/>
                </a:path>
                <a:path w="566420" h="314325">
                  <a:moveTo>
                    <a:pt x="111947" y="155486"/>
                  </a:moveTo>
                  <a:lnTo>
                    <a:pt x="111947" y="163446"/>
                  </a:lnTo>
                  <a:lnTo>
                    <a:pt x="261069" y="249432"/>
                  </a:lnTo>
                  <a:lnTo>
                    <a:pt x="261069" y="241473"/>
                  </a:lnTo>
                  <a:lnTo>
                    <a:pt x="111947" y="155486"/>
                  </a:lnTo>
                  <a:close/>
                </a:path>
                <a:path w="566420" h="314325">
                  <a:moveTo>
                    <a:pt x="296248" y="221149"/>
                  </a:moveTo>
                  <a:lnTo>
                    <a:pt x="261069" y="241473"/>
                  </a:lnTo>
                  <a:lnTo>
                    <a:pt x="261069" y="249432"/>
                  </a:lnTo>
                  <a:lnTo>
                    <a:pt x="296248" y="229250"/>
                  </a:lnTo>
                  <a:lnTo>
                    <a:pt x="296248" y="221149"/>
                  </a:lnTo>
                  <a:close/>
                </a:path>
                <a:path w="566420" h="314325">
                  <a:moveTo>
                    <a:pt x="276451" y="189597"/>
                  </a:moveTo>
                  <a:lnTo>
                    <a:pt x="276451" y="197698"/>
                  </a:lnTo>
                  <a:lnTo>
                    <a:pt x="313767" y="219159"/>
                  </a:lnTo>
                  <a:lnTo>
                    <a:pt x="313767" y="211058"/>
                  </a:lnTo>
                  <a:lnTo>
                    <a:pt x="276451" y="189597"/>
                  </a:lnTo>
                  <a:close/>
                </a:path>
                <a:path w="566420" h="314325">
                  <a:moveTo>
                    <a:pt x="348804" y="190876"/>
                  </a:moveTo>
                  <a:lnTo>
                    <a:pt x="313767" y="211058"/>
                  </a:lnTo>
                  <a:lnTo>
                    <a:pt x="313767" y="219159"/>
                  </a:lnTo>
                  <a:lnTo>
                    <a:pt x="348804" y="198977"/>
                  </a:lnTo>
                  <a:lnTo>
                    <a:pt x="348804" y="190876"/>
                  </a:lnTo>
                  <a:close/>
                </a:path>
                <a:path w="566420" h="314325">
                  <a:moveTo>
                    <a:pt x="220477" y="157334"/>
                  </a:moveTo>
                  <a:lnTo>
                    <a:pt x="220477" y="165435"/>
                  </a:lnTo>
                  <a:lnTo>
                    <a:pt x="257793" y="186896"/>
                  </a:lnTo>
                  <a:lnTo>
                    <a:pt x="257793" y="178795"/>
                  </a:lnTo>
                  <a:lnTo>
                    <a:pt x="220477" y="157334"/>
                  </a:lnTo>
                  <a:close/>
                </a:path>
                <a:path w="566420" h="314325">
                  <a:moveTo>
                    <a:pt x="292972" y="158613"/>
                  </a:moveTo>
                  <a:lnTo>
                    <a:pt x="257793" y="178795"/>
                  </a:lnTo>
                  <a:lnTo>
                    <a:pt x="257793" y="186896"/>
                  </a:lnTo>
                  <a:lnTo>
                    <a:pt x="292972" y="166714"/>
                  </a:lnTo>
                  <a:lnTo>
                    <a:pt x="292972" y="158613"/>
                  </a:lnTo>
                  <a:close/>
                </a:path>
                <a:path w="566420" h="314325">
                  <a:moveTo>
                    <a:pt x="388399" y="254123"/>
                  </a:moveTo>
                  <a:lnTo>
                    <a:pt x="388399" y="262082"/>
                  </a:lnTo>
                  <a:lnTo>
                    <a:pt x="425715" y="283685"/>
                  </a:lnTo>
                  <a:lnTo>
                    <a:pt x="425715" y="275584"/>
                  </a:lnTo>
                  <a:lnTo>
                    <a:pt x="388399" y="254123"/>
                  </a:lnTo>
                  <a:close/>
                </a:path>
                <a:path w="566420" h="314325">
                  <a:moveTo>
                    <a:pt x="460752" y="255402"/>
                  </a:moveTo>
                  <a:lnTo>
                    <a:pt x="425715" y="275584"/>
                  </a:lnTo>
                  <a:lnTo>
                    <a:pt x="425715" y="283685"/>
                  </a:lnTo>
                  <a:lnTo>
                    <a:pt x="460752" y="263361"/>
                  </a:lnTo>
                  <a:lnTo>
                    <a:pt x="460752" y="255402"/>
                  </a:lnTo>
                  <a:close/>
                </a:path>
                <a:path w="566420" h="314325">
                  <a:moveTo>
                    <a:pt x="0" y="90961"/>
                  </a:moveTo>
                  <a:lnTo>
                    <a:pt x="0" y="99062"/>
                  </a:lnTo>
                  <a:lnTo>
                    <a:pt x="37315" y="120523"/>
                  </a:lnTo>
                  <a:lnTo>
                    <a:pt x="37315" y="112422"/>
                  </a:lnTo>
                  <a:lnTo>
                    <a:pt x="0" y="90961"/>
                  </a:lnTo>
                  <a:close/>
                </a:path>
                <a:path w="566420" h="314325">
                  <a:moveTo>
                    <a:pt x="72353" y="92240"/>
                  </a:moveTo>
                  <a:lnTo>
                    <a:pt x="37315" y="112422"/>
                  </a:lnTo>
                  <a:lnTo>
                    <a:pt x="37315" y="120523"/>
                  </a:lnTo>
                  <a:lnTo>
                    <a:pt x="72353" y="100199"/>
                  </a:lnTo>
                  <a:lnTo>
                    <a:pt x="72353" y="92240"/>
                  </a:lnTo>
                  <a:close/>
                </a:path>
                <a:path w="566420" h="314325">
                  <a:moveTo>
                    <a:pt x="55973" y="123224"/>
                  </a:moveTo>
                  <a:lnTo>
                    <a:pt x="55973" y="131183"/>
                  </a:lnTo>
                  <a:lnTo>
                    <a:pt x="93289" y="152786"/>
                  </a:lnTo>
                  <a:lnTo>
                    <a:pt x="93289" y="144685"/>
                  </a:lnTo>
                  <a:lnTo>
                    <a:pt x="55973" y="123224"/>
                  </a:lnTo>
                  <a:close/>
                </a:path>
                <a:path w="566420" h="314325">
                  <a:moveTo>
                    <a:pt x="128326" y="124503"/>
                  </a:moveTo>
                  <a:lnTo>
                    <a:pt x="93289" y="144685"/>
                  </a:lnTo>
                  <a:lnTo>
                    <a:pt x="93289" y="152786"/>
                  </a:lnTo>
                  <a:lnTo>
                    <a:pt x="128326" y="132462"/>
                  </a:lnTo>
                  <a:lnTo>
                    <a:pt x="128326" y="124503"/>
                  </a:lnTo>
                  <a:close/>
                </a:path>
                <a:path w="566420" h="314325">
                  <a:moveTo>
                    <a:pt x="279727" y="252133"/>
                  </a:moveTo>
                  <a:lnTo>
                    <a:pt x="279727" y="260234"/>
                  </a:lnTo>
                  <a:lnTo>
                    <a:pt x="317043" y="281695"/>
                  </a:lnTo>
                  <a:lnTo>
                    <a:pt x="317043" y="273594"/>
                  </a:lnTo>
                  <a:lnTo>
                    <a:pt x="279727" y="252133"/>
                  </a:lnTo>
                  <a:close/>
                </a:path>
                <a:path w="566420" h="314325">
                  <a:moveTo>
                    <a:pt x="352222" y="253412"/>
                  </a:moveTo>
                  <a:lnTo>
                    <a:pt x="317043" y="273594"/>
                  </a:lnTo>
                  <a:lnTo>
                    <a:pt x="317043" y="281695"/>
                  </a:lnTo>
                  <a:lnTo>
                    <a:pt x="352222" y="261513"/>
                  </a:lnTo>
                  <a:lnTo>
                    <a:pt x="352222" y="253412"/>
                  </a:lnTo>
                  <a:close/>
                </a:path>
                <a:path w="566420" h="314325">
                  <a:moveTo>
                    <a:pt x="335701" y="284396"/>
                  </a:moveTo>
                  <a:lnTo>
                    <a:pt x="335701" y="292497"/>
                  </a:lnTo>
                  <a:lnTo>
                    <a:pt x="373017" y="313958"/>
                  </a:lnTo>
                  <a:lnTo>
                    <a:pt x="373017" y="305857"/>
                  </a:lnTo>
                  <a:lnTo>
                    <a:pt x="335701" y="284396"/>
                  </a:lnTo>
                  <a:close/>
                </a:path>
                <a:path w="566420" h="314325">
                  <a:moveTo>
                    <a:pt x="408196" y="285675"/>
                  </a:moveTo>
                  <a:lnTo>
                    <a:pt x="373017" y="305857"/>
                  </a:lnTo>
                  <a:lnTo>
                    <a:pt x="373017" y="313958"/>
                  </a:lnTo>
                  <a:lnTo>
                    <a:pt x="408196" y="293776"/>
                  </a:lnTo>
                  <a:lnTo>
                    <a:pt x="408196" y="285675"/>
                  </a:lnTo>
                  <a:close/>
                </a:path>
              </a:pathLst>
            </a:custGeom>
            <a:solidFill>
              <a:srgbClr val="959595"/>
            </a:solidFill>
          </p:spPr>
          <p:txBody>
            <a:bodyPr wrap="square" lIns="0" tIns="0" rIns="0" bIns="0" rtlCol="0"/>
            <a:lstStyle/>
            <a:p>
              <a:endParaRPr/>
            </a:p>
          </p:txBody>
        </p:sp>
        <p:sp>
          <p:nvSpPr>
            <p:cNvPr id="332" name="object 332"/>
            <p:cNvSpPr txBox="1"/>
            <p:nvPr/>
          </p:nvSpPr>
          <p:spPr>
            <a:xfrm>
              <a:off x="7517183" y="2599788"/>
              <a:ext cx="709295" cy="219291"/>
            </a:xfrm>
            <a:prstGeom prst="rect">
              <a:avLst/>
            </a:prstGeom>
          </p:spPr>
          <p:txBody>
            <a:bodyPr vert="horz" wrap="square" lIns="0" tIns="11430" rIns="0" bIns="0" rtlCol="0">
              <a:spAutoFit/>
            </a:bodyPr>
            <a:lstStyle/>
            <a:p>
              <a:pPr marL="12700">
                <a:spcBef>
                  <a:spcPts val="90"/>
                </a:spcBef>
              </a:pPr>
              <a:r>
                <a:rPr sz="1350" spc="-5" dirty="0">
                  <a:latin typeface="宋体"/>
                  <a:cs typeface="宋体"/>
                </a:rPr>
                <a:t>远程主机</a:t>
              </a:r>
              <a:endParaRPr sz="1350">
                <a:latin typeface="宋体"/>
                <a:cs typeface="宋体"/>
              </a:endParaRPr>
            </a:p>
          </p:txBody>
        </p:sp>
        <p:sp>
          <p:nvSpPr>
            <p:cNvPr id="333" name="object 333"/>
            <p:cNvSpPr txBox="1"/>
            <p:nvPr/>
          </p:nvSpPr>
          <p:spPr>
            <a:xfrm>
              <a:off x="6607357" y="1829609"/>
              <a:ext cx="710565" cy="434975"/>
            </a:xfrm>
            <a:prstGeom prst="rect">
              <a:avLst/>
            </a:prstGeom>
          </p:spPr>
          <p:txBody>
            <a:bodyPr vert="horz" wrap="square" lIns="0" tIns="17145" rIns="0" bIns="0" rtlCol="0">
              <a:spAutoFit/>
            </a:bodyPr>
            <a:lstStyle/>
            <a:p>
              <a:pPr marL="12700">
                <a:spcBef>
                  <a:spcPts val="135"/>
                </a:spcBef>
              </a:pPr>
              <a:r>
                <a:rPr sz="2650" spc="45" dirty="0">
                  <a:latin typeface="宋体"/>
                  <a:cs typeface="宋体"/>
                </a:rPr>
                <a:t>纽</a:t>
              </a:r>
              <a:r>
                <a:rPr sz="2650" spc="35" dirty="0">
                  <a:latin typeface="宋体"/>
                  <a:cs typeface="宋体"/>
                </a:rPr>
                <a:t>约</a:t>
              </a:r>
              <a:endParaRPr sz="2650">
                <a:latin typeface="宋体"/>
                <a:cs typeface="宋体"/>
              </a:endParaRPr>
            </a:p>
          </p:txBody>
        </p:sp>
        <p:sp>
          <p:nvSpPr>
            <p:cNvPr id="334" name="object 334"/>
            <p:cNvSpPr/>
            <p:nvPr/>
          </p:nvSpPr>
          <p:spPr>
            <a:xfrm>
              <a:off x="7165127" y="3480887"/>
              <a:ext cx="1953895" cy="805815"/>
            </a:xfrm>
            <a:custGeom>
              <a:avLst/>
              <a:gdLst/>
              <a:ahLst/>
              <a:cxnLst/>
              <a:rect l="l" t="t" r="r" b="b"/>
              <a:pathLst>
                <a:path w="1953895" h="805814">
                  <a:moveTo>
                    <a:pt x="0" y="805746"/>
                  </a:moveTo>
                  <a:lnTo>
                    <a:pt x="1953532" y="0"/>
                  </a:lnTo>
                </a:path>
              </a:pathLst>
            </a:custGeom>
            <a:ln w="30708">
              <a:solidFill>
                <a:srgbClr val="000000"/>
              </a:solidFill>
            </a:ln>
          </p:spPr>
          <p:txBody>
            <a:bodyPr wrap="square" lIns="0" tIns="0" rIns="0" bIns="0" rtlCol="0"/>
            <a:lstStyle/>
            <a:p>
              <a:endParaRPr/>
            </a:p>
          </p:txBody>
        </p:sp>
        <p:sp>
          <p:nvSpPr>
            <p:cNvPr id="335" name="object 335"/>
            <p:cNvSpPr/>
            <p:nvPr/>
          </p:nvSpPr>
          <p:spPr>
            <a:xfrm>
              <a:off x="3066995" y="3480887"/>
              <a:ext cx="1877695" cy="805815"/>
            </a:xfrm>
            <a:custGeom>
              <a:avLst/>
              <a:gdLst/>
              <a:ahLst/>
              <a:cxnLst/>
              <a:rect l="l" t="t" r="r" b="b"/>
              <a:pathLst>
                <a:path w="1877695" h="805814">
                  <a:moveTo>
                    <a:pt x="1877690" y="805746"/>
                  </a:moveTo>
                  <a:lnTo>
                    <a:pt x="0" y="0"/>
                  </a:lnTo>
                </a:path>
              </a:pathLst>
            </a:custGeom>
            <a:ln w="30709">
              <a:solidFill>
                <a:srgbClr val="000000"/>
              </a:solidFill>
            </a:ln>
          </p:spPr>
          <p:txBody>
            <a:bodyPr wrap="square" lIns="0" tIns="0" rIns="0" bIns="0" rtlCol="0"/>
            <a:lstStyle/>
            <a:p>
              <a:endParaRPr/>
            </a:p>
          </p:txBody>
        </p:sp>
        <p:sp>
          <p:nvSpPr>
            <p:cNvPr id="336" name="object 336"/>
            <p:cNvSpPr/>
            <p:nvPr/>
          </p:nvSpPr>
          <p:spPr>
            <a:xfrm>
              <a:off x="6667770" y="2513144"/>
              <a:ext cx="980440" cy="675640"/>
            </a:xfrm>
            <a:custGeom>
              <a:avLst/>
              <a:gdLst/>
              <a:ahLst/>
              <a:cxnLst/>
              <a:rect l="l" t="t" r="r" b="b"/>
              <a:pathLst>
                <a:path w="980439" h="675639">
                  <a:moveTo>
                    <a:pt x="980327" y="0"/>
                  </a:moveTo>
                  <a:lnTo>
                    <a:pt x="0" y="675245"/>
                  </a:lnTo>
                </a:path>
              </a:pathLst>
            </a:custGeom>
            <a:ln w="30720">
              <a:solidFill>
                <a:srgbClr val="000000"/>
              </a:solidFill>
            </a:ln>
          </p:spPr>
          <p:txBody>
            <a:bodyPr wrap="square" lIns="0" tIns="0" rIns="0" bIns="0" rtlCol="0"/>
            <a:lstStyle/>
            <a:p>
              <a:endParaRPr/>
            </a:p>
          </p:txBody>
        </p:sp>
        <p:sp>
          <p:nvSpPr>
            <p:cNvPr id="337" name="object 337"/>
            <p:cNvSpPr/>
            <p:nvPr/>
          </p:nvSpPr>
          <p:spPr>
            <a:xfrm>
              <a:off x="3947123" y="2265842"/>
              <a:ext cx="436880" cy="308610"/>
            </a:xfrm>
            <a:custGeom>
              <a:avLst/>
              <a:gdLst/>
              <a:ahLst/>
              <a:cxnLst/>
              <a:rect l="l" t="t" r="r" b="b"/>
              <a:pathLst>
                <a:path w="436880" h="308610">
                  <a:moveTo>
                    <a:pt x="321315" y="0"/>
                  </a:moveTo>
                  <a:lnTo>
                    <a:pt x="0" y="308557"/>
                  </a:lnTo>
                  <a:lnTo>
                    <a:pt x="157667" y="308557"/>
                  </a:lnTo>
                  <a:lnTo>
                    <a:pt x="209195" y="300108"/>
                  </a:lnTo>
                  <a:lnTo>
                    <a:pt x="258690" y="284927"/>
                  </a:lnTo>
                  <a:lnTo>
                    <a:pt x="305542" y="263343"/>
                  </a:lnTo>
                  <a:lnTo>
                    <a:pt x="349142" y="235683"/>
                  </a:lnTo>
                  <a:lnTo>
                    <a:pt x="388880" y="202274"/>
                  </a:lnTo>
                  <a:lnTo>
                    <a:pt x="424148" y="163446"/>
                  </a:lnTo>
                  <a:lnTo>
                    <a:pt x="436288" y="120714"/>
                  </a:lnTo>
                  <a:lnTo>
                    <a:pt x="431430" y="78063"/>
                  </a:lnTo>
                  <a:lnTo>
                    <a:pt x="411109" y="40368"/>
                  </a:lnTo>
                  <a:lnTo>
                    <a:pt x="376862" y="12507"/>
                  </a:lnTo>
                  <a:lnTo>
                    <a:pt x="335703" y="315"/>
                  </a:lnTo>
                  <a:lnTo>
                    <a:pt x="321315" y="0"/>
                  </a:lnTo>
                  <a:close/>
                </a:path>
              </a:pathLst>
            </a:custGeom>
            <a:solidFill>
              <a:srgbClr val="DDDDDD"/>
            </a:solidFill>
          </p:spPr>
          <p:txBody>
            <a:bodyPr wrap="square" lIns="0" tIns="0" rIns="0" bIns="0" rtlCol="0"/>
            <a:lstStyle/>
            <a:p>
              <a:endParaRPr/>
            </a:p>
          </p:txBody>
        </p:sp>
        <p:sp>
          <p:nvSpPr>
            <p:cNvPr id="338" name="object 338"/>
            <p:cNvSpPr/>
            <p:nvPr/>
          </p:nvSpPr>
          <p:spPr>
            <a:xfrm>
              <a:off x="3947124" y="2340743"/>
              <a:ext cx="299097" cy="233656"/>
            </a:xfrm>
            <a:prstGeom prst="rect">
              <a:avLst/>
            </a:prstGeom>
            <a:blipFill>
              <a:blip r:embed="rId77" cstate="print"/>
              <a:stretch>
                <a:fillRect/>
              </a:stretch>
            </a:blipFill>
          </p:spPr>
          <p:txBody>
            <a:bodyPr wrap="square" lIns="0" tIns="0" rIns="0" bIns="0" rtlCol="0"/>
            <a:lstStyle/>
            <a:p>
              <a:endParaRPr/>
            </a:p>
          </p:txBody>
        </p:sp>
        <p:sp>
          <p:nvSpPr>
            <p:cNvPr id="339" name="object 339"/>
            <p:cNvSpPr/>
            <p:nvPr/>
          </p:nvSpPr>
          <p:spPr>
            <a:xfrm>
              <a:off x="3947123" y="2340744"/>
              <a:ext cx="299720" cy="233679"/>
            </a:xfrm>
            <a:custGeom>
              <a:avLst/>
              <a:gdLst/>
              <a:ahLst/>
              <a:cxnLst/>
              <a:rect l="l" t="t" r="r" b="b"/>
              <a:pathLst>
                <a:path w="299719" h="233680">
                  <a:moveTo>
                    <a:pt x="284" y="173252"/>
                  </a:moveTo>
                  <a:lnTo>
                    <a:pt x="299097" y="0"/>
                  </a:lnTo>
                  <a:lnTo>
                    <a:pt x="278872" y="72484"/>
                  </a:lnTo>
                  <a:lnTo>
                    <a:pt x="0" y="233656"/>
                  </a:lnTo>
                  <a:lnTo>
                    <a:pt x="284" y="173252"/>
                  </a:lnTo>
                  <a:close/>
                </a:path>
              </a:pathLst>
            </a:custGeom>
            <a:ln w="10241">
              <a:solidFill>
                <a:srgbClr val="FFFFFF"/>
              </a:solidFill>
            </a:ln>
          </p:spPr>
          <p:txBody>
            <a:bodyPr wrap="square" lIns="0" tIns="0" rIns="0" bIns="0" rtlCol="0"/>
            <a:lstStyle/>
            <a:p>
              <a:endParaRPr/>
            </a:p>
          </p:txBody>
        </p:sp>
        <p:sp>
          <p:nvSpPr>
            <p:cNvPr id="340" name="object 340"/>
            <p:cNvSpPr/>
            <p:nvPr/>
          </p:nvSpPr>
          <p:spPr>
            <a:xfrm>
              <a:off x="4205486" y="2034460"/>
              <a:ext cx="133596" cy="330160"/>
            </a:xfrm>
            <a:prstGeom prst="rect">
              <a:avLst/>
            </a:prstGeom>
            <a:blipFill>
              <a:blip r:embed="rId78" cstate="print"/>
              <a:stretch>
                <a:fillRect/>
              </a:stretch>
            </a:blipFill>
          </p:spPr>
          <p:txBody>
            <a:bodyPr wrap="square" lIns="0" tIns="0" rIns="0" bIns="0" rtlCol="0"/>
            <a:lstStyle/>
            <a:p>
              <a:endParaRPr/>
            </a:p>
          </p:txBody>
        </p:sp>
        <p:sp>
          <p:nvSpPr>
            <p:cNvPr id="341" name="object 341"/>
            <p:cNvSpPr/>
            <p:nvPr/>
          </p:nvSpPr>
          <p:spPr>
            <a:xfrm>
              <a:off x="4205487" y="2034460"/>
              <a:ext cx="133985" cy="330200"/>
            </a:xfrm>
            <a:custGeom>
              <a:avLst/>
              <a:gdLst/>
              <a:ahLst/>
              <a:cxnLst/>
              <a:rect l="l" t="t" r="r" b="b"/>
              <a:pathLst>
                <a:path w="133985" h="330200">
                  <a:moveTo>
                    <a:pt x="0" y="330160"/>
                  </a:moveTo>
                  <a:lnTo>
                    <a:pt x="97989" y="0"/>
                  </a:lnTo>
                  <a:lnTo>
                    <a:pt x="133596" y="0"/>
                  </a:lnTo>
                  <a:lnTo>
                    <a:pt x="40734" y="306283"/>
                  </a:lnTo>
                  <a:lnTo>
                    <a:pt x="0" y="330160"/>
                  </a:lnTo>
                  <a:close/>
                </a:path>
              </a:pathLst>
            </a:custGeom>
            <a:ln w="10251">
              <a:solidFill>
                <a:srgbClr val="FFFFFF"/>
              </a:solidFill>
            </a:ln>
          </p:spPr>
          <p:txBody>
            <a:bodyPr wrap="square" lIns="0" tIns="0" rIns="0" bIns="0" rtlCol="0"/>
            <a:lstStyle/>
            <a:p>
              <a:endParaRPr/>
            </a:p>
          </p:txBody>
        </p:sp>
        <p:sp>
          <p:nvSpPr>
            <p:cNvPr id="342" name="object 342"/>
            <p:cNvSpPr/>
            <p:nvPr/>
          </p:nvSpPr>
          <p:spPr>
            <a:xfrm>
              <a:off x="3888444" y="1796255"/>
              <a:ext cx="450639" cy="238204"/>
            </a:xfrm>
            <a:prstGeom prst="rect">
              <a:avLst/>
            </a:prstGeom>
            <a:blipFill>
              <a:blip r:embed="rId72" cstate="print"/>
              <a:stretch>
                <a:fillRect/>
              </a:stretch>
            </a:blipFill>
          </p:spPr>
          <p:txBody>
            <a:bodyPr wrap="square" lIns="0" tIns="0" rIns="0" bIns="0" rtlCol="0"/>
            <a:lstStyle/>
            <a:p>
              <a:endParaRPr/>
            </a:p>
          </p:txBody>
        </p:sp>
        <p:sp>
          <p:nvSpPr>
            <p:cNvPr id="343" name="object 343"/>
            <p:cNvSpPr/>
            <p:nvPr/>
          </p:nvSpPr>
          <p:spPr>
            <a:xfrm>
              <a:off x="3888443" y="1796255"/>
              <a:ext cx="450850" cy="238760"/>
            </a:xfrm>
            <a:custGeom>
              <a:avLst/>
              <a:gdLst/>
              <a:ahLst/>
              <a:cxnLst/>
              <a:rect l="l" t="t" r="r" b="b"/>
              <a:pathLst>
                <a:path w="450850" h="238760">
                  <a:moveTo>
                    <a:pt x="0" y="1421"/>
                  </a:moveTo>
                  <a:lnTo>
                    <a:pt x="36746" y="0"/>
                  </a:lnTo>
                  <a:lnTo>
                    <a:pt x="325019" y="152502"/>
                  </a:lnTo>
                  <a:lnTo>
                    <a:pt x="450639" y="238204"/>
                  </a:lnTo>
                  <a:lnTo>
                    <a:pt x="415033" y="238204"/>
                  </a:lnTo>
                  <a:lnTo>
                    <a:pt x="368596" y="212458"/>
                  </a:lnTo>
                  <a:lnTo>
                    <a:pt x="322242" y="186574"/>
                  </a:lnTo>
                  <a:lnTo>
                    <a:pt x="275971" y="160550"/>
                  </a:lnTo>
                  <a:lnTo>
                    <a:pt x="229780" y="134387"/>
                  </a:lnTo>
                  <a:lnTo>
                    <a:pt x="183669" y="108081"/>
                  </a:lnTo>
                  <a:lnTo>
                    <a:pt x="137637" y="81633"/>
                  </a:lnTo>
                  <a:lnTo>
                    <a:pt x="91682" y="55041"/>
                  </a:lnTo>
                  <a:lnTo>
                    <a:pt x="45803" y="28304"/>
                  </a:lnTo>
                  <a:lnTo>
                    <a:pt x="0" y="1421"/>
                  </a:lnTo>
                  <a:close/>
                </a:path>
              </a:pathLst>
            </a:custGeom>
            <a:ln w="10237">
              <a:solidFill>
                <a:srgbClr val="FFFFFF"/>
              </a:solidFill>
            </a:ln>
          </p:spPr>
          <p:txBody>
            <a:bodyPr wrap="square" lIns="0" tIns="0" rIns="0" bIns="0" rtlCol="0"/>
            <a:lstStyle/>
            <a:p>
              <a:endParaRPr/>
            </a:p>
          </p:txBody>
        </p:sp>
        <p:sp>
          <p:nvSpPr>
            <p:cNvPr id="344" name="object 344"/>
            <p:cNvSpPr/>
            <p:nvPr/>
          </p:nvSpPr>
          <p:spPr>
            <a:xfrm>
              <a:off x="3531521" y="2126416"/>
              <a:ext cx="673965" cy="387580"/>
            </a:xfrm>
            <a:prstGeom prst="rect">
              <a:avLst/>
            </a:prstGeom>
            <a:blipFill>
              <a:blip r:embed="rId79" cstate="print"/>
              <a:stretch>
                <a:fillRect/>
              </a:stretch>
            </a:blipFill>
          </p:spPr>
          <p:txBody>
            <a:bodyPr wrap="square" lIns="0" tIns="0" rIns="0" bIns="0" rtlCol="0"/>
            <a:lstStyle/>
            <a:p>
              <a:endParaRPr/>
            </a:p>
          </p:txBody>
        </p:sp>
        <p:sp>
          <p:nvSpPr>
            <p:cNvPr id="345" name="object 345"/>
            <p:cNvSpPr/>
            <p:nvPr/>
          </p:nvSpPr>
          <p:spPr>
            <a:xfrm>
              <a:off x="3531521" y="2126417"/>
              <a:ext cx="674370" cy="387985"/>
            </a:xfrm>
            <a:custGeom>
              <a:avLst/>
              <a:gdLst/>
              <a:ahLst/>
              <a:cxnLst/>
              <a:rect l="l" t="t" r="r" b="b"/>
              <a:pathLst>
                <a:path w="674369" h="387985">
                  <a:moveTo>
                    <a:pt x="0" y="149801"/>
                  </a:moveTo>
                  <a:lnTo>
                    <a:pt x="260072" y="0"/>
                  </a:lnTo>
                  <a:lnTo>
                    <a:pt x="673965" y="238204"/>
                  </a:lnTo>
                  <a:lnTo>
                    <a:pt x="415887" y="387580"/>
                  </a:lnTo>
                  <a:lnTo>
                    <a:pt x="370229" y="371916"/>
                  </a:lnTo>
                  <a:lnTo>
                    <a:pt x="325326" y="354364"/>
                  </a:lnTo>
                  <a:lnTo>
                    <a:pt x="281236" y="334957"/>
                  </a:lnTo>
                  <a:lnTo>
                    <a:pt x="238013" y="313726"/>
                  </a:lnTo>
                  <a:lnTo>
                    <a:pt x="195712" y="290702"/>
                  </a:lnTo>
                  <a:lnTo>
                    <a:pt x="154391" y="265918"/>
                  </a:lnTo>
                  <a:lnTo>
                    <a:pt x="114103" y="239404"/>
                  </a:lnTo>
                  <a:lnTo>
                    <a:pt x="74905" y="211192"/>
                  </a:lnTo>
                  <a:lnTo>
                    <a:pt x="36852" y="181314"/>
                  </a:lnTo>
                  <a:lnTo>
                    <a:pt x="0" y="149801"/>
                  </a:lnTo>
                  <a:close/>
                </a:path>
              </a:pathLst>
            </a:custGeom>
            <a:ln w="10238">
              <a:solidFill>
                <a:srgbClr val="FFFFFF"/>
              </a:solidFill>
            </a:ln>
          </p:spPr>
          <p:txBody>
            <a:bodyPr wrap="square" lIns="0" tIns="0" rIns="0" bIns="0" rtlCol="0"/>
            <a:lstStyle/>
            <a:p>
              <a:endParaRPr/>
            </a:p>
          </p:txBody>
        </p:sp>
        <p:sp>
          <p:nvSpPr>
            <p:cNvPr id="346" name="object 346"/>
            <p:cNvSpPr/>
            <p:nvPr/>
          </p:nvSpPr>
          <p:spPr>
            <a:xfrm>
              <a:off x="3791594" y="1796256"/>
              <a:ext cx="511883" cy="568365"/>
            </a:xfrm>
            <a:prstGeom prst="rect">
              <a:avLst/>
            </a:prstGeom>
            <a:blipFill>
              <a:blip r:embed="rId80" cstate="print"/>
              <a:stretch>
                <a:fillRect/>
              </a:stretch>
            </a:blipFill>
          </p:spPr>
          <p:txBody>
            <a:bodyPr wrap="square" lIns="0" tIns="0" rIns="0" bIns="0" rtlCol="0"/>
            <a:lstStyle/>
            <a:p>
              <a:endParaRPr/>
            </a:p>
          </p:txBody>
        </p:sp>
        <p:sp>
          <p:nvSpPr>
            <p:cNvPr id="347" name="object 347"/>
            <p:cNvSpPr/>
            <p:nvPr/>
          </p:nvSpPr>
          <p:spPr>
            <a:xfrm>
              <a:off x="3791594" y="1796255"/>
              <a:ext cx="512445" cy="568960"/>
            </a:xfrm>
            <a:custGeom>
              <a:avLst/>
              <a:gdLst/>
              <a:ahLst/>
              <a:cxnLst/>
              <a:rect l="l" t="t" r="r" b="b"/>
              <a:pathLst>
                <a:path w="512444" h="568960">
                  <a:moveTo>
                    <a:pt x="413893" y="568365"/>
                  </a:moveTo>
                  <a:lnTo>
                    <a:pt x="368016" y="541714"/>
                  </a:lnTo>
                  <a:lnTo>
                    <a:pt x="322108" y="515106"/>
                  </a:lnTo>
                  <a:lnTo>
                    <a:pt x="276171" y="488543"/>
                  </a:lnTo>
                  <a:lnTo>
                    <a:pt x="230206" y="462025"/>
                  </a:lnTo>
                  <a:lnTo>
                    <a:pt x="184214" y="435554"/>
                  </a:lnTo>
                  <a:lnTo>
                    <a:pt x="138196" y="409130"/>
                  </a:lnTo>
                  <a:lnTo>
                    <a:pt x="92154" y="382756"/>
                  </a:lnTo>
                  <a:lnTo>
                    <a:pt x="46088" y="356433"/>
                  </a:lnTo>
                  <a:lnTo>
                    <a:pt x="0" y="330160"/>
                  </a:lnTo>
                  <a:lnTo>
                    <a:pt x="97989" y="0"/>
                  </a:lnTo>
                  <a:lnTo>
                    <a:pt x="511883" y="238204"/>
                  </a:lnTo>
                  <a:lnTo>
                    <a:pt x="413893" y="568365"/>
                  </a:lnTo>
                  <a:close/>
                </a:path>
              </a:pathLst>
            </a:custGeom>
            <a:ln w="10245">
              <a:solidFill>
                <a:srgbClr val="000000"/>
              </a:solidFill>
            </a:ln>
          </p:spPr>
          <p:txBody>
            <a:bodyPr wrap="square" lIns="0" tIns="0" rIns="0" bIns="0" rtlCol="0"/>
            <a:lstStyle/>
            <a:p>
              <a:endParaRPr/>
            </a:p>
          </p:txBody>
        </p:sp>
        <p:sp>
          <p:nvSpPr>
            <p:cNvPr id="348" name="object 348"/>
            <p:cNvSpPr/>
            <p:nvPr/>
          </p:nvSpPr>
          <p:spPr>
            <a:xfrm>
              <a:off x="3531521" y="2276218"/>
              <a:ext cx="415887" cy="298182"/>
            </a:xfrm>
            <a:prstGeom prst="rect">
              <a:avLst/>
            </a:prstGeom>
            <a:blipFill>
              <a:blip r:embed="rId81" cstate="print"/>
              <a:stretch>
                <a:fillRect/>
              </a:stretch>
            </a:blipFill>
          </p:spPr>
          <p:txBody>
            <a:bodyPr wrap="square" lIns="0" tIns="0" rIns="0" bIns="0" rtlCol="0"/>
            <a:lstStyle/>
            <a:p>
              <a:endParaRPr/>
            </a:p>
          </p:txBody>
        </p:sp>
        <p:sp>
          <p:nvSpPr>
            <p:cNvPr id="349" name="object 349"/>
            <p:cNvSpPr/>
            <p:nvPr/>
          </p:nvSpPr>
          <p:spPr>
            <a:xfrm>
              <a:off x="3531522" y="2276218"/>
              <a:ext cx="415925" cy="298450"/>
            </a:xfrm>
            <a:custGeom>
              <a:avLst/>
              <a:gdLst/>
              <a:ahLst/>
              <a:cxnLst/>
              <a:rect l="l" t="t" r="r" b="b"/>
              <a:pathLst>
                <a:path w="415925" h="298450">
                  <a:moveTo>
                    <a:pt x="0" y="56424"/>
                  </a:moveTo>
                  <a:lnTo>
                    <a:pt x="35621" y="89955"/>
                  </a:lnTo>
                  <a:lnTo>
                    <a:pt x="72783" y="121531"/>
                  </a:lnTo>
                  <a:lnTo>
                    <a:pt x="111403" y="151103"/>
                  </a:lnTo>
                  <a:lnTo>
                    <a:pt x="151399" y="178628"/>
                  </a:lnTo>
                  <a:lnTo>
                    <a:pt x="192686" y="204058"/>
                  </a:lnTo>
                  <a:lnTo>
                    <a:pt x="235182" y="227348"/>
                  </a:lnTo>
                  <a:lnTo>
                    <a:pt x="278805" y="248451"/>
                  </a:lnTo>
                  <a:lnTo>
                    <a:pt x="323471" y="267322"/>
                  </a:lnTo>
                  <a:lnTo>
                    <a:pt x="369098" y="283914"/>
                  </a:lnTo>
                  <a:lnTo>
                    <a:pt x="415602" y="298182"/>
                  </a:lnTo>
                  <a:lnTo>
                    <a:pt x="415887" y="237778"/>
                  </a:lnTo>
                  <a:lnTo>
                    <a:pt x="369463" y="223821"/>
                  </a:lnTo>
                  <a:lnTo>
                    <a:pt x="323904" y="207564"/>
                  </a:lnTo>
                  <a:lnTo>
                    <a:pt x="279289" y="189050"/>
                  </a:lnTo>
                  <a:lnTo>
                    <a:pt x="235695" y="168324"/>
                  </a:lnTo>
                  <a:lnTo>
                    <a:pt x="193202" y="145431"/>
                  </a:lnTo>
                  <a:lnTo>
                    <a:pt x="151889" y="120414"/>
                  </a:lnTo>
                  <a:lnTo>
                    <a:pt x="111833" y="93318"/>
                  </a:lnTo>
                  <a:lnTo>
                    <a:pt x="73114" y="64187"/>
                  </a:lnTo>
                  <a:lnTo>
                    <a:pt x="35810" y="33066"/>
                  </a:lnTo>
                  <a:lnTo>
                    <a:pt x="0" y="0"/>
                  </a:lnTo>
                  <a:lnTo>
                    <a:pt x="0" y="56424"/>
                  </a:lnTo>
                  <a:close/>
                </a:path>
              </a:pathLst>
            </a:custGeom>
            <a:ln w="10240">
              <a:solidFill>
                <a:srgbClr val="000000"/>
              </a:solidFill>
            </a:ln>
          </p:spPr>
          <p:txBody>
            <a:bodyPr wrap="square" lIns="0" tIns="0" rIns="0" bIns="0" rtlCol="0"/>
            <a:lstStyle/>
            <a:p>
              <a:endParaRPr/>
            </a:p>
          </p:txBody>
        </p:sp>
        <p:sp>
          <p:nvSpPr>
            <p:cNvPr id="350" name="object 350"/>
            <p:cNvSpPr/>
            <p:nvPr/>
          </p:nvSpPr>
          <p:spPr>
            <a:xfrm>
              <a:off x="3531521" y="1796255"/>
              <a:ext cx="807720" cy="778510"/>
            </a:xfrm>
            <a:custGeom>
              <a:avLst/>
              <a:gdLst/>
              <a:ahLst/>
              <a:cxnLst/>
              <a:rect l="l" t="t" r="r" b="b"/>
              <a:pathLst>
                <a:path w="807719" h="778510">
                  <a:moveTo>
                    <a:pt x="415602" y="778145"/>
                  </a:moveTo>
                  <a:lnTo>
                    <a:pt x="694475" y="616973"/>
                  </a:lnTo>
                  <a:lnTo>
                    <a:pt x="807562" y="238204"/>
                  </a:lnTo>
                  <a:lnTo>
                    <a:pt x="393669" y="0"/>
                  </a:lnTo>
                  <a:lnTo>
                    <a:pt x="358062" y="0"/>
                  </a:lnTo>
                  <a:lnTo>
                    <a:pt x="260072" y="330160"/>
                  </a:lnTo>
                  <a:lnTo>
                    <a:pt x="0" y="479962"/>
                  </a:lnTo>
                  <a:lnTo>
                    <a:pt x="0" y="536387"/>
                  </a:lnTo>
                  <a:lnTo>
                    <a:pt x="35763" y="569761"/>
                  </a:lnTo>
                  <a:lnTo>
                    <a:pt x="73016" y="601207"/>
                  </a:lnTo>
                  <a:lnTo>
                    <a:pt x="111682" y="630681"/>
                  </a:lnTo>
                  <a:lnTo>
                    <a:pt x="151686" y="658141"/>
                  </a:lnTo>
                  <a:lnTo>
                    <a:pt x="192953" y="683541"/>
                  </a:lnTo>
                  <a:lnTo>
                    <a:pt x="235408" y="706840"/>
                  </a:lnTo>
                  <a:lnTo>
                    <a:pt x="278976" y="727993"/>
                  </a:lnTo>
                  <a:lnTo>
                    <a:pt x="323581" y="746957"/>
                  </a:lnTo>
                  <a:lnTo>
                    <a:pt x="369148" y="763689"/>
                  </a:lnTo>
                  <a:lnTo>
                    <a:pt x="415602" y="778145"/>
                  </a:lnTo>
                  <a:close/>
                </a:path>
              </a:pathLst>
            </a:custGeom>
            <a:ln w="21340">
              <a:solidFill>
                <a:srgbClr val="000000"/>
              </a:solidFill>
            </a:ln>
          </p:spPr>
          <p:txBody>
            <a:bodyPr wrap="square" lIns="0" tIns="0" rIns="0" bIns="0" rtlCol="0"/>
            <a:lstStyle/>
            <a:p>
              <a:endParaRPr/>
            </a:p>
          </p:txBody>
        </p:sp>
        <p:sp>
          <p:nvSpPr>
            <p:cNvPr id="351" name="object 351"/>
            <p:cNvSpPr/>
            <p:nvPr/>
          </p:nvSpPr>
          <p:spPr>
            <a:xfrm>
              <a:off x="3822215" y="1835056"/>
              <a:ext cx="367030" cy="495934"/>
            </a:xfrm>
            <a:custGeom>
              <a:avLst/>
              <a:gdLst/>
              <a:ahLst/>
              <a:cxnLst/>
              <a:rect l="l" t="t" r="r" b="b"/>
              <a:pathLst>
                <a:path w="367030" h="495935">
                  <a:moveTo>
                    <a:pt x="85598" y="0"/>
                  </a:moveTo>
                  <a:lnTo>
                    <a:pt x="0" y="285248"/>
                  </a:lnTo>
                  <a:lnTo>
                    <a:pt x="366607" y="495596"/>
                  </a:lnTo>
                </a:path>
              </a:pathLst>
            </a:custGeom>
            <a:ln w="10247">
              <a:solidFill>
                <a:srgbClr val="FFFFFF"/>
              </a:solidFill>
            </a:ln>
          </p:spPr>
          <p:txBody>
            <a:bodyPr wrap="square" lIns="0" tIns="0" rIns="0" bIns="0" rtlCol="0"/>
            <a:lstStyle/>
            <a:p>
              <a:endParaRPr/>
            </a:p>
          </p:txBody>
        </p:sp>
        <p:sp>
          <p:nvSpPr>
            <p:cNvPr id="352" name="object 352"/>
            <p:cNvSpPr/>
            <p:nvPr/>
          </p:nvSpPr>
          <p:spPr>
            <a:xfrm>
              <a:off x="3970766" y="2421330"/>
              <a:ext cx="179070" cy="139065"/>
            </a:xfrm>
            <a:custGeom>
              <a:avLst/>
              <a:gdLst/>
              <a:ahLst/>
              <a:cxnLst/>
              <a:rect l="l" t="t" r="r" b="b"/>
              <a:pathLst>
                <a:path w="179069" h="139064">
                  <a:moveTo>
                    <a:pt x="178461" y="0"/>
                  </a:moveTo>
                  <a:lnTo>
                    <a:pt x="0" y="103042"/>
                  </a:lnTo>
                  <a:lnTo>
                    <a:pt x="0" y="138573"/>
                  </a:lnTo>
                </a:path>
              </a:pathLst>
            </a:custGeom>
            <a:ln w="10241">
              <a:solidFill>
                <a:srgbClr val="000000"/>
              </a:solidFill>
            </a:ln>
          </p:spPr>
          <p:txBody>
            <a:bodyPr wrap="square" lIns="0" tIns="0" rIns="0" bIns="0" rtlCol="0"/>
            <a:lstStyle/>
            <a:p>
              <a:endParaRPr/>
            </a:p>
          </p:txBody>
        </p:sp>
        <p:sp>
          <p:nvSpPr>
            <p:cNvPr id="353" name="object 353"/>
            <p:cNvSpPr/>
            <p:nvPr/>
          </p:nvSpPr>
          <p:spPr>
            <a:xfrm>
              <a:off x="3833610" y="1835056"/>
              <a:ext cx="439245" cy="495596"/>
            </a:xfrm>
            <a:prstGeom prst="rect">
              <a:avLst/>
            </a:prstGeom>
            <a:blipFill>
              <a:blip r:embed="rId82" cstate="print"/>
              <a:stretch>
                <a:fillRect/>
              </a:stretch>
            </a:blipFill>
          </p:spPr>
          <p:txBody>
            <a:bodyPr wrap="square" lIns="0" tIns="0" rIns="0" bIns="0" rtlCol="0"/>
            <a:lstStyle/>
            <a:p>
              <a:endParaRPr/>
            </a:p>
          </p:txBody>
        </p:sp>
        <p:sp>
          <p:nvSpPr>
            <p:cNvPr id="354" name="object 354"/>
            <p:cNvSpPr/>
            <p:nvPr/>
          </p:nvSpPr>
          <p:spPr>
            <a:xfrm>
              <a:off x="3833609" y="1835056"/>
              <a:ext cx="439420" cy="495934"/>
            </a:xfrm>
            <a:custGeom>
              <a:avLst/>
              <a:gdLst/>
              <a:ahLst/>
              <a:cxnLst/>
              <a:rect l="l" t="t" r="r" b="b"/>
              <a:pathLst>
                <a:path w="439419" h="495935">
                  <a:moveTo>
                    <a:pt x="0" y="282122"/>
                  </a:moveTo>
                  <a:lnTo>
                    <a:pt x="82322" y="4832"/>
                  </a:lnTo>
                  <a:lnTo>
                    <a:pt x="74204" y="0"/>
                  </a:lnTo>
                  <a:lnTo>
                    <a:pt x="120144" y="25763"/>
                  </a:lnTo>
                  <a:lnTo>
                    <a:pt x="165992" y="51674"/>
                  </a:lnTo>
                  <a:lnTo>
                    <a:pt x="211750" y="77735"/>
                  </a:lnTo>
                  <a:lnTo>
                    <a:pt x="257419" y="103948"/>
                  </a:lnTo>
                  <a:lnTo>
                    <a:pt x="303002" y="130314"/>
                  </a:lnTo>
                  <a:lnTo>
                    <a:pt x="348499" y="156834"/>
                  </a:lnTo>
                  <a:lnTo>
                    <a:pt x="393913" y="183512"/>
                  </a:lnTo>
                  <a:lnTo>
                    <a:pt x="439245" y="210347"/>
                  </a:lnTo>
                  <a:lnTo>
                    <a:pt x="355213" y="495596"/>
                  </a:lnTo>
                  <a:lnTo>
                    <a:pt x="356780" y="487495"/>
                  </a:lnTo>
                  <a:lnTo>
                    <a:pt x="311855" y="462412"/>
                  </a:lnTo>
                  <a:lnTo>
                    <a:pt x="267024" y="437158"/>
                  </a:lnTo>
                  <a:lnTo>
                    <a:pt x="222286" y="411733"/>
                  </a:lnTo>
                  <a:lnTo>
                    <a:pt x="177642" y="386141"/>
                  </a:lnTo>
                  <a:lnTo>
                    <a:pt x="133091" y="360382"/>
                  </a:lnTo>
                  <a:lnTo>
                    <a:pt x="88634" y="334458"/>
                  </a:lnTo>
                  <a:lnTo>
                    <a:pt x="44270" y="308370"/>
                  </a:lnTo>
                  <a:lnTo>
                    <a:pt x="0" y="282122"/>
                  </a:lnTo>
                  <a:close/>
                </a:path>
              </a:pathLst>
            </a:custGeom>
            <a:ln w="10245">
              <a:solidFill>
                <a:srgbClr val="000000"/>
              </a:solidFill>
            </a:ln>
          </p:spPr>
          <p:txBody>
            <a:bodyPr wrap="square" lIns="0" tIns="0" rIns="0" bIns="0" rtlCol="0"/>
            <a:lstStyle/>
            <a:p>
              <a:endParaRPr/>
            </a:p>
          </p:txBody>
        </p:sp>
        <p:sp>
          <p:nvSpPr>
            <p:cNvPr id="355" name="object 355"/>
            <p:cNvSpPr/>
            <p:nvPr/>
          </p:nvSpPr>
          <p:spPr>
            <a:xfrm>
              <a:off x="3590058" y="2154131"/>
              <a:ext cx="566420" cy="326390"/>
            </a:xfrm>
            <a:custGeom>
              <a:avLst/>
              <a:gdLst/>
              <a:ahLst/>
              <a:cxnLst/>
              <a:rect l="l" t="t" r="r" b="b"/>
              <a:pathLst>
                <a:path w="566419" h="326389">
                  <a:moveTo>
                    <a:pt x="370880" y="284396"/>
                  </a:moveTo>
                  <a:lnTo>
                    <a:pt x="335843" y="304720"/>
                  </a:lnTo>
                  <a:lnTo>
                    <a:pt x="373159" y="326181"/>
                  </a:lnTo>
                  <a:lnTo>
                    <a:pt x="408196" y="305999"/>
                  </a:lnTo>
                  <a:lnTo>
                    <a:pt x="370880" y="284396"/>
                  </a:lnTo>
                  <a:close/>
                </a:path>
                <a:path w="566419" h="326389">
                  <a:moveTo>
                    <a:pt x="423578" y="254123"/>
                  </a:moveTo>
                  <a:lnTo>
                    <a:pt x="388399" y="274305"/>
                  </a:lnTo>
                  <a:lnTo>
                    <a:pt x="425715" y="295766"/>
                  </a:lnTo>
                  <a:lnTo>
                    <a:pt x="460894" y="275584"/>
                  </a:lnTo>
                  <a:lnTo>
                    <a:pt x="423578" y="254123"/>
                  </a:lnTo>
                  <a:close/>
                </a:path>
                <a:path w="566419" h="326389">
                  <a:moveTo>
                    <a:pt x="314906" y="252133"/>
                  </a:moveTo>
                  <a:lnTo>
                    <a:pt x="279869" y="272457"/>
                  </a:lnTo>
                  <a:lnTo>
                    <a:pt x="317185" y="293918"/>
                  </a:lnTo>
                  <a:lnTo>
                    <a:pt x="352222" y="273736"/>
                  </a:lnTo>
                  <a:lnTo>
                    <a:pt x="314906" y="252133"/>
                  </a:lnTo>
                  <a:close/>
                </a:path>
                <a:path w="566419" h="326389">
                  <a:moveTo>
                    <a:pt x="476134" y="223849"/>
                  </a:moveTo>
                  <a:lnTo>
                    <a:pt x="441097" y="244032"/>
                  </a:lnTo>
                  <a:lnTo>
                    <a:pt x="478413" y="265493"/>
                  </a:lnTo>
                  <a:lnTo>
                    <a:pt x="513450" y="245311"/>
                  </a:lnTo>
                  <a:lnTo>
                    <a:pt x="476134" y="223849"/>
                  </a:lnTo>
                  <a:close/>
                </a:path>
                <a:path w="566419" h="326389">
                  <a:moveTo>
                    <a:pt x="367604" y="221860"/>
                  </a:moveTo>
                  <a:lnTo>
                    <a:pt x="332425" y="242042"/>
                  </a:lnTo>
                  <a:lnTo>
                    <a:pt x="369741" y="263645"/>
                  </a:lnTo>
                  <a:lnTo>
                    <a:pt x="404920" y="243321"/>
                  </a:lnTo>
                  <a:lnTo>
                    <a:pt x="367604" y="221860"/>
                  </a:lnTo>
                  <a:close/>
                </a:path>
                <a:path w="566419" h="326389">
                  <a:moveTo>
                    <a:pt x="146984" y="155486"/>
                  </a:moveTo>
                  <a:lnTo>
                    <a:pt x="111947" y="175668"/>
                  </a:lnTo>
                  <a:lnTo>
                    <a:pt x="261211" y="261655"/>
                  </a:lnTo>
                  <a:lnTo>
                    <a:pt x="296248" y="241473"/>
                  </a:lnTo>
                  <a:lnTo>
                    <a:pt x="146984" y="155486"/>
                  </a:lnTo>
                  <a:close/>
                </a:path>
                <a:path w="566419" h="326389">
                  <a:moveTo>
                    <a:pt x="528832" y="193434"/>
                  </a:moveTo>
                  <a:lnTo>
                    <a:pt x="493653" y="213616"/>
                  </a:lnTo>
                  <a:lnTo>
                    <a:pt x="530968" y="235220"/>
                  </a:lnTo>
                  <a:lnTo>
                    <a:pt x="566148" y="214895"/>
                  </a:lnTo>
                  <a:lnTo>
                    <a:pt x="528832" y="193434"/>
                  </a:lnTo>
                  <a:close/>
                </a:path>
                <a:path w="566419" h="326389">
                  <a:moveTo>
                    <a:pt x="420160" y="191587"/>
                  </a:moveTo>
                  <a:lnTo>
                    <a:pt x="385123" y="211769"/>
                  </a:lnTo>
                  <a:lnTo>
                    <a:pt x="422439" y="233230"/>
                  </a:lnTo>
                  <a:lnTo>
                    <a:pt x="457476" y="213048"/>
                  </a:lnTo>
                  <a:lnTo>
                    <a:pt x="420160" y="191587"/>
                  </a:lnTo>
                  <a:close/>
                </a:path>
                <a:path w="566419" h="326389">
                  <a:moveTo>
                    <a:pt x="311630" y="189597"/>
                  </a:moveTo>
                  <a:lnTo>
                    <a:pt x="276451" y="209779"/>
                  </a:lnTo>
                  <a:lnTo>
                    <a:pt x="313767" y="231382"/>
                  </a:lnTo>
                  <a:lnTo>
                    <a:pt x="348946" y="211058"/>
                  </a:lnTo>
                  <a:lnTo>
                    <a:pt x="311630" y="189597"/>
                  </a:lnTo>
                  <a:close/>
                </a:path>
                <a:path w="566419" h="326389">
                  <a:moveTo>
                    <a:pt x="472858" y="161171"/>
                  </a:moveTo>
                  <a:lnTo>
                    <a:pt x="437821" y="181496"/>
                  </a:lnTo>
                  <a:lnTo>
                    <a:pt x="474995" y="202957"/>
                  </a:lnTo>
                  <a:lnTo>
                    <a:pt x="510174" y="182775"/>
                  </a:lnTo>
                  <a:lnTo>
                    <a:pt x="472858" y="161171"/>
                  </a:lnTo>
                  <a:close/>
                </a:path>
                <a:path w="566419" h="326389">
                  <a:moveTo>
                    <a:pt x="364186" y="159324"/>
                  </a:moveTo>
                  <a:lnTo>
                    <a:pt x="329149" y="179506"/>
                  </a:lnTo>
                  <a:lnTo>
                    <a:pt x="366465" y="200967"/>
                  </a:lnTo>
                  <a:lnTo>
                    <a:pt x="401502" y="180785"/>
                  </a:lnTo>
                  <a:lnTo>
                    <a:pt x="364186" y="159324"/>
                  </a:lnTo>
                  <a:close/>
                </a:path>
                <a:path w="566419" h="326389">
                  <a:moveTo>
                    <a:pt x="255656" y="157334"/>
                  </a:moveTo>
                  <a:lnTo>
                    <a:pt x="220477" y="177658"/>
                  </a:lnTo>
                  <a:lnTo>
                    <a:pt x="257793" y="199119"/>
                  </a:lnTo>
                  <a:lnTo>
                    <a:pt x="292972" y="178937"/>
                  </a:lnTo>
                  <a:lnTo>
                    <a:pt x="255656" y="157334"/>
                  </a:lnTo>
                  <a:close/>
                </a:path>
                <a:path w="566419" h="326389">
                  <a:moveTo>
                    <a:pt x="416884" y="128909"/>
                  </a:moveTo>
                  <a:lnTo>
                    <a:pt x="381847" y="149233"/>
                  </a:lnTo>
                  <a:lnTo>
                    <a:pt x="419163" y="170694"/>
                  </a:lnTo>
                  <a:lnTo>
                    <a:pt x="454200" y="150512"/>
                  </a:lnTo>
                  <a:lnTo>
                    <a:pt x="416884" y="128909"/>
                  </a:lnTo>
                  <a:close/>
                </a:path>
                <a:path w="566419" h="326389">
                  <a:moveTo>
                    <a:pt x="308212" y="127061"/>
                  </a:moveTo>
                  <a:lnTo>
                    <a:pt x="273175" y="147243"/>
                  </a:lnTo>
                  <a:lnTo>
                    <a:pt x="310491" y="168704"/>
                  </a:lnTo>
                  <a:lnTo>
                    <a:pt x="345528" y="148522"/>
                  </a:lnTo>
                  <a:lnTo>
                    <a:pt x="308212" y="127061"/>
                  </a:lnTo>
                  <a:close/>
                </a:path>
                <a:path w="566419" h="326389">
                  <a:moveTo>
                    <a:pt x="199683" y="125071"/>
                  </a:moveTo>
                  <a:lnTo>
                    <a:pt x="164503" y="145395"/>
                  </a:lnTo>
                  <a:lnTo>
                    <a:pt x="201819" y="166857"/>
                  </a:lnTo>
                  <a:lnTo>
                    <a:pt x="236999" y="146675"/>
                  </a:lnTo>
                  <a:lnTo>
                    <a:pt x="199683" y="125071"/>
                  </a:lnTo>
                  <a:close/>
                </a:path>
                <a:path w="566419" h="326389">
                  <a:moveTo>
                    <a:pt x="91011" y="123224"/>
                  </a:moveTo>
                  <a:lnTo>
                    <a:pt x="55973" y="143406"/>
                  </a:lnTo>
                  <a:lnTo>
                    <a:pt x="93289" y="164867"/>
                  </a:lnTo>
                  <a:lnTo>
                    <a:pt x="128326" y="144685"/>
                  </a:lnTo>
                  <a:lnTo>
                    <a:pt x="91011" y="123224"/>
                  </a:lnTo>
                  <a:close/>
                </a:path>
                <a:path w="566419" h="326389">
                  <a:moveTo>
                    <a:pt x="360910" y="96788"/>
                  </a:moveTo>
                  <a:lnTo>
                    <a:pt x="325873" y="116970"/>
                  </a:lnTo>
                  <a:lnTo>
                    <a:pt x="363189" y="138431"/>
                  </a:lnTo>
                  <a:lnTo>
                    <a:pt x="398226" y="118249"/>
                  </a:lnTo>
                  <a:lnTo>
                    <a:pt x="360910" y="96788"/>
                  </a:lnTo>
                  <a:close/>
                </a:path>
                <a:path w="566419" h="326389">
                  <a:moveTo>
                    <a:pt x="252238" y="94798"/>
                  </a:moveTo>
                  <a:lnTo>
                    <a:pt x="217201" y="114980"/>
                  </a:lnTo>
                  <a:lnTo>
                    <a:pt x="254517" y="136584"/>
                  </a:lnTo>
                  <a:lnTo>
                    <a:pt x="289554" y="116259"/>
                  </a:lnTo>
                  <a:lnTo>
                    <a:pt x="252238" y="94798"/>
                  </a:lnTo>
                  <a:close/>
                </a:path>
                <a:path w="566419" h="326389">
                  <a:moveTo>
                    <a:pt x="143709" y="92951"/>
                  </a:moveTo>
                  <a:lnTo>
                    <a:pt x="108529" y="113133"/>
                  </a:lnTo>
                  <a:lnTo>
                    <a:pt x="145845" y="134594"/>
                  </a:lnTo>
                  <a:lnTo>
                    <a:pt x="181025" y="114412"/>
                  </a:lnTo>
                  <a:lnTo>
                    <a:pt x="143709" y="92951"/>
                  </a:lnTo>
                  <a:close/>
                </a:path>
                <a:path w="566419" h="326389">
                  <a:moveTo>
                    <a:pt x="35037" y="90961"/>
                  </a:moveTo>
                  <a:lnTo>
                    <a:pt x="0" y="111143"/>
                  </a:lnTo>
                  <a:lnTo>
                    <a:pt x="37315" y="132746"/>
                  </a:lnTo>
                  <a:lnTo>
                    <a:pt x="72353" y="112422"/>
                  </a:lnTo>
                  <a:lnTo>
                    <a:pt x="35037" y="90961"/>
                  </a:lnTo>
                  <a:close/>
                </a:path>
                <a:path w="566419" h="326389">
                  <a:moveTo>
                    <a:pt x="304936" y="64525"/>
                  </a:moveTo>
                  <a:lnTo>
                    <a:pt x="269899" y="84707"/>
                  </a:lnTo>
                  <a:lnTo>
                    <a:pt x="307215" y="106168"/>
                  </a:lnTo>
                  <a:lnTo>
                    <a:pt x="342252" y="85986"/>
                  </a:lnTo>
                  <a:lnTo>
                    <a:pt x="304936" y="64525"/>
                  </a:lnTo>
                  <a:close/>
                </a:path>
                <a:path w="566419" h="326389">
                  <a:moveTo>
                    <a:pt x="196264" y="62535"/>
                  </a:moveTo>
                  <a:lnTo>
                    <a:pt x="161227" y="82717"/>
                  </a:lnTo>
                  <a:lnTo>
                    <a:pt x="198543" y="104321"/>
                  </a:lnTo>
                  <a:lnTo>
                    <a:pt x="233580" y="83997"/>
                  </a:lnTo>
                  <a:lnTo>
                    <a:pt x="196264" y="62535"/>
                  </a:lnTo>
                  <a:close/>
                </a:path>
                <a:path w="566419" h="326389">
                  <a:moveTo>
                    <a:pt x="87735" y="60688"/>
                  </a:moveTo>
                  <a:lnTo>
                    <a:pt x="52555" y="80870"/>
                  </a:lnTo>
                  <a:lnTo>
                    <a:pt x="89871" y="102331"/>
                  </a:lnTo>
                  <a:lnTo>
                    <a:pt x="125051" y="82149"/>
                  </a:lnTo>
                  <a:lnTo>
                    <a:pt x="87735" y="60688"/>
                  </a:lnTo>
                  <a:close/>
                </a:path>
                <a:path w="566419" h="326389">
                  <a:moveTo>
                    <a:pt x="248962" y="32262"/>
                  </a:moveTo>
                  <a:lnTo>
                    <a:pt x="213925" y="52444"/>
                  </a:lnTo>
                  <a:lnTo>
                    <a:pt x="251241" y="73906"/>
                  </a:lnTo>
                  <a:lnTo>
                    <a:pt x="286278" y="53723"/>
                  </a:lnTo>
                  <a:lnTo>
                    <a:pt x="248962" y="32262"/>
                  </a:lnTo>
                  <a:close/>
                </a:path>
                <a:path w="566419" h="326389">
                  <a:moveTo>
                    <a:pt x="140290" y="30273"/>
                  </a:moveTo>
                  <a:lnTo>
                    <a:pt x="105253" y="50597"/>
                  </a:lnTo>
                  <a:lnTo>
                    <a:pt x="142569" y="72058"/>
                  </a:lnTo>
                  <a:lnTo>
                    <a:pt x="177606" y="51876"/>
                  </a:lnTo>
                  <a:lnTo>
                    <a:pt x="140290" y="30273"/>
                  </a:lnTo>
                  <a:close/>
                </a:path>
                <a:path w="566419" h="326389">
                  <a:moveTo>
                    <a:pt x="192988" y="0"/>
                  </a:moveTo>
                  <a:lnTo>
                    <a:pt x="157951" y="20182"/>
                  </a:lnTo>
                  <a:lnTo>
                    <a:pt x="195267" y="41643"/>
                  </a:lnTo>
                  <a:lnTo>
                    <a:pt x="230304" y="21461"/>
                  </a:lnTo>
                  <a:lnTo>
                    <a:pt x="192988" y="0"/>
                  </a:lnTo>
                  <a:close/>
                </a:path>
              </a:pathLst>
            </a:custGeom>
            <a:solidFill>
              <a:srgbClr val="FFFFFF"/>
            </a:solidFill>
          </p:spPr>
          <p:txBody>
            <a:bodyPr wrap="square" lIns="0" tIns="0" rIns="0" bIns="0" rtlCol="0"/>
            <a:lstStyle/>
            <a:p>
              <a:endParaRPr/>
            </a:p>
          </p:txBody>
        </p:sp>
        <p:sp>
          <p:nvSpPr>
            <p:cNvPr id="356" name="object 356"/>
            <p:cNvSpPr/>
            <p:nvPr/>
          </p:nvSpPr>
          <p:spPr>
            <a:xfrm>
              <a:off x="3590058" y="2174314"/>
              <a:ext cx="566420" cy="314325"/>
            </a:xfrm>
            <a:custGeom>
              <a:avLst/>
              <a:gdLst/>
              <a:ahLst/>
              <a:cxnLst/>
              <a:rect l="l" t="t" r="r" b="b"/>
              <a:pathLst>
                <a:path w="566419" h="314325">
                  <a:moveTo>
                    <a:pt x="157951" y="0"/>
                  </a:moveTo>
                  <a:lnTo>
                    <a:pt x="157951" y="8101"/>
                  </a:lnTo>
                  <a:lnTo>
                    <a:pt x="195267" y="29562"/>
                  </a:lnTo>
                  <a:lnTo>
                    <a:pt x="195267" y="21461"/>
                  </a:lnTo>
                  <a:lnTo>
                    <a:pt x="157951" y="0"/>
                  </a:lnTo>
                  <a:close/>
                </a:path>
                <a:path w="566419" h="314325">
                  <a:moveTo>
                    <a:pt x="230304" y="1279"/>
                  </a:moveTo>
                  <a:lnTo>
                    <a:pt x="195267" y="21461"/>
                  </a:lnTo>
                  <a:lnTo>
                    <a:pt x="195267" y="29562"/>
                  </a:lnTo>
                  <a:lnTo>
                    <a:pt x="230304" y="9380"/>
                  </a:lnTo>
                  <a:lnTo>
                    <a:pt x="230304" y="1279"/>
                  </a:lnTo>
                  <a:close/>
                </a:path>
                <a:path w="566419" h="314325">
                  <a:moveTo>
                    <a:pt x="213925" y="32262"/>
                  </a:moveTo>
                  <a:lnTo>
                    <a:pt x="213925" y="40364"/>
                  </a:lnTo>
                  <a:lnTo>
                    <a:pt x="251241" y="61825"/>
                  </a:lnTo>
                  <a:lnTo>
                    <a:pt x="251241" y="53723"/>
                  </a:lnTo>
                  <a:lnTo>
                    <a:pt x="213925" y="32262"/>
                  </a:lnTo>
                  <a:close/>
                </a:path>
                <a:path w="566419" h="314325">
                  <a:moveTo>
                    <a:pt x="286278" y="33541"/>
                  </a:moveTo>
                  <a:lnTo>
                    <a:pt x="251241" y="53723"/>
                  </a:lnTo>
                  <a:lnTo>
                    <a:pt x="251241" y="61825"/>
                  </a:lnTo>
                  <a:lnTo>
                    <a:pt x="286278" y="41643"/>
                  </a:lnTo>
                  <a:lnTo>
                    <a:pt x="286278" y="33541"/>
                  </a:lnTo>
                  <a:close/>
                </a:path>
                <a:path w="566419" h="314325">
                  <a:moveTo>
                    <a:pt x="269899" y="64525"/>
                  </a:moveTo>
                  <a:lnTo>
                    <a:pt x="269899" y="72626"/>
                  </a:lnTo>
                  <a:lnTo>
                    <a:pt x="307215" y="94088"/>
                  </a:lnTo>
                  <a:lnTo>
                    <a:pt x="307215" y="85986"/>
                  </a:lnTo>
                  <a:lnTo>
                    <a:pt x="269899" y="64525"/>
                  </a:lnTo>
                  <a:close/>
                </a:path>
                <a:path w="566419" h="314325">
                  <a:moveTo>
                    <a:pt x="342252" y="65804"/>
                  </a:moveTo>
                  <a:lnTo>
                    <a:pt x="307215" y="85986"/>
                  </a:lnTo>
                  <a:lnTo>
                    <a:pt x="307215" y="94088"/>
                  </a:lnTo>
                  <a:lnTo>
                    <a:pt x="342252" y="73906"/>
                  </a:lnTo>
                  <a:lnTo>
                    <a:pt x="342252" y="65804"/>
                  </a:lnTo>
                  <a:close/>
                </a:path>
                <a:path w="566419" h="314325">
                  <a:moveTo>
                    <a:pt x="325873" y="96788"/>
                  </a:moveTo>
                  <a:lnTo>
                    <a:pt x="325873" y="104747"/>
                  </a:lnTo>
                  <a:lnTo>
                    <a:pt x="363189" y="126350"/>
                  </a:lnTo>
                  <a:lnTo>
                    <a:pt x="363189" y="118249"/>
                  </a:lnTo>
                  <a:lnTo>
                    <a:pt x="325873" y="96788"/>
                  </a:lnTo>
                  <a:close/>
                </a:path>
                <a:path w="566419" h="314325">
                  <a:moveTo>
                    <a:pt x="398226" y="98067"/>
                  </a:moveTo>
                  <a:lnTo>
                    <a:pt x="363189" y="118249"/>
                  </a:lnTo>
                  <a:lnTo>
                    <a:pt x="363189" y="126350"/>
                  </a:lnTo>
                  <a:lnTo>
                    <a:pt x="398226" y="106026"/>
                  </a:lnTo>
                  <a:lnTo>
                    <a:pt x="398226" y="98067"/>
                  </a:lnTo>
                  <a:close/>
                </a:path>
                <a:path w="566419" h="314325">
                  <a:moveTo>
                    <a:pt x="381847" y="129051"/>
                  </a:moveTo>
                  <a:lnTo>
                    <a:pt x="381847" y="137010"/>
                  </a:lnTo>
                  <a:lnTo>
                    <a:pt x="419163" y="158613"/>
                  </a:lnTo>
                  <a:lnTo>
                    <a:pt x="419163" y="150512"/>
                  </a:lnTo>
                  <a:lnTo>
                    <a:pt x="381847" y="129051"/>
                  </a:lnTo>
                  <a:close/>
                </a:path>
                <a:path w="566419" h="314325">
                  <a:moveTo>
                    <a:pt x="454200" y="130330"/>
                  </a:moveTo>
                  <a:lnTo>
                    <a:pt x="419163" y="150512"/>
                  </a:lnTo>
                  <a:lnTo>
                    <a:pt x="419163" y="158613"/>
                  </a:lnTo>
                  <a:lnTo>
                    <a:pt x="454200" y="138289"/>
                  </a:lnTo>
                  <a:lnTo>
                    <a:pt x="454200" y="130330"/>
                  </a:lnTo>
                  <a:close/>
                </a:path>
                <a:path w="566419" h="314325">
                  <a:moveTo>
                    <a:pt x="437821" y="161314"/>
                  </a:moveTo>
                  <a:lnTo>
                    <a:pt x="437821" y="169273"/>
                  </a:lnTo>
                  <a:lnTo>
                    <a:pt x="474995" y="190734"/>
                  </a:lnTo>
                  <a:lnTo>
                    <a:pt x="474995" y="182775"/>
                  </a:lnTo>
                  <a:lnTo>
                    <a:pt x="437821" y="161314"/>
                  </a:lnTo>
                  <a:close/>
                </a:path>
                <a:path w="566419" h="314325">
                  <a:moveTo>
                    <a:pt x="510174" y="162593"/>
                  </a:moveTo>
                  <a:lnTo>
                    <a:pt x="474995" y="182775"/>
                  </a:lnTo>
                  <a:lnTo>
                    <a:pt x="474995" y="190734"/>
                  </a:lnTo>
                  <a:lnTo>
                    <a:pt x="510174" y="170552"/>
                  </a:lnTo>
                  <a:lnTo>
                    <a:pt x="510174" y="162593"/>
                  </a:lnTo>
                  <a:close/>
                </a:path>
                <a:path w="566419" h="314325">
                  <a:moveTo>
                    <a:pt x="493653" y="193434"/>
                  </a:moveTo>
                  <a:lnTo>
                    <a:pt x="493653" y="201536"/>
                  </a:lnTo>
                  <a:lnTo>
                    <a:pt x="530968" y="222997"/>
                  </a:lnTo>
                  <a:lnTo>
                    <a:pt x="530968" y="215038"/>
                  </a:lnTo>
                  <a:lnTo>
                    <a:pt x="493653" y="193434"/>
                  </a:lnTo>
                  <a:close/>
                </a:path>
                <a:path w="566419" h="314325">
                  <a:moveTo>
                    <a:pt x="566148" y="194713"/>
                  </a:moveTo>
                  <a:lnTo>
                    <a:pt x="530968" y="215038"/>
                  </a:lnTo>
                  <a:lnTo>
                    <a:pt x="530968" y="222997"/>
                  </a:lnTo>
                  <a:lnTo>
                    <a:pt x="566148" y="202815"/>
                  </a:lnTo>
                  <a:lnTo>
                    <a:pt x="566148" y="194713"/>
                  </a:lnTo>
                  <a:close/>
                </a:path>
                <a:path w="566419" h="314325">
                  <a:moveTo>
                    <a:pt x="105253" y="30415"/>
                  </a:moveTo>
                  <a:lnTo>
                    <a:pt x="105253" y="38374"/>
                  </a:lnTo>
                  <a:lnTo>
                    <a:pt x="142569" y="59835"/>
                  </a:lnTo>
                  <a:lnTo>
                    <a:pt x="142569" y="51876"/>
                  </a:lnTo>
                  <a:lnTo>
                    <a:pt x="105253" y="30415"/>
                  </a:lnTo>
                  <a:close/>
                </a:path>
                <a:path w="566419" h="314325">
                  <a:moveTo>
                    <a:pt x="177606" y="31694"/>
                  </a:moveTo>
                  <a:lnTo>
                    <a:pt x="142569" y="51876"/>
                  </a:lnTo>
                  <a:lnTo>
                    <a:pt x="142569" y="59835"/>
                  </a:lnTo>
                  <a:lnTo>
                    <a:pt x="177606" y="39653"/>
                  </a:lnTo>
                  <a:lnTo>
                    <a:pt x="177606" y="31694"/>
                  </a:lnTo>
                  <a:close/>
                </a:path>
                <a:path w="566419" h="314325">
                  <a:moveTo>
                    <a:pt x="161227" y="62535"/>
                  </a:moveTo>
                  <a:lnTo>
                    <a:pt x="161227" y="70637"/>
                  </a:lnTo>
                  <a:lnTo>
                    <a:pt x="198543" y="92098"/>
                  </a:lnTo>
                  <a:lnTo>
                    <a:pt x="198543" y="84139"/>
                  </a:lnTo>
                  <a:lnTo>
                    <a:pt x="161227" y="62535"/>
                  </a:lnTo>
                  <a:close/>
                </a:path>
                <a:path w="566419" h="314325">
                  <a:moveTo>
                    <a:pt x="233580" y="63815"/>
                  </a:moveTo>
                  <a:lnTo>
                    <a:pt x="198543" y="84139"/>
                  </a:lnTo>
                  <a:lnTo>
                    <a:pt x="198543" y="92098"/>
                  </a:lnTo>
                  <a:lnTo>
                    <a:pt x="233580" y="71916"/>
                  </a:lnTo>
                  <a:lnTo>
                    <a:pt x="233580" y="63815"/>
                  </a:lnTo>
                  <a:close/>
                </a:path>
                <a:path w="566419" h="314325">
                  <a:moveTo>
                    <a:pt x="217201" y="94798"/>
                  </a:moveTo>
                  <a:lnTo>
                    <a:pt x="217201" y="102899"/>
                  </a:lnTo>
                  <a:lnTo>
                    <a:pt x="254517" y="124361"/>
                  </a:lnTo>
                  <a:lnTo>
                    <a:pt x="254517" y="116401"/>
                  </a:lnTo>
                  <a:lnTo>
                    <a:pt x="217201" y="94798"/>
                  </a:lnTo>
                  <a:close/>
                </a:path>
                <a:path w="566419" h="314325">
                  <a:moveTo>
                    <a:pt x="289554" y="96077"/>
                  </a:moveTo>
                  <a:lnTo>
                    <a:pt x="254517" y="116401"/>
                  </a:lnTo>
                  <a:lnTo>
                    <a:pt x="254517" y="124361"/>
                  </a:lnTo>
                  <a:lnTo>
                    <a:pt x="289554" y="104179"/>
                  </a:lnTo>
                  <a:lnTo>
                    <a:pt x="289554" y="96077"/>
                  </a:lnTo>
                  <a:close/>
                </a:path>
                <a:path w="566419" h="314325">
                  <a:moveTo>
                    <a:pt x="273175" y="127061"/>
                  </a:moveTo>
                  <a:lnTo>
                    <a:pt x="273175" y="135162"/>
                  </a:lnTo>
                  <a:lnTo>
                    <a:pt x="310491" y="156623"/>
                  </a:lnTo>
                  <a:lnTo>
                    <a:pt x="310491" y="148522"/>
                  </a:lnTo>
                  <a:lnTo>
                    <a:pt x="273175" y="127061"/>
                  </a:lnTo>
                  <a:close/>
                </a:path>
                <a:path w="566419" h="314325">
                  <a:moveTo>
                    <a:pt x="345528" y="128340"/>
                  </a:moveTo>
                  <a:lnTo>
                    <a:pt x="310491" y="148522"/>
                  </a:lnTo>
                  <a:lnTo>
                    <a:pt x="310491" y="156623"/>
                  </a:lnTo>
                  <a:lnTo>
                    <a:pt x="345528" y="136441"/>
                  </a:lnTo>
                  <a:lnTo>
                    <a:pt x="345528" y="128340"/>
                  </a:lnTo>
                  <a:close/>
                </a:path>
                <a:path w="566419" h="314325">
                  <a:moveTo>
                    <a:pt x="329149" y="159324"/>
                  </a:moveTo>
                  <a:lnTo>
                    <a:pt x="329149" y="167425"/>
                  </a:lnTo>
                  <a:lnTo>
                    <a:pt x="366465" y="188886"/>
                  </a:lnTo>
                  <a:lnTo>
                    <a:pt x="366465" y="180785"/>
                  </a:lnTo>
                  <a:lnTo>
                    <a:pt x="329149" y="159324"/>
                  </a:lnTo>
                  <a:close/>
                </a:path>
                <a:path w="566419" h="314325">
                  <a:moveTo>
                    <a:pt x="401502" y="160603"/>
                  </a:moveTo>
                  <a:lnTo>
                    <a:pt x="366465" y="180785"/>
                  </a:lnTo>
                  <a:lnTo>
                    <a:pt x="366465" y="188886"/>
                  </a:lnTo>
                  <a:lnTo>
                    <a:pt x="401502" y="168704"/>
                  </a:lnTo>
                  <a:lnTo>
                    <a:pt x="401502" y="160603"/>
                  </a:lnTo>
                  <a:close/>
                </a:path>
                <a:path w="566419" h="314325">
                  <a:moveTo>
                    <a:pt x="385123" y="191587"/>
                  </a:moveTo>
                  <a:lnTo>
                    <a:pt x="385123" y="199688"/>
                  </a:lnTo>
                  <a:lnTo>
                    <a:pt x="422439" y="221149"/>
                  </a:lnTo>
                  <a:lnTo>
                    <a:pt x="422439" y="213048"/>
                  </a:lnTo>
                  <a:lnTo>
                    <a:pt x="385123" y="191587"/>
                  </a:lnTo>
                  <a:close/>
                </a:path>
                <a:path w="566419" h="314325">
                  <a:moveTo>
                    <a:pt x="457476" y="192866"/>
                  </a:moveTo>
                  <a:lnTo>
                    <a:pt x="422439" y="213048"/>
                  </a:lnTo>
                  <a:lnTo>
                    <a:pt x="422439" y="221149"/>
                  </a:lnTo>
                  <a:lnTo>
                    <a:pt x="457476" y="200967"/>
                  </a:lnTo>
                  <a:lnTo>
                    <a:pt x="457476" y="192866"/>
                  </a:lnTo>
                  <a:close/>
                </a:path>
                <a:path w="566419" h="314325">
                  <a:moveTo>
                    <a:pt x="441097" y="223849"/>
                  </a:moveTo>
                  <a:lnTo>
                    <a:pt x="441097" y="231951"/>
                  </a:lnTo>
                  <a:lnTo>
                    <a:pt x="478413" y="253412"/>
                  </a:lnTo>
                  <a:lnTo>
                    <a:pt x="478413" y="245311"/>
                  </a:lnTo>
                  <a:lnTo>
                    <a:pt x="441097" y="223849"/>
                  </a:lnTo>
                  <a:close/>
                </a:path>
                <a:path w="566419" h="314325">
                  <a:moveTo>
                    <a:pt x="513450" y="225129"/>
                  </a:moveTo>
                  <a:lnTo>
                    <a:pt x="478413" y="245311"/>
                  </a:lnTo>
                  <a:lnTo>
                    <a:pt x="478413" y="253412"/>
                  </a:lnTo>
                  <a:lnTo>
                    <a:pt x="513450" y="233088"/>
                  </a:lnTo>
                  <a:lnTo>
                    <a:pt x="513450" y="225129"/>
                  </a:lnTo>
                  <a:close/>
                </a:path>
                <a:path w="566419" h="314325">
                  <a:moveTo>
                    <a:pt x="52555" y="60688"/>
                  </a:moveTo>
                  <a:lnTo>
                    <a:pt x="52555" y="68789"/>
                  </a:lnTo>
                  <a:lnTo>
                    <a:pt x="89871" y="90250"/>
                  </a:lnTo>
                  <a:lnTo>
                    <a:pt x="89871" y="82149"/>
                  </a:lnTo>
                  <a:lnTo>
                    <a:pt x="52555" y="60688"/>
                  </a:lnTo>
                  <a:close/>
                </a:path>
                <a:path w="566419" h="314325">
                  <a:moveTo>
                    <a:pt x="125051" y="61967"/>
                  </a:moveTo>
                  <a:lnTo>
                    <a:pt x="89871" y="82149"/>
                  </a:lnTo>
                  <a:lnTo>
                    <a:pt x="89871" y="90250"/>
                  </a:lnTo>
                  <a:lnTo>
                    <a:pt x="125051" y="70068"/>
                  </a:lnTo>
                  <a:lnTo>
                    <a:pt x="125051" y="61967"/>
                  </a:lnTo>
                  <a:close/>
                </a:path>
                <a:path w="566419" h="314325">
                  <a:moveTo>
                    <a:pt x="108529" y="92951"/>
                  </a:moveTo>
                  <a:lnTo>
                    <a:pt x="108529" y="101052"/>
                  </a:lnTo>
                  <a:lnTo>
                    <a:pt x="145845" y="122513"/>
                  </a:lnTo>
                  <a:lnTo>
                    <a:pt x="145845" y="114412"/>
                  </a:lnTo>
                  <a:lnTo>
                    <a:pt x="108529" y="92951"/>
                  </a:lnTo>
                  <a:close/>
                </a:path>
                <a:path w="566419" h="314325">
                  <a:moveTo>
                    <a:pt x="181025" y="94230"/>
                  </a:moveTo>
                  <a:lnTo>
                    <a:pt x="145845" y="114412"/>
                  </a:lnTo>
                  <a:lnTo>
                    <a:pt x="145845" y="122513"/>
                  </a:lnTo>
                  <a:lnTo>
                    <a:pt x="181025" y="102331"/>
                  </a:lnTo>
                  <a:lnTo>
                    <a:pt x="181025" y="94230"/>
                  </a:lnTo>
                  <a:close/>
                </a:path>
                <a:path w="566419" h="314325">
                  <a:moveTo>
                    <a:pt x="164503" y="125213"/>
                  </a:moveTo>
                  <a:lnTo>
                    <a:pt x="164503" y="133172"/>
                  </a:lnTo>
                  <a:lnTo>
                    <a:pt x="201819" y="154776"/>
                  </a:lnTo>
                  <a:lnTo>
                    <a:pt x="201819" y="146675"/>
                  </a:lnTo>
                  <a:lnTo>
                    <a:pt x="164503" y="125213"/>
                  </a:lnTo>
                  <a:close/>
                </a:path>
                <a:path w="566419" h="314325">
                  <a:moveTo>
                    <a:pt x="236999" y="126493"/>
                  </a:moveTo>
                  <a:lnTo>
                    <a:pt x="201819" y="146675"/>
                  </a:lnTo>
                  <a:lnTo>
                    <a:pt x="201819" y="154776"/>
                  </a:lnTo>
                  <a:lnTo>
                    <a:pt x="236999" y="134452"/>
                  </a:lnTo>
                  <a:lnTo>
                    <a:pt x="236999" y="126493"/>
                  </a:lnTo>
                  <a:close/>
                </a:path>
                <a:path w="566419" h="314325">
                  <a:moveTo>
                    <a:pt x="332425" y="221860"/>
                  </a:moveTo>
                  <a:lnTo>
                    <a:pt x="332425" y="229961"/>
                  </a:lnTo>
                  <a:lnTo>
                    <a:pt x="369741" y="251422"/>
                  </a:lnTo>
                  <a:lnTo>
                    <a:pt x="369741" y="243463"/>
                  </a:lnTo>
                  <a:lnTo>
                    <a:pt x="332425" y="221860"/>
                  </a:lnTo>
                  <a:close/>
                </a:path>
                <a:path w="566419" h="314325">
                  <a:moveTo>
                    <a:pt x="404920" y="223139"/>
                  </a:moveTo>
                  <a:lnTo>
                    <a:pt x="369741" y="243463"/>
                  </a:lnTo>
                  <a:lnTo>
                    <a:pt x="369741" y="251422"/>
                  </a:lnTo>
                  <a:lnTo>
                    <a:pt x="404920" y="231240"/>
                  </a:lnTo>
                  <a:lnTo>
                    <a:pt x="404920" y="223139"/>
                  </a:lnTo>
                  <a:close/>
                </a:path>
                <a:path w="566419" h="314325">
                  <a:moveTo>
                    <a:pt x="111947" y="155486"/>
                  </a:moveTo>
                  <a:lnTo>
                    <a:pt x="111947" y="163588"/>
                  </a:lnTo>
                  <a:lnTo>
                    <a:pt x="261211" y="249574"/>
                  </a:lnTo>
                  <a:lnTo>
                    <a:pt x="261211" y="241473"/>
                  </a:lnTo>
                  <a:lnTo>
                    <a:pt x="111947" y="155486"/>
                  </a:lnTo>
                  <a:close/>
                </a:path>
                <a:path w="566419" h="314325">
                  <a:moveTo>
                    <a:pt x="296248" y="221291"/>
                  </a:moveTo>
                  <a:lnTo>
                    <a:pt x="261211" y="241473"/>
                  </a:lnTo>
                  <a:lnTo>
                    <a:pt x="261211" y="249574"/>
                  </a:lnTo>
                  <a:lnTo>
                    <a:pt x="296248" y="229392"/>
                  </a:lnTo>
                  <a:lnTo>
                    <a:pt x="296248" y="221291"/>
                  </a:lnTo>
                  <a:close/>
                </a:path>
                <a:path w="566419" h="314325">
                  <a:moveTo>
                    <a:pt x="276451" y="189597"/>
                  </a:moveTo>
                  <a:lnTo>
                    <a:pt x="276451" y="197698"/>
                  </a:lnTo>
                  <a:lnTo>
                    <a:pt x="313767" y="219159"/>
                  </a:lnTo>
                  <a:lnTo>
                    <a:pt x="313767" y="211200"/>
                  </a:lnTo>
                  <a:lnTo>
                    <a:pt x="276451" y="189597"/>
                  </a:lnTo>
                  <a:close/>
                </a:path>
                <a:path w="566419" h="314325">
                  <a:moveTo>
                    <a:pt x="348946" y="190876"/>
                  </a:moveTo>
                  <a:lnTo>
                    <a:pt x="313767" y="211200"/>
                  </a:lnTo>
                  <a:lnTo>
                    <a:pt x="313767" y="219159"/>
                  </a:lnTo>
                  <a:lnTo>
                    <a:pt x="348946" y="198977"/>
                  </a:lnTo>
                  <a:lnTo>
                    <a:pt x="348946" y="190876"/>
                  </a:lnTo>
                  <a:close/>
                </a:path>
                <a:path w="566419" h="314325">
                  <a:moveTo>
                    <a:pt x="220477" y="157476"/>
                  </a:moveTo>
                  <a:lnTo>
                    <a:pt x="220477" y="165435"/>
                  </a:lnTo>
                  <a:lnTo>
                    <a:pt x="257793" y="187039"/>
                  </a:lnTo>
                  <a:lnTo>
                    <a:pt x="257793" y="178937"/>
                  </a:lnTo>
                  <a:lnTo>
                    <a:pt x="220477" y="157476"/>
                  </a:lnTo>
                  <a:close/>
                </a:path>
                <a:path w="566419" h="314325">
                  <a:moveTo>
                    <a:pt x="292972" y="158755"/>
                  </a:moveTo>
                  <a:lnTo>
                    <a:pt x="257793" y="178937"/>
                  </a:lnTo>
                  <a:lnTo>
                    <a:pt x="257793" y="187039"/>
                  </a:lnTo>
                  <a:lnTo>
                    <a:pt x="292972" y="166714"/>
                  </a:lnTo>
                  <a:lnTo>
                    <a:pt x="292972" y="158755"/>
                  </a:lnTo>
                  <a:close/>
                </a:path>
                <a:path w="566419" h="314325">
                  <a:moveTo>
                    <a:pt x="388399" y="254123"/>
                  </a:moveTo>
                  <a:lnTo>
                    <a:pt x="388399" y="262224"/>
                  </a:lnTo>
                  <a:lnTo>
                    <a:pt x="425715" y="283685"/>
                  </a:lnTo>
                  <a:lnTo>
                    <a:pt x="425715" y="275584"/>
                  </a:lnTo>
                  <a:lnTo>
                    <a:pt x="388399" y="254123"/>
                  </a:lnTo>
                  <a:close/>
                </a:path>
                <a:path w="566419" h="314325">
                  <a:moveTo>
                    <a:pt x="460894" y="255402"/>
                  </a:moveTo>
                  <a:lnTo>
                    <a:pt x="425715" y="275584"/>
                  </a:lnTo>
                  <a:lnTo>
                    <a:pt x="425715" y="283685"/>
                  </a:lnTo>
                  <a:lnTo>
                    <a:pt x="460894" y="263503"/>
                  </a:lnTo>
                  <a:lnTo>
                    <a:pt x="460894" y="255402"/>
                  </a:lnTo>
                  <a:close/>
                </a:path>
                <a:path w="566419" h="314325">
                  <a:moveTo>
                    <a:pt x="0" y="90961"/>
                  </a:moveTo>
                  <a:lnTo>
                    <a:pt x="0" y="99062"/>
                  </a:lnTo>
                  <a:lnTo>
                    <a:pt x="37315" y="120523"/>
                  </a:lnTo>
                  <a:lnTo>
                    <a:pt x="37315" y="112564"/>
                  </a:lnTo>
                  <a:lnTo>
                    <a:pt x="0" y="90961"/>
                  </a:lnTo>
                  <a:close/>
                </a:path>
                <a:path w="566419" h="314325">
                  <a:moveTo>
                    <a:pt x="72353" y="92240"/>
                  </a:moveTo>
                  <a:lnTo>
                    <a:pt x="37315" y="112564"/>
                  </a:lnTo>
                  <a:lnTo>
                    <a:pt x="37315" y="120523"/>
                  </a:lnTo>
                  <a:lnTo>
                    <a:pt x="72353" y="100341"/>
                  </a:lnTo>
                  <a:lnTo>
                    <a:pt x="72353" y="92240"/>
                  </a:lnTo>
                  <a:close/>
                </a:path>
                <a:path w="566419" h="314325">
                  <a:moveTo>
                    <a:pt x="55973" y="123224"/>
                  </a:moveTo>
                  <a:lnTo>
                    <a:pt x="55973" y="131325"/>
                  </a:lnTo>
                  <a:lnTo>
                    <a:pt x="93289" y="152786"/>
                  </a:lnTo>
                  <a:lnTo>
                    <a:pt x="93289" y="144685"/>
                  </a:lnTo>
                  <a:lnTo>
                    <a:pt x="55973" y="123224"/>
                  </a:lnTo>
                  <a:close/>
                </a:path>
                <a:path w="566419" h="314325">
                  <a:moveTo>
                    <a:pt x="128326" y="124503"/>
                  </a:moveTo>
                  <a:lnTo>
                    <a:pt x="93289" y="144685"/>
                  </a:lnTo>
                  <a:lnTo>
                    <a:pt x="93289" y="152786"/>
                  </a:lnTo>
                  <a:lnTo>
                    <a:pt x="128326" y="132604"/>
                  </a:lnTo>
                  <a:lnTo>
                    <a:pt x="128326" y="124503"/>
                  </a:lnTo>
                  <a:close/>
                </a:path>
                <a:path w="566419" h="314325">
                  <a:moveTo>
                    <a:pt x="279869" y="252275"/>
                  </a:moveTo>
                  <a:lnTo>
                    <a:pt x="279869" y="260234"/>
                  </a:lnTo>
                  <a:lnTo>
                    <a:pt x="317185" y="281837"/>
                  </a:lnTo>
                  <a:lnTo>
                    <a:pt x="317185" y="273736"/>
                  </a:lnTo>
                  <a:lnTo>
                    <a:pt x="279869" y="252275"/>
                  </a:lnTo>
                  <a:close/>
                </a:path>
                <a:path w="566419" h="314325">
                  <a:moveTo>
                    <a:pt x="352222" y="253554"/>
                  </a:moveTo>
                  <a:lnTo>
                    <a:pt x="317185" y="273736"/>
                  </a:lnTo>
                  <a:lnTo>
                    <a:pt x="317185" y="281837"/>
                  </a:lnTo>
                  <a:lnTo>
                    <a:pt x="352222" y="261513"/>
                  </a:lnTo>
                  <a:lnTo>
                    <a:pt x="352222" y="253554"/>
                  </a:lnTo>
                  <a:close/>
                </a:path>
                <a:path w="566419" h="314325">
                  <a:moveTo>
                    <a:pt x="335843" y="284538"/>
                  </a:moveTo>
                  <a:lnTo>
                    <a:pt x="335843" y="292497"/>
                  </a:lnTo>
                  <a:lnTo>
                    <a:pt x="373159" y="314100"/>
                  </a:lnTo>
                  <a:lnTo>
                    <a:pt x="373159" y="305999"/>
                  </a:lnTo>
                  <a:lnTo>
                    <a:pt x="335843" y="284538"/>
                  </a:lnTo>
                  <a:close/>
                </a:path>
                <a:path w="566419" h="314325">
                  <a:moveTo>
                    <a:pt x="408196" y="285817"/>
                  </a:moveTo>
                  <a:lnTo>
                    <a:pt x="373159" y="305999"/>
                  </a:lnTo>
                  <a:lnTo>
                    <a:pt x="373159" y="314100"/>
                  </a:lnTo>
                  <a:lnTo>
                    <a:pt x="408196" y="293776"/>
                  </a:lnTo>
                  <a:lnTo>
                    <a:pt x="408196" y="285817"/>
                  </a:lnTo>
                  <a:close/>
                </a:path>
              </a:pathLst>
            </a:custGeom>
            <a:solidFill>
              <a:srgbClr val="959595"/>
            </a:solidFill>
          </p:spPr>
          <p:txBody>
            <a:bodyPr wrap="square" lIns="0" tIns="0" rIns="0" bIns="0" rtlCol="0"/>
            <a:lstStyle/>
            <a:p>
              <a:endParaRPr/>
            </a:p>
          </p:txBody>
        </p:sp>
        <p:sp>
          <p:nvSpPr>
            <p:cNvPr id="357" name="object 357"/>
            <p:cNvSpPr txBox="1"/>
            <p:nvPr/>
          </p:nvSpPr>
          <p:spPr>
            <a:xfrm>
              <a:off x="3580777" y="2559566"/>
              <a:ext cx="709295" cy="219291"/>
            </a:xfrm>
            <a:prstGeom prst="rect">
              <a:avLst/>
            </a:prstGeom>
          </p:spPr>
          <p:txBody>
            <a:bodyPr vert="horz" wrap="square" lIns="0" tIns="11430" rIns="0" bIns="0" rtlCol="0">
              <a:spAutoFit/>
            </a:bodyPr>
            <a:lstStyle/>
            <a:p>
              <a:pPr marL="12700">
                <a:spcBef>
                  <a:spcPts val="90"/>
                </a:spcBef>
              </a:pPr>
              <a:r>
                <a:rPr sz="1350" spc="-5" dirty="0">
                  <a:latin typeface="宋体"/>
                  <a:cs typeface="宋体"/>
                </a:rPr>
                <a:t>远程主机</a:t>
              </a:r>
              <a:endParaRPr sz="1350">
                <a:latin typeface="宋体"/>
                <a:cs typeface="宋体"/>
              </a:endParaRPr>
            </a:p>
          </p:txBody>
        </p:sp>
        <p:sp>
          <p:nvSpPr>
            <p:cNvPr id="358" name="object 358"/>
            <p:cNvSpPr txBox="1"/>
            <p:nvPr/>
          </p:nvSpPr>
          <p:spPr>
            <a:xfrm>
              <a:off x="4487754" y="1829609"/>
              <a:ext cx="710565" cy="434975"/>
            </a:xfrm>
            <a:prstGeom prst="rect">
              <a:avLst/>
            </a:prstGeom>
          </p:spPr>
          <p:txBody>
            <a:bodyPr vert="horz" wrap="square" lIns="0" tIns="17145" rIns="0" bIns="0" rtlCol="0">
              <a:spAutoFit/>
            </a:bodyPr>
            <a:lstStyle/>
            <a:p>
              <a:pPr marL="12700">
                <a:spcBef>
                  <a:spcPts val="135"/>
                </a:spcBef>
              </a:pPr>
              <a:r>
                <a:rPr sz="2650" spc="45" dirty="0">
                  <a:latin typeface="宋体"/>
                  <a:cs typeface="宋体"/>
                </a:rPr>
                <a:t>伦</a:t>
              </a:r>
              <a:r>
                <a:rPr sz="2650" spc="35" dirty="0">
                  <a:latin typeface="宋体"/>
                  <a:cs typeface="宋体"/>
                </a:rPr>
                <a:t>敦</a:t>
              </a:r>
              <a:endParaRPr sz="2650" dirty="0">
                <a:latin typeface="宋体"/>
                <a:cs typeface="宋体"/>
              </a:endParaRPr>
            </a:p>
          </p:txBody>
        </p:sp>
        <p:sp>
          <p:nvSpPr>
            <p:cNvPr id="359" name="object 359"/>
            <p:cNvSpPr/>
            <p:nvPr/>
          </p:nvSpPr>
          <p:spPr>
            <a:xfrm>
              <a:off x="4166889" y="2447482"/>
              <a:ext cx="1176020" cy="785495"/>
            </a:xfrm>
            <a:custGeom>
              <a:avLst/>
              <a:gdLst/>
              <a:ahLst/>
              <a:cxnLst/>
              <a:rect l="l" t="t" r="r" b="b"/>
              <a:pathLst>
                <a:path w="1176020" h="785494">
                  <a:moveTo>
                    <a:pt x="0" y="0"/>
                  </a:moveTo>
                  <a:lnTo>
                    <a:pt x="1175737" y="785251"/>
                  </a:lnTo>
                </a:path>
              </a:pathLst>
            </a:custGeom>
            <a:ln w="30719">
              <a:solidFill>
                <a:srgbClr val="000000"/>
              </a:solidFill>
            </a:ln>
          </p:spPr>
          <p:txBody>
            <a:bodyPr wrap="square" lIns="0" tIns="0" rIns="0" bIns="0" rtlCol="0"/>
            <a:lstStyle/>
            <a:p>
              <a:endParaRPr/>
            </a:p>
          </p:txBody>
        </p:sp>
        <p:sp>
          <p:nvSpPr>
            <p:cNvPr id="378" name="矩形 377"/>
            <p:cNvSpPr/>
            <p:nvPr/>
          </p:nvSpPr>
          <p:spPr>
            <a:xfrm>
              <a:off x="4708440" y="3244334"/>
              <a:ext cx="2775119" cy="369332"/>
            </a:xfrm>
            <a:prstGeom prst="rect">
              <a:avLst/>
            </a:prstGeom>
          </p:spPr>
          <p:txBody>
            <a:bodyPr wrap="none">
              <a:spAutoFit/>
            </a:bodyPr>
            <a:lstStyle/>
            <a:p>
              <a:pPr marL="1197610">
                <a:lnSpc>
                  <a:spcPct val="100000"/>
                </a:lnSpc>
                <a:spcBef>
                  <a:spcPts val="420"/>
                </a:spcBef>
              </a:pPr>
              <a:r>
                <a:rPr lang="zh-CN" altLang="en-US" spc="-5" dirty="0">
                  <a:latin typeface="宋体"/>
                  <a:cs typeface="宋体"/>
                </a:rPr>
                <a:t>传统私有网络</a:t>
              </a:r>
              <a:endParaRPr lang="zh-CN" altLang="en-US" dirty="0">
                <a:latin typeface="宋体"/>
                <a:cs typeface="宋体"/>
              </a:endParaRPr>
            </a:p>
          </p:txBody>
        </p:sp>
      </p:grpSp>
      <p:sp>
        <p:nvSpPr>
          <p:cNvPr id="2" name="文本框 1"/>
          <p:cNvSpPr txBox="1"/>
          <p:nvPr/>
        </p:nvSpPr>
        <p:spPr>
          <a:xfrm>
            <a:off x="806816" y="1414174"/>
            <a:ext cx="461665" cy="4547496"/>
          </a:xfrm>
          <a:prstGeom prst="rect">
            <a:avLst/>
          </a:prstGeom>
          <a:noFill/>
        </p:spPr>
        <p:txBody>
          <a:bodyPr vert="eaVert" wrap="square" rtlCol="0">
            <a:spAutoFit/>
          </a:bodyPr>
          <a:lstStyle/>
          <a:p>
            <a:r>
              <a:rPr lang="en-US" altLang="zh-CN" spc="600" dirty="0">
                <a:solidFill>
                  <a:srgbClr val="084772"/>
                </a:solidFill>
                <a:latin typeface="微软雅黑" panose="020B0503020204020204" pitchFamily="34" charset="-122"/>
                <a:ea typeface="微软雅黑" panose="020B0503020204020204" pitchFamily="34" charset="-122"/>
              </a:rPr>
              <a:t>VPN</a:t>
            </a:r>
            <a:r>
              <a:rPr lang="zh-CN" altLang="en-US" spc="600" dirty="0">
                <a:solidFill>
                  <a:srgbClr val="084772"/>
                </a:solidFill>
                <a:latin typeface="微软雅黑" panose="020B0503020204020204" pitchFamily="34" charset="-122"/>
                <a:ea typeface="微软雅黑" panose="020B0503020204020204" pitchFamily="34" charset="-122"/>
              </a:rPr>
              <a:t>将因特网虚拟成一个</a:t>
            </a:r>
            <a:r>
              <a:rPr lang="zh-CN" altLang="en-US" spc="600" dirty="0" smtClean="0">
                <a:solidFill>
                  <a:srgbClr val="084772"/>
                </a:solidFill>
                <a:latin typeface="微软雅黑" panose="020B0503020204020204" pitchFamily="34" charset="-122"/>
                <a:ea typeface="微软雅黑" panose="020B0503020204020204" pitchFamily="34" charset="-122"/>
              </a:rPr>
              <a:t>路由器</a:t>
            </a:r>
            <a:endParaRPr lang="zh-CN" altLang="en-US" spc="600" dirty="0">
              <a:solidFill>
                <a:srgbClr val="084772"/>
              </a:solidFill>
              <a:latin typeface="微软雅黑" panose="020B0503020204020204" pitchFamily="34" charset="-122"/>
              <a:ea typeface="微软雅黑" panose="020B0503020204020204" pitchFamily="34" charset="-122"/>
            </a:endParaRPr>
          </a:p>
        </p:txBody>
      </p:sp>
      <p:sp>
        <p:nvSpPr>
          <p:cNvPr id="377" name="object 2"/>
          <p:cNvSpPr txBox="1">
            <a:spLocks noGrp="1"/>
          </p:cNvSpPr>
          <p:nvPr>
            <p:ph type="title"/>
          </p:nvPr>
        </p:nvSpPr>
        <p:spPr>
          <a:xfrm>
            <a:off x="744277" y="336652"/>
            <a:ext cx="1878153" cy="424732"/>
          </a:xfrm>
          <a:prstGeom prst="rect">
            <a:avLst/>
          </a:prstGeom>
          <a:noFill/>
        </p:spPr>
        <p:txBody>
          <a:bodyPr wrap="square" rtlCol="0">
            <a:spAutoFit/>
          </a:bodyPr>
          <a:lstStyle/>
          <a:p>
            <a:r>
              <a:rPr lang="en-US" sz="2400" spc="600" dirty="0" smtClean="0">
                <a:solidFill>
                  <a:srgbClr val="084772"/>
                </a:solidFill>
                <a:latin typeface="Times New Roman" panose="02020603050405020304" pitchFamily="18" charset="0"/>
                <a:ea typeface="微软雅黑" panose="020B0503020204020204" pitchFamily="34" charset="-122"/>
                <a:cs typeface="+mn-cs"/>
              </a:rPr>
              <a:t>VPN</a:t>
            </a:r>
            <a:r>
              <a:rPr lang="zh-CN" altLang="en-US" sz="2400" spc="600" dirty="0" smtClean="0">
                <a:solidFill>
                  <a:srgbClr val="084772"/>
                </a:solidFill>
                <a:latin typeface="Times New Roman" panose="02020603050405020304" pitchFamily="18" charset="0"/>
                <a:ea typeface="微软雅黑" panose="020B0503020204020204" pitchFamily="34" charset="-122"/>
                <a:cs typeface="+mn-cs"/>
              </a:rPr>
              <a:t>分类</a:t>
            </a:r>
            <a:endParaRPr sz="2400" spc="600" dirty="0">
              <a:solidFill>
                <a:srgbClr val="084772"/>
              </a:solidFill>
              <a:latin typeface="Times New Roman" panose="02020603050405020304" pitchFamily="18" charset="0"/>
              <a:ea typeface="微软雅黑" panose="020B0503020204020204" pitchFamily="34" charset="-122"/>
              <a:cs typeface="+mn-cs"/>
            </a:endParaRPr>
          </a:p>
        </p:txBody>
      </p:sp>
      <p:grpSp>
        <p:nvGrpSpPr>
          <p:cNvPr id="379" name="组合 378">
            <a:extLst>
              <a:ext uri="{FF2B5EF4-FFF2-40B4-BE49-F238E27FC236}">
                <a16:creationId xmlns:a16="http://schemas.microsoft.com/office/drawing/2014/main" id="{94FACF2C-E8EA-4EBB-A5F5-624C5A2029E3}"/>
              </a:ext>
            </a:extLst>
          </p:cNvPr>
          <p:cNvGrpSpPr/>
          <p:nvPr/>
        </p:nvGrpSpPr>
        <p:grpSpPr>
          <a:xfrm>
            <a:off x="1" y="336652"/>
            <a:ext cx="12191998" cy="378554"/>
            <a:chOff x="0" y="247949"/>
            <a:chExt cx="12191998" cy="378554"/>
          </a:xfrm>
        </p:grpSpPr>
        <p:sp>
          <p:nvSpPr>
            <p:cNvPr id="380" name="矩形 379">
              <a:extLst>
                <a:ext uri="{FF2B5EF4-FFF2-40B4-BE49-F238E27FC236}">
                  <a16:creationId xmlns:a16="http://schemas.microsoft.com/office/drawing/2014/main" id="{F9A61405-0682-4602-BF60-F734C8C97EA0}"/>
                </a:ext>
              </a:extLst>
            </p:cNvPr>
            <p:cNvSpPr/>
            <p:nvPr/>
          </p:nvSpPr>
          <p:spPr>
            <a:xfrm>
              <a:off x="2622429" y="247949"/>
              <a:ext cx="9569569"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1" name="矩形 380">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04411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73208" y="1208086"/>
            <a:ext cx="10653199" cy="2990562"/>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a:t>按隧道协议分类</a:t>
            </a:r>
            <a:endParaRPr lang="en-US" altLang="zh-CN" sz="2400" dirty="0"/>
          </a:p>
          <a:p>
            <a:pPr lvl="1"/>
            <a:r>
              <a:rPr lang="zh-CN" altLang="en-US" sz="2000" dirty="0">
                <a:solidFill>
                  <a:srgbClr val="C00000"/>
                </a:solidFill>
              </a:rPr>
              <a:t>隧道协议</a:t>
            </a:r>
            <a:r>
              <a:rPr lang="zh-CN" altLang="en-US" sz="2000" dirty="0"/>
              <a:t>（</a:t>
            </a:r>
            <a:r>
              <a:rPr lang="en-US" altLang="zh-CN" sz="2000" dirty="0"/>
              <a:t>Tunneling Protocol</a:t>
            </a:r>
            <a:r>
              <a:rPr lang="zh-CN" altLang="en-US" sz="2000" dirty="0"/>
              <a:t>）是一个网络协议的载体。使用隧道的原因是在不兼容的网络上传输数据，或在不安全网络上提供一个安全路径。隧道协议可能使用数据加密技术来保护所传输的数据。</a:t>
            </a:r>
          </a:p>
        </p:txBody>
      </p:sp>
      <p:sp>
        <p:nvSpPr>
          <p:cNvPr id="2" name="矩形 1"/>
          <p:cNvSpPr/>
          <p:nvPr/>
        </p:nvSpPr>
        <p:spPr>
          <a:xfrm>
            <a:off x="1348032" y="3782870"/>
            <a:ext cx="4814369" cy="1477328"/>
          </a:xfrm>
          <a:prstGeom prst="rect">
            <a:avLst/>
          </a:prstGeom>
        </p:spPr>
        <p:txBody>
          <a:bodyPr wrap="square">
            <a:spAutoFit/>
          </a:bodyPr>
          <a:lstStyle/>
          <a:p>
            <a:pPr marL="12700" marR="340360" algn="just">
              <a:lnSpc>
                <a:spcPct val="150000"/>
              </a:lnSpc>
              <a:spcBef>
                <a:spcPts val="1010"/>
              </a:spcBef>
              <a:tabLst>
                <a:tab pos="241300" algn="l"/>
              </a:tabLst>
            </a:pPr>
            <a:r>
              <a:rPr lang="zh-CN" altLang="en-US" sz="2000" spc="50" dirty="0" smtClean="0">
                <a:latin typeface="黑体" panose="02010609060101010101" pitchFamily="49" charset="-122"/>
                <a:ea typeface="黑体" panose="02010609060101010101" pitchFamily="49" charset="-122"/>
                <a:cs typeface="宋体"/>
              </a:rPr>
              <a:t>隧</a:t>
            </a:r>
            <a:r>
              <a:rPr lang="zh-CN" altLang="en-US" sz="2000" spc="40" dirty="0" smtClean="0">
                <a:latin typeface="黑体" panose="02010609060101010101" pitchFamily="49" charset="-122"/>
                <a:ea typeface="黑体" panose="02010609060101010101" pitchFamily="49" charset="-122"/>
                <a:cs typeface="宋体"/>
              </a:rPr>
              <a:t>道</a:t>
            </a:r>
            <a:r>
              <a:rPr lang="zh-CN" altLang="en-US" sz="2000" spc="50" dirty="0" smtClean="0">
                <a:latin typeface="黑体" panose="02010609060101010101" pitchFamily="49" charset="-122"/>
                <a:ea typeface="黑体" panose="02010609060101010101" pitchFamily="49" charset="-122"/>
                <a:cs typeface="宋体"/>
              </a:rPr>
              <a:t>协议实</a:t>
            </a:r>
            <a:r>
              <a:rPr lang="zh-CN" altLang="en-US" sz="2000" spc="40" dirty="0" smtClean="0">
                <a:latin typeface="黑体" panose="02010609060101010101" pitchFamily="49" charset="-122"/>
                <a:ea typeface="黑体" panose="02010609060101010101" pitchFamily="49" charset="-122"/>
                <a:cs typeface="宋体"/>
              </a:rPr>
              <a:t>现</a:t>
            </a:r>
            <a:r>
              <a:rPr lang="zh-CN" altLang="en-US" sz="2000" spc="75" dirty="0" smtClean="0">
                <a:latin typeface="黑体" panose="02010609060101010101" pitchFamily="49" charset="-122"/>
                <a:ea typeface="黑体" panose="02010609060101010101" pitchFamily="49" charset="-122"/>
                <a:cs typeface="宋体"/>
              </a:rPr>
              <a:t>在</a:t>
            </a:r>
            <a:r>
              <a:rPr lang="en-US" altLang="zh-CN" sz="2000" spc="15" dirty="0" smtClean="0">
                <a:latin typeface="黑体" panose="02010609060101010101" pitchFamily="49" charset="-122"/>
                <a:ea typeface="黑体" panose="02010609060101010101" pitchFamily="49" charset="-122"/>
                <a:cs typeface="Times New Roman"/>
              </a:rPr>
              <a:t>OSI</a:t>
            </a:r>
            <a:r>
              <a:rPr lang="zh-CN" altLang="en-US" sz="2000" spc="55" dirty="0" smtClean="0">
                <a:latin typeface="黑体" panose="02010609060101010101" pitchFamily="49" charset="-122"/>
                <a:ea typeface="黑体" panose="02010609060101010101" pitchFamily="49" charset="-122"/>
                <a:cs typeface="宋体"/>
              </a:rPr>
              <a:t>模型或</a:t>
            </a:r>
            <a:r>
              <a:rPr lang="en-US" altLang="zh-CN" sz="2000" spc="5" dirty="0" smtClean="0">
                <a:latin typeface="黑体" panose="02010609060101010101" pitchFamily="49" charset="-122"/>
                <a:ea typeface="黑体" panose="02010609060101010101" pitchFamily="49" charset="-122"/>
                <a:cs typeface="Times New Roman"/>
              </a:rPr>
              <a:t>TCP/IP</a:t>
            </a:r>
            <a:r>
              <a:rPr lang="zh-CN" altLang="en-US" sz="2000" spc="50" dirty="0" smtClean="0">
                <a:latin typeface="黑体" panose="02010609060101010101" pitchFamily="49" charset="-122"/>
                <a:ea typeface="黑体" panose="02010609060101010101" pitchFamily="49" charset="-122"/>
                <a:cs typeface="宋体"/>
              </a:rPr>
              <a:t>模型</a:t>
            </a:r>
            <a:r>
              <a:rPr lang="zh-CN" altLang="en-US" sz="2000" spc="40" dirty="0" smtClean="0">
                <a:latin typeface="黑体" panose="02010609060101010101" pitchFamily="49" charset="-122"/>
                <a:ea typeface="黑体" panose="02010609060101010101" pitchFamily="49" charset="-122"/>
                <a:cs typeface="宋体"/>
              </a:rPr>
              <a:t>的</a:t>
            </a:r>
            <a:r>
              <a:rPr lang="zh-CN" altLang="en-US" sz="2000" spc="50" dirty="0" smtClean="0">
                <a:latin typeface="黑体" panose="02010609060101010101" pitchFamily="49" charset="-122"/>
                <a:ea typeface="黑体" panose="02010609060101010101" pitchFamily="49" charset="-122"/>
                <a:cs typeface="宋体"/>
              </a:rPr>
              <a:t>各层</a:t>
            </a:r>
            <a:r>
              <a:rPr lang="zh-CN" altLang="en-US" sz="2000" spc="-5" dirty="0" smtClean="0">
                <a:latin typeface="黑体" panose="02010609060101010101" pitchFamily="49" charset="-122"/>
                <a:ea typeface="黑体" panose="02010609060101010101" pitchFamily="49" charset="-122"/>
                <a:cs typeface="宋体"/>
              </a:rPr>
              <a:t>协</a:t>
            </a:r>
            <a:r>
              <a:rPr lang="zh-CN" altLang="en-US" sz="2000" spc="125" dirty="0" smtClean="0">
                <a:latin typeface="黑体" panose="02010609060101010101" pitchFamily="49" charset="-122"/>
                <a:ea typeface="黑体" panose="02010609060101010101" pitchFamily="49" charset="-122"/>
                <a:cs typeface="宋体"/>
              </a:rPr>
              <a:t>议栈，根据</a:t>
            </a:r>
            <a:r>
              <a:rPr lang="en-US" altLang="zh-CN" sz="2000" spc="35" dirty="0" smtClean="0">
                <a:latin typeface="黑体" panose="02010609060101010101" pitchFamily="49" charset="-122"/>
                <a:ea typeface="黑体" panose="02010609060101010101" pitchFamily="49" charset="-122"/>
                <a:cs typeface="Times New Roman"/>
              </a:rPr>
              <a:t>VPN</a:t>
            </a:r>
            <a:r>
              <a:rPr lang="zh-CN" altLang="en-US" sz="2000" spc="140" dirty="0" smtClean="0">
                <a:latin typeface="黑体" panose="02010609060101010101" pitchFamily="49" charset="-122"/>
                <a:ea typeface="黑体" panose="02010609060101010101" pitchFamily="49" charset="-122"/>
                <a:cs typeface="宋体"/>
              </a:rPr>
              <a:t>协</a:t>
            </a:r>
            <a:r>
              <a:rPr lang="zh-CN" altLang="en-US" sz="2000" spc="125" dirty="0" smtClean="0">
                <a:latin typeface="黑体" panose="02010609060101010101" pitchFamily="49" charset="-122"/>
                <a:ea typeface="黑体" panose="02010609060101010101" pitchFamily="49" charset="-122"/>
                <a:cs typeface="宋体"/>
              </a:rPr>
              <a:t>议</a:t>
            </a:r>
            <a:r>
              <a:rPr lang="zh-CN" altLang="en-US" sz="2000" spc="130" dirty="0" smtClean="0">
                <a:latin typeface="黑体" panose="02010609060101010101" pitchFamily="49" charset="-122"/>
                <a:ea typeface="黑体" panose="02010609060101010101" pitchFamily="49" charset="-122"/>
                <a:cs typeface="宋体"/>
              </a:rPr>
              <a:t>在</a:t>
            </a:r>
            <a:r>
              <a:rPr lang="en-US" altLang="zh-CN" sz="2000" spc="75" dirty="0" smtClean="0">
                <a:latin typeface="黑体" panose="02010609060101010101" pitchFamily="49" charset="-122"/>
                <a:ea typeface="黑体" panose="02010609060101010101" pitchFamily="49" charset="-122"/>
                <a:cs typeface="Times New Roman"/>
              </a:rPr>
              <a:t>OSI</a:t>
            </a:r>
            <a:r>
              <a:rPr lang="zh-CN" altLang="en-US" sz="2000" spc="125" dirty="0" smtClean="0">
                <a:latin typeface="黑体" panose="02010609060101010101" pitchFamily="49" charset="-122"/>
                <a:ea typeface="黑体" panose="02010609060101010101" pitchFamily="49" charset="-122"/>
                <a:cs typeface="宋体"/>
              </a:rPr>
              <a:t>模型的实现</a:t>
            </a:r>
            <a:r>
              <a:rPr lang="zh-CN" altLang="en-US" sz="2000" spc="-5" dirty="0" smtClean="0">
                <a:latin typeface="黑体" panose="02010609060101010101" pitchFamily="49" charset="-122"/>
                <a:ea typeface="黑体" panose="02010609060101010101" pitchFamily="49" charset="-122"/>
                <a:cs typeface="宋体"/>
              </a:rPr>
              <a:t>层</a:t>
            </a:r>
            <a:r>
              <a:rPr lang="zh-CN" altLang="en-US" sz="2000" spc="-10" dirty="0" smtClean="0">
                <a:latin typeface="黑体" panose="02010609060101010101" pitchFamily="49" charset="-122"/>
                <a:ea typeface="黑体" panose="02010609060101010101" pitchFamily="49" charset="-122"/>
                <a:cs typeface="宋体"/>
              </a:rPr>
              <a:t>次</a:t>
            </a:r>
            <a:r>
              <a:rPr lang="zh-CN" altLang="en-US" sz="2000" dirty="0" smtClean="0">
                <a:latin typeface="黑体" panose="02010609060101010101" pitchFamily="49" charset="-122"/>
                <a:ea typeface="黑体" panose="02010609060101010101" pitchFamily="49" charset="-122"/>
                <a:cs typeface="宋体"/>
              </a:rPr>
              <a:t>，</a:t>
            </a:r>
            <a:r>
              <a:rPr lang="en-US" altLang="zh-CN" sz="2000" dirty="0" smtClean="0">
                <a:latin typeface="黑体" panose="02010609060101010101" pitchFamily="49" charset="-122"/>
                <a:ea typeface="黑体" panose="02010609060101010101" pitchFamily="49" charset="-122"/>
                <a:cs typeface="Times New Roman"/>
              </a:rPr>
              <a:t>VPN</a:t>
            </a:r>
            <a:r>
              <a:rPr lang="zh-CN" altLang="en-US" sz="2000" spc="-5" dirty="0" smtClean="0">
                <a:latin typeface="黑体" panose="02010609060101010101" pitchFamily="49" charset="-122"/>
                <a:ea typeface="黑体" panose="02010609060101010101" pitchFamily="49" charset="-122"/>
                <a:cs typeface="宋体"/>
              </a:rPr>
              <a:t>大致可以分为</a:t>
            </a:r>
            <a:endParaRPr lang="en-US" altLang="zh-CN" sz="2000" spc="-5" dirty="0" smtClean="0">
              <a:latin typeface="黑体" panose="02010609060101010101" pitchFamily="49" charset="-122"/>
              <a:ea typeface="黑体" panose="02010609060101010101" pitchFamily="49" charset="-122"/>
              <a:cs typeface="宋体"/>
            </a:endParaRPr>
          </a:p>
        </p:txBody>
      </p:sp>
      <p:sp>
        <p:nvSpPr>
          <p:cNvPr id="3" name="矩形 2"/>
          <p:cNvSpPr/>
          <p:nvPr/>
        </p:nvSpPr>
        <p:spPr>
          <a:xfrm>
            <a:off x="6564063" y="3324872"/>
            <a:ext cx="4662344" cy="2733312"/>
          </a:xfrm>
          <a:prstGeom prst="rect">
            <a:avLst/>
          </a:prstGeom>
        </p:spPr>
        <p:txBody>
          <a:bodyPr wrap="square">
            <a:spAutoFit/>
          </a:bodyPr>
          <a:lstStyle/>
          <a:p>
            <a:pPr marL="698500" marR="340360" lvl="1" indent="-228600" algn="just">
              <a:lnSpc>
                <a:spcPct val="150000"/>
              </a:lnSpc>
              <a:spcBef>
                <a:spcPts val="1010"/>
              </a:spcBef>
              <a:buFont typeface="Arial"/>
              <a:buChar char="•"/>
              <a:tabLst>
                <a:tab pos="241300" algn="l"/>
              </a:tabLst>
            </a:pPr>
            <a:r>
              <a:rPr lang="zh-CN" altLang="en-US" sz="2000" dirty="0" smtClean="0">
                <a:latin typeface="宋体"/>
                <a:cs typeface="宋体"/>
              </a:rPr>
              <a:t>第</a:t>
            </a:r>
            <a:r>
              <a:rPr lang="en-US" altLang="zh-CN" sz="2000" spc="-5" dirty="0" smtClean="0">
                <a:latin typeface="Times New Roman"/>
                <a:cs typeface="Times New Roman"/>
              </a:rPr>
              <a:t>2</a:t>
            </a:r>
            <a:r>
              <a:rPr lang="zh-CN" altLang="en-US" sz="2000" spc="-5" dirty="0" smtClean="0">
                <a:latin typeface="宋体"/>
                <a:cs typeface="宋体"/>
              </a:rPr>
              <a:t>层</a:t>
            </a:r>
            <a:r>
              <a:rPr lang="zh-CN" altLang="en-US" sz="2000" dirty="0" smtClean="0">
                <a:latin typeface="宋体"/>
                <a:cs typeface="宋体"/>
              </a:rPr>
              <a:t>隧</a:t>
            </a:r>
            <a:r>
              <a:rPr lang="zh-CN" altLang="en-US" sz="2000" spc="-5" dirty="0" smtClean="0">
                <a:latin typeface="宋体"/>
                <a:cs typeface="宋体"/>
              </a:rPr>
              <a:t>道协</a:t>
            </a:r>
            <a:r>
              <a:rPr lang="zh-CN" altLang="en-US" sz="2000" dirty="0" smtClean="0">
                <a:latin typeface="宋体"/>
                <a:cs typeface="宋体"/>
              </a:rPr>
              <a:t>议</a:t>
            </a:r>
            <a:endParaRPr lang="en-US" altLang="zh-CN" sz="2000" dirty="0" smtClean="0">
              <a:latin typeface="宋体"/>
              <a:cs typeface="宋体"/>
            </a:endParaRPr>
          </a:p>
          <a:p>
            <a:pPr marL="698500" marR="340360" lvl="1" indent="-228600" algn="just">
              <a:lnSpc>
                <a:spcPct val="150000"/>
              </a:lnSpc>
              <a:spcBef>
                <a:spcPts val="1010"/>
              </a:spcBef>
              <a:buFont typeface="Arial"/>
              <a:buChar char="•"/>
              <a:tabLst>
                <a:tab pos="241300" algn="l"/>
              </a:tabLst>
            </a:pPr>
            <a:r>
              <a:rPr lang="zh-CN" altLang="en-US" sz="2000" spc="-5" dirty="0" smtClean="0">
                <a:latin typeface="宋体"/>
                <a:cs typeface="宋体"/>
              </a:rPr>
              <a:t>第</a:t>
            </a:r>
            <a:r>
              <a:rPr lang="en-US" altLang="zh-CN" sz="2000" spc="-5" dirty="0" smtClean="0">
                <a:latin typeface="Times New Roman"/>
                <a:cs typeface="Times New Roman"/>
              </a:rPr>
              <a:t>3 </a:t>
            </a:r>
            <a:r>
              <a:rPr lang="zh-CN" altLang="en-US" sz="2000" spc="55" dirty="0" smtClean="0">
                <a:latin typeface="宋体"/>
                <a:cs typeface="宋体"/>
              </a:rPr>
              <a:t>层隧道协议</a:t>
            </a:r>
            <a:endParaRPr lang="en-US" altLang="zh-CN" sz="2000" spc="55" dirty="0" smtClean="0">
              <a:latin typeface="宋体"/>
              <a:cs typeface="宋体"/>
            </a:endParaRPr>
          </a:p>
          <a:p>
            <a:pPr marL="698500" marR="340360" lvl="1" indent="-228600" algn="just">
              <a:lnSpc>
                <a:spcPct val="150000"/>
              </a:lnSpc>
              <a:spcBef>
                <a:spcPts val="1010"/>
              </a:spcBef>
              <a:buFont typeface="Arial"/>
              <a:buChar char="•"/>
              <a:tabLst>
                <a:tab pos="241300" algn="l"/>
              </a:tabLst>
            </a:pPr>
            <a:r>
              <a:rPr lang="zh-CN" altLang="en-US" sz="2000" spc="55" dirty="0" smtClean="0">
                <a:latin typeface="宋体"/>
                <a:cs typeface="宋体"/>
              </a:rPr>
              <a:t>第</a:t>
            </a:r>
            <a:r>
              <a:rPr lang="en-US" altLang="zh-CN" sz="2000" spc="65" dirty="0" smtClean="0">
                <a:latin typeface="Times New Roman"/>
                <a:cs typeface="Times New Roman"/>
              </a:rPr>
              <a:t>4</a:t>
            </a:r>
            <a:r>
              <a:rPr lang="zh-CN" altLang="en-US" sz="2000" spc="55" dirty="0" smtClean="0">
                <a:latin typeface="宋体"/>
                <a:cs typeface="宋体"/>
              </a:rPr>
              <a:t>层隧道协议</a:t>
            </a:r>
            <a:endParaRPr lang="en-US" altLang="zh-CN" sz="2000" spc="55" dirty="0" smtClean="0">
              <a:latin typeface="宋体"/>
              <a:cs typeface="宋体"/>
            </a:endParaRPr>
          </a:p>
          <a:p>
            <a:pPr marL="698500" marR="340360" lvl="1" indent="-228600" algn="just">
              <a:lnSpc>
                <a:spcPct val="150000"/>
              </a:lnSpc>
              <a:spcBef>
                <a:spcPts val="1010"/>
              </a:spcBef>
              <a:buFont typeface="Arial"/>
              <a:buChar char="•"/>
              <a:tabLst>
                <a:tab pos="241300" algn="l"/>
              </a:tabLst>
            </a:pPr>
            <a:r>
              <a:rPr lang="zh-CN" altLang="en-US" sz="2000" spc="55" dirty="0" smtClean="0">
                <a:latin typeface="宋体"/>
                <a:cs typeface="宋体"/>
              </a:rPr>
              <a:t>基于</a:t>
            </a:r>
            <a:r>
              <a:rPr lang="zh-CN" altLang="en-US" sz="2000" spc="40" dirty="0" smtClean="0">
                <a:latin typeface="宋体"/>
                <a:cs typeface="宋体"/>
              </a:rPr>
              <a:t>第</a:t>
            </a:r>
            <a:r>
              <a:rPr lang="en-US" altLang="zh-CN" sz="2000" spc="65" dirty="0" smtClean="0">
                <a:latin typeface="Times New Roman"/>
                <a:cs typeface="Times New Roman"/>
              </a:rPr>
              <a:t>2</a:t>
            </a:r>
            <a:r>
              <a:rPr lang="zh-CN" altLang="en-US" sz="2000" spc="55" dirty="0" smtClean="0">
                <a:latin typeface="宋体"/>
                <a:cs typeface="宋体"/>
              </a:rPr>
              <a:t>、</a:t>
            </a:r>
            <a:r>
              <a:rPr lang="en-US" altLang="zh-CN" sz="2000" spc="50" dirty="0" smtClean="0">
                <a:latin typeface="Times New Roman"/>
                <a:cs typeface="Times New Roman"/>
              </a:rPr>
              <a:t>3</a:t>
            </a:r>
            <a:r>
              <a:rPr lang="zh-CN" altLang="en-US" sz="2000" spc="-5" dirty="0" smtClean="0">
                <a:latin typeface="宋体"/>
                <a:cs typeface="宋体"/>
              </a:rPr>
              <a:t>层隧道协议</a:t>
            </a:r>
            <a:r>
              <a:rPr lang="en-US" altLang="zh-CN" sz="2000" spc="-5" dirty="0" smtClean="0">
                <a:latin typeface="Times New Roman"/>
                <a:cs typeface="Times New Roman"/>
              </a:rPr>
              <a:t>(</a:t>
            </a:r>
            <a:r>
              <a:rPr lang="zh-CN" altLang="en-US" sz="2000" spc="10" dirty="0" smtClean="0">
                <a:latin typeface="Times New Roman"/>
                <a:cs typeface="Times New Roman"/>
              </a:rPr>
              <a:t> </a:t>
            </a:r>
            <a:r>
              <a:rPr lang="en-US" altLang="zh-CN" sz="2000" spc="-5" dirty="0" smtClean="0">
                <a:latin typeface="Times New Roman"/>
                <a:cs typeface="Times New Roman"/>
              </a:rPr>
              <a:t>MPLS)</a:t>
            </a:r>
            <a:r>
              <a:rPr lang="zh-CN" altLang="en-US" sz="2000" spc="-5" dirty="0" smtClean="0">
                <a:latin typeface="宋体"/>
                <a:cs typeface="宋体"/>
              </a:rPr>
              <a:t>之间</a:t>
            </a:r>
            <a:r>
              <a:rPr lang="zh-CN" altLang="en-US" sz="2000" spc="-10" dirty="0" smtClean="0">
                <a:latin typeface="宋体"/>
                <a:cs typeface="宋体"/>
              </a:rPr>
              <a:t>的</a:t>
            </a:r>
            <a:r>
              <a:rPr lang="en-US" altLang="zh-CN" sz="2000" spc="-5" dirty="0" smtClean="0">
                <a:latin typeface="Times New Roman"/>
                <a:cs typeface="Times New Roman"/>
              </a:rPr>
              <a:t>VPN</a:t>
            </a:r>
            <a:r>
              <a:rPr lang="zh-CN" altLang="en-US" sz="2000" spc="-5" dirty="0" smtClean="0">
                <a:latin typeface="宋体"/>
                <a:cs typeface="宋体"/>
              </a:rPr>
              <a:t>。</a:t>
            </a:r>
            <a:endParaRPr lang="zh-CN" altLang="en-US" sz="2000" dirty="0">
              <a:latin typeface="宋体"/>
              <a:cs typeface="宋体"/>
            </a:endParaRPr>
          </a:p>
        </p:txBody>
      </p:sp>
      <p:sp>
        <p:nvSpPr>
          <p:cNvPr id="5" name="左大括号 4"/>
          <p:cNvSpPr/>
          <p:nvPr/>
        </p:nvSpPr>
        <p:spPr>
          <a:xfrm>
            <a:off x="6376611" y="3212881"/>
            <a:ext cx="374904" cy="3108868"/>
          </a:xfrm>
          <a:prstGeom prst="leftBrace">
            <a:avLst>
              <a:gd name="adj1" fmla="val 43904"/>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object 2"/>
          <p:cNvSpPr txBox="1">
            <a:spLocks noGrp="1"/>
          </p:cNvSpPr>
          <p:nvPr>
            <p:ph type="title"/>
          </p:nvPr>
        </p:nvSpPr>
        <p:spPr>
          <a:xfrm>
            <a:off x="744277" y="336652"/>
            <a:ext cx="1878153" cy="424732"/>
          </a:xfrm>
          <a:prstGeom prst="rect">
            <a:avLst/>
          </a:prstGeom>
          <a:noFill/>
        </p:spPr>
        <p:txBody>
          <a:bodyPr wrap="square" rtlCol="0">
            <a:spAutoFit/>
          </a:bodyPr>
          <a:lstStyle/>
          <a:p>
            <a:r>
              <a:rPr lang="en-US" sz="2400" spc="600" dirty="0" smtClean="0">
                <a:solidFill>
                  <a:srgbClr val="084772"/>
                </a:solidFill>
                <a:latin typeface="Times New Roman" panose="02020603050405020304" pitchFamily="18" charset="0"/>
                <a:ea typeface="微软雅黑" panose="020B0503020204020204" pitchFamily="34" charset="-122"/>
                <a:cs typeface="+mn-cs"/>
              </a:rPr>
              <a:t>VPN</a:t>
            </a:r>
            <a:r>
              <a:rPr lang="zh-CN" altLang="en-US" sz="2400" spc="600" dirty="0" smtClean="0">
                <a:solidFill>
                  <a:srgbClr val="084772"/>
                </a:solidFill>
                <a:latin typeface="Times New Roman" panose="02020603050405020304" pitchFamily="18" charset="0"/>
                <a:ea typeface="微软雅黑" panose="020B0503020204020204" pitchFamily="34" charset="-122"/>
                <a:cs typeface="+mn-cs"/>
              </a:rPr>
              <a:t>分类</a:t>
            </a:r>
            <a:endParaRPr sz="2400" spc="600" dirty="0">
              <a:solidFill>
                <a:srgbClr val="084772"/>
              </a:solidFill>
              <a:latin typeface="Times New Roman" panose="02020603050405020304" pitchFamily="18" charset="0"/>
              <a:ea typeface="微软雅黑" panose="020B0503020204020204" pitchFamily="34" charset="-122"/>
              <a:cs typeface="+mn-cs"/>
            </a:endParaRPr>
          </a:p>
        </p:txBody>
      </p:sp>
      <p:grpSp>
        <p:nvGrpSpPr>
          <p:cNvPr id="21" name="组合 20">
            <a:extLst>
              <a:ext uri="{FF2B5EF4-FFF2-40B4-BE49-F238E27FC236}">
                <a16:creationId xmlns:a16="http://schemas.microsoft.com/office/drawing/2014/main" id="{94FACF2C-E8EA-4EBB-A5F5-624C5A2029E3}"/>
              </a:ext>
            </a:extLst>
          </p:cNvPr>
          <p:cNvGrpSpPr/>
          <p:nvPr/>
        </p:nvGrpSpPr>
        <p:grpSpPr>
          <a:xfrm>
            <a:off x="1" y="336652"/>
            <a:ext cx="12191998" cy="378554"/>
            <a:chOff x="0" y="247949"/>
            <a:chExt cx="12191998" cy="378554"/>
          </a:xfrm>
        </p:grpSpPr>
        <p:sp>
          <p:nvSpPr>
            <p:cNvPr id="22" name="矩形 21">
              <a:extLst>
                <a:ext uri="{FF2B5EF4-FFF2-40B4-BE49-F238E27FC236}">
                  <a16:creationId xmlns:a16="http://schemas.microsoft.com/office/drawing/2014/main" id="{F9A61405-0682-4602-BF60-F734C8C97EA0}"/>
                </a:ext>
              </a:extLst>
            </p:cNvPr>
            <p:cNvSpPr/>
            <p:nvPr/>
          </p:nvSpPr>
          <p:spPr>
            <a:xfrm>
              <a:off x="2622429" y="247949"/>
              <a:ext cx="9569569"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09774841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p:cNvGraphicFramePr>
            <a:graphicFrameLocks noGrp="1"/>
          </p:cNvGraphicFramePr>
          <p:nvPr>
            <p:extLst>
              <p:ext uri="{D42A27DB-BD31-4B8C-83A1-F6EECF244321}">
                <p14:modId xmlns:p14="http://schemas.microsoft.com/office/powerpoint/2010/main" val="351020579"/>
              </p:ext>
            </p:extLst>
          </p:nvPr>
        </p:nvGraphicFramePr>
        <p:xfrm>
          <a:off x="3034210" y="1919436"/>
          <a:ext cx="2218290" cy="3648580"/>
        </p:xfrm>
        <a:graphic>
          <a:graphicData uri="http://schemas.openxmlformats.org/drawingml/2006/table">
            <a:tbl>
              <a:tblPr firstRow="1" bandRow="1">
                <a:tableStyleId>{2D5ABB26-0587-4C30-8999-92F81FD0307C}</a:tableStyleId>
              </a:tblPr>
              <a:tblGrid>
                <a:gridCol w="2218290">
                  <a:extLst>
                    <a:ext uri="{9D8B030D-6E8A-4147-A177-3AD203B41FA5}">
                      <a16:colId xmlns:a16="http://schemas.microsoft.com/office/drawing/2014/main" val="20000"/>
                    </a:ext>
                  </a:extLst>
                </a:gridCol>
              </a:tblGrid>
              <a:tr h="364858">
                <a:tc>
                  <a:txBody>
                    <a:bodyPr/>
                    <a:lstStyle/>
                    <a:p>
                      <a:pPr marL="5080" algn="ctr">
                        <a:lnSpc>
                          <a:spcPts val="2475"/>
                        </a:lnSpc>
                      </a:pPr>
                      <a:r>
                        <a:rPr sz="2200" spc="35" dirty="0">
                          <a:latin typeface="宋体"/>
                          <a:cs typeface="宋体"/>
                        </a:rPr>
                        <a:t>应用</a:t>
                      </a:r>
                      <a:r>
                        <a:rPr sz="2200" spc="30" dirty="0">
                          <a:latin typeface="宋体"/>
                          <a:cs typeface="宋体"/>
                        </a:rPr>
                        <a:t>层</a:t>
                      </a:r>
                      <a:r>
                        <a:rPr sz="2200" spc="0" dirty="0">
                          <a:latin typeface="Times New Roman"/>
                          <a:cs typeface="Times New Roman"/>
                        </a:rPr>
                        <a:t>(</a:t>
                      </a:r>
                      <a:r>
                        <a:rPr sz="2200" spc="30" dirty="0">
                          <a:latin typeface="宋体"/>
                          <a:cs typeface="宋体"/>
                        </a:rPr>
                        <a:t>第</a:t>
                      </a:r>
                      <a:r>
                        <a:rPr sz="2200" spc="10" dirty="0">
                          <a:latin typeface="Times New Roman"/>
                          <a:cs typeface="Times New Roman"/>
                        </a:rPr>
                        <a:t>7</a:t>
                      </a:r>
                      <a:r>
                        <a:rPr sz="2200" spc="30" dirty="0">
                          <a:latin typeface="宋体"/>
                          <a:cs typeface="宋体"/>
                        </a:rPr>
                        <a:t>层</a:t>
                      </a:r>
                      <a:r>
                        <a:rPr sz="2200" spc="5" dirty="0">
                          <a:latin typeface="Times New Roman"/>
                          <a:cs typeface="Times New Roman"/>
                        </a:rPr>
                        <a:t>)</a:t>
                      </a:r>
                      <a:endParaRPr sz="22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364858">
                <a:tc>
                  <a:txBody>
                    <a:bodyPr/>
                    <a:lstStyle/>
                    <a:p>
                      <a:pPr marL="5080" algn="ctr">
                        <a:lnSpc>
                          <a:spcPts val="2475"/>
                        </a:lnSpc>
                      </a:pPr>
                      <a:r>
                        <a:rPr sz="2200" spc="35" dirty="0">
                          <a:latin typeface="宋体"/>
                          <a:cs typeface="宋体"/>
                        </a:rPr>
                        <a:t>表示层</a:t>
                      </a:r>
                      <a:endParaRPr sz="2200">
                        <a:latin typeface="宋体"/>
                        <a:cs typeface="宋体"/>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364858">
                <a:tc>
                  <a:txBody>
                    <a:bodyPr/>
                    <a:lstStyle/>
                    <a:p>
                      <a:pPr marL="5080" algn="ctr">
                        <a:lnSpc>
                          <a:spcPts val="2475"/>
                        </a:lnSpc>
                      </a:pPr>
                      <a:r>
                        <a:rPr sz="2200" spc="35" dirty="0">
                          <a:latin typeface="宋体"/>
                          <a:cs typeface="宋体"/>
                        </a:rPr>
                        <a:t>会话层</a:t>
                      </a:r>
                      <a:endParaRPr sz="2200">
                        <a:latin typeface="宋体"/>
                        <a:cs typeface="宋体"/>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729716">
                <a:tc>
                  <a:txBody>
                    <a:bodyPr/>
                    <a:lstStyle/>
                    <a:p>
                      <a:pPr marL="5080" algn="ctr">
                        <a:lnSpc>
                          <a:spcPct val="100000"/>
                        </a:lnSpc>
                        <a:spcBef>
                          <a:spcPts val="1145"/>
                        </a:spcBef>
                      </a:pPr>
                      <a:r>
                        <a:rPr sz="2200" spc="35" dirty="0">
                          <a:latin typeface="宋体"/>
                          <a:cs typeface="宋体"/>
                        </a:rPr>
                        <a:t>传输层</a:t>
                      </a:r>
                      <a:endParaRPr sz="2200" dirty="0">
                        <a:latin typeface="宋体"/>
                        <a:cs typeface="宋体"/>
                      </a:endParaRPr>
                    </a:p>
                  </a:txBody>
                  <a:tcPr marL="0" marR="0" marT="1454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729716">
                <a:tc>
                  <a:txBody>
                    <a:bodyPr/>
                    <a:lstStyle/>
                    <a:p>
                      <a:pPr marL="5080" algn="ctr">
                        <a:lnSpc>
                          <a:spcPct val="100000"/>
                        </a:lnSpc>
                        <a:spcBef>
                          <a:spcPts val="1145"/>
                        </a:spcBef>
                      </a:pPr>
                      <a:r>
                        <a:rPr sz="2200" spc="35" dirty="0">
                          <a:latin typeface="宋体"/>
                          <a:cs typeface="宋体"/>
                        </a:rPr>
                        <a:t>网络</a:t>
                      </a:r>
                      <a:r>
                        <a:rPr sz="2200" spc="30" dirty="0">
                          <a:latin typeface="宋体"/>
                          <a:cs typeface="宋体"/>
                        </a:rPr>
                        <a:t>层</a:t>
                      </a:r>
                      <a:r>
                        <a:rPr sz="2200" spc="0" dirty="0">
                          <a:latin typeface="Times New Roman"/>
                          <a:cs typeface="Times New Roman"/>
                        </a:rPr>
                        <a:t>(</a:t>
                      </a:r>
                      <a:r>
                        <a:rPr sz="2200" spc="30" dirty="0">
                          <a:latin typeface="宋体"/>
                          <a:cs typeface="宋体"/>
                        </a:rPr>
                        <a:t>第</a:t>
                      </a:r>
                      <a:r>
                        <a:rPr sz="2200" spc="10" dirty="0">
                          <a:latin typeface="Times New Roman"/>
                          <a:cs typeface="Times New Roman"/>
                        </a:rPr>
                        <a:t>3</a:t>
                      </a:r>
                      <a:r>
                        <a:rPr sz="2200" spc="30" dirty="0">
                          <a:latin typeface="宋体"/>
                          <a:cs typeface="宋体"/>
                        </a:rPr>
                        <a:t>层</a:t>
                      </a:r>
                      <a:r>
                        <a:rPr sz="2200" spc="5" dirty="0">
                          <a:latin typeface="Times New Roman"/>
                          <a:cs typeface="Times New Roman"/>
                        </a:rPr>
                        <a:t>)</a:t>
                      </a:r>
                      <a:endParaRPr sz="2200" dirty="0">
                        <a:latin typeface="Times New Roman"/>
                        <a:cs typeface="Times New Roman"/>
                      </a:endParaRPr>
                    </a:p>
                  </a:txBody>
                  <a:tcPr marL="0" marR="0" marT="1454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r h="729716">
                <a:tc>
                  <a:txBody>
                    <a:bodyPr/>
                    <a:lstStyle/>
                    <a:p>
                      <a:pPr marL="5715" algn="ctr">
                        <a:lnSpc>
                          <a:spcPct val="100000"/>
                        </a:lnSpc>
                        <a:spcBef>
                          <a:spcPts val="1145"/>
                        </a:spcBef>
                      </a:pPr>
                      <a:r>
                        <a:rPr sz="2200" spc="35" dirty="0">
                          <a:latin typeface="宋体"/>
                          <a:cs typeface="宋体"/>
                        </a:rPr>
                        <a:t>数据链路层</a:t>
                      </a:r>
                      <a:endParaRPr sz="2200">
                        <a:latin typeface="宋体"/>
                        <a:cs typeface="宋体"/>
                      </a:endParaRPr>
                    </a:p>
                  </a:txBody>
                  <a:tcPr marL="0" marR="0" marT="1454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5"/>
                  </a:ext>
                </a:extLst>
              </a:tr>
              <a:tr h="364858">
                <a:tc>
                  <a:txBody>
                    <a:bodyPr/>
                    <a:lstStyle/>
                    <a:p>
                      <a:pPr marL="5080" algn="ctr">
                        <a:lnSpc>
                          <a:spcPts val="2475"/>
                        </a:lnSpc>
                      </a:pPr>
                      <a:r>
                        <a:rPr sz="2200" spc="35" dirty="0">
                          <a:latin typeface="宋体"/>
                          <a:cs typeface="宋体"/>
                        </a:rPr>
                        <a:t>物理</a:t>
                      </a:r>
                      <a:r>
                        <a:rPr sz="2200" spc="30" dirty="0">
                          <a:latin typeface="宋体"/>
                          <a:cs typeface="宋体"/>
                        </a:rPr>
                        <a:t>层</a:t>
                      </a:r>
                      <a:r>
                        <a:rPr sz="2200" spc="0" dirty="0">
                          <a:latin typeface="Times New Roman"/>
                          <a:cs typeface="Times New Roman"/>
                        </a:rPr>
                        <a:t>(</a:t>
                      </a:r>
                      <a:r>
                        <a:rPr sz="2200" spc="30" dirty="0">
                          <a:latin typeface="宋体"/>
                          <a:cs typeface="宋体"/>
                        </a:rPr>
                        <a:t>第</a:t>
                      </a:r>
                      <a:r>
                        <a:rPr sz="2200" spc="10" dirty="0">
                          <a:latin typeface="Times New Roman"/>
                          <a:cs typeface="Times New Roman"/>
                        </a:rPr>
                        <a:t>1</a:t>
                      </a:r>
                      <a:r>
                        <a:rPr sz="2200" spc="30" dirty="0">
                          <a:latin typeface="宋体"/>
                          <a:cs typeface="宋体"/>
                        </a:rPr>
                        <a:t>层</a:t>
                      </a:r>
                      <a:r>
                        <a:rPr sz="2200" spc="5" dirty="0">
                          <a:latin typeface="Times New Roman"/>
                          <a:cs typeface="Times New Roman"/>
                        </a:rPr>
                        <a:t>)</a:t>
                      </a:r>
                      <a:endParaRPr sz="22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6"/>
                  </a:ext>
                </a:extLst>
              </a:tr>
            </a:tbl>
          </a:graphicData>
        </a:graphic>
      </p:graphicFrame>
      <p:graphicFrame>
        <p:nvGraphicFramePr>
          <p:cNvPr id="5" name="object 5"/>
          <p:cNvGraphicFramePr>
            <a:graphicFrameLocks noGrp="1"/>
          </p:cNvGraphicFramePr>
          <p:nvPr>
            <p:extLst>
              <p:ext uri="{D42A27DB-BD31-4B8C-83A1-F6EECF244321}">
                <p14:modId xmlns:p14="http://schemas.microsoft.com/office/powerpoint/2010/main" val="33308195"/>
              </p:ext>
            </p:extLst>
          </p:nvPr>
        </p:nvGraphicFramePr>
        <p:xfrm>
          <a:off x="5661831" y="3097275"/>
          <a:ext cx="2353945" cy="1992630"/>
        </p:xfrm>
        <a:graphic>
          <a:graphicData uri="http://schemas.openxmlformats.org/drawingml/2006/table">
            <a:tbl>
              <a:tblPr firstRow="1" bandRow="1">
                <a:tableStyleId>{2D5ABB26-0587-4C30-8999-92F81FD0307C}</a:tableStyleId>
              </a:tblPr>
              <a:tblGrid>
                <a:gridCol w="2353945">
                  <a:extLst>
                    <a:ext uri="{9D8B030D-6E8A-4147-A177-3AD203B41FA5}">
                      <a16:colId xmlns:a16="http://schemas.microsoft.com/office/drawing/2014/main" val="20000"/>
                    </a:ext>
                  </a:extLst>
                </a:gridCol>
              </a:tblGrid>
              <a:tr h="664210">
                <a:tc>
                  <a:txBody>
                    <a:bodyPr/>
                    <a:lstStyle/>
                    <a:p>
                      <a:pPr marL="5080" algn="ctr">
                        <a:lnSpc>
                          <a:spcPct val="100000"/>
                        </a:lnSpc>
                        <a:spcBef>
                          <a:spcPts val="1145"/>
                        </a:spcBef>
                      </a:pPr>
                      <a:r>
                        <a:rPr sz="2200" spc="30" dirty="0">
                          <a:latin typeface="宋体"/>
                          <a:cs typeface="宋体"/>
                        </a:rPr>
                        <a:t>第</a:t>
                      </a:r>
                      <a:r>
                        <a:rPr sz="2200" spc="10" dirty="0">
                          <a:latin typeface="Times New Roman"/>
                          <a:cs typeface="Times New Roman"/>
                        </a:rPr>
                        <a:t>4</a:t>
                      </a:r>
                      <a:r>
                        <a:rPr sz="2200" spc="35" dirty="0">
                          <a:latin typeface="宋体"/>
                          <a:cs typeface="宋体"/>
                        </a:rPr>
                        <a:t>层隧道协议</a:t>
                      </a:r>
                      <a:endParaRPr sz="2200" dirty="0">
                        <a:latin typeface="宋体"/>
                        <a:cs typeface="宋体"/>
                      </a:endParaRPr>
                    </a:p>
                  </a:txBody>
                  <a:tcPr marL="0" marR="0" marT="1454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664210">
                <a:tc>
                  <a:txBody>
                    <a:bodyPr/>
                    <a:lstStyle/>
                    <a:p>
                      <a:pPr marL="5080" algn="ctr">
                        <a:lnSpc>
                          <a:spcPct val="100000"/>
                        </a:lnSpc>
                        <a:spcBef>
                          <a:spcPts val="1145"/>
                        </a:spcBef>
                      </a:pPr>
                      <a:r>
                        <a:rPr sz="2200" spc="30" dirty="0">
                          <a:latin typeface="宋体"/>
                          <a:cs typeface="宋体"/>
                        </a:rPr>
                        <a:t>第</a:t>
                      </a:r>
                      <a:r>
                        <a:rPr sz="2200" spc="10" dirty="0">
                          <a:latin typeface="Times New Roman"/>
                          <a:cs typeface="Times New Roman"/>
                        </a:rPr>
                        <a:t>3</a:t>
                      </a:r>
                      <a:r>
                        <a:rPr sz="2200" spc="35" dirty="0">
                          <a:latin typeface="宋体"/>
                          <a:cs typeface="宋体"/>
                        </a:rPr>
                        <a:t>层隧道协议</a:t>
                      </a:r>
                      <a:endParaRPr sz="2200">
                        <a:latin typeface="宋体"/>
                        <a:cs typeface="宋体"/>
                      </a:endParaRPr>
                    </a:p>
                  </a:txBody>
                  <a:tcPr marL="0" marR="0" marT="1454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664210">
                <a:tc>
                  <a:txBody>
                    <a:bodyPr/>
                    <a:lstStyle/>
                    <a:p>
                      <a:pPr marL="5080" algn="ctr">
                        <a:lnSpc>
                          <a:spcPct val="100000"/>
                        </a:lnSpc>
                        <a:spcBef>
                          <a:spcPts val="1145"/>
                        </a:spcBef>
                      </a:pPr>
                      <a:r>
                        <a:rPr sz="2200" spc="30" dirty="0">
                          <a:latin typeface="宋体"/>
                          <a:cs typeface="宋体"/>
                        </a:rPr>
                        <a:t>第</a:t>
                      </a:r>
                      <a:r>
                        <a:rPr sz="2200" spc="10" dirty="0">
                          <a:latin typeface="Times New Roman"/>
                          <a:cs typeface="Times New Roman"/>
                        </a:rPr>
                        <a:t>2</a:t>
                      </a:r>
                      <a:r>
                        <a:rPr sz="2200" spc="35" dirty="0">
                          <a:latin typeface="宋体"/>
                          <a:cs typeface="宋体"/>
                        </a:rPr>
                        <a:t>层隧道协议</a:t>
                      </a:r>
                      <a:endParaRPr sz="2200" dirty="0">
                        <a:latin typeface="宋体"/>
                        <a:cs typeface="宋体"/>
                      </a:endParaRPr>
                    </a:p>
                  </a:txBody>
                  <a:tcPr marL="0" marR="0" marT="1454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bl>
          </a:graphicData>
        </a:graphic>
      </p:graphicFrame>
      <p:sp>
        <p:nvSpPr>
          <p:cNvPr id="6" name="object 6"/>
          <p:cNvSpPr txBox="1"/>
          <p:nvPr/>
        </p:nvSpPr>
        <p:spPr>
          <a:xfrm>
            <a:off x="8245236" y="4064039"/>
            <a:ext cx="2354580" cy="629367"/>
          </a:xfrm>
          <a:prstGeom prst="rect">
            <a:avLst/>
          </a:prstGeom>
          <a:ln w="5642">
            <a:solidFill>
              <a:srgbClr val="000000"/>
            </a:solidFill>
          </a:ln>
        </p:spPr>
        <p:txBody>
          <a:bodyPr vert="horz" wrap="square" lIns="0" tIns="144000" rIns="0" bIns="144000" rtlCol="0">
            <a:spAutoFit/>
          </a:bodyPr>
          <a:lstStyle/>
          <a:p>
            <a:pPr marL="251460"/>
            <a:r>
              <a:rPr sz="2200" spc="5" dirty="0" smtClean="0">
                <a:latin typeface="Times New Roman"/>
                <a:cs typeface="Times New Roman"/>
              </a:rPr>
              <a:t>2.5</a:t>
            </a:r>
            <a:r>
              <a:rPr sz="2200" spc="-10" dirty="0" smtClean="0">
                <a:latin typeface="Times New Roman"/>
                <a:cs typeface="Times New Roman"/>
              </a:rPr>
              <a:t> </a:t>
            </a:r>
            <a:r>
              <a:rPr sz="2200" spc="35" dirty="0">
                <a:latin typeface="宋体"/>
                <a:cs typeface="宋体"/>
              </a:rPr>
              <a:t>层隧道协议</a:t>
            </a:r>
            <a:endParaRPr sz="2200" dirty="0">
              <a:latin typeface="宋体"/>
              <a:cs typeface="宋体"/>
            </a:endParaRPr>
          </a:p>
        </p:txBody>
      </p:sp>
      <p:sp>
        <p:nvSpPr>
          <p:cNvPr id="23" name="object 2"/>
          <p:cNvSpPr txBox="1">
            <a:spLocks noGrp="1"/>
          </p:cNvSpPr>
          <p:nvPr>
            <p:ph type="title"/>
          </p:nvPr>
        </p:nvSpPr>
        <p:spPr>
          <a:xfrm>
            <a:off x="744278" y="336313"/>
            <a:ext cx="1878153" cy="424732"/>
          </a:xfrm>
          <a:prstGeom prst="rect">
            <a:avLst/>
          </a:prstGeom>
          <a:noFill/>
        </p:spPr>
        <p:txBody>
          <a:bodyPr wrap="square" rtlCol="0">
            <a:spAutoFit/>
          </a:bodyPr>
          <a:lstStyle/>
          <a:p>
            <a:r>
              <a:rPr lang="en-US" sz="2400" spc="600" dirty="0" smtClean="0">
                <a:solidFill>
                  <a:srgbClr val="084772"/>
                </a:solidFill>
                <a:latin typeface="Times New Roman" panose="02020603050405020304" pitchFamily="18" charset="0"/>
                <a:ea typeface="微软雅黑" panose="020B0503020204020204" pitchFamily="34" charset="-122"/>
                <a:cs typeface="+mn-cs"/>
              </a:rPr>
              <a:t>VPN</a:t>
            </a:r>
            <a:r>
              <a:rPr lang="zh-CN" altLang="en-US" sz="2400" spc="600" dirty="0" smtClean="0">
                <a:solidFill>
                  <a:srgbClr val="084772"/>
                </a:solidFill>
                <a:latin typeface="Times New Roman" panose="02020603050405020304" pitchFamily="18" charset="0"/>
                <a:ea typeface="微软雅黑" panose="020B0503020204020204" pitchFamily="34" charset="-122"/>
                <a:cs typeface="+mn-cs"/>
              </a:rPr>
              <a:t>分类</a:t>
            </a:r>
            <a:endParaRPr sz="2400" spc="600" dirty="0">
              <a:solidFill>
                <a:srgbClr val="084772"/>
              </a:solidFill>
              <a:latin typeface="Times New Roman" panose="02020603050405020304" pitchFamily="18" charset="0"/>
              <a:ea typeface="微软雅黑" panose="020B0503020204020204" pitchFamily="34" charset="-122"/>
              <a:cs typeface="+mn-cs"/>
            </a:endParaRPr>
          </a:p>
        </p:txBody>
      </p:sp>
      <p:grpSp>
        <p:nvGrpSpPr>
          <p:cNvPr id="24" name="组合 23">
            <a:extLst>
              <a:ext uri="{FF2B5EF4-FFF2-40B4-BE49-F238E27FC236}">
                <a16:creationId xmlns:a16="http://schemas.microsoft.com/office/drawing/2014/main" id="{94FACF2C-E8EA-4EBB-A5F5-624C5A2029E3}"/>
              </a:ext>
            </a:extLst>
          </p:cNvPr>
          <p:cNvGrpSpPr/>
          <p:nvPr/>
        </p:nvGrpSpPr>
        <p:grpSpPr>
          <a:xfrm>
            <a:off x="2" y="336313"/>
            <a:ext cx="12191998" cy="378554"/>
            <a:chOff x="0" y="247949"/>
            <a:chExt cx="12191998" cy="378554"/>
          </a:xfrm>
        </p:grpSpPr>
        <p:sp>
          <p:nvSpPr>
            <p:cNvPr id="25" name="矩形 24">
              <a:extLst>
                <a:ext uri="{FF2B5EF4-FFF2-40B4-BE49-F238E27FC236}">
                  <a16:creationId xmlns:a16="http://schemas.microsoft.com/office/drawing/2014/main" id="{F9A61405-0682-4602-BF60-F734C8C97EA0}"/>
                </a:ext>
              </a:extLst>
            </p:cNvPr>
            <p:cNvSpPr/>
            <p:nvPr/>
          </p:nvSpPr>
          <p:spPr>
            <a:xfrm>
              <a:off x="2622429" y="247949"/>
              <a:ext cx="9569569"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891043" y="1865375"/>
            <a:ext cx="738664" cy="3847848"/>
          </a:xfrm>
          <a:prstGeom prst="rect">
            <a:avLst/>
          </a:prstGeom>
          <a:noFill/>
        </p:spPr>
        <p:txBody>
          <a:bodyPr vert="eaVert" wrap="none" rtlCol="0">
            <a:spAutoFit/>
          </a:bodyPr>
          <a:lstStyle/>
          <a:p>
            <a:r>
              <a:rPr lang="zh-CN" altLang="en-US" spc="600" dirty="0">
                <a:solidFill>
                  <a:srgbClr val="084772"/>
                </a:solidFill>
                <a:latin typeface="微软雅黑" panose="020B0503020204020204" pitchFamily="34" charset="-122"/>
                <a:ea typeface="微软雅黑" panose="020B0503020204020204" pitchFamily="34" charset="-122"/>
              </a:rPr>
              <a:t>隧道协议与</a:t>
            </a:r>
            <a:r>
              <a:rPr lang="en-US" altLang="zh-CN" spc="-5" dirty="0">
                <a:solidFill>
                  <a:schemeClr val="accent5">
                    <a:lumMod val="75000"/>
                  </a:schemeClr>
                </a:solidFill>
                <a:latin typeface="Times New Roman"/>
                <a:cs typeface="Times New Roman"/>
              </a:rPr>
              <a:t>OSI</a:t>
            </a:r>
            <a:r>
              <a:rPr lang="zh-CN" altLang="en-US" spc="600" dirty="0">
                <a:solidFill>
                  <a:srgbClr val="084772"/>
                </a:solidFill>
                <a:latin typeface="微软雅黑" panose="020B0503020204020204" pitchFamily="34" charset="-122"/>
                <a:ea typeface="微软雅黑" panose="020B0503020204020204" pitchFamily="34" charset="-122"/>
              </a:rPr>
              <a:t>分层协议模型</a:t>
            </a:r>
          </a:p>
          <a:p>
            <a:endParaRPr lang="zh-CN" altLang="en-US" dirty="0"/>
          </a:p>
        </p:txBody>
      </p:sp>
    </p:spTree>
    <p:extLst>
      <p:ext uri="{BB962C8B-B14F-4D97-AF65-F5344CB8AC3E}">
        <p14:creationId xmlns:p14="http://schemas.microsoft.com/office/powerpoint/2010/main" val="192096396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744279" y="1276709"/>
            <a:ext cx="10685722" cy="3850864"/>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3200" dirty="0"/>
              <a:t>按隧道协议</a:t>
            </a:r>
            <a:r>
              <a:rPr lang="zh-CN" altLang="en-US" sz="3200" dirty="0" smtClean="0"/>
              <a:t>分类：</a:t>
            </a:r>
            <a:endParaRPr lang="en-US" altLang="zh-CN" sz="3200" dirty="0"/>
          </a:p>
          <a:p>
            <a:pPr lvl="1"/>
            <a:r>
              <a:rPr lang="zh-CN" altLang="en-US" sz="2800" dirty="0" smtClean="0"/>
              <a:t> </a:t>
            </a:r>
            <a:r>
              <a:rPr lang="zh-CN" altLang="en-US" sz="2800" dirty="0"/>
              <a:t>第</a:t>
            </a:r>
            <a:r>
              <a:rPr lang="en-US" altLang="zh-CN" sz="2800" dirty="0"/>
              <a:t>2</a:t>
            </a:r>
            <a:r>
              <a:rPr lang="zh-CN" altLang="en-US" sz="2800" dirty="0"/>
              <a:t>层隧道协议</a:t>
            </a:r>
          </a:p>
          <a:p>
            <a:pPr lvl="2"/>
            <a:r>
              <a:rPr lang="zh-CN" altLang="en-US" sz="2400" dirty="0"/>
              <a:t>主要包括点到点隧道协议</a:t>
            </a:r>
            <a:r>
              <a:rPr lang="en-US" altLang="zh-CN" sz="2400" dirty="0"/>
              <a:t>(PPTP)</a:t>
            </a:r>
            <a:r>
              <a:rPr lang="zh-CN" altLang="en-US" sz="2400" dirty="0" smtClean="0"/>
              <a:t>、第</a:t>
            </a:r>
            <a:r>
              <a:rPr lang="en-US" altLang="zh-CN" sz="2400" dirty="0"/>
              <a:t>2</a:t>
            </a:r>
            <a:r>
              <a:rPr lang="zh-CN" altLang="en-US" sz="2400" dirty="0"/>
              <a:t>层隧道协议</a:t>
            </a:r>
            <a:r>
              <a:rPr lang="en-US" altLang="zh-CN" sz="2400" dirty="0"/>
              <a:t>(L2TP)</a:t>
            </a:r>
            <a:r>
              <a:rPr lang="zh-CN" altLang="en-US" sz="2400" dirty="0"/>
              <a:t>。主要用于实现</a:t>
            </a:r>
            <a:r>
              <a:rPr lang="zh-CN" altLang="en-US" sz="2400" dirty="0">
                <a:solidFill>
                  <a:srgbClr val="C00000"/>
                </a:solidFill>
              </a:rPr>
              <a:t>远程访问</a:t>
            </a:r>
            <a:r>
              <a:rPr lang="en-US" altLang="zh-CN" sz="2400" dirty="0">
                <a:solidFill>
                  <a:srgbClr val="C00000"/>
                </a:solidFill>
              </a:rPr>
              <a:t>VPN</a:t>
            </a:r>
            <a:r>
              <a:rPr lang="zh-CN" altLang="en-US" sz="2400" dirty="0"/>
              <a:t>。</a:t>
            </a:r>
          </a:p>
          <a:p>
            <a:pPr lvl="1"/>
            <a:r>
              <a:rPr lang="zh-CN" altLang="en-US" sz="2800" dirty="0" smtClean="0"/>
              <a:t>第</a:t>
            </a:r>
            <a:r>
              <a:rPr lang="en-US" altLang="zh-CN" sz="2800" dirty="0"/>
              <a:t>3</a:t>
            </a:r>
            <a:r>
              <a:rPr lang="zh-CN" altLang="en-US" sz="2800" dirty="0"/>
              <a:t>层隧道协议</a:t>
            </a:r>
          </a:p>
          <a:p>
            <a:pPr lvl="2"/>
            <a:r>
              <a:rPr lang="zh-CN" altLang="en-US" sz="2400" dirty="0"/>
              <a:t>主要是</a:t>
            </a:r>
            <a:r>
              <a:rPr lang="en-US" altLang="zh-CN" sz="2400" dirty="0"/>
              <a:t>IP</a:t>
            </a:r>
            <a:r>
              <a:rPr lang="zh-CN" altLang="en-US" sz="2400" dirty="0"/>
              <a:t>安全</a:t>
            </a:r>
            <a:r>
              <a:rPr lang="en-US" altLang="zh-CN" sz="2400" dirty="0"/>
              <a:t>(IPSec)</a:t>
            </a:r>
            <a:r>
              <a:rPr lang="zh-CN" altLang="en-US" sz="2400" dirty="0"/>
              <a:t>，用于在网络层实现数据包的安全封装。</a:t>
            </a:r>
            <a:r>
              <a:rPr lang="en-US" altLang="zh-CN" sz="2400" dirty="0"/>
              <a:t>IPSec</a:t>
            </a:r>
            <a:r>
              <a:rPr lang="zh-CN" altLang="en-US" sz="2400" dirty="0"/>
              <a:t>主要用于实现</a:t>
            </a:r>
            <a:r>
              <a:rPr lang="zh-CN" altLang="en-US" sz="2400" dirty="0">
                <a:solidFill>
                  <a:srgbClr val="C00000"/>
                </a:solidFill>
              </a:rPr>
              <a:t>网关</a:t>
            </a:r>
            <a:r>
              <a:rPr lang="en-US" altLang="zh-CN" sz="2400" dirty="0">
                <a:solidFill>
                  <a:srgbClr val="C00000"/>
                </a:solidFill>
              </a:rPr>
              <a:t>—</a:t>
            </a:r>
            <a:r>
              <a:rPr lang="zh-CN" altLang="en-US" sz="2400" dirty="0">
                <a:solidFill>
                  <a:srgbClr val="C00000"/>
                </a:solidFill>
              </a:rPr>
              <a:t>网关</a:t>
            </a:r>
            <a:r>
              <a:rPr lang="en-US" altLang="zh-CN" sz="2400" dirty="0">
                <a:solidFill>
                  <a:srgbClr val="C00000"/>
                </a:solidFill>
              </a:rPr>
              <a:t>VPN</a:t>
            </a:r>
            <a:r>
              <a:rPr lang="zh-CN" altLang="en-US" sz="2400" dirty="0"/>
              <a:t>，也可以实现 </a:t>
            </a:r>
            <a:r>
              <a:rPr lang="zh-CN" altLang="en-US" sz="2400" dirty="0">
                <a:solidFill>
                  <a:srgbClr val="C00000"/>
                </a:solidFill>
              </a:rPr>
              <a:t>主机</a:t>
            </a:r>
            <a:r>
              <a:rPr lang="en-US" altLang="zh-CN" sz="2400" dirty="0">
                <a:solidFill>
                  <a:srgbClr val="C00000"/>
                </a:solidFill>
              </a:rPr>
              <a:t>—</a:t>
            </a:r>
            <a:r>
              <a:rPr lang="zh-CN" altLang="en-US" sz="2400" dirty="0">
                <a:solidFill>
                  <a:srgbClr val="C00000"/>
                </a:solidFill>
              </a:rPr>
              <a:t>主机的安全连接</a:t>
            </a:r>
            <a:r>
              <a:rPr lang="zh-CN" altLang="en-US" sz="2400" dirty="0" smtClean="0"/>
              <a:t>。</a:t>
            </a:r>
            <a:endParaRPr lang="zh-CN" altLang="en-US" sz="2400" dirty="0"/>
          </a:p>
        </p:txBody>
      </p:sp>
      <p:sp>
        <p:nvSpPr>
          <p:cNvPr id="20" name="object 2"/>
          <p:cNvSpPr txBox="1">
            <a:spLocks noGrp="1"/>
          </p:cNvSpPr>
          <p:nvPr>
            <p:ph type="title"/>
          </p:nvPr>
        </p:nvSpPr>
        <p:spPr>
          <a:xfrm>
            <a:off x="744278" y="336313"/>
            <a:ext cx="1878153" cy="424732"/>
          </a:xfrm>
          <a:prstGeom prst="rect">
            <a:avLst/>
          </a:prstGeom>
          <a:noFill/>
        </p:spPr>
        <p:txBody>
          <a:bodyPr wrap="square" rtlCol="0">
            <a:spAutoFit/>
          </a:bodyPr>
          <a:lstStyle/>
          <a:p>
            <a:r>
              <a:rPr lang="en-US" sz="2400" spc="600" dirty="0" smtClean="0">
                <a:solidFill>
                  <a:srgbClr val="084772"/>
                </a:solidFill>
                <a:latin typeface="Times New Roman" panose="02020603050405020304" pitchFamily="18" charset="0"/>
                <a:ea typeface="微软雅黑" panose="020B0503020204020204" pitchFamily="34" charset="-122"/>
                <a:cs typeface="+mn-cs"/>
              </a:rPr>
              <a:t>VPN</a:t>
            </a:r>
            <a:r>
              <a:rPr lang="zh-CN" altLang="en-US" sz="2400" spc="600" dirty="0" smtClean="0">
                <a:solidFill>
                  <a:srgbClr val="084772"/>
                </a:solidFill>
                <a:latin typeface="Times New Roman" panose="02020603050405020304" pitchFamily="18" charset="0"/>
                <a:ea typeface="微软雅黑" panose="020B0503020204020204" pitchFamily="34" charset="-122"/>
                <a:cs typeface="+mn-cs"/>
              </a:rPr>
              <a:t>分类</a:t>
            </a:r>
            <a:endParaRPr sz="2400" spc="600" dirty="0">
              <a:solidFill>
                <a:srgbClr val="084772"/>
              </a:solidFill>
              <a:latin typeface="Times New Roman" panose="02020603050405020304" pitchFamily="18" charset="0"/>
              <a:ea typeface="微软雅黑" panose="020B0503020204020204" pitchFamily="34" charset="-122"/>
              <a:cs typeface="+mn-cs"/>
            </a:endParaRPr>
          </a:p>
        </p:txBody>
      </p:sp>
      <p:grpSp>
        <p:nvGrpSpPr>
          <p:cNvPr id="21" name="组合 20">
            <a:extLst>
              <a:ext uri="{FF2B5EF4-FFF2-40B4-BE49-F238E27FC236}">
                <a16:creationId xmlns:a16="http://schemas.microsoft.com/office/drawing/2014/main" id="{94FACF2C-E8EA-4EBB-A5F5-624C5A2029E3}"/>
              </a:ext>
            </a:extLst>
          </p:cNvPr>
          <p:cNvGrpSpPr/>
          <p:nvPr/>
        </p:nvGrpSpPr>
        <p:grpSpPr>
          <a:xfrm>
            <a:off x="2" y="336313"/>
            <a:ext cx="12191998" cy="378554"/>
            <a:chOff x="0" y="247949"/>
            <a:chExt cx="12191998" cy="378554"/>
          </a:xfrm>
        </p:grpSpPr>
        <p:sp>
          <p:nvSpPr>
            <p:cNvPr id="22" name="矩形 21">
              <a:extLst>
                <a:ext uri="{FF2B5EF4-FFF2-40B4-BE49-F238E27FC236}">
                  <a16:creationId xmlns:a16="http://schemas.microsoft.com/office/drawing/2014/main" id="{F9A61405-0682-4602-BF60-F734C8C97EA0}"/>
                </a:ext>
              </a:extLst>
            </p:cNvPr>
            <p:cNvSpPr/>
            <p:nvPr/>
          </p:nvSpPr>
          <p:spPr>
            <a:xfrm>
              <a:off x="2622429" y="247949"/>
              <a:ext cx="9569569"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30929664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13188" y="1423359"/>
            <a:ext cx="10722145" cy="3505808"/>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lvl="2"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3200" dirty="0"/>
              <a:t>按隧道协议</a:t>
            </a:r>
            <a:r>
              <a:rPr lang="zh-CN" altLang="en-US" sz="3200" dirty="0" smtClean="0"/>
              <a:t>分类（续</a:t>
            </a:r>
            <a:r>
              <a:rPr lang="en-US" altLang="zh-CN" sz="3200" dirty="0" smtClean="0"/>
              <a:t>1</a:t>
            </a:r>
            <a:r>
              <a:rPr lang="zh-CN" altLang="en-US" sz="3200" dirty="0" smtClean="0"/>
              <a:t>）</a:t>
            </a:r>
            <a:endParaRPr lang="en-US" altLang="zh-CN" sz="3200" dirty="0"/>
          </a:p>
          <a:p>
            <a:pPr lvl="1"/>
            <a:r>
              <a:rPr lang="zh-CN" altLang="en-US" sz="2800" dirty="0" smtClean="0"/>
              <a:t>第</a:t>
            </a:r>
            <a:r>
              <a:rPr lang="en-US" altLang="zh-CN" sz="2800" dirty="0"/>
              <a:t>4</a:t>
            </a:r>
            <a:r>
              <a:rPr lang="zh-CN" altLang="en-US" sz="2800" dirty="0"/>
              <a:t>层隧道协议</a:t>
            </a:r>
            <a:r>
              <a:rPr lang="en-US" altLang="zh-CN" sz="2800" dirty="0"/>
              <a:t>(SSL)</a:t>
            </a:r>
            <a:endParaRPr lang="zh-CN" altLang="en-US" sz="2800" dirty="0"/>
          </a:p>
          <a:p>
            <a:pPr lvl="2"/>
            <a:r>
              <a:rPr lang="zh-CN" altLang="en-US" sz="2400" dirty="0"/>
              <a:t>在传输层上实现数据的安全封装，主要用于保护两台主机的两个进程间的安全通信。安全的</a:t>
            </a:r>
            <a:r>
              <a:rPr lang="en-US" altLang="zh-CN" sz="2400" dirty="0"/>
              <a:t>Web</a:t>
            </a:r>
            <a:r>
              <a:rPr lang="zh-CN" altLang="en-US" sz="2400" dirty="0"/>
              <a:t>、安全的电子邮件等均使用了第</a:t>
            </a:r>
            <a:r>
              <a:rPr lang="en-US" altLang="zh-CN" sz="2400" dirty="0"/>
              <a:t>4</a:t>
            </a:r>
            <a:r>
              <a:rPr lang="zh-CN" altLang="en-US" sz="2400" dirty="0"/>
              <a:t>层隧道协议。</a:t>
            </a:r>
          </a:p>
          <a:p>
            <a:pPr lvl="1"/>
            <a:r>
              <a:rPr lang="zh-CN" altLang="en-US" sz="2800" dirty="0" smtClean="0"/>
              <a:t>基于</a:t>
            </a:r>
            <a:r>
              <a:rPr lang="zh-CN" altLang="en-US" sz="2800" dirty="0"/>
              <a:t>第</a:t>
            </a:r>
            <a:r>
              <a:rPr lang="en-US" altLang="zh-CN" sz="2800" dirty="0"/>
              <a:t>2</a:t>
            </a:r>
            <a:r>
              <a:rPr lang="zh-CN" altLang="en-US" sz="2800" dirty="0"/>
              <a:t>、</a:t>
            </a:r>
            <a:r>
              <a:rPr lang="en-US" altLang="zh-CN" sz="2800" dirty="0"/>
              <a:t>3</a:t>
            </a:r>
            <a:r>
              <a:rPr lang="zh-CN" altLang="en-US" sz="2800" dirty="0"/>
              <a:t>层隧道协议</a:t>
            </a:r>
          </a:p>
          <a:p>
            <a:pPr lvl="2"/>
            <a:r>
              <a:rPr lang="zh-CN" altLang="en-US" sz="2400" dirty="0"/>
              <a:t>也称为</a:t>
            </a:r>
            <a:r>
              <a:rPr lang="en-US" altLang="zh-CN" sz="2400" dirty="0"/>
              <a:t>2.5</a:t>
            </a:r>
            <a:r>
              <a:rPr lang="zh-CN" altLang="en-US" sz="2400" dirty="0"/>
              <a:t>层隧道协议，是利用</a:t>
            </a:r>
            <a:r>
              <a:rPr lang="en-US" altLang="zh-CN" sz="2400" dirty="0"/>
              <a:t>MPLS</a:t>
            </a:r>
            <a:r>
              <a:rPr lang="zh-CN" altLang="en-US" sz="2400" dirty="0"/>
              <a:t>路由器的标签特性实现的</a:t>
            </a:r>
            <a:r>
              <a:rPr lang="en-US" altLang="zh-CN" sz="2400" dirty="0"/>
              <a:t>VPN</a:t>
            </a:r>
            <a:endParaRPr lang="zh-CN" altLang="en-US" sz="2400" dirty="0"/>
          </a:p>
        </p:txBody>
      </p:sp>
      <p:sp>
        <p:nvSpPr>
          <p:cNvPr id="20" name="object 2"/>
          <p:cNvSpPr txBox="1">
            <a:spLocks noGrp="1"/>
          </p:cNvSpPr>
          <p:nvPr>
            <p:ph type="title"/>
          </p:nvPr>
        </p:nvSpPr>
        <p:spPr>
          <a:xfrm>
            <a:off x="744278" y="336313"/>
            <a:ext cx="1878153" cy="424732"/>
          </a:xfrm>
          <a:prstGeom prst="rect">
            <a:avLst/>
          </a:prstGeom>
          <a:noFill/>
        </p:spPr>
        <p:txBody>
          <a:bodyPr wrap="square" rtlCol="0">
            <a:spAutoFit/>
          </a:bodyPr>
          <a:lstStyle/>
          <a:p>
            <a:r>
              <a:rPr lang="en-US" sz="2400" spc="600" dirty="0" smtClean="0">
                <a:solidFill>
                  <a:srgbClr val="084772"/>
                </a:solidFill>
                <a:latin typeface="Times New Roman" panose="02020603050405020304" pitchFamily="18" charset="0"/>
                <a:ea typeface="微软雅黑" panose="020B0503020204020204" pitchFamily="34" charset="-122"/>
                <a:cs typeface="+mn-cs"/>
              </a:rPr>
              <a:t>VPN</a:t>
            </a:r>
            <a:r>
              <a:rPr lang="zh-CN" altLang="en-US" sz="2400" spc="600" dirty="0" smtClean="0">
                <a:solidFill>
                  <a:srgbClr val="084772"/>
                </a:solidFill>
                <a:latin typeface="Times New Roman" panose="02020603050405020304" pitchFamily="18" charset="0"/>
                <a:ea typeface="微软雅黑" panose="020B0503020204020204" pitchFamily="34" charset="-122"/>
                <a:cs typeface="+mn-cs"/>
              </a:rPr>
              <a:t>分类</a:t>
            </a:r>
            <a:endParaRPr sz="2400" spc="600" dirty="0">
              <a:solidFill>
                <a:srgbClr val="084772"/>
              </a:solidFill>
              <a:latin typeface="Times New Roman" panose="02020603050405020304" pitchFamily="18" charset="0"/>
              <a:ea typeface="微软雅黑" panose="020B0503020204020204" pitchFamily="34" charset="-122"/>
              <a:cs typeface="+mn-cs"/>
            </a:endParaRPr>
          </a:p>
        </p:txBody>
      </p:sp>
      <p:grpSp>
        <p:nvGrpSpPr>
          <p:cNvPr id="21" name="组合 20">
            <a:extLst>
              <a:ext uri="{FF2B5EF4-FFF2-40B4-BE49-F238E27FC236}">
                <a16:creationId xmlns:a16="http://schemas.microsoft.com/office/drawing/2014/main" id="{94FACF2C-E8EA-4EBB-A5F5-624C5A2029E3}"/>
              </a:ext>
            </a:extLst>
          </p:cNvPr>
          <p:cNvGrpSpPr/>
          <p:nvPr/>
        </p:nvGrpSpPr>
        <p:grpSpPr>
          <a:xfrm>
            <a:off x="2" y="336313"/>
            <a:ext cx="12191998" cy="378554"/>
            <a:chOff x="0" y="247949"/>
            <a:chExt cx="12191998" cy="378554"/>
          </a:xfrm>
        </p:grpSpPr>
        <p:sp>
          <p:nvSpPr>
            <p:cNvPr id="22" name="矩形 21">
              <a:extLst>
                <a:ext uri="{FF2B5EF4-FFF2-40B4-BE49-F238E27FC236}">
                  <a16:creationId xmlns:a16="http://schemas.microsoft.com/office/drawing/2014/main" id="{F9A61405-0682-4602-BF60-F734C8C97EA0}"/>
                </a:ext>
              </a:extLst>
            </p:cNvPr>
            <p:cNvSpPr/>
            <p:nvPr/>
          </p:nvSpPr>
          <p:spPr>
            <a:xfrm>
              <a:off x="2622429" y="247949"/>
              <a:ext cx="9569569"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99717742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196502"/>
            <a:ext cx="10515600" cy="4980461"/>
          </a:xfrm>
        </p:spPr>
        <p:txBody>
          <a:bodyPr vert="horz" lIns="91440" tIns="45720" rIns="91440" bIns="45720" rtlCol="0">
            <a:normAutofit/>
          </a:bodyPr>
          <a:lstStyle/>
          <a:p>
            <a:pPr marL="358775" indent="-358775" algn="just">
              <a:lnSpc>
                <a:spcPct val="130000"/>
              </a:lnSpc>
              <a:buSzPct val="110000"/>
            </a:pPr>
            <a:r>
              <a:rPr lang="en-US" altLang="zh-CN" sz="2400" dirty="0" smtClean="0">
                <a:solidFill>
                  <a:srgbClr val="C00000"/>
                </a:solidFill>
                <a:latin typeface="Times New Roman" panose="02020603050405020304" pitchFamily="18" charset="0"/>
                <a:ea typeface="黑体" panose="02010609060101010101" pitchFamily="49" charset="-122"/>
              </a:rPr>
              <a:t>IPSec</a:t>
            </a:r>
            <a:r>
              <a:rPr lang="zh-CN" altLang="en-US" sz="2400" dirty="0">
                <a:latin typeface="Times New Roman" panose="02020603050405020304" pitchFamily="18" charset="0"/>
                <a:ea typeface="黑体" panose="02010609060101010101" pitchFamily="49" charset="-122"/>
              </a:rPr>
              <a:t>是新一代</a:t>
            </a:r>
            <a:r>
              <a:rPr lang="en-US" altLang="zh-CN" sz="2400" dirty="0">
                <a:latin typeface="Times New Roman" panose="02020603050405020304" pitchFamily="18" charset="0"/>
                <a:ea typeface="黑体" panose="02010609060101010101" pitchFamily="49" charset="-122"/>
              </a:rPr>
              <a:t>IP</a:t>
            </a:r>
            <a:r>
              <a:rPr lang="zh-CN" altLang="en-US" sz="2400" dirty="0">
                <a:latin typeface="Times New Roman" panose="02020603050405020304" pitchFamily="18" charset="0"/>
                <a:ea typeface="黑体" panose="02010609060101010101" pitchFamily="49" charset="-122"/>
              </a:rPr>
              <a:t>加密协议</a:t>
            </a:r>
            <a:endParaRPr lang="en-US" altLang="zh-CN" sz="2400" dirty="0">
              <a:latin typeface="Times New Roman" panose="02020603050405020304" pitchFamily="18" charset="0"/>
              <a:ea typeface="黑体" panose="02010609060101010101" pitchFamily="49" charset="-122"/>
            </a:endParaRPr>
          </a:p>
          <a:p>
            <a:pPr marL="803275" lvl="1" indent="-346075" algn="just">
              <a:lnSpc>
                <a:spcPct val="130000"/>
              </a:lnSpc>
              <a:buSzPct val="120000"/>
              <a:buFont typeface="Times New Roman" panose="02020603050405020304" pitchFamily="18" charset="0"/>
              <a:buChar char="–"/>
            </a:pPr>
            <a:r>
              <a:rPr lang="zh-CN" altLang="en-US" sz="2000" dirty="0">
                <a:latin typeface="Times New Roman" panose="02020603050405020304" pitchFamily="18" charset="0"/>
                <a:ea typeface="黑体" panose="02010609060101010101" pitchFamily="49" charset="-122"/>
              </a:rPr>
              <a:t>也是 </a:t>
            </a:r>
            <a:r>
              <a:rPr lang="en-US" altLang="zh-CN" sz="2000" dirty="0">
                <a:latin typeface="Times New Roman" panose="02020603050405020304" pitchFamily="18" charset="0"/>
                <a:ea typeface="黑体" panose="02010609060101010101" pitchFamily="49" charset="-122"/>
              </a:rPr>
              <a:t>IPv6</a:t>
            </a:r>
            <a:r>
              <a:rPr lang="zh-CN" altLang="en-US" sz="2000" dirty="0">
                <a:latin typeface="Times New Roman" panose="02020603050405020304" pitchFamily="18" charset="0"/>
                <a:ea typeface="黑体" panose="02010609060101010101" pitchFamily="49" charset="-122"/>
              </a:rPr>
              <a:t>中的封包加密的标准。</a:t>
            </a:r>
          </a:p>
          <a:p>
            <a:pPr marL="358775" indent="-358775" algn="just">
              <a:lnSpc>
                <a:spcPct val="130000"/>
              </a:lnSpc>
              <a:buSzPct val="110000"/>
            </a:pPr>
            <a:r>
              <a:rPr lang="en-US" altLang="zh-CN" sz="2400" dirty="0">
                <a:solidFill>
                  <a:srgbClr val="C00000"/>
                </a:solidFill>
                <a:latin typeface="Times New Roman" panose="02020603050405020304" pitchFamily="18" charset="0"/>
                <a:ea typeface="黑体" panose="02010609060101010101" pitchFamily="49" charset="-122"/>
              </a:rPr>
              <a:t>PPTP</a:t>
            </a:r>
            <a:r>
              <a:rPr lang="zh-CN" altLang="en-US" sz="2400" dirty="0">
                <a:latin typeface="Times New Roman" panose="02020603050405020304" pitchFamily="18" charset="0"/>
                <a:ea typeface="黑体" panose="02010609060101010101" pitchFamily="49" charset="-122"/>
              </a:rPr>
              <a:t>是基于</a:t>
            </a:r>
            <a:r>
              <a:rPr lang="en-US" altLang="zh-CN" sz="2400" dirty="0">
                <a:latin typeface="Times New Roman" panose="02020603050405020304" pitchFamily="18" charset="0"/>
                <a:ea typeface="黑体" panose="02010609060101010101" pitchFamily="49" charset="-122"/>
              </a:rPr>
              <a:t>PPP</a:t>
            </a:r>
            <a:r>
              <a:rPr lang="zh-CN" altLang="en-US" sz="2400" dirty="0">
                <a:latin typeface="Times New Roman" panose="02020603050405020304" pitchFamily="18" charset="0"/>
                <a:ea typeface="黑体" panose="02010609060101010101" pitchFamily="49" charset="-122"/>
              </a:rPr>
              <a:t>所设计的</a:t>
            </a:r>
            <a:r>
              <a:rPr lang="zh-CN" altLang="en-US" sz="2400" dirty="0" smtClean="0">
                <a:latin typeface="Times New Roman" panose="02020603050405020304" pitchFamily="18" charset="0"/>
                <a:ea typeface="黑体" panose="02010609060101010101" pitchFamily="49" charset="-122"/>
              </a:rPr>
              <a:t>虚拟专用网络技术</a:t>
            </a:r>
            <a:r>
              <a:rPr lang="zh-CN" altLang="en-US" sz="2400" dirty="0">
                <a:latin typeface="Times New Roman" panose="02020603050405020304" pitchFamily="18" charset="0"/>
                <a:ea typeface="黑体" panose="02010609060101010101" pitchFamily="49" charset="-122"/>
              </a:rPr>
              <a:t>。</a:t>
            </a:r>
          </a:p>
          <a:p>
            <a:pPr marL="358775" indent="-358775" algn="just">
              <a:lnSpc>
                <a:spcPct val="130000"/>
              </a:lnSpc>
              <a:buSzPct val="110000"/>
            </a:pPr>
            <a:r>
              <a:rPr lang="en-US" altLang="zh-CN" sz="2400" dirty="0">
                <a:solidFill>
                  <a:srgbClr val="C00000"/>
                </a:solidFill>
                <a:latin typeface="Times New Roman" panose="02020603050405020304" pitchFamily="18" charset="0"/>
                <a:ea typeface="黑体" panose="02010609060101010101" pitchFamily="49" charset="-122"/>
              </a:rPr>
              <a:t>L2TP</a:t>
            </a:r>
            <a:r>
              <a:rPr lang="zh-CN" altLang="en-US" sz="2400" dirty="0">
                <a:latin typeface="Times New Roman" panose="02020603050405020304" pitchFamily="18" charset="0"/>
                <a:ea typeface="黑体" panose="02010609060101010101" pitchFamily="49" charset="-122"/>
              </a:rPr>
              <a:t>结合了</a:t>
            </a:r>
            <a:r>
              <a:rPr lang="en-US" altLang="zh-CN" sz="2400" dirty="0">
                <a:latin typeface="Times New Roman" panose="02020603050405020304" pitchFamily="18" charset="0"/>
                <a:ea typeface="黑体" panose="02010609060101010101" pitchFamily="49" charset="-122"/>
              </a:rPr>
              <a:t>L2F</a:t>
            </a:r>
            <a:r>
              <a:rPr lang="zh-CN" altLang="en-US" sz="2400" dirty="0">
                <a:latin typeface="Times New Roman" panose="02020603050405020304" pitchFamily="18" charset="0"/>
                <a:ea typeface="黑体" panose="02010609060101010101" pitchFamily="49" charset="-122"/>
              </a:rPr>
              <a:t>与</a:t>
            </a:r>
            <a:r>
              <a:rPr lang="en-US" altLang="zh-CN" sz="2400" dirty="0">
                <a:latin typeface="Times New Roman" panose="02020603050405020304" pitchFamily="18" charset="0"/>
                <a:ea typeface="黑体" panose="02010609060101010101" pitchFamily="49" charset="-122"/>
              </a:rPr>
              <a:t>PPTP</a:t>
            </a:r>
            <a:r>
              <a:rPr lang="zh-CN" altLang="en-US" sz="2400" dirty="0">
                <a:latin typeface="Times New Roman" panose="02020603050405020304" pitchFamily="18" charset="0"/>
                <a:ea typeface="黑体" panose="02010609060101010101" pitchFamily="49" charset="-122"/>
              </a:rPr>
              <a:t>的优点而成为新一代的第二层</a:t>
            </a:r>
            <a:r>
              <a:rPr lang="zh-CN" altLang="en-US" sz="2400" dirty="0" smtClean="0">
                <a:latin typeface="Times New Roman" panose="02020603050405020304" pitchFamily="18" charset="0"/>
                <a:ea typeface="黑体" panose="02010609060101010101" pitchFamily="49" charset="-122"/>
              </a:rPr>
              <a:t>虚拟专用网络的通信协议。</a:t>
            </a:r>
            <a:endParaRPr lang="zh-CN" altLang="en-US" sz="2400" dirty="0">
              <a:latin typeface="Times New Roman" panose="02020603050405020304" pitchFamily="18" charset="0"/>
              <a:ea typeface="黑体" panose="02010609060101010101" pitchFamily="49" charset="-122"/>
            </a:endParaRPr>
          </a:p>
          <a:p>
            <a:pPr marL="358775" indent="-358775" algn="just">
              <a:lnSpc>
                <a:spcPct val="130000"/>
              </a:lnSpc>
              <a:buSzPct val="110000"/>
            </a:pPr>
            <a:r>
              <a:rPr lang="en-US" altLang="zh-CN" sz="2400" dirty="0">
                <a:solidFill>
                  <a:srgbClr val="C00000"/>
                </a:solidFill>
                <a:latin typeface="Times New Roman" panose="02020603050405020304" pitchFamily="18" charset="0"/>
                <a:ea typeface="黑体" panose="02010609060101010101" pitchFamily="49" charset="-122"/>
              </a:rPr>
              <a:t>MPLS</a:t>
            </a:r>
            <a:r>
              <a:rPr lang="zh-CN" altLang="en-US" sz="2400" dirty="0">
                <a:latin typeface="Times New Roman" panose="02020603050405020304" pitchFamily="18" charset="0"/>
                <a:ea typeface="黑体" panose="02010609060101010101" pitchFamily="49" charset="-122"/>
              </a:rPr>
              <a:t>技术是一个可以在多种第二</a:t>
            </a:r>
            <a:r>
              <a:rPr lang="zh-CN" altLang="en-US" sz="2400" dirty="0" smtClean="0">
                <a:latin typeface="Times New Roman" panose="02020603050405020304" pitchFamily="18" charset="0"/>
                <a:ea typeface="黑体" panose="02010609060101010101" pitchFamily="49" charset="-122"/>
              </a:rPr>
              <a:t>层</a:t>
            </a:r>
            <a:r>
              <a:rPr lang="zh-CN" altLang="en-US" sz="2400" dirty="0">
                <a:latin typeface="Times New Roman" panose="02020603050405020304" pitchFamily="18" charset="0"/>
                <a:ea typeface="黑体" panose="02010609060101010101" pitchFamily="49" charset="-122"/>
              </a:rPr>
              <a:t>协议</a:t>
            </a:r>
            <a:r>
              <a:rPr lang="zh-CN" altLang="en-US" sz="2400" dirty="0" smtClean="0">
                <a:latin typeface="Times New Roman" panose="02020603050405020304" pitchFamily="18" charset="0"/>
                <a:ea typeface="黑体" panose="02010609060101010101" pitchFamily="49" charset="-122"/>
              </a:rPr>
              <a:t>上</a:t>
            </a:r>
            <a:r>
              <a:rPr lang="zh-CN" altLang="en-US" sz="2400" dirty="0">
                <a:latin typeface="Times New Roman" panose="02020603050405020304" pitchFamily="18" charset="0"/>
                <a:ea typeface="黑体" panose="02010609060101010101" pitchFamily="49" charset="-122"/>
              </a:rPr>
              <a:t>进行标签交换的网络技术，不必改变现有的</a:t>
            </a:r>
            <a:r>
              <a:rPr lang="zh-CN" altLang="en-US" sz="2400" dirty="0" smtClean="0">
                <a:latin typeface="Times New Roman" panose="02020603050405020304" pitchFamily="18" charset="0"/>
                <a:ea typeface="黑体" panose="02010609060101010101" pitchFamily="49" charset="-122"/>
              </a:rPr>
              <a:t>路由协议。</a:t>
            </a:r>
            <a:endParaRPr lang="zh-CN" altLang="en-US" sz="2400" dirty="0">
              <a:latin typeface="Times New Roman" panose="02020603050405020304" pitchFamily="18" charset="0"/>
              <a:ea typeface="黑体" panose="02010609060101010101" pitchFamily="49" charset="-122"/>
            </a:endParaRPr>
          </a:p>
          <a:p>
            <a:pPr marL="358775" indent="-358775" algn="just">
              <a:lnSpc>
                <a:spcPct val="130000"/>
              </a:lnSpc>
              <a:buSzPct val="110000"/>
            </a:pPr>
            <a:r>
              <a:rPr lang="en-US" altLang="zh-CN" sz="2400" dirty="0" smtClean="0">
                <a:solidFill>
                  <a:srgbClr val="C00000"/>
                </a:solidFill>
                <a:latin typeface="Times New Roman" panose="02020603050405020304" pitchFamily="18" charset="0"/>
                <a:ea typeface="黑体" panose="02010609060101010101" pitchFamily="49" charset="-122"/>
              </a:rPr>
              <a:t>SSL</a:t>
            </a:r>
            <a:r>
              <a:rPr lang="en-US" altLang="zh-CN" sz="2400" dirty="0" smtClean="0">
                <a:latin typeface="Times New Roman" panose="02020603050405020304" pitchFamily="18" charset="0"/>
                <a:ea typeface="黑体" panose="02010609060101010101" pitchFamily="49" charset="-122"/>
              </a:rPr>
              <a:t> </a:t>
            </a:r>
            <a:r>
              <a:rPr lang="en-US" altLang="zh-CN" sz="2400" dirty="0" smtClean="0">
                <a:solidFill>
                  <a:srgbClr val="C00000"/>
                </a:solidFill>
                <a:latin typeface="Times New Roman" panose="02020603050405020304" pitchFamily="18" charset="0"/>
                <a:ea typeface="黑体" panose="02010609060101010101" pitchFamily="49" charset="-122"/>
              </a:rPr>
              <a:t>VPN</a:t>
            </a:r>
            <a:r>
              <a:rPr lang="zh-CN" altLang="en-US" sz="2400" dirty="0">
                <a:latin typeface="Times New Roman" panose="02020603050405020304" pitchFamily="18" charset="0"/>
                <a:ea typeface="黑体" panose="02010609060101010101" pitchFamily="49" charset="-122"/>
              </a:rPr>
              <a:t>由于方便成为目前极受欢迎的</a:t>
            </a:r>
            <a:r>
              <a:rPr lang="en-US" altLang="zh-CN" sz="2400" dirty="0">
                <a:latin typeface="Times New Roman" panose="02020603050405020304" pitchFamily="18" charset="0"/>
                <a:ea typeface="黑体" panose="02010609060101010101" pitchFamily="49" charset="-122"/>
              </a:rPr>
              <a:t>VPN</a:t>
            </a:r>
            <a:r>
              <a:rPr lang="zh-CN" altLang="en-US" sz="2400" dirty="0">
                <a:latin typeface="Times New Roman" panose="02020603050405020304" pitchFamily="18" charset="0"/>
                <a:ea typeface="黑体" panose="02010609060101010101" pitchFamily="49" charset="-122"/>
              </a:rPr>
              <a:t>技 术。</a:t>
            </a:r>
          </a:p>
          <a:p>
            <a:pPr marL="358775" indent="-358775" algn="just">
              <a:lnSpc>
                <a:spcPct val="130000"/>
              </a:lnSpc>
              <a:buSzPct val="110000"/>
            </a:pPr>
            <a:endParaRPr lang="zh-CN" altLang="en-US" sz="2400" dirty="0">
              <a:latin typeface="Times New Roman" panose="02020603050405020304" pitchFamily="18" charset="0"/>
              <a:ea typeface="黑体" panose="02010609060101010101" pitchFamily="49" charset="-122"/>
            </a:endParaRPr>
          </a:p>
        </p:txBody>
      </p:sp>
      <p:sp>
        <p:nvSpPr>
          <p:cNvPr id="17" name="object 2"/>
          <p:cNvSpPr txBox="1">
            <a:spLocks noGrp="1"/>
          </p:cNvSpPr>
          <p:nvPr>
            <p:ph type="title"/>
          </p:nvPr>
        </p:nvSpPr>
        <p:spPr>
          <a:xfrm>
            <a:off x="744278" y="313224"/>
            <a:ext cx="4759375" cy="424732"/>
          </a:xfrm>
          <a:prstGeom prst="rect">
            <a:avLst/>
          </a:prstGeom>
          <a:noFill/>
        </p:spPr>
        <p:txBody>
          <a:bodyPr wrap="square" rtlCol="0">
            <a:spAutoFit/>
          </a:bodyPr>
          <a:lstStyle/>
          <a:p>
            <a:r>
              <a:rPr lang="en-US" sz="2400" spc="600" dirty="0" smtClean="0">
                <a:solidFill>
                  <a:srgbClr val="084772"/>
                </a:solidFill>
                <a:latin typeface="Times New Roman" panose="02020603050405020304" pitchFamily="18" charset="0"/>
                <a:ea typeface="微软雅黑" panose="020B0503020204020204" pitchFamily="34" charset="-122"/>
                <a:cs typeface="+mn-cs"/>
              </a:rPr>
              <a:t>VPN</a:t>
            </a:r>
            <a:r>
              <a:rPr lang="zh-CN" altLang="en-US" sz="2400" spc="600" dirty="0" smtClean="0">
                <a:solidFill>
                  <a:srgbClr val="084772"/>
                </a:solidFill>
                <a:latin typeface="Times New Roman" panose="02020603050405020304" pitchFamily="18" charset="0"/>
                <a:ea typeface="微软雅黑" panose="020B0503020204020204" pitchFamily="34" charset="-122"/>
                <a:cs typeface="+mn-cs"/>
              </a:rPr>
              <a:t>分类</a:t>
            </a:r>
            <a:r>
              <a:rPr lang="en-US" altLang="zh-CN" sz="2400" spc="600" dirty="0" smtClean="0">
                <a:solidFill>
                  <a:srgbClr val="084772"/>
                </a:solidFill>
                <a:latin typeface="Times New Roman" panose="02020603050405020304" pitchFamily="18" charset="0"/>
                <a:ea typeface="微软雅黑" panose="020B0503020204020204" pitchFamily="34" charset="-122"/>
                <a:cs typeface="+mn-cs"/>
              </a:rPr>
              <a:t>-</a:t>
            </a:r>
            <a:r>
              <a:rPr lang="zh-CN" altLang="en-US" sz="2400" spc="600" dirty="0">
                <a:solidFill>
                  <a:srgbClr val="084772"/>
                </a:solidFill>
                <a:latin typeface="Times New Roman" panose="02020603050405020304" pitchFamily="18" charset="0"/>
                <a:ea typeface="微软雅黑" panose="020B0503020204020204" pitchFamily="34" charset="-122"/>
                <a:cs typeface="+mn-cs"/>
              </a:rPr>
              <a:t>按隧道协议分类</a:t>
            </a:r>
            <a:endParaRPr sz="2400" spc="600" dirty="0">
              <a:solidFill>
                <a:srgbClr val="084772"/>
              </a:solidFill>
              <a:latin typeface="Times New Roman" panose="02020603050405020304" pitchFamily="18" charset="0"/>
              <a:ea typeface="微软雅黑" panose="020B0503020204020204" pitchFamily="34" charset="-122"/>
              <a:cs typeface="+mn-cs"/>
            </a:endParaRPr>
          </a:p>
        </p:txBody>
      </p:sp>
      <p:grpSp>
        <p:nvGrpSpPr>
          <p:cNvPr id="18" name="组合 17">
            <a:extLst>
              <a:ext uri="{FF2B5EF4-FFF2-40B4-BE49-F238E27FC236}">
                <a16:creationId xmlns:a16="http://schemas.microsoft.com/office/drawing/2014/main" id="{94FACF2C-E8EA-4EBB-A5F5-624C5A2029E3}"/>
              </a:ext>
            </a:extLst>
          </p:cNvPr>
          <p:cNvGrpSpPr/>
          <p:nvPr/>
        </p:nvGrpSpPr>
        <p:grpSpPr>
          <a:xfrm>
            <a:off x="2" y="336313"/>
            <a:ext cx="12191998" cy="378554"/>
            <a:chOff x="0" y="247949"/>
            <a:chExt cx="12191998" cy="378554"/>
          </a:xfrm>
        </p:grpSpPr>
        <p:sp>
          <p:nvSpPr>
            <p:cNvPr id="19" name="矩形 18">
              <a:extLst>
                <a:ext uri="{FF2B5EF4-FFF2-40B4-BE49-F238E27FC236}">
                  <a16:creationId xmlns:a16="http://schemas.microsoft.com/office/drawing/2014/main" id="{F9A61405-0682-4602-BF60-F734C8C97EA0}"/>
                </a:ext>
              </a:extLst>
            </p:cNvPr>
            <p:cNvSpPr/>
            <p:nvPr/>
          </p:nvSpPr>
          <p:spPr>
            <a:xfrm>
              <a:off x="5503651" y="247949"/>
              <a:ext cx="6688347"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667800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86AB40A-A74A-46C7-8AA3-569B6541296D}"/>
              </a:ext>
            </a:extLst>
          </p:cNvPr>
          <p:cNvSpPr/>
          <p:nvPr/>
        </p:nvSpPr>
        <p:spPr>
          <a:xfrm>
            <a:off x="0" y="0"/>
            <a:ext cx="3919525"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2" name="组合 11">
            <a:extLst>
              <a:ext uri="{FF2B5EF4-FFF2-40B4-BE49-F238E27FC236}">
                <a16:creationId xmlns:a16="http://schemas.microsoft.com/office/drawing/2014/main" id="{1407D250-B046-432D-931B-819278BD4D71}"/>
              </a:ext>
            </a:extLst>
          </p:cNvPr>
          <p:cNvGrpSpPr/>
          <p:nvPr/>
        </p:nvGrpSpPr>
        <p:grpSpPr>
          <a:xfrm>
            <a:off x="774703" y="2338925"/>
            <a:ext cx="2305382" cy="1565957"/>
            <a:chOff x="758661" y="1328277"/>
            <a:chExt cx="2305382" cy="1565957"/>
          </a:xfrm>
        </p:grpSpPr>
        <p:sp>
          <p:nvSpPr>
            <p:cNvPr id="6" name="文本框 5">
              <a:extLst>
                <a:ext uri="{FF2B5EF4-FFF2-40B4-BE49-F238E27FC236}">
                  <a16:creationId xmlns:a16="http://schemas.microsoft.com/office/drawing/2014/main" id="{6A6CE1AD-E291-4A32-ACA5-C1ED27E1DED8}"/>
                </a:ext>
              </a:extLst>
            </p:cNvPr>
            <p:cNvSpPr txBox="1"/>
            <p:nvPr/>
          </p:nvSpPr>
          <p:spPr>
            <a:xfrm>
              <a:off x="758661" y="1328277"/>
              <a:ext cx="1631611" cy="92333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目录</a:t>
              </a:r>
            </a:p>
          </p:txBody>
        </p:sp>
        <p:sp>
          <p:nvSpPr>
            <p:cNvPr id="9" name="文本框 8">
              <a:extLst>
                <a:ext uri="{FF2B5EF4-FFF2-40B4-BE49-F238E27FC236}">
                  <a16:creationId xmlns:a16="http://schemas.microsoft.com/office/drawing/2014/main" id="{A166616B-8DC4-4EE7-8226-61677D9E22B2}"/>
                </a:ext>
              </a:extLst>
            </p:cNvPr>
            <p:cNvSpPr txBox="1"/>
            <p:nvPr/>
          </p:nvSpPr>
          <p:spPr>
            <a:xfrm>
              <a:off x="822829" y="2242678"/>
              <a:ext cx="224121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0" name="直接连接符 9">
              <a:extLst>
                <a:ext uri="{FF2B5EF4-FFF2-40B4-BE49-F238E27FC236}">
                  <a16:creationId xmlns:a16="http://schemas.microsoft.com/office/drawing/2014/main" id="{B0CC6B6F-07E0-4755-818A-4112E1844C52}"/>
                </a:ext>
              </a:extLst>
            </p:cNvPr>
            <p:cNvCxnSpPr>
              <a:cxnSpLocks/>
            </p:cNvCxnSpPr>
            <p:nvPr/>
          </p:nvCxnSpPr>
          <p:spPr>
            <a:xfrm>
              <a:off x="925429" y="2894234"/>
              <a:ext cx="32585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椭圆 12">
            <a:extLst>
              <a:ext uri="{FF2B5EF4-FFF2-40B4-BE49-F238E27FC236}">
                <a16:creationId xmlns:a16="http://schemas.microsoft.com/office/drawing/2014/main" id="{B5E2B5B6-A674-4CF6-99C6-1FF1C1309F75}"/>
              </a:ext>
            </a:extLst>
          </p:cNvPr>
          <p:cNvSpPr/>
          <p:nvPr/>
        </p:nvSpPr>
        <p:spPr>
          <a:xfrm>
            <a:off x="4860996" y="1483096"/>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椭圆 13">
            <a:extLst>
              <a:ext uri="{FF2B5EF4-FFF2-40B4-BE49-F238E27FC236}">
                <a16:creationId xmlns:a16="http://schemas.microsoft.com/office/drawing/2014/main" id="{181059ED-9A6A-4B8B-B2D9-F1E0DD2B5F8C}"/>
              </a:ext>
            </a:extLst>
          </p:cNvPr>
          <p:cNvSpPr/>
          <p:nvPr/>
        </p:nvSpPr>
        <p:spPr>
          <a:xfrm>
            <a:off x="4860996" y="2387501"/>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椭圆 14">
            <a:extLst>
              <a:ext uri="{FF2B5EF4-FFF2-40B4-BE49-F238E27FC236}">
                <a16:creationId xmlns:a16="http://schemas.microsoft.com/office/drawing/2014/main" id="{7A6F7131-4ED3-4B7E-8A62-C849D74C4FF9}"/>
              </a:ext>
            </a:extLst>
          </p:cNvPr>
          <p:cNvSpPr/>
          <p:nvPr/>
        </p:nvSpPr>
        <p:spPr>
          <a:xfrm>
            <a:off x="4870922" y="3322000"/>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椭圆 15">
            <a:extLst>
              <a:ext uri="{FF2B5EF4-FFF2-40B4-BE49-F238E27FC236}">
                <a16:creationId xmlns:a16="http://schemas.microsoft.com/office/drawing/2014/main" id="{D8525EF6-319E-4F66-8F37-7FEF4FB19DAB}"/>
              </a:ext>
            </a:extLst>
          </p:cNvPr>
          <p:cNvSpPr/>
          <p:nvPr/>
        </p:nvSpPr>
        <p:spPr>
          <a:xfrm>
            <a:off x="4870922" y="4256499"/>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a:extLst>
              <a:ext uri="{FF2B5EF4-FFF2-40B4-BE49-F238E27FC236}">
                <a16:creationId xmlns:a16="http://schemas.microsoft.com/office/drawing/2014/main" id="{82F0ADDB-0C80-4E4C-8A5F-41531C83A1F2}"/>
              </a:ext>
            </a:extLst>
          </p:cNvPr>
          <p:cNvSpPr txBox="1"/>
          <p:nvPr/>
        </p:nvSpPr>
        <p:spPr>
          <a:xfrm>
            <a:off x="5439727" y="3296407"/>
            <a:ext cx="447719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二层隧道协议</a:t>
            </a:r>
            <a:r>
              <a:rPr lang="en-US" altLang="zh-CN" sz="2400" b="1"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L2TP</a:t>
            </a:r>
            <a:endPar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18" name="文本框 17">
            <a:extLst>
              <a:ext uri="{FF2B5EF4-FFF2-40B4-BE49-F238E27FC236}">
                <a16:creationId xmlns:a16="http://schemas.microsoft.com/office/drawing/2014/main" id="{D840C877-F8A5-4187-938B-CE857F1DE389}"/>
              </a:ext>
            </a:extLst>
          </p:cNvPr>
          <p:cNvSpPr txBox="1"/>
          <p:nvPr/>
        </p:nvSpPr>
        <p:spPr>
          <a:xfrm>
            <a:off x="5439727" y="1483096"/>
            <a:ext cx="4698958" cy="461665"/>
          </a:xfrm>
          <a:prstGeom prst="rect">
            <a:avLst/>
          </a:prstGeom>
          <a:noFill/>
        </p:spPr>
        <p:txBody>
          <a:bodyPr wrap="square" rtlCol="0">
            <a:spAutoFit/>
          </a:bodyPr>
          <a:lstStyle/>
          <a:p>
            <a:pPr>
              <a:defRPr/>
            </a:pPr>
            <a:r>
              <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VPN</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概述</a:t>
            </a:r>
            <a:endParaRPr lang="en-US" altLang="zh-CN"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21" name="文本框 20">
            <a:extLst>
              <a:ext uri="{FF2B5EF4-FFF2-40B4-BE49-F238E27FC236}">
                <a16:creationId xmlns:a16="http://schemas.microsoft.com/office/drawing/2014/main" id="{88C0A1E3-FF53-4D0C-8217-F762651D9F2F}"/>
              </a:ext>
            </a:extLst>
          </p:cNvPr>
          <p:cNvSpPr txBox="1"/>
          <p:nvPr/>
        </p:nvSpPr>
        <p:spPr>
          <a:xfrm>
            <a:off x="5439726" y="5181484"/>
            <a:ext cx="4698959" cy="461665"/>
          </a:xfrm>
          <a:prstGeom prst="rect">
            <a:avLst/>
          </a:prstGeom>
          <a:noFill/>
        </p:spPr>
        <p:txBody>
          <a:bodyPr wrap="square" rtlCol="0">
            <a:spAutoFit/>
          </a:bodyPr>
          <a:lstStyle/>
          <a:p>
            <a:r>
              <a:rPr lang="en-US" altLang="zh-CN" sz="2400" b="1"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SSL VPN</a:t>
            </a:r>
            <a:endParaRPr lang="zh-CN" altLang="en-US"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19" name="文本框 18">
            <a:extLst>
              <a:ext uri="{FF2B5EF4-FFF2-40B4-BE49-F238E27FC236}">
                <a16:creationId xmlns:a16="http://schemas.microsoft.com/office/drawing/2014/main" id="{B9E076CC-008F-4ABD-9B6E-72D584BE4970}"/>
              </a:ext>
            </a:extLst>
          </p:cNvPr>
          <p:cNvSpPr txBox="1"/>
          <p:nvPr/>
        </p:nvSpPr>
        <p:spPr>
          <a:xfrm>
            <a:off x="5439727" y="2372929"/>
            <a:ext cx="502583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二层隧道协议</a:t>
            </a:r>
            <a:r>
              <a:rPr lang="en-US" altLang="zh-CN" sz="2400" b="1"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PPTP</a:t>
            </a:r>
            <a:endPar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32" name="椭圆 31">
            <a:extLst>
              <a:ext uri="{FF2B5EF4-FFF2-40B4-BE49-F238E27FC236}">
                <a16:creationId xmlns:a16="http://schemas.microsoft.com/office/drawing/2014/main" id="{D8525EF6-319E-4F66-8F37-7FEF4FB19DAB}"/>
              </a:ext>
            </a:extLst>
          </p:cNvPr>
          <p:cNvSpPr/>
          <p:nvPr/>
        </p:nvSpPr>
        <p:spPr>
          <a:xfrm>
            <a:off x="4870922" y="5190998"/>
            <a:ext cx="463473" cy="43778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文本框 38">
            <a:extLst>
              <a:ext uri="{FF2B5EF4-FFF2-40B4-BE49-F238E27FC236}">
                <a16:creationId xmlns:a16="http://schemas.microsoft.com/office/drawing/2014/main" id="{B9E076CC-008F-4ABD-9B6E-72D584BE4970}"/>
              </a:ext>
            </a:extLst>
          </p:cNvPr>
          <p:cNvSpPr txBox="1"/>
          <p:nvPr/>
        </p:nvSpPr>
        <p:spPr>
          <a:xfrm>
            <a:off x="5439727" y="4227357"/>
            <a:ext cx="502583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三层隧道协议</a:t>
            </a:r>
            <a:r>
              <a:rPr lang="en-US" altLang="zh-CN" sz="2400" b="1" dirty="0" err="1"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IPSec</a:t>
            </a:r>
            <a:endPar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17" name="矩形 16"/>
          <p:cNvSpPr/>
          <p:nvPr/>
        </p:nvSpPr>
        <p:spPr>
          <a:xfrm>
            <a:off x="4168587" y="3106615"/>
            <a:ext cx="6601809" cy="2740732"/>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488300" y="620134"/>
            <a:ext cx="6601809" cy="1483337"/>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654833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86AB40A-A74A-46C7-8AA3-569B6541296D}"/>
              </a:ext>
            </a:extLst>
          </p:cNvPr>
          <p:cNvSpPr/>
          <p:nvPr/>
        </p:nvSpPr>
        <p:spPr>
          <a:xfrm>
            <a:off x="0" y="0"/>
            <a:ext cx="3919525"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2" name="组合 11">
            <a:extLst>
              <a:ext uri="{FF2B5EF4-FFF2-40B4-BE49-F238E27FC236}">
                <a16:creationId xmlns:a16="http://schemas.microsoft.com/office/drawing/2014/main" id="{1407D250-B046-432D-931B-819278BD4D71}"/>
              </a:ext>
            </a:extLst>
          </p:cNvPr>
          <p:cNvGrpSpPr/>
          <p:nvPr/>
        </p:nvGrpSpPr>
        <p:grpSpPr>
          <a:xfrm>
            <a:off x="774703" y="2338925"/>
            <a:ext cx="2305382" cy="1565957"/>
            <a:chOff x="758661" y="1328277"/>
            <a:chExt cx="2305382" cy="1565957"/>
          </a:xfrm>
        </p:grpSpPr>
        <p:sp>
          <p:nvSpPr>
            <p:cNvPr id="6" name="文本框 5">
              <a:extLst>
                <a:ext uri="{FF2B5EF4-FFF2-40B4-BE49-F238E27FC236}">
                  <a16:creationId xmlns:a16="http://schemas.microsoft.com/office/drawing/2014/main" id="{6A6CE1AD-E291-4A32-ACA5-C1ED27E1DED8}"/>
                </a:ext>
              </a:extLst>
            </p:cNvPr>
            <p:cNvSpPr txBox="1"/>
            <p:nvPr/>
          </p:nvSpPr>
          <p:spPr>
            <a:xfrm>
              <a:off x="758661" y="1328277"/>
              <a:ext cx="1631611" cy="92333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目录</a:t>
              </a:r>
            </a:p>
          </p:txBody>
        </p:sp>
        <p:sp>
          <p:nvSpPr>
            <p:cNvPr id="9" name="文本框 8">
              <a:extLst>
                <a:ext uri="{FF2B5EF4-FFF2-40B4-BE49-F238E27FC236}">
                  <a16:creationId xmlns:a16="http://schemas.microsoft.com/office/drawing/2014/main" id="{A166616B-8DC4-4EE7-8226-61677D9E22B2}"/>
                </a:ext>
              </a:extLst>
            </p:cNvPr>
            <p:cNvSpPr txBox="1"/>
            <p:nvPr/>
          </p:nvSpPr>
          <p:spPr>
            <a:xfrm>
              <a:off x="822829" y="2242678"/>
              <a:ext cx="224121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0" name="直接连接符 9">
              <a:extLst>
                <a:ext uri="{FF2B5EF4-FFF2-40B4-BE49-F238E27FC236}">
                  <a16:creationId xmlns:a16="http://schemas.microsoft.com/office/drawing/2014/main" id="{B0CC6B6F-07E0-4755-818A-4112E1844C52}"/>
                </a:ext>
              </a:extLst>
            </p:cNvPr>
            <p:cNvCxnSpPr>
              <a:cxnSpLocks/>
            </p:cNvCxnSpPr>
            <p:nvPr/>
          </p:nvCxnSpPr>
          <p:spPr>
            <a:xfrm>
              <a:off x="925429" y="2894234"/>
              <a:ext cx="32585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椭圆 12">
            <a:extLst>
              <a:ext uri="{FF2B5EF4-FFF2-40B4-BE49-F238E27FC236}">
                <a16:creationId xmlns:a16="http://schemas.microsoft.com/office/drawing/2014/main" id="{B5E2B5B6-A674-4CF6-99C6-1FF1C1309F75}"/>
              </a:ext>
            </a:extLst>
          </p:cNvPr>
          <p:cNvSpPr/>
          <p:nvPr/>
        </p:nvSpPr>
        <p:spPr>
          <a:xfrm>
            <a:off x="4860996" y="1483096"/>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椭圆 13">
            <a:extLst>
              <a:ext uri="{FF2B5EF4-FFF2-40B4-BE49-F238E27FC236}">
                <a16:creationId xmlns:a16="http://schemas.microsoft.com/office/drawing/2014/main" id="{181059ED-9A6A-4B8B-B2D9-F1E0DD2B5F8C}"/>
              </a:ext>
            </a:extLst>
          </p:cNvPr>
          <p:cNvSpPr/>
          <p:nvPr/>
        </p:nvSpPr>
        <p:spPr>
          <a:xfrm>
            <a:off x="4860996" y="2387501"/>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椭圆 14">
            <a:extLst>
              <a:ext uri="{FF2B5EF4-FFF2-40B4-BE49-F238E27FC236}">
                <a16:creationId xmlns:a16="http://schemas.microsoft.com/office/drawing/2014/main" id="{7A6F7131-4ED3-4B7E-8A62-C849D74C4FF9}"/>
              </a:ext>
            </a:extLst>
          </p:cNvPr>
          <p:cNvSpPr/>
          <p:nvPr/>
        </p:nvSpPr>
        <p:spPr>
          <a:xfrm>
            <a:off x="4870922" y="3322000"/>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椭圆 15">
            <a:extLst>
              <a:ext uri="{FF2B5EF4-FFF2-40B4-BE49-F238E27FC236}">
                <a16:creationId xmlns:a16="http://schemas.microsoft.com/office/drawing/2014/main" id="{D8525EF6-319E-4F66-8F37-7FEF4FB19DAB}"/>
              </a:ext>
            </a:extLst>
          </p:cNvPr>
          <p:cNvSpPr/>
          <p:nvPr/>
        </p:nvSpPr>
        <p:spPr>
          <a:xfrm>
            <a:off x="4870922" y="4256499"/>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a:extLst>
              <a:ext uri="{FF2B5EF4-FFF2-40B4-BE49-F238E27FC236}">
                <a16:creationId xmlns:a16="http://schemas.microsoft.com/office/drawing/2014/main" id="{82F0ADDB-0C80-4E4C-8A5F-41531C83A1F2}"/>
              </a:ext>
            </a:extLst>
          </p:cNvPr>
          <p:cNvSpPr txBox="1"/>
          <p:nvPr/>
        </p:nvSpPr>
        <p:spPr>
          <a:xfrm>
            <a:off x="5439727" y="3296407"/>
            <a:ext cx="447719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二层隧道协议</a:t>
            </a:r>
            <a:r>
              <a:rPr lang="en-US" altLang="zh-CN" sz="2400" b="1"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L2TP</a:t>
            </a:r>
            <a:endPar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18" name="文本框 17">
            <a:extLst>
              <a:ext uri="{FF2B5EF4-FFF2-40B4-BE49-F238E27FC236}">
                <a16:creationId xmlns:a16="http://schemas.microsoft.com/office/drawing/2014/main" id="{D840C877-F8A5-4187-938B-CE857F1DE389}"/>
              </a:ext>
            </a:extLst>
          </p:cNvPr>
          <p:cNvSpPr txBox="1"/>
          <p:nvPr/>
        </p:nvSpPr>
        <p:spPr>
          <a:xfrm>
            <a:off x="5439727" y="1483096"/>
            <a:ext cx="4698958" cy="461665"/>
          </a:xfrm>
          <a:prstGeom prst="rect">
            <a:avLst/>
          </a:prstGeom>
          <a:noFill/>
        </p:spPr>
        <p:txBody>
          <a:bodyPr wrap="square" rtlCol="0">
            <a:spAutoFit/>
          </a:bodyPr>
          <a:lstStyle/>
          <a:p>
            <a:pPr>
              <a:defRPr/>
            </a:pPr>
            <a:r>
              <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VPN</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概述</a:t>
            </a:r>
            <a:endParaRPr lang="en-US" altLang="zh-CN"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21" name="文本框 20">
            <a:extLst>
              <a:ext uri="{FF2B5EF4-FFF2-40B4-BE49-F238E27FC236}">
                <a16:creationId xmlns:a16="http://schemas.microsoft.com/office/drawing/2014/main" id="{88C0A1E3-FF53-4D0C-8217-F762651D9F2F}"/>
              </a:ext>
            </a:extLst>
          </p:cNvPr>
          <p:cNvSpPr txBox="1"/>
          <p:nvPr/>
        </p:nvSpPr>
        <p:spPr>
          <a:xfrm>
            <a:off x="5439726" y="5181484"/>
            <a:ext cx="4698959" cy="461665"/>
          </a:xfrm>
          <a:prstGeom prst="rect">
            <a:avLst/>
          </a:prstGeom>
          <a:noFill/>
        </p:spPr>
        <p:txBody>
          <a:bodyPr wrap="square" rtlCol="0">
            <a:spAutoFit/>
          </a:bodyPr>
          <a:lstStyle/>
          <a:p>
            <a:r>
              <a:rPr lang="en-US" altLang="zh-CN" sz="2400" b="1"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SSL VPN</a:t>
            </a:r>
            <a:endParaRPr lang="zh-CN" altLang="en-US"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19" name="文本框 18">
            <a:extLst>
              <a:ext uri="{FF2B5EF4-FFF2-40B4-BE49-F238E27FC236}">
                <a16:creationId xmlns:a16="http://schemas.microsoft.com/office/drawing/2014/main" id="{B9E076CC-008F-4ABD-9B6E-72D584BE4970}"/>
              </a:ext>
            </a:extLst>
          </p:cNvPr>
          <p:cNvSpPr txBox="1"/>
          <p:nvPr/>
        </p:nvSpPr>
        <p:spPr>
          <a:xfrm>
            <a:off x="5439727" y="2372929"/>
            <a:ext cx="502583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二层隧道协议</a:t>
            </a:r>
            <a:r>
              <a:rPr lang="en-US" altLang="zh-CN" sz="2400" b="1"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PPTP</a:t>
            </a:r>
            <a:endPar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32" name="椭圆 31">
            <a:extLst>
              <a:ext uri="{FF2B5EF4-FFF2-40B4-BE49-F238E27FC236}">
                <a16:creationId xmlns:a16="http://schemas.microsoft.com/office/drawing/2014/main" id="{D8525EF6-319E-4F66-8F37-7FEF4FB19DAB}"/>
              </a:ext>
            </a:extLst>
          </p:cNvPr>
          <p:cNvSpPr/>
          <p:nvPr/>
        </p:nvSpPr>
        <p:spPr>
          <a:xfrm>
            <a:off x="4870922" y="5190998"/>
            <a:ext cx="463473" cy="43778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文本框 38">
            <a:extLst>
              <a:ext uri="{FF2B5EF4-FFF2-40B4-BE49-F238E27FC236}">
                <a16:creationId xmlns:a16="http://schemas.microsoft.com/office/drawing/2014/main" id="{B9E076CC-008F-4ABD-9B6E-72D584BE4970}"/>
              </a:ext>
            </a:extLst>
          </p:cNvPr>
          <p:cNvSpPr txBox="1"/>
          <p:nvPr/>
        </p:nvSpPr>
        <p:spPr>
          <a:xfrm>
            <a:off x="5439727" y="4227357"/>
            <a:ext cx="502583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三层隧道协议</a:t>
            </a:r>
            <a:r>
              <a:rPr lang="en-US" altLang="zh-CN" sz="2400" b="1" dirty="0" err="1"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IPSec</a:t>
            </a:r>
            <a:endPar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Tree>
    <p:extLst>
      <p:ext uri="{BB962C8B-B14F-4D97-AF65-F5344CB8AC3E}">
        <p14:creationId xmlns:p14="http://schemas.microsoft.com/office/powerpoint/2010/main" val="1935431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46455" y="1353345"/>
            <a:ext cx="10573719" cy="3900141"/>
          </a:xfrm>
          <a:prstGeom prst="rect">
            <a:avLst/>
          </a:prstGeom>
        </p:spPr>
        <p:txBody>
          <a:bodyPr vert="horz" lIns="91440" tIns="45720" rIns="91440" bIns="45720" rtlCol="0">
            <a:noAutofit/>
          </a:bodyPr>
          <a:lstStyle>
            <a:lvl1pPr marL="358775" indent="-358775" algn="just">
              <a:lnSpc>
                <a:spcPct val="130000"/>
              </a:lnSpc>
              <a:spcBef>
                <a:spcPts val="1000"/>
              </a:spcBef>
              <a:buSzPct val="110000"/>
              <a:buFont typeface="Arial" panose="020B0604020202020204" pitchFamily="34" charset="0"/>
              <a:buChar char="•"/>
              <a:defRPr sz="240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000">
                <a:latin typeface="Times New Roman" panose="02020603050405020304" pitchFamily="18"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sz="2800" dirty="0"/>
              <a:t>第2</a:t>
            </a:r>
            <a:r>
              <a:rPr sz="2800" dirty="0" smtClean="0"/>
              <a:t>层隧道协议在</a:t>
            </a:r>
            <a:r>
              <a:rPr sz="2800" dirty="0" smtClean="0">
                <a:solidFill>
                  <a:srgbClr val="C00000"/>
                </a:solidFill>
              </a:rPr>
              <a:t>数据链路层对数据报进行封装</a:t>
            </a:r>
            <a:r>
              <a:rPr sz="2800" dirty="0"/>
              <a:t>，主要用于</a:t>
            </a:r>
            <a:r>
              <a:rPr sz="2800" dirty="0">
                <a:solidFill>
                  <a:srgbClr val="C00000"/>
                </a:solidFill>
              </a:rPr>
              <a:t>远程访问VPN</a:t>
            </a:r>
            <a:r>
              <a:rPr sz="2800" dirty="0"/>
              <a:t>。</a:t>
            </a:r>
          </a:p>
          <a:p>
            <a:r>
              <a:rPr sz="2800" dirty="0" err="1"/>
              <a:t>目前常用的有点到点隧道协议</a:t>
            </a:r>
            <a:r>
              <a:rPr sz="2800" dirty="0"/>
              <a:t>(PPTP)、第 二 层 转 发 协 议 (L2F) 、 第 2 层 隧 道 协 议(L2TP)。</a:t>
            </a:r>
          </a:p>
          <a:p>
            <a:r>
              <a:rPr sz="2800" dirty="0" err="1"/>
              <a:t>本节介绍目前最广泛使用的两种远程访问VPN，</a:t>
            </a:r>
            <a:r>
              <a:rPr sz="2800" dirty="0" err="1" smtClean="0"/>
              <a:t>即</a:t>
            </a:r>
            <a:r>
              <a:rPr lang="en-US" sz="2800" dirty="0" smtClean="0"/>
              <a:t> </a:t>
            </a:r>
            <a:r>
              <a:rPr sz="2800" dirty="0" smtClean="0">
                <a:solidFill>
                  <a:srgbClr val="C00000"/>
                </a:solidFill>
              </a:rPr>
              <a:t>PPTP</a:t>
            </a:r>
            <a:r>
              <a:rPr sz="2800" dirty="0" smtClean="0"/>
              <a:t> </a:t>
            </a:r>
            <a:r>
              <a:rPr sz="2800" dirty="0"/>
              <a:t>VPN</a:t>
            </a:r>
            <a:r>
              <a:rPr lang="en-US" sz="2800" dirty="0"/>
              <a:t> </a:t>
            </a:r>
            <a:r>
              <a:rPr sz="2800" dirty="0"/>
              <a:t>和</a:t>
            </a:r>
            <a:r>
              <a:rPr lang="en-US" sz="2800" dirty="0"/>
              <a:t> </a:t>
            </a:r>
            <a:r>
              <a:rPr sz="2800" dirty="0">
                <a:solidFill>
                  <a:srgbClr val="C00000"/>
                </a:solidFill>
              </a:rPr>
              <a:t>L2TP</a:t>
            </a:r>
            <a:r>
              <a:rPr sz="2800" dirty="0"/>
              <a:t> VPN。</a:t>
            </a:r>
          </a:p>
        </p:txBody>
      </p:sp>
      <p:sp>
        <p:nvSpPr>
          <p:cNvPr id="20" name="object 2"/>
          <p:cNvSpPr txBox="1">
            <a:spLocks noGrp="1"/>
          </p:cNvSpPr>
          <p:nvPr>
            <p:ph type="title"/>
          </p:nvPr>
        </p:nvSpPr>
        <p:spPr>
          <a:xfrm>
            <a:off x="744278" y="313224"/>
            <a:ext cx="5095805" cy="424732"/>
          </a:xfrm>
          <a:prstGeom prst="rect">
            <a:avLst/>
          </a:prstGeom>
          <a:noFill/>
        </p:spPr>
        <p:txBody>
          <a:bodyPr wrap="square" rtlCol="0">
            <a:spAutoFit/>
          </a:bodyPr>
          <a:lstStyle/>
          <a:p>
            <a:r>
              <a:rPr lang="zh-CN" altLang="en-US" sz="2400" spc="600" dirty="0" smtClean="0">
                <a:solidFill>
                  <a:srgbClr val="084772"/>
                </a:solidFill>
                <a:latin typeface="Times New Roman" panose="02020603050405020304" pitchFamily="18" charset="0"/>
                <a:ea typeface="微软雅黑" panose="020B0503020204020204" pitchFamily="34" charset="-122"/>
                <a:cs typeface="+mn-cs"/>
              </a:rPr>
              <a:t>二层隧道协议</a:t>
            </a:r>
            <a:r>
              <a:rPr lang="en-US" altLang="zh-CN" sz="2400" spc="600" dirty="0" smtClean="0">
                <a:solidFill>
                  <a:srgbClr val="084772"/>
                </a:solidFill>
                <a:latin typeface="Times New Roman" panose="02020603050405020304" pitchFamily="18" charset="0"/>
                <a:ea typeface="微软雅黑" panose="020B0503020204020204" pitchFamily="34" charset="-122"/>
                <a:cs typeface="+mn-cs"/>
              </a:rPr>
              <a:t>PPTP</a:t>
            </a:r>
            <a:r>
              <a:rPr lang="zh-CN" altLang="en-US" sz="2400" spc="600" dirty="0" smtClean="0">
                <a:solidFill>
                  <a:srgbClr val="084772"/>
                </a:solidFill>
                <a:latin typeface="Times New Roman" panose="02020603050405020304" pitchFamily="18" charset="0"/>
                <a:ea typeface="微软雅黑" panose="020B0503020204020204" pitchFamily="34" charset="-122"/>
                <a:cs typeface="+mn-cs"/>
              </a:rPr>
              <a:t>与</a:t>
            </a:r>
            <a:r>
              <a:rPr lang="en-US" altLang="zh-CN" sz="2400" spc="600" dirty="0" smtClean="0">
                <a:solidFill>
                  <a:srgbClr val="084772"/>
                </a:solidFill>
                <a:latin typeface="Times New Roman" panose="02020603050405020304" pitchFamily="18" charset="0"/>
                <a:ea typeface="微软雅黑" panose="020B0503020204020204" pitchFamily="34" charset="-122"/>
                <a:cs typeface="+mn-cs"/>
              </a:rPr>
              <a:t>L2TP</a:t>
            </a:r>
            <a:endParaRPr sz="2400" spc="600" dirty="0">
              <a:solidFill>
                <a:srgbClr val="084772"/>
              </a:solidFill>
              <a:latin typeface="Times New Roman" panose="02020603050405020304" pitchFamily="18" charset="0"/>
              <a:ea typeface="微软雅黑" panose="020B0503020204020204" pitchFamily="34" charset="-122"/>
              <a:cs typeface="+mn-cs"/>
            </a:endParaRPr>
          </a:p>
        </p:txBody>
      </p:sp>
      <p:grpSp>
        <p:nvGrpSpPr>
          <p:cNvPr id="21" name="组合 20">
            <a:extLst>
              <a:ext uri="{FF2B5EF4-FFF2-40B4-BE49-F238E27FC236}">
                <a16:creationId xmlns:a16="http://schemas.microsoft.com/office/drawing/2014/main" id="{94FACF2C-E8EA-4EBB-A5F5-624C5A2029E3}"/>
              </a:ext>
            </a:extLst>
          </p:cNvPr>
          <p:cNvGrpSpPr/>
          <p:nvPr/>
        </p:nvGrpSpPr>
        <p:grpSpPr>
          <a:xfrm>
            <a:off x="2" y="336313"/>
            <a:ext cx="12191998" cy="378554"/>
            <a:chOff x="0" y="247949"/>
            <a:chExt cx="12191998" cy="378554"/>
          </a:xfrm>
        </p:grpSpPr>
        <p:sp>
          <p:nvSpPr>
            <p:cNvPr id="22" name="矩形 21">
              <a:extLst>
                <a:ext uri="{FF2B5EF4-FFF2-40B4-BE49-F238E27FC236}">
                  <a16:creationId xmlns:a16="http://schemas.microsoft.com/office/drawing/2014/main" id="{F9A61405-0682-4602-BF60-F734C8C97EA0}"/>
                </a:ext>
              </a:extLst>
            </p:cNvPr>
            <p:cNvSpPr/>
            <p:nvPr/>
          </p:nvSpPr>
          <p:spPr>
            <a:xfrm>
              <a:off x="5658926" y="247949"/>
              <a:ext cx="653307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3175642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744278" y="1276719"/>
            <a:ext cx="10592525" cy="3118803"/>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000">
                <a:latin typeface="Times New Roman" panose="02020603050405020304" pitchFamily="18"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dirty="0" err="1"/>
              <a:t>点对点隧道协议</a:t>
            </a:r>
            <a:r>
              <a:rPr lang="en-US" altLang="zh-CN" dirty="0" err="1"/>
              <a:t>PPTP</a:t>
            </a:r>
            <a:r>
              <a:rPr dirty="0"/>
              <a:t>（ Point to Point Tunneling  Protocol </a:t>
            </a:r>
            <a:r>
              <a:rPr dirty="0" smtClean="0"/>
              <a:t>）</a:t>
            </a:r>
            <a:r>
              <a:rPr lang="zh-CN" altLang="en-US" dirty="0" smtClean="0"/>
              <a:t>最早</a:t>
            </a:r>
            <a:r>
              <a:rPr lang="zh-CN" altLang="en-US" dirty="0"/>
              <a:t>由</a:t>
            </a:r>
            <a:r>
              <a:rPr lang="zh-CN" altLang="en-US" dirty="0">
                <a:solidFill>
                  <a:srgbClr val="C00000"/>
                </a:solidFill>
              </a:rPr>
              <a:t>微软等厂商</a:t>
            </a:r>
            <a:r>
              <a:rPr lang="zh-CN" altLang="en-US" dirty="0"/>
              <a:t>主导开发，</a:t>
            </a:r>
            <a:r>
              <a:rPr lang="en-US" altLang="zh-CN" dirty="0"/>
              <a:t>1999</a:t>
            </a:r>
            <a:r>
              <a:rPr lang="zh-CN" altLang="en-US" dirty="0"/>
              <a:t>年</a:t>
            </a:r>
            <a:r>
              <a:rPr lang="en-US" altLang="zh-CN" dirty="0"/>
              <a:t>7</a:t>
            </a:r>
            <a:r>
              <a:rPr lang="zh-CN" altLang="en-US" dirty="0"/>
              <a:t>月出版的</a:t>
            </a:r>
            <a:r>
              <a:rPr lang="en-US" altLang="zh-CN" dirty="0"/>
              <a:t>RFC 2637</a:t>
            </a:r>
            <a:r>
              <a:rPr lang="zh-CN" altLang="en-US" dirty="0"/>
              <a:t>是第一个正式的</a:t>
            </a:r>
            <a:r>
              <a:rPr lang="en-US" altLang="zh-CN" dirty="0"/>
              <a:t>PPTP</a:t>
            </a:r>
            <a:r>
              <a:rPr lang="zh-CN" altLang="en-US" dirty="0"/>
              <a:t>规格书</a:t>
            </a:r>
            <a:r>
              <a:rPr lang="zh-CN" altLang="en-US" dirty="0" smtClean="0"/>
              <a:t>。</a:t>
            </a:r>
            <a:endParaRPr lang="en-US" altLang="zh-CN" dirty="0" smtClean="0"/>
          </a:p>
          <a:p>
            <a:r>
              <a:rPr lang="en-US" altLang="zh-CN" dirty="0"/>
              <a:t>PPTP</a:t>
            </a:r>
            <a:r>
              <a:rPr lang="zh-CN" altLang="en-US" dirty="0"/>
              <a:t>的协议规范</a:t>
            </a:r>
            <a:r>
              <a:rPr lang="zh-CN" altLang="en-US" dirty="0">
                <a:solidFill>
                  <a:srgbClr val="C00000"/>
                </a:solidFill>
              </a:rPr>
              <a:t>本身并未描述加密或身份验证</a:t>
            </a:r>
            <a:r>
              <a:rPr lang="zh-CN" altLang="en-US" dirty="0"/>
              <a:t>的部份，</a:t>
            </a:r>
            <a:r>
              <a:rPr lang="zh-CN" altLang="en-US" dirty="0">
                <a:solidFill>
                  <a:srgbClr val="C00000"/>
                </a:solidFill>
              </a:rPr>
              <a:t>它依靠点对点协议（</a:t>
            </a:r>
            <a:r>
              <a:rPr lang="en-US" altLang="zh-CN" dirty="0">
                <a:solidFill>
                  <a:srgbClr val="C00000"/>
                </a:solidFill>
              </a:rPr>
              <a:t>PPP</a:t>
            </a:r>
            <a:r>
              <a:rPr lang="zh-CN" altLang="en-US" dirty="0">
                <a:solidFill>
                  <a:srgbClr val="C00000"/>
                </a:solidFill>
              </a:rPr>
              <a:t>）来实现这些安全性功能</a:t>
            </a:r>
            <a:r>
              <a:rPr lang="zh-CN" altLang="en-US" dirty="0" smtClean="0"/>
              <a:t>。</a:t>
            </a:r>
            <a:endParaRPr lang="en-US" altLang="zh-CN" dirty="0"/>
          </a:p>
          <a:p>
            <a:r>
              <a:rPr lang="zh-CN" altLang="en-US" dirty="0"/>
              <a:t>但因为它的加密方式容易被破解，微软已经不再建议使用这个协议。</a:t>
            </a:r>
            <a:endParaRPr lang="en-US" dirty="0"/>
          </a:p>
        </p:txBody>
      </p:sp>
      <p:sp>
        <p:nvSpPr>
          <p:cNvPr id="20" name="object 2"/>
          <p:cNvSpPr txBox="1">
            <a:spLocks noGrp="1"/>
          </p:cNvSpPr>
          <p:nvPr>
            <p:ph type="title"/>
          </p:nvPr>
        </p:nvSpPr>
        <p:spPr>
          <a:xfrm>
            <a:off x="744278" y="313224"/>
            <a:ext cx="5095805" cy="424732"/>
          </a:xfrm>
          <a:prstGeom prst="rect">
            <a:avLst/>
          </a:prstGeom>
          <a:noFill/>
        </p:spPr>
        <p:txBody>
          <a:bodyPr wrap="square" rtlCol="0">
            <a:spAutoFit/>
          </a:bodyPr>
          <a:lstStyle/>
          <a:p>
            <a:r>
              <a:rPr lang="en-US" altLang="zh-CN" sz="2400" spc="600" dirty="0" smtClean="0">
                <a:solidFill>
                  <a:srgbClr val="084772"/>
                </a:solidFill>
                <a:latin typeface="Times New Roman" panose="02020603050405020304" pitchFamily="18" charset="0"/>
                <a:ea typeface="微软雅黑" panose="020B0503020204020204" pitchFamily="34" charset="-122"/>
                <a:cs typeface="+mn-cs"/>
              </a:rPr>
              <a:t>PPTP</a:t>
            </a:r>
            <a:r>
              <a:rPr lang="zh-CN" altLang="en-US" sz="2400" spc="600" dirty="0" smtClean="0">
                <a:solidFill>
                  <a:srgbClr val="084772"/>
                </a:solidFill>
                <a:latin typeface="Times New Roman" panose="02020603050405020304" pitchFamily="18" charset="0"/>
                <a:ea typeface="微软雅黑" panose="020B0503020204020204" pitchFamily="34" charset="-122"/>
                <a:cs typeface="+mn-cs"/>
              </a:rPr>
              <a:t>协议</a:t>
            </a:r>
            <a:endParaRPr sz="2400" spc="600" dirty="0">
              <a:solidFill>
                <a:srgbClr val="084772"/>
              </a:solidFill>
              <a:latin typeface="Times New Roman" panose="02020603050405020304" pitchFamily="18" charset="0"/>
              <a:ea typeface="微软雅黑" panose="020B0503020204020204" pitchFamily="34" charset="-122"/>
              <a:cs typeface="+mn-cs"/>
            </a:endParaRPr>
          </a:p>
        </p:txBody>
      </p:sp>
      <p:grpSp>
        <p:nvGrpSpPr>
          <p:cNvPr id="21" name="组合 20">
            <a:extLst>
              <a:ext uri="{FF2B5EF4-FFF2-40B4-BE49-F238E27FC236}">
                <a16:creationId xmlns:a16="http://schemas.microsoft.com/office/drawing/2014/main" id="{94FACF2C-E8EA-4EBB-A5F5-624C5A2029E3}"/>
              </a:ext>
            </a:extLst>
          </p:cNvPr>
          <p:cNvGrpSpPr/>
          <p:nvPr/>
        </p:nvGrpSpPr>
        <p:grpSpPr>
          <a:xfrm>
            <a:off x="2" y="336313"/>
            <a:ext cx="12191998" cy="378554"/>
            <a:chOff x="0" y="247949"/>
            <a:chExt cx="12191998" cy="378554"/>
          </a:xfrm>
        </p:grpSpPr>
        <p:sp>
          <p:nvSpPr>
            <p:cNvPr id="22" name="矩形 21">
              <a:extLst>
                <a:ext uri="{FF2B5EF4-FFF2-40B4-BE49-F238E27FC236}">
                  <a16:creationId xmlns:a16="http://schemas.microsoft.com/office/drawing/2014/main" id="{F9A61405-0682-4602-BF60-F734C8C97EA0}"/>
                </a:ext>
              </a:extLst>
            </p:cNvPr>
            <p:cNvSpPr/>
            <p:nvPr/>
          </p:nvSpPr>
          <p:spPr>
            <a:xfrm>
              <a:off x="2743198" y="247949"/>
              <a:ext cx="9448800"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080489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96896" y="1104192"/>
            <a:ext cx="10529511" cy="3143425"/>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000">
                <a:latin typeface="Times New Roman" panose="02020603050405020304" pitchFamily="18"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PPTP</a:t>
            </a:r>
            <a:r>
              <a:rPr lang="zh-CN" altLang="en-US" dirty="0"/>
              <a:t>使用 </a:t>
            </a:r>
            <a:r>
              <a:rPr lang="en-US" altLang="zh-CN" dirty="0"/>
              <a:t>control connection </a:t>
            </a:r>
            <a:r>
              <a:rPr lang="zh-CN" altLang="en-US" dirty="0"/>
              <a:t>和 </a:t>
            </a:r>
            <a:r>
              <a:rPr lang="en-US" altLang="zh-CN" dirty="0"/>
              <a:t>tunnel connection </a:t>
            </a:r>
            <a:r>
              <a:rPr lang="zh-CN" altLang="en-US" dirty="0"/>
              <a:t>两个通道：</a:t>
            </a:r>
            <a:endParaRPr lang="en-US" altLang="zh-CN" dirty="0"/>
          </a:p>
          <a:p>
            <a:pPr lvl="1"/>
            <a:r>
              <a:rPr lang="en-US" altLang="zh-CN" sz="2400" dirty="0">
                <a:solidFill>
                  <a:srgbClr val="C00000"/>
                </a:solidFill>
              </a:rPr>
              <a:t>Control connection</a:t>
            </a:r>
            <a:r>
              <a:rPr lang="zh-CN" altLang="en-US" sz="2400" dirty="0"/>
              <a:t>是一种基于</a:t>
            </a:r>
            <a:r>
              <a:rPr lang="en-US" altLang="zh-CN" sz="2400" dirty="0"/>
              <a:t>TCP</a:t>
            </a:r>
            <a:r>
              <a:rPr lang="zh-CN" altLang="en-US" sz="2400" dirty="0"/>
              <a:t>的连接，用于协商如何建立、释放、修改</a:t>
            </a:r>
            <a:r>
              <a:rPr lang="en-US" altLang="zh-CN" sz="2400" dirty="0"/>
              <a:t>tunnel</a:t>
            </a:r>
            <a:r>
              <a:rPr lang="zh-CN" altLang="en-US" sz="2400" dirty="0"/>
              <a:t>，如何区别这些</a:t>
            </a:r>
            <a:r>
              <a:rPr lang="en-US" altLang="zh-CN" sz="2400" dirty="0" smtClean="0"/>
              <a:t>tunnel</a:t>
            </a:r>
            <a:endParaRPr lang="en-US" altLang="zh-CN" sz="2400" dirty="0"/>
          </a:p>
          <a:p>
            <a:pPr marL="914400" lvl="2" indent="0">
              <a:spcBef>
                <a:spcPts val="1800"/>
              </a:spcBef>
              <a:spcAft>
                <a:spcPts val="1800"/>
              </a:spcAft>
              <a:buNone/>
            </a:pPr>
            <a:r>
              <a:rPr lang="en-US" altLang="zh-CN" dirty="0"/>
              <a:t>	</a:t>
            </a:r>
            <a:r>
              <a:rPr lang="en-US" altLang="zh-CN" sz="2800" b="1" dirty="0">
                <a:solidFill>
                  <a:schemeClr val="accent5">
                    <a:lumMod val="75000"/>
                  </a:schemeClr>
                </a:solidFill>
              </a:rPr>
              <a:t>PAC -----------TCP 1723-------------PNS</a:t>
            </a:r>
          </a:p>
          <a:p>
            <a:pPr lvl="1"/>
            <a:r>
              <a:rPr lang="en-US" altLang="zh-CN" sz="2400" dirty="0">
                <a:solidFill>
                  <a:srgbClr val="C00000"/>
                </a:solidFill>
              </a:rPr>
              <a:t>Tunnel connection </a:t>
            </a:r>
            <a:r>
              <a:rPr lang="zh-CN" altLang="en-US" sz="2400" dirty="0" smtClean="0"/>
              <a:t>是基于</a:t>
            </a:r>
            <a:r>
              <a:rPr lang="zh-CN" altLang="en-US" sz="2400" dirty="0"/>
              <a:t>增强型</a:t>
            </a:r>
            <a:r>
              <a:rPr lang="en-US" altLang="zh-CN" sz="2400" dirty="0"/>
              <a:t>GRE</a:t>
            </a:r>
            <a:r>
              <a:rPr lang="zh-CN" altLang="en-US" sz="2400" dirty="0"/>
              <a:t>，跑在</a:t>
            </a:r>
            <a:r>
              <a:rPr lang="en-US" altLang="zh-CN" sz="2400" dirty="0"/>
              <a:t>IP</a:t>
            </a:r>
            <a:r>
              <a:rPr lang="zh-CN" altLang="en-US" sz="2400" dirty="0"/>
              <a:t>层上，协议号</a:t>
            </a:r>
            <a:r>
              <a:rPr lang="en-US" altLang="zh-CN" sz="2400" dirty="0"/>
              <a:t>47</a:t>
            </a:r>
            <a:r>
              <a:rPr lang="zh-CN" altLang="en-US" sz="2400" dirty="0"/>
              <a:t>，所谓增强型，是</a:t>
            </a:r>
            <a:r>
              <a:rPr lang="en-US" altLang="zh-CN" sz="2400" dirty="0"/>
              <a:t>GRE</a:t>
            </a:r>
            <a:r>
              <a:rPr lang="zh-CN" altLang="en-US" sz="2400" dirty="0"/>
              <a:t>头有</a:t>
            </a:r>
            <a:r>
              <a:rPr lang="en-US" altLang="zh-CN" sz="2400" dirty="0"/>
              <a:t>Key Tunnel ID</a:t>
            </a:r>
            <a:r>
              <a:rPr lang="zh-CN" altLang="en-US" sz="2400" dirty="0"/>
              <a:t>，一方面可以区分</a:t>
            </a:r>
            <a:r>
              <a:rPr lang="en-US" altLang="zh-CN" sz="2400" dirty="0"/>
              <a:t>tunnel</a:t>
            </a:r>
            <a:r>
              <a:rPr lang="zh-CN" altLang="en-US" sz="2400" dirty="0"/>
              <a:t>，另一方面可以无障碍穿越</a:t>
            </a:r>
            <a:r>
              <a:rPr lang="en-US" altLang="zh-CN" sz="2400" dirty="0"/>
              <a:t>NAT</a:t>
            </a:r>
            <a:r>
              <a:rPr lang="zh-CN" altLang="en-US" sz="2400" dirty="0"/>
              <a:t>设备</a:t>
            </a:r>
            <a:endParaRPr lang="en-US" altLang="zh-CN" sz="2400" dirty="0"/>
          </a:p>
          <a:p>
            <a:pPr marL="914400" lvl="2" indent="0">
              <a:spcBef>
                <a:spcPts val="1800"/>
              </a:spcBef>
              <a:buNone/>
            </a:pPr>
            <a:r>
              <a:rPr lang="en-US" altLang="zh-CN" dirty="0"/>
              <a:t>	</a:t>
            </a:r>
            <a:r>
              <a:rPr lang="en-US" altLang="zh-CN" sz="2800" b="1" dirty="0">
                <a:solidFill>
                  <a:schemeClr val="accent5">
                    <a:lumMod val="75000"/>
                  </a:schemeClr>
                </a:solidFill>
              </a:rPr>
              <a:t>PAC </a:t>
            </a:r>
            <a:r>
              <a:rPr lang="en-US" altLang="zh-CN" sz="2800" b="1" dirty="0" smtClean="0">
                <a:solidFill>
                  <a:schemeClr val="accent5">
                    <a:lumMod val="75000"/>
                  </a:schemeClr>
                </a:solidFill>
              </a:rPr>
              <a:t>---------</a:t>
            </a:r>
            <a:r>
              <a:rPr lang="en-US" altLang="zh-CN" sz="2800" b="1" dirty="0">
                <a:solidFill>
                  <a:schemeClr val="accent5">
                    <a:lumMod val="75000"/>
                  </a:schemeClr>
                </a:solidFill>
              </a:rPr>
              <a:t>Enhanced GRE-</a:t>
            </a:r>
            <a:r>
              <a:rPr lang="en-US" altLang="zh-CN" sz="2800" b="1" dirty="0" smtClean="0">
                <a:solidFill>
                  <a:schemeClr val="accent5">
                    <a:lumMod val="75000"/>
                  </a:schemeClr>
                </a:solidFill>
              </a:rPr>
              <a:t>----------</a:t>
            </a:r>
            <a:r>
              <a:rPr lang="en-US" altLang="zh-CN" sz="2800" b="1" dirty="0">
                <a:solidFill>
                  <a:schemeClr val="accent5">
                    <a:lumMod val="75000"/>
                  </a:schemeClr>
                </a:solidFill>
              </a:rPr>
              <a:t>PNS</a:t>
            </a:r>
          </a:p>
        </p:txBody>
      </p:sp>
      <p:sp>
        <p:nvSpPr>
          <p:cNvPr id="20" name="object 2"/>
          <p:cNvSpPr txBox="1">
            <a:spLocks noGrp="1"/>
          </p:cNvSpPr>
          <p:nvPr>
            <p:ph type="title"/>
          </p:nvPr>
        </p:nvSpPr>
        <p:spPr>
          <a:xfrm>
            <a:off x="744278" y="313224"/>
            <a:ext cx="5095805" cy="424732"/>
          </a:xfrm>
          <a:prstGeom prst="rect">
            <a:avLst/>
          </a:prstGeom>
          <a:noFill/>
        </p:spPr>
        <p:txBody>
          <a:bodyPr wrap="square" rtlCol="0">
            <a:spAutoFit/>
          </a:bodyPr>
          <a:lstStyle/>
          <a:p>
            <a:r>
              <a:rPr lang="en-US" altLang="zh-CN" sz="2400" spc="600" dirty="0" smtClean="0">
                <a:solidFill>
                  <a:srgbClr val="084772"/>
                </a:solidFill>
                <a:latin typeface="Times New Roman" panose="02020603050405020304" pitchFamily="18" charset="0"/>
                <a:ea typeface="微软雅黑" panose="020B0503020204020204" pitchFamily="34" charset="-122"/>
                <a:cs typeface="+mn-cs"/>
              </a:rPr>
              <a:t>PPTP</a:t>
            </a:r>
            <a:r>
              <a:rPr lang="zh-CN" altLang="en-US" sz="2400" spc="600" dirty="0" smtClean="0">
                <a:solidFill>
                  <a:srgbClr val="084772"/>
                </a:solidFill>
                <a:latin typeface="Times New Roman" panose="02020603050405020304" pitchFamily="18" charset="0"/>
                <a:ea typeface="微软雅黑" panose="020B0503020204020204" pitchFamily="34" charset="-122"/>
                <a:cs typeface="+mn-cs"/>
              </a:rPr>
              <a:t>协议</a:t>
            </a:r>
            <a:endParaRPr sz="2400" spc="600" dirty="0">
              <a:solidFill>
                <a:srgbClr val="084772"/>
              </a:solidFill>
              <a:latin typeface="Times New Roman" panose="02020603050405020304" pitchFamily="18" charset="0"/>
              <a:ea typeface="微软雅黑" panose="020B0503020204020204" pitchFamily="34" charset="-122"/>
              <a:cs typeface="+mn-cs"/>
            </a:endParaRPr>
          </a:p>
        </p:txBody>
      </p:sp>
      <p:grpSp>
        <p:nvGrpSpPr>
          <p:cNvPr id="21" name="组合 20">
            <a:extLst>
              <a:ext uri="{FF2B5EF4-FFF2-40B4-BE49-F238E27FC236}">
                <a16:creationId xmlns:a16="http://schemas.microsoft.com/office/drawing/2014/main" id="{94FACF2C-E8EA-4EBB-A5F5-624C5A2029E3}"/>
              </a:ext>
            </a:extLst>
          </p:cNvPr>
          <p:cNvGrpSpPr/>
          <p:nvPr/>
        </p:nvGrpSpPr>
        <p:grpSpPr>
          <a:xfrm>
            <a:off x="2" y="336313"/>
            <a:ext cx="12191998" cy="378554"/>
            <a:chOff x="0" y="247949"/>
            <a:chExt cx="12191998" cy="378554"/>
          </a:xfrm>
        </p:grpSpPr>
        <p:sp>
          <p:nvSpPr>
            <p:cNvPr id="22" name="矩形 21">
              <a:extLst>
                <a:ext uri="{FF2B5EF4-FFF2-40B4-BE49-F238E27FC236}">
                  <a16:creationId xmlns:a16="http://schemas.microsoft.com/office/drawing/2014/main" id="{F9A61405-0682-4602-BF60-F734C8C97EA0}"/>
                </a:ext>
              </a:extLst>
            </p:cNvPr>
            <p:cNvSpPr/>
            <p:nvPr/>
          </p:nvSpPr>
          <p:spPr>
            <a:xfrm>
              <a:off x="2743198" y="247949"/>
              <a:ext cx="9448800"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1592665" y="5998166"/>
            <a:ext cx="6658169" cy="369332"/>
          </a:xfrm>
          <a:prstGeom prst="rect">
            <a:avLst/>
          </a:prstGeom>
        </p:spPr>
        <p:txBody>
          <a:bodyPr wrap="none">
            <a:spAutoFit/>
          </a:bodyPr>
          <a:lstStyle/>
          <a:p>
            <a:r>
              <a:rPr lang="zh-CN" altLang="en-US" i="1" dirty="0" smtClean="0">
                <a:solidFill>
                  <a:schemeClr val="accent3">
                    <a:lumMod val="75000"/>
                  </a:schemeClr>
                </a:solidFill>
                <a:latin typeface="Times New Roman" panose="02020603050405020304" pitchFamily="18" charset="0"/>
                <a:ea typeface="黑体" panose="02010609060101010101" pitchFamily="49" charset="-122"/>
              </a:rPr>
              <a:t>注：  </a:t>
            </a:r>
            <a:r>
              <a:rPr lang="en-US" altLang="zh-CN" i="1" dirty="0" smtClean="0">
                <a:solidFill>
                  <a:schemeClr val="accent3">
                    <a:lumMod val="75000"/>
                  </a:schemeClr>
                </a:solidFill>
                <a:latin typeface="Times New Roman" panose="02020603050405020304" pitchFamily="18" charset="0"/>
                <a:ea typeface="黑体" panose="02010609060101010101" pitchFamily="49" charset="-122"/>
              </a:rPr>
              <a:t>PAC: PPTP Access Concentrator,   PNS: PP</a:t>
            </a:r>
            <a:r>
              <a:rPr lang="en-US" altLang="zh-CN" i="1" dirty="0" smtClean="0">
                <a:solidFill>
                  <a:schemeClr val="accent3">
                    <a:lumMod val="75000"/>
                  </a:schemeClr>
                </a:solidFill>
                <a:latin typeface="Times New Roman"/>
                <a:ea typeface="宋体" panose="02010600030101010101" pitchFamily="2" charset="-122"/>
                <a:cs typeface="Times New Roman"/>
              </a:rPr>
              <a:t>TP </a:t>
            </a:r>
            <a:r>
              <a:rPr lang="en-US" altLang="zh-CN" i="1" dirty="0">
                <a:solidFill>
                  <a:schemeClr val="accent3">
                    <a:lumMod val="75000"/>
                  </a:schemeClr>
                </a:solidFill>
                <a:latin typeface="Times New Roman"/>
                <a:ea typeface="宋体" panose="02010600030101010101" pitchFamily="2" charset="-122"/>
                <a:cs typeface="Times New Roman"/>
              </a:rPr>
              <a:t>Network Server</a:t>
            </a:r>
            <a:r>
              <a:rPr lang="en-US" altLang="zh-CN" i="1" dirty="0" smtClean="0">
                <a:solidFill>
                  <a:schemeClr val="accent3">
                    <a:lumMod val="75000"/>
                  </a:schemeClr>
                </a:solidFill>
                <a:latin typeface="Times New Roman" panose="02020603050405020304" pitchFamily="18" charset="0"/>
                <a:ea typeface="黑体" panose="02010609060101010101" pitchFamily="49" charset="-122"/>
              </a:rPr>
              <a:t> </a:t>
            </a:r>
            <a:endParaRPr lang="zh-CN" altLang="en-US" i="1" dirty="0">
              <a:solidFill>
                <a:schemeClr val="accent3">
                  <a:lumMod val="75000"/>
                </a:schemeClr>
              </a:solidFill>
            </a:endParaRPr>
          </a:p>
        </p:txBody>
      </p:sp>
    </p:spTree>
    <p:extLst>
      <p:ext uri="{BB962C8B-B14F-4D97-AF65-F5344CB8AC3E}">
        <p14:creationId xmlns:p14="http://schemas.microsoft.com/office/powerpoint/2010/main" val="3407675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823852" y="1585609"/>
            <a:ext cx="10462940" cy="4163437"/>
            <a:chOff x="468674" y="1838528"/>
            <a:chExt cx="10192842" cy="3920246"/>
          </a:xfrm>
        </p:grpSpPr>
        <p:pic>
          <p:nvPicPr>
            <p:cNvPr id="17"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674" y="1838528"/>
              <a:ext cx="5741025" cy="3920246"/>
            </a:xfrm>
            <a:prstGeom prst="rect">
              <a:avLst/>
            </a:prstGeom>
          </p:spPr>
        </p:pic>
        <p:pic>
          <p:nvPicPr>
            <p:cNvPr id="27" name="图片 26"/>
            <p:cNvPicPr>
              <a:picLocks noChangeAspect="1"/>
            </p:cNvPicPr>
            <p:nvPr/>
          </p:nvPicPr>
          <p:blipFill rotWithShape="1">
            <a:blip r:embed="rId3">
              <a:extLst>
                <a:ext uri="{28A0092B-C50C-407E-A947-70E740481C1C}">
                  <a14:useLocalDpi xmlns:a14="http://schemas.microsoft.com/office/drawing/2010/main" val="0"/>
                </a:ext>
              </a:extLst>
            </a:blip>
            <a:srcRect r="35577"/>
            <a:stretch/>
          </p:blipFill>
          <p:spPr>
            <a:xfrm>
              <a:off x="6962998" y="1838528"/>
              <a:ext cx="3698518" cy="3920246"/>
            </a:xfrm>
            <a:prstGeom prst="rect">
              <a:avLst/>
            </a:prstGeom>
          </p:spPr>
        </p:pic>
        <p:sp>
          <p:nvSpPr>
            <p:cNvPr id="28" name="矩形 27"/>
            <p:cNvSpPr/>
            <p:nvPr/>
          </p:nvSpPr>
          <p:spPr>
            <a:xfrm>
              <a:off x="10447731" y="5292414"/>
              <a:ext cx="210424" cy="24319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箭头连接符 29"/>
            <p:cNvCxnSpPr/>
            <p:nvPr/>
          </p:nvCxnSpPr>
          <p:spPr>
            <a:xfrm>
              <a:off x="6209699" y="5428034"/>
              <a:ext cx="75329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20" name="object 2"/>
          <p:cNvSpPr txBox="1">
            <a:spLocks noGrp="1"/>
          </p:cNvSpPr>
          <p:nvPr>
            <p:ph type="title"/>
          </p:nvPr>
        </p:nvSpPr>
        <p:spPr>
          <a:xfrm>
            <a:off x="744278" y="313224"/>
            <a:ext cx="5095805" cy="424732"/>
          </a:xfrm>
          <a:prstGeom prst="rect">
            <a:avLst/>
          </a:prstGeom>
          <a:noFill/>
        </p:spPr>
        <p:txBody>
          <a:bodyPr wrap="square" rtlCol="0">
            <a:spAutoFit/>
          </a:bodyPr>
          <a:lstStyle/>
          <a:p>
            <a:r>
              <a:rPr lang="en-US" altLang="zh-CN" sz="2400" spc="600" dirty="0" smtClean="0">
                <a:solidFill>
                  <a:srgbClr val="084772"/>
                </a:solidFill>
                <a:latin typeface="Times New Roman" panose="02020603050405020304" pitchFamily="18" charset="0"/>
                <a:ea typeface="微软雅黑" panose="020B0503020204020204" pitchFamily="34" charset="-122"/>
                <a:cs typeface="+mn-cs"/>
              </a:rPr>
              <a:t>PPTP</a:t>
            </a:r>
            <a:r>
              <a:rPr lang="zh-CN" altLang="en-US" sz="2400" spc="600" dirty="0" smtClean="0">
                <a:solidFill>
                  <a:srgbClr val="084772"/>
                </a:solidFill>
                <a:latin typeface="Times New Roman" panose="02020603050405020304" pitchFamily="18" charset="0"/>
                <a:ea typeface="微软雅黑" panose="020B0503020204020204" pitchFamily="34" charset="-122"/>
                <a:cs typeface="+mn-cs"/>
              </a:rPr>
              <a:t>协议</a:t>
            </a:r>
            <a:endParaRPr sz="2400" spc="600" dirty="0">
              <a:solidFill>
                <a:srgbClr val="084772"/>
              </a:solidFill>
              <a:latin typeface="Times New Roman" panose="02020603050405020304" pitchFamily="18" charset="0"/>
              <a:ea typeface="微软雅黑" panose="020B0503020204020204" pitchFamily="34" charset="-122"/>
              <a:cs typeface="+mn-cs"/>
            </a:endParaRPr>
          </a:p>
        </p:txBody>
      </p:sp>
      <p:grpSp>
        <p:nvGrpSpPr>
          <p:cNvPr id="21" name="组合 20">
            <a:extLst>
              <a:ext uri="{FF2B5EF4-FFF2-40B4-BE49-F238E27FC236}">
                <a16:creationId xmlns:a16="http://schemas.microsoft.com/office/drawing/2014/main" id="{94FACF2C-E8EA-4EBB-A5F5-624C5A2029E3}"/>
              </a:ext>
            </a:extLst>
          </p:cNvPr>
          <p:cNvGrpSpPr/>
          <p:nvPr/>
        </p:nvGrpSpPr>
        <p:grpSpPr>
          <a:xfrm>
            <a:off x="2" y="336313"/>
            <a:ext cx="12191998" cy="378554"/>
            <a:chOff x="0" y="247949"/>
            <a:chExt cx="12191998" cy="378554"/>
          </a:xfrm>
        </p:grpSpPr>
        <p:sp>
          <p:nvSpPr>
            <p:cNvPr id="22" name="矩形 21">
              <a:extLst>
                <a:ext uri="{FF2B5EF4-FFF2-40B4-BE49-F238E27FC236}">
                  <a16:creationId xmlns:a16="http://schemas.microsoft.com/office/drawing/2014/main" id="{F9A61405-0682-4602-BF60-F734C8C97EA0}"/>
                </a:ext>
              </a:extLst>
            </p:cNvPr>
            <p:cNvSpPr/>
            <p:nvPr/>
          </p:nvSpPr>
          <p:spPr>
            <a:xfrm>
              <a:off x="2743198" y="247949"/>
              <a:ext cx="9448800"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180983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8930" y="1952946"/>
            <a:ext cx="9780190" cy="4073248"/>
          </a:xfrm>
          <a:prstGeom prst="rect">
            <a:avLst/>
          </a:prstGeom>
        </p:spPr>
      </p:pic>
      <p:sp>
        <p:nvSpPr>
          <p:cNvPr id="2" name="文本框 1"/>
          <p:cNvSpPr txBox="1"/>
          <p:nvPr/>
        </p:nvSpPr>
        <p:spPr>
          <a:xfrm>
            <a:off x="590541" y="2142727"/>
            <a:ext cx="492443" cy="3119386"/>
          </a:xfrm>
          <a:prstGeom prst="rect">
            <a:avLst/>
          </a:prstGeom>
          <a:noFill/>
        </p:spPr>
        <p:txBody>
          <a:bodyPr vert="eaVert" wrap="square" rtlCol="0">
            <a:spAutoFit/>
          </a:bodyPr>
          <a:lstStyle/>
          <a:p>
            <a:r>
              <a:rPr lang="en-US" altLang="zh-CN" sz="2000" spc="600" dirty="0">
                <a:solidFill>
                  <a:srgbClr val="084772"/>
                </a:solidFill>
                <a:latin typeface="微软雅黑" panose="020B0503020204020204" pitchFamily="34" charset="-122"/>
                <a:ea typeface="微软雅黑" panose="020B0503020204020204" pitchFamily="34" charset="-122"/>
              </a:rPr>
              <a:t>PPTP</a:t>
            </a:r>
            <a:r>
              <a:rPr lang="zh-CN" altLang="en-US" sz="2000" spc="600" dirty="0">
                <a:solidFill>
                  <a:srgbClr val="084772"/>
                </a:solidFill>
                <a:latin typeface="微软雅黑" panose="020B0503020204020204" pitchFamily="34" charset="-122"/>
                <a:ea typeface="微软雅黑" panose="020B0503020204020204" pitchFamily="34" charset="-122"/>
              </a:rPr>
              <a:t>帧的封装</a:t>
            </a:r>
            <a:r>
              <a:rPr lang="zh-CN" altLang="en-US" sz="2000" spc="600" dirty="0" smtClean="0">
                <a:solidFill>
                  <a:srgbClr val="084772"/>
                </a:solidFill>
                <a:latin typeface="微软雅黑" panose="020B0503020204020204" pitchFamily="34" charset="-122"/>
                <a:ea typeface="微软雅黑" panose="020B0503020204020204" pitchFamily="34" charset="-122"/>
              </a:rPr>
              <a:t>格式</a:t>
            </a:r>
            <a:endParaRPr lang="zh-CN" altLang="en-US" sz="2000" spc="600" dirty="0">
              <a:solidFill>
                <a:srgbClr val="084772"/>
              </a:solidFill>
              <a:latin typeface="微软雅黑" panose="020B0503020204020204" pitchFamily="34" charset="-122"/>
              <a:ea typeface="微软雅黑" panose="020B0503020204020204" pitchFamily="34" charset="-122"/>
            </a:endParaRPr>
          </a:p>
        </p:txBody>
      </p:sp>
      <p:sp>
        <p:nvSpPr>
          <p:cNvPr id="29" name="object 2"/>
          <p:cNvSpPr txBox="1">
            <a:spLocks noGrp="1"/>
          </p:cNvSpPr>
          <p:nvPr>
            <p:ph type="title"/>
          </p:nvPr>
        </p:nvSpPr>
        <p:spPr>
          <a:xfrm>
            <a:off x="744278" y="313224"/>
            <a:ext cx="5095805" cy="424732"/>
          </a:xfrm>
          <a:prstGeom prst="rect">
            <a:avLst/>
          </a:prstGeom>
          <a:noFill/>
        </p:spPr>
        <p:txBody>
          <a:bodyPr wrap="square" rtlCol="0">
            <a:spAutoFit/>
          </a:bodyPr>
          <a:lstStyle/>
          <a:p>
            <a:r>
              <a:rPr lang="en-US" altLang="zh-CN" sz="2400" spc="600" dirty="0" smtClean="0">
                <a:solidFill>
                  <a:srgbClr val="084772"/>
                </a:solidFill>
                <a:latin typeface="Times New Roman" panose="02020603050405020304" pitchFamily="18" charset="0"/>
                <a:ea typeface="微软雅黑" panose="020B0503020204020204" pitchFamily="34" charset="-122"/>
                <a:cs typeface="+mn-cs"/>
              </a:rPr>
              <a:t>PPTP</a:t>
            </a:r>
            <a:r>
              <a:rPr lang="zh-CN" altLang="en-US" sz="2400" spc="600" dirty="0" smtClean="0">
                <a:solidFill>
                  <a:srgbClr val="084772"/>
                </a:solidFill>
                <a:latin typeface="Times New Roman" panose="02020603050405020304" pitchFamily="18" charset="0"/>
                <a:ea typeface="微软雅黑" panose="020B0503020204020204" pitchFamily="34" charset="-122"/>
                <a:cs typeface="+mn-cs"/>
              </a:rPr>
              <a:t>协议</a:t>
            </a:r>
            <a:endParaRPr sz="2400" spc="600" dirty="0">
              <a:solidFill>
                <a:srgbClr val="084772"/>
              </a:solidFill>
              <a:latin typeface="Times New Roman" panose="02020603050405020304" pitchFamily="18" charset="0"/>
              <a:ea typeface="微软雅黑" panose="020B0503020204020204" pitchFamily="34" charset="-122"/>
              <a:cs typeface="+mn-cs"/>
            </a:endParaRPr>
          </a:p>
        </p:txBody>
      </p:sp>
      <p:grpSp>
        <p:nvGrpSpPr>
          <p:cNvPr id="30" name="组合 29">
            <a:extLst>
              <a:ext uri="{FF2B5EF4-FFF2-40B4-BE49-F238E27FC236}">
                <a16:creationId xmlns:a16="http://schemas.microsoft.com/office/drawing/2014/main" id="{94FACF2C-E8EA-4EBB-A5F5-624C5A2029E3}"/>
              </a:ext>
            </a:extLst>
          </p:cNvPr>
          <p:cNvGrpSpPr/>
          <p:nvPr/>
        </p:nvGrpSpPr>
        <p:grpSpPr>
          <a:xfrm>
            <a:off x="2" y="336313"/>
            <a:ext cx="12191998" cy="378554"/>
            <a:chOff x="0" y="247949"/>
            <a:chExt cx="12191998" cy="378554"/>
          </a:xfrm>
        </p:grpSpPr>
        <p:sp>
          <p:nvSpPr>
            <p:cNvPr id="31" name="矩形 30">
              <a:extLst>
                <a:ext uri="{FF2B5EF4-FFF2-40B4-BE49-F238E27FC236}">
                  <a16:creationId xmlns:a16="http://schemas.microsoft.com/office/drawing/2014/main" id="{F9A61405-0682-4602-BF60-F734C8C97EA0}"/>
                </a:ext>
              </a:extLst>
            </p:cNvPr>
            <p:cNvSpPr/>
            <p:nvPr/>
          </p:nvSpPr>
          <p:spPr>
            <a:xfrm>
              <a:off x="2743198" y="247949"/>
              <a:ext cx="9448800"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105713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3808136" y="761044"/>
            <a:ext cx="3495032" cy="6003777"/>
          </a:xfrm>
          <a:prstGeom prst="rect">
            <a:avLst/>
          </a:prstGeom>
        </p:spPr>
      </p:pic>
      <p:sp>
        <p:nvSpPr>
          <p:cNvPr id="5" name="object 2"/>
          <p:cNvSpPr txBox="1">
            <a:spLocks noGrp="1"/>
          </p:cNvSpPr>
          <p:nvPr>
            <p:ph type="title"/>
          </p:nvPr>
        </p:nvSpPr>
        <p:spPr>
          <a:xfrm>
            <a:off x="744278" y="313224"/>
            <a:ext cx="5095805" cy="424732"/>
          </a:xfrm>
          <a:prstGeom prst="rect">
            <a:avLst/>
          </a:prstGeom>
          <a:noFill/>
        </p:spPr>
        <p:txBody>
          <a:bodyPr wrap="square" rtlCol="0">
            <a:spAutoFit/>
          </a:bodyPr>
          <a:lstStyle/>
          <a:p>
            <a:r>
              <a:rPr lang="en-US" altLang="zh-CN" sz="2400" spc="600" dirty="0" smtClean="0">
                <a:solidFill>
                  <a:srgbClr val="084772"/>
                </a:solidFill>
                <a:latin typeface="Times New Roman" panose="02020603050405020304" pitchFamily="18" charset="0"/>
                <a:ea typeface="微软雅黑" panose="020B0503020204020204" pitchFamily="34" charset="-122"/>
                <a:cs typeface="+mn-cs"/>
              </a:rPr>
              <a:t>PPTP</a:t>
            </a:r>
            <a:r>
              <a:rPr lang="zh-CN" altLang="en-US" sz="2400" spc="600" dirty="0" smtClean="0">
                <a:solidFill>
                  <a:srgbClr val="084772"/>
                </a:solidFill>
                <a:latin typeface="Times New Roman" panose="02020603050405020304" pitchFamily="18" charset="0"/>
                <a:ea typeface="微软雅黑" panose="020B0503020204020204" pitchFamily="34" charset="-122"/>
                <a:cs typeface="+mn-cs"/>
              </a:rPr>
              <a:t>协议</a:t>
            </a:r>
            <a:endParaRPr sz="2400" spc="600" dirty="0">
              <a:solidFill>
                <a:srgbClr val="084772"/>
              </a:solidFill>
              <a:latin typeface="Times New Roman" panose="02020603050405020304" pitchFamily="18" charset="0"/>
              <a:ea typeface="微软雅黑" panose="020B0503020204020204" pitchFamily="34" charset="-122"/>
              <a:cs typeface="+mn-cs"/>
            </a:endParaRPr>
          </a:p>
        </p:txBody>
      </p:sp>
      <p:grpSp>
        <p:nvGrpSpPr>
          <p:cNvPr id="6" name="组合 5">
            <a:extLst>
              <a:ext uri="{FF2B5EF4-FFF2-40B4-BE49-F238E27FC236}">
                <a16:creationId xmlns:a16="http://schemas.microsoft.com/office/drawing/2014/main" id="{94FACF2C-E8EA-4EBB-A5F5-624C5A2029E3}"/>
              </a:ext>
            </a:extLst>
          </p:cNvPr>
          <p:cNvGrpSpPr/>
          <p:nvPr/>
        </p:nvGrpSpPr>
        <p:grpSpPr>
          <a:xfrm>
            <a:off x="2" y="336313"/>
            <a:ext cx="12191998" cy="378554"/>
            <a:chOff x="0" y="247949"/>
            <a:chExt cx="12191998" cy="378554"/>
          </a:xfrm>
        </p:grpSpPr>
        <p:sp>
          <p:nvSpPr>
            <p:cNvPr id="7" name="矩形 6">
              <a:extLst>
                <a:ext uri="{FF2B5EF4-FFF2-40B4-BE49-F238E27FC236}">
                  <a16:creationId xmlns:a16="http://schemas.microsoft.com/office/drawing/2014/main" id="{F9A61405-0682-4602-BF60-F734C8C97EA0}"/>
                </a:ext>
              </a:extLst>
            </p:cNvPr>
            <p:cNvSpPr/>
            <p:nvPr/>
          </p:nvSpPr>
          <p:spPr>
            <a:xfrm>
              <a:off x="2743198" y="247949"/>
              <a:ext cx="9448800"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6482811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2668772" y="761045"/>
            <a:ext cx="6715860" cy="11536526"/>
          </a:xfrm>
          <a:prstGeom prst="rect">
            <a:avLst/>
          </a:prstGeom>
        </p:spPr>
      </p:pic>
      <p:sp>
        <p:nvSpPr>
          <p:cNvPr id="5" name="object 2"/>
          <p:cNvSpPr txBox="1">
            <a:spLocks noGrp="1"/>
          </p:cNvSpPr>
          <p:nvPr>
            <p:ph type="title"/>
          </p:nvPr>
        </p:nvSpPr>
        <p:spPr>
          <a:xfrm>
            <a:off x="744278" y="313224"/>
            <a:ext cx="5095805" cy="424732"/>
          </a:xfrm>
          <a:prstGeom prst="rect">
            <a:avLst/>
          </a:prstGeom>
          <a:noFill/>
        </p:spPr>
        <p:txBody>
          <a:bodyPr wrap="square" rtlCol="0">
            <a:spAutoFit/>
          </a:bodyPr>
          <a:lstStyle/>
          <a:p>
            <a:r>
              <a:rPr lang="en-US" altLang="zh-CN" sz="2400" spc="600" dirty="0" smtClean="0">
                <a:solidFill>
                  <a:srgbClr val="084772"/>
                </a:solidFill>
                <a:latin typeface="Times New Roman" panose="02020603050405020304" pitchFamily="18" charset="0"/>
                <a:ea typeface="微软雅黑" panose="020B0503020204020204" pitchFamily="34" charset="-122"/>
                <a:cs typeface="+mn-cs"/>
              </a:rPr>
              <a:t>PPTP</a:t>
            </a:r>
            <a:r>
              <a:rPr lang="zh-CN" altLang="en-US" sz="2400" spc="600" dirty="0" smtClean="0">
                <a:solidFill>
                  <a:srgbClr val="084772"/>
                </a:solidFill>
                <a:latin typeface="Times New Roman" panose="02020603050405020304" pitchFamily="18" charset="0"/>
                <a:ea typeface="微软雅黑" panose="020B0503020204020204" pitchFamily="34" charset="-122"/>
                <a:cs typeface="+mn-cs"/>
              </a:rPr>
              <a:t>协议</a:t>
            </a:r>
            <a:endParaRPr sz="2400" spc="600" dirty="0">
              <a:solidFill>
                <a:srgbClr val="084772"/>
              </a:solidFill>
              <a:latin typeface="Times New Roman" panose="02020603050405020304" pitchFamily="18" charset="0"/>
              <a:ea typeface="微软雅黑" panose="020B0503020204020204" pitchFamily="34" charset="-122"/>
              <a:cs typeface="+mn-cs"/>
            </a:endParaRPr>
          </a:p>
        </p:txBody>
      </p:sp>
      <p:grpSp>
        <p:nvGrpSpPr>
          <p:cNvPr id="6" name="组合 5">
            <a:extLst>
              <a:ext uri="{FF2B5EF4-FFF2-40B4-BE49-F238E27FC236}">
                <a16:creationId xmlns:a16="http://schemas.microsoft.com/office/drawing/2014/main" id="{94FACF2C-E8EA-4EBB-A5F5-624C5A2029E3}"/>
              </a:ext>
            </a:extLst>
          </p:cNvPr>
          <p:cNvGrpSpPr/>
          <p:nvPr/>
        </p:nvGrpSpPr>
        <p:grpSpPr>
          <a:xfrm>
            <a:off x="2" y="336313"/>
            <a:ext cx="12191998" cy="378554"/>
            <a:chOff x="0" y="247949"/>
            <a:chExt cx="12191998" cy="378554"/>
          </a:xfrm>
        </p:grpSpPr>
        <p:sp>
          <p:nvSpPr>
            <p:cNvPr id="7" name="矩形 6">
              <a:extLst>
                <a:ext uri="{FF2B5EF4-FFF2-40B4-BE49-F238E27FC236}">
                  <a16:creationId xmlns:a16="http://schemas.microsoft.com/office/drawing/2014/main" id="{F9A61405-0682-4602-BF60-F734C8C97EA0}"/>
                </a:ext>
              </a:extLst>
            </p:cNvPr>
            <p:cNvSpPr/>
            <p:nvPr/>
          </p:nvSpPr>
          <p:spPr>
            <a:xfrm>
              <a:off x="2743198" y="247949"/>
              <a:ext cx="9448800"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2507284" y="1329070"/>
            <a:ext cx="4025863" cy="956930"/>
          </a:xfrm>
          <a:prstGeom prst="rect">
            <a:avLst/>
          </a:prstGeom>
          <a:solidFill>
            <a:schemeClr val="accen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895002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2668772" y="761045"/>
            <a:ext cx="6559449" cy="11267843"/>
          </a:xfrm>
          <a:prstGeom prst="rect">
            <a:avLst/>
          </a:prstGeom>
        </p:spPr>
      </p:pic>
      <p:sp>
        <p:nvSpPr>
          <p:cNvPr id="5" name="object 2"/>
          <p:cNvSpPr txBox="1">
            <a:spLocks noGrp="1"/>
          </p:cNvSpPr>
          <p:nvPr>
            <p:ph type="title"/>
          </p:nvPr>
        </p:nvSpPr>
        <p:spPr>
          <a:xfrm>
            <a:off x="744278" y="313224"/>
            <a:ext cx="5095805" cy="424732"/>
          </a:xfrm>
          <a:prstGeom prst="rect">
            <a:avLst/>
          </a:prstGeom>
          <a:noFill/>
        </p:spPr>
        <p:txBody>
          <a:bodyPr wrap="square" rtlCol="0">
            <a:spAutoFit/>
          </a:bodyPr>
          <a:lstStyle/>
          <a:p>
            <a:r>
              <a:rPr lang="en-US" altLang="zh-CN" sz="2400" spc="600" dirty="0" smtClean="0">
                <a:solidFill>
                  <a:srgbClr val="084772"/>
                </a:solidFill>
                <a:latin typeface="Times New Roman" panose="02020603050405020304" pitchFamily="18" charset="0"/>
                <a:ea typeface="微软雅黑" panose="020B0503020204020204" pitchFamily="34" charset="-122"/>
                <a:cs typeface="+mn-cs"/>
              </a:rPr>
              <a:t>PPTP</a:t>
            </a:r>
            <a:r>
              <a:rPr lang="zh-CN" altLang="en-US" sz="2400" spc="600" dirty="0" smtClean="0">
                <a:solidFill>
                  <a:srgbClr val="084772"/>
                </a:solidFill>
                <a:latin typeface="Times New Roman" panose="02020603050405020304" pitchFamily="18" charset="0"/>
                <a:ea typeface="微软雅黑" panose="020B0503020204020204" pitchFamily="34" charset="-122"/>
                <a:cs typeface="+mn-cs"/>
              </a:rPr>
              <a:t>协议</a:t>
            </a:r>
            <a:endParaRPr sz="2400" spc="600" dirty="0">
              <a:solidFill>
                <a:srgbClr val="084772"/>
              </a:solidFill>
              <a:latin typeface="Times New Roman" panose="02020603050405020304" pitchFamily="18" charset="0"/>
              <a:ea typeface="微软雅黑" panose="020B0503020204020204" pitchFamily="34" charset="-122"/>
              <a:cs typeface="+mn-cs"/>
            </a:endParaRPr>
          </a:p>
        </p:txBody>
      </p:sp>
      <p:grpSp>
        <p:nvGrpSpPr>
          <p:cNvPr id="6" name="组合 5">
            <a:extLst>
              <a:ext uri="{FF2B5EF4-FFF2-40B4-BE49-F238E27FC236}">
                <a16:creationId xmlns:a16="http://schemas.microsoft.com/office/drawing/2014/main" id="{94FACF2C-E8EA-4EBB-A5F5-624C5A2029E3}"/>
              </a:ext>
            </a:extLst>
          </p:cNvPr>
          <p:cNvGrpSpPr/>
          <p:nvPr/>
        </p:nvGrpSpPr>
        <p:grpSpPr>
          <a:xfrm>
            <a:off x="2" y="336313"/>
            <a:ext cx="12191998" cy="378554"/>
            <a:chOff x="0" y="247949"/>
            <a:chExt cx="12191998" cy="378554"/>
          </a:xfrm>
        </p:grpSpPr>
        <p:sp>
          <p:nvSpPr>
            <p:cNvPr id="7" name="矩形 6">
              <a:extLst>
                <a:ext uri="{FF2B5EF4-FFF2-40B4-BE49-F238E27FC236}">
                  <a16:creationId xmlns:a16="http://schemas.microsoft.com/office/drawing/2014/main" id="{F9A61405-0682-4602-BF60-F734C8C97EA0}"/>
                </a:ext>
              </a:extLst>
            </p:cNvPr>
            <p:cNvSpPr/>
            <p:nvPr/>
          </p:nvSpPr>
          <p:spPr>
            <a:xfrm>
              <a:off x="2743198" y="247949"/>
              <a:ext cx="9448800"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4030578" y="2117558"/>
            <a:ext cx="5546559" cy="3645568"/>
          </a:xfrm>
          <a:prstGeom prst="rect">
            <a:avLst/>
          </a:prstGeom>
          <a:solidFill>
            <a:schemeClr val="accen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805176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2668772" y="761045"/>
            <a:ext cx="5697051" cy="9786413"/>
          </a:xfrm>
          <a:prstGeom prst="rect">
            <a:avLst/>
          </a:prstGeom>
        </p:spPr>
      </p:pic>
      <p:sp>
        <p:nvSpPr>
          <p:cNvPr id="5" name="object 2"/>
          <p:cNvSpPr txBox="1">
            <a:spLocks noGrp="1"/>
          </p:cNvSpPr>
          <p:nvPr>
            <p:ph type="title"/>
          </p:nvPr>
        </p:nvSpPr>
        <p:spPr>
          <a:xfrm>
            <a:off x="744278" y="313224"/>
            <a:ext cx="5095805" cy="424732"/>
          </a:xfrm>
          <a:prstGeom prst="rect">
            <a:avLst/>
          </a:prstGeom>
          <a:noFill/>
        </p:spPr>
        <p:txBody>
          <a:bodyPr wrap="square" rtlCol="0">
            <a:spAutoFit/>
          </a:bodyPr>
          <a:lstStyle/>
          <a:p>
            <a:r>
              <a:rPr lang="en-US" altLang="zh-CN" sz="2400" spc="600" dirty="0" smtClean="0">
                <a:solidFill>
                  <a:srgbClr val="084772"/>
                </a:solidFill>
                <a:latin typeface="Times New Roman" panose="02020603050405020304" pitchFamily="18" charset="0"/>
                <a:ea typeface="微软雅黑" panose="020B0503020204020204" pitchFamily="34" charset="-122"/>
                <a:cs typeface="+mn-cs"/>
              </a:rPr>
              <a:t>PPTP</a:t>
            </a:r>
            <a:r>
              <a:rPr lang="zh-CN" altLang="en-US" sz="2400" spc="600" dirty="0" smtClean="0">
                <a:solidFill>
                  <a:srgbClr val="084772"/>
                </a:solidFill>
                <a:latin typeface="Times New Roman" panose="02020603050405020304" pitchFamily="18" charset="0"/>
                <a:ea typeface="微软雅黑" panose="020B0503020204020204" pitchFamily="34" charset="-122"/>
                <a:cs typeface="+mn-cs"/>
              </a:rPr>
              <a:t>协议</a:t>
            </a:r>
            <a:endParaRPr sz="2400" spc="600" dirty="0">
              <a:solidFill>
                <a:srgbClr val="084772"/>
              </a:solidFill>
              <a:latin typeface="Times New Roman" panose="02020603050405020304" pitchFamily="18" charset="0"/>
              <a:ea typeface="微软雅黑" panose="020B0503020204020204" pitchFamily="34" charset="-122"/>
              <a:cs typeface="+mn-cs"/>
            </a:endParaRPr>
          </a:p>
        </p:txBody>
      </p:sp>
      <p:grpSp>
        <p:nvGrpSpPr>
          <p:cNvPr id="6" name="组合 5">
            <a:extLst>
              <a:ext uri="{FF2B5EF4-FFF2-40B4-BE49-F238E27FC236}">
                <a16:creationId xmlns:a16="http://schemas.microsoft.com/office/drawing/2014/main" id="{94FACF2C-E8EA-4EBB-A5F5-624C5A2029E3}"/>
              </a:ext>
            </a:extLst>
          </p:cNvPr>
          <p:cNvGrpSpPr/>
          <p:nvPr/>
        </p:nvGrpSpPr>
        <p:grpSpPr>
          <a:xfrm>
            <a:off x="2" y="336313"/>
            <a:ext cx="12191998" cy="378554"/>
            <a:chOff x="0" y="247949"/>
            <a:chExt cx="12191998" cy="378554"/>
          </a:xfrm>
        </p:grpSpPr>
        <p:sp>
          <p:nvSpPr>
            <p:cNvPr id="7" name="矩形 6">
              <a:extLst>
                <a:ext uri="{FF2B5EF4-FFF2-40B4-BE49-F238E27FC236}">
                  <a16:creationId xmlns:a16="http://schemas.microsoft.com/office/drawing/2014/main" id="{F9A61405-0682-4602-BF60-F734C8C97EA0}"/>
                </a:ext>
              </a:extLst>
            </p:cNvPr>
            <p:cNvSpPr/>
            <p:nvPr/>
          </p:nvSpPr>
          <p:spPr>
            <a:xfrm>
              <a:off x="2743198" y="247949"/>
              <a:ext cx="9448800"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4018547" y="3189766"/>
            <a:ext cx="4347276" cy="1935125"/>
          </a:xfrm>
          <a:prstGeom prst="rect">
            <a:avLst/>
          </a:prstGeom>
          <a:solidFill>
            <a:schemeClr val="accen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036526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3292180" y="-1131550"/>
            <a:ext cx="6357146" cy="10920326"/>
          </a:xfrm>
          <a:prstGeom prst="rect">
            <a:avLst/>
          </a:prstGeom>
        </p:spPr>
      </p:pic>
      <p:sp>
        <p:nvSpPr>
          <p:cNvPr id="5" name="object 2"/>
          <p:cNvSpPr txBox="1">
            <a:spLocks noGrp="1"/>
          </p:cNvSpPr>
          <p:nvPr>
            <p:ph type="title"/>
          </p:nvPr>
        </p:nvSpPr>
        <p:spPr>
          <a:xfrm>
            <a:off x="744278" y="313224"/>
            <a:ext cx="5095805" cy="424732"/>
          </a:xfrm>
          <a:prstGeom prst="rect">
            <a:avLst/>
          </a:prstGeom>
          <a:noFill/>
        </p:spPr>
        <p:txBody>
          <a:bodyPr wrap="square" rtlCol="0">
            <a:spAutoFit/>
          </a:bodyPr>
          <a:lstStyle/>
          <a:p>
            <a:r>
              <a:rPr lang="en-US" altLang="zh-CN" sz="2400" spc="600" dirty="0" smtClean="0">
                <a:solidFill>
                  <a:srgbClr val="084772"/>
                </a:solidFill>
                <a:latin typeface="Times New Roman" panose="02020603050405020304" pitchFamily="18" charset="0"/>
                <a:ea typeface="微软雅黑" panose="020B0503020204020204" pitchFamily="34" charset="-122"/>
                <a:cs typeface="+mn-cs"/>
              </a:rPr>
              <a:t>PPTP</a:t>
            </a:r>
            <a:r>
              <a:rPr lang="zh-CN" altLang="en-US" sz="2400" spc="600" dirty="0" smtClean="0">
                <a:solidFill>
                  <a:srgbClr val="084772"/>
                </a:solidFill>
                <a:latin typeface="Times New Roman" panose="02020603050405020304" pitchFamily="18" charset="0"/>
                <a:ea typeface="微软雅黑" panose="020B0503020204020204" pitchFamily="34" charset="-122"/>
                <a:cs typeface="+mn-cs"/>
              </a:rPr>
              <a:t>协议</a:t>
            </a:r>
            <a:endParaRPr sz="2400" spc="600" dirty="0">
              <a:solidFill>
                <a:srgbClr val="084772"/>
              </a:solidFill>
              <a:latin typeface="Times New Roman" panose="02020603050405020304" pitchFamily="18" charset="0"/>
              <a:ea typeface="微软雅黑" panose="020B0503020204020204" pitchFamily="34" charset="-122"/>
              <a:cs typeface="+mn-cs"/>
            </a:endParaRPr>
          </a:p>
        </p:txBody>
      </p:sp>
      <p:grpSp>
        <p:nvGrpSpPr>
          <p:cNvPr id="6" name="组合 5">
            <a:extLst>
              <a:ext uri="{FF2B5EF4-FFF2-40B4-BE49-F238E27FC236}">
                <a16:creationId xmlns:a16="http://schemas.microsoft.com/office/drawing/2014/main" id="{94FACF2C-E8EA-4EBB-A5F5-624C5A2029E3}"/>
              </a:ext>
            </a:extLst>
          </p:cNvPr>
          <p:cNvGrpSpPr/>
          <p:nvPr/>
        </p:nvGrpSpPr>
        <p:grpSpPr>
          <a:xfrm>
            <a:off x="2" y="336313"/>
            <a:ext cx="12191998" cy="378554"/>
            <a:chOff x="0" y="247949"/>
            <a:chExt cx="12191998" cy="378554"/>
          </a:xfrm>
        </p:grpSpPr>
        <p:sp>
          <p:nvSpPr>
            <p:cNvPr id="7" name="矩形 6">
              <a:extLst>
                <a:ext uri="{FF2B5EF4-FFF2-40B4-BE49-F238E27FC236}">
                  <a16:creationId xmlns:a16="http://schemas.microsoft.com/office/drawing/2014/main" id="{F9A61405-0682-4602-BF60-F734C8C97EA0}"/>
                </a:ext>
              </a:extLst>
            </p:cNvPr>
            <p:cNvSpPr/>
            <p:nvPr/>
          </p:nvSpPr>
          <p:spPr>
            <a:xfrm>
              <a:off x="2743198" y="247949"/>
              <a:ext cx="9448800"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3424527" y="3625952"/>
            <a:ext cx="5697051" cy="2149206"/>
          </a:xfrm>
          <a:prstGeom prst="rect">
            <a:avLst/>
          </a:prstGeom>
          <a:solidFill>
            <a:schemeClr val="accen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468977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86AB40A-A74A-46C7-8AA3-569B6541296D}"/>
              </a:ext>
            </a:extLst>
          </p:cNvPr>
          <p:cNvSpPr/>
          <p:nvPr/>
        </p:nvSpPr>
        <p:spPr>
          <a:xfrm>
            <a:off x="0" y="0"/>
            <a:ext cx="3919525"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2" name="组合 11">
            <a:extLst>
              <a:ext uri="{FF2B5EF4-FFF2-40B4-BE49-F238E27FC236}">
                <a16:creationId xmlns:a16="http://schemas.microsoft.com/office/drawing/2014/main" id="{1407D250-B046-432D-931B-819278BD4D71}"/>
              </a:ext>
            </a:extLst>
          </p:cNvPr>
          <p:cNvGrpSpPr/>
          <p:nvPr/>
        </p:nvGrpSpPr>
        <p:grpSpPr>
          <a:xfrm>
            <a:off x="774703" y="2338925"/>
            <a:ext cx="2305382" cy="1565957"/>
            <a:chOff x="758661" y="1328277"/>
            <a:chExt cx="2305382" cy="1565957"/>
          </a:xfrm>
        </p:grpSpPr>
        <p:sp>
          <p:nvSpPr>
            <p:cNvPr id="6" name="文本框 5">
              <a:extLst>
                <a:ext uri="{FF2B5EF4-FFF2-40B4-BE49-F238E27FC236}">
                  <a16:creationId xmlns:a16="http://schemas.microsoft.com/office/drawing/2014/main" id="{6A6CE1AD-E291-4A32-ACA5-C1ED27E1DED8}"/>
                </a:ext>
              </a:extLst>
            </p:cNvPr>
            <p:cNvSpPr txBox="1"/>
            <p:nvPr/>
          </p:nvSpPr>
          <p:spPr>
            <a:xfrm>
              <a:off x="758661" y="1328277"/>
              <a:ext cx="1631611" cy="92333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目录</a:t>
              </a:r>
            </a:p>
          </p:txBody>
        </p:sp>
        <p:sp>
          <p:nvSpPr>
            <p:cNvPr id="9" name="文本框 8">
              <a:extLst>
                <a:ext uri="{FF2B5EF4-FFF2-40B4-BE49-F238E27FC236}">
                  <a16:creationId xmlns:a16="http://schemas.microsoft.com/office/drawing/2014/main" id="{A166616B-8DC4-4EE7-8226-61677D9E22B2}"/>
                </a:ext>
              </a:extLst>
            </p:cNvPr>
            <p:cNvSpPr txBox="1"/>
            <p:nvPr/>
          </p:nvSpPr>
          <p:spPr>
            <a:xfrm>
              <a:off x="822829" y="2242678"/>
              <a:ext cx="224121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0" name="直接连接符 9">
              <a:extLst>
                <a:ext uri="{FF2B5EF4-FFF2-40B4-BE49-F238E27FC236}">
                  <a16:creationId xmlns:a16="http://schemas.microsoft.com/office/drawing/2014/main" id="{B0CC6B6F-07E0-4755-818A-4112E1844C52}"/>
                </a:ext>
              </a:extLst>
            </p:cNvPr>
            <p:cNvCxnSpPr>
              <a:cxnSpLocks/>
            </p:cNvCxnSpPr>
            <p:nvPr/>
          </p:nvCxnSpPr>
          <p:spPr>
            <a:xfrm>
              <a:off x="925429" y="2894234"/>
              <a:ext cx="32585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椭圆 12">
            <a:extLst>
              <a:ext uri="{FF2B5EF4-FFF2-40B4-BE49-F238E27FC236}">
                <a16:creationId xmlns:a16="http://schemas.microsoft.com/office/drawing/2014/main" id="{B5E2B5B6-A674-4CF6-99C6-1FF1C1309F75}"/>
              </a:ext>
            </a:extLst>
          </p:cNvPr>
          <p:cNvSpPr/>
          <p:nvPr/>
        </p:nvSpPr>
        <p:spPr>
          <a:xfrm>
            <a:off x="4860996" y="1483096"/>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椭圆 13">
            <a:extLst>
              <a:ext uri="{FF2B5EF4-FFF2-40B4-BE49-F238E27FC236}">
                <a16:creationId xmlns:a16="http://schemas.microsoft.com/office/drawing/2014/main" id="{181059ED-9A6A-4B8B-B2D9-F1E0DD2B5F8C}"/>
              </a:ext>
            </a:extLst>
          </p:cNvPr>
          <p:cNvSpPr/>
          <p:nvPr/>
        </p:nvSpPr>
        <p:spPr>
          <a:xfrm>
            <a:off x="4860996" y="2387501"/>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椭圆 14">
            <a:extLst>
              <a:ext uri="{FF2B5EF4-FFF2-40B4-BE49-F238E27FC236}">
                <a16:creationId xmlns:a16="http://schemas.microsoft.com/office/drawing/2014/main" id="{7A6F7131-4ED3-4B7E-8A62-C849D74C4FF9}"/>
              </a:ext>
            </a:extLst>
          </p:cNvPr>
          <p:cNvSpPr/>
          <p:nvPr/>
        </p:nvSpPr>
        <p:spPr>
          <a:xfrm>
            <a:off x="4870922" y="3322000"/>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椭圆 15">
            <a:extLst>
              <a:ext uri="{FF2B5EF4-FFF2-40B4-BE49-F238E27FC236}">
                <a16:creationId xmlns:a16="http://schemas.microsoft.com/office/drawing/2014/main" id="{D8525EF6-319E-4F66-8F37-7FEF4FB19DAB}"/>
              </a:ext>
            </a:extLst>
          </p:cNvPr>
          <p:cNvSpPr/>
          <p:nvPr/>
        </p:nvSpPr>
        <p:spPr>
          <a:xfrm>
            <a:off x="4870922" y="4256499"/>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a:extLst>
              <a:ext uri="{FF2B5EF4-FFF2-40B4-BE49-F238E27FC236}">
                <a16:creationId xmlns:a16="http://schemas.microsoft.com/office/drawing/2014/main" id="{82F0ADDB-0C80-4E4C-8A5F-41531C83A1F2}"/>
              </a:ext>
            </a:extLst>
          </p:cNvPr>
          <p:cNvSpPr txBox="1"/>
          <p:nvPr/>
        </p:nvSpPr>
        <p:spPr>
          <a:xfrm>
            <a:off x="5439727" y="3296407"/>
            <a:ext cx="447719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二层隧道协议</a:t>
            </a:r>
            <a:r>
              <a:rPr lang="en-US" altLang="zh-CN" sz="2400" b="1"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L2TP</a:t>
            </a:r>
            <a:endPar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18" name="文本框 17">
            <a:extLst>
              <a:ext uri="{FF2B5EF4-FFF2-40B4-BE49-F238E27FC236}">
                <a16:creationId xmlns:a16="http://schemas.microsoft.com/office/drawing/2014/main" id="{D840C877-F8A5-4187-938B-CE857F1DE389}"/>
              </a:ext>
            </a:extLst>
          </p:cNvPr>
          <p:cNvSpPr txBox="1"/>
          <p:nvPr/>
        </p:nvSpPr>
        <p:spPr>
          <a:xfrm>
            <a:off x="5439727" y="1483096"/>
            <a:ext cx="4698958" cy="461665"/>
          </a:xfrm>
          <a:prstGeom prst="rect">
            <a:avLst/>
          </a:prstGeom>
          <a:noFill/>
        </p:spPr>
        <p:txBody>
          <a:bodyPr wrap="square" rtlCol="0">
            <a:spAutoFit/>
          </a:bodyPr>
          <a:lstStyle/>
          <a:p>
            <a:pPr>
              <a:defRPr/>
            </a:pPr>
            <a:r>
              <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VPN</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概述</a:t>
            </a:r>
            <a:endParaRPr lang="en-US" altLang="zh-CN"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21" name="文本框 20">
            <a:extLst>
              <a:ext uri="{FF2B5EF4-FFF2-40B4-BE49-F238E27FC236}">
                <a16:creationId xmlns:a16="http://schemas.microsoft.com/office/drawing/2014/main" id="{88C0A1E3-FF53-4D0C-8217-F762651D9F2F}"/>
              </a:ext>
            </a:extLst>
          </p:cNvPr>
          <p:cNvSpPr txBox="1"/>
          <p:nvPr/>
        </p:nvSpPr>
        <p:spPr>
          <a:xfrm>
            <a:off x="5439726" y="5181484"/>
            <a:ext cx="4698959" cy="461665"/>
          </a:xfrm>
          <a:prstGeom prst="rect">
            <a:avLst/>
          </a:prstGeom>
          <a:noFill/>
        </p:spPr>
        <p:txBody>
          <a:bodyPr wrap="square" rtlCol="0">
            <a:spAutoFit/>
          </a:bodyPr>
          <a:lstStyle/>
          <a:p>
            <a:r>
              <a:rPr lang="en-US" altLang="zh-CN" sz="2400" b="1"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SSL VPN</a:t>
            </a:r>
            <a:endParaRPr lang="zh-CN" altLang="en-US"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19" name="文本框 18">
            <a:extLst>
              <a:ext uri="{FF2B5EF4-FFF2-40B4-BE49-F238E27FC236}">
                <a16:creationId xmlns:a16="http://schemas.microsoft.com/office/drawing/2014/main" id="{B9E076CC-008F-4ABD-9B6E-72D584BE4970}"/>
              </a:ext>
            </a:extLst>
          </p:cNvPr>
          <p:cNvSpPr txBox="1"/>
          <p:nvPr/>
        </p:nvSpPr>
        <p:spPr>
          <a:xfrm>
            <a:off x="5439727" y="2372929"/>
            <a:ext cx="502583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二层隧道协议</a:t>
            </a:r>
            <a:r>
              <a:rPr lang="en-US" altLang="zh-CN" sz="2400" b="1"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PPTP</a:t>
            </a:r>
            <a:endPar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32" name="椭圆 31">
            <a:extLst>
              <a:ext uri="{FF2B5EF4-FFF2-40B4-BE49-F238E27FC236}">
                <a16:creationId xmlns:a16="http://schemas.microsoft.com/office/drawing/2014/main" id="{D8525EF6-319E-4F66-8F37-7FEF4FB19DAB}"/>
              </a:ext>
            </a:extLst>
          </p:cNvPr>
          <p:cNvSpPr/>
          <p:nvPr/>
        </p:nvSpPr>
        <p:spPr>
          <a:xfrm>
            <a:off x="4870922" y="5190998"/>
            <a:ext cx="463473" cy="43778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文本框 38">
            <a:extLst>
              <a:ext uri="{FF2B5EF4-FFF2-40B4-BE49-F238E27FC236}">
                <a16:creationId xmlns:a16="http://schemas.microsoft.com/office/drawing/2014/main" id="{B9E076CC-008F-4ABD-9B6E-72D584BE4970}"/>
              </a:ext>
            </a:extLst>
          </p:cNvPr>
          <p:cNvSpPr txBox="1"/>
          <p:nvPr/>
        </p:nvSpPr>
        <p:spPr>
          <a:xfrm>
            <a:off x="5439727" y="4227357"/>
            <a:ext cx="502583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三层隧道协议</a:t>
            </a:r>
            <a:r>
              <a:rPr lang="en-US" altLang="zh-CN" sz="2400" b="1" dirty="0" err="1"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IPSec</a:t>
            </a:r>
            <a:endPar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17" name="矩形 16"/>
          <p:cNvSpPr/>
          <p:nvPr/>
        </p:nvSpPr>
        <p:spPr>
          <a:xfrm>
            <a:off x="4168587" y="2168770"/>
            <a:ext cx="6601809" cy="377483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924646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2743200" y="-3194267"/>
            <a:ext cx="5887929" cy="10114304"/>
          </a:xfrm>
          <a:prstGeom prst="rect">
            <a:avLst/>
          </a:prstGeom>
        </p:spPr>
      </p:pic>
      <p:sp>
        <p:nvSpPr>
          <p:cNvPr id="5" name="object 2"/>
          <p:cNvSpPr txBox="1">
            <a:spLocks noGrp="1"/>
          </p:cNvSpPr>
          <p:nvPr>
            <p:ph type="title"/>
          </p:nvPr>
        </p:nvSpPr>
        <p:spPr>
          <a:xfrm>
            <a:off x="744278" y="313224"/>
            <a:ext cx="5095805" cy="424732"/>
          </a:xfrm>
          <a:prstGeom prst="rect">
            <a:avLst/>
          </a:prstGeom>
          <a:noFill/>
        </p:spPr>
        <p:txBody>
          <a:bodyPr wrap="square" rtlCol="0">
            <a:spAutoFit/>
          </a:bodyPr>
          <a:lstStyle/>
          <a:p>
            <a:r>
              <a:rPr lang="en-US" altLang="zh-CN" sz="2400" spc="600" dirty="0" smtClean="0">
                <a:solidFill>
                  <a:srgbClr val="084772"/>
                </a:solidFill>
                <a:latin typeface="Times New Roman" panose="02020603050405020304" pitchFamily="18" charset="0"/>
                <a:ea typeface="微软雅黑" panose="020B0503020204020204" pitchFamily="34" charset="-122"/>
                <a:cs typeface="+mn-cs"/>
              </a:rPr>
              <a:t>PPTP</a:t>
            </a:r>
            <a:r>
              <a:rPr lang="zh-CN" altLang="en-US" sz="2400" spc="600" dirty="0" smtClean="0">
                <a:solidFill>
                  <a:srgbClr val="084772"/>
                </a:solidFill>
                <a:latin typeface="Times New Roman" panose="02020603050405020304" pitchFamily="18" charset="0"/>
                <a:ea typeface="微软雅黑" panose="020B0503020204020204" pitchFamily="34" charset="-122"/>
                <a:cs typeface="+mn-cs"/>
              </a:rPr>
              <a:t>协议</a:t>
            </a:r>
            <a:endParaRPr sz="2400" spc="600" dirty="0">
              <a:solidFill>
                <a:srgbClr val="084772"/>
              </a:solidFill>
              <a:latin typeface="Times New Roman" panose="02020603050405020304" pitchFamily="18" charset="0"/>
              <a:ea typeface="微软雅黑" panose="020B0503020204020204" pitchFamily="34" charset="-122"/>
              <a:cs typeface="+mn-cs"/>
            </a:endParaRPr>
          </a:p>
        </p:txBody>
      </p:sp>
      <p:grpSp>
        <p:nvGrpSpPr>
          <p:cNvPr id="6" name="组合 5">
            <a:extLst>
              <a:ext uri="{FF2B5EF4-FFF2-40B4-BE49-F238E27FC236}">
                <a16:creationId xmlns:a16="http://schemas.microsoft.com/office/drawing/2014/main" id="{94FACF2C-E8EA-4EBB-A5F5-624C5A2029E3}"/>
              </a:ext>
            </a:extLst>
          </p:cNvPr>
          <p:cNvGrpSpPr/>
          <p:nvPr/>
        </p:nvGrpSpPr>
        <p:grpSpPr>
          <a:xfrm>
            <a:off x="2" y="336313"/>
            <a:ext cx="12191998" cy="378554"/>
            <a:chOff x="0" y="247949"/>
            <a:chExt cx="12191998" cy="378554"/>
          </a:xfrm>
        </p:grpSpPr>
        <p:sp>
          <p:nvSpPr>
            <p:cNvPr id="7" name="矩形 6">
              <a:extLst>
                <a:ext uri="{FF2B5EF4-FFF2-40B4-BE49-F238E27FC236}">
                  <a16:creationId xmlns:a16="http://schemas.microsoft.com/office/drawing/2014/main" id="{F9A61405-0682-4602-BF60-F734C8C97EA0}"/>
                </a:ext>
              </a:extLst>
            </p:cNvPr>
            <p:cNvSpPr/>
            <p:nvPr/>
          </p:nvSpPr>
          <p:spPr>
            <a:xfrm>
              <a:off x="2743198" y="247949"/>
              <a:ext cx="9448800"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3049036" y="3248526"/>
            <a:ext cx="5582093" cy="3222504"/>
          </a:xfrm>
          <a:prstGeom prst="rect">
            <a:avLst/>
          </a:prstGeom>
          <a:solidFill>
            <a:schemeClr val="accen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184525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24699" y="1285346"/>
            <a:ext cx="10341506" cy="3871445"/>
          </a:xfrm>
          <a:prstGeom prst="rect">
            <a:avLst/>
          </a:prstGeom>
        </p:spPr>
        <p:txBody>
          <a:bodyPr vert="horz" lIns="91440" tIns="45720" rIns="91440" bIns="45720" rtlCol="0">
            <a:normAutofit/>
          </a:bodyPr>
          <a:lstStyle>
            <a:lvl1pPr marL="358775" indent="-358775" algn="just">
              <a:lnSpc>
                <a:spcPct val="130000"/>
              </a:lnSpc>
              <a:spcBef>
                <a:spcPts val="1000"/>
              </a:spcBef>
              <a:buSzPct val="110000"/>
              <a:buFont typeface="Arial" panose="020B0604020202020204" pitchFamily="34" charset="0"/>
              <a:buChar char="•"/>
              <a:defRPr sz="2800" baseline="0">
                <a:latin typeface="Times New Roman" panose="02020603050405020304" pitchFamily="18" charset="0"/>
                <a:ea typeface="黑体" panose="02010609060101010101" pitchFamily="49" charset="-122"/>
              </a:defRPr>
            </a:lvl1pPr>
            <a:lvl2pPr marL="803275"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无论是控制、数据层面都是跑在</a:t>
            </a:r>
            <a:r>
              <a:rPr lang="en-US" altLang="zh-CN" dirty="0"/>
              <a:t>IP</a:t>
            </a:r>
            <a:r>
              <a:rPr lang="zh-CN" altLang="en-US" dirty="0"/>
              <a:t>层以上的，所以</a:t>
            </a:r>
            <a:r>
              <a:rPr lang="en-US" altLang="zh-CN" dirty="0">
                <a:solidFill>
                  <a:srgbClr val="C00000"/>
                </a:solidFill>
              </a:rPr>
              <a:t>PPTP</a:t>
            </a:r>
            <a:r>
              <a:rPr lang="zh-CN" altLang="en-US" dirty="0">
                <a:solidFill>
                  <a:srgbClr val="C00000"/>
                </a:solidFill>
              </a:rPr>
              <a:t>离不开</a:t>
            </a:r>
            <a:r>
              <a:rPr lang="en-US" altLang="zh-CN" dirty="0">
                <a:solidFill>
                  <a:srgbClr val="C00000"/>
                </a:solidFill>
              </a:rPr>
              <a:t>IP</a:t>
            </a:r>
            <a:r>
              <a:rPr lang="zh-CN" altLang="en-US" dirty="0">
                <a:solidFill>
                  <a:srgbClr val="C00000"/>
                </a:solidFill>
              </a:rPr>
              <a:t>网络的支持</a:t>
            </a:r>
            <a:endParaRPr lang="en-US" altLang="zh-CN" dirty="0">
              <a:solidFill>
                <a:srgbClr val="C00000"/>
              </a:solidFill>
            </a:endParaRPr>
          </a:p>
          <a:p>
            <a:r>
              <a:rPr lang="zh-CN" altLang="en-US" dirty="0"/>
              <a:t>控制层面、数据层面的分离，</a:t>
            </a:r>
            <a:r>
              <a:rPr lang="zh-CN" altLang="en-US" dirty="0">
                <a:solidFill>
                  <a:srgbClr val="C00000"/>
                </a:solidFill>
              </a:rPr>
              <a:t>多通道的模式使实现起来较复杂</a:t>
            </a:r>
            <a:r>
              <a:rPr lang="zh-CN" altLang="en-US" dirty="0"/>
              <a:t>，配置防火墙策略也要同时考虑</a:t>
            </a:r>
            <a:r>
              <a:rPr lang="en-US" altLang="zh-CN" dirty="0"/>
              <a:t>2</a:t>
            </a:r>
            <a:r>
              <a:rPr lang="zh-CN" altLang="en-US" dirty="0"/>
              <a:t>个通道</a:t>
            </a:r>
            <a:endParaRPr lang="en-US" altLang="zh-CN" dirty="0"/>
          </a:p>
          <a:p>
            <a:r>
              <a:rPr lang="en-US" altLang="zh-CN" dirty="0"/>
              <a:t>PPTP</a:t>
            </a:r>
            <a:r>
              <a:rPr lang="zh-CN" altLang="en-US" dirty="0"/>
              <a:t>只是靠被封装的</a:t>
            </a:r>
            <a:r>
              <a:rPr lang="en-US" altLang="zh-CN" dirty="0"/>
              <a:t>PPP</a:t>
            </a:r>
            <a:r>
              <a:rPr lang="zh-CN" altLang="en-US" dirty="0"/>
              <a:t>协议来提供安全性，</a:t>
            </a:r>
            <a:r>
              <a:rPr lang="en-US" altLang="zh-CN" dirty="0">
                <a:solidFill>
                  <a:srgbClr val="C00000"/>
                </a:solidFill>
              </a:rPr>
              <a:t>TCP</a:t>
            </a:r>
            <a:r>
              <a:rPr lang="zh-CN" altLang="en-US" dirty="0">
                <a:solidFill>
                  <a:srgbClr val="C00000"/>
                </a:solidFill>
              </a:rPr>
              <a:t>会话以及</a:t>
            </a:r>
            <a:r>
              <a:rPr lang="en-US" altLang="zh-CN" dirty="0">
                <a:solidFill>
                  <a:srgbClr val="C00000"/>
                </a:solidFill>
              </a:rPr>
              <a:t>GRE Tunnel</a:t>
            </a:r>
            <a:r>
              <a:rPr lang="zh-CN" altLang="en-US" dirty="0">
                <a:solidFill>
                  <a:srgbClr val="C00000"/>
                </a:solidFill>
              </a:rPr>
              <a:t>都是明文方式，安全性强度不够高</a:t>
            </a:r>
            <a:endParaRPr lang="en-US" altLang="zh-CN" dirty="0">
              <a:solidFill>
                <a:srgbClr val="C00000"/>
              </a:solidFill>
            </a:endParaRPr>
          </a:p>
        </p:txBody>
      </p:sp>
      <p:sp>
        <p:nvSpPr>
          <p:cNvPr id="20" name="object 2"/>
          <p:cNvSpPr txBox="1">
            <a:spLocks noGrp="1"/>
          </p:cNvSpPr>
          <p:nvPr>
            <p:ph type="title"/>
          </p:nvPr>
        </p:nvSpPr>
        <p:spPr>
          <a:xfrm>
            <a:off x="744278" y="313224"/>
            <a:ext cx="5095805" cy="424732"/>
          </a:xfrm>
          <a:prstGeom prst="rect">
            <a:avLst/>
          </a:prstGeom>
          <a:noFill/>
        </p:spPr>
        <p:txBody>
          <a:bodyPr wrap="square" rtlCol="0">
            <a:spAutoFit/>
          </a:bodyPr>
          <a:lstStyle/>
          <a:p>
            <a:r>
              <a:rPr lang="en-US" altLang="zh-CN" sz="2400" spc="600" dirty="0" smtClean="0">
                <a:solidFill>
                  <a:srgbClr val="084772"/>
                </a:solidFill>
                <a:latin typeface="Times New Roman" panose="02020603050405020304" pitchFamily="18" charset="0"/>
                <a:ea typeface="微软雅黑" panose="020B0503020204020204" pitchFamily="34" charset="-122"/>
                <a:cs typeface="+mn-cs"/>
              </a:rPr>
              <a:t>PPTP</a:t>
            </a:r>
            <a:r>
              <a:rPr lang="zh-CN" altLang="en-US" sz="2400" spc="600" dirty="0" smtClean="0">
                <a:solidFill>
                  <a:srgbClr val="084772"/>
                </a:solidFill>
                <a:latin typeface="Times New Roman" panose="02020603050405020304" pitchFamily="18" charset="0"/>
                <a:ea typeface="微软雅黑" panose="020B0503020204020204" pitchFamily="34" charset="-122"/>
                <a:cs typeface="+mn-cs"/>
              </a:rPr>
              <a:t>协议</a:t>
            </a:r>
            <a:endParaRPr sz="2400" spc="600" dirty="0">
              <a:solidFill>
                <a:srgbClr val="084772"/>
              </a:solidFill>
              <a:latin typeface="Times New Roman" panose="02020603050405020304" pitchFamily="18" charset="0"/>
              <a:ea typeface="微软雅黑" panose="020B0503020204020204" pitchFamily="34" charset="-122"/>
              <a:cs typeface="+mn-cs"/>
            </a:endParaRPr>
          </a:p>
        </p:txBody>
      </p:sp>
      <p:grpSp>
        <p:nvGrpSpPr>
          <p:cNvPr id="21" name="组合 20">
            <a:extLst>
              <a:ext uri="{FF2B5EF4-FFF2-40B4-BE49-F238E27FC236}">
                <a16:creationId xmlns:a16="http://schemas.microsoft.com/office/drawing/2014/main" id="{94FACF2C-E8EA-4EBB-A5F5-624C5A2029E3}"/>
              </a:ext>
            </a:extLst>
          </p:cNvPr>
          <p:cNvGrpSpPr/>
          <p:nvPr/>
        </p:nvGrpSpPr>
        <p:grpSpPr>
          <a:xfrm>
            <a:off x="2" y="336313"/>
            <a:ext cx="12191998" cy="378554"/>
            <a:chOff x="0" y="247949"/>
            <a:chExt cx="12191998" cy="378554"/>
          </a:xfrm>
        </p:grpSpPr>
        <p:sp>
          <p:nvSpPr>
            <p:cNvPr id="22" name="矩形 21">
              <a:extLst>
                <a:ext uri="{FF2B5EF4-FFF2-40B4-BE49-F238E27FC236}">
                  <a16:creationId xmlns:a16="http://schemas.microsoft.com/office/drawing/2014/main" id="{F9A61405-0682-4602-BF60-F734C8C97EA0}"/>
                </a:ext>
              </a:extLst>
            </p:cNvPr>
            <p:cNvSpPr/>
            <p:nvPr/>
          </p:nvSpPr>
          <p:spPr>
            <a:xfrm>
              <a:off x="2743198" y="247949"/>
              <a:ext cx="9448800"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32569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85858" y="1427734"/>
            <a:ext cx="10344141" cy="4110869"/>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aseline="0">
                <a:latin typeface="Times New Roman" panose="02020603050405020304" pitchFamily="18" charset="0"/>
                <a:ea typeface="黑体" panose="02010609060101010101" pitchFamily="49" charset="-122"/>
              </a:defRPr>
            </a:lvl1pPr>
            <a:lvl2pPr marL="803275"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dirty="0" err="1"/>
              <a:t>PPTP因为易于设置和使用而流行</a:t>
            </a:r>
            <a:r>
              <a:rPr dirty="0" smtClean="0"/>
              <a:t>。</a:t>
            </a:r>
            <a:endParaRPr lang="en-US" dirty="0" smtClean="0"/>
          </a:p>
          <a:p>
            <a:r>
              <a:rPr dirty="0" err="1" smtClean="0"/>
              <a:t>自</a:t>
            </a:r>
            <a:r>
              <a:rPr dirty="0" err="1"/>
              <a:t>Microsoft</a:t>
            </a:r>
            <a:r>
              <a:rPr lang="en-US" dirty="0"/>
              <a:t> W</a:t>
            </a:r>
            <a:r>
              <a:rPr dirty="0"/>
              <a:t>indows</a:t>
            </a:r>
            <a:r>
              <a:rPr lang="en-US" dirty="0"/>
              <a:t> </a:t>
            </a:r>
            <a:r>
              <a:rPr dirty="0"/>
              <a:t>95</a:t>
            </a:r>
            <a:r>
              <a:rPr lang="en-US" dirty="0"/>
              <a:t> </a:t>
            </a:r>
            <a:r>
              <a:rPr dirty="0"/>
              <a:t>OSR2开始的Windows系统包含</a:t>
            </a:r>
            <a:r>
              <a:rPr dirty="0" smtClean="0"/>
              <a:t>PPTP</a:t>
            </a:r>
            <a:r>
              <a:rPr lang="en-US" dirty="0" smtClean="0"/>
              <a:t> </a:t>
            </a:r>
            <a:r>
              <a:rPr dirty="0" err="1" smtClean="0"/>
              <a:t>客户端</a:t>
            </a:r>
            <a:r>
              <a:rPr dirty="0" err="1"/>
              <a:t>，而自Windows</a:t>
            </a:r>
            <a:r>
              <a:rPr lang="en-US" dirty="0"/>
              <a:t> </a:t>
            </a:r>
            <a:r>
              <a:rPr dirty="0" err="1"/>
              <a:t>NT开始的服务器版本在其“路由和远程访问服务”中实现了VPN服务</a:t>
            </a:r>
            <a:r>
              <a:rPr dirty="0"/>
              <a:t>。</a:t>
            </a:r>
          </a:p>
          <a:p>
            <a:r>
              <a:rPr dirty="0" smtClean="0"/>
              <a:t>以往Linux</a:t>
            </a:r>
            <a:r>
              <a:rPr dirty="0"/>
              <a:t>缺乏完整的PPTP支持</a:t>
            </a:r>
            <a:r>
              <a:rPr dirty="0" smtClean="0"/>
              <a:t>，但是自从在</a:t>
            </a:r>
            <a:r>
              <a:rPr dirty="0"/>
              <a:t>2005年10月28日发布的Linux</a:t>
            </a:r>
            <a:r>
              <a:rPr lang="en-US" dirty="0"/>
              <a:t> </a:t>
            </a:r>
            <a:r>
              <a:rPr dirty="0"/>
              <a:t>2.6.14</a:t>
            </a:r>
            <a:r>
              <a:rPr dirty="0" smtClean="0"/>
              <a:t>起</a:t>
            </a:r>
            <a:r>
              <a:rPr lang="en-US" dirty="0" smtClean="0"/>
              <a:t>, </a:t>
            </a:r>
            <a:r>
              <a:rPr dirty="0" err="1" smtClean="0"/>
              <a:t>Linux</a:t>
            </a:r>
            <a:r>
              <a:rPr dirty="0" err="1"/>
              <a:t>核心提供完整的PPTP</a:t>
            </a:r>
            <a:r>
              <a:rPr dirty="0" err="1" smtClean="0"/>
              <a:t>支持</a:t>
            </a:r>
            <a:r>
              <a:rPr dirty="0" smtClean="0"/>
              <a:t>。</a:t>
            </a:r>
            <a:endParaRPr dirty="0"/>
          </a:p>
        </p:txBody>
      </p:sp>
      <p:sp>
        <p:nvSpPr>
          <p:cNvPr id="5" name="object 5"/>
          <p:cNvSpPr txBox="1">
            <a:spLocks noGrp="1"/>
          </p:cNvSpPr>
          <p:nvPr>
            <p:ph type="sldNum" sz="quarter" idx="7"/>
          </p:nvPr>
        </p:nvSpPr>
        <p:spPr>
          <a:xfrm>
            <a:off x="10134600" y="6461968"/>
            <a:ext cx="2743200" cy="153888"/>
          </a:xfrm>
          <a:prstGeom prst="rect">
            <a:avLst/>
          </a:prstGeom>
        </p:spPr>
        <p:txBody>
          <a:bodyPr vert="horz" wrap="square" lIns="0" tIns="0" rIns="0" bIns="0" rtlCol="0" anchor="ctr">
            <a:spAutoFit/>
          </a:bodyPr>
          <a:lstStyle/>
          <a:p>
            <a:pPr marL="25400">
              <a:lnSpc>
                <a:spcPts val="1240"/>
              </a:lnSpc>
            </a:pPr>
            <a:fld id="{81D60167-4931-47E6-BA6A-407CBD079E47}" type="slidenum">
              <a:rPr dirty="0"/>
              <a:pPr marL="25400">
                <a:lnSpc>
                  <a:spcPts val="1240"/>
                </a:lnSpc>
              </a:pPr>
              <a:t>42</a:t>
            </a:fld>
            <a:endParaRPr dirty="0"/>
          </a:p>
        </p:txBody>
      </p:sp>
      <p:sp>
        <p:nvSpPr>
          <p:cNvPr id="19" name="object 2"/>
          <p:cNvSpPr txBox="1">
            <a:spLocks/>
          </p:cNvSpPr>
          <p:nvPr/>
        </p:nvSpPr>
        <p:spPr>
          <a:xfrm>
            <a:off x="744278" y="313224"/>
            <a:ext cx="5095805" cy="424732"/>
          </a:xfrm>
          <a:prstGeom prst="rect">
            <a:avLst/>
          </a:prstGeom>
          <a:noFill/>
        </p:spPr>
        <p:txBody>
          <a:bodyPr wrap="square"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spc="600" smtClean="0">
                <a:solidFill>
                  <a:srgbClr val="084772"/>
                </a:solidFill>
                <a:latin typeface="Times New Roman" panose="02020603050405020304" pitchFamily="18" charset="0"/>
                <a:ea typeface="微软雅黑" panose="020B0503020204020204" pitchFamily="34" charset="-122"/>
                <a:cs typeface="+mn-cs"/>
              </a:rPr>
              <a:t>PPTP</a:t>
            </a:r>
            <a:r>
              <a:rPr lang="zh-CN" altLang="en-US" sz="2400" spc="600" smtClean="0">
                <a:solidFill>
                  <a:srgbClr val="084772"/>
                </a:solidFill>
                <a:latin typeface="Times New Roman" panose="02020603050405020304" pitchFamily="18" charset="0"/>
                <a:ea typeface="微软雅黑" panose="020B0503020204020204" pitchFamily="34" charset="-122"/>
                <a:cs typeface="+mn-cs"/>
              </a:rPr>
              <a:t>协议</a:t>
            </a:r>
            <a:endParaRPr lang="zh-CN" altLang="en-US" sz="2400" spc="600" dirty="0">
              <a:solidFill>
                <a:srgbClr val="084772"/>
              </a:solidFill>
              <a:latin typeface="Times New Roman" panose="02020603050405020304" pitchFamily="18" charset="0"/>
              <a:ea typeface="微软雅黑" panose="020B0503020204020204" pitchFamily="34" charset="-122"/>
              <a:cs typeface="+mn-cs"/>
            </a:endParaRPr>
          </a:p>
        </p:txBody>
      </p:sp>
      <p:grpSp>
        <p:nvGrpSpPr>
          <p:cNvPr id="20" name="组合 19">
            <a:extLst>
              <a:ext uri="{FF2B5EF4-FFF2-40B4-BE49-F238E27FC236}">
                <a16:creationId xmlns:a16="http://schemas.microsoft.com/office/drawing/2014/main" id="{94FACF2C-E8EA-4EBB-A5F5-624C5A2029E3}"/>
              </a:ext>
            </a:extLst>
          </p:cNvPr>
          <p:cNvGrpSpPr/>
          <p:nvPr/>
        </p:nvGrpSpPr>
        <p:grpSpPr>
          <a:xfrm>
            <a:off x="2" y="336313"/>
            <a:ext cx="12191998" cy="378554"/>
            <a:chOff x="0" y="247949"/>
            <a:chExt cx="12191998" cy="378554"/>
          </a:xfrm>
        </p:grpSpPr>
        <p:sp>
          <p:nvSpPr>
            <p:cNvPr id="21" name="矩形 20">
              <a:extLst>
                <a:ext uri="{FF2B5EF4-FFF2-40B4-BE49-F238E27FC236}">
                  <a16:creationId xmlns:a16="http://schemas.microsoft.com/office/drawing/2014/main" id="{F9A61405-0682-4602-BF60-F734C8C97EA0}"/>
                </a:ext>
              </a:extLst>
            </p:cNvPr>
            <p:cNvSpPr/>
            <p:nvPr/>
          </p:nvSpPr>
          <p:spPr>
            <a:xfrm>
              <a:off x="2743198" y="247949"/>
              <a:ext cx="9448800"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10772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86AB40A-A74A-46C7-8AA3-569B6541296D}"/>
              </a:ext>
            </a:extLst>
          </p:cNvPr>
          <p:cNvSpPr/>
          <p:nvPr/>
        </p:nvSpPr>
        <p:spPr>
          <a:xfrm>
            <a:off x="0" y="0"/>
            <a:ext cx="3919525"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2" name="组合 11">
            <a:extLst>
              <a:ext uri="{FF2B5EF4-FFF2-40B4-BE49-F238E27FC236}">
                <a16:creationId xmlns:a16="http://schemas.microsoft.com/office/drawing/2014/main" id="{1407D250-B046-432D-931B-819278BD4D71}"/>
              </a:ext>
            </a:extLst>
          </p:cNvPr>
          <p:cNvGrpSpPr/>
          <p:nvPr/>
        </p:nvGrpSpPr>
        <p:grpSpPr>
          <a:xfrm>
            <a:off x="774703" y="2338925"/>
            <a:ext cx="2305382" cy="1565957"/>
            <a:chOff x="758661" y="1328277"/>
            <a:chExt cx="2305382" cy="1565957"/>
          </a:xfrm>
        </p:grpSpPr>
        <p:sp>
          <p:nvSpPr>
            <p:cNvPr id="6" name="文本框 5">
              <a:extLst>
                <a:ext uri="{FF2B5EF4-FFF2-40B4-BE49-F238E27FC236}">
                  <a16:creationId xmlns:a16="http://schemas.microsoft.com/office/drawing/2014/main" id="{6A6CE1AD-E291-4A32-ACA5-C1ED27E1DED8}"/>
                </a:ext>
              </a:extLst>
            </p:cNvPr>
            <p:cNvSpPr txBox="1"/>
            <p:nvPr/>
          </p:nvSpPr>
          <p:spPr>
            <a:xfrm>
              <a:off x="758661" y="1328277"/>
              <a:ext cx="1631611" cy="92333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目录</a:t>
              </a:r>
            </a:p>
          </p:txBody>
        </p:sp>
        <p:sp>
          <p:nvSpPr>
            <p:cNvPr id="9" name="文本框 8">
              <a:extLst>
                <a:ext uri="{FF2B5EF4-FFF2-40B4-BE49-F238E27FC236}">
                  <a16:creationId xmlns:a16="http://schemas.microsoft.com/office/drawing/2014/main" id="{A166616B-8DC4-4EE7-8226-61677D9E22B2}"/>
                </a:ext>
              </a:extLst>
            </p:cNvPr>
            <p:cNvSpPr txBox="1"/>
            <p:nvPr/>
          </p:nvSpPr>
          <p:spPr>
            <a:xfrm>
              <a:off x="822829" y="2242678"/>
              <a:ext cx="224121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0" name="直接连接符 9">
              <a:extLst>
                <a:ext uri="{FF2B5EF4-FFF2-40B4-BE49-F238E27FC236}">
                  <a16:creationId xmlns:a16="http://schemas.microsoft.com/office/drawing/2014/main" id="{B0CC6B6F-07E0-4755-818A-4112E1844C52}"/>
                </a:ext>
              </a:extLst>
            </p:cNvPr>
            <p:cNvCxnSpPr>
              <a:cxnSpLocks/>
            </p:cNvCxnSpPr>
            <p:nvPr/>
          </p:nvCxnSpPr>
          <p:spPr>
            <a:xfrm>
              <a:off x="925429" y="2894234"/>
              <a:ext cx="32585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椭圆 12">
            <a:extLst>
              <a:ext uri="{FF2B5EF4-FFF2-40B4-BE49-F238E27FC236}">
                <a16:creationId xmlns:a16="http://schemas.microsoft.com/office/drawing/2014/main" id="{B5E2B5B6-A674-4CF6-99C6-1FF1C1309F75}"/>
              </a:ext>
            </a:extLst>
          </p:cNvPr>
          <p:cNvSpPr/>
          <p:nvPr/>
        </p:nvSpPr>
        <p:spPr>
          <a:xfrm>
            <a:off x="4860996" y="1483096"/>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椭圆 13">
            <a:extLst>
              <a:ext uri="{FF2B5EF4-FFF2-40B4-BE49-F238E27FC236}">
                <a16:creationId xmlns:a16="http://schemas.microsoft.com/office/drawing/2014/main" id="{181059ED-9A6A-4B8B-B2D9-F1E0DD2B5F8C}"/>
              </a:ext>
            </a:extLst>
          </p:cNvPr>
          <p:cNvSpPr/>
          <p:nvPr/>
        </p:nvSpPr>
        <p:spPr>
          <a:xfrm>
            <a:off x="4860996" y="2387501"/>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椭圆 14">
            <a:extLst>
              <a:ext uri="{FF2B5EF4-FFF2-40B4-BE49-F238E27FC236}">
                <a16:creationId xmlns:a16="http://schemas.microsoft.com/office/drawing/2014/main" id="{7A6F7131-4ED3-4B7E-8A62-C849D74C4FF9}"/>
              </a:ext>
            </a:extLst>
          </p:cNvPr>
          <p:cNvSpPr/>
          <p:nvPr/>
        </p:nvSpPr>
        <p:spPr>
          <a:xfrm>
            <a:off x="4870922" y="3322000"/>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椭圆 15">
            <a:extLst>
              <a:ext uri="{FF2B5EF4-FFF2-40B4-BE49-F238E27FC236}">
                <a16:creationId xmlns:a16="http://schemas.microsoft.com/office/drawing/2014/main" id="{D8525EF6-319E-4F66-8F37-7FEF4FB19DAB}"/>
              </a:ext>
            </a:extLst>
          </p:cNvPr>
          <p:cNvSpPr/>
          <p:nvPr/>
        </p:nvSpPr>
        <p:spPr>
          <a:xfrm>
            <a:off x="4870922" y="4256499"/>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a:extLst>
              <a:ext uri="{FF2B5EF4-FFF2-40B4-BE49-F238E27FC236}">
                <a16:creationId xmlns:a16="http://schemas.microsoft.com/office/drawing/2014/main" id="{82F0ADDB-0C80-4E4C-8A5F-41531C83A1F2}"/>
              </a:ext>
            </a:extLst>
          </p:cNvPr>
          <p:cNvSpPr txBox="1"/>
          <p:nvPr/>
        </p:nvSpPr>
        <p:spPr>
          <a:xfrm>
            <a:off x="5439727" y="3296407"/>
            <a:ext cx="447719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二层隧道协议</a:t>
            </a:r>
            <a:r>
              <a:rPr lang="en-US" altLang="zh-CN" sz="2400" b="1"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L2TP</a:t>
            </a:r>
            <a:endPar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18" name="文本框 17">
            <a:extLst>
              <a:ext uri="{FF2B5EF4-FFF2-40B4-BE49-F238E27FC236}">
                <a16:creationId xmlns:a16="http://schemas.microsoft.com/office/drawing/2014/main" id="{D840C877-F8A5-4187-938B-CE857F1DE389}"/>
              </a:ext>
            </a:extLst>
          </p:cNvPr>
          <p:cNvSpPr txBox="1"/>
          <p:nvPr/>
        </p:nvSpPr>
        <p:spPr>
          <a:xfrm>
            <a:off x="5439727" y="1483096"/>
            <a:ext cx="4698958" cy="461665"/>
          </a:xfrm>
          <a:prstGeom prst="rect">
            <a:avLst/>
          </a:prstGeom>
          <a:noFill/>
        </p:spPr>
        <p:txBody>
          <a:bodyPr wrap="square" rtlCol="0">
            <a:spAutoFit/>
          </a:bodyPr>
          <a:lstStyle/>
          <a:p>
            <a:pPr>
              <a:defRPr/>
            </a:pPr>
            <a:r>
              <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VPN</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概述</a:t>
            </a:r>
            <a:endParaRPr lang="en-US" altLang="zh-CN"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21" name="文本框 20">
            <a:extLst>
              <a:ext uri="{FF2B5EF4-FFF2-40B4-BE49-F238E27FC236}">
                <a16:creationId xmlns:a16="http://schemas.microsoft.com/office/drawing/2014/main" id="{88C0A1E3-FF53-4D0C-8217-F762651D9F2F}"/>
              </a:ext>
            </a:extLst>
          </p:cNvPr>
          <p:cNvSpPr txBox="1"/>
          <p:nvPr/>
        </p:nvSpPr>
        <p:spPr>
          <a:xfrm>
            <a:off x="5439726" y="5181484"/>
            <a:ext cx="4698959" cy="461665"/>
          </a:xfrm>
          <a:prstGeom prst="rect">
            <a:avLst/>
          </a:prstGeom>
          <a:noFill/>
        </p:spPr>
        <p:txBody>
          <a:bodyPr wrap="square" rtlCol="0">
            <a:spAutoFit/>
          </a:bodyPr>
          <a:lstStyle/>
          <a:p>
            <a:r>
              <a:rPr lang="en-US" altLang="zh-CN" sz="2400" b="1"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SSL VPN</a:t>
            </a:r>
            <a:endParaRPr lang="zh-CN" altLang="en-US"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19" name="文本框 18">
            <a:extLst>
              <a:ext uri="{FF2B5EF4-FFF2-40B4-BE49-F238E27FC236}">
                <a16:creationId xmlns:a16="http://schemas.microsoft.com/office/drawing/2014/main" id="{B9E076CC-008F-4ABD-9B6E-72D584BE4970}"/>
              </a:ext>
            </a:extLst>
          </p:cNvPr>
          <p:cNvSpPr txBox="1"/>
          <p:nvPr/>
        </p:nvSpPr>
        <p:spPr>
          <a:xfrm>
            <a:off x="5439727" y="2372929"/>
            <a:ext cx="502583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二层隧道协议</a:t>
            </a:r>
            <a:r>
              <a:rPr lang="en-US" altLang="zh-CN" sz="2400" b="1"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PPTP</a:t>
            </a:r>
            <a:endPar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32" name="椭圆 31">
            <a:extLst>
              <a:ext uri="{FF2B5EF4-FFF2-40B4-BE49-F238E27FC236}">
                <a16:creationId xmlns:a16="http://schemas.microsoft.com/office/drawing/2014/main" id="{D8525EF6-319E-4F66-8F37-7FEF4FB19DAB}"/>
              </a:ext>
            </a:extLst>
          </p:cNvPr>
          <p:cNvSpPr/>
          <p:nvPr/>
        </p:nvSpPr>
        <p:spPr>
          <a:xfrm>
            <a:off x="4870922" y="5190998"/>
            <a:ext cx="463473" cy="43778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文本框 38">
            <a:extLst>
              <a:ext uri="{FF2B5EF4-FFF2-40B4-BE49-F238E27FC236}">
                <a16:creationId xmlns:a16="http://schemas.microsoft.com/office/drawing/2014/main" id="{B9E076CC-008F-4ABD-9B6E-72D584BE4970}"/>
              </a:ext>
            </a:extLst>
          </p:cNvPr>
          <p:cNvSpPr txBox="1"/>
          <p:nvPr/>
        </p:nvSpPr>
        <p:spPr>
          <a:xfrm>
            <a:off x="5439727" y="4227357"/>
            <a:ext cx="502583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三层隧道协议</a:t>
            </a:r>
            <a:r>
              <a:rPr lang="en-US" altLang="zh-CN" sz="2400" b="1" dirty="0" err="1"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IPSec</a:t>
            </a:r>
            <a:endPar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17" name="矩形 16"/>
          <p:cNvSpPr/>
          <p:nvPr/>
        </p:nvSpPr>
        <p:spPr>
          <a:xfrm>
            <a:off x="4168587" y="4038552"/>
            <a:ext cx="6601809" cy="1905047"/>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488300" y="620134"/>
            <a:ext cx="6601809" cy="2392243"/>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155986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object 4"/>
          <p:cNvSpPr txBox="1"/>
          <p:nvPr/>
        </p:nvSpPr>
        <p:spPr>
          <a:xfrm>
            <a:off x="1082843" y="1479884"/>
            <a:ext cx="10049446" cy="3754220"/>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aseline="0">
                <a:latin typeface="Times New Roman" panose="02020603050405020304" pitchFamily="18" charset="0"/>
                <a:ea typeface="黑体" panose="02010609060101010101" pitchFamily="49" charset="-122"/>
              </a:defRPr>
            </a:lvl1pPr>
            <a:lvl2pPr marL="803275"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dirty="0"/>
              <a:t>互联网工程任务组于1999年8月发布</a:t>
            </a:r>
            <a:r>
              <a:rPr lang="en-US" dirty="0"/>
              <a:t> </a:t>
            </a:r>
            <a:r>
              <a:rPr dirty="0"/>
              <a:t>RFC</a:t>
            </a:r>
            <a:r>
              <a:rPr lang="en-US" dirty="0"/>
              <a:t> </a:t>
            </a:r>
            <a:r>
              <a:rPr dirty="0"/>
              <a:t>2661，制定了L2TP协议的标准。</a:t>
            </a:r>
            <a:endParaRPr lang="en-US" dirty="0"/>
          </a:p>
          <a:p>
            <a:r>
              <a:rPr dirty="0"/>
              <a:t>2005年，互联网工程任务组发布</a:t>
            </a:r>
            <a:r>
              <a:rPr dirty="0" smtClean="0"/>
              <a:t>RFC</a:t>
            </a:r>
            <a:r>
              <a:rPr lang="en-US" dirty="0" smtClean="0"/>
              <a:t> </a:t>
            </a:r>
            <a:r>
              <a:rPr dirty="0" smtClean="0"/>
              <a:t>3931</a:t>
            </a:r>
            <a:r>
              <a:rPr dirty="0"/>
              <a:t>，制定了该协议标准的新版本</a:t>
            </a:r>
            <a:r>
              <a:rPr lang="en-US" dirty="0"/>
              <a:t> </a:t>
            </a:r>
            <a:r>
              <a:rPr dirty="0"/>
              <a:t>—</a:t>
            </a:r>
            <a:r>
              <a:rPr lang="en-US" dirty="0"/>
              <a:t> </a:t>
            </a:r>
            <a:r>
              <a:rPr dirty="0"/>
              <a:t>L2TP</a:t>
            </a:r>
            <a:r>
              <a:rPr lang="en-US" dirty="0"/>
              <a:t> </a:t>
            </a:r>
            <a:r>
              <a:rPr dirty="0"/>
              <a:t>v3</a:t>
            </a:r>
            <a:endParaRPr lang="en-US" dirty="0"/>
          </a:p>
          <a:p>
            <a:r>
              <a:rPr lang="zh-CN" altLang="en-US" dirty="0"/>
              <a:t>由思科公司牵头开发的协议，</a:t>
            </a:r>
            <a:r>
              <a:rPr lang="zh-CN" altLang="en-US" dirty="0">
                <a:solidFill>
                  <a:srgbClr val="C00000"/>
                </a:solidFill>
              </a:rPr>
              <a:t>是目前使用最广泛的第二层隧道协议</a:t>
            </a:r>
            <a:r>
              <a:rPr lang="zh-CN" altLang="en-US" dirty="0" smtClean="0"/>
              <a:t>。</a:t>
            </a:r>
            <a:endParaRPr lang="en-US" altLang="zh-CN" dirty="0" smtClean="0"/>
          </a:p>
          <a:p>
            <a:pPr marL="0" indent="0">
              <a:buNone/>
            </a:pPr>
            <a:endParaRPr lang="zh-CN" altLang="en-US" dirty="0"/>
          </a:p>
        </p:txBody>
      </p:sp>
      <p:sp>
        <p:nvSpPr>
          <p:cNvPr id="20" name="object 2"/>
          <p:cNvSpPr txBox="1">
            <a:spLocks/>
          </p:cNvSpPr>
          <p:nvPr/>
        </p:nvSpPr>
        <p:spPr>
          <a:xfrm>
            <a:off x="744278" y="313224"/>
            <a:ext cx="5095805" cy="424732"/>
          </a:xfrm>
          <a:prstGeom prst="rect">
            <a:avLst/>
          </a:prstGeom>
          <a:noFill/>
        </p:spPr>
        <p:txBody>
          <a:bodyPr wrap="square"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spc="600" dirty="0" smtClean="0">
                <a:solidFill>
                  <a:srgbClr val="084772"/>
                </a:solidFill>
                <a:latin typeface="Times New Roman" panose="02020603050405020304" pitchFamily="18" charset="0"/>
                <a:ea typeface="微软雅黑" panose="020B0503020204020204" pitchFamily="34" charset="-122"/>
                <a:cs typeface="+mn-cs"/>
              </a:rPr>
              <a:t>L2TP</a:t>
            </a:r>
            <a:r>
              <a:rPr lang="zh-CN" altLang="en-US" sz="2400" spc="600" dirty="0" smtClean="0">
                <a:solidFill>
                  <a:srgbClr val="084772"/>
                </a:solidFill>
                <a:latin typeface="Times New Roman" panose="02020603050405020304" pitchFamily="18" charset="0"/>
                <a:ea typeface="微软雅黑" panose="020B0503020204020204" pitchFamily="34" charset="-122"/>
                <a:cs typeface="+mn-cs"/>
              </a:rPr>
              <a:t>协议</a:t>
            </a:r>
            <a:endParaRPr lang="zh-CN" altLang="en-US" sz="2400" spc="600" dirty="0">
              <a:solidFill>
                <a:srgbClr val="084772"/>
              </a:solidFill>
              <a:latin typeface="Times New Roman" panose="02020603050405020304" pitchFamily="18" charset="0"/>
              <a:ea typeface="微软雅黑" panose="020B0503020204020204" pitchFamily="34" charset="-122"/>
              <a:cs typeface="+mn-cs"/>
            </a:endParaRPr>
          </a:p>
        </p:txBody>
      </p:sp>
      <p:grpSp>
        <p:nvGrpSpPr>
          <p:cNvPr id="21" name="组合 20">
            <a:extLst>
              <a:ext uri="{FF2B5EF4-FFF2-40B4-BE49-F238E27FC236}">
                <a16:creationId xmlns:a16="http://schemas.microsoft.com/office/drawing/2014/main" id="{94FACF2C-E8EA-4EBB-A5F5-624C5A2029E3}"/>
              </a:ext>
            </a:extLst>
          </p:cNvPr>
          <p:cNvGrpSpPr/>
          <p:nvPr/>
        </p:nvGrpSpPr>
        <p:grpSpPr>
          <a:xfrm>
            <a:off x="2" y="336313"/>
            <a:ext cx="12191998" cy="378554"/>
            <a:chOff x="0" y="247949"/>
            <a:chExt cx="12191998" cy="378554"/>
          </a:xfrm>
        </p:grpSpPr>
        <p:sp>
          <p:nvSpPr>
            <p:cNvPr id="22" name="矩形 21">
              <a:extLst>
                <a:ext uri="{FF2B5EF4-FFF2-40B4-BE49-F238E27FC236}">
                  <a16:creationId xmlns:a16="http://schemas.microsoft.com/office/drawing/2014/main" id="{F9A61405-0682-4602-BF60-F734C8C97EA0}"/>
                </a:ext>
              </a:extLst>
            </p:cNvPr>
            <p:cNvSpPr/>
            <p:nvPr/>
          </p:nvSpPr>
          <p:spPr>
            <a:xfrm>
              <a:off x="2743198" y="247949"/>
              <a:ext cx="9448800"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2095138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0807" y="1377569"/>
            <a:ext cx="10515600" cy="4351338"/>
          </a:xfrm>
        </p:spPr>
        <p:txBody>
          <a:bodyPr vert="horz" lIns="91440" tIns="45720" rIns="91440" bIns="45720" rtlCol="0">
            <a:normAutofit/>
          </a:bodyPr>
          <a:lstStyle/>
          <a:p>
            <a:pPr marL="358775" indent="-358775" algn="just">
              <a:lnSpc>
                <a:spcPct val="130000"/>
              </a:lnSpc>
              <a:buSzPct val="110000"/>
            </a:pPr>
            <a:r>
              <a:rPr lang="en-US" altLang="zh-CN" dirty="0">
                <a:latin typeface="Times New Roman" panose="02020603050405020304" pitchFamily="18" charset="0"/>
                <a:ea typeface="黑体" panose="02010609060101010101" pitchFamily="49" charset="-122"/>
              </a:rPr>
              <a:t>L2TP</a:t>
            </a:r>
            <a:r>
              <a:rPr lang="zh-CN" altLang="en-US" dirty="0">
                <a:latin typeface="Times New Roman" panose="02020603050405020304" pitchFamily="18" charset="0"/>
                <a:ea typeface="黑体" panose="02010609060101010101" pitchFamily="49" charset="-122"/>
              </a:rPr>
              <a:t>（</a:t>
            </a:r>
            <a:r>
              <a:rPr lang="en-US" altLang="zh-CN" dirty="0">
                <a:latin typeface="Times New Roman" panose="02020603050405020304" pitchFamily="18" charset="0"/>
                <a:ea typeface="黑体" panose="02010609060101010101" pitchFamily="49" charset="-122"/>
              </a:rPr>
              <a:t>Layer 2 Tunneling Protocol</a:t>
            </a:r>
            <a:r>
              <a:rPr lang="zh-CN" altLang="en-US" dirty="0">
                <a:latin typeface="Times New Roman" panose="02020603050405020304" pitchFamily="18" charset="0"/>
                <a:ea typeface="黑体" panose="02010609060101010101" pitchFamily="49" charset="-122"/>
              </a:rPr>
              <a:t>，二层隧道协议）通过在公共网络（如</a:t>
            </a:r>
            <a:r>
              <a:rPr lang="en-US" altLang="zh-CN" dirty="0">
                <a:latin typeface="Times New Roman" panose="02020603050405020304" pitchFamily="18" charset="0"/>
                <a:ea typeface="黑体" panose="02010609060101010101" pitchFamily="49" charset="-122"/>
              </a:rPr>
              <a:t>Internet</a:t>
            </a:r>
            <a:r>
              <a:rPr lang="zh-CN" altLang="en-US" dirty="0">
                <a:latin typeface="Times New Roman" panose="02020603050405020304" pitchFamily="18" charset="0"/>
                <a:ea typeface="黑体" panose="02010609060101010101" pitchFamily="49" charset="-122"/>
              </a:rPr>
              <a:t>）上建立点到点的</a:t>
            </a:r>
            <a:r>
              <a:rPr lang="en-US" altLang="zh-CN" dirty="0">
                <a:latin typeface="Times New Roman" panose="02020603050405020304" pitchFamily="18" charset="0"/>
                <a:ea typeface="黑体" panose="02010609060101010101" pitchFamily="49" charset="-122"/>
              </a:rPr>
              <a:t>L2TP</a:t>
            </a:r>
            <a:r>
              <a:rPr lang="zh-CN" altLang="en-US" dirty="0">
                <a:latin typeface="Times New Roman" panose="02020603050405020304" pitchFamily="18" charset="0"/>
                <a:ea typeface="黑体" panose="02010609060101010101" pitchFamily="49" charset="-122"/>
              </a:rPr>
              <a:t>隧道，将</a:t>
            </a:r>
            <a:r>
              <a:rPr lang="en-US" altLang="zh-CN" dirty="0">
                <a:latin typeface="Times New Roman" panose="02020603050405020304" pitchFamily="18" charset="0"/>
                <a:ea typeface="黑体" panose="02010609060101010101" pitchFamily="49" charset="-122"/>
              </a:rPr>
              <a:t>PPP</a:t>
            </a:r>
            <a:r>
              <a:rPr lang="zh-CN" altLang="en-US" dirty="0">
                <a:latin typeface="Times New Roman" panose="02020603050405020304" pitchFamily="18" charset="0"/>
                <a:ea typeface="黑体" panose="02010609060101010101" pitchFamily="49" charset="-122"/>
              </a:rPr>
              <a:t>（</a:t>
            </a:r>
            <a:r>
              <a:rPr lang="en-US" altLang="zh-CN" dirty="0">
                <a:latin typeface="Times New Roman" panose="02020603050405020304" pitchFamily="18" charset="0"/>
                <a:ea typeface="黑体" panose="02010609060101010101" pitchFamily="49" charset="-122"/>
              </a:rPr>
              <a:t>Point-to-Point Protocol</a:t>
            </a:r>
            <a:r>
              <a:rPr lang="zh-CN" altLang="en-US" dirty="0">
                <a:latin typeface="Times New Roman" panose="02020603050405020304" pitchFamily="18" charset="0"/>
                <a:ea typeface="黑体" panose="02010609060101010101" pitchFamily="49" charset="-122"/>
              </a:rPr>
              <a:t>，点对点协议）数据帧封装后通过</a:t>
            </a:r>
            <a:r>
              <a:rPr lang="en-US" altLang="zh-CN" dirty="0">
                <a:latin typeface="Times New Roman" panose="02020603050405020304" pitchFamily="18" charset="0"/>
                <a:ea typeface="黑体" panose="02010609060101010101" pitchFamily="49" charset="-122"/>
              </a:rPr>
              <a:t>L2TP</a:t>
            </a:r>
            <a:r>
              <a:rPr lang="zh-CN" altLang="en-US" dirty="0">
                <a:latin typeface="Times New Roman" panose="02020603050405020304" pitchFamily="18" charset="0"/>
                <a:ea typeface="黑体" panose="02010609060101010101" pitchFamily="49" charset="-122"/>
              </a:rPr>
              <a:t>隧道传输，使得远端用户（如企业驻外机构和出差人员）利用</a:t>
            </a:r>
            <a:r>
              <a:rPr lang="en-US" altLang="zh-CN" dirty="0">
                <a:latin typeface="Times New Roman" panose="02020603050405020304" pitchFamily="18" charset="0"/>
                <a:ea typeface="黑体" panose="02010609060101010101" pitchFamily="49" charset="-122"/>
              </a:rPr>
              <a:t>PPP</a:t>
            </a:r>
            <a:r>
              <a:rPr lang="zh-CN" altLang="en-US" dirty="0">
                <a:latin typeface="Times New Roman" panose="02020603050405020304" pitchFamily="18" charset="0"/>
                <a:ea typeface="黑体" panose="02010609060101010101" pitchFamily="49" charset="-122"/>
              </a:rPr>
              <a:t>接入公共网络后，能够通过</a:t>
            </a:r>
            <a:r>
              <a:rPr lang="en-US" altLang="zh-CN" dirty="0">
                <a:latin typeface="Times New Roman" panose="02020603050405020304" pitchFamily="18" charset="0"/>
                <a:ea typeface="黑体" panose="02010609060101010101" pitchFamily="49" charset="-122"/>
              </a:rPr>
              <a:t>L2TP</a:t>
            </a:r>
            <a:r>
              <a:rPr lang="zh-CN" altLang="en-US" dirty="0">
                <a:latin typeface="Times New Roman" panose="02020603050405020304" pitchFamily="18" charset="0"/>
                <a:ea typeface="黑体" panose="02010609060101010101" pitchFamily="49" charset="-122"/>
              </a:rPr>
              <a:t>隧道与企业内部网络通信，访问企业内部网络资源，从而为远端用户接入私有的企业网络提供了一种安全、经济且有效的方式。 </a:t>
            </a:r>
          </a:p>
        </p:txBody>
      </p:sp>
      <p:sp>
        <p:nvSpPr>
          <p:cNvPr id="16" name="object 2"/>
          <p:cNvSpPr txBox="1">
            <a:spLocks/>
          </p:cNvSpPr>
          <p:nvPr/>
        </p:nvSpPr>
        <p:spPr>
          <a:xfrm>
            <a:off x="744278" y="313224"/>
            <a:ext cx="5095805" cy="424732"/>
          </a:xfrm>
          <a:prstGeom prst="rect">
            <a:avLst/>
          </a:prstGeom>
          <a:noFill/>
        </p:spPr>
        <p:txBody>
          <a:bodyPr wrap="square"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spc="600" dirty="0" smtClean="0">
                <a:solidFill>
                  <a:srgbClr val="084772"/>
                </a:solidFill>
                <a:latin typeface="Times New Roman" panose="02020603050405020304" pitchFamily="18" charset="0"/>
                <a:ea typeface="微软雅黑" panose="020B0503020204020204" pitchFamily="34" charset="-122"/>
                <a:cs typeface="+mn-cs"/>
              </a:rPr>
              <a:t>L2TP</a:t>
            </a:r>
            <a:r>
              <a:rPr lang="zh-CN" altLang="en-US" sz="2400" spc="600" dirty="0" smtClean="0">
                <a:solidFill>
                  <a:srgbClr val="084772"/>
                </a:solidFill>
                <a:latin typeface="Times New Roman" panose="02020603050405020304" pitchFamily="18" charset="0"/>
                <a:ea typeface="微软雅黑" panose="020B0503020204020204" pitchFamily="34" charset="-122"/>
                <a:cs typeface="+mn-cs"/>
              </a:rPr>
              <a:t>协议</a:t>
            </a:r>
            <a:endParaRPr lang="zh-CN" altLang="en-US" sz="2400" spc="600" dirty="0">
              <a:solidFill>
                <a:srgbClr val="084772"/>
              </a:solidFill>
              <a:latin typeface="Times New Roman" panose="02020603050405020304" pitchFamily="18" charset="0"/>
              <a:ea typeface="微软雅黑" panose="020B0503020204020204" pitchFamily="34" charset="-122"/>
              <a:cs typeface="+mn-cs"/>
            </a:endParaRPr>
          </a:p>
        </p:txBody>
      </p:sp>
      <p:grpSp>
        <p:nvGrpSpPr>
          <p:cNvPr id="17" name="组合 16">
            <a:extLst>
              <a:ext uri="{FF2B5EF4-FFF2-40B4-BE49-F238E27FC236}">
                <a16:creationId xmlns:a16="http://schemas.microsoft.com/office/drawing/2014/main" id="{94FACF2C-E8EA-4EBB-A5F5-624C5A2029E3}"/>
              </a:ext>
            </a:extLst>
          </p:cNvPr>
          <p:cNvGrpSpPr/>
          <p:nvPr/>
        </p:nvGrpSpPr>
        <p:grpSpPr>
          <a:xfrm>
            <a:off x="2" y="336313"/>
            <a:ext cx="12191998" cy="378554"/>
            <a:chOff x="0" y="247949"/>
            <a:chExt cx="12191998" cy="378554"/>
          </a:xfrm>
        </p:grpSpPr>
        <p:sp>
          <p:nvSpPr>
            <p:cNvPr id="18" name="矩形 17">
              <a:extLst>
                <a:ext uri="{FF2B5EF4-FFF2-40B4-BE49-F238E27FC236}">
                  <a16:creationId xmlns:a16="http://schemas.microsoft.com/office/drawing/2014/main" id="{F9A61405-0682-4602-BF60-F734C8C97EA0}"/>
                </a:ext>
              </a:extLst>
            </p:cNvPr>
            <p:cNvSpPr/>
            <p:nvPr/>
          </p:nvSpPr>
          <p:spPr>
            <a:xfrm>
              <a:off x="2743198" y="247949"/>
              <a:ext cx="9448800"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3414707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5382883" y="2395430"/>
            <a:ext cx="6044470" cy="2608400"/>
          </a:xfrm>
        </p:spPr>
      </p:pic>
      <p:sp>
        <p:nvSpPr>
          <p:cNvPr id="18" name="object 9"/>
          <p:cNvSpPr txBox="1"/>
          <p:nvPr/>
        </p:nvSpPr>
        <p:spPr>
          <a:xfrm>
            <a:off x="744278" y="1506698"/>
            <a:ext cx="4199862" cy="5100961"/>
          </a:xfrm>
          <a:prstGeom prst="rect">
            <a:avLst/>
          </a:prstGeom>
        </p:spPr>
        <p:txBody>
          <a:bodyPr vert="horz" lIns="91440" tIns="45720" rIns="91440" bIns="45720" rtlCol="0">
            <a:normAutofit/>
          </a:bodyPr>
          <a:lstStyle>
            <a:lvl1pPr marL="358775" indent="-358775" algn="just">
              <a:lnSpc>
                <a:spcPct val="130000"/>
              </a:lnSpc>
              <a:spcBef>
                <a:spcPts val="1000"/>
              </a:spcBef>
              <a:buSzPct val="110000"/>
              <a:buFont typeface="Arial" panose="020B0604020202020204" pitchFamily="34" charset="0"/>
              <a:buChar char="•"/>
              <a:defRPr sz="2800" baseline="0">
                <a:latin typeface="Times New Roman" panose="02020603050405020304" pitchFamily="18" charset="0"/>
                <a:ea typeface="黑体" panose="02010609060101010101" pitchFamily="49" charset="-122"/>
              </a:defRPr>
            </a:lvl1pPr>
            <a:lvl2pPr marL="803275"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a:t>远端系统</a:t>
            </a:r>
            <a:endParaRPr lang="en-US" altLang="zh-CN" sz="2400" dirty="0"/>
          </a:p>
          <a:p>
            <a:r>
              <a:rPr lang="en-US" altLang="zh-CN" sz="2400" dirty="0"/>
              <a:t>LAC</a:t>
            </a:r>
          </a:p>
          <a:p>
            <a:pPr lvl="1"/>
            <a:r>
              <a:rPr lang="en-US" altLang="zh-CN" sz="2000" dirty="0"/>
              <a:t>L2TP Access Concentrator</a:t>
            </a:r>
            <a:r>
              <a:rPr lang="zh-CN" altLang="en-US" sz="2000" dirty="0" smtClean="0"/>
              <a:t>，（</a:t>
            </a:r>
            <a:r>
              <a:rPr lang="en-US" altLang="zh-CN" sz="2000" dirty="0"/>
              <a:t>L2TP</a:t>
            </a:r>
            <a:r>
              <a:rPr lang="zh-CN" altLang="en-US" sz="2000" dirty="0"/>
              <a:t>访问集中器</a:t>
            </a:r>
            <a:r>
              <a:rPr lang="zh-CN" altLang="en-US" sz="2000" dirty="0" smtClean="0"/>
              <a:t>）</a:t>
            </a:r>
            <a:endParaRPr lang="en-US" altLang="zh-CN" sz="2000" dirty="0"/>
          </a:p>
          <a:p>
            <a:r>
              <a:rPr lang="en-US" altLang="zh-CN" sz="2400" dirty="0"/>
              <a:t>LNS</a:t>
            </a:r>
          </a:p>
          <a:p>
            <a:pPr lvl="1"/>
            <a:r>
              <a:rPr lang="en-US" altLang="zh-CN" sz="2000" dirty="0"/>
              <a:t>L2TP Network Server</a:t>
            </a:r>
            <a:r>
              <a:rPr lang="zh-CN" altLang="en-US" sz="2000" dirty="0" smtClean="0"/>
              <a:t>，</a:t>
            </a:r>
            <a:endParaRPr lang="en-US" altLang="zh-CN" sz="2000" dirty="0" smtClean="0"/>
          </a:p>
          <a:p>
            <a:pPr marL="457200" lvl="1" indent="0">
              <a:buNone/>
            </a:pPr>
            <a:r>
              <a:rPr lang="en-US" altLang="zh-CN" sz="2000" dirty="0"/>
              <a:t> </a:t>
            </a:r>
            <a:r>
              <a:rPr lang="en-US" altLang="zh-CN" sz="2000" dirty="0" smtClean="0"/>
              <a:t>     </a:t>
            </a:r>
            <a:r>
              <a:rPr lang="zh-CN" altLang="en-US" sz="2000" dirty="0" smtClean="0"/>
              <a:t>（</a:t>
            </a:r>
            <a:r>
              <a:rPr lang="en-US" altLang="zh-CN" sz="2000" dirty="0"/>
              <a:t>L2TP</a:t>
            </a:r>
            <a:r>
              <a:rPr lang="zh-CN" altLang="en-US" sz="2000" dirty="0"/>
              <a:t>网络</a:t>
            </a:r>
            <a:r>
              <a:rPr lang="zh-CN" altLang="en-US" sz="2000" dirty="0" smtClean="0"/>
              <a:t>服务器）</a:t>
            </a:r>
            <a:endParaRPr lang="zh-CN" altLang="en-US" sz="2400" dirty="0"/>
          </a:p>
          <a:p>
            <a:endParaRPr lang="zh-CN" altLang="en-US" sz="2400" dirty="0"/>
          </a:p>
        </p:txBody>
      </p:sp>
      <p:sp>
        <p:nvSpPr>
          <p:cNvPr id="19" name="object 2"/>
          <p:cNvSpPr txBox="1">
            <a:spLocks/>
          </p:cNvSpPr>
          <p:nvPr/>
        </p:nvSpPr>
        <p:spPr>
          <a:xfrm>
            <a:off x="744278" y="313224"/>
            <a:ext cx="5095805" cy="424732"/>
          </a:xfrm>
          <a:prstGeom prst="rect">
            <a:avLst/>
          </a:prstGeom>
          <a:noFill/>
        </p:spPr>
        <p:txBody>
          <a:bodyPr wrap="square"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spc="600" dirty="0" smtClean="0">
                <a:solidFill>
                  <a:srgbClr val="084772"/>
                </a:solidFill>
                <a:latin typeface="Times New Roman" panose="02020603050405020304" pitchFamily="18" charset="0"/>
                <a:ea typeface="微软雅黑" panose="020B0503020204020204" pitchFamily="34" charset="-122"/>
                <a:cs typeface="+mn-cs"/>
              </a:rPr>
              <a:t>L2TP</a:t>
            </a:r>
            <a:r>
              <a:rPr lang="zh-CN" altLang="en-US" sz="2400" spc="600" dirty="0" smtClean="0">
                <a:solidFill>
                  <a:srgbClr val="084772"/>
                </a:solidFill>
                <a:latin typeface="Times New Roman" panose="02020603050405020304" pitchFamily="18" charset="0"/>
                <a:ea typeface="微软雅黑" panose="020B0503020204020204" pitchFamily="34" charset="-122"/>
                <a:cs typeface="+mn-cs"/>
              </a:rPr>
              <a:t>组网结构</a:t>
            </a:r>
            <a:endParaRPr lang="zh-CN" altLang="en-US" sz="2400" spc="600" dirty="0">
              <a:solidFill>
                <a:srgbClr val="084772"/>
              </a:solidFill>
              <a:latin typeface="Times New Roman" panose="02020603050405020304" pitchFamily="18" charset="0"/>
              <a:ea typeface="微软雅黑" panose="020B0503020204020204" pitchFamily="34" charset="-122"/>
              <a:cs typeface="+mn-cs"/>
            </a:endParaRPr>
          </a:p>
        </p:txBody>
      </p:sp>
      <p:grpSp>
        <p:nvGrpSpPr>
          <p:cNvPr id="20" name="组合 19">
            <a:extLst>
              <a:ext uri="{FF2B5EF4-FFF2-40B4-BE49-F238E27FC236}">
                <a16:creationId xmlns:a16="http://schemas.microsoft.com/office/drawing/2014/main" id="{94FACF2C-E8EA-4EBB-A5F5-624C5A2029E3}"/>
              </a:ext>
            </a:extLst>
          </p:cNvPr>
          <p:cNvGrpSpPr/>
          <p:nvPr/>
        </p:nvGrpSpPr>
        <p:grpSpPr>
          <a:xfrm>
            <a:off x="2" y="359402"/>
            <a:ext cx="12191997" cy="378554"/>
            <a:chOff x="0" y="247949"/>
            <a:chExt cx="12191997" cy="378554"/>
          </a:xfrm>
        </p:grpSpPr>
        <p:sp>
          <p:nvSpPr>
            <p:cNvPr id="21" name="矩形 20">
              <a:extLst>
                <a:ext uri="{FF2B5EF4-FFF2-40B4-BE49-F238E27FC236}">
                  <a16:creationId xmlns:a16="http://schemas.microsoft.com/office/drawing/2014/main" id="{F9A61405-0682-4602-BF60-F734C8C97EA0}"/>
                </a:ext>
              </a:extLst>
            </p:cNvPr>
            <p:cNvSpPr/>
            <p:nvPr/>
          </p:nvSpPr>
          <p:spPr>
            <a:xfrm>
              <a:off x="3413048" y="247949"/>
              <a:ext cx="8778949"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4836063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4394" y="1061180"/>
            <a:ext cx="10695780" cy="1630190"/>
          </a:xfrm>
        </p:spPr>
        <p:txBody>
          <a:bodyPr vert="horz" lIns="91440" tIns="45720" rIns="91440" bIns="45720" rtlCol="0">
            <a:noAutofit/>
          </a:bodyPr>
          <a:lstStyle/>
          <a:p>
            <a:pPr marL="358775" indent="-358775" algn="just">
              <a:lnSpc>
                <a:spcPct val="130000"/>
              </a:lnSpc>
              <a:buSzPct val="110000"/>
            </a:pPr>
            <a:r>
              <a:rPr lang="zh-CN" altLang="en-US" dirty="0">
                <a:solidFill>
                  <a:srgbClr val="C00000"/>
                </a:solidFill>
                <a:latin typeface="Times New Roman" panose="02020603050405020304" pitchFamily="18" charset="0"/>
                <a:ea typeface="黑体" panose="02010609060101010101" pitchFamily="49" charset="-122"/>
              </a:rPr>
              <a:t>远端系统</a:t>
            </a:r>
            <a:endParaRPr lang="en-US" altLang="zh-CN" dirty="0">
              <a:solidFill>
                <a:srgbClr val="C00000"/>
              </a:solidFill>
              <a:latin typeface="Times New Roman" panose="02020603050405020304" pitchFamily="18" charset="0"/>
              <a:ea typeface="黑体" panose="02010609060101010101" pitchFamily="49" charset="-122"/>
            </a:endParaRPr>
          </a:p>
          <a:p>
            <a:pPr marL="803275" lvl="1" indent="-346075" algn="just">
              <a:lnSpc>
                <a:spcPct val="130000"/>
              </a:lnSpc>
              <a:buSzPct val="120000"/>
              <a:buFont typeface="Times New Roman" panose="02020603050405020304" pitchFamily="18" charset="0"/>
              <a:buChar char="–"/>
            </a:pPr>
            <a:r>
              <a:rPr lang="zh-CN" altLang="en-US" dirty="0">
                <a:latin typeface="Times New Roman" panose="02020603050405020304" pitchFamily="18" charset="0"/>
                <a:ea typeface="黑体" panose="02010609060101010101" pitchFamily="49" charset="-122"/>
              </a:rPr>
              <a:t>远端系统是要接入企业内部网络的远端用户和远端分支机构，通常是一个拨号用户的主机或私有网络中的一台设备。</a:t>
            </a:r>
          </a:p>
        </p:txBody>
      </p:sp>
      <p:pic>
        <p:nvPicPr>
          <p:cNvPr id="18" name="内容占位符 4"/>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2818338" y="3518454"/>
            <a:ext cx="6656256" cy="2872407"/>
          </a:xfrm>
          <a:prstGeom prst="rect">
            <a:avLst/>
          </a:prstGeom>
        </p:spPr>
      </p:pic>
      <p:sp>
        <p:nvSpPr>
          <p:cNvPr id="19" name="椭圆 18"/>
          <p:cNvSpPr/>
          <p:nvPr/>
        </p:nvSpPr>
        <p:spPr>
          <a:xfrm>
            <a:off x="3055918" y="3097614"/>
            <a:ext cx="1381539" cy="2961861"/>
          </a:xfrm>
          <a:prstGeom prst="ellipse">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object 2"/>
          <p:cNvSpPr txBox="1">
            <a:spLocks/>
          </p:cNvSpPr>
          <p:nvPr/>
        </p:nvSpPr>
        <p:spPr>
          <a:xfrm>
            <a:off x="744278" y="313224"/>
            <a:ext cx="5095805" cy="424732"/>
          </a:xfrm>
          <a:prstGeom prst="rect">
            <a:avLst/>
          </a:prstGeom>
          <a:noFill/>
        </p:spPr>
        <p:txBody>
          <a:bodyPr wrap="square"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spc="600" dirty="0" smtClean="0">
                <a:solidFill>
                  <a:srgbClr val="084772"/>
                </a:solidFill>
                <a:latin typeface="Times New Roman" panose="02020603050405020304" pitchFamily="18" charset="0"/>
                <a:ea typeface="微软雅黑" panose="020B0503020204020204" pitchFamily="34" charset="-122"/>
                <a:cs typeface="+mn-cs"/>
              </a:rPr>
              <a:t>L2TP</a:t>
            </a:r>
            <a:r>
              <a:rPr lang="zh-CN" altLang="en-US" sz="2400" spc="600" dirty="0" smtClean="0">
                <a:solidFill>
                  <a:srgbClr val="084772"/>
                </a:solidFill>
                <a:latin typeface="Times New Roman" panose="02020603050405020304" pitchFamily="18" charset="0"/>
                <a:ea typeface="微软雅黑" panose="020B0503020204020204" pitchFamily="34" charset="-122"/>
                <a:cs typeface="+mn-cs"/>
              </a:rPr>
              <a:t>组网结构</a:t>
            </a:r>
            <a:endParaRPr lang="zh-CN" altLang="en-US" sz="2400" spc="600" dirty="0">
              <a:solidFill>
                <a:srgbClr val="084772"/>
              </a:solidFill>
              <a:latin typeface="Times New Roman" panose="02020603050405020304" pitchFamily="18" charset="0"/>
              <a:ea typeface="微软雅黑" panose="020B0503020204020204" pitchFamily="34" charset="-122"/>
              <a:cs typeface="+mn-cs"/>
            </a:endParaRPr>
          </a:p>
        </p:txBody>
      </p:sp>
      <p:grpSp>
        <p:nvGrpSpPr>
          <p:cNvPr id="21" name="组合 20">
            <a:extLst>
              <a:ext uri="{FF2B5EF4-FFF2-40B4-BE49-F238E27FC236}">
                <a16:creationId xmlns:a16="http://schemas.microsoft.com/office/drawing/2014/main" id="{94FACF2C-E8EA-4EBB-A5F5-624C5A2029E3}"/>
              </a:ext>
            </a:extLst>
          </p:cNvPr>
          <p:cNvGrpSpPr/>
          <p:nvPr/>
        </p:nvGrpSpPr>
        <p:grpSpPr>
          <a:xfrm>
            <a:off x="2" y="359402"/>
            <a:ext cx="12191997" cy="378554"/>
            <a:chOff x="0" y="247949"/>
            <a:chExt cx="12191997" cy="378554"/>
          </a:xfrm>
        </p:grpSpPr>
        <p:sp>
          <p:nvSpPr>
            <p:cNvPr id="22" name="矩形 21">
              <a:extLst>
                <a:ext uri="{FF2B5EF4-FFF2-40B4-BE49-F238E27FC236}">
                  <a16:creationId xmlns:a16="http://schemas.microsoft.com/office/drawing/2014/main" id="{F9A61405-0682-4602-BF60-F734C8C97EA0}"/>
                </a:ext>
              </a:extLst>
            </p:cNvPr>
            <p:cNvSpPr/>
            <p:nvPr/>
          </p:nvSpPr>
          <p:spPr>
            <a:xfrm>
              <a:off x="3413048" y="247949"/>
              <a:ext cx="8778949"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119417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1802" y="905495"/>
            <a:ext cx="11210468" cy="2110321"/>
          </a:xfrm>
        </p:spPr>
        <p:txBody>
          <a:bodyPr vert="horz" lIns="91440" tIns="45720" rIns="91440" bIns="45720" rtlCol="0">
            <a:noAutofit/>
          </a:bodyPr>
          <a:lstStyle/>
          <a:p>
            <a:pPr marL="358775" indent="-358775" algn="just">
              <a:lnSpc>
                <a:spcPct val="130000"/>
              </a:lnSpc>
              <a:buSzPct val="110000"/>
            </a:pPr>
            <a:r>
              <a:rPr lang="en-US" altLang="zh-CN" dirty="0">
                <a:solidFill>
                  <a:srgbClr val="C00000"/>
                </a:solidFill>
                <a:latin typeface="Times New Roman" panose="02020603050405020304" pitchFamily="18" charset="0"/>
                <a:ea typeface="黑体" panose="02010609060101010101" pitchFamily="49" charset="-122"/>
              </a:rPr>
              <a:t>LAC</a:t>
            </a:r>
            <a:r>
              <a:rPr lang="zh-CN" altLang="en-US" dirty="0">
                <a:solidFill>
                  <a:srgbClr val="C00000"/>
                </a:solidFill>
                <a:latin typeface="Times New Roman" panose="02020603050405020304" pitchFamily="18" charset="0"/>
                <a:ea typeface="黑体" panose="02010609060101010101" pitchFamily="49" charset="-122"/>
              </a:rPr>
              <a:t>（</a:t>
            </a:r>
            <a:r>
              <a:rPr lang="en-US" altLang="zh-CN" dirty="0">
                <a:solidFill>
                  <a:srgbClr val="C00000"/>
                </a:solidFill>
                <a:latin typeface="Times New Roman" panose="02020603050405020304" pitchFamily="18" charset="0"/>
                <a:ea typeface="黑体" panose="02010609060101010101" pitchFamily="49" charset="-122"/>
              </a:rPr>
              <a:t>L2TP Access Concentrator</a:t>
            </a:r>
            <a:r>
              <a:rPr lang="zh-CN" altLang="en-US" dirty="0">
                <a:solidFill>
                  <a:srgbClr val="C00000"/>
                </a:solidFill>
                <a:latin typeface="Times New Roman" panose="02020603050405020304" pitchFamily="18" charset="0"/>
                <a:ea typeface="黑体" panose="02010609060101010101" pitchFamily="49" charset="-122"/>
              </a:rPr>
              <a:t>）</a:t>
            </a:r>
            <a:endParaRPr lang="en-US" altLang="zh-CN" dirty="0">
              <a:solidFill>
                <a:srgbClr val="C00000"/>
              </a:solidFill>
              <a:latin typeface="Times New Roman" panose="02020603050405020304" pitchFamily="18" charset="0"/>
              <a:ea typeface="黑体" panose="02010609060101010101" pitchFamily="49" charset="-122"/>
            </a:endParaRPr>
          </a:p>
          <a:p>
            <a:pPr marL="803275" lvl="1" indent="-346075" algn="just">
              <a:lnSpc>
                <a:spcPct val="130000"/>
              </a:lnSpc>
              <a:buSzPct val="120000"/>
              <a:buFont typeface="Times New Roman" panose="02020603050405020304" pitchFamily="18" charset="0"/>
              <a:buChar char="–"/>
            </a:pPr>
            <a:r>
              <a:rPr lang="en-US" altLang="zh-CN" dirty="0">
                <a:latin typeface="Times New Roman" panose="02020603050405020304" pitchFamily="18" charset="0"/>
                <a:ea typeface="黑体" panose="02010609060101010101" pitchFamily="49" charset="-122"/>
              </a:rPr>
              <a:t> LAC</a:t>
            </a:r>
            <a:r>
              <a:rPr lang="zh-CN" altLang="en-US" dirty="0">
                <a:latin typeface="Times New Roman" panose="02020603050405020304" pitchFamily="18" charset="0"/>
                <a:ea typeface="黑体" panose="02010609060101010101" pitchFamily="49" charset="-122"/>
              </a:rPr>
              <a:t>是具有</a:t>
            </a:r>
            <a:r>
              <a:rPr lang="en-US" altLang="zh-CN" dirty="0">
                <a:latin typeface="Times New Roman" panose="02020603050405020304" pitchFamily="18" charset="0"/>
                <a:ea typeface="黑体" panose="02010609060101010101" pitchFamily="49" charset="-122"/>
              </a:rPr>
              <a:t>PPP</a:t>
            </a:r>
            <a:r>
              <a:rPr lang="zh-CN" altLang="en-US" dirty="0">
                <a:latin typeface="Times New Roman" panose="02020603050405020304" pitchFamily="18" charset="0"/>
                <a:ea typeface="黑体" panose="02010609060101010101" pitchFamily="49" charset="-122"/>
              </a:rPr>
              <a:t>和</a:t>
            </a:r>
            <a:r>
              <a:rPr lang="en-US" altLang="zh-CN" dirty="0">
                <a:latin typeface="Times New Roman" panose="02020603050405020304" pitchFamily="18" charset="0"/>
                <a:ea typeface="黑体" panose="02010609060101010101" pitchFamily="49" charset="-122"/>
              </a:rPr>
              <a:t>L2TP</a:t>
            </a:r>
            <a:r>
              <a:rPr lang="zh-CN" altLang="en-US" dirty="0">
                <a:latin typeface="Times New Roman" panose="02020603050405020304" pitchFamily="18" charset="0"/>
                <a:ea typeface="黑体" panose="02010609060101010101" pitchFamily="49" charset="-122"/>
              </a:rPr>
              <a:t>协议处理能力的设备，通常是一个当地</a:t>
            </a:r>
            <a:r>
              <a:rPr lang="en-US" altLang="zh-CN" dirty="0">
                <a:latin typeface="Times New Roman" panose="02020603050405020304" pitchFamily="18" charset="0"/>
                <a:ea typeface="黑体" panose="02010609060101010101" pitchFamily="49" charset="-122"/>
              </a:rPr>
              <a:t>ISP</a:t>
            </a:r>
            <a:r>
              <a:rPr lang="zh-CN" altLang="en-US" dirty="0">
                <a:latin typeface="Times New Roman" panose="02020603050405020304" pitchFamily="18" charset="0"/>
                <a:ea typeface="黑体" panose="02010609060101010101" pitchFamily="49" charset="-122"/>
              </a:rPr>
              <a:t>的</a:t>
            </a:r>
            <a:r>
              <a:rPr lang="en-US" altLang="zh-CN" dirty="0">
                <a:latin typeface="Times New Roman" panose="02020603050405020304" pitchFamily="18" charset="0"/>
                <a:ea typeface="黑体" panose="02010609060101010101" pitchFamily="49" charset="-122"/>
              </a:rPr>
              <a:t>NAS</a:t>
            </a:r>
            <a:r>
              <a:rPr lang="zh-CN" altLang="en-US" dirty="0">
                <a:latin typeface="Times New Roman" panose="02020603050405020304" pitchFamily="18" charset="0"/>
                <a:ea typeface="黑体" panose="02010609060101010101" pitchFamily="49" charset="-122"/>
              </a:rPr>
              <a:t>（</a:t>
            </a:r>
            <a:r>
              <a:rPr lang="en-US" altLang="zh-CN" dirty="0">
                <a:latin typeface="Times New Roman" panose="02020603050405020304" pitchFamily="18" charset="0"/>
                <a:ea typeface="黑体" panose="02010609060101010101" pitchFamily="49" charset="-122"/>
              </a:rPr>
              <a:t>Network Access Server</a:t>
            </a:r>
            <a:r>
              <a:rPr lang="zh-CN" altLang="en-US" dirty="0">
                <a:latin typeface="Times New Roman" panose="02020603050405020304" pitchFamily="18" charset="0"/>
                <a:ea typeface="黑体" panose="02010609060101010101" pitchFamily="49" charset="-122"/>
              </a:rPr>
              <a:t>，网络接入服务器），主要用于为</a:t>
            </a:r>
            <a:r>
              <a:rPr lang="en-US" altLang="zh-CN" dirty="0">
                <a:latin typeface="Times New Roman" panose="02020603050405020304" pitchFamily="18" charset="0"/>
                <a:ea typeface="黑体" panose="02010609060101010101" pitchFamily="49" charset="-122"/>
              </a:rPr>
              <a:t>PPP</a:t>
            </a:r>
            <a:r>
              <a:rPr lang="zh-CN" altLang="en-US" dirty="0">
                <a:latin typeface="Times New Roman" panose="02020603050405020304" pitchFamily="18" charset="0"/>
                <a:ea typeface="黑体" panose="02010609060101010101" pitchFamily="49" charset="-122"/>
              </a:rPr>
              <a:t>类型的用户提供接入服务。</a:t>
            </a:r>
          </a:p>
        </p:txBody>
      </p:sp>
      <p:pic>
        <p:nvPicPr>
          <p:cNvPr id="17" name="内容占位符 4"/>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5925490" y="3183355"/>
            <a:ext cx="6149551" cy="2653746"/>
          </a:xfrm>
          <a:prstGeom prst="rect">
            <a:avLst/>
          </a:prstGeom>
        </p:spPr>
      </p:pic>
      <p:sp>
        <p:nvSpPr>
          <p:cNvPr id="18" name="椭圆 17"/>
          <p:cNvSpPr/>
          <p:nvPr/>
        </p:nvSpPr>
        <p:spPr>
          <a:xfrm>
            <a:off x="7802524" y="3452757"/>
            <a:ext cx="1080946" cy="1536835"/>
          </a:xfrm>
          <a:prstGeom prst="ellipse">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21802" y="2920123"/>
            <a:ext cx="5298514" cy="3490745"/>
          </a:xfrm>
          <a:prstGeom prst="rect">
            <a:avLst/>
          </a:prstGeom>
        </p:spPr>
        <p:txBody>
          <a:bodyPr vert="horz" lIns="91440" tIns="45720" rIns="91440" bIns="45720" rtlCol="0">
            <a:noAutofit/>
          </a:bodyPr>
          <a:lstStyle/>
          <a:p>
            <a:pPr marL="803275" lvl="1" indent="-346075" algn="just">
              <a:lnSpc>
                <a:spcPct val="130000"/>
              </a:lnSpc>
              <a:spcBef>
                <a:spcPts val="500"/>
              </a:spcBef>
              <a:buSzPct val="120000"/>
              <a:buFont typeface="Times New Roman" panose="02020603050405020304" pitchFamily="18" charset="0"/>
              <a:buChar char="–"/>
            </a:pPr>
            <a:r>
              <a:rPr lang="en-US" altLang="zh-CN" sz="2400" dirty="0">
                <a:latin typeface="Times New Roman" panose="02020603050405020304" pitchFamily="18" charset="0"/>
                <a:ea typeface="黑体" panose="02010609060101010101" pitchFamily="49" charset="-122"/>
              </a:rPr>
              <a:t>LAC</a:t>
            </a:r>
            <a:r>
              <a:rPr lang="zh-CN" altLang="en-US" sz="2400" dirty="0">
                <a:latin typeface="Times New Roman" panose="02020603050405020304" pitchFamily="18" charset="0"/>
                <a:ea typeface="黑体" panose="02010609060101010101" pitchFamily="49" charset="-122"/>
              </a:rPr>
              <a:t>作为</a:t>
            </a:r>
            <a:r>
              <a:rPr lang="en-US" altLang="zh-CN" sz="2400" dirty="0">
                <a:latin typeface="Times New Roman" panose="02020603050405020304" pitchFamily="18" charset="0"/>
                <a:ea typeface="黑体" panose="02010609060101010101" pitchFamily="49" charset="-122"/>
              </a:rPr>
              <a:t>L2TP</a:t>
            </a:r>
            <a:r>
              <a:rPr lang="zh-CN" altLang="en-US" sz="2400" dirty="0">
                <a:latin typeface="Times New Roman" panose="02020603050405020304" pitchFamily="18" charset="0"/>
                <a:ea typeface="黑体" panose="02010609060101010101" pitchFamily="49" charset="-122"/>
              </a:rPr>
              <a:t>隧道的端点，位于</a:t>
            </a:r>
            <a:r>
              <a:rPr lang="en-US" altLang="zh-CN" sz="2400" dirty="0">
                <a:latin typeface="Times New Roman" panose="02020603050405020304" pitchFamily="18" charset="0"/>
                <a:ea typeface="黑体" panose="02010609060101010101" pitchFamily="49" charset="-122"/>
              </a:rPr>
              <a:t>LNS</a:t>
            </a:r>
            <a:r>
              <a:rPr lang="zh-CN" altLang="en-US" sz="2400" dirty="0">
                <a:latin typeface="Times New Roman" panose="02020603050405020304" pitchFamily="18" charset="0"/>
                <a:ea typeface="黑体" panose="02010609060101010101" pitchFamily="49" charset="-122"/>
              </a:rPr>
              <a:t>和远端系统之间，用于在</a:t>
            </a:r>
            <a:r>
              <a:rPr lang="en-US" altLang="zh-CN" sz="2400" dirty="0">
                <a:latin typeface="Times New Roman" panose="02020603050405020304" pitchFamily="18" charset="0"/>
                <a:ea typeface="黑体" panose="02010609060101010101" pitchFamily="49" charset="-122"/>
              </a:rPr>
              <a:t>LNS</a:t>
            </a:r>
            <a:r>
              <a:rPr lang="zh-CN" altLang="en-US" sz="2400" dirty="0">
                <a:latin typeface="Times New Roman" panose="02020603050405020304" pitchFamily="18" charset="0"/>
                <a:ea typeface="黑体" panose="02010609060101010101" pitchFamily="49" charset="-122"/>
              </a:rPr>
              <a:t>和远端系统之间传递报文。它把从远端系统收到的报文按照</a:t>
            </a:r>
            <a:r>
              <a:rPr lang="en-US" altLang="zh-CN" sz="2400" dirty="0">
                <a:latin typeface="Times New Roman" panose="02020603050405020304" pitchFamily="18" charset="0"/>
                <a:ea typeface="黑体" panose="02010609060101010101" pitchFamily="49" charset="-122"/>
              </a:rPr>
              <a:t>L2TP</a:t>
            </a:r>
            <a:r>
              <a:rPr lang="zh-CN" altLang="en-US" sz="2400" dirty="0">
                <a:latin typeface="Times New Roman" panose="02020603050405020304" pitchFamily="18" charset="0"/>
                <a:ea typeface="黑体" panose="02010609060101010101" pitchFamily="49" charset="-122"/>
              </a:rPr>
              <a:t>协议进行封装并送往</a:t>
            </a:r>
            <a:r>
              <a:rPr lang="en-US" altLang="zh-CN" sz="2400" dirty="0">
                <a:latin typeface="Times New Roman" panose="02020603050405020304" pitchFamily="18" charset="0"/>
                <a:ea typeface="黑体" panose="02010609060101010101" pitchFamily="49" charset="-122"/>
              </a:rPr>
              <a:t>LNS</a:t>
            </a:r>
            <a:r>
              <a:rPr lang="zh-CN" altLang="en-US" sz="2400" dirty="0">
                <a:latin typeface="Times New Roman" panose="02020603050405020304" pitchFamily="18" charset="0"/>
                <a:ea typeface="黑体" panose="02010609060101010101" pitchFamily="49" charset="-122"/>
              </a:rPr>
              <a:t>，同时也将从</a:t>
            </a:r>
            <a:r>
              <a:rPr lang="en-US" altLang="zh-CN" sz="2400" dirty="0">
                <a:latin typeface="Times New Roman" panose="02020603050405020304" pitchFamily="18" charset="0"/>
                <a:ea typeface="黑体" panose="02010609060101010101" pitchFamily="49" charset="-122"/>
              </a:rPr>
              <a:t>LNS</a:t>
            </a:r>
            <a:r>
              <a:rPr lang="zh-CN" altLang="en-US" sz="2400" dirty="0">
                <a:latin typeface="Times New Roman" panose="02020603050405020304" pitchFamily="18" charset="0"/>
                <a:ea typeface="黑体" panose="02010609060101010101" pitchFamily="49" charset="-122"/>
              </a:rPr>
              <a:t>收到的报文进行解封装并送往远端系统。</a:t>
            </a:r>
          </a:p>
        </p:txBody>
      </p:sp>
      <p:sp>
        <p:nvSpPr>
          <p:cNvPr id="19" name="object 2"/>
          <p:cNvSpPr txBox="1">
            <a:spLocks/>
          </p:cNvSpPr>
          <p:nvPr/>
        </p:nvSpPr>
        <p:spPr>
          <a:xfrm>
            <a:off x="744278" y="313224"/>
            <a:ext cx="5095805" cy="424732"/>
          </a:xfrm>
          <a:prstGeom prst="rect">
            <a:avLst/>
          </a:prstGeom>
          <a:noFill/>
        </p:spPr>
        <p:txBody>
          <a:bodyPr wrap="square"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spc="600" dirty="0" smtClean="0">
                <a:solidFill>
                  <a:srgbClr val="084772"/>
                </a:solidFill>
                <a:latin typeface="Times New Roman" panose="02020603050405020304" pitchFamily="18" charset="0"/>
                <a:ea typeface="微软雅黑" panose="020B0503020204020204" pitchFamily="34" charset="-122"/>
                <a:cs typeface="+mn-cs"/>
              </a:rPr>
              <a:t>L2TP</a:t>
            </a:r>
            <a:r>
              <a:rPr lang="zh-CN" altLang="en-US" sz="2400" spc="600" dirty="0" smtClean="0">
                <a:solidFill>
                  <a:srgbClr val="084772"/>
                </a:solidFill>
                <a:latin typeface="Times New Roman" panose="02020603050405020304" pitchFamily="18" charset="0"/>
                <a:ea typeface="微软雅黑" panose="020B0503020204020204" pitchFamily="34" charset="-122"/>
                <a:cs typeface="+mn-cs"/>
              </a:rPr>
              <a:t>组网结构</a:t>
            </a:r>
            <a:endParaRPr lang="zh-CN" altLang="en-US" sz="2400" spc="600" dirty="0">
              <a:solidFill>
                <a:srgbClr val="084772"/>
              </a:solidFill>
              <a:latin typeface="Times New Roman" panose="02020603050405020304" pitchFamily="18" charset="0"/>
              <a:ea typeface="微软雅黑" panose="020B0503020204020204" pitchFamily="34" charset="-122"/>
              <a:cs typeface="+mn-cs"/>
            </a:endParaRPr>
          </a:p>
        </p:txBody>
      </p:sp>
      <p:grpSp>
        <p:nvGrpSpPr>
          <p:cNvPr id="20" name="组合 19">
            <a:extLst>
              <a:ext uri="{FF2B5EF4-FFF2-40B4-BE49-F238E27FC236}">
                <a16:creationId xmlns:a16="http://schemas.microsoft.com/office/drawing/2014/main" id="{94FACF2C-E8EA-4EBB-A5F5-624C5A2029E3}"/>
              </a:ext>
            </a:extLst>
          </p:cNvPr>
          <p:cNvGrpSpPr/>
          <p:nvPr/>
        </p:nvGrpSpPr>
        <p:grpSpPr>
          <a:xfrm>
            <a:off x="2" y="359402"/>
            <a:ext cx="12191997" cy="378554"/>
            <a:chOff x="0" y="247949"/>
            <a:chExt cx="12191997" cy="378554"/>
          </a:xfrm>
        </p:grpSpPr>
        <p:sp>
          <p:nvSpPr>
            <p:cNvPr id="21" name="矩形 20">
              <a:extLst>
                <a:ext uri="{FF2B5EF4-FFF2-40B4-BE49-F238E27FC236}">
                  <a16:creationId xmlns:a16="http://schemas.microsoft.com/office/drawing/2014/main" id="{F9A61405-0682-4602-BF60-F734C8C97EA0}"/>
                </a:ext>
              </a:extLst>
            </p:cNvPr>
            <p:cNvSpPr/>
            <p:nvPr/>
          </p:nvSpPr>
          <p:spPr>
            <a:xfrm>
              <a:off x="3413048" y="247949"/>
              <a:ext cx="8778949"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8487691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9120" y="1026284"/>
            <a:ext cx="10910717" cy="2110321"/>
          </a:xfrm>
        </p:spPr>
        <p:txBody>
          <a:bodyPr vert="horz" lIns="91440" tIns="45720" rIns="91440" bIns="45720" rtlCol="0">
            <a:noAutofit/>
          </a:bodyPr>
          <a:lstStyle/>
          <a:p>
            <a:pPr marL="358775" indent="-358775" algn="just">
              <a:lnSpc>
                <a:spcPct val="130000"/>
              </a:lnSpc>
              <a:buSzPct val="110000"/>
            </a:pPr>
            <a:r>
              <a:rPr lang="en-US" altLang="zh-CN" dirty="0">
                <a:solidFill>
                  <a:srgbClr val="C00000"/>
                </a:solidFill>
                <a:latin typeface="Times New Roman" panose="02020603050405020304" pitchFamily="18" charset="0"/>
                <a:ea typeface="黑体" panose="02010609060101010101" pitchFamily="49" charset="-122"/>
              </a:rPr>
              <a:t>LNS</a:t>
            </a:r>
            <a:r>
              <a:rPr lang="zh-CN" altLang="en-US" dirty="0">
                <a:solidFill>
                  <a:srgbClr val="C00000"/>
                </a:solidFill>
                <a:latin typeface="Times New Roman" panose="02020603050405020304" pitchFamily="18" charset="0"/>
                <a:ea typeface="黑体" panose="02010609060101010101" pitchFamily="49" charset="-122"/>
              </a:rPr>
              <a:t>（</a:t>
            </a:r>
            <a:r>
              <a:rPr lang="en-US" altLang="zh-CN" dirty="0">
                <a:solidFill>
                  <a:srgbClr val="C00000"/>
                </a:solidFill>
                <a:latin typeface="Times New Roman" panose="02020603050405020304" pitchFamily="18" charset="0"/>
                <a:ea typeface="黑体" panose="02010609060101010101" pitchFamily="49" charset="-122"/>
              </a:rPr>
              <a:t>L2TP Network Server</a:t>
            </a:r>
            <a:r>
              <a:rPr lang="zh-CN" altLang="en-US" dirty="0">
                <a:solidFill>
                  <a:srgbClr val="C00000"/>
                </a:solidFill>
                <a:latin typeface="Times New Roman" panose="02020603050405020304" pitchFamily="18" charset="0"/>
                <a:ea typeface="黑体" panose="02010609060101010101" pitchFamily="49" charset="-122"/>
              </a:rPr>
              <a:t>，</a:t>
            </a:r>
            <a:r>
              <a:rPr lang="en-US" altLang="zh-CN" dirty="0">
                <a:solidFill>
                  <a:srgbClr val="C00000"/>
                </a:solidFill>
                <a:latin typeface="Times New Roman" panose="02020603050405020304" pitchFamily="18" charset="0"/>
                <a:ea typeface="黑体" panose="02010609060101010101" pitchFamily="49" charset="-122"/>
              </a:rPr>
              <a:t>L2TP</a:t>
            </a:r>
            <a:r>
              <a:rPr lang="zh-CN" altLang="en-US" dirty="0">
                <a:solidFill>
                  <a:srgbClr val="C00000"/>
                </a:solidFill>
                <a:latin typeface="Times New Roman" panose="02020603050405020304" pitchFamily="18" charset="0"/>
                <a:ea typeface="黑体" panose="02010609060101010101" pitchFamily="49" charset="-122"/>
              </a:rPr>
              <a:t>网络服务器）</a:t>
            </a:r>
            <a:endParaRPr lang="en-US" altLang="zh-CN" dirty="0">
              <a:solidFill>
                <a:srgbClr val="C00000"/>
              </a:solidFill>
              <a:latin typeface="Times New Roman" panose="02020603050405020304" pitchFamily="18" charset="0"/>
              <a:ea typeface="黑体" panose="02010609060101010101" pitchFamily="49" charset="-122"/>
            </a:endParaRPr>
          </a:p>
          <a:p>
            <a:pPr marL="803275" lvl="1" indent="-346075" algn="just">
              <a:lnSpc>
                <a:spcPct val="130000"/>
              </a:lnSpc>
              <a:buSzPct val="120000"/>
              <a:buFont typeface="Times New Roman" panose="02020603050405020304" pitchFamily="18" charset="0"/>
              <a:buChar char="–"/>
            </a:pPr>
            <a:r>
              <a:rPr lang="en-US" altLang="zh-CN" dirty="0">
                <a:latin typeface="Times New Roman" panose="02020603050405020304" pitchFamily="18" charset="0"/>
                <a:ea typeface="黑体" panose="02010609060101010101" pitchFamily="49" charset="-122"/>
              </a:rPr>
              <a:t> LNS</a:t>
            </a:r>
            <a:r>
              <a:rPr lang="zh-CN" altLang="en-US" dirty="0">
                <a:latin typeface="Times New Roman" panose="02020603050405020304" pitchFamily="18" charset="0"/>
                <a:ea typeface="黑体" panose="02010609060101010101" pitchFamily="49" charset="-122"/>
              </a:rPr>
              <a:t>是具有</a:t>
            </a:r>
            <a:r>
              <a:rPr lang="en-US" altLang="zh-CN" dirty="0">
                <a:latin typeface="Times New Roman" panose="02020603050405020304" pitchFamily="18" charset="0"/>
                <a:ea typeface="黑体" panose="02010609060101010101" pitchFamily="49" charset="-122"/>
              </a:rPr>
              <a:t>PPP</a:t>
            </a:r>
            <a:r>
              <a:rPr lang="zh-CN" altLang="en-US" dirty="0">
                <a:latin typeface="Times New Roman" panose="02020603050405020304" pitchFamily="18" charset="0"/>
                <a:ea typeface="黑体" panose="02010609060101010101" pitchFamily="49" charset="-122"/>
              </a:rPr>
              <a:t>和</a:t>
            </a:r>
            <a:r>
              <a:rPr lang="en-US" altLang="zh-CN" dirty="0">
                <a:latin typeface="Times New Roman" panose="02020603050405020304" pitchFamily="18" charset="0"/>
                <a:ea typeface="黑体" panose="02010609060101010101" pitchFamily="49" charset="-122"/>
              </a:rPr>
              <a:t>L2TP</a:t>
            </a:r>
            <a:r>
              <a:rPr lang="zh-CN" altLang="en-US" dirty="0">
                <a:latin typeface="Times New Roman" panose="02020603050405020304" pitchFamily="18" charset="0"/>
                <a:ea typeface="黑体" panose="02010609060101010101" pitchFamily="49" charset="-122"/>
              </a:rPr>
              <a:t>协议处理能力的设备，通常位于企业内部网络的边缘</a:t>
            </a:r>
            <a:r>
              <a:rPr lang="zh-CN" altLang="en-US" dirty="0" smtClean="0">
                <a:latin typeface="Times New Roman" panose="02020603050405020304" pitchFamily="18" charset="0"/>
                <a:ea typeface="黑体" panose="02010609060101010101" pitchFamily="49" charset="-122"/>
              </a:rPr>
              <a:t>。</a:t>
            </a:r>
            <a:r>
              <a:rPr lang="en-US" altLang="zh-CN" dirty="0" smtClean="0">
                <a:latin typeface="Times New Roman" panose="02020603050405020304" pitchFamily="18" charset="0"/>
                <a:ea typeface="黑体" panose="02010609060101010101" pitchFamily="49" charset="-122"/>
              </a:rPr>
              <a:t>LNS</a:t>
            </a:r>
            <a:r>
              <a:rPr lang="zh-CN" altLang="en-US" dirty="0">
                <a:latin typeface="Times New Roman" panose="02020603050405020304" pitchFamily="18" charset="0"/>
                <a:ea typeface="黑体" panose="02010609060101010101" pitchFamily="49" charset="-122"/>
              </a:rPr>
              <a:t>作为</a:t>
            </a:r>
            <a:r>
              <a:rPr lang="en-US" altLang="zh-CN" dirty="0">
                <a:latin typeface="Times New Roman" panose="02020603050405020304" pitchFamily="18" charset="0"/>
                <a:ea typeface="黑体" panose="02010609060101010101" pitchFamily="49" charset="-122"/>
              </a:rPr>
              <a:t>L2TP</a:t>
            </a:r>
            <a:r>
              <a:rPr lang="zh-CN" altLang="en-US" dirty="0">
                <a:latin typeface="Times New Roman" panose="02020603050405020304" pitchFamily="18" charset="0"/>
                <a:ea typeface="黑体" panose="02010609060101010101" pitchFamily="49" charset="-122"/>
              </a:rPr>
              <a:t>隧道的另一侧端点，是</a:t>
            </a:r>
            <a:r>
              <a:rPr lang="en-US" altLang="zh-CN" dirty="0">
                <a:latin typeface="Times New Roman" panose="02020603050405020304" pitchFamily="18" charset="0"/>
                <a:ea typeface="黑体" panose="02010609060101010101" pitchFamily="49" charset="-122"/>
              </a:rPr>
              <a:t>LAC</a:t>
            </a:r>
            <a:r>
              <a:rPr lang="zh-CN" altLang="en-US" dirty="0">
                <a:latin typeface="Times New Roman" panose="02020603050405020304" pitchFamily="18" charset="0"/>
                <a:ea typeface="黑体" panose="02010609060101010101" pitchFamily="49" charset="-122"/>
              </a:rPr>
              <a:t>通过隧道传输的</a:t>
            </a:r>
            <a:r>
              <a:rPr lang="en-US" altLang="zh-CN" dirty="0">
                <a:latin typeface="Times New Roman" panose="02020603050405020304" pitchFamily="18" charset="0"/>
                <a:ea typeface="黑体" panose="02010609060101010101" pitchFamily="49" charset="-122"/>
              </a:rPr>
              <a:t>PPP</a:t>
            </a:r>
            <a:r>
              <a:rPr lang="zh-CN" altLang="en-US" dirty="0">
                <a:latin typeface="Times New Roman" panose="02020603050405020304" pitchFamily="18" charset="0"/>
                <a:ea typeface="黑体" panose="02010609060101010101" pitchFamily="49" charset="-122"/>
              </a:rPr>
              <a:t>会话的逻辑终点。</a:t>
            </a:r>
          </a:p>
        </p:txBody>
      </p:sp>
      <p:pic>
        <p:nvPicPr>
          <p:cNvPr id="17" name="内容占位符 4"/>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4555990" y="3136605"/>
            <a:ext cx="6833847" cy="2949043"/>
          </a:xfrm>
          <a:prstGeom prst="rect">
            <a:avLst/>
          </a:prstGeom>
        </p:spPr>
      </p:pic>
      <p:sp>
        <p:nvSpPr>
          <p:cNvPr id="18" name="椭圆 17"/>
          <p:cNvSpPr/>
          <p:nvPr/>
        </p:nvSpPr>
        <p:spPr>
          <a:xfrm>
            <a:off x="8963212" y="3424933"/>
            <a:ext cx="1126703" cy="1647223"/>
          </a:xfrm>
          <a:prstGeom prst="ellipse">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79119" y="3136605"/>
            <a:ext cx="3646313" cy="2973122"/>
          </a:xfrm>
          <a:prstGeom prst="rect">
            <a:avLst/>
          </a:prstGeom>
        </p:spPr>
        <p:txBody>
          <a:bodyPr vert="horz" lIns="91440" tIns="45720" rIns="91440" bIns="45720" rtlCol="0">
            <a:noAutofit/>
          </a:bodyPr>
          <a:lstStyle/>
          <a:p>
            <a:pPr marL="803275" lvl="1" indent="-346075" algn="just">
              <a:lnSpc>
                <a:spcPct val="130000"/>
              </a:lnSpc>
              <a:spcBef>
                <a:spcPts val="500"/>
              </a:spcBef>
              <a:buSzPct val="120000"/>
              <a:buFont typeface="Times New Roman" panose="02020603050405020304" pitchFamily="18" charset="0"/>
              <a:buChar char="–"/>
            </a:pPr>
            <a:r>
              <a:rPr lang="en-US" altLang="zh-CN" sz="2400" dirty="0">
                <a:latin typeface="Times New Roman" panose="02020603050405020304" pitchFamily="18" charset="0"/>
                <a:ea typeface="黑体" panose="02010609060101010101" pitchFamily="49" charset="-122"/>
              </a:rPr>
              <a:t>L2TP</a:t>
            </a:r>
            <a:r>
              <a:rPr lang="zh-CN" altLang="en-US" sz="2400" dirty="0">
                <a:latin typeface="Times New Roman" panose="02020603050405020304" pitchFamily="18" charset="0"/>
                <a:ea typeface="黑体" panose="02010609060101010101" pitchFamily="49" charset="-122"/>
              </a:rPr>
              <a:t>通过在公共网络中建立</a:t>
            </a:r>
            <a:r>
              <a:rPr lang="en-US" altLang="zh-CN" sz="2400" dirty="0">
                <a:latin typeface="Times New Roman" panose="02020603050405020304" pitchFamily="18" charset="0"/>
                <a:ea typeface="黑体" panose="02010609060101010101" pitchFamily="49" charset="-122"/>
              </a:rPr>
              <a:t>L2TP</a:t>
            </a:r>
            <a:r>
              <a:rPr lang="zh-CN" altLang="en-US" sz="2400" dirty="0">
                <a:latin typeface="Times New Roman" panose="02020603050405020304" pitchFamily="18" charset="0"/>
                <a:ea typeface="黑体" panose="02010609060101010101" pitchFamily="49" charset="-122"/>
              </a:rPr>
              <a:t>隧道，将远端系统的</a:t>
            </a:r>
            <a:r>
              <a:rPr lang="en-US" altLang="zh-CN" sz="2400" dirty="0">
                <a:latin typeface="Times New Roman" panose="02020603050405020304" pitchFamily="18" charset="0"/>
                <a:ea typeface="黑体" panose="02010609060101010101" pitchFamily="49" charset="-122"/>
              </a:rPr>
              <a:t>PPP</a:t>
            </a:r>
            <a:r>
              <a:rPr lang="zh-CN" altLang="en-US" sz="2400" dirty="0">
                <a:latin typeface="Times New Roman" panose="02020603050405020304" pitchFamily="18" charset="0"/>
                <a:ea typeface="黑体" panose="02010609060101010101" pitchFamily="49" charset="-122"/>
              </a:rPr>
              <a:t>连接由原来的</a:t>
            </a:r>
            <a:r>
              <a:rPr lang="en-US" altLang="zh-CN" sz="2400" dirty="0">
                <a:latin typeface="Times New Roman" panose="02020603050405020304" pitchFamily="18" charset="0"/>
                <a:ea typeface="黑体" panose="02010609060101010101" pitchFamily="49" charset="-122"/>
              </a:rPr>
              <a:t>NAS</a:t>
            </a:r>
            <a:r>
              <a:rPr lang="zh-CN" altLang="en-US" sz="2400" dirty="0">
                <a:latin typeface="Times New Roman" panose="02020603050405020304" pitchFamily="18" charset="0"/>
                <a:ea typeface="黑体" panose="02010609060101010101" pitchFamily="49" charset="-122"/>
              </a:rPr>
              <a:t>延伸到了企业内部网络的</a:t>
            </a:r>
            <a:r>
              <a:rPr lang="en-US" altLang="zh-CN" sz="2400" dirty="0">
                <a:latin typeface="Times New Roman" panose="02020603050405020304" pitchFamily="18" charset="0"/>
                <a:ea typeface="黑体" panose="02010609060101010101" pitchFamily="49" charset="-122"/>
              </a:rPr>
              <a:t>LNS</a:t>
            </a:r>
            <a:r>
              <a:rPr lang="zh-CN" altLang="en-US" sz="2400" dirty="0">
                <a:latin typeface="Times New Roman" panose="02020603050405020304" pitchFamily="18" charset="0"/>
                <a:ea typeface="黑体" panose="02010609060101010101" pitchFamily="49" charset="-122"/>
              </a:rPr>
              <a:t>设备。 </a:t>
            </a:r>
          </a:p>
        </p:txBody>
      </p:sp>
      <p:sp>
        <p:nvSpPr>
          <p:cNvPr id="19" name="object 2"/>
          <p:cNvSpPr txBox="1">
            <a:spLocks/>
          </p:cNvSpPr>
          <p:nvPr/>
        </p:nvSpPr>
        <p:spPr>
          <a:xfrm>
            <a:off x="723013" y="333283"/>
            <a:ext cx="5095805" cy="424732"/>
          </a:xfrm>
          <a:prstGeom prst="rect">
            <a:avLst/>
          </a:prstGeom>
          <a:noFill/>
        </p:spPr>
        <p:txBody>
          <a:bodyPr wrap="square"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spc="600" dirty="0" smtClean="0">
                <a:solidFill>
                  <a:srgbClr val="084772"/>
                </a:solidFill>
                <a:latin typeface="Times New Roman" panose="02020603050405020304" pitchFamily="18" charset="0"/>
                <a:ea typeface="微软雅黑" panose="020B0503020204020204" pitchFamily="34" charset="-122"/>
                <a:cs typeface="+mn-cs"/>
              </a:rPr>
              <a:t>L2TP</a:t>
            </a:r>
            <a:r>
              <a:rPr lang="zh-CN" altLang="en-US" sz="2400" spc="600" dirty="0" smtClean="0">
                <a:solidFill>
                  <a:srgbClr val="084772"/>
                </a:solidFill>
                <a:latin typeface="Times New Roman" panose="02020603050405020304" pitchFamily="18" charset="0"/>
                <a:ea typeface="微软雅黑" panose="020B0503020204020204" pitchFamily="34" charset="-122"/>
                <a:cs typeface="+mn-cs"/>
              </a:rPr>
              <a:t>组网结构</a:t>
            </a:r>
            <a:endParaRPr lang="zh-CN" altLang="en-US" sz="2400" spc="600" dirty="0">
              <a:solidFill>
                <a:srgbClr val="084772"/>
              </a:solidFill>
              <a:latin typeface="Times New Roman" panose="02020603050405020304" pitchFamily="18" charset="0"/>
              <a:ea typeface="微软雅黑" panose="020B0503020204020204" pitchFamily="34" charset="-122"/>
              <a:cs typeface="+mn-cs"/>
            </a:endParaRPr>
          </a:p>
        </p:txBody>
      </p:sp>
      <p:grpSp>
        <p:nvGrpSpPr>
          <p:cNvPr id="20" name="组合 19">
            <a:extLst>
              <a:ext uri="{FF2B5EF4-FFF2-40B4-BE49-F238E27FC236}">
                <a16:creationId xmlns:a16="http://schemas.microsoft.com/office/drawing/2014/main" id="{94FACF2C-E8EA-4EBB-A5F5-624C5A2029E3}"/>
              </a:ext>
            </a:extLst>
          </p:cNvPr>
          <p:cNvGrpSpPr/>
          <p:nvPr/>
        </p:nvGrpSpPr>
        <p:grpSpPr>
          <a:xfrm>
            <a:off x="2" y="359402"/>
            <a:ext cx="12191997" cy="378554"/>
            <a:chOff x="0" y="247949"/>
            <a:chExt cx="12191997" cy="378554"/>
          </a:xfrm>
        </p:grpSpPr>
        <p:sp>
          <p:nvSpPr>
            <p:cNvPr id="21" name="矩形 20">
              <a:extLst>
                <a:ext uri="{FF2B5EF4-FFF2-40B4-BE49-F238E27FC236}">
                  <a16:creationId xmlns:a16="http://schemas.microsoft.com/office/drawing/2014/main" id="{F9A61405-0682-4602-BF60-F734C8C97EA0}"/>
                </a:ext>
              </a:extLst>
            </p:cNvPr>
            <p:cNvSpPr/>
            <p:nvPr/>
          </p:nvSpPr>
          <p:spPr>
            <a:xfrm>
              <a:off x="3413048" y="247949"/>
              <a:ext cx="8778949"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5138762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8669" y="1312893"/>
            <a:ext cx="10296821" cy="4672634"/>
          </a:xfrm>
        </p:spPr>
        <p:txBody>
          <a:bodyPr vert="horz" lIns="91440" tIns="45720" rIns="91440" bIns="45720" rtlCol="0">
            <a:normAutofit/>
          </a:bodyPr>
          <a:lstStyle/>
          <a:p>
            <a:pPr marL="358775" indent="-358775" algn="just">
              <a:lnSpc>
                <a:spcPct val="130000"/>
              </a:lnSpc>
              <a:buSzPct val="110000"/>
            </a:pPr>
            <a:r>
              <a:rPr lang="en-US" altLang="zh-CN" sz="2400" dirty="0">
                <a:latin typeface="Times New Roman" panose="02020603050405020304" pitchFamily="18" charset="0"/>
                <a:ea typeface="黑体" panose="02010609060101010101" pitchFamily="49" charset="-122"/>
              </a:rPr>
              <a:t>VPN</a:t>
            </a:r>
            <a:r>
              <a:rPr lang="zh-CN" altLang="en-US" sz="2400" dirty="0">
                <a:latin typeface="Times New Roman" panose="02020603050405020304" pitchFamily="18" charset="0"/>
                <a:ea typeface="黑体" panose="02010609060101010101" pitchFamily="49" charset="-122"/>
              </a:rPr>
              <a:t>（</a:t>
            </a:r>
            <a:r>
              <a:rPr lang="en-US" altLang="zh-CN" sz="2400" dirty="0" smtClean="0">
                <a:latin typeface="Times New Roman" panose="02020603050405020304" pitchFamily="18" charset="0"/>
                <a:ea typeface="黑体" panose="02010609060101010101" pitchFamily="49" charset="-122"/>
              </a:rPr>
              <a:t>Virtual</a:t>
            </a:r>
            <a:r>
              <a:rPr lang="zh-CN" altLang="en-US" sz="2400" dirty="0" smtClean="0">
                <a:latin typeface="Times New Roman" panose="02020603050405020304" pitchFamily="18" charset="0"/>
                <a:ea typeface="黑体" panose="02010609060101010101" pitchFamily="49" charset="-122"/>
              </a:rPr>
              <a:t> </a:t>
            </a:r>
            <a:r>
              <a:rPr lang="en-US" altLang="zh-CN" sz="2400" dirty="0" smtClean="0">
                <a:latin typeface="Times New Roman" panose="02020603050405020304" pitchFamily="18" charset="0"/>
                <a:ea typeface="黑体" panose="02010609060101010101" pitchFamily="49" charset="-122"/>
              </a:rPr>
              <a:t>Private Network</a:t>
            </a:r>
            <a:r>
              <a:rPr lang="zh-CN" altLang="en-US" sz="2400" dirty="0">
                <a:latin typeface="Times New Roman" panose="02020603050405020304" pitchFamily="18" charset="0"/>
                <a:ea typeface="黑体" panose="02010609060101010101" pitchFamily="49" charset="-122"/>
              </a:rPr>
              <a:t>）即“虚拟专用网络”</a:t>
            </a:r>
            <a:r>
              <a:rPr lang="zh-CN" altLang="en-US" sz="2400" dirty="0" smtClean="0">
                <a:latin typeface="Times New Roman" panose="02020603050405020304" pitchFamily="18" charset="0"/>
                <a:ea typeface="黑体" panose="02010609060101010101" pitchFamily="49" charset="-122"/>
              </a:rPr>
              <a:t>，是</a:t>
            </a:r>
            <a:r>
              <a:rPr lang="zh-CN" altLang="en-US" sz="2400" dirty="0">
                <a:solidFill>
                  <a:srgbClr val="C00000"/>
                </a:solidFill>
                <a:latin typeface="Times New Roman" panose="02020603050405020304" pitchFamily="18" charset="0"/>
                <a:ea typeface="黑体" panose="02010609060101010101" pitchFamily="49" charset="-122"/>
              </a:rPr>
              <a:t>企业网在因特网</a:t>
            </a:r>
            <a:r>
              <a:rPr lang="en-US" altLang="zh-CN" sz="2400" dirty="0">
                <a:solidFill>
                  <a:srgbClr val="C00000"/>
                </a:solidFill>
                <a:latin typeface="Times New Roman" panose="02020603050405020304" pitchFamily="18" charset="0"/>
                <a:ea typeface="黑体" panose="02010609060101010101" pitchFamily="49" charset="-122"/>
              </a:rPr>
              <a:t>(</a:t>
            </a:r>
            <a:r>
              <a:rPr lang="zh-CN" altLang="en-US" sz="2400" dirty="0">
                <a:solidFill>
                  <a:srgbClr val="C00000"/>
                </a:solidFill>
                <a:latin typeface="Times New Roman" panose="02020603050405020304" pitchFamily="18" charset="0"/>
                <a:ea typeface="黑体" panose="02010609060101010101" pitchFamily="49" charset="-122"/>
              </a:rPr>
              <a:t>或其他公共网络</a:t>
            </a:r>
            <a:r>
              <a:rPr lang="en-US" altLang="zh-CN" sz="2400" dirty="0">
                <a:solidFill>
                  <a:srgbClr val="C00000"/>
                </a:solidFill>
                <a:latin typeface="Times New Roman" panose="02020603050405020304" pitchFamily="18" charset="0"/>
                <a:ea typeface="黑体" panose="02010609060101010101" pitchFamily="49" charset="-122"/>
              </a:rPr>
              <a:t>)</a:t>
            </a:r>
            <a:r>
              <a:rPr lang="zh-CN" altLang="en-US" sz="2400" dirty="0">
                <a:solidFill>
                  <a:srgbClr val="C00000"/>
                </a:solidFill>
                <a:latin typeface="Times New Roman" panose="02020603050405020304" pitchFamily="18" charset="0"/>
                <a:ea typeface="黑体" panose="02010609060101010101" pitchFamily="49" charset="-122"/>
              </a:rPr>
              <a:t>上的扩展</a:t>
            </a:r>
            <a:r>
              <a:rPr lang="zh-CN" altLang="en-US" sz="2400" dirty="0">
                <a:latin typeface="Times New Roman" panose="02020603050405020304" pitchFamily="18" charset="0"/>
                <a:ea typeface="黑体" panose="02010609060101010101" pitchFamily="49" charset="-122"/>
              </a:rPr>
              <a:t>。 </a:t>
            </a:r>
            <a:endParaRPr lang="en-US" altLang="zh-CN" sz="2400" dirty="0" smtClean="0">
              <a:latin typeface="Times New Roman" panose="02020603050405020304" pitchFamily="18" charset="0"/>
              <a:ea typeface="黑体" panose="02010609060101010101" pitchFamily="49" charset="-122"/>
            </a:endParaRPr>
          </a:p>
          <a:p>
            <a:pPr marL="358775" indent="-358775" algn="just">
              <a:lnSpc>
                <a:spcPct val="130000"/>
              </a:lnSpc>
              <a:buSzPct val="110000"/>
            </a:pPr>
            <a:r>
              <a:rPr lang="en-US" altLang="zh-CN" sz="2400" dirty="0" smtClean="0">
                <a:latin typeface="Times New Roman" panose="02020603050405020304" pitchFamily="18" charset="0"/>
                <a:ea typeface="黑体" panose="02010609060101010101" pitchFamily="49" charset="-122"/>
              </a:rPr>
              <a:t>VPN</a:t>
            </a:r>
            <a:r>
              <a:rPr lang="zh-CN" altLang="en-US" sz="2400" dirty="0">
                <a:latin typeface="Times New Roman" panose="02020603050405020304" pitchFamily="18" charset="0"/>
                <a:ea typeface="黑体" panose="02010609060101010101" pitchFamily="49" charset="-122"/>
              </a:rPr>
              <a:t>在因特网上开辟一条安全的隧道，以保证</a:t>
            </a:r>
            <a:r>
              <a:rPr lang="zh-CN" altLang="en-US" sz="2400" dirty="0" smtClean="0">
                <a:latin typeface="Times New Roman" panose="02020603050405020304" pitchFamily="18" charset="0"/>
                <a:ea typeface="黑体" panose="02010609060101010101" pitchFamily="49" charset="-122"/>
              </a:rPr>
              <a:t>两个</a:t>
            </a:r>
            <a:r>
              <a:rPr lang="zh-CN" altLang="en-US" sz="2400" dirty="0">
                <a:latin typeface="Times New Roman" panose="02020603050405020304" pitchFamily="18" charset="0"/>
                <a:ea typeface="黑体" panose="02010609060101010101" pitchFamily="49" charset="-122"/>
              </a:rPr>
              <a:t>端点（或两个局域网）之间的安全通信</a:t>
            </a:r>
            <a:r>
              <a:rPr lang="zh-CN" altLang="en-US" sz="2400" dirty="0" smtClean="0">
                <a:latin typeface="Times New Roman" panose="02020603050405020304" pitchFamily="18" charset="0"/>
                <a:ea typeface="黑体" panose="02010609060101010101" pitchFamily="49" charset="-122"/>
              </a:rPr>
              <a:t>。</a:t>
            </a:r>
            <a:r>
              <a:rPr lang="en-US" altLang="zh-CN" sz="2400" dirty="0" smtClean="0">
                <a:latin typeface="Times New Roman" panose="02020603050405020304" pitchFamily="18" charset="0"/>
                <a:ea typeface="黑体" panose="02010609060101010101" pitchFamily="49" charset="-122"/>
              </a:rPr>
              <a:t>VPN</a:t>
            </a:r>
            <a:r>
              <a:rPr lang="zh-CN" altLang="en-US" sz="2400" dirty="0" smtClean="0">
                <a:latin typeface="Times New Roman" panose="02020603050405020304" pitchFamily="18" charset="0"/>
                <a:ea typeface="黑体" panose="02010609060101010101" pitchFamily="49" charset="-122"/>
              </a:rPr>
              <a:t>可以</a:t>
            </a:r>
            <a:r>
              <a:rPr lang="zh-CN" altLang="en-US" sz="2400" dirty="0">
                <a:latin typeface="Times New Roman" panose="02020603050405020304" pitchFamily="18" charset="0"/>
                <a:ea typeface="黑体" panose="02010609060101010101" pitchFamily="49" charset="-122"/>
              </a:rPr>
              <a:t>实现</a:t>
            </a:r>
            <a:r>
              <a:rPr lang="zh-CN" altLang="en-US" sz="2400" dirty="0">
                <a:solidFill>
                  <a:srgbClr val="C00000"/>
                </a:solidFill>
                <a:latin typeface="Times New Roman" panose="02020603050405020304" pitchFamily="18" charset="0"/>
                <a:ea typeface="黑体" panose="02010609060101010101" pitchFamily="49" charset="-122"/>
              </a:rPr>
              <a:t>远程主机</a:t>
            </a:r>
            <a:r>
              <a:rPr lang="zh-CN" altLang="en-US" sz="2400" dirty="0" smtClean="0">
                <a:solidFill>
                  <a:srgbClr val="C00000"/>
                </a:solidFill>
                <a:latin typeface="Times New Roman" panose="02020603050405020304" pitchFamily="18" charset="0"/>
                <a:ea typeface="黑体" panose="02010609060101010101" pitchFamily="49" charset="-122"/>
              </a:rPr>
              <a:t>与局域网</a:t>
            </a:r>
            <a:r>
              <a:rPr lang="en-US" altLang="zh-CN" sz="2400" dirty="0">
                <a:solidFill>
                  <a:srgbClr val="C00000"/>
                </a:solidFill>
                <a:latin typeface="Times New Roman" panose="02020603050405020304" pitchFamily="18" charset="0"/>
                <a:ea typeface="黑体" panose="02010609060101010101" pitchFamily="49" charset="-122"/>
              </a:rPr>
              <a:t>(</a:t>
            </a:r>
            <a:r>
              <a:rPr lang="zh-CN" altLang="en-US" sz="2400" dirty="0">
                <a:solidFill>
                  <a:srgbClr val="C00000"/>
                </a:solidFill>
                <a:latin typeface="Times New Roman" panose="02020603050405020304" pitchFamily="18" charset="0"/>
                <a:ea typeface="黑体" panose="02010609060101010101" pitchFamily="49" charset="-122"/>
              </a:rPr>
              <a:t>内网</a:t>
            </a:r>
            <a:r>
              <a:rPr lang="en-US" altLang="zh-CN" sz="2400" dirty="0">
                <a:solidFill>
                  <a:srgbClr val="C00000"/>
                </a:solidFill>
                <a:latin typeface="Times New Roman" panose="02020603050405020304" pitchFamily="18" charset="0"/>
                <a:ea typeface="黑体" panose="02010609060101010101" pitchFamily="49" charset="-122"/>
              </a:rPr>
              <a:t>)</a:t>
            </a:r>
            <a:r>
              <a:rPr lang="zh-CN" altLang="en-US" sz="2400" dirty="0">
                <a:solidFill>
                  <a:srgbClr val="C00000"/>
                </a:solidFill>
                <a:latin typeface="Times New Roman" panose="02020603050405020304" pitchFamily="18" charset="0"/>
                <a:ea typeface="黑体" panose="02010609060101010101" pitchFamily="49" charset="-122"/>
              </a:rPr>
              <a:t>之间的安全通信</a:t>
            </a:r>
            <a:r>
              <a:rPr lang="zh-CN" altLang="en-US" sz="2400" dirty="0">
                <a:latin typeface="Times New Roman" panose="02020603050405020304" pitchFamily="18" charset="0"/>
                <a:ea typeface="黑体" panose="02010609060101010101" pitchFamily="49" charset="-122"/>
              </a:rPr>
              <a:t>，也可以实现任何</a:t>
            </a:r>
            <a:r>
              <a:rPr lang="zh-CN" altLang="en-US" sz="2400" dirty="0">
                <a:solidFill>
                  <a:srgbClr val="C00000"/>
                </a:solidFill>
                <a:latin typeface="Times New Roman" panose="02020603050405020304" pitchFamily="18" charset="0"/>
                <a:ea typeface="黑体" panose="02010609060101010101" pitchFamily="49" charset="-122"/>
              </a:rPr>
              <a:t>两个</a:t>
            </a:r>
            <a:r>
              <a:rPr lang="zh-CN" altLang="en-US" sz="2400" dirty="0" smtClean="0">
                <a:solidFill>
                  <a:srgbClr val="C00000"/>
                </a:solidFill>
                <a:latin typeface="Times New Roman" panose="02020603050405020304" pitchFamily="18" charset="0"/>
                <a:ea typeface="黑体" panose="02010609060101010101" pitchFamily="49" charset="-122"/>
              </a:rPr>
              <a:t>局域网</a:t>
            </a:r>
            <a:r>
              <a:rPr lang="zh-CN" altLang="en-US" sz="2400" dirty="0">
                <a:solidFill>
                  <a:srgbClr val="C00000"/>
                </a:solidFill>
                <a:latin typeface="Times New Roman" panose="02020603050405020304" pitchFamily="18" charset="0"/>
                <a:ea typeface="黑体" panose="02010609060101010101" pitchFamily="49" charset="-122"/>
              </a:rPr>
              <a:t>之间的安全连接</a:t>
            </a:r>
            <a:r>
              <a:rPr lang="zh-CN" altLang="en-US" sz="2400" dirty="0" smtClean="0">
                <a:latin typeface="Times New Roman" panose="02020603050405020304" pitchFamily="18" charset="0"/>
                <a:ea typeface="黑体" panose="02010609060101010101" pitchFamily="49" charset="-122"/>
              </a:rPr>
              <a:t>。</a:t>
            </a:r>
            <a:endParaRPr lang="en-US" altLang="zh-CN" sz="2400" dirty="0" smtClean="0">
              <a:latin typeface="Times New Roman" panose="02020603050405020304" pitchFamily="18" charset="0"/>
              <a:ea typeface="黑体" panose="02010609060101010101" pitchFamily="49" charset="-122"/>
            </a:endParaRPr>
          </a:p>
          <a:p>
            <a:pPr marL="358775" indent="-358775" algn="just">
              <a:lnSpc>
                <a:spcPct val="130000"/>
              </a:lnSpc>
              <a:buSzPct val="110000"/>
            </a:pPr>
            <a:r>
              <a:rPr lang="en-US" altLang="zh-CN" sz="2400" dirty="0" smtClean="0">
                <a:latin typeface="Times New Roman" panose="02020603050405020304" pitchFamily="18" charset="0"/>
                <a:ea typeface="黑体" panose="02010609060101010101" pitchFamily="49" charset="-122"/>
              </a:rPr>
              <a:t>Windows</a:t>
            </a:r>
            <a:r>
              <a:rPr lang="zh-CN" altLang="en-US" sz="2400" dirty="0">
                <a:latin typeface="Times New Roman" panose="02020603050405020304" pitchFamily="18" charset="0"/>
                <a:ea typeface="黑体" panose="02010609060101010101" pitchFamily="49" charset="-122"/>
              </a:rPr>
              <a:t>和</a:t>
            </a:r>
            <a:r>
              <a:rPr lang="en-US" altLang="zh-CN" sz="2400" dirty="0">
                <a:latin typeface="Times New Roman" panose="02020603050405020304" pitchFamily="18" charset="0"/>
                <a:ea typeface="黑体" panose="02010609060101010101" pitchFamily="49" charset="-122"/>
              </a:rPr>
              <a:t>Linux</a:t>
            </a:r>
            <a:r>
              <a:rPr lang="zh-CN" altLang="en-US" sz="2400" dirty="0">
                <a:latin typeface="Times New Roman" panose="02020603050405020304" pitchFamily="18" charset="0"/>
                <a:ea typeface="黑体" panose="02010609060101010101" pitchFamily="49" charset="-122"/>
              </a:rPr>
              <a:t>的</a:t>
            </a:r>
            <a:r>
              <a:rPr lang="zh-CN" altLang="en-US" sz="2400" dirty="0" smtClean="0">
                <a:latin typeface="Times New Roman" panose="02020603050405020304" pitchFamily="18" charset="0"/>
                <a:ea typeface="黑体" panose="02010609060101010101" pitchFamily="49" charset="-122"/>
              </a:rPr>
              <a:t>任何</a:t>
            </a:r>
            <a:r>
              <a:rPr lang="zh-CN" altLang="en-US" sz="2400" dirty="0">
                <a:latin typeface="Times New Roman" panose="02020603050405020304" pitchFamily="18" charset="0"/>
                <a:ea typeface="黑体" panose="02010609060101010101" pitchFamily="49" charset="-122"/>
              </a:rPr>
              <a:t>一个版本都可以用作</a:t>
            </a:r>
            <a:r>
              <a:rPr lang="en-US" altLang="zh-CN" sz="2400" dirty="0">
                <a:latin typeface="Times New Roman" panose="02020603050405020304" pitchFamily="18" charset="0"/>
                <a:ea typeface="黑体" panose="02010609060101010101" pitchFamily="49" charset="-122"/>
              </a:rPr>
              <a:t>VPN</a:t>
            </a:r>
            <a:r>
              <a:rPr lang="zh-CN" altLang="en-US" sz="2400" dirty="0">
                <a:latin typeface="Times New Roman" panose="02020603050405020304" pitchFamily="18" charset="0"/>
                <a:ea typeface="黑体" panose="02010609060101010101" pitchFamily="49" charset="-122"/>
              </a:rPr>
              <a:t>客户端，</a:t>
            </a:r>
            <a:r>
              <a:rPr lang="en-US" altLang="zh-CN" sz="2400" dirty="0">
                <a:latin typeface="Times New Roman" panose="02020603050405020304" pitchFamily="18" charset="0"/>
                <a:ea typeface="黑体" panose="02010609060101010101" pitchFamily="49" charset="-122"/>
              </a:rPr>
              <a:t>Windows</a:t>
            </a:r>
            <a:r>
              <a:rPr lang="zh-CN" altLang="en-US" sz="2400" dirty="0">
                <a:latin typeface="Times New Roman" panose="02020603050405020304" pitchFamily="18" charset="0"/>
                <a:ea typeface="黑体" panose="02010609060101010101" pitchFamily="49" charset="-122"/>
              </a:rPr>
              <a:t> </a:t>
            </a:r>
            <a:r>
              <a:rPr lang="en-US" altLang="zh-CN" sz="2400" dirty="0">
                <a:latin typeface="Times New Roman" panose="02020603050405020304" pitchFamily="18" charset="0"/>
                <a:ea typeface="黑体" panose="02010609060101010101" pitchFamily="49" charset="-122"/>
              </a:rPr>
              <a:t>Server  </a:t>
            </a:r>
            <a:r>
              <a:rPr lang="zh-CN" altLang="en-US" sz="2400" dirty="0">
                <a:latin typeface="Times New Roman" panose="02020603050405020304" pitchFamily="18" charset="0"/>
                <a:ea typeface="黑体" panose="02010609060101010101" pitchFamily="49" charset="-122"/>
              </a:rPr>
              <a:t>以及</a:t>
            </a:r>
            <a:r>
              <a:rPr lang="en-US" altLang="zh-CN" sz="2400" dirty="0">
                <a:latin typeface="Times New Roman" panose="02020603050405020304" pitchFamily="18" charset="0"/>
                <a:ea typeface="黑体" panose="02010609060101010101" pitchFamily="49" charset="-122"/>
              </a:rPr>
              <a:t>Linux</a:t>
            </a:r>
            <a:r>
              <a:rPr lang="zh-CN" altLang="en-US" sz="2400" dirty="0">
                <a:latin typeface="Times New Roman" panose="02020603050405020304" pitchFamily="18" charset="0"/>
                <a:ea typeface="黑体" panose="02010609060101010101" pitchFamily="49" charset="-122"/>
              </a:rPr>
              <a:t>的服务器版本均可以配置为</a:t>
            </a:r>
            <a:r>
              <a:rPr lang="en-US" altLang="zh-CN" sz="2400" dirty="0">
                <a:latin typeface="Times New Roman" panose="02020603050405020304" pitchFamily="18" charset="0"/>
                <a:ea typeface="黑体" panose="02010609060101010101" pitchFamily="49" charset="-122"/>
              </a:rPr>
              <a:t>VPN</a:t>
            </a:r>
            <a:r>
              <a:rPr lang="zh-CN" altLang="en-US" sz="2400" dirty="0">
                <a:latin typeface="Times New Roman" panose="02020603050405020304" pitchFamily="18" charset="0"/>
                <a:ea typeface="黑体" panose="02010609060101010101" pitchFamily="49" charset="-122"/>
              </a:rPr>
              <a:t>服务器。</a:t>
            </a:r>
            <a:r>
              <a:rPr lang="zh-CN" altLang="en-US" sz="2400" dirty="0" smtClean="0">
                <a:latin typeface="Times New Roman" panose="02020603050405020304" pitchFamily="18" charset="0"/>
                <a:ea typeface="黑体" panose="02010609060101010101" pitchFamily="49" charset="-122"/>
              </a:rPr>
              <a:t>因此</a:t>
            </a:r>
            <a:r>
              <a:rPr lang="zh-CN" altLang="en-US" sz="2400" dirty="0">
                <a:latin typeface="Times New Roman" panose="02020603050405020304" pitchFamily="18" charset="0"/>
                <a:ea typeface="黑体" panose="02010609060101010101" pitchFamily="49" charset="-122"/>
              </a:rPr>
              <a:t>，从经济性和安全性考虑，</a:t>
            </a:r>
            <a:r>
              <a:rPr lang="en-US" altLang="zh-CN" sz="2400" dirty="0">
                <a:latin typeface="Times New Roman" panose="02020603050405020304" pitchFamily="18" charset="0"/>
                <a:ea typeface="黑体" panose="02010609060101010101" pitchFamily="49" charset="-122"/>
              </a:rPr>
              <a:t>VPN</a:t>
            </a:r>
            <a:r>
              <a:rPr lang="zh-CN" altLang="en-US" sz="2400" dirty="0">
                <a:latin typeface="Times New Roman" panose="02020603050405020304" pitchFamily="18" charset="0"/>
                <a:ea typeface="黑体" panose="02010609060101010101" pitchFamily="49" charset="-122"/>
              </a:rPr>
              <a:t>是企业实现</a:t>
            </a:r>
            <a:r>
              <a:rPr lang="zh-CN" altLang="en-US" sz="2400" dirty="0" smtClean="0">
                <a:latin typeface="Times New Roman" panose="02020603050405020304" pitchFamily="18" charset="0"/>
                <a:ea typeface="黑体" panose="02010609060101010101" pitchFamily="49" charset="-122"/>
              </a:rPr>
              <a:t>安全通信</a:t>
            </a:r>
            <a:r>
              <a:rPr lang="zh-CN" altLang="en-US" sz="2400" dirty="0">
                <a:latin typeface="Times New Roman" panose="02020603050405020304" pitchFamily="18" charset="0"/>
                <a:ea typeface="黑体" panose="02010609060101010101" pitchFamily="49" charset="-122"/>
              </a:rPr>
              <a:t>的一个很好的选择。</a:t>
            </a:r>
          </a:p>
          <a:p>
            <a:pPr marL="358775" indent="-358775" algn="just">
              <a:lnSpc>
                <a:spcPct val="130000"/>
              </a:lnSpc>
              <a:buSzPct val="110000"/>
            </a:pPr>
            <a:endParaRPr lang="zh-CN" altLang="en-US" sz="2400" dirty="0">
              <a:latin typeface="Times New Roman" panose="02020603050405020304" pitchFamily="18" charset="0"/>
              <a:ea typeface="黑体" panose="02010609060101010101" pitchFamily="49" charset="-122"/>
            </a:endParaRPr>
          </a:p>
        </p:txBody>
      </p:sp>
      <p:grpSp>
        <p:nvGrpSpPr>
          <p:cNvPr id="22" name="组合 21">
            <a:extLst>
              <a:ext uri="{FF2B5EF4-FFF2-40B4-BE49-F238E27FC236}">
                <a16:creationId xmlns:a16="http://schemas.microsoft.com/office/drawing/2014/main" id="{94FACF2C-E8EA-4EBB-A5F5-624C5A2029E3}"/>
              </a:ext>
            </a:extLst>
          </p:cNvPr>
          <p:cNvGrpSpPr/>
          <p:nvPr/>
        </p:nvGrpSpPr>
        <p:grpSpPr>
          <a:xfrm>
            <a:off x="1" y="336652"/>
            <a:ext cx="12191998" cy="378554"/>
            <a:chOff x="0" y="247949"/>
            <a:chExt cx="12191998" cy="378554"/>
          </a:xfrm>
        </p:grpSpPr>
        <p:sp>
          <p:nvSpPr>
            <p:cNvPr id="30" name="矩形 29">
              <a:extLst>
                <a:ext uri="{FF2B5EF4-FFF2-40B4-BE49-F238E27FC236}">
                  <a16:creationId xmlns:a16="http://schemas.microsoft.com/office/drawing/2014/main" id="{F9A61405-0682-4602-BF60-F734C8C97EA0}"/>
                </a:ext>
              </a:extLst>
            </p:cNvPr>
            <p:cNvSpPr/>
            <p:nvPr/>
          </p:nvSpPr>
          <p:spPr>
            <a:xfrm>
              <a:off x="2545107" y="247949"/>
              <a:ext cx="9646891"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extBox 27">
            <a:extLst>
              <a:ext uri="{FF2B5EF4-FFF2-40B4-BE49-F238E27FC236}">
                <a16:creationId xmlns:a16="http://schemas.microsoft.com/office/drawing/2014/main" id="{A14467AD-D84F-4CF0-9B77-D33FECC89748}"/>
              </a:ext>
            </a:extLst>
          </p:cNvPr>
          <p:cNvSpPr txBox="1"/>
          <p:nvPr/>
        </p:nvSpPr>
        <p:spPr>
          <a:xfrm>
            <a:off x="663672" y="295096"/>
            <a:ext cx="1830950"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smtClean="0">
                <a:solidFill>
                  <a:srgbClr val="084772"/>
                </a:solidFill>
                <a:latin typeface="微软雅黑" panose="020B0503020204020204" pitchFamily="34" charset="-122"/>
                <a:ea typeface="微软雅黑" panose="020B0503020204020204" pitchFamily="34" charset="-122"/>
              </a:rPr>
              <a:t>何谓</a:t>
            </a:r>
            <a:r>
              <a:rPr lang="en-US" altLang="zh-CN" sz="2400" spc="600" dirty="0" smtClean="0">
                <a:solidFill>
                  <a:srgbClr val="084772"/>
                </a:solidFill>
                <a:latin typeface="微软雅黑" panose="020B0503020204020204" pitchFamily="34" charset="-122"/>
                <a:ea typeface="微软雅黑" panose="020B0503020204020204" pitchFamily="34" charset="-122"/>
              </a:rPr>
              <a:t>VPN</a:t>
            </a:r>
            <a:endParaRPr lang="zh-CN" altLang="en-US" sz="2400" spc="600" dirty="0">
              <a:solidFill>
                <a:srgbClr val="08477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69986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4069" y="296344"/>
            <a:ext cx="5785941" cy="386733"/>
          </a:xfrm>
        </p:spPr>
        <p:txBody>
          <a:bodyPr>
            <a:noAutofit/>
          </a:bodyPr>
          <a:lstStyle/>
          <a:p>
            <a:r>
              <a:rPr lang="en-US" altLang="zh-CN" sz="2400" spc="600" dirty="0" smtClean="0">
                <a:solidFill>
                  <a:srgbClr val="084772"/>
                </a:solidFill>
                <a:latin typeface="微软雅黑" panose="020B0503020204020204" pitchFamily="34" charset="-122"/>
                <a:ea typeface="微软雅黑" panose="020B0503020204020204" pitchFamily="34" charset="-122"/>
                <a:cs typeface="+mn-cs"/>
              </a:rPr>
              <a:t>L2TP</a:t>
            </a:r>
            <a:r>
              <a:rPr lang="zh-CN" altLang="en-US" sz="2400" spc="600" dirty="0" smtClean="0">
                <a:solidFill>
                  <a:srgbClr val="084772"/>
                </a:solidFill>
                <a:latin typeface="微软雅黑" panose="020B0503020204020204" pitchFamily="34" charset="-122"/>
                <a:ea typeface="微软雅黑" panose="020B0503020204020204" pitchFamily="34" charset="-122"/>
                <a:cs typeface="+mn-cs"/>
              </a:rPr>
              <a:t>工作原理</a:t>
            </a:r>
            <a:endParaRPr lang="zh-CN" altLang="en-US" sz="2400" spc="600" dirty="0">
              <a:solidFill>
                <a:srgbClr val="084772"/>
              </a:solidFill>
              <a:latin typeface="微软雅黑" panose="020B0503020204020204" pitchFamily="34" charset="-122"/>
              <a:ea typeface="微软雅黑" panose="020B0503020204020204" pitchFamily="34" charset="-122"/>
              <a:cs typeface="+mn-cs"/>
            </a:endParaRPr>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21313" y="2126512"/>
            <a:ext cx="5770687" cy="3250316"/>
          </a:xfrm>
        </p:spPr>
      </p:pic>
      <p:grpSp>
        <p:nvGrpSpPr>
          <p:cNvPr id="7" name="组合 6">
            <a:extLst>
              <a:ext uri="{FF2B5EF4-FFF2-40B4-BE49-F238E27FC236}">
                <a16:creationId xmlns:a16="http://schemas.microsoft.com/office/drawing/2014/main" id="{94FACF2C-E8EA-4EBB-A5F5-624C5A2029E3}"/>
              </a:ext>
            </a:extLst>
          </p:cNvPr>
          <p:cNvGrpSpPr/>
          <p:nvPr/>
        </p:nvGrpSpPr>
        <p:grpSpPr>
          <a:xfrm>
            <a:off x="0" y="282221"/>
            <a:ext cx="12191996" cy="378554"/>
            <a:chOff x="0" y="247949"/>
            <a:chExt cx="12191996" cy="378554"/>
          </a:xfrm>
        </p:grpSpPr>
        <p:sp>
          <p:nvSpPr>
            <p:cNvPr id="15" name="矩形 14">
              <a:extLst>
                <a:ext uri="{FF2B5EF4-FFF2-40B4-BE49-F238E27FC236}">
                  <a16:creationId xmlns:a16="http://schemas.microsoft.com/office/drawing/2014/main" id="{F9A61405-0682-4602-BF60-F734C8C97EA0}"/>
                </a:ext>
              </a:extLst>
            </p:cNvPr>
            <p:cNvSpPr/>
            <p:nvPr/>
          </p:nvSpPr>
          <p:spPr>
            <a:xfrm>
              <a:off x="3508744" y="247949"/>
              <a:ext cx="868325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矩形 16"/>
          <p:cNvSpPr/>
          <p:nvPr/>
        </p:nvSpPr>
        <p:spPr>
          <a:xfrm>
            <a:off x="613186" y="1137368"/>
            <a:ext cx="4873213" cy="5029516"/>
          </a:xfrm>
          <a:prstGeom prst="rect">
            <a:avLst/>
          </a:prstGeom>
        </p:spPr>
        <p:txBody>
          <a:bodyPr vert="horz" lIns="91440" tIns="45720" rIns="91440" bIns="45720" rtlCol="0">
            <a:normAutofit fontScale="92500"/>
          </a:bodyPr>
          <a:lstStyle/>
          <a:p>
            <a:pPr marL="358775" indent="-358775" algn="just">
              <a:lnSpc>
                <a:spcPct val="130000"/>
              </a:lnSpc>
              <a:spcBef>
                <a:spcPts val="1000"/>
              </a:spcBef>
              <a:buSzPct val="110000"/>
              <a:buFont typeface="Arial" panose="020B0604020202020204" pitchFamily="34" charset="0"/>
              <a:buChar char="•"/>
            </a:pPr>
            <a:r>
              <a:rPr lang="zh-CN" altLang="en-US" sz="2400" dirty="0">
                <a:latin typeface="Times New Roman" panose="02020603050405020304" pitchFamily="18" charset="0"/>
                <a:ea typeface="黑体" panose="02010609060101010101" pitchFamily="49" charset="-122"/>
              </a:rPr>
              <a:t>以一个用户侧的</a:t>
            </a:r>
            <a:r>
              <a:rPr lang="en-US" altLang="zh-CN" sz="2400" dirty="0">
                <a:latin typeface="Times New Roman" panose="02020603050405020304" pitchFamily="18" charset="0"/>
                <a:ea typeface="黑体" panose="02010609060101010101" pitchFamily="49" charset="-122"/>
              </a:rPr>
              <a:t>IP</a:t>
            </a:r>
            <a:r>
              <a:rPr lang="zh-CN" altLang="en-US" sz="2400" dirty="0">
                <a:latin typeface="Times New Roman" panose="02020603050405020304" pitchFamily="18" charset="0"/>
                <a:ea typeface="黑体" panose="02010609060101010101" pitchFamily="49" charset="-122"/>
              </a:rPr>
              <a:t>报文在</a:t>
            </a:r>
            <a:r>
              <a:rPr lang="en-US" altLang="zh-CN" sz="2400" dirty="0">
                <a:latin typeface="Times New Roman" panose="02020603050405020304" pitchFamily="18" charset="0"/>
                <a:ea typeface="黑体" panose="02010609060101010101" pitchFamily="49" charset="-122"/>
              </a:rPr>
              <a:t>TCP/IP</a:t>
            </a:r>
            <a:r>
              <a:rPr lang="zh-CN" altLang="en-US" sz="2400" dirty="0">
                <a:latin typeface="Times New Roman" panose="02020603050405020304" pitchFamily="18" charset="0"/>
                <a:ea typeface="黑体" panose="02010609060101010101" pitchFamily="49" charset="-122"/>
              </a:rPr>
              <a:t>协议栈中的传递过程来描述</a:t>
            </a:r>
            <a:r>
              <a:rPr lang="en-US" altLang="zh-CN" sz="2400" dirty="0">
                <a:latin typeface="Times New Roman" panose="02020603050405020304" pitchFamily="18" charset="0"/>
                <a:ea typeface="黑体" panose="02010609060101010101" pitchFamily="49" charset="-122"/>
              </a:rPr>
              <a:t>VPN</a:t>
            </a:r>
            <a:r>
              <a:rPr lang="zh-CN" altLang="en-US" sz="2400" dirty="0">
                <a:latin typeface="Times New Roman" panose="02020603050405020304" pitchFamily="18" charset="0"/>
                <a:ea typeface="黑体" panose="02010609060101010101" pitchFamily="49" charset="-122"/>
              </a:rPr>
              <a:t>工作原理</a:t>
            </a:r>
            <a:endParaRPr lang="en-US" altLang="zh-CN" sz="2400" dirty="0">
              <a:latin typeface="Times New Roman" panose="02020603050405020304" pitchFamily="18" charset="0"/>
              <a:ea typeface="黑体" panose="02010609060101010101" pitchFamily="49" charset="-122"/>
            </a:endParaRPr>
          </a:p>
          <a:p>
            <a:pPr marL="803275" lvl="1" indent="-346075" algn="just">
              <a:lnSpc>
                <a:spcPct val="130000"/>
              </a:lnSpc>
              <a:spcBef>
                <a:spcPts val="500"/>
              </a:spcBef>
              <a:buSzPct val="120000"/>
              <a:buFont typeface="Times New Roman" panose="02020603050405020304" pitchFamily="18" charset="0"/>
              <a:buChar char="–"/>
            </a:pPr>
            <a:r>
              <a:rPr lang="zh-CN" altLang="en-US" sz="2000" dirty="0">
                <a:latin typeface="Times New Roman" panose="02020603050405020304" pitchFamily="18" charset="0"/>
                <a:ea typeface="黑体" panose="02010609060101010101" pitchFamily="49" charset="-122"/>
              </a:rPr>
              <a:t>在</a:t>
            </a:r>
            <a:r>
              <a:rPr lang="en-US" altLang="zh-CN" sz="2000" dirty="0">
                <a:latin typeface="Times New Roman" panose="02020603050405020304" pitchFamily="18" charset="0"/>
                <a:ea typeface="黑体" panose="02010609060101010101" pitchFamily="49" charset="-122"/>
              </a:rPr>
              <a:t>LAC</a:t>
            </a:r>
            <a:r>
              <a:rPr lang="zh-CN" altLang="en-US" sz="2000" dirty="0">
                <a:latin typeface="Times New Roman" panose="02020603050405020304" pitchFamily="18" charset="0"/>
                <a:ea typeface="黑体" panose="02010609060101010101" pitchFamily="49" charset="-122"/>
              </a:rPr>
              <a:t>侧的链路层将用户数据报文</a:t>
            </a:r>
            <a:r>
              <a:rPr lang="zh-CN" altLang="en-US" sz="2000" dirty="0" smtClean="0">
                <a:latin typeface="Times New Roman" panose="02020603050405020304" pitchFamily="18" charset="0"/>
                <a:ea typeface="黑体" panose="02010609060101010101" pitchFamily="49" charset="-122"/>
              </a:rPr>
              <a:t>加上</a:t>
            </a:r>
            <a:r>
              <a:rPr lang="en-US" altLang="zh-CN" sz="2000" dirty="0" smtClean="0">
                <a:latin typeface="Times New Roman" panose="02020603050405020304" pitchFamily="18" charset="0"/>
                <a:ea typeface="黑体" panose="02010609060101010101" pitchFamily="49" charset="-122"/>
              </a:rPr>
              <a:t>PPP</a:t>
            </a:r>
            <a:r>
              <a:rPr lang="zh-CN" altLang="en-US" sz="2000" dirty="0" smtClean="0">
                <a:latin typeface="Times New Roman" panose="02020603050405020304" pitchFamily="18" charset="0"/>
                <a:ea typeface="黑体" panose="02010609060101010101" pitchFamily="49" charset="-122"/>
              </a:rPr>
              <a:t>封装</a:t>
            </a:r>
            <a:r>
              <a:rPr lang="zh-CN" altLang="en-US" sz="2000" dirty="0">
                <a:latin typeface="Times New Roman" panose="02020603050405020304" pitchFamily="18" charset="0"/>
                <a:ea typeface="黑体" panose="02010609060101010101" pitchFamily="49" charset="-122"/>
              </a:rPr>
              <a:t>，然后传递给</a:t>
            </a:r>
            <a:r>
              <a:rPr lang="en-US" altLang="zh-CN" sz="2000" dirty="0">
                <a:latin typeface="Times New Roman" panose="02020603050405020304" pitchFamily="18" charset="0"/>
                <a:ea typeface="黑体" panose="02010609060101010101" pitchFamily="49" charset="-122"/>
              </a:rPr>
              <a:t>L2TP</a:t>
            </a:r>
            <a:r>
              <a:rPr lang="zh-CN" altLang="en-US" sz="2000" dirty="0">
                <a:latin typeface="Times New Roman" panose="02020603050405020304" pitchFamily="18" charset="0"/>
                <a:ea typeface="黑体" panose="02010609060101010101" pitchFamily="49" charset="-122"/>
              </a:rPr>
              <a:t>协议，</a:t>
            </a:r>
            <a:r>
              <a:rPr lang="en-US" altLang="zh-CN" sz="2000" dirty="0">
                <a:latin typeface="Times New Roman" panose="02020603050405020304" pitchFamily="18" charset="0"/>
                <a:ea typeface="黑体" panose="02010609060101010101" pitchFamily="49" charset="-122"/>
              </a:rPr>
              <a:t>L2TP</a:t>
            </a:r>
            <a:r>
              <a:rPr lang="zh-CN" altLang="en-US" sz="2000" dirty="0">
                <a:latin typeface="Times New Roman" panose="02020603050405020304" pitchFamily="18" charset="0"/>
                <a:ea typeface="黑体" panose="02010609060101010101" pitchFamily="49" charset="-122"/>
              </a:rPr>
              <a:t>再封装成</a:t>
            </a:r>
            <a:r>
              <a:rPr lang="en-US" altLang="zh-CN" sz="2000" dirty="0">
                <a:latin typeface="Times New Roman" panose="02020603050405020304" pitchFamily="18" charset="0"/>
                <a:ea typeface="黑体" panose="02010609060101010101" pitchFamily="49" charset="-122"/>
              </a:rPr>
              <a:t>UDP</a:t>
            </a:r>
            <a:r>
              <a:rPr lang="zh-CN" altLang="en-US" sz="2000" dirty="0">
                <a:latin typeface="Times New Roman" panose="02020603050405020304" pitchFamily="18" charset="0"/>
                <a:ea typeface="黑体" panose="02010609060101010101" pitchFamily="49" charset="-122"/>
              </a:rPr>
              <a:t>报文，</a:t>
            </a:r>
            <a:r>
              <a:rPr lang="en-US" altLang="zh-CN" sz="2000" dirty="0">
                <a:latin typeface="Times New Roman" panose="02020603050405020304" pitchFamily="18" charset="0"/>
                <a:ea typeface="黑体" panose="02010609060101010101" pitchFamily="49" charset="-122"/>
              </a:rPr>
              <a:t>UDP</a:t>
            </a:r>
            <a:r>
              <a:rPr lang="zh-CN" altLang="en-US" sz="2000" dirty="0">
                <a:latin typeface="Times New Roman" panose="02020603050405020304" pitchFamily="18" charset="0"/>
                <a:ea typeface="黑体" panose="02010609060101010101" pitchFamily="49" charset="-122"/>
              </a:rPr>
              <a:t>再次封装成可以在</a:t>
            </a:r>
            <a:r>
              <a:rPr lang="en-US" altLang="zh-CN" sz="2000" dirty="0">
                <a:latin typeface="Times New Roman" panose="02020603050405020304" pitchFamily="18" charset="0"/>
                <a:ea typeface="黑体" panose="02010609060101010101" pitchFamily="49" charset="-122"/>
              </a:rPr>
              <a:t>Internet</a:t>
            </a:r>
            <a:r>
              <a:rPr lang="zh-CN" altLang="en-US" sz="2000" dirty="0">
                <a:latin typeface="Times New Roman" panose="02020603050405020304" pitchFamily="18" charset="0"/>
                <a:ea typeface="黑体" panose="02010609060101010101" pitchFamily="49" charset="-122"/>
              </a:rPr>
              <a:t>上传输的</a:t>
            </a:r>
            <a:r>
              <a:rPr lang="en-US" altLang="zh-CN" sz="2000" dirty="0">
                <a:latin typeface="Times New Roman" panose="02020603050405020304" pitchFamily="18" charset="0"/>
                <a:ea typeface="黑体" panose="02010609060101010101" pitchFamily="49" charset="-122"/>
              </a:rPr>
              <a:t>IP</a:t>
            </a:r>
            <a:r>
              <a:rPr lang="zh-CN" altLang="en-US" sz="2000" dirty="0">
                <a:latin typeface="Times New Roman" panose="02020603050405020304" pitchFamily="18" charset="0"/>
                <a:ea typeface="黑体" panose="02010609060101010101" pitchFamily="49" charset="-122"/>
              </a:rPr>
              <a:t>报文；</a:t>
            </a:r>
            <a:endParaRPr lang="en-US" altLang="zh-CN" sz="2000" dirty="0">
              <a:latin typeface="Times New Roman" panose="02020603050405020304" pitchFamily="18" charset="0"/>
              <a:ea typeface="黑体" panose="02010609060101010101" pitchFamily="49" charset="-122"/>
            </a:endParaRPr>
          </a:p>
          <a:p>
            <a:pPr marL="803275" lvl="1" indent="-346075" algn="just">
              <a:lnSpc>
                <a:spcPct val="130000"/>
              </a:lnSpc>
              <a:spcBef>
                <a:spcPts val="500"/>
              </a:spcBef>
              <a:buSzPct val="120000"/>
              <a:buFont typeface="Times New Roman" panose="02020603050405020304" pitchFamily="18" charset="0"/>
              <a:buChar char="–"/>
            </a:pPr>
            <a:r>
              <a:rPr lang="zh-CN" altLang="en-US" sz="2000" dirty="0">
                <a:latin typeface="Times New Roman" panose="02020603050405020304" pitchFamily="18" charset="0"/>
                <a:ea typeface="黑体" panose="02010609060101010101" pitchFamily="49" charset="-122"/>
              </a:rPr>
              <a:t>此时的结果就是</a:t>
            </a:r>
            <a:r>
              <a:rPr lang="en-US" altLang="zh-CN" sz="2000" dirty="0">
                <a:latin typeface="Times New Roman" panose="02020603050405020304" pitchFamily="18" charset="0"/>
                <a:ea typeface="黑体" panose="02010609060101010101" pitchFamily="49" charset="-122"/>
              </a:rPr>
              <a:t>IP</a:t>
            </a:r>
            <a:r>
              <a:rPr lang="zh-CN" altLang="en-US" sz="2000" dirty="0">
                <a:latin typeface="Times New Roman" panose="02020603050405020304" pitchFamily="18" charset="0"/>
                <a:ea typeface="黑体" panose="02010609060101010101" pitchFamily="49" charset="-122"/>
              </a:rPr>
              <a:t>报文中又有</a:t>
            </a:r>
            <a:r>
              <a:rPr lang="en-US" altLang="zh-CN" sz="2000" dirty="0">
                <a:latin typeface="Times New Roman" panose="02020603050405020304" pitchFamily="18" charset="0"/>
                <a:ea typeface="黑体" panose="02010609060101010101" pitchFamily="49" charset="-122"/>
              </a:rPr>
              <a:t>IP</a:t>
            </a:r>
            <a:r>
              <a:rPr lang="zh-CN" altLang="en-US" sz="2000" dirty="0">
                <a:latin typeface="Times New Roman" panose="02020603050405020304" pitchFamily="18" charset="0"/>
                <a:ea typeface="黑体" panose="02010609060101010101" pitchFamily="49" charset="-122"/>
              </a:rPr>
              <a:t>报文，但两个</a:t>
            </a:r>
            <a:r>
              <a:rPr lang="en-US" altLang="zh-CN" sz="2000" dirty="0">
                <a:latin typeface="Times New Roman" panose="02020603050405020304" pitchFamily="18" charset="0"/>
                <a:ea typeface="黑体" panose="02010609060101010101" pitchFamily="49" charset="-122"/>
              </a:rPr>
              <a:t>IP</a:t>
            </a:r>
            <a:r>
              <a:rPr lang="zh-CN" altLang="en-US" sz="2000" dirty="0">
                <a:latin typeface="Times New Roman" panose="02020603050405020304" pitchFamily="18" charset="0"/>
                <a:ea typeface="黑体" panose="02010609060101010101" pitchFamily="49" charset="-122"/>
              </a:rPr>
              <a:t>地址不同，一般用户报文的</a:t>
            </a:r>
            <a:r>
              <a:rPr lang="en-US" altLang="zh-CN" sz="2000" dirty="0">
                <a:latin typeface="Times New Roman" panose="02020603050405020304" pitchFamily="18" charset="0"/>
                <a:ea typeface="黑体" panose="02010609060101010101" pitchFamily="49" charset="-122"/>
              </a:rPr>
              <a:t>IP</a:t>
            </a:r>
            <a:r>
              <a:rPr lang="zh-CN" altLang="en-US" sz="2000" dirty="0">
                <a:latin typeface="Times New Roman" panose="02020603050405020304" pitchFamily="18" charset="0"/>
                <a:ea typeface="黑体" panose="02010609060101010101" pitchFamily="49" charset="-122"/>
              </a:rPr>
              <a:t>地址是私有地址，而</a:t>
            </a:r>
            <a:r>
              <a:rPr lang="en-US" altLang="zh-CN" sz="2000" dirty="0">
                <a:latin typeface="Times New Roman" panose="02020603050405020304" pitchFamily="18" charset="0"/>
                <a:ea typeface="黑体" panose="02010609060101010101" pitchFamily="49" charset="-122"/>
              </a:rPr>
              <a:t>LAC</a:t>
            </a:r>
            <a:r>
              <a:rPr lang="zh-CN" altLang="en-US" sz="2000" dirty="0">
                <a:latin typeface="Times New Roman" panose="02020603050405020304" pitchFamily="18" charset="0"/>
                <a:ea typeface="黑体" panose="02010609060101010101" pitchFamily="49" charset="-122"/>
              </a:rPr>
              <a:t>上的</a:t>
            </a:r>
            <a:r>
              <a:rPr lang="en-US" altLang="zh-CN" sz="2000" dirty="0">
                <a:latin typeface="Times New Roman" panose="02020603050405020304" pitchFamily="18" charset="0"/>
                <a:ea typeface="黑体" panose="02010609060101010101" pitchFamily="49" charset="-122"/>
              </a:rPr>
              <a:t>IP</a:t>
            </a:r>
            <a:r>
              <a:rPr lang="zh-CN" altLang="en-US" sz="2000" dirty="0">
                <a:latin typeface="Times New Roman" panose="02020603050405020304" pitchFamily="18" charset="0"/>
                <a:ea typeface="黑体" panose="02010609060101010101" pitchFamily="49" charset="-122"/>
              </a:rPr>
              <a:t>地址为公有地址，至此完成了</a:t>
            </a:r>
            <a:r>
              <a:rPr lang="en-US" altLang="zh-CN" sz="2000" dirty="0">
                <a:latin typeface="Times New Roman" panose="02020603050405020304" pitchFamily="18" charset="0"/>
                <a:ea typeface="黑体" panose="02010609060101010101" pitchFamily="49" charset="-122"/>
              </a:rPr>
              <a:t>VPN</a:t>
            </a:r>
            <a:r>
              <a:rPr lang="zh-CN" altLang="en-US" sz="2000" dirty="0">
                <a:latin typeface="Times New Roman" panose="02020603050405020304" pitchFamily="18" charset="0"/>
                <a:ea typeface="黑体" panose="02010609060101010101" pitchFamily="49" charset="-122"/>
              </a:rPr>
              <a:t>的私有数据的封装；</a:t>
            </a:r>
          </a:p>
        </p:txBody>
      </p:sp>
      <p:sp>
        <p:nvSpPr>
          <p:cNvPr id="18" name="椭圆 17"/>
          <p:cNvSpPr/>
          <p:nvPr/>
        </p:nvSpPr>
        <p:spPr>
          <a:xfrm>
            <a:off x="6490010" y="1479053"/>
            <a:ext cx="2388729" cy="3897775"/>
          </a:xfrm>
          <a:prstGeom prst="ellipse">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691277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4069" y="296344"/>
            <a:ext cx="5785941" cy="386733"/>
          </a:xfrm>
        </p:spPr>
        <p:txBody>
          <a:bodyPr>
            <a:noAutofit/>
          </a:bodyPr>
          <a:lstStyle/>
          <a:p>
            <a:r>
              <a:rPr lang="en-US" altLang="zh-CN" sz="2400" spc="600" dirty="0" smtClean="0">
                <a:solidFill>
                  <a:srgbClr val="084772"/>
                </a:solidFill>
                <a:latin typeface="微软雅黑" panose="020B0503020204020204" pitchFamily="34" charset="-122"/>
                <a:ea typeface="微软雅黑" panose="020B0503020204020204" pitchFamily="34" charset="-122"/>
                <a:cs typeface="+mn-cs"/>
              </a:rPr>
              <a:t>L2TP</a:t>
            </a:r>
            <a:r>
              <a:rPr lang="zh-CN" altLang="en-US" sz="2400" spc="600" dirty="0" smtClean="0">
                <a:solidFill>
                  <a:srgbClr val="084772"/>
                </a:solidFill>
                <a:latin typeface="微软雅黑" panose="020B0503020204020204" pitchFamily="34" charset="-122"/>
                <a:ea typeface="微软雅黑" panose="020B0503020204020204" pitchFamily="34" charset="-122"/>
                <a:cs typeface="+mn-cs"/>
              </a:rPr>
              <a:t>工作原理</a:t>
            </a:r>
            <a:endParaRPr lang="zh-CN" altLang="en-US" sz="2400" spc="600" dirty="0">
              <a:solidFill>
                <a:srgbClr val="084772"/>
              </a:solidFill>
              <a:latin typeface="微软雅黑" panose="020B0503020204020204" pitchFamily="34" charset="-122"/>
              <a:ea typeface="微软雅黑" panose="020B0503020204020204" pitchFamily="34" charset="-122"/>
              <a:cs typeface="+mn-cs"/>
            </a:endParaRPr>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3081" y="2419816"/>
            <a:ext cx="5467729" cy="3079676"/>
          </a:xfrm>
        </p:spPr>
      </p:pic>
      <p:grpSp>
        <p:nvGrpSpPr>
          <p:cNvPr id="7" name="组合 6">
            <a:extLst>
              <a:ext uri="{FF2B5EF4-FFF2-40B4-BE49-F238E27FC236}">
                <a16:creationId xmlns:a16="http://schemas.microsoft.com/office/drawing/2014/main" id="{94FACF2C-E8EA-4EBB-A5F5-624C5A2029E3}"/>
              </a:ext>
            </a:extLst>
          </p:cNvPr>
          <p:cNvGrpSpPr/>
          <p:nvPr/>
        </p:nvGrpSpPr>
        <p:grpSpPr>
          <a:xfrm>
            <a:off x="0" y="282221"/>
            <a:ext cx="12191996" cy="378554"/>
            <a:chOff x="0" y="247949"/>
            <a:chExt cx="12191996" cy="378554"/>
          </a:xfrm>
        </p:grpSpPr>
        <p:sp>
          <p:nvSpPr>
            <p:cNvPr id="15" name="矩形 14">
              <a:extLst>
                <a:ext uri="{FF2B5EF4-FFF2-40B4-BE49-F238E27FC236}">
                  <a16:creationId xmlns:a16="http://schemas.microsoft.com/office/drawing/2014/main" id="{F9A61405-0682-4602-BF60-F734C8C97EA0}"/>
                </a:ext>
              </a:extLst>
            </p:cNvPr>
            <p:cNvSpPr/>
            <p:nvPr/>
          </p:nvSpPr>
          <p:spPr>
            <a:xfrm>
              <a:off x="3498112" y="247949"/>
              <a:ext cx="8693884"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矩形 16"/>
          <p:cNvSpPr/>
          <p:nvPr/>
        </p:nvSpPr>
        <p:spPr>
          <a:xfrm>
            <a:off x="5705108" y="1115065"/>
            <a:ext cx="5715066" cy="4815164"/>
          </a:xfrm>
          <a:prstGeom prst="rect">
            <a:avLst/>
          </a:prstGeom>
        </p:spPr>
        <p:txBody>
          <a:bodyPr vert="horz" lIns="91440" tIns="45720" rIns="91440" bIns="45720" rtlCol="0">
            <a:normAutofit fontScale="92500"/>
          </a:bodyPr>
          <a:lstStyle/>
          <a:p>
            <a:pPr marL="358775" indent="-358775" algn="just">
              <a:lnSpc>
                <a:spcPct val="130000"/>
              </a:lnSpc>
              <a:spcBef>
                <a:spcPts val="1000"/>
              </a:spcBef>
              <a:buSzPct val="110000"/>
              <a:buFont typeface="Arial" panose="020B0604020202020204" pitchFamily="34" charset="0"/>
              <a:buChar char="•"/>
            </a:pPr>
            <a:r>
              <a:rPr lang="zh-CN" altLang="en-US" sz="2400" dirty="0">
                <a:latin typeface="Times New Roman" panose="02020603050405020304" pitchFamily="18" charset="0"/>
                <a:ea typeface="黑体" panose="02010609060101010101" pitchFamily="49" charset="-122"/>
              </a:rPr>
              <a:t>以一个用户侧的</a:t>
            </a:r>
            <a:r>
              <a:rPr lang="en-US" altLang="zh-CN" sz="2400" dirty="0">
                <a:latin typeface="Times New Roman" panose="02020603050405020304" pitchFamily="18" charset="0"/>
                <a:ea typeface="黑体" panose="02010609060101010101" pitchFamily="49" charset="-122"/>
              </a:rPr>
              <a:t>IP</a:t>
            </a:r>
            <a:r>
              <a:rPr lang="zh-CN" altLang="en-US" sz="2400" dirty="0">
                <a:latin typeface="Times New Roman" panose="02020603050405020304" pitchFamily="18" charset="0"/>
                <a:ea typeface="黑体" panose="02010609060101010101" pitchFamily="49" charset="-122"/>
              </a:rPr>
              <a:t>报文在</a:t>
            </a:r>
            <a:r>
              <a:rPr lang="en-US" altLang="zh-CN" sz="2400" dirty="0">
                <a:latin typeface="Times New Roman" panose="02020603050405020304" pitchFamily="18" charset="0"/>
                <a:ea typeface="黑体" panose="02010609060101010101" pitchFamily="49" charset="-122"/>
              </a:rPr>
              <a:t>TCP/IP</a:t>
            </a:r>
            <a:r>
              <a:rPr lang="zh-CN" altLang="en-US" sz="2400" dirty="0">
                <a:latin typeface="Times New Roman" panose="02020603050405020304" pitchFamily="18" charset="0"/>
                <a:ea typeface="黑体" panose="02010609060101010101" pitchFamily="49" charset="-122"/>
              </a:rPr>
              <a:t>协议栈中的传递过程来描述</a:t>
            </a:r>
            <a:r>
              <a:rPr lang="en-US" altLang="zh-CN" sz="2400" dirty="0">
                <a:latin typeface="Times New Roman" panose="02020603050405020304" pitchFamily="18" charset="0"/>
                <a:ea typeface="黑体" panose="02010609060101010101" pitchFamily="49" charset="-122"/>
              </a:rPr>
              <a:t>VPN</a:t>
            </a:r>
            <a:r>
              <a:rPr lang="zh-CN" altLang="en-US" sz="2400" dirty="0">
                <a:latin typeface="Times New Roman" panose="02020603050405020304" pitchFamily="18" charset="0"/>
                <a:ea typeface="黑体" panose="02010609060101010101" pitchFamily="49" charset="-122"/>
              </a:rPr>
              <a:t>工作</a:t>
            </a:r>
            <a:r>
              <a:rPr lang="zh-CN" altLang="en-US" sz="2400" dirty="0" smtClean="0">
                <a:latin typeface="Times New Roman" panose="02020603050405020304" pitchFamily="18" charset="0"/>
                <a:ea typeface="黑体" panose="02010609060101010101" pitchFamily="49" charset="-122"/>
              </a:rPr>
              <a:t>原理（续</a:t>
            </a:r>
            <a:r>
              <a:rPr lang="en-US" altLang="zh-CN" sz="2400" dirty="0" smtClean="0">
                <a:latin typeface="Times New Roman" panose="02020603050405020304" pitchFamily="18" charset="0"/>
                <a:ea typeface="黑体" panose="02010609060101010101" pitchFamily="49" charset="-122"/>
              </a:rPr>
              <a:t>1</a:t>
            </a:r>
            <a:r>
              <a:rPr lang="zh-CN" altLang="en-US" sz="2400" dirty="0" smtClean="0">
                <a:latin typeface="Times New Roman" panose="02020603050405020304" pitchFamily="18" charset="0"/>
                <a:ea typeface="黑体" panose="02010609060101010101" pitchFamily="49" charset="-122"/>
              </a:rPr>
              <a:t>）</a:t>
            </a:r>
            <a:endParaRPr lang="en-US" altLang="zh-CN" sz="2400" dirty="0">
              <a:latin typeface="Times New Roman" panose="02020603050405020304" pitchFamily="18" charset="0"/>
              <a:ea typeface="黑体" panose="02010609060101010101" pitchFamily="49" charset="-122"/>
            </a:endParaRPr>
          </a:p>
          <a:p>
            <a:pPr marL="803275" lvl="1" indent="-346075" algn="just">
              <a:lnSpc>
                <a:spcPct val="130000"/>
              </a:lnSpc>
              <a:spcBef>
                <a:spcPts val="500"/>
              </a:spcBef>
              <a:buSzPct val="120000"/>
              <a:buFont typeface="Times New Roman" panose="02020603050405020304" pitchFamily="18" charset="0"/>
              <a:buChar char="–"/>
            </a:pPr>
            <a:r>
              <a:rPr lang="zh-CN" altLang="en-US" sz="2000" dirty="0">
                <a:latin typeface="Times New Roman" panose="02020603050405020304" pitchFamily="18" charset="0"/>
                <a:ea typeface="黑体" panose="02010609060101010101" pitchFamily="49" charset="-122"/>
              </a:rPr>
              <a:t>在</a:t>
            </a:r>
            <a:r>
              <a:rPr lang="en-US" altLang="zh-CN" sz="2000" dirty="0">
                <a:latin typeface="Times New Roman" panose="02020603050405020304" pitchFamily="18" charset="0"/>
                <a:ea typeface="黑体" panose="02010609060101010101" pitchFamily="49" charset="-122"/>
              </a:rPr>
              <a:t>LNS</a:t>
            </a:r>
            <a:r>
              <a:rPr lang="zh-CN" altLang="en-US" sz="2000" dirty="0">
                <a:latin typeface="Times New Roman" panose="02020603050405020304" pitchFamily="18" charset="0"/>
                <a:ea typeface="黑体" panose="02010609060101010101" pitchFamily="49" charset="-122"/>
              </a:rPr>
              <a:t>侧，收到</a:t>
            </a:r>
            <a:r>
              <a:rPr lang="en-US" altLang="zh-CN" sz="2000" dirty="0">
                <a:latin typeface="Times New Roman" panose="02020603050405020304" pitchFamily="18" charset="0"/>
                <a:ea typeface="黑体" panose="02010609060101010101" pitchFamily="49" charset="-122"/>
              </a:rPr>
              <a:t>L2TP/VPN</a:t>
            </a:r>
            <a:r>
              <a:rPr lang="zh-CN" altLang="en-US" sz="2000" dirty="0">
                <a:latin typeface="Times New Roman" panose="02020603050405020304" pitchFamily="18" charset="0"/>
                <a:ea typeface="黑体" panose="02010609060101010101" pitchFamily="49" charset="-122"/>
              </a:rPr>
              <a:t>的</a:t>
            </a:r>
            <a:r>
              <a:rPr lang="en-US" altLang="zh-CN" sz="2000" dirty="0">
                <a:latin typeface="Times New Roman" panose="02020603050405020304" pitchFamily="18" charset="0"/>
                <a:ea typeface="黑体" panose="02010609060101010101" pitchFamily="49" charset="-122"/>
              </a:rPr>
              <a:t>IP</a:t>
            </a:r>
            <a:r>
              <a:rPr lang="zh-CN" altLang="en-US" sz="2000" dirty="0">
                <a:latin typeface="Times New Roman" panose="02020603050405020304" pitchFamily="18" charset="0"/>
                <a:ea typeface="黑体" panose="02010609060101010101" pitchFamily="49" charset="-122"/>
              </a:rPr>
              <a:t>报文后将</a:t>
            </a:r>
            <a:r>
              <a:rPr lang="en-US" altLang="zh-CN" sz="2000" dirty="0">
                <a:latin typeface="Times New Roman" panose="02020603050405020304" pitchFamily="18" charset="0"/>
                <a:ea typeface="黑体" panose="02010609060101010101" pitchFamily="49" charset="-122"/>
              </a:rPr>
              <a:t>IP</a:t>
            </a:r>
            <a:r>
              <a:rPr lang="zh-CN" altLang="en-US" sz="2000" dirty="0">
                <a:latin typeface="Times New Roman" panose="02020603050405020304" pitchFamily="18" charset="0"/>
                <a:ea typeface="黑体" panose="02010609060101010101" pitchFamily="49" charset="-122"/>
              </a:rPr>
              <a:t>、</a:t>
            </a:r>
            <a:r>
              <a:rPr lang="en-US" altLang="zh-CN" sz="2000" dirty="0">
                <a:latin typeface="Times New Roman" panose="02020603050405020304" pitchFamily="18" charset="0"/>
                <a:ea typeface="黑体" panose="02010609060101010101" pitchFamily="49" charset="-122"/>
              </a:rPr>
              <a:t>UDP</a:t>
            </a:r>
            <a:r>
              <a:rPr lang="zh-CN" altLang="en-US" sz="2000" dirty="0">
                <a:latin typeface="Times New Roman" panose="02020603050405020304" pitchFamily="18" charset="0"/>
                <a:ea typeface="黑体" panose="02010609060101010101" pitchFamily="49" charset="-122"/>
              </a:rPr>
              <a:t>、</a:t>
            </a:r>
            <a:r>
              <a:rPr lang="en-US" altLang="zh-CN" sz="2000" dirty="0">
                <a:latin typeface="Times New Roman" panose="02020603050405020304" pitchFamily="18" charset="0"/>
                <a:ea typeface="黑体" panose="02010609060101010101" pitchFamily="49" charset="-122"/>
              </a:rPr>
              <a:t>L2TP</a:t>
            </a:r>
            <a:r>
              <a:rPr lang="zh-CN" altLang="en-US" sz="2000" dirty="0">
                <a:latin typeface="Times New Roman" panose="02020603050405020304" pitchFamily="18" charset="0"/>
                <a:ea typeface="黑体" panose="02010609060101010101" pitchFamily="49" charset="-122"/>
              </a:rPr>
              <a:t>报文头去掉后就恢复了用户的</a:t>
            </a:r>
            <a:r>
              <a:rPr lang="en-US" altLang="zh-CN" sz="2000" dirty="0">
                <a:latin typeface="Times New Roman" panose="02020603050405020304" pitchFamily="18" charset="0"/>
                <a:ea typeface="黑体" panose="02010609060101010101" pitchFamily="49" charset="-122"/>
              </a:rPr>
              <a:t>PPP</a:t>
            </a:r>
            <a:r>
              <a:rPr lang="zh-CN" altLang="en-US" sz="2000" dirty="0">
                <a:latin typeface="Times New Roman" panose="02020603050405020304" pitchFamily="18" charset="0"/>
                <a:ea typeface="黑体" panose="02010609060101010101" pitchFamily="49" charset="-122"/>
              </a:rPr>
              <a:t>报文</a:t>
            </a:r>
            <a:endParaRPr lang="en-US" altLang="zh-CN" sz="2000" dirty="0">
              <a:latin typeface="Times New Roman" panose="02020603050405020304" pitchFamily="18" charset="0"/>
              <a:ea typeface="黑体" panose="02010609060101010101" pitchFamily="49" charset="-122"/>
            </a:endParaRPr>
          </a:p>
          <a:p>
            <a:pPr marL="803275" lvl="1" indent="-346075" algn="just">
              <a:lnSpc>
                <a:spcPct val="130000"/>
              </a:lnSpc>
              <a:spcBef>
                <a:spcPts val="500"/>
              </a:spcBef>
              <a:buSzPct val="120000"/>
              <a:buFont typeface="Times New Roman" panose="02020603050405020304" pitchFamily="18" charset="0"/>
              <a:buChar char="–"/>
            </a:pPr>
            <a:r>
              <a:rPr lang="zh-CN" altLang="en-US" sz="2000" dirty="0">
                <a:latin typeface="Times New Roman" panose="02020603050405020304" pitchFamily="18" charset="0"/>
                <a:ea typeface="黑体" panose="02010609060101010101" pitchFamily="49" charset="-122"/>
              </a:rPr>
              <a:t>将</a:t>
            </a:r>
            <a:r>
              <a:rPr lang="en-US" altLang="zh-CN" sz="2000" dirty="0">
                <a:latin typeface="Times New Roman" panose="02020603050405020304" pitchFamily="18" charset="0"/>
                <a:ea typeface="黑体" panose="02010609060101010101" pitchFamily="49" charset="-122"/>
              </a:rPr>
              <a:t>PPP</a:t>
            </a:r>
            <a:r>
              <a:rPr lang="zh-CN" altLang="en-US" sz="2000" dirty="0">
                <a:latin typeface="Times New Roman" panose="02020603050405020304" pitchFamily="18" charset="0"/>
                <a:ea typeface="黑体" panose="02010609060101010101" pitchFamily="49" charset="-122"/>
              </a:rPr>
              <a:t>报文头去掉就可以得到</a:t>
            </a:r>
            <a:r>
              <a:rPr lang="en-US" altLang="zh-CN" sz="2000" dirty="0">
                <a:latin typeface="Times New Roman" panose="02020603050405020304" pitchFamily="18" charset="0"/>
                <a:ea typeface="黑体" panose="02010609060101010101" pitchFamily="49" charset="-122"/>
              </a:rPr>
              <a:t>IP</a:t>
            </a:r>
            <a:r>
              <a:rPr lang="zh-CN" altLang="en-US" sz="2000" dirty="0">
                <a:latin typeface="Times New Roman" panose="02020603050405020304" pitchFamily="18" charset="0"/>
                <a:ea typeface="黑体" panose="02010609060101010101" pitchFamily="49" charset="-122"/>
              </a:rPr>
              <a:t>报文，至此用户</a:t>
            </a:r>
            <a:r>
              <a:rPr lang="en-US" altLang="zh-CN" sz="2000" dirty="0">
                <a:latin typeface="Times New Roman" panose="02020603050405020304" pitchFamily="18" charset="0"/>
                <a:ea typeface="黑体" panose="02010609060101010101" pitchFamily="49" charset="-122"/>
              </a:rPr>
              <a:t>IP</a:t>
            </a:r>
            <a:r>
              <a:rPr lang="zh-CN" altLang="en-US" sz="2000" dirty="0">
                <a:latin typeface="Times New Roman" panose="02020603050405020304" pitchFamily="18" charset="0"/>
                <a:ea typeface="黑体" panose="02010609060101010101" pitchFamily="49" charset="-122"/>
              </a:rPr>
              <a:t>数据报文得到，从而实现</a:t>
            </a:r>
            <a:r>
              <a:rPr lang="zh-CN" altLang="en-US" sz="2000" dirty="0" smtClean="0">
                <a:latin typeface="Times New Roman" panose="02020603050405020304" pitchFamily="18" charset="0"/>
                <a:ea typeface="黑体" panose="02010609060101010101" pitchFamily="49" charset="-122"/>
              </a:rPr>
              <a:t>用户</a:t>
            </a:r>
            <a:r>
              <a:rPr lang="en-US" altLang="zh-CN" sz="2000" dirty="0" smtClean="0">
                <a:latin typeface="Times New Roman" panose="02020603050405020304" pitchFamily="18" charset="0"/>
                <a:ea typeface="黑体" panose="02010609060101010101" pitchFamily="49" charset="-122"/>
              </a:rPr>
              <a:t>IP</a:t>
            </a:r>
            <a:r>
              <a:rPr lang="zh-CN" altLang="en-US" sz="2000" dirty="0" smtClean="0">
                <a:latin typeface="Times New Roman" panose="02020603050405020304" pitchFamily="18" charset="0"/>
                <a:ea typeface="黑体" panose="02010609060101010101" pitchFamily="49" charset="-122"/>
              </a:rPr>
              <a:t>数据</a:t>
            </a:r>
            <a:r>
              <a:rPr lang="zh-CN" altLang="en-US" sz="2000" dirty="0">
                <a:latin typeface="Times New Roman" panose="02020603050405020304" pitchFamily="18" charset="0"/>
                <a:ea typeface="黑体" panose="02010609060101010101" pitchFamily="49" charset="-122"/>
              </a:rPr>
              <a:t>的透明隧道传输</a:t>
            </a:r>
            <a:endParaRPr lang="en-US" altLang="zh-CN" sz="2000" dirty="0">
              <a:latin typeface="Times New Roman" panose="02020603050405020304" pitchFamily="18" charset="0"/>
              <a:ea typeface="黑体" panose="02010609060101010101" pitchFamily="49" charset="-122"/>
            </a:endParaRPr>
          </a:p>
          <a:p>
            <a:pPr marL="803275" lvl="1" indent="-346075" algn="just">
              <a:lnSpc>
                <a:spcPct val="130000"/>
              </a:lnSpc>
              <a:spcBef>
                <a:spcPts val="500"/>
              </a:spcBef>
              <a:buSzPct val="120000"/>
              <a:buFont typeface="Times New Roman" panose="02020603050405020304" pitchFamily="18" charset="0"/>
              <a:buChar char="–"/>
            </a:pPr>
            <a:r>
              <a:rPr lang="zh-CN" altLang="en-US" sz="2000" dirty="0">
                <a:latin typeface="Times New Roman" panose="02020603050405020304" pitchFamily="18" charset="0"/>
                <a:ea typeface="黑体" panose="02010609060101010101" pitchFamily="49" charset="-122"/>
              </a:rPr>
              <a:t>整个</a:t>
            </a:r>
            <a:r>
              <a:rPr lang="en-US" altLang="zh-CN" sz="2000" dirty="0">
                <a:latin typeface="Times New Roman" panose="02020603050405020304" pitchFamily="18" charset="0"/>
                <a:ea typeface="黑体" panose="02010609060101010101" pitchFamily="49" charset="-122"/>
              </a:rPr>
              <a:t>PPP</a:t>
            </a:r>
            <a:r>
              <a:rPr lang="zh-CN" altLang="en-US" sz="2000" dirty="0">
                <a:latin typeface="Times New Roman" panose="02020603050405020304" pitchFamily="18" charset="0"/>
                <a:ea typeface="黑体" panose="02010609060101010101" pitchFamily="49" charset="-122"/>
              </a:rPr>
              <a:t>报头</a:t>
            </a:r>
            <a:r>
              <a:rPr lang="en-US" altLang="zh-CN" sz="2000" dirty="0">
                <a:latin typeface="Times New Roman" panose="02020603050405020304" pitchFamily="18" charset="0"/>
                <a:ea typeface="黑体" panose="02010609060101010101" pitchFamily="49" charset="-122"/>
              </a:rPr>
              <a:t>/</a:t>
            </a:r>
            <a:r>
              <a:rPr lang="zh-CN" altLang="en-US" sz="2000" dirty="0">
                <a:latin typeface="Times New Roman" panose="02020603050405020304" pitchFamily="18" charset="0"/>
                <a:ea typeface="黑体" panose="02010609060101010101" pitchFamily="49" charset="-122"/>
              </a:rPr>
              <a:t>报文在传递的过程中也保持未变，这也验证了</a:t>
            </a:r>
            <a:r>
              <a:rPr lang="en-US" altLang="zh-CN" sz="2000" dirty="0">
                <a:latin typeface="Times New Roman" panose="02020603050405020304" pitchFamily="18" charset="0"/>
                <a:ea typeface="黑体" panose="02010609060101010101" pitchFamily="49" charset="-122"/>
              </a:rPr>
              <a:t>L2TP</a:t>
            </a:r>
            <a:r>
              <a:rPr lang="zh-CN" altLang="en-US" sz="2000" dirty="0">
                <a:latin typeface="Times New Roman" panose="02020603050405020304" pitchFamily="18" charset="0"/>
                <a:ea typeface="黑体" panose="02010609060101010101" pitchFamily="49" charset="-122"/>
              </a:rPr>
              <a:t>是一个二层</a:t>
            </a:r>
            <a:r>
              <a:rPr lang="en-US" altLang="zh-CN" sz="2000" dirty="0">
                <a:latin typeface="Times New Roman" panose="02020603050405020304" pitchFamily="18" charset="0"/>
                <a:ea typeface="黑体" panose="02010609060101010101" pitchFamily="49" charset="-122"/>
              </a:rPr>
              <a:t>VPN</a:t>
            </a:r>
            <a:r>
              <a:rPr lang="zh-CN" altLang="en-US" sz="2000" dirty="0">
                <a:latin typeface="Times New Roman" panose="02020603050405020304" pitchFamily="18" charset="0"/>
                <a:ea typeface="黑体" panose="02010609060101010101" pitchFamily="49" charset="-122"/>
              </a:rPr>
              <a:t>隧道协议</a:t>
            </a:r>
          </a:p>
        </p:txBody>
      </p:sp>
      <p:sp>
        <p:nvSpPr>
          <p:cNvPr id="18" name="椭圆 17"/>
          <p:cNvSpPr/>
          <p:nvPr/>
        </p:nvSpPr>
        <p:spPr>
          <a:xfrm>
            <a:off x="2963856" y="1688986"/>
            <a:ext cx="2388729" cy="3897775"/>
          </a:xfrm>
          <a:prstGeom prst="ellipse">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5974290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64512" y="280100"/>
            <a:ext cx="2272093" cy="382797"/>
          </a:xfrm>
          <a:prstGeom prst="rect">
            <a:avLst/>
          </a:prstGeom>
        </p:spPr>
        <p:txBody>
          <a:bodyPr vert="horz" wrap="square" lIns="0" tIns="13335" rIns="0" bIns="0" rtlCol="0" anchor="ctr">
            <a:spAutoFit/>
          </a:bodyPr>
          <a:lstStyle/>
          <a:p>
            <a:pPr marL="12700">
              <a:lnSpc>
                <a:spcPct val="100000"/>
              </a:lnSpc>
              <a:spcBef>
                <a:spcPts val="105"/>
              </a:spcBef>
            </a:pPr>
            <a:r>
              <a:rPr sz="2400" spc="600" dirty="0">
                <a:solidFill>
                  <a:srgbClr val="084772"/>
                </a:solidFill>
                <a:latin typeface="微软雅黑" panose="020B0503020204020204" pitchFamily="34" charset="-122"/>
                <a:ea typeface="微软雅黑" panose="020B0503020204020204" pitchFamily="34" charset="-122"/>
                <a:cs typeface="+mn-cs"/>
              </a:rPr>
              <a:t>L2TP协议</a:t>
            </a:r>
          </a:p>
        </p:txBody>
      </p:sp>
      <p:sp>
        <p:nvSpPr>
          <p:cNvPr id="4" name="object 4"/>
          <p:cNvSpPr txBox="1"/>
          <p:nvPr/>
        </p:nvSpPr>
        <p:spPr>
          <a:xfrm>
            <a:off x="704493" y="1229310"/>
            <a:ext cx="10582299" cy="4926941"/>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40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000">
                <a:latin typeface="Times New Roman" panose="02020603050405020304" pitchFamily="18" charset="0"/>
                <a:ea typeface="黑体" panose="02010609060101010101" pitchFamily="49" charset="-122"/>
              </a:defRPr>
            </a:lvl2pPr>
          </a:lstStyle>
          <a:p>
            <a:r>
              <a:rPr lang="en-US" altLang="zh-CN" sz="2800" dirty="0"/>
              <a:t>L2TP</a:t>
            </a:r>
            <a:r>
              <a:rPr lang="zh-CN" altLang="en-US" sz="2800" dirty="0"/>
              <a:t>控制层面、数据层面使用</a:t>
            </a:r>
            <a:r>
              <a:rPr lang="zh-CN" altLang="en-US" sz="2800" dirty="0">
                <a:solidFill>
                  <a:srgbClr val="C00000"/>
                </a:solidFill>
              </a:rPr>
              <a:t>同一个通信通道</a:t>
            </a:r>
            <a:r>
              <a:rPr lang="zh-CN" altLang="en-US" sz="2800" dirty="0" smtClean="0"/>
              <a:t>，简化</a:t>
            </a:r>
            <a:r>
              <a:rPr lang="zh-CN" altLang="en-US" sz="2800" dirty="0"/>
              <a:t>网络的实现与</a:t>
            </a:r>
            <a:r>
              <a:rPr lang="zh-CN" altLang="en-US" sz="2800" dirty="0" smtClean="0"/>
              <a:t>部署；</a:t>
            </a:r>
            <a:endParaRPr lang="en-US" sz="2800" dirty="0"/>
          </a:p>
          <a:p>
            <a:r>
              <a:rPr lang="zh-CN" altLang="en-US" sz="2800" dirty="0"/>
              <a:t>不仅支持对</a:t>
            </a:r>
            <a:r>
              <a:rPr lang="en-US" altLang="zh-CN" sz="2800" dirty="0"/>
              <a:t>PPP</a:t>
            </a:r>
            <a:r>
              <a:rPr lang="zh-CN" altLang="en-US" sz="2800" dirty="0"/>
              <a:t>的封装，还支持</a:t>
            </a:r>
            <a:r>
              <a:rPr lang="en-US" altLang="zh-CN" sz="2800" dirty="0"/>
              <a:t>Ethernet </a:t>
            </a:r>
            <a:r>
              <a:rPr lang="zh-CN" altLang="en-US" sz="2800" dirty="0"/>
              <a:t>、</a:t>
            </a:r>
            <a:r>
              <a:rPr lang="en-US" altLang="zh-CN" sz="2800" dirty="0"/>
              <a:t>ATM</a:t>
            </a:r>
            <a:r>
              <a:rPr lang="zh-CN" altLang="en-US" sz="2800" dirty="0"/>
              <a:t>、</a:t>
            </a:r>
            <a:r>
              <a:rPr lang="en-US" altLang="zh-CN" sz="2800" dirty="0"/>
              <a:t>HDLC</a:t>
            </a:r>
            <a:r>
              <a:rPr lang="zh-CN" altLang="en-US" sz="2800" dirty="0"/>
              <a:t>、</a:t>
            </a:r>
            <a:r>
              <a:rPr lang="en-US" altLang="zh-CN" sz="2800" dirty="0"/>
              <a:t>Frame Relay </a:t>
            </a:r>
            <a:r>
              <a:rPr lang="zh-CN" altLang="en-US" sz="2800" dirty="0"/>
              <a:t>的封装。</a:t>
            </a:r>
          </a:p>
          <a:p>
            <a:r>
              <a:rPr lang="zh-CN" altLang="en-US" sz="2800" dirty="0" smtClean="0"/>
              <a:t>对</a:t>
            </a:r>
            <a:r>
              <a:rPr lang="zh-CN" altLang="en-US" sz="2800" dirty="0">
                <a:solidFill>
                  <a:srgbClr val="C00000"/>
                </a:solidFill>
              </a:rPr>
              <a:t>网络多样性的支持</a:t>
            </a:r>
            <a:r>
              <a:rPr lang="zh-CN" altLang="en-US" sz="2800" dirty="0"/>
              <a:t>、以及</a:t>
            </a:r>
            <a:r>
              <a:rPr lang="zh-CN" altLang="en-US" sz="2800" dirty="0">
                <a:solidFill>
                  <a:srgbClr val="C00000"/>
                </a:solidFill>
              </a:rPr>
              <a:t>单通道的实现</a:t>
            </a:r>
            <a:r>
              <a:rPr lang="zh-CN" altLang="en-US" sz="2800" dirty="0"/>
              <a:t>，使的</a:t>
            </a:r>
            <a:r>
              <a:rPr lang="en-US" altLang="zh-CN" sz="2800" dirty="0"/>
              <a:t>L2TP</a:t>
            </a:r>
            <a:r>
              <a:rPr lang="zh-CN" altLang="en-US" sz="2800" dirty="0"/>
              <a:t>获得更广泛的</a:t>
            </a:r>
            <a:r>
              <a:rPr lang="zh-CN" altLang="en-US" sz="2800" dirty="0" smtClean="0"/>
              <a:t>支持；</a:t>
            </a:r>
            <a:endParaRPr lang="en-US" altLang="zh-CN" sz="2800" dirty="0"/>
          </a:p>
        </p:txBody>
      </p:sp>
      <p:grpSp>
        <p:nvGrpSpPr>
          <p:cNvPr id="8" name="组合 7">
            <a:extLst>
              <a:ext uri="{FF2B5EF4-FFF2-40B4-BE49-F238E27FC236}">
                <a16:creationId xmlns:a16="http://schemas.microsoft.com/office/drawing/2014/main" id="{94FACF2C-E8EA-4EBB-A5F5-624C5A2029E3}"/>
              </a:ext>
            </a:extLst>
          </p:cNvPr>
          <p:cNvGrpSpPr/>
          <p:nvPr/>
        </p:nvGrpSpPr>
        <p:grpSpPr>
          <a:xfrm>
            <a:off x="0" y="282221"/>
            <a:ext cx="12191996" cy="378554"/>
            <a:chOff x="0" y="247949"/>
            <a:chExt cx="12191996" cy="378554"/>
          </a:xfrm>
        </p:grpSpPr>
        <p:sp>
          <p:nvSpPr>
            <p:cNvPr id="16" name="矩形 15">
              <a:extLst>
                <a:ext uri="{FF2B5EF4-FFF2-40B4-BE49-F238E27FC236}">
                  <a16:creationId xmlns:a16="http://schemas.microsoft.com/office/drawing/2014/main" id="{F9A61405-0682-4602-BF60-F734C8C97EA0}"/>
                </a:ext>
              </a:extLst>
            </p:cNvPr>
            <p:cNvSpPr/>
            <p:nvPr/>
          </p:nvSpPr>
          <p:spPr>
            <a:xfrm>
              <a:off x="3136605" y="247949"/>
              <a:ext cx="9055391"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283067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64512" y="280100"/>
            <a:ext cx="1765935" cy="382797"/>
          </a:xfrm>
          <a:prstGeom prst="rect">
            <a:avLst/>
          </a:prstGeom>
        </p:spPr>
        <p:txBody>
          <a:bodyPr vert="horz" wrap="square" lIns="0" tIns="13335" rIns="0" bIns="0" rtlCol="0" anchor="ctr">
            <a:spAutoFit/>
          </a:bodyPr>
          <a:lstStyle/>
          <a:p>
            <a:pPr marL="12700">
              <a:lnSpc>
                <a:spcPct val="100000"/>
              </a:lnSpc>
              <a:spcBef>
                <a:spcPts val="105"/>
              </a:spcBef>
            </a:pPr>
            <a:r>
              <a:rPr sz="2000" spc="600" dirty="0">
                <a:solidFill>
                  <a:srgbClr val="084772"/>
                </a:solidFill>
                <a:latin typeface="微软雅黑" panose="020B0503020204020204" pitchFamily="34" charset="-122"/>
                <a:ea typeface="微软雅黑" panose="020B0503020204020204" pitchFamily="34" charset="-122"/>
                <a:cs typeface="+mn-cs"/>
              </a:rPr>
              <a:t>L2TP</a:t>
            </a:r>
            <a:r>
              <a:rPr sz="2400" spc="600" dirty="0">
                <a:solidFill>
                  <a:srgbClr val="084772"/>
                </a:solidFill>
                <a:latin typeface="微软雅黑" panose="020B0503020204020204" pitchFamily="34" charset="-122"/>
                <a:ea typeface="微软雅黑" panose="020B0503020204020204" pitchFamily="34" charset="-122"/>
                <a:cs typeface="+mn-cs"/>
              </a:rPr>
              <a:t>协议</a:t>
            </a:r>
            <a:endParaRPr sz="2000" spc="600" dirty="0">
              <a:solidFill>
                <a:srgbClr val="084772"/>
              </a:solidFill>
              <a:latin typeface="微软雅黑" panose="020B0503020204020204" pitchFamily="34" charset="-122"/>
              <a:ea typeface="微软雅黑" panose="020B0503020204020204" pitchFamily="34" charset="-122"/>
              <a:cs typeface="+mn-cs"/>
            </a:endParaRPr>
          </a:p>
        </p:txBody>
      </p:sp>
      <p:sp>
        <p:nvSpPr>
          <p:cNvPr id="4" name="object 4"/>
          <p:cNvSpPr txBox="1"/>
          <p:nvPr/>
        </p:nvSpPr>
        <p:spPr>
          <a:xfrm>
            <a:off x="704494" y="1229310"/>
            <a:ext cx="10512856" cy="4522904"/>
          </a:xfrm>
          <a:prstGeom prst="rect">
            <a:avLst/>
          </a:prstGeom>
        </p:spPr>
        <p:txBody>
          <a:bodyPr vert="horz" lIns="91440" tIns="45720" rIns="91440" bIns="45720" rtlCol="0">
            <a:norm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40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000">
                <a:latin typeface="Times New Roman" panose="02020603050405020304" pitchFamily="18" charset="0"/>
                <a:ea typeface="黑体" panose="02010609060101010101" pitchFamily="49" charset="-122"/>
              </a:defRPr>
            </a:lvl2pPr>
          </a:lstStyle>
          <a:p>
            <a:r>
              <a:rPr sz="2800" dirty="0"/>
              <a:t>L2TP协议</a:t>
            </a:r>
            <a:r>
              <a:rPr sz="2800" dirty="0">
                <a:solidFill>
                  <a:srgbClr val="C00000"/>
                </a:solidFill>
              </a:rPr>
              <a:t>自身不提供加密与可靠性验证的功能</a:t>
            </a:r>
            <a:r>
              <a:rPr sz="2800" dirty="0"/>
              <a:t>，可以和安全协议搭配使用，从而实现数据的加密传输</a:t>
            </a:r>
            <a:r>
              <a:rPr sz="2800" dirty="0" smtClean="0"/>
              <a:t>。</a:t>
            </a:r>
            <a:endParaRPr lang="en-US" sz="2800" dirty="0" smtClean="0"/>
          </a:p>
          <a:p>
            <a:r>
              <a:rPr sz="2800" dirty="0" smtClean="0"/>
              <a:t>经常与</a:t>
            </a:r>
            <a:r>
              <a:rPr sz="2800" dirty="0"/>
              <a:t>L2TP协议搭配的加密协议是</a:t>
            </a:r>
            <a:r>
              <a:rPr sz="2800" dirty="0">
                <a:solidFill>
                  <a:srgbClr val="C00000"/>
                </a:solidFill>
              </a:rPr>
              <a:t>IPsec</a:t>
            </a:r>
            <a:r>
              <a:rPr sz="2800" dirty="0"/>
              <a:t>，当这两个协议搭配使用时，</a:t>
            </a:r>
            <a:r>
              <a:rPr sz="2800" dirty="0">
                <a:solidFill>
                  <a:srgbClr val="C00000"/>
                </a:solidFill>
              </a:rPr>
              <a:t>通常合称L2TP/IPsec</a:t>
            </a:r>
            <a:r>
              <a:rPr sz="2800" dirty="0"/>
              <a:t>。</a:t>
            </a:r>
          </a:p>
          <a:p>
            <a:r>
              <a:rPr lang="zh-CN" altLang="en-US" sz="2800" dirty="0"/>
              <a:t>因为是</a:t>
            </a:r>
            <a:r>
              <a:rPr lang="zh-CN" altLang="en-US" sz="2800" dirty="0">
                <a:solidFill>
                  <a:srgbClr val="C00000"/>
                </a:solidFill>
              </a:rPr>
              <a:t>加密整个</a:t>
            </a:r>
            <a:r>
              <a:rPr lang="en-US" altLang="zh-CN" sz="2800" dirty="0">
                <a:solidFill>
                  <a:srgbClr val="C00000"/>
                </a:solidFill>
              </a:rPr>
              <a:t>tunnel</a:t>
            </a:r>
            <a:r>
              <a:rPr lang="zh-CN" altLang="en-US" sz="2800" dirty="0"/>
              <a:t>，所以安全性更高</a:t>
            </a:r>
            <a:endParaRPr sz="2800" dirty="0"/>
          </a:p>
        </p:txBody>
      </p:sp>
      <p:grpSp>
        <p:nvGrpSpPr>
          <p:cNvPr id="8" name="组合 7">
            <a:extLst>
              <a:ext uri="{FF2B5EF4-FFF2-40B4-BE49-F238E27FC236}">
                <a16:creationId xmlns:a16="http://schemas.microsoft.com/office/drawing/2014/main" id="{94FACF2C-E8EA-4EBB-A5F5-624C5A2029E3}"/>
              </a:ext>
            </a:extLst>
          </p:cNvPr>
          <p:cNvGrpSpPr/>
          <p:nvPr/>
        </p:nvGrpSpPr>
        <p:grpSpPr>
          <a:xfrm>
            <a:off x="0" y="282221"/>
            <a:ext cx="12191996" cy="378554"/>
            <a:chOff x="0" y="247949"/>
            <a:chExt cx="12191996" cy="378554"/>
          </a:xfrm>
        </p:grpSpPr>
        <p:sp>
          <p:nvSpPr>
            <p:cNvPr id="16" name="矩形 15">
              <a:extLst>
                <a:ext uri="{FF2B5EF4-FFF2-40B4-BE49-F238E27FC236}">
                  <a16:creationId xmlns:a16="http://schemas.microsoft.com/office/drawing/2014/main" id="{F9A61405-0682-4602-BF60-F734C8C97EA0}"/>
                </a:ext>
              </a:extLst>
            </p:cNvPr>
            <p:cNvSpPr/>
            <p:nvPr/>
          </p:nvSpPr>
          <p:spPr>
            <a:xfrm>
              <a:off x="2881773" y="247949"/>
              <a:ext cx="9310223"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28822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3140" y="1109812"/>
            <a:ext cx="10515600" cy="5022866"/>
          </a:xfrm>
        </p:spPr>
        <p:txBody>
          <a:bodyPr vert="horz" lIns="91440" tIns="45720" rIns="91440" bIns="45720" rtlCol="0">
            <a:normAutofit fontScale="85000" lnSpcReduction="10000"/>
          </a:bodyPr>
          <a:lstStyle/>
          <a:p>
            <a:r>
              <a:rPr lang="en-US" altLang="zh-CN" dirty="0"/>
              <a:t>L2TP</a:t>
            </a:r>
            <a:r>
              <a:rPr lang="zh-CN" altLang="en-US" dirty="0"/>
              <a:t>协议是目前</a:t>
            </a:r>
            <a:r>
              <a:rPr lang="en-US" altLang="zh-CN" dirty="0"/>
              <a:t>IETF</a:t>
            </a:r>
            <a:r>
              <a:rPr lang="zh-CN" altLang="en-US" dirty="0"/>
              <a:t>的标准，由</a:t>
            </a:r>
            <a:r>
              <a:rPr lang="en-US" altLang="zh-CN" dirty="0"/>
              <a:t>IETF</a:t>
            </a:r>
            <a:r>
              <a:rPr lang="zh-CN" altLang="en-US" dirty="0"/>
              <a:t>融合</a:t>
            </a:r>
            <a:r>
              <a:rPr lang="en-US" altLang="zh-CN" dirty="0">
                <a:solidFill>
                  <a:srgbClr val="C00000"/>
                </a:solidFill>
              </a:rPr>
              <a:t>PPTP</a:t>
            </a:r>
            <a:r>
              <a:rPr lang="zh-CN" altLang="en-US" dirty="0">
                <a:solidFill>
                  <a:srgbClr val="C00000"/>
                </a:solidFill>
              </a:rPr>
              <a:t>与</a:t>
            </a:r>
            <a:r>
              <a:rPr lang="en-US" altLang="zh-CN" dirty="0">
                <a:solidFill>
                  <a:srgbClr val="C00000"/>
                </a:solidFill>
              </a:rPr>
              <a:t>L2F</a:t>
            </a:r>
            <a:r>
              <a:rPr lang="zh-CN" altLang="en-US" dirty="0"/>
              <a:t>而形成。两者都使用</a:t>
            </a:r>
            <a:r>
              <a:rPr lang="en-US" altLang="zh-CN" dirty="0"/>
              <a:t>PPP</a:t>
            </a:r>
            <a:r>
              <a:rPr lang="zh-CN" altLang="en-US" dirty="0"/>
              <a:t>协议对数据进行封装，然后添加附加包头用于数据在互联网络上的传输</a:t>
            </a:r>
            <a:r>
              <a:rPr lang="zh-CN" altLang="en-US" dirty="0" smtClean="0"/>
              <a:t>。</a:t>
            </a:r>
            <a:endParaRPr lang="en-US" altLang="zh-CN" dirty="0" smtClean="0"/>
          </a:p>
          <a:p>
            <a:r>
              <a:rPr lang="zh-CN" altLang="en-US" dirty="0" smtClean="0"/>
              <a:t>尽管</a:t>
            </a:r>
            <a:r>
              <a:rPr lang="zh-CN" altLang="en-US" dirty="0"/>
              <a:t>两个协议非常相似，但是仍</a:t>
            </a:r>
            <a:r>
              <a:rPr lang="zh-CN" altLang="en-US" dirty="0" smtClean="0"/>
              <a:t>存在不同，主要包括：</a:t>
            </a:r>
            <a:endParaRPr lang="zh-CN" altLang="en-US" dirty="0"/>
          </a:p>
          <a:p>
            <a:pPr lvl="1"/>
            <a:r>
              <a:rPr lang="en-US" altLang="zh-CN" dirty="0" smtClean="0"/>
              <a:t>PPTP</a:t>
            </a:r>
            <a:r>
              <a:rPr lang="zh-CN" altLang="en-US" dirty="0"/>
              <a:t>要求互联网络为</a:t>
            </a:r>
            <a:r>
              <a:rPr lang="en-US" altLang="zh-CN" dirty="0">
                <a:solidFill>
                  <a:srgbClr val="C00000"/>
                </a:solidFill>
              </a:rPr>
              <a:t>IP</a:t>
            </a:r>
            <a:r>
              <a:rPr lang="zh-CN" altLang="en-US" dirty="0">
                <a:solidFill>
                  <a:srgbClr val="C00000"/>
                </a:solidFill>
              </a:rPr>
              <a:t>网络</a:t>
            </a:r>
            <a:r>
              <a:rPr lang="zh-CN" altLang="en-US" dirty="0"/>
              <a:t>，</a:t>
            </a:r>
            <a:r>
              <a:rPr lang="en-US" altLang="zh-CN" dirty="0"/>
              <a:t>L2TP</a:t>
            </a:r>
            <a:r>
              <a:rPr lang="zh-CN" altLang="en-US" dirty="0"/>
              <a:t>只要求隧道媒介提供</a:t>
            </a:r>
            <a:r>
              <a:rPr lang="zh-CN" altLang="en-US" dirty="0">
                <a:solidFill>
                  <a:srgbClr val="C00000"/>
                </a:solidFill>
              </a:rPr>
              <a:t>面向数据包的点对点的连接</a:t>
            </a:r>
            <a:r>
              <a:rPr lang="zh-CN" altLang="en-US" dirty="0"/>
              <a:t>。</a:t>
            </a:r>
            <a:r>
              <a:rPr lang="en-US" altLang="zh-CN" dirty="0"/>
              <a:t>L2TP</a:t>
            </a:r>
            <a:r>
              <a:rPr lang="zh-CN" altLang="en-US" dirty="0"/>
              <a:t>可以在</a:t>
            </a:r>
            <a:r>
              <a:rPr lang="en-US" altLang="zh-CN" dirty="0"/>
              <a:t>IP</a:t>
            </a:r>
            <a:r>
              <a:rPr lang="zh-CN" altLang="en-US" dirty="0"/>
              <a:t>（使用</a:t>
            </a:r>
            <a:r>
              <a:rPr lang="en-US" altLang="zh-CN" dirty="0"/>
              <a:t>UDP</a:t>
            </a:r>
            <a:r>
              <a:rPr lang="zh-CN" altLang="en-US" dirty="0"/>
              <a:t>）、帧中继永久虚拟电路（</a:t>
            </a:r>
            <a:r>
              <a:rPr lang="en-US" altLang="zh-CN" dirty="0"/>
              <a:t>PVCs</a:t>
            </a:r>
            <a:r>
              <a:rPr lang="zh-CN" altLang="en-US" dirty="0"/>
              <a:t>）、</a:t>
            </a:r>
            <a:r>
              <a:rPr lang="en-US" altLang="zh-CN" dirty="0"/>
              <a:t>X.25</a:t>
            </a:r>
            <a:r>
              <a:rPr lang="zh-CN" altLang="en-US" dirty="0"/>
              <a:t>虚拟电路（</a:t>
            </a:r>
            <a:r>
              <a:rPr lang="en-US" altLang="zh-CN" dirty="0"/>
              <a:t>VCs</a:t>
            </a:r>
            <a:r>
              <a:rPr lang="zh-CN" altLang="en-US" dirty="0"/>
              <a:t>）或</a:t>
            </a:r>
            <a:r>
              <a:rPr lang="en-US" altLang="zh-CN" dirty="0"/>
              <a:t>ATMVCs</a:t>
            </a:r>
            <a:r>
              <a:rPr lang="zh-CN" altLang="en-US" dirty="0"/>
              <a:t>网络上使用。</a:t>
            </a:r>
          </a:p>
          <a:p>
            <a:pPr lvl="1"/>
            <a:r>
              <a:rPr lang="en-US" altLang="zh-CN" dirty="0" smtClean="0"/>
              <a:t>PPTP</a:t>
            </a:r>
            <a:r>
              <a:rPr lang="zh-CN" altLang="en-US" dirty="0"/>
              <a:t>只能在两端点间建立单一隧道。</a:t>
            </a:r>
            <a:r>
              <a:rPr lang="en-US" altLang="zh-CN" dirty="0"/>
              <a:t>L2TP</a:t>
            </a:r>
            <a:r>
              <a:rPr lang="zh-CN" altLang="en-US" dirty="0">
                <a:solidFill>
                  <a:srgbClr val="C00000"/>
                </a:solidFill>
              </a:rPr>
              <a:t>支持在两端点间使用多隧道</a:t>
            </a:r>
            <a:r>
              <a:rPr lang="zh-CN" altLang="en-US" dirty="0"/>
              <a:t>。使用</a:t>
            </a:r>
            <a:r>
              <a:rPr lang="en-US" altLang="zh-CN" dirty="0"/>
              <a:t>L2TP</a:t>
            </a:r>
            <a:r>
              <a:rPr lang="zh-CN" altLang="en-US" dirty="0"/>
              <a:t>，用户可以针对不同的服务质量创建不同的隧道。</a:t>
            </a:r>
          </a:p>
          <a:p>
            <a:pPr lvl="1"/>
            <a:r>
              <a:rPr lang="en-US" altLang="zh-CN" dirty="0" smtClean="0"/>
              <a:t>L2TP</a:t>
            </a:r>
            <a:r>
              <a:rPr lang="zh-CN" altLang="en-US" dirty="0"/>
              <a:t>可以</a:t>
            </a:r>
            <a:r>
              <a:rPr lang="zh-CN" altLang="en-US" dirty="0">
                <a:solidFill>
                  <a:srgbClr val="C00000"/>
                </a:solidFill>
              </a:rPr>
              <a:t>提供隧道验证</a:t>
            </a:r>
            <a:r>
              <a:rPr lang="zh-CN" altLang="en-US" dirty="0"/>
              <a:t>，而</a:t>
            </a:r>
            <a:r>
              <a:rPr lang="en-US" altLang="zh-CN" dirty="0"/>
              <a:t>PPTP</a:t>
            </a:r>
            <a:r>
              <a:rPr lang="zh-CN" altLang="en-US" dirty="0"/>
              <a:t>则不支持隧道验证。但是当</a:t>
            </a:r>
            <a:r>
              <a:rPr lang="en-US" altLang="zh-CN" dirty="0"/>
              <a:t>L2TP</a:t>
            </a:r>
            <a:r>
              <a:rPr lang="zh-CN" altLang="en-US" dirty="0"/>
              <a:t>或</a:t>
            </a:r>
            <a:r>
              <a:rPr lang="en-US" altLang="zh-CN" dirty="0"/>
              <a:t>PPTP</a:t>
            </a:r>
            <a:r>
              <a:rPr lang="zh-CN" altLang="en-US" dirty="0"/>
              <a:t>与</a:t>
            </a:r>
            <a:r>
              <a:rPr lang="en-US" altLang="zh-CN" dirty="0"/>
              <a:t>IPSec</a:t>
            </a:r>
            <a:r>
              <a:rPr lang="zh-CN" altLang="en-US" dirty="0"/>
              <a:t>共同使用时，可以由</a:t>
            </a:r>
            <a:r>
              <a:rPr lang="en-US" altLang="zh-CN" dirty="0"/>
              <a:t>IPSec</a:t>
            </a:r>
            <a:r>
              <a:rPr lang="zh-CN" altLang="en-US" dirty="0"/>
              <a:t>提供隧道验证，而不需要在第</a:t>
            </a:r>
            <a:r>
              <a:rPr lang="en-US" altLang="zh-CN" dirty="0"/>
              <a:t>2</a:t>
            </a:r>
            <a:r>
              <a:rPr lang="zh-CN" altLang="en-US" dirty="0"/>
              <a:t>层协议上验证隧道</a:t>
            </a:r>
            <a:r>
              <a:rPr lang="zh-CN" altLang="en-US" dirty="0" smtClean="0"/>
              <a:t>。</a:t>
            </a:r>
            <a:endParaRPr lang="zh-CN" altLang="en-US" dirty="0"/>
          </a:p>
          <a:p>
            <a:endParaRPr lang="zh-CN" altLang="en-US" dirty="0"/>
          </a:p>
        </p:txBody>
      </p:sp>
      <p:sp>
        <p:nvSpPr>
          <p:cNvPr id="4" name="object 3"/>
          <p:cNvSpPr txBox="1">
            <a:spLocks noGrp="1"/>
          </p:cNvSpPr>
          <p:nvPr>
            <p:ph type="title"/>
          </p:nvPr>
        </p:nvSpPr>
        <p:spPr>
          <a:xfrm>
            <a:off x="864512" y="280100"/>
            <a:ext cx="4845172" cy="382797"/>
          </a:xfrm>
          <a:prstGeom prst="rect">
            <a:avLst/>
          </a:prstGeom>
        </p:spPr>
        <p:txBody>
          <a:bodyPr vert="horz" wrap="square" lIns="0" tIns="13335" rIns="0" bIns="0" rtlCol="0" anchor="ctr">
            <a:spAutoFit/>
          </a:bodyPr>
          <a:lstStyle/>
          <a:p>
            <a:pPr marL="12700">
              <a:lnSpc>
                <a:spcPct val="100000"/>
              </a:lnSpc>
              <a:spcBef>
                <a:spcPts val="105"/>
              </a:spcBef>
            </a:pPr>
            <a:r>
              <a:rPr sz="2000" spc="600" dirty="0">
                <a:solidFill>
                  <a:srgbClr val="084772"/>
                </a:solidFill>
                <a:latin typeface="微软雅黑" panose="020B0503020204020204" pitchFamily="34" charset="-122"/>
                <a:ea typeface="微软雅黑" panose="020B0503020204020204" pitchFamily="34" charset="-122"/>
                <a:cs typeface="+mn-cs"/>
              </a:rPr>
              <a:t>L2TP</a:t>
            </a:r>
            <a:r>
              <a:rPr sz="2400" spc="600" dirty="0" smtClean="0">
                <a:solidFill>
                  <a:srgbClr val="084772"/>
                </a:solidFill>
                <a:latin typeface="微软雅黑" panose="020B0503020204020204" pitchFamily="34" charset="-122"/>
                <a:ea typeface="微软雅黑" panose="020B0503020204020204" pitchFamily="34" charset="-122"/>
                <a:cs typeface="+mn-cs"/>
              </a:rPr>
              <a:t>协议</a:t>
            </a:r>
            <a:r>
              <a:rPr lang="zh-CN" altLang="en-US" sz="2400" spc="600" dirty="0" smtClean="0">
                <a:solidFill>
                  <a:srgbClr val="084772"/>
                </a:solidFill>
                <a:latin typeface="微软雅黑" panose="020B0503020204020204" pitchFamily="34" charset="-122"/>
                <a:ea typeface="微软雅黑" panose="020B0503020204020204" pitchFamily="34" charset="-122"/>
                <a:cs typeface="+mn-cs"/>
              </a:rPr>
              <a:t>与</a:t>
            </a:r>
            <a:r>
              <a:rPr lang="en-US" altLang="zh-CN" spc="600" dirty="0" smtClean="0">
                <a:solidFill>
                  <a:srgbClr val="084772"/>
                </a:solidFill>
                <a:cs typeface="+mn-cs"/>
              </a:rPr>
              <a:t>PPTP</a:t>
            </a:r>
            <a:r>
              <a:rPr lang="zh-CN" altLang="en-US" spc="600" dirty="0" smtClean="0">
                <a:solidFill>
                  <a:srgbClr val="084772"/>
                </a:solidFill>
                <a:cs typeface="+mn-cs"/>
              </a:rPr>
              <a:t>协议比较</a:t>
            </a:r>
            <a:endParaRPr sz="2000" spc="600" dirty="0">
              <a:solidFill>
                <a:srgbClr val="084772"/>
              </a:solidFill>
              <a:latin typeface="微软雅黑" panose="020B0503020204020204" pitchFamily="34" charset="-122"/>
              <a:ea typeface="微软雅黑" panose="020B0503020204020204" pitchFamily="34" charset="-122"/>
              <a:cs typeface="+mn-cs"/>
            </a:endParaRPr>
          </a:p>
        </p:txBody>
      </p:sp>
      <p:grpSp>
        <p:nvGrpSpPr>
          <p:cNvPr id="5" name="组合 4">
            <a:extLst>
              <a:ext uri="{FF2B5EF4-FFF2-40B4-BE49-F238E27FC236}">
                <a16:creationId xmlns:a16="http://schemas.microsoft.com/office/drawing/2014/main" id="{94FACF2C-E8EA-4EBB-A5F5-624C5A2029E3}"/>
              </a:ext>
            </a:extLst>
          </p:cNvPr>
          <p:cNvGrpSpPr/>
          <p:nvPr/>
        </p:nvGrpSpPr>
        <p:grpSpPr>
          <a:xfrm>
            <a:off x="0" y="282221"/>
            <a:ext cx="12191996" cy="378554"/>
            <a:chOff x="0" y="247949"/>
            <a:chExt cx="12191996" cy="378554"/>
          </a:xfrm>
        </p:grpSpPr>
        <p:sp>
          <p:nvSpPr>
            <p:cNvPr id="6" name="矩形 5">
              <a:extLst>
                <a:ext uri="{FF2B5EF4-FFF2-40B4-BE49-F238E27FC236}">
                  <a16:creationId xmlns:a16="http://schemas.microsoft.com/office/drawing/2014/main" id="{F9A61405-0682-4602-BF60-F734C8C97EA0}"/>
                </a:ext>
              </a:extLst>
            </p:cNvPr>
            <p:cNvSpPr/>
            <p:nvPr/>
          </p:nvSpPr>
          <p:spPr>
            <a:xfrm>
              <a:off x="5528930" y="247949"/>
              <a:ext cx="666306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25371033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86AB40A-A74A-46C7-8AA3-569B6541296D}"/>
              </a:ext>
            </a:extLst>
          </p:cNvPr>
          <p:cNvSpPr/>
          <p:nvPr/>
        </p:nvSpPr>
        <p:spPr>
          <a:xfrm>
            <a:off x="0" y="0"/>
            <a:ext cx="3919525"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2" name="组合 11">
            <a:extLst>
              <a:ext uri="{FF2B5EF4-FFF2-40B4-BE49-F238E27FC236}">
                <a16:creationId xmlns:a16="http://schemas.microsoft.com/office/drawing/2014/main" id="{1407D250-B046-432D-931B-819278BD4D71}"/>
              </a:ext>
            </a:extLst>
          </p:cNvPr>
          <p:cNvGrpSpPr/>
          <p:nvPr/>
        </p:nvGrpSpPr>
        <p:grpSpPr>
          <a:xfrm>
            <a:off x="774703" y="2338925"/>
            <a:ext cx="2305382" cy="1565957"/>
            <a:chOff x="758661" y="1328277"/>
            <a:chExt cx="2305382" cy="1565957"/>
          </a:xfrm>
        </p:grpSpPr>
        <p:sp>
          <p:nvSpPr>
            <p:cNvPr id="6" name="文本框 5">
              <a:extLst>
                <a:ext uri="{FF2B5EF4-FFF2-40B4-BE49-F238E27FC236}">
                  <a16:creationId xmlns:a16="http://schemas.microsoft.com/office/drawing/2014/main" id="{6A6CE1AD-E291-4A32-ACA5-C1ED27E1DED8}"/>
                </a:ext>
              </a:extLst>
            </p:cNvPr>
            <p:cNvSpPr txBox="1"/>
            <p:nvPr/>
          </p:nvSpPr>
          <p:spPr>
            <a:xfrm>
              <a:off x="758661" y="1328277"/>
              <a:ext cx="1631611" cy="92333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目录</a:t>
              </a:r>
            </a:p>
          </p:txBody>
        </p:sp>
        <p:sp>
          <p:nvSpPr>
            <p:cNvPr id="9" name="文本框 8">
              <a:extLst>
                <a:ext uri="{FF2B5EF4-FFF2-40B4-BE49-F238E27FC236}">
                  <a16:creationId xmlns:a16="http://schemas.microsoft.com/office/drawing/2014/main" id="{A166616B-8DC4-4EE7-8226-61677D9E22B2}"/>
                </a:ext>
              </a:extLst>
            </p:cNvPr>
            <p:cNvSpPr txBox="1"/>
            <p:nvPr/>
          </p:nvSpPr>
          <p:spPr>
            <a:xfrm>
              <a:off x="822829" y="2242678"/>
              <a:ext cx="224121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0" name="直接连接符 9">
              <a:extLst>
                <a:ext uri="{FF2B5EF4-FFF2-40B4-BE49-F238E27FC236}">
                  <a16:creationId xmlns:a16="http://schemas.microsoft.com/office/drawing/2014/main" id="{B0CC6B6F-07E0-4755-818A-4112E1844C52}"/>
                </a:ext>
              </a:extLst>
            </p:cNvPr>
            <p:cNvCxnSpPr>
              <a:cxnSpLocks/>
            </p:cNvCxnSpPr>
            <p:nvPr/>
          </p:nvCxnSpPr>
          <p:spPr>
            <a:xfrm>
              <a:off x="925429" y="2894234"/>
              <a:ext cx="32585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椭圆 12">
            <a:extLst>
              <a:ext uri="{FF2B5EF4-FFF2-40B4-BE49-F238E27FC236}">
                <a16:creationId xmlns:a16="http://schemas.microsoft.com/office/drawing/2014/main" id="{B5E2B5B6-A674-4CF6-99C6-1FF1C1309F75}"/>
              </a:ext>
            </a:extLst>
          </p:cNvPr>
          <p:cNvSpPr/>
          <p:nvPr/>
        </p:nvSpPr>
        <p:spPr>
          <a:xfrm>
            <a:off x="4860996" y="1483096"/>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椭圆 13">
            <a:extLst>
              <a:ext uri="{FF2B5EF4-FFF2-40B4-BE49-F238E27FC236}">
                <a16:creationId xmlns:a16="http://schemas.microsoft.com/office/drawing/2014/main" id="{181059ED-9A6A-4B8B-B2D9-F1E0DD2B5F8C}"/>
              </a:ext>
            </a:extLst>
          </p:cNvPr>
          <p:cNvSpPr/>
          <p:nvPr/>
        </p:nvSpPr>
        <p:spPr>
          <a:xfrm>
            <a:off x="4860996" y="2387501"/>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椭圆 14">
            <a:extLst>
              <a:ext uri="{FF2B5EF4-FFF2-40B4-BE49-F238E27FC236}">
                <a16:creationId xmlns:a16="http://schemas.microsoft.com/office/drawing/2014/main" id="{7A6F7131-4ED3-4B7E-8A62-C849D74C4FF9}"/>
              </a:ext>
            </a:extLst>
          </p:cNvPr>
          <p:cNvSpPr/>
          <p:nvPr/>
        </p:nvSpPr>
        <p:spPr>
          <a:xfrm>
            <a:off x="4870922" y="3322000"/>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椭圆 15">
            <a:extLst>
              <a:ext uri="{FF2B5EF4-FFF2-40B4-BE49-F238E27FC236}">
                <a16:creationId xmlns:a16="http://schemas.microsoft.com/office/drawing/2014/main" id="{D8525EF6-319E-4F66-8F37-7FEF4FB19DAB}"/>
              </a:ext>
            </a:extLst>
          </p:cNvPr>
          <p:cNvSpPr/>
          <p:nvPr/>
        </p:nvSpPr>
        <p:spPr>
          <a:xfrm>
            <a:off x="4870922" y="4256499"/>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a:extLst>
              <a:ext uri="{FF2B5EF4-FFF2-40B4-BE49-F238E27FC236}">
                <a16:creationId xmlns:a16="http://schemas.microsoft.com/office/drawing/2014/main" id="{82F0ADDB-0C80-4E4C-8A5F-41531C83A1F2}"/>
              </a:ext>
            </a:extLst>
          </p:cNvPr>
          <p:cNvSpPr txBox="1"/>
          <p:nvPr/>
        </p:nvSpPr>
        <p:spPr>
          <a:xfrm>
            <a:off x="5439727" y="3296407"/>
            <a:ext cx="447719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二层隧道协议</a:t>
            </a:r>
            <a:r>
              <a:rPr lang="en-US" altLang="zh-CN" sz="2400" b="1"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L2TP</a:t>
            </a:r>
            <a:endPar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18" name="文本框 17">
            <a:extLst>
              <a:ext uri="{FF2B5EF4-FFF2-40B4-BE49-F238E27FC236}">
                <a16:creationId xmlns:a16="http://schemas.microsoft.com/office/drawing/2014/main" id="{D840C877-F8A5-4187-938B-CE857F1DE389}"/>
              </a:ext>
            </a:extLst>
          </p:cNvPr>
          <p:cNvSpPr txBox="1"/>
          <p:nvPr/>
        </p:nvSpPr>
        <p:spPr>
          <a:xfrm>
            <a:off x="5439727" y="1483096"/>
            <a:ext cx="4698958" cy="461665"/>
          </a:xfrm>
          <a:prstGeom prst="rect">
            <a:avLst/>
          </a:prstGeom>
          <a:noFill/>
        </p:spPr>
        <p:txBody>
          <a:bodyPr wrap="square" rtlCol="0">
            <a:spAutoFit/>
          </a:bodyPr>
          <a:lstStyle/>
          <a:p>
            <a:pPr>
              <a:defRPr/>
            </a:pPr>
            <a:r>
              <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VPN</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概述</a:t>
            </a:r>
            <a:endParaRPr lang="en-US" altLang="zh-CN"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21" name="文本框 20">
            <a:extLst>
              <a:ext uri="{FF2B5EF4-FFF2-40B4-BE49-F238E27FC236}">
                <a16:creationId xmlns:a16="http://schemas.microsoft.com/office/drawing/2014/main" id="{88C0A1E3-FF53-4D0C-8217-F762651D9F2F}"/>
              </a:ext>
            </a:extLst>
          </p:cNvPr>
          <p:cNvSpPr txBox="1"/>
          <p:nvPr/>
        </p:nvSpPr>
        <p:spPr>
          <a:xfrm>
            <a:off x="5439726" y="5181484"/>
            <a:ext cx="4698959" cy="461665"/>
          </a:xfrm>
          <a:prstGeom prst="rect">
            <a:avLst/>
          </a:prstGeom>
          <a:noFill/>
        </p:spPr>
        <p:txBody>
          <a:bodyPr wrap="square" rtlCol="0">
            <a:spAutoFit/>
          </a:bodyPr>
          <a:lstStyle/>
          <a:p>
            <a:r>
              <a:rPr lang="en-US" altLang="zh-CN" sz="2400" b="1"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SSL VPN</a:t>
            </a:r>
            <a:endParaRPr lang="zh-CN" altLang="en-US"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19" name="文本框 18">
            <a:extLst>
              <a:ext uri="{FF2B5EF4-FFF2-40B4-BE49-F238E27FC236}">
                <a16:creationId xmlns:a16="http://schemas.microsoft.com/office/drawing/2014/main" id="{B9E076CC-008F-4ABD-9B6E-72D584BE4970}"/>
              </a:ext>
            </a:extLst>
          </p:cNvPr>
          <p:cNvSpPr txBox="1"/>
          <p:nvPr/>
        </p:nvSpPr>
        <p:spPr>
          <a:xfrm>
            <a:off x="5439727" y="2372929"/>
            <a:ext cx="502583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二层隧道协议</a:t>
            </a:r>
            <a:r>
              <a:rPr lang="en-US" altLang="zh-CN" sz="2400" b="1"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PPTP</a:t>
            </a:r>
            <a:endPar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32" name="椭圆 31">
            <a:extLst>
              <a:ext uri="{FF2B5EF4-FFF2-40B4-BE49-F238E27FC236}">
                <a16:creationId xmlns:a16="http://schemas.microsoft.com/office/drawing/2014/main" id="{D8525EF6-319E-4F66-8F37-7FEF4FB19DAB}"/>
              </a:ext>
            </a:extLst>
          </p:cNvPr>
          <p:cNvSpPr/>
          <p:nvPr/>
        </p:nvSpPr>
        <p:spPr>
          <a:xfrm>
            <a:off x="4870922" y="5190998"/>
            <a:ext cx="463473" cy="43778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文本框 38">
            <a:extLst>
              <a:ext uri="{FF2B5EF4-FFF2-40B4-BE49-F238E27FC236}">
                <a16:creationId xmlns:a16="http://schemas.microsoft.com/office/drawing/2014/main" id="{B9E076CC-008F-4ABD-9B6E-72D584BE4970}"/>
              </a:ext>
            </a:extLst>
          </p:cNvPr>
          <p:cNvSpPr txBox="1"/>
          <p:nvPr/>
        </p:nvSpPr>
        <p:spPr>
          <a:xfrm>
            <a:off x="5439727" y="4227357"/>
            <a:ext cx="502583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三层隧道协议</a:t>
            </a:r>
            <a:r>
              <a:rPr lang="en-US" altLang="zh-CN" sz="2400" b="1" dirty="0" err="1"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IPSec</a:t>
            </a:r>
            <a:endPar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17" name="矩形 16"/>
          <p:cNvSpPr/>
          <p:nvPr/>
        </p:nvSpPr>
        <p:spPr>
          <a:xfrm>
            <a:off x="4770166" y="5133755"/>
            <a:ext cx="6601809" cy="68884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488300" y="649276"/>
            <a:ext cx="6601809" cy="3105247"/>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537265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50417" y="282221"/>
            <a:ext cx="2243657" cy="382156"/>
          </a:xfrm>
          <a:prstGeom prst="rect">
            <a:avLst/>
          </a:prstGeom>
        </p:spPr>
        <p:txBody>
          <a:bodyPr vert="horz" wrap="square" lIns="0" tIns="12700" rIns="0" bIns="0" rtlCol="0" anchor="ctr">
            <a:spAutoFit/>
          </a:bodyPr>
          <a:lstStyle/>
          <a:p>
            <a:pPr marL="12700">
              <a:lnSpc>
                <a:spcPct val="100000"/>
              </a:lnSpc>
              <a:spcBef>
                <a:spcPts val="100"/>
              </a:spcBef>
            </a:pPr>
            <a:r>
              <a:rPr sz="2400" spc="600" dirty="0">
                <a:solidFill>
                  <a:srgbClr val="084772"/>
                </a:solidFill>
                <a:latin typeface="微软雅黑" panose="020B0503020204020204" pitchFamily="34" charset="-122"/>
                <a:ea typeface="微软雅黑" panose="020B0503020204020204" pitchFamily="34" charset="-122"/>
                <a:cs typeface="+mn-cs"/>
              </a:rPr>
              <a:t>IPSec </a:t>
            </a:r>
            <a:r>
              <a:rPr lang="zh-CN" altLang="en-US" sz="2400" spc="600" dirty="0">
                <a:solidFill>
                  <a:srgbClr val="084772"/>
                </a:solidFill>
                <a:latin typeface="微软雅黑" panose="020B0503020204020204" pitchFamily="34" charset="-122"/>
                <a:ea typeface="微软雅黑" panose="020B0503020204020204" pitchFamily="34" charset="-122"/>
                <a:cs typeface="+mn-cs"/>
              </a:rPr>
              <a:t>简介</a:t>
            </a:r>
            <a:endParaRPr sz="2400" spc="600" dirty="0">
              <a:solidFill>
                <a:srgbClr val="084772"/>
              </a:solidFill>
              <a:latin typeface="微软雅黑" panose="020B0503020204020204" pitchFamily="34" charset="-122"/>
              <a:ea typeface="微软雅黑" panose="020B0503020204020204" pitchFamily="34" charset="-122"/>
              <a:cs typeface="+mn-cs"/>
            </a:endParaRPr>
          </a:p>
        </p:txBody>
      </p:sp>
      <p:sp>
        <p:nvSpPr>
          <p:cNvPr id="4" name="object 4"/>
          <p:cNvSpPr txBox="1"/>
          <p:nvPr/>
        </p:nvSpPr>
        <p:spPr>
          <a:xfrm>
            <a:off x="933434" y="1157495"/>
            <a:ext cx="10420049" cy="5359416"/>
          </a:xfrm>
          <a:prstGeom prst="rect">
            <a:avLst/>
          </a:prstGeom>
        </p:spPr>
        <p:txBody>
          <a:bodyPr vert="horz" lIns="91440" tIns="45720" rIns="91440" bIns="45720" rtlCol="0">
            <a:normAutofit/>
          </a:bodyPr>
          <a:lstStyle>
            <a:lvl1pPr marL="358775" indent="-358775" algn="just">
              <a:lnSpc>
                <a:spcPct val="130000"/>
              </a:lnSpc>
              <a:spcBef>
                <a:spcPts val="1000"/>
              </a:spcBef>
              <a:buSzPct val="110000"/>
              <a:buFont typeface="Arial" panose="020B0604020202020204" pitchFamily="34" charset="0"/>
              <a:buChar char="•"/>
              <a:defRPr sz="2800"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solidFill>
                  <a:srgbClr val="C00000"/>
                </a:solidFill>
              </a:rPr>
              <a:t>IPSec</a:t>
            </a:r>
            <a:r>
              <a:rPr lang="zh-CN" altLang="en-US" dirty="0"/>
              <a:t>（</a:t>
            </a:r>
            <a:r>
              <a:rPr lang="en-US" altLang="zh-CN" dirty="0"/>
              <a:t>Internet Protocol Security</a:t>
            </a:r>
            <a:r>
              <a:rPr lang="zh-CN" altLang="en-US" dirty="0"/>
              <a:t>）</a:t>
            </a:r>
            <a:r>
              <a:rPr lang="zh-CN" altLang="en-US" dirty="0" smtClean="0"/>
              <a:t>：</a:t>
            </a:r>
            <a:endParaRPr lang="en-US" altLang="zh-CN" dirty="0" smtClean="0"/>
          </a:p>
          <a:p>
            <a:pPr lvl="1"/>
            <a:r>
              <a:rPr lang="zh-CN" altLang="en-US" dirty="0" smtClean="0"/>
              <a:t>是</a:t>
            </a:r>
            <a:r>
              <a:rPr lang="zh-CN" altLang="en-US" dirty="0"/>
              <a:t>一组基于网络层的，应用密码学的安全通信协议族。</a:t>
            </a:r>
            <a:r>
              <a:rPr lang="en-US" altLang="zh-CN" dirty="0"/>
              <a:t>IPSec</a:t>
            </a:r>
            <a:r>
              <a:rPr lang="zh-CN" altLang="en-US" dirty="0"/>
              <a:t>不是具体指哪个协议，而是一个</a:t>
            </a:r>
            <a:r>
              <a:rPr lang="zh-CN" altLang="en-US" dirty="0">
                <a:solidFill>
                  <a:schemeClr val="accent5"/>
                </a:solidFill>
              </a:rPr>
              <a:t>开放的协议族</a:t>
            </a:r>
            <a:r>
              <a:rPr lang="zh-CN" altLang="en-US" dirty="0"/>
              <a:t>。</a:t>
            </a:r>
          </a:p>
          <a:p>
            <a:r>
              <a:rPr lang="en-US" altLang="zh-CN" dirty="0"/>
              <a:t>IPSec</a:t>
            </a:r>
            <a:r>
              <a:rPr lang="zh-CN" altLang="en-US" dirty="0"/>
              <a:t>协议的</a:t>
            </a:r>
            <a:r>
              <a:rPr lang="zh-CN" altLang="en-US" dirty="0">
                <a:solidFill>
                  <a:srgbClr val="C00000"/>
                </a:solidFill>
              </a:rPr>
              <a:t>设计目标</a:t>
            </a:r>
            <a:r>
              <a:rPr lang="zh-CN" altLang="en-US" dirty="0" smtClean="0"/>
              <a:t>：</a:t>
            </a:r>
            <a:endParaRPr lang="en-US" altLang="zh-CN" dirty="0" smtClean="0"/>
          </a:p>
          <a:p>
            <a:pPr lvl="1"/>
            <a:r>
              <a:rPr lang="zh-CN" altLang="en-US" dirty="0" smtClean="0"/>
              <a:t>在</a:t>
            </a:r>
            <a:r>
              <a:rPr lang="en-US" altLang="zh-CN" dirty="0"/>
              <a:t>IPV4</a:t>
            </a:r>
            <a:r>
              <a:rPr lang="zh-CN" altLang="en-US" dirty="0"/>
              <a:t>和</a:t>
            </a:r>
            <a:r>
              <a:rPr lang="en-US" altLang="zh-CN" dirty="0"/>
              <a:t>IPV6</a:t>
            </a:r>
            <a:r>
              <a:rPr lang="zh-CN" altLang="en-US" dirty="0"/>
              <a:t>环境中为</a:t>
            </a:r>
            <a:r>
              <a:rPr lang="zh-CN" altLang="en-US" dirty="0">
                <a:solidFill>
                  <a:schemeClr val="accent5"/>
                </a:solidFill>
              </a:rPr>
              <a:t>网络层流量</a:t>
            </a:r>
            <a:r>
              <a:rPr lang="zh-CN" altLang="en-US" dirty="0"/>
              <a:t>提供灵活的安全服务。</a:t>
            </a:r>
          </a:p>
          <a:p>
            <a:r>
              <a:rPr lang="en-US" altLang="zh-CN" dirty="0">
                <a:solidFill>
                  <a:srgbClr val="C00000"/>
                </a:solidFill>
              </a:rPr>
              <a:t>IPSec VPN</a:t>
            </a:r>
            <a:r>
              <a:rPr lang="zh-CN" altLang="en-US" dirty="0" smtClean="0"/>
              <a:t>：</a:t>
            </a:r>
            <a:endParaRPr lang="en-US" altLang="zh-CN" dirty="0" smtClean="0"/>
          </a:p>
          <a:p>
            <a:pPr lvl="1"/>
            <a:r>
              <a:rPr lang="zh-CN" altLang="en-US" dirty="0" smtClean="0"/>
              <a:t>是</a:t>
            </a:r>
            <a:r>
              <a:rPr lang="zh-CN" altLang="en-US" dirty="0"/>
              <a:t>基于</a:t>
            </a:r>
            <a:r>
              <a:rPr lang="en-US" altLang="zh-CN" dirty="0"/>
              <a:t>IPSec</a:t>
            </a:r>
            <a:r>
              <a:rPr lang="zh-CN" altLang="en-US" dirty="0"/>
              <a:t>协议族构建</a:t>
            </a:r>
            <a:r>
              <a:rPr lang="zh-CN" altLang="en-US" dirty="0" smtClean="0"/>
              <a:t>的、在</a:t>
            </a:r>
            <a:r>
              <a:rPr lang="en-US" altLang="zh-CN" dirty="0"/>
              <a:t>IP</a:t>
            </a:r>
            <a:r>
              <a:rPr lang="zh-CN" altLang="en-US" dirty="0"/>
              <a:t>层实现的安全虚拟专用网。通过在数据包中插入一个预定义头部的方式，来保障</a:t>
            </a:r>
            <a:r>
              <a:rPr lang="en-US" altLang="zh-CN" dirty="0"/>
              <a:t>OSI</a:t>
            </a:r>
            <a:r>
              <a:rPr lang="zh-CN" altLang="en-US" dirty="0"/>
              <a:t>上层协议数据的安全，主要用于保护</a:t>
            </a:r>
            <a:r>
              <a:rPr lang="en-US" altLang="zh-CN" dirty="0"/>
              <a:t>TCP</a:t>
            </a:r>
            <a:r>
              <a:rPr lang="zh-CN" altLang="en-US" dirty="0"/>
              <a:t>、</a:t>
            </a:r>
            <a:r>
              <a:rPr lang="en-US" altLang="zh-CN" dirty="0"/>
              <a:t>UDP</a:t>
            </a:r>
            <a:r>
              <a:rPr lang="zh-CN" altLang="en-US" dirty="0"/>
              <a:t>、</a:t>
            </a:r>
            <a:r>
              <a:rPr lang="en-US" altLang="zh-CN" dirty="0"/>
              <a:t>ICMP</a:t>
            </a:r>
            <a:r>
              <a:rPr lang="zh-CN" altLang="en-US" dirty="0"/>
              <a:t>和隧道的</a:t>
            </a:r>
            <a:r>
              <a:rPr lang="en-US" altLang="zh-CN" dirty="0"/>
              <a:t>IP</a:t>
            </a:r>
            <a:r>
              <a:rPr lang="zh-CN" altLang="en-US" dirty="0"/>
              <a:t>数据包。</a:t>
            </a:r>
          </a:p>
        </p:txBody>
      </p:sp>
      <p:grpSp>
        <p:nvGrpSpPr>
          <p:cNvPr id="8" name="组合 7">
            <a:extLst>
              <a:ext uri="{FF2B5EF4-FFF2-40B4-BE49-F238E27FC236}">
                <a16:creationId xmlns:a16="http://schemas.microsoft.com/office/drawing/2014/main" id="{94FACF2C-E8EA-4EBB-A5F5-624C5A2029E3}"/>
              </a:ext>
            </a:extLst>
          </p:cNvPr>
          <p:cNvGrpSpPr/>
          <p:nvPr/>
        </p:nvGrpSpPr>
        <p:grpSpPr>
          <a:xfrm>
            <a:off x="0" y="282221"/>
            <a:ext cx="12191997" cy="378554"/>
            <a:chOff x="0" y="247949"/>
            <a:chExt cx="12191997" cy="378554"/>
          </a:xfrm>
        </p:grpSpPr>
        <p:sp>
          <p:nvSpPr>
            <p:cNvPr id="16" name="矩形 15">
              <a:extLst>
                <a:ext uri="{FF2B5EF4-FFF2-40B4-BE49-F238E27FC236}">
                  <a16:creationId xmlns:a16="http://schemas.microsoft.com/office/drawing/2014/main" id="{F9A61405-0682-4602-BF60-F734C8C97EA0}"/>
                </a:ext>
              </a:extLst>
            </p:cNvPr>
            <p:cNvSpPr/>
            <p:nvPr/>
          </p:nvSpPr>
          <p:spPr>
            <a:xfrm>
              <a:off x="3094075" y="247949"/>
              <a:ext cx="909792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497156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50416" y="251444"/>
            <a:ext cx="2254291" cy="443711"/>
          </a:xfrm>
          <a:prstGeom prst="rect">
            <a:avLst/>
          </a:prstGeom>
        </p:spPr>
        <p:txBody>
          <a:bodyPr vert="horz" wrap="square" lIns="0" tIns="12700" rIns="0" bIns="0" rtlCol="0" anchor="ctr">
            <a:spAutoFit/>
          </a:bodyPr>
          <a:lstStyle/>
          <a:p>
            <a:pPr marL="12700">
              <a:lnSpc>
                <a:spcPct val="100000"/>
              </a:lnSpc>
              <a:spcBef>
                <a:spcPts val="100"/>
              </a:spcBef>
            </a:pPr>
            <a:r>
              <a:rPr sz="2800" dirty="0" smtClean="0">
                <a:solidFill>
                  <a:schemeClr val="accent1">
                    <a:lumMod val="50000"/>
                  </a:schemeClr>
                </a:solidFill>
                <a:latin typeface="Times New Roman"/>
                <a:cs typeface="Times New Roman"/>
              </a:rPr>
              <a:t>IPSec</a:t>
            </a:r>
            <a:r>
              <a:rPr sz="2800" spc="-95" dirty="0" smtClean="0">
                <a:solidFill>
                  <a:schemeClr val="accent1">
                    <a:lumMod val="50000"/>
                  </a:schemeClr>
                </a:solidFill>
                <a:latin typeface="Times New Roman"/>
                <a:cs typeface="Times New Roman"/>
              </a:rPr>
              <a:t> </a:t>
            </a:r>
            <a:r>
              <a:rPr lang="zh-CN" altLang="en-US" sz="2400" spc="600" dirty="0">
                <a:solidFill>
                  <a:srgbClr val="084772"/>
                </a:solidFill>
                <a:latin typeface="微软雅黑" panose="020B0503020204020204" pitchFamily="34" charset="-122"/>
                <a:ea typeface="微软雅黑" panose="020B0503020204020204" pitchFamily="34" charset="-122"/>
                <a:cs typeface="+mn-cs"/>
              </a:rPr>
              <a:t>协议族</a:t>
            </a:r>
            <a:endParaRPr sz="2400" spc="600" dirty="0">
              <a:solidFill>
                <a:srgbClr val="084772"/>
              </a:solidFill>
              <a:latin typeface="微软雅黑" panose="020B0503020204020204" pitchFamily="34" charset="-122"/>
              <a:ea typeface="微软雅黑" panose="020B0503020204020204" pitchFamily="34" charset="-122"/>
              <a:cs typeface="+mn-cs"/>
            </a:endParaRPr>
          </a:p>
        </p:txBody>
      </p:sp>
      <p:grpSp>
        <p:nvGrpSpPr>
          <p:cNvPr id="8" name="组合 7">
            <a:extLst>
              <a:ext uri="{FF2B5EF4-FFF2-40B4-BE49-F238E27FC236}">
                <a16:creationId xmlns:a16="http://schemas.microsoft.com/office/drawing/2014/main" id="{94FACF2C-E8EA-4EBB-A5F5-624C5A2029E3}"/>
              </a:ext>
            </a:extLst>
          </p:cNvPr>
          <p:cNvGrpSpPr/>
          <p:nvPr/>
        </p:nvGrpSpPr>
        <p:grpSpPr>
          <a:xfrm>
            <a:off x="0" y="282221"/>
            <a:ext cx="12191995" cy="378554"/>
            <a:chOff x="0" y="247949"/>
            <a:chExt cx="12191995" cy="378554"/>
          </a:xfrm>
        </p:grpSpPr>
        <p:sp>
          <p:nvSpPr>
            <p:cNvPr id="16" name="矩形 15">
              <a:extLst>
                <a:ext uri="{FF2B5EF4-FFF2-40B4-BE49-F238E27FC236}">
                  <a16:creationId xmlns:a16="http://schemas.microsoft.com/office/drawing/2014/main" id="{F9A61405-0682-4602-BF60-F734C8C97EA0}"/>
                </a:ext>
              </a:extLst>
            </p:cNvPr>
            <p:cNvSpPr/>
            <p:nvPr/>
          </p:nvSpPr>
          <p:spPr>
            <a:xfrm>
              <a:off x="3200400" y="247949"/>
              <a:ext cx="8991595"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1528762" y="947737"/>
            <a:ext cx="8843963" cy="5591586"/>
            <a:chOff x="1528762" y="947737"/>
            <a:chExt cx="8843963" cy="5591586"/>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8762" y="947737"/>
              <a:ext cx="8843963" cy="5591586"/>
            </a:xfrm>
            <a:prstGeom prst="rect">
              <a:avLst/>
            </a:prstGeom>
          </p:spPr>
        </p:pic>
        <p:sp>
          <p:nvSpPr>
            <p:cNvPr id="18" name="矩形 17"/>
            <p:cNvSpPr/>
            <p:nvPr/>
          </p:nvSpPr>
          <p:spPr>
            <a:xfrm>
              <a:off x="8943976" y="6167173"/>
              <a:ext cx="1340070" cy="2590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539537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06593" y="1520455"/>
            <a:ext cx="6381286" cy="4487380"/>
          </a:xfrm>
          <a:prstGeom prst="rect">
            <a:avLst/>
          </a:prstGeom>
        </p:spPr>
        <p:txBody>
          <a:bodyPr vert="horz" lIns="91440" tIns="45720" rIns="91440" bIns="45720" rtlCol="0">
            <a:normAutofit lnSpcReduction="10000"/>
          </a:bodyPr>
          <a:lstStyle>
            <a:defPPr>
              <a:defRPr lang="zh-CN"/>
            </a:defPPr>
            <a:lvl1pPr marL="358775" indent="-358775" algn="just">
              <a:lnSpc>
                <a:spcPct val="130000"/>
              </a:lnSpc>
              <a:spcBef>
                <a:spcPts val="1000"/>
              </a:spcBef>
              <a:buSzPct val="110000"/>
              <a:buFont typeface="Arial" panose="020B0604020202020204" pitchFamily="34" charset="0"/>
              <a:buChar char="•"/>
              <a:defRPr sz="2800" baseline="0">
                <a:solidFill>
                  <a:srgbClr val="C00000"/>
                </a:solidFill>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2400" dirty="0">
                <a:solidFill>
                  <a:schemeClr val="tx1"/>
                </a:solidFill>
              </a:rPr>
              <a:t>IPSec VPN</a:t>
            </a:r>
            <a:r>
              <a:rPr lang="zh-CN" altLang="en-US" sz="2400" dirty="0">
                <a:solidFill>
                  <a:schemeClr val="tx1"/>
                </a:solidFill>
              </a:rPr>
              <a:t>体系结构主要由</a:t>
            </a:r>
            <a:r>
              <a:rPr lang="en-US" altLang="zh-CN" sz="2400" dirty="0">
                <a:solidFill>
                  <a:schemeClr val="tx1"/>
                </a:solidFill>
              </a:rPr>
              <a:t>AH</a:t>
            </a:r>
            <a:r>
              <a:rPr lang="zh-CN" altLang="en-US" sz="2400" dirty="0">
                <a:solidFill>
                  <a:schemeClr val="tx1"/>
                </a:solidFill>
              </a:rPr>
              <a:t>、</a:t>
            </a:r>
            <a:r>
              <a:rPr lang="en-US" altLang="zh-CN" sz="2400" dirty="0">
                <a:solidFill>
                  <a:schemeClr val="tx1"/>
                </a:solidFill>
              </a:rPr>
              <a:t>ESP</a:t>
            </a:r>
            <a:r>
              <a:rPr lang="zh-CN" altLang="en-US" sz="2400" dirty="0">
                <a:solidFill>
                  <a:schemeClr val="tx1"/>
                </a:solidFill>
              </a:rPr>
              <a:t>和</a:t>
            </a:r>
            <a:r>
              <a:rPr lang="en-US" altLang="zh-CN" sz="2400" dirty="0">
                <a:solidFill>
                  <a:schemeClr val="tx1"/>
                </a:solidFill>
              </a:rPr>
              <a:t>IKE</a:t>
            </a:r>
            <a:r>
              <a:rPr lang="zh-CN" altLang="en-US" sz="2400" dirty="0">
                <a:solidFill>
                  <a:schemeClr val="tx1"/>
                </a:solidFill>
              </a:rPr>
              <a:t>协议套件</a:t>
            </a:r>
            <a:r>
              <a:rPr lang="zh-CN" altLang="en-US" sz="2400" dirty="0" smtClean="0">
                <a:solidFill>
                  <a:schemeClr val="tx1"/>
                </a:solidFill>
              </a:rPr>
              <a:t>组成：</a:t>
            </a:r>
            <a:endParaRPr lang="zh-CN" altLang="en-US" sz="2400" dirty="0">
              <a:solidFill>
                <a:schemeClr val="tx1"/>
              </a:solidFill>
            </a:endParaRPr>
          </a:p>
          <a:p>
            <a:pPr lvl="1"/>
            <a:r>
              <a:rPr lang="en-US" altLang="zh-CN" sz="2000" dirty="0"/>
              <a:t>IPSec</a:t>
            </a:r>
            <a:r>
              <a:rPr lang="zh-CN" altLang="en-US" sz="2000" dirty="0"/>
              <a:t>通过</a:t>
            </a:r>
            <a:r>
              <a:rPr lang="en-US" altLang="zh-CN" sz="2000" dirty="0">
                <a:solidFill>
                  <a:srgbClr val="C00000"/>
                </a:solidFill>
              </a:rPr>
              <a:t>ESP</a:t>
            </a:r>
            <a:r>
              <a:rPr lang="zh-CN" altLang="en-US" sz="2000" dirty="0"/>
              <a:t>来保障</a:t>
            </a:r>
            <a:r>
              <a:rPr lang="en-US" altLang="zh-CN" sz="2000" dirty="0"/>
              <a:t>IP</a:t>
            </a:r>
            <a:r>
              <a:rPr lang="zh-CN" altLang="en-US" sz="2000" dirty="0"/>
              <a:t>数据传输过程的机密性，使用</a:t>
            </a:r>
            <a:r>
              <a:rPr lang="en-US" altLang="zh-CN" sz="2000" dirty="0">
                <a:solidFill>
                  <a:srgbClr val="C00000"/>
                </a:solidFill>
              </a:rPr>
              <a:t>AH/ESP</a:t>
            </a:r>
            <a:r>
              <a:rPr lang="zh-CN" altLang="en-US" sz="2000" dirty="0"/>
              <a:t>提供数据完整性、数据源验证和抗报文重放功能。</a:t>
            </a:r>
          </a:p>
          <a:p>
            <a:pPr lvl="1"/>
            <a:r>
              <a:rPr lang="en-US" altLang="zh-CN" sz="2000" dirty="0"/>
              <a:t>ESP</a:t>
            </a:r>
            <a:r>
              <a:rPr lang="zh-CN" altLang="en-US" sz="2000" dirty="0"/>
              <a:t>和</a:t>
            </a:r>
            <a:r>
              <a:rPr lang="en-US" altLang="zh-CN" sz="2000" dirty="0"/>
              <a:t>AH</a:t>
            </a:r>
            <a:r>
              <a:rPr lang="zh-CN" altLang="en-US" sz="2000" dirty="0"/>
              <a:t>定义了协议和载荷头的格式及所提供的服务，但</a:t>
            </a:r>
            <a:r>
              <a:rPr lang="zh-CN" altLang="en-US" sz="2000" dirty="0">
                <a:solidFill>
                  <a:srgbClr val="C00000"/>
                </a:solidFill>
              </a:rPr>
              <a:t>却没有定义实现以上能力所需具体转码方式</a:t>
            </a:r>
            <a:r>
              <a:rPr lang="zh-CN" altLang="en-US" sz="2000" dirty="0"/>
              <a:t>，转码方式包括对数据转换方式，如算法、密钥长度等</a:t>
            </a:r>
            <a:r>
              <a:rPr lang="zh-CN" altLang="en-US" sz="2000" dirty="0" smtClean="0"/>
              <a:t>。为</a:t>
            </a:r>
            <a:r>
              <a:rPr lang="zh-CN" altLang="en-US" sz="2000" dirty="0"/>
              <a:t>简化</a:t>
            </a:r>
            <a:r>
              <a:rPr lang="en-US" altLang="zh-CN" sz="2000" dirty="0"/>
              <a:t>IPSec</a:t>
            </a:r>
            <a:r>
              <a:rPr lang="zh-CN" altLang="en-US" sz="2000" dirty="0"/>
              <a:t>的使用和管理，</a:t>
            </a:r>
            <a:r>
              <a:rPr lang="en-US" altLang="zh-CN" sz="2000" dirty="0"/>
              <a:t>IPSec</a:t>
            </a:r>
            <a:r>
              <a:rPr lang="zh-CN" altLang="en-US" sz="2000" dirty="0"/>
              <a:t>可以通过</a:t>
            </a:r>
            <a:r>
              <a:rPr lang="en-US" altLang="zh-CN" sz="2000" dirty="0">
                <a:solidFill>
                  <a:srgbClr val="C00000"/>
                </a:solidFill>
              </a:rPr>
              <a:t>IKE</a:t>
            </a:r>
            <a:r>
              <a:rPr lang="zh-CN" altLang="en-US" sz="2000" dirty="0"/>
              <a:t>自动协商交换密钥、建立和维护</a:t>
            </a:r>
            <a:r>
              <a:rPr lang="zh-CN" altLang="en-US" sz="2000" dirty="0" smtClean="0"/>
              <a:t>安全关联的</a:t>
            </a:r>
            <a:r>
              <a:rPr lang="zh-CN" altLang="en-US" sz="2000" dirty="0"/>
              <a:t>服务</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825" y="2052085"/>
            <a:ext cx="4800226" cy="3372060"/>
          </a:xfrm>
          <a:prstGeom prst="rect">
            <a:avLst/>
          </a:prstGeom>
        </p:spPr>
      </p:pic>
      <p:sp>
        <p:nvSpPr>
          <p:cNvPr id="18" name="object 3"/>
          <p:cNvSpPr txBox="1">
            <a:spLocks noGrp="1"/>
          </p:cNvSpPr>
          <p:nvPr>
            <p:ph type="title"/>
          </p:nvPr>
        </p:nvSpPr>
        <p:spPr>
          <a:xfrm>
            <a:off x="850416" y="251444"/>
            <a:ext cx="2254291" cy="443711"/>
          </a:xfrm>
          <a:prstGeom prst="rect">
            <a:avLst/>
          </a:prstGeom>
        </p:spPr>
        <p:txBody>
          <a:bodyPr vert="horz" wrap="square" lIns="0" tIns="12700" rIns="0" bIns="0" rtlCol="0" anchor="ctr">
            <a:spAutoFit/>
          </a:bodyPr>
          <a:lstStyle/>
          <a:p>
            <a:pPr marL="12700">
              <a:lnSpc>
                <a:spcPct val="100000"/>
              </a:lnSpc>
              <a:spcBef>
                <a:spcPts val="100"/>
              </a:spcBef>
            </a:pPr>
            <a:r>
              <a:rPr sz="2800" dirty="0" smtClean="0">
                <a:solidFill>
                  <a:schemeClr val="accent1">
                    <a:lumMod val="50000"/>
                  </a:schemeClr>
                </a:solidFill>
                <a:latin typeface="Times New Roman"/>
                <a:cs typeface="Times New Roman"/>
              </a:rPr>
              <a:t>IPSec</a:t>
            </a:r>
            <a:r>
              <a:rPr sz="2800" spc="-95" dirty="0" smtClean="0">
                <a:solidFill>
                  <a:schemeClr val="accent1">
                    <a:lumMod val="50000"/>
                  </a:schemeClr>
                </a:solidFill>
                <a:latin typeface="Times New Roman"/>
                <a:cs typeface="Times New Roman"/>
              </a:rPr>
              <a:t> </a:t>
            </a:r>
            <a:r>
              <a:rPr lang="zh-CN" altLang="en-US" sz="2400" spc="600" dirty="0">
                <a:solidFill>
                  <a:srgbClr val="084772"/>
                </a:solidFill>
                <a:latin typeface="微软雅黑" panose="020B0503020204020204" pitchFamily="34" charset="-122"/>
                <a:ea typeface="微软雅黑" panose="020B0503020204020204" pitchFamily="34" charset="-122"/>
                <a:cs typeface="+mn-cs"/>
              </a:rPr>
              <a:t>协议族</a:t>
            </a:r>
            <a:endParaRPr sz="2400" spc="600" dirty="0">
              <a:solidFill>
                <a:srgbClr val="084772"/>
              </a:solidFill>
              <a:latin typeface="微软雅黑" panose="020B0503020204020204" pitchFamily="34" charset="-122"/>
              <a:ea typeface="微软雅黑" panose="020B0503020204020204" pitchFamily="34" charset="-122"/>
              <a:cs typeface="+mn-cs"/>
            </a:endParaRPr>
          </a:p>
        </p:txBody>
      </p:sp>
      <p:grpSp>
        <p:nvGrpSpPr>
          <p:cNvPr id="19" name="组合 18">
            <a:extLst>
              <a:ext uri="{FF2B5EF4-FFF2-40B4-BE49-F238E27FC236}">
                <a16:creationId xmlns:a16="http://schemas.microsoft.com/office/drawing/2014/main" id="{94FACF2C-E8EA-4EBB-A5F5-624C5A2029E3}"/>
              </a:ext>
            </a:extLst>
          </p:cNvPr>
          <p:cNvGrpSpPr/>
          <p:nvPr/>
        </p:nvGrpSpPr>
        <p:grpSpPr>
          <a:xfrm>
            <a:off x="0" y="282221"/>
            <a:ext cx="12191995" cy="378554"/>
            <a:chOff x="0" y="247949"/>
            <a:chExt cx="12191995" cy="378554"/>
          </a:xfrm>
        </p:grpSpPr>
        <p:sp>
          <p:nvSpPr>
            <p:cNvPr id="20" name="矩形 19">
              <a:extLst>
                <a:ext uri="{FF2B5EF4-FFF2-40B4-BE49-F238E27FC236}">
                  <a16:creationId xmlns:a16="http://schemas.microsoft.com/office/drawing/2014/main" id="{F9A61405-0682-4602-BF60-F734C8C97EA0}"/>
                </a:ext>
              </a:extLst>
            </p:cNvPr>
            <p:cNvSpPr/>
            <p:nvPr/>
          </p:nvSpPr>
          <p:spPr>
            <a:xfrm>
              <a:off x="3200400" y="247949"/>
              <a:ext cx="8991595"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641349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06593" y="1275907"/>
            <a:ext cx="7168096" cy="4016001"/>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400" baseline="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000" baseline="0">
                <a:latin typeface="Times New Roman" panose="02020603050405020304" pitchFamily="18" charset="0"/>
                <a:ea typeface="黑体" panose="02010609060101010101" pitchFamily="49" charset="-122"/>
              </a:defRPr>
            </a:lvl2pPr>
            <a:lvl3pPr marL="1143000"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solidFill>
                  <a:srgbClr val="C00000"/>
                </a:solidFill>
              </a:rPr>
              <a:t>AH</a:t>
            </a:r>
            <a:r>
              <a:rPr lang="zh-CN" altLang="en-US" dirty="0">
                <a:solidFill>
                  <a:srgbClr val="C00000"/>
                </a:solidFill>
              </a:rPr>
              <a:t>协议</a:t>
            </a:r>
            <a:r>
              <a:rPr lang="zh-CN" altLang="en-US" dirty="0"/>
              <a:t>：</a:t>
            </a:r>
            <a:r>
              <a:rPr lang="en-US" altLang="zh-CN" dirty="0"/>
              <a:t>AH</a:t>
            </a:r>
            <a:r>
              <a:rPr lang="zh-CN" altLang="en-US" dirty="0"/>
              <a:t>是报文头验证协议，主要提供的功能有数据源验证、数据完整性校验和防报文重放功能。然而，</a:t>
            </a:r>
            <a:r>
              <a:rPr lang="en-US" altLang="zh-CN" dirty="0">
                <a:solidFill>
                  <a:schemeClr val="accent5"/>
                </a:solidFill>
              </a:rPr>
              <a:t>AH</a:t>
            </a:r>
            <a:r>
              <a:rPr lang="zh-CN" altLang="en-US" dirty="0">
                <a:solidFill>
                  <a:schemeClr val="accent5"/>
                </a:solidFill>
              </a:rPr>
              <a:t>并不加密所保护的数据报</a:t>
            </a:r>
            <a:r>
              <a:rPr lang="zh-CN" altLang="en-US" dirty="0"/>
              <a:t>。</a:t>
            </a:r>
          </a:p>
          <a:p>
            <a:r>
              <a:rPr lang="en-US" altLang="zh-CN" dirty="0">
                <a:solidFill>
                  <a:srgbClr val="C00000"/>
                </a:solidFill>
              </a:rPr>
              <a:t>ESP</a:t>
            </a:r>
            <a:r>
              <a:rPr lang="zh-CN" altLang="en-US" dirty="0">
                <a:solidFill>
                  <a:srgbClr val="C00000"/>
                </a:solidFill>
              </a:rPr>
              <a:t>协议</a:t>
            </a:r>
            <a:r>
              <a:rPr lang="zh-CN" altLang="en-US" dirty="0"/>
              <a:t>：</a:t>
            </a:r>
            <a:r>
              <a:rPr lang="en-US" altLang="zh-CN" dirty="0"/>
              <a:t>ESP</a:t>
            </a:r>
            <a:r>
              <a:rPr lang="zh-CN" altLang="en-US" dirty="0"/>
              <a:t>是封装安全载荷协议。它除提供</a:t>
            </a:r>
            <a:r>
              <a:rPr lang="en-US" altLang="zh-CN" dirty="0"/>
              <a:t>AH</a:t>
            </a:r>
            <a:r>
              <a:rPr lang="zh-CN" altLang="en-US" dirty="0"/>
              <a:t>协议的所有功能外（但其数据完整性校验不包括</a:t>
            </a:r>
            <a:r>
              <a:rPr lang="en-US" altLang="zh-CN" dirty="0"/>
              <a:t>IP</a:t>
            </a:r>
            <a:r>
              <a:rPr lang="zh-CN" altLang="en-US" dirty="0"/>
              <a:t>头），还可提供对</a:t>
            </a:r>
            <a:r>
              <a:rPr lang="en-US" altLang="zh-CN" dirty="0"/>
              <a:t>IP</a:t>
            </a:r>
            <a:r>
              <a:rPr lang="zh-CN" altLang="en-US" dirty="0"/>
              <a:t>报文的加密功能。</a:t>
            </a:r>
            <a:endParaRPr lang="en-US" altLang="zh-CN" dirty="0"/>
          </a:p>
          <a:p>
            <a:r>
              <a:rPr lang="en-US" altLang="zh-CN" dirty="0">
                <a:solidFill>
                  <a:srgbClr val="C00000"/>
                </a:solidFill>
              </a:rPr>
              <a:t>IKE</a:t>
            </a:r>
            <a:r>
              <a:rPr lang="zh-CN" altLang="en-US" dirty="0">
                <a:solidFill>
                  <a:srgbClr val="C00000"/>
                </a:solidFill>
              </a:rPr>
              <a:t>协议</a:t>
            </a:r>
            <a:r>
              <a:rPr lang="zh-CN" altLang="en-US" dirty="0"/>
              <a:t>：</a:t>
            </a:r>
            <a:r>
              <a:rPr lang="en-US" altLang="zh-CN" dirty="0"/>
              <a:t>IKE</a:t>
            </a:r>
            <a:r>
              <a:rPr lang="zh-CN" altLang="en-US" dirty="0"/>
              <a:t>协议用于自动协商</a:t>
            </a:r>
            <a:r>
              <a:rPr lang="en-US" altLang="zh-CN" dirty="0"/>
              <a:t>AH</a:t>
            </a:r>
            <a:r>
              <a:rPr lang="zh-CN" altLang="en-US" dirty="0"/>
              <a:t>和</a:t>
            </a:r>
            <a:r>
              <a:rPr lang="en-US" altLang="zh-CN" dirty="0"/>
              <a:t>ESP</a:t>
            </a:r>
            <a:r>
              <a:rPr lang="zh-CN" altLang="en-US" dirty="0"/>
              <a:t>所使用的密码算法。</a:t>
            </a:r>
            <a:r>
              <a:rPr lang="en-US" altLang="zh-CN" dirty="0"/>
              <a:t>IKE</a:t>
            </a:r>
            <a:r>
              <a:rPr lang="zh-CN" altLang="en-US" dirty="0"/>
              <a:t>定义了安全参数如何协商</a:t>
            </a:r>
            <a:r>
              <a:rPr lang="en-US" altLang="zh-CN" dirty="0"/>
              <a:t>,</a:t>
            </a:r>
            <a:r>
              <a:rPr lang="zh-CN" altLang="en-US" dirty="0"/>
              <a:t>以及共享密钥如何建立，但它没有定义协商内容。这方面的定义是由</a:t>
            </a:r>
            <a:r>
              <a:rPr lang="en-US" altLang="zh-CN" dirty="0"/>
              <a:t>"</a:t>
            </a:r>
            <a:r>
              <a:rPr lang="zh-CN" altLang="en-US" dirty="0"/>
              <a:t>解释域</a:t>
            </a:r>
            <a:r>
              <a:rPr lang="en-US" altLang="zh-CN" dirty="0"/>
              <a:t>(</a:t>
            </a:r>
            <a:r>
              <a:rPr lang="en-US" altLang="zh-CN" dirty="0" err="1"/>
              <a:t>doi</a:t>
            </a:r>
            <a:r>
              <a:rPr lang="en-US" altLang="zh-CN" dirty="0"/>
              <a:t>)"</a:t>
            </a:r>
            <a:r>
              <a:rPr lang="zh-CN" altLang="en-US" dirty="0"/>
              <a:t>文档来进行。</a:t>
            </a:r>
            <a:endParaRPr lang="en-US" altLang="zh-CN"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5197" y="2517360"/>
            <a:ext cx="3690614" cy="2592580"/>
          </a:xfrm>
          <a:prstGeom prst="rect">
            <a:avLst/>
          </a:prstGeom>
        </p:spPr>
      </p:pic>
      <p:sp>
        <p:nvSpPr>
          <p:cNvPr id="18" name="object 3"/>
          <p:cNvSpPr txBox="1">
            <a:spLocks noGrp="1"/>
          </p:cNvSpPr>
          <p:nvPr>
            <p:ph type="title"/>
          </p:nvPr>
        </p:nvSpPr>
        <p:spPr>
          <a:xfrm>
            <a:off x="850416" y="251444"/>
            <a:ext cx="2254291" cy="443711"/>
          </a:xfrm>
          <a:prstGeom prst="rect">
            <a:avLst/>
          </a:prstGeom>
        </p:spPr>
        <p:txBody>
          <a:bodyPr vert="horz" wrap="square" lIns="0" tIns="12700" rIns="0" bIns="0" rtlCol="0" anchor="ctr">
            <a:spAutoFit/>
          </a:bodyPr>
          <a:lstStyle/>
          <a:p>
            <a:pPr marL="12700">
              <a:lnSpc>
                <a:spcPct val="100000"/>
              </a:lnSpc>
              <a:spcBef>
                <a:spcPts val="100"/>
              </a:spcBef>
            </a:pPr>
            <a:r>
              <a:rPr sz="2800" dirty="0" smtClean="0">
                <a:solidFill>
                  <a:schemeClr val="accent1">
                    <a:lumMod val="50000"/>
                  </a:schemeClr>
                </a:solidFill>
                <a:latin typeface="Times New Roman"/>
                <a:cs typeface="Times New Roman"/>
              </a:rPr>
              <a:t>IPSec</a:t>
            </a:r>
            <a:r>
              <a:rPr sz="2800" spc="-95" dirty="0" smtClean="0">
                <a:solidFill>
                  <a:schemeClr val="accent1">
                    <a:lumMod val="50000"/>
                  </a:schemeClr>
                </a:solidFill>
                <a:latin typeface="Times New Roman"/>
                <a:cs typeface="Times New Roman"/>
              </a:rPr>
              <a:t> </a:t>
            </a:r>
            <a:r>
              <a:rPr lang="zh-CN" altLang="en-US" sz="2400" spc="600" dirty="0">
                <a:solidFill>
                  <a:srgbClr val="084772"/>
                </a:solidFill>
                <a:latin typeface="微软雅黑" panose="020B0503020204020204" pitchFamily="34" charset="-122"/>
                <a:ea typeface="微软雅黑" panose="020B0503020204020204" pitchFamily="34" charset="-122"/>
                <a:cs typeface="+mn-cs"/>
              </a:rPr>
              <a:t>协议族</a:t>
            </a:r>
            <a:endParaRPr sz="2400" spc="600" dirty="0">
              <a:solidFill>
                <a:srgbClr val="084772"/>
              </a:solidFill>
              <a:latin typeface="微软雅黑" panose="020B0503020204020204" pitchFamily="34" charset="-122"/>
              <a:ea typeface="微软雅黑" panose="020B0503020204020204" pitchFamily="34" charset="-122"/>
              <a:cs typeface="+mn-cs"/>
            </a:endParaRPr>
          </a:p>
        </p:txBody>
      </p:sp>
      <p:grpSp>
        <p:nvGrpSpPr>
          <p:cNvPr id="19" name="组合 18">
            <a:extLst>
              <a:ext uri="{FF2B5EF4-FFF2-40B4-BE49-F238E27FC236}">
                <a16:creationId xmlns:a16="http://schemas.microsoft.com/office/drawing/2014/main" id="{94FACF2C-E8EA-4EBB-A5F5-624C5A2029E3}"/>
              </a:ext>
            </a:extLst>
          </p:cNvPr>
          <p:cNvGrpSpPr/>
          <p:nvPr/>
        </p:nvGrpSpPr>
        <p:grpSpPr>
          <a:xfrm>
            <a:off x="0" y="282221"/>
            <a:ext cx="12191995" cy="378554"/>
            <a:chOff x="0" y="247949"/>
            <a:chExt cx="12191995" cy="378554"/>
          </a:xfrm>
        </p:grpSpPr>
        <p:sp>
          <p:nvSpPr>
            <p:cNvPr id="20" name="矩形 19">
              <a:extLst>
                <a:ext uri="{FF2B5EF4-FFF2-40B4-BE49-F238E27FC236}">
                  <a16:creationId xmlns:a16="http://schemas.microsoft.com/office/drawing/2014/main" id="{F9A61405-0682-4602-BF60-F734C8C97EA0}"/>
                </a:ext>
              </a:extLst>
            </p:cNvPr>
            <p:cNvSpPr/>
            <p:nvPr/>
          </p:nvSpPr>
          <p:spPr>
            <a:xfrm>
              <a:off x="3200400" y="247949"/>
              <a:ext cx="8991595"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106460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7404" y="1446243"/>
            <a:ext cx="4465191" cy="4672634"/>
          </a:xfrm>
        </p:spPr>
        <p:txBody>
          <a:bodyPr vert="horz" lIns="91440" tIns="45720" rIns="91440" bIns="45720" rtlCol="0">
            <a:normAutofit fontScale="85000" lnSpcReduction="10000"/>
          </a:bodyPr>
          <a:lstStyle/>
          <a:p>
            <a:pPr marL="346075" indent="-346075" algn="just">
              <a:lnSpc>
                <a:spcPct val="130000"/>
              </a:lnSpc>
              <a:buSzPct val="120000"/>
              <a:buFont typeface="Times New Roman" panose="02020603050405020304" pitchFamily="18" charset="0"/>
              <a:buChar char="–"/>
            </a:pPr>
            <a:r>
              <a:rPr lang="en-US" altLang="zh-CN" dirty="0" smtClean="0">
                <a:latin typeface="Times New Roman" panose="02020603050405020304" pitchFamily="18" charset="0"/>
                <a:ea typeface="黑体" panose="02010609060101010101" pitchFamily="49" charset="-122"/>
              </a:rPr>
              <a:t>VPN</a:t>
            </a:r>
            <a:r>
              <a:rPr lang="zh-CN" altLang="en-US" dirty="0">
                <a:latin typeface="Times New Roman" panose="02020603050405020304" pitchFamily="18" charset="0"/>
                <a:ea typeface="黑体" panose="02010609060101010101" pitchFamily="49" charset="-122"/>
              </a:rPr>
              <a:t>的功能是</a:t>
            </a:r>
            <a:r>
              <a:rPr lang="zh-CN" altLang="en-US" dirty="0">
                <a:solidFill>
                  <a:srgbClr val="C00000"/>
                </a:solidFill>
                <a:latin typeface="Times New Roman" panose="02020603050405020304" pitchFamily="18" charset="0"/>
                <a:ea typeface="黑体" panose="02010609060101010101" pitchFamily="49" charset="-122"/>
              </a:rPr>
              <a:t>将因特网虚拟成路由器</a:t>
            </a:r>
            <a:r>
              <a:rPr lang="zh-CN" altLang="en-US" dirty="0">
                <a:latin typeface="Times New Roman" panose="02020603050405020304" pitchFamily="18" charset="0"/>
                <a:ea typeface="黑体" panose="02010609060101010101" pitchFamily="49" charset="-122"/>
              </a:rPr>
              <a:t>，将物理位置分散的局域网和主机虚拟成一个 统一的虚拟企业网。</a:t>
            </a:r>
            <a:endParaRPr lang="en-US" altLang="zh-CN" dirty="0">
              <a:latin typeface="Times New Roman" panose="02020603050405020304" pitchFamily="18" charset="0"/>
              <a:ea typeface="黑体" panose="02010609060101010101" pitchFamily="49" charset="-122"/>
            </a:endParaRPr>
          </a:p>
          <a:p>
            <a:pPr marL="346075" indent="-346075" algn="just">
              <a:lnSpc>
                <a:spcPct val="130000"/>
              </a:lnSpc>
              <a:buSzPct val="120000"/>
              <a:buFont typeface="Times New Roman" panose="02020603050405020304" pitchFamily="18" charset="0"/>
              <a:buChar char="–"/>
            </a:pPr>
            <a:r>
              <a:rPr lang="zh-CN" altLang="en-US" dirty="0">
                <a:latin typeface="Times New Roman" panose="02020603050405020304" pitchFamily="18" charset="0"/>
                <a:ea typeface="黑体" panose="02010609060101010101" pitchFamily="49" charset="-122"/>
              </a:rPr>
              <a:t>利用隧道（</a:t>
            </a:r>
            <a:r>
              <a:rPr lang="en-US" altLang="zh-CN" dirty="0">
                <a:latin typeface="Times New Roman" panose="02020603050405020304" pitchFamily="18" charset="0"/>
                <a:ea typeface="黑体" panose="02010609060101010101" pitchFamily="49" charset="-122"/>
              </a:rPr>
              <a:t>Tunneling</a:t>
            </a:r>
            <a:r>
              <a:rPr lang="zh-CN" altLang="en-US" dirty="0">
                <a:latin typeface="Times New Roman" panose="02020603050405020304" pitchFamily="18" charset="0"/>
                <a:ea typeface="黑体" panose="02010609060101010101" pitchFamily="49" charset="-122"/>
              </a:rPr>
              <a:t>）技术、加解密等安全技术，在公共网络（例如</a:t>
            </a:r>
            <a:r>
              <a:rPr lang="en-US" altLang="zh-CN" dirty="0">
                <a:latin typeface="Times New Roman" panose="02020603050405020304" pitchFamily="18" charset="0"/>
                <a:ea typeface="黑体" panose="02010609060101010101" pitchFamily="49" charset="-122"/>
              </a:rPr>
              <a:t>Internet</a:t>
            </a:r>
            <a:r>
              <a:rPr lang="zh-CN" altLang="en-US" dirty="0">
                <a:latin typeface="Times New Roman" panose="02020603050405020304" pitchFamily="18" charset="0"/>
                <a:ea typeface="黑体" panose="02010609060101010101" pitchFamily="49" charset="-122"/>
              </a:rPr>
              <a:t>）上建构出虚拟</a:t>
            </a:r>
            <a:r>
              <a:rPr lang="zh-CN" altLang="en-US" dirty="0" smtClean="0">
                <a:latin typeface="Times New Roman" panose="02020603050405020304" pitchFamily="18" charset="0"/>
                <a:ea typeface="黑体" panose="02010609060101010101" pitchFamily="49" charset="-122"/>
              </a:rPr>
              <a:t>的专用网络</a:t>
            </a:r>
            <a:r>
              <a:rPr lang="zh-CN" altLang="en-US" dirty="0">
                <a:latin typeface="Times New Roman" panose="02020603050405020304" pitchFamily="18" charset="0"/>
                <a:ea typeface="黑体" panose="02010609060101010101" pitchFamily="49" charset="-122"/>
              </a:rPr>
              <a:t>（</a:t>
            </a:r>
            <a:r>
              <a:rPr lang="en-US" altLang="zh-CN" dirty="0">
                <a:latin typeface="Times New Roman" panose="02020603050405020304" pitchFamily="18" charset="0"/>
                <a:ea typeface="黑体" panose="02010609060101010101" pitchFamily="49" charset="-122"/>
              </a:rPr>
              <a:t>Private Network</a:t>
            </a:r>
            <a:r>
              <a:rPr lang="zh-CN" altLang="en-US" dirty="0">
                <a:latin typeface="Times New Roman" panose="02020603050405020304" pitchFamily="18" charset="0"/>
                <a:ea typeface="黑体" panose="02010609060101010101" pitchFamily="49" charset="-122"/>
              </a:rPr>
              <a:t>），以</a:t>
            </a:r>
            <a:r>
              <a:rPr lang="zh-CN" altLang="en-US" dirty="0" smtClean="0">
                <a:latin typeface="Times New Roman" panose="02020603050405020304" pitchFamily="18" charset="0"/>
                <a:ea typeface="黑体" panose="02010609060101010101" pitchFamily="49" charset="-122"/>
              </a:rPr>
              <a:t>达到专用网络</a:t>
            </a:r>
            <a:r>
              <a:rPr lang="zh-CN" altLang="en-US" dirty="0">
                <a:latin typeface="Times New Roman" panose="02020603050405020304" pitchFamily="18" charset="0"/>
                <a:ea typeface="黑体" panose="02010609060101010101" pitchFamily="49" charset="-122"/>
              </a:rPr>
              <a:t>的安全与便利性。</a:t>
            </a:r>
          </a:p>
          <a:p>
            <a:pPr marL="358775" indent="-358775" algn="just">
              <a:lnSpc>
                <a:spcPct val="130000"/>
              </a:lnSpc>
              <a:buSzPct val="110000"/>
            </a:pPr>
            <a:endParaRPr lang="zh-CN" altLang="en-US" dirty="0">
              <a:latin typeface="Times New Roman" panose="02020603050405020304" pitchFamily="18" charset="0"/>
              <a:ea typeface="黑体" panose="02010609060101010101" pitchFamily="49" charset="-122"/>
            </a:endParaRPr>
          </a:p>
        </p:txBody>
      </p:sp>
      <p:grpSp>
        <p:nvGrpSpPr>
          <p:cNvPr id="2" name="组合 1"/>
          <p:cNvGrpSpPr/>
          <p:nvPr/>
        </p:nvGrpSpPr>
        <p:grpSpPr>
          <a:xfrm>
            <a:off x="5972175" y="2276475"/>
            <a:ext cx="5851479" cy="3310640"/>
            <a:chOff x="5562599" y="2238374"/>
            <a:chExt cx="6261055" cy="3348741"/>
          </a:xfrm>
        </p:grpSpPr>
        <p:sp>
          <p:nvSpPr>
            <p:cNvPr id="4" name="object 4"/>
            <p:cNvSpPr/>
            <p:nvPr/>
          </p:nvSpPr>
          <p:spPr>
            <a:xfrm>
              <a:off x="5562599" y="2238374"/>
              <a:ext cx="6261055" cy="3203829"/>
            </a:xfrm>
            <a:prstGeom prst="rect">
              <a:avLst/>
            </a:prstGeom>
            <a:blipFill>
              <a:blip r:embed="rId2" cstate="print"/>
              <a:stretch>
                <a:fillRect/>
              </a:stretch>
            </a:blipFill>
          </p:spPr>
          <p:txBody>
            <a:bodyPr wrap="square" lIns="0" tIns="0" rIns="0" bIns="0" rtlCol="0"/>
            <a:lstStyle/>
            <a:p>
              <a:endParaRPr/>
            </a:p>
          </p:txBody>
        </p:sp>
        <p:sp>
          <p:nvSpPr>
            <p:cNvPr id="5" name="object 6"/>
            <p:cNvSpPr txBox="1"/>
            <p:nvPr/>
          </p:nvSpPr>
          <p:spPr>
            <a:xfrm>
              <a:off x="5984691" y="3635555"/>
              <a:ext cx="435590" cy="566822"/>
            </a:xfrm>
            <a:prstGeom prst="rect">
              <a:avLst/>
            </a:prstGeom>
          </p:spPr>
          <p:txBody>
            <a:bodyPr vert="horz" wrap="square" lIns="0" tIns="12700" rIns="0" bIns="0" rtlCol="0">
              <a:spAutoFit/>
            </a:bodyPr>
            <a:lstStyle/>
            <a:p>
              <a:pPr marL="12700">
                <a:lnSpc>
                  <a:spcPct val="100000"/>
                </a:lnSpc>
                <a:spcBef>
                  <a:spcPts val="100"/>
                </a:spcBef>
              </a:pPr>
              <a:r>
                <a:rPr lang="zh-CN" altLang="en-US" sz="1800" spc="-5" dirty="0" smtClean="0">
                  <a:latin typeface="宋体"/>
                  <a:cs typeface="宋体"/>
                </a:rPr>
                <a:t>纽约</a:t>
              </a:r>
              <a:endParaRPr sz="1800" dirty="0">
                <a:latin typeface="宋体"/>
                <a:cs typeface="宋体"/>
              </a:endParaRPr>
            </a:p>
          </p:txBody>
        </p:sp>
        <p:sp>
          <p:nvSpPr>
            <p:cNvPr id="6" name="object 7"/>
            <p:cNvSpPr txBox="1"/>
            <p:nvPr/>
          </p:nvSpPr>
          <p:spPr>
            <a:xfrm>
              <a:off x="10294512" y="5297292"/>
              <a:ext cx="1295778" cy="289823"/>
            </a:xfrm>
            <a:prstGeom prst="rect">
              <a:avLst/>
            </a:prstGeom>
          </p:spPr>
          <p:txBody>
            <a:bodyPr vert="horz" wrap="square" lIns="0" tIns="12700" rIns="0" bIns="0" rtlCol="0">
              <a:spAutoFit/>
            </a:bodyPr>
            <a:lstStyle/>
            <a:p>
              <a:pPr marL="12700">
                <a:lnSpc>
                  <a:spcPct val="100000"/>
                </a:lnSpc>
                <a:spcBef>
                  <a:spcPts val="100"/>
                </a:spcBef>
              </a:pPr>
              <a:r>
                <a:rPr lang="zh-CN" altLang="en-US" spc="-5" dirty="0">
                  <a:latin typeface="黑体" panose="02010609060101010101" pitchFamily="49" charset="-122"/>
                  <a:ea typeface="黑体" panose="02010609060101010101" pitchFamily="49" charset="-122"/>
                  <a:cs typeface="宋体"/>
                </a:rPr>
                <a:t>济南</a:t>
              </a:r>
              <a:r>
                <a:rPr sz="1800" spc="-5" dirty="0" err="1" smtClean="0">
                  <a:latin typeface="黑体" panose="02010609060101010101" pitchFamily="49" charset="-122"/>
                  <a:ea typeface="黑体" panose="02010609060101010101" pitchFamily="49" charset="-122"/>
                  <a:cs typeface="宋体"/>
                </a:rPr>
                <a:t>总公司</a:t>
              </a:r>
              <a:endParaRPr sz="1800" dirty="0">
                <a:latin typeface="黑体" panose="02010609060101010101" pitchFamily="49" charset="-122"/>
                <a:ea typeface="黑体" panose="02010609060101010101" pitchFamily="49" charset="-122"/>
                <a:cs typeface="宋体"/>
              </a:endParaRPr>
            </a:p>
          </p:txBody>
        </p:sp>
        <p:sp>
          <p:nvSpPr>
            <p:cNvPr id="7" name="object 8"/>
            <p:cNvSpPr/>
            <p:nvPr/>
          </p:nvSpPr>
          <p:spPr>
            <a:xfrm>
              <a:off x="6638094" y="3517395"/>
              <a:ext cx="3239412" cy="1571382"/>
            </a:xfrm>
            <a:prstGeom prst="rect">
              <a:avLst/>
            </a:prstGeom>
            <a:blipFill>
              <a:blip r:embed="rId3" cstate="print"/>
              <a:stretch>
                <a:fillRect/>
              </a:stretch>
            </a:blipFill>
          </p:spPr>
          <p:txBody>
            <a:bodyPr wrap="square" lIns="0" tIns="0" rIns="0" bIns="0" rtlCol="0"/>
            <a:lstStyle/>
            <a:p>
              <a:endParaRPr/>
            </a:p>
          </p:txBody>
        </p:sp>
        <p:sp>
          <p:nvSpPr>
            <p:cNvPr id="8" name="object 9"/>
            <p:cNvSpPr/>
            <p:nvPr/>
          </p:nvSpPr>
          <p:spPr>
            <a:xfrm>
              <a:off x="9642326" y="4957745"/>
              <a:ext cx="235562" cy="131168"/>
            </a:xfrm>
            <a:custGeom>
              <a:avLst/>
              <a:gdLst/>
              <a:ahLst/>
              <a:cxnLst/>
              <a:rect l="l" t="t" r="r" b="b"/>
              <a:pathLst>
                <a:path w="260985" h="137795">
                  <a:moveTo>
                    <a:pt x="260604" y="128373"/>
                  </a:moveTo>
                  <a:lnTo>
                    <a:pt x="233743" y="84367"/>
                  </a:lnTo>
                  <a:lnTo>
                    <a:pt x="195667" y="57864"/>
                  </a:lnTo>
                  <a:lnTo>
                    <a:pt x="146304" y="32361"/>
                  </a:lnTo>
                  <a:lnTo>
                    <a:pt x="94511" y="11858"/>
                  </a:lnTo>
                  <a:lnTo>
                    <a:pt x="49720" y="928"/>
                  </a:lnTo>
                  <a:lnTo>
                    <a:pt x="16644" y="0"/>
                  </a:lnTo>
                  <a:lnTo>
                    <a:pt x="0" y="9501"/>
                  </a:lnTo>
                  <a:lnTo>
                    <a:pt x="26098" y="52935"/>
                  </a:lnTo>
                  <a:lnTo>
                    <a:pt x="63650" y="79795"/>
                  </a:lnTo>
                  <a:lnTo>
                    <a:pt x="112776" y="105513"/>
                  </a:lnTo>
                  <a:lnTo>
                    <a:pt x="164806" y="125372"/>
                  </a:lnTo>
                  <a:lnTo>
                    <a:pt x="210121" y="136374"/>
                  </a:lnTo>
                  <a:lnTo>
                    <a:pt x="243720" y="137660"/>
                  </a:lnTo>
                  <a:lnTo>
                    <a:pt x="260604" y="128373"/>
                  </a:lnTo>
                  <a:close/>
                </a:path>
              </a:pathLst>
            </a:custGeom>
            <a:solidFill>
              <a:srgbClr val="3183FF"/>
            </a:solidFill>
          </p:spPr>
          <p:txBody>
            <a:bodyPr wrap="square" lIns="0" tIns="0" rIns="0" bIns="0" rtlCol="0"/>
            <a:lstStyle/>
            <a:p>
              <a:endParaRPr/>
            </a:p>
          </p:txBody>
        </p:sp>
        <p:sp>
          <p:nvSpPr>
            <p:cNvPr id="9" name="object 10"/>
            <p:cNvSpPr/>
            <p:nvPr/>
          </p:nvSpPr>
          <p:spPr>
            <a:xfrm>
              <a:off x="6638093" y="3517404"/>
              <a:ext cx="3239413" cy="1571595"/>
            </a:xfrm>
            <a:custGeom>
              <a:avLst/>
              <a:gdLst/>
              <a:ahLst/>
              <a:cxnLst/>
              <a:rect l="l" t="t" r="r" b="b"/>
              <a:pathLst>
                <a:path w="3589020" h="1651000">
                  <a:moveTo>
                    <a:pt x="3589019" y="1641490"/>
                  </a:moveTo>
                  <a:lnTo>
                    <a:pt x="3562159" y="1597485"/>
                  </a:lnTo>
                  <a:lnTo>
                    <a:pt x="3524083" y="1570982"/>
                  </a:lnTo>
                  <a:lnTo>
                    <a:pt x="3474719" y="1545478"/>
                  </a:lnTo>
                  <a:lnTo>
                    <a:pt x="146303" y="32146"/>
                  </a:lnTo>
                  <a:lnTo>
                    <a:pt x="94511" y="12287"/>
                  </a:lnTo>
                  <a:lnTo>
                    <a:pt x="49720" y="1285"/>
                  </a:lnTo>
                  <a:lnTo>
                    <a:pt x="16644" y="0"/>
                  </a:lnTo>
                  <a:lnTo>
                    <a:pt x="0" y="9286"/>
                  </a:lnTo>
                  <a:lnTo>
                    <a:pt x="26098" y="53292"/>
                  </a:lnTo>
                  <a:lnTo>
                    <a:pt x="63650" y="79795"/>
                  </a:lnTo>
                  <a:lnTo>
                    <a:pt x="112775" y="105298"/>
                  </a:lnTo>
                  <a:lnTo>
                    <a:pt x="3441191" y="1618630"/>
                  </a:lnTo>
                  <a:lnTo>
                    <a:pt x="3493222" y="1638490"/>
                  </a:lnTo>
                  <a:lnTo>
                    <a:pt x="3538537" y="1649491"/>
                  </a:lnTo>
                  <a:lnTo>
                    <a:pt x="3572136" y="1650777"/>
                  </a:lnTo>
                  <a:lnTo>
                    <a:pt x="3589019" y="1641490"/>
                  </a:lnTo>
                  <a:close/>
                </a:path>
              </a:pathLst>
            </a:custGeom>
            <a:ln w="6350">
              <a:solidFill>
                <a:srgbClr val="000000"/>
              </a:solidFill>
            </a:ln>
          </p:spPr>
          <p:txBody>
            <a:bodyPr wrap="square" lIns="0" tIns="0" rIns="0" bIns="0" rtlCol="0"/>
            <a:lstStyle/>
            <a:p>
              <a:endParaRPr/>
            </a:p>
          </p:txBody>
        </p:sp>
        <p:sp>
          <p:nvSpPr>
            <p:cNvPr id="10" name="object 11"/>
            <p:cNvSpPr/>
            <p:nvPr/>
          </p:nvSpPr>
          <p:spPr>
            <a:xfrm>
              <a:off x="9628598" y="4953323"/>
              <a:ext cx="137784" cy="106483"/>
            </a:xfrm>
            <a:prstGeom prst="rect">
              <a:avLst/>
            </a:prstGeom>
            <a:blipFill>
              <a:blip r:embed="rId4" cstate="print"/>
              <a:stretch>
                <a:fillRect/>
              </a:stretch>
            </a:blipFill>
          </p:spPr>
          <p:txBody>
            <a:bodyPr wrap="square" lIns="0" tIns="0" rIns="0" bIns="0" rtlCol="0"/>
            <a:lstStyle/>
            <a:p>
              <a:endParaRPr/>
            </a:p>
          </p:txBody>
        </p:sp>
        <p:sp>
          <p:nvSpPr>
            <p:cNvPr id="11" name="object 12"/>
            <p:cNvSpPr/>
            <p:nvPr/>
          </p:nvSpPr>
          <p:spPr>
            <a:xfrm>
              <a:off x="8906060" y="3479633"/>
              <a:ext cx="1252005" cy="1158159"/>
            </a:xfrm>
            <a:prstGeom prst="rect">
              <a:avLst/>
            </a:prstGeom>
            <a:blipFill>
              <a:blip r:embed="rId5" cstate="print"/>
              <a:stretch>
                <a:fillRect/>
              </a:stretch>
            </a:blipFill>
          </p:spPr>
          <p:txBody>
            <a:bodyPr wrap="square" lIns="0" tIns="0" rIns="0" bIns="0" rtlCol="0"/>
            <a:lstStyle/>
            <a:p>
              <a:endParaRPr/>
            </a:p>
          </p:txBody>
        </p:sp>
        <p:sp>
          <p:nvSpPr>
            <p:cNvPr id="13" name="object 14"/>
            <p:cNvSpPr/>
            <p:nvPr/>
          </p:nvSpPr>
          <p:spPr>
            <a:xfrm>
              <a:off x="8906094" y="3479663"/>
              <a:ext cx="1252321" cy="1158749"/>
            </a:xfrm>
            <a:custGeom>
              <a:avLst/>
              <a:gdLst/>
              <a:ahLst/>
              <a:cxnLst/>
              <a:rect l="l" t="t" r="r" b="b"/>
              <a:pathLst>
                <a:path w="1387475" h="1217295">
                  <a:moveTo>
                    <a:pt x="4714" y="6357"/>
                  </a:moveTo>
                  <a:lnTo>
                    <a:pt x="17430" y="0"/>
                  </a:lnTo>
                  <a:lnTo>
                    <a:pt x="35575" y="1214"/>
                  </a:lnTo>
                  <a:lnTo>
                    <a:pt x="56578" y="9572"/>
                  </a:lnTo>
                  <a:lnTo>
                    <a:pt x="1354978" y="1140213"/>
                  </a:lnTo>
                  <a:lnTo>
                    <a:pt x="1383553" y="1178123"/>
                  </a:lnTo>
                  <a:lnTo>
                    <a:pt x="1387125" y="1196149"/>
                  </a:lnTo>
                  <a:lnTo>
                    <a:pt x="1382410" y="1210317"/>
                  </a:lnTo>
                  <a:lnTo>
                    <a:pt x="1369694" y="1216675"/>
                  </a:lnTo>
                  <a:lnTo>
                    <a:pt x="1351549" y="1215461"/>
                  </a:lnTo>
                  <a:lnTo>
                    <a:pt x="1309258" y="1192029"/>
                  </a:lnTo>
                  <a:lnTo>
                    <a:pt x="32146" y="76461"/>
                  </a:lnTo>
                  <a:lnTo>
                    <a:pt x="3571" y="37980"/>
                  </a:lnTo>
                  <a:lnTo>
                    <a:pt x="0" y="20312"/>
                  </a:lnTo>
                  <a:lnTo>
                    <a:pt x="4714" y="6357"/>
                  </a:lnTo>
                  <a:close/>
                </a:path>
              </a:pathLst>
            </a:custGeom>
            <a:ln w="6350">
              <a:solidFill>
                <a:srgbClr val="000000"/>
              </a:solidFill>
            </a:ln>
          </p:spPr>
          <p:txBody>
            <a:bodyPr wrap="square" lIns="0" tIns="0" rIns="0" bIns="0" rtlCol="0"/>
            <a:lstStyle/>
            <a:p>
              <a:endParaRPr/>
            </a:p>
          </p:txBody>
        </p:sp>
        <p:sp>
          <p:nvSpPr>
            <p:cNvPr id="15" name="object 16"/>
            <p:cNvSpPr txBox="1"/>
            <p:nvPr/>
          </p:nvSpPr>
          <p:spPr>
            <a:xfrm>
              <a:off x="7745140" y="4941209"/>
              <a:ext cx="1326212" cy="443711"/>
            </a:xfrm>
            <a:prstGeom prst="rect">
              <a:avLst/>
            </a:prstGeom>
          </p:spPr>
          <p:txBody>
            <a:bodyPr vert="horz" wrap="square" lIns="0" tIns="12700" rIns="0" bIns="0" rtlCol="0">
              <a:spAutoFit/>
            </a:bodyPr>
            <a:lstStyle/>
            <a:p>
              <a:pPr marL="12700">
                <a:lnSpc>
                  <a:spcPct val="100000"/>
                </a:lnSpc>
                <a:spcBef>
                  <a:spcPts val="100"/>
                </a:spcBef>
              </a:pPr>
              <a:r>
                <a:rPr sz="2800" spc="-5" dirty="0">
                  <a:latin typeface="Times New Roman"/>
                  <a:cs typeface="Times New Roman"/>
                </a:rPr>
                <a:t>Internet</a:t>
              </a:r>
              <a:endParaRPr sz="2800" dirty="0">
                <a:latin typeface="Times New Roman"/>
                <a:cs typeface="Times New Roman"/>
              </a:endParaRPr>
            </a:p>
          </p:txBody>
        </p:sp>
        <p:sp>
          <p:nvSpPr>
            <p:cNvPr id="16" name="object 17"/>
            <p:cNvSpPr txBox="1"/>
            <p:nvPr/>
          </p:nvSpPr>
          <p:spPr>
            <a:xfrm>
              <a:off x="7630677" y="3710078"/>
              <a:ext cx="1131032" cy="289823"/>
            </a:xfrm>
            <a:prstGeom prst="rect">
              <a:avLst/>
            </a:prstGeom>
          </p:spPr>
          <p:txBody>
            <a:bodyPr vert="horz" wrap="square" lIns="0" tIns="12700" rIns="0" bIns="0" rtlCol="0">
              <a:spAutoFit/>
            </a:bodyPr>
            <a:lstStyle/>
            <a:p>
              <a:pPr marL="12700">
                <a:lnSpc>
                  <a:spcPct val="100000"/>
                </a:lnSpc>
                <a:spcBef>
                  <a:spcPts val="100"/>
                </a:spcBef>
              </a:pPr>
              <a:r>
                <a:rPr sz="1800" spc="-5" dirty="0" smtClean="0">
                  <a:latin typeface="Times New Roman"/>
                  <a:cs typeface="Times New Roman"/>
                </a:rPr>
                <a:t>Tunnel</a:t>
              </a:r>
              <a:endParaRPr sz="1800" dirty="0">
                <a:latin typeface="宋体"/>
                <a:cs typeface="宋体"/>
              </a:endParaRPr>
            </a:p>
          </p:txBody>
        </p:sp>
        <p:sp>
          <p:nvSpPr>
            <p:cNvPr id="17" name="object 18"/>
            <p:cNvSpPr txBox="1"/>
            <p:nvPr/>
          </p:nvSpPr>
          <p:spPr>
            <a:xfrm>
              <a:off x="9390333" y="3637649"/>
              <a:ext cx="1804698" cy="289823"/>
            </a:xfrm>
            <a:prstGeom prst="rect">
              <a:avLst/>
            </a:prstGeom>
          </p:spPr>
          <p:txBody>
            <a:bodyPr vert="horz" wrap="square" lIns="0" tIns="12700" rIns="0" bIns="0" rtlCol="0">
              <a:spAutoFit/>
            </a:bodyPr>
            <a:lstStyle/>
            <a:p>
              <a:pPr marL="12700">
                <a:lnSpc>
                  <a:spcPct val="100000"/>
                </a:lnSpc>
                <a:spcBef>
                  <a:spcPts val="100"/>
                </a:spcBef>
              </a:pPr>
              <a:r>
                <a:rPr sz="1800" spc="-5" dirty="0" smtClean="0">
                  <a:latin typeface="Times New Roman"/>
                  <a:cs typeface="Times New Roman"/>
                </a:rPr>
                <a:t>Tunnel</a:t>
              </a:r>
              <a:endParaRPr sz="1800" dirty="0">
                <a:latin typeface="宋体"/>
                <a:cs typeface="宋体"/>
              </a:endParaRPr>
            </a:p>
          </p:txBody>
        </p:sp>
        <p:sp>
          <p:nvSpPr>
            <p:cNvPr id="18" name="object 7"/>
            <p:cNvSpPr txBox="1"/>
            <p:nvPr/>
          </p:nvSpPr>
          <p:spPr>
            <a:xfrm>
              <a:off x="9546287" y="2346370"/>
              <a:ext cx="1295778" cy="289823"/>
            </a:xfrm>
            <a:prstGeom prst="rect">
              <a:avLst/>
            </a:prstGeom>
          </p:spPr>
          <p:txBody>
            <a:bodyPr vert="horz" wrap="square" lIns="0" tIns="12700" rIns="0" bIns="0" rtlCol="0">
              <a:spAutoFit/>
            </a:bodyPr>
            <a:lstStyle/>
            <a:p>
              <a:pPr marL="12700">
                <a:lnSpc>
                  <a:spcPct val="100000"/>
                </a:lnSpc>
                <a:spcBef>
                  <a:spcPts val="100"/>
                </a:spcBef>
              </a:pPr>
              <a:r>
                <a:rPr lang="zh-CN" altLang="en-US" spc="-5" dirty="0">
                  <a:latin typeface="黑体" panose="02010609060101010101" pitchFamily="49" charset="-122"/>
                  <a:ea typeface="黑体" panose="02010609060101010101" pitchFamily="49" charset="-122"/>
                  <a:cs typeface="宋体"/>
                </a:rPr>
                <a:t>青岛</a:t>
              </a:r>
              <a:r>
                <a:rPr lang="zh-CN" altLang="en-US" spc="-5" dirty="0" smtClean="0">
                  <a:latin typeface="黑体" panose="02010609060101010101" pitchFamily="49" charset="-122"/>
                  <a:ea typeface="黑体" panose="02010609060101010101" pitchFamily="49" charset="-122"/>
                  <a:cs typeface="宋体"/>
                </a:rPr>
                <a:t>分公司</a:t>
              </a:r>
              <a:endParaRPr sz="1800" dirty="0">
                <a:latin typeface="黑体" panose="02010609060101010101" pitchFamily="49" charset="-122"/>
                <a:ea typeface="黑体" panose="02010609060101010101" pitchFamily="49" charset="-122"/>
                <a:cs typeface="宋体"/>
              </a:endParaRPr>
            </a:p>
          </p:txBody>
        </p:sp>
      </p:grpSp>
      <p:grpSp>
        <p:nvGrpSpPr>
          <p:cNvPr id="22" name="组合 21">
            <a:extLst>
              <a:ext uri="{FF2B5EF4-FFF2-40B4-BE49-F238E27FC236}">
                <a16:creationId xmlns:a16="http://schemas.microsoft.com/office/drawing/2014/main" id="{94FACF2C-E8EA-4EBB-A5F5-624C5A2029E3}"/>
              </a:ext>
            </a:extLst>
          </p:cNvPr>
          <p:cNvGrpSpPr/>
          <p:nvPr/>
        </p:nvGrpSpPr>
        <p:grpSpPr>
          <a:xfrm>
            <a:off x="1" y="336652"/>
            <a:ext cx="12191998" cy="378554"/>
            <a:chOff x="0" y="247949"/>
            <a:chExt cx="12191998" cy="378554"/>
          </a:xfrm>
        </p:grpSpPr>
        <p:sp>
          <p:nvSpPr>
            <p:cNvPr id="30" name="矩形 29">
              <a:extLst>
                <a:ext uri="{FF2B5EF4-FFF2-40B4-BE49-F238E27FC236}">
                  <a16:creationId xmlns:a16="http://schemas.microsoft.com/office/drawing/2014/main" id="{F9A61405-0682-4602-BF60-F734C8C97EA0}"/>
                </a:ext>
              </a:extLst>
            </p:cNvPr>
            <p:cNvSpPr/>
            <p:nvPr/>
          </p:nvSpPr>
          <p:spPr>
            <a:xfrm>
              <a:off x="2545107" y="247949"/>
              <a:ext cx="9646891"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extBox 27">
            <a:extLst>
              <a:ext uri="{FF2B5EF4-FFF2-40B4-BE49-F238E27FC236}">
                <a16:creationId xmlns:a16="http://schemas.microsoft.com/office/drawing/2014/main" id="{A14467AD-D84F-4CF0-9B77-D33FECC89748}"/>
              </a:ext>
            </a:extLst>
          </p:cNvPr>
          <p:cNvSpPr txBox="1"/>
          <p:nvPr/>
        </p:nvSpPr>
        <p:spPr>
          <a:xfrm>
            <a:off x="558676" y="315096"/>
            <a:ext cx="1830950" cy="46166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2400" spc="600" dirty="0" smtClean="0">
                <a:solidFill>
                  <a:srgbClr val="084772"/>
                </a:solidFill>
                <a:latin typeface="微软雅黑" panose="020B0503020204020204" pitchFamily="34" charset="-122"/>
                <a:ea typeface="微软雅黑" panose="020B0503020204020204" pitchFamily="34" charset="-122"/>
              </a:rPr>
              <a:t>何谓</a:t>
            </a:r>
            <a:r>
              <a:rPr lang="en-US" altLang="zh-CN" sz="2400" spc="600" dirty="0" smtClean="0">
                <a:solidFill>
                  <a:srgbClr val="084772"/>
                </a:solidFill>
                <a:latin typeface="微软雅黑" panose="020B0503020204020204" pitchFamily="34" charset="-122"/>
                <a:ea typeface="微软雅黑" panose="020B0503020204020204" pitchFamily="34" charset="-122"/>
              </a:rPr>
              <a:t>VPN</a:t>
            </a:r>
            <a:endParaRPr lang="zh-CN" altLang="en-US" sz="2400" spc="600" dirty="0">
              <a:solidFill>
                <a:srgbClr val="08477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5204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50416" y="251444"/>
            <a:ext cx="2998570" cy="443711"/>
          </a:xfrm>
          <a:prstGeom prst="rect">
            <a:avLst/>
          </a:prstGeom>
        </p:spPr>
        <p:txBody>
          <a:bodyPr vert="horz" wrap="square" lIns="0" tIns="12700" rIns="0" bIns="0" rtlCol="0" anchor="ctr">
            <a:spAutoFit/>
          </a:bodyPr>
          <a:lstStyle/>
          <a:p>
            <a:pPr marL="12700">
              <a:lnSpc>
                <a:spcPct val="100000"/>
              </a:lnSpc>
              <a:spcBef>
                <a:spcPts val="100"/>
              </a:spcBef>
            </a:pPr>
            <a:r>
              <a:rPr sz="2800" dirty="0" smtClean="0">
                <a:solidFill>
                  <a:schemeClr val="accent1">
                    <a:lumMod val="50000"/>
                  </a:schemeClr>
                </a:solidFill>
                <a:latin typeface="Times New Roman"/>
                <a:cs typeface="Times New Roman"/>
              </a:rPr>
              <a:t>IPSec</a:t>
            </a:r>
            <a:r>
              <a:rPr sz="2800" spc="-95" dirty="0" smtClean="0">
                <a:solidFill>
                  <a:schemeClr val="accent1">
                    <a:lumMod val="50000"/>
                  </a:schemeClr>
                </a:solidFill>
                <a:latin typeface="Times New Roman"/>
                <a:cs typeface="Times New Roman"/>
              </a:rPr>
              <a:t> </a:t>
            </a:r>
            <a:r>
              <a:rPr lang="zh-CN" altLang="en-US" sz="2400" spc="600" dirty="0">
                <a:solidFill>
                  <a:srgbClr val="084772"/>
                </a:solidFill>
                <a:latin typeface="微软雅黑" panose="020B0503020204020204" pitchFamily="34" charset="-122"/>
                <a:ea typeface="微软雅黑" panose="020B0503020204020204" pitchFamily="34" charset="-122"/>
                <a:cs typeface="+mn-cs"/>
              </a:rPr>
              <a:t>的</a:t>
            </a:r>
            <a:r>
              <a:rPr lang="zh-CN" altLang="en-US" sz="2400" spc="600" dirty="0" smtClean="0">
                <a:solidFill>
                  <a:srgbClr val="084772"/>
                </a:solidFill>
                <a:latin typeface="微软雅黑" panose="020B0503020204020204" pitchFamily="34" charset="-122"/>
                <a:ea typeface="微软雅黑" panose="020B0503020204020204" pitchFamily="34" charset="-122"/>
                <a:cs typeface="+mn-cs"/>
              </a:rPr>
              <a:t>工作模式</a:t>
            </a:r>
            <a:endParaRPr sz="2400" spc="600" dirty="0">
              <a:solidFill>
                <a:srgbClr val="084772"/>
              </a:solidFill>
              <a:latin typeface="微软雅黑" panose="020B0503020204020204" pitchFamily="34" charset="-122"/>
              <a:ea typeface="微软雅黑" panose="020B0503020204020204" pitchFamily="34" charset="-122"/>
              <a:cs typeface="+mn-cs"/>
            </a:endParaRPr>
          </a:p>
        </p:txBody>
      </p:sp>
      <p:sp>
        <p:nvSpPr>
          <p:cNvPr id="4" name="object 4"/>
          <p:cNvSpPr txBox="1"/>
          <p:nvPr/>
        </p:nvSpPr>
        <p:spPr>
          <a:xfrm>
            <a:off x="443065" y="1463427"/>
            <a:ext cx="4282664" cy="4266217"/>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400" baseline="0">
                <a:solidFill>
                  <a:srgbClr val="C00000"/>
                </a:solidFill>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000" baseline="0">
                <a:latin typeface="Times New Roman" panose="02020603050405020304" pitchFamily="18" charset="0"/>
                <a:ea typeface="黑体" panose="02010609060101010101" pitchFamily="49" charset="-122"/>
              </a:defRPr>
            </a:lvl2pPr>
            <a:lvl3pPr marL="1143000"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800" dirty="0"/>
              <a:t>传输模式</a:t>
            </a:r>
            <a:endParaRPr lang="en-US" altLang="zh-CN" sz="2800" dirty="0"/>
          </a:p>
          <a:p>
            <a:pPr lvl="1"/>
            <a:r>
              <a:rPr lang="zh-CN" altLang="en-US" sz="2400" dirty="0"/>
              <a:t>主要应用场景：经常用于</a:t>
            </a:r>
            <a:r>
              <a:rPr lang="zh-CN" altLang="en-US" sz="2400" dirty="0">
                <a:solidFill>
                  <a:srgbClr val="C00000"/>
                </a:solidFill>
              </a:rPr>
              <a:t>主机和主机之间</a:t>
            </a:r>
            <a:r>
              <a:rPr lang="zh-CN" altLang="en-US" sz="2400" dirty="0"/>
              <a:t>端到端通信的数据保护。</a:t>
            </a:r>
            <a:endParaRPr lang="en-US" altLang="zh-CN" sz="2400" dirty="0"/>
          </a:p>
          <a:p>
            <a:pPr lvl="1"/>
            <a:r>
              <a:rPr lang="zh-CN" altLang="en-US" sz="2400" dirty="0"/>
              <a:t>封装方式：不改变原有的</a:t>
            </a:r>
            <a:r>
              <a:rPr lang="en-US" altLang="zh-CN" sz="2400" dirty="0"/>
              <a:t>IP</a:t>
            </a:r>
            <a:r>
              <a:rPr lang="zh-CN" altLang="en-US" sz="2400" dirty="0"/>
              <a:t>包头，在源数据包头后面插入</a:t>
            </a:r>
            <a:r>
              <a:rPr lang="en-US" altLang="zh-CN" sz="2400" dirty="0"/>
              <a:t>IPsec</a:t>
            </a:r>
            <a:r>
              <a:rPr lang="zh-CN" altLang="en-US" sz="2400" dirty="0"/>
              <a:t>包头，将原来的数据封装成被保护的数据。</a:t>
            </a:r>
            <a:endParaRPr lang="en-US" altLang="zh-CN" sz="2400" dirty="0"/>
          </a:p>
        </p:txBody>
      </p:sp>
      <p:grpSp>
        <p:nvGrpSpPr>
          <p:cNvPr id="8" name="组合 7">
            <a:extLst>
              <a:ext uri="{FF2B5EF4-FFF2-40B4-BE49-F238E27FC236}">
                <a16:creationId xmlns:a16="http://schemas.microsoft.com/office/drawing/2014/main" id="{94FACF2C-E8EA-4EBB-A5F5-624C5A2029E3}"/>
              </a:ext>
            </a:extLst>
          </p:cNvPr>
          <p:cNvGrpSpPr/>
          <p:nvPr/>
        </p:nvGrpSpPr>
        <p:grpSpPr>
          <a:xfrm>
            <a:off x="0" y="282221"/>
            <a:ext cx="12191995" cy="378554"/>
            <a:chOff x="0" y="247949"/>
            <a:chExt cx="12191995" cy="378554"/>
          </a:xfrm>
        </p:grpSpPr>
        <p:sp>
          <p:nvSpPr>
            <p:cNvPr id="16" name="矩形 15">
              <a:extLst>
                <a:ext uri="{FF2B5EF4-FFF2-40B4-BE49-F238E27FC236}">
                  <a16:creationId xmlns:a16="http://schemas.microsoft.com/office/drawing/2014/main" id="{F9A61405-0682-4602-BF60-F734C8C97EA0}"/>
                </a:ext>
              </a:extLst>
            </p:cNvPr>
            <p:cNvSpPr/>
            <p:nvPr/>
          </p:nvSpPr>
          <p:spPr>
            <a:xfrm>
              <a:off x="3848986" y="247949"/>
              <a:ext cx="8343009"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5390706" y="1935125"/>
            <a:ext cx="6515543" cy="3579849"/>
            <a:chOff x="5344652" y="1878122"/>
            <a:chExt cx="6412311" cy="3527315"/>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4652" y="1878122"/>
              <a:ext cx="6412311" cy="3527315"/>
            </a:xfrm>
            <a:prstGeom prst="rect">
              <a:avLst/>
            </a:prstGeom>
          </p:spPr>
        </p:pic>
        <p:sp>
          <p:nvSpPr>
            <p:cNvPr id="6" name="矩形 5"/>
            <p:cNvSpPr/>
            <p:nvPr/>
          </p:nvSpPr>
          <p:spPr>
            <a:xfrm>
              <a:off x="10533125" y="5076825"/>
              <a:ext cx="1157147" cy="2381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135135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50415" y="251444"/>
            <a:ext cx="2870979" cy="443711"/>
          </a:xfrm>
          <a:prstGeom prst="rect">
            <a:avLst/>
          </a:prstGeom>
        </p:spPr>
        <p:txBody>
          <a:bodyPr vert="horz" wrap="square" lIns="0" tIns="12700" rIns="0" bIns="0" rtlCol="0" anchor="ctr">
            <a:spAutoFit/>
          </a:bodyPr>
          <a:lstStyle/>
          <a:p>
            <a:pPr marL="12700">
              <a:lnSpc>
                <a:spcPct val="100000"/>
              </a:lnSpc>
              <a:spcBef>
                <a:spcPts val="100"/>
              </a:spcBef>
            </a:pPr>
            <a:r>
              <a:rPr sz="2800" dirty="0" smtClean="0">
                <a:solidFill>
                  <a:schemeClr val="accent1">
                    <a:lumMod val="50000"/>
                  </a:schemeClr>
                </a:solidFill>
                <a:latin typeface="Times New Roman"/>
                <a:cs typeface="Times New Roman"/>
              </a:rPr>
              <a:t>IPSec</a:t>
            </a:r>
            <a:r>
              <a:rPr sz="2800" spc="-95" dirty="0" smtClean="0">
                <a:solidFill>
                  <a:schemeClr val="accent1">
                    <a:lumMod val="50000"/>
                  </a:schemeClr>
                </a:solidFill>
                <a:latin typeface="Times New Roman"/>
                <a:cs typeface="Times New Roman"/>
              </a:rPr>
              <a:t> </a:t>
            </a:r>
            <a:r>
              <a:rPr lang="zh-CN" altLang="en-US" sz="2400" spc="600" dirty="0">
                <a:solidFill>
                  <a:srgbClr val="084772"/>
                </a:solidFill>
                <a:latin typeface="微软雅黑" panose="020B0503020204020204" pitchFamily="34" charset="-122"/>
                <a:ea typeface="微软雅黑" panose="020B0503020204020204" pitchFamily="34" charset="-122"/>
                <a:cs typeface="+mn-cs"/>
              </a:rPr>
              <a:t>的</a:t>
            </a:r>
            <a:r>
              <a:rPr lang="zh-CN" altLang="en-US" sz="2400" spc="600" dirty="0" smtClean="0">
                <a:solidFill>
                  <a:srgbClr val="084772"/>
                </a:solidFill>
                <a:latin typeface="微软雅黑" panose="020B0503020204020204" pitchFamily="34" charset="-122"/>
                <a:ea typeface="微软雅黑" panose="020B0503020204020204" pitchFamily="34" charset="-122"/>
                <a:cs typeface="+mn-cs"/>
              </a:rPr>
              <a:t>工作模式</a:t>
            </a:r>
            <a:endParaRPr sz="2400" spc="600" dirty="0">
              <a:solidFill>
                <a:srgbClr val="084772"/>
              </a:solidFill>
              <a:latin typeface="微软雅黑" panose="020B0503020204020204" pitchFamily="34" charset="-122"/>
              <a:ea typeface="微软雅黑" panose="020B0503020204020204" pitchFamily="34" charset="-122"/>
              <a:cs typeface="+mn-cs"/>
            </a:endParaRPr>
          </a:p>
        </p:txBody>
      </p:sp>
      <p:sp>
        <p:nvSpPr>
          <p:cNvPr id="4" name="object 4"/>
          <p:cNvSpPr txBox="1"/>
          <p:nvPr/>
        </p:nvSpPr>
        <p:spPr>
          <a:xfrm>
            <a:off x="613186" y="1167020"/>
            <a:ext cx="4282664" cy="5359416"/>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aseline="0">
                <a:solidFill>
                  <a:srgbClr val="C00000"/>
                </a:solidFill>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隧道模式：</a:t>
            </a:r>
            <a:endParaRPr lang="en-US" altLang="zh-CN" dirty="0"/>
          </a:p>
          <a:p>
            <a:pPr lvl="1"/>
            <a:r>
              <a:rPr lang="zh-CN" altLang="en-US" dirty="0"/>
              <a:t>主要应用场景：经常用于</a:t>
            </a:r>
            <a:r>
              <a:rPr lang="zh-CN" altLang="en-US" dirty="0">
                <a:solidFill>
                  <a:srgbClr val="C00000"/>
                </a:solidFill>
              </a:rPr>
              <a:t>私网与私网之间</a:t>
            </a:r>
            <a:r>
              <a:rPr lang="zh-CN" altLang="en-US" dirty="0"/>
              <a:t>通过公网进行通信，建立安全</a:t>
            </a:r>
            <a:r>
              <a:rPr lang="en-US" altLang="zh-CN" dirty="0"/>
              <a:t>VPN</a:t>
            </a:r>
            <a:r>
              <a:rPr lang="zh-CN" altLang="en-US" dirty="0"/>
              <a:t>通道。</a:t>
            </a:r>
            <a:endParaRPr lang="en-US" altLang="zh-CN" dirty="0"/>
          </a:p>
          <a:p>
            <a:pPr lvl="1"/>
            <a:r>
              <a:rPr lang="zh-CN" altLang="en-US" dirty="0"/>
              <a:t>封装方式：增加新的</a:t>
            </a:r>
            <a:r>
              <a:rPr lang="en-US" altLang="zh-CN" dirty="0"/>
              <a:t>IP</a:t>
            </a:r>
            <a:r>
              <a:rPr lang="zh-CN" altLang="en-US" dirty="0"/>
              <a:t>（外网</a:t>
            </a:r>
            <a:r>
              <a:rPr lang="en-US" altLang="zh-CN" dirty="0"/>
              <a:t>IP</a:t>
            </a:r>
            <a:r>
              <a:rPr lang="zh-CN" altLang="en-US" dirty="0"/>
              <a:t>）头，其后是</a:t>
            </a:r>
            <a:r>
              <a:rPr lang="en-US" altLang="zh-CN" dirty="0"/>
              <a:t>IPsec</a:t>
            </a:r>
            <a:r>
              <a:rPr lang="zh-CN" altLang="en-US" dirty="0"/>
              <a:t>包头，之后再将原来的整个数据包进行封装。</a:t>
            </a:r>
            <a:endParaRPr lang="en-US" altLang="zh-CN" dirty="0"/>
          </a:p>
        </p:txBody>
      </p:sp>
      <p:grpSp>
        <p:nvGrpSpPr>
          <p:cNvPr id="8" name="组合 7">
            <a:extLst>
              <a:ext uri="{FF2B5EF4-FFF2-40B4-BE49-F238E27FC236}">
                <a16:creationId xmlns:a16="http://schemas.microsoft.com/office/drawing/2014/main" id="{94FACF2C-E8EA-4EBB-A5F5-624C5A2029E3}"/>
              </a:ext>
            </a:extLst>
          </p:cNvPr>
          <p:cNvGrpSpPr/>
          <p:nvPr/>
        </p:nvGrpSpPr>
        <p:grpSpPr>
          <a:xfrm>
            <a:off x="0" y="282221"/>
            <a:ext cx="12191995" cy="378554"/>
            <a:chOff x="0" y="247949"/>
            <a:chExt cx="12191995" cy="378554"/>
          </a:xfrm>
        </p:grpSpPr>
        <p:sp>
          <p:nvSpPr>
            <p:cNvPr id="16" name="矩形 15">
              <a:extLst>
                <a:ext uri="{FF2B5EF4-FFF2-40B4-BE49-F238E27FC236}">
                  <a16:creationId xmlns:a16="http://schemas.microsoft.com/office/drawing/2014/main" id="{F9A61405-0682-4602-BF60-F734C8C97EA0}"/>
                </a:ext>
              </a:extLst>
            </p:cNvPr>
            <p:cNvSpPr/>
            <p:nvPr/>
          </p:nvSpPr>
          <p:spPr>
            <a:xfrm>
              <a:off x="3721394" y="247949"/>
              <a:ext cx="8470601"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5696411" y="1167020"/>
            <a:ext cx="5753100" cy="5308954"/>
            <a:chOff x="5696411" y="1167020"/>
            <a:chExt cx="5753100" cy="5308954"/>
          </a:xfrm>
        </p:grpSpPr>
        <p:grpSp>
          <p:nvGrpSpPr>
            <p:cNvPr id="20" name="组合 19"/>
            <p:cNvGrpSpPr/>
            <p:nvPr/>
          </p:nvGrpSpPr>
          <p:grpSpPr>
            <a:xfrm>
              <a:off x="5707889" y="3685149"/>
              <a:ext cx="5741622" cy="2790825"/>
              <a:chOff x="5282774" y="1824037"/>
              <a:chExt cx="6618711" cy="3548063"/>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2774" y="1824037"/>
                <a:ext cx="6618711" cy="3548063"/>
              </a:xfrm>
              <a:prstGeom prst="rect">
                <a:avLst/>
              </a:prstGeom>
            </p:spPr>
          </p:pic>
          <p:sp>
            <p:nvSpPr>
              <p:cNvPr id="19" name="矩形 18"/>
              <p:cNvSpPr/>
              <p:nvPr/>
            </p:nvSpPr>
            <p:spPr>
              <a:xfrm>
                <a:off x="10634316" y="5024173"/>
                <a:ext cx="1208151" cy="2590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6411" y="1167020"/>
              <a:ext cx="5753100" cy="3114675"/>
            </a:xfrm>
            <a:prstGeom prst="rect">
              <a:avLst/>
            </a:prstGeom>
          </p:spPr>
        </p:pic>
      </p:grpSp>
    </p:spTree>
    <p:extLst>
      <p:ext uri="{BB962C8B-B14F-4D97-AF65-F5344CB8AC3E}">
        <p14:creationId xmlns:p14="http://schemas.microsoft.com/office/powerpoint/2010/main" val="4145446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50415" y="251444"/>
            <a:ext cx="3391975" cy="443711"/>
          </a:xfrm>
          <a:prstGeom prst="rect">
            <a:avLst/>
          </a:prstGeom>
        </p:spPr>
        <p:txBody>
          <a:bodyPr vert="horz" wrap="square" lIns="0" tIns="12700" rIns="0" bIns="0" rtlCol="0" anchor="ctr">
            <a:spAutoFit/>
          </a:bodyPr>
          <a:lstStyle/>
          <a:p>
            <a:pPr marL="12700">
              <a:lnSpc>
                <a:spcPct val="100000"/>
              </a:lnSpc>
              <a:spcBef>
                <a:spcPts val="100"/>
              </a:spcBef>
            </a:pPr>
            <a:r>
              <a:rPr sz="2800" dirty="0" smtClean="0">
                <a:solidFill>
                  <a:schemeClr val="accent1">
                    <a:lumMod val="50000"/>
                  </a:schemeClr>
                </a:solidFill>
                <a:latin typeface="Times New Roman"/>
                <a:cs typeface="Times New Roman"/>
              </a:rPr>
              <a:t>IPSec</a:t>
            </a:r>
            <a:r>
              <a:rPr sz="2800" spc="-95" dirty="0" smtClean="0">
                <a:solidFill>
                  <a:schemeClr val="accent1">
                    <a:lumMod val="50000"/>
                  </a:schemeClr>
                </a:solidFill>
                <a:latin typeface="Times New Roman"/>
                <a:cs typeface="Times New Roman"/>
              </a:rPr>
              <a:t> </a:t>
            </a:r>
            <a:r>
              <a:rPr lang="zh-CN" altLang="en-US" sz="2400" spc="600" dirty="0" smtClean="0">
                <a:solidFill>
                  <a:srgbClr val="084772"/>
                </a:solidFill>
                <a:latin typeface="微软雅黑" panose="020B0503020204020204" pitchFamily="34" charset="-122"/>
                <a:ea typeface="微软雅黑" panose="020B0503020204020204" pitchFamily="34" charset="-122"/>
                <a:cs typeface="+mn-cs"/>
              </a:rPr>
              <a:t>通信协议</a:t>
            </a:r>
            <a:r>
              <a:rPr lang="en-US" altLang="zh-CN" sz="2400" spc="600" dirty="0" smtClean="0">
                <a:solidFill>
                  <a:srgbClr val="084772"/>
                </a:solidFill>
                <a:latin typeface="微软雅黑" panose="020B0503020204020204" pitchFamily="34" charset="-122"/>
                <a:ea typeface="微软雅黑" panose="020B0503020204020204" pitchFamily="34" charset="-122"/>
                <a:cs typeface="+mn-cs"/>
              </a:rPr>
              <a:t>-AH</a:t>
            </a:r>
            <a:endParaRPr sz="2400" spc="600" dirty="0">
              <a:solidFill>
                <a:srgbClr val="084772"/>
              </a:solidFill>
              <a:latin typeface="微软雅黑" panose="020B0503020204020204" pitchFamily="34" charset="-122"/>
              <a:ea typeface="微软雅黑" panose="020B0503020204020204" pitchFamily="34" charset="-122"/>
              <a:cs typeface="+mn-cs"/>
            </a:endParaRPr>
          </a:p>
        </p:txBody>
      </p:sp>
      <p:sp>
        <p:nvSpPr>
          <p:cNvPr id="4" name="object 4"/>
          <p:cNvSpPr txBox="1"/>
          <p:nvPr/>
        </p:nvSpPr>
        <p:spPr>
          <a:xfrm>
            <a:off x="613185" y="1167020"/>
            <a:ext cx="10479839" cy="3375283"/>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aseline="0">
                <a:solidFill>
                  <a:srgbClr val="C00000"/>
                </a:solidFill>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AH</a:t>
            </a:r>
            <a:r>
              <a:rPr lang="zh-CN" altLang="en-US" dirty="0"/>
              <a:t>提供的安全服务：</a:t>
            </a:r>
            <a:endParaRPr lang="en-US" altLang="zh-CN" dirty="0"/>
          </a:p>
          <a:p>
            <a:pPr lvl="1"/>
            <a:r>
              <a:rPr lang="zh-CN" altLang="en-US" dirty="0">
                <a:solidFill>
                  <a:schemeClr val="accent5"/>
                </a:solidFill>
              </a:rPr>
              <a:t>无连接数据完整性</a:t>
            </a:r>
            <a:r>
              <a:rPr lang="zh-CN" altLang="en-US" dirty="0"/>
              <a:t>：通过哈希函数产生的校验来保证。</a:t>
            </a:r>
            <a:endParaRPr lang="en-US" altLang="zh-CN" dirty="0"/>
          </a:p>
          <a:p>
            <a:pPr lvl="1"/>
            <a:r>
              <a:rPr lang="zh-CN" altLang="en-US" dirty="0">
                <a:solidFill>
                  <a:schemeClr val="accent5"/>
                </a:solidFill>
              </a:rPr>
              <a:t>数据源认证</a:t>
            </a:r>
            <a:r>
              <a:rPr lang="zh-CN" altLang="en-US" dirty="0"/>
              <a:t>：通过在</a:t>
            </a:r>
            <a:r>
              <a:rPr lang="zh-CN" altLang="en-US" dirty="0" smtClean="0"/>
              <a:t>计算</a:t>
            </a:r>
            <a:r>
              <a:rPr lang="zh-CN" altLang="en-US" dirty="0"/>
              <a:t>认</a:t>
            </a:r>
            <a:r>
              <a:rPr lang="zh-CN" altLang="en-US" dirty="0" smtClean="0"/>
              <a:t>证</a:t>
            </a:r>
            <a:r>
              <a:rPr lang="zh-CN" altLang="en-US" dirty="0"/>
              <a:t>码时加入一个共享秘钥来实现。</a:t>
            </a:r>
            <a:endParaRPr lang="en-US" altLang="zh-CN" dirty="0"/>
          </a:p>
          <a:p>
            <a:pPr lvl="1"/>
            <a:r>
              <a:rPr lang="zh-CN" altLang="en-US" dirty="0">
                <a:solidFill>
                  <a:schemeClr val="accent5"/>
                </a:solidFill>
              </a:rPr>
              <a:t>抗重放服务</a:t>
            </a:r>
            <a:r>
              <a:rPr lang="zh-CN" altLang="en-US" dirty="0"/>
              <a:t>：</a:t>
            </a:r>
            <a:r>
              <a:rPr lang="en-US" altLang="zh-CN" dirty="0"/>
              <a:t>AH</a:t>
            </a:r>
            <a:r>
              <a:rPr lang="zh-CN" altLang="en-US" dirty="0"/>
              <a:t>报头中的序列号可以防止重放攻击。</a:t>
            </a:r>
            <a:endParaRPr lang="en-US" altLang="zh-CN" dirty="0"/>
          </a:p>
          <a:p>
            <a:pPr lvl="1"/>
            <a:r>
              <a:rPr lang="en-US" altLang="zh-CN" dirty="0"/>
              <a:t>AH</a:t>
            </a:r>
            <a:r>
              <a:rPr lang="zh-CN" altLang="en-US" dirty="0">
                <a:solidFill>
                  <a:schemeClr val="accent5"/>
                </a:solidFill>
              </a:rPr>
              <a:t>不提供任何保密性服务</a:t>
            </a:r>
            <a:r>
              <a:rPr lang="zh-CN" altLang="en-US" dirty="0"/>
              <a:t>，它不加密所保护的数据包。</a:t>
            </a:r>
            <a:endParaRPr lang="en-US" altLang="zh-CN" dirty="0"/>
          </a:p>
        </p:txBody>
      </p:sp>
      <p:grpSp>
        <p:nvGrpSpPr>
          <p:cNvPr id="8" name="组合 7">
            <a:extLst>
              <a:ext uri="{FF2B5EF4-FFF2-40B4-BE49-F238E27FC236}">
                <a16:creationId xmlns:a16="http://schemas.microsoft.com/office/drawing/2014/main" id="{94FACF2C-E8EA-4EBB-A5F5-624C5A2029E3}"/>
              </a:ext>
            </a:extLst>
          </p:cNvPr>
          <p:cNvGrpSpPr/>
          <p:nvPr/>
        </p:nvGrpSpPr>
        <p:grpSpPr>
          <a:xfrm>
            <a:off x="0" y="282221"/>
            <a:ext cx="12191995" cy="378554"/>
            <a:chOff x="0" y="247949"/>
            <a:chExt cx="12191995" cy="378554"/>
          </a:xfrm>
        </p:grpSpPr>
        <p:sp>
          <p:nvSpPr>
            <p:cNvPr id="16" name="矩形 15">
              <a:extLst>
                <a:ext uri="{FF2B5EF4-FFF2-40B4-BE49-F238E27FC236}">
                  <a16:creationId xmlns:a16="http://schemas.microsoft.com/office/drawing/2014/main" id="{F9A61405-0682-4602-BF60-F734C8C97EA0}"/>
                </a:ext>
              </a:extLst>
            </p:cNvPr>
            <p:cNvSpPr/>
            <p:nvPr/>
          </p:nvSpPr>
          <p:spPr>
            <a:xfrm>
              <a:off x="4774019" y="247949"/>
              <a:ext cx="741797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448435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50416" y="312998"/>
            <a:ext cx="3645384" cy="320601"/>
          </a:xfrm>
          <a:prstGeom prst="rect">
            <a:avLst/>
          </a:prstGeom>
        </p:spPr>
        <p:txBody>
          <a:bodyPr vert="horz" wrap="square" lIns="0" tIns="12700" rIns="0" bIns="0" rtlCol="0" anchor="ctr">
            <a:spAutoFit/>
          </a:bodyPr>
          <a:lstStyle/>
          <a:p>
            <a:pPr marL="12700">
              <a:lnSpc>
                <a:spcPct val="100000"/>
              </a:lnSpc>
              <a:spcBef>
                <a:spcPts val="100"/>
              </a:spcBef>
            </a:pPr>
            <a:r>
              <a:rPr lang="en-US" altLang="zh-CN" sz="2000" spc="600" dirty="0" smtClean="0">
                <a:solidFill>
                  <a:srgbClr val="084772"/>
                </a:solidFill>
                <a:latin typeface="微软雅黑" panose="020B0503020204020204" pitchFamily="34" charset="-122"/>
                <a:ea typeface="微软雅黑" panose="020B0503020204020204" pitchFamily="34" charset="-122"/>
                <a:cs typeface="+mn-cs"/>
              </a:rPr>
              <a:t>AH</a:t>
            </a:r>
            <a:r>
              <a:rPr lang="zh-CN" altLang="en-US" sz="2000" spc="600" dirty="0" smtClean="0">
                <a:solidFill>
                  <a:srgbClr val="084772"/>
                </a:solidFill>
                <a:latin typeface="微软雅黑" panose="020B0503020204020204" pitchFamily="34" charset="-122"/>
                <a:ea typeface="微软雅黑" panose="020B0503020204020204" pitchFamily="34" charset="-122"/>
                <a:cs typeface="+mn-cs"/>
              </a:rPr>
              <a:t>在传输模式下封装</a:t>
            </a:r>
            <a:endParaRPr sz="2000" spc="600" dirty="0">
              <a:solidFill>
                <a:srgbClr val="084772"/>
              </a:solidFill>
              <a:latin typeface="微软雅黑" panose="020B0503020204020204" pitchFamily="34" charset="-122"/>
              <a:ea typeface="微软雅黑" panose="020B0503020204020204" pitchFamily="34" charset="-122"/>
              <a:cs typeface="+mn-cs"/>
            </a:endParaRPr>
          </a:p>
        </p:txBody>
      </p:sp>
      <p:grpSp>
        <p:nvGrpSpPr>
          <p:cNvPr id="8" name="组合 7">
            <a:extLst>
              <a:ext uri="{FF2B5EF4-FFF2-40B4-BE49-F238E27FC236}">
                <a16:creationId xmlns:a16="http://schemas.microsoft.com/office/drawing/2014/main" id="{94FACF2C-E8EA-4EBB-A5F5-624C5A2029E3}"/>
              </a:ext>
            </a:extLst>
          </p:cNvPr>
          <p:cNvGrpSpPr/>
          <p:nvPr/>
        </p:nvGrpSpPr>
        <p:grpSpPr>
          <a:xfrm>
            <a:off x="5" y="317731"/>
            <a:ext cx="12191995" cy="378554"/>
            <a:chOff x="0" y="247949"/>
            <a:chExt cx="12191995" cy="378554"/>
          </a:xfrm>
        </p:grpSpPr>
        <p:sp>
          <p:nvSpPr>
            <p:cNvPr id="16" name="矩形 15">
              <a:extLst>
                <a:ext uri="{FF2B5EF4-FFF2-40B4-BE49-F238E27FC236}">
                  <a16:creationId xmlns:a16="http://schemas.microsoft.com/office/drawing/2014/main" id="{F9A61405-0682-4602-BF60-F734C8C97EA0}"/>
                </a:ext>
              </a:extLst>
            </p:cNvPr>
            <p:cNvSpPr/>
            <p:nvPr/>
          </p:nvSpPr>
          <p:spPr>
            <a:xfrm>
              <a:off x="4381495" y="247949"/>
              <a:ext cx="7810500"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084" y="981312"/>
            <a:ext cx="7421525" cy="5563378"/>
          </a:xfrm>
          <a:prstGeom prst="rect">
            <a:avLst/>
          </a:prstGeom>
        </p:spPr>
      </p:pic>
    </p:spTree>
    <p:extLst>
      <p:ext uri="{BB962C8B-B14F-4D97-AF65-F5344CB8AC3E}">
        <p14:creationId xmlns:p14="http://schemas.microsoft.com/office/powerpoint/2010/main" val="3391615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50416" y="312998"/>
            <a:ext cx="3645384" cy="320601"/>
          </a:xfrm>
          <a:prstGeom prst="rect">
            <a:avLst/>
          </a:prstGeom>
        </p:spPr>
        <p:txBody>
          <a:bodyPr vert="horz" wrap="square" lIns="0" tIns="12700" rIns="0" bIns="0" rtlCol="0" anchor="ctr">
            <a:spAutoFit/>
          </a:bodyPr>
          <a:lstStyle/>
          <a:p>
            <a:pPr marL="12700">
              <a:lnSpc>
                <a:spcPct val="100000"/>
              </a:lnSpc>
              <a:spcBef>
                <a:spcPts val="100"/>
              </a:spcBef>
            </a:pPr>
            <a:r>
              <a:rPr lang="en-US" altLang="zh-CN" sz="2000" spc="600" dirty="0" smtClean="0">
                <a:solidFill>
                  <a:srgbClr val="084772"/>
                </a:solidFill>
                <a:latin typeface="微软雅黑" panose="020B0503020204020204" pitchFamily="34" charset="-122"/>
                <a:ea typeface="微软雅黑" panose="020B0503020204020204" pitchFamily="34" charset="-122"/>
                <a:cs typeface="+mn-cs"/>
              </a:rPr>
              <a:t>AH</a:t>
            </a:r>
            <a:r>
              <a:rPr lang="zh-CN" altLang="en-US" sz="2000" spc="600" dirty="0" smtClean="0">
                <a:solidFill>
                  <a:srgbClr val="084772"/>
                </a:solidFill>
                <a:latin typeface="微软雅黑" panose="020B0503020204020204" pitchFamily="34" charset="-122"/>
                <a:ea typeface="微软雅黑" panose="020B0503020204020204" pitchFamily="34" charset="-122"/>
                <a:cs typeface="+mn-cs"/>
              </a:rPr>
              <a:t>在隧道模式下封装</a:t>
            </a:r>
            <a:endParaRPr sz="2000" spc="600" dirty="0">
              <a:solidFill>
                <a:srgbClr val="084772"/>
              </a:solidFill>
              <a:latin typeface="微软雅黑" panose="020B0503020204020204" pitchFamily="34" charset="-122"/>
              <a:ea typeface="微软雅黑" panose="020B0503020204020204" pitchFamily="34" charset="-122"/>
              <a:cs typeface="+mn-cs"/>
            </a:endParaRPr>
          </a:p>
        </p:txBody>
      </p:sp>
      <p:grpSp>
        <p:nvGrpSpPr>
          <p:cNvPr id="8" name="组合 7">
            <a:extLst>
              <a:ext uri="{FF2B5EF4-FFF2-40B4-BE49-F238E27FC236}">
                <a16:creationId xmlns:a16="http://schemas.microsoft.com/office/drawing/2014/main" id="{94FACF2C-E8EA-4EBB-A5F5-624C5A2029E3}"/>
              </a:ext>
            </a:extLst>
          </p:cNvPr>
          <p:cNvGrpSpPr/>
          <p:nvPr/>
        </p:nvGrpSpPr>
        <p:grpSpPr>
          <a:xfrm>
            <a:off x="5" y="317731"/>
            <a:ext cx="12191995" cy="378554"/>
            <a:chOff x="0" y="247949"/>
            <a:chExt cx="12191995" cy="378554"/>
          </a:xfrm>
        </p:grpSpPr>
        <p:sp>
          <p:nvSpPr>
            <p:cNvPr id="16" name="矩形 15">
              <a:extLst>
                <a:ext uri="{FF2B5EF4-FFF2-40B4-BE49-F238E27FC236}">
                  <a16:creationId xmlns:a16="http://schemas.microsoft.com/office/drawing/2014/main" id="{F9A61405-0682-4602-BF60-F734C8C97EA0}"/>
                </a:ext>
              </a:extLst>
            </p:cNvPr>
            <p:cNvSpPr/>
            <p:nvPr/>
          </p:nvSpPr>
          <p:spPr>
            <a:xfrm>
              <a:off x="4381495" y="247949"/>
              <a:ext cx="7810500"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1059" y="882814"/>
            <a:ext cx="7262039" cy="5895067"/>
          </a:xfrm>
          <a:prstGeom prst="rect">
            <a:avLst/>
          </a:prstGeom>
        </p:spPr>
      </p:pic>
    </p:spTree>
    <p:extLst>
      <p:ext uri="{BB962C8B-B14F-4D97-AF65-F5344CB8AC3E}">
        <p14:creationId xmlns:p14="http://schemas.microsoft.com/office/powerpoint/2010/main" val="2612328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50416" y="282221"/>
            <a:ext cx="3015838" cy="382156"/>
          </a:xfrm>
          <a:prstGeom prst="rect">
            <a:avLst/>
          </a:prstGeom>
        </p:spPr>
        <p:txBody>
          <a:bodyPr vert="horz" wrap="square" lIns="0" tIns="12700" rIns="0" bIns="0" rtlCol="0" anchor="ctr">
            <a:spAutoFit/>
          </a:bodyPr>
          <a:lstStyle/>
          <a:p>
            <a:pPr marL="12700">
              <a:lnSpc>
                <a:spcPct val="100000"/>
              </a:lnSpc>
              <a:spcBef>
                <a:spcPts val="100"/>
              </a:spcBef>
            </a:pPr>
            <a:r>
              <a:rPr sz="2400" dirty="0" smtClean="0">
                <a:solidFill>
                  <a:schemeClr val="accent1">
                    <a:lumMod val="50000"/>
                  </a:schemeClr>
                </a:solidFill>
                <a:latin typeface="Times New Roman"/>
                <a:cs typeface="Times New Roman"/>
              </a:rPr>
              <a:t>IPSec</a:t>
            </a:r>
            <a:r>
              <a:rPr sz="2400" spc="-95" dirty="0" smtClean="0">
                <a:solidFill>
                  <a:schemeClr val="accent1">
                    <a:lumMod val="50000"/>
                  </a:schemeClr>
                </a:solidFill>
                <a:latin typeface="Times New Roman"/>
                <a:cs typeface="Times New Roman"/>
              </a:rPr>
              <a:t> </a:t>
            </a:r>
            <a:r>
              <a:rPr lang="zh-CN" altLang="en-US" sz="2000" spc="600" dirty="0" smtClean="0">
                <a:solidFill>
                  <a:srgbClr val="084772"/>
                </a:solidFill>
                <a:latin typeface="微软雅黑" panose="020B0503020204020204" pitchFamily="34" charset="-122"/>
                <a:ea typeface="微软雅黑" panose="020B0503020204020204" pitchFamily="34" charset="-122"/>
                <a:cs typeface="+mn-cs"/>
              </a:rPr>
              <a:t>通信协议</a:t>
            </a:r>
            <a:r>
              <a:rPr lang="en-US" altLang="zh-CN" sz="2000" spc="600" dirty="0" smtClean="0">
                <a:solidFill>
                  <a:srgbClr val="084772"/>
                </a:solidFill>
                <a:latin typeface="微软雅黑" panose="020B0503020204020204" pitchFamily="34" charset="-122"/>
                <a:ea typeface="微软雅黑" panose="020B0503020204020204" pitchFamily="34" charset="-122"/>
                <a:cs typeface="+mn-cs"/>
              </a:rPr>
              <a:t>-ESP</a:t>
            </a:r>
            <a:endParaRPr sz="2000" spc="600" dirty="0">
              <a:solidFill>
                <a:srgbClr val="084772"/>
              </a:solidFill>
              <a:latin typeface="微软雅黑" panose="020B0503020204020204" pitchFamily="34" charset="-122"/>
              <a:ea typeface="微软雅黑" panose="020B0503020204020204" pitchFamily="34" charset="-122"/>
              <a:cs typeface="+mn-cs"/>
            </a:endParaRPr>
          </a:p>
        </p:txBody>
      </p:sp>
      <p:sp>
        <p:nvSpPr>
          <p:cNvPr id="4" name="object 4"/>
          <p:cNvSpPr txBox="1"/>
          <p:nvPr/>
        </p:nvSpPr>
        <p:spPr>
          <a:xfrm>
            <a:off x="730143" y="1081959"/>
            <a:ext cx="10479839" cy="6000617"/>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aseline="0">
                <a:solidFill>
                  <a:srgbClr val="C00000"/>
                </a:solidFill>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ESP</a:t>
            </a:r>
            <a:r>
              <a:rPr lang="zh-CN" altLang="en-US" dirty="0"/>
              <a:t>提供的安全服务：</a:t>
            </a:r>
          </a:p>
          <a:p>
            <a:pPr lvl="1"/>
            <a:r>
              <a:rPr lang="zh-CN" altLang="en-US" dirty="0"/>
              <a:t>无连接数据完整性。</a:t>
            </a:r>
          </a:p>
          <a:p>
            <a:pPr lvl="1"/>
            <a:r>
              <a:rPr lang="zh-CN" altLang="en-US" dirty="0"/>
              <a:t>数据源认证。</a:t>
            </a:r>
          </a:p>
          <a:p>
            <a:pPr lvl="1"/>
            <a:r>
              <a:rPr lang="zh-CN" altLang="en-US" dirty="0"/>
              <a:t>抗重放服务。</a:t>
            </a:r>
          </a:p>
          <a:p>
            <a:pPr lvl="1"/>
            <a:r>
              <a:rPr lang="zh-CN" altLang="en-US" dirty="0"/>
              <a:t>数据保密。</a:t>
            </a:r>
          </a:p>
          <a:p>
            <a:pPr lvl="1"/>
            <a:r>
              <a:rPr lang="zh-CN" altLang="en-US" dirty="0"/>
              <a:t>有限的数据流</a:t>
            </a:r>
            <a:r>
              <a:rPr lang="zh-CN" altLang="en-US" dirty="0" smtClean="0"/>
              <a:t>保护</a:t>
            </a:r>
            <a:endParaRPr lang="zh-CN" altLang="en-US" dirty="0"/>
          </a:p>
        </p:txBody>
      </p:sp>
      <p:grpSp>
        <p:nvGrpSpPr>
          <p:cNvPr id="8" name="组合 7">
            <a:extLst>
              <a:ext uri="{FF2B5EF4-FFF2-40B4-BE49-F238E27FC236}">
                <a16:creationId xmlns:a16="http://schemas.microsoft.com/office/drawing/2014/main" id="{94FACF2C-E8EA-4EBB-A5F5-624C5A2029E3}"/>
              </a:ext>
            </a:extLst>
          </p:cNvPr>
          <p:cNvGrpSpPr/>
          <p:nvPr/>
        </p:nvGrpSpPr>
        <p:grpSpPr>
          <a:xfrm>
            <a:off x="0" y="282221"/>
            <a:ext cx="12191995" cy="378554"/>
            <a:chOff x="0" y="247949"/>
            <a:chExt cx="12191995" cy="378554"/>
          </a:xfrm>
        </p:grpSpPr>
        <p:sp>
          <p:nvSpPr>
            <p:cNvPr id="16" name="矩形 15">
              <a:extLst>
                <a:ext uri="{FF2B5EF4-FFF2-40B4-BE49-F238E27FC236}">
                  <a16:creationId xmlns:a16="http://schemas.microsoft.com/office/drawing/2014/main" id="{F9A61405-0682-4602-BF60-F734C8C97EA0}"/>
                </a:ext>
              </a:extLst>
            </p:cNvPr>
            <p:cNvSpPr/>
            <p:nvPr/>
          </p:nvSpPr>
          <p:spPr>
            <a:xfrm>
              <a:off x="3866254" y="247949"/>
              <a:ext cx="8325741"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413127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50416" y="312998"/>
            <a:ext cx="3645384" cy="320601"/>
          </a:xfrm>
          <a:prstGeom prst="rect">
            <a:avLst/>
          </a:prstGeom>
        </p:spPr>
        <p:txBody>
          <a:bodyPr vert="horz" wrap="square" lIns="0" tIns="12700" rIns="0" bIns="0" rtlCol="0" anchor="ctr">
            <a:spAutoFit/>
          </a:bodyPr>
          <a:lstStyle/>
          <a:p>
            <a:pPr marL="12700">
              <a:lnSpc>
                <a:spcPct val="100000"/>
              </a:lnSpc>
              <a:spcBef>
                <a:spcPts val="100"/>
              </a:spcBef>
            </a:pPr>
            <a:r>
              <a:rPr lang="en-US" altLang="zh-CN" sz="2000" spc="600" dirty="0" smtClean="0">
                <a:solidFill>
                  <a:srgbClr val="084772"/>
                </a:solidFill>
                <a:latin typeface="微软雅黑" panose="020B0503020204020204" pitchFamily="34" charset="-122"/>
                <a:ea typeface="微软雅黑" panose="020B0503020204020204" pitchFamily="34" charset="-122"/>
                <a:cs typeface="+mn-cs"/>
              </a:rPr>
              <a:t>ESP</a:t>
            </a:r>
            <a:r>
              <a:rPr lang="zh-CN" altLang="en-US" sz="2000" spc="600" dirty="0" smtClean="0">
                <a:solidFill>
                  <a:srgbClr val="084772"/>
                </a:solidFill>
                <a:latin typeface="微软雅黑" panose="020B0503020204020204" pitchFamily="34" charset="-122"/>
                <a:ea typeface="微软雅黑" panose="020B0503020204020204" pitchFamily="34" charset="-122"/>
                <a:cs typeface="+mn-cs"/>
              </a:rPr>
              <a:t>在传输模式下封装</a:t>
            </a:r>
            <a:endParaRPr sz="2000" spc="600" dirty="0">
              <a:solidFill>
                <a:srgbClr val="084772"/>
              </a:solidFill>
              <a:latin typeface="微软雅黑" panose="020B0503020204020204" pitchFamily="34" charset="-122"/>
              <a:ea typeface="微软雅黑" panose="020B0503020204020204" pitchFamily="34" charset="-122"/>
              <a:cs typeface="+mn-cs"/>
            </a:endParaRPr>
          </a:p>
        </p:txBody>
      </p:sp>
      <p:grpSp>
        <p:nvGrpSpPr>
          <p:cNvPr id="8" name="组合 7">
            <a:extLst>
              <a:ext uri="{FF2B5EF4-FFF2-40B4-BE49-F238E27FC236}">
                <a16:creationId xmlns:a16="http://schemas.microsoft.com/office/drawing/2014/main" id="{94FACF2C-E8EA-4EBB-A5F5-624C5A2029E3}"/>
              </a:ext>
            </a:extLst>
          </p:cNvPr>
          <p:cNvGrpSpPr/>
          <p:nvPr/>
        </p:nvGrpSpPr>
        <p:grpSpPr>
          <a:xfrm>
            <a:off x="5" y="317731"/>
            <a:ext cx="12191995" cy="378554"/>
            <a:chOff x="0" y="247949"/>
            <a:chExt cx="12191995" cy="378554"/>
          </a:xfrm>
        </p:grpSpPr>
        <p:sp>
          <p:nvSpPr>
            <p:cNvPr id="16" name="矩形 15">
              <a:extLst>
                <a:ext uri="{FF2B5EF4-FFF2-40B4-BE49-F238E27FC236}">
                  <a16:creationId xmlns:a16="http://schemas.microsoft.com/office/drawing/2014/main" id="{F9A61405-0682-4602-BF60-F734C8C97EA0}"/>
                </a:ext>
              </a:extLst>
            </p:cNvPr>
            <p:cNvSpPr/>
            <p:nvPr/>
          </p:nvSpPr>
          <p:spPr>
            <a:xfrm>
              <a:off x="4381495" y="247949"/>
              <a:ext cx="7810500"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876300"/>
            <a:ext cx="7410450" cy="5602402"/>
          </a:xfrm>
          <a:prstGeom prst="rect">
            <a:avLst/>
          </a:prstGeom>
        </p:spPr>
      </p:pic>
    </p:spTree>
    <p:extLst>
      <p:ext uri="{BB962C8B-B14F-4D97-AF65-F5344CB8AC3E}">
        <p14:creationId xmlns:p14="http://schemas.microsoft.com/office/powerpoint/2010/main" val="1436644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50416" y="312998"/>
            <a:ext cx="3645384" cy="320601"/>
          </a:xfrm>
          <a:prstGeom prst="rect">
            <a:avLst/>
          </a:prstGeom>
        </p:spPr>
        <p:txBody>
          <a:bodyPr vert="horz" wrap="square" lIns="0" tIns="12700" rIns="0" bIns="0" rtlCol="0" anchor="ctr">
            <a:spAutoFit/>
          </a:bodyPr>
          <a:lstStyle/>
          <a:p>
            <a:pPr marL="12700">
              <a:lnSpc>
                <a:spcPct val="100000"/>
              </a:lnSpc>
              <a:spcBef>
                <a:spcPts val="100"/>
              </a:spcBef>
            </a:pPr>
            <a:r>
              <a:rPr lang="en-US" altLang="zh-CN" sz="2000" spc="600" dirty="0" smtClean="0">
                <a:solidFill>
                  <a:srgbClr val="084772"/>
                </a:solidFill>
                <a:latin typeface="微软雅黑" panose="020B0503020204020204" pitchFamily="34" charset="-122"/>
                <a:ea typeface="微软雅黑" panose="020B0503020204020204" pitchFamily="34" charset="-122"/>
                <a:cs typeface="+mn-cs"/>
              </a:rPr>
              <a:t>ESP</a:t>
            </a:r>
            <a:r>
              <a:rPr lang="zh-CN" altLang="en-US" sz="2000" spc="600" dirty="0" smtClean="0">
                <a:solidFill>
                  <a:srgbClr val="084772"/>
                </a:solidFill>
                <a:latin typeface="微软雅黑" panose="020B0503020204020204" pitchFamily="34" charset="-122"/>
                <a:ea typeface="微软雅黑" panose="020B0503020204020204" pitchFamily="34" charset="-122"/>
                <a:cs typeface="+mn-cs"/>
              </a:rPr>
              <a:t>在隧道模式下封装</a:t>
            </a:r>
            <a:endParaRPr sz="2000" spc="600" dirty="0">
              <a:solidFill>
                <a:srgbClr val="084772"/>
              </a:solidFill>
              <a:latin typeface="微软雅黑" panose="020B0503020204020204" pitchFamily="34" charset="-122"/>
              <a:ea typeface="微软雅黑" panose="020B0503020204020204" pitchFamily="34" charset="-122"/>
              <a:cs typeface="+mn-cs"/>
            </a:endParaRPr>
          </a:p>
        </p:txBody>
      </p:sp>
      <p:grpSp>
        <p:nvGrpSpPr>
          <p:cNvPr id="8" name="组合 7">
            <a:extLst>
              <a:ext uri="{FF2B5EF4-FFF2-40B4-BE49-F238E27FC236}">
                <a16:creationId xmlns:a16="http://schemas.microsoft.com/office/drawing/2014/main" id="{94FACF2C-E8EA-4EBB-A5F5-624C5A2029E3}"/>
              </a:ext>
            </a:extLst>
          </p:cNvPr>
          <p:cNvGrpSpPr/>
          <p:nvPr/>
        </p:nvGrpSpPr>
        <p:grpSpPr>
          <a:xfrm>
            <a:off x="5" y="317731"/>
            <a:ext cx="12191995" cy="378554"/>
            <a:chOff x="0" y="247949"/>
            <a:chExt cx="12191995" cy="378554"/>
          </a:xfrm>
        </p:grpSpPr>
        <p:sp>
          <p:nvSpPr>
            <p:cNvPr id="16" name="矩形 15">
              <a:extLst>
                <a:ext uri="{FF2B5EF4-FFF2-40B4-BE49-F238E27FC236}">
                  <a16:creationId xmlns:a16="http://schemas.microsoft.com/office/drawing/2014/main" id="{F9A61405-0682-4602-BF60-F734C8C97EA0}"/>
                </a:ext>
              </a:extLst>
            </p:cNvPr>
            <p:cNvSpPr/>
            <p:nvPr/>
          </p:nvSpPr>
          <p:spPr>
            <a:xfrm>
              <a:off x="4381495" y="247949"/>
              <a:ext cx="7810500"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9804" y="1966644"/>
            <a:ext cx="5877163" cy="4027769"/>
          </a:xfrm>
          <a:prstGeom prst="rect">
            <a:avLst/>
          </a:prstGeom>
        </p:spPr>
      </p:pic>
      <p:sp>
        <p:nvSpPr>
          <p:cNvPr id="5" name="矩形 4"/>
          <p:cNvSpPr/>
          <p:nvPr/>
        </p:nvSpPr>
        <p:spPr>
          <a:xfrm>
            <a:off x="534534" y="1318438"/>
            <a:ext cx="5005030" cy="5348176"/>
          </a:xfrm>
          <a:prstGeom prst="rect">
            <a:avLst/>
          </a:prstGeom>
        </p:spPr>
        <p:txBody>
          <a:bodyPr vert="horz" lIns="91440" tIns="45720" rIns="91440" bIns="45720" rtlCol="0">
            <a:noAutofit/>
          </a:bodyPr>
          <a:lstStyle/>
          <a:p>
            <a:pPr marL="358775" indent="-358775" algn="just">
              <a:lnSpc>
                <a:spcPct val="130000"/>
              </a:lnSpc>
              <a:spcBef>
                <a:spcPts val="1000"/>
              </a:spcBef>
              <a:buSzPct val="110000"/>
              <a:buFont typeface="Arial" panose="020B0604020202020204" pitchFamily="34" charset="0"/>
              <a:buChar char="•"/>
            </a:pPr>
            <a:r>
              <a:rPr lang="zh-CN" altLang="en-US" sz="2000" dirty="0">
                <a:latin typeface="Times New Roman" panose="02020603050405020304" pitchFamily="18" charset="0"/>
                <a:ea typeface="黑体" panose="02010609060101010101" pitchFamily="49" charset="-122"/>
              </a:rPr>
              <a:t>在隧道模式中，ESP保护整个IP包，整个原始IP包将会以ESP载荷的方式加入新建的数据包，同时，系统根据隧道起点和终点等参数，建立一个隧道IP头，作为这个数据包的新IP头，ESP头夹在隧道IP头和原始IP包之间，并点缀ESP尾。</a:t>
            </a:r>
          </a:p>
          <a:p>
            <a:pPr marL="358775" indent="-358775" algn="just">
              <a:lnSpc>
                <a:spcPct val="130000"/>
              </a:lnSpc>
              <a:spcBef>
                <a:spcPts val="1000"/>
              </a:spcBef>
              <a:buSzPct val="110000"/>
              <a:buFont typeface="Arial" panose="020B0604020202020204" pitchFamily="34" charset="0"/>
              <a:buChar char="•"/>
            </a:pPr>
            <a:r>
              <a:rPr lang="zh-CN" altLang="en-US" sz="2000" dirty="0">
                <a:latin typeface="Times New Roman" panose="02020603050405020304" pitchFamily="18" charset="0"/>
                <a:ea typeface="黑体" panose="02010609060101010101" pitchFamily="49" charset="-122"/>
              </a:rPr>
              <a:t>ESP提供加密服务，所以原始IP包和ESP尾以密文的形式出现。</a:t>
            </a:r>
          </a:p>
          <a:p>
            <a:pPr marL="358775" indent="-358775" algn="just">
              <a:lnSpc>
                <a:spcPct val="130000"/>
              </a:lnSpc>
              <a:spcBef>
                <a:spcPts val="1000"/>
              </a:spcBef>
              <a:buSzPct val="110000"/>
              <a:buFont typeface="Arial" panose="020B0604020202020204" pitchFamily="34" charset="0"/>
              <a:buChar char="•"/>
            </a:pPr>
            <a:r>
              <a:rPr lang="zh-CN" altLang="en-US" sz="2000" dirty="0">
                <a:latin typeface="Times New Roman" panose="02020603050405020304" pitchFamily="18" charset="0"/>
                <a:ea typeface="黑体" panose="02010609060101010101" pitchFamily="49" charset="-122"/>
              </a:rPr>
              <a:t>ESP在验证过程中，只对ESP头部、原始数据包IP包头、原始数据包数据进行验证；只对原始的整个数据包进行加密，而不加密验证数据。</a:t>
            </a:r>
          </a:p>
        </p:txBody>
      </p:sp>
    </p:spTree>
    <p:extLst>
      <p:ext uri="{BB962C8B-B14F-4D97-AF65-F5344CB8AC3E}">
        <p14:creationId xmlns:p14="http://schemas.microsoft.com/office/powerpoint/2010/main" val="2820721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50416" y="312998"/>
            <a:ext cx="2540484" cy="320601"/>
          </a:xfrm>
          <a:prstGeom prst="rect">
            <a:avLst/>
          </a:prstGeom>
        </p:spPr>
        <p:txBody>
          <a:bodyPr vert="horz" wrap="square" lIns="0" tIns="12700" rIns="0" bIns="0" rtlCol="0" anchor="ctr">
            <a:spAutoFit/>
          </a:bodyPr>
          <a:lstStyle/>
          <a:p>
            <a:pPr marL="12700">
              <a:lnSpc>
                <a:spcPct val="100000"/>
              </a:lnSpc>
              <a:spcBef>
                <a:spcPts val="100"/>
              </a:spcBef>
            </a:pPr>
            <a:r>
              <a:rPr lang="en-US" altLang="zh-CN" sz="2000" spc="600" dirty="0">
                <a:solidFill>
                  <a:srgbClr val="084772"/>
                </a:solidFill>
                <a:latin typeface="微软雅黑" panose="020B0503020204020204" pitchFamily="34" charset="-122"/>
                <a:ea typeface="微软雅黑" panose="020B0503020204020204" pitchFamily="34" charset="-122"/>
                <a:cs typeface="+mn-cs"/>
              </a:rPr>
              <a:t>AH</a:t>
            </a:r>
            <a:r>
              <a:rPr lang="zh-CN" altLang="en-US" sz="2000" spc="600" dirty="0">
                <a:solidFill>
                  <a:srgbClr val="084772"/>
                </a:solidFill>
                <a:latin typeface="微软雅黑" panose="020B0503020204020204" pitchFamily="34" charset="-122"/>
                <a:ea typeface="微软雅黑" panose="020B0503020204020204" pitchFamily="34" charset="-122"/>
                <a:cs typeface="+mn-cs"/>
              </a:rPr>
              <a:t>和</a:t>
            </a:r>
            <a:r>
              <a:rPr lang="en-US" altLang="zh-CN" sz="2000" spc="600" dirty="0">
                <a:solidFill>
                  <a:srgbClr val="084772"/>
                </a:solidFill>
                <a:latin typeface="微软雅黑" panose="020B0503020204020204" pitchFamily="34" charset="-122"/>
                <a:ea typeface="微软雅黑" panose="020B0503020204020204" pitchFamily="34" charset="-122"/>
                <a:cs typeface="+mn-cs"/>
              </a:rPr>
              <a:t>ESP</a:t>
            </a:r>
            <a:r>
              <a:rPr lang="zh-CN" altLang="en-US" sz="2000" spc="600" dirty="0" smtClean="0">
                <a:solidFill>
                  <a:srgbClr val="084772"/>
                </a:solidFill>
                <a:latin typeface="微软雅黑" panose="020B0503020204020204" pitchFamily="34" charset="-122"/>
                <a:ea typeface="微软雅黑" panose="020B0503020204020204" pitchFamily="34" charset="-122"/>
                <a:cs typeface="+mn-cs"/>
              </a:rPr>
              <a:t>对比</a:t>
            </a:r>
            <a:endParaRPr sz="2000" spc="600" dirty="0">
              <a:solidFill>
                <a:srgbClr val="084772"/>
              </a:solidFill>
              <a:latin typeface="微软雅黑" panose="020B0503020204020204" pitchFamily="34" charset="-122"/>
              <a:ea typeface="微软雅黑" panose="020B0503020204020204" pitchFamily="34" charset="-122"/>
              <a:cs typeface="+mn-cs"/>
            </a:endParaRPr>
          </a:p>
        </p:txBody>
      </p:sp>
      <p:sp>
        <p:nvSpPr>
          <p:cNvPr id="4" name="object 4"/>
          <p:cNvSpPr txBox="1"/>
          <p:nvPr/>
        </p:nvSpPr>
        <p:spPr>
          <a:xfrm>
            <a:off x="6889819" y="1629287"/>
            <a:ext cx="4732683" cy="2590453"/>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000">
                <a:latin typeface="Times New Roman" panose="02020603050405020304" pitchFamily="18" charset="0"/>
                <a:ea typeface="黑体" panose="02010609060101010101" pitchFamily="49" charset="-122"/>
              </a:defRPr>
            </a:lvl1pPr>
          </a:lstStyle>
          <a:p>
            <a:r>
              <a:rPr lang="en-US" altLang="zh-CN" sz="2800" dirty="0"/>
              <a:t>ESP</a:t>
            </a:r>
            <a:r>
              <a:rPr lang="zh-CN" altLang="en-US" sz="2800" dirty="0"/>
              <a:t>在隧道模式不验证外部</a:t>
            </a:r>
            <a:r>
              <a:rPr lang="en-US" altLang="zh-CN" sz="2800" dirty="0"/>
              <a:t>IP</a:t>
            </a:r>
            <a:r>
              <a:rPr lang="zh-CN" altLang="en-US" sz="2800" dirty="0"/>
              <a:t>头，因此</a:t>
            </a:r>
            <a:r>
              <a:rPr lang="en-US" altLang="zh-CN" sz="2800" dirty="0"/>
              <a:t>ESP</a:t>
            </a:r>
            <a:r>
              <a:rPr lang="zh-CN" altLang="en-US" sz="2800" dirty="0"/>
              <a:t>在隧道模式下可以在</a:t>
            </a:r>
            <a:r>
              <a:rPr lang="en-US" altLang="zh-CN" sz="2800" dirty="0"/>
              <a:t>NAT</a:t>
            </a:r>
            <a:r>
              <a:rPr lang="zh-CN" altLang="en-US" sz="2800" dirty="0"/>
              <a:t>环境中运行。</a:t>
            </a:r>
            <a:endParaRPr lang="en-US" altLang="zh-CN" sz="2800" dirty="0"/>
          </a:p>
          <a:p>
            <a:r>
              <a:rPr lang="en-US" altLang="zh-CN" sz="2800" dirty="0"/>
              <a:t>AH</a:t>
            </a:r>
            <a:r>
              <a:rPr lang="zh-CN" altLang="en-US" sz="2800" dirty="0"/>
              <a:t>因为提供数据来源确认（源</a:t>
            </a:r>
            <a:r>
              <a:rPr lang="en-US" altLang="zh-CN" sz="2800" dirty="0"/>
              <a:t>IP</a:t>
            </a:r>
            <a:r>
              <a:rPr lang="zh-CN" altLang="en-US" sz="2800" dirty="0"/>
              <a:t>地址一旦改变，</a:t>
            </a:r>
            <a:r>
              <a:rPr lang="en-US" altLang="zh-CN" sz="2800" dirty="0"/>
              <a:t>AH</a:t>
            </a:r>
            <a:r>
              <a:rPr lang="zh-CN" altLang="en-US" sz="2800" dirty="0"/>
              <a:t>校验失败），所以无法穿越</a:t>
            </a:r>
            <a:r>
              <a:rPr lang="en-US" altLang="zh-CN" sz="2800" dirty="0"/>
              <a:t>NAT</a:t>
            </a:r>
            <a:r>
              <a:rPr lang="zh-CN" altLang="en-US" sz="2800" dirty="0"/>
              <a:t>。</a:t>
            </a:r>
            <a:endParaRPr lang="en-US" altLang="zh-CN" sz="2800" dirty="0"/>
          </a:p>
        </p:txBody>
      </p:sp>
      <p:grpSp>
        <p:nvGrpSpPr>
          <p:cNvPr id="8" name="组合 7">
            <a:extLst>
              <a:ext uri="{FF2B5EF4-FFF2-40B4-BE49-F238E27FC236}">
                <a16:creationId xmlns:a16="http://schemas.microsoft.com/office/drawing/2014/main" id="{94FACF2C-E8EA-4EBB-A5F5-624C5A2029E3}"/>
              </a:ext>
            </a:extLst>
          </p:cNvPr>
          <p:cNvGrpSpPr/>
          <p:nvPr/>
        </p:nvGrpSpPr>
        <p:grpSpPr>
          <a:xfrm>
            <a:off x="0" y="282221"/>
            <a:ext cx="12191996" cy="378554"/>
            <a:chOff x="0" y="247949"/>
            <a:chExt cx="12191996" cy="378554"/>
          </a:xfrm>
        </p:grpSpPr>
        <p:sp>
          <p:nvSpPr>
            <p:cNvPr id="16" name="矩形 15">
              <a:extLst>
                <a:ext uri="{FF2B5EF4-FFF2-40B4-BE49-F238E27FC236}">
                  <a16:creationId xmlns:a16="http://schemas.microsoft.com/office/drawing/2014/main" id="{F9A61405-0682-4602-BF60-F734C8C97EA0}"/>
                </a:ext>
              </a:extLst>
            </p:cNvPr>
            <p:cNvSpPr/>
            <p:nvPr/>
          </p:nvSpPr>
          <p:spPr>
            <a:xfrm>
              <a:off x="3179136" y="247949"/>
              <a:ext cx="9012860"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091" y="1629287"/>
            <a:ext cx="6313315" cy="4246034"/>
          </a:xfrm>
          <a:prstGeom prst="rect">
            <a:avLst/>
          </a:prstGeom>
        </p:spPr>
      </p:pic>
    </p:spTree>
    <p:extLst>
      <p:ext uri="{BB962C8B-B14F-4D97-AF65-F5344CB8AC3E}">
        <p14:creationId xmlns:p14="http://schemas.microsoft.com/office/powerpoint/2010/main" val="1623846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31801" y="284392"/>
            <a:ext cx="2777714"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sz="2400" spc="600" dirty="0" smtClean="0">
                <a:solidFill>
                  <a:srgbClr val="084772"/>
                </a:solidFill>
                <a:latin typeface="微软雅黑" panose="020B0503020204020204" pitchFamily="34" charset="-122"/>
                <a:ea typeface="微软雅黑" panose="020B0503020204020204" pitchFamily="34" charset="-122"/>
                <a:cs typeface="+mn-cs"/>
              </a:rPr>
              <a:t>IKE</a:t>
            </a:r>
            <a:r>
              <a:rPr lang="zh-CN" altLang="en-US" sz="2400" spc="600" dirty="0" smtClean="0">
                <a:solidFill>
                  <a:srgbClr val="084772"/>
                </a:solidFill>
                <a:latin typeface="微软雅黑" panose="020B0503020204020204" pitchFamily="34" charset="-122"/>
                <a:ea typeface="微软雅黑" panose="020B0503020204020204" pitchFamily="34" charset="-122"/>
                <a:cs typeface="+mn-cs"/>
              </a:rPr>
              <a:t>协商</a:t>
            </a:r>
            <a:endParaRPr sz="2400" spc="600" dirty="0">
              <a:solidFill>
                <a:srgbClr val="084772"/>
              </a:solidFill>
              <a:latin typeface="微软雅黑" panose="020B0503020204020204" pitchFamily="34" charset="-122"/>
              <a:ea typeface="微软雅黑" panose="020B0503020204020204" pitchFamily="34" charset="-122"/>
              <a:cs typeface="+mn-cs"/>
            </a:endParaRPr>
          </a:p>
        </p:txBody>
      </p:sp>
      <p:sp>
        <p:nvSpPr>
          <p:cNvPr id="4" name="object 4"/>
          <p:cNvSpPr txBox="1"/>
          <p:nvPr/>
        </p:nvSpPr>
        <p:spPr>
          <a:xfrm>
            <a:off x="464329" y="970068"/>
            <a:ext cx="10997569" cy="5409466"/>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aseline="0">
                <a:solidFill>
                  <a:srgbClr val="C00000"/>
                </a:solidFill>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安全关联 </a:t>
            </a:r>
            <a:r>
              <a:rPr lang="en-US" altLang="zh-CN" dirty="0" smtClean="0"/>
              <a:t>SA (</a:t>
            </a:r>
            <a:r>
              <a:rPr lang="en-US" altLang="zh-CN" dirty="0"/>
              <a:t>Security Association)</a:t>
            </a:r>
            <a:r>
              <a:rPr lang="zh-CN" altLang="en-US" dirty="0" smtClean="0"/>
              <a:t>：</a:t>
            </a:r>
            <a:endParaRPr lang="en-US" altLang="zh-CN" dirty="0" smtClean="0"/>
          </a:p>
          <a:p>
            <a:pPr lvl="1"/>
            <a:r>
              <a:rPr lang="zh-CN" altLang="en-US" dirty="0"/>
              <a:t>安全关联是</a:t>
            </a:r>
            <a:r>
              <a:rPr lang="en-US" altLang="zh-CN" dirty="0" err="1"/>
              <a:t>IPSec</a:t>
            </a:r>
            <a:r>
              <a:rPr lang="zh-CN" altLang="en-US" dirty="0"/>
              <a:t>的基础，也是</a:t>
            </a:r>
            <a:r>
              <a:rPr lang="en-US" altLang="zh-CN" dirty="0" err="1"/>
              <a:t>IPSec</a:t>
            </a:r>
            <a:r>
              <a:rPr lang="zh-CN" altLang="en-US" dirty="0"/>
              <a:t>的本质。</a:t>
            </a:r>
            <a:r>
              <a:rPr lang="en-US" altLang="zh-CN" dirty="0">
                <a:solidFill>
                  <a:srgbClr val="C00000"/>
                </a:solidFill>
              </a:rPr>
              <a:t>SA</a:t>
            </a:r>
            <a:r>
              <a:rPr lang="zh-CN" altLang="en-US" dirty="0">
                <a:solidFill>
                  <a:srgbClr val="C00000"/>
                </a:solidFill>
              </a:rPr>
              <a:t>是通信对等体间对某些要素的约定</a:t>
            </a:r>
            <a:r>
              <a:rPr lang="zh-CN" altLang="en-US" dirty="0"/>
              <a:t>，例如，使用哪种安全协议、协议的操作模式（传输模式和隧道模式）、加密算法（</a:t>
            </a:r>
            <a:r>
              <a:rPr lang="en-US" altLang="zh-CN" dirty="0"/>
              <a:t>DES</a:t>
            </a:r>
            <a:r>
              <a:rPr lang="zh-CN" altLang="en-US" dirty="0"/>
              <a:t>和</a:t>
            </a:r>
            <a:r>
              <a:rPr lang="en-US" altLang="zh-CN" dirty="0"/>
              <a:t>3DES</a:t>
            </a:r>
            <a:r>
              <a:rPr lang="zh-CN" altLang="en-US" dirty="0"/>
              <a:t>）、特定流中保护数据的共享密钥以及密钥的生存周期等。</a:t>
            </a:r>
          </a:p>
          <a:p>
            <a:pPr lvl="1"/>
            <a:r>
              <a:rPr lang="zh-CN" altLang="en-US" dirty="0" smtClean="0"/>
              <a:t>通过</a:t>
            </a:r>
            <a:r>
              <a:rPr lang="zh-CN" altLang="en-US" dirty="0"/>
              <a:t>使用安全关联</a:t>
            </a:r>
            <a:r>
              <a:rPr lang="en-US" altLang="zh-CN" dirty="0"/>
              <a:t>(SA</a:t>
            </a:r>
            <a:r>
              <a:rPr lang="en-US" altLang="zh-CN" dirty="0" smtClean="0"/>
              <a:t>)</a:t>
            </a:r>
            <a:r>
              <a:rPr lang="zh-CN" altLang="en-US" dirty="0" smtClean="0"/>
              <a:t>，</a:t>
            </a:r>
            <a:r>
              <a:rPr lang="en-US" altLang="zh-CN" dirty="0" smtClean="0">
                <a:solidFill>
                  <a:srgbClr val="C00000"/>
                </a:solidFill>
              </a:rPr>
              <a:t>IPSec</a:t>
            </a:r>
            <a:r>
              <a:rPr lang="zh-CN" altLang="en-US" dirty="0">
                <a:solidFill>
                  <a:srgbClr val="C00000"/>
                </a:solidFill>
              </a:rPr>
              <a:t>能够区分对不同的数据流</a:t>
            </a:r>
            <a:r>
              <a:rPr lang="zh-CN" altLang="en-US" dirty="0" smtClean="0">
                <a:solidFill>
                  <a:srgbClr val="C00000"/>
                </a:solidFill>
              </a:rPr>
              <a:t>提供不同的</a:t>
            </a:r>
            <a:r>
              <a:rPr lang="zh-CN" altLang="en-US" dirty="0">
                <a:solidFill>
                  <a:srgbClr val="C00000"/>
                </a:solidFill>
              </a:rPr>
              <a:t>安全服务</a:t>
            </a:r>
            <a:r>
              <a:rPr lang="zh-CN" altLang="en-US" dirty="0" smtClean="0"/>
              <a:t>。</a:t>
            </a:r>
            <a:r>
              <a:rPr lang="en-US" altLang="zh-CN" dirty="0" smtClean="0"/>
              <a:t>IPSec</a:t>
            </a:r>
            <a:r>
              <a:rPr lang="zh-CN" altLang="en-US" dirty="0"/>
              <a:t>是在两个端点之间提供安全通信，端点被称为</a:t>
            </a:r>
            <a:r>
              <a:rPr lang="en-US" altLang="zh-CN" dirty="0"/>
              <a:t>IPSec</a:t>
            </a:r>
            <a:r>
              <a:rPr lang="zh-CN" altLang="en-US" dirty="0"/>
              <a:t>对等体。</a:t>
            </a:r>
            <a:r>
              <a:rPr lang="en-US" altLang="zh-CN" dirty="0" err="1" smtClean="0"/>
              <a:t>IPSec</a:t>
            </a:r>
            <a:r>
              <a:rPr lang="zh-CN" altLang="en-US" dirty="0" smtClean="0"/>
              <a:t>允许</a:t>
            </a:r>
            <a:r>
              <a:rPr lang="zh-CN" altLang="en-US" dirty="0"/>
              <a:t>系统、网络的</a:t>
            </a:r>
            <a:r>
              <a:rPr lang="zh-CN" altLang="en-US" dirty="0" smtClean="0"/>
              <a:t>用户控制</a:t>
            </a:r>
            <a:r>
              <a:rPr lang="zh-CN" altLang="en-US" dirty="0"/>
              <a:t>对等体间安全服务的粒度</a:t>
            </a:r>
            <a:r>
              <a:rPr lang="zh-CN" altLang="en-US" dirty="0" smtClean="0"/>
              <a:t>。</a:t>
            </a:r>
            <a:endParaRPr lang="en-US" altLang="zh-CN" dirty="0" smtClean="0"/>
          </a:p>
          <a:p>
            <a:endParaRPr lang="zh-CN" altLang="en-US" sz="2400" dirty="0"/>
          </a:p>
          <a:p>
            <a:endParaRPr lang="zh-CN" altLang="en-US" sz="2400" dirty="0"/>
          </a:p>
        </p:txBody>
      </p:sp>
      <p:grpSp>
        <p:nvGrpSpPr>
          <p:cNvPr id="8" name="组合 7">
            <a:extLst>
              <a:ext uri="{FF2B5EF4-FFF2-40B4-BE49-F238E27FC236}">
                <a16:creationId xmlns:a16="http://schemas.microsoft.com/office/drawing/2014/main" id="{94FACF2C-E8EA-4EBB-A5F5-624C5A2029E3}"/>
              </a:ext>
            </a:extLst>
          </p:cNvPr>
          <p:cNvGrpSpPr/>
          <p:nvPr/>
        </p:nvGrpSpPr>
        <p:grpSpPr>
          <a:xfrm>
            <a:off x="0" y="282221"/>
            <a:ext cx="12191996" cy="378554"/>
            <a:chOff x="0" y="247949"/>
            <a:chExt cx="12191996" cy="378554"/>
          </a:xfrm>
        </p:grpSpPr>
        <p:sp>
          <p:nvSpPr>
            <p:cNvPr id="16" name="矩形 15">
              <a:extLst>
                <a:ext uri="{FF2B5EF4-FFF2-40B4-BE49-F238E27FC236}">
                  <a16:creationId xmlns:a16="http://schemas.microsoft.com/office/drawing/2014/main" id="{F9A61405-0682-4602-BF60-F734C8C97EA0}"/>
                </a:ext>
              </a:extLst>
            </p:cNvPr>
            <p:cNvSpPr/>
            <p:nvPr/>
          </p:nvSpPr>
          <p:spPr>
            <a:xfrm>
              <a:off x="3136605" y="247949"/>
              <a:ext cx="9055391"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028686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7884" y="1653097"/>
            <a:ext cx="10515600" cy="4351338"/>
          </a:xfrm>
        </p:spPr>
        <p:txBody>
          <a:bodyPr vert="horz" lIns="91440" tIns="45720" rIns="91440" bIns="45720" rtlCol="0">
            <a:normAutofit/>
          </a:bodyPr>
          <a:lstStyle/>
          <a:p>
            <a:pPr marL="358775" indent="-358775" algn="just">
              <a:lnSpc>
                <a:spcPct val="130000"/>
              </a:lnSpc>
              <a:buSzPct val="110000"/>
            </a:pPr>
            <a:r>
              <a:rPr lang="zh-CN" altLang="en-US" dirty="0">
                <a:latin typeface="Times New Roman" panose="02020603050405020304" pitchFamily="18" charset="0"/>
                <a:ea typeface="黑体" panose="02010609060101010101" pitchFamily="49" charset="-122"/>
              </a:rPr>
              <a:t>何谓「</a:t>
            </a:r>
            <a:r>
              <a:rPr lang="zh-CN" altLang="en-US" dirty="0">
                <a:solidFill>
                  <a:srgbClr val="C00000"/>
                </a:solidFill>
                <a:latin typeface="Times New Roman" panose="02020603050405020304" pitchFamily="18" charset="0"/>
                <a:ea typeface="黑体" panose="02010609060101010101" pitchFamily="49" charset="-122"/>
              </a:rPr>
              <a:t>隧道</a:t>
            </a:r>
            <a:r>
              <a:rPr lang="zh-CN" altLang="en-US" dirty="0">
                <a:latin typeface="Times New Roman" panose="02020603050405020304" pitchFamily="18" charset="0"/>
                <a:ea typeface="黑体" panose="02010609060101010101" pitchFamily="49" charset="-122"/>
              </a:rPr>
              <a:t>」</a:t>
            </a:r>
            <a:r>
              <a:rPr lang="en-US" altLang="zh-CN" dirty="0">
                <a:latin typeface="Times New Roman" panose="02020603050405020304" pitchFamily="18" charset="0"/>
                <a:ea typeface="黑体" panose="02010609060101010101" pitchFamily="49" charset="-122"/>
              </a:rPr>
              <a:t>?</a:t>
            </a:r>
          </a:p>
          <a:p>
            <a:pPr marL="803275" lvl="1" indent="-346075" algn="just">
              <a:lnSpc>
                <a:spcPct val="130000"/>
              </a:lnSpc>
              <a:buSzPct val="120000"/>
              <a:buFont typeface="Times New Roman" panose="02020603050405020304" pitchFamily="18" charset="0"/>
              <a:buChar char="–"/>
            </a:pPr>
            <a:r>
              <a:rPr lang="zh-CN" altLang="en-US" dirty="0">
                <a:latin typeface="Times New Roman" panose="02020603050405020304" pitchFamily="18" charset="0"/>
                <a:ea typeface="黑体" panose="02010609060101010101" pitchFamily="49" charset="-122"/>
              </a:rPr>
              <a:t>隧道（</a:t>
            </a:r>
            <a:r>
              <a:rPr lang="en-US" altLang="zh-CN" dirty="0">
                <a:latin typeface="Times New Roman" panose="02020603050405020304" pitchFamily="18" charset="0"/>
                <a:ea typeface="黑体" panose="02010609060101010101" pitchFamily="49" charset="-122"/>
              </a:rPr>
              <a:t>Tunneling</a:t>
            </a:r>
            <a:r>
              <a:rPr lang="zh-CN" altLang="en-US" dirty="0">
                <a:latin typeface="Times New Roman" panose="02020603050405020304" pitchFamily="18" charset="0"/>
                <a:ea typeface="黑体" panose="02010609060101010101" pitchFamily="49" charset="-122"/>
              </a:rPr>
              <a:t>）技术即是设法在两个网络间或远程使用者与内部网络间建立一个虚拟隧道，跨越互联网。</a:t>
            </a:r>
          </a:p>
          <a:p>
            <a:pPr marL="358775" indent="-358775" algn="just">
              <a:lnSpc>
                <a:spcPct val="130000"/>
              </a:lnSpc>
              <a:buSzPct val="110000"/>
            </a:pPr>
            <a:r>
              <a:rPr lang="zh-CN" altLang="en-US" dirty="0" smtClean="0">
                <a:latin typeface="Times New Roman" panose="02020603050405020304" pitchFamily="18" charset="0"/>
                <a:ea typeface="黑体" panose="02010609060101010101" pitchFamily="49" charset="-122"/>
              </a:rPr>
              <a:t>何谓</a:t>
            </a:r>
            <a:r>
              <a:rPr lang="zh-CN" altLang="en-US" dirty="0">
                <a:latin typeface="Times New Roman" panose="02020603050405020304" pitchFamily="18" charset="0"/>
                <a:ea typeface="黑体" panose="02010609060101010101" pitchFamily="49" charset="-122"/>
              </a:rPr>
              <a:t>「</a:t>
            </a:r>
            <a:r>
              <a:rPr lang="zh-CN" altLang="en-US" dirty="0">
                <a:solidFill>
                  <a:srgbClr val="C00000"/>
                </a:solidFill>
                <a:latin typeface="Times New Roman" panose="02020603050405020304" pitchFamily="18" charset="0"/>
                <a:ea typeface="黑体" panose="02010609060101010101" pitchFamily="49" charset="-122"/>
              </a:rPr>
              <a:t>虚拟</a:t>
            </a:r>
            <a:r>
              <a:rPr lang="zh-CN" altLang="en-US" dirty="0">
                <a:latin typeface="Times New Roman" panose="02020603050405020304" pitchFamily="18" charset="0"/>
                <a:ea typeface="黑体" panose="02010609060101010101" pitchFamily="49" charset="-122"/>
              </a:rPr>
              <a:t>」</a:t>
            </a:r>
            <a:r>
              <a:rPr lang="en-US" altLang="zh-CN" dirty="0">
                <a:latin typeface="Times New Roman" panose="02020603050405020304" pitchFamily="18" charset="0"/>
                <a:ea typeface="黑体" panose="02010609060101010101" pitchFamily="49" charset="-122"/>
              </a:rPr>
              <a:t>?</a:t>
            </a:r>
            <a:endParaRPr lang="zh-CN" altLang="en-US" dirty="0">
              <a:latin typeface="Times New Roman" panose="02020603050405020304" pitchFamily="18" charset="0"/>
              <a:ea typeface="黑体" panose="02010609060101010101" pitchFamily="49" charset="-122"/>
            </a:endParaRPr>
          </a:p>
          <a:p>
            <a:pPr marL="803275" lvl="1" indent="-346075" algn="just">
              <a:lnSpc>
                <a:spcPct val="130000"/>
              </a:lnSpc>
              <a:buSzPct val="120000"/>
              <a:buFont typeface="Times New Roman" panose="02020603050405020304" pitchFamily="18" charset="0"/>
              <a:buChar char="–"/>
            </a:pPr>
            <a:r>
              <a:rPr lang="zh-CN" altLang="en-US" dirty="0">
                <a:latin typeface="Times New Roman" panose="02020603050405020304" pitchFamily="18" charset="0"/>
                <a:ea typeface="黑体" panose="02010609060101010101" pitchFamily="49" charset="-122"/>
              </a:rPr>
              <a:t>虚拟是指此隧道</a:t>
            </a:r>
            <a:r>
              <a:rPr lang="zh-CN" altLang="en-US" dirty="0">
                <a:solidFill>
                  <a:schemeClr val="accent5"/>
                </a:solidFill>
                <a:latin typeface="Times New Roman" panose="02020603050405020304" pitchFamily="18" charset="0"/>
                <a:ea typeface="黑体" panose="02010609060101010101" pitchFamily="49" charset="-122"/>
              </a:rPr>
              <a:t>并非实体上有专门的线路连接</a:t>
            </a:r>
            <a:r>
              <a:rPr lang="zh-CN" altLang="en-US" dirty="0">
                <a:latin typeface="Times New Roman" panose="02020603050405020304" pitchFamily="18" charset="0"/>
                <a:ea typeface="黑体" panose="02010609060101010101" pitchFamily="49" charset="-122"/>
              </a:rPr>
              <a:t>，而是利用通信协议的技术所形成。</a:t>
            </a:r>
          </a:p>
          <a:p>
            <a:pPr marL="358775" indent="-358775" algn="just">
              <a:lnSpc>
                <a:spcPct val="130000"/>
              </a:lnSpc>
              <a:buSzPct val="110000"/>
            </a:pPr>
            <a:endParaRPr lang="zh-CN" altLang="en-US" dirty="0">
              <a:latin typeface="Times New Roman" panose="02020603050405020304" pitchFamily="18" charset="0"/>
              <a:ea typeface="黑体" panose="02010609060101010101" pitchFamily="49" charset="-122"/>
            </a:endParaRPr>
          </a:p>
        </p:txBody>
      </p:sp>
      <p:sp>
        <p:nvSpPr>
          <p:cNvPr id="17" name="标题 1"/>
          <p:cNvSpPr>
            <a:spLocks noGrp="1"/>
          </p:cNvSpPr>
          <p:nvPr>
            <p:ph type="title"/>
          </p:nvPr>
        </p:nvSpPr>
        <p:spPr>
          <a:xfrm>
            <a:off x="634006" y="418797"/>
            <a:ext cx="4444016" cy="378554"/>
          </a:xfrm>
        </p:spPr>
        <p:txBody>
          <a:bodyPr>
            <a:noAutofit/>
          </a:bodyPr>
          <a:lstStyle/>
          <a:p>
            <a:r>
              <a:rPr lang="zh-CN" altLang="en-US" sz="2400" spc="600" dirty="0">
                <a:solidFill>
                  <a:srgbClr val="084772"/>
                </a:solidFill>
                <a:latin typeface="微软雅黑" panose="020B0503020204020204" pitchFamily="34" charset="-122"/>
                <a:ea typeface="微软雅黑" panose="020B0503020204020204" pitchFamily="34" charset="-122"/>
              </a:rPr>
              <a:t>虚拟与隧道</a:t>
            </a:r>
          </a:p>
        </p:txBody>
      </p:sp>
      <p:sp>
        <p:nvSpPr>
          <p:cNvPr id="18" name="矩形 17">
            <a:extLst>
              <a:ext uri="{FF2B5EF4-FFF2-40B4-BE49-F238E27FC236}">
                <a16:creationId xmlns:a16="http://schemas.microsoft.com/office/drawing/2014/main" id="{F9A61405-0682-4602-BF60-F734C8C97EA0}"/>
              </a:ext>
            </a:extLst>
          </p:cNvPr>
          <p:cNvSpPr/>
          <p:nvPr/>
        </p:nvSpPr>
        <p:spPr>
          <a:xfrm>
            <a:off x="2806460" y="409433"/>
            <a:ext cx="9385540"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1BC2B464-4C47-4EE6-9610-D9CB88A26D53}"/>
              </a:ext>
            </a:extLst>
          </p:cNvPr>
          <p:cNvSpPr/>
          <p:nvPr/>
        </p:nvSpPr>
        <p:spPr>
          <a:xfrm>
            <a:off x="1" y="409433"/>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45859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31801" y="284392"/>
            <a:ext cx="2777714"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sz="2400" spc="600" dirty="0" smtClean="0">
                <a:solidFill>
                  <a:srgbClr val="084772"/>
                </a:solidFill>
                <a:latin typeface="微软雅黑" panose="020B0503020204020204" pitchFamily="34" charset="-122"/>
                <a:ea typeface="微软雅黑" panose="020B0503020204020204" pitchFamily="34" charset="-122"/>
                <a:cs typeface="+mn-cs"/>
              </a:rPr>
              <a:t>IKE</a:t>
            </a:r>
            <a:r>
              <a:rPr lang="zh-CN" altLang="en-US" sz="2400" spc="600" dirty="0" smtClean="0">
                <a:solidFill>
                  <a:srgbClr val="084772"/>
                </a:solidFill>
                <a:latin typeface="微软雅黑" panose="020B0503020204020204" pitchFamily="34" charset="-122"/>
                <a:ea typeface="微软雅黑" panose="020B0503020204020204" pitchFamily="34" charset="-122"/>
                <a:cs typeface="+mn-cs"/>
              </a:rPr>
              <a:t>协商</a:t>
            </a:r>
            <a:endParaRPr sz="2400" spc="600" dirty="0">
              <a:solidFill>
                <a:srgbClr val="084772"/>
              </a:solidFill>
              <a:latin typeface="微软雅黑" panose="020B0503020204020204" pitchFamily="34" charset="-122"/>
              <a:ea typeface="微软雅黑" panose="020B0503020204020204" pitchFamily="34" charset="-122"/>
              <a:cs typeface="+mn-cs"/>
            </a:endParaRPr>
          </a:p>
        </p:txBody>
      </p:sp>
      <p:sp>
        <p:nvSpPr>
          <p:cNvPr id="4" name="object 4"/>
          <p:cNvSpPr txBox="1"/>
          <p:nvPr/>
        </p:nvSpPr>
        <p:spPr>
          <a:xfrm>
            <a:off x="464329" y="970068"/>
            <a:ext cx="11018834" cy="5409466"/>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aseline="0">
                <a:solidFill>
                  <a:srgbClr val="C00000"/>
                </a:solidFill>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smtClean="0"/>
              <a:t>安全关联 </a:t>
            </a:r>
            <a:r>
              <a:rPr lang="en-US" altLang="zh-CN" sz="2400" dirty="0" smtClean="0"/>
              <a:t>SA (</a:t>
            </a:r>
            <a:r>
              <a:rPr lang="zh-CN" altLang="en-US" sz="2400" dirty="0" smtClean="0"/>
              <a:t>续</a:t>
            </a:r>
            <a:r>
              <a:rPr lang="en-US" altLang="zh-CN" sz="2400" dirty="0" smtClean="0"/>
              <a:t>1)</a:t>
            </a:r>
            <a:r>
              <a:rPr lang="zh-CN" altLang="en-US" sz="2400" dirty="0" smtClean="0"/>
              <a:t>：</a:t>
            </a:r>
            <a:endParaRPr lang="en-US" altLang="zh-CN" sz="2400" dirty="0" smtClean="0"/>
          </a:p>
          <a:p>
            <a:pPr lvl="1"/>
            <a:r>
              <a:rPr lang="zh-CN" altLang="en-US" sz="2200" dirty="0" smtClean="0"/>
              <a:t>安全关联是</a:t>
            </a:r>
            <a:r>
              <a:rPr lang="zh-CN" altLang="en-US" sz="2200" dirty="0">
                <a:solidFill>
                  <a:srgbClr val="C00000"/>
                </a:solidFill>
              </a:rPr>
              <a:t>单向的</a:t>
            </a:r>
            <a:r>
              <a:rPr lang="zh-CN" altLang="en-US" sz="2200" dirty="0"/>
              <a:t>，在两个对等体之间的双向通信，最少需要两个</a:t>
            </a:r>
            <a:r>
              <a:rPr lang="zh-CN" altLang="en-US" sz="2200" dirty="0" smtClean="0"/>
              <a:t>安全关联来</a:t>
            </a:r>
            <a:r>
              <a:rPr lang="zh-CN" altLang="en-US" sz="2200" dirty="0"/>
              <a:t>分别对两个方向的数据流进行安全保护。</a:t>
            </a:r>
            <a:r>
              <a:rPr lang="zh-CN" altLang="en-US" sz="2200" dirty="0">
                <a:solidFill>
                  <a:srgbClr val="C00000"/>
                </a:solidFill>
              </a:rPr>
              <a:t>入站数据流和出站数据流分别由入站</a:t>
            </a:r>
            <a:r>
              <a:rPr lang="en-US" altLang="zh-CN" sz="2200" dirty="0">
                <a:solidFill>
                  <a:srgbClr val="C00000"/>
                </a:solidFill>
              </a:rPr>
              <a:t>SA</a:t>
            </a:r>
            <a:r>
              <a:rPr lang="zh-CN" altLang="en-US" sz="2200" dirty="0">
                <a:solidFill>
                  <a:srgbClr val="C00000"/>
                </a:solidFill>
              </a:rPr>
              <a:t>和出站</a:t>
            </a:r>
            <a:r>
              <a:rPr lang="en-US" altLang="zh-CN" sz="2200" dirty="0">
                <a:solidFill>
                  <a:srgbClr val="C00000"/>
                </a:solidFill>
              </a:rPr>
              <a:t>SA</a:t>
            </a:r>
            <a:r>
              <a:rPr lang="zh-CN" altLang="en-US" sz="2200" dirty="0">
                <a:solidFill>
                  <a:srgbClr val="C00000"/>
                </a:solidFill>
              </a:rPr>
              <a:t>进行处理</a:t>
            </a:r>
            <a:r>
              <a:rPr lang="zh-CN" altLang="en-US" sz="2200" dirty="0"/>
              <a:t>。同时，如果希望同时使用</a:t>
            </a:r>
            <a:r>
              <a:rPr lang="en-US" altLang="zh-CN" sz="2200" dirty="0"/>
              <a:t>AH</a:t>
            </a:r>
            <a:r>
              <a:rPr lang="zh-CN" altLang="en-US" sz="2200" dirty="0"/>
              <a:t>和</a:t>
            </a:r>
            <a:r>
              <a:rPr lang="en-US" altLang="zh-CN" sz="2200" dirty="0"/>
              <a:t>ESP</a:t>
            </a:r>
            <a:r>
              <a:rPr lang="zh-CN" altLang="en-US" sz="2200" dirty="0"/>
              <a:t>来保护对等体间的数据流，则分别需要两个</a:t>
            </a:r>
            <a:r>
              <a:rPr lang="en-US" altLang="zh-CN" sz="2200" dirty="0"/>
              <a:t>SA</a:t>
            </a:r>
            <a:r>
              <a:rPr lang="zh-CN" altLang="en-US" sz="2200" dirty="0"/>
              <a:t>，一个用于</a:t>
            </a:r>
            <a:r>
              <a:rPr lang="en-US" altLang="zh-CN" sz="2200" dirty="0"/>
              <a:t>AH</a:t>
            </a:r>
            <a:r>
              <a:rPr lang="zh-CN" altLang="en-US" sz="2200" dirty="0"/>
              <a:t>，另一个用于</a:t>
            </a:r>
            <a:r>
              <a:rPr lang="en-US" altLang="zh-CN" sz="2200" dirty="0"/>
              <a:t>ESP</a:t>
            </a:r>
            <a:r>
              <a:rPr lang="zh-CN" altLang="en-US" sz="2200" dirty="0" smtClean="0"/>
              <a:t>。</a:t>
            </a:r>
            <a:endParaRPr lang="en-US" altLang="zh-CN" sz="2200" dirty="0" smtClean="0"/>
          </a:p>
          <a:p>
            <a:pPr lvl="1"/>
            <a:r>
              <a:rPr lang="zh-CN" altLang="en-US" sz="2200" dirty="0" smtClean="0"/>
              <a:t>安全关联由</a:t>
            </a:r>
            <a:r>
              <a:rPr lang="zh-CN" altLang="en-US" sz="2200" dirty="0"/>
              <a:t>一个三元组来唯一标识，这个三元组包括安全参数</a:t>
            </a:r>
            <a:r>
              <a:rPr lang="zh-CN" altLang="en-US" sz="2200" dirty="0" smtClean="0"/>
              <a:t>索引</a:t>
            </a:r>
            <a:r>
              <a:rPr lang="en-US" altLang="zh-CN" sz="2200" dirty="0" smtClean="0"/>
              <a:t>SPI</a:t>
            </a:r>
            <a:r>
              <a:rPr lang="zh-CN" altLang="en-US" sz="2200" dirty="0" smtClean="0"/>
              <a:t>（</a:t>
            </a:r>
            <a:r>
              <a:rPr lang="en-US" altLang="zh-CN" sz="2200" dirty="0" smtClean="0"/>
              <a:t>Security </a:t>
            </a:r>
            <a:r>
              <a:rPr lang="en-US" altLang="zh-CN" sz="2200" dirty="0"/>
              <a:t>Parameter Index</a:t>
            </a:r>
            <a:r>
              <a:rPr lang="zh-CN" altLang="en-US" sz="2200" dirty="0"/>
              <a:t>）、目的</a:t>
            </a:r>
            <a:r>
              <a:rPr lang="en-US" altLang="zh-CN" sz="2200" dirty="0"/>
              <a:t>IP</a:t>
            </a:r>
            <a:r>
              <a:rPr lang="zh-CN" altLang="en-US" sz="2200" dirty="0"/>
              <a:t>地址、安全协议号（</a:t>
            </a:r>
            <a:r>
              <a:rPr lang="en-US" altLang="zh-CN" sz="2200" dirty="0"/>
              <a:t>AH </a:t>
            </a:r>
            <a:r>
              <a:rPr lang="zh-CN" altLang="en-US" sz="2200" dirty="0"/>
              <a:t>或</a:t>
            </a:r>
            <a:r>
              <a:rPr lang="en-US" altLang="zh-CN" sz="2200" dirty="0"/>
              <a:t>ESP</a:t>
            </a:r>
            <a:r>
              <a:rPr lang="zh-CN" altLang="en-US" sz="2200" dirty="0"/>
              <a:t>）。</a:t>
            </a:r>
            <a:r>
              <a:rPr lang="en-US" altLang="zh-CN" sz="2200" dirty="0"/>
              <a:t>SPI </a:t>
            </a:r>
            <a:r>
              <a:rPr lang="zh-CN" altLang="en-US" sz="2200" dirty="0"/>
              <a:t>是</a:t>
            </a:r>
            <a:r>
              <a:rPr lang="zh-CN" altLang="en-US" sz="2200" dirty="0" smtClean="0"/>
              <a:t>为唯一</a:t>
            </a:r>
            <a:r>
              <a:rPr lang="zh-CN" altLang="en-US" sz="2200" dirty="0"/>
              <a:t>标识</a:t>
            </a:r>
            <a:r>
              <a:rPr lang="en-US" altLang="zh-CN" sz="2200" dirty="0"/>
              <a:t>SA</a:t>
            </a:r>
            <a:r>
              <a:rPr lang="zh-CN" altLang="en-US" sz="2200" dirty="0"/>
              <a:t>而生成的一个</a:t>
            </a:r>
            <a:r>
              <a:rPr lang="en-US" altLang="zh-CN" sz="2200" dirty="0"/>
              <a:t>32</a:t>
            </a:r>
            <a:r>
              <a:rPr lang="zh-CN" altLang="en-US" sz="2200" dirty="0"/>
              <a:t>比特的数值，它在</a:t>
            </a:r>
            <a:r>
              <a:rPr lang="en-US" altLang="zh-CN" sz="2200" dirty="0"/>
              <a:t>IPSec</a:t>
            </a:r>
            <a:r>
              <a:rPr lang="zh-CN" altLang="en-US" sz="2200" dirty="0"/>
              <a:t>头中传输</a:t>
            </a:r>
            <a:r>
              <a:rPr lang="zh-CN" altLang="en-US" sz="2200" dirty="0" smtClean="0"/>
              <a:t>。</a:t>
            </a:r>
            <a:endParaRPr lang="en-US" altLang="zh-CN" sz="2200" dirty="0" smtClean="0"/>
          </a:p>
          <a:p>
            <a:pPr lvl="1"/>
            <a:r>
              <a:rPr lang="en-US" altLang="zh-CN" sz="2200" dirty="0" smtClean="0"/>
              <a:t>IPSec</a:t>
            </a:r>
            <a:r>
              <a:rPr lang="zh-CN" altLang="en-US" sz="2200" dirty="0"/>
              <a:t>设备会把</a:t>
            </a:r>
            <a:r>
              <a:rPr lang="en-US" altLang="zh-CN" sz="2200" dirty="0"/>
              <a:t>SA</a:t>
            </a:r>
            <a:r>
              <a:rPr lang="zh-CN" altLang="en-US" sz="2200" dirty="0"/>
              <a:t>的相关参数放</a:t>
            </a:r>
            <a:r>
              <a:rPr lang="zh-CN" altLang="en-US" sz="2200" dirty="0" smtClean="0"/>
              <a:t>入</a:t>
            </a:r>
            <a:r>
              <a:rPr lang="en-US" altLang="zh-CN" sz="2200" dirty="0" smtClean="0"/>
              <a:t>SPD</a:t>
            </a:r>
            <a:r>
              <a:rPr lang="zh-CN" altLang="en-US" sz="2200" dirty="0"/>
              <a:t>（</a:t>
            </a:r>
            <a:r>
              <a:rPr lang="en-US" altLang="zh-CN" sz="2200" dirty="0"/>
              <a:t>Security Policy Database</a:t>
            </a:r>
            <a:r>
              <a:rPr lang="zh-CN" altLang="en-US" sz="2200" dirty="0" smtClean="0"/>
              <a:t>）里面</a:t>
            </a:r>
            <a:r>
              <a:rPr lang="zh-CN" altLang="en-US" sz="2200" dirty="0"/>
              <a:t>，</a:t>
            </a:r>
            <a:r>
              <a:rPr lang="en-US" altLang="zh-CN" sz="2200" dirty="0"/>
              <a:t>SPD</a:t>
            </a:r>
            <a:r>
              <a:rPr lang="zh-CN" altLang="en-US" sz="2200" dirty="0"/>
              <a:t>里面存放着“什么数据应该进行怎样的处理”这样的消息，在</a:t>
            </a:r>
            <a:r>
              <a:rPr lang="en-US" altLang="zh-CN" sz="2200" dirty="0"/>
              <a:t>IPSec</a:t>
            </a:r>
            <a:r>
              <a:rPr lang="zh-CN" altLang="en-US" sz="2200" dirty="0"/>
              <a:t>数据包出站和入站的时候会首先从</a:t>
            </a:r>
            <a:r>
              <a:rPr lang="en-US" altLang="zh-CN" sz="2200" dirty="0"/>
              <a:t>SPD</a:t>
            </a:r>
            <a:r>
              <a:rPr lang="zh-CN" altLang="en-US" sz="2200" dirty="0"/>
              <a:t>数据库中查找相关信息并做下一步处理</a:t>
            </a:r>
            <a:r>
              <a:rPr lang="zh-CN" altLang="en-US" sz="2200" dirty="0" smtClean="0"/>
              <a:t>。</a:t>
            </a:r>
            <a:endParaRPr lang="zh-CN" altLang="en-US" sz="2200" dirty="0"/>
          </a:p>
        </p:txBody>
      </p:sp>
      <p:grpSp>
        <p:nvGrpSpPr>
          <p:cNvPr id="8" name="组合 7">
            <a:extLst>
              <a:ext uri="{FF2B5EF4-FFF2-40B4-BE49-F238E27FC236}">
                <a16:creationId xmlns:a16="http://schemas.microsoft.com/office/drawing/2014/main" id="{94FACF2C-E8EA-4EBB-A5F5-624C5A2029E3}"/>
              </a:ext>
            </a:extLst>
          </p:cNvPr>
          <p:cNvGrpSpPr/>
          <p:nvPr/>
        </p:nvGrpSpPr>
        <p:grpSpPr>
          <a:xfrm>
            <a:off x="0" y="282221"/>
            <a:ext cx="12191996" cy="378554"/>
            <a:chOff x="0" y="247949"/>
            <a:chExt cx="12191996" cy="378554"/>
          </a:xfrm>
        </p:grpSpPr>
        <p:sp>
          <p:nvSpPr>
            <p:cNvPr id="16" name="矩形 15">
              <a:extLst>
                <a:ext uri="{FF2B5EF4-FFF2-40B4-BE49-F238E27FC236}">
                  <a16:creationId xmlns:a16="http://schemas.microsoft.com/office/drawing/2014/main" id="{F9A61405-0682-4602-BF60-F734C8C97EA0}"/>
                </a:ext>
              </a:extLst>
            </p:cNvPr>
            <p:cNvSpPr/>
            <p:nvPr/>
          </p:nvSpPr>
          <p:spPr>
            <a:xfrm>
              <a:off x="3136605" y="247949"/>
              <a:ext cx="9055391"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689773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31801" y="284392"/>
            <a:ext cx="2777714"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sz="2400" spc="600" dirty="0" smtClean="0">
                <a:solidFill>
                  <a:srgbClr val="084772"/>
                </a:solidFill>
                <a:latin typeface="微软雅黑" panose="020B0503020204020204" pitchFamily="34" charset="-122"/>
                <a:ea typeface="微软雅黑" panose="020B0503020204020204" pitchFamily="34" charset="-122"/>
                <a:cs typeface="+mn-cs"/>
              </a:rPr>
              <a:t>IKE</a:t>
            </a:r>
            <a:r>
              <a:rPr lang="zh-CN" altLang="en-US" sz="2400" spc="600" dirty="0" smtClean="0">
                <a:solidFill>
                  <a:srgbClr val="084772"/>
                </a:solidFill>
                <a:latin typeface="微软雅黑" panose="020B0503020204020204" pitchFamily="34" charset="-122"/>
                <a:ea typeface="微软雅黑" panose="020B0503020204020204" pitchFamily="34" charset="-122"/>
                <a:cs typeface="+mn-cs"/>
              </a:rPr>
              <a:t>协商</a:t>
            </a:r>
            <a:endParaRPr sz="2400" spc="600" dirty="0">
              <a:solidFill>
                <a:srgbClr val="084772"/>
              </a:solidFill>
              <a:latin typeface="微软雅黑" panose="020B0503020204020204" pitchFamily="34" charset="-122"/>
              <a:ea typeface="微软雅黑" panose="020B0503020204020204" pitchFamily="34" charset="-122"/>
              <a:cs typeface="+mn-cs"/>
            </a:endParaRPr>
          </a:p>
        </p:txBody>
      </p:sp>
      <p:sp>
        <p:nvSpPr>
          <p:cNvPr id="4" name="object 4"/>
          <p:cNvSpPr txBox="1"/>
          <p:nvPr/>
        </p:nvSpPr>
        <p:spPr>
          <a:xfrm>
            <a:off x="464329" y="1137684"/>
            <a:ext cx="11008201" cy="5241850"/>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400" baseline="0">
                <a:solidFill>
                  <a:srgbClr val="C00000"/>
                </a:solidFill>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200" baseline="0">
                <a:latin typeface="Times New Roman" panose="02020603050405020304" pitchFamily="18" charset="0"/>
                <a:ea typeface="黑体" panose="02010609060101010101" pitchFamily="49" charset="-122"/>
              </a:defRPr>
            </a:lvl2pPr>
            <a:lvl3pPr marL="1143000"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2800" dirty="0" smtClean="0"/>
              <a:t>IKE</a:t>
            </a:r>
            <a:r>
              <a:rPr lang="zh-CN" altLang="en-US" sz="2800" dirty="0"/>
              <a:t>的产生背景</a:t>
            </a:r>
            <a:endParaRPr lang="en-US" altLang="zh-CN" sz="2800" dirty="0"/>
          </a:p>
          <a:p>
            <a:pPr lvl="1"/>
            <a:r>
              <a:rPr lang="zh-CN" altLang="en-US" sz="2400" dirty="0" smtClean="0"/>
              <a:t>用</a:t>
            </a:r>
            <a:r>
              <a:rPr lang="en-US" altLang="zh-CN" sz="2400" dirty="0"/>
              <a:t>IPSec</a:t>
            </a:r>
            <a:r>
              <a:rPr lang="zh-CN" altLang="en-US" sz="2400" dirty="0"/>
              <a:t>保护一个</a:t>
            </a:r>
            <a:r>
              <a:rPr lang="en-US" altLang="zh-CN" sz="2400" dirty="0"/>
              <a:t>IP</a:t>
            </a:r>
            <a:r>
              <a:rPr lang="zh-CN" altLang="en-US" sz="2400" dirty="0"/>
              <a:t>包之前，必须先建立</a:t>
            </a:r>
            <a:r>
              <a:rPr lang="zh-CN" altLang="en-US" sz="2400" dirty="0" smtClean="0"/>
              <a:t>安全关联（</a:t>
            </a:r>
            <a:r>
              <a:rPr lang="en-US" altLang="zh-CN" sz="2400" dirty="0"/>
              <a:t>SA</a:t>
            </a:r>
            <a:r>
              <a:rPr lang="zh-CN" altLang="en-US" sz="2400" dirty="0"/>
              <a:t>）</a:t>
            </a:r>
            <a:r>
              <a:rPr lang="zh-CN" altLang="en-US" sz="2400" dirty="0" smtClean="0"/>
              <a:t>。</a:t>
            </a:r>
            <a:endParaRPr lang="en-US" altLang="zh-CN" sz="2400" dirty="0" smtClean="0"/>
          </a:p>
          <a:p>
            <a:pPr lvl="1"/>
            <a:r>
              <a:rPr lang="en-US" altLang="zh-CN" sz="2400" dirty="0" smtClean="0"/>
              <a:t>IPSec</a:t>
            </a:r>
            <a:r>
              <a:rPr lang="zh-CN" altLang="en-US" sz="2400" dirty="0"/>
              <a:t>的</a:t>
            </a:r>
            <a:r>
              <a:rPr lang="zh-CN" altLang="en-US" sz="2400" dirty="0" smtClean="0"/>
              <a:t>安全关联可以</a:t>
            </a:r>
            <a:r>
              <a:rPr lang="zh-CN" altLang="en-US" sz="2400" dirty="0"/>
              <a:t>通过手工配置的方式建立。</a:t>
            </a:r>
            <a:r>
              <a:rPr lang="zh-CN" altLang="en-US" sz="2400" dirty="0">
                <a:solidFill>
                  <a:schemeClr val="accent5"/>
                </a:solidFill>
              </a:rPr>
              <a:t>但是当网络中节点较多时，手工配置将非常困难，而且难以保证安全性</a:t>
            </a:r>
            <a:r>
              <a:rPr lang="zh-CN" altLang="en-US" sz="2400" dirty="0"/>
              <a:t>。这时就可以</a:t>
            </a:r>
            <a:r>
              <a:rPr lang="zh-CN" altLang="en-US" sz="2400" dirty="0" smtClean="0"/>
              <a:t>使用</a:t>
            </a:r>
            <a:r>
              <a:rPr lang="zh-CN" altLang="en-US" sz="2400" dirty="0"/>
              <a:t> </a:t>
            </a:r>
            <a:r>
              <a:rPr lang="en-US" altLang="zh-CN" sz="2400" dirty="0" smtClean="0"/>
              <a:t>IKE</a:t>
            </a:r>
            <a:r>
              <a:rPr lang="zh-CN" altLang="en-US" sz="2400" dirty="0"/>
              <a:t>（</a:t>
            </a:r>
            <a:r>
              <a:rPr lang="en-US" altLang="zh-CN" sz="2400" dirty="0"/>
              <a:t>Internet Key Exchange</a:t>
            </a:r>
            <a:r>
              <a:rPr lang="zh-CN" altLang="en-US" sz="2400" dirty="0" smtClean="0"/>
              <a:t>）自动</a:t>
            </a:r>
            <a:r>
              <a:rPr lang="zh-CN" altLang="en-US" sz="2400" dirty="0"/>
              <a:t>进行</a:t>
            </a:r>
            <a:r>
              <a:rPr lang="zh-CN" altLang="en-US" sz="2400" dirty="0" smtClean="0"/>
              <a:t>安全关联建立</a:t>
            </a:r>
            <a:r>
              <a:rPr lang="zh-CN" altLang="en-US" sz="2400" dirty="0"/>
              <a:t>与密钥交换的过程</a:t>
            </a:r>
            <a:r>
              <a:rPr lang="zh-CN" altLang="en-US" sz="2400" dirty="0" smtClean="0"/>
              <a:t>。</a:t>
            </a:r>
            <a:endParaRPr lang="en-US" altLang="zh-CN" sz="2400" dirty="0" smtClean="0"/>
          </a:p>
          <a:p>
            <a:pPr lvl="1"/>
            <a:r>
              <a:rPr lang="en-US" altLang="zh-CN" sz="2400" dirty="0" smtClean="0">
                <a:solidFill>
                  <a:srgbClr val="C00000"/>
                </a:solidFill>
              </a:rPr>
              <a:t>Internet</a:t>
            </a:r>
            <a:r>
              <a:rPr lang="zh-CN" altLang="en-US" sz="2400" dirty="0">
                <a:solidFill>
                  <a:srgbClr val="C00000"/>
                </a:solidFill>
              </a:rPr>
              <a:t>密钥交换（</a:t>
            </a:r>
            <a:r>
              <a:rPr lang="en-US" altLang="zh-CN" sz="2400" dirty="0">
                <a:solidFill>
                  <a:srgbClr val="C00000"/>
                </a:solidFill>
              </a:rPr>
              <a:t>IKE</a:t>
            </a:r>
            <a:r>
              <a:rPr lang="zh-CN" altLang="en-US" sz="2400" dirty="0">
                <a:solidFill>
                  <a:srgbClr val="C00000"/>
                </a:solidFill>
              </a:rPr>
              <a:t>）就用于动态建立</a:t>
            </a:r>
            <a:r>
              <a:rPr lang="en-US" altLang="zh-CN" sz="2400" dirty="0">
                <a:solidFill>
                  <a:srgbClr val="C00000"/>
                </a:solidFill>
              </a:rPr>
              <a:t>SA</a:t>
            </a:r>
            <a:r>
              <a:rPr lang="zh-CN" altLang="en-US" sz="2400" dirty="0">
                <a:solidFill>
                  <a:srgbClr val="C00000"/>
                </a:solidFill>
              </a:rPr>
              <a:t>，代表</a:t>
            </a:r>
            <a:r>
              <a:rPr lang="en-US" altLang="zh-CN" sz="2400" dirty="0">
                <a:solidFill>
                  <a:srgbClr val="C00000"/>
                </a:solidFill>
              </a:rPr>
              <a:t>IPSec</a:t>
            </a:r>
            <a:r>
              <a:rPr lang="zh-CN" altLang="en-US" sz="2400" dirty="0">
                <a:solidFill>
                  <a:srgbClr val="C00000"/>
                </a:solidFill>
              </a:rPr>
              <a:t>对</a:t>
            </a:r>
            <a:r>
              <a:rPr lang="en-US" altLang="zh-CN" sz="2400" dirty="0">
                <a:solidFill>
                  <a:srgbClr val="C00000"/>
                </a:solidFill>
              </a:rPr>
              <a:t>SA</a:t>
            </a:r>
            <a:r>
              <a:rPr lang="zh-CN" altLang="en-US" sz="2400" dirty="0">
                <a:solidFill>
                  <a:srgbClr val="C00000"/>
                </a:solidFill>
              </a:rPr>
              <a:t>进行协商</a:t>
            </a:r>
            <a:r>
              <a:rPr lang="zh-CN" altLang="en-US" sz="2400" dirty="0"/>
              <a:t>。</a:t>
            </a:r>
          </a:p>
        </p:txBody>
      </p:sp>
      <p:grpSp>
        <p:nvGrpSpPr>
          <p:cNvPr id="8" name="组合 7">
            <a:extLst>
              <a:ext uri="{FF2B5EF4-FFF2-40B4-BE49-F238E27FC236}">
                <a16:creationId xmlns:a16="http://schemas.microsoft.com/office/drawing/2014/main" id="{94FACF2C-E8EA-4EBB-A5F5-624C5A2029E3}"/>
              </a:ext>
            </a:extLst>
          </p:cNvPr>
          <p:cNvGrpSpPr/>
          <p:nvPr/>
        </p:nvGrpSpPr>
        <p:grpSpPr>
          <a:xfrm>
            <a:off x="0" y="282221"/>
            <a:ext cx="12191996" cy="378554"/>
            <a:chOff x="0" y="247949"/>
            <a:chExt cx="12191996" cy="378554"/>
          </a:xfrm>
        </p:grpSpPr>
        <p:sp>
          <p:nvSpPr>
            <p:cNvPr id="16" name="矩形 15">
              <a:extLst>
                <a:ext uri="{FF2B5EF4-FFF2-40B4-BE49-F238E27FC236}">
                  <a16:creationId xmlns:a16="http://schemas.microsoft.com/office/drawing/2014/main" id="{F9A61405-0682-4602-BF60-F734C8C97EA0}"/>
                </a:ext>
              </a:extLst>
            </p:cNvPr>
            <p:cNvSpPr/>
            <p:nvPr/>
          </p:nvSpPr>
          <p:spPr>
            <a:xfrm>
              <a:off x="3136605" y="247949"/>
              <a:ext cx="9055391"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839244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31801" y="284392"/>
            <a:ext cx="2777714"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sz="2400" spc="600" dirty="0" smtClean="0">
                <a:solidFill>
                  <a:srgbClr val="084772"/>
                </a:solidFill>
                <a:latin typeface="微软雅黑" panose="020B0503020204020204" pitchFamily="34" charset="-122"/>
                <a:ea typeface="微软雅黑" panose="020B0503020204020204" pitchFamily="34" charset="-122"/>
                <a:cs typeface="+mn-cs"/>
              </a:rPr>
              <a:t>IKE</a:t>
            </a:r>
            <a:r>
              <a:rPr lang="zh-CN" altLang="en-US" sz="2400" spc="600" dirty="0">
                <a:solidFill>
                  <a:srgbClr val="084772"/>
                </a:solidFill>
                <a:latin typeface="微软雅黑" panose="020B0503020204020204" pitchFamily="34" charset="-122"/>
                <a:ea typeface="微软雅黑" panose="020B0503020204020204" pitchFamily="34" charset="-122"/>
                <a:cs typeface="+mn-cs"/>
              </a:rPr>
              <a:t>协商</a:t>
            </a:r>
            <a:r>
              <a:rPr lang="zh-CN" altLang="en-US" sz="2400" spc="600" dirty="0" smtClean="0">
                <a:solidFill>
                  <a:srgbClr val="084772"/>
                </a:solidFill>
                <a:latin typeface="微软雅黑" panose="020B0503020204020204" pitchFamily="34" charset="-122"/>
                <a:ea typeface="微软雅黑" panose="020B0503020204020204" pitchFamily="34" charset="-122"/>
                <a:cs typeface="+mn-cs"/>
              </a:rPr>
              <a:t>阶段</a:t>
            </a:r>
            <a:endParaRPr sz="2400" spc="600" dirty="0">
              <a:solidFill>
                <a:srgbClr val="084772"/>
              </a:solidFill>
              <a:latin typeface="微软雅黑" panose="020B0503020204020204" pitchFamily="34" charset="-122"/>
              <a:ea typeface="微软雅黑" panose="020B0503020204020204" pitchFamily="34" charset="-122"/>
              <a:cs typeface="+mn-cs"/>
            </a:endParaRPr>
          </a:p>
        </p:txBody>
      </p:sp>
      <p:sp>
        <p:nvSpPr>
          <p:cNvPr id="4" name="object 4"/>
          <p:cNvSpPr txBox="1"/>
          <p:nvPr/>
        </p:nvSpPr>
        <p:spPr>
          <a:xfrm>
            <a:off x="421798" y="1392864"/>
            <a:ext cx="3852489" cy="4954771"/>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400" baseline="0">
                <a:solidFill>
                  <a:srgbClr val="C00000"/>
                </a:solidFill>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200" baseline="0">
                <a:latin typeface="Times New Roman" panose="02020603050405020304" pitchFamily="18" charset="0"/>
                <a:ea typeface="黑体" panose="02010609060101010101" pitchFamily="49" charset="-122"/>
              </a:defRPr>
            </a:lvl2pPr>
            <a:lvl3pPr marL="1143000"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3200" dirty="0" smtClean="0"/>
              <a:t> </a:t>
            </a:r>
            <a:r>
              <a:rPr lang="en-US" altLang="zh-CN" sz="3200" dirty="0" smtClean="0"/>
              <a:t>IKE</a:t>
            </a:r>
            <a:r>
              <a:rPr lang="zh-CN" altLang="en-US" sz="3200" dirty="0"/>
              <a:t>的用途</a:t>
            </a:r>
          </a:p>
          <a:p>
            <a:pPr lvl="1"/>
            <a:r>
              <a:rPr lang="en-US" altLang="zh-CN" sz="2400" dirty="0"/>
              <a:t>IKE</a:t>
            </a:r>
            <a:r>
              <a:rPr lang="zh-CN" altLang="en-US" sz="2400" dirty="0"/>
              <a:t>为</a:t>
            </a:r>
            <a:r>
              <a:rPr lang="en-US" altLang="zh-CN" sz="2400" dirty="0"/>
              <a:t>IPSec</a:t>
            </a:r>
            <a:r>
              <a:rPr lang="zh-CN" altLang="en-US" sz="2400" dirty="0">
                <a:solidFill>
                  <a:schemeClr val="accent5"/>
                </a:solidFill>
              </a:rPr>
              <a:t>协商生成密钥</a:t>
            </a:r>
            <a:r>
              <a:rPr lang="zh-CN" altLang="en-US" sz="2400" dirty="0"/>
              <a:t>，供</a:t>
            </a:r>
            <a:r>
              <a:rPr lang="en-US" altLang="zh-CN" sz="2400" dirty="0"/>
              <a:t>AH/ESP</a:t>
            </a:r>
            <a:r>
              <a:rPr lang="zh-CN" altLang="en-US" sz="2400" dirty="0"/>
              <a:t>加解密和验证使用</a:t>
            </a:r>
            <a:r>
              <a:rPr lang="zh-CN" altLang="en-US" sz="2400" dirty="0" smtClean="0"/>
              <a:t>。</a:t>
            </a:r>
            <a:endParaRPr lang="en-US" altLang="zh-CN" sz="2800" dirty="0" smtClean="0"/>
          </a:p>
          <a:p>
            <a:pPr lvl="1"/>
            <a:r>
              <a:rPr lang="zh-CN" altLang="en-US" sz="2400" dirty="0" smtClean="0"/>
              <a:t>在</a:t>
            </a:r>
            <a:r>
              <a:rPr lang="en-US" altLang="zh-CN" sz="2400" dirty="0"/>
              <a:t>IPSec</a:t>
            </a:r>
            <a:r>
              <a:rPr lang="zh-CN" altLang="en-US" sz="2400" dirty="0"/>
              <a:t>通信双方之间，动态地</a:t>
            </a:r>
            <a:r>
              <a:rPr lang="zh-CN" altLang="en-US" sz="2400" dirty="0">
                <a:solidFill>
                  <a:schemeClr val="accent5"/>
                </a:solidFill>
              </a:rPr>
              <a:t>建立安全</a:t>
            </a:r>
            <a:r>
              <a:rPr lang="zh-CN" altLang="en-US" sz="2400" dirty="0" smtClean="0">
                <a:solidFill>
                  <a:schemeClr val="accent5"/>
                </a:solidFill>
              </a:rPr>
              <a:t>关联</a:t>
            </a:r>
            <a:r>
              <a:rPr lang="en-US" altLang="zh-CN" sz="2400" dirty="0" smtClean="0">
                <a:solidFill>
                  <a:schemeClr val="accent5"/>
                </a:solidFill>
              </a:rPr>
              <a:t>SA</a:t>
            </a:r>
            <a:r>
              <a:rPr lang="zh-CN" altLang="en-US" sz="2400" dirty="0" smtClean="0"/>
              <a:t>，</a:t>
            </a:r>
            <a:r>
              <a:rPr lang="zh-CN" altLang="en-US" sz="2400" dirty="0"/>
              <a:t>对</a:t>
            </a:r>
            <a:r>
              <a:rPr lang="en-US" altLang="zh-CN" sz="2400" dirty="0"/>
              <a:t>SA</a:t>
            </a:r>
            <a:r>
              <a:rPr lang="zh-CN" altLang="en-US" sz="2400" dirty="0"/>
              <a:t>进行管理和维护</a:t>
            </a:r>
            <a:r>
              <a:rPr lang="zh-CN" altLang="en-US" sz="2400" dirty="0" smtClean="0"/>
              <a:t>。</a:t>
            </a:r>
            <a:endParaRPr lang="en-US" altLang="zh-CN" sz="2800" dirty="0" smtClean="0"/>
          </a:p>
        </p:txBody>
      </p:sp>
      <p:grpSp>
        <p:nvGrpSpPr>
          <p:cNvPr id="8" name="组合 7">
            <a:extLst>
              <a:ext uri="{FF2B5EF4-FFF2-40B4-BE49-F238E27FC236}">
                <a16:creationId xmlns:a16="http://schemas.microsoft.com/office/drawing/2014/main" id="{94FACF2C-E8EA-4EBB-A5F5-624C5A2029E3}"/>
              </a:ext>
            </a:extLst>
          </p:cNvPr>
          <p:cNvGrpSpPr/>
          <p:nvPr/>
        </p:nvGrpSpPr>
        <p:grpSpPr>
          <a:xfrm>
            <a:off x="0" y="282221"/>
            <a:ext cx="12191996" cy="378554"/>
            <a:chOff x="0" y="247949"/>
            <a:chExt cx="12191996" cy="378554"/>
          </a:xfrm>
        </p:grpSpPr>
        <p:sp>
          <p:nvSpPr>
            <p:cNvPr id="16" name="矩形 15">
              <a:extLst>
                <a:ext uri="{FF2B5EF4-FFF2-40B4-BE49-F238E27FC236}">
                  <a16:creationId xmlns:a16="http://schemas.microsoft.com/office/drawing/2014/main" id="{F9A61405-0682-4602-BF60-F734C8C97EA0}"/>
                </a:ext>
              </a:extLst>
            </p:cNvPr>
            <p:cNvSpPr/>
            <p:nvPr/>
          </p:nvSpPr>
          <p:spPr>
            <a:xfrm>
              <a:off x="3136605" y="247949"/>
              <a:ext cx="9055391"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26" name="Picture 2" descr="在这里插入图片描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7063" y="2098047"/>
            <a:ext cx="6446117" cy="3143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1650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86AB40A-A74A-46C7-8AA3-569B6541296D}"/>
              </a:ext>
            </a:extLst>
          </p:cNvPr>
          <p:cNvSpPr/>
          <p:nvPr/>
        </p:nvSpPr>
        <p:spPr>
          <a:xfrm>
            <a:off x="0" y="0"/>
            <a:ext cx="3919525"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2" name="组合 11">
            <a:extLst>
              <a:ext uri="{FF2B5EF4-FFF2-40B4-BE49-F238E27FC236}">
                <a16:creationId xmlns:a16="http://schemas.microsoft.com/office/drawing/2014/main" id="{1407D250-B046-432D-931B-819278BD4D71}"/>
              </a:ext>
            </a:extLst>
          </p:cNvPr>
          <p:cNvGrpSpPr/>
          <p:nvPr/>
        </p:nvGrpSpPr>
        <p:grpSpPr>
          <a:xfrm>
            <a:off x="774703" y="2338925"/>
            <a:ext cx="2305382" cy="1565957"/>
            <a:chOff x="758661" y="1328277"/>
            <a:chExt cx="2305382" cy="1565957"/>
          </a:xfrm>
        </p:grpSpPr>
        <p:sp>
          <p:nvSpPr>
            <p:cNvPr id="6" name="文本框 5">
              <a:extLst>
                <a:ext uri="{FF2B5EF4-FFF2-40B4-BE49-F238E27FC236}">
                  <a16:creationId xmlns:a16="http://schemas.microsoft.com/office/drawing/2014/main" id="{6A6CE1AD-E291-4A32-ACA5-C1ED27E1DED8}"/>
                </a:ext>
              </a:extLst>
            </p:cNvPr>
            <p:cNvSpPr txBox="1"/>
            <p:nvPr/>
          </p:nvSpPr>
          <p:spPr>
            <a:xfrm>
              <a:off x="758661" y="1328277"/>
              <a:ext cx="1631611" cy="92333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目录</a:t>
              </a:r>
            </a:p>
          </p:txBody>
        </p:sp>
        <p:sp>
          <p:nvSpPr>
            <p:cNvPr id="9" name="文本框 8">
              <a:extLst>
                <a:ext uri="{FF2B5EF4-FFF2-40B4-BE49-F238E27FC236}">
                  <a16:creationId xmlns:a16="http://schemas.microsoft.com/office/drawing/2014/main" id="{A166616B-8DC4-4EE7-8226-61677D9E22B2}"/>
                </a:ext>
              </a:extLst>
            </p:cNvPr>
            <p:cNvSpPr txBox="1"/>
            <p:nvPr/>
          </p:nvSpPr>
          <p:spPr>
            <a:xfrm>
              <a:off x="822829" y="2242678"/>
              <a:ext cx="224121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0" name="直接连接符 9">
              <a:extLst>
                <a:ext uri="{FF2B5EF4-FFF2-40B4-BE49-F238E27FC236}">
                  <a16:creationId xmlns:a16="http://schemas.microsoft.com/office/drawing/2014/main" id="{B0CC6B6F-07E0-4755-818A-4112E1844C52}"/>
                </a:ext>
              </a:extLst>
            </p:cNvPr>
            <p:cNvCxnSpPr>
              <a:cxnSpLocks/>
            </p:cNvCxnSpPr>
            <p:nvPr/>
          </p:nvCxnSpPr>
          <p:spPr>
            <a:xfrm>
              <a:off x="925429" y="2894234"/>
              <a:ext cx="32585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椭圆 12">
            <a:extLst>
              <a:ext uri="{FF2B5EF4-FFF2-40B4-BE49-F238E27FC236}">
                <a16:creationId xmlns:a16="http://schemas.microsoft.com/office/drawing/2014/main" id="{B5E2B5B6-A674-4CF6-99C6-1FF1C1309F75}"/>
              </a:ext>
            </a:extLst>
          </p:cNvPr>
          <p:cNvSpPr/>
          <p:nvPr/>
        </p:nvSpPr>
        <p:spPr>
          <a:xfrm>
            <a:off x="4860996" y="1483096"/>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椭圆 13">
            <a:extLst>
              <a:ext uri="{FF2B5EF4-FFF2-40B4-BE49-F238E27FC236}">
                <a16:creationId xmlns:a16="http://schemas.microsoft.com/office/drawing/2014/main" id="{181059ED-9A6A-4B8B-B2D9-F1E0DD2B5F8C}"/>
              </a:ext>
            </a:extLst>
          </p:cNvPr>
          <p:cNvSpPr/>
          <p:nvPr/>
        </p:nvSpPr>
        <p:spPr>
          <a:xfrm>
            <a:off x="4860996" y="2387501"/>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椭圆 14">
            <a:extLst>
              <a:ext uri="{FF2B5EF4-FFF2-40B4-BE49-F238E27FC236}">
                <a16:creationId xmlns:a16="http://schemas.microsoft.com/office/drawing/2014/main" id="{7A6F7131-4ED3-4B7E-8A62-C849D74C4FF9}"/>
              </a:ext>
            </a:extLst>
          </p:cNvPr>
          <p:cNvSpPr/>
          <p:nvPr/>
        </p:nvSpPr>
        <p:spPr>
          <a:xfrm>
            <a:off x="4870922" y="3322000"/>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椭圆 15">
            <a:extLst>
              <a:ext uri="{FF2B5EF4-FFF2-40B4-BE49-F238E27FC236}">
                <a16:creationId xmlns:a16="http://schemas.microsoft.com/office/drawing/2014/main" id="{D8525EF6-319E-4F66-8F37-7FEF4FB19DAB}"/>
              </a:ext>
            </a:extLst>
          </p:cNvPr>
          <p:cNvSpPr/>
          <p:nvPr/>
        </p:nvSpPr>
        <p:spPr>
          <a:xfrm>
            <a:off x="4870922" y="4256499"/>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a:extLst>
              <a:ext uri="{FF2B5EF4-FFF2-40B4-BE49-F238E27FC236}">
                <a16:creationId xmlns:a16="http://schemas.microsoft.com/office/drawing/2014/main" id="{82F0ADDB-0C80-4E4C-8A5F-41531C83A1F2}"/>
              </a:ext>
            </a:extLst>
          </p:cNvPr>
          <p:cNvSpPr txBox="1"/>
          <p:nvPr/>
        </p:nvSpPr>
        <p:spPr>
          <a:xfrm>
            <a:off x="5439727" y="3296407"/>
            <a:ext cx="447719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二层隧道协议</a:t>
            </a:r>
            <a:r>
              <a:rPr lang="en-US" altLang="zh-CN" sz="2400" b="1"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L2TP</a:t>
            </a:r>
            <a:endPar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18" name="文本框 17">
            <a:extLst>
              <a:ext uri="{FF2B5EF4-FFF2-40B4-BE49-F238E27FC236}">
                <a16:creationId xmlns:a16="http://schemas.microsoft.com/office/drawing/2014/main" id="{D840C877-F8A5-4187-938B-CE857F1DE389}"/>
              </a:ext>
            </a:extLst>
          </p:cNvPr>
          <p:cNvSpPr txBox="1"/>
          <p:nvPr/>
        </p:nvSpPr>
        <p:spPr>
          <a:xfrm>
            <a:off x="5439727" y="1483096"/>
            <a:ext cx="4698958" cy="461665"/>
          </a:xfrm>
          <a:prstGeom prst="rect">
            <a:avLst/>
          </a:prstGeom>
          <a:noFill/>
        </p:spPr>
        <p:txBody>
          <a:bodyPr wrap="square" rtlCol="0">
            <a:spAutoFit/>
          </a:bodyPr>
          <a:lstStyle/>
          <a:p>
            <a:pPr>
              <a:defRPr/>
            </a:pPr>
            <a:r>
              <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VPN</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概述</a:t>
            </a:r>
            <a:endParaRPr lang="en-US" altLang="zh-CN"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21" name="文本框 20">
            <a:extLst>
              <a:ext uri="{FF2B5EF4-FFF2-40B4-BE49-F238E27FC236}">
                <a16:creationId xmlns:a16="http://schemas.microsoft.com/office/drawing/2014/main" id="{88C0A1E3-FF53-4D0C-8217-F762651D9F2F}"/>
              </a:ext>
            </a:extLst>
          </p:cNvPr>
          <p:cNvSpPr txBox="1"/>
          <p:nvPr/>
        </p:nvSpPr>
        <p:spPr>
          <a:xfrm>
            <a:off x="5439726" y="5181484"/>
            <a:ext cx="4698959" cy="523220"/>
          </a:xfrm>
          <a:prstGeom prst="rect">
            <a:avLst/>
          </a:prstGeom>
          <a:noFill/>
        </p:spPr>
        <p:txBody>
          <a:bodyPr wrap="square" rtlCol="0">
            <a:spAutoFit/>
          </a:bodyPr>
          <a:lstStyle/>
          <a:p>
            <a:r>
              <a:rPr lang="en-US" altLang="zh-CN" sz="2800" b="1"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SSL VPN</a:t>
            </a:r>
            <a:endParaRPr lang="zh-CN" altLang="en-US" sz="28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19" name="文本框 18">
            <a:extLst>
              <a:ext uri="{FF2B5EF4-FFF2-40B4-BE49-F238E27FC236}">
                <a16:creationId xmlns:a16="http://schemas.microsoft.com/office/drawing/2014/main" id="{B9E076CC-008F-4ABD-9B6E-72D584BE4970}"/>
              </a:ext>
            </a:extLst>
          </p:cNvPr>
          <p:cNvSpPr txBox="1"/>
          <p:nvPr/>
        </p:nvSpPr>
        <p:spPr>
          <a:xfrm>
            <a:off x="5439727" y="2372929"/>
            <a:ext cx="502583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二层隧道协议</a:t>
            </a:r>
            <a:r>
              <a:rPr lang="en-US" altLang="zh-CN" sz="2400" b="1"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PPTP</a:t>
            </a:r>
            <a:endPar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32" name="椭圆 31">
            <a:extLst>
              <a:ext uri="{FF2B5EF4-FFF2-40B4-BE49-F238E27FC236}">
                <a16:creationId xmlns:a16="http://schemas.microsoft.com/office/drawing/2014/main" id="{D8525EF6-319E-4F66-8F37-7FEF4FB19DAB}"/>
              </a:ext>
            </a:extLst>
          </p:cNvPr>
          <p:cNvSpPr/>
          <p:nvPr/>
        </p:nvSpPr>
        <p:spPr>
          <a:xfrm>
            <a:off x="4870922" y="5190998"/>
            <a:ext cx="463473" cy="43778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文本框 38">
            <a:extLst>
              <a:ext uri="{FF2B5EF4-FFF2-40B4-BE49-F238E27FC236}">
                <a16:creationId xmlns:a16="http://schemas.microsoft.com/office/drawing/2014/main" id="{B9E076CC-008F-4ABD-9B6E-72D584BE4970}"/>
              </a:ext>
            </a:extLst>
          </p:cNvPr>
          <p:cNvSpPr txBox="1"/>
          <p:nvPr/>
        </p:nvSpPr>
        <p:spPr>
          <a:xfrm>
            <a:off x="5439727" y="4216336"/>
            <a:ext cx="502583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三层隧道协议</a:t>
            </a:r>
            <a:r>
              <a:rPr lang="en-US" altLang="zh-CN" sz="2400" b="1" dirty="0" err="1"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IPSec</a:t>
            </a:r>
            <a:endPar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22" name="矩形 21"/>
          <p:cNvSpPr/>
          <p:nvPr/>
        </p:nvSpPr>
        <p:spPr>
          <a:xfrm>
            <a:off x="4488300" y="649276"/>
            <a:ext cx="6601809" cy="4290664"/>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743944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31801" y="284392"/>
            <a:ext cx="2777714"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sz="2400" spc="600" dirty="0">
                <a:solidFill>
                  <a:srgbClr val="084772"/>
                </a:solidFill>
                <a:latin typeface="微软雅黑" panose="020B0503020204020204" pitchFamily="34" charset="-122"/>
                <a:ea typeface="微软雅黑" panose="020B0503020204020204" pitchFamily="34" charset="-122"/>
              </a:rPr>
              <a:t>SSL VPN</a:t>
            </a:r>
            <a:endParaRPr sz="2400" spc="600" dirty="0">
              <a:solidFill>
                <a:srgbClr val="084772"/>
              </a:solidFill>
              <a:latin typeface="微软雅黑" panose="020B0503020204020204" pitchFamily="34" charset="-122"/>
              <a:ea typeface="微软雅黑" panose="020B0503020204020204" pitchFamily="34" charset="-122"/>
              <a:cs typeface="+mn-cs"/>
            </a:endParaRPr>
          </a:p>
        </p:txBody>
      </p:sp>
      <p:grpSp>
        <p:nvGrpSpPr>
          <p:cNvPr id="8" name="组合 7">
            <a:extLst>
              <a:ext uri="{FF2B5EF4-FFF2-40B4-BE49-F238E27FC236}">
                <a16:creationId xmlns:a16="http://schemas.microsoft.com/office/drawing/2014/main" id="{94FACF2C-E8EA-4EBB-A5F5-624C5A2029E3}"/>
              </a:ext>
            </a:extLst>
          </p:cNvPr>
          <p:cNvGrpSpPr/>
          <p:nvPr/>
        </p:nvGrpSpPr>
        <p:grpSpPr>
          <a:xfrm>
            <a:off x="0" y="282221"/>
            <a:ext cx="12191996" cy="378554"/>
            <a:chOff x="0" y="247949"/>
            <a:chExt cx="12191996" cy="378554"/>
          </a:xfrm>
        </p:grpSpPr>
        <p:sp>
          <p:nvSpPr>
            <p:cNvPr id="16" name="矩形 15">
              <a:extLst>
                <a:ext uri="{FF2B5EF4-FFF2-40B4-BE49-F238E27FC236}">
                  <a16:creationId xmlns:a16="http://schemas.microsoft.com/office/drawing/2014/main" id="{F9A61405-0682-4602-BF60-F734C8C97EA0}"/>
                </a:ext>
              </a:extLst>
            </p:cNvPr>
            <p:cNvSpPr/>
            <p:nvPr/>
          </p:nvSpPr>
          <p:spPr>
            <a:xfrm>
              <a:off x="3136605" y="247949"/>
              <a:ext cx="9055391"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object 4"/>
          <p:cNvSpPr txBox="1"/>
          <p:nvPr/>
        </p:nvSpPr>
        <p:spPr>
          <a:xfrm>
            <a:off x="704493" y="1229310"/>
            <a:ext cx="10582299" cy="2219582"/>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aseline="0">
                <a:solidFill>
                  <a:srgbClr val="C00000"/>
                </a:solidFill>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solidFill>
                  <a:schemeClr val="tx1"/>
                </a:solidFill>
              </a:rPr>
              <a:t>SSL VPN</a:t>
            </a:r>
            <a:r>
              <a:rPr lang="zh-CN" altLang="en-US" dirty="0">
                <a:solidFill>
                  <a:schemeClr val="tx1"/>
                </a:solidFill>
              </a:rPr>
              <a:t>是以</a:t>
            </a:r>
            <a:r>
              <a:rPr lang="en-US" altLang="zh-CN" dirty="0">
                <a:solidFill>
                  <a:schemeClr val="tx1"/>
                </a:solidFill>
              </a:rPr>
              <a:t>SSL</a:t>
            </a:r>
            <a:r>
              <a:rPr lang="zh-CN" altLang="en-US" dirty="0">
                <a:solidFill>
                  <a:schemeClr val="tx1"/>
                </a:solidFill>
              </a:rPr>
              <a:t>协议为安全基础的</a:t>
            </a:r>
            <a:r>
              <a:rPr lang="en-US" altLang="zh-CN" dirty="0">
                <a:solidFill>
                  <a:schemeClr val="tx1"/>
                </a:solidFill>
              </a:rPr>
              <a:t>VPN</a:t>
            </a:r>
            <a:r>
              <a:rPr lang="zh-CN" altLang="en-US" dirty="0">
                <a:solidFill>
                  <a:schemeClr val="tx1"/>
                </a:solidFill>
              </a:rPr>
              <a:t>远程接入技术，移动办公人员（在</a:t>
            </a:r>
            <a:r>
              <a:rPr lang="en-US" altLang="zh-CN" dirty="0">
                <a:solidFill>
                  <a:schemeClr val="tx1"/>
                </a:solidFill>
              </a:rPr>
              <a:t>SSL VPN</a:t>
            </a:r>
            <a:r>
              <a:rPr lang="zh-CN" altLang="en-US" dirty="0">
                <a:solidFill>
                  <a:schemeClr val="tx1"/>
                </a:solidFill>
              </a:rPr>
              <a:t>中被称为远程用户）使用</a:t>
            </a:r>
            <a:r>
              <a:rPr lang="en-US" altLang="zh-CN" dirty="0">
                <a:solidFill>
                  <a:schemeClr val="tx1"/>
                </a:solidFill>
              </a:rPr>
              <a:t>SSL VPN</a:t>
            </a:r>
            <a:r>
              <a:rPr lang="zh-CN" altLang="en-US" dirty="0">
                <a:solidFill>
                  <a:schemeClr val="tx1"/>
                </a:solidFill>
              </a:rPr>
              <a:t>可以安全、方便的接入企业内网，访问企业内网资源，提高工作效率</a:t>
            </a:r>
            <a:r>
              <a:rPr lang="zh-CN" altLang="en-US" dirty="0" smtClean="0">
                <a:solidFill>
                  <a:schemeClr val="tx1"/>
                </a:solidFill>
              </a:rPr>
              <a:t>。</a:t>
            </a:r>
            <a:endParaRPr lang="en-US" dirty="0">
              <a:solidFill>
                <a:schemeClr val="tx1"/>
              </a:solidFill>
            </a:endParaRPr>
          </a:p>
          <a:p>
            <a:endParaRPr dirty="0"/>
          </a:p>
        </p:txBody>
      </p:sp>
    </p:spTree>
    <p:extLst>
      <p:ext uri="{BB962C8B-B14F-4D97-AF65-F5344CB8AC3E}">
        <p14:creationId xmlns:p14="http://schemas.microsoft.com/office/powerpoint/2010/main" val="1387901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31800" y="284392"/>
            <a:ext cx="3431125"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sz="2400" spc="600" dirty="0">
                <a:solidFill>
                  <a:srgbClr val="084772"/>
                </a:solidFill>
                <a:latin typeface="微软雅黑" panose="020B0503020204020204" pitchFamily="34" charset="-122"/>
                <a:ea typeface="微软雅黑" panose="020B0503020204020204" pitchFamily="34" charset="-122"/>
              </a:rPr>
              <a:t>SSL </a:t>
            </a:r>
            <a:r>
              <a:rPr lang="en-US" altLang="zh-CN" sz="2400" spc="600" dirty="0" smtClean="0">
                <a:solidFill>
                  <a:srgbClr val="084772"/>
                </a:solidFill>
                <a:latin typeface="微软雅黑" panose="020B0503020204020204" pitchFamily="34" charset="-122"/>
                <a:ea typeface="微软雅黑" panose="020B0503020204020204" pitchFamily="34" charset="-122"/>
              </a:rPr>
              <a:t>VPN</a:t>
            </a:r>
            <a:r>
              <a:rPr lang="zh-CN" altLang="en-US" sz="2400" spc="600" dirty="0" smtClean="0">
                <a:solidFill>
                  <a:srgbClr val="084772"/>
                </a:solidFill>
                <a:latin typeface="微软雅黑" panose="020B0503020204020204" pitchFamily="34" charset="-122"/>
                <a:ea typeface="微软雅黑" panose="020B0503020204020204" pitchFamily="34" charset="-122"/>
              </a:rPr>
              <a:t>应用场景</a:t>
            </a:r>
            <a:endParaRPr sz="2400" spc="600" dirty="0">
              <a:solidFill>
                <a:srgbClr val="084772"/>
              </a:solidFill>
              <a:latin typeface="微软雅黑" panose="020B0503020204020204" pitchFamily="34" charset="-122"/>
              <a:ea typeface="微软雅黑" panose="020B0503020204020204" pitchFamily="34" charset="-122"/>
              <a:cs typeface="+mn-cs"/>
            </a:endParaRPr>
          </a:p>
        </p:txBody>
      </p:sp>
      <p:sp>
        <p:nvSpPr>
          <p:cNvPr id="4" name="object 4"/>
          <p:cNvSpPr txBox="1"/>
          <p:nvPr/>
        </p:nvSpPr>
        <p:spPr>
          <a:xfrm>
            <a:off x="421798" y="1392864"/>
            <a:ext cx="10647255" cy="4954771"/>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3200" baseline="0">
                <a:solidFill>
                  <a:srgbClr val="C00000"/>
                </a:solidFill>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3600" b="1" dirty="0">
                <a:solidFill>
                  <a:schemeClr val="tx1"/>
                </a:solidFill>
              </a:rPr>
              <a:t>SSL VPN</a:t>
            </a:r>
            <a:r>
              <a:rPr lang="zh-CN" altLang="en-US" sz="3600" b="1" dirty="0">
                <a:solidFill>
                  <a:schemeClr val="tx1"/>
                </a:solidFill>
              </a:rPr>
              <a:t>的应用场景：</a:t>
            </a:r>
          </a:p>
          <a:p>
            <a:pPr lvl="1"/>
            <a:r>
              <a:rPr lang="en-US" altLang="zh-CN" sz="2800" dirty="0"/>
              <a:t>SSL VPN</a:t>
            </a:r>
            <a:r>
              <a:rPr lang="zh-CN" altLang="en-US" sz="2800" dirty="0"/>
              <a:t>的主要应用场景是保证远程用户能够在企业外部安全、高效的访问企业内部的网络资源。</a:t>
            </a:r>
          </a:p>
          <a:p>
            <a:pPr lvl="1"/>
            <a:r>
              <a:rPr lang="zh-CN" altLang="en-US" sz="2800" dirty="0"/>
              <a:t>通过多虚拟网关技术可以实现业务的隔离。</a:t>
            </a:r>
          </a:p>
        </p:txBody>
      </p:sp>
      <p:grpSp>
        <p:nvGrpSpPr>
          <p:cNvPr id="8" name="组合 7">
            <a:extLst>
              <a:ext uri="{FF2B5EF4-FFF2-40B4-BE49-F238E27FC236}">
                <a16:creationId xmlns:a16="http://schemas.microsoft.com/office/drawing/2014/main" id="{94FACF2C-E8EA-4EBB-A5F5-624C5A2029E3}"/>
              </a:ext>
            </a:extLst>
          </p:cNvPr>
          <p:cNvGrpSpPr/>
          <p:nvPr/>
        </p:nvGrpSpPr>
        <p:grpSpPr>
          <a:xfrm>
            <a:off x="0" y="282221"/>
            <a:ext cx="12191996" cy="378554"/>
            <a:chOff x="0" y="247949"/>
            <a:chExt cx="12191996" cy="378554"/>
          </a:xfrm>
        </p:grpSpPr>
        <p:sp>
          <p:nvSpPr>
            <p:cNvPr id="16" name="矩形 15">
              <a:extLst>
                <a:ext uri="{FF2B5EF4-FFF2-40B4-BE49-F238E27FC236}">
                  <a16:creationId xmlns:a16="http://schemas.microsoft.com/office/drawing/2014/main" id="{F9A61405-0682-4602-BF60-F734C8C97EA0}"/>
                </a:ext>
              </a:extLst>
            </p:cNvPr>
            <p:cNvSpPr/>
            <p:nvPr/>
          </p:nvSpPr>
          <p:spPr>
            <a:xfrm>
              <a:off x="4295553" y="247949"/>
              <a:ext cx="7896443"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667244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31801" y="284392"/>
            <a:ext cx="4453810"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sz="2400" spc="600" dirty="0" smtClean="0">
                <a:solidFill>
                  <a:srgbClr val="084772"/>
                </a:solidFill>
                <a:latin typeface="微软雅黑" panose="020B0503020204020204" pitchFamily="34" charset="-122"/>
                <a:ea typeface="微软雅黑" panose="020B0503020204020204" pitchFamily="34" charset="-122"/>
              </a:rPr>
              <a:t>SSL VPN</a:t>
            </a:r>
            <a:r>
              <a:rPr lang="zh-CN" altLang="en-US" sz="2400" spc="600" dirty="0" smtClean="0">
                <a:solidFill>
                  <a:srgbClr val="084772"/>
                </a:solidFill>
                <a:latin typeface="微软雅黑" panose="020B0503020204020204" pitchFamily="34" charset="-122"/>
                <a:ea typeface="微软雅黑" panose="020B0503020204020204" pitchFamily="34" charset="-122"/>
              </a:rPr>
              <a:t>业务</a:t>
            </a:r>
            <a:r>
              <a:rPr lang="en-US" altLang="zh-CN" sz="2400" spc="600" dirty="0" smtClean="0">
                <a:solidFill>
                  <a:srgbClr val="084772"/>
                </a:solidFill>
                <a:latin typeface="微软雅黑" panose="020B0503020204020204" pitchFamily="34" charset="-122"/>
                <a:ea typeface="微软雅黑" panose="020B0503020204020204" pitchFamily="34" charset="-122"/>
              </a:rPr>
              <a:t>-Web</a:t>
            </a:r>
            <a:r>
              <a:rPr lang="zh-CN" altLang="en-US" sz="2400" spc="600" dirty="0" smtClean="0">
                <a:solidFill>
                  <a:srgbClr val="084772"/>
                </a:solidFill>
                <a:latin typeface="微软雅黑" panose="020B0503020204020204" pitchFamily="34" charset="-122"/>
                <a:ea typeface="微软雅黑" panose="020B0503020204020204" pitchFamily="34" charset="-122"/>
              </a:rPr>
              <a:t>代理</a:t>
            </a:r>
            <a:endParaRPr sz="2400" spc="600" dirty="0">
              <a:solidFill>
                <a:srgbClr val="084772"/>
              </a:solidFill>
              <a:latin typeface="微软雅黑" panose="020B0503020204020204" pitchFamily="34" charset="-122"/>
              <a:ea typeface="微软雅黑" panose="020B0503020204020204" pitchFamily="34" charset="-122"/>
              <a:cs typeface="+mn-cs"/>
            </a:endParaRPr>
          </a:p>
        </p:txBody>
      </p:sp>
      <p:sp>
        <p:nvSpPr>
          <p:cNvPr id="4" name="object 4"/>
          <p:cNvSpPr txBox="1"/>
          <p:nvPr/>
        </p:nvSpPr>
        <p:spPr>
          <a:xfrm>
            <a:off x="306594" y="971759"/>
            <a:ext cx="4337596" cy="5573420"/>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3200" baseline="0">
                <a:solidFill>
                  <a:srgbClr val="C00000"/>
                </a:solidFill>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2400" dirty="0">
                <a:solidFill>
                  <a:schemeClr val="tx1"/>
                </a:solidFill>
              </a:rPr>
              <a:t>web</a:t>
            </a:r>
            <a:r>
              <a:rPr lang="zh-CN" altLang="en-US" sz="2400" dirty="0">
                <a:solidFill>
                  <a:schemeClr val="tx1"/>
                </a:solidFill>
              </a:rPr>
              <a:t>代理实现对内网</a:t>
            </a:r>
            <a:r>
              <a:rPr lang="en-US" altLang="zh-CN" sz="2400" dirty="0">
                <a:solidFill>
                  <a:schemeClr val="tx1"/>
                </a:solidFill>
              </a:rPr>
              <a:t>Web</a:t>
            </a:r>
            <a:r>
              <a:rPr lang="zh-CN" altLang="en-US" sz="2400" dirty="0">
                <a:solidFill>
                  <a:schemeClr val="tx1"/>
                </a:solidFill>
              </a:rPr>
              <a:t>资源的安全</a:t>
            </a:r>
            <a:r>
              <a:rPr lang="zh-CN" altLang="en-US" sz="2400" dirty="0" smtClean="0">
                <a:solidFill>
                  <a:schemeClr val="tx1"/>
                </a:solidFill>
              </a:rPr>
              <a:t>访问</a:t>
            </a:r>
            <a:endParaRPr lang="en-US" altLang="zh-CN" sz="2400" dirty="0" smtClean="0">
              <a:solidFill>
                <a:schemeClr val="tx1"/>
              </a:solidFill>
            </a:endParaRPr>
          </a:p>
          <a:p>
            <a:pPr lvl="1"/>
            <a:r>
              <a:rPr lang="en-US" altLang="zh-CN" sz="2000" dirty="0" smtClean="0">
                <a:solidFill>
                  <a:schemeClr val="tx1"/>
                </a:solidFill>
              </a:rPr>
              <a:t>Web</a:t>
            </a:r>
            <a:r>
              <a:rPr lang="zh-CN" altLang="en-US" sz="2000" dirty="0">
                <a:solidFill>
                  <a:schemeClr val="tx1"/>
                </a:solidFill>
              </a:rPr>
              <a:t>代理功能的基本实现原理是将远程用户访问</a:t>
            </a:r>
            <a:r>
              <a:rPr lang="en-US" altLang="zh-CN" sz="2000" dirty="0">
                <a:solidFill>
                  <a:schemeClr val="tx1"/>
                </a:solidFill>
              </a:rPr>
              <a:t>Web Server</a:t>
            </a:r>
            <a:r>
              <a:rPr lang="zh-CN" altLang="en-US" sz="2000" dirty="0">
                <a:solidFill>
                  <a:schemeClr val="tx1"/>
                </a:solidFill>
              </a:rPr>
              <a:t>的过程被分成了两个阶段。首先是远程用户与</a:t>
            </a:r>
            <a:r>
              <a:rPr lang="en-US" altLang="zh-CN" sz="2000" dirty="0">
                <a:solidFill>
                  <a:schemeClr val="tx1"/>
                </a:solidFill>
              </a:rPr>
              <a:t>FW</a:t>
            </a:r>
            <a:r>
              <a:rPr lang="zh-CN" altLang="en-US" sz="2000" dirty="0">
                <a:solidFill>
                  <a:schemeClr val="tx1"/>
                </a:solidFill>
              </a:rPr>
              <a:t>虚拟网关之间建立</a:t>
            </a:r>
            <a:r>
              <a:rPr lang="en-US" altLang="zh-CN" sz="2000" dirty="0">
                <a:solidFill>
                  <a:schemeClr val="tx1"/>
                </a:solidFill>
              </a:rPr>
              <a:t>HTTPS</a:t>
            </a:r>
            <a:r>
              <a:rPr lang="zh-CN" altLang="en-US" sz="2000" dirty="0">
                <a:solidFill>
                  <a:schemeClr val="tx1"/>
                </a:solidFill>
              </a:rPr>
              <a:t>会话，然后</a:t>
            </a:r>
            <a:r>
              <a:rPr lang="en-US" altLang="zh-CN" sz="2000" dirty="0">
                <a:solidFill>
                  <a:schemeClr val="tx1"/>
                </a:solidFill>
              </a:rPr>
              <a:t>FW</a:t>
            </a:r>
            <a:r>
              <a:rPr lang="zh-CN" altLang="en-US" sz="2000" dirty="0">
                <a:solidFill>
                  <a:schemeClr val="tx1"/>
                </a:solidFill>
              </a:rPr>
              <a:t>虚拟网关再与</a:t>
            </a:r>
            <a:r>
              <a:rPr lang="en-US" altLang="zh-CN" sz="2000" dirty="0">
                <a:solidFill>
                  <a:schemeClr val="tx1"/>
                </a:solidFill>
              </a:rPr>
              <a:t>Web Server</a:t>
            </a:r>
            <a:r>
              <a:rPr lang="zh-CN" altLang="en-US" sz="2000" dirty="0">
                <a:solidFill>
                  <a:schemeClr val="tx1"/>
                </a:solidFill>
              </a:rPr>
              <a:t>建立</a:t>
            </a:r>
            <a:r>
              <a:rPr lang="en-US" altLang="zh-CN" sz="2000" dirty="0">
                <a:solidFill>
                  <a:schemeClr val="tx1"/>
                </a:solidFill>
              </a:rPr>
              <a:t>HTTP</a:t>
            </a:r>
            <a:r>
              <a:rPr lang="zh-CN" altLang="en-US" sz="2000" dirty="0">
                <a:solidFill>
                  <a:schemeClr val="tx1"/>
                </a:solidFill>
              </a:rPr>
              <a:t>会话</a:t>
            </a:r>
            <a:r>
              <a:rPr lang="zh-CN" altLang="en-US" sz="2000" dirty="0" smtClean="0">
                <a:solidFill>
                  <a:schemeClr val="tx1"/>
                </a:solidFill>
              </a:rPr>
              <a:t>。</a:t>
            </a:r>
            <a:endParaRPr lang="en-US" altLang="zh-CN" sz="2000" dirty="0" smtClean="0">
              <a:solidFill>
                <a:schemeClr val="tx1"/>
              </a:solidFill>
            </a:endParaRPr>
          </a:p>
          <a:p>
            <a:pPr lvl="1"/>
            <a:r>
              <a:rPr lang="zh-CN" altLang="en-US" sz="2000" dirty="0" smtClean="0">
                <a:solidFill>
                  <a:schemeClr val="tx1"/>
                </a:solidFill>
              </a:rPr>
              <a:t>虚拟</a:t>
            </a:r>
            <a:r>
              <a:rPr lang="zh-CN" altLang="en-US" sz="2000" dirty="0">
                <a:solidFill>
                  <a:schemeClr val="tx1"/>
                </a:solidFill>
              </a:rPr>
              <a:t>网关在远程用户访问企业内网</a:t>
            </a:r>
            <a:r>
              <a:rPr lang="en-US" altLang="zh-CN" sz="2000" dirty="0">
                <a:solidFill>
                  <a:schemeClr val="tx1"/>
                </a:solidFill>
              </a:rPr>
              <a:t>Web Server</a:t>
            </a:r>
            <a:r>
              <a:rPr lang="zh-CN" altLang="en-US" sz="2000" dirty="0">
                <a:solidFill>
                  <a:schemeClr val="tx1"/>
                </a:solidFill>
              </a:rPr>
              <a:t>中起到了改写、转发</a:t>
            </a:r>
            <a:r>
              <a:rPr lang="en-US" altLang="zh-CN" sz="2000" dirty="0">
                <a:solidFill>
                  <a:schemeClr val="tx1"/>
                </a:solidFill>
              </a:rPr>
              <a:t>Web</a:t>
            </a:r>
            <a:r>
              <a:rPr lang="zh-CN" altLang="en-US" sz="2000" dirty="0">
                <a:solidFill>
                  <a:schemeClr val="tx1"/>
                </a:solidFill>
              </a:rPr>
              <a:t>请求的作用。</a:t>
            </a:r>
            <a:endParaRPr lang="zh-CN" altLang="en-US" sz="700" dirty="0">
              <a:solidFill>
                <a:schemeClr val="tx1"/>
              </a:solidFill>
            </a:endParaRPr>
          </a:p>
        </p:txBody>
      </p:sp>
      <p:grpSp>
        <p:nvGrpSpPr>
          <p:cNvPr id="8" name="组合 7">
            <a:extLst>
              <a:ext uri="{FF2B5EF4-FFF2-40B4-BE49-F238E27FC236}">
                <a16:creationId xmlns:a16="http://schemas.microsoft.com/office/drawing/2014/main" id="{94FACF2C-E8EA-4EBB-A5F5-624C5A2029E3}"/>
              </a:ext>
            </a:extLst>
          </p:cNvPr>
          <p:cNvGrpSpPr/>
          <p:nvPr/>
        </p:nvGrpSpPr>
        <p:grpSpPr>
          <a:xfrm>
            <a:off x="0" y="282221"/>
            <a:ext cx="12191995" cy="378554"/>
            <a:chOff x="0" y="247949"/>
            <a:chExt cx="12191995" cy="378554"/>
          </a:xfrm>
        </p:grpSpPr>
        <p:sp>
          <p:nvSpPr>
            <p:cNvPr id="16" name="矩形 15">
              <a:extLst>
                <a:ext uri="{FF2B5EF4-FFF2-40B4-BE49-F238E27FC236}">
                  <a16:creationId xmlns:a16="http://schemas.microsoft.com/office/drawing/2014/main" id="{F9A61405-0682-4602-BF60-F734C8C97EA0}"/>
                </a:ext>
              </a:extLst>
            </p:cNvPr>
            <p:cNvSpPr/>
            <p:nvPr/>
          </p:nvSpPr>
          <p:spPr>
            <a:xfrm>
              <a:off x="5402179" y="247949"/>
              <a:ext cx="678981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3064" y="1845253"/>
            <a:ext cx="7039039" cy="3776462"/>
          </a:xfrm>
          <a:prstGeom prst="rect">
            <a:avLst/>
          </a:prstGeom>
        </p:spPr>
      </p:pic>
    </p:spTree>
    <p:extLst>
      <p:ext uri="{BB962C8B-B14F-4D97-AF65-F5344CB8AC3E}">
        <p14:creationId xmlns:p14="http://schemas.microsoft.com/office/powerpoint/2010/main" val="4021837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31801" y="284392"/>
            <a:ext cx="4453810"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sz="2400" spc="600" dirty="0" smtClean="0">
                <a:solidFill>
                  <a:srgbClr val="084772"/>
                </a:solidFill>
                <a:latin typeface="微软雅黑" panose="020B0503020204020204" pitchFamily="34" charset="-122"/>
                <a:ea typeface="微软雅黑" panose="020B0503020204020204" pitchFamily="34" charset="-122"/>
              </a:rPr>
              <a:t>SSL VPN</a:t>
            </a:r>
            <a:r>
              <a:rPr lang="zh-CN" altLang="en-US" sz="2400" spc="600" dirty="0" smtClean="0">
                <a:solidFill>
                  <a:srgbClr val="084772"/>
                </a:solidFill>
                <a:latin typeface="微软雅黑" panose="020B0503020204020204" pitchFamily="34" charset="-122"/>
                <a:ea typeface="微软雅黑" panose="020B0503020204020204" pitchFamily="34" charset="-122"/>
              </a:rPr>
              <a:t>业务</a:t>
            </a:r>
            <a:r>
              <a:rPr lang="en-US" altLang="zh-CN" sz="2400" spc="600" dirty="0" smtClean="0">
                <a:solidFill>
                  <a:srgbClr val="084772"/>
                </a:solidFill>
                <a:latin typeface="微软雅黑" panose="020B0503020204020204" pitchFamily="34" charset="-122"/>
                <a:ea typeface="微软雅黑" panose="020B0503020204020204" pitchFamily="34" charset="-122"/>
              </a:rPr>
              <a:t>-Web</a:t>
            </a:r>
            <a:r>
              <a:rPr lang="zh-CN" altLang="en-US" sz="2400" spc="600" dirty="0" smtClean="0">
                <a:solidFill>
                  <a:srgbClr val="084772"/>
                </a:solidFill>
                <a:latin typeface="微软雅黑" panose="020B0503020204020204" pitchFamily="34" charset="-122"/>
                <a:ea typeface="微软雅黑" panose="020B0503020204020204" pitchFamily="34" charset="-122"/>
              </a:rPr>
              <a:t>代理</a:t>
            </a:r>
            <a:endParaRPr sz="2400" spc="600" dirty="0">
              <a:solidFill>
                <a:srgbClr val="084772"/>
              </a:solidFill>
              <a:latin typeface="微软雅黑" panose="020B0503020204020204" pitchFamily="34" charset="-122"/>
              <a:ea typeface="微软雅黑" panose="020B0503020204020204" pitchFamily="34" charset="-122"/>
              <a:cs typeface="+mn-cs"/>
            </a:endParaRPr>
          </a:p>
        </p:txBody>
      </p:sp>
      <p:grpSp>
        <p:nvGrpSpPr>
          <p:cNvPr id="8" name="组合 7">
            <a:extLst>
              <a:ext uri="{FF2B5EF4-FFF2-40B4-BE49-F238E27FC236}">
                <a16:creationId xmlns:a16="http://schemas.microsoft.com/office/drawing/2014/main" id="{94FACF2C-E8EA-4EBB-A5F5-624C5A2029E3}"/>
              </a:ext>
            </a:extLst>
          </p:cNvPr>
          <p:cNvGrpSpPr/>
          <p:nvPr/>
        </p:nvGrpSpPr>
        <p:grpSpPr>
          <a:xfrm>
            <a:off x="0" y="282221"/>
            <a:ext cx="12191995" cy="378554"/>
            <a:chOff x="0" y="247949"/>
            <a:chExt cx="12191995" cy="378554"/>
          </a:xfrm>
        </p:grpSpPr>
        <p:sp>
          <p:nvSpPr>
            <p:cNvPr id="16" name="矩形 15">
              <a:extLst>
                <a:ext uri="{FF2B5EF4-FFF2-40B4-BE49-F238E27FC236}">
                  <a16:creationId xmlns:a16="http://schemas.microsoft.com/office/drawing/2014/main" id="{F9A61405-0682-4602-BF60-F734C8C97EA0}"/>
                </a:ext>
              </a:extLst>
            </p:cNvPr>
            <p:cNvSpPr/>
            <p:nvPr/>
          </p:nvSpPr>
          <p:spPr>
            <a:xfrm>
              <a:off x="5402179" y="247949"/>
              <a:ext cx="678981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6202" y="1514475"/>
            <a:ext cx="8229851" cy="4475219"/>
          </a:xfrm>
          <a:prstGeom prst="rect">
            <a:avLst/>
          </a:prstGeom>
        </p:spPr>
      </p:pic>
    </p:spTree>
    <p:extLst>
      <p:ext uri="{BB962C8B-B14F-4D97-AF65-F5344CB8AC3E}">
        <p14:creationId xmlns:p14="http://schemas.microsoft.com/office/powerpoint/2010/main" val="2168923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31801" y="284392"/>
            <a:ext cx="4453810"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sz="2400" spc="600" dirty="0" smtClean="0">
                <a:solidFill>
                  <a:srgbClr val="084772"/>
                </a:solidFill>
                <a:latin typeface="微软雅黑" panose="020B0503020204020204" pitchFamily="34" charset="-122"/>
                <a:ea typeface="微软雅黑" panose="020B0503020204020204" pitchFamily="34" charset="-122"/>
              </a:rPr>
              <a:t>SSL VPN</a:t>
            </a:r>
            <a:r>
              <a:rPr lang="zh-CN" altLang="en-US" sz="2400" spc="600" dirty="0" smtClean="0">
                <a:solidFill>
                  <a:srgbClr val="084772"/>
                </a:solidFill>
                <a:latin typeface="微软雅黑" panose="020B0503020204020204" pitchFamily="34" charset="-122"/>
                <a:ea typeface="微软雅黑" panose="020B0503020204020204" pitchFamily="34" charset="-122"/>
              </a:rPr>
              <a:t>业务</a:t>
            </a:r>
            <a:r>
              <a:rPr lang="en-US" altLang="zh-CN" sz="2400" spc="600" dirty="0" smtClean="0">
                <a:solidFill>
                  <a:srgbClr val="084772"/>
                </a:solidFill>
                <a:latin typeface="微软雅黑" panose="020B0503020204020204" pitchFamily="34" charset="-122"/>
                <a:ea typeface="微软雅黑" panose="020B0503020204020204" pitchFamily="34" charset="-122"/>
              </a:rPr>
              <a:t>-</a:t>
            </a:r>
            <a:r>
              <a:rPr lang="zh-CN" altLang="en-US" sz="2400" spc="600" dirty="0" smtClean="0">
                <a:solidFill>
                  <a:srgbClr val="084772"/>
                </a:solidFill>
                <a:latin typeface="微软雅黑" panose="020B0503020204020204" pitchFamily="34" charset="-122"/>
                <a:ea typeface="微软雅黑" panose="020B0503020204020204" pitchFamily="34" charset="-122"/>
              </a:rPr>
              <a:t>端口映射</a:t>
            </a:r>
            <a:endParaRPr sz="2400" spc="600" dirty="0">
              <a:solidFill>
                <a:srgbClr val="084772"/>
              </a:solidFill>
              <a:latin typeface="微软雅黑" panose="020B0503020204020204" pitchFamily="34" charset="-122"/>
              <a:ea typeface="微软雅黑" panose="020B0503020204020204" pitchFamily="34" charset="-122"/>
              <a:cs typeface="+mn-cs"/>
            </a:endParaRPr>
          </a:p>
        </p:txBody>
      </p:sp>
      <p:sp>
        <p:nvSpPr>
          <p:cNvPr id="4" name="object 4"/>
          <p:cNvSpPr txBox="1"/>
          <p:nvPr/>
        </p:nvSpPr>
        <p:spPr>
          <a:xfrm>
            <a:off x="518429" y="1489117"/>
            <a:ext cx="3873098" cy="4954771"/>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3200" baseline="0">
                <a:solidFill>
                  <a:srgbClr val="C00000"/>
                </a:solidFill>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dirty="0">
                <a:solidFill>
                  <a:schemeClr val="tx1"/>
                </a:solidFill>
              </a:rPr>
              <a:t>对于一些内部服务器并不是</a:t>
            </a:r>
            <a:r>
              <a:rPr lang="en-US" altLang="zh-CN" sz="2000" dirty="0">
                <a:solidFill>
                  <a:schemeClr val="tx1"/>
                </a:solidFill>
              </a:rPr>
              <a:t>WEB</a:t>
            </a:r>
            <a:r>
              <a:rPr lang="zh-CN" altLang="en-US" sz="2000" dirty="0">
                <a:solidFill>
                  <a:schemeClr val="tx1"/>
                </a:solidFill>
              </a:rPr>
              <a:t>站点，那</a:t>
            </a:r>
            <a:r>
              <a:rPr lang="en-US" altLang="zh-CN" sz="2000" dirty="0">
                <a:solidFill>
                  <a:schemeClr val="tx1"/>
                </a:solidFill>
              </a:rPr>
              <a:t>WEB</a:t>
            </a:r>
            <a:r>
              <a:rPr lang="zh-CN" altLang="en-US" sz="2000" dirty="0" smtClean="0">
                <a:solidFill>
                  <a:schemeClr val="tx1"/>
                </a:solidFill>
              </a:rPr>
              <a:t>代理就不能使用了</a:t>
            </a:r>
            <a:endParaRPr lang="en-US" altLang="zh-CN" sz="2000" dirty="0">
              <a:solidFill>
                <a:schemeClr val="tx1"/>
              </a:solidFill>
            </a:endParaRPr>
          </a:p>
          <a:p>
            <a:r>
              <a:rPr lang="zh-CN" altLang="en-US" sz="2000" dirty="0" smtClean="0"/>
              <a:t>端口映射</a:t>
            </a:r>
            <a:r>
              <a:rPr lang="zh-CN" altLang="en-US" sz="2000" dirty="0" smtClean="0">
                <a:solidFill>
                  <a:schemeClr val="tx1"/>
                </a:solidFill>
              </a:rPr>
              <a:t>方式提供</a:t>
            </a:r>
            <a:r>
              <a:rPr lang="zh-CN" altLang="en-US" sz="2000" dirty="0">
                <a:solidFill>
                  <a:schemeClr val="tx1"/>
                </a:solidFill>
              </a:rPr>
              <a:t>丰富的内网</a:t>
            </a:r>
            <a:r>
              <a:rPr lang="en-US" altLang="zh-CN" sz="2000" dirty="0">
                <a:solidFill>
                  <a:schemeClr val="tx1"/>
                </a:solidFill>
              </a:rPr>
              <a:t>TCP</a:t>
            </a:r>
            <a:r>
              <a:rPr lang="zh-CN" altLang="en-US" sz="2000" dirty="0">
                <a:solidFill>
                  <a:schemeClr val="tx1"/>
                </a:solidFill>
              </a:rPr>
              <a:t>应用</a:t>
            </a:r>
            <a:r>
              <a:rPr lang="zh-CN" altLang="en-US" sz="2000" dirty="0" smtClean="0">
                <a:solidFill>
                  <a:schemeClr val="tx1"/>
                </a:solidFill>
              </a:rPr>
              <a:t>服务，</a:t>
            </a:r>
            <a:r>
              <a:rPr lang="zh-CN" altLang="en-US" sz="2000" dirty="0">
                <a:solidFill>
                  <a:schemeClr val="tx1"/>
                </a:solidFill>
              </a:rPr>
              <a:t>广泛</a:t>
            </a:r>
            <a:r>
              <a:rPr lang="zh-CN" altLang="en-US" sz="2000" dirty="0">
                <a:solidFill>
                  <a:schemeClr val="tx1"/>
                </a:solidFill>
              </a:rPr>
              <a:t>支持</a:t>
            </a:r>
            <a:r>
              <a:rPr lang="zh-CN" altLang="en-US" sz="2000" dirty="0">
                <a:solidFill>
                  <a:schemeClr val="tx1"/>
                </a:solidFill>
              </a:rPr>
              <a:t>静态、动态端口</a:t>
            </a:r>
            <a:r>
              <a:rPr lang="zh-CN" altLang="en-US" sz="2000" dirty="0">
                <a:solidFill>
                  <a:schemeClr val="tx1"/>
                </a:solidFill>
              </a:rPr>
              <a:t>的</a:t>
            </a:r>
            <a:r>
              <a:rPr lang="en-US" altLang="zh-CN" sz="2000" dirty="0">
                <a:solidFill>
                  <a:schemeClr val="tx1"/>
                </a:solidFill>
              </a:rPr>
              <a:t>TCP</a:t>
            </a:r>
            <a:r>
              <a:rPr lang="zh-CN" altLang="en-US" sz="2000" dirty="0">
                <a:solidFill>
                  <a:schemeClr val="tx1"/>
                </a:solidFill>
              </a:rPr>
              <a:t>应用；提供</a:t>
            </a:r>
            <a:r>
              <a:rPr lang="zh-CN" altLang="en-US" sz="2000" dirty="0">
                <a:solidFill>
                  <a:schemeClr val="tx1"/>
                </a:solidFill>
              </a:rPr>
              <a:t>端口级的访问</a:t>
            </a:r>
            <a:r>
              <a:rPr lang="zh-CN" altLang="en-US" sz="2000" dirty="0">
                <a:solidFill>
                  <a:schemeClr val="tx1"/>
                </a:solidFill>
              </a:rPr>
              <a:t>控制；</a:t>
            </a:r>
            <a:endParaRPr lang="en-US" altLang="zh-CN" sz="2000" dirty="0">
              <a:solidFill>
                <a:schemeClr val="tx1"/>
              </a:solidFill>
            </a:endParaRPr>
          </a:p>
          <a:p>
            <a:r>
              <a:rPr lang="zh-CN" altLang="en-US" sz="2000" dirty="0" smtClean="0">
                <a:solidFill>
                  <a:schemeClr val="tx1"/>
                </a:solidFill>
              </a:rPr>
              <a:t>客户端</a:t>
            </a:r>
            <a:r>
              <a:rPr lang="zh-CN" altLang="en-US" sz="2000" dirty="0">
                <a:solidFill>
                  <a:schemeClr val="tx1"/>
                </a:solidFill>
              </a:rPr>
              <a:t>会从</a:t>
            </a:r>
            <a:r>
              <a:rPr lang="en-US" altLang="zh-CN" sz="2000" dirty="0">
                <a:solidFill>
                  <a:schemeClr val="tx1"/>
                </a:solidFill>
              </a:rPr>
              <a:t>SSL VPN</a:t>
            </a:r>
            <a:r>
              <a:rPr lang="zh-CN" altLang="en-US" sz="2000" dirty="0">
                <a:solidFill>
                  <a:schemeClr val="tx1"/>
                </a:solidFill>
              </a:rPr>
              <a:t>页面自动加载一个客户端程序</a:t>
            </a:r>
            <a:r>
              <a:rPr lang="zh-CN" altLang="en-US" sz="2000" dirty="0" smtClean="0">
                <a:solidFill>
                  <a:schemeClr val="tx1"/>
                </a:solidFill>
              </a:rPr>
              <a:t>，用于监听指定</a:t>
            </a:r>
            <a:r>
              <a:rPr lang="zh-CN" altLang="en-US" sz="2000" dirty="0">
                <a:solidFill>
                  <a:schemeClr val="tx1"/>
                </a:solidFill>
              </a:rPr>
              <a:t>端口上的连接</a:t>
            </a:r>
          </a:p>
        </p:txBody>
      </p:sp>
      <p:grpSp>
        <p:nvGrpSpPr>
          <p:cNvPr id="8" name="组合 7">
            <a:extLst>
              <a:ext uri="{FF2B5EF4-FFF2-40B4-BE49-F238E27FC236}">
                <a16:creationId xmlns:a16="http://schemas.microsoft.com/office/drawing/2014/main" id="{94FACF2C-E8EA-4EBB-A5F5-624C5A2029E3}"/>
              </a:ext>
            </a:extLst>
          </p:cNvPr>
          <p:cNvGrpSpPr/>
          <p:nvPr/>
        </p:nvGrpSpPr>
        <p:grpSpPr>
          <a:xfrm>
            <a:off x="0" y="282221"/>
            <a:ext cx="12191995" cy="378554"/>
            <a:chOff x="0" y="247949"/>
            <a:chExt cx="12191995" cy="378554"/>
          </a:xfrm>
        </p:grpSpPr>
        <p:sp>
          <p:nvSpPr>
            <p:cNvPr id="16" name="矩形 15">
              <a:extLst>
                <a:ext uri="{FF2B5EF4-FFF2-40B4-BE49-F238E27FC236}">
                  <a16:creationId xmlns:a16="http://schemas.microsoft.com/office/drawing/2014/main" id="{F9A61405-0682-4602-BF60-F734C8C97EA0}"/>
                </a:ext>
              </a:extLst>
            </p:cNvPr>
            <p:cNvSpPr/>
            <p:nvPr/>
          </p:nvSpPr>
          <p:spPr>
            <a:xfrm>
              <a:off x="5402179" y="247949"/>
              <a:ext cx="678981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3641" y="1276727"/>
            <a:ext cx="6809495" cy="4842308"/>
          </a:xfrm>
          <a:prstGeom prst="rect">
            <a:avLst/>
          </a:prstGeom>
        </p:spPr>
      </p:pic>
    </p:spTree>
    <p:extLst>
      <p:ext uri="{BB962C8B-B14F-4D97-AF65-F5344CB8AC3E}">
        <p14:creationId xmlns:p14="http://schemas.microsoft.com/office/powerpoint/2010/main" val="1670147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31801" y="284392"/>
            <a:ext cx="4453810"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sz="2400" spc="600" dirty="0" smtClean="0">
                <a:solidFill>
                  <a:srgbClr val="084772"/>
                </a:solidFill>
                <a:latin typeface="微软雅黑" panose="020B0503020204020204" pitchFamily="34" charset="-122"/>
                <a:ea typeface="微软雅黑" panose="020B0503020204020204" pitchFamily="34" charset="-122"/>
              </a:rPr>
              <a:t>SSL VPN</a:t>
            </a:r>
            <a:r>
              <a:rPr lang="zh-CN" altLang="en-US" sz="2400" spc="600" dirty="0" smtClean="0">
                <a:solidFill>
                  <a:srgbClr val="084772"/>
                </a:solidFill>
                <a:latin typeface="微软雅黑" panose="020B0503020204020204" pitchFamily="34" charset="-122"/>
                <a:ea typeface="微软雅黑" panose="020B0503020204020204" pitchFamily="34" charset="-122"/>
              </a:rPr>
              <a:t>业务</a:t>
            </a:r>
            <a:r>
              <a:rPr lang="en-US" altLang="zh-CN" sz="2400" spc="600" dirty="0" smtClean="0">
                <a:solidFill>
                  <a:srgbClr val="084772"/>
                </a:solidFill>
                <a:latin typeface="微软雅黑" panose="020B0503020204020204" pitchFamily="34" charset="-122"/>
                <a:ea typeface="微软雅黑" panose="020B0503020204020204" pitchFamily="34" charset="-122"/>
              </a:rPr>
              <a:t>-</a:t>
            </a:r>
            <a:r>
              <a:rPr lang="zh-CN" altLang="en-US" sz="2400" spc="600" dirty="0" smtClean="0">
                <a:solidFill>
                  <a:srgbClr val="084772"/>
                </a:solidFill>
                <a:latin typeface="微软雅黑" panose="020B0503020204020204" pitchFamily="34" charset="-122"/>
                <a:ea typeface="微软雅黑" panose="020B0503020204020204" pitchFamily="34" charset="-122"/>
              </a:rPr>
              <a:t>端口映射</a:t>
            </a:r>
            <a:endParaRPr sz="2400" spc="600" dirty="0">
              <a:solidFill>
                <a:srgbClr val="084772"/>
              </a:solidFill>
              <a:latin typeface="微软雅黑" panose="020B0503020204020204" pitchFamily="34" charset="-122"/>
              <a:ea typeface="微软雅黑" panose="020B0503020204020204" pitchFamily="34" charset="-122"/>
              <a:cs typeface="+mn-cs"/>
            </a:endParaRPr>
          </a:p>
        </p:txBody>
      </p:sp>
      <p:grpSp>
        <p:nvGrpSpPr>
          <p:cNvPr id="8" name="组合 7">
            <a:extLst>
              <a:ext uri="{FF2B5EF4-FFF2-40B4-BE49-F238E27FC236}">
                <a16:creationId xmlns:a16="http://schemas.microsoft.com/office/drawing/2014/main" id="{94FACF2C-E8EA-4EBB-A5F5-624C5A2029E3}"/>
              </a:ext>
            </a:extLst>
          </p:cNvPr>
          <p:cNvGrpSpPr/>
          <p:nvPr/>
        </p:nvGrpSpPr>
        <p:grpSpPr>
          <a:xfrm>
            <a:off x="0" y="282221"/>
            <a:ext cx="12191995" cy="378554"/>
            <a:chOff x="0" y="247949"/>
            <a:chExt cx="12191995" cy="378554"/>
          </a:xfrm>
        </p:grpSpPr>
        <p:sp>
          <p:nvSpPr>
            <p:cNvPr id="16" name="矩形 15">
              <a:extLst>
                <a:ext uri="{FF2B5EF4-FFF2-40B4-BE49-F238E27FC236}">
                  <a16:creationId xmlns:a16="http://schemas.microsoft.com/office/drawing/2014/main" id="{F9A61405-0682-4602-BF60-F734C8C97EA0}"/>
                </a:ext>
              </a:extLst>
            </p:cNvPr>
            <p:cNvSpPr/>
            <p:nvPr/>
          </p:nvSpPr>
          <p:spPr>
            <a:xfrm>
              <a:off x="5402179" y="247949"/>
              <a:ext cx="678981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9431" y="827378"/>
            <a:ext cx="7351294" cy="5520105"/>
          </a:xfrm>
          <a:prstGeom prst="rect">
            <a:avLst/>
          </a:prstGeom>
        </p:spPr>
      </p:pic>
    </p:spTree>
    <p:extLst>
      <p:ext uri="{BB962C8B-B14F-4D97-AF65-F5344CB8AC3E}">
        <p14:creationId xmlns:p14="http://schemas.microsoft.com/office/powerpoint/2010/main" val="1771467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p:nvPr/>
        </p:nvSpPr>
        <p:spPr>
          <a:xfrm>
            <a:off x="491438" y="1547838"/>
            <a:ext cx="4549295" cy="4798664"/>
          </a:xfrm>
          <a:prstGeom prst="rect">
            <a:avLst/>
          </a:prstGeom>
        </p:spPr>
        <p:txBody>
          <a:bodyPr vert="horz" lIns="91440" tIns="45720" rIns="91440" bIns="45720" rtlCol="0">
            <a:normAutofit/>
          </a:bodyPr>
          <a:lstStyle>
            <a:lvl1pPr marL="358775" indent="-358775" algn="just">
              <a:lnSpc>
                <a:spcPct val="130000"/>
              </a:lnSpc>
              <a:spcBef>
                <a:spcPts val="1000"/>
              </a:spcBef>
              <a:buSzPct val="110000"/>
              <a:buFont typeface="Arial" panose="020B0604020202020204" pitchFamily="34" charset="0"/>
              <a:buChar char="•"/>
              <a:defRPr sz="2800">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a:latin typeface="Times New Roman" panose="02020603050405020304" pitchFamily="18"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sz="2000" dirty="0"/>
              <a:t>由</a:t>
            </a:r>
            <a:r>
              <a:rPr lang="zh-CN" altLang="en-US" sz="2000" dirty="0"/>
              <a:t>帧</a:t>
            </a:r>
            <a:r>
              <a:rPr lang="zh-CN" altLang="en-US" sz="2000" dirty="0" smtClean="0"/>
              <a:t>中继</a:t>
            </a:r>
            <a:r>
              <a:rPr lang="en-US" altLang="zh-CN" sz="2000" dirty="0" smtClean="0"/>
              <a:t>(</a:t>
            </a:r>
            <a:r>
              <a:rPr sz="2000" dirty="0" smtClean="0"/>
              <a:t>Frame Relay</a:t>
            </a:r>
            <a:r>
              <a:rPr lang="en-US" sz="2000" dirty="0" smtClean="0"/>
              <a:t>)</a:t>
            </a:r>
            <a:r>
              <a:rPr sz="2000" dirty="0" smtClean="0"/>
              <a:t>或</a:t>
            </a:r>
            <a:r>
              <a:rPr lang="zh-CN" altLang="en-US" sz="2000" dirty="0"/>
              <a:t>异步</a:t>
            </a:r>
            <a:r>
              <a:rPr sz="2000" dirty="0" err="1" smtClean="0"/>
              <a:t>传输模式</a:t>
            </a:r>
            <a:r>
              <a:rPr lang="en-US" sz="2000" dirty="0" smtClean="0"/>
              <a:t>(</a:t>
            </a:r>
            <a:r>
              <a:rPr sz="2000" dirty="0" smtClean="0"/>
              <a:t>ATM,</a:t>
            </a:r>
            <a:r>
              <a:rPr lang="en-US" sz="2000" dirty="0"/>
              <a:t> </a:t>
            </a:r>
            <a:r>
              <a:rPr sz="2000" dirty="0" smtClean="0"/>
              <a:t>Asynchronous </a:t>
            </a:r>
            <a:r>
              <a:rPr sz="2000" dirty="0"/>
              <a:t>Transfer </a:t>
            </a:r>
            <a:r>
              <a:rPr sz="2000" dirty="0" smtClean="0"/>
              <a:t>Mode</a:t>
            </a:r>
            <a:r>
              <a:rPr lang="en-US" sz="2000" dirty="0" smtClean="0"/>
              <a:t>)</a:t>
            </a:r>
            <a:r>
              <a:rPr sz="2000" dirty="0" err="1" smtClean="0"/>
              <a:t>等技术</a:t>
            </a:r>
            <a:r>
              <a:rPr sz="2000" dirty="0" err="1"/>
              <a:t>，</a:t>
            </a:r>
            <a:r>
              <a:rPr sz="2000" dirty="0" err="1" smtClean="0"/>
              <a:t>提供</a:t>
            </a:r>
            <a:r>
              <a:rPr sz="2000" dirty="0" err="1" smtClean="0">
                <a:solidFill>
                  <a:srgbClr val="C00000"/>
                </a:solidFill>
              </a:rPr>
              <a:t>固定虚拟线路</a:t>
            </a:r>
            <a:r>
              <a:rPr lang="en-US" sz="2000" dirty="0" smtClean="0"/>
              <a:t>(</a:t>
            </a:r>
            <a:r>
              <a:rPr sz="2000" dirty="0" smtClean="0"/>
              <a:t>PVC</a:t>
            </a:r>
            <a:r>
              <a:rPr sz="2000" dirty="0"/>
              <a:t>, Permanent Virtual Connection </a:t>
            </a:r>
            <a:r>
              <a:rPr lang="en-US" sz="2000" dirty="0" smtClean="0"/>
              <a:t>)</a:t>
            </a:r>
            <a:r>
              <a:rPr sz="2000" dirty="0" err="1" smtClean="0"/>
              <a:t>来连接各点</a:t>
            </a:r>
            <a:r>
              <a:rPr sz="2000" dirty="0"/>
              <a:t>。</a:t>
            </a:r>
          </a:p>
          <a:p>
            <a:r>
              <a:rPr sz="2000" dirty="0" err="1">
                <a:solidFill>
                  <a:srgbClr val="C00000"/>
                </a:solidFill>
              </a:rPr>
              <a:t>专线专用</a:t>
            </a:r>
            <a:r>
              <a:rPr sz="2000" dirty="0" err="1"/>
              <a:t>，所以网络传输质量有一定的保障</a:t>
            </a:r>
            <a:r>
              <a:rPr sz="2000" dirty="0"/>
              <a:t>。</a:t>
            </a:r>
          </a:p>
          <a:p>
            <a:r>
              <a:rPr sz="2000" dirty="0" err="1"/>
              <a:t>业务要使用企业网络，</a:t>
            </a:r>
            <a:r>
              <a:rPr sz="2000" dirty="0" err="1" smtClean="0">
                <a:solidFill>
                  <a:srgbClr val="C00000"/>
                </a:solidFill>
              </a:rPr>
              <a:t>需使用长途</a:t>
            </a:r>
            <a:r>
              <a:rPr lang="zh-CN" altLang="en-US" sz="2000" dirty="0" smtClean="0">
                <a:solidFill>
                  <a:srgbClr val="C00000"/>
                </a:solidFill>
              </a:rPr>
              <a:t>拨号</a:t>
            </a:r>
            <a:r>
              <a:rPr sz="2000" dirty="0" err="1" smtClean="0"/>
              <a:t>连到公司企业网络</a:t>
            </a:r>
            <a:r>
              <a:rPr sz="2000" dirty="0"/>
              <a:t>。</a:t>
            </a:r>
          </a:p>
        </p:txBody>
      </p:sp>
      <p:grpSp>
        <p:nvGrpSpPr>
          <p:cNvPr id="45" name="组合 44"/>
          <p:cNvGrpSpPr/>
          <p:nvPr/>
        </p:nvGrpSpPr>
        <p:grpSpPr>
          <a:xfrm>
            <a:off x="5448300" y="1724026"/>
            <a:ext cx="5971875" cy="4054606"/>
            <a:chOff x="5458124" y="2137131"/>
            <a:chExt cx="5962051" cy="3322070"/>
          </a:xfrm>
        </p:grpSpPr>
        <p:sp>
          <p:nvSpPr>
            <p:cNvPr id="4" name="object 4"/>
            <p:cNvSpPr/>
            <p:nvPr/>
          </p:nvSpPr>
          <p:spPr>
            <a:xfrm>
              <a:off x="8094252" y="4348496"/>
              <a:ext cx="1361424" cy="800733"/>
            </a:xfrm>
            <a:prstGeom prst="rect">
              <a:avLst/>
            </a:prstGeom>
            <a:blipFill>
              <a:blip r:embed="rId2" cstate="print"/>
              <a:stretch>
                <a:fillRect/>
              </a:stretch>
            </a:blipFill>
          </p:spPr>
          <p:txBody>
            <a:bodyPr wrap="square" lIns="0" tIns="0" rIns="0" bIns="0" rtlCol="0"/>
            <a:lstStyle/>
            <a:p>
              <a:endParaRPr sz="1634"/>
            </a:p>
          </p:txBody>
        </p:sp>
        <p:sp>
          <p:nvSpPr>
            <p:cNvPr id="5" name="object 5"/>
            <p:cNvSpPr/>
            <p:nvPr/>
          </p:nvSpPr>
          <p:spPr>
            <a:xfrm>
              <a:off x="10079466" y="2137131"/>
              <a:ext cx="1340709" cy="977258"/>
            </a:xfrm>
            <a:prstGeom prst="rect">
              <a:avLst/>
            </a:prstGeom>
            <a:blipFill>
              <a:blip r:embed="rId3" cstate="print"/>
              <a:stretch>
                <a:fillRect/>
              </a:stretch>
            </a:blipFill>
          </p:spPr>
          <p:txBody>
            <a:bodyPr wrap="square" lIns="0" tIns="0" rIns="0" bIns="0" rtlCol="0"/>
            <a:lstStyle/>
            <a:p>
              <a:endParaRPr sz="1634"/>
            </a:p>
          </p:txBody>
        </p:sp>
        <p:sp>
          <p:nvSpPr>
            <p:cNvPr id="6" name="object 6"/>
            <p:cNvSpPr/>
            <p:nvPr/>
          </p:nvSpPr>
          <p:spPr>
            <a:xfrm>
              <a:off x="5458124" y="4229561"/>
              <a:ext cx="603965" cy="939949"/>
            </a:xfrm>
            <a:custGeom>
              <a:avLst/>
              <a:gdLst/>
              <a:ahLst/>
              <a:cxnLst/>
              <a:rect l="l" t="t" r="r" b="b"/>
              <a:pathLst>
                <a:path w="665479" h="1035684">
                  <a:moveTo>
                    <a:pt x="125730" y="572411"/>
                  </a:moveTo>
                  <a:lnTo>
                    <a:pt x="125730" y="380740"/>
                  </a:lnTo>
                  <a:lnTo>
                    <a:pt x="71120" y="362361"/>
                  </a:lnTo>
                  <a:lnTo>
                    <a:pt x="60960" y="364677"/>
                  </a:lnTo>
                  <a:lnTo>
                    <a:pt x="60960" y="364830"/>
                  </a:lnTo>
                  <a:lnTo>
                    <a:pt x="59690" y="365028"/>
                  </a:lnTo>
                  <a:lnTo>
                    <a:pt x="59690" y="365302"/>
                  </a:lnTo>
                  <a:lnTo>
                    <a:pt x="58420" y="366156"/>
                  </a:lnTo>
                  <a:lnTo>
                    <a:pt x="57150" y="367969"/>
                  </a:lnTo>
                  <a:lnTo>
                    <a:pt x="0" y="525033"/>
                  </a:lnTo>
                  <a:lnTo>
                    <a:pt x="125730" y="572411"/>
                  </a:lnTo>
                  <a:close/>
                </a:path>
                <a:path w="665479" h="1035684">
                  <a:moveTo>
                    <a:pt x="82550" y="792976"/>
                  </a:moveTo>
                  <a:lnTo>
                    <a:pt x="82550" y="677722"/>
                  </a:lnTo>
                  <a:lnTo>
                    <a:pt x="81280" y="681045"/>
                  </a:lnTo>
                  <a:lnTo>
                    <a:pt x="81280" y="683544"/>
                  </a:lnTo>
                  <a:lnTo>
                    <a:pt x="80010" y="685327"/>
                  </a:lnTo>
                  <a:lnTo>
                    <a:pt x="80010" y="687171"/>
                  </a:lnTo>
                  <a:lnTo>
                    <a:pt x="78740" y="689137"/>
                  </a:lnTo>
                  <a:lnTo>
                    <a:pt x="69850" y="721737"/>
                  </a:lnTo>
                  <a:lnTo>
                    <a:pt x="67310" y="733485"/>
                  </a:lnTo>
                  <a:lnTo>
                    <a:pt x="66040" y="744428"/>
                  </a:lnTo>
                  <a:lnTo>
                    <a:pt x="64770" y="757332"/>
                  </a:lnTo>
                  <a:lnTo>
                    <a:pt x="67310" y="771572"/>
                  </a:lnTo>
                  <a:lnTo>
                    <a:pt x="71120" y="783735"/>
                  </a:lnTo>
                  <a:lnTo>
                    <a:pt x="74930" y="790407"/>
                  </a:lnTo>
                  <a:lnTo>
                    <a:pt x="82550" y="792976"/>
                  </a:lnTo>
                  <a:close/>
                </a:path>
                <a:path w="665479" h="1035684">
                  <a:moveTo>
                    <a:pt x="298450" y="741299"/>
                  </a:moveTo>
                  <a:lnTo>
                    <a:pt x="298450" y="621417"/>
                  </a:lnTo>
                  <a:lnTo>
                    <a:pt x="297180" y="630793"/>
                  </a:lnTo>
                  <a:lnTo>
                    <a:pt x="293370" y="637862"/>
                  </a:lnTo>
                  <a:lnTo>
                    <a:pt x="285750" y="640887"/>
                  </a:lnTo>
                  <a:lnTo>
                    <a:pt x="261620" y="642520"/>
                  </a:lnTo>
                  <a:lnTo>
                    <a:pt x="222250" y="645307"/>
                  </a:lnTo>
                  <a:lnTo>
                    <a:pt x="182880" y="647625"/>
                  </a:lnTo>
                  <a:lnTo>
                    <a:pt x="158750" y="647852"/>
                  </a:lnTo>
                  <a:lnTo>
                    <a:pt x="148590" y="645849"/>
                  </a:lnTo>
                  <a:lnTo>
                    <a:pt x="138430" y="643209"/>
                  </a:lnTo>
                  <a:lnTo>
                    <a:pt x="132080" y="640910"/>
                  </a:lnTo>
                  <a:lnTo>
                    <a:pt x="129540" y="639927"/>
                  </a:lnTo>
                  <a:lnTo>
                    <a:pt x="127000" y="643402"/>
                  </a:lnTo>
                  <a:lnTo>
                    <a:pt x="123190" y="649041"/>
                  </a:lnTo>
                  <a:lnTo>
                    <a:pt x="120650" y="646926"/>
                  </a:lnTo>
                  <a:lnTo>
                    <a:pt x="115570" y="645476"/>
                  </a:lnTo>
                  <a:lnTo>
                    <a:pt x="88900" y="652332"/>
                  </a:lnTo>
                  <a:lnTo>
                    <a:pt x="88900" y="650275"/>
                  </a:lnTo>
                  <a:lnTo>
                    <a:pt x="76200" y="653674"/>
                  </a:lnTo>
                  <a:lnTo>
                    <a:pt x="74930" y="676076"/>
                  </a:lnTo>
                  <a:lnTo>
                    <a:pt x="82550" y="676198"/>
                  </a:lnTo>
                  <a:lnTo>
                    <a:pt x="82550" y="792976"/>
                  </a:lnTo>
                  <a:lnTo>
                    <a:pt x="90170" y="795546"/>
                  </a:lnTo>
                  <a:lnTo>
                    <a:pt x="101600" y="789969"/>
                  </a:lnTo>
                  <a:lnTo>
                    <a:pt x="109220" y="775448"/>
                  </a:lnTo>
                  <a:lnTo>
                    <a:pt x="115570" y="753755"/>
                  </a:lnTo>
                  <a:lnTo>
                    <a:pt x="116840" y="750249"/>
                  </a:lnTo>
                  <a:lnTo>
                    <a:pt x="118110" y="746927"/>
                  </a:lnTo>
                  <a:lnTo>
                    <a:pt x="118110" y="743849"/>
                  </a:lnTo>
                  <a:lnTo>
                    <a:pt x="119380" y="747811"/>
                  </a:lnTo>
                  <a:lnTo>
                    <a:pt x="121920" y="750615"/>
                  </a:lnTo>
                  <a:lnTo>
                    <a:pt x="123190" y="751636"/>
                  </a:lnTo>
                  <a:lnTo>
                    <a:pt x="130810" y="754103"/>
                  </a:lnTo>
                  <a:lnTo>
                    <a:pt x="135890" y="753880"/>
                  </a:lnTo>
                  <a:lnTo>
                    <a:pt x="143510" y="750029"/>
                  </a:lnTo>
                  <a:lnTo>
                    <a:pt x="157480" y="741608"/>
                  </a:lnTo>
                  <a:lnTo>
                    <a:pt x="181610" y="744759"/>
                  </a:lnTo>
                  <a:lnTo>
                    <a:pt x="205740" y="745054"/>
                  </a:lnTo>
                  <a:lnTo>
                    <a:pt x="222250" y="744946"/>
                  </a:lnTo>
                  <a:lnTo>
                    <a:pt x="250190" y="743923"/>
                  </a:lnTo>
                  <a:lnTo>
                    <a:pt x="281940" y="742050"/>
                  </a:lnTo>
                  <a:lnTo>
                    <a:pt x="298450" y="741299"/>
                  </a:lnTo>
                  <a:close/>
                </a:path>
                <a:path w="665479" h="1035684">
                  <a:moveTo>
                    <a:pt x="143510" y="579111"/>
                  </a:moveTo>
                  <a:lnTo>
                    <a:pt x="143510" y="369844"/>
                  </a:lnTo>
                  <a:lnTo>
                    <a:pt x="133350" y="373700"/>
                  </a:lnTo>
                  <a:lnTo>
                    <a:pt x="124460" y="378729"/>
                  </a:lnTo>
                  <a:lnTo>
                    <a:pt x="125730" y="380740"/>
                  </a:lnTo>
                  <a:lnTo>
                    <a:pt x="125730" y="572411"/>
                  </a:lnTo>
                  <a:lnTo>
                    <a:pt x="143510" y="579111"/>
                  </a:lnTo>
                  <a:close/>
                </a:path>
                <a:path w="665479" h="1035684">
                  <a:moveTo>
                    <a:pt x="165100" y="587247"/>
                  </a:moveTo>
                  <a:lnTo>
                    <a:pt x="165100" y="317113"/>
                  </a:lnTo>
                  <a:lnTo>
                    <a:pt x="162560" y="323682"/>
                  </a:lnTo>
                  <a:lnTo>
                    <a:pt x="157480" y="328422"/>
                  </a:lnTo>
                  <a:lnTo>
                    <a:pt x="149860" y="339181"/>
                  </a:lnTo>
                  <a:lnTo>
                    <a:pt x="144780" y="350992"/>
                  </a:lnTo>
                  <a:lnTo>
                    <a:pt x="143510" y="357225"/>
                  </a:lnTo>
                  <a:lnTo>
                    <a:pt x="142240" y="366704"/>
                  </a:lnTo>
                  <a:lnTo>
                    <a:pt x="143510" y="369585"/>
                  </a:lnTo>
                  <a:lnTo>
                    <a:pt x="143510" y="579111"/>
                  </a:lnTo>
                  <a:lnTo>
                    <a:pt x="165100" y="587247"/>
                  </a:lnTo>
                  <a:close/>
                </a:path>
                <a:path w="665479" h="1035684">
                  <a:moveTo>
                    <a:pt x="464820" y="442352"/>
                  </a:moveTo>
                  <a:lnTo>
                    <a:pt x="464820" y="82989"/>
                  </a:lnTo>
                  <a:lnTo>
                    <a:pt x="463550" y="89513"/>
                  </a:lnTo>
                  <a:lnTo>
                    <a:pt x="462280" y="92720"/>
                  </a:lnTo>
                  <a:lnTo>
                    <a:pt x="426720" y="109960"/>
                  </a:lnTo>
                  <a:lnTo>
                    <a:pt x="412750" y="109171"/>
                  </a:lnTo>
                  <a:lnTo>
                    <a:pt x="397510" y="107651"/>
                  </a:lnTo>
                  <a:lnTo>
                    <a:pt x="384810" y="106116"/>
                  </a:lnTo>
                  <a:lnTo>
                    <a:pt x="382270" y="104348"/>
                  </a:lnTo>
                  <a:lnTo>
                    <a:pt x="378460" y="103449"/>
                  </a:lnTo>
                  <a:lnTo>
                    <a:pt x="325120" y="120956"/>
                  </a:lnTo>
                  <a:lnTo>
                    <a:pt x="264160" y="169133"/>
                  </a:lnTo>
                  <a:lnTo>
                    <a:pt x="233680" y="195393"/>
                  </a:lnTo>
                  <a:lnTo>
                    <a:pt x="233680" y="196151"/>
                  </a:lnTo>
                  <a:lnTo>
                    <a:pt x="228600" y="201823"/>
                  </a:lnTo>
                  <a:lnTo>
                    <a:pt x="218440" y="212109"/>
                  </a:lnTo>
                  <a:lnTo>
                    <a:pt x="207010" y="221863"/>
                  </a:lnTo>
                  <a:lnTo>
                    <a:pt x="195580" y="233687"/>
                  </a:lnTo>
                  <a:lnTo>
                    <a:pt x="185420" y="250179"/>
                  </a:lnTo>
                  <a:lnTo>
                    <a:pt x="179070" y="264293"/>
                  </a:lnTo>
                  <a:lnTo>
                    <a:pt x="175260" y="272405"/>
                  </a:lnTo>
                  <a:lnTo>
                    <a:pt x="170180" y="282251"/>
                  </a:lnTo>
                  <a:lnTo>
                    <a:pt x="157480" y="301569"/>
                  </a:lnTo>
                  <a:lnTo>
                    <a:pt x="166370" y="306278"/>
                  </a:lnTo>
                  <a:lnTo>
                    <a:pt x="166370" y="587726"/>
                  </a:lnTo>
                  <a:lnTo>
                    <a:pt x="195580" y="598733"/>
                  </a:lnTo>
                  <a:lnTo>
                    <a:pt x="195580" y="336240"/>
                  </a:lnTo>
                  <a:lnTo>
                    <a:pt x="196850" y="330403"/>
                  </a:lnTo>
                  <a:lnTo>
                    <a:pt x="200660" y="332125"/>
                  </a:lnTo>
                  <a:lnTo>
                    <a:pt x="203200" y="325434"/>
                  </a:lnTo>
                  <a:lnTo>
                    <a:pt x="210820" y="329595"/>
                  </a:lnTo>
                  <a:lnTo>
                    <a:pt x="215900" y="321570"/>
                  </a:lnTo>
                  <a:lnTo>
                    <a:pt x="226060" y="302700"/>
                  </a:lnTo>
                  <a:lnTo>
                    <a:pt x="241300" y="280796"/>
                  </a:lnTo>
                  <a:lnTo>
                    <a:pt x="269240" y="252488"/>
                  </a:lnTo>
                  <a:lnTo>
                    <a:pt x="284480" y="244327"/>
                  </a:lnTo>
                  <a:lnTo>
                    <a:pt x="285750" y="244769"/>
                  </a:lnTo>
                  <a:lnTo>
                    <a:pt x="287020" y="243961"/>
                  </a:lnTo>
                  <a:lnTo>
                    <a:pt x="288290" y="242331"/>
                  </a:lnTo>
                  <a:lnTo>
                    <a:pt x="295910" y="238947"/>
                  </a:lnTo>
                  <a:lnTo>
                    <a:pt x="303530" y="236204"/>
                  </a:lnTo>
                  <a:lnTo>
                    <a:pt x="317500" y="230946"/>
                  </a:lnTo>
                  <a:lnTo>
                    <a:pt x="322580" y="227624"/>
                  </a:lnTo>
                  <a:lnTo>
                    <a:pt x="327660" y="224119"/>
                  </a:lnTo>
                  <a:lnTo>
                    <a:pt x="327660" y="740381"/>
                  </a:lnTo>
                  <a:lnTo>
                    <a:pt x="342900" y="739807"/>
                  </a:lnTo>
                  <a:lnTo>
                    <a:pt x="358140" y="738301"/>
                  </a:lnTo>
                  <a:lnTo>
                    <a:pt x="361950" y="766937"/>
                  </a:lnTo>
                  <a:lnTo>
                    <a:pt x="365760" y="851550"/>
                  </a:lnTo>
                  <a:lnTo>
                    <a:pt x="368300" y="886647"/>
                  </a:lnTo>
                  <a:lnTo>
                    <a:pt x="373380" y="925790"/>
                  </a:lnTo>
                  <a:lnTo>
                    <a:pt x="379730" y="962643"/>
                  </a:lnTo>
                  <a:lnTo>
                    <a:pt x="382270" y="990874"/>
                  </a:lnTo>
                  <a:lnTo>
                    <a:pt x="382270" y="1012094"/>
                  </a:lnTo>
                  <a:lnTo>
                    <a:pt x="383540" y="1016568"/>
                  </a:lnTo>
                  <a:lnTo>
                    <a:pt x="384810" y="1020820"/>
                  </a:lnTo>
                  <a:lnTo>
                    <a:pt x="384810" y="1023975"/>
                  </a:lnTo>
                  <a:lnTo>
                    <a:pt x="388620" y="1035131"/>
                  </a:lnTo>
                  <a:lnTo>
                    <a:pt x="397510" y="1034631"/>
                  </a:lnTo>
                  <a:lnTo>
                    <a:pt x="406400" y="1033336"/>
                  </a:lnTo>
                  <a:lnTo>
                    <a:pt x="415290" y="1031659"/>
                  </a:lnTo>
                  <a:lnTo>
                    <a:pt x="424180" y="1030010"/>
                  </a:lnTo>
                  <a:lnTo>
                    <a:pt x="434340" y="1028029"/>
                  </a:lnTo>
                  <a:lnTo>
                    <a:pt x="435610" y="1027115"/>
                  </a:lnTo>
                  <a:lnTo>
                    <a:pt x="435610" y="1020165"/>
                  </a:lnTo>
                  <a:lnTo>
                    <a:pt x="443230" y="1022710"/>
                  </a:lnTo>
                  <a:lnTo>
                    <a:pt x="447040" y="1023777"/>
                  </a:lnTo>
                  <a:lnTo>
                    <a:pt x="454660" y="1023268"/>
                  </a:lnTo>
                  <a:lnTo>
                    <a:pt x="454660" y="523737"/>
                  </a:lnTo>
                  <a:lnTo>
                    <a:pt x="458470" y="524972"/>
                  </a:lnTo>
                  <a:lnTo>
                    <a:pt x="461010" y="526572"/>
                  </a:lnTo>
                  <a:lnTo>
                    <a:pt x="462280" y="516230"/>
                  </a:lnTo>
                  <a:lnTo>
                    <a:pt x="463550" y="501496"/>
                  </a:lnTo>
                  <a:lnTo>
                    <a:pt x="463550" y="452838"/>
                  </a:lnTo>
                  <a:lnTo>
                    <a:pt x="464820" y="442352"/>
                  </a:lnTo>
                  <a:close/>
                </a:path>
                <a:path w="665479" h="1035684">
                  <a:moveTo>
                    <a:pt x="166370" y="587726"/>
                  </a:moveTo>
                  <a:lnTo>
                    <a:pt x="166370" y="306278"/>
                  </a:lnTo>
                  <a:lnTo>
                    <a:pt x="161290" y="315559"/>
                  </a:lnTo>
                  <a:lnTo>
                    <a:pt x="165100" y="317113"/>
                  </a:lnTo>
                  <a:lnTo>
                    <a:pt x="165100" y="587247"/>
                  </a:lnTo>
                  <a:lnTo>
                    <a:pt x="166370" y="587726"/>
                  </a:lnTo>
                  <a:close/>
                </a:path>
                <a:path w="665479" h="1035684">
                  <a:moveTo>
                    <a:pt x="205740" y="343372"/>
                  </a:moveTo>
                  <a:lnTo>
                    <a:pt x="196850" y="337276"/>
                  </a:lnTo>
                  <a:lnTo>
                    <a:pt x="195580" y="336240"/>
                  </a:lnTo>
                  <a:lnTo>
                    <a:pt x="195580" y="598733"/>
                  </a:lnTo>
                  <a:lnTo>
                    <a:pt x="203200" y="601604"/>
                  </a:lnTo>
                  <a:lnTo>
                    <a:pt x="203200" y="345932"/>
                  </a:lnTo>
                  <a:lnTo>
                    <a:pt x="205740" y="343372"/>
                  </a:lnTo>
                  <a:close/>
                </a:path>
                <a:path w="665479" h="1035684">
                  <a:moveTo>
                    <a:pt x="210820" y="374644"/>
                  </a:moveTo>
                  <a:lnTo>
                    <a:pt x="210820" y="361873"/>
                  </a:lnTo>
                  <a:lnTo>
                    <a:pt x="208280" y="357164"/>
                  </a:lnTo>
                  <a:lnTo>
                    <a:pt x="203200" y="345932"/>
                  </a:lnTo>
                  <a:lnTo>
                    <a:pt x="203200" y="601604"/>
                  </a:lnTo>
                  <a:lnTo>
                    <a:pt x="204470" y="602083"/>
                  </a:lnTo>
                  <a:lnTo>
                    <a:pt x="204470" y="386242"/>
                  </a:lnTo>
                  <a:lnTo>
                    <a:pt x="208280" y="384383"/>
                  </a:lnTo>
                  <a:lnTo>
                    <a:pt x="210820" y="374644"/>
                  </a:lnTo>
                  <a:close/>
                </a:path>
                <a:path w="665479" h="1035684">
                  <a:moveTo>
                    <a:pt x="327660" y="740381"/>
                  </a:moveTo>
                  <a:lnTo>
                    <a:pt x="327660" y="224119"/>
                  </a:lnTo>
                  <a:lnTo>
                    <a:pt x="323850" y="232625"/>
                  </a:lnTo>
                  <a:lnTo>
                    <a:pt x="318770" y="249003"/>
                  </a:lnTo>
                  <a:lnTo>
                    <a:pt x="316230" y="256763"/>
                  </a:lnTo>
                  <a:lnTo>
                    <a:pt x="294640" y="301386"/>
                  </a:lnTo>
                  <a:lnTo>
                    <a:pt x="251460" y="348167"/>
                  </a:lnTo>
                  <a:lnTo>
                    <a:pt x="205740" y="390662"/>
                  </a:lnTo>
                  <a:lnTo>
                    <a:pt x="205740" y="389092"/>
                  </a:lnTo>
                  <a:lnTo>
                    <a:pt x="204470" y="387598"/>
                  </a:lnTo>
                  <a:lnTo>
                    <a:pt x="204470" y="602083"/>
                  </a:lnTo>
                  <a:lnTo>
                    <a:pt x="220980" y="608304"/>
                  </a:lnTo>
                  <a:lnTo>
                    <a:pt x="262890" y="492419"/>
                  </a:lnTo>
                  <a:lnTo>
                    <a:pt x="266700" y="510996"/>
                  </a:lnTo>
                  <a:lnTo>
                    <a:pt x="269240" y="517230"/>
                  </a:lnTo>
                  <a:lnTo>
                    <a:pt x="276860" y="548700"/>
                  </a:lnTo>
                  <a:lnTo>
                    <a:pt x="283210" y="569490"/>
                  </a:lnTo>
                  <a:lnTo>
                    <a:pt x="289560" y="587711"/>
                  </a:lnTo>
                  <a:lnTo>
                    <a:pt x="298450" y="611474"/>
                  </a:lnTo>
                  <a:lnTo>
                    <a:pt x="298450" y="741299"/>
                  </a:lnTo>
                  <a:lnTo>
                    <a:pt x="303530" y="741068"/>
                  </a:lnTo>
                  <a:lnTo>
                    <a:pt x="325120" y="740477"/>
                  </a:lnTo>
                  <a:lnTo>
                    <a:pt x="327660" y="740381"/>
                  </a:lnTo>
                  <a:close/>
                </a:path>
                <a:path w="665479" h="1035684">
                  <a:moveTo>
                    <a:pt x="382270" y="1012094"/>
                  </a:moveTo>
                  <a:lnTo>
                    <a:pt x="382270" y="990874"/>
                  </a:lnTo>
                  <a:lnTo>
                    <a:pt x="381000" y="991209"/>
                  </a:lnTo>
                  <a:lnTo>
                    <a:pt x="381000" y="1005689"/>
                  </a:lnTo>
                  <a:lnTo>
                    <a:pt x="382270" y="1012094"/>
                  </a:lnTo>
                  <a:close/>
                </a:path>
                <a:path w="665479" h="1035684">
                  <a:moveTo>
                    <a:pt x="438150" y="1025286"/>
                  </a:moveTo>
                  <a:lnTo>
                    <a:pt x="435610" y="1020165"/>
                  </a:lnTo>
                  <a:lnTo>
                    <a:pt x="435610" y="1027115"/>
                  </a:lnTo>
                  <a:lnTo>
                    <a:pt x="438150" y="1025286"/>
                  </a:lnTo>
                  <a:close/>
                </a:path>
                <a:path w="665479" h="1035684">
                  <a:moveTo>
                    <a:pt x="468630" y="716167"/>
                  </a:moveTo>
                  <a:lnTo>
                    <a:pt x="468630" y="703289"/>
                  </a:lnTo>
                  <a:lnTo>
                    <a:pt x="466090" y="690280"/>
                  </a:lnTo>
                  <a:lnTo>
                    <a:pt x="462280" y="681458"/>
                  </a:lnTo>
                  <a:lnTo>
                    <a:pt x="461010" y="674030"/>
                  </a:lnTo>
                  <a:lnTo>
                    <a:pt x="459740" y="662917"/>
                  </a:lnTo>
                  <a:lnTo>
                    <a:pt x="458470" y="620976"/>
                  </a:lnTo>
                  <a:lnTo>
                    <a:pt x="457200" y="604972"/>
                  </a:lnTo>
                  <a:lnTo>
                    <a:pt x="457200" y="535960"/>
                  </a:lnTo>
                  <a:lnTo>
                    <a:pt x="454660" y="523737"/>
                  </a:lnTo>
                  <a:lnTo>
                    <a:pt x="454660" y="1023268"/>
                  </a:lnTo>
                  <a:lnTo>
                    <a:pt x="457200" y="1023143"/>
                  </a:lnTo>
                  <a:lnTo>
                    <a:pt x="458470" y="1023104"/>
                  </a:lnTo>
                  <a:lnTo>
                    <a:pt x="458470" y="760609"/>
                  </a:lnTo>
                  <a:lnTo>
                    <a:pt x="459740" y="753387"/>
                  </a:lnTo>
                  <a:lnTo>
                    <a:pt x="459740" y="746037"/>
                  </a:lnTo>
                  <a:lnTo>
                    <a:pt x="462280" y="739917"/>
                  </a:lnTo>
                  <a:lnTo>
                    <a:pt x="466090" y="728511"/>
                  </a:lnTo>
                  <a:lnTo>
                    <a:pt x="468630" y="716167"/>
                  </a:lnTo>
                  <a:close/>
                </a:path>
                <a:path w="665479" h="1035684">
                  <a:moveTo>
                    <a:pt x="463550" y="569601"/>
                  </a:moveTo>
                  <a:lnTo>
                    <a:pt x="462280" y="559932"/>
                  </a:lnTo>
                  <a:lnTo>
                    <a:pt x="459740" y="550709"/>
                  </a:lnTo>
                  <a:lnTo>
                    <a:pt x="457200" y="540943"/>
                  </a:lnTo>
                  <a:lnTo>
                    <a:pt x="457200" y="604972"/>
                  </a:lnTo>
                  <a:lnTo>
                    <a:pt x="458470" y="592418"/>
                  </a:lnTo>
                  <a:lnTo>
                    <a:pt x="461010" y="580704"/>
                  </a:lnTo>
                  <a:lnTo>
                    <a:pt x="463550" y="569601"/>
                  </a:lnTo>
                  <a:close/>
                </a:path>
                <a:path w="665479" h="1035684">
                  <a:moveTo>
                    <a:pt x="595630" y="70136"/>
                  </a:moveTo>
                  <a:lnTo>
                    <a:pt x="595630" y="60152"/>
                  </a:lnTo>
                  <a:lnTo>
                    <a:pt x="593090" y="49112"/>
                  </a:lnTo>
                  <a:lnTo>
                    <a:pt x="563880" y="15118"/>
                  </a:lnTo>
                  <a:lnTo>
                    <a:pt x="530860" y="1620"/>
                  </a:lnTo>
                  <a:lnTo>
                    <a:pt x="525780" y="1798"/>
                  </a:lnTo>
                  <a:lnTo>
                    <a:pt x="520700" y="0"/>
                  </a:lnTo>
                  <a:lnTo>
                    <a:pt x="514350" y="1371"/>
                  </a:lnTo>
                  <a:lnTo>
                    <a:pt x="502920" y="4617"/>
                  </a:lnTo>
                  <a:lnTo>
                    <a:pt x="495300" y="6067"/>
                  </a:lnTo>
                  <a:lnTo>
                    <a:pt x="488950" y="7494"/>
                  </a:lnTo>
                  <a:lnTo>
                    <a:pt x="482600" y="11818"/>
                  </a:lnTo>
                  <a:lnTo>
                    <a:pt x="474980" y="21960"/>
                  </a:lnTo>
                  <a:lnTo>
                    <a:pt x="467360" y="33963"/>
                  </a:lnTo>
                  <a:lnTo>
                    <a:pt x="461010" y="43346"/>
                  </a:lnTo>
                  <a:lnTo>
                    <a:pt x="458470" y="52208"/>
                  </a:lnTo>
                  <a:lnTo>
                    <a:pt x="461010" y="62651"/>
                  </a:lnTo>
                  <a:lnTo>
                    <a:pt x="463550" y="73813"/>
                  </a:lnTo>
                  <a:lnTo>
                    <a:pt x="464820" y="82989"/>
                  </a:lnTo>
                  <a:lnTo>
                    <a:pt x="464820" y="429097"/>
                  </a:lnTo>
                  <a:lnTo>
                    <a:pt x="467360" y="417762"/>
                  </a:lnTo>
                  <a:lnTo>
                    <a:pt x="477520" y="365622"/>
                  </a:lnTo>
                  <a:lnTo>
                    <a:pt x="501650" y="327466"/>
                  </a:lnTo>
                  <a:lnTo>
                    <a:pt x="510540" y="316351"/>
                  </a:lnTo>
                  <a:lnTo>
                    <a:pt x="511810" y="313456"/>
                  </a:lnTo>
                  <a:lnTo>
                    <a:pt x="511810" y="158313"/>
                  </a:lnTo>
                  <a:lnTo>
                    <a:pt x="515620" y="152323"/>
                  </a:lnTo>
                  <a:lnTo>
                    <a:pt x="515620" y="152841"/>
                  </a:lnTo>
                  <a:lnTo>
                    <a:pt x="523436" y="156741"/>
                  </a:lnTo>
                  <a:lnTo>
                    <a:pt x="534670" y="153984"/>
                  </a:lnTo>
                  <a:lnTo>
                    <a:pt x="538480" y="151561"/>
                  </a:lnTo>
                  <a:lnTo>
                    <a:pt x="542290" y="144612"/>
                  </a:lnTo>
                  <a:lnTo>
                    <a:pt x="547370" y="138638"/>
                  </a:lnTo>
                  <a:lnTo>
                    <a:pt x="548640" y="137967"/>
                  </a:lnTo>
                  <a:lnTo>
                    <a:pt x="549910" y="136413"/>
                  </a:lnTo>
                  <a:lnTo>
                    <a:pt x="549910" y="135666"/>
                  </a:lnTo>
                  <a:lnTo>
                    <a:pt x="551180" y="135727"/>
                  </a:lnTo>
                  <a:lnTo>
                    <a:pt x="552450" y="132816"/>
                  </a:lnTo>
                  <a:lnTo>
                    <a:pt x="554990" y="128351"/>
                  </a:lnTo>
                  <a:lnTo>
                    <a:pt x="557530" y="125775"/>
                  </a:lnTo>
                  <a:lnTo>
                    <a:pt x="563880" y="126309"/>
                  </a:lnTo>
                  <a:lnTo>
                    <a:pt x="568960" y="130256"/>
                  </a:lnTo>
                  <a:lnTo>
                    <a:pt x="570230" y="109514"/>
                  </a:lnTo>
                  <a:lnTo>
                    <a:pt x="570230" y="104028"/>
                  </a:lnTo>
                  <a:lnTo>
                    <a:pt x="577850" y="97353"/>
                  </a:lnTo>
                  <a:lnTo>
                    <a:pt x="581660" y="99486"/>
                  </a:lnTo>
                  <a:lnTo>
                    <a:pt x="581660" y="93177"/>
                  </a:lnTo>
                  <a:lnTo>
                    <a:pt x="582930" y="90540"/>
                  </a:lnTo>
                  <a:lnTo>
                    <a:pt x="588010" y="84954"/>
                  </a:lnTo>
                  <a:lnTo>
                    <a:pt x="591820" y="78278"/>
                  </a:lnTo>
                  <a:lnTo>
                    <a:pt x="595630" y="70136"/>
                  </a:lnTo>
                  <a:close/>
                </a:path>
                <a:path w="665479" h="1035684">
                  <a:moveTo>
                    <a:pt x="547370" y="988999"/>
                  </a:moveTo>
                  <a:lnTo>
                    <a:pt x="538480" y="986439"/>
                  </a:lnTo>
                  <a:lnTo>
                    <a:pt x="532130" y="985134"/>
                  </a:lnTo>
                  <a:lnTo>
                    <a:pt x="524510" y="984734"/>
                  </a:lnTo>
                  <a:lnTo>
                    <a:pt x="506730" y="984659"/>
                  </a:lnTo>
                  <a:lnTo>
                    <a:pt x="500380" y="984166"/>
                  </a:lnTo>
                  <a:lnTo>
                    <a:pt x="492760" y="981808"/>
                  </a:lnTo>
                  <a:lnTo>
                    <a:pt x="482600" y="976182"/>
                  </a:lnTo>
                  <a:lnTo>
                    <a:pt x="482600" y="975527"/>
                  </a:lnTo>
                  <a:lnTo>
                    <a:pt x="480060" y="974247"/>
                  </a:lnTo>
                  <a:lnTo>
                    <a:pt x="478790" y="966428"/>
                  </a:lnTo>
                  <a:lnTo>
                    <a:pt x="473710" y="947870"/>
                  </a:lnTo>
                  <a:lnTo>
                    <a:pt x="469900" y="925421"/>
                  </a:lnTo>
                  <a:lnTo>
                    <a:pt x="468630" y="906018"/>
                  </a:lnTo>
                  <a:lnTo>
                    <a:pt x="466090" y="882202"/>
                  </a:lnTo>
                  <a:lnTo>
                    <a:pt x="458470" y="766343"/>
                  </a:lnTo>
                  <a:lnTo>
                    <a:pt x="458470" y="1023104"/>
                  </a:lnTo>
                  <a:lnTo>
                    <a:pt x="462280" y="1022985"/>
                  </a:lnTo>
                  <a:lnTo>
                    <a:pt x="473710" y="1022786"/>
                  </a:lnTo>
                  <a:lnTo>
                    <a:pt x="483870" y="1022158"/>
                  </a:lnTo>
                  <a:lnTo>
                    <a:pt x="492760" y="1020516"/>
                  </a:lnTo>
                  <a:lnTo>
                    <a:pt x="502920" y="1018876"/>
                  </a:lnTo>
                  <a:lnTo>
                    <a:pt x="514350" y="1017881"/>
                  </a:lnTo>
                  <a:lnTo>
                    <a:pt x="525780" y="1016386"/>
                  </a:lnTo>
                  <a:lnTo>
                    <a:pt x="535940" y="1013246"/>
                  </a:lnTo>
                  <a:lnTo>
                    <a:pt x="543560" y="1008891"/>
                  </a:lnTo>
                  <a:lnTo>
                    <a:pt x="543560" y="992886"/>
                  </a:lnTo>
                  <a:lnTo>
                    <a:pt x="547370" y="988999"/>
                  </a:lnTo>
                  <a:close/>
                </a:path>
                <a:path w="665479" h="1035684">
                  <a:moveTo>
                    <a:pt x="618490" y="305142"/>
                  </a:moveTo>
                  <a:lnTo>
                    <a:pt x="618490" y="209793"/>
                  </a:lnTo>
                  <a:lnTo>
                    <a:pt x="612140" y="219730"/>
                  </a:lnTo>
                  <a:lnTo>
                    <a:pt x="604520" y="237241"/>
                  </a:lnTo>
                  <a:lnTo>
                    <a:pt x="604520" y="236844"/>
                  </a:lnTo>
                  <a:lnTo>
                    <a:pt x="601980" y="240380"/>
                  </a:lnTo>
                  <a:lnTo>
                    <a:pt x="601980" y="239831"/>
                  </a:lnTo>
                  <a:lnTo>
                    <a:pt x="582930" y="259232"/>
                  </a:lnTo>
                  <a:lnTo>
                    <a:pt x="580390" y="253614"/>
                  </a:lnTo>
                  <a:lnTo>
                    <a:pt x="576580" y="240715"/>
                  </a:lnTo>
                  <a:lnTo>
                    <a:pt x="568960" y="226468"/>
                  </a:lnTo>
                  <a:lnTo>
                    <a:pt x="561340" y="216804"/>
                  </a:lnTo>
                  <a:lnTo>
                    <a:pt x="560070" y="218678"/>
                  </a:lnTo>
                  <a:lnTo>
                    <a:pt x="560070" y="217825"/>
                  </a:lnTo>
                  <a:lnTo>
                    <a:pt x="558800" y="217063"/>
                  </a:lnTo>
                  <a:lnTo>
                    <a:pt x="557530" y="216545"/>
                  </a:lnTo>
                  <a:lnTo>
                    <a:pt x="551180" y="210963"/>
                  </a:lnTo>
                  <a:lnTo>
                    <a:pt x="542290" y="201428"/>
                  </a:lnTo>
                  <a:lnTo>
                    <a:pt x="534670" y="191417"/>
                  </a:lnTo>
                  <a:lnTo>
                    <a:pt x="528320" y="184404"/>
                  </a:lnTo>
                  <a:lnTo>
                    <a:pt x="524510" y="179456"/>
                  </a:lnTo>
                  <a:lnTo>
                    <a:pt x="520700" y="173878"/>
                  </a:lnTo>
                  <a:lnTo>
                    <a:pt x="515620" y="168469"/>
                  </a:lnTo>
                  <a:lnTo>
                    <a:pt x="511810" y="164028"/>
                  </a:lnTo>
                  <a:lnTo>
                    <a:pt x="511810" y="313456"/>
                  </a:lnTo>
                  <a:lnTo>
                    <a:pt x="515620" y="308640"/>
                  </a:lnTo>
                  <a:lnTo>
                    <a:pt x="519430" y="302773"/>
                  </a:lnTo>
                  <a:lnTo>
                    <a:pt x="529590" y="309194"/>
                  </a:lnTo>
                  <a:lnTo>
                    <a:pt x="541020" y="319651"/>
                  </a:lnTo>
                  <a:lnTo>
                    <a:pt x="549910" y="329845"/>
                  </a:lnTo>
                  <a:lnTo>
                    <a:pt x="558800" y="335478"/>
                  </a:lnTo>
                  <a:lnTo>
                    <a:pt x="596900" y="330189"/>
                  </a:lnTo>
                  <a:lnTo>
                    <a:pt x="605790" y="319508"/>
                  </a:lnTo>
                  <a:lnTo>
                    <a:pt x="618490" y="305142"/>
                  </a:lnTo>
                  <a:close/>
                </a:path>
                <a:path w="665479" h="1035684">
                  <a:moveTo>
                    <a:pt x="524510" y="157276"/>
                  </a:moveTo>
                  <a:lnTo>
                    <a:pt x="523436" y="156741"/>
                  </a:lnTo>
                  <a:lnTo>
                    <a:pt x="523240" y="156789"/>
                  </a:lnTo>
                  <a:lnTo>
                    <a:pt x="524510" y="157276"/>
                  </a:lnTo>
                  <a:close/>
                </a:path>
                <a:path w="665479" h="1035684">
                  <a:moveTo>
                    <a:pt x="547370" y="1003386"/>
                  </a:moveTo>
                  <a:lnTo>
                    <a:pt x="546100" y="998905"/>
                  </a:lnTo>
                  <a:lnTo>
                    <a:pt x="543560" y="992886"/>
                  </a:lnTo>
                  <a:lnTo>
                    <a:pt x="543560" y="1008891"/>
                  </a:lnTo>
                  <a:lnTo>
                    <a:pt x="546100" y="1007440"/>
                  </a:lnTo>
                  <a:lnTo>
                    <a:pt x="547370" y="1003386"/>
                  </a:lnTo>
                  <a:close/>
                </a:path>
                <a:path w="665479" h="1035684">
                  <a:moveTo>
                    <a:pt x="638810" y="232419"/>
                  </a:moveTo>
                  <a:lnTo>
                    <a:pt x="638810" y="161422"/>
                  </a:lnTo>
                  <a:lnTo>
                    <a:pt x="633730" y="156560"/>
                  </a:lnTo>
                  <a:lnTo>
                    <a:pt x="632460" y="154594"/>
                  </a:lnTo>
                  <a:lnTo>
                    <a:pt x="623570" y="158496"/>
                  </a:lnTo>
                  <a:lnTo>
                    <a:pt x="619760" y="165018"/>
                  </a:lnTo>
                  <a:lnTo>
                    <a:pt x="614680" y="165033"/>
                  </a:lnTo>
                  <a:lnTo>
                    <a:pt x="613410" y="164104"/>
                  </a:lnTo>
                  <a:lnTo>
                    <a:pt x="609600" y="171053"/>
                  </a:lnTo>
                  <a:lnTo>
                    <a:pt x="609600" y="182392"/>
                  </a:lnTo>
                  <a:lnTo>
                    <a:pt x="612140" y="194401"/>
                  </a:lnTo>
                  <a:lnTo>
                    <a:pt x="615950" y="201457"/>
                  </a:lnTo>
                  <a:lnTo>
                    <a:pt x="618490" y="209793"/>
                  </a:lnTo>
                  <a:lnTo>
                    <a:pt x="618490" y="305142"/>
                  </a:lnTo>
                  <a:lnTo>
                    <a:pt x="623570" y="299395"/>
                  </a:lnTo>
                  <a:lnTo>
                    <a:pt x="629920" y="291909"/>
                  </a:lnTo>
                  <a:lnTo>
                    <a:pt x="629920" y="251734"/>
                  </a:lnTo>
                  <a:lnTo>
                    <a:pt x="632460" y="246872"/>
                  </a:lnTo>
                  <a:lnTo>
                    <a:pt x="635000" y="238582"/>
                  </a:lnTo>
                  <a:lnTo>
                    <a:pt x="638810" y="232419"/>
                  </a:lnTo>
                  <a:close/>
                </a:path>
                <a:path w="665479" h="1035684">
                  <a:moveTo>
                    <a:pt x="642620" y="258348"/>
                  </a:moveTo>
                  <a:lnTo>
                    <a:pt x="629920" y="251734"/>
                  </a:lnTo>
                  <a:lnTo>
                    <a:pt x="629920" y="291909"/>
                  </a:lnTo>
                  <a:lnTo>
                    <a:pt x="633730" y="287417"/>
                  </a:lnTo>
                  <a:lnTo>
                    <a:pt x="633730" y="265008"/>
                  </a:lnTo>
                  <a:lnTo>
                    <a:pt x="642620" y="258348"/>
                  </a:lnTo>
                  <a:close/>
                </a:path>
                <a:path w="665479" h="1035684">
                  <a:moveTo>
                    <a:pt x="647700" y="271195"/>
                  </a:moveTo>
                  <a:lnTo>
                    <a:pt x="643890" y="269869"/>
                  </a:lnTo>
                  <a:lnTo>
                    <a:pt x="638810" y="267690"/>
                  </a:lnTo>
                  <a:lnTo>
                    <a:pt x="633730" y="265008"/>
                  </a:lnTo>
                  <a:lnTo>
                    <a:pt x="633730" y="287417"/>
                  </a:lnTo>
                  <a:lnTo>
                    <a:pt x="640080" y="279931"/>
                  </a:lnTo>
                  <a:lnTo>
                    <a:pt x="647700" y="271195"/>
                  </a:lnTo>
                  <a:close/>
                </a:path>
                <a:path w="665479" h="1035684">
                  <a:moveTo>
                    <a:pt x="665480" y="186171"/>
                  </a:moveTo>
                  <a:lnTo>
                    <a:pt x="665480" y="178429"/>
                  </a:lnTo>
                  <a:lnTo>
                    <a:pt x="657860" y="175183"/>
                  </a:lnTo>
                  <a:lnTo>
                    <a:pt x="655320" y="175884"/>
                  </a:lnTo>
                  <a:lnTo>
                    <a:pt x="655320" y="168889"/>
                  </a:lnTo>
                  <a:lnTo>
                    <a:pt x="650240" y="163708"/>
                  </a:lnTo>
                  <a:lnTo>
                    <a:pt x="646430" y="166085"/>
                  </a:lnTo>
                  <a:lnTo>
                    <a:pt x="646430" y="160629"/>
                  </a:lnTo>
                  <a:lnTo>
                    <a:pt x="640080" y="157932"/>
                  </a:lnTo>
                  <a:lnTo>
                    <a:pt x="636270" y="158511"/>
                  </a:lnTo>
                  <a:lnTo>
                    <a:pt x="638810" y="161422"/>
                  </a:lnTo>
                  <a:lnTo>
                    <a:pt x="638810" y="232419"/>
                  </a:lnTo>
                  <a:lnTo>
                    <a:pt x="641350" y="228310"/>
                  </a:lnTo>
                  <a:lnTo>
                    <a:pt x="647700" y="215173"/>
                  </a:lnTo>
                  <a:lnTo>
                    <a:pt x="651510" y="210997"/>
                  </a:lnTo>
                  <a:lnTo>
                    <a:pt x="659130" y="205618"/>
                  </a:lnTo>
                  <a:lnTo>
                    <a:pt x="664210" y="191521"/>
                  </a:lnTo>
                  <a:lnTo>
                    <a:pt x="665480" y="186171"/>
                  </a:lnTo>
                  <a:close/>
                </a:path>
              </a:pathLst>
            </a:custGeom>
            <a:solidFill>
              <a:srgbClr val="000000"/>
            </a:solidFill>
          </p:spPr>
          <p:txBody>
            <a:bodyPr wrap="square" lIns="0" tIns="0" rIns="0" bIns="0" rtlCol="0"/>
            <a:lstStyle/>
            <a:p>
              <a:endParaRPr sz="1634"/>
            </a:p>
          </p:txBody>
        </p:sp>
        <p:sp>
          <p:nvSpPr>
            <p:cNvPr id="7" name="object 7"/>
            <p:cNvSpPr/>
            <p:nvPr/>
          </p:nvSpPr>
          <p:spPr>
            <a:xfrm>
              <a:off x="5603670" y="2804582"/>
              <a:ext cx="1368755" cy="896731"/>
            </a:xfrm>
            <a:prstGeom prst="rect">
              <a:avLst/>
            </a:prstGeom>
            <a:blipFill>
              <a:blip r:embed="rId4" cstate="print"/>
              <a:stretch>
                <a:fillRect/>
              </a:stretch>
            </a:blipFill>
          </p:spPr>
          <p:txBody>
            <a:bodyPr wrap="square" lIns="0" tIns="0" rIns="0" bIns="0" rtlCol="0"/>
            <a:lstStyle/>
            <a:p>
              <a:endParaRPr sz="1634"/>
            </a:p>
          </p:txBody>
        </p:sp>
        <p:sp>
          <p:nvSpPr>
            <p:cNvPr id="8" name="object 8"/>
            <p:cNvSpPr/>
            <p:nvPr/>
          </p:nvSpPr>
          <p:spPr>
            <a:xfrm>
              <a:off x="9746327" y="3364056"/>
              <a:ext cx="1645338" cy="913677"/>
            </a:xfrm>
            <a:prstGeom prst="rect">
              <a:avLst/>
            </a:prstGeom>
            <a:blipFill>
              <a:blip r:embed="rId5" cstate="print"/>
              <a:stretch>
                <a:fillRect/>
              </a:stretch>
            </a:blipFill>
          </p:spPr>
          <p:txBody>
            <a:bodyPr wrap="square" lIns="0" tIns="0" rIns="0" bIns="0" rtlCol="0"/>
            <a:lstStyle/>
            <a:p>
              <a:endParaRPr sz="1634"/>
            </a:p>
          </p:txBody>
        </p:sp>
        <p:sp>
          <p:nvSpPr>
            <p:cNvPr id="9" name="object 9"/>
            <p:cNvSpPr txBox="1"/>
            <p:nvPr/>
          </p:nvSpPr>
          <p:spPr>
            <a:xfrm>
              <a:off x="8205291" y="5196083"/>
              <a:ext cx="1060397" cy="263118"/>
            </a:xfrm>
            <a:prstGeom prst="rect">
              <a:avLst/>
            </a:prstGeom>
          </p:spPr>
          <p:txBody>
            <a:bodyPr vert="horz" wrap="square" lIns="0" tIns="11526" rIns="0" bIns="0" rtlCol="0">
              <a:spAutoFit/>
            </a:bodyPr>
            <a:lstStyle/>
            <a:p>
              <a:pPr marL="11527">
                <a:spcBef>
                  <a:spcPts val="91"/>
                </a:spcBef>
              </a:pPr>
              <a:r>
                <a:rPr lang="zh-CN" altLang="en-US" sz="1634" spc="-5" dirty="0">
                  <a:latin typeface="宋体"/>
                  <a:cs typeface="宋体"/>
                </a:rPr>
                <a:t>深圳</a:t>
              </a:r>
              <a:r>
                <a:rPr sz="1634" spc="-5" dirty="0" err="1" smtClean="0">
                  <a:latin typeface="宋体"/>
                  <a:cs typeface="宋体"/>
                </a:rPr>
                <a:t>分公司</a:t>
              </a:r>
              <a:endParaRPr sz="1634" dirty="0">
                <a:latin typeface="宋体"/>
                <a:cs typeface="宋体"/>
              </a:endParaRPr>
            </a:p>
          </p:txBody>
        </p:sp>
        <p:sp>
          <p:nvSpPr>
            <p:cNvPr id="10" name="object 10"/>
            <p:cNvSpPr txBox="1"/>
            <p:nvPr/>
          </p:nvSpPr>
          <p:spPr>
            <a:xfrm>
              <a:off x="9988140" y="4263856"/>
              <a:ext cx="1060397" cy="263118"/>
            </a:xfrm>
            <a:prstGeom prst="rect">
              <a:avLst/>
            </a:prstGeom>
          </p:spPr>
          <p:txBody>
            <a:bodyPr vert="horz" wrap="square" lIns="0" tIns="11526" rIns="0" bIns="0" rtlCol="0">
              <a:spAutoFit/>
            </a:bodyPr>
            <a:lstStyle/>
            <a:p>
              <a:pPr marL="11527">
                <a:spcBef>
                  <a:spcPts val="91"/>
                </a:spcBef>
              </a:pPr>
              <a:r>
                <a:rPr lang="zh-CN" altLang="en-US" sz="1634" spc="-5" dirty="0">
                  <a:latin typeface="宋体"/>
                  <a:cs typeface="宋体"/>
                </a:rPr>
                <a:t>上海</a:t>
              </a:r>
              <a:r>
                <a:rPr sz="1634" spc="-5" dirty="0" err="1" smtClean="0">
                  <a:latin typeface="宋体"/>
                  <a:cs typeface="宋体"/>
                </a:rPr>
                <a:t>分公司</a:t>
              </a:r>
              <a:endParaRPr sz="1634" dirty="0">
                <a:latin typeface="宋体"/>
                <a:cs typeface="宋体"/>
              </a:endParaRPr>
            </a:p>
          </p:txBody>
        </p:sp>
        <p:sp>
          <p:nvSpPr>
            <p:cNvPr id="12" name="object 12"/>
            <p:cNvSpPr txBox="1"/>
            <p:nvPr/>
          </p:nvSpPr>
          <p:spPr>
            <a:xfrm>
              <a:off x="5804169" y="3680177"/>
              <a:ext cx="1060397" cy="263118"/>
            </a:xfrm>
            <a:prstGeom prst="rect">
              <a:avLst/>
            </a:prstGeom>
          </p:spPr>
          <p:txBody>
            <a:bodyPr vert="horz" wrap="square" lIns="0" tIns="11526" rIns="0" bIns="0" rtlCol="0">
              <a:spAutoFit/>
            </a:bodyPr>
            <a:lstStyle/>
            <a:p>
              <a:pPr marL="11527">
                <a:spcBef>
                  <a:spcPts val="91"/>
                </a:spcBef>
              </a:pPr>
              <a:r>
                <a:rPr lang="zh-CN" altLang="en-US" sz="1634" spc="-5" dirty="0">
                  <a:latin typeface="宋体"/>
                  <a:cs typeface="宋体"/>
                </a:rPr>
                <a:t>北京</a:t>
              </a:r>
              <a:r>
                <a:rPr sz="1634" spc="-5" dirty="0" err="1" smtClean="0">
                  <a:latin typeface="宋体"/>
                  <a:cs typeface="宋体"/>
                </a:rPr>
                <a:t>总公司</a:t>
              </a:r>
              <a:endParaRPr sz="1634" dirty="0">
                <a:latin typeface="宋体"/>
                <a:cs typeface="宋体"/>
              </a:endParaRPr>
            </a:p>
          </p:txBody>
        </p:sp>
        <p:sp>
          <p:nvSpPr>
            <p:cNvPr id="13" name="object 13"/>
            <p:cNvSpPr/>
            <p:nvPr/>
          </p:nvSpPr>
          <p:spPr>
            <a:xfrm>
              <a:off x="6072964" y="3980778"/>
              <a:ext cx="1728908" cy="625288"/>
            </a:xfrm>
            <a:custGeom>
              <a:avLst/>
              <a:gdLst/>
              <a:ahLst/>
              <a:cxnLst/>
              <a:rect l="l" t="t" r="r" b="b"/>
              <a:pathLst>
                <a:path w="1905000" h="688975">
                  <a:moveTo>
                    <a:pt x="0" y="688847"/>
                  </a:moveTo>
                  <a:lnTo>
                    <a:pt x="1904999" y="0"/>
                  </a:lnTo>
                </a:path>
              </a:pathLst>
            </a:custGeom>
            <a:ln w="38099">
              <a:solidFill>
                <a:srgbClr val="329865"/>
              </a:solidFill>
            </a:ln>
          </p:spPr>
          <p:txBody>
            <a:bodyPr wrap="square" lIns="0" tIns="0" rIns="0" bIns="0" rtlCol="0"/>
            <a:lstStyle/>
            <a:p>
              <a:endParaRPr sz="1634"/>
            </a:p>
          </p:txBody>
        </p:sp>
        <p:sp>
          <p:nvSpPr>
            <p:cNvPr id="14" name="object 14"/>
            <p:cNvSpPr txBox="1"/>
            <p:nvPr/>
          </p:nvSpPr>
          <p:spPr>
            <a:xfrm>
              <a:off x="6115372" y="4576908"/>
              <a:ext cx="437990" cy="263118"/>
            </a:xfrm>
            <a:prstGeom prst="rect">
              <a:avLst/>
            </a:prstGeom>
          </p:spPr>
          <p:txBody>
            <a:bodyPr vert="horz" wrap="square" lIns="0" tIns="11526" rIns="0" bIns="0" rtlCol="0">
              <a:spAutoFit/>
            </a:bodyPr>
            <a:lstStyle/>
            <a:p>
              <a:pPr marL="11527">
                <a:spcBef>
                  <a:spcPts val="91"/>
                </a:spcBef>
              </a:pPr>
              <a:r>
                <a:rPr sz="1634" spc="-5" dirty="0" err="1">
                  <a:latin typeface="宋体"/>
                  <a:cs typeface="宋体"/>
                </a:rPr>
                <a:t>拨接</a:t>
              </a:r>
              <a:endParaRPr sz="1634" dirty="0">
                <a:latin typeface="宋体"/>
                <a:cs typeface="宋体"/>
              </a:endParaRPr>
            </a:p>
          </p:txBody>
        </p:sp>
        <p:sp>
          <p:nvSpPr>
            <p:cNvPr id="16" name="object 16"/>
            <p:cNvSpPr txBox="1"/>
            <p:nvPr/>
          </p:nvSpPr>
          <p:spPr>
            <a:xfrm rot="20340000">
              <a:off x="6203423" y="3979796"/>
              <a:ext cx="1263121" cy="205184"/>
            </a:xfrm>
            <a:prstGeom prst="rect">
              <a:avLst/>
            </a:prstGeom>
          </p:spPr>
          <p:txBody>
            <a:bodyPr vert="horz" wrap="square" lIns="0" tIns="0" rIns="0" bIns="0" rtlCol="0">
              <a:spAutoFit/>
            </a:bodyPr>
            <a:lstStyle/>
            <a:p>
              <a:pPr>
                <a:lnSpc>
                  <a:spcPts val="1634"/>
                </a:lnSpc>
              </a:pPr>
              <a:r>
                <a:rPr sz="1634" spc="-5" dirty="0" err="1">
                  <a:latin typeface="宋体"/>
                  <a:cs typeface="宋体"/>
                </a:rPr>
                <a:t>长途通信费</a:t>
              </a:r>
              <a:r>
                <a:rPr sz="1634" dirty="0" err="1">
                  <a:latin typeface="宋体"/>
                  <a:cs typeface="宋体"/>
                </a:rPr>
                <a:t>用</a:t>
              </a:r>
              <a:endParaRPr sz="1634" dirty="0">
                <a:latin typeface="宋体"/>
                <a:cs typeface="宋体"/>
              </a:endParaRPr>
            </a:p>
          </p:txBody>
        </p:sp>
        <p:sp>
          <p:nvSpPr>
            <p:cNvPr id="17" name="object 17"/>
            <p:cNvSpPr/>
            <p:nvPr/>
          </p:nvSpPr>
          <p:spPr>
            <a:xfrm>
              <a:off x="7934653" y="3220059"/>
              <a:ext cx="958967" cy="537114"/>
            </a:xfrm>
            <a:custGeom>
              <a:avLst/>
              <a:gdLst/>
              <a:ahLst/>
              <a:cxnLst/>
              <a:rect l="l" t="t" r="r" b="b"/>
              <a:pathLst>
                <a:path w="1056640" h="591820">
                  <a:moveTo>
                    <a:pt x="1056132" y="295656"/>
                  </a:moveTo>
                  <a:lnTo>
                    <a:pt x="1042193" y="227933"/>
                  </a:lnTo>
                  <a:lnTo>
                    <a:pt x="1002476" y="165729"/>
                  </a:lnTo>
                  <a:lnTo>
                    <a:pt x="973933" y="137254"/>
                  </a:lnTo>
                  <a:lnTo>
                    <a:pt x="940125" y="110829"/>
                  </a:lnTo>
                  <a:lnTo>
                    <a:pt x="901446" y="86677"/>
                  </a:lnTo>
                  <a:lnTo>
                    <a:pt x="858287" y="65021"/>
                  </a:lnTo>
                  <a:lnTo>
                    <a:pt x="811043" y="46083"/>
                  </a:lnTo>
                  <a:lnTo>
                    <a:pt x="760107" y="30089"/>
                  </a:lnTo>
                  <a:lnTo>
                    <a:pt x="705871" y="17259"/>
                  </a:lnTo>
                  <a:lnTo>
                    <a:pt x="648730" y="7819"/>
                  </a:lnTo>
                  <a:lnTo>
                    <a:pt x="589077" y="1992"/>
                  </a:lnTo>
                  <a:lnTo>
                    <a:pt x="527304" y="0"/>
                  </a:lnTo>
                  <a:lnTo>
                    <a:pt x="465834" y="1992"/>
                  </a:lnTo>
                  <a:lnTo>
                    <a:pt x="406441" y="7819"/>
                  </a:lnTo>
                  <a:lnTo>
                    <a:pt x="349520" y="17259"/>
                  </a:lnTo>
                  <a:lnTo>
                    <a:pt x="295469" y="30089"/>
                  </a:lnTo>
                  <a:lnTo>
                    <a:pt x="244683" y="46083"/>
                  </a:lnTo>
                  <a:lnTo>
                    <a:pt x="197560" y="65021"/>
                  </a:lnTo>
                  <a:lnTo>
                    <a:pt x="154495" y="86677"/>
                  </a:lnTo>
                  <a:lnTo>
                    <a:pt x="115886" y="110829"/>
                  </a:lnTo>
                  <a:lnTo>
                    <a:pt x="82128" y="137254"/>
                  </a:lnTo>
                  <a:lnTo>
                    <a:pt x="53619" y="165729"/>
                  </a:lnTo>
                  <a:lnTo>
                    <a:pt x="13933" y="227933"/>
                  </a:lnTo>
                  <a:lnTo>
                    <a:pt x="0" y="295656"/>
                  </a:lnTo>
                  <a:lnTo>
                    <a:pt x="3549" y="330095"/>
                  </a:lnTo>
                  <a:lnTo>
                    <a:pt x="30756" y="395281"/>
                  </a:lnTo>
                  <a:lnTo>
                    <a:pt x="82128" y="454057"/>
                  </a:lnTo>
                  <a:lnTo>
                    <a:pt x="115886" y="480482"/>
                  </a:lnTo>
                  <a:lnTo>
                    <a:pt x="154495" y="504634"/>
                  </a:lnTo>
                  <a:lnTo>
                    <a:pt x="197560" y="526290"/>
                  </a:lnTo>
                  <a:lnTo>
                    <a:pt x="244683" y="545228"/>
                  </a:lnTo>
                  <a:lnTo>
                    <a:pt x="295469" y="561223"/>
                  </a:lnTo>
                  <a:lnTo>
                    <a:pt x="349520" y="574052"/>
                  </a:lnTo>
                  <a:lnTo>
                    <a:pt x="406441" y="583492"/>
                  </a:lnTo>
                  <a:lnTo>
                    <a:pt x="465834" y="589319"/>
                  </a:lnTo>
                  <a:lnTo>
                    <a:pt x="527304" y="591312"/>
                  </a:lnTo>
                  <a:lnTo>
                    <a:pt x="589077" y="589319"/>
                  </a:lnTo>
                  <a:lnTo>
                    <a:pt x="648730" y="583492"/>
                  </a:lnTo>
                  <a:lnTo>
                    <a:pt x="705871" y="574052"/>
                  </a:lnTo>
                  <a:lnTo>
                    <a:pt x="760107" y="561223"/>
                  </a:lnTo>
                  <a:lnTo>
                    <a:pt x="811043" y="545228"/>
                  </a:lnTo>
                  <a:lnTo>
                    <a:pt x="858287" y="526290"/>
                  </a:lnTo>
                  <a:lnTo>
                    <a:pt x="901446" y="504634"/>
                  </a:lnTo>
                  <a:lnTo>
                    <a:pt x="940125" y="480482"/>
                  </a:lnTo>
                  <a:lnTo>
                    <a:pt x="973933" y="454057"/>
                  </a:lnTo>
                  <a:lnTo>
                    <a:pt x="1002476" y="425582"/>
                  </a:lnTo>
                  <a:lnTo>
                    <a:pt x="1042193" y="363378"/>
                  </a:lnTo>
                  <a:lnTo>
                    <a:pt x="1056132" y="295656"/>
                  </a:lnTo>
                  <a:close/>
                </a:path>
              </a:pathLst>
            </a:custGeom>
            <a:solidFill>
              <a:srgbClr val="BAE0E3"/>
            </a:solidFill>
          </p:spPr>
          <p:txBody>
            <a:bodyPr wrap="square" lIns="0" tIns="0" rIns="0" bIns="0" rtlCol="0"/>
            <a:lstStyle/>
            <a:p>
              <a:endParaRPr sz="1634"/>
            </a:p>
          </p:txBody>
        </p:sp>
        <p:sp>
          <p:nvSpPr>
            <p:cNvPr id="18" name="object 18"/>
            <p:cNvSpPr/>
            <p:nvPr/>
          </p:nvSpPr>
          <p:spPr>
            <a:xfrm>
              <a:off x="7456091" y="3434443"/>
              <a:ext cx="958967" cy="538267"/>
            </a:xfrm>
            <a:custGeom>
              <a:avLst/>
              <a:gdLst/>
              <a:ahLst/>
              <a:cxnLst/>
              <a:rect l="l" t="t" r="r" b="b"/>
              <a:pathLst>
                <a:path w="1056639" h="593089">
                  <a:moveTo>
                    <a:pt x="1056132" y="297180"/>
                  </a:moveTo>
                  <a:lnTo>
                    <a:pt x="1042193" y="228893"/>
                  </a:lnTo>
                  <a:lnTo>
                    <a:pt x="1002476" y="166284"/>
                  </a:lnTo>
                  <a:lnTo>
                    <a:pt x="973933" y="137659"/>
                  </a:lnTo>
                  <a:lnTo>
                    <a:pt x="940125" y="111114"/>
                  </a:lnTo>
                  <a:lnTo>
                    <a:pt x="901446" y="86868"/>
                  </a:lnTo>
                  <a:lnTo>
                    <a:pt x="858287" y="65141"/>
                  </a:lnTo>
                  <a:lnTo>
                    <a:pt x="811043" y="46153"/>
                  </a:lnTo>
                  <a:lnTo>
                    <a:pt x="760107" y="30124"/>
                  </a:lnTo>
                  <a:lnTo>
                    <a:pt x="705871" y="17274"/>
                  </a:lnTo>
                  <a:lnTo>
                    <a:pt x="648730" y="7824"/>
                  </a:lnTo>
                  <a:lnTo>
                    <a:pt x="589077" y="1992"/>
                  </a:lnTo>
                  <a:lnTo>
                    <a:pt x="527304" y="0"/>
                  </a:lnTo>
                  <a:lnTo>
                    <a:pt x="465834" y="1992"/>
                  </a:lnTo>
                  <a:lnTo>
                    <a:pt x="406441" y="7824"/>
                  </a:lnTo>
                  <a:lnTo>
                    <a:pt x="349520" y="17274"/>
                  </a:lnTo>
                  <a:lnTo>
                    <a:pt x="295469" y="30124"/>
                  </a:lnTo>
                  <a:lnTo>
                    <a:pt x="244683" y="46153"/>
                  </a:lnTo>
                  <a:lnTo>
                    <a:pt x="197560" y="65141"/>
                  </a:lnTo>
                  <a:lnTo>
                    <a:pt x="154495" y="86868"/>
                  </a:lnTo>
                  <a:lnTo>
                    <a:pt x="115886" y="111114"/>
                  </a:lnTo>
                  <a:lnTo>
                    <a:pt x="82128" y="137659"/>
                  </a:lnTo>
                  <a:lnTo>
                    <a:pt x="53619" y="166284"/>
                  </a:lnTo>
                  <a:lnTo>
                    <a:pt x="30756" y="196769"/>
                  </a:lnTo>
                  <a:lnTo>
                    <a:pt x="3549" y="262436"/>
                  </a:lnTo>
                  <a:lnTo>
                    <a:pt x="0" y="297180"/>
                  </a:lnTo>
                  <a:lnTo>
                    <a:pt x="3549" y="331619"/>
                  </a:lnTo>
                  <a:lnTo>
                    <a:pt x="30756" y="396805"/>
                  </a:lnTo>
                  <a:lnTo>
                    <a:pt x="82128" y="455581"/>
                  </a:lnTo>
                  <a:lnTo>
                    <a:pt x="115886" y="482006"/>
                  </a:lnTo>
                  <a:lnTo>
                    <a:pt x="154495" y="506158"/>
                  </a:lnTo>
                  <a:lnTo>
                    <a:pt x="197560" y="527814"/>
                  </a:lnTo>
                  <a:lnTo>
                    <a:pt x="244683" y="546752"/>
                  </a:lnTo>
                  <a:lnTo>
                    <a:pt x="295469" y="562747"/>
                  </a:lnTo>
                  <a:lnTo>
                    <a:pt x="349520" y="575576"/>
                  </a:lnTo>
                  <a:lnTo>
                    <a:pt x="406441" y="585016"/>
                  </a:lnTo>
                  <a:lnTo>
                    <a:pt x="465834" y="590843"/>
                  </a:lnTo>
                  <a:lnTo>
                    <a:pt x="527304" y="592836"/>
                  </a:lnTo>
                  <a:lnTo>
                    <a:pt x="589077" y="590843"/>
                  </a:lnTo>
                  <a:lnTo>
                    <a:pt x="648730" y="585016"/>
                  </a:lnTo>
                  <a:lnTo>
                    <a:pt x="705871" y="575576"/>
                  </a:lnTo>
                  <a:lnTo>
                    <a:pt x="760107" y="562747"/>
                  </a:lnTo>
                  <a:lnTo>
                    <a:pt x="811043" y="546752"/>
                  </a:lnTo>
                  <a:lnTo>
                    <a:pt x="858287" y="527814"/>
                  </a:lnTo>
                  <a:lnTo>
                    <a:pt x="901446" y="506158"/>
                  </a:lnTo>
                  <a:lnTo>
                    <a:pt x="940125" y="482006"/>
                  </a:lnTo>
                  <a:lnTo>
                    <a:pt x="973933" y="455581"/>
                  </a:lnTo>
                  <a:lnTo>
                    <a:pt x="1002476" y="427106"/>
                  </a:lnTo>
                  <a:lnTo>
                    <a:pt x="1042193" y="364902"/>
                  </a:lnTo>
                  <a:lnTo>
                    <a:pt x="1056132" y="297180"/>
                  </a:lnTo>
                  <a:close/>
                </a:path>
              </a:pathLst>
            </a:custGeom>
            <a:solidFill>
              <a:srgbClr val="BAE0E3"/>
            </a:solidFill>
          </p:spPr>
          <p:txBody>
            <a:bodyPr wrap="square" lIns="0" tIns="0" rIns="0" bIns="0" rtlCol="0"/>
            <a:lstStyle/>
            <a:p>
              <a:endParaRPr sz="1634"/>
            </a:p>
          </p:txBody>
        </p:sp>
        <p:sp>
          <p:nvSpPr>
            <p:cNvPr id="19" name="object 19"/>
            <p:cNvSpPr/>
            <p:nvPr/>
          </p:nvSpPr>
          <p:spPr>
            <a:xfrm>
              <a:off x="7934653" y="3650211"/>
              <a:ext cx="958967" cy="538267"/>
            </a:xfrm>
            <a:custGeom>
              <a:avLst/>
              <a:gdLst/>
              <a:ahLst/>
              <a:cxnLst/>
              <a:rect l="l" t="t" r="r" b="b"/>
              <a:pathLst>
                <a:path w="1056640" h="593089">
                  <a:moveTo>
                    <a:pt x="1056132" y="295656"/>
                  </a:moveTo>
                  <a:lnTo>
                    <a:pt x="1042193" y="227933"/>
                  </a:lnTo>
                  <a:lnTo>
                    <a:pt x="1002476" y="165729"/>
                  </a:lnTo>
                  <a:lnTo>
                    <a:pt x="973933" y="137254"/>
                  </a:lnTo>
                  <a:lnTo>
                    <a:pt x="940125" y="110829"/>
                  </a:lnTo>
                  <a:lnTo>
                    <a:pt x="901446" y="86677"/>
                  </a:lnTo>
                  <a:lnTo>
                    <a:pt x="858287" y="65021"/>
                  </a:lnTo>
                  <a:lnTo>
                    <a:pt x="811043" y="46083"/>
                  </a:lnTo>
                  <a:lnTo>
                    <a:pt x="760107" y="30089"/>
                  </a:lnTo>
                  <a:lnTo>
                    <a:pt x="705871" y="17259"/>
                  </a:lnTo>
                  <a:lnTo>
                    <a:pt x="648730" y="7819"/>
                  </a:lnTo>
                  <a:lnTo>
                    <a:pt x="589077" y="1992"/>
                  </a:lnTo>
                  <a:lnTo>
                    <a:pt x="527304" y="0"/>
                  </a:lnTo>
                  <a:lnTo>
                    <a:pt x="465834" y="1992"/>
                  </a:lnTo>
                  <a:lnTo>
                    <a:pt x="406441" y="7819"/>
                  </a:lnTo>
                  <a:lnTo>
                    <a:pt x="349520" y="17259"/>
                  </a:lnTo>
                  <a:lnTo>
                    <a:pt x="295469" y="30089"/>
                  </a:lnTo>
                  <a:lnTo>
                    <a:pt x="244683" y="46083"/>
                  </a:lnTo>
                  <a:lnTo>
                    <a:pt x="197560" y="65021"/>
                  </a:lnTo>
                  <a:lnTo>
                    <a:pt x="154495" y="86677"/>
                  </a:lnTo>
                  <a:lnTo>
                    <a:pt x="115886" y="110829"/>
                  </a:lnTo>
                  <a:lnTo>
                    <a:pt x="82128" y="137254"/>
                  </a:lnTo>
                  <a:lnTo>
                    <a:pt x="53619" y="165729"/>
                  </a:lnTo>
                  <a:lnTo>
                    <a:pt x="13933" y="227933"/>
                  </a:lnTo>
                  <a:lnTo>
                    <a:pt x="0" y="295656"/>
                  </a:lnTo>
                  <a:lnTo>
                    <a:pt x="3549" y="330399"/>
                  </a:lnTo>
                  <a:lnTo>
                    <a:pt x="30756" y="396066"/>
                  </a:lnTo>
                  <a:lnTo>
                    <a:pt x="53619" y="426551"/>
                  </a:lnTo>
                  <a:lnTo>
                    <a:pt x="82128" y="455176"/>
                  </a:lnTo>
                  <a:lnTo>
                    <a:pt x="115886" y="481721"/>
                  </a:lnTo>
                  <a:lnTo>
                    <a:pt x="154495" y="505968"/>
                  </a:lnTo>
                  <a:lnTo>
                    <a:pt x="197560" y="527695"/>
                  </a:lnTo>
                  <a:lnTo>
                    <a:pt x="244683" y="546682"/>
                  </a:lnTo>
                  <a:lnTo>
                    <a:pt x="295469" y="562711"/>
                  </a:lnTo>
                  <a:lnTo>
                    <a:pt x="349520" y="575561"/>
                  </a:lnTo>
                  <a:lnTo>
                    <a:pt x="406441" y="585011"/>
                  </a:lnTo>
                  <a:lnTo>
                    <a:pt x="465834" y="590843"/>
                  </a:lnTo>
                  <a:lnTo>
                    <a:pt x="527304" y="592836"/>
                  </a:lnTo>
                  <a:lnTo>
                    <a:pt x="589077" y="590843"/>
                  </a:lnTo>
                  <a:lnTo>
                    <a:pt x="648730" y="585011"/>
                  </a:lnTo>
                  <a:lnTo>
                    <a:pt x="705871" y="575561"/>
                  </a:lnTo>
                  <a:lnTo>
                    <a:pt x="760107" y="562711"/>
                  </a:lnTo>
                  <a:lnTo>
                    <a:pt x="811043" y="546682"/>
                  </a:lnTo>
                  <a:lnTo>
                    <a:pt x="858287" y="527695"/>
                  </a:lnTo>
                  <a:lnTo>
                    <a:pt x="901446" y="505968"/>
                  </a:lnTo>
                  <a:lnTo>
                    <a:pt x="940125" y="481721"/>
                  </a:lnTo>
                  <a:lnTo>
                    <a:pt x="973933" y="455176"/>
                  </a:lnTo>
                  <a:lnTo>
                    <a:pt x="1002476" y="426551"/>
                  </a:lnTo>
                  <a:lnTo>
                    <a:pt x="1025361" y="396066"/>
                  </a:lnTo>
                  <a:lnTo>
                    <a:pt x="1052581" y="330399"/>
                  </a:lnTo>
                  <a:lnTo>
                    <a:pt x="1056132" y="295656"/>
                  </a:lnTo>
                  <a:close/>
                </a:path>
              </a:pathLst>
            </a:custGeom>
            <a:solidFill>
              <a:srgbClr val="BAE0E3"/>
            </a:solidFill>
          </p:spPr>
          <p:txBody>
            <a:bodyPr wrap="square" lIns="0" tIns="0" rIns="0" bIns="0" rtlCol="0"/>
            <a:lstStyle/>
            <a:p>
              <a:endParaRPr sz="1634"/>
            </a:p>
          </p:txBody>
        </p:sp>
        <p:sp>
          <p:nvSpPr>
            <p:cNvPr id="20" name="object 20"/>
            <p:cNvSpPr/>
            <p:nvPr/>
          </p:nvSpPr>
          <p:spPr>
            <a:xfrm>
              <a:off x="8572274" y="3650211"/>
              <a:ext cx="958967" cy="538267"/>
            </a:xfrm>
            <a:custGeom>
              <a:avLst/>
              <a:gdLst/>
              <a:ahLst/>
              <a:cxnLst/>
              <a:rect l="l" t="t" r="r" b="b"/>
              <a:pathLst>
                <a:path w="1056640" h="593089">
                  <a:moveTo>
                    <a:pt x="1056132" y="295656"/>
                  </a:moveTo>
                  <a:lnTo>
                    <a:pt x="1042198" y="227933"/>
                  </a:lnTo>
                  <a:lnTo>
                    <a:pt x="1002512" y="165729"/>
                  </a:lnTo>
                  <a:lnTo>
                    <a:pt x="974003" y="137254"/>
                  </a:lnTo>
                  <a:lnTo>
                    <a:pt x="940245" y="110829"/>
                  </a:lnTo>
                  <a:lnTo>
                    <a:pt x="901636" y="86677"/>
                  </a:lnTo>
                  <a:lnTo>
                    <a:pt x="858571" y="65021"/>
                  </a:lnTo>
                  <a:lnTo>
                    <a:pt x="811448" y="46083"/>
                  </a:lnTo>
                  <a:lnTo>
                    <a:pt x="760662" y="30089"/>
                  </a:lnTo>
                  <a:lnTo>
                    <a:pt x="706611" y="17259"/>
                  </a:lnTo>
                  <a:lnTo>
                    <a:pt x="649690" y="7819"/>
                  </a:lnTo>
                  <a:lnTo>
                    <a:pt x="590297" y="1992"/>
                  </a:lnTo>
                  <a:lnTo>
                    <a:pt x="528828" y="0"/>
                  </a:lnTo>
                  <a:lnTo>
                    <a:pt x="467054" y="1992"/>
                  </a:lnTo>
                  <a:lnTo>
                    <a:pt x="407401" y="7819"/>
                  </a:lnTo>
                  <a:lnTo>
                    <a:pt x="350260" y="17259"/>
                  </a:lnTo>
                  <a:lnTo>
                    <a:pt x="296024" y="30089"/>
                  </a:lnTo>
                  <a:lnTo>
                    <a:pt x="245088" y="46083"/>
                  </a:lnTo>
                  <a:lnTo>
                    <a:pt x="197844" y="65021"/>
                  </a:lnTo>
                  <a:lnTo>
                    <a:pt x="154686" y="86677"/>
                  </a:lnTo>
                  <a:lnTo>
                    <a:pt x="116006" y="110829"/>
                  </a:lnTo>
                  <a:lnTo>
                    <a:pt x="82198" y="137254"/>
                  </a:lnTo>
                  <a:lnTo>
                    <a:pt x="53655" y="165729"/>
                  </a:lnTo>
                  <a:lnTo>
                    <a:pt x="13938" y="227933"/>
                  </a:lnTo>
                  <a:lnTo>
                    <a:pt x="0" y="295656"/>
                  </a:lnTo>
                  <a:lnTo>
                    <a:pt x="3550" y="330399"/>
                  </a:lnTo>
                  <a:lnTo>
                    <a:pt x="30771" y="396066"/>
                  </a:lnTo>
                  <a:lnTo>
                    <a:pt x="53655" y="426551"/>
                  </a:lnTo>
                  <a:lnTo>
                    <a:pt x="82198" y="455176"/>
                  </a:lnTo>
                  <a:lnTo>
                    <a:pt x="116006" y="481721"/>
                  </a:lnTo>
                  <a:lnTo>
                    <a:pt x="154686" y="505968"/>
                  </a:lnTo>
                  <a:lnTo>
                    <a:pt x="197844" y="527695"/>
                  </a:lnTo>
                  <a:lnTo>
                    <a:pt x="245088" y="546682"/>
                  </a:lnTo>
                  <a:lnTo>
                    <a:pt x="296024" y="562711"/>
                  </a:lnTo>
                  <a:lnTo>
                    <a:pt x="350260" y="575561"/>
                  </a:lnTo>
                  <a:lnTo>
                    <a:pt x="407401" y="585011"/>
                  </a:lnTo>
                  <a:lnTo>
                    <a:pt x="467054" y="590843"/>
                  </a:lnTo>
                  <a:lnTo>
                    <a:pt x="528828" y="592836"/>
                  </a:lnTo>
                  <a:lnTo>
                    <a:pt x="590297" y="590843"/>
                  </a:lnTo>
                  <a:lnTo>
                    <a:pt x="649690" y="585011"/>
                  </a:lnTo>
                  <a:lnTo>
                    <a:pt x="706611" y="575561"/>
                  </a:lnTo>
                  <a:lnTo>
                    <a:pt x="760662" y="562711"/>
                  </a:lnTo>
                  <a:lnTo>
                    <a:pt x="811448" y="546682"/>
                  </a:lnTo>
                  <a:lnTo>
                    <a:pt x="858571" y="527695"/>
                  </a:lnTo>
                  <a:lnTo>
                    <a:pt x="901636" y="505968"/>
                  </a:lnTo>
                  <a:lnTo>
                    <a:pt x="940245" y="481721"/>
                  </a:lnTo>
                  <a:lnTo>
                    <a:pt x="974003" y="455176"/>
                  </a:lnTo>
                  <a:lnTo>
                    <a:pt x="1002512" y="426551"/>
                  </a:lnTo>
                  <a:lnTo>
                    <a:pt x="1025376" y="396066"/>
                  </a:lnTo>
                  <a:lnTo>
                    <a:pt x="1052582" y="330399"/>
                  </a:lnTo>
                  <a:lnTo>
                    <a:pt x="1056132" y="295656"/>
                  </a:lnTo>
                  <a:close/>
                </a:path>
              </a:pathLst>
            </a:custGeom>
            <a:solidFill>
              <a:srgbClr val="BAE0E3"/>
            </a:solidFill>
          </p:spPr>
          <p:txBody>
            <a:bodyPr wrap="square" lIns="0" tIns="0" rIns="0" bIns="0" rtlCol="0"/>
            <a:lstStyle/>
            <a:p>
              <a:endParaRPr sz="1634"/>
            </a:p>
          </p:txBody>
        </p:sp>
        <p:sp>
          <p:nvSpPr>
            <p:cNvPr id="21" name="object 21"/>
            <p:cNvSpPr/>
            <p:nvPr/>
          </p:nvSpPr>
          <p:spPr>
            <a:xfrm>
              <a:off x="8572274" y="3327943"/>
              <a:ext cx="958967" cy="537114"/>
            </a:xfrm>
            <a:custGeom>
              <a:avLst/>
              <a:gdLst/>
              <a:ahLst/>
              <a:cxnLst/>
              <a:rect l="l" t="t" r="r" b="b"/>
              <a:pathLst>
                <a:path w="1056640" h="591820">
                  <a:moveTo>
                    <a:pt x="1056132" y="295656"/>
                  </a:moveTo>
                  <a:lnTo>
                    <a:pt x="1042198" y="227933"/>
                  </a:lnTo>
                  <a:lnTo>
                    <a:pt x="1002512" y="165729"/>
                  </a:lnTo>
                  <a:lnTo>
                    <a:pt x="974003" y="137254"/>
                  </a:lnTo>
                  <a:lnTo>
                    <a:pt x="940245" y="110829"/>
                  </a:lnTo>
                  <a:lnTo>
                    <a:pt x="901636" y="86677"/>
                  </a:lnTo>
                  <a:lnTo>
                    <a:pt x="858571" y="65021"/>
                  </a:lnTo>
                  <a:lnTo>
                    <a:pt x="811448" y="46083"/>
                  </a:lnTo>
                  <a:lnTo>
                    <a:pt x="760662" y="30089"/>
                  </a:lnTo>
                  <a:lnTo>
                    <a:pt x="706611" y="17259"/>
                  </a:lnTo>
                  <a:lnTo>
                    <a:pt x="649690" y="7819"/>
                  </a:lnTo>
                  <a:lnTo>
                    <a:pt x="590297" y="1992"/>
                  </a:lnTo>
                  <a:lnTo>
                    <a:pt x="528828" y="0"/>
                  </a:lnTo>
                  <a:lnTo>
                    <a:pt x="467054" y="1992"/>
                  </a:lnTo>
                  <a:lnTo>
                    <a:pt x="407401" y="7819"/>
                  </a:lnTo>
                  <a:lnTo>
                    <a:pt x="350260" y="17259"/>
                  </a:lnTo>
                  <a:lnTo>
                    <a:pt x="296024" y="30089"/>
                  </a:lnTo>
                  <a:lnTo>
                    <a:pt x="245088" y="46083"/>
                  </a:lnTo>
                  <a:lnTo>
                    <a:pt x="197844" y="65021"/>
                  </a:lnTo>
                  <a:lnTo>
                    <a:pt x="154686" y="86677"/>
                  </a:lnTo>
                  <a:lnTo>
                    <a:pt x="116006" y="110829"/>
                  </a:lnTo>
                  <a:lnTo>
                    <a:pt x="82198" y="137254"/>
                  </a:lnTo>
                  <a:lnTo>
                    <a:pt x="53655" y="165729"/>
                  </a:lnTo>
                  <a:lnTo>
                    <a:pt x="13938" y="227933"/>
                  </a:lnTo>
                  <a:lnTo>
                    <a:pt x="0" y="295656"/>
                  </a:lnTo>
                  <a:lnTo>
                    <a:pt x="3550" y="330095"/>
                  </a:lnTo>
                  <a:lnTo>
                    <a:pt x="30771" y="395281"/>
                  </a:lnTo>
                  <a:lnTo>
                    <a:pt x="82198" y="454057"/>
                  </a:lnTo>
                  <a:lnTo>
                    <a:pt x="116006" y="480482"/>
                  </a:lnTo>
                  <a:lnTo>
                    <a:pt x="154686" y="504634"/>
                  </a:lnTo>
                  <a:lnTo>
                    <a:pt x="197844" y="526290"/>
                  </a:lnTo>
                  <a:lnTo>
                    <a:pt x="245088" y="545228"/>
                  </a:lnTo>
                  <a:lnTo>
                    <a:pt x="296024" y="561223"/>
                  </a:lnTo>
                  <a:lnTo>
                    <a:pt x="350260" y="574052"/>
                  </a:lnTo>
                  <a:lnTo>
                    <a:pt x="407401" y="583492"/>
                  </a:lnTo>
                  <a:lnTo>
                    <a:pt x="467054" y="589319"/>
                  </a:lnTo>
                  <a:lnTo>
                    <a:pt x="528828" y="591312"/>
                  </a:lnTo>
                  <a:lnTo>
                    <a:pt x="590297" y="589319"/>
                  </a:lnTo>
                  <a:lnTo>
                    <a:pt x="649690" y="583492"/>
                  </a:lnTo>
                  <a:lnTo>
                    <a:pt x="706611" y="574052"/>
                  </a:lnTo>
                  <a:lnTo>
                    <a:pt x="760662" y="561223"/>
                  </a:lnTo>
                  <a:lnTo>
                    <a:pt x="811448" y="545228"/>
                  </a:lnTo>
                  <a:lnTo>
                    <a:pt x="858571" y="526290"/>
                  </a:lnTo>
                  <a:lnTo>
                    <a:pt x="901636" y="504634"/>
                  </a:lnTo>
                  <a:lnTo>
                    <a:pt x="940245" y="480482"/>
                  </a:lnTo>
                  <a:lnTo>
                    <a:pt x="974003" y="454057"/>
                  </a:lnTo>
                  <a:lnTo>
                    <a:pt x="1002512" y="425582"/>
                  </a:lnTo>
                  <a:lnTo>
                    <a:pt x="1042198" y="363378"/>
                  </a:lnTo>
                  <a:lnTo>
                    <a:pt x="1056132" y="295656"/>
                  </a:lnTo>
                  <a:close/>
                </a:path>
              </a:pathLst>
            </a:custGeom>
            <a:solidFill>
              <a:srgbClr val="BAE0E3"/>
            </a:solidFill>
          </p:spPr>
          <p:txBody>
            <a:bodyPr wrap="square" lIns="0" tIns="0" rIns="0" bIns="0" rtlCol="0"/>
            <a:lstStyle/>
            <a:p>
              <a:endParaRPr sz="1634"/>
            </a:p>
          </p:txBody>
        </p:sp>
        <p:sp>
          <p:nvSpPr>
            <p:cNvPr id="22" name="object 22"/>
            <p:cNvSpPr/>
            <p:nvPr/>
          </p:nvSpPr>
          <p:spPr>
            <a:xfrm>
              <a:off x="8245855" y="3496683"/>
              <a:ext cx="1146842" cy="0"/>
            </a:xfrm>
            <a:custGeom>
              <a:avLst/>
              <a:gdLst/>
              <a:ahLst/>
              <a:cxnLst/>
              <a:rect l="l" t="t" r="r" b="b"/>
              <a:pathLst>
                <a:path w="1263650">
                  <a:moveTo>
                    <a:pt x="0" y="0"/>
                  </a:moveTo>
                  <a:lnTo>
                    <a:pt x="1263395" y="0"/>
                  </a:lnTo>
                </a:path>
              </a:pathLst>
            </a:custGeom>
            <a:ln w="38099">
              <a:solidFill>
                <a:srgbClr val="CC0000"/>
              </a:solidFill>
              <a:prstDash val="lgDash"/>
            </a:ln>
          </p:spPr>
          <p:txBody>
            <a:bodyPr wrap="square" lIns="0" tIns="0" rIns="0" bIns="0" rtlCol="0"/>
            <a:lstStyle/>
            <a:p>
              <a:endParaRPr sz="1634"/>
            </a:p>
          </p:txBody>
        </p:sp>
        <p:sp>
          <p:nvSpPr>
            <p:cNvPr id="23" name="object 23"/>
            <p:cNvSpPr/>
            <p:nvPr/>
          </p:nvSpPr>
          <p:spPr>
            <a:xfrm>
              <a:off x="9165634" y="3496684"/>
              <a:ext cx="227063" cy="553250"/>
            </a:xfrm>
            <a:custGeom>
              <a:avLst/>
              <a:gdLst/>
              <a:ahLst/>
              <a:cxnLst/>
              <a:rect l="l" t="t" r="r" b="b"/>
              <a:pathLst>
                <a:path w="250190" h="609600">
                  <a:moveTo>
                    <a:pt x="0" y="609599"/>
                  </a:moveTo>
                  <a:lnTo>
                    <a:pt x="249935" y="0"/>
                  </a:lnTo>
                </a:path>
              </a:pathLst>
            </a:custGeom>
            <a:ln w="38099">
              <a:solidFill>
                <a:srgbClr val="323298"/>
              </a:solidFill>
              <a:prstDash val="lgDash"/>
            </a:ln>
          </p:spPr>
          <p:txBody>
            <a:bodyPr wrap="square" lIns="0" tIns="0" rIns="0" bIns="0" rtlCol="0"/>
            <a:lstStyle/>
            <a:p>
              <a:endParaRPr sz="1634"/>
            </a:p>
          </p:txBody>
        </p:sp>
        <p:sp>
          <p:nvSpPr>
            <p:cNvPr id="24" name="object 24"/>
            <p:cNvSpPr/>
            <p:nvPr/>
          </p:nvSpPr>
          <p:spPr>
            <a:xfrm>
              <a:off x="8168401" y="3496684"/>
              <a:ext cx="997580" cy="553250"/>
            </a:xfrm>
            <a:custGeom>
              <a:avLst/>
              <a:gdLst/>
              <a:ahLst/>
              <a:cxnLst/>
              <a:rect l="l" t="t" r="r" b="b"/>
              <a:pathLst>
                <a:path w="1099184" h="609600">
                  <a:moveTo>
                    <a:pt x="0" y="0"/>
                  </a:moveTo>
                  <a:lnTo>
                    <a:pt x="1098803" y="609599"/>
                  </a:lnTo>
                </a:path>
              </a:pathLst>
            </a:custGeom>
            <a:ln w="38099">
              <a:solidFill>
                <a:srgbClr val="323298"/>
              </a:solidFill>
              <a:prstDash val="lgDash"/>
            </a:ln>
          </p:spPr>
          <p:txBody>
            <a:bodyPr wrap="square" lIns="0" tIns="0" rIns="0" bIns="0" rtlCol="0"/>
            <a:lstStyle/>
            <a:p>
              <a:endParaRPr sz="1634"/>
            </a:p>
          </p:txBody>
        </p:sp>
        <p:sp>
          <p:nvSpPr>
            <p:cNvPr id="25" name="object 25"/>
            <p:cNvSpPr/>
            <p:nvPr/>
          </p:nvSpPr>
          <p:spPr>
            <a:xfrm>
              <a:off x="7940184" y="3496684"/>
              <a:ext cx="228216" cy="553250"/>
            </a:xfrm>
            <a:custGeom>
              <a:avLst/>
              <a:gdLst/>
              <a:ahLst/>
              <a:cxnLst/>
              <a:rect l="l" t="t" r="r" b="b"/>
              <a:pathLst>
                <a:path w="251460" h="609600">
                  <a:moveTo>
                    <a:pt x="0" y="609599"/>
                  </a:moveTo>
                  <a:lnTo>
                    <a:pt x="251459" y="0"/>
                  </a:lnTo>
                </a:path>
              </a:pathLst>
            </a:custGeom>
            <a:ln w="38099">
              <a:solidFill>
                <a:srgbClr val="CC0000"/>
              </a:solidFill>
              <a:prstDash val="lgDash"/>
            </a:ln>
          </p:spPr>
          <p:txBody>
            <a:bodyPr wrap="square" lIns="0" tIns="0" rIns="0" bIns="0" rtlCol="0"/>
            <a:lstStyle/>
            <a:p>
              <a:endParaRPr sz="1634"/>
            </a:p>
          </p:txBody>
        </p:sp>
        <p:sp>
          <p:nvSpPr>
            <p:cNvPr id="26" name="object 26"/>
            <p:cNvSpPr/>
            <p:nvPr/>
          </p:nvSpPr>
          <p:spPr>
            <a:xfrm>
              <a:off x="7940185" y="3496684"/>
              <a:ext cx="1452282" cy="553250"/>
            </a:xfrm>
            <a:custGeom>
              <a:avLst/>
              <a:gdLst/>
              <a:ahLst/>
              <a:cxnLst/>
              <a:rect l="l" t="t" r="r" b="b"/>
              <a:pathLst>
                <a:path w="1600200" h="609600">
                  <a:moveTo>
                    <a:pt x="0" y="609599"/>
                  </a:moveTo>
                  <a:lnTo>
                    <a:pt x="1600199" y="0"/>
                  </a:lnTo>
                </a:path>
              </a:pathLst>
            </a:custGeom>
            <a:ln w="38099">
              <a:solidFill>
                <a:srgbClr val="CC0000"/>
              </a:solidFill>
              <a:prstDash val="lgDash"/>
            </a:ln>
          </p:spPr>
          <p:txBody>
            <a:bodyPr wrap="square" lIns="0" tIns="0" rIns="0" bIns="0" rtlCol="0"/>
            <a:lstStyle/>
            <a:p>
              <a:endParaRPr sz="1634"/>
            </a:p>
          </p:txBody>
        </p:sp>
        <p:sp>
          <p:nvSpPr>
            <p:cNvPr id="27" name="object 27"/>
            <p:cNvSpPr txBox="1"/>
            <p:nvPr/>
          </p:nvSpPr>
          <p:spPr>
            <a:xfrm>
              <a:off x="8003347" y="3508670"/>
              <a:ext cx="1225219" cy="559449"/>
            </a:xfrm>
            <a:prstGeom prst="rect">
              <a:avLst/>
            </a:prstGeom>
          </p:spPr>
          <p:txBody>
            <a:bodyPr vert="horz" wrap="square" lIns="0" tIns="30544" rIns="0" bIns="0" rtlCol="0">
              <a:spAutoFit/>
            </a:bodyPr>
            <a:lstStyle/>
            <a:p>
              <a:pPr marL="146963">
                <a:spcBef>
                  <a:spcPts val="241"/>
                </a:spcBef>
              </a:pPr>
              <a:r>
                <a:rPr sz="1634" spc="-5" dirty="0">
                  <a:latin typeface="Times New Roman"/>
                  <a:cs typeface="Times New Roman"/>
                </a:rPr>
                <a:t>Frame</a:t>
              </a:r>
              <a:r>
                <a:rPr sz="1634" spc="-50" dirty="0">
                  <a:latin typeface="Times New Roman"/>
                  <a:cs typeface="Times New Roman"/>
                </a:rPr>
                <a:t> </a:t>
              </a:r>
              <a:r>
                <a:rPr sz="1634" spc="-5" dirty="0">
                  <a:latin typeface="Times New Roman"/>
                  <a:cs typeface="Times New Roman"/>
                </a:rPr>
                <a:t>Relay</a:t>
              </a:r>
              <a:endParaRPr sz="1634" dirty="0">
                <a:latin typeface="Times New Roman"/>
                <a:cs typeface="Times New Roman"/>
              </a:endParaRPr>
            </a:p>
            <a:p>
              <a:pPr marL="11527">
                <a:spcBef>
                  <a:spcPts val="154"/>
                </a:spcBef>
                <a:tabLst>
                  <a:tab pos="380375" algn="l"/>
                  <a:tab pos="1161873" algn="l"/>
                </a:tabLst>
              </a:pPr>
              <a:r>
                <a:rPr sz="1634" u="heavy" dirty="0">
                  <a:uFill>
                    <a:solidFill>
                      <a:srgbClr val="323298"/>
                    </a:solidFill>
                  </a:uFill>
                  <a:latin typeface="Times New Roman"/>
                  <a:cs typeface="Times New Roman"/>
                </a:rPr>
                <a:t> 	</a:t>
              </a:r>
              <a:r>
                <a:rPr sz="1634" u="heavy" spc="-5" dirty="0">
                  <a:uFill>
                    <a:solidFill>
                      <a:srgbClr val="323298"/>
                    </a:solidFill>
                  </a:uFill>
                  <a:latin typeface="Times New Roman"/>
                  <a:cs typeface="Times New Roman"/>
                </a:rPr>
                <a:t>ATM	</a:t>
              </a:r>
              <a:endParaRPr sz="1634" dirty="0">
                <a:latin typeface="Times New Roman"/>
                <a:cs typeface="Times New Roman"/>
              </a:endParaRPr>
            </a:p>
          </p:txBody>
        </p:sp>
        <p:sp>
          <p:nvSpPr>
            <p:cNvPr id="28" name="object 28"/>
            <p:cNvSpPr/>
            <p:nvPr/>
          </p:nvSpPr>
          <p:spPr>
            <a:xfrm>
              <a:off x="6971996" y="3298896"/>
              <a:ext cx="1037345" cy="198248"/>
            </a:xfrm>
            <a:custGeom>
              <a:avLst/>
              <a:gdLst/>
              <a:ahLst/>
              <a:cxnLst/>
              <a:rect l="l" t="t" r="r" b="b"/>
              <a:pathLst>
                <a:path w="1143000" h="218439">
                  <a:moveTo>
                    <a:pt x="0" y="0"/>
                  </a:moveTo>
                  <a:lnTo>
                    <a:pt x="1142999" y="217931"/>
                  </a:lnTo>
                </a:path>
              </a:pathLst>
            </a:custGeom>
            <a:ln w="38099">
              <a:solidFill>
                <a:srgbClr val="329865"/>
              </a:solidFill>
            </a:ln>
          </p:spPr>
          <p:txBody>
            <a:bodyPr wrap="square" lIns="0" tIns="0" rIns="0" bIns="0" rtlCol="0"/>
            <a:lstStyle/>
            <a:p>
              <a:endParaRPr sz="1634"/>
            </a:p>
          </p:txBody>
        </p:sp>
        <p:sp>
          <p:nvSpPr>
            <p:cNvPr id="29" name="object 29"/>
            <p:cNvSpPr/>
            <p:nvPr/>
          </p:nvSpPr>
          <p:spPr>
            <a:xfrm>
              <a:off x="8839216" y="2874277"/>
              <a:ext cx="1313970" cy="553250"/>
            </a:xfrm>
            <a:custGeom>
              <a:avLst/>
              <a:gdLst/>
              <a:ahLst/>
              <a:cxnLst/>
              <a:rect l="l" t="t" r="r" b="b"/>
              <a:pathLst>
                <a:path w="1447800" h="609600">
                  <a:moveTo>
                    <a:pt x="0" y="609599"/>
                  </a:moveTo>
                  <a:lnTo>
                    <a:pt x="1447799" y="0"/>
                  </a:lnTo>
                </a:path>
              </a:pathLst>
            </a:custGeom>
            <a:ln w="38099">
              <a:solidFill>
                <a:srgbClr val="329865"/>
              </a:solidFill>
            </a:ln>
          </p:spPr>
          <p:txBody>
            <a:bodyPr wrap="square" lIns="0" tIns="0" rIns="0" bIns="0" rtlCol="0"/>
            <a:lstStyle/>
            <a:p>
              <a:endParaRPr sz="1634"/>
            </a:p>
          </p:txBody>
        </p:sp>
        <p:sp>
          <p:nvSpPr>
            <p:cNvPr id="30" name="object 30"/>
            <p:cNvSpPr/>
            <p:nvPr/>
          </p:nvSpPr>
          <p:spPr>
            <a:xfrm>
              <a:off x="9461623" y="3773309"/>
              <a:ext cx="276625" cy="0"/>
            </a:xfrm>
            <a:custGeom>
              <a:avLst/>
              <a:gdLst/>
              <a:ahLst/>
              <a:cxnLst/>
              <a:rect l="l" t="t" r="r" b="b"/>
              <a:pathLst>
                <a:path w="304800">
                  <a:moveTo>
                    <a:pt x="0" y="0"/>
                  </a:moveTo>
                  <a:lnTo>
                    <a:pt x="304799" y="0"/>
                  </a:lnTo>
                </a:path>
              </a:pathLst>
            </a:custGeom>
            <a:ln w="38099">
              <a:solidFill>
                <a:srgbClr val="329865"/>
              </a:solidFill>
            </a:ln>
          </p:spPr>
          <p:txBody>
            <a:bodyPr wrap="square" lIns="0" tIns="0" rIns="0" bIns="0" rtlCol="0"/>
            <a:lstStyle/>
            <a:p>
              <a:endParaRPr sz="1634"/>
            </a:p>
          </p:txBody>
        </p:sp>
        <p:sp>
          <p:nvSpPr>
            <p:cNvPr id="31" name="object 31"/>
            <p:cNvSpPr/>
            <p:nvPr/>
          </p:nvSpPr>
          <p:spPr>
            <a:xfrm>
              <a:off x="8770060" y="4119090"/>
              <a:ext cx="0" cy="207469"/>
            </a:xfrm>
            <a:custGeom>
              <a:avLst/>
              <a:gdLst/>
              <a:ahLst/>
              <a:cxnLst/>
              <a:rect l="l" t="t" r="r" b="b"/>
              <a:pathLst>
                <a:path h="228600">
                  <a:moveTo>
                    <a:pt x="0" y="228599"/>
                  </a:moveTo>
                  <a:lnTo>
                    <a:pt x="0" y="0"/>
                  </a:lnTo>
                </a:path>
              </a:pathLst>
            </a:custGeom>
            <a:ln w="38099">
              <a:solidFill>
                <a:srgbClr val="329865"/>
              </a:solidFill>
            </a:ln>
          </p:spPr>
          <p:txBody>
            <a:bodyPr wrap="square" lIns="0" tIns="0" rIns="0" bIns="0" rtlCol="0"/>
            <a:lstStyle/>
            <a:p>
              <a:endParaRPr sz="1634"/>
            </a:p>
          </p:txBody>
        </p:sp>
      </p:grpSp>
      <p:sp>
        <p:nvSpPr>
          <p:cNvPr id="49" name="标题 1"/>
          <p:cNvSpPr>
            <a:spLocks noGrp="1"/>
          </p:cNvSpPr>
          <p:nvPr>
            <p:ph type="title"/>
          </p:nvPr>
        </p:nvSpPr>
        <p:spPr>
          <a:xfrm>
            <a:off x="700682" y="355514"/>
            <a:ext cx="2821370" cy="378554"/>
          </a:xfrm>
        </p:spPr>
        <p:txBody>
          <a:bodyPr>
            <a:noAutofit/>
          </a:bodyPr>
          <a:lstStyle/>
          <a:p>
            <a:r>
              <a:rPr lang="zh-CN" altLang="en-US" sz="2400" spc="600" dirty="0" smtClean="0">
                <a:solidFill>
                  <a:srgbClr val="084772"/>
                </a:solidFill>
                <a:latin typeface="微软雅黑" panose="020B0503020204020204" pitchFamily="34" charset="-122"/>
                <a:ea typeface="微软雅黑" panose="020B0503020204020204" pitchFamily="34" charset="-122"/>
              </a:rPr>
              <a:t>传统</a:t>
            </a:r>
            <a:r>
              <a:rPr lang="zh-CN" altLang="en-US" sz="2400" spc="600" dirty="0">
                <a:solidFill>
                  <a:srgbClr val="084772"/>
                </a:solidFill>
                <a:latin typeface="微软雅黑" panose="020B0503020204020204" pitchFamily="34" charset="-122"/>
                <a:ea typeface="微软雅黑" panose="020B0503020204020204" pitchFamily="34" charset="-122"/>
              </a:rPr>
              <a:t>专用</a:t>
            </a:r>
            <a:r>
              <a:rPr lang="zh-CN" altLang="en-US" sz="2400" spc="600" dirty="0" smtClean="0">
                <a:solidFill>
                  <a:srgbClr val="084772"/>
                </a:solidFill>
                <a:latin typeface="微软雅黑" panose="020B0503020204020204" pitchFamily="34" charset="-122"/>
                <a:ea typeface="微软雅黑" panose="020B0503020204020204" pitchFamily="34" charset="-122"/>
              </a:rPr>
              <a:t>网络</a:t>
            </a:r>
            <a:endParaRPr lang="zh-CN" altLang="en-US" sz="2400" spc="600" dirty="0">
              <a:solidFill>
                <a:srgbClr val="084772"/>
              </a:solidFill>
              <a:latin typeface="微软雅黑" panose="020B0503020204020204" pitchFamily="34" charset="-122"/>
              <a:ea typeface="微软雅黑" panose="020B0503020204020204" pitchFamily="34" charset="-122"/>
            </a:endParaRPr>
          </a:p>
        </p:txBody>
      </p:sp>
      <p:sp>
        <p:nvSpPr>
          <p:cNvPr id="50" name="矩形 49">
            <a:extLst>
              <a:ext uri="{FF2B5EF4-FFF2-40B4-BE49-F238E27FC236}">
                <a16:creationId xmlns:a16="http://schemas.microsoft.com/office/drawing/2014/main" id="{F9A61405-0682-4602-BF60-F734C8C97EA0}"/>
              </a:ext>
            </a:extLst>
          </p:cNvPr>
          <p:cNvSpPr/>
          <p:nvPr/>
        </p:nvSpPr>
        <p:spPr>
          <a:xfrm>
            <a:off x="3290215" y="355514"/>
            <a:ext cx="8901785"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1BC2B464-4C47-4EE6-9610-D9CB88A26D53}"/>
              </a:ext>
            </a:extLst>
          </p:cNvPr>
          <p:cNvSpPr/>
          <p:nvPr/>
        </p:nvSpPr>
        <p:spPr>
          <a:xfrm>
            <a:off x="2" y="355514"/>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2243026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31801" y="284392"/>
            <a:ext cx="4453810"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sz="2400" spc="600" dirty="0" smtClean="0">
                <a:solidFill>
                  <a:srgbClr val="084772"/>
                </a:solidFill>
                <a:latin typeface="微软雅黑" panose="020B0503020204020204" pitchFamily="34" charset="-122"/>
                <a:ea typeface="微软雅黑" panose="020B0503020204020204" pitchFamily="34" charset="-122"/>
              </a:rPr>
              <a:t>SSL VPN</a:t>
            </a:r>
            <a:r>
              <a:rPr lang="zh-CN" altLang="en-US" sz="2400" spc="600" dirty="0" smtClean="0">
                <a:solidFill>
                  <a:srgbClr val="084772"/>
                </a:solidFill>
                <a:latin typeface="微软雅黑" panose="020B0503020204020204" pitchFamily="34" charset="-122"/>
                <a:ea typeface="微软雅黑" panose="020B0503020204020204" pitchFamily="34" charset="-122"/>
              </a:rPr>
              <a:t>业务</a:t>
            </a:r>
            <a:r>
              <a:rPr lang="en-US" altLang="zh-CN" sz="2400" spc="600" dirty="0" smtClean="0">
                <a:solidFill>
                  <a:srgbClr val="084772"/>
                </a:solidFill>
                <a:latin typeface="微软雅黑" panose="020B0503020204020204" pitchFamily="34" charset="-122"/>
                <a:ea typeface="微软雅黑" panose="020B0503020204020204" pitchFamily="34" charset="-122"/>
              </a:rPr>
              <a:t>-</a:t>
            </a:r>
            <a:r>
              <a:rPr lang="zh-CN" altLang="en-US" sz="2400" spc="600" dirty="0" smtClean="0">
                <a:solidFill>
                  <a:srgbClr val="084772"/>
                </a:solidFill>
                <a:latin typeface="微软雅黑" panose="020B0503020204020204" pitchFamily="34" charset="-122"/>
                <a:ea typeface="微软雅黑" panose="020B0503020204020204" pitchFamily="34" charset="-122"/>
              </a:rPr>
              <a:t>网络扩展</a:t>
            </a:r>
            <a:endParaRPr sz="2400" spc="600" dirty="0">
              <a:solidFill>
                <a:srgbClr val="084772"/>
              </a:solidFill>
              <a:latin typeface="微软雅黑" panose="020B0503020204020204" pitchFamily="34" charset="-122"/>
              <a:ea typeface="微软雅黑" panose="020B0503020204020204" pitchFamily="34" charset="-122"/>
              <a:cs typeface="+mn-cs"/>
            </a:endParaRPr>
          </a:p>
        </p:txBody>
      </p:sp>
      <p:sp>
        <p:nvSpPr>
          <p:cNvPr id="4" name="object 4"/>
          <p:cNvSpPr txBox="1"/>
          <p:nvPr/>
        </p:nvSpPr>
        <p:spPr>
          <a:xfrm>
            <a:off x="1281149" y="1545080"/>
            <a:ext cx="9583365" cy="4530867"/>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3200" baseline="0">
                <a:solidFill>
                  <a:srgbClr val="C00000"/>
                </a:solidFill>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a:solidFill>
                  <a:schemeClr val="tx1"/>
                </a:solidFill>
              </a:rPr>
              <a:t>端口映射则受制于</a:t>
            </a:r>
            <a:r>
              <a:rPr lang="en-US" altLang="zh-CN" sz="2400" dirty="0">
                <a:solidFill>
                  <a:schemeClr val="tx1"/>
                </a:solidFill>
              </a:rPr>
              <a:t>SSL</a:t>
            </a:r>
            <a:r>
              <a:rPr lang="zh-CN" altLang="en-US" sz="2400" dirty="0">
                <a:solidFill>
                  <a:schemeClr val="tx1"/>
                </a:solidFill>
              </a:rPr>
              <a:t>只支持</a:t>
            </a:r>
            <a:r>
              <a:rPr lang="en-US" altLang="zh-CN" sz="2400" dirty="0">
                <a:solidFill>
                  <a:schemeClr val="tx1"/>
                </a:solidFill>
              </a:rPr>
              <a:t>TCP</a:t>
            </a:r>
            <a:r>
              <a:rPr lang="zh-CN" altLang="en-US" sz="2400" dirty="0" smtClean="0">
                <a:solidFill>
                  <a:schemeClr val="tx1"/>
                </a:solidFill>
              </a:rPr>
              <a:t>应用</a:t>
            </a:r>
            <a:endParaRPr lang="en-US" altLang="zh-CN" sz="2400" dirty="0" smtClean="0">
              <a:solidFill>
                <a:schemeClr val="tx1"/>
              </a:solidFill>
            </a:endParaRPr>
          </a:p>
          <a:p>
            <a:r>
              <a:rPr lang="zh-CN" altLang="en-US" sz="2400" dirty="0" smtClean="0">
                <a:solidFill>
                  <a:schemeClr val="tx1"/>
                </a:solidFill>
              </a:rPr>
              <a:t>如果</a:t>
            </a:r>
            <a:r>
              <a:rPr lang="zh-CN" altLang="en-US" sz="2400" dirty="0">
                <a:solidFill>
                  <a:schemeClr val="tx1"/>
                </a:solidFill>
              </a:rPr>
              <a:t>使用者要任意访问一个内部服务器的任意协议、端口</a:t>
            </a:r>
            <a:r>
              <a:rPr lang="zh-CN" altLang="en-US" sz="2400" dirty="0" smtClean="0">
                <a:solidFill>
                  <a:schemeClr val="tx1"/>
                </a:solidFill>
              </a:rPr>
              <a:t>，怎么办？</a:t>
            </a:r>
            <a:endParaRPr lang="en-US" altLang="zh-CN" sz="2400" dirty="0" smtClean="0">
              <a:solidFill>
                <a:schemeClr val="tx1"/>
              </a:solidFill>
            </a:endParaRPr>
          </a:p>
          <a:p>
            <a:r>
              <a:rPr lang="zh-CN" altLang="en-US" sz="2400" dirty="0" smtClean="0"/>
              <a:t>网络扩展</a:t>
            </a:r>
            <a:r>
              <a:rPr lang="zh-CN" altLang="en-US" sz="2400" dirty="0" smtClean="0">
                <a:solidFill>
                  <a:schemeClr val="tx1"/>
                </a:solidFill>
              </a:rPr>
              <a:t>方式应运而生</a:t>
            </a:r>
            <a:endParaRPr lang="zh-CN" altLang="en-US" sz="1600" dirty="0">
              <a:solidFill>
                <a:schemeClr val="tx1"/>
              </a:solidFill>
            </a:endParaRPr>
          </a:p>
        </p:txBody>
      </p:sp>
      <p:grpSp>
        <p:nvGrpSpPr>
          <p:cNvPr id="8" name="组合 7">
            <a:extLst>
              <a:ext uri="{FF2B5EF4-FFF2-40B4-BE49-F238E27FC236}">
                <a16:creationId xmlns:a16="http://schemas.microsoft.com/office/drawing/2014/main" id="{94FACF2C-E8EA-4EBB-A5F5-624C5A2029E3}"/>
              </a:ext>
            </a:extLst>
          </p:cNvPr>
          <p:cNvGrpSpPr/>
          <p:nvPr/>
        </p:nvGrpSpPr>
        <p:grpSpPr>
          <a:xfrm>
            <a:off x="0" y="282221"/>
            <a:ext cx="12191995" cy="378554"/>
            <a:chOff x="0" y="247949"/>
            <a:chExt cx="12191995" cy="378554"/>
          </a:xfrm>
        </p:grpSpPr>
        <p:sp>
          <p:nvSpPr>
            <p:cNvPr id="16" name="矩形 15">
              <a:extLst>
                <a:ext uri="{FF2B5EF4-FFF2-40B4-BE49-F238E27FC236}">
                  <a16:creationId xmlns:a16="http://schemas.microsoft.com/office/drawing/2014/main" id="{F9A61405-0682-4602-BF60-F734C8C97EA0}"/>
                </a:ext>
              </a:extLst>
            </p:cNvPr>
            <p:cNvSpPr/>
            <p:nvPr/>
          </p:nvSpPr>
          <p:spPr>
            <a:xfrm>
              <a:off x="5402179" y="247949"/>
              <a:ext cx="678981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978498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31801" y="284392"/>
            <a:ext cx="4453810"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sz="2400" spc="600" dirty="0" smtClean="0">
                <a:solidFill>
                  <a:srgbClr val="084772"/>
                </a:solidFill>
                <a:latin typeface="微软雅黑" panose="020B0503020204020204" pitchFamily="34" charset="-122"/>
                <a:ea typeface="微软雅黑" panose="020B0503020204020204" pitchFamily="34" charset="-122"/>
              </a:rPr>
              <a:t>SSL VPN</a:t>
            </a:r>
            <a:r>
              <a:rPr lang="zh-CN" altLang="en-US" sz="2400" spc="600" dirty="0" smtClean="0">
                <a:solidFill>
                  <a:srgbClr val="084772"/>
                </a:solidFill>
                <a:latin typeface="微软雅黑" panose="020B0503020204020204" pitchFamily="34" charset="-122"/>
                <a:ea typeface="微软雅黑" panose="020B0503020204020204" pitchFamily="34" charset="-122"/>
              </a:rPr>
              <a:t>业务</a:t>
            </a:r>
            <a:r>
              <a:rPr lang="en-US" altLang="zh-CN" sz="2400" spc="600" dirty="0" smtClean="0">
                <a:solidFill>
                  <a:srgbClr val="084772"/>
                </a:solidFill>
                <a:latin typeface="微软雅黑" panose="020B0503020204020204" pitchFamily="34" charset="-122"/>
                <a:ea typeface="微软雅黑" panose="020B0503020204020204" pitchFamily="34" charset="-122"/>
              </a:rPr>
              <a:t>-</a:t>
            </a:r>
            <a:r>
              <a:rPr lang="zh-CN" altLang="en-US" sz="2400" spc="600" dirty="0" smtClean="0">
                <a:solidFill>
                  <a:srgbClr val="084772"/>
                </a:solidFill>
                <a:latin typeface="微软雅黑" panose="020B0503020204020204" pitchFamily="34" charset="-122"/>
                <a:ea typeface="微软雅黑" panose="020B0503020204020204" pitchFamily="34" charset="-122"/>
              </a:rPr>
              <a:t>网络扩展</a:t>
            </a:r>
            <a:endParaRPr sz="2400" spc="600" dirty="0">
              <a:solidFill>
                <a:srgbClr val="084772"/>
              </a:solidFill>
              <a:latin typeface="微软雅黑" panose="020B0503020204020204" pitchFamily="34" charset="-122"/>
              <a:ea typeface="微软雅黑" panose="020B0503020204020204" pitchFamily="34" charset="-122"/>
              <a:cs typeface="+mn-cs"/>
            </a:endParaRPr>
          </a:p>
        </p:txBody>
      </p:sp>
      <p:sp>
        <p:nvSpPr>
          <p:cNvPr id="4" name="object 4"/>
          <p:cNvSpPr txBox="1"/>
          <p:nvPr/>
        </p:nvSpPr>
        <p:spPr>
          <a:xfrm>
            <a:off x="222372" y="1304449"/>
            <a:ext cx="5661070" cy="4530867"/>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3200" baseline="0">
                <a:solidFill>
                  <a:srgbClr val="C00000"/>
                </a:solidFill>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a:t>启动网络扩展功能，会触发以下几个动作：</a:t>
            </a:r>
          </a:p>
          <a:p>
            <a:pPr lvl="1"/>
            <a:r>
              <a:rPr lang="zh-CN" altLang="en-US" sz="2000" dirty="0"/>
              <a:t>远程用户与虚拟网关之间会建立一条</a:t>
            </a:r>
            <a:r>
              <a:rPr lang="en-US" altLang="zh-CN" sz="2000" dirty="0"/>
              <a:t>SSL VPN</a:t>
            </a:r>
            <a:r>
              <a:rPr lang="zh-CN" altLang="en-US" sz="2000" dirty="0"/>
              <a:t>隧道。</a:t>
            </a:r>
          </a:p>
          <a:p>
            <a:pPr lvl="1"/>
            <a:r>
              <a:rPr lang="zh-CN" altLang="en-US" sz="2000" dirty="0"/>
              <a:t>远程用户本地</a:t>
            </a:r>
            <a:r>
              <a:rPr lang="en-US" altLang="zh-CN" sz="2000" dirty="0"/>
              <a:t>PC</a:t>
            </a:r>
            <a:r>
              <a:rPr lang="zh-CN" altLang="en-US" sz="2000" dirty="0"/>
              <a:t>会自动生成一个虚拟网卡。虚拟网关从地址池中随机选择一个</a:t>
            </a:r>
            <a:r>
              <a:rPr lang="en-US" altLang="zh-CN" sz="2000" dirty="0"/>
              <a:t>IP</a:t>
            </a:r>
            <a:r>
              <a:rPr lang="zh-CN" altLang="en-US" sz="2000" dirty="0"/>
              <a:t>地址，分配给远程用户的虚拟网卡，该地址作为远程用户与企业内网</a:t>
            </a:r>
            <a:r>
              <a:rPr lang="en-US" altLang="zh-CN" sz="2000" dirty="0"/>
              <a:t>Server</a:t>
            </a:r>
            <a:r>
              <a:rPr lang="zh-CN" altLang="en-US" sz="2000" dirty="0"/>
              <a:t>之间通信之用。有了该私网</a:t>
            </a:r>
            <a:r>
              <a:rPr lang="en-US" altLang="zh-CN" sz="2000" dirty="0"/>
              <a:t>IP</a:t>
            </a:r>
            <a:r>
              <a:rPr lang="zh-CN" altLang="en-US" sz="2000" dirty="0"/>
              <a:t>地址，远程用户就如同企业内网用户一样可以方便访问内网</a:t>
            </a:r>
            <a:r>
              <a:rPr lang="en-US" altLang="zh-CN" sz="2000" dirty="0"/>
              <a:t>IP</a:t>
            </a:r>
            <a:r>
              <a:rPr lang="zh-CN" altLang="en-US" sz="2000" dirty="0"/>
              <a:t>资源。</a:t>
            </a:r>
          </a:p>
          <a:p>
            <a:pPr lvl="1"/>
            <a:r>
              <a:rPr lang="zh-CN" altLang="en-US" sz="2000" dirty="0"/>
              <a:t>虚拟网关向远程用户下发到达企业内网</a:t>
            </a:r>
            <a:r>
              <a:rPr lang="en-US" altLang="zh-CN" sz="2000" dirty="0"/>
              <a:t>Server</a:t>
            </a:r>
            <a:r>
              <a:rPr lang="zh-CN" altLang="en-US" sz="2000" dirty="0"/>
              <a:t>的路由信息</a:t>
            </a:r>
            <a:r>
              <a:rPr lang="zh-CN" altLang="en-US" sz="2000" dirty="0" smtClean="0"/>
              <a:t>。</a:t>
            </a:r>
            <a:endParaRPr lang="zh-CN" altLang="en-US" sz="2000" dirty="0"/>
          </a:p>
        </p:txBody>
      </p:sp>
      <p:grpSp>
        <p:nvGrpSpPr>
          <p:cNvPr id="8" name="组合 7">
            <a:extLst>
              <a:ext uri="{FF2B5EF4-FFF2-40B4-BE49-F238E27FC236}">
                <a16:creationId xmlns:a16="http://schemas.microsoft.com/office/drawing/2014/main" id="{94FACF2C-E8EA-4EBB-A5F5-624C5A2029E3}"/>
              </a:ext>
            </a:extLst>
          </p:cNvPr>
          <p:cNvGrpSpPr/>
          <p:nvPr/>
        </p:nvGrpSpPr>
        <p:grpSpPr>
          <a:xfrm>
            <a:off x="0" y="282221"/>
            <a:ext cx="12191995" cy="378554"/>
            <a:chOff x="0" y="247949"/>
            <a:chExt cx="12191995" cy="378554"/>
          </a:xfrm>
        </p:grpSpPr>
        <p:sp>
          <p:nvSpPr>
            <p:cNvPr id="16" name="矩形 15">
              <a:extLst>
                <a:ext uri="{FF2B5EF4-FFF2-40B4-BE49-F238E27FC236}">
                  <a16:creationId xmlns:a16="http://schemas.microsoft.com/office/drawing/2014/main" id="{F9A61405-0682-4602-BF60-F734C8C97EA0}"/>
                </a:ext>
              </a:extLst>
            </p:cNvPr>
            <p:cNvSpPr/>
            <p:nvPr/>
          </p:nvSpPr>
          <p:spPr>
            <a:xfrm>
              <a:off x="5402179" y="247949"/>
              <a:ext cx="678981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9510" y="1780674"/>
            <a:ext cx="5996414" cy="3946358"/>
          </a:xfrm>
          <a:prstGeom prst="rect">
            <a:avLst/>
          </a:prstGeom>
        </p:spPr>
      </p:pic>
    </p:spTree>
    <p:extLst>
      <p:ext uri="{BB962C8B-B14F-4D97-AF65-F5344CB8AC3E}">
        <p14:creationId xmlns:p14="http://schemas.microsoft.com/office/powerpoint/2010/main" val="1444652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31801" y="284392"/>
            <a:ext cx="4453810"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sz="2400" spc="600" dirty="0" smtClean="0">
                <a:solidFill>
                  <a:srgbClr val="084772"/>
                </a:solidFill>
                <a:latin typeface="微软雅黑" panose="020B0503020204020204" pitchFamily="34" charset="-122"/>
                <a:ea typeface="微软雅黑" panose="020B0503020204020204" pitchFamily="34" charset="-122"/>
              </a:rPr>
              <a:t>SSL VPN</a:t>
            </a:r>
            <a:r>
              <a:rPr lang="zh-CN" altLang="en-US" sz="2400" spc="600" dirty="0" smtClean="0">
                <a:solidFill>
                  <a:srgbClr val="084772"/>
                </a:solidFill>
                <a:latin typeface="微软雅黑" panose="020B0503020204020204" pitchFamily="34" charset="-122"/>
                <a:ea typeface="微软雅黑" panose="020B0503020204020204" pitchFamily="34" charset="-122"/>
              </a:rPr>
              <a:t>业务</a:t>
            </a:r>
            <a:r>
              <a:rPr lang="en-US" altLang="zh-CN" sz="2400" spc="600" dirty="0" smtClean="0">
                <a:solidFill>
                  <a:srgbClr val="084772"/>
                </a:solidFill>
                <a:latin typeface="微软雅黑" panose="020B0503020204020204" pitchFamily="34" charset="-122"/>
                <a:ea typeface="微软雅黑" panose="020B0503020204020204" pitchFamily="34" charset="-122"/>
              </a:rPr>
              <a:t>-</a:t>
            </a:r>
            <a:r>
              <a:rPr lang="zh-CN" altLang="en-US" sz="2400" spc="600" dirty="0" smtClean="0">
                <a:solidFill>
                  <a:srgbClr val="084772"/>
                </a:solidFill>
                <a:latin typeface="微软雅黑" panose="020B0503020204020204" pitchFamily="34" charset="-122"/>
                <a:ea typeface="微软雅黑" panose="020B0503020204020204" pitchFamily="34" charset="-122"/>
              </a:rPr>
              <a:t>网络扩展</a:t>
            </a:r>
            <a:endParaRPr sz="2400" spc="600" dirty="0">
              <a:solidFill>
                <a:srgbClr val="084772"/>
              </a:solidFill>
              <a:latin typeface="微软雅黑" panose="020B0503020204020204" pitchFamily="34" charset="-122"/>
              <a:ea typeface="微软雅黑" panose="020B0503020204020204" pitchFamily="34" charset="-122"/>
              <a:cs typeface="+mn-cs"/>
            </a:endParaRPr>
          </a:p>
        </p:txBody>
      </p:sp>
      <p:grpSp>
        <p:nvGrpSpPr>
          <p:cNvPr id="8" name="组合 7">
            <a:extLst>
              <a:ext uri="{FF2B5EF4-FFF2-40B4-BE49-F238E27FC236}">
                <a16:creationId xmlns:a16="http://schemas.microsoft.com/office/drawing/2014/main" id="{94FACF2C-E8EA-4EBB-A5F5-624C5A2029E3}"/>
              </a:ext>
            </a:extLst>
          </p:cNvPr>
          <p:cNvGrpSpPr/>
          <p:nvPr/>
        </p:nvGrpSpPr>
        <p:grpSpPr>
          <a:xfrm>
            <a:off x="0" y="282221"/>
            <a:ext cx="12191995" cy="378554"/>
            <a:chOff x="0" y="247949"/>
            <a:chExt cx="12191995" cy="378554"/>
          </a:xfrm>
        </p:grpSpPr>
        <p:sp>
          <p:nvSpPr>
            <p:cNvPr id="16" name="矩形 15">
              <a:extLst>
                <a:ext uri="{FF2B5EF4-FFF2-40B4-BE49-F238E27FC236}">
                  <a16:creationId xmlns:a16="http://schemas.microsoft.com/office/drawing/2014/main" id="{F9A61405-0682-4602-BF60-F734C8C97EA0}"/>
                </a:ext>
              </a:extLst>
            </p:cNvPr>
            <p:cNvSpPr/>
            <p:nvPr/>
          </p:nvSpPr>
          <p:spPr>
            <a:xfrm>
              <a:off x="5402179" y="247949"/>
              <a:ext cx="678981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5373" y="1079080"/>
            <a:ext cx="6841196" cy="5053264"/>
          </a:xfrm>
          <a:prstGeom prst="rect">
            <a:avLst/>
          </a:prstGeom>
        </p:spPr>
      </p:pic>
      <p:sp>
        <p:nvSpPr>
          <p:cNvPr id="10" name="object 4"/>
          <p:cNvSpPr txBox="1"/>
          <p:nvPr/>
        </p:nvSpPr>
        <p:spPr>
          <a:xfrm>
            <a:off x="960401" y="1601477"/>
            <a:ext cx="3074281" cy="4530867"/>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400" baseline="0">
                <a:solidFill>
                  <a:srgbClr val="C00000"/>
                </a:solidFill>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000" baseline="0">
                <a:latin typeface="Times New Roman" panose="02020603050405020304" pitchFamily="18" charset="0"/>
                <a:ea typeface="黑体" panose="02010609060101010101" pitchFamily="49" charset="-122"/>
              </a:defRPr>
            </a:lvl2pPr>
            <a:lvl3pPr marL="1143000"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可靠性</a:t>
            </a:r>
            <a:r>
              <a:rPr lang="zh-CN" altLang="zh-CN" dirty="0" smtClean="0"/>
              <a:t>传输</a:t>
            </a:r>
            <a:r>
              <a:rPr lang="zh-CN" altLang="zh-CN" dirty="0"/>
              <a:t>模式</a:t>
            </a:r>
            <a:r>
              <a:rPr lang="zh-CN" altLang="zh-CN" dirty="0">
                <a:solidFill>
                  <a:schemeClr val="tx1"/>
                </a:solidFill>
              </a:rPr>
              <a:t>下报文封装</a:t>
            </a:r>
            <a:r>
              <a:rPr lang="zh-CN" altLang="zh-CN" dirty="0">
                <a:solidFill>
                  <a:schemeClr val="tx1"/>
                </a:solidFill>
              </a:rPr>
              <a:t>过程</a:t>
            </a:r>
            <a:r>
              <a:rPr lang="en-US" altLang="zh-CN" dirty="0">
                <a:solidFill>
                  <a:schemeClr val="tx1"/>
                </a:solidFill>
              </a:rPr>
              <a:t>;</a:t>
            </a:r>
            <a:endParaRPr lang="zh-CN" altLang="zh-CN" dirty="0">
              <a:solidFill>
                <a:schemeClr val="tx1"/>
              </a:solidFill>
            </a:endParaRPr>
          </a:p>
          <a:p>
            <a:r>
              <a:rPr lang="zh-CN" altLang="en-US" dirty="0">
                <a:solidFill>
                  <a:schemeClr val="tx1"/>
                </a:solidFill>
              </a:rPr>
              <a:t>可靠性传输模式下，</a:t>
            </a:r>
            <a:r>
              <a:rPr lang="en-US" altLang="zh-CN" dirty="0">
                <a:solidFill>
                  <a:schemeClr val="tx1"/>
                </a:solidFill>
              </a:rPr>
              <a:t>SSL VPN</a:t>
            </a:r>
            <a:r>
              <a:rPr lang="zh-CN" altLang="en-US" dirty="0">
                <a:solidFill>
                  <a:schemeClr val="tx1"/>
                </a:solidFill>
              </a:rPr>
              <a:t>隧道之间使用了</a:t>
            </a:r>
            <a:r>
              <a:rPr lang="en-US" altLang="zh-CN" dirty="0">
                <a:solidFill>
                  <a:schemeClr val="tx1"/>
                </a:solidFill>
              </a:rPr>
              <a:t>TCP</a:t>
            </a:r>
            <a:r>
              <a:rPr lang="zh-CN" altLang="en-US" dirty="0">
                <a:solidFill>
                  <a:schemeClr val="tx1"/>
                </a:solidFill>
              </a:rPr>
              <a:t>作为传输</a:t>
            </a:r>
            <a:r>
              <a:rPr lang="zh-CN" altLang="en-US" dirty="0">
                <a:solidFill>
                  <a:schemeClr val="tx1"/>
                </a:solidFill>
              </a:rPr>
              <a:t>协议</a:t>
            </a:r>
            <a:endParaRPr lang="zh-CN" altLang="zh-CN" dirty="0">
              <a:solidFill>
                <a:schemeClr val="tx1"/>
              </a:solidFill>
            </a:endParaRPr>
          </a:p>
        </p:txBody>
      </p:sp>
    </p:spTree>
    <p:extLst>
      <p:ext uri="{BB962C8B-B14F-4D97-AF65-F5344CB8AC3E}">
        <p14:creationId xmlns:p14="http://schemas.microsoft.com/office/powerpoint/2010/main" val="3578381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31801" y="284392"/>
            <a:ext cx="4453810"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sz="2400" spc="600" dirty="0" smtClean="0">
                <a:solidFill>
                  <a:srgbClr val="084772"/>
                </a:solidFill>
                <a:latin typeface="微软雅黑" panose="020B0503020204020204" pitchFamily="34" charset="-122"/>
                <a:ea typeface="微软雅黑" panose="020B0503020204020204" pitchFamily="34" charset="-122"/>
              </a:rPr>
              <a:t>SSL VPN</a:t>
            </a:r>
            <a:r>
              <a:rPr lang="zh-CN" altLang="en-US" sz="2400" spc="600" dirty="0" smtClean="0">
                <a:solidFill>
                  <a:srgbClr val="084772"/>
                </a:solidFill>
                <a:latin typeface="微软雅黑" panose="020B0503020204020204" pitchFamily="34" charset="-122"/>
                <a:ea typeface="微软雅黑" panose="020B0503020204020204" pitchFamily="34" charset="-122"/>
              </a:rPr>
              <a:t>业务</a:t>
            </a:r>
            <a:r>
              <a:rPr lang="en-US" altLang="zh-CN" sz="2400" spc="600" dirty="0" smtClean="0">
                <a:solidFill>
                  <a:srgbClr val="084772"/>
                </a:solidFill>
                <a:latin typeface="微软雅黑" panose="020B0503020204020204" pitchFamily="34" charset="-122"/>
                <a:ea typeface="微软雅黑" panose="020B0503020204020204" pitchFamily="34" charset="-122"/>
              </a:rPr>
              <a:t>-</a:t>
            </a:r>
            <a:r>
              <a:rPr lang="zh-CN" altLang="en-US" sz="2400" spc="600" dirty="0" smtClean="0">
                <a:solidFill>
                  <a:srgbClr val="084772"/>
                </a:solidFill>
                <a:latin typeface="微软雅黑" panose="020B0503020204020204" pitchFamily="34" charset="-122"/>
                <a:ea typeface="微软雅黑" panose="020B0503020204020204" pitchFamily="34" charset="-122"/>
              </a:rPr>
              <a:t>网络扩展</a:t>
            </a:r>
            <a:endParaRPr sz="2400" spc="600" dirty="0">
              <a:solidFill>
                <a:srgbClr val="084772"/>
              </a:solidFill>
              <a:latin typeface="微软雅黑" panose="020B0503020204020204" pitchFamily="34" charset="-122"/>
              <a:ea typeface="微软雅黑" panose="020B0503020204020204" pitchFamily="34" charset="-122"/>
              <a:cs typeface="+mn-cs"/>
            </a:endParaRPr>
          </a:p>
        </p:txBody>
      </p:sp>
      <p:grpSp>
        <p:nvGrpSpPr>
          <p:cNvPr id="8" name="组合 7">
            <a:extLst>
              <a:ext uri="{FF2B5EF4-FFF2-40B4-BE49-F238E27FC236}">
                <a16:creationId xmlns:a16="http://schemas.microsoft.com/office/drawing/2014/main" id="{94FACF2C-E8EA-4EBB-A5F5-624C5A2029E3}"/>
              </a:ext>
            </a:extLst>
          </p:cNvPr>
          <p:cNvGrpSpPr/>
          <p:nvPr/>
        </p:nvGrpSpPr>
        <p:grpSpPr>
          <a:xfrm>
            <a:off x="0" y="282221"/>
            <a:ext cx="12191995" cy="378554"/>
            <a:chOff x="0" y="247949"/>
            <a:chExt cx="12191995" cy="378554"/>
          </a:xfrm>
        </p:grpSpPr>
        <p:sp>
          <p:nvSpPr>
            <p:cNvPr id="16" name="矩形 15">
              <a:extLst>
                <a:ext uri="{FF2B5EF4-FFF2-40B4-BE49-F238E27FC236}">
                  <a16:creationId xmlns:a16="http://schemas.microsoft.com/office/drawing/2014/main" id="{F9A61405-0682-4602-BF60-F734C8C97EA0}"/>
                </a:ext>
              </a:extLst>
            </p:cNvPr>
            <p:cNvSpPr/>
            <p:nvPr/>
          </p:nvSpPr>
          <p:spPr>
            <a:xfrm>
              <a:off x="5402179" y="247949"/>
              <a:ext cx="678981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4533" y="1050506"/>
            <a:ext cx="6800850" cy="5286375"/>
          </a:xfrm>
          <a:prstGeom prst="rect">
            <a:avLst/>
          </a:prstGeom>
        </p:spPr>
      </p:pic>
      <p:sp>
        <p:nvSpPr>
          <p:cNvPr id="10" name="object 4"/>
          <p:cNvSpPr txBox="1"/>
          <p:nvPr/>
        </p:nvSpPr>
        <p:spPr>
          <a:xfrm>
            <a:off x="731801" y="1601477"/>
            <a:ext cx="3074281" cy="4530867"/>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400" baseline="0">
                <a:solidFill>
                  <a:srgbClr val="C00000"/>
                </a:solidFill>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000" baseline="0">
                <a:latin typeface="Times New Roman" panose="02020603050405020304" pitchFamily="18" charset="0"/>
                <a:ea typeface="黑体" panose="02010609060101010101" pitchFamily="49" charset="-122"/>
              </a:defRPr>
            </a:lvl2pPr>
            <a:lvl3pPr marL="1143000"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zh-CN" dirty="0"/>
              <a:t>快速传输模式</a:t>
            </a:r>
            <a:r>
              <a:rPr lang="zh-CN" altLang="zh-CN" dirty="0">
                <a:solidFill>
                  <a:schemeClr val="tx1"/>
                </a:solidFill>
              </a:rPr>
              <a:t>下报文封装</a:t>
            </a:r>
            <a:r>
              <a:rPr lang="zh-CN" altLang="zh-CN" dirty="0">
                <a:solidFill>
                  <a:schemeClr val="tx1"/>
                </a:solidFill>
              </a:rPr>
              <a:t>过程</a:t>
            </a:r>
            <a:r>
              <a:rPr lang="en-US" altLang="zh-CN" dirty="0">
                <a:solidFill>
                  <a:schemeClr val="tx1"/>
                </a:solidFill>
              </a:rPr>
              <a:t>;</a:t>
            </a:r>
            <a:endParaRPr lang="zh-CN" altLang="zh-CN" dirty="0">
              <a:solidFill>
                <a:schemeClr val="tx1"/>
              </a:solidFill>
            </a:endParaRPr>
          </a:p>
          <a:p>
            <a:r>
              <a:rPr lang="zh-CN" altLang="en-US" dirty="0">
                <a:solidFill>
                  <a:schemeClr val="tx1"/>
                </a:solidFill>
              </a:rPr>
              <a:t>该</a:t>
            </a:r>
            <a:r>
              <a:rPr lang="zh-CN" altLang="zh-CN" dirty="0">
                <a:solidFill>
                  <a:schemeClr val="tx1"/>
                </a:solidFill>
              </a:rPr>
              <a:t>模式</a:t>
            </a:r>
            <a:r>
              <a:rPr lang="zh-CN" altLang="zh-CN" dirty="0">
                <a:solidFill>
                  <a:schemeClr val="tx1"/>
                </a:solidFill>
              </a:rPr>
              <a:t>下报文的封装原理和可靠性模式下报文封装原理是一样的，</a:t>
            </a:r>
            <a:r>
              <a:rPr lang="zh-CN" altLang="zh-CN" dirty="0"/>
              <a:t>只是传输协议由TCP改为了UDP</a:t>
            </a:r>
          </a:p>
        </p:txBody>
      </p:sp>
    </p:spTree>
    <p:extLst>
      <p:ext uri="{BB962C8B-B14F-4D97-AF65-F5344CB8AC3E}">
        <p14:creationId xmlns:p14="http://schemas.microsoft.com/office/powerpoint/2010/main" val="2353903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31801" y="284392"/>
            <a:ext cx="2777714"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sz="2400" spc="600" dirty="0">
                <a:solidFill>
                  <a:srgbClr val="084772"/>
                </a:solidFill>
                <a:latin typeface="微软雅黑" panose="020B0503020204020204" pitchFamily="34" charset="-122"/>
                <a:ea typeface="微软雅黑" panose="020B0503020204020204" pitchFamily="34" charset="-122"/>
              </a:rPr>
              <a:t>SSL VPN</a:t>
            </a:r>
            <a:endParaRPr sz="2400" spc="600" dirty="0">
              <a:solidFill>
                <a:srgbClr val="084772"/>
              </a:solidFill>
              <a:latin typeface="微软雅黑" panose="020B0503020204020204" pitchFamily="34" charset="-122"/>
              <a:ea typeface="微软雅黑" panose="020B0503020204020204" pitchFamily="34" charset="-122"/>
              <a:cs typeface="+mn-cs"/>
            </a:endParaRPr>
          </a:p>
        </p:txBody>
      </p:sp>
      <p:grpSp>
        <p:nvGrpSpPr>
          <p:cNvPr id="8" name="组合 7">
            <a:extLst>
              <a:ext uri="{FF2B5EF4-FFF2-40B4-BE49-F238E27FC236}">
                <a16:creationId xmlns:a16="http://schemas.microsoft.com/office/drawing/2014/main" id="{94FACF2C-E8EA-4EBB-A5F5-624C5A2029E3}"/>
              </a:ext>
            </a:extLst>
          </p:cNvPr>
          <p:cNvGrpSpPr/>
          <p:nvPr/>
        </p:nvGrpSpPr>
        <p:grpSpPr>
          <a:xfrm>
            <a:off x="0" y="282221"/>
            <a:ext cx="12191996" cy="378554"/>
            <a:chOff x="0" y="247949"/>
            <a:chExt cx="12191996" cy="378554"/>
          </a:xfrm>
        </p:grpSpPr>
        <p:sp>
          <p:nvSpPr>
            <p:cNvPr id="16" name="矩形 15">
              <a:extLst>
                <a:ext uri="{FF2B5EF4-FFF2-40B4-BE49-F238E27FC236}">
                  <a16:creationId xmlns:a16="http://schemas.microsoft.com/office/drawing/2014/main" id="{F9A61405-0682-4602-BF60-F734C8C97EA0}"/>
                </a:ext>
              </a:extLst>
            </p:cNvPr>
            <p:cNvSpPr/>
            <p:nvPr/>
          </p:nvSpPr>
          <p:spPr>
            <a:xfrm>
              <a:off x="3136605" y="247949"/>
              <a:ext cx="9055391"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object 4"/>
          <p:cNvSpPr txBox="1"/>
          <p:nvPr/>
        </p:nvSpPr>
        <p:spPr>
          <a:xfrm>
            <a:off x="704493" y="1229310"/>
            <a:ext cx="10582299" cy="2219582"/>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aseline="0">
                <a:solidFill>
                  <a:srgbClr val="C00000"/>
                </a:solidFill>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smtClean="0">
                <a:solidFill>
                  <a:schemeClr val="tx1"/>
                </a:solidFill>
              </a:rPr>
              <a:t>SSL </a:t>
            </a:r>
            <a:r>
              <a:rPr lang="en-US" altLang="zh-CN" dirty="0">
                <a:solidFill>
                  <a:schemeClr val="tx1"/>
                </a:solidFill>
              </a:rPr>
              <a:t>VPN</a:t>
            </a:r>
            <a:r>
              <a:rPr lang="zh-CN" altLang="en-US" dirty="0">
                <a:solidFill>
                  <a:schemeClr val="tx1"/>
                </a:solidFill>
              </a:rPr>
              <a:t>可以通过多粒度的</a:t>
            </a:r>
            <a:r>
              <a:rPr lang="zh-CN" altLang="en-US" dirty="0" smtClean="0">
                <a:solidFill>
                  <a:schemeClr val="tx1"/>
                </a:solidFill>
              </a:rPr>
              <a:t>服务</a:t>
            </a:r>
          </a:p>
          <a:p>
            <a:pPr marL="444500" lvl="1" indent="0">
              <a:buNone/>
            </a:pPr>
            <a:r>
              <a:rPr lang="en-US" altLang="zh-CN" dirty="0" smtClean="0"/>
              <a:t>1.</a:t>
            </a:r>
            <a:r>
              <a:rPr lang="zh-CN" altLang="en-US" dirty="0" smtClean="0"/>
              <a:t>   </a:t>
            </a:r>
            <a:r>
              <a:rPr lang="en-US" altLang="zh-CN" dirty="0" smtClean="0"/>
              <a:t>WEB</a:t>
            </a:r>
            <a:r>
              <a:rPr lang="zh-CN" altLang="en-US" dirty="0" smtClean="0"/>
              <a:t>代理，可以精确到对</a:t>
            </a:r>
            <a:r>
              <a:rPr lang="en-US" altLang="zh-CN" dirty="0" smtClean="0"/>
              <a:t>HTTP</a:t>
            </a:r>
            <a:r>
              <a:rPr lang="zh-CN" altLang="en-US" dirty="0" smtClean="0"/>
              <a:t>站点某些</a:t>
            </a:r>
            <a:r>
              <a:rPr lang="en-US" altLang="zh-CN" dirty="0" smtClean="0"/>
              <a:t>URL</a:t>
            </a:r>
            <a:r>
              <a:rPr lang="zh-CN" altLang="en-US" dirty="0" smtClean="0"/>
              <a:t>的控制；</a:t>
            </a:r>
          </a:p>
          <a:p>
            <a:pPr marL="444500" lvl="1" indent="0">
              <a:buNone/>
            </a:pPr>
            <a:r>
              <a:rPr lang="en-US" altLang="zh-CN" dirty="0" smtClean="0"/>
              <a:t>2</a:t>
            </a:r>
            <a:r>
              <a:rPr lang="en-US" altLang="zh-CN" dirty="0"/>
              <a:t>.</a:t>
            </a:r>
            <a:r>
              <a:rPr lang="zh-CN" altLang="en-US" dirty="0"/>
              <a:t>   端口映射，可以精确到对某个端口的控制；</a:t>
            </a:r>
          </a:p>
          <a:p>
            <a:pPr marL="444500" lvl="1" indent="0">
              <a:buNone/>
            </a:pPr>
            <a:r>
              <a:rPr lang="en-US" altLang="zh-CN" dirty="0"/>
              <a:t>3.</a:t>
            </a:r>
            <a:r>
              <a:rPr lang="zh-CN" altLang="en-US" dirty="0"/>
              <a:t>   </a:t>
            </a:r>
            <a:r>
              <a:rPr lang="en-US" altLang="zh-CN" dirty="0"/>
              <a:t>IP</a:t>
            </a:r>
            <a:r>
              <a:rPr lang="zh-CN" altLang="en-US" dirty="0"/>
              <a:t>连接，可以精确到对某个</a:t>
            </a:r>
            <a:r>
              <a:rPr lang="en-US" altLang="zh-CN" dirty="0"/>
              <a:t>IP</a:t>
            </a:r>
            <a:r>
              <a:rPr lang="zh-CN" altLang="en-US" dirty="0"/>
              <a:t>地址的控制；</a:t>
            </a:r>
          </a:p>
          <a:p>
            <a:r>
              <a:rPr lang="en-US" altLang="zh-CN" dirty="0">
                <a:solidFill>
                  <a:schemeClr val="tx1"/>
                </a:solidFill>
              </a:rPr>
              <a:t>L2TP</a:t>
            </a:r>
            <a:r>
              <a:rPr lang="zh-CN" altLang="en-US" dirty="0">
                <a:solidFill>
                  <a:schemeClr val="tx1"/>
                </a:solidFill>
              </a:rPr>
              <a:t>只能实现</a:t>
            </a:r>
            <a:r>
              <a:rPr lang="en-US" altLang="zh-CN" dirty="0">
                <a:solidFill>
                  <a:schemeClr val="tx1"/>
                </a:solidFill>
              </a:rPr>
              <a:t>3</a:t>
            </a:r>
            <a:r>
              <a:rPr lang="zh-CN" altLang="en-US" dirty="0">
                <a:solidFill>
                  <a:schemeClr val="tx1"/>
                </a:solidFill>
              </a:rPr>
              <a:t>，无法实现</a:t>
            </a:r>
            <a:r>
              <a:rPr lang="en-US" altLang="zh-CN" dirty="0">
                <a:solidFill>
                  <a:schemeClr val="tx1"/>
                </a:solidFill>
              </a:rPr>
              <a:t>1</a:t>
            </a:r>
            <a:r>
              <a:rPr lang="zh-CN" altLang="en-US" dirty="0">
                <a:solidFill>
                  <a:schemeClr val="tx1"/>
                </a:solidFill>
              </a:rPr>
              <a:t>和</a:t>
            </a:r>
            <a:r>
              <a:rPr lang="en-US" altLang="zh-CN" dirty="0">
                <a:solidFill>
                  <a:schemeClr val="tx1"/>
                </a:solidFill>
              </a:rPr>
              <a:t>2</a:t>
            </a:r>
            <a:r>
              <a:rPr lang="zh-CN" altLang="en-US" dirty="0">
                <a:solidFill>
                  <a:schemeClr val="tx1"/>
                </a:solidFill>
              </a:rPr>
              <a:t>，更是很难实现行为审计功能。因此业界非常看好</a:t>
            </a:r>
            <a:r>
              <a:rPr lang="en-US" altLang="zh-CN" dirty="0">
                <a:solidFill>
                  <a:schemeClr val="tx1"/>
                </a:solidFill>
              </a:rPr>
              <a:t>SSL VPN</a:t>
            </a:r>
            <a:r>
              <a:rPr lang="zh-CN" altLang="en-US" dirty="0">
                <a:solidFill>
                  <a:schemeClr val="tx1"/>
                </a:solidFill>
              </a:rPr>
              <a:t>的前景</a:t>
            </a:r>
          </a:p>
          <a:p>
            <a:endParaRPr dirty="0"/>
          </a:p>
        </p:txBody>
      </p:sp>
    </p:spTree>
    <p:extLst>
      <p:ext uri="{BB962C8B-B14F-4D97-AF65-F5344CB8AC3E}">
        <p14:creationId xmlns:p14="http://schemas.microsoft.com/office/powerpoint/2010/main" val="611652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31801" y="284392"/>
            <a:ext cx="2777714"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sz="2400" spc="600" dirty="0">
                <a:solidFill>
                  <a:srgbClr val="084772"/>
                </a:solidFill>
                <a:latin typeface="微软雅黑" panose="020B0503020204020204" pitchFamily="34" charset="-122"/>
                <a:ea typeface="微软雅黑" panose="020B0503020204020204" pitchFamily="34" charset="-122"/>
              </a:rPr>
              <a:t>SSL VPN</a:t>
            </a:r>
            <a:endParaRPr sz="2400" spc="600" dirty="0">
              <a:solidFill>
                <a:srgbClr val="084772"/>
              </a:solidFill>
              <a:latin typeface="微软雅黑" panose="020B0503020204020204" pitchFamily="34" charset="-122"/>
              <a:ea typeface="微软雅黑" panose="020B0503020204020204" pitchFamily="34" charset="-122"/>
              <a:cs typeface="+mn-cs"/>
            </a:endParaRPr>
          </a:p>
        </p:txBody>
      </p:sp>
      <p:grpSp>
        <p:nvGrpSpPr>
          <p:cNvPr id="8" name="组合 7">
            <a:extLst>
              <a:ext uri="{FF2B5EF4-FFF2-40B4-BE49-F238E27FC236}">
                <a16:creationId xmlns:a16="http://schemas.microsoft.com/office/drawing/2014/main" id="{94FACF2C-E8EA-4EBB-A5F5-624C5A2029E3}"/>
              </a:ext>
            </a:extLst>
          </p:cNvPr>
          <p:cNvGrpSpPr/>
          <p:nvPr/>
        </p:nvGrpSpPr>
        <p:grpSpPr>
          <a:xfrm>
            <a:off x="0" y="282221"/>
            <a:ext cx="12191996" cy="378554"/>
            <a:chOff x="0" y="247949"/>
            <a:chExt cx="12191996" cy="378554"/>
          </a:xfrm>
        </p:grpSpPr>
        <p:sp>
          <p:nvSpPr>
            <p:cNvPr id="16" name="矩形 15">
              <a:extLst>
                <a:ext uri="{FF2B5EF4-FFF2-40B4-BE49-F238E27FC236}">
                  <a16:creationId xmlns:a16="http://schemas.microsoft.com/office/drawing/2014/main" id="{F9A61405-0682-4602-BF60-F734C8C97EA0}"/>
                </a:ext>
              </a:extLst>
            </p:cNvPr>
            <p:cNvSpPr/>
            <p:nvPr/>
          </p:nvSpPr>
          <p:spPr>
            <a:xfrm>
              <a:off x="3136605" y="247949"/>
              <a:ext cx="9055391"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object 4"/>
          <p:cNvSpPr txBox="1"/>
          <p:nvPr/>
        </p:nvSpPr>
        <p:spPr>
          <a:xfrm>
            <a:off x="731801" y="1108993"/>
            <a:ext cx="10582299" cy="5147427"/>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aseline="0">
                <a:solidFill>
                  <a:srgbClr val="C00000"/>
                </a:solidFill>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a:solidFill>
                  <a:schemeClr val="tx1"/>
                </a:solidFill>
              </a:rPr>
              <a:t>但使用</a:t>
            </a:r>
            <a:r>
              <a:rPr lang="en-US" altLang="zh-CN" sz="2400" dirty="0">
                <a:solidFill>
                  <a:schemeClr val="tx1"/>
                </a:solidFill>
              </a:rPr>
              <a:t>SSL VPN</a:t>
            </a:r>
            <a:r>
              <a:rPr lang="zh-CN" altLang="en-US" sz="2400" dirty="0">
                <a:solidFill>
                  <a:schemeClr val="tx1"/>
                </a:solidFill>
              </a:rPr>
              <a:t>必然也有一些局限性和代价：</a:t>
            </a:r>
          </a:p>
          <a:p>
            <a:pPr lvl="1"/>
            <a:r>
              <a:rPr lang="zh-CN" altLang="en-US" sz="2000" dirty="0" smtClean="0">
                <a:solidFill>
                  <a:schemeClr val="tx1"/>
                </a:solidFill>
              </a:rPr>
              <a:t>对于</a:t>
            </a:r>
            <a:r>
              <a:rPr lang="zh-CN" altLang="en-US" sz="2000" dirty="0">
                <a:solidFill>
                  <a:schemeClr val="tx1"/>
                </a:solidFill>
              </a:rPr>
              <a:t>站点到站点的应用，效率上不如</a:t>
            </a:r>
            <a:r>
              <a:rPr lang="en-US" altLang="zh-CN" sz="2000" dirty="0" err="1">
                <a:solidFill>
                  <a:schemeClr val="tx1"/>
                </a:solidFill>
              </a:rPr>
              <a:t>IPSec</a:t>
            </a:r>
            <a:r>
              <a:rPr lang="zh-CN" altLang="en-US" sz="2000" dirty="0">
                <a:solidFill>
                  <a:schemeClr val="tx1"/>
                </a:solidFill>
              </a:rPr>
              <a:t>，所以通常用来取代</a:t>
            </a:r>
            <a:r>
              <a:rPr lang="en-US" altLang="zh-CN" sz="2000" dirty="0">
                <a:solidFill>
                  <a:schemeClr val="tx1"/>
                </a:solidFill>
              </a:rPr>
              <a:t>L2TP</a:t>
            </a:r>
            <a:r>
              <a:rPr lang="zh-CN" altLang="en-US" sz="2000" dirty="0">
                <a:solidFill>
                  <a:schemeClr val="tx1"/>
                </a:solidFill>
              </a:rPr>
              <a:t>方案，而不是</a:t>
            </a:r>
            <a:r>
              <a:rPr lang="en-US" altLang="zh-CN" sz="2000" dirty="0" err="1">
                <a:solidFill>
                  <a:schemeClr val="tx1"/>
                </a:solidFill>
              </a:rPr>
              <a:t>IPSec</a:t>
            </a:r>
            <a:r>
              <a:rPr lang="zh-CN" altLang="en-US" sz="2000" dirty="0">
                <a:solidFill>
                  <a:schemeClr val="tx1"/>
                </a:solidFill>
              </a:rPr>
              <a:t>方案；</a:t>
            </a:r>
          </a:p>
          <a:p>
            <a:pPr lvl="1"/>
            <a:r>
              <a:rPr lang="en-US" altLang="zh-CN" sz="2000" dirty="0" smtClean="0">
                <a:solidFill>
                  <a:schemeClr val="tx1"/>
                </a:solidFill>
              </a:rPr>
              <a:t>SSL </a:t>
            </a:r>
            <a:r>
              <a:rPr lang="en-US" altLang="zh-CN" sz="2000" dirty="0">
                <a:solidFill>
                  <a:schemeClr val="tx1"/>
                </a:solidFill>
              </a:rPr>
              <a:t>VPN</a:t>
            </a:r>
            <a:r>
              <a:rPr lang="zh-CN" altLang="en-US" sz="2000" dirty="0">
                <a:solidFill>
                  <a:schemeClr val="tx1"/>
                </a:solidFill>
              </a:rPr>
              <a:t>的</a:t>
            </a:r>
            <a:r>
              <a:rPr lang="en-US" altLang="zh-CN" sz="2000" dirty="0">
                <a:solidFill>
                  <a:schemeClr val="tx1"/>
                </a:solidFill>
              </a:rPr>
              <a:t>IP</a:t>
            </a:r>
            <a:r>
              <a:rPr lang="zh-CN" altLang="en-US" sz="2000" dirty="0">
                <a:solidFill>
                  <a:schemeClr val="tx1"/>
                </a:solidFill>
              </a:rPr>
              <a:t>连接服务，在有连接的</a:t>
            </a:r>
            <a:r>
              <a:rPr lang="en-US" altLang="zh-CN" sz="2000" dirty="0">
                <a:solidFill>
                  <a:schemeClr val="tx1"/>
                </a:solidFill>
              </a:rPr>
              <a:t>TCP</a:t>
            </a:r>
            <a:r>
              <a:rPr lang="zh-CN" altLang="en-US" sz="2000" dirty="0">
                <a:solidFill>
                  <a:schemeClr val="tx1"/>
                </a:solidFill>
              </a:rPr>
              <a:t>中封装无连接的</a:t>
            </a:r>
            <a:r>
              <a:rPr lang="en-US" altLang="zh-CN" sz="2000" dirty="0">
                <a:solidFill>
                  <a:schemeClr val="tx1"/>
                </a:solidFill>
              </a:rPr>
              <a:t>IP</a:t>
            </a:r>
            <a:r>
              <a:rPr lang="zh-CN" altLang="en-US" sz="2000" dirty="0">
                <a:solidFill>
                  <a:schemeClr val="tx1"/>
                </a:solidFill>
              </a:rPr>
              <a:t>、</a:t>
            </a:r>
            <a:r>
              <a:rPr lang="en-US" altLang="zh-CN" sz="2000" dirty="0">
                <a:solidFill>
                  <a:schemeClr val="tx1"/>
                </a:solidFill>
              </a:rPr>
              <a:t>UDP</a:t>
            </a:r>
            <a:r>
              <a:rPr lang="zh-CN" altLang="en-US" sz="2000" dirty="0">
                <a:solidFill>
                  <a:schemeClr val="tx1"/>
                </a:solidFill>
              </a:rPr>
              <a:t>上效率不是很高，如果</a:t>
            </a:r>
            <a:r>
              <a:rPr lang="en-US" altLang="zh-CN" sz="2000" dirty="0">
                <a:solidFill>
                  <a:schemeClr val="tx1"/>
                </a:solidFill>
              </a:rPr>
              <a:t>TCP</a:t>
            </a:r>
            <a:r>
              <a:rPr lang="zh-CN" altLang="en-US" sz="2000" dirty="0">
                <a:solidFill>
                  <a:schemeClr val="tx1"/>
                </a:solidFill>
              </a:rPr>
              <a:t>中再封装</a:t>
            </a:r>
            <a:r>
              <a:rPr lang="en-US" altLang="zh-CN" sz="2000" dirty="0">
                <a:solidFill>
                  <a:schemeClr val="tx1"/>
                </a:solidFill>
              </a:rPr>
              <a:t>TCP</a:t>
            </a:r>
            <a:r>
              <a:rPr lang="zh-CN" altLang="en-US" sz="2000" dirty="0">
                <a:solidFill>
                  <a:schemeClr val="tx1"/>
                </a:solidFill>
              </a:rPr>
              <a:t>，在网络状况不稳定情况下，传输效率可能会急剧下降，但这个难题在被</a:t>
            </a:r>
            <a:r>
              <a:rPr lang="zh-CN" altLang="en-US" sz="2000" dirty="0" smtClean="0">
                <a:solidFill>
                  <a:schemeClr val="tx1"/>
                </a:solidFill>
              </a:rPr>
              <a:t>逐步攻克之中</a:t>
            </a:r>
            <a:r>
              <a:rPr lang="zh-CN" altLang="en-US" sz="2000" dirty="0">
                <a:solidFill>
                  <a:schemeClr val="tx1"/>
                </a:solidFill>
              </a:rPr>
              <a:t>，将来的</a:t>
            </a:r>
            <a:r>
              <a:rPr lang="en-US" altLang="zh-CN" sz="2000" dirty="0">
                <a:solidFill>
                  <a:schemeClr val="tx1"/>
                </a:solidFill>
              </a:rPr>
              <a:t>TLS VPN</a:t>
            </a:r>
            <a:r>
              <a:rPr lang="zh-CN" altLang="en-US" sz="2000" dirty="0">
                <a:solidFill>
                  <a:schemeClr val="tx1"/>
                </a:solidFill>
              </a:rPr>
              <a:t>可以实现在安全</a:t>
            </a:r>
            <a:r>
              <a:rPr lang="en-US" altLang="zh-CN" sz="2000" dirty="0">
                <a:solidFill>
                  <a:schemeClr val="tx1"/>
                </a:solidFill>
              </a:rPr>
              <a:t>UDP</a:t>
            </a:r>
            <a:r>
              <a:rPr lang="zh-CN" altLang="en-US" sz="2000" dirty="0">
                <a:solidFill>
                  <a:schemeClr val="tx1"/>
                </a:solidFill>
              </a:rPr>
              <a:t>会话，那情况就会好转很多；</a:t>
            </a:r>
          </a:p>
          <a:p>
            <a:pPr lvl="1"/>
            <a:r>
              <a:rPr lang="en-US" altLang="zh-CN" sz="2000" dirty="0" smtClean="0">
                <a:solidFill>
                  <a:schemeClr val="tx1"/>
                </a:solidFill>
              </a:rPr>
              <a:t>SSL </a:t>
            </a:r>
            <a:r>
              <a:rPr lang="en-US" altLang="zh-CN" sz="2000" dirty="0">
                <a:solidFill>
                  <a:schemeClr val="tx1"/>
                </a:solidFill>
              </a:rPr>
              <a:t>VPN</a:t>
            </a:r>
            <a:r>
              <a:rPr lang="zh-CN" altLang="en-US" sz="2000" dirty="0">
                <a:solidFill>
                  <a:schemeClr val="tx1"/>
                </a:solidFill>
              </a:rPr>
              <a:t>客户端必须配合</a:t>
            </a:r>
            <a:r>
              <a:rPr lang="en-US" altLang="zh-CN" sz="2000" dirty="0">
                <a:solidFill>
                  <a:schemeClr val="tx1"/>
                </a:solidFill>
              </a:rPr>
              <a:t>SSL VPN</a:t>
            </a:r>
            <a:r>
              <a:rPr lang="zh-CN" altLang="en-US" sz="2000" dirty="0">
                <a:solidFill>
                  <a:schemeClr val="tx1"/>
                </a:solidFill>
              </a:rPr>
              <a:t>服务器，各个厂家的客户端都是自行开发的，无法互相</a:t>
            </a:r>
            <a:r>
              <a:rPr lang="zh-CN" altLang="en-US" sz="2000" dirty="0" smtClean="0">
                <a:solidFill>
                  <a:schemeClr val="tx1"/>
                </a:solidFill>
              </a:rPr>
              <a:t>兼容。由于</a:t>
            </a:r>
            <a:r>
              <a:rPr lang="zh-CN" altLang="en-US" sz="2000" dirty="0">
                <a:solidFill>
                  <a:schemeClr val="tx1"/>
                </a:solidFill>
              </a:rPr>
              <a:t>客户端都是动态加载的，也就是说访问什么服务器，必然加载与之配套的客户端</a:t>
            </a:r>
            <a:r>
              <a:rPr lang="zh-CN" altLang="en-US" sz="2000" dirty="0" smtClean="0">
                <a:solidFill>
                  <a:schemeClr val="tx1"/>
                </a:solidFill>
              </a:rPr>
              <a:t>，但</a:t>
            </a:r>
            <a:r>
              <a:rPr lang="zh-CN" altLang="en-US" sz="2000" dirty="0">
                <a:solidFill>
                  <a:schemeClr val="tx1"/>
                </a:solidFill>
              </a:rPr>
              <a:t>客户端是操作系统相关，甚至是浏览器相关的，很多厂家的</a:t>
            </a:r>
            <a:r>
              <a:rPr lang="en-US" altLang="zh-CN" sz="2000" dirty="0">
                <a:solidFill>
                  <a:schemeClr val="tx1"/>
                </a:solidFill>
              </a:rPr>
              <a:t>SSL VPN</a:t>
            </a:r>
            <a:r>
              <a:rPr lang="zh-CN" altLang="en-US" sz="2000" dirty="0">
                <a:solidFill>
                  <a:schemeClr val="tx1"/>
                </a:solidFill>
              </a:rPr>
              <a:t>只开发了基于</a:t>
            </a:r>
            <a:r>
              <a:rPr lang="en-US" altLang="zh-CN" sz="2000" dirty="0">
                <a:solidFill>
                  <a:schemeClr val="tx1"/>
                </a:solidFill>
              </a:rPr>
              <a:t>Windows IE</a:t>
            </a:r>
            <a:r>
              <a:rPr lang="zh-CN" altLang="en-US" sz="2000" dirty="0">
                <a:solidFill>
                  <a:schemeClr val="tx1"/>
                </a:solidFill>
              </a:rPr>
              <a:t>的客户端，使用</a:t>
            </a:r>
            <a:r>
              <a:rPr lang="en-US" altLang="zh-CN" sz="2000" dirty="0">
                <a:solidFill>
                  <a:schemeClr val="tx1"/>
                </a:solidFill>
              </a:rPr>
              <a:t>Linux</a:t>
            </a:r>
            <a:r>
              <a:rPr lang="zh-CN" altLang="en-US" sz="2000" dirty="0">
                <a:solidFill>
                  <a:schemeClr val="tx1"/>
                </a:solidFill>
              </a:rPr>
              <a:t>、</a:t>
            </a:r>
            <a:r>
              <a:rPr lang="en-US" altLang="zh-CN" sz="2000" dirty="0">
                <a:solidFill>
                  <a:schemeClr val="tx1"/>
                </a:solidFill>
              </a:rPr>
              <a:t>BSD</a:t>
            </a:r>
            <a:r>
              <a:rPr lang="zh-CN" altLang="en-US" sz="2000" dirty="0">
                <a:solidFill>
                  <a:schemeClr val="tx1"/>
                </a:solidFill>
              </a:rPr>
              <a:t>操作系统的使用者无疑就杯具</a:t>
            </a:r>
            <a:r>
              <a:rPr lang="zh-CN" altLang="en-US" sz="2000" dirty="0" smtClean="0">
                <a:solidFill>
                  <a:schemeClr val="tx1"/>
                </a:solidFill>
              </a:rPr>
              <a:t>了。</a:t>
            </a:r>
            <a:endParaRPr lang="zh-CN" altLang="en-US" sz="2000" dirty="0">
              <a:solidFill>
                <a:schemeClr val="tx1"/>
              </a:solidFill>
            </a:endParaRPr>
          </a:p>
          <a:p>
            <a:endParaRPr sz="2400" dirty="0">
              <a:solidFill>
                <a:schemeClr val="tx1"/>
              </a:solidFill>
            </a:endParaRPr>
          </a:p>
        </p:txBody>
      </p:sp>
    </p:spTree>
    <p:extLst>
      <p:ext uri="{BB962C8B-B14F-4D97-AF65-F5344CB8AC3E}">
        <p14:creationId xmlns:p14="http://schemas.microsoft.com/office/powerpoint/2010/main" val="3368002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64512" y="310877"/>
            <a:ext cx="1765935" cy="321242"/>
          </a:xfrm>
          <a:prstGeom prst="rect">
            <a:avLst/>
          </a:prstGeom>
        </p:spPr>
        <p:txBody>
          <a:bodyPr vert="horz" wrap="square" lIns="0" tIns="13335" rIns="0" bIns="0" rtlCol="0" anchor="ctr">
            <a:spAutoFit/>
          </a:bodyPr>
          <a:lstStyle/>
          <a:p>
            <a:pPr marL="12700">
              <a:lnSpc>
                <a:spcPct val="100000"/>
              </a:lnSpc>
              <a:spcBef>
                <a:spcPts val="105"/>
              </a:spcBef>
            </a:pPr>
            <a:r>
              <a:rPr lang="en-US" sz="2000" spc="600" dirty="0" smtClean="0">
                <a:solidFill>
                  <a:srgbClr val="084772"/>
                </a:solidFill>
                <a:latin typeface="微软雅黑" panose="020B0503020204020204" pitchFamily="34" charset="-122"/>
                <a:ea typeface="微软雅黑" panose="020B0503020204020204" pitchFamily="34" charset="-122"/>
                <a:cs typeface="+mn-cs"/>
              </a:rPr>
              <a:t> </a:t>
            </a:r>
            <a:r>
              <a:rPr lang="en-US" sz="2000" spc="600" dirty="0" smtClean="0">
                <a:solidFill>
                  <a:srgbClr val="084772"/>
                </a:solidFill>
                <a:latin typeface="微软雅黑" panose="020B0503020204020204" pitchFamily="34" charset="-122"/>
                <a:ea typeface="微软雅黑" panose="020B0503020204020204" pitchFamily="34" charset="-122"/>
                <a:cs typeface="+mn-cs"/>
              </a:rPr>
              <a:t>VPN</a:t>
            </a:r>
            <a:endParaRPr sz="2000" spc="600" dirty="0">
              <a:solidFill>
                <a:srgbClr val="084772"/>
              </a:solidFill>
              <a:latin typeface="微软雅黑" panose="020B0503020204020204" pitchFamily="34" charset="-122"/>
              <a:ea typeface="微软雅黑" panose="020B0503020204020204" pitchFamily="34" charset="-122"/>
              <a:cs typeface="+mn-cs"/>
            </a:endParaRPr>
          </a:p>
        </p:txBody>
      </p:sp>
      <p:sp>
        <p:nvSpPr>
          <p:cNvPr id="4" name="object 4"/>
          <p:cNvSpPr txBox="1"/>
          <p:nvPr/>
        </p:nvSpPr>
        <p:spPr>
          <a:xfrm>
            <a:off x="704493" y="1229310"/>
            <a:ext cx="10582299" cy="2219582"/>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aseline="0">
                <a:solidFill>
                  <a:srgbClr val="C00000"/>
                </a:solidFill>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solidFill>
                  <a:schemeClr val="tx1"/>
                </a:solidFill>
              </a:rPr>
              <a:t>后面为备用资料</a:t>
            </a:r>
            <a:r>
              <a:rPr lang="en-US" dirty="0" smtClean="0">
                <a:solidFill>
                  <a:schemeClr val="tx1"/>
                </a:solidFill>
              </a:rPr>
              <a:t>………</a:t>
            </a:r>
            <a:endParaRPr lang="en-US" dirty="0">
              <a:solidFill>
                <a:schemeClr val="tx1"/>
              </a:solidFill>
            </a:endParaRPr>
          </a:p>
          <a:p>
            <a:pPr marL="457200" lvl="1" indent="0">
              <a:buNone/>
            </a:pPr>
            <a:endParaRPr lang="en-US" dirty="0"/>
          </a:p>
          <a:p>
            <a:endParaRPr dirty="0"/>
          </a:p>
        </p:txBody>
      </p:sp>
      <p:grpSp>
        <p:nvGrpSpPr>
          <p:cNvPr id="7" name="组合 6"/>
          <p:cNvGrpSpPr/>
          <p:nvPr/>
        </p:nvGrpSpPr>
        <p:grpSpPr>
          <a:xfrm>
            <a:off x="0" y="92823"/>
            <a:ext cx="12191996" cy="567952"/>
            <a:chOff x="1" y="147254"/>
            <a:chExt cx="12191996" cy="567952"/>
          </a:xfrm>
        </p:grpSpPr>
        <p:grpSp>
          <p:nvGrpSpPr>
            <p:cNvPr id="8" name="组合 7">
              <a:extLst>
                <a:ext uri="{FF2B5EF4-FFF2-40B4-BE49-F238E27FC236}">
                  <a16:creationId xmlns:a16="http://schemas.microsoft.com/office/drawing/2014/main" id="{94FACF2C-E8EA-4EBB-A5F5-624C5A2029E3}"/>
                </a:ext>
              </a:extLst>
            </p:cNvPr>
            <p:cNvGrpSpPr/>
            <p:nvPr/>
          </p:nvGrpSpPr>
          <p:grpSpPr>
            <a:xfrm>
              <a:off x="1" y="336652"/>
              <a:ext cx="12191996" cy="378554"/>
              <a:chOff x="0" y="247949"/>
              <a:chExt cx="12191996" cy="378554"/>
            </a:xfrm>
          </p:grpSpPr>
          <p:sp>
            <p:nvSpPr>
              <p:cNvPr id="16" name="矩形 15">
                <a:extLst>
                  <a:ext uri="{FF2B5EF4-FFF2-40B4-BE49-F238E27FC236}">
                    <a16:creationId xmlns:a16="http://schemas.microsoft.com/office/drawing/2014/main" id="{F9A61405-0682-4602-BF60-F734C8C97EA0}"/>
                  </a:ext>
                </a:extLst>
              </p:cNvPr>
              <p:cNvSpPr/>
              <p:nvPr/>
            </p:nvSpPr>
            <p:spPr>
              <a:xfrm>
                <a:off x="2881773" y="247949"/>
                <a:ext cx="9310223"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椭圆 8">
              <a:extLst>
                <a:ext uri="{FF2B5EF4-FFF2-40B4-BE49-F238E27FC236}">
                  <a16:creationId xmlns:a16="http://schemas.microsoft.com/office/drawing/2014/main" id="{B5E2B5B6-A674-4CF6-99C6-1FF1C1309F75}"/>
                </a:ext>
              </a:extLst>
            </p:cNvPr>
            <p:cNvSpPr/>
            <p:nvPr/>
          </p:nvSpPr>
          <p:spPr>
            <a:xfrm>
              <a:off x="10683599" y="147254"/>
              <a:ext cx="133382" cy="126041"/>
            </a:xfrm>
            <a:prstGeom prst="ellipse">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 name="椭圆 9">
              <a:extLst>
                <a:ext uri="{FF2B5EF4-FFF2-40B4-BE49-F238E27FC236}">
                  <a16:creationId xmlns:a16="http://schemas.microsoft.com/office/drawing/2014/main" id="{B5E2B5B6-A674-4CF6-99C6-1FF1C1309F75}"/>
                </a:ext>
              </a:extLst>
            </p:cNvPr>
            <p:cNvSpPr/>
            <p:nvPr/>
          </p:nvSpPr>
          <p:spPr>
            <a:xfrm>
              <a:off x="10466435" y="147254"/>
              <a:ext cx="133382" cy="126041"/>
            </a:xfrm>
            <a:prstGeom prst="ellipse">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 name="椭圆 10">
              <a:extLst>
                <a:ext uri="{FF2B5EF4-FFF2-40B4-BE49-F238E27FC236}">
                  <a16:creationId xmlns:a16="http://schemas.microsoft.com/office/drawing/2014/main" id="{B5E2B5B6-A674-4CF6-99C6-1FF1C1309F75}"/>
                </a:ext>
              </a:extLst>
            </p:cNvPr>
            <p:cNvSpPr/>
            <p:nvPr/>
          </p:nvSpPr>
          <p:spPr>
            <a:xfrm>
              <a:off x="10883313" y="147254"/>
              <a:ext cx="133382" cy="126041"/>
            </a:xfrm>
            <a:prstGeom prst="ellipse">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椭圆 11">
              <a:extLst>
                <a:ext uri="{FF2B5EF4-FFF2-40B4-BE49-F238E27FC236}">
                  <a16:creationId xmlns:a16="http://schemas.microsoft.com/office/drawing/2014/main" id="{B5E2B5B6-A674-4CF6-99C6-1FF1C1309F75}"/>
                </a:ext>
              </a:extLst>
            </p:cNvPr>
            <p:cNvSpPr/>
            <p:nvPr/>
          </p:nvSpPr>
          <p:spPr>
            <a:xfrm>
              <a:off x="11093026" y="147254"/>
              <a:ext cx="133382" cy="126041"/>
            </a:xfrm>
            <a:prstGeom prst="ellipse">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3" name="椭圆 12">
              <a:extLst>
                <a:ext uri="{FF2B5EF4-FFF2-40B4-BE49-F238E27FC236}">
                  <a16:creationId xmlns:a16="http://schemas.microsoft.com/office/drawing/2014/main" id="{B5E2B5B6-A674-4CF6-99C6-1FF1C1309F75}"/>
                </a:ext>
              </a:extLst>
            </p:cNvPr>
            <p:cNvSpPr/>
            <p:nvPr/>
          </p:nvSpPr>
          <p:spPr>
            <a:xfrm>
              <a:off x="11286793" y="147254"/>
              <a:ext cx="133382" cy="126041"/>
            </a:xfrm>
            <a:prstGeom prst="ellipse">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椭圆 13">
              <a:extLst>
                <a:ext uri="{FF2B5EF4-FFF2-40B4-BE49-F238E27FC236}">
                  <a16:creationId xmlns:a16="http://schemas.microsoft.com/office/drawing/2014/main" id="{B5E2B5B6-A674-4CF6-99C6-1FF1C1309F75}"/>
                </a:ext>
              </a:extLst>
            </p:cNvPr>
            <p:cNvSpPr/>
            <p:nvPr/>
          </p:nvSpPr>
          <p:spPr>
            <a:xfrm>
              <a:off x="11489121" y="147254"/>
              <a:ext cx="133382" cy="126041"/>
            </a:xfrm>
            <a:prstGeom prst="ellipse">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椭圆 14">
              <a:extLst>
                <a:ext uri="{FF2B5EF4-FFF2-40B4-BE49-F238E27FC236}">
                  <a16:creationId xmlns:a16="http://schemas.microsoft.com/office/drawing/2014/main" id="{B5E2B5B6-A674-4CF6-99C6-1FF1C1309F75}"/>
                </a:ext>
              </a:extLst>
            </p:cNvPr>
            <p:cNvSpPr/>
            <p:nvPr/>
          </p:nvSpPr>
          <p:spPr>
            <a:xfrm>
              <a:off x="11690273" y="147254"/>
              <a:ext cx="133382" cy="126041"/>
            </a:xfrm>
            <a:prstGeom prst="ellipse">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256211803"/>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31801" y="284392"/>
            <a:ext cx="2777714"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sz="2400" spc="600" dirty="0" smtClean="0">
                <a:solidFill>
                  <a:srgbClr val="084772"/>
                </a:solidFill>
                <a:latin typeface="微软雅黑" panose="020B0503020204020204" pitchFamily="34" charset="-122"/>
                <a:ea typeface="微软雅黑" panose="020B0503020204020204" pitchFamily="34" charset="-122"/>
                <a:cs typeface="+mn-cs"/>
              </a:rPr>
              <a:t>IKE</a:t>
            </a:r>
            <a:r>
              <a:rPr lang="zh-CN" altLang="en-US" sz="2400" spc="600" dirty="0" smtClean="0">
                <a:solidFill>
                  <a:srgbClr val="084772"/>
                </a:solidFill>
                <a:latin typeface="微软雅黑" panose="020B0503020204020204" pitchFamily="34" charset="-122"/>
                <a:ea typeface="微软雅黑" panose="020B0503020204020204" pitchFamily="34" charset="-122"/>
                <a:cs typeface="+mn-cs"/>
              </a:rPr>
              <a:t>协商</a:t>
            </a:r>
            <a:endParaRPr sz="2400" spc="600" dirty="0">
              <a:solidFill>
                <a:srgbClr val="084772"/>
              </a:solidFill>
              <a:latin typeface="微软雅黑" panose="020B0503020204020204" pitchFamily="34" charset="-122"/>
              <a:ea typeface="微软雅黑" panose="020B0503020204020204" pitchFamily="34" charset="-122"/>
              <a:cs typeface="+mn-cs"/>
            </a:endParaRPr>
          </a:p>
        </p:txBody>
      </p:sp>
      <p:sp>
        <p:nvSpPr>
          <p:cNvPr id="4" name="object 4"/>
          <p:cNvSpPr txBox="1"/>
          <p:nvPr/>
        </p:nvSpPr>
        <p:spPr>
          <a:xfrm>
            <a:off x="421799" y="1392864"/>
            <a:ext cx="3873754" cy="4954771"/>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3200" baseline="0">
                <a:solidFill>
                  <a:srgbClr val="C00000"/>
                </a:solidFill>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2800" dirty="0" smtClean="0"/>
              <a:t>IKE</a:t>
            </a:r>
            <a:r>
              <a:rPr lang="zh-CN" altLang="en-US" sz="2800" dirty="0"/>
              <a:t>与</a:t>
            </a:r>
            <a:r>
              <a:rPr lang="en-US" altLang="zh-CN" sz="2800" dirty="0"/>
              <a:t>AH/ESP</a:t>
            </a:r>
            <a:r>
              <a:rPr lang="zh-CN" altLang="en-US" sz="2800" dirty="0"/>
              <a:t>之间关系</a:t>
            </a:r>
          </a:p>
          <a:p>
            <a:pPr lvl="1"/>
            <a:r>
              <a:rPr lang="en-US" altLang="zh-CN" sz="2000" dirty="0"/>
              <a:t>IKE</a:t>
            </a:r>
            <a:r>
              <a:rPr lang="zh-CN" altLang="en-US" sz="2000" dirty="0"/>
              <a:t>是</a:t>
            </a:r>
            <a:r>
              <a:rPr lang="en-US" altLang="zh-CN" sz="2000" dirty="0"/>
              <a:t>UDP</a:t>
            </a:r>
            <a:r>
              <a:rPr lang="zh-CN" altLang="en-US" sz="2000" dirty="0"/>
              <a:t>之上的一个应用层协议，是</a:t>
            </a:r>
            <a:r>
              <a:rPr lang="en-US" altLang="zh-CN" sz="2000" dirty="0"/>
              <a:t>IPSec</a:t>
            </a:r>
            <a:r>
              <a:rPr lang="zh-CN" altLang="en-US" sz="2000" dirty="0"/>
              <a:t>的信令协议</a:t>
            </a:r>
            <a:r>
              <a:rPr lang="zh-CN" altLang="en-US" sz="2000" dirty="0" smtClean="0"/>
              <a:t>。</a:t>
            </a:r>
            <a:endParaRPr lang="en-US" altLang="zh-CN" sz="2000" dirty="0" smtClean="0"/>
          </a:p>
          <a:p>
            <a:pPr lvl="1"/>
            <a:r>
              <a:rPr lang="en-US" altLang="zh-CN" sz="2000" dirty="0" smtClean="0"/>
              <a:t>IKE</a:t>
            </a:r>
            <a:r>
              <a:rPr lang="zh-CN" altLang="en-US" sz="2000" dirty="0"/>
              <a:t>为</a:t>
            </a:r>
            <a:r>
              <a:rPr lang="en-US" altLang="zh-CN" sz="2000" dirty="0"/>
              <a:t>IPSec</a:t>
            </a:r>
            <a:r>
              <a:rPr lang="zh-CN" altLang="en-US" sz="2000" dirty="0"/>
              <a:t>协商生成密钥</a:t>
            </a:r>
            <a:r>
              <a:rPr lang="en-US" altLang="zh-CN" sz="2000" dirty="0"/>
              <a:t>,</a:t>
            </a:r>
            <a:r>
              <a:rPr lang="zh-CN" altLang="en-US" sz="2000" dirty="0"/>
              <a:t>供</a:t>
            </a:r>
            <a:r>
              <a:rPr lang="en-US" altLang="zh-CN" sz="2000" dirty="0"/>
              <a:t>AH/ESP</a:t>
            </a:r>
            <a:r>
              <a:rPr lang="zh-CN" altLang="en-US" sz="2000" dirty="0"/>
              <a:t>加解密和验证使用</a:t>
            </a:r>
            <a:r>
              <a:rPr lang="zh-CN" altLang="en-US" sz="2000" dirty="0" smtClean="0"/>
              <a:t>。</a:t>
            </a:r>
            <a:endParaRPr lang="en-US" altLang="zh-CN" sz="2000" dirty="0" smtClean="0"/>
          </a:p>
          <a:p>
            <a:pPr lvl="1"/>
            <a:r>
              <a:rPr lang="en-US" altLang="zh-CN" sz="2000" dirty="0" smtClean="0"/>
              <a:t>AH</a:t>
            </a:r>
            <a:r>
              <a:rPr lang="zh-CN" altLang="en-US" sz="2000" dirty="0"/>
              <a:t>协议和</a:t>
            </a:r>
            <a:r>
              <a:rPr lang="en-US" altLang="zh-CN" sz="2000" dirty="0"/>
              <a:t>ESP</a:t>
            </a:r>
            <a:r>
              <a:rPr lang="zh-CN" altLang="en-US" sz="2000" dirty="0"/>
              <a:t>协议有自己的协议号，分别是</a:t>
            </a:r>
            <a:r>
              <a:rPr lang="en-US" altLang="zh-CN" sz="2000" dirty="0"/>
              <a:t>51</a:t>
            </a:r>
            <a:r>
              <a:rPr lang="zh-CN" altLang="en-US" sz="2000" dirty="0"/>
              <a:t>和</a:t>
            </a:r>
            <a:r>
              <a:rPr lang="en-US" altLang="zh-CN" sz="2000" dirty="0"/>
              <a:t>50</a:t>
            </a:r>
            <a:r>
              <a:rPr lang="zh-CN" altLang="en-US" sz="2000" dirty="0"/>
              <a:t>。</a:t>
            </a:r>
          </a:p>
        </p:txBody>
      </p:sp>
      <p:grpSp>
        <p:nvGrpSpPr>
          <p:cNvPr id="8" name="组合 7">
            <a:extLst>
              <a:ext uri="{FF2B5EF4-FFF2-40B4-BE49-F238E27FC236}">
                <a16:creationId xmlns:a16="http://schemas.microsoft.com/office/drawing/2014/main" id="{94FACF2C-E8EA-4EBB-A5F5-624C5A2029E3}"/>
              </a:ext>
            </a:extLst>
          </p:cNvPr>
          <p:cNvGrpSpPr/>
          <p:nvPr/>
        </p:nvGrpSpPr>
        <p:grpSpPr>
          <a:xfrm>
            <a:off x="0" y="282221"/>
            <a:ext cx="12191996" cy="378554"/>
            <a:chOff x="0" y="247949"/>
            <a:chExt cx="12191996" cy="378554"/>
          </a:xfrm>
        </p:grpSpPr>
        <p:sp>
          <p:nvSpPr>
            <p:cNvPr id="16" name="矩形 15">
              <a:extLst>
                <a:ext uri="{FF2B5EF4-FFF2-40B4-BE49-F238E27FC236}">
                  <a16:creationId xmlns:a16="http://schemas.microsoft.com/office/drawing/2014/main" id="{F9A61405-0682-4602-BF60-F734C8C97EA0}"/>
                </a:ext>
              </a:extLst>
            </p:cNvPr>
            <p:cNvSpPr/>
            <p:nvPr/>
          </p:nvSpPr>
          <p:spPr>
            <a:xfrm>
              <a:off x="3136605" y="247949"/>
              <a:ext cx="9055391"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50" name="Picture 2" descr="https://img-blog.csdnimg.cn/20190620095933748.png?x-ossprocess=image/watermark,type_ZmFuZ3poZW5naGVpdGk,shadow_10,text_aHR0cHM6Ly9ibG9nLmNzZG4ubmV0L05FVUNob3Jkcw==,size_16,color_FFFFFF,t_70#pic_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2938" y="1952511"/>
            <a:ext cx="5968597" cy="3740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511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31801" y="284392"/>
            <a:ext cx="2777714"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sz="2400" spc="600" dirty="0" smtClean="0">
                <a:solidFill>
                  <a:srgbClr val="084772"/>
                </a:solidFill>
                <a:latin typeface="微软雅黑" panose="020B0503020204020204" pitchFamily="34" charset="-122"/>
                <a:ea typeface="微软雅黑" panose="020B0503020204020204" pitchFamily="34" charset="-122"/>
                <a:cs typeface="+mn-cs"/>
              </a:rPr>
              <a:t>IKE</a:t>
            </a:r>
            <a:r>
              <a:rPr lang="zh-CN" altLang="en-US" sz="2400" spc="600" dirty="0">
                <a:solidFill>
                  <a:srgbClr val="084772"/>
                </a:solidFill>
                <a:latin typeface="微软雅黑" panose="020B0503020204020204" pitchFamily="34" charset="-122"/>
                <a:ea typeface="微软雅黑" panose="020B0503020204020204" pitchFamily="34" charset="-122"/>
                <a:cs typeface="+mn-cs"/>
              </a:rPr>
              <a:t>协商</a:t>
            </a:r>
            <a:r>
              <a:rPr lang="zh-CN" altLang="en-US" sz="2400" spc="600" dirty="0" smtClean="0">
                <a:solidFill>
                  <a:srgbClr val="084772"/>
                </a:solidFill>
                <a:latin typeface="微软雅黑" panose="020B0503020204020204" pitchFamily="34" charset="-122"/>
                <a:ea typeface="微软雅黑" panose="020B0503020204020204" pitchFamily="34" charset="-122"/>
                <a:cs typeface="+mn-cs"/>
              </a:rPr>
              <a:t>阶段</a:t>
            </a:r>
            <a:endParaRPr sz="2400" spc="600" dirty="0">
              <a:solidFill>
                <a:srgbClr val="084772"/>
              </a:solidFill>
              <a:latin typeface="微软雅黑" panose="020B0503020204020204" pitchFamily="34" charset="-122"/>
              <a:ea typeface="微软雅黑" panose="020B0503020204020204" pitchFamily="34" charset="-122"/>
              <a:cs typeface="+mn-cs"/>
            </a:endParaRPr>
          </a:p>
        </p:txBody>
      </p:sp>
      <p:sp>
        <p:nvSpPr>
          <p:cNvPr id="4" name="object 4"/>
          <p:cNvSpPr txBox="1"/>
          <p:nvPr/>
        </p:nvSpPr>
        <p:spPr>
          <a:xfrm>
            <a:off x="613186" y="893134"/>
            <a:ext cx="10614796" cy="4954771"/>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400" baseline="0">
                <a:solidFill>
                  <a:srgbClr val="C00000"/>
                </a:solidFill>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200" baseline="0">
                <a:latin typeface="Times New Roman" panose="02020603050405020304" pitchFamily="18" charset="0"/>
                <a:ea typeface="黑体" panose="02010609060101010101" pitchFamily="49" charset="-122"/>
              </a:defRPr>
            </a:lvl2pPr>
            <a:lvl3pPr marL="1143000"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2800" dirty="0" smtClean="0"/>
              <a:t>1.4 IKE</a:t>
            </a:r>
            <a:r>
              <a:rPr lang="zh-CN" altLang="en-US" sz="2800" dirty="0" smtClean="0"/>
              <a:t>工作过程</a:t>
            </a:r>
            <a:endParaRPr lang="en-US" altLang="zh-CN" sz="2800" dirty="0" smtClean="0"/>
          </a:p>
          <a:p>
            <a:pPr lvl="1"/>
            <a:r>
              <a:rPr lang="en-US" altLang="zh-CN" sz="2400" dirty="0" smtClean="0"/>
              <a:t>IKE</a:t>
            </a:r>
            <a:r>
              <a:rPr lang="zh-CN" altLang="en-US" sz="2400" dirty="0"/>
              <a:t>经过两个阶段为</a:t>
            </a:r>
            <a:r>
              <a:rPr lang="en-US" altLang="zh-CN" sz="2400" dirty="0"/>
              <a:t>IPSec</a:t>
            </a:r>
            <a:r>
              <a:rPr lang="zh-CN" altLang="en-US" sz="2400" dirty="0"/>
              <a:t>进行密钥协商并建立</a:t>
            </a:r>
            <a:r>
              <a:rPr lang="zh-CN" altLang="en-US" sz="2400" dirty="0" smtClean="0"/>
              <a:t>安全关联：</a:t>
            </a:r>
            <a:endParaRPr lang="en-US" altLang="zh-CN" sz="2400" dirty="0"/>
          </a:p>
          <a:p>
            <a:pPr lvl="2"/>
            <a:r>
              <a:rPr lang="zh-CN" altLang="en-US" dirty="0">
                <a:solidFill>
                  <a:srgbClr val="C00000"/>
                </a:solidFill>
              </a:rPr>
              <a:t>第一阶段交换</a:t>
            </a:r>
            <a:r>
              <a:rPr lang="zh-CN" altLang="en-US" dirty="0"/>
              <a:t>：通信各方彼此间建立了一个已通过身份验证和安全保护的通道，此阶段的交换建立了一个</a:t>
            </a:r>
            <a:r>
              <a:rPr lang="en-US" altLang="zh-CN" dirty="0"/>
              <a:t>ISAKMP</a:t>
            </a:r>
            <a:r>
              <a:rPr lang="zh-CN" altLang="en-US" dirty="0" smtClean="0"/>
              <a:t>安全关联，</a:t>
            </a:r>
            <a:r>
              <a:rPr lang="zh-CN" altLang="en-US" dirty="0"/>
              <a:t>即</a:t>
            </a:r>
            <a:r>
              <a:rPr lang="en-US" altLang="zh-CN" dirty="0"/>
              <a:t>ISAKMP SA</a:t>
            </a:r>
            <a:r>
              <a:rPr lang="zh-CN" altLang="en-US" dirty="0"/>
              <a:t>（也可称为</a:t>
            </a:r>
            <a:r>
              <a:rPr lang="en-US" altLang="zh-CN" dirty="0"/>
              <a:t>IKE SA</a:t>
            </a:r>
            <a:r>
              <a:rPr lang="zh-CN" altLang="en-US" dirty="0"/>
              <a:t>）</a:t>
            </a:r>
            <a:r>
              <a:rPr lang="zh-CN" altLang="en-US" dirty="0" smtClean="0"/>
              <a:t>。第一</a:t>
            </a:r>
            <a:r>
              <a:rPr lang="zh-CN" altLang="en-US" dirty="0"/>
              <a:t>阶段交换有两种协商模式：</a:t>
            </a:r>
            <a:endParaRPr lang="en-US" altLang="zh-CN" dirty="0"/>
          </a:p>
          <a:p>
            <a:pPr lvl="3"/>
            <a:r>
              <a:rPr lang="zh-CN" altLang="en-US" dirty="0">
                <a:solidFill>
                  <a:schemeClr val="accent5"/>
                </a:solidFill>
              </a:rPr>
              <a:t>主模式协商</a:t>
            </a:r>
            <a:r>
              <a:rPr lang="zh-CN" altLang="en-US" dirty="0"/>
              <a:t>，一般情况下，</a:t>
            </a:r>
            <a:r>
              <a:rPr lang="en-US" altLang="zh-CN" dirty="0"/>
              <a:t>IKE</a:t>
            </a:r>
            <a:r>
              <a:rPr lang="zh-CN" altLang="en-US" dirty="0"/>
              <a:t>的主模式适用于两设备的公网</a:t>
            </a:r>
            <a:r>
              <a:rPr lang="en-US" altLang="zh-CN" dirty="0"/>
              <a:t>IP</a:t>
            </a:r>
            <a:r>
              <a:rPr lang="zh-CN" altLang="en-US" dirty="0"/>
              <a:t>固定、且要实现设备之间点对点的环境。</a:t>
            </a:r>
            <a:endParaRPr lang="en-US" altLang="zh-CN" dirty="0"/>
          </a:p>
          <a:p>
            <a:pPr lvl="3"/>
            <a:r>
              <a:rPr lang="zh-CN" altLang="en-US" dirty="0">
                <a:solidFill>
                  <a:schemeClr val="accent5"/>
                </a:solidFill>
              </a:rPr>
              <a:t>野蛮模式协商</a:t>
            </a:r>
            <a:r>
              <a:rPr lang="zh-CN" altLang="en-US" dirty="0"/>
              <a:t>，对于例如</a:t>
            </a:r>
            <a:r>
              <a:rPr lang="en-US" altLang="zh-CN" dirty="0"/>
              <a:t>ADSL</a:t>
            </a:r>
            <a:r>
              <a:rPr lang="zh-CN" altLang="en-US" dirty="0"/>
              <a:t>拨号用户，其获得的公网</a:t>
            </a:r>
            <a:r>
              <a:rPr lang="en-US" altLang="zh-CN" dirty="0"/>
              <a:t>IP</a:t>
            </a:r>
            <a:r>
              <a:rPr lang="zh-CN" altLang="en-US" dirty="0"/>
              <a:t>不是固定的，且可能存在</a:t>
            </a:r>
            <a:r>
              <a:rPr lang="en-US" altLang="zh-CN" dirty="0"/>
              <a:t>NAT</a:t>
            </a:r>
            <a:r>
              <a:rPr lang="zh-CN" altLang="en-US" dirty="0"/>
              <a:t>设备的情况下，采用野蛮模式做</a:t>
            </a:r>
            <a:r>
              <a:rPr lang="en-US" altLang="zh-CN" dirty="0"/>
              <a:t>NAT</a:t>
            </a:r>
            <a:r>
              <a:rPr lang="zh-CN" altLang="en-US" dirty="0"/>
              <a:t>穿越，同时，由于</a:t>
            </a:r>
            <a:r>
              <a:rPr lang="en-US" altLang="zh-CN" dirty="0"/>
              <a:t>IP</a:t>
            </a:r>
            <a:r>
              <a:rPr lang="zh-CN" altLang="en-US" dirty="0"/>
              <a:t>不是固定的，用</a:t>
            </a:r>
            <a:r>
              <a:rPr lang="en-US" altLang="zh-CN" dirty="0"/>
              <a:t>name</a:t>
            </a:r>
            <a:r>
              <a:rPr lang="zh-CN" altLang="en-US" dirty="0"/>
              <a:t>作为</a:t>
            </a:r>
            <a:r>
              <a:rPr lang="en-US" altLang="zh-CN" dirty="0"/>
              <a:t>id-type</a:t>
            </a:r>
            <a:r>
              <a:rPr lang="zh-CN" altLang="en-US" dirty="0"/>
              <a:t>，总部采用模板的方式接收分支的</a:t>
            </a:r>
            <a:r>
              <a:rPr lang="en-US" altLang="zh-CN" dirty="0"/>
              <a:t>IPSEC</a:t>
            </a:r>
            <a:r>
              <a:rPr lang="zh-CN" altLang="en-US" dirty="0"/>
              <a:t>接入</a:t>
            </a:r>
            <a:r>
              <a:rPr lang="zh-CN" altLang="en-US" dirty="0" smtClean="0"/>
              <a:t>。</a:t>
            </a:r>
            <a:endParaRPr lang="en-US" altLang="zh-CN" dirty="0" smtClean="0"/>
          </a:p>
          <a:p>
            <a:pPr lvl="2"/>
            <a:r>
              <a:rPr lang="zh-CN" altLang="en-US" dirty="0">
                <a:solidFill>
                  <a:srgbClr val="C00000"/>
                </a:solidFill>
              </a:rPr>
              <a:t>第二阶段交换</a:t>
            </a:r>
            <a:r>
              <a:rPr lang="zh-CN" altLang="en-US" dirty="0"/>
              <a:t>：用已经建立的安全关联（</a:t>
            </a:r>
            <a:r>
              <a:rPr lang="en-US" altLang="zh-CN" dirty="0"/>
              <a:t>IKE SA</a:t>
            </a:r>
            <a:r>
              <a:rPr lang="zh-CN" altLang="en-US" dirty="0"/>
              <a:t>）为</a:t>
            </a:r>
            <a:r>
              <a:rPr lang="en-US" altLang="zh-CN" dirty="0"/>
              <a:t>IPSec</a:t>
            </a:r>
            <a:r>
              <a:rPr lang="zh-CN" altLang="en-US" dirty="0"/>
              <a:t>协商安全服务，即为</a:t>
            </a:r>
            <a:r>
              <a:rPr lang="en-US" altLang="zh-CN" dirty="0"/>
              <a:t>IPSec</a:t>
            </a:r>
            <a:r>
              <a:rPr lang="zh-CN" altLang="en-US" dirty="0"/>
              <a:t>协商具体的安全关联，建立</a:t>
            </a:r>
            <a:r>
              <a:rPr lang="en-US" altLang="zh-CN" dirty="0"/>
              <a:t>IPSec SA</a:t>
            </a:r>
            <a:r>
              <a:rPr lang="zh-CN" altLang="en-US" dirty="0"/>
              <a:t>，产生真正可以用来加密数据流的密钥，</a:t>
            </a:r>
            <a:r>
              <a:rPr lang="en-US" altLang="zh-CN" dirty="0"/>
              <a:t>IPSec SA</a:t>
            </a:r>
            <a:r>
              <a:rPr lang="zh-CN" altLang="en-US" dirty="0"/>
              <a:t>用于最终的</a:t>
            </a:r>
            <a:r>
              <a:rPr lang="en-US" altLang="zh-CN" dirty="0"/>
              <a:t>IP</a:t>
            </a:r>
            <a:r>
              <a:rPr lang="zh-CN" altLang="en-US" dirty="0"/>
              <a:t>数据安全传送。</a:t>
            </a:r>
          </a:p>
        </p:txBody>
      </p:sp>
      <p:grpSp>
        <p:nvGrpSpPr>
          <p:cNvPr id="8" name="组合 7">
            <a:extLst>
              <a:ext uri="{FF2B5EF4-FFF2-40B4-BE49-F238E27FC236}">
                <a16:creationId xmlns:a16="http://schemas.microsoft.com/office/drawing/2014/main" id="{94FACF2C-E8EA-4EBB-A5F5-624C5A2029E3}"/>
              </a:ext>
            </a:extLst>
          </p:cNvPr>
          <p:cNvGrpSpPr/>
          <p:nvPr/>
        </p:nvGrpSpPr>
        <p:grpSpPr>
          <a:xfrm>
            <a:off x="0" y="282221"/>
            <a:ext cx="12191996" cy="378554"/>
            <a:chOff x="0" y="247949"/>
            <a:chExt cx="12191996" cy="378554"/>
          </a:xfrm>
        </p:grpSpPr>
        <p:sp>
          <p:nvSpPr>
            <p:cNvPr id="16" name="矩形 15">
              <a:extLst>
                <a:ext uri="{FF2B5EF4-FFF2-40B4-BE49-F238E27FC236}">
                  <a16:creationId xmlns:a16="http://schemas.microsoft.com/office/drawing/2014/main" id="{F9A61405-0682-4602-BF60-F734C8C97EA0}"/>
                </a:ext>
              </a:extLst>
            </p:cNvPr>
            <p:cNvSpPr/>
            <p:nvPr/>
          </p:nvSpPr>
          <p:spPr>
            <a:xfrm>
              <a:off x="3136605" y="247949"/>
              <a:ext cx="9055391"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560302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56930" y="2052084"/>
            <a:ext cx="10473070" cy="3200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object 3"/>
          <p:cNvSpPr txBox="1">
            <a:spLocks noGrp="1"/>
          </p:cNvSpPr>
          <p:nvPr>
            <p:ph type="title"/>
          </p:nvPr>
        </p:nvSpPr>
        <p:spPr>
          <a:xfrm>
            <a:off x="731801" y="284392"/>
            <a:ext cx="2777714"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sz="2400" spc="600" dirty="0" smtClean="0">
                <a:solidFill>
                  <a:srgbClr val="084772"/>
                </a:solidFill>
                <a:latin typeface="微软雅黑" panose="020B0503020204020204" pitchFamily="34" charset="-122"/>
                <a:ea typeface="微软雅黑" panose="020B0503020204020204" pitchFamily="34" charset="-122"/>
                <a:cs typeface="+mn-cs"/>
              </a:rPr>
              <a:t>IKE</a:t>
            </a:r>
            <a:r>
              <a:rPr lang="zh-CN" altLang="en-US" sz="2400" spc="600" dirty="0">
                <a:solidFill>
                  <a:srgbClr val="084772"/>
                </a:solidFill>
                <a:latin typeface="微软雅黑" panose="020B0503020204020204" pitchFamily="34" charset="-122"/>
                <a:ea typeface="微软雅黑" panose="020B0503020204020204" pitchFamily="34" charset="-122"/>
                <a:cs typeface="+mn-cs"/>
              </a:rPr>
              <a:t>协商</a:t>
            </a:r>
            <a:r>
              <a:rPr lang="zh-CN" altLang="en-US" sz="2400" spc="600" dirty="0" smtClean="0">
                <a:solidFill>
                  <a:srgbClr val="084772"/>
                </a:solidFill>
                <a:latin typeface="微软雅黑" panose="020B0503020204020204" pitchFamily="34" charset="-122"/>
                <a:ea typeface="微软雅黑" panose="020B0503020204020204" pitchFamily="34" charset="-122"/>
                <a:cs typeface="+mn-cs"/>
              </a:rPr>
              <a:t>阶段</a:t>
            </a:r>
            <a:endParaRPr sz="2400" spc="600" dirty="0">
              <a:solidFill>
                <a:srgbClr val="084772"/>
              </a:solidFill>
              <a:latin typeface="微软雅黑" panose="020B0503020204020204" pitchFamily="34" charset="-122"/>
              <a:ea typeface="微软雅黑" panose="020B0503020204020204" pitchFamily="34" charset="-122"/>
              <a:cs typeface="+mn-cs"/>
            </a:endParaRPr>
          </a:p>
        </p:txBody>
      </p:sp>
      <p:sp>
        <p:nvSpPr>
          <p:cNvPr id="4" name="object 4"/>
          <p:cNvSpPr txBox="1"/>
          <p:nvPr/>
        </p:nvSpPr>
        <p:spPr>
          <a:xfrm>
            <a:off x="613186" y="893134"/>
            <a:ext cx="10614796" cy="4954771"/>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400" baseline="0">
                <a:solidFill>
                  <a:srgbClr val="C00000"/>
                </a:solidFill>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200" baseline="0">
                <a:latin typeface="Times New Roman" panose="02020603050405020304" pitchFamily="18" charset="0"/>
                <a:ea typeface="黑体" panose="02010609060101010101" pitchFamily="49" charset="-122"/>
              </a:defRPr>
            </a:lvl2pPr>
            <a:lvl3pPr marL="1143000"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2800" dirty="0" smtClean="0"/>
              <a:t>1.4 IKE</a:t>
            </a:r>
            <a:r>
              <a:rPr lang="zh-CN" altLang="en-US" sz="2800" dirty="0" smtClean="0"/>
              <a:t>工作过程</a:t>
            </a:r>
            <a:endParaRPr lang="en-US" altLang="zh-CN" sz="2800" dirty="0" smtClean="0"/>
          </a:p>
          <a:p>
            <a:pPr lvl="1"/>
            <a:r>
              <a:rPr lang="en-US" altLang="zh-CN" sz="2400" dirty="0" smtClean="0"/>
              <a:t>IKE</a:t>
            </a:r>
            <a:r>
              <a:rPr lang="zh-CN" altLang="en-US" sz="2400" dirty="0"/>
              <a:t>经过两个阶段为</a:t>
            </a:r>
            <a:r>
              <a:rPr lang="en-US" altLang="zh-CN" sz="2400" dirty="0"/>
              <a:t>IPSec</a:t>
            </a:r>
            <a:r>
              <a:rPr lang="zh-CN" altLang="en-US" sz="2400" dirty="0"/>
              <a:t>进行密钥协商并建立</a:t>
            </a:r>
            <a:r>
              <a:rPr lang="zh-CN" altLang="en-US" sz="2400" dirty="0" smtClean="0"/>
              <a:t>安全关联：</a:t>
            </a:r>
            <a:endParaRPr lang="en-US" altLang="zh-CN" sz="2400" dirty="0"/>
          </a:p>
          <a:p>
            <a:pPr lvl="2"/>
            <a:r>
              <a:rPr lang="zh-CN" altLang="en-US" dirty="0">
                <a:solidFill>
                  <a:srgbClr val="C00000"/>
                </a:solidFill>
              </a:rPr>
              <a:t>第一阶段交换</a:t>
            </a:r>
            <a:r>
              <a:rPr lang="zh-CN" altLang="en-US" dirty="0"/>
              <a:t>：通信各方彼此间建立了一个已通过身份验证和安全保护的通道，此阶段的交换建立了一个</a:t>
            </a:r>
            <a:r>
              <a:rPr lang="en-US" altLang="zh-CN" dirty="0"/>
              <a:t>ISAKMP</a:t>
            </a:r>
            <a:r>
              <a:rPr lang="zh-CN" altLang="en-US" dirty="0" smtClean="0"/>
              <a:t>安全关联，</a:t>
            </a:r>
            <a:r>
              <a:rPr lang="zh-CN" altLang="en-US" dirty="0"/>
              <a:t>即</a:t>
            </a:r>
            <a:r>
              <a:rPr lang="en-US" altLang="zh-CN" dirty="0"/>
              <a:t>ISAKMP SA</a:t>
            </a:r>
            <a:r>
              <a:rPr lang="zh-CN" altLang="en-US" dirty="0"/>
              <a:t>（也可称为</a:t>
            </a:r>
            <a:r>
              <a:rPr lang="en-US" altLang="zh-CN" dirty="0"/>
              <a:t>IKE SA</a:t>
            </a:r>
            <a:r>
              <a:rPr lang="zh-CN" altLang="en-US" dirty="0"/>
              <a:t>）</a:t>
            </a:r>
            <a:r>
              <a:rPr lang="zh-CN" altLang="en-US" dirty="0" smtClean="0"/>
              <a:t>。第一</a:t>
            </a:r>
            <a:r>
              <a:rPr lang="zh-CN" altLang="en-US" dirty="0"/>
              <a:t>阶段交换有两种协商模式：</a:t>
            </a:r>
            <a:endParaRPr lang="en-US" altLang="zh-CN" dirty="0"/>
          </a:p>
          <a:p>
            <a:pPr lvl="3"/>
            <a:r>
              <a:rPr lang="zh-CN" altLang="en-US" dirty="0">
                <a:solidFill>
                  <a:schemeClr val="accent5"/>
                </a:solidFill>
              </a:rPr>
              <a:t>主模式协商</a:t>
            </a:r>
            <a:r>
              <a:rPr lang="zh-CN" altLang="en-US" dirty="0"/>
              <a:t>，一般情况下，</a:t>
            </a:r>
            <a:r>
              <a:rPr lang="en-US" altLang="zh-CN" dirty="0"/>
              <a:t>IKE</a:t>
            </a:r>
            <a:r>
              <a:rPr lang="zh-CN" altLang="en-US" dirty="0"/>
              <a:t>的主模式适用于两设备的公网</a:t>
            </a:r>
            <a:r>
              <a:rPr lang="en-US" altLang="zh-CN" dirty="0"/>
              <a:t>IP</a:t>
            </a:r>
            <a:r>
              <a:rPr lang="zh-CN" altLang="en-US" dirty="0"/>
              <a:t>固定、且要实现设备之间点对点的环境。</a:t>
            </a:r>
            <a:endParaRPr lang="en-US" altLang="zh-CN" dirty="0"/>
          </a:p>
          <a:p>
            <a:pPr lvl="3"/>
            <a:r>
              <a:rPr lang="zh-CN" altLang="en-US" dirty="0">
                <a:solidFill>
                  <a:schemeClr val="accent5"/>
                </a:solidFill>
              </a:rPr>
              <a:t>野蛮模式协商</a:t>
            </a:r>
            <a:r>
              <a:rPr lang="zh-CN" altLang="en-US" dirty="0"/>
              <a:t>，对于例如</a:t>
            </a:r>
            <a:r>
              <a:rPr lang="en-US" altLang="zh-CN" dirty="0"/>
              <a:t>ADSL</a:t>
            </a:r>
            <a:r>
              <a:rPr lang="zh-CN" altLang="en-US" dirty="0"/>
              <a:t>拨号用户，其获得的公网</a:t>
            </a:r>
            <a:r>
              <a:rPr lang="en-US" altLang="zh-CN" dirty="0"/>
              <a:t>IP</a:t>
            </a:r>
            <a:r>
              <a:rPr lang="zh-CN" altLang="en-US" dirty="0"/>
              <a:t>不是固定的，且可能存在</a:t>
            </a:r>
            <a:r>
              <a:rPr lang="en-US" altLang="zh-CN" dirty="0"/>
              <a:t>NAT</a:t>
            </a:r>
            <a:r>
              <a:rPr lang="zh-CN" altLang="en-US" dirty="0"/>
              <a:t>设备的情况下，采用野蛮模式做</a:t>
            </a:r>
            <a:r>
              <a:rPr lang="en-US" altLang="zh-CN" dirty="0"/>
              <a:t>NAT</a:t>
            </a:r>
            <a:r>
              <a:rPr lang="zh-CN" altLang="en-US" dirty="0"/>
              <a:t>穿越，同时，由于</a:t>
            </a:r>
            <a:r>
              <a:rPr lang="en-US" altLang="zh-CN" dirty="0"/>
              <a:t>IP</a:t>
            </a:r>
            <a:r>
              <a:rPr lang="zh-CN" altLang="en-US" dirty="0"/>
              <a:t>不是固定的，用</a:t>
            </a:r>
            <a:r>
              <a:rPr lang="en-US" altLang="zh-CN" dirty="0"/>
              <a:t>name</a:t>
            </a:r>
            <a:r>
              <a:rPr lang="zh-CN" altLang="en-US" dirty="0"/>
              <a:t>作为</a:t>
            </a:r>
            <a:r>
              <a:rPr lang="en-US" altLang="zh-CN" dirty="0"/>
              <a:t>id-type</a:t>
            </a:r>
            <a:r>
              <a:rPr lang="zh-CN" altLang="en-US" dirty="0"/>
              <a:t>，总部采用模板的方式接收分支的</a:t>
            </a:r>
            <a:r>
              <a:rPr lang="en-US" altLang="zh-CN" dirty="0"/>
              <a:t>IPSEC</a:t>
            </a:r>
            <a:r>
              <a:rPr lang="zh-CN" altLang="en-US" dirty="0"/>
              <a:t>接入</a:t>
            </a:r>
            <a:r>
              <a:rPr lang="zh-CN" altLang="en-US" dirty="0" smtClean="0"/>
              <a:t>。</a:t>
            </a:r>
            <a:endParaRPr lang="en-US" altLang="zh-CN" dirty="0" smtClean="0"/>
          </a:p>
          <a:p>
            <a:pPr lvl="2"/>
            <a:r>
              <a:rPr lang="zh-CN" altLang="en-US" dirty="0">
                <a:solidFill>
                  <a:srgbClr val="C00000"/>
                </a:solidFill>
              </a:rPr>
              <a:t>第二阶段交换</a:t>
            </a:r>
            <a:r>
              <a:rPr lang="zh-CN" altLang="en-US" dirty="0"/>
              <a:t>：用已经建立的安全关联（</a:t>
            </a:r>
            <a:r>
              <a:rPr lang="en-US" altLang="zh-CN" dirty="0"/>
              <a:t>IKE SA</a:t>
            </a:r>
            <a:r>
              <a:rPr lang="zh-CN" altLang="en-US" dirty="0"/>
              <a:t>）为</a:t>
            </a:r>
            <a:r>
              <a:rPr lang="en-US" altLang="zh-CN" dirty="0"/>
              <a:t>IPSec</a:t>
            </a:r>
            <a:r>
              <a:rPr lang="zh-CN" altLang="en-US" dirty="0"/>
              <a:t>协商安全服务，即为</a:t>
            </a:r>
            <a:r>
              <a:rPr lang="en-US" altLang="zh-CN" dirty="0"/>
              <a:t>IPSec</a:t>
            </a:r>
            <a:r>
              <a:rPr lang="zh-CN" altLang="en-US" dirty="0"/>
              <a:t>协商具体的安全关联，建立</a:t>
            </a:r>
            <a:r>
              <a:rPr lang="en-US" altLang="zh-CN" dirty="0"/>
              <a:t>IPSec SA</a:t>
            </a:r>
            <a:r>
              <a:rPr lang="zh-CN" altLang="en-US" dirty="0"/>
              <a:t>，产生真正可以用来加密数据流的密钥，</a:t>
            </a:r>
            <a:r>
              <a:rPr lang="en-US" altLang="zh-CN" dirty="0"/>
              <a:t>IPSec SA</a:t>
            </a:r>
            <a:r>
              <a:rPr lang="zh-CN" altLang="en-US" dirty="0"/>
              <a:t>用于最终的</a:t>
            </a:r>
            <a:r>
              <a:rPr lang="en-US" altLang="zh-CN" dirty="0"/>
              <a:t>IP</a:t>
            </a:r>
            <a:r>
              <a:rPr lang="zh-CN" altLang="en-US" dirty="0"/>
              <a:t>数据安全传送。</a:t>
            </a:r>
          </a:p>
        </p:txBody>
      </p:sp>
      <p:grpSp>
        <p:nvGrpSpPr>
          <p:cNvPr id="8" name="组合 7">
            <a:extLst>
              <a:ext uri="{FF2B5EF4-FFF2-40B4-BE49-F238E27FC236}">
                <a16:creationId xmlns:a16="http://schemas.microsoft.com/office/drawing/2014/main" id="{94FACF2C-E8EA-4EBB-A5F5-624C5A2029E3}"/>
              </a:ext>
            </a:extLst>
          </p:cNvPr>
          <p:cNvGrpSpPr/>
          <p:nvPr/>
        </p:nvGrpSpPr>
        <p:grpSpPr>
          <a:xfrm>
            <a:off x="0" y="282221"/>
            <a:ext cx="12191996" cy="378554"/>
            <a:chOff x="0" y="247949"/>
            <a:chExt cx="12191996" cy="378554"/>
          </a:xfrm>
        </p:grpSpPr>
        <p:sp>
          <p:nvSpPr>
            <p:cNvPr id="16" name="矩形 15">
              <a:extLst>
                <a:ext uri="{FF2B5EF4-FFF2-40B4-BE49-F238E27FC236}">
                  <a16:creationId xmlns:a16="http://schemas.microsoft.com/office/drawing/2014/main" id="{F9A61405-0682-4602-BF60-F734C8C97EA0}"/>
                </a:ext>
              </a:extLst>
            </p:cNvPr>
            <p:cNvSpPr/>
            <p:nvPr/>
          </p:nvSpPr>
          <p:spPr>
            <a:xfrm>
              <a:off x="3136605" y="247949"/>
              <a:ext cx="9055391"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831150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734497" y="2275367"/>
            <a:ext cx="4057818" cy="3725383"/>
          </a:xfrm>
          <a:prstGeom prst="rect">
            <a:avLst/>
          </a:prstGeom>
        </p:spPr>
        <p:txBody>
          <a:bodyPr vert="horz" lIns="91440" tIns="45720" rIns="91440" bIns="45720" rtlCol="0">
            <a:normAutofit/>
          </a:bodyPr>
          <a:lstStyle>
            <a:lvl1pPr marL="358775" indent="-358775" algn="just">
              <a:lnSpc>
                <a:spcPct val="130000"/>
              </a:lnSpc>
              <a:spcBef>
                <a:spcPts val="1000"/>
              </a:spcBef>
              <a:buSzPct val="110000"/>
              <a:buFont typeface="Arial" panose="020B0604020202020204" pitchFamily="34" charset="0"/>
              <a:buChar char="•"/>
              <a:defRPr sz="2800">
                <a:latin typeface="Times New Roman" panose="02020603050405020304" pitchFamily="18" charset="0"/>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sz="2400" dirty="0" err="1" smtClean="0"/>
              <a:t>企业</a:t>
            </a:r>
            <a:r>
              <a:rPr sz="2400" dirty="0" err="1" smtClean="0">
                <a:solidFill>
                  <a:srgbClr val="C00000"/>
                </a:solidFill>
              </a:rPr>
              <a:t>可利用现有</a:t>
            </a:r>
            <a:r>
              <a:rPr lang="zh-CN" altLang="en-US" sz="2400" dirty="0" smtClean="0">
                <a:solidFill>
                  <a:srgbClr val="C00000"/>
                </a:solidFill>
              </a:rPr>
              <a:t>网络连接</a:t>
            </a:r>
            <a:r>
              <a:rPr sz="2400" dirty="0" err="1" smtClean="0">
                <a:solidFill>
                  <a:srgbClr val="C00000"/>
                </a:solidFill>
              </a:rPr>
              <a:t>方式</a:t>
            </a:r>
            <a:r>
              <a:rPr sz="2400" dirty="0" err="1"/>
              <a:t>，订做属于自己的专属网路，并不需受限于传统专线</a:t>
            </a:r>
            <a:r>
              <a:rPr lang="zh-CN" altLang="en-US" sz="2400" dirty="0"/>
              <a:t>连接</a:t>
            </a:r>
            <a:r>
              <a:rPr sz="2400" dirty="0" err="1"/>
              <a:t>点位置</a:t>
            </a:r>
            <a:r>
              <a:rPr sz="2400" dirty="0" smtClean="0"/>
              <a:t>。</a:t>
            </a:r>
            <a:endParaRPr sz="2400" dirty="0"/>
          </a:p>
        </p:txBody>
      </p:sp>
      <p:grpSp>
        <p:nvGrpSpPr>
          <p:cNvPr id="17" name="组合 16"/>
          <p:cNvGrpSpPr/>
          <p:nvPr/>
        </p:nvGrpSpPr>
        <p:grpSpPr>
          <a:xfrm>
            <a:off x="6087947" y="1634290"/>
            <a:ext cx="5233016" cy="4058934"/>
            <a:chOff x="4787654" y="2987030"/>
            <a:chExt cx="4570984" cy="3040652"/>
          </a:xfrm>
        </p:grpSpPr>
        <p:sp>
          <p:nvSpPr>
            <p:cNvPr id="3" name="object 3"/>
            <p:cNvSpPr/>
            <p:nvPr/>
          </p:nvSpPr>
          <p:spPr>
            <a:xfrm>
              <a:off x="4787654" y="3738783"/>
              <a:ext cx="4383043" cy="2097441"/>
            </a:xfrm>
            <a:prstGeom prst="rect">
              <a:avLst/>
            </a:prstGeom>
            <a:blipFill>
              <a:blip r:embed="rId3" cstate="print"/>
              <a:stretch>
                <a:fillRect/>
              </a:stretch>
            </a:blipFill>
          </p:spPr>
          <p:txBody>
            <a:bodyPr wrap="square" lIns="0" tIns="0" rIns="0" bIns="0" rtlCol="0"/>
            <a:lstStyle/>
            <a:p>
              <a:endParaRPr sz="1634"/>
            </a:p>
          </p:txBody>
        </p:sp>
        <p:sp>
          <p:nvSpPr>
            <p:cNvPr id="4" name="object 4"/>
            <p:cNvSpPr/>
            <p:nvPr/>
          </p:nvSpPr>
          <p:spPr>
            <a:xfrm>
              <a:off x="6688595" y="5153803"/>
              <a:ext cx="1060249" cy="657704"/>
            </a:xfrm>
            <a:prstGeom prst="rect">
              <a:avLst/>
            </a:prstGeom>
            <a:blipFill>
              <a:blip r:embed="rId4" cstate="print"/>
              <a:stretch>
                <a:fillRect/>
              </a:stretch>
            </a:blipFill>
          </p:spPr>
          <p:txBody>
            <a:bodyPr wrap="square" lIns="0" tIns="0" rIns="0" bIns="0" rtlCol="0"/>
            <a:lstStyle/>
            <a:p>
              <a:endParaRPr sz="1634"/>
            </a:p>
          </p:txBody>
        </p:sp>
        <p:sp>
          <p:nvSpPr>
            <p:cNvPr id="5" name="object 5"/>
            <p:cNvSpPr txBox="1"/>
            <p:nvPr/>
          </p:nvSpPr>
          <p:spPr>
            <a:xfrm>
              <a:off x="8041023" y="5045180"/>
              <a:ext cx="1060397" cy="263118"/>
            </a:xfrm>
            <a:prstGeom prst="rect">
              <a:avLst/>
            </a:prstGeom>
          </p:spPr>
          <p:txBody>
            <a:bodyPr vert="horz" wrap="square" lIns="0" tIns="11526" rIns="0" bIns="0" rtlCol="0">
              <a:spAutoFit/>
            </a:bodyPr>
            <a:lstStyle/>
            <a:p>
              <a:pPr marL="11527">
                <a:spcBef>
                  <a:spcPts val="91"/>
                </a:spcBef>
              </a:pPr>
              <a:r>
                <a:rPr lang="zh-CN" altLang="en-US" sz="1634" spc="-5" dirty="0">
                  <a:latin typeface="宋体"/>
                  <a:cs typeface="宋体"/>
                </a:rPr>
                <a:t>上海</a:t>
              </a:r>
              <a:r>
                <a:rPr sz="1634" spc="-5" dirty="0" err="1" smtClean="0">
                  <a:latin typeface="宋体"/>
                  <a:cs typeface="宋体"/>
                </a:rPr>
                <a:t>分公司</a:t>
              </a:r>
              <a:endParaRPr sz="1634" dirty="0">
                <a:latin typeface="宋体"/>
                <a:cs typeface="宋体"/>
              </a:endParaRPr>
            </a:p>
          </p:txBody>
        </p:sp>
        <p:sp>
          <p:nvSpPr>
            <p:cNvPr id="6" name="object 6"/>
            <p:cNvSpPr txBox="1"/>
            <p:nvPr/>
          </p:nvSpPr>
          <p:spPr>
            <a:xfrm>
              <a:off x="6976013" y="3879206"/>
              <a:ext cx="1060397" cy="263118"/>
            </a:xfrm>
            <a:prstGeom prst="rect">
              <a:avLst/>
            </a:prstGeom>
          </p:spPr>
          <p:txBody>
            <a:bodyPr vert="horz" wrap="square" lIns="0" tIns="11526" rIns="0" bIns="0" rtlCol="0">
              <a:spAutoFit/>
            </a:bodyPr>
            <a:lstStyle/>
            <a:p>
              <a:pPr marL="11527">
                <a:spcBef>
                  <a:spcPts val="91"/>
                </a:spcBef>
              </a:pPr>
              <a:r>
                <a:rPr lang="zh-CN" altLang="en-US" sz="1634" spc="-5" dirty="0">
                  <a:latin typeface="宋体"/>
                  <a:cs typeface="宋体"/>
                </a:rPr>
                <a:t>济南</a:t>
              </a:r>
              <a:r>
                <a:rPr sz="1634" spc="-5" dirty="0" err="1" smtClean="0">
                  <a:latin typeface="宋体"/>
                  <a:cs typeface="宋体"/>
                </a:rPr>
                <a:t>分公司</a:t>
              </a:r>
              <a:endParaRPr sz="1634" dirty="0">
                <a:latin typeface="宋体"/>
                <a:cs typeface="宋体"/>
              </a:endParaRPr>
            </a:p>
          </p:txBody>
        </p:sp>
        <p:sp>
          <p:nvSpPr>
            <p:cNvPr id="7" name="object 7"/>
            <p:cNvSpPr txBox="1"/>
            <p:nvPr/>
          </p:nvSpPr>
          <p:spPr>
            <a:xfrm>
              <a:off x="4955262" y="4509911"/>
              <a:ext cx="1060397" cy="263118"/>
            </a:xfrm>
            <a:prstGeom prst="rect">
              <a:avLst/>
            </a:prstGeom>
          </p:spPr>
          <p:txBody>
            <a:bodyPr vert="horz" wrap="square" lIns="0" tIns="11526" rIns="0" bIns="0" rtlCol="0">
              <a:spAutoFit/>
            </a:bodyPr>
            <a:lstStyle/>
            <a:p>
              <a:pPr marL="11527">
                <a:spcBef>
                  <a:spcPts val="91"/>
                </a:spcBef>
              </a:pPr>
              <a:r>
                <a:rPr lang="zh-CN" altLang="en-US" sz="1634" spc="-5" dirty="0">
                  <a:latin typeface="黑体" panose="02010609060101010101" pitchFamily="49" charset="-122"/>
                  <a:ea typeface="黑体" panose="02010609060101010101" pitchFamily="49" charset="-122"/>
                  <a:cs typeface="宋体"/>
                </a:rPr>
                <a:t>北京</a:t>
              </a:r>
              <a:r>
                <a:rPr sz="1634" spc="-5" dirty="0" err="1" smtClean="0">
                  <a:latin typeface="黑体" panose="02010609060101010101" pitchFamily="49" charset="-122"/>
                  <a:ea typeface="黑体" panose="02010609060101010101" pitchFamily="49" charset="-122"/>
                  <a:cs typeface="宋体"/>
                </a:rPr>
                <a:t>总公司</a:t>
              </a:r>
              <a:endParaRPr sz="1634" dirty="0">
                <a:latin typeface="黑体" panose="02010609060101010101" pitchFamily="49" charset="-122"/>
                <a:ea typeface="黑体" panose="02010609060101010101" pitchFamily="49" charset="-122"/>
                <a:cs typeface="宋体"/>
              </a:endParaRPr>
            </a:p>
          </p:txBody>
        </p:sp>
        <p:sp>
          <p:nvSpPr>
            <p:cNvPr id="8" name="object 8"/>
            <p:cNvSpPr txBox="1"/>
            <p:nvPr/>
          </p:nvSpPr>
          <p:spPr>
            <a:xfrm>
              <a:off x="6534933" y="5764564"/>
              <a:ext cx="1933495" cy="263118"/>
            </a:xfrm>
            <a:prstGeom prst="rect">
              <a:avLst/>
            </a:prstGeom>
          </p:spPr>
          <p:txBody>
            <a:bodyPr vert="horz" wrap="square" lIns="0" tIns="11526" rIns="0" bIns="0" rtlCol="0">
              <a:spAutoFit/>
            </a:bodyPr>
            <a:lstStyle/>
            <a:p>
              <a:pPr marL="161948">
                <a:spcBef>
                  <a:spcPts val="91"/>
                </a:spcBef>
              </a:pPr>
              <a:r>
                <a:rPr lang="zh-CN" altLang="en-US" sz="2451" spc="-6" baseline="-24691" dirty="0">
                  <a:latin typeface="宋体"/>
                  <a:cs typeface="宋体"/>
                </a:rPr>
                <a:t>深圳</a:t>
              </a:r>
              <a:r>
                <a:rPr sz="2451" spc="-6" baseline="-24691" dirty="0" err="1" smtClean="0">
                  <a:latin typeface="宋体"/>
                  <a:cs typeface="宋体"/>
                </a:rPr>
                <a:t>分公司</a:t>
              </a:r>
              <a:endParaRPr sz="2451" baseline="-24691" dirty="0">
                <a:latin typeface="宋体"/>
                <a:cs typeface="宋体"/>
              </a:endParaRPr>
            </a:p>
          </p:txBody>
        </p:sp>
        <p:sp>
          <p:nvSpPr>
            <p:cNvPr id="11" name="object 11"/>
            <p:cNvSpPr/>
            <p:nvPr/>
          </p:nvSpPr>
          <p:spPr>
            <a:xfrm>
              <a:off x="7011418" y="3210432"/>
              <a:ext cx="980527" cy="704949"/>
            </a:xfrm>
            <a:prstGeom prst="rect">
              <a:avLst/>
            </a:prstGeom>
            <a:blipFill>
              <a:blip r:embed="rId5" cstate="print"/>
              <a:stretch>
                <a:fillRect/>
              </a:stretch>
            </a:blipFill>
          </p:spPr>
          <p:txBody>
            <a:bodyPr wrap="square" lIns="0" tIns="0" rIns="0" bIns="0" rtlCol="0"/>
            <a:lstStyle/>
            <a:p>
              <a:endParaRPr sz="1634"/>
            </a:p>
          </p:txBody>
        </p:sp>
        <p:sp>
          <p:nvSpPr>
            <p:cNvPr id="12" name="object 12"/>
            <p:cNvSpPr txBox="1"/>
            <p:nvPr/>
          </p:nvSpPr>
          <p:spPr>
            <a:xfrm>
              <a:off x="6689705" y="4439372"/>
              <a:ext cx="670240" cy="263118"/>
            </a:xfrm>
            <a:prstGeom prst="rect">
              <a:avLst/>
            </a:prstGeom>
          </p:spPr>
          <p:txBody>
            <a:bodyPr vert="horz" wrap="square" lIns="0" tIns="11526" rIns="0" bIns="0" rtlCol="0">
              <a:spAutoFit/>
            </a:bodyPr>
            <a:lstStyle/>
            <a:p>
              <a:pPr marL="11527">
                <a:spcBef>
                  <a:spcPts val="91"/>
                </a:spcBef>
              </a:pPr>
              <a:r>
                <a:rPr sz="1634" spc="-5" dirty="0">
                  <a:latin typeface="Times New Roman"/>
                  <a:cs typeface="Times New Roman"/>
                </a:rPr>
                <a:t>Internet</a:t>
              </a:r>
              <a:endParaRPr sz="1634" dirty="0">
                <a:latin typeface="Times New Roman"/>
                <a:cs typeface="Times New Roman"/>
              </a:endParaRPr>
            </a:p>
          </p:txBody>
        </p:sp>
        <p:sp>
          <p:nvSpPr>
            <p:cNvPr id="15" name="矩形 14"/>
            <p:cNvSpPr/>
            <p:nvPr/>
          </p:nvSpPr>
          <p:spPr>
            <a:xfrm>
              <a:off x="7682629" y="2987030"/>
              <a:ext cx="1676009" cy="369332"/>
            </a:xfrm>
            <a:prstGeom prst="rect">
              <a:avLst/>
            </a:prstGeom>
          </p:spPr>
          <p:txBody>
            <a:bodyPr wrap="square">
              <a:spAutoFit/>
            </a:bodyPr>
            <a:lstStyle/>
            <a:p>
              <a:pPr marR="979178" algn="r">
                <a:spcBef>
                  <a:spcPts val="377"/>
                </a:spcBef>
              </a:pPr>
              <a:r>
                <a:rPr lang="en-US" altLang="zh-CN" spc="-5" dirty="0" smtClean="0">
                  <a:latin typeface="Times New Roman"/>
                  <a:cs typeface="Times New Roman"/>
                </a:rPr>
                <a:t>A</a:t>
              </a:r>
              <a:r>
                <a:rPr lang="en-US" altLang="zh-CN" dirty="0" smtClean="0">
                  <a:latin typeface="Times New Roman"/>
                  <a:cs typeface="Times New Roman"/>
                </a:rPr>
                <a:t>T</a:t>
              </a:r>
              <a:r>
                <a:rPr lang="en-US" altLang="zh-CN" spc="-9" dirty="0" smtClean="0">
                  <a:latin typeface="Times New Roman"/>
                  <a:cs typeface="Times New Roman"/>
                </a:rPr>
                <a:t>M</a:t>
              </a:r>
              <a:endParaRPr lang="zh-CN" altLang="en-US" dirty="0">
                <a:latin typeface="宋体"/>
                <a:cs typeface="宋体"/>
              </a:endParaRPr>
            </a:p>
          </p:txBody>
        </p:sp>
        <p:sp>
          <p:nvSpPr>
            <p:cNvPr id="16" name="矩形 15"/>
            <p:cNvSpPr/>
            <p:nvPr/>
          </p:nvSpPr>
          <p:spPr>
            <a:xfrm>
              <a:off x="5017299" y="3309552"/>
              <a:ext cx="784830" cy="369332"/>
            </a:xfrm>
            <a:prstGeom prst="rect">
              <a:avLst/>
            </a:prstGeom>
          </p:spPr>
          <p:txBody>
            <a:bodyPr wrap="none">
              <a:spAutoFit/>
            </a:bodyPr>
            <a:lstStyle/>
            <a:p>
              <a:pPr>
                <a:spcBef>
                  <a:spcPts val="23"/>
                </a:spcBef>
              </a:pPr>
              <a:r>
                <a:rPr lang="en-US" altLang="zh-CN" spc="-5" dirty="0" smtClean="0">
                  <a:latin typeface="Times New Roman"/>
                  <a:cs typeface="Times New Roman"/>
                </a:rPr>
                <a:t>ADSL</a:t>
              </a:r>
              <a:endParaRPr lang="zh-CN" altLang="en-US" dirty="0">
                <a:latin typeface="Times New Roman"/>
                <a:cs typeface="Times New Roman"/>
              </a:endParaRPr>
            </a:p>
          </p:txBody>
        </p:sp>
      </p:grpSp>
      <p:sp>
        <p:nvSpPr>
          <p:cNvPr id="31" name="矩形 30"/>
          <p:cNvSpPr/>
          <p:nvPr/>
        </p:nvSpPr>
        <p:spPr>
          <a:xfrm>
            <a:off x="10138830" y="2926528"/>
            <a:ext cx="2151414" cy="369332"/>
          </a:xfrm>
          <a:prstGeom prst="rect">
            <a:avLst/>
          </a:prstGeom>
        </p:spPr>
        <p:txBody>
          <a:bodyPr wrap="square">
            <a:spAutoFit/>
          </a:bodyPr>
          <a:lstStyle/>
          <a:p>
            <a:pPr marL="161948">
              <a:spcBef>
                <a:spcPts val="91"/>
              </a:spcBef>
            </a:pPr>
            <a:r>
              <a:rPr lang="en-US" altLang="zh-CN" spc="-5" dirty="0" smtClean="0">
                <a:latin typeface="Times New Roman"/>
                <a:cs typeface="Times New Roman"/>
              </a:rPr>
              <a:t>Frame Relay</a:t>
            </a:r>
            <a:endParaRPr lang="zh-CN" altLang="en-US" dirty="0"/>
          </a:p>
        </p:txBody>
      </p:sp>
      <p:sp>
        <p:nvSpPr>
          <p:cNvPr id="32" name="标题 1"/>
          <p:cNvSpPr>
            <a:spLocks noGrp="1"/>
          </p:cNvSpPr>
          <p:nvPr>
            <p:ph type="title"/>
          </p:nvPr>
        </p:nvSpPr>
        <p:spPr>
          <a:xfrm>
            <a:off x="634006" y="420810"/>
            <a:ext cx="2496870" cy="378554"/>
          </a:xfrm>
        </p:spPr>
        <p:txBody>
          <a:bodyPr>
            <a:noAutofit/>
          </a:bodyPr>
          <a:lstStyle/>
          <a:p>
            <a:r>
              <a:rPr lang="zh-CN" altLang="en-US" sz="2400" spc="600" dirty="0" smtClean="0">
                <a:solidFill>
                  <a:srgbClr val="084772"/>
                </a:solidFill>
                <a:latin typeface="微软雅黑" panose="020B0503020204020204" pitchFamily="34" charset="-122"/>
                <a:ea typeface="微软雅黑" panose="020B0503020204020204" pitchFamily="34" charset="-122"/>
              </a:rPr>
              <a:t>虚拟</a:t>
            </a:r>
            <a:r>
              <a:rPr lang="zh-CN" altLang="en-US" sz="2400" spc="600" dirty="0">
                <a:solidFill>
                  <a:srgbClr val="084772"/>
                </a:solidFill>
                <a:latin typeface="微软雅黑" panose="020B0503020204020204" pitchFamily="34" charset="-122"/>
                <a:ea typeface="微软雅黑" panose="020B0503020204020204" pitchFamily="34" charset="-122"/>
              </a:rPr>
              <a:t>专用</a:t>
            </a:r>
            <a:r>
              <a:rPr lang="zh-CN" altLang="en-US" sz="2400" spc="600" dirty="0" smtClean="0">
                <a:solidFill>
                  <a:srgbClr val="084772"/>
                </a:solidFill>
                <a:latin typeface="微软雅黑" panose="020B0503020204020204" pitchFamily="34" charset="-122"/>
                <a:ea typeface="微软雅黑" panose="020B0503020204020204" pitchFamily="34" charset="-122"/>
              </a:rPr>
              <a:t>网络</a:t>
            </a:r>
            <a:endParaRPr lang="zh-CN" altLang="en-US" sz="2400" spc="600" dirty="0">
              <a:solidFill>
                <a:srgbClr val="084772"/>
              </a:solidFill>
              <a:latin typeface="微软雅黑" panose="020B0503020204020204" pitchFamily="34" charset="-122"/>
              <a:ea typeface="微软雅黑" panose="020B0503020204020204" pitchFamily="34" charset="-122"/>
            </a:endParaRPr>
          </a:p>
        </p:txBody>
      </p:sp>
      <p:sp>
        <p:nvSpPr>
          <p:cNvPr id="33" name="矩形 32">
            <a:extLst>
              <a:ext uri="{FF2B5EF4-FFF2-40B4-BE49-F238E27FC236}">
                <a16:creationId xmlns:a16="http://schemas.microsoft.com/office/drawing/2014/main" id="{F9A61405-0682-4602-BF60-F734C8C97EA0}"/>
              </a:ext>
            </a:extLst>
          </p:cNvPr>
          <p:cNvSpPr/>
          <p:nvPr/>
        </p:nvSpPr>
        <p:spPr>
          <a:xfrm>
            <a:off x="3151696" y="411446"/>
            <a:ext cx="9040304"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1BC2B464-4C47-4EE6-9610-D9CB88A26D53}"/>
              </a:ext>
            </a:extLst>
          </p:cNvPr>
          <p:cNvSpPr/>
          <p:nvPr/>
        </p:nvSpPr>
        <p:spPr>
          <a:xfrm>
            <a:off x="1" y="411446"/>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55882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31801" y="284392"/>
            <a:ext cx="2777714"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sz="2400" spc="600" dirty="0" smtClean="0">
                <a:solidFill>
                  <a:srgbClr val="084772"/>
                </a:solidFill>
                <a:latin typeface="微软雅黑" panose="020B0503020204020204" pitchFamily="34" charset="-122"/>
                <a:ea typeface="微软雅黑" panose="020B0503020204020204" pitchFamily="34" charset="-122"/>
                <a:cs typeface="+mn-cs"/>
              </a:rPr>
              <a:t>IKE</a:t>
            </a:r>
            <a:r>
              <a:rPr lang="zh-CN" altLang="en-US" sz="2400" spc="600" dirty="0">
                <a:solidFill>
                  <a:srgbClr val="084772"/>
                </a:solidFill>
                <a:latin typeface="微软雅黑" panose="020B0503020204020204" pitchFamily="34" charset="-122"/>
                <a:ea typeface="微软雅黑" panose="020B0503020204020204" pitchFamily="34" charset="-122"/>
                <a:cs typeface="+mn-cs"/>
              </a:rPr>
              <a:t>协商</a:t>
            </a:r>
            <a:r>
              <a:rPr lang="zh-CN" altLang="en-US" sz="2400" spc="600" dirty="0" smtClean="0">
                <a:solidFill>
                  <a:srgbClr val="084772"/>
                </a:solidFill>
                <a:latin typeface="微软雅黑" panose="020B0503020204020204" pitchFamily="34" charset="-122"/>
                <a:ea typeface="微软雅黑" panose="020B0503020204020204" pitchFamily="34" charset="-122"/>
                <a:cs typeface="+mn-cs"/>
              </a:rPr>
              <a:t>阶段</a:t>
            </a:r>
            <a:endParaRPr sz="2400" spc="600" dirty="0">
              <a:solidFill>
                <a:srgbClr val="084772"/>
              </a:solidFill>
              <a:latin typeface="微软雅黑" panose="020B0503020204020204" pitchFamily="34" charset="-122"/>
              <a:ea typeface="微软雅黑" panose="020B0503020204020204" pitchFamily="34" charset="-122"/>
              <a:cs typeface="+mn-cs"/>
            </a:endParaRPr>
          </a:p>
        </p:txBody>
      </p:sp>
      <p:sp>
        <p:nvSpPr>
          <p:cNvPr id="4" name="object 4"/>
          <p:cNvSpPr txBox="1"/>
          <p:nvPr/>
        </p:nvSpPr>
        <p:spPr>
          <a:xfrm>
            <a:off x="613186" y="890582"/>
            <a:ext cx="3607940" cy="606056"/>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400" baseline="0">
                <a:solidFill>
                  <a:srgbClr val="C00000"/>
                </a:solidFill>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200" baseline="0">
                <a:latin typeface="Times New Roman" panose="02020603050405020304" pitchFamily="18" charset="0"/>
                <a:ea typeface="黑体" panose="02010609060101010101" pitchFamily="49" charset="-122"/>
              </a:defRPr>
            </a:lvl2pPr>
            <a:lvl3pPr marL="1143000"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solidFill>
                  <a:srgbClr val="C00000"/>
                </a:solidFill>
              </a:rPr>
              <a:t>第一</a:t>
            </a:r>
            <a:r>
              <a:rPr lang="zh-CN" altLang="en-US" dirty="0">
                <a:solidFill>
                  <a:srgbClr val="C00000"/>
                </a:solidFill>
              </a:rPr>
              <a:t>阶段</a:t>
            </a:r>
            <a:r>
              <a:rPr lang="zh-CN" altLang="en-US" dirty="0" smtClean="0">
                <a:solidFill>
                  <a:srgbClr val="C00000"/>
                </a:solidFill>
              </a:rPr>
              <a:t>交换</a:t>
            </a:r>
            <a:endParaRPr lang="en-US" altLang="zh-CN" dirty="0" smtClean="0"/>
          </a:p>
        </p:txBody>
      </p:sp>
      <p:grpSp>
        <p:nvGrpSpPr>
          <p:cNvPr id="8" name="组合 7">
            <a:extLst>
              <a:ext uri="{FF2B5EF4-FFF2-40B4-BE49-F238E27FC236}">
                <a16:creationId xmlns:a16="http://schemas.microsoft.com/office/drawing/2014/main" id="{94FACF2C-E8EA-4EBB-A5F5-624C5A2029E3}"/>
              </a:ext>
            </a:extLst>
          </p:cNvPr>
          <p:cNvGrpSpPr/>
          <p:nvPr/>
        </p:nvGrpSpPr>
        <p:grpSpPr>
          <a:xfrm>
            <a:off x="0" y="282221"/>
            <a:ext cx="12191996" cy="378554"/>
            <a:chOff x="0" y="247949"/>
            <a:chExt cx="12191996" cy="378554"/>
          </a:xfrm>
        </p:grpSpPr>
        <p:sp>
          <p:nvSpPr>
            <p:cNvPr id="16" name="矩形 15">
              <a:extLst>
                <a:ext uri="{FF2B5EF4-FFF2-40B4-BE49-F238E27FC236}">
                  <a16:creationId xmlns:a16="http://schemas.microsoft.com/office/drawing/2014/main" id="{F9A61405-0682-4602-BF60-F734C8C97EA0}"/>
                </a:ext>
              </a:extLst>
            </p:cNvPr>
            <p:cNvSpPr/>
            <p:nvPr/>
          </p:nvSpPr>
          <p:spPr>
            <a:xfrm>
              <a:off x="3136605" y="247949"/>
              <a:ext cx="9055391"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74" name="Picture 2" descr="在这里插入图片描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1358" y="1496638"/>
            <a:ext cx="9318037" cy="5195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4012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31801" y="284392"/>
            <a:ext cx="2777714"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sz="2400" spc="600" dirty="0" smtClean="0">
                <a:solidFill>
                  <a:srgbClr val="084772"/>
                </a:solidFill>
                <a:latin typeface="微软雅黑" panose="020B0503020204020204" pitchFamily="34" charset="-122"/>
                <a:ea typeface="微软雅黑" panose="020B0503020204020204" pitchFamily="34" charset="-122"/>
                <a:cs typeface="+mn-cs"/>
              </a:rPr>
              <a:t>IKE</a:t>
            </a:r>
            <a:r>
              <a:rPr lang="zh-CN" altLang="en-US" sz="2400" spc="600" dirty="0">
                <a:solidFill>
                  <a:srgbClr val="084772"/>
                </a:solidFill>
                <a:latin typeface="微软雅黑" panose="020B0503020204020204" pitchFamily="34" charset="-122"/>
                <a:ea typeface="微软雅黑" panose="020B0503020204020204" pitchFamily="34" charset="-122"/>
                <a:cs typeface="+mn-cs"/>
              </a:rPr>
              <a:t>协商</a:t>
            </a:r>
            <a:r>
              <a:rPr lang="zh-CN" altLang="en-US" sz="2400" spc="600" dirty="0" smtClean="0">
                <a:solidFill>
                  <a:srgbClr val="084772"/>
                </a:solidFill>
                <a:latin typeface="微软雅黑" panose="020B0503020204020204" pitchFamily="34" charset="-122"/>
                <a:ea typeface="微软雅黑" panose="020B0503020204020204" pitchFamily="34" charset="-122"/>
                <a:cs typeface="+mn-cs"/>
              </a:rPr>
              <a:t>阶段</a:t>
            </a:r>
            <a:endParaRPr sz="2400" spc="600" dirty="0">
              <a:solidFill>
                <a:srgbClr val="084772"/>
              </a:solidFill>
              <a:latin typeface="微软雅黑" panose="020B0503020204020204" pitchFamily="34" charset="-122"/>
              <a:ea typeface="微软雅黑" panose="020B0503020204020204" pitchFamily="34" charset="-122"/>
              <a:cs typeface="+mn-cs"/>
            </a:endParaRPr>
          </a:p>
        </p:txBody>
      </p:sp>
      <p:sp>
        <p:nvSpPr>
          <p:cNvPr id="4" name="object 4"/>
          <p:cNvSpPr txBox="1"/>
          <p:nvPr/>
        </p:nvSpPr>
        <p:spPr>
          <a:xfrm>
            <a:off x="464330" y="1616538"/>
            <a:ext cx="3533511" cy="3817086"/>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400" baseline="0">
                <a:solidFill>
                  <a:srgbClr val="C00000"/>
                </a:solidFill>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200" baseline="0">
                <a:latin typeface="Times New Roman" panose="02020603050405020304" pitchFamily="18" charset="0"/>
                <a:ea typeface="黑体" panose="02010609060101010101" pitchFamily="49" charset="-122"/>
              </a:defRPr>
            </a:lvl2pPr>
            <a:lvl3pPr marL="1143000"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800" dirty="0" smtClean="0">
                <a:solidFill>
                  <a:srgbClr val="C00000"/>
                </a:solidFill>
              </a:rPr>
              <a:t>主模式协商</a:t>
            </a:r>
            <a:endParaRPr lang="en-US" altLang="zh-CN" sz="2800" dirty="0" smtClean="0"/>
          </a:p>
          <a:p>
            <a:pPr lvl="1"/>
            <a:r>
              <a:rPr lang="zh-CN" altLang="en-US" sz="2400" dirty="0" smtClean="0"/>
              <a:t>一般</a:t>
            </a:r>
            <a:r>
              <a:rPr lang="zh-CN" altLang="en-US" sz="2400" dirty="0"/>
              <a:t>情况下，</a:t>
            </a:r>
            <a:r>
              <a:rPr lang="en-US" altLang="zh-CN" sz="2400" dirty="0"/>
              <a:t>IKE</a:t>
            </a:r>
            <a:r>
              <a:rPr lang="zh-CN" altLang="en-US" sz="2400" dirty="0"/>
              <a:t>的主模式适用于两设备的</a:t>
            </a:r>
            <a:r>
              <a:rPr lang="zh-CN" altLang="en-US" sz="2400" dirty="0">
                <a:solidFill>
                  <a:schemeClr val="accent5"/>
                </a:solidFill>
              </a:rPr>
              <a:t>公网</a:t>
            </a:r>
            <a:r>
              <a:rPr lang="en-US" altLang="zh-CN" sz="2400" dirty="0">
                <a:solidFill>
                  <a:schemeClr val="accent5"/>
                </a:solidFill>
              </a:rPr>
              <a:t>IP</a:t>
            </a:r>
            <a:r>
              <a:rPr lang="zh-CN" altLang="en-US" sz="2400" dirty="0">
                <a:solidFill>
                  <a:schemeClr val="accent5"/>
                </a:solidFill>
              </a:rPr>
              <a:t>固定</a:t>
            </a:r>
            <a:r>
              <a:rPr lang="zh-CN" altLang="en-US" sz="2400" dirty="0"/>
              <a:t>、且要实现设备之间点对点的环境</a:t>
            </a:r>
            <a:r>
              <a:rPr lang="zh-CN" altLang="en-US" sz="2400" dirty="0" smtClean="0"/>
              <a:t>。</a:t>
            </a:r>
          </a:p>
        </p:txBody>
      </p:sp>
      <p:grpSp>
        <p:nvGrpSpPr>
          <p:cNvPr id="8" name="组合 7">
            <a:extLst>
              <a:ext uri="{FF2B5EF4-FFF2-40B4-BE49-F238E27FC236}">
                <a16:creationId xmlns:a16="http://schemas.microsoft.com/office/drawing/2014/main" id="{94FACF2C-E8EA-4EBB-A5F5-624C5A2029E3}"/>
              </a:ext>
            </a:extLst>
          </p:cNvPr>
          <p:cNvGrpSpPr/>
          <p:nvPr/>
        </p:nvGrpSpPr>
        <p:grpSpPr>
          <a:xfrm>
            <a:off x="0" y="282221"/>
            <a:ext cx="12191996" cy="378554"/>
            <a:chOff x="0" y="247949"/>
            <a:chExt cx="12191996" cy="378554"/>
          </a:xfrm>
        </p:grpSpPr>
        <p:sp>
          <p:nvSpPr>
            <p:cNvPr id="16" name="矩形 15">
              <a:extLst>
                <a:ext uri="{FF2B5EF4-FFF2-40B4-BE49-F238E27FC236}">
                  <a16:creationId xmlns:a16="http://schemas.microsoft.com/office/drawing/2014/main" id="{F9A61405-0682-4602-BF60-F734C8C97EA0}"/>
                </a:ext>
              </a:extLst>
            </p:cNvPr>
            <p:cNvSpPr/>
            <p:nvPr/>
          </p:nvSpPr>
          <p:spPr>
            <a:xfrm>
              <a:off x="3136605" y="247949"/>
              <a:ext cx="9055391"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146" name="Picture 2" descr="在这里插入图片描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0345" y="1616538"/>
            <a:ext cx="6461645" cy="4167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562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31801" y="284392"/>
            <a:ext cx="2777714"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sz="2400" spc="600" dirty="0" smtClean="0">
                <a:solidFill>
                  <a:srgbClr val="084772"/>
                </a:solidFill>
                <a:latin typeface="微软雅黑" panose="020B0503020204020204" pitchFamily="34" charset="-122"/>
                <a:ea typeface="微软雅黑" panose="020B0503020204020204" pitchFamily="34" charset="-122"/>
                <a:cs typeface="+mn-cs"/>
              </a:rPr>
              <a:t>IKE</a:t>
            </a:r>
            <a:r>
              <a:rPr lang="zh-CN" altLang="en-US" sz="2400" spc="600" dirty="0">
                <a:solidFill>
                  <a:srgbClr val="084772"/>
                </a:solidFill>
                <a:latin typeface="微软雅黑" panose="020B0503020204020204" pitchFamily="34" charset="-122"/>
                <a:ea typeface="微软雅黑" panose="020B0503020204020204" pitchFamily="34" charset="-122"/>
                <a:cs typeface="+mn-cs"/>
              </a:rPr>
              <a:t>协商</a:t>
            </a:r>
            <a:r>
              <a:rPr lang="zh-CN" altLang="en-US" sz="2400" spc="600" dirty="0" smtClean="0">
                <a:solidFill>
                  <a:srgbClr val="084772"/>
                </a:solidFill>
                <a:latin typeface="微软雅黑" panose="020B0503020204020204" pitchFamily="34" charset="-122"/>
                <a:ea typeface="微软雅黑" panose="020B0503020204020204" pitchFamily="34" charset="-122"/>
                <a:cs typeface="+mn-cs"/>
              </a:rPr>
              <a:t>阶段</a:t>
            </a:r>
            <a:endParaRPr sz="2400" spc="600" dirty="0">
              <a:solidFill>
                <a:srgbClr val="084772"/>
              </a:solidFill>
              <a:latin typeface="微软雅黑" panose="020B0503020204020204" pitchFamily="34" charset="-122"/>
              <a:ea typeface="微软雅黑" panose="020B0503020204020204" pitchFamily="34" charset="-122"/>
              <a:cs typeface="+mn-cs"/>
            </a:endParaRPr>
          </a:p>
        </p:txBody>
      </p:sp>
      <p:sp>
        <p:nvSpPr>
          <p:cNvPr id="4" name="object 4"/>
          <p:cNvSpPr txBox="1"/>
          <p:nvPr/>
        </p:nvSpPr>
        <p:spPr>
          <a:xfrm>
            <a:off x="613186" y="1169580"/>
            <a:ext cx="3724898" cy="4954771"/>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400" baseline="0">
                <a:solidFill>
                  <a:srgbClr val="C00000"/>
                </a:solidFill>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200" baseline="0">
                <a:latin typeface="Times New Roman" panose="02020603050405020304" pitchFamily="18" charset="0"/>
                <a:ea typeface="黑体" panose="02010609060101010101" pitchFamily="49" charset="-122"/>
              </a:defRPr>
            </a:lvl2pPr>
            <a:lvl3pPr marL="1143000"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solidFill>
                  <a:srgbClr val="C00000"/>
                </a:solidFill>
              </a:rPr>
              <a:t>野蛮模式协商</a:t>
            </a:r>
            <a:endParaRPr lang="en-US" altLang="zh-CN" dirty="0"/>
          </a:p>
          <a:p>
            <a:pPr lvl="1"/>
            <a:r>
              <a:rPr lang="zh-CN" altLang="en-US" dirty="0" smtClean="0"/>
              <a:t>对于例如</a:t>
            </a:r>
            <a:r>
              <a:rPr lang="en-US" altLang="zh-CN" dirty="0" smtClean="0"/>
              <a:t>ADSL</a:t>
            </a:r>
            <a:r>
              <a:rPr lang="zh-CN" altLang="en-US" dirty="0" smtClean="0"/>
              <a:t>拨号用户，其获得的</a:t>
            </a:r>
            <a:r>
              <a:rPr lang="zh-CN" altLang="en-US" dirty="0" smtClean="0">
                <a:solidFill>
                  <a:schemeClr val="accent5"/>
                </a:solidFill>
              </a:rPr>
              <a:t>公网</a:t>
            </a:r>
            <a:r>
              <a:rPr lang="en-US" altLang="zh-CN" dirty="0" smtClean="0">
                <a:solidFill>
                  <a:schemeClr val="accent5"/>
                </a:solidFill>
              </a:rPr>
              <a:t>IP</a:t>
            </a:r>
            <a:r>
              <a:rPr lang="zh-CN" altLang="en-US" dirty="0" smtClean="0">
                <a:solidFill>
                  <a:schemeClr val="accent5"/>
                </a:solidFill>
              </a:rPr>
              <a:t>不是固定的</a:t>
            </a:r>
            <a:r>
              <a:rPr lang="zh-CN" altLang="en-US" dirty="0" smtClean="0"/>
              <a:t>，且可能存在</a:t>
            </a:r>
            <a:r>
              <a:rPr lang="en-US" altLang="zh-CN" dirty="0" smtClean="0"/>
              <a:t>NAT</a:t>
            </a:r>
            <a:r>
              <a:rPr lang="zh-CN" altLang="en-US" dirty="0" smtClean="0"/>
              <a:t>设备的情况下，采用野蛮模式做</a:t>
            </a:r>
            <a:r>
              <a:rPr lang="en-US" altLang="zh-CN" dirty="0" smtClean="0"/>
              <a:t>NAT</a:t>
            </a:r>
            <a:r>
              <a:rPr lang="zh-CN" altLang="en-US" dirty="0" smtClean="0"/>
              <a:t>穿越，同时，由于</a:t>
            </a:r>
            <a:r>
              <a:rPr lang="en-US" altLang="zh-CN" dirty="0" smtClean="0"/>
              <a:t>IP</a:t>
            </a:r>
            <a:r>
              <a:rPr lang="zh-CN" altLang="en-US" dirty="0" smtClean="0"/>
              <a:t>不是固定的，用</a:t>
            </a:r>
            <a:r>
              <a:rPr lang="en-US" altLang="zh-CN" dirty="0" smtClean="0"/>
              <a:t>name</a:t>
            </a:r>
            <a:r>
              <a:rPr lang="zh-CN" altLang="en-US" dirty="0" smtClean="0"/>
              <a:t>作为</a:t>
            </a:r>
            <a:r>
              <a:rPr lang="en-US" altLang="zh-CN" dirty="0" smtClean="0"/>
              <a:t>id-type</a:t>
            </a:r>
            <a:r>
              <a:rPr lang="zh-CN" altLang="en-US" dirty="0" smtClean="0"/>
              <a:t>，总部采用模板的方式接收分支的</a:t>
            </a:r>
            <a:r>
              <a:rPr lang="en-US" altLang="zh-CN" dirty="0" smtClean="0"/>
              <a:t>IPSEC</a:t>
            </a:r>
            <a:r>
              <a:rPr lang="zh-CN" altLang="en-US" dirty="0" smtClean="0"/>
              <a:t>接入。</a:t>
            </a:r>
            <a:endParaRPr lang="en-US" altLang="zh-CN" dirty="0"/>
          </a:p>
        </p:txBody>
      </p:sp>
      <p:grpSp>
        <p:nvGrpSpPr>
          <p:cNvPr id="8" name="组合 7">
            <a:extLst>
              <a:ext uri="{FF2B5EF4-FFF2-40B4-BE49-F238E27FC236}">
                <a16:creationId xmlns:a16="http://schemas.microsoft.com/office/drawing/2014/main" id="{94FACF2C-E8EA-4EBB-A5F5-624C5A2029E3}"/>
              </a:ext>
            </a:extLst>
          </p:cNvPr>
          <p:cNvGrpSpPr/>
          <p:nvPr/>
        </p:nvGrpSpPr>
        <p:grpSpPr>
          <a:xfrm>
            <a:off x="0" y="282221"/>
            <a:ext cx="12191996" cy="378554"/>
            <a:chOff x="0" y="247949"/>
            <a:chExt cx="12191996" cy="378554"/>
          </a:xfrm>
        </p:grpSpPr>
        <p:sp>
          <p:nvSpPr>
            <p:cNvPr id="16" name="矩形 15">
              <a:extLst>
                <a:ext uri="{FF2B5EF4-FFF2-40B4-BE49-F238E27FC236}">
                  <a16:creationId xmlns:a16="http://schemas.microsoft.com/office/drawing/2014/main" id="{F9A61405-0682-4602-BF60-F734C8C97EA0}"/>
                </a:ext>
              </a:extLst>
            </p:cNvPr>
            <p:cNvSpPr/>
            <p:nvPr/>
          </p:nvSpPr>
          <p:spPr>
            <a:xfrm>
              <a:off x="3136605" y="247949"/>
              <a:ext cx="9055391"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170" name="Picture 2" descr="在这里插入图片描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7696" y="2042666"/>
            <a:ext cx="6881918" cy="3518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805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31801" y="284392"/>
            <a:ext cx="2777714"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sz="2400" spc="600" dirty="0" smtClean="0">
                <a:solidFill>
                  <a:srgbClr val="084772"/>
                </a:solidFill>
                <a:latin typeface="微软雅黑" panose="020B0503020204020204" pitchFamily="34" charset="-122"/>
                <a:ea typeface="微软雅黑" panose="020B0503020204020204" pitchFamily="34" charset="-122"/>
                <a:cs typeface="+mn-cs"/>
              </a:rPr>
              <a:t>IKE</a:t>
            </a:r>
            <a:r>
              <a:rPr lang="zh-CN" altLang="en-US" sz="2400" spc="600" dirty="0">
                <a:solidFill>
                  <a:srgbClr val="084772"/>
                </a:solidFill>
                <a:latin typeface="微软雅黑" panose="020B0503020204020204" pitchFamily="34" charset="-122"/>
                <a:ea typeface="微软雅黑" panose="020B0503020204020204" pitchFamily="34" charset="-122"/>
                <a:cs typeface="+mn-cs"/>
              </a:rPr>
              <a:t>协商</a:t>
            </a:r>
            <a:r>
              <a:rPr lang="zh-CN" altLang="en-US" sz="2400" spc="600" dirty="0" smtClean="0">
                <a:solidFill>
                  <a:srgbClr val="084772"/>
                </a:solidFill>
                <a:latin typeface="微软雅黑" panose="020B0503020204020204" pitchFamily="34" charset="-122"/>
                <a:ea typeface="微软雅黑" panose="020B0503020204020204" pitchFamily="34" charset="-122"/>
                <a:cs typeface="+mn-cs"/>
              </a:rPr>
              <a:t>阶段</a:t>
            </a:r>
            <a:endParaRPr sz="2400" spc="600" dirty="0">
              <a:solidFill>
                <a:srgbClr val="084772"/>
              </a:solidFill>
              <a:latin typeface="微软雅黑" panose="020B0503020204020204" pitchFamily="34" charset="-122"/>
              <a:ea typeface="微软雅黑" panose="020B0503020204020204" pitchFamily="34" charset="-122"/>
              <a:cs typeface="+mn-cs"/>
            </a:endParaRPr>
          </a:p>
        </p:txBody>
      </p:sp>
      <p:sp>
        <p:nvSpPr>
          <p:cNvPr id="4" name="object 4"/>
          <p:cNvSpPr txBox="1"/>
          <p:nvPr/>
        </p:nvSpPr>
        <p:spPr>
          <a:xfrm>
            <a:off x="613186" y="1063255"/>
            <a:ext cx="10721121" cy="669853"/>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400" baseline="0">
                <a:solidFill>
                  <a:srgbClr val="C00000"/>
                </a:solidFill>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200" baseline="0">
                <a:latin typeface="Times New Roman" panose="02020603050405020304" pitchFamily="18" charset="0"/>
                <a:ea typeface="黑体" panose="02010609060101010101" pitchFamily="49" charset="-122"/>
              </a:defRPr>
            </a:lvl2pPr>
            <a:lvl3pPr marL="1143000"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b="1" dirty="0"/>
              <a:t>IKE</a:t>
            </a:r>
            <a:r>
              <a:rPr lang="zh-CN" altLang="en-US" b="1" dirty="0"/>
              <a:t>阶段</a:t>
            </a:r>
            <a:r>
              <a:rPr lang="en-US" altLang="zh-CN" b="1" dirty="0"/>
              <a:t>1</a:t>
            </a:r>
            <a:r>
              <a:rPr lang="zh-CN" altLang="en-US" b="1" dirty="0"/>
              <a:t>两种模式对比</a:t>
            </a:r>
            <a:endParaRPr lang="en-US" altLang="zh-CN" dirty="0"/>
          </a:p>
        </p:txBody>
      </p:sp>
      <p:grpSp>
        <p:nvGrpSpPr>
          <p:cNvPr id="8" name="组合 7">
            <a:extLst>
              <a:ext uri="{FF2B5EF4-FFF2-40B4-BE49-F238E27FC236}">
                <a16:creationId xmlns:a16="http://schemas.microsoft.com/office/drawing/2014/main" id="{94FACF2C-E8EA-4EBB-A5F5-624C5A2029E3}"/>
              </a:ext>
            </a:extLst>
          </p:cNvPr>
          <p:cNvGrpSpPr/>
          <p:nvPr/>
        </p:nvGrpSpPr>
        <p:grpSpPr>
          <a:xfrm>
            <a:off x="0" y="282221"/>
            <a:ext cx="12191996" cy="378554"/>
            <a:chOff x="0" y="247949"/>
            <a:chExt cx="12191996" cy="378554"/>
          </a:xfrm>
        </p:grpSpPr>
        <p:sp>
          <p:nvSpPr>
            <p:cNvPr id="16" name="矩形 15">
              <a:extLst>
                <a:ext uri="{FF2B5EF4-FFF2-40B4-BE49-F238E27FC236}">
                  <a16:creationId xmlns:a16="http://schemas.microsoft.com/office/drawing/2014/main" id="{F9A61405-0682-4602-BF60-F734C8C97EA0}"/>
                </a:ext>
              </a:extLst>
            </p:cNvPr>
            <p:cNvSpPr/>
            <p:nvPr/>
          </p:nvSpPr>
          <p:spPr>
            <a:xfrm>
              <a:off x="3136605" y="247949"/>
              <a:ext cx="9055391"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266" name="Picture 2" descr="在这里插入图片描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2364" y="1648048"/>
            <a:ext cx="8282763" cy="5074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30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9460" y="5231219"/>
            <a:ext cx="10473070" cy="1339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object 3"/>
          <p:cNvSpPr txBox="1">
            <a:spLocks noGrp="1"/>
          </p:cNvSpPr>
          <p:nvPr>
            <p:ph type="title"/>
          </p:nvPr>
        </p:nvSpPr>
        <p:spPr>
          <a:xfrm>
            <a:off x="731801" y="284392"/>
            <a:ext cx="2777714"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sz="2400" spc="600" dirty="0" smtClean="0">
                <a:solidFill>
                  <a:srgbClr val="084772"/>
                </a:solidFill>
                <a:latin typeface="微软雅黑" panose="020B0503020204020204" pitchFamily="34" charset="-122"/>
                <a:ea typeface="微软雅黑" panose="020B0503020204020204" pitchFamily="34" charset="-122"/>
                <a:cs typeface="+mn-cs"/>
              </a:rPr>
              <a:t>IKE</a:t>
            </a:r>
            <a:r>
              <a:rPr lang="zh-CN" altLang="en-US" sz="2400" spc="600" dirty="0">
                <a:solidFill>
                  <a:srgbClr val="084772"/>
                </a:solidFill>
                <a:latin typeface="微软雅黑" panose="020B0503020204020204" pitchFamily="34" charset="-122"/>
                <a:ea typeface="微软雅黑" panose="020B0503020204020204" pitchFamily="34" charset="-122"/>
                <a:cs typeface="+mn-cs"/>
              </a:rPr>
              <a:t>协商</a:t>
            </a:r>
            <a:r>
              <a:rPr lang="zh-CN" altLang="en-US" sz="2400" spc="600" dirty="0" smtClean="0">
                <a:solidFill>
                  <a:srgbClr val="084772"/>
                </a:solidFill>
                <a:latin typeface="微软雅黑" panose="020B0503020204020204" pitchFamily="34" charset="-122"/>
                <a:ea typeface="微软雅黑" panose="020B0503020204020204" pitchFamily="34" charset="-122"/>
                <a:cs typeface="+mn-cs"/>
              </a:rPr>
              <a:t>阶段</a:t>
            </a:r>
            <a:endParaRPr sz="2400" spc="600" dirty="0">
              <a:solidFill>
                <a:srgbClr val="084772"/>
              </a:solidFill>
              <a:latin typeface="微软雅黑" panose="020B0503020204020204" pitchFamily="34" charset="-122"/>
              <a:ea typeface="微软雅黑" panose="020B0503020204020204" pitchFamily="34" charset="-122"/>
              <a:cs typeface="+mn-cs"/>
            </a:endParaRPr>
          </a:p>
        </p:txBody>
      </p:sp>
      <p:sp>
        <p:nvSpPr>
          <p:cNvPr id="4" name="object 4"/>
          <p:cNvSpPr txBox="1"/>
          <p:nvPr/>
        </p:nvSpPr>
        <p:spPr>
          <a:xfrm>
            <a:off x="613186" y="893134"/>
            <a:ext cx="10614796" cy="4954771"/>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400" baseline="0">
                <a:solidFill>
                  <a:srgbClr val="C00000"/>
                </a:solidFill>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200" baseline="0">
                <a:latin typeface="Times New Roman" panose="02020603050405020304" pitchFamily="18" charset="0"/>
                <a:ea typeface="黑体" panose="02010609060101010101" pitchFamily="49" charset="-122"/>
              </a:defRPr>
            </a:lvl2pPr>
            <a:lvl3pPr marL="1143000"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2800" dirty="0" smtClean="0"/>
              <a:t>1.4 IKE</a:t>
            </a:r>
            <a:r>
              <a:rPr lang="zh-CN" altLang="en-US" sz="2800" dirty="0" smtClean="0"/>
              <a:t>工作过程</a:t>
            </a:r>
            <a:endParaRPr lang="en-US" altLang="zh-CN" sz="2800" dirty="0" smtClean="0"/>
          </a:p>
          <a:p>
            <a:pPr lvl="1"/>
            <a:r>
              <a:rPr lang="en-US" altLang="zh-CN" sz="2400" dirty="0" smtClean="0"/>
              <a:t>IKE</a:t>
            </a:r>
            <a:r>
              <a:rPr lang="zh-CN" altLang="en-US" sz="2400" dirty="0"/>
              <a:t>经过两个阶段为</a:t>
            </a:r>
            <a:r>
              <a:rPr lang="en-US" altLang="zh-CN" sz="2400" dirty="0"/>
              <a:t>IPSec</a:t>
            </a:r>
            <a:r>
              <a:rPr lang="zh-CN" altLang="en-US" sz="2400" dirty="0"/>
              <a:t>进行密钥协商并建立</a:t>
            </a:r>
            <a:r>
              <a:rPr lang="zh-CN" altLang="en-US" sz="2400" dirty="0" smtClean="0"/>
              <a:t>安全关联：</a:t>
            </a:r>
            <a:endParaRPr lang="en-US" altLang="zh-CN" sz="2400" dirty="0"/>
          </a:p>
          <a:p>
            <a:pPr lvl="2"/>
            <a:r>
              <a:rPr lang="zh-CN" altLang="en-US" dirty="0">
                <a:solidFill>
                  <a:srgbClr val="C00000"/>
                </a:solidFill>
              </a:rPr>
              <a:t>第一阶段交换</a:t>
            </a:r>
            <a:r>
              <a:rPr lang="zh-CN" altLang="en-US" dirty="0"/>
              <a:t>：通信各方彼此间建立了一个已通过身份验证和安全保护的通道，此阶段的交换建立了一个</a:t>
            </a:r>
            <a:r>
              <a:rPr lang="en-US" altLang="zh-CN" dirty="0"/>
              <a:t>ISAKMP</a:t>
            </a:r>
            <a:r>
              <a:rPr lang="zh-CN" altLang="en-US" dirty="0" smtClean="0"/>
              <a:t>安全关联，</a:t>
            </a:r>
            <a:r>
              <a:rPr lang="zh-CN" altLang="en-US" dirty="0"/>
              <a:t>即</a:t>
            </a:r>
            <a:r>
              <a:rPr lang="en-US" altLang="zh-CN" dirty="0"/>
              <a:t>ISAKMP SA</a:t>
            </a:r>
            <a:r>
              <a:rPr lang="zh-CN" altLang="en-US" dirty="0"/>
              <a:t>（也可称为</a:t>
            </a:r>
            <a:r>
              <a:rPr lang="en-US" altLang="zh-CN" dirty="0"/>
              <a:t>IKE SA</a:t>
            </a:r>
            <a:r>
              <a:rPr lang="zh-CN" altLang="en-US" dirty="0"/>
              <a:t>）</a:t>
            </a:r>
            <a:r>
              <a:rPr lang="zh-CN" altLang="en-US" dirty="0" smtClean="0"/>
              <a:t>。第一</a:t>
            </a:r>
            <a:r>
              <a:rPr lang="zh-CN" altLang="en-US" dirty="0"/>
              <a:t>阶段交换有两种协商模式：</a:t>
            </a:r>
            <a:endParaRPr lang="en-US" altLang="zh-CN" dirty="0"/>
          </a:p>
          <a:p>
            <a:pPr lvl="3"/>
            <a:r>
              <a:rPr lang="zh-CN" altLang="en-US" dirty="0">
                <a:solidFill>
                  <a:schemeClr val="accent5"/>
                </a:solidFill>
              </a:rPr>
              <a:t>主模式协商</a:t>
            </a:r>
            <a:r>
              <a:rPr lang="zh-CN" altLang="en-US" dirty="0"/>
              <a:t>，一般情况下，</a:t>
            </a:r>
            <a:r>
              <a:rPr lang="en-US" altLang="zh-CN" dirty="0"/>
              <a:t>IKE</a:t>
            </a:r>
            <a:r>
              <a:rPr lang="zh-CN" altLang="en-US" dirty="0"/>
              <a:t>的主模式适用于两设备的公网</a:t>
            </a:r>
            <a:r>
              <a:rPr lang="en-US" altLang="zh-CN" dirty="0"/>
              <a:t>IP</a:t>
            </a:r>
            <a:r>
              <a:rPr lang="zh-CN" altLang="en-US" dirty="0"/>
              <a:t>固定、且要实现设备之间点对点的环境。</a:t>
            </a:r>
            <a:endParaRPr lang="en-US" altLang="zh-CN" dirty="0"/>
          </a:p>
          <a:p>
            <a:pPr lvl="3"/>
            <a:r>
              <a:rPr lang="zh-CN" altLang="en-US" dirty="0">
                <a:solidFill>
                  <a:schemeClr val="accent5"/>
                </a:solidFill>
              </a:rPr>
              <a:t>野蛮模式协商</a:t>
            </a:r>
            <a:r>
              <a:rPr lang="zh-CN" altLang="en-US" dirty="0"/>
              <a:t>，对于例如</a:t>
            </a:r>
            <a:r>
              <a:rPr lang="en-US" altLang="zh-CN" dirty="0"/>
              <a:t>ADSL</a:t>
            </a:r>
            <a:r>
              <a:rPr lang="zh-CN" altLang="en-US" dirty="0"/>
              <a:t>拨号用户，其获得的公网</a:t>
            </a:r>
            <a:r>
              <a:rPr lang="en-US" altLang="zh-CN" dirty="0"/>
              <a:t>IP</a:t>
            </a:r>
            <a:r>
              <a:rPr lang="zh-CN" altLang="en-US" dirty="0"/>
              <a:t>不是固定的，且可能存在</a:t>
            </a:r>
            <a:r>
              <a:rPr lang="en-US" altLang="zh-CN" dirty="0"/>
              <a:t>NAT</a:t>
            </a:r>
            <a:r>
              <a:rPr lang="zh-CN" altLang="en-US" dirty="0"/>
              <a:t>设备的情况下，采用野蛮模式做</a:t>
            </a:r>
            <a:r>
              <a:rPr lang="en-US" altLang="zh-CN" dirty="0"/>
              <a:t>NAT</a:t>
            </a:r>
            <a:r>
              <a:rPr lang="zh-CN" altLang="en-US" dirty="0"/>
              <a:t>穿越，同时，由于</a:t>
            </a:r>
            <a:r>
              <a:rPr lang="en-US" altLang="zh-CN" dirty="0"/>
              <a:t>IP</a:t>
            </a:r>
            <a:r>
              <a:rPr lang="zh-CN" altLang="en-US" dirty="0"/>
              <a:t>不是固定的，用</a:t>
            </a:r>
            <a:r>
              <a:rPr lang="en-US" altLang="zh-CN" dirty="0"/>
              <a:t>name</a:t>
            </a:r>
            <a:r>
              <a:rPr lang="zh-CN" altLang="en-US" dirty="0"/>
              <a:t>作为</a:t>
            </a:r>
            <a:r>
              <a:rPr lang="en-US" altLang="zh-CN" dirty="0"/>
              <a:t>id-type</a:t>
            </a:r>
            <a:r>
              <a:rPr lang="zh-CN" altLang="en-US" dirty="0"/>
              <a:t>，总部采用模板的方式接收分支的</a:t>
            </a:r>
            <a:r>
              <a:rPr lang="en-US" altLang="zh-CN" dirty="0"/>
              <a:t>IPSEC</a:t>
            </a:r>
            <a:r>
              <a:rPr lang="zh-CN" altLang="en-US" dirty="0"/>
              <a:t>接入</a:t>
            </a:r>
            <a:r>
              <a:rPr lang="zh-CN" altLang="en-US" dirty="0" smtClean="0"/>
              <a:t>。</a:t>
            </a:r>
            <a:endParaRPr lang="en-US" altLang="zh-CN" dirty="0" smtClean="0"/>
          </a:p>
          <a:p>
            <a:pPr lvl="2"/>
            <a:r>
              <a:rPr lang="zh-CN" altLang="en-US" dirty="0">
                <a:solidFill>
                  <a:srgbClr val="C00000"/>
                </a:solidFill>
              </a:rPr>
              <a:t>第二阶段交换</a:t>
            </a:r>
            <a:r>
              <a:rPr lang="zh-CN" altLang="en-US" dirty="0"/>
              <a:t>：用已经建立的安全关联（</a:t>
            </a:r>
            <a:r>
              <a:rPr lang="en-US" altLang="zh-CN" dirty="0"/>
              <a:t>IKE SA</a:t>
            </a:r>
            <a:r>
              <a:rPr lang="zh-CN" altLang="en-US" dirty="0"/>
              <a:t>）为</a:t>
            </a:r>
            <a:r>
              <a:rPr lang="en-US" altLang="zh-CN" dirty="0"/>
              <a:t>IPSec</a:t>
            </a:r>
            <a:r>
              <a:rPr lang="zh-CN" altLang="en-US" dirty="0"/>
              <a:t>协商安全服务，即为</a:t>
            </a:r>
            <a:r>
              <a:rPr lang="en-US" altLang="zh-CN" dirty="0"/>
              <a:t>IPSec</a:t>
            </a:r>
            <a:r>
              <a:rPr lang="zh-CN" altLang="en-US" dirty="0"/>
              <a:t>协商具体的安全关联，建立</a:t>
            </a:r>
            <a:r>
              <a:rPr lang="en-US" altLang="zh-CN" dirty="0"/>
              <a:t>IPSec SA</a:t>
            </a:r>
            <a:r>
              <a:rPr lang="zh-CN" altLang="en-US" dirty="0"/>
              <a:t>，产生真正可以用来加密数据流的密钥，</a:t>
            </a:r>
            <a:r>
              <a:rPr lang="en-US" altLang="zh-CN" dirty="0"/>
              <a:t>IPSec SA</a:t>
            </a:r>
            <a:r>
              <a:rPr lang="zh-CN" altLang="en-US" dirty="0"/>
              <a:t>用于最终的</a:t>
            </a:r>
            <a:r>
              <a:rPr lang="en-US" altLang="zh-CN" dirty="0"/>
              <a:t>IP</a:t>
            </a:r>
            <a:r>
              <a:rPr lang="zh-CN" altLang="en-US" dirty="0"/>
              <a:t>数据安全传送。</a:t>
            </a:r>
          </a:p>
        </p:txBody>
      </p:sp>
      <p:grpSp>
        <p:nvGrpSpPr>
          <p:cNvPr id="8" name="组合 7">
            <a:extLst>
              <a:ext uri="{FF2B5EF4-FFF2-40B4-BE49-F238E27FC236}">
                <a16:creationId xmlns:a16="http://schemas.microsoft.com/office/drawing/2014/main" id="{94FACF2C-E8EA-4EBB-A5F5-624C5A2029E3}"/>
              </a:ext>
            </a:extLst>
          </p:cNvPr>
          <p:cNvGrpSpPr/>
          <p:nvPr/>
        </p:nvGrpSpPr>
        <p:grpSpPr>
          <a:xfrm>
            <a:off x="0" y="282221"/>
            <a:ext cx="12191996" cy="378554"/>
            <a:chOff x="0" y="247949"/>
            <a:chExt cx="12191996" cy="378554"/>
          </a:xfrm>
        </p:grpSpPr>
        <p:sp>
          <p:nvSpPr>
            <p:cNvPr id="16" name="矩形 15">
              <a:extLst>
                <a:ext uri="{FF2B5EF4-FFF2-40B4-BE49-F238E27FC236}">
                  <a16:creationId xmlns:a16="http://schemas.microsoft.com/office/drawing/2014/main" id="{F9A61405-0682-4602-BF60-F734C8C97EA0}"/>
                </a:ext>
              </a:extLst>
            </p:cNvPr>
            <p:cNvSpPr/>
            <p:nvPr/>
          </p:nvSpPr>
          <p:spPr>
            <a:xfrm>
              <a:off x="3136605" y="247949"/>
              <a:ext cx="9055391"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12842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31801" y="284392"/>
            <a:ext cx="2777714"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sz="2400" spc="600" dirty="0" smtClean="0">
                <a:solidFill>
                  <a:srgbClr val="084772"/>
                </a:solidFill>
                <a:latin typeface="微软雅黑" panose="020B0503020204020204" pitchFamily="34" charset="-122"/>
                <a:ea typeface="微软雅黑" panose="020B0503020204020204" pitchFamily="34" charset="-122"/>
                <a:cs typeface="+mn-cs"/>
              </a:rPr>
              <a:t>IKE</a:t>
            </a:r>
            <a:r>
              <a:rPr lang="zh-CN" altLang="en-US" sz="2400" spc="600" dirty="0">
                <a:solidFill>
                  <a:srgbClr val="084772"/>
                </a:solidFill>
                <a:latin typeface="微软雅黑" panose="020B0503020204020204" pitchFamily="34" charset="-122"/>
                <a:ea typeface="微软雅黑" panose="020B0503020204020204" pitchFamily="34" charset="-122"/>
                <a:cs typeface="+mn-cs"/>
              </a:rPr>
              <a:t>协商</a:t>
            </a:r>
            <a:r>
              <a:rPr lang="zh-CN" altLang="en-US" sz="2400" spc="600" dirty="0" smtClean="0">
                <a:solidFill>
                  <a:srgbClr val="084772"/>
                </a:solidFill>
                <a:latin typeface="微软雅黑" panose="020B0503020204020204" pitchFamily="34" charset="-122"/>
                <a:ea typeface="微软雅黑" panose="020B0503020204020204" pitchFamily="34" charset="-122"/>
                <a:cs typeface="+mn-cs"/>
              </a:rPr>
              <a:t>阶段</a:t>
            </a:r>
            <a:endParaRPr sz="2400" spc="600" dirty="0">
              <a:solidFill>
                <a:srgbClr val="084772"/>
              </a:solidFill>
              <a:latin typeface="微软雅黑" panose="020B0503020204020204" pitchFamily="34" charset="-122"/>
              <a:ea typeface="微软雅黑" panose="020B0503020204020204" pitchFamily="34" charset="-122"/>
              <a:cs typeface="+mn-cs"/>
            </a:endParaRPr>
          </a:p>
        </p:txBody>
      </p:sp>
      <p:sp>
        <p:nvSpPr>
          <p:cNvPr id="4" name="object 4"/>
          <p:cNvSpPr txBox="1"/>
          <p:nvPr/>
        </p:nvSpPr>
        <p:spPr>
          <a:xfrm>
            <a:off x="613186" y="890582"/>
            <a:ext cx="3607940" cy="606056"/>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400" baseline="0">
                <a:solidFill>
                  <a:srgbClr val="C00000"/>
                </a:solidFill>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200" baseline="0">
                <a:latin typeface="Times New Roman" panose="02020603050405020304" pitchFamily="18" charset="0"/>
                <a:ea typeface="黑体" panose="02010609060101010101" pitchFamily="49" charset="-122"/>
              </a:defRPr>
            </a:lvl2pPr>
            <a:lvl3pPr marL="1143000" indent="-228600" algn="just">
              <a:lnSpc>
                <a:spcPct val="130000"/>
              </a:lnSpc>
              <a:spcBef>
                <a:spcPts val="500"/>
              </a:spcBef>
              <a:buFont typeface="Arial" panose="020B0604020202020204" pitchFamily="34" charset="0"/>
              <a:buChar char="•"/>
              <a:defRPr sz="2000" baseline="0">
                <a:latin typeface="Times New Roman" panose="02020603050405020304" pitchFamily="18" charset="0"/>
                <a:ea typeface="黑体" panose="02010609060101010101" pitchFamily="49" charset="-122"/>
              </a:defRPr>
            </a:lvl3pPr>
            <a:lvl4pPr marL="1600200" indent="-228600" algn="just">
              <a:lnSpc>
                <a:spcPct val="130000"/>
              </a:lnSpc>
              <a:spcBef>
                <a:spcPts val="500"/>
              </a:spcBef>
              <a:buFont typeface="Arial" panose="020B0604020202020204" pitchFamily="34" charset="0"/>
              <a:buChar char="•"/>
              <a:defRPr baseline="0">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solidFill>
                  <a:srgbClr val="C00000"/>
                </a:solidFill>
              </a:rPr>
              <a:t>第</a:t>
            </a:r>
            <a:r>
              <a:rPr lang="zh-CN" altLang="en-US" dirty="0"/>
              <a:t>二</a:t>
            </a:r>
            <a:r>
              <a:rPr lang="zh-CN" altLang="en-US" dirty="0" smtClean="0">
                <a:solidFill>
                  <a:srgbClr val="C00000"/>
                </a:solidFill>
              </a:rPr>
              <a:t>阶段交换</a:t>
            </a:r>
            <a:endParaRPr lang="en-US" altLang="zh-CN" dirty="0" smtClean="0"/>
          </a:p>
        </p:txBody>
      </p:sp>
      <p:grpSp>
        <p:nvGrpSpPr>
          <p:cNvPr id="8" name="组合 7">
            <a:extLst>
              <a:ext uri="{FF2B5EF4-FFF2-40B4-BE49-F238E27FC236}">
                <a16:creationId xmlns:a16="http://schemas.microsoft.com/office/drawing/2014/main" id="{94FACF2C-E8EA-4EBB-A5F5-624C5A2029E3}"/>
              </a:ext>
            </a:extLst>
          </p:cNvPr>
          <p:cNvGrpSpPr/>
          <p:nvPr/>
        </p:nvGrpSpPr>
        <p:grpSpPr>
          <a:xfrm>
            <a:off x="0" y="282221"/>
            <a:ext cx="12191996" cy="378554"/>
            <a:chOff x="0" y="247949"/>
            <a:chExt cx="12191996" cy="378554"/>
          </a:xfrm>
        </p:grpSpPr>
        <p:sp>
          <p:nvSpPr>
            <p:cNvPr id="16" name="矩形 15">
              <a:extLst>
                <a:ext uri="{FF2B5EF4-FFF2-40B4-BE49-F238E27FC236}">
                  <a16:creationId xmlns:a16="http://schemas.microsoft.com/office/drawing/2014/main" id="{F9A61405-0682-4602-BF60-F734C8C97EA0}"/>
                </a:ext>
              </a:extLst>
            </p:cNvPr>
            <p:cNvSpPr/>
            <p:nvPr/>
          </p:nvSpPr>
          <p:spPr>
            <a:xfrm>
              <a:off x="3136605" y="247949"/>
              <a:ext cx="9055391"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290" name="Picture 2" descr="在这里插入图片描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4766" y="2068032"/>
            <a:ext cx="8425767" cy="3846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966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31801" y="2142331"/>
            <a:ext cx="8044209" cy="1339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object 3"/>
          <p:cNvSpPr txBox="1">
            <a:spLocks noGrp="1"/>
          </p:cNvSpPr>
          <p:nvPr>
            <p:ph type="title"/>
          </p:nvPr>
        </p:nvSpPr>
        <p:spPr>
          <a:xfrm>
            <a:off x="731800" y="284392"/>
            <a:ext cx="3505661"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sz="2400" spc="600" dirty="0" smtClean="0">
                <a:solidFill>
                  <a:srgbClr val="084772"/>
                </a:solidFill>
                <a:latin typeface="微软雅黑" panose="020B0503020204020204" pitchFamily="34" charset="-122"/>
                <a:ea typeface="微软雅黑" panose="020B0503020204020204" pitchFamily="34" charset="-122"/>
                <a:cs typeface="+mn-cs"/>
              </a:rPr>
              <a:t>IPSEC</a:t>
            </a:r>
            <a:r>
              <a:rPr lang="zh-CN" altLang="en-US" sz="2400" spc="600" dirty="0" smtClean="0">
                <a:solidFill>
                  <a:srgbClr val="084772"/>
                </a:solidFill>
                <a:latin typeface="微软雅黑" panose="020B0503020204020204" pitchFamily="34" charset="-122"/>
                <a:ea typeface="微软雅黑" panose="020B0503020204020204" pitchFamily="34" charset="-122"/>
                <a:cs typeface="+mn-cs"/>
              </a:rPr>
              <a:t>建立阶段</a:t>
            </a:r>
            <a:endParaRPr sz="2400" spc="600" dirty="0">
              <a:solidFill>
                <a:srgbClr val="084772"/>
              </a:solidFill>
              <a:latin typeface="微软雅黑" panose="020B0503020204020204" pitchFamily="34" charset="-122"/>
              <a:ea typeface="微软雅黑" panose="020B0503020204020204" pitchFamily="34" charset="-122"/>
              <a:cs typeface="+mn-cs"/>
            </a:endParaRPr>
          </a:p>
        </p:txBody>
      </p:sp>
      <p:sp>
        <p:nvSpPr>
          <p:cNvPr id="4" name="object 4"/>
          <p:cNvSpPr txBox="1"/>
          <p:nvPr/>
        </p:nvSpPr>
        <p:spPr>
          <a:xfrm>
            <a:off x="1143173" y="1395370"/>
            <a:ext cx="9053450" cy="2590453"/>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a:latin typeface="Times New Roman" panose="02020603050405020304" pitchFamily="18" charset="0"/>
                <a:ea typeface="黑体" panose="02010609060101010101" pitchFamily="49" charset="-122"/>
              </a:defRPr>
            </a:lvl1pPr>
          </a:lstStyle>
          <a:p>
            <a:r>
              <a:rPr lang="en-US" altLang="zh-CN" sz="3600" dirty="0" smtClean="0"/>
              <a:t>1. IKE</a:t>
            </a:r>
            <a:r>
              <a:rPr lang="zh-CN" altLang="en-US" sz="3600" dirty="0"/>
              <a:t>协商阶段</a:t>
            </a:r>
          </a:p>
          <a:p>
            <a:r>
              <a:rPr lang="en-US" altLang="zh-CN" sz="3600" dirty="0" smtClean="0"/>
              <a:t>2. </a:t>
            </a:r>
            <a:r>
              <a:rPr lang="zh-CN" altLang="en-US" sz="3600" dirty="0" smtClean="0"/>
              <a:t>数据</a:t>
            </a:r>
            <a:r>
              <a:rPr lang="zh-CN" altLang="en-US" sz="3600" dirty="0"/>
              <a:t>传输阶段</a:t>
            </a:r>
          </a:p>
        </p:txBody>
      </p:sp>
      <p:grpSp>
        <p:nvGrpSpPr>
          <p:cNvPr id="8" name="组合 7">
            <a:extLst>
              <a:ext uri="{FF2B5EF4-FFF2-40B4-BE49-F238E27FC236}">
                <a16:creationId xmlns:a16="http://schemas.microsoft.com/office/drawing/2014/main" id="{94FACF2C-E8EA-4EBB-A5F5-624C5A2029E3}"/>
              </a:ext>
            </a:extLst>
          </p:cNvPr>
          <p:cNvGrpSpPr/>
          <p:nvPr/>
        </p:nvGrpSpPr>
        <p:grpSpPr>
          <a:xfrm>
            <a:off x="0" y="282221"/>
            <a:ext cx="12191995" cy="378554"/>
            <a:chOff x="0" y="247949"/>
            <a:chExt cx="12191995" cy="378554"/>
          </a:xfrm>
        </p:grpSpPr>
        <p:sp>
          <p:nvSpPr>
            <p:cNvPr id="16" name="矩形 15">
              <a:extLst>
                <a:ext uri="{FF2B5EF4-FFF2-40B4-BE49-F238E27FC236}">
                  <a16:creationId xmlns:a16="http://schemas.microsoft.com/office/drawing/2014/main" id="{F9A61405-0682-4602-BF60-F734C8C97EA0}"/>
                </a:ext>
              </a:extLst>
            </p:cNvPr>
            <p:cNvSpPr/>
            <p:nvPr/>
          </p:nvSpPr>
          <p:spPr>
            <a:xfrm>
              <a:off x="4356075" y="247949"/>
              <a:ext cx="7835920"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85174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31801" y="284392"/>
            <a:ext cx="2777714" cy="382156"/>
          </a:xfrm>
          <a:prstGeom prst="rect">
            <a:avLst/>
          </a:prstGeom>
        </p:spPr>
        <p:txBody>
          <a:bodyPr vert="horz" wrap="square" lIns="0" tIns="12700" rIns="0" bIns="0" rtlCol="0" anchor="ctr">
            <a:spAutoFit/>
          </a:bodyPr>
          <a:lstStyle/>
          <a:p>
            <a:pPr marL="12700">
              <a:lnSpc>
                <a:spcPct val="100000"/>
              </a:lnSpc>
              <a:spcBef>
                <a:spcPts val="100"/>
              </a:spcBef>
            </a:pPr>
            <a:r>
              <a:rPr lang="zh-CN" altLang="en-US" sz="2400" spc="600" dirty="0" smtClean="0">
                <a:solidFill>
                  <a:srgbClr val="084772"/>
                </a:solidFill>
                <a:latin typeface="微软雅黑" panose="020B0503020204020204" pitchFamily="34" charset="-122"/>
                <a:ea typeface="微软雅黑" panose="020B0503020204020204" pitchFamily="34" charset="-122"/>
                <a:cs typeface="+mn-cs"/>
              </a:rPr>
              <a:t>数据传输阶段</a:t>
            </a:r>
            <a:endParaRPr sz="2400" spc="600" dirty="0">
              <a:solidFill>
                <a:srgbClr val="084772"/>
              </a:solidFill>
              <a:latin typeface="微软雅黑" panose="020B0503020204020204" pitchFamily="34" charset="-122"/>
              <a:ea typeface="微软雅黑" panose="020B0503020204020204" pitchFamily="34" charset="-122"/>
              <a:cs typeface="+mn-cs"/>
            </a:endParaRPr>
          </a:p>
        </p:txBody>
      </p:sp>
      <p:sp>
        <p:nvSpPr>
          <p:cNvPr id="4" name="object 4"/>
          <p:cNvSpPr txBox="1"/>
          <p:nvPr/>
        </p:nvSpPr>
        <p:spPr>
          <a:xfrm>
            <a:off x="613185" y="1222743"/>
            <a:ext cx="11028687" cy="4954771"/>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aseline="0">
                <a:solidFill>
                  <a:srgbClr val="C00000"/>
                </a:solidFill>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lvl="2" indent="-228600" algn="just">
              <a:lnSpc>
                <a:spcPct val="130000"/>
              </a:lnSpc>
              <a:spcBef>
                <a:spcPts val="500"/>
              </a:spcBef>
              <a:buFont typeface="Arial" panose="020B0604020202020204" pitchFamily="34" charset="0"/>
              <a:buChar char="•"/>
              <a:defRPr sz="2000" baseline="0">
                <a:solidFill>
                  <a:srgbClr val="C00000"/>
                </a:solidFill>
                <a:latin typeface="Times New Roman" panose="02020603050405020304" pitchFamily="18" charset="0"/>
                <a:ea typeface="黑体" panose="02010609060101010101" pitchFamily="49" charset="-122"/>
              </a:defRPr>
            </a:lvl3pPr>
            <a:lvl4pPr marL="1600200" lvl="3" indent="-228600" algn="just">
              <a:lnSpc>
                <a:spcPct val="130000"/>
              </a:lnSpc>
              <a:spcBef>
                <a:spcPts val="500"/>
              </a:spcBef>
              <a:buFont typeface="Arial" panose="020B0604020202020204" pitchFamily="34" charset="0"/>
              <a:buChar char="•"/>
              <a:defRPr baseline="0">
                <a:solidFill>
                  <a:schemeClr val="accent5"/>
                </a:solidFill>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tx1"/>
                </a:solidFill>
              </a:rPr>
              <a:t>数据传输阶段是通过</a:t>
            </a:r>
            <a:r>
              <a:rPr lang="en-US" altLang="zh-CN" b="1" dirty="0">
                <a:solidFill>
                  <a:schemeClr val="tx1"/>
                </a:solidFill>
              </a:rPr>
              <a:t>AH</a:t>
            </a:r>
            <a:r>
              <a:rPr lang="zh-CN" altLang="en-US" dirty="0">
                <a:solidFill>
                  <a:schemeClr val="tx1"/>
                </a:solidFill>
              </a:rPr>
              <a:t>或者</a:t>
            </a:r>
            <a:r>
              <a:rPr lang="en-US" altLang="zh-CN" b="1" dirty="0">
                <a:solidFill>
                  <a:schemeClr val="tx1"/>
                </a:solidFill>
              </a:rPr>
              <a:t>ESP</a:t>
            </a:r>
            <a:r>
              <a:rPr lang="zh-CN" altLang="en-US" b="1" dirty="0">
                <a:solidFill>
                  <a:schemeClr val="tx1"/>
                </a:solidFill>
              </a:rPr>
              <a:t>通信协议</a:t>
            </a:r>
            <a:r>
              <a:rPr lang="zh-CN" altLang="en-US" dirty="0">
                <a:solidFill>
                  <a:schemeClr val="tx1"/>
                </a:solidFill>
              </a:rPr>
              <a:t>进行数据的传输。</a:t>
            </a:r>
            <a:r>
              <a:rPr lang="zh-CN" altLang="en-US" sz="2400" dirty="0">
                <a:solidFill>
                  <a:schemeClr val="tx1"/>
                </a:solidFill>
              </a:rPr>
              <a:t/>
            </a:r>
            <a:br>
              <a:rPr lang="zh-CN" altLang="en-US" sz="2400" dirty="0">
                <a:solidFill>
                  <a:schemeClr val="tx1"/>
                </a:solidFill>
              </a:rPr>
            </a:br>
            <a:r>
              <a:rPr lang="zh-CN" altLang="en-US" dirty="0">
                <a:solidFill>
                  <a:schemeClr val="tx1"/>
                </a:solidFill>
              </a:rPr>
              <a:t>数据传输建立在</a:t>
            </a:r>
            <a:r>
              <a:rPr lang="zh-CN" altLang="en-US" b="1" dirty="0">
                <a:solidFill>
                  <a:schemeClr val="tx1"/>
                </a:solidFill>
              </a:rPr>
              <a:t>网络层</a:t>
            </a:r>
            <a:r>
              <a:rPr lang="zh-CN" altLang="en-US" dirty="0" smtClean="0">
                <a:solidFill>
                  <a:schemeClr val="tx1"/>
                </a:solidFill>
              </a:rPr>
              <a:t>。</a:t>
            </a:r>
            <a:endParaRPr lang="en-US" altLang="zh-CN" dirty="0" smtClean="0">
              <a:solidFill>
                <a:schemeClr val="tx1"/>
              </a:solidFill>
            </a:endParaRPr>
          </a:p>
          <a:p>
            <a:r>
              <a:rPr lang="en-US" altLang="zh-CN" dirty="0" smtClean="0">
                <a:solidFill>
                  <a:schemeClr val="tx1"/>
                </a:solidFill>
              </a:rPr>
              <a:t>VPN</a:t>
            </a:r>
            <a:r>
              <a:rPr lang="zh-CN" altLang="en-US" dirty="0">
                <a:solidFill>
                  <a:schemeClr val="tx1"/>
                </a:solidFill>
              </a:rPr>
              <a:t>隧道</a:t>
            </a:r>
            <a:r>
              <a:rPr lang="zh-CN" altLang="en-US" dirty="0" smtClean="0">
                <a:solidFill>
                  <a:schemeClr val="tx1"/>
                </a:solidFill>
              </a:rPr>
              <a:t>黑洞</a:t>
            </a:r>
            <a:r>
              <a:rPr lang="zh-CN" altLang="en-US" sz="2400" dirty="0" smtClean="0">
                <a:solidFill>
                  <a:schemeClr val="tx1"/>
                </a:solidFill>
              </a:rPr>
              <a:t>：</a:t>
            </a:r>
            <a:endParaRPr lang="en-US" altLang="zh-CN" sz="2400" dirty="0">
              <a:solidFill>
                <a:schemeClr val="tx1"/>
              </a:solidFill>
            </a:endParaRPr>
          </a:p>
          <a:p>
            <a:pPr lvl="1"/>
            <a:r>
              <a:rPr lang="zh-CN" altLang="en-US" sz="2000" dirty="0"/>
              <a:t>对端的</a:t>
            </a:r>
            <a:r>
              <a:rPr lang="en-US" altLang="zh-CN" sz="2000" dirty="0"/>
              <a:t>VPN</a:t>
            </a:r>
            <a:r>
              <a:rPr lang="zh-CN" altLang="en-US" sz="2000" dirty="0"/>
              <a:t>连接已经断开而我方还处在</a:t>
            </a:r>
            <a:r>
              <a:rPr lang="en-US" altLang="zh-CN" sz="2000" dirty="0"/>
              <a:t>SA</a:t>
            </a:r>
            <a:r>
              <a:rPr lang="zh-CN" altLang="en-US" sz="2000" dirty="0"/>
              <a:t>的有效生存期时间内，从而形成了</a:t>
            </a:r>
            <a:r>
              <a:rPr lang="en-US" altLang="zh-CN" sz="2000" dirty="0"/>
              <a:t>VPN</a:t>
            </a:r>
            <a:r>
              <a:rPr lang="zh-CN" altLang="en-US" sz="2000" dirty="0"/>
              <a:t>隧道的黑洞</a:t>
            </a:r>
            <a:r>
              <a:rPr lang="zh-CN" altLang="en-US" sz="2000" dirty="0" smtClean="0"/>
              <a:t>。</a:t>
            </a:r>
            <a:endParaRPr lang="en-US" altLang="zh-CN" sz="2000" dirty="0" smtClean="0"/>
          </a:p>
          <a:p>
            <a:pPr lvl="1"/>
            <a:r>
              <a:rPr lang="zh-CN" altLang="en-US" sz="2000" dirty="0" smtClean="0"/>
              <a:t>另外</a:t>
            </a:r>
            <a:r>
              <a:rPr lang="zh-CN" altLang="en-US" sz="2000" dirty="0"/>
              <a:t>一端如果之前</a:t>
            </a:r>
            <a:r>
              <a:rPr lang="en-US" altLang="zh-CN" sz="2000" dirty="0"/>
              <a:t>SA</a:t>
            </a:r>
            <a:r>
              <a:rPr lang="zh-CN" altLang="en-US" sz="2000" dirty="0"/>
              <a:t>没有释放，异常重启的对端又来连接，是不会接受新的连接协商的</a:t>
            </a:r>
            <a:r>
              <a:rPr lang="zh-CN" altLang="en-US" sz="2000" dirty="0" smtClean="0"/>
              <a:t>。</a:t>
            </a:r>
            <a:endParaRPr lang="en-US" altLang="zh-CN" sz="2000" dirty="0"/>
          </a:p>
        </p:txBody>
      </p:sp>
      <p:grpSp>
        <p:nvGrpSpPr>
          <p:cNvPr id="8" name="组合 7">
            <a:extLst>
              <a:ext uri="{FF2B5EF4-FFF2-40B4-BE49-F238E27FC236}">
                <a16:creationId xmlns:a16="http://schemas.microsoft.com/office/drawing/2014/main" id="{94FACF2C-E8EA-4EBB-A5F5-624C5A2029E3}"/>
              </a:ext>
            </a:extLst>
          </p:cNvPr>
          <p:cNvGrpSpPr/>
          <p:nvPr/>
        </p:nvGrpSpPr>
        <p:grpSpPr>
          <a:xfrm>
            <a:off x="0" y="282221"/>
            <a:ext cx="12191996" cy="378554"/>
            <a:chOff x="0" y="247949"/>
            <a:chExt cx="12191996" cy="378554"/>
          </a:xfrm>
        </p:grpSpPr>
        <p:sp>
          <p:nvSpPr>
            <p:cNvPr id="16" name="矩形 15">
              <a:extLst>
                <a:ext uri="{FF2B5EF4-FFF2-40B4-BE49-F238E27FC236}">
                  <a16:creationId xmlns:a16="http://schemas.microsoft.com/office/drawing/2014/main" id="{F9A61405-0682-4602-BF60-F734C8C97EA0}"/>
                </a:ext>
              </a:extLst>
            </p:cNvPr>
            <p:cNvSpPr/>
            <p:nvPr/>
          </p:nvSpPr>
          <p:spPr>
            <a:xfrm>
              <a:off x="3136605" y="247949"/>
              <a:ext cx="9055391"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550338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31801" y="284392"/>
            <a:ext cx="2777714" cy="382156"/>
          </a:xfrm>
          <a:prstGeom prst="rect">
            <a:avLst/>
          </a:prstGeom>
        </p:spPr>
        <p:txBody>
          <a:bodyPr vert="horz" wrap="square" lIns="0" tIns="12700" rIns="0" bIns="0" rtlCol="0" anchor="ctr">
            <a:spAutoFit/>
          </a:bodyPr>
          <a:lstStyle/>
          <a:p>
            <a:pPr marL="12700">
              <a:lnSpc>
                <a:spcPct val="100000"/>
              </a:lnSpc>
              <a:spcBef>
                <a:spcPts val="100"/>
              </a:spcBef>
            </a:pPr>
            <a:r>
              <a:rPr lang="zh-CN" altLang="en-US" sz="2400" spc="600" dirty="0" smtClean="0">
                <a:solidFill>
                  <a:srgbClr val="084772"/>
                </a:solidFill>
                <a:latin typeface="微软雅黑" panose="020B0503020204020204" pitchFamily="34" charset="-122"/>
                <a:ea typeface="微软雅黑" panose="020B0503020204020204" pitchFamily="34" charset="-122"/>
                <a:cs typeface="+mn-cs"/>
              </a:rPr>
              <a:t>数据传输阶段</a:t>
            </a:r>
            <a:endParaRPr sz="2400" spc="600" dirty="0">
              <a:solidFill>
                <a:srgbClr val="084772"/>
              </a:solidFill>
              <a:latin typeface="微软雅黑" panose="020B0503020204020204" pitchFamily="34" charset="-122"/>
              <a:ea typeface="微软雅黑" panose="020B0503020204020204" pitchFamily="34" charset="-122"/>
              <a:cs typeface="+mn-cs"/>
            </a:endParaRPr>
          </a:p>
        </p:txBody>
      </p:sp>
      <p:sp>
        <p:nvSpPr>
          <p:cNvPr id="4" name="object 4"/>
          <p:cNvSpPr txBox="1"/>
          <p:nvPr/>
        </p:nvSpPr>
        <p:spPr>
          <a:xfrm>
            <a:off x="613185" y="1222743"/>
            <a:ext cx="11028687" cy="4954771"/>
          </a:xfrm>
          <a:prstGeom prst="rect">
            <a:avLst/>
          </a:prstGeom>
        </p:spPr>
        <p:txBody>
          <a:bodyPr vert="horz" lIns="91440" tIns="45720" rIns="91440" bIns="45720" rtlCol="0">
            <a:noAutofit/>
          </a:bodyPr>
          <a:lstStyle>
            <a:defPPr>
              <a:defRPr lang="zh-CN"/>
            </a:defPPr>
            <a:lvl1pPr marL="358775" indent="-358775" algn="just">
              <a:lnSpc>
                <a:spcPct val="130000"/>
              </a:lnSpc>
              <a:spcBef>
                <a:spcPts val="1000"/>
              </a:spcBef>
              <a:buSzPct val="110000"/>
              <a:buFont typeface="Arial" panose="020B0604020202020204" pitchFamily="34" charset="0"/>
              <a:buChar char="•"/>
              <a:defRPr sz="2800" baseline="0">
                <a:solidFill>
                  <a:srgbClr val="C00000"/>
                </a:solidFill>
                <a:latin typeface="Times New Roman" panose="02020603050405020304" pitchFamily="18" charset="0"/>
                <a:ea typeface="黑体" panose="02010609060101010101" pitchFamily="49" charset="-122"/>
              </a:defRPr>
            </a:lvl1pPr>
            <a:lvl2pPr marL="803275" lvl="1" indent="-346075" algn="just">
              <a:lnSpc>
                <a:spcPct val="130000"/>
              </a:lnSpc>
              <a:spcBef>
                <a:spcPts val="500"/>
              </a:spcBef>
              <a:buSzPct val="120000"/>
              <a:buFont typeface="Times New Roman" panose="02020603050405020304" pitchFamily="18" charset="0"/>
              <a:buChar char="–"/>
              <a:defRPr sz="2400" baseline="0">
                <a:latin typeface="Times New Roman" panose="02020603050405020304" pitchFamily="18" charset="0"/>
                <a:ea typeface="黑体" panose="02010609060101010101" pitchFamily="49" charset="-122"/>
              </a:defRPr>
            </a:lvl2pPr>
            <a:lvl3pPr marL="1143000" lvl="2" indent="-228600" algn="just">
              <a:lnSpc>
                <a:spcPct val="130000"/>
              </a:lnSpc>
              <a:spcBef>
                <a:spcPts val="500"/>
              </a:spcBef>
              <a:buFont typeface="Arial" panose="020B0604020202020204" pitchFamily="34" charset="0"/>
              <a:buChar char="•"/>
              <a:defRPr sz="2000" baseline="0">
                <a:solidFill>
                  <a:srgbClr val="C00000"/>
                </a:solidFill>
                <a:latin typeface="Times New Roman" panose="02020603050405020304" pitchFamily="18" charset="0"/>
                <a:ea typeface="黑体" panose="02010609060101010101" pitchFamily="49" charset="-122"/>
              </a:defRPr>
            </a:lvl3pPr>
            <a:lvl4pPr marL="1600200" lvl="3" indent="-228600" algn="just">
              <a:lnSpc>
                <a:spcPct val="130000"/>
              </a:lnSpc>
              <a:spcBef>
                <a:spcPts val="500"/>
              </a:spcBef>
              <a:buFont typeface="Arial" panose="020B0604020202020204" pitchFamily="34" charset="0"/>
              <a:buChar char="•"/>
              <a:defRPr baseline="0">
                <a:solidFill>
                  <a:schemeClr val="accent5"/>
                </a:solidFill>
                <a:latin typeface="Times New Roman" panose="02020603050405020304" pitchFamily="18"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2400" dirty="0" smtClean="0"/>
              <a:t>DPD</a:t>
            </a:r>
            <a:r>
              <a:rPr lang="zh-CN" altLang="en-US" sz="2400" dirty="0"/>
              <a:t>解决</a:t>
            </a:r>
            <a:r>
              <a:rPr lang="en-US" altLang="zh-CN" sz="2400" dirty="0"/>
              <a:t>VPN</a:t>
            </a:r>
            <a:r>
              <a:rPr lang="zh-CN" altLang="en-US" sz="2400" dirty="0"/>
              <a:t>隧道黑洞</a:t>
            </a:r>
            <a:r>
              <a:rPr lang="zh-CN" altLang="en-US" sz="2400" dirty="0" smtClean="0"/>
              <a:t>：</a:t>
            </a:r>
            <a:endParaRPr lang="en-US" altLang="zh-CN" sz="2400" dirty="0" smtClean="0"/>
          </a:p>
          <a:p>
            <a:pPr lvl="1"/>
            <a:r>
              <a:rPr lang="en-US" altLang="zh-CN" sz="2000" dirty="0" smtClean="0"/>
              <a:t>DPD</a:t>
            </a:r>
            <a:r>
              <a:rPr lang="zh-CN" altLang="en-US" sz="2000" dirty="0"/>
              <a:t>：</a:t>
            </a:r>
            <a:r>
              <a:rPr lang="zh-CN" altLang="en-US" sz="2000" dirty="0">
                <a:solidFill>
                  <a:schemeClr val="accent5"/>
                </a:solidFill>
              </a:rPr>
              <a:t>死亡对等体检测</a:t>
            </a:r>
            <a:r>
              <a:rPr lang="zh-CN" altLang="en-US" sz="2000" dirty="0"/>
              <a:t>（</a:t>
            </a:r>
            <a:r>
              <a:rPr lang="en-US" altLang="zh-CN" sz="2000" dirty="0"/>
              <a:t>Dead Peer Detection</a:t>
            </a:r>
            <a:r>
              <a:rPr lang="zh-CN" altLang="en-US" sz="2000" dirty="0"/>
              <a:t>），检查对端的</a:t>
            </a:r>
            <a:r>
              <a:rPr lang="en-US" altLang="zh-CN" sz="2000" dirty="0"/>
              <a:t>ISAKMP SA</a:t>
            </a:r>
            <a:r>
              <a:rPr lang="zh-CN" altLang="en-US" sz="2000" dirty="0"/>
              <a:t>是否存在。当</a:t>
            </a:r>
            <a:r>
              <a:rPr lang="en-US" altLang="zh-CN" sz="2000" dirty="0"/>
              <a:t>VPN</a:t>
            </a:r>
            <a:r>
              <a:rPr lang="zh-CN" altLang="en-US" sz="2000" dirty="0"/>
              <a:t>隧道异常的时候，能检测到并重新发起协商，来维持</a:t>
            </a:r>
            <a:r>
              <a:rPr lang="en-US" altLang="zh-CN" sz="2000" dirty="0"/>
              <a:t>VPN</a:t>
            </a:r>
            <a:r>
              <a:rPr lang="zh-CN" altLang="en-US" sz="2000" dirty="0"/>
              <a:t>隧道</a:t>
            </a:r>
            <a:r>
              <a:rPr lang="zh-CN" altLang="en-US" sz="2000" dirty="0" smtClean="0"/>
              <a:t>。</a:t>
            </a:r>
            <a:endParaRPr lang="en-US" altLang="zh-CN" sz="2000" dirty="0" smtClean="0"/>
          </a:p>
          <a:p>
            <a:pPr lvl="1"/>
            <a:r>
              <a:rPr lang="en-US" altLang="zh-CN" sz="2000" dirty="0" smtClean="0"/>
              <a:t>DPD </a:t>
            </a:r>
            <a:r>
              <a:rPr lang="zh-CN" altLang="en-US" sz="2000" dirty="0"/>
              <a:t>只对第一阶段生效，如果第一阶段本身已经超时断开，则不会再发</a:t>
            </a:r>
            <a:r>
              <a:rPr lang="en-US" altLang="zh-CN" sz="2000" dirty="0"/>
              <a:t>DPD</a:t>
            </a:r>
            <a:r>
              <a:rPr lang="zh-CN" altLang="en-US" sz="2000" dirty="0"/>
              <a:t>包</a:t>
            </a:r>
            <a:r>
              <a:rPr lang="zh-CN" altLang="en-US" sz="2000" dirty="0" smtClean="0"/>
              <a:t>。</a:t>
            </a:r>
            <a:endParaRPr lang="en-US" altLang="zh-CN" sz="2000" dirty="0" smtClean="0"/>
          </a:p>
          <a:p>
            <a:pPr lvl="1"/>
            <a:r>
              <a:rPr lang="en-US" altLang="zh-CN" sz="2000" dirty="0" smtClean="0"/>
              <a:t>DPD</a:t>
            </a:r>
            <a:r>
              <a:rPr lang="zh-CN" altLang="en-US" sz="2000" dirty="0"/>
              <a:t>包并不是连续发送，而是采用空闲计时器机制。每接收到一个</a:t>
            </a:r>
            <a:r>
              <a:rPr lang="en-US" altLang="zh-CN" sz="2000" dirty="0"/>
              <a:t>IPSec</a:t>
            </a:r>
            <a:r>
              <a:rPr lang="zh-CN" altLang="en-US" sz="2000" dirty="0"/>
              <a:t>加密的包后就重置这个包</a:t>
            </a:r>
            <a:r>
              <a:rPr lang="zh-CN" altLang="en-US" sz="2000" dirty="0" smtClean="0"/>
              <a:t>对应的</a:t>
            </a:r>
            <a:r>
              <a:rPr lang="en-US" altLang="zh-CN" sz="2000" dirty="0" smtClean="0"/>
              <a:t>IKE </a:t>
            </a:r>
            <a:r>
              <a:rPr lang="en-US" altLang="zh-CN" sz="2000" dirty="0"/>
              <a:t>SA</a:t>
            </a:r>
            <a:r>
              <a:rPr lang="zh-CN" altLang="en-US" sz="2000" dirty="0"/>
              <a:t>的空闲定时器；如果空闲定时器计时开始到计时结束过程都没有接收到该</a:t>
            </a:r>
            <a:r>
              <a:rPr lang="en-US" altLang="zh-CN" sz="2000" dirty="0"/>
              <a:t>SA</a:t>
            </a:r>
            <a:r>
              <a:rPr lang="zh-CN" altLang="en-US" sz="2000" dirty="0"/>
              <a:t>对应的加密包，那么下一次有</a:t>
            </a:r>
            <a:r>
              <a:rPr lang="en-US" altLang="zh-CN" sz="2000" dirty="0"/>
              <a:t>IP</a:t>
            </a:r>
            <a:r>
              <a:rPr lang="zh-CN" altLang="en-US" sz="2000" dirty="0"/>
              <a:t>包要被这个</a:t>
            </a:r>
            <a:r>
              <a:rPr lang="en-US" altLang="zh-CN" sz="2000" dirty="0"/>
              <a:t>SA</a:t>
            </a:r>
            <a:r>
              <a:rPr lang="zh-CN" altLang="en-US" sz="2000" dirty="0"/>
              <a:t>加密发送或接收到加密包之前就需要使用</a:t>
            </a:r>
            <a:r>
              <a:rPr lang="en-US" altLang="zh-CN" sz="2000" dirty="0"/>
              <a:t>DPD</a:t>
            </a:r>
            <a:r>
              <a:rPr lang="zh-CN" altLang="en-US" sz="2000" dirty="0"/>
              <a:t>来检测对方是否存活</a:t>
            </a:r>
            <a:r>
              <a:rPr lang="zh-CN" altLang="en-US" sz="2000" dirty="0" smtClean="0"/>
              <a:t>。</a:t>
            </a:r>
            <a:endParaRPr lang="en-US" altLang="zh-CN" sz="2000" dirty="0" smtClean="0"/>
          </a:p>
          <a:p>
            <a:pPr lvl="1"/>
            <a:r>
              <a:rPr lang="en-US" altLang="zh-CN" sz="2000" dirty="0" smtClean="0"/>
              <a:t>DPD</a:t>
            </a:r>
            <a:r>
              <a:rPr lang="zh-CN" altLang="en-US" sz="2000" dirty="0"/>
              <a:t>检测主要靠超时计时器，超时计时器用于判断是否再次发起请求，默认是发出</a:t>
            </a:r>
            <a:r>
              <a:rPr lang="en-US" altLang="zh-CN" sz="2000" dirty="0"/>
              <a:t>5</a:t>
            </a:r>
            <a:r>
              <a:rPr lang="zh-CN" altLang="en-US" sz="2000" dirty="0"/>
              <a:t>次请求（请求</a:t>
            </a:r>
            <a:r>
              <a:rPr lang="en-US" altLang="zh-CN" sz="2000" dirty="0"/>
              <a:t>-&gt;</a:t>
            </a:r>
            <a:r>
              <a:rPr lang="zh-CN" altLang="en-US" sz="2000" dirty="0"/>
              <a:t>超时</a:t>
            </a:r>
            <a:r>
              <a:rPr lang="en-US" altLang="zh-CN" sz="2000" dirty="0"/>
              <a:t>-&gt;</a:t>
            </a:r>
            <a:r>
              <a:rPr lang="zh-CN" altLang="en-US" sz="2000" dirty="0"/>
              <a:t>请求</a:t>
            </a:r>
            <a:r>
              <a:rPr lang="en-US" altLang="zh-CN" sz="2000" dirty="0"/>
              <a:t>-&gt;</a:t>
            </a:r>
            <a:r>
              <a:rPr lang="zh-CN" altLang="en-US" sz="2000" dirty="0"/>
              <a:t>超时</a:t>
            </a:r>
            <a:r>
              <a:rPr lang="en-US" altLang="zh-CN" sz="2000" dirty="0"/>
              <a:t>-&gt;</a:t>
            </a:r>
            <a:r>
              <a:rPr lang="zh-CN" altLang="en-US" sz="2000" dirty="0"/>
              <a:t>请求</a:t>
            </a:r>
            <a:r>
              <a:rPr lang="en-US" altLang="zh-CN" sz="2000" dirty="0"/>
              <a:t>-&gt;</a:t>
            </a:r>
            <a:r>
              <a:rPr lang="zh-CN" altLang="en-US" sz="2000" dirty="0"/>
              <a:t>超时）都没有收到任何</a:t>
            </a:r>
            <a:r>
              <a:rPr lang="en-US" altLang="zh-CN" sz="2000" dirty="0"/>
              <a:t>DPD</a:t>
            </a:r>
            <a:r>
              <a:rPr lang="zh-CN" altLang="en-US" sz="2000" dirty="0"/>
              <a:t>应答就会删除</a:t>
            </a:r>
            <a:r>
              <a:rPr lang="en-US" altLang="zh-CN" sz="2000" dirty="0"/>
              <a:t>SA</a:t>
            </a:r>
            <a:r>
              <a:rPr lang="zh-CN" altLang="en-US" sz="2000" dirty="0"/>
              <a:t>。</a:t>
            </a:r>
          </a:p>
        </p:txBody>
      </p:sp>
      <p:grpSp>
        <p:nvGrpSpPr>
          <p:cNvPr id="8" name="组合 7">
            <a:extLst>
              <a:ext uri="{FF2B5EF4-FFF2-40B4-BE49-F238E27FC236}">
                <a16:creationId xmlns:a16="http://schemas.microsoft.com/office/drawing/2014/main" id="{94FACF2C-E8EA-4EBB-A5F5-624C5A2029E3}"/>
              </a:ext>
            </a:extLst>
          </p:cNvPr>
          <p:cNvGrpSpPr/>
          <p:nvPr/>
        </p:nvGrpSpPr>
        <p:grpSpPr>
          <a:xfrm>
            <a:off x="0" y="282221"/>
            <a:ext cx="12191996" cy="378554"/>
            <a:chOff x="0" y="247949"/>
            <a:chExt cx="12191996" cy="378554"/>
          </a:xfrm>
        </p:grpSpPr>
        <p:sp>
          <p:nvSpPr>
            <p:cNvPr id="16" name="矩形 15">
              <a:extLst>
                <a:ext uri="{FF2B5EF4-FFF2-40B4-BE49-F238E27FC236}">
                  <a16:creationId xmlns:a16="http://schemas.microsoft.com/office/drawing/2014/main" id="{F9A61405-0682-4602-BF60-F734C8C97EA0}"/>
                </a:ext>
              </a:extLst>
            </p:cNvPr>
            <p:cNvSpPr/>
            <p:nvPr/>
          </p:nvSpPr>
          <p:spPr>
            <a:xfrm>
              <a:off x="3136605" y="247949"/>
              <a:ext cx="9055391"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BC2B464-4C47-4EE6-9610-D9CB88A26D5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590364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14046</TotalTime>
  <Words>7336</Words>
  <Application>Microsoft Office PowerPoint</Application>
  <PresentationFormat>宽屏</PresentationFormat>
  <Paragraphs>633</Paragraphs>
  <Slides>98</Slides>
  <Notes>63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98</vt:i4>
      </vt:variant>
    </vt:vector>
  </HeadingPairs>
  <TitlesOfParts>
    <vt:vector size="110" baseType="lpstr">
      <vt:lpstr>等线</vt:lpstr>
      <vt:lpstr>等线 Light</vt:lpstr>
      <vt:lpstr>黑体</vt:lpstr>
      <vt:lpstr>思源黑体 CN Bold</vt:lpstr>
      <vt:lpstr>宋体</vt:lpstr>
      <vt:lpstr>微软雅黑</vt:lpstr>
      <vt:lpstr>Arial</vt:lpstr>
      <vt:lpstr>Calibri</vt:lpstr>
      <vt:lpstr>Century Gothic</vt:lpstr>
      <vt:lpstr>Stencil</vt:lpstr>
      <vt:lpstr>Times New Roman</vt:lpstr>
      <vt:lpstr>Office 主题​​</vt:lpstr>
      <vt:lpstr>PowerPoint 演示文稿</vt:lpstr>
      <vt:lpstr>虚拟专用网络技术</vt:lpstr>
      <vt:lpstr>PowerPoint 演示文稿</vt:lpstr>
      <vt:lpstr>PowerPoint 演示文稿</vt:lpstr>
      <vt:lpstr>PowerPoint 演示文稿</vt:lpstr>
      <vt:lpstr>PowerPoint 演示文稿</vt:lpstr>
      <vt:lpstr>虚拟与隧道</vt:lpstr>
      <vt:lpstr>传统专用网络</vt:lpstr>
      <vt:lpstr>虚拟专用网络</vt:lpstr>
      <vt:lpstr>为何需要使用VPN技术</vt:lpstr>
      <vt:lpstr>PowerPoint 演示文稿</vt:lpstr>
      <vt:lpstr>PowerPoint 演示文稿</vt:lpstr>
      <vt:lpstr>PowerPoint 演示文稿</vt:lpstr>
      <vt:lpstr>PowerPoint 演示文稿</vt:lpstr>
      <vt:lpstr>PowerPoint 演示文稿</vt:lpstr>
      <vt:lpstr>PowerPoint 演示文稿</vt:lpstr>
      <vt:lpstr>使用者与设备身份鉴别技术</vt:lpstr>
      <vt:lpstr>VPN分类</vt:lpstr>
      <vt:lpstr>VPN分类</vt:lpstr>
      <vt:lpstr>VPN分类</vt:lpstr>
      <vt:lpstr>VPN分类</vt:lpstr>
      <vt:lpstr>VPN分类</vt:lpstr>
      <vt:lpstr>VPN分类</vt:lpstr>
      <vt:lpstr>VPN分类</vt:lpstr>
      <vt:lpstr>VPN分类</vt:lpstr>
      <vt:lpstr>VPN分类</vt:lpstr>
      <vt:lpstr>VPN分类</vt:lpstr>
      <vt:lpstr>VPN分类-按隧道协议分类</vt:lpstr>
      <vt:lpstr>PowerPoint 演示文稿</vt:lpstr>
      <vt:lpstr>二层隧道协议PPTP与L2TP</vt:lpstr>
      <vt:lpstr>PPTP协议</vt:lpstr>
      <vt:lpstr>PPTP协议</vt:lpstr>
      <vt:lpstr>PPTP协议</vt:lpstr>
      <vt:lpstr>PPTP协议</vt:lpstr>
      <vt:lpstr>PPTP协议</vt:lpstr>
      <vt:lpstr>PPTP协议</vt:lpstr>
      <vt:lpstr>PPTP协议</vt:lpstr>
      <vt:lpstr>PPTP协议</vt:lpstr>
      <vt:lpstr>PPTP协议</vt:lpstr>
      <vt:lpstr>PPTP协议</vt:lpstr>
      <vt:lpstr>PPTP协议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L2TP工作原理</vt:lpstr>
      <vt:lpstr>L2TP工作原理</vt:lpstr>
      <vt:lpstr>L2TP协议</vt:lpstr>
      <vt:lpstr>L2TP协议</vt:lpstr>
      <vt:lpstr>L2TP协议与PPTP协议比较</vt:lpstr>
      <vt:lpstr>PowerPoint 演示文稿</vt:lpstr>
      <vt:lpstr>IPSec 简介</vt:lpstr>
      <vt:lpstr>IPSec 协议族</vt:lpstr>
      <vt:lpstr>IPSec 协议族</vt:lpstr>
      <vt:lpstr>IPSec 协议族</vt:lpstr>
      <vt:lpstr>IPSec 的工作模式</vt:lpstr>
      <vt:lpstr>IPSec 的工作模式</vt:lpstr>
      <vt:lpstr>IPSec 通信协议-AH</vt:lpstr>
      <vt:lpstr>AH在传输模式下封装</vt:lpstr>
      <vt:lpstr>AH在隧道模式下封装</vt:lpstr>
      <vt:lpstr>IPSec 通信协议-ESP</vt:lpstr>
      <vt:lpstr>ESP在传输模式下封装</vt:lpstr>
      <vt:lpstr>ESP在隧道模式下封装</vt:lpstr>
      <vt:lpstr>AH和ESP对比</vt:lpstr>
      <vt:lpstr>IKE协商</vt:lpstr>
      <vt:lpstr>IKE协商</vt:lpstr>
      <vt:lpstr>IKE协商</vt:lpstr>
      <vt:lpstr>IKE协商阶段</vt:lpstr>
      <vt:lpstr>PowerPoint 演示文稿</vt:lpstr>
      <vt:lpstr>SSL VPN</vt:lpstr>
      <vt:lpstr>SSL VPN应用场景</vt:lpstr>
      <vt:lpstr>SSL VPN业务-Web代理</vt:lpstr>
      <vt:lpstr>SSL VPN业务-Web代理</vt:lpstr>
      <vt:lpstr>SSL VPN业务-端口映射</vt:lpstr>
      <vt:lpstr>SSL VPN业务-端口映射</vt:lpstr>
      <vt:lpstr>SSL VPN业务-网络扩展</vt:lpstr>
      <vt:lpstr>SSL VPN业务-网络扩展</vt:lpstr>
      <vt:lpstr>SSL VPN业务-网络扩展</vt:lpstr>
      <vt:lpstr>SSL VPN业务-网络扩展</vt:lpstr>
      <vt:lpstr>SSL VPN</vt:lpstr>
      <vt:lpstr>SSL VPN</vt:lpstr>
      <vt:lpstr> VPN</vt:lpstr>
      <vt:lpstr>IKE协商</vt:lpstr>
      <vt:lpstr>IKE协商阶段</vt:lpstr>
      <vt:lpstr>IKE协商阶段</vt:lpstr>
      <vt:lpstr>IKE协商阶段</vt:lpstr>
      <vt:lpstr>IKE协商阶段</vt:lpstr>
      <vt:lpstr>IKE协商阶段</vt:lpstr>
      <vt:lpstr>IKE协商阶段</vt:lpstr>
      <vt:lpstr>IKE协商阶段</vt:lpstr>
      <vt:lpstr>IKE协商阶段</vt:lpstr>
      <vt:lpstr>IPSEC建立阶段</vt:lpstr>
      <vt:lpstr>数据传输阶段</vt:lpstr>
      <vt:lpstr>数据传输阶段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VPN虚拟专用网络技术</dc:title>
  <dc:creator>WFY</dc:creator>
  <cp:lastModifiedBy>WFY</cp:lastModifiedBy>
  <cp:revision>186</cp:revision>
  <dcterms:created xsi:type="dcterms:W3CDTF">2020-02-12T06:44:24Z</dcterms:created>
  <dcterms:modified xsi:type="dcterms:W3CDTF">2021-04-06T07:42:48Z</dcterms:modified>
</cp:coreProperties>
</file>