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2.xml" ContentType="application/vnd.openxmlformats-officedocument.themeOverride+xml"/>
  <Override PartName="/ppt/notesSlides/notesSlide21.xml" ContentType="application/vnd.openxmlformats-officedocument.presentationml.notesSlide+xml"/>
  <Override PartName="/ppt/theme/themeOverride3.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24.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sldIdLst>
    <p:sldId id="347" r:id="rId2"/>
    <p:sldId id="256" r:id="rId3"/>
    <p:sldId id="748" r:id="rId4"/>
    <p:sldId id="750" r:id="rId5"/>
    <p:sldId id="349" r:id="rId6"/>
    <p:sldId id="443" r:id="rId7"/>
    <p:sldId id="444" r:id="rId8"/>
    <p:sldId id="719" r:id="rId9"/>
    <p:sldId id="742" r:id="rId10"/>
    <p:sldId id="258" r:id="rId11"/>
    <p:sldId id="741" r:id="rId12"/>
    <p:sldId id="445" r:id="rId13"/>
    <p:sldId id="720" r:id="rId14"/>
    <p:sldId id="721" r:id="rId15"/>
    <p:sldId id="722" r:id="rId16"/>
    <p:sldId id="723" r:id="rId17"/>
    <p:sldId id="724" r:id="rId18"/>
    <p:sldId id="725" r:id="rId19"/>
    <p:sldId id="727" r:id="rId20"/>
    <p:sldId id="743" r:id="rId21"/>
    <p:sldId id="259" r:id="rId22"/>
    <p:sldId id="454" r:id="rId23"/>
    <p:sldId id="751" r:id="rId24"/>
    <p:sldId id="729" r:id="rId25"/>
    <p:sldId id="265" r:id="rId26"/>
    <p:sldId id="540" r:id="rId27"/>
    <p:sldId id="541" r:id="rId28"/>
    <p:sldId id="542" r:id="rId29"/>
    <p:sldId id="745" r:id="rId30"/>
    <p:sldId id="546" r:id="rId31"/>
    <p:sldId id="547" r:id="rId32"/>
    <p:sldId id="730" r:id="rId33"/>
    <p:sldId id="548" r:id="rId34"/>
    <p:sldId id="739" r:id="rId35"/>
    <p:sldId id="549" r:id="rId36"/>
    <p:sldId id="740" r:id="rId37"/>
    <p:sldId id="746" r:id="rId38"/>
    <p:sldId id="550" r:id="rId39"/>
    <p:sldId id="551" r:id="rId40"/>
    <p:sldId id="552" r:id="rId41"/>
    <p:sldId id="731" r:id="rId42"/>
    <p:sldId id="553" r:id="rId43"/>
    <p:sldId id="747" r:id="rId44"/>
    <p:sldId id="554" r:id="rId45"/>
    <p:sldId id="555" r:id="rId46"/>
    <p:sldId id="556" r:id="rId47"/>
    <p:sldId id="557" r:id="rId48"/>
    <p:sldId id="732" r:id="rId49"/>
    <p:sldId id="752" r:id="rId50"/>
    <p:sldId id="264" r:id="rId51"/>
    <p:sldId id="559" r:id="rId52"/>
    <p:sldId id="561" r:id="rId53"/>
    <p:sldId id="664" r:id="rId54"/>
    <p:sldId id="665" r:id="rId55"/>
    <p:sldId id="669" r:id="rId56"/>
    <p:sldId id="670" r:id="rId57"/>
    <p:sldId id="671" r:id="rId58"/>
    <p:sldId id="672" r:id="rId59"/>
    <p:sldId id="673" r:id="rId60"/>
    <p:sldId id="674" r:id="rId61"/>
    <p:sldId id="753" r:id="rId62"/>
    <p:sldId id="267" r:id="rId63"/>
    <p:sldId id="678" r:id="rId64"/>
    <p:sldId id="679" r:id="rId65"/>
    <p:sldId id="680" r:id="rId66"/>
    <p:sldId id="681" r:id="rId67"/>
    <p:sldId id="682" r:id="rId68"/>
    <p:sldId id="683" r:id="rId69"/>
    <p:sldId id="684" r:id="rId70"/>
    <p:sldId id="290" r:id="rId71"/>
    <p:sldId id="686" r:id="rId72"/>
    <p:sldId id="687" r:id="rId73"/>
    <p:sldId id="688" r:id="rId74"/>
    <p:sldId id="690" r:id="rId75"/>
    <p:sldId id="689" r:id="rId76"/>
    <p:sldId id="691" r:id="rId77"/>
    <p:sldId id="692" r:id="rId78"/>
    <p:sldId id="694" r:id="rId79"/>
    <p:sldId id="697" r:id="rId80"/>
    <p:sldId id="698" r:id="rId81"/>
    <p:sldId id="754" r:id="rId82"/>
    <p:sldId id="294" r:id="rId83"/>
    <p:sldId id="700" r:id="rId84"/>
    <p:sldId id="701" r:id="rId85"/>
    <p:sldId id="702" r:id="rId86"/>
    <p:sldId id="703" r:id="rId87"/>
    <p:sldId id="736" r:id="rId88"/>
    <p:sldId id="705" r:id="rId89"/>
    <p:sldId id="706" r:id="rId90"/>
    <p:sldId id="755" r:id="rId91"/>
    <p:sldId id="298" r:id="rId92"/>
    <p:sldId id="712" r:id="rId93"/>
    <p:sldId id="713" r:id="rId94"/>
    <p:sldId id="714" r:id="rId95"/>
    <p:sldId id="350" r:id="rId9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80296" autoAdjust="0"/>
  </p:normalViewPr>
  <p:slideViewPr>
    <p:cSldViewPr snapToGrid="0">
      <p:cViewPr varScale="1">
        <p:scale>
          <a:sx n="67" d="100"/>
          <a:sy n="67" d="100"/>
        </p:scale>
        <p:origin x="105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C0392-4E4B-490C-A26A-80A33DCC3D71}" type="datetimeFigureOut">
              <a:rPr lang="zh-CN" altLang="en-US" smtClean="0"/>
              <a:t>2021/4/24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A6DE4-41E5-4752-B3CD-3B72BF86667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INF/10856600"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s://baike.baidu.com/item/%E6%B3%A8%E5%86%8C%E8%A1%A8/101856" TargetMode="External"/><Relationship Id="rId5" Type="http://schemas.openxmlformats.org/officeDocument/2006/relationships/hyperlink" Target="https://baike.baidu.com/item/%E9%A9%B1%E5%8A%A8%E7%A8%8B%E5%BA%8F/103009" TargetMode="External"/><Relationship Id="rId4" Type="http://schemas.openxmlformats.org/officeDocument/2006/relationships/hyperlink" Target="https://baike.baidu.com/item/Microsoft/125917"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4%B8%BB%E5%BC%95%E5%AF%BC%E5%8C%BA"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baike.baidu.com/item/%E5%BC%95%E5%AF%BC%E5%8C%BA%E7%97%85%E6%AF%92" TargetMode="External"/><Relationship Id="rId5" Type="http://schemas.openxmlformats.org/officeDocument/2006/relationships/hyperlink" Target="https://baike.baidu.com/item/%E8%BD%AF%E7%9B%98" TargetMode="External"/><Relationship Id="rId4" Type="http://schemas.openxmlformats.org/officeDocument/2006/relationships/hyperlink" Target="https://baike.baidu.com/item/%E5%BC%95%E5%AF%BC%E5%8C%BA"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48</a:t>
            </a:fld>
            <a:endParaRPr lang="zh-CN" altLang="en-US"/>
          </a:p>
        </p:txBody>
      </p:sp>
    </p:spTree>
    <p:extLst>
      <p:ext uri="{BB962C8B-B14F-4D97-AF65-F5344CB8AC3E}">
        <p14:creationId xmlns:p14="http://schemas.microsoft.com/office/powerpoint/2010/main" val="252937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49</a:t>
            </a:fld>
            <a:endParaRPr lang="zh-CN" altLang="en-US"/>
          </a:p>
        </p:txBody>
      </p:sp>
    </p:spTree>
    <p:extLst>
      <p:ext uri="{BB962C8B-B14F-4D97-AF65-F5344CB8AC3E}">
        <p14:creationId xmlns:p14="http://schemas.microsoft.com/office/powerpoint/2010/main" val="357919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hlinkClick r:id="rId3"/>
              </a:rPr>
              <a:t>INF</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Device </a:t>
            </a:r>
            <a:r>
              <a:rPr lang="en-US" altLang="zh-CN" sz="1200" b="0" i="0" kern="1200" dirty="0" err="1" smtClean="0">
                <a:solidFill>
                  <a:schemeClr val="tx1"/>
                </a:solidFill>
                <a:effectLst/>
                <a:latin typeface="+mn-lt"/>
                <a:ea typeface="+mn-ea"/>
                <a:cs typeface="+mn-cs"/>
              </a:rPr>
              <a:t>INFormation</a:t>
            </a:r>
            <a:r>
              <a:rPr lang="en-US" altLang="zh-CN" sz="1200" b="0" i="0" kern="1200" dirty="0" smtClean="0">
                <a:solidFill>
                  <a:schemeClr val="tx1"/>
                </a:solidFill>
                <a:effectLst/>
                <a:latin typeface="+mn-lt"/>
                <a:ea typeface="+mn-ea"/>
                <a:cs typeface="+mn-cs"/>
              </a:rPr>
              <a:t> File</a:t>
            </a:r>
            <a:r>
              <a:rPr lang="zh-CN" altLang="en-US" sz="1200" b="0" i="0" kern="1200" dirty="0" smtClean="0">
                <a:solidFill>
                  <a:schemeClr val="tx1"/>
                </a:solidFill>
                <a:effectLst/>
                <a:latin typeface="+mn-lt"/>
                <a:ea typeface="+mn-ea"/>
                <a:cs typeface="+mn-cs"/>
              </a:rPr>
              <a:t>的英文缩写，是</a:t>
            </a:r>
            <a:r>
              <a:rPr lang="en-US" altLang="zh-CN" sz="1200" b="0" i="0" u="none" strike="noStrike" kern="1200" dirty="0" smtClean="0">
                <a:solidFill>
                  <a:schemeClr val="tx1"/>
                </a:solidFill>
                <a:effectLst/>
                <a:latin typeface="+mn-lt"/>
                <a:ea typeface="+mn-ea"/>
                <a:cs typeface="+mn-cs"/>
                <a:hlinkClick r:id="rId4"/>
              </a:rPr>
              <a:t>Microsoft</a:t>
            </a:r>
            <a:r>
              <a:rPr lang="zh-CN" altLang="en-US" sz="1200" b="0" i="0" kern="1200" dirty="0" smtClean="0">
                <a:solidFill>
                  <a:schemeClr val="tx1"/>
                </a:solidFill>
                <a:effectLst/>
                <a:latin typeface="+mn-lt"/>
                <a:ea typeface="+mn-ea"/>
                <a:cs typeface="+mn-cs"/>
              </a:rPr>
              <a:t>公司为硬件设备制造商发布其</a:t>
            </a:r>
            <a:r>
              <a:rPr lang="zh-CN" altLang="en-US" sz="1200" b="0" i="0" u="none" strike="noStrike" kern="1200" dirty="0" smtClean="0">
                <a:solidFill>
                  <a:schemeClr val="tx1"/>
                </a:solidFill>
                <a:effectLst/>
                <a:latin typeface="+mn-lt"/>
                <a:ea typeface="+mn-ea"/>
                <a:cs typeface="+mn-cs"/>
                <a:hlinkClick r:id="rId5"/>
              </a:rPr>
              <a:t>驱动程序</a:t>
            </a:r>
            <a:r>
              <a:rPr lang="zh-CN" altLang="en-US" sz="1200" b="0" i="0" kern="1200" dirty="0" smtClean="0">
                <a:solidFill>
                  <a:schemeClr val="tx1"/>
                </a:solidFill>
                <a:effectLst/>
                <a:latin typeface="+mn-lt"/>
                <a:ea typeface="+mn-ea"/>
                <a:cs typeface="+mn-cs"/>
              </a:rPr>
              <a:t>推出的一种文件格式，是</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操作系统下用来描述设备或文件等数据信息的文件。</a:t>
            </a:r>
            <a:r>
              <a:rPr lang="en-US" altLang="zh-CN" sz="1200" b="0" i="0" kern="1200" dirty="0" smtClean="0">
                <a:solidFill>
                  <a:schemeClr val="tx1"/>
                </a:solidFill>
                <a:effectLst/>
                <a:latin typeface="+mn-lt"/>
                <a:ea typeface="+mn-ea"/>
                <a:cs typeface="+mn-cs"/>
              </a:rPr>
              <a:t>INF</a:t>
            </a:r>
            <a:r>
              <a:rPr lang="zh-CN" altLang="en-US" sz="1200" b="0" i="0" kern="1200" dirty="0" smtClean="0">
                <a:solidFill>
                  <a:schemeClr val="tx1"/>
                </a:solidFill>
                <a:effectLst/>
                <a:latin typeface="+mn-lt"/>
                <a:ea typeface="+mn-ea"/>
                <a:cs typeface="+mn-cs"/>
              </a:rPr>
              <a:t>文件是由标准的</a:t>
            </a:r>
            <a:r>
              <a:rPr lang="en-US" altLang="zh-CN" sz="1200" b="0" i="0" kern="1200" dirty="0" smtClean="0">
                <a:solidFill>
                  <a:schemeClr val="tx1"/>
                </a:solidFill>
                <a:effectLst/>
                <a:latin typeface="+mn-lt"/>
                <a:ea typeface="+mn-ea"/>
                <a:cs typeface="+mn-cs"/>
              </a:rPr>
              <a:t>ASCII</a:t>
            </a:r>
            <a:r>
              <a:rPr lang="zh-CN" altLang="en-US" sz="1200" b="0" i="0" kern="1200" dirty="0" smtClean="0">
                <a:solidFill>
                  <a:schemeClr val="tx1"/>
                </a:solidFill>
                <a:effectLst/>
                <a:latin typeface="+mn-lt"/>
                <a:ea typeface="+mn-ea"/>
                <a:cs typeface="+mn-cs"/>
              </a:rPr>
              <a:t>码组成，可以用任何一款文字编辑器查看修改其中的内容。</a:t>
            </a:r>
            <a:r>
              <a:rPr lang="en-US" altLang="zh-CN" sz="1200" b="0" i="0" kern="1200" dirty="0" smtClean="0">
                <a:solidFill>
                  <a:schemeClr val="tx1"/>
                </a:solidFill>
                <a:effectLst/>
                <a:latin typeface="+mn-lt"/>
                <a:ea typeface="+mn-ea"/>
                <a:cs typeface="+mn-cs"/>
              </a:rPr>
              <a:t>INF</a:t>
            </a:r>
            <a:r>
              <a:rPr lang="zh-CN" altLang="en-US" sz="1200" b="0" i="0" kern="1200" dirty="0" smtClean="0">
                <a:solidFill>
                  <a:schemeClr val="tx1"/>
                </a:solidFill>
                <a:effectLst/>
                <a:latin typeface="+mn-lt"/>
                <a:ea typeface="+mn-ea"/>
                <a:cs typeface="+mn-cs"/>
              </a:rPr>
              <a:t>文件中包含硬件设备的信息或脚本以控制硬件操作。在</a:t>
            </a:r>
            <a:r>
              <a:rPr lang="en-US" altLang="zh-CN" sz="1200" b="0" i="0" kern="1200" dirty="0" smtClean="0">
                <a:solidFill>
                  <a:schemeClr val="tx1"/>
                </a:solidFill>
                <a:effectLst/>
                <a:latin typeface="+mn-lt"/>
                <a:ea typeface="+mn-ea"/>
                <a:cs typeface="+mn-cs"/>
              </a:rPr>
              <a:t>INF</a:t>
            </a:r>
            <a:r>
              <a:rPr lang="zh-CN" altLang="en-US" sz="1200" b="0" i="0" kern="1200" dirty="0" smtClean="0">
                <a:solidFill>
                  <a:schemeClr val="tx1"/>
                </a:solidFill>
                <a:effectLst/>
                <a:latin typeface="+mn-lt"/>
                <a:ea typeface="+mn-ea"/>
                <a:cs typeface="+mn-cs"/>
              </a:rPr>
              <a:t>文件中指明了硬件驱动该如何安装到系统中，源文件在哪里、安装到哪一个文件夹中、怎样在</a:t>
            </a:r>
            <a:r>
              <a:rPr lang="zh-CN" altLang="en-US" sz="1200" b="0" i="0" u="none" strike="noStrike" kern="1200" dirty="0" smtClean="0">
                <a:solidFill>
                  <a:schemeClr val="tx1"/>
                </a:solidFill>
                <a:effectLst/>
                <a:latin typeface="+mn-lt"/>
                <a:ea typeface="+mn-ea"/>
                <a:cs typeface="+mn-cs"/>
                <a:hlinkClick r:id="rId6"/>
              </a:rPr>
              <a:t>注册表</a:t>
            </a:r>
            <a:r>
              <a:rPr lang="zh-CN" altLang="en-US" sz="1200" b="0" i="0" kern="1200" dirty="0" smtClean="0">
                <a:solidFill>
                  <a:schemeClr val="tx1"/>
                </a:solidFill>
                <a:effectLst/>
                <a:latin typeface="+mn-lt"/>
                <a:ea typeface="+mn-ea"/>
                <a:cs typeface="+mn-cs"/>
              </a:rPr>
              <a:t>中加入自身相关信息等等。</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4045221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61</a:t>
            </a:fld>
            <a:endParaRPr lang="zh-CN" altLang="en-US"/>
          </a:p>
        </p:txBody>
      </p:sp>
    </p:spTree>
    <p:extLst>
      <p:ext uri="{BB962C8B-B14F-4D97-AF65-F5344CB8AC3E}">
        <p14:creationId xmlns:p14="http://schemas.microsoft.com/office/powerpoint/2010/main" val="3822342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67</a:t>
            </a:fld>
            <a:endParaRPr lang="zh-CN" altLang="en-US"/>
          </a:p>
        </p:txBody>
      </p:sp>
    </p:spTree>
    <p:extLst>
      <p:ext uri="{BB962C8B-B14F-4D97-AF65-F5344CB8AC3E}">
        <p14:creationId xmlns:p14="http://schemas.microsoft.com/office/powerpoint/2010/main" val="4002373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81</a:t>
            </a:fld>
            <a:endParaRPr lang="zh-CN" altLang="en-US"/>
          </a:p>
        </p:txBody>
      </p:sp>
    </p:spTree>
    <p:extLst>
      <p:ext uri="{BB962C8B-B14F-4D97-AF65-F5344CB8AC3E}">
        <p14:creationId xmlns:p14="http://schemas.microsoft.com/office/powerpoint/2010/main" val="2041833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90</a:t>
            </a:fld>
            <a:endParaRPr lang="zh-CN" altLang="en-US"/>
          </a:p>
        </p:txBody>
      </p:sp>
    </p:spTree>
    <p:extLst>
      <p:ext uri="{BB962C8B-B14F-4D97-AF65-F5344CB8AC3E}">
        <p14:creationId xmlns:p14="http://schemas.microsoft.com/office/powerpoint/2010/main" val="386290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228154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23</a:t>
            </a:fld>
            <a:endParaRPr lang="zh-CN" altLang="en-US"/>
          </a:p>
        </p:txBody>
      </p:sp>
    </p:spTree>
    <p:extLst>
      <p:ext uri="{BB962C8B-B14F-4D97-AF65-F5344CB8AC3E}">
        <p14:creationId xmlns:p14="http://schemas.microsoft.com/office/powerpoint/2010/main" val="172183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引导型病毒寄生在</a:t>
            </a:r>
            <a:r>
              <a:rPr lang="zh-CN" altLang="en-US" sz="1200" b="0" i="0" u="none" strike="noStrike" kern="1200" dirty="0" smtClean="0">
                <a:solidFill>
                  <a:schemeClr val="tx1"/>
                </a:solidFill>
                <a:effectLst/>
                <a:latin typeface="+mn-lt"/>
                <a:ea typeface="+mn-ea"/>
                <a:cs typeface="+mn-cs"/>
                <a:hlinkClick r:id="rId3"/>
              </a:rPr>
              <a:t>主引导区</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4"/>
              </a:rPr>
              <a:t>引导区</a:t>
            </a:r>
            <a:r>
              <a:rPr lang="zh-CN" altLang="en-US" sz="1200" b="0" i="0" kern="1200" dirty="0" smtClean="0">
                <a:solidFill>
                  <a:schemeClr val="tx1"/>
                </a:solidFill>
                <a:effectLst/>
                <a:latin typeface="+mn-lt"/>
                <a:ea typeface="+mn-ea"/>
                <a:cs typeface="+mn-cs"/>
              </a:rPr>
              <a:t>，病毒利用操作系统的引导模块放在某个固定的位置， 并且控制权的转交方式是以物理位置为依据，而不是以操作系统引导区的内容为依据，因而病毒占据该物理位置即可获得控制权，而将真正的引导区内容搬家转移，待病毒程序执行后，将控制权交给真正的引导区内容，使得这个带病毒的系统看似正常运转，而病毒已隐藏在系统中并伺机传染、发作。</a:t>
            </a:r>
          </a:p>
          <a:p>
            <a:r>
              <a:rPr lang="zh-CN" altLang="en-US" sz="1200" b="0" i="0" kern="1200" dirty="0" smtClean="0">
                <a:solidFill>
                  <a:schemeClr val="tx1"/>
                </a:solidFill>
                <a:effectLst/>
                <a:latin typeface="+mn-lt"/>
                <a:ea typeface="+mn-ea"/>
                <a:cs typeface="+mn-cs"/>
              </a:rPr>
              <a:t>引导型病毒进入系统，一定要通过启动过程。在无病毒环境下使用的</a:t>
            </a:r>
            <a:r>
              <a:rPr lang="zh-CN" altLang="en-US" sz="1200" b="0" i="0" u="none" strike="noStrike" kern="1200" dirty="0" smtClean="0">
                <a:solidFill>
                  <a:schemeClr val="tx1"/>
                </a:solidFill>
                <a:effectLst/>
                <a:latin typeface="+mn-lt"/>
                <a:ea typeface="+mn-ea"/>
                <a:cs typeface="+mn-cs"/>
                <a:hlinkClick r:id="rId5"/>
              </a:rPr>
              <a:t>软盘</a:t>
            </a:r>
            <a:r>
              <a:rPr lang="zh-CN" altLang="en-US" sz="1200" b="0" i="0" kern="1200" dirty="0" smtClean="0">
                <a:solidFill>
                  <a:schemeClr val="tx1"/>
                </a:solidFill>
                <a:effectLst/>
                <a:latin typeface="+mn-lt"/>
                <a:ea typeface="+mn-ea"/>
                <a:cs typeface="+mn-cs"/>
              </a:rPr>
              <a:t>或硬盘，即使它已感染</a:t>
            </a:r>
            <a:r>
              <a:rPr lang="zh-CN" altLang="en-US" sz="1200" b="0" i="0" u="none" strike="noStrike" kern="1200" dirty="0" smtClean="0">
                <a:solidFill>
                  <a:schemeClr val="tx1"/>
                </a:solidFill>
                <a:effectLst/>
                <a:latin typeface="+mn-lt"/>
                <a:ea typeface="+mn-ea"/>
                <a:cs typeface="+mn-cs"/>
                <a:hlinkClick r:id="rId6"/>
              </a:rPr>
              <a:t>引导区病毒</a:t>
            </a:r>
            <a:r>
              <a:rPr lang="zh-CN" altLang="en-US" sz="1200" b="0" i="0" kern="1200" dirty="0" smtClean="0">
                <a:solidFill>
                  <a:schemeClr val="tx1"/>
                </a:solidFill>
                <a:effectLst/>
                <a:latin typeface="+mn-lt"/>
                <a:ea typeface="+mn-ea"/>
                <a:cs typeface="+mn-cs"/>
              </a:rPr>
              <a:t>，也不会进入系统并进行传染，但是，只要用感染引导区病毒的磁盘引导系统，就会使病毒程序进入内存，形成病毒环境。</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30</a:t>
            </a:fld>
            <a:endParaRPr lang="zh-CN" altLang="en-US"/>
          </a:p>
        </p:txBody>
      </p:sp>
    </p:spTree>
    <p:extLst>
      <p:ext uri="{BB962C8B-B14F-4D97-AF65-F5344CB8AC3E}">
        <p14:creationId xmlns:p14="http://schemas.microsoft.com/office/powerpoint/2010/main" val="293154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44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45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46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47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C9B58-0E6F-4135-A1BB-6F54BFEB8ABE}" type="datetimeFigureOut">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txBox="1"/>
          <p:nvPr/>
        </p:nvSpPr>
        <p:spPr>
          <a:xfrm>
            <a:off x="2529555" y="2781702"/>
            <a:ext cx="7084464" cy="8160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黑体" panose="02010609060101010101" pitchFamily="49" charset="-122"/>
                <a:cs typeface="+mj-cs"/>
              </a:defRPr>
            </a:lvl1pPr>
          </a:lstStyle>
          <a:p>
            <a:r>
              <a:rPr lang="zh-CN" altLang="en-US" smtClean="0"/>
              <a:t>单击此处编辑母版标题样式</a:t>
            </a:r>
            <a:endParaRPr lang="zh-CN" altLang="en-US" dirty="0"/>
          </a:p>
        </p:txBody>
      </p:sp>
      <p:sp>
        <p:nvSpPr>
          <p:cNvPr id="8" name="副标题 2"/>
          <p:cNvSpPr txBox="1"/>
          <p:nvPr/>
        </p:nvSpPr>
        <p:spPr>
          <a:xfrm>
            <a:off x="2529555" y="3674276"/>
            <a:ext cx="7084464" cy="4867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Times New Roman" panose="02020603050405020304" pitchFamily="18" charset="0"/>
                <a:ea typeface="宋体" panose="02010600030101010101"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mtClean="0"/>
              <a:t>单击以编辑母版副标题样式</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375"/>
              </a:lnSpc>
            </a:pPr>
            <a:r>
              <a:rPr lang="en-US" smtClean="0"/>
              <a:t>VPN</a:t>
            </a:r>
            <a:r>
              <a:rPr lang="zh-CN" altLang="en-US" spc="-5" smtClean="0">
                <a:latin typeface="宋体" panose="02010600030101010101" pitchFamily="2" charset="-122"/>
                <a:cs typeface="宋体" panose="02010600030101010101" pitchFamily="2" charset="-122"/>
              </a:rPr>
              <a:t>技术</a:t>
            </a:r>
            <a:endParaRPr lang="zh-CN" altLang="en-US" spc="-5" dirty="0">
              <a:latin typeface="宋体" panose="02010600030101010101" pitchFamily="2" charset="-122"/>
              <a:cs typeface="宋体" panose="02010600030101010101" pitchFamily="2" charset="-122"/>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25400">
              <a:lnSpc>
                <a:spcPts val="1240"/>
              </a:lnSpc>
            </a:pPr>
            <a:fld id="{81D60167-4931-47E6-BA6A-407CBD079E47}" type="slidenum">
              <a:rPr lang="en-US" altLang="zh-CN" smtClean="0"/>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30" b="0" i="0">
                <a:solidFill>
                  <a:schemeClr val="tx1"/>
                </a:solidFill>
                <a:latin typeface="宋体" panose="02010600030101010101" pitchFamily="2" charset="-122"/>
                <a:cs typeface="宋体" panose="02010600030101010101" pitchFamily="2" charset="-122"/>
              </a:defRPr>
            </a:lvl1pPr>
          </a:lstStyle>
          <a:p>
            <a:endParaRPr/>
          </a:p>
        </p:txBody>
      </p:sp>
      <p:sp>
        <p:nvSpPr>
          <p:cNvPr id="3" name="Holder 3"/>
          <p:cNvSpPr>
            <a:spLocks noGrp="1"/>
          </p:cNvSpPr>
          <p:nvPr>
            <p:ph sz="half" idx="2"/>
          </p:nvPr>
        </p:nvSpPr>
        <p:spPr>
          <a:xfrm>
            <a:off x="609601"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4/24/2021</a:t>
            </a:fld>
            <a:endParaRPr lang="en-US"/>
          </a:p>
        </p:txBody>
      </p:sp>
      <p:sp>
        <p:nvSpPr>
          <p:cNvPr id="7" name="Holder 7"/>
          <p:cNvSpPr>
            <a:spLocks noGrp="1"/>
          </p:cNvSpPr>
          <p:nvPr>
            <p:ph type="sldNum" sz="quarter" idx="7"/>
          </p:nvPr>
        </p:nvSpPr>
        <p:spPr/>
        <p:txBody>
          <a:bodyPr lIns="0" tIns="0" rIns="0" bIns="0"/>
          <a:lstStyle>
            <a:lvl1pPr>
              <a:defRPr sz="1270" b="0" i="0">
                <a:solidFill>
                  <a:schemeClr val="tx1"/>
                </a:solidFill>
                <a:latin typeface="Times New Roman" panose="02020603050405020304"/>
                <a:cs typeface="Times New Roman" panose="02020603050405020304"/>
              </a:defRPr>
            </a:lvl1pPr>
          </a:lstStyle>
          <a:p>
            <a:pPr marL="22860">
              <a:lnSpc>
                <a:spcPts val="1310"/>
              </a:lnSpc>
            </a:pPr>
            <a:fld id="{81D60167-4931-47E6-BA6A-407CBD079E47}" type="slidenum">
              <a:rPr lang="en-US" altLang="zh-CN" smtClean="0"/>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C9B58-0E6F-4135-A1BB-6F54BFEB8ABE}" type="datetimeFigureOut">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a:spLocks noGrp="1"/>
          </p:cNvSpPr>
          <p:nvPr>
            <p:ph type="title"/>
          </p:nvPr>
        </p:nvSpPr>
        <p:spPr>
          <a:xfrm>
            <a:off x="634006" y="364304"/>
            <a:ext cx="4860940" cy="378554"/>
          </a:xfrm>
        </p:spPr>
        <p:txBody>
          <a:bodyPr>
            <a:noAutofit/>
          </a:bodyPr>
          <a:lstStyle>
            <a:lvl1pPr>
              <a:defRPr sz="24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8" name="内容占位符 2"/>
          <p:cNvSpPr>
            <a:spLocks noGrp="1"/>
          </p:cNvSpPr>
          <p:nvPr>
            <p:ph idx="1" hasCustomPrompt="1"/>
          </p:nvPr>
        </p:nvSpPr>
        <p:spPr>
          <a:xfrm>
            <a:off x="838200" y="1162975"/>
            <a:ext cx="10515600" cy="5022866"/>
          </a:xfrm>
        </p:spPr>
        <p:txBody>
          <a:bodyPr/>
          <a:lstStyle>
            <a:lvl1pPr marL="358775" indent="-358775" algn="just">
              <a:lnSpc>
                <a:spcPct val="130000"/>
              </a:lnSpc>
              <a:buSzPct val="110000"/>
              <a:buFont typeface="Arial" panose="020B0604020202020204" pitchFamily="34" charset="0"/>
              <a:buChar char="•"/>
              <a:defRPr baseline="0">
                <a:latin typeface="Times New Roman" panose="02020603050405020304" pitchFamily="18" charset="0"/>
                <a:ea typeface="黑体" panose="02010609060101010101" pitchFamily="49" charset="-122"/>
              </a:defRPr>
            </a:lvl1pPr>
            <a:lvl2pPr marL="803275" indent="-346075" algn="just">
              <a:lnSpc>
                <a:spcPct val="130000"/>
              </a:lnSpc>
              <a:buSzPct val="120000"/>
              <a:buFont typeface="Times New Roman" panose="02020603050405020304" pitchFamily="18" charset="0"/>
              <a:buChar char="–"/>
              <a:defRPr baseline="0">
                <a:latin typeface="Times New Roman" panose="02020603050405020304" pitchFamily="18" charset="0"/>
                <a:ea typeface="黑体" panose="02010609060101010101" pitchFamily="49" charset="-122"/>
              </a:defRPr>
            </a:lvl2pPr>
            <a:lvl3pPr algn="just">
              <a:lnSpc>
                <a:spcPct val="130000"/>
              </a:lnSpc>
              <a:defRPr baseline="0">
                <a:latin typeface="Times New Roman" panose="02020603050405020304" pitchFamily="18" charset="0"/>
                <a:ea typeface="黑体" panose="02010609060101010101" pitchFamily="49" charset="-122"/>
              </a:defRPr>
            </a:lvl3pPr>
            <a:lvl4pPr algn="just">
              <a:lnSpc>
                <a:spcPct val="130000"/>
              </a:lnSpc>
              <a:defRPr baseline="0">
                <a:latin typeface="Times New Roman" panose="02020603050405020304" pitchFamily="18" charset="0"/>
                <a:ea typeface="黑体" panose="02010609060101010101" pitchFamily="49" charset="-122"/>
              </a:defRPr>
            </a:lvl4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C9B58-0E6F-4135-A1BB-6F54BFEB8ABE}" type="datetimeFigureOut">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矩形 6"/>
          <p:cNvSpPr/>
          <p:nvPr/>
        </p:nvSpPr>
        <p:spPr>
          <a:xfrm>
            <a:off x="0" y="190482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a:spLocks noGrp="1"/>
          </p:cNvSpPr>
          <p:nvPr>
            <p:ph type="title"/>
          </p:nvPr>
        </p:nvSpPr>
        <p:spPr>
          <a:xfrm>
            <a:off x="6061845" y="3426475"/>
            <a:ext cx="6130155" cy="590931"/>
          </a:xfrm>
          <a:noFill/>
        </p:spPr>
        <p:txBody>
          <a:bodyPr wrap="square" rtlCol="0">
            <a:spAutoFit/>
          </a:bodyPr>
          <a:lstStyle>
            <a:lvl1pPr>
              <a:defRPr lang="zh-CN" altLang="en-US" sz="3600" b="1" spc="300">
                <a:solidFill>
                  <a:schemeClr val="bg1"/>
                </a:solidFill>
                <a:latin typeface="微软雅黑" panose="020B0503020204020204" pitchFamily="34" charset="-122"/>
                <a:ea typeface="微软雅黑" panose="020B0503020204020204" pitchFamily="34" charset="-122"/>
                <a:cs typeface="+mn-cs"/>
              </a:defRPr>
            </a:lvl1pPr>
          </a:lstStyle>
          <a:p>
            <a:pPr marL="0" lvl="0"/>
            <a:r>
              <a:rPr lang="zh-CN" altLang="en-US" smtClean="0"/>
              <a:t>单击此处编辑母版标题样式</a:t>
            </a:r>
            <a:endParaRPr lang="zh-CN" altLang="en-US" dirty="0"/>
          </a:p>
        </p:txBody>
      </p:sp>
      <p:sp>
        <p:nvSpPr>
          <p:cNvPr id="9" name="文本占位符 2"/>
          <p:cNvSpPr>
            <a:spLocks noGrp="1"/>
          </p:cNvSpPr>
          <p:nvPr>
            <p:ph type="body" idx="1" hasCustomPrompt="1"/>
          </p:nvPr>
        </p:nvSpPr>
        <p:spPr>
          <a:xfrm>
            <a:off x="1477428" y="2321111"/>
            <a:ext cx="1313597" cy="434677"/>
          </a:xfrm>
        </p:spPr>
        <p:txBody>
          <a:bodyPr>
            <a:noAutofit/>
          </a:bodyPr>
          <a:lstStyle>
            <a:lvl1pPr marL="0" indent="0">
              <a:buNone/>
              <a:defRPr lang="zh-CN" altLang="en-US" sz="5400" b="1" kern="1200" spc="300" dirty="0" smtClean="0">
                <a:solidFill>
                  <a:schemeClr val="bg1"/>
                </a:solidFill>
                <a:latin typeface="微软雅黑" panose="020B0503020204020204" pitchFamily="34" charset="-122"/>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grpSp>
        <p:nvGrpSpPr>
          <p:cNvPr id="10" name="组合 9"/>
          <p:cNvGrpSpPr/>
          <p:nvPr/>
        </p:nvGrpSpPr>
        <p:grpSpPr>
          <a:xfrm>
            <a:off x="0" y="2475346"/>
            <a:ext cx="12192000" cy="542052"/>
            <a:chOff x="0" y="2475346"/>
            <a:chExt cx="12192000" cy="542052"/>
          </a:xfrm>
        </p:grpSpPr>
        <p:sp>
          <p:nvSpPr>
            <p:cNvPr id="11" name="矩形 10"/>
            <p:cNvSpPr/>
            <p:nvPr/>
          </p:nvSpPr>
          <p:spPr>
            <a:xfrm>
              <a:off x="2858264" y="2475346"/>
              <a:ext cx="93337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895836" y="2485034"/>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38200" y="1162975"/>
            <a:ext cx="5181600" cy="5013989"/>
          </a:xfrm>
        </p:spPr>
        <p:txBody>
          <a:bodyPr vert="horz" lIns="91440" tIns="45720" rIns="91440" bIns="45720" rtlCol="0">
            <a:normAutofit/>
          </a:bodyPr>
          <a:lstStyle>
            <a:lvl1pPr algn="just">
              <a:defRPr lang="zh-CN" altLang="en-US" baseline="0" smtClean="0">
                <a:latin typeface="Times New Roman" panose="02020603050405020304" pitchFamily="18" charset="0"/>
                <a:ea typeface="黑体" panose="02010609060101010101" pitchFamily="49" charset="-122"/>
              </a:defRPr>
            </a:lvl1pPr>
            <a:lvl2pPr algn="just">
              <a:defRPr lang="zh-CN" altLang="en-US" baseline="0" smtClean="0">
                <a:latin typeface="Times New Roman" panose="02020603050405020304" pitchFamily="18" charset="0"/>
                <a:ea typeface="黑体" panose="02010609060101010101" pitchFamily="49" charset="-122"/>
              </a:defRPr>
            </a:lvl2pPr>
            <a:lvl3pPr algn="just">
              <a:defRPr lang="zh-CN" altLang="en-US" baseline="0" smtClean="0">
                <a:latin typeface="Times New Roman" panose="02020603050405020304" pitchFamily="18" charset="0"/>
                <a:ea typeface="黑体" panose="02010609060101010101" pitchFamily="49" charset="-122"/>
              </a:defRPr>
            </a:lvl3pPr>
            <a:lvl4pPr algn="just">
              <a:defRPr lang="zh-CN" altLang="en-US" baseline="0" smtClean="0">
                <a:latin typeface="Times New Roman" panose="02020603050405020304" pitchFamily="18" charset="0"/>
                <a:ea typeface="黑体" panose="02010609060101010101" pitchFamily="49" charset="-122"/>
              </a:defRPr>
            </a:lvl4pPr>
            <a:lvl5pPr algn="just">
              <a:defRPr lang="en-US" dirty="0"/>
            </a:lvl5pPr>
          </a:lstStyle>
          <a:p>
            <a:pPr marL="358775" lvl="0" indent="-358775">
              <a:lnSpc>
                <a:spcPct val="130000"/>
              </a:lnSpc>
              <a:buSzPct val="110000"/>
            </a:pPr>
            <a:r>
              <a:rPr lang="zh-CN" altLang="en-US" smtClean="0"/>
              <a:t>编辑母版文本样式</a:t>
            </a:r>
          </a:p>
          <a:p>
            <a:pPr marL="358775" lvl="1" indent="-358775">
              <a:lnSpc>
                <a:spcPct val="130000"/>
              </a:lnSpc>
              <a:buSzPct val="110000"/>
            </a:pPr>
            <a:r>
              <a:rPr lang="zh-CN" altLang="en-US" smtClean="0"/>
              <a:t>第二级</a:t>
            </a:r>
          </a:p>
          <a:p>
            <a:pPr marL="358775" lvl="2" indent="-358775">
              <a:lnSpc>
                <a:spcPct val="130000"/>
              </a:lnSpc>
              <a:buSzPct val="110000"/>
            </a:pPr>
            <a:r>
              <a:rPr lang="zh-CN" altLang="en-US" smtClean="0"/>
              <a:t>第三级</a:t>
            </a:r>
          </a:p>
          <a:p>
            <a:pPr marL="358775" lvl="3" indent="-358775">
              <a:lnSpc>
                <a:spcPct val="130000"/>
              </a:lnSpc>
              <a:buSzPct val="110000"/>
            </a:pPr>
            <a:r>
              <a:rPr lang="zh-CN" altLang="en-US" smtClean="0"/>
              <a:t>第四级</a:t>
            </a:r>
          </a:p>
          <a:p>
            <a:pPr marL="358775" lvl="4" indent="-358775">
              <a:lnSpc>
                <a:spcPct val="130000"/>
              </a:lnSpc>
              <a:buSzPct val="110000"/>
            </a:pPr>
            <a:r>
              <a:rPr lang="zh-CN" altLang="en-US" smtClean="0"/>
              <a:t>第五级</a:t>
            </a:r>
            <a:endParaRPr lang="en-US" dirty="0"/>
          </a:p>
        </p:txBody>
      </p:sp>
      <p:sp>
        <p:nvSpPr>
          <p:cNvPr id="4" name="Content Placeholder 3"/>
          <p:cNvSpPr>
            <a:spLocks noGrp="1"/>
          </p:cNvSpPr>
          <p:nvPr>
            <p:ph sz="half" idx="2" hasCustomPrompt="1"/>
          </p:nvPr>
        </p:nvSpPr>
        <p:spPr>
          <a:xfrm>
            <a:off x="6172200" y="1162976"/>
            <a:ext cx="5181600" cy="5013988"/>
          </a:xfrm>
        </p:spPr>
        <p:txBody>
          <a:bodyPr vert="horz" lIns="91440" tIns="45720" rIns="91440" bIns="45720" rtlCol="0">
            <a:normAutofit/>
          </a:bodyPr>
          <a:lstStyle>
            <a:lvl1pPr algn="just">
              <a:defRPr lang="zh-CN" altLang="en-US" baseline="0" smtClean="0">
                <a:latin typeface="Times New Roman" panose="02020603050405020304" pitchFamily="18" charset="0"/>
                <a:ea typeface="黑体" panose="02010609060101010101" pitchFamily="49" charset="-122"/>
              </a:defRPr>
            </a:lvl1pPr>
            <a:lvl2pPr algn="just">
              <a:defRPr lang="zh-CN" altLang="en-US" baseline="0" smtClean="0">
                <a:latin typeface="Times New Roman" panose="02020603050405020304" pitchFamily="18" charset="0"/>
                <a:ea typeface="黑体" panose="02010609060101010101" pitchFamily="49" charset="-122"/>
              </a:defRPr>
            </a:lvl2pPr>
            <a:lvl3pPr algn="just">
              <a:defRPr lang="zh-CN" altLang="en-US" baseline="0" smtClean="0">
                <a:latin typeface="Times New Roman" panose="02020603050405020304" pitchFamily="18" charset="0"/>
                <a:ea typeface="黑体" panose="02010609060101010101" pitchFamily="49" charset="-122"/>
              </a:defRPr>
            </a:lvl3pPr>
            <a:lvl4pPr algn="just">
              <a:defRPr lang="zh-CN" altLang="en-US" baseline="0" smtClean="0">
                <a:latin typeface="Times New Roman" panose="02020603050405020304" pitchFamily="18" charset="0"/>
                <a:ea typeface="黑体" panose="02010609060101010101" pitchFamily="49" charset="-122"/>
              </a:defRPr>
            </a:lvl4pPr>
            <a:lvl5pPr algn="just">
              <a:defRPr lang="en-US" dirty="0"/>
            </a:lvl5pPr>
          </a:lstStyle>
          <a:p>
            <a:pPr marL="358775" lvl="0" indent="-358775">
              <a:lnSpc>
                <a:spcPct val="130000"/>
              </a:lnSpc>
              <a:buSzPct val="110000"/>
            </a:pPr>
            <a:r>
              <a:rPr lang="zh-CN" altLang="en-US" smtClean="0"/>
              <a:t>编辑母版文本样式</a:t>
            </a:r>
          </a:p>
          <a:p>
            <a:pPr marL="358775" lvl="1" indent="-358775">
              <a:lnSpc>
                <a:spcPct val="130000"/>
              </a:lnSpc>
              <a:buSzPct val="110000"/>
            </a:pPr>
            <a:r>
              <a:rPr lang="zh-CN" altLang="en-US" smtClean="0"/>
              <a:t>第二级</a:t>
            </a:r>
          </a:p>
          <a:p>
            <a:pPr marL="358775" lvl="2" indent="-358775">
              <a:lnSpc>
                <a:spcPct val="130000"/>
              </a:lnSpc>
              <a:buSzPct val="110000"/>
            </a:pPr>
            <a:r>
              <a:rPr lang="zh-CN" altLang="en-US" smtClean="0"/>
              <a:t>第三级</a:t>
            </a:r>
          </a:p>
          <a:p>
            <a:pPr marL="358775" lvl="3" indent="-358775">
              <a:lnSpc>
                <a:spcPct val="130000"/>
              </a:lnSpc>
              <a:buSzPct val="110000"/>
            </a:pPr>
            <a:r>
              <a:rPr lang="zh-CN" altLang="en-US" smtClean="0"/>
              <a:t>第四级</a:t>
            </a:r>
          </a:p>
          <a:p>
            <a:pPr marL="358775" lvl="4" indent="-358775">
              <a:lnSpc>
                <a:spcPct val="130000"/>
              </a:lnSpc>
              <a:buSzPct val="110000"/>
            </a:pPr>
            <a:r>
              <a:rPr lang="zh-CN" altLang="en-US" smtClean="0"/>
              <a:t>第五级</a:t>
            </a:r>
            <a:endParaRPr lang="en-US" dirty="0"/>
          </a:p>
        </p:txBody>
      </p:sp>
      <p:sp>
        <p:nvSpPr>
          <p:cNvPr id="5" name="Date Placeholder 4"/>
          <p:cNvSpPr>
            <a:spLocks noGrp="1"/>
          </p:cNvSpPr>
          <p:nvPr>
            <p:ph type="dt" sz="half" idx="10"/>
          </p:nvPr>
        </p:nvSpPr>
        <p:spPr/>
        <p:txBody>
          <a:bodyPr/>
          <a:lstStyle/>
          <a:p>
            <a:fld id="{670C9B58-0E6F-4135-A1BB-6F54BFEB8ABE}" type="datetimeFigureOut">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9" name="标题 1"/>
          <p:cNvSpPr>
            <a:spLocks noGrp="1"/>
          </p:cNvSpPr>
          <p:nvPr>
            <p:ph type="title"/>
          </p:nvPr>
        </p:nvSpPr>
        <p:spPr>
          <a:xfrm>
            <a:off x="634006" y="372862"/>
            <a:ext cx="4698570" cy="355107"/>
          </a:xfrm>
        </p:spPr>
        <p:txBody>
          <a:bodyPr>
            <a:noAutofit/>
          </a:bodyPr>
          <a:lstStyle>
            <a:lvl1pPr>
              <a:defRPr sz="24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5ED805-4244-44B7-B0BD-92CEEC08B09D}" type="datetimeFigureOut">
              <a:rPr lang="zh-CN" altLang="en-US" smtClean="0"/>
              <a:t>2021/4/24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B9613-7D7C-4F0A-B07F-B848809819F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ED805-4244-44B7-B0BD-92CEEC08B09D}" type="datetimeFigureOut">
              <a:rPr lang="zh-CN" altLang="en-US" smtClean="0"/>
              <a:t>2021/4/24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B9613-7D7C-4F0A-B07F-B848809819F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baike.baidu.com/item/%E7%A3%81%E8%8A%AF%E5%A4%A7%E6%88%98" TargetMode="External"/><Relationship Id="rId2" Type="http://schemas.openxmlformats.org/officeDocument/2006/relationships/hyperlink" Target="https://baike.baidu.com/item/%E6%A0%B8%E5%BF%83%E5%A4%A7%E6%88%98"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cxnSp>
        <p:nvCxnSpPr>
          <p:cNvPr id="8" name="直接连接符 7"/>
          <p:cNvCxnSpPr/>
          <p:nvPr/>
        </p:nvCxnSpPr>
        <p:spPr>
          <a:xfrm>
            <a:off x="3484881" y="2773680"/>
            <a:ext cx="5516879" cy="1016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505201" y="2862616"/>
            <a:ext cx="5425440"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smtClean="0">
                <a:ln>
                  <a:noFill/>
                </a:ln>
                <a:solidFill>
                  <a:srgbClr val="004578"/>
                </a:solidFill>
                <a:effectLst/>
                <a:uLnTx/>
                <a:uFillTx/>
                <a:latin typeface="黑体" panose="02010609060101010101" pitchFamily="49" charset="-122"/>
                <a:ea typeface="黑体" panose="02010609060101010101" pitchFamily="49" charset="-122"/>
              </a:rPr>
              <a:t>网络安全</a:t>
            </a:r>
            <a:endParaRPr kumimoji="0" lang="zh-CN" altLang="en-US" sz="5400" b="0" i="0" u="none" strike="noStrike" kern="1200" cap="none" spc="0" normalizeH="0" baseline="0" noProof="0" dirty="0">
              <a:ln>
                <a:noFill/>
              </a:ln>
              <a:solidFill>
                <a:srgbClr val="004578"/>
              </a:solidFill>
              <a:effectLst/>
              <a:uLnTx/>
              <a:uFillTx/>
              <a:latin typeface="黑体" panose="02010609060101010101" pitchFamily="49" charset="-122"/>
              <a:ea typeface="黑体" panose="02010609060101010101" pitchFamily="49" charset="-122"/>
            </a:endParaRPr>
          </a:p>
        </p:txBody>
      </p:sp>
      <p:cxnSp>
        <p:nvCxnSpPr>
          <p:cNvPr id="10" name="直接连接符 9"/>
          <p:cNvCxnSpPr/>
          <p:nvPr/>
        </p:nvCxnSpPr>
        <p:spPr>
          <a:xfrm>
            <a:off x="3484881" y="4241766"/>
            <a:ext cx="5516879" cy="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688079" y="3780101"/>
            <a:ext cx="5090161" cy="461665"/>
          </a:xfrm>
          <a:prstGeom prst="rect">
            <a:avLst/>
          </a:prstGeom>
          <a:noFill/>
        </p:spPr>
        <p:txBody>
          <a:bodyPr wrap="square" rtlCol="0">
            <a:spAutoFit/>
          </a:bodyPr>
          <a:lstStyle/>
          <a:p>
            <a:pPr lvl="0" algn="dist" defTabSz="914400">
              <a:defRPr/>
            </a:pPr>
            <a:r>
              <a:rPr lang="en-US" altLang="zh-CN" sz="2400" dirty="0" smtClean="0">
                <a:solidFill>
                  <a:srgbClr val="004578"/>
                </a:solidFill>
                <a:latin typeface="Times New Roman" panose="02020603050405020304" pitchFamily="18" charset="0"/>
                <a:ea typeface="微软雅黑" panose="020B0503020204020204" pitchFamily="34" charset="-122"/>
                <a:cs typeface="Times New Roman" panose="02020603050405020304" pitchFamily="18" charset="0"/>
              </a:rPr>
              <a:t>NETWORK SECURITY</a:t>
            </a:r>
            <a:endParaRPr kumimoji="0" lang="zh-CN" altLang="en-US" sz="2400" b="0" i="0" u="none" strike="noStrike" kern="1200" cap="none" spc="0" normalizeH="0" baseline="0" noProof="0" dirty="0">
              <a:ln>
                <a:noFill/>
              </a:ln>
              <a:solidFill>
                <a:srgbClr val="004578"/>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D27E696C-8169-4143-9140-A26A90133493}"/>
              </a:ext>
            </a:extLst>
          </p:cNvPr>
          <p:cNvSpPr txBox="1"/>
          <p:nvPr/>
        </p:nvSpPr>
        <p:spPr>
          <a:xfrm>
            <a:off x="7533640" y="6399488"/>
            <a:ext cx="29362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网络与信息安全研究中心</a:t>
            </a:r>
            <a:endParaRPr kumimoji="0" lang="zh-CN" altLang="en-US" sz="1800" b="0" i="0" u="none" strike="noStrike" kern="1200" cap="none" spc="0" normalizeH="0" baseline="0" noProof="0" dirty="0">
              <a:ln>
                <a:noFill/>
              </a:ln>
              <a:solidFill>
                <a:schemeClr val="accent1">
                  <a:lumMod val="50000"/>
                </a:schemeClr>
              </a:solidFill>
              <a:effectLst/>
              <a:uLnTx/>
              <a:uFillTx/>
              <a:latin typeface="Stencil" panose="040409050D0802020404" pitchFamily="82" charset="0"/>
              <a:ea typeface="微软雅黑" panose="020B0503020204020204" pitchFamily="34" charset="-122"/>
            </a:endParaRPr>
          </a:p>
        </p:txBody>
      </p:sp>
      <p:pic>
        <p:nvPicPr>
          <p:cNvPr id="13" name="图片 12"/>
          <p:cNvPicPr>
            <a:picLocks noChangeAspect="1"/>
          </p:cNvPicPr>
          <p:nvPr/>
        </p:nvPicPr>
        <p:blipFill>
          <a:blip r:embed="rId4"/>
          <a:stretch>
            <a:fillRect/>
          </a:stretch>
        </p:blipFill>
        <p:spPr>
          <a:xfrm>
            <a:off x="10231120" y="6288788"/>
            <a:ext cx="1804670" cy="6313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advTm="3000"/>
    </mc:Choice>
    <mc:Fallback xmlns="">
      <p:transition spd="slow"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4062952" y="247949"/>
              <a:ext cx="8129048"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20" name="object 3"/>
          <p:cNvSpPr txBox="1"/>
          <p:nvPr/>
        </p:nvSpPr>
        <p:spPr>
          <a:xfrm>
            <a:off x="790751" y="1395168"/>
            <a:ext cx="10568548" cy="4807670"/>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32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8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err="1"/>
              <a:t>根据</a:t>
            </a:r>
            <a:r>
              <a:rPr lang="en-US" altLang="zh-CN" sz="2800" dirty="0" err="1">
                <a:solidFill>
                  <a:srgbClr val="C00000"/>
                </a:solidFill>
              </a:rPr>
              <a:t>编码特征</a:t>
            </a:r>
            <a:r>
              <a:rPr lang="en-US" altLang="zh-CN" sz="2800" dirty="0" err="1"/>
              <a:t>、</a:t>
            </a:r>
            <a:r>
              <a:rPr lang="en-US" altLang="zh-CN" sz="2800" dirty="0" err="1">
                <a:solidFill>
                  <a:srgbClr val="C00000"/>
                </a:solidFill>
              </a:rPr>
              <a:t>传播途径</a:t>
            </a:r>
            <a:r>
              <a:rPr lang="en-US" altLang="zh-CN" sz="2800" dirty="0" err="1"/>
              <a:t>、</a:t>
            </a:r>
            <a:r>
              <a:rPr lang="en-US" altLang="zh-CN" sz="2800" dirty="0" err="1" smtClean="0">
                <a:solidFill>
                  <a:srgbClr val="C00000"/>
                </a:solidFill>
              </a:rPr>
              <a:t>发作表现形式</a:t>
            </a:r>
            <a:r>
              <a:rPr lang="en-US" altLang="zh-CN" sz="2800" dirty="0" err="1" smtClean="0"/>
              <a:t>及在目标系统中的</a:t>
            </a:r>
            <a:r>
              <a:rPr lang="en-US" altLang="zh-CN" sz="2800" dirty="0" err="1" smtClean="0">
                <a:solidFill>
                  <a:srgbClr val="C00000"/>
                </a:solidFill>
              </a:rPr>
              <a:t>存在方式</a:t>
            </a:r>
            <a:r>
              <a:rPr lang="en-US" altLang="zh-CN" sz="2800" dirty="0" err="1" smtClean="0"/>
              <a:t>等</a:t>
            </a:r>
            <a:r>
              <a:rPr lang="en-US" altLang="zh-CN" sz="2800" dirty="0" err="1"/>
              <a:t>，人们通常将恶意代码分为病毒、木马、蠕虫</a:t>
            </a:r>
            <a:r>
              <a:rPr lang="en-US" altLang="zh-CN" sz="2800" dirty="0" err="1" smtClean="0"/>
              <a:t>、逻辑炸弹</a:t>
            </a:r>
            <a:r>
              <a:rPr lang="en-US" altLang="zh-CN" sz="2800" dirty="0" smtClean="0"/>
              <a:t>、</a:t>
            </a:r>
            <a:r>
              <a:rPr lang="zh-CN" altLang="en-US" sz="2800" dirty="0" smtClean="0"/>
              <a:t>间谍软件</a:t>
            </a:r>
            <a:r>
              <a:rPr lang="en-US" altLang="zh-CN" sz="2800" dirty="0" smtClean="0"/>
              <a:t>、</a:t>
            </a:r>
            <a:r>
              <a:rPr lang="en-US" altLang="zh-CN" sz="2800" dirty="0" err="1"/>
              <a:t>口令破解、嗅探器、键盘输入记录软件、</a:t>
            </a:r>
            <a:r>
              <a:rPr lang="en-US" altLang="zh-CN" sz="2800" dirty="0" err="1" smtClean="0"/>
              <a:t>脚本攻击程序等</a:t>
            </a:r>
            <a:r>
              <a:rPr lang="en-US" altLang="zh-CN" sz="2800" dirty="0" smtClean="0"/>
              <a:t>。</a:t>
            </a:r>
            <a:endParaRPr lang="en-US" altLang="zh-CN"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4062952" y="247949"/>
              <a:ext cx="8129048"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20" name="object 3"/>
          <p:cNvSpPr txBox="1"/>
          <p:nvPr/>
        </p:nvSpPr>
        <p:spPr>
          <a:xfrm>
            <a:off x="790751" y="1395168"/>
            <a:ext cx="10568548" cy="4807670"/>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32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8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err="1" smtClean="0"/>
              <a:t>根据其</a:t>
            </a:r>
            <a:r>
              <a:rPr lang="en-US" altLang="zh-CN" sz="2800" dirty="0" err="1" smtClean="0">
                <a:solidFill>
                  <a:srgbClr val="C00000"/>
                </a:solidFill>
              </a:rPr>
              <a:t>代码是否独立</a:t>
            </a:r>
            <a:r>
              <a:rPr lang="en-US" altLang="zh-CN" sz="2800" dirty="0" err="1"/>
              <a:t>，可以将其分成</a:t>
            </a:r>
            <a:r>
              <a:rPr lang="en-US" altLang="zh-CN" sz="2800" dirty="0" err="1">
                <a:solidFill>
                  <a:schemeClr val="accent5"/>
                </a:solidFill>
              </a:rPr>
              <a:t>独立</a:t>
            </a:r>
            <a:r>
              <a:rPr lang="en-US" altLang="zh-CN" sz="2800" dirty="0" err="1"/>
              <a:t>的和</a:t>
            </a:r>
            <a:r>
              <a:rPr lang="en-US" altLang="zh-CN" sz="2800" dirty="0" err="1">
                <a:solidFill>
                  <a:schemeClr val="accent5"/>
                </a:solidFill>
              </a:rPr>
              <a:t>寄生</a:t>
            </a:r>
            <a:r>
              <a:rPr lang="en-US" altLang="zh-CN" sz="2800" dirty="0" err="1"/>
              <a:t>的恶意代码</a:t>
            </a:r>
            <a:r>
              <a:rPr lang="en-US" altLang="zh-CN" sz="2800" dirty="0" smtClean="0"/>
              <a:t>。</a:t>
            </a:r>
          </a:p>
          <a:p>
            <a:pPr lvl="1"/>
            <a:r>
              <a:rPr lang="en-US" altLang="zh-CN" sz="2400" dirty="0" err="1" smtClean="0"/>
              <a:t>独立的恶意代码能够独立传播和运行</a:t>
            </a:r>
            <a:r>
              <a:rPr lang="en-US" altLang="zh-CN" sz="2400" dirty="0" err="1"/>
              <a:t>，是一个完整的程序，</a:t>
            </a:r>
            <a:r>
              <a:rPr lang="en-US" altLang="zh-CN" sz="2400" dirty="0" err="1" smtClean="0"/>
              <a:t>它不需要寄宿在另一个程序中</a:t>
            </a:r>
            <a:r>
              <a:rPr lang="en-US" altLang="zh-CN" sz="2400" dirty="0" smtClean="0"/>
              <a:t>。</a:t>
            </a:r>
          </a:p>
          <a:p>
            <a:pPr lvl="1"/>
            <a:r>
              <a:rPr lang="en-US" altLang="zh-CN" sz="2400" dirty="0" err="1" smtClean="0"/>
              <a:t>非独立的恶意代码只是一段代码，必须寄生在某个程序</a:t>
            </a:r>
            <a:r>
              <a:rPr lang="en-US" altLang="zh-CN" sz="2400" dirty="0"/>
              <a:t>(或文档)</a:t>
            </a:r>
            <a:r>
              <a:rPr lang="en-US" altLang="zh-CN" sz="2400" dirty="0" err="1"/>
              <a:t>中，</a:t>
            </a:r>
            <a:r>
              <a:rPr lang="en-US" altLang="zh-CN" sz="2400" dirty="0" err="1" smtClean="0"/>
              <a:t>作为该程序的一部分进行传播和运行</a:t>
            </a:r>
            <a:r>
              <a:rPr lang="en-US" altLang="zh-CN" sz="2400" dirty="0"/>
              <a:t>。</a:t>
            </a:r>
          </a:p>
        </p:txBody>
      </p:sp>
    </p:spTree>
    <p:extLst>
      <p:ext uri="{BB962C8B-B14F-4D97-AF65-F5344CB8AC3E}">
        <p14:creationId xmlns:p14="http://schemas.microsoft.com/office/powerpoint/2010/main" val="10820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3855079" y="247949"/>
              <a:ext cx="8336921"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3"/>
          <p:cNvSpPr txBox="1"/>
          <p:nvPr/>
        </p:nvSpPr>
        <p:spPr>
          <a:xfrm>
            <a:off x="958778" y="1379802"/>
            <a:ext cx="10551350" cy="471808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根据其</a:t>
            </a:r>
            <a:r>
              <a:rPr lang="en-US" altLang="zh-CN" dirty="0">
                <a:solidFill>
                  <a:srgbClr val="C00000"/>
                </a:solidFill>
              </a:rPr>
              <a:t>是否能自我复制</a:t>
            </a:r>
            <a:r>
              <a:rPr lang="en-US" altLang="zh-CN" dirty="0"/>
              <a:t>(自动传染)，可以将其分成</a:t>
            </a:r>
            <a:r>
              <a:rPr lang="en-US" altLang="zh-CN" dirty="0">
                <a:solidFill>
                  <a:srgbClr val="0070C0"/>
                </a:solidFill>
              </a:rPr>
              <a:t>广义病毒</a:t>
            </a:r>
            <a:r>
              <a:rPr lang="en-US" altLang="zh-CN" dirty="0"/>
              <a:t>及</a:t>
            </a:r>
            <a:r>
              <a:rPr lang="en-US" altLang="zh-CN" dirty="0">
                <a:solidFill>
                  <a:srgbClr val="0070C0"/>
                </a:solidFill>
              </a:rPr>
              <a:t>普通的恶意代码</a:t>
            </a:r>
            <a:r>
              <a:rPr lang="en-US" altLang="zh-CN" dirty="0"/>
              <a:t>。</a:t>
            </a:r>
          </a:p>
          <a:p>
            <a:pPr lvl="1"/>
            <a:r>
              <a:rPr lang="en-US" altLang="zh-CN" dirty="0" err="1"/>
              <a:t>对于非独立恶意代码，自我复制过程就是将自身嵌入宿主程序的过程，这个过程也称为感染宿主程序的过程</a:t>
            </a:r>
            <a:r>
              <a:rPr lang="en-US" altLang="zh-CN" dirty="0"/>
              <a:t>。</a:t>
            </a:r>
          </a:p>
          <a:p>
            <a:pPr lvl="1"/>
            <a:r>
              <a:rPr lang="en-US" altLang="zh-CN" dirty="0" err="1"/>
              <a:t>对于独立恶意代码，自我复制过程就是将自身传播给其他系统的过程。不具有自我复制能力的恶意代码必须借助其他</a:t>
            </a:r>
            <a:r>
              <a:rPr lang="zh-CN" altLang="en-US" dirty="0"/>
              <a:t>途径</a:t>
            </a:r>
            <a:r>
              <a:rPr lang="en-US" altLang="zh-CN" dirty="0" err="1"/>
              <a:t>进行传播</a:t>
            </a:r>
            <a:r>
              <a:rPr lang="en-US" altLang="zh-CN" dirty="0"/>
              <a:t>。</a:t>
            </a:r>
          </a:p>
          <a:p>
            <a:r>
              <a:rPr lang="en-US" altLang="zh-CN" dirty="0" err="1"/>
              <a:t>传统意义上的病毒是</a:t>
            </a:r>
            <a:r>
              <a:rPr lang="en-US" altLang="zh-CN" dirty="0" err="1">
                <a:solidFill>
                  <a:srgbClr val="0070C0"/>
                </a:solidFill>
              </a:rPr>
              <a:t>狭义病毒</a:t>
            </a:r>
            <a:r>
              <a:rPr lang="en-US" altLang="zh-CN" dirty="0" err="1"/>
              <a:t>，指</a:t>
            </a:r>
            <a:r>
              <a:rPr lang="en-US" altLang="zh-CN" u="sng" dirty="0" err="1"/>
              <a:t>同时具有寄生和传染能力</a:t>
            </a:r>
            <a:r>
              <a:rPr lang="en-US" altLang="zh-CN" dirty="0" err="1"/>
              <a:t>的恶意代码</a:t>
            </a:r>
            <a:r>
              <a:rPr lang="en-US" altLang="zh-CN" dirty="0"/>
              <a:t>。</a:t>
            </a:r>
          </a:p>
        </p:txBody>
      </p:sp>
      <p:sp>
        <p:nvSpPr>
          <p:cNvPr id="8"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3855079" y="247949"/>
              <a:ext cx="8336921"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3"/>
          <p:cNvSpPr txBox="1"/>
          <p:nvPr/>
        </p:nvSpPr>
        <p:spPr>
          <a:xfrm>
            <a:off x="694827" y="1153559"/>
            <a:ext cx="10551350" cy="4718086"/>
          </a:xfrm>
          <a:prstGeom prst="rect">
            <a:avLst/>
          </a:prstGeom>
        </p:spPr>
        <p:txBody>
          <a:bodyPr vert="horz" lIns="91440" tIns="45720" rIns="91440" bIns="45720" rtlCol="0">
            <a:normAutofit fontScale="92500"/>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4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C00000"/>
                </a:solidFill>
              </a:rPr>
              <a:t>后门</a:t>
            </a:r>
            <a:endParaRPr lang="en-US" altLang="zh-CN" dirty="0">
              <a:solidFill>
                <a:srgbClr val="C00000"/>
              </a:solidFill>
            </a:endParaRPr>
          </a:p>
          <a:p>
            <a:pPr lvl="1"/>
            <a:r>
              <a:rPr lang="en-US" altLang="zh-CN" dirty="0"/>
              <a:t>后门也被称为陷阱，它是某个</a:t>
            </a:r>
            <a:r>
              <a:rPr lang="en-US" altLang="zh-CN" dirty="0">
                <a:solidFill>
                  <a:srgbClr val="C00000"/>
                </a:solidFill>
              </a:rPr>
              <a:t>正常程序的秘密入口</a:t>
            </a:r>
            <a:r>
              <a:rPr lang="en-US" altLang="zh-CN" dirty="0"/>
              <a:t>，</a:t>
            </a:r>
            <a:r>
              <a:rPr lang="en-US" altLang="zh-CN" dirty="0" smtClean="0"/>
              <a:t>通过该入口启动程序</a:t>
            </a:r>
            <a:r>
              <a:rPr lang="en-US" altLang="zh-CN" dirty="0"/>
              <a:t>，可以</a:t>
            </a:r>
            <a:r>
              <a:rPr lang="en-US" altLang="zh-CN" dirty="0">
                <a:solidFill>
                  <a:schemeClr val="accent5"/>
                </a:solidFill>
              </a:rPr>
              <a:t>绕过正常的访问控制过程</a:t>
            </a:r>
            <a:r>
              <a:rPr lang="en-US" altLang="zh-CN" dirty="0"/>
              <a:t>。</a:t>
            </a:r>
            <a:r>
              <a:rPr lang="en-US" altLang="zh-CN" dirty="0" smtClean="0"/>
              <a:t>因此</a:t>
            </a:r>
            <a:r>
              <a:rPr lang="en-US" altLang="zh-CN" dirty="0"/>
              <a:t>，获悉后门的人员可以绕过访问控制过程，</a:t>
            </a:r>
            <a:r>
              <a:rPr lang="en-US" altLang="zh-CN" dirty="0" smtClean="0"/>
              <a:t>直接对资源进行访问</a:t>
            </a:r>
            <a:r>
              <a:rPr lang="en-US" altLang="zh-CN" dirty="0"/>
              <a:t>。</a:t>
            </a:r>
          </a:p>
          <a:p>
            <a:pPr lvl="1"/>
            <a:r>
              <a:rPr lang="zh-CN" altLang="en-US" dirty="0" smtClean="0"/>
              <a:t>最初，</a:t>
            </a:r>
            <a:r>
              <a:rPr lang="en-US" altLang="zh-CN" dirty="0" smtClean="0"/>
              <a:t>程序员开发具有鉴别或登录过程的应用程序时</a:t>
            </a:r>
            <a:r>
              <a:rPr lang="en-US" altLang="zh-CN" dirty="0"/>
              <a:t>，</a:t>
            </a:r>
            <a:r>
              <a:rPr lang="en-US" altLang="zh-CN" dirty="0" smtClean="0"/>
              <a:t>为避免每一次调试程序时都需输入大量鉴别或登录过程所需要的信息</a:t>
            </a:r>
            <a:r>
              <a:rPr lang="en-US" altLang="zh-CN" dirty="0"/>
              <a:t>，</a:t>
            </a:r>
            <a:r>
              <a:rPr lang="en-US" altLang="zh-CN" dirty="0" smtClean="0"/>
              <a:t>通过后门启动程序的方式来绕过鉴别或登录过程</a:t>
            </a:r>
            <a:r>
              <a:rPr lang="en-US" altLang="zh-CN" dirty="0"/>
              <a:t>。当程序正式发布时，</a:t>
            </a:r>
            <a:r>
              <a:rPr lang="en-US" altLang="zh-CN" dirty="0" smtClean="0"/>
              <a:t>程序员会删除该后门。</a:t>
            </a:r>
          </a:p>
          <a:p>
            <a:pPr lvl="1"/>
            <a:r>
              <a:rPr lang="en-US" altLang="zh-CN" dirty="0" err="1" smtClean="0"/>
              <a:t>后来</a:t>
            </a:r>
            <a:r>
              <a:rPr lang="en-US" altLang="zh-CN" dirty="0" err="1"/>
              <a:t>，某些（</a:t>
            </a:r>
            <a:r>
              <a:rPr lang="en-US" altLang="zh-CN" dirty="0" err="1" smtClean="0"/>
              <a:t>尤其是免费共享）软件故意留下后门</a:t>
            </a:r>
            <a:r>
              <a:rPr lang="en-US" altLang="zh-CN" dirty="0" err="1"/>
              <a:t>，以窃取目标系统的敏感信息</a:t>
            </a:r>
            <a:r>
              <a:rPr lang="en-US" altLang="zh-CN" dirty="0"/>
              <a:t>。</a:t>
            </a:r>
          </a:p>
        </p:txBody>
      </p:sp>
      <p:sp>
        <p:nvSpPr>
          <p:cNvPr id="8"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243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3855079" y="247949"/>
              <a:ext cx="8336921"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3"/>
          <p:cNvSpPr txBox="1"/>
          <p:nvPr/>
        </p:nvSpPr>
        <p:spPr>
          <a:xfrm>
            <a:off x="694827" y="1153559"/>
            <a:ext cx="10551350" cy="471808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4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olidFill>
                  <a:srgbClr val="C00000"/>
                </a:solidFill>
                <a:sym typeface="+mn-ea"/>
              </a:rPr>
              <a:t>逻辑炸弹</a:t>
            </a:r>
            <a:endParaRPr lang="en-US" altLang="zh-CN" dirty="0">
              <a:solidFill>
                <a:srgbClr val="C00000"/>
              </a:solidFill>
            </a:endParaRPr>
          </a:p>
          <a:p>
            <a:pPr lvl="1"/>
            <a:r>
              <a:rPr lang="en-US" altLang="zh-CN" dirty="0" smtClean="0"/>
              <a:t>逻辑炸弹是包含在正常应用程序中的一段恶意代码</a:t>
            </a:r>
            <a:r>
              <a:rPr lang="en-US" altLang="zh-CN" dirty="0"/>
              <a:t>，</a:t>
            </a:r>
            <a:r>
              <a:rPr lang="en-US" altLang="zh-CN" dirty="0">
                <a:solidFill>
                  <a:srgbClr val="C00000"/>
                </a:solidFill>
              </a:rPr>
              <a:t>当某种条件出现</a:t>
            </a:r>
            <a:r>
              <a:rPr lang="en-US" altLang="zh-CN" dirty="0"/>
              <a:t>，如到达某个特定日期、</a:t>
            </a:r>
            <a:r>
              <a:rPr lang="en-US" altLang="zh-CN" dirty="0" smtClean="0"/>
              <a:t>增加或删除某个特定文件等</a:t>
            </a:r>
            <a:r>
              <a:rPr lang="en-US" altLang="zh-CN" dirty="0"/>
              <a:t>，</a:t>
            </a:r>
            <a:r>
              <a:rPr lang="en-US" altLang="zh-CN" dirty="0" smtClean="0"/>
              <a:t>将</a:t>
            </a:r>
            <a:r>
              <a:rPr lang="en-US" altLang="zh-CN" dirty="0" smtClean="0">
                <a:solidFill>
                  <a:srgbClr val="C00000"/>
                </a:solidFill>
              </a:rPr>
              <a:t>触发这一段恶意代码</a:t>
            </a:r>
            <a:r>
              <a:rPr lang="en-US" altLang="zh-CN" dirty="0"/>
              <a:t>，执行这一段恶意代码将导致非常严重的后果</a:t>
            </a:r>
            <a:r>
              <a:rPr lang="en-US" altLang="zh-CN" dirty="0" smtClean="0"/>
              <a:t>，如删除系统中的重要文件和数据</a:t>
            </a:r>
            <a:r>
              <a:rPr lang="en-US" altLang="zh-CN" dirty="0"/>
              <a:t>、使系统崩溃等。</a:t>
            </a:r>
          </a:p>
          <a:p>
            <a:pPr lvl="1"/>
            <a:r>
              <a:rPr lang="en-US" altLang="zh-CN" dirty="0" err="1" smtClean="0"/>
              <a:t>逻辑炸弹最初是程序员用于保护版权而采取的手段</a:t>
            </a:r>
            <a:r>
              <a:rPr lang="en-US" altLang="zh-CN" dirty="0" err="1"/>
              <a:t>，一般不破坏目标系统。</a:t>
            </a:r>
            <a:r>
              <a:rPr lang="en-US" altLang="zh-CN" dirty="0" err="1" smtClean="0"/>
              <a:t>后来被用于讹诈和报复非授权用户</a:t>
            </a:r>
            <a:r>
              <a:rPr lang="en-US" altLang="zh-CN" dirty="0" err="1"/>
              <a:t>，会对系统造成破坏</a:t>
            </a:r>
            <a:r>
              <a:rPr lang="en-US" altLang="zh-CN" dirty="0"/>
              <a:t>。</a:t>
            </a:r>
          </a:p>
        </p:txBody>
      </p:sp>
      <p:sp>
        <p:nvSpPr>
          <p:cNvPr id="8"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4717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3855079" y="247949"/>
              <a:ext cx="8336921"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3"/>
          <p:cNvSpPr txBox="1"/>
          <p:nvPr/>
        </p:nvSpPr>
        <p:spPr>
          <a:xfrm>
            <a:off x="694827" y="1153559"/>
            <a:ext cx="10504216" cy="471808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4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C00000"/>
                </a:solidFill>
                <a:sym typeface="+mn-ea"/>
              </a:rPr>
              <a:t>间谍软件</a:t>
            </a:r>
            <a:endParaRPr lang="en-US" altLang="zh-CN" dirty="0">
              <a:solidFill>
                <a:srgbClr val="C00000"/>
              </a:solidFill>
              <a:sym typeface="+mn-ea"/>
            </a:endParaRPr>
          </a:p>
          <a:p>
            <a:pPr lvl="1"/>
            <a:r>
              <a:rPr lang="en-US" altLang="zh-CN" dirty="0" err="1"/>
              <a:t>间谍软件（Spyware）与</a:t>
            </a:r>
            <a:r>
              <a:rPr lang="en-US" altLang="zh-CN" dirty="0" err="1">
                <a:solidFill>
                  <a:srgbClr val="C00000"/>
                </a:solidFill>
              </a:rPr>
              <a:t>商业软件产品</a:t>
            </a:r>
            <a:r>
              <a:rPr lang="en-US" altLang="zh-CN" dirty="0" err="1"/>
              <a:t>有关</a:t>
            </a:r>
            <a:r>
              <a:rPr lang="en-US" altLang="zh-CN" dirty="0"/>
              <a:t>。</a:t>
            </a:r>
          </a:p>
          <a:p>
            <a:pPr lvl="1"/>
            <a:r>
              <a:rPr lang="en-US" altLang="zh-CN" dirty="0"/>
              <a:t>有些商业软件产品在安装到用户机器上的时候，</a:t>
            </a:r>
            <a:r>
              <a:rPr lang="en-US" altLang="zh-CN" dirty="0">
                <a:solidFill>
                  <a:srgbClr val="C00000"/>
                </a:solidFill>
              </a:rPr>
              <a:t>未经用户授权就通过Internet让用户方软件与开发商软件进行通信</a:t>
            </a:r>
            <a:r>
              <a:rPr lang="en-US" altLang="zh-CN" dirty="0"/>
              <a:t>，这部分通信软件就叫做谍件。</a:t>
            </a:r>
          </a:p>
          <a:p>
            <a:pPr lvl="1"/>
            <a:r>
              <a:rPr lang="en-US" altLang="zh-CN" dirty="0"/>
              <a:t>用户只有安装了基于主机的防火墙，通过记录网络活动，才可能发现软件产品与其开发商在进行定期通讯。谍件作为商用软件包的一部分，多数是无害的，其目的大多在于扫描系统，取得目标系统的一些状态信息，以更好地改进软件产品。</a:t>
            </a:r>
          </a:p>
        </p:txBody>
      </p:sp>
      <p:sp>
        <p:nvSpPr>
          <p:cNvPr id="8"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360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3855079" y="247949"/>
              <a:ext cx="8336921"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3"/>
          <p:cNvSpPr txBox="1"/>
          <p:nvPr/>
        </p:nvSpPr>
        <p:spPr>
          <a:xfrm>
            <a:off x="694827" y="1153559"/>
            <a:ext cx="10504216" cy="4718086"/>
          </a:xfrm>
          <a:prstGeom prst="rect">
            <a:avLst/>
          </a:prstGeom>
        </p:spPr>
        <p:txBody>
          <a:bodyPr vert="horz" lIns="91440" tIns="45720" rIns="91440" bIns="45720" rtlCol="0">
            <a:normAutofit fontScale="92500" lnSpcReduction="10000"/>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4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olidFill>
                  <a:srgbClr val="C00000"/>
                </a:solidFill>
                <a:latin typeface="Times New Roman" panose="02020603050405020304"/>
                <a:cs typeface="Times New Roman" panose="02020603050405020304"/>
                <a:sym typeface="+mn-ea"/>
              </a:rPr>
              <a:t>特洛伊木马</a:t>
            </a:r>
            <a:endParaRPr lang="en-US" altLang="zh-CN" dirty="0" smtClean="0">
              <a:solidFill>
                <a:srgbClr val="C00000"/>
              </a:solidFill>
              <a:latin typeface="Times New Roman" panose="02020603050405020304"/>
              <a:cs typeface="Times New Roman" panose="02020603050405020304"/>
              <a:sym typeface="+mn-ea"/>
            </a:endParaRPr>
          </a:p>
          <a:p>
            <a:pPr lvl="1"/>
            <a:r>
              <a:rPr lang="zh-CN" altLang="en-US" dirty="0"/>
              <a:t>特洛伊木马</a:t>
            </a:r>
            <a:r>
              <a:rPr lang="en-US" altLang="zh-CN" dirty="0"/>
              <a:t>(</a:t>
            </a:r>
            <a:r>
              <a:rPr lang="zh-CN" altLang="en-US" dirty="0"/>
              <a:t>简称木马</a:t>
            </a:r>
            <a:r>
              <a:rPr lang="en-US" altLang="zh-CN" dirty="0"/>
              <a:t>)</a:t>
            </a:r>
            <a:r>
              <a:rPr lang="zh-CN" altLang="en-US" dirty="0"/>
              <a:t>是</a:t>
            </a:r>
            <a:r>
              <a:rPr lang="zh-CN" altLang="en-US" dirty="0">
                <a:solidFill>
                  <a:schemeClr val="accent5"/>
                </a:solidFill>
              </a:rPr>
              <a:t>隐藏在系统中的用以完成未授权功能的非法程序</a:t>
            </a:r>
            <a:r>
              <a:rPr lang="zh-CN" altLang="en-US" dirty="0"/>
              <a:t>，是黑客常用的一种攻击工具，它伪装成合法程序，植入系统，对计算机网络安全构成严重威胁</a:t>
            </a:r>
            <a:r>
              <a:rPr lang="zh-CN" altLang="en-US" dirty="0" smtClean="0"/>
              <a:t>。区别</a:t>
            </a:r>
            <a:r>
              <a:rPr lang="zh-CN" altLang="en-US" dirty="0"/>
              <a:t>于其他恶意代码，木马不以感染其它程序为目的，一般也不使用网络进行主动复制传播</a:t>
            </a:r>
            <a:r>
              <a:rPr lang="zh-CN" altLang="en-US" dirty="0" smtClean="0"/>
              <a:t>。</a:t>
            </a:r>
            <a:endParaRPr lang="en-US" altLang="zh-CN" dirty="0" smtClean="0"/>
          </a:p>
          <a:p>
            <a:pPr lvl="1"/>
            <a:r>
              <a:rPr lang="zh-CN" altLang="en-US" dirty="0"/>
              <a:t>特洛伊木马是基于</a:t>
            </a:r>
            <a:r>
              <a:rPr lang="en-US" altLang="zh-CN" dirty="0"/>
              <a:t>C/S(</a:t>
            </a:r>
            <a:r>
              <a:rPr lang="zh-CN" altLang="en-US" dirty="0"/>
              <a:t>客户</a:t>
            </a:r>
            <a:r>
              <a:rPr lang="en-US" altLang="zh-CN" dirty="0"/>
              <a:t>/</a:t>
            </a:r>
            <a:r>
              <a:rPr lang="zh-CN" altLang="en-US" dirty="0"/>
              <a:t>服务器</a:t>
            </a:r>
            <a:r>
              <a:rPr lang="en-US" altLang="zh-CN" dirty="0"/>
              <a:t>)</a:t>
            </a:r>
            <a:r>
              <a:rPr lang="zh-CN" altLang="en-US" dirty="0"/>
              <a:t>结构的远程控制程序</a:t>
            </a:r>
            <a:r>
              <a:rPr lang="zh-CN" altLang="en-US" dirty="0" smtClean="0"/>
              <a:t>，通常</a:t>
            </a:r>
            <a:r>
              <a:rPr lang="zh-CN" altLang="en-US" dirty="0"/>
              <a:t>，使用木马的过程大致分两</a:t>
            </a:r>
            <a:r>
              <a:rPr lang="zh-CN" altLang="en-US" dirty="0" smtClean="0"/>
              <a:t>步：</a:t>
            </a:r>
            <a:endParaRPr lang="en-US" altLang="zh-CN" dirty="0" smtClean="0"/>
          </a:p>
          <a:p>
            <a:pPr lvl="2"/>
            <a:r>
              <a:rPr lang="zh-CN" altLang="en-US" sz="2100" dirty="0" smtClean="0"/>
              <a:t>首先，把</a:t>
            </a:r>
            <a:r>
              <a:rPr lang="zh-CN" altLang="en-US" sz="2100" dirty="0"/>
              <a:t>木马的服务器端程序通过网络远程植入受控</a:t>
            </a:r>
            <a:r>
              <a:rPr lang="zh-CN" altLang="en-US" sz="2100" dirty="0" smtClean="0"/>
              <a:t>机器，通过</a:t>
            </a:r>
            <a:r>
              <a:rPr lang="zh-CN" altLang="en-US" sz="2100" dirty="0"/>
              <a:t>安装程序或者启动机制</a:t>
            </a:r>
            <a:r>
              <a:rPr lang="zh-CN" altLang="en-US" sz="2100" dirty="0" smtClean="0"/>
              <a:t>使木马</a:t>
            </a:r>
            <a:r>
              <a:rPr lang="zh-CN" altLang="en-US" sz="2100" dirty="0"/>
              <a:t>程序在受控的机器内运行</a:t>
            </a:r>
            <a:r>
              <a:rPr lang="zh-CN" altLang="en-US" sz="2100" dirty="0" smtClean="0"/>
              <a:t>。</a:t>
            </a:r>
            <a:endParaRPr lang="en-US" altLang="zh-CN" sz="2100" dirty="0" smtClean="0"/>
          </a:p>
          <a:p>
            <a:pPr lvl="2"/>
            <a:r>
              <a:rPr lang="zh-CN" altLang="en-US" sz="2100" dirty="0" smtClean="0"/>
              <a:t>一旦</a:t>
            </a:r>
            <a:r>
              <a:rPr lang="zh-CN" altLang="en-US" sz="2100" dirty="0"/>
              <a:t>木马成功植入，就形成了基于</a:t>
            </a:r>
            <a:r>
              <a:rPr lang="en-US" altLang="zh-CN" sz="2100" dirty="0"/>
              <a:t>C/S</a:t>
            </a:r>
            <a:r>
              <a:rPr lang="zh-CN" altLang="en-US" sz="2100" dirty="0"/>
              <a:t>结构的控制架构体系，服务端程序位于受控机器端，客户端程序位于控制机器端</a:t>
            </a:r>
            <a:r>
              <a:rPr lang="en-US" altLang="zh-CN" sz="2100" dirty="0" smtClean="0"/>
              <a:t>。</a:t>
            </a:r>
            <a:endParaRPr lang="en-US" altLang="zh-CN" sz="2100" dirty="0"/>
          </a:p>
        </p:txBody>
      </p:sp>
      <p:sp>
        <p:nvSpPr>
          <p:cNvPr id="8"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2948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3855079" y="247949"/>
              <a:ext cx="8336921"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3"/>
          <p:cNvSpPr txBox="1"/>
          <p:nvPr/>
        </p:nvSpPr>
        <p:spPr>
          <a:xfrm>
            <a:off x="694827" y="1153559"/>
            <a:ext cx="10504216" cy="471808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4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olidFill>
                  <a:srgbClr val="C00000"/>
                </a:solidFill>
                <a:latin typeface="Times New Roman" panose="02020603050405020304"/>
                <a:cs typeface="Times New Roman" panose="02020603050405020304"/>
                <a:sym typeface="+mn-ea"/>
              </a:rPr>
              <a:t>病毒</a:t>
            </a:r>
            <a:endParaRPr lang="en-US" altLang="zh-CN" dirty="0" smtClean="0">
              <a:solidFill>
                <a:srgbClr val="C00000"/>
              </a:solidFill>
              <a:latin typeface="Times New Roman" panose="02020603050405020304"/>
              <a:cs typeface="Times New Roman" panose="02020603050405020304"/>
              <a:sym typeface="+mn-ea"/>
            </a:endParaRPr>
          </a:p>
          <a:p>
            <a:pPr lvl="1"/>
            <a:r>
              <a:rPr lang="en-US" altLang="zh-CN" sz="2400" dirty="0" err="1" smtClean="0">
                <a:sym typeface="+mn-ea"/>
              </a:rPr>
              <a:t>这里的病毒是</a:t>
            </a:r>
            <a:r>
              <a:rPr lang="en-US" altLang="zh-CN" sz="2400" dirty="0" err="1" smtClean="0">
                <a:solidFill>
                  <a:srgbClr val="C00000"/>
                </a:solidFill>
                <a:sym typeface="+mn-ea"/>
              </a:rPr>
              <a:t>狭义病毒</a:t>
            </a:r>
            <a:r>
              <a:rPr lang="en-US" altLang="zh-CN" sz="2400" dirty="0" err="1">
                <a:sym typeface="+mn-ea"/>
              </a:rPr>
              <a:t>，</a:t>
            </a:r>
            <a:r>
              <a:rPr lang="en-US" altLang="zh-CN" sz="2400" dirty="0" err="1" smtClean="0">
                <a:sym typeface="+mn-ea"/>
              </a:rPr>
              <a:t>即传统意义上的病毒</a:t>
            </a:r>
            <a:r>
              <a:rPr lang="en-US" altLang="zh-CN" sz="2400" dirty="0" err="1">
                <a:sym typeface="+mn-ea"/>
              </a:rPr>
              <a:t>，指那种既具有</a:t>
            </a:r>
            <a:r>
              <a:rPr lang="en-US" altLang="zh-CN" sz="2400" dirty="0" err="1">
                <a:solidFill>
                  <a:schemeClr val="accent5"/>
                </a:solidFill>
                <a:sym typeface="+mn-ea"/>
              </a:rPr>
              <a:t>自我复制</a:t>
            </a:r>
            <a:r>
              <a:rPr lang="en-US" altLang="zh-CN" sz="2400" dirty="0" err="1">
                <a:sym typeface="+mn-ea"/>
              </a:rPr>
              <a:t>能力，</a:t>
            </a:r>
            <a:r>
              <a:rPr lang="en-US" altLang="zh-CN" sz="2400" dirty="0" err="1" smtClean="0">
                <a:sym typeface="+mn-ea"/>
              </a:rPr>
              <a:t>又必须</a:t>
            </a:r>
            <a:r>
              <a:rPr lang="en-US" altLang="zh-CN" sz="2400" dirty="0" err="1" smtClean="0">
                <a:solidFill>
                  <a:schemeClr val="accent5"/>
                </a:solidFill>
                <a:sym typeface="+mn-ea"/>
              </a:rPr>
              <a:t>寄生</a:t>
            </a:r>
            <a:r>
              <a:rPr lang="en-US" altLang="zh-CN" sz="2400" dirty="0" err="1" smtClean="0">
                <a:sym typeface="+mn-ea"/>
              </a:rPr>
              <a:t>在其他程序</a:t>
            </a:r>
            <a:r>
              <a:rPr lang="en-US" altLang="zh-CN" sz="2400" dirty="0">
                <a:sym typeface="+mn-ea"/>
              </a:rPr>
              <a:t>(</a:t>
            </a:r>
            <a:r>
              <a:rPr lang="en-US" altLang="zh-CN" sz="2400" dirty="0" err="1">
                <a:sym typeface="+mn-ea"/>
              </a:rPr>
              <a:t>或文件</a:t>
            </a:r>
            <a:r>
              <a:rPr lang="en-US" altLang="zh-CN" sz="2400" dirty="0">
                <a:sym typeface="+mn-ea"/>
              </a:rPr>
              <a:t>)</a:t>
            </a:r>
            <a:r>
              <a:rPr lang="en-US" altLang="zh-CN" sz="2400" dirty="0" err="1">
                <a:sym typeface="+mn-ea"/>
              </a:rPr>
              <a:t>中的恶意代码</a:t>
            </a:r>
            <a:r>
              <a:rPr lang="en-US" altLang="zh-CN" sz="2400" dirty="0" smtClean="0">
                <a:sym typeface="+mn-ea"/>
              </a:rPr>
              <a:t>。</a:t>
            </a:r>
          </a:p>
          <a:p>
            <a:pPr lvl="1"/>
            <a:r>
              <a:rPr lang="en-US" altLang="zh-CN" sz="2400" dirty="0" err="1" smtClean="0">
                <a:sym typeface="+mn-ea"/>
              </a:rPr>
              <a:t>它和</a:t>
            </a:r>
            <a:r>
              <a:rPr lang="zh-CN" altLang="en-US" sz="2400" dirty="0" smtClean="0">
                <a:sym typeface="+mn-ea"/>
              </a:rPr>
              <a:t>后</a:t>
            </a:r>
            <a:r>
              <a:rPr lang="en-US" altLang="zh-CN" sz="2400" dirty="0" err="1" smtClean="0">
                <a:sym typeface="+mn-ea"/>
              </a:rPr>
              <a:t>门</a:t>
            </a:r>
            <a:r>
              <a:rPr lang="en-US" altLang="zh-CN" sz="2400" dirty="0" err="1">
                <a:sym typeface="+mn-ea"/>
              </a:rPr>
              <a:t>、</a:t>
            </a:r>
            <a:r>
              <a:rPr lang="en-US" altLang="zh-CN" sz="2400" dirty="0" err="1" smtClean="0">
                <a:sym typeface="+mn-ea"/>
              </a:rPr>
              <a:t>逻辑炸弹的最大不同在于自我复制能力</a:t>
            </a:r>
            <a:r>
              <a:rPr lang="en-US" altLang="zh-CN" sz="2400" dirty="0" err="1">
                <a:sym typeface="+mn-ea"/>
              </a:rPr>
              <a:t>。通常情况下</a:t>
            </a:r>
            <a:r>
              <a:rPr lang="en-US" altLang="zh-CN" sz="2400" dirty="0" smtClean="0">
                <a:sym typeface="+mn-ea"/>
              </a:rPr>
              <a:t>，</a:t>
            </a:r>
            <a:r>
              <a:rPr lang="zh-CN" altLang="en-US" sz="2400" dirty="0" smtClean="0">
                <a:sym typeface="+mn-ea"/>
              </a:rPr>
              <a:t>后</a:t>
            </a:r>
            <a:r>
              <a:rPr lang="en-US" altLang="zh-CN" sz="2400" dirty="0" err="1" smtClean="0">
                <a:sym typeface="+mn-ea"/>
              </a:rPr>
              <a:t>门</a:t>
            </a:r>
            <a:r>
              <a:rPr lang="en-US" altLang="zh-CN" sz="2400" dirty="0" err="1">
                <a:sym typeface="+mn-ea"/>
              </a:rPr>
              <a:t>、</a:t>
            </a:r>
            <a:r>
              <a:rPr lang="en-US" altLang="zh-CN" sz="2400" dirty="0" err="1" smtClean="0">
                <a:sym typeface="+mn-ea"/>
              </a:rPr>
              <a:t>逻辑炸弹不会感染其他实用程序</a:t>
            </a:r>
            <a:r>
              <a:rPr lang="en-US" altLang="zh-CN" sz="2400" dirty="0" err="1">
                <a:sym typeface="+mn-ea"/>
              </a:rPr>
              <a:t>，</a:t>
            </a:r>
            <a:r>
              <a:rPr lang="en-US" altLang="zh-CN" sz="2400" dirty="0" err="1" smtClean="0">
                <a:sym typeface="+mn-ea"/>
              </a:rPr>
              <a:t>而病毒会自动将自身添加到其他实用程序中</a:t>
            </a:r>
            <a:r>
              <a:rPr lang="en-US" altLang="zh-CN" sz="2400" dirty="0">
                <a:sym typeface="+mn-ea"/>
              </a:rPr>
              <a:t>。</a:t>
            </a:r>
            <a:endParaRPr lang="en-US" altLang="zh-CN" sz="2400" dirty="0"/>
          </a:p>
        </p:txBody>
      </p:sp>
      <p:sp>
        <p:nvSpPr>
          <p:cNvPr id="8"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0610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3855079" y="247949"/>
              <a:ext cx="8336921"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3"/>
          <p:cNvSpPr txBox="1"/>
          <p:nvPr/>
        </p:nvSpPr>
        <p:spPr>
          <a:xfrm>
            <a:off x="694827" y="1153559"/>
            <a:ext cx="10504216" cy="471808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4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olidFill>
                  <a:srgbClr val="C00000"/>
                </a:solidFill>
                <a:latin typeface="Times New Roman" panose="02020603050405020304"/>
                <a:cs typeface="Times New Roman" panose="02020603050405020304"/>
                <a:sym typeface="+mn-ea"/>
              </a:rPr>
              <a:t>蠕虫</a:t>
            </a:r>
            <a:endParaRPr lang="en-US" altLang="zh-CN" dirty="0" smtClean="0">
              <a:solidFill>
                <a:srgbClr val="C00000"/>
              </a:solidFill>
              <a:latin typeface="Times New Roman" panose="02020603050405020304"/>
              <a:cs typeface="Times New Roman" panose="02020603050405020304"/>
              <a:sym typeface="+mn-ea"/>
            </a:endParaRPr>
          </a:p>
          <a:p>
            <a:pPr lvl="1"/>
            <a:r>
              <a:rPr lang="en-US" altLang="zh-CN" sz="2400" dirty="0" smtClean="0"/>
              <a:t>蠕虫也是一种病毒</a:t>
            </a:r>
            <a:r>
              <a:rPr lang="en-US" altLang="zh-CN" sz="2400" dirty="0"/>
              <a:t>，但它</a:t>
            </a:r>
            <a:r>
              <a:rPr lang="en-US" altLang="zh-CN" sz="2400" dirty="0">
                <a:solidFill>
                  <a:schemeClr val="accent5"/>
                </a:solidFill>
              </a:rPr>
              <a:t>和狭义病毒的最大不同在于自我复制过程</a:t>
            </a:r>
            <a:r>
              <a:rPr lang="en-US" altLang="zh-CN" sz="2400" dirty="0" smtClean="0"/>
              <a:t>。</a:t>
            </a:r>
          </a:p>
          <a:p>
            <a:pPr lvl="2"/>
            <a:r>
              <a:rPr lang="en-US" altLang="zh-CN" sz="2000" dirty="0" err="1" smtClean="0"/>
              <a:t>病毒的自我复制过程需要</a:t>
            </a:r>
            <a:r>
              <a:rPr lang="en-US" altLang="zh-CN" sz="2000" dirty="0" err="1" smtClean="0">
                <a:solidFill>
                  <a:srgbClr val="C00000"/>
                </a:solidFill>
              </a:rPr>
              <a:t>人工干预</a:t>
            </a:r>
            <a:r>
              <a:rPr lang="en-US" altLang="zh-CN" sz="2000" dirty="0" err="1"/>
              <a:t>，</a:t>
            </a:r>
            <a:r>
              <a:rPr lang="en-US" altLang="zh-CN" sz="2000" dirty="0" err="1" smtClean="0"/>
              <a:t>无论是运行感染病毒的实用程序</a:t>
            </a:r>
            <a:r>
              <a:rPr lang="en-US" altLang="zh-CN" sz="2000" dirty="0" err="1"/>
              <a:t>，</a:t>
            </a:r>
            <a:r>
              <a:rPr lang="en-US" altLang="zh-CN" sz="2000" dirty="0" err="1" smtClean="0"/>
              <a:t>还是打开包含宏病毒的电子邮件</a:t>
            </a:r>
            <a:r>
              <a:rPr lang="en-US" altLang="zh-CN" sz="2000" dirty="0" err="1"/>
              <a:t>，都不是由病毒程序自我完成的</a:t>
            </a:r>
            <a:r>
              <a:rPr lang="en-US" altLang="zh-CN" sz="2000" dirty="0" smtClean="0"/>
              <a:t>。</a:t>
            </a:r>
          </a:p>
          <a:p>
            <a:pPr lvl="2"/>
            <a:r>
              <a:rPr lang="en-US" altLang="zh-CN" sz="2000" dirty="0" err="1" smtClean="0"/>
              <a:t>蠕虫的传播不需要人工干预</a:t>
            </a:r>
            <a:r>
              <a:rPr lang="en-US" altLang="zh-CN" sz="2000" dirty="0" smtClean="0"/>
              <a:t>，</a:t>
            </a:r>
            <a:r>
              <a:rPr lang="zh-CN" altLang="en-US" sz="2000" dirty="0" smtClean="0"/>
              <a:t>它</a:t>
            </a:r>
            <a:r>
              <a:rPr lang="en-US" altLang="zh-CN" sz="2000" dirty="0" err="1" smtClean="0"/>
              <a:t>其实是能完成特定攻击过程的</a:t>
            </a:r>
            <a:r>
              <a:rPr lang="en-US" altLang="zh-CN" sz="2000" dirty="0" err="1" smtClean="0">
                <a:solidFill>
                  <a:srgbClr val="C00000"/>
                </a:solidFill>
              </a:rPr>
              <a:t>自治软件</a:t>
            </a:r>
            <a:r>
              <a:rPr lang="en-US" altLang="zh-CN" sz="2000" dirty="0" err="1"/>
              <a:t>，它自动完成以下任务</a:t>
            </a:r>
            <a:r>
              <a:rPr lang="en-US" altLang="zh-CN" sz="2000" dirty="0" smtClean="0"/>
              <a:t>：</a:t>
            </a:r>
          </a:p>
          <a:p>
            <a:pPr lvl="3"/>
            <a:r>
              <a:rPr lang="en-US" altLang="zh-CN" u="sng" dirty="0" err="1" smtClean="0"/>
              <a:t>查找攻击对象</a:t>
            </a:r>
            <a:r>
              <a:rPr lang="en-US" altLang="zh-CN" dirty="0" err="1"/>
              <a:t>：</a:t>
            </a:r>
            <a:r>
              <a:rPr lang="en-US" altLang="zh-CN" dirty="0" err="1" smtClean="0"/>
              <a:t>利用网络侦察技术查找下一个存在漏洞的目标</a:t>
            </a:r>
            <a:r>
              <a:rPr lang="en-US" altLang="zh-CN" dirty="0" smtClean="0"/>
              <a:t>。</a:t>
            </a:r>
          </a:p>
          <a:p>
            <a:pPr lvl="3"/>
            <a:r>
              <a:rPr lang="en-US" altLang="zh-CN" dirty="0" err="1" smtClean="0"/>
              <a:t>入侵目标</a:t>
            </a:r>
            <a:r>
              <a:rPr lang="en-US" altLang="zh-CN" dirty="0" err="1"/>
              <a:t>：利用漏洞入侵目标系统</a:t>
            </a:r>
            <a:r>
              <a:rPr lang="en-US" altLang="zh-CN" dirty="0" smtClean="0"/>
              <a:t>。</a:t>
            </a:r>
          </a:p>
          <a:p>
            <a:pPr lvl="3"/>
            <a:r>
              <a:rPr lang="en-US" altLang="zh-CN" dirty="0" err="1" smtClean="0"/>
              <a:t>复制自己</a:t>
            </a:r>
            <a:r>
              <a:rPr lang="en-US" altLang="zh-CN" dirty="0" err="1"/>
              <a:t>：复制自己到被攻击的系统，并运行它</a:t>
            </a:r>
            <a:r>
              <a:rPr lang="en-US" altLang="zh-CN" dirty="0"/>
              <a:t>。</a:t>
            </a:r>
          </a:p>
        </p:txBody>
      </p:sp>
      <p:sp>
        <p:nvSpPr>
          <p:cNvPr id="8"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357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2000" cy="378460"/>
            <a:chOff x="0" y="247949"/>
            <a:chExt cx="12192000" cy="378460"/>
          </a:xfrm>
        </p:grpSpPr>
        <p:sp>
          <p:nvSpPr>
            <p:cNvPr id="30" name="矩形 29"/>
            <p:cNvSpPr/>
            <p:nvPr/>
          </p:nvSpPr>
          <p:spPr>
            <a:xfrm>
              <a:off x="3855079" y="247949"/>
              <a:ext cx="8336921"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8909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3"/>
          <p:cNvSpPr txBox="1"/>
          <p:nvPr/>
        </p:nvSpPr>
        <p:spPr>
          <a:xfrm>
            <a:off x="694827" y="1153559"/>
            <a:ext cx="10504216" cy="471808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gradFill>
                  <a:gsLst>
                    <a:gs pos="0">
                      <a:srgbClr val="012D86"/>
                    </a:gs>
                    <a:gs pos="100000">
                      <a:srgbClr val="0E2557"/>
                    </a:gs>
                  </a:gsLst>
                  <a:lin scaled="0"/>
                </a:gradFill>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err="1">
                <a:solidFill>
                  <a:srgbClr val="C00000"/>
                </a:solidFill>
                <a:sym typeface="+mn-ea"/>
              </a:rPr>
              <a:t>僵尸</a:t>
            </a:r>
            <a:r>
              <a:rPr lang="en-US" altLang="zh-CN" dirty="0">
                <a:solidFill>
                  <a:srgbClr val="C00000"/>
                </a:solidFill>
                <a:sym typeface="+mn-ea"/>
              </a:rPr>
              <a:t>(</a:t>
            </a:r>
            <a:r>
              <a:rPr lang="en-US" altLang="zh-CN" dirty="0" smtClean="0">
                <a:solidFill>
                  <a:srgbClr val="C00000"/>
                </a:solidFill>
                <a:sym typeface="+mn-ea"/>
              </a:rPr>
              <a:t>Zombie)</a:t>
            </a:r>
          </a:p>
          <a:p>
            <a:pPr lvl="1"/>
            <a:r>
              <a:rPr lang="en-US" altLang="zh-CN" dirty="0" smtClean="0"/>
              <a:t>Zombie</a:t>
            </a:r>
            <a:r>
              <a:rPr lang="en-US" altLang="zh-CN" dirty="0"/>
              <a:t>(</a:t>
            </a:r>
            <a:r>
              <a:rPr lang="en-US" altLang="zh-CN" dirty="0" err="1"/>
              <a:t>俗称僵尸</a:t>
            </a:r>
            <a:r>
              <a:rPr lang="en-US" altLang="zh-CN" dirty="0"/>
              <a:t>)</a:t>
            </a:r>
            <a:r>
              <a:rPr lang="en-US" altLang="zh-CN" dirty="0" err="1" smtClean="0"/>
              <a:t>是一种在被入侵系统上安装的</a:t>
            </a:r>
            <a:r>
              <a:rPr lang="en-US" altLang="zh-CN" dirty="0" err="1"/>
              <a:t>、</a:t>
            </a:r>
            <a:r>
              <a:rPr lang="en-US" altLang="zh-CN" dirty="0" err="1" smtClean="0"/>
              <a:t>能对某个特定</a:t>
            </a:r>
            <a:r>
              <a:rPr lang="zh-CN" altLang="en-US" dirty="0" smtClean="0"/>
              <a:t>目标</a:t>
            </a:r>
            <a:r>
              <a:rPr lang="en-US" altLang="zh-CN" dirty="0" err="1" smtClean="0"/>
              <a:t>发动攻击的恶意代码</a:t>
            </a:r>
            <a:r>
              <a:rPr lang="en-US" altLang="zh-CN" dirty="0" smtClean="0"/>
              <a:t>。</a:t>
            </a:r>
          </a:p>
          <a:p>
            <a:pPr lvl="1"/>
            <a:r>
              <a:rPr lang="en-US" altLang="zh-CN" dirty="0" smtClean="0"/>
              <a:t>Zombie</a:t>
            </a:r>
            <a:r>
              <a:rPr lang="en-US" altLang="zh-CN" dirty="0"/>
              <a:t>主要用于定义恶意代码的功能，并没有涉及该恶意代码的结构和自我复制过程，因此，分别存在符合狭义病毒的定义和蠕虫定义的Zombie。</a:t>
            </a:r>
          </a:p>
        </p:txBody>
      </p:sp>
      <p:sp>
        <p:nvSpPr>
          <p:cNvPr id="8" name="TextBox 27"/>
          <p:cNvSpPr txBox="1"/>
          <p:nvPr/>
        </p:nvSpPr>
        <p:spPr>
          <a:xfrm>
            <a:off x="890422" y="295049"/>
            <a:ext cx="2964658"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恶意代码的</a:t>
            </a:r>
            <a:r>
              <a:rPr lang="zh-CN" altLang="en-US" sz="2400" spc="600" dirty="0" smtClean="0">
                <a:solidFill>
                  <a:srgbClr val="084772"/>
                </a:solidFill>
                <a:latin typeface="微软雅黑" panose="020B0503020204020204" pitchFamily="34" charset="-122"/>
                <a:ea typeface="微软雅黑" panose="020B0503020204020204" pitchFamily="34" charset="-122"/>
              </a:rPr>
              <a:t>分类</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8573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19531" y="3426666"/>
            <a:ext cx="3490333" cy="589280"/>
          </a:xfrm>
        </p:spPr>
        <p:txBody>
          <a:bodyPr/>
          <a:lstStyle/>
          <a:p>
            <a:r>
              <a:rPr spc="-10" dirty="0">
                <a:sym typeface="+mn-ea"/>
              </a:rPr>
              <a:t>恶意</a:t>
            </a:r>
            <a:r>
              <a:rPr spc="-5" dirty="0">
                <a:sym typeface="+mn-ea"/>
              </a:rPr>
              <a:t>代码攻击</a:t>
            </a:r>
            <a:endParaRPr lang="zh-CN" altLang="en-US" dirty="0"/>
          </a:p>
        </p:txBody>
      </p:sp>
      <p:sp>
        <p:nvSpPr>
          <p:cNvPr id="4" name="文本占位符 3"/>
          <p:cNvSpPr>
            <a:spLocks noGrp="1"/>
          </p:cNvSpPr>
          <p:nvPr>
            <p:ph type="body" idx="1"/>
          </p:nvPr>
        </p:nvSpPr>
        <p:spPr>
          <a:xfrm>
            <a:off x="1513205" y="2326640"/>
            <a:ext cx="1379220" cy="995680"/>
          </a:xfrm>
        </p:spPr>
        <p:txBody>
          <a:bodyPr/>
          <a:lstStyle/>
          <a:p>
            <a:r>
              <a:rPr lang="en-US" altLang="zh-CN" sz="6000" dirty="0" smtClean="0"/>
              <a:t>09</a:t>
            </a:r>
            <a:endParaRPr lang="en-US" altLang="zh-CN" sz="6000"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1998" cy="378554"/>
            <a:chOff x="0" y="247949"/>
            <a:chExt cx="12191998" cy="378554"/>
          </a:xfrm>
        </p:grpSpPr>
        <p:sp>
          <p:nvSpPr>
            <p:cNvPr id="30" name="矩形 29"/>
            <p:cNvSpPr/>
            <p:nvPr/>
          </p:nvSpPr>
          <p:spPr>
            <a:xfrm>
              <a:off x="3120271" y="247949"/>
              <a:ext cx="9071727"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1632" y="295096"/>
            <a:ext cx="3118640"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a:t>
            </a:r>
            <a:r>
              <a:rPr lang="zh-CN" altLang="en-US" sz="2400" spc="600" dirty="0" smtClean="0">
                <a:solidFill>
                  <a:srgbClr val="084772"/>
                </a:solidFill>
                <a:latin typeface="微软雅黑" panose="020B0503020204020204" pitchFamily="34" charset="-122"/>
                <a:ea typeface="微软雅黑" panose="020B0503020204020204" pitchFamily="34" charset="-122"/>
              </a:rPr>
              <a:t>代码概述</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5" name="object 3"/>
          <p:cNvSpPr txBox="1"/>
          <p:nvPr/>
        </p:nvSpPr>
        <p:spPr>
          <a:xfrm>
            <a:off x="1583694" y="2744732"/>
            <a:ext cx="9841230" cy="1742015"/>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4800" dirty="0" smtClean="0"/>
              <a:t>恶意代码长期存在的原因</a:t>
            </a:r>
            <a:endParaRPr lang="en-US" altLang="zh-CN" sz="4800" dirty="0"/>
          </a:p>
        </p:txBody>
      </p:sp>
    </p:spTree>
    <p:extLst>
      <p:ext uri="{BB962C8B-B14F-4D97-AF65-F5344CB8AC3E}">
        <p14:creationId xmlns:p14="http://schemas.microsoft.com/office/powerpoint/2010/main" val="779759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5553" y="1518267"/>
            <a:ext cx="10515600" cy="4351338"/>
          </a:xfrm>
        </p:spPr>
        <p:txBody>
          <a:bodyPr vert="horz" lIns="91440" tIns="45720" rIns="91440" bIns="45720" rtlCol="0">
            <a:normAutofit/>
          </a:bodyPr>
          <a:lstStyle/>
          <a:p>
            <a:pPr marL="358775" indent="-358775" algn="just">
              <a:lnSpc>
                <a:spcPct val="130000"/>
              </a:lnSpc>
              <a:buSzPct val="110000"/>
            </a:pPr>
            <a:r>
              <a:rPr lang="en-US" altLang="zh-CN" dirty="0" err="1" smtClean="0">
                <a:solidFill>
                  <a:srgbClr val="C00000"/>
                </a:solidFill>
                <a:latin typeface="Times New Roman" panose="02020603050405020304"/>
                <a:ea typeface="黑体" panose="02010609060101010101" pitchFamily="49" charset="-122"/>
                <a:cs typeface="Times New Roman" panose="02020603050405020304"/>
                <a:sym typeface="+mn-ea"/>
              </a:rPr>
              <a:t>利益的驱使</a:t>
            </a:r>
            <a:r>
              <a:rPr lang="en-US" altLang="zh-CN" dirty="0" err="1" smtClean="0">
                <a:latin typeface="Times New Roman" panose="02020603050405020304"/>
                <a:ea typeface="黑体" panose="02010609060101010101" pitchFamily="49" charset="-122"/>
                <a:cs typeface="Times New Roman" panose="02020603050405020304"/>
                <a:sym typeface="+mn-ea"/>
              </a:rPr>
              <a:t>是恶意代码泛滥的主要原因</a:t>
            </a:r>
            <a:endParaRPr lang="en-US" altLang="zh-CN" dirty="0" smtClean="0">
              <a:latin typeface="Times New Roman" panose="02020603050405020304"/>
              <a:ea typeface="黑体" panose="02010609060101010101" pitchFamily="49" charset="-122"/>
              <a:cs typeface="Times New Roman" panose="02020603050405020304"/>
              <a:sym typeface="+mn-ea"/>
            </a:endParaRPr>
          </a:p>
          <a:p>
            <a:pPr marL="803275" lvl="1" indent="-346075" algn="just">
              <a:lnSpc>
                <a:spcPct val="130000"/>
              </a:lnSpc>
              <a:buSzPct val="120000"/>
              <a:buFont typeface="Times New Roman" panose="02020603050405020304" pitchFamily="18" charset="0"/>
              <a:buChar char="–"/>
            </a:pPr>
            <a:r>
              <a:rPr lang="en-US" altLang="zh-CN" dirty="0" smtClean="0">
                <a:latin typeface="Times New Roman" panose="02020603050405020304" pitchFamily="18" charset="0"/>
                <a:ea typeface="黑体" panose="02010609060101010101" pitchFamily="49" charset="-122"/>
                <a:sym typeface="+mn-ea"/>
              </a:rPr>
              <a:t>如果无利可图</a:t>
            </a:r>
            <a:r>
              <a:rPr lang="en-US" altLang="zh-CN" dirty="0">
                <a:latin typeface="Times New Roman" panose="02020603050405020304" pitchFamily="18" charset="0"/>
                <a:ea typeface="黑体" panose="02010609060101010101" pitchFamily="49" charset="-122"/>
                <a:sym typeface="+mn-ea"/>
              </a:rPr>
              <a:t>，</a:t>
            </a:r>
            <a:r>
              <a:rPr lang="en-US" altLang="zh-CN" dirty="0" smtClean="0">
                <a:latin typeface="Times New Roman" panose="02020603050405020304" pitchFamily="18" charset="0"/>
                <a:ea typeface="黑体" panose="02010609060101010101" pitchFamily="49" charset="-122"/>
                <a:sym typeface="+mn-ea"/>
              </a:rPr>
              <a:t>则没有人会冒着触犯法律的风险去散布和利用恶意代码</a:t>
            </a:r>
            <a:r>
              <a:rPr lang="en-US" altLang="zh-CN" dirty="0">
                <a:latin typeface="Times New Roman" panose="02020603050405020304" pitchFamily="18" charset="0"/>
                <a:ea typeface="黑体" panose="02010609060101010101" pitchFamily="49" charset="-122"/>
                <a:sym typeface="+mn-ea"/>
              </a:rPr>
              <a:t>。正是因为盗号木马、网银木马等恶意软件可以获得巨大的物质利益，而间谍软件等可以窃取用户的隐私进而讹诈用户</a:t>
            </a:r>
            <a:r>
              <a:rPr lang="en-US" altLang="zh-CN" dirty="0" smtClean="0">
                <a:latin typeface="Times New Roman" panose="02020603050405020304" pitchFamily="18" charset="0"/>
                <a:ea typeface="黑体" panose="02010609060101010101" pitchFamily="49" charset="-122"/>
                <a:sym typeface="+mn-ea"/>
              </a:rPr>
              <a:t>，才使得攻击者乐此不疲</a:t>
            </a:r>
            <a:r>
              <a:rPr lang="zh-CN" altLang="en-US" dirty="0" smtClean="0">
                <a:latin typeface="Times New Roman" panose="02020603050405020304" pitchFamily="18" charset="0"/>
                <a:ea typeface="黑体" panose="02010609060101010101" pitchFamily="49" charset="-122"/>
                <a:sym typeface="+mn-ea"/>
              </a:rPr>
              <a:t>，</a:t>
            </a:r>
            <a:r>
              <a:rPr lang="en-US" altLang="zh-CN" dirty="0" err="1" smtClean="0">
                <a:latin typeface="Times New Roman" panose="02020603050405020304" pitchFamily="18" charset="0"/>
                <a:ea typeface="黑体" panose="02010609060101010101" pitchFamily="49" charset="-122"/>
                <a:sym typeface="+mn-ea"/>
              </a:rPr>
              <a:t>研发出越来越先进的恶意代码</a:t>
            </a:r>
            <a:r>
              <a:rPr lang="en-US" altLang="zh-CN" dirty="0">
                <a:latin typeface="Times New Roman" panose="02020603050405020304" pitchFamily="18" charset="0"/>
                <a:ea typeface="黑体" panose="02010609060101010101" pitchFamily="49" charset="-122"/>
                <a:sym typeface="+mn-ea"/>
              </a:rPr>
              <a:t>。</a:t>
            </a:r>
            <a:endParaRPr lang="en-US" altLang="zh-CN" dirty="0">
              <a:latin typeface="Times New Roman" panose="02020603050405020304" pitchFamily="18" charset="0"/>
              <a:ea typeface="黑体" panose="02010609060101010101" pitchFamily="49" charset="-122"/>
            </a:endParaRPr>
          </a:p>
          <a:p>
            <a:pPr marL="358775" indent="-358775" algn="just">
              <a:lnSpc>
                <a:spcPct val="130000"/>
              </a:lnSpc>
              <a:buSzPct val="110000"/>
            </a:pPr>
            <a:endParaRPr lang="zh-CN" altLang="en-US" dirty="0">
              <a:gradFill>
                <a:gsLst>
                  <a:gs pos="0">
                    <a:srgbClr val="012D86"/>
                  </a:gs>
                  <a:gs pos="100000">
                    <a:srgbClr val="0E2557"/>
                  </a:gs>
                </a:gsLst>
                <a:lin scaled="0"/>
              </a:gradFill>
              <a:latin typeface="Times New Roman" panose="02020603050405020304"/>
              <a:ea typeface="黑体" panose="02010609060101010101" pitchFamily="49" charset="-122"/>
              <a:cs typeface="Times New Roman" panose="02020603050405020304"/>
            </a:endParaRPr>
          </a:p>
        </p:txBody>
      </p:sp>
      <p:sp>
        <p:nvSpPr>
          <p:cNvPr id="17" name="标题 1"/>
          <p:cNvSpPr>
            <a:spLocks noGrp="1"/>
          </p:cNvSpPr>
          <p:nvPr>
            <p:ph type="title"/>
          </p:nvPr>
        </p:nvSpPr>
        <p:spPr>
          <a:xfrm>
            <a:off x="634006" y="418797"/>
            <a:ext cx="4739272" cy="378554"/>
          </a:xfrm>
        </p:spPr>
        <p:txBody>
          <a:bodyPr>
            <a:noAutofit/>
          </a:bodyPr>
          <a:lstStyle/>
          <a:p>
            <a:r>
              <a:rPr lang="en-US" altLang="zh-CN" sz="2400" spc="600" dirty="0">
                <a:solidFill>
                  <a:srgbClr val="084772"/>
                </a:solidFill>
                <a:latin typeface="微软雅黑" panose="020B0503020204020204" pitchFamily="34" charset="-122"/>
                <a:ea typeface="微软雅黑" panose="020B0503020204020204" pitchFamily="34" charset="-122"/>
              </a:rPr>
              <a:t> </a:t>
            </a:r>
            <a:r>
              <a:rPr lang="zh-CN" altLang="en-US" sz="2400" spc="600" dirty="0" smtClean="0">
                <a:solidFill>
                  <a:srgbClr val="084772"/>
                </a:solidFill>
                <a:latin typeface="微软雅黑" panose="020B0503020204020204" pitchFamily="34" charset="-122"/>
                <a:ea typeface="微软雅黑" panose="020B0503020204020204" pitchFamily="34" charset="-122"/>
              </a:rPr>
              <a:t>恶意代码</a:t>
            </a:r>
            <a:r>
              <a:rPr lang="zh-CN" altLang="en-US" sz="2400" spc="600" dirty="0">
                <a:solidFill>
                  <a:srgbClr val="084772"/>
                </a:solidFill>
                <a:latin typeface="微软雅黑" panose="020B0503020204020204" pitchFamily="34" charset="-122"/>
                <a:ea typeface="微软雅黑" panose="020B0503020204020204" pitchFamily="34" charset="-122"/>
              </a:rPr>
              <a:t>长期存在的</a:t>
            </a:r>
            <a:r>
              <a:rPr lang="zh-CN" altLang="en-US" sz="2400" spc="600" dirty="0" smtClean="0">
                <a:solidFill>
                  <a:srgbClr val="084772"/>
                </a:solidFill>
                <a:latin typeface="微软雅黑" panose="020B0503020204020204" pitchFamily="34" charset="-122"/>
                <a:ea typeface="微软雅黑" panose="020B0503020204020204" pitchFamily="34" charset="-122"/>
              </a:rPr>
              <a:t>原因</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18" name="矩形 17"/>
          <p:cNvSpPr/>
          <p:nvPr/>
        </p:nvSpPr>
        <p:spPr>
          <a:xfrm>
            <a:off x="5241304" y="409575"/>
            <a:ext cx="6950696"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 y="409433"/>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437361" y="409433"/>
            <a:ext cx="4444016" cy="378554"/>
          </a:xfrm>
        </p:spPr>
        <p:txBody>
          <a:bodyPr>
            <a:noAutofit/>
          </a:bodyPr>
          <a:lstStyle/>
          <a:p>
            <a:r>
              <a:rPr lang="en-US" altLang="zh-CN" sz="2400" spc="600" dirty="0">
                <a:solidFill>
                  <a:srgbClr val="084772"/>
                </a:solidFill>
                <a:latin typeface="微软雅黑" panose="020B0503020204020204" pitchFamily="34" charset="-122"/>
                <a:ea typeface="微软雅黑" panose="020B0503020204020204" pitchFamily="34" charset="-122"/>
              </a:rPr>
              <a:t>  </a:t>
            </a:r>
            <a:r>
              <a:rPr lang="zh-CN" altLang="en-US" sz="2400" spc="600" dirty="0">
                <a:solidFill>
                  <a:srgbClr val="084772"/>
                </a:solidFill>
                <a:latin typeface="微软雅黑" panose="020B0503020204020204" pitchFamily="34" charset="-122"/>
                <a:ea typeface="微软雅黑" panose="020B0503020204020204" pitchFamily="34" charset="-122"/>
              </a:rPr>
              <a:t>恶意代码</a:t>
            </a:r>
          </a:p>
        </p:txBody>
      </p:sp>
      <p:sp>
        <p:nvSpPr>
          <p:cNvPr id="18" name="矩形 17"/>
          <p:cNvSpPr/>
          <p:nvPr/>
        </p:nvSpPr>
        <p:spPr>
          <a:xfrm>
            <a:off x="2576053" y="409575"/>
            <a:ext cx="9615948"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 y="409433"/>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bject 3"/>
          <p:cNvSpPr txBox="1"/>
          <p:nvPr/>
        </p:nvSpPr>
        <p:spPr>
          <a:xfrm>
            <a:off x="900046" y="1599343"/>
            <a:ext cx="10141579" cy="4189737"/>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err="1" smtClean="0">
                <a:solidFill>
                  <a:srgbClr val="C00000"/>
                </a:solidFill>
                <a:sym typeface="+mn-ea"/>
              </a:rPr>
              <a:t>软件漏洞</a:t>
            </a:r>
            <a:r>
              <a:rPr lang="en-US" altLang="zh-CN" dirty="0" err="1" smtClean="0">
                <a:sym typeface="+mn-ea"/>
              </a:rPr>
              <a:t>也是恶意代码得以传播的主要因素</a:t>
            </a:r>
            <a:endParaRPr lang="en-US" altLang="zh-CN" dirty="0" smtClean="0">
              <a:solidFill>
                <a:schemeClr val="accent5"/>
              </a:solidFill>
            </a:endParaRPr>
          </a:p>
          <a:p>
            <a:pPr lvl="1"/>
            <a:r>
              <a:rPr lang="en-US" altLang="zh-CN" dirty="0" err="1" smtClean="0"/>
              <a:t>软件漏洞是导致网络信息系统</a:t>
            </a:r>
            <a:r>
              <a:rPr lang="en-US" altLang="zh-CN" dirty="0" err="1" smtClean="0">
                <a:solidFill>
                  <a:srgbClr val="0070C0"/>
                </a:solidFill>
              </a:rPr>
              <a:t>安全的最根本原因</a:t>
            </a:r>
            <a:r>
              <a:rPr lang="en-US" altLang="zh-CN" dirty="0" smtClean="0"/>
              <a:t>。</a:t>
            </a:r>
          </a:p>
          <a:p>
            <a:pPr lvl="1"/>
            <a:r>
              <a:rPr lang="en-US" altLang="zh-CN" dirty="0" smtClean="0">
                <a:solidFill>
                  <a:srgbClr val="0070C0"/>
                </a:solidFill>
              </a:rPr>
              <a:t>分析与测试</a:t>
            </a:r>
            <a:r>
              <a:rPr lang="en-US" altLang="zh-CN" dirty="0" smtClean="0"/>
              <a:t>是发现软件漏洞的主要技术手段</a:t>
            </a:r>
            <a:r>
              <a:rPr lang="en-US" altLang="zh-CN" dirty="0"/>
              <a:t>。</a:t>
            </a:r>
            <a:r>
              <a:rPr lang="en-US" altLang="zh-CN" dirty="0" smtClean="0"/>
              <a:t>然而由于软件的复杂性</a:t>
            </a:r>
            <a:r>
              <a:rPr lang="en-US" altLang="zh-CN" dirty="0"/>
              <a:t>，</a:t>
            </a:r>
            <a:r>
              <a:rPr lang="en-US" altLang="zh-CN" dirty="0" smtClean="0"/>
              <a:t>在现有的资源条件下要对所有软件进行彻底分析与测试是一个尚待解决的世界难题</a:t>
            </a:r>
            <a:r>
              <a:rPr lang="en-US" altLang="zh-CN" dirty="0"/>
              <a:t>。</a:t>
            </a:r>
            <a:r>
              <a:rPr lang="en-US" altLang="zh-CN" dirty="0" smtClean="0"/>
              <a:t>这就导致现有软件不可避免地存在缺陷和漏洞</a:t>
            </a:r>
            <a:r>
              <a:rPr lang="en-US" altLang="zh-CN" dirty="0"/>
              <a:t>，这正是恶意代码赖以存在的基础。</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92302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18274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27619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369642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273633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几种常见病毒的实现机理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908454"/>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恶意代码</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4621414"/>
            <a:ext cx="469895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木马原理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181285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计算机病毒概述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463092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366728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网络蠕虫</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439726" y="5496881"/>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恶意活动代码的</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防御</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2" name="椭圆 21">
            <a:extLst>
              <a:ext uri="{FF2B5EF4-FFF2-40B4-BE49-F238E27FC236}">
                <a16:creationId xmlns:a16="http://schemas.microsoft.com/office/drawing/2014/main" id="{D8525EF6-319E-4F66-8F37-7FEF4FB19DAB}"/>
              </a:ext>
            </a:extLst>
          </p:cNvPr>
          <p:cNvSpPr/>
          <p:nvPr/>
        </p:nvSpPr>
        <p:spPr>
          <a:xfrm>
            <a:off x="4870922" y="5520763"/>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202877" y="2673756"/>
            <a:ext cx="6601809" cy="326984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488300" y="366089"/>
            <a:ext cx="6601809" cy="116553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118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2" y="355514"/>
            <a:ext cx="3211442"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计算机病毒概述</a:t>
            </a:r>
          </a:p>
        </p:txBody>
      </p:sp>
      <p:sp>
        <p:nvSpPr>
          <p:cNvPr id="50" name="矩形 49"/>
          <p:cNvSpPr/>
          <p:nvPr/>
        </p:nvSpPr>
        <p:spPr>
          <a:xfrm>
            <a:off x="3535052" y="355514"/>
            <a:ext cx="865694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972485" y="1568889"/>
            <a:ext cx="9896620" cy="2156873"/>
          </a:xfrm>
          <a:prstGeom prst="rect">
            <a:avLst/>
          </a:prstGeom>
        </p:spPr>
        <p:txBody>
          <a:bodyPr vert="horz" wrap="square" lIns="0" tIns="53975" rIns="0" bIns="0" rtlCol="0">
            <a:spAutoFit/>
          </a:bodyPr>
          <a:lstStyle/>
          <a:p>
            <a:pPr marL="241300" marR="5080" indent="-228600" algn="just">
              <a:lnSpc>
                <a:spcPct val="119000"/>
              </a:lnSpc>
              <a:spcBef>
                <a:spcPts val="425"/>
              </a:spcBef>
              <a:buFont typeface="Arial" panose="020B0604020202020204"/>
              <a:buChar char="•"/>
              <a:tabLst>
                <a:tab pos="241300" algn="l"/>
              </a:tabLst>
            </a:pPr>
            <a:r>
              <a:rPr lang="zh-CN" altLang="en-US" sz="2800" dirty="0" smtClean="0">
                <a:uFillTx/>
                <a:latin typeface="Times New Roman" panose="02020603050405020304" pitchFamily="18" charset="0"/>
                <a:ea typeface="黑体" panose="02010609060101010101" pitchFamily="49" charset="-122"/>
              </a:rPr>
              <a:t>此处</a:t>
            </a:r>
            <a:r>
              <a:rPr lang="en-US" altLang="zh-CN" sz="2800" dirty="0" err="1" smtClean="0">
                <a:uFillTx/>
                <a:latin typeface="Times New Roman" panose="02020603050405020304" pitchFamily="18" charset="0"/>
                <a:ea typeface="黑体" panose="02010609060101010101" pitchFamily="49" charset="-122"/>
              </a:rPr>
              <a:t>讨论的计算机病毒是指</a:t>
            </a:r>
            <a:r>
              <a:rPr lang="en-US" altLang="zh-CN" sz="2800" dirty="0" err="1" smtClean="0">
                <a:solidFill>
                  <a:srgbClr val="FF0000"/>
                </a:solidFill>
                <a:uFillTx/>
                <a:latin typeface="Times New Roman" panose="02020603050405020304" pitchFamily="18" charset="0"/>
                <a:ea typeface="黑体" panose="02010609060101010101" pitchFamily="49" charset="-122"/>
              </a:rPr>
              <a:t>狭义病毒</a:t>
            </a:r>
            <a:r>
              <a:rPr lang="en-US" altLang="zh-CN" sz="2800" dirty="0" err="1">
                <a:solidFill>
                  <a:srgbClr val="FF0000"/>
                </a:solidFill>
                <a:uFillTx/>
                <a:latin typeface="Times New Roman" panose="02020603050405020304" pitchFamily="18" charset="0"/>
                <a:ea typeface="黑体" panose="02010609060101010101" pitchFamily="49" charset="-122"/>
              </a:rPr>
              <a:t>，</a:t>
            </a:r>
            <a:r>
              <a:rPr lang="en-US" altLang="zh-CN" sz="2800" dirty="0" err="1" smtClean="0">
                <a:uFillTx/>
                <a:latin typeface="Times New Roman" panose="02020603050405020304" pitchFamily="18" charset="0"/>
                <a:ea typeface="黑体" panose="02010609060101010101" pitchFamily="49" charset="-122"/>
              </a:rPr>
              <a:t>即同时具有</a:t>
            </a:r>
            <a:r>
              <a:rPr lang="en-US" altLang="zh-CN" sz="2800" dirty="0" err="1" smtClean="0">
                <a:solidFill>
                  <a:srgbClr val="FF0000"/>
                </a:solidFill>
                <a:uFillTx/>
                <a:latin typeface="Times New Roman" panose="02020603050405020304" pitchFamily="18" charset="0"/>
                <a:ea typeface="黑体" panose="02010609060101010101" pitchFamily="49" charset="-122"/>
              </a:rPr>
              <a:t>寄生性</a:t>
            </a:r>
            <a:r>
              <a:rPr lang="en-US" altLang="zh-CN" sz="2800" dirty="0" err="1" smtClean="0">
                <a:uFillTx/>
                <a:latin typeface="Times New Roman" panose="02020603050405020304" pitchFamily="18" charset="0"/>
                <a:ea typeface="黑体" panose="02010609060101010101" pitchFamily="49" charset="-122"/>
              </a:rPr>
              <a:t>和</a:t>
            </a:r>
            <a:r>
              <a:rPr lang="en-US" altLang="zh-CN" sz="2800" dirty="0" err="1" smtClean="0">
                <a:solidFill>
                  <a:srgbClr val="FF0000"/>
                </a:solidFill>
                <a:uFillTx/>
                <a:latin typeface="Times New Roman" panose="02020603050405020304" pitchFamily="18" charset="0"/>
                <a:ea typeface="黑体" panose="02010609060101010101" pitchFamily="49" charset="-122"/>
              </a:rPr>
              <a:t>感染性</a:t>
            </a:r>
            <a:r>
              <a:rPr lang="en-US" altLang="zh-CN" sz="2800" dirty="0" err="1" smtClean="0">
                <a:uFillTx/>
                <a:latin typeface="Times New Roman" panose="02020603050405020304" pitchFamily="18" charset="0"/>
                <a:ea typeface="黑体" panose="02010609060101010101" pitchFamily="49" charset="-122"/>
              </a:rPr>
              <a:t>的恶意代码</a:t>
            </a:r>
            <a:r>
              <a:rPr lang="en-US" altLang="zh-CN" sz="2800" dirty="0" smtClean="0">
                <a:uFillTx/>
                <a:latin typeface="Times New Roman" panose="02020603050405020304" pitchFamily="18" charset="0"/>
                <a:ea typeface="黑体" panose="02010609060101010101" pitchFamily="49" charset="-122"/>
              </a:rPr>
              <a:t>。</a:t>
            </a:r>
          </a:p>
          <a:p>
            <a:pPr marL="241300" marR="5080" indent="-228600" algn="just">
              <a:lnSpc>
                <a:spcPct val="119000"/>
              </a:lnSpc>
              <a:spcBef>
                <a:spcPts val="425"/>
              </a:spcBef>
              <a:buFont typeface="Arial" panose="020B0604020202020204"/>
              <a:buChar char="•"/>
              <a:tabLst>
                <a:tab pos="241300" algn="l"/>
              </a:tabLst>
            </a:pPr>
            <a:r>
              <a:rPr lang="en-US" altLang="zh-CN" sz="2800" dirty="0" err="1" smtClean="0">
                <a:uFillTx/>
                <a:latin typeface="Times New Roman" panose="02020603050405020304" pitchFamily="18" charset="0"/>
                <a:ea typeface="黑体" panose="02010609060101010101" pitchFamily="49" charset="-122"/>
              </a:rPr>
              <a:t>计算机病毒将自身的</a:t>
            </a:r>
            <a:r>
              <a:rPr lang="en-US" altLang="zh-CN" sz="2800" dirty="0" err="1" smtClean="0">
                <a:solidFill>
                  <a:srgbClr val="0070C0"/>
                </a:solidFill>
                <a:uFillTx/>
                <a:latin typeface="Times New Roman" panose="02020603050405020304" pitchFamily="18" charset="0"/>
                <a:ea typeface="黑体" panose="02010609060101010101" pitchFamily="49" charset="-122"/>
              </a:rPr>
              <a:t>精确拷贝</a:t>
            </a:r>
            <a:r>
              <a:rPr lang="en-US" altLang="zh-CN" sz="2800" dirty="0" err="1" smtClean="0">
                <a:uFillTx/>
                <a:latin typeface="Times New Roman" panose="02020603050405020304" pitchFamily="18" charset="0"/>
                <a:ea typeface="黑体" panose="02010609060101010101" pitchFamily="49" charset="-122"/>
              </a:rPr>
              <a:t>或者</a:t>
            </a:r>
            <a:r>
              <a:rPr lang="en-US" altLang="zh-CN" sz="2800" dirty="0" err="1" smtClean="0">
                <a:solidFill>
                  <a:srgbClr val="0070C0"/>
                </a:solidFill>
                <a:uFillTx/>
                <a:latin typeface="Times New Roman" panose="02020603050405020304" pitchFamily="18" charset="0"/>
                <a:ea typeface="黑体" panose="02010609060101010101" pitchFamily="49" charset="-122"/>
              </a:rPr>
              <a:t>演化的拷贝</a:t>
            </a:r>
            <a:r>
              <a:rPr lang="en-US" altLang="zh-CN" sz="2800" dirty="0" err="1" smtClean="0">
                <a:uFillTx/>
                <a:latin typeface="Times New Roman" panose="02020603050405020304" pitchFamily="18" charset="0"/>
                <a:ea typeface="黑体" panose="02010609060101010101" pitchFamily="49" charset="-122"/>
              </a:rPr>
              <a:t>放入或链接入其他程序</a:t>
            </a:r>
            <a:r>
              <a:rPr lang="en-US" altLang="zh-CN" sz="2800" dirty="0" err="1">
                <a:uFillTx/>
                <a:latin typeface="Times New Roman" panose="02020603050405020304" pitchFamily="18" charset="0"/>
                <a:ea typeface="黑体" panose="02010609060101010101" pitchFamily="49" charset="-122"/>
              </a:rPr>
              <a:t>，</a:t>
            </a:r>
            <a:r>
              <a:rPr lang="en-US" altLang="zh-CN" sz="2800" dirty="0" err="1" smtClean="0">
                <a:uFillTx/>
                <a:latin typeface="Times New Roman" panose="02020603050405020304" pitchFamily="18" charset="0"/>
                <a:ea typeface="黑体" panose="02010609060101010101" pitchFamily="49" charset="-122"/>
              </a:rPr>
              <a:t>从而感染其他程序</a:t>
            </a:r>
            <a:r>
              <a:rPr lang="en-US" altLang="zh-CN" sz="2800" dirty="0" smtClean="0">
                <a:uFillTx/>
                <a:latin typeface="Times New Roman" panose="02020603050405020304" pitchFamily="18" charset="0"/>
                <a:ea typeface="黑体" panose="02010609060101010101" pitchFamily="49" charset="-122"/>
              </a:rPr>
              <a:t>。</a:t>
            </a:r>
            <a:endParaRPr sz="2800"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9588031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2" y="355514"/>
            <a:ext cx="3258576" cy="378554"/>
          </a:xfrm>
        </p:spPr>
        <p:txBody>
          <a:bodyPr>
            <a:noAutofit/>
          </a:bodyPr>
          <a:lstStyle/>
          <a:p>
            <a:r>
              <a:rPr lang="zh-CN" altLang="zh-CN" sz="2400" spc="600" dirty="0" smtClean="0">
                <a:solidFill>
                  <a:srgbClr val="084772"/>
                </a:solidFill>
                <a:latin typeface="微软雅黑" panose="020B0503020204020204" pitchFamily="34" charset="-122"/>
                <a:ea typeface="微软雅黑" panose="020B0503020204020204" pitchFamily="34" charset="-122"/>
              </a:rPr>
              <a:t>计算机病毒</a:t>
            </a:r>
            <a:r>
              <a:rPr lang="zh-CN" altLang="en-US" sz="2400" spc="600" dirty="0" smtClean="0">
                <a:solidFill>
                  <a:srgbClr val="084772"/>
                </a:solidFill>
                <a:latin typeface="微软雅黑" panose="020B0503020204020204" pitchFamily="34" charset="-122"/>
                <a:ea typeface="微软雅黑" panose="020B0503020204020204" pitchFamily="34" charset="-122"/>
              </a:rPr>
              <a:t>的起源</a:t>
            </a:r>
            <a:endParaRPr lang="zh-CN" altLang="zh-CN" sz="2400" spc="600" dirty="0">
              <a:solidFill>
                <a:srgbClr val="084772"/>
              </a:solidFill>
              <a:latin typeface="微软雅黑" panose="020B0503020204020204" pitchFamily="34" charset="-122"/>
              <a:ea typeface="微软雅黑" panose="020B0503020204020204" pitchFamily="34" charset="-122"/>
            </a:endParaRPr>
          </a:p>
        </p:txBody>
      </p:sp>
      <p:sp>
        <p:nvSpPr>
          <p:cNvPr id="50" name="矩形 49"/>
          <p:cNvSpPr/>
          <p:nvPr/>
        </p:nvSpPr>
        <p:spPr>
          <a:xfrm>
            <a:off x="4046752" y="355514"/>
            <a:ext cx="814524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849937" y="1229523"/>
            <a:ext cx="10613057" cy="4232056"/>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计算机病毒的设想出现于</a:t>
            </a:r>
            <a:r>
              <a:rPr lang="en-US" altLang="zh-CN" dirty="0">
                <a:solidFill>
                  <a:schemeClr val="accent5"/>
                </a:solidFill>
              </a:rPr>
              <a:t>1949</a:t>
            </a:r>
            <a:r>
              <a:rPr lang="en-US" altLang="zh-CN" dirty="0" smtClean="0">
                <a:solidFill>
                  <a:schemeClr val="accent5"/>
                </a:solidFill>
              </a:rPr>
              <a:t>年冯</a:t>
            </a:r>
            <a:r>
              <a:rPr lang="en-US" altLang="zh-CN" dirty="0">
                <a:solidFill>
                  <a:schemeClr val="accent5"/>
                </a:solidFill>
              </a:rPr>
              <a:t>·</a:t>
            </a:r>
            <a:r>
              <a:rPr lang="en-US" altLang="zh-CN" dirty="0" smtClean="0">
                <a:solidFill>
                  <a:schemeClr val="accent5"/>
                </a:solidFill>
              </a:rPr>
              <a:t>诺依曼</a:t>
            </a:r>
            <a:r>
              <a:rPr lang="en-US" altLang="zh-CN" dirty="0"/>
              <a:t>（John </a:t>
            </a:r>
            <a:r>
              <a:rPr lang="en-US" altLang="zh-CN" dirty="0" smtClean="0"/>
              <a:t>Von </a:t>
            </a:r>
            <a:r>
              <a:rPr lang="en-US" altLang="zh-CN" dirty="0" err="1" smtClean="0"/>
              <a:t>Neumann</a:t>
            </a:r>
            <a:r>
              <a:rPr lang="en-US" altLang="zh-CN" dirty="0" err="1"/>
              <a:t>）的一篇论文《</a:t>
            </a:r>
            <a:r>
              <a:rPr lang="en-US" altLang="zh-CN" dirty="0" err="1" smtClean="0"/>
              <a:t>复杂自动装置的理论及组织的进行</a:t>
            </a:r>
            <a:r>
              <a:rPr lang="en-US" altLang="zh-CN" dirty="0"/>
              <a:t>》，该论文描述了一种能自我繁殖的程序的</a:t>
            </a:r>
            <a:r>
              <a:rPr lang="en-US" altLang="zh-CN" dirty="0">
                <a:solidFill>
                  <a:schemeClr val="accent5"/>
                </a:solidFill>
              </a:rPr>
              <a:t>构想</a:t>
            </a:r>
            <a:r>
              <a:rPr lang="en-US" altLang="zh-CN" dirty="0"/>
              <a:t>。</a:t>
            </a:r>
          </a:p>
          <a:p>
            <a:r>
              <a:rPr lang="en-US" altLang="zh-CN" dirty="0" err="1"/>
              <a:t>在当时，</a:t>
            </a:r>
            <a:r>
              <a:rPr lang="en-US" altLang="zh-CN" dirty="0" err="1" smtClean="0"/>
              <a:t>绝大多数计算机专家都无法想象这种会自我繁殖的程序能够实现</a:t>
            </a:r>
            <a:r>
              <a:rPr lang="en-US" altLang="zh-CN" dirty="0" err="1"/>
              <a:t>，但仍有少数人在研究这种会自我繁殖的程序</a:t>
            </a:r>
            <a:r>
              <a:rPr lang="en-US" altLang="zh-CN" dirty="0"/>
              <a:t>。</a:t>
            </a:r>
            <a:endParaRPr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3959258" y="355514"/>
            <a:ext cx="8232742"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object 3"/>
          <p:cNvSpPr txBox="1"/>
          <p:nvPr/>
        </p:nvSpPr>
        <p:spPr>
          <a:xfrm>
            <a:off x="700682" y="1212537"/>
            <a:ext cx="10281692" cy="5359416"/>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err="1"/>
              <a:t>经过十几年的努力，这种程序以一种叫做</a:t>
            </a:r>
            <a:r>
              <a:rPr lang="en-US" altLang="zh-CN" dirty="0" smtClean="0"/>
              <a:t>“</a:t>
            </a:r>
            <a:r>
              <a:rPr lang="zh-CN" altLang="en-US" dirty="0">
                <a:solidFill>
                  <a:srgbClr val="C00000"/>
                </a:solidFill>
              </a:rPr>
              <a:t>磁芯</a:t>
            </a:r>
            <a:r>
              <a:rPr lang="en-US" altLang="zh-CN" dirty="0" err="1" smtClean="0">
                <a:solidFill>
                  <a:srgbClr val="C00000"/>
                </a:solidFill>
              </a:rPr>
              <a:t>大战</a:t>
            </a:r>
            <a:r>
              <a:rPr lang="en-US" altLang="zh-CN" dirty="0" smtClean="0"/>
              <a:t>”</a:t>
            </a:r>
            <a:r>
              <a:rPr lang="en-US" altLang="zh-CN" dirty="0"/>
              <a:t>(core war)的电脑游戏的形式产生了。</a:t>
            </a:r>
          </a:p>
          <a:p>
            <a:pPr lvl="1"/>
            <a:r>
              <a:rPr lang="zh-CN" altLang="en-US" dirty="0">
                <a:solidFill>
                  <a:schemeClr val="accent5"/>
                </a:solidFill>
              </a:rPr>
              <a:t>五十年代末六十年代初</a:t>
            </a:r>
            <a:r>
              <a:rPr lang="zh-CN" altLang="en-US" dirty="0"/>
              <a:t>，在著名的美国电话电报公司（</a:t>
            </a:r>
            <a:r>
              <a:rPr lang="en-US" altLang="zh-CN" dirty="0"/>
              <a:t>AT&amp;T</a:t>
            </a:r>
            <a:r>
              <a:rPr lang="zh-CN" altLang="en-US" dirty="0"/>
              <a:t>）下设的贝尔实验室里，三个年轻的程序员：道格拉斯</a:t>
            </a:r>
            <a:r>
              <a:rPr lang="en-US" altLang="zh-CN" dirty="0"/>
              <a:t>·</a:t>
            </a:r>
            <a:r>
              <a:rPr lang="zh-CN" altLang="en-US" dirty="0"/>
              <a:t>麦基尔罗伊</a:t>
            </a:r>
            <a:r>
              <a:rPr lang="en-US" altLang="zh-CN" dirty="0"/>
              <a:t>(H, Douglas </a:t>
            </a:r>
            <a:r>
              <a:rPr lang="en-US" altLang="zh-CN" dirty="0" err="1" smtClean="0"/>
              <a:t>Mcllroy</a:t>
            </a:r>
            <a:r>
              <a:rPr lang="en-US" altLang="zh-CN" dirty="0"/>
              <a:t>)</a:t>
            </a:r>
            <a:r>
              <a:rPr lang="zh-CN" altLang="en-US" dirty="0"/>
              <a:t>、 维克多</a:t>
            </a:r>
            <a:r>
              <a:rPr lang="en-US" altLang="zh-CN" dirty="0"/>
              <a:t>.</a:t>
            </a:r>
            <a:r>
              <a:rPr lang="zh-CN" altLang="en-US" dirty="0"/>
              <a:t>维索特斯克</a:t>
            </a:r>
            <a:r>
              <a:rPr lang="en-US" altLang="zh-CN" dirty="0"/>
              <a:t>(Victor </a:t>
            </a:r>
            <a:r>
              <a:rPr lang="en-US" altLang="zh-CN" dirty="0" err="1"/>
              <a:t>Vysottsky</a:t>
            </a:r>
            <a:r>
              <a:rPr lang="en-US" altLang="zh-CN" dirty="0"/>
              <a:t>)</a:t>
            </a:r>
            <a:r>
              <a:rPr lang="zh-CN" altLang="en-US" dirty="0"/>
              <a:t>以及罗伯特</a:t>
            </a:r>
            <a:r>
              <a:rPr lang="en-US" altLang="zh-CN" dirty="0"/>
              <a:t>.</a:t>
            </a:r>
            <a:r>
              <a:rPr lang="zh-CN" altLang="en-US" dirty="0"/>
              <a:t>莫里斯</a:t>
            </a:r>
            <a:r>
              <a:rPr lang="en-US" altLang="zh-CN" dirty="0"/>
              <a:t>(Robert T. Morris)</a:t>
            </a:r>
            <a:r>
              <a:rPr lang="zh-CN" altLang="en-US" dirty="0"/>
              <a:t>在工作之余，编写了病毒的第一个雏形电子游戏“</a:t>
            </a:r>
            <a:r>
              <a:rPr lang="zh-CN" altLang="en-US" dirty="0">
                <a:hlinkClick r:id="rId2"/>
              </a:rPr>
              <a:t>核心大战</a:t>
            </a:r>
            <a:r>
              <a:rPr lang="en-US" altLang="zh-CN" dirty="0"/>
              <a:t>(core war)“</a:t>
            </a:r>
            <a:r>
              <a:rPr lang="zh-CN" altLang="en-US" dirty="0"/>
              <a:t>（某些版本称作</a:t>
            </a:r>
            <a:r>
              <a:rPr lang="zh-CN" altLang="en-US" dirty="0">
                <a:hlinkClick r:id="rId3"/>
              </a:rPr>
              <a:t>磁芯大战</a:t>
            </a:r>
            <a:r>
              <a:rPr lang="zh-CN" altLang="en-US" dirty="0"/>
              <a:t>）</a:t>
            </a:r>
            <a:r>
              <a:rPr lang="zh-CN" altLang="en-US" dirty="0" smtClean="0"/>
              <a:t>。</a:t>
            </a:r>
            <a:r>
              <a:rPr lang="en-US" altLang="zh-CN" dirty="0" err="1"/>
              <a:t>其中的莫里斯就是后来制造</a:t>
            </a:r>
            <a:r>
              <a:rPr lang="en-US" altLang="zh-CN" dirty="0"/>
              <a:t> </a:t>
            </a:r>
            <a:r>
              <a:rPr lang="en-US" altLang="zh-CN" dirty="0" err="1"/>
              <a:t>了“莫里斯蠕虫”</a:t>
            </a:r>
            <a:r>
              <a:rPr lang="en-US" altLang="zh-CN" dirty="0" err="1" smtClean="0"/>
              <a:t>的莫里斯的父亲</a:t>
            </a:r>
            <a:r>
              <a:rPr lang="en-US" altLang="zh-CN" dirty="0"/>
              <a:t>。</a:t>
            </a:r>
          </a:p>
          <a:p>
            <a:pPr lvl="1"/>
            <a:r>
              <a:rPr lang="en-US" altLang="zh-CN" dirty="0" err="1" smtClean="0"/>
              <a:t>磁芯大战其实就是汇编程序间的大战</a:t>
            </a:r>
            <a:r>
              <a:rPr lang="en-US" altLang="zh-CN" dirty="0" err="1"/>
              <a:t>。程序在虚拟机中运行，并试图破坏其他程序，生存到最后即为胜者</a:t>
            </a:r>
            <a:r>
              <a:rPr lang="en-US" altLang="zh-CN" dirty="0"/>
              <a:t>。</a:t>
            </a:r>
          </a:p>
          <a:p>
            <a:pPr lvl="1"/>
            <a:endParaRPr lang="en-US" altLang="zh-CN" dirty="0"/>
          </a:p>
        </p:txBody>
      </p:sp>
      <p:sp>
        <p:nvSpPr>
          <p:cNvPr id="8" name="标题 1"/>
          <p:cNvSpPr txBox="1">
            <a:spLocks/>
          </p:cNvSpPr>
          <p:nvPr/>
        </p:nvSpPr>
        <p:spPr>
          <a:xfrm>
            <a:off x="700682" y="355514"/>
            <a:ext cx="3258576" cy="3785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2400" spc="600" smtClean="0">
                <a:solidFill>
                  <a:srgbClr val="084772"/>
                </a:solidFill>
                <a:latin typeface="微软雅黑" panose="020B0503020204020204" pitchFamily="34" charset="-122"/>
                <a:ea typeface="微软雅黑" panose="020B0503020204020204" pitchFamily="34" charset="-122"/>
              </a:rPr>
              <a:t>计算机病毒</a:t>
            </a:r>
            <a:r>
              <a:rPr lang="zh-CN" altLang="en-US" sz="2400" spc="600" smtClean="0">
                <a:solidFill>
                  <a:srgbClr val="084772"/>
                </a:solidFill>
                <a:latin typeface="微软雅黑" panose="020B0503020204020204" pitchFamily="34" charset="-122"/>
                <a:ea typeface="微软雅黑" panose="020B0503020204020204" pitchFamily="34" charset="-122"/>
              </a:rPr>
              <a:t>的起源</a:t>
            </a:r>
            <a:endParaRPr lang="zh-CN" altLang="zh-CN" sz="2400" spc="600" dirty="0">
              <a:solidFill>
                <a:srgbClr val="08477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1" y="355514"/>
            <a:ext cx="3324564" cy="378554"/>
          </a:xfrm>
        </p:spPr>
        <p:txBody>
          <a:bodyPr>
            <a:noAutofit/>
          </a:bodyPr>
          <a:lstStyle/>
          <a:p>
            <a:r>
              <a:rPr lang="zh-CN" altLang="zh-CN" sz="2400" spc="600" dirty="0" smtClean="0">
                <a:solidFill>
                  <a:srgbClr val="084772"/>
                </a:solidFill>
                <a:latin typeface="微软雅黑" panose="020B0503020204020204" pitchFamily="34" charset="-122"/>
                <a:ea typeface="微软雅黑" panose="020B0503020204020204" pitchFamily="34" charset="-122"/>
              </a:rPr>
              <a:t>计算机病毒</a:t>
            </a:r>
            <a:r>
              <a:rPr lang="zh-CN" altLang="en-US" sz="2400" spc="600" dirty="0" smtClean="0">
                <a:solidFill>
                  <a:srgbClr val="084772"/>
                </a:solidFill>
                <a:latin typeface="微软雅黑" panose="020B0503020204020204" pitchFamily="34" charset="-122"/>
                <a:ea typeface="微软雅黑" panose="020B0503020204020204" pitchFamily="34" charset="-122"/>
              </a:rPr>
              <a:t>的起源</a:t>
            </a:r>
            <a:endParaRPr lang="zh-CN" altLang="zh-CN" sz="2400" spc="600" dirty="0">
              <a:solidFill>
                <a:srgbClr val="084772"/>
              </a:solidFill>
              <a:latin typeface="微软雅黑" panose="020B0503020204020204" pitchFamily="34" charset="-122"/>
              <a:ea typeface="微软雅黑" panose="020B0503020204020204" pitchFamily="34" charset="-122"/>
            </a:endParaRPr>
          </a:p>
        </p:txBody>
      </p:sp>
      <p:sp>
        <p:nvSpPr>
          <p:cNvPr id="50" name="矩形 49"/>
          <p:cNvSpPr/>
          <p:nvPr/>
        </p:nvSpPr>
        <p:spPr>
          <a:xfrm>
            <a:off x="4025244" y="355514"/>
            <a:ext cx="816675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
          <p:cNvSpPr txBox="1"/>
          <p:nvPr/>
        </p:nvSpPr>
        <p:spPr>
          <a:xfrm>
            <a:off x="871134" y="1300899"/>
            <a:ext cx="10327808" cy="4947998"/>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由于当时计算机网络还在起步之中，程序通常也只是导致实验室的有限台机器死机，但人们马上就想到万一网络一旦普及，这些程序将造成不可忽视的影响，所以长久以来，懂的玩“核心大战”游戏的电脑工作者都严守一项不成文的规定</a:t>
            </a:r>
            <a:r>
              <a:rPr lang="zh-CN" altLang="en-US" sz="2400" dirty="0" smtClean="0"/>
              <a:t>：</a:t>
            </a:r>
            <a:r>
              <a:rPr lang="en-US" altLang="zh-CN" sz="2400" dirty="0" err="1" smtClean="0">
                <a:solidFill>
                  <a:srgbClr val="0070C0"/>
                </a:solidFill>
              </a:rPr>
              <a:t>不对大众公开这些程序的内容</a:t>
            </a:r>
            <a:r>
              <a:rPr lang="en-US" altLang="zh-CN" sz="2400" dirty="0" smtClean="0"/>
              <a:t>。</a:t>
            </a:r>
          </a:p>
          <a:p>
            <a:r>
              <a:rPr lang="en-US" altLang="zh-CN" sz="2400" dirty="0" smtClean="0"/>
              <a:t>然而</a:t>
            </a:r>
            <a:r>
              <a:rPr lang="en-US" altLang="zh-CN" sz="2400" dirty="0"/>
              <a:t>，这项规定在1983年被科恩.</a:t>
            </a:r>
            <a:r>
              <a:rPr lang="en-US" altLang="zh-CN" sz="2400" dirty="0" smtClean="0"/>
              <a:t>汤普逊</a:t>
            </a:r>
            <a:r>
              <a:rPr lang="en-US" altLang="zh-CN" sz="2400" dirty="0"/>
              <a:t>（Ken </a:t>
            </a:r>
            <a:r>
              <a:rPr lang="en-US" altLang="zh-CN" sz="2400" dirty="0" err="1"/>
              <a:t>Thompson）打破了</a:t>
            </a:r>
            <a:r>
              <a:rPr lang="en-US" altLang="zh-CN" sz="2400" dirty="0" smtClean="0"/>
              <a:t>。</a:t>
            </a:r>
          </a:p>
          <a:p>
            <a:pPr lvl="1"/>
            <a:r>
              <a:rPr lang="en-US" altLang="zh-CN" sz="2000" dirty="0" smtClean="0"/>
              <a:t>科恩.汤普逊是当年一项杰出电脑奖的得主，在颁奖典礼上，他作了一个演讲，不但公开证实了电脑病毒的存在，而且还告诉所有听众怎样去写自己的病毒程序。</a:t>
            </a:r>
          </a:p>
          <a:p>
            <a:pPr lvl="1"/>
            <a:r>
              <a:rPr lang="en-US" altLang="zh-CN" sz="2000" dirty="0" err="1" smtClean="0"/>
              <a:t>潘多拉之盒就此被打开，许多程序员都了解到了病毒的原理，进而开始尝试编制这种具有隐蔽性、攻击性和传染性的特殊程序</a:t>
            </a:r>
            <a:r>
              <a:rPr lang="en-US" altLang="zh-CN" sz="2000" dirty="0" smtClean="0"/>
              <a:t>。</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2" y="355514"/>
            <a:ext cx="3239722" cy="378554"/>
          </a:xfrm>
        </p:spPr>
        <p:txBody>
          <a:bodyPr>
            <a:noAutofit/>
          </a:bodyPr>
          <a:lstStyle/>
          <a:p>
            <a:r>
              <a:rPr lang="zh-CN" altLang="zh-CN" sz="2400" spc="600" dirty="0" smtClean="0">
                <a:solidFill>
                  <a:srgbClr val="084772"/>
                </a:solidFill>
                <a:latin typeface="微软雅黑" panose="020B0503020204020204" pitchFamily="34" charset="-122"/>
                <a:ea typeface="微软雅黑" panose="020B0503020204020204" pitchFamily="34" charset="-122"/>
              </a:rPr>
              <a:t>计算机病毒</a:t>
            </a:r>
            <a:r>
              <a:rPr lang="zh-CN" altLang="en-US" sz="2400" spc="600" dirty="0" smtClean="0">
                <a:solidFill>
                  <a:srgbClr val="084772"/>
                </a:solidFill>
                <a:latin typeface="微软雅黑" panose="020B0503020204020204" pitchFamily="34" charset="-122"/>
                <a:ea typeface="微软雅黑" panose="020B0503020204020204" pitchFamily="34" charset="-122"/>
              </a:rPr>
              <a:t>的起源</a:t>
            </a:r>
            <a:endParaRPr lang="zh-CN" altLang="zh-CN" sz="2400" spc="600" dirty="0">
              <a:solidFill>
                <a:srgbClr val="084772"/>
              </a:solidFill>
              <a:latin typeface="微软雅黑" panose="020B0503020204020204" pitchFamily="34" charset="-122"/>
              <a:ea typeface="微软雅黑" panose="020B0503020204020204" pitchFamily="34" charset="-122"/>
            </a:endParaRPr>
          </a:p>
        </p:txBody>
      </p:sp>
      <p:sp>
        <p:nvSpPr>
          <p:cNvPr id="50" name="矩形 49"/>
          <p:cNvSpPr/>
          <p:nvPr/>
        </p:nvSpPr>
        <p:spPr>
          <a:xfrm>
            <a:off x="4015819" y="355514"/>
            <a:ext cx="817618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3"/>
          <p:cNvSpPr txBox="1"/>
          <p:nvPr/>
        </p:nvSpPr>
        <p:spPr>
          <a:xfrm>
            <a:off x="917760" y="1272620"/>
            <a:ext cx="10243576" cy="4673815"/>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pc="-5" dirty="0">
                <a:solidFill>
                  <a:srgbClr val="C00000"/>
                </a:solidFill>
                <a:latin typeface="黑体" panose="02010609060101010101" pitchFamily="49" charset="-122"/>
                <a:cs typeface="黑体" panose="02010609060101010101" pitchFamily="49" charset="-122"/>
              </a:rPr>
              <a:t>“巴基斯坦智囊”</a:t>
            </a:r>
            <a:r>
              <a:rPr lang="zh-CN" altLang="en-US" spc="-5" dirty="0" smtClean="0">
                <a:solidFill>
                  <a:srgbClr val="C00000"/>
                </a:solidFill>
                <a:latin typeface="黑体" panose="02010609060101010101" pitchFamily="49" charset="-122"/>
                <a:cs typeface="黑体" panose="02010609060101010101" pitchFamily="49" charset="-122"/>
              </a:rPr>
              <a:t>病毒</a:t>
            </a:r>
            <a:endParaRPr lang="en-US" altLang="zh-CN" dirty="0" smtClean="0">
              <a:solidFill>
                <a:srgbClr val="C00000"/>
              </a:solidFill>
            </a:endParaRPr>
          </a:p>
          <a:p>
            <a:pPr lvl="1"/>
            <a:r>
              <a:rPr lang="en-US" altLang="zh-CN" dirty="0" smtClean="0"/>
              <a:t>1986</a:t>
            </a:r>
            <a:r>
              <a:rPr lang="en-US" altLang="zh-CN" dirty="0"/>
              <a:t>年，巴基斯坦的Basit和Amjad</a:t>
            </a:r>
            <a:r>
              <a:rPr lang="en-US" altLang="zh-CN" dirty="0" smtClean="0">
                <a:solidFill>
                  <a:schemeClr val="accent5"/>
                </a:solidFill>
              </a:rPr>
              <a:t>为了打击那些盗版软件的使用者</a:t>
            </a:r>
            <a:r>
              <a:rPr lang="en-US" altLang="zh-CN" dirty="0"/>
              <a:t>，设计出了一个名为“</a:t>
            </a:r>
            <a:r>
              <a:rPr lang="en-US" altLang="zh-CN" dirty="0" smtClean="0"/>
              <a:t>巴基斯坦智囊</a:t>
            </a:r>
            <a:r>
              <a:rPr lang="en-US" altLang="zh-CN" dirty="0"/>
              <a:t>”的病毒。</a:t>
            </a:r>
          </a:p>
          <a:p>
            <a:pPr lvl="1"/>
            <a:r>
              <a:rPr lang="en-US" altLang="zh-CN" dirty="0"/>
              <a:t>“巴基斯坦智囊”病毒只传染软盘引导区，这就是</a:t>
            </a:r>
            <a:r>
              <a:rPr lang="en-US" altLang="zh-CN" dirty="0">
                <a:solidFill>
                  <a:schemeClr val="accent5"/>
                </a:solidFill>
              </a:rPr>
              <a:t>世界上最早流行的真正意义上的病毒</a:t>
            </a:r>
            <a:r>
              <a:rPr lang="en-US" altLang="zh-CN" dirty="0"/>
              <a:t>。</a:t>
            </a:r>
          </a:p>
          <a:p>
            <a:pPr lvl="1"/>
            <a:r>
              <a:rPr lang="en-US" altLang="zh-CN" dirty="0" err="1"/>
              <a:t>自此以后，病毒从隐秘走向公开，先是利用磁盘</a:t>
            </a:r>
            <a:r>
              <a:rPr lang="en-US" altLang="zh-CN" dirty="0" err="1" smtClean="0"/>
              <a:t>，然后是利用网络</a:t>
            </a:r>
            <a:r>
              <a:rPr lang="en-US" altLang="zh-CN" dirty="0" err="1"/>
              <a:t>，迅速在全世界范围内扩散开来</a:t>
            </a:r>
            <a:r>
              <a:rPr lang="en-US" altLang="zh-CN" dirty="0" smtClean="0"/>
              <a:t>， </a:t>
            </a:r>
            <a:r>
              <a:rPr lang="en-US" altLang="zh-CN" dirty="0"/>
              <a:t>成为了电脑用户的头号敌人。</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2" y="355514"/>
            <a:ext cx="3211442"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计算机病毒概述</a:t>
            </a:r>
          </a:p>
        </p:txBody>
      </p:sp>
      <p:sp>
        <p:nvSpPr>
          <p:cNvPr id="50" name="矩形 49"/>
          <p:cNvSpPr/>
          <p:nvPr/>
        </p:nvSpPr>
        <p:spPr>
          <a:xfrm>
            <a:off x="3535052" y="355514"/>
            <a:ext cx="865694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2295380" y="2631879"/>
            <a:ext cx="9896620" cy="754053"/>
          </a:xfrm>
          <a:prstGeom prst="rect">
            <a:avLst/>
          </a:prstGeom>
        </p:spPr>
        <p:txBody>
          <a:bodyPr vert="horz" wrap="square" lIns="0" tIns="53975" rIns="0" bIns="0" rtlCol="0">
            <a:spAutoFit/>
          </a:bodyPr>
          <a:lstStyle/>
          <a:p>
            <a:pPr marL="241300" marR="5080" indent="-228600" algn="just">
              <a:lnSpc>
                <a:spcPct val="119000"/>
              </a:lnSpc>
              <a:spcBef>
                <a:spcPts val="425"/>
              </a:spcBef>
              <a:buFont typeface="Arial" panose="020B0604020202020204"/>
              <a:buChar char="•"/>
              <a:tabLst>
                <a:tab pos="241300" algn="l"/>
              </a:tabLst>
            </a:pPr>
            <a:r>
              <a:rPr lang="zh-CN" altLang="en-US" sz="4400" dirty="0" smtClean="0">
                <a:uFillTx/>
                <a:latin typeface="Times New Roman" panose="02020603050405020304" pitchFamily="18" charset="0"/>
                <a:ea typeface="黑体" panose="02010609060101010101" pitchFamily="49" charset="-122"/>
              </a:rPr>
              <a:t>计算机病毒的分类</a:t>
            </a:r>
            <a:endParaRPr sz="4400"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871515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92302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18274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27619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369642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273633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几种常见病毒的实现机理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908454"/>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恶意代码</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4621414"/>
            <a:ext cx="469895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木马原理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181285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计算机病毒概述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463092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366728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网络蠕虫</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439726" y="5496881"/>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恶意活动代码的</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防御</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2" name="椭圆 21">
            <a:extLst>
              <a:ext uri="{FF2B5EF4-FFF2-40B4-BE49-F238E27FC236}">
                <a16:creationId xmlns:a16="http://schemas.microsoft.com/office/drawing/2014/main" id="{D8525EF6-319E-4F66-8F37-7FEF4FB19DAB}"/>
              </a:ext>
            </a:extLst>
          </p:cNvPr>
          <p:cNvSpPr/>
          <p:nvPr/>
        </p:nvSpPr>
        <p:spPr>
          <a:xfrm>
            <a:off x="4870922" y="5520763"/>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4988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1" y="355514"/>
            <a:ext cx="3136027"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计算机病毒分类</a:t>
            </a:r>
          </a:p>
        </p:txBody>
      </p:sp>
      <p:sp>
        <p:nvSpPr>
          <p:cNvPr id="50" name="矩形 49"/>
          <p:cNvSpPr/>
          <p:nvPr/>
        </p:nvSpPr>
        <p:spPr>
          <a:xfrm>
            <a:off x="3544478" y="355514"/>
            <a:ext cx="8647522"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3"/>
          <p:cNvSpPr txBox="1"/>
          <p:nvPr/>
        </p:nvSpPr>
        <p:spPr>
          <a:xfrm>
            <a:off x="805900" y="1245064"/>
            <a:ext cx="10242315" cy="4854406"/>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5"/>
                </a:solidFill>
              </a:rPr>
              <a:t>(1) 引导型病毒</a:t>
            </a:r>
          </a:p>
          <a:p>
            <a:pPr lvl="1"/>
            <a:r>
              <a:rPr lang="en-US" altLang="zh-CN" dirty="0"/>
              <a:t>主要感染计算机系统的引导部分，</a:t>
            </a:r>
            <a:r>
              <a:rPr lang="en-US" altLang="zh-CN" dirty="0" smtClean="0"/>
              <a:t>在系统启动时就运行了病毒</a:t>
            </a:r>
            <a:r>
              <a:rPr lang="en-US" altLang="zh-CN" dirty="0"/>
              <a:t>。它感染软盘、硬盘的</a:t>
            </a:r>
            <a:r>
              <a:rPr lang="en-US" altLang="zh-CN" dirty="0">
                <a:solidFill>
                  <a:srgbClr val="C00000"/>
                </a:solidFill>
              </a:rPr>
              <a:t>引导扇区或主引导扇区</a:t>
            </a:r>
            <a:r>
              <a:rPr lang="en-US" altLang="zh-CN" dirty="0"/>
              <a:t>，在用户对软盘、</a:t>
            </a:r>
            <a:r>
              <a:rPr lang="en-US" altLang="zh-CN" dirty="0" smtClean="0"/>
              <a:t>硬盘进行读写操作时进行传播</a:t>
            </a:r>
            <a:r>
              <a:rPr lang="en-US" altLang="zh-CN" dirty="0"/>
              <a:t>。</a:t>
            </a:r>
          </a:p>
          <a:p>
            <a:pPr lvl="1"/>
            <a:r>
              <a:rPr lang="en-US" altLang="zh-CN" dirty="0" err="1"/>
              <a:t>这种病毒在早期很流行，然而这种病毒技术过于简单，</a:t>
            </a:r>
            <a:r>
              <a:rPr lang="en-US" altLang="zh-CN" dirty="0" err="1">
                <a:solidFill>
                  <a:schemeClr val="accent5"/>
                </a:solidFill>
              </a:rPr>
              <a:t>无法抵挡反病毒软件的查杀，</a:t>
            </a:r>
            <a:r>
              <a:rPr lang="en-US" altLang="zh-CN" dirty="0" err="1" smtClean="0">
                <a:solidFill>
                  <a:schemeClr val="accent5"/>
                </a:solidFill>
              </a:rPr>
              <a:t>现在已经基本绝迹了</a:t>
            </a:r>
            <a:r>
              <a:rPr lang="en-US" altLang="zh-CN" dirty="0"/>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1" y="355514"/>
            <a:ext cx="3220869"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计算机病毒分类</a:t>
            </a:r>
          </a:p>
        </p:txBody>
      </p:sp>
      <p:sp>
        <p:nvSpPr>
          <p:cNvPr id="50" name="矩形 49"/>
          <p:cNvSpPr/>
          <p:nvPr/>
        </p:nvSpPr>
        <p:spPr>
          <a:xfrm>
            <a:off x="3563332" y="355514"/>
            <a:ext cx="862866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2"/>
          <p:cNvSpPr txBox="1"/>
          <p:nvPr/>
        </p:nvSpPr>
        <p:spPr>
          <a:xfrm>
            <a:off x="796421" y="1395166"/>
            <a:ext cx="10346061" cy="3845428"/>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5"/>
                </a:solidFill>
              </a:rPr>
              <a:t>(2)文件型病毒</a:t>
            </a:r>
          </a:p>
          <a:p>
            <a:pPr lvl="1"/>
            <a:r>
              <a:rPr lang="en-US" altLang="zh-CN" dirty="0" err="1" smtClean="0"/>
              <a:t>它主要感染可执行文件（如感染</a:t>
            </a:r>
            <a:r>
              <a:rPr lang="en-US" altLang="zh-CN" dirty="0" err="1"/>
              <a:t>Windows系统的PE病毒和感染Linux系统的ELF病毒</a:t>
            </a:r>
            <a:r>
              <a:rPr lang="en-US" altLang="zh-CN" dirty="0" smtClean="0"/>
              <a:t>）。</a:t>
            </a:r>
            <a:r>
              <a:rPr lang="en-US" altLang="zh-CN" dirty="0" err="1" smtClean="0"/>
              <a:t>只要运行被感染的可执行文件</a:t>
            </a:r>
            <a:r>
              <a:rPr lang="en-US" altLang="zh-CN" dirty="0" err="1"/>
              <a:t>，</a:t>
            </a:r>
            <a:r>
              <a:rPr lang="en-US" altLang="zh-CN" dirty="0" err="1" smtClean="0"/>
              <a:t>病毒就被加载并感染其它未中病毒的可执行文件</a:t>
            </a:r>
            <a:r>
              <a:rPr lang="en-US" altLang="zh-CN" dirty="0" smtClean="0"/>
              <a:t>。</a:t>
            </a:r>
          </a:p>
          <a:p>
            <a:pPr lvl="1"/>
            <a:r>
              <a:rPr lang="en-US" altLang="zh-CN" dirty="0" err="1" smtClean="0"/>
              <a:t>实现这种病毒要较高的编程技巧</a:t>
            </a:r>
            <a:r>
              <a:rPr lang="en-US" altLang="zh-CN" dirty="0" err="1"/>
              <a:t>，难于编制，</a:t>
            </a:r>
            <a:r>
              <a:rPr lang="en-US" altLang="zh-CN" dirty="0" err="1" smtClean="0"/>
              <a:t>然而这种病毒也容易被查杀</a:t>
            </a:r>
            <a:r>
              <a:rPr lang="en-US" altLang="zh-CN" dirty="0" err="1"/>
              <a:t>，因此现在也较少出现</a:t>
            </a:r>
            <a:r>
              <a:rPr lang="en-US" altLang="zh-CN" dirty="0" smtClean="0"/>
              <a:t>。</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1" y="355514"/>
            <a:ext cx="3220869"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计算机病毒分类</a:t>
            </a:r>
          </a:p>
        </p:txBody>
      </p:sp>
      <p:sp>
        <p:nvSpPr>
          <p:cNvPr id="50" name="矩形 49"/>
          <p:cNvSpPr/>
          <p:nvPr/>
        </p:nvSpPr>
        <p:spPr>
          <a:xfrm>
            <a:off x="3563332" y="355514"/>
            <a:ext cx="862866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2"/>
          <p:cNvSpPr txBox="1"/>
          <p:nvPr/>
        </p:nvSpPr>
        <p:spPr>
          <a:xfrm>
            <a:off x="862409" y="1461155"/>
            <a:ext cx="10166952" cy="2701738"/>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accent5"/>
                </a:solidFill>
              </a:rPr>
              <a:t>(</a:t>
            </a:r>
            <a:r>
              <a:rPr lang="en-US" altLang="zh-CN" dirty="0">
                <a:solidFill>
                  <a:schemeClr val="accent5"/>
                </a:solidFill>
              </a:rPr>
              <a:t>3)混合型病毒</a:t>
            </a:r>
          </a:p>
          <a:p>
            <a:pPr lvl="1"/>
            <a:r>
              <a:rPr lang="en-US" altLang="zh-CN" dirty="0" err="1"/>
              <a:t>就是既能感染引导区，又能感染文件的病毒</a:t>
            </a:r>
            <a:r>
              <a:rPr lang="en-US" altLang="zh-CN" dirty="0" smtClean="0"/>
              <a:t>。</a:t>
            </a:r>
          </a:p>
          <a:p>
            <a:pPr lvl="1"/>
            <a:r>
              <a:rPr lang="en-US" altLang="zh-CN" dirty="0" err="1" smtClean="0"/>
              <a:t>混合型病毒的目的是为了综合利用以上二种病毒的传染渠道进行破坏</a:t>
            </a:r>
            <a:r>
              <a:rPr lang="en-US" altLang="zh-CN" dirty="0" err="1"/>
              <a:t>。这种病毒也不多见了</a:t>
            </a:r>
            <a:r>
              <a:rPr lang="en-US" altLang="zh-CN" dirty="0"/>
              <a:t>。</a:t>
            </a:r>
          </a:p>
        </p:txBody>
      </p:sp>
    </p:spTree>
    <p:extLst>
      <p:ext uri="{BB962C8B-B14F-4D97-AF65-F5344CB8AC3E}">
        <p14:creationId xmlns:p14="http://schemas.microsoft.com/office/powerpoint/2010/main" val="32047015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1" y="355514"/>
            <a:ext cx="3084737"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计算机病毒分类</a:t>
            </a:r>
          </a:p>
        </p:txBody>
      </p:sp>
      <p:sp>
        <p:nvSpPr>
          <p:cNvPr id="50" name="矩形 49"/>
          <p:cNvSpPr/>
          <p:nvPr/>
        </p:nvSpPr>
        <p:spPr>
          <a:xfrm>
            <a:off x="3618271" y="355514"/>
            <a:ext cx="857372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
          <p:cNvSpPr txBox="1"/>
          <p:nvPr/>
        </p:nvSpPr>
        <p:spPr>
          <a:xfrm>
            <a:off x="937044" y="1291472"/>
            <a:ext cx="10318560" cy="3103547"/>
          </a:xfrm>
          <a:prstGeom prst="rect">
            <a:avLst/>
          </a:prstGeom>
        </p:spPr>
        <p:txBody>
          <a:bodyPr vert="horz" lIns="91440" tIns="45720" rIns="91440" bIns="45720" rtlCol="0">
            <a:normAutofit lnSpcReduction="10000"/>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5"/>
                </a:solidFill>
              </a:rPr>
              <a:t>(4) 变形病毒</a:t>
            </a:r>
          </a:p>
          <a:p>
            <a:pPr lvl="1"/>
            <a:r>
              <a:rPr lang="en-US" altLang="zh-CN" dirty="0" err="1"/>
              <a:t>病毒传染到目标后，</a:t>
            </a:r>
            <a:r>
              <a:rPr lang="en-US" altLang="zh-CN" dirty="0" err="1" smtClean="0"/>
              <a:t>病毒自身代码和结构会发生变化</a:t>
            </a:r>
            <a:r>
              <a:rPr lang="en-US" altLang="zh-CN" dirty="0" err="1"/>
              <a:t>，使得杀毒软件难于发现其特征，</a:t>
            </a:r>
            <a:r>
              <a:rPr lang="en-US" altLang="zh-CN" dirty="0" err="1" smtClean="0"/>
              <a:t>以</a:t>
            </a:r>
            <a:r>
              <a:rPr lang="zh-CN" altLang="en-US" dirty="0" smtClean="0"/>
              <a:t>对</a:t>
            </a:r>
            <a:r>
              <a:rPr lang="en-US" altLang="zh-CN" dirty="0" err="1" smtClean="0"/>
              <a:t>抗杀毒软件</a:t>
            </a:r>
            <a:r>
              <a:rPr lang="en-US" altLang="zh-CN" dirty="0" smtClean="0"/>
              <a:t>。</a:t>
            </a:r>
          </a:p>
          <a:p>
            <a:pPr lvl="1"/>
            <a:r>
              <a:rPr lang="en-US" altLang="zh-CN" dirty="0" smtClean="0"/>
              <a:t>这一类病毒使用一个复杂的编解码算法，使自己</a:t>
            </a:r>
            <a:r>
              <a:rPr lang="en-US" altLang="zh-CN" dirty="0" smtClean="0">
                <a:solidFill>
                  <a:srgbClr val="C00000"/>
                </a:solidFill>
              </a:rPr>
              <a:t>每传播一份都具有不同的内容和长度</a:t>
            </a:r>
            <a:r>
              <a:rPr lang="en-US" altLang="zh-CN" dirty="0"/>
              <a:t>。</a:t>
            </a:r>
            <a:r>
              <a:rPr lang="en-US" altLang="zh-CN" dirty="0" smtClean="0"/>
              <a:t>它们一般是由一段混有无关指令的解码算法和被改变过的病毒体组成。</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17523"/>
            <a:ext cx="10515600" cy="4868318"/>
          </a:xfrm>
        </p:spPr>
        <p:txBody>
          <a:bodyPr/>
          <a:lstStyle/>
          <a:p>
            <a:r>
              <a:rPr lang="en-US" altLang="zh-CN" dirty="0">
                <a:solidFill>
                  <a:srgbClr val="C00000"/>
                </a:solidFill>
                <a:latin typeface="方正姚体" panose="02010601030101010101" pitchFamily="2" charset="-122"/>
                <a:ea typeface="方正姚体" panose="02010601030101010101" pitchFamily="2" charset="-122"/>
              </a:rPr>
              <a:t>以上四类病毒因为要改变可执行文件或引导区的内容，而正常程序一般是不会修改另一个可执行程序的，所以只要杀毒软件监控是否有可执行程序被修改就可以发现病毒。故此这类病毒的存活率在目前看来是很低的。</a:t>
            </a:r>
          </a:p>
          <a:p>
            <a:endParaRPr lang="zh-CN" altLang="en-US" dirty="0">
              <a:latin typeface="方正姚体" panose="02010601030101010101" pitchFamily="2" charset="-122"/>
              <a:ea typeface="方正姚体" panose="02010601030101010101" pitchFamily="2" charset="-122"/>
            </a:endParaRPr>
          </a:p>
        </p:txBody>
      </p:sp>
      <p:sp>
        <p:nvSpPr>
          <p:cNvPr id="4" name="标题 1"/>
          <p:cNvSpPr>
            <a:spLocks noGrp="1"/>
          </p:cNvSpPr>
          <p:nvPr>
            <p:ph type="title"/>
          </p:nvPr>
        </p:nvSpPr>
        <p:spPr>
          <a:xfrm>
            <a:off x="700681" y="355514"/>
            <a:ext cx="3084737"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计算机病毒分类</a:t>
            </a:r>
          </a:p>
        </p:txBody>
      </p:sp>
      <p:sp>
        <p:nvSpPr>
          <p:cNvPr id="5" name="矩形 4"/>
          <p:cNvSpPr/>
          <p:nvPr/>
        </p:nvSpPr>
        <p:spPr>
          <a:xfrm>
            <a:off x="3618271" y="355514"/>
            <a:ext cx="857372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6508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2" y="355514"/>
            <a:ext cx="2821370" cy="378554"/>
          </a:xfrm>
        </p:spPr>
        <p:txBody>
          <a:bodyPr>
            <a:noAutofit/>
          </a:bodyPr>
          <a:lstStyle/>
          <a:p>
            <a:r>
              <a:rPr lang="zh-CN" altLang="zh-CN" sz="2000" spc="600" dirty="0">
                <a:solidFill>
                  <a:srgbClr val="084772"/>
                </a:solidFill>
                <a:latin typeface="微软雅黑" panose="020B0503020204020204" pitchFamily="34" charset="-122"/>
                <a:ea typeface="微软雅黑" panose="020B0503020204020204" pitchFamily="34" charset="-122"/>
              </a:rPr>
              <a:t>计算机病毒分类</a:t>
            </a:r>
          </a:p>
        </p:txBody>
      </p:sp>
      <p:sp>
        <p:nvSpPr>
          <p:cNvPr id="50" name="矩形 49"/>
          <p:cNvSpPr/>
          <p:nvPr/>
        </p:nvSpPr>
        <p:spPr>
          <a:xfrm>
            <a:off x="3290215" y="355514"/>
            <a:ext cx="890178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700682" y="1150069"/>
            <a:ext cx="10800019" cy="5184743"/>
          </a:xfrm>
          <a:prstGeom prst="rect">
            <a:avLst/>
          </a:prstGeom>
        </p:spPr>
        <p:txBody>
          <a:bodyPr vert="horz" lIns="91440" tIns="45720" rIns="91440" bIns="45720" rtlCol="0">
            <a:no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5"/>
                </a:solidFill>
                <a:sym typeface="+mn-ea"/>
              </a:rPr>
              <a:t> (5) 脚本病毒</a:t>
            </a:r>
            <a:endParaRPr lang="en-US" altLang="zh-CN" dirty="0">
              <a:solidFill>
                <a:schemeClr val="accent5"/>
              </a:solidFill>
            </a:endParaRPr>
          </a:p>
          <a:p>
            <a:pPr lvl="1"/>
            <a:r>
              <a:rPr lang="en-US" altLang="zh-CN" dirty="0" err="1"/>
              <a:t>利用</a:t>
            </a:r>
            <a:r>
              <a:rPr lang="en-US" altLang="zh-CN" dirty="0" err="1">
                <a:solidFill>
                  <a:srgbClr val="C00000"/>
                </a:solidFill>
              </a:rPr>
              <a:t>脚本语言</a:t>
            </a:r>
            <a:r>
              <a:rPr lang="en-US" altLang="zh-CN" dirty="0" err="1"/>
              <a:t>如Javascript、VBscript编写的病毒。</a:t>
            </a:r>
            <a:r>
              <a:rPr lang="en-US" altLang="zh-CN" dirty="0" err="1" smtClean="0"/>
              <a:t>这些病毒一般嵌入在</a:t>
            </a:r>
            <a:r>
              <a:rPr lang="en-US" altLang="zh-CN" dirty="0" err="1"/>
              <a:t>html等文本文件中，作为文本文件的一</a:t>
            </a:r>
            <a:r>
              <a:rPr lang="en-US" altLang="zh-CN" dirty="0"/>
              <a:t> 部分而存在。</a:t>
            </a:r>
          </a:p>
          <a:p>
            <a:r>
              <a:rPr lang="en-US" altLang="zh-CN" dirty="0">
                <a:solidFill>
                  <a:schemeClr val="accent5"/>
                </a:solidFill>
              </a:rPr>
              <a:t>(6) 宏病毒</a:t>
            </a:r>
          </a:p>
          <a:p>
            <a:pPr lvl="1"/>
            <a:r>
              <a:rPr lang="en-US" altLang="zh-CN" dirty="0" err="1" smtClean="0"/>
              <a:t>是利用</a:t>
            </a:r>
            <a:r>
              <a:rPr lang="en-US" altLang="zh-CN" dirty="0" err="1" smtClean="0">
                <a:solidFill>
                  <a:srgbClr val="C00000"/>
                </a:solidFill>
              </a:rPr>
              <a:t>宏语言</a:t>
            </a:r>
            <a:r>
              <a:rPr lang="en-US" altLang="zh-CN" dirty="0" err="1" smtClean="0"/>
              <a:t>编制的病毒</a:t>
            </a:r>
            <a:r>
              <a:rPr lang="en-US" altLang="zh-CN" dirty="0" err="1"/>
              <a:t>，</a:t>
            </a:r>
            <a:r>
              <a:rPr lang="en-US" altLang="zh-CN" dirty="0" err="1" smtClean="0"/>
              <a:t>与前几种病毒存在很大的区别</a:t>
            </a:r>
            <a:r>
              <a:rPr lang="en-US" altLang="zh-CN" dirty="0" err="1"/>
              <a:t>。</a:t>
            </a:r>
            <a:r>
              <a:rPr lang="en-US" altLang="zh-CN" dirty="0" err="1" smtClean="0"/>
              <a:t>宏病毒充分利用宏命令的强大系统调用功能</a:t>
            </a:r>
            <a:r>
              <a:rPr lang="en-US" altLang="zh-CN" dirty="0" err="1"/>
              <a:t>，实现某些涉及系统底层操作的破坏</a:t>
            </a:r>
            <a:r>
              <a:rPr lang="en-US" altLang="zh-CN" dirty="0" smtClean="0"/>
              <a:t>。</a:t>
            </a:r>
          </a:p>
          <a:p>
            <a:pPr lvl="1"/>
            <a:r>
              <a:rPr lang="en-US" altLang="zh-CN" dirty="0" err="1" smtClean="0"/>
              <a:t>宏病毒仅向WORD、EXCEL和</a:t>
            </a:r>
            <a:r>
              <a:rPr lang="en-US" altLang="zh-CN" dirty="0" smtClean="0"/>
              <a:t> </a:t>
            </a:r>
            <a:r>
              <a:rPr lang="en-US" altLang="zh-CN" dirty="0"/>
              <a:t>ACCESS 、 POWER POINT </a:t>
            </a:r>
            <a:r>
              <a:rPr lang="en-US" altLang="zh-CN" dirty="0" smtClean="0"/>
              <a:t>、</a:t>
            </a:r>
            <a:r>
              <a:rPr lang="en-US" altLang="zh-CN" dirty="0" err="1" smtClean="0"/>
              <a:t>PROJECT等办公自动化程序编制的文档进行传染</a:t>
            </a:r>
            <a:r>
              <a:rPr lang="en-US" altLang="zh-CN" dirty="0" err="1"/>
              <a:t>，</a:t>
            </a:r>
            <a:r>
              <a:rPr lang="en-US" altLang="zh-CN" dirty="0" err="1" smtClean="0"/>
              <a:t>而不会传染给可执行文件</a:t>
            </a:r>
            <a:r>
              <a:rPr lang="en-US" altLang="zh-CN" dirty="0" smtClean="0"/>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17523"/>
            <a:ext cx="10515600" cy="4868318"/>
          </a:xfrm>
        </p:spPr>
        <p:txBody>
          <a:bodyPr/>
          <a:lstStyle/>
          <a:p>
            <a:r>
              <a:rPr lang="en-US" altLang="zh-CN" dirty="0">
                <a:solidFill>
                  <a:srgbClr val="C00000"/>
                </a:solidFill>
                <a:latin typeface="方正姚体" panose="02010601030101010101" pitchFamily="2" charset="-122"/>
                <a:ea typeface="方正姚体" panose="02010601030101010101" pitchFamily="2" charset="-122"/>
              </a:rPr>
              <a:t>脚本病毒和宏病毒保存在文档中，而文档是允许经常被修改的，故反病毒软件难于区分是正常修改还是病毒感染文件。也就是说，较难查杀脚本病毒和 </a:t>
            </a:r>
            <a:r>
              <a:rPr lang="en-US" altLang="zh-CN" dirty="0" err="1">
                <a:solidFill>
                  <a:srgbClr val="C00000"/>
                </a:solidFill>
                <a:latin typeface="方正姚体" panose="02010601030101010101" pitchFamily="2" charset="-122"/>
                <a:ea typeface="方正姚体" panose="02010601030101010101" pitchFamily="2" charset="-122"/>
              </a:rPr>
              <a:t>宏病毒</a:t>
            </a:r>
            <a:r>
              <a:rPr lang="en-US" altLang="zh-CN" dirty="0">
                <a:solidFill>
                  <a:srgbClr val="C00000"/>
                </a:solidFill>
                <a:latin typeface="方正姚体" panose="02010601030101010101" pitchFamily="2" charset="-122"/>
                <a:ea typeface="方正姚体" panose="02010601030101010101" pitchFamily="2" charset="-122"/>
              </a:rPr>
              <a:t>。</a:t>
            </a:r>
          </a:p>
          <a:p>
            <a:pPr marL="0" indent="0">
              <a:buNone/>
            </a:pPr>
            <a:endParaRPr lang="zh-CN" altLang="en-US" dirty="0">
              <a:latin typeface="方正姚体" panose="02010601030101010101" pitchFamily="2" charset="-122"/>
              <a:ea typeface="方正姚体" panose="02010601030101010101" pitchFamily="2" charset="-122"/>
            </a:endParaRPr>
          </a:p>
        </p:txBody>
      </p:sp>
      <p:sp>
        <p:nvSpPr>
          <p:cNvPr id="4" name="标题 1"/>
          <p:cNvSpPr>
            <a:spLocks noGrp="1"/>
          </p:cNvSpPr>
          <p:nvPr>
            <p:ph type="title"/>
          </p:nvPr>
        </p:nvSpPr>
        <p:spPr>
          <a:xfrm>
            <a:off x="700681" y="355514"/>
            <a:ext cx="3084737"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计算机病毒分类</a:t>
            </a:r>
          </a:p>
        </p:txBody>
      </p:sp>
      <p:sp>
        <p:nvSpPr>
          <p:cNvPr id="5" name="矩形 4"/>
          <p:cNvSpPr/>
          <p:nvPr/>
        </p:nvSpPr>
        <p:spPr>
          <a:xfrm>
            <a:off x="3618271" y="355514"/>
            <a:ext cx="857372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0287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2" y="355514"/>
            <a:ext cx="3211442"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计算机病毒概述</a:t>
            </a:r>
          </a:p>
        </p:txBody>
      </p:sp>
      <p:sp>
        <p:nvSpPr>
          <p:cNvPr id="50" name="矩形 49"/>
          <p:cNvSpPr/>
          <p:nvPr/>
        </p:nvSpPr>
        <p:spPr>
          <a:xfrm>
            <a:off x="3535052" y="355514"/>
            <a:ext cx="865694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2138345" y="2689029"/>
            <a:ext cx="9896620" cy="754053"/>
          </a:xfrm>
          <a:prstGeom prst="rect">
            <a:avLst/>
          </a:prstGeom>
        </p:spPr>
        <p:txBody>
          <a:bodyPr vert="horz" wrap="square" lIns="0" tIns="53975" rIns="0" bIns="0" rtlCol="0">
            <a:spAutoFit/>
          </a:bodyPr>
          <a:lstStyle/>
          <a:p>
            <a:pPr marL="241300" marR="5080" indent="-228600" algn="just">
              <a:lnSpc>
                <a:spcPct val="119000"/>
              </a:lnSpc>
              <a:spcBef>
                <a:spcPts val="425"/>
              </a:spcBef>
              <a:buFont typeface="Arial" panose="020B0604020202020204"/>
              <a:buChar char="•"/>
              <a:tabLst>
                <a:tab pos="241300" algn="l"/>
              </a:tabLst>
            </a:pPr>
            <a:r>
              <a:rPr lang="zh-CN" altLang="en-US" sz="4400" dirty="0" smtClean="0">
                <a:uFillTx/>
                <a:latin typeface="Times New Roman" panose="02020603050405020304" pitchFamily="18" charset="0"/>
                <a:ea typeface="黑体" panose="02010609060101010101" pitchFamily="49" charset="-122"/>
              </a:rPr>
              <a:t>计算机病毒的特性</a:t>
            </a:r>
            <a:endParaRPr sz="4400"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2839093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877847" y="355514"/>
            <a:ext cx="2821370"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病毒的特性</a:t>
            </a:r>
          </a:p>
        </p:txBody>
      </p:sp>
      <p:sp>
        <p:nvSpPr>
          <p:cNvPr id="50" name="矩形 49"/>
          <p:cNvSpPr/>
          <p:nvPr/>
        </p:nvSpPr>
        <p:spPr>
          <a:xfrm>
            <a:off x="3082565" y="355600"/>
            <a:ext cx="910943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3"/>
          <p:cNvSpPr txBox="1"/>
          <p:nvPr/>
        </p:nvSpPr>
        <p:spPr>
          <a:xfrm>
            <a:off x="877847" y="1217179"/>
            <a:ext cx="10226249" cy="5415200"/>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5"/>
                </a:solidFill>
              </a:rPr>
              <a:t>(1) 感染性</a:t>
            </a:r>
          </a:p>
          <a:p>
            <a:pPr lvl="1"/>
            <a:r>
              <a:rPr lang="en-US" altLang="zh-CN" dirty="0" err="1" smtClean="0"/>
              <a:t>感染性是指病毒具有把自身的拷贝放入其他程序</a:t>
            </a:r>
            <a:r>
              <a:rPr lang="en-US" altLang="zh-CN" dirty="0"/>
              <a:t>(或文档)</a:t>
            </a:r>
            <a:r>
              <a:rPr lang="en-US" altLang="zh-CN" dirty="0" err="1"/>
              <a:t>的特性，</a:t>
            </a:r>
            <a:r>
              <a:rPr lang="en-US" altLang="zh-CN" dirty="0" err="1" smtClean="0"/>
              <a:t>这是</a:t>
            </a:r>
            <a:r>
              <a:rPr lang="en-US" altLang="zh-CN" dirty="0" err="1" smtClean="0">
                <a:solidFill>
                  <a:srgbClr val="C00000"/>
                </a:solidFill>
              </a:rPr>
              <a:t>计算机病毒最根本的属性</a:t>
            </a:r>
            <a:r>
              <a:rPr lang="en-US" altLang="zh-CN" dirty="0" err="1"/>
              <a:t>，是判断某些可疑程序是否是病毒的主要标准</a:t>
            </a:r>
            <a:r>
              <a:rPr lang="en-US" altLang="zh-CN" dirty="0"/>
              <a:t>。</a:t>
            </a:r>
          </a:p>
          <a:p>
            <a:pPr lvl="1"/>
            <a:r>
              <a:rPr lang="en-US" altLang="zh-CN" dirty="0"/>
              <a:t>感染计算机病毒的程序一旦被执行，则病毒代码首先被执行，</a:t>
            </a:r>
            <a:r>
              <a:rPr lang="en-US" altLang="zh-CN" dirty="0" smtClean="0"/>
              <a:t>然后根据触发条件决定是执行原来的程序还是感染其他文件</a:t>
            </a:r>
            <a:r>
              <a:rPr lang="en-US" altLang="zh-CN" dirty="0"/>
              <a:t>。</a:t>
            </a:r>
            <a:r>
              <a:rPr lang="en-US" altLang="zh-CN" dirty="0" smtClean="0"/>
              <a:t>病毒会搜寻其他符合其感染条件的程序或存储介质</a:t>
            </a:r>
            <a:r>
              <a:rPr lang="en-US" altLang="zh-CN" dirty="0"/>
              <a:t>，</a:t>
            </a:r>
            <a:r>
              <a:rPr lang="en-US" altLang="zh-CN" dirty="0" smtClean="0"/>
              <a:t>确定目标后再将自身代码插入其中</a:t>
            </a:r>
            <a:r>
              <a:rPr lang="en-US" altLang="zh-CN" dirty="0"/>
              <a:t>，达到自我繁殖的目的。</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877847" y="374368"/>
            <a:ext cx="2821370"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病毒的特性</a:t>
            </a:r>
          </a:p>
        </p:txBody>
      </p:sp>
      <p:sp>
        <p:nvSpPr>
          <p:cNvPr id="50" name="矩形 49"/>
          <p:cNvSpPr/>
          <p:nvPr/>
        </p:nvSpPr>
        <p:spPr>
          <a:xfrm>
            <a:off x="3073138" y="355600"/>
            <a:ext cx="9118862"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3"/>
          <p:cNvSpPr txBox="1"/>
          <p:nvPr/>
        </p:nvSpPr>
        <p:spPr>
          <a:xfrm>
            <a:off x="877846" y="1318294"/>
            <a:ext cx="10820817" cy="4582885"/>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5"/>
                </a:solidFill>
              </a:rPr>
              <a:t>(2) </a:t>
            </a:r>
            <a:r>
              <a:rPr lang="en-US" altLang="zh-CN" dirty="0">
                <a:solidFill>
                  <a:schemeClr val="accent5"/>
                </a:solidFill>
                <a:sym typeface="+mn-ea"/>
              </a:rPr>
              <a:t>非授权</a:t>
            </a:r>
            <a:r>
              <a:rPr lang="zh-CN" altLang="en-US" dirty="0">
                <a:solidFill>
                  <a:schemeClr val="accent5"/>
                </a:solidFill>
                <a:sym typeface="+mn-ea"/>
              </a:rPr>
              <a:t>性</a:t>
            </a:r>
          </a:p>
          <a:p>
            <a:pPr lvl="1"/>
            <a:r>
              <a:rPr lang="en-US" altLang="zh-CN" dirty="0" err="1">
                <a:sym typeface="+mn-ea"/>
              </a:rPr>
              <a:t>正常程序的执行先是由用户启动（</a:t>
            </a:r>
            <a:r>
              <a:rPr lang="en-US" altLang="zh-CN" dirty="0" err="1" smtClean="0">
                <a:sym typeface="+mn-ea"/>
              </a:rPr>
              <a:t>通过鼠标点击或通过命令行输入命令</a:t>
            </a:r>
            <a:r>
              <a:rPr lang="en-US" altLang="zh-CN" dirty="0">
                <a:sym typeface="+mn-ea"/>
              </a:rPr>
              <a:t>），再由系统分配资源</a:t>
            </a:r>
            <a:r>
              <a:rPr lang="zh-CN" altLang="en-US" dirty="0">
                <a:sym typeface="+mn-ea"/>
              </a:rPr>
              <a:t>，</a:t>
            </a:r>
            <a:r>
              <a:rPr lang="en-US" altLang="zh-CN" dirty="0" err="1">
                <a:sym typeface="+mn-ea"/>
              </a:rPr>
              <a:t>最后完成某些给定的任务</a:t>
            </a:r>
            <a:r>
              <a:rPr lang="en-US" altLang="zh-CN" dirty="0" err="1" smtClean="0">
                <a:sym typeface="+mn-ea"/>
              </a:rPr>
              <a:t>。正常程序的目的对用户是可见的</a:t>
            </a:r>
            <a:r>
              <a:rPr lang="en-US" altLang="zh-CN" dirty="0" err="1">
                <a:sym typeface="+mn-ea"/>
              </a:rPr>
              <a:t>、透明的</a:t>
            </a:r>
            <a:r>
              <a:rPr lang="en-US" altLang="zh-CN" dirty="0">
                <a:sym typeface="+mn-ea"/>
              </a:rPr>
              <a:t>。</a:t>
            </a:r>
            <a:endParaRPr lang="en-US" altLang="zh-CN" dirty="0"/>
          </a:p>
          <a:p>
            <a:pPr lvl="1"/>
            <a:r>
              <a:rPr lang="en-US" altLang="zh-CN" dirty="0">
                <a:sym typeface="+mn-ea"/>
              </a:rPr>
              <a:t>而病毒隐藏在正常程序中，</a:t>
            </a:r>
            <a:r>
              <a:rPr lang="en-US" altLang="zh-CN" dirty="0" smtClean="0">
                <a:sym typeface="+mn-ea"/>
              </a:rPr>
              <a:t>当用户启动正常程序时窃取到系统的控制权</a:t>
            </a:r>
            <a:r>
              <a:rPr lang="en-US" altLang="zh-CN" dirty="0">
                <a:sym typeface="+mn-ea"/>
              </a:rPr>
              <a:t>，先于正常程序执行，</a:t>
            </a:r>
            <a:r>
              <a:rPr lang="en-US" altLang="zh-CN" dirty="0" smtClean="0">
                <a:sym typeface="+mn-ea"/>
              </a:rPr>
              <a:t>病毒的</a:t>
            </a:r>
            <a:r>
              <a:rPr lang="en-US" altLang="zh-CN" dirty="0" smtClean="0">
                <a:solidFill>
                  <a:srgbClr val="C00000"/>
                </a:solidFill>
                <a:sym typeface="+mn-ea"/>
              </a:rPr>
              <a:t>动作</a:t>
            </a:r>
            <a:r>
              <a:rPr lang="en-US" altLang="zh-CN" dirty="0">
                <a:solidFill>
                  <a:srgbClr val="C00000"/>
                </a:solidFill>
                <a:sym typeface="+mn-ea"/>
              </a:rPr>
              <a:t>、目的</a:t>
            </a:r>
            <a:r>
              <a:rPr lang="en-US" altLang="zh-CN" dirty="0">
                <a:sym typeface="+mn-ea"/>
              </a:rPr>
              <a:t>对用户</a:t>
            </a:r>
            <a:r>
              <a:rPr lang="en-US" altLang="zh-CN" dirty="0">
                <a:solidFill>
                  <a:srgbClr val="C00000"/>
                </a:solidFill>
                <a:sym typeface="+mn-ea"/>
              </a:rPr>
              <a:t>是未知的，</a:t>
            </a:r>
            <a:r>
              <a:rPr lang="en-US" altLang="zh-CN" dirty="0" smtClean="0">
                <a:solidFill>
                  <a:srgbClr val="C00000"/>
                </a:solidFill>
                <a:sym typeface="+mn-ea"/>
              </a:rPr>
              <a:t>是未经用户允许的</a:t>
            </a:r>
            <a:r>
              <a:rPr lang="en-US" altLang="zh-CN" dirty="0">
                <a:sym typeface="+mn-ea"/>
              </a:rPr>
              <a:t>。</a:t>
            </a:r>
            <a:endParaRPr lang="en-US" altLang="zh-CN" dirty="0"/>
          </a:p>
          <a:p>
            <a:endParaRPr lang="en-US" altLang="zh-CN"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92302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18274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27619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369642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273633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几种常见病毒的实现机理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908454"/>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恶意代码</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4621414"/>
            <a:ext cx="469895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木马原理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181285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计算机病毒概述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463092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366728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网络蠕虫</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439726" y="5496881"/>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恶意活动代码的</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防御</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2" name="椭圆 21">
            <a:extLst>
              <a:ext uri="{FF2B5EF4-FFF2-40B4-BE49-F238E27FC236}">
                <a16:creationId xmlns:a16="http://schemas.microsoft.com/office/drawing/2014/main" id="{D8525EF6-319E-4F66-8F37-7FEF4FB19DAB}"/>
              </a:ext>
            </a:extLst>
          </p:cNvPr>
          <p:cNvSpPr/>
          <p:nvPr/>
        </p:nvSpPr>
        <p:spPr>
          <a:xfrm>
            <a:off x="4870922" y="5520763"/>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202877" y="1588770"/>
            <a:ext cx="6601809" cy="435483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979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877847" y="374368"/>
            <a:ext cx="2821370"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病毒的特性</a:t>
            </a:r>
          </a:p>
        </p:txBody>
      </p:sp>
      <p:sp>
        <p:nvSpPr>
          <p:cNvPr id="50" name="矩形 49"/>
          <p:cNvSpPr/>
          <p:nvPr/>
        </p:nvSpPr>
        <p:spPr>
          <a:xfrm>
            <a:off x="3148553" y="355600"/>
            <a:ext cx="9043447"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3"/>
          <p:cNvSpPr txBox="1"/>
          <p:nvPr/>
        </p:nvSpPr>
        <p:spPr>
          <a:xfrm>
            <a:off x="877847" y="1234912"/>
            <a:ext cx="9888476" cy="5180600"/>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5"/>
                </a:solidFill>
              </a:rPr>
              <a:t>(3) </a:t>
            </a:r>
            <a:r>
              <a:rPr lang="zh-CN" altLang="en-US" dirty="0" smtClean="0">
                <a:solidFill>
                  <a:schemeClr val="accent5"/>
                </a:solidFill>
              </a:rPr>
              <a:t>潜伏性</a:t>
            </a:r>
            <a:endParaRPr lang="zh-CN" altLang="en-US" dirty="0">
              <a:solidFill>
                <a:schemeClr val="accent5"/>
              </a:solidFill>
              <a:sym typeface="+mn-ea"/>
            </a:endParaRPr>
          </a:p>
          <a:p>
            <a:pPr lvl="1"/>
            <a:r>
              <a:rPr dirty="0" err="1">
                <a:sym typeface="+mn-ea"/>
              </a:rPr>
              <a:t>为了提高病毒的存活率，病毒入侵系统后并不是马上发作，</a:t>
            </a:r>
            <a:r>
              <a:rPr dirty="0" err="1" smtClean="0">
                <a:sym typeface="+mn-ea"/>
              </a:rPr>
              <a:t>而是尽量感染更多的计算机和文件</a:t>
            </a:r>
            <a:r>
              <a:rPr lang="zh-CN" altLang="en-US" dirty="0" smtClean="0">
                <a:sym typeface="+mn-ea"/>
              </a:rPr>
              <a:t>，</a:t>
            </a:r>
            <a:r>
              <a:rPr dirty="0" err="1" smtClean="0">
                <a:solidFill>
                  <a:srgbClr val="C00000"/>
                </a:solidFill>
                <a:sym typeface="+mn-ea"/>
              </a:rPr>
              <a:t>这段时间的计算机并未表现异常</a:t>
            </a:r>
            <a:r>
              <a:rPr dirty="0" err="1">
                <a:solidFill>
                  <a:srgbClr val="C00000"/>
                </a:solidFill>
                <a:sym typeface="+mn-ea"/>
              </a:rPr>
              <a:t>，也就难以被用户察觉</a:t>
            </a:r>
            <a:r>
              <a:rPr dirty="0">
                <a:sym typeface="+mn-ea"/>
              </a:rPr>
              <a:t>。</a:t>
            </a:r>
            <a:endParaRPr dirty="0"/>
          </a:p>
          <a:p>
            <a:pPr lvl="1"/>
            <a:r>
              <a:rPr dirty="0">
                <a:sym typeface="+mn-ea"/>
              </a:rPr>
              <a:t>另外，病毒一般是用短小精悍的汇编代码编写的，通常附在正常程序中或磁盘较隐蔽的地方</a:t>
            </a:r>
            <a:r>
              <a:rPr dirty="0" smtClean="0">
                <a:sym typeface="+mn-ea"/>
              </a:rPr>
              <a:t>，如果不经过代码分析</a:t>
            </a:r>
            <a:r>
              <a:rPr dirty="0">
                <a:sym typeface="+mn-ea"/>
              </a:rPr>
              <a:t>，</a:t>
            </a:r>
            <a:r>
              <a:rPr dirty="0">
                <a:solidFill>
                  <a:srgbClr val="C00000"/>
                </a:solidFill>
                <a:sym typeface="+mn-ea"/>
              </a:rPr>
              <a:t>病毒程序与正常程序不易区分</a:t>
            </a:r>
            <a:r>
              <a:rPr dirty="0">
                <a:sym typeface="+mn-ea"/>
              </a:rPr>
              <a:t>。</a:t>
            </a:r>
            <a:endParaRPr dirty="0"/>
          </a:p>
          <a:p>
            <a:pPr lvl="1"/>
            <a:r>
              <a:rPr dirty="0" err="1">
                <a:sym typeface="+mn-ea"/>
              </a:rPr>
              <a:t>计算机病毒的这种隐蔽自己、</a:t>
            </a:r>
            <a:r>
              <a:rPr dirty="0" err="1" smtClean="0">
                <a:sym typeface="+mn-ea"/>
              </a:rPr>
              <a:t>使人难以发现的特性称为</a:t>
            </a:r>
            <a:r>
              <a:rPr dirty="0" err="1" smtClean="0">
                <a:solidFill>
                  <a:srgbClr val="C00000"/>
                </a:solidFill>
                <a:sym typeface="+mn-ea"/>
              </a:rPr>
              <a:t>潜伏性</a:t>
            </a:r>
            <a:r>
              <a:rPr dirty="0">
                <a:sym typeface="+mn-ea"/>
              </a:rPr>
              <a:t>。</a:t>
            </a:r>
            <a:endParaRPr dirty="0"/>
          </a:p>
          <a:p>
            <a:endParaRPr lang="en-US" altLang="zh-CN"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811859" y="363710"/>
            <a:ext cx="2821370"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病毒的特性</a:t>
            </a:r>
          </a:p>
        </p:txBody>
      </p:sp>
      <p:sp>
        <p:nvSpPr>
          <p:cNvPr id="50" name="矩形 49"/>
          <p:cNvSpPr/>
          <p:nvPr/>
        </p:nvSpPr>
        <p:spPr>
          <a:xfrm>
            <a:off x="2935605" y="355600"/>
            <a:ext cx="925639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
          <p:cNvSpPr txBox="1"/>
          <p:nvPr/>
        </p:nvSpPr>
        <p:spPr>
          <a:xfrm>
            <a:off x="726741" y="1273941"/>
            <a:ext cx="10169525" cy="3222645"/>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olidFill>
                  <a:schemeClr val="accent5"/>
                </a:solidFill>
              </a:rPr>
              <a:t>(4) 可触发性</a:t>
            </a:r>
          </a:p>
          <a:p>
            <a:pPr lvl="1"/>
            <a:r>
              <a:rPr dirty="0" err="1"/>
              <a:t>不能被激活的病毒是没什么危害的。</a:t>
            </a:r>
            <a:r>
              <a:rPr dirty="0" err="1" smtClean="0"/>
              <a:t>一般</a:t>
            </a:r>
            <a:r>
              <a:rPr lang="zh-CN" altLang="en-US" dirty="0" smtClean="0"/>
              <a:t>来</a:t>
            </a:r>
            <a:r>
              <a:rPr dirty="0" err="1" smtClean="0"/>
              <a:t>说</a:t>
            </a:r>
            <a:r>
              <a:rPr dirty="0" err="1"/>
              <a:t>，计算机病毒会因某个特定的条件（如时间、数值、</a:t>
            </a:r>
            <a:r>
              <a:rPr dirty="0" err="1" smtClean="0"/>
              <a:t>指令</a:t>
            </a:r>
            <a:r>
              <a:rPr dirty="0" err="1"/>
              <a:t>）而激活，激活后的病毒会攻击目标系统</a:t>
            </a:r>
            <a:r>
              <a:rPr dirty="0" smtClean="0"/>
              <a:t>。</a:t>
            </a:r>
            <a:endParaRPr lang="en-US" dirty="0" smtClean="0"/>
          </a:p>
          <a:p>
            <a:pPr lvl="1"/>
            <a:r>
              <a:rPr dirty="0" err="1" smtClean="0"/>
              <a:t>病毒的这种能被激活的特性被称为可触发性</a:t>
            </a:r>
            <a:r>
              <a:rPr dirty="0" smtClean="0"/>
              <a:t>。</a:t>
            </a:r>
            <a:endParaRPr dirty="0"/>
          </a:p>
        </p:txBody>
      </p:sp>
    </p:spTree>
    <p:extLst>
      <p:ext uri="{BB962C8B-B14F-4D97-AF65-F5344CB8AC3E}">
        <p14:creationId xmlns:p14="http://schemas.microsoft.com/office/powerpoint/2010/main" val="24695997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877847" y="383795"/>
            <a:ext cx="2821370"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病毒的特性</a:t>
            </a:r>
          </a:p>
        </p:txBody>
      </p:sp>
      <p:sp>
        <p:nvSpPr>
          <p:cNvPr id="50" name="矩形 49"/>
          <p:cNvSpPr/>
          <p:nvPr/>
        </p:nvSpPr>
        <p:spPr>
          <a:xfrm>
            <a:off x="3082565" y="355600"/>
            <a:ext cx="910943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
          <p:cNvSpPr txBox="1"/>
          <p:nvPr/>
        </p:nvSpPr>
        <p:spPr>
          <a:xfrm>
            <a:off x="877847" y="1310324"/>
            <a:ext cx="10169525" cy="4572001"/>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smtClean="0">
                <a:solidFill>
                  <a:schemeClr val="accent5"/>
                </a:solidFill>
              </a:rPr>
              <a:t>(</a:t>
            </a:r>
            <a:r>
              <a:rPr dirty="0">
                <a:solidFill>
                  <a:schemeClr val="accent5"/>
                </a:solidFill>
              </a:rPr>
              <a:t>5) 破坏性</a:t>
            </a:r>
          </a:p>
          <a:p>
            <a:pPr lvl="1"/>
            <a:r>
              <a:rPr dirty="0">
                <a:solidFill>
                  <a:srgbClr val="C00000"/>
                </a:solidFill>
              </a:rPr>
              <a:t>破坏文件或数据，扰乱系统正常工作的特性称为破坏性</a:t>
            </a:r>
            <a:r>
              <a:rPr dirty="0"/>
              <a:t>。侵入系统的病毒都会影响目标系统的运行，轻者会降低计算机的工作效率，占用系统资源，</a:t>
            </a:r>
            <a:r>
              <a:rPr dirty="0" smtClean="0"/>
              <a:t>重者可导致系统崩溃。</a:t>
            </a:r>
            <a:endParaRPr lang="en-US" dirty="0" smtClean="0"/>
          </a:p>
          <a:p>
            <a:pPr lvl="1"/>
            <a:r>
              <a:rPr dirty="0" err="1" smtClean="0">
                <a:solidFill>
                  <a:srgbClr val="C00000"/>
                </a:solidFill>
              </a:rPr>
              <a:t>早期</a:t>
            </a:r>
            <a:r>
              <a:rPr dirty="0" err="1" smtClean="0"/>
              <a:t>的计算机病毒以删除文件、格式化磁盘</a:t>
            </a:r>
            <a:r>
              <a:rPr dirty="0" err="1"/>
              <a:t>、</a:t>
            </a:r>
            <a:r>
              <a:rPr dirty="0" err="1" smtClean="0"/>
              <a:t>破坏分区表等攻击为主</a:t>
            </a:r>
            <a:r>
              <a:rPr lang="zh-CN" dirty="0"/>
              <a:t>，</a:t>
            </a:r>
            <a:r>
              <a:rPr dirty="0" err="1"/>
              <a:t>其影响极为恶劣，往往会遭致全人类的强烈谴责</a:t>
            </a:r>
            <a:r>
              <a:rPr lang="zh-CN" dirty="0" smtClean="0"/>
              <a:t>。</a:t>
            </a:r>
            <a:endParaRPr lang="en-US" altLang="zh-CN" dirty="0" smtClean="0"/>
          </a:p>
          <a:p>
            <a:pPr lvl="1"/>
            <a:r>
              <a:rPr dirty="0" err="1" smtClean="0">
                <a:solidFill>
                  <a:srgbClr val="C00000"/>
                </a:solidFill>
              </a:rPr>
              <a:t>现在</a:t>
            </a:r>
            <a:r>
              <a:rPr dirty="0" err="1" smtClean="0"/>
              <a:t>的病毒很少再做这种极端的破坏</a:t>
            </a:r>
            <a:r>
              <a:rPr dirty="0" err="1"/>
              <a:t>，而是和一些黑客技术相结合，窥探、修改、</a:t>
            </a:r>
            <a:r>
              <a:rPr dirty="0" err="1" smtClean="0"/>
              <a:t>窃取系统的某些敏感信息</a:t>
            </a:r>
            <a:r>
              <a:rPr dirty="0" err="1"/>
              <a:t>，最终目的是获取经济利益</a:t>
            </a:r>
            <a:r>
              <a:rPr dirty="0"/>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700682" y="355514"/>
            <a:ext cx="3211442" cy="378554"/>
          </a:xfrm>
        </p:spPr>
        <p:txBody>
          <a:bodyPr>
            <a:noAutofit/>
          </a:bodyPr>
          <a:lstStyle/>
          <a:p>
            <a:r>
              <a:rPr lang="zh-CN" altLang="zh-CN" sz="2400" spc="600" dirty="0">
                <a:solidFill>
                  <a:srgbClr val="084772"/>
                </a:solidFill>
                <a:latin typeface="微软雅黑" panose="020B0503020204020204" pitchFamily="34" charset="-122"/>
                <a:ea typeface="微软雅黑" panose="020B0503020204020204" pitchFamily="34" charset="-122"/>
              </a:rPr>
              <a:t>计算机病毒概述</a:t>
            </a:r>
          </a:p>
        </p:txBody>
      </p:sp>
      <p:sp>
        <p:nvSpPr>
          <p:cNvPr id="50" name="矩形 49"/>
          <p:cNvSpPr/>
          <p:nvPr/>
        </p:nvSpPr>
        <p:spPr>
          <a:xfrm>
            <a:off x="3535052" y="355514"/>
            <a:ext cx="865694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2035475" y="2689029"/>
            <a:ext cx="9896620" cy="754053"/>
          </a:xfrm>
          <a:prstGeom prst="rect">
            <a:avLst/>
          </a:prstGeom>
        </p:spPr>
        <p:txBody>
          <a:bodyPr vert="horz" wrap="square" lIns="0" tIns="53975" rIns="0" bIns="0" rtlCol="0">
            <a:spAutoFit/>
          </a:bodyPr>
          <a:lstStyle/>
          <a:p>
            <a:pPr marL="241300" marR="5080" indent="-228600" algn="just">
              <a:lnSpc>
                <a:spcPct val="119000"/>
              </a:lnSpc>
              <a:spcBef>
                <a:spcPts val="425"/>
              </a:spcBef>
              <a:buFont typeface="Arial" panose="020B0604020202020204"/>
              <a:buChar char="•"/>
              <a:tabLst>
                <a:tab pos="241300" algn="l"/>
              </a:tabLst>
            </a:pPr>
            <a:r>
              <a:rPr lang="zh-CN" altLang="en-US" sz="4400" dirty="0" smtClean="0">
                <a:uFillTx/>
                <a:latin typeface="Times New Roman" panose="02020603050405020304" pitchFamily="18" charset="0"/>
                <a:ea typeface="黑体" panose="02010609060101010101" pitchFamily="49" charset="-122"/>
              </a:rPr>
              <a:t>计算机病毒的结构</a:t>
            </a:r>
            <a:endParaRPr sz="4400"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8729800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634006" y="420810"/>
            <a:ext cx="2496870" cy="378554"/>
          </a:xfrm>
        </p:spPr>
        <p:txBody>
          <a:bodyPr>
            <a:noAutofit/>
          </a:bodyPr>
          <a:lstStyle/>
          <a:p>
            <a:r>
              <a:rPr lang="en-US" altLang="zh-CN" sz="2400" spc="600" dirty="0">
                <a:solidFill>
                  <a:srgbClr val="084772"/>
                </a:solidFill>
                <a:latin typeface="微软雅黑" panose="020B0503020204020204" pitchFamily="34" charset="-122"/>
                <a:ea typeface="微软雅黑" panose="020B0503020204020204" pitchFamily="34" charset="-122"/>
              </a:rPr>
              <a:t> </a:t>
            </a:r>
            <a:r>
              <a:rPr lang="zh-CN" altLang="en-US" sz="2400" spc="600" dirty="0">
                <a:solidFill>
                  <a:srgbClr val="084772"/>
                </a:solidFill>
                <a:latin typeface="微软雅黑" panose="020B0503020204020204" pitchFamily="34" charset="-122"/>
                <a:ea typeface="微软雅黑" panose="020B0503020204020204" pitchFamily="34" charset="-122"/>
              </a:rPr>
              <a:t>病毒的结构</a:t>
            </a:r>
          </a:p>
        </p:txBody>
      </p:sp>
      <p:sp>
        <p:nvSpPr>
          <p:cNvPr id="33" name="矩形 32"/>
          <p:cNvSpPr/>
          <p:nvPr/>
        </p:nvSpPr>
        <p:spPr>
          <a:xfrm>
            <a:off x="3151696" y="411446"/>
            <a:ext cx="904030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 y="411446"/>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0" name="对象 29"/>
          <p:cNvGraphicFramePr/>
          <p:nvPr>
            <p:extLst>
              <p:ext uri="{D42A27DB-BD31-4B8C-83A1-F6EECF244321}">
                <p14:modId xmlns:p14="http://schemas.microsoft.com/office/powerpoint/2010/main" val="324995066"/>
              </p:ext>
            </p:extLst>
          </p:nvPr>
        </p:nvGraphicFramePr>
        <p:xfrm>
          <a:off x="634006" y="1899410"/>
          <a:ext cx="10363200" cy="3144539"/>
        </p:xfrm>
        <a:graphic>
          <a:graphicData uri="http://schemas.openxmlformats.org/presentationml/2006/ole">
            <mc:AlternateContent xmlns:mc="http://schemas.openxmlformats.org/markup-compatibility/2006">
              <mc:Choice xmlns:v="urn:schemas-microsoft-com:vml" Requires="v">
                <p:oleObj spid="_x0000_s1056" r:id="rId4" imgW="10350500" imgH="2717800" progId="Visio.Drawing.15">
                  <p:embed/>
                </p:oleObj>
              </mc:Choice>
              <mc:Fallback>
                <p:oleObj r:id="rId4" imgW="10350500" imgH="2717800" progId="Visio.Drawing.15">
                  <p:embed/>
                  <p:pic>
                    <p:nvPicPr>
                      <p:cNvPr id="0" name="图片 34"/>
                      <p:cNvPicPr/>
                      <p:nvPr/>
                    </p:nvPicPr>
                    <p:blipFill>
                      <a:blip r:embed="rId5"/>
                      <a:stretch>
                        <a:fillRect/>
                      </a:stretch>
                    </p:blipFill>
                    <p:spPr>
                      <a:xfrm>
                        <a:off x="634006" y="1899410"/>
                        <a:ext cx="10363200" cy="314453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634006" y="420810"/>
            <a:ext cx="2496870" cy="378554"/>
          </a:xfrm>
        </p:spPr>
        <p:txBody>
          <a:bodyPr>
            <a:noAutofit/>
          </a:bodyPr>
          <a:lstStyle/>
          <a:p>
            <a:r>
              <a:rPr lang="en-US" altLang="zh-CN" sz="2400" spc="600" dirty="0">
                <a:solidFill>
                  <a:srgbClr val="084772"/>
                </a:solidFill>
                <a:latin typeface="微软雅黑" panose="020B0503020204020204" pitchFamily="34" charset="-122"/>
                <a:ea typeface="微软雅黑" panose="020B0503020204020204" pitchFamily="34" charset="-122"/>
              </a:rPr>
              <a:t> </a:t>
            </a:r>
            <a:r>
              <a:rPr lang="zh-CN" altLang="en-US" sz="2400" spc="600" dirty="0">
                <a:solidFill>
                  <a:srgbClr val="084772"/>
                </a:solidFill>
                <a:latin typeface="微软雅黑" panose="020B0503020204020204" pitchFamily="34" charset="-122"/>
                <a:ea typeface="微软雅黑" panose="020B0503020204020204" pitchFamily="34" charset="-122"/>
              </a:rPr>
              <a:t>病毒的结构</a:t>
            </a:r>
          </a:p>
        </p:txBody>
      </p:sp>
      <p:sp>
        <p:nvSpPr>
          <p:cNvPr id="33" name="矩形 32"/>
          <p:cNvSpPr/>
          <p:nvPr/>
        </p:nvSpPr>
        <p:spPr>
          <a:xfrm>
            <a:off x="3151696" y="411446"/>
            <a:ext cx="904030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 y="411446"/>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0" name="对象 29"/>
          <p:cNvGraphicFramePr/>
          <p:nvPr/>
        </p:nvGraphicFramePr>
        <p:xfrm>
          <a:off x="1915160" y="1630680"/>
          <a:ext cx="7780655" cy="2273935"/>
        </p:xfrm>
        <a:graphic>
          <a:graphicData uri="http://schemas.openxmlformats.org/presentationml/2006/ole">
            <mc:AlternateContent xmlns:mc="http://schemas.openxmlformats.org/markup-compatibility/2006">
              <mc:Choice xmlns:v="urn:schemas-microsoft-com:vml" Requires="v">
                <p:oleObj spid="_x0000_s2080" r:id="rId4" imgW="10350500" imgH="2717800" progId="Visio.Drawing.15">
                  <p:embed/>
                </p:oleObj>
              </mc:Choice>
              <mc:Fallback>
                <p:oleObj r:id="rId4" imgW="10350500" imgH="2717800" progId="Visio.Drawing.15">
                  <p:embed/>
                  <p:pic>
                    <p:nvPicPr>
                      <p:cNvPr id="0" name="图片 34"/>
                      <p:cNvPicPr/>
                      <p:nvPr/>
                    </p:nvPicPr>
                    <p:blipFill>
                      <a:blip r:embed="rId5"/>
                      <a:stretch>
                        <a:fillRect/>
                      </a:stretch>
                    </p:blipFill>
                    <p:spPr>
                      <a:xfrm>
                        <a:off x="1915160" y="1630680"/>
                        <a:ext cx="7780655" cy="2273935"/>
                      </a:xfrm>
                      <a:prstGeom prst="rect">
                        <a:avLst/>
                      </a:prstGeom>
                    </p:spPr>
                  </p:pic>
                </p:oleObj>
              </mc:Fallback>
            </mc:AlternateContent>
          </a:graphicData>
        </a:graphic>
      </p:graphicFrame>
      <p:sp>
        <p:nvSpPr>
          <p:cNvPr id="37" name="object 3"/>
          <p:cNvSpPr/>
          <p:nvPr/>
        </p:nvSpPr>
        <p:spPr>
          <a:xfrm>
            <a:off x="1915160" y="3904614"/>
            <a:ext cx="6911975" cy="2392491"/>
          </a:xfrm>
          <a:custGeom>
            <a:avLst/>
            <a:gdLst/>
            <a:ahLst/>
            <a:cxnLst/>
            <a:rect l="l" t="t" r="r" b="b"/>
            <a:pathLst>
              <a:path w="7297420" h="3343275">
                <a:moveTo>
                  <a:pt x="6897370" y="945641"/>
                </a:moveTo>
                <a:lnTo>
                  <a:pt x="399554" y="945641"/>
                </a:lnTo>
                <a:lnTo>
                  <a:pt x="352956" y="948330"/>
                </a:lnTo>
                <a:lnTo>
                  <a:pt x="307938" y="956197"/>
                </a:lnTo>
                <a:lnTo>
                  <a:pt x="264798" y="968941"/>
                </a:lnTo>
                <a:lnTo>
                  <a:pt x="223837" y="986262"/>
                </a:lnTo>
                <a:lnTo>
                  <a:pt x="185354" y="1007861"/>
                </a:lnTo>
                <a:lnTo>
                  <a:pt x="149650" y="1033436"/>
                </a:lnTo>
                <a:lnTo>
                  <a:pt x="117024" y="1062688"/>
                </a:lnTo>
                <a:lnTo>
                  <a:pt x="87775" y="1095316"/>
                </a:lnTo>
                <a:lnTo>
                  <a:pt x="62204" y="1131021"/>
                </a:lnTo>
                <a:lnTo>
                  <a:pt x="40609" y="1169502"/>
                </a:lnTo>
                <a:lnTo>
                  <a:pt x="23292" y="1210459"/>
                </a:lnTo>
                <a:lnTo>
                  <a:pt x="10552" y="1253592"/>
                </a:lnTo>
                <a:lnTo>
                  <a:pt x="2687" y="1298600"/>
                </a:lnTo>
                <a:lnTo>
                  <a:pt x="0" y="1345183"/>
                </a:lnTo>
                <a:lnTo>
                  <a:pt x="0" y="2943339"/>
                </a:lnTo>
                <a:lnTo>
                  <a:pt x="2687" y="2989937"/>
                </a:lnTo>
                <a:lnTo>
                  <a:pt x="10552" y="3034955"/>
                </a:lnTo>
                <a:lnTo>
                  <a:pt x="23292" y="3078095"/>
                </a:lnTo>
                <a:lnTo>
                  <a:pt x="40609" y="3119056"/>
                </a:lnTo>
                <a:lnTo>
                  <a:pt x="62204" y="3157539"/>
                </a:lnTo>
                <a:lnTo>
                  <a:pt x="87775" y="3193243"/>
                </a:lnTo>
                <a:lnTo>
                  <a:pt x="117024" y="3225869"/>
                </a:lnTo>
                <a:lnTo>
                  <a:pt x="149650" y="3255118"/>
                </a:lnTo>
                <a:lnTo>
                  <a:pt x="185354" y="3280689"/>
                </a:lnTo>
                <a:lnTo>
                  <a:pt x="223837" y="3302284"/>
                </a:lnTo>
                <a:lnTo>
                  <a:pt x="264798" y="3319601"/>
                </a:lnTo>
                <a:lnTo>
                  <a:pt x="307938" y="3332341"/>
                </a:lnTo>
                <a:lnTo>
                  <a:pt x="352956" y="3340206"/>
                </a:lnTo>
                <a:lnTo>
                  <a:pt x="399554" y="3342893"/>
                </a:lnTo>
                <a:lnTo>
                  <a:pt x="6897370" y="3342893"/>
                </a:lnTo>
                <a:lnTo>
                  <a:pt x="6943953" y="3340206"/>
                </a:lnTo>
                <a:lnTo>
                  <a:pt x="6988961" y="3332341"/>
                </a:lnTo>
                <a:lnTo>
                  <a:pt x="7032094" y="3319601"/>
                </a:lnTo>
                <a:lnTo>
                  <a:pt x="7073051" y="3302284"/>
                </a:lnTo>
                <a:lnTo>
                  <a:pt x="7111532" y="3280689"/>
                </a:lnTo>
                <a:lnTo>
                  <a:pt x="7147237" y="3255118"/>
                </a:lnTo>
                <a:lnTo>
                  <a:pt x="7179865" y="3225869"/>
                </a:lnTo>
                <a:lnTo>
                  <a:pt x="7209117" y="3193243"/>
                </a:lnTo>
                <a:lnTo>
                  <a:pt x="7234692" y="3157539"/>
                </a:lnTo>
                <a:lnTo>
                  <a:pt x="7256291" y="3119056"/>
                </a:lnTo>
                <a:lnTo>
                  <a:pt x="7273612" y="3078095"/>
                </a:lnTo>
                <a:lnTo>
                  <a:pt x="7286356" y="3034955"/>
                </a:lnTo>
                <a:lnTo>
                  <a:pt x="7294223" y="2989937"/>
                </a:lnTo>
                <a:lnTo>
                  <a:pt x="7296912" y="2943339"/>
                </a:lnTo>
                <a:lnTo>
                  <a:pt x="7296912" y="1345183"/>
                </a:lnTo>
                <a:lnTo>
                  <a:pt x="7294223" y="1298600"/>
                </a:lnTo>
                <a:lnTo>
                  <a:pt x="7286356" y="1253592"/>
                </a:lnTo>
                <a:lnTo>
                  <a:pt x="7273612" y="1210459"/>
                </a:lnTo>
                <a:lnTo>
                  <a:pt x="7256291" y="1169502"/>
                </a:lnTo>
                <a:lnTo>
                  <a:pt x="7234692" y="1131021"/>
                </a:lnTo>
                <a:lnTo>
                  <a:pt x="7209117" y="1095316"/>
                </a:lnTo>
                <a:lnTo>
                  <a:pt x="7179865" y="1062688"/>
                </a:lnTo>
                <a:lnTo>
                  <a:pt x="7147237" y="1033436"/>
                </a:lnTo>
                <a:lnTo>
                  <a:pt x="7111532" y="1007861"/>
                </a:lnTo>
                <a:lnTo>
                  <a:pt x="7073051" y="986262"/>
                </a:lnTo>
                <a:lnTo>
                  <a:pt x="7032094" y="968941"/>
                </a:lnTo>
                <a:lnTo>
                  <a:pt x="6988961" y="956197"/>
                </a:lnTo>
                <a:lnTo>
                  <a:pt x="6943953" y="948330"/>
                </a:lnTo>
                <a:lnTo>
                  <a:pt x="6897370" y="945641"/>
                </a:lnTo>
                <a:close/>
              </a:path>
              <a:path w="7297420" h="3343275">
                <a:moveTo>
                  <a:pt x="867537" y="0"/>
                </a:moveTo>
                <a:lnTo>
                  <a:pt x="1216152" y="945641"/>
                </a:lnTo>
                <a:lnTo>
                  <a:pt x="3040380" y="945641"/>
                </a:lnTo>
                <a:lnTo>
                  <a:pt x="867537" y="0"/>
                </a:lnTo>
                <a:close/>
              </a:path>
            </a:pathLst>
          </a:custGeom>
          <a:solidFill>
            <a:srgbClr val="5B9BD4"/>
          </a:solidFill>
        </p:spPr>
        <p:txBody>
          <a:bodyPr wrap="square" lIns="0" tIns="0" rIns="0" bIns="0" rtlCol="0"/>
          <a:lstStyle/>
          <a:p>
            <a:endParaRPr/>
          </a:p>
        </p:txBody>
      </p:sp>
      <p:sp>
        <p:nvSpPr>
          <p:cNvPr id="38" name="object 5"/>
          <p:cNvSpPr txBox="1"/>
          <p:nvPr/>
        </p:nvSpPr>
        <p:spPr>
          <a:xfrm>
            <a:off x="2322830" y="4772660"/>
            <a:ext cx="6340403" cy="1225720"/>
          </a:xfrm>
          <a:prstGeom prst="rect">
            <a:avLst/>
          </a:prstGeom>
        </p:spPr>
        <p:txBody>
          <a:bodyPr vert="horz" wrap="square" lIns="0" tIns="19050" rIns="0" bIns="0" rtlCol="0">
            <a:spAutoFit/>
          </a:bodyPr>
          <a:lstStyle/>
          <a:p>
            <a:pPr marL="12700" marR="5080" algn="just">
              <a:lnSpc>
                <a:spcPct val="98000"/>
              </a:lnSpc>
              <a:spcBef>
                <a:spcPts val="150"/>
              </a:spcBef>
            </a:pPr>
            <a:r>
              <a:rPr sz="2000" spc="40" dirty="0">
                <a:solidFill>
                  <a:srgbClr val="FFFFFF"/>
                </a:solidFill>
                <a:latin typeface="宋体" panose="02010600030101010101" pitchFamily="2" charset="-122"/>
                <a:cs typeface="宋体" panose="02010600030101010101" pitchFamily="2" charset="-122"/>
              </a:rPr>
              <a:t>引</a:t>
            </a:r>
            <a:r>
              <a:rPr sz="2000" spc="30" dirty="0">
                <a:solidFill>
                  <a:srgbClr val="FFFFFF"/>
                </a:solidFill>
                <a:latin typeface="宋体" panose="02010600030101010101" pitchFamily="2" charset="-122"/>
                <a:cs typeface="宋体" panose="02010600030101010101" pitchFamily="2" charset="-122"/>
              </a:rPr>
              <a:t>导</a:t>
            </a:r>
            <a:r>
              <a:rPr sz="2000" spc="40" dirty="0">
                <a:solidFill>
                  <a:srgbClr val="FFFFFF"/>
                </a:solidFill>
                <a:latin typeface="宋体" panose="02010600030101010101" pitchFamily="2" charset="-122"/>
                <a:cs typeface="宋体" panose="02010600030101010101" pitchFamily="2" charset="-122"/>
              </a:rPr>
              <a:t>模块是</a:t>
            </a:r>
            <a:r>
              <a:rPr sz="2000" spc="30" dirty="0">
                <a:solidFill>
                  <a:srgbClr val="FFFFFF"/>
                </a:solidFill>
                <a:latin typeface="宋体" panose="02010600030101010101" pitchFamily="2" charset="-122"/>
                <a:cs typeface="宋体" panose="02010600030101010101" pitchFamily="2" charset="-122"/>
              </a:rPr>
              <a:t>病</a:t>
            </a:r>
            <a:r>
              <a:rPr sz="2000" spc="40" dirty="0">
                <a:solidFill>
                  <a:srgbClr val="FFFFFF"/>
                </a:solidFill>
                <a:latin typeface="宋体" panose="02010600030101010101" pitchFamily="2" charset="-122"/>
                <a:cs typeface="宋体" panose="02010600030101010101" pitchFamily="2" charset="-122"/>
              </a:rPr>
              <a:t>毒的</a:t>
            </a:r>
            <a:r>
              <a:rPr sz="2000" spc="40" dirty="0">
                <a:solidFill>
                  <a:srgbClr val="C00000"/>
                </a:solidFill>
                <a:latin typeface="宋体" panose="02010600030101010101" pitchFamily="2" charset="-122"/>
                <a:cs typeface="宋体" panose="02010600030101010101" pitchFamily="2" charset="-122"/>
              </a:rPr>
              <a:t>入</a:t>
            </a:r>
            <a:r>
              <a:rPr sz="2000" spc="30" dirty="0">
                <a:solidFill>
                  <a:srgbClr val="C00000"/>
                </a:solidFill>
                <a:latin typeface="宋体" panose="02010600030101010101" pitchFamily="2" charset="-122"/>
                <a:cs typeface="宋体" panose="02010600030101010101" pitchFamily="2" charset="-122"/>
              </a:rPr>
              <a:t>口</a:t>
            </a:r>
            <a:r>
              <a:rPr sz="2000" spc="40" dirty="0">
                <a:solidFill>
                  <a:srgbClr val="C00000"/>
                </a:solidFill>
                <a:latin typeface="宋体" panose="02010600030101010101" pitchFamily="2" charset="-122"/>
                <a:cs typeface="宋体" panose="02010600030101010101" pitchFamily="2" charset="-122"/>
              </a:rPr>
              <a:t>模</a:t>
            </a:r>
            <a:r>
              <a:rPr sz="2000" spc="65" dirty="0">
                <a:solidFill>
                  <a:srgbClr val="C00000"/>
                </a:solidFill>
                <a:latin typeface="宋体" panose="02010600030101010101" pitchFamily="2" charset="-122"/>
                <a:cs typeface="宋体" panose="02010600030101010101" pitchFamily="2" charset="-122"/>
              </a:rPr>
              <a:t>块</a:t>
            </a:r>
            <a:r>
              <a:rPr sz="2000" spc="50" dirty="0">
                <a:solidFill>
                  <a:srgbClr val="FFFFFF"/>
                </a:solidFill>
                <a:latin typeface="宋体" panose="02010600030101010101" pitchFamily="2" charset="-122"/>
                <a:cs typeface="宋体" panose="02010600030101010101" pitchFamily="2" charset="-122"/>
              </a:rPr>
              <a:t>，</a:t>
            </a:r>
            <a:r>
              <a:rPr sz="2000" spc="25" dirty="0" smtClean="0">
                <a:solidFill>
                  <a:srgbClr val="FFFFFF"/>
                </a:solidFill>
                <a:latin typeface="宋体" panose="02010600030101010101" pitchFamily="2" charset="-122"/>
                <a:cs typeface="宋体" panose="02010600030101010101" pitchFamily="2" charset="-122"/>
              </a:rPr>
              <a:t>它</a:t>
            </a:r>
            <a:r>
              <a:rPr sz="2000" spc="40" dirty="0" smtClean="0">
                <a:solidFill>
                  <a:srgbClr val="FFFFFF"/>
                </a:solidFill>
                <a:latin typeface="宋体" panose="02010600030101010101" pitchFamily="2" charset="-122"/>
                <a:cs typeface="宋体" panose="02010600030101010101" pitchFamily="2" charset="-122"/>
              </a:rPr>
              <a:t>最先获</a:t>
            </a:r>
            <a:r>
              <a:rPr sz="2000" spc="25" dirty="0" smtClean="0">
                <a:solidFill>
                  <a:srgbClr val="FFFFFF"/>
                </a:solidFill>
                <a:latin typeface="宋体" panose="02010600030101010101" pitchFamily="2" charset="-122"/>
                <a:cs typeface="宋体" panose="02010600030101010101" pitchFamily="2" charset="-122"/>
              </a:rPr>
              <a:t>得</a:t>
            </a:r>
            <a:r>
              <a:rPr sz="2000" spc="-5" dirty="0" smtClean="0">
                <a:solidFill>
                  <a:srgbClr val="FFFFFF"/>
                </a:solidFill>
                <a:latin typeface="宋体" panose="02010600030101010101" pitchFamily="2" charset="-122"/>
                <a:cs typeface="宋体" panose="02010600030101010101" pitchFamily="2" charset="-122"/>
              </a:rPr>
              <a:t>系</a:t>
            </a:r>
            <a:r>
              <a:rPr sz="2000" spc="40" dirty="0" smtClean="0">
                <a:solidFill>
                  <a:srgbClr val="FFFFFF"/>
                </a:solidFill>
                <a:latin typeface="宋体" panose="02010600030101010101" pitchFamily="2" charset="-122"/>
                <a:cs typeface="宋体" panose="02010600030101010101" pitchFamily="2" charset="-122"/>
              </a:rPr>
              <a:t>统</a:t>
            </a:r>
            <a:r>
              <a:rPr sz="2000" spc="30" dirty="0" smtClean="0">
                <a:solidFill>
                  <a:srgbClr val="FFFFFF"/>
                </a:solidFill>
                <a:latin typeface="宋体" panose="02010600030101010101" pitchFamily="2" charset="-122"/>
                <a:cs typeface="宋体" panose="02010600030101010101" pitchFamily="2" charset="-122"/>
              </a:rPr>
              <a:t>的</a:t>
            </a:r>
            <a:r>
              <a:rPr sz="2000" spc="40" dirty="0" smtClean="0">
                <a:solidFill>
                  <a:srgbClr val="FFFFFF"/>
                </a:solidFill>
                <a:latin typeface="宋体" panose="02010600030101010101" pitchFamily="2" charset="-122"/>
                <a:cs typeface="宋体" panose="02010600030101010101" pitchFamily="2" charset="-122"/>
              </a:rPr>
              <a:t>控制</a:t>
            </a:r>
            <a:r>
              <a:rPr sz="2000" spc="50" dirty="0" smtClean="0">
                <a:solidFill>
                  <a:srgbClr val="FFFFFF"/>
                </a:solidFill>
                <a:latin typeface="宋体" panose="02010600030101010101" pitchFamily="2" charset="-122"/>
                <a:cs typeface="宋体" panose="02010600030101010101" pitchFamily="2" charset="-122"/>
              </a:rPr>
              <a:t>权</a:t>
            </a:r>
            <a:r>
              <a:rPr sz="2000" spc="40" dirty="0">
                <a:solidFill>
                  <a:srgbClr val="FFFFFF"/>
                </a:solidFill>
                <a:latin typeface="宋体" panose="02010600030101010101" pitchFamily="2" charset="-122"/>
                <a:cs typeface="宋体" panose="02010600030101010101" pitchFamily="2" charset="-122"/>
              </a:rPr>
              <a:t>。</a:t>
            </a:r>
            <a:r>
              <a:rPr sz="2000" spc="40" dirty="0" smtClean="0">
                <a:solidFill>
                  <a:srgbClr val="FFFFFF"/>
                </a:solidFill>
                <a:latin typeface="宋体" panose="02010600030101010101" pitchFamily="2" charset="-122"/>
                <a:cs typeface="宋体" panose="02010600030101010101" pitchFamily="2" charset="-122"/>
              </a:rPr>
              <a:t>引导模</a:t>
            </a:r>
            <a:r>
              <a:rPr sz="2000" spc="25" dirty="0" smtClean="0">
                <a:solidFill>
                  <a:srgbClr val="FFFFFF"/>
                </a:solidFill>
                <a:latin typeface="宋体" panose="02010600030101010101" pitchFamily="2" charset="-122"/>
                <a:cs typeface="宋体" panose="02010600030101010101" pitchFamily="2" charset="-122"/>
              </a:rPr>
              <a:t>块</a:t>
            </a:r>
            <a:r>
              <a:rPr sz="2000" spc="40" dirty="0" smtClean="0">
                <a:solidFill>
                  <a:srgbClr val="FFFFFF"/>
                </a:solidFill>
                <a:latin typeface="宋体" panose="02010600030101010101" pitchFamily="2" charset="-122"/>
                <a:cs typeface="宋体" panose="02010600030101010101" pitchFamily="2" charset="-122"/>
              </a:rPr>
              <a:t>首先将</a:t>
            </a:r>
            <a:r>
              <a:rPr sz="2000" spc="25" dirty="0" smtClean="0">
                <a:solidFill>
                  <a:srgbClr val="FFFFFF"/>
                </a:solidFill>
                <a:latin typeface="宋体" panose="02010600030101010101" pitchFamily="2" charset="-122"/>
                <a:cs typeface="宋体" panose="02010600030101010101" pitchFamily="2" charset="-122"/>
              </a:rPr>
              <a:t>病</a:t>
            </a:r>
            <a:r>
              <a:rPr sz="2000" spc="40" dirty="0" smtClean="0">
                <a:solidFill>
                  <a:srgbClr val="FFFFFF"/>
                </a:solidFill>
                <a:latin typeface="宋体" panose="02010600030101010101" pitchFamily="2" charset="-122"/>
                <a:cs typeface="宋体" panose="02010600030101010101" pitchFamily="2" charset="-122"/>
              </a:rPr>
              <a:t>毒代码</a:t>
            </a:r>
            <a:r>
              <a:rPr sz="2000" spc="25" dirty="0" smtClean="0">
                <a:solidFill>
                  <a:srgbClr val="FFFFFF"/>
                </a:solidFill>
                <a:latin typeface="宋体" panose="02010600030101010101" pitchFamily="2" charset="-122"/>
                <a:cs typeface="宋体" panose="02010600030101010101" pitchFamily="2" charset="-122"/>
              </a:rPr>
              <a:t>引</a:t>
            </a:r>
            <a:r>
              <a:rPr sz="2000" spc="-5" dirty="0" smtClean="0">
                <a:solidFill>
                  <a:srgbClr val="FFFFFF"/>
                </a:solidFill>
                <a:latin typeface="宋体" panose="02010600030101010101" pitchFamily="2" charset="-122"/>
                <a:cs typeface="宋体" panose="02010600030101010101" pitchFamily="2" charset="-122"/>
              </a:rPr>
              <a:t>导</a:t>
            </a:r>
            <a:r>
              <a:rPr sz="2000" spc="40" dirty="0" smtClean="0">
                <a:solidFill>
                  <a:srgbClr val="FFFFFF"/>
                </a:solidFill>
                <a:latin typeface="宋体" panose="02010600030101010101" pitchFamily="2" charset="-122"/>
                <a:cs typeface="宋体" panose="02010600030101010101" pitchFamily="2" charset="-122"/>
              </a:rPr>
              <a:t>到</a:t>
            </a:r>
            <a:r>
              <a:rPr sz="2000" spc="25" dirty="0" smtClean="0">
                <a:solidFill>
                  <a:srgbClr val="FFFFFF"/>
                </a:solidFill>
                <a:latin typeface="宋体" panose="02010600030101010101" pitchFamily="2" charset="-122"/>
                <a:cs typeface="宋体" panose="02010600030101010101" pitchFamily="2" charset="-122"/>
              </a:rPr>
              <a:t>内</a:t>
            </a:r>
            <a:r>
              <a:rPr sz="2000" spc="40" dirty="0" smtClean="0">
                <a:solidFill>
                  <a:srgbClr val="FFFFFF"/>
                </a:solidFill>
                <a:latin typeface="宋体" panose="02010600030101010101" pitchFamily="2" charset="-122"/>
                <a:cs typeface="宋体" panose="02010600030101010101" pitchFamily="2" charset="-122"/>
              </a:rPr>
              <a:t>存中的</a:t>
            </a:r>
            <a:r>
              <a:rPr sz="2000" spc="25" dirty="0" smtClean="0">
                <a:solidFill>
                  <a:srgbClr val="FFFFFF"/>
                </a:solidFill>
                <a:latin typeface="宋体" panose="02010600030101010101" pitchFamily="2" charset="-122"/>
                <a:cs typeface="宋体" panose="02010600030101010101" pitchFamily="2" charset="-122"/>
              </a:rPr>
              <a:t>适</a:t>
            </a:r>
            <a:r>
              <a:rPr sz="2000" spc="40" dirty="0" smtClean="0">
                <a:solidFill>
                  <a:srgbClr val="FFFFFF"/>
                </a:solidFill>
                <a:latin typeface="宋体" panose="02010600030101010101" pitchFamily="2" charset="-122"/>
                <a:cs typeface="宋体" panose="02010600030101010101" pitchFamily="2" charset="-122"/>
              </a:rPr>
              <a:t>当位</a:t>
            </a:r>
            <a:r>
              <a:rPr sz="2000" spc="55" dirty="0" smtClean="0">
                <a:solidFill>
                  <a:srgbClr val="FFFFFF"/>
                </a:solidFill>
                <a:latin typeface="宋体" panose="02010600030101010101" pitchFamily="2" charset="-122"/>
                <a:cs typeface="宋体" panose="02010600030101010101" pitchFamily="2" charset="-122"/>
              </a:rPr>
              <a:t>置</a:t>
            </a:r>
            <a:r>
              <a:rPr sz="2000" spc="30" dirty="0">
                <a:solidFill>
                  <a:srgbClr val="FFFFFF"/>
                </a:solidFill>
                <a:latin typeface="宋体" panose="02010600030101010101" pitchFamily="2" charset="-122"/>
                <a:cs typeface="宋体" panose="02010600030101010101" pitchFamily="2" charset="-122"/>
              </a:rPr>
              <a:t>，</a:t>
            </a:r>
            <a:r>
              <a:rPr sz="2000" spc="40" dirty="0" smtClean="0">
                <a:solidFill>
                  <a:srgbClr val="FFFFFF"/>
                </a:solidFill>
                <a:latin typeface="宋体" panose="02010600030101010101" pitchFamily="2" charset="-122"/>
                <a:cs typeface="宋体" panose="02010600030101010101" pitchFamily="2" charset="-122"/>
              </a:rPr>
              <a:t>其次调</a:t>
            </a:r>
            <a:r>
              <a:rPr sz="2000" spc="25" dirty="0" smtClean="0">
                <a:solidFill>
                  <a:srgbClr val="FFFFFF"/>
                </a:solidFill>
                <a:latin typeface="宋体" panose="02010600030101010101" pitchFamily="2" charset="-122"/>
                <a:cs typeface="宋体" panose="02010600030101010101" pitchFamily="2" charset="-122"/>
              </a:rPr>
              <a:t>用</a:t>
            </a:r>
            <a:r>
              <a:rPr sz="2000" spc="40" dirty="0" smtClean="0">
                <a:solidFill>
                  <a:srgbClr val="FFFFFF"/>
                </a:solidFill>
                <a:latin typeface="宋体" panose="02010600030101010101" pitchFamily="2" charset="-122"/>
                <a:cs typeface="宋体" panose="02010600030101010101" pitchFamily="2" charset="-122"/>
              </a:rPr>
              <a:t>感染模</a:t>
            </a:r>
            <a:r>
              <a:rPr sz="2000" spc="25" dirty="0" smtClean="0">
                <a:solidFill>
                  <a:srgbClr val="FFFFFF"/>
                </a:solidFill>
                <a:latin typeface="宋体" panose="02010600030101010101" pitchFamily="2" charset="-122"/>
                <a:cs typeface="宋体" panose="02010600030101010101" pitchFamily="2" charset="-122"/>
              </a:rPr>
              <a:t>块</a:t>
            </a:r>
            <a:r>
              <a:rPr sz="2000" spc="-5" dirty="0" smtClean="0">
                <a:solidFill>
                  <a:srgbClr val="FFFFFF"/>
                </a:solidFill>
                <a:latin typeface="宋体" panose="02010600030101010101" pitchFamily="2" charset="-122"/>
                <a:cs typeface="宋体" panose="02010600030101010101" pitchFamily="2" charset="-122"/>
              </a:rPr>
              <a:t>进</a:t>
            </a:r>
            <a:r>
              <a:rPr sz="2000" spc="40" dirty="0" smtClean="0">
                <a:solidFill>
                  <a:srgbClr val="FFFFFF"/>
                </a:solidFill>
                <a:latin typeface="宋体" panose="02010600030101010101" pitchFamily="2" charset="-122"/>
                <a:cs typeface="宋体" panose="02010600030101010101" pitchFamily="2" charset="-122"/>
              </a:rPr>
              <a:t>行</a:t>
            </a:r>
            <a:r>
              <a:rPr sz="2000" spc="30" dirty="0" smtClean="0">
                <a:solidFill>
                  <a:srgbClr val="FFFFFF"/>
                </a:solidFill>
                <a:latin typeface="宋体" panose="02010600030101010101" pitchFamily="2" charset="-122"/>
                <a:cs typeface="宋体" panose="02010600030101010101" pitchFamily="2" charset="-122"/>
              </a:rPr>
              <a:t>感</a:t>
            </a:r>
            <a:r>
              <a:rPr sz="2000" spc="50" dirty="0" smtClean="0">
                <a:solidFill>
                  <a:srgbClr val="FFFFFF"/>
                </a:solidFill>
                <a:latin typeface="宋体" panose="02010600030101010101" pitchFamily="2" charset="-122"/>
                <a:cs typeface="宋体" panose="02010600030101010101" pitchFamily="2" charset="-122"/>
              </a:rPr>
              <a:t>染</a:t>
            </a:r>
            <a:r>
              <a:rPr sz="2000" spc="50" dirty="0">
                <a:solidFill>
                  <a:srgbClr val="FFFFFF"/>
                </a:solidFill>
                <a:latin typeface="宋体" panose="02010600030101010101" pitchFamily="2" charset="-122"/>
                <a:cs typeface="宋体" panose="02010600030101010101" pitchFamily="2" charset="-122"/>
              </a:rPr>
              <a:t>，</a:t>
            </a:r>
            <a:r>
              <a:rPr sz="2000" spc="40" dirty="0" smtClean="0">
                <a:solidFill>
                  <a:srgbClr val="FFFFFF"/>
                </a:solidFill>
                <a:latin typeface="宋体" panose="02010600030101010101" pitchFamily="2" charset="-122"/>
                <a:cs typeface="宋体" panose="02010600030101010101" pitchFamily="2" charset="-122"/>
              </a:rPr>
              <a:t>然</a:t>
            </a:r>
            <a:r>
              <a:rPr sz="2000" spc="25" dirty="0" smtClean="0">
                <a:solidFill>
                  <a:srgbClr val="FFFFFF"/>
                </a:solidFill>
                <a:latin typeface="宋体" panose="02010600030101010101" pitchFamily="2" charset="-122"/>
                <a:cs typeface="宋体" panose="02010600030101010101" pitchFamily="2" charset="-122"/>
              </a:rPr>
              <a:t>后</a:t>
            </a:r>
            <a:r>
              <a:rPr sz="2000" spc="40" dirty="0" smtClean="0">
                <a:solidFill>
                  <a:srgbClr val="FFFFFF"/>
                </a:solidFill>
                <a:latin typeface="宋体" panose="02010600030101010101" pitchFamily="2" charset="-122"/>
                <a:cs typeface="宋体" panose="02010600030101010101" pitchFamily="2" charset="-122"/>
              </a:rPr>
              <a:t>根据触</a:t>
            </a:r>
            <a:r>
              <a:rPr sz="2000" spc="25" dirty="0" smtClean="0">
                <a:solidFill>
                  <a:srgbClr val="FFFFFF"/>
                </a:solidFill>
                <a:latin typeface="宋体" panose="02010600030101010101" pitchFamily="2" charset="-122"/>
                <a:cs typeface="宋体" panose="02010600030101010101" pitchFamily="2" charset="-122"/>
              </a:rPr>
              <a:t>发</a:t>
            </a:r>
            <a:r>
              <a:rPr sz="2000" spc="40" dirty="0" smtClean="0">
                <a:solidFill>
                  <a:srgbClr val="FFFFFF"/>
                </a:solidFill>
                <a:latin typeface="宋体" panose="02010600030101010101" pitchFamily="2" charset="-122"/>
                <a:cs typeface="宋体" panose="02010600030101010101" pitchFamily="2" charset="-122"/>
              </a:rPr>
              <a:t>模块的</a:t>
            </a:r>
            <a:r>
              <a:rPr sz="2000" spc="25" dirty="0" smtClean="0">
                <a:solidFill>
                  <a:srgbClr val="FFFFFF"/>
                </a:solidFill>
                <a:latin typeface="宋体" panose="02010600030101010101" pitchFamily="2" charset="-122"/>
                <a:cs typeface="宋体" panose="02010600030101010101" pitchFamily="2" charset="-122"/>
              </a:rPr>
              <a:t>返</a:t>
            </a:r>
            <a:r>
              <a:rPr sz="2000" spc="40" dirty="0" smtClean="0">
                <a:solidFill>
                  <a:srgbClr val="FFFFFF"/>
                </a:solidFill>
                <a:latin typeface="宋体" panose="02010600030101010101" pitchFamily="2" charset="-122"/>
                <a:cs typeface="宋体" panose="02010600030101010101" pitchFamily="2" charset="-122"/>
              </a:rPr>
              <a:t>回值决</a:t>
            </a:r>
            <a:r>
              <a:rPr sz="2000" spc="25" dirty="0" smtClean="0">
                <a:solidFill>
                  <a:srgbClr val="FFFFFF"/>
                </a:solidFill>
                <a:latin typeface="宋体" panose="02010600030101010101" pitchFamily="2" charset="-122"/>
                <a:cs typeface="宋体" panose="02010600030101010101" pitchFamily="2" charset="-122"/>
              </a:rPr>
              <a:t>定</a:t>
            </a:r>
            <a:r>
              <a:rPr sz="2000" spc="-5" dirty="0" smtClean="0">
                <a:solidFill>
                  <a:srgbClr val="FFFFFF"/>
                </a:solidFill>
                <a:latin typeface="宋体" panose="02010600030101010101" pitchFamily="2" charset="-122"/>
                <a:cs typeface="宋体" panose="02010600030101010101" pitchFamily="2" charset="-122"/>
              </a:rPr>
              <a:t>是调用病毒的破坏模块还是执行正常</a:t>
            </a:r>
            <a:r>
              <a:rPr sz="2000" dirty="0" smtClean="0">
                <a:solidFill>
                  <a:srgbClr val="FFFFFF"/>
                </a:solidFill>
                <a:latin typeface="宋体" panose="02010600030101010101" pitchFamily="2" charset="-122"/>
                <a:cs typeface="宋体" panose="02010600030101010101" pitchFamily="2" charset="-122"/>
              </a:rPr>
              <a:t>的</a:t>
            </a:r>
            <a:r>
              <a:rPr sz="2000" spc="-5" dirty="0" smtClean="0">
                <a:solidFill>
                  <a:srgbClr val="FFFFFF"/>
                </a:solidFill>
                <a:latin typeface="宋体" panose="02010600030101010101" pitchFamily="2" charset="-122"/>
                <a:cs typeface="宋体" panose="02010600030101010101" pitchFamily="2" charset="-122"/>
              </a:rPr>
              <a:t>程</a:t>
            </a:r>
            <a:r>
              <a:rPr sz="2000" spc="-35" dirty="0" smtClean="0">
                <a:solidFill>
                  <a:srgbClr val="FFFFFF"/>
                </a:solidFill>
                <a:latin typeface="宋体" panose="02010600030101010101" pitchFamily="2" charset="-122"/>
                <a:cs typeface="宋体" panose="02010600030101010101" pitchFamily="2" charset="-122"/>
              </a:rPr>
              <a:t>序</a:t>
            </a:r>
            <a:r>
              <a:rPr sz="2000" spc="-5" dirty="0">
                <a:solidFill>
                  <a:srgbClr val="FFFFFF"/>
                </a:solidFill>
                <a:latin typeface="宋体" panose="02010600030101010101" pitchFamily="2" charset="-122"/>
                <a:cs typeface="宋体" panose="02010600030101010101" pitchFamily="2" charset="-122"/>
              </a:rPr>
              <a:t>。</a:t>
            </a:r>
            <a:endParaRPr sz="2000" dirty="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634006" y="420810"/>
            <a:ext cx="2496870" cy="378554"/>
          </a:xfrm>
        </p:spPr>
        <p:txBody>
          <a:bodyPr>
            <a:noAutofit/>
          </a:bodyPr>
          <a:lstStyle/>
          <a:p>
            <a:r>
              <a:rPr lang="en-US" altLang="zh-CN" sz="2400" spc="600" dirty="0">
                <a:solidFill>
                  <a:srgbClr val="084772"/>
                </a:solidFill>
                <a:latin typeface="微软雅黑" panose="020B0503020204020204" pitchFamily="34" charset="-122"/>
                <a:ea typeface="微软雅黑" panose="020B0503020204020204" pitchFamily="34" charset="-122"/>
              </a:rPr>
              <a:t> </a:t>
            </a:r>
            <a:r>
              <a:rPr lang="zh-CN" altLang="en-US" sz="2400" spc="600" dirty="0">
                <a:solidFill>
                  <a:srgbClr val="084772"/>
                </a:solidFill>
                <a:latin typeface="微软雅黑" panose="020B0503020204020204" pitchFamily="34" charset="-122"/>
                <a:ea typeface="微软雅黑" panose="020B0503020204020204" pitchFamily="34" charset="-122"/>
              </a:rPr>
              <a:t>病毒的结构</a:t>
            </a:r>
          </a:p>
        </p:txBody>
      </p:sp>
      <p:sp>
        <p:nvSpPr>
          <p:cNvPr id="33" name="矩形 32"/>
          <p:cNvSpPr/>
          <p:nvPr/>
        </p:nvSpPr>
        <p:spPr>
          <a:xfrm>
            <a:off x="3151696" y="411446"/>
            <a:ext cx="904030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 y="411446"/>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0" name="对象 29"/>
          <p:cNvGraphicFramePr/>
          <p:nvPr/>
        </p:nvGraphicFramePr>
        <p:xfrm>
          <a:off x="1915160" y="1448435"/>
          <a:ext cx="7780655" cy="2273935"/>
        </p:xfrm>
        <a:graphic>
          <a:graphicData uri="http://schemas.openxmlformats.org/presentationml/2006/ole">
            <mc:AlternateContent xmlns:mc="http://schemas.openxmlformats.org/markup-compatibility/2006">
              <mc:Choice xmlns:v="urn:schemas-microsoft-com:vml" Requires="v">
                <p:oleObj spid="_x0000_s3105" r:id="rId4" imgW="10350500" imgH="2717800" progId="Visio.Drawing.15">
                  <p:embed/>
                </p:oleObj>
              </mc:Choice>
              <mc:Fallback>
                <p:oleObj r:id="rId4" imgW="10350500" imgH="2717800" progId="Visio.Drawing.15">
                  <p:embed/>
                  <p:pic>
                    <p:nvPicPr>
                      <p:cNvPr id="0" name="图片 34"/>
                      <p:cNvPicPr/>
                      <p:nvPr/>
                    </p:nvPicPr>
                    <p:blipFill>
                      <a:blip r:embed="rId5"/>
                      <a:stretch>
                        <a:fillRect/>
                      </a:stretch>
                    </p:blipFill>
                    <p:spPr>
                      <a:xfrm>
                        <a:off x="1915160" y="1448435"/>
                        <a:ext cx="7780655" cy="2273935"/>
                      </a:xfrm>
                      <a:prstGeom prst="rect">
                        <a:avLst/>
                      </a:prstGeom>
                    </p:spPr>
                  </p:pic>
                </p:oleObj>
              </mc:Fallback>
            </mc:AlternateContent>
          </a:graphicData>
        </a:graphic>
      </p:graphicFrame>
      <p:sp>
        <p:nvSpPr>
          <p:cNvPr id="38" name="object 5"/>
          <p:cNvSpPr txBox="1"/>
          <p:nvPr/>
        </p:nvSpPr>
        <p:spPr>
          <a:xfrm>
            <a:off x="2322830" y="4772660"/>
            <a:ext cx="6096635" cy="1525905"/>
          </a:xfrm>
          <a:prstGeom prst="rect">
            <a:avLst/>
          </a:prstGeom>
        </p:spPr>
        <p:txBody>
          <a:bodyPr vert="horz" wrap="square" lIns="0" tIns="19050" rIns="0" bIns="0" rtlCol="0">
            <a:spAutoFit/>
          </a:bodyPr>
          <a:lstStyle/>
          <a:p>
            <a:pPr marL="12700" marR="5080" algn="just">
              <a:lnSpc>
                <a:spcPct val="98000"/>
              </a:lnSpc>
              <a:spcBef>
                <a:spcPts val="150"/>
              </a:spcBef>
            </a:pPr>
            <a:r>
              <a:rPr sz="2000" spc="40" dirty="0">
                <a:solidFill>
                  <a:srgbClr val="FFFFFF"/>
                </a:solidFill>
                <a:latin typeface="宋体" panose="02010600030101010101" pitchFamily="2" charset="-122"/>
                <a:cs typeface="宋体" panose="02010600030101010101" pitchFamily="2" charset="-122"/>
              </a:rPr>
              <a:t>引</a:t>
            </a:r>
            <a:r>
              <a:rPr sz="2000" spc="30" dirty="0">
                <a:solidFill>
                  <a:srgbClr val="FFFFFF"/>
                </a:solidFill>
                <a:latin typeface="宋体" panose="02010600030101010101" pitchFamily="2" charset="-122"/>
                <a:cs typeface="宋体" panose="02010600030101010101" pitchFamily="2" charset="-122"/>
              </a:rPr>
              <a:t>导</a:t>
            </a:r>
            <a:r>
              <a:rPr sz="2000" spc="40" dirty="0">
                <a:solidFill>
                  <a:srgbClr val="FFFFFF"/>
                </a:solidFill>
                <a:latin typeface="宋体" panose="02010600030101010101" pitchFamily="2" charset="-122"/>
                <a:cs typeface="宋体" panose="02010600030101010101" pitchFamily="2" charset="-122"/>
              </a:rPr>
              <a:t>模块是</a:t>
            </a:r>
            <a:r>
              <a:rPr sz="2000" spc="30" dirty="0">
                <a:solidFill>
                  <a:srgbClr val="FFFFFF"/>
                </a:solidFill>
                <a:latin typeface="宋体" panose="02010600030101010101" pitchFamily="2" charset="-122"/>
                <a:cs typeface="宋体" panose="02010600030101010101" pitchFamily="2" charset="-122"/>
              </a:rPr>
              <a:t>病</a:t>
            </a:r>
            <a:r>
              <a:rPr sz="2000" spc="40" dirty="0">
                <a:solidFill>
                  <a:srgbClr val="FFFFFF"/>
                </a:solidFill>
                <a:latin typeface="宋体" panose="02010600030101010101" pitchFamily="2" charset="-122"/>
                <a:cs typeface="宋体" panose="02010600030101010101" pitchFamily="2" charset="-122"/>
              </a:rPr>
              <a:t>毒的入</a:t>
            </a:r>
            <a:r>
              <a:rPr sz="2000" spc="30" dirty="0">
                <a:solidFill>
                  <a:srgbClr val="FFFFFF"/>
                </a:solidFill>
                <a:latin typeface="宋体" panose="02010600030101010101" pitchFamily="2" charset="-122"/>
                <a:cs typeface="宋体" panose="02010600030101010101" pitchFamily="2" charset="-122"/>
              </a:rPr>
              <a:t>口</a:t>
            </a:r>
            <a:r>
              <a:rPr sz="2000" spc="40" dirty="0">
                <a:solidFill>
                  <a:srgbClr val="FFFFFF"/>
                </a:solidFill>
                <a:latin typeface="宋体" panose="02010600030101010101" pitchFamily="2" charset="-122"/>
                <a:cs typeface="宋体" panose="02010600030101010101" pitchFamily="2" charset="-122"/>
              </a:rPr>
              <a:t>模</a:t>
            </a:r>
            <a:r>
              <a:rPr sz="2000" spc="65" dirty="0">
                <a:solidFill>
                  <a:srgbClr val="FFFFFF"/>
                </a:solidFill>
                <a:latin typeface="宋体" panose="02010600030101010101" pitchFamily="2" charset="-122"/>
                <a:cs typeface="宋体" panose="02010600030101010101" pitchFamily="2" charset="-122"/>
              </a:rPr>
              <a:t>块</a:t>
            </a:r>
            <a:r>
              <a:rPr sz="2000" spc="50" dirty="0">
                <a:solidFill>
                  <a:srgbClr val="FFFFFF"/>
                </a:solidFill>
                <a:latin typeface="宋体" panose="02010600030101010101" pitchFamily="2" charset="-122"/>
                <a:cs typeface="宋体" panose="02010600030101010101" pitchFamily="2" charset="-122"/>
              </a:rPr>
              <a:t>，</a:t>
            </a:r>
            <a:r>
              <a:rPr sz="2000" spc="25" dirty="0">
                <a:solidFill>
                  <a:srgbClr val="FFFFFF"/>
                </a:solidFill>
                <a:latin typeface="宋体" panose="02010600030101010101" pitchFamily="2" charset="-122"/>
                <a:cs typeface="宋体" panose="02010600030101010101" pitchFamily="2" charset="-122"/>
              </a:rPr>
              <a:t>它</a:t>
            </a:r>
            <a:r>
              <a:rPr sz="2000" spc="40" dirty="0">
                <a:solidFill>
                  <a:srgbClr val="FFFFFF"/>
                </a:solidFill>
                <a:latin typeface="宋体" panose="02010600030101010101" pitchFamily="2" charset="-122"/>
                <a:cs typeface="宋体" panose="02010600030101010101" pitchFamily="2" charset="-122"/>
              </a:rPr>
              <a:t>最先获</a:t>
            </a:r>
            <a:r>
              <a:rPr sz="2000" spc="25" dirty="0">
                <a:solidFill>
                  <a:srgbClr val="FFFFFF"/>
                </a:solidFill>
                <a:latin typeface="宋体" panose="02010600030101010101" pitchFamily="2" charset="-122"/>
                <a:cs typeface="宋体" panose="02010600030101010101" pitchFamily="2" charset="-122"/>
              </a:rPr>
              <a:t>得</a:t>
            </a:r>
            <a:r>
              <a:rPr sz="2000" spc="-5" dirty="0">
                <a:solidFill>
                  <a:srgbClr val="FFFFFF"/>
                </a:solidFill>
                <a:latin typeface="宋体" panose="02010600030101010101" pitchFamily="2" charset="-122"/>
                <a:cs typeface="宋体" panose="02010600030101010101" pitchFamily="2" charset="-122"/>
              </a:rPr>
              <a:t>系 </a:t>
            </a:r>
            <a:r>
              <a:rPr sz="2000" spc="40" dirty="0">
                <a:solidFill>
                  <a:srgbClr val="FFFFFF"/>
                </a:solidFill>
                <a:latin typeface="宋体" panose="02010600030101010101" pitchFamily="2" charset="-122"/>
                <a:cs typeface="宋体" panose="02010600030101010101" pitchFamily="2" charset="-122"/>
              </a:rPr>
              <a:t>统</a:t>
            </a:r>
            <a:r>
              <a:rPr sz="2000" spc="30" dirty="0">
                <a:solidFill>
                  <a:srgbClr val="FFFFFF"/>
                </a:solidFill>
                <a:latin typeface="宋体" panose="02010600030101010101" pitchFamily="2" charset="-122"/>
                <a:cs typeface="宋体" panose="02010600030101010101" pitchFamily="2" charset="-122"/>
              </a:rPr>
              <a:t>的</a:t>
            </a:r>
            <a:r>
              <a:rPr sz="2000" spc="40" dirty="0">
                <a:solidFill>
                  <a:srgbClr val="FFFFFF"/>
                </a:solidFill>
                <a:latin typeface="宋体" panose="02010600030101010101" pitchFamily="2" charset="-122"/>
                <a:cs typeface="宋体" panose="02010600030101010101" pitchFamily="2" charset="-122"/>
              </a:rPr>
              <a:t>控制</a:t>
            </a:r>
            <a:r>
              <a:rPr sz="2000" spc="50" dirty="0">
                <a:solidFill>
                  <a:srgbClr val="FFFFFF"/>
                </a:solidFill>
                <a:latin typeface="宋体" panose="02010600030101010101" pitchFamily="2" charset="-122"/>
                <a:cs typeface="宋体" panose="02010600030101010101" pitchFamily="2" charset="-122"/>
              </a:rPr>
              <a:t>权</a:t>
            </a:r>
            <a:r>
              <a:rPr sz="2000" spc="40" dirty="0">
                <a:solidFill>
                  <a:srgbClr val="FFFFFF"/>
                </a:solidFill>
                <a:latin typeface="宋体" panose="02010600030101010101" pitchFamily="2" charset="-122"/>
                <a:cs typeface="宋体" panose="02010600030101010101" pitchFamily="2" charset="-122"/>
              </a:rPr>
              <a:t>。引导模</a:t>
            </a:r>
            <a:r>
              <a:rPr sz="2000" spc="25" dirty="0">
                <a:solidFill>
                  <a:srgbClr val="FFFFFF"/>
                </a:solidFill>
                <a:latin typeface="宋体" panose="02010600030101010101" pitchFamily="2" charset="-122"/>
                <a:cs typeface="宋体" panose="02010600030101010101" pitchFamily="2" charset="-122"/>
              </a:rPr>
              <a:t>块</a:t>
            </a:r>
            <a:r>
              <a:rPr sz="2000" spc="40" dirty="0">
                <a:solidFill>
                  <a:srgbClr val="FFFFFF"/>
                </a:solidFill>
                <a:latin typeface="宋体" panose="02010600030101010101" pitchFamily="2" charset="-122"/>
                <a:cs typeface="宋体" panose="02010600030101010101" pitchFamily="2" charset="-122"/>
              </a:rPr>
              <a:t>首先将</a:t>
            </a:r>
            <a:r>
              <a:rPr sz="2000" spc="25" dirty="0">
                <a:solidFill>
                  <a:srgbClr val="FFFFFF"/>
                </a:solidFill>
                <a:latin typeface="宋体" panose="02010600030101010101" pitchFamily="2" charset="-122"/>
                <a:cs typeface="宋体" panose="02010600030101010101" pitchFamily="2" charset="-122"/>
              </a:rPr>
              <a:t>病</a:t>
            </a:r>
            <a:r>
              <a:rPr sz="2000" spc="40" dirty="0">
                <a:solidFill>
                  <a:srgbClr val="FFFFFF"/>
                </a:solidFill>
                <a:latin typeface="宋体" panose="02010600030101010101" pitchFamily="2" charset="-122"/>
                <a:cs typeface="宋体" panose="02010600030101010101" pitchFamily="2" charset="-122"/>
              </a:rPr>
              <a:t>毒代码</a:t>
            </a:r>
            <a:r>
              <a:rPr sz="2000" spc="25" dirty="0">
                <a:solidFill>
                  <a:srgbClr val="FFFFFF"/>
                </a:solidFill>
                <a:latin typeface="宋体" panose="02010600030101010101" pitchFamily="2" charset="-122"/>
                <a:cs typeface="宋体" panose="02010600030101010101" pitchFamily="2" charset="-122"/>
              </a:rPr>
              <a:t>引</a:t>
            </a:r>
            <a:r>
              <a:rPr sz="2000" spc="-5" dirty="0">
                <a:solidFill>
                  <a:srgbClr val="FFFFFF"/>
                </a:solidFill>
                <a:latin typeface="宋体" panose="02010600030101010101" pitchFamily="2" charset="-122"/>
                <a:cs typeface="宋体" panose="02010600030101010101" pitchFamily="2" charset="-122"/>
              </a:rPr>
              <a:t>导 </a:t>
            </a:r>
            <a:r>
              <a:rPr sz="2000" spc="40" dirty="0">
                <a:solidFill>
                  <a:srgbClr val="FFFFFF"/>
                </a:solidFill>
                <a:latin typeface="宋体" panose="02010600030101010101" pitchFamily="2" charset="-122"/>
                <a:cs typeface="宋体" panose="02010600030101010101" pitchFamily="2" charset="-122"/>
              </a:rPr>
              <a:t>到</a:t>
            </a:r>
            <a:r>
              <a:rPr sz="2000" spc="25" dirty="0">
                <a:solidFill>
                  <a:srgbClr val="FFFFFF"/>
                </a:solidFill>
                <a:latin typeface="宋体" panose="02010600030101010101" pitchFamily="2" charset="-122"/>
                <a:cs typeface="宋体" panose="02010600030101010101" pitchFamily="2" charset="-122"/>
              </a:rPr>
              <a:t>内</a:t>
            </a:r>
            <a:r>
              <a:rPr sz="2000" spc="40" dirty="0">
                <a:solidFill>
                  <a:srgbClr val="FFFFFF"/>
                </a:solidFill>
                <a:latin typeface="宋体" panose="02010600030101010101" pitchFamily="2" charset="-122"/>
                <a:cs typeface="宋体" panose="02010600030101010101" pitchFamily="2" charset="-122"/>
              </a:rPr>
              <a:t>存中的</a:t>
            </a:r>
            <a:r>
              <a:rPr sz="2000" spc="25" dirty="0">
                <a:solidFill>
                  <a:srgbClr val="FFFFFF"/>
                </a:solidFill>
                <a:latin typeface="宋体" panose="02010600030101010101" pitchFamily="2" charset="-122"/>
                <a:cs typeface="宋体" panose="02010600030101010101" pitchFamily="2" charset="-122"/>
              </a:rPr>
              <a:t>适</a:t>
            </a:r>
            <a:r>
              <a:rPr sz="2000" spc="40" dirty="0">
                <a:solidFill>
                  <a:srgbClr val="FFFFFF"/>
                </a:solidFill>
                <a:latin typeface="宋体" panose="02010600030101010101" pitchFamily="2" charset="-122"/>
                <a:cs typeface="宋体" panose="02010600030101010101" pitchFamily="2" charset="-122"/>
              </a:rPr>
              <a:t>当位</a:t>
            </a:r>
            <a:r>
              <a:rPr sz="2000" spc="55" dirty="0">
                <a:solidFill>
                  <a:srgbClr val="FFFFFF"/>
                </a:solidFill>
                <a:latin typeface="宋体" panose="02010600030101010101" pitchFamily="2" charset="-122"/>
                <a:cs typeface="宋体" panose="02010600030101010101" pitchFamily="2" charset="-122"/>
              </a:rPr>
              <a:t>置</a:t>
            </a:r>
            <a:r>
              <a:rPr sz="2000" spc="30" dirty="0">
                <a:solidFill>
                  <a:srgbClr val="FFFFFF"/>
                </a:solidFill>
                <a:latin typeface="宋体" panose="02010600030101010101" pitchFamily="2" charset="-122"/>
                <a:cs typeface="宋体" panose="02010600030101010101" pitchFamily="2" charset="-122"/>
              </a:rPr>
              <a:t>，</a:t>
            </a:r>
            <a:r>
              <a:rPr sz="2000" spc="40" dirty="0">
                <a:solidFill>
                  <a:srgbClr val="FFFFFF"/>
                </a:solidFill>
                <a:latin typeface="宋体" panose="02010600030101010101" pitchFamily="2" charset="-122"/>
                <a:cs typeface="宋体" panose="02010600030101010101" pitchFamily="2" charset="-122"/>
              </a:rPr>
              <a:t>其次调</a:t>
            </a:r>
            <a:r>
              <a:rPr sz="2000" spc="25" dirty="0">
                <a:solidFill>
                  <a:srgbClr val="FFFFFF"/>
                </a:solidFill>
                <a:latin typeface="宋体" panose="02010600030101010101" pitchFamily="2" charset="-122"/>
                <a:cs typeface="宋体" panose="02010600030101010101" pitchFamily="2" charset="-122"/>
              </a:rPr>
              <a:t>用</a:t>
            </a:r>
            <a:r>
              <a:rPr sz="2000" spc="40" dirty="0">
                <a:solidFill>
                  <a:srgbClr val="FFFFFF"/>
                </a:solidFill>
                <a:latin typeface="宋体" panose="02010600030101010101" pitchFamily="2" charset="-122"/>
                <a:cs typeface="宋体" panose="02010600030101010101" pitchFamily="2" charset="-122"/>
              </a:rPr>
              <a:t>感染模</a:t>
            </a:r>
            <a:r>
              <a:rPr sz="2000" spc="25" dirty="0">
                <a:solidFill>
                  <a:srgbClr val="FFFFFF"/>
                </a:solidFill>
                <a:latin typeface="宋体" panose="02010600030101010101" pitchFamily="2" charset="-122"/>
                <a:cs typeface="宋体" panose="02010600030101010101" pitchFamily="2" charset="-122"/>
              </a:rPr>
              <a:t>块</a:t>
            </a:r>
            <a:r>
              <a:rPr sz="2000" spc="-5" dirty="0">
                <a:solidFill>
                  <a:srgbClr val="FFFFFF"/>
                </a:solidFill>
                <a:latin typeface="宋体" panose="02010600030101010101" pitchFamily="2" charset="-122"/>
                <a:cs typeface="宋体" panose="02010600030101010101" pitchFamily="2" charset="-122"/>
              </a:rPr>
              <a:t>进 </a:t>
            </a:r>
            <a:r>
              <a:rPr sz="2000" spc="40" dirty="0">
                <a:solidFill>
                  <a:srgbClr val="FFFFFF"/>
                </a:solidFill>
                <a:latin typeface="宋体" panose="02010600030101010101" pitchFamily="2" charset="-122"/>
                <a:cs typeface="宋体" panose="02010600030101010101" pitchFamily="2" charset="-122"/>
              </a:rPr>
              <a:t>行</a:t>
            </a:r>
            <a:r>
              <a:rPr sz="2000" spc="30" dirty="0">
                <a:solidFill>
                  <a:srgbClr val="FFFFFF"/>
                </a:solidFill>
                <a:latin typeface="宋体" panose="02010600030101010101" pitchFamily="2" charset="-122"/>
                <a:cs typeface="宋体" panose="02010600030101010101" pitchFamily="2" charset="-122"/>
              </a:rPr>
              <a:t>感</a:t>
            </a:r>
            <a:r>
              <a:rPr sz="2000" spc="50" dirty="0">
                <a:solidFill>
                  <a:srgbClr val="FFFFFF"/>
                </a:solidFill>
                <a:latin typeface="宋体" panose="02010600030101010101" pitchFamily="2" charset="-122"/>
                <a:cs typeface="宋体" panose="02010600030101010101" pitchFamily="2" charset="-122"/>
              </a:rPr>
              <a:t>染，</a:t>
            </a:r>
            <a:r>
              <a:rPr sz="2000" spc="40" dirty="0">
                <a:solidFill>
                  <a:srgbClr val="FFFFFF"/>
                </a:solidFill>
                <a:latin typeface="宋体" panose="02010600030101010101" pitchFamily="2" charset="-122"/>
                <a:cs typeface="宋体" panose="02010600030101010101" pitchFamily="2" charset="-122"/>
              </a:rPr>
              <a:t>然</a:t>
            </a:r>
            <a:r>
              <a:rPr sz="2000" spc="25" dirty="0">
                <a:solidFill>
                  <a:srgbClr val="FFFFFF"/>
                </a:solidFill>
                <a:latin typeface="宋体" panose="02010600030101010101" pitchFamily="2" charset="-122"/>
                <a:cs typeface="宋体" panose="02010600030101010101" pitchFamily="2" charset="-122"/>
              </a:rPr>
              <a:t>后</a:t>
            </a:r>
            <a:r>
              <a:rPr sz="2000" spc="40" dirty="0">
                <a:solidFill>
                  <a:srgbClr val="FFFFFF"/>
                </a:solidFill>
                <a:latin typeface="宋体" panose="02010600030101010101" pitchFamily="2" charset="-122"/>
                <a:cs typeface="宋体" panose="02010600030101010101" pitchFamily="2" charset="-122"/>
              </a:rPr>
              <a:t>根据触</a:t>
            </a:r>
            <a:r>
              <a:rPr sz="2000" spc="25" dirty="0">
                <a:solidFill>
                  <a:srgbClr val="FFFFFF"/>
                </a:solidFill>
                <a:latin typeface="宋体" panose="02010600030101010101" pitchFamily="2" charset="-122"/>
                <a:cs typeface="宋体" panose="02010600030101010101" pitchFamily="2" charset="-122"/>
              </a:rPr>
              <a:t>发</a:t>
            </a:r>
            <a:r>
              <a:rPr sz="2000" spc="40" dirty="0">
                <a:solidFill>
                  <a:srgbClr val="FFFFFF"/>
                </a:solidFill>
                <a:latin typeface="宋体" panose="02010600030101010101" pitchFamily="2" charset="-122"/>
                <a:cs typeface="宋体" panose="02010600030101010101" pitchFamily="2" charset="-122"/>
              </a:rPr>
              <a:t>模块的</a:t>
            </a:r>
            <a:r>
              <a:rPr sz="2000" spc="25" dirty="0">
                <a:solidFill>
                  <a:srgbClr val="FFFFFF"/>
                </a:solidFill>
                <a:latin typeface="宋体" panose="02010600030101010101" pitchFamily="2" charset="-122"/>
                <a:cs typeface="宋体" panose="02010600030101010101" pitchFamily="2" charset="-122"/>
              </a:rPr>
              <a:t>返</a:t>
            </a:r>
            <a:r>
              <a:rPr sz="2000" spc="40" dirty="0">
                <a:solidFill>
                  <a:srgbClr val="FFFFFF"/>
                </a:solidFill>
                <a:latin typeface="宋体" panose="02010600030101010101" pitchFamily="2" charset="-122"/>
                <a:cs typeface="宋体" panose="02010600030101010101" pitchFamily="2" charset="-122"/>
              </a:rPr>
              <a:t>回值决</a:t>
            </a:r>
            <a:r>
              <a:rPr sz="2000" spc="25" dirty="0">
                <a:solidFill>
                  <a:srgbClr val="FFFFFF"/>
                </a:solidFill>
                <a:latin typeface="宋体" panose="02010600030101010101" pitchFamily="2" charset="-122"/>
                <a:cs typeface="宋体" panose="02010600030101010101" pitchFamily="2" charset="-122"/>
              </a:rPr>
              <a:t>定</a:t>
            </a:r>
            <a:r>
              <a:rPr sz="2000" spc="-5" dirty="0">
                <a:solidFill>
                  <a:srgbClr val="FFFFFF"/>
                </a:solidFill>
                <a:latin typeface="宋体" panose="02010600030101010101" pitchFamily="2" charset="-122"/>
                <a:cs typeface="宋体" panose="02010600030101010101" pitchFamily="2" charset="-122"/>
              </a:rPr>
              <a:t>是 调用病毒的破坏模块还是执行正常</a:t>
            </a:r>
            <a:r>
              <a:rPr sz="2000" dirty="0">
                <a:solidFill>
                  <a:srgbClr val="FFFFFF"/>
                </a:solidFill>
                <a:latin typeface="宋体" panose="02010600030101010101" pitchFamily="2" charset="-122"/>
                <a:cs typeface="宋体" panose="02010600030101010101" pitchFamily="2" charset="-122"/>
              </a:rPr>
              <a:t>的</a:t>
            </a:r>
            <a:r>
              <a:rPr sz="2000" spc="-5" dirty="0">
                <a:solidFill>
                  <a:srgbClr val="FFFFFF"/>
                </a:solidFill>
                <a:latin typeface="宋体" panose="02010600030101010101" pitchFamily="2" charset="-122"/>
                <a:cs typeface="宋体" panose="02010600030101010101" pitchFamily="2" charset="-122"/>
              </a:rPr>
              <a:t>程</a:t>
            </a:r>
            <a:r>
              <a:rPr sz="2000" spc="-35" dirty="0">
                <a:solidFill>
                  <a:srgbClr val="FFFFFF"/>
                </a:solidFill>
                <a:latin typeface="宋体" panose="02010600030101010101" pitchFamily="2" charset="-122"/>
                <a:cs typeface="宋体" panose="02010600030101010101" pitchFamily="2" charset="-122"/>
              </a:rPr>
              <a:t>序</a:t>
            </a:r>
            <a:r>
              <a:rPr sz="2000" spc="-5" dirty="0">
                <a:solidFill>
                  <a:srgbClr val="FFFFFF"/>
                </a:solidFill>
                <a:latin typeface="宋体" panose="02010600030101010101" pitchFamily="2" charset="-122"/>
                <a:cs typeface="宋体" panose="02010600030101010101" pitchFamily="2" charset="-122"/>
              </a:rPr>
              <a:t>。</a:t>
            </a:r>
            <a:endParaRPr sz="2000">
              <a:latin typeface="宋体" panose="02010600030101010101" pitchFamily="2" charset="-122"/>
              <a:cs typeface="宋体" panose="02010600030101010101" pitchFamily="2" charset="-122"/>
            </a:endParaRPr>
          </a:p>
        </p:txBody>
      </p:sp>
      <p:sp>
        <p:nvSpPr>
          <p:cNvPr id="19" name="object 19"/>
          <p:cNvSpPr/>
          <p:nvPr/>
        </p:nvSpPr>
        <p:spPr>
          <a:xfrm>
            <a:off x="1776730" y="3722370"/>
            <a:ext cx="7919085" cy="2418715"/>
          </a:xfrm>
          <a:custGeom>
            <a:avLst/>
            <a:gdLst/>
            <a:ahLst/>
            <a:cxnLst/>
            <a:rect l="l" t="t" r="r" b="b"/>
            <a:pathLst>
              <a:path w="7797165" h="3665854">
                <a:moveTo>
                  <a:pt x="7349744" y="983614"/>
                </a:moveTo>
                <a:lnTo>
                  <a:pt x="447039" y="983614"/>
                </a:lnTo>
                <a:lnTo>
                  <a:pt x="398331" y="986238"/>
                </a:lnTo>
                <a:lnTo>
                  <a:pt x="351141" y="993926"/>
                </a:lnTo>
                <a:lnTo>
                  <a:pt x="305742" y="1006405"/>
                </a:lnTo>
                <a:lnTo>
                  <a:pt x="262409" y="1023404"/>
                </a:lnTo>
                <a:lnTo>
                  <a:pt x="221412" y="1044650"/>
                </a:lnTo>
                <a:lnTo>
                  <a:pt x="183026" y="1069869"/>
                </a:lnTo>
                <a:lnTo>
                  <a:pt x="147522" y="1098789"/>
                </a:lnTo>
                <a:lnTo>
                  <a:pt x="115174" y="1131137"/>
                </a:lnTo>
                <a:lnTo>
                  <a:pt x="86254" y="1166641"/>
                </a:lnTo>
                <a:lnTo>
                  <a:pt x="61035" y="1205027"/>
                </a:lnTo>
                <a:lnTo>
                  <a:pt x="39789" y="1246024"/>
                </a:lnTo>
                <a:lnTo>
                  <a:pt x="22790" y="1289357"/>
                </a:lnTo>
                <a:lnTo>
                  <a:pt x="10311" y="1334756"/>
                </a:lnTo>
                <a:lnTo>
                  <a:pt x="2623" y="1381946"/>
                </a:lnTo>
                <a:lnTo>
                  <a:pt x="0" y="1430655"/>
                </a:lnTo>
                <a:lnTo>
                  <a:pt x="0" y="3218815"/>
                </a:lnTo>
                <a:lnTo>
                  <a:pt x="2623" y="3267523"/>
                </a:lnTo>
                <a:lnTo>
                  <a:pt x="10311" y="3314713"/>
                </a:lnTo>
                <a:lnTo>
                  <a:pt x="22790" y="3360112"/>
                </a:lnTo>
                <a:lnTo>
                  <a:pt x="39789" y="3403445"/>
                </a:lnTo>
                <a:lnTo>
                  <a:pt x="61035" y="3444442"/>
                </a:lnTo>
                <a:lnTo>
                  <a:pt x="86254" y="3482828"/>
                </a:lnTo>
                <a:lnTo>
                  <a:pt x="115174" y="3518332"/>
                </a:lnTo>
                <a:lnTo>
                  <a:pt x="147522" y="3550680"/>
                </a:lnTo>
                <a:lnTo>
                  <a:pt x="183026" y="3579600"/>
                </a:lnTo>
                <a:lnTo>
                  <a:pt x="221412" y="3604819"/>
                </a:lnTo>
                <a:lnTo>
                  <a:pt x="262409" y="3626065"/>
                </a:lnTo>
                <a:lnTo>
                  <a:pt x="305742" y="3643064"/>
                </a:lnTo>
                <a:lnTo>
                  <a:pt x="351141" y="3655543"/>
                </a:lnTo>
                <a:lnTo>
                  <a:pt x="398331" y="3663231"/>
                </a:lnTo>
                <a:lnTo>
                  <a:pt x="447039" y="3665854"/>
                </a:lnTo>
                <a:lnTo>
                  <a:pt x="7349744" y="3665854"/>
                </a:lnTo>
                <a:lnTo>
                  <a:pt x="7398452" y="3663231"/>
                </a:lnTo>
                <a:lnTo>
                  <a:pt x="7445642" y="3655543"/>
                </a:lnTo>
                <a:lnTo>
                  <a:pt x="7491041" y="3643064"/>
                </a:lnTo>
                <a:lnTo>
                  <a:pt x="7534374" y="3626065"/>
                </a:lnTo>
                <a:lnTo>
                  <a:pt x="7575371" y="3604819"/>
                </a:lnTo>
                <a:lnTo>
                  <a:pt x="7613757" y="3579600"/>
                </a:lnTo>
                <a:lnTo>
                  <a:pt x="7649261" y="3550680"/>
                </a:lnTo>
                <a:lnTo>
                  <a:pt x="7681609" y="3518332"/>
                </a:lnTo>
                <a:lnTo>
                  <a:pt x="7710529" y="3482828"/>
                </a:lnTo>
                <a:lnTo>
                  <a:pt x="7735748" y="3444442"/>
                </a:lnTo>
                <a:lnTo>
                  <a:pt x="7756994" y="3403445"/>
                </a:lnTo>
                <a:lnTo>
                  <a:pt x="7773993" y="3360112"/>
                </a:lnTo>
                <a:lnTo>
                  <a:pt x="7786472" y="3314713"/>
                </a:lnTo>
                <a:lnTo>
                  <a:pt x="7794160" y="3267523"/>
                </a:lnTo>
                <a:lnTo>
                  <a:pt x="7796784" y="3218815"/>
                </a:lnTo>
                <a:lnTo>
                  <a:pt x="7796784" y="1430655"/>
                </a:lnTo>
                <a:lnTo>
                  <a:pt x="7794160" y="1381946"/>
                </a:lnTo>
                <a:lnTo>
                  <a:pt x="7786472" y="1334756"/>
                </a:lnTo>
                <a:lnTo>
                  <a:pt x="7773993" y="1289357"/>
                </a:lnTo>
                <a:lnTo>
                  <a:pt x="7756994" y="1246024"/>
                </a:lnTo>
                <a:lnTo>
                  <a:pt x="7735748" y="1205027"/>
                </a:lnTo>
                <a:lnTo>
                  <a:pt x="7710529" y="1166641"/>
                </a:lnTo>
                <a:lnTo>
                  <a:pt x="7681609" y="1131137"/>
                </a:lnTo>
                <a:lnTo>
                  <a:pt x="7649261" y="1098789"/>
                </a:lnTo>
                <a:lnTo>
                  <a:pt x="7613757" y="1069869"/>
                </a:lnTo>
                <a:lnTo>
                  <a:pt x="7575371" y="1044650"/>
                </a:lnTo>
                <a:lnTo>
                  <a:pt x="7534374" y="1023404"/>
                </a:lnTo>
                <a:lnTo>
                  <a:pt x="7491041" y="1006405"/>
                </a:lnTo>
                <a:lnTo>
                  <a:pt x="7445642" y="993926"/>
                </a:lnTo>
                <a:lnTo>
                  <a:pt x="7398452" y="986238"/>
                </a:lnTo>
                <a:lnTo>
                  <a:pt x="7349744" y="983614"/>
                </a:lnTo>
                <a:close/>
              </a:path>
              <a:path w="7797165" h="3665854">
                <a:moveTo>
                  <a:pt x="2511298" y="0"/>
                </a:moveTo>
                <a:lnTo>
                  <a:pt x="1299464" y="983614"/>
                </a:lnTo>
                <a:lnTo>
                  <a:pt x="3248660" y="983614"/>
                </a:lnTo>
                <a:lnTo>
                  <a:pt x="2511298" y="0"/>
                </a:lnTo>
                <a:close/>
              </a:path>
            </a:pathLst>
          </a:custGeom>
          <a:solidFill>
            <a:srgbClr val="5B9BD4"/>
          </a:solidFill>
        </p:spPr>
        <p:txBody>
          <a:bodyPr wrap="square" lIns="0" tIns="0" rIns="0" bIns="0" rtlCol="0"/>
          <a:lstStyle/>
          <a:p>
            <a:endParaRPr/>
          </a:p>
        </p:txBody>
      </p:sp>
      <p:sp>
        <p:nvSpPr>
          <p:cNvPr id="21" name="object 21"/>
          <p:cNvSpPr txBox="1"/>
          <p:nvPr/>
        </p:nvSpPr>
        <p:spPr>
          <a:xfrm>
            <a:off x="2043111" y="4520504"/>
            <a:ext cx="7533507" cy="1243289"/>
          </a:xfrm>
          <a:prstGeom prst="rect">
            <a:avLst/>
          </a:prstGeom>
        </p:spPr>
        <p:txBody>
          <a:bodyPr vert="horz" wrap="square" lIns="0" tIns="12065" rIns="0" bIns="0" rtlCol="0">
            <a:spAutoFit/>
          </a:bodyPr>
          <a:lstStyle/>
          <a:p>
            <a:pPr marL="12700" marR="17780" algn="just">
              <a:lnSpc>
                <a:spcPct val="100000"/>
              </a:lnSpc>
              <a:spcBef>
                <a:spcPts val="95"/>
              </a:spcBef>
            </a:pPr>
            <a:r>
              <a:rPr sz="2000" spc="75" dirty="0">
                <a:solidFill>
                  <a:srgbClr val="FFFFFF"/>
                </a:solidFill>
                <a:latin typeface="宋体" panose="02010600030101010101" pitchFamily="2" charset="-122"/>
                <a:cs typeface="宋体" panose="02010600030101010101" pitchFamily="2" charset="-122"/>
              </a:rPr>
              <a:t>感</a:t>
            </a:r>
            <a:r>
              <a:rPr sz="2000" spc="90" dirty="0">
                <a:solidFill>
                  <a:srgbClr val="FFFFFF"/>
                </a:solidFill>
                <a:latin typeface="宋体" panose="02010600030101010101" pitchFamily="2" charset="-122"/>
                <a:cs typeface="宋体" panose="02010600030101010101" pitchFamily="2" charset="-122"/>
              </a:rPr>
              <a:t>染</a:t>
            </a:r>
            <a:r>
              <a:rPr sz="2000" spc="75" dirty="0">
                <a:solidFill>
                  <a:srgbClr val="FFFFFF"/>
                </a:solidFill>
                <a:latin typeface="宋体" panose="02010600030101010101" pitchFamily="2" charset="-122"/>
                <a:cs typeface="宋体" panose="02010600030101010101" pitchFamily="2" charset="-122"/>
              </a:rPr>
              <a:t>模</a:t>
            </a:r>
            <a:r>
              <a:rPr sz="2000" spc="90" dirty="0">
                <a:solidFill>
                  <a:srgbClr val="FFFFFF"/>
                </a:solidFill>
                <a:latin typeface="宋体" panose="02010600030101010101" pitchFamily="2" charset="-122"/>
                <a:cs typeface="宋体" panose="02010600030101010101" pitchFamily="2" charset="-122"/>
              </a:rPr>
              <a:t>块</a:t>
            </a:r>
            <a:r>
              <a:rPr sz="2000" spc="75" dirty="0">
                <a:solidFill>
                  <a:srgbClr val="FFFFFF"/>
                </a:solidFill>
                <a:latin typeface="宋体" panose="02010600030101010101" pitchFamily="2" charset="-122"/>
                <a:cs typeface="宋体" panose="02010600030101010101" pitchFamily="2" charset="-122"/>
              </a:rPr>
              <a:t>负</a:t>
            </a:r>
            <a:r>
              <a:rPr sz="2000" spc="90" dirty="0">
                <a:solidFill>
                  <a:srgbClr val="FFFFFF"/>
                </a:solidFill>
                <a:latin typeface="宋体" panose="02010600030101010101" pitchFamily="2" charset="-122"/>
                <a:cs typeface="宋体" panose="02010600030101010101" pitchFamily="2" charset="-122"/>
              </a:rPr>
              <a:t>责</a:t>
            </a:r>
            <a:r>
              <a:rPr sz="2000" spc="75" dirty="0">
                <a:solidFill>
                  <a:srgbClr val="FFFFFF"/>
                </a:solidFill>
                <a:latin typeface="宋体" panose="02010600030101010101" pitchFamily="2" charset="-122"/>
                <a:cs typeface="宋体" panose="02010600030101010101" pitchFamily="2" charset="-122"/>
              </a:rPr>
              <a:t>完</a:t>
            </a:r>
            <a:r>
              <a:rPr sz="2000" spc="90" dirty="0">
                <a:solidFill>
                  <a:srgbClr val="FFFFFF"/>
                </a:solidFill>
                <a:latin typeface="宋体" panose="02010600030101010101" pitchFamily="2" charset="-122"/>
                <a:cs typeface="宋体" panose="02010600030101010101" pitchFamily="2" charset="-122"/>
              </a:rPr>
              <a:t>成</a:t>
            </a:r>
            <a:r>
              <a:rPr sz="2000" spc="75" dirty="0">
                <a:solidFill>
                  <a:srgbClr val="FFFFFF"/>
                </a:solidFill>
                <a:latin typeface="宋体" panose="02010600030101010101" pitchFamily="2" charset="-122"/>
                <a:cs typeface="宋体" panose="02010600030101010101" pitchFamily="2" charset="-122"/>
              </a:rPr>
              <a:t>病</a:t>
            </a:r>
            <a:r>
              <a:rPr sz="2000" spc="90" dirty="0">
                <a:solidFill>
                  <a:srgbClr val="FFFFFF"/>
                </a:solidFill>
                <a:latin typeface="宋体" panose="02010600030101010101" pitchFamily="2" charset="-122"/>
                <a:cs typeface="宋体" panose="02010600030101010101" pitchFamily="2" charset="-122"/>
              </a:rPr>
              <a:t>毒</a:t>
            </a:r>
            <a:r>
              <a:rPr sz="2000" spc="75" dirty="0">
                <a:solidFill>
                  <a:srgbClr val="FFFFFF"/>
                </a:solidFill>
                <a:latin typeface="宋体" panose="02010600030101010101" pitchFamily="2" charset="-122"/>
                <a:cs typeface="宋体" panose="02010600030101010101" pitchFamily="2" charset="-122"/>
              </a:rPr>
              <a:t>的</a:t>
            </a:r>
            <a:r>
              <a:rPr sz="2000" spc="90" dirty="0">
                <a:solidFill>
                  <a:srgbClr val="FFFFFF"/>
                </a:solidFill>
                <a:latin typeface="宋体" panose="02010600030101010101" pitchFamily="2" charset="-122"/>
                <a:cs typeface="宋体" panose="02010600030101010101" pitchFamily="2" charset="-122"/>
              </a:rPr>
              <a:t>感</a:t>
            </a:r>
            <a:r>
              <a:rPr sz="2000" spc="75" dirty="0">
                <a:solidFill>
                  <a:srgbClr val="FFFFFF"/>
                </a:solidFill>
                <a:latin typeface="宋体" panose="02010600030101010101" pitchFamily="2" charset="-122"/>
                <a:cs typeface="宋体" panose="02010600030101010101" pitchFamily="2" charset="-122"/>
              </a:rPr>
              <a:t>染</a:t>
            </a:r>
            <a:r>
              <a:rPr sz="2000" spc="90" dirty="0">
                <a:solidFill>
                  <a:srgbClr val="FFFFFF"/>
                </a:solidFill>
                <a:latin typeface="宋体" panose="02010600030101010101" pitchFamily="2" charset="-122"/>
                <a:cs typeface="宋体" panose="02010600030101010101" pitchFamily="2" charset="-122"/>
              </a:rPr>
              <a:t>功</a:t>
            </a:r>
            <a:r>
              <a:rPr sz="2000" spc="125" dirty="0">
                <a:solidFill>
                  <a:srgbClr val="FFFFFF"/>
                </a:solidFill>
                <a:latin typeface="宋体" panose="02010600030101010101" pitchFamily="2" charset="-122"/>
                <a:cs typeface="宋体" panose="02010600030101010101" pitchFamily="2" charset="-122"/>
              </a:rPr>
              <a:t>能</a:t>
            </a:r>
            <a:r>
              <a:rPr sz="2000" spc="90" dirty="0">
                <a:solidFill>
                  <a:srgbClr val="FFFFFF"/>
                </a:solidFill>
                <a:latin typeface="宋体" panose="02010600030101010101" pitchFamily="2" charset="-122"/>
                <a:cs typeface="宋体" panose="02010600030101010101" pitchFamily="2" charset="-122"/>
              </a:rPr>
              <a:t>，</a:t>
            </a:r>
            <a:r>
              <a:rPr sz="2000" spc="80" dirty="0" smtClean="0">
                <a:solidFill>
                  <a:srgbClr val="FFFFFF"/>
                </a:solidFill>
                <a:latin typeface="华文宋体" panose="02010600040101010101" pitchFamily="2" charset="-122"/>
                <a:ea typeface="华文宋体" panose="02010600040101010101" pitchFamily="2" charset="-122"/>
                <a:cs typeface="宋体" panose="02010600030101010101" pitchFamily="2" charset="-122"/>
              </a:rPr>
              <a:t>这</a:t>
            </a:r>
            <a:r>
              <a:rPr sz="2000" spc="90" dirty="0" smtClean="0">
                <a:solidFill>
                  <a:schemeClr val="bg1"/>
                </a:solidFill>
                <a:latin typeface="华文宋体" panose="02010600040101010101" pitchFamily="2" charset="-122"/>
                <a:ea typeface="华文宋体" panose="02010600040101010101" pitchFamily="2" charset="-122"/>
                <a:cs typeface="华文行楷" panose="02010800040101010101" charset="-122"/>
              </a:rPr>
              <a:t>是</a:t>
            </a:r>
            <a:r>
              <a:rPr sz="2000" spc="80" dirty="0" smtClean="0">
                <a:solidFill>
                  <a:schemeClr val="bg1"/>
                </a:solidFill>
                <a:latin typeface="华文宋体" panose="02010600040101010101" pitchFamily="2" charset="-122"/>
                <a:ea typeface="华文宋体" panose="02010600040101010101" pitchFamily="2" charset="-122"/>
                <a:cs typeface="华文行楷" panose="02010800040101010101" charset="-122"/>
              </a:rPr>
              <a:t>病</a:t>
            </a:r>
            <a:r>
              <a:rPr sz="2000" spc="-5" dirty="0" smtClean="0">
                <a:solidFill>
                  <a:schemeClr val="bg1"/>
                </a:solidFill>
                <a:latin typeface="华文宋体" panose="02010600040101010101" pitchFamily="2" charset="-122"/>
                <a:ea typeface="华文宋体" panose="02010600040101010101" pitchFamily="2" charset="-122"/>
                <a:cs typeface="华文行楷" panose="02010800040101010101" charset="-122"/>
              </a:rPr>
              <a:t>毒</a:t>
            </a:r>
            <a:r>
              <a:rPr sz="2000" spc="75" dirty="0" smtClean="0">
                <a:solidFill>
                  <a:srgbClr val="C00000"/>
                </a:solidFill>
                <a:latin typeface="华文宋体" panose="02010600040101010101" pitchFamily="2" charset="-122"/>
                <a:ea typeface="华文宋体" panose="02010600040101010101" pitchFamily="2" charset="-122"/>
                <a:cs typeface="华文行楷" panose="02010800040101010101" charset="-122"/>
              </a:rPr>
              <a:t>最</a:t>
            </a:r>
            <a:r>
              <a:rPr sz="2000" spc="90" dirty="0" smtClean="0">
                <a:solidFill>
                  <a:srgbClr val="C00000"/>
                </a:solidFill>
                <a:latin typeface="华文宋体" panose="02010600040101010101" pitchFamily="2" charset="-122"/>
                <a:ea typeface="华文宋体" panose="02010600040101010101" pitchFamily="2" charset="-122"/>
                <a:cs typeface="华文行楷" panose="02010800040101010101" charset="-122"/>
              </a:rPr>
              <a:t>核心</a:t>
            </a:r>
            <a:r>
              <a:rPr sz="2000" spc="90" dirty="0">
                <a:solidFill>
                  <a:srgbClr val="C00000"/>
                </a:solidFill>
                <a:latin typeface="华文宋体" panose="02010600040101010101" pitchFamily="2" charset="-122"/>
                <a:ea typeface="华文宋体" panose="02010600040101010101" pitchFamily="2" charset="-122"/>
                <a:cs typeface="华文行楷" panose="02010800040101010101" charset="-122"/>
              </a:rPr>
              <a:t>、</a:t>
            </a:r>
            <a:r>
              <a:rPr sz="2000" spc="75" dirty="0">
                <a:solidFill>
                  <a:srgbClr val="C00000"/>
                </a:solidFill>
                <a:latin typeface="华文宋体" panose="02010600040101010101" pitchFamily="2" charset="-122"/>
                <a:ea typeface="华文宋体" panose="02010600040101010101" pitchFamily="2" charset="-122"/>
                <a:cs typeface="华文行楷" panose="02010800040101010101" charset="-122"/>
              </a:rPr>
              <a:t>最</a:t>
            </a:r>
            <a:r>
              <a:rPr sz="2000" spc="90" dirty="0">
                <a:solidFill>
                  <a:srgbClr val="C00000"/>
                </a:solidFill>
                <a:latin typeface="华文宋体" panose="02010600040101010101" pitchFamily="2" charset="-122"/>
                <a:ea typeface="华文宋体" panose="02010600040101010101" pitchFamily="2" charset="-122"/>
                <a:cs typeface="华文行楷" panose="02010800040101010101" charset="-122"/>
              </a:rPr>
              <a:t>关</a:t>
            </a:r>
            <a:r>
              <a:rPr sz="2000" spc="75" dirty="0">
                <a:solidFill>
                  <a:srgbClr val="C00000"/>
                </a:solidFill>
                <a:latin typeface="华文宋体" panose="02010600040101010101" pitchFamily="2" charset="-122"/>
                <a:ea typeface="华文宋体" panose="02010600040101010101" pitchFamily="2" charset="-122"/>
                <a:cs typeface="华文行楷" panose="02010800040101010101" charset="-122"/>
              </a:rPr>
              <a:t>键</a:t>
            </a:r>
            <a:r>
              <a:rPr sz="2000" spc="90" dirty="0">
                <a:solidFill>
                  <a:srgbClr val="C00000"/>
                </a:solidFill>
                <a:latin typeface="华文宋体" panose="02010600040101010101" pitchFamily="2" charset="-122"/>
                <a:ea typeface="华文宋体" panose="02010600040101010101" pitchFamily="2" charset="-122"/>
                <a:cs typeface="华文行楷" panose="02010800040101010101" charset="-122"/>
              </a:rPr>
              <a:t>的</a:t>
            </a:r>
            <a:r>
              <a:rPr sz="2000" spc="75" dirty="0">
                <a:solidFill>
                  <a:srgbClr val="C00000"/>
                </a:solidFill>
                <a:latin typeface="华文宋体" panose="02010600040101010101" pitchFamily="2" charset="-122"/>
                <a:ea typeface="华文宋体" panose="02010600040101010101" pitchFamily="2" charset="-122"/>
                <a:cs typeface="华文行楷" panose="02010800040101010101" charset="-122"/>
              </a:rPr>
              <a:t>代</a:t>
            </a:r>
            <a:r>
              <a:rPr sz="2000" spc="105" dirty="0">
                <a:solidFill>
                  <a:srgbClr val="C00000"/>
                </a:solidFill>
                <a:latin typeface="华文宋体" panose="02010600040101010101" pitchFamily="2" charset="-122"/>
                <a:ea typeface="华文宋体" panose="02010600040101010101" pitchFamily="2" charset="-122"/>
                <a:cs typeface="华文行楷" panose="02010800040101010101" charset="-122"/>
              </a:rPr>
              <a:t>码</a:t>
            </a:r>
            <a:r>
              <a:rPr sz="2000" spc="80" dirty="0">
                <a:solidFill>
                  <a:srgbClr val="FFFFFF"/>
                </a:solidFill>
                <a:latin typeface="宋体" panose="02010600030101010101" pitchFamily="2" charset="-122"/>
                <a:cs typeface="宋体" panose="02010600030101010101" pitchFamily="2" charset="-122"/>
              </a:rPr>
              <a:t>，</a:t>
            </a:r>
            <a:r>
              <a:rPr sz="2000" spc="90" dirty="0">
                <a:solidFill>
                  <a:srgbClr val="FFFFFF"/>
                </a:solidFill>
                <a:latin typeface="宋体" panose="02010600030101010101" pitchFamily="2" charset="-122"/>
                <a:cs typeface="宋体" panose="02010600030101010101" pitchFamily="2" charset="-122"/>
              </a:rPr>
              <a:t>需</a:t>
            </a:r>
            <a:r>
              <a:rPr sz="2000" spc="75" dirty="0">
                <a:solidFill>
                  <a:srgbClr val="FFFFFF"/>
                </a:solidFill>
                <a:latin typeface="宋体" panose="02010600030101010101" pitchFamily="2" charset="-122"/>
                <a:cs typeface="宋体" panose="02010600030101010101" pitchFamily="2" charset="-122"/>
              </a:rPr>
              <a:t>要</a:t>
            </a:r>
            <a:r>
              <a:rPr sz="2000" spc="90" dirty="0">
                <a:solidFill>
                  <a:srgbClr val="FFFFFF"/>
                </a:solidFill>
                <a:latin typeface="宋体" panose="02010600030101010101" pitchFamily="2" charset="-122"/>
                <a:cs typeface="宋体" panose="02010600030101010101" pitchFamily="2" charset="-122"/>
              </a:rPr>
              <a:t>极</a:t>
            </a:r>
            <a:r>
              <a:rPr sz="2000" spc="75" dirty="0">
                <a:solidFill>
                  <a:srgbClr val="FFFFFF"/>
                </a:solidFill>
                <a:latin typeface="宋体" panose="02010600030101010101" pitchFamily="2" charset="-122"/>
                <a:cs typeface="宋体" panose="02010600030101010101" pitchFamily="2" charset="-122"/>
              </a:rPr>
              <a:t>高</a:t>
            </a:r>
            <a:r>
              <a:rPr sz="2000" spc="90" dirty="0">
                <a:solidFill>
                  <a:srgbClr val="FFFFFF"/>
                </a:solidFill>
                <a:latin typeface="宋体" panose="02010600030101010101" pitchFamily="2" charset="-122"/>
                <a:cs typeface="宋体" panose="02010600030101010101" pitchFamily="2" charset="-122"/>
              </a:rPr>
              <a:t>的</a:t>
            </a:r>
            <a:r>
              <a:rPr sz="2000" spc="75" dirty="0">
                <a:solidFill>
                  <a:srgbClr val="FFFFFF"/>
                </a:solidFill>
                <a:latin typeface="宋体" panose="02010600030101010101" pitchFamily="2" charset="-122"/>
                <a:cs typeface="宋体" panose="02010600030101010101" pitchFamily="2" charset="-122"/>
              </a:rPr>
              <a:t>技</a:t>
            </a:r>
            <a:r>
              <a:rPr sz="2000" spc="90" dirty="0">
                <a:solidFill>
                  <a:srgbClr val="FFFFFF"/>
                </a:solidFill>
                <a:latin typeface="宋体" panose="02010600030101010101" pitchFamily="2" charset="-122"/>
                <a:cs typeface="宋体" panose="02010600030101010101" pitchFamily="2" charset="-122"/>
              </a:rPr>
              <a:t>术</a:t>
            </a:r>
            <a:r>
              <a:rPr sz="2000" spc="75" dirty="0">
                <a:solidFill>
                  <a:srgbClr val="FFFFFF"/>
                </a:solidFill>
                <a:latin typeface="宋体" panose="02010600030101010101" pitchFamily="2" charset="-122"/>
                <a:cs typeface="宋体" panose="02010600030101010101" pitchFamily="2" charset="-122"/>
              </a:rPr>
              <a:t>才</a:t>
            </a:r>
            <a:r>
              <a:rPr sz="2000" spc="-5" dirty="0">
                <a:solidFill>
                  <a:srgbClr val="FFFFFF"/>
                </a:solidFill>
                <a:latin typeface="宋体" panose="02010600030101010101" pitchFamily="2" charset="-122"/>
                <a:cs typeface="宋体" panose="02010600030101010101" pitchFamily="2" charset="-122"/>
              </a:rPr>
              <a:t>能</a:t>
            </a:r>
            <a:r>
              <a:rPr sz="2000" spc="75" dirty="0">
                <a:solidFill>
                  <a:srgbClr val="FFFFFF"/>
                </a:solidFill>
                <a:latin typeface="宋体" panose="02010600030101010101" pitchFamily="2" charset="-122"/>
                <a:cs typeface="宋体" panose="02010600030101010101" pitchFamily="2" charset="-122"/>
              </a:rPr>
              <a:t>设</a:t>
            </a:r>
            <a:r>
              <a:rPr sz="2000" spc="90" dirty="0">
                <a:solidFill>
                  <a:srgbClr val="FFFFFF"/>
                </a:solidFill>
                <a:latin typeface="宋体" panose="02010600030101010101" pitchFamily="2" charset="-122"/>
                <a:cs typeface="宋体" panose="02010600030101010101" pitchFamily="2" charset="-122"/>
              </a:rPr>
              <a:t>计</a:t>
            </a:r>
            <a:r>
              <a:rPr sz="2000" spc="75" dirty="0">
                <a:solidFill>
                  <a:srgbClr val="FFFFFF"/>
                </a:solidFill>
                <a:latin typeface="宋体" panose="02010600030101010101" pitchFamily="2" charset="-122"/>
                <a:cs typeface="宋体" panose="02010600030101010101" pitchFamily="2" charset="-122"/>
              </a:rPr>
              <a:t>出</a:t>
            </a:r>
            <a:r>
              <a:rPr sz="2000" spc="100" dirty="0">
                <a:solidFill>
                  <a:srgbClr val="FFFFFF"/>
                </a:solidFill>
                <a:latin typeface="宋体" panose="02010600030101010101" pitchFamily="2" charset="-122"/>
                <a:cs typeface="宋体" panose="02010600030101010101" pitchFamily="2" charset="-122"/>
              </a:rPr>
              <a:t>来</a:t>
            </a:r>
            <a:r>
              <a:rPr sz="2000" spc="80" dirty="0">
                <a:solidFill>
                  <a:srgbClr val="FFFFFF"/>
                </a:solidFill>
                <a:latin typeface="宋体" panose="02010600030101010101" pitchFamily="2" charset="-122"/>
                <a:cs typeface="宋体" panose="02010600030101010101" pitchFamily="2" charset="-122"/>
              </a:rPr>
              <a:t>。</a:t>
            </a:r>
            <a:r>
              <a:rPr sz="2000" spc="90" dirty="0">
                <a:solidFill>
                  <a:srgbClr val="FFFFFF"/>
                </a:solidFill>
                <a:latin typeface="宋体" panose="02010600030101010101" pitchFamily="2" charset="-122"/>
                <a:cs typeface="宋体" panose="02010600030101010101" pitchFamily="2" charset="-122"/>
              </a:rPr>
              <a:t>它</a:t>
            </a:r>
            <a:r>
              <a:rPr sz="2000" spc="75" dirty="0">
                <a:solidFill>
                  <a:srgbClr val="FFFFFF"/>
                </a:solidFill>
                <a:latin typeface="宋体" panose="02010600030101010101" pitchFamily="2" charset="-122"/>
                <a:cs typeface="宋体" panose="02010600030101010101" pitchFamily="2" charset="-122"/>
              </a:rPr>
              <a:t>寻</a:t>
            </a:r>
            <a:r>
              <a:rPr sz="2000" spc="90" dirty="0">
                <a:solidFill>
                  <a:srgbClr val="FFFFFF"/>
                </a:solidFill>
                <a:latin typeface="宋体" panose="02010600030101010101" pitchFamily="2" charset="-122"/>
                <a:cs typeface="宋体" panose="02010600030101010101" pitchFamily="2" charset="-122"/>
              </a:rPr>
              <a:t>找</a:t>
            </a:r>
            <a:r>
              <a:rPr sz="2000" spc="75" dirty="0">
                <a:solidFill>
                  <a:srgbClr val="FFFFFF"/>
                </a:solidFill>
                <a:latin typeface="宋体" panose="02010600030101010101" pitchFamily="2" charset="-122"/>
                <a:cs typeface="宋体" panose="02010600030101010101" pitchFamily="2" charset="-122"/>
              </a:rPr>
              <a:t>要</a:t>
            </a:r>
            <a:r>
              <a:rPr sz="2000" spc="90" dirty="0">
                <a:solidFill>
                  <a:srgbClr val="FFFFFF"/>
                </a:solidFill>
                <a:latin typeface="宋体" panose="02010600030101010101" pitchFamily="2" charset="-122"/>
                <a:cs typeface="宋体" panose="02010600030101010101" pitchFamily="2" charset="-122"/>
              </a:rPr>
              <a:t>感</a:t>
            </a:r>
            <a:r>
              <a:rPr sz="2000" spc="75" dirty="0">
                <a:solidFill>
                  <a:srgbClr val="FFFFFF"/>
                </a:solidFill>
                <a:latin typeface="宋体" panose="02010600030101010101" pitchFamily="2" charset="-122"/>
                <a:cs typeface="宋体" panose="02010600030101010101" pitchFamily="2" charset="-122"/>
              </a:rPr>
              <a:t>染</a:t>
            </a:r>
            <a:r>
              <a:rPr sz="2000" spc="90" dirty="0">
                <a:solidFill>
                  <a:srgbClr val="FFFFFF"/>
                </a:solidFill>
                <a:latin typeface="宋体" panose="02010600030101010101" pitchFamily="2" charset="-122"/>
                <a:cs typeface="宋体" panose="02010600030101010101" pitchFamily="2" charset="-122"/>
              </a:rPr>
              <a:t>的</a:t>
            </a:r>
            <a:r>
              <a:rPr sz="2000" spc="75" dirty="0">
                <a:solidFill>
                  <a:srgbClr val="FFFFFF"/>
                </a:solidFill>
                <a:latin typeface="宋体" panose="02010600030101010101" pitchFamily="2" charset="-122"/>
                <a:cs typeface="宋体" panose="02010600030101010101" pitchFamily="2" charset="-122"/>
              </a:rPr>
              <a:t>目</a:t>
            </a:r>
            <a:r>
              <a:rPr sz="2000" spc="90" dirty="0">
                <a:solidFill>
                  <a:srgbClr val="FFFFFF"/>
                </a:solidFill>
                <a:latin typeface="宋体" panose="02010600030101010101" pitchFamily="2" charset="-122"/>
                <a:cs typeface="宋体" panose="02010600030101010101" pitchFamily="2" charset="-122"/>
              </a:rPr>
              <a:t>标</a:t>
            </a:r>
            <a:r>
              <a:rPr sz="2000" spc="75" dirty="0">
                <a:solidFill>
                  <a:srgbClr val="FFFFFF"/>
                </a:solidFill>
                <a:latin typeface="宋体" panose="02010600030101010101" pitchFamily="2" charset="-122"/>
                <a:cs typeface="宋体" panose="02010600030101010101" pitchFamily="2" charset="-122"/>
              </a:rPr>
              <a:t>文</a:t>
            </a:r>
            <a:r>
              <a:rPr sz="2000" spc="125" dirty="0">
                <a:solidFill>
                  <a:srgbClr val="FFFFFF"/>
                </a:solidFill>
                <a:latin typeface="宋体" panose="02010600030101010101" pitchFamily="2" charset="-122"/>
                <a:cs typeface="宋体" panose="02010600030101010101" pitchFamily="2" charset="-122"/>
              </a:rPr>
              <a:t>件</a:t>
            </a:r>
            <a:r>
              <a:rPr sz="2000" spc="80" dirty="0">
                <a:solidFill>
                  <a:srgbClr val="FFFFFF"/>
                </a:solidFill>
                <a:latin typeface="宋体" panose="02010600030101010101" pitchFamily="2" charset="-122"/>
                <a:cs typeface="宋体" panose="02010600030101010101" pitchFamily="2" charset="-122"/>
              </a:rPr>
              <a:t>，</a:t>
            </a:r>
            <a:r>
              <a:rPr sz="2000" spc="90" dirty="0">
                <a:solidFill>
                  <a:srgbClr val="FFFFFF"/>
                </a:solidFill>
                <a:latin typeface="宋体" panose="02010600030101010101" pitchFamily="2" charset="-122"/>
                <a:cs typeface="宋体" panose="02010600030101010101" pitchFamily="2" charset="-122"/>
              </a:rPr>
              <a:t>判</a:t>
            </a:r>
            <a:r>
              <a:rPr sz="2000" spc="80" dirty="0">
                <a:solidFill>
                  <a:srgbClr val="FFFFFF"/>
                </a:solidFill>
                <a:latin typeface="宋体" panose="02010600030101010101" pitchFamily="2" charset="-122"/>
                <a:cs typeface="宋体" panose="02010600030101010101" pitchFamily="2" charset="-122"/>
              </a:rPr>
              <a:t>断</a:t>
            </a:r>
            <a:r>
              <a:rPr sz="2000" spc="-5" dirty="0">
                <a:solidFill>
                  <a:srgbClr val="FFFFFF"/>
                </a:solidFill>
                <a:latin typeface="宋体" panose="02010600030101010101" pitchFamily="2" charset="-122"/>
                <a:cs typeface="宋体" panose="02010600030101010101" pitchFamily="2" charset="-122"/>
              </a:rPr>
              <a:t>该</a:t>
            </a:r>
            <a:r>
              <a:rPr sz="2000" spc="75" dirty="0">
                <a:solidFill>
                  <a:srgbClr val="FFFFFF"/>
                </a:solidFill>
                <a:latin typeface="宋体" panose="02010600030101010101" pitchFamily="2" charset="-122"/>
                <a:cs typeface="宋体" panose="02010600030101010101" pitchFamily="2" charset="-122"/>
              </a:rPr>
              <a:t>文</a:t>
            </a:r>
            <a:r>
              <a:rPr sz="2000" spc="90" dirty="0">
                <a:solidFill>
                  <a:srgbClr val="FFFFFF"/>
                </a:solidFill>
                <a:latin typeface="宋体" panose="02010600030101010101" pitchFamily="2" charset="-122"/>
                <a:cs typeface="宋体" panose="02010600030101010101" pitchFamily="2" charset="-122"/>
              </a:rPr>
              <a:t>件</a:t>
            </a:r>
            <a:r>
              <a:rPr sz="2000" spc="75" dirty="0">
                <a:solidFill>
                  <a:srgbClr val="FFFFFF"/>
                </a:solidFill>
                <a:latin typeface="宋体" panose="02010600030101010101" pitchFamily="2" charset="-122"/>
                <a:cs typeface="宋体" panose="02010600030101010101" pitchFamily="2" charset="-122"/>
              </a:rPr>
              <a:t>是</a:t>
            </a:r>
            <a:r>
              <a:rPr sz="2000" spc="90" dirty="0">
                <a:solidFill>
                  <a:srgbClr val="FFFFFF"/>
                </a:solidFill>
                <a:latin typeface="宋体" panose="02010600030101010101" pitchFamily="2" charset="-122"/>
                <a:cs typeface="宋体" panose="02010600030101010101" pitchFamily="2" charset="-122"/>
              </a:rPr>
              <a:t>否</a:t>
            </a:r>
            <a:r>
              <a:rPr sz="2000" spc="75" dirty="0">
                <a:solidFill>
                  <a:srgbClr val="FFFFFF"/>
                </a:solidFill>
                <a:latin typeface="宋体" panose="02010600030101010101" pitchFamily="2" charset="-122"/>
                <a:cs typeface="宋体" panose="02010600030101010101" pitchFamily="2" charset="-122"/>
              </a:rPr>
              <a:t>已</a:t>
            </a:r>
            <a:r>
              <a:rPr sz="2000" spc="90" dirty="0">
                <a:solidFill>
                  <a:srgbClr val="FFFFFF"/>
                </a:solidFill>
                <a:latin typeface="宋体" panose="02010600030101010101" pitchFamily="2" charset="-122"/>
                <a:cs typeface="宋体" panose="02010600030101010101" pitchFamily="2" charset="-122"/>
              </a:rPr>
              <a:t>经</a:t>
            </a:r>
            <a:r>
              <a:rPr sz="2000" spc="75" dirty="0">
                <a:solidFill>
                  <a:srgbClr val="FFFFFF"/>
                </a:solidFill>
                <a:latin typeface="宋体" panose="02010600030101010101" pitchFamily="2" charset="-122"/>
                <a:cs typeface="宋体" panose="02010600030101010101" pitchFamily="2" charset="-122"/>
              </a:rPr>
              <a:t>被</a:t>
            </a:r>
            <a:r>
              <a:rPr sz="2000" spc="90" dirty="0">
                <a:solidFill>
                  <a:srgbClr val="FFFFFF"/>
                </a:solidFill>
                <a:latin typeface="宋体" panose="02010600030101010101" pitchFamily="2" charset="-122"/>
                <a:cs typeface="宋体" panose="02010600030101010101" pitchFamily="2" charset="-122"/>
              </a:rPr>
              <a:t>感</a:t>
            </a:r>
            <a:r>
              <a:rPr sz="2000" spc="75" dirty="0">
                <a:solidFill>
                  <a:srgbClr val="FFFFFF"/>
                </a:solidFill>
                <a:latin typeface="宋体" panose="02010600030101010101" pitchFamily="2" charset="-122"/>
                <a:cs typeface="宋体" panose="02010600030101010101" pitchFamily="2" charset="-122"/>
              </a:rPr>
              <a:t>染</a:t>
            </a:r>
            <a:r>
              <a:rPr sz="2000" spc="125" dirty="0">
                <a:solidFill>
                  <a:srgbClr val="FFFFFF"/>
                </a:solidFill>
                <a:latin typeface="宋体" panose="02010600030101010101" pitchFamily="2" charset="-122"/>
                <a:cs typeface="宋体" panose="02010600030101010101" pitchFamily="2" charset="-122"/>
              </a:rPr>
              <a:t>了</a:t>
            </a:r>
            <a:r>
              <a:rPr sz="2000" spc="75" dirty="0">
                <a:solidFill>
                  <a:srgbClr val="FFFFFF"/>
                </a:solidFill>
                <a:latin typeface="宋体" panose="02010600030101010101" pitchFamily="2" charset="-122"/>
                <a:cs typeface="宋体" panose="02010600030101010101" pitchFamily="2" charset="-122"/>
              </a:rPr>
              <a:t>（</a:t>
            </a:r>
            <a:r>
              <a:rPr sz="2000" spc="90" dirty="0">
                <a:solidFill>
                  <a:srgbClr val="FFFFFF"/>
                </a:solidFill>
                <a:latin typeface="宋体" panose="02010600030101010101" pitchFamily="2" charset="-122"/>
                <a:cs typeface="宋体" panose="02010600030101010101" pitchFamily="2" charset="-122"/>
              </a:rPr>
              <a:t>通</a:t>
            </a:r>
            <a:r>
              <a:rPr sz="2000" spc="75" dirty="0">
                <a:solidFill>
                  <a:srgbClr val="FFFFFF"/>
                </a:solidFill>
                <a:latin typeface="宋体" panose="02010600030101010101" pitchFamily="2" charset="-122"/>
                <a:cs typeface="宋体" panose="02010600030101010101" pitchFamily="2" charset="-122"/>
              </a:rPr>
              <a:t>过</a:t>
            </a:r>
            <a:r>
              <a:rPr sz="2000" spc="90" dirty="0">
                <a:solidFill>
                  <a:srgbClr val="FFFFFF"/>
                </a:solidFill>
                <a:latin typeface="宋体" panose="02010600030101010101" pitchFamily="2" charset="-122"/>
                <a:cs typeface="宋体" panose="02010600030101010101" pitchFamily="2" charset="-122"/>
              </a:rPr>
              <a:t>判</a:t>
            </a:r>
            <a:r>
              <a:rPr sz="2000" spc="75" dirty="0">
                <a:solidFill>
                  <a:srgbClr val="FFFFFF"/>
                </a:solidFill>
                <a:latin typeface="宋体" panose="02010600030101010101" pitchFamily="2" charset="-122"/>
                <a:cs typeface="宋体" panose="02010600030101010101" pitchFamily="2" charset="-122"/>
              </a:rPr>
              <a:t>断</a:t>
            </a:r>
            <a:r>
              <a:rPr sz="2000" spc="90" dirty="0">
                <a:solidFill>
                  <a:srgbClr val="FFFFFF"/>
                </a:solidFill>
                <a:latin typeface="宋体" panose="02010600030101010101" pitchFamily="2" charset="-122"/>
                <a:cs typeface="宋体" panose="02010600030101010101" pitchFamily="2" charset="-122"/>
              </a:rPr>
              <a:t>该</a:t>
            </a:r>
            <a:r>
              <a:rPr sz="2000" spc="75" dirty="0">
                <a:solidFill>
                  <a:srgbClr val="FFFFFF"/>
                </a:solidFill>
                <a:latin typeface="宋体" panose="02010600030101010101" pitchFamily="2" charset="-122"/>
                <a:cs typeface="宋体" panose="02010600030101010101" pitchFamily="2" charset="-122"/>
              </a:rPr>
              <a:t>文</a:t>
            </a:r>
            <a:r>
              <a:rPr sz="2000" spc="90" dirty="0">
                <a:solidFill>
                  <a:srgbClr val="FFFFFF"/>
                </a:solidFill>
                <a:latin typeface="宋体" panose="02010600030101010101" pitchFamily="2" charset="-122"/>
                <a:cs typeface="宋体" panose="02010600030101010101" pitchFamily="2" charset="-122"/>
              </a:rPr>
              <a:t>件</a:t>
            </a:r>
            <a:r>
              <a:rPr sz="2000" spc="75" dirty="0">
                <a:solidFill>
                  <a:srgbClr val="FFFFFF"/>
                </a:solidFill>
                <a:latin typeface="宋体" panose="02010600030101010101" pitchFamily="2" charset="-122"/>
                <a:cs typeface="宋体" panose="02010600030101010101" pitchFamily="2" charset="-122"/>
              </a:rPr>
              <a:t>是</a:t>
            </a:r>
            <a:r>
              <a:rPr sz="2000" spc="-5" dirty="0">
                <a:solidFill>
                  <a:srgbClr val="FFFFFF"/>
                </a:solidFill>
                <a:latin typeface="宋体" panose="02010600030101010101" pitchFamily="2" charset="-122"/>
                <a:cs typeface="宋体" panose="02010600030101010101" pitchFamily="2" charset="-122"/>
              </a:rPr>
              <a:t>否</a:t>
            </a:r>
            <a:r>
              <a:rPr sz="2000" spc="75" dirty="0">
                <a:solidFill>
                  <a:srgbClr val="FFFFFF"/>
                </a:solidFill>
                <a:latin typeface="宋体" panose="02010600030101010101" pitchFamily="2" charset="-122"/>
                <a:cs typeface="宋体" panose="02010600030101010101" pitchFamily="2" charset="-122"/>
              </a:rPr>
              <a:t>被</a:t>
            </a:r>
            <a:r>
              <a:rPr sz="2000" spc="90" dirty="0">
                <a:solidFill>
                  <a:srgbClr val="FFFFFF"/>
                </a:solidFill>
                <a:latin typeface="宋体" panose="02010600030101010101" pitchFamily="2" charset="-122"/>
                <a:cs typeface="宋体" panose="02010600030101010101" pitchFamily="2" charset="-122"/>
              </a:rPr>
              <a:t>标</a:t>
            </a:r>
            <a:r>
              <a:rPr sz="2000" spc="75" dirty="0">
                <a:solidFill>
                  <a:srgbClr val="FFFFFF"/>
                </a:solidFill>
                <a:latin typeface="宋体" panose="02010600030101010101" pitchFamily="2" charset="-122"/>
                <a:cs typeface="宋体" panose="02010600030101010101" pitchFamily="2" charset="-122"/>
              </a:rPr>
              <a:t>上</a:t>
            </a:r>
            <a:r>
              <a:rPr sz="2000" spc="90" dirty="0">
                <a:solidFill>
                  <a:srgbClr val="FFFFFF"/>
                </a:solidFill>
                <a:latin typeface="宋体" panose="02010600030101010101" pitchFamily="2" charset="-122"/>
                <a:cs typeface="宋体" panose="02010600030101010101" pitchFamily="2" charset="-122"/>
              </a:rPr>
              <a:t>了</a:t>
            </a:r>
            <a:r>
              <a:rPr sz="2000" spc="75" dirty="0">
                <a:solidFill>
                  <a:srgbClr val="FFFFFF"/>
                </a:solidFill>
                <a:latin typeface="宋体" panose="02010600030101010101" pitchFamily="2" charset="-122"/>
                <a:cs typeface="宋体" panose="02010600030101010101" pitchFamily="2" charset="-122"/>
              </a:rPr>
              <a:t>感</a:t>
            </a:r>
            <a:r>
              <a:rPr sz="2000" spc="90" dirty="0">
                <a:solidFill>
                  <a:srgbClr val="FFFFFF"/>
                </a:solidFill>
                <a:latin typeface="宋体" panose="02010600030101010101" pitchFamily="2" charset="-122"/>
                <a:cs typeface="宋体" panose="02010600030101010101" pitchFamily="2" charset="-122"/>
              </a:rPr>
              <a:t>染</a:t>
            </a:r>
            <a:r>
              <a:rPr sz="2000" spc="75" dirty="0">
                <a:solidFill>
                  <a:srgbClr val="FFFFFF"/>
                </a:solidFill>
                <a:latin typeface="宋体" panose="02010600030101010101" pitchFamily="2" charset="-122"/>
                <a:cs typeface="宋体" panose="02010600030101010101" pitchFamily="2" charset="-122"/>
              </a:rPr>
              <a:t>标</a:t>
            </a:r>
            <a:r>
              <a:rPr sz="2000" spc="114" dirty="0">
                <a:solidFill>
                  <a:srgbClr val="FFFFFF"/>
                </a:solidFill>
                <a:latin typeface="宋体" panose="02010600030101010101" pitchFamily="2" charset="-122"/>
                <a:cs typeface="宋体" panose="02010600030101010101" pitchFamily="2" charset="-122"/>
              </a:rPr>
              <a:t>志</a:t>
            </a:r>
            <a:r>
              <a:rPr sz="2000" spc="80" dirty="0">
                <a:solidFill>
                  <a:srgbClr val="FFFFFF"/>
                </a:solidFill>
                <a:latin typeface="宋体" panose="02010600030101010101" pitchFamily="2" charset="-122"/>
                <a:cs typeface="宋体" panose="02010600030101010101" pitchFamily="2" charset="-122"/>
              </a:rPr>
              <a:t>）</a:t>
            </a:r>
            <a:r>
              <a:rPr sz="2000" spc="90" dirty="0">
                <a:solidFill>
                  <a:srgbClr val="FFFFFF"/>
                </a:solidFill>
                <a:latin typeface="宋体" panose="02010600030101010101" pitchFamily="2" charset="-122"/>
                <a:cs typeface="宋体" panose="02010600030101010101" pitchFamily="2" charset="-122"/>
              </a:rPr>
              <a:t>。</a:t>
            </a:r>
            <a:r>
              <a:rPr sz="2000" spc="75" dirty="0">
                <a:solidFill>
                  <a:srgbClr val="FFFFFF"/>
                </a:solidFill>
                <a:latin typeface="宋体" panose="02010600030101010101" pitchFamily="2" charset="-122"/>
                <a:cs typeface="宋体" panose="02010600030101010101" pitchFamily="2" charset="-122"/>
              </a:rPr>
              <a:t>如</a:t>
            </a:r>
            <a:r>
              <a:rPr sz="2000" spc="90" dirty="0">
                <a:solidFill>
                  <a:srgbClr val="FFFFFF"/>
                </a:solidFill>
                <a:latin typeface="宋体" panose="02010600030101010101" pitchFamily="2" charset="-122"/>
                <a:cs typeface="宋体" panose="02010600030101010101" pitchFamily="2" charset="-122"/>
              </a:rPr>
              <a:t>果</a:t>
            </a:r>
            <a:r>
              <a:rPr sz="2000" spc="75" dirty="0">
                <a:solidFill>
                  <a:srgbClr val="FFFFFF"/>
                </a:solidFill>
                <a:latin typeface="宋体" panose="02010600030101010101" pitchFamily="2" charset="-122"/>
                <a:cs typeface="宋体" panose="02010600030101010101" pitchFamily="2" charset="-122"/>
              </a:rPr>
              <a:t>没</a:t>
            </a:r>
            <a:r>
              <a:rPr sz="2000" spc="90" dirty="0">
                <a:solidFill>
                  <a:srgbClr val="FFFFFF"/>
                </a:solidFill>
                <a:latin typeface="宋体" panose="02010600030101010101" pitchFamily="2" charset="-122"/>
                <a:cs typeface="宋体" panose="02010600030101010101" pitchFamily="2" charset="-122"/>
              </a:rPr>
              <a:t>有</a:t>
            </a:r>
            <a:r>
              <a:rPr sz="2000" spc="75" dirty="0">
                <a:solidFill>
                  <a:srgbClr val="FFFFFF"/>
                </a:solidFill>
                <a:latin typeface="宋体" panose="02010600030101010101" pitchFamily="2" charset="-122"/>
                <a:cs typeface="宋体" panose="02010600030101010101" pitchFamily="2" charset="-122"/>
              </a:rPr>
              <a:t>被</a:t>
            </a:r>
            <a:r>
              <a:rPr sz="2000" spc="90" dirty="0">
                <a:solidFill>
                  <a:srgbClr val="FFFFFF"/>
                </a:solidFill>
                <a:latin typeface="宋体" panose="02010600030101010101" pitchFamily="2" charset="-122"/>
                <a:cs typeface="宋体" panose="02010600030101010101" pitchFamily="2" charset="-122"/>
              </a:rPr>
              <a:t>感</a:t>
            </a:r>
            <a:r>
              <a:rPr sz="2000" spc="100" dirty="0">
                <a:solidFill>
                  <a:srgbClr val="FFFFFF"/>
                </a:solidFill>
                <a:latin typeface="宋体" panose="02010600030101010101" pitchFamily="2" charset="-122"/>
                <a:cs typeface="宋体" panose="02010600030101010101" pitchFamily="2" charset="-122"/>
              </a:rPr>
              <a:t>染，</a:t>
            </a:r>
            <a:r>
              <a:rPr sz="2000" spc="80" dirty="0">
                <a:solidFill>
                  <a:srgbClr val="FFFFFF"/>
                </a:solidFill>
                <a:latin typeface="宋体" panose="02010600030101010101" pitchFamily="2" charset="-122"/>
                <a:cs typeface="宋体" panose="02010600030101010101" pitchFamily="2" charset="-122"/>
              </a:rPr>
              <a:t>则进</a:t>
            </a:r>
            <a:r>
              <a:rPr sz="2000" spc="-5" dirty="0">
                <a:solidFill>
                  <a:srgbClr val="FFFFFF"/>
                </a:solidFill>
                <a:latin typeface="宋体" panose="02010600030101010101" pitchFamily="2" charset="-122"/>
                <a:cs typeface="宋体" panose="02010600030101010101" pitchFamily="2" charset="-122"/>
              </a:rPr>
              <a:t>行感染，并标上感染标志。</a:t>
            </a:r>
            <a:endParaRPr sz="2000" dirty="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634006" y="420810"/>
            <a:ext cx="2496870" cy="378554"/>
          </a:xfrm>
        </p:spPr>
        <p:txBody>
          <a:bodyPr>
            <a:noAutofit/>
          </a:bodyPr>
          <a:lstStyle/>
          <a:p>
            <a:r>
              <a:rPr lang="en-US" altLang="zh-CN" sz="2400" spc="600" dirty="0">
                <a:solidFill>
                  <a:srgbClr val="084772"/>
                </a:solidFill>
                <a:latin typeface="微软雅黑" panose="020B0503020204020204" pitchFamily="34" charset="-122"/>
                <a:ea typeface="微软雅黑" panose="020B0503020204020204" pitchFamily="34" charset="-122"/>
              </a:rPr>
              <a:t> </a:t>
            </a:r>
            <a:r>
              <a:rPr lang="zh-CN" altLang="en-US" sz="2400" spc="600" dirty="0">
                <a:solidFill>
                  <a:srgbClr val="084772"/>
                </a:solidFill>
                <a:latin typeface="微软雅黑" panose="020B0503020204020204" pitchFamily="34" charset="-122"/>
                <a:ea typeface="微软雅黑" panose="020B0503020204020204" pitchFamily="34" charset="-122"/>
              </a:rPr>
              <a:t>病毒的结构</a:t>
            </a:r>
          </a:p>
        </p:txBody>
      </p:sp>
      <p:sp>
        <p:nvSpPr>
          <p:cNvPr id="33" name="矩形 32"/>
          <p:cNvSpPr/>
          <p:nvPr/>
        </p:nvSpPr>
        <p:spPr>
          <a:xfrm>
            <a:off x="3151696" y="411446"/>
            <a:ext cx="904030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 y="411446"/>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0" name="对象 29"/>
          <p:cNvGraphicFramePr/>
          <p:nvPr/>
        </p:nvGraphicFramePr>
        <p:xfrm>
          <a:off x="2148205" y="1448435"/>
          <a:ext cx="7780655" cy="2273935"/>
        </p:xfrm>
        <a:graphic>
          <a:graphicData uri="http://schemas.openxmlformats.org/presentationml/2006/ole">
            <mc:AlternateContent xmlns:mc="http://schemas.openxmlformats.org/markup-compatibility/2006">
              <mc:Choice xmlns:v="urn:schemas-microsoft-com:vml" Requires="v">
                <p:oleObj spid="_x0000_s4129" r:id="rId4" imgW="10350500" imgH="2717800" progId="Visio.Drawing.15">
                  <p:embed/>
                </p:oleObj>
              </mc:Choice>
              <mc:Fallback>
                <p:oleObj r:id="rId4" imgW="10350500" imgH="2717800" progId="Visio.Drawing.15">
                  <p:embed/>
                  <p:pic>
                    <p:nvPicPr>
                      <p:cNvPr id="0" name="图片 34"/>
                      <p:cNvPicPr/>
                      <p:nvPr/>
                    </p:nvPicPr>
                    <p:blipFill>
                      <a:blip r:embed="rId5"/>
                      <a:stretch>
                        <a:fillRect/>
                      </a:stretch>
                    </p:blipFill>
                    <p:spPr>
                      <a:xfrm>
                        <a:off x="2148205" y="1448435"/>
                        <a:ext cx="7780655" cy="2273935"/>
                      </a:xfrm>
                      <a:prstGeom prst="rect">
                        <a:avLst/>
                      </a:prstGeom>
                    </p:spPr>
                  </p:pic>
                </p:oleObj>
              </mc:Fallback>
            </mc:AlternateContent>
          </a:graphicData>
        </a:graphic>
      </p:graphicFrame>
      <p:sp>
        <p:nvSpPr>
          <p:cNvPr id="5" name="object 5"/>
          <p:cNvSpPr/>
          <p:nvPr/>
        </p:nvSpPr>
        <p:spPr>
          <a:xfrm>
            <a:off x="1172726" y="3722370"/>
            <a:ext cx="6499122" cy="2212259"/>
          </a:xfrm>
          <a:custGeom>
            <a:avLst/>
            <a:gdLst/>
            <a:ahLst/>
            <a:cxnLst/>
            <a:rect l="l" t="t" r="r" b="b"/>
            <a:pathLst>
              <a:path w="5098415" h="3622675">
                <a:moveTo>
                  <a:pt x="3163824" y="604647"/>
                </a:moveTo>
                <a:lnTo>
                  <a:pt x="502932" y="604647"/>
                </a:lnTo>
                <a:lnTo>
                  <a:pt x="454496" y="606949"/>
                </a:lnTo>
                <a:lnTo>
                  <a:pt x="407363" y="613715"/>
                </a:lnTo>
                <a:lnTo>
                  <a:pt x="361744" y="624735"/>
                </a:lnTo>
                <a:lnTo>
                  <a:pt x="317848" y="639797"/>
                </a:lnTo>
                <a:lnTo>
                  <a:pt x="275887" y="658691"/>
                </a:lnTo>
                <a:lnTo>
                  <a:pt x="236072" y="681205"/>
                </a:lnTo>
                <a:lnTo>
                  <a:pt x="198614" y="707130"/>
                </a:lnTo>
                <a:lnTo>
                  <a:pt x="163722" y="736255"/>
                </a:lnTo>
                <a:lnTo>
                  <a:pt x="131609" y="768367"/>
                </a:lnTo>
                <a:lnTo>
                  <a:pt x="102484" y="803258"/>
                </a:lnTo>
                <a:lnTo>
                  <a:pt x="76559" y="840716"/>
                </a:lnTo>
                <a:lnTo>
                  <a:pt x="54044" y="880530"/>
                </a:lnTo>
                <a:lnTo>
                  <a:pt x="35150" y="922489"/>
                </a:lnTo>
                <a:lnTo>
                  <a:pt x="20088" y="966384"/>
                </a:lnTo>
                <a:lnTo>
                  <a:pt x="9068" y="1012002"/>
                </a:lnTo>
                <a:lnTo>
                  <a:pt x="2302" y="1059133"/>
                </a:lnTo>
                <a:lnTo>
                  <a:pt x="0" y="1107566"/>
                </a:lnTo>
                <a:lnTo>
                  <a:pt x="0" y="3119234"/>
                </a:lnTo>
                <a:lnTo>
                  <a:pt x="2302" y="3167670"/>
                </a:lnTo>
                <a:lnTo>
                  <a:pt x="9068" y="3214803"/>
                </a:lnTo>
                <a:lnTo>
                  <a:pt x="20088" y="3260422"/>
                </a:lnTo>
                <a:lnTo>
                  <a:pt x="35150" y="3304318"/>
                </a:lnTo>
                <a:lnTo>
                  <a:pt x="54044" y="3346279"/>
                </a:lnTo>
                <a:lnTo>
                  <a:pt x="76559" y="3386094"/>
                </a:lnTo>
                <a:lnTo>
                  <a:pt x="102484" y="3423552"/>
                </a:lnTo>
                <a:lnTo>
                  <a:pt x="131609" y="3458444"/>
                </a:lnTo>
                <a:lnTo>
                  <a:pt x="163722" y="3490557"/>
                </a:lnTo>
                <a:lnTo>
                  <a:pt x="198614" y="3519682"/>
                </a:lnTo>
                <a:lnTo>
                  <a:pt x="236072" y="3545607"/>
                </a:lnTo>
                <a:lnTo>
                  <a:pt x="275887" y="3568122"/>
                </a:lnTo>
                <a:lnTo>
                  <a:pt x="317848" y="3587016"/>
                </a:lnTo>
                <a:lnTo>
                  <a:pt x="361744" y="3602078"/>
                </a:lnTo>
                <a:lnTo>
                  <a:pt x="407363" y="3613098"/>
                </a:lnTo>
                <a:lnTo>
                  <a:pt x="454496" y="3619864"/>
                </a:lnTo>
                <a:lnTo>
                  <a:pt x="502932" y="3622166"/>
                </a:lnTo>
                <a:lnTo>
                  <a:pt x="3163824" y="3622166"/>
                </a:lnTo>
                <a:lnTo>
                  <a:pt x="3212257" y="3619864"/>
                </a:lnTo>
                <a:lnTo>
                  <a:pt x="3259388" y="3613098"/>
                </a:lnTo>
                <a:lnTo>
                  <a:pt x="3305006" y="3602078"/>
                </a:lnTo>
                <a:lnTo>
                  <a:pt x="3348901" y="3587016"/>
                </a:lnTo>
                <a:lnTo>
                  <a:pt x="3390860" y="3568122"/>
                </a:lnTo>
                <a:lnTo>
                  <a:pt x="3430674" y="3545607"/>
                </a:lnTo>
                <a:lnTo>
                  <a:pt x="3468132" y="3519682"/>
                </a:lnTo>
                <a:lnTo>
                  <a:pt x="3503023" y="3490557"/>
                </a:lnTo>
                <a:lnTo>
                  <a:pt x="3535135" y="3458444"/>
                </a:lnTo>
                <a:lnTo>
                  <a:pt x="3564260" y="3423552"/>
                </a:lnTo>
                <a:lnTo>
                  <a:pt x="3590185" y="3386094"/>
                </a:lnTo>
                <a:lnTo>
                  <a:pt x="3612699" y="3346279"/>
                </a:lnTo>
                <a:lnTo>
                  <a:pt x="3631593" y="3304318"/>
                </a:lnTo>
                <a:lnTo>
                  <a:pt x="3646655" y="3260422"/>
                </a:lnTo>
                <a:lnTo>
                  <a:pt x="3657675" y="3214803"/>
                </a:lnTo>
                <a:lnTo>
                  <a:pt x="3664441" y="3167670"/>
                </a:lnTo>
                <a:lnTo>
                  <a:pt x="3666743" y="3119234"/>
                </a:lnTo>
                <a:lnTo>
                  <a:pt x="3666743" y="1861946"/>
                </a:lnTo>
                <a:lnTo>
                  <a:pt x="4246743" y="1107566"/>
                </a:lnTo>
                <a:lnTo>
                  <a:pt x="3666743" y="1107567"/>
                </a:lnTo>
                <a:lnTo>
                  <a:pt x="3664441" y="1059133"/>
                </a:lnTo>
                <a:lnTo>
                  <a:pt x="3657675" y="1012002"/>
                </a:lnTo>
                <a:lnTo>
                  <a:pt x="3646655" y="966384"/>
                </a:lnTo>
                <a:lnTo>
                  <a:pt x="3631593" y="922489"/>
                </a:lnTo>
                <a:lnTo>
                  <a:pt x="3612699" y="880530"/>
                </a:lnTo>
                <a:lnTo>
                  <a:pt x="3590185" y="840716"/>
                </a:lnTo>
                <a:lnTo>
                  <a:pt x="3564260" y="803258"/>
                </a:lnTo>
                <a:lnTo>
                  <a:pt x="3535135" y="768367"/>
                </a:lnTo>
                <a:lnTo>
                  <a:pt x="3503023" y="736255"/>
                </a:lnTo>
                <a:lnTo>
                  <a:pt x="3468132" y="707130"/>
                </a:lnTo>
                <a:lnTo>
                  <a:pt x="3430674" y="681205"/>
                </a:lnTo>
                <a:lnTo>
                  <a:pt x="3390860" y="658691"/>
                </a:lnTo>
                <a:lnTo>
                  <a:pt x="3348901" y="639797"/>
                </a:lnTo>
                <a:lnTo>
                  <a:pt x="3305006" y="624735"/>
                </a:lnTo>
                <a:lnTo>
                  <a:pt x="3259388" y="613715"/>
                </a:lnTo>
                <a:lnTo>
                  <a:pt x="3212257" y="606949"/>
                </a:lnTo>
                <a:lnTo>
                  <a:pt x="3163824" y="604647"/>
                </a:lnTo>
                <a:close/>
              </a:path>
              <a:path w="5098415" h="3622675">
                <a:moveTo>
                  <a:pt x="5098288" y="0"/>
                </a:moveTo>
                <a:lnTo>
                  <a:pt x="3666743" y="1107567"/>
                </a:lnTo>
                <a:lnTo>
                  <a:pt x="4246743" y="1107566"/>
                </a:lnTo>
                <a:lnTo>
                  <a:pt x="5098288" y="0"/>
                </a:lnTo>
                <a:close/>
              </a:path>
            </a:pathLst>
          </a:custGeom>
          <a:solidFill>
            <a:srgbClr val="5B9BD4"/>
          </a:solidFill>
        </p:spPr>
        <p:txBody>
          <a:bodyPr wrap="square" lIns="0" tIns="0" rIns="0" bIns="0" rtlCol="0"/>
          <a:lstStyle/>
          <a:p>
            <a:endParaRPr/>
          </a:p>
        </p:txBody>
      </p:sp>
      <p:sp>
        <p:nvSpPr>
          <p:cNvPr id="3" name="object 7"/>
          <p:cNvSpPr txBox="1"/>
          <p:nvPr/>
        </p:nvSpPr>
        <p:spPr>
          <a:xfrm>
            <a:off x="1366684" y="4380805"/>
            <a:ext cx="4414684" cy="1234825"/>
          </a:xfrm>
          <a:prstGeom prst="rect">
            <a:avLst/>
          </a:prstGeom>
        </p:spPr>
        <p:txBody>
          <a:bodyPr vert="horz" wrap="square" lIns="0" tIns="15875" rIns="0" bIns="0" rtlCol="0">
            <a:spAutoFit/>
          </a:bodyPr>
          <a:lstStyle/>
          <a:p>
            <a:pPr marL="12700" marR="5080" algn="just">
              <a:lnSpc>
                <a:spcPct val="99000"/>
              </a:lnSpc>
              <a:spcBef>
                <a:spcPts val="125"/>
              </a:spcBef>
            </a:pPr>
            <a:r>
              <a:rPr sz="2000" spc="114" dirty="0" err="1">
                <a:solidFill>
                  <a:srgbClr val="FFFFFF"/>
                </a:solidFill>
                <a:latin typeface="宋体" panose="02010600030101010101" pitchFamily="2" charset="-122"/>
                <a:cs typeface="宋体" panose="02010600030101010101" pitchFamily="2" charset="-122"/>
              </a:rPr>
              <a:t>触发模</a:t>
            </a:r>
            <a:r>
              <a:rPr sz="2000" spc="125" dirty="0" err="1">
                <a:solidFill>
                  <a:srgbClr val="FFFFFF"/>
                </a:solidFill>
                <a:latin typeface="宋体" panose="02010600030101010101" pitchFamily="2" charset="-122"/>
                <a:cs typeface="宋体" panose="02010600030101010101" pitchFamily="2" charset="-122"/>
              </a:rPr>
              <a:t>块</a:t>
            </a:r>
            <a:r>
              <a:rPr sz="2000" spc="114" dirty="0" err="1">
                <a:solidFill>
                  <a:srgbClr val="FFFFFF"/>
                </a:solidFill>
                <a:latin typeface="宋体" panose="02010600030101010101" pitchFamily="2" charset="-122"/>
                <a:cs typeface="宋体" panose="02010600030101010101" pitchFamily="2" charset="-122"/>
              </a:rPr>
              <a:t>对预先</a:t>
            </a:r>
            <a:r>
              <a:rPr sz="2000" spc="125" dirty="0" err="1">
                <a:solidFill>
                  <a:srgbClr val="FFFFFF"/>
                </a:solidFill>
                <a:latin typeface="宋体" panose="02010600030101010101" pitchFamily="2" charset="-122"/>
                <a:cs typeface="宋体" panose="02010600030101010101" pitchFamily="2" charset="-122"/>
              </a:rPr>
              <a:t>设</a:t>
            </a:r>
            <a:r>
              <a:rPr sz="2000" spc="114" dirty="0" err="1">
                <a:solidFill>
                  <a:srgbClr val="FFFFFF"/>
                </a:solidFill>
                <a:latin typeface="宋体" panose="02010600030101010101" pitchFamily="2" charset="-122"/>
                <a:cs typeface="宋体" panose="02010600030101010101" pitchFamily="2" charset="-122"/>
              </a:rPr>
              <a:t>定</a:t>
            </a:r>
            <a:r>
              <a:rPr sz="2000" dirty="0" err="1">
                <a:solidFill>
                  <a:srgbClr val="FFFFFF"/>
                </a:solidFill>
                <a:latin typeface="宋体" panose="02010600030101010101" pitchFamily="2" charset="-122"/>
                <a:cs typeface="宋体" panose="02010600030101010101" pitchFamily="2" charset="-122"/>
              </a:rPr>
              <a:t>的</a:t>
            </a:r>
            <a:r>
              <a:rPr sz="2000" spc="114" dirty="0" err="1">
                <a:solidFill>
                  <a:srgbClr val="FFFFFF"/>
                </a:solidFill>
                <a:latin typeface="宋体" panose="02010600030101010101" pitchFamily="2" charset="-122"/>
                <a:cs typeface="宋体" panose="02010600030101010101" pitchFamily="2" charset="-122"/>
              </a:rPr>
              <a:t>条件进</a:t>
            </a:r>
            <a:r>
              <a:rPr sz="2000" spc="125" dirty="0" err="1">
                <a:solidFill>
                  <a:srgbClr val="FFFFFF"/>
                </a:solidFill>
                <a:latin typeface="宋体" panose="02010600030101010101" pitchFamily="2" charset="-122"/>
                <a:cs typeface="宋体" panose="02010600030101010101" pitchFamily="2" charset="-122"/>
              </a:rPr>
              <a:t>行</a:t>
            </a:r>
            <a:r>
              <a:rPr sz="2000" spc="114" dirty="0" err="1">
                <a:solidFill>
                  <a:srgbClr val="FFFFFF"/>
                </a:solidFill>
                <a:latin typeface="宋体" panose="02010600030101010101" pitchFamily="2" charset="-122"/>
                <a:cs typeface="宋体" panose="02010600030101010101" pitchFamily="2" charset="-122"/>
              </a:rPr>
              <a:t>判断，</a:t>
            </a:r>
            <a:r>
              <a:rPr sz="2000" spc="125" dirty="0" err="1">
                <a:solidFill>
                  <a:srgbClr val="FFFFFF"/>
                </a:solidFill>
                <a:latin typeface="宋体" panose="02010600030101010101" pitchFamily="2" charset="-122"/>
                <a:cs typeface="宋体" panose="02010600030101010101" pitchFamily="2" charset="-122"/>
              </a:rPr>
              <a:t>如</a:t>
            </a:r>
            <a:r>
              <a:rPr sz="2000" spc="110" dirty="0" err="1">
                <a:solidFill>
                  <a:srgbClr val="FFFFFF"/>
                </a:solidFill>
                <a:latin typeface="宋体" panose="02010600030101010101" pitchFamily="2" charset="-122"/>
                <a:cs typeface="宋体" panose="02010600030101010101" pitchFamily="2" charset="-122"/>
              </a:rPr>
              <a:t>果</a:t>
            </a:r>
            <a:r>
              <a:rPr sz="2000" dirty="0" err="1">
                <a:solidFill>
                  <a:srgbClr val="FFFFFF"/>
                </a:solidFill>
                <a:latin typeface="宋体" panose="02010600030101010101" pitchFamily="2" charset="-122"/>
                <a:cs typeface="宋体" panose="02010600030101010101" pitchFamily="2" charset="-122"/>
              </a:rPr>
              <a:t>满</a:t>
            </a:r>
            <a:r>
              <a:rPr sz="2000" spc="114" dirty="0" err="1">
                <a:solidFill>
                  <a:srgbClr val="FFFFFF"/>
                </a:solidFill>
                <a:latin typeface="宋体" panose="02010600030101010101" pitchFamily="2" charset="-122"/>
                <a:cs typeface="宋体" panose="02010600030101010101" pitchFamily="2" charset="-122"/>
              </a:rPr>
              <a:t>足则返</a:t>
            </a:r>
            <a:r>
              <a:rPr sz="2000" spc="125" dirty="0" err="1">
                <a:solidFill>
                  <a:srgbClr val="FFFFFF"/>
                </a:solidFill>
                <a:latin typeface="宋体" panose="02010600030101010101" pitchFamily="2" charset="-122"/>
                <a:cs typeface="宋体" panose="02010600030101010101" pitchFamily="2" charset="-122"/>
              </a:rPr>
              <a:t>回</a:t>
            </a:r>
            <a:r>
              <a:rPr sz="2000" spc="114" dirty="0" err="1">
                <a:solidFill>
                  <a:srgbClr val="FFFFFF"/>
                </a:solidFill>
                <a:latin typeface="宋体" panose="02010600030101010101" pitchFamily="2" charset="-122"/>
                <a:cs typeface="宋体" panose="02010600030101010101" pitchFamily="2" charset="-122"/>
              </a:rPr>
              <a:t>真值，</a:t>
            </a:r>
            <a:r>
              <a:rPr sz="2000" spc="125" dirty="0" err="1">
                <a:solidFill>
                  <a:srgbClr val="FFFFFF"/>
                </a:solidFill>
                <a:latin typeface="宋体" panose="02010600030101010101" pitchFamily="2" charset="-122"/>
                <a:cs typeface="宋体" panose="02010600030101010101" pitchFamily="2" charset="-122"/>
              </a:rPr>
              <a:t>否</a:t>
            </a:r>
            <a:r>
              <a:rPr sz="2000" spc="110" dirty="0" err="1">
                <a:solidFill>
                  <a:srgbClr val="FFFFFF"/>
                </a:solidFill>
                <a:latin typeface="宋体" panose="02010600030101010101" pitchFamily="2" charset="-122"/>
                <a:cs typeface="宋体" panose="02010600030101010101" pitchFamily="2" charset="-122"/>
              </a:rPr>
              <a:t>则</a:t>
            </a:r>
            <a:r>
              <a:rPr sz="2000" dirty="0" err="1">
                <a:solidFill>
                  <a:srgbClr val="FFFFFF"/>
                </a:solidFill>
                <a:latin typeface="宋体" panose="02010600030101010101" pitchFamily="2" charset="-122"/>
                <a:cs typeface="宋体" panose="02010600030101010101" pitchFamily="2" charset="-122"/>
              </a:rPr>
              <a:t>返</a:t>
            </a:r>
            <a:r>
              <a:rPr sz="2000" spc="114" dirty="0" err="1">
                <a:solidFill>
                  <a:srgbClr val="FFFFFF"/>
                </a:solidFill>
                <a:latin typeface="宋体" panose="02010600030101010101" pitchFamily="2" charset="-122"/>
                <a:cs typeface="宋体" panose="02010600030101010101" pitchFamily="2" charset="-122"/>
              </a:rPr>
              <a:t>回假</a:t>
            </a:r>
            <a:r>
              <a:rPr sz="2000" spc="110" dirty="0" err="1">
                <a:solidFill>
                  <a:srgbClr val="FFFFFF"/>
                </a:solidFill>
                <a:latin typeface="宋体" panose="02010600030101010101" pitchFamily="2" charset="-122"/>
                <a:cs typeface="宋体" panose="02010600030101010101" pitchFamily="2" charset="-122"/>
              </a:rPr>
              <a:t>值</a:t>
            </a:r>
            <a:r>
              <a:rPr sz="2000" spc="125" dirty="0" err="1">
                <a:solidFill>
                  <a:srgbClr val="FFFFFF"/>
                </a:solidFill>
                <a:latin typeface="宋体" panose="02010600030101010101" pitchFamily="2" charset="-122"/>
                <a:cs typeface="宋体" panose="02010600030101010101" pitchFamily="2" charset="-122"/>
              </a:rPr>
              <a:t>。</a:t>
            </a:r>
            <a:r>
              <a:rPr sz="2000" spc="110" dirty="0" err="1">
                <a:solidFill>
                  <a:srgbClr val="FFFFFF"/>
                </a:solidFill>
                <a:latin typeface="宋体" panose="02010600030101010101" pitchFamily="2" charset="-122"/>
                <a:cs typeface="宋体" panose="02010600030101010101" pitchFamily="2" charset="-122"/>
              </a:rPr>
              <a:t>触发的</a:t>
            </a:r>
            <a:r>
              <a:rPr sz="2000" spc="125" dirty="0" err="1">
                <a:solidFill>
                  <a:srgbClr val="FFFFFF"/>
                </a:solidFill>
                <a:latin typeface="宋体" panose="02010600030101010101" pitchFamily="2" charset="-122"/>
                <a:cs typeface="宋体" panose="02010600030101010101" pitchFamily="2" charset="-122"/>
              </a:rPr>
              <a:t>判</a:t>
            </a:r>
            <a:r>
              <a:rPr sz="2000" spc="110" dirty="0" err="1">
                <a:solidFill>
                  <a:srgbClr val="FFFFFF"/>
                </a:solidFill>
                <a:latin typeface="宋体" panose="02010600030101010101" pitchFamily="2" charset="-122"/>
                <a:cs typeface="宋体" panose="02010600030101010101" pitchFamily="2" charset="-122"/>
              </a:rPr>
              <a:t>断</a:t>
            </a:r>
            <a:r>
              <a:rPr sz="2000" dirty="0" err="1">
                <a:solidFill>
                  <a:srgbClr val="FFFFFF"/>
                </a:solidFill>
                <a:latin typeface="宋体" panose="02010600030101010101" pitchFamily="2" charset="-122"/>
                <a:cs typeface="宋体" panose="02010600030101010101" pitchFamily="2" charset="-122"/>
              </a:rPr>
              <a:t>条</a:t>
            </a:r>
            <a:r>
              <a:rPr sz="2000" spc="114" dirty="0" err="1">
                <a:solidFill>
                  <a:srgbClr val="FFFFFF"/>
                </a:solidFill>
                <a:latin typeface="宋体" panose="02010600030101010101" pitchFamily="2" charset="-122"/>
                <a:cs typeface="宋体" panose="02010600030101010101" pitchFamily="2" charset="-122"/>
              </a:rPr>
              <a:t>件通常</a:t>
            </a:r>
            <a:r>
              <a:rPr sz="2000" spc="125" dirty="0" err="1">
                <a:solidFill>
                  <a:srgbClr val="FFFFFF"/>
                </a:solidFill>
                <a:latin typeface="宋体" panose="02010600030101010101" pitchFamily="2" charset="-122"/>
                <a:cs typeface="宋体" panose="02010600030101010101" pitchFamily="2" charset="-122"/>
              </a:rPr>
              <a:t>是</a:t>
            </a:r>
            <a:r>
              <a:rPr sz="2000" spc="114" dirty="0" err="1">
                <a:solidFill>
                  <a:srgbClr val="FFFFFF"/>
                </a:solidFill>
                <a:latin typeface="宋体" panose="02010600030101010101" pitchFamily="2" charset="-122"/>
                <a:cs typeface="宋体" panose="02010600030101010101" pitchFamily="2" charset="-122"/>
              </a:rPr>
              <a:t>时间</a:t>
            </a:r>
            <a:r>
              <a:rPr sz="2000" spc="114" dirty="0" smtClean="0">
                <a:solidFill>
                  <a:srgbClr val="FFFFFF"/>
                </a:solidFill>
                <a:latin typeface="宋体" panose="02010600030101010101" pitchFamily="2" charset="-122"/>
                <a:cs typeface="宋体" panose="02010600030101010101" pitchFamily="2" charset="-122"/>
              </a:rPr>
              <a:t>、</a:t>
            </a:r>
            <a:r>
              <a:rPr lang="zh-CN" altLang="en-US" sz="2000" spc="114" dirty="0" smtClean="0">
                <a:solidFill>
                  <a:srgbClr val="FFFFFF"/>
                </a:solidFill>
                <a:latin typeface="宋体" panose="02010600030101010101" pitchFamily="2" charset="-122"/>
                <a:cs typeface="宋体" panose="02010600030101010101" pitchFamily="2" charset="-122"/>
              </a:rPr>
              <a:t>计</a:t>
            </a:r>
            <a:r>
              <a:rPr sz="2000" spc="114" dirty="0" err="1" smtClean="0">
                <a:solidFill>
                  <a:srgbClr val="FFFFFF"/>
                </a:solidFill>
                <a:latin typeface="宋体" panose="02010600030101010101" pitchFamily="2" charset="-122"/>
                <a:cs typeface="宋体" panose="02010600030101010101" pitchFamily="2" charset="-122"/>
              </a:rPr>
              <a:t>数</a:t>
            </a:r>
            <a:r>
              <a:rPr sz="2000" dirty="0" err="1">
                <a:solidFill>
                  <a:srgbClr val="FFFFFF"/>
                </a:solidFill>
                <a:latin typeface="宋体" panose="02010600030101010101" pitchFamily="2" charset="-122"/>
                <a:cs typeface="宋体" panose="02010600030101010101" pitchFamily="2" charset="-122"/>
              </a:rPr>
              <a:t>、</a:t>
            </a:r>
            <a:r>
              <a:rPr sz="2000" spc="114" dirty="0" err="1">
                <a:solidFill>
                  <a:srgbClr val="FFFFFF"/>
                </a:solidFill>
                <a:latin typeface="宋体" panose="02010600030101010101" pitchFamily="2" charset="-122"/>
                <a:cs typeface="宋体" panose="02010600030101010101" pitchFamily="2" charset="-122"/>
              </a:rPr>
              <a:t>特定事</a:t>
            </a:r>
            <a:r>
              <a:rPr sz="2000" spc="125" dirty="0" err="1">
                <a:solidFill>
                  <a:srgbClr val="FFFFFF"/>
                </a:solidFill>
                <a:latin typeface="宋体" panose="02010600030101010101" pitchFamily="2" charset="-122"/>
                <a:cs typeface="宋体" panose="02010600030101010101" pitchFamily="2" charset="-122"/>
              </a:rPr>
              <a:t>件</a:t>
            </a:r>
            <a:r>
              <a:rPr lang="zh-CN" sz="2000" spc="125" dirty="0">
                <a:solidFill>
                  <a:srgbClr val="FFFFFF"/>
                </a:solidFill>
                <a:latin typeface="宋体" panose="02010600030101010101" pitchFamily="2" charset="-122"/>
                <a:cs typeface="宋体" panose="02010600030101010101" pitchFamily="2" charset="-122"/>
              </a:rPr>
              <a:t>、</a:t>
            </a:r>
            <a:r>
              <a:rPr sz="2000" spc="110" dirty="0">
                <a:solidFill>
                  <a:srgbClr val="FFFFFF"/>
                </a:solidFill>
                <a:latin typeface="宋体" panose="02010600030101010101" pitchFamily="2" charset="-122"/>
                <a:cs typeface="宋体" panose="02010600030101010101" pitchFamily="2" charset="-122"/>
              </a:rPr>
              <a:t>特定</a:t>
            </a:r>
            <a:r>
              <a:rPr sz="2000" spc="125" dirty="0">
                <a:solidFill>
                  <a:srgbClr val="FFFFFF"/>
                </a:solidFill>
                <a:latin typeface="宋体" panose="02010600030101010101" pitchFamily="2" charset="-122"/>
                <a:cs typeface="宋体" panose="02010600030101010101" pitchFamily="2" charset="-122"/>
              </a:rPr>
              <a:t>程序</a:t>
            </a:r>
            <a:r>
              <a:rPr sz="2000" dirty="0">
                <a:solidFill>
                  <a:srgbClr val="FFFFFF"/>
                </a:solidFill>
                <a:latin typeface="宋体" panose="02010600030101010101" pitchFamily="2" charset="-122"/>
                <a:cs typeface="宋体" panose="02010600030101010101" pitchFamily="2" charset="-122"/>
              </a:rPr>
              <a:t>的执行</a:t>
            </a:r>
            <a:r>
              <a:rPr sz="2000" spc="-5" dirty="0">
                <a:solidFill>
                  <a:srgbClr val="FFFFFF"/>
                </a:solidFill>
                <a:latin typeface="宋体" panose="02010600030101010101" pitchFamily="2" charset="-122"/>
                <a:cs typeface="宋体" panose="02010600030101010101" pitchFamily="2" charset="-122"/>
              </a:rPr>
              <a:t>等</a:t>
            </a:r>
            <a:r>
              <a:rPr sz="2000" dirty="0">
                <a:solidFill>
                  <a:srgbClr val="FFFFFF"/>
                </a:solidFill>
                <a:latin typeface="宋体" panose="02010600030101010101" pitchFamily="2" charset="-122"/>
                <a:cs typeface="宋体" panose="02010600030101010101" pitchFamily="2" charset="-122"/>
              </a:rPr>
              <a:t>。</a:t>
            </a:r>
            <a:endParaRPr sz="2000" dirty="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634006" y="420810"/>
            <a:ext cx="2496870" cy="378554"/>
          </a:xfrm>
        </p:spPr>
        <p:txBody>
          <a:bodyPr>
            <a:noAutofit/>
          </a:bodyPr>
          <a:lstStyle/>
          <a:p>
            <a:r>
              <a:rPr lang="en-US" altLang="zh-CN" sz="2400" spc="600" dirty="0">
                <a:solidFill>
                  <a:srgbClr val="084772"/>
                </a:solidFill>
                <a:latin typeface="微软雅黑" panose="020B0503020204020204" pitchFamily="34" charset="-122"/>
                <a:ea typeface="微软雅黑" panose="020B0503020204020204" pitchFamily="34" charset="-122"/>
              </a:rPr>
              <a:t> </a:t>
            </a:r>
            <a:r>
              <a:rPr lang="zh-CN" altLang="en-US" sz="2400" spc="600" dirty="0">
                <a:solidFill>
                  <a:srgbClr val="084772"/>
                </a:solidFill>
                <a:latin typeface="微软雅黑" panose="020B0503020204020204" pitchFamily="34" charset="-122"/>
                <a:ea typeface="微软雅黑" panose="020B0503020204020204" pitchFamily="34" charset="-122"/>
              </a:rPr>
              <a:t>病毒的结构</a:t>
            </a:r>
          </a:p>
        </p:txBody>
      </p:sp>
      <p:sp>
        <p:nvSpPr>
          <p:cNvPr id="33" name="矩形 32"/>
          <p:cNvSpPr/>
          <p:nvPr/>
        </p:nvSpPr>
        <p:spPr>
          <a:xfrm>
            <a:off x="3151696" y="411446"/>
            <a:ext cx="904030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 y="411446"/>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0" name="对象 29"/>
          <p:cNvGraphicFramePr/>
          <p:nvPr/>
        </p:nvGraphicFramePr>
        <p:xfrm>
          <a:off x="2148205" y="1448435"/>
          <a:ext cx="7780655" cy="2273935"/>
        </p:xfrm>
        <a:graphic>
          <a:graphicData uri="http://schemas.openxmlformats.org/presentationml/2006/ole">
            <mc:AlternateContent xmlns:mc="http://schemas.openxmlformats.org/markup-compatibility/2006">
              <mc:Choice xmlns:v="urn:schemas-microsoft-com:vml" Requires="v">
                <p:oleObj spid="_x0000_s5150" r:id="rId4" imgW="10350500" imgH="2717800" progId="Visio.Drawing.15">
                  <p:embed/>
                </p:oleObj>
              </mc:Choice>
              <mc:Fallback>
                <p:oleObj r:id="rId4" imgW="10350500" imgH="2717800" progId="Visio.Drawing.15">
                  <p:embed/>
                  <p:pic>
                    <p:nvPicPr>
                      <p:cNvPr id="30" name="对象 29"/>
                      <p:cNvPicPr/>
                      <p:nvPr/>
                    </p:nvPicPr>
                    <p:blipFill>
                      <a:blip r:embed="rId5"/>
                      <a:stretch>
                        <a:fillRect/>
                      </a:stretch>
                    </p:blipFill>
                    <p:spPr>
                      <a:xfrm>
                        <a:off x="2148205" y="1448435"/>
                        <a:ext cx="7780655" cy="2273935"/>
                      </a:xfrm>
                      <a:prstGeom prst="rect">
                        <a:avLst/>
                      </a:prstGeom>
                    </p:spPr>
                  </p:pic>
                </p:oleObj>
              </mc:Fallback>
            </mc:AlternateContent>
          </a:graphicData>
        </a:graphic>
      </p:graphicFrame>
      <p:sp>
        <p:nvSpPr>
          <p:cNvPr id="8" name="object 8"/>
          <p:cNvSpPr/>
          <p:nvPr/>
        </p:nvSpPr>
        <p:spPr>
          <a:xfrm>
            <a:off x="6691630" y="3722370"/>
            <a:ext cx="3237230" cy="2688845"/>
          </a:xfrm>
          <a:custGeom>
            <a:avLst/>
            <a:gdLst/>
            <a:ahLst/>
            <a:cxnLst/>
            <a:rect l="l" t="t" r="r" b="b"/>
            <a:pathLst>
              <a:path w="3305809" h="3630929">
                <a:moveTo>
                  <a:pt x="3011678" y="1867281"/>
                </a:moveTo>
                <a:lnTo>
                  <a:pt x="293878" y="1867281"/>
                </a:lnTo>
                <a:lnTo>
                  <a:pt x="246209" y="1871127"/>
                </a:lnTo>
                <a:lnTo>
                  <a:pt x="200989" y="1882262"/>
                </a:lnTo>
                <a:lnTo>
                  <a:pt x="158823" y="1900082"/>
                </a:lnTo>
                <a:lnTo>
                  <a:pt x="120316" y="1923981"/>
                </a:lnTo>
                <a:lnTo>
                  <a:pt x="86074" y="1953355"/>
                </a:lnTo>
                <a:lnTo>
                  <a:pt x="56700" y="1987597"/>
                </a:lnTo>
                <a:lnTo>
                  <a:pt x="32801" y="2026104"/>
                </a:lnTo>
                <a:lnTo>
                  <a:pt x="14981" y="2068270"/>
                </a:lnTo>
                <a:lnTo>
                  <a:pt x="3846" y="2113490"/>
                </a:lnTo>
                <a:lnTo>
                  <a:pt x="0" y="2161159"/>
                </a:lnTo>
                <a:lnTo>
                  <a:pt x="0" y="3336658"/>
                </a:lnTo>
                <a:lnTo>
                  <a:pt x="3846" y="3384330"/>
                </a:lnTo>
                <a:lnTo>
                  <a:pt x="14981" y="3429553"/>
                </a:lnTo>
                <a:lnTo>
                  <a:pt x="32801" y="3471721"/>
                </a:lnTo>
                <a:lnTo>
                  <a:pt x="56700" y="3510229"/>
                </a:lnTo>
                <a:lnTo>
                  <a:pt x="86074" y="3544473"/>
                </a:lnTo>
                <a:lnTo>
                  <a:pt x="120316" y="3573847"/>
                </a:lnTo>
                <a:lnTo>
                  <a:pt x="158823" y="3597746"/>
                </a:lnTo>
                <a:lnTo>
                  <a:pt x="200989" y="3615566"/>
                </a:lnTo>
                <a:lnTo>
                  <a:pt x="246209" y="3626702"/>
                </a:lnTo>
                <a:lnTo>
                  <a:pt x="293878" y="3630549"/>
                </a:lnTo>
                <a:lnTo>
                  <a:pt x="3011678" y="3630549"/>
                </a:lnTo>
                <a:lnTo>
                  <a:pt x="3059346" y="3626702"/>
                </a:lnTo>
                <a:lnTo>
                  <a:pt x="3104566" y="3615566"/>
                </a:lnTo>
                <a:lnTo>
                  <a:pt x="3146732" y="3597746"/>
                </a:lnTo>
                <a:lnTo>
                  <a:pt x="3185239" y="3573847"/>
                </a:lnTo>
                <a:lnTo>
                  <a:pt x="3219481" y="3544473"/>
                </a:lnTo>
                <a:lnTo>
                  <a:pt x="3248855" y="3510229"/>
                </a:lnTo>
                <a:lnTo>
                  <a:pt x="3272754" y="3471721"/>
                </a:lnTo>
                <a:lnTo>
                  <a:pt x="3290574" y="3429553"/>
                </a:lnTo>
                <a:lnTo>
                  <a:pt x="3301709" y="3384330"/>
                </a:lnTo>
                <a:lnTo>
                  <a:pt x="3305555" y="3336658"/>
                </a:lnTo>
                <a:lnTo>
                  <a:pt x="3305555" y="2161159"/>
                </a:lnTo>
                <a:lnTo>
                  <a:pt x="3301709" y="2113490"/>
                </a:lnTo>
                <a:lnTo>
                  <a:pt x="3290574" y="2068270"/>
                </a:lnTo>
                <a:lnTo>
                  <a:pt x="3272754" y="2026104"/>
                </a:lnTo>
                <a:lnTo>
                  <a:pt x="3248855" y="1987597"/>
                </a:lnTo>
                <a:lnTo>
                  <a:pt x="3219481" y="1953355"/>
                </a:lnTo>
                <a:lnTo>
                  <a:pt x="3185239" y="1923981"/>
                </a:lnTo>
                <a:lnTo>
                  <a:pt x="3146732" y="1900082"/>
                </a:lnTo>
                <a:lnTo>
                  <a:pt x="3104566" y="1882262"/>
                </a:lnTo>
                <a:lnTo>
                  <a:pt x="3059346" y="1871127"/>
                </a:lnTo>
                <a:lnTo>
                  <a:pt x="3011678" y="1867281"/>
                </a:lnTo>
                <a:close/>
              </a:path>
              <a:path w="3305809" h="3630929">
                <a:moveTo>
                  <a:pt x="2499995" y="0"/>
                </a:moveTo>
                <a:lnTo>
                  <a:pt x="1928241" y="1867281"/>
                </a:lnTo>
                <a:lnTo>
                  <a:pt x="2754629" y="1867281"/>
                </a:lnTo>
                <a:lnTo>
                  <a:pt x="2499995" y="0"/>
                </a:lnTo>
                <a:close/>
              </a:path>
            </a:pathLst>
          </a:custGeom>
          <a:solidFill>
            <a:srgbClr val="5B9BD4"/>
          </a:solidFill>
        </p:spPr>
        <p:txBody>
          <a:bodyPr wrap="square" lIns="0" tIns="0" rIns="0" bIns="0" rtlCol="0"/>
          <a:lstStyle/>
          <a:p>
            <a:endParaRPr/>
          </a:p>
        </p:txBody>
      </p:sp>
      <p:sp>
        <p:nvSpPr>
          <p:cNvPr id="4" name="object 10"/>
          <p:cNvSpPr txBox="1"/>
          <p:nvPr/>
        </p:nvSpPr>
        <p:spPr>
          <a:xfrm>
            <a:off x="6767149" y="5279898"/>
            <a:ext cx="3234690" cy="925382"/>
          </a:xfrm>
          <a:prstGeom prst="rect">
            <a:avLst/>
          </a:prstGeom>
        </p:spPr>
        <p:txBody>
          <a:bodyPr vert="horz" wrap="square" lIns="0" tIns="20320" rIns="0" bIns="0" rtlCol="0">
            <a:spAutoFit/>
          </a:bodyPr>
          <a:lstStyle/>
          <a:p>
            <a:pPr marL="12700" marR="5080" algn="just">
              <a:lnSpc>
                <a:spcPct val="98000"/>
              </a:lnSpc>
              <a:spcBef>
                <a:spcPts val="160"/>
              </a:spcBef>
            </a:pPr>
            <a:r>
              <a:rPr sz="2000" dirty="0">
                <a:solidFill>
                  <a:srgbClr val="FFFFFF"/>
                </a:solidFill>
                <a:latin typeface="宋体" panose="02010600030101010101" pitchFamily="2" charset="-122"/>
                <a:cs typeface="宋体" panose="02010600030101010101" pitchFamily="2" charset="-122"/>
              </a:rPr>
              <a:t>破坏模块完成具体的破坏作用，其破坏形式和表象由病毒编写者的目的决定。</a:t>
            </a:r>
            <a:endParaRPr sz="2000"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140652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92302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18274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27619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369642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273633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几种常见病毒的实现机理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908454"/>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恶意代码</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4621414"/>
            <a:ext cx="469895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木马原理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181285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计算机病毒概述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463092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366728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网络蠕虫</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439726" y="5496881"/>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恶意活动代码的</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防御</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2" name="椭圆 21">
            <a:extLst>
              <a:ext uri="{FF2B5EF4-FFF2-40B4-BE49-F238E27FC236}">
                <a16:creationId xmlns:a16="http://schemas.microsoft.com/office/drawing/2014/main" id="{D8525EF6-319E-4F66-8F37-7FEF4FB19DAB}"/>
              </a:ext>
            </a:extLst>
          </p:cNvPr>
          <p:cNvSpPr/>
          <p:nvPr/>
        </p:nvSpPr>
        <p:spPr>
          <a:xfrm>
            <a:off x="4870922" y="5520763"/>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202877" y="3490264"/>
            <a:ext cx="6601809" cy="24533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488300" y="366089"/>
            <a:ext cx="6601809" cy="210003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3623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1998" cy="378554"/>
            <a:chOff x="0" y="247949"/>
            <a:chExt cx="12191998" cy="378554"/>
          </a:xfrm>
        </p:grpSpPr>
        <p:sp>
          <p:nvSpPr>
            <p:cNvPr id="30" name="矩形 29"/>
            <p:cNvSpPr/>
            <p:nvPr/>
          </p:nvSpPr>
          <p:spPr>
            <a:xfrm>
              <a:off x="3120271" y="247949"/>
              <a:ext cx="9071727"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1632" y="295096"/>
            <a:ext cx="3118640"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a:t>
            </a:r>
            <a:r>
              <a:rPr lang="zh-CN" altLang="en-US" sz="2400" spc="600" dirty="0" smtClean="0">
                <a:solidFill>
                  <a:srgbClr val="084772"/>
                </a:solidFill>
                <a:latin typeface="微软雅黑" panose="020B0503020204020204" pitchFamily="34" charset="-122"/>
                <a:ea typeface="微软雅黑" panose="020B0503020204020204" pitchFamily="34" charset="-122"/>
              </a:rPr>
              <a:t>代码概述</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5" name="object 3"/>
          <p:cNvSpPr txBox="1"/>
          <p:nvPr/>
        </p:nvSpPr>
        <p:spPr>
          <a:xfrm>
            <a:off x="1024556" y="1464572"/>
            <a:ext cx="10312038" cy="1742015"/>
          </a:xfrm>
          <a:prstGeom prst="rect">
            <a:avLst/>
          </a:prstGeom>
        </p:spPr>
        <p:txBody>
          <a:bodyPr vert="horz" lIns="91440" tIns="45720" rIns="91440" bIns="45720" rtlCol="0">
            <a:no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err="1"/>
              <a:t>恶意代码</a:t>
            </a:r>
            <a:r>
              <a:rPr lang="en-US" altLang="zh-CN" sz="3200" dirty="0" err="1">
                <a:solidFill>
                  <a:srgbClr val="C00000"/>
                </a:solidFill>
              </a:rPr>
              <a:t>最初</a:t>
            </a:r>
            <a:r>
              <a:rPr lang="en-US" altLang="zh-CN" sz="3200" dirty="0" err="1"/>
              <a:t>是指最传统意义上的病毒和蠕虫</a:t>
            </a:r>
            <a:r>
              <a:rPr lang="en-US" altLang="zh-CN" sz="3200" dirty="0" smtClean="0"/>
              <a:t>。</a:t>
            </a:r>
          </a:p>
          <a:p>
            <a:r>
              <a:rPr lang="en-US" altLang="zh-CN" sz="3200" dirty="0" err="1" smtClean="0"/>
              <a:t>随着攻击方式的增多</a:t>
            </a:r>
            <a:r>
              <a:rPr lang="en-US" altLang="zh-CN" sz="3200" dirty="0" err="1"/>
              <a:t>，</a:t>
            </a:r>
            <a:r>
              <a:rPr lang="en-US" altLang="zh-CN" sz="3200" dirty="0" err="1" smtClean="0"/>
              <a:t>恶意代码的种类也逐渐增加</a:t>
            </a:r>
            <a:r>
              <a:rPr lang="en-US" altLang="zh-CN" sz="3200" dirty="0" smtClean="0"/>
              <a:t>。</a:t>
            </a:r>
          </a:p>
          <a:p>
            <a:pPr lvl="1"/>
            <a:r>
              <a:rPr lang="en-US" altLang="zh-CN" sz="2800" dirty="0" err="1" smtClean="0"/>
              <a:t>木马</a:t>
            </a:r>
            <a:r>
              <a:rPr lang="en-US" altLang="zh-CN" sz="2800" dirty="0" err="1"/>
              <a:t>、后门、恶意脚本、广告软件、</a:t>
            </a:r>
            <a:r>
              <a:rPr lang="en-US" altLang="zh-CN" sz="2800" dirty="0" err="1" smtClean="0"/>
              <a:t>间谍软件等都</a:t>
            </a:r>
            <a:r>
              <a:rPr lang="zh-CN" altLang="en-US" sz="2800" dirty="0" smtClean="0"/>
              <a:t>属于</a:t>
            </a:r>
            <a:r>
              <a:rPr lang="en-US" altLang="zh-CN" sz="2800" dirty="0" err="1" smtClean="0"/>
              <a:t>恶意代码</a:t>
            </a:r>
            <a:r>
              <a:rPr lang="en-US" altLang="zh-CN" sz="2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634007" y="373393"/>
            <a:ext cx="4444016" cy="378554"/>
          </a:xfrm>
        </p:spPr>
        <p:txBody>
          <a:bodyPr>
            <a:noAutofit/>
          </a:bodyPr>
          <a:lstStyle/>
          <a:p>
            <a:r>
              <a:rPr lang="zh-CN" altLang="en-US" sz="2000" spc="500" dirty="0" smtClean="0">
                <a:solidFill>
                  <a:schemeClr val="accent1">
                    <a:lumMod val="50000"/>
                  </a:schemeClr>
                </a:solidFill>
                <a:latin typeface="微软雅黑" panose="020B0503020204020204" pitchFamily="34" charset="-122"/>
                <a:ea typeface="微软雅黑" panose="020B0503020204020204" pitchFamily="34" charset="-122"/>
                <a:sym typeface="+mn-ea"/>
              </a:rPr>
              <a:t>常见病毒的</a:t>
            </a:r>
            <a:r>
              <a:rPr lang="zh-CN" altLang="en-US" sz="2000" spc="500" dirty="0">
                <a:solidFill>
                  <a:schemeClr val="accent1">
                    <a:lumMod val="50000"/>
                  </a:schemeClr>
                </a:solidFill>
                <a:latin typeface="微软雅黑" panose="020B0503020204020204" pitchFamily="34" charset="-122"/>
                <a:ea typeface="微软雅黑" panose="020B0503020204020204" pitchFamily="34" charset="-122"/>
                <a:sym typeface="+mn-ea"/>
              </a:rPr>
              <a:t>实现机理</a:t>
            </a:r>
            <a:endParaRPr lang="zh-CN" altLang="en-US" sz="2000" spc="5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3785419" y="363855"/>
            <a:ext cx="8406581"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bject 3"/>
          <p:cNvSpPr txBox="1"/>
          <p:nvPr/>
        </p:nvSpPr>
        <p:spPr>
          <a:xfrm>
            <a:off x="752762" y="1367109"/>
            <a:ext cx="10662489" cy="4621650"/>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solidFill>
                  <a:schemeClr val="accent5"/>
                </a:solidFill>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solidFill>
              </a:rPr>
              <a:t>首先需要说明的是，</a:t>
            </a:r>
            <a:r>
              <a:rPr lang="zh-CN" altLang="en-US" dirty="0">
                <a:solidFill>
                  <a:srgbClr val="C00000"/>
                </a:solidFill>
              </a:rPr>
              <a:t>制作和传播计算机病毒是有罪的</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《刑法》</a:t>
            </a:r>
            <a:r>
              <a:rPr lang="zh-CN" altLang="en-US" dirty="0">
                <a:solidFill>
                  <a:schemeClr val="tx1"/>
                </a:solidFill>
              </a:rPr>
              <a:t>第二百八十六条第三款规定：“故意制作、传播计算机病毒等破坏性程序，影响计算机系统正常运行，后果严重的，依照</a:t>
            </a:r>
            <a:r>
              <a:rPr lang="zh-CN" altLang="en-US" dirty="0" smtClean="0">
                <a:solidFill>
                  <a:schemeClr val="tx1"/>
                </a:solidFill>
              </a:rPr>
              <a:t>第一款</a:t>
            </a:r>
            <a:r>
              <a:rPr lang="zh-CN" altLang="en-US" dirty="0">
                <a:solidFill>
                  <a:schemeClr val="tx1"/>
                </a:solidFill>
              </a:rPr>
              <a:t>的规定处罚。”即会“处五年以下有期徒刑或者拘役；后果特别严重的，处五年以上有期徒刑。”</a:t>
            </a:r>
          </a:p>
          <a:p>
            <a:r>
              <a:rPr lang="zh-CN" altLang="en-US" dirty="0">
                <a:solidFill>
                  <a:schemeClr val="tx1"/>
                </a:solidFill>
              </a:rPr>
              <a:t>为了更有效的防止恶意代码的侵害</a:t>
            </a:r>
            <a:r>
              <a:rPr lang="zh-CN" altLang="en-US" dirty="0" smtClean="0">
                <a:solidFill>
                  <a:schemeClr val="tx1"/>
                </a:solidFill>
              </a:rPr>
              <a:t>，分析几种</a:t>
            </a:r>
            <a:r>
              <a:rPr lang="zh-CN" altLang="en-US" dirty="0">
                <a:solidFill>
                  <a:schemeClr val="tx1"/>
                </a:solidFill>
              </a:rPr>
              <a:t>常见恶意代码的实现</a:t>
            </a:r>
            <a:r>
              <a:rPr lang="zh-CN" altLang="en-US" dirty="0" smtClean="0">
                <a:solidFill>
                  <a:schemeClr val="tx1"/>
                </a:solidFill>
              </a:rPr>
              <a:t>机理。</a:t>
            </a:r>
            <a:endParaRPr lang="zh-CN" alt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634007" y="373393"/>
            <a:ext cx="4444016" cy="378554"/>
          </a:xfrm>
        </p:spPr>
        <p:txBody>
          <a:bodyPr>
            <a:noAutofit/>
          </a:bodyPr>
          <a:lstStyle/>
          <a:p>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rPr>
              <a:t>脚本病毒</a:t>
            </a:r>
          </a:p>
        </p:txBody>
      </p:sp>
      <p:sp>
        <p:nvSpPr>
          <p:cNvPr id="18" name="矩形 17"/>
          <p:cNvSpPr/>
          <p:nvPr/>
        </p:nvSpPr>
        <p:spPr>
          <a:xfrm>
            <a:off x="2252980" y="363855"/>
            <a:ext cx="9939020"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3"/>
          <p:cNvSpPr txBox="1"/>
          <p:nvPr/>
        </p:nvSpPr>
        <p:spPr>
          <a:xfrm>
            <a:off x="838985" y="1186940"/>
            <a:ext cx="10407191" cy="5224764"/>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rgbClr val="C00000"/>
                </a:solidFill>
              </a:rPr>
              <a:t>脚本（Script）病毒</a:t>
            </a:r>
            <a:r>
              <a:rPr lang="zh-CN" altLang="en-US" sz="2400" dirty="0"/>
              <a:t>是用脚本语言编写的病毒。 由于脚本语言比较容易掌握，编写脚本病毒的技术门槛较低，导致脚本病毒成为了</a:t>
            </a:r>
            <a:r>
              <a:rPr lang="zh-CN" altLang="en-US" sz="2400" dirty="0">
                <a:solidFill>
                  <a:schemeClr val="accent5"/>
                </a:solidFill>
              </a:rPr>
              <a:t>当前危害</a:t>
            </a:r>
            <a:r>
              <a:rPr lang="zh-CN" altLang="en-US" sz="2400" dirty="0" smtClean="0">
                <a:solidFill>
                  <a:schemeClr val="accent5"/>
                </a:solidFill>
              </a:rPr>
              <a:t>最大且</a:t>
            </a:r>
            <a:r>
              <a:rPr lang="zh-CN" altLang="en-US" sz="2400" dirty="0">
                <a:solidFill>
                  <a:schemeClr val="accent5"/>
                </a:solidFill>
              </a:rPr>
              <a:t>最流行的病毒之一</a:t>
            </a:r>
            <a:r>
              <a:rPr lang="zh-CN" altLang="en-US" sz="2400" dirty="0"/>
              <a:t>。</a:t>
            </a:r>
          </a:p>
          <a:p>
            <a:r>
              <a:rPr lang="zh-CN" altLang="en-US" sz="2400" dirty="0"/>
              <a:t>脚本病毒主要使用的脚本语言是VBScript 和JavaScript 。VBScript 是微软公司出品的Visual  Basic Script的简称，即Visual Basic 脚本语言，有时也被缩写为VBS。JavaScript是一种Java脚本语言，广泛应用于动态Web页面中。Windows环境下的脚本病毒一般用VBScript编写，而Linux </a:t>
            </a:r>
            <a:r>
              <a:rPr lang="zh-CN" altLang="en-US" sz="2400" dirty="0" smtClean="0"/>
              <a:t>环境</a:t>
            </a:r>
            <a:r>
              <a:rPr lang="zh-CN" altLang="en-US" sz="2400" dirty="0"/>
              <a:t>下的脚本病毒大多用JavaScript编写。</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756556" y="361087"/>
            <a:ext cx="4444016" cy="378554"/>
          </a:xfrm>
        </p:spPr>
        <p:txBody>
          <a:bodyPr>
            <a:noAutofit/>
          </a:bodyPr>
          <a:lstStyle/>
          <a:p>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sym typeface="+mn-ea"/>
              </a:rPr>
              <a:t>宏病毒</a:t>
            </a:r>
            <a:endParaRPr lang="zh-CN" altLang="en-US" sz="2400" spc="500"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sp>
        <p:nvSpPr>
          <p:cNvPr id="18" name="矩形 17"/>
          <p:cNvSpPr/>
          <p:nvPr/>
        </p:nvSpPr>
        <p:spPr>
          <a:xfrm>
            <a:off x="2215298" y="363855"/>
            <a:ext cx="9976701"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823686" y="1316126"/>
            <a:ext cx="10224528" cy="5067413"/>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C00000"/>
                </a:solidFill>
              </a:rPr>
              <a:t>宏病毒</a:t>
            </a:r>
            <a:r>
              <a:rPr lang="zh-CN" altLang="en-US" dirty="0"/>
              <a:t>是感染Office等文档的一类病毒。为了</a:t>
            </a:r>
            <a:r>
              <a:rPr lang="zh-CN" altLang="en-US" dirty="0" smtClean="0"/>
              <a:t>提高</a:t>
            </a:r>
            <a:r>
              <a:rPr lang="zh-CN" altLang="en-US" dirty="0"/>
              <a:t>文档的处理能力，Office软件提供了“宏”</a:t>
            </a:r>
            <a:r>
              <a:rPr lang="zh-CN" altLang="en-US" dirty="0" smtClean="0"/>
              <a:t>这种类似于</a:t>
            </a:r>
            <a:r>
              <a:rPr lang="zh-CN" altLang="en-US" dirty="0"/>
              <a:t>函数的可执行代码的一种方式，使得</a:t>
            </a:r>
            <a:r>
              <a:rPr lang="zh-CN" altLang="en-US" dirty="0" smtClean="0"/>
              <a:t>文档可以</a:t>
            </a:r>
            <a:r>
              <a:rPr lang="zh-CN" altLang="en-US" dirty="0"/>
              <a:t>自动处理某些事务。比如现在的网上申报</a:t>
            </a:r>
            <a:r>
              <a:rPr lang="zh-CN" altLang="en-US" dirty="0" smtClean="0"/>
              <a:t>“国家自然科学基金” 等</a:t>
            </a:r>
            <a:r>
              <a:rPr lang="zh-CN" altLang="en-US" dirty="0"/>
              <a:t>项</a:t>
            </a:r>
            <a:r>
              <a:rPr lang="zh-CN" altLang="en-US" dirty="0" smtClean="0"/>
              <a:t>目的系统</a:t>
            </a:r>
            <a:r>
              <a:rPr lang="zh-CN" altLang="en-US" dirty="0"/>
              <a:t>就充分利用了办公软件的“宏”，使得一些数据以标准而规范的形式出现在文档中。</a:t>
            </a:r>
          </a:p>
          <a:p>
            <a:r>
              <a:rPr lang="zh-CN" altLang="en-US" dirty="0"/>
              <a:t>由于</a:t>
            </a:r>
            <a:r>
              <a:rPr lang="zh-CN" altLang="en-US" dirty="0">
                <a:solidFill>
                  <a:srgbClr val="C00000"/>
                </a:solidFill>
              </a:rPr>
              <a:t>“宏”可以访问本地资源，如果滥用这种能力，就会给系统带来巨大危害</a:t>
            </a:r>
            <a:r>
              <a:rPr lang="zh-CN" altLang="en-US" dirty="0"/>
              <a:t>。宏病毒就是利用了“宏”的功能实现一些恶意的功能。</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634007" y="373393"/>
            <a:ext cx="4444016" cy="378554"/>
          </a:xfrm>
        </p:spPr>
        <p:txBody>
          <a:bodyPr>
            <a:noAutofit/>
          </a:bodyPr>
          <a:lstStyle/>
          <a:p>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rPr>
              <a:t>宏病毒</a:t>
            </a:r>
          </a:p>
        </p:txBody>
      </p:sp>
      <p:sp>
        <p:nvSpPr>
          <p:cNvPr id="18" name="矩形 17"/>
          <p:cNvSpPr/>
          <p:nvPr/>
        </p:nvSpPr>
        <p:spPr>
          <a:xfrm>
            <a:off x="1920875" y="363855"/>
            <a:ext cx="1027112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846540" y="1234912"/>
            <a:ext cx="10173394" cy="5008971"/>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ym typeface="+mn-ea"/>
              </a:rPr>
              <a:t>WORD</a:t>
            </a:r>
            <a:r>
              <a:rPr lang="zh-CN" altLang="en-US" dirty="0">
                <a:sym typeface="+mn-ea"/>
              </a:rPr>
              <a:t>的宏</a:t>
            </a:r>
          </a:p>
          <a:p>
            <a:pPr lvl="1"/>
            <a:r>
              <a:rPr lang="zh-CN" altLang="en-US" dirty="0"/>
              <a:t>在WORD处理文档的时候需要进行各种不同的动作，如打开文件、关闭文件、读取数据资料以及储存</a:t>
            </a:r>
            <a:r>
              <a:rPr lang="zh-CN" altLang="en-US" dirty="0" smtClean="0"/>
              <a:t>和打印</a:t>
            </a:r>
            <a:r>
              <a:rPr lang="zh-CN" altLang="en-US" dirty="0"/>
              <a:t>等等。每一种动作都对应着特定的宏命令，如 存 文 件 与 FileSave 相 对 应 、 改 名 存 文 件 对 应 着 FileSaveAS、打印则对应 FilePrint等等</a:t>
            </a:r>
            <a:r>
              <a:rPr lang="zh-CN" altLang="en-US" dirty="0" smtClean="0"/>
              <a:t>。</a:t>
            </a:r>
            <a:endParaRPr lang="en-US" altLang="zh-CN" dirty="0" smtClean="0"/>
          </a:p>
          <a:p>
            <a:pPr lvl="1"/>
            <a:r>
              <a:rPr lang="zh-CN" altLang="en-US" dirty="0" smtClean="0"/>
              <a:t>WORD</a:t>
            </a:r>
            <a:r>
              <a:rPr lang="zh-CN" altLang="en-US" dirty="0"/>
              <a:t>打开文件时，它首先要检查是否有AutoOpen 宏存在，假如有这样的宏，WORD执行该宏，</a:t>
            </a:r>
            <a:r>
              <a:rPr lang="zh-CN" altLang="en-US" dirty="0" smtClean="0"/>
              <a:t>除非在此</a:t>
            </a:r>
            <a:r>
              <a:rPr lang="zh-CN" altLang="en-US" dirty="0"/>
              <a:t>之前系统已经被“取消宏（DisableAutoMacros）”  命令设置成宏无效。当然，如果AutoClose宏存在，则系统在关闭一个文件时，会自动执行该宏。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634007" y="373393"/>
            <a:ext cx="4444016" cy="378554"/>
          </a:xfrm>
        </p:spPr>
        <p:txBody>
          <a:bodyPr>
            <a:noAutofit/>
          </a:bodyPr>
          <a:lstStyle/>
          <a:p>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rPr>
              <a:t>宏病毒</a:t>
            </a:r>
          </a:p>
        </p:txBody>
      </p:sp>
      <p:sp>
        <p:nvSpPr>
          <p:cNvPr id="18" name="矩形 17"/>
          <p:cNvSpPr/>
          <p:nvPr/>
        </p:nvSpPr>
        <p:spPr>
          <a:xfrm>
            <a:off x="1915160" y="363855"/>
            <a:ext cx="10276840"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2"/>
          <p:cNvSpPr txBox="1">
            <a:spLocks noGrp="1"/>
          </p:cNvSpPr>
          <p:nvPr/>
        </p:nvSpPr>
        <p:spPr>
          <a:xfrm>
            <a:off x="541034" y="962938"/>
            <a:ext cx="7643495" cy="442595"/>
          </a:xfrm>
          <a:prstGeom prst="rect">
            <a:avLst/>
          </a:prstGeom>
        </p:spPr>
        <p:txBody>
          <a:bodyPr vert="horz" wrap="square" lIns="0" tIns="12065" rIns="0" bIns="0" rtlCol="0">
            <a:spAutoFit/>
          </a:bodyPr>
          <a:lstStyle>
            <a:lvl1pPr>
              <a:defRPr sz="2000" b="0" i="0">
                <a:solidFill>
                  <a:schemeClr val="tx1"/>
                </a:solidFill>
                <a:latin typeface="宋体" panose="02010600030101010101" pitchFamily="2" charset="-122"/>
                <a:ea typeface="+mj-ea"/>
                <a:cs typeface="宋体" panose="02010600030101010101" pitchFamily="2" charset="-122"/>
              </a:defRPr>
            </a:lvl1pPr>
          </a:lstStyle>
          <a:p>
            <a:pPr algn="l">
              <a:lnSpc>
                <a:spcPct val="100000"/>
              </a:lnSpc>
              <a:spcBef>
                <a:spcPts val="105"/>
              </a:spcBef>
              <a:buClrTx/>
              <a:buSzTx/>
              <a:buFontTx/>
            </a:pPr>
            <a:r>
              <a:rPr sz="2800" dirty="0" err="1" smtClean="0">
                <a:gradFill>
                  <a:gsLst>
                    <a:gs pos="0">
                      <a:srgbClr val="012D86"/>
                    </a:gs>
                    <a:gs pos="100000">
                      <a:srgbClr val="0E2557"/>
                    </a:gs>
                  </a:gsLst>
                  <a:lin scaled="0"/>
                </a:gradFill>
                <a:uFillTx/>
                <a:latin typeface="Times New Roman" panose="02020603050405020304" pitchFamily="18" charset="0"/>
                <a:ea typeface="黑体" panose="02010609060101010101" pitchFamily="49" charset="-122"/>
                <a:cs typeface="黑体" panose="02010609060101010101" pitchFamily="49" charset="-122"/>
                <a:sym typeface="+mn-ea"/>
              </a:rPr>
              <a:t>宏病毒的例子</a:t>
            </a:r>
            <a:endParaRPr sz="2800" dirty="0">
              <a:gradFill>
                <a:gsLst>
                  <a:gs pos="0">
                    <a:srgbClr val="012D86"/>
                  </a:gs>
                  <a:gs pos="100000">
                    <a:srgbClr val="0E2557"/>
                  </a:gs>
                </a:gsLst>
                <a:lin scaled="0"/>
              </a:gradFill>
              <a:uFillTx/>
              <a:latin typeface="Times New Roman" panose="02020603050405020304" pitchFamily="18" charset="0"/>
              <a:ea typeface="黑体" panose="02010609060101010101" pitchFamily="49" charset="-122"/>
              <a:cs typeface="黑体" panose="02010609060101010101" pitchFamily="49" charset="-122"/>
              <a:sym typeface="+mn-ea"/>
            </a:endParaRPr>
          </a:p>
        </p:txBody>
      </p:sp>
      <p:sp>
        <p:nvSpPr>
          <p:cNvPr id="2" name="object 4"/>
          <p:cNvSpPr/>
          <p:nvPr/>
        </p:nvSpPr>
        <p:spPr>
          <a:xfrm>
            <a:off x="1844802" y="1702815"/>
            <a:ext cx="7888224" cy="2823972"/>
          </a:xfrm>
          <a:prstGeom prst="rect">
            <a:avLst/>
          </a:prstGeom>
          <a:blipFill>
            <a:blip r:embed="rId3" cstate="print"/>
            <a:stretch>
              <a:fillRect/>
            </a:stretch>
          </a:blipFill>
        </p:spPr>
        <p:txBody>
          <a:bodyPr wrap="square" lIns="0" tIns="0" rIns="0" bIns="0" rtlCol="0"/>
          <a:lstStyle/>
          <a:p>
            <a:endParaRPr/>
          </a:p>
        </p:txBody>
      </p:sp>
      <p:sp>
        <p:nvSpPr>
          <p:cNvPr id="5" name="object 3"/>
          <p:cNvSpPr txBox="1"/>
          <p:nvPr/>
        </p:nvSpPr>
        <p:spPr>
          <a:xfrm>
            <a:off x="1500429" y="4880390"/>
            <a:ext cx="9538357" cy="1397862"/>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t>打开该文档后将会弹出一个窗口“This is a AutoOpen() Macro Virus”。</a:t>
            </a:r>
          </a:p>
          <a:p>
            <a:r>
              <a:rPr lang="zh-CN" altLang="en-US" sz="1800" dirty="0"/>
              <a:t>要防止宏病毒危害系统，只要提高Office的“宏”安全级别就可以了。在WORD的菜单中选“工具”—“宏”—“安全性”，将宏的安全级别设置为“高”或“非常高”。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标题 1"/>
          <p:cNvSpPr>
            <a:spLocks noGrp="1"/>
          </p:cNvSpPr>
          <p:nvPr>
            <p:ph type="title"/>
          </p:nvPr>
        </p:nvSpPr>
        <p:spPr>
          <a:xfrm>
            <a:off x="750847" y="363868"/>
            <a:ext cx="4444016" cy="378554"/>
          </a:xfrm>
        </p:spPr>
        <p:txBody>
          <a:bodyPr>
            <a:noAutofit/>
          </a:bodyPr>
          <a:lstStyle/>
          <a:p>
            <a:r>
              <a:rPr lang="en-US" altLang="zh-CN" sz="2200" spc="500" dirty="0">
                <a:solidFill>
                  <a:schemeClr val="accent1">
                    <a:lumMod val="50000"/>
                  </a:schemeClr>
                </a:solidFill>
                <a:latin typeface="微软雅黑" panose="020B0503020204020204" pitchFamily="34" charset="-122"/>
                <a:ea typeface="微软雅黑" panose="020B0503020204020204" pitchFamily="34" charset="-122"/>
              </a:rPr>
              <a:t>U</a:t>
            </a:r>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rPr>
              <a:t>盘病毒</a:t>
            </a:r>
          </a:p>
        </p:txBody>
      </p:sp>
      <p:sp>
        <p:nvSpPr>
          <p:cNvPr id="18" name="矩形 17"/>
          <p:cNvSpPr/>
          <p:nvPr/>
        </p:nvSpPr>
        <p:spPr>
          <a:xfrm>
            <a:off x="2320925" y="363855"/>
            <a:ext cx="987107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905419" y="1357458"/>
            <a:ext cx="10049097" cy="4343547"/>
          </a:xfrm>
          <a:prstGeom prst="rect">
            <a:avLst/>
          </a:prstGeom>
        </p:spPr>
        <p:txBody>
          <a:bodyPr vert="horz" lIns="91440" tIns="45720" rIns="91440" bIns="45720" rtlCol="0">
            <a:normAutofit lnSpcReduction="10000"/>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rgbClr val="C00000"/>
                </a:solidFill>
              </a:rPr>
              <a:t>U盘病毒</a:t>
            </a:r>
            <a:r>
              <a:rPr lang="zh-CN" altLang="en-US" sz="2400" dirty="0"/>
              <a:t>也称AutoRun病毒，通过U盘的</a:t>
            </a:r>
            <a:r>
              <a:rPr lang="zh-CN" altLang="en-US" sz="2400" i="1" dirty="0">
                <a:solidFill>
                  <a:schemeClr val="accent5"/>
                </a:solidFill>
              </a:rPr>
              <a:t>AutoRun.</a:t>
            </a:r>
            <a:r>
              <a:rPr lang="zh-CN" altLang="en-US" sz="2400" i="1" dirty="0" smtClean="0">
                <a:solidFill>
                  <a:schemeClr val="accent5"/>
                </a:solidFill>
              </a:rPr>
              <a:t>inf </a:t>
            </a:r>
            <a:r>
              <a:rPr lang="zh-CN" altLang="en-US" sz="2400" dirty="0" smtClean="0"/>
              <a:t>文件</a:t>
            </a:r>
            <a:r>
              <a:rPr lang="zh-CN" altLang="en-US" sz="2400" dirty="0"/>
              <a:t>利用“Windows自动播放”的特性进行传播。随着U盘、移动硬盘、存储卡等移动存储设备的普及，U盘病毒也开始泛滥，最典型的地方就是各个打字复印公司，几乎所有计算机都带有这种病毒。</a:t>
            </a:r>
          </a:p>
          <a:p>
            <a:r>
              <a:rPr lang="zh-CN" altLang="en-US" sz="2400" dirty="0"/>
              <a:t>U盘病毒会在系统中每个磁盘根目录下创建AutoRun.inf </a:t>
            </a:r>
            <a:r>
              <a:rPr lang="zh-CN" altLang="en-US" sz="2400" dirty="0" smtClean="0"/>
              <a:t>病毒</a:t>
            </a:r>
            <a:r>
              <a:rPr lang="zh-CN" altLang="en-US" sz="2400" dirty="0"/>
              <a:t>文件(不是所有的 AutoRun.inf都是病毒文件)。如果系统没有关闭“Windows自动播放”特性，则用户双击盘符时系统</a:t>
            </a:r>
            <a:r>
              <a:rPr lang="zh-CN" altLang="en-US" sz="2400" dirty="0" smtClean="0"/>
              <a:t>根据 AutoRun</a:t>
            </a:r>
            <a:r>
              <a:rPr lang="zh-CN" altLang="en-US" sz="2400" dirty="0"/>
              <a:t>.</a:t>
            </a:r>
            <a:r>
              <a:rPr lang="zh-CN" altLang="en-US" sz="2400" dirty="0" smtClean="0"/>
              <a:t>inf 文件</a:t>
            </a:r>
            <a:r>
              <a:rPr lang="zh-CN" altLang="en-US" sz="2400" dirty="0"/>
              <a:t>的内容执行预定的命令，这样就可激活指定的病毒。激活的病毒会感染新插入的U盘，导致一个新的病毒U盘的诞生。</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750847" y="363868"/>
            <a:ext cx="4444016" cy="378554"/>
          </a:xfrm>
        </p:spPr>
        <p:txBody>
          <a:bodyPr>
            <a:noAutofit/>
          </a:bodyPr>
          <a:lstStyle/>
          <a:p>
            <a:r>
              <a:rPr lang="en-US" altLang="zh-CN" sz="2200" spc="500" dirty="0">
                <a:solidFill>
                  <a:schemeClr val="accent1">
                    <a:lumMod val="50000"/>
                  </a:schemeClr>
                </a:solidFill>
                <a:latin typeface="微软雅黑" panose="020B0503020204020204" pitchFamily="34" charset="-122"/>
                <a:ea typeface="微软雅黑" panose="020B0503020204020204" pitchFamily="34" charset="-122"/>
              </a:rPr>
              <a:t>U</a:t>
            </a:r>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rPr>
              <a:t>盘病毒</a:t>
            </a:r>
          </a:p>
        </p:txBody>
      </p:sp>
      <p:sp>
        <p:nvSpPr>
          <p:cNvPr id="18" name="矩形 17"/>
          <p:cNvSpPr/>
          <p:nvPr/>
        </p:nvSpPr>
        <p:spPr>
          <a:xfrm>
            <a:off x="2320925" y="363855"/>
            <a:ext cx="987107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2"/>
          <p:cNvSpPr txBox="1">
            <a:spLocks noGrp="1"/>
          </p:cNvSpPr>
          <p:nvPr/>
        </p:nvSpPr>
        <p:spPr>
          <a:xfrm>
            <a:off x="4213780" y="1267282"/>
            <a:ext cx="4565881" cy="443865"/>
          </a:xfrm>
          <a:prstGeom prst="rect">
            <a:avLst/>
          </a:prstGeom>
        </p:spPr>
        <p:txBody>
          <a:bodyPr vert="horz" wrap="square" lIns="0" tIns="13335" rIns="0" bIns="0" rtlCol="0">
            <a:spAutoFit/>
          </a:bodyPr>
          <a:lstStyle>
            <a:lvl1pPr>
              <a:defRPr sz="2000" b="0" i="0">
                <a:solidFill>
                  <a:schemeClr val="tx1"/>
                </a:solidFill>
                <a:latin typeface="宋体" panose="02010600030101010101" pitchFamily="2" charset="-122"/>
                <a:ea typeface="+mj-ea"/>
                <a:cs typeface="宋体" panose="02010600030101010101" pitchFamily="2" charset="-122"/>
              </a:defRPr>
            </a:lvl1pPr>
          </a:lstStyle>
          <a:p>
            <a:pPr marL="12700">
              <a:lnSpc>
                <a:spcPct val="100000"/>
              </a:lnSpc>
              <a:spcBef>
                <a:spcPts val="105"/>
              </a:spcBef>
              <a:tabLst>
                <a:tab pos="1344930" algn="l"/>
              </a:tabLst>
            </a:pPr>
            <a:r>
              <a:rPr sz="2800" spc="-10" dirty="0" err="1" smtClean="0">
                <a:gradFill>
                  <a:gsLst>
                    <a:gs pos="0">
                      <a:srgbClr val="012D86"/>
                    </a:gs>
                    <a:gs pos="100000">
                      <a:srgbClr val="0E2557"/>
                    </a:gs>
                  </a:gsLst>
                  <a:lin scaled="0"/>
                </a:gradFill>
                <a:latin typeface="Times New Roman" panose="02020603050405020304" pitchFamily="18" charset="0"/>
                <a:ea typeface="黑体" panose="02010609060101010101" pitchFamily="49" charset="-122"/>
                <a:cs typeface="黑体" panose="02010609060101010101" pitchFamily="49" charset="-122"/>
              </a:rPr>
              <a:t>AutoRun.inf</a:t>
            </a:r>
            <a:r>
              <a:rPr sz="2800" spc="-10" dirty="0" err="1">
                <a:gradFill>
                  <a:gsLst>
                    <a:gs pos="0">
                      <a:srgbClr val="012D86"/>
                    </a:gs>
                    <a:gs pos="100000">
                      <a:srgbClr val="0E2557"/>
                    </a:gs>
                  </a:gsLst>
                  <a:lin scaled="0"/>
                </a:gradFill>
                <a:latin typeface="Times New Roman" panose="02020603050405020304" pitchFamily="18" charset="0"/>
                <a:ea typeface="黑体" panose="02010609060101010101" pitchFamily="49" charset="-122"/>
                <a:cs typeface="黑体" panose="02010609060101010101" pitchFamily="49" charset="-122"/>
              </a:rPr>
              <a:t>的关键字</a:t>
            </a:r>
            <a:endParaRPr sz="3200" spc="-10" dirty="0">
              <a:latin typeface="Times New Roman" panose="02020603050405020304" pitchFamily="18" charset="0"/>
              <a:cs typeface="Times New Roman" panose="02020603050405020304"/>
            </a:endParaRPr>
          </a:p>
        </p:txBody>
      </p:sp>
      <p:graphicFrame>
        <p:nvGraphicFramePr>
          <p:cNvPr id="5" name="表格 4"/>
          <p:cNvGraphicFramePr/>
          <p:nvPr>
            <p:custDataLst>
              <p:tags r:id="rId1"/>
            </p:custDataLst>
            <p:extLst>
              <p:ext uri="{D42A27DB-BD31-4B8C-83A1-F6EECF244321}">
                <p14:modId xmlns:p14="http://schemas.microsoft.com/office/powerpoint/2010/main" val="1508634250"/>
              </p:ext>
            </p:extLst>
          </p:nvPr>
        </p:nvGraphicFramePr>
        <p:xfrm>
          <a:off x="2214880" y="2236470"/>
          <a:ext cx="8230235" cy="3217545"/>
        </p:xfrm>
        <a:graphic>
          <a:graphicData uri="http://schemas.openxmlformats.org/drawingml/2006/table">
            <a:tbl>
              <a:tblPr firstRow="1" bandRow="1">
                <a:tableStyleId>{5940675A-B579-460E-94D1-54222C63F5DA}</a:tableStyleId>
              </a:tblPr>
              <a:tblGrid>
                <a:gridCol w="4468495">
                  <a:extLst>
                    <a:ext uri="{9D8B030D-6E8A-4147-A177-3AD203B41FA5}">
                      <a16:colId xmlns:a16="http://schemas.microsoft.com/office/drawing/2014/main" val="20000"/>
                    </a:ext>
                  </a:extLst>
                </a:gridCol>
                <a:gridCol w="3761740">
                  <a:extLst>
                    <a:ext uri="{9D8B030D-6E8A-4147-A177-3AD203B41FA5}">
                      <a16:colId xmlns:a16="http://schemas.microsoft.com/office/drawing/2014/main" val="20001"/>
                    </a:ext>
                  </a:extLst>
                </a:gridCol>
              </a:tblGrid>
              <a:tr h="401955">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AutoRun.inf关键字</a:t>
                      </a:r>
                      <a:endParaRPr lang="en-US" alt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说明</a:t>
                      </a:r>
                      <a:endParaRPr lang="en-US" alt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2590">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[AutoRun]</a:t>
                      </a:r>
                      <a:endParaRPr lang="en-US" alt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表示AutoRun部分开始</a:t>
                      </a:r>
                      <a:endParaRPr lang="en-US" alt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955">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icon=X:\“图标”.ico</a:t>
                      </a:r>
                      <a:endParaRPr lang="en-US" alt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给X盘一个图标</a:t>
                      </a:r>
                      <a:endParaRPr lang="en-US" alt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open=X:\“ 程序”.exe 或者“ 命令行”</a:t>
                      </a:r>
                      <a:endParaRPr lang="en-US" alt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双击X盘执行的程序或命令</a:t>
                      </a:r>
                      <a:endParaRPr lang="en-US" alt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3275">
                <a:tc>
                  <a:txBody>
                    <a:bodyPr/>
                    <a:lstStyle/>
                    <a:p>
                      <a:pPr indent="0" algn="ctr">
                        <a:buNone/>
                      </a:pPr>
                      <a:r>
                        <a:rPr lang="en-US" sz="2000" b="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shell\“</a:t>
                      </a:r>
                      <a:r>
                        <a:rPr lang="en-US" sz="2000" b="0" dirty="0" err="1">
                          <a:solidFill>
                            <a:schemeClr val="tx1"/>
                          </a:solidFill>
                          <a:uFillTx/>
                          <a:latin typeface="Times New Roman" panose="02020603050405020304" pitchFamily="18" charset="0"/>
                          <a:ea typeface="黑体" panose="02010609060101010101" pitchFamily="49" charset="-122"/>
                          <a:cs typeface="宋体" panose="02010600030101010101" pitchFamily="2" charset="-122"/>
                        </a:rPr>
                        <a:t>关键字</a:t>
                      </a:r>
                      <a:r>
                        <a:rPr lang="en-US" sz="2000" b="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a:t>
                      </a:r>
                      <a:r>
                        <a:rPr lang="en-US" sz="2000" b="0" dirty="0" err="1" smtClean="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鼠标右键菜单中加入显示的内容</a:t>
                      </a:r>
                      <a:r>
                        <a:rPr lang="en-US" sz="2000" b="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a:t>
                      </a:r>
                      <a:endParaRPr lang="en-US" altLang="en-US" sz="2000" b="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右键菜单新增选项</a:t>
                      </a:r>
                      <a:r>
                        <a:rPr lang="en-US" sz="2000" b="0">
                          <a:solidFill>
                            <a:schemeClr val="tx1"/>
                          </a:solidFill>
                          <a:uFillTx/>
                          <a:latin typeface="Times New Roman" panose="02020603050405020304" pitchFamily="18" charset="0"/>
                          <a:ea typeface="黑体" panose="02010609060101010101" pitchFamily="49" charset="-122"/>
                          <a:cs typeface="Calibri" panose="020F0502020204030204" charset="0"/>
                        </a:rPr>
                        <a:t> </a:t>
                      </a:r>
                      <a:endParaRPr lang="en-US" altLang="en-US" sz="2000" b="0">
                        <a:solidFill>
                          <a:schemeClr val="tx1"/>
                        </a:solidFill>
                        <a:uFillTx/>
                        <a:latin typeface="Times New Roman" panose="02020603050405020304" pitchFamily="18" charset="0"/>
                        <a:ea typeface="黑体" panose="02010609060101010101" pitchFamily="49" charset="-122"/>
                        <a:cs typeface="Calibri" panose="020F0502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4545">
                <a:tc>
                  <a:txBody>
                    <a:bodyPr/>
                    <a:lstStyle/>
                    <a:p>
                      <a:pPr indent="0" algn="ctr">
                        <a:buNone/>
                      </a:pPr>
                      <a:r>
                        <a:rPr 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shell\“关键字”\command＝“要执行的文件或命令行”</a:t>
                      </a:r>
                      <a:endParaRPr lang="en-US" altLang="en-US" sz="2000" b="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dirty="0" err="1">
                          <a:solidFill>
                            <a:schemeClr val="tx1"/>
                          </a:solidFill>
                          <a:uFillTx/>
                          <a:latin typeface="Times New Roman" panose="02020603050405020304" pitchFamily="18" charset="0"/>
                          <a:ea typeface="黑体" panose="02010609060101010101" pitchFamily="49" charset="-122"/>
                          <a:cs typeface="宋体" panose="02010600030101010101" pitchFamily="2" charset="-122"/>
                        </a:rPr>
                        <a:t>对应右键菜单关键字执行的文件</a:t>
                      </a:r>
                      <a:endParaRPr lang="en-US" altLang="en-US" sz="2000" b="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750847" y="363868"/>
            <a:ext cx="4444016" cy="378554"/>
          </a:xfrm>
        </p:spPr>
        <p:txBody>
          <a:bodyPr>
            <a:noAutofit/>
          </a:bodyPr>
          <a:lstStyle/>
          <a:p>
            <a:r>
              <a:rPr lang="en-US" altLang="zh-CN" sz="2200" spc="500" dirty="0">
                <a:solidFill>
                  <a:schemeClr val="accent1">
                    <a:lumMod val="50000"/>
                  </a:schemeClr>
                </a:solidFill>
                <a:latin typeface="微软雅黑" panose="020B0503020204020204" pitchFamily="34" charset="-122"/>
                <a:ea typeface="微软雅黑" panose="020B0503020204020204" pitchFamily="34" charset="-122"/>
              </a:rPr>
              <a:t>U</a:t>
            </a:r>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rPr>
              <a:t>盘病毒</a:t>
            </a:r>
          </a:p>
        </p:txBody>
      </p:sp>
      <p:sp>
        <p:nvSpPr>
          <p:cNvPr id="18" name="矩形 17"/>
          <p:cNvSpPr/>
          <p:nvPr/>
        </p:nvSpPr>
        <p:spPr>
          <a:xfrm>
            <a:off x="2320925" y="363855"/>
            <a:ext cx="987107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
          <p:cNvSpPr txBox="1"/>
          <p:nvPr/>
        </p:nvSpPr>
        <p:spPr>
          <a:xfrm>
            <a:off x="933254" y="1460500"/>
            <a:ext cx="10624007" cy="4415568"/>
          </a:xfrm>
          <a:prstGeom prst="rect">
            <a:avLst/>
          </a:prstGeom>
        </p:spPr>
        <p:txBody>
          <a:bodyPr vert="horz" lIns="91440" tIns="45720" rIns="91440" bIns="45720" rtlCol="0">
            <a:normAutofit fontScale="92500"/>
          </a:bodyPr>
          <a:lstStyle>
            <a:defPPr>
              <a:defRPr lang="zh-CN"/>
            </a:defPPr>
            <a:lvl1pPr marL="358775" indent="-358775" algn="just">
              <a:lnSpc>
                <a:spcPct val="130000"/>
              </a:lnSpc>
              <a:spcBef>
                <a:spcPts val="1000"/>
              </a:spcBef>
              <a:buSzPct val="110000"/>
              <a:buFont typeface="Arial" panose="020B0604020202020204" pitchFamily="34" charset="0"/>
              <a:buChar char="•"/>
              <a:defRPr sz="24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只要设置AutoRun.inf文件的关键字，就可以在打开U盘时执行指定的程序。例如，自动加载notepad.exe，并给盘符加上一个“打开”和“我的资源管理器”的右键菜单， 这两个菜单都指向notepad.exe文件，AutoRun.inf文件的内容如下：</a:t>
            </a:r>
          </a:p>
          <a:p>
            <a:pPr marL="715963" lvl="1" indent="0">
              <a:buNone/>
            </a:pPr>
            <a:r>
              <a:rPr lang="zh-CN" altLang="en-US" dirty="0">
                <a:latin typeface="仿宋" panose="02010609060101010101" pitchFamily="49" charset="-122"/>
                <a:ea typeface="仿宋" panose="02010609060101010101" pitchFamily="49" charset="-122"/>
              </a:rPr>
              <a:t>[AutoRun]</a:t>
            </a:r>
          </a:p>
          <a:p>
            <a:pPr marL="715963" lvl="1" indent="0">
              <a:buNone/>
            </a:pPr>
            <a:r>
              <a:rPr lang="zh-CN" altLang="en-US" dirty="0">
                <a:latin typeface="仿宋" panose="02010609060101010101" pitchFamily="49" charset="-122"/>
                <a:ea typeface="仿宋" panose="02010609060101010101" pitchFamily="49" charset="-122"/>
              </a:rPr>
              <a:t>open=notepad.exe  </a:t>
            </a:r>
            <a:endParaRPr lang="en-US" altLang="zh-CN" dirty="0" smtClean="0">
              <a:latin typeface="仿宋" panose="02010609060101010101" pitchFamily="49" charset="-122"/>
              <a:ea typeface="仿宋" panose="02010609060101010101" pitchFamily="49" charset="-122"/>
            </a:endParaRPr>
          </a:p>
          <a:p>
            <a:pPr marL="715963" lvl="1" indent="0">
              <a:buNone/>
            </a:pPr>
            <a:r>
              <a:rPr lang="zh-CN" altLang="en-US" dirty="0" smtClean="0">
                <a:latin typeface="仿宋" panose="02010609060101010101" pitchFamily="49" charset="-122"/>
                <a:ea typeface="仿宋" panose="02010609060101010101" pitchFamily="49" charset="-122"/>
              </a:rPr>
              <a:t>shell\open</a:t>
            </a:r>
            <a:r>
              <a:rPr lang="zh-CN" altLang="en-US" dirty="0">
                <a:latin typeface="仿宋" panose="02010609060101010101" pitchFamily="49" charset="-122"/>
                <a:ea typeface="仿宋" panose="02010609060101010101" pitchFamily="49" charset="-122"/>
              </a:rPr>
              <a:t>= 打 开 (&amp;O) </a:t>
            </a:r>
            <a:endParaRPr lang="en-US" altLang="zh-CN" dirty="0" smtClean="0">
              <a:latin typeface="仿宋" panose="02010609060101010101" pitchFamily="49" charset="-122"/>
              <a:ea typeface="仿宋" panose="02010609060101010101" pitchFamily="49" charset="-122"/>
            </a:endParaRPr>
          </a:p>
          <a:p>
            <a:pPr marL="715963" lvl="1" indent="0">
              <a:buNone/>
            </a:pPr>
            <a:r>
              <a:rPr lang="zh-CN" altLang="en-US" dirty="0" smtClean="0">
                <a:latin typeface="仿宋" panose="02010609060101010101" pitchFamily="49" charset="-122"/>
                <a:ea typeface="仿宋" panose="02010609060101010101" pitchFamily="49" charset="-122"/>
              </a:rPr>
              <a:t>shell\open\Command</a:t>
            </a:r>
            <a:r>
              <a:rPr lang="zh-CN" altLang="en-US" dirty="0">
                <a:latin typeface="仿宋" panose="02010609060101010101" pitchFamily="49" charset="-122"/>
                <a:ea typeface="仿宋" panose="02010609060101010101" pitchFamily="49" charset="-122"/>
              </a:rPr>
              <a:t>=notepad.exe</a:t>
            </a:r>
          </a:p>
          <a:p>
            <a:pPr marL="715963" lvl="1" indent="0">
              <a:buNone/>
            </a:pPr>
            <a:r>
              <a:rPr lang="zh-CN" altLang="en-US" dirty="0">
                <a:latin typeface="仿宋" panose="02010609060101010101" pitchFamily="49" charset="-122"/>
                <a:ea typeface="仿宋" panose="02010609060101010101" pitchFamily="49" charset="-122"/>
              </a:rPr>
              <a:t>shell\explore=我的资源管理器(&amp;X)</a:t>
            </a:r>
          </a:p>
          <a:p>
            <a:pPr marL="715963" lvl="1" indent="0">
              <a:buNone/>
            </a:pPr>
            <a:r>
              <a:rPr lang="zh-CN" altLang="en-US" dirty="0">
                <a:latin typeface="仿宋" panose="02010609060101010101" pitchFamily="49" charset="-122"/>
                <a:ea typeface="仿宋" panose="02010609060101010101" pitchFamily="49" charset="-122"/>
              </a:rPr>
              <a:t>shell\explore\Command=notepad.exe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750847" y="363868"/>
            <a:ext cx="4444016" cy="378554"/>
          </a:xfrm>
        </p:spPr>
        <p:txBody>
          <a:bodyPr>
            <a:noAutofit/>
          </a:bodyPr>
          <a:lstStyle/>
          <a:p>
            <a:r>
              <a:rPr lang="en-US" altLang="zh-CN" sz="2200" spc="500" dirty="0">
                <a:solidFill>
                  <a:schemeClr val="accent1">
                    <a:lumMod val="50000"/>
                  </a:schemeClr>
                </a:solidFill>
                <a:latin typeface="微软雅黑" panose="020B0503020204020204" pitchFamily="34" charset="-122"/>
                <a:ea typeface="微软雅黑" panose="020B0503020204020204" pitchFamily="34" charset="-122"/>
              </a:rPr>
              <a:t>U</a:t>
            </a:r>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rPr>
              <a:t>盘病毒</a:t>
            </a:r>
          </a:p>
        </p:txBody>
      </p:sp>
      <p:sp>
        <p:nvSpPr>
          <p:cNvPr id="18" name="矩形 17"/>
          <p:cNvSpPr/>
          <p:nvPr/>
        </p:nvSpPr>
        <p:spPr>
          <a:xfrm>
            <a:off x="2320925" y="363855"/>
            <a:ext cx="987107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2"/>
          <p:cNvSpPr txBox="1"/>
          <p:nvPr/>
        </p:nvSpPr>
        <p:spPr>
          <a:xfrm>
            <a:off x="613187" y="1313180"/>
            <a:ext cx="10915793" cy="440915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latin typeface="Times New Roman" panose="02020603050405020304"/>
                <a:ea typeface="黑体" panose="02010609060101010101" pitchFamily="49" charset="-122"/>
                <a:cs typeface="Times New Roman" panose="02020603050405020304"/>
              </a:defRPr>
            </a:lvl1pPr>
            <a:lvl2pPr marL="715963" lvl="1" indent="0" algn="just">
              <a:lnSpc>
                <a:spcPct val="130000"/>
              </a:lnSpc>
              <a:spcBef>
                <a:spcPts val="500"/>
              </a:spcBef>
              <a:buSzPct val="120000"/>
              <a:buFont typeface="Times New Roman" panose="02020603050405020304" pitchFamily="18" charset="0"/>
              <a:buNone/>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将AutoRun.inf文件保存到U盘根目录，当右击</a:t>
            </a:r>
            <a:r>
              <a:rPr lang="zh-CN" altLang="en-US" dirty="0" smtClean="0"/>
              <a:t>盘符</a:t>
            </a:r>
            <a:r>
              <a:rPr lang="zh-CN" altLang="en-US" dirty="0"/>
              <a:t>时，可以看到右键菜单已经变成自定义的菜单。 只要单击“打开”或“我的资源管理器”就会执行</a:t>
            </a:r>
            <a:r>
              <a:rPr lang="zh-CN" altLang="en-US" dirty="0" smtClean="0"/>
              <a:t>指定</a:t>
            </a:r>
            <a:r>
              <a:rPr lang="zh-CN" altLang="en-US" dirty="0"/>
              <a:t>的程序。</a:t>
            </a:r>
          </a:p>
          <a:p>
            <a:r>
              <a:rPr lang="zh-CN" altLang="en-US" dirty="0" smtClean="0"/>
              <a:t>避免</a:t>
            </a:r>
            <a:r>
              <a:rPr lang="zh-CN" altLang="en-US" dirty="0"/>
              <a:t>这种病毒一个有效的方法是“关闭自动播放”</a:t>
            </a:r>
            <a:r>
              <a:rPr lang="zh-CN" altLang="en-US" dirty="0" smtClean="0"/>
              <a:t>，设置</a:t>
            </a:r>
            <a:r>
              <a:rPr lang="zh-CN" altLang="en-US" dirty="0"/>
              <a:t>方法是</a:t>
            </a:r>
            <a:r>
              <a:rPr lang="zh-CN" altLang="en-US" dirty="0" smtClean="0"/>
              <a:t>：</a:t>
            </a:r>
            <a:endParaRPr lang="en-US" altLang="zh-CN" dirty="0" smtClean="0"/>
          </a:p>
          <a:p>
            <a:pPr marL="631825" indent="0">
              <a:buNone/>
            </a:pPr>
            <a:r>
              <a:rPr lang="zh-CN" altLang="en-US" dirty="0" smtClean="0">
                <a:latin typeface="仿宋" panose="02010609060101010101" pitchFamily="49" charset="-122"/>
                <a:ea typeface="仿宋" panose="02010609060101010101" pitchFamily="49" charset="-122"/>
              </a:rPr>
              <a:t>“开始”</a:t>
            </a:r>
            <a:r>
              <a:rPr lang="zh-CN" altLang="en-US" dirty="0">
                <a:latin typeface="仿宋" panose="02010609060101010101" pitchFamily="49" charset="-122"/>
                <a:ea typeface="仿宋" panose="02010609060101010101" pitchFamily="49" charset="-122"/>
              </a:rPr>
              <a:t>—”运行”—“gpedit.msc”</a:t>
            </a:r>
            <a:r>
              <a:rPr lang="zh-CN" altLang="en-US" dirty="0" smtClean="0">
                <a:latin typeface="仿宋" panose="02010609060101010101" pitchFamily="49" charset="-122"/>
                <a:ea typeface="仿宋" panose="02010609060101010101" pitchFamily="49" charset="-122"/>
              </a:rPr>
              <a:t>—“计算机配置”</a:t>
            </a:r>
            <a:r>
              <a:rPr lang="zh-CN" altLang="en-US" dirty="0">
                <a:latin typeface="仿宋" panose="02010609060101010101" pitchFamily="49" charset="-122"/>
                <a:ea typeface="仿宋" panose="02010609060101010101" pitchFamily="49" charset="-122"/>
              </a:rPr>
              <a:t>—“管理模块”—“系统”，在右边</a:t>
            </a:r>
            <a:r>
              <a:rPr lang="zh-CN" altLang="en-US" dirty="0" smtClean="0">
                <a:latin typeface="仿宋" panose="02010609060101010101" pitchFamily="49" charset="-122"/>
                <a:ea typeface="仿宋" panose="02010609060101010101" pitchFamily="49" charset="-122"/>
              </a:rPr>
              <a:t>栏目</a:t>
            </a:r>
            <a:r>
              <a:rPr lang="zh-CN" altLang="en-US" dirty="0">
                <a:latin typeface="仿宋" panose="02010609060101010101" pitchFamily="49" charset="-122"/>
                <a:ea typeface="仿宋" panose="02010609060101010101" pitchFamily="49" charset="-122"/>
              </a:rPr>
              <a:t>找到“关闭自动播放”，选择“已禁用”。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标题 1"/>
          <p:cNvSpPr>
            <a:spLocks noGrp="1"/>
          </p:cNvSpPr>
          <p:nvPr>
            <p:ph type="title"/>
          </p:nvPr>
        </p:nvSpPr>
        <p:spPr>
          <a:xfrm>
            <a:off x="750847" y="363868"/>
            <a:ext cx="4444016" cy="378554"/>
          </a:xfrm>
        </p:spPr>
        <p:txBody>
          <a:bodyPr>
            <a:noAutofit/>
          </a:bodyPr>
          <a:lstStyle/>
          <a:p>
            <a:r>
              <a:rPr lang="en-US" altLang="zh-CN" sz="2200" spc="500" dirty="0">
                <a:solidFill>
                  <a:schemeClr val="accent1">
                    <a:lumMod val="50000"/>
                  </a:schemeClr>
                </a:solidFill>
                <a:latin typeface="微软雅黑" panose="020B0503020204020204" pitchFamily="34" charset="-122"/>
                <a:ea typeface="微软雅黑" panose="020B0503020204020204" pitchFamily="34" charset="-122"/>
              </a:rPr>
              <a:t>PE</a:t>
            </a:r>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rPr>
              <a:t>病毒</a:t>
            </a:r>
          </a:p>
        </p:txBody>
      </p:sp>
      <p:sp>
        <p:nvSpPr>
          <p:cNvPr id="18" name="矩形 17"/>
          <p:cNvSpPr/>
          <p:nvPr/>
        </p:nvSpPr>
        <p:spPr>
          <a:xfrm>
            <a:off x="2320925" y="363855"/>
            <a:ext cx="987107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3"/>
          <p:cNvSpPr txBox="1"/>
          <p:nvPr/>
        </p:nvSpPr>
        <p:spPr>
          <a:xfrm>
            <a:off x="750847" y="1277286"/>
            <a:ext cx="10683866" cy="4761047"/>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latin typeface="Times New Roman" panose="02020603050405020304"/>
                <a:ea typeface="黑体" panose="02010609060101010101" pitchFamily="49" charset="-122"/>
                <a:cs typeface="Times New Roman" panose="02020603050405020304"/>
              </a:defRPr>
            </a:lvl1pPr>
            <a:lvl2pPr marL="715963" lvl="1" indent="0" algn="just">
              <a:lnSpc>
                <a:spcPct val="130000"/>
              </a:lnSpc>
              <a:spcBef>
                <a:spcPts val="500"/>
              </a:spcBef>
              <a:buSzPct val="120000"/>
              <a:buFont typeface="Times New Roman" panose="02020603050405020304" pitchFamily="18" charset="0"/>
              <a:buNone/>
              <a:defRPr sz="2400">
                <a:latin typeface="仿宋" panose="02010609060101010101" pitchFamily="49" charset="-122"/>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Windows的可执行文件，如*,exe、*.dll、*.ocx等，都是PE(Portable Executable)格式文件，即可移植的执行体</a:t>
            </a:r>
            <a:r>
              <a:rPr lang="zh-CN" altLang="en-US" dirty="0" smtClean="0"/>
              <a:t>。</a:t>
            </a:r>
            <a:endParaRPr lang="en-US" altLang="zh-CN" dirty="0" smtClean="0"/>
          </a:p>
          <a:p>
            <a:r>
              <a:rPr lang="zh-CN" altLang="en-US" dirty="0" smtClean="0"/>
              <a:t>感染</a:t>
            </a:r>
            <a:r>
              <a:rPr lang="zh-CN" altLang="en-US" dirty="0"/>
              <a:t>PE格式文件的Windows病毒，简称为</a:t>
            </a:r>
            <a:r>
              <a:rPr lang="zh-CN" altLang="en-US" dirty="0">
                <a:solidFill>
                  <a:srgbClr val="C00000"/>
                </a:solidFill>
              </a:rPr>
              <a:t>PE病毒</a:t>
            </a:r>
            <a:r>
              <a:rPr lang="zh-CN" altLang="en-US" dirty="0" smtClean="0"/>
              <a:t>。PE</a:t>
            </a:r>
            <a:r>
              <a:rPr lang="zh-CN" altLang="en-US" dirty="0"/>
              <a:t>病毒是Windows环境下破坏力最强的一类病毒</a:t>
            </a:r>
            <a:r>
              <a:rPr lang="zh-CN" altLang="en-US" dirty="0" smtClean="0"/>
              <a:t>。</a:t>
            </a:r>
            <a:endParaRPr lang="en-US" altLang="zh-CN" dirty="0" smtClean="0"/>
          </a:p>
          <a:p>
            <a:r>
              <a:rPr lang="zh-CN" altLang="en-US" dirty="0" smtClean="0"/>
              <a:t>为了</a:t>
            </a:r>
            <a:r>
              <a:rPr lang="zh-CN" altLang="en-US" dirty="0"/>
              <a:t>编写PE病毒，需要对PE文件格式进行深入分析，且需要掌握Windows汇编语言，要具有</a:t>
            </a:r>
            <a:r>
              <a:rPr lang="zh-CN" altLang="en-US" dirty="0" smtClean="0"/>
              <a:t>较强</a:t>
            </a:r>
            <a:r>
              <a:rPr lang="zh-CN" altLang="en-US" dirty="0"/>
              <a:t>的编程能力</a:t>
            </a:r>
            <a:r>
              <a:rPr lang="zh-CN" altLang="en-US" dirty="0" smtClean="0"/>
              <a:t>。</a:t>
            </a:r>
            <a:endParaRPr lang="zh-CN" altLang="en-US" sz="200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1998" cy="378554"/>
            <a:chOff x="0" y="247949"/>
            <a:chExt cx="12191998" cy="378554"/>
          </a:xfrm>
        </p:grpSpPr>
        <p:sp>
          <p:nvSpPr>
            <p:cNvPr id="30" name="矩形 29"/>
            <p:cNvSpPr/>
            <p:nvPr/>
          </p:nvSpPr>
          <p:spPr>
            <a:xfrm>
              <a:off x="3751867" y="247949"/>
              <a:ext cx="844013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43672" y="295096"/>
            <a:ext cx="2877711"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a:t>
            </a:r>
            <a:r>
              <a:rPr lang="zh-CN" altLang="en-US" sz="2400" spc="600" dirty="0" smtClean="0">
                <a:solidFill>
                  <a:srgbClr val="084772"/>
                </a:solidFill>
                <a:latin typeface="微软雅黑" panose="020B0503020204020204" pitchFamily="34" charset="-122"/>
                <a:ea typeface="微软雅黑" panose="020B0503020204020204" pitchFamily="34" charset="-122"/>
              </a:rPr>
              <a:t>代码的定义</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4" name="object 3"/>
          <p:cNvSpPr txBox="1"/>
          <p:nvPr/>
        </p:nvSpPr>
        <p:spPr>
          <a:xfrm>
            <a:off x="743672" y="1225485"/>
            <a:ext cx="10461187" cy="4832555"/>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smtClean="0"/>
              <a:t>定义</a:t>
            </a:r>
            <a:r>
              <a:rPr lang="en-US" altLang="zh-CN" sz="3200" dirty="0" smtClean="0"/>
              <a:t>1</a:t>
            </a:r>
          </a:p>
          <a:p>
            <a:pPr lvl="1"/>
            <a:r>
              <a:rPr lang="en-US" altLang="zh-CN" sz="2800" dirty="0" err="1" smtClean="0"/>
              <a:t>恶意代码是任何的程序或可执行代码</a:t>
            </a:r>
            <a:r>
              <a:rPr lang="en-US" altLang="zh-CN" sz="2800" dirty="0" err="1"/>
              <a:t>，其目的是在</a:t>
            </a:r>
            <a:r>
              <a:rPr lang="en-US" altLang="zh-CN" sz="2800" dirty="0" err="1">
                <a:solidFill>
                  <a:srgbClr val="C00000"/>
                </a:solidFill>
              </a:rPr>
              <a:t>用户未授权的情况下</a:t>
            </a:r>
            <a:r>
              <a:rPr lang="en-US" altLang="zh-CN" sz="2800" dirty="0" err="1">
                <a:solidFill>
                  <a:schemeClr val="accent5"/>
                </a:solidFill>
              </a:rPr>
              <a:t>更改或控制</a:t>
            </a:r>
            <a:r>
              <a:rPr lang="en-US" altLang="zh-CN" sz="2800" dirty="0" err="1"/>
              <a:t>计算机及网络系统</a:t>
            </a:r>
            <a:r>
              <a:rPr lang="en-US" altLang="zh-CN" sz="2800" dirty="0" smtClean="0"/>
              <a:t>。</a:t>
            </a:r>
            <a:endParaRPr lang="en-US" altLang="zh-CN"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标题 1"/>
          <p:cNvSpPr>
            <a:spLocks noGrp="1"/>
          </p:cNvSpPr>
          <p:nvPr>
            <p:ph type="title"/>
          </p:nvPr>
        </p:nvSpPr>
        <p:spPr>
          <a:xfrm>
            <a:off x="750847" y="363868"/>
            <a:ext cx="4444016" cy="378554"/>
          </a:xfrm>
        </p:spPr>
        <p:txBody>
          <a:bodyPr>
            <a:noAutofit/>
          </a:bodyPr>
          <a:lstStyle/>
          <a:p>
            <a:r>
              <a:rPr lang="en-US" altLang="zh-CN" sz="2200" spc="500" dirty="0">
                <a:solidFill>
                  <a:schemeClr val="accent1">
                    <a:lumMod val="50000"/>
                  </a:schemeClr>
                </a:solidFill>
                <a:latin typeface="微软雅黑" panose="020B0503020204020204" pitchFamily="34" charset="-122"/>
                <a:ea typeface="微软雅黑" panose="020B0503020204020204" pitchFamily="34" charset="-122"/>
              </a:rPr>
              <a:t>PE</a:t>
            </a:r>
            <a:r>
              <a:rPr lang="zh-CN" altLang="en-US" sz="2200" spc="500" dirty="0">
                <a:solidFill>
                  <a:schemeClr val="accent1">
                    <a:lumMod val="50000"/>
                  </a:schemeClr>
                </a:solidFill>
                <a:latin typeface="微软雅黑" panose="020B0503020204020204" pitchFamily="34" charset="-122"/>
                <a:ea typeface="微软雅黑" panose="020B0503020204020204" pitchFamily="34" charset="-122"/>
              </a:rPr>
              <a:t>病毒</a:t>
            </a:r>
          </a:p>
        </p:txBody>
      </p:sp>
      <p:sp>
        <p:nvSpPr>
          <p:cNvPr id="18" name="矩形 17"/>
          <p:cNvSpPr/>
          <p:nvPr/>
        </p:nvSpPr>
        <p:spPr>
          <a:xfrm>
            <a:off x="2320925" y="363855"/>
            <a:ext cx="9871075" cy="378460"/>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2"/>
          <p:cNvSpPr txBox="1"/>
          <p:nvPr/>
        </p:nvSpPr>
        <p:spPr>
          <a:xfrm>
            <a:off x="750847" y="1300899"/>
            <a:ext cx="10636531" cy="4008054"/>
          </a:xfrm>
          <a:prstGeom prst="rect">
            <a:avLst/>
          </a:prstGeom>
        </p:spPr>
        <p:txBody>
          <a:bodyPr vert="horz" lIns="91440" tIns="45720" rIns="91440" bIns="45720" rtlCol="0">
            <a:normAutofit lnSpcReduction="10000"/>
          </a:bodyPr>
          <a:lstStyle>
            <a:defPPr>
              <a:defRPr lang="zh-CN"/>
            </a:defPPr>
            <a:lvl1pPr marL="358775" indent="-358775" algn="just">
              <a:lnSpc>
                <a:spcPct val="130000"/>
              </a:lnSpc>
              <a:spcBef>
                <a:spcPts val="1000"/>
              </a:spcBef>
              <a:buSzPct val="110000"/>
              <a:buFont typeface="Arial" panose="020B0604020202020204" pitchFamily="34" charset="0"/>
              <a:buChar char="•"/>
              <a:defRPr sz="2400">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 </a:t>
            </a:r>
            <a:r>
              <a:rPr dirty="0" err="1"/>
              <a:t>PE病毒中最难实现的是</a:t>
            </a:r>
            <a:r>
              <a:rPr dirty="0" err="1">
                <a:solidFill>
                  <a:srgbClr val="C00000"/>
                </a:solidFill>
              </a:rPr>
              <a:t>感染模块</a:t>
            </a:r>
            <a:r>
              <a:rPr dirty="0" err="1"/>
              <a:t>。感染模块其实是向PE文件添加可执行代码，要经过以下几个步骤</a:t>
            </a:r>
            <a:r>
              <a:rPr dirty="0"/>
              <a:t>：</a:t>
            </a:r>
          </a:p>
          <a:p>
            <a:pPr lvl="1"/>
            <a:r>
              <a:rPr sz="2000" dirty="0" err="1"/>
              <a:t>判断目标文件是否为PE文件</a:t>
            </a:r>
            <a:r>
              <a:rPr lang="zh-CN" sz="2000" dirty="0"/>
              <a:t>；</a:t>
            </a:r>
            <a:endParaRPr sz="2000" dirty="0"/>
          </a:p>
          <a:p>
            <a:pPr lvl="1"/>
            <a:r>
              <a:rPr sz="2000" dirty="0" err="1"/>
              <a:t>判断是否被感染，</a:t>
            </a:r>
            <a:r>
              <a:rPr sz="2000" dirty="0" err="1" smtClean="0"/>
              <a:t>如果已被感染过则跳出继续执行原程序，</a:t>
            </a:r>
            <a:r>
              <a:rPr sz="2000" dirty="0" err="1"/>
              <a:t>否则继续</a:t>
            </a:r>
            <a:r>
              <a:rPr sz="2000" dirty="0"/>
              <a:t>；</a:t>
            </a:r>
          </a:p>
          <a:p>
            <a:pPr lvl="1"/>
            <a:r>
              <a:rPr sz="2000" dirty="0"/>
              <a:t>将添加的病毒代码写到目标文件中。这段代码可以插入原程序的节的空隙中，</a:t>
            </a:r>
            <a:r>
              <a:rPr sz="2000" dirty="0" smtClean="0"/>
              <a:t>也可以添加一个新的节到原程序的末尾</a:t>
            </a:r>
            <a:r>
              <a:rPr sz="2000" dirty="0"/>
              <a:t>。</a:t>
            </a:r>
            <a:r>
              <a:rPr sz="2000" dirty="0" smtClean="0"/>
              <a:t>为了在病毒代码执行完后跳转到原程序</a:t>
            </a:r>
            <a:r>
              <a:rPr sz="2000" dirty="0"/>
              <a:t>，需要在病毒代码中保存PE文件原来的入口指针</a:t>
            </a:r>
            <a:r>
              <a:rPr lang="zh-CN" sz="2000" dirty="0"/>
              <a:t>；</a:t>
            </a:r>
            <a:endParaRPr sz="2000" dirty="0"/>
          </a:p>
          <a:p>
            <a:pPr lvl="1"/>
            <a:r>
              <a:rPr sz="2000" dirty="0" err="1"/>
              <a:t>修改PE文件头中入口指针，以指向病毒代码中的入口地址</a:t>
            </a:r>
            <a:r>
              <a:rPr lang="zh-CN" sz="2000" dirty="0"/>
              <a:t>；</a:t>
            </a:r>
          </a:p>
          <a:p>
            <a:pPr lvl="1"/>
            <a:r>
              <a:rPr sz="2000" dirty="0" err="1"/>
              <a:t>根据新PE文件的实际情况修改PE文件头中的一些信息</a:t>
            </a:r>
            <a:r>
              <a:rPr sz="2000" dirty="0"/>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92302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18274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27619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369642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273633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几种常见病毒的实现机理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908454"/>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恶意代码</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4621414"/>
            <a:ext cx="469895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木马原理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181285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计算机病毒概述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463092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366728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网络蠕虫</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439726" y="5496881"/>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恶意活动代码的</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防御</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2" name="椭圆 21">
            <a:extLst>
              <a:ext uri="{FF2B5EF4-FFF2-40B4-BE49-F238E27FC236}">
                <a16:creationId xmlns:a16="http://schemas.microsoft.com/office/drawing/2014/main" id="{D8525EF6-319E-4F66-8F37-7FEF4FB19DAB}"/>
              </a:ext>
            </a:extLst>
          </p:cNvPr>
          <p:cNvSpPr/>
          <p:nvPr/>
        </p:nvSpPr>
        <p:spPr>
          <a:xfrm>
            <a:off x="4870922" y="5520763"/>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202877" y="4309110"/>
            <a:ext cx="6601809" cy="16344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488300" y="366089"/>
            <a:ext cx="6601809" cy="291653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062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336652"/>
            <a:ext cx="12191999" cy="378554"/>
            <a:chOff x="0" y="247949"/>
            <a:chExt cx="12191999" cy="378554"/>
          </a:xfrm>
        </p:grpSpPr>
        <p:sp>
          <p:nvSpPr>
            <p:cNvPr id="16" name="矩形 15"/>
            <p:cNvSpPr/>
            <p:nvPr/>
          </p:nvSpPr>
          <p:spPr>
            <a:xfrm>
              <a:off x="2696065" y="247949"/>
              <a:ext cx="9495934"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p:cNvSpPr txBox="1"/>
          <p:nvPr/>
        </p:nvSpPr>
        <p:spPr>
          <a:xfrm>
            <a:off x="801186" y="295741"/>
            <a:ext cx="1706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a:t>
            </a:r>
          </a:p>
        </p:txBody>
      </p:sp>
      <p:sp>
        <p:nvSpPr>
          <p:cNvPr id="4" name="object 3"/>
          <p:cNvSpPr txBox="1"/>
          <p:nvPr/>
        </p:nvSpPr>
        <p:spPr>
          <a:xfrm>
            <a:off x="980388" y="1583704"/>
            <a:ext cx="10120231" cy="2616229"/>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solidFill>
                  <a:srgbClr val="C00000"/>
                </a:solidFill>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网络蠕虫</a:t>
            </a:r>
            <a:r>
              <a:rPr lang="en-US" altLang="zh-CN" dirty="0">
                <a:solidFill>
                  <a:schemeClr val="tx1"/>
                </a:solidFill>
              </a:rPr>
              <a:t>是一种自治的、智能的恶意代码（广义上的病毒），</a:t>
            </a:r>
            <a:r>
              <a:rPr lang="en-US" altLang="zh-CN" dirty="0" err="1">
                <a:solidFill>
                  <a:schemeClr val="tx1"/>
                </a:solidFill>
              </a:rPr>
              <a:t>可以看作是自动化的攻击代理。</a:t>
            </a:r>
            <a:r>
              <a:rPr lang="en-US" altLang="zh-CN" dirty="0" err="1">
                <a:solidFill>
                  <a:schemeClr val="accent5"/>
                </a:solidFill>
              </a:rPr>
              <a:t>蠕虫不需要附在别的程序内</a:t>
            </a:r>
            <a:r>
              <a:rPr lang="en-US" altLang="zh-CN" dirty="0" smtClean="0">
                <a:solidFill>
                  <a:schemeClr val="tx1"/>
                </a:solidFill>
              </a:rPr>
              <a:t>，</a:t>
            </a:r>
            <a:r>
              <a:rPr lang="zh-CN" altLang="en-US" dirty="0" smtClean="0">
                <a:solidFill>
                  <a:schemeClr val="tx1"/>
                </a:solidFill>
              </a:rPr>
              <a:t>不需</a:t>
            </a:r>
            <a:r>
              <a:rPr lang="en-US" altLang="zh-CN" dirty="0" err="1" smtClean="0">
                <a:solidFill>
                  <a:schemeClr val="tx1"/>
                </a:solidFill>
              </a:rPr>
              <a:t>使用者介入操作也能自我复制或执行</a:t>
            </a:r>
            <a:r>
              <a:rPr lang="en-US" altLang="zh-CN" dirty="0">
                <a:solidFill>
                  <a:schemeClr val="tx1"/>
                </a:solidFill>
              </a:rPr>
              <a:t>。</a:t>
            </a:r>
          </a:p>
          <a:p>
            <a:r>
              <a:rPr lang="en-US" altLang="zh-CN" dirty="0" err="1" smtClean="0">
                <a:solidFill>
                  <a:schemeClr val="tx1"/>
                </a:solidFill>
              </a:rPr>
              <a:t>最初的蠕虫病毒定义</a:t>
            </a:r>
            <a:r>
              <a:rPr lang="zh-CN" altLang="en-US" dirty="0" smtClean="0">
                <a:solidFill>
                  <a:schemeClr val="tx1"/>
                </a:solidFill>
              </a:rPr>
              <a:t>，</a:t>
            </a:r>
            <a:r>
              <a:rPr lang="en-US" altLang="zh-CN" dirty="0" err="1" smtClean="0">
                <a:solidFill>
                  <a:schemeClr val="tx1"/>
                </a:solidFill>
              </a:rPr>
              <a:t>是因为在</a:t>
            </a:r>
            <a:r>
              <a:rPr lang="en-US" altLang="zh-CN" dirty="0" err="1">
                <a:solidFill>
                  <a:schemeClr val="tx1"/>
                </a:solidFill>
              </a:rPr>
              <a:t>DOS环境下</a:t>
            </a:r>
            <a:r>
              <a:rPr lang="en-US" altLang="zh-CN" dirty="0" err="1" smtClean="0">
                <a:solidFill>
                  <a:schemeClr val="tx1"/>
                </a:solidFill>
              </a:rPr>
              <a:t>，</a:t>
            </a:r>
            <a:r>
              <a:rPr lang="en-US" altLang="zh-CN" dirty="0" err="1" smtClean="0">
                <a:solidFill>
                  <a:schemeClr val="accent5"/>
                </a:solidFill>
              </a:rPr>
              <a:t>病毒发作时会在屏幕上出现一条类似虫子的东西</a:t>
            </a:r>
            <a:r>
              <a:rPr lang="en-US" altLang="zh-CN" dirty="0" err="1">
                <a:solidFill>
                  <a:schemeClr val="tx1"/>
                </a:solidFill>
              </a:rPr>
              <a:t>，胡乱吞吃屏幕上的字母并将其改形</a:t>
            </a:r>
            <a:r>
              <a:rPr lang="en-US" altLang="zh-CN" dirty="0">
                <a:solidFill>
                  <a:schemeClr val="tx1"/>
                </a:solidFill>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336652"/>
            <a:ext cx="12191999" cy="378554"/>
            <a:chOff x="0" y="247949"/>
            <a:chExt cx="12191999" cy="378554"/>
          </a:xfrm>
        </p:grpSpPr>
        <p:sp>
          <p:nvSpPr>
            <p:cNvPr id="16" name="矩形 15"/>
            <p:cNvSpPr/>
            <p:nvPr/>
          </p:nvSpPr>
          <p:spPr>
            <a:xfrm>
              <a:off x="2615538" y="247949"/>
              <a:ext cx="957646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p:cNvSpPr txBox="1"/>
          <p:nvPr/>
        </p:nvSpPr>
        <p:spPr>
          <a:xfrm>
            <a:off x="760923" y="295741"/>
            <a:ext cx="1706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a:t>
            </a:r>
          </a:p>
        </p:txBody>
      </p:sp>
      <p:sp>
        <p:nvSpPr>
          <p:cNvPr id="6" name="object 2"/>
          <p:cNvSpPr txBox="1"/>
          <p:nvPr/>
        </p:nvSpPr>
        <p:spPr>
          <a:xfrm>
            <a:off x="760923" y="1469448"/>
            <a:ext cx="10438019" cy="3811042"/>
          </a:xfrm>
          <a:prstGeom prst="rect">
            <a:avLst/>
          </a:prstGeom>
        </p:spPr>
        <p:txBody>
          <a:bodyPr vert="horz" lIns="91440" tIns="45720" rIns="91440" bIns="45720" rtlCol="0">
            <a:normAutofit fontScale="92500"/>
          </a:bodyPr>
          <a:lstStyle>
            <a:defPPr>
              <a:defRPr lang="zh-CN"/>
            </a:defPPr>
            <a:lvl1pPr marL="358775" indent="-358775" algn="just">
              <a:lnSpc>
                <a:spcPct val="130000"/>
              </a:lnSpc>
              <a:spcBef>
                <a:spcPts val="1000"/>
              </a:spcBef>
              <a:buSzPct val="110000"/>
              <a:buFont typeface="Arial" panose="020B0604020202020204" pitchFamily="34" charset="0"/>
              <a:buChar char="•"/>
              <a:defRPr sz="2400">
                <a:solidFill>
                  <a:srgbClr val="C00000"/>
                </a:solidFill>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1">
                    <a:lumMod val="95000"/>
                    <a:lumOff val="5000"/>
                  </a:schemeClr>
                </a:solidFill>
              </a:rPr>
              <a:t> </a:t>
            </a:r>
            <a:r>
              <a:rPr dirty="0" err="1">
                <a:solidFill>
                  <a:schemeClr val="tx1">
                    <a:lumMod val="95000"/>
                    <a:lumOff val="5000"/>
                  </a:schemeClr>
                </a:solidFill>
              </a:rPr>
              <a:t>网络蠕虫</a:t>
            </a:r>
            <a:r>
              <a:rPr dirty="0" err="1">
                <a:solidFill>
                  <a:srgbClr val="0070C0"/>
                </a:solidFill>
              </a:rPr>
              <a:t>自动实现</a:t>
            </a:r>
            <a:r>
              <a:rPr dirty="0" err="1"/>
              <a:t>扫描</a:t>
            </a:r>
            <a:r>
              <a:rPr dirty="0" err="1">
                <a:solidFill>
                  <a:schemeClr val="tx1">
                    <a:lumMod val="95000"/>
                    <a:lumOff val="5000"/>
                  </a:schemeClr>
                </a:solidFill>
              </a:rPr>
              <a:t>、</a:t>
            </a:r>
            <a:r>
              <a:rPr dirty="0" err="1"/>
              <a:t>入侵</a:t>
            </a:r>
            <a:r>
              <a:rPr dirty="0" err="1">
                <a:solidFill>
                  <a:schemeClr val="tx1">
                    <a:lumMod val="95000"/>
                    <a:lumOff val="5000"/>
                  </a:schemeClr>
                </a:solidFill>
              </a:rPr>
              <a:t>、</a:t>
            </a:r>
            <a:r>
              <a:rPr dirty="0" err="1"/>
              <a:t>感染</a:t>
            </a:r>
            <a:r>
              <a:rPr dirty="0" err="1">
                <a:solidFill>
                  <a:schemeClr val="tx1">
                    <a:lumMod val="95000"/>
                    <a:lumOff val="5000"/>
                  </a:schemeClr>
                </a:solidFill>
              </a:rPr>
              <a:t>目标等攻击的全过程，</a:t>
            </a:r>
            <a:r>
              <a:rPr dirty="0" err="1" smtClean="0">
                <a:solidFill>
                  <a:schemeClr val="tx1">
                    <a:lumMod val="95000"/>
                    <a:lumOff val="5000"/>
                  </a:schemeClr>
                </a:solidFill>
              </a:rPr>
              <a:t>通过网络从一个节点传播到另一个节点</a:t>
            </a:r>
            <a:r>
              <a:rPr dirty="0" err="1">
                <a:solidFill>
                  <a:schemeClr val="tx1">
                    <a:lumMod val="95000"/>
                    <a:lumOff val="5000"/>
                  </a:schemeClr>
                </a:solidFill>
              </a:rPr>
              <a:t>，代替攻击者实现一序列的攻击过程</a:t>
            </a:r>
            <a:r>
              <a:rPr dirty="0">
                <a:solidFill>
                  <a:schemeClr val="tx1">
                    <a:lumMod val="95000"/>
                    <a:lumOff val="5000"/>
                  </a:schemeClr>
                </a:solidFill>
              </a:rPr>
              <a:t>。</a:t>
            </a:r>
          </a:p>
          <a:p>
            <a:r>
              <a:rPr dirty="0" smtClean="0">
                <a:solidFill>
                  <a:schemeClr val="tx1">
                    <a:lumMod val="95000"/>
                    <a:lumOff val="5000"/>
                  </a:schemeClr>
                </a:solidFill>
              </a:rPr>
              <a:t> </a:t>
            </a:r>
            <a:r>
              <a:rPr dirty="0" err="1">
                <a:solidFill>
                  <a:schemeClr val="tx1">
                    <a:lumMod val="95000"/>
                    <a:lumOff val="5000"/>
                  </a:schemeClr>
                </a:solidFill>
              </a:rPr>
              <a:t>与一般的通过网络传播的病毒不同</a:t>
            </a:r>
            <a:r>
              <a:rPr dirty="0" smtClean="0">
                <a:solidFill>
                  <a:schemeClr val="tx1">
                    <a:lumMod val="95000"/>
                    <a:lumOff val="5000"/>
                  </a:schemeClr>
                </a:solidFill>
              </a:rPr>
              <a:t>：</a:t>
            </a:r>
            <a:endParaRPr lang="en-US" dirty="0" smtClean="0">
              <a:solidFill>
                <a:schemeClr val="tx1">
                  <a:lumMod val="95000"/>
                  <a:lumOff val="5000"/>
                </a:schemeClr>
              </a:solidFill>
            </a:endParaRPr>
          </a:p>
          <a:p>
            <a:pPr lvl="1"/>
            <a:r>
              <a:rPr dirty="0" err="1" smtClean="0">
                <a:solidFill>
                  <a:schemeClr val="tx1">
                    <a:lumMod val="95000"/>
                    <a:lumOff val="5000"/>
                  </a:schemeClr>
                </a:solidFill>
              </a:rPr>
              <a:t>通过网络传播的病毒通常是人为因素将其发送传播出去</a:t>
            </a:r>
            <a:r>
              <a:rPr dirty="0" err="1">
                <a:solidFill>
                  <a:schemeClr val="tx1">
                    <a:lumMod val="95000"/>
                    <a:lumOff val="5000"/>
                  </a:schemeClr>
                </a:solidFill>
              </a:rPr>
              <a:t>，其行为是被动的</a:t>
            </a:r>
            <a:r>
              <a:rPr dirty="0" smtClean="0">
                <a:solidFill>
                  <a:schemeClr val="tx1">
                    <a:lumMod val="95000"/>
                    <a:lumOff val="5000"/>
                  </a:schemeClr>
                </a:solidFill>
              </a:rPr>
              <a:t>；</a:t>
            </a:r>
            <a:endParaRPr lang="en-US" dirty="0" smtClean="0">
              <a:solidFill>
                <a:schemeClr val="tx1">
                  <a:lumMod val="95000"/>
                  <a:lumOff val="5000"/>
                </a:schemeClr>
              </a:solidFill>
            </a:endParaRPr>
          </a:p>
          <a:p>
            <a:pPr lvl="1"/>
            <a:r>
              <a:rPr dirty="0" smtClean="0">
                <a:solidFill>
                  <a:schemeClr val="tx1">
                    <a:lumMod val="95000"/>
                    <a:lumOff val="5000"/>
                  </a:schemeClr>
                </a:solidFill>
              </a:rPr>
              <a:t>网络蠕虫则不同</a:t>
            </a:r>
            <a:r>
              <a:rPr dirty="0">
                <a:solidFill>
                  <a:schemeClr val="tx1">
                    <a:lumMod val="95000"/>
                    <a:lumOff val="5000"/>
                  </a:schemeClr>
                </a:solidFill>
              </a:rPr>
              <a:t>，</a:t>
            </a:r>
            <a:r>
              <a:rPr dirty="0" smtClean="0">
                <a:solidFill>
                  <a:schemeClr val="tx1">
                    <a:lumMod val="95000"/>
                    <a:lumOff val="5000"/>
                  </a:schemeClr>
                </a:solidFill>
              </a:rPr>
              <a:t>它</a:t>
            </a:r>
            <a:r>
              <a:rPr dirty="0" smtClean="0">
                <a:solidFill>
                  <a:srgbClr val="C00000"/>
                </a:solidFill>
              </a:rPr>
              <a:t>不需要或很少需要人为干预</a:t>
            </a:r>
            <a:r>
              <a:rPr dirty="0" smtClean="0">
                <a:solidFill>
                  <a:schemeClr val="tx1">
                    <a:lumMod val="95000"/>
                    <a:lumOff val="5000"/>
                  </a:schemeClr>
                </a:solidFill>
              </a:rPr>
              <a:t>就可以将自身主动通过网络从一台计算机上传到另外一台计算机</a:t>
            </a:r>
            <a:r>
              <a:rPr dirty="0">
                <a:solidFill>
                  <a:schemeClr val="tx1">
                    <a:lumMod val="95000"/>
                    <a:lumOff val="5000"/>
                  </a:schemeClr>
                </a:solidFill>
              </a:rPr>
              <a:t>，其传播感染速度比前者快得多。</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336652"/>
            <a:ext cx="12192000" cy="378554"/>
            <a:chOff x="0" y="247949"/>
            <a:chExt cx="12192000" cy="378554"/>
          </a:xfrm>
        </p:grpSpPr>
        <p:sp>
          <p:nvSpPr>
            <p:cNvPr id="16" name="矩形 15"/>
            <p:cNvSpPr/>
            <p:nvPr/>
          </p:nvSpPr>
          <p:spPr>
            <a:xfrm>
              <a:off x="3902696" y="247949"/>
              <a:ext cx="8289304"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p:cNvSpPr txBox="1"/>
          <p:nvPr/>
        </p:nvSpPr>
        <p:spPr>
          <a:xfrm>
            <a:off x="175200" y="295049"/>
            <a:ext cx="3727497"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网络蠕虫实现机理</a:t>
            </a:r>
          </a:p>
        </p:txBody>
      </p:sp>
      <p:sp>
        <p:nvSpPr>
          <p:cNvPr id="31" name="object 31"/>
          <p:cNvSpPr txBox="1"/>
          <p:nvPr/>
        </p:nvSpPr>
        <p:spPr>
          <a:xfrm>
            <a:off x="934497" y="1153216"/>
            <a:ext cx="10236266" cy="1123769"/>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solidFill>
                  <a:schemeClr val="tx1">
                    <a:lumMod val="95000"/>
                    <a:lumOff val="5000"/>
                  </a:schemeClr>
                </a:solidFill>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smtClean="0"/>
              <a:t>蠕虫大多具有以下</a:t>
            </a:r>
            <a:r>
              <a:rPr dirty="0"/>
              <a:t>3个模块：</a:t>
            </a:r>
            <a:r>
              <a:rPr dirty="0">
                <a:solidFill>
                  <a:srgbClr val="C00000"/>
                </a:solidFill>
              </a:rPr>
              <a:t>侦察模块、攻击模块、通信模块</a:t>
            </a:r>
            <a:r>
              <a:rPr dirty="0"/>
              <a:t>。</a:t>
            </a:r>
            <a:endParaRPr lang="en-US" dirty="0"/>
          </a:p>
          <a:p>
            <a:r>
              <a:rPr dirty="0" err="1"/>
              <a:t>更高级的蠕虫具有</a:t>
            </a:r>
            <a:r>
              <a:rPr dirty="0" err="1">
                <a:solidFill>
                  <a:srgbClr val="C00000"/>
                </a:solidFill>
              </a:rPr>
              <a:t>命令接口模块</a:t>
            </a:r>
            <a:r>
              <a:rPr dirty="0" err="1"/>
              <a:t>和</a:t>
            </a:r>
            <a:r>
              <a:rPr dirty="0" err="1">
                <a:solidFill>
                  <a:srgbClr val="C00000"/>
                </a:solidFill>
              </a:rPr>
              <a:t>数据库支持模块</a:t>
            </a:r>
            <a:r>
              <a:rPr dirty="0"/>
              <a:t>。</a:t>
            </a:r>
          </a:p>
        </p:txBody>
      </p:sp>
      <p:grpSp>
        <p:nvGrpSpPr>
          <p:cNvPr id="35" name="组合 34"/>
          <p:cNvGrpSpPr/>
          <p:nvPr/>
        </p:nvGrpSpPr>
        <p:grpSpPr>
          <a:xfrm>
            <a:off x="1902528" y="2879679"/>
            <a:ext cx="7785735" cy="3239135"/>
            <a:chOff x="1058" y="4226"/>
            <a:chExt cx="12261" cy="5101"/>
          </a:xfrm>
        </p:grpSpPr>
        <p:sp>
          <p:nvSpPr>
            <p:cNvPr id="3" name="object 3"/>
            <p:cNvSpPr/>
            <p:nvPr/>
          </p:nvSpPr>
          <p:spPr>
            <a:xfrm>
              <a:off x="1058" y="4226"/>
              <a:ext cx="12261" cy="3571"/>
            </a:xfrm>
            <a:custGeom>
              <a:avLst/>
              <a:gdLst/>
              <a:ahLst/>
              <a:cxnLst/>
              <a:rect l="l" t="t" r="r" b="b"/>
              <a:pathLst>
                <a:path w="7785734" h="2267585">
                  <a:moveTo>
                    <a:pt x="0" y="2267340"/>
                  </a:moveTo>
                  <a:lnTo>
                    <a:pt x="7785534" y="2267340"/>
                  </a:lnTo>
                  <a:lnTo>
                    <a:pt x="7785534" y="0"/>
                  </a:lnTo>
                  <a:lnTo>
                    <a:pt x="0" y="0"/>
                  </a:lnTo>
                  <a:lnTo>
                    <a:pt x="0" y="2267340"/>
                  </a:lnTo>
                  <a:close/>
                </a:path>
              </a:pathLst>
            </a:custGeom>
            <a:solidFill>
              <a:srgbClr val="99CCFF"/>
            </a:solidFill>
          </p:spPr>
          <p:txBody>
            <a:bodyPr wrap="square" lIns="0" tIns="0" rIns="0" bIns="0" rtlCol="0"/>
            <a:lstStyle/>
            <a:p>
              <a:endParaRPr/>
            </a:p>
          </p:txBody>
        </p:sp>
        <p:sp>
          <p:nvSpPr>
            <p:cNvPr id="4" name="object 4"/>
            <p:cNvSpPr/>
            <p:nvPr/>
          </p:nvSpPr>
          <p:spPr>
            <a:xfrm>
              <a:off x="1058" y="4226"/>
              <a:ext cx="12261" cy="3571"/>
            </a:xfrm>
            <a:custGeom>
              <a:avLst/>
              <a:gdLst/>
              <a:ahLst/>
              <a:cxnLst/>
              <a:rect l="l" t="t" r="r" b="b"/>
              <a:pathLst>
                <a:path w="7785734" h="2267585">
                  <a:moveTo>
                    <a:pt x="0" y="2267340"/>
                  </a:moveTo>
                  <a:lnTo>
                    <a:pt x="7785534" y="2267340"/>
                  </a:lnTo>
                  <a:lnTo>
                    <a:pt x="7785534" y="0"/>
                  </a:lnTo>
                  <a:lnTo>
                    <a:pt x="0" y="0"/>
                  </a:lnTo>
                  <a:lnTo>
                    <a:pt x="0" y="2267340"/>
                  </a:lnTo>
                  <a:close/>
                </a:path>
              </a:pathLst>
            </a:custGeom>
            <a:ln w="16456">
              <a:solidFill>
                <a:srgbClr val="000000"/>
              </a:solidFill>
            </a:ln>
          </p:spPr>
          <p:txBody>
            <a:bodyPr wrap="square" lIns="0" tIns="0" rIns="0" bIns="0" rtlCol="0"/>
            <a:lstStyle/>
            <a:p>
              <a:endParaRPr/>
            </a:p>
          </p:txBody>
        </p:sp>
        <p:sp>
          <p:nvSpPr>
            <p:cNvPr id="5" name="object 5"/>
            <p:cNvSpPr txBox="1"/>
            <p:nvPr/>
          </p:nvSpPr>
          <p:spPr>
            <a:xfrm>
              <a:off x="1569" y="4736"/>
              <a:ext cx="3066" cy="1021"/>
            </a:xfrm>
            <a:prstGeom prst="rect">
              <a:avLst/>
            </a:prstGeom>
            <a:solidFill>
              <a:srgbClr val="FFFFFF"/>
            </a:solidFill>
            <a:ln w="16456">
              <a:solidFill>
                <a:srgbClr val="000000"/>
              </a:solidFill>
            </a:ln>
          </p:spPr>
          <p:txBody>
            <a:bodyPr vert="horz" wrap="square" lIns="0" tIns="140970" rIns="0" bIns="0" rtlCol="0">
              <a:spAutoFit/>
            </a:bodyPr>
            <a:lstStyle/>
            <a:p>
              <a:pPr marL="421640">
                <a:lnSpc>
                  <a:spcPct val="100000"/>
                </a:lnSpc>
                <a:spcBef>
                  <a:spcPts val="1110"/>
                </a:spcBef>
              </a:pPr>
              <a:r>
                <a:rPr sz="2150" spc="5" dirty="0">
                  <a:latin typeface="宋体" panose="02010600030101010101" pitchFamily="2" charset="-122"/>
                  <a:cs typeface="宋体" panose="02010600030101010101" pitchFamily="2" charset="-122"/>
                </a:rPr>
                <a:t>侦察模块</a:t>
              </a:r>
              <a:endParaRPr sz="2150" dirty="0">
                <a:latin typeface="宋体" panose="02010600030101010101" pitchFamily="2" charset="-122"/>
                <a:cs typeface="宋体" panose="02010600030101010101" pitchFamily="2" charset="-122"/>
              </a:endParaRPr>
            </a:p>
          </p:txBody>
        </p:sp>
        <p:sp>
          <p:nvSpPr>
            <p:cNvPr id="9" name="object 6"/>
            <p:cNvSpPr txBox="1"/>
            <p:nvPr/>
          </p:nvSpPr>
          <p:spPr>
            <a:xfrm>
              <a:off x="5655" y="6266"/>
              <a:ext cx="3066" cy="1021"/>
            </a:xfrm>
            <a:prstGeom prst="rect">
              <a:avLst/>
            </a:prstGeom>
            <a:solidFill>
              <a:srgbClr val="FFFFFF"/>
            </a:solidFill>
            <a:ln w="16456">
              <a:solidFill>
                <a:srgbClr val="000000"/>
              </a:solidFill>
            </a:ln>
          </p:spPr>
          <p:txBody>
            <a:bodyPr vert="horz" wrap="square" lIns="0" tIns="140970" rIns="0" bIns="0" rtlCol="0">
              <a:spAutoFit/>
            </a:bodyPr>
            <a:lstStyle/>
            <a:p>
              <a:pPr marL="421640">
                <a:lnSpc>
                  <a:spcPct val="100000"/>
                </a:lnSpc>
                <a:spcBef>
                  <a:spcPts val="1110"/>
                </a:spcBef>
              </a:pPr>
              <a:r>
                <a:rPr sz="2150" spc="5" dirty="0">
                  <a:latin typeface="宋体" panose="02010600030101010101" pitchFamily="2" charset="-122"/>
                  <a:cs typeface="宋体" panose="02010600030101010101" pitchFamily="2" charset="-122"/>
                </a:rPr>
                <a:t>通信模块</a:t>
              </a:r>
              <a:endParaRPr sz="2150">
                <a:latin typeface="宋体" panose="02010600030101010101" pitchFamily="2" charset="-122"/>
                <a:cs typeface="宋体" panose="02010600030101010101" pitchFamily="2" charset="-122"/>
              </a:endParaRPr>
            </a:p>
          </p:txBody>
        </p:sp>
        <p:sp>
          <p:nvSpPr>
            <p:cNvPr id="10" name="object 7"/>
            <p:cNvSpPr txBox="1"/>
            <p:nvPr/>
          </p:nvSpPr>
          <p:spPr>
            <a:xfrm>
              <a:off x="9742" y="4736"/>
              <a:ext cx="3066" cy="1021"/>
            </a:xfrm>
            <a:prstGeom prst="rect">
              <a:avLst/>
            </a:prstGeom>
            <a:solidFill>
              <a:srgbClr val="FFFFFF"/>
            </a:solidFill>
            <a:ln w="16456">
              <a:solidFill>
                <a:srgbClr val="000000"/>
              </a:solidFill>
            </a:ln>
          </p:spPr>
          <p:txBody>
            <a:bodyPr vert="horz" wrap="square" lIns="0" tIns="140970" rIns="0" bIns="0" rtlCol="0">
              <a:spAutoFit/>
            </a:bodyPr>
            <a:lstStyle/>
            <a:p>
              <a:pPr marL="421640">
                <a:lnSpc>
                  <a:spcPct val="100000"/>
                </a:lnSpc>
                <a:spcBef>
                  <a:spcPts val="1110"/>
                </a:spcBef>
              </a:pPr>
              <a:r>
                <a:rPr sz="2150" spc="5" dirty="0">
                  <a:latin typeface="宋体" panose="02010600030101010101" pitchFamily="2" charset="-122"/>
                  <a:cs typeface="宋体" panose="02010600030101010101" pitchFamily="2" charset="-122"/>
                </a:rPr>
                <a:t>攻击模块</a:t>
              </a:r>
              <a:endParaRPr sz="2150" dirty="0">
                <a:latin typeface="宋体" panose="02010600030101010101" pitchFamily="2" charset="-122"/>
                <a:cs typeface="宋体" panose="02010600030101010101" pitchFamily="2" charset="-122"/>
              </a:endParaRPr>
            </a:p>
          </p:txBody>
        </p:sp>
        <p:sp>
          <p:nvSpPr>
            <p:cNvPr id="11" name="object 8"/>
            <p:cNvSpPr txBox="1"/>
            <p:nvPr/>
          </p:nvSpPr>
          <p:spPr>
            <a:xfrm>
              <a:off x="1569" y="8306"/>
              <a:ext cx="3066" cy="1021"/>
            </a:xfrm>
            <a:prstGeom prst="rect">
              <a:avLst/>
            </a:prstGeom>
            <a:ln w="16456">
              <a:solidFill>
                <a:srgbClr val="000000"/>
              </a:solidFill>
            </a:ln>
          </p:spPr>
          <p:txBody>
            <a:bodyPr vert="horz" wrap="square" lIns="0" tIns="140970" rIns="0" bIns="0" rtlCol="0">
              <a:spAutoFit/>
            </a:bodyPr>
            <a:lstStyle/>
            <a:p>
              <a:pPr marL="421640">
                <a:lnSpc>
                  <a:spcPct val="100000"/>
                </a:lnSpc>
                <a:spcBef>
                  <a:spcPts val="1110"/>
                </a:spcBef>
              </a:pPr>
              <a:r>
                <a:rPr sz="2150" spc="5" dirty="0">
                  <a:latin typeface="宋体" panose="02010600030101010101" pitchFamily="2" charset="-122"/>
                  <a:cs typeface="宋体" panose="02010600030101010101" pitchFamily="2" charset="-122"/>
                </a:rPr>
                <a:t>命令接口</a:t>
              </a:r>
              <a:endParaRPr sz="2150">
                <a:latin typeface="宋体" panose="02010600030101010101" pitchFamily="2" charset="-122"/>
                <a:cs typeface="宋体" panose="02010600030101010101" pitchFamily="2" charset="-122"/>
              </a:endParaRPr>
            </a:p>
          </p:txBody>
        </p:sp>
        <p:sp>
          <p:nvSpPr>
            <p:cNvPr id="12" name="object 9"/>
            <p:cNvSpPr txBox="1"/>
            <p:nvPr/>
          </p:nvSpPr>
          <p:spPr>
            <a:xfrm>
              <a:off x="9742" y="8306"/>
              <a:ext cx="3066" cy="1021"/>
            </a:xfrm>
            <a:prstGeom prst="rect">
              <a:avLst/>
            </a:prstGeom>
            <a:ln w="16456">
              <a:solidFill>
                <a:srgbClr val="000000"/>
              </a:solidFill>
            </a:ln>
          </p:spPr>
          <p:txBody>
            <a:bodyPr vert="horz" wrap="square" lIns="0" tIns="140970" rIns="0" bIns="0" rtlCol="0">
              <a:spAutoFit/>
            </a:bodyPr>
            <a:lstStyle/>
            <a:p>
              <a:pPr marL="283845">
                <a:lnSpc>
                  <a:spcPct val="100000"/>
                </a:lnSpc>
                <a:spcBef>
                  <a:spcPts val="1110"/>
                </a:spcBef>
              </a:pPr>
              <a:r>
                <a:rPr sz="2150" spc="5" dirty="0">
                  <a:latin typeface="宋体" panose="02010600030101010101" pitchFamily="2" charset="-122"/>
                  <a:cs typeface="宋体" panose="02010600030101010101" pitchFamily="2" charset="-122"/>
                </a:rPr>
                <a:t>数据库支持</a:t>
              </a:r>
              <a:endParaRPr sz="2150">
                <a:latin typeface="宋体" panose="02010600030101010101" pitchFamily="2" charset="-122"/>
                <a:cs typeface="宋体" panose="02010600030101010101" pitchFamily="2" charset="-122"/>
              </a:endParaRPr>
            </a:p>
          </p:txBody>
        </p:sp>
        <p:sp>
          <p:nvSpPr>
            <p:cNvPr id="13" name="object 10"/>
            <p:cNvSpPr/>
            <p:nvPr/>
          </p:nvSpPr>
          <p:spPr>
            <a:xfrm>
              <a:off x="4901" y="5424"/>
              <a:ext cx="999" cy="665"/>
            </a:xfrm>
            <a:custGeom>
              <a:avLst/>
              <a:gdLst/>
              <a:ahLst/>
              <a:cxnLst/>
              <a:rect l="l" t="t" r="r" b="b"/>
              <a:pathLst>
                <a:path w="634364" h="422275">
                  <a:moveTo>
                    <a:pt x="0" y="0"/>
                  </a:moveTo>
                  <a:lnTo>
                    <a:pt x="633764" y="421871"/>
                  </a:lnTo>
                </a:path>
              </a:pathLst>
            </a:custGeom>
            <a:ln w="16461">
              <a:solidFill>
                <a:srgbClr val="000000"/>
              </a:solidFill>
            </a:ln>
          </p:spPr>
          <p:txBody>
            <a:bodyPr wrap="square" lIns="0" tIns="0" rIns="0" bIns="0" rtlCol="0"/>
            <a:lstStyle/>
            <a:p>
              <a:endParaRPr/>
            </a:p>
          </p:txBody>
        </p:sp>
        <p:sp>
          <p:nvSpPr>
            <p:cNvPr id="14" name="object 11"/>
            <p:cNvSpPr/>
            <p:nvPr/>
          </p:nvSpPr>
          <p:spPr>
            <a:xfrm>
              <a:off x="4634" y="5246"/>
              <a:ext cx="357" cy="291"/>
            </a:xfrm>
            <a:custGeom>
              <a:avLst/>
              <a:gdLst/>
              <a:ahLst/>
              <a:cxnLst/>
              <a:rect l="l" t="t" r="r" b="b"/>
              <a:pathLst>
                <a:path w="226694" h="184785">
                  <a:moveTo>
                    <a:pt x="0" y="0"/>
                  </a:moveTo>
                  <a:lnTo>
                    <a:pt x="143964" y="184654"/>
                  </a:lnTo>
                  <a:lnTo>
                    <a:pt x="226132" y="61475"/>
                  </a:lnTo>
                  <a:lnTo>
                    <a:pt x="0" y="0"/>
                  </a:lnTo>
                  <a:close/>
                </a:path>
              </a:pathLst>
            </a:custGeom>
            <a:solidFill>
              <a:srgbClr val="000000"/>
            </a:solidFill>
          </p:spPr>
          <p:txBody>
            <a:bodyPr wrap="square" lIns="0" tIns="0" rIns="0" bIns="0" rtlCol="0"/>
            <a:lstStyle/>
            <a:p>
              <a:endParaRPr/>
            </a:p>
          </p:txBody>
        </p:sp>
        <p:sp>
          <p:nvSpPr>
            <p:cNvPr id="15" name="object 12"/>
            <p:cNvSpPr/>
            <p:nvPr/>
          </p:nvSpPr>
          <p:spPr>
            <a:xfrm>
              <a:off x="5810" y="5975"/>
              <a:ext cx="357" cy="292"/>
            </a:xfrm>
            <a:custGeom>
              <a:avLst/>
              <a:gdLst/>
              <a:ahLst/>
              <a:cxnLst/>
              <a:rect l="l" t="t" r="r" b="b"/>
              <a:pathLst>
                <a:path w="226695" h="185420">
                  <a:moveTo>
                    <a:pt x="82396" y="0"/>
                  </a:moveTo>
                  <a:lnTo>
                    <a:pt x="0" y="123224"/>
                  </a:lnTo>
                  <a:lnTo>
                    <a:pt x="226360" y="184814"/>
                  </a:lnTo>
                  <a:lnTo>
                    <a:pt x="82396" y="0"/>
                  </a:lnTo>
                  <a:close/>
                </a:path>
              </a:pathLst>
            </a:custGeom>
            <a:solidFill>
              <a:srgbClr val="000000"/>
            </a:solidFill>
          </p:spPr>
          <p:txBody>
            <a:bodyPr wrap="square" lIns="0" tIns="0" rIns="0" bIns="0" rtlCol="0"/>
            <a:lstStyle/>
            <a:p>
              <a:endParaRPr/>
            </a:p>
          </p:txBody>
        </p:sp>
        <p:sp>
          <p:nvSpPr>
            <p:cNvPr id="18" name="object 13"/>
            <p:cNvSpPr/>
            <p:nvPr/>
          </p:nvSpPr>
          <p:spPr>
            <a:xfrm>
              <a:off x="8477" y="5424"/>
              <a:ext cx="999" cy="665"/>
            </a:xfrm>
            <a:custGeom>
              <a:avLst/>
              <a:gdLst/>
              <a:ahLst/>
              <a:cxnLst/>
              <a:rect l="l" t="t" r="r" b="b"/>
              <a:pathLst>
                <a:path w="634364" h="422275">
                  <a:moveTo>
                    <a:pt x="633993" y="0"/>
                  </a:moveTo>
                  <a:lnTo>
                    <a:pt x="0" y="421871"/>
                  </a:lnTo>
                </a:path>
              </a:pathLst>
            </a:custGeom>
            <a:ln w="16461">
              <a:solidFill>
                <a:srgbClr val="000000"/>
              </a:solidFill>
            </a:ln>
          </p:spPr>
          <p:txBody>
            <a:bodyPr wrap="square" lIns="0" tIns="0" rIns="0" bIns="0" rtlCol="0"/>
            <a:lstStyle/>
            <a:p>
              <a:endParaRPr/>
            </a:p>
          </p:txBody>
        </p:sp>
        <p:sp>
          <p:nvSpPr>
            <p:cNvPr id="19" name="object 14"/>
            <p:cNvSpPr/>
            <p:nvPr/>
          </p:nvSpPr>
          <p:spPr>
            <a:xfrm>
              <a:off x="9386" y="5246"/>
              <a:ext cx="357" cy="291"/>
            </a:xfrm>
            <a:custGeom>
              <a:avLst/>
              <a:gdLst/>
              <a:ahLst/>
              <a:cxnLst/>
              <a:rect l="l" t="t" r="r" b="b"/>
              <a:pathLst>
                <a:path w="226695" h="184785">
                  <a:moveTo>
                    <a:pt x="226132" y="0"/>
                  </a:moveTo>
                  <a:lnTo>
                    <a:pt x="0" y="61475"/>
                  </a:lnTo>
                  <a:lnTo>
                    <a:pt x="82167" y="184654"/>
                  </a:lnTo>
                  <a:lnTo>
                    <a:pt x="226132" y="0"/>
                  </a:lnTo>
                  <a:close/>
                </a:path>
              </a:pathLst>
            </a:custGeom>
            <a:solidFill>
              <a:srgbClr val="000000"/>
            </a:solidFill>
          </p:spPr>
          <p:txBody>
            <a:bodyPr wrap="square" lIns="0" tIns="0" rIns="0" bIns="0" rtlCol="0"/>
            <a:lstStyle/>
            <a:p>
              <a:endParaRPr/>
            </a:p>
          </p:txBody>
        </p:sp>
        <p:sp>
          <p:nvSpPr>
            <p:cNvPr id="20" name="object 15"/>
            <p:cNvSpPr/>
            <p:nvPr/>
          </p:nvSpPr>
          <p:spPr>
            <a:xfrm>
              <a:off x="8210" y="5975"/>
              <a:ext cx="357" cy="292"/>
            </a:xfrm>
            <a:custGeom>
              <a:avLst/>
              <a:gdLst/>
              <a:ahLst/>
              <a:cxnLst/>
              <a:rect l="l" t="t" r="r" b="b"/>
              <a:pathLst>
                <a:path w="226695" h="185420">
                  <a:moveTo>
                    <a:pt x="143964" y="0"/>
                  </a:moveTo>
                  <a:lnTo>
                    <a:pt x="0" y="184814"/>
                  </a:lnTo>
                  <a:lnTo>
                    <a:pt x="226132" y="123224"/>
                  </a:lnTo>
                  <a:lnTo>
                    <a:pt x="143964" y="0"/>
                  </a:lnTo>
                  <a:close/>
                </a:path>
              </a:pathLst>
            </a:custGeom>
            <a:solidFill>
              <a:srgbClr val="000000"/>
            </a:solidFill>
          </p:spPr>
          <p:txBody>
            <a:bodyPr wrap="square" lIns="0" tIns="0" rIns="0" bIns="0" rtlCol="0"/>
            <a:lstStyle/>
            <a:p>
              <a:endParaRPr/>
            </a:p>
          </p:txBody>
        </p:sp>
        <p:sp>
          <p:nvSpPr>
            <p:cNvPr id="21" name="object 16"/>
            <p:cNvSpPr/>
            <p:nvPr/>
          </p:nvSpPr>
          <p:spPr>
            <a:xfrm>
              <a:off x="4901" y="7464"/>
              <a:ext cx="999" cy="665"/>
            </a:xfrm>
            <a:custGeom>
              <a:avLst/>
              <a:gdLst/>
              <a:ahLst/>
              <a:cxnLst/>
              <a:rect l="l" t="t" r="r" b="b"/>
              <a:pathLst>
                <a:path w="634364" h="422275">
                  <a:moveTo>
                    <a:pt x="0" y="421916"/>
                  </a:moveTo>
                  <a:lnTo>
                    <a:pt x="633764" y="0"/>
                  </a:lnTo>
                </a:path>
              </a:pathLst>
            </a:custGeom>
            <a:ln w="16461">
              <a:solidFill>
                <a:srgbClr val="000000"/>
              </a:solidFill>
            </a:ln>
          </p:spPr>
          <p:txBody>
            <a:bodyPr wrap="square" lIns="0" tIns="0" rIns="0" bIns="0" rtlCol="0"/>
            <a:lstStyle/>
            <a:p>
              <a:endParaRPr/>
            </a:p>
          </p:txBody>
        </p:sp>
        <p:sp>
          <p:nvSpPr>
            <p:cNvPr id="22" name="object 17"/>
            <p:cNvSpPr/>
            <p:nvPr/>
          </p:nvSpPr>
          <p:spPr>
            <a:xfrm>
              <a:off x="4634" y="8015"/>
              <a:ext cx="357" cy="292"/>
            </a:xfrm>
            <a:custGeom>
              <a:avLst/>
              <a:gdLst/>
              <a:ahLst/>
              <a:cxnLst/>
              <a:rect l="l" t="t" r="r" b="b"/>
              <a:pathLst>
                <a:path w="226694" h="185420">
                  <a:moveTo>
                    <a:pt x="143964" y="0"/>
                  </a:moveTo>
                  <a:lnTo>
                    <a:pt x="0" y="184814"/>
                  </a:lnTo>
                  <a:lnTo>
                    <a:pt x="226132" y="123201"/>
                  </a:lnTo>
                  <a:lnTo>
                    <a:pt x="143964" y="0"/>
                  </a:lnTo>
                  <a:close/>
                </a:path>
              </a:pathLst>
            </a:custGeom>
            <a:solidFill>
              <a:srgbClr val="000000"/>
            </a:solidFill>
          </p:spPr>
          <p:txBody>
            <a:bodyPr wrap="square" lIns="0" tIns="0" rIns="0" bIns="0" rtlCol="0"/>
            <a:lstStyle/>
            <a:p>
              <a:endParaRPr/>
            </a:p>
          </p:txBody>
        </p:sp>
        <p:sp>
          <p:nvSpPr>
            <p:cNvPr id="23" name="object 18"/>
            <p:cNvSpPr/>
            <p:nvPr/>
          </p:nvSpPr>
          <p:spPr>
            <a:xfrm>
              <a:off x="5810" y="7286"/>
              <a:ext cx="357" cy="292"/>
            </a:xfrm>
            <a:custGeom>
              <a:avLst/>
              <a:gdLst/>
              <a:ahLst/>
              <a:cxnLst/>
              <a:rect l="l" t="t" r="r" b="b"/>
              <a:pathLst>
                <a:path w="226695" h="185420">
                  <a:moveTo>
                    <a:pt x="226360" y="0"/>
                  </a:moveTo>
                  <a:lnTo>
                    <a:pt x="0" y="61612"/>
                  </a:lnTo>
                  <a:lnTo>
                    <a:pt x="82396" y="184814"/>
                  </a:lnTo>
                  <a:lnTo>
                    <a:pt x="226360" y="0"/>
                  </a:lnTo>
                  <a:close/>
                </a:path>
              </a:pathLst>
            </a:custGeom>
            <a:solidFill>
              <a:srgbClr val="000000"/>
            </a:solidFill>
          </p:spPr>
          <p:txBody>
            <a:bodyPr wrap="square" lIns="0" tIns="0" rIns="0" bIns="0" rtlCol="0"/>
            <a:lstStyle/>
            <a:p>
              <a:endParaRPr/>
            </a:p>
          </p:txBody>
        </p:sp>
        <p:sp>
          <p:nvSpPr>
            <p:cNvPr id="24" name="object 19"/>
            <p:cNvSpPr/>
            <p:nvPr/>
          </p:nvSpPr>
          <p:spPr>
            <a:xfrm>
              <a:off x="7986" y="7430"/>
              <a:ext cx="1469" cy="734"/>
            </a:xfrm>
            <a:custGeom>
              <a:avLst/>
              <a:gdLst/>
              <a:ahLst/>
              <a:cxnLst/>
              <a:rect l="l" t="t" r="r" b="b"/>
              <a:pathLst>
                <a:path w="932814" h="466089">
                  <a:moveTo>
                    <a:pt x="932680" y="465680"/>
                  </a:moveTo>
                  <a:lnTo>
                    <a:pt x="0" y="0"/>
                  </a:lnTo>
                </a:path>
              </a:pathLst>
            </a:custGeom>
            <a:ln w="16459">
              <a:solidFill>
                <a:srgbClr val="000000"/>
              </a:solidFill>
            </a:ln>
          </p:spPr>
          <p:txBody>
            <a:bodyPr wrap="square" lIns="0" tIns="0" rIns="0" bIns="0" rtlCol="0"/>
            <a:lstStyle/>
            <a:p>
              <a:endParaRPr/>
            </a:p>
          </p:txBody>
        </p:sp>
        <p:sp>
          <p:nvSpPr>
            <p:cNvPr id="25" name="object 20"/>
            <p:cNvSpPr/>
            <p:nvPr/>
          </p:nvSpPr>
          <p:spPr>
            <a:xfrm>
              <a:off x="9377" y="8046"/>
              <a:ext cx="366" cy="261"/>
            </a:xfrm>
            <a:custGeom>
              <a:avLst/>
              <a:gdLst/>
              <a:ahLst/>
              <a:cxnLst/>
              <a:rect l="l" t="t" r="r" b="b"/>
              <a:pathLst>
                <a:path w="232410" h="165735">
                  <a:moveTo>
                    <a:pt x="66374" y="0"/>
                  </a:moveTo>
                  <a:lnTo>
                    <a:pt x="0" y="132457"/>
                  </a:lnTo>
                  <a:lnTo>
                    <a:pt x="232082" y="165571"/>
                  </a:lnTo>
                  <a:lnTo>
                    <a:pt x="66374" y="0"/>
                  </a:lnTo>
                  <a:close/>
                </a:path>
              </a:pathLst>
            </a:custGeom>
            <a:solidFill>
              <a:srgbClr val="000000"/>
            </a:solidFill>
          </p:spPr>
          <p:txBody>
            <a:bodyPr wrap="square" lIns="0" tIns="0" rIns="0" bIns="0" rtlCol="0"/>
            <a:lstStyle/>
            <a:p>
              <a:endParaRPr/>
            </a:p>
          </p:txBody>
        </p:sp>
        <p:sp>
          <p:nvSpPr>
            <p:cNvPr id="26" name="object 21"/>
            <p:cNvSpPr/>
            <p:nvPr/>
          </p:nvSpPr>
          <p:spPr>
            <a:xfrm>
              <a:off x="7699" y="7286"/>
              <a:ext cx="366" cy="261"/>
            </a:xfrm>
            <a:custGeom>
              <a:avLst/>
              <a:gdLst/>
              <a:ahLst/>
              <a:cxnLst/>
              <a:rect l="l" t="t" r="r" b="b"/>
              <a:pathLst>
                <a:path w="232410" h="165735">
                  <a:moveTo>
                    <a:pt x="0" y="0"/>
                  </a:moveTo>
                  <a:lnTo>
                    <a:pt x="165708" y="165571"/>
                  </a:lnTo>
                  <a:lnTo>
                    <a:pt x="232082" y="33114"/>
                  </a:lnTo>
                  <a:lnTo>
                    <a:pt x="0" y="0"/>
                  </a:lnTo>
                  <a:close/>
                </a:path>
              </a:pathLst>
            </a:custGeom>
            <a:solidFill>
              <a:srgbClr val="000000"/>
            </a:solidFill>
          </p:spPr>
          <p:txBody>
            <a:bodyPr wrap="square" lIns="0" tIns="0" rIns="0" bIns="0" rtlCol="0"/>
            <a:lstStyle/>
            <a:p>
              <a:endParaRPr/>
            </a:p>
          </p:txBody>
        </p:sp>
        <p:sp>
          <p:nvSpPr>
            <p:cNvPr id="27" name="object 22"/>
            <p:cNvSpPr/>
            <p:nvPr/>
          </p:nvSpPr>
          <p:spPr>
            <a:xfrm>
              <a:off x="4955" y="8816"/>
              <a:ext cx="4467" cy="0"/>
            </a:xfrm>
            <a:custGeom>
              <a:avLst/>
              <a:gdLst/>
              <a:ahLst/>
              <a:cxnLst/>
              <a:rect l="l" t="t" r="r" b="b"/>
              <a:pathLst>
                <a:path w="2836545">
                  <a:moveTo>
                    <a:pt x="0" y="0"/>
                  </a:moveTo>
                  <a:lnTo>
                    <a:pt x="2836034" y="0"/>
                  </a:lnTo>
                </a:path>
              </a:pathLst>
            </a:custGeom>
            <a:ln w="16454">
              <a:solidFill>
                <a:srgbClr val="000000"/>
              </a:solidFill>
            </a:ln>
          </p:spPr>
          <p:txBody>
            <a:bodyPr wrap="square" lIns="0" tIns="0" rIns="0" bIns="0" rtlCol="0"/>
            <a:lstStyle/>
            <a:p>
              <a:endParaRPr/>
            </a:p>
          </p:txBody>
        </p:sp>
        <p:sp>
          <p:nvSpPr>
            <p:cNvPr id="28" name="object 23"/>
            <p:cNvSpPr/>
            <p:nvPr/>
          </p:nvSpPr>
          <p:spPr>
            <a:xfrm>
              <a:off x="4634" y="8700"/>
              <a:ext cx="351" cy="234"/>
            </a:xfrm>
            <a:custGeom>
              <a:avLst/>
              <a:gdLst/>
              <a:ahLst/>
              <a:cxnLst/>
              <a:rect l="l" t="t" r="r" b="b"/>
              <a:pathLst>
                <a:path w="222885" h="148589">
                  <a:moveTo>
                    <a:pt x="222470" y="0"/>
                  </a:moveTo>
                  <a:lnTo>
                    <a:pt x="0" y="74044"/>
                  </a:lnTo>
                  <a:lnTo>
                    <a:pt x="222470" y="148089"/>
                  </a:lnTo>
                  <a:lnTo>
                    <a:pt x="222470" y="0"/>
                  </a:lnTo>
                  <a:close/>
                </a:path>
              </a:pathLst>
            </a:custGeom>
            <a:solidFill>
              <a:srgbClr val="000000"/>
            </a:solidFill>
          </p:spPr>
          <p:txBody>
            <a:bodyPr wrap="square" lIns="0" tIns="0" rIns="0" bIns="0" rtlCol="0"/>
            <a:lstStyle/>
            <a:p>
              <a:endParaRPr/>
            </a:p>
          </p:txBody>
        </p:sp>
        <p:sp>
          <p:nvSpPr>
            <p:cNvPr id="29" name="object 24"/>
            <p:cNvSpPr/>
            <p:nvPr/>
          </p:nvSpPr>
          <p:spPr>
            <a:xfrm>
              <a:off x="9392" y="8700"/>
              <a:ext cx="351" cy="234"/>
            </a:xfrm>
            <a:custGeom>
              <a:avLst/>
              <a:gdLst/>
              <a:ahLst/>
              <a:cxnLst/>
              <a:rect l="l" t="t" r="r" b="b"/>
              <a:pathLst>
                <a:path w="222885" h="148589">
                  <a:moveTo>
                    <a:pt x="0" y="0"/>
                  </a:moveTo>
                  <a:lnTo>
                    <a:pt x="0" y="148089"/>
                  </a:lnTo>
                  <a:lnTo>
                    <a:pt x="222470" y="74044"/>
                  </a:lnTo>
                  <a:lnTo>
                    <a:pt x="0" y="0"/>
                  </a:lnTo>
                  <a:close/>
                </a:path>
              </a:pathLst>
            </a:custGeom>
            <a:solidFill>
              <a:srgbClr val="000000"/>
            </a:solidFill>
          </p:spPr>
          <p:txBody>
            <a:bodyPr wrap="square" lIns="0" tIns="0" rIns="0" bIns="0" rtlCol="0"/>
            <a:lstStyle/>
            <a:p>
              <a:endParaRPr/>
            </a:p>
          </p:txBody>
        </p:sp>
        <p:sp>
          <p:nvSpPr>
            <p:cNvPr id="30" name="object 25"/>
            <p:cNvSpPr/>
            <p:nvPr/>
          </p:nvSpPr>
          <p:spPr>
            <a:xfrm>
              <a:off x="2590" y="6077"/>
              <a:ext cx="0" cy="1910"/>
            </a:xfrm>
            <a:custGeom>
              <a:avLst/>
              <a:gdLst/>
              <a:ahLst/>
              <a:cxnLst/>
              <a:rect l="l" t="t" r="r" b="b"/>
              <a:pathLst>
                <a:path h="1212850">
                  <a:moveTo>
                    <a:pt x="0" y="0"/>
                  </a:moveTo>
                  <a:lnTo>
                    <a:pt x="0" y="1212274"/>
                  </a:lnTo>
                </a:path>
              </a:pathLst>
            </a:custGeom>
            <a:ln w="16479">
              <a:solidFill>
                <a:srgbClr val="000000"/>
              </a:solidFill>
            </a:ln>
          </p:spPr>
          <p:txBody>
            <a:bodyPr wrap="square" lIns="0" tIns="0" rIns="0" bIns="0" rtlCol="0"/>
            <a:lstStyle/>
            <a:p>
              <a:endParaRPr/>
            </a:p>
          </p:txBody>
        </p:sp>
        <p:sp>
          <p:nvSpPr>
            <p:cNvPr id="32" name="object 26"/>
            <p:cNvSpPr/>
            <p:nvPr/>
          </p:nvSpPr>
          <p:spPr>
            <a:xfrm>
              <a:off x="2474" y="5756"/>
              <a:ext cx="234" cy="350"/>
            </a:xfrm>
            <a:custGeom>
              <a:avLst/>
              <a:gdLst/>
              <a:ahLst/>
              <a:cxnLst/>
              <a:rect l="l" t="t" r="r" b="b"/>
              <a:pathLst>
                <a:path w="148589" h="222250">
                  <a:moveTo>
                    <a:pt x="74156" y="0"/>
                  </a:moveTo>
                  <a:lnTo>
                    <a:pt x="0" y="222110"/>
                  </a:lnTo>
                  <a:lnTo>
                    <a:pt x="148313" y="222110"/>
                  </a:lnTo>
                  <a:lnTo>
                    <a:pt x="74156" y="0"/>
                  </a:lnTo>
                  <a:close/>
                </a:path>
              </a:pathLst>
            </a:custGeom>
            <a:solidFill>
              <a:srgbClr val="000000"/>
            </a:solidFill>
          </p:spPr>
          <p:txBody>
            <a:bodyPr wrap="square" lIns="0" tIns="0" rIns="0" bIns="0" rtlCol="0"/>
            <a:lstStyle/>
            <a:p>
              <a:endParaRPr/>
            </a:p>
          </p:txBody>
        </p:sp>
        <p:sp>
          <p:nvSpPr>
            <p:cNvPr id="33" name="object 27"/>
            <p:cNvSpPr/>
            <p:nvPr/>
          </p:nvSpPr>
          <p:spPr>
            <a:xfrm>
              <a:off x="2474" y="7956"/>
              <a:ext cx="234" cy="350"/>
            </a:xfrm>
            <a:custGeom>
              <a:avLst/>
              <a:gdLst/>
              <a:ahLst/>
              <a:cxnLst/>
              <a:rect l="l" t="t" r="r" b="b"/>
              <a:pathLst>
                <a:path w="148589" h="222250">
                  <a:moveTo>
                    <a:pt x="148313" y="0"/>
                  </a:moveTo>
                  <a:lnTo>
                    <a:pt x="0" y="0"/>
                  </a:lnTo>
                  <a:lnTo>
                    <a:pt x="74156" y="222133"/>
                  </a:lnTo>
                  <a:lnTo>
                    <a:pt x="148313" y="0"/>
                  </a:lnTo>
                  <a:close/>
                </a:path>
              </a:pathLst>
            </a:custGeom>
            <a:solidFill>
              <a:srgbClr val="000000"/>
            </a:solidFill>
          </p:spPr>
          <p:txBody>
            <a:bodyPr wrap="square" lIns="0" tIns="0" rIns="0" bIns="0" rtlCol="0"/>
            <a:lstStyle/>
            <a:p>
              <a:endParaRPr/>
            </a:p>
          </p:txBody>
        </p:sp>
        <p:sp>
          <p:nvSpPr>
            <p:cNvPr id="34" name="object 28"/>
            <p:cNvSpPr/>
            <p:nvPr/>
          </p:nvSpPr>
          <p:spPr>
            <a:xfrm>
              <a:off x="11275" y="6077"/>
              <a:ext cx="0" cy="1910"/>
            </a:xfrm>
            <a:custGeom>
              <a:avLst/>
              <a:gdLst/>
              <a:ahLst/>
              <a:cxnLst/>
              <a:rect l="l" t="t" r="r" b="b"/>
              <a:pathLst>
                <a:path h="1212850">
                  <a:moveTo>
                    <a:pt x="0" y="0"/>
                  </a:moveTo>
                  <a:lnTo>
                    <a:pt x="0" y="1212274"/>
                  </a:lnTo>
                </a:path>
              </a:pathLst>
            </a:custGeom>
            <a:ln w="16479">
              <a:solidFill>
                <a:srgbClr val="000000"/>
              </a:solidFill>
            </a:ln>
          </p:spPr>
          <p:txBody>
            <a:bodyPr wrap="square" lIns="0" tIns="0" rIns="0" bIns="0" rtlCol="0"/>
            <a:lstStyle/>
            <a:p>
              <a:endParaRPr/>
            </a:p>
          </p:txBody>
        </p:sp>
        <p:sp>
          <p:nvSpPr>
            <p:cNvPr id="36" name="object 29"/>
            <p:cNvSpPr/>
            <p:nvPr/>
          </p:nvSpPr>
          <p:spPr>
            <a:xfrm>
              <a:off x="11158" y="5756"/>
              <a:ext cx="234" cy="350"/>
            </a:xfrm>
            <a:custGeom>
              <a:avLst/>
              <a:gdLst/>
              <a:ahLst/>
              <a:cxnLst/>
              <a:rect l="l" t="t" r="r" b="b"/>
              <a:pathLst>
                <a:path w="148590" h="222250">
                  <a:moveTo>
                    <a:pt x="74156" y="0"/>
                  </a:moveTo>
                  <a:lnTo>
                    <a:pt x="0" y="222110"/>
                  </a:lnTo>
                  <a:lnTo>
                    <a:pt x="148313" y="222110"/>
                  </a:lnTo>
                  <a:lnTo>
                    <a:pt x="74156" y="0"/>
                  </a:lnTo>
                  <a:close/>
                </a:path>
              </a:pathLst>
            </a:custGeom>
            <a:solidFill>
              <a:srgbClr val="000000"/>
            </a:solidFill>
          </p:spPr>
          <p:txBody>
            <a:bodyPr wrap="square" lIns="0" tIns="0" rIns="0" bIns="0" rtlCol="0"/>
            <a:lstStyle/>
            <a:p>
              <a:endParaRPr/>
            </a:p>
          </p:txBody>
        </p:sp>
        <p:sp>
          <p:nvSpPr>
            <p:cNvPr id="37" name="object 30"/>
            <p:cNvSpPr/>
            <p:nvPr/>
          </p:nvSpPr>
          <p:spPr>
            <a:xfrm>
              <a:off x="11158" y="7956"/>
              <a:ext cx="234" cy="350"/>
            </a:xfrm>
            <a:custGeom>
              <a:avLst/>
              <a:gdLst/>
              <a:ahLst/>
              <a:cxnLst/>
              <a:rect l="l" t="t" r="r" b="b"/>
              <a:pathLst>
                <a:path w="148590" h="222250">
                  <a:moveTo>
                    <a:pt x="148313" y="0"/>
                  </a:moveTo>
                  <a:lnTo>
                    <a:pt x="0" y="0"/>
                  </a:lnTo>
                  <a:lnTo>
                    <a:pt x="74156" y="222133"/>
                  </a:lnTo>
                  <a:lnTo>
                    <a:pt x="148313" y="0"/>
                  </a:lnTo>
                  <a:close/>
                </a:path>
              </a:pathLst>
            </a:custGeom>
            <a:solidFill>
              <a:srgbClr val="000000"/>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组合 7"/>
          <p:cNvGrpSpPr/>
          <p:nvPr/>
        </p:nvGrpSpPr>
        <p:grpSpPr>
          <a:xfrm>
            <a:off x="1" y="336652"/>
            <a:ext cx="12192000" cy="378554"/>
            <a:chOff x="0" y="247949"/>
            <a:chExt cx="12192000" cy="378554"/>
          </a:xfrm>
        </p:grpSpPr>
        <p:sp>
          <p:nvSpPr>
            <p:cNvPr id="16" name="矩形 15"/>
            <p:cNvSpPr/>
            <p:nvPr/>
          </p:nvSpPr>
          <p:spPr>
            <a:xfrm>
              <a:off x="3968684" y="247949"/>
              <a:ext cx="8223316"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p:cNvSpPr txBox="1"/>
          <p:nvPr/>
        </p:nvSpPr>
        <p:spPr>
          <a:xfrm>
            <a:off x="613187" y="288637"/>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网络蠕虫实现机理</a:t>
            </a:r>
          </a:p>
        </p:txBody>
      </p:sp>
      <p:sp>
        <p:nvSpPr>
          <p:cNvPr id="40" name="object 3"/>
          <p:cNvSpPr txBox="1"/>
          <p:nvPr/>
        </p:nvSpPr>
        <p:spPr>
          <a:xfrm>
            <a:off x="613187" y="1116493"/>
            <a:ext cx="10616651" cy="4861317"/>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solidFill>
                  <a:schemeClr val="tx1">
                    <a:lumMod val="95000"/>
                    <a:lumOff val="5000"/>
                  </a:schemeClr>
                </a:solidFill>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accent5"/>
                </a:solidFill>
              </a:rPr>
              <a:t>(1) </a:t>
            </a:r>
            <a:r>
              <a:rPr lang="zh-CN" altLang="en-US" dirty="0" smtClean="0">
                <a:solidFill>
                  <a:schemeClr val="accent5"/>
                </a:solidFill>
              </a:rPr>
              <a:t>侦察</a:t>
            </a:r>
            <a:r>
              <a:rPr lang="zh-CN" altLang="en-US" dirty="0">
                <a:solidFill>
                  <a:schemeClr val="accent5"/>
                </a:solidFill>
              </a:rPr>
              <a:t>模块</a:t>
            </a:r>
            <a:endParaRPr lang="en-US" altLang="zh-CN" dirty="0">
              <a:solidFill>
                <a:schemeClr val="accent5"/>
              </a:solidFill>
            </a:endParaRPr>
          </a:p>
          <a:p>
            <a:pPr lvl="1"/>
            <a:r>
              <a:rPr sz="2000" dirty="0" err="1" smtClean="0"/>
              <a:t>常规网络攻击时</a:t>
            </a:r>
            <a:r>
              <a:rPr lang="en-US" sz="2000" dirty="0" smtClean="0"/>
              <a:t>, </a:t>
            </a:r>
            <a:r>
              <a:rPr sz="2000" dirty="0" err="1" smtClean="0"/>
              <a:t>攻击者在发起攻击前</a:t>
            </a:r>
            <a:r>
              <a:rPr sz="2000" dirty="0" err="1"/>
              <a:t>，通过收集对分辨系统类型起关键作用的特性，</a:t>
            </a:r>
            <a:r>
              <a:rPr sz="2000" dirty="0" err="1" smtClean="0"/>
              <a:t>或者安全级别较高的漏洞信息</a:t>
            </a:r>
            <a:r>
              <a:rPr sz="2000" dirty="0" err="1"/>
              <a:t>，来确定哪些系统可以成为其攻击目标</a:t>
            </a:r>
            <a:r>
              <a:rPr sz="2000" dirty="0" smtClean="0"/>
              <a:t>。</a:t>
            </a:r>
            <a:endParaRPr lang="en-US" sz="2000" dirty="0" smtClean="0"/>
          </a:p>
          <a:p>
            <a:pPr lvl="1"/>
            <a:r>
              <a:rPr sz="2000" dirty="0" err="1" smtClean="0"/>
              <a:t>蠕虫的攻击类似于此</a:t>
            </a:r>
            <a:r>
              <a:rPr lang="en-US" altLang="zh-CN" sz="2000" dirty="0" smtClean="0"/>
              <a:t>, </a:t>
            </a:r>
            <a:r>
              <a:rPr sz="2000" dirty="0" err="1" smtClean="0">
                <a:solidFill>
                  <a:srgbClr val="C00000"/>
                </a:solidFill>
              </a:rPr>
              <a:t>在攻击目标系统前必须对其环境</a:t>
            </a:r>
            <a:r>
              <a:rPr sz="2000" dirty="0" err="1">
                <a:solidFill>
                  <a:srgbClr val="C00000"/>
                </a:solidFill>
              </a:rPr>
              <a:t>，比如网络拓扑结构、防护措施等信息有一个较完整的判断，从而判断目标是否能被攻击</a:t>
            </a:r>
            <a:r>
              <a:rPr sz="2000" dirty="0"/>
              <a:t>。</a:t>
            </a:r>
          </a:p>
          <a:p>
            <a:pPr lvl="1"/>
            <a:r>
              <a:rPr sz="2000" dirty="0" smtClean="0"/>
              <a:t>网络蠕虫的侦察模块是在自动模式下完成这项工作的</a:t>
            </a:r>
            <a:r>
              <a:rPr sz="2000" dirty="0"/>
              <a:t>，其主要内容是扫描。</a:t>
            </a:r>
            <a:r>
              <a:rPr sz="2000" dirty="0" smtClean="0">
                <a:solidFill>
                  <a:srgbClr val="C00000"/>
                </a:solidFill>
              </a:rPr>
              <a:t>系统向可能的攻击目标发送扫描数据报</a:t>
            </a:r>
            <a:r>
              <a:rPr sz="2000" dirty="0">
                <a:solidFill>
                  <a:srgbClr val="C00000"/>
                </a:solidFill>
              </a:rPr>
              <a:t>，探测有用信息</a:t>
            </a:r>
            <a:r>
              <a:rPr sz="2000" dirty="0" smtClean="0"/>
              <a:t>。根据返回的信息</a:t>
            </a:r>
            <a:r>
              <a:rPr sz="2000" dirty="0"/>
              <a:t>，</a:t>
            </a:r>
            <a:r>
              <a:rPr sz="2000" dirty="0" smtClean="0"/>
              <a:t>该模块就可以判断目标主机当前是否处于活动状态</a:t>
            </a:r>
            <a:r>
              <a:rPr sz="2000" dirty="0"/>
              <a:t>，哪些端口是开放的，</a:t>
            </a:r>
            <a:r>
              <a:rPr sz="2000" dirty="0" smtClean="0"/>
              <a:t>以及正在运行的操作系统相关信息等</a:t>
            </a:r>
            <a:r>
              <a:rPr sz="2000" dirty="0"/>
              <a:t>，进一步地还可以搜集到机器的重要配置情况。</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组合 7"/>
          <p:cNvGrpSpPr/>
          <p:nvPr/>
        </p:nvGrpSpPr>
        <p:grpSpPr>
          <a:xfrm>
            <a:off x="1" y="336652"/>
            <a:ext cx="12192000" cy="378554"/>
            <a:chOff x="0" y="247949"/>
            <a:chExt cx="12192000" cy="378554"/>
          </a:xfrm>
        </p:grpSpPr>
        <p:sp>
          <p:nvSpPr>
            <p:cNvPr id="16" name="矩形 15"/>
            <p:cNvSpPr/>
            <p:nvPr/>
          </p:nvSpPr>
          <p:spPr>
            <a:xfrm>
              <a:off x="3875618" y="247949"/>
              <a:ext cx="8316382"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p:cNvSpPr txBox="1"/>
          <p:nvPr/>
        </p:nvSpPr>
        <p:spPr>
          <a:xfrm>
            <a:off x="613187" y="295049"/>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网络蠕虫实现机理</a:t>
            </a:r>
          </a:p>
        </p:txBody>
      </p:sp>
      <p:sp>
        <p:nvSpPr>
          <p:cNvPr id="40" name="object 3"/>
          <p:cNvSpPr txBox="1"/>
          <p:nvPr/>
        </p:nvSpPr>
        <p:spPr>
          <a:xfrm>
            <a:off x="613187" y="1235500"/>
            <a:ext cx="10385033" cy="4282839"/>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solidFill>
                  <a:schemeClr val="accent5"/>
                </a:solidFill>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0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ym typeface="+mn-ea"/>
              </a:rPr>
              <a:t> </a:t>
            </a:r>
            <a:r>
              <a:rPr lang="en-US" altLang="zh-CN" dirty="0">
                <a:sym typeface="+mn-ea"/>
              </a:rPr>
              <a:t>(2) </a:t>
            </a:r>
            <a:r>
              <a:rPr lang="zh-CN" altLang="en-US" dirty="0">
                <a:sym typeface="+mn-ea"/>
              </a:rPr>
              <a:t>攻击模块</a:t>
            </a:r>
            <a:endParaRPr lang="en-US" altLang="zh-CN" dirty="0">
              <a:sym typeface="+mn-ea"/>
            </a:endParaRPr>
          </a:p>
          <a:p>
            <a:pPr lvl="1"/>
            <a:r>
              <a:rPr dirty="0">
                <a:sym typeface="+mn-ea"/>
              </a:rPr>
              <a:t>蠕虫通过该模块可在非授权情形下侵入系统、获取系统信息，必要时可在被入侵系统上提升自己的权限。其内容包括标准的远程攻击，</a:t>
            </a:r>
            <a:r>
              <a:rPr dirty="0" smtClean="0">
                <a:sym typeface="+mn-ea"/>
              </a:rPr>
              <a:t>如缓冲区溢出、木马植入等</a:t>
            </a:r>
            <a:r>
              <a:rPr dirty="0">
                <a:sym typeface="+mn-ea"/>
              </a:rPr>
              <a:t>。</a:t>
            </a:r>
            <a:endParaRPr dirty="0"/>
          </a:p>
          <a:p>
            <a:pPr lvl="1"/>
            <a:r>
              <a:rPr dirty="0" smtClean="0">
                <a:sym typeface="+mn-ea"/>
              </a:rPr>
              <a:t> </a:t>
            </a:r>
            <a:r>
              <a:rPr dirty="0">
                <a:sym typeface="+mn-ea"/>
              </a:rPr>
              <a:t>之所以要把攻击作为一个独立的模块独立出来，主要原因是目标系统的种类很多，攻击能否成功受限于被攻击的平台及所使用的攻击方法。特定的攻击方法只适用于目标系统特定的漏洞或脆弱性。</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组合 7"/>
          <p:cNvGrpSpPr/>
          <p:nvPr/>
        </p:nvGrpSpPr>
        <p:grpSpPr>
          <a:xfrm>
            <a:off x="1" y="336652"/>
            <a:ext cx="12192000" cy="378554"/>
            <a:chOff x="0" y="247949"/>
            <a:chExt cx="12192000" cy="378554"/>
          </a:xfrm>
        </p:grpSpPr>
        <p:sp>
          <p:nvSpPr>
            <p:cNvPr id="16" name="矩形 15"/>
            <p:cNvSpPr/>
            <p:nvPr/>
          </p:nvSpPr>
          <p:spPr>
            <a:xfrm>
              <a:off x="3846135" y="247949"/>
              <a:ext cx="834586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p:cNvSpPr txBox="1"/>
          <p:nvPr/>
        </p:nvSpPr>
        <p:spPr>
          <a:xfrm>
            <a:off x="613187" y="295049"/>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网络蠕虫实现机理</a:t>
            </a:r>
          </a:p>
        </p:txBody>
      </p:sp>
      <p:sp>
        <p:nvSpPr>
          <p:cNvPr id="40" name="object 3"/>
          <p:cNvSpPr txBox="1"/>
          <p:nvPr/>
        </p:nvSpPr>
        <p:spPr>
          <a:xfrm>
            <a:off x="902216" y="1155627"/>
            <a:ext cx="10419375" cy="5194884"/>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solidFill>
                  <a:schemeClr val="accent5"/>
                </a:solidFill>
                <a:latin typeface="Times New Roman" panose="02020603050405020304"/>
                <a:ea typeface="黑体" panose="02010609060101010101" pitchFamily="49" charset="-122"/>
                <a:cs typeface="Times New Roman" panose="02020603050405020304"/>
              </a:defRPr>
            </a:lvl1pPr>
            <a:lvl2pPr marL="803275" lvl="1" indent="-346075" algn="just">
              <a:lnSpc>
                <a:spcPct val="130000"/>
              </a:lnSpc>
              <a:spcBef>
                <a:spcPts val="500"/>
              </a:spcBef>
              <a:buSzPct val="120000"/>
              <a:buFont typeface="Times New Roman" panose="02020603050405020304" pitchFamily="18" charset="0"/>
              <a:buChar char="–"/>
              <a:defRPr sz="20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ym typeface="+mn-ea"/>
              </a:rPr>
              <a:t>(2) </a:t>
            </a:r>
            <a:r>
              <a:rPr lang="zh-CN" altLang="en-US" dirty="0" smtClean="0">
                <a:sym typeface="+mn-ea"/>
              </a:rPr>
              <a:t>攻击模块</a:t>
            </a:r>
            <a:r>
              <a:rPr lang="en-US" altLang="zh-CN" dirty="0" smtClean="0">
                <a:sym typeface="+mn-ea"/>
              </a:rPr>
              <a:t>(</a:t>
            </a:r>
            <a:r>
              <a:rPr lang="zh-CN" altLang="en-US" dirty="0" smtClean="0">
                <a:sym typeface="+mn-ea"/>
              </a:rPr>
              <a:t>续）</a:t>
            </a:r>
            <a:endParaRPr lang="en-US" dirty="0">
              <a:sym typeface="+mn-ea"/>
            </a:endParaRPr>
          </a:p>
          <a:p>
            <a:pPr lvl="1"/>
            <a:r>
              <a:rPr dirty="0">
                <a:sym typeface="+mn-ea"/>
              </a:rPr>
              <a:t>而要实现跨平台、多手段攻击，在某种意义上来说需要一个体积更加庞大的蠕虫，这在一般情况下不易实现。将攻击功能作为独立模块分离出来</a:t>
            </a:r>
            <a:r>
              <a:rPr dirty="0" smtClean="0">
                <a:sym typeface="+mn-ea"/>
              </a:rPr>
              <a:t>，是一种比较好的解决方法</a:t>
            </a:r>
            <a:r>
              <a:rPr dirty="0">
                <a:sym typeface="+mn-ea"/>
              </a:rPr>
              <a:t>，甚至有些蠕虫可将各种攻击方法做成插件，放入蠕虫体中。</a:t>
            </a:r>
            <a:endParaRPr dirty="0"/>
          </a:p>
          <a:p>
            <a:pPr lvl="1"/>
            <a:r>
              <a:rPr dirty="0">
                <a:sym typeface="+mn-ea"/>
              </a:rPr>
              <a:t>攻击代码一般分为</a:t>
            </a:r>
            <a:r>
              <a:rPr dirty="0">
                <a:solidFill>
                  <a:srgbClr val="C00000"/>
                </a:solidFill>
                <a:sym typeface="+mn-ea"/>
              </a:rPr>
              <a:t>两个部分：</a:t>
            </a:r>
            <a:r>
              <a:rPr dirty="0" smtClean="0">
                <a:solidFill>
                  <a:srgbClr val="C00000"/>
                </a:solidFill>
                <a:sym typeface="+mn-ea"/>
              </a:rPr>
              <a:t>一部分执行感染主机的任务</a:t>
            </a:r>
            <a:r>
              <a:rPr dirty="0">
                <a:solidFill>
                  <a:srgbClr val="C00000"/>
                </a:solidFill>
                <a:sym typeface="+mn-ea"/>
              </a:rPr>
              <a:t>，一部分在被感染的主机上运行</a:t>
            </a:r>
            <a:r>
              <a:rPr dirty="0" smtClean="0">
                <a:sym typeface="+mn-ea"/>
              </a:rPr>
              <a:t>。蠕虫的攻击代码可以是二进制代码</a:t>
            </a:r>
            <a:r>
              <a:rPr dirty="0">
                <a:sym typeface="+mn-ea"/>
              </a:rPr>
              <a:t>，</a:t>
            </a:r>
            <a:r>
              <a:rPr dirty="0" smtClean="0">
                <a:sym typeface="+mn-ea"/>
              </a:rPr>
              <a:t>也可以是一些解释型脚本语言</a:t>
            </a:r>
            <a:r>
              <a:rPr dirty="0">
                <a:sym typeface="+mn-ea"/>
              </a:rPr>
              <a:t>。</a:t>
            </a:r>
            <a:r>
              <a:rPr dirty="0" smtClean="0">
                <a:sym typeface="+mn-ea"/>
              </a:rPr>
              <a:t>蠕虫一般通过网络编程实现将攻击代码附着到远程主机上</a:t>
            </a:r>
            <a:r>
              <a:rPr dirty="0">
                <a:sym typeface="+mn-ea"/>
              </a:rPr>
              <a:t>，但在某些场合下，可以使用一些简单的网络传输机制将自己发送到目标系统，如邮件信息或文件传输。</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组合 7"/>
          <p:cNvGrpSpPr/>
          <p:nvPr/>
        </p:nvGrpSpPr>
        <p:grpSpPr>
          <a:xfrm>
            <a:off x="1" y="336652"/>
            <a:ext cx="12192000" cy="378554"/>
            <a:chOff x="0" y="247949"/>
            <a:chExt cx="12192000" cy="378554"/>
          </a:xfrm>
        </p:grpSpPr>
        <p:sp>
          <p:nvSpPr>
            <p:cNvPr id="16" name="矩形 15"/>
            <p:cNvSpPr/>
            <p:nvPr/>
          </p:nvSpPr>
          <p:spPr>
            <a:xfrm>
              <a:off x="3875618" y="247949"/>
              <a:ext cx="8316382"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p:cNvSpPr txBox="1"/>
          <p:nvPr/>
        </p:nvSpPr>
        <p:spPr>
          <a:xfrm>
            <a:off x="613187" y="295049"/>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网络蠕虫实现机理</a:t>
            </a:r>
          </a:p>
        </p:txBody>
      </p:sp>
      <p:sp>
        <p:nvSpPr>
          <p:cNvPr id="40" name="object 3"/>
          <p:cNvSpPr txBox="1"/>
          <p:nvPr/>
        </p:nvSpPr>
        <p:spPr>
          <a:xfrm>
            <a:off x="749731" y="1338914"/>
            <a:ext cx="10260775" cy="3770904"/>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5"/>
                </a:solidFill>
                <a:sym typeface="+mn-ea"/>
              </a:rPr>
              <a:t>(3) </a:t>
            </a:r>
            <a:r>
              <a:rPr lang="zh-CN" altLang="en-US" dirty="0">
                <a:solidFill>
                  <a:schemeClr val="accent5"/>
                </a:solidFill>
                <a:sym typeface="+mn-ea"/>
              </a:rPr>
              <a:t>通信模块</a:t>
            </a:r>
            <a:endParaRPr lang="en-US" dirty="0">
              <a:solidFill>
                <a:schemeClr val="accent5"/>
              </a:solidFill>
              <a:sym typeface="+mn-ea"/>
            </a:endParaRPr>
          </a:p>
          <a:p>
            <a:pPr lvl="1"/>
            <a:r>
              <a:rPr dirty="0" err="1">
                <a:sym typeface="+mn-ea"/>
              </a:rPr>
              <a:t>用于实现与蠕虫制作者及其它蠕虫之间的信息交互</a:t>
            </a:r>
            <a:r>
              <a:rPr dirty="0">
                <a:sym typeface="+mn-ea"/>
              </a:rPr>
              <a:t>。</a:t>
            </a:r>
            <a:endParaRPr lang="en-US" altLang="zh-CN" dirty="0">
              <a:sym typeface="+mn-ea"/>
            </a:endParaRPr>
          </a:p>
          <a:p>
            <a:pPr lvl="1"/>
            <a:r>
              <a:rPr dirty="0" err="1">
                <a:sym typeface="+mn-ea"/>
              </a:rPr>
              <a:t>现有的网络蠕虫都有一定的通信功能</a:t>
            </a:r>
            <a:r>
              <a:rPr dirty="0">
                <a:sym typeface="+mn-ea"/>
              </a:rPr>
              <a:t>：</a:t>
            </a:r>
            <a:endParaRPr lang="en-US" dirty="0">
              <a:sym typeface="+mn-ea"/>
            </a:endParaRPr>
          </a:p>
          <a:p>
            <a:pPr lvl="2"/>
            <a:r>
              <a:rPr dirty="0" err="1">
                <a:sym typeface="+mn-ea"/>
              </a:rPr>
              <a:t>一方面在其收集到有价值的信息后，根据设计者的意图，它可能需要将这些信息发送给某个特定的用户</a:t>
            </a:r>
            <a:r>
              <a:rPr dirty="0">
                <a:sym typeface="+mn-ea"/>
              </a:rPr>
              <a:t>；</a:t>
            </a:r>
            <a:endParaRPr lang="en-US" dirty="0">
              <a:sym typeface="+mn-ea"/>
            </a:endParaRPr>
          </a:p>
          <a:p>
            <a:pPr lvl="2"/>
            <a:r>
              <a:rPr dirty="0" err="1">
                <a:sym typeface="+mn-ea"/>
              </a:rPr>
              <a:t>另一方面，如果攻击者有意利用蠕虫，他就会与该蠕虫进行通信</a:t>
            </a:r>
            <a:r>
              <a:rPr dirty="0">
                <a:sym typeface="+mn-ea"/>
              </a:rPr>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组合 7"/>
          <p:cNvGrpSpPr/>
          <p:nvPr/>
        </p:nvGrpSpPr>
        <p:grpSpPr>
          <a:xfrm>
            <a:off x="1" y="336652"/>
            <a:ext cx="12192000" cy="378554"/>
            <a:chOff x="0" y="247949"/>
            <a:chExt cx="12192000" cy="378554"/>
          </a:xfrm>
        </p:grpSpPr>
        <p:sp>
          <p:nvSpPr>
            <p:cNvPr id="16" name="矩形 15"/>
            <p:cNvSpPr/>
            <p:nvPr/>
          </p:nvSpPr>
          <p:spPr>
            <a:xfrm>
              <a:off x="3875583" y="247949"/>
              <a:ext cx="8316417"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p:cNvSpPr txBox="1"/>
          <p:nvPr/>
        </p:nvSpPr>
        <p:spPr>
          <a:xfrm>
            <a:off x="613152" y="277801"/>
            <a:ext cx="326243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网络蠕虫实现机理</a:t>
            </a:r>
          </a:p>
        </p:txBody>
      </p:sp>
      <p:sp>
        <p:nvSpPr>
          <p:cNvPr id="40" name="object 3"/>
          <p:cNvSpPr txBox="1"/>
          <p:nvPr/>
        </p:nvSpPr>
        <p:spPr>
          <a:xfrm>
            <a:off x="613153" y="1225485"/>
            <a:ext cx="10743106" cy="6675262"/>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ym typeface="+mn-ea"/>
              </a:rPr>
              <a:t>(4) </a:t>
            </a:r>
            <a:r>
              <a:rPr lang="zh-CN" altLang="en-US" dirty="0">
                <a:sym typeface="+mn-ea"/>
              </a:rPr>
              <a:t>命令接口模块</a:t>
            </a:r>
            <a:endParaRPr lang="en-US" altLang="zh-CN" dirty="0">
              <a:sym typeface="+mn-ea"/>
            </a:endParaRPr>
          </a:p>
          <a:p>
            <a:pPr lvl="1"/>
            <a:r>
              <a:rPr dirty="0">
                <a:solidFill>
                  <a:schemeClr val="tx1"/>
                </a:solidFill>
                <a:sym typeface="+mn-ea"/>
              </a:rPr>
              <a:t>为提高网络蠕虫的灵活性，某些蠕虫提供了命令接口</a:t>
            </a:r>
            <a:r>
              <a:rPr dirty="0" smtClean="0">
                <a:solidFill>
                  <a:schemeClr val="tx1"/>
                </a:solidFill>
                <a:sym typeface="+mn-ea"/>
              </a:rPr>
              <a:t>，通过该命令接口可以采用手工方式控制传播出去的某些蠕虫</a:t>
            </a:r>
            <a:r>
              <a:rPr dirty="0">
                <a:solidFill>
                  <a:schemeClr val="tx1"/>
                </a:solidFill>
                <a:sym typeface="+mn-ea"/>
              </a:rPr>
              <a:t>，进而可以控制受害主机，类似于木马功能</a:t>
            </a:r>
            <a:r>
              <a:rPr dirty="0" smtClean="0">
                <a:solidFill>
                  <a:schemeClr val="tx1"/>
                </a:solidFill>
                <a:sym typeface="+mn-ea"/>
              </a:rPr>
              <a:t>。</a:t>
            </a:r>
            <a:endParaRPr lang="en-US" dirty="0" smtClean="0">
              <a:solidFill>
                <a:schemeClr val="tx1"/>
              </a:solidFill>
              <a:sym typeface="+mn-ea"/>
            </a:endParaRPr>
          </a:p>
          <a:p>
            <a:pPr lvl="1"/>
            <a:r>
              <a:rPr dirty="0" err="1" smtClean="0">
                <a:solidFill>
                  <a:schemeClr val="tx1"/>
                </a:solidFill>
                <a:sym typeface="+mn-ea"/>
              </a:rPr>
              <a:t>这种控制一方面提供了交互机制</a:t>
            </a:r>
            <a:r>
              <a:rPr dirty="0" err="1">
                <a:solidFill>
                  <a:schemeClr val="tx1"/>
                </a:solidFill>
                <a:sym typeface="+mn-ea"/>
              </a:rPr>
              <a:t>，</a:t>
            </a:r>
            <a:r>
              <a:rPr dirty="0" err="1" smtClean="0">
                <a:solidFill>
                  <a:schemeClr val="tx1"/>
                </a:solidFill>
                <a:sym typeface="+mn-ea"/>
              </a:rPr>
              <a:t>用户可以直接控制蠕虫的动作</a:t>
            </a:r>
            <a:r>
              <a:rPr dirty="0" err="1">
                <a:solidFill>
                  <a:schemeClr val="tx1"/>
                </a:solidFill>
                <a:sym typeface="+mn-ea"/>
              </a:rPr>
              <a:t>，</a:t>
            </a:r>
            <a:r>
              <a:rPr dirty="0" err="1" smtClean="0">
                <a:solidFill>
                  <a:schemeClr val="tx1"/>
                </a:solidFill>
                <a:sym typeface="+mn-ea"/>
              </a:rPr>
              <a:t>另一方面还可以让蠕虫通过一些通道实现自动控制</a:t>
            </a:r>
            <a:r>
              <a:rPr dirty="0" smtClean="0">
                <a:solidFill>
                  <a:schemeClr val="tx1"/>
                </a:solidFill>
                <a:sym typeface="+mn-ea"/>
              </a:rPr>
              <a:t>。</a:t>
            </a:r>
            <a:endParaRPr dirty="0">
              <a:solidFill>
                <a:schemeClr val="tx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1998" cy="378554"/>
            <a:chOff x="0" y="247949"/>
            <a:chExt cx="12191998" cy="378554"/>
          </a:xfrm>
        </p:grpSpPr>
        <p:sp>
          <p:nvSpPr>
            <p:cNvPr id="30" name="矩形 29"/>
            <p:cNvSpPr/>
            <p:nvPr/>
          </p:nvSpPr>
          <p:spPr>
            <a:xfrm>
              <a:off x="3582185" y="247949"/>
              <a:ext cx="86098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04475" y="295096"/>
            <a:ext cx="2877711"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a:t>
            </a:r>
            <a:r>
              <a:rPr lang="zh-CN" altLang="en-US" sz="2400" spc="600" dirty="0" smtClean="0">
                <a:solidFill>
                  <a:srgbClr val="084772"/>
                </a:solidFill>
                <a:latin typeface="微软雅黑" panose="020B0503020204020204" pitchFamily="34" charset="-122"/>
                <a:ea typeface="微软雅黑" panose="020B0503020204020204" pitchFamily="34" charset="-122"/>
              </a:rPr>
              <a:t>代码的定义</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5" name="object 3"/>
          <p:cNvSpPr txBox="1"/>
          <p:nvPr/>
        </p:nvSpPr>
        <p:spPr>
          <a:xfrm>
            <a:off x="914226" y="1289850"/>
            <a:ext cx="9920922" cy="4543719"/>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32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8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4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定义2</a:t>
            </a:r>
            <a:r>
              <a:rPr lang="en-US" altLang="zh-CN" dirty="0"/>
              <a:t>	</a:t>
            </a:r>
          </a:p>
          <a:p>
            <a:pPr lvl="1"/>
            <a:r>
              <a:rPr lang="en-US" altLang="zh-CN" dirty="0" err="1"/>
              <a:t>恶意代码是指故意编制或设置的、</a:t>
            </a:r>
            <a:r>
              <a:rPr lang="en-US" altLang="zh-CN" dirty="0" err="1" smtClean="0"/>
              <a:t>对网络或系统会产生威胁</a:t>
            </a:r>
            <a:r>
              <a:rPr lang="zh-CN" altLang="en-US" dirty="0" smtClean="0"/>
              <a:t>（</a:t>
            </a:r>
            <a:r>
              <a:rPr lang="en-US" altLang="zh-CN" dirty="0" err="1"/>
              <a:t>或潜在威胁</a:t>
            </a:r>
            <a:r>
              <a:rPr lang="zh-CN" altLang="en-US" dirty="0" smtClean="0"/>
              <a:t>）</a:t>
            </a:r>
            <a:r>
              <a:rPr lang="en-US" altLang="zh-CN" dirty="0" err="1" smtClean="0"/>
              <a:t>的计算机代码</a:t>
            </a:r>
            <a:r>
              <a:rPr lang="en-US" altLang="zh-CN" dirty="0" smtClean="0"/>
              <a:t>。</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463031" y="247949"/>
              <a:ext cx="8728969"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613152" y="325500"/>
            <a:ext cx="2849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网络蠕虫的传播</a:t>
            </a:r>
          </a:p>
        </p:txBody>
      </p:sp>
      <p:sp>
        <p:nvSpPr>
          <p:cNvPr id="5" name="object 3"/>
          <p:cNvSpPr txBox="1"/>
          <p:nvPr/>
        </p:nvSpPr>
        <p:spPr>
          <a:xfrm>
            <a:off x="987465" y="1294202"/>
            <a:ext cx="10107883" cy="4931349"/>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olidFill>
                  <a:schemeClr val="tx1"/>
                </a:solidFill>
              </a:rPr>
              <a:t>网络蠕虫可利用一切可以利用的方式（如邮件、局域网共享、系统漏洞、远程管理、即时通信工具等）进行传播，总体来说有以下几种。</a:t>
            </a:r>
          </a:p>
          <a:p>
            <a:r>
              <a:rPr dirty="0" smtClean="0"/>
              <a:t>(</a:t>
            </a:r>
            <a:r>
              <a:rPr dirty="0"/>
              <a:t>1) 利用系统漏洞主动传播</a:t>
            </a:r>
          </a:p>
          <a:p>
            <a:pPr lvl="1"/>
            <a:r>
              <a:rPr dirty="0">
                <a:solidFill>
                  <a:schemeClr val="tx1"/>
                </a:solidFill>
              </a:rPr>
              <a:t>如果目标系统有漏洞，则通过漏洞进行传播。CodeRed、Nimda、WantJob、BinLaden都是通过利用微软系统漏洞而进行主动传播的。</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549444" y="247949"/>
              <a:ext cx="8642556"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613152" y="325500"/>
            <a:ext cx="2849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网络蠕虫的传播</a:t>
            </a:r>
          </a:p>
        </p:txBody>
      </p:sp>
      <p:sp>
        <p:nvSpPr>
          <p:cNvPr id="5" name="object 3"/>
          <p:cNvSpPr txBox="1"/>
          <p:nvPr/>
        </p:nvSpPr>
        <p:spPr>
          <a:xfrm>
            <a:off x="613152" y="1329180"/>
            <a:ext cx="10795072" cy="4675694"/>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a:solidFill>
                  <a:schemeClr val="accent5"/>
                </a:solidFill>
                <a:sym typeface="+mn-ea"/>
              </a:rPr>
              <a:t>(2) 利用电子邮件系统传播</a:t>
            </a:r>
            <a:endParaRPr sz="2400" dirty="0">
              <a:solidFill>
                <a:schemeClr val="accent5"/>
              </a:solidFill>
            </a:endParaRPr>
          </a:p>
          <a:p>
            <a:pPr lvl="1"/>
            <a:r>
              <a:rPr sz="2000" dirty="0">
                <a:sym typeface="+mn-ea"/>
              </a:rPr>
              <a:t>电子邮件系统及其附件的普遍使用及其安全性的限制使其成为蠕虫最常用的传播方法。</a:t>
            </a:r>
            <a:r>
              <a:rPr sz="2000" dirty="0" smtClean="0">
                <a:sym typeface="+mn-ea"/>
              </a:rPr>
              <a:t>这类蠕虫一般自动根据</a:t>
            </a:r>
            <a:r>
              <a:rPr sz="2000" dirty="0">
                <a:sym typeface="+mn-ea"/>
              </a:rPr>
              <a:t>Outlook、Netscape </a:t>
            </a:r>
            <a:r>
              <a:rPr sz="2000" dirty="0" err="1">
                <a:sym typeface="+mn-ea"/>
              </a:rPr>
              <a:t>Messenger</a:t>
            </a:r>
            <a:r>
              <a:rPr sz="2000" dirty="0" err="1" smtClean="0">
                <a:sym typeface="+mn-ea"/>
              </a:rPr>
              <a:t>等电子邮件软件地址簿中的地址发送带毒电子邮件</a:t>
            </a:r>
            <a:r>
              <a:rPr sz="2000" dirty="0" smtClean="0">
                <a:sym typeface="+mn-ea"/>
              </a:rPr>
              <a:t>， </a:t>
            </a:r>
            <a:r>
              <a:rPr sz="2000" dirty="0">
                <a:sym typeface="+mn-ea"/>
              </a:rPr>
              <a:t>从而实现传播。</a:t>
            </a:r>
            <a:endParaRPr sz="2000" dirty="0"/>
          </a:p>
          <a:p>
            <a:r>
              <a:rPr sz="2400" dirty="0">
                <a:solidFill>
                  <a:schemeClr val="accent5"/>
                </a:solidFill>
                <a:sym typeface="+mn-ea"/>
              </a:rPr>
              <a:t>(3) 通过局域网传播</a:t>
            </a:r>
            <a:endParaRPr sz="2400" dirty="0">
              <a:solidFill>
                <a:schemeClr val="accent5"/>
              </a:solidFill>
            </a:endParaRPr>
          </a:p>
          <a:p>
            <a:pPr lvl="1"/>
            <a:r>
              <a:rPr sz="2000" dirty="0">
                <a:sym typeface="+mn-ea"/>
              </a:rPr>
              <a:t>如果局域网的主机存在漏洞且其上的防火墙没有禁止与漏洞相关的端口，</a:t>
            </a:r>
            <a:r>
              <a:rPr sz="2000" dirty="0" smtClean="0">
                <a:sym typeface="+mn-ea"/>
              </a:rPr>
              <a:t>则一旦局域网中存在针对该漏洞的蠕虫</a:t>
            </a:r>
            <a:r>
              <a:rPr sz="2000" dirty="0">
                <a:sym typeface="+mn-ea"/>
              </a:rPr>
              <a:t>，</a:t>
            </a:r>
            <a:r>
              <a:rPr sz="2000" dirty="0" smtClean="0">
                <a:sym typeface="+mn-ea"/>
              </a:rPr>
              <a:t>所有的主机均会在很短的时间感染</a:t>
            </a:r>
            <a:r>
              <a:rPr sz="2000" dirty="0">
                <a:sym typeface="+mn-ea"/>
              </a:rPr>
              <a:t>，Nimda病毒充分证明了这一点。在</a:t>
            </a:r>
            <a:r>
              <a:rPr sz="2000" dirty="0" smtClean="0">
                <a:sym typeface="+mn-ea"/>
              </a:rPr>
              <a:t>Nimda病毒肆虐的时期</a:t>
            </a:r>
            <a:r>
              <a:rPr sz="2000" dirty="0">
                <a:sym typeface="+mn-ea"/>
              </a:rPr>
              <a:t>，主机如果没有安装防火墙，即使重新安装操作系统也无法抵制其攻击。</a:t>
            </a:r>
            <a:endParaRPr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463031" y="247949"/>
              <a:ext cx="8728969"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613152" y="325500"/>
            <a:ext cx="2849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网络蠕虫的传播</a:t>
            </a:r>
          </a:p>
        </p:txBody>
      </p:sp>
      <p:sp>
        <p:nvSpPr>
          <p:cNvPr id="5" name="object 3"/>
          <p:cNvSpPr txBox="1"/>
          <p:nvPr/>
        </p:nvSpPr>
        <p:spPr>
          <a:xfrm>
            <a:off x="733909" y="1404594"/>
            <a:ext cx="10389720" cy="4002715"/>
          </a:xfrm>
          <a:prstGeom prst="rect">
            <a:avLst/>
          </a:prstGeom>
        </p:spPr>
        <p:txBody>
          <a:bodyPr vert="horz" lIns="91440" tIns="45720" rIns="91440" bIns="45720" rtlCol="0">
            <a:normAutofit fontScale="92500"/>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ym typeface="+mn-ea"/>
              </a:rPr>
              <a:t>(4) 通过即时工具传播</a:t>
            </a:r>
            <a:endParaRPr dirty="0"/>
          </a:p>
          <a:p>
            <a:pPr lvl="1"/>
            <a:r>
              <a:rPr dirty="0" err="1">
                <a:sym typeface="+mn-ea"/>
              </a:rPr>
              <a:t>由于即时工具（QQ、MSN）的广泛使用，使得</a:t>
            </a:r>
            <a:r>
              <a:rPr dirty="0">
                <a:sym typeface="+mn-ea"/>
              </a:rPr>
              <a:t> </a:t>
            </a:r>
            <a:r>
              <a:rPr dirty="0" smtClean="0">
                <a:sym typeface="+mn-ea"/>
              </a:rPr>
              <a:t>这些即时工具成为继邮件传播之后的又一个大量散播病毒的途径</a:t>
            </a:r>
            <a:r>
              <a:rPr dirty="0">
                <a:sym typeface="+mn-ea"/>
              </a:rPr>
              <a:t>。现在即时通信工具用户群很广</a:t>
            </a:r>
            <a:r>
              <a:rPr dirty="0" smtClean="0">
                <a:sym typeface="+mn-ea"/>
              </a:rPr>
              <a:t>，而且在聊天时往往戒心更低</a:t>
            </a:r>
            <a:r>
              <a:rPr dirty="0">
                <a:sym typeface="+mn-ea"/>
              </a:rPr>
              <a:t>，</a:t>
            </a:r>
            <a:r>
              <a:rPr dirty="0" smtClean="0">
                <a:sym typeface="+mn-ea"/>
              </a:rPr>
              <a:t>很容易使网络蠕虫蔓延开来</a:t>
            </a:r>
            <a:r>
              <a:rPr dirty="0">
                <a:sym typeface="+mn-ea"/>
              </a:rPr>
              <a:t>。</a:t>
            </a:r>
            <a:endParaRPr dirty="0"/>
          </a:p>
          <a:p>
            <a:r>
              <a:rPr dirty="0" smtClean="0">
                <a:sym typeface="+mn-ea"/>
              </a:rPr>
              <a:t>(</a:t>
            </a:r>
            <a:r>
              <a:rPr dirty="0">
                <a:sym typeface="+mn-ea"/>
              </a:rPr>
              <a:t>5) 多种方式组合传播</a:t>
            </a:r>
            <a:endParaRPr dirty="0"/>
          </a:p>
          <a:p>
            <a:pPr lvl="1"/>
            <a:r>
              <a:rPr dirty="0">
                <a:sym typeface="+mn-ea"/>
              </a:rPr>
              <a:t>将上面的传播方法结合起来，会使蠕虫的传播更有效。如Nimda可以通过文件传染，也可以通过邮件传播，还可以通过局域网传播，</a:t>
            </a:r>
            <a:r>
              <a:rPr dirty="0" smtClean="0">
                <a:sym typeface="+mn-ea"/>
              </a:rPr>
              <a:t>甚至可以利用</a:t>
            </a:r>
            <a:r>
              <a:rPr dirty="0">
                <a:sym typeface="+mn-ea"/>
              </a:rPr>
              <a:t>IIS的Unicode后门进行传播。</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391535" y="247949"/>
              <a:ext cx="880046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68092" y="324865"/>
            <a:ext cx="2468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几种典型蠕虫</a:t>
            </a:r>
          </a:p>
        </p:txBody>
      </p:sp>
      <p:sp>
        <p:nvSpPr>
          <p:cNvPr id="3" name="object 3"/>
          <p:cNvSpPr txBox="1"/>
          <p:nvPr/>
        </p:nvSpPr>
        <p:spPr>
          <a:xfrm>
            <a:off x="768092" y="1235865"/>
            <a:ext cx="10721720" cy="4109133"/>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a:t>(1) 莫里斯蠕虫</a:t>
            </a:r>
          </a:p>
          <a:p>
            <a:pPr lvl="1"/>
            <a:r>
              <a:rPr sz="2000" dirty="0"/>
              <a:t> 莫里斯蠕虫发作于1988年11月2日，</a:t>
            </a:r>
            <a:r>
              <a:rPr sz="2000" dirty="0" smtClean="0"/>
              <a:t>其作者是美国康乃尔大学一年级研究生罗伯特</a:t>
            </a:r>
            <a:r>
              <a:rPr sz="2000" dirty="0"/>
              <a:t>•莫里斯（Robert Tappan </a:t>
            </a:r>
            <a:r>
              <a:rPr sz="2000" dirty="0" smtClean="0"/>
              <a:t>Morris</a:t>
            </a:r>
            <a:r>
              <a:rPr lang="zh-CN" altLang="en-US" sz="2000" dirty="0" smtClean="0"/>
              <a:t>）</a:t>
            </a:r>
            <a:r>
              <a:rPr sz="2000" dirty="0" smtClean="0"/>
              <a:t>，</a:t>
            </a:r>
            <a:r>
              <a:rPr lang="zh-CN" altLang="en-US" sz="2000" dirty="0" smtClean="0"/>
              <a:t>后来成为</a:t>
            </a:r>
            <a:r>
              <a:rPr sz="2000" dirty="0" err="1" smtClean="0"/>
              <a:t>MIT的终身教授</a:t>
            </a:r>
            <a:r>
              <a:rPr sz="2000" dirty="0" smtClean="0"/>
              <a:t>。</a:t>
            </a:r>
            <a:endParaRPr lang="en-US" sz="2000" dirty="0" smtClean="0"/>
          </a:p>
          <a:p>
            <a:pPr lvl="1"/>
            <a:r>
              <a:rPr sz="2000" dirty="0" smtClean="0"/>
              <a:t>莫里斯</a:t>
            </a:r>
            <a:r>
              <a:rPr sz="2000" dirty="0"/>
              <a:t>（Morris）</a:t>
            </a:r>
            <a:r>
              <a:rPr sz="2000" dirty="0" smtClean="0"/>
              <a:t>蠕虫是一种恶性蠕虫</a:t>
            </a:r>
            <a:r>
              <a:rPr sz="2000" dirty="0"/>
              <a:t>，其源程序只有99行。莫里斯（Morris）蠕虫利用了Unix</a:t>
            </a:r>
            <a:r>
              <a:rPr sz="2000" dirty="0" smtClean="0"/>
              <a:t>系统中</a:t>
            </a:r>
            <a:r>
              <a:rPr lang="en-US" altLang="zh-CN" sz="2000" dirty="0" smtClean="0"/>
              <a:t>Finger</a:t>
            </a:r>
            <a:r>
              <a:rPr lang="zh-CN" altLang="en-US" sz="2000" dirty="0" smtClean="0"/>
              <a:t>、</a:t>
            </a:r>
            <a:r>
              <a:rPr sz="2000" dirty="0" err="1" smtClean="0"/>
              <a:t>sendmail、rsh</a:t>
            </a:r>
            <a:r>
              <a:rPr sz="2000" dirty="0" smtClean="0"/>
              <a:t>/rexec</a:t>
            </a:r>
            <a:r>
              <a:rPr sz="2000" dirty="0"/>
              <a:t>等程序的已知漏洞以及薄弱的用户口令。用Finger命令查询联机用户名单，然后破译用户口令，用Mail系统复制、</a:t>
            </a:r>
            <a:r>
              <a:rPr sz="2000" dirty="0" smtClean="0"/>
              <a:t>传播蠕虫本身的源程序</a:t>
            </a:r>
            <a:r>
              <a:rPr sz="2000" dirty="0"/>
              <a:t>，</a:t>
            </a:r>
            <a:r>
              <a:rPr sz="2000" dirty="0" smtClean="0"/>
              <a:t>再编译</a:t>
            </a:r>
            <a:r>
              <a:rPr lang="zh-CN" altLang="en-US" sz="2000" dirty="0" smtClean="0"/>
              <a:t>、运行</a:t>
            </a:r>
            <a:r>
              <a:rPr sz="2000" dirty="0" err="1" smtClean="0"/>
              <a:t>代码</a:t>
            </a:r>
            <a:r>
              <a:rPr sz="2000" dirty="0" err="1"/>
              <a:t>。在被感染的电脑里</a:t>
            </a:r>
            <a:r>
              <a:rPr sz="2000" dirty="0"/>
              <a:t>，“蠕虫”</a:t>
            </a:r>
            <a:r>
              <a:rPr sz="2000" dirty="0" smtClean="0"/>
              <a:t>快速自我复制</a:t>
            </a:r>
            <a:r>
              <a:rPr lang="zh-CN" altLang="en-US" sz="2000" dirty="0" smtClean="0"/>
              <a:t>，</a:t>
            </a:r>
            <a:r>
              <a:rPr sz="2000" dirty="0" err="1" smtClean="0"/>
              <a:t>挤占电脑系统里的硬盘空间和内存空间</a:t>
            </a:r>
            <a:r>
              <a:rPr sz="2000" dirty="0" err="1"/>
              <a:t>，最终导致其不堪重负而瘫痪</a:t>
            </a:r>
            <a:r>
              <a:rPr sz="20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391535" y="247949"/>
              <a:ext cx="880046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68092" y="324865"/>
            <a:ext cx="2468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几种典型蠕虫</a:t>
            </a:r>
          </a:p>
        </p:txBody>
      </p:sp>
      <p:sp>
        <p:nvSpPr>
          <p:cNvPr id="6" name="object 3"/>
          <p:cNvSpPr txBox="1"/>
          <p:nvPr/>
        </p:nvSpPr>
        <p:spPr>
          <a:xfrm>
            <a:off x="768092" y="1288595"/>
            <a:ext cx="10912632" cy="4885962"/>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olidFill>
                  <a:schemeClr val="tx1"/>
                </a:solidFill>
              </a:rPr>
              <a:t>莫里斯蠕虫在12小时之内感染了6200台运行Unix操作系统的SUN工作站和VAX小型机，使之瘫痪或半瘫痪，估计造成了$</a:t>
            </a:r>
            <a:r>
              <a:rPr dirty="0" smtClean="0">
                <a:solidFill>
                  <a:schemeClr val="tx1"/>
                </a:solidFill>
              </a:rPr>
              <a:t>100000(10</a:t>
            </a:r>
            <a:r>
              <a:rPr dirty="0">
                <a:solidFill>
                  <a:schemeClr val="tx1"/>
                </a:solidFill>
              </a:rPr>
              <a:t>万)至$</a:t>
            </a:r>
            <a:r>
              <a:rPr dirty="0" smtClean="0">
                <a:solidFill>
                  <a:schemeClr val="tx1"/>
                </a:solidFill>
              </a:rPr>
              <a:t>10000000(1</a:t>
            </a:r>
            <a:r>
              <a:rPr dirty="0">
                <a:solidFill>
                  <a:schemeClr val="tx1"/>
                </a:solidFill>
              </a:rPr>
              <a:t>千 万)</a:t>
            </a:r>
            <a:r>
              <a:rPr dirty="0" err="1">
                <a:solidFill>
                  <a:schemeClr val="tx1"/>
                </a:solidFill>
              </a:rPr>
              <a:t>之间的直接经济损失</a:t>
            </a:r>
            <a:r>
              <a:rPr dirty="0" smtClean="0">
                <a:solidFill>
                  <a:schemeClr val="tx1"/>
                </a:solidFill>
              </a:rPr>
              <a:t>。</a:t>
            </a:r>
            <a:endParaRPr lang="en-US" dirty="0" smtClean="0">
              <a:solidFill>
                <a:schemeClr val="tx1"/>
              </a:solidFill>
            </a:endParaRPr>
          </a:p>
          <a:p>
            <a:r>
              <a:rPr dirty="0" smtClean="0">
                <a:solidFill>
                  <a:schemeClr val="tx1"/>
                </a:solidFill>
              </a:rPr>
              <a:t>1990</a:t>
            </a:r>
            <a:r>
              <a:rPr dirty="0">
                <a:solidFill>
                  <a:schemeClr val="tx1"/>
                </a:solidFill>
              </a:rPr>
              <a:t>年5月5日，纽约地方法庭根据罗伯特•莫里斯设计病毒程序，造成包括国 家航空和航天局、军事基地和主要大学的计算机停止运行的重大事故，判处莫里斯三年缓刑，</a:t>
            </a:r>
            <a:r>
              <a:rPr dirty="0" smtClean="0">
                <a:solidFill>
                  <a:schemeClr val="tx1"/>
                </a:solidFill>
              </a:rPr>
              <a:t>罚款一万美金</a:t>
            </a:r>
            <a:r>
              <a:rPr dirty="0">
                <a:solidFill>
                  <a:schemeClr val="tx1"/>
                </a:solidFill>
              </a:rPr>
              <a:t>，</a:t>
            </a:r>
            <a:r>
              <a:rPr dirty="0" smtClean="0">
                <a:solidFill>
                  <a:schemeClr val="tx1"/>
                </a:solidFill>
              </a:rPr>
              <a:t>义务服务</a:t>
            </a:r>
            <a:r>
              <a:rPr dirty="0">
                <a:solidFill>
                  <a:schemeClr val="tx1"/>
                </a:solidFill>
              </a:rPr>
              <a:t>400小时。</a:t>
            </a:r>
          </a:p>
          <a:p>
            <a:r>
              <a:rPr dirty="0" err="1">
                <a:solidFill>
                  <a:schemeClr val="tx1"/>
                </a:solidFill>
              </a:rPr>
              <a:t>莫里斯事件震惊了美国社会乃至整个世界。而比事件影响更大、更深远的是</a:t>
            </a:r>
            <a:r>
              <a:rPr dirty="0" smtClean="0">
                <a:solidFill>
                  <a:schemeClr val="tx1"/>
                </a:solidFill>
              </a:rPr>
              <a:t>：</a:t>
            </a:r>
            <a:endParaRPr lang="en-US" dirty="0" smtClean="0">
              <a:solidFill>
                <a:schemeClr val="tx1"/>
              </a:solidFill>
            </a:endParaRPr>
          </a:p>
          <a:p>
            <a:pPr lvl="1"/>
            <a:r>
              <a:rPr dirty="0" err="1" smtClean="0">
                <a:solidFill>
                  <a:srgbClr val="C00000"/>
                </a:solidFill>
              </a:rPr>
              <a:t>黑客从此真正变黑</a:t>
            </a:r>
            <a:r>
              <a:rPr dirty="0" err="1">
                <a:solidFill>
                  <a:srgbClr val="C00000"/>
                </a:solidFill>
              </a:rPr>
              <a:t>，黑客伦理失去约束，黑客传统开始中断；大众对黑客的印象永远不可能回复；而且，</a:t>
            </a:r>
            <a:r>
              <a:rPr dirty="0" err="1" smtClean="0">
                <a:solidFill>
                  <a:srgbClr val="C00000"/>
                </a:solidFill>
              </a:rPr>
              <a:t>计算机病毒从此流行</a:t>
            </a:r>
            <a:r>
              <a:rPr dirty="0">
                <a:solidFill>
                  <a:schemeClr val="tx1"/>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391535" y="247949"/>
              <a:ext cx="880046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68092" y="324865"/>
            <a:ext cx="2468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几种典型蠕虫</a:t>
            </a:r>
          </a:p>
        </p:txBody>
      </p:sp>
      <p:sp>
        <p:nvSpPr>
          <p:cNvPr id="5" name="object 2"/>
          <p:cNvSpPr txBox="1">
            <a:spLocks noGrp="1"/>
          </p:cNvSpPr>
          <p:nvPr>
            <p:ph type="title"/>
          </p:nvPr>
        </p:nvSpPr>
        <p:spPr>
          <a:xfrm>
            <a:off x="2822575" y="1084263"/>
            <a:ext cx="6786245" cy="443865"/>
          </a:xfrm>
          <a:prstGeom prst="rect">
            <a:avLst/>
          </a:prstGeom>
        </p:spPr>
        <p:txBody>
          <a:bodyPr vert="horz" wrap="square" lIns="0" tIns="13335" rIns="0" bIns="0" rtlCol="0">
            <a:spAutoFit/>
          </a:bodyPr>
          <a:lstStyle/>
          <a:p>
            <a:pPr marL="12700">
              <a:lnSpc>
                <a:spcPct val="100000"/>
              </a:lnSpc>
              <a:spcBef>
                <a:spcPts val="105"/>
              </a:spcBef>
            </a:pPr>
            <a:r>
              <a:rPr sz="2800" dirty="0">
                <a:latin typeface="Times New Roman" panose="02020603050405020304"/>
                <a:cs typeface="Times New Roman" panose="02020603050405020304"/>
              </a:rPr>
              <a:t>Robert </a:t>
            </a:r>
            <a:r>
              <a:rPr sz="2800" spc="-40" dirty="0">
                <a:latin typeface="Times New Roman" panose="02020603050405020304"/>
                <a:cs typeface="Times New Roman" panose="02020603050405020304"/>
              </a:rPr>
              <a:t>Tappan </a:t>
            </a:r>
            <a:r>
              <a:rPr sz="2800" dirty="0">
                <a:latin typeface="Times New Roman" panose="02020603050405020304"/>
                <a:cs typeface="Times New Roman" panose="02020603050405020304"/>
              </a:rPr>
              <a:t>Morris &amp; Morris</a:t>
            </a:r>
            <a:r>
              <a:rPr sz="2800" spc="-180" dirty="0">
                <a:latin typeface="Times New Roman" panose="02020603050405020304"/>
                <a:cs typeface="Times New Roman" panose="02020603050405020304"/>
              </a:rPr>
              <a:t> </a:t>
            </a:r>
            <a:r>
              <a:rPr sz="2800" spc="-60" dirty="0">
                <a:latin typeface="Times New Roman" panose="02020603050405020304"/>
                <a:cs typeface="Times New Roman" panose="02020603050405020304"/>
              </a:rPr>
              <a:t>Worm</a:t>
            </a:r>
            <a:endParaRPr sz="2800">
              <a:latin typeface="Times New Roman" panose="02020603050405020304"/>
              <a:cs typeface="Times New Roman" panose="02020603050405020304"/>
            </a:endParaRPr>
          </a:p>
        </p:txBody>
      </p:sp>
      <p:grpSp>
        <p:nvGrpSpPr>
          <p:cNvPr id="11" name="组合 10"/>
          <p:cNvGrpSpPr/>
          <p:nvPr/>
        </p:nvGrpSpPr>
        <p:grpSpPr>
          <a:xfrm>
            <a:off x="2162810" y="1828165"/>
            <a:ext cx="7446010" cy="3435350"/>
            <a:chOff x="1308" y="2736"/>
            <a:chExt cx="11726" cy="5410"/>
          </a:xfrm>
        </p:grpSpPr>
        <p:sp>
          <p:nvSpPr>
            <p:cNvPr id="6" name="object 3"/>
            <p:cNvSpPr/>
            <p:nvPr/>
          </p:nvSpPr>
          <p:spPr>
            <a:xfrm>
              <a:off x="1308" y="4831"/>
              <a:ext cx="3314" cy="3314"/>
            </a:xfrm>
            <a:prstGeom prst="rect">
              <a:avLst/>
            </a:prstGeom>
            <a:blipFill>
              <a:blip r:embed="rId2" cstate="print"/>
              <a:stretch>
                <a:fillRect/>
              </a:stretch>
            </a:blipFill>
          </p:spPr>
          <p:txBody>
            <a:bodyPr wrap="square" lIns="0" tIns="0" rIns="0" bIns="0" rtlCol="0"/>
            <a:lstStyle/>
            <a:p>
              <a:endParaRPr/>
            </a:p>
          </p:txBody>
        </p:sp>
        <p:sp>
          <p:nvSpPr>
            <p:cNvPr id="7" name="object 4"/>
            <p:cNvSpPr/>
            <p:nvPr/>
          </p:nvSpPr>
          <p:spPr>
            <a:xfrm>
              <a:off x="9768" y="4831"/>
              <a:ext cx="3266" cy="3314"/>
            </a:xfrm>
            <a:prstGeom prst="rect">
              <a:avLst/>
            </a:prstGeom>
            <a:blipFill>
              <a:blip r:embed="rId3" cstate="print"/>
              <a:stretch>
                <a:fillRect/>
              </a:stretch>
            </a:blipFill>
          </p:spPr>
          <p:txBody>
            <a:bodyPr wrap="square" lIns="0" tIns="0" rIns="0" bIns="0" rtlCol="0"/>
            <a:lstStyle/>
            <a:p>
              <a:endParaRPr/>
            </a:p>
          </p:txBody>
        </p:sp>
        <p:sp>
          <p:nvSpPr>
            <p:cNvPr id="8" name="object 7"/>
            <p:cNvSpPr/>
            <p:nvPr/>
          </p:nvSpPr>
          <p:spPr>
            <a:xfrm>
              <a:off x="5141" y="2736"/>
              <a:ext cx="4058" cy="5410"/>
            </a:xfrm>
            <a:prstGeom prst="rect">
              <a:avLst/>
            </a:prstGeom>
            <a:blipFill>
              <a:blip r:embed="rId4" cstate="print"/>
              <a:stretch>
                <a:fillRect/>
              </a:stretch>
            </a:blipFill>
          </p:spPr>
          <p:txBody>
            <a:bodyPr wrap="square" lIns="0" tIns="0" rIns="0" bIns="0" rtlCol="0"/>
            <a:lstStyle/>
            <a:p>
              <a:endParaRPr/>
            </a:p>
          </p:txBody>
        </p:sp>
      </p:grpSp>
      <p:sp>
        <p:nvSpPr>
          <p:cNvPr id="9" name="object 5"/>
          <p:cNvSpPr txBox="1"/>
          <p:nvPr/>
        </p:nvSpPr>
        <p:spPr>
          <a:xfrm>
            <a:off x="2674238" y="5476366"/>
            <a:ext cx="7175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a:cs typeface="Calibri" panose="020F0502020204030204"/>
              </a:rPr>
              <a:t>200</a:t>
            </a:r>
            <a:r>
              <a:rPr sz="1800" spc="-10" dirty="0">
                <a:latin typeface="Calibri" panose="020F0502020204030204"/>
                <a:cs typeface="Calibri" panose="020F0502020204030204"/>
              </a:rPr>
              <a:t>4</a:t>
            </a:r>
            <a:r>
              <a:rPr sz="1800" dirty="0">
                <a:latin typeface="宋体" panose="02010600030101010101" pitchFamily="2" charset="-122"/>
                <a:cs typeface="宋体" panose="02010600030101010101" pitchFamily="2" charset="-122"/>
              </a:rPr>
              <a:t>年</a:t>
            </a:r>
            <a:endParaRPr sz="1800">
              <a:latin typeface="宋体" panose="02010600030101010101" pitchFamily="2" charset="-122"/>
              <a:cs typeface="宋体" panose="02010600030101010101" pitchFamily="2" charset="-122"/>
            </a:endParaRPr>
          </a:p>
        </p:txBody>
      </p:sp>
      <p:sp>
        <p:nvSpPr>
          <p:cNvPr id="10" name="object 8"/>
          <p:cNvSpPr txBox="1"/>
          <p:nvPr/>
        </p:nvSpPr>
        <p:spPr>
          <a:xfrm>
            <a:off x="4330572" y="5476240"/>
            <a:ext cx="3109595"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panose="020F0502020204030204"/>
                <a:cs typeface="Calibri" panose="020F0502020204030204"/>
              </a:rPr>
              <a:t>Disk </a:t>
            </a:r>
            <a:r>
              <a:rPr sz="1800" spc="-10" dirty="0">
                <a:latin typeface="Calibri" panose="020F0502020204030204"/>
                <a:cs typeface="Calibri" panose="020F0502020204030204"/>
              </a:rPr>
              <a:t>containing </a:t>
            </a:r>
            <a:r>
              <a:rPr sz="1800" dirty="0">
                <a:latin typeface="Calibri" panose="020F0502020204030204"/>
                <a:cs typeface="Calibri" panose="020F0502020204030204"/>
              </a:rPr>
              <a:t>the </a:t>
            </a:r>
            <a:r>
              <a:rPr sz="1800" spc="-10" dirty="0">
                <a:latin typeface="Calibri" panose="020F0502020204030204"/>
                <a:cs typeface="Calibri" panose="020F0502020204030204"/>
              </a:rPr>
              <a:t>source code  </a:t>
            </a:r>
            <a:r>
              <a:rPr sz="1800" spc="-15" dirty="0">
                <a:latin typeface="Calibri" panose="020F0502020204030204"/>
                <a:cs typeface="Calibri" panose="020F0502020204030204"/>
              </a:rPr>
              <a:t>for </a:t>
            </a:r>
            <a:r>
              <a:rPr sz="1800" dirty="0">
                <a:latin typeface="Calibri" panose="020F0502020204030204"/>
                <a:cs typeface="Calibri" panose="020F0502020204030204"/>
              </a:rPr>
              <a:t>the </a:t>
            </a:r>
            <a:r>
              <a:rPr sz="1800" spc="-5" dirty="0">
                <a:latin typeface="Calibri" panose="020F0502020204030204"/>
                <a:cs typeface="Calibri" panose="020F0502020204030204"/>
              </a:rPr>
              <a:t>Morris </a:t>
            </a:r>
            <a:r>
              <a:rPr sz="1800" spc="-25" dirty="0">
                <a:latin typeface="Calibri" panose="020F0502020204030204"/>
                <a:cs typeface="Calibri" panose="020F0502020204030204"/>
              </a:rPr>
              <a:t>Worm </a:t>
            </a:r>
            <a:r>
              <a:rPr sz="1800" spc="-5" dirty="0">
                <a:latin typeface="Calibri" panose="020F0502020204030204"/>
                <a:cs typeface="Calibri" panose="020F0502020204030204"/>
              </a:rPr>
              <a:t>held </a:t>
            </a:r>
            <a:r>
              <a:rPr sz="1800" spc="-10" dirty="0">
                <a:latin typeface="Calibri" panose="020F0502020204030204"/>
                <a:cs typeface="Calibri" panose="020F0502020204030204"/>
              </a:rPr>
              <a:t>at </a:t>
            </a:r>
            <a:r>
              <a:rPr sz="1800" spc="-5" dirty="0">
                <a:latin typeface="Calibri" panose="020F0502020204030204"/>
                <a:cs typeface="Calibri" panose="020F0502020204030204"/>
              </a:rPr>
              <a:t>the  </a:t>
            </a:r>
            <a:r>
              <a:rPr sz="1800" spc="-10" dirty="0">
                <a:latin typeface="Calibri" panose="020F0502020204030204"/>
                <a:cs typeface="Calibri" panose="020F0502020204030204"/>
              </a:rPr>
              <a:t>Boston </a:t>
            </a:r>
            <a:r>
              <a:rPr sz="1800" spc="-5" dirty="0">
                <a:latin typeface="Calibri" panose="020F0502020204030204"/>
                <a:cs typeface="Calibri" panose="020F0502020204030204"/>
              </a:rPr>
              <a:t>Museum of</a:t>
            </a:r>
            <a:r>
              <a:rPr sz="1800" spc="10" dirty="0">
                <a:latin typeface="Calibri" panose="020F0502020204030204"/>
                <a:cs typeface="Calibri" panose="020F0502020204030204"/>
              </a:rPr>
              <a:t> </a:t>
            </a:r>
            <a:r>
              <a:rPr sz="1800" spc="-5" dirty="0">
                <a:latin typeface="Calibri" panose="020F0502020204030204"/>
                <a:cs typeface="Calibri" panose="020F0502020204030204"/>
              </a:rPr>
              <a:t>Science</a:t>
            </a:r>
            <a:endParaRPr sz="1800">
              <a:latin typeface="Calibri" panose="020F0502020204030204"/>
              <a:cs typeface="Calibri" panose="020F0502020204030204"/>
            </a:endParaRPr>
          </a:p>
        </p:txBody>
      </p:sp>
      <p:sp>
        <p:nvSpPr>
          <p:cNvPr id="12" name="object 6"/>
          <p:cNvSpPr txBox="1"/>
          <p:nvPr/>
        </p:nvSpPr>
        <p:spPr>
          <a:xfrm>
            <a:off x="8213344" y="5476366"/>
            <a:ext cx="7175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2013</a:t>
            </a:r>
            <a:r>
              <a:rPr sz="1800" dirty="0">
                <a:latin typeface="宋体" panose="02010600030101010101" pitchFamily="2" charset="-122"/>
                <a:cs typeface="宋体" panose="02010600030101010101" pitchFamily="2" charset="-122"/>
              </a:rPr>
              <a:t>年</a:t>
            </a:r>
            <a:endParaRPr sz="18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391535" y="247949"/>
              <a:ext cx="880046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68092" y="324865"/>
            <a:ext cx="2468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几种典型蠕虫</a:t>
            </a:r>
          </a:p>
        </p:txBody>
      </p:sp>
      <p:sp>
        <p:nvSpPr>
          <p:cNvPr id="4" name="object 3"/>
          <p:cNvSpPr txBox="1"/>
          <p:nvPr/>
        </p:nvSpPr>
        <p:spPr>
          <a:xfrm>
            <a:off x="537772" y="1056574"/>
            <a:ext cx="11119109" cy="5369419"/>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(2) </a:t>
            </a:r>
            <a:r>
              <a:rPr lang="zh-CN" altLang="en-US" dirty="0"/>
              <a:t>雷曼蠕虫</a:t>
            </a:r>
            <a:endParaRPr lang="en-US" dirty="0"/>
          </a:p>
          <a:p>
            <a:pPr lvl="1"/>
            <a:r>
              <a:rPr dirty="0"/>
              <a:t>2001年1月，Ramen蠕虫在Linux系统下发现</a:t>
            </a:r>
            <a:r>
              <a:rPr lang="zh-CN" dirty="0"/>
              <a:t>，</a:t>
            </a:r>
            <a:r>
              <a:rPr dirty="0"/>
              <a:t>它的名字取自一种面条。该蠕虫通过三种方式进行</a:t>
            </a:r>
            <a:r>
              <a:rPr dirty="0">
                <a:sym typeface="+mn-ea"/>
              </a:rPr>
              <a:t>攻击</a:t>
            </a:r>
            <a:r>
              <a:rPr lang="zh-CN" dirty="0">
                <a:sym typeface="+mn-ea"/>
              </a:rPr>
              <a:t>：</a:t>
            </a:r>
            <a:endParaRPr dirty="0"/>
          </a:p>
          <a:p>
            <a:pPr lvl="2"/>
            <a:r>
              <a:rPr dirty="0" smtClean="0"/>
              <a:t>利用</a:t>
            </a:r>
            <a:r>
              <a:rPr dirty="0"/>
              <a:t>wu-ftpd2.6.0中的字符串格式化漏 洞；</a:t>
            </a:r>
          </a:p>
          <a:p>
            <a:pPr lvl="2"/>
            <a:r>
              <a:rPr dirty="0" err="1" smtClean="0"/>
              <a:t>利用</a:t>
            </a:r>
            <a:r>
              <a:rPr dirty="0" err="1"/>
              <a:t>RPC.statd未格式化字符串漏洞</a:t>
            </a:r>
            <a:r>
              <a:rPr dirty="0"/>
              <a:t>；</a:t>
            </a:r>
          </a:p>
          <a:p>
            <a:pPr lvl="2"/>
            <a:r>
              <a:rPr dirty="0" err="1" smtClean="0"/>
              <a:t>利用</a:t>
            </a:r>
            <a:r>
              <a:rPr dirty="0" err="1"/>
              <a:t>LPR字符串格式化漏洞</a:t>
            </a:r>
            <a:r>
              <a:rPr dirty="0" smtClean="0"/>
              <a:t>。</a:t>
            </a:r>
            <a:endParaRPr lang="en-US" dirty="0" smtClean="0"/>
          </a:p>
          <a:p>
            <a:pPr lvl="1"/>
            <a:r>
              <a:rPr dirty="0" smtClean="0"/>
              <a:t>由于以上所涉及的软件组件可以安装在任何的</a:t>
            </a:r>
            <a:r>
              <a:rPr dirty="0"/>
              <a:t>Linux系统上，所以Ramen能够对所有的Linux系统造成威胁。同时它也向人们显示出</a:t>
            </a:r>
            <a:r>
              <a:rPr dirty="0">
                <a:solidFill>
                  <a:srgbClr val="C00000"/>
                </a:solidFill>
              </a:rPr>
              <a:t>构造一个蠕虫并不是非常复杂的事情，因为该蠕虫所用到的漏洞和脚本等大多数来自互联网上公开的资料，但这并没有影响该蠕虫爆发后给互联网所带来的巨大损失</a:t>
            </a:r>
            <a:r>
              <a:rPr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391535" y="247949"/>
              <a:ext cx="880046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68092" y="324865"/>
            <a:ext cx="2468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几种典型蠕虫</a:t>
            </a:r>
          </a:p>
        </p:txBody>
      </p:sp>
      <p:sp>
        <p:nvSpPr>
          <p:cNvPr id="4" name="object 3"/>
          <p:cNvSpPr txBox="1"/>
          <p:nvPr/>
        </p:nvSpPr>
        <p:spPr>
          <a:xfrm>
            <a:off x="847717" y="1292245"/>
            <a:ext cx="10656025" cy="4114203"/>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(3) </a:t>
            </a:r>
            <a:r>
              <a:rPr lang="en-US" altLang="zh-CN" dirty="0" err="1">
                <a:sym typeface="+mn-ea"/>
              </a:rPr>
              <a:t>CodeRed</a:t>
            </a:r>
            <a:r>
              <a:rPr lang="zh-CN" altLang="en-US" dirty="0">
                <a:sym typeface="+mn-ea"/>
              </a:rPr>
              <a:t>蠕虫</a:t>
            </a:r>
            <a:endParaRPr lang="en-US" dirty="0">
              <a:sym typeface="+mn-ea"/>
            </a:endParaRPr>
          </a:p>
          <a:p>
            <a:pPr lvl="1"/>
            <a:r>
              <a:rPr dirty="0">
                <a:sym typeface="+mn-ea"/>
              </a:rPr>
              <a:t>2001年7月18日，CodeRed蠕虫爆发，该蠕虫感染运行于Microsoft Index Server 2.0系统，或是在 Windows 2000、IIS中启用了索引服务（Indexing Service）的系统。</a:t>
            </a:r>
            <a:endParaRPr dirty="0"/>
          </a:p>
          <a:p>
            <a:pPr lvl="1"/>
            <a:r>
              <a:rPr dirty="0">
                <a:sym typeface="+mn-ea"/>
              </a:rPr>
              <a:t>该蠕虫只存在于内存中，并不向硬盘中拷贝文件，它借助索引服务器的ISAPI扩展缓冲区溢出漏洞进行传播，通过TCP端口80，</a:t>
            </a:r>
            <a:r>
              <a:rPr dirty="0">
                <a:solidFill>
                  <a:srgbClr val="C00000"/>
                </a:solidFill>
                <a:sym typeface="+mn-ea"/>
              </a:rPr>
              <a:t>将自己作为一个TCP</a:t>
            </a:r>
            <a:r>
              <a:rPr dirty="0" smtClean="0">
                <a:solidFill>
                  <a:srgbClr val="C00000"/>
                </a:solidFill>
                <a:sym typeface="+mn-ea"/>
              </a:rPr>
              <a:t>流直接发送到</a:t>
            </a:r>
            <a:r>
              <a:rPr lang="zh-CN" altLang="en-US" dirty="0" smtClean="0">
                <a:solidFill>
                  <a:srgbClr val="C00000"/>
                </a:solidFill>
                <a:sym typeface="+mn-ea"/>
              </a:rPr>
              <a:t>目标</a:t>
            </a:r>
            <a:r>
              <a:rPr dirty="0" err="1" smtClean="0">
                <a:solidFill>
                  <a:srgbClr val="C00000"/>
                </a:solidFill>
                <a:sym typeface="+mn-ea"/>
              </a:rPr>
              <a:t>系统的缓冲区</a:t>
            </a:r>
            <a:r>
              <a:rPr dirty="0" err="1" smtClean="0">
                <a:sym typeface="+mn-ea"/>
              </a:rPr>
              <a:t>，而且将感染对象锁定为英文系统</a:t>
            </a:r>
            <a:r>
              <a:rPr dirty="0" smtClean="0">
                <a:sym typeface="+mn-ea"/>
              </a:rPr>
              <a:t>。</a:t>
            </a:r>
            <a:endParaRPr lang="en-US" dirty="0" smtClean="0">
              <a:sym typeface="+mn-ea"/>
            </a:endParaRPr>
          </a:p>
          <a:p>
            <a:pPr lvl="1"/>
            <a:r>
              <a:rPr lang="zh-CN" altLang="en-US" dirty="0">
                <a:sym typeface="+mn-ea"/>
              </a:rPr>
              <a:t>一旦感染了当前的系统，蠕虫会检测硬盘中是否存在</a:t>
            </a:r>
            <a:r>
              <a:rPr lang="en-US" altLang="zh-CN" dirty="0">
                <a:sym typeface="+mn-ea"/>
              </a:rPr>
              <a:t>c:\notworm</a:t>
            </a:r>
            <a:r>
              <a:rPr lang="zh-CN" altLang="en-US" dirty="0">
                <a:sym typeface="+mn-ea"/>
              </a:rPr>
              <a:t>，如果该文件存在，蠕虫将停止感染其他主机。</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391535" y="247949"/>
              <a:ext cx="880046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68092" y="324865"/>
            <a:ext cx="2468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几种典型蠕虫</a:t>
            </a:r>
          </a:p>
        </p:txBody>
      </p:sp>
      <p:sp>
        <p:nvSpPr>
          <p:cNvPr id="6" name="object 3"/>
          <p:cNvSpPr txBox="1"/>
          <p:nvPr/>
        </p:nvSpPr>
        <p:spPr>
          <a:xfrm>
            <a:off x="768092" y="1295335"/>
            <a:ext cx="10553500" cy="4985339"/>
          </a:xfrm>
          <a:prstGeom prst="rect">
            <a:avLst/>
          </a:prstGeom>
        </p:spPr>
        <p:txBody>
          <a:bodyPr vert="horz" lIns="91440" tIns="45720" rIns="91440" bIns="45720" rtlCol="0">
            <a:normAutofit fontScale="92500"/>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(4) </a:t>
            </a:r>
            <a:r>
              <a:rPr lang="en-US" altLang="zh-CN" dirty="0" err="1"/>
              <a:t>Nimda</a:t>
            </a:r>
            <a:r>
              <a:rPr lang="zh-CN" altLang="en-US" dirty="0"/>
              <a:t>蠕虫</a:t>
            </a:r>
            <a:endParaRPr lang="en-US" dirty="0"/>
          </a:p>
          <a:p>
            <a:pPr lvl="1"/>
            <a:r>
              <a:rPr dirty="0"/>
              <a:t>2001年9月18日，Nimda蠕虫被发现，</a:t>
            </a:r>
            <a:r>
              <a:rPr dirty="0" smtClean="0"/>
              <a:t>不同于以前的蠕虫</a:t>
            </a:r>
            <a:r>
              <a:rPr dirty="0"/>
              <a:t>，</a:t>
            </a:r>
            <a:r>
              <a:rPr dirty="0">
                <a:solidFill>
                  <a:srgbClr val="C00000"/>
                </a:solidFill>
              </a:rPr>
              <a:t>Nimda开始结合病毒技术</a:t>
            </a:r>
            <a:r>
              <a:rPr dirty="0"/>
              <a:t>，</a:t>
            </a:r>
            <a:r>
              <a:rPr dirty="0" smtClean="0"/>
              <a:t>它通过搜索 </a:t>
            </a:r>
            <a:r>
              <a:rPr dirty="0"/>
              <a:t>[</a:t>
            </a:r>
            <a:r>
              <a:rPr dirty="0" smtClean="0"/>
              <a:t>SOFTWARE</a:t>
            </a:r>
            <a:r>
              <a:rPr lang="en-US" dirty="0"/>
              <a:t>\</a:t>
            </a:r>
            <a:r>
              <a:rPr dirty="0" smtClean="0"/>
              <a:t> </a:t>
            </a:r>
            <a:r>
              <a:rPr dirty="0"/>
              <a:t>Microsoft </a:t>
            </a:r>
            <a:r>
              <a:rPr lang="en-US" dirty="0" smtClean="0"/>
              <a:t>\</a:t>
            </a:r>
            <a:r>
              <a:rPr dirty="0" smtClean="0"/>
              <a:t>Windows </a:t>
            </a:r>
            <a:r>
              <a:rPr lang="en-US" dirty="0" smtClean="0"/>
              <a:t>\</a:t>
            </a:r>
            <a:r>
              <a:rPr dirty="0" smtClean="0"/>
              <a:t>Current </a:t>
            </a:r>
            <a:r>
              <a:rPr dirty="0"/>
              <a:t>Version </a:t>
            </a:r>
            <a:r>
              <a:rPr lang="en-US" dirty="0" smtClean="0"/>
              <a:t>\</a:t>
            </a:r>
            <a:r>
              <a:rPr dirty="0" smtClean="0"/>
              <a:t>App </a:t>
            </a:r>
            <a:r>
              <a:rPr dirty="0"/>
              <a:t>Paths]来寻找在远程主机上的可执行文件，一 </a:t>
            </a:r>
            <a:r>
              <a:rPr dirty="0" err="1"/>
              <a:t>旦找到，就会</a:t>
            </a:r>
            <a:r>
              <a:rPr dirty="0" err="1">
                <a:solidFill>
                  <a:srgbClr val="C00000"/>
                </a:solidFill>
              </a:rPr>
              <a:t>以病毒的方式感染文件</a:t>
            </a:r>
            <a:r>
              <a:rPr dirty="0" smtClean="0"/>
              <a:t>。</a:t>
            </a:r>
            <a:endParaRPr lang="en-US" dirty="0" smtClean="0"/>
          </a:p>
          <a:p>
            <a:pPr lvl="1"/>
            <a:r>
              <a:rPr dirty="0" err="1" smtClean="0"/>
              <a:t>它的定性引起了广泛的争议</a:t>
            </a:r>
            <a:r>
              <a:rPr dirty="0" err="1"/>
              <a:t>，NAI（著名的网络安全公司）把它归类为病毒</a:t>
            </a:r>
            <a:r>
              <a:rPr dirty="0" err="1" smtClean="0"/>
              <a:t>，CERT</a:t>
            </a:r>
            <a:r>
              <a:rPr dirty="0" smtClean="0"/>
              <a:t> </a:t>
            </a:r>
            <a:r>
              <a:rPr dirty="0"/>
              <a:t>把它归类为蠕虫，Incidents（国际安全组织）同时把它归入病毒和蠕虫两类。自从它诞生以来到现在，无论哪里</a:t>
            </a:r>
            <a:r>
              <a:rPr dirty="0" smtClean="0"/>
              <a:t>、无论以什么因素作为评价指标排出的十大病毒排行榜</a:t>
            </a:r>
            <a:r>
              <a:rPr dirty="0"/>
              <a:t>，它都榜上有名</a:t>
            </a:r>
            <a:r>
              <a:rPr dirty="0" smtClean="0"/>
              <a:t>。</a:t>
            </a:r>
            <a:endParaRPr lang="en-US" dirty="0" smtClean="0"/>
          </a:p>
          <a:p>
            <a:pPr lvl="1"/>
            <a:r>
              <a:rPr lang="zh-CN" altLang="en-US" dirty="0"/>
              <a:t>该蠕虫只攻击微软公司的</a:t>
            </a:r>
            <a:r>
              <a:rPr lang="en-US" altLang="zh-CN" dirty="0"/>
              <a:t>Windows</a:t>
            </a:r>
            <a:r>
              <a:rPr lang="zh-CN" altLang="en-US" dirty="0"/>
              <a:t>系列操作系统，它通过电子邮件、网络共享、</a:t>
            </a:r>
            <a:r>
              <a:rPr lang="en-US" altLang="zh-CN" dirty="0"/>
              <a:t>IE</a:t>
            </a:r>
            <a:r>
              <a:rPr lang="zh-CN" altLang="en-US" dirty="0"/>
              <a:t>浏览器的内嵌</a:t>
            </a:r>
            <a:r>
              <a:rPr lang="en-US" altLang="zh-CN" dirty="0"/>
              <a:t>MIME</a:t>
            </a:r>
            <a:r>
              <a:rPr lang="zh-CN" altLang="en-US" dirty="0"/>
              <a:t>类型自动执行漏洞、</a:t>
            </a:r>
            <a:r>
              <a:rPr lang="en-US" altLang="zh-CN" dirty="0"/>
              <a:t>IIS</a:t>
            </a:r>
            <a:r>
              <a:rPr lang="zh-CN" altLang="en-US" dirty="0"/>
              <a:t>服务器文件目录遍历漏洞以及 </a:t>
            </a:r>
            <a:r>
              <a:rPr lang="en-US" altLang="zh-CN" dirty="0" err="1"/>
              <a:t>CodeRed</a:t>
            </a:r>
            <a:r>
              <a:rPr lang="zh-CN" altLang="en-US" dirty="0"/>
              <a:t> </a:t>
            </a:r>
            <a:r>
              <a:rPr lang="en-US" altLang="zh-CN" dirty="0"/>
              <a:t>II</a:t>
            </a:r>
            <a:r>
              <a:rPr lang="zh-CN" altLang="en-US" dirty="0"/>
              <a:t> 和 </a:t>
            </a:r>
            <a:r>
              <a:rPr lang="en-US" altLang="zh-CN" dirty="0" err="1"/>
              <a:t>sadmind</a:t>
            </a:r>
            <a:r>
              <a:rPr lang="en-US" altLang="zh-CN" dirty="0"/>
              <a:t>/IIS</a:t>
            </a:r>
            <a:r>
              <a:rPr lang="zh-CN" altLang="en-US" dirty="0"/>
              <a:t> 蠕虫留下的后门</a:t>
            </a:r>
            <a:r>
              <a:rPr lang="zh-CN" altLang="en-US" dirty="0">
                <a:solidFill>
                  <a:schemeClr val="accent5"/>
                </a:solidFill>
              </a:rPr>
              <a:t>共五种方式进行传播</a:t>
            </a:r>
            <a:r>
              <a:rPr lang="zh-CN" altLang="en-US" dirty="0"/>
              <a:t>。</a:t>
            </a:r>
          </a:p>
          <a:p>
            <a:pPr lvl="1"/>
            <a:r>
              <a:rPr lang="zh-CN" altLang="en-US" dirty="0"/>
              <a:t>对 </a:t>
            </a:r>
            <a:r>
              <a:rPr lang="en-US" altLang="zh-CN" dirty="0" err="1"/>
              <a:t>Nimda</a:t>
            </a:r>
            <a:r>
              <a:rPr lang="zh-CN" altLang="en-US" dirty="0"/>
              <a:t> 造成的损失评估数据从最早的</a:t>
            </a:r>
            <a:r>
              <a:rPr lang="en-US" altLang="zh-CN" dirty="0"/>
              <a:t>5</a:t>
            </a:r>
            <a:r>
              <a:rPr lang="zh-CN" altLang="en-US" dirty="0"/>
              <a:t>亿美元攀升到</a:t>
            </a:r>
            <a:r>
              <a:rPr lang="en-US" altLang="zh-CN" dirty="0"/>
              <a:t>26</a:t>
            </a:r>
            <a:r>
              <a:rPr lang="zh-CN" altLang="en-US" dirty="0"/>
              <a:t>亿美元后，继续攀升，到现在已无法估计。</a:t>
            </a:r>
          </a:p>
          <a:p>
            <a:pPr lvl="1"/>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391535" y="247949"/>
              <a:ext cx="880046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68092" y="324865"/>
            <a:ext cx="2468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几种典型蠕虫</a:t>
            </a:r>
          </a:p>
        </p:txBody>
      </p:sp>
      <p:sp>
        <p:nvSpPr>
          <p:cNvPr id="6" name="object 3"/>
          <p:cNvSpPr txBox="1"/>
          <p:nvPr/>
        </p:nvSpPr>
        <p:spPr>
          <a:xfrm>
            <a:off x="613188" y="1140827"/>
            <a:ext cx="10792232" cy="5058949"/>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(5) </a:t>
            </a:r>
            <a:r>
              <a:rPr lang="zh-CN" altLang="en-US" dirty="0">
                <a:sym typeface="+mn-ea"/>
              </a:rPr>
              <a:t>“冲击波”（</a:t>
            </a:r>
            <a:r>
              <a:rPr lang="en-US" altLang="zh-CN" dirty="0" err="1">
                <a:sym typeface="+mn-ea"/>
              </a:rPr>
              <a:t>WORM_MSBlast.A</a:t>
            </a:r>
            <a:r>
              <a:rPr lang="zh-CN" altLang="en-US" dirty="0">
                <a:sym typeface="+mn-ea"/>
              </a:rPr>
              <a:t>）</a:t>
            </a:r>
            <a:endParaRPr lang="en-US" dirty="0">
              <a:sym typeface="+mn-ea"/>
            </a:endParaRPr>
          </a:p>
          <a:p>
            <a:pPr lvl="1"/>
            <a:r>
              <a:rPr dirty="0">
                <a:sym typeface="+mn-ea"/>
              </a:rPr>
              <a:t>2003年8月11日</a:t>
            </a:r>
            <a:r>
              <a:rPr lang="zh-CN" dirty="0">
                <a:sym typeface="+mn-ea"/>
              </a:rPr>
              <a:t>，</a:t>
            </a:r>
            <a:r>
              <a:rPr dirty="0">
                <a:sym typeface="+mn-ea"/>
              </a:rPr>
              <a:t>“冲击波”（WORM_MSBlast.A）开始在国内互联网和部分专用信息网络上传播。该蠕虫传播速度快、波及范围广，对计算机正常使用和网络运行造成了严重影响</a:t>
            </a:r>
            <a:r>
              <a:rPr dirty="0" smtClean="0">
                <a:sym typeface="+mn-ea"/>
              </a:rPr>
              <a:t>。</a:t>
            </a:r>
            <a:endParaRPr lang="en-US" dirty="0" smtClean="0">
              <a:sym typeface="+mn-ea"/>
            </a:endParaRPr>
          </a:p>
          <a:p>
            <a:pPr lvl="1"/>
            <a:r>
              <a:rPr dirty="0" err="1" smtClean="0">
                <a:sym typeface="+mn-ea"/>
              </a:rPr>
              <a:t>该蠕虫运行时会扫描网络</a:t>
            </a:r>
            <a:r>
              <a:rPr dirty="0" err="1">
                <a:sym typeface="+mn-ea"/>
              </a:rPr>
              <a:t>，</a:t>
            </a:r>
            <a:r>
              <a:rPr dirty="0" err="1" smtClean="0">
                <a:sym typeface="+mn-ea"/>
              </a:rPr>
              <a:t>寻找操作系统为</a:t>
            </a:r>
            <a:r>
              <a:rPr lang="en-US" dirty="0" smtClean="0">
                <a:sym typeface="+mn-ea"/>
              </a:rPr>
              <a:t> </a:t>
            </a:r>
            <a:r>
              <a:rPr dirty="0" smtClean="0">
                <a:sym typeface="+mn-ea"/>
              </a:rPr>
              <a:t>Windows</a:t>
            </a:r>
            <a:r>
              <a:rPr lang="en-US" dirty="0" smtClean="0">
                <a:sym typeface="+mn-ea"/>
              </a:rPr>
              <a:t> </a:t>
            </a:r>
            <a:r>
              <a:rPr dirty="0" smtClean="0">
                <a:sym typeface="+mn-ea"/>
              </a:rPr>
              <a:t>2000/XP</a:t>
            </a:r>
            <a:r>
              <a:rPr lang="en-US" dirty="0" smtClean="0">
                <a:sym typeface="+mn-ea"/>
              </a:rPr>
              <a:t> </a:t>
            </a:r>
            <a:r>
              <a:rPr dirty="0" err="1" smtClean="0">
                <a:sym typeface="+mn-ea"/>
              </a:rPr>
              <a:t>的计算机</a:t>
            </a:r>
            <a:r>
              <a:rPr dirty="0" err="1">
                <a:sym typeface="+mn-ea"/>
              </a:rPr>
              <a:t>，然后通过RPC</a:t>
            </a:r>
            <a:r>
              <a:rPr dirty="0">
                <a:sym typeface="+mn-ea"/>
              </a:rPr>
              <a:t> </a:t>
            </a:r>
            <a:r>
              <a:rPr dirty="0" err="1">
                <a:sym typeface="+mn-ea"/>
              </a:rPr>
              <a:t>DCOM（分布式组件模型）</a:t>
            </a:r>
            <a:r>
              <a:rPr dirty="0" err="1" smtClean="0">
                <a:sym typeface="+mn-ea"/>
              </a:rPr>
              <a:t>中的缓冲区溢出漏洞进行传播</a:t>
            </a:r>
            <a:r>
              <a:rPr lang="zh-CN" altLang="en-US" dirty="0">
                <a:sym typeface="+mn-ea"/>
              </a:rPr>
              <a:t>。</a:t>
            </a:r>
            <a:r>
              <a:rPr lang="zh-CN" altLang="en-US" dirty="0" smtClean="0">
                <a:sym typeface="+mn-ea"/>
              </a:rPr>
              <a:t>该</a:t>
            </a:r>
            <a:r>
              <a:rPr lang="zh-CN" altLang="en-US" dirty="0">
                <a:sym typeface="+mn-ea"/>
              </a:rPr>
              <a:t>蠕虫在短时间内造成了大面积的</a:t>
            </a:r>
            <a:r>
              <a:rPr lang="zh-CN" altLang="en-US" dirty="0" smtClean="0">
                <a:sym typeface="+mn-ea"/>
              </a:rPr>
              <a:t>泛滥</a:t>
            </a:r>
            <a:r>
              <a:rPr dirty="0" smtClean="0">
                <a:sym typeface="+mn-ea"/>
              </a:rPr>
              <a:t>。</a:t>
            </a:r>
            <a:endParaRPr dirty="0"/>
          </a:p>
          <a:p>
            <a:pPr lvl="1"/>
            <a:r>
              <a:rPr dirty="0">
                <a:sym typeface="+mn-ea"/>
              </a:rPr>
              <a:t>被感染的计算机中Word、Excel、Powerpoint等类型文件无法正常运行，弹出找不到链接文件的对话框，“粘贴”等一些功能也无法正常使用，</a:t>
            </a:r>
            <a:r>
              <a:rPr dirty="0" smtClean="0">
                <a:sym typeface="+mn-ea"/>
              </a:rPr>
              <a:t>计算机出现反复重新启动等现象 </a:t>
            </a:r>
            <a:r>
              <a:rPr dirty="0">
                <a:sym typeface="+mn-ea"/>
              </a:rPr>
              <a:t>， </a:t>
            </a:r>
            <a:r>
              <a:rPr dirty="0" smtClean="0">
                <a:sym typeface="+mn-ea"/>
              </a:rPr>
              <a:t>而且该蠕虫还通过被感染统向</a:t>
            </a:r>
            <a:r>
              <a:rPr dirty="0">
                <a:sym typeface="+mn-ea"/>
              </a:rPr>
              <a:t>windowsupdate.microsoft网站发动拒绝服务攻击。自11日夜晚至12日凌晨在中国境内发现，仅3天的时间冲击波就已经使数十万台机器受到感染。</a:t>
            </a:r>
            <a:endParaRPr lang="en-US"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1998" cy="378554"/>
            <a:chOff x="0" y="247949"/>
            <a:chExt cx="12191998" cy="378554"/>
          </a:xfrm>
        </p:grpSpPr>
        <p:sp>
          <p:nvSpPr>
            <p:cNvPr id="30" name="矩形 29"/>
            <p:cNvSpPr/>
            <p:nvPr/>
          </p:nvSpPr>
          <p:spPr>
            <a:xfrm>
              <a:off x="3751867" y="247949"/>
              <a:ext cx="844013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43672" y="295096"/>
            <a:ext cx="2877711"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a:t>
            </a:r>
            <a:r>
              <a:rPr lang="zh-CN" altLang="en-US" sz="2400" spc="600" dirty="0" smtClean="0">
                <a:solidFill>
                  <a:srgbClr val="084772"/>
                </a:solidFill>
                <a:latin typeface="微软雅黑" panose="020B0503020204020204" pitchFamily="34" charset="-122"/>
                <a:ea typeface="微软雅黑" panose="020B0503020204020204" pitchFamily="34" charset="-122"/>
              </a:rPr>
              <a:t>代码的定义</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4" name="object 3"/>
          <p:cNvSpPr txBox="1"/>
          <p:nvPr/>
        </p:nvSpPr>
        <p:spPr>
          <a:xfrm>
            <a:off x="743672" y="1225485"/>
            <a:ext cx="10851297" cy="4832555"/>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smtClean="0"/>
              <a:t>定义</a:t>
            </a:r>
            <a:r>
              <a:rPr lang="en-US" altLang="zh-CN" sz="3200" dirty="0"/>
              <a:t>3</a:t>
            </a:r>
            <a:endParaRPr lang="en-US" altLang="zh-CN" sz="3200" dirty="0" smtClean="0"/>
          </a:p>
          <a:p>
            <a:pPr lvl="1"/>
            <a:r>
              <a:rPr lang="en-US" altLang="zh-CN" sz="2800" dirty="0" err="1" smtClean="0"/>
              <a:t>恶意代码又称恶意软件。是指在未明确提示用户或未经用户许可的情况下</a:t>
            </a:r>
            <a:r>
              <a:rPr lang="en-US" altLang="zh-CN" sz="2800" dirty="0" err="1"/>
              <a:t>，</a:t>
            </a:r>
            <a:r>
              <a:rPr lang="en-US" altLang="zh-CN" sz="2800" dirty="0" err="1" smtClean="0"/>
              <a:t>在用户计算机或其他终端上安装</a:t>
            </a:r>
            <a:r>
              <a:rPr lang="zh-CN" altLang="en-US" sz="2800" dirty="0" smtClean="0"/>
              <a:t>、</a:t>
            </a:r>
            <a:r>
              <a:rPr lang="en-US" altLang="zh-CN" sz="2800" dirty="0" err="1" smtClean="0"/>
              <a:t>运行</a:t>
            </a:r>
            <a:r>
              <a:rPr lang="zh-CN" altLang="en-US" sz="2800" dirty="0" smtClean="0"/>
              <a:t>，</a:t>
            </a:r>
            <a:r>
              <a:rPr lang="en-US" altLang="zh-CN" sz="2800" dirty="0" err="1" smtClean="0"/>
              <a:t>侵犯用户合法权益的软件</a:t>
            </a:r>
            <a:r>
              <a:rPr lang="en-US" altLang="zh-CN" sz="2800" dirty="0" err="1" smtClean="0"/>
              <a:t>。这些软件也可称为广告软件</a:t>
            </a:r>
            <a:r>
              <a:rPr lang="en-US" altLang="zh-CN" sz="2800" dirty="0" err="1"/>
              <a:t>（adware</a:t>
            </a:r>
            <a:r>
              <a:rPr lang="en-US" altLang="zh-CN" sz="2800" dirty="0"/>
              <a:t>）、</a:t>
            </a:r>
            <a:r>
              <a:rPr lang="en-US" altLang="zh-CN" sz="2800" dirty="0" err="1"/>
              <a:t>间谍软件（spyware</a:t>
            </a:r>
            <a:r>
              <a:rPr lang="en-US" altLang="zh-CN" sz="2800" dirty="0"/>
              <a:t>）、</a:t>
            </a:r>
            <a:r>
              <a:rPr lang="en-US" altLang="zh-CN" sz="2800" dirty="0" err="1"/>
              <a:t>恶意共享软件（malicious</a:t>
            </a:r>
            <a:r>
              <a:rPr lang="en-US" altLang="zh-CN" sz="2800" dirty="0"/>
              <a:t>  shareware）。</a:t>
            </a:r>
            <a:r>
              <a:rPr lang="en-US" altLang="zh-CN" sz="2800" dirty="0" err="1"/>
              <a:t>与病毒或蠕虫不同，这些软件很多不是小团体或者个人秘密地编写和散播，</a:t>
            </a:r>
            <a:r>
              <a:rPr lang="en-US" altLang="zh-CN" sz="2800" dirty="0" err="1" smtClean="0"/>
              <a:t>反而有很多知名企业和团体涉嫌此类软件</a:t>
            </a:r>
            <a:r>
              <a:rPr lang="zh-CN" altLang="en-US" sz="2800" dirty="0" smtClean="0"/>
              <a:t>，</a:t>
            </a:r>
            <a:r>
              <a:rPr lang="en-US" altLang="zh-CN" sz="2800" dirty="0" err="1" smtClean="0"/>
              <a:t>有时也称作</a:t>
            </a:r>
            <a:r>
              <a:rPr lang="en-US" altLang="zh-CN" sz="2800" dirty="0" err="1" smtClean="0">
                <a:solidFill>
                  <a:srgbClr val="C00000"/>
                </a:solidFill>
              </a:rPr>
              <a:t>流氓软件</a:t>
            </a:r>
            <a:r>
              <a:rPr lang="en-US" altLang="zh-CN" sz="2800" dirty="0"/>
              <a:t>。</a:t>
            </a:r>
          </a:p>
        </p:txBody>
      </p:sp>
    </p:spTree>
    <p:extLst>
      <p:ext uri="{BB962C8B-B14F-4D97-AF65-F5344CB8AC3E}">
        <p14:creationId xmlns:p14="http://schemas.microsoft.com/office/powerpoint/2010/main" val="2766332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366421"/>
            <a:ext cx="12192000" cy="378554"/>
            <a:chOff x="0" y="247949"/>
            <a:chExt cx="12192000" cy="378554"/>
          </a:xfrm>
        </p:grpSpPr>
        <p:sp>
          <p:nvSpPr>
            <p:cNvPr id="19" name="矩形 18"/>
            <p:cNvSpPr/>
            <p:nvPr/>
          </p:nvSpPr>
          <p:spPr>
            <a:xfrm>
              <a:off x="3391535" y="247949"/>
              <a:ext cx="880046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768092" y="324865"/>
            <a:ext cx="2468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几种典型蠕虫</a:t>
            </a:r>
          </a:p>
        </p:txBody>
      </p:sp>
      <p:sp>
        <p:nvSpPr>
          <p:cNvPr id="6" name="object 3"/>
          <p:cNvSpPr txBox="1"/>
          <p:nvPr/>
        </p:nvSpPr>
        <p:spPr>
          <a:xfrm>
            <a:off x="613186" y="1264643"/>
            <a:ext cx="10752903" cy="4933950"/>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gradFill>
                  <a:gsLst>
                    <a:gs pos="0">
                      <a:srgbClr val="012D86"/>
                    </a:gs>
                    <a:gs pos="100000">
                      <a:srgbClr val="0E2557"/>
                    </a:gs>
                  </a:gsLst>
                  <a:lin scaled="0"/>
                </a:gradFill>
                <a:cs typeface="Times New Roman" panose="02020603050405020304"/>
                <a:sym typeface="+mn-ea"/>
              </a:rPr>
              <a:t>(6) </a:t>
            </a:r>
            <a:r>
              <a:rPr lang="zh-CN" altLang="en-US" dirty="0">
                <a:gradFill>
                  <a:gsLst>
                    <a:gs pos="0">
                      <a:srgbClr val="012D86"/>
                    </a:gs>
                    <a:gs pos="100000">
                      <a:srgbClr val="0E2557"/>
                    </a:gs>
                  </a:gsLst>
                  <a:lin scaled="0"/>
                </a:gradFill>
                <a:cs typeface="Times New Roman" panose="02020603050405020304"/>
                <a:sym typeface="+mn-ea"/>
              </a:rPr>
              <a:t>震荡波（</a:t>
            </a:r>
            <a:r>
              <a:rPr lang="en-US" altLang="zh-CN" dirty="0">
                <a:gradFill>
                  <a:gsLst>
                    <a:gs pos="0">
                      <a:srgbClr val="012D86"/>
                    </a:gs>
                    <a:gs pos="100000">
                      <a:srgbClr val="0E2557"/>
                    </a:gs>
                  </a:gsLst>
                  <a:lin scaled="0"/>
                </a:gradFill>
                <a:cs typeface="Times New Roman" panose="02020603050405020304"/>
                <a:sym typeface="+mn-ea"/>
              </a:rPr>
              <a:t>Sasser</a:t>
            </a:r>
            <a:r>
              <a:rPr lang="zh-CN" altLang="en-US" dirty="0">
                <a:gradFill>
                  <a:gsLst>
                    <a:gs pos="0">
                      <a:srgbClr val="012D86"/>
                    </a:gs>
                    <a:gs pos="100000">
                      <a:srgbClr val="0E2557"/>
                    </a:gs>
                  </a:gsLst>
                  <a:lin scaled="0"/>
                </a:gradFill>
                <a:cs typeface="Times New Roman" panose="02020603050405020304"/>
                <a:sym typeface="+mn-ea"/>
              </a:rPr>
              <a:t>）</a:t>
            </a:r>
            <a:endParaRPr lang="en-US" dirty="0" smtClean="0">
              <a:sym typeface="+mn-ea"/>
            </a:endParaRPr>
          </a:p>
          <a:p>
            <a:pPr lvl="1"/>
            <a:r>
              <a:rPr dirty="0" smtClean="0">
                <a:sym typeface="+mn-ea"/>
              </a:rPr>
              <a:t>2004</a:t>
            </a:r>
            <a:r>
              <a:rPr dirty="0">
                <a:sym typeface="+mn-ea"/>
              </a:rPr>
              <a:t>年4月30日，震荡波（Sasser）被首次发现，</a:t>
            </a:r>
            <a:r>
              <a:rPr dirty="0" smtClean="0">
                <a:sym typeface="+mn-ea"/>
              </a:rPr>
              <a:t>虽然</a:t>
            </a:r>
            <a:r>
              <a:rPr lang="zh-CN" altLang="en-US" dirty="0" smtClean="0">
                <a:sym typeface="+mn-ea"/>
              </a:rPr>
              <a:t>针对</a:t>
            </a:r>
            <a:r>
              <a:rPr dirty="0" err="1" smtClean="0">
                <a:sym typeface="+mn-ea"/>
              </a:rPr>
              <a:t>该蠕虫所利用的漏洞</a:t>
            </a:r>
            <a:r>
              <a:rPr lang="zh-CN" altLang="en-US" dirty="0" smtClean="0">
                <a:sym typeface="+mn-ea"/>
              </a:rPr>
              <a:t>，</a:t>
            </a:r>
            <a:r>
              <a:rPr dirty="0" smtClean="0">
                <a:sym typeface="+mn-ea"/>
              </a:rPr>
              <a:t>微软事先已公布了相应的补丁</a:t>
            </a:r>
            <a:r>
              <a:rPr dirty="0">
                <a:sym typeface="+mn-ea"/>
              </a:rPr>
              <a:t>，但由于没能引起计算机用户的充分重视，</a:t>
            </a:r>
            <a:r>
              <a:rPr dirty="0" smtClean="0">
                <a:sym typeface="+mn-ea"/>
              </a:rPr>
              <a:t>还是导致其在短短一个星期时间之内就感染了全球1800 </a:t>
            </a:r>
            <a:r>
              <a:rPr dirty="0">
                <a:sym typeface="+mn-ea"/>
              </a:rPr>
              <a:t>万台电脑，成为2004年当之无愧的“毒王”。</a:t>
            </a:r>
            <a:endParaRPr dirty="0"/>
          </a:p>
          <a:p>
            <a:pPr lvl="1"/>
            <a:r>
              <a:rPr dirty="0">
                <a:sym typeface="+mn-ea"/>
              </a:rPr>
              <a:t>它利用微软公布的Lsass 漏洞进行传播</a:t>
            </a:r>
            <a:r>
              <a:rPr lang="zh-CN" dirty="0">
                <a:sym typeface="+mn-ea"/>
              </a:rPr>
              <a:t>，</a:t>
            </a:r>
            <a:r>
              <a:rPr dirty="0">
                <a:sym typeface="+mn-ea"/>
              </a:rPr>
              <a:t>可感染WindowsNT/XP/2003等操作系统，开启上百个线程去攻击其他网上的用户，造成机器运行缓慢、网络堵塞</a:t>
            </a:r>
            <a:r>
              <a:rPr dirty="0" smtClean="0">
                <a:sym typeface="+mn-ea"/>
              </a:rPr>
              <a:t>。</a:t>
            </a:r>
            <a:endParaRPr lang="en-US" dirty="0" smtClean="0">
              <a:sym typeface="+mn-ea"/>
            </a:endParaRPr>
          </a:p>
          <a:p>
            <a:pPr lvl="1"/>
            <a:r>
              <a:rPr dirty="0" err="1" smtClean="0">
                <a:sym typeface="+mn-ea"/>
              </a:rPr>
              <a:t>震荡波攻击成功后会在本地开辟后门</a:t>
            </a:r>
            <a:r>
              <a:rPr dirty="0" err="1">
                <a:sym typeface="+mn-ea"/>
              </a:rPr>
              <a:t>，监听</a:t>
            </a:r>
            <a:r>
              <a:rPr dirty="0">
                <a:sym typeface="+mn-ea"/>
              </a:rPr>
              <a:t> TCP 5554端口，作为FTP服务器等待远程控制命令，黑客可以通过这个端口偷窃用户机器的文件和其他信息。“震荡波”发作特点类似于前面所说的“冲击波”，会造成被攻击机器反复重启。</a:t>
            </a:r>
            <a:endParaRPr lang="en-US"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92302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18274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27619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369642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273633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几种常见病毒的实现机理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908454"/>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恶意代码</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4621414"/>
            <a:ext cx="469895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木马原理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181285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计算机病毒概述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463092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366728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网络蠕虫</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439726" y="5496881"/>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恶意活动代码的</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防御</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2" name="椭圆 21">
            <a:extLst>
              <a:ext uri="{FF2B5EF4-FFF2-40B4-BE49-F238E27FC236}">
                <a16:creationId xmlns:a16="http://schemas.microsoft.com/office/drawing/2014/main" id="{D8525EF6-319E-4F66-8F37-7FEF4FB19DAB}"/>
              </a:ext>
            </a:extLst>
          </p:cNvPr>
          <p:cNvSpPr/>
          <p:nvPr/>
        </p:nvSpPr>
        <p:spPr>
          <a:xfrm>
            <a:off x="4870922" y="5520763"/>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202877" y="5276230"/>
            <a:ext cx="6601809" cy="66737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488300" y="366088"/>
            <a:ext cx="6601809" cy="40573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6830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 y="336652"/>
            <a:ext cx="12191999" cy="378460"/>
            <a:chOff x="1" y="247949"/>
            <a:chExt cx="12191999" cy="378460"/>
          </a:xfrm>
        </p:grpSpPr>
        <p:sp>
          <p:nvSpPr>
            <p:cNvPr id="29" name="矩形 28"/>
            <p:cNvSpPr/>
            <p:nvPr/>
          </p:nvSpPr>
          <p:spPr>
            <a:xfrm>
              <a:off x="1863725" y="247949"/>
              <a:ext cx="1032827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247949"/>
              <a:ext cx="603314"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7"/>
          <p:cNvSpPr txBox="1"/>
          <p:nvPr/>
        </p:nvSpPr>
        <p:spPr>
          <a:xfrm>
            <a:off x="761081" y="295694"/>
            <a:ext cx="944880" cy="46037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木马</a:t>
            </a:r>
          </a:p>
        </p:txBody>
      </p:sp>
      <p:sp>
        <p:nvSpPr>
          <p:cNvPr id="17" name="object 3"/>
          <p:cNvSpPr txBox="1"/>
          <p:nvPr/>
        </p:nvSpPr>
        <p:spPr>
          <a:xfrm>
            <a:off x="1091900" y="1250275"/>
            <a:ext cx="10146371" cy="4661533"/>
          </a:xfrm>
          <a:prstGeom prst="rect">
            <a:avLst/>
          </a:prstGeom>
        </p:spPr>
        <p:txBody>
          <a:bodyPr vert="horz" wrap="square" lIns="0" tIns="49530" rIns="0" bIns="0" rtlCol="0">
            <a:spAutoFit/>
          </a:bodyPr>
          <a:lstStyle/>
          <a:p>
            <a:pPr marL="241300" indent="-228600" algn="just" defTabSz="914400">
              <a:lnSpc>
                <a:spcPct val="120000"/>
              </a:lnSpc>
              <a:spcBef>
                <a:spcPts val="695"/>
              </a:spcBef>
              <a:buClrTx/>
              <a:buSzTx/>
              <a:buFont typeface="Arial" panose="020B0604020202020204"/>
              <a:buChar char="•"/>
              <a:tabLst>
                <a:tab pos="241300" algn="l"/>
              </a:tabLst>
            </a:pPr>
            <a:r>
              <a:rPr sz="2400" dirty="0">
                <a:gradFill>
                  <a:gsLst>
                    <a:gs pos="0">
                      <a:srgbClr val="007BD3"/>
                    </a:gs>
                    <a:gs pos="100000">
                      <a:srgbClr val="034373"/>
                    </a:gs>
                  </a:gsLst>
                  <a:lin scaled="0"/>
                </a:gradFill>
                <a:uFillTx/>
                <a:latin typeface="Times New Roman" panose="02020603050405020304" pitchFamily="18" charset="0"/>
                <a:ea typeface="黑体" panose="02010609060101010101" pitchFamily="49" charset="-122"/>
                <a:cs typeface="宋体" panose="02010600030101010101" pitchFamily="2" charset="-122"/>
              </a:rPr>
              <a:t>木马（Trojan，也称为木马病毒）</a:t>
            </a:r>
            <a:r>
              <a:rPr sz="2400" dirty="0">
                <a:uFillTx/>
                <a:latin typeface="Times New Roman" panose="02020603050405020304" pitchFamily="18" charset="0"/>
                <a:ea typeface="黑体" panose="02010609060101010101" pitchFamily="49" charset="-122"/>
                <a:cs typeface="宋体" panose="02010600030101010101" pitchFamily="2" charset="-122"/>
              </a:rPr>
              <a:t>或</a:t>
            </a:r>
            <a:r>
              <a:rPr sz="2400" dirty="0">
                <a:gradFill>
                  <a:gsLst>
                    <a:gs pos="0">
                      <a:srgbClr val="007BD3"/>
                    </a:gs>
                    <a:gs pos="100000">
                      <a:srgbClr val="034373"/>
                    </a:gs>
                  </a:gsLst>
                  <a:lin scaled="0"/>
                </a:gradFill>
                <a:uFillTx/>
                <a:latin typeface="Times New Roman" panose="02020603050405020304" pitchFamily="18" charset="0"/>
                <a:ea typeface="黑体" panose="02010609060101010101" pitchFamily="49" charset="-122"/>
                <a:cs typeface="宋体" panose="02010600030101010101" pitchFamily="2" charset="-122"/>
              </a:rPr>
              <a:t>特洛伊木马</a:t>
            </a:r>
            <a:r>
              <a:rPr sz="2400" dirty="0">
                <a:uFillTx/>
                <a:latin typeface="Times New Roman" panose="02020603050405020304" pitchFamily="18" charset="0"/>
                <a:ea typeface="黑体" panose="02010609060101010101" pitchFamily="49" charset="-122"/>
                <a:cs typeface="宋体" panose="02010600030101010101" pitchFamily="2" charset="-122"/>
              </a:rPr>
              <a:t>是一种隐藏在目标系统中的恶意程序，</a:t>
            </a:r>
            <a:r>
              <a:rPr sz="2400" dirty="0">
                <a:solidFill>
                  <a:srgbClr val="C00000"/>
                </a:solidFill>
                <a:uFillTx/>
                <a:latin typeface="Times New Roman" panose="02020603050405020304" pitchFamily="18" charset="0"/>
                <a:ea typeface="黑体" panose="02010609060101010101" pitchFamily="49" charset="-122"/>
                <a:cs typeface="宋体" panose="02010600030101010101" pitchFamily="2" charset="-122"/>
              </a:rPr>
              <a:t>常用于绕过系统的正常访问控制机制，</a:t>
            </a:r>
            <a:r>
              <a:rPr sz="2400" dirty="0" smtClean="0">
                <a:solidFill>
                  <a:srgbClr val="C00000"/>
                </a:solidFill>
                <a:uFillTx/>
                <a:latin typeface="Times New Roman" panose="02020603050405020304" pitchFamily="18" charset="0"/>
                <a:ea typeface="黑体" panose="02010609060101010101" pitchFamily="49" charset="-122"/>
                <a:cs typeface="宋体" panose="02010600030101010101" pitchFamily="2" charset="-122"/>
              </a:rPr>
              <a:t>以获得目标系统的敏感信息或直接控制目标系统</a:t>
            </a:r>
            <a:r>
              <a:rPr sz="2400" dirty="0" smtClean="0">
                <a:uFillTx/>
                <a:latin typeface="Times New Roman" panose="02020603050405020304" pitchFamily="18" charset="0"/>
                <a:ea typeface="黑体" panose="02010609060101010101" pitchFamily="49" charset="-122"/>
                <a:cs typeface="宋体" panose="02010600030101010101" pitchFamily="2" charset="-122"/>
              </a:rPr>
              <a:t>。</a:t>
            </a:r>
            <a:endParaRPr lang="en-US" sz="2400" dirty="0" smtClean="0">
              <a:uFillTx/>
              <a:latin typeface="Times New Roman" panose="02020603050405020304" pitchFamily="18" charset="0"/>
              <a:ea typeface="黑体" panose="02010609060101010101" pitchFamily="49" charset="-122"/>
              <a:cs typeface="宋体" panose="02010600030101010101" pitchFamily="2" charset="-122"/>
            </a:endParaRPr>
          </a:p>
          <a:p>
            <a:pPr marL="241300" indent="-228600" algn="just" defTabSz="914400">
              <a:lnSpc>
                <a:spcPct val="120000"/>
              </a:lnSpc>
              <a:spcBef>
                <a:spcPts val="695"/>
              </a:spcBef>
              <a:buClrTx/>
              <a:buSzTx/>
              <a:buFont typeface="Arial" panose="020B0604020202020204"/>
              <a:buChar char="•"/>
              <a:tabLst>
                <a:tab pos="241300" algn="l"/>
              </a:tabLst>
            </a:pPr>
            <a:r>
              <a:rPr sz="2400" dirty="0" err="1" smtClean="0">
                <a:uFillTx/>
                <a:latin typeface="Times New Roman" panose="02020603050405020304" pitchFamily="18" charset="0"/>
                <a:ea typeface="黑体" panose="02010609060101010101" pitchFamily="49" charset="-122"/>
                <a:cs typeface="宋体" panose="02010600030101010101" pitchFamily="2" charset="-122"/>
              </a:rPr>
              <a:t>木马一般采用客户</a:t>
            </a:r>
            <a:r>
              <a:rPr sz="2400" dirty="0">
                <a:uFillTx/>
                <a:latin typeface="Times New Roman" panose="02020603050405020304" pitchFamily="18" charset="0"/>
                <a:ea typeface="黑体" panose="02010609060101010101" pitchFamily="49" charset="-122"/>
                <a:cs typeface="宋体" panose="02010600030101010101" pitchFamily="2" charset="-122"/>
              </a:rPr>
              <a:t>/</a:t>
            </a:r>
            <a:r>
              <a:rPr sz="2400" dirty="0" err="1">
                <a:uFillTx/>
                <a:latin typeface="Times New Roman" panose="02020603050405020304" pitchFamily="18" charset="0"/>
                <a:ea typeface="黑体" panose="02010609060101010101" pitchFamily="49" charset="-122"/>
                <a:cs typeface="宋体" panose="02010600030101010101" pitchFamily="2" charset="-122"/>
              </a:rPr>
              <a:t>服务器结构，其中一个作为控制端，</a:t>
            </a:r>
            <a:r>
              <a:rPr sz="2400" dirty="0" err="1" smtClean="0">
                <a:uFillTx/>
                <a:latin typeface="Times New Roman" panose="02020603050405020304" pitchFamily="18" charset="0"/>
                <a:ea typeface="黑体" panose="02010609060101010101" pitchFamily="49" charset="-122"/>
                <a:cs typeface="宋体" panose="02010600030101010101" pitchFamily="2" charset="-122"/>
              </a:rPr>
              <a:t>存放在攻击</a:t>
            </a:r>
            <a:r>
              <a:rPr lang="zh-CN" altLang="en-US" sz="2400" dirty="0" smtClean="0">
                <a:uFillTx/>
                <a:latin typeface="Times New Roman" panose="02020603050405020304" pitchFamily="18" charset="0"/>
                <a:ea typeface="黑体" panose="02010609060101010101" pitchFamily="49" charset="-122"/>
                <a:cs typeface="宋体" panose="02010600030101010101" pitchFamily="2" charset="-122"/>
              </a:rPr>
              <a:t>者</a:t>
            </a:r>
            <a:r>
              <a:rPr sz="2400" dirty="0" err="1" smtClean="0">
                <a:uFillTx/>
                <a:latin typeface="Times New Roman" panose="02020603050405020304" pitchFamily="18" charset="0"/>
                <a:ea typeface="黑体" panose="02010609060101010101" pitchFamily="49" charset="-122"/>
                <a:cs typeface="宋体" panose="02010600030101010101" pitchFamily="2" charset="-122"/>
              </a:rPr>
              <a:t>的电脑中</a:t>
            </a:r>
            <a:r>
              <a:rPr sz="2400" dirty="0" err="1">
                <a:uFillTx/>
                <a:latin typeface="Times New Roman" panose="02020603050405020304" pitchFamily="18" charset="0"/>
                <a:ea typeface="黑体" panose="02010609060101010101" pitchFamily="49" charset="-122"/>
                <a:cs typeface="宋体" panose="02010600030101010101" pitchFamily="2" charset="-122"/>
              </a:rPr>
              <a:t>，由攻击者直接控制，另一个是被控制端，</a:t>
            </a:r>
            <a:r>
              <a:rPr sz="2400" dirty="0" err="1" smtClean="0">
                <a:uFillTx/>
                <a:latin typeface="Times New Roman" panose="02020603050405020304" pitchFamily="18" charset="0"/>
                <a:ea typeface="黑体" panose="02010609060101010101" pitchFamily="49" charset="-122"/>
                <a:cs typeface="宋体" panose="02010600030101010101" pitchFamily="2" charset="-122"/>
              </a:rPr>
              <a:t>被植入并隐藏在被攻击的系统</a:t>
            </a:r>
            <a:r>
              <a:rPr lang="zh-CN" altLang="en-US" sz="2400" dirty="0" smtClean="0">
                <a:uFillTx/>
                <a:latin typeface="Times New Roman" panose="02020603050405020304" pitchFamily="18" charset="0"/>
                <a:ea typeface="黑体" panose="02010609060101010101" pitchFamily="49" charset="-122"/>
                <a:cs typeface="宋体" panose="02010600030101010101" pitchFamily="2" charset="-122"/>
              </a:rPr>
              <a:t>中。</a:t>
            </a:r>
            <a:endParaRPr lang="en-US" sz="2400" dirty="0" smtClean="0">
              <a:uFillTx/>
              <a:latin typeface="Times New Roman" panose="02020603050405020304" pitchFamily="18" charset="0"/>
              <a:ea typeface="黑体" panose="02010609060101010101" pitchFamily="49" charset="-122"/>
              <a:cs typeface="宋体" panose="02010600030101010101" pitchFamily="2" charset="-122"/>
            </a:endParaRPr>
          </a:p>
          <a:p>
            <a:pPr marL="241300" indent="-228600" algn="just" defTabSz="914400">
              <a:lnSpc>
                <a:spcPct val="120000"/>
              </a:lnSpc>
              <a:spcBef>
                <a:spcPts val="695"/>
              </a:spcBef>
              <a:buClrTx/>
              <a:buSzTx/>
              <a:buFont typeface="Arial" panose="020B0604020202020204"/>
              <a:buChar char="•"/>
              <a:tabLst>
                <a:tab pos="241300" algn="l"/>
              </a:tabLst>
            </a:pPr>
            <a:r>
              <a:rPr sz="2400" dirty="0" smtClean="0">
                <a:uFillTx/>
                <a:latin typeface="Times New Roman" panose="02020603050405020304" pitchFamily="18" charset="0"/>
                <a:ea typeface="黑体" panose="02010609060101010101" pitchFamily="49" charset="-122"/>
                <a:cs typeface="宋体" panose="02010600030101010101" pitchFamily="2" charset="-122"/>
              </a:rPr>
              <a:t>大部分的木马不会自我繁殖</a:t>
            </a:r>
            <a:r>
              <a:rPr sz="2400" dirty="0">
                <a:uFillTx/>
                <a:latin typeface="Times New Roman" panose="02020603050405020304" pitchFamily="18" charset="0"/>
                <a:ea typeface="黑体" panose="02010609060101010101" pitchFamily="49" charset="-122"/>
                <a:cs typeface="宋体" panose="02010600030101010101" pitchFamily="2" charset="-122"/>
              </a:rPr>
              <a:t>，也并不“刻意”</a:t>
            </a:r>
            <a:r>
              <a:rPr sz="2400" dirty="0" smtClean="0">
                <a:uFillTx/>
                <a:latin typeface="Times New Roman" panose="02020603050405020304" pitchFamily="18" charset="0"/>
                <a:ea typeface="黑体" panose="02010609060101010101" pitchFamily="49" charset="-122"/>
                <a:cs typeface="宋体" panose="02010600030101010101" pitchFamily="2" charset="-122"/>
              </a:rPr>
              <a:t>地去感染其他文件</a:t>
            </a:r>
            <a:r>
              <a:rPr sz="2400" dirty="0">
                <a:uFillTx/>
                <a:latin typeface="Times New Roman" panose="02020603050405020304" pitchFamily="18" charset="0"/>
                <a:ea typeface="黑体" panose="02010609060101010101" pitchFamily="49" charset="-122"/>
                <a:cs typeface="宋体" panose="02010600030101010101" pitchFamily="2" charset="-122"/>
              </a:rPr>
              <a:t>，属于一种独立的恶意代码。它通过将自身伪装为正常程序吸引用户下载执行，向施种木马者提供打开被种主机的门户，</a:t>
            </a:r>
            <a:r>
              <a:rPr sz="2400" dirty="0" smtClean="0">
                <a:uFillTx/>
                <a:latin typeface="Times New Roman" panose="02020603050405020304" pitchFamily="18" charset="0"/>
                <a:ea typeface="黑体" panose="02010609060101010101" pitchFamily="49" charset="-122"/>
                <a:cs typeface="宋体" panose="02010600030101010101" pitchFamily="2" charset="-122"/>
              </a:rPr>
              <a:t>使施种者可以任意</a:t>
            </a:r>
            <a:r>
              <a:rPr lang="zh-CN" altLang="en-US" sz="2400" dirty="0" smtClean="0">
                <a:latin typeface="Times New Roman" panose="02020603050405020304" pitchFamily="18" charset="0"/>
                <a:ea typeface="黑体" panose="02010609060101010101" pitchFamily="49" charset="-122"/>
                <a:cs typeface="宋体" panose="02010600030101010101" pitchFamily="2" charset="-122"/>
              </a:rPr>
              <a:t>窃取</a:t>
            </a:r>
            <a:r>
              <a:rPr sz="2400" dirty="0" smtClean="0">
                <a:uFillTx/>
                <a:latin typeface="Times New Roman" panose="02020603050405020304" pitchFamily="18" charset="0"/>
                <a:ea typeface="黑体" panose="02010609060101010101" pitchFamily="49" charset="-122"/>
                <a:cs typeface="宋体" panose="02010600030101010101" pitchFamily="2" charset="-122"/>
              </a:rPr>
              <a:t>、</a:t>
            </a:r>
            <a:r>
              <a:rPr lang="zh-CN" altLang="en-US" sz="2400" dirty="0">
                <a:latin typeface="Times New Roman" panose="02020603050405020304" pitchFamily="18" charset="0"/>
                <a:ea typeface="黑体" panose="02010609060101010101" pitchFamily="49" charset="-122"/>
                <a:cs typeface="宋体" panose="02010600030101010101" pitchFamily="2" charset="-122"/>
              </a:rPr>
              <a:t>毁坏</a:t>
            </a:r>
            <a:r>
              <a:rPr sz="2400" dirty="0" err="1" smtClean="0">
                <a:uFillTx/>
                <a:latin typeface="Times New Roman" panose="02020603050405020304" pitchFamily="18" charset="0"/>
                <a:ea typeface="黑体" panose="02010609060101010101" pitchFamily="49" charset="-122"/>
                <a:cs typeface="宋体" panose="02010600030101010101" pitchFamily="2" charset="-122"/>
              </a:rPr>
              <a:t>被种者的文件</a:t>
            </a:r>
            <a:r>
              <a:rPr sz="2400" dirty="0" err="1">
                <a:uFillTx/>
                <a:latin typeface="Times New Roman" panose="02020603050405020304" pitchFamily="18" charset="0"/>
                <a:ea typeface="黑体" panose="02010609060101010101" pitchFamily="49" charset="-122"/>
                <a:cs typeface="宋体" panose="02010600030101010101" pitchFamily="2" charset="-122"/>
              </a:rPr>
              <a:t>，甚至远程操控被种主机</a:t>
            </a:r>
            <a:r>
              <a:rPr sz="2400" dirty="0">
                <a:uFillTx/>
                <a:latin typeface="Times New Roman" panose="02020603050405020304" pitchFamily="18" charset="0"/>
                <a:ea typeface="黑体" panose="02010609060101010101" pitchFamily="49" charset="-122"/>
                <a:cs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 y="336652"/>
            <a:ext cx="12192000" cy="378460"/>
            <a:chOff x="0" y="247949"/>
            <a:chExt cx="12192000" cy="378460"/>
          </a:xfrm>
        </p:grpSpPr>
        <p:sp>
          <p:nvSpPr>
            <p:cNvPr id="29" name="矩形 28"/>
            <p:cNvSpPr/>
            <p:nvPr/>
          </p:nvSpPr>
          <p:spPr>
            <a:xfrm>
              <a:off x="4496585" y="247949"/>
              <a:ext cx="769541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247949"/>
              <a:ext cx="697583"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7"/>
          <p:cNvSpPr txBox="1"/>
          <p:nvPr/>
        </p:nvSpPr>
        <p:spPr>
          <a:xfrm>
            <a:off x="599601" y="315085"/>
            <a:ext cx="3821570"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木马原理及典型结构</a:t>
            </a:r>
          </a:p>
        </p:txBody>
      </p:sp>
      <p:sp>
        <p:nvSpPr>
          <p:cNvPr id="4" name="object 3"/>
          <p:cNvSpPr txBox="1"/>
          <p:nvPr/>
        </p:nvSpPr>
        <p:spPr>
          <a:xfrm>
            <a:off x="919480" y="1360288"/>
            <a:ext cx="10449246" cy="3010952"/>
          </a:xfrm>
          <a:prstGeom prst="rect">
            <a:avLst/>
          </a:prstGeom>
        </p:spPr>
        <p:txBody>
          <a:bodyPr vert="horz" wrap="square" lIns="0" tIns="52705" rIns="0" bIns="0" rtlCol="0">
            <a:spAutoFit/>
          </a:bodyPr>
          <a:lstStyle/>
          <a:p>
            <a:pPr marL="241300" indent="-228600" algn="just" defTabSz="914400" fontAlgn="auto">
              <a:lnSpc>
                <a:spcPct val="130000"/>
              </a:lnSpc>
              <a:spcBef>
                <a:spcPts val="600"/>
              </a:spcBef>
              <a:buClrTx/>
              <a:buSzTx/>
              <a:buFont typeface="Arial" panose="020B0604020202020204"/>
              <a:buChar char="•"/>
              <a:tabLst>
                <a:tab pos="241300" algn="l"/>
              </a:tabLst>
            </a:pPr>
            <a:r>
              <a:rPr sz="240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一个完整的木马与</a:t>
            </a:r>
            <a:r>
              <a:rPr sz="2400" dirty="0">
                <a:solidFill>
                  <a:schemeClr val="accent5"/>
                </a:solidFill>
                <a:uFillTx/>
                <a:latin typeface="Times New Roman" panose="02020603050405020304" pitchFamily="18" charset="0"/>
                <a:ea typeface="黑体" panose="02010609060101010101" pitchFamily="49" charset="-122"/>
                <a:cs typeface="宋体" panose="02010600030101010101" pitchFamily="2" charset="-122"/>
              </a:rPr>
              <a:t>远程控制软件</a:t>
            </a:r>
            <a:r>
              <a:rPr sz="240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(如Windows的远程桌面、Linux系统的VNC、PCAnywhere等)</a:t>
            </a:r>
            <a:r>
              <a:rPr sz="2400" dirty="0" err="1">
                <a:solidFill>
                  <a:schemeClr val="tx1"/>
                </a:solidFill>
                <a:uFillTx/>
                <a:latin typeface="Times New Roman" panose="02020603050405020304" pitchFamily="18" charset="0"/>
                <a:ea typeface="黑体" panose="02010609060101010101" pitchFamily="49" charset="-122"/>
                <a:cs typeface="宋体" panose="02010600030101010101" pitchFamily="2" charset="-122"/>
              </a:rPr>
              <a:t>有些</a:t>
            </a:r>
            <a:r>
              <a:rPr sz="2400" dirty="0" err="1">
                <a:solidFill>
                  <a:schemeClr val="accent5"/>
                </a:solidFill>
                <a:uFillTx/>
                <a:latin typeface="Times New Roman" panose="02020603050405020304" pitchFamily="18" charset="0"/>
                <a:ea typeface="黑体" panose="02010609060101010101" pitchFamily="49" charset="-122"/>
                <a:cs typeface="宋体" panose="02010600030101010101" pitchFamily="2" charset="-122"/>
              </a:rPr>
              <a:t>相似</a:t>
            </a:r>
            <a:r>
              <a:rPr sz="2400" dirty="0" err="1">
                <a:solidFill>
                  <a:schemeClr val="tx1"/>
                </a:solidFill>
                <a:uFillTx/>
                <a:latin typeface="Times New Roman" panose="02020603050405020304" pitchFamily="18" charset="0"/>
                <a:ea typeface="黑体" panose="02010609060101010101" pitchFamily="49" charset="-122"/>
                <a:cs typeface="宋体" panose="02010600030101010101" pitchFamily="2" charset="-122"/>
              </a:rPr>
              <a:t>，但由于远程控制软件是“善意”的控制，</a:t>
            </a:r>
            <a:r>
              <a:rPr sz="2400" dirty="0" err="1" smtClean="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因此通常不具有也不必具有隐蔽性</a:t>
            </a:r>
            <a:r>
              <a:rPr sz="2400" dirty="0" smtClean="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a:t>
            </a:r>
            <a:endParaRPr lang="en-US" sz="2400" dirty="0" smtClean="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a:p>
            <a:pPr marL="241300" indent="-228600" algn="just" defTabSz="914400" fontAlgn="auto">
              <a:lnSpc>
                <a:spcPct val="130000"/>
              </a:lnSpc>
              <a:spcBef>
                <a:spcPts val="600"/>
              </a:spcBef>
              <a:buClrTx/>
              <a:buSzTx/>
              <a:buFont typeface="Arial" panose="020B0604020202020204"/>
              <a:buChar char="•"/>
              <a:tabLst>
                <a:tab pos="241300" algn="l"/>
              </a:tabLst>
            </a:pPr>
            <a:r>
              <a:rPr sz="2400" dirty="0" smtClean="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而</a:t>
            </a:r>
            <a:r>
              <a:rPr sz="240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“木马”则完全相反，木马是“恶意的”，是</a:t>
            </a:r>
            <a:r>
              <a:rPr sz="2400" dirty="0">
                <a:solidFill>
                  <a:srgbClr val="C00000"/>
                </a:solidFill>
                <a:uFillTx/>
                <a:latin typeface="Times New Roman" panose="02020603050405020304" pitchFamily="18" charset="0"/>
                <a:ea typeface="黑体" panose="02010609060101010101" pitchFamily="49" charset="-122"/>
                <a:cs typeface="宋体" panose="02010600030101010101" pitchFamily="2" charset="-122"/>
              </a:rPr>
              <a:t>在用户毫不知情的情况下远程控制目标系统</a:t>
            </a:r>
            <a:r>
              <a:rPr sz="240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。目标系统一旦被植入木马，则攻击者可以进行任何形式的攻击，比如偷窃资料、散布病毒、修改配置等</a:t>
            </a:r>
            <a:r>
              <a:rPr sz="2400" dirty="0" smtClean="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a:t>
            </a:r>
            <a:endParaRPr sz="2400"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 y="336652"/>
            <a:ext cx="12192000" cy="378460"/>
            <a:chOff x="0" y="247949"/>
            <a:chExt cx="12192000" cy="378460"/>
          </a:xfrm>
        </p:grpSpPr>
        <p:sp>
          <p:nvSpPr>
            <p:cNvPr id="29" name="矩形 28"/>
            <p:cNvSpPr/>
            <p:nvPr/>
          </p:nvSpPr>
          <p:spPr>
            <a:xfrm>
              <a:off x="4074159" y="247949"/>
              <a:ext cx="8117841"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247949"/>
              <a:ext cx="91948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7"/>
          <p:cNvSpPr txBox="1"/>
          <p:nvPr/>
        </p:nvSpPr>
        <p:spPr>
          <a:xfrm>
            <a:off x="919480" y="336550"/>
            <a:ext cx="3154680" cy="398780"/>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000" spc="600" dirty="0">
                <a:solidFill>
                  <a:srgbClr val="084772"/>
                </a:solidFill>
                <a:latin typeface="微软雅黑" panose="020B0503020204020204" pitchFamily="34" charset="-122"/>
                <a:ea typeface="微软雅黑" panose="020B0503020204020204" pitchFamily="34" charset="-122"/>
              </a:rPr>
              <a:t>木马原理及典型结构</a:t>
            </a:r>
          </a:p>
        </p:txBody>
      </p:sp>
      <p:sp>
        <p:nvSpPr>
          <p:cNvPr id="5" name="object 2"/>
          <p:cNvSpPr txBox="1"/>
          <p:nvPr/>
        </p:nvSpPr>
        <p:spPr>
          <a:xfrm>
            <a:off x="825212" y="1327355"/>
            <a:ext cx="10590040" cy="5391166"/>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chemeClr val="accent5"/>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000" dirty="0" err="1">
                <a:solidFill>
                  <a:schemeClr val="tx1"/>
                </a:solidFill>
              </a:rPr>
              <a:t>一个完整的特洛伊木马套装程序含了两部分：</a:t>
            </a:r>
            <a:r>
              <a:rPr sz="2000" dirty="0" err="1">
                <a:solidFill>
                  <a:srgbClr val="C00000"/>
                </a:solidFill>
              </a:rPr>
              <a:t>服务端</a:t>
            </a:r>
            <a:r>
              <a:rPr sz="2000" dirty="0" err="1">
                <a:solidFill>
                  <a:schemeClr val="tx1"/>
                </a:solidFill>
              </a:rPr>
              <a:t>（服务器部分）和</a:t>
            </a:r>
            <a:r>
              <a:rPr sz="2000" dirty="0" err="1">
                <a:solidFill>
                  <a:srgbClr val="C00000"/>
                </a:solidFill>
              </a:rPr>
              <a:t>客户端</a:t>
            </a:r>
            <a:r>
              <a:rPr sz="2000" dirty="0" err="1">
                <a:solidFill>
                  <a:schemeClr val="tx1"/>
                </a:solidFill>
              </a:rPr>
              <a:t>（控制器部分</a:t>
            </a:r>
            <a:r>
              <a:rPr sz="2000" dirty="0" smtClean="0">
                <a:solidFill>
                  <a:schemeClr val="tx1"/>
                </a:solidFill>
              </a:rPr>
              <a:t>）。</a:t>
            </a:r>
            <a:endParaRPr lang="en-US" sz="2000" dirty="0" smtClean="0">
              <a:solidFill>
                <a:schemeClr val="tx1"/>
              </a:solidFill>
            </a:endParaRPr>
          </a:p>
          <a:p>
            <a:pPr lvl="1"/>
            <a:r>
              <a:rPr sz="1800" dirty="0" err="1" smtClean="0"/>
              <a:t>植入对方电脑的是服务端</a:t>
            </a:r>
            <a:r>
              <a:rPr sz="1800" dirty="0" err="1"/>
              <a:t>，</a:t>
            </a:r>
            <a:r>
              <a:rPr sz="1800" dirty="0" err="1" smtClean="0"/>
              <a:t>而黑客利用客户端</a:t>
            </a:r>
            <a:r>
              <a:rPr lang="zh-CN" altLang="en-US" sz="1800" dirty="0" smtClean="0"/>
              <a:t>接</a:t>
            </a:r>
            <a:r>
              <a:rPr sz="1800" dirty="0" err="1" smtClean="0"/>
              <a:t>入运行了服务端的电脑</a:t>
            </a:r>
            <a:r>
              <a:rPr sz="1800" dirty="0" smtClean="0"/>
              <a:t>。</a:t>
            </a:r>
            <a:endParaRPr lang="en-US" sz="1800" dirty="0" smtClean="0"/>
          </a:p>
          <a:p>
            <a:pPr lvl="1"/>
            <a:r>
              <a:rPr sz="1800" dirty="0" smtClean="0"/>
              <a:t>运行了木马程序的服务端以后</a:t>
            </a:r>
            <a:r>
              <a:rPr sz="1800" dirty="0"/>
              <a:t>，会产生一个有着容易迷惑用户的名称的进程，暗中打开端口，向指定地点发送数据（如网络游戏的密码，即时通信软件密码和用户上网密码等），</a:t>
            </a:r>
            <a:r>
              <a:rPr sz="1800" dirty="0" err="1"/>
              <a:t>黑客甚至可以利用这些打开的端口进入电脑系统</a:t>
            </a:r>
            <a:r>
              <a:rPr sz="1800" dirty="0"/>
              <a:t>。</a:t>
            </a:r>
          </a:p>
          <a:p>
            <a:r>
              <a:rPr sz="2000" dirty="0" err="1" smtClean="0">
                <a:solidFill>
                  <a:schemeClr val="tx1"/>
                </a:solidFill>
              </a:rPr>
              <a:t>由于现在的网络信息系统会</a:t>
            </a:r>
            <a:r>
              <a:rPr lang="zh-CN" altLang="en-US" sz="2000" dirty="0" smtClean="0">
                <a:solidFill>
                  <a:schemeClr val="tx1"/>
                </a:solidFill>
              </a:rPr>
              <a:t>在</a:t>
            </a:r>
            <a:r>
              <a:rPr sz="2000" dirty="0" err="1">
                <a:solidFill>
                  <a:schemeClr val="tx1"/>
                </a:solidFill>
              </a:rPr>
              <a:t>网络边界配置防火墙以阻止非授权端口被外网连接，</a:t>
            </a:r>
            <a:r>
              <a:rPr sz="2000" dirty="0" err="1" smtClean="0">
                <a:solidFill>
                  <a:schemeClr val="tx1"/>
                </a:solidFill>
              </a:rPr>
              <a:t>使得传统的木马服务端无</a:t>
            </a:r>
            <a:r>
              <a:rPr lang="zh-CN" altLang="en-US" sz="2000" dirty="0" smtClean="0">
                <a:solidFill>
                  <a:schemeClr val="tx1"/>
                </a:solidFill>
              </a:rPr>
              <a:t>法</a:t>
            </a:r>
            <a:r>
              <a:rPr sz="2000" dirty="0" err="1" smtClean="0">
                <a:solidFill>
                  <a:schemeClr val="tx1"/>
                </a:solidFill>
              </a:rPr>
              <a:t>被控制</a:t>
            </a:r>
            <a:r>
              <a:rPr sz="2000" dirty="0" err="1">
                <a:solidFill>
                  <a:schemeClr val="tx1"/>
                </a:solidFill>
              </a:rPr>
              <a:t>，现代的目标主要采用</a:t>
            </a:r>
            <a:r>
              <a:rPr sz="2000" dirty="0" err="1">
                <a:solidFill>
                  <a:srgbClr val="C00000"/>
                </a:solidFill>
              </a:rPr>
              <a:t>反弹端口</a:t>
            </a:r>
            <a:r>
              <a:rPr sz="2000" dirty="0" err="1">
                <a:solidFill>
                  <a:schemeClr val="tx1"/>
                </a:solidFill>
              </a:rPr>
              <a:t>的形式</a:t>
            </a:r>
            <a:r>
              <a:rPr sz="2000" dirty="0">
                <a:solidFill>
                  <a:schemeClr val="tx1"/>
                </a:solidFill>
              </a:rPr>
              <a:t>：</a:t>
            </a:r>
            <a:endParaRPr lang="en-US" sz="2000" dirty="0">
              <a:solidFill>
                <a:schemeClr val="tx1"/>
              </a:solidFill>
            </a:endParaRPr>
          </a:p>
          <a:p>
            <a:pPr lvl="1"/>
            <a:r>
              <a:rPr sz="1800" dirty="0"/>
              <a:t>即客户端被植入到目标系统，</a:t>
            </a:r>
            <a:r>
              <a:rPr sz="1800" dirty="0" smtClean="0"/>
              <a:t>而服务端在攻击者的电脑中运行</a:t>
            </a:r>
            <a:r>
              <a:rPr sz="1800" dirty="0"/>
              <a:t>，木马客户端运行后主动连接服务端，而由内网到外网的连接是不会被防火墙封堵的。这种木马就是所谓的“反弹端口型木马”。</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 y="336652"/>
            <a:ext cx="12192000" cy="378460"/>
            <a:chOff x="0" y="247949"/>
            <a:chExt cx="12192000" cy="378460"/>
          </a:xfrm>
        </p:grpSpPr>
        <p:sp>
          <p:nvSpPr>
            <p:cNvPr id="29" name="矩形 28"/>
            <p:cNvSpPr/>
            <p:nvPr/>
          </p:nvSpPr>
          <p:spPr>
            <a:xfrm>
              <a:off x="4251958" y="247949"/>
              <a:ext cx="7940042"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247949"/>
              <a:ext cx="91948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7"/>
          <p:cNvSpPr txBox="1"/>
          <p:nvPr/>
        </p:nvSpPr>
        <p:spPr>
          <a:xfrm>
            <a:off x="1008380" y="314742"/>
            <a:ext cx="3154680" cy="398780"/>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000" spc="600" dirty="0">
                <a:solidFill>
                  <a:srgbClr val="084772"/>
                </a:solidFill>
                <a:latin typeface="微软雅黑" panose="020B0503020204020204" pitchFamily="34" charset="-122"/>
                <a:ea typeface="微软雅黑" panose="020B0503020204020204" pitchFamily="34" charset="-122"/>
              </a:rPr>
              <a:t>木马原理及典型结构</a:t>
            </a:r>
          </a:p>
        </p:txBody>
      </p:sp>
      <p:grpSp>
        <p:nvGrpSpPr>
          <p:cNvPr id="89" name="组合 88"/>
          <p:cNvGrpSpPr/>
          <p:nvPr/>
        </p:nvGrpSpPr>
        <p:grpSpPr>
          <a:xfrm>
            <a:off x="2313940" y="1700530"/>
            <a:ext cx="7762240" cy="2567940"/>
            <a:chOff x="1053" y="1945"/>
            <a:chExt cx="12224" cy="4044"/>
          </a:xfrm>
        </p:grpSpPr>
        <p:sp>
          <p:nvSpPr>
            <p:cNvPr id="3" name="object 3"/>
            <p:cNvSpPr/>
            <p:nvPr/>
          </p:nvSpPr>
          <p:spPr>
            <a:xfrm>
              <a:off x="1908" y="4159"/>
              <a:ext cx="896" cy="635"/>
            </a:xfrm>
            <a:custGeom>
              <a:avLst/>
              <a:gdLst/>
              <a:ahLst/>
              <a:cxnLst/>
              <a:rect l="l" t="t" r="r" b="b"/>
              <a:pathLst>
                <a:path w="568960" h="403225">
                  <a:moveTo>
                    <a:pt x="419763" y="0"/>
                  </a:moveTo>
                  <a:lnTo>
                    <a:pt x="0" y="402817"/>
                  </a:lnTo>
                  <a:lnTo>
                    <a:pt x="206084" y="402817"/>
                  </a:lnTo>
                  <a:lnTo>
                    <a:pt x="256795" y="395367"/>
                  </a:lnTo>
                  <a:lnTo>
                    <a:pt x="306117" y="382923"/>
                  </a:lnTo>
                  <a:lnTo>
                    <a:pt x="353719" y="365665"/>
                  </a:lnTo>
                  <a:lnTo>
                    <a:pt x="399269" y="343774"/>
                  </a:lnTo>
                  <a:lnTo>
                    <a:pt x="442435" y="317431"/>
                  </a:lnTo>
                  <a:lnTo>
                    <a:pt x="482886" y="286815"/>
                  </a:lnTo>
                  <a:lnTo>
                    <a:pt x="520289" y="252108"/>
                  </a:lnTo>
                  <a:lnTo>
                    <a:pt x="554314" y="213490"/>
                  </a:lnTo>
                  <a:lnTo>
                    <a:pt x="568791" y="169027"/>
                  </a:lnTo>
                  <a:lnTo>
                    <a:pt x="568835" y="123830"/>
                  </a:lnTo>
                  <a:lnTo>
                    <a:pt x="555463" y="81146"/>
                  </a:lnTo>
                  <a:lnTo>
                    <a:pt x="529690" y="44224"/>
                  </a:lnTo>
                  <a:lnTo>
                    <a:pt x="492533" y="16311"/>
                  </a:lnTo>
                  <a:lnTo>
                    <a:pt x="438634" y="428"/>
                  </a:lnTo>
                  <a:lnTo>
                    <a:pt x="419763" y="0"/>
                  </a:lnTo>
                  <a:close/>
                </a:path>
              </a:pathLst>
            </a:custGeom>
            <a:solidFill>
              <a:srgbClr val="DFDFDF"/>
            </a:solidFill>
          </p:spPr>
          <p:txBody>
            <a:bodyPr wrap="square" lIns="0" tIns="0" rIns="0" bIns="0" rtlCol="0"/>
            <a:lstStyle/>
            <a:p>
              <a:endParaRPr/>
            </a:p>
          </p:txBody>
        </p:sp>
        <p:sp>
          <p:nvSpPr>
            <p:cNvPr id="4" name="object 4"/>
            <p:cNvSpPr/>
            <p:nvPr/>
          </p:nvSpPr>
          <p:spPr>
            <a:xfrm>
              <a:off x="1908" y="4313"/>
              <a:ext cx="615" cy="480"/>
            </a:xfrm>
            <a:prstGeom prst="rect">
              <a:avLst/>
            </a:prstGeom>
            <a:blipFill>
              <a:blip r:embed="rId2" cstate="print"/>
              <a:stretch>
                <a:fillRect/>
              </a:stretch>
            </a:blipFill>
          </p:spPr>
          <p:txBody>
            <a:bodyPr wrap="square" lIns="0" tIns="0" rIns="0" bIns="0" rtlCol="0"/>
            <a:lstStyle/>
            <a:p>
              <a:endParaRPr/>
            </a:p>
          </p:txBody>
        </p:sp>
        <p:sp>
          <p:nvSpPr>
            <p:cNvPr id="2" name="object 5"/>
            <p:cNvSpPr/>
            <p:nvPr/>
          </p:nvSpPr>
          <p:spPr>
            <a:xfrm>
              <a:off x="1908" y="4313"/>
              <a:ext cx="616" cy="481"/>
            </a:xfrm>
            <a:custGeom>
              <a:avLst/>
              <a:gdLst/>
              <a:ahLst/>
              <a:cxnLst/>
              <a:rect l="l" t="t" r="r" b="b"/>
              <a:pathLst>
                <a:path w="391159" h="305435">
                  <a:moveTo>
                    <a:pt x="312" y="226135"/>
                  </a:moveTo>
                  <a:lnTo>
                    <a:pt x="390757" y="0"/>
                  </a:lnTo>
                  <a:lnTo>
                    <a:pt x="364371" y="94663"/>
                  </a:lnTo>
                  <a:lnTo>
                    <a:pt x="0" y="305021"/>
                  </a:lnTo>
                  <a:lnTo>
                    <a:pt x="312" y="226135"/>
                  </a:lnTo>
                  <a:close/>
                </a:path>
              </a:pathLst>
            </a:custGeom>
            <a:ln w="10699">
              <a:solidFill>
                <a:srgbClr val="FFFFFF"/>
              </a:solidFill>
            </a:ln>
          </p:spPr>
          <p:txBody>
            <a:bodyPr wrap="square" lIns="0" tIns="0" rIns="0" bIns="0" rtlCol="0"/>
            <a:lstStyle/>
            <a:p>
              <a:endParaRPr/>
            </a:p>
          </p:txBody>
        </p:sp>
        <p:sp>
          <p:nvSpPr>
            <p:cNvPr id="6" name="object 6"/>
            <p:cNvSpPr/>
            <p:nvPr/>
          </p:nvSpPr>
          <p:spPr>
            <a:xfrm>
              <a:off x="2440" y="3683"/>
              <a:ext cx="275" cy="67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440" y="3683"/>
              <a:ext cx="275" cy="679"/>
            </a:xfrm>
            <a:custGeom>
              <a:avLst/>
              <a:gdLst/>
              <a:ahLst/>
              <a:cxnLst/>
              <a:rect l="l" t="t" r="r" b="b"/>
              <a:pathLst>
                <a:path w="174625" h="431164">
                  <a:moveTo>
                    <a:pt x="0" y="430928"/>
                  </a:moveTo>
                  <a:lnTo>
                    <a:pt x="128132" y="0"/>
                  </a:lnTo>
                  <a:lnTo>
                    <a:pt x="174561" y="0"/>
                  </a:lnTo>
                  <a:lnTo>
                    <a:pt x="53218" y="399729"/>
                  </a:lnTo>
                  <a:lnTo>
                    <a:pt x="0" y="430928"/>
                  </a:lnTo>
                  <a:close/>
                </a:path>
              </a:pathLst>
            </a:custGeom>
            <a:ln w="10716">
              <a:solidFill>
                <a:srgbClr val="FFFFFF"/>
              </a:solidFill>
            </a:ln>
          </p:spPr>
          <p:txBody>
            <a:bodyPr wrap="square" lIns="0" tIns="0" rIns="0" bIns="0" rtlCol="0"/>
            <a:lstStyle/>
            <a:p>
              <a:endParaRPr/>
            </a:p>
          </p:txBody>
        </p:sp>
        <p:sp>
          <p:nvSpPr>
            <p:cNvPr id="8" name="object 8"/>
            <p:cNvSpPr/>
            <p:nvPr/>
          </p:nvSpPr>
          <p:spPr>
            <a:xfrm>
              <a:off x="1787" y="3194"/>
              <a:ext cx="927" cy="49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787" y="3194"/>
              <a:ext cx="928" cy="490"/>
            </a:xfrm>
            <a:custGeom>
              <a:avLst/>
              <a:gdLst/>
              <a:ahLst/>
              <a:cxnLst/>
              <a:rect l="l" t="t" r="r" b="b"/>
              <a:pathLst>
                <a:path w="589280" h="311150">
                  <a:moveTo>
                    <a:pt x="0" y="1781"/>
                  </a:moveTo>
                  <a:lnTo>
                    <a:pt x="47932" y="0"/>
                  </a:lnTo>
                  <a:lnTo>
                    <a:pt x="424633" y="199033"/>
                  </a:lnTo>
                  <a:lnTo>
                    <a:pt x="588816" y="310943"/>
                  </a:lnTo>
                  <a:lnTo>
                    <a:pt x="542387" y="310943"/>
                  </a:lnTo>
                  <a:lnTo>
                    <a:pt x="496876" y="285736"/>
                  </a:lnTo>
                  <a:lnTo>
                    <a:pt x="451421" y="260430"/>
                  </a:lnTo>
                  <a:lnTo>
                    <a:pt x="406022" y="235023"/>
                  </a:lnTo>
                  <a:lnTo>
                    <a:pt x="360680" y="209516"/>
                  </a:lnTo>
                  <a:lnTo>
                    <a:pt x="315394" y="183908"/>
                  </a:lnTo>
                  <a:lnTo>
                    <a:pt x="270166" y="158199"/>
                  </a:lnTo>
                  <a:lnTo>
                    <a:pt x="224994" y="132387"/>
                  </a:lnTo>
                  <a:lnTo>
                    <a:pt x="179880" y="106473"/>
                  </a:lnTo>
                  <a:lnTo>
                    <a:pt x="134823" y="80456"/>
                  </a:lnTo>
                  <a:lnTo>
                    <a:pt x="89824" y="54335"/>
                  </a:lnTo>
                  <a:lnTo>
                    <a:pt x="44883" y="28110"/>
                  </a:lnTo>
                  <a:lnTo>
                    <a:pt x="0" y="1781"/>
                  </a:lnTo>
                  <a:close/>
                </a:path>
              </a:pathLst>
            </a:custGeom>
            <a:ln w="10693">
              <a:solidFill>
                <a:srgbClr val="FFFFFF"/>
              </a:solidFill>
            </a:ln>
          </p:spPr>
          <p:txBody>
            <a:bodyPr wrap="square" lIns="0" tIns="0" rIns="0" bIns="0" rtlCol="0"/>
            <a:lstStyle/>
            <a:p>
              <a:endParaRPr/>
            </a:p>
          </p:txBody>
        </p:sp>
        <p:sp>
          <p:nvSpPr>
            <p:cNvPr id="10" name="object 10"/>
            <p:cNvSpPr/>
            <p:nvPr/>
          </p:nvSpPr>
          <p:spPr>
            <a:xfrm>
              <a:off x="1053" y="3872"/>
              <a:ext cx="1387" cy="79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053" y="3872"/>
              <a:ext cx="1387" cy="797"/>
            </a:xfrm>
            <a:custGeom>
              <a:avLst/>
              <a:gdLst/>
              <a:ahLst/>
              <a:cxnLst/>
              <a:rect l="l" t="t" r="r" b="b"/>
              <a:pathLst>
                <a:path w="880744" h="506094">
                  <a:moveTo>
                    <a:pt x="0" y="195634"/>
                  </a:moveTo>
                  <a:lnTo>
                    <a:pt x="339786" y="0"/>
                  </a:lnTo>
                  <a:lnTo>
                    <a:pt x="880670" y="310988"/>
                  </a:lnTo>
                  <a:lnTo>
                    <a:pt x="543444" y="505925"/>
                  </a:lnTo>
                  <a:lnTo>
                    <a:pt x="493647" y="489058"/>
                  </a:lnTo>
                  <a:lnTo>
                    <a:pt x="444532" y="470477"/>
                  </a:lnTo>
                  <a:lnTo>
                    <a:pt x="396141" y="450208"/>
                  </a:lnTo>
                  <a:lnTo>
                    <a:pt x="348515" y="428273"/>
                  </a:lnTo>
                  <a:lnTo>
                    <a:pt x="301696" y="404696"/>
                  </a:lnTo>
                  <a:lnTo>
                    <a:pt x="255724" y="379499"/>
                  </a:lnTo>
                  <a:lnTo>
                    <a:pt x="210641" y="352708"/>
                  </a:lnTo>
                  <a:lnTo>
                    <a:pt x="166488" y="324344"/>
                  </a:lnTo>
                  <a:lnTo>
                    <a:pt x="123306" y="294431"/>
                  </a:lnTo>
                  <a:lnTo>
                    <a:pt x="81136" y="262993"/>
                  </a:lnTo>
                  <a:lnTo>
                    <a:pt x="40021" y="230053"/>
                  </a:lnTo>
                  <a:lnTo>
                    <a:pt x="0" y="195634"/>
                  </a:lnTo>
                  <a:close/>
                </a:path>
              </a:pathLst>
            </a:custGeom>
            <a:ln w="10695">
              <a:solidFill>
                <a:srgbClr val="FFFFFF"/>
              </a:solidFill>
            </a:ln>
          </p:spPr>
          <p:txBody>
            <a:bodyPr wrap="square" lIns="0" tIns="0" rIns="0" bIns="0" rtlCol="0"/>
            <a:lstStyle/>
            <a:p>
              <a:endParaRPr/>
            </a:p>
          </p:txBody>
        </p:sp>
        <p:sp>
          <p:nvSpPr>
            <p:cNvPr id="12" name="object 12"/>
            <p:cNvSpPr/>
            <p:nvPr/>
          </p:nvSpPr>
          <p:spPr>
            <a:xfrm>
              <a:off x="1588" y="3194"/>
              <a:ext cx="1054" cy="116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1588" y="3194"/>
              <a:ext cx="1054" cy="1169"/>
            </a:xfrm>
            <a:custGeom>
              <a:avLst/>
              <a:gdLst/>
              <a:ahLst/>
              <a:cxnLst/>
              <a:rect l="l" t="t" r="r" b="b"/>
              <a:pathLst>
                <a:path w="669289" h="742314">
                  <a:moveTo>
                    <a:pt x="540898" y="741886"/>
                  </a:moveTo>
                  <a:lnTo>
                    <a:pt x="495923" y="715792"/>
                  </a:lnTo>
                  <a:lnTo>
                    <a:pt x="450931" y="689730"/>
                  </a:lnTo>
                  <a:lnTo>
                    <a:pt x="405920" y="663700"/>
                  </a:lnTo>
                  <a:lnTo>
                    <a:pt x="360891" y="637704"/>
                  </a:lnTo>
                  <a:lnTo>
                    <a:pt x="315845" y="611739"/>
                  </a:lnTo>
                  <a:lnTo>
                    <a:pt x="270780" y="585808"/>
                  </a:lnTo>
                  <a:lnTo>
                    <a:pt x="225697" y="559909"/>
                  </a:lnTo>
                  <a:lnTo>
                    <a:pt x="180597" y="534042"/>
                  </a:lnTo>
                  <a:lnTo>
                    <a:pt x="135478" y="508207"/>
                  </a:lnTo>
                  <a:lnTo>
                    <a:pt x="90342" y="482405"/>
                  </a:lnTo>
                  <a:lnTo>
                    <a:pt x="45187" y="456636"/>
                  </a:lnTo>
                  <a:lnTo>
                    <a:pt x="14" y="430898"/>
                  </a:lnTo>
                  <a:lnTo>
                    <a:pt x="128132" y="0"/>
                  </a:lnTo>
                  <a:lnTo>
                    <a:pt x="669016" y="310943"/>
                  </a:lnTo>
                  <a:lnTo>
                    <a:pt x="540883" y="741872"/>
                  </a:lnTo>
                  <a:close/>
                </a:path>
              </a:pathLst>
            </a:custGeom>
            <a:ln w="10705">
              <a:solidFill>
                <a:srgbClr val="000000"/>
              </a:solidFill>
            </a:ln>
          </p:spPr>
          <p:txBody>
            <a:bodyPr wrap="square" lIns="0" tIns="0" rIns="0" bIns="0" rtlCol="0"/>
            <a:lstStyle/>
            <a:p>
              <a:endParaRPr/>
            </a:p>
          </p:txBody>
        </p:sp>
        <p:sp>
          <p:nvSpPr>
            <p:cNvPr id="14" name="object 14"/>
            <p:cNvSpPr/>
            <p:nvPr/>
          </p:nvSpPr>
          <p:spPr>
            <a:xfrm>
              <a:off x="1053" y="4180"/>
              <a:ext cx="856" cy="613"/>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053" y="4180"/>
              <a:ext cx="856" cy="613"/>
            </a:xfrm>
            <a:custGeom>
              <a:avLst/>
              <a:gdLst/>
              <a:ahLst/>
              <a:cxnLst/>
              <a:rect l="l" t="t" r="r" b="b"/>
              <a:pathLst>
                <a:path w="543560" h="389255">
                  <a:moveTo>
                    <a:pt x="0" y="73632"/>
                  </a:moveTo>
                  <a:lnTo>
                    <a:pt x="35631" y="107512"/>
                  </a:lnTo>
                  <a:lnTo>
                    <a:pt x="72463" y="139893"/>
                  </a:lnTo>
                  <a:lnTo>
                    <a:pt x="110448" y="170747"/>
                  </a:lnTo>
                  <a:lnTo>
                    <a:pt x="149536" y="200046"/>
                  </a:lnTo>
                  <a:lnTo>
                    <a:pt x="189682" y="227762"/>
                  </a:lnTo>
                  <a:lnTo>
                    <a:pt x="230836" y="253867"/>
                  </a:lnTo>
                  <a:lnTo>
                    <a:pt x="272950" y="278334"/>
                  </a:lnTo>
                  <a:lnTo>
                    <a:pt x="315978" y="301135"/>
                  </a:lnTo>
                  <a:lnTo>
                    <a:pt x="359870" y="322242"/>
                  </a:lnTo>
                  <a:lnTo>
                    <a:pt x="404580" y="341628"/>
                  </a:lnTo>
                  <a:lnTo>
                    <a:pt x="450059" y="359264"/>
                  </a:lnTo>
                  <a:lnTo>
                    <a:pt x="496258" y="375123"/>
                  </a:lnTo>
                  <a:lnTo>
                    <a:pt x="543131" y="389177"/>
                  </a:lnTo>
                  <a:lnTo>
                    <a:pt x="543444" y="310290"/>
                  </a:lnTo>
                  <a:lnTo>
                    <a:pt x="496675" y="296566"/>
                  </a:lnTo>
                  <a:lnTo>
                    <a:pt x="450561" y="281053"/>
                  </a:lnTo>
                  <a:lnTo>
                    <a:pt x="405149" y="263777"/>
                  </a:lnTo>
                  <a:lnTo>
                    <a:pt x="360485" y="244766"/>
                  </a:lnTo>
                  <a:lnTo>
                    <a:pt x="316618" y="224045"/>
                  </a:lnTo>
                  <a:lnTo>
                    <a:pt x="273594" y="201643"/>
                  </a:lnTo>
                  <a:lnTo>
                    <a:pt x="231460" y="177586"/>
                  </a:lnTo>
                  <a:lnTo>
                    <a:pt x="190264" y="151901"/>
                  </a:lnTo>
                  <a:lnTo>
                    <a:pt x="150053" y="124616"/>
                  </a:lnTo>
                  <a:lnTo>
                    <a:pt x="110874" y="95755"/>
                  </a:lnTo>
                  <a:lnTo>
                    <a:pt x="72773" y="65348"/>
                  </a:lnTo>
                  <a:lnTo>
                    <a:pt x="35800" y="33421"/>
                  </a:lnTo>
                  <a:lnTo>
                    <a:pt x="0" y="0"/>
                  </a:lnTo>
                  <a:lnTo>
                    <a:pt x="0" y="73632"/>
                  </a:lnTo>
                  <a:close/>
                </a:path>
              </a:pathLst>
            </a:custGeom>
            <a:ln w="10698">
              <a:solidFill>
                <a:srgbClr val="000000"/>
              </a:solidFill>
            </a:ln>
          </p:spPr>
          <p:txBody>
            <a:bodyPr wrap="square" lIns="0" tIns="0" rIns="0" bIns="0" rtlCol="0"/>
            <a:lstStyle/>
            <a:p>
              <a:endParaRPr/>
            </a:p>
          </p:txBody>
        </p:sp>
        <p:sp>
          <p:nvSpPr>
            <p:cNvPr id="16" name="object 16"/>
            <p:cNvSpPr/>
            <p:nvPr/>
          </p:nvSpPr>
          <p:spPr>
            <a:xfrm>
              <a:off x="1053" y="3194"/>
              <a:ext cx="1662" cy="1600"/>
            </a:xfrm>
            <a:custGeom>
              <a:avLst/>
              <a:gdLst/>
              <a:ahLst/>
              <a:cxnLst/>
              <a:rect l="l" t="t" r="r" b="b"/>
              <a:pathLst>
                <a:path w="1055370" h="1016000">
                  <a:moveTo>
                    <a:pt x="543131" y="1015695"/>
                  </a:moveTo>
                  <a:lnTo>
                    <a:pt x="907503" y="805337"/>
                  </a:lnTo>
                  <a:lnTo>
                    <a:pt x="1055232" y="310943"/>
                  </a:lnTo>
                  <a:lnTo>
                    <a:pt x="514348" y="0"/>
                  </a:lnTo>
                  <a:lnTo>
                    <a:pt x="467919" y="0"/>
                  </a:lnTo>
                  <a:lnTo>
                    <a:pt x="339786" y="430883"/>
                  </a:lnTo>
                  <a:lnTo>
                    <a:pt x="0" y="626518"/>
                  </a:lnTo>
                  <a:lnTo>
                    <a:pt x="0" y="700150"/>
                  </a:lnTo>
                  <a:lnTo>
                    <a:pt x="35748" y="733868"/>
                  </a:lnTo>
                  <a:lnTo>
                    <a:pt x="72672" y="766109"/>
                  </a:lnTo>
                  <a:lnTo>
                    <a:pt x="110723" y="796848"/>
                  </a:lnTo>
                  <a:lnTo>
                    <a:pt x="149857" y="826057"/>
                  </a:lnTo>
                  <a:lnTo>
                    <a:pt x="190027" y="853711"/>
                  </a:lnTo>
                  <a:lnTo>
                    <a:pt x="231186" y="879781"/>
                  </a:lnTo>
                  <a:lnTo>
                    <a:pt x="273289" y="904241"/>
                  </a:lnTo>
                  <a:lnTo>
                    <a:pt x="316289" y="927064"/>
                  </a:lnTo>
                  <a:lnTo>
                    <a:pt x="360140" y="948225"/>
                  </a:lnTo>
                  <a:lnTo>
                    <a:pt x="404796" y="967695"/>
                  </a:lnTo>
                  <a:lnTo>
                    <a:pt x="450211" y="985447"/>
                  </a:lnTo>
                  <a:lnTo>
                    <a:pt x="496338" y="1001457"/>
                  </a:lnTo>
                  <a:lnTo>
                    <a:pt x="543131" y="1015695"/>
                  </a:lnTo>
                  <a:close/>
                </a:path>
              </a:pathLst>
            </a:custGeom>
            <a:ln w="22298">
              <a:solidFill>
                <a:srgbClr val="000000"/>
              </a:solidFill>
            </a:ln>
          </p:spPr>
          <p:txBody>
            <a:bodyPr wrap="square" lIns="0" tIns="0" rIns="0" bIns="0" rtlCol="0"/>
            <a:lstStyle/>
            <a:p>
              <a:endParaRPr/>
            </a:p>
          </p:txBody>
        </p:sp>
        <p:sp>
          <p:nvSpPr>
            <p:cNvPr id="17" name="object 17"/>
            <p:cNvSpPr/>
            <p:nvPr/>
          </p:nvSpPr>
          <p:spPr>
            <a:xfrm>
              <a:off x="1651" y="3273"/>
              <a:ext cx="755" cy="1019"/>
            </a:xfrm>
            <a:custGeom>
              <a:avLst/>
              <a:gdLst/>
              <a:ahLst/>
              <a:cxnLst/>
              <a:rect l="l" t="t" r="r" b="b"/>
              <a:pathLst>
                <a:path w="479425" h="647064">
                  <a:moveTo>
                    <a:pt x="111857" y="0"/>
                  </a:moveTo>
                  <a:lnTo>
                    <a:pt x="0" y="372390"/>
                  </a:lnTo>
                  <a:lnTo>
                    <a:pt x="479072" y="646911"/>
                  </a:lnTo>
                </a:path>
              </a:pathLst>
            </a:custGeom>
            <a:ln w="10708">
              <a:solidFill>
                <a:srgbClr val="FFFFFF"/>
              </a:solidFill>
            </a:ln>
          </p:spPr>
          <p:txBody>
            <a:bodyPr wrap="square" lIns="0" tIns="0" rIns="0" bIns="0" rtlCol="0"/>
            <a:lstStyle/>
            <a:p>
              <a:endParaRPr/>
            </a:p>
          </p:txBody>
        </p:sp>
        <p:sp>
          <p:nvSpPr>
            <p:cNvPr id="18" name="object 18"/>
            <p:cNvSpPr/>
            <p:nvPr/>
          </p:nvSpPr>
          <p:spPr>
            <a:xfrm>
              <a:off x="1957" y="4479"/>
              <a:ext cx="368" cy="285"/>
            </a:xfrm>
            <a:custGeom>
              <a:avLst/>
              <a:gdLst/>
              <a:ahLst/>
              <a:cxnLst/>
              <a:rect l="l" t="t" r="r" b="b"/>
              <a:pathLst>
                <a:path w="233680" h="180975">
                  <a:moveTo>
                    <a:pt x="233215" y="0"/>
                  </a:moveTo>
                  <a:lnTo>
                    <a:pt x="0" y="134633"/>
                  </a:lnTo>
                  <a:lnTo>
                    <a:pt x="0" y="180911"/>
                  </a:lnTo>
                </a:path>
              </a:pathLst>
            </a:custGeom>
            <a:ln w="10699">
              <a:solidFill>
                <a:srgbClr val="000000"/>
              </a:solidFill>
            </a:ln>
          </p:spPr>
          <p:txBody>
            <a:bodyPr wrap="square" lIns="0" tIns="0" rIns="0" bIns="0" rtlCol="0"/>
            <a:lstStyle/>
            <a:p>
              <a:endParaRPr/>
            </a:p>
          </p:txBody>
        </p:sp>
        <p:sp>
          <p:nvSpPr>
            <p:cNvPr id="19" name="object 19"/>
            <p:cNvSpPr/>
            <p:nvPr/>
          </p:nvSpPr>
          <p:spPr>
            <a:xfrm>
              <a:off x="1674" y="3273"/>
              <a:ext cx="904" cy="1019"/>
            </a:xfrm>
            <a:prstGeom prst="rect">
              <a:avLst/>
            </a:prstGeom>
            <a:blipFill>
              <a:blip r:embed="rId8" cstate="print"/>
              <a:stretch>
                <a:fillRect/>
              </a:stretch>
            </a:blipFill>
          </p:spPr>
          <p:txBody>
            <a:bodyPr wrap="square" lIns="0" tIns="0" rIns="0" bIns="0" rtlCol="0"/>
            <a:lstStyle/>
            <a:p>
              <a:endParaRPr/>
            </a:p>
          </p:txBody>
        </p:sp>
        <p:sp>
          <p:nvSpPr>
            <p:cNvPr id="22" name="object 20"/>
            <p:cNvSpPr/>
            <p:nvPr/>
          </p:nvSpPr>
          <p:spPr>
            <a:xfrm>
              <a:off x="1674" y="3273"/>
              <a:ext cx="905" cy="1019"/>
            </a:xfrm>
            <a:custGeom>
              <a:avLst/>
              <a:gdLst/>
              <a:ahLst/>
              <a:cxnLst/>
              <a:rect l="l" t="t" r="r" b="b"/>
              <a:pathLst>
                <a:path w="574675" h="647064">
                  <a:moveTo>
                    <a:pt x="0" y="368175"/>
                  </a:moveTo>
                  <a:lnTo>
                    <a:pt x="107628" y="6382"/>
                  </a:lnTo>
                  <a:lnTo>
                    <a:pt x="97086" y="0"/>
                  </a:lnTo>
                  <a:lnTo>
                    <a:pt x="140741" y="24423"/>
                  </a:lnTo>
                  <a:lnTo>
                    <a:pt x="184338" y="48956"/>
                  </a:lnTo>
                  <a:lnTo>
                    <a:pt x="227877" y="73598"/>
                  </a:lnTo>
                  <a:lnTo>
                    <a:pt x="271356" y="98348"/>
                  </a:lnTo>
                  <a:lnTo>
                    <a:pt x="314776" y="123206"/>
                  </a:lnTo>
                  <a:lnTo>
                    <a:pt x="358137" y="148172"/>
                  </a:lnTo>
                  <a:lnTo>
                    <a:pt x="401438" y="173243"/>
                  </a:lnTo>
                  <a:lnTo>
                    <a:pt x="444680" y="198421"/>
                  </a:lnTo>
                  <a:lnTo>
                    <a:pt x="487862" y="223703"/>
                  </a:lnTo>
                  <a:lnTo>
                    <a:pt x="530983" y="249090"/>
                  </a:lnTo>
                  <a:lnTo>
                    <a:pt x="574044" y="274580"/>
                  </a:lnTo>
                  <a:lnTo>
                    <a:pt x="464301" y="646911"/>
                  </a:lnTo>
                  <a:lnTo>
                    <a:pt x="466415" y="636388"/>
                  </a:lnTo>
                  <a:lnTo>
                    <a:pt x="423693" y="612585"/>
                  </a:lnTo>
                  <a:lnTo>
                    <a:pt x="381033" y="588666"/>
                  </a:lnTo>
                  <a:lnTo>
                    <a:pt x="338438" y="564631"/>
                  </a:lnTo>
                  <a:lnTo>
                    <a:pt x="295907" y="540479"/>
                  </a:lnTo>
                  <a:lnTo>
                    <a:pt x="253440" y="516212"/>
                  </a:lnTo>
                  <a:lnTo>
                    <a:pt x="211037" y="491829"/>
                  </a:lnTo>
                  <a:lnTo>
                    <a:pt x="168699" y="467329"/>
                  </a:lnTo>
                  <a:lnTo>
                    <a:pt x="126427" y="442714"/>
                  </a:lnTo>
                  <a:lnTo>
                    <a:pt x="84219" y="417983"/>
                  </a:lnTo>
                  <a:lnTo>
                    <a:pt x="42076" y="393137"/>
                  </a:lnTo>
                  <a:lnTo>
                    <a:pt x="0" y="368175"/>
                  </a:lnTo>
                  <a:close/>
                </a:path>
              </a:pathLst>
            </a:custGeom>
            <a:ln w="10705">
              <a:solidFill>
                <a:srgbClr val="000000"/>
              </a:solidFill>
            </a:ln>
          </p:spPr>
          <p:txBody>
            <a:bodyPr wrap="square" lIns="0" tIns="0" rIns="0" bIns="0" rtlCol="0"/>
            <a:lstStyle/>
            <a:p>
              <a:endParaRPr/>
            </a:p>
          </p:txBody>
        </p:sp>
        <p:sp>
          <p:nvSpPr>
            <p:cNvPr id="23" name="object 21"/>
            <p:cNvSpPr/>
            <p:nvPr/>
          </p:nvSpPr>
          <p:spPr>
            <a:xfrm>
              <a:off x="1173" y="3929"/>
              <a:ext cx="1166" cy="671"/>
            </a:xfrm>
            <a:custGeom>
              <a:avLst/>
              <a:gdLst/>
              <a:ahLst/>
              <a:cxnLst/>
              <a:rect l="l" t="t" r="r" b="b"/>
              <a:pathLst>
                <a:path w="740410" h="426085">
                  <a:moveTo>
                    <a:pt x="484722" y="371321"/>
                  </a:moveTo>
                  <a:lnTo>
                    <a:pt x="438859" y="397726"/>
                  </a:lnTo>
                  <a:lnTo>
                    <a:pt x="487626" y="425777"/>
                  </a:lnTo>
                  <a:lnTo>
                    <a:pt x="533488" y="399388"/>
                  </a:lnTo>
                  <a:lnTo>
                    <a:pt x="484722" y="371321"/>
                  </a:lnTo>
                  <a:close/>
                </a:path>
                <a:path w="740410" h="426085">
                  <a:moveTo>
                    <a:pt x="553516" y="331737"/>
                  </a:moveTo>
                  <a:lnTo>
                    <a:pt x="507653" y="358127"/>
                  </a:lnTo>
                  <a:lnTo>
                    <a:pt x="556420" y="386193"/>
                  </a:lnTo>
                  <a:lnTo>
                    <a:pt x="602283" y="359789"/>
                  </a:lnTo>
                  <a:lnTo>
                    <a:pt x="553516" y="331737"/>
                  </a:lnTo>
                  <a:close/>
                </a:path>
                <a:path w="740410" h="426085">
                  <a:moveTo>
                    <a:pt x="411580" y="329229"/>
                  </a:moveTo>
                  <a:lnTo>
                    <a:pt x="365717" y="355633"/>
                  </a:lnTo>
                  <a:lnTo>
                    <a:pt x="414483" y="383685"/>
                  </a:lnTo>
                  <a:lnTo>
                    <a:pt x="460346" y="357296"/>
                  </a:lnTo>
                  <a:lnTo>
                    <a:pt x="411580" y="329229"/>
                  </a:lnTo>
                  <a:close/>
                </a:path>
                <a:path w="740410" h="426085">
                  <a:moveTo>
                    <a:pt x="622325" y="292138"/>
                  </a:moveTo>
                  <a:lnTo>
                    <a:pt x="576462" y="318543"/>
                  </a:lnTo>
                  <a:lnTo>
                    <a:pt x="625214" y="346594"/>
                  </a:lnTo>
                  <a:lnTo>
                    <a:pt x="671077" y="320205"/>
                  </a:lnTo>
                  <a:lnTo>
                    <a:pt x="622325" y="292138"/>
                  </a:lnTo>
                  <a:close/>
                </a:path>
                <a:path w="740410" h="426085">
                  <a:moveTo>
                    <a:pt x="480374" y="289645"/>
                  </a:moveTo>
                  <a:lnTo>
                    <a:pt x="434511" y="316034"/>
                  </a:lnTo>
                  <a:lnTo>
                    <a:pt x="483278" y="344101"/>
                  </a:lnTo>
                  <a:lnTo>
                    <a:pt x="529140" y="317697"/>
                  </a:lnTo>
                  <a:lnTo>
                    <a:pt x="480374" y="289645"/>
                  </a:lnTo>
                  <a:close/>
                </a:path>
                <a:path w="740410" h="426085">
                  <a:moveTo>
                    <a:pt x="192153" y="202952"/>
                  </a:moveTo>
                  <a:lnTo>
                    <a:pt x="146290" y="229356"/>
                  </a:lnTo>
                  <a:lnTo>
                    <a:pt x="341341" y="341593"/>
                  </a:lnTo>
                  <a:lnTo>
                    <a:pt x="387204" y="315203"/>
                  </a:lnTo>
                  <a:lnTo>
                    <a:pt x="192153" y="202952"/>
                  </a:lnTo>
                  <a:close/>
                </a:path>
                <a:path w="740410" h="426085">
                  <a:moveTo>
                    <a:pt x="691120" y="252554"/>
                  </a:moveTo>
                  <a:lnTo>
                    <a:pt x="645257" y="278944"/>
                  </a:lnTo>
                  <a:lnTo>
                    <a:pt x="694008" y="307010"/>
                  </a:lnTo>
                  <a:lnTo>
                    <a:pt x="739886" y="280606"/>
                  </a:lnTo>
                  <a:lnTo>
                    <a:pt x="691120" y="252554"/>
                  </a:lnTo>
                  <a:close/>
                </a:path>
                <a:path w="740410" h="426085">
                  <a:moveTo>
                    <a:pt x="549183" y="250046"/>
                  </a:moveTo>
                  <a:lnTo>
                    <a:pt x="503305" y="276450"/>
                  </a:lnTo>
                  <a:lnTo>
                    <a:pt x="552072" y="304502"/>
                  </a:lnTo>
                  <a:lnTo>
                    <a:pt x="597935" y="278112"/>
                  </a:lnTo>
                  <a:lnTo>
                    <a:pt x="549183" y="250046"/>
                  </a:lnTo>
                  <a:close/>
                </a:path>
                <a:path w="740410" h="426085">
                  <a:moveTo>
                    <a:pt x="407232" y="247552"/>
                  </a:moveTo>
                  <a:lnTo>
                    <a:pt x="361369" y="273942"/>
                  </a:lnTo>
                  <a:lnTo>
                    <a:pt x="410135" y="302008"/>
                  </a:lnTo>
                  <a:lnTo>
                    <a:pt x="455998" y="275604"/>
                  </a:lnTo>
                  <a:lnTo>
                    <a:pt x="407232" y="247552"/>
                  </a:lnTo>
                  <a:close/>
                </a:path>
                <a:path w="740410" h="426085">
                  <a:moveTo>
                    <a:pt x="617977" y="210462"/>
                  </a:moveTo>
                  <a:lnTo>
                    <a:pt x="572114" y="236851"/>
                  </a:lnTo>
                  <a:lnTo>
                    <a:pt x="620866" y="264918"/>
                  </a:lnTo>
                  <a:lnTo>
                    <a:pt x="666744" y="238514"/>
                  </a:lnTo>
                  <a:lnTo>
                    <a:pt x="617977" y="210462"/>
                  </a:lnTo>
                  <a:close/>
                </a:path>
                <a:path w="740410" h="426085">
                  <a:moveTo>
                    <a:pt x="476041" y="207953"/>
                  </a:moveTo>
                  <a:lnTo>
                    <a:pt x="430163" y="234358"/>
                  </a:lnTo>
                  <a:lnTo>
                    <a:pt x="478929" y="262409"/>
                  </a:lnTo>
                  <a:lnTo>
                    <a:pt x="524792" y="236020"/>
                  </a:lnTo>
                  <a:lnTo>
                    <a:pt x="476041" y="207953"/>
                  </a:lnTo>
                  <a:close/>
                </a:path>
                <a:path w="740410" h="426085">
                  <a:moveTo>
                    <a:pt x="334089" y="205460"/>
                  </a:moveTo>
                  <a:lnTo>
                    <a:pt x="288227" y="231849"/>
                  </a:lnTo>
                  <a:lnTo>
                    <a:pt x="336993" y="259916"/>
                  </a:lnTo>
                  <a:lnTo>
                    <a:pt x="382856" y="233512"/>
                  </a:lnTo>
                  <a:lnTo>
                    <a:pt x="334089" y="205460"/>
                  </a:lnTo>
                  <a:close/>
                </a:path>
                <a:path w="740410" h="426085">
                  <a:moveTo>
                    <a:pt x="544835" y="168369"/>
                  </a:moveTo>
                  <a:lnTo>
                    <a:pt x="498972" y="194759"/>
                  </a:lnTo>
                  <a:lnTo>
                    <a:pt x="547739" y="222825"/>
                  </a:lnTo>
                  <a:lnTo>
                    <a:pt x="593601" y="196421"/>
                  </a:lnTo>
                  <a:lnTo>
                    <a:pt x="544835" y="168369"/>
                  </a:lnTo>
                  <a:close/>
                </a:path>
                <a:path w="740410" h="426085">
                  <a:moveTo>
                    <a:pt x="402898" y="165861"/>
                  </a:moveTo>
                  <a:lnTo>
                    <a:pt x="357021" y="192265"/>
                  </a:lnTo>
                  <a:lnTo>
                    <a:pt x="405787" y="220317"/>
                  </a:lnTo>
                  <a:lnTo>
                    <a:pt x="451650" y="193928"/>
                  </a:lnTo>
                  <a:lnTo>
                    <a:pt x="402898" y="165861"/>
                  </a:lnTo>
                  <a:close/>
                </a:path>
                <a:path w="740410" h="426085">
                  <a:moveTo>
                    <a:pt x="260947" y="163367"/>
                  </a:moveTo>
                  <a:lnTo>
                    <a:pt x="215084" y="189757"/>
                  </a:lnTo>
                  <a:lnTo>
                    <a:pt x="263851" y="217823"/>
                  </a:lnTo>
                  <a:lnTo>
                    <a:pt x="309714" y="191419"/>
                  </a:lnTo>
                  <a:lnTo>
                    <a:pt x="260947" y="163367"/>
                  </a:lnTo>
                  <a:close/>
                </a:path>
                <a:path w="740410" h="426085">
                  <a:moveTo>
                    <a:pt x="119011" y="160859"/>
                  </a:moveTo>
                  <a:lnTo>
                    <a:pt x="73148" y="187263"/>
                  </a:lnTo>
                  <a:lnTo>
                    <a:pt x="121899" y="215315"/>
                  </a:lnTo>
                  <a:lnTo>
                    <a:pt x="167777" y="188926"/>
                  </a:lnTo>
                  <a:lnTo>
                    <a:pt x="119011" y="160859"/>
                  </a:lnTo>
                  <a:close/>
                </a:path>
                <a:path w="740410" h="426085">
                  <a:moveTo>
                    <a:pt x="471693" y="126277"/>
                  </a:moveTo>
                  <a:lnTo>
                    <a:pt x="425830" y="152666"/>
                  </a:lnTo>
                  <a:lnTo>
                    <a:pt x="474596" y="180733"/>
                  </a:lnTo>
                  <a:lnTo>
                    <a:pt x="520459" y="154329"/>
                  </a:lnTo>
                  <a:lnTo>
                    <a:pt x="471693" y="126277"/>
                  </a:lnTo>
                  <a:close/>
                </a:path>
                <a:path w="740410" h="426085">
                  <a:moveTo>
                    <a:pt x="329741" y="123769"/>
                  </a:moveTo>
                  <a:lnTo>
                    <a:pt x="283878" y="150173"/>
                  </a:lnTo>
                  <a:lnTo>
                    <a:pt x="332645" y="178225"/>
                  </a:lnTo>
                  <a:lnTo>
                    <a:pt x="378508" y="151835"/>
                  </a:lnTo>
                  <a:lnTo>
                    <a:pt x="329741" y="123769"/>
                  </a:lnTo>
                  <a:close/>
                </a:path>
                <a:path w="740410" h="426085">
                  <a:moveTo>
                    <a:pt x="187805" y="121275"/>
                  </a:moveTo>
                  <a:lnTo>
                    <a:pt x="141942" y="147664"/>
                  </a:lnTo>
                  <a:lnTo>
                    <a:pt x="190708" y="175731"/>
                  </a:lnTo>
                  <a:lnTo>
                    <a:pt x="236571" y="149327"/>
                  </a:lnTo>
                  <a:lnTo>
                    <a:pt x="187805" y="121275"/>
                  </a:lnTo>
                  <a:close/>
                </a:path>
                <a:path w="740410" h="426085">
                  <a:moveTo>
                    <a:pt x="45868" y="118767"/>
                  </a:moveTo>
                  <a:lnTo>
                    <a:pt x="0" y="145171"/>
                  </a:lnTo>
                  <a:lnTo>
                    <a:pt x="48757" y="173223"/>
                  </a:lnTo>
                  <a:lnTo>
                    <a:pt x="94635" y="146833"/>
                  </a:lnTo>
                  <a:lnTo>
                    <a:pt x="45868" y="118767"/>
                  </a:lnTo>
                  <a:close/>
                </a:path>
                <a:path w="740410" h="426085">
                  <a:moveTo>
                    <a:pt x="398550" y="84184"/>
                  </a:moveTo>
                  <a:lnTo>
                    <a:pt x="352688" y="110574"/>
                  </a:lnTo>
                  <a:lnTo>
                    <a:pt x="401454" y="138640"/>
                  </a:lnTo>
                  <a:lnTo>
                    <a:pt x="447302" y="112236"/>
                  </a:lnTo>
                  <a:lnTo>
                    <a:pt x="398550" y="84184"/>
                  </a:lnTo>
                  <a:close/>
                </a:path>
                <a:path w="740410" h="426085">
                  <a:moveTo>
                    <a:pt x="256599" y="81676"/>
                  </a:moveTo>
                  <a:lnTo>
                    <a:pt x="210736" y="108080"/>
                  </a:lnTo>
                  <a:lnTo>
                    <a:pt x="259503" y="136132"/>
                  </a:lnTo>
                  <a:lnTo>
                    <a:pt x="305366" y="109743"/>
                  </a:lnTo>
                  <a:lnTo>
                    <a:pt x="256599" y="81676"/>
                  </a:lnTo>
                  <a:close/>
                </a:path>
                <a:path w="740410" h="426085">
                  <a:moveTo>
                    <a:pt x="114663" y="79183"/>
                  </a:moveTo>
                  <a:lnTo>
                    <a:pt x="68800" y="105572"/>
                  </a:lnTo>
                  <a:lnTo>
                    <a:pt x="117566" y="133639"/>
                  </a:lnTo>
                  <a:lnTo>
                    <a:pt x="163429" y="107249"/>
                  </a:lnTo>
                  <a:lnTo>
                    <a:pt x="114663" y="79183"/>
                  </a:lnTo>
                  <a:close/>
                </a:path>
                <a:path w="740410" h="426085">
                  <a:moveTo>
                    <a:pt x="325408" y="42092"/>
                  </a:moveTo>
                  <a:lnTo>
                    <a:pt x="279545" y="68481"/>
                  </a:lnTo>
                  <a:lnTo>
                    <a:pt x="328312" y="96548"/>
                  </a:lnTo>
                  <a:lnTo>
                    <a:pt x="374160" y="70144"/>
                  </a:lnTo>
                  <a:lnTo>
                    <a:pt x="325408" y="42092"/>
                  </a:lnTo>
                  <a:close/>
                </a:path>
                <a:path w="740410" h="426085">
                  <a:moveTo>
                    <a:pt x="183457" y="39584"/>
                  </a:moveTo>
                  <a:lnTo>
                    <a:pt x="137594" y="65988"/>
                  </a:lnTo>
                  <a:lnTo>
                    <a:pt x="186360" y="94040"/>
                  </a:lnTo>
                  <a:lnTo>
                    <a:pt x="232223" y="67650"/>
                  </a:lnTo>
                  <a:lnTo>
                    <a:pt x="183457" y="39584"/>
                  </a:lnTo>
                  <a:close/>
                </a:path>
                <a:path w="740410" h="426085">
                  <a:moveTo>
                    <a:pt x="252266" y="0"/>
                  </a:moveTo>
                  <a:lnTo>
                    <a:pt x="206388" y="26389"/>
                  </a:lnTo>
                  <a:lnTo>
                    <a:pt x="255170" y="54455"/>
                  </a:lnTo>
                  <a:lnTo>
                    <a:pt x="301017" y="28051"/>
                  </a:lnTo>
                  <a:lnTo>
                    <a:pt x="252266" y="0"/>
                  </a:lnTo>
                  <a:close/>
                </a:path>
              </a:pathLst>
            </a:custGeom>
            <a:solidFill>
              <a:srgbClr val="FFFFFF"/>
            </a:solidFill>
          </p:spPr>
          <p:txBody>
            <a:bodyPr wrap="square" lIns="0" tIns="0" rIns="0" bIns="0" rtlCol="0"/>
            <a:lstStyle/>
            <a:p>
              <a:endParaRPr/>
            </a:p>
          </p:txBody>
        </p:sp>
        <p:sp>
          <p:nvSpPr>
            <p:cNvPr id="24" name="object 22"/>
            <p:cNvSpPr/>
            <p:nvPr/>
          </p:nvSpPr>
          <p:spPr>
            <a:xfrm>
              <a:off x="1173" y="3971"/>
              <a:ext cx="1166" cy="646"/>
            </a:xfrm>
            <a:custGeom>
              <a:avLst/>
              <a:gdLst/>
              <a:ahLst/>
              <a:cxnLst/>
              <a:rect l="l" t="t" r="r" b="b"/>
              <a:pathLst>
                <a:path w="740410" h="410210">
                  <a:moveTo>
                    <a:pt x="206388" y="0"/>
                  </a:moveTo>
                  <a:lnTo>
                    <a:pt x="206388" y="10523"/>
                  </a:lnTo>
                  <a:lnTo>
                    <a:pt x="255155" y="38574"/>
                  </a:lnTo>
                  <a:lnTo>
                    <a:pt x="255170" y="28066"/>
                  </a:lnTo>
                  <a:lnTo>
                    <a:pt x="206388" y="0"/>
                  </a:lnTo>
                  <a:close/>
                </a:path>
                <a:path w="740410" h="410210">
                  <a:moveTo>
                    <a:pt x="301017" y="1662"/>
                  </a:moveTo>
                  <a:lnTo>
                    <a:pt x="255170" y="28066"/>
                  </a:lnTo>
                  <a:lnTo>
                    <a:pt x="255155" y="38574"/>
                  </a:lnTo>
                  <a:lnTo>
                    <a:pt x="301017" y="12185"/>
                  </a:lnTo>
                  <a:lnTo>
                    <a:pt x="301017" y="1662"/>
                  </a:lnTo>
                  <a:close/>
                </a:path>
                <a:path w="740410" h="410210">
                  <a:moveTo>
                    <a:pt x="279545" y="42092"/>
                  </a:moveTo>
                  <a:lnTo>
                    <a:pt x="279545" y="52615"/>
                  </a:lnTo>
                  <a:lnTo>
                    <a:pt x="328297" y="80667"/>
                  </a:lnTo>
                  <a:lnTo>
                    <a:pt x="328312" y="70159"/>
                  </a:lnTo>
                  <a:lnTo>
                    <a:pt x="279545" y="42092"/>
                  </a:lnTo>
                  <a:close/>
                </a:path>
                <a:path w="740410" h="410210">
                  <a:moveTo>
                    <a:pt x="374160" y="43754"/>
                  </a:moveTo>
                  <a:lnTo>
                    <a:pt x="328312" y="70159"/>
                  </a:lnTo>
                  <a:lnTo>
                    <a:pt x="328297" y="80667"/>
                  </a:lnTo>
                  <a:lnTo>
                    <a:pt x="374160" y="54277"/>
                  </a:lnTo>
                  <a:lnTo>
                    <a:pt x="374160" y="43754"/>
                  </a:lnTo>
                  <a:close/>
                </a:path>
                <a:path w="740410" h="410210">
                  <a:moveTo>
                    <a:pt x="352688" y="84184"/>
                  </a:moveTo>
                  <a:lnTo>
                    <a:pt x="352688" y="94708"/>
                  </a:lnTo>
                  <a:lnTo>
                    <a:pt x="401454" y="122759"/>
                  </a:lnTo>
                  <a:lnTo>
                    <a:pt x="401454" y="112251"/>
                  </a:lnTo>
                  <a:lnTo>
                    <a:pt x="352688" y="84184"/>
                  </a:lnTo>
                  <a:close/>
                </a:path>
                <a:path w="740410" h="410210">
                  <a:moveTo>
                    <a:pt x="447302" y="85847"/>
                  </a:moveTo>
                  <a:lnTo>
                    <a:pt x="401454" y="112251"/>
                  </a:lnTo>
                  <a:lnTo>
                    <a:pt x="401454" y="122759"/>
                  </a:lnTo>
                  <a:lnTo>
                    <a:pt x="447302" y="96370"/>
                  </a:lnTo>
                  <a:lnTo>
                    <a:pt x="447302" y="85847"/>
                  </a:lnTo>
                  <a:close/>
                </a:path>
                <a:path w="740410" h="410210">
                  <a:moveTo>
                    <a:pt x="425830" y="126277"/>
                  </a:moveTo>
                  <a:lnTo>
                    <a:pt x="425830" y="136800"/>
                  </a:lnTo>
                  <a:lnTo>
                    <a:pt x="474581" y="164843"/>
                  </a:lnTo>
                  <a:lnTo>
                    <a:pt x="474596" y="154343"/>
                  </a:lnTo>
                  <a:lnTo>
                    <a:pt x="425830" y="126277"/>
                  </a:lnTo>
                  <a:close/>
                </a:path>
                <a:path w="740410" h="410210">
                  <a:moveTo>
                    <a:pt x="520459" y="127939"/>
                  </a:moveTo>
                  <a:lnTo>
                    <a:pt x="474596" y="154343"/>
                  </a:lnTo>
                  <a:lnTo>
                    <a:pt x="474596" y="164843"/>
                  </a:lnTo>
                  <a:lnTo>
                    <a:pt x="520459" y="138462"/>
                  </a:lnTo>
                  <a:lnTo>
                    <a:pt x="520459" y="127939"/>
                  </a:lnTo>
                  <a:close/>
                </a:path>
                <a:path w="740410" h="410210">
                  <a:moveTo>
                    <a:pt x="498972" y="168369"/>
                  </a:moveTo>
                  <a:lnTo>
                    <a:pt x="498972" y="178892"/>
                  </a:lnTo>
                  <a:lnTo>
                    <a:pt x="547724" y="206944"/>
                  </a:lnTo>
                  <a:lnTo>
                    <a:pt x="547739" y="196436"/>
                  </a:lnTo>
                  <a:lnTo>
                    <a:pt x="498972" y="168369"/>
                  </a:lnTo>
                  <a:close/>
                </a:path>
                <a:path w="740410" h="410210">
                  <a:moveTo>
                    <a:pt x="593601" y="170032"/>
                  </a:moveTo>
                  <a:lnTo>
                    <a:pt x="547739" y="196436"/>
                  </a:lnTo>
                  <a:lnTo>
                    <a:pt x="547724" y="206944"/>
                  </a:lnTo>
                  <a:lnTo>
                    <a:pt x="593601" y="180555"/>
                  </a:lnTo>
                  <a:lnTo>
                    <a:pt x="593601" y="170032"/>
                  </a:lnTo>
                  <a:close/>
                </a:path>
                <a:path w="740410" h="410210">
                  <a:moveTo>
                    <a:pt x="572114" y="210462"/>
                  </a:moveTo>
                  <a:lnTo>
                    <a:pt x="572114" y="220985"/>
                  </a:lnTo>
                  <a:lnTo>
                    <a:pt x="620866" y="249037"/>
                  </a:lnTo>
                  <a:lnTo>
                    <a:pt x="620866" y="238528"/>
                  </a:lnTo>
                  <a:lnTo>
                    <a:pt x="572114" y="210462"/>
                  </a:lnTo>
                  <a:close/>
                </a:path>
                <a:path w="740410" h="410210">
                  <a:moveTo>
                    <a:pt x="666744" y="212124"/>
                  </a:moveTo>
                  <a:lnTo>
                    <a:pt x="620866" y="238528"/>
                  </a:lnTo>
                  <a:lnTo>
                    <a:pt x="620866" y="249037"/>
                  </a:lnTo>
                  <a:lnTo>
                    <a:pt x="666744" y="222647"/>
                  </a:lnTo>
                  <a:lnTo>
                    <a:pt x="666744" y="212124"/>
                  </a:lnTo>
                  <a:close/>
                </a:path>
                <a:path w="740410" h="410210">
                  <a:moveTo>
                    <a:pt x="739886" y="254217"/>
                  </a:moveTo>
                  <a:lnTo>
                    <a:pt x="694008" y="280621"/>
                  </a:lnTo>
                  <a:lnTo>
                    <a:pt x="694023" y="291121"/>
                  </a:lnTo>
                  <a:lnTo>
                    <a:pt x="739886" y="264740"/>
                  </a:lnTo>
                  <a:lnTo>
                    <a:pt x="739886" y="254217"/>
                  </a:lnTo>
                  <a:close/>
                </a:path>
                <a:path w="740410" h="410210">
                  <a:moveTo>
                    <a:pt x="645257" y="252554"/>
                  </a:moveTo>
                  <a:lnTo>
                    <a:pt x="645257" y="263077"/>
                  </a:lnTo>
                  <a:lnTo>
                    <a:pt x="694008" y="291121"/>
                  </a:lnTo>
                  <a:lnTo>
                    <a:pt x="694008" y="280621"/>
                  </a:lnTo>
                  <a:lnTo>
                    <a:pt x="645257" y="252554"/>
                  </a:lnTo>
                  <a:close/>
                </a:path>
                <a:path w="740410" h="410210">
                  <a:moveTo>
                    <a:pt x="137594" y="39598"/>
                  </a:moveTo>
                  <a:lnTo>
                    <a:pt x="137594" y="50107"/>
                  </a:lnTo>
                  <a:lnTo>
                    <a:pt x="186360" y="78173"/>
                  </a:lnTo>
                  <a:lnTo>
                    <a:pt x="186360" y="67650"/>
                  </a:lnTo>
                  <a:lnTo>
                    <a:pt x="137594" y="39598"/>
                  </a:lnTo>
                  <a:close/>
                </a:path>
                <a:path w="740410" h="410210">
                  <a:moveTo>
                    <a:pt x="232223" y="41261"/>
                  </a:moveTo>
                  <a:lnTo>
                    <a:pt x="186360" y="67650"/>
                  </a:lnTo>
                  <a:lnTo>
                    <a:pt x="186360" y="78173"/>
                  </a:lnTo>
                  <a:lnTo>
                    <a:pt x="232223" y="51784"/>
                  </a:lnTo>
                  <a:lnTo>
                    <a:pt x="232223" y="41261"/>
                  </a:lnTo>
                  <a:close/>
                </a:path>
                <a:path w="740410" h="410210">
                  <a:moveTo>
                    <a:pt x="210736" y="81691"/>
                  </a:moveTo>
                  <a:lnTo>
                    <a:pt x="210736" y="92199"/>
                  </a:lnTo>
                  <a:lnTo>
                    <a:pt x="259503" y="120266"/>
                  </a:lnTo>
                  <a:lnTo>
                    <a:pt x="259503" y="109743"/>
                  </a:lnTo>
                  <a:lnTo>
                    <a:pt x="210736" y="81691"/>
                  </a:lnTo>
                  <a:close/>
                </a:path>
                <a:path w="740410" h="410210">
                  <a:moveTo>
                    <a:pt x="305366" y="83353"/>
                  </a:moveTo>
                  <a:lnTo>
                    <a:pt x="259503" y="109743"/>
                  </a:lnTo>
                  <a:lnTo>
                    <a:pt x="259503" y="120266"/>
                  </a:lnTo>
                  <a:lnTo>
                    <a:pt x="305366" y="93876"/>
                  </a:lnTo>
                  <a:lnTo>
                    <a:pt x="305366" y="83353"/>
                  </a:lnTo>
                  <a:close/>
                </a:path>
                <a:path w="740410" h="410210">
                  <a:moveTo>
                    <a:pt x="283878" y="123783"/>
                  </a:moveTo>
                  <a:lnTo>
                    <a:pt x="283878" y="134292"/>
                  </a:lnTo>
                  <a:lnTo>
                    <a:pt x="332645" y="162358"/>
                  </a:lnTo>
                  <a:lnTo>
                    <a:pt x="332645" y="151835"/>
                  </a:lnTo>
                  <a:lnTo>
                    <a:pt x="283878" y="123783"/>
                  </a:lnTo>
                  <a:close/>
                </a:path>
                <a:path w="740410" h="410210">
                  <a:moveTo>
                    <a:pt x="378508" y="125446"/>
                  </a:moveTo>
                  <a:lnTo>
                    <a:pt x="332645" y="151835"/>
                  </a:lnTo>
                  <a:lnTo>
                    <a:pt x="332645" y="162358"/>
                  </a:lnTo>
                  <a:lnTo>
                    <a:pt x="378508" y="135969"/>
                  </a:lnTo>
                  <a:lnTo>
                    <a:pt x="378508" y="125446"/>
                  </a:lnTo>
                  <a:close/>
                </a:path>
                <a:path w="740410" h="410210">
                  <a:moveTo>
                    <a:pt x="357021" y="165876"/>
                  </a:moveTo>
                  <a:lnTo>
                    <a:pt x="357021" y="176384"/>
                  </a:lnTo>
                  <a:lnTo>
                    <a:pt x="405787" y="204451"/>
                  </a:lnTo>
                  <a:lnTo>
                    <a:pt x="405787" y="193928"/>
                  </a:lnTo>
                  <a:lnTo>
                    <a:pt x="357021" y="165876"/>
                  </a:lnTo>
                  <a:close/>
                </a:path>
                <a:path w="740410" h="410210">
                  <a:moveTo>
                    <a:pt x="451650" y="167538"/>
                  </a:moveTo>
                  <a:lnTo>
                    <a:pt x="405787" y="193928"/>
                  </a:lnTo>
                  <a:lnTo>
                    <a:pt x="405787" y="204451"/>
                  </a:lnTo>
                  <a:lnTo>
                    <a:pt x="451650" y="178061"/>
                  </a:lnTo>
                  <a:lnTo>
                    <a:pt x="451650" y="167538"/>
                  </a:lnTo>
                  <a:close/>
                </a:path>
                <a:path w="740410" h="410210">
                  <a:moveTo>
                    <a:pt x="430163" y="207968"/>
                  </a:moveTo>
                  <a:lnTo>
                    <a:pt x="430163" y="218477"/>
                  </a:lnTo>
                  <a:lnTo>
                    <a:pt x="478929" y="246543"/>
                  </a:lnTo>
                  <a:lnTo>
                    <a:pt x="478929" y="236020"/>
                  </a:lnTo>
                  <a:lnTo>
                    <a:pt x="430163" y="207968"/>
                  </a:lnTo>
                  <a:close/>
                </a:path>
                <a:path w="740410" h="410210">
                  <a:moveTo>
                    <a:pt x="524792" y="209631"/>
                  </a:moveTo>
                  <a:lnTo>
                    <a:pt x="478929" y="236020"/>
                  </a:lnTo>
                  <a:lnTo>
                    <a:pt x="478929" y="246543"/>
                  </a:lnTo>
                  <a:lnTo>
                    <a:pt x="524792" y="220154"/>
                  </a:lnTo>
                  <a:lnTo>
                    <a:pt x="524792" y="209631"/>
                  </a:lnTo>
                  <a:close/>
                </a:path>
                <a:path w="740410" h="410210">
                  <a:moveTo>
                    <a:pt x="503305" y="250061"/>
                  </a:moveTo>
                  <a:lnTo>
                    <a:pt x="503305" y="260569"/>
                  </a:lnTo>
                  <a:lnTo>
                    <a:pt x="552072" y="288636"/>
                  </a:lnTo>
                  <a:lnTo>
                    <a:pt x="552072" y="278112"/>
                  </a:lnTo>
                  <a:lnTo>
                    <a:pt x="503305" y="250061"/>
                  </a:lnTo>
                  <a:close/>
                </a:path>
                <a:path w="740410" h="410210">
                  <a:moveTo>
                    <a:pt x="597935" y="251723"/>
                  </a:moveTo>
                  <a:lnTo>
                    <a:pt x="552072" y="278112"/>
                  </a:lnTo>
                  <a:lnTo>
                    <a:pt x="552072" y="288636"/>
                  </a:lnTo>
                  <a:lnTo>
                    <a:pt x="597935" y="262246"/>
                  </a:lnTo>
                  <a:lnTo>
                    <a:pt x="597935" y="251723"/>
                  </a:lnTo>
                  <a:close/>
                </a:path>
                <a:path w="740410" h="410210">
                  <a:moveTo>
                    <a:pt x="576462" y="292153"/>
                  </a:moveTo>
                  <a:lnTo>
                    <a:pt x="576462" y="302661"/>
                  </a:lnTo>
                  <a:lnTo>
                    <a:pt x="625214" y="330728"/>
                  </a:lnTo>
                  <a:lnTo>
                    <a:pt x="625214" y="320205"/>
                  </a:lnTo>
                  <a:lnTo>
                    <a:pt x="576462" y="292153"/>
                  </a:lnTo>
                  <a:close/>
                </a:path>
                <a:path w="740410" h="410210">
                  <a:moveTo>
                    <a:pt x="671077" y="293816"/>
                  </a:moveTo>
                  <a:lnTo>
                    <a:pt x="625214" y="320205"/>
                  </a:lnTo>
                  <a:lnTo>
                    <a:pt x="625214" y="330728"/>
                  </a:lnTo>
                  <a:lnTo>
                    <a:pt x="671092" y="304339"/>
                  </a:lnTo>
                  <a:lnTo>
                    <a:pt x="671077" y="293816"/>
                  </a:lnTo>
                  <a:close/>
                </a:path>
                <a:path w="740410" h="410210">
                  <a:moveTo>
                    <a:pt x="68800" y="79183"/>
                  </a:moveTo>
                  <a:lnTo>
                    <a:pt x="68800" y="89706"/>
                  </a:lnTo>
                  <a:lnTo>
                    <a:pt x="117566" y="117772"/>
                  </a:lnTo>
                  <a:lnTo>
                    <a:pt x="117566" y="107249"/>
                  </a:lnTo>
                  <a:lnTo>
                    <a:pt x="68800" y="79183"/>
                  </a:lnTo>
                  <a:close/>
                </a:path>
                <a:path w="740410" h="410210">
                  <a:moveTo>
                    <a:pt x="163429" y="80860"/>
                  </a:moveTo>
                  <a:lnTo>
                    <a:pt x="117566" y="107249"/>
                  </a:lnTo>
                  <a:lnTo>
                    <a:pt x="117566" y="117772"/>
                  </a:lnTo>
                  <a:lnTo>
                    <a:pt x="163429" y="91368"/>
                  </a:lnTo>
                  <a:lnTo>
                    <a:pt x="163429" y="80860"/>
                  </a:lnTo>
                  <a:close/>
                </a:path>
                <a:path w="740410" h="410210">
                  <a:moveTo>
                    <a:pt x="141942" y="121275"/>
                  </a:moveTo>
                  <a:lnTo>
                    <a:pt x="141942" y="131798"/>
                  </a:lnTo>
                  <a:lnTo>
                    <a:pt x="190708" y="159850"/>
                  </a:lnTo>
                  <a:lnTo>
                    <a:pt x="190708" y="149342"/>
                  </a:lnTo>
                  <a:lnTo>
                    <a:pt x="141942" y="121275"/>
                  </a:lnTo>
                  <a:close/>
                </a:path>
                <a:path w="740410" h="410210">
                  <a:moveTo>
                    <a:pt x="236571" y="122937"/>
                  </a:moveTo>
                  <a:lnTo>
                    <a:pt x="190708" y="149342"/>
                  </a:lnTo>
                  <a:lnTo>
                    <a:pt x="190708" y="159850"/>
                  </a:lnTo>
                  <a:lnTo>
                    <a:pt x="236571" y="133460"/>
                  </a:lnTo>
                  <a:lnTo>
                    <a:pt x="236571" y="122937"/>
                  </a:lnTo>
                  <a:close/>
                </a:path>
                <a:path w="740410" h="410210">
                  <a:moveTo>
                    <a:pt x="215084" y="163367"/>
                  </a:moveTo>
                  <a:lnTo>
                    <a:pt x="215084" y="173891"/>
                  </a:lnTo>
                  <a:lnTo>
                    <a:pt x="263851" y="201942"/>
                  </a:lnTo>
                  <a:lnTo>
                    <a:pt x="263851" y="191434"/>
                  </a:lnTo>
                  <a:lnTo>
                    <a:pt x="215084" y="163367"/>
                  </a:lnTo>
                  <a:close/>
                </a:path>
                <a:path w="740410" h="410210">
                  <a:moveTo>
                    <a:pt x="309714" y="165030"/>
                  </a:moveTo>
                  <a:lnTo>
                    <a:pt x="263851" y="191434"/>
                  </a:lnTo>
                  <a:lnTo>
                    <a:pt x="263851" y="201942"/>
                  </a:lnTo>
                  <a:lnTo>
                    <a:pt x="309714" y="175553"/>
                  </a:lnTo>
                  <a:lnTo>
                    <a:pt x="309714" y="165030"/>
                  </a:lnTo>
                  <a:close/>
                </a:path>
                <a:path w="740410" h="410210">
                  <a:moveTo>
                    <a:pt x="434511" y="289645"/>
                  </a:moveTo>
                  <a:lnTo>
                    <a:pt x="434511" y="300168"/>
                  </a:lnTo>
                  <a:lnTo>
                    <a:pt x="483278" y="328220"/>
                  </a:lnTo>
                  <a:lnTo>
                    <a:pt x="483278" y="317711"/>
                  </a:lnTo>
                  <a:lnTo>
                    <a:pt x="434511" y="289645"/>
                  </a:lnTo>
                  <a:close/>
                </a:path>
                <a:path w="740410" h="410210">
                  <a:moveTo>
                    <a:pt x="529140" y="291307"/>
                  </a:moveTo>
                  <a:lnTo>
                    <a:pt x="483278" y="317711"/>
                  </a:lnTo>
                  <a:lnTo>
                    <a:pt x="483278" y="328220"/>
                  </a:lnTo>
                  <a:lnTo>
                    <a:pt x="529140" y="301830"/>
                  </a:lnTo>
                  <a:lnTo>
                    <a:pt x="529140" y="291307"/>
                  </a:lnTo>
                  <a:close/>
                </a:path>
                <a:path w="740410" h="410210">
                  <a:moveTo>
                    <a:pt x="146290" y="202966"/>
                  </a:moveTo>
                  <a:lnTo>
                    <a:pt x="146290" y="213475"/>
                  </a:lnTo>
                  <a:lnTo>
                    <a:pt x="341341" y="325726"/>
                  </a:lnTo>
                  <a:lnTo>
                    <a:pt x="341341" y="315203"/>
                  </a:lnTo>
                  <a:lnTo>
                    <a:pt x="146290" y="202966"/>
                  </a:lnTo>
                  <a:close/>
                </a:path>
                <a:path w="740410" h="410210">
                  <a:moveTo>
                    <a:pt x="387204" y="288814"/>
                  </a:moveTo>
                  <a:lnTo>
                    <a:pt x="341341" y="315203"/>
                  </a:lnTo>
                  <a:lnTo>
                    <a:pt x="341341" y="325726"/>
                  </a:lnTo>
                  <a:lnTo>
                    <a:pt x="387204" y="299337"/>
                  </a:lnTo>
                  <a:lnTo>
                    <a:pt x="387204" y="288814"/>
                  </a:lnTo>
                  <a:close/>
                </a:path>
                <a:path w="740410" h="410210">
                  <a:moveTo>
                    <a:pt x="361369" y="247552"/>
                  </a:moveTo>
                  <a:lnTo>
                    <a:pt x="361369" y="258076"/>
                  </a:lnTo>
                  <a:lnTo>
                    <a:pt x="410135" y="286127"/>
                  </a:lnTo>
                  <a:lnTo>
                    <a:pt x="410135" y="275619"/>
                  </a:lnTo>
                  <a:lnTo>
                    <a:pt x="361369" y="247552"/>
                  </a:lnTo>
                  <a:close/>
                </a:path>
                <a:path w="740410" h="410210">
                  <a:moveTo>
                    <a:pt x="455998" y="249215"/>
                  </a:moveTo>
                  <a:lnTo>
                    <a:pt x="410135" y="275619"/>
                  </a:lnTo>
                  <a:lnTo>
                    <a:pt x="410135" y="286127"/>
                  </a:lnTo>
                  <a:lnTo>
                    <a:pt x="455998" y="259738"/>
                  </a:lnTo>
                  <a:lnTo>
                    <a:pt x="455998" y="249215"/>
                  </a:lnTo>
                  <a:close/>
                </a:path>
                <a:path w="740410" h="410210">
                  <a:moveTo>
                    <a:pt x="288227" y="205460"/>
                  </a:moveTo>
                  <a:lnTo>
                    <a:pt x="288227" y="215983"/>
                  </a:lnTo>
                  <a:lnTo>
                    <a:pt x="336993" y="244035"/>
                  </a:lnTo>
                  <a:lnTo>
                    <a:pt x="336993" y="233527"/>
                  </a:lnTo>
                  <a:lnTo>
                    <a:pt x="288227" y="205460"/>
                  </a:lnTo>
                  <a:close/>
                </a:path>
                <a:path w="740410" h="410210">
                  <a:moveTo>
                    <a:pt x="382856" y="207122"/>
                  </a:moveTo>
                  <a:lnTo>
                    <a:pt x="336993" y="233527"/>
                  </a:lnTo>
                  <a:lnTo>
                    <a:pt x="336993" y="244035"/>
                  </a:lnTo>
                  <a:lnTo>
                    <a:pt x="382856" y="217645"/>
                  </a:lnTo>
                  <a:lnTo>
                    <a:pt x="382856" y="207122"/>
                  </a:lnTo>
                  <a:close/>
                </a:path>
                <a:path w="740410" h="410210">
                  <a:moveTo>
                    <a:pt x="507653" y="331737"/>
                  </a:moveTo>
                  <a:lnTo>
                    <a:pt x="507653" y="342260"/>
                  </a:lnTo>
                  <a:lnTo>
                    <a:pt x="556420" y="370312"/>
                  </a:lnTo>
                  <a:lnTo>
                    <a:pt x="556420" y="359804"/>
                  </a:lnTo>
                  <a:lnTo>
                    <a:pt x="507653" y="331737"/>
                  </a:lnTo>
                  <a:close/>
                </a:path>
                <a:path w="740410" h="410210">
                  <a:moveTo>
                    <a:pt x="602283" y="333400"/>
                  </a:moveTo>
                  <a:lnTo>
                    <a:pt x="556420" y="359804"/>
                  </a:lnTo>
                  <a:lnTo>
                    <a:pt x="556420" y="370312"/>
                  </a:lnTo>
                  <a:lnTo>
                    <a:pt x="602283" y="343923"/>
                  </a:lnTo>
                  <a:lnTo>
                    <a:pt x="602283" y="333400"/>
                  </a:lnTo>
                  <a:close/>
                </a:path>
                <a:path w="740410" h="410210">
                  <a:moveTo>
                    <a:pt x="0" y="118782"/>
                  </a:moveTo>
                  <a:lnTo>
                    <a:pt x="0" y="129290"/>
                  </a:lnTo>
                  <a:lnTo>
                    <a:pt x="48757" y="157356"/>
                  </a:lnTo>
                  <a:lnTo>
                    <a:pt x="48757" y="146833"/>
                  </a:lnTo>
                  <a:lnTo>
                    <a:pt x="0" y="118782"/>
                  </a:lnTo>
                  <a:close/>
                </a:path>
                <a:path w="740410" h="410210">
                  <a:moveTo>
                    <a:pt x="94635" y="120444"/>
                  </a:moveTo>
                  <a:lnTo>
                    <a:pt x="48757" y="146833"/>
                  </a:lnTo>
                  <a:lnTo>
                    <a:pt x="48757" y="157356"/>
                  </a:lnTo>
                  <a:lnTo>
                    <a:pt x="94635" y="130967"/>
                  </a:lnTo>
                  <a:lnTo>
                    <a:pt x="94635" y="120444"/>
                  </a:lnTo>
                  <a:close/>
                </a:path>
                <a:path w="740410" h="410210">
                  <a:moveTo>
                    <a:pt x="73148" y="160874"/>
                  </a:moveTo>
                  <a:lnTo>
                    <a:pt x="73148" y="171382"/>
                  </a:lnTo>
                  <a:lnTo>
                    <a:pt x="121899" y="199449"/>
                  </a:lnTo>
                  <a:lnTo>
                    <a:pt x="121899" y="188926"/>
                  </a:lnTo>
                  <a:lnTo>
                    <a:pt x="73148" y="160874"/>
                  </a:lnTo>
                  <a:close/>
                </a:path>
                <a:path w="740410" h="410210">
                  <a:moveTo>
                    <a:pt x="167777" y="162536"/>
                  </a:moveTo>
                  <a:lnTo>
                    <a:pt x="121899" y="188926"/>
                  </a:lnTo>
                  <a:lnTo>
                    <a:pt x="121899" y="199449"/>
                  </a:lnTo>
                  <a:lnTo>
                    <a:pt x="167777" y="173059"/>
                  </a:lnTo>
                  <a:lnTo>
                    <a:pt x="167777" y="162536"/>
                  </a:lnTo>
                  <a:close/>
                </a:path>
                <a:path w="740410" h="410210">
                  <a:moveTo>
                    <a:pt x="365717" y="329244"/>
                  </a:moveTo>
                  <a:lnTo>
                    <a:pt x="365717" y="339752"/>
                  </a:lnTo>
                  <a:lnTo>
                    <a:pt x="414483" y="367819"/>
                  </a:lnTo>
                  <a:lnTo>
                    <a:pt x="414483" y="357296"/>
                  </a:lnTo>
                  <a:lnTo>
                    <a:pt x="365717" y="329244"/>
                  </a:lnTo>
                  <a:close/>
                </a:path>
                <a:path w="740410" h="410210">
                  <a:moveTo>
                    <a:pt x="460346" y="330906"/>
                  </a:moveTo>
                  <a:lnTo>
                    <a:pt x="414483" y="357296"/>
                  </a:lnTo>
                  <a:lnTo>
                    <a:pt x="414483" y="367819"/>
                  </a:lnTo>
                  <a:lnTo>
                    <a:pt x="460346" y="341429"/>
                  </a:lnTo>
                  <a:lnTo>
                    <a:pt x="460346" y="330906"/>
                  </a:lnTo>
                  <a:close/>
                </a:path>
                <a:path w="740410" h="410210">
                  <a:moveTo>
                    <a:pt x="438859" y="371336"/>
                  </a:moveTo>
                  <a:lnTo>
                    <a:pt x="438859" y="381845"/>
                  </a:lnTo>
                  <a:lnTo>
                    <a:pt x="487626" y="409911"/>
                  </a:lnTo>
                  <a:lnTo>
                    <a:pt x="487626" y="399388"/>
                  </a:lnTo>
                  <a:lnTo>
                    <a:pt x="438859" y="371336"/>
                  </a:lnTo>
                  <a:close/>
                </a:path>
                <a:path w="740410" h="410210">
                  <a:moveTo>
                    <a:pt x="533488" y="372999"/>
                  </a:moveTo>
                  <a:lnTo>
                    <a:pt x="487626" y="399388"/>
                  </a:lnTo>
                  <a:lnTo>
                    <a:pt x="487626" y="409911"/>
                  </a:lnTo>
                  <a:lnTo>
                    <a:pt x="533488" y="383522"/>
                  </a:lnTo>
                  <a:lnTo>
                    <a:pt x="533488" y="372999"/>
                  </a:lnTo>
                  <a:close/>
                </a:path>
              </a:pathLst>
            </a:custGeom>
            <a:solidFill>
              <a:srgbClr val="959595"/>
            </a:solidFill>
          </p:spPr>
          <p:txBody>
            <a:bodyPr wrap="square" lIns="0" tIns="0" rIns="0" bIns="0" rtlCol="0"/>
            <a:lstStyle/>
            <a:p>
              <a:endParaRPr/>
            </a:p>
          </p:txBody>
        </p:sp>
        <p:sp>
          <p:nvSpPr>
            <p:cNvPr id="25" name="object 23"/>
            <p:cNvSpPr/>
            <p:nvPr/>
          </p:nvSpPr>
          <p:spPr>
            <a:xfrm>
              <a:off x="12204" y="4255"/>
              <a:ext cx="850" cy="539"/>
            </a:xfrm>
            <a:custGeom>
              <a:avLst/>
              <a:gdLst/>
              <a:ahLst/>
              <a:cxnLst/>
              <a:rect l="l" t="t" r="r" b="b"/>
              <a:pathLst>
                <a:path w="539750" h="342264">
                  <a:moveTo>
                    <a:pt x="416636" y="0"/>
                  </a:moveTo>
                  <a:lnTo>
                    <a:pt x="0" y="341726"/>
                  </a:lnTo>
                  <a:lnTo>
                    <a:pt x="162455" y="341949"/>
                  </a:lnTo>
                  <a:lnTo>
                    <a:pt x="215790" y="340958"/>
                  </a:lnTo>
                  <a:lnTo>
                    <a:pt x="268262" y="334721"/>
                  </a:lnTo>
                  <a:lnTo>
                    <a:pt x="319393" y="323395"/>
                  </a:lnTo>
                  <a:lnTo>
                    <a:pt x="368703" y="307138"/>
                  </a:lnTo>
                  <a:lnTo>
                    <a:pt x="415714" y="286109"/>
                  </a:lnTo>
                  <a:lnTo>
                    <a:pt x="459944" y="260465"/>
                  </a:lnTo>
                  <a:lnTo>
                    <a:pt x="500917" y="230365"/>
                  </a:lnTo>
                  <a:lnTo>
                    <a:pt x="527985" y="191352"/>
                  </a:lnTo>
                  <a:lnTo>
                    <a:pt x="539351" y="148455"/>
                  </a:lnTo>
                  <a:lnTo>
                    <a:pt x="535321" y="104984"/>
                  </a:lnTo>
                  <a:lnTo>
                    <a:pt x="516203" y="64246"/>
                  </a:lnTo>
                  <a:lnTo>
                    <a:pt x="482304" y="29550"/>
                  </a:lnTo>
                  <a:lnTo>
                    <a:pt x="434393" y="4888"/>
                  </a:lnTo>
                  <a:lnTo>
                    <a:pt x="416636" y="0"/>
                  </a:lnTo>
                  <a:close/>
                </a:path>
              </a:pathLst>
            </a:custGeom>
            <a:solidFill>
              <a:srgbClr val="DCD2B8"/>
            </a:solidFill>
          </p:spPr>
          <p:txBody>
            <a:bodyPr wrap="square" lIns="0" tIns="0" rIns="0" bIns="0" rtlCol="0"/>
            <a:lstStyle/>
            <a:p>
              <a:endParaRPr/>
            </a:p>
          </p:txBody>
        </p:sp>
        <p:sp>
          <p:nvSpPr>
            <p:cNvPr id="26" name="object 24"/>
            <p:cNvSpPr/>
            <p:nvPr/>
          </p:nvSpPr>
          <p:spPr>
            <a:xfrm>
              <a:off x="11755" y="3137"/>
              <a:ext cx="1197" cy="1656"/>
            </a:xfrm>
            <a:prstGeom prst="rect">
              <a:avLst/>
            </a:prstGeom>
            <a:blipFill>
              <a:blip r:embed="rId9" cstate="print"/>
              <a:stretch>
                <a:fillRect/>
              </a:stretch>
            </a:blipFill>
          </p:spPr>
          <p:txBody>
            <a:bodyPr wrap="square" lIns="0" tIns="0" rIns="0" bIns="0" rtlCol="0"/>
            <a:lstStyle/>
            <a:p>
              <a:endParaRPr/>
            </a:p>
          </p:txBody>
        </p:sp>
        <p:sp>
          <p:nvSpPr>
            <p:cNvPr id="27" name="object 25"/>
            <p:cNvSpPr/>
            <p:nvPr/>
          </p:nvSpPr>
          <p:spPr>
            <a:xfrm>
              <a:off x="11755" y="3535"/>
              <a:ext cx="455" cy="1258"/>
            </a:xfrm>
            <a:custGeom>
              <a:avLst/>
              <a:gdLst/>
              <a:ahLst/>
              <a:cxnLst/>
              <a:rect l="l" t="t" r="r" b="b"/>
              <a:pathLst>
                <a:path w="288925" h="798830">
                  <a:moveTo>
                    <a:pt x="288429" y="158559"/>
                  </a:moveTo>
                  <a:lnTo>
                    <a:pt x="240788" y="147619"/>
                  </a:lnTo>
                  <a:lnTo>
                    <a:pt x="194807" y="132505"/>
                  </a:lnTo>
                  <a:lnTo>
                    <a:pt x="150777" y="113378"/>
                  </a:lnTo>
                  <a:lnTo>
                    <a:pt x="108989" y="90401"/>
                  </a:lnTo>
                  <a:lnTo>
                    <a:pt x="69736" y="63737"/>
                  </a:lnTo>
                  <a:lnTo>
                    <a:pt x="33309" y="33549"/>
                  </a:lnTo>
                  <a:lnTo>
                    <a:pt x="0" y="0"/>
                  </a:lnTo>
                  <a:lnTo>
                    <a:pt x="0" y="652878"/>
                  </a:lnTo>
                  <a:lnTo>
                    <a:pt x="33864" y="684617"/>
                  </a:lnTo>
                  <a:lnTo>
                    <a:pt x="70674" y="712972"/>
                  </a:lnTo>
                  <a:lnTo>
                    <a:pt x="110130" y="737790"/>
                  </a:lnTo>
                  <a:lnTo>
                    <a:pt x="151933" y="758923"/>
                  </a:lnTo>
                  <a:lnTo>
                    <a:pt x="195784" y="776220"/>
                  </a:lnTo>
                  <a:lnTo>
                    <a:pt x="241382" y="789529"/>
                  </a:lnTo>
                  <a:lnTo>
                    <a:pt x="288429" y="798702"/>
                  </a:lnTo>
                  <a:lnTo>
                    <a:pt x="288280" y="158559"/>
                  </a:lnTo>
                </a:path>
              </a:pathLst>
            </a:custGeom>
            <a:ln w="5358">
              <a:solidFill>
                <a:srgbClr val="FFFFFF"/>
              </a:solidFill>
            </a:ln>
          </p:spPr>
          <p:txBody>
            <a:bodyPr wrap="square" lIns="0" tIns="0" rIns="0" bIns="0" rtlCol="0"/>
            <a:lstStyle/>
            <a:p>
              <a:endParaRPr/>
            </a:p>
          </p:txBody>
        </p:sp>
        <p:sp>
          <p:nvSpPr>
            <p:cNvPr id="28" name="object 26"/>
            <p:cNvSpPr/>
            <p:nvPr/>
          </p:nvSpPr>
          <p:spPr>
            <a:xfrm>
              <a:off x="12209" y="3383"/>
              <a:ext cx="742" cy="1410"/>
            </a:xfrm>
            <a:prstGeom prst="rect">
              <a:avLst/>
            </a:prstGeom>
            <a:blipFill>
              <a:blip r:embed="rId10" cstate="print"/>
              <a:stretch>
                <a:fillRect/>
              </a:stretch>
            </a:blipFill>
          </p:spPr>
          <p:txBody>
            <a:bodyPr wrap="square" lIns="0" tIns="0" rIns="0" bIns="0" rtlCol="0"/>
            <a:lstStyle/>
            <a:p>
              <a:endParaRPr/>
            </a:p>
          </p:txBody>
        </p:sp>
        <p:sp>
          <p:nvSpPr>
            <p:cNvPr id="31" name="object 27"/>
            <p:cNvSpPr/>
            <p:nvPr/>
          </p:nvSpPr>
          <p:spPr>
            <a:xfrm>
              <a:off x="12209" y="3383"/>
              <a:ext cx="743" cy="1410"/>
            </a:xfrm>
            <a:custGeom>
              <a:avLst/>
              <a:gdLst/>
              <a:ahLst/>
              <a:cxnLst/>
              <a:rect l="l" t="t" r="r" b="b"/>
              <a:pathLst>
                <a:path w="471804" h="895350">
                  <a:moveTo>
                    <a:pt x="0" y="255627"/>
                  </a:moveTo>
                  <a:lnTo>
                    <a:pt x="0" y="895043"/>
                  </a:lnTo>
                  <a:lnTo>
                    <a:pt x="471434" y="641865"/>
                  </a:lnTo>
                  <a:lnTo>
                    <a:pt x="471434" y="0"/>
                  </a:lnTo>
                  <a:lnTo>
                    <a:pt x="0" y="255627"/>
                  </a:lnTo>
                  <a:close/>
                </a:path>
              </a:pathLst>
            </a:custGeom>
            <a:ln w="5356">
              <a:solidFill>
                <a:srgbClr val="FFFFFF"/>
              </a:solidFill>
            </a:ln>
          </p:spPr>
          <p:txBody>
            <a:bodyPr wrap="square" lIns="0" tIns="0" rIns="0" bIns="0" rtlCol="0"/>
            <a:lstStyle/>
            <a:p>
              <a:endParaRPr/>
            </a:p>
          </p:txBody>
        </p:sp>
        <p:sp>
          <p:nvSpPr>
            <p:cNvPr id="32" name="object 28"/>
            <p:cNvSpPr/>
            <p:nvPr/>
          </p:nvSpPr>
          <p:spPr>
            <a:xfrm>
              <a:off x="11755" y="3137"/>
              <a:ext cx="1197" cy="1657"/>
            </a:xfrm>
            <a:custGeom>
              <a:avLst/>
              <a:gdLst/>
              <a:ahLst/>
              <a:cxnLst/>
              <a:rect l="l" t="t" r="r" b="b"/>
              <a:pathLst>
                <a:path w="760095" h="1052195">
                  <a:moveTo>
                    <a:pt x="759863" y="155843"/>
                  </a:moveTo>
                  <a:lnTo>
                    <a:pt x="467562" y="0"/>
                  </a:lnTo>
                  <a:lnTo>
                    <a:pt x="0" y="253801"/>
                  </a:lnTo>
                  <a:lnTo>
                    <a:pt x="148" y="905922"/>
                  </a:lnTo>
                  <a:lnTo>
                    <a:pt x="34012" y="937662"/>
                  </a:lnTo>
                  <a:lnTo>
                    <a:pt x="70822" y="966016"/>
                  </a:lnTo>
                  <a:lnTo>
                    <a:pt x="110279" y="990834"/>
                  </a:lnTo>
                  <a:lnTo>
                    <a:pt x="152082" y="1011965"/>
                  </a:lnTo>
                  <a:lnTo>
                    <a:pt x="195933" y="1029259"/>
                  </a:lnTo>
                  <a:lnTo>
                    <a:pt x="241531" y="1042565"/>
                  </a:lnTo>
                  <a:lnTo>
                    <a:pt x="288578" y="1051732"/>
                  </a:lnTo>
                  <a:lnTo>
                    <a:pt x="759863" y="797841"/>
                  </a:lnTo>
                  <a:lnTo>
                    <a:pt x="759863" y="155843"/>
                  </a:lnTo>
                  <a:close/>
                </a:path>
              </a:pathLst>
            </a:custGeom>
            <a:ln w="14873">
              <a:solidFill>
                <a:srgbClr val="000000"/>
              </a:solidFill>
            </a:ln>
          </p:spPr>
          <p:txBody>
            <a:bodyPr wrap="square" lIns="0" tIns="0" rIns="0" bIns="0" rtlCol="0"/>
            <a:lstStyle/>
            <a:p>
              <a:endParaRPr/>
            </a:p>
          </p:txBody>
        </p:sp>
        <p:sp>
          <p:nvSpPr>
            <p:cNvPr id="33" name="object 29"/>
            <p:cNvSpPr/>
            <p:nvPr/>
          </p:nvSpPr>
          <p:spPr>
            <a:xfrm>
              <a:off x="11927" y="4159"/>
              <a:ext cx="73" cy="91"/>
            </a:xfrm>
            <a:prstGeom prst="rect">
              <a:avLst/>
            </a:prstGeom>
            <a:blipFill>
              <a:blip r:embed="rId11" cstate="print"/>
              <a:stretch>
                <a:fillRect/>
              </a:stretch>
            </a:blipFill>
          </p:spPr>
          <p:txBody>
            <a:bodyPr wrap="square" lIns="0" tIns="0" rIns="0" bIns="0" rtlCol="0"/>
            <a:lstStyle/>
            <a:p>
              <a:endParaRPr/>
            </a:p>
          </p:txBody>
        </p:sp>
        <p:sp>
          <p:nvSpPr>
            <p:cNvPr id="34" name="object 30"/>
            <p:cNvSpPr/>
            <p:nvPr/>
          </p:nvSpPr>
          <p:spPr>
            <a:xfrm>
              <a:off x="11927" y="4159"/>
              <a:ext cx="73" cy="91"/>
            </a:xfrm>
            <a:custGeom>
              <a:avLst/>
              <a:gdLst/>
              <a:ahLst/>
              <a:cxnLst/>
              <a:rect l="l" t="t" r="r" b="b"/>
              <a:pathLst>
                <a:path w="46354" h="57785">
                  <a:moveTo>
                    <a:pt x="43915" y="21333"/>
                  </a:moveTo>
                  <a:lnTo>
                    <a:pt x="38215" y="10971"/>
                  </a:lnTo>
                  <a:lnTo>
                    <a:pt x="30476" y="3639"/>
                  </a:lnTo>
                  <a:lnTo>
                    <a:pt x="21677" y="0"/>
                  </a:lnTo>
                  <a:lnTo>
                    <a:pt x="12794" y="717"/>
                  </a:lnTo>
                  <a:lnTo>
                    <a:pt x="5532" y="5858"/>
                  </a:lnTo>
                  <a:lnTo>
                    <a:pt x="1160" y="14281"/>
                  </a:lnTo>
                  <a:lnTo>
                    <a:pt x="0" y="24838"/>
                  </a:lnTo>
                  <a:lnTo>
                    <a:pt x="2370" y="36383"/>
                  </a:lnTo>
                  <a:lnTo>
                    <a:pt x="7985" y="46753"/>
                  </a:lnTo>
                  <a:lnTo>
                    <a:pt x="15679" y="54089"/>
                  </a:lnTo>
                  <a:lnTo>
                    <a:pt x="24462" y="57730"/>
                  </a:lnTo>
                  <a:lnTo>
                    <a:pt x="33343" y="57013"/>
                  </a:lnTo>
                  <a:lnTo>
                    <a:pt x="40627" y="51872"/>
                  </a:lnTo>
                  <a:lnTo>
                    <a:pt x="45050" y="43447"/>
                  </a:lnTo>
                  <a:lnTo>
                    <a:pt x="46263" y="32885"/>
                  </a:lnTo>
                  <a:lnTo>
                    <a:pt x="43915" y="21333"/>
                  </a:lnTo>
                  <a:close/>
                </a:path>
              </a:pathLst>
            </a:custGeom>
            <a:ln w="5353">
              <a:solidFill>
                <a:srgbClr val="000000"/>
              </a:solidFill>
            </a:ln>
          </p:spPr>
          <p:txBody>
            <a:bodyPr wrap="square" lIns="0" tIns="0" rIns="0" bIns="0" rtlCol="0"/>
            <a:lstStyle/>
            <a:p>
              <a:endParaRPr/>
            </a:p>
          </p:txBody>
        </p:sp>
        <p:sp>
          <p:nvSpPr>
            <p:cNvPr id="35" name="object 31"/>
            <p:cNvSpPr/>
            <p:nvPr/>
          </p:nvSpPr>
          <p:spPr>
            <a:xfrm>
              <a:off x="11821" y="4361"/>
              <a:ext cx="321" cy="294"/>
            </a:xfrm>
            <a:prstGeom prst="rect">
              <a:avLst/>
            </a:prstGeom>
            <a:blipFill>
              <a:blip r:embed="rId12" cstate="print"/>
              <a:stretch>
                <a:fillRect/>
              </a:stretch>
            </a:blipFill>
          </p:spPr>
          <p:txBody>
            <a:bodyPr wrap="square" lIns="0" tIns="0" rIns="0" bIns="0" rtlCol="0"/>
            <a:lstStyle/>
            <a:p>
              <a:endParaRPr/>
            </a:p>
          </p:txBody>
        </p:sp>
        <p:sp>
          <p:nvSpPr>
            <p:cNvPr id="36" name="object 32"/>
            <p:cNvSpPr/>
            <p:nvPr/>
          </p:nvSpPr>
          <p:spPr>
            <a:xfrm>
              <a:off x="11816" y="3729"/>
              <a:ext cx="332" cy="185"/>
            </a:xfrm>
            <a:custGeom>
              <a:avLst/>
              <a:gdLst/>
              <a:ahLst/>
              <a:cxnLst/>
              <a:rect l="l" t="t" r="r" b="b"/>
              <a:pathLst>
                <a:path w="210820" h="117475">
                  <a:moveTo>
                    <a:pt x="8338" y="0"/>
                  </a:moveTo>
                  <a:lnTo>
                    <a:pt x="4318" y="148"/>
                  </a:lnTo>
                  <a:lnTo>
                    <a:pt x="595" y="3858"/>
                  </a:lnTo>
                  <a:lnTo>
                    <a:pt x="0" y="5640"/>
                  </a:lnTo>
                  <a:lnTo>
                    <a:pt x="148" y="7421"/>
                  </a:lnTo>
                  <a:lnTo>
                    <a:pt x="595" y="11576"/>
                  </a:lnTo>
                  <a:lnTo>
                    <a:pt x="3127" y="15287"/>
                  </a:lnTo>
                  <a:lnTo>
                    <a:pt x="7147" y="17513"/>
                  </a:lnTo>
                  <a:lnTo>
                    <a:pt x="50981" y="50099"/>
                  </a:lnTo>
                  <a:lnTo>
                    <a:pt x="98389" y="77741"/>
                  </a:lnTo>
                  <a:lnTo>
                    <a:pt x="148868" y="100193"/>
                  </a:lnTo>
                  <a:lnTo>
                    <a:pt x="201915" y="117208"/>
                  </a:lnTo>
                  <a:lnTo>
                    <a:pt x="207276" y="116080"/>
                  </a:lnTo>
                  <a:lnTo>
                    <a:pt x="210700" y="111108"/>
                  </a:lnTo>
                  <a:lnTo>
                    <a:pt x="209509" y="106106"/>
                  </a:lnTo>
                  <a:lnTo>
                    <a:pt x="208616" y="102604"/>
                  </a:lnTo>
                  <a:lnTo>
                    <a:pt x="205638" y="99873"/>
                  </a:lnTo>
                  <a:lnTo>
                    <a:pt x="201915" y="99086"/>
                  </a:lnTo>
                  <a:lnTo>
                    <a:pt x="149954" y="82670"/>
                  </a:lnTo>
                  <a:lnTo>
                    <a:pt x="100492" y="60897"/>
                  </a:lnTo>
                  <a:lnTo>
                    <a:pt x="54017" y="34003"/>
                  </a:lnTo>
                  <a:lnTo>
                    <a:pt x="11018" y="2226"/>
                  </a:lnTo>
                  <a:lnTo>
                    <a:pt x="8338" y="0"/>
                  </a:lnTo>
                  <a:close/>
                </a:path>
              </a:pathLst>
            </a:custGeom>
            <a:solidFill>
              <a:srgbClr val="000000"/>
            </a:solidFill>
          </p:spPr>
          <p:txBody>
            <a:bodyPr wrap="square" lIns="0" tIns="0" rIns="0" bIns="0" rtlCol="0"/>
            <a:lstStyle/>
            <a:p>
              <a:endParaRPr/>
            </a:p>
          </p:txBody>
        </p:sp>
        <p:sp>
          <p:nvSpPr>
            <p:cNvPr id="37" name="object 33"/>
            <p:cNvSpPr/>
            <p:nvPr/>
          </p:nvSpPr>
          <p:spPr>
            <a:xfrm>
              <a:off x="11816" y="3729"/>
              <a:ext cx="332" cy="185"/>
            </a:xfrm>
            <a:custGeom>
              <a:avLst/>
              <a:gdLst/>
              <a:ahLst/>
              <a:cxnLst/>
              <a:rect l="l" t="t" r="r" b="b"/>
              <a:pathLst>
                <a:path w="210820" h="117475">
                  <a:moveTo>
                    <a:pt x="7147" y="17513"/>
                  </a:moveTo>
                  <a:lnTo>
                    <a:pt x="50981" y="50099"/>
                  </a:lnTo>
                  <a:lnTo>
                    <a:pt x="98389" y="77741"/>
                  </a:lnTo>
                  <a:lnTo>
                    <a:pt x="148868" y="100193"/>
                  </a:lnTo>
                  <a:lnTo>
                    <a:pt x="201915" y="117208"/>
                  </a:lnTo>
                  <a:lnTo>
                    <a:pt x="207276" y="116080"/>
                  </a:lnTo>
                  <a:lnTo>
                    <a:pt x="210700" y="111108"/>
                  </a:lnTo>
                  <a:lnTo>
                    <a:pt x="209509" y="106106"/>
                  </a:lnTo>
                  <a:lnTo>
                    <a:pt x="208616" y="102604"/>
                  </a:lnTo>
                  <a:lnTo>
                    <a:pt x="205638" y="99873"/>
                  </a:lnTo>
                  <a:lnTo>
                    <a:pt x="201915" y="99086"/>
                  </a:lnTo>
                  <a:lnTo>
                    <a:pt x="149954" y="82670"/>
                  </a:lnTo>
                  <a:lnTo>
                    <a:pt x="100492" y="60897"/>
                  </a:lnTo>
                  <a:lnTo>
                    <a:pt x="54017" y="34003"/>
                  </a:lnTo>
                  <a:lnTo>
                    <a:pt x="11018" y="2226"/>
                  </a:lnTo>
                  <a:lnTo>
                    <a:pt x="8338" y="0"/>
                  </a:lnTo>
                  <a:lnTo>
                    <a:pt x="4318" y="148"/>
                  </a:lnTo>
                  <a:lnTo>
                    <a:pt x="1786" y="2671"/>
                  </a:lnTo>
                  <a:lnTo>
                    <a:pt x="595" y="3858"/>
                  </a:lnTo>
                  <a:lnTo>
                    <a:pt x="0" y="5640"/>
                  </a:lnTo>
                  <a:lnTo>
                    <a:pt x="148" y="7421"/>
                  </a:lnTo>
                  <a:lnTo>
                    <a:pt x="595" y="11576"/>
                  </a:lnTo>
                  <a:lnTo>
                    <a:pt x="3127" y="15287"/>
                  </a:lnTo>
                  <a:lnTo>
                    <a:pt x="7147" y="17513"/>
                  </a:lnTo>
                  <a:close/>
                </a:path>
              </a:pathLst>
            </a:custGeom>
            <a:ln w="5347">
              <a:solidFill>
                <a:srgbClr val="000000"/>
              </a:solidFill>
            </a:ln>
          </p:spPr>
          <p:txBody>
            <a:bodyPr wrap="square" lIns="0" tIns="0" rIns="0" bIns="0" rtlCol="0"/>
            <a:lstStyle/>
            <a:p>
              <a:endParaRPr/>
            </a:p>
          </p:txBody>
        </p:sp>
        <p:sp>
          <p:nvSpPr>
            <p:cNvPr id="38" name="object 34"/>
            <p:cNvSpPr/>
            <p:nvPr/>
          </p:nvSpPr>
          <p:spPr>
            <a:xfrm>
              <a:off x="11914" y="3820"/>
              <a:ext cx="93" cy="59"/>
            </a:xfrm>
            <a:prstGeom prst="rect">
              <a:avLst/>
            </a:prstGeom>
            <a:blipFill>
              <a:blip r:embed="rId13" cstate="print"/>
              <a:stretch>
                <a:fillRect/>
              </a:stretch>
            </a:blipFill>
          </p:spPr>
          <p:txBody>
            <a:bodyPr wrap="square" lIns="0" tIns="0" rIns="0" bIns="0" rtlCol="0"/>
            <a:lstStyle/>
            <a:p>
              <a:endParaRPr/>
            </a:p>
          </p:txBody>
        </p:sp>
        <p:sp>
          <p:nvSpPr>
            <p:cNvPr id="39" name="object 35"/>
            <p:cNvSpPr/>
            <p:nvPr/>
          </p:nvSpPr>
          <p:spPr>
            <a:xfrm>
              <a:off x="11914" y="3820"/>
              <a:ext cx="94" cy="59"/>
            </a:xfrm>
            <a:custGeom>
              <a:avLst/>
              <a:gdLst/>
              <a:ahLst/>
              <a:cxnLst/>
              <a:rect l="l" t="t" r="r" b="b"/>
              <a:pathLst>
                <a:path w="59690" h="37464">
                  <a:moveTo>
                    <a:pt x="59336" y="36302"/>
                  </a:moveTo>
                  <a:lnTo>
                    <a:pt x="48121" y="15361"/>
                  </a:lnTo>
                  <a:lnTo>
                    <a:pt x="33501" y="2976"/>
                  </a:lnTo>
                  <a:lnTo>
                    <a:pt x="17205" y="0"/>
                  </a:lnTo>
                  <a:lnTo>
                    <a:pt x="965" y="7285"/>
                  </a:lnTo>
                  <a:lnTo>
                    <a:pt x="0" y="16756"/>
                  </a:lnTo>
                  <a:lnTo>
                    <a:pt x="6195" y="25374"/>
                  </a:lnTo>
                  <a:lnTo>
                    <a:pt x="18450" y="32206"/>
                  </a:lnTo>
                  <a:lnTo>
                    <a:pt x="35660" y="36317"/>
                  </a:lnTo>
                  <a:lnTo>
                    <a:pt x="43403" y="37296"/>
                  </a:lnTo>
                  <a:lnTo>
                    <a:pt x="51593" y="37296"/>
                  </a:lnTo>
                  <a:lnTo>
                    <a:pt x="59336" y="36302"/>
                  </a:lnTo>
                  <a:close/>
                </a:path>
              </a:pathLst>
            </a:custGeom>
            <a:ln w="3175">
              <a:solidFill>
                <a:srgbClr val="FFFFFF"/>
              </a:solidFill>
            </a:ln>
          </p:spPr>
          <p:txBody>
            <a:bodyPr wrap="square" lIns="0" tIns="0" rIns="0" bIns="0" rtlCol="0"/>
            <a:lstStyle/>
            <a:p>
              <a:endParaRPr/>
            </a:p>
          </p:txBody>
        </p:sp>
        <p:sp>
          <p:nvSpPr>
            <p:cNvPr id="40" name="object 36"/>
            <p:cNvSpPr/>
            <p:nvPr/>
          </p:nvSpPr>
          <p:spPr>
            <a:xfrm>
              <a:off x="11828" y="3841"/>
              <a:ext cx="307" cy="237"/>
            </a:xfrm>
            <a:prstGeom prst="rect">
              <a:avLst/>
            </a:prstGeom>
            <a:blipFill>
              <a:blip r:embed="rId14" cstate="print"/>
              <a:stretch>
                <a:fillRect/>
              </a:stretch>
            </a:blipFill>
          </p:spPr>
          <p:txBody>
            <a:bodyPr wrap="square" lIns="0" tIns="0" rIns="0" bIns="0" rtlCol="0"/>
            <a:lstStyle/>
            <a:p>
              <a:endParaRPr/>
            </a:p>
          </p:txBody>
        </p:sp>
        <p:sp>
          <p:nvSpPr>
            <p:cNvPr id="41" name="object 37"/>
            <p:cNvSpPr/>
            <p:nvPr/>
          </p:nvSpPr>
          <p:spPr>
            <a:xfrm>
              <a:off x="11828" y="3857"/>
              <a:ext cx="307" cy="178"/>
            </a:xfrm>
            <a:custGeom>
              <a:avLst/>
              <a:gdLst/>
              <a:ahLst/>
              <a:cxnLst/>
              <a:rect l="l" t="t" r="r" b="b"/>
              <a:pathLst>
                <a:path w="194945" h="113030">
                  <a:moveTo>
                    <a:pt x="0" y="0"/>
                  </a:moveTo>
                  <a:lnTo>
                    <a:pt x="0" y="12690"/>
                  </a:lnTo>
                  <a:lnTo>
                    <a:pt x="43752" y="45510"/>
                  </a:lnTo>
                  <a:lnTo>
                    <a:pt x="91148" y="73246"/>
                  </a:lnTo>
                  <a:lnTo>
                    <a:pt x="141699" y="95638"/>
                  </a:lnTo>
                  <a:lnTo>
                    <a:pt x="194917" y="112429"/>
                  </a:lnTo>
                  <a:lnTo>
                    <a:pt x="194917" y="99739"/>
                  </a:lnTo>
                  <a:lnTo>
                    <a:pt x="142076" y="82139"/>
                  </a:lnTo>
                  <a:lnTo>
                    <a:pt x="91707" y="59509"/>
                  </a:lnTo>
                  <a:lnTo>
                    <a:pt x="44213" y="32060"/>
                  </a:lnTo>
                  <a:lnTo>
                    <a:pt x="0" y="0"/>
                  </a:lnTo>
                  <a:close/>
                </a:path>
              </a:pathLst>
            </a:custGeom>
            <a:solidFill>
              <a:srgbClr val="000000"/>
            </a:solidFill>
          </p:spPr>
          <p:txBody>
            <a:bodyPr wrap="square" lIns="0" tIns="0" rIns="0" bIns="0" rtlCol="0"/>
            <a:lstStyle/>
            <a:p>
              <a:endParaRPr/>
            </a:p>
          </p:txBody>
        </p:sp>
        <p:sp>
          <p:nvSpPr>
            <p:cNvPr id="42" name="object 38"/>
            <p:cNvSpPr/>
            <p:nvPr/>
          </p:nvSpPr>
          <p:spPr>
            <a:xfrm>
              <a:off x="11828" y="3839"/>
              <a:ext cx="307" cy="238"/>
            </a:xfrm>
            <a:custGeom>
              <a:avLst/>
              <a:gdLst/>
              <a:ahLst/>
              <a:cxnLst/>
              <a:rect l="l" t="t" r="r" b="b"/>
              <a:pathLst>
                <a:path w="194945" h="151130">
                  <a:moveTo>
                    <a:pt x="0" y="0"/>
                  </a:moveTo>
                  <a:lnTo>
                    <a:pt x="0" y="50775"/>
                  </a:lnTo>
                  <a:lnTo>
                    <a:pt x="44213" y="82835"/>
                  </a:lnTo>
                  <a:lnTo>
                    <a:pt x="91707" y="110284"/>
                  </a:lnTo>
                  <a:lnTo>
                    <a:pt x="142076" y="132914"/>
                  </a:lnTo>
                  <a:lnTo>
                    <a:pt x="194917" y="150514"/>
                  </a:lnTo>
                </a:path>
              </a:pathLst>
            </a:custGeom>
            <a:ln w="5349">
              <a:solidFill>
                <a:srgbClr val="FFFFFF"/>
              </a:solidFill>
            </a:ln>
          </p:spPr>
          <p:txBody>
            <a:bodyPr wrap="square" lIns="0" tIns="0" rIns="0" bIns="0" rtlCol="0"/>
            <a:lstStyle/>
            <a:p>
              <a:endParaRPr/>
            </a:p>
          </p:txBody>
        </p:sp>
        <p:sp>
          <p:nvSpPr>
            <p:cNvPr id="43" name="object 39"/>
            <p:cNvSpPr/>
            <p:nvPr/>
          </p:nvSpPr>
          <p:spPr>
            <a:xfrm>
              <a:off x="11828" y="3842"/>
              <a:ext cx="307" cy="238"/>
            </a:xfrm>
            <a:custGeom>
              <a:avLst/>
              <a:gdLst/>
              <a:ahLst/>
              <a:cxnLst/>
              <a:rect l="l" t="t" r="r" b="b"/>
              <a:pathLst>
                <a:path w="194945" h="151130">
                  <a:moveTo>
                    <a:pt x="194917" y="150514"/>
                  </a:moveTo>
                  <a:lnTo>
                    <a:pt x="194917" y="99739"/>
                  </a:lnTo>
                  <a:lnTo>
                    <a:pt x="142244" y="81903"/>
                  </a:lnTo>
                  <a:lnTo>
                    <a:pt x="91930" y="59203"/>
                  </a:lnTo>
                  <a:lnTo>
                    <a:pt x="44380" y="31837"/>
                  </a:lnTo>
                  <a:lnTo>
                    <a:pt x="0" y="0"/>
                  </a:lnTo>
                </a:path>
              </a:pathLst>
            </a:custGeom>
            <a:ln w="5349">
              <a:solidFill>
                <a:srgbClr val="000000"/>
              </a:solidFill>
            </a:ln>
          </p:spPr>
          <p:txBody>
            <a:bodyPr wrap="square" lIns="0" tIns="0" rIns="0" bIns="0" rtlCol="0"/>
            <a:lstStyle/>
            <a:p>
              <a:endParaRPr/>
            </a:p>
          </p:txBody>
        </p:sp>
        <p:sp>
          <p:nvSpPr>
            <p:cNvPr id="44" name="object 40"/>
            <p:cNvSpPr/>
            <p:nvPr/>
          </p:nvSpPr>
          <p:spPr>
            <a:xfrm>
              <a:off x="7368" y="3137"/>
              <a:ext cx="1662" cy="994"/>
            </a:xfrm>
            <a:prstGeom prst="rect">
              <a:avLst/>
            </a:prstGeom>
            <a:blipFill>
              <a:blip r:embed="rId15" cstate="print"/>
              <a:stretch>
                <a:fillRect/>
              </a:stretch>
            </a:blipFill>
          </p:spPr>
          <p:txBody>
            <a:bodyPr wrap="square" lIns="0" tIns="0" rIns="0" bIns="0" rtlCol="0"/>
            <a:lstStyle/>
            <a:p>
              <a:endParaRPr/>
            </a:p>
          </p:txBody>
        </p:sp>
        <p:sp>
          <p:nvSpPr>
            <p:cNvPr id="45" name="object 41"/>
            <p:cNvSpPr/>
            <p:nvPr/>
          </p:nvSpPr>
          <p:spPr>
            <a:xfrm>
              <a:off x="8198" y="3307"/>
              <a:ext cx="569" cy="328"/>
            </a:xfrm>
            <a:custGeom>
              <a:avLst/>
              <a:gdLst/>
              <a:ahLst/>
              <a:cxnLst/>
              <a:rect l="l" t="t" r="r" b="b"/>
              <a:pathLst>
                <a:path w="361314" h="208280">
                  <a:moveTo>
                    <a:pt x="360946" y="0"/>
                  </a:moveTo>
                  <a:lnTo>
                    <a:pt x="105127" y="0"/>
                  </a:lnTo>
                  <a:lnTo>
                    <a:pt x="210105" y="60556"/>
                  </a:lnTo>
                  <a:lnTo>
                    <a:pt x="0" y="181371"/>
                  </a:lnTo>
                  <a:lnTo>
                    <a:pt x="45713" y="207790"/>
                  </a:lnTo>
                  <a:lnTo>
                    <a:pt x="255819" y="86826"/>
                  </a:lnTo>
                  <a:lnTo>
                    <a:pt x="360946" y="86826"/>
                  </a:lnTo>
                  <a:lnTo>
                    <a:pt x="360946" y="0"/>
                  </a:lnTo>
                  <a:close/>
                </a:path>
                <a:path w="361314" h="208280">
                  <a:moveTo>
                    <a:pt x="360946" y="86826"/>
                  </a:moveTo>
                  <a:lnTo>
                    <a:pt x="255819" y="86826"/>
                  </a:lnTo>
                  <a:lnTo>
                    <a:pt x="360946" y="147234"/>
                  </a:lnTo>
                  <a:lnTo>
                    <a:pt x="360946" y="86826"/>
                  </a:lnTo>
                  <a:close/>
                </a:path>
              </a:pathLst>
            </a:custGeom>
            <a:solidFill>
              <a:srgbClr val="FF0000"/>
            </a:solidFill>
          </p:spPr>
          <p:txBody>
            <a:bodyPr wrap="square" lIns="0" tIns="0" rIns="0" bIns="0" rtlCol="0"/>
            <a:lstStyle/>
            <a:p>
              <a:endParaRPr/>
            </a:p>
          </p:txBody>
        </p:sp>
        <p:sp>
          <p:nvSpPr>
            <p:cNvPr id="46" name="object 42"/>
            <p:cNvSpPr/>
            <p:nvPr/>
          </p:nvSpPr>
          <p:spPr>
            <a:xfrm>
              <a:off x="8198" y="3307"/>
              <a:ext cx="569" cy="328"/>
            </a:xfrm>
            <a:custGeom>
              <a:avLst/>
              <a:gdLst/>
              <a:ahLst/>
              <a:cxnLst/>
              <a:rect l="l" t="t" r="r" b="b"/>
              <a:pathLst>
                <a:path w="361314" h="208280">
                  <a:moveTo>
                    <a:pt x="360946" y="147234"/>
                  </a:moveTo>
                  <a:lnTo>
                    <a:pt x="360946" y="0"/>
                  </a:lnTo>
                  <a:lnTo>
                    <a:pt x="105127" y="0"/>
                  </a:lnTo>
                  <a:lnTo>
                    <a:pt x="210105" y="60556"/>
                  </a:lnTo>
                  <a:lnTo>
                    <a:pt x="0" y="181371"/>
                  </a:lnTo>
                  <a:lnTo>
                    <a:pt x="45713" y="207790"/>
                  </a:lnTo>
                  <a:lnTo>
                    <a:pt x="255819" y="86826"/>
                  </a:lnTo>
                  <a:lnTo>
                    <a:pt x="360946" y="147234"/>
                  </a:lnTo>
                  <a:close/>
                </a:path>
              </a:pathLst>
            </a:custGeom>
            <a:ln w="3565">
              <a:solidFill>
                <a:srgbClr val="000000"/>
              </a:solidFill>
            </a:ln>
          </p:spPr>
          <p:txBody>
            <a:bodyPr wrap="square" lIns="0" tIns="0" rIns="0" bIns="0" rtlCol="0"/>
            <a:lstStyle/>
            <a:p>
              <a:endParaRPr/>
            </a:p>
          </p:txBody>
        </p:sp>
        <p:sp>
          <p:nvSpPr>
            <p:cNvPr id="47" name="object 43"/>
            <p:cNvSpPr/>
            <p:nvPr/>
          </p:nvSpPr>
          <p:spPr>
            <a:xfrm>
              <a:off x="7594" y="3286"/>
              <a:ext cx="605" cy="349"/>
            </a:xfrm>
            <a:custGeom>
              <a:avLst/>
              <a:gdLst/>
              <a:ahLst/>
              <a:cxnLst/>
              <a:rect l="l" t="t" r="r" b="b"/>
              <a:pathLst>
                <a:path w="384175" h="221614">
                  <a:moveTo>
                    <a:pt x="45713" y="0"/>
                  </a:moveTo>
                  <a:lnTo>
                    <a:pt x="0" y="26419"/>
                  </a:lnTo>
                  <a:lnTo>
                    <a:pt x="233036" y="160444"/>
                  </a:lnTo>
                  <a:lnTo>
                    <a:pt x="128058" y="221000"/>
                  </a:lnTo>
                  <a:lnTo>
                    <a:pt x="361095" y="207790"/>
                  </a:lnTo>
                  <a:lnTo>
                    <a:pt x="373609" y="134173"/>
                  </a:lnTo>
                  <a:lnTo>
                    <a:pt x="278750" y="134173"/>
                  </a:lnTo>
                  <a:lnTo>
                    <a:pt x="45713" y="0"/>
                  </a:lnTo>
                  <a:close/>
                </a:path>
                <a:path w="384175" h="221614">
                  <a:moveTo>
                    <a:pt x="383877" y="73765"/>
                  </a:moveTo>
                  <a:lnTo>
                    <a:pt x="278750" y="134173"/>
                  </a:lnTo>
                  <a:lnTo>
                    <a:pt x="373609" y="134173"/>
                  </a:lnTo>
                  <a:lnTo>
                    <a:pt x="383877" y="73765"/>
                  </a:lnTo>
                  <a:close/>
                </a:path>
              </a:pathLst>
            </a:custGeom>
            <a:solidFill>
              <a:srgbClr val="FF0000"/>
            </a:solidFill>
          </p:spPr>
          <p:txBody>
            <a:bodyPr wrap="square" lIns="0" tIns="0" rIns="0" bIns="0" rtlCol="0"/>
            <a:lstStyle/>
            <a:p>
              <a:endParaRPr/>
            </a:p>
          </p:txBody>
        </p:sp>
        <p:sp>
          <p:nvSpPr>
            <p:cNvPr id="48" name="object 44"/>
            <p:cNvSpPr/>
            <p:nvPr/>
          </p:nvSpPr>
          <p:spPr>
            <a:xfrm>
              <a:off x="7594" y="3286"/>
              <a:ext cx="605" cy="349"/>
            </a:xfrm>
            <a:custGeom>
              <a:avLst/>
              <a:gdLst/>
              <a:ahLst/>
              <a:cxnLst/>
              <a:rect l="l" t="t" r="r" b="b"/>
              <a:pathLst>
                <a:path w="384175" h="221614">
                  <a:moveTo>
                    <a:pt x="383877" y="73765"/>
                  </a:moveTo>
                  <a:lnTo>
                    <a:pt x="361095" y="207790"/>
                  </a:lnTo>
                  <a:lnTo>
                    <a:pt x="128058" y="221000"/>
                  </a:lnTo>
                  <a:lnTo>
                    <a:pt x="233036" y="160444"/>
                  </a:lnTo>
                  <a:lnTo>
                    <a:pt x="0" y="26419"/>
                  </a:lnTo>
                  <a:lnTo>
                    <a:pt x="45713" y="0"/>
                  </a:lnTo>
                  <a:lnTo>
                    <a:pt x="278750" y="134173"/>
                  </a:lnTo>
                  <a:lnTo>
                    <a:pt x="383877" y="73765"/>
                  </a:lnTo>
                  <a:close/>
                </a:path>
              </a:pathLst>
            </a:custGeom>
            <a:ln w="3565">
              <a:solidFill>
                <a:srgbClr val="000000"/>
              </a:solidFill>
            </a:ln>
          </p:spPr>
          <p:txBody>
            <a:bodyPr wrap="square" lIns="0" tIns="0" rIns="0" bIns="0" rtlCol="0"/>
            <a:lstStyle/>
            <a:p>
              <a:endParaRPr/>
            </a:p>
          </p:txBody>
        </p:sp>
        <p:sp>
          <p:nvSpPr>
            <p:cNvPr id="49" name="object 45"/>
            <p:cNvSpPr/>
            <p:nvPr/>
          </p:nvSpPr>
          <p:spPr>
            <a:xfrm>
              <a:off x="8198" y="3634"/>
              <a:ext cx="605" cy="348"/>
            </a:xfrm>
            <a:custGeom>
              <a:avLst/>
              <a:gdLst/>
              <a:ahLst/>
              <a:cxnLst/>
              <a:rect l="l" t="t" r="r" b="b"/>
              <a:pathLst>
                <a:path w="384175" h="220980">
                  <a:moveTo>
                    <a:pt x="196561" y="86722"/>
                  </a:moveTo>
                  <a:lnTo>
                    <a:pt x="105127" y="86722"/>
                  </a:lnTo>
                  <a:lnTo>
                    <a:pt x="338163" y="220822"/>
                  </a:lnTo>
                  <a:lnTo>
                    <a:pt x="383877" y="194536"/>
                  </a:lnTo>
                  <a:lnTo>
                    <a:pt x="196561" y="86722"/>
                  </a:lnTo>
                  <a:close/>
                </a:path>
                <a:path w="384175" h="220980">
                  <a:moveTo>
                    <a:pt x="255819" y="0"/>
                  </a:moveTo>
                  <a:lnTo>
                    <a:pt x="22782" y="13061"/>
                  </a:lnTo>
                  <a:lnTo>
                    <a:pt x="0" y="147204"/>
                  </a:lnTo>
                  <a:lnTo>
                    <a:pt x="105127" y="86722"/>
                  </a:lnTo>
                  <a:lnTo>
                    <a:pt x="196561" y="86722"/>
                  </a:lnTo>
                  <a:lnTo>
                    <a:pt x="150841" y="60407"/>
                  </a:lnTo>
                  <a:lnTo>
                    <a:pt x="255819" y="0"/>
                  </a:lnTo>
                  <a:close/>
                </a:path>
              </a:pathLst>
            </a:custGeom>
            <a:solidFill>
              <a:srgbClr val="FF0000"/>
            </a:solidFill>
          </p:spPr>
          <p:txBody>
            <a:bodyPr wrap="square" lIns="0" tIns="0" rIns="0" bIns="0" rtlCol="0"/>
            <a:lstStyle/>
            <a:p>
              <a:endParaRPr/>
            </a:p>
          </p:txBody>
        </p:sp>
        <p:sp>
          <p:nvSpPr>
            <p:cNvPr id="50" name="object 46"/>
            <p:cNvSpPr/>
            <p:nvPr/>
          </p:nvSpPr>
          <p:spPr>
            <a:xfrm>
              <a:off x="8198" y="3634"/>
              <a:ext cx="605" cy="348"/>
            </a:xfrm>
            <a:custGeom>
              <a:avLst/>
              <a:gdLst/>
              <a:ahLst/>
              <a:cxnLst/>
              <a:rect l="l" t="t" r="r" b="b"/>
              <a:pathLst>
                <a:path w="384175" h="220980">
                  <a:moveTo>
                    <a:pt x="0" y="147204"/>
                  </a:moveTo>
                  <a:lnTo>
                    <a:pt x="22782" y="13061"/>
                  </a:lnTo>
                  <a:lnTo>
                    <a:pt x="255819" y="0"/>
                  </a:lnTo>
                  <a:lnTo>
                    <a:pt x="150841" y="60407"/>
                  </a:lnTo>
                  <a:lnTo>
                    <a:pt x="383877" y="194536"/>
                  </a:lnTo>
                  <a:lnTo>
                    <a:pt x="338163" y="220822"/>
                  </a:lnTo>
                  <a:lnTo>
                    <a:pt x="105127" y="86722"/>
                  </a:lnTo>
                  <a:lnTo>
                    <a:pt x="0" y="147204"/>
                  </a:lnTo>
                  <a:close/>
                </a:path>
              </a:pathLst>
            </a:custGeom>
            <a:ln w="3565">
              <a:solidFill>
                <a:srgbClr val="000000"/>
              </a:solidFill>
            </a:ln>
          </p:spPr>
          <p:txBody>
            <a:bodyPr wrap="square" lIns="0" tIns="0" rIns="0" bIns="0" rtlCol="0"/>
            <a:lstStyle/>
            <a:p>
              <a:endParaRPr/>
            </a:p>
          </p:txBody>
        </p:sp>
        <p:sp>
          <p:nvSpPr>
            <p:cNvPr id="51" name="object 47"/>
            <p:cNvSpPr/>
            <p:nvPr/>
          </p:nvSpPr>
          <p:spPr>
            <a:xfrm>
              <a:off x="7630" y="3634"/>
              <a:ext cx="569" cy="328"/>
            </a:xfrm>
            <a:custGeom>
              <a:avLst/>
              <a:gdLst/>
              <a:ahLst/>
              <a:cxnLst/>
              <a:rect l="l" t="t" r="r" b="b"/>
              <a:pathLst>
                <a:path w="361314" h="208280">
                  <a:moveTo>
                    <a:pt x="0" y="60407"/>
                  </a:moveTo>
                  <a:lnTo>
                    <a:pt x="0" y="207686"/>
                  </a:lnTo>
                  <a:lnTo>
                    <a:pt x="255819" y="207686"/>
                  </a:lnTo>
                  <a:lnTo>
                    <a:pt x="150692" y="147204"/>
                  </a:lnTo>
                  <a:lnTo>
                    <a:pt x="196417" y="120904"/>
                  </a:lnTo>
                  <a:lnTo>
                    <a:pt x="105127" y="120904"/>
                  </a:lnTo>
                  <a:lnTo>
                    <a:pt x="0" y="60407"/>
                  </a:lnTo>
                  <a:close/>
                </a:path>
                <a:path w="361314" h="208280">
                  <a:moveTo>
                    <a:pt x="315232" y="0"/>
                  </a:moveTo>
                  <a:lnTo>
                    <a:pt x="105127" y="120904"/>
                  </a:lnTo>
                  <a:lnTo>
                    <a:pt x="196417" y="120904"/>
                  </a:lnTo>
                  <a:lnTo>
                    <a:pt x="360946" y="26270"/>
                  </a:lnTo>
                  <a:lnTo>
                    <a:pt x="315232" y="0"/>
                  </a:lnTo>
                  <a:close/>
                </a:path>
              </a:pathLst>
            </a:custGeom>
            <a:solidFill>
              <a:srgbClr val="FF0000"/>
            </a:solidFill>
          </p:spPr>
          <p:txBody>
            <a:bodyPr wrap="square" lIns="0" tIns="0" rIns="0" bIns="0" rtlCol="0"/>
            <a:lstStyle/>
            <a:p>
              <a:endParaRPr/>
            </a:p>
          </p:txBody>
        </p:sp>
        <p:sp>
          <p:nvSpPr>
            <p:cNvPr id="52" name="object 48"/>
            <p:cNvSpPr/>
            <p:nvPr/>
          </p:nvSpPr>
          <p:spPr>
            <a:xfrm>
              <a:off x="7630" y="3634"/>
              <a:ext cx="569" cy="328"/>
            </a:xfrm>
            <a:custGeom>
              <a:avLst/>
              <a:gdLst/>
              <a:ahLst/>
              <a:cxnLst/>
              <a:rect l="l" t="t" r="r" b="b"/>
              <a:pathLst>
                <a:path w="361314" h="208280">
                  <a:moveTo>
                    <a:pt x="0" y="60407"/>
                  </a:moveTo>
                  <a:lnTo>
                    <a:pt x="0" y="207686"/>
                  </a:lnTo>
                  <a:lnTo>
                    <a:pt x="255819" y="207686"/>
                  </a:lnTo>
                  <a:lnTo>
                    <a:pt x="150692" y="147204"/>
                  </a:lnTo>
                  <a:lnTo>
                    <a:pt x="360946" y="26270"/>
                  </a:lnTo>
                  <a:lnTo>
                    <a:pt x="315232" y="0"/>
                  </a:lnTo>
                  <a:lnTo>
                    <a:pt x="105127" y="120904"/>
                  </a:lnTo>
                  <a:lnTo>
                    <a:pt x="0" y="60407"/>
                  </a:lnTo>
                  <a:close/>
                </a:path>
              </a:pathLst>
            </a:custGeom>
            <a:ln w="3565">
              <a:solidFill>
                <a:srgbClr val="000000"/>
              </a:solidFill>
            </a:ln>
          </p:spPr>
          <p:txBody>
            <a:bodyPr wrap="square" lIns="0" tIns="0" rIns="0" bIns="0" rtlCol="0"/>
            <a:lstStyle/>
            <a:p>
              <a:endParaRPr/>
            </a:p>
          </p:txBody>
        </p:sp>
        <p:sp>
          <p:nvSpPr>
            <p:cNvPr id="53" name="object 49"/>
            <p:cNvSpPr/>
            <p:nvPr/>
          </p:nvSpPr>
          <p:spPr>
            <a:xfrm>
              <a:off x="7368" y="3634"/>
              <a:ext cx="1662" cy="1159"/>
            </a:xfrm>
            <a:prstGeom prst="rect">
              <a:avLst/>
            </a:prstGeom>
            <a:blipFill>
              <a:blip r:embed="rId16" cstate="print"/>
              <a:stretch>
                <a:fillRect/>
              </a:stretch>
            </a:blipFill>
          </p:spPr>
          <p:txBody>
            <a:bodyPr wrap="square" lIns="0" tIns="0" rIns="0" bIns="0" rtlCol="0"/>
            <a:lstStyle/>
            <a:p>
              <a:endParaRPr/>
            </a:p>
          </p:txBody>
        </p:sp>
        <p:sp>
          <p:nvSpPr>
            <p:cNvPr id="54" name="object 50"/>
            <p:cNvSpPr/>
            <p:nvPr/>
          </p:nvSpPr>
          <p:spPr>
            <a:xfrm>
              <a:off x="7368" y="3634"/>
              <a:ext cx="1662" cy="1160"/>
            </a:xfrm>
            <a:custGeom>
              <a:avLst/>
              <a:gdLst/>
              <a:ahLst/>
              <a:cxnLst/>
              <a:rect l="l" t="t" r="r" b="b"/>
              <a:pathLst>
                <a:path w="1055370" h="736600">
                  <a:moveTo>
                    <a:pt x="0" y="0"/>
                  </a:moveTo>
                  <a:lnTo>
                    <a:pt x="0" y="420672"/>
                  </a:lnTo>
                  <a:lnTo>
                    <a:pt x="3095" y="455052"/>
                  </a:lnTo>
                  <a:lnTo>
                    <a:pt x="26892" y="520405"/>
                  </a:lnTo>
                  <a:lnTo>
                    <a:pt x="72020" y="579929"/>
                  </a:lnTo>
                  <a:lnTo>
                    <a:pt x="101779" y="607025"/>
                  </a:lnTo>
                  <a:lnTo>
                    <a:pt x="135906" y="632085"/>
                  </a:lnTo>
                  <a:lnTo>
                    <a:pt x="174080" y="654919"/>
                  </a:lnTo>
                  <a:lnTo>
                    <a:pt x="215978" y="675332"/>
                  </a:lnTo>
                  <a:lnTo>
                    <a:pt x="261279" y="693134"/>
                  </a:lnTo>
                  <a:lnTo>
                    <a:pt x="309661" y="708130"/>
                  </a:lnTo>
                  <a:lnTo>
                    <a:pt x="360803" y="720129"/>
                  </a:lnTo>
                  <a:lnTo>
                    <a:pt x="414383" y="728938"/>
                  </a:lnTo>
                  <a:lnTo>
                    <a:pt x="470080" y="734365"/>
                  </a:lnTo>
                  <a:lnTo>
                    <a:pt x="527571" y="736217"/>
                  </a:lnTo>
                  <a:lnTo>
                    <a:pt x="585062" y="734365"/>
                  </a:lnTo>
                  <a:lnTo>
                    <a:pt x="640759" y="728939"/>
                  </a:lnTo>
                  <a:lnTo>
                    <a:pt x="694339" y="720131"/>
                  </a:lnTo>
                  <a:lnTo>
                    <a:pt x="745481" y="708132"/>
                  </a:lnTo>
                  <a:lnTo>
                    <a:pt x="793863" y="693137"/>
                  </a:lnTo>
                  <a:lnTo>
                    <a:pt x="839164" y="675337"/>
                  </a:lnTo>
                  <a:lnTo>
                    <a:pt x="881062" y="654924"/>
                  </a:lnTo>
                  <a:lnTo>
                    <a:pt x="919235" y="632091"/>
                  </a:lnTo>
                  <a:lnTo>
                    <a:pt x="953363" y="607031"/>
                  </a:lnTo>
                  <a:lnTo>
                    <a:pt x="983122" y="579936"/>
                  </a:lnTo>
                  <a:lnTo>
                    <a:pt x="1008191" y="550998"/>
                  </a:lnTo>
                  <a:lnTo>
                    <a:pt x="1042976" y="488365"/>
                  </a:lnTo>
                  <a:lnTo>
                    <a:pt x="1055142" y="420672"/>
                  </a:lnTo>
                  <a:lnTo>
                    <a:pt x="1055142" y="0"/>
                  </a:lnTo>
                  <a:lnTo>
                    <a:pt x="1052047" y="34372"/>
                  </a:lnTo>
                  <a:lnTo>
                    <a:pt x="1028250" y="99710"/>
                  </a:lnTo>
                  <a:lnTo>
                    <a:pt x="983122" y="159222"/>
                  </a:lnTo>
                  <a:lnTo>
                    <a:pt x="953363" y="186312"/>
                  </a:lnTo>
                  <a:lnTo>
                    <a:pt x="919235" y="211369"/>
                  </a:lnTo>
                  <a:lnTo>
                    <a:pt x="881062" y="234198"/>
                  </a:lnTo>
                  <a:lnTo>
                    <a:pt x="839164" y="254609"/>
                  </a:lnTo>
                  <a:lnTo>
                    <a:pt x="793863" y="272408"/>
                  </a:lnTo>
                  <a:lnTo>
                    <a:pt x="745481" y="287402"/>
                  </a:lnTo>
                  <a:lnTo>
                    <a:pt x="694339" y="299400"/>
                  </a:lnTo>
                  <a:lnTo>
                    <a:pt x="640759" y="308208"/>
                  </a:lnTo>
                  <a:lnTo>
                    <a:pt x="585062" y="313634"/>
                  </a:lnTo>
                  <a:lnTo>
                    <a:pt x="527571" y="315485"/>
                  </a:lnTo>
                  <a:lnTo>
                    <a:pt x="470080" y="313634"/>
                  </a:lnTo>
                  <a:lnTo>
                    <a:pt x="414383" y="308208"/>
                  </a:lnTo>
                  <a:lnTo>
                    <a:pt x="360803" y="299399"/>
                  </a:lnTo>
                  <a:lnTo>
                    <a:pt x="309661" y="287402"/>
                  </a:lnTo>
                  <a:lnTo>
                    <a:pt x="261279" y="272408"/>
                  </a:lnTo>
                  <a:lnTo>
                    <a:pt x="215978" y="254609"/>
                  </a:lnTo>
                  <a:lnTo>
                    <a:pt x="174080" y="234198"/>
                  </a:lnTo>
                  <a:lnTo>
                    <a:pt x="135906" y="211369"/>
                  </a:lnTo>
                  <a:lnTo>
                    <a:pt x="101779" y="186312"/>
                  </a:lnTo>
                  <a:lnTo>
                    <a:pt x="72020" y="159222"/>
                  </a:lnTo>
                  <a:lnTo>
                    <a:pt x="46950" y="130290"/>
                  </a:lnTo>
                  <a:lnTo>
                    <a:pt x="12166" y="67672"/>
                  </a:lnTo>
                  <a:lnTo>
                    <a:pt x="3095" y="34372"/>
                  </a:lnTo>
                  <a:lnTo>
                    <a:pt x="0" y="0"/>
                  </a:lnTo>
                  <a:close/>
                </a:path>
              </a:pathLst>
            </a:custGeom>
            <a:ln w="10697">
              <a:solidFill>
                <a:srgbClr val="000000"/>
              </a:solidFill>
            </a:ln>
          </p:spPr>
          <p:txBody>
            <a:bodyPr wrap="square" lIns="0" tIns="0" rIns="0" bIns="0" rtlCol="0"/>
            <a:lstStyle/>
            <a:p>
              <a:endParaRPr/>
            </a:p>
          </p:txBody>
        </p:sp>
        <p:sp>
          <p:nvSpPr>
            <p:cNvPr id="55" name="object 51"/>
            <p:cNvSpPr/>
            <p:nvPr/>
          </p:nvSpPr>
          <p:spPr>
            <a:xfrm>
              <a:off x="7368" y="3137"/>
              <a:ext cx="1662" cy="1657"/>
            </a:xfrm>
            <a:custGeom>
              <a:avLst/>
              <a:gdLst/>
              <a:ahLst/>
              <a:cxnLst/>
              <a:rect l="l" t="t" r="r" b="b"/>
              <a:pathLst>
                <a:path w="1055370" h="1052195">
                  <a:moveTo>
                    <a:pt x="1055142" y="315544"/>
                  </a:moveTo>
                  <a:lnTo>
                    <a:pt x="1042976" y="247860"/>
                  </a:lnTo>
                  <a:lnTo>
                    <a:pt x="1008191" y="185230"/>
                  </a:lnTo>
                  <a:lnTo>
                    <a:pt x="983122" y="156293"/>
                  </a:lnTo>
                  <a:lnTo>
                    <a:pt x="953363" y="129198"/>
                  </a:lnTo>
                  <a:lnTo>
                    <a:pt x="919235" y="104137"/>
                  </a:lnTo>
                  <a:lnTo>
                    <a:pt x="881062" y="81303"/>
                  </a:lnTo>
                  <a:lnTo>
                    <a:pt x="839164" y="60888"/>
                  </a:lnTo>
                  <a:lnTo>
                    <a:pt x="793863" y="43086"/>
                  </a:lnTo>
                  <a:lnTo>
                    <a:pt x="745481" y="28088"/>
                  </a:lnTo>
                  <a:lnTo>
                    <a:pt x="694339" y="16088"/>
                  </a:lnTo>
                  <a:lnTo>
                    <a:pt x="640759" y="7279"/>
                  </a:lnTo>
                  <a:lnTo>
                    <a:pt x="585062" y="1851"/>
                  </a:lnTo>
                  <a:lnTo>
                    <a:pt x="527571" y="0"/>
                  </a:lnTo>
                  <a:lnTo>
                    <a:pt x="470080" y="1851"/>
                  </a:lnTo>
                  <a:lnTo>
                    <a:pt x="414383" y="7279"/>
                  </a:lnTo>
                  <a:lnTo>
                    <a:pt x="360803" y="16088"/>
                  </a:lnTo>
                  <a:lnTo>
                    <a:pt x="309661" y="28088"/>
                  </a:lnTo>
                  <a:lnTo>
                    <a:pt x="261279" y="43086"/>
                  </a:lnTo>
                  <a:lnTo>
                    <a:pt x="215978" y="60888"/>
                  </a:lnTo>
                  <a:lnTo>
                    <a:pt x="174080" y="81303"/>
                  </a:lnTo>
                  <a:lnTo>
                    <a:pt x="135906" y="104137"/>
                  </a:lnTo>
                  <a:lnTo>
                    <a:pt x="101779" y="129198"/>
                  </a:lnTo>
                  <a:lnTo>
                    <a:pt x="72020" y="156293"/>
                  </a:lnTo>
                  <a:lnTo>
                    <a:pt x="46950" y="185230"/>
                  </a:lnTo>
                  <a:lnTo>
                    <a:pt x="12166" y="247860"/>
                  </a:lnTo>
                  <a:lnTo>
                    <a:pt x="0" y="315544"/>
                  </a:lnTo>
                  <a:lnTo>
                    <a:pt x="0" y="736217"/>
                  </a:lnTo>
                  <a:lnTo>
                    <a:pt x="3095" y="770597"/>
                  </a:lnTo>
                  <a:lnTo>
                    <a:pt x="26892" y="835950"/>
                  </a:lnTo>
                  <a:lnTo>
                    <a:pt x="72020" y="895474"/>
                  </a:lnTo>
                  <a:lnTo>
                    <a:pt x="101779" y="922570"/>
                  </a:lnTo>
                  <a:lnTo>
                    <a:pt x="135906" y="947630"/>
                  </a:lnTo>
                  <a:lnTo>
                    <a:pt x="174080" y="970464"/>
                  </a:lnTo>
                  <a:lnTo>
                    <a:pt x="215978" y="990877"/>
                  </a:lnTo>
                  <a:lnTo>
                    <a:pt x="261279" y="1008679"/>
                  </a:lnTo>
                  <a:lnTo>
                    <a:pt x="309661" y="1023675"/>
                  </a:lnTo>
                  <a:lnTo>
                    <a:pt x="360803" y="1035674"/>
                  </a:lnTo>
                  <a:lnTo>
                    <a:pt x="414383" y="1044483"/>
                  </a:lnTo>
                  <a:lnTo>
                    <a:pt x="470080" y="1049910"/>
                  </a:lnTo>
                  <a:lnTo>
                    <a:pt x="527571" y="1051762"/>
                  </a:lnTo>
                  <a:lnTo>
                    <a:pt x="585062" y="1049910"/>
                  </a:lnTo>
                  <a:lnTo>
                    <a:pt x="640759" y="1044484"/>
                  </a:lnTo>
                  <a:lnTo>
                    <a:pt x="694339" y="1035676"/>
                  </a:lnTo>
                  <a:lnTo>
                    <a:pt x="745481" y="1023677"/>
                  </a:lnTo>
                  <a:lnTo>
                    <a:pt x="793863" y="1008682"/>
                  </a:lnTo>
                  <a:lnTo>
                    <a:pt x="839164" y="990882"/>
                  </a:lnTo>
                  <a:lnTo>
                    <a:pt x="881062" y="970469"/>
                  </a:lnTo>
                  <a:lnTo>
                    <a:pt x="919235" y="947636"/>
                  </a:lnTo>
                  <a:lnTo>
                    <a:pt x="953363" y="922576"/>
                  </a:lnTo>
                  <a:lnTo>
                    <a:pt x="983122" y="895481"/>
                  </a:lnTo>
                  <a:lnTo>
                    <a:pt x="1008191" y="866543"/>
                  </a:lnTo>
                  <a:lnTo>
                    <a:pt x="1042976" y="803910"/>
                  </a:lnTo>
                  <a:lnTo>
                    <a:pt x="1055142" y="736217"/>
                  </a:lnTo>
                  <a:lnTo>
                    <a:pt x="1055142" y="315544"/>
                  </a:lnTo>
                  <a:close/>
                </a:path>
              </a:pathLst>
            </a:custGeom>
            <a:ln w="22299">
              <a:solidFill>
                <a:srgbClr val="000000"/>
              </a:solidFill>
            </a:ln>
          </p:spPr>
          <p:txBody>
            <a:bodyPr wrap="square" lIns="0" tIns="0" rIns="0" bIns="0" rtlCol="0"/>
            <a:lstStyle/>
            <a:p>
              <a:endParaRPr/>
            </a:p>
          </p:txBody>
        </p:sp>
        <p:sp>
          <p:nvSpPr>
            <p:cNvPr id="56" name="object 52"/>
            <p:cNvSpPr/>
            <p:nvPr/>
          </p:nvSpPr>
          <p:spPr>
            <a:xfrm>
              <a:off x="9694" y="3137"/>
              <a:ext cx="997" cy="1656"/>
            </a:xfrm>
            <a:prstGeom prst="rect">
              <a:avLst/>
            </a:prstGeom>
            <a:blipFill>
              <a:blip r:embed="rId17" cstate="print"/>
              <a:stretch>
                <a:fillRect/>
              </a:stretch>
            </a:blipFill>
          </p:spPr>
          <p:txBody>
            <a:bodyPr wrap="square" lIns="0" tIns="0" rIns="0" bIns="0" rtlCol="0"/>
            <a:lstStyle/>
            <a:p>
              <a:endParaRPr/>
            </a:p>
          </p:txBody>
        </p:sp>
        <p:sp>
          <p:nvSpPr>
            <p:cNvPr id="57" name="object 53"/>
            <p:cNvSpPr/>
            <p:nvPr/>
          </p:nvSpPr>
          <p:spPr>
            <a:xfrm>
              <a:off x="9760" y="3329"/>
              <a:ext cx="865" cy="385"/>
            </a:xfrm>
            <a:custGeom>
              <a:avLst/>
              <a:gdLst/>
              <a:ahLst/>
              <a:cxnLst/>
              <a:rect l="l" t="t" r="r" b="b"/>
              <a:pathLst>
                <a:path w="549275" h="244475">
                  <a:moveTo>
                    <a:pt x="0" y="0"/>
                  </a:moveTo>
                  <a:lnTo>
                    <a:pt x="422146" y="244005"/>
                  </a:lnTo>
                  <a:lnTo>
                    <a:pt x="548715" y="172466"/>
                  </a:lnTo>
                </a:path>
              </a:pathLst>
            </a:custGeom>
            <a:ln w="10692">
              <a:solidFill>
                <a:srgbClr val="E7E3CD"/>
              </a:solidFill>
            </a:ln>
          </p:spPr>
          <p:txBody>
            <a:bodyPr wrap="square" lIns="0" tIns="0" rIns="0" bIns="0" rtlCol="0"/>
            <a:lstStyle/>
            <a:p>
              <a:endParaRPr/>
            </a:p>
          </p:txBody>
        </p:sp>
        <p:sp>
          <p:nvSpPr>
            <p:cNvPr id="58" name="object 54"/>
            <p:cNvSpPr/>
            <p:nvPr/>
          </p:nvSpPr>
          <p:spPr>
            <a:xfrm>
              <a:off x="10425" y="3713"/>
              <a:ext cx="0" cy="1001"/>
            </a:xfrm>
            <a:custGeom>
              <a:avLst/>
              <a:gdLst/>
              <a:ahLst/>
              <a:cxnLst/>
              <a:rect l="l" t="t" r="r" b="b"/>
              <a:pathLst>
                <a:path h="635635">
                  <a:moveTo>
                    <a:pt x="0" y="0"/>
                  </a:moveTo>
                  <a:lnTo>
                    <a:pt x="0" y="635260"/>
                  </a:lnTo>
                </a:path>
              </a:pathLst>
            </a:custGeom>
            <a:ln w="10721">
              <a:solidFill>
                <a:srgbClr val="E7E3CD"/>
              </a:solidFill>
            </a:ln>
          </p:spPr>
          <p:txBody>
            <a:bodyPr wrap="square" lIns="0" tIns="0" rIns="0" bIns="0" rtlCol="0"/>
            <a:lstStyle/>
            <a:p>
              <a:endParaRPr/>
            </a:p>
          </p:txBody>
        </p:sp>
        <p:sp>
          <p:nvSpPr>
            <p:cNvPr id="59" name="object 55"/>
            <p:cNvSpPr/>
            <p:nvPr/>
          </p:nvSpPr>
          <p:spPr>
            <a:xfrm>
              <a:off x="9760" y="3508"/>
              <a:ext cx="665" cy="385"/>
            </a:xfrm>
            <a:custGeom>
              <a:avLst/>
              <a:gdLst/>
              <a:ahLst/>
              <a:cxnLst/>
              <a:rect l="l" t="t" r="r" b="b"/>
              <a:pathLst>
                <a:path w="422275" h="244475">
                  <a:moveTo>
                    <a:pt x="0" y="0"/>
                  </a:moveTo>
                  <a:lnTo>
                    <a:pt x="422146" y="244035"/>
                  </a:lnTo>
                </a:path>
              </a:pathLst>
            </a:custGeom>
            <a:ln w="10695">
              <a:solidFill>
                <a:srgbClr val="E7E3CD"/>
              </a:solidFill>
            </a:ln>
          </p:spPr>
          <p:txBody>
            <a:bodyPr wrap="square" lIns="0" tIns="0" rIns="0" bIns="0" rtlCol="0"/>
            <a:lstStyle/>
            <a:p>
              <a:endParaRPr/>
            </a:p>
          </p:txBody>
        </p:sp>
        <p:sp>
          <p:nvSpPr>
            <p:cNvPr id="60" name="object 56"/>
            <p:cNvSpPr/>
            <p:nvPr/>
          </p:nvSpPr>
          <p:spPr>
            <a:xfrm>
              <a:off x="9760" y="3687"/>
              <a:ext cx="665" cy="385"/>
            </a:xfrm>
            <a:custGeom>
              <a:avLst/>
              <a:gdLst/>
              <a:ahLst/>
              <a:cxnLst/>
              <a:rect l="l" t="t" r="r" b="b"/>
              <a:pathLst>
                <a:path w="422275" h="244475">
                  <a:moveTo>
                    <a:pt x="0" y="0"/>
                  </a:moveTo>
                  <a:lnTo>
                    <a:pt x="422146" y="244079"/>
                  </a:lnTo>
                </a:path>
              </a:pathLst>
            </a:custGeom>
            <a:ln w="10695">
              <a:solidFill>
                <a:srgbClr val="E7E3CD"/>
              </a:solidFill>
            </a:ln>
          </p:spPr>
          <p:txBody>
            <a:bodyPr wrap="square" lIns="0" tIns="0" rIns="0" bIns="0" rtlCol="0"/>
            <a:lstStyle/>
            <a:p>
              <a:endParaRPr/>
            </a:p>
          </p:txBody>
        </p:sp>
        <p:sp>
          <p:nvSpPr>
            <p:cNvPr id="61" name="object 57"/>
            <p:cNvSpPr/>
            <p:nvPr/>
          </p:nvSpPr>
          <p:spPr>
            <a:xfrm>
              <a:off x="9760" y="3866"/>
              <a:ext cx="665" cy="385"/>
            </a:xfrm>
            <a:custGeom>
              <a:avLst/>
              <a:gdLst/>
              <a:ahLst/>
              <a:cxnLst/>
              <a:rect l="l" t="t" r="r" b="b"/>
              <a:pathLst>
                <a:path w="422275" h="244475">
                  <a:moveTo>
                    <a:pt x="0" y="0"/>
                  </a:moveTo>
                  <a:lnTo>
                    <a:pt x="422146" y="244020"/>
                  </a:lnTo>
                </a:path>
              </a:pathLst>
            </a:custGeom>
            <a:ln w="10695">
              <a:solidFill>
                <a:srgbClr val="E7E3CD"/>
              </a:solidFill>
            </a:ln>
          </p:spPr>
          <p:txBody>
            <a:bodyPr wrap="square" lIns="0" tIns="0" rIns="0" bIns="0" rtlCol="0"/>
            <a:lstStyle/>
            <a:p>
              <a:endParaRPr/>
            </a:p>
          </p:txBody>
        </p:sp>
        <p:sp>
          <p:nvSpPr>
            <p:cNvPr id="62" name="object 58"/>
            <p:cNvSpPr/>
            <p:nvPr/>
          </p:nvSpPr>
          <p:spPr>
            <a:xfrm>
              <a:off x="9760" y="4051"/>
              <a:ext cx="665" cy="385"/>
            </a:xfrm>
            <a:custGeom>
              <a:avLst/>
              <a:gdLst/>
              <a:ahLst/>
              <a:cxnLst/>
              <a:rect l="l" t="t" r="r" b="b"/>
              <a:pathLst>
                <a:path w="422275" h="244475">
                  <a:moveTo>
                    <a:pt x="0" y="0"/>
                  </a:moveTo>
                  <a:lnTo>
                    <a:pt x="422146" y="244020"/>
                  </a:lnTo>
                </a:path>
              </a:pathLst>
            </a:custGeom>
            <a:ln w="10695">
              <a:solidFill>
                <a:srgbClr val="E7E3CD"/>
              </a:solidFill>
            </a:ln>
          </p:spPr>
          <p:txBody>
            <a:bodyPr wrap="square" lIns="0" tIns="0" rIns="0" bIns="0" rtlCol="0"/>
            <a:lstStyle/>
            <a:p>
              <a:endParaRPr/>
            </a:p>
          </p:txBody>
        </p:sp>
        <p:sp>
          <p:nvSpPr>
            <p:cNvPr id="63" name="object 59"/>
            <p:cNvSpPr/>
            <p:nvPr/>
          </p:nvSpPr>
          <p:spPr>
            <a:xfrm>
              <a:off x="9760" y="4230"/>
              <a:ext cx="665" cy="385"/>
            </a:xfrm>
            <a:custGeom>
              <a:avLst/>
              <a:gdLst/>
              <a:ahLst/>
              <a:cxnLst/>
              <a:rect l="l" t="t" r="r" b="b"/>
              <a:pathLst>
                <a:path w="422275" h="244475">
                  <a:moveTo>
                    <a:pt x="0" y="0"/>
                  </a:moveTo>
                  <a:lnTo>
                    <a:pt x="422146" y="244020"/>
                  </a:lnTo>
                </a:path>
              </a:pathLst>
            </a:custGeom>
            <a:ln w="10695">
              <a:solidFill>
                <a:srgbClr val="E7E3CD"/>
              </a:solidFill>
            </a:ln>
          </p:spPr>
          <p:txBody>
            <a:bodyPr wrap="square" lIns="0" tIns="0" rIns="0" bIns="0" rtlCol="0"/>
            <a:lstStyle/>
            <a:p>
              <a:endParaRPr/>
            </a:p>
          </p:txBody>
        </p:sp>
        <p:sp>
          <p:nvSpPr>
            <p:cNvPr id="64" name="object 60"/>
            <p:cNvSpPr/>
            <p:nvPr/>
          </p:nvSpPr>
          <p:spPr>
            <a:xfrm>
              <a:off x="10246" y="4329"/>
              <a:ext cx="0" cy="179"/>
            </a:xfrm>
            <a:custGeom>
              <a:avLst/>
              <a:gdLst/>
              <a:ahLst/>
              <a:cxnLst/>
              <a:rect l="l" t="t" r="r" b="b"/>
              <a:pathLst>
                <a:path h="113664">
                  <a:moveTo>
                    <a:pt x="0" y="0"/>
                  </a:moveTo>
                  <a:lnTo>
                    <a:pt x="0" y="113602"/>
                  </a:lnTo>
                </a:path>
              </a:pathLst>
            </a:custGeom>
            <a:ln w="10721">
              <a:solidFill>
                <a:srgbClr val="E7E3CD"/>
              </a:solidFill>
            </a:ln>
          </p:spPr>
          <p:txBody>
            <a:bodyPr wrap="square" lIns="0" tIns="0" rIns="0" bIns="0" rtlCol="0"/>
            <a:lstStyle/>
            <a:p>
              <a:endParaRPr/>
            </a:p>
          </p:txBody>
        </p:sp>
        <p:sp>
          <p:nvSpPr>
            <p:cNvPr id="65" name="object 61"/>
            <p:cNvSpPr/>
            <p:nvPr/>
          </p:nvSpPr>
          <p:spPr>
            <a:xfrm>
              <a:off x="9880" y="4124"/>
              <a:ext cx="0" cy="179"/>
            </a:xfrm>
            <a:custGeom>
              <a:avLst/>
              <a:gdLst/>
              <a:ahLst/>
              <a:cxnLst/>
              <a:rect l="l" t="t" r="r" b="b"/>
              <a:pathLst>
                <a:path h="113664">
                  <a:moveTo>
                    <a:pt x="0" y="0"/>
                  </a:moveTo>
                  <a:lnTo>
                    <a:pt x="0" y="113587"/>
                  </a:lnTo>
                </a:path>
              </a:pathLst>
            </a:custGeom>
            <a:ln w="10721">
              <a:solidFill>
                <a:srgbClr val="E7E3CD"/>
              </a:solidFill>
            </a:ln>
          </p:spPr>
          <p:txBody>
            <a:bodyPr wrap="square" lIns="0" tIns="0" rIns="0" bIns="0" rtlCol="0"/>
            <a:lstStyle/>
            <a:p>
              <a:endParaRPr/>
            </a:p>
          </p:txBody>
        </p:sp>
        <p:sp>
          <p:nvSpPr>
            <p:cNvPr id="66" name="object 62"/>
            <p:cNvSpPr/>
            <p:nvPr/>
          </p:nvSpPr>
          <p:spPr>
            <a:xfrm>
              <a:off x="10060" y="4038"/>
              <a:ext cx="0" cy="186"/>
            </a:xfrm>
            <a:custGeom>
              <a:avLst/>
              <a:gdLst/>
              <a:ahLst/>
              <a:cxnLst/>
              <a:rect l="l" t="t" r="r" b="b"/>
              <a:pathLst>
                <a:path h="118110">
                  <a:moveTo>
                    <a:pt x="0" y="0"/>
                  </a:moveTo>
                  <a:lnTo>
                    <a:pt x="0" y="117802"/>
                  </a:lnTo>
                </a:path>
              </a:pathLst>
            </a:custGeom>
            <a:ln w="10721">
              <a:solidFill>
                <a:srgbClr val="E7E3CD"/>
              </a:solidFill>
            </a:ln>
          </p:spPr>
          <p:txBody>
            <a:bodyPr wrap="square" lIns="0" tIns="0" rIns="0" bIns="0" rtlCol="0"/>
            <a:lstStyle/>
            <a:p>
              <a:endParaRPr/>
            </a:p>
          </p:txBody>
        </p:sp>
        <p:sp>
          <p:nvSpPr>
            <p:cNvPr id="67" name="object 63"/>
            <p:cNvSpPr/>
            <p:nvPr/>
          </p:nvSpPr>
          <p:spPr>
            <a:xfrm>
              <a:off x="10246" y="3972"/>
              <a:ext cx="0" cy="173"/>
            </a:xfrm>
            <a:custGeom>
              <a:avLst/>
              <a:gdLst/>
              <a:ahLst/>
              <a:cxnLst/>
              <a:rect l="l" t="t" r="r" b="b"/>
              <a:pathLst>
                <a:path h="109855">
                  <a:moveTo>
                    <a:pt x="0" y="0"/>
                  </a:moveTo>
                  <a:lnTo>
                    <a:pt x="0" y="109386"/>
                  </a:lnTo>
                </a:path>
              </a:pathLst>
            </a:custGeom>
            <a:ln w="10721">
              <a:solidFill>
                <a:srgbClr val="E7E3CD"/>
              </a:solidFill>
            </a:ln>
          </p:spPr>
          <p:txBody>
            <a:bodyPr wrap="square" lIns="0" tIns="0" rIns="0" bIns="0" rtlCol="0"/>
            <a:lstStyle/>
            <a:p>
              <a:endParaRPr/>
            </a:p>
          </p:txBody>
        </p:sp>
        <p:sp>
          <p:nvSpPr>
            <p:cNvPr id="68" name="object 64"/>
            <p:cNvSpPr/>
            <p:nvPr/>
          </p:nvSpPr>
          <p:spPr>
            <a:xfrm>
              <a:off x="9880" y="3760"/>
              <a:ext cx="0" cy="173"/>
            </a:xfrm>
            <a:custGeom>
              <a:avLst/>
              <a:gdLst/>
              <a:ahLst/>
              <a:cxnLst/>
              <a:rect l="l" t="t" r="r" b="b"/>
              <a:pathLst>
                <a:path h="109855">
                  <a:moveTo>
                    <a:pt x="0" y="0"/>
                  </a:moveTo>
                  <a:lnTo>
                    <a:pt x="0" y="109416"/>
                  </a:lnTo>
                </a:path>
              </a:pathLst>
            </a:custGeom>
            <a:ln w="10721">
              <a:solidFill>
                <a:srgbClr val="E7E3CD"/>
              </a:solidFill>
            </a:ln>
          </p:spPr>
          <p:txBody>
            <a:bodyPr wrap="square" lIns="0" tIns="0" rIns="0" bIns="0" rtlCol="0"/>
            <a:lstStyle/>
            <a:p>
              <a:endParaRPr/>
            </a:p>
          </p:txBody>
        </p:sp>
        <p:sp>
          <p:nvSpPr>
            <p:cNvPr id="69" name="object 65"/>
            <p:cNvSpPr/>
            <p:nvPr/>
          </p:nvSpPr>
          <p:spPr>
            <a:xfrm>
              <a:off x="10060" y="3680"/>
              <a:ext cx="0" cy="179"/>
            </a:xfrm>
            <a:custGeom>
              <a:avLst/>
              <a:gdLst/>
              <a:ahLst/>
              <a:cxnLst/>
              <a:rect l="l" t="t" r="r" b="b"/>
              <a:pathLst>
                <a:path h="113664">
                  <a:moveTo>
                    <a:pt x="0" y="0"/>
                  </a:moveTo>
                  <a:lnTo>
                    <a:pt x="0" y="113602"/>
                  </a:lnTo>
                </a:path>
              </a:pathLst>
            </a:custGeom>
            <a:ln w="10721">
              <a:solidFill>
                <a:srgbClr val="E7E3CD"/>
              </a:solidFill>
            </a:ln>
          </p:spPr>
          <p:txBody>
            <a:bodyPr wrap="square" lIns="0" tIns="0" rIns="0" bIns="0" rtlCol="0"/>
            <a:lstStyle/>
            <a:p>
              <a:endParaRPr/>
            </a:p>
          </p:txBody>
        </p:sp>
        <p:sp>
          <p:nvSpPr>
            <p:cNvPr id="70" name="object 66"/>
            <p:cNvSpPr/>
            <p:nvPr/>
          </p:nvSpPr>
          <p:spPr>
            <a:xfrm>
              <a:off x="9880" y="3402"/>
              <a:ext cx="0" cy="173"/>
            </a:xfrm>
            <a:custGeom>
              <a:avLst/>
              <a:gdLst/>
              <a:ahLst/>
              <a:cxnLst/>
              <a:rect l="l" t="t" r="r" b="b"/>
              <a:pathLst>
                <a:path h="109855">
                  <a:moveTo>
                    <a:pt x="0" y="0"/>
                  </a:moveTo>
                  <a:lnTo>
                    <a:pt x="0" y="109386"/>
                  </a:lnTo>
                </a:path>
              </a:pathLst>
            </a:custGeom>
            <a:ln w="10721">
              <a:solidFill>
                <a:srgbClr val="E7E3CD"/>
              </a:solidFill>
            </a:ln>
          </p:spPr>
          <p:txBody>
            <a:bodyPr wrap="square" lIns="0" tIns="0" rIns="0" bIns="0" rtlCol="0"/>
            <a:lstStyle/>
            <a:p>
              <a:endParaRPr/>
            </a:p>
          </p:txBody>
        </p:sp>
        <p:sp>
          <p:nvSpPr>
            <p:cNvPr id="71" name="object 67"/>
            <p:cNvSpPr/>
            <p:nvPr/>
          </p:nvSpPr>
          <p:spPr>
            <a:xfrm>
              <a:off x="9694" y="3137"/>
              <a:ext cx="998" cy="1657"/>
            </a:xfrm>
            <a:custGeom>
              <a:avLst/>
              <a:gdLst/>
              <a:ahLst/>
              <a:cxnLst/>
              <a:rect l="l" t="t" r="r" b="b"/>
              <a:pathLst>
                <a:path w="633729" h="1052195">
                  <a:moveTo>
                    <a:pt x="0" y="782495"/>
                  </a:moveTo>
                  <a:lnTo>
                    <a:pt x="464286" y="1051762"/>
                  </a:lnTo>
                  <a:lnTo>
                    <a:pt x="633145" y="954991"/>
                  </a:lnTo>
                  <a:lnTo>
                    <a:pt x="633145" y="267159"/>
                  </a:lnTo>
                  <a:lnTo>
                    <a:pt x="168858" y="0"/>
                  </a:lnTo>
                  <a:lnTo>
                    <a:pt x="0" y="96771"/>
                  </a:lnTo>
                  <a:lnTo>
                    <a:pt x="0" y="782495"/>
                  </a:lnTo>
                  <a:close/>
                </a:path>
              </a:pathLst>
            </a:custGeom>
            <a:ln w="22316">
              <a:solidFill>
                <a:srgbClr val="000000"/>
              </a:solidFill>
            </a:ln>
          </p:spPr>
          <p:txBody>
            <a:bodyPr wrap="square" lIns="0" tIns="0" rIns="0" bIns="0" rtlCol="0"/>
            <a:lstStyle/>
            <a:p>
              <a:endParaRPr/>
            </a:p>
          </p:txBody>
        </p:sp>
        <p:sp>
          <p:nvSpPr>
            <p:cNvPr id="72" name="object 68"/>
            <p:cNvSpPr/>
            <p:nvPr/>
          </p:nvSpPr>
          <p:spPr>
            <a:xfrm>
              <a:off x="3679" y="1945"/>
              <a:ext cx="2360" cy="4044"/>
            </a:xfrm>
            <a:custGeom>
              <a:avLst/>
              <a:gdLst/>
              <a:ahLst/>
              <a:cxnLst/>
              <a:rect l="l" t="t" r="r" b="b"/>
              <a:pathLst>
                <a:path w="1498600" h="2567940">
                  <a:moveTo>
                    <a:pt x="556310" y="353345"/>
                  </a:moveTo>
                  <a:lnTo>
                    <a:pt x="570581" y="287242"/>
                  </a:lnTo>
                  <a:lnTo>
                    <a:pt x="587133" y="227422"/>
                  </a:lnTo>
                  <a:lnTo>
                    <a:pt x="605728" y="174092"/>
                  </a:lnTo>
                  <a:lnTo>
                    <a:pt x="626125" y="127461"/>
                  </a:lnTo>
                  <a:lnTo>
                    <a:pt x="648086" y="87737"/>
                  </a:lnTo>
                  <a:lnTo>
                    <a:pt x="671371" y="55128"/>
                  </a:lnTo>
                  <a:lnTo>
                    <a:pt x="720956" y="12086"/>
                  </a:lnTo>
                  <a:lnTo>
                    <a:pt x="772967" y="0"/>
                  </a:lnTo>
                  <a:lnTo>
                    <a:pt x="799283" y="6085"/>
                  </a:lnTo>
                  <a:lnTo>
                    <a:pt x="851341" y="43553"/>
                  </a:lnTo>
                  <a:lnTo>
                    <a:pt x="876605" y="75351"/>
                  </a:lnTo>
                  <a:lnTo>
                    <a:pt x="896748" y="108457"/>
                  </a:lnTo>
                  <a:lnTo>
                    <a:pt x="915546" y="146709"/>
                  </a:lnTo>
                  <a:lnTo>
                    <a:pt x="932872" y="189784"/>
                  </a:lnTo>
                  <a:lnTo>
                    <a:pt x="948598" y="237362"/>
                  </a:lnTo>
                  <a:lnTo>
                    <a:pt x="962594" y="289120"/>
                  </a:lnTo>
                  <a:lnTo>
                    <a:pt x="974733" y="344737"/>
                  </a:lnTo>
                  <a:lnTo>
                    <a:pt x="994546" y="288414"/>
                  </a:lnTo>
                  <a:lnTo>
                    <a:pt x="1016750" y="242872"/>
                  </a:lnTo>
                  <a:lnTo>
                    <a:pt x="1040840" y="208238"/>
                  </a:lnTo>
                  <a:lnTo>
                    <a:pt x="1092666" y="172215"/>
                  </a:lnTo>
                  <a:lnTo>
                    <a:pt x="1119394" y="171083"/>
                  </a:lnTo>
                  <a:lnTo>
                    <a:pt x="1145994" y="181377"/>
                  </a:lnTo>
                  <a:lnTo>
                    <a:pt x="1196791" y="236758"/>
                  </a:lnTo>
                  <a:lnTo>
                    <a:pt x="1219980" y="282103"/>
                  </a:lnTo>
                  <a:lnTo>
                    <a:pt x="1234366" y="319436"/>
                  </a:lnTo>
                  <a:lnTo>
                    <a:pt x="1247079" y="360809"/>
                  </a:lnTo>
                  <a:lnTo>
                    <a:pt x="1258019" y="405808"/>
                  </a:lnTo>
                  <a:lnTo>
                    <a:pt x="1267087" y="454020"/>
                  </a:lnTo>
                  <a:lnTo>
                    <a:pt x="1274182" y="505033"/>
                  </a:lnTo>
                  <a:lnTo>
                    <a:pt x="1301379" y="488546"/>
                  </a:lnTo>
                  <a:lnTo>
                    <a:pt x="1355302" y="491603"/>
                  </a:lnTo>
                  <a:lnTo>
                    <a:pt x="1405608" y="539150"/>
                  </a:lnTo>
                  <a:lnTo>
                    <a:pt x="1428282" y="578276"/>
                  </a:lnTo>
                  <a:lnTo>
                    <a:pt x="1448707" y="626926"/>
                  </a:lnTo>
                  <a:lnTo>
                    <a:pt x="1466433" y="684569"/>
                  </a:lnTo>
                  <a:lnTo>
                    <a:pt x="1481011" y="750671"/>
                  </a:lnTo>
                  <a:lnTo>
                    <a:pt x="1485925" y="809903"/>
                  </a:lnTo>
                  <a:lnTo>
                    <a:pt x="1487275" y="869154"/>
                  </a:lnTo>
                  <a:lnTo>
                    <a:pt x="1485225" y="927375"/>
                  </a:lnTo>
                  <a:lnTo>
                    <a:pt x="1479939" y="983517"/>
                  </a:lnTo>
                  <a:lnTo>
                    <a:pt x="1471583" y="1036533"/>
                  </a:lnTo>
                  <a:lnTo>
                    <a:pt x="1460319" y="1085374"/>
                  </a:lnTo>
                  <a:lnTo>
                    <a:pt x="1446313" y="1128992"/>
                  </a:lnTo>
                  <a:lnTo>
                    <a:pt x="1429728" y="1166339"/>
                  </a:lnTo>
                  <a:lnTo>
                    <a:pt x="1410728" y="1196367"/>
                  </a:lnTo>
                  <a:lnTo>
                    <a:pt x="1430136" y="1225821"/>
                  </a:lnTo>
                  <a:lnTo>
                    <a:pt x="1447349" y="1261924"/>
                  </a:lnTo>
                  <a:lnTo>
                    <a:pt x="1462254" y="1303827"/>
                  </a:lnTo>
                  <a:lnTo>
                    <a:pt x="1474738" y="1350680"/>
                  </a:lnTo>
                  <a:lnTo>
                    <a:pt x="1484690" y="1401633"/>
                  </a:lnTo>
                  <a:lnTo>
                    <a:pt x="1491995" y="1455836"/>
                  </a:lnTo>
                  <a:lnTo>
                    <a:pt x="1496541" y="1512440"/>
                  </a:lnTo>
                  <a:lnTo>
                    <a:pt x="1498216" y="1570593"/>
                  </a:lnTo>
                  <a:lnTo>
                    <a:pt x="1496906" y="1629446"/>
                  </a:lnTo>
                  <a:lnTo>
                    <a:pt x="1492500" y="1688150"/>
                  </a:lnTo>
                  <a:lnTo>
                    <a:pt x="1484883" y="1745854"/>
                  </a:lnTo>
                  <a:lnTo>
                    <a:pt x="1472246" y="1808293"/>
                  </a:lnTo>
                  <a:lnTo>
                    <a:pt x="1456400" y="1862438"/>
                  </a:lnTo>
                  <a:lnTo>
                    <a:pt x="1437829" y="1907734"/>
                  </a:lnTo>
                  <a:lnTo>
                    <a:pt x="1417019" y="1943622"/>
                  </a:lnTo>
                  <a:lnTo>
                    <a:pt x="1370623" y="1984947"/>
                  </a:lnTo>
                  <a:lnTo>
                    <a:pt x="1346008" y="1989269"/>
                  </a:lnTo>
                  <a:lnTo>
                    <a:pt x="1321094" y="1981955"/>
                  </a:lnTo>
                  <a:lnTo>
                    <a:pt x="1296369" y="1962447"/>
                  </a:lnTo>
                  <a:lnTo>
                    <a:pt x="1284907" y="2031994"/>
                  </a:lnTo>
                  <a:lnTo>
                    <a:pt x="1271245" y="2096724"/>
                  </a:lnTo>
                  <a:lnTo>
                    <a:pt x="1255558" y="2156428"/>
                  </a:lnTo>
                  <a:lnTo>
                    <a:pt x="1238021" y="2210896"/>
                  </a:lnTo>
                  <a:lnTo>
                    <a:pt x="1218811" y="2259919"/>
                  </a:lnTo>
                  <a:lnTo>
                    <a:pt x="1198104" y="2303286"/>
                  </a:lnTo>
                  <a:lnTo>
                    <a:pt x="1176074" y="2340788"/>
                  </a:lnTo>
                  <a:lnTo>
                    <a:pt x="1152899" y="2372215"/>
                  </a:lnTo>
                  <a:lnTo>
                    <a:pt x="1103813" y="2416005"/>
                  </a:lnTo>
                  <a:lnTo>
                    <a:pt x="1052253" y="2432978"/>
                  </a:lnTo>
                  <a:lnTo>
                    <a:pt x="1025984" y="2430885"/>
                  </a:lnTo>
                  <a:lnTo>
                    <a:pt x="973349" y="2404487"/>
                  </a:lnTo>
                  <a:lnTo>
                    <a:pt x="940997" y="2372449"/>
                  </a:lnTo>
                  <a:lnTo>
                    <a:pt x="922319" y="2347839"/>
                  </a:lnTo>
                  <a:lnTo>
                    <a:pt x="899700" y="2396319"/>
                  </a:lnTo>
                  <a:lnTo>
                    <a:pt x="876087" y="2438713"/>
                  </a:lnTo>
                  <a:lnTo>
                    <a:pt x="851614" y="2475049"/>
                  </a:lnTo>
                  <a:lnTo>
                    <a:pt x="826417" y="2505354"/>
                  </a:lnTo>
                  <a:lnTo>
                    <a:pt x="774386" y="2547974"/>
                  </a:lnTo>
                  <a:lnTo>
                    <a:pt x="721070" y="2566790"/>
                  </a:lnTo>
                  <a:lnTo>
                    <a:pt x="694267" y="2567337"/>
                  </a:lnTo>
                  <a:lnTo>
                    <a:pt x="667546" y="2562014"/>
                  </a:lnTo>
                  <a:lnTo>
                    <a:pt x="614889" y="2533862"/>
                  </a:lnTo>
                  <a:lnTo>
                    <a:pt x="564178" y="2482547"/>
                  </a:lnTo>
                  <a:lnTo>
                    <a:pt x="539887" y="2448271"/>
                  </a:lnTo>
                  <a:lnTo>
                    <a:pt x="516487" y="2408285"/>
                  </a:lnTo>
                  <a:lnTo>
                    <a:pt x="494111" y="2362615"/>
                  </a:lnTo>
                  <a:lnTo>
                    <a:pt x="472893" y="2311289"/>
                  </a:lnTo>
                  <a:lnTo>
                    <a:pt x="452969" y="2254333"/>
                  </a:lnTo>
                  <a:lnTo>
                    <a:pt x="433998" y="2310037"/>
                  </a:lnTo>
                  <a:lnTo>
                    <a:pt x="412846" y="2356270"/>
                  </a:lnTo>
                  <a:lnTo>
                    <a:pt x="389918" y="2392918"/>
                  </a:lnTo>
                  <a:lnTo>
                    <a:pt x="340350" y="2437006"/>
                  </a:lnTo>
                  <a:lnTo>
                    <a:pt x="314518" y="2444221"/>
                  </a:lnTo>
                  <a:lnTo>
                    <a:pt x="288527" y="2441399"/>
                  </a:lnTo>
                  <a:lnTo>
                    <a:pt x="237681" y="2405190"/>
                  </a:lnTo>
                  <a:lnTo>
                    <a:pt x="213635" y="2371578"/>
                  </a:lnTo>
                  <a:lnTo>
                    <a:pt x="191045" y="2327475"/>
                  </a:lnTo>
                  <a:lnTo>
                    <a:pt x="176232" y="2289903"/>
                  </a:lnTo>
                  <a:lnTo>
                    <a:pt x="163103" y="2248621"/>
                  </a:lnTo>
                  <a:lnTo>
                    <a:pt x="151714" y="2204062"/>
                  </a:lnTo>
                  <a:lnTo>
                    <a:pt x="142123" y="2156658"/>
                  </a:lnTo>
                  <a:lnTo>
                    <a:pt x="134387" y="2106844"/>
                  </a:lnTo>
                  <a:lnTo>
                    <a:pt x="128562" y="2055053"/>
                  </a:lnTo>
                  <a:lnTo>
                    <a:pt x="124706" y="2001717"/>
                  </a:lnTo>
                  <a:lnTo>
                    <a:pt x="122877" y="1947271"/>
                  </a:lnTo>
                  <a:lnTo>
                    <a:pt x="123132" y="1892146"/>
                  </a:lnTo>
                  <a:lnTo>
                    <a:pt x="125527" y="1836778"/>
                  </a:lnTo>
                  <a:lnTo>
                    <a:pt x="101574" y="1826417"/>
                  </a:lnTo>
                  <a:lnTo>
                    <a:pt x="59032" y="1773591"/>
                  </a:lnTo>
                  <a:lnTo>
                    <a:pt x="41157" y="1733371"/>
                  </a:lnTo>
                  <a:lnTo>
                    <a:pt x="26021" y="1685443"/>
                  </a:lnTo>
                  <a:lnTo>
                    <a:pt x="13980" y="1630930"/>
                  </a:lnTo>
                  <a:lnTo>
                    <a:pt x="5392" y="1570955"/>
                  </a:lnTo>
                  <a:lnTo>
                    <a:pt x="613" y="1506641"/>
                  </a:lnTo>
                  <a:lnTo>
                    <a:pt x="0" y="1439111"/>
                  </a:lnTo>
                  <a:lnTo>
                    <a:pt x="3929" y="1370482"/>
                  </a:lnTo>
                  <a:lnTo>
                    <a:pt x="12084" y="1306637"/>
                  </a:lnTo>
                  <a:lnTo>
                    <a:pt x="24044" y="1248749"/>
                  </a:lnTo>
                  <a:lnTo>
                    <a:pt x="39385" y="1197988"/>
                  </a:lnTo>
                  <a:lnTo>
                    <a:pt x="57686" y="1155528"/>
                  </a:lnTo>
                  <a:lnTo>
                    <a:pt x="78524" y="1122539"/>
                  </a:lnTo>
                  <a:lnTo>
                    <a:pt x="126122" y="1089666"/>
                  </a:lnTo>
                  <a:lnTo>
                    <a:pt x="107782" y="1062735"/>
                  </a:lnTo>
                  <a:lnTo>
                    <a:pt x="78633" y="987079"/>
                  </a:lnTo>
                  <a:lnTo>
                    <a:pt x="68182" y="940718"/>
                  </a:lnTo>
                  <a:lnTo>
                    <a:pt x="60719" y="890241"/>
                  </a:lnTo>
                  <a:lnTo>
                    <a:pt x="56424" y="836832"/>
                  </a:lnTo>
                  <a:lnTo>
                    <a:pt x="55474" y="781672"/>
                  </a:lnTo>
                  <a:lnTo>
                    <a:pt x="58048" y="725940"/>
                  </a:lnTo>
                  <a:lnTo>
                    <a:pt x="64327" y="670820"/>
                  </a:lnTo>
                  <a:lnTo>
                    <a:pt x="77276" y="606293"/>
                  </a:lnTo>
                  <a:lnTo>
                    <a:pt x="94589" y="553342"/>
                  </a:lnTo>
                  <a:lnTo>
                    <a:pt x="115358" y="513005"/>
                  </a:lnTo>
                  <a:lnTo>
                    <a:pt x="163639" y="474312"/>
                  </a:lnTo>
                  <a:lnTo>
                    <a:pt x="189339" y="478029"/>
                  </a:lnTo>
                  <a:lnTo>
                    <a:pt x="214870" y="498502"/>
                  </a:lnTo>
                  <a:lnTo>
                    <a:pt x="216210" y="500135"/>
                  </a:lnTo>
                  <a:lnTo>
                    <a:pt x="217699" y="501916"/>
                  </a:lnTo>
                  <a:lnTo>
                    <a:pt x="219039" y="503697"/>
                  </a:lnTo>
                  <a:lnTo>
                    <a:pt x="224796" y="437332"/>
                  </a:lnTo>
                  <a:lnTo>
                    <a:pt x="233488" y="375185"/>
                  </a:lnTo>
                  <a:lnTo>
                    <a:pt x="244867" y="317747"/>
                  </a:lnTo>
                  <a:lnTo>
                    <a:pt x="258687" y="265507"/>
                  </a:lnTo>
                  <a:lnTo>
                    <a:pt x="274698" y="218954"/>
                  </a:lnTo>
                  <a:lnTo>
                    <a:pt x="292654" y="178579"/>
                  </a:lnTo>
                  <a:lnTo>
                    <a:pt x="312307" y="144869"/>
                  </a:lnTo>
                  <a:lnTo>
                    <a:pt x="355713" y="99409"/>
                  </a:lnTo>
                  <a:lnTo>
                    <a:pt x="402935" y="86491"/>
                  </a:lnTo>
                  <a:lnTo>
                    <a:pt x="427358" y="93459"/>
                  </a:lnTo>
                  <a:lnTo>
                    <a:pt x="479452" y="141938"/>
                  </a:lnTo>
                  <a:lnTo>
                    <a:pt x="502666" y="181658"/>
                  </a:lnTo>
                  <a:lnTo>
                    <a:pt x="523473" y="230655"/>
                  </a:lnTo>
                  <a:lnTo>
                    <a:pt x="541484" y="288145"/>
                  </a:lnTo>
                  <a:lnTo>
                    <a:pt x="556310" y="353345"/>
                  </a:lnTo>
                  <a:close/>
                </a:path>
              </a:pathLst>
            </a:custGeom>
            <a:ln w="46420">
              <a:solidFill>
                <a:srgbClr val="000000"/>
              </a:solidFill>
            </a:ln>
          </p:spPr>
          <p:txBody>
            <a:bodyPr wrap="square" lIns="0" tIns="0" rIns="0" bIns="0" rtlCol="0"/>
            <a:lstStyle/>
            <a:p>
              <a:endParaRPr/>
            </a:p>
          </p:txBody>
        </p:sp>
        <p:sp>
          <p:nvSpPr>
            <p:cNvPr id="73" name="object 69"/>
            <p:cNvSpPr txBox="1"/>
            <p:nvPr/>
          </p:nvSpPr>
          <p:spPr>
            <a:xfrm>
              <a:off x="4273" y="3696"/>
              <a:ext cx="1169" cy="489"/>
            </a:xfrm>
            <a:prstGeom prst="rect">
              <a:avLst/>
            </a:prstGeom>
          </p:spPr>
          <p:txBody>
            <a:bodyPr vert="horz" wrap="square" lIns="0" tIns="15240" rIns="0" bIns="0" rtlCol="0">
              <a:spAutoFit/>
            </a:bodyPr>
            <a:lstStyle/>
            <a:p>
              <a:pPr marL="12700">
                <a:lnSpc>
                  <a:spcPct val="100000"/>
                </a:lnSpc>
                <a:spcBef>
                  <a:spcPts val="120"/>
                </a:spcBef>
              </a:pPr>
              <a:r>
                <a:rPr sz="1850" spc="25" dirty="0">
                  <a:latin typeface="宋体" panose="02010600030101010101" pitchFamily="2" charset="-122"/>
                  <a:cs typeface="宋体" panose="02010600030101010101" pitchFamily="2" charset="-122"/>
                </a:rPr>
                <a:t>因特网</a:t>
              </a:r>
              <a:endParaRPr sz="1850">
                <a:latin typeface="宋体" panose="02010600030101010101" pitchFamily="2" charset="-122"/>
                <a:cs typeface="宋体" panose="02010600030101010101" pitchFamily="2" charset="-122"/>
              </a:endParaRPr>
            </a:p>
          </p:txBody>
        </p:sp>
        <p:sp>
          <p:nvSpPr>
            <p:cNvPr id="74" name="object 70"/>
            <p:cNvSpPr/>
            <p:nvPr/>
          </p:nvSpPr>
          <p:spPr>
            <a:xfrm>
              <a:off x="2870" y="3967"/>
              <a:ext cx="569" cy="0"/>
            </a:xfrm>
            <a:custGeom>
              <a:avLst/>
              <a:gdLst/>
              <a:ahLst/>
              <a:cxnLst/>
              <a:rect l="l" t="t" r="r" b="b"/>
              <a:pathLst>
                <a:path w="361314">
                  <a:moveTo>
                    <a:pt x="361095" y="0"/>
                  </a:moveTo>
                  <a:lnTo>
                    <a:pt x="0" y="0"/>
                  </a:lnTo>
                </a:path>
              </a:pathLst>
            </a:custGeom>
            <a:ln w="17810">
              <a:solidFill>
                <a:srgbClr val="000000"/>
              </a:solidFill>
            </a:ln>
          </p:spPr>
          <p:txBody>
            <a:bodyPr wrap="square" lIns="0" tIns="0" rIns="0" bIns="0" rtlCol="0"/>
            <a:lstStyle/>
            <a:p>
              <a:endParaRPr/>
            </a:p>
          </p:txBody>
        </p:sp>
        <p:sp>
          <p:nvSpPr>
            <p:cNvPr id="75" name="object 71"/>
            <p:cNvSpPr/>
            <p:nvPr/>
          </p:nvSpPr>
          <p:spPr>
            <a:xfrm>
              <a:off x="3417" y="3880"/>
              <a:ext cx="262" cy="174"/>
            </a:xfrm>
            <a:custGeom>
              <a:avLst/>
              <a:gdLst/>
              <a:ahLst/>
              <a:cxnLst/>
              <a:rect l="l" t="t" r="r" b="b"/>
              <a:pathLst>
                <a:path w="166369" h="110489">
                  <a:moveTo>
                    <a:pt x="0" y="0"/>
                  </a:moveTo>
                  <a:lnTo>
                    <a:pt x="0" y="110425"/>
                  </a:lnTo>
                  <a:lnTo>
                    <a:pt x="166178" y="55212"/>
                  </a:lnTo>
                  <a:lnTo>
                    <a:pt x="0" y="0"/>
                  </a:lnTo>
                  <a:close/>
                </a:path>
              </a:pathLst>
            </a:custGeom>
            <a:solidFill>
              <a:srgbClr val="000000"/>
            </a:solidFill>
          </p:spPr>
          <p:txBody>
            <a:bodyPr wrap="square" lIns="0" tIns="0" rIns="0" bIns="0" rtlCol="0"/>
            <a:lstStyle/>
            <a:p>
              <a:endParaRPr/>
            </a:p>
          </p:txBody>
        </p:sp>
        <p:sp>
          <p:nvSpPr>
            <p:cNvPr id="76" name="object 72"/>
            <p:cNvSpPr/>
            <p:nvPr/>
          </p:nvSpPr>
          <p:spPr>
            <a:xfrm>
              <a:off x="2630" y="3880"/>
              <a:ext cx="262" cy="174"/>
            </a:xfrm>
            <a:custGeom>
              <a:avLst/>
              <a:gdLst/>
              <a:ahLst/>
              <a:cxnLst/>
              <a:rect l="l" t="t" r="r" b="b"/>
              <a:pathLst>
                <a:path w="166369" h="110489">
                  <a:moveTo>
                    <a:pt x="166178" y="0"/>
                  </a:moveTo>
                  <a:lnTo>
                    <a:pt x="0" y="55212"/>
                  </a:lnTo>
                  <a:lnTo>
                    <a:pt x="166178" y="110425"/>
                  </a:lnTo>
                  <a:lnTo>
                    <a:pt x="166178" y="0"/>
                  </a:lnTo>
                  <a:close/>
                </a:path>
              </a:pathLst>
            </a:custGeom>
            <a:solidFill>
              <a:srgbClr val="000000"/>
            </a:solidFill>
          </p:spPr>
          <p:txBody>
            <a:bodyPr wrap="square" lIns="0" tIns="0" rIns="0" bIns="0" rtlCol="0"/>
            <a:lstStyle/>
            <a:p>
              <a:endParaRPr/>
            </a:p>
          </p:txBody>
        </p:sp>
        <p:sp>
          <p:nvSpPr>
            <p:cNvPr id="77" name="object 73"/>
            <p:cNvSpPr/>
            <p:nvPr/>
          </p:nvSpPr>
          <p:spPr>
            <a:xfrm>
              <a:off x="6278" y="3965"/>
              <a:ext cx="850" cy="2"/>
            </a:xfrm>
            <a:custGeom>
              <a:avLst/>
              <a:gdLst/>
              <a:ahLst/>
              <a:cxnLst/>
              <a:rect l="l" t="t" r="r" b="b"/>
              <a:pathLst>
                <a:path w="539750" h="1269">
                  <a:moveTo>
                    <a:pt x="0" y="712"/>
                  </a:moveTo>
                  <a:lnTo>
                    <a:pt x="539632" y="0"/>
                  </a:lnTo>
                </a:path>
              </a:pathLst>
            </a:custGeom>
            <a:ln w="17810">
              <a:solidFill>
                <a:srgbClr val="000000"/>
              </a:solidFill>
            </a:ln>
          </p:spPr>
          <p:txBody>
            <a:bodyPr wrap="square" lIns="0" tIns="0" rIns="0" bIns="0" rtlCol="0"/>
            <a:lstStyle/>
            <a:p>
              <a:endParaRPr/>
            </a:p>
          </p:txBody>
        </p:sp>
        <p:sp>
          <p:nvSpPr>
            <p:cNvPr id="78" name="object 74"/>
            <p:cNvSpPr/>
            <p:nvPr/>
          </p:nvSpPr>
          <p:spPr>
            <a:xfrm>
              <a:off x="6038" y="3880"/>
              <a:ext cx="262" cy="174"/>
            </a:xfrm>
            <a:custGeom>
              <a:avLst/>
              <a:gdLst/>
              <a:ahLst/>
              <a:cxnLst/>
              <a:rect l="l" t="t" r="r" b="b"/>
              <a:pathLst>
                <a:path w="166370" h="110489">
                  <a:moveTo>
                    <a:pt x="166178" y="0"/>
                  </a:moveTo>
                  <a:lnTo>
                    <a:pt x="0" y="55420"/>
                  </a:lnTo>
                  <a:lnTo>
                    <a:pt x="166327" y="110425"/>
                  </a:lnTo>
                  <a:lnTo>
                    <a:pt x="166178" y="0"/>
                  </a:lnTo>
                  <a:close/>
                </a:path>
              </a:pathLst>
            </a:custGeom>
            <a:solidFill>
              <a:srgbClr val="000000"/>
            </a:solidFill>
          </p:spPr>
          <p:txBody>
            <a:bodyPr wrap="square" lIns="0" tIns="0" rIns="0" bIns="0" rtlCol="0"/>
            <a:lstStyle/>
            <a:p>
              <a:endParaRPr/>
            </a:p>
          </p:txBody>
        </p:sp>
        <p:sp>
          <p:nvSpPr>
            <p:cNvPr id="79" name="object 75"/>
            <p:cNvSpPr/>
            <p:nvPr/>
          </p:nvSpPr>
          <p:spPr>
            <a:xfrm>
              <a:off x="7106" y="3878"/>
              <a:ext cx="262" cy="174"/>
            </a:xfrm>
            <a:custGeom>
              <a:avLst/>
              <a:gdLst/>
              <a:ahLst/>
              <a:cxnLst/>
              <a:rect l="l" t="t" r="r" b="b"/>
              <a:pathLst>
                <a:path w="166370" h="110489">
                  <a:moveTo>
                    <a:pt x="0" y="0"/>
                  </a:moveTo>
                  <a:lnTo>
                    <a:pt x="148" y="110425"/>
                  </a:lnTo>
                  <a:lnTo>
                    <a:pt x="166327" y="55005"/>
                  </a:lnTo>
                  <a:lnTo>
                    <a:pt x="0" y="0"/>
                  </a:lnTo>
                  <a:close/>
                </a:path>
              </a:pathLst>
            </a:custGeom>
            <a:solidFill>
              <a:srgbClr val="000000"/>
            </a:solidFill>
          </p:spPr>
          <p:txBody>
            <a:bodyPr wrap="square" lIns="0" tIns="0" rIns="0" bIns="0" rtlCol="0"/>
            <a:lstStyle/>
            <a:p>
              <a:endParaRPr/>
            </a:p>
          </p:txBody>
        </p:sp>
        <p:sp>
          <p:nvSpPr>
            <p:cNvPr id="80" name="object 76"/>
            <p:cNvSpPr/>
            <p:nvPr/>
          </p:nvSpPr>
          <p:spPr>
            <a:xfrm>
              <a:off x="9029" y="3878"/>
              <a:ext cx="665" cy="174"/>
            </a:xfrm>
            <a:prstGeom prst="rect">
              <a:avLst/>
            </a:prstGeom>
            <a:blipFill>
              <a:blip r:embed="rId18" cstate="print"/>
              <a:stretch>
                <a:fillRect/>
              </a:stretch>
            </a:blipFill>
          </p:spPr>
          <p:txBody>
            <a:bodyPr wrap="square" lIns="0" tIns="0" rIns="0" bIns="0" rtlCol="0"/>
            <a:lstStyle/>
            <a:p>
              <a:endParaRPr/>
            </a:p>
          </p:txBody>
        </p:sp>
        <p:sp>
          <p:nvSpPr>
            <p:cNvPr id="81" name="object 77"/>
            <p:cNvSpPr/>
            <p:nvPr/>
          </p:nvSpPr>
          <p:spPr>
            <a:xfrm>
              <a:off x="10931" y="3965"/>
              <a:ext cx="584" cy="0"/>
            </a:xfrm>
            <a:custGeom>
              <a:avLst/>
              <a:gdLst/>
              <a:ahLst/>
              <a:cxnLst/>
              <a:rect l="l" t="t" r="r" b="b"/>
              <a:pathLst>
                <a:path w="370840">
                  <a:moveTo>
                    <a:pt x="0" y="0"/>
                  </a:moveTo>
                  <a:lnTo>
                    <a:pt x="370774" y="0"/>
                  </a:lnTo>
                </a:path>
              </a:pathLst>
            </a:custGeom>
            <a:ln w="17810">
              <a:solidFill>
                <a:srgbClr val="000000"/>
              </a:solidFill>
            </a:ln>
          </p:spPr>
          <p:txBody>
            <a:bodyPr wrap="square" lIns="0" tIns="0" rIns="0" bIns="0" rtlCol="0"/>
            <a:lstStyle/>
            <a:p>
              <a:endParaRPr/>
            </a:p>
          </p:txBody>
        </p:sp>
        <p:sp>
          <p:nvSpPr>
            <p:cNvPr id="82" name="object 78"/>
            <p:cNvSpPr/>
            <p:nvPr/>
          </p:nvSpPr>
          <p:spPr>
            <a:xfrm>
              <a:off x="10691" y="3878"/>
              <a:ext cx="262" cy="174"/>
            </a:xfrm>
            <a:custGeom>
              <a:avLst/>
              <a:gdLst/>
              <a:ahLst/>
              <a:cxnLst/>
              <a:rect l="l" t="t" r="r" b="b"/>
              <a:pathLst>
                <a:path w="166370" h="110489">
                  <a:moveTo>
                    <a:pt x="166178" y="0"/>
                  </a:moveTo>
                  <a:lnTo>
                    <a:pt x="0" y="55212"/>
                  </a:lnTo>
                  <a:lnTo>
                    <a:pt x="166178" y="110425"/>
                  </a:lnTo>
                  <a:lnTo>
                    <a:pt x="166178" y="0"/>
                  </a:lnTo>
                  <a:close/>
                </a:path>
              </a:pathLst>
            </a:custGeom>
            <a:solidFill>
              <a:srgbClr val="000000"/>
            </a:solidFill>
          </p:spPr>
          <p:txBody>
            <a:bodyPr wrap="square" lIns="0" tIns="0" rIns="0" bIns="0" rtlCol="0"/>
            <a:lstStyle/>
            <a:p>
              <a:endParaRPr/>
            </a:p>
          </p:txBody>
        </p:sp>
        <p:sp>
          <p:nvSpPr>
            <p:cNvPr id="83" name="object 79"/>
            <p:cNvSpPr/>
            <p:nvPr/>
          </p:nvSpPr>
          <p:spPr>
            <a:xfrm>
              <a:off x="11493" y="3878"/>
              <a:ext cx="262" cy="174"/>
            </a:xfrm>
            <a:custGeom>
              <a:avLst/>
              <a:gdLst/>
              <a:ahLst/>
              <a:cxnLst/>
              <a:rect l="l" t="t" r="r" b="b"/>
              <a:pathLst>
                <a:path w="166370" h="110489">
                  <a:moveTo>
                    <a:pt x="0" y="0"/>
                  </a:moveTo>
                  <a:lnTo>
                    <a:pt x="0" y="110425"/>
                  </a:lnTo>
                  <a:lnTo>
                    <a:pt x="166178" y="55212"/>
                  </a:lnTo>
                  <a:lnTo>
                    <a:pt x="0" y="0"/>
                  </a:lnTo>
                  <a:close/>
                </a:path>
              </a:pathLst>
            </a:custGeom>
            <a:solidFill>
              <a:srgbClr val="000000"/>
            </a:solidFill>
          </p:spPr>
          <p:txBody>
            <a:bodyPr wrap="square" lIns="0" tIns="0" rIns="0" bIns="0" rtlCol="0"/>
            <a:lstStyle/>
            <a:p>
              <a:endParaRPr/>
            </a:p>
          </p:txBody>
        </p:sp>
        <p:sp>
          <p:nvSpPr>
            <p:cNvPr id="84" name="object 80"/>
            <p:cNvSpPr txBox="1"/>
            <p:nvPr/>
          </p:nvSpPr>
          <p:spPr>
            <a:xfrm>
              <a:off x="1127" y="4714"/>
              <a:ext cx="2034" cy="1195"/>
            </a:xfrm>
            <a:prstGeom prst="rect">
              <a:avLst/>
            </a:prstGeom>
          </p:spPr>
          <p:txBody>
            <a:bodyPr vert="horz" wrap="square" lIns="0" tIns="12700" rIns="0" bIns="0" rtlCol="0">
              <a:spAutoFit/>
            </a:bodyPr>
            <a:lstStyle/>
            <a:p>
              <a:pPr marL="12700" marR="377190" indent="199390">
                <a:lnSpc>
                  <a:spcPct val="117000"/>
                </a:lnSpc>
                <a:spcBef>
                  <a:spcPts val="100"/>
                </a:spcBef>
              </a:pPr>
              <a:r>
                <a:rPr sz="1400" spc="0" dirty="0">
                  <a:latin typeface="宋体" panose="02010600030101010101" pitchFamily="2" charset="-122"/>
                  <a:cs typeface="宋体" panose="02010600030101010101" pitchFamily="2" charset="-122"/>
                </a:rPr>
                <a:t>攻击者 木马服务端</a:t>
              </a:r>
              <a:endParaRPr sz="1400">
                <a:latin typeface="宋体" panose="02010600030101010101" pitchFamily="2" charset="-122"/>
                <a:cs typeface="宋体" panose="02010600030101010101" pitchFamily="2" charset="-122"/>
              </a:endParaRPr>
            </a:p>
            <a:p>
              <a:pPr marL="12700">
                <a:lnSpc>
                  <a:spcPct val="100000"/>
                </a:lnSpc>
                <a:spcBef>
                  <a:spcPts val="165"/>
                </a:spcBef>
              </a:pPr>
              <a:r>
                <a:rPr sz="1400" spc="0" dirty="0">
                  <a:latin typeface="宋体" panose="02010600030101010101" pitchFamily="2" charset="-122"/>
                  <a:cs typeface="宋体" panose="02010600030101010101" pitchFamily="2" charset="-122"/>
                </a:rPr>
                <a:t>端口</a:t>
              </a:r>
              <a:r>
                <a:rPr sz="1400" dirty="0">
                  <a:latin typeface="宋体" panose="02010600030101010101" pitchFamily="2" charset="-122"/>
                  <a:cs typeface="宋体" panose="02010600030101010101" pitchFamily="2" charset="-122"/>
                </a:rPr>
                <a:t>号：</a:t>
              </a:r>
              <a:r>
                <a:rPr sz="1400" dirty="0">
                  <a:latin typeface="Times New Roman" panose="02020603050405020304"/>
                  <a:cs typeface="Times New Roman" panose="02020603050405020304"/>
                </a:rPr>
                <a:t>TCP</a:t>
              </a:r>
              <a:r>
                <a:rPr sz="1400" spc="-55" dirty="0">
                  <a:latin typeface="Times New Roman" panose="02020603050405020304"/>
                  <a:cs typeface="Times New Roman" panose="02020603050405020304"/>
                </a:rPr>
                <a:t> </a:t>
              </a:r>
              <a:r>
                <a:rPr sz="1400" dirty="0">
                  <a:latin typeface="Times New Roman" panose="02020603050405020304"/>
                  <a:cs typeface="Times New Roman" panose="02020603050405020304"/>
                </a:rPr>
                <a:t>80</a:t>
              </a:r>
              <a:endParaRPr sz="1400">
                <a:latin typeface="Times New Roman" panose="02020603050405020304"/>
                <a:cs typeface="Times New Roman" panose="02020603050405020304"/>
              </a:endParaRPr>
            </a:p>
          </p:txBody>
        </p:sp>
        <p:sp>
          <p:nvSpPr>
            <p:cNvPr id="85" name="object 81"/>
            <p:cNvSpPr txBox="1"/>
            <p:nvPr/>
          </p:nvSpPr>
          <p:spPr>
            <a:xfrm>
              <a:off x="10985" y="4863"/>
              <a:ext cx="2292" cy="1045"/>
            </a:xfrm>
            <a:prstGeom prst="rect">
              <a:avLst/>
            </a:prstGeom>
          </p:spPr>
          <p:txBody>
            <a:bodyPr vert="horz" wrap="square" lIns="0" tIns="38100" rIns="0" bIns="0" rtlCol="0">
              <a:spAutoFit/>
            </a:bodyPr>
            <a:lstStyle/>
            <a:p>
              <a:pPr marL="548640" marR="5080" indent="-127635">
                <a:lnSpc>
                  <a:spcPts val="1500"/>
                </a:lnSpc>
                <a:spcBef>
                  <a:spcPts val="300"/>
                </a:spcBef>
              </a:pPr>
              <a:r>
                <a:rPr sz="1400" spc="0" dirty="0">
                  <a:latin typeface="宋体" panose="02010600030101010101" pitchFamily="2" charset="-122"/>
                  <a:cs typeface="宋体" panose="02010600030101010101" pitchFamily="2" charset="-122"/>
                </a:rPr>
                <a:t>被攻的目标 木马客户端</a:t>
              </a:r>
              <a:endParaRPr sz="1400">
                <a:latin typeface="宋体" panose="02010600030101010101" pitchFamily="2" charset="-122"/>
                <a:cs typeface="宋体" panose="02010600030101010101" pitchFamily="2" charset="-122"/>
              </a:endParaRPr>
            </a:p>
            <a:p>
              <a:pPr marL="12700">
                <a:lnSpc>
                  <a:spcPct val="100000"/>
                </a:lnSpc>
                <a:spcBef>
                  <a:spcPts val="145"/>
                </a:spcBef>
              </a:pPr>
              <a:r>
                <a:rPr sz="1400" spc="0" dirty="0">
                  <a:latin typeface="宋体" panose="02010600030101010101" pitchFamily="2" charset="-122"/>
                  <a:cs typeface="宋体" panose="02010600030101010101" pitchFamily="2" charset="-122"/>
                </a:rPr>
                <a:t>连接到木马服务端</a:t>
              </a:r>
              <a:endParaRPr sz="1400">
                <a:latin typeface="宋体" panose="02010600030101010101" pitchFamily="2" charset="-122"/>
                <a:cs typeface="宋体" panose="02010600030101010101" pitchFamily="2" charset="-122"/>
              </a:endParaRPr>
            </a:p>
          </p:txBody>
        </p:sp>
        <p:sp>
          <p:nvSpPr>
            <p:cNvPr id="86" name="object 82"/>
            <p:cNvSpPr/>
            <p:nvPr/>
          </p:nvSpPr>
          <p:spPr>
            <a:xfrm>
              <a:off x="2715" y="3244"/>
              <a:ext cx="8642" cy="2046"/>
            </a:xfrm>
            <a:custGeom>
              <a:avLst/>
              <a:gdLst/>
              <a:ahLst/>
              <a:cxnLst/>
              <a:rect l="l" t="t" r="r" b="b"/>
              <a:pathLst>
                <a:path w="5487670" h="1299210">
                  <a:moveTo>
                    <a:pt x="5487293" y="1299117"/>
                  </a:moveTo>
                  <a:lnTo>
                    <a:pt x="5479364" y="1249078"/>
                  </a:lnTo>
                  <a:lnTo>
                    <a:pt x="5469585" y="1198483"/>
                  </a:lnTo>
                  <a:lnTo>
                    <a:pt x="5457763" y="1147763"/>
                  </a:lnTo>
                  <a:lnTo>
                    <a:pt x="5443711" y="1097347"/>
                  </a:lnTo>
                  <a:lnTo>
                    <a:pt x="5427237" y="1047664"/>
                  </a:lnTo>
                  <a:lnTo>
                    <a:pt x="5408153" y="999145"/>
                  </a:lnTo>
                  <a:lnTo>
                    <a:pt x="5386267" y="952219"/>
                  </a:lnTo>
                  <a:lnTo>
                    <a:pt x="5361390" y="907315"/>
                  </a:lnTo>
                  <a:lnTo>
                    <a:pt x="5333332" y="864864"/>
                  </a:lnTo>
                  <a:lnTo>
                    <a:pt x="5301903" y="825294"/>
                  </a:lnTo>
                  <a:lnTo>
                    <a:pt x="5266913" y="789036"/>
                  </a:lnTo>
                  <a:lnTo>
                    <a:pt x="5233930" y="760788"/>
                  </a:lnTo>
                  <a:lnTo>
                    <a:pt x="5198385" y="735112"/>
                  </a:lnTo>
                  <a:lnTo>
                    <a:pt x="5160482" y="711818"/>
                  </a:lnTo>
                  <a:lnTo>
                    <a:pt x="5120422" y="690718"/>
                  </a:lnTo>
                  <a:lnTo>
                    <a:pt x="5078408" y="671624"/>
                  </a:lnTo>
                  <a:lnTo>
                    <a:pt x="5034642" y="654347"/>
                  </a:lnTo>
                  <a:lnTo>
                    <a:pt x="4989326" y="638699"/>
                  </a:lnTo>
                  <a:lnTo>
                    <a:pt x="4942663" y="624491"/>
                  </a:lnTo>
                  <a:lnTo>
                    <a:pt x="4894856" y="611535"/>
                  </a:lnTo>
                  <a:lnTo>
                    <a:pt x="4846105" y="599643"/>
                  </a:lnTo>
                  <a:lnTo>
                    <a:pt x="4796614" y="588625"/>
                  </a:lnTo>
                  <a:lnTo>
                    <a:pt x="4746586" y="578294"/>
                  </a:lnTo>
                  <a:lnTo>
                    <a:pt x="4696221" y="568461"/>
                  </a:lnTo>
                  <a:lnTo>
                    <a:pt x="4645723" y="558938"/>
                  </a:lnTo>
                  <a:lnTo>
                    <a:pt x="4595293" y="549536"/>
                  </a:lnTo>
                  <a:lnTo>
                    <a:pt x="4545135" y="540066"/>
                  </a:lnTo>
                  <a:lnTo>
                    <a:pt x="4495450" y="530340"/>
                  </a:lnTo>
                  <a:lnTo>
                    <a:pt x="4446441" y="520171"/>
                  </a:lnTo>
                  <a:lnTo>
                    <a:pt x="4398310" y="509368"/>
                  </a:lnTo>
                  <a:lnTo>
                    <a:pt x="4351259" y="497744"/>
                  </a:lnTo>
                  <a:lnTo>
                    <a:pt x="4305490" y="485111"/>
                  </a:lnTo>
                  <a:lnTo>
                    <a:pt x="4261207" y="471279"/>
                  </a:lnTo>
                  <a:lnTo>
                    <a:pt x="4212360" y="453754"/>
                  </a:lnTo>
                  <a:lnTo>
                    <a:pt x="4165471" y="434583"/>
                  </a:lnTo>
                  <a:lnTo>
                    <a:pt x="4120279" y="413951"/>
                  </a:lnTo>
                  <a:lnTo>
                    <a:pt x="4076522" y="392043"/>
                  </a:lnTo>
                  <a:lnTo>
                    <a:pt x="4033939" y="369044"/>
                  </a:lnTo>
                  <a:lnTo>
                    <a:pt x="3992267" y="345138"/>
                  </a:lnTo>
                  <a:lnTo>
                    <a:pt x="3951246" y="320512"/>
                  </a:lnTo>
                  <a:lnTo>
                    <a:pt x="3910614" y="295348"/>
                  </a:lnTo>
                  <a:lnTo>
                    <a:pt x="3870109" y="269834"/>
                  </a:lnTo>
                  <a:lnTo>
                    <a:pt x="3829470" y="244152"/>
                  </a:lnTo>
                  <a:lnTo>
                    <a:pt x="3788435" y="218488"/>
                  </a:lnTo>
                  <a:lnTo>
                    <a:pt x="3746743" y="193028"/>
                  </a:lnTo>
                  <a:lnTo>
                    <a:pt x="3704132" y="167955"/>
                  </a:lnTo>
                  <a:lnTo>
                    <a:pt x="3660340" y="143455"/>
                  </a:lnTo>
                  <a:lnTo>
                    <a:pt x="3615107" y="119712"/>
                  </a:lnTo>
                  <a:lnTo>
                    <a:pt x="3569768" y="97684"/>
                  </a:lnTo>
                  <a:lnTo>
                    <a:pt x="3523088" y="76921"/>
                  </a:lnTo>
                  <a:lnTo>
                    <a:pt x="3475326" y="57815"/>
                  </a:lnTo>
                  <a:lnTo>
                    <a:pt x="3426738" y="40761"/>
                  </a:lnTo>
                  <a:lnTo>
                    <a:pt x="3377584" y="26151"/>
                  </a:lnTo>
                  <a:lnTo>
                    <a:pt x="3328122" y="14377"/>
                  </a:lnTo>
                  <a:lnTo>
                    <a:pt x="3278610" y="5832"/>
                  </a:lnTo>
                  <a:lnTo>
                    <a:pt x="3229306" y="908"/>
                  </a:lnTo>
                  <a:lnTo>
                    <a:pt x="3180469" y="0"/>
                  </a:lnTo>
                  <a:lnTo>
                    <a:pt x="3132356" y="3498"/>
                  </a:lnTo>
                  <a:lnTo>
                    <a:pt x="3085146" y="11567"/>
                  </a:lnTo>
                  <a:lnTo>
                    <a:pt x="3038679" y="23720"/>
                  </a:lnTo>
                  <a:lnTo>
                    <a:pt x="2992707" y="39241"/>
                  </a:lnTo>
                  <a:lnTo>
                    <a:pt x="2946982" y="57414"/>
                  </a:lnTo>
                  <a:lnTo>
                    <a:pt x="2901255" y="77523"/>
                  </a:lnTo>
                  <a:lnTo>
                    <a:pt x="2855278" y="98852"/>
                  </a:lnTo>
                  <a:lnTo>
                    <a:pt x="2808802" y="120686"/>
                  </a:lnTo>
                  <a:lnTo>
                    <a:pt x="2761579" y="142307"/>
                  </a:lnTo>
                  <a:lnTo>
                    <a:pt x="2713362" y="163000"/>
                  </a:lnTo>
                  <a:lnTo>
                    <a:pt x="2663900" y="182049"/>
                  </a:lnTo>
                  <a:lnTo>
                    <a:pt x="2619076" y="197010"/>
                  </a:lnTo>
                  <a:lnTo>
                    <a:pt x="2573218" y="210182"/>
                  </a:lnTo>
                  <a:lnTo>
                    <a:pt x="2526452" y="221598"/>
                  </a:lnTo>
                  <a:lnTo>
                    <a:pt x="2478903" y="231297"/>
                  </a:lnTo>
                  <a:lnTo>
                    <a:pt x="2430697" y="239311"/>
                  </a:lnTo>
                  <a:lnTo>
                    <a:pt x="2381960" y="245678"/>
                  </a:lnTo>
                  <a:lnTo>
                    <a:pt x="2332816" y="250432"/>
                  </a:lnTo>
                  <a:lnTo>
                    <a:pt x="2283392" y="253610"/>
                  </a:lnTo>
                  <a:lnTo>
                    <a:pt x="2233812" y="255245"/>
                  </a:lnTo>
                  <a:lnTo>
                    <a:pt x="2184204" y="255375"/>
                  </a:lnTo>
                  <a:lnTo>
                    <a:pt x="2134691" y="254034"/>
                  </a:lnTo>
                  <a:lnTo>
                    <a:pt x="2080750" y="250990"/>
                  </a:lnTo>
                  <a:lnTo>
                    <a:pt x="2027086" y="246452"/>
                  </a:lnTo>
                  <a:lnTo>
                    <a:pt x="1973708" y="240634"/>
                  </a:lnTo>
                  <a:lnTo>
                    <a:pt x="1920626" y="233749"/>
                  </a:lnTo>
                  <a:lnTo>
                    <a:pt x="1867849" y="226011"/>
                  </a:lnTo>
                  <a:lnTo>
                    <a:pt x="1815387" y="217633"/>
                  </a:lnTo>
                  <a:lnTo>
                    <a:pt x="1763250" y="208829"/>
                  </a:lnTo>
                  <a:lnTo>
                    <a:pt x="1711446" y="199812"/>
                  </a:lnTo>
                  <a:lnTo>
                    <a:pt x="1659986" y="190795"/>
                  </a:lnTo>
                  <a:lnTo>
                    <a:pt x="1608879" y="181992"/>
                  </a:lnTo>
                  <a:lnTo>
                    <a:pt x="1558133" y="173617"/>
                  </a:lnTo>
                  <a:lnTo>
                    <a:pt x="1507760" y="165883"/>
                  </a:lnTo>
                  <a:lnTo>
                    <a:pt x="1457769" y="159003"/>
                  </a:lnTo>
                  <a:lnTo>
                    <a:pt x="1408168" y="153190"/>
                  </a:lnTo>
                  <a:lnTo>
                    <a:pt x="1358967" y="148659"/>
                  </a:lnTo>
                  <a:lnTo>
                    <a:pt x="1310177" y="145623"/>
                  </a:lnTo>
                  <a:lnTo>
                    <a:pt x="1261806" y="144294"/>
                  </a:lnTo>
                  <a:lnTo>
                    <a:pt x="1213863" y="144887"/>
                  </a:lnTo>
                  <a:lnTo>
                    <a:pt x="1166360" y="147616"/>
                  </a:lnTo>
                  <a:lnTo>
                    <a:pt x="1116405" y="153037"/>
                  </a:lnTo>
                  <a:lnTo>
                    <a:pt x="1067018" y="161021"/>
                  </a:lnTo>
                  <a:lnTo>
                    <a:pt x="1018266" y="171482"/>
                  </a:lnTo>
                  <a:lnTo>
                    <a:pt x="970216" y="184337"/>
                  </a:lnTo>
                  <a:lnTo>
                    <a:pt x="922933" y="199500"/>
                  </a:lnTo>
                  <a:lnTo>
                    <a:pt x="876487" y="216886"/>
                  </a:lnTo>
                  <a:lnTo>
                    <a:pt x="830942" y="236412"/>
                  </a:lnTo>
                  <a:lnTo>
                    <a:pt x="786367" y="257992"/>
                  </a:lnTo>
                  <a:lnTo>
                    <a:pt x="742829" y="281541"/>
                  </a:lnTo>
                  <a:lnTo>
                    <a:pt x="700393" y="306976"/>
                  </a:lnTo>
                  <a:lnTo>
                    <a:pt x="659127" y="334211"/>
                  </a:lnTo>
                  <a:lnTo>
                    <a:pt x="619098" y="363163"/>
                  </a:lnTo>
                  <a:lnTo>
                    <a:pt x="580373" y="393745"/>
                  </a:lnTo>
                  <a:lnTo>
                    <a:pt x="543019" y="425874"/>
                  </a:lnTo>
                  <a:lnTo>
                    <a:pt x="507103" y="459464"/>
                  </a:lnTo>
                  <a:lnTo>
                    <a:pt x="472691" y="494432"/>
                  </a:lnTo>
                  <a:lnTo>
                    <a:pt x="439851" y="530692"/>
                  </a:lnTo>
                  <a:lnTo>
                    <a:pt x="404207" y="573685"/>
                  </a:lnTo>
                  <a:lnTo>
                    <a:pt x="370580" y="618006"/>
                  </a:lnTo>
                  <a:lnTo>
                    <a:pt x="338838" y="663399"/>
                  </a:lnTo>
                  <a:lnTo>
                    <a:pt x="308851" y="709608"/>
                  </a:lnTo>
                  <a:lnTo>
                    <a:pt x="280487" y="756379"/>
                  </a:lnTo>
                  <a:lnTo>
                    <a:pt x="253616" y="803455"/>
                  </a:lnTo>
                  <a:lnTo>
                    <a:pt x="228107" y="850581"/>
                  </a:lnTo>
                  <a:lnTo>
                    <a:pt x="203830" y="897500"/>
                  </a:lnTo>
                  <a:lnTo>
                    <a:pt x="180653" y="943958"/>
                  </a:lnTo>
                  <a:lnTo>
                    <a:pt x="158446" y="989699"/>
                  </a:lnTo>
                  <a:lnTo>
                    <a:pt x="137078" y="1034466"/>
                  </a:lnTo>
                  <a:lnTo>
                    <a:pt x="116418" y="1078005"/>
                  </a:lnTo>
                  <a:lnTo>
                    <a:pt x="96334" y="1120060"/>
                  </a:lnTo>
                  <a:lnTo>
                    <a:pt x="76698" y="1160374"/>
                  </a:lnTo>
                  <a:lnTo>
                    <a:pt x="57377" y="1198693"/>
                  </a:lnTo>
                  <a:lnTo>
                    <a:pt x="38241" y="1234760"/>
                  </a:lnTo>
                  <a:lnTo>
                    <a:pt x="19159" y="1268320"/>
                  </a:lnTo>
                  <a:lnTo>
                    <a:pt x="0" y="1299117"/>
                  </a:lnTo>
                </a:path>
              </a:pathLst>
            </a:custGeom>
            <a:ln w="32064">
              <a:solidFill>
                <a:srgbClr val="808080"/>
              </a:solidFill>
            </a:ln>
          </p:spPr>
          <p:txBody>
            <a:bodyPr wrap="square" lIns="0" tIns="0" rIns="0" bIns="0" rtlCol="0"/>
            <a:lstStyle/>
            <a:p>
              <a:endParaRPr/>
            </a:p>
          </p:txBody>
        </p:sp>
        <p:sp>
          <p:nvSpPr>
            <p:cNvPr id="87" name="object 83"/>
            <p:cNvSpPr/>
            <p:nvPr/>
          </p:nvSpPr>
          <p:spPr>
            <a:xfrm>
              <a:off x="11274" y="5209"/>
              <a:ext cx="163" cy="162"/>
            </a:xfrm>
            <a:prstGeom prst="rect">
              <a:avLst/>
            </a:prstGeom>
            <a:blipFill>
              <a:blip r:embed="rId19" cstate="print"/>
              <a:stretch>
                <a:fillRect/>
              </a:stretch>
            </a:blipFill>
          </p:spPr>
          <p:txBody>
            <a:bodyPr wrap="square" lIns="0" tIns="0" rIns="0" bIns="0" rtlCol="0"/>
            <a:lstStyle/>
            <a:p>
              <a:endParaRPr/>
            </a:p>
          </p:txBody>
        </p:sp>
        <p:sp>
          <p:nvSpPr>
            <p:cNvPr id="88" name="object 84"/>
            <p:cNvSpPr/>
            <p:nvPr/>
          </p:nvSpPr>
          <p:spPr>
            <a:xfrm>
              <a:off x="2634" y="5209"/>
              <a:ext cx="162" cy="161"/>
            </a:xfrm>
            <a:prstGeom prst="rect">
              <a:avLst/>
            </a:prstGeom>
            <a:blipFill>
              <a:blip r:embed="rId20" cstate="print"/>
              <a:stretch>
                <a:fillRect/>
              </a:stretch>
            </a:blipFill>
          </p:spPr>
          <p:txBody>
            <a:bodyPr wrap="square" lIns="0" tIns="0" rIns="0" bIns="0" rtlCol="0"/>
            <a:lstStyle/>
            <a:p>
              <a:endParaRPr/>
            </a:p>
          </p:txBody>
        </p:sp>
      </p:grpSp>
      <p:sp>
        <p:nvSpPr>
          <p:cNvPr id="90" name="object 85"/>
          <p:cNvSpPr txBox="1"/>
          <p:nvPr/>
        </p:nvSpPr>
        <p:spPr>
          <a:xfrm>
            <a:off x="919480" y="5160036"/>
            <a:ext cx="10446610" cy="674672"/>
          </a:xfrm>
          <a:prstGeom prst="rect">
            <a:avLst/>
          </a:prstGeom>
        </p:spPr>
        <p:txBody>
          <a:bodyPr vert="horz" wrap="square" lIns="0" tIns="15240" rIns="0" bIns="0" rtlCol="0">
            <a:spAutoFit/>
          </a:bodyPr>
          <a:lstStyle/>
          <a:p>
            <a:pPr marL="12700" marR="5080" algn="just" fontAlgn="auto">
              <a:lnSpc>
                <a:spcPct val="119000"/>
              </a:lnSpc>
              <a:spcBef>
                <a:spcPts val="100"/>
              </a:spcBef>
            </a:pPr>
            <a:r>
              <a:rPr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上图所示的木马服务端开设的端口号为</a:t>
            </a:r>
            <a:r>
              <a:rPr dirty="0">
                <a:solidFill>
                  <a:schemeClr val="tx1"/>
                </a:solidFill>
                <a:uFillTx/>
                <a:latin typeface="Times New Roman" panose="02020603050405020304" pitchFamily="18" charset="0"/>
                <a:ea typeface="黑体" panose="02010609060101010101" pitchFamily="49" charset="-122"/>
                <a:cs typeface="Times New Roman" panose="02020603050405020304"/>
              </a:rPr>
              <a:t>TCP 80</a:t>
            </a:r>
            <a:r>
              <a:rPr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，即</a:t>
            </a:r>
            <a:r>
              <a:rPr dirty="0">
                <a:solidFill>
                  <a:schemeClr val="tx1"/>
                </a:solidFill>
                <a:uFillTx/>
                <a:latin typeface="Times New Roman" panose="02020603050405020304" pitchFamily="18" charset="0"/>
                <a:ea typeface="黑体" panose="02010609060101010101" pitchFamily="49" charset="-122"/>
                <a:cs typeface="Times New Roman" panose="02020603050405020304"/>
              </a:rPr>
              <a:t>Web</a:t>
            </a:r>
            <a:r>
              <a:rPr dirty="0" smtClean="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服务的默认端口</a:t>
            </a:r>
            <a:r>
              <a:rPr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a:t>
            </a:r>
            <a:r>
              <a:rPr dirty="0" smtClean="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木马客户端连接该端口时被防火墙认为是访问</a:t>
            </a:r>
            <a:r>
              <a:rPr dirty="0" smtClean="0">
                <a:solidFill>
                  <a:schemeClr val="tx1"/>
                </a:solidFill>
                <a:uFillTx/>
                <a:latin typeface="Times New Roman" panose="02020603050405020304" pitchFamily="18" charset="0"/>
                <a:ea typeface="黑体" panose="02010609060101010101" pitchFamily="49" charset="-122"/>
                <a:cs typeface="Times New Roman" panose="02020603050405020304"/>
              </a:rPr>
              <a:t>Web</a:t>
            </a:r>
            <a:r>
              <a:rPr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服务器，因此允许该连接的数据包通过。</a:t>
            </a:r>
            <a:r>
              <a:rPr dirty="0" smtClean="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如此一来就突破了防火墙的过滤机制</a:t>
            </a:r>
            <a:r>
              <a:rPr dirty="0">
                <a:solidFill>
                  <a:schemeClr val="tx1"/>
                </a:solidFill>
                <a:uFillTx/>
                <a:latin typeface="Times New Roman" panose="02020603050405020304" pitchFamily="18" charset="0"/>
                <a:ea typeface="黑体" panose="02010609060101010101" pitchFamily="49" charset="-122"/>
                <a:cs typeface="宋体" panose="02010600030101010101" pitchFamily="2" charset="-122"/>
              </a:rPr>
              <a:t>。</a:t>
            </a:r>
          </a:p>
        </p:txBody>
      </p:sp>
      <p:sp>
        <p:nvSpPr>
          <p:cNvPr id="91" name="object 2"/>
          <p:cNvSpPr txBox="1">
            <a:spLocks noGrp="1"/>
          </p:cNvSpPr>
          <p:nvPr>
            <p:ph type="title"/>
          </p:nvPr>
        </p:nvSpPr>
        <p:spPr>
          <a:xfrm>
            <a:off x="150495" y="1084567"/>
            <a:ext cx="3235325" cy="382270"/>
          </a:xfrm>
          <a:prstGeom prst="rect">
            <a:avLst/>
          </a:prstGeom>
        </p:spPr>
        <p:txBody>
          <a:bodyPr vert="horz" wrap="square" lIns="0" tIns="13335" rIns="0" bIns="0" rtlCol="0">
            <a:spAutoFit/>
          </a:bodyPr>
          <a:lstStyle/>
          <a:p>
            <a:pPr marL="12700" algn="ctr">
              <a:lnSpc>
                <a:spcPct val="100000"/>
              </a:lnSpc>
              <a:spcBef>
                <a:spcPts val="105"/>
              </a:spcBef>
            </a:pPr>
            <a:r>
              <a:rPr sz="2400" dirty="0" smtClean="0">
                <a:solidFill>
                  <a:schemeClr val="tx1"/>
                </a:solidFill>
                <a:uFillTx/>
                <a:latin typeface="Times New Roman" panose="02020603050405020304" pitchFamily="18" charset="0"/>
                <a:ea typeface="黑体" panose="02010609060101010101" pitchFamily="49" charset="-122"/>
                <a:cs typeface="Times New Roman" panose="02020603050405020304"/>
              </a:rPr>
              <a:t> </a:t>
            </a:r>
            <a:r>
              <a:rPr sz="2400" dirty="0">
                <a:solidFill>
                  <a:schemeClr val="tx1"/>
                </a:solidFill>
                <a:uFillTx/>
                <a:latin typeface="Times New Roman" panose="02020603050405020304" pitchFamily="18" charset="0"/>
                <a:ea typeface="黑体" panose="02010609060101010101" pitchFamily="49" charset="-122"/>
              </a:rPr>
              <a:t>反弹端口型的木马</a:t>
            </a:r>
            <a:endParaRPr sz="2400" dirty="0">
              <a:solidFill>
                <a:schemeClr val="tx1"/>
              </a:solidFill>
              <a:uFillTx/>
              <a:latin typeface="Times New Roman" panose="02020603050405020304" pitchFamily="18" charset="0"/>
              <a:ea typeface="黑体" panose="02010609060101010101" pitchFamily="49" charset="-122"/>
              <a:cs typeface="Times New Roman" panose="02020603050405020304"/>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 y="336652"/>
            <a:ext cx="12192000" cy="378460"/>
            <a:chOff x="0" y="247949"/>
            <a:chExt cx="12192000" cy="378460"/>
          </a:xfrm>
        </p:grpSpPr>
        <p:sp>
          <p:nvSpPr>
            <p:cNvPr id="29" name="矩形 28"/>
            <p:cNvSpPr/>
            <p:nvPr/>
          </p:nvSpPr>
          <p:spPr>
            <a:xfrm>
              <a:off x="4680154" y="247949"/>
              <a:ext cx="7511846"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247949"/>
              <a:ext cx="91948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7"/>
          <p:cNvSpPr txBox="1"/>
          <p:nvPr/>
        </p:nvSpPr>
        <p:spPr>
          <a:xfrm>
            <a:off x="919479" y="336550"/>
            <a:ext cx="3760676"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木马原理及典型结构</a:t>
            </a:r>
          </a:p>
        </p:txBody>
      </p:sp>
      <p:sp>
        <p:nvSpPr>
          <p:cNvPr id="5" name="object 2"/>
          <p:cNvSpPr txBox="1"/>
          <p:nvPr/>
        </p:nvSpPr>
        <p:spPr>
          <a:xfrm>
            <a:off x="600692" y="1268362"/>
            <a:ext cx="10814559" cy="4955457"/>
          </a:xfrm>
          <a:prstGeom prst="rect">
            <a:avLst/>
          </a:prstGeom>
        </p:spPr>
        <p:txBody>
          <a:bodyPr vert="horz" lIns="91440" tIns="45720" rIns="91440" bIns="45720" rtlCol="0">
            <a:normAutofit lnSpcReduction="10000"/>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a:sym typeface="+mn-ea"/>
              </a:rPr>
              <a:t>木马一般首先</a:t>
            </a:r>
            <a:r>
              <a:rPr sz="2400" dirty="0">
                <a:solidFill>
                  <a:srgbClr val="C00000"/>
                </a:solidFill>
                <a:sym typeface="+mn-ea"/>
              </a:rPr>
              <a:t>伪装成善意或有趣软件以吸引用户下载</a:t>
            </a:r>
            <a:r>
              <a:rPr lang="zh-CN" sz="2400" dirty="0">
                <a:sym typeface="+mn-ea"/>
              </a:rPr>
              <a:t>，</a:t>
            </a:r>
            <a:r>
              <a:rPr sz="2400" dirty="0" err="1">
                <a:sym typeface="+mn-ea"/>
              </a:rPr>
              <a:t>一旦运行该程序，则在系统中偷偷执行额外的功能，在系统中植入木马并修改系统配置使木马能随系统启动或定时激活</a:t>
            </a:r>
            <a:r>
              <a:rPr sz="2400" dirty="0">
                <a:sym typeface="+mn-ea"/>
              </a:rPr>
              <a:t>。</a:t>
            </a:r>
            <a:endParaRPr lang="en-US" sz="2400" dirty="0">
              <a:sym typeface="+mn-ea"/>
            </a:endParaRPr>
          </a:p>
          <a:p>
            <a:pPr lvl="1"/>
            <a:r>
              <a:rPr sz="1800" dirty="0">
                <a:sym typeface="+mn-ea"/>
              </a:rPr>
              <a:t>比如有些网站提供一些免费软件供用户下载，但下载时必须运行目标网站指定的软件，运行该软件后确实能获得用户所需的免费软件，然而是否执行了额外的功能就不得而知了</a:t>
            </a:r>
            <a:r>
              <a:rPr sz="1800" dirty="0" smtClean="0">
                <a:sym typeface="+mn-ea"/>
              </a:rPr>
              <a:t>。</a:t>
            </a:r>
            <a:endParaRPr lang="en-US" sz="1800" dirty="0" smtClean="0">
              <a:sym typeface="+mn-ea"/>
            </a:endParaRPr>
          </a:p>
          <a:p>
            <a:pPr lvl="1"/>
            <a:r>
              <a:rPr sz="1800" dirty="0" smtClean="0">
                <a:sym typeface="+mn-ea"/>
              </a:rPr>
              <a:t>也有些激情网站提供图片吸引用户下载</a:t>
            </a:r>
            <a:r>
              <a:rPr sz="1800" dirty="0">
                <a:sym typeface="+mn-ea"/>
              </a:rPr>
              <a:t>，然而这些图片很可能经过特殊处理用于攻击有漏洞的看图软件，一旦用看图软件打开图片则会在用户系统中植入木马</a:t>
            </a:r>
            <a:r>
              <a:rPr sz="1800" dirty="0" smtClean="0">
                <a:sym typeface="+mn-ea"/>
              </a:rPr>
              <a:t>。</a:t>
            </a:r>
            <a:endParaRPr lang="en-US" sz="1800" dirty="0" smtClean="0">
              <a:sym typeface="+mn-ea"/>
            </a:endParaRPr>
          </a:p>
          <a:p>
            <a:pPr lvl="1"/>
            <a:r>
              <a:rPr sz="1800" dirty="0" err="1" smtClean="0">
                <a:sym typeface="+mn-ea"/>
              </a:rPr>
              <a:t>同样有些</a:t>
            </a:r>
            <a:r>
              <a:rPr sz="1800" dirty="0" err="1">
                <a:sym typeface="+mn-ea"/>
              </a:rPr>
              <a:t>PDF阅读软件也存在漏洞</a:t>
            </a:r>
            <a:r>
              <a:rPr lang="zh-CN" sz="1800" dirty="0">
                <a:sym typeface="+mn-ea"/>
              </a:rPr>
              <a:t>，</a:t>
            </a:r>
            <a:r>
              <a:rPr sz="1800" dirty="0">
                <a:sym typeface="+mn-ea"/>
              </a:rPr>
              <a:t>打开特殊组织的PDF文档就有可能被植入木马。</a:t>
            </a:r>
            <a:endParaRPr sz="1800" dirty="0"/>
          </a:p>
          <a:p>
            <a:r>
              <a:rPr sz="2400" dirty="0">
                <a:sym typeface="+mn-ea"/>
              </a:rPr>
              <a:t>木马的</a:t>
            </a:r>
            <a:r>
              <a:rPr sz="2400" dirty="0">
                <a:solidFill>
                  <a:srgbClr val="C00000"/>
                </a:solidFill>
                <a:sym typeface="+mn-ea"/>
              </a:rPr>
              <a:t>最关键特性是隐蔽性</a:t>
            </a:r>
            <a:r>
              <a:rPr sz="2400" dirty="0">
                <a:sym typeface="+mn-ea"/>
              </a:rPr>
              <a:t>。为了提高其隐蔽性，木马程序必须短小精悍，运行时不需要太多的资源，一般用汇编语言编写。如果没有专门的杀毒软件，用户很难发觉系统中的木马。</a:t>
            </a:r>
            <a:endParaRPr sz="2400"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 y="336652"/>
            <a:ext cx="12192000" cy="378460"/>
            <a:chOff x="0" y="247949"/>
            <a:chExt cx="12192000" cy="378460"/>
          </a:xfrm>
        </p:grpSpPr>
        <p:sp>
          <p:nvSpPr>
            <p:cNvPr id="29" name="矩形 28"/>
            <p:cNvSpPr/>
            <p:nvPr/>
          </p:nvSpPr>
          <p:spPr>
            <a:xfrm>
              <a:off x="4119511" y="247949"/>
              <a:ext cx="8072489"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247949"/>
              <a:ext cx="91948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7"/>
          <p:cNvSpPr txBox="1"/>
          <p:nvPr/>
        </p:nvSpPr>
        <p:spPr>
          <a:xfrm>
            <a:off x="703579" y="295049"/>
            <a:ext cx="3415933"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木马的隐藏和伪装</a:t>
            </a:r>
          </a:p>
        </p:txBody>
      </p:sp>
      <p:sp>
        <p:nvSpPr>
          <p:cNvPr id="2" name="object 3"/>
          <p:cNvSpPr txBox="1"/>
          <p:nvPr/>
        </p:nvSpPr>
        <p:spPr>
          <a:xfrm>
            <a:off x="703579" y="1206089"/>
            <a:ext cx="10711673" cy="3893813"/>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木马</a:t>
            </a:r>
            <a:r>
              <a:rPr lang="zh-CN" altLang="en-US" dirty="0"/>
              <a:t>常用的隐藏和伪装</a:t>
            </a:r>
            <a:r>
              <a:rPr lang="zh-CN" altLang="en-US" dirty="0" smtClean="0"/>
              <a:t>方法：</a:t>
            </a:r>
            <a:endParaRPr lang="en-US" dirty="0" smtClean="0">
              <a:solidFill>
                <a:srgbClr val="C00000"/>
              </a:solidFill>
            </a:endParaRPr>
          </a:p>
          <a:p>
            <a:r>
              <a:rPr sz="2400" dirty="0" smtClean="0">
                <a:solidFill>
                  <a:srgbClr val="C00000"/>
                </a:solidFill>
              </a:rPr>
              <a:t>(</a:t>
            </a:r>
            <a:r>
              <a:rPr sz="2400" dirty="0">
                <a:solidFill>
                  <a:srgbClr val="C00000"/>
                </a:solidFill>
              </a:rPr>
              <a:t>1) </a:t>
            </a:r>
            <a:r>
              <a:rPr sz="2400" dirty="0" err="1" smtClean="0">
                <a:solidFill>
                  <a:srgbClr val="C00000"/>
                </a:solidFill>
              </a:rPr>
              <a:t>绑定到程序中</a:t>
            </a:r>
            <a:endParaRPr lang="en-US" sz="2400" dirty="0" smtClean="0">
              <a:solidFill>
                <a:srgbClr val="C00000"/>
              </a:solidFill>
            </a:endParaRPr>
          </a:p>
          <a:p>
            <a:pPr lvl="1"/>
            <a:r>
              <a:rPr sz="2000" dirty="0" smtClean="0"/>
              <a:t>将自身绑定到某个常用的程序中</a:t>
            </a:r>
            <a:r>
              <a:rPr sz="2000" dirty="0"/>
              <a:t>，一旦用户执行该程序，则木马也就被执行了。如果将木马绑定到系统文件，那么每一次Windows启动均会启动木马。现在已经有一些对可执行文件打包的工具软件，攻击者可以很容易地把木马和正常的可执行文件捆绑到一起。</a:t>
            </a:r>
          </a:p>
        </p:txBody>
      </p:sp>
    </p:spTree>
    <p:extLst>
      <p:ext uri="{BB962C8B-B14F-4D97-AF65-F5344CB8AC3E}">
        <p14:creationId xmlns:p14="http://schemas.microsoft.com/office/powerpoint/2010/main" val="22769585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 y="336652"/>
            <a:ext cx="12192000" cy="378460"/>
            <a:chOff x="0" y="247949"/>
            <a:chExt cx="12192000" cy="378460"/>
          </a:xfrm>
        </p:grpSpPr>
        <p:sp>
          <p:nvSpPr>
            <p:cNvPr id="29" name="矩形 28"/>
            <p:cNvSpPr/>
            <p:nvPr/>
          </p:nvSpPr>
          <p:spPr>
            <a:xfrm>
              <a:off x="3957955" y="247949"/>
              <a:ext cx="823404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247949"/>
              <a:ext cx="91948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7"/>
          <p:cNvSpPr txBox="1"/>
          <p:nvPr/>
        </p:nvSpPr>
        <p:spPr>
          <a:xfrm>
            <a:off x="703580" y="336550"/>
            <a:ext cx="3154680" cy="398780"/>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000" spc="600" dirty="0">
                <a:solidFill>
                  <a:srgbClr val="084772"/>
                </a:solidFill>
                <a:latin typeface="微软雅黑" panose="020B0503020204020204" pitchFamily="34" charset="-122"/>
                <a:ea typeface="微软雅黑" panose="020B0503020204020204" pitchFamily="34" charset="-122"/>
              </a:rPr>
              <a:t>木马的隐藏和伪装</a:t>
            </a:r>
          </a:p>
        </p:txBody>
      </p:sp>
      <p:sp>
        <p:nvSpPr>
          <p:cNvPr id="5" name="object 2"/>
          <p:cNvSpPr txBox="1"/>
          <p:nvPr/>
        </p:nvSpPr>
        <p:spPr>
          <a:xfrm>
            <a:off x="605257" y="1103341"/>
            <a:ext cx="11016472" cy="5610719"/>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a:solidFill>
                  <a:srgbClr val="C00000"/>
                </a:solidFill>
              </a:rPr>
              <a:t>(2) 隐藏在配置文件或注册表中</a:t>
            </a:r>
          </a:p>
          <a:p>
            <a:pPr lvl="1"/>
            <a:r>
              <a:rPr sz="2000" dirty="0"/>
              <a:t>早 期 的 木 马 利 用 Autoexec.bat 、 Config.sys 、</a:t>
            </a:r>
            <a:r>
              <a:rPr sz="2000" dirty="0" err="1"/>
              <a:t>System.ini和Win.ini，在其中设置加载木马程序的相应参数</a:t>
            </a:r>
            <a:r>
              <a:rPr sz="2000" dirty="0" smtClean="0"/>
              <a:t>。</a:t>
            </a:r>
            <a:endParaRPr lang="en-US" sz="2000" dirty="0" smtClean="0"/>
          </a:p>
          <a:p>
            <a:pPr lvl="1"/>
            <a:r>
              <a:rPr sz="2000" dirty="0" err="1" smtClean="0"/>
              <a:t>现代的木马主要修改注册表中的某些键</a:t>
            </a:r>
            <a:r>
              <a:rPr sz="2000" dirty="0" err="1"/>
              <a:t>，使自身能随系统的启动而启动。以下几处</a:t>
            </a:r>
            <a:r>
              <a:rPr sz="2000" dirty="0"/>
              <a:t> </a:t>
            </a:r>
            <a:r>
              <a:rPr sz="2000" dirty="0" err="1"/>
              <a:t>键值是木马经常修改的</a:t>
            </a:r>
            <a:r>
              <a:rPr sz="2000" dirty="0" smtClean="0"/>
              <a:t>：</a:t>
            </a:r>
            <a:endParaRPr sz="2000" dirty="0"/>
          </a:p>
          <a:p>
            <a:pPr lvl="2"/>
            <a:r>
              <a:rPr sz="1800" i="1" dirty="0" smtClean="0">
                <a:solidFill>
                  <a:schemeClr val="accent5"/>
                </a:solidFill>
              </a:rPr>
              <a:t>HKEY_LOCAL_MACHINE\Software\</a:t>
            </a:r>
            <a:r>
              <a:rPr sz="1800" i="1" dirty="0" err="1" smtClean="0">
                <a:solidFill>
                  <a:schemeClr val="accent5"/>
                </a:solidFill>
              </a:rPr>
              <a:t>Microsof</a:t>
            </a:r>
            <a:r>
              <a:rPr sz="1800" i="1" dirty="0" smtClean="0">
                <a:solidFill>
                  <a:schemeClr val="accent5"/>
                </a:solidFill>
              </a:rPr>
              <a:t>\</a:t>
            </a:r>
            <a:r>
              <a:rPr sz="1800" i="1" dirty="0" err="1" smtClean="0">
                <a:solidFill>
                  <a:schemeClr val="accent5"/>
                </a:solidFill>
              </a:rPr>
              <a:t>tWindows</a:t>
            </a:r>
            <a:r>
              <a:rPr sz="1800" i="1" dirty="0" smtClean="0">
                <a:solidFill>
                  <a:schemeClr val="accent5"/>
                </a:solidFill>
              </a:rPr>
              <a:t>\Current Version\</a:t>
            </a:r>
            <a:r>
              <a:rPr sz="1800" dirty="0" smtClean="0">
                <a:solidFill>
                  <a:schemeClr val="accent5"/>
                </a:solidFill>
              </a:rPr>
              <a:t> </a:t>
            </a:r>
            <a:r>
              <a:rPr sz="1800" dirty="0" err="1" smtClean="0"/>
              <a:t>下所有以</a:t>
            </a:r>
            <a:r>
              <a:rPr sz="1800" dirty="0" err="1"/>
              <a:t>“run”开头的键值</a:t>
            </a:r>
            <a:r>
              <a:rPr sz="1800" dirty="0"/>
              <a:t>；</a:t>
            </a:r>
          </a:p>
          <a:p>
            <a:pPr lvl="2"/>
            <a:r>
              <a:rPr sz="1800" i="1" dirty="0" smtClean="0">
                <a:solidFill>
                  <a:schemeClr val="accent5"/>
                </a:solidFill>
              </a:rPr>
              <a:t>HKEY_CURRENT_USER\Software\</a:t>
            </a:r>
            <a:r>
              <a:rPr sz="1800" i="1" dirty="0" err="1" smtClean="0">
                <a:solidFill>
                  <a:schemeClr val="accent5"/>
                </a:solidFill>
              </a:rPr>
              <a:t>Microsof</a:t>
            </a:r>
            <a:r>
              <a:rPr sz="1800" i="1" dirty="0" smtClean="0">
                <a:solidFill>
                  <a:schemeClr val="accent5"/>
                </a:solidFill>
              </a:rPr>
              <a:t>\</a:t>
            </a:r>
            <a:r>
              <a:rPr sz="1800" i="1" dirty="0" err="1" smtClean="0">
                <a:solidFill>
                  <a:schemeClr val="accent5"/>
                </a:solidFill>
              </a:rPr>
              <a:t>tWindows</a:t>
            </a:r>
            <a:r>
              <a:rPr sz="1800" i="1" dirty="0" smtClean="0">
                <a:solidFill>
                  <a:schemeClr val="accent5"/>
                </a:solidFill>
              </a:rPr>
              <a:t>\Current Version</a:t>
            </a:r>
            <a:r>
              <a:rPr sz="1800" i="1" dirty="0">
                <a:solidFill>
                  <a:schemeClr val="accent5"/>
                </a:solidFill>
              </a:rPr>
              <a:t>\ </a:t>
            </a:r>
            <a:r>
              <a:rPr sz="1800" dirty="0"/>
              <a:t>下所有以“run”开头的键值；</a:t>
            </a:r>
          </a:p>
          <a:p>
            <a:pPr lvl="2"/>
            <a:r>
              <a:rPr sz="1800" i="1" dirty="0">
                <a:solidFill>
                  <a:schemeClr val="accent5"/>
                </a:solidFill>
              </a:rPr>
              <a:t>HKEY-USERS\.Default\Software\Microsoft\Windows\Current</a:t>
            </a:r>
            <a:r>
              <a:rPr lang="en-US" sz="1800" i="1" dirty="0">
                <a:solidFill>
                  <a:schemeClr val="accent5"/>
                </a:solidFill>
              </a:rPr>
              <a:t> </a:t>
            </a:r>
            <a:r>
              <a:rPr sz="1800" i="1" dirty="0">
                <a:solidFill>
                  <a:schemeClr val="accent5"/>
                </a:solidFill>
              </a:rPr>
              <a:t>Version\ </a:t>
            </a:r>
            <a:r>
              <a:rPr sz="1800" dirty="0"/>
              <a:t>下所有以“run”开头的键值。</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 y="336652"/>
            <a:ext cx="12192000" cy="378460"/>
            <a:chOff x="0" y="247949"/>
            <a:chExt cx="12192000" cy="378460"/>
          </a:xfrm>
        </p:grpSpPr>
        <p:sp>
          <p:nvSpPr>
            <p:cNvPr id="29" name="矩形 28"/>
            <p:cNvSpPr/>
            <p:nvPr/>
          </p:nvSpPr>
          <p:spPr>
            <a:xfrm>
              <a:off x="3957955" y="247949"/>
              <a:ext cx="823404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247949"/>
              <a:ext cx="91948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7"/>
          <p:cNvSpPr txBox="1"/>
          <p:nvPr/>
        </p:nvSpPr>
        <p:spPr>
          <a:xfrm>
            <a:off x="703580" y="336550"/>
            <a:ext cx="3154680" cy="398780"/>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000" spc="600" dirty="0">
                <a:solidFill>
                  <a:srgbClr val="084772"/>
                </a:solidFill>
                <a:latin typeface="微软雅黑" panose="020B0503020204020204" pitchFamily="34" charset="-122"/>
                <a:ea typeface="微软雅黑" panose="020B0503020204020204" pitchFamily="34" charset="-122"/>
              </a:rPr>
              <a:t>木马的隐藏和伪装</a:t>
            </a:r>
          </a:p>
        </p:txBody>
      </p:sp>
      <p:sp>
        <p:nvSpPr>
          <p:cNvPr id="5" name="object 2"/>
          <p:cNvSpPr txBox="1"/>
          <p:nvPr/>
        </p:nvSpPr>
        <p:spPr>
          <a:xfrm>
            <a:off x="815786" y="1178350"/>
            <a:ext cx="10600074" cy="4826524"/>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a:solidFill>
                  <a:srgbClr val="C00000"/>
                </a:solidFill>
                <a:sym typeface="+mn-ea"/>
              </a:rPr>
              <a:t>(3) 伪装在普通文件中</a:t>
            </a:r>
            <a:endParaRPr sz="2400" dirty="0">
              <a:solidFill>
                <a:srgbClr val="C00000"/>
              </a:solidFill>
            </a:endParaRPr>
          </a:p>
          <a:p>
            <a:pPr lvl="1"/>
            <a:r>
              <a:rPr sz="2000" dirty="0">
                <a:sym typeface="+mn-ea"/>
              </a:rPr>
              <a:t> </a:t>
            </a:r>
            <a:r>
              <a:rPr sz="2000" dirty="0" err="1">
                <a:sym typeface="+mn-ea"/>
              </a:rPr>
              <a:t>这个方法出现的比较晚，不过很流行，对于不熟练的windows操作者，很容易上当</a:t>
            </a:r>
            <a:r>
              <a:rPr sz="2000" dirty="0" smtClean="0">
                <a:sym typeface="+mn-ea"/>
              </a:rPr>
              <a:t>。</a:t>
            </a:r>
            <a:endParaRPr lang="en-US" sz="2000" dirty="0" smtClean="0">
              <a:sym typeface="+mn-ea"/>
            </a:endParaRPr>
          </a:p>
          <a:p>
            <a:pPr lvl="1"/>
            <a:r>
              <a:rPr sz="2000" dirty="0" err="1" smtClean="0">
                <a:sym typeface="+mn-ea"/>
              </a:rPr>
              <a:t>具体方法是把可执行文件伪装成图片或文本</a:t>
            </a:r>
            <a:r>
              <a:rPr sz="2000" dirty="0">
                <a:sym typeface="+mn-ea"/>
              </a:rPr>
              <a:t>——在程序中把图标改成Windows的默认图片图标，再把文件名改为*.jpg.exe，由于</a:t>
            </a:r>
            <a:r>
              <a:rPr sz="2000" dirty="0" smtClean="0">
                <a:sym typeface="+mn-ea"/>
              </a:rPr>
              <a:t>Win</a:t>
            </a:r>
            <a:r>
              <a:rPr lang="en-US" altLang="zh-CN" sz="2000" dirty="0" smtClean="0">
                <a:sym typeface="+mn-ea"/>
              </a:rPr>
              <a:t>dows</a:t>
            </a:r>
            <a:r>
              <a:rPr sz="2000" dirty="0" smtClean="0">
                <a:sym typeface="+mn-ea"/>
              </a:rPr>
              <a:t>默认设置是</a:t>
            </a:r>
            <a:r>
              <a:rPr sz="2000" dirty="0">
                <a:sym typeface="+mn-ea"/>
              </a:rPr>
              <a:t>“</a:t>
            </a:r>
            <a:r>
              <a:rPr sz="2000" dirty="0" smtClean="0">
                <a:solidFill>
                  <a:schemeClr val="accent5"/>
                </a:solidFill>
                <a:sym typeface="+mn-ea"/>
              </a:rPr>
              <a:t>不显示已知的文件后缀名</a:t>
            </a:r>
            <a:r>
              <a:rPr sz="2000" dirty="0">
                <a:sym typeface="+mn-ea"/>
              </a:rPr>
              <a:t>”，文件将会显示为*.</a:t>
            </a:r>
            <a:r>
              <a:rPr sz="2000" dirty="0" err="1">
                <a:sym typeface="+mn-ea"/>
              </a:rPr>
              <a:t>jpg，</a:t>
            </a:r>
            <a:r>
              <a:rPr sz="2000" dirty="0" err="1" smtClean="0">
                <a:sym typeface="+mn-ea"/>
              </a:rPr>
              <a:t>不注意的人一点这个图标就中木马了</a:t>
            </a:r>
            <a:r>
              <a:rPr sz="2000" dirty="0" smtClean="0">
                <a:sym typeface="+mn-ea"/>
              </a:rPr>
              <a:t>。</a:t>
            </a:r>
            <a:endParaRPr sz="2000" dirty="0"/>
          </a:p>
          <a:p>
            <a:pPr lvl="1"/>
            <a:r>
              <a:rPr sz="2000" dirty="0">
                <a:sym typeface="+mn-ea"/>
              </a:rPr>
              <a:t> </a:t>
            </a:r>
            <a:r>
              <a:rPr sz="2000" dirty="0" err="1">
                <a:sym typeface="+mn-ea"/>
              </a:rPr>
              <a:t>总之，木马总是想尽一切办法伪装</a:t>
            </a:r>
            <a:r>
              <a:rPr lang="zh-CN" altLang="en-US" sz="2000" dirty="0" smtClean="0">
                <a:sym typeface="+mn-ea"/>
              </a:rPr>
              <a:t>自己，</a:t>
            </a:r>
            <a:r>
              <a:rPr sz="2000" dirty="0" err="1" smtClean="0">
                <a:sym typeface="+mn-ea"/>
              </a:rPr>
              <a:t>用户要提高警觉</a:t>
            </a:r>
            <a:r>
              <a:rPr sz="2000" dirty="0" err="1">
                <a:sym typeface="+mn-ea"/>
              </a:rPr>
              <a:t>，同时要安装反木马杀毒软件</a:t>
            </a:r>
            <a:r>
              <a:rPr sz="2000" dirty="0">
                <a:sym typeface="+mn-ea"/>
              </a:rPr>
              <a:t>。</a:t>
            </a:r>
            <a:endParaRPr sz="2000"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336652"/>
            <a:ext cx="12191998" cy="378554"/>
            <a:chOff x="0" y="247949"/>
            <a:chExt cx="12191998" cy="378554"/>
          </a:xfrm>
        </p:grpSpPr>
        <p:sp>
          <p:nvSpPr>
            <p:cNvPr id="30" name="矩形 29"/>
            <p:cNvSpPr/>
            <p:nvPr/>
          </p:nvSpPr>
          <p:spPr>
            <a:xfrm>
              <a:off x="3120271" y="247949"/>
              <a:ext cx="9071727"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p:cNvSpPr txBox="1"/>
          <p:nvPr/>
        </p:nvSpPr>
        <p:spPr>
          <a:xfrm>
            <a:off x="1632" y="295096"/>
            <a:ext cx="3118640"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a:solidFill>
                  <a:srgbClr val="084772"/>
                </a:solidFill>
                <a:latin typeface="微软雅黑" panose="020B0503020204020204" pitchFamily="34" charset="-122"/>
                <a:ea typeface="微软雅黑" panose="020B0503020204020204" pitchFamily="34" charset="-122"/>
              </a:rPr>
              <a:t>恶意</a:t>
            </a:r>
            <a:r>
              <a:rPr lang="zh-CN" altLang="en-US" sz="2400" spc="600" dirty="0" smtClean="0">
                <a:solidFill>
                  <a:srgbClr val="084772"/>
                </a:solidFill>
                <a:latin typeface="微软雅黑" panose="020B0503020204020204" pitchFamily="34" charset="-122"/>
                <a:ea typeface="微软雅黑" panose="020B0503020204020204" pitchFamily="34" charset="-122"/>
              </a:rPr>
              <a:t>代码概述</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5" name="object 3"/>
          <p:cNvSpPr txBox="1"/>
          <p:nvPr/>
        </p:nvSpPr>
        <p:spPr>
          <a:xfrm>
            <a:off x="1698926" y="2584712"/>
            <a:ext cx="9841230" cy="1742015"/>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4800" dirty="0" smtClean="0"/>
              <a:t>恶意代码的分类</a:t>
            </a:r>
            <a:endParaRPr lang="en-US" altLang="zh-CN" sz="4800" dirty="0"/>
          </a:p>
        </p:txBody>
      </p:sp>
    </p:spTree>
    <p:extLst>
      <p:ext uri="{BB962C8B-B14F-4D97-AF65-F5344CB8AC3E}">
        <p14:creationId xmlns:p14="http://schemas.microsoft.com/office/powerpoint/2010/main" val="4094263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92302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182743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276193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369642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273633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几种常见病毒的实现机理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908454"/>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恶意代码</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4621414"/>
            <a:ext cx="4698959" cy="461665"/>
          </a:xfrm>
          <a:prstGeom prst="rect">
            <a:avLst/>
          </a:prstGeom>
          <a:noFill/>
        </p:spPr>
        <p:txBody>
          <a:bodyPr wrap="square" rtlCol="0">
            <a:spAutoFit/>
          </a:bodyPr>
          <a:lstStyle/>
          <a:p>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木马原理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181285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计算机病毒概述</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463092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366728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网络蠕虫</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文本框 16">
            <a:extLst>
              <a:ext uri="{FF2B5EF4-FFF2-40B4-BE49-F238E27FC236}">
                <a16:creationId xmlns:a16="http://schemas.microsoft.com/office/drawing/2014/main" id="{88C0A1E3-FF53-4D0C-8217-F762651D9F2F}"/>
              </a:ext>
            </a:extLst>
          </p:cNvPr>
          <p:cNvSpPr txBox="1"/>
          <p:nvPr/>
        </p:nvSpPr>
        <p:spPr>
          <a:xfrm>
            <a:off x="5439726" y="5496881"/>
            <a:ext cx="469895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恶意活动代码的</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mn-ea"/>
              </a:rPr>
              <a:t>防御</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2" name="椭圆 21">
            <a:extLst>
              <a:ext uri="{FF2B5EF4-FFF2-40B4-BE49-F238E27FC236}">
                <a16:creationId xmlns:a16="http://schemas.microsoft.com/office/drawing/2014/main" id="{D8525EF6-319E-4F66-8F37-7FEF4FB19DAB}"/>
              </a:ext>
            </a:extLst>
          </p:cNvPr>
          <p:cNvSpPr/>
          <p:nvPr/>
        </p:nvSpPr>
        <p:spPr>
          <a:xfrm>
            <a:off x="4870922" y="5520763"/>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6</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4488300" y="366088"/>
            <a:ext cx="6601809" cy="489171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979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978" y="336507"/>
            <a:ext cx="4906024" cy="423545"/>
          </a:xfrm>
          <a:prstGeom prst="rect">
            <a:avLst/>
          </a:prstGeom>
          <a:noFill/>
        </p:spPr>
        <p:txBody>
          <a:bodyPr wrap="square" rtlCol="0">
            <a:spAutoFit/>
          </a:bodyPr>
          <a:lstStyle/>
          <a:p>
            <a:r>
              <a:rPr lang="en-US" altLang="zh-CN" sz="2400" spc="600" dirty="0">
                <a:solidFill>
                  <a:srgbClr val="084772"/>
                </a:solidFill>
                <a:latin typeface="Times New Roman" panose="02020603050405020304" pitchFamily="18" charset="0"/>
                <a:ea typeface="微软雅黑" panose="020B0503020204020204" pitchFamily="34" charset="-122"/>
                <a:cs typeface="+mn-cs"/>
              </a:rPr>
              <a:t>  </a:t>
            </a:r>
            <a:r>
              <a:rPr lang="zh-CN" altLang="en-US" sz="2400" spc="600" dirty="0">
                <a:solidFill>
                  <a:srgbClr val="084772"/>
                </a:solidFill>
                <a:latin typeface="Times New Roman" panose="02020603050405020304" pitchFamily="18" charset="0"/>
                <a:ea typeface="微软雅黑" panose="020B0503020204020204" pitchFamily="34" charset="-122"/>
                <a:cs typeface="+mn-cs"/>
              </a:rPr>
              <a:t>恶意代码的防御</a:t>
            </a:r>
          </a:p>
        </p:txBody>
      </p:sp>
      <p:grpSp>
        <p:nvGrpSpPr>
          <p:cNvPr id="8" name="组合 7"/>
          <p:cNvGrpSpPr/>
          <p:nvPr/>
        </p:nvGrpSpPr>
        <p:grpSpPr>
          <a:xfrm>
            <a:off x="1" y="336652"/>
            <a:ext cx="12192000" cy="378554"/>
            <a:chOff x="0" y="247949"/>
            <a:chExt cx="12192000" cy="378554"/>
          </a:xfrm>
        </p:grpSpPr>
        <p:sp>
          <p:nvSpPr>
            <p:cNvPr id="16" name="矩形 15"/>
            <p:cNvSpPr/>
            <p:nvPr/>
          </p:nvSpPr>
          <p:spPr>
            <a:xfrm>
              <a:off x="3834765" y="247949"/>
              <a:ext cx="835723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object 3"/>
          <p:cNvSpPr txBox="1"/>
          <p:nvPr/>
        </p:nvSpPr>
        <p:spPr>
          <a:xfrm>
            <a:off x="785731" y="1352033"/>
            <a:ext cx="10526434" cy="4797339"/>
          </a:xfrm>
          <a:prstGeom prst="rect">
            <a:avLst/>
          </a:prstGeom>
        </p:spPr>
        <p:txBody>
          <a:bodyPr vert="horz" lIns="91440" tIns="45720" rIns="91440" bIns="45720" rtlCol="0">
            <a:normAutofit lnSpcReduction="10000"/>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 </a:t>
            </a:r>
            <a:r>
              <a:rPr dirty="0" err="1"/>
              <a:t>万事人为本。在与计算机恶意活动代码的斗争中，</a:t>
            </a:r>
            <a:r>
              <a:rPr dirty="0" err="1">
                <a:solidFill>
                  <a:srgbClr val="C00000"/>
                </a:solidFill>
              </a:rPr>
              <a:t>人是最根本最重要的因素</a:t>
            </a:r>
            <a:r>
              <a:rPr dirty="0" err="1"/>
              <a:t>。</a:t>
            </a:r>
            <a:r>
              <a:rPr dirty="0" err="1" smtClean="0"/>
              <a:t>要不断提高人员的安全意识</a:t>
            </a:r>
            <a:r>
              <a:rPr dirty="0" err="1"/>
              <a:t>，任何时刻都不能掉以轻心</a:t>
            </a:r>
            <a:r>
              <a:rPr dirty="0" smtClean="0"/>
              <a:t>。</a:t>
            </a:r>
            <a:endParaRPr lang="en-US" dirty="0" smtClean="0"/>
          </a:p>
          <a:p>
            <a:r>
              <a:rPr dirty="0" err="1" smtClean="0"/>
              <a:t>总体上来说</a:t>
            </a:r>
            <a:r>
              <a:rPr dirty="0" err="1"/>
              <a:t>，如果能够遵守以下几条原则，那么绝大多数恶意活动代码都难逃被查杀的命运</a:t>
            </a:r>
            <a:r>
              <a:rPr dirty="0"/>
              <a:t>。</a:t>
            </a:r>
          </a:p>
          <a:p>
            <a:pPr lvl="1"/>
            <a:r>
              <a:rPr dirty="0" err="1" smtClean="0"/>
              <a:t>首先</a:t>
            </a:r>
            <a:r>
              <a:rPr dirty="0" err="1"/>
              <a:t>，</a:t>
            </a:r>
            <a:r>
              <a:rPr dirty="0" err="1">
                <a:solidFill>
                  <a:srgbClr val="C00000"/>
                </a:solidFill>
              </a:rPr>
              <a:t>提高人员的安全防范意识和水平</a:t>
            </a:r>
            <a:r>
              <a:rPr dirty="0" err="1"/>
              <a:t>，制定详尽的安全防范措施并严格执行</a:t>
            </a:r>
            <a:r>
              <a:rPr dirty="0"/>
              <a:t>。</a:t>
            </a:r>
          </a:p>
          <a:p>
            <a:pPr lvl="1"/>
            <a:r>
              <a:rPr dirty="0" err="1" smtClean="0"/>
              <a:t>第二</a:t>
            </a:r>
            <a:r>
              <a:rPr dirty="0" err="1"/>
              <a:t>，</a:t>
            </a:r>
            <a:r>
              <a:rPr dirty="0" err="1">
                <a:solidFill>
                  <a:srgbClr val="C00000"/>
                </a:solidFill>
              </a:rPr>
              <a:t>建立完善的防护系统</a:t>
            </a:r>
            <a:r>
              <a:rPr dirty="0" err="1"/>
              <a:t>。在条件允许的情况下，</a:t>
            </a:r>
            <a:r>
              <a:rPr dirty="0" err="1" smtClean="0"/>
              <a:t>为自己的单机或局域网安装一个多层次的防卫系统</a:t>
            </a:r>
            <a:r>
              <a:rPr dirty="0" err="1"/>
              <a:t>，对通信进行过滤</a:t>
            </a:r>
            <a:r>
              <a:rPr dirty="0"/>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978" y="336507"/>
            <a:ext cx="4906024" cy="423545"/>
          </a:xfrm>
          <a:prstGeom prst="rect">
            <a:avLst/>
          </a:prstGeom>
          <a:noFill/>
        </p:spPr>
        <p:txBody>
          <a:bodyPr wrap="square" rtlCol="0">
            <a:spAutoFit/>
          </a:bodyPr>
          <a:lstStyle/>
          <a:p>
            <a:r>
              <a:rPr lang="en-US" altLang="zh-CN" sz="2400" spc="600" dirty="0">
                <a:solidFill>
                  <a:srgbClr val="084772"/>
                </a:solidFill>
                <a:latin typeface="Times New Roman" panose="02020603050405020304" pitchFamily="18" charset="0"/>
                <a:ea typeface="微软雅黑" panose="020B0503020204020204" pitchFamily="34" charset="-122"/>
                <a:cs typeface="+mn-cs"/>
              </a:rPr>
              <a:t>  </a:t>
            </a:r>
            <a:r>
              <a:rPr lang="zh-CN" altLang="en-US" sz="2400" spc="600" dirty="0">
                <a:solidFill>
                  <a:srgbClr val="084772"/>
                </a:solidFill>
                <a:latin typeface="Times New Roman" panose="02020603050405020304" pitchFamily="18" charset="0"/>
                <a:ea typeface="微软雅黑" panose="020B0503020204020204" pitchFamily="34" charset="-122"/>
                <a:cs typeface="+mn-cs"/>
              </a:rPr>
              <a:t>恶意代码的防御</a:t>
            </a:r>
          </a:p>
        </p:txBody>
      </p:sp>
      <p:grpSp>
        <p:nvGrpSpPr>
          <p:cNvPr id="8" name="组合 7"/>
          <p:cNvGrpSpPr/>
          <p:nvPr/>
        </p:nvGrpSpPr>
        <p:grpSpPr>
          <a:xfrm>
            <a:off x="1" y="336652"/>
            <a:ext cx="12192000" cy="378554"/>
            <a:chOff x="0" y="247949"/>
            <a:chExt cx="12192000" cy="378554"/>
          </a:xfrm>
        </p:grpSpPr>
        <p:sp>
          <p:nvSpPr>
            <p:cNvPr id="16" name="矩形 15"/>
            <p:cNvSpPr/>
            <p:nvPr/>
          </p:nvSpPr>
          <p:spPr>
            <a:xfrm>
              <a:off x="3834765" y="247949"/>
              <a:ext cx="835723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2"/>
          <p:cNvSpPr txBox="1"/>
          <p:nvPr/>
        </p:nvSpPr>
        <p:spPr>
          <a:xfrm>
            <a:off x="446978" y="1291472"/>
            <a:ext cx="10689995" cy="4291063"/>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r>
              <a:rPr dirty="0" err="1" smtClean="0"/>
              <a:t>第三</a:t>
            </a:r>
            <a:r>
              <a:rPr dirty="0" err="1"/>
              <a:t>、</a:t>
            </a:r>
            <a:r>
              <a:rPr dirty="0" err="1">
                <a:solidFill>
                  <a:srgbClr val="C00000"/>
                </a:solidFill>
              </a:rPr>
              <a:t>对系统要经常性的维护和升级</a:t>
            </a:r>
            <a:r>
              <a:rPr dirty="0" smtClean="0"/>
              <a:t>。</a:t>
            </a:r>
            <a:endParaRPr lang="en-US" dirty="0" smtClean="0"/>
          </a:p>
          <a:p>
            <a:pPr lvl="2"/>
            <a:r>
              <a:rPr dirty="0" err="1" smtClean="0"/>
              <a:t>现在很多恶意活动代码都利用系统漏洞进行攻击</a:t>
            </a:r>
            <a:r>
              <a:rPr dirty="0" err="1"/>
              <a:t>，定期对系统的更新和升级是十分必要的</a:t>
            </a:r>
            <a:r>
              <a:rPr dirty="0"/>
              <a:t>。</a:t>
            </a:r>
          </a:p>
          <a:p>
            <a:pPr lvl="1"/>
            <a:r>
              <a:rPr dirty="0" err="1" smtClean="0"/>
              <a:t>第四</a:t>
            </a:r>
            <a:r>
              <a:rPr dirty="0" err="1"/>
              <a:t>、</a:t>
            </a:r>
            <a:r>
              <a:rPr dirty="0" err="1">
                <a:solidFill>
                  <a:srgbClr val="C00000"/>
                </a:solidFill>
              </a:rPr>
              <a:t>定期对重要的资料进行备份</a:t>
            </a:r>
            <a:r>
              <a:rPr dirty="0" smtClean="0"/>
              <a:t>。</a:t>
            </a:r>
            <a:endParaRPr lang="en-US" dirty="0" smtClean="0"/>
          </a:p>
          <a:p>
            <a:pPr lvl="2"/>
            <a:r>
              <a:rPr dirty="0" err="1" smtClean="0"/>
              <a:t>良好的备份习惯可以使系统不慎被恶意活动代码破坏后的损失降到最小</a:t>
            </a:r>
            <a:r>
              <a:rPr dirty="0" err="1"/>
              <a:t>，对数据还原和灾难恢复</a:t>
            </a:r>
            <a:r>
              <a:rPr dirty="0"/>
              <a:t> 起决定性作用。</a:t>
            </a:r>
          </a:p>
          <a:p>
            <a:pPr lvl="1"/>
            <a:r>
              <a:rPr dirty="0" err="1" smtClean="0"/>
              <a:t>第五</a:t>
            </a:r>
            <a:r>
              <a:rPr dirty="0" err="1"/>
              <a:t>、</a:t>
            </a:r>
            <a:r>
              <a:rPr dirty="0" err="1">
                <a:solidFill>
                  <a:srgbClr val="C00000"/>
                </a:solidFill>
              </a:rPr>
              <a:t>正确处理受到恶意活动代码攻击的系统</a:t>
            </a:r>
            <a:r>
              <a:rPr dirty="0" smtClean="0"/>
              <a:t>。</a:t>
            </a:r>
            <a:endParaRPr lang="en-US" dirty="0" smtClean="0"/>
          </a:p>
          <a:p>
            <a:pPr lvl="2"/>
            <a:r>
              <a:rPr dirty="0" err="1" smtClean="0"/>
              <a:t>在受到攻击后要冷静</a:t>
            </a:r>
            <a:r>
              <a:rPr dirty="0" err="1"/>
              <a:t>，认真分析原因及对策，避免不正确的操作对系统造成进一步的伤害。必要</a:t>
            </a:r>
            <a:r>
              <a:rPr dirty="0"/>
              <a:t> 的时候可以请教这方面的专家或系统厂商。</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978" y="336507"/>
            <a:ext cx="4906024" cy="423545"/>
          </a:xfrm>
          <a:prstGeom prst="rect">
            <a:avLst/>
          </a:prstGeom>
          <a:noFill/>
        </p:spPr>
        <p:txBody>
          <a:bodyPr wrap="square" rtlCol="0">
            <a:spAutoFit/>
          </a:bodyPr>
          <a:lstStyle/>
          <a:p>
            <a:r>
              <a:rPr lang="en-US" altLang="zh-CN" sz="2400" spc="600" dirty="0">
                <a:solidFill>
                  <a:srgbClr val="084772"/>
                </a:solidFill>
                <a:latin typeface="Times New Roman" panose="02020603050405020304" pitchFamily="18" charset="0"/>
                <a:ea typeface="微软雅黑" panose="020B0503020204020204" pitchFamily="34" charset="-122"/>
                <a:cs typeface="+mn-cs"/>
              </a:rPr>
              <a:t>  </a:t>
            </a:r>
            <a:r>
              <a:rPr lang="zh-CN" altLang="en-US" sz="2400" spc="600" dirty="0">
                <a:solidFill>
                  <a:srgbClr val="084772"/>
                </a:solidFill>
                <a:latin typeface="Times New Roman" panose="02020603050405020304" pitchFamily="18" charset="0"/>
                <a:ea typeface="微软雅黑" panose="020B0503020204020204" pitchFamily="34" charset="-122"/>
                <a:cs typeface="+mn-cs"/>
              </a:rPr>
              <a:t>恶意代码的防御</a:t>
            </a:r>
          </a:p>
        </p:txBody>
      </p:sp>
      <p:grpSp>
        <p:nvGrpSpPr>
          <p:cNvPr id="8" name="组合 7"/>
          <p:cNvGrpSpPr/>
          <p:nvPr/>
        </p:nvGrpSpPr>
        <p:grpSpPr>
          <a:xfrm>
            <a:off x="1" y="336652"/>
            <a:ext cx="12192000" cy="378554"/>
            <a:chOff x="0" y="247949"/>
            <a:chExt cx="12192000" cy="378554"/>
          </a:xfrm>
        </p:grpSpPr>
        <p:sp>
          <p:nvSpPr>
            <p:cNvPr id="16" name="矩形 15"/>
            <p:cNvSpPr/>
            <p:nvPr/>
          </p:nvSpPr>
          <p:spPr>
            <a:xfrm>
              <a:off x="3834765" y="247949"/>
              <a:ext cx="835723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object 3"/>
          <p:cNvSpPr txBox="1"/>
          <p:nvPr/>
        </p:nvSpPr>
        <p:spPr>
          <a:xfrm>
            <a:off x="1050127" y="1386395"/>
            <a:ext cx="9696430" cy="3406061"/>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err="1"/>
              <a:t>对于个人用户而言</a:t>
            </a:r>
            <a:r>
              <a:rPr dirty="0"/>
              <a:t>：</a:t>
            </a:r>
          </a:p>
          <a:p>
            <a:pPr lvl="1"/>
            <a:r>
              <a:rPr dirty="0" err="1" smtClean="0"/>
              <a:t>安装正版知名的反病毒软件</a:t>
            </a:r>
            <a:r>
              <a:rPr dirty="0" err="1"/>
              <a:t>、</a:t>
            </a:r>
            <a:r>
              <a:rPr dirty="0" err="1" smtClean="0"/>
              <a:t>防火墙和入侵检测系统</a:t>
            </a:r>
            <a:r>
              <a:rPr dirty="0" err="1"/>
              <a:t>，并能够正确配置和及时升级</a:t>
            </a:r>
            <a:r>
              <a:rPr dirty="0"/>
              <a:t>。</a:t>
            </a:r>
          </a:p>
          <a:p>
            <a:pPr lvl="1"/>
            <a:r>
              <a:rPr dirty="0" err="1" smtClean="0"/>
              <a:t>洁身自好</a:t>
            </a:r>
            <a:r>
              <a:rPr dirty="0" err="1"/>
              <a:t>，远离不良网站</a:t>
            </a:r>
            <a:r>
              <a:rPr dirty="0"/>
              <a:t>。</a:t>
            </a:r>
          </a:p>
          <a:p>
            <a:pPr lvl="1"/>
            <a:r>
              <a:rPr dirty="0" err="1" smtClean="0"/>
              <a:t>用虚拟机上网</a:t>
            </a:r>
            <a:r>
              <a:rPr dirty="0"/>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978" y="336507"/>
            <a:ext cx="4906024" cy="423545"/>
          </a:xfrm>
          <a:prstGeom prst="rect">
            <a:avLst/>
          </a:prstGeom>
          <a:noFill/>
        </p:spPr>
        <p:txBody>
          <a:bodyPr wrap="square" rtlCol="0">
            <a:spAutoFit/>
          </a:bodyPr>
          <a:lstStyle/>
          <a:p>
            <a:r>
              <a:rPr lang="en-US" altLang="zh-CN" sz="2400" spc="600" dirty="0">
                <a:solidFill>
                  <a:srgbClr val="084772"/>
                </a:solidFill>
                <a:latin typeface="Times New Roman" panose="02020603050405020304" pitchFamily="18" charset="0"/>
                <a:ea typeface="微软雅黑" panose="020B0503020204020204" pitchFamily="34" charset="-122"/>
                <a:cs typeface="+mn-cs"/>
              </a:rPr>
              <a:t>  </a:t>
            </a:r>
            <a:r>
              <a:rPr lang="zh-CN" altLang="en-US" sz="2400" spc="600" dirty="0">
                <a:solidFill>
                  <a:srgbClr val="084772"/>
                </a:solidFill>
                <a:latin typeface="Times New Roman" panose="02020603050405020304" pitchFamily="18" charset="0"/>
                <a:ea typeface="微软雅黑" panose="020B0503020204020204" pitchFamily="34" charset="-122"/>
                <a:cs typeface="+mn-cs"/>
              </a:rPr>
              <a:t>恶意代码的防御</a:t>
            </a:r>
          </a:p>
        </p:txBody>
      </p:sp>
      <p:grpSp>
        <p:nvGrpSpPr>
          <p:cNvPr id="8" name="组合 7"/>
          <p:cNvGrpSpPr/>
          <p:nvPr/>
        </p:nvGrpSpPr>
        <p:grpSpPr>
          <a:xfrm>
            <a:off x="1" y="336652"/>
            <a:ext cx="12192000" cy="378554"/>
            <a:chOff x="0" y="247949"/>
            <a:chExt cx="12192000" cy="378554"/>
          </a:xfrm>
        </p:grpSpPr>
        <p:sp>
          <p:nvSpPr>
            <p:cNvPr id="16" name="矩形 15"/>
            <p:cNvSpPr/>
            <p:nvPr/>
          </p:nvSpPr>
          <p:spPr>
            <a:xfrm>
              <a:off x="3834765" y="247949"/>
              <a:ext cx="835723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object 2"/>
          <p:cNvSpPr txBox="1">
            <a:spLocks noGrp="1"/>
          </p:cNvSpPr>
          <p:nvPr/>
        </p:nvSpPr>
        <p:spPr>
          <a:xfrm>
            <a:off x="1075945" y="937712"/>
            <a:ext cx="10443610" cy="1371529"/>
          </a:xfrm>
          <a:prstGeom prst="rect">
            <a:avLst/>
          </a:prstGeom>
        </p:spPr>
        <p:txBody>
          <a:bodyPr vert="horz" wrap="square" lIns="0" tIns="12065" rIns="0" bIns="0" rtlCol="0">
            <a:spAutoFit/>
          </a:bodyPr>
          <a:lstStyle>
            <a:lvl1pPr>
              <a:defRPr sz="2000" b="0" i="0">
                <a:solidFill>
                  <a:schemeClr val="tx1"/>
                </a:solidFill>
                <a:latin typeface="宋体" panose="02010600030101010101" pitchFamily="2" charset="-122"/>
                <a:ea typeface="+mj-ea"/>
                <a:cs typeface="宋体" panose="02010600030101010101" pitchFamily="2" charset="-122"/>
              </a:defRPr>
            </a:lvl1pPr>
          </a:lstStyle>
          <a:p>
            <a:pPr marL="12700" algn="ctr">
              <a:lnSpc>
                <a:spcPct val="100000"/>
              </a:lnSpc>
              <a:spcBef>
                <a:spcPts val="95"/>
              </a:spcBef>
            </a:pPr>
            <a:r>
              <a:rPr sz="3200" b="1" spc="-10" dirty="0">
                <a:solidFill>
                  <a:srgbClr val="E10000"/>
                </a:solidFill>
                <a:latin typeface="Times New Roman" panose="02020603050405020304"/>
                <a:cs typeface="Times New Roman" panose="02020603050405020304"/>
              </a:rPr>
              <a:t>No! </a:t>
            </a:r>
            <a:r>
              <a:rPr sz="3200" b="1" spc="-20" dirty="0">
                <a:solidFill>
                  <a:srgbClr val="E10000"/>
                </a:solidFill>
                <a:latin typeface="Times New Roman" panose="02020603050405020304"/>
                <a:cs typeface="Times New Roman" panose="02020603050405020304"/>
              </a:rPr>
              <a:t>Don’t </a:t>
            </a:r>
            <a:r>
              <a:rPr sz="3200" b="1" spc="-5" dirty="0">
                <a:solidFill>
                  <a:srgbClr val="E10000"/>
                </a:solidFill>
                <a:latin typeface="Times New Roman" panose="02020603050405020304"/>
                <a:cs typeface="Times New Roman" panose="02020603050405020304"/>
              </a:rPr>
              <a:t>do</a:t>
            </a:r>
            <a:r>
              <a:rPr sz="3200" b="1" spc="-10" dirty="0">
                <a:solidFill>
                  <a:srgbClr val="E10000"/>
                </a:solidFill>
                <a:latin typeface="Times New Roman" panose="02020603050405020304"/>
                <a:cs typeface="Times New Roman" panose="02020603050405020304"/>
              </a:rPr>
              <a:t> </a:t>
            </a:r>
            <a:r>
              <a:rPr sz="3200" b="1" dirty="0">
                <a:solidFill>
                  <a:srgbClr val="E10000"/>
                </a:solidFill>
                <a:latin typeface="Times New Roman" panose="02020603050405020304"/>
                <a:cs typeface="Times New Roman" panose="02020603050405020304"/>
              </a:rPr>
              <a:t>that!</a:t>
            </a:r>
          </a:p>
          <a:p>
            <a:pPr marL="241300" indent="-228600">
              <a:lnSpc>
                <a:spcPts val="3195"/>
              </a:lnSpc>
              <a:spcBef>
                <a:spcPts val="95"/>
              </a:spcBef>
              <a:buFont typeface="Arial" panose="020B0604020202020204"/>
              <a:buChar char="•"/>
              <a:tabLst>
                <a:tab pos="241300" algn="l"/>
              </a:tabLst>
            </a:pPr>
            <a:r>
              <a:rPr sz="2800" spc="-5" dirty="0">
                <a:solidFill>
                  <a:srgbClr val="0000C0"/>
                </a:solidFill>
                <a:latin typeface="Times New Roman" panose="02020603050405020304"/>
                <a:cs typeface="Times New Roman" panose="02020603050405020304"/>
                <a:sym typeface="+mn-ea"/>
              </a:rPr>
              <a:t>Please</a:t>
            </a:r>
            <a:r>
              <a:rPr sz="2800" spc="135" dirty="0">
                <a:solidFill>
                  <a:srgbClr val="0000C0"/>
                </a:solidFill>
                <a:latin typeface="Times New Roman" panose="02020603050405020304"/>
                <a:cs typeface="Times New Roman" panose="02020603050405020304"/>
                <a:sym typeface="+mn-ea"/>
              </a:rPr>
              <a:t> </a:t>
            </a:r>
            <a:r>
              <a:rPr sz="2800" dirty="0">
                <a:solidFill>
                  <a:srgbClr val="0000C0"/>
                </a:solidFill>
                <a:latin typeface="Times New Roman" panose="02020603050405020304"/>
                <a:cs typeface="Times New Roman" panose="02020603050405020304"/>
                <a:sym typeface="+mn-ea"/>
              </a:rPr>
              <a:t>write</a:t>
            </a:r>
            <a:r>
              <a:rPr sz="2800" spc="150" dirty="0">
                <a:solidFill>
                  <a:srgbClr val="0000C0"/>
                </a:solidFill>
                <a:latin typeface="Times New Roman" panose="02020603050405020304"/>
                <a:cs typeface="Times New Roman" panose="02020603050405020304"/>
                <a:sym typeface="+mn-ea"/>
              </a:rPr>
              <a:t> </a:t>
            </a:r>
            <a:r>
              <a:rPr sz="2800" spc="-5" dirty="0">
                <a:solidFill>
                  <a:srgbClr val="0000C0"/>
                </a:solidFill>
                <a:latin typeface="Times New Roman" panose="02020603050405020304"/>
                <a:cs typeface="Times New Roman" panose="02020603050405020304"/>
                <a:sym typeface="+mn-ea"/>
              </a:rPr>
              <a:t>a</a:t>
            </a:r>
            <a:r>
              <a:rPr sz="2800" spc="150" dirty="0">
                <a:solidFill>
                  <a:srgbClr val="0000C0"/>
                </a:solidFill>
                <a:latin typeface="Times New Roman" panose="02020603050405020304"/>
                <a:cs typeface="Times New Roman" panose="02020603050405020304"/>
                <a:sym typeface="+mn-ea"/>
              </a:rPr>
              <a:t> </a:t>
            </a:r>
            <a:r>
              <a:rPr sz="2800" spc="-5" dirty="0">
                <a:solidFill>
                  <a:srgbClr val="0000C0"/>
                </a:solidFill>
                <a:latin typeface="Times New Roman" panose="02020603050405020304"/>
                <a:cs typeface="Times New Roman" panose="02020603050405020304"/>
                <a:sym typeface="+mn-ea"/>
              </a:rPr>
              <a:t>virus</a:t>
            </a:r>
            <a:r>
              <a:rPr sz="2800" spc="150" dirty="0">
                <a:solidFill>
                  <a:srgbClr val="0000C0"/>
                </a:solidFill>
                <a:latin typeface="Times New Roman" panose="02020603050405020304"/>
                <a:cs typeface="Times New Roman" panose="02020603050405020304"/>
                <a:sym typeface="+mn-ea"/>
              </a:rPr>
              <a:t> </a:t>
            </a:r>
            <a:r>
              <a:rPr sz="2800" spc="-5" dirty="0">
                <a:solidFill>
                  <a:srgbClr val="0000C0"/>
                </a:solidFill>
                <a:latin typeface="Times New Roman" panose="02020603050405020304"/>
                <a:cs typeface="Times New Roman" panose="02020603050405020304"/>
                <a:sym typeface="+mn-ea"/>
              </a:rPr>
              <a:t>program</a:t>
            </a:r>
            <a:r>
              <a:rPr sz="2800" spc="140" dirty="0">
                <a:solidFill>
                  <a:srgbClr val="0000C0"/>
                </a:solidFill>
                <a:latin typeface="Times New Roman" panose="02020603050405020304"/>
                <a:cs typeface="Times New Roman" panose="02020603050405020304"/>
                <a:sym typeface="+mn-ea"/>
              </a:rPr>
              <a:t> </a:t>
            </a:r>
            <a:r>
              <a:rPr sz="2800" dirty="0">
                <a:solidFill>
                  <a:srgbClr val="0000C0"/>
                </a:solidFill>
                <a:latin typeface="Times New Roman" panose="02020603050405020304"/>
                <a:cs typeface="Times New Roman" panose="02020603050405020304"/>
                <a:sym typeface="+mn-ea"/>
              </a:rPr>
              <a:t>for</a:t>
            </a:r>
            <a:r>
              <a:rPr sz="2800" spc="160" dirty="0">
                <a:solidFill>
                  <a:srgbClr val="0000C0"/>
                </a:solidFill>
                <a:latin typeface="Times New Roman" panose="02020603050405020304"/>
                <a:cs typeface="Times New Roman" panose="02020603050405020304"/>
                <a:sym typeface="+mn-ea"/>
              </a:rPr>
              <a:t> </a:t>
            </a:r>
            <a:r>
              <a:rPr sz="2800" spc="-10" dirty="0">
                <a:solidFill>
                  <a:srgbClr val="0000C0"/>
                </a:solidFill>
                <a:latin typeface="Times New Roman" panose="02020603050405020304"/>
                <a:cs typeface="Times New Roman" panose="02020603050405020304"/>
                <a:sym typeface="+mn-ea"/>
              </a:rPr>
              <a:t>me.</a:t>
            </a:r>
            <a:r>
              <a:rPr sz="2800" spc="150" dirty="0">
                <a:solidFill>
                  <a:srgbClr val="0000C0"/>
                </a:solidFill>
                <a:latin typeface="Times New Roman" panose="02020603050405020304"/>
                <a:cs typeface="Times New Roman" panose="02020603050405020304"/>
                <a:sym typeface="+mn-ea"/>
              </a:rPr>
              <a:t> </a:t>
            </a:r>
            <a:r>
              <a:rPr sz="2800" spc="-5" dirty="0">
                <a:solidFill>
                  <a:srgbClr val="0000C0"/>
                </a:solidFill>
                <a:latin typeface="Times New Roman" panose="02020603050405020304"/>
                <a:cs typeface="Times New Roman" panose="02020603050405020304"/>
                <a:sym typeface="+mn-ea"/>
              </a:rPr>
              <a:t>I</a:t>
            </a:r>
            <a:r>
              <a:rPr sz="2800" spc="175" dirty="0">
                <a:solidFill>
                  <a:srgbClr val="0000C0"/>
                </a:solidFill>
                <a:latin typeface="Times New Roman" panose="02020603050405020304"/>
                <a:cs typeface="Times New Roman" panose="02020603050405020304"/>
                <a:sym typeface="+mn-ea"/>
              </a:rPr>
              <a:t> </a:t>
            </a:r>
            <a:r>
              <a:rPr sz="2800" spc="-5" dirty="0">
                <a:solidFill>
                  <a:srgbClr val="0000C0"/>
                </a:solidFill>
                <a:latin typeface="Times New Roman" panose="02020603050405020304"/>
                <a:cs typeface="Times New Roman" panose="02020603050405020304"/>
                <a:sym typeface="+mn-ea"/>
              </a:rPr>
              <a:t>will</a:t>
            </a:r>
            <a:r>
              <a:rPr sz="2800" spc="160" dirty="0">
                <a:solidFill>
                  <a:srgbClr val="0000C0"/>
                </a:solidFill>
                <a:latin typeface="Times New Roman" panose="02020603050405020304"/>
                <a:cs typeface="Times New Roman" panose="02020603050405020304"/>
                <a:sym typeface="+mn-ea"/>
              </a:rPr>
              <a:t> </a:t>
            </a:r>
            <a:r>
              <a:rPr sz="2800" spc="-5" dirty="0">
                <a:solidFill>
                  <a:srgbClr val="0000C0"/>
                </a:solidFill>
                <a:latin typeface="Times New Roman" panose="02020603050405020304"/>
                <a:cs typeface="Times New Roman" panose="02020603050405020304"/>
                <a:sym typeface="+mn-ea"/>
              </a:rPr>
              <a:t>give</a:t>
            </a:r>
            <a:r>
              <a:rPr sz="2800" spc="150" dirty="0">
                <a:solidFill>
                  <a:srgbClr val="0000C0"/>
                </a:solidFill>
                <a:latin typeface="Times New Roman" panose="02020603050405020304"/>
                <a:cs typeface="Times New Roman" panose="02020603050405020304"/>
                <a:sym typeface="+mn-ea"/>
              </a:rPr>
              <a:t> </a:t>
            </a:r>
            <a:r>
              <a:rPr sz="2800" spc="-5" dirty="0">
                <a:solidFill>
                  <a:srgbClr val="0000C0"/>
                </a:solidFill>
                <a:latin typeface="Times New Roman" panose="02020603050405020304"/>
                <a:cs typeface="Times New Roman" panose="02020603050405020304"/>
                <a:sym typeface="+mn-ea"/>
              </a:rPr>
              <a:t>you</a:t>
            </a:r>
            <a:r>
              <a:rPr sz="2800" spc="155" dirty="0">
                <a:solidFill>
                  <a:srgbClr val="0000C0"/>
                </a:solidFill>
                <a:latin typeface="Times New Roman" panose="02020603050405020304"/>
                <a:cs typeface="Times New Roman" panose="02020603050405020304"/>
                <a:sym typeface="+mn-ea"/>
              </a:rPr>
              <a:t> </a:t>
            </a:r>
            <a:r>
              <a:rPr sz="2800" spc="-5" dirty="0">
                <a:solidFill>
                  <a:srgbClr val="0000C0"/>
                </a:solidFill>
                <a:latin typeface="Times New Roman" panose="02020603050405020304"/>
                <a:cs typeface="Times New Roman" panose="02020603050405020304"/>
                <a:sym typeface="+mn-ea"/>
              </a:rPr>
              <a:t>a </a:t>
            </a:r>
            <a:r>
              <a:rPr sz="2800" dirty="0">
                <a:solidFill>
                  <a:srgbClr val="0000C0"/>
                </a:solidFill>
                <a:latin typeface="Times New Roman" panose="02020603050405020304"/>
                <a:cs typeface="Times New Roman" panose="02020603050405020304"/>
                <a:sym typeface="+mn-ea"/>
              </a:rPr>
              <a:t>lot </a:t>
            </a:r>
            <a:r>
              <a:rPr sz="2800" spc="-5" dirty="0">
                <a:solidFill>
                  <a:srgbClr val="0000C0"/>
                </a:solidFill>
                <a:latin typeface="Times New Roman" panose="02020603050405020304"/>
                <a:cs typeface="Times New Roman" panose="02020603050405020304"/>
                <a:sym typeface="+mn-ea"/>
              </a:rPr>
              <a:t>of</a:t>
            </a:r>
            <a:r>
              <a:rPr sz="2800" spc="-20" dirty="0">
                <a:solidFill>
                  <a:srgbClr val="0000C0"/>
                </a:solidFill>
                <a:latin typeface="Times New Roman" panose="02020603050405020304"/>
                <a:cs typeface="Times New Roman" panose="02020603050405020304"/>
                <a:sym typeface="+mn-ea"/>
              </a:rPr>
              <a:t> </a:t>
            </a:r>
            <a:r>
              <a:rPr sz="2800" spc="-5" dirty="0">
                <a:solidFill>
                  <a:srgbClr val="0000C0"/>
                </a:solidFill>
                <a:latin typeface="Times New Roman" panose="02020603050405020304"/>
                <a:cs typeface="Times New Roman" panose="02020603050405020304"/>
                <a:sym typeface="+mn-ea"/>
              </a:rPr>
              <a:t>money!</a:t>
            </a:r>
            <a:endParaRPr sz="2800" dirty="0">
              <a:latin typeface="Times New Roman" panose="02020603050405020304"/>
              <a:cs typeface="Times New Roman" panose="02020603050405020304"/>
            </a:endParaRPr>
          </a:p>
          <a:p>
            <a:pPr marL="12700">
              <a:lnSpc>
                <a:spcPct val="100000"/>
              </a:lnSpc>
              <a:spcBef>
                <a:spcPts val="95"/>
              </a:spcBef>
            </a:pPr>
            <a:endParaRPr sz="2800" dirty="0">
              <a:latin typeface="Times New Roman" panose="02020603050405020304"/>
              <a:cs typeface="Times New Roman" panose="02020603050405020304"/>
            </a:endParaRPr>
          </a:p>
        </p:txBody>
      </p:sp>
      <p:sp>
        <p:nvSpPr>
          <p:cNvPr id="4" name="object 4"/>
          <p:cNvSpPr/>
          <p:nvPr/>
        </p:nvSpPr>
        <p:spPr>
          <a:xfrm>
            <a:off x="3092703" y="2533650"/>
            <a:ext cx="5538215" cy="36896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220" y="336909"/>
            <a:ext cx="2988794" cy="424732"/>
          </a:xfrm>
          <a:prstGeom prst="rect">
            <a:avLst/>
          </a:prstGeom>
          <a:noFill/>
        </p:spPr>
        <p:txBody>
          <a:bodyPr wrap="square" rtlCol="0">
            <a:spAutoFit/>
          </a:bodyPr>
          <a:lstStyle/>
          <a:p>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作业</a:t>
            </a:r>
            <a:endParaRPr lang="zh-CN" altLang="en-US"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8" name="组合 7"/>
          <p:cNvGrpSpPr/>
          <p:nvPr/>
        </p:nvGrpSpPr>
        <p:grpSpPr>
          <a:xfrm>
            <a:off x="1" y="336652"/>
            <a:ext cx="12192000" cy="378554"/>
            <a:chOff x="0" y="247949"/>
            <a:chExt cx="12192000" cy="378554"/>
          </a:xfrm>
        </p:grpSpPr>
        <p:sp>
          <p:nvSpPr>
            <p:cNvPr id="16" name="矩形 15"/>
            <p:cNvSpPr/>
            <p:nvPr/>
          </p:nvSpPr>
          <p:spPr>
            <a:xfrm>
              <a:off x="1737360" y="247949"/>
              <a:ext cx="1045464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object 5"/>
          <p:cNvSpPr txBox="1"/>
          <p:nvPr/>
        </p:nvSpPr>
        <p:spPr>
          <a:xfrm>
            <a:off x="938190" y="1640048"/>
            <a:ext cx="10073939" cy="440679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smtClean="0"/>
              <a:t>作业：</a:t>
            </a:r>
            <a:endParaRPr lang="en-US" altLang="zh-CN" sz="2400" dirty="0" smtClean="0"/>
          </a:p>
          <a:p>
            <a:pPr lvl="1"/>
            <a:r>
              <a:rPr lang="zh-CN" altLang="en-US" sz="2000" dirty="0" smtClean="0"/>
              <a:t>描述病毒（狭义）的基本结构及各个模块的作用。</a:t>
            </a:r>
            <a:endParaRPr lang="en-US" altLang="zh-CN" sz="2000" dirty="0" smtClean="0"/>
          </a:p>
          <a:p>
            <a:pPr lvl="1"/>
            <a:r>
              <a:rPr lang="zh-CN" altLang="en-US" sz="2000" dirty="0" smtClean="0"/>
              <a:t>蠕虫一般有哪些模块，各个模块的作用是什么。</a:t>
            </a:r>
            <a:endParaRPr lang="en-US" altLang="zh-CN" sz="2000" dirty="0" smtClean="0"/>
          </a:p>
          <a:p>
            <a:pPr lvl="1"/>
            <a:r>
              <a:rPr lang="zh-CN" altLang="en-US" sz="2000" dirty="0" smtClean="0"/>
              <a:t>简述木马的工作原理及其常用的隐藏方式</a:t>
            </a:r>
            <a:r>
              <a:rPr lang="zh-CN" altLang="en-US" sz="2000" dirty="0" smtClean="0"/>
              <a:t>？</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b1f48541-c79a-42e0-a9a5-13a20b0871d0}"/>
  <p:tag name="REFSHAPE" val="9372634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8563</TotalTime>
  <Words>4368</Words>
  <Application>Microsoft Office PowerPoint</Application>
  <PresentationFormat>宽屏</PresentationFormat>
  <Paragraphs>508</Paragraphs>
  <Slides>95</Slides>
  <Notes>26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11" baseType="lpstr">
      <vt:lpstr>等线</vt:lpstr>
      <vt:lpstr>等线 Light</vt:lpstr>
      <vt:lpstr>方正姚体</vt:lpstr>
      <vt:lpstr>仿宋</vt:lpstr>
      <vt:lpstr>黑体</vt:lpstr>
      <vt:lpstr>华文行楷</vt:lpstr>
      <vt:lpstr>华文宋体</vt:lpstr>
      <vt:lpstr>思源黑体 CN Bold</vt:lpstr>
      <vt:lpstr>宋体</vt:lpstr>
      <vt:lpstr>微软雅黑</vt:lpstr>
      <vt:lpstr>Arial</vt:lpstr>
      <vt:lpstr>Calibri</vt:lpstr>
      <vt:lpstr>Stencil</vt:lpstr>
      <vt:lpstr>Times New Roman</vt:lpstr>
      <vt:lpstr>Office 主题​​</vt:lpstr>
      <vt:lpstr>Microsoft Visio 绘图</vt:lpstr>
      <vt:lpstr>PowerPoint 演示文稿</vt:lpstr>
      <vt:lpstr>恶意代码攻击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恶意代码长期存在的原因</vt:lpstr>
      <vt:lpstr>  恶意代码</vt:lpstr>
      <vt:lpstr>PowerPoint 演示文稿</vt:lpstr>
      <vt:lpstr>计算机病毒概述</vt:lpstr>
      <vt:lpstr>计算机病毒的起源</vt:lpstr>
      <vt:lpstr>PowerPoint 演示文稿</vt:lpstr>
      <vt:lpstr>计算机病毒的起源</vt:lpstr>
      <vt:lpstr>计算机病毒的起源</vt:lpstr>
      <vt:lpstr>计算机病毒概述</vt:lpstr>
      <vt:lpstr>计算机病毒分类</vt:lpstr>
      <vt:lpstr>计算机病毒分类</vt:lpstr>
      <vt:lpstr>计算机病毒分类</vt:lpstr>
      <vt:lpstr>计算机病毒分类</vt:lpstr>
      <vt:lpstr>计算机病毒分类</vt:lpstr>
      <vt:lpstr>计算机病毒分类</vt:lpstr>
      <vt:lpstr>计算机病毒分类</vt:lpstr>
      <vt:lpstr>计算机病毒概述</vt:lpstr>
      <vt:lpstr>病毒的特性</vt:lpstr>
      <vt:lpstr>病毒的特性</vt:lpstr>
      <vt:lpstr>病毒的特性</vt:lpstr>
      <vt:lpstr>病毒的特性</vt:lpstr>
      <vt:lpstr>病毒的特性</vt:lpstr>
      <vt:lpstr>计算机病毒概述</vt:lpstr>
      <vt:lpstr> 病毒的结构</vt:lpstr>
      <vt:lpstr> 病毒的结构</vt:lpstr>
      <vt:lpstr> 病毒的结构</vt:lpstr>
      <vt:lpstr> 病毒的结构</vt:lpstr>
      <vt:lpstr> 病毒的结构</vt:lpstr>
      <vt:lpstr>PowerPoint 演示文稿</vt:lpstr>
      <vt:lpstr>常见病毒的实现机理</vt:lpstr>
      <vt:lpstr>脚本病毒</vt:lpstr>
      <vt:lpstr>宏病毒</vt:lpstr>
      <vt:lpstr>宏病毒</vt:lpstr>
      <vt:lpstr>宏病毒</vt:lpstr>
      <vt:lpstr>U盘病毒</vt:lpstr>
      <vt:lpstr>U盘病毒</vt:lpstr>
      <vt:lpstr>U盘病毒</vt:lpstr>
      <vt:lpstr>U盘病毒</vt:lpstr>
      <vt:lpstr>PE病毒</vt:lpstr>
      <vt:lpstr>PE病毒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Robert Tappan Morris &amp; Morris Worm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反弹端口型的木马</vt:lpstr>
      <vt:lpstr>PowerPoint 演示文稿</vt:lpstr>
      <vt:lpstr>PowerPoint 演示文稿</vt:lpstr>
      <vt:lpstr>PowerPoint 演示文稿</vt:lpstr>
      <vt:lpstr>PowerPoint 演示文稿</vt:lpstr>
      <vt:lpstr>PowerPoint 演示文稿</vt:lpstr>
      <vt:lpstr>  恶意代码的防御</vt:lpstr>
      <vt:lpstr>  恶意代码的防御</vt:lpstr>
      <vt:lpstr>  恶意代码的防御</vt:lpstr>
      <vt:lpstr>  恶意代码的防御</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VPN虚拟专用网络技术</dc:title>
  <dc:creator>WFY</dc:creator>
  <cp:lastModifiedBy>WFY</cp:lastModifiedBy>
  <cp:revision>587</cp:revision>
  <dcterms:created xsi:type="dcterms:W3CDTF">2020-02-12T06:44:00Z</dcterms:created>
  <dcterms:modified xsi:type="dcterms:W3CDTF">2021-04-25T05:52:21Z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