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9" r:id="rId2"/>
    <p:sldId id="274" r:id="rId3"/>
    <p:sldId id="258" r:id="rId4"/>
    <p:sldId id="338" r:id="rId5"/>
    <p:sldId id="339" r:id="rId6"/>
    <p:sldId id="330" r:id="rId7"/>
    <p:sldId id="333" r:id="rId8"/>
    <p:sldId id="334" r:id="rId9"/>
    <p:sldId id="332" r:id="rId10"/>
    <p:sldId id="335" r:id="rId11"/>
    <p:sldId id="337" r:id="rId12"/>
    <p:sldId id="336" r:id="rId13"/>
    <p:sldId id="344" r:id="rId14"/>
    <p:sldId id="331" r:id="rId15"/>
    <p:sldId id="297"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00" r:id="rId31"/>
    <p:sldId id="298" r:id="rId32"/>
    <p:sldId id="303" r:id="rId33"/>
    <p:sldId id="304" r:id="rId34"/>
    <p:sldId id="308" r:id="rId35"/>
    <p:sldId id="309" r:id="rId36"/>
    <p:sldId id="310" r:id="rId37"/>
    <p:sldId id="311" r:id="rId38"/>
    <p:sldId id="312" r:id="rId39"/>
    <p:sldId id="313" r:id="rId40"/>
    <p:sldId id="314" r:id="rId41"/>
    <p:sldId id="315" r:id="rId42"/>
    <p:sldId id="316" r:id="rId43"/>
    <p:sldId id="317" r:id="rId44"/>
    <p:sldId id="29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61" userDrawn="1">
          <p15:clr>
            <a:srgbClr val="A4A3A4"/>
          </p15:clr>
        </p15:guide>
        <p15:guide id="4" pos="7219" userDrawn="1">
          <p15:clr>
            <a:srgbClr val="A4A3A4"/>
          </p15:clr>
        </p15:guide>
        <p15:guide id="5"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1" autoAdjust="0"/>
    <p:restoredTop sz="71898" autoAdjust="0"/>
  </p:normalViewPr>
  <p:slideViewPr>
    <p:cSldViewPr snapToGrid="0" showGuides="1">
      <p:cViewPr varScale="1">
        <p:scale>
          <a:sx n="69" d="100"/>
          <a:sy n="69" d="100"/>
        </p:scale>
        <p:origin x="1468" y="32"/>
      </p:cViewPr>
      <p:guideLst>
        <p:guide orient="horz" pos="2160"/>
        <p:guide pos="3840"/>
        <p:guide pos="461"/>
        <p:guide pos="7219"/>
        <p:guide orient="horz" pos="867"/>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A755-7502-47DC-89A2-0275E0A6FC3F}" type="datetimeFigureOut">
              <a:rPr lang="zh-CN" altLang="en-US" smtClean="0"/>
              <a:t>2020/3/3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7B22-41A3-4436-8E67-11B2F2043F96}" type="slidenum">
              <a:rPr lang="zh-CN" altLang="en-US" smtClean="0"/>
              <a:t>‹#›</a:t>
            </a:fld>
            <a:endParaRPr lang="zh-CN" altLang="en-US"/>
          </a:p>
        </p:txBody>
      </p:sp>
    </p:spTree>
    <p:extLst>
      <p:ext uri="{BB962C8B-B14F-4D97-AF65-F5344CB8AC3E}">
        <p14:creationId xmlns:p14="http://schemas.microsoft.com/office/powerpoint/2010/main" val="211392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2</a:t>
            </a:fld>
            <a:endParaRPr lang="zh-CN" altLang="en-US"/>
          </a:p>
        </p:txBody>
      </p:sp>
    </p:spTree>
    <p:extLst>
      <p:ext uri="{BB962C8B-B14F-4D97-AF65-F5344CB8AC3E}">
        <p14:creationId xmlns:p14="http://schemas.microsoft.com/office/powerpoint/2010/main" val="250077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05114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D061E9-5F48-4115-BE48-914AC173A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p:blipFill>
        <p:spPr>
          <a:xfrm>
            <a:off x="1" y="0"/>
            <a:ext cx="12192000" cy="4838700"/>
          </a:xfrm>
          <a:prstGeom prst="rect">
            <a:avLst/>
          </a:prstGeom>
        </p:spPr>
      </p:pic>
      <p:sp>
        <p:nvSpPr>
          <p:cNvPr id="8" name="矩形 7">
            <a:extLst>
              <a:ext uri="{FF2B5EF4-FFF2-40B4-BE49-F238E27FC236}">
                <a16:creationId xmlns:a16="http://schemas.microsoft.com/office/drawing/2014/main" id="{FC01BB0B-2D72-4E2A-960F-100DE7BC2916}"/>
              </a:ext>
            </a:extLst>
          </p:cNvPr>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708FD29-E5FF-45D0-8C56-521EFCD4671E}"/>
              </a:ext>
            </a:extLst>
          </p:cNvPr>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C3528A6-1246-4663-9037-BF31F2A75F6B}"/>
              </a:ext>
            </a:extLst>
          </p:cNvPr>
          <p:cNvGrpSpPr/>
          <p:nvPr userDrawn="1"/>
        </p:nvGrpSpPr>
        <p:grpSpPr>
          <a:xfrm>
            <a:off x="10220325" y="512763"/>
            <a:ext cx="1239777" cy="388521"/>
            <a:chOff x="2571750" y="2305050"/>
            <a:chExt cx="7107238" cy="2227263"/>
          </a:xfrm>
          <a:solidFill>
            <a:schemeClr val="bg1"/>
          </a:solidFill>
        </p:grpSpPr>
        <p:sp>
          <p:nvSpPr>
            <p:cNvPr id="11" name="Freeform 5">
              <a:extLst>
                <a:ext uri="{FF2B5EF4-FFF2-40B4-BE49-F238E27FC236}">
                  <a16:creationId xmlns:a16="http://schemas.microsoft.com/office/drawing/2014/main" id="{51F2E94B-D27C-4330-8328-CAB39C100B91}"/>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a16="http://schemas.microsoft.com/office/drawing/2014/main" id="{2C05FFAB-3B05-4F52-80D4-2C354E2F77CB}"/>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a16="http://schemas.microsoft.com/office/drawing/2014/main" id="{8EF47187-75D7-4773-B556-9B395B742B67}"/>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987210A5-F3AF-4C8A-B9B0-B00E7D5809AC}"/>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CBBE87A5-23D9-434A-8828-7E0C337CF4A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716168D8-B414-4455-B6B9-54A216B67F6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739D69C3-510F-4B02-80EB-50D23ECDE2BF}"/>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A44605F9-EE27-49D0-A5BD-3615F1DC0A8B}"/>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156B38CB-CD6D-4023-9C0F-5D83D0347713}"/>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9FB5C94E-87D7-4812-9633-4FDDE528CD39}"/>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BABEA8C6-FDC9-4A91-B215-7F1634E53E36}"/>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3426B14D-5377-417E-B131-404235AC9750}"/>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121E2E67-4767-4710-B288-FE3F7452DAC3}"/>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FAFF1944-1732-4878-A0A1-52C5DA9D94DA}"/>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EF40F8D9-9750-45B2-8D64-3FFA526DE660}"/>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95C8A50F-62EC-4B39-ABC9-CF7F6CE56376}"/>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90B32A60-420C-4441-B653-7D6FA22EC362}"/>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3621D548-F7BF-4BC9-B8DE-651F41B998BA}"/>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a16="http://schemas.microsoft.com/office/drawing/2014/main" id="{FE949328-54B4-476A-A3AF-B9D5AF18D5D0}"/>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a16="http://schemas.microsoft.com/office/drawing/2014/main" id="{165AF9DD-F60B-430A-BB2B-8B6C2568F061}"/>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a16="http://schemas.microsoft.com/office/drawing/2014/main" id="{B37F3C97-1867-4569-8D32-97552BCB0FE3}"/>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a16="http://schemas.microsoft.com/office/drawing/2014/main" id="{B996A3BA-74DB-40E6-9504-C793E67B6E75}"/>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a16="http://schemas.microsoft.com/office/drawing/2014/main" id="{B0301818-0B96-40D7-9E26-4A52C9B2FF1E}"/>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a16="http://schemas.microsoft.com/office/drawing/2014/main" id="{0533DDDE-1AF1-4EEB-96A7-E9B1D8C534D8}"/>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a16="http://schemas.microsoft.com/office/drawing/2014/main" id="{31A20DF9-F278-4571-8C1A-CAE37BBF401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a16="http://schemas.microsoft.com/office/drawing/2014/main" id="{F7B51AC2-4827-40EA-84AC-6728B35482B6}"/>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a16="http://schemas.microsoft.com/office/drawing/2014/main" id="{894CDD51-6BE4-4551-AE43-0FD14ED06C15}"/>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a16="http://schemas.microsoft.com/office/drawing/2014/main" id="{AF299180-DA2A-400C-842A-31512849D22D}"/>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a16="http://schemas.microsoft.com/office/drawing/2014/main" id="{61F5DF7A-0950-43DE-803F-B38F93F3D00A}"/>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a16="http://schemas.microsoft.com/office/drawing/2014/main" id="{3772478F-E86B-4F37-A25C-BDDAD1716B82}"/>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a16="http://schemas.microsoft.com/office/drawing/2014/main" id="{19771172-4598-464C-A110-FA9049BE8E68}"/>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a16="http://schemas.microsoft.com/office/drawing/2014/main" id="{6B05E880-8CF0-4250-B815-9FB152A5A0B9}"/>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a16="http://schemas.microsoft.com/office/drawing/2014/main" id="{285DFCA8-8604-4ABA-A0AF-726B7B13DCB7}"/>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DEE5BE96-9E16-48CC-BA0B-FB2C937392B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a16="http://schemas.microsoft.com/office/drawing/2014/main" id="{ACDB6740-7292-436C-9AF5-077FEE030AC4}"/>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a16="http://schemas.microsoft.com/office/drawing/2014/main" id="{095303F6-8623-4221-A8CA-EBD20C44525A}"/>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a16="http://schemas.microsoft.com/office/drawing/2014/main" id="{F364F8F8-54F4-402A-8786-427391639EF2}"/>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a16="http://schemas.microsoft.com/office/drawing/2014/main" id="{A9C353D8-6BCD-4655-8F62-2B19F39465B9}"/>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a16="http://schemas.microsoft.com/office/drawing/2014/main" id="{52B1D646-5ABB-47DA-808A-C8C60BFB497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a16="http://schemas.microsoft.com/office/drawing/2014/main" id="{480CF407-A352-4E8E-BEE0-A8E91555BA1B}"/>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a16="http://schemas.microsoft.com/office/drawing/2014/main" id="{0DDDCEEC-7EB5-453E-BCFC-4E7DD09BF82B}"/>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a16="http://schemas.microsoft.com/office/drawing/2014/main" id="{BCC8F17C-FD66-4884-906A-047726DEA942}"/>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a16="http://schemas.microsoft.com/office/drawing/2014/main" id="{1940A159-6C23-4D19-AF47-0C35A527AFAB}"/>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a16="http://schemas.microsoft.com/office/drawing/2014/main" id="{074CCF06-DB17-41FB-AA61-CC6B647EC476}"/>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a16="http://schemas.microsoft.com/office/drawing/2014/main" id="{B3ABB5A3-8045-4E99-B28F-2818352E8F66}"/>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a16="http://schemas.microsoft.com/office/drawing/2014/main" id="{FA0C4FC6-1891-4F50-82A3-9BDC3A953954}"/>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a16="http://schemas.microsoft.com/office/drawing/2014/main" id="{5BDCA2B7-2F40-4CBD-9332-9583AA6A3F0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a16="http://schemas.microsoft.com/office/drawing/2014/main" id="{B631E96B-EA7D-4CD5-B5CD-8201FBF25E27}"/>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a16="http://schemas.microsoft.com/office/drawing/2014/main" id="{A7C830BC-D062-465B-AA1D-2BFFF9071E21}"/>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a16="http://schemas.microsoft.com/office/drawing/2014/main" id="{571C0292-D235-45E3-B75F-4E274057F0CA}"/>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a16="http://schemas.microsoft.com/office/drawing/2014/main" id="{9137C0AD-4120-441A-A855-D5D05A08B73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6F1B93EF-8007-47E8-BDEB-02A96195E8E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7E9AA1D9-6F1E-4558-80DD-BEF44C6CF0F4}"/>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51F5D79B-7EA3-47AB-9F47-5F00F1D885B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a16="http://schemas.microsoft.com/office/drawing/2014/main" id="{59B39735-BFBF-4B94-AA25-8F25D8535FA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8E210FBA-43BE-4D5C-BAC0-78D8712F0A05}"/>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CC344748-B180-4212-98AC-295E380630A1}"/>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a16="http://schemas.microsoft.com/office/drawing/2014/main" id="{92EE1DDC-74FB-4748-87A2-B1C55C096119}"/>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a16="http://schemas.microsoft.com/office/drawing/2014/main" id="{C34D1054-2480-4D76-A9DC-CC0788965658}"/>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496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0D4B2-5EB8-4566-9226-7FAC79224C9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BE5AEE-07F8-49DF-AD94-4819F971D2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F765FD-706A-4EBB-9809-9A9B205D9D38}"/>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252201-A6E3-45BF-ABE0-43243CABD9C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30B1B9-28E4-4392-8179-3B713A9B484F}"/>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646C521-B4E0-44CB-B72D-B10393CB5084}"/>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8" name="页脚占位符 7">
            <a:extLst>
              <a:ext uri="{FF2B5EF4-FFF2-40B4-BE49-F238E27FC236}">
                <a16:creationId xmlns:a16="http://schemas.microsoft.com/office/drawing/2014/main" id="{15941805-C628-4222-BCF7-C4FF587A8F2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F95F0B3F-4D9D-4FF6-BBA8-33B18244B7B8}"/>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41737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FCBE0-9B95-4C5C-88E8-C6FA105481E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45D5D5-CD34-45B8-84F8-595A42298778}"/>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4" name="页脚占位符 3">
            <a:extLst>
              <a:ext uri="{FF2B5EF4-FFF2-40B4-BE49-F238E27FC236}">
                <a16:creationId xmlns:a16="http://schemas.microsoft.com/office/drawing/2014/main" id="{908DC862-C219-43D5-BB04-4D79CB1865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546BB1E0-EB73-4D32-BA78-7A12C51E7E4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903264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F64566-9E96-48FA-A46E-97C17B325DFC}"/>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3" name="页脚占位符 2">
            <a:extLst>
              <a:ext uri="{FF2B5EF4-FFF2-40B4-BE49-F238E27FC236}">
                <a16:creationId xmlns:a16="http://schemas.microsoft.com/office/drawing/2014/main" id="{9D088989-4B78-4080-B5E0-3561AF5E17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F7654B0-E928-4F7F-AC26-B81196737C8D}"/>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393582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D5E89-2F62-4317-A338-14A097FFE54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2809C7-49EA-40AF-A5E7-13DCC517E50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657788-C095-40BA-9247-A876BD8A53E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2A4776-2EA3-4160-8EAA-67DCA0D09E07}"/>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6" name="页脚占位符 5">
            <a:extLst>
              <a:ext uri="{FF2B5EF4-FFF2-40B4-BE49-F238E27FC236}">
                <a16:creationId xmlns:a16="http://schemas.microsoft.com/office/drawing/2014/main" id="{1750EEFF-EC96-41CA-9B3C-3AE0147844B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E2E7A2B-0A06-4BC4-9FCE-F19D4910910B}"/>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4178363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1BBDD-9D57-481D-8A8C-932337F633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4D24B6-E21A-45F4-AE66-1C675AE17A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E5EB0D-2B62-4AE1-BF37-167AFB1861E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75A939-BA24-4217-B10F-7C0542B66491}"/>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6" name="页脚占位符 5">
            <a:extLst>
              <a:ext uri="{FF2B5EF4-FFF2-40B4-BE49-F238E27FC236}">
                <a16:creationId xmlns:a16="http://schemas.microsoft.com/office/drawing/2014/main" id="{1AE19834-ADE8-4EB9-A4E7-A4F5ACA4BE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F0B584-5D9F-4123-9178-C64462F7C9B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4154464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416E4-E3CC-4308-A602-DB69E560C7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636BA9-8DCC-430D-B8DF-BA0F83E0C13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E80B94-2F72-4126-927F-025567055C7B}"/>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5" name="页脚占位符 4">
            <a:extLst>
              <a:ext uri="{FF2B5EF4-FFF2-40B4-BE49-F238E27FC236}">
                <a16:creationId xmlns:a16="http://schemas.microsoft.com/office/drawing/2014/main" id="{A0D248B0-0CE7-4967-AE2C-75D351E963F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B702A5-49C4-4D66-92AF-2C44A08BA7DA}"/>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34267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F43D91-BF1F-4FA8-A5DF-1CD8DDE8A39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A19BCA-D27F-413B-8ED0-B0F4C09C8D1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A9E79-BB54-47E7-AC5A-AF4785CD3F06}"/>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5" name="页脚占位符 4">
            <a:extLst>
              <a:ext uri="{FF2B5EF4-FFF2-40B4-BE49-F238E27FC236}">
                <a16:creationId xmlns:a16="http://schemas.microsoft.com/office/drawing/2014/main" id="{5878EF6E-6C0C-49C8-A334-ADB09594AA6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D18F763-080A-4EAA-88AA-CC649D58FB55}"/>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242832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51C614-3270-4A05-9992-ADDDDECA5A84}" type="datetime1">
              <a:rPr lang="en-US" smtClean="0"/>
              <a:t>3/3/2020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 271</a:t>
            </a:r>
            <a:endParaRPr lang="en-US"/>
          </a:p>
        </p:txBody>
      </p:sp>
      <p:sp>
        <p:nvSpPr>
          <p:cNvPr id="6" name="Slide Number Placeholder 5"/>
          <p:cNvSpPr>
            <a:spLocks noGrp="1"/>
          </p:cNvSpPr>
          <p:nvPr>
            <p:ph type="sldNum" sz="quarter" idx="12"/>
          </p:nvPr>
        </p:nvSpPr>
        <p:spPr/>
        <p:txBody>
          <a:bodyPr/>
          <a:lstStyle>
            <a:lvl1pPr>
              <a:defRPr/>
            </a:lvl1pPr>
          </a:lstStyle>
          <a:p>
            <a:pPr>
              <a:defRPr/>
            </a:pPr>
            <a:fld id="{D50AD683-A161-48E0-9F77-C29807006A32}" type="slidenum">
              <a:rPr lang="en-US"/>
              <a:pPr>
                <a:defRPr/>
              </a:pPr>
              <a:t>‹#›</a:t>
            </a:fld>
            <a:endParaRPr lang="en-US"/>
          </a:p>
        </p:txBody>
      </p:sp>
    </p:spTree>
    <p:extLst>
      <p:ext uri="{BB962C8B-B14F-4D97-AF65-F5344CB8AC3E}">
        <p14:creationId xmlns:p14="http://schemas.microsoft.com/office/powerpoint/2010/main" val="319134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C6961A7-16FA-4109-86D3-EF267D85C1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092" b="15294"/>
          <a:stretch/>
        </p:blipFill>
        <p:spPr>
          <a:xfrm>
            <a:off x="-63501" y="0"/>
            <a:ext cx="4255933" cy="6858000"/>
          </a:xfrm>
          <a:prstGeom prst="rect">
            <a:avLst/>
          </a:prstGeom>
        </p:spPr>
      </p:pic>
      <p:sp>
        <p:nvSpPr>
          <p:cNvPr id="8" name="矩形 7">
            <a:extLst>
              <a:ext uri="{FF2B5EF4-FFF2-40B4-BE49-F238E27FC236}">
                <a16:creationId xmlns:a16="http://schemas.microsoft.com/office/drawing/2014/main" id="{16B73D80-151A-40BA-88B8-9944190DB71A}"/>
              </a:ext>
            </a:extLst>
          </p:cNvPr>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F2404BF-E59B-4EAE-85A0-C98934AF6577}"/>
              </a:ext>
            </a:extLst>
          </p:cNvPr>
          <p:cNvPicPr>
            <a:picLocks noChangeAspect="1"/>
          </p:cNvPicPr>
          <p:nvPr userDrawn="1"/>
        </p:nvPicPr>
        <p:blipFill>
          <a:blip r:embed="rId3"/>
          <a:stretch>
            <a:fillRect/>
          </a:stretch>
        </p:blipFill>
        <p:spPr>
          <a:xfrm>
            <a:off x="355691" y="-82146"/>
            <a:ext cx="3853006" cy="3700593"/>
          </a:xfrm>
          <a:prstGeom prst="rect">
            <a:avLst/>
          </a:prstGeom>
        </p:spPr>
      </p:pic>
      <p:grpSp>
        <p:nvGrpSpPr>
          <p:cNvPr id="10" name="组合 9">
            <a:extLst>
              <a:ext uri="{FF2B5EF4-FFF2-40B4-BE49-F238E27FC236}">
                <a16:creationId xmlns:a16="http://schemas.microsoft.com/office/drawing/2014/main" id="{89ACD2DF-715F-493D-9EBA-9C0409A02144}"/>
              </a:ext>
            </a:extLst>
          </p:cNvPr>
          <p:cNvGrpSpPr/>
          <p:nvPr userDrawn="1"/>
        </p:nvGrpSpPr>
        <p:grpSpPr>
          <a:xfrm>
            <a:off x="10220325" y="512763"/>
            <a:ext cx="1239777" cy="388521"/>
            <a:chOff x="2571750" y="2305050"/>
            <a:chExt cx="7107238" cy="2227263"/>
          </a:xfrm>
          <a:solidFill>
            <a:srgbClr val="9C0C15"/>
          </a:solidFill>
        </p:grpSpPr>
        <p:sp>
          <p:nvSpPr>
            <p:cNvPr id="11" name="Freeform 5">
              <a:extLst>
                <a:ext uri="{FF2B5EF4-FFF2-40B4-BE49-F238E27FC236}">
                  <a16:creationId xmlns:a16="http://schemas.microsoft.com/office/drawing/2014/main" id="{8BEFF685-04A3-4AC6-8C38-6B7BB95B3695}"/>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a16="http://schemas.microsoft.com/office/drawing/2014/main" id="{6E84C338-FAD5-42DF-8646-53F174B95275}"/>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a16="http://schemas.microsoft.com/office/drawing/2014/main" id="{687D9063-E4BA-4F78-B717-810C234DF0A0}"/>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4D77EAED-6328-471E-8CC6-358FBF9C2A26}"/>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E764D300-0161-4A66-BFA8-1C883EAD1CA0}"/>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47F733E4-11D8-40C4-8651-249A52E860DB}"/>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41C244B9-CB12-489F-97E5-01093DDBB9A7}"/>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A01D7B99-650A-44F2-8DEF-E012F50BB09A}"/>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7CAF0E2D-783B-4AFB-9156-C2CEA8285F9A}"/>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A068E2EA-D20D-4702-AB11-2763025771FA}"/>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C428753F-7D76-432D-ABED-732A13399FE8}"/>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A3B8CBEA-EEC1-4F64-A871-D8ED8920C347}"/>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D6D6950D-B2B1-4A5B-9047-AAE6A0B88F0D}"/>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8C053204-E815-4FC6-84DF-04FF7251CDC2}"/>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4B6A1576-45FC-4903-83D2-65FBFCD3D053}"/>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E22D4EDB-342A-489C-B948-8AE01F3CBA94}"/>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8DD815DB-F37C-4B56-BCD1-B64915998E19}"/>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D7FEF900-69DD-4C17-991F-CBE3B6253AB8}"/>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a16="http://schemas.microsoft.com/office/drawing/2014/main" id="{2086B1DC-812E-4DAB-9723-4FEDA7FFB612}"/>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a16="http://schemas.microsoft.com/office/drawing/2014/main" id="{EA288965-31EE-4629-B058-D3419E116872}"/>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a16="http://schemas.microsoft.com/office/drawing/2014/main" id="{834D04AA-078E-4774-BE16-669D74ACACD5}"/>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a16="http://schemas.microsoft.com/office/drawing/2014/main" id="{042553CA-2EAE-496C-9865-307A3000DA8C}"/>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a16="http://schemas.microsoft.com/office/drawing/2014/main" id="{7FD0682A-9BF3-48F6-AB7F-5CA064FD8A1A}"/>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a16="http://schemas.microsoft.com/office/drawing/2014/main" id="{FD0B3835-5FB9-4703-88AB-8A59D76594DC}"/>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a16="http://schemas.microsoft.com/office/drawing/2014/main" id="{C12AA0CB-7CD7-4A07-83A4-586A2494A9C2}"/>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a16="http://schemas.microsoft.com/office/drawing/2014/main" id="{2EF1212B-6B34-408C-978D-48C7E070AC8F}"/>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a16="http://schemas.microsoft.com/office/drawing/2014/main" id="{6486619F-0ABB-4592-9FA5-14FB3888D63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a16="http://schemas.microsoft.com/office/drawing/2014/main" id="{09BBBA8D-C1BC-4324-A720-3458DD88EB44}"/>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a16="http://schemas.microsoft.com/office/drawing/2014/main" id="{631EB2B3-FD71-4419-AF93-B695BDEA3215}"/>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a16="http://schemas.microsoft.com/office/drawing/2014/main" id="{876C854F-57FF-4EC8-A12C-9E543633C793}"/>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a16="http://schemas.microsoft.com/office/drawing/2014/main" id="{60ECE708-7446-40D9-8385-D72084F60A23}"/>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a16="http://schemas.microsoft.com/office/drawing/2014/main" id="{5F227B29-3187-4B75-9071-489B7B01F74D}"/>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a16="http://schemas.microsoft.com/office/drawing/2014/main" id="{411D66CA-EE86-42C5-8EE6-ECF006D4FFEE}"/>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E2EC6C59-CA11-4CE0-8A02-9721D083A4A1}"/>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a16="http://schemas.microsoft.com/office/drawing/2014/main" id="{75B322D4-D5FE-4B8A-94D1-2C29787FC9EC}"/>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a16="http://schemas.microsoft.com/office/drawing/2014/main" id="{C5DEEE53-81E9-4A6A-BF66-B3909DA4DA5E}"/>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a16="http://schemas.microsoft.com/office/drawing/2014/main" id="{ED6C48A3-E8B6-44B1-8A9A-DE6CA36FD24B}"/>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a16="http://schemas.microsoft.com/office/drawing/2014/main" id="{B1D2AF59-5901-4B95-9DB1-E04C15498240}"/>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a16="http://schemas.microsoft.com/office/drawing/2014/main" id="{1D4A2A81-C044-4B59-94A4-2F2902FA253F}"/>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a16="http://schemas.microsoft.com/office/drawing/2014/main" id="{3AC0FEB2-EAAA-4065-9612-421FEC54C23E}"/>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a16="http://schemas.microsoft.com/office/drawing/2014/main" id="{08976574-9FB8-4B82-AEC1-8CA1ED1440E9}"/>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a16="http://schemas.microsoft.com/office/drawing/2014/main" id="{A19FEDEA-C448-4DFD-8564-26D2BB081547}"/>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a16="http://schemas.microsoft.com/office/drawing/2014/main" id="{AEA2812D-9E3C-4A06-BC28-7B552848592A}"/>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a16="http://schemas.microsoft.com/office/drawing/2014/main" id="{782D01B3-6AC0-4933-9391-C14D3095C06F}"/>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a16="http://schemas.microsoft.com/office/drawing/2014/main" id="{385AA0E6-1268-42F8-A977-FC73425B4B33}"/>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a16="http://schemas.microsoft.com/office/drawing/2014/main" id="{DC49D31B-EA14-4928-9FBC-0752D74CA1A5}"/>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a16="http://schemas.microsoft.com/office/drawing/2014/main" id="{2E795C7C-8A00-488E-8939-17C1F7847AD2}"/>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a16="http://schemas.microsoft.com/office/drawing/2014/main" id="{6C3C5272-0499-4C03-AAF6-B7ED1F5C21CD}"/>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a16="http://schemas.microsoft.com/office/drawing/2014/main" id="{B52BE853-005F-40F3-9FED-80C7E12F88A6}"/>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a16="http://schemas.microsoft.com/office/drawing/2014/main" id="{70F32C2D-EE79-4FA9-B606-6413A9F70798}"/>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a16="http://schemas.microsoft.com/office/drawing/2014/main" id="{FFE81797-CCA1-4D94-8A14-D1FCF40AC2D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02B05E18-C8FF-4EDE-A5AD-85E3A7B4908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C6D981A8-D7C0-43A9-9F90-B022E9D4066D}"/>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3DA5CA60-2492-417B-B7E4-AF700C530090}"/>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a16="http://schemas.microsoft.com/office/drawing/2014/main" id="{0C514B0A-9356-4344-A310-7E5D32784B76}"/>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DB6F953A-405E-4E74-A1B9-E7DBF4EAF939}"/>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1EC91AE3-9A81-49B1-B0EA-25D7D09B7FE0}"/>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a16="http://schemas.microsoft.com/office/drawing/2014/main" id="{79DBD1FB-AA55-4BB6-8630-32A118BC9E6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a16="http://schemas.microsoft.com/office/drawing/2014/main" id="{809C8745-4053-488F-8BA8-894E668110A7}"/>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81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31F9D89-9A64-46F8-84EA-BA5AB7228F82}"/>
              </a:ext>
            </a:extLst>
          </p:cNvPr>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E1E078C3-0529-4DB0-A058-C0150954EF8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74" t="33462" r="1274" b="30750"/>
          <a:stretch/>
        </p:blipFill>
        <p:spPr>
          <a:xfrm>
            <a:off x="0" y="1847850"/>
            <a:ext cx="12192000" cy="2990850"/>
          </a:xfrm>
          <a:prstGeom prst="rect">
            <a:avLst/>
          </a:prstGeom>
        </p:spPr>
      </p:pic>
      <p:pic>
        <p:nvPicPr>
          <p:cNvPr id="48" name="图片 47">
            <a:extLst>
              <a:ext uri="{FF2B5EF4-FFF2-40B4-BE49-F238E27FC236}">
                <a16:creationId xmlns:a16="http://schemas.microsoft.com/office/drawing/2014/main" id="{3EB6B554-533A-40D6-BAC1-10892DC40B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p:blipFill>
        <p:spPr>
          <a:xfrm>
            <a:off x="0" y="1878540"/>
            <a:ext cx="12192000" cy="2997201"/>
          </a:xfrm>
          <a:prstGeom prst="rect">
            <a:avLst/>
          </a:prstGeom>
        </p:spPr>
      </p:pic>
      <p:sp>
        <p:nvSpPr>
          <p:cNvPr id="49" name="矩形 48">
            <a:extLst>
              <a:ext uri="{FF2B5EF4-FFF2-40B4-BE49-F238E27FC236}">
                <a16:creationId xmlns:a16="http://schemas.microsoft.com/office/drawing/2014/main" id="{0AAF3282-2D2A-45B8-B25F-732B2ECCB95B}"/>
              </a:ext>
            </a:extLst>
          </p:cNvPr>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a:extLst>
              <a:ext uri="{FF2B5EF4-FFF2-40B4-BE49-F238E27FC236}">
                <a16:creationId xmlns:a16="http://schemas.microsoft.com/office/drawing/2014/main" id="{99E7A618-E1E5-4BF2-87EC-3B01A1B7E00F}"/>
              </a:ext>
            </a:extLst>
          </p:cNvPr>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grpSp>
        <p:nvGrpSpPr>
          <p:cNvPr id="52" name="组合 51">
            <a:extLst>
              <a:ext uri="{FF2B5EF4-FFF2-40B4-BE49-F238E27FC236}">
                <a16:creationId xmlns:a16="http://schemas.microsoft.com/office/drawing/2014/main" id="{5A2633D3-067E-427B-AB25-55608FAEAC68}"/>
              </a:ext>
            </a:extLst>
          </p:cNvPr>
          <p:cNvGrpSpPr/>
          <p:nvPr userDrawn="1"/>
        </p:nvGrpSpPr>
        <p:grpSpPr>
          <a:xfrm>
            <a:off x="10220325" y="1287463"/>
            <a:ext cx="1239777" cy="388521"/>
            <a:chOff x="2571750" y="2305050"/>
            <a:chExt cx="7107238" cy="2227263"/>
          </a:xfrm>
          <a:solidFill>
            <a:srgbClr val="9C0C15"/>
          </a:solidFill>
        </p:grpSpPr>
        <p:sp>
          <p:nvSpPr>
            <p:cNvPr id="53" name="Freeform 5">
              <a:extLst>
                <a:ext uri="{FF2B5EF4-FFF2-40B4-BE49-F238E27FC236}">
                  <a16:creationId xmlns:a16="http://schemas.microsoft.com/office/drawing/2014/main" id="{7C952CA6-2E06-4EC2-90C1-A9CA397D1E05}"/>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
              <a:extLst>
                <a:ext uri="{FF2B5EF4-FFF2-40B4-BE49-F238E27FC236}">
                  <a16:creationId xmlns:a16="http://schemas.microsoft.com/office/drawing/2014/main" id="{AA352F7D-70B4-4CE0-8C3C-647939D13C4A}"/>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
              <a:extLst>
                <a:ext uri="{FF2B5EF4-FFF2-40B4-BE49-F238E27FC236}">
                  <a16:creationId xmlns:a16="http://schemas.microsoft.com/office/drawing/2014/main" id="{9AD2999F-ABF5-43AF-92CE-CF757B16F8A6}"/>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a:extLst>
                <a:ext uri="{FF2B5EF4-FFF2-40B4-BE49-F238E27FC236}">
                  <a16:creationId xmlns:a16="http://schemas.microsoft.com/office/drawing/2014/main" id="{8833589F-57C4-41CB-9B45-66A51ACC0F9E}"/>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a:extLst>
                <a:ext uri="{FF2B5EF4-FFF2-40B4-BE49-F238E27FC236}">
                  <a16:creationId xmlns:a16="http://schemas.microsoft.com/office/drawing/2014/main" id="{A1686C2A-19B9-4963-BBD5-43793E77F559}"/>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
              <a:extLst>
                <a:ext uri="{FF2B5EF4-FFF2-40B4-BE49-F238E27FC236}">
                  <a16:creationId xmlns:a16="http://schemas.microsoft.com/office/drawing/2014/main" id="{EC139CB8-E159-4396-BBA5-2039BACE15A4}"/>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a:extLst>
                <a:ext uri="{FF2B5EF4-FFF2-40B4-BE49-F238E27FC236}">
                  <a16:creationId xmlns:a16="http://schemas.microsoft.com/office/drawing/2014/main" id="{49A9AAA5-0C07-47C0-BED4-A2EE73B97256}"/>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a:extLst>
                <a:ext uri="{FF2B5EF4-FFF2-40B4-BE49-F238E27FC236}">
                  <a16:creationId xmlns:a16="http://schemas.microsoft.com/office/drawing/2014/main" id="{C1FA251E-FA77-49AF-8A8A-4DCEE87DF1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a:extLst>
                <a:ext uri="{FF2B5EF4-FFF2-40B4-BE49-F238E27FC236}">
                  <a16:creationId xmlns:a16="http://schemas.microsoft.com/office/drawing/2014/main" id="{A66BB9DF-F442-45A2-8115-27BA7D8415D1}"/>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4">
              <a:extLst>
                <a:ext uri="{FF2B5EF4-FFF2-40B4-BE49-F238E27FC236}">
                  <a16:creationId xmlns:a16="http://schemas.microsoft.com/office/drawing/2014/main" id="{67D02697-B9DF-4307-9421-E6184C67E52C}"/>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
              <a:extLst>
                <a:ext uri="{FF2B5EF4-FFF2-40B4-BE49-F238E27FC236}">
                  <a16:creationId xmlns:a16="http://schemas.microsoft.com/office/drawing/2014/main" id="{426825B6-3252-44BA-8CEB-48806C36DA05}"/>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6">
              <a:extLst>
                <a:ext uri="{FF2B5EF4-FFF2-40B4-BE49-F238E27FC236}">
                  <a16:creationId xmlns:a16="http://schemas.microsoft.com/office/drawing/2014/main" id="{7AD41AB4-A3CD-4950-ACA7-9EDD020C59BD}"/>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7">
              <a:extLst>
                <a:ext uri="{FF2B5EF4-FFF2-40B4-BE49-F238E27FC236}">
                  <a16:creationId xmlns:a16="http://schemas.microsoft.com/office/drawing/2014/main" id="{49FC995C-A1D2-436B-968B-CC743FA7C437}"/>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
              <a:extLst>
                <a:ext uri="{FF2B5EF4-FFF2-40B4-BE49-F238E27FC236}">
                  <a16:creationId xmlns:a16="http://schemas.microsoft.com/office/drawing/2014/main" id="{D36DB3C6-F279-4FCB-9BF8-147F30DC9228}"/>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
              <a:extLst>
                <a:ext uri="{FF2B5EF4-FFF2-40B4-BE49-F238E27FC236}">
                  <a16:creationId xmlns:a16="http://schemas.microsoft.com/office/drawing/2014/main" id="{7F896E8B-D497-42FC-9631-D0EAC29DF3E5}"/>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0">
              <a:extLst>
                <a:ext uri="{FF2B5EF4-FFF2-40B4-BE49-F238E27FC236}">
                  <a16:creationId xmlns:a16="http://schemas.microsoft.com/office/drawing/2014/main" id="{2BD0499D-0CCD-468D-AE6A-95F042A67F23}"/>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1">
              <a:extLst>
                <a:ext uri="{FF2B5EF4-FFF2-40B4-BE49-F238E27FC236}">
                  <a16:creationId xmlns:a16="http://schemas.microsoft.com/office/drawing/2014/main" id="{66FBCDA8-3A51-4096-B1E9-790F2B8C826A}"/>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2">
              <a:extLst>
                <a:ext uri="{FF2B5EF4-FFF2-40B4-BE49-F238E27FC236}">
                  <a16:creationId xmlns:a16="http://schemas.microsoft.com/office/drawing/2014/main" id="{23FDC050-6EA6-44AB-9B78-56EB313A728D}"/>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3">
              <a:extLst>
                <a:ext uri="{FF2B5EF4-FFF2-40B4-BE49-F238E27FC236}">
                  <a16:creationId xmlns:a16="http://schemas.microsoft.com/office/drawing/2014/main" id="{0F9BA32C-C23A-42F7-831E-422D8524F408}"/>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4">
              <a:extLst>
                <a:ext uri="{FF2B5EF4-FFF2-40B4-BE49-F238E27FC236}">
                  <a16:creationId xmlns:a16="http://schemas.microsoft.com/office/drawing/2014/main" id="{2130DE20-4BE5-4095-8B87-5B31D2D3C42E}"/>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5">
              <a:extLst>
                <a:ext uri="{FF2B5EF4-FFF2-40B4-BE49-F238E27FC236}">
                  <a16:creationId xmlns:a16="http://schemas.microsoft.com/office/drawing/2014/main" id="{1EBB4EC2-3042-445C-8006-D8BE90482DB7}"/>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
              <a:extLst>
                <a:ext uri="{FF2B5EF4-FFF2-40B4-BE49-F238E27FC236}">
                  <a16:creationId xmlns:a16="http://schemas.microsoft.com/office/drawing/2014/main" id="{03B1775C-0D89-4F5A-9D57-373EAE1CE717}"/>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7">
              <a:extLst>
                <a:ext uri="{FF2B5EF4-FFF2-40B4-BE49-F238E27FC236}">
                  <a16:creationId xmlns:a16="http://schemas.microsoft.com/office/drawing/2014/main" id="{D05F4BAD-D15F-4916-9AE4-694966C04EF6}"/>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8">
              <a:extLst>
                <a:ext uri="{FF2B5EF4-FFF2-40B4-BE49-F238E27FC236}">
                  <a16:creationId xmlns:a16="http://schemas.microsoft.com/office/drawing/2014/main" id="{73049B0C-D2E2-41EB-8F6A-B61764796AC7}"/>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9">
              <a:extLst>
                <a:ext uri="{FF2B5EF4-FFF2-40B4-BE49-F238E27FC236}">
                  <a16:creationId xmlns:a16="http://schemas.microsoft.com/office/drawing/2014/main" id="{350481BF-A21E-4A1A-B36B-491E7110753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0">
              <a:extLst>
                <a:ext uri="{FF2B5EF4-FFF2-40B4-BE49-F238E27FC236}">
                  <a16:creationId xmlns:a16="http://schemas.microsoft.com/office/drawing/2014/main" id="{34098593-A59E-4BD5-B59B-0664EE29B4F9}"/>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1">
              <a:extLst>
                <a:ext uri="{FF2B5EF4-FFF2-40B4-BE49-F238E27FC236}">
                  <a16:creationId xmlns:a16="http://schemas.microsoft.com/office/drawing/2014/main" id="{13DDE1B0-212B-4DEA-9820-FB95729E3AB0}"/>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2">
              <a:extLst>
                <a:ext uri="{FF2B5EF4-FFF2-40B4-BE49-F238E27FC236}">
                  <a16:creationId xmlns:a16="http://schemas.microsoft.com/office/drawing/2014/main" id="{4D10138C-99A6-40F0-9B6C-8F7FFE8C93C5}"/>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3">
              <a:extLst>
                <a:ext uri="{FF2B5EF4-FFF2-40B4-BE49-F238E27FC236}">
                  <a16:creationId xmlns:a16="http://schemas.microsoft.com/office/drawing/2014/main" id="{79B96385-29B0-4989-B098-E4FFC942E694}"/>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4">
              <a:extLst>
                <a:ext uri="{FF2B5EF4-FFF2-40B4-BE49-F238E27FC236}">
                  <a16:creationId xmlns:a16="http://schemas.microsoft.com/office/drawing/2014/main" id="{60637D36-DAAF-4A0C-9FF7-DC9E232BC665}"/>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5">
              <a:extLst>
                <a:ext uri="{FF2B5EF4-FFF2-40B4-BE49-F238E27FC236}">
                  <a16:creationId xmlns:a16="http://schemas.microsoft.com/office/drawing/2014/main" id="{D5030F4D-BA32-4032-910F-A4FDC7CFCF37}"/>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6">
              <a:extLst>
                <a:ext uri="{FF2B5EF4-FFF2-40B4-BE49-F238E27FC236}">
                  <a16:creationId xmlns:a16="http://schemas.microsoft.com/office/drawing/2014/main" id="{F2C0D985-6594-43A7-B651-92E7CE01B0C0}"/>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7">
              <a:extLst>
                <a:ext uri="{FF2B5EF4-FFF2-40B4-BE49-F238E27FC236}">
                  <a16:creationId xmlns:a16="http://schemas.microsoft.com/office/drawing/2014/main" id="{48B06F0A-7176-4A26-ABD9-32A955F144AF}"/>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8">
              <a:extLst>
                <a:ext uri="{FF2B5EF4-FFF2-40B4-BE49-F238E27FC236}">
                  <a16:creationId xmlns:a16="http://schemas.microsoft.com/office/drawing/2014/main" id="{51F6F352-B2E2-45E5-92B5-AC5E33CC2E46}"/>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9">
              <a:extLst>
                <a:ext uri="{FF2B5EF4-FFF2-40B4-BE49-F238E27FC236}">
                  <a16:creationId xmlns:a16="http://schemas.microsoft.com/office/drawing/2014/main" id="{9529E188-7886-49D2-B2AC-50533539B393}"/>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0">
              <a:extLst>
                <a:ext uri="{FF2B5EF4-FFF2-40B4-BE49-F238E27FC236}">
                  <a16:creationId xmlns:a16="http://schemas.microsoft.com/office/drawing/2014/main" id="{8EF098C4-9226-4514-A7F3-A8A229519DD7}"/>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1">
              <a:extLst>
                <a:ext uri="{FF2B5EF4-FFF2-40B4-BE49-F238E27FC236}">
                  <a16:creationId xmlns:a16="http://schemas.microsoft.com/office/drawing/2014/main" id="{BF9DC798-B334-4A60-ABCB-9EDED08D2D9A}"/>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2">
              <a:extLst>
                <a:ext uri="{FF2B5EF4-FFF2-40B4-BE49-F238E27FC236}">
                  <a16:creationId xmlns:a16="http://schemas.microsoft.com/office/drawing/2014/main" id="{51F98645-B03C-48F5-9995-24D84D517D77}"/>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3">
              <a:extLst>
                <a:ext uri="{FF2B5EF4-FFF2-40B4-BE49-F238E27FC236}">
                  <a16:creationId xmlns:a16="http://schemas.microsoft.com/office/drawing/2014/main" id="{EEA09307-D705-440C-A30A-C128D683D439}"/>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4">
              <a:extLst>
                <a:ext uri="{FF2B5EF4-FFF2-40B4-BE49-F238E27FC236}">
                  <a16:creationId xmlns:a16="http://schemas.microsoft.com/office/drawing/2014/main" id="{F9A33572-1F69-49AC-95CC-1211B9392A60}"/>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5">
              <a:extLst>
                <a:ext uri="{FF2B5EF4-FFF2-40B4-BE49-F238E27FC236}">
                  <a16:creationId xmlns:a16="http://schemas.microsoft.com/office/drawing/2014/main" id="{01A0A6E4-AC37-4AA8-9906-11BADF516531}"/>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6">
              <a:extLst>
                <a:ext uri="{FF2B5EF4-FFF2-40B4-BE49-F238E27FC236}">
                  <a16:creationId xmlns:a16="http://schemas.microsoft.com/office/drawing/2014/main" id="{6DDA9FC0-E470-4A8F-833B-8374A7D8739C}"/>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
              <a:extLst>
                <a:ext uri="{FF2B5EF4-FFF2-40B4-BE49-F238E27FC236}">
                  <a16:creationId xmlns:a16="http://schemas.microsoft.com/office/drawing/2014/main" id="{C031F336-3574-4EE6-8E52-9EF22F444CD7}"/>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8">
              <a:extLst>
                <a:ext uri="{FF2B5EF4-FFF2-40B4-BE49-F238E27FC236}">
                  <a16:creationId xmlns:a16="http://schemas.microsoft.com/office/drawing/2014/main" id="{6CAC2B30-5993-46CA-AAFB-C653E644B925}"/>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9">
              <a:extLst>
                <a:ext uri="{FF2B5EF4-FFF2-40B4-BE49-F238E27FC236}">
                  <a16:creationId xmlns:a16="http://schemas.microsoft.com/office/drawing/2014/main" id="{23D5CB65-8DA2-4B5F-B3D3-A55230A5AD4C}"/>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0">
              <a:extLst>
                <a:ext uri="{FF2B5EF4-FFF2-40B4-BE49-F238E27FC236}">
                  <a16:creationId xmlns:a16="http://schemas.microsoft.com/office/drawing/2014/main" id="{F525F297-DF9B-4773-BBF7-CF7C610D778F}"/>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B5E49296-A08F-41D5-BAA6-D5423C79F403}"/>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6976AABA-B372-4C19-9B1E-863F0E64B4F0}"/>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FFD1B4A3-39F2-4888-925B-2DDF92E3DC0E}"/>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7DA4609C-E0EC-4732-95B2-99090390A21C}"/>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DCAA74DB-4BE5-4727-8819-6FB29E59B347}"/>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E20EF0B8-E844-44AA-A6D6-D3D7B3A2150F}"/>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5039A0A6-4EF4-47B4-95D9-B825A74CEB56}"/>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48C4E2D3-384E-42E0-B2E5-E69B25C73043}"/>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A7641E9E-8B8E-4C83-800D-9D5D1CD0EFF5}"/>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446D2875-6416-45BF-BB7A-D2E6F0466804}"/>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AD30D88A-E015-4768-BC72-85AEBA8EF3E2}"/>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5B5944D6-9B39-4FD1-AE0A-BDF977B0635B}"/>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7EAAF0E8-5626-48D2-B5CA-4955F33FDB6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165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611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56ACFEBB-F801-4F85-AB7B-884464C54E41}"/>
              </a:ext>
            </a:extLst>
          </p:cNvPr>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F7F7F"/>
              </a:solidFill>
              <a:effectLst/>
              <a:uLnTx/>
              <a:uFillTx/>
              <a:latin typeface="等线" panose="020F0502020204030204"/>
              <a:ea typeface="等线" panose="02010600030101010101" pitchFamily="2" charset="-122"/>
              <a:cs typeface="+mn-cs"/>
            </a:endParaRPr>
          </a:p>
        </p:txBody>
      </p:sp>
      <p:sp>
        <p:nvSpPr>
          <p:cNvPr id="71" name="任意多边形: 形状 70">
            <a:extLst>
              <a:ext uri="{FF2B5EF4-FFF2-40B4-BE49-F238E27FC236}">
                <a16:creationId xmlns:a16="http://schemas.microsoft.com/office/drawing/2014/main" id="{1ECC2C76-190F-4A87-973F-505F1BFE88AC}"/>
              </a:ext>
            </a:extLst>
          </p:cNvPr>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9511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a:extLst>
              <a:ext uri="{FF2B5EF4-FFF2-40B4-BE49-F238E27FC236}">
                <a16:creationId xmlns:a16="http://schemas.microsoft.com/office/drawing/2014/main" id="{3BD13645-7C9C-45CD-990C-83884253DE5C}"/>
              </a:ext>
            </a:extLst>
          </p:cNvPr>
          <p:cNvSpPr>
            <a:spLocks noGrp="1"/>
          </p:cNvSpPr>
          <p:nvPr>
            <p:ph type="body" sz="quarter" idx="10"/>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a:extLst>
              <a:ext uri="{FF2B5EF4-FFF2-40B4-BE49-F238E27FC236}">
                <a16:creationId xmlns:a16="http://schemas.microsoft.com/office/drawing/2014/main" id="{37FD5489-9E2B-4737-A0F1-D852CEB468D5}"/>
              </a:ext>
            </a:extLst>
          </p:cNvPr>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12AF8041-D5FF-454D-A296-B756DF78F639}"/>
              </a:ext>
            </a:extLst>
          </p:cNvPr>
          <p:cNvGrpSpPr/>
          <p:nvPr userDrawn="1"/>
        </p:nvGrpSpPr>
        <p:grpSpPr>
          <a:xfrm>
            <a:off x="10220325" y="512763"/>
            <a:ext cx="1239777" cy="388521"/>
            <a:chOff x="2571750" y="2305050"/>
            <a:chExt cx="7107238" cy="2227263"/>
          </a:xfrm>
          <a:solidFill>
            <a:srgbClr val="9C0C15"/>
          </a:solidFill>
        </p:grpSpPr>
        <p:sp>
          <p:nvSpPr>
            <p:cNvPr id="71" name="Freeform 5">
              <a:extLst>
                <a:ext uri="{FF2B5EF4-FFF2-40B4-BE49-F238E27FC236}">
                  <a16:creationId xmlns:a16="http://schemas.microsoft.com/office/drawing/2014/main" id="{1F9C2756-6CEF-40EF-A225-49E22CCCB8F6}"/>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
              <a:extLst>
                <a:ext uri="{FF2B5EF4-FFF2-40B4-BE49-F238E27FC236}">
                  <a16:creationId xmlns:a16="http://schemas.microsoft.com/office/drawing/2014/main" id="{D046855D-BA47-4754-8125-ECDC816635A3}"/>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
              <a:extLst>
                <a:ext uri="{FF2B5EF4-FFF2-40B4-BE49-F238E27FC236}">
                  <a16:creationId xmlns:a16="http://schemas.microsoft.com/office/drawing/2014/main" id="{7778AC71-0419-4599-9425-F427F4E91A33}"/>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
              <a:extLst>
                <a:ext uri="{FF2B5EF4-FFF2-40B4-BE49-F238E27FC236}">
                  <a16:creationId xmlns:a16="http://schemas.microsoft.com/office/drawing/2014/main" id="{45C186D1-E6E8-4B11-A0AA-9571E8A178A6}"/>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9">
              <a:extLst>
                <a:ext uri="{FF2B5EF4-FFF2-40B4-BE49-F238E27FC236}">
                  <a16:creationId xmlns:a16="http://schemas.microsoft.com/office/drawing/2014/main" id="{88307AAB-76AE-4CC0-9C27-6104AC44E7E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0">
              <a:extLst>
                <a:ext uri="{FF2B5EF4-FFF2-40B4-BE49-F238E27FC236}">
                  <a16:creationId xmlns:a16="http://schemas.microsoft.com/office/drawing/2014/main" id="{05A8D468-6AD9-457D-8892-24DA14A81211}"/>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1">
              <a:extLst>
                <a:ext uri="{FF2B5EF4-FFF2-40B4-BE49-F238E27FC236}">
                  <a16:creationId xmlns:a16="http://schemas.microsoft.com/office/drawing/2014/main" id="{57744E3C-EDB7-4159-AAC2-7654C5110EA8}"/>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
              <a:extLst>
                <a:ext uri="{FF2B5EF4-FFF2-40B4-BE49-F238E27FC236}">
                  <a16:creationId xmlns:a16="http://schemas.microsoft.com/office/drawing/2014/main" id="{47D03106-4815-4106-AA69-648FFDB3F2DD}"/>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
              <a:extLst>
                <a:ext uri="{FF2B5EF4-FFF2-40B4-BE49-F238E27FC236}">
                  <a16:creationId xmlns:a16="http://schemas.microsoft.com/office/drawing/2014/main" id="{9CB3844F-768A-4016-8CD0-0DA67A8A6D87}"/>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4">
              <a:extLst>
                <a:ext uri="{FF2B5EF4-FFF2-40B4-BE49-F238E27FC236}">
                  <a16:creationId xmlns:a16="http://schemas.microsoft.com/office/drawing/2014/main" id="{8FCEFAE1-0291-4D18-90EF-9FA192E0D92D}"/>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
              <a:extLst>
                <a:ext uri="{FF2B5EF4-FFF2-40B4-BE49-F238E27FC236}">
                  <a16:creationId xmlns:a16="http://schemas.microsoft.com/office/drawing/2014/main" id="{A4C9AFC4-9BBF-4DFF-AF12-59AF05347363}"/>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6">
              <a:extLst>
                <a:ext uri="{FF2B5EF4-FFF2-40B4-BE49-F238E27FC236}">
                  <a16:creationId xmlns:a16="http://schemas.microsoft.com/office/drawing/2014/main" id="{5F4A9355-08D0-4279-BDD5-2AA41236B9A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
              <a:extLst>
                <a:ext uri="{FF2B5EF4-FFF2-40B4-BE49-F238E27FC236}">
                  <a16:creationId xmlns:a16="http://schemas.microsoft.com/office/drawing/2014/main" id="{82D9C2C4-199E-46DE-A6A1-860C32476A74}"/>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8">
              <a:extLst>
                <a:ext uri="{FF2B5EF4-FFF2-40B4-BE49-F238E27FC236}">
                  <a16:creationId xmlns:a16="http://schemas.microsoft.com/office/drawing/2014/main" id="{59DB725E-17A5-4007-ACCB-A36C1932C7B7}"/>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
              <a:extLst>
                <a:ext uri="{FF2B5EF4-FFF2-40B4-BE49-F238E27FC236}">
                  <a16:creationId xmlns:a16="http://schemas.microsoft.com/office/drawing/2014/main" id="{ECD73CD8-FC7A-444A-80A8-1C1BB861CD94}"/>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0">
              <a:extLst>
                <a:ext uri="{FF2B5EF4-FFF2-40B4-BE49-F238E27FC236}">
                  <a16:creationId xmlns:a16="http://schemas.microsoft.com/office/drawing/2014/main" id="{59FE92C4-CB87-4945-9F93-F28DB373C02B}"/>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1">
              <a:extLst>
                <a:ext uri="{FF2B5EF4-FFF2-40B4-BE49-F238E27FC236}">
                  <a16:creationId xmlns:a16="http://schemas.microsoft.com/office/drawing/2014/main" id="{17DB123C-B5EE-478A-B4BC-C78FB4E597C7}"/>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2">
              <a:extLst>
                <a:ext uri="{FF2B5EF4-FFF2-40B4-BE49-F238E27FC236}">
                  <a16:creationId xmlns:a16="http://schemas.microsoft.com/office/drawing/2014/main" id="{EE1F7A93-96A8-4F79-8127-45ECBE388892}"/>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3">
              <a:extLst>
                <a:ext uri="{FF2B5EF4-FFF2-40B4-BE49-F238E27FC236}">
                  <a16:creationId xmlns:a16="http://schemas.microsoft.com/office/drawing/2014/main" id="{11888827-3171-43A1-B148-2591E95CD429}"/>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4">
              <a:extLst>
                <a:ext uri="{FF2B5EF4-FFF2-40B4-BE49-F238E27FC236}">
                  <a16:creationId xmlns:a16="http://schemas.microsoft.com/office/drawing/2014/main" id="{75E55F53-5407-43AD-8905-EB9799A6DCA2}"/>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5">
              <a:extLst>
                <a:ext uri="{FF2B5EF4-FFF2-40B4-BE49-F238E27FC236}">
                  <a16:creationId xmlns:a16="http://schemas.microsoft.com/office/drawing/2014/main" id="{E314621F-4AE2-4AD5-BB92-DA0BC615099F}"/>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6">
              <a:extLst>
                <a:ext uri="{FF2B5EF4-FFF2-40B4-BE49-F238E27FC236}">
                  <a16:creationId xmlns:a16="http://schemas.microsoft.com/office/drawing/2014/main" id="{035B84B6-59E9-4F16-B56C-9A3C6601AB90}"/>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7">
              <a:extLst>
                <a:ext uri="{FF2B5EF4-FFF2-40B4-BE49-F238E27FC236}">
                  <a16:creationId xmlns:a16="http://schemas.microsoft.com/office/drawing/2014/main" id="{D515D738-7753-4A88-86C8-D67A53EC655C}"/>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
              <a:extLst>
                <a:ext uri="{FF2B5EF4-FFF2-40B4-BE49-F238E27FC236}">
                  <a16:creationId xmlns:a16="http://schemas.microsoft.com/office/drawing/2014/main" id="{FCFEA4F7-969F-4411-A651-EDF494BE1EBB}"/>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9">
              <a:extLst>
                <a:ext uri="{FF2B5EF4-FFF2-40B4-BE49-F238E27FC236}">
                  <a16:creationId xmlns:a16="http://schemas.microsoft.com/office/drawing/2014/main" id="{78786A7B-0E0D-4210-86B4-EBECEB3310D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0">
              <a:extLst>
                <a:ext uri="{FF2B5EF4-FFF2-40B4-BE49-F238E27FC236}">
                  <a16:creationId xmlns:a16="http://schemas.microsoft.com/office/drawing/2014/main" id="{474C14A2-8C78-49FA-B77E-0DF1ADDC8845}"/>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1">
              <a:extLst>
                <a:ext uri="{FF2B5EF4-FFF2-40B4-BE49-F238E27FC236}">
                  <a16:creationId xmlns:a16="http://schemas.microsoft.com/office/drawing/2014/main" id="{528E6621-EFA5-4995-B385-13BD448DA279}"/>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2">
              <a:extLst>
                <a:ext uri="{FF2B5EF4-FFF2-40B4-BE49-F238E27FC236}">
                  <a16:creationId xmlns:a16="http://schemas.microsoft.com/office/drawing/2014/main" id="{BC5D75B3-91CD-411C-AF39-1CCE46C85C85}"/>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3">
              <a:extLst>
                <a:ext uri="{FF2B5EF4-FFF2-40B4-BE49-F238E27FC236}">
                  <a16:creationId xmlns:a16="http://schemas.microsoft.com/office/drawing/2014/main" id="{ED2E2C61-4A1C-46D2-AABD-24A539988D59}"/>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4">
              <a:extLst>
                <a:ext uri="{FF2B5EF4-FFF2-40B4-BE49-F238E27FC236}">
                  <a16:creationId xmlns:a16="http://schemas.microsoft.com/office/drawing/2014/main" id="{5C44F54A-08E2-4EA3-8ACD-20BB95C410F1}"/>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5">
              <a:extLst>
                <a:ext uri="{FF2B5EF4-FFF2-40B4-BE49-F238E27FC236}">
                  <a16:creationId xmlns:a16="http://schemas.microsoft.com/office/drawing/2014/main" id="{6C1382E1-EDA0-4E32-AEC3-EB2C01920860}"/>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6">
              <a:extLst>
                <a:ext uri="{FF2B5EF4-FFF2-40B4-BE49-F238E27FC236}">
                  <a16:creationId xmlns:a16="http://schemas.microsoft.com/office/drawing/2014/main" id="{9D9A0B55-4BBF-4DDD-8BF1-6A7BE939E2E1}"/>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7">
              <a:extLst>
                <a:ext uri="{FF2B5EF4-FFF2-40B4-BE49-F238E27FC236}">
                  <a16:creationId xmlns:a16="http://schemas.microsoft.com/office/drawing/2014/main" id="{54B1806E-0F5A-46B1-8A1B-EC54C2C5D3E3}"/>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8">
              <a:extLst>
                <a:ext uri="{FF2B5EF4-FFF2-40B4-BE49-F238E27FC236}">
                  <a16:creationId xmlns:a16="http://schemas.microsoft.com/office/drawing/2014/main" id="{FD0A4B18-BBB7-41A3-9FAD-E4BFB6D55E11}"/>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
              <a:extLst>
                <a:ext uri="{FF2B5EF4-FFF2-40B4-BE49-F238E27FC236}">
                  <a16:creationId xmlns:a16="http://schemas.microsoft.com/office/drawing/2014/main" id="{2499F580-C8D2-46C5-AC92-CC7AFB72B2DA}"/>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0">
              <a:extLst>
                <a:ext uri="{FF2B5EF4-FFF2-40B4-BE49-F238E27FC236}">
                  <a16:creationId xmlns:a16="http://schemas.microsoft.com/office/drawing/2014/main" id="{9C617F7A-9FE5-4D1A-8673-C6776F901BAF}"/>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1">
              <a:extLst>
                <a:ext uri="{FF2B5EF4-FFF2-40B4-BE49-F238E27FC236}">
                  <a16:creationId xmlns:a16="http://schemas.microsoft.com/office/drawing/2014/main" id="{A1BB4046-4BC6-4F43-99B3-7454887E7F3F}"/>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2">
              <a:extLst>
                <a:ext uri="{FF2B5EF4-FFF2-40B4-BE49-F238E27FC236}">
                  <a16:creationId xmlns:a16="http://schemas.microsoft.com/office/drawing/2014/main" id="{CEEF37AB-32DA-4859-90CB-184D67E15C0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
              <a:extLst>
                <a:ext uri="{FF2B5EF4-FFF2-40B4-BE49-F238E27FC236}">
                  <a16:creationId xmlns:a16="http://schemas.microsoft.com/office/drawing/2014/main" id="{51641853-7059-4A6A-9670-51CD37AE60EB}"/>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4">
              <a:extLst>
                <a:ext uri="{FF2B5EF4-FFF2-40B4-BE49-F238E27FC236}">
                  <a16:creationId xmlns:a16="http://schemas.microsoft.com/office/drawing/2014/main" id="{DA305270-4255-497A-8098-14B3094707B7}"/>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5">
              <a:extLst>
                <a:ext uri="{FF2B5EF4-FFF2-40B4-BE49-F238E27FC236}">
                  <a16:creationId xmlns:a16="http://schemas.microsoft.com/office/drawing/2014/main" id="{B0B95159-FEC2-4976-8F7F-B5D2009E71D5}"/>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6">
              <a:extLst>
                <a:ext uri="{FF2B5EF4-FFF2-40B4-BE49-F238E27FC236}">
                  <a16:creationId xmlns:a16="http://schemas.microsoft.com/office/drawing/2014/main" id="{E66E8FE0-3F53-4B84-A02A-671F1D01178F}"/>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7">
              <a:extLst>
                <a:ext uri="{FF2B5EF4-FFF2-40B4-BE49-F238E27FC236}">
                  <a16:creationId xmlns:a16="http://schemas.microsoft.com/office/drawing/2014/main" id="{85576BF2-31AF-4ADE-ADA5-369FB3CBBD05}"/>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8">
              <a:extLst>
                <a:ext uri="{FF2B5EF4-FFF2-40B4-BE49-F238E27FC236}">
                  <a16:creationId xmlns:a16="http://schemas.microsoft.com/office/drawing/2014/main" id="{32873F21-22DC-4EE7-A9DF-D53938B3175B}"/>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9">
              <a:extLst>
                <a:ext uri="{FF2B5EF4-FFF2-40B4-BE49-F238E27FC236}">
                  <a16:creationId xmlns:a16="http://schemas.microsoft.com/office/drawing/2014/main" id="{79CCC264-0E4F-4DF5-86F3-0B171024FAF0}"/>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
              <a:extLst>
                <a:ext uri="{FF2B5EF4-FFF2-40B4-BE49-F238E27FC236}">
                  <a16:creationId xmlns:a16="http://schemas.microsoft.com/office/drawing/2014/main" id="{D54CEFD1-5F4E-4527-B5DC-381D671343B3}"/>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1">
              <a:extLst>
                <a:ext uri="{FF2B5EF4-FFF2-40B4-BE49-F238E27FC236}">
                  <a16:creationId xmlns:a16="http://schemas.microsoft.com/office/drawing/2014/main" id="{3F30AAE2-362F-46E2-A6C1-35BD3A7D335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2">
              <a:extLst>
                <a:ext uri="{FF2B5EF4-FFF2-40B4-BE49-F238E27FC236}">
                  <a16:creationId xmlns:a16="http://schemas.microsoft.com/office/drawing/2014/main" id="{B725EE18-5D7E-4829-A555-91C65B9EF75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3">
              <a:extLst>
                <a:ext uri="{FF2B5EF4-FFF2-40B4-BE49-F238E27FC236}">
                  <a16:creationId xmlns:a16="http://schemas.microsoft.com/office/drawing/2014/main" id="{10FDE631-104F-4E44-B430-57723F036464}"/>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4">
              <a:extLst>
                <a:ext uri="{FF2B5EF4-FFF2-40B4-BE49-F238E27FC236}">
                  <a16:creationId xmlns:a16="http://schemas.microsoft.com/office/drawing/2014/main" id="{D7991EFF-0831-4E85-92FF-5EFE35EE5E9F}"/>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5">
              <a:extLst>
                <a:ext uri="{FF2B5EF4-FFF2-40B4-BE49-F238E27FC236}">
                  <a16:creationId xmlns:a16="http://schemas.microsoft.com/office/drawing/2014/main" id="{A0720092-0E28-458C-8933-2683F90EA50C}"/>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6">
              <a:extLst>
                <a:ext uri="{FF2B5EF4-FFF2-40B4-BE49-F238E27FC236}">
                  <a16:creationId xmlns:a16="http://schemas.microsoft.com/office/drawing/2014/main" id="{D4B6A890-E6E2-4359-8E82-EB2D828DFE0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7">
              <a:extLst>
                <a:ext uri="{FF2B5EF4-FFF2-40B4-BE49-F238E27FC236}">
                  <a16:creationId xmlns:a16="http://schemas.microsoft.com/office/drawing/2014/main" id="{003579C2-7198-4A5D-8EA7-72A010BC4FA6}"/>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8">
              <a:extLst>
                <a:ext uri="{FF2B5EF4-FFF2-40B4-BE49-F238E27FC236}">
                  <a16:creationId xmlns:a16="http://schemas.microsoft.com/office/drawing/2014/main" id="{C85967DF-3887-41C8-894A-FE0828799726}"/>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9">
              <a:extLst>
                <a:ext uri="{FF2B5EF4-FFF2-40B4-BE49-F238E27FC236}">
                  <a16:creationId xmlns:a16="http://schemas.microsoft.com/office/drawing/2014/main" id="{64FAC1C6-71E6-4F87-A9FC-380FCEA01FCF}"/>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0">
              <a:extLst>
                <a:ext uri="{FF2B5EF4-FFF2-40B4-BE49-F238E27FC236}">
                  <a16:creationId xmlns:a16="http://schemas.microsoft.com/office/drawing/2014/main" id="{219E8EEC-715D-4AC1-A459-13B82011B95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1">
              <a:extLst>
                <a:ext uri="{FF2B5EF4-FFF2-40B4-BE49-F238E27FC236}">
                  <a16:creationId xmlns:a16="http://schemas.microsoft.com/office/drawing/2014/main" id="{31D4C408-1A9D-4E84-BB93-288F7E97333F}"/>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2">
              <a:extLst>
                <a:ext uri="{FF2B5EF4-FFF2-40B4-BE49-F238E27FC236}">
                  <a16:creationId xmlns:a16="http://schemas.microsoft.com/office/drawing/2014/main" id="{6EA068BA-33CF-401D-92D0-DD6D9C413B0D}"/>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3">
              <a:extLst>
                <a:ext uri="{FF2B5EF4-FFF2-40B4-BE49-F238E27FC236}">
                  <a16:creationId xmlns:a16="http://schemas.microsoft.com/office/drawing/2014/main" id="{7C70CA28-51E3-42B0-BB64-7FD564373E9C}"/>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1559408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EF124F72-D54F-4A02-905D-48B0B7B92F5F}"/>
              </a:ext>
            </a:extLst>
          </p:cNvPr>
          <p:cNvGrpSpPr/>
          <p:nvPr userDrawn="1"/>
        </p:nvGrpSpPr>
        <p:grpSpPr>
          <a:xfrm>
            <a:off x="10220325" y="512763"/>
            <a:ext cx="1239777" cy="388521"/>
            <a:chOff x="2571750" y="2305050"/>
            <a:chExt cx="7107238" cy="2227263"/>
          </a:xfrm>
          <a:solidFill>
            <a:srgbClr val="9C0C15"/>
          </a:solidFill>
        </p:grpSpPr>
        <p:sp>
          <p:nvSpPr>
            <p:cNvPr id="71" name="Freeform 5">
              <a:extLst>
                <a:ext uri="{FF2B5EF4-FFF2-40B4-BE49-F238E27FC236}">
                  <a16:creationId xmlns:a16="http://schemas.microsoft.com/office/drawing/2014/main" id="{68232908-2D4D-4CBD-AF6A-ADE1F09F6174}"/>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
              <a:extLst>
                <a:ext uri="{FF2B5EF4-FFF2-40B4-BE49-F238E27FC236}">
                  <a16:creationId xmlns:a16="http://schemas.microsoft.com/office/drawing/2014/main" id="{83198C25-A858-4166-B953-B41B935D1768}"/>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
              <a:extLst>
                <a:ext uri="{FF2B5EF4-FFF2-40B4-BE49-F238E27FC236}">
                  <a16:creationId xmlns:a16="http://schemas.microsoft.com/office/drawing/2014/main" id="{1FF6487E-1D26-4D9C-81D1-4F07EA25DF66}"/>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
              <a:extLst>
                <a:ext uri="{FF2B5EF4-FFF2-40B4-BE49-F238E27FC236}">
                  <a16:creationId xmlns:a16="http://schemas.microsoft.com/office/drawing/2014/main" id="{DCAD3E54-896D-468C-A793-FC48FA9DA342}"/>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9">
              <a:extLst>
                <a:ext uri="{FF2B5EF4-FFF2-40B4-BE49-F238E27FC236}">
                  <a16:creationId xmlns:a16="http://schemas.microsoft.com/office/drawing/2014/main" id="{8EFCA708-0915-4D53-BF22-9F623A96DDC1}"/>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0">
              <a:extLst>
                <a:ext uri="{FF2B5EF4-FFF2-40B4-BE49-F238E27FC236}">
                  <a16:creationId xmlns:a16="http://schemas.microsoft.com/office/drawing/2014/main" id="{33A20FC6-E9C8-4A54-AFA8-9A2C42D4364A}"/>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1">
              <a:extLst>
                <a:ext uri="{FF2B5EF4-FFF2-40B4-BE49-F238E27FC236}">
                  <a16:creationId xmlns:a16="http://schemas.microsoft.com/office/drawing/2014/main" id="{51E90C31-941D-469C-9EA0-6EFCA56A8231}"/>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
              <a:extLst>
                <a:ext uri="{FF2B5EF4-FFF2-40B4-BE49-F238E27FC236}">
                  <a16:creationId xmlns:a16="http://schemas.microsoft.com/office/drawing/2014/main" id="{DE08B87B-E045-4BBB-8A7D-5F1E21EB8401}"/>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
              <a:extLst>
                <a:ext uri="{FF2B5EF4-FFF2-40B4-BE49-F238E27FC236}">
                  <a16:creationId xmlns:a16="http://schemas.microsoft.com/office/drawing/2014/main" id="{C8789646-FC1B-44D8-AD66-AAFD59702BA6}"/>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4">
              <a:extLst>
                <a:ext uri="{FF2B5EF4-FFF2-40B4-BE49-F238E27FC236}">
                  <a16:creationId xmlns:a16="http://schemas.microsoft.com/office/drawing/2014/main" id="{5CDC42E2-014D-4F9D-9283-EE044D3D0556}"/>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
              <a:extLst>
                <a:ext uri="{FF2B5EF4-FFF2-40B4-BE49-F238E27FC236}">
                  <a16:creationId xmlns:a16="http://schemas.microsoft.com/office/drawing/2014/main" id="{8131C033-0032-403E-B106-BF96EFDDC4A1}"/>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6">
              <a:extLst>
                <a:ext uri="{FF2B5EF4-FFF2-40B4-BE49-F238E27FC236}">
                  <a16:creationId xmlns:a16="http://schemas.microsoft.com/office/drawing/2014/main" id="{ED22C0B8-C822-4F47-923A-71A2219891F1}"/>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
              <a:extLst>
                <a:ext uri="{FF2B5EF4-FFF2-40B4-BE49-F238E27FC236}">
                  <a16:creationId xmlns:a16="http://schemas.microsoft.com/office/drawing/2014/main" id="{A76346CA-0D56-4BC7-8592-526F1DD6B1D5}"/>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8">
              <a:extLst>
                <a:ext uri="{FF2B5EF4-FFF2-40B4-BE49-F238E27FC236}">
                  <a16:creationId xmlns:a16="http://schemas.microsoft.com/office/drawing/2014/main" id="{13B3B5D1-1361-4A60-A75E-D4E7A57A155D}"/>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
              <a:extLst>
                <a:ext uri="{FF2B5EF4-FFF2-40B4-BE49-F238E27FC236}">
                  <a16:creationId xmlns:a16="http://schemas.microsoft.com/office/drawing/2014/main" id="{8273BB24-E3D2-4743-B45F-11AD9ADE0558}"/>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0">
              <a:extLst>
                <a:ext uri="{FF2B5EF4-FFF2-40B4-BE49-F238E27FC236}">
                  <a16:creationId xmlns:a16="http://schemas.microsoft.com/office/drawing/2014/main" id="{37B1D9BE-5F10-4D02-A50B-B234A42BD60D}"/>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1">
              <a:extLst>
                <a:ext uri="{FF2B5EF4-FFF2-40B4-BE49-F238E27FC236}">
                  <a16:creationId xmlns:a16="http://schemas.microsoft.com/office/drawing/2014/main" id="{AE8AA649-1067-45CC-957E-52C97D5C0B68}"/>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2">
              <a:extLst>
                <a:ext uri="{FF2B5EF4-FFF2-40B4-BE49-F238E27FC236}">
                  <a16:creationId xmlns:a16="http://schemas.microsoft.com/office/drawing/2014/main" id="{40934B54-E52A-48A1-AEB9-0A17AB210BF2}"/>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3">
              <a:extLst>
                <a:ext uri="{FF2B5EF4-FFF2-40B4-BE49-F238E27FC236}">
                  <a16:creationId xmlns:a16="http://schemas.microsoft.com/office/drawing/2014/main" id="{7741C653-8971-421E-B1D1-4B33573A57B9}"/>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4">
              <a:extLst>
                <a:ext uri="{FF2B5EF4-FFF2-40B4-BE49-F238E27FC236}">
                  <a16:creationId xmlns:a16="http://schemas.microsoft.com/office/drawing/2014/main" id="{2550E9A2-EDE6-4D0C-B9B8-69020AC03D90}"/>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5">
              <a:extLst>
                <a:ext uri="{FF2B5EF4-FFF2-40B4-BE49-F238E27FC236}">
                  <a16:creationId xmlns:a16="http://schemas.microsoft.com/office/drawing/2014/main" id="{EBF9C735-87CB-4258-9B9F-4343F65AE9B1}"/>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6">
              <a:extLst>
                <a:ext uri="{FF2B5EF4-FFF2-40B4-BE49-F238E27FC236}">
                  <a16:creationId xmlns:a16="http://schemas.microsoft.com/office/drawing/2014/main" id="{D62AF464-DE3A-4CA8-BE48-FB685FB33C4A}"/>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7">
              <a:extLst>
                <a:ext uri="{FF2B5EF4-FFF2-40B4-BE49-F238E27FC236}">
                  <a16:creationId xmlns:a16="http://schemas.microsoft.com/office/drawing/2014/main" id="{B1A156EA-C1F5-4A12-9BD9-3A49D4C1D1B4}"/>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
              <a:extLst>
                <a:ext uri="{FF2B5EF4-FFF2-40B4-BE49-F238E27FC236}">
                  <a16:creationId xmlns:a16="http://schemas.microsoft.com/office/drawing/2014/main" id="{523DC0BC-7783-4006-B341-167C6EB3E6B7}"/>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9">
              <a:extLst>
                <a:ext uri="{FF2B5EF4-FFF2-40B4-BE49-F238E27FC236}">
                  <a16:creationId xmlns:a16="http://schemas.microsoft.com/office/drawing/2014/main" id="{D96B3469-E058-4166-93B0-F7A561AFA4EC}"/>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0">
              <a:extLst>
                <a:ext uri="{FF2B5EF4-FFF2-40B4-BE49-F238E27FC236}">
                  <a16:creationId xmlns:a16="http://schemas.microsoft.com/office/drawing/2014/main" id="{A979D887-5076-4B4D-9BA4-C80BD54A2605}"/>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1">
              <a:extLst>
                <a:ext uri="{FF2B5EF4-FFF2-40B4-BE49-F238E27FC236}">
                  <a16:creationId xmlns:a16="http://schemas.microsoft.com/office/drawing/2014/main" id="{2CDFC630-9367-443D-8FC6-6B1BBF537822}"/>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2">
              <a:extLst>
                <a:ext uri="{FF2B5EF4-FFF2-40B4-BE49-F238E27FC236}">
                  <a16:creationId xmlns:a16="http://schemas.microsoft.com/office/drawing/2014/main" id="{68ABD3F1-A29B-4125-A57F-F0F76EA24808}"/>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3">
              <a:extLst>
                <a:ext uri="{FF2B5EF4-FFF2-40B4-BE49-F238E27FC236}">
                  <a16:creationId xmlns:a16="http://schemas.microsoft.com/office/drawing/2014/main" id="{DC6CE4BF-46A9-4016-86E1-05955970CA51}"/>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4">
              <a:extLst>
                <a:ext uri="{FF2B5EF4-FFF2-40B4-BE49-F238E27FC236}">
                  <a16:creationId xmlns:a16="http://schemas.microsoft.com/office/drawing/2014/main" id="{FE29FE02-39C7-425F-BEDF-86CBD7D516E9}"/>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5">
              <a:extLst>
                <a:ext uri="{FF2B5EF4-FFF2-40B4-BE49-F238E27FC236}">
                  <a16:creationId xmlns:a16="http://schemas.microsoft.com/office/drawing/2014/main" id="{743BC21B-BAF5-4C53-9C91-EB50D63F7BEB}"/>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6">
              <a:extLst>
                <a:ext uri="{FF2B5EF4-FFF2-40B4-BE49-F238E27FC236}">
                  <a16:creationId xmlns:a16="http://schemas.microsoft.com/office/drawing/2014/main" id="{8269D59D-23A3-4934-AEAD-8DB188A30B6D}"/>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7">
              <a:extLst>
                <a:ext uri="{FF2B5EF4-FFF2-40B4-BE49-F238E27FC236}">
                  <a16:creationId xmlns:a16="http://schemas.microsoft.com/office/drawing/2014/main" id="{1CDC088A-4B4F-4DD0-8C69-E823B3F8F088}"/>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8">
              <a:extLst>
                <a:ext uri="{FF2B5EF4-FFF2-40B4-BE49-F238E27FC236}">
                  <a16:creationId xmlns:a16="http://schemas.microsoft.com/office/drawing/2014/main" id="{69832C87-E16F-4F22-BC24-501EA070F1AD}"/>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
              <a:extLst>
                <a:ext uri="{FF2B5EF4-FFF2-40B4-BE49-F238E27FC236}">
                  <a16:creationId xmlns:a16="http://schemas.microsoft.com/office/drawing/2014/main" id="{59EDAEDA-1B55-4750-9FF7-7711DAA88965}"/>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0">
              <a:extLst>
                <a:ext uri="{FF2B5EF4-FFF2-40B4-BE49-F238E27FC236}">
                  <a16:creationId xmlns:a16="http://schemas.microsoft.com/office/drawing/2014/main" id="{109C9714-3991-4BAB-A096-AFEAF2514A25}"/>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1">
              <a:extLst>
                <a:ext uri="{FF2B5EF4-FFF2-40B4-BE49-F238E27FC236}">
                  <a16:creationId xmlns:a16="http://schemas.microsoft.com/office/drawing/2014/main" id="{9A5F1FC0-DB51-4078-B4DC-33182FFA87A4}"/>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2">
              <a:extLst>
                <a:ext uri="{FF2B5EF4-FFF2-40B4-BE49-F238E27FC236}">
                  <a16:creationId xmlns:a16="http://schemas.microsoft.com/office/drawing/2014/main" id="{70DAA3B8-D97C-41FA-842A-A6F45995150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
              <a:extLst>
                <a:ext uri="{FF2B5EF4-FFF2-40B4-BE49-F238E27FC236}">
                  <a16:creationId xmlns:a16="http://schemas.microsoft.com/office/drawing/2014/main" id="{E0D6A2D0-337F-4F23-BAE9-01DB33708AD8}"/>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4">
              <a:extLst>
                <a:ext uri="{FF2B5EF4-FFF2-40B4-BE49-F238E27FC236}">
                  <a16:creationId xmlns:a16="http://schemas.microsoft.com/office/drawing/2014/main" id="{04EA4C2A-D947-43E5-9DD6-66E0C5388B69}"/>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5">
              <a:extLst>
                <a:ext uri="{FF2B5EF4-FFF2-40B4-BE49-F238E27FC236}">
                  <a16:creationId xmlns:a16="http://schemas.microsoft.com/office/drawing/2014/main" id="{D3FF3DEC-E187-4073-80C3-830298C23A8F}"/>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6">
              <a:extLst>
                <a:ext uri="{FF2B5EF4-FFF2-40B4-BE49-F238E27FC236}">
                  <a16:creationId xmlns:a16="http://schemas.microsoft.com/office/drawing/2014/main" id="{C52BD61C-AA2D-4AE0-B078-89B23818AE4D}"/>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7">
              <a:extLst>
                <a:ext uri="{FF2B5EF4-FFF2-40B4-BE49-F238E27FC236}">
                  <a16:creationId xmlns:a16="http://schemas.microsoft.com/office/drawing/2014/main" id="{E68588EB-FF50-4826-A948-7A9B4C94CFD2}"/>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8">
              <a:extLst>
                <a:ext uri="{FF2B5EF4-FFF2-40B4-BE49-F238E27FC236}">
                  <a16:creationId xmlns:a16="http://schemas.microsoft.com/office/drawing/2014/main" id="{F71409BE-EC97-4BD5-B6C2-AF7925993DA3}"/>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9">
              <a:extLst>
                <a:ext uri="{FF2B5EF4-FFF2-40B4-BE49-F238E27FC236}">
                  <a16:creationId xmlns:a16="http://schemas.microsoft.com/office/drawing/2014/main" id="{A0EFFD40-9184-403D-943E-F9A58A2A7232}"/>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
              <a:extLst>
                <a:ext uri="{FF2B5EF4-FFF2-40B4-BE49-F238E27FC236}">
                  <a16:creationId xmlns:a16="http://schemas.microsoft.com/office/drawing/2014/main" id="{86482815-83D4-4D1C-BAC1-D72510A25590}"/>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1">
              <a:extLst>
                <a:ext uri="{FF2B5EF4-FFF2-40B4-BE49-F238E27FC236}">
                  <a16:creationId xmlns:a16="http://schemas.microsoft.com/office/drawing/2014/main" id="{CCCC41B7-3D8B-421D-9AC1-F75683636574}"/>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2">
              <a:extLst>
                <a:ext uri="{FF2B5EF4-FFF2-40B4-BE49-F238E27FC236}">
                  <a16:creationId xmlns:a16="http://schemas.microsoft.com/office/drawing/2014/main" id="{0A5EDF88-B00D-4ED9-B879-471611435AB5}"/>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3">
              <a:extLst>
                <a:ext uri="{FF2B5EF4-FFF2-40B4-BE49-F238E27FC236}">
                  <a16:creationId xmlns:a16="http://schemas.microsoft.com/office/drawing/2014/main" id="{726C114D-8640-4C4F-8AA1-091201FE742A}"/>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4">
              <a:extLst>
                <a:ext uri="{FF2B5EF4-FFF2-40B4-BE49-F238E27FC236}">
                  <a16:creationId xmlns:a16="http://schemas.microsoft.com/office/drawing/2014/main" id="{2D80D146-2DD6-4F1E-927D-7165FFB9BD74}"/>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5">
              <a:extLst>
                <a:ext uri="{FF2B5EF4-FFF2-40B4-BE49-F238E27FC236}">
                  <a16:creationId xmlns:a16="http://schemas.microsoft.com/office/drawing/2014/main" id="{814093B7-B28B-4FBE-9D59-0536A7E1E0B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6">
              <a:extLst>
                <a:ext uri="{FF2B5EF4-FFF2-40B4-BE49-F238E27FC236}">
                  <a16:creationId xmlns:a16="http://schemas.microsoft.com/office/drawing/2014/main" id="{B0A81496-5C18-4F1F-86BF-24FD5E2EDC58}"/>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7">
              <a:extLst>
                <a:ext uri="{FF2B5EF4-FFF2-40B4-BE49-F238E27FC236}">
                  <a16:creationId xmlns:a16="http://schemas.microsoft.com/office/drawing/2014/main" id="{99FB1692-6CC4-42AB-B821-0355052F5627}"/>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8">
              <a:extLst>
                <a:ext uri="{FF2B5EF4-FFF2-40B4-BE49-F238E27FC236}">
                  <a16:creationId xmlns:a16="http://schemas.microsoft.com/office/drawing/2014/main" id="{398F7AF1-A20A-40AE-B1A2-A597A984DE3C}"/>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9">
              <a:extLst>
                <a:ext uri="{FF2B5EF4-FFF2-40B4-BE49-F238E27FC236}">
                  <a16:creationId xmlns:a16="http://schemas.microsoft.com/office/drawing/2014/main" id="{ECF749EA-9CE1-4B0D-95CE-A6AB0208B42A}"/>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0">
              <a:extLst>
                <a:ext uri="{FF2B5EF4-FFF2-40B4-BE49-F238E27FC236}">
                  <a16:creationId xmlns:a16="http://schemas.microsoft.com/office/drawing/2014/main" id="{85B35EDA-5FF5-424A-81F7-153B68A8D59C}"/>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1">
              <a:extLst>
                <a:ext uri="{FF2B5EF4-FFF2-40B4-BE49-F238E27FC236}">
                  <a16:creationId xmlns:a16="http://schemas.microsoft.com/office/drawing/2014/main" id="{302A2A92-A49D-4B9A-AD37-A2FF943EFAD3}"/>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2">
              <a:extLst>
                <a:ext uri="{FF2B5EF4-FFF2-40B4-BE49-F238E27FC236}">
                  <a16:creationId xmlns:a16="http://schemas.microsoft.com/office/drawing/2014/main" id="{F0E430D9-4D1E-4920-B56E-F69948CD36E1}"/>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3">
              <a:extLst>
                <a:ext uri="{FF2B5EF4-FFF2-40B4-BE49-F238E27FC236}">
                  <a16:creationId xmlns:a16="http://schemas.microsoft.com/office/drawing/2014/main" id="{8E2BECF2-6696-4944-8BCD-2CA293F1FA2C}"/>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 name="直接连接符 2">
            <a:extLst>
              <a:ext uri="{FF2B5EF4-FFF2-40B4-BE49-F238E27FC236}">
                <a16:creationId xmlns:a16="http://schemas.microsoft.com/office/drawing/2014/main" id="{D41F61D6-8CE6-420F-ADB5-8A7F3E86C70B}"/>
              </a:ext>
            </a:extLst>
          </p:cNvPr>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0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3DA5BFEA-EFB7-4841-97F1-6EE489223EE2}"/>
              </a:ext>
            </a:extLst>
          </p:cNvPr>
          <p:cNvGrpSpPr/>
          <p:nvPr userDrawn="1"/>
        </p:nvGrpSpPr>
        <p:grpSpPr>
          <a:xfrm>
            <a:off x="242426" y="663990"/>
            <a:ext cx="434926" cy="434926"/>
            <a:chOff x="226124" y="563587"/>
            <a:chExt cx="434926" cy="434926"/>
          </a:xfrm>
        </p:grpSpPr>
        <p:sp>
          <p:nvSpPr>
            <p:cNvPr id="71" name="椭圆 70">
              <a:extLst>
                <a:ext uri="{FF2B5EF4-FFF2-40B4-BE49-F238E27FC236}">
                  <a16:creationId xmlns:a16="http://schemas.microsoft.com/office/drawing/2014/main" id="{3A02331E-D503-4223-9DD1-93E7AED3FDC0}"/>
                </a:ext>
              </a:extLst>
            </p:cNvPr>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a:extLst>
                <a:ext uri="{FF2B5EF4-FFF2-40B4-BE49-F238E27FC236}">
                  <a16:creationId xmlns:a16="http://schemas.microsoft.com/office/drawing/2014/main" id="{2F68A857-DB8D-49F8-B696-84346B64EB16}"/>
                </a:ext>
              </a:extLst>
            </p:cNvPr>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文本占位符 2">
            <a:extLst>
              <a:ext uri="{FF2B5EF4-FFF2-40B4-BE49-F238E27FC236}">
                <a16:creationId xmlns:a16="http://schemas.microsoft.com/office/drawing/2014/main" id="{1BC7A8CE-7FC2-4F62-AF23-FB6918C5FF26}"/>
              </a:ext>
            </a:extLst>
          </p:cNvPr>
          <p:cNvSpPr>
            <a:spLocks noGrp="1"/>
          </p:cNvSpPr>
          <p:nvPr>
            <p:ph type="body" sz="quarter" idx="10"/>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a:extLst>
              <a:ext uri="{FF2B5EF4-FFF2-40B4-BE49-F238E27FC236}">
                <a16:creationId xmlns:a16="http://schemas.microsoft.com/office/drawing/2014/main" id="{7578F385-10BB-45DE-89F6-A7277CE3A044}"/>
              </a:ext>
            </a:extLst>
          </p:cNvPr>
          <p:cNvSpPr>
            <a:spLocks noGrp="1"/>
          </p:cNvSpPr>
          <p:nvPr>
            <p:ph type="body" sz="quarter" idx="1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134" name="组合 133">
            <a:extLst>
              <a:ext uri="{FF2B5EF4-FFF2-40B4-BE49-F238E27FC236}">
                <a16:creationId xmlns:a16="http://schemas.microsoft.com/office/drawing/2014/main" id="{66B81CA8-1C3E-4AB6-A697-F4FBA405A025}"/>
              </a:ext>
            </a:extLst>
          </p:cNvPr>
          <p:cNvGrpSpPr/>
          <p:nvPr userDrawn="1"/>
        </p:nvGrpSpPr>
        <p:grpSpPr>
          <a:xfrm>
            <a:off x="10220325" y="512763"/>
            <a:ext cx="1239777" cy="388521"/>
            <a:chOff x="2571750" y="2305050"/>
            <a:chExt cx="7107238" cy="2227263"/>
          </a:xfrm>
          <a:solidFill>
            <a:srgbClr val="9C0C15"/>
          </a:solidFill>
        </p:grpSpPr>
        <p:sp>
          <p:nvSpPr>
            <p:cNvPr id="135" name="Freeform 5">
              <a:extLst>
                <a:ext uri="{FF2B5EF4-FFF2-40B4-BE49-F238E27FC236}">
                  <a16:creationId xmlns:a16="http://schemas.microsoft.com/office/drawing/2014/main" id="{AC6C6A67-4EEF-47CC-9B53-B082F94BF1CA}"/>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6">
              <a:extLst>
                <a:ext uri="{FF2B5EF4-FFF2-40B4-BE49-F238E27FC236}">
                  <a16:creationId xmlns:a16="http://schemas.microsoft.com/office/drawing/2014/main" id="{4D7984F3-0EE9-4A62-8682-1847B9DE4476}"/>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
              <a:extLst>
                <a:ext uri="{FF2B5EF4-FFF2-40B4-BE49-F238E27FC236}">
                  <a16:creationId xmlns:a16="http://schemas.microsoft.com/office/drawing/2014/main" id="{EBE2B333-933E-4CD2-8DA5-89000835FB41}"/>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
              <a:extLst>
                <a:ext uri="{FF2B5EF4-FFF2-40B4-BE49-F238E27FC236}">
                  <a16:creationId xmlns:a16="http://schemas.microsoft.com/office/drawing/2014/main" id="{4E2F78ED-F9F9-4D41-90DC-543FF8584F08}"/>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9">
              <a:extLst>
                <a:ext uri="{FF2B5EF4-FFF2-40B4-BE49-F238E27FC236}">
                  <a16:creationId xmlns:a16="http://schemas.microsoft.com/office/drawing/2014/main" id="{EF491178-9893-4BB8-AF53-C48F93645AE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0">
              <a:extLst>
                <a:ext uri="{FF2B5EF4-FFF2-40B4-BE49-F238E27FC236}">
                  <a16:creationId xmlns:a16="http://schemas.microsoft.com/office/drawing/2014/main" id="{64A7EF07-DA03-495C-96D8-90679729DE2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1">
              <a:extLst>
                <a:ext uri="{FF2B5EF4-FFF2-40B4-BE49-F238E27FC236}">
                  <a16:creationId xmlns:a16="http://schemas.microsoft.com/office/drawing/2014/main" id="{98C55637-6271-4D23-9B78-1F1C66255F9A}"/>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
              <a:extLst>
                <a:ext uri="{FF2B5EF4-FFF2-40B4-BE49-F238E27FC236}">
                  <a16:creationId xmlns:a16="http://schemas.microsoft.com/office/drawing/2014/main" id="{10FCB7F4-4AC4-4A47-B331-8038E75F1016}"/>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
              <a:extLst>
                <a:ext uri="{FF2B5EF4-FFF2-40B4-BE49-F238E27FC236}">
                  <a16:creationId xmlns:a16="http://schemas.microsoft.com/office/drawing/2014/main" id="{D5D3D34E-B802-436D-BD8E-EE98DFBD1DB9}"/>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
              <a:extLst>
                <a:ext uri="{FF2B5EF4-FFF2-40B4-BE49-F238E27FC236}">
                  <a16:creationId xmlns:a16="http://schemas.microsoft.com/office/drawing/2014/main" id="{99A914BF-C3E6-4065-8F78-B1B01214567A}"/>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5">
              <a:extLst>
                <a:ext uri="{FF2B5EF4-FFF2-40B4-BE49-F238E27FC236}">
                  <a16:creationId xmlns:a16="http://schemas.microsoft.com/office/drawing/2014/main" id="{62A24816-6330-4AD2-A171-772C33D32C09}"/>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6">
              <a:extLst>
                <a:ext uri="{FF2B5EF4-FFF2-40B4-BE49-F238E27FC236}">
                  <a16:creationId xmlns:a16="http://schemas.microsoft.com/office/drawing/2014/main" id="{E0EDEB6B-8B03-4796-BFD5-0C7A11E153A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7">
              <a:extLst>
                <a:ext uri="{FF2B5EF4-FFF2-40B4-BE49-F238E27FC236}">
                  <a16:creationId xmlns:a16="http://schemas.microsoft.com/office/drawing/2014/main" id="{17654F08-020E-4414-941F-9DB9B7573DD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8">
              <a:extLst>
                <a:ext uri="{FF2B5EF4-FFF2-40B4-BE49-F238E27FC236}">
                  <a16:creationId xmlns:a16="http://schemas.microsoft.com/office/drawing/2014/main" id="{A55821BD-2328-4F31-90E9-13E16D55CF54}"/>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9">
              <a:extLst>
                <a:ext uri="{FF2B5EF4-FFF2-40B4-BE49-F238E27FC236}">
                  <a16:creationId xmlns:a16="http://schemas.microsoft.com/office/drawing/2014/main" id="{C14CBF0F-B390-4CE3-B92D-6A914502A48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0">
              <a:extLst>
                <a:ext uri="{FF2B5EF4-FFF2-40B4-BE49-F238E27FC236}">
                  <a16:creationId xmlns:a16="http://schemas.microsoft.com/office/drawing/2014/main" id="{0D96661E-8ABC-4E30-8D0D-823D18D2D635}"/>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1">
              <a:extLst>
                <a:ext uri="{FF2B5EF4-FFF2-40B4-BE49-F238E27FC236}">
                  <a16:creationId xmlns:a16="http://schemas.microsoft.com/office/drawing/2014/main" id="{34D085B4-5091-44C8-940C-41BC7C9EDF2B}"/>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2">
              <a:extLst>
                <a:ext uri="{FF2B5EF4-FFF2-40B4-BE49-F238E27FC236}">
                  <a16:creationId xmlns:a16="http://schemas.microsoft.com/office/drawing/2014/main" id="{9A794CFD-95C5-47A2-8678-F61ED541F707}"/>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3">
              <a:extLst>
                <a:ext uri="{FF2B5EF4-FFF2-40B4-BE49-F238E27FC236}">
                  <a16:creationId xmlns:a16="http://schemas.microsoft.com/office/drawing/2014/main" id="{71E10713-0CDE-461F-A3CB-D3202CD8E552}"/>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4">
              <a:extLst>
                <a:ext uri="{FF2B5EF4-FFF2-40B4-BE49-F238E27FC236}">
                  <a16:creationId xmlns:a16="http://schemas.microsoft.com/office/drawing/2014/main" id="{4664B130-C6A7-4108-8740-43A95B63D878}"/>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5">
              <a:extLst>
                <a:ext uri="{FF2B5EF4-FFF2-40B4-BE49-F238E27FC236}">
                  <a16:creationId xmlns:a16="http://schemas.microsoft.com/office/drawing/2014/main" id="{B6F21A6E-FD8A-43B6-9252-8EE5C20D047C}"/>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6">
              <a:extLst>
                <a:ext uri="{FF2B5EF4-FFF2-40B4-BE49-F238E27FC236}">
                  <a16:creationId xmlns:a16="http://schemas.microsoft.com/office/drawing/2014/main" id="{66D4EB5D-2490-477A-99FD-0232F4A278F0}"/>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7">
              <a:extLst>
                <a:ext uri="{FF2B5EF4-FFF2-40B4-BE49-F238E27FC236}">
                  <a16:creationId xmlns:a16="http://schemas.microsoft.com/office/drawing/2014/main" id="{30D6F86D-E356-49B8-BB13-AF8D3A389D83}"/>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8">
              <a:extLst>
                <a:ext uri="{FF2B5EF4-FFF2-40B4-BE49-F238E27FC236}">
                  <a16:creationId xmlns:a16="http://schemas.microsoft.com/office/drawing/2014/main" id="{90E59E41-2EAD-4C7B-847F-144982F087A1}"/>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9">
              <a:extLst>
                <a:ext uri="{FF2B5EF4-FFF2-40B4-BE49-F238E27FC236}">
                  <a16:creationId xmlns:a16="http://schemas.microsoft.com/office/drawing/2014/main" id="{D35BF5D2-0A8A-49A9-8DF2-705E0178D894}"/>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30">
              <a:extLst>
                <a:ext uri="{FF2B5EF4-FFF2-40B4-BE49-F238E27FC236}">
                  <a16:creationId xmlns:a16="http://schemas.microsoft.com/office/drawing/2014/main" id="{E1BCF1FE-1626-44F9-AD9A-2D6DEDF51003}"/>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1">
              <a:extLst>
                <a:ext uri="{FF2B5EF4-FFF2-40B4-BE49-F238E27FC236}">
                  <a16:creationId xmlns:a16="http://schemas.microsoft.com/office/drawing/2014/main" id="{1B25FC10-0141-4BFF-8C26-D54651ECAE6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2">
              <a:extLst>
                <a:ext uri="{FF2B5EF4-FFF2-40B4-BE49-F238E27FC236}">
                  <a16:creationId xmlns:a16="http://schemas.microsoft.com/office/drawing/2014/main" id="{59D42D68-C176-4F22-B956-DA1DB20DFE44}"/>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33">
              <a:extLst>
                <a:ext uri="{FF2B5EF4-FFF2-40B4-BE49-F238E27FC236}">
                  <a16:creationId xmlns:a16="http://schemas.microsoft.com/office/drawing/2014/main" id="{1C42145E-BA8E-4EB5-90B3-8BC326AE8581}"/>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4">
              <a:extLst>
                <a:ext uri="{FF2B5EF4-FFF2-40B4-BE49-F238E27FC236}">
                  <a16:creationId xmlns:a16="http://schemas.microsoft.com/office/drawing/2014/main" id="{62D5B2EC-C162-4DF3-8E55-97535BD71995}"/>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35">
              <a:extLst>
                <a:ext uri="{FF2B5EF4-FFF2-40B4-BE49-F238E27FC236}">
                  <a16:creationId xmlns:a16="http://schemas.microsoft.com/office/drawing/2014/main" id="{A3AD742C-2F80-4D13-8FAA-AAF5029B1B1D}"/>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6">
              <a:extLst>
                <a:ext uri="{FF2B5EF4-FFF2-40B4-BE49-F238E27FC236}">
                  <a16:creationId xmlns:a16="http://schemas.microsoft.com/office/drawing/2014/main" id="{D76A59A0-9661-45B4-A59E-67BB4CF1D281}"/>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7">
              <a:extLst>
                <a:ext uri="{FF2B5EF4-FFF2-40B4-BE49-F238E27FC236}">
                  <a16:creationId xmlns:a16="http://schemas.microsoft.com/office/drawing/2014/main" id="{B4821DAB-1B60-4230-BE63-407AC5FAD79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8">
              <a:extLst>
                <a:ext uri="{FF2B5EF4-FFF2-40B4-BE49-F238E27FC236}">
                  <a16:creationId xmlns:a16="http://schemas.microsoft.com/office/drawing/2014/main" id="{C5AC0E9E-BB12-4161-8D0A-4A8595A7EA03}"/>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9">
              <a:extLst>
                <a:ext uri="{FF2B5EF4-FFF2-40B4-BE49-F238E27FC236}">
                  <a16:creationId xmlns:a16="http://schemas.microsoft.com/office/drawing/2014/main" id="{B378D1AC-E074-42FD-B1D0-713DE3720E2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0">
              <a:extLst>
                <a:ext uri="{FF2B5EF4-FFF2-40B4-BE49-F238E27FC236}">
                  <a16:creationId xmlns:a16="http://schemas.microsoft.com/office/drawing/2014/main" id="{C5DA82ED-3ECD-4FA4-9F4C-6545C0A2BC26}"/>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41">
              <a:extLst>
                <a:ext uri="{FF2B5EF4-FFF2-40B4-BE49-F238E27FC236}">
                  <a16:creationId xmlns:a16="http://schemas.microsoft.com/office/drawing/2014/main" id="{3625F474-44A0-4CC0-81F6-5C788F3EC0EE}"/>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42">
              <a:extLst>
                <a:ext uri="{FF2B5EF4-FFF2-40B4-BE49-F238E27FC236}">
                  <a16:creationId xmlns:a16="http://schemas.microsoft.com/office/drawing/2014/main" id="{05A431C0-2598-4F4C-A961-E209A1670F17}"/>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43">
              <a:extLst>
                <a:ext uri="{FF2B5EF4-FFF2-40B4-BE49-F238E27FC236}">
                  <a16:creationId xmlns:a16="http://schemas.microsoft.com/office/drawing/2014/main" id="{A37ED1E3-C823-4F16-ABC1-A7BDE5464449}"/>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44">
              <a:extLst>
                <a:ext uri="{FF2B5EF4-FFF2-40B4-BE49-F238E27FC236}">
                  <a16:creationId xmlns:a16="http://schemas.microsoft.com/office/drawing/2014/main" id="{F96E572C-4E18-4249-9487-3F26AA2AF77A}"/>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
              <a:extLst>
                <a:ext uri="{FF2B5EF4-FFF2-40B4-BE49-F238E27FC236}">
                  <a16:creationId xmlns:a16="http://schemas.microsoft.com/office/drawing/2014/main" id="{57A16712-7B4E-451A-9B45-A1E911342FAC}"/>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6">
              <a:extLst>
                <a:ext uri="{FF2B5EF4-FFF2-40B4-BE49-F238E27FC236}">
                  <a16:creationId xmlns:a16="http://schemas.microsoft.com/office/drawing/2014/main" id="{908305C9-E2C2-42A3-B5CC-5E79D350C9A6}"/>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7">
              <a:extLst>
                <a:ext uri="{FF2B5EF4-FFF2-40B4-BE49-F238E27FC236}">
                  <a16:creationId xmlns:a16="http://schemas.microsoft.com/office/drawing/2014/main" id="{FAB566F3-6EAA-4D56-BC65-4DE082604DAF}"/>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48">
              <a:extLst>
                <a:ext uri="{FF2B5EF4-FFF2-40B4-BE49-F238E27FC236}">
                  <a16:creationId xmlns:a16="http://schemas.microsoft.com/office/drawing/2014/main" id="{5FB0C4D2-ACFA-4FEC-B819-77E7BA63C5FF}"/>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49">
              <a:extLst>
                <a:ext uri="{FF2B5EF4-FFF2-40B4-BE49-F238E27FC236}">
                  <a16:creationId xmlns:a16="http://schemas.microsoft.com/office/drawing/2014/main" id="{FBF8DABA-5B43-46B8-9E57-F66E2CE4946E}"/>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0">
              <a:extLst>
                <a:ext uri="{FF2B5EF4-FFF2-40B4-BE49-F238E27FC236}">
                  <a16:creationId xmlns:a16="http://schemas.microsoft.com/office/drawing/2014/main" id="{45AF494C-8A70-4A9B-9AC4-3BB7908AC33C}"/>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1">
              <a:extLst>
                <a:ext uri="{FF2B5EF4-FFF2-40B4-BE49-F238E27FC236}">
                  <a16:creationId xmlns:a16="http://schemas.microsoft.com/office/drawing/2014/main" id="{2BBD13E6-4E76-41A3-9A1A-C1874D958122}"/>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2">
              <a:extLst>
                <a:ext uri="{FF2B5EF4-FFF2-40B4-BE49-F238E27FC236}">
                  <a16:creationId xmlns:a16="http://schemas.microsoft.com/office/drawing/2014/main" id="{497EDEAE-C20B-43D9-AAD6-778053296AD8}"/>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3">
              <a:extLst>
                <a:ext uri="{FF2B5EF4-FFF2-40B4-BE49-F238E27FC236}">
                  <a16:creationId xmlns:a16="http://schemas.microsoft.com/office/drawing/2014/main" id="{8E25A2F3-4FE6-4585-AE9B-8A2F8D0B4387}"/>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4">
              <a:extLst>
                <a:ext uri="{FF2B5EF4-FFF2-40B4-BE49-F238E27FC236}">
                  <a16:creationId xmlns:a16="http://schemas.microsoft.com/office/drawing/2014/main" id="{AA0AC95D-F55C-4682-AC54-B737EC99ED83}"/>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5">
              <a:extLst>
                <a:ext uri="{FF2B5EF4-FFF2-40B4-BE49-F238E27FC236}">
                  <a16:creationId xmlns:a16="http://schemas.microsoft.com/office/drawing/2014/main" id="{2FFD9BE1-D3DC-472D-A0BE-D85DA3E0511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6">
              <a:extLst>
                <a:ext uri="{FF2B5EF4-FFF2-40B4-BE49-F238E27FC236}">
                  <a16:creationId xmlns:a16="http://schemas.microsoft.com/office/drawing/2014/main" id="{749F8669-20EB-4F05-94AE-0643CC6429E9}"/>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7">
              <a:extLst>
                <a:ext uri="{FF2B5EF4-FFF2-40B4-BE49-F238E27FC236}">
                  <a16:creationId xmlns:a16="http://schemas.microsoft.com/office/drawing/2014/main" id="{03CBDA45-9C8E-40D4-B5F2-E2E3D1B4CB20}"/>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8">
              <a:extLst>
                <a:ext uri="{FF2B5EF4-FFF2-40B4-BE49-F238E27FC236}">
                  <a16:creationId xmlns:a16="http://schemas.microsoft.com/office/drawing/2014/main" id="{E109D5DD-0A47-4CB5-9167-8FA2B5407A3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9">
              <a:extLst>
                <a:ext uri="{FF2B5EF4-FFF2-40B4-BE49-F238E27FC236}">
                  <a16:creationId xmlns:a16="http://schemas.microsoft.com/office/drawing/2014/main" id="{A22AE4D6-9012-4077-A81B-62F37DEF94E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60">
              <a:extLst>
                <a:ext uri="{FF2B5EF4-FFF2-40B4-BE49-F238E27FC236}">
                  <a16:creationId xmlns:a16="http://schemas.microsoft.com/office/drawing/2014/main" id="{AA01EA6A-C359-430C-A2D0-726100F30FD9}"/>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61">
              <a:extLst>
                <a:ext uri="{FF2B5EF4-FFF2-40B4-BE49-F238E27FC236}">
                  <a16:creationId xmlns:a16="http://schemas.microsoft.com/office/drawing/2014/main" id="{EF645377-A4F1-4F33-AA3B-07DE0F08C17E}"/>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62">
              <a:extLst>
                <a:ext uri="{FF2B5EF4-FFF2-40B4-BE49-F238E27FC236}">
                  <a16:creationId xmlns:a16="http://schemas.microsoft.com/office/drawing/2014/main" id="{9F79818C-4436-4887-8042-1789E3859A5F}"/>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63">
              <a:extLst>
                <a:ext uri="{FF2B5EF4-FFF2-40B4-BE49-F238E27FC236}">
                  <a16:creationId xmlns:a16="http://schemas.microsoft.com/office/drawing/2014/main" id="{247C9001-A4F7-47FB-9716-C717D9CBB1B9}"/>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010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71CD-B2A5-48B8-A5D8-BA8BACC5FF8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D59C54-DC41-4B74-A2F8-7D251DFFEC25}"/>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C6E34D-DEC9-4B69-B5A8-8D485DA100A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6A4B35-FF9B-45BF-A693-9630C87D92C2}"/>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2020/3/3</a:t>
            </a:fld>
            <a:endParaRPr lang="zh-CN" altLang="en-US"/>
          </a:p>
        </p:txBody>
      </p:sp>
      <p:sp>
        <p:nvSpPr>
          <p:cNvPr id="6" name="页脚占位符 5">
            <a:extLst>
              <a:ext uri="{FF2B5EF4-FFF2-40B4-BE49-F238E27FC236}">
                <a16:creationId xmlns:a16="http://schemas.microsoft.com/office/drawing/2014/main" id="{48DEBBC0-6F92-4E88-87CF-29FB3E6CD2B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11C3B8-C895-4B46-9F4F-29FD124416A9}"/>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extLst>
      <p:ext uri="{BB962C8B-B14F-4D97-AF65-F5344CB8AC3E}">
        <p14:creationId xmlns:p14="http://schemas.microsoft.com/office/powerpoint/2010/main" val="245959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81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4" r:id="rId5"/>
    <p:sldLayoutId id="2147483662" r:id="rId6"/>
    <p:sldLayoutId id="2147483660"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1F66BC1-B0D4-4498-9704-04A67CAEBEAA}"/>
              </a:ext>
            </a:extLst>
          </p:cNvPr>
          <p:cNvSpPr txBox="1"/>
          <p:nvPr/>
        </p:nvSpPr>
        <p:spPr>
          <a:xfrm>
            <a:off x="854868" y="1002128"/>
            <a:ext cx="10907641" cy="3416320"/>
          </a:xfrm>
          <a:prstGeom prst="rect">
            <a:avLst/>
          </a:prstGeom>
          <a:noFill/>
        </p:spPr>
        <p:txBody>
          <a:bodyPr wrap="square" rtlCol="0">
            <a:spAutoFit/>
          </a:bodyPr>
          <a:lstStyle/>
          <a:p>
            <a:pPr algn="ctr">
              <a:lnSpc>
                <a:spcPct val="150000"/>
              </a:lnSpc>
            </a:pPr>
            <a:r>
              <a:rPr lang="zh-CN" altLang="en-US" sz="7200" b="1" smtClean="0">
                <a:solidFill>
                  <a:schemeClr val="bg1"/>
                </a:solidFill>
                <a:latin typeface="微软雅黑" panose="020B0503020204020204" pitchFamily="34" charset="-122"/>
                <a:ea typeface="微软雅黑" panose="020B0503020204020204" pitchFamily="34" charset="-122"/>
              </a:rPr>
              <a:t>第二章 </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7200" b="1" dirty="0" smtClean="0">
                <a:solidFill>
                  <a:schemeClr val="bg1"/>
                </a:solidFill>
                <a:latin typeface="微软雅黑" panose="020B0503020204020204" pitchFamily="34" charset="-122"/>
                <a:ea typeface="微软雅黑" panose="020B0503020204020204" pitchFamily="34" charset="-122"/>
              </a:rPr>
              <a:t>分布式系统与去中心化</a:t>
            </a:r>
            <a:endParaRPr lang="en-US" altLang="zh-CN" sz="72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15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5823" y="5151020"/>
            <a:ext cx="6096000" cy="923330"/>
          </a:xfrm>
          <a:prstGeom prst="rect">
            <a:avLst/>
          </a:prstGeom>
        </p:spPr>
        <p:txBody>
          <a:bodyPr>
            <a:spAutoFit/>
          </a:bodyPr>
          <a:lstStyle/>
          <a:p>
            <a:r>
              <a:rPr lang="zh-CN" altLang="en-US" dirty="0">
                <a:solidFill>
                  <a:srgbClr val="111111"/>
                </a:solidFill>
                <a:latin typeface="Georgia" panose="02040502050405020303" pitchFamily="18" charset="0"/>
              </a:rPr>
              <a:t>用户可以选择向 </a:t>
            </a:r>
            <a:r>
              <a:rPr lang="en-US" altLang="zh-CN" dirty="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或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发起读操作。不管是哪台服务器，只要收到请求，就必须告诉用户，到底是 </a:t>
            </a:r>
            <a:r>
              <a:rPr lang="en-US" altLang="zh-CN" dirty="0">
                <a:solidFill>
                  <a:srgbClr val="111111"/>
                </a:solidFill>
                <a:latin typeface="Georgia" panose="02040502050405020303" pitchFamily="18" charset="0"/>
              </a:rPr>
              <a:t>v0 </a:t>
            </a:r>
            <a:r>
              <a:rPr lang="zh-CN" altLang="en-US" dirty="0">
                <a:solidFill>
                  <a:srgbClr val="111111"/>
                </a:solidFill>
                <a:latin typeface="Georgia" panose="02040502050405020303" pitchFamily="18" charset="0"/>
              </a:rPr>
              <a:t>还是 </a:t>
            </a:r>
            <a:r>
              <a:rPr lang="en-US" altLang="zh-CN" dirty="0">
                <a:solidFill>
                  <a:srgbClr val="111111"/>
                </a:solidFill>
                <a:latin typeface="Georgia" panose="02040502050405020303" pitchFamily="18" charset="0"/>
              </a:rPr>
              <a:t>v1</a:t>
            </a:r>
            <a:r>
              <a:rPr lang="zh-CN" altLang="en-US" dirty="0">
                <a:solidFill>
                  <a:srgbClr val="111111"/>
                </a:solidFill>
                <a:latin typeface="Georgia" panose="02040502050405020303" pitchFamily="18" charset="0"/>
              </a:rPr>
              <a:t>，否则就不满足可用性。</a:t>
            </a:r>
            <a:endParaRPr lang="zh-CN" altLang="en-US" dirty="0"/>
          </a:p>
        </p:txBody>
      </p:sp>
      <p:sp>
        <p:nvSpPr>
          <p:cNvPr id="4" name="矩形 3"/>
          <p:cNvSpPr/>
          <p:nvPr/>
        </p:nvSpPr>
        <p:spPr>
          <a:xfrm>
            <a:off x="701023" y="265045"/>
            <a:ext cx="877163"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可用性</a:t>
            </a:r>
            <a:endParaRPr lang="zh-CN" altLang="en-US" dirty="0"/>
          </a:p>
        </p:txBody>
      </p:sp>
      <p:pic>
        <p:nvPicPr>
          <p:cNvPr id="3074" name="Picture 2" descr="https://www.wangbase.com/blogimg/asset/201807/bg20180716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75" y="1127876"/>
            <a:ext cx="4597909" cy="366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1023" y="265045"/>
            <a:ext cx="877163"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可用性</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823531144"/>
              </p:ext>
            </p:extLst>
          </p:nvPr>
        </p:nvGraphicFramePr>
        <p:xfrm>
          <a:off x="1674369" y="634377"/>
          <a:ext cx="7623195" cy="3985514"/>
        </p:xfrm>
        <a:graphic>
          <a:graphicData uri="http://schemas.openxmlformats.org/drawingml/2006/table">
            <a:tbl>
              <a:tblPr/>
              <a:tblGrid>
                <a:gridCol w="2541065">
                  <a:extLst>
                    <a:ext uri="{9D8B030D-6E8A-4147-A177-3AD203B41FA5}">
                      <a16:colId xmlns:a16="http://schemas.microsoft.com/office/drawing/2014/main" val="1048846870"/>
                    </a:ext>
                  </a:extLst>
                </a:gridCol>
                <a:gridCol w="2541065">
                  <a:extLst>
                    <a:ext uri="{9D8B030D-6E8A-4147-A177-3AD203B41FA5}">
                      <a16:colId xmlns:a16="http://schemas.microsoft.com/office/drawing/2014/main" val="4283933368"/>
                    </a:ext>
                  </a:extLst>
                </a:gridCol>
                <a:gridCol w="2541065">
                  <a:extLst>
                    <a:ext uri="{9D8B030D-6E8A-4147-A177-3AD203B41FA5}">
                      <a16:colId xmlns:a16="http://schemas.microsoft.com/office/drawing/2014/main" val="2674841849"/>
                    </a:ext>
                  </a:extLst>
                </a:gridCol>
              </a:tblGrid>
              <a:tr h="924177">
                <a:tc>
                  <a:txBody>
                    <a:bodyPr/>
                    <a:lstStyle/>
                    <a:p>
                      <a:pPr algn="l"/>
                      <a:r>
                        <a:rPr lang="zh-CN" altLang="en-US" b="1">
                          <a:solidFill>
                            <a:srgbClr val="4F4F4F"/>
                          </a:solidFill>
                          <a:effectLst/>
                        </a:rPr>
                        <a:t>可用性分类</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FF3F5"/>
                    </a:solidFill>
                  </a:tcPr>
                </a:tc>
                <a:tc>
                  <a:txBody>
                    <a:bodyPr/>
                    <a:lstStyle/>
                    <a:p>
                      <a:pPr algn="l"/>
                      <a:r>
                        <a:rPr lang="zh-CN" altLang="en-US" b="1">
                          <a:solidFill>
                            <a:srgbClr val="4F4F4F"/>
                          </a:solidFill>
                          <a:effectLst/>
                        </a:rPr>
                        <a:t>可用水平（</a:t>
                      </a:r>
                      <a:r>
                        <a:rPr lang="en-US" altLang="zh-CN" b="1">
                          <a:solidFill>
                            <a:srgbClr val="4F4F4F"/>
                          </a:solidFill>
                          <a:effectLst/>
                        </a:rPr>
                        <a:t>%</a:t>
                      </a:r>
                      <a:r>
                        <a:rPr lang="zh-CN" altLang="en-US" b="1">
                          <a:solidFill>
                            <a:srgbClr val="4F4F4F"/>
                          </a:solidFill>
                          <a:effectLst/>
                        </a:rPr>
                        <a:t>）</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FF3F5"/>
                    </a:solidFill>
                  </a:tcPr>
                </a:tc>
                <a:tc>
                  <a:txBody>
                    <a:bodyPr/>
                    <a:lstStyle/>
                    <a:p>
                      <a:pPr algn="l"/>
                      <a:r>
                        <a:rPr lang="zh-CN" altLang="en-US" b="1" dirty="0">
                          <a:solidFill>
                            <a:srgbClr val="4F4F4F"/>
                          </a:solidFill>
                          <a:effectLst/>
                        </a:rPr>
                        <a:t>年可容忍停机时间</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2943876935"/>
                  </a:ext>
                </a:extLst>
              </a:tr>
              <a:tr h="534290">
                <a:tc>
                  <a:txBody>
                    <a:bodyPr/>
                    <a:lstStyle/>
                    <a:p>
                      <a:pPr algn="l"/>
                      <a:r>
                        <a:rPr lang="zh-CN" altLang="en-US" b="0">
                          <a:solidFill>
                            <a:srgbClr val="4F4F4F"/>
                          </a:solidFill>
                          <a:effectLst/>
                        </a:rPr>
                        <a:t>容错可用性</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dirty="0">
                          <a:solidFill>
                            <a:srgbClr val="4F4F4F"/>
                          </a:solidFill>
                          <a:effectLst/>
                        </a:rPr>
                        <a:t>99.9999</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b="0">
                          <a:solidFill>
                            <a:srgbClr val="4F4F4F"/>
                          </a:solidFill>
                          <a:effectLst/>
                        </a:rPr>
                        <a:t>&lt;1 min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7765545"/>
                  </a:ext>
                </a:extLst>
              </a:tr>
              <a:tr h="534290">
                <a:tc>
                  <a:txBody>
                    <a:bodyPr/>
                    <a:lstStyle/>
                    <a:p>
                      <a:pPr algn="l"/>
                      <a:r>
                        <a:rPr lang="zh-CN" altLang="en-US" b="0" dirty="0">
                          <a:solidFill>
                            <a:srgbClr val="4F4F4F"/>
                          </a:solidFill>
                          <a:effectLst/>
                        </a:rPr>
                        <a:t>极高可用性</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99.999</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a:r>
                        <a:rPr lang="en-US" b="0" dirty="0">
                          <a:solidFill>
                            <a:srgbClr val="4F4F4F"/>
                          </a:solidFill>
                          <a:effectLst/>
                        </a:rPr>
                        <a:t>&lt;5 min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335810367"/>
                  </a:ext>
                </a:extLst>
              </a:tr>
              <a:tr h="924177">
                <a:tc>
                  <a:txBody>
                    <a:bodyPr/>
                    <a:lstStyle/>
                    <a:p>
                      <a:pPr algn="l"/>
                      <a:r>
                        <a:rPr lang="zh-CN" altLang="en-US" b="0">
                          <a:solidFill>
                            <a:srgbClr val="4F4F4F"/>
                          </a:solidFill>
                          <a:effectLst/>
                        </a:rPr>
                        <a:t>具有故障自动恢复能力的可用性</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99.99</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b="0">
                          <a:solidFill>
                            <a:srgbClr val="4F4F4F"/>
                          </a:solidFill>
                          <a:effectLst/>
                        </a:rPr>
                        <a:t>&lt;53 min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42974206"/>
                  </a:ext>
                </a:extLst>
              </a:tr>
              <a:tr h="534290">
                <a:tc>
                  <a:txBody>
                    <a:bodyPr/>
                    <a:lstStyle/>
                    <a:p>
                      <a:pPr algn="l"/>
                      <a:r>
                        <a:rPr lang="zh-CN" altLang="en-US" b="0">
                          <a:solidFill>
                            <a:srgbClr val="4F4F4F"/>
                          </a:solidFill>
                          <a:effectLst/>
                        </a:rPr>
                        <a:t>高可用性</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99.9</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a:r>
                        <a:rPr lang="en-US" b="0">
                          <a:solidFill>
                            <a:srgbClr val="4F4F4F"/>
                          </a:solidFill>
                          <a:effectLst/>
                        </a:rPr>
                        <a:t>&lt;8.8h</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88334951"/>
                  </a:ext>
                </a:extLst>
              </a:tr>
              <a:tr h="534290">
                <a:tc>
                  <a:txBody>
                    <a:bodyPr/>
                    <a:lstStyle/>
                    <a:p>
                      <a:pPr algn="l"/>
                      <a:r>
                        <a:rPr lang="zh-CN" altLang="en-US" b="0">
                          <a:solidFill>
                            <a:srgbClr val="4F4F4F"/>
                          </a:solidFill>
                          <a:effectLst/>
                        </a:rPr>
                        <a:t>商品可用性</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99</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b="0" dirty="0">
                          <a:solidFill>
                            <a:srgbClr val="4F4F4F"/>
                          </a:solidFill>
                          <a:effectLst/>
                        </a:rPr>
                        <a:t>&lt;43.8 min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8193971"/>
                  </a:ext>
                </a:extLst>
              </a:tr>
            </a:tbl>
          </a:graphicData>
        </a:graphic>
      </p:graphicFrame>
      <p:sp>
        <p:nvSpPr>
          <p:cNvPr id="5" name="Rectangle 1"/>
          <p:cNvSpPr>
            <a:spLocks noChangeArrowheads="1"/>
          </p:cNvSpPr>
          <p:nvPr/>
        </p:nvSpPr>
        <p:spPr bwMode="auto">
          <a:xfrm>
            <a:off x="1027922" y="5056811"/>
            <a:ext cx="986111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通常我们描述一个系统的可用性时，我们说淘宝的系统可用性可以达到5个9，意思就是说他的可用水平是99.999%，即全年停机时间不超过 </a:t>
            </a:r>
            <a:r>
              <a:rPr kumimoji="0" lang="zh-CN" altLang="zh-CN" sz="1100" b="0" i="0" u="none" strike="noStrike" cap="none" normalizeH="0" baseline="0" dirty="0" smtClean="0">
                <a:ln>
                  <a:noFill/>
                </a:ln>
                <a:solidFill>
                  <a:srgbClr val="4F4F4F"/>
                </a:solidFill>
                <a:effectLst/>
                <a:latin typeface="Arial Unicode MS"/>
                <a:ea typeface="Source Code Pro"/>
              </a:rPr>
              <a:t>(1-0.99999)*365*24*60 = 5.256 min</a:t>
            </a: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，这是一个极高的要求。</a:t>
            </a:r>
            <a:endParaRPr kumimoji="0" lang="zh-CN"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一个分布式系统，上下游</a:t>
            </a:r>
            <a:r>
              <a:rPr kumimoji="0" lang="zh-CN" altLang="en-US"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涉及</a:t>
            </a: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很多系统</a:t>
            </a:r>
            <a:endParaRPr kumimoji="0" lang="en-US"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负载均衡</a:t>
            </a:r>
            <a:r>
              <a:rPr kumimoji="0" lang="zh-CN" altLang="en-US"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WEB服务器</a:t>
            </a:r>
            <a:r>
              <a:rPr kumimoji="0" lang="zh-CN" altLang="en-US"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应用代码</a:t>
            </a:r>
            <a:r>
              <a:rPr kumimoji="0" lang="zh-CN" altLang="en-US"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dirty="0" smtClean="0">
                <a:ln>
                  <a:noFill/>
                </a:ln>
                <a:solidFill>
                  <a:srgbClr val="4F4F4F"/>
                </a:solidFill>
                <a:effectLst/>
                <a:latin typeface="微软雅黑" panose="020B0503020204020204" pitchFamily="34" charset="-122"/>
                <a:ea typeface="微软雅黑" panose="020B0503020204020204" pitchFamily="34" charset="-122"/>
              </a:rPr>
              <a:t>数据库服务器等</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399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49839" y="3881377"/>
            <a:ext cx="6096000" cy="2585323"/>
          </a:xfrm>
          <a:prstGeom prst="rect">
            <a:avLst/>
          </a:prstGeom>
        </p:spPr>
        <p:txBody>
          <a:bodyPr>
            <a:spAutoFit/>
          </a:bodyPr>
          <a:lstStyle/>
          <a:p>
            <a:r>
              <a:rPr lang="zh-CN" altLang="en-US" dirty="0">
                <a:solidFill>
                  <a:srgbClr val="111111"/>
                </a:solidFill>
                <a:latin typeface="Georgia" panose="02040502050405020303" pitchFamily="18" charset="0"/>
              </a:rPr>
              <a:t>如果保证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的一致性，那么 </a:t>
            </a:r>
            <a:r>
              <a:rPr lang="en-US" altLang="zh-CN" dirty="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必须在写操作时，锁定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的读操作和写操作。只有数据同步后，才能重新开放读写。锁定期间，</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不能读写，没有可用性不。</a:t>
            </a:r>
          </a:p>
          <a:p>
            <a:r>
              <a:rPr lang="zh-CN" altLang="en-US" dirty="0">
                <a:solidFill>
                  <a:srgbClr val="111111"/>
                </a:solidFill>
                <a:latin typeface="Georgia" panose="02040502050405020303" pitchFamily="18" charset="0"/>
              </a:rPr>
              <a:t>如果保证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的可用性，那么势必不能锁定 </a:t>
            </a:r>
            <a:r>
              <a:rPr lang="en-US" altLang="zh-CN" dirty="0">
                <a:solidFill>
                  <a:srgbClr val="111111"/>
                </a:solidFill>
                <a:latin typeface="Georgia" panose="02040502050405020303" pitchFamily="18" charset="0"/>
              </a:rPr>
              <a:t>G2</a:t>
            </a:r>
            <a:r>
              <a:rPr lang="zh-CN" altLang="en-US" dirty="0">
                <a:solidFill>
                  <a:srgbClr val="111111"/>
                </a:solidFill>
                <a:latin typeface="Georgia" panose="02040502050405020303" pitchFamily="18" charset="0"/>
              </a:rPr>
              <a:t>，所以一致性不成立。</a:t>
            </a:r>
          </a:p>
          <a:p>
            <a:r>
              <a:rPr lang="zh-CN" altLang="en-US" dirty="0">
                <a:solidFill>
                  <a:srgbClr val="111111"/>
                </a:solidFill>
                <a:latin typeface="Georgia" panose="02040502050405020303" pitchFamily="18" charset="0"/>
              </a:rPr>
              <a:t>综上所述，</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无法同时做到一致性和可用性。系统设计时只能选择一个目标。如果追求一致性，那么无法保证所有节点的可用性；如果追求所有节点的可用性，那就没法做到一致性。</a:t>
            </a:r>
            <a:endParaRPr lang="zh-CN" altLang="en-US" b="0" i="0" u="none" strike="noStrike" dirty="0">
              <a:solidFill>
                <a:srgbClr val="111111"/>
              </a:solidFill>
              <a:effectLst/>
              <a:latin typeface="Georgia" panose="02040502050405020303" pitchFamily="18" charset="0"/>
            </a:endParaRPr>
          </a:p>
        </p:txBody>
      </p:sp>
      <p:sp>
        <p:nvSpPr>
          <p:cNvPr id="3" name="矩形 2"/>
          <p:cNvSpPr/>
          <p:nvPr/>
        </p:nvSpPr>
        <p:spPr>
          <a:xfrm>
            <a:off x="701023" y="265045"/>
            <a:ext cx="1784463" cy="369332"/>
          </a:xfrm>
          <a:prstGeom prst="rect">
            <a:avLst/>
          </a:prstGeom>
        </p:spPr>
        <p:txBody>
          <a:bodyPr wrap="none">
            <a:spAutoFit/>
          </a:bodyPr>
          <a:lstStyle/>
          <a:p>
            <a:r>
              <a:rPr lang="zh-CN" altLang="en-US" b="1" dirty="0" smtClean="0">
                <a:solidFill>
                  <a:schemeClr val="accent1"/>
                </a:solidFill>
                <a:latin typeface="华文宋体" panose="02010600040101010101" pitchFamily="2" charset="-122"/>
                <a:ea typeface="华文宋体" panose="02010600040101010101" pitchFamily="2" charset="-122"/>
              </a:rPr>
              <a:t>一致性和可用性</a:t>
            </a:r>
            <a:endParaRPr lang="zh-CN" altLang="en-US" dirty="0"/>
          </a:p>
        </p:txBody>
      </p:sp>
      <p:pic>
        <p:nvPicPr>
          <p:cNvPr id="6" name="Picture 2" descr="https://www.wangbase.com/blogimg/asset/201807/bg20180716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428" y="721366"/>
            <a:ext cx="6600825" cy="32480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wangbase.com/blogimg/asset/201807/bg20180716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0" y="794766"/>
            <a:ext cx="36957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30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96127" y="1515106"/>
            <a:ext cx="8183065" cy="3693319"/>
          </a:xfrm>
          <a:prstGeom prst="rect">
            <a:avLst/>
          </a:prstGeom>
        </p:spPr>
        <p:txBody>
          <a:bodyPr wrap="square">
            <a:spAutoFit/>
          </a:bodyPr>
          <a:lstStyle/>
          <a:p>
            <a:pPr>
              <a:lnSpc>
                <a:spcPct val="150000"/>
              </a:lnSpc>
            </a:pPr>
            <a:r>
              <a:rPr lang="en-US" altLang="zh-CN" b="1" dirty="0"/>
              <a:t>CP without </a:t>
            </a:r>
            <a:r>
              <a:rPr lang="en-US" altLang="zh-CN" b="1" dirty="0" smtClean="0"/>
              <a:t>A</a:t>
            </a:r>
            <a:r>
              <a:rPr lang="zh-CN" altLang="en-US" b="1" dirty="0" smtClean="0"/>
              <a:t>：</a:t>
            </a:r>
            <a:r>
              <a:rPr lang="zh-CN" altLang="en-US" dirty="0" smtClean="0"/>
              <a:t>一旦</a:t>
            </a:r>
            <a:r>
              <a:rPr lang="zh-CN" altLang="en-US" dirty="0"/>
              <a:t>发生网络故障或者消息丢失等情况，就要牺牲用户的体验，等待所有数据全部一致了之后再让用户访问系统。分布式</a:t>
            </a:r>
            <a:r>
              <a:rPr lang="zh-CN" altLang="en-US" dirty="0" smtClean="0"/>
              <a:t>存储系统</a:t>
            </a:r>
            <a:r>
              <a:rPr lang="en-US" altLang="zh-CN" dirty="0" smtClean="0"/>
              <a:t>(</a:t>
            </a:r>
            <a:r>
              <a:rPr lang="en-US" altLang="zh-CN" dirty="0" err="1" smtClean="0"/>
              <a:t>Redis</a:t>
            </a:r>
            <a:r>
              <a:rPr lang="zh-CN" altLang="en-US" dirty="0"/>
              <a:t>、</a:t>
            </a:r>
            <a:r>
              <a:rPr lang="en-US" altLang="zh-CN" dirty="0" err="1" smtClean="0"/>
              <a:t>Hbase</a:t>
            </a:r>
            <a:r>
              <a:rPr lang="en-US" altLang="zh-CN" dirty="0" smtClean="0"/>
              <a:t>),</a:t>
            </a:r>
            <a:r>
              <a:rPr lang="zh-CN" altLang="en-US" dirty="0"/>
              <a:t>分布式协调组件</a:t>
            </a:r>
            <a:r>
              <a:rPr lang="en-US" altLang="zh-CN" dirty="0" smtClean="0"/>
              <a:t>Zookeeper.</a:t>
            </a:r>
            <a:endParaRPr lang="en-US" altLang="zh-CN" b="1" dirty="0"/>
          </a:p>
          <a:p>
            <a:pPr>
              <a:lnSpc>
                <a:spcPct val="150000"/>
              </a:lnSpc>
            </a:pPr>
            <a:r>
              <a:rPr lang="en-US" altLang="zh-CN" b="1" dirty="0"/>
              <a:t>AP </a:t>
            </a:r>
            <a:r>
              <a:rPr lang="en-US" altLang="zh-CN" b="1" dirty="0" err="1"/>
              <a:t>wihtout</a:t>
            </a:r>
            <a:r>
              <a:rPr lang="en-US" altLang="zh-CN" b="1" dirty="0"/>
              <a:t> </a:t>
            </a:r>
            <a:r>
              <a:rPr lang="en-US" altLang="zh-CN" b="1" dirty="0" smtClean="0"/>
              <a:t>C</a:t>
            </a:r>
            <a:r>
              <a:rPr lang="zh-CN" altLang="en-US" b="1" dirty="0" smtClean="0"/>
              <a:t>：</a:t>
            </a:r>
            <a:r>
              <a:rPr lang="zh-CN" altLang="en-US" dirty="0"/>
              <a:t>要高可用并允许分区，则需放弃一致性。一旦网络问题发生，节点之间可能会失去联系。为了保证高可用，需要在用户访问时可以马上得到返回，则每个节点只能用本地数据提供服务，而这样会导致全局数据的不一致性</a:t>
            </a:r>
            <a:r>
              <a:rPr lang="zh-CN" altLang="en-US" dirty="0" smtClean="0"/>
              <a:t>。</a:t>
            </a:r>
            <a:r>
              <a:rPr lang="zh-CN" altLang="en-US" dirty="0"/>
              <a:t>淘宝的购物，</a:t>
            </a:r>
            <a:r>
              <a:rPr lang="en-US" altLang="zh-CN" dirty="0"/>
              <a:t>12306</a:t>
            </a:r>
            <a:r>
              <a:rPr lang="zh-CN" altLang="en-US" dirty="0"/>
              <a:t>的买票。都是在可用性和一致性之间舍弃了一致性而选择可用性</a:t>
            </a:r>
            <a:r>
              <a:rPr lang="zh-CN" altLang="en-US" dirty="0" smtClean="0"/>
              <a:t>。</a:t>
            </a:r>
            <a:r>
              <a:rPr lang="zh-CN" altLang="en-US" dirty="0"/>
              <a:t>保证了</a:t>
            </a:r>
            <a:r>
              <a:rPr lang="zh-CN" altLang="en-US"/>
              <a:t>最终</a:t>
            </a:r>
            <a:r>
              <a:rPr lang="zh-CN" altLang="en-US" smtClean="0"/>
              <a:t>一致性</a:t>
            </a:r>
            <a:r>
              <a:rPr lang="zh-CN" altLang="en-US"/>
              <a:t>。</a:t>
            </a:r>
            <a:endParaRPr lang="en-US" altLang="zh-CN" b="1" dirty="0"/>
          </a:p>
          <a:p>
            <a:endParaRPr lang="zh-CN" altLang="en-US" b="0" i="0" u="none" strike="noStrike" dirty="0">
              <a:solidFill>
                <a:srgbClr val="111111"/>
              </a:solidFill>
              <a:effectLst/>
              <a:latin typeface="Georgia" panose="02040502050405020303" pitchFamily="18" charset="0"/>
            </a:endParaRPr>
          </a:p>
        </p:txBody>
      </p:sp>
      <p:sp>
        <p:nvSpPr>
          <p:cNvPr id="3" name="矩形 2"/>
          <p:cNvSpPr/>
          <p:nvPr/>
        </p:nvSpPr>
        <p:spPr>
          <a:xfrm>
            <a:off x="701023" y="265045"/>
            <a:ext cx="646331"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取舍</a:t>
            </a:r>
            <a:endParaRPr lang="zh-CN" altLang="en-US" dirty="0"/>
          </a:p>
        </p:txBody>
      </p:sp>
    </p:spTree>
    <p:extLst>
      <p:ext uri="{BB962C8B-B14F-4D97-AF65-F5344CB8AC3E}">
        <p14:creationId xmlns:p14="http://schemas.microsoft.com/office/powerpoint/2010/main" val="96711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637309" y="1233055"/>
            <a:ext cx="10515600" cy="1433341"/>
          </a:xfrm>
          <a:prstGeom prst="rect">
            <a:avLst/>
          </a:prstGeom>
          <a:noFill/>
        </p:spPr>
        <p:txBody>
          <a:bodyPr wrap="square" rtlCol="0">
            <a:spAutoFit/>
          </a:bodyPr>
          <a:lstStyle/>
          <a:p>
            <a:pPr>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区</a:t>
            </a:r>
            <a:r>
              <a:rPr lang="zh-CN" altLang="en-US" sz="2000" b="1" dirty="0">
                <a:solidFill>
                  <a:schemeClr val="accent1"/>
                </a:solidFill>
                <a:latin typeface="华文宋体" panose="02010600040101010101" pitchFamily="2" charset="-122"/>
                <a:ea typeface="华文宋体" panose="02010600040101010101" pitchFamily="2" charset="-122"/>
              </a:rPr>
              <a:t>块链可以</a:t>
            </a:r>
            <a:r>
              <a:rPr lang="zh-CN" altLang="en-US" sz="2000" b="1" dirty="0" smtClean="0">
                <a:solidFill>
                  <a:schemeClr val="accent1"/>
                </a:solidFill>
                <a:latin typeface="华文宋体" panose="02010600040101010101" pitchFamily="2" charset="-122"/>
                <a:ea typeface="华文宋体" panose="02010600040101010101" pitchFamily="2" charset="-122"/>
              </a:rPr>
              <a:t>实现这三</a:t>
            </a:r>
            <a:r>
              <a:rPr lang="zh-CN" altLang="en-US" sz="2000" b="1" dirty="0">
                <a:solidFill>
                  <a:schemeClr val="accent1"/>
                </a:solidFill>
                <a:latin typeface="华文宋体" panose="02010600040101010101" pitchFamily="2" charset="-122"/>
                <a:ea typeface="华文宋体" panose="02010600040101010101" pitchFamily="2" charset="-122"/>
              </a:rPr>
              <a:t>种</a:t>
            </a:r>
            <a:r>
              <a:rPr lang="zh-CN" altLang="en-US" sz="2000" b="1" dirty="0" smtClean="0">
                <a:solidFill>
                  <a:schemeClr val="accent1"/>
                </a:solidFill>
                <a:latin typeface="华文宋体" panose="02010600040101010101" pitchFamily="2" charset="-122"/>
                <a:ea typeface="华文宋体" panose="02010600040101010101" pitchFamily="2" charset="-122"/>
              </a:rPr>
              <a:t>属性</a:t>
            </a:r>
            <a:endParaRPr lang="en-US" altLang="zh-CN" sz="2000" b="1" dirty="0" smtClean="0">
              <a:solidFill>
                <a:schemeClr val="accent1"/>
              </a:solidFill>
              <a:latin typeface="华文宋体" panose="02010600040101010101" pitchFamily="2" charset="-122"/>
              <a:ea typeface="华文宋体" panose="02010600040101010101" pitchFamily="2" charset="-122"/>
            </a:endParaRPr>
          </a:p>
          <a:p>
            <a:pPr marL="742950" lvl="1" indent="-285750">
              <a:lnSpc>
                <a:spcPct val="150000"/>
              </a:lnSpc>
              <a:buFont typeface="Arial" panose="020B0604020202020204" pitchFamily="34" charset="0"/>
              <a:buChar char="•"/>
            </a:pPr>
            <a:r>
              <a:rPr lang="zh-CN" altLang="en-US" sz="2000" dirty="0" smtClean="0">
                <a:solidFill>
                  <a:schemeClr val="accent1"/>
                </a:solidFill>
                <a:latin typeface="华文宋体" panose="02010600040101010101" pitchFamily="2" charset="-122"/>
                <a:ea typeface="华文宋体" panose="02010600040101010101" pitchFamily="2" charset="-122"/>
              </a:rPr>
              <a:t>通过复制方式实现容错机制</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742950" lvl="1" indent="-285750">
              <a:lnSpc>
                <a:spcPct val="150000"/>
              </a:lnSpc>
              <a:buFont typeface="Arial" panose="020B0604020202020204" pitchFamily="34" charset="0"/>
              <a:buChar char="•"/>
            </a:pPr>
            <a:r>
              <a:rPr lang="zh-CN" altLang="en-US" sz="2000" dirty="0" smtClean="0">
                <a:solidFill>
                  <a:schemeClr val="accent1"/>
                </a:solidFill>
                <a:latin typeface="华文宋体" panose="02010600040101010101" pitchFamily="2" charset="-122"/>
                <a:ea typeface="华文宋体" panose="02010600040101010101" pitchFamily="2" charset="-122"/>
              </a:rPr>
              <a:t>通过一致性算法确保所有节点具有相同的数据</a:t>
            </a:r>
            <a:endParaRPr lang="en-US" altLang="zh-CN" sz="2000"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98648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3.</a:t>
            </a:r>
            <a:r>
              <a:rPr lang="zh-CN" altLang="en-US" sz="2400" dirty="0" smtClean="0">
                <a:latin typeface="华文中宋" panose="02010600040101010101" pitchFamily="2" charset="-122"/>
                <a:ea typeface="华文中宋" panose="02010600040101010101" pitchFamily="2" charset="-122"/>
              </a:rPr>
              <a:t>拜占庭</a:t>
            </a:r>
            <a:r>
              <a:rPr lang="zh-CN" altLang="en-US" sz="2400" dirty="0">
                <a:latin typeface="华文中宋" panose="02010600040101010101" pitchFamily="2" charset="-122"/>
                <a:ea typeface="华文中宋" panose="02010600040101010101" pitchFamily="2" charset="-122"/>
              </a:rPr>
              <a:t>将军问题</a:t>
            </a:r>
          </a:p>
        </p:txBody>
      </p:sp>
      <p:sp>
        <p:nvSpPr>
          <p:cNvPr id="10" name="文本框 9"/>
          <p:cNvSpPr txBox="1"/>
          <p:nvPr/>
        </p:nvSpPr>
        <p:spPr>
          <a:xfrm>
            <a:off x="637309" y="1233055"/>
            <a:ext cx="10515600" cy="3785652"/>
          </a:xfrm>
          <a:prstGeom prst="rect">
            <a:avLst/>
          </a:prstGeom>
          <a:noFill/>
        </p:spPr>
        <p:txBody>
          <a:bodyPr wrap="square" rtlCol="0">
            <a:spAutoFit/>
          </a:bodyPr>
          <a:lstStyle/>
          <a:p>
            <a:pPr>
              <a:lnSpc>
                <a:spcPct val="150000"/>
              </a:lnSpc>
            </a:pPr>
            <a:r>
              <a:rPr lang="zh-CN" altLang="en-US" dirty="0"/>
              <a:t> </a:t>
            </a:r>
            <a:r>
              <a:rPr lang="zh-CN" altLang="en-US" dirty="0" smtClean="0"/>
              <a:t>    </a:t>
            </a: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一群领导拜占庭各部军队的陆军将军，计划从某一城市进攻或撤退。这里，将军们之间的唯一沟通方式是信使，他们需要就同时进攻达成一致意见，以赢得胜利。</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r>
              <a:rPr lang="zh-CN" altLang="en-US" sz="2000" b="1" dirty="0" smtClean="0">
                <a:solidFill>
                  <a:schemeClr val="accent4">
                    <a:lumMod val="10000"/>
                  </a:schemeClr>
                </a:solidFill>
                <a:latin typeface="华文楷体" panose="02010600040101010101" pitchFamily="2" charset="-122"/>
                <a:ea typeface="华文楷体" panose="02010600040101010101" pitchFamily="2" charset="-122"/>
              </a:rPr>
              <a:t>问题：</a:t>
            </a: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一名或多名将军或许是叛徒，可以传达一个误导信息。因此，有必要找到一种可行的机制，让将军们之间达成某种协议，这样就可以同时进行攻击。</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    相</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较</a:t>
            </a: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于分布式系统，将军可视作节点，叛国者则视作拜占庭（恶意的）节点，信使是建军之间沟通的渠道。</a:t>
            </a:r>
            <a:endParaRPr lang="en-US" altLang="zh-CN" sz="2000" dirty="0">
              <a:solidFill>
                <a:schemeClr val="accent4">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6036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失效</a:t>
            </a:r>
          </a:p>
        </p:txBody>
      </p:sp>
      <p:sp>
        <p:nvSpPr>
          <p:cNvPr id="4" name="矩形 3"/>
          <p:cNvSpPr/>
          <p:nvPr/>
        </p:nvSpPr>
        <p:spPr>
          <a:xfrm>
            <a:off x="998161" y="1303135"/>
            <a:ext cx="10093301" cy="4247317"/>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       所谓</a:t>
            </a:r>
            <a:r>
              <a:rPr lang="zh-CN" altLang="en-US" dirty="0">
                <a:solidFill>
                  <a:srgbClr val="333333"/>
                </a:solidFill>
                <a:latin typeface="arial" panose="020B0604020202020204" pitchFamily="34" charset="0"/>
              </a:rPr>
              <a:t>拜占庭失效指一方向另一方发送消息，另一方没有收到，或者收到了错误的信息的情形。</a:t>
            </a:r>
          </a:p>
          <a:p>
            <a:pPr>
              <a:lnSpc>
                <a:spcPct val="150000"/>
              </a:lnSpc>
            </a:pPr>
            <a:r>
              <a:rPr lang="zh-CN" altLang="en-US" dirty="0">
                <a:solidFill>
                  <a:srgbClr val="333333"/>
                </a:solidFill>
                <a:latin typeface="arial" panose="020B0604020202020204" pitchFamily="34" charset="0"/>
              </a:rPr>
              <a:t>在容错的分布式计算中，拜占庭失效可以</a:t>
            </a:r>
            <a:r>
              <a:rPr lang="zh-CN" altLang="en-US" dirty="0" smtClean="0">
                <a:solidFill>
                  <a:srgbClr val="333333"/>
                </a:solidFill>
                <a:latin typeface="arial" panose="020B0604020202020204" pitchFamily="34" charset="0"/>
              </a:rPr>
              <a:t>是</a:t>
            </a:r>
            <a:r>
              <a:rPr lang="zh-CN" altLang="en-US" dirty="0" smtClean="0">
                <a:solidFill>
                  <a:srgbClr val="136EC2"/>
                </a:solidFill>
                <a:latin typeface="arial" panose="020B0604020202020204" pitchFamily="34" charset="0"/>
              </a:rPr>
              <a:t>分布式系统</a:t>
            </a:r>
            <a:r>
              <a:rPr lang="zh-CN" altLang="en-US" dirty="0" smtClean="0">
                <a:solidFill>
                  <a:srgbClr val="333333"/>
                </a:solidFill>
                <a:latin typeface="arial" panose="020B0604020202020204" pitchFamily="34" charset="0"/>
              </a:rPr>
              <a:t>中</a:t>
            </a:r>
            <a:r>
              <a:rPr lang="zh-CN" altLang="en-US" dirty="0">
                <a:solidFill>
                  <a:srgbClr val="333333"/>
                </a:solidFill>
                <a:latin typeface="arial" panose="020B0604020202020204" pitchFamily="34" charset="0"/>
              </a:rPr>
              <a:t>算法执行过程中的任意一个错误。这些错误被统称为“崩溃失效”和“发送与遗漏式失效”。当拜占庭失效发生时，系统可能会做出任何不可预料的反应。</a:t>
            </a:r>
          </a:p>
          <a:p>
            <a:pPr>
              <a:lnSpc>
                <a:spcPct val="150000"/>
              </a:lnSpc>
            </a:pPr>
            <a:r>
              <a:rPr lang="zh-CN" altLang="en-US" dirty="0" smtClean="0">
                <a:solidFill>
                  <a:srgbClr val="333333"/>
                </a:solidFill>
                <a:latin typeface="arial" panose="020B0604020202020204" pitchFamily="34" charset="0"/>
              </a:rPr>
              <a:t>        这些</a:t>
            </a:r>
            <a:r>
              <a:rPr lang="zh-CN" altLang="en-US" dirty="0">
                <a:solidFill>
                  <a:srgbClr val="333333"/>
                </a:solidFill>
                <a:latin typeface="arial" panose="020B0604020202020204" pitchFamily="34" charset="0"/>
              </a:rPr>
              <a:t>任意的失效可以粗略地分成以下几类：</a:t>
            </a:r>
          </a:p>
          <a:p>
            <a:pPr>
              <a:lnSpc>
                <a:spcPct val="150000"/>
              </a:lnSpc>
            </a:pP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进行算法的另一步时失效，即崩溃失效；</a:t>
            </a:r>
          </a:p>
          <a:p>
            <a:pPr>
              <a:lnSpc>
                <a:spcPct val="150000"/>
              </a:lnSpc>
            </a:pP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无法正确执行算法的一个步骤；</a:t>
            </a:r>
          </a:p>
          <a:p>
            <a:pPr>
              <a:lnSpc>
                <a:spcPct val="150000"/>
              </a:lnSpc>
            </a:pP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执行了任意一个非算法指定的步骤。</a:t>
            </a:r>
          </a:p>
          <a:p>
            <a:pPr>
              <a:lnSpc>
                <a:spcPct val="150000"/>
              </a:lnSpc>
            </a:pPr>
            <a:r>
              <a:rPr lang="zh-CN" altLang="en-US" dirty="0" smtClean="0">
                <a:solidFill>
                  <a:srgbClr val="333333"/>
                </a:solidFill>
                <a:latin typeface="arial" panose="020B0604020202020204" pitchFamily="34" charset="0"/>
              </a:rPr>
              <a:t>        各个</a:t>
            </a:r>
            <a:r>
              <a:rPr lang="zh-CN" altLang="en-US" dirty="0">
                <a:solidFill>
                  <a:srgbClr val="333333"/>
                </a:solidFill>
                <a:latin typeface="arial" panose="020B0604020202020204" pitchFamily="34" charset="0"/>
              </a:rPr>
              <a:t>步骤由各进程执行，算法就是由这些进程执行的。一个错误的进程是在某个点出现了上述情况的进程。没有出现错误的进程是正确的进程。</a:t>
            </a:r>
            <a:r>
              <a:rPr lang="zh-CN" altLang="en-US" baseline="30000" dirty="0">
                <a:solidFill>
                  <a:srgbClr val="3366CC"/>
                </a:solidFill>
                <a:latin typeface="arial" panose="020B0604020202020204" pitchFamily="34" charset="0"/>
              </a:rPr>
              <a:t> </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3644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解决算法</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9516275" cy="2169825"/>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拜占庭问题的最初描述是：</a:t>
            </a:r>
            <a:r>
              <a:rPr lang="en-US" altLang="zh-CN" dirty="0">
                <a:solidFill>
                  <a:srgbClr val="333333"/>
                </a:solidFill>
                <a:latin typeface="arial" panose="020B0604020202020204" pitchFamily="34" charset="0"/>
              </a:rPr>
              <a:t>n </a:t>
            </a:r>
            <a:r>
              <a:rPr lang="zh-CN" altLang="en-US" dirty="0">
                <a:solidFill>
                  <a:srgbClr val="333333"/>
                </a:solidFill>
                <a:latin typeface="arial" panose="020B0604020202020204" pitchFamily="34" charset="0"/>
              </a:rPr>
              <a:t>个将军被分隔在不同的地方，忠诚的将军希望通过某种协议达成某个命令的一致（比如一起进攻或者一起后退）。但其中一些背叛的将军会通过发送错误的消息阻挠忠诚的将军达成命令上的一致。</a:t>
            </a:r>
            <a:r>
              <a:rPr lang="en-US" altLang="zh-CN" dirty="0" err="1">
                <a:solidFill>
                  <a:srgbClr val="333333"/>
                </a:solidFill>
                <a:latin typeface="arial" panose="020B0604020202020204" pitchFamily="34" charset="0"/>
              </a:rPr>
              <a:t>Lamport</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证明了在将军总数大于</a:t>
            </a:r>
            <a:r>
              <a:rPr lang="en-US" altLang="zh-CN" dirty="0">
                <a:solidFill>
                  <a:srgbClr val="333333"/>
                </a:solidFill>
                <a:latin typeface="arial" panose="020B0604020202020204" pitchFamily="34" charset="0"/>
              </a:rPr>
              <a:t>3m </a:t>
            </a:r>
            <a:r>
              <a:rPr lang="zh-CN" altLang="en-US" dirty="0">
                <a:solidFill>
                  <a:srgbClr val="333333"/>
                </a:solidFill>
                <a:latin typeface="arial" panose="020B0604020202020204" pitchFamily="34" charset="0"/>
              </a:rPr>
              <a:t>，背叛者为</a:t>
            </a:r>
            <a:r>
              <a:rPr lang="en-US" altLang="zh-CN" dirty="0">
                <a:solidFill>
                  <a:srgbClr val="333333"/>
                </a:solidFill>
                <a:latin typeface="arial" panose="020B0604020202020204" pitchFamily="34" charset="0"/>
              </a:rPr>
              <a:t>m </a:t>
            </a:r>
            <a:r>
              <a:rPr lang="zh-CN" altLang="en-US" dirty="0">
                <a:solidFill>
                  <a:srgbClr val="333333"/>
                </a:solidFill>
                <a:latin typeface="arial" panose="020B0604020202020204" pitchFamily="34" charset="0"/>
              </a:rPr>
              <a:t>或者更少时，忠诚的将军可以达成命令上的一致</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a:t>为了保证上面的需求，必须满足下面两个条件：</a:t>
            </a:r>
          </a:p>
        </p:txBody>
      </p:sp>
      <p:sp>
        <p:nvSpPr>
          <p:cNvPr id="5" name="矩形 4"/>
          <p:cNvSpPr/>
          <p:nvPr/>
        </p:nvSpPr>
        <p:spPr>
          <a:xfrm>
            <a:off x="870192" y="3448966"/>
            <a:ext cx="9662857" cy="923330"/>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IC1. </a:t>
            </a:r>
            <a:r>
              <a:rPr lang="zh-CN" altLang="en-US" dirty="0">
                <a:solidFill>
                  <a:srgbClr val="333333"/>
                </a:solidFill>
                <a:latin typeface="arial" panose="020B0604020202020204" pitchFamily="34" charset="0"/>
              </a:rPr>
              <a:t>所有忠诚的副官遵守相同的命令</a:t>
            </a:r>
          </a:p>
          <a:p>
            <a:pPr>
              <a:lnSpc>
                <a:spcPct val="150000"/>
              </a:lnSpc>
            </a:pPr>
            <a:r>
              <a:rPr lang="en-US" altLang="zh-CN" dirty="0">
                <a:solidFill>
                  <a:srgbClr val="333333"/>
                </a:solidFill>
                <a:latin typeface="arial" panose="020B0604020202020204" pitchFamily="34" charset="0"/>
              </a:rPr>
              <a:t>IC2. </a:t>
            </a:r>
            <a:r>
              <a:rPr lang="zh-CN" altLang="en-US" dirty="0">
                <a:solidFill>
                  <a:srgbClr val="333333"/>
                </a:solidFill>
                <a:latin typeface="arial" panose="020B0604020202020204" pitchFamily="34" charset="0"/>
              </a:rPr>
              <a:t>如果发出命令的将军是忠诚的，那么所有忠诚的副官遵守司令（发出命令的将军）的命令</a:t>
            </a:r>
            <a:endParaRPr lang="zh-CN" altLang="en-US" b="0" i="0" dirty="0">
              <a:solidFill>
                <a:srgbClr val="333333"/>
              </a:solidFill>
              <a:effectLst/>
              <a:latin typeface="arial" panose="020B0604020202020204" pitchFamily="34" charset="0"/>
            </a:endParaRPr>
          </a:p>
        </p:txBody>
      </p:sp>
      <p:sp>
        <p:nvSpPr>
          <p:cNvPr id="6" name="矩形 5"/>
          <p:cNvSpPr/>
          <p:nvPr/>
        </p:nvSpPr>
        <p:spPr>
          <a:xfrm>
            <a:off x="870192" y="4552934"/>
            <a:ext cx="9600037" cy="2031325"/>
          </a:xfrm>
          <a:prstGeom prst="rect">
            <a:avLst/>
          </a:prstGeom>
        </p:spPr>
        <p:txBody>
          <a:bodyPr wrap="square">
            <a:spAutoFit/>
          </a:bodyPr>
          <a:lstStyle/>
          <a:p>
            <a:pPr>
              <a:lnSpc>
                <a:spcPct val="150000"/>
              </a:lnSpc>
            </a:pPr>
            <a:r>
              <a:rPr lang="zh-CN" altLang="en-US" b="1" dirty="0">
                <a:solidFill>
                  <a:srgbClr val="333333"/>
                </a:solidFill>
                <a:latin typeface="arial" panose="020B0604020202020204" pitchFamily="34" charset="0"/>
              </a:rPr>
              <a:t>特别提示</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发送</a:t>
            </a:r>
            <a:r>
              <a:rPr lang="zh-CN" altLang="en-US" dirty="0">
                <a:solidFill>
                  <a:srgbClr val="333333"/>
                </a:solidFill>
                <a:latin typeface="arial" panose="020B0604020202020204" pitchFamily="34" charset="0"/>
              </a:rPr>
              <a:t>命令的每次只有一个将军，将其命令发送给</a:t>
            </a:r>
            <a:r>
              <a:rPr lang="en-US" altLang="zh-CN" dirty="0">
                <a:solidFill>
                  <a:srgbClr val="333333"/>
                </a:solidFill>
                <a:latin typeface="arial" panose="020B0604020202020204" pitchFamily="34" charset="0"/>
              </a:rPr>
              <a:t>n-1 </a:t>
            </a:r>
            <a:r>
              <a:rPr lang="zh-CN" altLang="en-US" dirty="0">
                <a:solidFill>
                  <a:srgbClr val="333333"/>
                </a:solidFill>
                <a:latin typeface="arial" panose="020B0604020202020204" pitchFamily="34" charset="0"/>
              </a:rPr>
              <a:t>个副官</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en-US" altLang="zh-CN" dirty="0" smtClean="0">
                <a:solidFill>
                  <a:srgbClr val="333333"/>
                </a:solidFill>
                <a:latin typeface="arial" panose="020B0604020202020204" pitchFamily="34" charset="0"/>
              </a:rPr>
              <a:t>m </a:t>
            </a:r>
            <a:r>
              <a:rPr lang="zh-CN" altLang="en-US" dirty="0">
                <a:solidFill>
                  <a:srgbClr val="333333"/>
                </a:solidFill>
                <a:latin typeface="arial" panose="020B0604020202020204" pitchFamily="34" charset="0"/>
              </a:rPr>
              <a:t>代表叛国者的个数，因为将军总数为</a:t>
            </a:r>
            <a:r>
              <a:rPr lang="en-US" altLang="zh-CN" dirty="0">
                <a:solidFill>
                  <a:srgbClr val="333333"/>
                </a:solidFill>
                <a:latin typeface="arial" panose="020B0604020202020204" pitchFamily="34" charset="0"/>
              </a:rPr>
              <a:t>n</a:t>
            </a:r>
            <a:r>
              <a:rPr lang="zh-CN" altLang="en-US" dirty="0">
                <a:solidFill>
                  <a:srgbClr val="333333"/>
                </a:solidFill>
                <a:latin typeface="arial" panose="020B0604020202020204" pitchFamily="34" charset="0"/>
              </a:rPr>
              <a:t>，所以副官总数为</a:t>
            </a:r>
            <a:r>
              <a:rPr lang="en-US" altLang="zh-CN" dirty="0">
                <a:solidFill>
                  <a:srgbClr val="333333"/>
                </a:solidFill>
                <a:latin typeface="arial" panose="020B0604020202020204" pitchFamily="34" charset="0"/>
              </a:rPr>
              <a:t>n-1 </a:t>
            </a:r>
            <a:r>
              <a:rPr lang="zh-CN" altLang="en-US" dirty="0">
                <a:solidFill>
                  <a:srgbClr val="333333"/>
                </a:solidFill>
                <a:latin typeface="arial" panose="020B0604020202020204" pitchFamily="34" charset="0"/>
              </a:rPr>
              <a:t>个</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en-US" altLang="zh-CN" dirty="0" smtClean="0">
                <a:solidFill>
                  <a:srgbClr val="333333"/>
                </a:solidFill>
                <a:latin typeface="arial" panose="020B0604020202020204" pitchFamily="34" charset="0"/>
              </a:rPr>
              <a:t>IC2 </a:t>
            </a:r>
            <a:r>
              <a:rPr lang="zh-CN" altLang="en-US" dirty="0">
                <a:solidFill>
                  <a:srgbClr val="333333"/>
                </a:solidFill>
                <a:latin typeface="arial" panose="020B0604020202020204" pitchFamily="34" charset="0"/>
              </a:rPr>
              <a:t>中副官遵守实际上是指忠诚的将军能够正确收到忠诚将军的命令消息</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419478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消息传递</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9516275" cy="3374129"/>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通过消息</a:t>
            </a:r>
            <a:r>
              <a:rPr lang="zh-CN" altLang="en-US" dirty="0">
                <a:solidFill>
                  <a:srgbClr val="333333"/>
                </a:solidFill>
                <a:latin typeface="arial" panose="020B0604020202020204" pitchFamily="34" charset="0"/>
              </a:rPr>
              <a:t>传递达到一致，如果有</a:t>
            </a:r>
            <a:r>
              <a:rPr lang="en-US" altLang="zh-CN" dirty="0">
                <a:solidFill>
                  <a:srgbClr val="333333"/>
                </a:solidFill>
                <a:latin typeface="arial" panose="020B0604020202020204" pitchFamily="34" charset="0"/>
              </a:rPr>
              <a:t>m </a:t>
            </a:r>
            <a:r>
              <a:rPr lang="zh-CN" altLang="en-US" dirty="0">
                <a:solidFill>
                  <a:srgbClr val="333333"/>
                </a:solidFill>
                <a:latin typeface="arial" panose="020B0604020202020204" pitchFamily="34" charset="0"/>
              </a:rPr>
              <a:t>个叛国将军，则将军们的总数必须为</a:t>
            </a:r>
            <a:r>
              <a:rPr lang="en-US" altLang="zh-CN" dirty="0">
                <a:solidFill>
                  <a:srgbClr val="333333"/>
                </a:solidFill>
                <a:latin typeface="arial" panose="020B0604020202020204" pitchFamily="34" charset="0"/>
              </a:rPr>
              <a:t>3m+1 </a:t>
            </a:r>
            <a:r>
              <a:rPr lang="zh-CN" altLang="en-US" dirty="0">
                <a:solidFill>
                  <a:srgbClr val="333333"/>
                </a:solidFill>
                <a:latin typeface="arial" panose="020B0604020202020204" pitchFamily="34" charset="0"/>
              </a:rPr>
              <a:t>个以上。下面</a:t>
            </a:r>
            <a:r>
              <a:rPr lang="zh-CN" altLang="en-US" dirty="0" smtClean="0">
                <a:solidFill>
                  <a:srgbClr val="333333"/>
                </a:solidFill>
                <a:latin typeface="arial" panose="020B0604020202020204" pitchFamily="34" charset="0"/>
              </a:rPr>
              <a:t>是消息</a:t>
            </a:r>
            <a:r>
              <a:rPr lang="zh-CN" altLang="en-US" dirty="0">
                <a:solidFill>
                  <a:srgbClr val="333333"/>
                </a:solidFill>
                <a:latin typeface="arial" panose="020B0604020202020204" pitchFamily="34" charset="0"/>
              </a:rPr>
              <a:t>传递过程中默认的一些条件：</a:t>
            </a:r>
          </a:p>
          <a:p>
            <a:pPr>
              <a:lnSpc>
                <a:spcPct val="150000"/>
              </a:lnSpc>
            </a:pPr>
            <a:r>
              <a:rPr lang="en-US" altLang="zh-CN" dirty="0">
                <a:solidFill>
                  <a:srgbClr val="333333"/>
                </a:solidFill>
                <a:latin typeface="arial" panose="020B0604020202020204" pitchFamily="34" charset="0"/>
              </a:rPr>
              <a:t>A1. </a:t>
            </a:r>
            <a:r>
              <a:rPr lang="zh-CN" altLang="en-US" dirty="0">
                <a:solidFill>
                  <a:srgbClr val="333333"/>
                </a:solidFill>
                <a:latin typeface="arial" panose="020B0604020202020204" pitchFamily="34" charset="0"/>
              </a:rPr>
              <a:t>每个被发送的消息都能够被正确的投递</a:t>
            </a:r>
          </a:p>
          <a:p>
            <a:pPr>
              <a:lnSpc>
                <a:spcPct val="150000"/>
              </a:lnSpc>
            </a:pPr>
            <a:r>
              <a:rPr lang="en-US" altLang="zh-CN" dirty="0">
                <a:solidFill>
                  <a:srgbClr val="333333"/>
                </a:solidFill>
                <a:latin typeface="arial" panose="020B0604020202020204" pitchFamily="34" charset="0"/>
              </a:rPr>
              <a:t>A2. </a:t>
            </a:r>
            <a:r>
              <a:rPr lang="zh-CN" altLang="en-US" dirty="0">
                <a:solidFill>
                  <a:srgbClr val="333333"/>
                </a:solidFill>
                <a:latin typeface="arial" panose="020B0604020202020204" pitchFamily="34" charset="0"/>
              </a:rPr>
              <a:t>信息接收者知道是谁发送的消息</a:t>
            </a:r>
          </a:p>
          <a:p>
            <a:pPr>
              <a:lnSpc>
                <a:spcPct val="150000"/>
              </a:lnSpc>
            </a:pPr>
            <a:r>
              <a:rPr lang="en-US" altLang="zh-CN" dirty="0">
                <a:solidFill>
                  <a:srgbClr val="333333"/>
                </a:solidFill>
                <a:latin typeface="arial" panose="020B0604020202020204" pitchFamily="34" charset="0"/>
              </a:rPr>
              <a:t>A3. </a:t>
            </a:r>
            <a:r>
              <a:rPr lang="zh-CN" altLang="en-US" dirty="0">
                <a:solidFill>
                  <a:srgbClr val="333333"/>
                </a:solidFill>
                <a:latin typeface="arial" panose="020B0604020202020204" pitchFamily="34" charset="0"/>
              </a:rPr>
              <a:t>能够知道缺少的消息</a:t>
            </a:r>
          </a:p>
          <a:p>
            <a:pPr>
              <a:lnSpc>
                <a:spcPct val="150000"/>
              </a:lnSpc>
            </a:pPr>
            <a:r>
              <a:rPr lang="en-US" altLang="zh-CN" dirty="0">
                <a:solidFill>
                  <a:srgbClr val="333333"/>
                </a:solidFill>
                <a:latin typeface="arial" panose="020B0604020202020204" pitchFamily="34" charset="0"/>
              </a:rPr>
              <a:t>A1 </a:t>
            </a:r>
            <a:r>
              <a:rPr lang="zh-CN" altLang="en-US" dirty="0">
                <a:solidFill>
                  <a:srgbClr val="333333"/>
                </a:solidFill>
                <a:latin typeface="arial" panose="020B0604020202020204" pitchFamily="34" charset="0"/>
              </a:rPr>
              <a:t>和</a:t>
            </a:r>
            <a:r>
              <a:rPr lang="en-US" altLang="zh-CN" dirty="0">
                <a:solidFill>
                  <a:srgbClr val="333333"/>
                </a:solidFill>
                <a:latin typeface="arial" panose="020B0604020202020204" pitchFamily="34" charset="0"/>
              </a:rPr>
              <a:t>A2 </a:t>
            </a:r>
            <a:r>
              <a:rPr lang="zh-CN" altLang="en-US" dirty="0">
                <a:solidFill>
                  <a:srgbClr val="333333"/>
                </a:solidFill>
                <a:latin typeface="arial" panose="020B0604020202020204" pitchFamily="34" charset="0"/>
              </a:rPr>
              <a:t>假设了两个将军之间通信没有干扰，既不会有背叛者阻碍消息的发送（截断）也不会有背叛者伪造消息的情况（伪造）。即是每个将军都可以无误地将自己的消息发送给其他每个将军</a:t>
            </a:r>
            <a:r>
              <a:rPr lang="zh-CN" altLang="en-US" dirty="0" smtClean="0">
                <a:solidFill>
                  <a:srgbClr val="333333"/>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303463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4662815"/>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消息算法</a:t>
            </a:r>
            <a:r>
              <a:rPr lang="en-US" altLang="zh-CN" dirty="0">
                <a:solidFill>
                  <a:srgbClr val="333333"/>
                </a:solidFill>
                <a:latin typeface="arial" panose="020B0604020202020204" pitchFamily="34" charset="0"/>
              </a:rPr>
              <a:t>OM(m) </a:t>
            </a:r>
            <a:r>
              <a:rPr lang="zh-CN" altLang="en-US" dirty="0">
                <a:solidFill>
                  <a:srgbClr val="333333"/>
                </a:solidFill>
                <a:latin typeface="arial" panose="020B0604020202020204" pitchFamily="34" charset="0"/>
              </a:rPr>
              <a:t>。对于所有的非负整数</a:t>
            </a:r>
            <a:r>
              <a:rPr lang="en-US" altLang="zh-CN" dirty="0">
                <a:solidFill>
                  <a:srgbClr val="333333"/>
                </a:solidFill>
                <a:latin typeface="arial" panose="020B0604020202020204" pitchFamily="34" charset="0"/>
              </a:rPr>
              <a:t>m </a:t>
            </a:r>
            <a:r>
              <a:rPr lang="zh-CN" altLang="en-US" dirty="0">
                <a:solidFill>
                  <a:srgbClr val="333333"/>
                </a:solidFill>
                <a:latin typeface="arial" panose="020B0604020202020204" pitchFamily="34" charset="0"/>
              </a:rPr>
              <a:t>，每个发令者通过</a:t>
            </a:r>
            <a:r>
              <a:rPr lang="en-US" altLang="zh-CN" dirty="0">
                <a:solidFill>
                  <a:srgbClr val="333333"/>
                </a:solidFill>
                <a:latin typeface="arial" panose="020B0604020202020204" pitchFamily="34" charset="0"/>
              </a:rPr>
              <a:t>OM(M) </a:t>
            </a:r>
            <a:r>
              <a:rPr lang="zh-CN" altLang="en-US" dirty="0">
                <a:solidFill>
                  <a:srgbClr val="333333"/>
                </a:solidFill>
                <a:latin typeface="arial" panose="020B0604020202020204" pitchFamily="34" charset="0"/>
              </a:rPr>
              <a:t>算法发送命令给</a:t>
            </a:r>
            <a:r>
              <a:rPr lang="en-US" altLang="zh-CN" dirty="0">
                <a:solidFill>
                  <a:srgbClr val="333333"/>
                </a:solidFill>
                <a:latin typeface="arial" panose="020B0604020202020204" pitchFamily="34" charset="0"/>
              </a:rPr>
              <a:t>n-1 </a:t>
            </a:r>
            <a:r>
              <a:rPr lang="zh-CN" altLang="en-US" dirty="0">
                <a:solidFill>
                  <a:srgbClr val="333333"/>
                </a:solidFill>
                <a:latin typeface="arial" panose="020B0604020202020204" pitchFamily="34" charset="0"/>
              </a:rPr>
              <a:t>个副官</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endParaRPr lang="en-US" altLang="zh-CN" dirty="0">
              <a:solidFill>
                <a:srgbClr val="333333"/>
              </a:solidFill>
              <a:latin typeface="arial" panose="020B0604020202020204" pitchFamily="34" charset="0"/>
            </a:endParaRP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）发令者将他的命令发送给每个副官。</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）对于每个</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vi </a:t>
            </a:r>
            <a:r>
              <a:rPr lang="zh-CN" altLang="en-US" dirty="0">
                <a:solidFill>
                  <a:srgbClr val="333333"/>
                </a:solidFill>
                <a:latin typeface="arial" panose="020B0604020202020204" pitchFamily="34" charset="0"/>
              </a:rPr>
              <a:t>是每个副官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从发令者收到的命令，如果没有收到命令则为撤退命令。副官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在</a:t>
            </a:r>
            <a:r>
              <a:rPr lang="en-US" altLang="zh-CN" dirty="0">
                <a:solidFill>
                  <a:srgbClr val="333333"/>
                </a:solidFill>
                <a:latin typeface="arial" panose="020B0604020202020204" pitchFamily="34" charset="0"/>
              </a:rPr>
              <a:t>OM(m-1) </a:t>
            </a:r>
            <a:r>
              <a:rPr lang="zh-CN" altLang="en-US" dirty="0">
                <a:solidFill>
                  <a:srgbClr val="333333"/>
                </a:solidFill>
                <a:latin typeface="arial" panose="020B0604020202020204" pitchFamily="34" charset="0"/>
              </a:rPr>
              <a:t>中作为发令者将</a:t>
            </a:r>
            <a:r>
              <a:rPr lang="en-US" altLang="zh-CN" dirty="0">
                <a:solidFill>
                  <a:srgbClr val="333333"/>
                </a:solidFill>
                <a:latin typeface="arial" panose="020B0604020202020204" pitchFamily="34" charset="0"/>
              </a:rPr>
              <a:t>vi </a:t>
            </a:r>
            <a:r>
              <a:rPr lang="zh-CN" altLang="en-US" dirty="0">
                <a:solidFill>
                  <a:srgbClr val="333333"/>
                </a:solidFill>
                <a:latin typeface="arial" panose="020B0604020202020204" pitchFamily="34" charset="0"/>
              </a:rPr>
              <a:t>发送给另外</a:t>
            </a:r>
            <a:r>
              <a:rPr lang="en-US" altLang="zh-CN" dirty="0">
                <a:solidFill>
                  <a:srgbClr val="333333"/>
                </a:solidFill>
                <a:latin typeface="arial" panose="020B0604020202020204" pitchFamily="34" charset="0"/>
              </a:rPr>
              <a:t>n-2 </a:t>
            </a:r>
            <a:r>
              <a:rPr lang="zh-CN" altLang="en-US" dirty="0">
                <a:solidFill>
                  <a:srgbClr val="333333"/>
                </a:solidFill>
                <a:latin typeface="arial" panose="020B0604020202020204" pitchFamily="34" charset="0"/>
              </a:rPr>
              <a:t>个副官。</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）对于每个</a:t>
            </a:r>
            <a:r>
              <a:rPr lang="en-US" altLang="zh-CN" dirty="0" err="1">
                <a:solidFill>
                  <a:srgbClr val="333333"/>
                </a:solidFill>
                <a:latin typeface="arial" panose="020B0604020202020204" pitchFamily="34" charset="0"/>
              </a:rPr>
              <a:t>i</a:t>
            </a:r>
            <a:r>
              <a:rPr lang="zh-CN" altLang="en-US" dirty="0">
                <a:solidFill>
                  <a:srgbClr val="333333"/>
                </a:solidFill>
                <a:latin typeface="arial" panose="020B0604020202020204" pitchFamily="34" charset="0"/>
              </a:rPr>
              <a:t>，并且</a:t>
            </a:r>
            <a:r>
              <a:rPr lang="en-US" altLang="zh-CN" dirty="0">
                <a:solidFill>
                  <a:srgbClr val="333333"/>
                </a:solidFill>
                <a:latin typeface="arial" panose="020B0604020202020204" pitchFamily="34" charset="0"/>
              </a:rPr>
              <a:t>j</a:t>
            </a:r>
            <a:r>
              <a:rPr lang="zh-CN" altLang="en-US" dirty="0">
                <a:solidFill>
                  <a:srgbClr val="333333"/>
                </a:solidFill>
                <a:latin typeface="arial" panose="020B0604020202020204" pitchFamily="34" charset="0"/>
              </a:rPr>
              <a:t>不等于 </a:t>
            </a:r>
            <a:r>
              <a:rPr lang="en-US" altLang="zh-CN" dirty="0" err="1">
                <a:solidFill>
                  <a:srgbClr val="333333"/>
                </a:solidFill>
                <a:latin typeface="arial" panose="020B0604020202020204" pitchFamily="34" charset="0"/>
              </a:rPr>
              <a:t>i</a:t>
            </a:r>
            <a:r>
              <a:rPr lang="zh-CN" altLang="en-US"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vj</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是副官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从第（</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）步中的副官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发送过来的命令（使用</a:t>
            </a:r>
            <a:r>
              <a:rPr lang="en-US" altLang="zh-CN" dirty="0">
                <a:solidFill>
                  <a:srgbClr val="333333"/>
                </a:solidFill>
                <a:latin typeface="arial" panose="020B0604020202020204" pitchFamily="34" charset="0"/>
              </a:rPr>
              <a:t>OM(m-1)</a:t>
            </a:r>
            <a:r>
              <a:rPr lang="zh-CN" altLang="en-US" dirty="0">
                <a:solidFill>
                  <a:srgbClr val="333333"/>
                </a:solidFill>
                <a:latin typeface="arial" panose="020B0604020202020204" pitchFamily="34" charset="0"/>
              </a:rPr>
              <a:t>算法），如果没有收到第（</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）步中的副官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的命令则默认为撤退命令。最后副官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使用</a:t>
            </a:r>
            <a:r>
              <a:rPr lang="en-US" altLang="zh-CN" dirty="0">
                <a:solidFill>
                  <a:srgbClr val="333333"/>
                </a:solidFill>
                <a:latin typeface="arial" panose="020B0604020202020204" pitchFamily="34" charset="0"/>
              </a:rPr>
              <a:t>majority(v1,…,vn-1)</a:t>
            </a:r>
            <a:r>
              <a:rPr lang="zh-CN" altLang="en-US" dirty="0">
                <a:solidFill>
                  <a:srgbClr val="333333"/>
                </a:solidFill>
                <a:latin typeface="arial" panose="020B0604020202020204" pitchFamily="34" charset="0"/>
              </a:rPr>
              <a:t>得到命令</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endParaRPr lang="en-US" altLang="zh-CN" dirty="0">
              <a:solidFill>
                <a:srgbClr val="333333"/>
              </a:solidFill>
              <a:latin typeface="arial" panose="020B0604020202020204" pitchFamily="34" charset="0"/>
            </a:endParaRPr>
          </a:p>
          <a:p>
            <a:pPr>
              <a:lnSpc>
                <a:spcPct val="150000"/>
              </a:lnSpc>
            </a:pPr>
            <a:endParaRPr lang="en-US" altLang="zh-CN" dirty="0" smtClean="0">
              <a:solidFill>
                <a:srgbClr val="333333"/>
              </a:solidFill>
              <a:latin typeface="arial" panose="020B0604020202020204" pitchFamily="34" charset="0"/>
            </a:endParaRPr>
          </a:p>
          <a:p>
            <a:pPr>
              <a:lnSpc>
                <a:spcPct val="150000"/>
              </a:lnSpc>
            </a:pPr>
            <a:r>
              <a:rPr lang="zh-CN" altLang="en-US" dirty="0" smtClean="0"/>
              <a:t>定义</a:t>
            </a:r>
            <a:r>
              <a:rPr lang="en-US" altLang="zh-CN" dirty="0" smtClean="0"/>
              <a:t>majority(com1,com2</a:t>
            </a:r>
            <a:r>
              <a:rPr lang="en-US" altLang="zh-CN" dirty="0"/>
              <a:t>,…,</a:t>
            </a:r>
            <a:r>
              <a:rPr lang="en-US" altLang="zh-CN" dirty="0" err="1"/>
              <a:t>comn</a:t>
            </a:r>
            <a:r>
              <a:rPr lang="en-US" altLang="zh-CN" dirty="0"/>
              <a:t>)</a:t>
            </a:r>
            <a:r>
              <a:rPr lang="zh-CN" altLang="en-US" dirty="0"/>
              <a:t>等于多数派命令。</a:t>
            </a:r>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56451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07556A92-4B81-4B3E-B889-6D0481690A53}"/>
              </a:ext>
            </a:extLst>
          </p:cNvPr>
          <p:cNvGrpSpPr/>
          <p:nvPr/>
        </p:nvGrpSpPr>
        <p:grpSpPr>
          <a:xfrm>
            <a:off x="5325912" y="1524504"/>
            <a:ext cx="5565918" cy="473143"/>
            <a:chOff x="5675695" y="2064196"/>
            <a:chExt cx="5565918" cy="473143"/>
          </a:xfrm>
        </p:grpSpPr>
        <p:sp>
          <p:nvSpPr>
            <p:cNvPr id="38" name="椭圆 37">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a:extLst>
                <a:ext uri="{FF2B5EF4-FFF2-40B4-BE49-F238E27FC236}">
                  <a16:creationId xmlns:a16="http://schemas.microsoft.com/office/drawing/2014/main" id="{FB9A2D60-992A-4FA5-A92E-C697E4978FCF}"/>
                </a:ext>
              </a:extLst>
            </p:cNvPr>
            <p:cNvSpPr txBox="1"/>
            <p:nvPr/>
          </p:nvSpPr>
          <p:spPr>
            <a:xfrm>
              <a:off x="6259195" y="2064196"/>
              <a:ext cx="4982418" cy="473143"/>
            </a:xfrm>
            <a:prstGeom prst="rect">
              <a:avLst/>
            </a:prstGeom>
            <a:noFill/>
          </p:spPr>
          <p:txBody>
            <a:bodyPr wrap="square" rtlCol="0">
              <a:spAutoFit/>
            </a:bodyPr>
            <a:lstStyle/>
            <a:p>
              <a:pPr>
                <a:lnSpc>
                  <a:spcPts val="3200"/>
                </a:lnSpc>
                <a:spcBef>
                  <a:spcPts val="600"/>
                </a:spcBef>
                <a:spcAft>
                  <a:spcPts val="1200"/>
                </a:spcAft>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分布式系统</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DA1F8DC4-F98F-4F59-A737-1BB79AEA9296}"/>
              </a:ext>
            </a:extLst>
          </p:cNvPr>
          <p:cNvGrpSpPr/>
          <p:nvPr/>
        </p:nvGrpSpPr>
        <p:grpSpPr>
          <a:xfrm>
            <a:off x="5325912" y="2432207"/>
            <a:ext cx="6381167" cy="473143"/>
            <a:chOff x="5675695" y="3167582"/>
            <a:chExt cx="6381167" cy="473143"/>
          </a:xfrm>
        </p:grpSpPr>
        <p:sp>
          <p:nvSpPr>
            <p:cNvPr id="44" name="椭圆 43">
              <a:extLst>
                <a:ext uri="{FF2B5EF4-FFF2-40B4-BE49-F238E27FC236}">
                  <a16:creationId xmlns:a16="http://schemas.microsoft.com/office/drawing/2014/main" id="{FC0E93E6-C8E4-4164-809A-E718E1314273}"/>
                </a:ext>
              </a:extLst>
            </p:cNvPr>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a:extLst>
                <a:ext uri="{FF2B5EF4-FFF2-40B4-BE49-F238E27FC236}">
                  <a16:creationId xmlns:a16="http://schemas.microsoft.com/office/drawing/2014/main" id="{732640D5-E74F-4051-9061-A99DB8B04204}"/>
                </a:ext>
              </a:extLst>
            </p:cNvPr>
            <p:cNvSpPr txBox="1"/>
            <p:nvPr/>
          </p:nvSpPr>
          <p:spPr>
            <a:xfrm>
              <a:off x="6259195" y="3167582"/>
              <a:ext cx="5797667" cy="473143"/>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CAP</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定理</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a:extLst>
                <a:ext uri="{FF2B5EF4-FFF2-40B4-BE49-F238E27FC236}">
                  <a16:creationId xmlns:a16="http://schemas.microsoft.com/office/drawing/2014/main" id="{F800FFDD-A396-45B3-A2F1-678D00A9FEA1}"/>
                </a:ext>
              </a:extLst>
            </p:cNvPr>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6">
              <a:extLst>
                <a:ext uri="{FF2B5EF4-FFF2-40B4-BE49-F238E27FC236}">
                  <a16:creationId xmlns:a16="http://schemas.microsoft.com/office/drawing/2014/main" id="{F62D87C9-95D1-4098-8E4F-F67298E00E92}"/>
                </a:ext>
              </a:extLst>
            </p:cNvPr>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
              <a:extLst>
                <a:ext uri="{FF2B5EF4-FFF2-40B4-BE49-F238E27FC236}">
                  <a16:creationId xmlns:a16="http://schemas.microsoft.com/office/drawing/2014/main" id="{AC08A759-28B7-4FCE-AF4A-F7D72911314D}"/>
                </a:ext>
              </a:extLst>
            </p:cNvPr>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a:extLst>
              <a:ext uri="{FF2B5EF4-FFF2-40B4-BE49-F238E27FC236}">
                <a16:creationId xmlns:a16="http://schemas.microsoft.com/office/drawing/2014/main" id="{07556A92-4B81-4B3E-B889-6D0481690A53}"/>
              </a:ext>
            </a:extLst>
          </p:cNvPr>
          <p:cNvGrpSpPr/>
          <p:nvPr/>
        </p:nvGrpSpPr>
        <p:grpSpPr>
          <a:xfrm>
            <a:off x="5326222" y="3435885"/>
            <a:ext cx="5607488" cy="494837"/>
            <a:chOff x="5675695" y="2083305"/>
            <a:chExt cx="5607488" cy="494837"/>
          </a:xfrm>
        </p:grpSpPr>
        <p:sp>
          <p:nvSpPr>
            <p:cNvPr id="27" name="椭圆 26">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28" name="文本框 27">
              <a:extLst>
                <a:ext uri="{FF2B5EF4-FFF2-40B4-BE49-F238E27FC236}">
                  <a16:creationId xmlns:a16="http://schemas.microsoft.com/office/drawing/2014/main" id="{FB9A2D60-992A-4FA5-A92E-C697E4978FCF}"/>
                </a:ext>
              </a:extLst>
            </p:cNvPr>
            <p:cNvSpPr txBox="1"/>
            <p:nvPr/>
          </p:nvSpPr>
          <p:spPr>
            <a:xfrm>
              <a:off x="6300765" y="2104999"/>
              <a:ext cx="4982418" cy="473143"/>
            </a:xfrm>
            <a:prstGeom prst="rect">
              <a:avLst/>
            </a:prstGeom>
            <a:noFill/>
          </p:spPr>
          <p:txBody>
            <a:bodyPr wrap="square" rtlCol="0">
              <a:spAutoFit/>
            </a:bodyPr>
            <a:lstStyle/>
            <a:p>
              <a:pPr>
                <a:lnSpc>
                  <a:spcPts val="3200"/>
                </a:lnSpc>
                <a:spcBef>
                  <a:spcPts val="600"/>
                </a:spcBef>
                <a:spcAft>
                  <a:spcPts val="1200"/>
                </a:spcAft>
              </a:pPr>
              <a:r>
                <a:rPr lang="zh-CN" altLang="en-US" sz="2400" b="1" smtClean="0">
                  <a:latin typeface="Times New Roman" panose="02020603050405020304" pitchFamily="18" charset="0"/>
                  <a:ea typeface="微软雅黑" panose="020B0503020204020204" pitchFamily="34" charset="-122"/>
                  <a:cs typeface="Times New Roman" panose="02020603050405020304" pitchFamily="18" charset="0"/>
                </a:rPr>
                <a:t>拜占庭将军问题</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a:extLst>
              <a:ext uri="{FF2B5EF4-FFF2-40B4-BE49-F238E27FC236}">
                <a16:creationId xmlns:a16="http://schemas.microsoft.com/office/drawing/2014/main" id="{07556A92-4B81-4B3E-B889-6D0481690A53}"/>
              </a:ext>
            </a:extLst>
          </p:cNvPr>
          <p:cNvGrpSpPr/>
          <p:nvPr/>
        </p:nvGrpSpPr>
        <p:grpSpPr>
          <a:xfrm>
            <a:off x="5325912" y="4398249"/>
            <a:ext cx="5565918" cy="473143"/>
            <a:chOff x="5675695" y="2064196"/>
            <a:chExt cx="5565918" cy="473143"/>
          </a:xfrm>
        </p:grpSpPr>
        <p:sp>
          <p:nvSpPr>
            <p:cNvPr id="21" name="椭圆 20">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22" name="文本框 21">
              <a:extLst>
                <a:ext uri="{FF2B5EF4-FFF2-40B4-BE49-F238E27FC236}">
                  <a16:creationId xmlns:a16="http://schemas.microsoft.com/office/drawing/2014/main" id="{FB9A2D60-992A-4FA5-A92E-C697E4978FCF}"/>
                </a:ext>
              </a:extLst>
            </p:cNvPr>
            <p:cNvSpPr txBox="1"/>
            <p:nvPr/>
          </p:nvSpPr>
          <p:spPr>
            <a:xfrm>
              <a:off x="6259195" y="2064196"/>
              <a:ext cx="4982418" cy="473143"/>
            </a:xfrm>
            <a:prstGeom prst="rect">
              <a:avLst/>
            </a:prstGeom>
            <a:noFill/>
          </p:spPr>
          <p:txBody>
            <a:bodyPr wrap="square" rtlCol="0">
              <a:spAutoFit/>
            </a:bodyPr>
            <a:lstStyle/>
            <a:p>
              <a:pPr>
                <a:lnSpc>
                  <a:spcPts val="3200"/>
                </a:lnSpc>
                <a:spcBef>
                  <a:spcPts val="600"/>
                </a:spcBef>
                <a:spcAft>
                  <a:spcPts val="1200"/>
                </a:spcAft>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区块链与分布式系统</a:t>
              </a:r>
              <a:endPar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a:extLst>
              <a:ext uri="{FF2B5EF4-FFF2-40B4-BE49-F238E27FC236}">
                <a16:creationId xmlns:a16="http://schemas.microsoft.com/office/drawing/2014/main" id="{07556A92-4B81-4B3E-B889-6D0481690A53}"/>
              </a:ext>
            </a:extLst>
          </p:cNvPr>
          <p:cNvGrpSpPr/>
          <p:nvPr/>
        </p:nvGrpSpPr>
        <p:grpSpPr>
          <a:xfrm>
            <a:off x="5325912" y="5387723"/>
            <a:ext cx="5565918" cy="473143"/>
            <a:chOff x="5675695" y="2064196"/>
            <a:chExt cx="5565918" cy="473143"/>
          </a:xfrm>
        </p:grpSpPr>
        <p:sp>
          <p:nvSpPr>
            <p:cNvPr id="33" name="椭圆 32">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4" name="文本框 33">
              <a:extLst>
                <a:ext uri="{FF2B5EF4-FFF2-40B4-BE49-F238E27FC236}">
                  <a16:creationId xmlns:a16="http://schemas.microsoft.com/office/drawing/2014/main" id="{FB9A2D60-992A-4FA5-A92E-C697E4978FCF}"/>
                </a:ext>
              </a:extLst>
            </p:cNvPr>
            <p:cNvSpPr txBox="1"/>
            <p:nvPr/>
          </p:nvSpPr>
          <p:spPr>
            <a:xfrm>
              <a:off x="6259195" y="2064196"/>
              <a:ext cx="4982418" cy="473143"/>
            </a:xfrm>
            <a:prstGeom prst="rect">
              <a:avLst/>
            </a:prstGeom>
            <a:noFill/>
          </p:spPr>
          <p:txBody>
            <a:bodyPr wrap="square" rtlCol="0">
              <a:spAutoFit/>
            </a:bodyPr>
            <a:lstStyle/>
            <a:p>
              <a:pPr>
                <a:lnSpc>
                  <a:spcPts val="3200"/>
                </a:lnSpc>
                <a:spcBef>
                  <a:spcPts val="600"/>
                </a:spcBef>
                <a:spcAft>
                  <a:spcPts val="1200"/>
                </a:spcAft>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去中心化</a:t>
              </a:r>
              <a:endPar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2357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  </a:t>
            </a:r>
            <a:r>
              <a:rPr lang="en-US" altLang="zh-CN" sz="2400" dirty="0">
                <a:latin typeface="华文中宋" panose="02010600040101010101" pitchFamily="2" charset="-122"/>
                <a:ea typeface="华文中宋" panose="02010600040101010101" pitchFamily="2" charset="-122"/>
              </a:rPr>
              <a:t>n=4</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m=1</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507831"/>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副官</a:t>
            </a:r>
            <a:r>
              <a:rPr lang="en-US" altLang="zh-CN" dirty="0">
                <a:solidFill>
                  <a:srgbClr val="333333"/>
                </a:solidFill>
                <a:latin typeface="arial" panose="020B0604020202020204" pitchFamily="34" charset="0"/>
              </a:rPr>
              <a:t>D</a:t>
            </a:r>
            <a:r>
              <a:rPr lang="zh-CN" altLang="en-US" dirty="0">
                <a:solidFill>
                  <a:srgbClr val="333333"/>
                </a:solidFill>
                <a:latin typeface="arial" panose="020B0604020202020204" pitchFamily="34" charset="0"/>
              </a:rPr>
              <a:t>是背叛</a:t>
            </a:r>
            <a:r>
              <a:rPr lang="zh-CN" altLang="en-US" dirty="0" smtClean="0">
                <a:solidFill>
                  <a:srgbClr val="333333"/>
                </a:solidFill>
                <a:latin typeface="arial" panose="020B0604020202020204" pitchFamily="34" charset="0"/>
              </a:rPr>
              <a:t>者</a:t>
            </a:r>
            <a:endParaRPr lang="en-US" altLang="zh-CN" dirty="0">
              <a:solidFill>
                <a:srgbClr val="333333"/>
              </a:solidFill>
              <a:latin typeface="arial" panose="020B0604020202020204" pitchFamily="34" charset="0"/>
            </a:endParaRPr>
          </a:p>
        </p:txBody>
      </p:sp>
      <p:pic>
        <p:nvPicPr>
          <p:cNvPr id="1026" name="Picture 2" descr="副官为背叛者时的第一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465" y="2198684"/>
            <a:ext cx="4081378" cy="261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4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  </a:t>
            </a:r>
            <a:r>
              <a:rPr lang="en-US" altLang="zh-CN" sz="2400" dirty="0">
                <a:latin typeface="华文中宋" panose="02010600040101010101" pitchFamily="2" charset="-122"/>
                <a:ea typeface="华文中宋" panose="02010600040101010101" pitchFamily="2" charset="-122"/>
              </a:rPr>
              <a:t>n=4</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m=1</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507831"/>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副官</a:t>
            </a:r>
            <a:r>
              <a:rPr lang="en-US" altLang="zh-CN" dirty="0">
                <a:solidFill>
                  <a:srgbClr val="333333"/>
                </a:solidFill>
                <a:latin typeface="arial" panose="020B0604020202020204" pitchFamily="34" charset="0"/>
              </a:rPr>
              <a:t>D</a:t>
            </a:r>
            <a:r>
              <a:rPr lang="zh-CN" altLang="en-US" dirty="0">
                <a:solidFill>
                  <a:srgbClr val="333333"/>
                </a:solidFill>
                <a:latin typeface="arial" panose="020B0604020202020204" pitchFamily="34" charset="0"/>
              </a:rPr>
              <a:t>是背叛</a:t>
            </a:r>
            <a:r>
              <a:rPr lang="zh-CN" altLang="en-US" dirty="0" smtClean="0">
                <a:solidFill>
                  <a:srgbClr val="333333"/>
                </a:solidFill>
                <a:latin typeface="arial" panose="020B0604020202020204" pitchFamily="34" charset="0"/>
              </a:rPr>
              <a:t>者</a:t>
            </a:r>
            <a:endParaRPr lang="en-US" altLang="zh-CN" dirty="0">
              <a:solidFill>
                <a:srgbClr val="333333"/>
              </a:solidFill>
              <a:latin typeface="arial" panose="020B0604020202020204" pitchFamily="34" charset="0"/>
            </a:endParaRPr>
          </a:p>
        </p:txBody>
      </p:sp>
      <p:pic>
        <p:nvPicPr>
          <p:cNvPr id="2050" name="Picture 2" descr="副官为背叛者时的第二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565" y="1419333"/>
            <a:ext cx="4116278" cy="425155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273717" y="5931693"/>
            <a:ext cx="9191940" cy="369332"/>
          </a:xfrm>
          <a:prstGeom prst="rect">
            <a:avLst/>
          </a:prstGeom>
        </p:spPr>
        <p:txBody>
          <a:bodyPr wrap="none">
            <a:spAutoFit/>
          </a:bodyPr>
          <a:lstStyle/>
          <a:p>
            <a:r>
              <a:rPr lang="zh-CN" altLang="en-US" dirty="0">
                <a:solidFill>
                  <a:srgbClr val="333333"/>
                </a:solidFill>
                <a:latin typeface="arial" panose="020B0604020202020204" pitchFamily="34" charset="0"/>
              </a:rPr>
              <a:t>副官</a:t>
            </a:r>
            <a:r>
              <a:rPr lang="en-US" altLang="zh-CN" dirty="0">
                <a:solidFill>
                  <a:srgbClr val="333333"/>
                </a:solidFill>
                <a:latin typeface="arial" panose="020B0604020202020204" pitchFamily="34" charset="0"/>
              </a:rPr>
              <a:t>B</a:t>
            </a:r>
            <a:r>
              <a:rPr lang="zh-CN" altLang="en-US" dirty="0">
                <a:solidFill>
                  <a:srgbClr val="333333"/>
                </a:solidFill>
                <a:latin typeface="arial" panose="020B0604020202020204" pitchFamily="34" charset="0"/>
              </a:rPr>
              <a:t>和</a:t>
            </a:r>
            <a:r>
              <a:rPr lang="en-US" altLang="zh-CN" dirty="0">
                <a:solidFill>
                  <a:srgbClr val="333333"/>
                </a:solidFill>
                <a:latin typeface="arial" panose="020B0604020202020204" pitchFamily="34" charset="0"/>
              </a:rPr>
              <a:t>C</a:t>
            </a:r>
            <a:r>
              <a:rPr lang="zh-CN" altLang="en-US" dirty="0">
                <a:solidFill>
                  <a:srgbClr val="333333"/>
                </a:solidFill>
                <a:latin typeface="arial" panose="020B0604020202020204" pitchFamily="34" charset="0"/>
              </a:rPr>
              <a:t>分别根据</a:t>
            </a:r>
            <a:r>
              <a:rPr lang="en-US" altLang="zh-CN" dirty="0">
                <a:solidFill>
                  <a:srgbClr val="333333"/>
                </a:solidFill>
                <a:latin typeface="arial" panose="020B0604020202020204" pitchFamily="34" charset="0"/>
              </a:rPr>
              <a:t>majority </a:t>
            </a:r>
            <a:r>
              <a:rPr lang="zh-CN" altLang="en-US" dirty="0">
                <a:solidFill>
                  <a:srgbClr val="333333"/>
                </a:solidFill>
                <a:latin typeface="arial" panose="020B0604020202020204" pitchFamily="34" charset="0"/>
              </a:rPr>
              <a:t>函数来决定命令。</a:t>
            </a:r>
            <a:r>
              <a:rPr lang="zh-CN" altLang="en-US" dirty="0" smtClean="0">
                <a:solidFill>
                  <a:schemeClr val="accent1"/>
                </a:solidFill>
              </a:rPr>
              <a:t>背</a:t>
            </a:r>
            <a:r>
              <a:rPr lang="zh-CN" altLang="en-US" dirty="0" smtClean="0">
                <a:solidFill>
                  <a:srgbClr val="333333"/>
                </a:solidFill>
                <a:latin typeface="arial" panose="020B0604020202020204" pitchFamily="34" charset="0"/>
              </a:rPr>
              <a:t>叛</a:t>
            </a:r>
            <a:r>
              <a:rPr lang="zh-CN" altLang="en-US" dirty="0">
                <a:solidFill>
                  <a:srgbClr val="333333"/>
                </a:solidFill>
                <a:latin typeface="arial" panose="020B0604020202020204" pitchFamily="34" charset="0"/>
              </a:rPr>
              <a:t>的副官</a:t>
            </a:r>
            <a:r>
              <a:rPr lang="en-US" altLang="zh-CN" dirty="0">
                <a:solidFill>
                  <a:srgbClr val="333333"/>
                </a:solidFill>
                <a:latin typeface="arial" panose="020B0604020202020204" pitchFamily="34" charset="0"/>
              </a:rPr>
              <a:t>D </a:t>
            </a:r>
            <a:r>
              <a:rPr lang="zh-CN" altLang="en-US" dirty="0">
                <a:solidFill>
                  <a:srgbClr val="333333"/>
                </a:solidFill>
                <a:latin typeface="arial" panose="020B0604020202020204" pitchFamily="34" charset="0"/>
              </a:rPr>
              <a:t>同理也干扰不了发令者的决定</a:t>
            </a:r>
            <a:endParaRPr lang="zh-CN" altLang="en-US" dirty="0"/>
          </a:p>
        </p:txBody>
      </p:sp>
    </p:spTree>
    <p:extLst>
      <p:ext uri="{BB962C8B-B14F-4D97-AF65-F5344CB8AC3E}">
        <p14:creationId xmlns:p14="http://schemas.microsoft.com/office/powerpoint/2010/main" val="2611720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  </a:t>
            </a:r>
            <a:r>
              <a:rPr lang="en-US" altLang="zh-CN" sz="2400" dirty="0">
                <a:latin typeface="华文中宋" panose="02010600040101010101" pitchFamily="2" charset="-122"/>
                <a:ea typeface="华文中宋" panose="02010600040101010101" pitchFamily="2" charset="-122"/>
              </a:rPr>
              <a:t>n=4</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m=1</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507831"/>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发令者</a:t>
            </a:r>
            <a:r>
              <a:rPr lang="en-US" altLang="zh-CN" dirty="0" smtClean="0">
                <a:solidFill>
                  <a:srgbClr val="333333"/>
                </a:solidFill>
                <a:latin typeface="arial" panose="020B0604020202020204" pitchFamily="34" charset="0"/>
              </a:rPr>
              <a:t>A</a:t>
            </a:r>
            <a:r>
              <a:rPr lang="zh-CN" altLang="en-US" dirty="0" smtClean="0">
                <a:solidFill>
                  <a:srgbClr val="333333"/>
                </a:solidFill>
                <a:latin typeface="arial" panose="020B0604020202020204" pitchFamily="34" charset="0"/>
              </a:rPr>
              <a:t>是</a:t>
            </a:r>
            <a:r>
              <a:rPr lang="zh-CN" altLang="en-US" dirty="0">
                <a:solidFill>
                  <a:srgbClr val="333333"/>
                </a:solidFill>
                <a:latin typeface="arial" panose="020B0604020202020204" pitchFamily="34" charset="0"/>
              </a:rPr>
              <a:t>背叛</a:t>
            </a:r>
            <a:r>
              <a:rPr lang="zh-CN" altLang="en-US" dirty="0" smtClean="0">
                <a:solidFill>
                  <a:srgbClr val="333333"/>
                </a:solidFill>
                <a:latin typeface="arial" panose="020B0604020202020204" pitchFamily="34" charset="0"/>
              </a:rPr>
              <a:t>者</a:t>
            </a:r>
            <a:endParaRPr lang="en-US" altLang="zh-CN" dirty="0">
              <a:solidFill>
                <a:srgbClr val="333333"/>
              </a:solidFill>
              <a:latin typeface="arial" panose="020B0604020202020204" pitchFamily="34" charset="0"/>
            </a:endParaRPr>
          </a:p>
        </p:txBody>
      </p:sp>
      <p:sp>
        <p:nvSpPr>
          <p:cNvPr id="4" name="矩形 3"/>
          <p:cNvSpPr/>
          <p:nvPr/>
        </p:nvSpPr>
        <p:spPr>
          <a:xfrm>
            <a:off x="1769308" y="5861891"/>
            <a:ext cx="7750840" cy="369332"/>
          </a:xfrm>
          <a:prstGeom prst="rect">
            <a:avLst/>
          </a:prstGeom>
        </p:spPr>
        <p:txBody>
          <a:bodyPr wrap="none">
            <a:spAutoFit/>
          </a:bodyPr>
          <a:lstStyle/>
          <a:p>
            <a:r>
              <a:rPr lang="zh-CN" altLang="en-US" dirty="0">
                <a:solidFill>
                  <a:srgbClr val="333333"/>
                </a:solidFill>
                <a:latin typeface="arial" panose="020B0604020202020204" pitchFamily="34" charset="0"/>
              </a:rPr>
              <a:t>发令者</a:t>
            </a:r>
            <a:r>
              <a:rPr lang="en-US" altLang="zh-CN" dirty="0">
                <a:solidFill>
                  <a:srgbClr val="333333"/>
                </a:solidFill>
                <a:latin typeface="arial" panose="020B0604020202020204" pitchFamily="34" charset="0"/>
              </a:rPr>
              <a:t>A</a:t>
            </a:r>
            <a:r>
              <a:rPr lang="zh-CN" altLang="en-US" dirty="0">
                <a:solidFill>
                  <a:srgbClr val="333333"/>
                </a:solidFill>
                <a:latin typeface="arial" panose="020B0604020202020204" pitchFamily="34" charset="0"/>
              </a:rPr>
              <a:t>向副官</a:t>
            </a:r>
            <a:r>
              <a:rPr lang="en-US" altLang="zh-CN" dirty="0">
                <a:solidFill>
                  <a:srgbClr val="333333"/>
                </a:solidFill>
                <a:latin typeface="arial" panose="020B0604020202020204" pitchFamily="34" charset="0"/>
              </a:rPr>
              <a:t>B</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a:t>
            </a:r>
            <a:r>
              <a:rPr lang="zh-CN" altLang="en-US" dirty="0">
                <a:solidFill>
                  <a:srgbClr val="333333"/>
                </a:solidFill>
                <a:latin typeface="arial" panose="020B0604020202020204" pitchFamily="34" charset="0"/>
              </a:rPr>
              <a:t>发送了不同的命令，企图扰乱副官做出一致决定。</a:t>
            </a:r>
            <a:endParaRPr lang="zh-CN" altLang="en-US" dirty="0"/>
          </a:p>
        </p:txBody>
      </p:sp>
      <p:pic>
        <p:nvPicPr>
          <p:cNvPr id="3074" name="Picture 2" descr="发令者为背叛者时的第一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97" y="2041451"/>
            <a:ext cx="4475321" cy="292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5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  </a:t>
            </a:r>
            <a:r>
              <a:rPr lang="en-US" altLang="zh-CN" sz="2400" dirty="0">
                <a:latin typeface="华文中宋" panose="02010600040101010101" pitchFamily="2" charset="-122"/>
                <a:ea typeface="华文中宋" panose="02010600040101010101" pitchFamily="2" charset="-122"/>
              </a:rPr>
              <a:t>n=4</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m=1</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507831"/>
          </a:xfrm>
          <a:prstGeom prst="rect">
            <a:avLst/>
          </a:prstGeom>
        </p:spPr>
        <p:txBody>
          <a:bodyPr wrap="square">
            <a:spAutoFit/>
          </a:bodyPr>
          <a:lstStyle/>
          <a:p>
            <a:pPr>
              <a:lnSpc>
                <a:spcPct val="150000"/>
              </a:lnSpc>
            </a:pPr>
            <a:r>
              <a:rPr lang="zh-CN" altLang="en-US" dirty="0" smtClean="0">
                <a:solidFill>
                  <a:srgbClr val="333333"/>
                </a:solidFill>
                <a:latin typeface="arial" panose="020B0604020202020204" pitchFamily="34" charset="0"/>
              </a:rPr>
              <a:t>发令者</a:t>
            </a:r>
            <a:r>
              <a:rPr lang="en-US" altLang="zh-CN" dirty="0" smtClean="0">
                <a:solidFill>
                  <a:srgbClr val="333333"/>
                </a:solidFill>
                <a:latin typeface="arial" panose="020B0604020202020204" pitchFamily="34" charset="0"/>
              </a:rPr>
              <a:t>A</a:t>
            </a:r>
            <a:r>
              <a:rPr lang="zh-CN" altLang="en-US" dirty="0" smtClean="0">
                <a:solidFill>
                  <a:srgbClr val="333333"/>
                </a:solidFill>
                <a:latin typeface="arial" panose="020B0604020202020204" pitchFamily="34" charset="0"/>
              </a:rPr>
              <a:t>是</a:t>
            </a:r>
            <a:r>
              <a:rPr lang="zh-CN" altLang="en-US" dirty="0">
                <a:solidFill>
                  <a:srgbClr val="333333"/>
                </a:solidFill>
                <a:latin typeface="arial" panose="020B0604020202020204" pitchFamily="34" charset="0"/>
              </a:rPr>
              <a:t>背叛</a:t>
            </a:r>
            <a:r>
              <a:rPr lang="zh-CN" altLang="en-US" dirty="0" smtClean="0">
                <a:solidFill>
                  <a:srgbClr val="333333"/>
                </a:solidFill>
                <a:latin typeface="arial" panose="020B0604020202020204" pitchFamily="34" charset="0"/>
              </a:rPr>
              <a:t>者</a:t>
            </a:r>
            <a:endParaRPr lang="en-US" altLang="zh-CN" dirty="0">
              <a:solidFill>
                <a:srgbClr val="333333"/>
              </a:solidFill>
              <a:latin typeface="arial" panose="020B0604020202020204" pitchFamily="34" charset="0"/>
            </a:endParaRPr>
          </a:p>
        </p:txBody>
      </p:sp>
      <p:sp>
        <p:nvSpPr>
          <p:cNvPr id="4" name="矩形 3"/>
          <p:cNvSpPr/>
          <p:nvPr/>
        </p:nvSpPr>
        <p:spPr>
          <a:xfrm>
            <a:off x="2851231" y="5959613"/>
            <a:ext cx="5493812" cy="369332"/>
          </a:xfrm>
          <a:prstGeom prst="rect">
            <a:avLst/>
          </a:prstGeom>
        </p:spPr>
        <p:txBody>
          <a:bodyPr wrap="none">
            <a:spAutoFit/>
          </a:bodyPr>
          <a:lstStyle/>
          <a:p>
            <a:r>
              <a:rPr lang="zh-CN" altLang="en-US" dirty="0">
                <a:solidFill>
                  <a:srgbClr val="333333"/>
                </a:solidFill>
                <a:latin typeface="arial" panose="020B0604020202020204" pitchFamily="34" charset="0"/>
              </a:rPr>
              <a:t>每个副官通过多数表决算法仍可以达成一致的命令。</a:t>
            </a:r>
            <a:endParaRPr lang="zh-CN" altLang="en-US" dirty="0"/>
          </a:p>
        </p:txBody>
      </p:sp>
      <p:pic>
        <p:nvPicPr>
          <p:cNvPr id="4098" name="Picture 2" descr="发令者为背叛者时的第二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426" y="1832045"/>
            <a:ext cx="3655588" cy="358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3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算法证明</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3831818"/>
          </a:xfrm>
          <a:prstGeom prst="rect">
            <a:avLst/>
          </a:prstGeom>
        </p:spPr>
        <p:txBody>
          <a:bodyPr wrap="square">
            <a:spAutoFit/>
          </a:bodyPr>
          <a:lstStyle/>
          <a:p>
            <a:pPr>
              <a:lnSpc>
                <a:spcPct val="150000"/>
              </a:lnSpc>
            </a:pPr>
            <a:r>
              <a:rPr lang="zh-CN" altLang="en-US" b="1" dirty="0">
                <a:solidFill>
                  <a:schemeClr val="accent1"/>
                </a:solidFill>
              </a:rPr>
              <a:t>引理</a:t>
            </a:r>
            <a:r>
              <a:rPr lang="en-US" altLang="zh-CN" b="1" dirty="0">
                <a:solidFill>
                  <a:schemeClr val="accent1"/>
                </a:solidFill>
              </a:rPr>
              <a:t>1</a:t>
            </a:r>
            <a:r>
              <a:rPr lang="zh-CN" altLang="en-US" b="1" dirty="0">
                <a:solidFill>
                  <a:schemeClr val="accent1"/>
                </a:solidFill>
              </a:rPr>
              <a:t>：</a:t>
            </a:r>
            <a:r>
              <a:rPr lang="zh-CN" altLang="en-US" dirty="0">
                <a:solidFill>
                  <a:schemeClr val="accent1"/>
                </a:solidFill>
              </a:rPr>
              <a:t>对于任意</a:t>
            </a:r>
            <a:r>
              <a:rPr lang="en-US" altLang="zh-CN" dirty="0">
                <a:solidFill>
                  <a:schemeClr val="accent1"/>
                </a:solidFill>
              </a:rPr>
              <a:t>m </a:t>
            </a:r>
            <a:r>
              <a:rPr lang="zh-CN" altLang="en-US" dirty="0">
                <a:solidFill>
                  <a:schemeClr val="accent1"/>
                </a:solidFill>
              </a:rPr>
              <a:t>和</a:t>
            </a:r>
            <a:r>
              <a:rPr lang="en-US" altLang="zh-CN" dirty="0">
                <a:solidFill>
                  <a:schemeClr val="accent1"/>
                </a:solidFill>
              </a:rPr>
              <a:t>k </a:t>
            </a:r>
            <a:r>
              <a:rPr lang="zh-CN" altLang="en-US" dirty="0">
                <a:solidFill>
                  <a:schemeClr val="accent1"/>
                </a:solidFill>
              </a:rPr>
              <a:t>，如果有超过</a:t>
            </a:r>
            <a:r>
              <a:rPr lang="en-US" altLang="zh-CN" dirty="0">
                <a:solidFill>
                  <a:schemeClr val="accent1"/>
                </a:solidFill>
              </a:rPr>
              <a:t>2k+m </a:t>
            </a:r>
            <a:r>
              <a:rPr lang="zh-CN" altLang="en-US" dirty="0">
                <a:solidFill>
                  <a:schemeClr val="accent1"/>
                </a:solidFill>
              </a:rPr>
              <a:t>个将军和最多</a:t>
            </a:r>
            <a:r>
              <a:rPr lang="en-US" altLang="zh-CN" dirty="0">
                <a:solidFill>
                  <a:schemeClr val="accent1"/>
                </a:solidFill>
              </a:rPr>
              <a:t>k </a:t>
            </a:r>
            <a:r>
              <a:rPr lang="zh-CN" altLang="en-US" dirty="0">
                <a:solidFill>
                  <a:schemeClr val="accent1"/>
                </a:solidFill>
              </a:rPr>
              <a:t>个背叛者，那么算法</a:t>
            </a:r>
            <a:r>
              <a:rPr lang="en-US" altLang="zh-CN" dirty="0">
                <a:solidFill>
                  <a:schemeClr val="accent1"/>
                </a:solidFill>
              </a:rPr>
              <a:t>OM(m) </a:t>
            </a:r>
            <a:r>
              <a:rPr lang="zh-CN" altLang="en-US" dirty="0">
                <a:solidFill>
                  <a:schemeClr val="accent1"/>
                </a:solidFill>
              </a:rPr>
              <a:t>满足</a:t>
            </a:r>
            <a:r>
              <a:rPr lang="en-US" altLang="zh-CN" dirty="0">
                <a:solidFill>
                  <a:schemeClr val="accent1"/>
                </a:solidFill>
              </a:rPr>
              <a:t>IC2 </a:t>
            </a:r>
            <a:r>
              <a:rPr lang="zh-CN" altLang="en-US" dirty="0">
                <a:solidFill>
                  <a:schemeClr val="accent1"/>
                </a:solidFill>
              </a:rPr>
              <a:t>（回顾下</a:t>
            </a:r>
            <a:r>
              <a:rPr lang="en-US" altLang="zh-CN" dirty="0">
                <a:solidFill>
                  <a:schemeClr val="accent1"/>
                </a:solidFill>
              </a:rPr>
              <a:t>IC2 </a:t>
            </a:r>
            <a:r>
              <a:rPr lang="zh-CN" altLang="en-US" dirty="0">
                <a:solidFill>
                  <a:schemeClr val="accent1"/>
                </a:solidFill>
              </a:rPr>
              <a:t>指的是，如果将军是忠诚的，所有的副官遵守将军命令）。</a:t>
            </a:r>
          </a:p>
          <a:p>
            <a:pPr>
              <a:lnSpc>
                <a:spcPct val="150000"/>
              </a:lnSpc>
            </a:pPr>
            <a:endParaRPr lang="en-US" altLang="zh-CN" b="1" dirty="0" smtClean="0">
              <a:solidFill>
                <a:schemeClr val="accent1"/>
              </a:solidFill>
            </a:endParaRPr>
          </a:p>
          <a:p>
            <a:pPr>
              <a:lnSpc>
                <a:spcPct val="150000"/>
              </a:lnSpc>
            </a:pPr>
            <a:r>
              <a:rPr lang="zh-CN" altLang="en-US" b="1" dirty="0" smtClean="0">
                <a:solidFill>
                  <a:schemeClr val="accent1"/>
                </a:solidFill>
              </a:rPr>
              <a:t>证明</a:t>
            </a:r>
            <a:r>
              <a:rPr lang="zh-CN" altLang="en-US" dirty="0">
                <a:solidFill>
                  <a:schemeClr val="accent1"/>
                </a:solidFill>
              </a:rPr>
              <a:t>：当</a:t>
            </a:r>
            <a:r>
              <a:rPr lang="en-US" altLang="zh-CN" dirty="0">
                <a:solidFill>
                  <a:schemeClr val="accent1"/>
                </a:solidFill>
              </a:rPr>
              <a:t>m=0 </a:t>
            </a:r>
            <a:r>
              <a:rPr lang="zh-CN" altLang="en-US" dirty="0">
                <a:solidFill>
                  <a:schemeClr val="accent1"/>
                </a:solidFill>
              </a:rPr>
              <a:t>的时候，</a:t>
            </a:r>
            <a:r>
              <a:rPr lang="en-US" altLang="zh-CN" dirty="0">
                <a:solidFill>
                  <a:schemeClr val="accent1"/>
                </a:solidFill>
              </a:rPr>
              <a:t>OM(0) </a:t>
            </a:r>
            <a:r>
              <a:rPr lang="zh-CN" altLang="en-US" dirty="0">
                <a:solidFill>
                  <a:schemeClr val="accent1"/>
                </a:solidFill>
              </a:rPr>
              <a:t>在将军是忠诚的时候满足</a:t>
            </a:r>
            <a:r>
              <a:rPr lang="en-US" altLang="zh-CN" dirty="0">
                <a:solidFill>
                  <a:schemeClr val="accent1"/>
                </a:solidFill>
              </a:rPr>
              <a:t>IC2</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当</a:t>
            </a:r>
            <a:r>
              <a:rPr lang="en-US" altLang="zh-CN" dirty="0">
                <a:solidFill>
                  <a:schemeClr val="accent1"/>
                </a:solidFill>
              </a:rPr>
              <a:t>m&gt;0 </a:t>
            </a:r>
            <a:r>
              <a:rPr lang="zh-CN" altLang="en-US" dirty="0">
                <a:solidFill>
                  <a:schemeClr val="accent1"/>
                </a:solidFill>
              </a:rPr>
              <a:t>时，首先将军将命令传递给 </a:t>
            </a:r>
            <a:r>
              <a:rPr lang="en-US" altLang="zh-CN" dirty="0">
                <a:solidFill>
                  <a:schemeClr val="accent1"/>
                </a:solidFill>
              </a:rPr>
              <a:t>n-1 </a:t>
            </a:r>
            <a:r>
              <a:rPr lang="zh-CN" altLang="en-US" dirty="0">
                <a:solidFill>
                  <a:schemeClr val="accent1"/>
                </a:solidFill>
              </a:rPr>
              <a:t>个副官，然后每个副官对</a:t>
            </a:r>
            <a:r>
              <a:rPr lang="en-US" altLang="zh-CN" dirty="0">
                <a:solidFill>
                  <a:schemeClr val="accent1"/>
                </a:solidFill>
              </a:rPr>
              <a:t>n-1 </a:t>
            </a:r>
            <a:r>
              <a:rPr lang="zh-CN" altLang="en-US" dirty="0">
                <a:solidFill>
                  <a:schemeClr val="accent1"/>
                </a:solidFill>
              </a:rPr>
              <a:t>个将军执行</a:t>
            </a:r>
            <a:r>
              <a:rPr lang="en-US" altLang="zh-CN" dirty="0">
                <a:solidFill>
                  <a:schemeClr val="accent1"/>
                </a:solidFill>
              </a:rPr>
              <a:t>OM(m-1) </a:t>
            </a:r>
            <a:r>
              <a:rPr lang="zh-CN" altLang="en-US" dirty="0">
                <a:solidFill>
                  <a:schemeClr val="accent1"/>
                </a:solidFill>
              </a:rPr>
              <a:t>算法</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因为</a:t>
            </a:r>
            <a:r>
              <a:rPr lang="zh-CN" altLang="en-US" dirty="0">
                <a:solidFill>
                  <a:schemeClr val="accent1"/>
                </a:solidFill>
              </a:rPr>
              <a:t>假设了</a:t>
            </a:r>
            <a:r>
              <a:rPr lang="en-US" altLang="zh-CN" dirty="0">
                <a:solidFill>
                  <a:schemeClr val="accent1"/>
                </a:solidFill>
              </a:rPr>
              <a:t>n&gt;2k+m</a:t>
            </a:r>
            <a:r>
              <a:rPr lang="zh-CN" altLang="en-US" dirty="0">
                <a:solidFill>
                  <a:schemeClr val="accent1"/>
                </a:solidFill>
              </a:rPr>
              <a:t>（引理中有将军数大于</a:t>
            </a:r>
            <a:r>
              <a:rPr lang="en-US" altLang="zh-CN" dirty="0">
                <a:solidFill>
                  <a:schemeClr val="accent1"/>
                </a:solidFill>
              </a:rPr>
              <a:t>2k+m</a:t>
            </a:r>
            <a:r>
              <a:rPr lang="zh-CN" altLang="en-US" dirty="0">
                <a:solidFill>
                  <a:schemeClr val="accent1"/>
                </a:solidFill>
              </a:rPr>
              <a:t>），所以 </a:t>
            </a:r>
            <a:r>
              <a:rPr lang="en-US" altLang="zh-CN" dirty="0">
                <a:solidFill>
                  <a:schemeClr val="accent1"/>
                </a:solidFill>
              </a:rPr>
              <a:t>n-1 &gt; 2k+(m-1) &gt;= 2k</a:t>
            </a:r>
            <a:r>
              <a:rPr lang="zh-CN" altLang="en-US" dirty="0">
                <a:solidFill>
                  <a:schemeClr val="accent1"/>
                </a:solidFill>
              </a:rPr>
              <a:t>（即每一轮中副官总数不小于背叛者的两倍</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这样</a:t>
            </a:r>
            <a:r>
              <a:rPr lang="zh-CN" altLang="en-US" dirty="0">
                <a:solidFill>
                  <a:schemeClr val="accent1"/>
                </a:solidFill>
              </a:rPr>
              <a:t>每轮</a:t>
            </a:r>
            <a:r>
              <a:rPr lang="en-US" altLang="zh-CN" smtClean="0">
                <a:solidFill>
                  <a:schemeClr val="accent1"/>
                </a:solidFill>
              </a:rPr>
              <a:t>OM(m-1) </a:t>
            </a:r>
            <a:r>
              <a:rPr lang="zh-CN" altLang="en-US" dirty="0">
                <a:solidFill>
                  <a:schemeClr val="accent1"/>
                </a:solidFill>
              </a:rPr>
              <a:t>算法中忠诚的副官收到的命令都是</a:t>
            </a:r>
            <a:r>
              <a:rPr lang="en-US" altLang="zh-CN" dirty="0">
                <a:solidFill>
                  <a:schemeClr val="accent1"/>
                </a:solidFill>
              </a:rPr>
              <a:t>majority(v1,v2,...,v(n-1))</a:t>
            </a:r>
            <a:r>
              <a:rPr lang="zh-CN" altLang="en-US" dirty="0">
                <a:solidFill>
                  <a:schemeClr val="accent1"/>
                </a:solidFill>
              </a:rPr>
              <a:t>，其中忠诚副官发送的命令大于或者等于一半。</a:t>
            </a:r>
          </a:p>
        </p:txBody>
      </p:sp>
    </p:spTree>
    <p:extLst>
      <p:ext uri="{BB962C8B-B14F-4D97-AF65-F5344CB8AC3E}">
        <p14:creationId xmlns:p14="http://schemas.microsoft.com/office/powerpoint/2010/main" val="340334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算法证明</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803564" y="1260509"/>
            <a:ext cx="10615966" cy="4247317"/>
          </a:xfrm>
          <a:prstGeom prst="rect">
            <a:avLst/>
          </a:prstGeom>
        </p:spPr>
        <p:txBody>
          <a:bodyPr wrap="square">
            <a:spAutoFit/>
          </a:bodyPr>
          <a:lstStyle/>
          <a:p>
            <a:pPr>
              <a:lnSpc>
                <a:spcPct val="150000"/>
              </a:lnSpc>
            </a:pPr>
            <a:r>
              <a:rPr lang="zh-CN" altLang="en-US" dirty="0">
                <a:solidFill>
                  <a:schemeClr val="accent1"/>
                </a:solidFill>
              </a:rPr>
              <a:t>定理</a:t>
            </a:r>
            <a:r>
              <a:rPr lang="en-US" altLang="zh-CN" dirty="0">
                <a:solidFill>
                  <a:schemeClr val="accent1"/>
                </a:solidFill>
              </a:rPr>
              <a:t>1</a:t>
            </a:r>
            <a:r>
              <a:rPr lang="zh-CN" altLang="en-US" dirty="0">
                <a:solidFill>
                  <a:schemeClr val="accent1"/>
                </a:solidFill>
              </a:rPr>
              <a:t>：对于任意</a:t>
            </a:r>
            <a:r>
              <a:rPr lang="en-US" altLang="zh-CN" dirty="0">
                <a:solidFill>
                  <a:schemeClr val="accent1"/>
                </a:solidFill>
              </a:rPr>
              <a:t>m</a:t>
            </a:r>
            <a:r>
              <a:rPr lang="zh-CN" altLang="en-US" dirty="0">
                <a:solidFill>
                  <a:schemeClr val="accent1"/>
                </a:solidFill>
              </a:rPr>
              <a:t>，如果有超过</a:t>
            </a:r>
            <a:r>
              <a:rPr lang="en-US" altLang="zh-CN" dirty="0">
                <a:solidFill>
                  <a:schemeClr val="accent1"/>
                </a:solidFill>
              </a:rPr>
              <a:t>3m </a:t>
            </a:r>
            <a:r>
              <a:rPr lang="zh-CN" altLang="en-US" dirty="0">
                <a:solidFill>
                  <a:schemeClr val="accent1"/>
                </a:solidFill>
              </a:rPr>
              <a:t>个将军和最多</a:t>
            </a:r>
            <a:r>
              <a:rPr lang="en-US" altLang="zh-CN" dirty="0">
                <a:solidFill>
                  <a:schemeClr val="accent1"/>
                </a:solidFill>
              </a:rPr>
              <a:t>m </a:t>
            </a:r>
            <a:r>
              <a:rPr lang="zh-CN" altLang="en-US" dirty="0">
                <a:solidFill>
                  <a:schemeClr val="accent1"/>
                </a:solidFill>
              </a:rPr>
              <a:t>个背叛者，算法</a:t>
            </a:r>
            <a:r>
              <a:rPr lang="en-US" altLang="zh-CN" dirty="0">
                <a:solidFill>
                  <a:schemeClr val="accent1"/>
                </a:solidFill>
              </a:rPr>
              <a:t>OM(m) </a:t>
            </a:r>
            <a:r>
              <a:rPr lang="zh-CN" altLang="en-US" dirty="0">
                <a:solidFill>
                  <a:schemeClr val="accent1"/>
                </a:solidFill>
              </a:rPr>
              <a:t>满足条件</a:t>
            </a:r>
            <a:r>
              <a:rPr lang="en-US" altLang="zh-CN" dirty="0">
                <a:solidFill>
                  <a:schemeClr val="accent1"/>
                </a:solidFill>
              </a:rPr>
              <a:t>IC1 </a:t>
            </a:r>
            <a:r>
              <a:rPr lang="zh-CN" altLang="en-US" dirty="0">
                <a:solidFill>
                  <a:schemeClr val="accent1"/>
                </a:solidFill>
              </a:rPr>
              <a:t>和条件</a:t>
            </a:r>
            <a:r>
              <a:rPr lang="en-US" altLang="zh-CN" dirty="0">
                <a:solidFill>
                  <a:schemeClr val="accent1"/>
                </a:solidFill>
              </a:rPr>
              <a:t>IC2</a:t>
            </a:r>
            <a:r>
              <a:rPr lang="zh-CN" altLang="en-US" dirty="0">
                <a:solidFill>
                  <a:schemeClr val="accent1"/>
                </a:solidFill>
              </a:rPr>
              <a:t>。</a:t>
            </a:r>
          </a:p>
          <a:p>
            <a:pPr>
              <a:lnSpc>
                <a:spcPct val="150000"/>
              </a:lnSpc>
            </a:pPr>
            <a:endParaRPr lang="en-US" altLang="zh-CN" dirty="0" smtClean="0">
              <a:solidFill>
                <a:schemeClr val="accent1"/>
              </a:solidFill>
            </a:endParaRPr>
          </a:p>
          <a:p>
            <a:pPr>
              <a:lnSpc>
                <a:spcPct val="150000"/>
              </a:lnSpc>
            </a:pPr>
            <a:r>
              <a:rPr lang="zh-CN" altLang="en-US" dirty="0" smtClean="0">
                <a:solidFill>
                  <a:schemeClr val="accent1"/>
                </a:solidFill>
              </a:rPr>
              <a:t>证明</a:t>
            </a:r>
            <a:r>
              <a:rPr lang="zh-CN" altLang="en-US" dirty="0">
                <a:solidFill>
                  <a:schemeClr val="accent1"/>
                </a:solidFill>
              </a:rPr>
              <a:t>：通过</a:t>
            </a:r>
            <a:r>
              <a:rPr lang="en-US" altLang="zh-CN" dirty="0">
                <a:solidFill>
                  <a:schemeClr val="accent1"/>
                </a:solidFill>
              </a:rPr>
              <a:t>m </a:t>
            </a:r>
            <a:r>
              <a:rPr lang="zh-CN" altLang="en-US" dirty="0">
                <a:solidFill>
                  <a:schemeClr val="accent1"/>
                </a:solidFill>
              </a:rPr>
              <a:t>的归纳法证明，我们通过假设</a:t>
            </a:r>
            <a:r>
              <a:rPr lang="en-US" altLang="zh-CN" dirty="0">
                <a:solidFill>
                  <a:schemeClr val="accent1"/>
                </a:solidFill>
              </a:rPr>
              <a:t>OM(m-1) </a:t>
            </a:r>
            <a:r>
              <a:rPr lang="zh-CN" altLang="en-US" dirty="0">
                <a:solidFill>
                  <a:schemeClr val="accent1"/>
                </a:solidFill>
              </a:rPr>
              <a:t>成立来证明</a:t>
            </a:r>
            <a:r>
              <a:rPr lang="en-US" altLang="zh-CN" dirty="0">
                <a:solidFill>
                  <a:schemeClr val="accent1"/>
                </a:solidFill>
              </a:rPr>
              <a:t>OM(m) m&gt;0</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首先</a:t>
            </a:r>
            <a:r>
              <a:rPr lang="zh-CN" altLang="en-US" dirty="0">
                <a:solidFill>
                  <a:schemeClr val="accent1"/>
                </a:solidFill>
              </a:rPr>
              <a:t>考虑发送命令的将军是忠诚的</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那么</a:t>
            </a:r>
            <a:r>
              <a:rPr lang="zh-CN" altLang="en-US" dirty="0">
                <a:solidFill>
                  <a:schemeClr val="accent1"/>
                </a:solidFill>
              </a:rPr>
              <a:t>将引理中</a:t>
            </a:r>
            <a:r>
              <a:rPr lang="en-US" altLang="zh-CN" dirty="0">
                <a:solidFill>
                  <a:schemeClr val="accent1"/>
                </a:solidFill>
              </a:rPr>
              <a:t>k </a:t>
            </a:r>
            <a:r>
              <a:rPr lang="zh-CN" altLang="en-US" dirty="0">
                <a:solidFill>
                  <a:schemeClr val="accent1"/>
                </a:solidFill>
              </a:rPr>
              <a:t>设为</a:t>
            </a:r>
            <a:r>
              <a:rPr lang="en-US" altLang="zh-CN" dirty="0">
                <a:solidFill>
                  <a:schemeClr val="accent1"/>
                </a:solidFill>
              </a:rPr>
              <a:t>m </a:t>
            </a:r>
            <a:r>
              <a:rPr lang="zh-CN" altLang="en-US" dirty="0">
                <a:solidFill>
                  <a:schemeClr val="accent1"/>
                </a:solidFill>
              </a:rPr>
              <a:t>则</a:t>
            </a:r>
            <a:r>
              <a:rPr lang="en-US" altLang="zh-CN" dirty="0">
                <a:solidFill>
                  <a:schemeClr val="accent1"/>
                </a:solidFill>
              </a:rPr>
              <a:t>OM(m) </a:t>
            </a:r>
            <a:r>
              <a:rPr lang="zh-CN" altLang="en-US" dirty="0">
                <a:solidFill>
                  <a:schemeClr val="accent1"/>
                </a:solidFill>
              </a:rPr>
              <a:t>满足</a:t>
            </a:r>
            <a:r>
              <a:rPr lang="en-US" altLang="zh-CN" dirty="0">
                <a:solidFill>
                  <a:schemeClr val="accent1"/>
                </a:solidFill>
              </a:rPr>
              <a:t>IC2 </a:t>
            </a:r>
            <a:r>
              <a:rPr lang="zh-CN" altLang="en-US" dirty="0">
                <a:solidFill>
                  <a:schemeClr val="accent1"/>
                </a:solidFill>
              </a:rPr>
              <a:t>，</a:t>
            </a:r>
            <a:r>
              <a:rPr lang="en-US" altLang="zh-CN" dirty="0">
                <a:solidFill>
                  <a:schemeClr val="accent1"/>
                </a:solidFill>
              </a:rPr>
              <a:t>IC1 </a:t>
            </a:r>
            <a:r>
              <a:rPr lang="zh-CN" altLang="en-US" dirty="0">
                <a:solidFill>
                  <a:schemeClr val="accent1"/>
                </a:solidFill>
              </a:rPr>
              <a:t>在发令将军是忠诚的情况下也满足。</a:t>
            </a:r>
          </a:p>
          <a:p>
            <a:pPr>
              <a:lnSpc>
                <a:spcPct val="150000"/>
              </a:lnSpc>
            </a:pPr>
            <a:r>
              <a:rPr lang="zh-CN" altLang="en-US" dirty="0">
                <a:solidFill>
                  <a:schemeClr val="accent1"/>
                </a:solidFill>
              </a:rPr>
              <a:t>接着考虑</a:t>
            </a:r>
            <a:r>
              <a:rPr lang="en-US" altLang="zh-CN" dirty="0">
                <a:solidFill>
                  <a:schemeClr val="accent1"/>
                </a:solidFill>
              </a:rPr>
              <a:t>m </a:t>
            </a:r>
            <a:r>
              <a:rPr lang="zh-CN" altLang="en-US" dirty="0">
                <a:solidFill>
                  <a:schemeClr val="accent1"/>
                </a:solidFill>
              </a:rPr>
              <a:t>个背叛者中有一个是发令者，那最多就只有</a:t>
            </a:r>
            <a:r>
              <a:rPr lang="en-US" altLang="zh-CN" dirty="0">
                <a:solidFill>
                  <a:schemeClr val="accent1"/>
                </a:solidFill>
              </a:rPr>
              <a:t>m-1 </a:t>
            </a:r>
            <a:r>
              <a:rPr lang="zh-CN" altLang="en-US" dirty="0">
                <a:solidFill>
                  <a:schemeClr val="accent1"/>
                </a:solidFill>
              </a:rPr>
              <a:t>个副官是背叛者了，又因为有</a:t>
            </a:r>
            <a:r>
              <a:rPr lang="en-US" altLang="zh-CN" dirty="0">
                <a:solidFill>
                  <a:schemeClr val="accent1"/>
                </a:solidFill>
              </a:rPr>
              <a:t>3m </a:t>
            </a:r>
            <a:r>
              <a:rPr lang="zh-CN" altLang="en-US" dirty="0">
                <a:solidFill>
                  <a:schemeClr val="accent1"/>
                </a:solidFill>
              </a:rPr>
              <a:t>个将军，所以副官的总数超过</a:t>
            </a:r>
            <a:r>
              <a:rPr lang="en-US" altLang="zh-CN" dirty="0">
                <a:solidFill>
                  <a:schemeClr val="accent1"/>
                </a:solidFill>
              </a:rPr>
              <a:t>3m-1</a:t>
            </a:r>
            <a:r>
              <a:rPr lang="zh-CN" altLang="en-US" dirty="0">
                <a:solidFill>
                  <a:schemeClr val="accent1"/>
                </a:solidFill>
              </a:rPr>
              <a:t>，且有</a:t>
            </a:r>
            <a:r>
              <a:rPr lang="en-US" altLang="zh-CN" dirty="0">
                <a:solidFill>
                  <a:schemeClr val="accent1"/>
                </a:solidFill>
              </a:rPr>
              <a:t>3m-1&gt;3(m-1) </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因此</a:t>
            </a:r>
            <a:r>
              <a:rPr lang="zh-CN" altLang="en-US" dirty="0">
                <a:solidFill>
                  <a:schemeClr val="accent1"/>
                </a:solidFill>
              </a:rPr>
              <a:t>通过归纳法假设 </a:t>
            </a:r>
            <a:r>
              <a:rPr lang="en-US" altLang="zh-CN" dirty="0">
                <a:solidFill>
                  <a:schemeClr val="accent1"/>
                </a:solidFill>
              </a:rPr>
              <a:t>OM(m-1) </a:t>
            </a:r>
            <a:r>
              <a:rPr lang="zh-CN" altLang="en-US" dirty="0">
                <a:solidFill>
                  <a:schemeClr val="accent1"/>
                </a:solidFill>
              </a:rPr>
              <a:t>满足</a:t>
            </a:r>
            <a:r>
              <a:rPr lang="en-US" altLang="zh-CN" dirty="0">
                <a:solidFill>
                  <a:schemeClr val="accent1"/>
                </a:solidFill>
              </a:rPr>
              <a:t>IC1 </a:t>
            </a:r>
            <a:r>
              <a:rPr lang="zh-CN" altLang="en-US" dirty="0">
                <a:solidFill>
                  <a:schemeClr val="accent1"/>
                </a:solidFill>
              </a:rPr>
              <a:t>和</a:t>
            </a:r>
            <a:r>
              <a:rPr lang="en-US" altLang="zh-CN" dirty="0">
                <a:solidFill>
                  <a:schemeClr val="accent1"/>
                </a:solidFill>
              </a:rPr>
              <a:t>IC2</a:t>
            </a:r>
            <a:r>
              <a:rPr lang="zh-CN" altLang="en-US" dirty="0">
                <a:solidFill>
                  <a:schemeClr val="accent1"/>
                </a:solidFill>
              </a:rPr>
              <a:t>（最多</a:t>
            </a:r>
            <a:r>
              <a:rPr lang="en-US" altLang="zh-CN" dirty="0">
                <a:solidFill>
                  <a:schemeClr val="accent1"/>
                </a:solidFill>
              </a:rPr>
              <a:t>3(m-1) </a:t>
            </a:r>
            <a:r>
              <a:rPr lang="zh-CN" altLang="en-US" dirty="0">
                <a:solidFill>
                  <a:schemeClr val="accent1"/>
                </a:solidFill>
              </a:rPr>
              <a:t>个将军和最多</a:t>
            </a:r>
            <a:r>
              <a:rPr lang="en-US" altLang="zh-CN" dirty="0">
                <a:solidFill>
                  <a:schemeClr val="accent1"/>
                </a:solidFill>
              </a:rPr>
              <a:t>m-1 </a:t>
            </a:r>
            <a:r>
              <a:rPr lang="zh-CN" altLang="en-US" dirty="0">
                <a:solidFill>
                  <a:schemeClr val="accent1"/>
                </a:solidFill>
              </a:rPr>
              <a:t>个背叛者）</a:t>
            </a:r>
            <a:r>
              <a:rPr lang="zh-CN" altLang="en-US" dirty="0" smtClean="0">
                <a:solidFill>
                  <a:schemeClr val="accent1"/>
                </a:solidFill>
              </a:rPr>
              <a:t>。</a:t>
            </a:r>
            <a:endParaRPr lang="en-US" altLang="zh-CN" dirty="0" smtClean="0">
              <a:solidFill>
                <a:schemeClr val="accent1"/>
              </a:solidFill>
            </a:endParaRPr>
          </a:p>
          <a:p>
            <a:pPr>
              <a:lnSpc>
                <a:spcPct val="150000"/>
              </a:lnSpc>
            </a:pPr>
            <a:r>
              <a:rPr lang="zh-CN" altLang="en-US" dirty="0" smtClean="0">
                <a:solidFill>
                  <a:schemeClr val="accent1"/>
                </a:solidFill>
              </a:rPr>
              <a:t>那么</a:t>
            </a:r>
            <a:r>
              <a:rPr lang="zh-CN" altLang="en-US" dirty="0">
                <a:solidFill>
                  <a:schemeClr val="accent1"/>
                </a:solidFill>
              </a:rPr>
              <a:t>任意两个忠诚的副官</a:t>
            </a:r>
            <a:r>
              <a:rPr lang="en-US" altLang="zh-CN" dirty="0">
                <a:solidFill>
                  <a:schemeClr val="accent1"/>
                </a:solidFill>
              </a:rPr>
              <a:t>j </a:t>
            </a:r>
            <a:r>
              <a:rPr lang="zh-CN" altLang="en-US" dirty="0">
                <a:solidFill>
                  <a:schemeClr val="accent1"/>
                </a:solidFill>
              </a:rPr>
              <a:t>在</a:t>
            </a:r>
            <a:r>
              <a:rPr lang="en-US" altLang="zh-CN" dirty="0">
                <a:solidFill>
                  <a:schemeClr val="accent1"/>
                </a:solidFill>
              </a:rPr>
              <a:t>OM(m-1) </a:t>
            </a:r>
            <a:r>
              <a:rPr lang="zh-CN" altLang="en-US" dirty="0">
                <a:solidFill>
                  <a:schemeClr val="accent1"/>
                </a:solidFill>
              </a:rPr>
              <a:t>获得相同命令</a:t>
            </a:r>
            <a:r>
              <a:rPr lang="en-US" altLang="zh-CN" dirty="0" err="1">
                <a:solidFill>
                  <a:schemeClr val="accent1"/>
                </a:solidFill>
              </a:rPr>
              <a:t>vj</a:t>
            </a:r>
            <a:r>
              <a:rPr lang="zh-CN" altLang="en-US" dirty="0">
                <a:solidFill>
                  <a:schemeClr val="accent1"/>
                </a:solidFill>
              </a:rPr>
              <a:t>，那么在</a:t>
            </a:r>
            <a:r>
              <a:rPr lang="en-US" altLang="zh-CN" dirty="0">
                <a:solidFill>
                  <a:schemeClr val="accent1"/>
                </a:solidFill>
              </a:rPr>
              <a:t>OM(m) </a:t>
            </a:r>
            <a:r>
              <a:rPr lang="zh-CN" altLang="en-US" dirty="0">
                <a:solidFill>
                  <a:schemeClr val="accent1"/>
                </a:solidFill>
              </a:rPr>
              <a:t>算法中每个忠诚的副官都会收到</a:t>
            </a:r>
            <a:r>
              <a:rPr lang="en-US" altLang="zh-CN" dirty="0">
                <a:solidFill>
                  <a:schemeClr val="accent1"/>
                </a:solidFill>
              </a:rPr>
              <a:t>(v1,v2,...,\v(n-1))</a:t>
            </a:r>
            <a:r>
              <a:rPr lang="zh-CN" altLang="en-US" dirty="0">
                <a:solidFill>
                  <a:schemeClr val="accent1"/>
                </a:solidFill>
              </a:rPr>
              <a:t>，可知满足条件</a:t>
            </a:r>
            <a:r>
              <a:rPr lang="en-US" altLang="zh-CN" dirty="0">
                <a:solidFill>
                  <a:schemeClr val="accent1"/>
                </a:solidFill>
              </a:rPr>
              <a:t>IC1 </a:t>
            </a:r>
            <a:r>
              <a:rPr lang="zh-CN" altLang="en-US" dirty="0">
                <a:solidFill>
                  <a:schemeClr val="accent1"/>
                </a:solidFill>
              </a:rPr>
              <a:t>和</a:t>
            </a:r>
            <a:r>
              <a:rPr lang="en-US" altLang="zh-CN" dirty="0">
                <a:solidFill>
                  <a:schemeClr val="accent1"/>
                </a:solidFill>
              </a:rPr>
              <a:t>IC2</a:t>
            </a:r>
            <a:r>
              <a:rPr lang="zh-CN" altLang="en-US" dirty="0">
                <a:solidFill>
                  <a:schemeClr val="accent1"/>
                </a:solidFill>
              </a:rPr>
              <a:t>。</a:t>
            </a:r>
          </a:p>
        </p:txBody>
      </p:sp>
    </p:spTree>
    <p:extLst>
      <p:ext uri="{BB962C8B-B14F-4D97-AF65-F5344CB8AC3E}">
        <p14:creationId xmlns:p14="http://schemas.microsoft.com/office/powerpoint/2010/main" val="3483165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算法证明</a:t>
            </a:r>
            <a:endParaRPr lang="zh-CN" altLang="en-US" sz="2400" dirty="0">
              <a:latin typeface="华文中宋" panose="02010600040101010101" pitchFamily="2" charset="-122"/>
              <a:ea typeface="华文中宋" panose="02010600040101010101" pitchFamily="2" charset="-122"/>
            </a:endParaRPr>
          </a:p>
        </p:txBody>
      </p:sp>
      <p:pic>
        <p:nvPicPr>
          <p:cNvPr id="5124" name="Picture 4" descr="https://gss0.bdstatic.com/94o3dSag_xI4khGkpoWK1HF6hhy/baike/c0%3Dbaike116%2C5%2C5%2C116%2C38/sign=e25af064e0fe9925df01610255c135ba/a9d3fd1f4134970ae83df88e95cad1c8a6865d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385" y="954408"/>
            <a:ext cx="9408399" cy="59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48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签名消息</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1896275" y="1572409"/>
            <a:ext cx="7687474" cy="3831818"/>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签名消息在除了满足口头消息</a:t>
            </a:r>
            <a:r>
              <a:rPr lang="en-US" altLang="zh-CN" dirty="0">
                <a:solidFill>
                  <a:srgbClr val="333333"/>
                </a:solidFill>
                <a:latin typeface="arial" panose="020B0604020202020204" pitchFamily="34" charset="0"/>
              </a:rPr>
              <a:t>A1-A3 </a:t>
            </a:r>
            <a:r>
              <a:rPr lang="zh-CN" altLang="en-US" dirty="0">
                <a:solidFill>
                  <a:srgbClr val="333333"/>
                </a:solidFill>
                <a:latin typeface="arial" panose="020B0604020202020204" pitchFamily="34" charset="0"/>
              </a:rPr>
              <a:t>三点要求外还应该满足下面</a:t>
            </a:r>
            <a:r>
              <a:rPr lang="en-US" altLang="zh-CN" dirty="0">
                <a:solidFill>
                  <a:srgbClr val="333333"/>
                </a:solidFill>
                <a:latin typeface="arial" panose="020B0604020202020204" pitchFamily="34" charset="0"/>
              </a:rPr>
              <a:t>A4</a:t>
            </a:r>
            <a:r>
              <a:rPr lang="zh-CN" altLang="en-US" dirty="0">
                <a:solidFill>
                  <a:srgbClr val="333333"/>
                </a:solidFill>
                <a:latin typeface="arial" panose="020B0604020202020204" pitchFamily="34" charset="0"/>
              </a:rPr>
              <a:t>：</a:t>
            </a:r>
          </a:p>
          <a:p>
            <a:pPr>
              <a:lnSpc>
                <a:spcPct val="150000"/>
              </a:lnSpc>
            </a:pPr>
            <a:r>
              <a:rPr lang="en-US" altLang="zh-CN" dirty="0">
                <a:solidFill>
                  <a:srgbClr val="333333"/>
                </a:solidFill>
                <a:latin typeface="arial" panose="020B0604020202020204" pitchFamily="34" charset="0"/>
              </a:rPr>
              <a:t>A4 </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a</a:t>
            </a:r>
            <a:r>
              <a:rPr lang="zh-CN" altLang="en-US" dirty="0">
                <a:solidFill>
                  <a:srgbClr val="333333"/>
                </a:solidFill>
                <a:latin typeface="arial" panose="020B0604020202020204" pitchFamily="34" charset="0"/>
              </a:rPr>
              <a:t>）签名不可被伪造，一旦被篡改即可发现</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b</a:t>
            </a:r>
            <a:r>
              <a:rPr lang="zh-CN" altLang="en-US" dirty="0">
                <a:solidFill>
                  <a:srgbClr val="333333"/>
                </a:solidFill>
                <a:latin typeface="arial" panose="020B0604020202020204" pitchFamily="34" charset="0"/>
              </a:rPr>
              <a:t>）任何人都可以验证将军签名的</a:t>
            </a:r>
            <a:r>
              <a:rPr lang="zh-CN" altLang="en-US" dirty="0" smtClean="0">
                <a:solidFill>
                  <a:srgbClr val="333333"/>
                </a:solidFill>
                <a:latin typeface="arial" panose="020B0604020202020204" pitchFamily="34" charset="0"/>
              </a:rPr>
              <a:t>可靠性</a:t>
            </a:r>
            <a:endParaRPr lang="en-US" altLang="zh-CN" dirty="0" smtClean="0">
              <a:solidFill>
                <a:srgbClr val="333333"/>
              </a:solidFill>
              <a:latin typeface="arial" panose="020B0604020202020204" pitchFamily="34" charset="0"/>
            </a:endParaRPr>
          </a:p>
          <a:p>
            <a:pPr>
              <a:lnSpc>
                <a:spcPct val="150000"/>
              </a:lnSpc>
            </a:pPr>
            <a:endParaRPr lang="en-US" altLang="zh-CN" b="0" i="0" dirty="0">
              <a:solidFill>
                <a:srgbClr val="333333"/>
              </a:solidFill>
              <a:effectLst/>
              <a:latin typeface="arial" panose="020B0604020202020204" pitchFamily="34" charset="0"/>
            </a:endParaRPr>
          </a:p>
          <a:p>
            <a:pPr>
              <a:lnSpc>
                <a:spcPct val="150000"/>
              </a:lnSpc>
            </a:pPr>
            <a:endParaRPr lang="en-US" altLang="zh-CN" dirty="0" smtClean="0">
              <a:solidFill>
                <a:srgbClr val="333333"/>
              </a:solidFill>
              <a:latin typeface="arial" panose="020B0604020202020204" pitchFamily="34" charset="0"/>
            </a:endParaRPr>
          </a:p>
          <a:p>
            <a:pPr>
              <a:lnSpc>
                <a:spcPct val="150000"/>
              </a:lnSpc>
            </a:pPr>
            <a:r>
              <a:rPr lang="en-US" altLang="zh-CN" dirty="0"/>
              <a:t>choice() </a:t>
            </a:r>
            <a:r>
              <a:rPr lang="zh-CN" altLang="en-US" dirty="0"/>
              <a:t>来决定副官的选择</a:t>
            </a:r>
            <a:r>
              <a:rPr lang="zh-CN" altLang="en-US" dirty="0" smtClean="0"/>
              <a:t>：</a:t>
            </a:r>
            <a:endParaRPr lang="en-US" altLang="zh-CN" dirty="0" smtClean="0"/>
          </a:p>
          <a:p>
            <a:pPr>
              <a:lnSpc>
                <a:spcPct val="150000"/>
              </a:lnSpc>
            </a:pPr>
            <a:r>
              <a:rPr lang="en-US" altLang="zh-CN" dirty="0" smtClean="0"/>
              <a:t>1</a:t>
            </a:r>
            <a:r>
              <a:rPr lang="en-US" altLang="zh-CN" dirty="0"/>
              <a:t>.</a:t>
            </a:r>
            <a:r>
              <a:rPr lang="zh-CN" altLang="en-US" dirty="0"/>
              <a:t>当集合</a:t>
            </a:r>
            <a:r>
              <a:rPr lang="en-US" altLang="zh-CN" dirty="0"/>
              <a:t>V </a:t>
            </a:r>
            <a:r>
              <a:rPr lang="zh-CN" altLang="en-US" dirty="0"/>
              <a:t>只包含了一个元素</a:t>
            </a:r>
            <a:r>
              <a:rPr lang="en-US" altLang="zh-CN" dirty="0"/>
              <a:t>v </a:t>
            </a:r>
            <a:r>
              <a:rPr lang="zh-CN" altLang="en-US" dirty="0"/>
              <a:t>，那么</a:t>
            </a:r>
            <a:r>
              <a:rPr lang="en-US" altLang="zh-CN" dirty="0"/>
              <a:t>choice(V)=v </a:t>
            </a:r>
            <a:r>
              <a:rPr lang="zh-CN" altLang="en-US" dirty="0" smtClean="0"/>
              <a:t>；</a:t>
            </a:r>
            <a:endParaRPr lang="en-US" altLang="zh-CN" dirty="0" smtClean="0"/>
          </a:p>
          <a:p>
            <a:pPr>
              <a:lnSpc>
                <a:spcPct val="150000"/>
              </a:lnSpc>
            </a:pPr>
            <a:r>
              <a:rPr lang="en-US" altLang="zh-CN" dirty="0" smtClean="0"/>
              <a:t>2</a:t>
            </a:r>
            <a:r>
              <a:rPr lang="en-US" altLang="zh-CN" dirty="0"/>
              <a:t>. choice(o)=RETREAT</a:t>
            </a:r>
            <a:r>
              <a:rPr lang="zh-CN" altLang="en-US" dirty="0"/>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144836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4" y="6234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基于签名消息的算法</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1060983" y="1202461"/>
            <a:ext cx="9248701" cy="4247317"/>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初始化</a:t>
            </a:r>
            <a:r>
              <a:rPr lang="en-US" altLang="zh-CN" dirty="0">
                <a:solidFill>
                  <a:srgbClr val="333333"/>
                </a:solidFill>
                <a:latin typeface="arial" panose="020B0604020202020204" pitchFamily="34" charset="0"/>
              </a:rPr>
              <a:t>Vi=</a:t>
            </a:r>
            <a:r>
              <a:rPr lang="zh-CN" altLang="en-US" dirty="0">
                <a:solidFill>
                  <a:srgbClr val="333333"/>
                </a:solidFill>
                <a:latin typeface="arial" panose="020B0604020202020204" pitchFamily="34" charset="0"/>
              </a:rPr>
              <a:t>空集合</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）将军签署命令并发给每个副官</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）对于每个副官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A</a:t>
            </a:r>
            <a:r>
              <a:rPr lang="zh-CN" altLang="en-US" dirty="0">
                <a:solidFill>
                  <a:srgbClr val="333333"/>
                </a:solidFill>
                <a:latin typeface="arial" panose="020B0604020202020204" pitchFamily="34" charset="0"/>
              </a:rPr>
              <a:t>）如果副官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从发令者收到</a:t>
            </a:r>
            <a:r>
              <a:rPr lang="en-US" altLang="zh-CN" dirty="0">
                <a:solidFill>
                  <a:srgbClr val="333333"/>
                </a:solidFill>
                <a:latin typeface="arial" panose="020B0604020202020204" pitchFamily="34" charset="0"/>
              </a:rPr>
              <a:t>v:0 </a:t>
            </a:r>
            <a:r>
              <a:rPr lang="zh-CN" altLang="en-US" dirty="0">
                <a:solidFill>
                  <a:srgbClr val="333333"/>
                </a:solidFill>
                <a:latin typeface="arial" panose="020B0604020202020204" pitchFamily="34" charset="0"/>
              </a:rPr>
              <a:t>的消息，且还没有收到其他命令序列，那么：</a:t>
            </a:r>
          </a:p>
          <a:p>
            <a:pPr>
              <a:lnSpc>
                <a:spcPct val="150000"/>
              </a:lnSpc>
            </a:pPr>
            <a:r>
              <a:rPr lang="zh-CN" altLang="en-US"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i</a:t>
            </a:r>
            <a:r>
              <a:rPr lang="zh-CN" altLang="en-US" dirty="0">
                <a:solidFill>
                  <a:srgbClr val="333333"/>
                </a:solidFill>
                <a:latin typeface="arial" panose="020B0604020202020204" pitchFamily="34" charset="0"/>
              </a:rPr>
              <a:t>）使</a:t>
            </a:r>
            <a:r>
              <a:rPr lang="en-US" altLang="zh-CN" dirty="0">
                <a:solidFill>
                  <a:srgbClr val="333333"/>
                </a:solidFill>
                <a:latin typeface="arial" panose="020B0604020202020204" pitchFamily="34" charset="0"/>
              </a:rPr>
              <a:t>Vi </a:t>
            </a:r>
            <a:r>
              <a:rPr lang="zh-CN" altLang="en-US" dirty="0">
                <a:solidFill>
                  <a:srgbClr val="333333"/>
                </a:solidFill>
                <a:latin typeface="arial" panose="020B0604020202020204" pitchFamily="34" charset="0"/>
              </a:rPr>
              <a:t>为</a:t>
            </a:r>
            <a:r>
              <a:rPr lang="en-US" altLang="zh-CN" dirty="0">
                <a:solidFill>
                  <a:srgbClr val="333333"/>
                </a:solidFill>
                <a:latin typeface="arial" panose="020B0604020202020204" pitchFamily="34" charset="0"/>
              </a:rPr>
              <a:t>{v}</a:t>
            </a:r>
          </a:p>
          <a:p>
            <a:pPr>
              <a:lnSpc>
                <a:spcPct val="150000"/>
              </a:lnSpc>
            </a:pPr>
            <a:r>
              <a:rPr lang="zh-CN" altLang="en-US" dirty="0" smtClean="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ii</a:t>
            </a:r>
            <a:r>
              <a:rPr lang="zh-CN" altLang="en-US" dirty="0">
                <a:solidFill>
                  <a:srgbClr val="333333"/>
                </a:solidFill>
                <a:latin typeface="arial" panose="020B0604020202020204" pitchFamily="34" charset="0"/>
              </a:rPr>
              <a:t>）发送</a:t>
            </a:r>
            <a:r>
              <a:rPr lang="en-US" altLang="zh-CN" dirty="0">
                <a:solidFill>
                  <a:srgbClr val="333333"/>
                </a:solidFill>
                <a:latin typeface="arial" panose="020B0604020202020204" pitchFamily="34" charset="0"/>
              </a:rPr>
              <a:t>v:0:i </a:t>
            </a:r>
            <a:r>
              <a:rPr lang="zh-CN" altLang="en-US" dirty="0">
                <a:solidFill>
                  <a:srgbClr val="333333"/>
                </a:solidFill>
                <a:latin typeface="arial" panose="020B0604020202020204" pitchFamily="34" charset="0"/>
              </a:rPr>
              <a:t>给其他所有副官</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B</a:t>
            </a:r>
            <a:r>
              <a:rPr lang="zh-CN" altLang="en-US" dirty="0">
                <a:solidFill>
                  <a:srgbClr val="333333"/>
                </a:solidFill>
                <a:latin typeface="arial" panose="020B0604020202020204" pitchFamily="34" charset="0"/>
              </a:rPr>
              <a:t>）如果副官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收到消息</a:t>
            </a:r>
            <a:r>
              <a:rPr lang="en-US" altLang="zh-CN" dirty="0">
                <a:solidFill>
                  <a:srgbClr val="333333"/>
                </a:solidFill>
                <a:latin typeface="arial" panose="020B0604020202020204" pitchFamily="34" charset="0"/>
              </a:rPr>
              <a:t>v:0:j1:...:jk </a:t>
            </a:r>
            <a:r>
              <a:rPr lang="zh-CN" altLang="en-US" dirty="0">
                <a:solidFill>
                  <a:srgbClr val="333333"/>
                </a:solidFill>
                <a:latin typeface="arial" panose="020B0604020202020204" pitchFamily="34" charset="0"/>
              </a:rPr>
              <a:t>且</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不在集合</a:t>
            </a:r>
            <a:r>
              <a:rPr lang="en-US" altLang="zh-CN" dirty="0">
                <a:solidFill>
                  <a:srgbClr val="333333"/>
                </a:solidFill>
                <a:latin typeface="arial" panose="020B0604020202020204" pitchFamily="34" charset="0"/>
              </a:rPr>
              <a:t>Vi </a:t>
            </a:r>
            <a:r>
              <a:rPr lang="zh-CN" altLang="en-US" dirty="0">
                <a:solidFill>
                  <a:srgbClr val="333333"/>
                </a:solidFill>
                <a:latin typeface="arial" panose="020B0604020202020204" pitchFamily="34" charset="0"/>
              </a:rPr>
              <a:t>中则</a:t>
            </a:r>
          </a:p>
          <a:p>
            <a:pPr>
              <a:lnSpc>
                <a:spcPct val="150000"/>
              </a:lnSpc>
            </a:pPr>
            <a:r>
              <a:rPr lang="zh-CN" altLang="en-US"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i</a:t>
            </a:r>
            <a:r>
              <a:rPr lang="zh-CN" altLang="en-US" dirty="0">
                <a:solidFill>
                  <a:srgbClr val="333333"/>
                </a:solidFill>
                <a:latin typeface="arial" panose="020B0604020202020204" pitchFamily="34" charset="0"/>
              </a:rPr>
              <a:t>）添加</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到</a:t>
            </a:r>
            <a:r>
              <a:rPr lang="en-US" altLang="zh-CN" dirty="0">
                <a:solidFill>
                  <a:srgbClr val="333333"/>
                </a:solidFill>
                <a:latin typeface="arial" panose="020B0604020202020204" pitchFamily="34" charset="0"/>
              </a:rPr>
              <a:t>Vi</a:t>
            </a:r>
          </a:p>
          <a:p>
            <a:pPr>
              <a:lnSpc>
                <a:spcPct val="150000"/>
              </a:lnSpc>
            </a:pPr>
            <a:r>
              <a:rPr lang="zh-CN" altLang="en-US" dirty="0" smtClean="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ii</a:t>
            </a:r>
            <a:r>
              <a:rPr lang="zh-CN" altLang="en-US" dirty="0">
                <a:solidFill>
                  <a:srgbClr val="333333"/>
                </a:solidFill>
                <a:latin typeface="arial" panose="020B0604020202020204" pitchFamily="34" charset="0"/>
              </a:rPr>
              <a:t>）如果</a:t>
            </a:r>
            <a:r>
              <a:rPr lang="en-US" altLang="zh-CN" dirty="0">
                <a:solidFill>
                  <a:srgbClr val="333333"/>
                </a:solidFill>
                <a:latin typeface="arial" panose="020B0604020202020204" pitchFamily="34" charset="0"/>
              </a:rPr>
              <a:t>k&lt;m </a:t>
            </a:r>
            <a:r>
              <a:rPr lang="zh-CN" altLang="en-US" dirty="0">
                <a:solidFill>
                  <a:srgbClr val="333333"/>
                </a:solidFill>
                <a:latin typeface="arial" panose="020B0604020202020204" pitchFamily="34" charset="0"/>
              </a:rPr>
              <a:t>，那么发送</a:t>
            </a:r>
            <a:r>
              <a:rPr lang="en-US" altLang="zh-CN" dirty="0">
                <a:solidFill>
                  <a:srgbClr val="333333"/>
                </a:solidFill>
                <a:latin typeface="arial" panose="020B0604020202020204" pitchFamily="34" charset="0"/>
              </a:rPr>
              <a:t>v:0:j1:...:jk:i </a:t>
            </a:r>
            <a:r>
              <a:rPr lang="zh-CN" altLang="en-US" dirty="0">
                <a:solidFill>
                  <a:srgbClr val="333333"/>
                </a:solidFill>
                <a:latin typeface="arial" panose="020B0604020202020204" pitchFamily="34" charset="0"/>
              </a:rPr>
              <a:t>给每个不在</a:t>
            </a:r>
            <a:r>
              <a:rPr lang="en-US" altLang="zh-CN" dirty="0">
                <a:solidFill>
                  <a:srgbClr val="333333"/>
                </a:solidFill>
                <a:latin typeface="arial" panose="020B0604020202020204" pitchFamily="34" charset="0"/>
              </a:rPr>
              <a:t>j1,..,jk </a:t>
            </a:r>
            <a:r>
              <a:rPr lang="zh-CN" altLang="en-US" dirty="0">
                <a:solidFill>
                  <a:srgbClr val="333333"/>
                </a:solidFill>
                <a:latin typeface="arial" panose="020B0604020202020204" pitchFamily="34" charset="0"/>
              </a:rPr>
              <a:t>中的副官</a:t>
            </a:r>
          </a:p>
          <a:p>
            <a:pPr>
              <a:lnSpc>
                <a:spcPct val="150000"/>
              </a:lnSpc>
            </a:pP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）对于每个副官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，当不再收到消息，则遵守命令</a:t>
            </a:r>
            <a:r>
              <a:rPr lang="en-US" altLang="zh-CN" dirty="0" smtClean="0">
                <a:solidFill>
                  <a:srgbClr val="333333"/>
                </a:solidFill>
                <a:latin typeface="arial" panose="020B0604020202020204" pitchFamily="34" charset="0"/>
              </a:rPr>
              <a:t>choice(Vi</a:t>
            </a:r>
            <a:r>
              <a:rPr lang="en-US" altLang="zh-CN"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24456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3" y="623455"/>
            <a:ext cx="7097969"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拜占庭将军问题</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基于签名消息的算法证明</a:t>
            </a:r>
            <a:endParaRPr lang="zh-CN" altLang="en-US" sz="2400" dirty="0">
              <a:latin typeface="华文中宋" panose="02010600040101010101" pitchFamily="2" charset="-122"/>
              <a:ea typeface="华文中宋" panose="02010600040101010101" pitchFamily="2" charset="-122"/>
            </a:endParaRPr>
          </a:p>
        </p:txBody>
      </p:sp>
      <p:sp>
        <p:nvSpPr>
          <p:cNvPr id="3" name="矩形 2"/>
          <p:cNvSpPr/>
          <p:nvPr/>
        </p:nvSpPr>
        <p:spPr>
          <a:xfrm>
            <a:off x="614253" y="1202461"/>
            <a:ext cx="10972800" cy="5078313"/>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定理</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：对于任意</a:t>
            </a:r>
            <a:r>
              <a:rPr lang="en-US" altLang="zh-CN" dirty="0">
                <a:solidFill>
                  <a:srgbClr val="333333"/>
                </a:solidFill>
                <a:latin typeface="arial" panose="020B0604020202020204" pitchFamily="34" charset="0"/>
              </a:rPr>
              <a:t>m</a:t>
            </a:r>
            <a:r>
              <a:rPr lang="zh-CN" altLang="en-US" dirty="0">
                <a:solidFill>
                  <a:srgbClr val="333333"/>
                </a:solidFill>
                <a:latin typeface="arial" panose="020B0604020202020204" pitchFamily="34" charset="0"/>
              </a:rPr>
              <a:t>，最多只有</a:t>
            </a:r>
            <a:r>
              <a:rPr lang="en-US" altLang="zh-CN" dirty="0">
                <a:solidFill>
                  <a:srgbClr val="333333"/>
                </a:solidFill>
                <a:latin typeface="arial" panose="020B0604020202020204" pitchFamily="34" charset="0"/>
              </a:rPr>
              <a:t>m </a:t>
            </a:r>
            <a:r>
              <a:rPr lang="zh-CN" altLang="en-US" dirty="0">
                <a:solidFill>
                  <a:srgbClr val="333333"/>
                </a:solidFill>
                <a:latin typeface="arial" panose="020B0604020202020204" pitchFamily="34" charset="0"/>
              </a:rPr>
              <a:t>个背叛者情况下，算法</a:t>
            </a:r>
            <a:r>
              <a:rPr lang="en-US" altLang="zh-CN" dirty="0">
                <a:solidFill>
                  <a:srgbClr val="333333"/>
                </a:solidFill>
                <a:latin typeface="arial" panose="020B0604020202020204" pitchFamily="34" charset="0"/>
              </a:rPr>
              <a:t>SM(m) </a:t>
            </a:r>
            <a:r>
              <a:rPr lang="zh-CN" altLang="en-US" dirty="0">
                <a:solidFill>
                  <a:srgbClr val="333333"/>
                </a:solidFill>
                <a:latin typeface="arial" panose="020B0604020202020204" pitchFamily="34" charset="0"/>
              </a:rPr>
              <a:t>解决拜占庭将军问题。</a:t>
            </a:r>
          </a:p>
          <a:p>
            <a:pPr>
              <a:lnSpc>
                <a:spcPct val="150000"/>
              </a:lnSpc>
            </a:pPr>
            <a:r>
              <a:rPr lang="en-US" altLang="zh-CN" dirty="0" smtClean="0">
                <a:solidFill>
                  <a:srgbClr val="333333"/>
                </a:solidFill>
                <a:latin typeface="arial" panose="020B0604020202020204" pitchFamily="34" charset="0"/>
              </a:rPr>
              <a:t>Proof</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首先</a:t>
            </a:r>
            <a:r>
              <a:rPr lang="zh-CN" altLang="en-US" dirty="0">
                <a:solidFill>
                  <a:srgbClr val="333333"/>
                </a:solidFill>
                <a:latin typeface="arial" panose="020B0604020202020204" pitchFamily="34" charset="0"/>
              </a:rPr>
              <a:t>证明</a:t>
            </a:r>
            <a:r>
              <a:rPr lang="en-US" altLang="zh-CN" dirty="0">
                <a:solidFill>
                  <a:srgbClr val="333333"/>
                </a:solidFill>
                <a:latin typeface="arial" panose="020B0604020202020204" pitchFamily="34" charset="0"/>
              </a:rPr>
              <a:t>IC2</a:t>
            </a:r>
            <a:r>
              <a:rPr lang="zh-CN" altLang="en-US" dirty="0">
                <a:solidFill>
                  <a:srgbClr val="333333"/>
                </a:solidFill>
                <a:latin typeface="arial" panose="020B0604020202020204" pitchFamily="34" charset="0"/>
              </a:rPr>
              <a:t>，如果发令者是忠诚的，那么所有的副官一定收到相同的命令，因为签名无法篡改，且</a:t>
            </a:r>
            <a:r>
              <a:rPr lang="en-US" altLang="zh-CN" dirty="0">
                <a:solidFill>
                  <a:srgbClr val="333333"/>
                </a:solidFill>
                <a:latin typeface="arial" panose="020B0604020202020204" pitchFamily="34" charset="0"/>
              </a:rPr>
              <a:t>IC1 </a:t>
            </a:r>
            <a:r>
              <a:rPr lang="zh-CN" altLang="en-US" dirty="0">
                <a:solidFill>
                  <a:srgbClr val="333333"/>
                </a:solidFill>
                <a:latin typeface="arial" panose="020B0604020202020204" pitchFamily="34" charset="0"/>
              </a:rPr>
              <a:t>也就满足了</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证明</a:t>
            </a:r>
            <a:r>
              <a:rPr lang="en-US" altLang="zh-CN" dirty="0">
                <a:solidFill>
                  <a:srgbClr val="333333"/>
                </a:solidFill>
                <a:latin typeface="arial" panose="020B0604020202020204" pitchFamily="34" charset="0"/>
              </a:rPr>
              <a:t>IC1 </a:t>
            </a:r>
            <a:r>
              <a:rPr lang="zh-CN" altLang="en-US" dirty="0">
                <a:solidFill>
                  <a:srgbClr val="333333"/>
                </a:solidFill>
                <a:latin typeface="arial" panose="020B0604020202020204" pitchFamily="34" charset="0"/>
              </a:rPr>
              <a:t>只用考虑发令者是背叛者的情况（重新回顾下</a:t>
            </a:r>
            <a:r>
              <a:rPr lang="en-US" altLang="zh-CN" dirty="0">
                <a:solidFill>
                  <a:srgbClr val="333333"/>
                </a:solidFill>
                <a:latin typeface="arial" panose="020B0604020202020204" pitchFamily="34" charset="0"/>
              </a:rPr>
              <a:t>IC1 </a:t>
            </a:r>
            <a:r>
              <a:rPr lang="zh-CN" altLang="en-US" dirty="0">
                <a:solidFill>
                  <a:srgbClr val="333333"/>
                </a:solidFill>
                <a:latin typeface="arial" panose="020B0604020202020204" pitchFamily="34" charset="0"/>
              </a:rPr>
              <a:t>是指所有忠诚的副官执行相同的命令），</a:t>
            </a:r>
            <a:r>
              <a:rPr lang="en-US" altLang="zh-CN" dirty="0">
                <a:solidFill>
                  <a:srgbClr val="333333"/>
                </a:solidFill>
                <a:latin typeface="arial" panose="020B0604020202020204" pitchFamily="34" charset="0"/>
              </a:rPr>
              <a:t>IC1 </a:t>
            </a:r>
            <a:r>
              <a:rPr lang="zh-CN" altLang="en-US" dirty="0">
                <a:solidFill>
                  <a:srgbClr val="333333"/>
                </a:solidFill>
                <a:latin typeface="arial" panose="020B0604020202020204" pitchFamily="34" charset="0"/>
              </a:rPr>
              <a:t>要求两个忠诚的副官（</a:t>
            </a:r>
            <a:r>
              <a:rPr lang="en-US" altLang="zh-CN" dirty="0" err="1">
                <a:solidFill>
                  <a:srgbClr val="333333"/>
                </a:solidFill>
                <a:latin typeface="arial" panose="020B0604020202020204" pitchFamily="34" charset="0"/>
              </a:rPr>
              <a:t>i</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j</a:t>
            </a:r>
            <a:r>
              <a:rPr lang="zh-CN" altLang="en-US" dirty="0">
                <a:solidFill>
                  <a:srgbClr val="333333"/>
                </a:solidFill>
                <a:latin typeface="arial" panose="020B0604020202020204" pitchFamily="34" charset="0"/>
              </a:rPr>
              <a:t>）必须收到相同的命令集合</a:t>
            </a:r>
            <a:r>
              <a:rPr lang="en-US" altLang="zh-CN" dirty="0">
                <a:solidFill>
                  <a:srgbClr val="333333"/>
                </a:solidFill>
                <a:latin typeface="arial" panose="020B0604020202020204" pitchFamily="34" charset="0"/>
              </a:rPr>
              <a:t>Vi</a:t>
            </a:r>
            <a:r>
              <a:rPr lang="zh-CN" altLang="en-US"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Vj</a:t>
            </a:r>
            <a:r>
              <a:rPr lang="zh-CN" altLang="en-US" dirty="0">
                <a:solidFill>
                  <a:srgbClr val="333333"/>
                </a:solidFill>
                <a:latin typeface="arial" panose="020B0604020202020204" pitchFamily="34" charset="0"/>
              </a:rPr>
              <a:t>，也就是</a:t>
            </a:r>
            <a:r>
              <a:rPr lang="en-US" altLang="zh-CN" dirty="0">
                <a:solidFill>
                  <a:srgbClr val="333333"/>
                </a:solidFill>
                <a:latin typeface="arial" panose="020B0604020202020204" pitchFamily="34" charset="0"/>
              </a:rPr>
              <a:t>Vi </a:t>
            </a:r>
            <a:r>
              <a:rPr lang="zh-CN" altLang="en-US" dirty="0">
                <a:solidFill>
                  <a:srgbClr val="333333"/>
                </a:solidFill>
                <a:latin typeface="arial" panose="020B0604020202020204" pitchFamily="34" charset="0"/>
              </a:rPr>
              <a:t>中每个</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都在</a:t>
            </a:r>
            <a:r>
              <a:rPr lang="en-US" altLang="zh-CN" dirty="0" err="1">
                <a:solidFill>
                  <a:srgbClr val="333333"/>
                </a:solidFill>
                <a:latin typeface="arial" panose="020B0604020202020204" pitchFamily="34" charset="0"/>
              </a:rPr>
              <a:t>Vj</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中。会存在两种情况</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其一</a:t>
            </a:r>
            <a:r>
              <a:rPr lang="zh-CN" altLang="en-US" dirty="0">
                <a:solidFill>
                  <a:srgbClr val="333333"/>
                </a:solidFill>
                <a:latin typeface="arial" panose="020B0604020202020204" pitchFamily="34" charset="0"/>
              </a:rPr>
              <a:t>当副官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收到</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命令的序列后，加入到</a:t>
            </a:r>
            <a:r>
              <a:rPr lang="en-US" altLang="zh-CN" dirty="0">
                <a:solidFill>
                  <a:srgbClr val="333333"/>
                </a:solidFill>
                <a:latin typeface="arial" panose="020B0604020202020204" pitchFamily="34" charset="0"/>
              </a:rPr>
              <a:t>Vi</a:t>
            </a:r>
            <a:r>
              <a:rPr lang="zh-CN" altLang="en-US" dirty="0">
                <a:solidFill>
                  <a:srgbClr val="333333"/>
                </a:solidFill>
                <a:latin typeface="arial" panose="020B0604020202020204" pitchFamily="34" charset="0"/>
              </a:rPr>
              <a:t>，并将其发送给副官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将命令</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保存</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pPr>
              <a:lnSpc>
                <a:spcPct val="150000"/>
              </a:lnSpc>
            </a:pPr>
            <a:r>
              <a:rPr lang="zh-CN" altLang="en-US" dirty="0" smtClean="0">
                <a:solidFill>
                  <a:srgbClr val="333333"/>
                </a:solidFill>
                <a:latin typeface="arial" panose="020B0604020202020204" pitchFamily="34" charset="0"/>
              </a:rPr>
              <a:t>其二</a:t>
            </a:r>
            <a:r>
              <a:rPr lang="zh-CN" altLang="en-US" dirty="0">
                <a:solidFill>
                  <a:srgbClr val="333333"/>
                </a:solidFill>
                <a:latin typeface="arial" panose="020B0604020202020204" pitchFamily="34" charset="0"/>
              </a:rPr>
              <a:t>副官</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收到命令</a:t>
            </a:r>
            <a:r>
              <a:rPr lang="en-US" altLang="zh-CN" dirty="0">
                <a:solidFill>
                  <a:srgbClr val="333333"/>
                </a:solidFill>
                <a:latin typeface="arial" panose="020B0604020202020204" pitchFamily="34" charset="0"/>
              </a:rPr>
              <a:t>v:0:j1:...:jk:i</a:t>
            </a:r>
            <a:r>
              <a:rPr lang="zh-CN" altLang="en-US" dirty="0">
                <a:solidFill>
                  <a:srgbClr val="333333"/>
                </a:solidFill>
                <a:latin typeface="arial" panose="020B0604020202020204" pitchFamily="34" charset="0"/>
              </a:rPr>
              <a:t>，其中有</a:t>
            </a:r>
            <a:r>
              <a:rPr lang="en-US" altLang="zh-CN" dirty="0" err="1">
                <a:solidFill>
                  <a:srgbClr val="333333"/>
                </a:solidFill>
                <a:latin typeface="arial" panose="020B0604020202020204" pitchFamily="34" charset="0"/>
              </a:rPr>
              <a:t>jr</a:t>
            </a:r>
            <a:r>
              <a:rPr lang="en-US" altLang="zh-CN" dirty="0">
                <a:solidFill>
                  <a:srgbClr val="333333"/>
                </a:solidFill>
                <a:latin typeface="arial" panose="020B0604020202020204" pitchFamily="34" charset="0"/>
              </a:rPr>
              <a:t>=j</a:t>
            </a:r>
            <a:r>
              <a:rPr lang="zh-CN" altLang="en-US" dirty="0">
                <a:solidFill>
                  <a:srgbClr val="333333"/>
                </a:solidFill>
                <a:latin typeface="arial" panose="020B0604020202020204" pitchFamily="34" charset="0"/>
              </a:rPr>
              <a:t>，所以 由</a:t>
            </a:r>
            <a:r>
              <a:rPr lang="en-US" altLang="zh-CN" dirty="0">
                <a:solidFill>
                  <a:srgbClr val="333333"/>
                </a:solidFill>
                <a:latin typeface="arial" panose="020B0604020202020204" pitchFamily="34" charset="0"/>
              </a:rPr>
              <a:t>A4 </a:t>
            </a:r>
            <a:r>
              <a:rPr lang="zh-CN" altLang="en-US" dirty="0">
                <a:solidFill>
                  <a:srgbClr val="333333"/>
                </a:solidFill>
                <a:latin typeface="arial" panose="020B0604020202020204" pitchFamily="34" charset="0"/>
              </a:rPr>
              <a:t>可知副官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也收到了该命令。如果没有，则有：</a:t>
            </a:r>
          </a:p>
          <a:p>
            <a:pPr>
              <a:lnSpc>
                <a:spcPct val="150000"/>
              </a:lnSpc>
            </a:pPr>
            <a:r>
              <a:rPr lang="en-US" altLang="zh-CN" dirty="0">
                <a:solidFill>
                  <a:srgbClr val="333333"/>
                </a:solidFill>
                <a:latin typeface="arial" panose="020B0604020202020204" pitchFamily="34" charset="0"/>
              </a:rPr>
              <a:t>k&lt;m</a:t>
            </a:r>
            <a:r>
              <a:rPr lang="zh-CN" altLang="en-US" dirty="0">
                <a:solidFill>
                  <a:srgbClr val="333333"/>
                </a:solidFill>
                <a:latin typeface="arial" panose="020B0604020202020204" pitchFamily="34" charset="0"/>
              </a:rPr>
              <a:t>。这种情况下，</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发送信息</a:t>
            </a:r>
            <a:r>
              <a:rPr lang="en-US" altLang="zh-CN" dirty="0">
                <a:solidFill>
                  <a:srgbClr val="333333"/>
                </a:solidFill>
                <a:latin typeface="arial" panose="020B0604020202020204" pitchFamily="34" charset="0"/>
              </a:rPr>
              <a:t>v:0:j1:...:jk:i </a:t>
            </a:r>
            <a:r>
              <a:rPr lang="zh-CN" altLang="en-US" dirty="0">
                <a:solidFill>
                  <a:srgbClr val="333333"/>
                </a:solidFill>
                <a:latin typeface="arial" panose="020B0604020202020204" pitchFamily="34" charset="0"/>
              </a:rPr>
              <a:t>给副官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，那么</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一定收到</a:t>
            </a:r>
            <a:r>
              <a:rPr lang="en-US" altLang="zh-CN" dirty="0">
                <a:solidFill>
                  <a:srgbClr val="333333"/>
                </a:solidFill>
                <a:latin typeface="arial" panose="020B0604020202020204" pitchFamily="34" charset="0"/>
              </a:rPr>
              <a:t>v </a:t>
            </a:r>
            <a:r>
              <a:rPr lang="zh-CN" altLang="en-US" dirty="0" smtClean="0">
                <a:solidFill>
                  <a:srgbClr val="333333"/>
                </a:solidFill>
                <a:latin typeface="arial" panose="020B0604020202020204" pitchFamily="34" charset="0"/>
              </a:rPr>
              <a:t>。</a:t>
            </a:r>
            <a:endParaRPr lang="en-US" altLang="zh-CN" dirty="0">
              <a:solidFill>
                <a:srgbClr val="333333"/>
              </a:solidFill>
              <a:latin typeface="arial" panose="020B0604020202020204" pitchFamily="34" charset="0"/>
            </a:endParaRPr>
          </a:p>
          <a:p>
            <a:pPr>
              <a:lnSpc>
                <a:spcPct val="150000"/>
              </a:lnSpc>
            </a:pPr>
            <a:r>
              <a:rPr lang="en-US" altLang="zh-CN" dirty="0" smtClean="0">
                <a:solidFill>
                  <a:srgbClr val="333333"/>
                </a:solidFill>
                <a:latin typeface="arial" panose="020B0604020202020204" pitchFamily="34" charset="0"/>
              </a:rPr>
              <a:t>k=m</a:t>
            </a:r>
            <a:r>
              <a:rPr lang="zh-CN" altLang="en-US" dirty="0">
                <a:solidFill>
                  <a:srgbClr val="333333"/>
                </a:solidFill>
                <a:latin typeface="arial" panose="020B0604020202020204" pitchFamily="34" charset="0"/>
              </a:rPr>
              <a:t>。发令者是背叛者，最多只有</a:t>
            </a:r>
            <a:r>
              <a:rPr lang="en-US" altLang="zh-CN" dirty="0">
                <a:solidFill>
                  <a:srgbClr val="333333"/>
                </a:solidFill>
                <a:latin typeface="arial" panose="020B0604020202020204" pitchFamily="34" charset="0"/>
              </a:rPr>
              <a:t>m-1 </a:t>
            </a:r>
            <a:r>
              <a:rPr lang="zh-CN" altLang="en-US" dirty="0">
                <a:solidFill>
                  <a:srgbClr val="333333"/>
                </a:solidFill>
                <a:latin typeface="arial" panose="020B0604020202020204" pitchFamily="34" charset="0"/>
              </a:rPr>
              <a:t>个副官是背叛者。因此，最少有一个序列</a:t>
            </a:r>
            <a:r>
              <a:rPr lang="en-US" altLang="zh-CN" dirty="0">
                <a:solidFill>
                  <a:srgbClr val="333333"/>
                </a:solidFill>
                <a:latin typeface="arial" panose="020B0604020202020204" pitchFamily="34" charset="0"/>
              </a:rPr>
              <a:t>j1,...,</a:t>
            </a:r>
            <a:r>
              <a:rPr lang="en-US" altLang="zh-CN" dirty="0" err="1">
                <a:solidFill>
                  <a:srgbClr val="333333"/>
                </a:solidFill>
                <a:latin typeface="arial" panose="020B0604020202020204" pitchFamily="34" charset="0"/>
              </a:rPr>
              <a:t>jm</a:t>
            </a:r>
            <a:r>
              <a:rPr lang="zh-CN" altLang="en-US" dirty="0">
                <a:solidFill>
                  <a:srgbClr val="333333"/>
                </a:solidFill>
                <a:latin typeface="arial" panose="020B0604020202020204" pitchFamily="34" charset="0"/>
              </a:rPr>
              <a:t>是忠诚的。那么</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一定收到这个忠诚的副官序列发来的值</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，所以副官</a:t>
            </a:r>
            <a:r>
              <a:rPr lang="en-US" altLang="zh-CN" dirty="0">
                <a:solidFill>
                  <a:srgbClr val="333333"/>
                </a:solidFill>
                <a:latin typeface="arial" panose="020B0604020202020204" pitchFamily="34" charset="0"/>
              </a:rPr>
              <a:t>j </a:t>
            </a:r>
            <a:r>
              <a:rPr lang="zh-CN" altLang="en-US" dirty="0">
                <a:solidFill>
                  <a:srgbClr val="333333"/>
                </a:solidFill>
                <a:latin typeface="arial" panose="020B0604020202020204" pitchFamily="34" charset="0"/>
              </a:rPr>
              <a:t>收到</a:t>
            </a:r>
            <a:r>
              <a:rPr lang="en-US" altLang="zh-CN" dirty="0">
                <a:solidFill>
                  <a:srgbClr val="333333"/>
                </a:solidFill>
                <a:latin typeface="arial" panose="020B0604020202020204" pitchFamily="34" charset="0"/>
              </a:rPr>
              <a:t>v </a:t>
            </a:r>
            <a:r>
              <a:rPr lang="zh-CN" altLang="en-US" dirty="0">
                <a:solidFill>
                  <a:srgbClr val="333333"/>
                </a:solidFill>
                <a:latin typeface="arial" panose="020B0604020202020204" pitchFamily="34" charset="0"/>
              </a:rPr>
              <a:t>。</a:t>
            </a:r>
          </a:p>
          <a:p>
            <a:pPr>
              <a:lnSpc>
                <a:spcPct val="150000"/>
              </a:lnSpc>
            </a:pPr>
            <a:r>
              <a:rPr lang="zh-CN" altLang="en-US" dirty="0">
                <a:solidFill>
                  <a:srgbClr val="333333"/>
                </a:solidFill>
                <a:latin typeface="arial" panose="020B0604020202020204" pitchFamily="34" charset="0"/>
              </a:rPr>
              <a:t>证明完毕。</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6785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812474" y="3020291"/>
            <a:ext cx="4378036" cy="2563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1675" y="618434"/>
            <a:ext cx="11166764"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solidFill>
                  <a:schemeClr val="accent1"/>
                </a:solidFill>
                <a:latin typeface="华文宋体" panose="02010600040101010101" pitchFamily="2" charset="-122"/>
                <a:ea typeface="华文宋体" panose="02010600040101010101" pitchFamily="2" charset="-122"/>
              </a:rPr>
              <a:t>区</a:t>
            </a:r>
            <a:r>
              <a:rPr lang="zh-CN" altLang="en-US" dirty="0">
                <a:solidFill>
                  <a:schemeClr val="accent1"/>
                </a:solidFill>
                <a:latin typeface="华文宋体" panose="02010600040101010101" pitchFamily="2" charset="-122"/>
                <a:ea typeface="华文宋体" panose="02010600040101010101" pitchFamily="2" charset="-122"/>
              </a:rPr>
              <a:t>块链的核心是一</a:t>
            </a:r>
            <a:r>
              <a:rPr lang="zh-CN" altLang="en-US" dirty="0" smtClean="0">
                <a:solidFill>
                  <a:schemeClr val="accent1"/>
                </a:solidFill>
                <a:latin typeface="华文宋体" panose="02010600040101010101" pitchFamily="2" charset="-122"/>
                <a:ea typeface="华文宋体" panose="02010600040101010101" pitchFamily="2" charset="-122"/>
              </a:rPr>
              <a:t>个</a:t>
            </a:r>
            <a:r>
              <a:rPr lang="zh-CN" altLang="en-US" b="1" dirty="0" smtClean="0">
                <a:solidFill>
                  <a:schemeClr val="accent1"/>
                </a:solidFill>
                <a:latin typeface="华文宋体" panose="02010600040101010101" pitchFamily="2" charset="-122"/>
                <a:ea typeface="华文宋体" panose="02010600040101010101" pitchFamily="2" charset="-122"/>
              </a:rPr>
              <a:t>去</a:t>
            </a:r>
            <a:r>
              <a:rPr lang="zh-CN" altLang="en-US" b="1" dirty="0">
                <a:solidFill>
                  <a:schemeClr val="accent1"/>
                </a:solidFill>
                <a:latin typeface="华文宋体" panose="02010600040101010101" pitchFamily="2" charset="-122"/>
                <a:ea typeface="华文宋体" panose="02010600040101010101" pitchFamily="2" charset="-122"/>
              </a:rPr>
              <a:t>中心化</a:t>
            </a:r>
            <a:r>
              <a:rPr lang="zh-CN" altLang="en-US" b="1" dirty="0" smtClean="0">
                <a:solidFill>
                  <a:schemeClr val="accent1"/>
                </a:solidFill>
                <a:latin typeface="华文宋体" panose="02010600040101010101" pitchFamily="2" charset="-122"/>
                <a:ea typeface="华文宋体" panose="02010600040101010101" pitchFamily="2" charset="-122"/>
              </a:rPr>
              <a:t>的分布式系统</a:t>
            </a:r>
            <a:endParaRPr lang="en-US" altLang="zh-CN" b="1" dirty="0">
              <a:solidFill>
                <a:schemeClr val="accent1"/>
              </a:solidFill>
              <a:latin typeface="华文宋体" panose="02010600040101010101" pitchFamily="2" charset="-122"/>
              <a:ea typeface="华文宋体" panose="02010600040101010101" pitchFamily="2" charset="-122"/>
            </a:endParaRPr>
          </a:p>
          <a:p>
            <a:pPr marL="285750" indent="-285750">
              <a:lnSpc>
                <a:spcPct val="150000"/>
              </a:lnSpc>
              <a:buFont typeface="Wingdings" panose="05000000000000000000" pitchFamily="2" charset="2"/>
              <a:buChar char="l"/>
            </a:pPr>
            <a:r>
              <a:rPr lang="zh-CN" altLang="en-US" dirty="0" smtClean="0">
                <a:solidFill>
                  <a:schemeClr val="accent1"/>
                </a:solidFill>
                <a:latin typeface="华文宋体" panose="02010600040101010101" pitchFamily="2" charset="-122"/>
                <a:ea typeface="华文宋体" panose="02010600040101010101" pitchFamily="2" charset="-122"/>
              </a:rPr>
              <a:t>分布式</a:t>
            </a:r>
            <a:r>
              <a:rPr lang="zh-CN" altLang="en-US" dirty="0">
                <a:solidFill>
                  <a:schemeClr val="accent1"/>
                </a:solidFill>
                <a:latin typeface="华文宋体" panose="02010600040101010101" pitchFamily="2" charset="-122"/>
                <a:ea typeface="华文宋体" panose="02010600040101010101" pitchFamily="2" charset="-122"/>
              </a:rPr>
              <a:t>系统中的节点可以相互交换信息</a:t>
            </a:r>
          </a:p>
          <a:p>
            <a:pPr marL="285750" indent="-285750">
              <a:lnSpc>
                <a:spcPct val="150000"/>
              </a:lnSpc>
              <a:buFont typeface="Wingdings" panose="05000000000000000000" pitchFamily="2" charset="2"/>
              <a:buChar char="l"/>
            </a:pPr>
            <a:r>
              <a:rPr lang="zh-CN" altLang="en-US" dirty="0" smtClean="0">
                <a:solidFill>
                  <a:schemeClr val="accent1"/>
                </a:solidFill>
                <a:latin typeface="华文宋体" panose="02010600040101010101" pitchFamily="2" charset="-122"/>
                <a:ea typeface="华文宋体" panose="02010600040101010101" pitchFamily="2" charset="-122"/>
              </a:rPr>
              <a:t>节点</a:t>
            </a:r>
            <a:r>
              <a:rPr lang="zh-CN" altLang="en-US" dirty="0">
                <a:solidFill>
                  <a:schemeClr val="accent1"/>
                </a:solidFill>
                <a:latin typeface="华文宋体" panose="02010600040101010101" pitchFamily="2" charset="-122"/>
                <a:ea typeface="华文宋体" panose="02010600040101010101" pitchFamily="2" charset="-122"/>
              </a:rPr>
              <a:t>分为可信节点、缺陷节点、恶意节点。一</a:t>
            </a:r>
            <a:r>
              <a:rPr lang="zh-CN" altLang="en-US">
                <a:solidFill>
                  <a:schemeClr val="accent1"/>
                </a:solidFill>
                <a:latin typeface="华文宋体" panose="02010600040101010101" pitchFamily="2" charset="-122"/>
                <a:ea typeface="华文宋体" panose="02010600040101010101" pitchFamily="2" charset="-122"/>
              </a:rPr>
              <a:t>个</a:t>
            </a:r>
            <a:r>
              <a:rPr lang="zh-CN" altLang="en-US" smtClean="0">
                <a:solidFill>
                  <a:schemeClr val="accent1"/>
                </a:solidFill>
                <a:latin typeface="华文宋体" panose="02010600040101010101" pitchFamily="2" charset="-122"/>
                <a:ea typeface="华文宋体" panose="02010600040101010101" pitchFamily="2" charset="-122"/>
              </a:rPr>
              <a:t>有</a:t>
            </a:r>
            <a:r>
              <a:rPr lang="zh-CN" altLang="en-US">
                <a:solidFill>
                  <a:schemeClr val="accent1"/>
                </a:solidFill>
                <a:latin typeface="华文宋体" panose="02010600040101010101" pitchFamily="2" charset="-122"/>
                <a:ea typeface="华文宋体" panose="02010600040101010101" pitchFamily="2" charset="-122"/>
              </a:rPr>
              <a:t>恶意</a:t>
            </a:r>
            <a:r>
              <a:rPr lang="zh-CN" altLang="en-US" smtClean="0">
                <a:solidFill>
                  <a:schemeClr val="accent1"/>
                </a:solidFill>
                <a:latin typeface="华文宋体" panose="02010600040101010101" pitchFamily="2" charset="-122"/>
                <a:ea typeface="华文宋体" panose="02010600040101010101" pitchFamily="2" charset="-122"/>
              </a:rPr>
              <a:t>行为</a:t>
            </a:r>
            <a:r>
              <a:rPr lang="zh-CN" altLang="en-US" dirty="0">
                <a:solidFill>
                  <a:schemeClr val="accent1"/>
                </a:solidFill>
                <a:latin typeface="华文宋体" panose="02010600040101010101" pitchFamily="2" charset="-122"/>
                <a:ea typeface="华文宋体" panose="02010600040101010101" pitchFamily="2" charset="-122"/>
              </a:rPr>
              <a:t>的节点被称为拜占庭节点，网路上某个出现任何意外行为的节点都可归类于拜占庭节点</a:t>
            </a:r>
          </a:p>
          <a:p>
            <a:pPr marL="285750" indent="-285750">
              <a:lnSpc>
                <a:spcPct val="150000"/>
              </a:lnSpc>
              <a:buFont typeface="Wingdings" panose="05000000000000000000" pitchFamily="2" charset="2"/>
              <a:buChar char="l"/>
            </a:pPr>
            <a:r>
              <a:rPr lang="zh-CN" altLang="en-US" dirty="0" smtClean="0">
                <a:solidFill>
                  <a:schemeClr val="accent1"/>
                </a:solidFill>
                <a:latin typeface="华文宋体" panose="02010600040101010101" pitchFamily="2" charset="-122"/>
                <a:ea typeface="华文宋体" panose="02010600040101010101" pitchFamily="2" charset="-122"/>
              </a:rPr>
              <a:t>分布式</a:t>
            </a:r>
            <a:r>
              <a:rPr lang="zh-CN" altLang="en-US" dirty="0">
                <a:solidFill>
                  <a:schemeClr val="accent1"/>
                </a:solidFill>
                <a:latin typeface="华文宋体" panose="02010600040101010101" pitchFamily="2" charset="-122"/>
                <a:ea typeface="华文宋体" panose="02010600040101010101" pitchFamily="2" charset="-122"/>
              </a:rPr>
              <a:t>系统的主要挑战：节点</a:t>
            </a:r>
            <a:r>
              <a:rPr lang="zh-CN" altLang="en-US" dirty="0" smtClean="0">
                <a:solidFill>
                  <a:schemeClr val="accent1"/>
                </a:solidFill>
                <a:latin typeface="华文宋体" panose="02010600040101010101" pitchFamily="2" charset="-122"/>
                <a:ea typeface="华文宋体" panose="02010600040101010101" pitchFamily="2" charset="-122"/>
              </a:rPr>
              <a:t>与</a:t>
            </a:r>
            <a:r>
              <a:rPr lang="zh-CN" altLang="en-US" b="1" dirty="0" smtClean="0">
                <a:solidFill>
                  <a:schemeClr val="accent1"/>
                </a:solidFill>
                <a:latin typeface="华文宋体" panose="02010600040101010101" pitchFamily="2" charset="-122"/>
                <a:ea typeface="华文宋体" panose="02010600040101010101" pitchFamily="2" charset="-122"/>
              </a:rPr>
              <a:t>容错</a:t>
            </a:r>
            <a:r>
              <a:rPr lang="zh-CN" altLang="en-US" dirty="0" smtClean="0">
                <a:solidFill>
                  <a:schemeClr val="accent1"/>
                </a:solidFill>
                <a:latin typeface="华文宋体" panose="02010600040101010101" pitchFamily="2" charset="-122"/>
                <a:ea typeface="华文宋体" panose="02010600040101010101" pitchFamily="2" charset="-122"/>
              </a:rPr>
              <a:t>的</a:t>
            </a:r>
            <a:r>
              <a:rPr lang="zh-CN" altLang="en-US" dirty="0">
                <a:solidFill>
                  <a:schemeClr val="accent1"/>
                </a:solidFill>
                <a:latin typeface="华文宋体" panose="02010600040101010101" pitchFamily="2" charset="-122"/>
                <a:ea typeface="华文宋体" panose="02010600040101010101" pitchFamily="2" charset="-122"/>
              </a:rPr>
              <a:t>协调，即一个节点的失效不影响整个系统的运行</a:t>
            </a:r>
            <a:r>
              <a:rPr lang="zh-CN" altLang="en-US" dirty="0" smtClean="0">
                <a:solidFill>
                  <a:schemeClr val="accent1"/>
                </a:solidFill>
                <a:latin typeface="华文宋体" panose="02010600040101010101" pitchFamily="2" charset="-122"/>
                <a:ea typeface="华文宋体" panose="02010600040101010101" pitchFamily="2" charset="-122"/>
              </a:rPr>
              <a:t>。</a:t>
            </a:r>
            <a:endParaRPr lang="zh-CN" altLang="en-US" dirty="0">
              <a:solidFill>
                <a:schemeClr val="accent1"/>
              </a:solidFill>
              <a:latin typeface="华文宋体" panose="02010600040101010101" pitchFamily="2" charset="-122"/>
              <a:ea typeface="华文宋体" panose="02010600040101010101" pitchFamily="2" charset="-122"/>
            </a:endParaRPr>
          </a:p>
        </p:txBody>
      </p:sp>
      <p:sp>
        <p:nvSpPr>
          <p:cNvPr id="4" name="椭圆 3"/>
          <p:cNvSpPr/>
          <p:nvPr/>
        </p:nvSpPr>
        <p:spPr>
          <a:xfrm>
            <a:off x="2951022" y="3671453"/>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dirty="0"/>
          </a:p>
        </p:txBody>
      </p:sp>
      <p:sp>
        <p:nvSpPr>
          <p:cNvPr id="5" name="椭圆 4"/>
          <p:cNvSpPr/>
          <p:nvPr/>
        </p:nvSpPr>
        <p:spPr>
          <a:xfrm>
            <a:off x="3782295" y="4433453"/>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椭圆 5"/>
          <p:cNvSpPr/>
          <p:nvPr/>
        </p:nvSpPr>
        <p:spPr>
          <a:xfrm>
            <a:off x="4724404" y="3754581"/>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p:cNvSpPr/>
          <p:nvPr/>
        </p:nvSpPr>
        <p:spPr>
          <a:xfrm>
            <a:off x="5832767" y="3144980"/>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p:cNvSpPr/>
          <p:nvPr/>
        </p:nvSpPr>
        <p:spPr>
          <a:xfrm>
            <a:off x="6497786" y="4114797"/>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5250877" y="4849090"/>
            <a:ext cx="526473" cy="526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 name="直接连接符 10"/>
          <p:cNvCxnSpPr>
            <a:stCxn id="4" idx="5"/>
            <a:endCxn id="5" idx="1"/>
          </p:cNvCxnSpPr>
          <p:nvPr/>
        </p:nvCxnSpPr>
        <p:spPr>
          <a:xfrm>
            <a:off x="3400395" y="4120826"/>
            <a:ext cx="459000" cy="38972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a:endCxn id="5" idx="7"/>
          </p:cNvCxnSpPr>
          <p:nvPr/>
        </p:nvCxnSpPr>
        <p:spPr>
          <a:xfrm flipH="1">
            <a:off x="4231668" y="4203954"/>
            <a:ext cx="569836" cy="306599"/>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9" idx="0"/>
          </p:cNvCxnSpPr>
          <p:nvPr/>
        </p:nvCxnSpPr>
        <p:spPr>
          <a:xfrm>
            <a:off x="5173777" y="4203954"/>
            <a:ext cx="340337" cy="645136"/>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6" idx="7"/>
          </p:cNvCxnSpPr>
          <p:nvPr/>
        </p:nvCxnSpPr>
        <p:spPr>
          <a:xfrm flipH="1">
            <a:off x="5173777" y="3594353"/>
            <a:ext cx="736090" cy="23732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5"/>
            <a:endCxn id="8" idx="1"/>
          </p:cNvCxnSpPr>
          <p:nvPr/>
        </p:nvCxnSpPr>
        <p:spPr>
          <a:xfrm>
            <a:off x="6282140" y="3594353"/>
            <a:ext cx="292746" cy="597544"/>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77832" y="3719942"/>
            <a:ext cx="594846" cy="369332"/>
          </a:xfrm>
          <a:prstGeom prst="rect">
            <a:avLst/>
          </a:prstGeom>
          <a:noFill/>
        </p:spPr>
        <p:txBody>
          <a:bodyPr wrap="square" rtlCol="0">
            <a:spAutoFit/>
          </a:bodyPr>
          <a:lstStyle/>
          <a:p>
            <a:r>
              <a:rPr lang="en-US" altLang="zh-CN" dirty="0" smtClean="0">
                <a:solidFill>
                  <a:schemeClr val="bg2"/>
                </a:solidFill>
              </a:rPr>
              <a:t>N1</a:t>
            </a:r>
            <a:endParaRPr lang="zh-CN" altLang="en-US" dirty="0">
              <a:solidFill>
                <a:schemeClr val="bg2"/>
              </a:solidFill>
            </a:endParaRPr>
          </a:p>
        </p:txBody>
      </p:sp>
      <p:sp>
        <p:nvSpPr>
          <p:cNvPr id="28" name="文本框 27"/>
          <p:cNvSpPr txBox="1"/>
          <p:nvPr/>
        </p:nvSpPr>
        <p:spPr>
          <a:xfrm>
            <a:off x="3781850" y="4510553"/>
            <a:ext cx="594846" cy="369332"/>
          </a:xfrm>
          <a:prstGeom prst="rect">
            <a:avLst/>
          </a:prstGeom>
          <a:noFill/>
        </p:spPr>
        <p:txBody>
          <a:bodyPr wrap="square" rtlCol="0">
            <a:spAutoFit/>
          </a:bodyPr>
          <a:lstStyle/>
          <a:p>
            <a:r>
              <a:rPr lang="en-US" altLang="zh-CN" dirty="0" smtClean="0">
                <a:solidFill>
                  <a:schemeClr val="bg2"/>
                </a:solidFill>
              </a:rPr>
              <a:t>N2</a:t>
            </a:r>
            <a:endParaRPr lang="zh-CN" altLang="en-US" dirty="0">
              <a:solidFill>
                <a:schemeClr val="bg2"/>
              </a:solidFill>
            </a:endParaRPr>
          </a:p>
        </p:txBody>
      </p:sp>
      <p:sp>
        <p:nvSpPr>
          <p:cNvPr id="29" name="文本框 28"/>
          <p:cNvSpPr txBox="1"/>
          <p:nvPr/>
        </p:nvSpPr>
        <p:spPr>
          <a:xfrm>
            <a:off x="4766417" y="3822565"/>
            <a:ext cx="594846" cy="369332"/>
          </a:xfrm>
          <a:prstGeom prst="rect">
            <a:avLst/>
          </a:prstGeom>
          <a:noFill/>
        </p:spPr>
        <p:txBody>
          <a:bodyPr wrap="square" rtlCol="0">
            <a:spAutoFit/>
          </a:bodyPr>
          <a:lstStyle/>
          <a:p>
            <a:r>
              <a:rPr lang="en-US" altLang="zh-CN" dirty="0" smtClean="0">
                <a:solidFill>
                  <a:schemeClr val="bg2"/>
                </a:solidFill>
              </a:rPr>
              <a:t>N3</a:t>
            </a:r>
            <a:endParaRPr lang="zh-CN" altLang="en-US" dirty="0">
              <a:solidFill>
                <a:schemeClr val="bg2"/>
              </a:solidFill>
            </a:endParaRPr>
          </a:p>
        </p:txBody>
      </p:sp>
      <p:sp>
        <p:nvSpPr>
          <p:cNvPr id="30" name="文本框 29"/>
          <p:cNvSpPr txBox="1"/>
          <p:nvPr/>
        </p:nvSpPr>
        <p:spPr>
          <a:xfrm>
            <a:off x="5250877" y="4926190"/>
            <a:ext cx="594846" cy="369332"/>
          </a:xfrm>
          <a:prstGeom prst="rect">
            <a:avLst/>
          </a:prstGeom>
          <a:noFill/>
        </p:spPr>
        <p:txBody>
          <a:bodyPr wrap="square" rtlCol="0">
            <a:spAutoFit/>
          </a:bodyPr>
          <a:lstStyle/>
          <a:p>
            <a:r>
              <a:rPr lang="en-US" altLang="zh-CN" dirty="0" err="1" smtClean="0">
                <a:solidFill>
                  <a:schemeClr val="bg2"/>
                </a:solidFill>
              </a:rPr>
              <a:t>Nn</a:t>
            </a:r>
            <a:endParaRPr lang="zh-CN" altLang="en-US" dirty="0">
              <a:solidFill>
                <a:schemeClr val="bg2"/>
              </a:solidFill>
            </a:endParaRPr>
          </a:p>
        </p:txBody>
      </p:sp>
      <p:sp>
        <p:nvSpPr>
          <p:cNvPr id="31" name="文本框 30"/>
          <p:cNvSpPr txBox="1"/>
          <p:nvPr/>
        </p:nvSpPr>
        <p:spPr>
          <a:xfrm>
            <a:off x="5856884" y="3234137"/>
            <a:ext cx="594846" cy="369332"/>
          </a:xfrm>
          <a:prstGeom prst="rect">
            <a:avLst/>
          </a:prstGeom>
          <a:noFill/>
        </p:spPr>
        <p:txBody>
          <a:bodyPr wrap="square" rtlCol="0">
            <a:spAutoFit/>
          </a:bodyPr>
          <a:lstStyle/>
          <a:p>
            <a:r>
              <a:rPr lang="en-US" altLang="zh-CN" dirty="0" smtClean="0">
                <a:solidFill>
                  <a:schemeClr val="bg2"/>
                </a:solidFill>
              </a:rPr>
              <a:t>N4</a:t>
            </a:r>
            <a:endParaRPr lang="zh-CN" altLang="en-US" dirty="0">
              <a:solidFill>
                <a:schemeClr val="bg2"/>
              </a:solidFill>
            </a:endParaRPr>
          </a:p>
        </p:txBody>
      </p:sp>
      <p:sp>
        <p:nvSpPr>
          <p:cNvPr id="32" name="文本框 31"/>
          <p:cNvSpPr txBox="1"/>
          <p:nvPr/>
        </p:nvSpPr>
        <p:spPr>
          <a:xfrm>
            <a:off x="6497786" y="4191897"/>
            <a:ext cx="594846" cy="369332"/>
          </a:xfrm>
          <a:prstGeom prst="rect">
            <a:avLst/>
          </a:prstGeom>
          <a:noFill/>
        </p:spPr>
        <p:txBody>
          <a:bodyPr wrap="square" rtlCol="0">
            <a:spAutoFit/>
          </a:bodyPr>
          <a:lstStyle/>
          <a:p>
            <a:r>
              <a:rPr lang="en-US" altLang="zh-CN" dirty="0" smtClean="0">
                <a:solidFill>
                  <a:schemeClr val="bg2"/>
                </a:solidFill>
              </a:rPr>
              <a:t>N5</a:t>
            </a:r>
            <a:endParaRPr lang="zh-CN" altLang="en-US" dirty="0">
              <a:solidFill>
                <a:schemeClr val="bg2"/>
              </a:solidFill>
            </a:endParaRPr>
          </a:p>
        </p:txBody>
      </p:sp>
      <p:sp>
        <p:nvSpPr>
          <p:cNvPr id="34" name="矩形 33"/>
          <p:cNvSpPr/>
          <p:nvPr/>
        </p:nvSpPr>
        <p:spPr>
          <a:xfrm>
            <a:off x="2812474" y="6082145"/>
            <a:ext cx="4447309" cy="3879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End users</a:t>
            </a:r>
            <a:endParaRPr lang="zh-CN" altLang="en-US" dirty="0"/>
          </a:p>
        </p:txBody>
      </p:sp>
      <p:cxnSp>
        <p:nvCxnSpPr>
          <p:cNvPr id="35" name="直接连接符 34"/>
          <p:cNvCxnSpPr/>
          <p:nvPr/>
        </p:nvCxnSpPr>
        <p:spPr>
          <a:xfrm flipH="1">
            <a:off x="4997789" y="5611302"/>
            <a:ext cx="3703" cy="419549"/>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572678" y="4013260"/>
            <a:ext cx="502363" cy="369332"/>
          </a:xfrm>
          <a:prstGeom prst="rect">
            <a:avLst/>
          </a:prstGeom>
          <a:noFill/>
        </p:spPr>
        <p:txBody>
          <a:bodyPr wrap="square" rtlCol="0">
            <a:spAutoFit/>
          </a:bodyPr>
          <a:lstStyle/>
          <a:p>
            <a:r>
              <a:rPr lang="en-US" altLang="zh-CN" dirty="0" smtClean="0"/>
              <a:t>L1</a:t>
            </a:r>
            <a:endParaRPr lang="zh-CN" altLang="en-US" dirty="0"/>
          </a:p>
        </p:txBody>
      </p:sp>
      <p:sp>
        <p:nvSpPr>
          <p:cNvPr id="45" name="文本框 44"/>
          <p:cNvSpPr txBox="1"/>
          <p:nvPr/>
        </p:nvSpPr>
        <p:spPr>
          <a:xfrm>
            <a:off x="4408178" y="4390602"/>
            <a:ext cx="502363" cy="369332"/>
          </a:xfrm>
          <a:prstGeom prst="rect">
            <a:avLst/>
          </a:prstGeom>
          <a:noFill/>
        </p:spPr>
        <p:txBody>
          <a:bodyPr wrap="square" rtlCol="0">
            <a:spAutoFit/>
          </a:bodyPr>
          <a:lstStyle/>
          <a:p>
            <a:r>
              <a:rPr lang="en-US" altLang="zh-CN" dirty="0" smtClean="0"/>
              <a:t>L2</a:t>
            </a:r>
            <a:endParaRPr lang="zh-CN" altLang="en-US" dirty="0"/>
          </a:p>
        </p:txBody>
      </p:sp>
      <p:sp>
        <p:nvSpPr>
          <p:cNvPr id="46" name="文本框 45"/>
          <p:cNvSpPr txBox="1"/>
          <p:nvPr/>
        </p:nvSpPr>
        <p:spPr>
          <a:xfrm>
            <a:off x="5233429" y="3317703"/>
            <a:ext cx="502363" cy="369332"/>
          </a:xfrm>
          <a:prstGeom prst="rect">
            <a:avLst/>
          </a:prstGeom>
          <a:noFill/>
        </p:spPr>
        <p:txBody>
          <a:bodyPr wrap="square" rtlCol="0">
            <a:spAutoFit/>
          </a:bodyPr>
          <a:lstStyle/>
          <a:p>
            <a:r>
              <a:rPr lang="en-US" altLang="zh-CN" dirty="0" smtClean="0"/>
              <a:t>L3</a:t>
            </a:r>
            <a:endParaRPr lang="zh-CN" altLang="en-US" dirty="0"/>
          </a:p>
        </p:txBody>
      </p:sp>
      <p:sp>
        <p:nvSpPr>
          <p:cNvPr id="47" name="文本框 46"/>
          <p:cNvSpPr txBox="1"/>
          <p:nvPr/>
        </p:nvSpPr>
        <p:spPr>
          <a:xfrm>
            <a:off x="5320155" y="4289064"/>
            <a:ext cx="502363" cy="369332"/>
          </a:xfrm>
          <a:prstGeom prst="rect">
            <a:avLst/>
          </a:prstGeom>
          <a:noFill/>
        </p:spPr>
        <p:txBody>
          <a:bodyPr wrap="square" rtlCol="0">
            <a:spAutoFit/>
          </a:bodyPr>
          <a:lstStyle/>
          <a:p>
            <a:r>
              <a:rPr lang="en-US" altLang="zh-CN" dirty="0" smtClean="0"/>
              <a:t>L4</a:t>
            </a:r>
            <a:endParaRPr lang="zh-CN" altLang="en-US" dirty="0"/>
          </a:p>
        </p:txBody>
      </p:sp>
      <p:sp>
        <p:nvSpPr>
          <p:cNvPr id="48" name="文本框 47"/>
          <p:cNvSpPr txBox="1"/>
          <p:nvPr/>
        </p:nvSpPr>
        <p:spPr>
          <a:xfrm>
            <a:off x="6399819" y="3627313"/>
            <a:ext cx="502363" cy="369332"/>
          </a:xfrm>
          <a:prstGeom prst="rect">
            <a:avLst/>
          </a:prstGeom>
          <a:noFill/>
        </p:spPr>
        <p:txBody>
          <a:bodyPr wrap="square" rtlCol="0">
            <a:spAutoFit/>
          </a:bodyPr>
          <a:lstStyle/>
          <a:p>
            <a:r>
              <a:rPr lang="en-US" altLang="zh-CN" dirty="0" smtClean="0"/>
              <a:t>L5</a:t>
            </a:r>
            <a:endParaRPr lang="zh-CN" altLang="en-US" dirty="0"/>
          </a:p>
        </p:txBody>
      </p:sp>
      <p:sp>
        <p:nvSpPr>
          <p:cNvPr id="2" name="矩形 1"/>
          <p:cNvSpPr/>
          <p:nvPr/>
        </p:nvSpPr>
        <p:spPr>
          <a:xfrm>
            <a:off x="186803" y="26623"/>
            <a:ext cx="2207656" cy="646331"/>
          </a:xfrm>
          <a:prstGeom prst="rect">
            <a:avLst/>
          </a:prstGeom>
        </p:spPr>
        <p:txBody>
          <a:bodyPr wrap="none">
            <a:spAutoFit/>
          </a:bodyPr>
          <a:lstStyle/>
          <a:p>
            <a:pPr>
              <a:lnSpc>
                <a:spcPct val="150000"/>
              </a:lnSpc>
            </a:pPr>
            <a:r>
              <a:rPr lang="en-US" altLang="zh-CN" sz="2400" dirty="0" smtClean="0">
                <a:latin typeface="华文中宋" panose="02010600040101010101" pitchFamily="2" charset="-122"/>
                <a:ea typeface="华文中宋" panose="02010600040101010101" pitchFamily="2" charset="-122"/>
              </a:rPr>
              <a:t>1.  </a:t>
            </a:r>
            <a:r>
              <a:rPr lang="zh-CN" altLang="en-US" sz="2400" dirty="0" smtClean="0">
                <a:latin typeface="华文中宋" panose="02010600040101010101" pitchFamily="2" charset="-122"/>
                <a:ea typeface="华文中宋" panose="02010600040101010101" pitchFamily="2" charset="-122"/>
              </a:rPr>
              <a:t>分布式</a:t>
            </a:r>
            <a:r>
              <a:rPr lang="zh-CN" altLang="en-US" sz="2400" dirty="0">
                <a:latin typeface="华文中宋" panose="02010600040101010101" pitchFamily="2" charset="-122"/>
                <a:ea typeface="华文中宋" panose="02010600040101010101" pitchFamily="2" charset="-122"/>
              </a:rPr>
              <a:t>系统</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53094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7309" y="594880"/>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4.  </a:t>
            </a:r>
            <a:r>
              <a:rPr lang="zh-CN" altLang="en-US" sz="2400" dirty="0" smtClean="0">
                <a:latin typeface="华文中宋" panose="02010600040101010101" pitchFamily="2" charset="-122"/>
                <a:ea typeface="华文中宋" panose="02010600040101010101" pitchFamily="2" charset="-122"/>
              </a:rPr>
              <a:t>区块链与分布式系统</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692000" y="1505098"/>
            <a:ext cx="4420511"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solidFill>
                  <a:schemeClr val="accent4">
                    <a:lumMod val="10000"/>
                  </a:schemeClr>
                </a:solidFill>
                <a:latin typeface="华文楷体" panose="02010600040101010101" pitchFamily="2" charset="-122"/>
                <a:ea typeface="华文楷体" panose="02010600040101010101" pitchFamily="2" charset="-122"/>
              </a:rPr>
              <a:t>      </a:t>
            </a: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区块链的核心是一个点对点的分布式账本，此类账本具有加密安全性，且仅可追加内容，同时不可更改（很难更改），只有在对等身份成员之间达成共识或协议时才能更新。</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l"/>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    区块链可以定义为一个平台，在此平台上，对等点可以通过交易交换值，而不需要中央信任仲裁者。</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6386512" y="933017"/>
            <a:ext cx="4757738" cy="4781983"/>
            <a:chOff x="2671763" y="2585672"/>
            <a:chExt cx="5157787" cy="4372342"/>
          </a:xfrm>
        </p:grpSpPr>
        <p:sp>
          <p:nvSpPr>
            <p:cNvPr id="26" name="圆角矩形 25"/>
            <p:cNvSpPr/>
            <p:nvPr/>
          </p:nvSpPr>
          <p:spPr>
            <a:xfrm>
              <a:off x="2671763" y="3043238"/>
              <a:ext cx="5157787" cy="26860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100387" y="2585672"/>
              <a:ext cx="4314825" cy="32212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solidFill>
                    <a:schemeClr val="accent1"/>
                  </a:solidFill>
                </a:rPr>
                <a:t>用户</a:t>
              </a:r>
              <a:r>
                <a:rPr lang="en-US" altLang="zh-CN" dirty="0" smtClean="0">
                  <a:solidFill>
                    <a:schemeClr val="accent1"/>
                  </a:solidFill>
                </a:rPr>
                <a:t>/</a:t>
              </a:r>
              <a:r>
                <a:rPr lang="zh-CN" altLang="en-US" dirty="0" smtClean="0">
                  <a:solidFill>
                    <a:schemeClr val="accent1"/>
                  </a:solidFill>
                </a:rPr>
                <a:t>节点</a:t>
              </a:r>
              <a:endParaRPr lang="zh-CN" altLang="en-US" dirty="0">
                <a:solidFill>
                  <a:schemeClr val="accent1"/>
                </a:solidFill>
              </a:endParaRPr>
            </a:p>
          </p:txBody>
        </p:sp>
        <p:sp>
          <p:nvSpPr>
            <p:cNvPr id="17" name="矩形 16"/>
            <p:cNvSpPr/>
            <p:nvPr/>
          </p:nvSpPr>
          <p:spPr>
            <a:xfrm>
              <a:off x="3100388" y="3237926"/>
              <a:ext cx="4314825" cy="32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区</a:t>
              </a:r>
              <a:r>
                <a:rPr lang="zh-CN" altLang="en-US" dirty="0" smtClean="0"/>
                <a:t>块链应用（智能合约）</a:t>
              </a:r>
              <a:endParaRPr lang="zh-CN" altLang="en-US" dirty="0"/>
            </a:p>
          </p:txBody>
        </p:sp>
        <p:sp>
          <p:nvSpPr>
            <p:cNvPr id="18" name="矩形 17"/>
            <p:cNvSpPr/>
            <p:nvPr/>
          </p:nvSpPr>
          <p:spPr>
            <a:xfrm>
              <a:off x="3100388" y="3728752"/>
              <a:ext cx="4314825" cy="32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状态机</a:t>
              </a:r>
            </a:p>
          </p:txBody>
        </p:sp>
        <p:sp>
          <p:nvSpPr>
            <p:cNvPr id="19" name="矩形 18"/>
            <p:cNvSpPr/>
            <p:nvPr/>
          </p:nvSpPr>
          <p:spPr>
            <a:xfrm>
              <a:off x="3100388" y="4215069"/>
              <a:ext cx="4314825" cy="32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共识</a:t>
              </a:r>
            </a:p>
          </p:txBody>
        </p:sp>
        <p:sp>
          <p:nvSpPr>
            <p:cNvPr id="20" name="矩形 19"/>
            <p:cNvSpPr/>
            <p:nvPr/>
          </p:nvSpPr>
          <p:spPr>
            <a:xfrm>
              <a:off x="3100388" y="5165485"/>
              <a:ext cx="4314825" cy="32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交易</a:t>
              </a:r>
            </a:p>
          </p:txBody>
        </p:sp>
        <p:sp>
          <p:nvSpPr>
            <p:cNvPr id="21" name="矩形 20"/>
            <p:cNvSpPr/>
            <p:nvPr/>
          </p:nvSpPr>
          <p:spPr>
            <a:xfrm>
              <a:off x="3100388" y="4690277"/>
              <a:ext cx="4314825" cy="32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区块</a:t>
              </a:r>
            </a:p>
          </p:txBody>
        </p:sp>
        <p:sp>
          <p:nvSpPr>
            <p:cNvPr id="22" name="矩形 21"/>
            <p:cNvSpPr/>
            <p:nvPr/>
          </p:nvSpPr>
          <p:spPr>
            <a:xfrm>
              <a:off x="3100388" y="5907229"/>
              <a:ext cx="4314825" cy="322122"/>
            </a:xfrm>
            <a:prstGeom prst="rect">
              <a:avLst/>
            </a:prstGeom>
            <a:solidFill>
              <a:schemeClr val="tx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P2P</a:t>
              </a:r>
              <a:r>
                <a:rPr lang="zh-CN" altLang="en-US" dirty="0" smtClean="0"/>
                <a:t>网络</a:t>
              </a:r>
              <a:endParaRPr lang="zh-CN" altLang="en-US" dirty="0"/>
            </a:p>
          </p:txBody>
        </p:sp>
        <p:sp>
          <p:nvSpPr>
            <p:cNvPr id="25" name="矩形 24"/>
            <p:cNvSpPr/>
            <p:nvPr/>
          </p:nvSpPr>
          <p:spPr>
            <a:xfrm>
              <a:off x="3100388" y="6650832"/>
              <a:ext cx="4314825" cy="307182"/>
            </a:xfrm>
            <a:prstGeom prst="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互联网</a:t>
              </a:r>
              <a:endParaRPr lang="zh-CN" altLang="en-US" dirty="0"/>
            </a:p>
          </p:txBody>
        </p:sp>
        <p:cxnSp>
          <p:nvCxnSpPr>
            <p:cNvPr id="28" name="直接箭头连接符 27"/>
            <p:cNvCxnSpPr/>
            <p:nvPr/>
          </p:nvCxnSpPr>
          <p:spPr>
            <a:xfrm>
              <a:off x="3729038" y="2907794"/>
              <a:ext cx="0" cy="3301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5110163" y="2907794"/>
              <a:ext cx="4762" cy="368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624638" y="2907794"/>
              <a:ext cx="0" cy="3301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729038" y="5536694"/>
              <a:ext cx="0" cy="3301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5238751" y="5564222"/>
              <a:ext cx="0" cy="3301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829425" y="5536694"/>
              <a:ext cx="0" cy="370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2" idx="2"/>
              <a:endCxn id="25" idx="0"/>
            </p:cNvCxnSpPr>
            <p:nvPr/>
          </p:nvCxnSpPr>
          <p:spPr>
            <a:xfrm>
              <a:off x="5257801" y="6229351"/>
              <a:ext cx="0" cy="4214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7746794" y="5991303"/>
            <a:ext cx="2286000" cy="369332"/>
          </a:xfrm>
          <a:prstGeom prst="rect">
            <a:avLst/>
          </a:prstGeom>
          <a:noFill/>
        </p:spPr>
        <p:txBody>
          <a:bodyPr wrap="square" rtlCol="0">
            <a:spAutoFit/>
          </a:bodyPr>
          <a:lstStyle/>
          <a:p>
            <a:r>
              <a:rPr lang="zh-CN" altLang="en-US" b="1" dirty="0" smtClean="0">
                <a:solidFill>
                  <a:schemeClr val="accent1"/>
                </a:solidFill>
                <a:latin typeface="华文中宋" panose="02010600040101010101" pitchFamily="2" charset="-122"/>
                <a:ea typeface="华文中宋" panose="02010600040101010101" pitchFamily="2" charset="-122"/>
              </a:rPr>
              <a:t>区块链网络视图</a:t>
            </a:r>
            <a:endParaRPr lang="zh-CN" altLang="en-US" b="1" dirty="0">
              <a:solidFill>
                <a:schemeClr val="accent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28920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8763" y="423430"/>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一致性</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498763" y="1011381"/>
            <a:ext cx="11610109" cy="5586145"/>
          </a:xfrm>
          <a:prstGeom prst="rect">
            <a:avLst/>
          </a:prstGeom>
          <a:noFill/>
        </p:spPr>
        <p:txBody>
          <a:bodyPr wrap="square" rtlCol="0">
            <a:spAutoFit/>
          </a:bodyPr>
          <a:lstStyle/>
          <a:p>
            <a:pPr lvl="1">
              <a:lnSpc>
                <a:spcPct val="150000"/>
              </a:lnSpc>
            </a:pPr>
            <a:r>
              <a:rPr lang="zh-CN" altLang="en-US" dirty="0"/>
              <a:t> </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一致性是指</a:t>
            </a:r>
            <a:r>
              <a:rPr lang="zh-CN" altLang="en-US" sz="2000" b="1" dirty="0">
                <a:solidFill>
                  <a:schemeClr val="accent4">
                    <a:lumMod val="10000"/>
                  </a:schemeClr>
                </a:solidFill>
                <a:latin typeface="华文楷体" panose="02010600040101010101" pitchFamily="2" charset="-122"/>
                <a:ea typeface="华文楷体" panose="02010600040101010101" pitchFamily="2" charset="-122"/>
              </a:rPr>
              <a:t>不信任节点之间的协议过程</a:t>
            </a:r>
            <a:endParaRPr lang="en-US" altLang="zh-CN" sz="2000" b="1" dirty="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endParaRPr lang="en-US" altLang="zh-CN" sz="2000" dirty="0">
              <a:solidFill>
                <a:schemeClr val="accent4">
                  <a:lumMod val="10000"/>
                </a:schemeClr>
              </a:solidFill>
              <a:latin typeface="华文楷体" panose="02010600040101010101" pitchFamily="2" charset="-122"/>
              <a:ea typeface="华文楷体" panose="02010600040101010101" pitchFamily="2" charset="-122"/>
            </a:endParaRPr>
          </a:p>
          <a:p>
            <a:pPr marL="285750" indent="-285750">
              <a:lnSpc>
                <a:spcPct val="150000"/>
              </a:lnSpc>
              <a:buFont typeface="Wingdings" panose="05000000000000000000" pitchFamily="2" charset="2"/>
              <a:buChar char="u"/>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一致性机制所需满足的需求：</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协议：全部可信节点制定同一值</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有效性：所有可信节点的商定值必须与至少一个节点所提议的初始值相同</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容错性：一致性算法应在能出现故障或恶意节点的情况下运行</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完整性：任何节点都不可做多次决策</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endParaRPr lang="en-US" altLang="zh-CN" sz="2000" dirty="0">
              <a:solidFill>
                <a:schemeClr val="accent4">
                  <a:lumMod val="10000"/>
                </a:schemeClr>
              </a:solidFill>
              <a:latin typeface="华文楷体" panose="02010600040101010101" pitchFamily="2" charset="-122"/>
              <a:ea typeface="华文楷体" panose="02010600040101010101" pitchFamily="2" charset="-122"/>
            </a:endParaRPr>
          </a:p>
          <a:p>
            <a:pPr marL="285750" indent="-285750">
              <a:lnSpc>
                <a:spcPct val="150000"/>
              </a:lnSpc>
              <a:buFont typeface="Wingdings" panose="05000000000000000000" pitchFamily="2" charset="2"/>
              <a:buChar char="u"/>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一致性机制的类型：</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基于拜占庭式的容错：不存在计算密集型操作，依赖于一个简单的、发布签名消息的节点方案</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742950" lvl="1" indent="-285750">
              <a:lnSpc>
                <a:spcPct val="150000"/>
              </a:lnSpc>
              <a:buFont typeface="Wingdings" panose="05000000000000000000" pitchFamily="2" charset="2"/>
              <a:buChar char="p"/>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基于领导的一致性机制：节点实现领导选举机制，由获胜节点提供结果值</a:t>
            </a: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a:lnSpc>
                <a:spcPct val="150000"/>
              </a:lnSpc>
            </a:pPr>
            <a:endParaRPr lang="en-US" altLang="zh-CN" dirty="0">
              <a:solidFill>
                <a:schemeClr val="accent4">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31856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437" y="392622"/>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区块链中的一般元素</a:t>
            </a:r>
            <a:r>
              <a:rPr lang="en-US" altLang="zh-CN" sz="2400" dirty="0" smtClean="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sp>
        <p:nvSpPr>
          <p:cNvPr id="42" name="文本框 41"/>
          <p:cNvSpPr txBox="1"/>
          <p:nvPr/>
        </p:nvSpPr>
        <p:spPr>
          <a:xfrm>
            <a:off x="564437" y="854287"/>
            <a:ext cx="11226510" cy="6555641"/>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b="1" dirty="0">
                <a:solidFill>
                  <a:schemeClr val="accent1"/>
                </a:solidFill>
                <a:latin typeface="华文宋体" panose="02010600040101010101" pitchFamily="2" charset="-122"/>
                <a:ea typeface="华文宋体" panose="02010600040101010101" pitchFamily="2" charset="-122"/>
              </a:rPr>
              <a:t>地址：</a:t>
            </a:r>
            <a:r>
              <a:rPr lang="zh-CN" altLang="en-US" sz="2000" dirty="0">
                <a:solidFill>
                  <a:schemeClr val="accent1"/>
                </a:solidFill>
                <a:latin typeface="华文宋体" panose="02010600040101010101" pitchFamily="2" charset="-122"/>
                <a:ea typeface="华文宋体" panose="02010600040101010101" pitchFamily="2" charset="-122"/>
              </a:rPr>
              <a:t>表示事务中收件人和发件人的唯一</a:t>
            </a:r>
            <a:r>
              <a:rPr lang="zh-CN" altLang="en-US" sz="2000" dirty="0" smtClean="0">
                <a:solidFill>
                  <a:schemeClr val="accent1"/>
                </a:solidFill>
                <a:latin typeface="华文宋体" panose="02010600040101010101" pitchFamily="2" charset="-122"/>
                <a:ea typeface="华文宋体" panose="02010600040101010101" pitchFamily="2" charset="-122"/>
              </a:rPr>
              <a:t>标识符，通常表示为公钥或派生自私钥。</a:t>
            </a:r>
            <a:r>
              <a:rPr lang="zh-CN" altLang="en-US" sz="2000" dirty="0">
                <a:solidFill>
                  <a:schemeClr val="accent1"/>
                </a:solidFill>
                <a:latin typeface="华文宋体" panose="02010600040101010101" pitchFamily="2" charset="-122"/>
                <a:ea typeface="华文宋体" panose="02010600040101010101" pitchFamily="2" charset="-122"/>
              </a:rPr>
              <a:t>建议在每个事务中用新生成的地址，</a:t>
            </a:r>
            <a:r>
              <a:rPr lang="zh-CN" altLang="en-US" sz="2000" dirty="0" smtClean="0">
                <a:solidFill>
                  <a:schemeClr val="accent1"/>
                </a:solidFill>
                <a:latin typeface="华文宋体" panose="02010600040101010101" pitchFamily="2" charset="-122"/>
                <a:ea typeface="华文宋体" panose="02010600040101010101" pitchFamily="2" charset="-122"/>
              </a:rPr>
              <a:t>防止将交易链接到公共所有者，</a:t>
            </a:r>
            <a:r>
              <a:rPr lang="zh-CN" altLang="en-US" sz="2000" dirty="0">
                <a:solidFill>
                  <a:schemeClr val="accent1"/>
                </a:solidFill>
                <a:latin typeface="华文宋体" panose="02010600040101010101" pitchFamily="2" charset="-122"/>
                <a:ea typeface="华文宋体" panose="02010600040101010101" pitchFamily="2" charset="-122"/>
              </a:rPr>
              <a:t>避免身份识别。</a:t>
            </a: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事务：</a:t>
            </a:r>
            <a:r>
              <a:rPr lang="zh-CN" altLang="en-US" sz="2000" dirty="0">
                <a:solidFill>
                  <a:schemeClr val="accent1"/>
                </a:solidFill>
                <a:latin typeface="华文宋体" panose="02010600040101010101" pitchFamily="2" charset="-122"/>
                <a:ea typeface="华文宋体" panose="02010600040101010101" pitchFamily="2" charset="-122"/>
              </a:rPr>
              <a:t>区块链的</a:t>
            </a:r>
            <a:r>
              <a:rPr lang="zh-CN" altLang="en-US" sz="2000" dirty="0" smtClean="0">
                <a:solidFill>
                  <a:schemeClr val="accent1"/>
                </a:solidFill>
                <a:latin typeface="华文宋体" panose="02010600040101010101" pitchFamily="2" charset="-122"/>
                <a:ea typeface="华文宋体" panose="02010600040101010101" pitchFamily="2" charset="-122"/>
              </a:rPr>
              <a:t>基本</a:t>
            </a:r>
            <a:r>
              <a:rPr lang="zh-CN" altLang="en-US" sz="2000" dirty="0">
                <a:solidFill>
                  <a:schemeClr val="accent1"/>
                </a:solidFill>
                <a:latin typeface="华文宋体" panose="02010600040101010101" pitchFamily="2" charset="-122"/>
                <a:ea typeface="华文宋体" panose="02010600040101010101" pitchFamily="2" charset="-122"/>
              </a:rPr>
              <a:t>单元，表示地址间的值传输。</a:t>
            </a: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区块：</a:t>
            </a:r>
            <a:r>
              <a:rPr lang="zh-CN" altLang="en-US" sz="2000" dirty="0" smtClean="0">
                <a:solidFill>
                  <a:schemeClr val="accent1"/>
                </a:solidFill>
                <a:latin typeface="华文宋体" panose="02010600040101010101" pitchFamily="2" charset="-122"/>
                <a:ea typeface="华文宋体" panose="02010600040101010101" pitchFamily="2" charset="-122"/>
              </a:rPr>
              <a:t>由多个交易和其他元素组成，例如上个区块的哈希（</a:t>
            </a:r>
            <a:r>
              <a:rPr lang="en-US" altLang="zh-CN" sz="2000" dirty="0" smtClean="0">
                <a:solidFill>
                  <a:schemeClr val="accent1"/>
                </a:solidFill>
                <a:latin typeface="华文宋体" panose="02010600040101010101" pitchFamily="2" charset="-122"/>
                <a:ea typeface="华文宋体" panose="02010600040101010101" pitchFamily="2" charset="-122"/>
              </a:rPr>
              <a:t>hash</a:t>
            </a:r>
            <a:r>
              <a:rPr lang="zh-CN" altLang="en-US" sz="2000" dirty="0" smtClean="0">
                <a:solidFill>
                  <a:schemeClr val="accent1"/>
                </a:solidFill>
                <a:latin typeface="华文宋体" panose="02010600040101010101" pitchFamily="2" charset="-122"/>
                <a:ea typeface="华文宋体" panose="02010600040101010101" pitchFamily="2" charset="-122"/>
              </a:rPr>
              <a:t>指针）</a:t>
            </a:r>
            <a:r>
              <a:rPr lang="zh-CN" altLang="en-US" sz="2000" dirty="0">
                <a:solidFill>
                  <a:schemeClr val="accent1"/>
                </a:solidFill>
                <a:latin typeface="华文宋体" panose="02010600040101010101" pitchFamily="2" charset="-122"/>
                <a:ea typeface="华文宋体" panose="02010600040101010101" pitchFamily="2" charset="-122"/>
              </a:rPr>
              <a:t>、</a:t>
            </a:r>
            <a:r>
              <a:rPr lang="en-US" altLang="zh-CN" sz="2000" dirty="0" smtClean="0">
                <a:solidFill>
                  <a:schemeClr val="accent1"/>
                </a:solidFill>
                <a:latin typeface="华文宋体" panose="02010600040101010101" pitchFamily="2" charset="-122"/>
                <a:ea typeface="华文宋体" panose="02010600040101010101" pitchFamily="2" charset="-122"/>
              </a:rPr>
              <a:t>nonce</a:t>
            </a:r>
            <a:r>
              <a:rPr lang="zh-CN" altLang="en-US" sz="2000" dirty="0">
                <a:solidFill>
                  <a:schemeClr val="accent1"/>
                </a:solidFill>
                <a:latin typeface="华文宋体" panose="02010600040101010101" pitchFamily="2" charset="-122"/>
                <a:ea typeface="华文宋体" panose="02010600040101010101" pitchFamily="2" charset="-122"/>
              </a:rPr>
              <a:t>、</a:t>
            </a:r>
            <a:r>
              <a:rPr lang="zh-CN" altLang="en-US" sz="2000" dirty="0" smtClean="0">
                <a:solidFill>
                  <a:schemeClr val="accent1"/>
                </a:solidFill>
                <a:latin typeface="华文宋体" panose="02010600040101010101" pitchFamily="2" charset="-122"/>
                <a:ea typeface="华文宋体" panose="02010600040101010101" pitchFamily="2" charset="-122"/>
              </a:rPr>
              <a:t>时间戳。</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en-US" altLang="zh-CN" sz="2000" b="1" dirty="0" smtClean="0">
                <a:solidFill>
                  <a:schemeClr val="accent1"/>
                </a:solidFill>
                <a:latin typeface="华文宋体" panose="02010600040101010101" pitchFamily="2" charset="-122"/>
                <a:ea typeface="华文宋体" panose="02010600040101010101" pitchFamily="2" charset="-122"/>
              </a:rPr>
              <a:t>P2P</a:t>
            </a:r>
            <a:r>
              <a:rPr lang="zh-CN" altLang="en-US" sz="2000" b="1" dirty="0" smtClean="0">
                <a:solidFill>
                  <a:schemeClr val="accent1"/>
                </a:solidFill>
                <a:latin typeface="华文宋体" panose="02010600040101010101" pitchFamily="2" charset="-122"/>
                <a:ea typeface="华文宋体" panose="02010600040101010101" pitchFamily="2" charset="-122"/>
              </a:rPr>
              <a:t>网络</a:t>
            </a:r>
            <a:r>
              <a:rPr lang="zh-CN" altLang="en-US" sz="2000" dirty="0" smtClean="0">
                <a:solidFill>
                  <a:schemeClr val="accent1"/>
                </a:solidFill>
                <a:latin typeface="华文宋体" panose="02010600040101010101" pitchFamily="2" charset="-122"/>
                <a:ea typeface="华文宋体" panose="02010600040101010101" pitchFamily="2" charset="-122"/>
              </a:rPr>
              <a:t>：所有对等点之间可以彼此通信、发送和接收消息。</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脚本或程序语言</a:t>
            </a:r>
            <a:r>
              <a:rPr lang="zh-CN" altLang="en-US" sz="2000" dirty="0" smtClean="0">
                <a:solidFill>
                  <a:schemeClr val="accent1"/>
                </a:solidFill>
                <a:latin typeface="华文宋体" panose="02010600040101010101" pitchFamily="2" charset="-122"/>
                <a:ea typeface="华文宋体" panose="02010600040101010101" pitchFamily="2" charset="-122"/>
              </a:rPr>
              <a:t>：交易脚本是节点的预定义集合，用于将令牌从一个地址转移到另一个地址，并执行各种其他功能。</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虚拟机</a:t>
            </a:r>
            <a:r>
              <a:rPr lang="zh-CN" altLang="en-US" sz="2000" dirty="0" smtClean="0">
                <a:solidFill>
                  <a:schemeClr val="accent1"/>
                </a:solidFill>
                <a:latin typeface="华文宋体" panose="02010600040101010101" pitchFamily="2" charset="-122"/>
                <a:ea typeface="华文宋体" panose="02010600040101010101" pitchFamily="2" charset="-122"/>
              </a:rPr>
              <a:t>：事务脚本的扩展，可运行图灵完备的代码。</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accent1"/>
                </a:solidFill>
                <a:latin typeface="华文宋体" panose="02010600040101010101" pitchFamily="2" charset="-122"/>
                <a:ea typeface="华文宋体" panose="02010600040101010101" pitchFamily="2" charset="-122"/>
              </a:rPr>
              <a:t>状态机</a:t>
            </a:r>
            <a:r>
              <a:rPr lang="zh-CN" altLang="en-US" sz="2000" dirty="0">
                <a:solidFill>
                  <a:schemeClr val="accent1"/>
                </a:solidFill>
                <a:latin typeface="华文宋体" panose="02010600040101010101" pitchFamily="2" charset="-122"/>
                <a:ea typeface="华文宋体" panose="02010600040101010101" pitchFamily="2" charset="-122"/>
              </a:rPr>
              <a:t>：一个区块链可以看作一个状态转换机制。</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accent1"/>
                </a:solidFill>
                <a:latin typeface="华文宋体" panose="02010600040101010101" pitchFamily="2" charset="-122"/>
                <a:ea typeface="华文宋体" panose="02010600040101010101" pitchFamily="2" charset="-122"/>
              </a:rPr>
              <a:t>节点</a:t>
            </a:r>
            <a:r>
              <a:rPr lang="zh-CN" altLang="en-US" sz="2000" dirty="0">
                <a:solidFill>
                  <a:schemeClr val="accent1"/>
                </a:solidFill>
                <a:latin typeface="华文宋体" panose="02010600040101010101" pitchFamily="2" charset="-122"/>
                <a:ea typeface="华文宋体" panose="02010600040101010101" pitchFamily="2" charset="-122"/>
              </a:rPr>
              <a:t>：可以生成并验证交易，同时进行挖掘。根据区块链类型及节点分配的角色，还可以执行其他功能。</a:t>
            </a:r>
          </a:p>
          <a:p>
            <a:pPr marL="342900" indent="-342900">
              <a:lnSpc>
                <a:spcPct val="150000"/>
              </a:lnSpc>
              <a:buFont typeface="Wingdings" panose="05000000000000000000" pitchFamily="2" charset="2"/>
              <a:buChar char="l"/>
            </a:pPr>
            <a:r>
              <a:rPr lang="zh-CN" altLang="en-US" sz="2000" b="1" dirty="0">
                <a:solidFill>
                  <a:schemeClr val="accent1"/>
                </a:solidFill>
                <a:latin typeface="华文宋体" panose="02010600040101010101" pitchFamily="2" charset="-122"/>
                <a:ea typeface="华文宋体" panose="02010600040101010101" pitchFamily="2" charset="-122"/>
              </a:rPr>
              <a:t>智能合约</a:t>
            </a:r>
            <a:r>
              <a:rPr lang="zh-CN" altLang="en-US" sz="2000" dirty="0">
                <a:solidFill>
                  <a:schemeClr val="accent1"/>
                </a:solidFill>
                <a:latin typeface="华文宋体" panose="02010600040101010101" pitchFamily="2" charset="-122"/>
                <a:ea typeface="华文宋体" panose="02010600040101010101" pitchFamily="2" charset="-122"/>
              </a:rPr>
              <a:t>：智能合约运行于区块链之上，在满足某些条件时封装业务。区块链并不支持智能合约。</a:t>
            </a:r>
          </a:p>
          <a:p>
            <a:pPr marL="342900" indent="-342900">
              <a:lnSpc>
                <a:spcPct val="150000"/>
              </a:lnSpc>
              <a:buFont typeface="Wingdings" panose="05000000000000000000" pitchFamily="2" charset="2"/>
              <a:buChar char="l"/>
            </a:pPr>
            <a:endParaRPr lang="zh-CN" altLang="en-US"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dirty="0" smtClean="0">
                <a:solidFill>
                  <a:schemeClr val="accent1"/>
                </a:solidFill>
                <a:latin typeface="华文中宋" panose="02010600040101010101" pitchFamily="2" charset="-122"/>
                <a:ea typeface="华文中宋" panose="02010600040101010101" pitchFamily="2" charset="-122"/>
              </a:rPr>
              <a:t> </a:t>
            </a:r>
            <a:endParaRPr lang="zh-CN" altLang="en-US" dirty="0"/>
          </a:p>
        </p:txBody>
      </p:sp>
    </p:spTree>
    <p:extLst>
      <p:ext uri="{BB962C8B-B14F-4D97-AF65-F5344CB8AC3E}">
        <p14:creationId xmlns:p14="http://schemas.microsoft.com/office/powerpoint/2010/main" val="64408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437" y="392622"/>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区块链特性</a:t>
            </a:r>
            <a:endParaRPr lang="zh-CN" altLang="en-US" sz="2400" dirty="0">
              <a:latin typeface="华文中宋" panose="02010600040101010101" pitchFamily="2" charset="-122"/>
              <a:ea typeface="华文中宋" panose="02010600040101010101" pitchFamily="2" charset="-122"/>
            </a:endParaRPr>
          </a:p>
        </p:txBody>
      </p:sp>
      <p:sp>
        <p:nvSpPr>
          <p:cNvPr id="42" name="文本框 41"/>
          <p:cNvSpPr txBox="1"/>
          <p:nvPr/>
        </p:nvSpPr>
        <p:spPr>
          <a:xfrm>
            <a:off x="564437" y="854287"/>
            <a:ext cx="11226510" cy="6555641"/>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分布式一致性：</a:t>
            </a:r>
            <a:r>
              <a:rPr lang="zh-CN" altLang="en-US" sz="2000" dirty="0" smtClean="0">
                <a:solidFill>
                  <a:schemeClr val="accent1"/>
                </a:solidFill>
                <a:latin typeface="华文宋体" panose="02010600040101010101" pitchFamily="2" charset="-122"/>
                <a:ea typeface="华文宋体" panose="02010600040101010101" pitchFamily="2" charset="-122"/>
              </a:rPr>
              <a:t>缺少中心信任机制授权的情况下，各方都能达成一致</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accent1"/>
                </a:solidFill>
                <a:latin typeface="华文宋体" panose="02010600040101010101" pitchFamily="2" charset="-122"/>
                <a:ea typeface="华文宋体" panose="02010600040101010101" pitchFamily="2" charset="-122"/>
              </a:rPr>
              <a:t>交易</a:t>
            </a:r>
            <a:r>
              <a:rPr lang="zh-CN" altLang="en-US" sz="2000" b="1" dirty="0" smtClean="0">
                <a:solidFill>
                  <a:schemeClr val="accent1"/>
                </a:solidFill>
                <a:latin typeface="华文宋体" panose="02010600040101010101" pitchFamily="2" charset="-122"/>
                <a:ea typeface="华文宋体" panose="02010600040101010101" pitchFamily="2" charset="-122"/>
              </a:rPr>
              <a:t>验证：</a:t>
            </a:r>
            <a:r>
              <a:rPr lang="zh-CN" altLang="en-US" sz="2000" dirty="0" smtClean="0">
                <a:solidFill>
                  <a:schemeClr val="accent1"/>
                </a:solidFill>
                <a:latin typeface="华文宋体" panose="02010600040101010101" pitchFamily="2" charset="-122"/>
                <a:ea typeface="华文宋体" panose="02010600040101010101" pitchFamily="2" charset="-122"/>
              </a:rPr>
              <a:t>节点发布的交易基于预先确定的规则进行验证，有效的交易才能包含在区块中</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智能合约平台：</a:t>
            </a:r>
            <a:r>
              <a:rPr lang="zh-CN" altLang="en-US" sz="2000" dirty="0">
                <a:solidFill>
                  <a:schemeClr val="accent1"/>
                </a:solidFill>
                <a:latin typeface="华文宋体" panose="02010600040101010101" pitchFamily="2" charset="-122"/>
                <a:ea typeface="华文宋体" panose="02010600040101010101" pitchFamily="2" charset="-122"/>
              </a:rPr>
              <a:t>区块链定义为一个平台，程序可以运行其上，并代表用户执行业务逻辑</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在对等点间传输值：</a:t>
            </a:r>
            <a:r>
              <a:rPr lang="zh-CN" altLang="en-US" sz="2000" dirty="0">
                <a:solidFill>
                  <a:schemeClr val="accent1"/>
                </a:solidFill>
                <a:latin typeface="华文宋体" panose="02010600040101010101" pitchFamily="2" charset="-122"/>
                <a:ea typeface="华文宋体" panose="02010600040101010101" pitchFamily="2" charset="-122"/>
              </a:rPr>
              <a:t>允许通过令牌在用户之间传递值，令牌是值的载体</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生成加密货币：</a:t>
            </a:r>
            <a:r>
              <a:rPr lang="zh-CN" altLang="en-US" sz="2000" dirty="0">
                <a:solidFill>
                  <a:schemeClr val="accent1"/>
                </a:solidFill>
                <a:latin typeface="华文宋体" panose="02010600040101010101" pitchFamily="2" charset="-122"/>
                <a:ea typeface="华文宋体" panose="02010600040101010101" pitchFamily="2" charset="-122"/>
              </a:rPr>
              <a:t>是一个可选的特性，为的是激励矿商</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智能属性：</a:t>
            </a:r>
            <a:r>
              <a:rPr lang="zh-CN" altLang="en-US" sz="2000" dirty="0">
                <a:solidFill>
                  <a:schemeClr val="accent1"/>
                </a:solidFill>
                <a:latin typeface="华文宋体" panose="02010600040101010101" pitchFamily="2" charset="-122"/>
                <a:ea typeface="华文宋体" panose="02010600040101010101" pitchFamily="2" charset="-122"/>
              </a:rPr>
              <a:t>采用不可撤销的方式将资产与区块链联系起来，使任何人都无权占有、资产完全由个人控制、不可重复使用或双重拥有</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安全提供商：</a:t>
            </a:r>
            <a:r>
              <a:rPr lang="zh-CN" altLang="en-US" sz="2000" dirty="0" smtClean="0">
                <a:solidFill>
                  <a:schemeClr val="accent1"/>
                </a:solidFill>
                <a:latin typeface="华文宋体" panose="02010600040101010101" pitchFamily="2" charset="-122"/>
                <a:ea typeface="华文宋体" panose="02010600040101010101" pitchFamily="2" charset="-122"/>
              </a:rPr>
              <a:t>基于</a:t>
            </a:r>
            <a:r>
              <a:rPr lang="zh-CN" altLang="en-US" sz="2000" dirty="0" smtClean="0">
                <a:solidFill>
                  <a:schemeClr val="accent1"/>
                </a:solidFill>
                <a:latin typeface="宋体" panose="02010600030101010101" pitchFamily="2" charset="-122"/>
                <a:ea typeface="宋体" panose="02010600030101010101" pitchFamily="2" charset="-122"/>
              </a:rPr>
              <a:t>已</a:t>
            </a:r>
            <a:r>
              <a:rPr lang="zh-CN" altLang="en-US" sz="2000" dirty="0" smtClean="0">
                <a:solidFill>
                  <a:schemeClr val="accent1"/>
                </a:solidFill>
                <a:latin typeface="华文宋体" panose="02010600040101010101" pitchFamily="2" charset="-122"/>
                <a:ea typeface="华文宋体" panose="02010600040101010101" pitchFamily="2" charset="-122"/>
              </a:rPr>
              <a:t>证实</a:t>
            </a:r>
            <a:r>
              <a:rPr lang="zh-CN" altLang="en-US" sz="2000" dirty="0">
                <a:solidFill>
                  <a:schemeClr val="accent1"/>
                </a:solidFill>
                <a:latin typeface="华文宋体" panose="02010600040101010101" pitchFamily="2" charset="-122"/>
                <a:ea typeface="华文宋体" panose="02010600040101010101" pitchFamily="2" charset="-122"/>
              </a:rPr>
              <a:t>的加密技术，确保数据的完整性和可用性</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不变性：</a:t>
            </a:r>
            <a:r>
              <a:rPr lang="zh-CN" altLang="en-US" sz="2000" dirty="0">
                <a:solidFill>
                  <a:schemeClr val="accent1"/>
                </a:solidFill>
                <a:latin typeface="华文宋体" panose="02010600040101010101" pitchFamily="2" charset="-122"/>
                <a:ea typeface="华文宋体" panose="02010600040101010101" pitchFamily="2" charset="-122"/>
              </a:rPr>
              <a:t>区块链中的记录是不可变的</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唯一性：</a:t>
            </a:r>
            <a:r>
              <a:rPr lang="zh-CN" altLang="en-US" sz="2000" dirty="0">
                <a:solidFill>
                  <a:schemeClr val="accent1"/>
                </a:solidFill>
                <a:latin typeface="华文宋体" panose="02010600040101010101" pitchFamily="2" charset="-122"/>
                <a:ea typeface="华文宋体" panose="02010600040101010101" pitchFamily="2" charset="-122"/>
              </a:rPr>
              <a:t>每个交易都是唯一的，且尚未被消费</a:t>
            </a:r>
            <a:endParaRPr lang="en-US" altLang="zh-CN" sz="2000" dirty="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chemeClr val="accent1"/>
                </a:solidFill>
                <a:latin typeface="华文宋体" panose="02010600040101010101" pitchFamily="2" charset="-122"/>
                <a:ea typeface="华文宋体" panose="02010600040101010101" pitchFamily="2" charset="-122"/>
              </a:rPr>
              <a:t>智能合约：</a:t>
            </a:r>
            <a:r>
              <a:rPr lang="zh-CN" altLang="en-US" sz="2000" dirty="0">
                <a:solidFill>
                  <a:schemeClr val="accent1"/>
                </a:solidFill>
                <a:latin typeface="华文宋体" panose="02010600040101010101" pitchFamily="2" charset="-122"/>
                <a:ea typeface="华文宋体" panose="02010600040101010101" pitchFamily="2" charset="-122"/>
              </a:rPr>
              <a:t>区块链提供了一个有智能合约特性的平台，可视为区块链上的自主程序，可以封装业务逻辑和代码，以便下一步所需。智能合约同时实现了灵活性、可编程性、对于特定业务执行的特定操作，区块链用户可对此加以</a:t>
            </a:r>
            <a:r>
              <a:rPr lang="zh-CN" altLang="en-US" sz="2000" dirty="0" smtClean="0">
                <a:solidFill>
                  <a:schemeClr val="accent1"/>
                </a:solidFill>
                <a:latin typeface="华文宋体" panose="02010600040101010101" pitchFamily="2" charset="-122"/>
                <a:ea typeface="华文宋体" panose="02010600040101010101" pitchFamily="2" charset="-122"/>
              </a:rPr>
              <a:t>控制</a:t>
            </a:r>
            <a:endParaRPr lang="zh-CN" altLang="en-US"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dirty="0" smtClean="0">
                <a:solidFill>
                  <a:schemeClr val="accent1"/>
                </a:solidFill>
                <a:latin typeface="华文中宋" panose="02010600040101010101" pitchFamily="2" charset="-122"/>
                <a:ea typeface="华文中宋" panose="02010600040101010101" pitchFamily="2" charset="-122"/>
              </a:rPr>
              <a:t> </a:t>
            </a:r>
            <a:endParaRPr lang="zh-CN" altLang="en-US" dirty="0"/>
          </a:p>
        </p:txBody>
      </p:sp>
    </p:spTree>
    <p:extLst>
      <p:ext uri="{BB962C8B-B14F-4D97-AF65-F5344CB8AC3E}">
        <p14:creationId xmlns:p14="http://schemas.microsoft.com/office/powerpoint/2010/main" val="29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431" y="332509"/>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区块链中的共识</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0" y="1238448"/>
            <a:ext cx="12061371" cy="4662815"/>
          </a:xfrm>
          <a:prstGeom prst="rect">
            <a:avLst/>
          </a:prstGeom>
          <a:noFill/>
        </p:spPr>
        <p:txBody>
          <a:bodyPr wrap="square" rtlCol="0">
            <a:spAutoFit/>
          </a:bodyPr>
          <a:lstStyle/>
          <a:p>
            <a:pPr marL="800100" lvl="1" indent="-342900">
              <a:lnSpc>
                <a:spcPct val="150000"/>
              </a:lnSpc>
              <a:buFont typeface="+mj-lt"/>
              <a:buAutoNum type="arabicPeriod"/>
            </a:pPr>
            <a:r>
              <a:rPr lang="zh-CN" altLang="en-US" b="1" dirty="0">
                <a:solidFill>
                  <a:schemeClr val="accent1"/>
                </a:solidFill>
                <a:latin typeface="宋体" panose="02010600030101010101" pitchFamily="2" charset="-122"/>
                <a:ea typeface="宋体" panose="02010600030101010101" pitchFamily="2" charset="-122"/>
              </a:rPr>
              <a:t>工作量证明机制（</a:t>
            </a:r>
            <a:r>
              <a:rPr lang="en-US" altLang="zh-CN" b="1" dirty="0" err="1">
                <a:solidFill>
                  <a:schemeClr val="accent1"/>
                </a:solidFill>
                <a:latin typeface="宋体" panose="02010600030101010101" pitchFamily="2" charset="-122"/>
                <a:ea typeface="宋体" panose="02010600030101010101" pitchFamily="2" charset="-122"/>
              </a:rPr>
              <a:t>PoW</a:t>
            </a:r>
            <a:r>
              <a:rPr lang="zh-CN" altLang="en-US" b="1" dirty="0">
                <a:solidFill>
                  <a:schemeClr val="accent1"/>
                </a:solidFill>
                <a:latin typeface="宋体" panose="02010600030101010101" pitchFamily="2" charset="-122"/>
                <a:ea typeface="宋体" panose="02010600030101010101" pitchFamily="2" charset="-122"/>
              </a:rPr>
              <a:t>）</a:t>
            </a:r>
            <a:endParaRPr lang="en-US" altLang="zh-CN" b="1" dirty="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依赖于：在提出一个网络接受价值之前已经花费饿了足够的计算资源。用于比特币和其他加密货币。</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b="1" dirty="0">
                <a:solidFill>
                  <a:schemeClr val="accent1"/>
                </a:solidFill>
                <a:latin typeface="宋体" panose="02010600030101010101" pitchFamily="2" charset="-122"/>
                <a:ea typeface="宋体" panose="02010600030101010101" pitchFamily="2" charset="-122"/>
              </a:rPr>
              <a:t>权益证明</a:t>
            </a:r>
            <a:r>
              <a:rPr lang="en-US" altLang="zh-CN" b="1" dirty="0">
                <a:solidFill>
                  <a:schemeClr val="accent1"/>
                </a:solidFill>
                <a:latin typeface="宋体" panose="02010600030101010101" pitchFamily="2" charset="-122"/>
                <a:ea typeface="宋体" panose="02010600030101010101" pitchFamily="2" charset="-122"/>
              </a:rPr>
              <a:t>(</a:t>
            </a:r>
            <a:r>
              <a:rPr lang="en-US" altLang="zh-CN" b="1" dirty="0" err="1">
                <a:solidFill>
                  <a:schemeClr val="accent1"/>
                </a:solidFill>
                <a:latin typeface="宋体" panose="02010600030101010101" pitchFamily="2" charset="-122"/>
                <a:ea typeface="宋体" panose="02010600030101010101" pitchFamily="2" charset="-122"/>
              </a:rPr>
              <a:t>PoS</a:t>
            </a:r>
            <a:r>
              <a:rPr lang="en-US" altLang="zh-CN" b="1" dirty="0">
                <a:solidFill>
                  <a:schemeClr val="accent1"/>
                </a:solidFill>
                <a:latin typeface="宋体" panose="02010600030101010101" pitchFamily="2" charset="-122"/>
                <a:ea typeface="宋体" panose="02010600030101010101" pitchFamily="2" charset="-122"/>
              </a:rPr>
              <a:t>)</a:t>
            </a: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理念：节点或用户在系统中具有足够的权益。如用户在系统中投入了足够的资金，因此，恶意行为获得的收益将超出执行系统攻击。应用于以太坊区块链中，生成并签订下一个区块的机会随着币龄而增加。</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b="1" dirty="0">
                <a:solidFill>
                  <a:schemeClr val="accent1"/>
                </a:solidFill>
                <a:latin typeface="宋体" panose="02010600030101010101" pitchFamily="2" charset="-122"/>
                <a:ea typeface="宋体" panose="02010600030101010101" pitchFamily="2" charset="-122"/>
              </a:rPr>
              <a:t>委托权益证明</a:t>
            </a:r>
            <a:r>
              <a:rPr lang="en-US" altLang="zh-CN" b="1" dirty="0">
                <a:solidFill>
                  <a:schemeClr val="accent1"/>
                </a:solidFill>
                <a:latin typeface="宋体" panose="02010600030101010101" pitchFamily="2" charset="-122"/>
                <a:ea typeface="宋体" panose="02010600030101010101" pitchFamily="2" charset="-122"/>
              </a:rPr>
              <a:t>(</a:t>
            </a:r>
            <a:r>
              <a:rPr lang="en-US" altLang="zh-CN" b="1" dirty="0" err="1">
                <a:solidFill>
                  <a:schemeClr val="accent1"/>
                </a:solidFill>
                <a:latin typeface="宋体" panose="02010600030101010101" pitchFamily="2" charset="-122"/>
                <a:ea typeface="宋体" panose="02010600030101010101" pitchFamily="2" charset="-122"/>
              </a:rPr>
              <a:t>DPoS</a:t>
            </a:r>
            <a:r>
              <a:rPr lang="en-US" altLang="zh-CN" b="1" dirty="0">
                <a:solidFill>
                  <a:schemeClr val="accent1"/>
                </a:solidFill>
                <a:latin typeface="宋体" panose="02010600030101010101" pitchFamily="2" charset="-122"/>
                <a:ea typeface="宋体" panose="02010600030101010101" pitchFamily="2" charset="-122"/>
              </a:rPr>
              <a:t>)</a:t>
            </a: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对</a:t>
            </a:r>
            <a:r>
              <a:rPr lang="en-US" altLang="zh-CN" dirty="0" err="1" smtClean="0">
                <a:solidFill>
                  <a:schemeClr val="accent1"/>
                </a:solidFill>
                <a:latin typeface="宋体" panose="02010600030101010101" pitchFamily="2" charset="-122"/>
                <a:ea typeface="宋体" panose="02010600030101010101" pitchFamily="2" charset="-122"/>
              </a:rPr>
              <a:t>PoS</a:t>
            </a:r>
            <a:r>
              <a:rPr lang="zh-CN" altLang="en-US" dirty="0" smtClean="0">
                <a:solidFill>
                  <a:schemeClr val="accent1"/>
                </a:solidFill>
                <a:latin typeface="宋体" panose="02010600030101010101" pitchFamily="2" charset="-122"/>
                <a:ea typeface="宋体" panose="02010600030101010101" pitchFamily="2" charset="-122"/>
              </a:rPr>
              <a:t>的一种创新，每个节点都可以通过投票将交易的验证委托给其他节点。应用于比特股中。</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b="1" dirty="0">
                <a:solidFill>
                  <a:schemeClr val="accent1"/>
                </a:solidFill>
                <a:latin typeface="宋体" panose="02010600030101010101" pitchFamily="2" charset="-122"/>
                <a:ea typeface="宋体" panose="02010600030101010101" pitchFamily="2" charset="-122"/>
              </a:rPr>
              <a:t>流逝时间证明</a:t>
            </a:r>
            <a:endParaRPr lang="en-US" altLang="zh-CN" b="1" dirty="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使用可信执行环境（</a:t>
            </a:r>
            <a:r>
              <a:rPr lang="en-US" altLang="zh-CN" dirty="0" smtClean="0">
                <a:solidFill>
                  <a:schemeClr val="accent1"/>
                </a:solidFill>
                <a:latin typeface="宋体" panose="02010600030101010101" pitchFamily="2" charset="-122"/>
                <a:ea typeface="宋体" panose="02010600030101010101" pitchFamily="2" charset="-122"/>
              </a:rPr>
              <a:t>TEE</a:t>
            </a:r>
            <a:r>
              <a:rPr lang="zh-CN" altLang="en-US" dirty="0" smtClean="0">
                <a:solidFill>
                  <a:schemeClr val="accent1"/>
                </a:solidFill>
                <a:latin typeface="宋体" panose="02010600030101010101" pitchFamily="2" charset="-122"/>
                <a:ea typeface="宋体" panose="02010600030101010101" pitchFamily="2" charset="-122"/>
              </a:rPr>
              <a:t>）通过可靠的等待时间再领导选举过程中提供随机性和安全性。</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a:pPr>
            <a:r>
              <a:rPr lang="zh-CN" altLang="en-US" b="1" dirty="0">
                <a:solidFill>
                  <a:schemeClr val="accent1"/>
                </a:solidFill>
                <a:latin typeface="宋体" panose="02010600030101010101" pitchFamily="2" charset="-122"/>
                <a:ea typeface="宋体" panose="02010600030101010101" pitchFamily="2" charset="-122"/>
              </a:rPr>
              <a:t>基于保证金的共识</a:t>
            </a:r>
            <a:endParaRPr lang="en-US" altLang="zh-CN" b="1" dirty="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希望加入网络的节点在生成区块链之前存入保证金。</a:t>
            </a:r>
            <a:endParaRPr lang="en-US" altLang="zh-CN" dirty="0" smtClean="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9920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431" y="332509"/>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区块链中的共识</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130629" y="1638498"/>
            <a:ext cx="12061371" cy="3766865"/>
          </a:xfrm>
          <a:prstGeom prst="rect">
            <a:avLst/>
          </a:prstGeom>
          <a:noFill/>
        </p:spPr>
        <p:txBody>
          <a:bodyPr wrap="square" rtlCol="0">
            <a:spAutoFit/>
          </a:bodyPr>
          <a:lstStyle/>
          <a:p>
            <a:pPr marL="800100" lvl="1" indent="-342900">
              <a:lnSpc>
                <a:spcPct val="150000"/>
              </a:lnSpc>
              <a:buFont typeface="+mj-lt"/>
              <a:buAutoNum type="arabicPeriod" startAt="6"/>
            </a:pPr>
            <a:r>
              <a:rPr lang="zh-CN" altLang="en-US" b="1" dirty="0" smtClean="0">
                <a:solidFill>
                  <a:schemeClr val="accent1"/>
                </a:solidFill>
                <a:latin typeface="宋体" panose="02010600030101010101" pitchFamily="2" charset="-122"/>
                <a:ea typeface="宋体" panose="02010600030101010101" pitchFamily="2" charset="-122"/>
              </a:rPr>
              <a:t>重要性证明</a:t>
            </a:r>
            <a:endParaRPr lang="en-US" altLang="zh-CN" b="1" dirty="0" smtClean="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依赖于用户在系统中所拥有的权益份额，并监视用户对令牌的使用和移动，以建立信任和重要性级别。</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startAt="6"/>
            </a:pPr>
            <a:r>
              <a:rPr lang="zh-CN" altLang="en-US" b="1" dirty="0" smtClean="0">
                <a:solidFill>
                  <a:schemeClr val="accent1"/>
                </a:solidFill>
                <a:latin typeface="宋体" panose="02010600030101010101" pitchFamily="2" charset="-122"/>
                <a:ea typeface="宋体" panose="02010600030101010101" pitchFamily="2" charset="-122"/>
              </a:rPr>
              <a:t>联邦共识和联邦拜占庭共识</a:t>
            </a:r>
            <a:endParaRPr lang="en-US" altLang="zh-CN" b="1" dirty="0" smtClean="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应用于恒星共识协议中，保留一组公开信任的对等点，并只传播由大多数受信节点验证的交易。</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startAt="6"/>
            </a:pPr>
            <a:r>
              <a:rPr lang="zh-CN" altLang="en-US" b="1" dirty="0" smtClean="0">
                <a:solidFill>
                  <a:schemeClr val="accent1"/>
                </a:solidFill>
                <a:latin typeface="宋体" panose="02010600030101010101" pitchFamily="2" charset="-122"/>
                <a:ea typeface="宋体" panose="02010600030101010101" pitchFamily="2" charset="-122"/>
              </a:rPr>
              <a:t>信誉机制</a:t>
            </a:r>
            <a:endParaRPr lang="en-US" altLang="zh-CN" b="1" dirty="0" smtClean="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基于在网络上建立的声誉选择领导者，由其他成员投票实现。</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mj-lt"/>
              <a:buAutoNum type="arabicPeriod" startAt="6"/>
            </a:pPr>
            <a:r>
              <a:rPr lang="zh-CN" altLang="en-US" b="1" dirty="0" smtClean="0">
                <a:solidFill>
                  <a:schemeClr val="accent1"/>
                </a:solidFill>
                <a:latin typeface="宋体" panose="02010600030101010101" pitchFamily="2" charset="-122"/>
                <a:ea typeface="宋体" panose="02010600030101010101" pitchFamily="2" charset="-122"/>
              </a:rPr>
              <a:t>实用拜占庭容错机制（</a:t>
            </a:r>
            <a:r>
              <a:rPr lang="en-US" altLang="zh-CN" b="1" dirty="0" smtClean="0">
                <a:solidFill>
                  <a:schemeClr val="accent1"/>
                </a:solidFill>
                <a:latin typeface="宋体" panose="02010600030101010101" pitchFamily="2" charset="-122"/>
                <a:ea typeface="宋体" panose="02010600030101010101" pitchFamily="2" charset="-122"/>
              </a:rPr>
              <a:t>PBFT</a:t>
            </a:r>
            <a:r>
              <a:rPr lang="zh-CN" altLang="en-US" b="1" dirty="0" smtClean="0">
                <a:solidFill>
                  <a:schemeClr val="accent1"/>
                </a:solidFill>
                <a:latin typeface="宋体" panose="02010600030101010101" pitchFamily="2" charset="-122"/>
                <a:ea typeface="宋体" panose="02010600030101010101" pitchFamily="2" charset="-122"/>
              </a:rPr>
              <a:t>）</a:t>
            </a:r>
            <a:endParaRPr lang="en-US" altLang="zh-CN" b="1" dirty="0" smtClean="0">
              <a:solidFill>
                <a:schemeClr val="accent1"/>
              </a:solidFill>
              <a:latin typeface="宋体" panose="02010600030101010101" pitchFamily="2" charset="-122"/>
              <a:ea typeface="宋体" panose="02010600030101010101" pitchFamily="2" charset="-122"/>
            </a:endParaRPr>
          </a:p>
          <a:p>
            <a:pPr lvl="2">
              <a:lnSpc>
                <a:spcPct val="150000"/>
              </a:lnSpc>
            </a:pPr>
            <a:r>
              <a:rPr lang="zh-CN" altLang="en-US" dirty="0" smtClean="0">
                <a:solidFill>
                  <a:schemeClr val="accent1"/>
                </a:solidFill>
                <a:latin typeface="宋体" panose="02010600030101010101" pitchFamily="2" charset="-122"/>
                <a:ea typeface="宋体" panose="02010600030101010101" pitchFamily="2" charset="-122"/>
              </a:rPr>
              <a:t>实现了状态机的复制，并对拜占庭节点提供了容错机制。</a:t>
            </a:r>
            <a:endParaRPr lang="en-US" altLang="zh-CN" dirty="0" smtClean="0">
              <a:solidFill>
                <a:schemeClr val="accent1"/>
              </a:solidFill>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l"/>
            </a:pPr>
            <a:endParaRPr lang="zh-CN" altLang="en-US"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8558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277"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5.</a:t>
            </a:r>
            <a:r>
              <a:rPr lang="zh-CN" altLang="en-US" sz="2400" dirty="0" smtClean="0">
                <a:latin typeface="华文中宋" panose="02010600040101010101" pitchFamily="2" charset="-122"/>
                <a:ea typeface="华文中宋" panose="02010600040101010101" pitchFamily="2" charset="-122"/>
              </a:rPr>
              <a:t>基于区块链的去中心化</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637308" y="1343892"/>
            <a:ext cx="4862947" cy="4708981"/>
          </a:xfrm>
          <a:prstGeom prst="rect">
            <a:avLst/>
          </a:prstGeom>
          <a:noFill/>
        </p:spPr>
        <p:txBody>
          <a:bodyPr wrap="square" rtlCol="0">
            <a:spAutoFit/>
          </a:bodyPr>
          <a:lstStyle/>
          <a:p>
            <a:pPr>
              <a:lnSpc>
                <a:spcPct val="150000"/>
              </a:lnSpc>
            </a:pPr>
            <a:r>
              <a:rPr lang="zh-CN" altLang="en-US" sz="2000" b="1" dirty="0">
                <a:solidFill>
                  <a:schemeClr val="accent1"/>
                </a:solidFill>
                <a:latin typeface="华文宋体" panose="02010600040101010101" pitchFamily="2" charset="-122"/>
                <a:ea typeface="华文宋体" panose="02010600040101010101" pitchFamily="2" charset="-122"/>
              </a:rPr>
              <a:t>分布式系统：</a:t>
            </a:r>
            <a:r>
              <a:rPr lang="zh-CN" altLang="en-US" sz="2000" dirty="0">
                <a:solidFill>
                  <a:schemeClr val="accent1"/>
                </a:solidFill>
                <a:latin typeface="华文宋体" panose="02010600040101010101" pitchFamily="2" charset="-122"/>
                <a:ea typeface="华文宋体" panose="02010600040101010101" pitchFamily="2" charset="-122"/>
              </a:rPr>
              <a:t>数据和计算是分布在多个节点上，计算不可能以并行方式执行，数据仅可在用户视为单一聚合系统的多个节点上进行复制。</a:t>
            </a:r>
            <a:endParaRPr lang="en-US" altLang="zh-CN"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并行系统：</a:t>
            </a:r>
            <a:r>
              <a:rPr lang="zh-CN" altLang="en-US" sz="2000" dirty="0" smtClean="0">
                <a:solidFill>
                  <a:schemeClr val="accent1"/>
                </a:solidFill>
                <a:latin typeface="华文宋体" panose="02010600040101010101" pitchFamily="2" charset="-122"/>
                <a:ea typeface="华文宋体" panose="02010600040101010101" pitchFamily="2" charset="-122"/>
              </a:rPr>
              <a:t>计算是由所有节点同步执行。</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a:lnSpc>
                <a:spcPct val="150000"/>
              </a:lnSpc>
            </a:pPr>
            <a:endParaRPr lang="en-US" altLang="zh-CN"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分布式系统</a:t>
            </a:r>
            <a:r>
              <a:rPr lang="zh-CN" altLang="en-US" sz="2000" dirty="0" smtClean="0">
                <a:solidFill>
                  <a:schemeClr val="accent1"/>
                </a:solidFill>
                <a:latin typeface="华文宋体" panose="02010600040101010101" pitchFamily="2" charset="-122"/>
                <a:ea typeface="华文宋体" panose="02010600040101010101" pitchFamily="2" charset="-122"/>
              </a:rPr>
              <a:t>：存在管理整个系统的中央</a:t>
            </a:r>
            <a:r>
              <a:rPr lang="zh-CN" altLang="en-US" sz="2000" dirty="0">
                <a:solidFill>
                  <a:schemeClr val="accent1"/>
                </a:solidFill>
                <a:latin typeface="华文宋体" panose="02010600040101010101" pitchFamily="2" charset="-122"/>
                <a:ea typeface="华文宋体" panose="02010600040101010101" pitchFamily="2" charset="-122"/>
              </a:rPr>
              <a:t>权威</a:t>
            </a:r>
            <a:r>
              <a:rPr lang="zh-CN" altLang="en-US" sz="2000" dirty="0" smtClean="0">
                <a:solidFill>
                  <a:schemeClr val="accent1"/>
                </a:solidFill>
                <a:latin typeface="华文宋体" panose="02010600040101010101" pitchFamily="2" charset="-122"/>
                <a:ea typeface="华文宋体" panose="02010600040101010101" pitchFamily="2" charset="-122"/>
              </a:rPr>
              <a:t>机构，控制权分布在许多节点中。</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去中心化系统：</a:t>
            </a:r>
            <a:r>
              <a:rPr lang="zh-CN" altLang="en-US" sz="2000" dirty="0" smtClean="0">
                <a:solidFill>
                  <a:schemeClr val="accent1"/>
                </a:solidFill>
                <a:latin typeface="华文宋体" panose="02010600040101010101" pitchFamily="2" charset="-122"/>
                <a:ea typeface="华文宋体" panose="02010600040101010101" pitchFamily="2" charset="-122"/>
              </a:rPr>
              <a:t>是节点不依赖与单个主节点的网络类型，且不存在中央权威机构。</a:t>
            </a: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pic>
        <p:nvPicPr>
          <p:cNvPr id="3" name="图片 2"/>
          <p:cNvPicPr>
            <a:picLocks noChangeAspect="1"/>
          </p:cNvPicPr>
          <p:nvPr/>
        </p:nvPicPr>
        <p:blipFill>
          <a:blip r:embed="rId2"/>
          <a:stretch>
            <a:fillRect/>
          </a:stretch>
        </p:blipFill>
        <p:spPr>
          <a:xfrm>
            <a:off x="5790915" y="1042257"/>
            <a:ext cx="6253586" cy="5010616"/>
          </a:xfrm>
          <a:prstGeom prst="rect">
            <a:avLst/>
          </a:prstGeom>
        </p:spPr>
      </p:pic>
    </p:spTree>
    <p:extLst>
      <p:ext uri="{BB962C8B-B14F-4D97-AF65-F5344CB8AC3E}">
        <p14:creationId xmlns:p14="http://schemas.microsoft.com/office/powerpoint/2010/main" val="3455830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209" y="653031"/>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去中心化方法</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698790" y="1176447"/>
            <a:ext cx="11063720" cy="5170646"/>
          </a:xfrm>
          <a:prstGeom prst="rect">
            <a:avLst/>
          </a:prstGeom>
          <a:noFill/>
        </p:spPr>
        <p:txBody>
          <a:bodyPr wrap="square" rtlCol="0">
            <a:spAutoFit/>
          </a:bodyPr>
          <a:lstStyle/>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存在两种方法实现去中心化：</a:t>
            </a:r>
            <a:r>
              <a:rPr lang="zh-CN" altLang="en-US" sz="2000" b="1" dirty="0" smtClean="0">
                <a:solidFill>
                  <a:schemeClr val="accent1"/>
                </a:solidFill>
                <a:latin typeface="华文宋体" panose="02010600040101010101" pitchFamily="2" charset="-122"/>
                <a:ea typeface="华文宋体" panose="02010600040101010101" pitchFamily="2" charset="-122"/>
              </a:rPr>
              <a:t>非中介化</a:t>
            </a:r>
            <a:r>
              <a:rPr lang="zh-CN" altLang="en-US" sz="2000" dirty="0" smtClean="0">
                <a:solidFill>
                  <a:schemeClr val="accent1"/>
                </a:solidFill>
                <a:latin typeface="华文宋体" panose="02010600040101010101" pitchFamily="2" charset="-122"/>
                <a:ea typeface="华文宋体" panose="02010600040101010101" pitchFamily="2" charset="-122"/>
              </a:rPr>
              <a:t>和</a:t>
            </a:r>
            <a:r>
              <a:rPr lang="zh-CN" altLang="en-US" sz="2000" b="1" dirty="0" smtClean="0">
                <a:solidFill>
                  <a:schemeClr val="accent1"/>
                </a:solidFill>
                <a:latin typeface="华文宋体" panose="02010600040101010101" pitchFamily="2" charset="-122"/>
                <a:ea typeface="华文宋体" panose="02010600040101010101" pitchFamily="2" charset="-122"/>
              </a:rPr>
              <a:t>竞争</a:t>
            </a:r>
            <a:r>
              <a:rPr lang="zh-CN" altLang="en-US" sz="2000" dirty="0" smtClean="0">
                <a:solidFill>
                  <a:schemeClr val="accent1"/>
                </a:solidFill>
                <a:latin typeface="华文宋体" panose="02010600040101010101" pitchFamily="2" charset="-122"/>
                <a:ea typeface="华文宋体" panose="02010600040101010101" pitchFamily="2" charset="-122"/>
              </a:rPr>
              <a:t>。</a:t>
            </a:r>
            <a:endParaRPr lang="en-US" altLang="zh-CN"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dirty="0">
                <a:latin typeface="华文中宋" panose="02010600040101010101" pitchFamily="2" charset="-122"/>
                <a:ea typeface="华文中宋" panose="02010600040101010101" pitchFamily="2" charset="-122"/>
              </a:rPr>
              <a:t>非中介化</a:t>
            </a:r>
            <a:r>
              <a:rPr lang="zh-CN" altLang="en-US" dirty="0" smtClean="0">
                <a:solidFill>
                  <a:schemeClr val="accent1"/>
                </a:solidFill>
                <a:latin typeface="华文宋体" panose="02010600040101010101" pitchFamily="2" charset="-122"/>
                <a:ea typeface="华文宋体" panose="02010600040101010101" pitchFamily="2" charset="-122"/>
              </a:rPr>
              <a:t>：</a:t>
            </a:r>
            <a:endParaRPr lang="en-US" altLang="zh-CN" dirty="0" smtClean="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例如：</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r>
              <a:rPr lang="en-US" altLang="zh-CN" sz="2000" dirty="0">
                <a:solidFill>
                  <a:schemeClr val="accent1"/>
                </a:solidFill>
                <a:latin typeface="华文宋体" panose="02010600040101010101" pitchFamily="2" charset="-122"/>
                <a:ea typeface="华文宋体" panose="02010600040101010101" pitchFamily="2" charset="-122"/>
              </a:rPr>
              <a:t> </a:t>
            </a:r>
            <a:r>
              <a:rPr lang="en-US" altLang="zh-CN" sz="2000" dirty="0" smtClean="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华文宋体" panose="02010600040101010101" pitchFamily="2" charset="-122"/>
                <a:ea typeface="华文宋体" panose="02010600040101010101" pitchFamily="2" charset="-122"/>
              </a:rPr>
              <a:t>用户想把钱转给另一个国家的朋友，需要到</a:t>
            </a:r>
            <a:r>
              <a:rPr lang="zh-CN" altLang="en-US" sz="2000" b="1" dirty="0" smtClean="0">
                <a:solidFill>
                  <a:schemeClr val="accent1"/>
                </a:solidFill>
                <a:latin typeface="华文宋体" panose="02010600040101010101" pitchFamily="2" charset="-122"/>
                <a:ea typeface="华文宋体" panose="02010600040101010101" pitchFamily="2" charset="-122"/>
              </a:rPr>
              <a:t>银行</a:t>
            </a:r>
            <a:r>
              <a:rPr lang="zh-CN" altLang="en-US" sz="2000" dirty="0" smtClean="0">
                <a:solidFill>
                  <a:schemeClr val="accent1"/>
                </a:solidFill>
                <a:latin typeface="华文宋体" panose="02010600040101010101" pitchFamily="2" charset="-122"/>
                <a:ea typeface="华文宋体" panose="02010600040101010101" pitchFamily="2" charset="-122"/>
              </a:rPr>
              <a:t>办理转账业务。</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当采用区块链技术时，用户只需知道朋友的区块链地址即可，</a:t>
            </a:r>
            <a:r>
              <a:rPr lang="zh-CN" altLang="en-US" sz="2000" b="1" dirty="0" smtClean="0">
                <a:solidFill>
                  <a:schemeClr val="accent1"/>
                </a:solidFill>
                <a:latin typeface="华文宋体" panose="02010600040101010101" pitchFamily="2" charset="-122"/>
                <a:ea typeface="华文宋体" panose="02010600040101010101" pitchFamily="2" charset="-122"/>
              </a:rPr>
              <a:t>不再需要中介</a:t>
            </a:r>
            <a:r>
              <a:rPr lang="zh-CN" altLang="en-US" sz="2000" dirty="0" smtClean="0">
                <a:solidFill>
                  <a:schemeClr val="accent1"/>
                </a:solidFill>
                <a:latin typeface="华文宋体" panose="02010600040101010101" pitchFamily="2" charset="-122"/>
                <a:ea typeface="华文宋体" panose="02010600040101010101" pitchFamily="2" charset="-122"/>
              </a:rPr>
              <a:t>。</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r>
              <a:rPr lang="en-US" altLang="zh-CN" sz="2000" dirty="0">
                <a:solidFill>
                  <a:schemeClr val="accent1"/>
                </a:solidFill>
                <a:latin typeface="华文宋体" panose="02010600040101010101" pitchFamily="2" charset="-122"/>
                <a:ea typeface="华文宋体" panose="02010600040101010101" pitchFamily="2" charset="-122"/>
              </a:rPr>
              <a:t> </a:t>
            </a:r>
            <a:r>
              <a:rPr lang="en-US" altLang="zh-CN" sz="2000" dirty="0" smtClean="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华文宋体" panose="02010600040101010101" pitchFamily="2" charset="-122"/>
                <a:ea typeface="华文宋体" panose="02010600040101010101" pitchFamily="2" charset="-122"/>
              </a:rPr>
              <a:t>这样就通过非中介实现了去中心化。</a:t>
            </a:r>
            <a:endParaRPr lang="en-US" altLang="zh-CN" sz="2000"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sz="2000" dirty="0">
                <a:latin typeface="华文中宋" panose="02010600040101010101" pitchFamily="2" charset="-122"/>
                <a:ea typeface="华文中宋" panose="02010600040101010101" pitchFamily="2" charset="-122"/>
              </a:rPr>
              <a:t>竞争：</a:t>
            </a:r>
            <a:endParaRPr lang="en-US" altLang="zh-CN" sz="2000" dirty="0">
              <a:latin typeface="华文中宋" panose="02010600040101010101" pitchFamily="2" charset="-122"/>
              <a:ea typeface="华文中宋" panose="02010600040101010101" pitchFamily="2" charset="-122"/>
            </a:endParaRPr>
          </a:p>
          <a:p>
            <a:pPr lvl="2">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一</a:t>
            </a:r>
            <a:r>
              <a:rPr lang="zh-CN" altLang="en-US" sz="2000" dirty="0" smtClean="0">
                <a:solidFill>
                  <a:schemeClr val="accent1"/>
                </a:solidFill>
                <a:latin typeface="华文宋体" panose="02010600040101010101" pitchFamily="2" charset="-122"/>
                <a:ea typeface="华文宋体" panose="02010600040101010101" pitchFamily="2" charset="-122"/>
              </a:rPr>
              <a:t>组服务提供者相互竞争，以便被系统选择进而提供有效的服务。</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2">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在区块链系统中，智能合约可以根据声誉、评分、评论和服务质量，从大量的提供者中选择一个外部的数据提供者。当然，这不是完全的去中心化，但允许智能合约根据标准作出自由选择。</a:t>
            </a: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grpSp>
        <p:nvGrpSpPr>
          <p:cNvPr id="8" name="组合 7"/>
          <p:cNvGrpSpPr/>
          <p:nvPr/>
        </p:nvGrpSpPr>
        <p:grpSpPr>
          <a:xfrm>
            <a:off x="7730837" y="653031"/>
            <a:ext cx="3887063" cy="1565564"/>
            <a:chOff x="7633855" y="540327"/>
            <a:chExt cx="3887063" cy="1565564"/>
          </a:xfrm>
        </p:grpSpPr>
        <p:sp>
          <p:nvSpPr>
            <p:cNvPr id="4" name="圆角矩形 3"/>
            <p:cNvSpPr/>
            <p:nvPr/>
          </p:nvSpPr>
          <p:spPr>
            <a:xfrm>
              <a:off x="7633855" y="540327"/>
              <a:ext cx="1191490" cy="15655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FF"/>
                  </a:solidFill>
                </a:rPr>
                <a:t>中央控制系统</a:t>
              </a:r>
              <a:endParaRPr lang="zh-CN" altLang="en-US" dirty="0">
                <a:solidFill>
                  <a:srgbClr val="FFFFFF"/>
                </a:solidFill>
              </a:endParaRPr>
            </a:p>
          </p:txBody>
        </p:sp>
        <p:sp>
          <p:nvSpPr>
            <p:cNvPr id="6" name="圆角矩形 5"/>
            <p:cNvSpPr/>
            <p:nvPr/>
          </p:nvSpPr>
          <p:spPr>
            <a:xfrm>
              <a:off x="8950036" y="540327"/>
              <a:ext cx="1254701" cy="15655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FF"/>
                  </a:solidFill>
                </a:rPr>
                <a:t>相互竞争的中介</a:t>
              </a:r>
              <a:endParaRPr lang="zh-CN" altLang="en-US" dirty="0">
                <a:solidFill>
                  <a:srgbClr val="FFFFFF"/>
                </a:solidFill>
              </a:endParaRPr>
            </a:p>
          </p:txBody>
        </p:sp>
        <p:sp>
          <p:nvSpPr>
            <p:cNvPr id="7" name="圆角矩形 6"/>
            <p:cNvSpPr/>
            <p:nvPr/>
          </p:nvSpPr>
          <p:spPr>
            <a:xfrm>
              <a:off x="10329428" y="540327"/>
              <a:ext cx="1191490" cy="15655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FF"/>
                  </a:solidFill>
                </a:rPr>
                <a:t>非中介化</a:t>
              </a:r>
              <a:endParaRPr lang="zh-CN" altLang="en-US" dirty="0">
                <a:solidFill>
                  <a:srgbClr val="FFFFFF"/>
                </a:solidFill>
              </a:endParaRPr>
            </a:p>
          </p:txBody>
        </p:sp>
        <p:sp>
          <p:nvSpPr>
            <p:cNvPr id="5" name="左右箭头 4"/>
            <p:cNvSpPr/>
            <p:nvPr/>
          </p:nvSpPr>
          <p:spPr>
            <a:xfrm>
              <a:off x="8007927" y="1704109"/>
              <a:ext cx="3103418" cy="401782"/>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60201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209" y="653031"/>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去中心化流程</a:t>
            </a:r>
            <a:endParaRPr lang="zh-CN" altLang="en-US" sz="24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698789" y="1231866"/>
            <a:ext cx="11111347" cy="510011"/>
          </a:xfrm>
          <a:prstGeom prst="rect">
            <a:avLst/>
          </a:prstGeom>
          <a:noFill/>
        </p:spPr>
        <p:txBody>
          <a:bodyPr wrap="square" rtlCol="0">
            <a:spAutoFit/>
          </a:bodyPr>
          <a:lstStyle/>
          <a:p>
            <a:pPr lvl="1">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    不是所有的事务都需要（或者可以被）去中心化的</a:t>
            </a:r>
            <a:endParaRPr lang="en-US" altLang="zh-CN" sz="2000" b="1" dirty="0" smtClean="0">
              <a:solidFill>
                <a:schemeClr val="accent1"/>
              </a:solidFill>
              <a:latin typeface="华文宋体" panose="02010600040101010101" pitchFamily="2" charset="-122"/>
              <a:ea typeface="华文宋体" panose="02010600040101010101" pitchFamily="2" charset="-122"/>
            </a:endParaRPr>
          </a:p>
        </p:txBody>
      </p:sp>
      <p:sp>
        <p:nvSpPr>
          <p:cNvPr id="3" name="文本框 2"/>
          <p:cNvSpPr txBox="1"/>
          <p:nvPr/>
        </p:nvSpPr>
        <p:spPr>
          <a:xfrm>
            <a:off x="754209" y="1872020"/>
            <a:ext cx="5644863" cy="4985980"/>
          </a:xfrm>
          <a:prstGeom prst="rect">
            <a:avLst/>
          </a:prstGeom>
          <a:noFill/>
        </p:spPr>
        <p:txBody>
          <a:bodyPr wrap="square" rtlCol="0">
            <a:spAutoFit/>
          </a:bodyPr>
          <a:lstStyle/>
          <a:p>
            <a:pPr>
              <a:lnSpc>
                <a:spcPct val="150000"/>
              </a:lnSpc>
            </a:pPr>
            <a:r>
              <a:rPr lang="zh-CN" altLang="en-US" sz="2000" b="1" dirty="0">
                <a:latin typeface="华文宋体" panose="02010600040101010101" pitchFamily="2" charset="-122"/>
                <a:ea typeface="华文宋体" panose="02010600040101010101" pitchFamily="2" charset="-122"/>
              </a:rPr>
              <a:t>去中心化需求条件评估：</a:t>
            </a:r>
            <a:endParaRPr lang="en-US" altLang="zh-CN" sz="2000" b="1" dirty="0">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去中心化的含义</a:t>
            </a:r>
            <a:endParaRPr lang="en-US" altLang="zh-CN" sz="2000" dirty="0">
              <a:solidFill>
                <a:schemeClr val="accent1"/>
              </a:solidFill>
              <a:latin typeface="华文宋体" panose="02010600040101010101" pitchFamily="2" charset="-122"/>
              <a:ea typeface="华文宋体" panose="02010600040101010101" pitchFamily="2" charset="-122"/>
            </a:endParaRPr>
          </a:p>
          <a:p>
            <a:pPr lvl="2">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去中心化系统可以是任何系统</a:t>
            </a:r>
            <a:endParaRPr lang="en-US" altLang="zh-CN" sz="2000" dirty="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去中心化所需的级别</a:t>
            </a:r>
            <a:endParaRPr lang="en-US" altLang="zh-CN" sz="2000" dirty="0">
              <a:solidFill>
                <a:schemeClr val="accent1"/>
              </a:solidFill>
              <a:latin typeface="华文宋体" panose="02010600040101010101" pitchFamily="2" charset="-122"/>
              <a:ea typeface="华文宋体" panose="02010600040101010101" pitchFamily="2" charset="-122"/>
            </a:endParaRPr>
          </a:p>
          <a:p>
            <a:pPr lvl="2">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可以是完全中介化或部分中介化</a:t>
            </a:r>
            <a:endParaRPr lang="en-US" altLang="zh-CN" sz="2000" dirty="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采用哪种区块链</a:t>
            </a:r>
            <a:endParaRPr lang="en-US" altLang="zh-CN" sz="2000" dirty="0">
              <a:solidFill>
                <a:schemeClr val="accent1"/>
              </a:solidFill>
              <a:latin typeface="华文宋体" panose="02010600040101010101" pitchFamily="2" charset="-122"/>
              <a:ea typeface="华文宋体" panose="02010600040101010101" pitchFamily="2" charset="-122"/>
            </a:endParaRPr>
          </a:p>
          <a:p>
            <a:pPr lvl="2">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可以选择比特币、以太坊等</a:t>
            </a:r>
            <a:endParaRPr lang="en-US" altLang="zh-CN" sz="2000" dirty="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采用哪种安全性机制</a:t>
            </a:r>
            <a:endParaRPr lang="en-US" altLang="zh-CN" sz="2000" dirty="0">
              <a:solidFill>
                <a:schemeClr val="accent1"/>
              </a:solidFill>
              <a:latin typeface="华文宋体" panose="02010600040101010101" pitchFamily="2" charset="-122"/>
              <a:ea typeface="华文宋体" panose="02010600040101010101" pitchFamily="2" charset="-122"/>
            </a:endParaRPr>
          </a:p>
          <a:p>
            <a:pPr lvl="2">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原子性机制，确保系统的完整性；声誉机制，支持系统中不同的受信度</a:t>
            </a:r>
            <a:endParaRPr lang="en-US" altLang="zh-CN" sz="2000" dirty="0">
              <a:solidFill>
                <a:schemeClr val="accent1"/>
              </a:solidFill>
              <a:latin typeface="华文宋体" panose="02010600040101010101" pitchFamily="2" charset="-122"/>
              <a:ea typeface="华文宋体" panose="02010600040101010101" pitchFamily="2" charset="-122"/>
            </a:endParaRPr>
          </a:p>
          <a:p>
            <a:endParaRPr lang="zh-CN" altLang="en-US" dirty="0"/>
          </a:p>
        </p:txBody>
      </p:sp>
      <p:sp>
        <p:nvSpPr>
          <p:cNvPr id="4" name="文本框 3"/>
          <p:cNvSpPr txBox="1"/>
          <p:nvPr/>
        </p:nvSpPr>
        <p:spPr>
          <a:xfrm>
            <a:off x="7273636" y="1872020"/>
            <a:ext cx="4322618" cy="3600986"/>
          </a:xfrm>
          <a:prstGeom prst="rect">
            <a:avLst/>
          </a:prstGeom>
          <a:noFill/>
        </p:spPr>
        <p:txBody>
          <a:bodyPr wrap="square" rtlCol="0">
            <a:spAutoFit/>
          </a:bodyPr>
          <a:lstStyle/>
          <a:p>
            <a:pPr>
              <a:lnSpc>
                <a:spcPct val="150000"/>
              </a:lnSpc>
            </a:pPr>
            <a:r>
              <a:rPr lang="zh-CN" altLang="en-US" sz="2000" b="1" dirty="0" smtClean="0">
                <a:latin typeface="华文宋体" panose="02010600040101010101" pitchFamily="2" charset="-122"/>
                <a:ea typeface="华文宋体" panose="02010600040101010101" pitchFamily="2" charset="-122"/>
              </a:rPr>
              <a:t>示例：</a:t>
            </a:r>
            <a:endParaRPr lang="en-US" altLang="zh-CN" sz="2000" b="1" dirty="0">
              <a:latin typeface="华文宋体" panose="02010600040101010101" pitchFamily="2" charset="-122"/>
              <a:ea typeface="华文宋体" panose="02010600040101010101" pitchFamily="2" charset="-122"/>
            </a:endParaRPr>
          </a:p>
          <a:p>
            <a:pPr lvl="1">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资金转移系统需要实现去</a:t>
            </a:r>
            <a:r>
              <a:rPr lang="zh-CN" altLang="en-US" sz="2000" dirty="0" smtClean="0">
                <a:solidFill>
                  <a:schemeClr val="accent1"/>
                </a:solidFill>
                <a:latin typeface="华文宋体" panose="02010600040101010101" pitchFamily="2" charset="-122"/>
                <a:ea typeface="华文宋体" panose="02010600040101010101" pitchFamily="2" charset="-122"/>
              </a:rPr>
              <a:t>中心化，对去中心化需求条件进行评估。</a:t>
            </a:r>
            <a:endParaRPr lang="en-US" altLang="zh-CN" sz="2000" dirty="0">
              <a:solidFill>
                <a:schemeClr val="accent1"/>
              </a:solidFill>
              <a:latin typeface="华文宋体" panose="02010600040101010101" pitchFamily="2" charset="-122"/>
              <a:ea typeface="华文宋体" panose="02010600040101010101" pitchFamily="2" charset="-122"/>
            </a:endParaRPr>
          </a:p>
          <a:p>
            <a:pPr marL="1257300" lvl="2"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资金转移系统</a:t>
            </a:r>
            <a:endParaRPr lang="en-US" altLang="zh-CN" sz="2000" dirty="0">
              <a:solidFill>
                <a:schemeClr val="accent1"/>
              </a:solidFill>
              <a:latin typeface="华文宋体" panose="02010600040101010101" pitchFamily="2" charset="-122"/>
              <a:ea typeface="华文宋体" panose="02010600040101010101" pitchFamily="2" charset="-122"/>
            </a:endParaRPr>
          </a:p>
          <a:p>
            <a:pPr marL="1257300" lvl="2"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非中介化</a:t>
            </a:r>
            <a:endParaRPr lang="en-US" altLang="zh-CN" sz="2000" dirty="0">
              <a:solidFill>
                <a:schemeClr val="accent1"/>
              </a:solidFill>
              <a:latin typeface="华文宋体" panose="02010600040101010101" pitchFamily="2" charset="-122"/>
              <a:ea typeface="华文宋体" panose="02010600040101010101" pitchFamily="2" charset="-122"/>
            </a:endParaRPr>
          </a:p>
          <a:p>
            <a:pPr marL="1257300" lvl="2"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比特币</a:t>
            </a:r>
            <a:endParaRPr lang="en-US" altLang="zh-CN" sz="2000" dirty="0">
              <a:solidFill>
                <a:schemeClr val="accent1"/>
              </a:solidFill>
              <a:latin typeface="华文宋体" panose="02010600040101010101" pitchFamily="2" charset="-122"/>
              <a:ea typeface="华文宋体" panose="02010600040101010101" pitchFamily="2" charset="-122"/>
            </a:endParaRPr>
          </a:p>
          <a:p>
            <a:pPr marL="1257300" lvl="2" indent="-342900">
              <a:lnSpc>
                <a:spcPct val="150000"/>
              </a:lnSpc>
              <a:buFont typeface="Wingdings" panose="05000000000000000000" pitchFamily="2" charset="2"/>
              <a:buChar char="p"/>
            </a:pPr>
            <a:r>
              <a:rPr lang="zh-CN" altLang="en-US" sz="2000" dirty="0">
                <a:solidFill>
                  <a:schemeClr val="accent1"/>
                </a:solidFill>
                <a:latin typeface="华文宋体" panose="02010600040101010101" pitchFamily="2" charset="-122"/>
                <a:ea typeface="华文宋体" panose="02010600040101010101" pitchFamily="2" charset="-122"/>
              </a:rPr>
              <a:t>原子机制</a:t>
            </a:r>
            <a:endParaRPr lang="en-US" altLang="zh-CN" sz="2000" dirty="0">
              <a:solidFill>
                <a:schemeClr val="accent1"/>
              </a:solidFill>
              <a:latin typeface="华文宋体" panose="02010600040101010101" pitchFamily="2" charset="-122"/>
              <a:ea typeface="华文宋体" panose="02010600040101010101" pitchFamily="2" charset="-122"/>
            </a:endParaRPr>
          </a:p>
          <a:p>
            <a:endParaRPr lang="zh-CN" altLang="en-US" dirty="0"/>
          </a:p>
        </p:txBody>
      </p:sp>
      <p:cxnSp>
        <p:nvCxnSpPr>
          <p:cNvPr id="6" name="直接连接符 5"/>
          <p:cNvCxnSpPr/>
          <p:nvPr/>
        </p:nvCxnSpPr>
        <p:spPr>
          <a:xfrm>
            <a:off x="6774873" y="1981200"/>
            <a:ext cx="0" cy="46689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327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209" y="653031"/>
            <a:ext cx="7295282"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区块链和完整的生态圈去中心化操作</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540327" y="1399309"/>
            <a:ext cx="10861964" cy="971676"/>
          </a:xfrm>
          <a:prstGeom prst="rect">
            <a:avLst/>
          </a:prstGeom>
          <a:noFill/>
        </p:spPr>
        <p:txBody>
          <a:bodyPr wrap="square" rtlCol="0">
            <a:spAutoFit/>
          </a:bodyPr>
          <a:lstStyle/>
          <a:p>
            <a:pPr>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为</a:t>
            </a:r>
            <a:r>
              <a:rPr lang="zh-CN" altLang="en-US" sz="2000" dirty="0">
                <a:solidFill>
                  <a:schemeClr val="accent1"/>
                </a:solidFill>
                <a:latin typeface="华文宋体" panose="02010600040101010101" pitchFamily="2" charset="-122"/>
                <a:ea typeface="华文宋体" panose="02010600040101010101" pitchFamily="2" charset="-122"/>
              </a:rPr>
              <a:t>实现完整的去中心化结果，还需对区块链周围的</a:t>
            </a:r>
            <a:r>
              <a:rPr lang="zh-CN" altLang="en-US" sz="2000" dirty="0" smtClean="0">
                <a:solidFill>
                  <a:schemeClr val="accent1"/>
                </a:solidFill>
                <a:latin typeface="华文宋体" panose="02010600040101010101" pitchFamily="2" charset="-122"/>
                <a:ea typeface="华文宋体" panose="02010600040101010101" pitchFamily="2" charset="-122"/>
              </a:rPr>
              <a:t>环境，包括</a:t>
            </a:r>
            <a:r>
              <a:rPr lang="zh-CN" altLang="en-US" sz="2000" dirty="0">
                <a:solidFill>
                  <a:schemeClr val="accent1"/>
                </a:solidFill>
                <a:latin typeface="华文宋体" panose="02010600040101010101" pitchFamily="2" charset="-122"/>
                <a:ea typeface="华文宋体" panose="02010600040101010101" pitchFamily="2" charset="-122"/>
              </a:rPr>
              <a:t>存储、通信和计算以及其他</a:t>
            </a:r>
            <a:r>
              <a:rPr lang="zh-CN" altLang="en-US" sz="2000" dirty="0" smtClean="0">
                <a:solidFill>
                  <a:schemeClr val="accent1"/>
                </a:solidFill>
                <a:latin typeface="华文宋体" panose="02010600040101010101" pitchFamily="2" charset="-122"/>
                <a:ea typeface="华文宋体" panose="02010600040101010101" pitchFamily="2" charset="-122"/>
              </a:rPr>
              <a:t>因素，执行</a:t>
            </a:r>
            <a:r>
              <a:rPr lang="zh-CN" altLang="en-US" sz="2000" dirty="0">
                <a:solidFill>
                  <a:schemeClr val="accent1"/>
                </a:solidFill>
                <a:latin typeface="华文宋体" panose="02010600040101010101" pitchFamily="2" charset="-122"/>
                <a:ea typeface="华文宋体" panose="02010600040101010101" pitchFamily="2" charset="-122"/>
              </a:rPr>
              <a:t>去中心化</a:t>
            </a:r>
            <a:r>
              <a:rPr lang="zh-CN" altLang="en-US" sz="2000" dirty="0" smtClean="0">
                <a:solidFill>
                  <a:schemeClr val="accent1"/>
                </a:solidFill>
                <a:latin typeface="华文宋体" panose="02010600040101010101" pitchFamily="2" charset="-122"/>
                <a:ea typeface="华文宋体" panose="02010600040101010101" pitchFamily="2" charset="-122"/>
              </a:rPr>
              <a:t>操作。</a:t>
            </a: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grpSp>
        <p:nvGrpSpPr>
          <p:cNvPr id="5" name="组合 4"/>
          <p:cNvGrpSpPr/>
          <p:nvPr/>
        </p:nvGrpSpPr>
        <p:grpSpPr>
          <a:xfrm>
            <a:off x="4502727" y="2370985"/>
            <a:ext cx="4350328" cy="3765841"/>
            <a:chOff x="6622473" y="1925782"/>
            <a:chExt cx="4426117" cy="3862522"/>
          </a:xfrm>
        </p:grpSpPr>
        <p:sp>
          <p:nvSpPr>
            <p:cNvPr id="6" name="矩形 5"/>
            <p:cNvSpPr/>
            <p:nvPr/>
          </p:nvSpPr>
          <p:spPr>
            <a:xfrm>
              <a:off x="6761018" y="2036618"/>
              <a:ext cx="3726873" cy="38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solidFill>
                    <a:schemeClr val="accent1"/>
                  </a:solidFill>
                  <a:latin typeface="华文宋体" panose="02010600040101010101" pitchFamily="2" charset="-122"/>
                  <a:ea typeface="华文宋体" panose="02010600040101010101" pitchFamily="2" charset="-122"/>
                </a:rPr>
                <a:t>Identity</a:t>
              </a:r>
              <a:r>
                <a:rPr lang="zh-CN" altLang="en-US" dirty="0" smtClean="0">
                  <a:solidFill>
                    <a:schemeClr val="accent1"/>
                  </a:solidFill>
                  <a:latin typeface="华文宋体" panose="02010600040101010101" pitchFamily="2" charset="-122"/>
                  <a:ea typeface="华文宋体" panose="02010600040101010101" pitchFamily="2" charset="-122"/>
                </a:rPr>
                <a:t>，</a:t>
              </a:r>
              <a:r>
                <a:rPr lang="en-US" altLang="zh-CN" dirty="0" smtClean="0">
                  <a:solidFill>
                    <a:schemeClr val="accent1"/>
                  </a:solidFill>
                  <a:latin typeface="华文宋体" panose="02010600040101010101" pitchFamily="2" charset="-122"/>
                  <a:ea typeface="华文宋体" panose="02010600040101010101" pitchFamily="2" charset="-122"/>
                </a:rPr>
                <a:t>wealth</a:t>
              </a:r>
              <a:endParaRPr lang="zh-CN" altLang="en-US" dirty="0">
                <a:solidFill>
                  <a:schemeClr val="accent1"/>
                </a:solidFill>
                <a:latin typeface="华文宋体" panose="02010600040101010101" pitchFamily="2" charset="-122"/>
                <a:ea typeface="华文宋体" panose="02010600040101010101" pitchFamily="2" charset="-122"/>
              </a:endParaRPr>
            </a:p>
          </p:txBody>
        </p:sp>
        <p:sp>
          <p:nvSpPr>
            <p:cNvPr id="7" name="矩形 6"/>
            <p:cNvSpPr/>
            <p:nvPr/>
          </p:nvSpPr>
          <p:spPr>
            <a:xfrm>
              <a:off x="6761018" y="2490092"/>
              <a:ext cx="3726873" cy="821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区块链</a:t>
              </a:r>
              <a:endParaRPr lang="en-US" altLang="zh-CN" dirty="0" smtClean="0"/>
            </a:p>
            <a:p>
              <a:pPr algn="ctr"/>
              <a:r>
                <a:rPr lang="zh-CN" altLang="en-US" dirty="0">
                  <a:solidFill>
                    <a:schemeClr val="accent1"/>
                  </a:solidFill>
                </a:rPr>
                <a:t>以太</a:t>
              </a:r>
              <a:r>
                <a:rPr lang="zh-CN" altLang="en-US" dirty="0" smtClean="0">
                  <a:solidFill>
                    <a:schemeClr val="accent1"/>
                  </a:solidFill>
                </a:rPr>
                <a:t>坊，超级账本</a:t>
              </a:r>
              <a:endParaRPr lang="zh-CN" altLang="en-US" dirty="0">
                <a:solidFill>
                  <a:schemeClr val="accent1"/>
                </a:solidFill>
              </a:endParaRPr>
            </a:p>
          </p:txBody>
        </p:sp>
        <p:sp>
          <p:nvSpPr>
            <p:cNvPr id="8" name="矩形 7"/>
            <p:cNvSpPr/>
            <p:nvPr/>
          </p:nvSpPr>
          <p:spPr>
            <a:xfrm>
              <a:off x="6761017" y="3386911"/>
              <a:ext cx="3726873" cy="755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存储</a:t>
              </a:r>
              <a:endParaRPr lang="en-US" altLang="zh-CN" dirty="0" smtClean="0"/>
            </a:p>
            <a:p>
              <a:pPr algn="ctr"/>
              <a:r>
                <a:rPr lang="zh-CN" altLang="en-US" sz="1600" dirty="0" smtClean="0">
                  <a:solidFill>
                    <a:schemeClr val="accent1"/>
                  </a:solidFill>
                </a:rPr>
                <a:t>文件系统（</a:t>
              </a:r>
              <a:r>
                <a:rPr lang="en-US" altLang="zh-CN" sz="1600" dirty="0" smtClean="0">
                  <a:solidFill>
                    <a:schemeClr val="accent1"/>
                  </a:solidFill>
                </a:rPr>
                <a:t>IPFS</a:t>
              </a:r>
              <a:r>
                <a:rPr lang="zh-CN" altLang="en-US" sz="1600" dirty="0" smtClean="0">
                  <a:solidFill>
                    <a:schemeClr val="accent1"/>
                  </a:solidFill>
                </a:rPr>
                <a:t>），数据库（</a:t>
              </a:r>
              <a:r>
                <a:rPr lang="en-US" altLang="zh-CN" sz="1600" dirty="0" err="1" smtClean="0">
                  <a:solidFill>
                    <a:schemeClr val="accent1"/>
                  </a:solidFill>
                </a:rPr>
                <a:t>BigChainDB</a:t>
              </a:r>
              <a:r>
                <a:rPr lang="zh-CN" altLang="en-US" sz="1600" dirty="0" smtClean="0">
                  <a:solidFill>
                    <a:schemeClr val="accent1"/>
                  </a:solidFill>
                </a:rPr>
                <a:t>）</a:t>
              </a:r>
              <a:endParaRPr lang="zh-CN" altLang="en-US" sz="1600" dirty="0">
                <a:solidFill>
                  <a:schemeClr val="accent1"/>
                </a:solidFill>
              </a:endParaRPr>
            </a:p>
          </p:txBody>
        </p:sp>
        <p:sp>
          <p:nvSpPr>
            <p:cNvPr id="9" name="矩形 8"/>
            <p:cNvSpPr/>
            <p:nvPr/>
          </p:nvSpPr>
          <p:spPr>
            <a:xfrm>
              <a:off x="6761017" y="4215508"/>
              <a:ext cx="3726873" cy="857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通信</a:t>
              </a:r>
              <a:endParaRPr lang="en-US" altLang="zh-CN" dirty="0" smtClean="0"/>
            </a:p>
            <a:p>
              <a:pPr algn="ctr"/>
              <a:r>
                <a:rPr lang="en-US" altLang="zh-CN" dirty="0" smtClean="0">
                  <a:solidFill>
                    <a:schemeClr val="accent1"/>
                  </a:solidFill>
                </a:rPr>
                <a:t>Internet</a:t>
              </a:r>
              <a:r>
                <a:rPr lang="zh-CN" altLang="en-US" dirty="0" smtClean="0">
                  <a:solidFill>
                    <a:schemeClr val="accent1"/>
                  </a:solidFill>
                </a:rPr>
                <a:t>和网格网络</a:t>
              </a:r>
              <a:endParaRPr lang="zh-CN" altLang="en-US" dirty="0">
                <a:solidFill>
                  <a:schemeClr val="accent1"/>
                </a:solidFill>
              </a:endParaRPr>
            </a:p>
          </p:txBody>
        </p:sp>
        <p:sp>
          <p:nvSpPr>
            <p:cNvPr id="11" name="矩形 10"/>
            <p:cNvSpPr/>
            <p:nvPr/>
          </p:nvSpPr>
          <p:spPr>
            <a:xfrm>
              <a:off x="6622473" y="1925782"/>
              <a:ext cx="4045527" cy="3311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349426" y="5418972"/>
              <a:ext cx="3699164" cy="369332"/>
            </a:xfrm>
            <a:prstGeom prst="rect">
              <a:avLst/>
            </a:prstGeom>
            <a:noFill/>
          </p:spPr>
          <p:txBody>
            <a:bodyPr wrap="square" rtlCol="0">
              <a:spAutoFit/>
            </a:bodyPr>
            <a:lstStyle/>
            <a:p>
              <a:r>
                <a:rPr lang="zh-CN" altLang="en-US" dirty="0" smtClean="0">
                  <a:solidFill>
                    <a:schemeClr val="accent1"/>
                  </a:solidFill>
                </a:rPr>
                <a:t>去中心化的生态系统概览</a:t>
              </a:r>
              <a:endParaRPr lang="zh-CN" altLang="en-US" dirty="0">
                <a:solidFill>
                  <a:schemeClr val="accent1"/>
                </a:solidFill>
              </a:endParaRPr>
            </a:p>
          </p:txBody>
        </p:sp>
      </p:grpSp>
    </p:spTree>
    <p:extLst>
      <p:ext uri="{BB962C8B-B14F-4D97-AF65-F5344CB8AC3E}">
        <p14:creationId xmlns:p14="http://schemas.microsoft.com/office/powerpoint/2010/main" val="121147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a:prstGeom prst="rect">
            <a:avLst/>
          </a:prstGeom>
        </p:spPr>
        <p:txBody>
          <a:bodyPr rtlCol="0">
            <a:normAutofit/>
          </a:bodyPr>
          <a:lstStyle/>
          <a:p>
            <a:pPr>
              <a:defRPr/>
            </a:pPr>
            <a:r>
              <a:rPr lang="zh-CN" altLang="en-US" sz="3200" dirty="0" smtClean="0">
                <a:solidFill>
                  <a:srgbClr val="00B050"/>
                </a:solidFill>
              </a:rPr>
              <a:t>分布式系统的主要特点</a:t>
            </a:r>
            <a:endParaRPr lang="en-US" sz="3200" dirty="0"/>
          </a:p>
        </p:txBody>
      </p:sp>
      <p:sp>
        <p:nvSpPr>
          <p:cNvPr id="19458" name="Content Placeholder 2"/>
          <p:cNvSpPr>
            <a:spLocks noGrp="1"/>
          </p:cNvSpPr>
          <p:nvPr>
            <p:ph sz="half" idx="4294967295"/>
          </p:nvPr>
        </p:nvSpPr>
        <p:spPr>
          <a:xfrm>
            <a:off x="628214" y="1460597"/>
            <a:ext cx="4599920" cy="4525963"/>
          </a:xfrm>
          <a:prstGeom prst="rect">
            <a:avLst/>
          </a:prstGeom>
        </p:spPr>
        <p:txBody>
          <a:bodyPr/>
          <a:lstStyle/>
          <a:p>
            <a:r>
              <a:rPr lang="zh-CN" altLang="en-US" dirty="0" smtClean="0">
                <a:solidFill>
                  <a:srgbClr val="0070C0"/>
                </a:solidFill>
              </a:rPr>
              <a:t>独立的处理器</a:t>
            </a:r>
            <a:r>
              <a:rPr lang="en-US" dirty="0" smtClean="0">
                <a:solidFill>
                  <a:srgbClr val="0070C0"/>
                </a:solidFill>
              </a:rPr>
              <a:t>, </a:t>
            </a:r>
            <a:r>
              <a:rPr lang="zh-CN" altLang="en-US" dirty="0" smtClean="0">
                <a:solidFill>
                  <a:srgbClr val="0070C0"/>
                </a:solidFill>
              </a:rPr>
              <a:t>站点</a:t>
            </a:r>
            <a:r>
              <a:rPr lang="en-US" dirty="0" smtClean="0">
                <a:solidFill>
                  <a:srgbClr val="0070C0"/>
                </a:solidFill>
              </a:rPr>
              <a:t>,</a:t>
            </a:r>
            <a:r>
              <a:rPr lang="zh-CN" altLang="en-US" dirty="0" smtClean="0">
                <a:solidFill>
                  <a:srgbClr val="0070C0"/>
                </a:solidFill>
              </a:rPr>
              <a:t>过程</a:t>
            </a:r>
            <a:endParaRPr lang="en-US" dirty="0" smtClean="0">
              <a:solidFill>
                <a:srgbClr val="0070C0"/>
              </a:solidFill>
            </a:endParaRPr>
          </a:p>
          <a:p>
            <a:r>
              <a:rPr lang="zh-CN" altLang="en-US" dirty="0" smtClean="0">
                <a:solidFill>
                  <a:srgbClr val="0070C0"/>
                </a:solidFill>
              </a:rPr>
              <a:t>消息传递</a:t>
            </a:r>
            <a:endParaRPr lang="en-US" altLang="zh-CN" dirty="0" smtClean="0">
              <a:solidFill>
                <a:srgbClr val="0070C0"/>
              </a:solidFill>
            </a:endParaRPr>
          </a:p>
          <a:p>
            <a:r>
              <a:rPr lang="zh-CN" altLang="en-US" dirty="0" smtClean="0">
                <a:solidFill>
                  <a:srgbClr val="0070C0"/>
                </a:solidFill>
              </a:rPr>
              <a:t>无共享存储</a:t>
            </a:r>
            <a:endParaRPr lang="en-US" dirty="0" smtClean="0">
              <a:solidFill>
                <a:srgbClr val="0070C0"/>
              </a:solidFill>
            </a:endParaRPr>
          </a:p>
          <a:p>
            <a:r>
              <a:rPr lang="zh-CN" altLang="en-US" dirty="0" smtClean="0">
                <a:solidFill>
                  <a:srgbClr val="0070C0"/>
                </a:solidFill>
              </a:rPr>
              <a:t>无共享时钟</a:t>
            </a:r>
            <a:endParaRPr lang="en-US" dirty="0" smtClean="0">
              <a:solidFill>
                <a:srgbClr val="0070C0"/>
              </a:solidFill>
            </a:endParaRPr>
          </a:p>
          <a:p>
            <a:r>
              <a:rPr lang="zh-CN" altLang="en-US" dirty="0" smtClean="0">
                <a:solidFill>
                  <a:srgbClr val="0070C0"/>
                </a:solidFill>
              </a:rPr>
              <a:t>相互独立的失败模型</a:t>
            </a:r>
            <a:endParaRPr lang="en-US" dirty="0" smtClean="0"/>
          </a:p>
        </p:txBody>
      </p:sp>
      <p:pic>
        <p:nvPicPr>
          <p:cNvPr id="19459" name="Content Placeholder 6" descr="distsys.png"/>
          <p:cNvPicPr>
            <a:picLocks noGrp="1" noChangeAspect="1"/>
          </p:cNvPicPr>
          <p:nvPr>
            <p:ph sz="half" idx="4294967295"/>
          </p:nvPr>
        </p:nvPicPr>
        <p:blipFill>
          <a:blip r:embed="rId3" cstate="print"/>
          <a:srcRect/>
          <a:stretch>
            <a:fillRect/>
          </a:stretch>
        </p:blipFill>
        <p:spPr>
          <a:xfrm>
            <a:off x="5801088" y="1460597"/>
            <a:ext cx="5051429" cy="4056632"/>
          </a:xfrm>
          <a:prstGeom prst="rect">
            <a:avLst/>
          </a:prstGeom>
        </p:spPr>
      </p:pic>
    </p:spTree>
    <p:extLst>
      <p:ext uri="{BB962C8B-B14F-4D97-AF65-F5344CB8AC3E}">
        <p14:creationId xmlns:p14="http://schemas.microsoft.com/office/powerpoint/2010/main" val="1238761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4182" y="403649"/>
            <a:ext cx="7295282"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区块链和完整的生态圈去中心化操作</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存储</a:t>
            </a:r>
            <a:endParaRPr lang="zh-CN" altLang="en-US" sz="2400" dirty="0">
              <a:latin typeface="华文中宋" panose="02010600040101010101" pitchFamily="2" charset="-122"/>
              <a:ea typeface="华文中宋" panose="02010600040101010101" pitchFamily="2" charset="-122"/>
            </a:endParaRPr>
          </a:p>
        </p:txBody>
      </p:sp>
      <p:sp>
        <p:nvSpPr>
          <p:cNvPr id="3" name="文本框 2"/>
          <p:cNvSpPr txBox="1"/>
          <p:nvPr/>
        </p:nvSpPr>
        <p:spPr>
          <a:xfrm>
            <a:off x="554182" y="1003859"/>
            <a:ext cx="10861964" cy="5539978"/>
          </a:xfrm>
          <a:prstGeom prst="rect">
            <a:avLst/>
          </a:prstGeom>
          <a:noFill/>
        </p:spPr>
        <p:txBody>
          <a:bodyPr wrap="square" rtlCol="0">
            <a:spAutoFit/>
          </a:bodyPr>
          <a:lstStyle/>
          <a:p>
            <a:pPr>
              <a:lnSpc>
                <a:spcPct val="150000"/>
              </a:lnSpc>
            </a:pPr>
            <a:r>
              <a:rPr lang="zh-CN" altLang="en-US" dirty="0" smtClean="0">
                <a:solidFill>
                  <a:schemeClr val="accent1"/>
                </a:solidFill>
                <a:latin typeface="华文宋体" panose="02010600040101010101" pitchFamily="2" charset="-122"/>
                <a:ea typeface="华文宋体" panose="02010600040101010101" pitchFamily="2" charset="-122"/>
              </a:rPr>
              <a:t>    数据</a:t>
            </a:r>
            <a:r>
              <a:rPr lang="zh-CN" altLang="en-US" dirty="0">
                <a:solidFill>
                  <a:schemeClr val="accent1"/>
                </a:solidFill>
                <a:latin typeface="华文宋体" panose="02010600040101010101" pitchFamily="2" charset="-122"/>
                <a:ea typeface="华文宋体" panose="02010600040101010101" pitchFamily="2" charset="-122"/>
              </a:rPr>
              <a:t>可以直接存储在区块链中，即实现了去中心化操作，但存在一个缺点：区块链不适合存储大量的数据，如图像。</a:t>
            </a:r>
            <a:endParaRPr lang="en-US" altLang="zh-CN" dirty="0">
              <a:solidFill>
                <a:schemeClr val="accent1"/>
              </a:solidFill>
              <a:latin typeface="华文宋体" panose="02010600040101010101" pitchFamily="2" charset="-122"/>
              <a:ea typeface="华文宋体" panose="02010600040101010101" pitchFamily="2" charset="-122"/>
            </a:endParaRPr>
          </a:p>
          <a:p>
            <a:pPr>
              <a:lnSpc>
                <a:spcPct val="150000"/>
              </a:lnSpc>
            </a:pPr>
            <a:r>
              <a:rPr lang="zh-CN" altLang="en-US" dirty="0" smtClean="0">
                <a:latin typeface="华文宋体" panose="02010600040101010101" pitchFamily="2" charset="-122"/>
                <a:ea typeface="华文宋体" panose="02010600040101010101" pitchFamily="2" charset="-122"/>
              </a:rPr>
              <a:t>去中心化存储方案：</a:t>
            </a:r>
            <a:endParaRPr lang="en-US" altLang="zh-CN" dirty="0" smtClean="0">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dirty="0" smtClean="0">
                <a:solidFill>
                  <a:schemeClr val="accent1"/>
                </a:solidFill>
                <a:latin typeface="华文宋体" panose="02010600040101010101" pitchFamily="2" charset="-122"/>
                <a:ea typeface="华文宋体" panose="02010600040101010101" pitchFamily="2" charset="-122"/>
              </a:rPr>
              <a:t> </a:t>
            </a:r>
            <a:r>
              <a:rPr lang="zh-CN" altLang="en-US" b="1" dirty="0" smtClean="0">
                <a:solidFill>
                  <a:schemeClr val="accent1"/>
                </a:solidFill>
                <a:latin typeface="华文宋体" panose="02010600040101010101" pitchFamily="2" charset="-122"/>
                <a:ea typeface="华文宋体" panose="02010600040101010101" pitchFamily="2" charset="-122"/>
              </a:rPr>
              <a:t>分布式哈希表（</a:t>
            </a:r>
            <a:r>
              <a:rPr lang="en-US" altLang="zh-CN" b="1" dirty="0" smtClean="0">
                <a:solidFill>
                  <a:schemeClr val="accent1"/>
                </a:solidFill>
                <a:latin typeface="华文宋体" panose="02010600040101010101" pitchFamily="2" charset="-122"/>
                <a:ea typeface="华文宋体" panose="02010600040101010101" pitchFamily="2" charset="-122"/>
              </a:rPr>
              <a:t>DHT</a:t>
            </a:r>
            <a:r>
              <a:rPr lang="zh-CN" altLang="en-US" b="1" dirty="0" smtClean="0">
                <a:solidFill>
                  <a:schemeClr val="accent1"/>
                </a:solidFill>
                <a:latin typeface="华文宋体" panose="02010600040101010101" pitchFamily="2" charset="-122"/>
                <a:ea typeface="华文宋体" panose="02010600040101010101" pitchFamily="2" charset="-122"/>
              </a:rPr>
              <a:t>）：</a:t>
            </a:r>
            <a:r>
              <a:rPr lang="zh-CN" altLang="en-US" dirty="0" smtClean="0">
                <a:solidFill>
                  <a:schemeClr val="accent1"/>
                </a:solidFill>
                <a:latin typeface="华文宋体" panose="02010600040101010101" pitchFamily="2" charset="-122"/>
                <a:ea typeface="华文宋体" panose="02010600040101010101" pitchFamily="2" charset="-122"/>
              </a:rPr>
              <a:t>应用于</a:t>
            </a:r>
            <a:r>
              <a:rPr lang="en-US" altLang="zh-CN" dirty="0" err="1" smtClean="0">
                <a:solidFill>
                  <a:schemeClr val="accent1"/>
                </a:solidFill>
                <a:latin typeface="华文宋体" panose="02010600040101010101" pitchFamily="2" charset="-122"/>
                <a:ea typeface="华文宋体" panose="02010600040101010101" pitchFamily="2" charset="-122"/>
              </a:rPr>
              <a:t>BitTorrent</a:t>
            </a:r>
            <a:r>
              <a:rPr lang="zh-CN" altLang="en-US" dirty="0" smtClean="0">
                <a:solidFill>
                  <a:schemeClr val="accent1"/>
                </a:solidFill>
                <a:latin typeface="华文宋体" panose="02010600040101010101" pitchFamily="2" charset="-122"/>
                <a:ea typeface="华文宋体" panose="02010600040101010101" pitchFamily="2" charset="-122"/>
              </a:rPr>
              <a:t>，用户不会无限期的保存相关文件，如果节点脱离网络，则节点无法被检索到，除非该节点再次加入到网络，以使文件再次可用。</a:t>
            </a:r>
            <a:endParaRPr lang="en-US" altLang="zh-CN"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b="1" dirty="0" smtClean="0">
                <a:solidFill>
                  <a:schemeClr val="accent1"/>
                </a:solidFill>
                <a:latin typeface="华文宋体" panose="02010600040101010101" pitchFamily="2" charset="-122"/>
                <a:ea typeface="华文宋体" panose="02010600040101010101" pitchFamily="2" charset="-122"/>
              </a:rPr>
              <a:t>Inter Planetary File System</a:t>
            </a:r>
            <a:r>
              <a:rPr lang="zh-CN" altLang="en-US" b="1" dirty="0" smtClean="0">
                <a:solidFill>
                  <a:schemeClr val="accent1"/>
                </a:solidFill>
                <a:latin typeface="华文宋体" panose="02010600040101010101" pitchFamily="2" charset="-122"/>
                <a:ea typeface="华文宋体" panose="02010600040101010101" pitchFamily="2" charset="-122"/>
              </a:rPr>
              <a:t>（</a:t>
            </a:r>
            <a:r>
              <a:rPr lang="en-US" altLang="zh-CN" b="1" dirty="0" smtClean="0">
                <a:solidFill>
                  <a:schemeClr val="accent1"/>
                </a:solidFill>
                <a:latin typeface="华文宋体" panose="02010600040101010101" pitchFamily="2" charset="-122"/>
                <a:ea typeface="华文宋体" panose="02010600040101010101" pitchFamily="2" charset="-122"/>
              </a:rPr>
              <a:t>IPFS</a:t>
            </a:r>
            <a:r>
              <a:rPr lang="zh-CN" altLang="en-US" b="1" dirty="0" smtClean="0">
                <a:solidFill>
                  <a:schemeClr val="accent1"/>
                </a:solidFill>
                <a:latin typeface="华文宋体" panose="02010600040101010101" pitchFamily="2" charset="-122"/>
                <a:ea typeface="华文宋体" panose="02010600040101010101" pitchFamily="2" charset="-122"/>
              </a:rPr>
              <a:t>）</a:t>
            </a:r>
            <a:r>
              <a:rPr lang="zh-CN" altLang="en-US" dirty="0" smtClean="0">
                <a:solidFill>
                  <a:schemeClr val="accent1"/>
                </a:solidFill>
                <a:latin typeface="华文宋体" panose="02010600040101010101" pitchFamily="2" charset="-122"/>
                <a:ea typeface="华文宋体" panose="02010600040101010101" pitchFamily="2" charset="-122"/>
              </a:rPr>
              <a:t>拥有高可用性和链接稳定性，旨在通过替换</a:t>
            </a:r>
            <a:r>
              <a:rPr lang="en-US" altLang="zh-CN" dirty="0" smtClean="0">
                <a:solidFill>
                  <a:schemeClr val="accent1"/>
                </a:solidFill>
                <a:latin typeface="华文宋体" panose="02010600040101010101" pitchFamily="2" charset="-122"/>
                <a:ea typeface="华文宋体" panose="02010600040101010101" pitchFamily="2" charset="-122"/>
              </a:rPr>
              <a:t>HTTP</a:t>
            </a:r>
            <a:r>
              <a:rPr lang="zh-CN" altLang="en-US" dirty="0" smtClean="0">
                <a:solidFill>
                  <a:schemeClr val="accent1"/>
                </a:solidFill>
                <a:latin typeface="华文宋体" panose="02010600040101010101" pitchFamily="2" charset="-122"/>
                <a:ea typeface="华文宋体" panose="02010600040101010101" pitchFamily="2" charset="-122"/>
              </a:rPr>
              <a:t>协议提供一个去中心化的万维网。使用</a:t>
            </a:r>
            <a:r>
              <a:rPr lang="en-US" altLang="zh-CN" dirty="0" err="1" smtClean="0">
                <a:solidFill>
                  <a:schemeClr val="accent1"/>
                </a:solidFill>
                <a:latin typeface="华文宋体" panose="02010600040101010101" pitchFamily="2" charset="-122"/>
                <a:ea typeface="华文宋体" panose="02010600040101010101" pitchFamily="2" charset="-122"/>
              </a:rPr>
              <a:t>Kademlia</a:t>
            </a:r>
            <a:r>
              <a:rPr lang="en-US" altLang="zh-CN" dirty="0" smtClean="0">
                <a:solidFill>
                  <a:schemeClr val="accent1"/>
                </a:solidFill>
                <a:latin typeface="华文宋体" panose="02010600040101010101" pitchFamily="2" charset="-122"/>
                <a:ea typeface="华文宋体" panose="02010600040101010101" pitchFamily="2" charset="-122"/>
              </a:rPr>
              <a:t> DHT</a:t>
            </a:r>
            <a:r>
              <a:rPr lang="zh-CN" altLang="en-US" dirty="0" smtClean="0">
                <a:solidFill>
                  <a:schemeClr val="accent1"/>
                </a:solidFill>
                <a:latin typeface="华文宋体" panose="02010600040101010101" pitchFamily="2" charset="-122"/>
                <a:ea typeface="华文宋体" panose="02010600040101010101" pitchFamily="2" charset="-122"/>
              </a:rPr>
              <a:t>和</a:t>
            </a:r>
            <a:r>
              <a:rPr lang="en-US" altLang="zh-CN" dirty="0" err="1" smtClean="0">
                <a:solidFill>
                  <a:schemeClr val="accent1"/>
                </a:solidFill>
                <a:latin typeface="华文宋体" panose="02010600040101010101" pitchFamily="2" charset="-122"/>
                <a:ea typeface="华文宋体" panose="02010600040101010101" pitchFamily="2" charset="-122"/>
              </a:rPr>
              <a:t>merkle</a:t>
            </a:r>
            <a:r>
              <a:rPr lang="en-US" altLang="zh-CN" dirty="0" smtClean="0">
                <a:solidFill>
                  <a:schemeClr val="accent1"/>
                </a:solidFill>
                <a:latin typeface="华文宋体" panose="02010600040101010101" pitchFamily="2" charset="-122"/>
                <a:ea typeface="华文宋体" panose="02010600040101010101" pitchFamily="2" charset="-122"/>
              </a:rPr>
              <a:t> DAG</a:t>
            </a:r>
            <a:r>
              <a:rPr lang="zh-CN" altLang="en-US" dirty="0" smtClean="0">
                <a:solidFill>
                  <a:schemeClr val="accent1"/>
                </a:solidFill>
                <a:latin typeface="华文宋体" panose="02010600040101010101" pitchFamily="2" charset="-122"/>
                <a:ea typeface="华文宋体" panose="02010600040101010101" pitchFamily="2" charset="-122"/>
              </a:rPr>
              <a:t>（有向无环图）分别提供存储和搜索功能。</a:t>
            </a:r>
            <a:endParaRPr lang="en-US" altLang="zh-CN"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dirty="0" smtClean="0">
                <a:solidFill>
                  <a:schemeClr val="accent1"/>
                </a:solidFill>
                <a:latin typeface="华文宋体" panose="02010600040101010101" pitchFamily="2" charset="-122"/>
                <a:ea typeface="华文宋体" panose="02010600040101010101" pitchFamily="2" charset="-122"/>
              </a:rPr>
              <a:t>激励机制基于</a:t>
            </a:r>
            <a:r>
              <a:rPr lang="en-US" altLang="zh-CN" b="1" dirty="0" err="1" smtClean="0">
                <a:solidFill>
                  <a:schemeClr val="accent1"/>
                </a:solidFill>
                <a:latin typeface="华文宋体" panose="02010600040101010101" pitchFamily="2" charset="-122"/>
                <a:ea typeface="华文宋体" panose="02010600040101010101" pitchFamily="2" charset="-122"/>
              </a:rPr>
              <a:t>Filecoin</a:t>
            </a:r>
            <a:r>
              <a:rPr lang="zh-CN" altLang="en-US" dirty="0" smtClean="0">
                <a:solidFill>
                  <a:schemeClr val="accent1"/>
                </a:solidFill>
                <a:latin typeface="华文宋体" panose="02010600040101010101" pitchFamily="2" charset="-122"/>
                <a:ea typeface="华文宋体" panose="02010600040101010101" pitchFamily="2" charset="-122"/>
              </a:rPr>
              <a:t>协议，该协议向使用</a:t>
            </a:r>
            <a:r>
              <a:rPr lang="en-US" altLang="zh-CN" dirty="0" err="1" smtClean="0">
                <a:solidFill>
                  <a:schemeClr val="accent1"/>
                </a:solidFill>
                <a:latin typeface="华文宋体" panose="02010600040101010101" pitchFamily="2" charset="-122"/>
                <a:ea typeface="华文宋体" panose="02010600040101010101" pitchFamily="2" charset="-122"/>
              </a:rPr>
              <a:t>BitSwap</a:t>
            </a:r>
            <a:r>
              <a:rPr lang="zh-CN" altLang="en-US" dirty="0" smtClean="0">
                <a:solidFill>
                  <a:schemeClr val="accent1"/>
                </a:solidFill>
                <a:latin typeface="华文宋体" panose="02010600040101010101" pitchFamily="2" charset="-122"/>
                <a:ea typeface="华文宋体" panose="02010600040101010101" pitchFamily="2" charset="-122"/>
              </a:rPr>
              <a:t>机制存储数据的节点提供激励。</a:t>
            </a:r>
            <a:r>
              <a:rPr lang="en-US" altLang="zh-CN" dirty="0" smtClean="0">
                <a:solidFill>
                  <a:schemeClr val="accent1"/>
                </a:solidFill>
                <a:latin typeface="华文宋体" panose="02010600040101010101" pitchFamily="2" charset="-122"/>
                <a:ea typeface="华文宋体" panose="02010600040101010101" pitchFamily="2" charset="-122"/>
              </a:rPr>
              <a:t> </a:t>
            </a:r>
            <a:r>
              <a:rPr lang="en-US" altLang="zh-CN" dirty="0" err="1" smtClean="0">
                <a:solidFill>
                  <a:schemeClr val="accent1"/>
                </a:solidFill>
                <a:latin typeface="华文宋体" panose="02010600040101010101" pitchFamily="2" charset="-122"/>
                <a:ea typeface="华文宋体" panose="02010600040101010101" pitchFamily="2" charset="-122"/>
              </a:rPr>
              <a:t>BitSwap</a:t>
            </a:r>
            <a:r>
              <a:rPr lang="zh-CN" altLang="en-US" dirty="0" smtClean="0">
                <a:solidFill>
                  <a:schemeClr val="accent1"/>
                </a:solidFill>
                <a:latin typeface="华文宋体" panose="02010600040101010101" pitchFamily="2" charset="-122"/>
                <a:ea typeface="华文宋体" panose="02010600040101010101" pitchFamily="2" charset="-122"/>
              </a:rPr>
              <a:t>机制允许节点保留一个简单的字节账本。</a:t>
            </a:r>
            <a:endParaRPr lang="en-US" altLang="zh-CN"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b="1" dirty="0" err="1" smtClean="0">
                <a:solidFill>
                  <a:schemeClr val="accent1"/>
                </a:solidFill>
                <a:latin typeface="华文宋体" panose="02010600040101010101" pitchFamily="2" charset="-122"/>
                <a:ea typeface="华文宋体" panose="02010600040101010101" pitchFamily="2" charset="-122"/>
              </a:rPr>
              <a:t>Ethereum</a:t>
            </a:r>
            <a:r>
              <a:rPr lang="zh-CN" altLang="en-US" dirty="0" smtClean="0">
                <a:solidFill>
                  <a:schemeClr val="accent1"/>
                </a:solidFill>
                <a:latin typeface="华文宋体" panose="02010600040101010101" pitchFamily="2" charset="-122"/>
                <a:ea typeface="华文宋体" panose="02010600040101010101" pitchFamily="2" charset="-122"/>
              </a:rPr>
              <a:t>包含自身的去中心化和分布式的生态系统，并使用集群存储和</a:t>
            </a:r>
            <a:r>
              <a:rPr lang="en-US" altLang="zh-CN" dirty="0" smtClean="0">
                <a:solidFill>
                  <a:schemeClr val="accent1"/>
                </a:solidFill>
                <a:latin typeface="华文宋体" panose="02010600040101010101" pitchFamily="2" charset="-122"/>
                <a:ea typeface="华文宋体" panose="02010600040101010101" pitchFamily="2" charset="-122"/>
              </a:rPr>
              <a:t>whisper</a:t>
            </a:r>
            <a:r>
              <a:rPr lang="zh-CN" altLang="en-US" dirty="0" smtClean="0">
                <a:solidFill>
                  <a:schemeClr val="accent1"/>
                </a:solidFill>
                <a:latin typeface="华文宋体" panose="02010600040101010101" pitchFamily="2" charset="-122"/>
                <a:ea typeface="华文宋体" panose="02010600040101010101" pitchFamily="2" charset="-122"/>
              </a:rPr>
              <a:t>协议进行通信。</a:t>
            </a:r>
            <a:endParaRPr lang="en-US" altLang="zh-CN"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b="1" dirty="0" err="1" smtClean="0">
                <a:solidFill>
                  <a:schemeClr val="accent1"/>
                </a:solidFill>
                <a:latin typeface="华文宋体" panose="02010600040101010101" pitchFamily="2" charset="-122"/>
                <a:ea typeface="华文宋体" panose="02010600040101010101" pitchFamily="2" charset="-122"/>
              </a:rPr>
              <a:t>Maidsafe</a:t>
            </a:r>
            <a:r>
              <a:rPr lang="zh-CN" altLang="en-US" dirty="0" smtClean="0">
                <a:solidFill>
                  <a:schemeClr val="accent1"/>
                </a:solidFill>
                <a:latin typeface="华文宋体" panose="02010600040101010101" pitchFamily="2" charset="-122"/>
                <a:ea typeface="华文宋体" panose="02010600040101010101" pitchFamily="2" charset="-122"/>
              </a:rPr>
              <a:t>致力于提供一个去中心化的万维网。</a:t>
            </a:r>
            <a:endParaRPr lang="en-US" altLang="zh-CN"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b="1" dirty="0" err="1" smtClean="0">
                <a:solidFill>
                  <a:schemeClr val="accent1"/>
                </a:solidFill>
                <a:latin typeface="华文宋体" panose="02010600040101010101" pitchFamily="2" charset="-122"/>
                <a:ea typeface="华文宋体" panose="02010600040101010101" pitchFamily="2" charset="-122"/>
              </a:rPr>
              <a:t>BigChainDB</a:t>
            </a:r>
            <a:r>
              <a:rPr lang="zh-CN" altLang="en-US" dirty="0" smtClean="0">
                <a:solidFill>
                  <a:schemeClr val="accent1"/>
                </a:solidFill>
                <a:latin typeface="华文宋体" panose="02010600040101010101" pitchFamily="2" charset="-122"/>
                <a:ea typeface="华文宋体" panose="02010600040101010101" pitchFamily="2" charset="-122"/>
              </a:rPr>
              <a:t>目的是提供一个可伸缩、快速和线性和伸缩的去中心化数据库，而不是传统的文件系统。</a:t>
            </a:r>
            <a:endParaRPr lang="en-US" altLang="zh-CN" dirty="0" smtClean="0">
              <a:solidFill>
                <a:schemeClr val="accent1"/>
              </a:solidFill>
              <a:latin typeface="华文宋体" panose="02010600040101010101" pitchFamily="2" charset="-122"/>
              <a:ea typeface="华文宋体" panose="02010600040101010101" pitchFamily="2" charset="-122"/>
            </a:endParaRPr>
          </a:p>
          <a:p>
            <a:pPr>
              <a:lnSpc>
                <a:spcPct val="150000"/>
              </a:lnSpc>
            </a:pP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694865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618" y="445213"/>
            <a:ext cx="7295282"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区块链和完整的生态圈去中心化操作</a:t>
            </a:r>
            <a:r>
              <a:rPr lang="en-US" altLang="zh-CN" sz="2400" dirty="0" smtClean="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通信</a:t>
            </a:r>
          </a:p>
        </p:txBody>
      </p:sp>
      <p:sp>
        <p:nvSpPr>
          <p:cNvPr id="4" name="文本框 3"/>
          <p:cNvSpPr txBox="1"/>
          <p:nvPr/>
        </p:nvSpPr>
        <p:spPr>
          <a:xfrm>
            <a:off x="651163" y="1496290"/>
            <a:ext cx="11111346" cy="3785652"/>
          </a:xfrm>
          <a:prstGeom prst="rect">
            <a:avLst/>
          </a:prstGeom>
          <a:noFill/>
        </p:spPr>
        <p:txBody>
          <a:bodyPr wrap="square" rtlCol="0">
            <a:spAutoFit/>
          </a:bodyPr>
          <a:lstStyle/>
          <a:p>
            <a:pPr>
              <a:lnSpc>
                <a:spcPct val="150000"/>
              </a:lnSpc>
            </a:pPr>
            <a:r>
              <a:rPr lang="zh-CN" altLang="en-US" sz="2000" dirty="0">
                <a:latin typeface="华文宋体" panose="02010600040101010101" pitchFamily="2" charset="-122"/>
                <a:ea typeface="华文宋体" panose="02010600040101010101" pitchFamily="2" charset="-122"/>
              </a:rPr>
              <a:t>去中心化</a:t>
            </a:r>
            <a:r>
              <a:rPr lang="zh-CN" altLang="en-US" sz="2000" dirty="0" smtClean="0">
                <a:latin typeface="华文宋体" panose="02010600040101010101" pitchFamily="2" charset="-122"/>
                <a:ea typeface="华文宋体" panose="02010600040101010101" pitchFamily="2" charset="-122"/>
              </a:rPr>
              <a:t>网络方案：</a:t>
            </a:r>
            <a:endParaRPr lang="en-US" altLang="zh-CN" sz="2000" dirty="0" smtClean="0">
              <a:latin typeface="华文宋体" panose="02010600040101010101" pitchFamily="2" charset="-122"/>
              <a:ea typeface="华文宋体" panose="02010600040101010101" pitchFamily="2" charset="-122"/>
            </a:endParaRPr>
          </a:p>
          <a:p>
            <a:pPr>
              <a:lnSpc>
                <a:spcPct val="150000"/>
              </a:lnSpc>
            </a:pPr>
            <a:endParaRPr lang="en-US" altLang="zh-CN" sz="2000" dirty="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sz="2000" b="1" dirty="0">
                <a:solidFill>
                  <a:schemeClr val="accent1"/>
                </a:solidFill>
                <a:latin typeface="华文宋体" panose="02010600040101010101" pitchFamily="2" charset="-122"/>
                <a:ea typeface="华文宋体" panose="02010600040101010101" pitchFamily="2" charset="-122"/>
              </a:rPr>
              <a:t>Internet</a:t>
            </a:r>
            <a:r>
              <a:rPr lang="zh-CN" altLang="en-US" sz="2000" dirty="0">
                <a:solidFill>
                  <a:schemeClr val="accent1"/>
                </a:solidFill>
                <a:latin typeface="华文宋体" panose="02010600040101010101" pitchFamily="2" charset="-122"/>
                <a:ea typeface="华文宋体" panose="02010600040101010101" pitchFamily="2" charset="-122"/>
              </a:rPr>
              <a:t>旨在建立一个去中心化的系统。该模型基于中央权威（服务提供者）的信任，用户并不负责管理其数据，甚至密码也可存储在受信的第三方系统上。有必要以某种方式向个别用户提供管理权限，确保用户可以访问数据，并且不依赖于第三方</a:t>
            </a:r>
            <a:r>
              <a:rPr lang="zh-CN" altLang="en-US" sz="2000" dirty="0" smtClean="0">
                <a:solidFill>
                  <a:schemeClr val="accent1"/>
                </a:solidFill>
                <a:latin typeface="华文宋体" panose="02010600040101010101" pitchFamily="2" charset="-122"/>
                <a:ea typeface="华文宋体" panose="02010600040101010101" pitchFamily="2" charset="-122"/>
              </a:rPr>
              <a:t>。</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b="1" dirty="0" smtClean="0">
                <a:solidFill>
                  <a:schemeClr val="accent1"/>
                </a:solidFill>
                <a:latin typeface="华文宋体" panose="02010600040101010101" pitchFamily="2" charset="-122"/>
                <a:ea typeface="华文宋体" panose="02010600040101010101" pitchFamily="2" charset="-122"/>
              </a:rPr>
              <a:t>网状网络：</a:t>
            </a:r>
            <a:r>
              <a:rPr lang="zh-CN" altLang="en-US" sz="2000" dirty="0" smtClean="0">
                <a:solidFill>
                  <a:schemeClr val="accent1"/>
                </a:solidFill>
                <a:latin typeface="华文宋体" panose="02010600040101010101" pitchFamily="2" charset="-122"/>
                <a:ea typeface="华文宋体" panose="02010600040101010101" pitchFamily="2" charset="-122"/>
              </a:rPr>
              <a:t>节点间可以直接对话，而不需要像服务提供商那样采用中心枢纽。例如</a:t>
            </a:r>
            <a:r>
              <a:rPr lang="en-US" altLang="zh-CN" sz="2000" dirty="0" err="1" smtClean="0">
                <a:solidFill>
                  <a:schemeClr val="accent1"/>
                </a:solidFill>
                <a:latin typeface="华文宋体" panose="02010600040101010101" pitchFamily="2" charset="-122"/>
                <a:ea typeface="华文宋体" panose="02010600040101010101" pitchFamily="2" charset="-122"/>
              </a:rPr>
              <a:t>Firechat</a:t>
            </a:r>
            <a:r>
              <a:rPr lang="zh-CN" altLang="en-US" sz="2000" dirty="0" smtClean="0">
                <a:solidFill>
                  <a:schemeClr val="accent1"/>
                </a:solidFill>
                <a:latin typeface="华文宋体" panose="02010600040101010101" pitchFamily="2" charset="-122"/>
                <a:ea typeface="华文宋体" panose="02010600040101010101" pitchFamily="2" charset="-122"/>
              </a:rPr>
              <a:t>，允许</a:t>
            </a:r>
            <a:r>
              <a:rPr lang="en-US" altLang="zh-CN" sz="2000" dirty="0" err="1" smtClean="0">
                <a:solidFill>
                  <a:schemeClr val="accent1"/>
                </a:solidFill>
                <a:latin typeface="华文宋体" panose="02010600040101010101" pitchFamily="2" charset="-122"/>
                <a:ea typeface="华文宋体" panose="02010600040101010101" pitchFamily="2" charset="-122"/>
              </a:rPr>
              <a:t>iphone</a:t>
            </a:r>
            <a:r>
              <a:rPr lang="zh-CN" altLang="en-US" sz="2000" dirty="0" smtClean="0">
                <a:solidFill>
                  <a:schemeClr val="accent1"/>
                </a:solidFill>
                <a:latin typeface="华文宋体" panose="02010600040101010101" pitchFamily="2" charset="-122"/>
                <a:ea typeface="华文宋体" panose="02010600040101010101" pitchFamily="2" charset="-122"/>
              </a:rPr>
              <a:t>用户在没有互联网的情况下以点对点的方式直接进行通信。</a:t>
            </a:r>
            <a:endParaRPr lang="zh-CN" altLang="en-US" sz="2000"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340811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082" y="528340"/>
            <a:ext cx="7295282"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去中心化组织</a:t>
            </a:r>
            <a:endParaRPr lang="zh-CN" altLang="en-US" sz="24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671082" y="1114696"/>
            <a:ext cx="10758918" cy="5588325"/>
          </a:xfrm>
          <a:prstGeom prst="rect">
            <a:avLst/>
          </a:prstGeom>
          <a:noFill/>
        </p:spPr>
        <p:txBody>
          <a:bodyPr wrap="square" rtlCol="0">
            <a:spAutoFit/>
          </a:bodyPr>
          <a:lstStyle/>
          <a:p>
            <a:pPr>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华文宋体" panose="02010600040101010101" pitchFamily="2" charset="-122"/>
                <a:ea typeface="华文宋体" panose="02010600040101010101" pitchFamily="2" charset="-122"/>
              </a:rPr>
              <a:t>去中心化组织（</a:t>
            </a:r>
            <a:r>
              <a:rPr lang="en-US" altLang="zh-CN" sz="2000" dirty="0" smtClean="0">
                <a:solidFill>
                  <a:schemeClr val="accent1"/>
                </a:solidFill>
                <a:latin typeface="华文宋体" panose="02010600040101010101" pitchFamily="2" charset="-122"/>
                <a:ea typeface="华文宋体" panose="02010600040101010101" pitchFamily="2" charset="-122"/>
              </a:rPr>
              <a:t>DO</a:t>
            </a:r>
            <a:r>
              <a:rPr lang="zh-CN" altLang="en-US" sz="2000" dirty="0" smtClean="0">
                <a:solidFill>
                  <a:schemeClr val="accent1"/>
                </a:solidFill>
                <a:latin typeface="华文宋体" panose="02010600040101010101" pitchFamily="2" charset="-122"/>
                <a:ea typeface="华文宋体" panose="02010600040101010101" pitchFamily="2" charset="-122"/>
              </a:rPr>
              <a:t>）表示在区块链上运行的软件程序，其思想源自人类社会中的各种组织。一旦</a:t>
            </a:r>
            <a:r>
              <a:rPr lang="en-US" altLang="zh-CN" sz="2000" dirty="0" smtClean="0">
                <a:solidFill>
                  <a:schemeClr val="accent1"/>
                </a:solidFill>
                <a:latin typeface="华文宋体" panose="02010600040101010101" pitchFamily="2" charset="-122"/>
                <a:ea typeface="华文宋体" panose="02010600040101010101" pitchFamily="2" charset="-122"/>
              </a:rPr>
              <a:t>DO</a:t>
            </a:r>
            <a:r>
              <a:rPr lang="zh-CN" altLang="en-US" sz="2000" dirty="0" smtClean="0">
                <a:solidFill>
                  <a:schemeClr val="accent1"/>
                </a:solidFill>
                <a:latin typeface="华文宋体" panose="02010600040101010101" pitchFamily="2" charset="-122"/>
                <a:ea typeface="华文宋体" panose="02010600040101010101" pitchFamily="2" charset="-122"/>
              </a:rPr>
              <a:t>被添加到区块链中，即呈现为去中心化特征，并且双方根据软件中定义的代码进行交互。</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去中心化自治组织（</a:t>
            </a:r>
            <a:r>
              <a:rPr lang="en-US" altLang="zh-CN" sz="2000" dirty="0" smtClean="0">
                <a:solidFill>
                  <a:schemeClr val="accent1"/>
                </a:solidFill>
                <a:latin typeface="华文宋体" panose="02010600040101010101" pitchFamily="2" charset="-122"/>
                <a:ea typeface="华文宋体" panose="02010600040101010101" pitchFamily="2" charset="-122"/>
              </a:rPr>
              <a:t>DAO</a:t>
            </a:r>
            <a:r>
              <a:rPr lang="zh-CN" altLang="en-US" sz="2000" dirty="0" smtClean="0">
                <a:solidFill>
                  <a:schemeClr val="accent1"/>
                </a:solidFill>
                <a:latin typeface="华文宋体" panose="02010600040101010101" pitchFamily="2" charset="-122"/>
                <a:ea typeface="华文宋体" panose="02010600040101010101" pitchFamily="2" charset="-122"/>
              </a:rPr>
              <a:t>）</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在区块链上运行，同时嵌入了管理和业务逻辑规则</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去中心化自治企业  </a:t>
            </a:r>
            <a:r>
              <a:rPr lang="en-US" altLang="zh-CN" sz="2000" dirty="0" smtClean="0">
                <a:solidFill>
                  <a:schemeClr val="accent1"/>
                </a:solidFill>
                <a:latin typeface="华文宋体" panose="02010600040101010101" pitchFamily="2" charset="-122"/>
                <a:ea typeface="华文宋体" panose="02010600040101010101" pitchFamily="2" charset="-122"/>
              </a:rPr>
              <a:t>(DAC)</a:t>
            </a:r>
          </a:p>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通过向参与者提供股票或支付股息获得收益</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去中心化自治社会  </a:t>
            </a:r>
            <a:r>
              <a:rPr lang="en-US" altLang="zh-CN" sz="2000" dirty="0" smtClean="0">
                <a:solidFill>
                  <a:schemeClr val="accent1"/>
                </a:solidFill>
                <a:latin typeface="华文宋体" panose="02010600040101010101" pitchFamily="2" charset="-122"/>
                <a:ea typeface="华文宋体" panose="02010600040101010101" pitchFamily="2" charset="-122"/>
              </a:rPr>
              <a:t>(DAS)</a:t>
            </a:r>
          </a:p>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在大量复杂的智能合约的帮助下，社会整体都可在区块链上运行，而</a:t>
            </a:r>
            <a:r>
              <a:rPr lang="en-US" altLang="zh-CN" sz="2000" dirty="0" smtClean="0">
                <a:solidFill>
                  <a:schemeClr val="accent1"/>
                </a:solidFill>
                <a:latin typeface="华文宋体" panose="02010600040101010101" pitchFamily="2" charset="-122"/>
                <a:ea typeface="华文宋体" panose="02010600040101010101" pitchFamily="2" charset="-122"/>
              </a:rPr>
              <a:t>DAO</a:t>
            </a:r>
            <a:r>
              <a:rPr lang="zh-CN" altLang="en-US" sz="2000" dirty="0" smtClean="0">
                <a:solidFill>
                  <a:schemeClr val="accent1"/>
                </a:solidFill>
                <a:latin typeface="华文宋体" panose="02010600040101010101" pitchFamily="2" charset="-122"/>
                <a:ea typeface="华文宋体" panose="02010600040101010101" pitchFamily="2" charset="-122"/>
              </a:rPr>
              <a:t>和去中心化的应用程序经结合后即可自动运行</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去中心化应用程序  （</a:t>
            </a:r>
            <a:r>
              <a:rPr lang="en-US" altLang="zh-CN" sz="2000" dirty="0" smtClean="0">
                <a:solidFill>
                  <a:schemeClr val="accent1"/>
                </a:solidFill>
                <a:latin typeface="华文宋体" panose="02010600040101010101" pitchFamily="2" charset="-122"/>
                <a:ea typeface="华文宋体" panose="02010600040101010101" pitchFamily="2" charset="-122"/>
              </a:rPr>
              <a:t>DAPP</a:t>
            </a:r>
            <a:r>
              <a:rPr lang="zh-CN" altLang="en-US" sz="2000" dirty="0" smtClean="0">
                <a:solidFill>
                  <a:schemeClr val="accent1"/>
                </a:solidFill>
                <a:latin typeface="华文宋体" panose="02010600040101010101" pitchFamily="2" charset="-122"/>
                <a:ea typeface="华文宋体" panose="02010600040101010101" pitchFamily="2" charset="-122"/>
              </a:rPr>
              <a:t>）</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r>
              <a:rPr lang="en-US" altLang="zh-CN" sz="2000" dirty="0" smtClean="0">
                <a:solidFill>
                  <a:schemeClr val="accent1"/>
                </a:solidFill>
                <a:latin typeface="华文宋体" panose="02010600040101010101" pitchFamily="2" charset="-122"/>
                <a:ea typeface="华文宋体" panose="02010600040101010101" pitchFamily="2" charset="-122"/>
              </a:rPr>
              <a:t>Type Ⅰ</a:t>
            </a:r>
            <a:r>
              <a:rPr lang="zh-CN" altLang="en-US" sz="2000" dirty="0" smtClean="0">
                <a:solidFill>
                  <a:schemeClr val="accent1"/>
                </a:solidFill>
                <a:latin typeface="华文宋体" panose="02010600040101010101" pitchFamily="2" charset="-122"/>
                <a:ea typeface="华文宋体" panose="02010600040101010101" pitchFamily="2" charset="-122"/>
              </a:rPr>
              <a:t>型：</a:t>
            </a:r>
            <a:r>
              <a:rPr lang="en-US" altLang="zh-CN" sz="2000" dirty="0" smtClean="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华文宋体" panose="02010600040101010101" pitchFamily="2" charset="-122"/>
                <a:ea typeface="华文宋体" panose="02010600040101010101" pitchFamily="2" charset="-122"/>
              </a:rPr>
              <a:t>在自己的区块链上运行的软件程序；</a:t>
            </a:r>
            <a:r>
              <a:rPr lang="en-US" altLang="zh-CN" sz="2000" dirty="0" smtClean="0">
                <a:solidFill>
                  <a:schemeClr val="accent1"/>
                </a:solidFill>
                <a:latin typeface="华文宋体" panose="02010600040101010101" pitchFamily="2" charset="-122"/>
                <a:ea typeface="华文宋体" panose="02010600040101010101" pitchFamily="2" charset="-122"/>
              </a:rPr>
              <a:t>Type Ⅱ</a:t>
            </a:r>
            <a:r>
              <a:rPr lang="zh-CN" altLang="en-US" sz="2000" dirty="0" smtClean="0">
                <a:solidFill>
                  <a:schemeClr val="accent1"/>
                </a:solidFill>
                <a:latin typeface="华文宋体" panose="02010600040101010101" pitchFamily="2" charset="-122"/>
                <a:ea typeface="华文宋体" panose="02010600040101010101" pitchFamily="2" charset="-122"/>
              </a:rPr>
              <a:t>型：使用另一个现有的区块链；</a:t>
            </a:r>
            <a:r>
              <a:rPr lang="en-US" altLang="zh-CN" sz="2000" dirty="0" smtClean="0">
                <a:solidFill>
                  <a:schemeClr val="accent1"/>
                </a:solidFill>
                <a:latin typeface="华文宋体" panose="02010600040101010101" pitchFamily="2" charset="-122"/>
                <a:ea typeface="华文宋体" panose="02010600040101010101" pitchFamily="2" charset="-122"/>
              </a:rPr>
              <a:t>Type Ⅲ</a:t>
            </a:r>
            <a:r>
              <a:rPr lang="zh-CN" altLang="en-US" sz="2000" dirty="0" smtClean="0">
                <a:solidFill>
                  <a:schemeClr val="accent1"/>
                </a:solidFill>
                <a:latin typeface="华文宋体" panose="02010600040101010101" pitchFamily="2" charset="-122"/>
                <a:ea typeface="华文宋体" panose="02010600040101010101" pitchFamily="2" charset="-122"/>
              </a:rPr>
              <a:t>型：仅采用现有的区块链解决方案中的相关协议</a:t>
            </a:r>
            <a:endParaRPr lang="zh-CN" altLang="en-US" sz="2000"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75702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082" y="653031"/>
            <a:ext cx="7295282"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去中心化应用程序</a:t>
            </a:r>
            <a:endParaRPr lang="zh-CN" altLang="en-US" sz="24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671082" y="1316182"/>
            <a:ext cx="10329427" cy="4247317"/>
          </a:xfrm>
          <a:prstGeom prst="rect">
            <a:avLst/>
          </a:prstGeom>
          <a:noFill/>
        </p:spPr>
        <p:txBody>
          <a:bodyPr wrap="square" rtlCol="0">
            <a:spAutoFit/>
          </a:bodyPr>
          <a:lstStyle/>
          <a:p>
            <a:pPr>
              <a:lnSpc>
                <a:spcPct val="150000"/>
              </a:lnSpc>
            </a:pPr>
            <a:r>
              <a:rPr lang="zh-CN" altLang="en-US" sz="2000" dirty="0">
                <a:solidFill>
                  <a:schemeClr val="accent1"/>
                </a:solidFill>
                <a:latin typeface="华文宋体" panose="02010600040101010101" pitchFamily="2" charset="-122"/>
                <a:ea typeface="华文宋体" panose="02010600040101010101" pitchFamily="2" charset="-122"/>
              </a:rPr>
              <a:t>    </a:t>
            </a:r>
            <a:r>
              <a:rPr lang="zh-CN" altLang="en-US" sz="2000" dirty="0" smtClean="0">
                <a:solidFill>
                  <a:schemeClr val="accent1"/>
                </a:solidFill>
                <a:latin typeface="华文宋体" panose="02010600040101010101" pitchFamily="2" charset="-122"/>
                <a:ea typeface="华文宋体" panose="02010600040101010101" pitchFamily="2" charset="-122"/>
              </a:rPr>
              <a:t>去中心化应用程序需满足下列条件：</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en-US" altLang="zh-CN" sz="2000" dirty="0" smtClean="0">
                <a:solidFill>
                  <a:schemeClr val="accent1"/>
                </a:solidFill>
                <a:latin typeface="华文宋体" panose="02010600040101010101" pitchFamily="2" charset="-122"/>
                <a:ea typeface="华文宋体" panose="02010600040101010101" pitchFamily="2" charset="-122"/>
              </a:rPr>
              <a:t>DAPP</a:t>
            </a:r>
            <a:r>
              <a:rPr lang="zh-CN" altLang="en-US" sz="2000" dirty="0" smtClean="0">
                <a:solidFill>
                  <a:schemeClr val="accent1"/>
                </a:solidFill>
                <a:latin typeface="华文宋体" panose="02010600040101010101" pitchFamily="2" charset="-122"/>
                <a:ea typeface="华文宋体" panose="02010600040101010101" pitchFamily="2" charset="-122"/>
              </a:rPr>
              <a:t>应该是完全开源的，且不应存在任何实体可控制大多数的令牌。应用程序的所有更改都必须参考社区给出的反馈意见。</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应用程序操作的数据和记录必须以加密方式实现安全保护，并存储在公共的、去中心化的区块链中，以避免出现任何中心故障。</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应用程序必须使用一个加密令牌，以便为那些为应用程序贡献价值的用户提供访问和奖励，例如，比特币矿工。</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p"/>
            </a:pPr>
            <a:r>
              <a:rPr lang="zh-CN" altLang="en-US" sz="2000" dirty="0" smtClean="0">
                <a:solidFill>
                  <a:schemeClr val="accent1"/>
                </a:solidFill>
                <a:latin typeface="华文宋体" panose="02010600040101010101" pitchFamily="2" charset="-122"/>
                <a:ea typeface="华文宋体" panose="02010600040101010101" pitchFamily="2" charset="-122"/>
              </a:rPr>
              <a:t>令牌必须由去中心化的应用程序根据标准的加密算法生成。该令牌作为对贡献者价值的证明。</a:t>
            </a:r>
            <a:endParaRPr lang="zh-CN" altLang="en-US" sz="2000"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079771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FE4DE4-F904-40DF-8CB1-48F1BA37CB7D}"/>
              </a:ext>
            </a:extLst>
          </p:cNvPr>
          <p:cNvSpPr txBox="1"/>
          <p:nvPr/>
        </p:nvSpPr>
        <p:spPr>
          <a:xfrm>
            <a:off x="1469160" y="1857665"/>
            <a:ext cx="9004300" cy="1446550"/>
          </a:xfrm>
          <a:prstGeom prst="rect">
            <a:avLst/>
          </a:prstGeom>
          <a:noFill/>
        </p:spPr>
        <p:txBody>
          <a:bodyPr wrap="square" rtlCol="0">
            <a:spAutoFit/>
          </a:bodyPr>
          <a:lstStyle/>
          <a:p>
            <a:pPr algn="ctr"/>
            <a:r>
              <a:rPr lang="en-US" altLang="zh-CN" sz="8800" b="1" dirty="0" smtClean="0">
                <a:solidFill>
                  <a:schemeClr val="bg1"/>
                </a:solidFill>
                <a:latin typeface="微软雅黑" panose="020B0503020204020204" pitchFamily="34" charset="-122"/>
                <a:ea typeface="微软雅黑" panose="020B0503020204020204" pitchFamily="34" charset="-122"/>
              </a:rPr>
              <a:t>Q&amp;A</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31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765" y="187028"/>
            <a:ext cx="4335798" cy="523220"/>
          </a:xfrm>
          <a:prstGeom prst="rect">
            <a:avLst/>
          </a:prstGeom>
        </p:spPr>
        <p:txBody>
          <a:bodyPr wrap="square">
            <a:spAutoFit/>
          </a:bodyPr>
          <a:lstStyle/>
          <a:p>
            <a:r>
              <a:rPr lang="zh-CN" altLang="en-US" sz="2800" dirty="0" smtClean="0">
                <a:solidFill>
                  <a:srgbClr val="00B050"/>
                </a:solidFill>
              </a:rPr>
              <a:t>分布式系统的模型</a:t>
            </a:r>
            <a:endParaRPr lang="zh-CN" altLang="en-US" sz="2800" dirty="0"/>
          </a:p>
        </p:txBody>
      </p:sp>
      <p:sp>
        <p:nvSpPr>
          <p:cNvPr id="39" name="Content Placeholder 2"/>
          <p:cNvSpPr txBox="1">
            <a:spLocks/>
          </p:cNvSpPr>
          <p:nvPr/>
        </p:nvSpPr>
        <p:spPr>
          <a:xfrm>
            <a:off x="998162" y="1104609"/>
            <a:ext cx="9728006" cy="45259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0070C0"/>
                </a:solidFill>
              </a:rPr>
              <a:t>同步系统</a:t>
            </a:r>
            <a:r>
              <a:rPr lang="en-US" dirty="0" smtClean="0"/>
              <a:t>:  </a:t>
            </a:r>
            <a:r>
              <a:rPr lang="zh-CN" altLang="en-US" dirty="0" smtClean="0"/>
              <a:t>消息处理及传输都有可以预知的时间边界</a:t>
            </a:r>
            <a:endParaRPr lang="en-US" altLang="zh-CN" dirty="0" smtClean="0"/>
          </a:p>
          <a:p>
            <a:pPr marL="0" indent="0">
              <a:buNone/>
            </a:pPr>
            <a:r>
              <a:rPr lang="zh-CN" altLang="en-US" dirty="0"/>
              <a:t> </a:t>
            </a:r>
            <a:r>
              <a:rPr lang="zh-CN" altLang="en-US" dirty="0" smtClean="0"/>
              <a:t> </a:t>
            </a:r>
            <a:r>
              <a:rPr lang="en-US" altLang="zh-CN" dirty="0" smtClean="0"/>
              <a:t>                  </a:t>
            </a:r>
            <a:r>
              <a:rPr lang="zh-CN" altLang="en-US" dirty="0"/>
              <a:t>时钟</a:t>
            </a:r>
            <a:r>
              <a:rPr lang="zh-CN" altLang="en-US" dirty="0" smtClean="0"/>
              <a:t>漂移边界</a:t>
            </a:r>
            <a:endParaRPr lang="en-US" altLang="zh-CN" dirty="0" smtClean="0"/>
          </a:p>
          <a:p>
            <a:pPr marL="0" indent="0">
              <a:buNone/>
            </a:pPr>
            <a:r>
              <a:rPr lang="en-US" altLang="zh-CN" dirty="0" smtClean="0">
                <a:solidFill>
                  <a:srgbClr val="0070C0"/>
                </a:solidFill>
              </a:rPr>
              <a:t>                    </a:t>
            </a:r>
            <a:r>
              <a:rPr lang="zh-CN" altLang="en-US" dirty="0" smtClean="0">
                <a:solidFill>
                  <a:srgbClr val="0070C0"/>
                </a:solidFill>
              </a:rPr>
              <a:t>可以使用超时</a:t>
            </a:r>
            <a:endParaRPr lang="en-US" altLang="zh-CN" dirty="0" smtClean="0">
              <a:solidFill>
                <a:srgbClr val="0070C0"/>
              </a:solidFill>
            </a:endParaRPr>
          </a:p>
          <a:p>
            <a:r>
              <a:rPr lang="zh-CN" altLang="en-US" dirty="0" smtClean="0">
                <a:solidFill>
                  <a:srgbClr val="0070C0"/>
                </a:solidFill>
              </a:rPr>
              <a:t>异步系统</a:t>
            </a:r>
            <a:r>
              <a:rPr lang="en-US" smtClean="0"/>
              <a:t>:  </a:t>
            </a:r>
            <a:r>
              <a:rPr lang="zh-CN" altLang="en-US" smtClean="0">
                <a:solidFill>
                  <a:srgbClr val="FF0000"/>
                </a:solidFill>
              </a:rPr>
              <a:t>无法</a:t>
            </a:r>
            <a:r>
              <a:rPr lang="zh-CN" altLang="en-US" dirty="0" smtClean="0">
                <a:solidFill>
                  <a:srgbClr val="FF0000"/>
                </a:solidFill>
              </a:rPr>
              <a:t>预知的时间边界、时钟漂移等</a:t>
            </a:r>
            <a:endParaRPr lang="en-US" dirty="0" smtClean="0"/>
          </a:p>
          <a:p>
            <a:pPr marL="0" lvl="1" indent="0">
              <a:spcBef>
                <a:spcPts val="1000"/>
              </a:spcBef>
              <a:buNone/>
            </a:pPr>
            <a:r>
              <a:rPr lang="en-US" sz="2800" dirty="0" smtClean="0">
                <a:solidFill>
                  <a:srgbClr val="0070C0"/>
                </a:solidFill>
              </a:rPr>
              <a:t>                     </a:t>
            </a:r>
            <a:r>
              <a:rPr lang="zh-CN" altLang="en-US" sz="2800" dirty="0" smtClean="0">
                <a:solidFill>
                  <a:srgbClr val="0070C0"/>
                </a:solidFill>
              </a:rPr>
              <a:t>更加实际，无法使用超时</a:t>
            </a:r>
            <a:r>
              <a:rPr lang="en-US" altLang="zh-CN" sz="2800" dirty="0" smtClean="0">
                <a:solidFill>
                  <a:srgbClr val="0070C0"/>
                </a:solidFill>
              </a:rPr>
              <a:t>.</a:t>
            </a:r>
            <a:endParaRPr lang="en-US" sz="2800" dirty="0">
              <a:solidFill>
                <a:srgbClr val="0070C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33" y="4021997"/>
            <a:ext cx="4436630" cy="246362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856" y="4106006"/>
            <a:ext cx="4009252" cy="2379617"/>
          </a:xfrm>
          <a:prstGeom prst="rect">
            <a:avLst/>
          </a:prstGeom>
        </p:spPr>
      </p:pic>
    </p:spTree>
    <p:extLst>
      <p:ext uri="{BB962C8B-B14F-4D97-AF65-F5344CB8AC3E}">
        <p14:creationId xmlns:p14="http://schemas.microsoft.com/office/powerpoint/2010/main" val="320970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9475" y="580592"/>
            <a:ext cx="5500254"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2. CAP</a:t>
            </a:r>
            <a:r>
              <a:rPr lang="zh-CN" altLang="en-US" sz="2400" dirty="0">
                <a:latin typeface="华文中宋" panose="02010600040101010101" pitchFamily="2" charset="-122"/>
                <a:ea typeface="华文中宋" panose="02010600040101010101" pitchFamily="2" charset="-122"/>
              </a:rPr>
              <a:t>定理</a:t>
            </a:r>
          </a:p>
        </p:txBody>
      </p:sp>
      <p:sp>
        <p:nvSpPr>
          <p:cNvPr id="10" name="文本框 9"/>
          <p:cNvSpPr txBox="1"/>
          <p:nvPr/>
        </p:nvSpPr>
        <p:spPr>
          <a:xfrm>
            <a:off x="637309" y="1233055"/>
            <a:ext cx="10515600" cy="2400657"/>
          </a:xfrm>
          <a:prstGeom prst="rect">
            <a:avLst/>
          </a:prstGeom>
          <a:noFill/>
        </p:spPr>
        <p:txBody>
          <a:bodyPr wrap="square" rtlCol="0">
            <a:spAutoFit/>
          </a:bodyPr>
          <a:lstStyle/>
          <a:p>
            <a:pPr>
              <a:lnSpc>
                <a:spcPct val="150000"/>
              </a:lnSpc>
            </a:pPr>
            <a:r>
              <a:rPr lang="zh-CN" altLang="en-US" dirty="0"/>
              <a:t> </a:t>
            </a:r>
            <a:r>
              <a:rPr lang="en-US" altLang="zh-CN" sz="2000" b="1" dirty="0">
                <a:solidFill>
                  <a:schemeClr val="accent1"/>
                </a:solidFill>
                <a:latin typeface="华文宋体" panose="02010600040101010101" pitchFamily="2" charset="-122"/>
                <a:ea typeface="华文宋体" panose="02010600040101010101" pitchFamily="2" charset="-122"/>
              </a:rPr>
              <a:t>CAP</a:t>
            </a:r>
            <a:r>
              <a:rPr lang="zh-CN" altLang="en-US" sz="2000" b="1" dirty="0" smtClean="0">
                <a:solidFill>
                  <a:schemeClr val="accent1"/>
                </a:solidFill>
                <a:latin typeface="华文宋体" panose="02010600040101010101" pitchFamily="2" charset="-122"/>
                <a:ea typeface="华文宋体" panose="02010600040101010101" pitchFamily="2" charset="-122"/>
              </a:rPr>
              <a:t>定理</a:t>
            </a:r>
            <a:r>
              <a:rPr lang="zh-CN" altLang="en-US" sz="2000" dirty="0" smtClean="0">
                <a:solidFill>
                  <a:schemeClr val="accent1"/>
                </a:solidFill>
                <a:latin typeface="华文宋体" panose="02010600040101010101" pitchFamily="2" charset="-122"/>
                <a:ea typeface="华文宋体" panose="02010600040101010101" pitchFamily="2" charset="-122"/>
              </a:rPr>
              <a:t>，又称布鲁尔定理：</a:t>
            </a:r>
            <a:r>
              <a:rPr lang="zh-CN" altLang="en-US" sz="2000" dirty="0">
                <a:solidFill>
                  <a:schemeClr val="accent1"/>
                </a:solidFill>
                <a:latin typeface="华文宋体" panose="02010600040101010101" pitchFamily="2" charset="-122"/>
                <a:ea typeface="华文宋体" panose="02010600040101010101" pitchFamily="2" charset="-122"/>
              </a:rPr>
              <a:t>任意分布式系统</a:t>
            </a:r>
            <a:r>
              <a:rPr lang="zh-CN" altLang="en-US" sz="2000" b="1" dirty="0">
                <a:solidFill>
                  <a:schemeClr val="accent1"/>
                </a:solidFill>
                <a:latin typeface="华文宋体" panose="02010600040101010101" pitchFamily="2" charset="-122"/>
                <a:ea typeface="华文宋体" panose="02010600040101010101" pitchFamily="2" charset="-122"/>
              </a:rPr>
              <a:t>不能同时拥有</a:t>
            </a:r>
            <a:r>
              <a:rPr lang="zh-CN" altLang="en-US" sz="2000" dirty="0">
                <a:solidFill>
                  <a:schemeClr val="accent1"/>
                </a:solidFill>
                <a:latin typeface="华文宋体" panose="02010600040101010101" pitchFamily="2" charset="-122"/>
                <a:ea typeface="华文宋体" panose="02010600040101010101" pitchFamily="2" charset="-122"/>
              </a:rPr>
              <a:t>一致性，可用性，分区</a:t>
            </a:r>
            <a:r>
              <a:rPr lang="zh-CN" altLang="en-US" sz="2000" dirty="0" smtClean="0">
                <a:solidFill>
                  <a:schemeClr val="accent1"/>
                </a:solidFill>
                <a:latin typeface="华文宋体" panose="02010600040101010101" pitchFamily="2" charset="-122"/>
                <a:ea typeface="华文宋体" panose="02010600040101010101" pitchFamily="2" charset="-122"/>
              </a:rPr>
              <a:t>容错性</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742950" lvl="1" indent="-285750">
              <a:lnSpc>
                <a:spcPct val="150000"/>
              </a:lnSpc>
              <a:buFont typeface="Wingdings" panose="05000000000000000000" pitchFamily="2" charset="2"/>
              <a:buChar char="p"/>
            </a:pPr>
            <a:r>
              <a:rPr lang="zh-CN" altLang="en-US" sz="2000" b="1" dirty="0" smtClean="0">
                <a:solidFill>
                  <a:schemeClr val="accent1"/>
                </a:solidFill>
                <a:latin typeface="华文宋体" panose="02010600040101010101" pitchFamily="2" charset="-122"/>
                <a:ea typeface="华文宋体" panose="02010600040101010101" pitchFamily="2" charset="-122"/>
              </a:rPr>
              <a:t>一致性</a:t>
            </a:r>
            <a:r>
              <a:rPr lang="zh-CN" altLang="en-US" sz="2000" dirty="0">
                <a:solidFill>
                  <a:schemeClr val="accent1"/>
                </a:solidFill>
                <a:latin typeface="华文宋体" panose="02010600040101010101" pitchFamily="2" charset="-122"/>
                <a:ea typeface="华文宋体" panose="02010600040101010101" pitchFamily="2" charset="-122"/>
              </a:rPr>
              <a:t>：任意节点拥有最新数据</a:t>
            </a:r>
            <a:r>
              <a:rPr lang="zh-CN" altLang="en-US" sz="2000" dirty="0" smtClean="0">
                <a:solidFill>
                  <a:schemeClr val="accent1"/>
                </a:solidFill>
                <a:latin typeface="华文宋体" panose="02010600040101010101" pitchFamily="2" charset="-122"/>
                <a:ea typeface="华文宋体" panose="02010600040101010101" pitchFamily="2" charset="-122"/>
              </a:rPr>
              <a:t>副本</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742950" lvl="1" indent="-285750">
              <a:lnSpc>
                <a:spcPct val="150000"/>
              </a:lnSpc>
              <a:buFont typeface="Wingdings" panose="05000000000000000000" pitchFamily="2" charset="2"/>
              <a:buChar char="p"/>
            </a:pPr>
            <a:r>
              <a:rPr lang="zh-CN" altLang="en-US" sz="2000" b="1" dirty="0">
                <a:solidFill>
                  <a:schemeClr val="accent1"/>
                </a:solidFill>
                <a:latin typeface="华文宋体" panose="02010600040101010101" pitchFamily="2" charset="-122"/>
                <a:ea typeface="华文宋体" panose="02010600040101010101" pitchFamily="2" charset="-122"/>
              </a:rPr>
              <a:t>可用性</a:t>
            </a:r>
            <a:r>
              <a:rPr lang="zh-CN" altLang="en-US" sz="2000" dirty="0">
                <a:solidFill>
                  <a:schemeClr val="accent1"/>
                </a:solidFill>
                <a:latin typeface="华文宋体" panose="02010600040101010101" pitchFamily="2" charset="-122"/>
                <a:ea typeface="华文宋体" panose="02010600040101010101" pitchFamily="2" charset="-122"/>
              </a:rPr>
              <a:t>：系统在使用期间可以被访问</a:t>
            </a:r>
            <a:r>
              <a:rPr lang="zh-CN" altLang="en-US" sz="2000" dirty="0" smtClean="0">
                <a:solidFill>
                  <a:schemeClr val="accent1"/>
                </a:solidFill>
                <a:latin typeface="华文宋体" panose="02010600040101010101" pitchFamily="2" charset="-122"/>
                <a:ea typeface="华文宋体" panose="02010600040101010101" pitchFamily="2" charset="-122"/>
              </a:rPr>
              <a:t>，接收请求并在必要</a:t>
            </a:r>
            <a:r>
              <a:rPr lang="zh-CN" altLang="en-US" sz="2000" dirty="0">
                <a:solidFill>
                  <a:schemeClr val="accent1"/>
                </a:solidFill>
                <a:latin typeface="华文宋体" panose="02010600040101010101" pitchFamily="2" charset="-122"/>
                <a:ea typeface="华文宋体" panose="02010600040101010101" pitchFamily="2" charset="-122"/>
              </a:rPr>
              <a:t>时</a:t>
            </a:r>
            <a:r>
              <a:rPr lang="zh-CN" altLang="en-US" sz="2000" dirty="0" smtClean="0">
                <a:solidFill>
                  <a:schemeClr val="accent1"/>
                </a:solidFill>
                <a:latin typeface="华文宋体" panose="02010600040101010101" pitchFamily="2" charset="-122"/>
                <a:ea typeface="华文宋体" panose="02010600040101010101" pitchFamily="2" charset="-122"/>
              </a:rPr>
              <a:t>做出</a:t>
            </a:r>
            <a:r>
              <a:rPr lang="zh-CN" altLang="en-US" sz="2000" dirty="0">
                <a:solidFill>
                  <a:schemeClr val="accent1"/>
                </a:solidFill>
                <a:latin typeface="华文宋体" panose="02010600040101010101" pitchFamily="2" charset="-122"/>
                <a:ea typeface="华文宋体" panose="02010600040101010101" pitchFamily="2" charset="-122"/>
              </a:rPr>
              <a:t>响</a:t>
            </a:r>
            <a:r>
              <a:rPr lang="zh-CN" altLang="en-US" sz="2000" dirty="0" smtClean="0">
                <a:solidFill>
                  <a:schemeClr val="accent1"/>
                </a:solidFill>
                <a:latin typeface="华文宋体" panose="02010600040101010101" pitchFamily="2" charset="-122"/>
                <a:ea typeface="华文宋体" panose="02010600040101010101" pitchFamily="2" charset="-122"/>
              </a:rPr>
              <a:t>应</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marL="742950" lvl="1" indent="-285750">
              <a:lnSpc>
                <a:spcPct val="150000"/>
              </a:lnSpc>
              <a:buFont typeface="Wingdings" panose="05000000000000000000" pitchFamily="2" charset="2"/>
              <a:buChar char="p"/>
            </a:pPr>
            <a:r>
              <a:rPr lang="zh-CN" altLang="en-US" sz="2000" b="1" dirty="0">
                <a:solidFill>
                  <a:schemeClr val="accent1"/>
                </a:solidFill>
                <a:latin typeface="华文宋体" panose="02010600040101010101" pitchFamily="2" charset="-122"/>
                <a:ea typeface="华文宋体" panose="02010600040101010101" pitchFamily="2" charset="-122"/>
              </a:rPr>
              <a:t>分区容错性</a:t>
            </a:r>
            <a:r>
              <a:rPr lang="zh-CN" altLang="en-US" sz="2000" dirty="0">
                <a:solidFill>
                  <a:schemeClr val="accent1"/>
                </a:solidFill>
                <a:latin typeface="华文宋体" panose="02010600040101010101" pitchFamily="2" charset="-122"/>
                <a:ea typeface="华文宋体" panose="02010600040101010101" pitchFamily="2" charset="-122"/>
              </a:rPr>
              <a:t>：一组节点的失效不影响系统的</a:t>
            </a:r>
            <a:r>
              <a:rPr lang="zh-CN" altLang="en-US" sz="2000" dirty="0" smtClean="0">
                <a:solidFill>
                  <a:schemeClr val="accent1"/>
                </a:solidFill>
                <a:latin typeface="华文宋体" panose="02010600040101010101" pitchFamily="2" charset="-122"/>
                <a:ea typeface="华文宋体" panose="02010600040101010101" pitchFamily="2" charset="-122"/>
              </a:rPr>
              <a:t>运行</a:t>
            </a:r>
            <a:endParaRPr lang="en-US" altLang="zh-CN" sz="2000" dirty="0" smtClean="0">
              <a:solidFill>
                <a:schemeClr val="accent1"/>
              </a:solidFill>
              <a:latin typeface="华文宋体" panose="02010600040101010101" pitchFamily="2" charset="-122"/>
              <a:ea typeface="华文宋体" panose="02010600040101010101" pitchFamily="2" charset="-122"/>
            </a:endParaRPr>
          </a:p>
          <a:p>
            <a:pPr lvl="1">
              <a:lnSpc>
                <a:spcPct val="150000"/>
              </a:lnSpc>
            </a:pP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684" y="2826151"/>
            <a:ext cx="4230772" cy="3544038"/>
          </a:xfrm>
          <a:prstGeom prst="rect">
            <a:avLst/>
          </a:prstGeom>
        </p:spPr>
      </p:pic>
    </p:spTree>
    <p:extLst>
      <p:ext uri="{BB962C8B-B14F-4D97-AF65-F5344CB8AC3E}">
        <p14:creationId xmlns:p14="http://schemas.microsoft.com/office/powerpoint/2010/main" val="170429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5823" y="5151020"/>
            <a:ext cx="6096000" cy="923330"/>
          </a:xfrm>
          <a:prstGeom prst="rect">
            <a:avLst/>
          </a:prstGeom>
        </p:spPr>
        <p:txBody>
          <a:bodyPr>
            <a:spAutoFit/>
          </a:bodyPr>
          <a:lstStyle/>
          <a:p>
            <a:r>
              <a:rPr lang="zh-CN" altLang="en-US" dirty="0">
                <a:solidFill>
                  <a:srgbClr val="111111"/>
                </a:solidFill>
                <a:latin typeface="Georgia" panose="02040502050405020303" pitchFamily="18" charset="0"/>
              </a:rPr>
              <a:t>写操作之后的读操作，必须返回该值。举例来说，某条记录是 </a:t>
            </a:r>
            <a:r>
              <a:rPr lang="en-US" altLang="zh-CN" dirty="0">
                <a:solidFill>
                  <a:srgbClr val="111111"/>
                </a:solidFill>
                <a:latin typeface="Georgia" panose="02040502050405020303" pitchFamily="18" charset="0"/>
              </a:rPr>
              <a:t>v0</a:t>
            </a:r>
            <a:r>
              <a:rPr lang="zh-CN" altLang="en-US" dirty="0">
                <a:solidFill>
                  <a:srgbClr val="111111"/>
                </a:solidFill>
                <a:latin typeface="Georgia" panose="02040502050405020303" pitchFamily="18" charset="0"/>
              </a:rPr>
              <a:t>，用户向 </a:t>
            </a:r>
            <a:r>
              <a:rPr lang="en-US" altLang="zh-CN" dirty="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发起一个写操作，将其改为 </a:t>
            </a:r>
            <a:r>
              <a:rPr lang="en-US" altLang="zh-CN" dirty="0">
                <a:solidFill>
                  <a:srgbClr val="111111"/>
                </a:solidFill>
                <a:latin typeface="Georgia" panose="02040502050405020303" pitchFamily="18" charset="0"/>
              </a:rPr>
              <a:t>v1</a:t>
            </a:r>
            <a:r>
              <a:rPr lang="zh-CN" altLang="en-US" dirty="0" smtClean="0">
                <a:solidFill>
                  <a:srgbClr val="111111"/>
                </a:solidFill>
                <a:latin typeface="Georgia" panose="02040502050405020303" pitchFamily="18" charset="0"/>
              </a:rPr>
              <a:t>。</a:t>
            </a:r>
            <a:endParaRPr lang="en-US" altLang="zh-CN" dirty="0" smtClean="0">
              <a:solidFill>
                <a:srgbClr val="111111"/>
              </a:solidFill>
              <a:latin typeface="Georgia" panose="02040502050405020303" pitchFamily="18" charset="0"/>
            </a:endParaRPr>
          </a:p>
          <a:p>
            <a:r>
              <a:rPr lang="zh-CN" altLang="en-US" dirty="0"/>
              <a:t>接下来，用户的读操作就会得到 </a:t>
            </a:r>
            <a:r>
              <a:rPr lang="en-US" altLang="zh-CN" dirty="0"/>
              <a:t>v1</a:t>
            </a:r>
            <a:r>
              <a:rPr lang="zh-CN" altLang="en-US" dirty="0"/>
              <a:t>。这就叫一致性。</a:t>
            </a:r>
          </a:p>
        </p:txBody>
      </p:sp>
      <p:sp>
        <p:nvSpPr>
          <p:cNvPr id="4" name="矩形 3"/>
          <p:cNvSpPr/>
          <p:nvPr/>
        </p:nvSpPr>
        <p:spPr>
          <a:xfrm>
            <a:off x="701023" y="265045"/>
            <a:ext cx="877163"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一致性</a:t>
            </a:r>
            <a:endParaRPr lang="zh-CN" altLang="en-US" dirty="0"/>
          </a:p>
        </p:txBody>
      </p:sp>
      <p:pic>
        <p:nvPicPr>
          <p:cNvPr id="7" name="Picture 4" descr="https://www.wangbase.com/blogimg/asset/201807/bg20180716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995" y="1575028"/>
            <a:ext cx="36957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wangbase.com/blogimg/asset/201807/bg20180716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5" y="1517877"/>
            <a:ext cx="334327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5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59981" y="4513844"/>
            <a:ext cx="6096000" cy="1754326"/>
          </a:xfrm>
          <a:prstGeom prst="rect">
            <a:avLst/>
          </a:prstGeom>
        </p:spPr>
        <p:txBody>
          <a:bodyPr>
            <a:spAutoFit/>
          </a:bodyPr>
          <a:lstStyle/>
          <a:p>
            <a:r>
              <a:rPr lang="zh-CN" altLang="en-US" dirty="0">
                <a:solidFill>
                  <a:srgbClr val="111111"/>
                </a:solidFill>
                <a:latin typeface="Georgia" panose="02040502050405020303" pitchFamily="18" charset="0"/>
              </a:rPr>
              <a:t>用户有可能向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发起读操作，由于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的值没有发生变化，因此返回的是 </a:t>
            </a:r>
            <a:r>
              <a:rPr lang="en-US" altLang="zh-CN" dirty="0">
                <a:solidFill>
                  <a:srgbClr val="111111"/>
                </a:solidFill>
                <a:latin typeface="Georgia" panose="02040502050405020303" pitchFamily="18" charset="0"/>
              </a:rPr>
              <a:t>v0</a:t>
            </a:r>
            <a:r>
              <a:rPr lang="zh-CN" altLang="en-US" dirty="0" smtClean="0">
                <a:solidFill>
                  <a:srgbClr val="111111"/>
                </a:solidFill>
                <a:latin typeface="Georgia" panose="02040502050405020303" pitchFamily="18" charset="0"/>
              </a:rPr>
              <a:t>。</a:t>
            </a:r>
            <a:endParaRPr lang="en-US" altLang="zh-CN" dirty="0" smtClean="0">
              <a:solidFill>
                <a:srgbClr val="111111"/>
              </a:solidFill>
              <a:latin typeface="Georgia" panose="02040502050405020303" pitchFamily="18" charset="0"/>
            </a:endParaRPr>
          </a:p>
          <a:p>
            <a:r>
              <a:rPr lang="en-US" altLang="zh-CN" dirty="0" smtClean="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和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读操作的结果不一致，这就不满足一致性了</a:t>
            </a:r>
            <a:r>
              <a:rPr lang="zh-CN" altLang="en-US" dirty="0" smtClean="0">
                <a:solidFill>
                  <a:srgbClr val="111111"/>
                </a:solidFill>
                <a:latin typeface="Georgia" panose="02040502050405020303" pitchFamily="18" charset="0"/>
              </a:rPr>
              <a:t>。</a:t>
            </a:r>
            <a:endParaRPr lang="en-US" altLang="zh-CN" dirty="0" smtClean="0">
              <a:solidFill>
                <a:srgbClr val="111111"/>
              </a:solidFill>
              <a:latin typeface="Georgia" panose="02040502050405020303" pitchFamily="18" charset="0"/>
            </a:endParaRPr>
          </a:p>
          <a:p>
            <a:r>
              <a:rPr lang="zh-CN" altLang="en-US" dirty="0"/>
              <a:t>为了让 </a:t>
            </a:r>
            <a:r>
              <a:rPr lang="en-US" altLang="zh-CN" dirty="0"/>
              <a:t>G2 </a:t>
            </a:r>
            <a:r>
              <a:rPr lang="zh-CN" altLang="en-US" dirty="0"/>
              <a:t>也能变为 </a:t>
            </a:r>
            <a:r>
              <a:rPr lang="en-US" altLang="zh-CN" dirty="0"/>
              <a:t>v1</a:t>
            </a:r>
            <a:r>
              <a:rPr lang="zh-CN" altLang="en-US" dirty="0"/>
              <a:t>，就要在 </a:t>
            </a:r>
            <a:r>
              <a:rPr lang="en-US" altLang="zh-CN" dirty="0"/>
              <a:t>G1 </a:t>
            </a:r>
            <a:r>
              <a:rPr lang="zh-CN" altLang="en-US" dirty="0"/>
              <a:t>写操作的时候，让 </a:t>
            </a:r>
            <a:r>
              <a:rPr lang="en-US" altLang="zh-CN" dirty="0"/>
              <a:t>G1 </a:t>
            </a:r>
            <a:r>
              <a:rPr lang="zh-CN" altLang="en-US" dirty="0"/>
              <a:t>向 </a:t>
            </a:r>
            <a:r>
              <a:rPr lang="en-US" altLang="zh-CN" dirty="0"/>
              <a:t>G2 </a:t>
            </a:r>
            <a:r>
              <a:rPr lang="zh-CN" altLang="en-US" dirty="0"/>
              <a:t>发送一条消息，要求 </a:t>
            </a:r>
            <a:r>
              <a:rPr lang="en-US" altLang="zh-CN" dirty="0"/>
              <a:t>G2 </a:t>
            </a:r>
            <a:r>
              <a:rPr lang="zh-CN" altLang="en-US" dirty="0"/>
              <a:t>也改成 </a:t>
            </a:r>
            <a:r>
              <a:rPr lang="en-US" altLang="zh-CN" dirty="0"/>
              <a:t>v1</a:t>
            </a:r>
            <a:r>
              <a:rPr lang="zh-CN" altLang="en-US" dirty="0" smtClean="0"/>
              <a:t>。</a:t>
            </a:r>
            <a:r>
              <a:rPr lang="zh-CN" altLang="en-US" dirty="0"/>
              <a:t>这样的话，用户向 </a:t>
            </a:r>
            <a:r>
              <a:rPr lang="en-US" altLang="zh-CN" dirty="0"/>
              <a:t>G2 </a:t>
            </a:r>
            <a:r>
              <a:rPr lang="zh-CN" altLang="en-US" dirty="0"/>
              <a:t>发起读操作，也能得到 </a:t>
            </a:r>
            <a:r>
              <a:rPr lang="en-US" altLang="zh-CN" dirty="0"/>
              <a:t>v1</a:t>
            </a:r>
            <a:r>
              <a:rPr lang="zh-CN" altLang="en-US" dirty="0"/>
              <a:t>。</a:t>
            </a:r>
          </a:p>
        </p:txBody>
      </p:sp>
      <p:sp>
        <p:nvSpPr>
          <p:cNvPr id="4" name="矩形 3"/>
          <p:cNvSpPr/>
          <p:nvPr/>
        </p:nvSpPr>
        <p:spPr>
          <a:xfrm>
            <a:off x="701023" y="265045"/>
            <a:ext cx="877163"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一致性</a:t>
            </a:r>
            <a:endParaRPr lang="zh-CN" altLang="en-US" dirty="0"/>
          </a:p>
        </p:txBody>
      </p:sp>
      <p:pic>
        <p:nvPicPr>
          <p:cNvPr id="1026" name="Picture 2" descr="https://www.wangbase.com/blogimg/asset/201807/bg20180716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587" y="1265818"/>
            <a:ext cx="6600825" cy="3248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wangbase.com/blogimg/asset/201807/bg20180716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59" y="1339218"/>
            <a:ext cx="36957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5823" y="5151020"/>
            <a:ext cx="6096000" cy="646331"/>
          </a:xfrm>
          <a:prstGeom prst="rect">
            <a:avLst/>
          </a:prstGeom>
        </p:spPr>
        <p:txBody>
          <a:bodyPr>
            <a:spAutoFit/>
          </a:bodyPr>
          <a:lstStyle/>
          <a:p>
            <a:r>
              <a:rPr lang="en-US" altLang="zh-CN" dirty="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和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是两台跨区的服务器。</a:t>
            </a:r>
            <a:r>
              <a:rPr lang="en-US" altLang="zh-CN" dirty="0">
                <a:solidFill>
                  <a:srgbClr val="111111"/>
                </a:solidFill>
                <a:latin typeface="Georgia" panose="02040502050405020303" pitchFamily="18" charset="0"/>
              </a:rPr>
              <a:t>G1 </a:t>
            </a:r>
            <a:r>
              <a:rPr lang="zh-CN" altLang="en-US" dirty="0">
                <a:solidFill>
                  <a:srgbClr val="111111"/>
                </a:solidFill>
                <a:latin typeface="Georgia" panose="02040502050405020303" pitchFamily="18" charset="0"/>
              </a:rPr>
              <a:t>向 </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发送一条消息，</a:t>
            </a:r>
            <a:r>
              <a:rPr lang="en-US" altLang="zh-CN" dirty="0">
                <a:solidFill>
                  <a:srgbClr val="111111"/>
                </a:solidFill>
                <a:latin typeface="Georgia" panose="02040502050405020303" pitchFamily="18" charset="0"/>
              </a:rPr>
              <a:t>G2 </a:t>
            </a:r>
            <a:r>
              <a:rPr lang="zh-CN" altLang="en-US" dirty="0">
                <a:solidFill>
                  <a:srgbClr val="111111"/>
                </a:solidFill>
                <a:latin typeface="Georgia" panose="02040502050405020303" pitchFamily="18" charset="0"/>
              </a:rPr>
              <a:t>可能无法收到。系统设计的时候，必须考虑到这种情况。</a:t>
            </a:r>
            <a:endParaRPr lang="zh-CN" altLang="en-US" dirty="0"/>
          </a:p>
        </p:txBody>
      </p:sp>
      <p:sp>
        <p:nvSpPr>
          <p:cNvPr id="4" name="矩形 3"/>
          <p:cNvSpPr/>
          <p:nvPr/>
        </p:nvSpPr>
        <p:spPr>
          <a:xfrm>
            <a:off x="701023" y="265045"/>
            <a:ext cx="1338828" cy="369332"/>
          </a:xfrm>
          <a:prstGeom prst="rect">
            <a:avLst/>
          </a:prstGeom>
        </p:spPr>
        <p:txBody>
          <a:bodyPr wrap="none">
            <a:spAutoFit/>
          </a:bodyPr>
          <a:lstStyle/>
          <a:p>
            <a:r>
              <a:rPr lang="zh-CN" altLang="en-US" b="1" dirty="0">
                <a:solidFill>
                  <a:schemeClr val="accent1"/>
                </a:solidFill>
                <a:latin typeface="华文宋体" panose="02010600040101010101" pitchFamily="2" charset="-122"/>
                <a:ea typeface="华文宋体" panose="02010600040101010101" pitchFamily="2" charset="-122"/>
              </a:rPr>
              <a:t>分区容错性</a:t>
            </a:r>
            <a:endParaRPr lang="zh-CN" altLang="en-US" dirty="0"/>
          </a:p>
        </p:txBody>
      </p:sp>
      <p:pic>
        <p:nvPicPr>
          <p:cNvPr id="3074" name="Picture 2" descr="https://www.wangbase.com/blogimg/asset/201807/bg20180716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75" y="1127876"/>
            <a:ext cx="4597909" cy="366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62167"/>
      </p:ext>
    </p:extLst>
  </p:cSld>
  <p:clrMapOvr>
    <a:masterClrMapping/>
  </p:clrMapOvr>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4284</TotalTime>
  <Words>4401</Words>
  <Application>Microsoft Office PowerPoint</Application>
  <PresentationFormat>宽屏</PresentationFormat>
  <Paragraphs>329</Paragraphs>
  <Slides>44</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Arial Unicode MS</vt:lpstr>
      <vt:lpstr>Source Code Pro</vt:lpstr>
      <vt:lpstr>等线</vt:lpstr>
      <vt:lpstr>等线 Light</vt:lpstr>
      <vt:lpstr>华文楷体</vt:lpstr>
      <vt:lpstr>华文宋体</vt:lpstr>
      <vt:lpstr>华文中宋</vt:lpstr>
      <vt:lpstr>宋体</vt:lpstr>
      <vt:lpstr>微软雅黑</vt:lpstr>
      <vt:lpstr>arial</vt:lpstr>
      <vt:lpstr>arial</vt:lpstr>
      <vt:lpstr>Georgia</vt:lpstr>
      <vt:lpstr>Times New Roman</vt:lpstr>
      <vt:lpstr>Wingdings</vt:lpstr>
      <vt:lpstr>Office 主题​​</vt:lpstr>
      <vt:lpstr>PowerPoint 演示文稿</vt:lpstr>
      <vt:lpstr>PowerPoint 演示文稿</vt:lpstr>
      <vt:lpstr>PowerPoint 演示文稿</vt:lpstr>
      <vt:lpstr>分布式系统的主要特点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X1 Carbon</cp:lastModifiedBy>
  <cp:revision>236</cp:revision>
  <dcterms:created xsi:type="dcterms:W3CDTF">2018-04-09T07:37:29Z</dcterms:created>
  <dcterms:modified xsi:type="dcterms:W3CDTF">2020-03-03T04:18:01Z</dcterms:modified>
</cp:coreProperties>
</file>