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0" r:id="rId3"/>
    <p:sldId id="272" r:id="rId4"/>
    <p:sldId id="280" r:id="rId5"/>
    <p:sldId id="273" r:id="rId6"/>
    <p:sldId id="279" r:id="rId7"/>
    <p:sldId id="277" r:id="rId8"/>
    <p:sldId id="274" r:id="rId9"/>
    <p:sldId id="275" r:id="rId10"/>
    <p:sldId id="281" r:id="rId11"/>
    <p:sldId id="289" r:id="rId12"/>
    <p:sldId id="290" r:id="rId13"/>
    <p:sldId id="283" r:id="rId14"/>
    <p:sldId id="284" r:id="rId15"/>
    <p:sldId id="285" r:id="rId16"/>
    <p:sldId id="288" r:id="rId17"/>
    <p:sldId id="287" r:id="rId18"/>
    <p:sldId id="29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3" d="100"/>
          <a:sy n="93" d="100"/>
        </p:scale>
        <p:origin x="7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67969" y="3364787"/>
            <a:ext cx="2937016" cy="2854155"/>
          </a:xfrm>
          <a:prstGeom prst="rect">
            <a:avLst/>
          </a:prstGeom>
        </p:spPr>
      </p:pic>
    </p:spTree>
    <p:extLst>
      <p:ext uri="{BB962C8B-B14F-4D97-AF65-F5344CB8AC3E}">
        <p14:creationId xmlns:p14="http://schemas.microsoft.com/office/powerpoint/2010/main" val="281943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95880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11491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53762" y="626450"/>
            <a:ext cx="11302876" cy="923938"/>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53763" y="1845734"/>
            <a:ext cx="11302876" cy="4023360"/>
          </a:xfrm>
        </p:spPr>
        <p:txBody>
          <a:bodyPr/>
          <a:lstStyle>
            <a:lvl1pPr marL="0" indent="0">
              <a:buFont typeface="Wingdings" panose="05000000000000000000" pitchFamily="2" charset="2"/>
              <a:buNone/>
              <a:defRPr b="1"/>
            </a:lvl1pPr>
            <a:lvl2pPr marL="486918" indent="-285750">
              <a:lnSpc>
                <a:spcPct val="100000"/>
              </a:lnSpc>
              <a:buFont typeface="Wingdings" panose="05000000000000000000" pitchFamily="2" charset="2"/>
              <a:buChar char="l"/>
              <a:defRPr b="0"/>
            </a:lvl2pPr>
            <a:lvl3pPr marL="669798" indent="-285750">
              <a:buFont typeface="Wingdings" panose="05000000000000000000" pitchFamily="2" charset="2"/>
              <a:buChar char="p"/>
              <a:defRPr b="0"/>
            </a:lvl3pPr>
            <a:lvl4pPr marL="852678" indent="-285750">
              <a:buFont typeface="Wingdings" panose="05000000000000000000" pitchFamily="2" charset="2"/>
              <a:buChar char="l"/>
              <a:defRPr b="0"/>
            </a:lvl4pPr>
            <a:lvl5pPr marL="932688" indent="-182880">
              <a:buFont typeface="Arial" panose="020B0604020202020204" pitchFamily="34" charset="0"/>
              <a:buChar char="•"/>
              <a:defRPr b="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714646205"/>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2021/10/21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2278" y="3573016"/>
            <a:ext cx="3500553" cy="2645926"/>
          </a:xfrm>
          <a:prstGeom prst="rect">
            <a:avLst/>
          </a:prstGeom>
        </p:spPr>
      </p:pic>
    </p:spTree>
    <p:extLst>
      <p:ext uri="{BB962C8B-B14F-4D97-AF65-F5344CB8AC3E}">
        <p14:creationId xmlns:p14="http://schemas.microsoft.com/office/powerpoint/2010/main" val="309706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764705"/>
            <a:ext cx="10058400" cy="972657"/>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1097280" y="1845735"/>
            <a:ext cx="4937760" cy="4023360"/>
          </a:xfrm>
        </p:spPr>
        <p:txBody>
          <a:bodyPr/>
          <a:lstStyle>
            <a:lvl1pPr>
              <a:defRPr b="1"/>
            </a:lvl1pPr>
            <a:lvl2pPr marL="384048" indent="-182880">
              <a:lnSpc>
                <a:spcPct val="100000"/>
              </a:lnSpc>
              <a:buFont typeface="Wingdings" panose="05000000000000000000" pitchFamily="2" charset="2"/>
              <a:buChar char="l"/>
              <a:defRPr/>
            </a:lvl2pPr>
            <a:lvl3pPr marL="566928" indent="-182880">
              <a:buFont typeface="Wingdings" panose="05000000000000000000" pitchFamily="2" charset="2"/>
              <a:buChar char="p"/>
              <a:defRPr/>
            </a:lvl3pPr>
            <a:lvl4pPr marL="749808" indent="-182880">
              <a:buFont typeface="Wingdings" panose="05000000000000000000" pitchFamily="2" charset="2"/>
              <a:buChar char="l"/>
              <a:defRPr/>
            </a:lvl4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17920" y="1845737"/>
            <a:ext cx="4937760" cy="4023359"/>
          </a:xfrm>
        </p:spPr>
        <p:txBody>
          <a:bodyPr/>
          <a:lstStyle>
            <a:lvl1pPr marL="91440" indent="-91440">
              <a:defRPr lang="zh-CN" altLang="en-US" sz="2000" b="1" kern="1200" dirty="0" smtClean="0">
                <a:solidFill>
                  <a:schemeClr val="tx1">
                    <a:lumMod val="75000"/>
                    <a:lumOff val="25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None/>
              <a:defRPr lang="zh-CN" altLang="en-US" sz="1800" kern="1200" dirty="0" smtClean="0">
                <a:solidFill>
                  <a:schemeClr val="tx1">
                    <a:lumMod val="75000"/>
                    <a:lumOff val="25000"/>
                  </a:schemeClr>
                </a:solidFill>
                <a:latin typeface="+mn-lt"/>
                <a:ea typeface="+mn-ea"/>
                <a:cs typeface="+mn-cs"/>
              </a:defRPr>
            </a:lvl2pPr>
            <a:lvl3pPr marL="384048" indent="0" algn="l" defTabSz="914400" rtl="0" eaLnBrk="1" latinLnBrk="0" hangingPunct="1">
              <a:lnSpc>
                <a:spcPct val="90000"/>
              </a:lnSpc>
              <a:spcBef>
                <a:spcPts val="200"/>
              </a:spcBef>
              <a:spcAft>
                <a:spcPts val="400"/>
              </a:spcAft>
              <a:buClr>
                <a:schemeClr val="accent1"/>
              </a:buClr>
              <a:buNone/>
              <a:defRPr lang="zh-CN" altLang="en-US" sz="1400" kern="1200" dirty="0" smtClean="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defRPr lang="zh-CN" altLang="en-US" sz="1400" kern="1200" dirty="0" smtClean="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defRPr lang="en-US" sz="1400" kern="1200" dirty="0">
                <a:solidFill>
                  <a:schemeClr val="tx1">
                    <a:lumMod val="75000"/>
                    <a:lumOff val="25000"/>
                  </a:schemeClr>
                </a:solidFill>
                <a:latin typeface="+mn-lt"/>
                <a:ea typeface="+mn-ea"/>
                <a:cs typeface="+mn-cs"/>
              </a:defRPr>
            </a:lvl5pPr>
          </a:lstStyle>
          <a:p>
            <a:pPr marL="91440" lvl="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pPr>
            <a:r>
              <a:rPr lang="zh-CN" altLang="en-US" dirty="0" smtClean="0"/>
              <a:t>编辑母版文本样式</a:t>
            </a:r>
          </a:p>
          <a:p>
            <a:pPr marL="384048" lvl="1"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smtClean="0"/>
              <a:t>第二级</a:t>
            </a:r>
          </a:p>
          <a:p>
            <a:pPr marL="566928" lvl="2"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pPr>
            <a:r>
              <a:rPr lang="zh-CN" altLang="en-US" dirty="0" smtClean="0"/>
              <a:t>第三级</a:t>
            </a:r>
          </a:p>
          <a:p>
            <a:pPr marL="749808" lvl="3"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smtClean="0"/>
              <a:t>第四级</a:t>
            </a:r>
          </a:p>
          <a:p>
            <a:pPr marL="932688" lvl="4" indent="-182880" algn="l" defTabSz="914400" rtl="0" eaLnBrk="1" latinLnBrk="0" hangingPunct="1">
              <a:lnSpc>
                <a:spcPct val="90000"/>
              </a:lnSpc>
              <a:spcBef>
                <a:spcPts val="200"/>
              </a:spcBef>
              <a:spcAft>
                <a:spcPts val="400"/>
              </a:spcAft>
              <a:buClr>
                <a:schemeClr val="accent1"/>
              </a:buClr>
              <a:buFont typeface="Calibri" pitchFamily="34" charset="0"/>
              <a:buChar char="◦"/>
            </a:pPr>
            <a:r>
              <a:rPr lang="zh-CN" altLang="en-US" dirty="0" smtClean="0"/>
              <a:t>第五级</a:t>
            </a:r>
            <a:endParaRPr lang="en-US" dirty="0"/>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2021/10/21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8606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EA027C3-7DC3-4A4C-8A01-1A1684FEC036}" type="datetimeFigureOut">
              <a:rPr lang="zh-CN" altLang="en-US" smtClean="0"/>
              <a:pPr/>
              <a:t>2021/10/21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1" name="组合 10"/>
          <p:cNvGrpSpPr/>
          <p:nvPr userDrawn="1"/>
        </p:nvGrpSpPr>
        <p:grpSpPr>
          <a:xfrm>
            <a:off x="0" y="5954"/>
            <a:ext cx="12095512" cy="786384"/>
            <a:chOff x="-1019817" y="2702935"/>
            <a:chExt cx="9071634" cy="786384"/>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98434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11424" y="764705"/>
            <a:ext cx="10058400" cy="900649"/>
          </a:xfrm>
        </p:spPr>
        <p:txBody>
          <a:body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FEA027C3-7DC3-4A4C-8A01-1A1684FEC036}" type="datetimeFigureOut">
              <a:rPr lang="zh-CN" altLang="en-US" smtClean="0"/>
              <a:pPr/>
              <a:t>2021/10/21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A24DB2-D782-433C-839A-4ABBB6B07682}" type="slidenum">
              <a:rPr lang="zh-CN" altLang="en-US" smtClean="0"/>
              <a:pPr/>
              <a:t>‹#›</a:t>
            </a:fld>
            <a:endParaRPr lang="zh-CN" altLang="en-US"/>
          </a:p>
        </p:txBody>
      </p:sp>
      <p:pic>
        <p:nvPicPr>
          <p:cNvPr id="6" name="图片 5"/>
          <p:cNvPicPr>
            <a:picLocks noChangeAspect="1"/>
          </p:cNvPicPr>
          <p:nvPr userDrawn="1"/>
        </p:nvPicPr>
        <p:blipFill>
          <a:blip r:embed="rId2"/>
          <a:stretch>
            <a:fillRect/>
          </a:stretch>
        </p:blipFill>
        <p:spPr>
          <a:xfrm>
            <a:off x="49831" y="0"/>
            <a:ext cx="12095512" cy="786452"/>
          </a:xfrm>
          <a:prstGeom prst="rect">
            <a:avLst/>
          </a:prstGeom>
        </p:spPr>
      </p:pic>
    </p:spTree>
    <p:extLst>
      <p:ext uri="{BB962C8B-B14F-4D97-AF65-F5344CB8AC3E}">
        <p14:creationId xmlns:p14="http://schemas.microsoft.com/office/powerpoint/2010/main" val="175296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A027C3-7DC3-4A4C-8A01-1A1684FEC036}" type="datetimeFigureOut">
              <a:rPr lang="zh-CN" altLang="en-US" smtClean="0"/>
              <a:pPr/>
              <a:t>2021/10/21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12095512"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33163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编辑母版文本样式</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EA027C3-7DC3-4A4C-8A01-1A1684FEC036}" type="datetimeFigureOut">
              <a:rPr lang="zh-CN" altLang="en-US" smtClean="0"/>
              <a:pPr/>
              <a:t>2021/10/21</a:t>
            </a:fld>
            <a:endParaRPr lang="zh-CN" alt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12095512"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321415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2021/10/21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132792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764705"/>
            <a:ext cx="10058400" cy="97265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EA027C3-7DC3-4A4C-8A01-1A1684FEC036}" type="datetimeFigureOut">
              <a:rPr lang="zh-CN" altLang="en-US" smtClean="0"/>
              <a:pPr/>
              <a:t>2021/10/21</a:t>
            </a:fld>
            <a:endParaRPr lang="zh-CN" alt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97A24DB2-D782-433C-839A-4ABBB6B07682}" type="slidenum">
              <a:rPr lang="zh-CN" altLang="en-US" smtClean="0"/>
              <a:pPr/>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userDrawn="1"/>
        </p:nvGrpSpPr>
        <p:grpSpPr>
          <a:xfrm>
            <a:off x="49831" y="-4470"/>
            <a:ext cx="12095512" cy="786384"/>
            <a:chOff x="36183" y="3035807"/>
            <a:chExt cx="9071634" cy="786384"/>
          </a:xfrm>
        </p:grpSpPr>
        <p:pic>
          <p:nvPicPr>
            <p:cNvPr id="17" name="图片 1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6183" y="3261345"/>
              <a:ext cx="9071634" cy="335309"/>
            </a:xfrm>
            <a:prstGeom prst="rect">
              <a:avLst/>
            </a:prstGeom>
          </p:spPr>
        </p:pic>
        <p:pic>
          <p:nvPicPr>
            <p:cNvPr id="18" name="图片 1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976616" y="3035807"/>
              <a:ext cx="780288" cy="786384"/>
            </a:xfrm>
            <a:prstGeom prst="rect">
              <a:avLst/>
            </a:prstGeom>
          </p:spPr>
        </p:pic>
      </p:grpSp>
    </p:spTree>
    <p:extLst>
      <p:ext uri="{BB962C8B-B14F-4D97-AF65-F5344CB8AC3E}">
        <p14:creationId xmlns:p14="http://schemas.microsoft.com/office/powerpoint/2010/main" val="396332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b="1"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l"/>
        <a:defRPr sz="18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baike.baidu.com/item/%E6%95%B0%E6%8D%AE%E5%AE%89%E5%85%A8/320496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4</a:t>
            </a:r>
            <a:r>
              <a:rPr lang="zh-CN" altLang="en-US" dirty="0" smtClean="0"/>
              <a:t>章 </a:t>
            </a:r>
            <a:r>
              <a:rPr lang="zh-CN" altLang="en-US" dirty="0"/>
              <a:t>公钥加密</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p:txBody>
          <a:bodyPr/>
          <a:lstStyle/>
          <a:p>
            <a:r>
              <a:rPr lang="en-US" altLang="zh-CN" dirty="0"/>
              <a:t>Public/Private Keys</a:t>
            </a:r>
            <a:endParaRPr lang="zh-CN" altLang="en-US" dirty="0"/>
          </a:p>
        </p:txBody>
      </p:sp>
    </p:spTree>
    <p:extLst>
      <p:ext uri="{BB962C8B-B14F-4D97-AF65-F5344CB8AC3E}">
        <p14:creationId xmlns:p14="http://schemas.microsoft.com/office/powerpoint/2010/main" val="198026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公钥密码体制</a:t>
            </a:r>
          </a:p>
        </p:txBody>
      </p:sp>
      <p:sp>
        <p:nvSpPr>
          <p:cNvPr id="3" name="内容占位符 2"/>
          <p:cNvSpPr>
            <a:spLocks noGrp="1"/>
          </p:cNvSpPr>
          <p:nvPr>
            <p:ph idx="1"/>
          </p:nvPr>
        </p:nvSpPr>
        <p:spPr/>
        <p:txBody>
          <a:bodyPr/>
          <a:lstStyle/>
          <a:p>
            <a:r>
              <a:rPr lang="en-US" altLang="zh-CN" dirty="0" smtClean="0"/>
              <a:t> </a:t>
            </a:r>
            <a:endParaRPr lang="zh-CN" altLang="en-US" dirty="0"/>
          </a:p>
        </p:txBody>
      </p:sp>
      <p:pic>
        <p:nvPicPr>
          <p:cNvPr id="4" name="内容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908" y="1787108"/>
            <a:ext cx="8320802" cy="4417215"/>
          </a:xfrm>
          <a:prstGeom prst="rect">
            <a:avLst/>
          </a:prstGeom>
        </p:spPr>
      </p:pic>
    </p:spTree>
    <p:extLst>
      <p:ext uri="{BB962C8B-B14F-4D97-AF65-F5344CB8AC3E}">
        <p14:creationId xmlns:p14="http://schemas.microsoft.com/office/powerpoint/2010/main" val="391802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公钥密码体制</a:t>
            </a:r>
          </a:p>
        </p:txBody>
      </p:sp>
      <p:sp>
        <p:nvSpPr>
          <p:cNvPr id="3" name="内容占位符 2"/>
          <p:cNvSpPr>
            <a:spLocks noGrp="1"/>
          </p:cNvSpPr>
          <p:nvPr>
            <p:ph idx="1"/>
          </p:nvPr>
        </p:nvSpPr>
        <p:spPr/>
        <p:txBody>
          <a:bodyPr/>
          <a:lstStyle/>
          <a:p>
            <a:r>
              <a:rPr lang="en-US" altLang="zh-CN" dirty="0" smtClean="0"/>
              <a:t> </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934" y="1836601"/>
            <a:ext cx="6256961" cy="292601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91" y="5048826"/>
            <a:ext cx="7549193" cy="1250322"/>
          </a:xfrm>
          <a:prstGeom prst="rect">
            <a:avLst/>
          </a:prstGeom>
        </p:spPr>
      </p:pic>
      <p:sp>
        <p:nvSpPr>
          <p:cNvPr id="8" name="矩形 7"/>
          <p:cNvSpPr/>
          <p:nvPr/>
        </p:nvSpPr>
        <p:spPr>
          <a:xfrm>
            <a:off x="8090898" y="2047032"/>
            <a:ext cx="3518119" cy="2308324"/>
          </a:xfrm>
          <a:prstGeom prst="rect">
            <a:avLst/>
          </a:prstGeom>
        </p:spPr>
        <p:txBody>
          <a:bodyPr wrap="square">
            <a:spAutoFit/>
          </a:bodyPr>
          <a:lstStyle/>
          <a:p>
            <a:r>
              <a:rPr lang="zh-CN" altLang="en-US" dirty="0"/>
              <a:t>美国科学家宣布，</a:t>
            </a:r>
            <a:r>
              <a:rPr lang="en-US" altLang="zh-CN" dirty="0"/>
              <a:t>240</a:t>
            </a:r>
            <a:r>
              <a:rPr lang="zh-CN" altLang="en-US" dirty="0"/>
              <a:t>个十进制位的整数分解成功（相当于</a:t>
            </a:r>
            <a:r>
              <a:rPr lang="en-US" altLang="zh-CN" dirty="0"/>
              <a:t>795</a:t>
            </a:r>
            <a:r>
              <a:rPr lang="zh-CN" altLang="en-US" dirty="0"/>
              <a:t>个二进制位），找到了它的两个大质数因子。这是已经公布的最高纪录，此前的记录是</a:t>
            </a:r>
            <a:r>
              <a:rPr lang="en-US" altLang="zh-CN" dirty="0"/>
              <a:t>768</a:t>
            </a:r>
            <a:r>
              <a:rPr lang="zh-CN" altLang="en-US" dirty="0"/>
              <a:t>个二进制位整数</a:t>
            </a:r>
            <a:r>
              <a:rPr lang="zh-CN" altLang="en-US" dirty="0" smtClean="0"/>
              <a:t>。</a:t>
            </a:r>
            <a:endParaRPr lang="en-US" altLang="zh-CN" dirty="0" smtClean="0"/>
          </a:p>
          <a:p>
            <a:r>
              <a:rPr lang="zh-CN" altLang="en-US" dirty="0"/>
              <a:t>目前主流的加密强度是</a:t>
            </a:r>
            <a:r>
              <a:rPr lang="en-US" altLang="zh-CN" dirty="0"/>
              <a:t>2048</a:t>
            </a:r>
            <a:r>
              <a:rPr lang="zh-CN" altLang="en-US" dirty="0"/>
              <a:t>个二进制位的密钥</a:t>
            </a:r>
            <a:endParaRPr lang="zh-CN" altLang="en-US" dirty="0"/>
          </a:p>
        </p:txBody>
      </p:sp>
    </p:spTree>
    <p:extLst>
      <p:ext uri="{BB962C8B-B14F-4D97-AF65-F5344CB8AC3E}">
        <p14:creationId xmlns:p14="http://schemas.microsoft.com/office/powerpoint/2010/main" val="158049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公钥加密体制</a:t>
            </a:r>
            <a:r>
              <a:rPr lang="en-US" altLang="zh-CN" dirty="0"/>
              <a:t>-</a:t>
            </a:r>
            <a:r>
              <a:rPr lang="zh-CN" altLang="en-US" dirty="0"/>
              <a:t>主要运算</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生成密钥</a:t>
                </a:r>
                <a:endParaRPr lang="en-US" altLang="zh-CN" dirty="0"/>
              </a:p>
              <a:p>
                <a:r>
                  <a:rPr lang="en-US" altLang="zh-CN" dirty="0"/>
                  <a:t>1.</a:t>
                </a:r>
                <a:r>
                  <a:rPr lang="zh-CN" altLang="en-US" dirty="0"/>
                  <a:t>求素数：素性</a:t>
                </a:r>
                <a14:m>
                  <m:oMath xmlns:m="http://schemas.openxmlformats.org/officeDocument/2006/math">
                    <m:r>
                      <a:rPr lang="zh-CN" altLang="en-US" b="0" i="1" dirty="0">
                        <a:latin typeface="Cambria Math" panose="02040503050406030204" pitchFamily="18" charset="0"/>
                      </a:rPr>
                      <m:t>检测</m:t>
                    </m:r>
                    <m:r>
                      <a:rPr lang="en-US" altLang="zh-CN" b="0" i="1">
                        <a:latin typeface="Cambria Math" panose="02040503050406030204" pitchFamily="18" charset="0"/>
                      </a:rPr>
                      <m:t>𝑝</m:t>
                    </m:r>
                    <m:r>
                      <a:rPr lang="en-US" altLang="zh-CN" b="0" i="1">
                        <a:latin typeface="Cambria Math" panose="02040503050406030204" pitchFamily="18" charset="0"/>
                      </a:rPr>
                      <m:t>,</m:t>
                    </m:r>
                    <m:r>
                      <a:rPr lang="en-US" altLang="zh-CN" b="0" i="1">
                        <a:latin typeface="Cambria Math" panose="02040503050406030204" pitchFamily="18" charset="0"/>
                      </a:rPr>
                      <m:t>𝑞</m:t>
                    </m:r>
                  </m:oMath>
                </a14:m>
                <a:r>
                  <a:rPr lang="zh-CN" altLang="en-US" dirty="0"/>
                  <a:t>  </a:t>
                </a:r>
                <a:endParaRPr lang="en-US" altLang="zh-CN" dirty="0"/>
              </a:p>
              <a:p>
                <a:r>
                  <a:rPr lang="en-US" altLang="zh-CN" dirty="0"/>
                  <a:t>2.</a:t>
                </a:r>
                <a:r>
                  <a:rPr lang="zh-CN" altLang="en-US" dirty="0"/>
                  <a:t>欧拉</a:t>
                </a:r>
                <a:r>
                  <a:rPr lang="zh-CN" altLang="en-US" dirty="0"/>
                  <a:t>函数：求得</a:t>
                </a:r>
                <a14:m>
                  <m:oMath xmlns:m="http://schemas.openxmlformats.org/officeDocument/2006/math">
                    <m:r>
                      <a:rPr lang="zh-CN" altLang="en-US" i="1">
                        <a:latin typeface="Cambria Math" panose="02040503050406030204" pitchFamily="18" charset="0"/>
                      </a:rPr>
                      <m:t>∅</m:t>
                    </m:r>
                    <m:d>
                      <m:dPr>
                        <m:ctrlPr>
                          <a:rPr lang="en-US" altLang="zh-CN" b="0" i="1">
                            <a:latin typeface="Cambria Math" panose="02040503050406030204" pitchFamily="18" charset="0"/>
                          </a:rPr>
                        </m:ctrlPr>
                      </m:dPr>
                      <m:e>
                        <m:r>
                          <a:rPr lang="en-US" altLang="zh-CN" b="0" i="1">
                            <a:latin typeface="Cambria Math" panose="02040503050406030204" pitchFamily="18" charset="0"/>
                          </a:rPr>
                          <m:t>𝑛</m:t>
                        </m:r>
                      </m:e>
                    </m:d>
                    <m:r>
                      <a:rPr lang="en-US" altLang="zh-CN" b="0" i="1">
                        <a:latin typeface="Cambria Math" panose="02040503050406030204" pitchFamily="18" charset="0"/>
                      </a:rPr>
                      <m:t>=</m:t>
                    </m:r>
                    <m:d>
                      <m:dPr>
                        <m:ctrlPr>
                          <a:rPr lang="en-US" altLang="zh-CN" b="0" i="1">
                            <a:latin typeface="Cambria Math" panose="02040503050406030204" pitchFamily="18" charset="0"/>
                          </a:rPr>
                        </m:ctrlPr>
                      </m:dPr>
                      <m:e>
                        <m:r>
                          <a:rPr lang="en-US" altLang="zh-CN" b="0" i="1">
                            <a:latin typeface="Cambria Math" panose="02040503050406030204" pitchFamily="18" charset="0"/>
                          </a:rPr>
                          <m:t>𝑝</m:t>
                        </m:r>
                        <m:r>
                          <a:rPr lang="en-US" altLang="zh-CN" b="0" i="1">
                            <a:latin typeface="Cambria Math" panose="02040503050406030204" pitchFamily="18" charset="0"/>
                          </a:rPr>
                          <m:t>−1</m:t>
                        </m:r>
                      </m:e>
                    </m:d>
                    <m:r>
                      <a:rPr lang="en-US" altLang="zh-CN" b="0" i="1">
                        <a:latin typeface="Cambria Math" panose="02040503050406030204" pitchFamily="18" charset="0"/>
                      </a:rPr>
                      <m:t>∗(</m:t>
                    </m:r>
                    <m:r>
                      <a:rPr lang="en-US" altLang="zh-CN" b="0" i="1">
                        <a:latin typeface="Cambria Math" panose="02040503050406030204" pitchFamily="18" charset="0"/>
                      </a:rPr>
                      <m:t>𝑞</m:t>
                    </m:r>
                    <m:r>
                      <a:rPr lang="en-US" altLang="zh-CN" b="0" i="1">
                        <a:latin typeface="Cambria Math" panose="02040503050406030204" pitchFamily="18" charset="0"/>
                      </a:rPr>
                      <m:t>−1)</m:t>
                    </m:r>
                  </m:oMath>
                </a14:m>
                <a:endParaRPr lang="en-US" altLang="zh-CN" dirty="0"/>
              </a:p>
              <a:p>
                <a:r>
                  <a:rPr lang="en-US" altLang="zh-CN" dirty="0"/>
                  <a:t>3..</a:t>
                </a:r>
                <a:r>
                  <a:rPr lang="zh-CN" altLang="en-US" dirty="0"/>
                  <a:t>扩展欧几里得算法，求得</a:t>
                </a:r>
                <a14:m>
                  <m:oMath xmlns:m="http://schemas.openxmlformats.org/officeDocument/2006/math">
                    <m:r>
                      <a:rPr lang="en-US" altLang="zh-CN" b="0" i="1">
                        <a:latin typeface="Cambria Math" panose="02040503050406030204" pitchFamily="18" charset="0"/>
                      </a:rPr>
                      <m:t>𝑑</m:t>
                    </m:r>
                    <m:r>
                      <a:rPr lang="zh-CN" altLang="en-US" i="1">
                        <a:latin typeface="Cambria Math" panose="02040503050406030204" pitchFamily="18" charset="0"/>
                      </a:rPr>
                      <m:t>满足</m:t>
                    </m:r>
                    <m:r>
                      <m:rPr>
                        <m:sty m:val="p"/>
                      </m:rPr>
                      <a:rPr lang="en-US" altLang="zh-CN" i="1">
                        <a:latin typeface="Cambria Math" panose="02040503050406030204" pitchFamily="18" charset="0"/>
                      </a:rPr>
                      <m:t>e</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b="0" i="1">
                        <a:latin typeface="Cambria Math" panose="02040503050406030204" pitchFamily="18" charset="0"/>
                      </a:rPr>
                      <m:t>−</m:t>
                    </m:r>
                    <m:r>
                      <a:rPr lang="en-US" altLang="zh-CN" b="0" i="1">
                        <a:latin typeface="Cambria Math" panose="02040503050406030204" pitchFamily="18" charset="0"/>
                      </a:rPr>
                      <m:t>𝑘</m:t>
                    </m:r>
                    <m:r>
                      <a:rPr lang="zh-CN" altLang="en-US"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oMath>
                </a14:m>
                <a:r>
                  <a:rPr lang="en-US" altLang="zh-CN" dirty="0"/>
                  <a:t> </a:t>
                </a:r>
                <a14:m>
                  <m:oMath xmlns:m="http://schemas.openxmlformats.org/officeDocument/2006/math">
                    <m:r>
                      <a:rPr lang="en-US" altLang="zh-CN" i="1" dirty="0">
                        <a:latin typeface="Cambria Math" panose="02040503050406030204" pitchFamily="18" charset="0"/>
                      </a:rPr>
                      <m:t>=1</m:t>
                    </m:r>
                  </m:oMath>
                </a14:m>
                <a:r>
                  <a:rPr lang="zh-CN" altLang="en-US" dirty="0"/>
                  <a:t>，</a:t>
                </a:r>
                <a:r>
                  <a:rPr lang="en-US" altLang="zh-CN" dirty="0"/>
                  <a:t> </a:t>
                </a:r>
                <a14:m>
                  <m:oMath xmlns:m="http://schemas.openxmlformats.org/officeDocument/2006/math">
                    <m:r>
                      <a:rPr lang="en-US" altLang="zh-CN" i="1">
                        <a:latin typeface="Cambria Math" panose="02040503050406030204" pitchFamily="18" charset="0"/>
                      </a:rPr>
                      <m:t>𝑑</m:t>
                    </m:r>
                  </m:oMath>
                </a14:m>
                <a:r>
                  <a:rPr lang="zh-CN" altLang="en-US" dirty="0"/>
                  <a:t>为私钥</a:t>
                </a:r>
                <a:endParaRPr lang="en-US" altLang="zh-CN" dirty="0"/>
              </a:p>
              <a:p>
                <a:r>
                  <a:rPr lang="zh-CN" altLang="en-US" dirty="0"/>
                  <a:t>加密，解密的运算为模幂运算</a:t>
                </a:r>
                <a:endParaRPr lang="en-US" altLang="zh-CN" dirty="0"/>
              </a:p>
              <a:p>
                <a:pPr lvl="1"/>
                <a14:m>
                  <m:oMath xmlns:m="http://schemas.openxmlformats.org/officeDocument/2006/math">
                    <m:r>
                      <a:rPr lang="en-US" altLang="zh-CN" i="1">
                        <a:latin typeface="Cambria Math" panose="02040503050406030204" pitchFamily="18" charset="0"/>
                      </a:rPr>
                      <m:t>𝑐</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𝑒</m:t>
                        </m:r>
                        <m:r>
                          <a:rPr lang="en-US" altLang="zh-CN" i="1">
                            <a:latin typeface="Cambria Math" panose="02040503050406030204" pitchFamily="18" charset="0"/>
                          </a:rPr>
                          <m:t> </m:t>
                        </m:r>
                      </m:sup>
                    </m:sSup>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r>
                      <a:rPr lang="en-US" altLang="zh-CN" i="1">
                        <a:latin typeface="Cambria Math" panose="02040503050406030204" pitchFamily="18" charset="0"/>
                      </a:rPr>
                      <m:t> </m:t>
                    </m:r>
                  </m:oMath>
                </a14:m>
                <a:endParaRPr lang="en-US" altLang="zh-CN" dirty="0"/>
              </a:p>
              <a:p>
                <a:pPr lvl="1"/>
                <a14:m>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𝑐</m:t>
                        </m:r>
                      </m:e>
                      <m:sup>
                        <m:r>
                          <a:rPr lang="en-US" altLang="zh-CN" i="1">
                            <a:latin typeface="Cambria Math" panose="02040503050406030204" pitchFamily="18" charset="0"/>
                          </a:rPr>
                          <m:t>𝑑</m:t>
                        </m:r>
                        <m:r>
                          <a:rPr lang="en-US" altLang="zh-CN" i="1">
                            <a:latin typeface="Cambria Math" panose="02040503050406030204" pitchFamily="18" charset="0"/>
                          </a:rPr>
                          <m:t> </m:t>
                        </m:r>
                      </m:sup>
                    </m:sSup>
                    <m:r>
                      <a:rPr lang="en-US" altLang="zh-CN" i="1">
                        <a:latin typeface="Cambria Math" panose="02040503050406030204" pitchFamily="18" charset="0"/>
                      </a:rPr>
                      <m:t>𝑚𝑜𝑑</m:t>
                    </m:r>
                    <m:r>
                      <a:rPr lang="en-US" altLang="zh-CN" i="1">
                        <a:latin typeface="Cambria Math" panose="02040503050406030204" pitchFamily="18" charset="0"/>
                      </a:rPr>
                      <m:t> </m:t>
                    </m:r>
                    <m:r>
                      <a:rPr lang="en-US" altLang="zh-CN" i="1">
                        <a:latin typeface="Cambria Math" panose="02040503050406030204" pitchFamily="18" charset="0"/>
                      </a:rPr>
                      <m:t>𝑛</m:t>
                    </m:r>
                  </m:oMath>
                </a14:m>
                <a:endParaRPr lang="en-US"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02" t="-1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791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编程实现</a:t>
            </a:r>
            <a:endParaRPr lang="zh-CN" altLang="en-US" dirty="0"/>
          </a:p>
        </p:txBody>
      </p:sp>
      <p:sp>
        <p:nvSpPr>
          <p:cNvPr id="3" name="内容占位符 2"/>
          <p:cNvSpPr>
            <a:spLocks noGrp="1"/>
          </p:cNvSpPr>
          <p:nvPr>
            <p:ph idx="1"/>
          </p:nvPr>
        </p:nvSpPr>
        <p:spPr>
          <a:xfrm>
            <a:off x="553763" y="1845734"/>
            <a:ext cx="11302876" cy="4534518"/>
          </a:xfrm>
        </p:spPr>
        <p:txBody>
          <a:bodyPr>
            <a:normAutofit fontScale="77500" lnSpcReduction="20000"/>
          </a:bodyPr>
          <a:lstStyle/>
          <a:p>
            <a:r>
              <a:rPr lang="en-US" altLang="zh-CN" dirty="0" smtClean="0"/>
              <a:t>1. </a:t>
            </a:r>
            <a:r>
              <a:rPr lang="zh-CN" altLang="en-US" dirty="0" smtClean="0"/>
              <a:t>密钥</a:t>
            </a:r>
            <a:r>
              <a:rPr lang="zh-CN" altLang="en-US" dirty="0" smtClean="0"/>
              <a:t>对</a:t>
            </a:r>
            <a:r>
              <a:rPr lang="zh-CN" altLang="en-US" dirty="0" smtClean="0"/>
              <a:t>生成，</a:t>
            </a:r>
            <a:r>
              <a:rPr lang="zh-CN" altLang="en-US" dirty="0" smtClean="0"/>
              <a:t>密钥对象和字节表示的转换 </a:t>
            </a:r>
            <a:r>
              <a:rPr lang="en-US" altLang="zh-CN" dirty="0" smtClean="0"/>
              <a:t>p113  </a:t>
            </a:r>
            <a:r>
              <a:rPr lang="en-US" altLang="zh-CN" dirty="0" smtClean="0">
                <a:solidFill>
                  <a:srgbClr val="FF0000"/>
                </a:solidFill>
              </a:rPr>
              <a:t>List4-1</a:t>
            </a:r>
          </a:p>
          <a:p>
            <a:r>
              <a:rPr lang="en-US" altLang="zh-CN" b="0" dirty="0" smtClean="0"/>
              <a:t>2. The </a:t>
            </a:r>
            <a:r>
              <a:rPr lang="en-US" altLang="zh-CN" b="0" dirty="0"/>
              <a:t>Public-Key Cryptography Standards (PKCS)</a:t>
            </a:r>
            <a:r>
              <a:rPr lang="zh-CN" altLang="en-US" b="0" dirty="0"/>
              <a:t>是由</a:t>
            </a:r>
            <a:r>
              <a:rPr lang="zh-CN" altLang="en-US" b="0" dirty="0" smtClean="0"/>
              <a:t>美国</a:t>
            </a:r>
            <a:endParaRPr lang="en-US" altLang="zh-CN" b="0" dirty="0" smtClean="0"/>
          </a:p>
          <a:p>
            <a:r>
              <a:rPr lang="en-US" altLang="zh-CN" b="0" dirty="0" smtClean="0"/>
              <a:t>RSA</a:t>
            </a:r>
            <a:r>
              <a:rPr lang="zh-CN" altLang="en-US" b="0" dirty="0">
                <a:hlinkClick r:id="rId2"/>
              </a:rPr>
              <a:t>数据安全</a:t>
            </a:r>
            <a:r>
              <a:rPr lang="zh-CN" altLang="en-US" b="0" dirty="0" smtClean="0"/>
              <a:t>公司及其</a:t>
            </a:r>
            <a:r>
              <a:rPr lang="zh-CN" altLang="en-US" b="0" dirty="0"/>
              <a:t>合作伙伴制定的一组公钥密码学标准</a:t>
            </a:r>
            <a:endParaRPr lang="en-US" altLang="zh-CN" dirty="0"/>
          </a:p>
          <a:p>
            <a:r>
              <a:rPr lang="en-US" altLang="zh-CN" dirty="0" err="1"/>
              <a:t>SubjectPublicKeyInfo</a:t>
            </a:r>
            <a:r>
              <a:rPr lang="en-US" altLang="zh-CN" dirty="0"/>
              <a:t> ::= SEQUENCE </a:t>
            </a:r>
            <a:r>
              <a:rPr lang="en-US" altLang="zh-CN" dirty="0" smtClean="0"/>
              <a:t>{                                          </a:t>
            </a:r>
            <a:endParaRPr lang="en-US" altLang="zh-CN" dirty="0"/>
          </a:p>
          <a:p>
            <a:r>
              <a:rPr lang="en-US" altLang="zh-CN" dirty="0"/>
              <a:t>  algorithm </a:t>
            </a:r>
            <a:r>
              <a:rPr lang="en-US" altLang="zh-CN" dirty="0" err="1"/>
              <a:t>AlgorithmIdentifier</a:t>
            </a:r>
            <a:r>
              <a:rPr lang="en-US" altLang="zh-CN" dirty="0"/>
              <a:t>,</a:t>
            </a:r>
          </a:p>
          <a:p>
            <a:r>
              <a:rPr lang="en-US" altLang="zh-CN" dirty="0"/>
              <a:t>  </a:t>
            </a:r>
            <a:r>
              <a:rPr lang="en-US" altLang="zh-CN" dirty="0" err="1"/>
              <a:t>publicKey</a:t>
            </a:r>
            <a:r>
              <a:rPr lang="en-US" altLang="zh-CN" dirty="0"/>
              <a:t> BIT STRING </a:t>
            </a:r>
            <a:r>
              <a:rPr lang="en-US" altLang="zh-CN" dirty="0" smtClean="0"/>
              <a:t>}</a:t>
            </a:r>
          </a:p>
          <a:p>
            <a:r>
              <a:rPr lang="en-US" altLang="zh-CN" dirty="0" err="1"/>
              <a:t>AlgorithmIdentifier</a:t>
            </a:r>
            <a:r>
              <a:rPr lang="en-US" altLang="zh-CN" dirty="0"/>
              <a:t> ::= SEQUENCE {</a:t>
            </a:r>
          </a:p>
          <a:p>
            <a:r>
              <a:rPr lang="en-US" altLang="zh-CN" dirty="0"/>
              <a:t>    algorithm OBJECT IDENTIFIER,</a:t>
            </a:r>
          </a:p>
          <a:p>
            <a:r>
              <a:rPr lang="en-US" altLang="zh-CN" dirty="0"/>
              <a:t>    parameters ANY DEFINED BY algorithm OPTIONAL </a:t>
            </a:r>
            <a:r>
              <a:rPr lang="en-US" altLang="zh-CN" dirty="0" smtClean="0"/>
              <a:t>}</a:t>
            </a:r>
          </a:p>
          <a:p>
            <a:r>
              <a:rPr lang="en-US" altLang="zh-CN" dirty="0" err="1"/>
              <a:t>RSAPublicKey</a:t>
            </a:r>
            <a:r>
              <a:rPr lang="en-US" altLang="zh-CN" dirty="0"/>
              <a:t> ::= SEQUENCE {</a:t>
            </a:r>
          </a:p>
          <a:p>
            <a:r>
              <a:rPr lang="en-US" altLang="zh-CN" dirty="0"/>
              <a:t>    modulus           INTEGER,  -- n</a:t>
            </a:r>
          </a:p>
          <a:p>
            <a:r>
              <a:rPr lang="en-US" altLang="zh-CN" dirty="0"/>
              <a:t>    </a:t>
            </a:r>
            <a:r>
              <a:rPr lang="en-US" altLang="zh-CN" dirty="0" err="1"/>
              <a:t>publicExponent</a:t>
            </a:r>
            <a:r>
              <a:rPr lang="en-US" altLang="zh-CN" dirty="0"/>
              <a:t>    INTEGER   -- e</a:t>
            </a:r>
          </a:p>
          <a:p>
            <a:endParaRPr lang="en-US" altLang="zh-CN" dirty="0" smtClean="0"/>
          </a:p>
          <a:p>
            <a:endParaRPr lang="en-US" altLang="zh-CN" dirty="0" smtClean="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Unicode MS" panose="020B0604020202020204" pitchFamily="34" charset="-122"/>
                <a:ea typeface="var(--ff-mono)"/>
              </a:rPr>
              <a:t>SubjectPublicKeyInfo ::= SEQUENCE { algorithm AlgorithmIdentifier, publicKey BIT STRING }</a:t>
            </a:r>
            <a:r>
              <a:rPr kumimoji="0" lang="zh-CN" altLang="zh-CN" sz="5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 name="文本框 5"/>
          <p:cNvSpPr txBox="1"/>
          <p:nvPr/>
        </p:nvSpPr>
        <p:spPr>
          <a:xfrm>
            <a:off x="6272634" y="1845734"/>
            <a:ext cx="5373384" cy="452431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600" dirty="0" smtClean="0"/>
              <a:t>PKCS#8</a:t>
            </a:r>
            <a:r>
              <a:rPr lang="zh-CN" altLang="en-US" sz="1600" dirty="0" smtClean="0"/>
              <a:t>定义的私钥格式</a:t>
            </a:r>
            <a:endParaRPr lang="en-US" altLang="zh-CN" sz="1600" dirty="0" smtClean="0"/>
          </a:p>
          <a:p>
            <a:r>
              <a:rPr lang="en-US" altLang="zh-CN" sz="1600" dirty="0" err="1" smtClean="0"/>
              <a:t>PrivateKeyInfo</a:t>
            </a:r>
            <a:r>
              <a:rPr lang="en-US" altLang="zh-CN" sz="1600" dirty="0" smtClean="0"/>
              <a:t> </a:t>
            </a:r>
            <a:r>
              <a:rPr lang="en-US" altLang="zh-CN" sz="1600" dirty="0"/>
              <a:t>::= SEQUENCE {  </a:t>
            </a:r>
          </a:p>
          <a:p>
            <a:r>
              <a:rPr lang="en-US" altLang="zh-CN" sz="1600" dirty="0"/>
              <a:t>        version                   </a:t>
            </a:r>
            <a:r>
              <a:rPr lang="en-US" altLang="zh-CN" sz="1600" dirty="0" err="1"/>
              <a:t>Version</a:t>
            </a:r>
            <a:r>
              <a:rPr lang="en-US" altLang="zh-CN" sz="1600" dirty="0"/>
              <a:t>,  </a:t>
            </a:r>
          </a:p>
          <a:p>
            <a:r>
              <a:rPr lang="en-US" altLang="zh-CN" sz="1600" dirty="0"/>
              <a:t>        </a:t>
            </a:r>
            <a:r>
              <a:rPr lang="en-US" altLang="zh-CN" sz="1600" dirty="0" err="1"/>
              <a:t>privateKeyAlgorithm</a:t>
            </a:r>
            <a:r>
              <a:rPr lang="en-US" altLang="zh-CN" sz="1600" dirty="0"/>
              <a:t>       </a:t>
            </a:r>
            <a:r>
              <a:rPr lang="en-US" altLang="zh-CN" sz="1600" dirty="0" err="1"/>
              <a:t>PrivateKeyAlgorithmIdentifier</a:t>
            </a:r>
            <a:r>
              <a:rPr lang="en-US" altLang="zh-CN" sz="1600" dirty="0"/>
              <a:t>,  </a:t>
            </a:r>
          </a:p>
          <a:p>
            <a:r>
              <a:rPr lang="en-US" altLang="zh-CN" sz="1600" dirty="0"/>
              <a:t>        </a:t>
            </a:r>
            <a:r>
              <a:rPr lang="en-US" altLang="zh-CN" sz="1600" dirty="0" err="1"/>
              <a:t>privateKey</a:t>
            </a:r>
            <a:r>
              <a:rPr lang="en-US" altLang="zh-CN" sz="1600" dirty="0"/>
              <a:t>                </a:t>
            </a:r>
            <a:r>
              <a:rPr lang="en-US" altLang="zh-CN" sz="1600" dirty="0" err="1"/>
              <a:t>PrivateKey</a:t>
            </a:r>
            <a:r>
              <a:rPr lang="en-US" altLang="zh-CN" sz="1600" dirty="0"/>
              <a:t>,  </a:t>
            </a:r>
          </a:p>
          <a:p>
            <a:r>
              <a:rPr lang="en-US" altLang="zh-CN" sz="1600" dirty="0"/>
              <a:t>        attributes           [0]  IMPLICIT Attributes OPTIONAL </a:t>
            </a:r>
            <a:r>
              <a:rPr lang="en-US" altLang="zh-CN" sz="1600" dirty="0" smtClean="0"/>
              <a:t>}</a:t>
            </a:r>
          </a:p>
          <a:p>
            <a:pPr marL="285750" indent="-285750">
              <a:buFont typeface="Wingdings" panose="05000000000000000000" pitchFamily="2" charset="2"/>
              <a:buChar char="l"/>
            </a:pPr>
            <a:r>
              <a:rPr lang="en-US" altLang="zh-CN" sz="1600" dirty="0" smtClean="0"/>
              <a:t>PKCS#1</a:t>
            </a:r>
            <a:r>
              <a:rPr lang="zh-CN" altLang="en-US" sz="1600" dirty="0" smtClean="0"/>
              <a:t>中的</a:t>
            </a:r>
            <a:r>
              <a:rPr lang="en-US" altLang="zh-CN" sz="1600" dirty="0" smtClean="0"/>
              <a:t>RSA</a:t>
            </a:r>
            <a:r>
              <a:rPr lang="zh-CN" altLang="en-US" sz="1600" dirty="0" smtClean="0"/>
              <a:t>私钥格式</a:t>
            </a:r>
            <a:endParaRPr lang="en-US" altLang="zh-CN" sz="1600" dirty="0" smtClean="0"/>
          </a:p>
          <a:p>
            <a:r>
              <a:rPr lang="en-US" altLang="zh-CN" sz="1600" dirty="0" err="1"/>
              <a:t>RSAPrivateKey</a:t>
            </a:r>
            <a:r>
              <a:rPr lang="en-US" altLang="zh-CN" sz="1600" dirty="0"/>
              <a:t> ::= SEQUENCE {  </a:t>
            </a:r>
          </a:p>
          <a:p>
            <a:r>
              <a:rPr lang="en-US" altLang="zh-CN" sz="1600" dirty="0" err="1"/>
              <a:t>versionVersion</a:t>
            </a:r>
            <a:r>
              <a:rPr lang="en-US" altLang="zh-CN" sz="1600" dirty="0"/>
              <a:t>,  </a:t>
            </a:r>
          </a:p>
          <a:p>
            <a:r>
              <a:rPr lang="en-US" altLang="zh-CN" sz="1600" dirty="0" err="1"/>
              <a:t>modulusINTEGER</a:t>
            </a:r>
            <a:r>
              <a:rPr lang="en-US" altLang="zh-CN" sz="1600" dirty="0"/>
              <a:t>, -- n  </a:t>
            </a:r>
          </a:p>
          <a:p>
            <a:r>
              <a:rPr lang="en-US" altLang="zh-CN" sz="1600" dirty="0" err="1"/>
              <a:t>publicExponentINTEGER</a:t>
            </a:r>
            <a:r>
              <a:rPr lang="en-US" altLang="zh-CN" sz="1600" dirty="0"/>
              <a:t>, -- e  </a:t>
            </a:r>
          </a:p>
          <a:p>
            <a:r>
              <a:rPr lang="en-US" altLang="zh-CN" sz="1600" dirty="0" err="1"/>
              <a:t>privateExponentINTEGER</a:t>
            </a:r>
            <a:r>
              <a:rPr lang="en-US" altLang="zh-CN" sz="1600" dirty="0"/>
              <a:t>, -- d  </a:t>
            </a:r>
          </a:p>
          <a:p>
            <a:r>
              <a:rPr lang="en-US" altLang="zh-CN" sz="1600" dirty="0"/>
              <a:t>prime1INTEGER, -- p  </a:t>
            </a:r>
          </a:p>
          <a:p>
            <a:r>
              <a:rPr lang="en-US" altLang="zh-CN" sz="1600" dirty="0"/>
              <a:t>prime2INTEGER, -- q  </a:t>
            </a:r>
          </a:p>
          <a:p>
            <a:r>
              <a:rPr lang="en-US" altLang="zh-CN" sz="1600" dirty="0"/>
              <a:t>exponent1INTEGER, -- d mod (p-1)  </a:t>
            </a:r>
          </a:p>
          <a:p>
            <a:r>
              <a:rPr lang="en-US" altLang="zh-CN" sz="1600" dirty="0"/>
              <a:t>exponent2INTEGER, -- d mod (q-1)  </a:t>
            </a:r>
          </a:p>
          <a:p>
            <a:r>
              <a:rPr lang="en-US" altLang="zh-CN" sz="1600" dirty="0" err="1"/>
              <a:t>coefficientINTEGER</a:t>
            </a:r>
            <a:r>
              <a:rPr lang="en-US" altLang="zh-CN" sz="1600" dirty="0"/>
              <a:t>, -- (inverse of q) mod p  </a:t>
            </a:r>
          </a:p>
          <a:p>
            <a:r>
              <a:rPr lang="en-US" altLang="zh-CN" sz="1600" dirty="0" err="1"/>
              <a:t>otherPrimeInfosOtherPrimeInfos</a:t>
            </a:r>
            <a:r>
              <a:rPr lang="en-US" altLang="zh-CN" sz="1600" dirty="0"/>
              <a:t> OPTIONAL  </a:t>
            </a:r>
            <a:r>
              <a:rPr lang="en-US" altLang="zh-CN" sz="1600" dirty="0" smtClean="0"/>
              <a:t>} </a:t>
            </a:r>
            <a:endParaRPr lang="zh-CN" altLang="en-US" sz="1600" dirty="0"/>
          </a:p>
        </p:txBody>
      </p:sp>
    </p:spTree>
    <p:extLst>
      <p:ext uri="{BB962C8B-B14F-4D97-AF65-F5344CB8AC3E}">
        <p14:creationId xmlns:p14="http://schemas.microsoft.com/office/powerpoint/2010/main" val="2682912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PEM</a:t>
            </a:r>
            <a:r>
              <a:rPr lang="zh-CN" altLang="en-US" dirty="0" smtClean="0"/>
              <a:t>编码文件结构</a:t>
            </a:r>
            <a:endParaRPr lang="zh-CN" altLang="en-US" dirty="0"/>
          </a:p>
        </p:txBody>
      </p:sp>
      <p:sp>
        <p:nvSpPr>
          <p:cNvPr id="3" name="内容占位符 2"/>
          <p:cNvSpPr>
            <a:spLocks noGrp="1"/>
          </p:cNvSpPr>
          <p:nvPr>
            <p:ph idx="1"/>
          </p:nvPr>
        </p:nvSpPr>
        <p:spPr/>
        <p:txBody>
          <a:bodyPr>
            <a:normAutofit fontScale="92500" lnSpcReduction="20000"/>
          </a:bodyPr>
          <a:lstStyle/>
          <a:p>
            <a:pPr marL="342900" indent="-342900">
              <a:buFont typeface="Wingdings" panose="05000000000000000000" pitchFamily="2" charset="2"/>
              <a:buChar char="l"/>
            </a:pPr>
            <a:r>
              <a:rPr lang="en-US" altLang="zh-CN" dirty="0" smtClean="0"/>
              <a:t>PEM</a:t>
            </a:r>
            <a:r>
              <a:rPr lang="zh-CN" altLang="en-US" dirty="0"/>
              <a:t>全称是</a:t>
            </a:r>
            <a:r>
              <a:rPr lang="en-US" altLang="zh-CN" dirty="0"/>
              <a:t>Privacy Enhanced Mail</a:t>
            </a:r>
            <a:r>
              <a:rPr lang="zh-CN" altLang="en-US" dirty="0"/>
              <a:t>，该标准定义了加密一个准备要发送邮件的标准，主要用来将各种对象保存成</a:t>
            </a:r>
            <a:r>
              <a:rPr lang="en-US" altLang="zh-CN" dirty="0"/>
              <a:t>PEM</a:t>
            </a:r>
            <a:r>
              <a:rPr lang="zh-CN" altLang="en-US" dirty="0"/>
              <a:t>格式，并将</a:t>
            </a:r>
            <a:r>
              <a:rPr lang="en-US" altLang="zh-CN" dirty="0"/>
              <a:t>PEM</a:t>
            </a:r>
            <a:r>
              <a:rPr lang="zh-CN" altLang="en-US" dirty="0"/>
              <a:t>格式的各种对象读取到相应的结构中</a:t>
            </a:r>
            <a:r>
              <a:rPr lang="zh-CN" altLang="en-US" dirty="0" smtClean="0"/>
              <a:t>。基本流程如下：</a:t>
            </a:r>
            <a:endParaRPr lang="en-US" altLang="zh-CN" dirty="0" smtClean="0"/>
          </a:p>
          <a:p>
            <a:r>
              <a:rPr lang="en-US" altLang="zh-CN" dirty="0" smtClean="0"/>
              <a:t>1</a:t>
            </a:r>
            <a:r>
              <a:rPr lang="en-US" altLang="zh-CN" dirty="0"/>
              <a:t>.</a:t>
            </a:r>
            <a:r>
              <a:rPr lang="zh-CN" altLang="en-US" dirty="0"/>
              <a:t>信息转换为</a:t>
            </a:r>
            <a:r>
              <a:rPr lang="en-US" altLang="zh-CN" dirty="0"/>
              <a:t>ASCII</a:t>
            </a:r>
            <a:r>
              <a:rPr lang="zh-CN" altLang="en-US" dirty="0"/>
              <a:t>码或其它编码方式</a:t>
            </a:r>
            <a:r>
              <a:rPr lang="zh-CN" altLang="en-US" dirty="0" smtClean="0"/>
              <a:t>；</a:t>
            </a:r>
            <a:endParaRPr lang="en-US" altLang="zh-CN" dirty="0" smtClean="0"/>
          </a:p>
          <a:p>
            <a:r>
              <a:rPr lang="en-US" altLang="zh-CN" dirty="0" smtClean="0"/>
              <a:t>2</a:t>
            </a:r>
            <a:r>
              <a:rPr lang="en-US" altLang="zh-CN" dirty="0"/>
              <a:t>.</a:t>
            </a:r>
            <a:r>
              <a:rPr lang="zh-CN" altLang="en-US" dirty="0"/>
              <a:t>使用对称算法加密转换了的邮件信息</a:t>
            </a:r>
            <a:r>
              <a:rPr lang="zh-CN" altLang="en-US" dirty="0" smtClean="0"/>
              <a:t>；</a:t>
            </a:r>
            <a:endParaRPr lang="en-US" altLang="zh-CN" dirty="0" smtClean="0"/>
          </a:p>
          <a:p>
            <a:r>
              <a:rPr lang="en-US" altLang="zh-CN" dirty="0" smtClean="0"/>
              <a:t>3</a:t>
            </a:r>
            <a:r>
              <a:rPr lang="en-US" altLang="zh-CN" dirty="0"/>
              <a:t>.</a:t>
            </a:r>
            <a:r>
              <a:rPr lang="zh-CN" altLang="en-US" dirty="0"/>
              <a:t>使用</a:t>
            </a:r>
            <a:r>
              <a:rPr lang="en-US" altLang="zh-CN" dirty="0"/>
              <a:t>BASE64</a:t>
            </a:r>
            <a:r>
              <a:rPr lang="zh-CN" altLang="en-US" dirty="0"/>
              <a:t>对加密后的邮件信息进行编码</a:t>
            </a:r>
            <a:r>
              <a:rPr lang="zh-CN" altLang="en-US" dirty="0" smtClean="0"/>
              <a:t>；</a:t>
            </a:r>
            <a:endParaRPr lang="en-US" altLang="zh-CN" dirty="0" smtClean="0"/>
          </a:p>
          <a:p>
            <a:r>
              <a:rPr lang="en-US" altLang="zh-CN" dirty="0" smtClean="0"/>
              <a:t>4</a:t>
            </a:r>
            <a:r>
              <a:rPr lang="en-US" altLang="zh-CN" dirty="0"/>
              <a:t>.</a:t>
            </a:r>
            <a:r>
              <a:rPr lang="zh-CN" altLang="en-US" dirty="0"/>
              <a:t>使用一些头定义对信息进行封装，这些头信息格式如下</a:t>
            </a:r>
            <a:r>
              <a:rPr lang="en-US" altLang="zh-CN" dirty="0"/>
              <a:t>(</a:t>
            </a:r>
            <a:r>
              <a:rPr lang="zh-CN" altLang="en-US" dirty="0"/>
              <a:t>不一定都需要，可选的</a:t>
            </a:r>
            <a:r>
              <a:rPr lang="en-US" altLang="zh-CN" dirty="0" smtClean="0"/>
              <a:t>)</a:t>
            </a:r>
          </a:p>
          <a:p>
            <a:pPr marL="342900" indent="-342900">
              <a:buFont typeface="Wingdings" panose="05000000000000000000" pitchFamily="2" charset="2"/>
              <a:buChar char="l"/>
            </a:pPr>
            <a:r>
              <a:rPr lang="en-US" altLang="zh-CN" b="0" dirty="0" smtClean="0"/>
              <a:t>Base64</a:t>
            </a:r>
            <a:r>
              <a:rPr lang="zh-CN" altLang="en-US" b="0" dirty="0" smtClean="0"/>
              <a:t>编码</a:t>
            </a:r>
            <a:endParaRPr lang="en-US" altLang="zh-CN" b="0" dirty="0" smtClean="0"/>
          </a:p>
          <a:p>
            <a:r>
              <a:rPr lang="zh-CN" altLang="en-US" b="0" dirty="0"/>
              <a:t>由于历史原因，</a:t>
            </a:r>
            <a:r>
              <a:rPr lang="en-US" altLang="zh-CN" b="0" dirty="0"/>
              <a:t>Email</a:t>
            </a:r>
            <a:r>
              <a:rPr lang="zh-CN" altLang="en-US" b="0" dirty="0"/>
              <a:t>只被允许传送</a:t>
            </a:r>
            <a:r>
              <a:rPr lang="en-US" altLang="zh-CN" b="0" dirty="0"/>
              <a:t>ASCII</a:t>
            </a:r>
            <a:r>
              <a:rPr lang="zh-CN" altLang="en-US" b="0" dirty="0"/>
              <a:t>字符，即一个</a:t>
            </a:r>
            <a:r>
              <a:rPr lang="en-US" altLang="zh-CN" b="0" dirty="0"/>
              <a:t>8</a:t>
            </a:r>
            <a:r>
              <a:rPr lang="zh-CN" altLang="en-US" b="0" dirty="0"/>
              <a:t>位字节的低</a:t>
            </a:r>
            <a:r>
              <a:rPr lang="en-US" altLang="zh-CN" b="0" dirty="0"/>
              <a:t>7</a:t>
            </a:r>
            <a:r>
              <a:rPr lang="zh-CN" altLang="en-US" b="0" dirty="0"/>
              <a:t>位。因此，如果您发送了一封带有非</a:t>
            </a:r>
            <a:r>
              <a:rPr lang="en-US" altLang="zh-CN" b="0" dirty="0"/>
              <a:t>ASCII</a:t>
            </a:r>
            <a:r>
              <a:rPr lang="zh-CN" altLang="en-US" b="0" dirty="0"/>
              <a:t>字符（即字节的最高位是</a:t>
            </a:r>
            <a:r>
              <a:rPr lang="en-US" altLang="zh-CN" b="0" dirty="0"/>
              <a:t>1</a:t>
            </a:r>
            <a:r>
              <a:rPr lang="zh-CN" altLang="en-US" b="0" dirty="0"/>
              <a:t>）的</a:t>
            </a:r>
            <a:r>
              <a:rPr lang="en-US" altLang="zh-CN" b="0" dirty="0"/>
              <a:t>Email</a:t>
            </a:r>
            <a:r>
              <a:rPr lang="zh-CN" altLang="en-US" b="0" dirty="0"/>
              <a:t>通过有“历史问题”的网关时就可能会出现问题。</a:t>
            </a:r>
            <a:endParaRPr lang="en-US" altLang="zh-CN" b="0" dirty="0" smtClean="0"/>
          </a:p>
          <a:p>
            <a:r>
              <a:rPr lang="zh-CN" altLang="en-US" b="0" dirty="0" smtClean="0"/>
              <a:t>把</a:t>
            </a:r>
            <a:r>
              <a:rPr lang="zh-CN" altLang="en-US" b="0" dirty="0"/>
              <a:t>每三个</a:t>
            </a:r>
            <a:r>
              <a:rPr lang="en-US" altLang="zh-CN" b="0" dirty="0"/>
              <a:t>8Bit</a:t>
            </a:r>
            <a:r>
              <a:rPr lang="zh-CN" altLang="en-US" b="0" dirty="0"/>
              <a:t>的字节转换为四个</a:t>
            </a:r>
            <a:r>
              <a:rPr lang="en-US" altLang="zh-CN" b="0" dirty="0"/>
              <a:t>6Bit</a:t>
            </a:r>
            <a:r>
              <a:rPr lang="zh-CN" altLang="en-US" b="0" dirty="0"/>
              <a:t>的字节（</a:t>
            </a:r>
            <a:r>
              <a:rPr lang="en-US" altLang="zh-CN" b="0" dirty="0"/>
              <a:t>3*8 = 4*6 = 24</a:t>
            </a:r>
            <a:r>
              <a:rPr lang="zh-CN" altLang="en-US" b="0" dirty="0"/>
              <a:t>），然后把</a:t>
            </a:r>
            <a:r>
              <a:rPr lang="en-US" altLang="zh-CN" b="0" dirty="0"/>
              <a:t>6Bit</a:t>
            </a:r>
            <a:r>
              <a:rPr lang="zh-CN" altLang="en-US" b="0" dirty="0"/>
              <a:t>再添两位高位</a:t>
            </a:r>
            <a:r>
              <a:rPr lang="en-US" altLang="zh-CN" b="0" dirty="0"/>
              <a:t>0</a:t>
            </a:r>
            <a:r>
              <a:rPr lang="zh-CN" altLang="en-US" b="0" dirty="0"/>
              <a:t>，组成四个</a:t>
            </a:r>
            <a:r>
              <a:rPr lang="en-US" altLang="zh-CN" b="0" dirty="0"/>
              <a:t>8Bit</a:t>
            </a:r>
            <a:r>
              <a:rPr lang="zh-CN" altLang="en-US" b="0" dirty="0"/>
              <a:t>的字节，也就是说，转换后的字符串理论上将要比原来的长</a:t>
            </a:r>
            <a:r>
              <a:rPr lang="en-US" altLang="zh-CN" b="0" dirty="0"/>
              <a:t>1/3</a:t>
            </a:r>
            <a:r>
              <a:rPr lang="zh-CN" altLang="en-US" b="0" dirty="0"/>
              <a:t>。</a:t>
            </a:r>
            <a:endParaRPr lang="en-US" altLang="zh-CN" dirty="0"/>
          </a:p>
        </p:txBody>
      </p:sp>
    </p:spTree>
    <p:extLst>
      <p:ext uri="{BB962C8B-B14F-4D97-AF65-F5344CB8AC3E}">
        <p14:creationId xmlns:p14="http://schemas.microsoft.com/office/powerpoint/2010/main" val="366680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Raw-RSA(</a:t>
            </a:r>
            <a:r>
              <a:rPr lang="zh-CN" altLang="en-US" dirty="0" smtClean="0"/>
              <a:t>教科书式</a:t>
            </a:r>
            <a:r>
              <a:rPr lang="en-US" altLang="zh-CN" dirty="0" smtClean="0"/>
              <a:t>RSA)</a:t>
            </a:r>
            <a:endParaRPr lang="zh-CN" altLang="en-US" dirty="0"/>
          </a:p>
        </p:txBody>
      </p:sp>
      <p:sp>
        <p:nvSpPr>
          <p:cNvPr id="3" name="内容占位符 2"/>
          <p:cNvSpPr>
            <a:spLocks noGrp="1"/>
          </p:cNvSpPr>
          <p:nvPr>
            <p:ph idx="1"/>
          </p:nvPr>
        </p:nvSpPr>
        <p:spPr/>
        <p:txBody>
          <a:bodyPr/>
          <a:lstStyle/>
          <a:p>
            <a:pPr marL="457200" indent="-457200">
              <a:buAutoNum type="arabicPeriod"/>
            </a:pPr>
            <a:r>
              <a:rPr lang="zh-CN" altLang="en-US" dirty="0" smtClean="0"/>
              <a:t>安装</a:t>
            </a:r>
            <a:r>
              <a:rPr lang="en-US" altLang="zh-CN" dirty="0"/>
              <a:t>gmpy2</a:t>
            </a:r>
            <a:r>
              <a:rPr lang="zh-CN" altLang="en-US" dirty="0"/>
              <a:t>高精度计算</a:t>
            </a:r>
            <a:r>
              <a:rPr lang="zh-CN" altLang="en-US" dirty="0" smtClean="0"/>
              <a:t>模块</a:t>
            </a:r>
            <a:endParaRPr lang="en-US" altLang="zh-CN" dirty="0" smtClean="0"/>
          </a:p>
          <a:p>
            <a:pPr marL="457200" indent="-457200">
              <a:buAutoNum type="arabicPeriod"/>
            </a:pPr>
            <a:r>
              <a:rPr lang="en-US" altLang="zh-CN" dirty="0" smtClean="0"/>
              <a:t>List4-2  p.116</a:t>
            </a:r>
          </a:p>
          <a:p>
            <a:endParaRPr lang="en-US" altLang="zh-CN" dirty="0" smtClean="0"/>
          </a:p>
          <a:p>
            <a:pPr marL="457200" indent="-457200">
              <a:buAutoNum type="arabicPeriod"/>
            </a:pPr>
            <a:endParaRPr lang="en-US" altLang="zh-CN" dirty="0"/>
          </a:p>
          <a:p>
            <a:endParaRPr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605" t="5221" r="3669" b="7094"/>
          <a:stretch/>
        </p:blipFill>
        <p:spPr>
          <a:xfrm>
            <a:off x="5095982" y="1787704"/>
            <a:ext cx="6811766" cy="433055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59" y="3391730"/>
            <a:ext cx="4936623" cy="2322558"/>
          </a:xfrm>
          <a:prstGeom prst="rect">
            <a:avLst/>
          </a:prstGeom>
        </p:spPr>
      </p:pic>
    </p:spTree>
    <p:extLst>
      <p:ext uri="{BB962C8B-B14F-4D97-AF65-F5344CB8AC3E}">
        <p14:creationId xmlns:p14="http://schemas.microsoft.com/office/powerpoint/2010/main" val="324399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选择密文</a:t>
            </a:r>
            <a:r>
              <a:rPr lang="zh-CN" altLang="en-US" dirty="0" smtClean="0"/>
              <a:t>攻击</a:t>
            </a:r>
            <a:r>
              <a:rPr lang="en-US" altLang="zh-CN" dirty="0" smtClean="0"/>
              <a:t>—</a:t>
            </a:r>
            <a:r>
              <a:rPr lang="zh-CN" altLang="en-US" dirty="0" smtClean="0"/>
              <a:t>同态攻击</a:t>
            </a:r>
            <a:endParaRPr lang="zh-CN" altLang="en-US" dirty="0"/>
          </a:p>
        </p:txBody>
      </p:sp>
      <p:sp>
        <p:nvSpPr>
          <p:cNvPr id="3" name="内容占位符 2"/>
          <p:cNvSpPr>
            <a:spLocks noGrp="1"/>
          </p:cNvSpPr>
          <p:nvPr>
            <p:ph idx="1"/>
          </p:nvPr>
        </p:nvSpPr>
        <p:spPr/>
        <p:txBody>
          <a:bodyPr/>
          <a:lstStyle/>
          <a:p>
            <a:r>
              <a:rPr lang="zh-CN" altLang="en-US" dirty="0" smtClean="0"/>
              <a:t>密码分析</a:t>
            </a:r>
            <a:r>
              <a:rPr lang="zh-CN" altLang="en-US" dirty="0"/>
              <a:t>者能选择不同的被加密的密文，并还可得到对应的明文。如果攻击者能从密文种选择特定的密文消息，则通过该密文消息对应的明文有可能推导出密钥的结构和产生更多关于密钥的消息</a:t>
            </a:r>
            <a:r>
              <a:rPr lang="zh-CN" altLang="en-US" dirty="0" smtClean="0"/>
              <a:t>。</a:t>
            </a:r>
            <a:endParaRPr lang="en-US" altLang="zh-CN" dirty="0" smtClean="0"/>
          </a:p>
          <a:p>
            <a:r>
              <a:rPr lang="zh-CN" altLang="en-US" dirty="0" smtClean="0">
                <a:solidFill>
                  <a:srgbClr val="FF0000"/>
                </a:solidFill>
              </a:rPr>
              <a:t>密码分析</a:t>
            </a:r>
            <a:r>
              <a:rPr lang="zh-CN" altLang="en-US" dirty="0">
                <a:solidFill>
                  <a:srgbClr val="FF0000"/>
                </a:solidFill>
              </a:rPr>
              <a:t>者通过某种手段暂时控制解密机。</a:t>
            </a:r>
            <a:endParaRPr lang="en-US" altLang="zh-CN" dirty="0"/>
          </a:p>
          <a:p>
            <a:pPr lvl="1"/>
            <a:r>
              <a:rPr lang="zh-CN" altLang="en-US" dirty="0"/>
              <a:t>无填充</a:t>
            </a:r>
            <a:r>
              <a:rPr lang="en-US" altLang="zh-CN" dirty="0"/>
              <a:t>RSA</a:t>
            </a:r>
            <a:r>
              <a:rPr lang="zh-CN" altLang="en-US" dirty="0"/>
              <a:t>的同态性质，可以让密码分析者实现选择密文</a:t>
            </a:r>
            <a:r>
              <a:rPr lang="zh-CN" altLang="en-US" dirty="0" smtClean="0"/>
              <a:t>攻击</a:t>
            </a:r>
            <a:endParaRPr lang="en-US" altLang="zh-CN" dirty="0" smtClean="0"/>
          </a:p>
          <a:p>
            <a:pPr lvl="1"/>
            <a:r>
              <a:rPr lang="zh-CN" altLang="en-US" dirty="0" smtClean="0"/>
              <a:t>在已知</a:t>
            </a:r>
            <a:r>
              <a:rPr lang="en-US" altLang="zh-CN" dirty="0" smtClean="0"/>
              <a:t>c1=(m</a:t>
            </a:r>
            <a:r>
              <a:rPr lang="en-US" altLang="zh-CN" baseline="-25000" dirty="0" smtClean="0"/>
              <a:t>1</a:t>
            </a:r>
            <a:r>
              <a:rPr lang="en-US" altLang="zh-CN" dirty="0" smtClean="0"/>
              <a:t>)</a:t>
            </a:r>
            <a:r>
              <a:rPr lang="en-US" altLang="zh-CN" baseline="30000" dirty="0" smtClean="0"/>
              <a:t>e</a:t>
            </a:r>
            <a:r>
              <a:rPr lang="zh-CN" altLang="en-US" dirty="0" smtClean="0"/>
              <a:t>，不知道</a:t>
            </a:r>
            <a:r>
              <a:rPr lang="en-US" altLang="zh-CN" dirty="0" smtClean="0"/>
              <a:t>m1</a:t>
            </a:r>
            <a:r>
              <a:rPr lang="zh-CN" altLang="en-US" dirty="0" smtClean="0"/>
              <a:t>的情况下，选择已知明文</a:t>
            </a:r>
            <a:r>
              <a:rPr lang="en-US" altLang="zh-CN" dirty="0" smtClean="0"/>
              <a:t>m2</a:t>
            </a:r>
            <a:r>
              <a:rPr lang="zh-CN" altLang="en-US" dirty="0"/>
              <a:t>的</a:t>
            </a:r>
            <a:r>
              <a:rPr lang="en-US" altLang="zh-CN" dirty="0" smtClean="0"/>
              <a:t>(m</a:t>
            </a:r>
            <a:r>
              <a:rPr lang="en-US" altLang="zh-CN" baseline="-25000" dirty="0" smtClean="0"/>
              <a:t>2</a:t>
            </a:r>
            <a:r>
              <a:rPr lang="en-US" altLang="zh-CN" dirty="0" smtClean="0"/>
              <a:t>)</a:t>
            </a:r>
            <a:r>
              <a:rPr lang="en-US" altLang="zh-CN" baseline="30000" dirty="0" smtClean="0"/>
              <a:t>e</a:t>
            </a:r>
            <a:r>
              <a:rPr lang="zh-CN" altLang="en-US" dirty="0" smtClean="0"/>
              <a:t>和</a:t>
            </a:r>
            <a:r>
              <a:rPr lang="en-US" altLang="zh-CN" dirty="0"/>
              <a:t>(m</a:t>
            </a:r>
            <a:r>
              <a:rPr lang="en-US" altLang="zh-CN" baseline="-25000" dirty="0"/>
              <a:t>1</a:t>
            </a:r>
            <a:r>
              <a:rPr lang="en-US" altLang="zh-CN" dirty="0"/>
              <a:t>)</a:t>
            </a:r>
            <a:r>
              <a:rPr lang="en-US" altLang="zh-CN" baseline="30000" dirty="0"/>
              <a:t>e</a:t>
            </a:r>
            <a:r>
              <a:rPr lang="zh-CN" altLang="en-US" dirty="0" smtClean="0"/>
              <a:t>相乘，结果由解密机解密，得</a:t>
            </a:r>
            <a:r>
              <a:rPr lang="en-US" altLang="zh-CN" dirty="0" smtClean="0"/>
              <a:t>m</a:t>
            </a:r>
            <a:r>
              <a:rPr lang="en-US" altLang="zh-CN" baseline="-25000" dirty="0" smtClean="0"/>
              <a:t>1</a:t>
            </a:r>
            <a:r>
              <a:rPr lang="en-US" altLang="zh-CN" dirty="0" smtClean="0"/>
              <a:t>m</a:t>
            </a:r>
            <a:r>
              <a:rPr lang="en-US" altLang="zh-CN" baseline="-25000" dirty="0" smtClean="0"/>
              <a:t>2</a:t>
            </a:r>
            <a:r>
              <a:rPr lang="zh-CN" altLang="en-US" dirty="0" smtClean="0"/>
              <a:t>，得</a:t>
            </a:r>
            <a:r>
              <a:rPr lang="en-US" altLang="zh-CN" dirty="0" smtClean="0"/>
              <a:t>m</a:t>
            </a:r>
            <a:r>
              <a:rPr lang="en-US" altLang="zh-CN" baseline="-25000" dirty="0" smtClean="0"/>
              <a:t>1</a:t>
            </a:r>
          </a:p>
          <a:p>
            <a:pPr lvl="1"/>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481" y="3857414"/>
            <a:ext cx="3652864" cy="676280"/>
          </a:xfrm>
          <a:prstGeom prst="rect">
            <a:avLst/>
          </a:prstGeom>
        </p:spPr>
      </p:pic>
    </p:spTree>
    <p:extLst>
      <p:ext uri="{BB962C8B-B14F-4D97-AF65-F5344CB8AC3E}">
        <p14:creationId xmlns:p14="http://schemas.microsoft.com/office/powerpoint/2010/main" val="131071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共模</a:t>
            </a:r>
            <a:r>
              <a:rPr lang="zh-CN" altLang="en-US" dirty="0"/>
              <a:t>攻击</a:t>
            </a:r>
          </a:p>
        </p:txBody>
      </p:sp>
      <p:sp>
        <p:nvSpPr>
          <p:cNvPr id="3" name="内容占位符 2"/>
          <p:cNvSpPr>
            <a:spLocks noGrp="1"/>
          </p:cNvSpPr>
          <p:nvPr>
            <p:ph idx="1"/>
          </p:nvPr>
        </p:nvSpPr>
        <p:spPr>
          <a:xfrm>
            <a:off x="553763" y="1845733"/>
            <a:ext cx="11302876" cy="4472873"/>
          </a:xfrm>
        </p:spPr>
        <p:txBody>
          <a:bodyPr/>
          <a:lstStyle/>
          <a:p>
            <a:r>
              <a:rPr lang="zh-CN" altLang="en-US" b="0" dirty="0"/>
              <a:t>生成秘钥的过程中使用了相同的模数</a:t>
            </a:r>
            <a:r>
              <a:rPr lang="en-US" altLang="zh-CN" b="0" dirty="0"/>
              <a:t>n</a:t>
            </a:r>
            <a:r>
              <a:rPr lang="zh-CN" altLang="en-US" b="0" dirty="0"/>
              <a:t>，此时用不同的秘钥</a:t>
            </a:r>
            <a:r>
              <a:rPr lang="en-US" altLang="zh-CN" b="0" dirty="0"/>
              <a:t>e</a:t>
            </a:r>
            <a:r>
              <a:rPr lang="zh-CN" altLang="en-US" b="0" dirty="0"/>
              <a:t>加密同一信息</a:t>
            </a:r>
            <a:r>
              <a:rPr lang="en-US" altLang="zh-CN" b="0" dirty="0"/>
              <a:t>m</a:t>
            </a:r>
            <a:r>
              <a:rPr lang="zh-CN" altLang="en-US" b="0" dirty="0" smtClean="0"/>
              <a:t>即</a:t>
            </a:r>
            <a:endParaRPr lang="en-US" altLang="zh-CN" b="0" dirty="0" smtClean="0"/>
          </a:p>
          <a:p>
            <a:r>
              <a:rPr lang="pt-BR" altLang="zh-CN" b="0" dirty="0"/>
              <a:t>c1 = m^e1 % </a:t>
            </a:r>
            <a:r>
              <a:rPr lang="pt-BR" altLang="zh-CN" b="0" dirty="0" smtClean="0"/>
              <a:t>n</a:t>
            </a:r>
          </a:p>
          <a:p>
            <a:r>
              <a:rPr lang="pt-BR" altLang="zh-CN" b="0" dirty="0" smtClean="0"/>
              <a:t> </a:t>
            </a:r>
            <a:r>
              <a:rPr lang="pt-BR" altLang="zh-CN" b="0" dirty="0"/>
              <a:t>c2 = m^e2 % </a:t>
            </a:r>
            <a:r>
              <a:rPr lang="pt-BR" altLang="zh-CN" b="0" dirty="0" smtClean="0"/>
              <a:t>n</a:t>
            </a:r>
          </a:p>
          <a:p>
            <a:r>
              <a:rPr lang="zh-CN" altLang="en-US" b="0" dirty="0"/>
              <a:t>若两</a:t>
            </a:r>
            <a:r>
              <a:rPr lang="zh-CN" altLang="en-US" b="0" dirty="0" smtClean="0"/>
              <a:t>个秘</a:t>
            </a:r>
            <a:r>
              <a:rPr lang="zh-CN" altLang="en-US" b="0" dirty="0"/>
              <a:t>钥</a:t>
            </a:r>
            <a:r>
              <a:rPr lang="en-US" altLang="zh-CN" b="0" dirty="0"/>
              <a:t>e</a:t>
            </a:r>
            <a:r>
              <a:rPr lang="zh-CN" altLang="en-US" b="0" dirty="0"/>
              <a:t>互素根据扩展的欧几里得算法则存在</a:t>
            </a:r>
            <a:r>
              <a:rPr lang="en-US" altLang="zh-CN" b="0" dirty="0"/>
              <a:t>s1</a:t>
            </a:r>
            <a:r>
              <a:rPr lang="zh-CN" altLang="en-US" b="0" dirty="0"/>
              <a:t>，</a:t>
            </a:r>
            <a:r>
              <a:rPr lang="en-US" altLang="zh-CN" b="0" dirty="0"/>
              <a:t>s2</a:t>
            </a:r>
            <a:r>
              <a:rPr lang="zh-CN" altLang="en-US" b="0" dirty="0"/>
              <a:t>有</a:t>
            </a:r>
            <a:r>
              <a:rPr lang="zh-CN" altLang="en-US" b="0" dirty="0" smtClean="0"/>
              <a:t>：</a:t>
            </a:r>
            <a:endParaRPr lang="en-US" altLang="zh-CN" b="0" dirty="0" smtClean="0"/>
          </a:p>
          <a:p>
            <a:r>
              <a:rPr lang="pt-BR" altLang="zh-CN" b="0" dirty="0"/>
              <a:t>e1 * s1 + e2 * s2 = gcd(e1, e2) = </a:t>
            </a:r>
            <a:r>
              <a:rPr lang="pt-BR" altLang="zh-CN" b="0" dirty="0" smtClean="0"/>
              <a:t>1</a:t>
            </a:r>
          </a:p>
          <a:p>
            <a:r>
              <a:rPr lang="zh-CN" altLang="en-US" b="0" dirty="0"/>
              <a:t>则</a:t>
            </a:r>
            <a:r>
              <a:rPr lang="zh-CN" altLang="en-US" b="0" dirty="0" smtClean="0"/>
              <a:t>有：</a:t>
            </a:r>
            <a:endParaRPr lang="pt-BR" altLang="zh-CN" b="0"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772" y="4352058"/>
            <a:ext cx="4517455" cy="1852076"/>
          </a:xfrm>
          <a:prstGeom prst="rect">
            <a:avLst/>
          </a:prstGeom>
        </p:spPr>
      </p:pic>
    </p:spTree>
    <p:extLst>
      <p:ext uri="{BB962C8B-B14F-4D97-AF65-F5344CB8AC3E}">
        <p14:creationId xmlns:p14="http://schemas.microsoft.com/office/powerpoint/2010/main" val="1636730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RSA</a:t>
            </a:r>
            <a:r>
              <a:rPr lang="zh-CN" altLang="en-US" dirty="0" smtClean="0"/>
              <a:t>的安全实现</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663" y="1986117"/>
            <a:ext cx="9225030" cy="1657362"/>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2" y="3697672"/>
            <a:ext cx="5191163" cy="239079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420" y="3586971"/>
            <a:ext cx="4929224" cy="2133616"/>
          </a:xfrm>
          <a:prstGeom prst="rect">
            <a:avLst/>
          </a:prstGeom>
        </p:spPr>
      </p:pic>
    </p:spTree>
    <p:extLst>
      <p:ext uri="{BB962C8B-B14F-4D97-AF65-F5344CB8AC3E}">
        <p14:creationId xmlns:p14="http://schemas.microsoft.com/office/powerpoint/2010/main" val="60505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对称加密回顾</a:t>
            </a:r>
            <a:endParaRPr lang="zh-CN" altLang="en-US" dirty="0"/>
          </a:p>
        </p:txBody>
      </p:sp>
      <p:sp>
        <p:nvSpPr>
          <p:cNvPr id="3" name="内容占位符 2"/>
          <p:cNvSpPr>
            <a:spLocks noGrp="1"/>
          </p:cNvSpPr>
          <p:nvPr>
            <p:ph idx="1"/>
          </p:nvPr>
        </p:nvSpPr>
        <p:spPr>
          <a:xfrm>
            <a:off x="553762" y="1763540"/>
            <a:ext cx="11302876" cy="4668083"/>
          </a:xfrm>
        </p:spPr>
        <p:txBody>
          <a:bodyPr>
            <a:normAutofit fontScale="70000" lnSpcReduction="20000"/>
          </a:bodyPr>
          <a:lstStyle/>
          <a:p>
            <a:pPr marL="457200" indent="-457200">
              <a:buAutoNum type="arabicPeriod"/>
            </a:pPr>
            <a:r>
              <a:rPr lang="zh-CN" altLang="en-US" dirty="0" smtClean="0"/>
              <a:t>对称加密基础知识：</a:t>
            </a:r>
            <a:endParaRPr lang="en-US" altLang="zh-CN" dirty="0" smtClean="0"/>
          </a:p>
          <a:p>
            <a:pPr marL="944118" lvl="1" indent="-457200"/>
            <a:r>
              <a:rPr lang="zh-CN" altLang="en-US" dirty="0" smtClean="0"/>
              <a:t>保密通信模型</a:t>
            </a:r>
            <a:r>
              <a:rPr lang="en-US" altLang="zh-CN" dirty="0" smtClean="0"/>
              <a:t>, </a:t>
            </a:r>
            <a:r>
              <a:rPr lang="zh-CN" altLang="en-US" dirty="0" smtClean="0"/>
              <a:t>对称</a:t>
            </a:r>
            <a:r>
              <a:rPr lang="zh-CN" altLang="en-US" dirty="0"/>
              <a:t>加密体制，分类：分组和流密码、</a:t>
            </a:r>
            <a:endParaRPr lang="en-US" altLang="zh-CN" dirty="0"/>
          </a:p>
          <a:p>
            <a:pPr marL="944118" lvl="1" indent="-457200"/>
            <a:r>
              <a:rPr lang="zh-CN" altLang="en-US" dirty="0"/>
              <a:t>分组密码定义和设计思想</a:t>
            </a:r>
            <a:endParaRPr lang="en-US" altLang="zh-CN" dirty="0"/>
          </a:p>
          <a:p>
            <a:pPr marL="944118" lvl="1" indent="-457200"/>
            <a:r>
              <a:rPr lang="zh-CN" altLang="en-US" dirty="0"/>
              <a:t>常用分组密码算法：</a:t>
            </a:r>
            <a:r>
              <a:rPr lang="en-US" altLang="zh-CN" dirty="0"/>
              <a:t>DES</a:t>
            </a:r>
            <a:r>
              <a:rPr lang="zh-CN" altLang="en-US" dirty="0"/>
              <a:t>、</a:t>
            </a:r>
            <a:r>
              <a:rPr lang="en-US" altLang="zh-CN" dirty="0"/>
              <a:t>AES</a:t>
            </a:r>
            <a:r>
              <a:rPr lang="zh-CN" altLang="en-US" dirty="0"/>
              <a:t>、</a:t>
            </a:r>
            <a:r>
              <a:rPr lang="en-US" altLang="zh-CN" dirty="0"/>
              <a:t>SM4</a:t>
            </a:r>
          </a:p>
          <a:p>
            <a:pPr marL="944118" lvl="1" indent="-457200"/>
            <a:r>
              <a:rPr lang="zh-CN" altLang="en-US" dirty="0"/>
              <a:t>分组密码工作</a:t>
            </a:r>
            <a:r>
              <a:rPr lang="zh-CN" altLang="en-US" dirty="0" smtClean="0"/>
              <a:t>模式：</a:t>
            </a:r>
            <a:r>
              <a:rPr lang="en-US" altLang="zh-CN" dirty="0" smtClean="0"/>
              <a:t>ECB</a:t>
            </a:r>
            <a:r>
              <a:rPr lang="zh-CN" altLang="en-US" dirty="0" smtClean="0"/>
              <a:t>、</a:t>
            </a:r>
            <a:r>
              <a:rPr lang="en-US" altLang="zh-CN" dirty="0" smtClean="0"/>
              <a:t>CBC</a:t>
            </a:r>
            <a:r>
              <a:rPr lang="zh-CN" altLang="en-US" dirty="0" smtClean="0"/>
              <a:t>、</a:t>
            </a:r>
            <a:r>
              <a:rPr lang="en-US" altLang="zh-CN" dirty="0" smtClean="0"/>
              <a:t>CRT</a:t>
            </a:r>
            <a:endParaRPr lang="en-US" altLang="zh-CN" dirty="0"/>
          </a:p>
          <a:p>
            <a:pPr marL="457200" indent="-457200">
              <a:buFont typeface="Wingdings" panose="05000000000000000000" pitchFamily="2" charset="2"/>
              <a:buAutoNum type="arabicPeriod"/>
            </a:pPr>
            <a:r>
              <a:rPr lang="zh-CN" altLang="en-US" dirty="0" smtClean="0"/>
              <a:t>对称加密编程实现：</a:t>
            </a:r>
            <a:endParaRPr lang="en-US" altLang="zh-CN" dirty="0" smtClean="0"/>
          </a:p>
          <a:p>
            <a:pPr marL="944118" lvl="1" indent="-457200"/>
            <a:r>
              <a:rPr lang="en-US" altLang="zh-CN" dirty="0" err="1" smtClean="0"/>
              <a:t>cryptography.hazmat.primitives.ciphers</a:t>
            </a:r>
            <a:r>
              <a:rPr lang="zh-CN" altLang="en-US" dirty="0"/>
              <a:t>模块中</a:t>
            </a:r>
            <a:r>
              <a:rPr lang="zh-CN" altLang="en-US" dirty="0" smtClean="0"/>
              <a:t>的</a:t>
            </a:r>
            <a:r>
              <a:rPr lang="en-US" altLang="zh-CN" dirty="0" smtClean="0"/>
              <a:t>Cipher</a:t>
            </a:r>
            <a:r>
              <a:rPr lang="zh-CN" altLang="en-US" dirty="0"/>
              <a:t>类生成密码对象，</a:t>
            </a:r>
            <a:r>
              <a:rPr lang="en-US" altLang="zh-CN" dirty="0"/>
              <a:t>algorithms</a:t>
            </a:r>
            <a:r>
              <a:rPr lang="zh-CN" altLang="en-US" dirty="0"/>
              <a:t>指定加密算法，</a:t>
            </a:r>
            <a:r>
              <a:rPr lang="en-US" altLang="zh-CN" dirty="0"/>
              <a:t>modes</a:t>
            </a:r>
            <a:r>
              <a:rPr lang="zh-CN" altLang="en-US" dirty="0"/>
              <a:t>指定加密模式；</a:t>
            </a:r>
            <a:endParaRPr lang="en-US" altLang="zh-CN" dirty="0"/>
          </a:p>
          <a:p>
            <a:r>
              <a:rPr lang="en-US" altLang="zh-CN" b="0" dirty="0"/>
              <a:t> </a:t>
            </a:r>
            <a:r>
              <a:rPr lang="en-US" altLang="zh-CN" b="0" dirty="0" smtClean="0"/>
              <a:t>           </a:t>
            </a:r>
            <a:r>
              <a:rPr lang="en-US" altLang="zh-CN" b="0" dirty="0" err="1"/>
              <a:t>aesCipher</a:t>
            </a:r>
            <a:r>
              <a:rPr lang="en-US" altLang="zh-CN" b="0" dirty="0"/>
              <a:t> = Cipher(</a:t>
            </a:r>
            <a:r>
              <a:rPr lang="en-US" altLang="zh-CN" b="0" dirty="0" err="1"/>
              <a:t>algorithms.AES</a:t>
            </a:r>
            <a:r>
              <a:rPr lang="en-US" altLang="zh-CN" b="0" dirty="0"/>
              <a:t>(key</a:t>
            </a:r>
            <a:r>
              <a:rPr lang="en-US" altLang="zh-CN" b="0" dirty="0" smtClean="0"/>
              <a:t>),  </a:t>
            </a:r>
            <a:r>
              <a:rPr lang="en-US" altLang="zh-CN" b="0" dirty="0" err="1"/>
              <a:t>modes.ECB</a:t>
            </a:r>
            <a:r>
              <a:rPr lang="en-US" altLang="zh-CN" b="0" dirty="0" smtClean="0"/>
              <a:t>(), backend=</a:t>
            </a:r>
            <a:r>
              <a:rPr lang="en-US" altLang="zh-CN" b="0" dirty="0" err="1" smtClean="0"/>
              <a:t>default_backend</a:t>
            </a:r>
            <a:r>
              <a:rPr lang="en-US" altLang="zh-CN" b="0" dirty="0" smtClean="0"/>
              <a:t>())</a:t>
            </a:r>
          </a:p>
          <a:p>
            <a:pPr marL="0" lvl="4" indent="0">
              <a:lnSpc>
                <a:spcPct val="100000"/>
              </a:lnSpc>
              <a:spcBef>
                <a:spcPts val="1200"/>
              </a:spcBef>
              <a:spcAft>
                <a:spcPts val="200"/>
              </a:spcAft>
              <a:buSzPct val="100000"/>
              <a:buNone/>
            </a:pPr>
            <a:r>
              <a:rPr lang="en-US" altLang="zh-CN" sz="2100" dirty="0" smtClean="0"/>
              <a:t>           c = </a:t>
            </a:r>
            <a:r>
              <a:rPr lang="en-US" altLang="zh-CN" sz="2100" dirty="0" err="1" smtClean="0"/>
              <a:t>aesCipher.encryptor.update</a:t>
            </a:r>
            <a:r>
              <a:rPr lang="en-US" altLang="zh-CN" sz="2100" dirty="0" smtClean="0"/>
              <a:t>(</a:t>
            </a:r>
            <a:r>
              <a:rPr lang="en-US" altLang="zh-CN" sz="2100" dirty="0" err="1" smtClean="0"/>
              <a:t>b’alice</a:t>
            </a:r>
            <a:r>
              <a:rPr lang="en-US" altLang="zh-CN" sz="2100" dirty="0"/>
              <a:t>’)</a:t>
            </a:r>
          </a:p>
          <a:p>
            <a:pPr marL="0" lvl="4" indent="0">
              <a:lnSpc>
                <a:spcPct val="100000"/>
              </a:lnSpc>
              <a:spcBef>
                <a:spcPts val="1200"/>
              </a:spcBef>
              <a:spcAft>
                <a:spcPts val="200"/>
              </a:spcAft>
              <a:buSzPct val="100000"/>
              <a:buNone/>
            </a:pPr>
            <a:r>
              <a:rPr lang="en-US" altLang="zh-CN" sz="2100" dirty="0" smtClean="0"/>
              <a:t>           </a:t>
            </a:r>
            <a:r>
              <a:rPr lang="en-US" altLang="zh-CN" sz="2100" dirty="0" err="1" smtClean="0"/>
              <a:t>aesCipher.decryptor.update</a:t>
            </a:r>
            <a:r>
              <a:rPr lang="en-US" altLang="zh-CN" sz="2100" dirty="0" smtClean="0"/>
              <a:t>(c)             </a:t>
            </a:r>
          </a:p>
          <a:p>
            <a:pPr marL="0" lvl="4" indent="0">
              <a:lnSpc>
                <a:spcPct val="100000"/>
              </a:lnSpc>
              <a:spcBef>
                <a:spcPts val="1200"/>
              </a:spcBef>
              <a:spcAft>
                <a:spcPts val="200"/>
              </a:spcAft>
              <a:buSzPct val="100000"/>
              <a:buNone/>
            </a:pPr>
            <a:r>
              <a:rPr lang="en-US" altLang="zh-CN" sz="2100" dirty="0"/>
              <a:t> </a:t>
            </a:r>
            <a:r>
              <a:rPr lang="en-US" altLang="zh-CN" sz="2100" dirty="0" smtClean="0"/>
              <a:t>          finalize()</a:t>
            </a:r>
            <a:endParaRPr lang="en-US" altLang="zh-CN" sz="2100" dirty="0"/>
          </a:p>
          <a:p>
            <a:pPr marL="944118" lvl="1" indent="-457200"/>
            <a:r>
              <a:rPr lang="zh-CN" altLang="en-US" dirty="0" smtClean="0"/>
              <a:t>利用</a:t>
            </a:r>
            <a:r>
              <a:rPr lang="en-US" altLang="zh-CN" dirty="0" smtClean="0"/>
              <a:t>padding</a:t>
            </a:r>
            <a:r>
              <a:rPr lang="zh-CN" altLang="en-US" dirty="0" smtClean="0"/>
              <a:t>对长度不是</a:t>
            </a:r>
            <a:r>
              <a:rPr lang="en-US" altLang="zh-CN" dirty="0" smtClean="0"/>
              <a:t>16</a:t>
            </a:r>
            <a:r>
              <a:rPr lang="zh-CN" altLang="en-US" dirty="0" smtClean="0"/>
              <a:t>字节的整数倍的明文进行数据填充，同时解密后进行填充数据删除</a:t>
            </a:r>
            <a:endParaRPr lang="en-US" altLang="zh-CN" dirty="0"/>
          </a:p>
          <a:p>
            <a:r>
              <a:rPr lang="en-US" altLang="zh-CN" b="0" dirty="0"/>
              <a:t> </a:t>
            </a:r>
            <a:r>
              <a:rPr lang="en-US" altLang="zh-CN" b="0" dirty="0" smtClean="0"/>
              <a:t>         </a:t>
            </a:r>
            <a:r>
              <a:rPr lang="en-US" altLang="zh-CN" b="0" dirty="0" err="1" smtClean="0"/>
              <a:t>padder</a:t>
            </a:r>
            <a:r>
              <a:rPr lang="en-US" altLang="zh-CN" b="0" dirty="0" smtClean="0"/>
              <a:t> </a:t>
            </a:r>
            <a:r>
              <a:rPr lang="en-US" altLang="zh-CN" b="0" dirty="0"/>
              <a:t>= padding.PKCS7(128).</a:t>
            </a:r>
            <a:r>
              <a:rPr lang="en-US" altLang="zh-CN" b="0" dirty="0" err="1"/>
              <a:t>padder</a:t>
            </a:r>
            <a:r>
              <a:rPr lang="en-US" altLang="zh-CN" b="0" dirty="0" smtClean="0"/>
              <a:t>().update(m)   </a:t>
            </a:r>
            <a:endParaRPr lang="en-US" altLang="zh-CN" b="0" dirty="0"/>
          </a:p>
          <a:p>
            <a:r>
              <a:rPr lang="en-US" altLang="zh-CN" b="0" dirty="0" smtClean="0"/>
              <a:t>          </a:t>
            </a:r>
            <a:r>
              <a:rPr lang="en-US" altLang="zh-CN" b="0" dirty="0" err="1" smtClean="0"/>
              <a:t>unpadder</a:t>
            </a:r>
            <a:r>
              <a:rPr lang="en-US" altLang="zh-CN" b="0" dirty="0" smtClean="0"/>
              <a:t> </a:t>
            </a:r>
            <a:r>
              <a:rPr lang="en-US" altLang="zh-CN" b="0" dirty="0"/>
              <a:t>= padding.PKCS7(128).</a:t>
            </a:r>
            <a:r>
              <a:rPr lang="en-US" altLang="zh-CN" b="0" dirty="0" err="1" smtClean="0"/>
              <a:t>unpadder.update</a:t>
            </a:r>
            <a:r>
              <a:rPr lang="en-US" altLang="zh-CN" b="0" dirty="0" smtClean="0"/>
              <a:t>(m1) </a:t>
            </a:r>
          </a:p>
          <a:p>
            <a:r>
              <a:rPr lang="en-US" altLang="zh-CN" b="0" dirty="0"/>
              <a:t> </a:t>
            </a:r>
            <a:r>
              <a:rPr lang="en-US" altLang="zh-CN" b="0" dirty="0" smtClean="0"/>
              <a:t>         finalize()</a:t>
            </a:r>
            <a:endParaRPr lang="en-US" altLang="zh-CN" dirty="0"/>
          </a:p>
          <a:p>
            <a:pPr marL="457200" indent="-457200"/>
            <a:endParaRPr lang="en-US" altLang="zh-CN" dirty="0" smtClean="0"/>
          </a:p>
          <a:p>
            <a:pPr marL="944118" lvl="1" indent="-457200"/>
            <a:endParaRPr lang="en-US" altLang="zh-CN" dirty="0" smtClean="0"/>
          </a:p>
          <a:p>
            <a:pPr marL="944118" lvl="1" indent="-457200"/>
            <a:endParaRPr lang="zh-CN" altLang="en-US" dirty="0"/>
          </a:p>
        </p:txBody>
      </p:sp>
    </p:spTree>
    <p:extLst>
      <p:ext uri="{BB962C8B-B14F-4D97-AF65-F5344CB8AC3E}">
        <p14:creationId xmlns:p14="http://schemas.microsoft.com/office/powerpoint/2010/main" val="339051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公钥密码体制的提出</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9287" y="1815441"/>
            <a:ext cx="8175478" cy="4022725"/>
          </a:xfrm>
        </p:spPr>
      </p:pic>
    </p:spTree>
    <p:extLst>
      <p:ext uri="{BB962C8B-B14F-4D97-AF65-F5344CB8AC3E}">
        <p14:creationId xmlns:p14="http://schemas.microsoft.com/office/powerpoint/2010/main" val="349186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公钥密码体制的发展</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604" y="1846263"/>
            <a:ext cx="7936787" cy="4358917"/>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0899" y="3482336"/>
            <a:ext cx="3957666" cy="2833708"/>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0899" y="1795758"/>
            <a:ext cx="1951763" cy="1686578"/>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9568" y="1854955"/>
            <a:ext cx="1376737" cy="1609930"/>
          </a:xfrm>
          <a:prstGeom prst="rect">
            <a:avLst/>
          </a:prstGeom>
        </p:spPr>
      </p:pic>
    </p:spTree>
    <p:extLst>
      <p:ext uri="{BB962C8B-B14F-4D97-AF65-F5344CB8AC3E}">
        <p14:creationId xmlns:p14="http://schemas.microsoft.com/office/powerpoint/2010/main" val="385525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公钥密码体制的思想</a:t>
            </a:r>
            <a:endParaRPr lang="zh-CN" altLang="en-US" dirty="0"/>
          </a:p>
        </p:txBody>
      </p:sp>
      <p:sp>
        <p:nvSpPr>
          <p:cNvPr id="3" name="内容占位符 2"/>
          <p:cNvSpPr>
            <a:spLocks noGrp="1"/>
          </p:cNvSpPr>
          <p:nvPr>
            <p:ph idx="1"/>
          </p:nvPr>
        </p:nvSpPr>
        <p:spPr>
          <a:xfrm>
            <a:off x="553763" y="1845734"/>
            <a:ext cx="11302876" cy="4524244"/>
          </a:xfrm>
        </p:spPr>
        <p:txBody>
          <a:bodyPr>
            <a:normAutofit/>
          </a:bodyPr>
          <a:lstStyle/>
          <a:p>
            <a:r>
              <a:rPr lang="en-US" altLang="zh-CN" dirty="0" smtClean="0"/>
              <a:t>1</a:t>
            </a:r>
            <a:r>
              <a:rPr lang="zh-CN" altLang="en-US" dirty="0" smtClean="0"/>
              <a:t>）满足以下要求</a:t>
            </a:r>
          </a:p>
          <a:p>
            <a:pPr lvl="1"/>
            <a:r>
              <a:rPr lang="zh-CN" altLang="en-US" dirty="0"/>
              <a:t>接收方</a:t>
            </a:r>
            <a:r>
              <a:rPr lang="en-US" altLang="zh-CN" dirty="0"/>
              <a:t>A</a:t>
            </a:r>
            <a:r>
              <a:rPr lang="zh-CN" altLang="en-US" dirty="0"/>
              <a:t>容易产生一对密钥（公钥</a:t>
            </a:r>
            <a:r>
              <a:rPr lang="en-US" altLang="zh-CN" dirty="0" err="1"/>
              <a:t>P</a:t>
            </a:r>
            <a:r>
              <a:rPr lang="en-US" altLang="zh-CN" baseline="-25000" dirty="0" err="1"/>
              <a:t>k</a:t>
            </a:r>
            <a:r>
              <a:rPr lang="zh-CN" altLang="en-US" dirty="0"/>
              <a:t>和私钥</a:t>
            </a:r>
            <a:r>
              <a:rPr lang="en-US" altLang="zh-CN" dirty="0" err="1"/>
              <a:t>S</a:t>
            </a:r>
            <a:r>
              <a:rPr lang="en-US" altLang="zh-CN" baseline="-25000" dirty="0" err="1"/>
              <a:t>k</a:t>
            </a:r>
            <a:r>
              <a:rPr lang="zh-CN" altLang="en-US" dirty="0"/>
              <a:t>）</a:t>
            </a:r>
            <a:endParaRPr lang="en-US" altLang="zh-CN" dirty="0"/>
          </a:p>
          <a:p>
            <a:pPr lvl="1"/>
            <a:r>
              <a:rPr lang="zh-CN" altLang="en-US" dirty="0"/>
              <a:t>发送方</a:t>
            </a:r>
            <a:r>
              <a:rPr lang="en-US" altLang="zh-CN" dirty="0"/>
              <a:t>B</a:t>
            </a:r>
            <a:r>
              <a:rPr lang="zh-CN" altLang="en-US" dirty="0"/>
              <a:t>在知道接收方</a:t>
            </a:r>
            <a:r>
              <a:rPr lang="en-US" altLang="zh-CN" dirty="0"/>
              <a:t>A</a:t>
            </a:r>
            <a:r>
              <a:rPr lang="zh-CN" altLang="en-US" dirty="0"/>
              <a:t>公钥</a:t>
            </a:r>
            <a:r>
              <a:rPr lang="en-US" altLang="zh-CN" dirty="0" err="1"/>
              <a:t>P</a:t>
            </a:r>
            <a:r>
              <a:rPr lang="en-US" altLang="zh-CN" baseline="-25000" dirty="0" err="1"/>
              <a:t>k</a:t>
            </a:r>
            <a:r>
              <a:rPr lang="zh-CN" altLang="en-US" dirty="0"/>
              <a:t>和待加密的消息</a:t>
            </a:r>
            <a:r>
              <a:rPr lang="en-US" altLang="zh-CN" dirty="0"/>
              <a:t>M</a:t>
            </a:r>
            <a:r>
              <a:rPr lang="zh-CN" altLang="en-US" dirty="0"/>
              <a:t>的情况下，很容易通过加密函数产生对应的密文</a:t>
            </a:r>
            <a:r>
              <a:rPr lang="en-US" altLang="zh-CN" dirty="0"/>
              <a:t>C</a:t>
            </a:r>
            <a:r>
              <a:rPr lang="zh-CN" altLang="en-US" dirty="0"/>
              <a:t>；同理，接收方收到密文</a:t>
            </a:r>
            <a:r>
              <a:rPr lang="en-US" altLang="zh-CN" dirty="0"/>
              <a:t>C</a:t>
            </a:r>
            <a:r>
              <a:rPr lang="zh-CN" altLang="en-US" dirty="0"/>
              <a:t>后，容易用私钥</a:t>
            </a:r>
            <a:r>
              <a:rPr lang="en-US" altLang="zh-CN" dirty="0" err="1"/>
              <a:t>S</a:t>
            </a:r>
            <a:r>
              <a:rPr lang="en-US" altLang="zh-CN" baseline="-25000" dirty="0" err="1"/>
              <a:t>k</a:t>
            </a:r>
            <a:r>
              <a:rPr lang="zh-CN" altLang="en-US" dirty="0"/>
              <a:t>和解密函数解出密文；</a:t>
            </a:r>
            <a:endParaRPr lang="en-US" altLang="zh-CN" dirty="0"/>
          </a:p>
          <a:p>
            <a:pPr lvl="1"/>
            <a:r>
              <a:rPr lang="zh-CN" altLang="en-US" dirty="0"/>
              <a:t>攻击者</a:t>
            </a:r>
            <a:r>
              <a:rPr lang="en-US" altLang="zh-CN" dirty="0"/>
              <a:t>E</a:t>
            </a:r>
            <a:r>
              <a:rPr lang="zh-CN" altLang="en-US" dirty="0"/>
              <a:t>即使知道公钥，要确定私钥在计算上是不可行的</a:t>
            </a:r>
            <a:endParaRPr lang="en-US" altLang="zh-CN" dirty="0"/>
          </a:p>
          <a:p>
            <a:pPr lvl="1"/>
            <a:r>
              <a:rPr lang="zh-CN" altLang="en-US" dirty="0"/>
              <a:t>攻击者</a:t>
            </a:r>
            <a:r>
              <a:rPr lang="en-US" altLang="zh-CN" dirty="0"/>
              <a:t>E</a:t>
            </a:r>
            <a:r>
              <a:rPr lang="zh-CN" altLang="en-US" dirty="0"/>
              <a:t>即使知道公钥和密文</a:t>
            </a:r>
            <a:r>
              <a:rPr lang="en-US" altLang="zh-CN" dirty="0"/>
              <a:t>C</a:t>
            </a:r>
            <a:r>
              <a:rPr lang="zh-CN" altLang="en-US" dirty="0"/>
              <a:t>，要</a:t>
            </a:r>
            <a:r>
              <a:rPr lang="zh-CN" altLang="en-US" dirty="0" smtClean="0"/>
              <a:t>想恢复原来的消息</a:t>
            </a:r>
            <a:r>
              <a:rPr lang="en-US" altLang="zh-CN" dirty="0" smtClean="0"/>
              <a:t>M</a:t>
            </a:r>
            <a:r>
              <a:rPr lang="zh-CN" altLang="en-US" dirty="0" smtClean="0"/>
              <a:t>在计算上也是不可行的</a:t>
            </a:r>
            <a:endParaRPr lang="en-US" altLang="zh-CN" dirty="0" smtClean="0"/>
          </a:p>
          <a:p>
            <a:pPr lvl="1"/>
            <a:r>
              <a:rPr lang="zh-CN" altLang="en-US" dirty="0" smtClean="0"/>
              <a:t>加密、解密次序可交换</a:t>
            </a:r>
            <a:r>
              <a:rPr lang="en-US" altLang="zh-CN" dirty="0" smtClean="0"/>
              <a:t>E</a:t>
            </a:r>
            <a:r>
              <a:rPr lang="en-US" altLang="zh-CN" dirty="0"/>
              <a:t> </a:t>
            </a:r>
            <a:r>
              <a:rPr lang="en-US" altLang="zh-CN" sz="1600" baseline="-25000" dirty="0" err="1"/>
              <a:t>Pk</a:t>
            </a:r>
            <a:r>
              <a:rPr lang="en-US" altLang="zh-CN" dirty="0" smtClean="0"/>
              <a:t> [D</a:t>
            </a:r>
            <a:r>
              <a:rPr lang="en-US" altLang="zh-CN" dirty="0"/>
              <a:t> </a:t>
            </a:r>
            <a:r>
              <a:rPr lang="en-US" altLang="zh-CN" sz="1600" baseline="-25000" dirty="0" err="1"/>
              <a:t>S</a:t>
            </a:r>
            <a:r>
              <a:rPr lang="en-US" altLang="zh-CN" baseline="-25000" dirty="0" err="1"/>
              <a:t>k</a:t>
            </a:r>
            <a:r>
              <a:rPr lang="en-US" altLang="zh-CN" dirty="0" smtClean="0"/>
              <a:t>(M)] = </a:t>
            </a:r>
            <a:r>
              <a:rPr lang="en-US" altLang="zh-CN" dirty="0" err="1" smtClean="0"/>
              <a:t>D</a:t>
            </a:r>
            <a:r>
              <a:rPr lang="en-US" altLang="zh-CN" baseline="-25000" dirty="0" err="1"/>
              <a:t>Sk</a:t>
            </a:r>
            <a:r>
              <a:rPr lang="en-US" altLang="zh-CN" baseline="-25000" dirty="0"/>
              <a:t> </a:t>
            </a:r>
            <a:r>
              <a:rPr lang="en-US" altLang="zh-CN" dirty="0" smtClean="0"/>
              <a:t>[E</a:t>
            </a:r>
            <a:r>
              <a:rPr lang="en-US" altLang="zh-CN" baseline="-25000" dirty="0"/>
              <a:t> </a:t>
            </a:r>
            <a:r>
              <a:rPr lang="en-US" altLang="zh-CN" baseline="-25000" dirty="0" err="1"/>
              <a:t>Pk</a:t>
            </a:r>
            <a:r>
              <a:rPr lang="en-US" altLang="zh-CN" dirty="0" smtClean="0"/>
              <a:t>(M)] (</a:t>
            </a:r>
            <a:r>
              <a:rPr lang="zh-CN" altLang="en-US" dirty="0" smtClean="0"/>
              <a:t>不要求所有算法满足这个要求</a:t>
            </a:r>
            <a:r>
              <a:rPr lang="en-US" altLang="zh-CN" dirty="0" smtClean="0"/>
              <a:t>)</a:t>
            </a:r>
          </a:p>
          <a:p>
            <a:r>
              <a:rPr lang="en-US" altLang="zh-CN" dirty="0" smtClean="0"/>
              <a:t>2</a:t>
            </a:r>
            <a:r>
              <a:rPr lang="zh-CN" altLang="en-US" dirty="0" smtClean="0"/>
              <a:t>）陷门单向函数</a:t>
            </a:r>
            <a:endParaRPr lang="en-US" altLang="zh-CN" dirty="0" smtClean="0"/>
          </a:p>
          <a:p>
            <a:pPr lvl="1"/>
            <a:r>
              <a:rPr lang="en-US" altLang="zh-CN" dirty="0"/>
              <a:t> </a:t>
            </a:r>
            <a:r>
              <a:rPr lang="zh-CN" altLang="en-US" dirty="0"/>
              <a:t>正向计算容易</a:t>
            </a:r>
            <a:r>
              <a:rPr lang="zh-CN" altLang="en-US" dirty="0" smtClean="0"/>
              <a:t>，已知和消息</a:t>
            </a:r>
            <a:r>
              <a:rPr lang="en-US" altLang="zh-CN" dirty="0" smtClean="0"/>
              <a:t>M</a:t>
            </a:r>
            <a:r>
              <a:rPr lang="zh-CN" altLang="en-US" dirty="0" smtClean="0"/>
              <a:t>， 容易计算</a:t>
            </a:r>
            <a:r>
              <a:rPr lang="en-US" altLang="zh-CN" dirty="0" smtClean="0"/>
              <a:t>C=f</a:t>
            </a:r>
            <a:r>
              <a:rPr lang="en-US" altLang="zh-CN" baseline="-25000" dirty="0"/>
              <a:t> </a:t>
            </a:r>
            <a:r>
              <a:rPr lang="en-US" altLang="zh-CN" baseline="-25000" dirty="0" err="1"/>
              <a:t>Pk</a:t>
            </a:r>
            <a:r>
              <a:rPr lang="en-US" altLang="zh-CN" dirty="0" smtClean="0"/>
              <a:t>(M)</a:t>
            </a:r>
            <a:endParaRPr lang="en-US" altLang="zh-CN" dirty="0"/>
          </a:p>
          <a:p>
            <a:pPr lvl="1"/>
            <a:r>
              <a:rPr lang="zh-CN" altLang="en-US" dirty="0"/>
              <a:t>在不知道密钥的情况下，反向计算不</a:t>
            </a:r>
            <a:r>
              <a:rPr lang="zh-CN" altLang="en-US" dirty="0" smtClean="0"/>
              <a:t>可行 </a:t>
            </a:r>
            <a:r>
              <a:rPr lang="en-US" altLang="zh-CN" dirty="0" smtClean="0"/>
              <a:t>M=f</a:t>
            </a:r>
            <a:r>
              <a:rPr lang="en-US" altLang="zh-CN" baseline="30000" dirty="0" smtClean="0"/>
              <a:t>-1</a:t>
            </a:r>
            <a:r>
              <a:rPr lang="en-US" altLang="zh-CN" baseline="-25000" dirty="0"/>
              <a:t> </a:t>
            </a:r>
            <a:r>
              <a:rPr lang="en-US" altLang="zh-CN" dirty="0" smtClean="0"/>
              <a:t>(C)</a:t>
            </a:r>
            <a:endParaRPr lang="en-US" altLang="zh-CN" dirty="0"/>
          </a:p>
          <a:p>
            <a:pPr lvl="1"/>
            <a:r>
              <a:rPr lang="zh-CN" altLang="en-US" dirty="0"/>
              <a:t>在知道密钥的情况下，反向计算</a:t>
            </a:r>
            <a:r>
              <a:rPr lang="zh-CN" altLang="en-US" dirty="0" smtClean="0"/>
              <a:t>容易 </a:t>
            </a:r>
            <a:r>
              <a:rPr lang="en-US" altLang="zh-CN" dirty="0" smtClean="0"/>
              <a:t>M=f</a:t>
            </a:r>
            <a:r>
              <a:rPr lang="en-US" altLang="zh-CN" baseline="30000" dirty="0" smtClean="0"/>
              <a:t>-1</a:t>
            </a:r>
            <a:r>
              <a:rPr lang="en-US" altLang="zh-CN" baseline="-25000" dirty="0"/>
              <a:t>Sk</a:t>
            </a:r>
            <a:r>
              <a:rPr lang="en-US" altLang="zh-CN" baseline="-25000" dirty="0" smtClean="0"/>
              <a:t> </a:t>
            </a:r>
            <a:r>
              <a:rPr lang="en-US" altLang="zh-CN" dirty="0"/>
              <a:t>(C</a:t>
            </a:r>
            <a:r>
              <a:rPr lang="en-US" altLang="zh-CN" dirty="0" smtClean="0"/>
              <a:t>) ,</a:t>
            </a:r>
            <a:r>
              <a:rPr lang="zh-CN" altLang="en-US" dirty="0"/>
              <a:t>私</a:t>
            </a:r>
            <a:r>
              <a:rPr lang="zh-CN" altLang="en-US" dirty="0" smtClean="0"/>
              <a:t>钥</a:t>
            </a:r>
            <a:r>
              <a:rPr lang="en-US" altLang="zh-CN" dirty="0" err="1" smtClean="0"/>
              <a:t>S</a:t>
            </a:r>
            <a:r>
              <a:rPr lang="en-US" altLang="zh-CN" baseline="-25000" dirty="0" err="1" smtClean="0"/>
              <a:t>k</a:t>
            </a:r>
            <a:r>
              <a:rPr lang="zh-CN" altLang="en-US" dirty="0" smtClean="0"/>
              <a:t>是陷门</a:t>
            </a:r>
            <a:endParaRPr lang="en-US" altLang="zh-CN" dirty="0"/>
          </a:p>
        </p:txBody>
      </p:sp>
    </p:spTree>
    <p:extLst>
      <p:ext uri="{BB962C8B-B14F-4D97-AF65-F5344CB8AC3E}">
        <p14:creationId xmlns:p14="http://schemas.microsoft.com/office/powerpoint/2010/main" val="429214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公钥密码体制的分类</a:t>
            </a:r>
            <a:endParaRPr lang="zh-CN" altLang="en-US" dirty="0"/>
          </a:p>
        </p:txBody>
      </p:sp>
      <p:sp>
        <p:nvSpPr>
          <p:cNvPr id="3" name="内容占位符 2"/>
          <p:cNvSpPr>
            <a:spLocks noGrp="1"/>
          </p:cNvSpPr>
          <p:nvPr>
            <p:ph idx="1"/>
          </p:nvPr>
        </p:nvSpPr>
        <p:spPr/>
        <p:txBody>
          <a:bodyPr/>
          <a:lstStyle/>
          <a:p>
            <a:r>
              <a:rPr lang="zh-CN" altLang="en-US" dirty="0" smtClean="0"/>
              <a:t>根据基于的计算困难问题的不同，分为：</a:t>
            </a:r>
            <a:endParaRPr lang="en-US" altLang="zh-CN" dirty="0" smtClean="0"/>
          </a:p>
          <a:p>
            <a:r>
              <a:rPr lang="zh-CN" altLang="en-US" dirty="0" smtClean="0"/>
              <a:t>基于大整数因子分解问题，如 </a:t>
            </a:r>
            <a:r>
              <a:rPr lang="en-US" altLang="zh-CN" dirty="0" smtClean="0"/>
              <a:t>RSA</a:t>
            </a:r>
          </a:p>
          <a:p>
            <a:r>
              <a:rPr lang="zh-CN" altLang="en-US" dirty="0"/>
              <a:t>基于</a:t>
            </a:r>
            <a:r>
              <a:rPr lang="zh-CN" altLang="en-US" dirty="0" smtClean="0"/>
              <a:t>有限域乘法群上的离散对数问题，如 </a:t>
            </a:r>
            <a:r>
              <a:rPr lang="en-US" altLang="zh-CN" dirty="0" err="1" smtClean="0"/>
              <a:t>Elgamal</a:t>
            </a:r>
            <a:endParaRPr lang="en-US" altLang="zh-CN" dirty="0" smtClean="0"/>
          </a:p>
          <a:p>
            <a:r>
              <a:rPr lang="zh-CN" altLang="en-US" dirty="0" smtClean="0"/>
              <a:t>基于椭圆曲线上的离散对数问题，如</a:t>
            </a:r>
            <a:r>
              <a:rPr lang="en-US" altLang="zh-CN" dirty="0" smtClean="0"/>
              <a:t>ECC</a:t>
            </a:r>
          </a:p>
          <a:p>
            <a:r>
              <a:rPr lang="zh-CN" altLang="en-US" dirty="0" smtClean="0"/>
              <a:t>基于格的短向量问题， </a:t>
            </a:r>
            <a:r>
              <a:rPr lang="zh-CN" altLang="en-US" dirty="0"/>
              <a:t>如</a:t>
            </a:r>
            <a:r>
              <a:rPr lang="en-US" altLang="zh-CN" dirty="0" smtClean="0"/>
              <a:t>NTRU, LWE</a:t>
            </a:r>
          </a:p>
          <a:p>
            <a:endParaRPr lang="zh-CN" altLang="en-US" dirty="0"/>
          </a:p>
        </p:txBody>
      </p:sp>
    </p:spTree>
    <p:extLst>
      <p:ext uri="{BB962C8B-B14F-4D97-AF65-F5344CB8AC3E}">
        <p14:creationId xmlns:p14="http://schemas.microsoft.com/office/powerpoint/2010/main" val="38731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公钥加密模型</a:t>
            </a:r>
            <a:endParaRPr lang="zh-CN" altLang="en-US" dirty="0"/>
          </a:p>
        </p:txBody>
      </p:sp>
      <p:pic>
        <p:nvPicPr>
          <p:cNvPr id="4" name="内容占位符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532" t="3451" r="1151"/>
          <a:stretch/>
        </p:blipFill>
        <p:spPr>
          <a:xfrm>
            <a:off x="81110" y="2137025"/>
            <a:ext cx="7023470" cy="4121541"/>
          </a:xfr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2432" y="1917323"/>
            <a:ext cx="5661360" cy="869359"/>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2432" y="2973711"/>
            <a:ext cx="5578927" cy="891099"/>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3802" y="4051839"/>
            <a:ext cx="5880998" cy="627306"/>
          </a:xfrm>
          <a:prstGeom prst="rect">
            <a:avLst/>
          </a:prstGeom>
        </p:spPr>
      </p:pic>
    </p:spTree>
    <p:extLst>
      <p:ext uri="{BB962C8B-B14F-4D97-AF65-F5344CB8AC3E}">
        <p14:creationId xmlns:p14="http://schemas.microsoft.com/office/powerpoint/2010/main" val="121916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RSA</a:t>
            </a:r>
            <a:r>
              <a:rPr lang="zh-CN" altLang="en-US" dirty="0"/>
              <a:t>公</a:t>
            </a:r>
            <a:r>
              <a:rPr lang="zh-CN" altLang="en-US" dirty="0" smtClean="0"/>
              <a:t>钥密码体制</a:t>
            </a:r>
            <a:endParaRPr lang="zh-CN" altLang="en-US" dirty="0"/>
          </a:p>
        </p:txBody>
      </p:sp>
      <p:pic>
        <p:nvPicPr>
          <p:cNvPr id="4" name="内容占位符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146" t="12921" r="1745"/>
          <a:stretch/>
        </p:blipFill>
        <p:spPr>
          <a:xfrm>
            <a:off x="136988" y="2397152"/>
            <a:ext cx="6169632" cy="3344238"/>
          </a:xfr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3478" r="2146"/>
          <a:stretch/>
        </p:blipFill>
        <p:spPr>
          <a:xfrm>
            <a:off x="6524946" y="2507366"/>
            <a:ext cx="5619964" cy="2669876"/>
          </a:xfrm>
          <a:prstGeom prst="rect">
            <a:avLst/>
          </a:prstGeom>
        </p:spPr>
      </p:pic>
      <p:sp>
        <p:nvSpPr>
          <p:cNvPr id="6" name="文本框 5"/>
          <p:cNvSpPr txBox="1"/>
          <p:nvPr/>
        </p:nvSpPr>
        <p:spPr>
          <a:xfrm>
            <a:off x="6372545" y="2350918"/>
            <a:ext cx="5772365" cy="3436706"/>
          </a:xfrm>
          <a:prstGeom prst="rect">
            <a:avLst/>
          </a:prstGeom>
          <a:noFill/>
          <a:ln w="3175">
            <a:solidFill>
              <a:schemeClr val="tx1"/>
            </a:solidFill>
          </a:ln>
        </p:spPr>
        <p:txBody>
          <a:bodyPr wrap="square" rtlCol="0">
            <a:spAutoFit/>
          </a:bodyPr>
          <a:lstStyle/>
          <a:p>
            <a:endParaRPr lang="zh-CN" altLang="en-US" dirty="0"/>
          </a:p>
        </p:txBody>
      </p:sp>
      <p:sp>
        <p:nvSpPr>
          <p:cNvPr id="7" name="文本框 6"/>
          <p:cNvSpPr txBox="1"/>
          <p:nvPr/>
        </p:nvSpPr>
        <p:spPr>
          <a:xfrm>
            <a:off x="6739847" y="1844211"/>
            <a:ext cx="184731" cy="369332"/>
          </a:xfrm>
          <a:prstGeom prst="rect">
            <a:avLst/>
          </a:prstGeom>
          <a:noFill/>
        </p:spPr>
        <p:txBody>
          <a:bodyPr wrap="none" rtlCol="0">
            <a:spAutoFit/>
          </a:bodyPr>
          <a:lstStyle/>
          <a:p>
            <a:endParaRPr lang="zh-CN" altLang="en-US" dirty="0"/>
          </a:p>
        </p:txBody>
      </p:sp>
      <p:sp>
        <p:nvSpPr>
          <p:cNvPr id="9" name="文本框 8"/>
          <p:cNvSpPr txBox="1"/>
          <p:nvPr/>
        </p:nvSpPr>
        <p:spPr>
          <a:xfrm>
            <a:off x="136988" y="2350918"/>
            <a:ext cx="6143947" cy="3561709"/>
          </a:xfrm>
          <a:prstGeom prst="rect">
            <a:avLst/>
          </a:prstGeom>
          <a:noFill/>
          <a:ln w="3175">
            <a:solidFill>
              <a:schemeClr val="tx1"/>
            </a:solidFill>
          </a:ln>
        </p:spPr>
        <p:txBody>
          <a:bodyPr wrap="square" rtlCol="0">
            <a:spAutoFit/>
          </a:bodyPr>
          <a:lstStyle/>
          <a:p>
            <a:endParaRPr lang="zh-CN" altLang="en-US" dirty="0"/>
          </a:p>
        </p:txBody>
      </p:sp>
      <p:sp>
        <p:nvSpPr>
          <p:cNvPr id="11" name="文本框 10"/>
          <p:cNvSpPr txBox="1"/>
          <p:nvPr/>
        </p:nvSpPr>
        <p:spPr>
          <a:xfrm>
            <a:off x="261888" y="1866732"/>
            <a:ext cx="10253711" cy="461665"/>
          </a:xfrm>
          <a:prstGeom prst="rect">
            <a:avLst/>
          </a:prstGeom>
          <a:noFill/>
        </p:spPr>
        <p:txBody>
          <a:bodyPr wrap="square" rtlCol="0">
            <a:spAutoFit/>
          </a:bodyPr>
          <a:lstStyle/>
          <a:p>
            <a:r>
              <a:rPr lang="zh-CN" altLang="en-US" sz="2400" b="1" dirty="0" smtClean="0"/>
              <a:t>基于大整数分解问题：已知</a:t>
            </a:r>
            <a:r>
              <a:rPr lang="en-US" altLang="zh-CN" sz="2400" b="1" dirty="0" smtClean="0"/>
              <a:t>n</a:t>
            </a:r>
            <a:r>
              <a:rPr lang="zh-CN" altLang="en-US" sz="2400" b="1" dirty="0" smtClean="0"/>
              <a:t>是两个大素数的乘积，求</a:t>
            </a:r>
            <a:r>
              <a:rPr lang="en-US" altLang="zh-CN" sz="2400" b="1" dirty="0" smtClean="0"/>
              <a:t>n</a:t>
            </a:r>
            <a:r>
              <a:rPr lang="zh-CN" altLang="en-US" sz="2400" b="1" dirty="0" smtClean="0"/>
              <a:t>的素分解</a:t>
            </a:r>
            <a:endParaRPr lang="zh-CN" altLang="en-US" sz="2400" b="1" dirty="0"/>
          </a:p>
        </p:txBody>
      </p:sp>
      <p:sp>
        <p:nvSpPr>
          <p:cNvPr id="3" name="文本框 2"/>
          <p:cNvSpPr txBox="1"/>
          <p:nvPr/>
        </p:nvSpPr>
        <p:spPr>
          <a:xfrm>
            <a:off x="210620" y="5935148"/>
            <a:ext cx="6314325" cy="369332"/>
          </a:xfrm>
          <a:prstGeom prst="rect">
            <a:avLst/>
          </a:prstGeom>
          <a:noFill/>
        </p:spPr>
        <p:txBody>
          <a:bodyPr wrap="square" rtlCol="0">
            <a:spAutoFit/>
          </a:bodyPr>
          <a:lstStyle/>
          <a:p>
            <a:r>
              <a:rPr lang="zh-CN" altLang="en-US" dirty="0" smtClean="0"/>
              <a:t>欧几里得算法（辗转相除法）</a:t>
            </a:r>
            <a:r>
              <a:rPr lang="en-US" altLang="zh-CN" dirty="0" smtClean="0"/>
              <a:t>/</a:t>
            </a:r>
            <a:r>
              <a:rPr lang="zh-CN" altLang="en-US" dirty="0" smtClean="0"/>
              <a:t> 扩展欧几里得算法</a:t>
            </a:r>
            <a:endParaRPr lang="zh-CN" altLang="en-US" dirty="0"/>
          </a:p>
        </p:txBody>
      </p:sp>
    </p:spTree>
    <p:extLst>
      <p:ext uri="{BB962C8B-B14F-4D97-AF65-F5344CB8AC3E}">
        <p14:creationId xmlns:p14="http://schemas.microsoft.com/office/powerpoint/2010/main" val="96242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公钥密码体制</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083" y="1831654"/>
            <a:ext cx="7760699" cy="3984574"/>
          </a:xfrm>
        </p:spPr>
      </p:pic>
    </p:spTree>
    <p:extLst>
      <p:ext uri="{BB962C8B-B14F-4D97-AF65-F5344CB8AC3E}">
        <p14:creationId xmlns:p14="http://schemas.microsoft.com/office/powerpoint/2010/main" val="2821229852"/>
      </p:ext>
    </p:extLst>
  </p:cSld>
  <p:clrMapOvr>
    <a:masterClrMapping/>
  </p:clrMapOvr>
</p:sld>
</file>

<file path=ppt/theme/theme1.xml><?xml version="1.0" encoding="utf-8"?>
<a:theme xmlns:a="http://schemas.openxmlformats.org/drawingml/2006/main" name="回顾">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1372</TotalTime>
  <Words>1237</Words>
  <Application>Microsoft Office PowerPoint</Application>
  <PresentationFormat>宽屏</PresentationFormat>
  <Paragraphs>115</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 Unicode MS</vt:lpstr>
      <vt:lpstr>var(--ff-mono)</vt:lpstr>
      <vt:lpstr>黑体</vt:lpstr>
      <vt:lpstr>宋体</vt:lpstr>
      <vt:lpstr>Arial</vt:lpstr>
      <vt:lpstr>Calibri</vt:lpstr>
      <vt:lpstr>Cambria Math</vt:lpstr>
      <vt:lpstr>Times New Roman</vt:lpstr>
      <vt:lpstr>Wingdings</vt:lpstr>
      <vt:lpstr>回顾</vt:lpstr>
      <vt:lpstr>第4章 公钥加密 </vt:lpstr>
      <vt:lpstr>对称加密回顾</vt:lpstr>
      <vt:lpstr>公钥密码体制的提出</vt:lpstr>
      <vt:lpstr>公钥密码体制的发展</vt:lpstr>
      <vt:lpstr>公钥密码体制的思想</vt:lpstr>
      <vt:lpstr>公钥密码体制的分类</vt:lpstr>
      <vt:lpstr>公钥加密模型</vt:lpstr>
      <vt:lpstr>RSA公钥密码体制</vt:lpstr>
      <vt:lpstr>RSA公钥密码体制</vt:lpstr>
      <vt:lpstr>RSA公钥密码体制</vt:lpstr>
      <vt:lpstr>RSA公钥密码体制</vt:lpstr>
      <vt:lpstr>RSA公钥加密体制-主要运算</vt:lpstr>
      <vt:lpstr>编程实现</vt:lpstr>
      <vt:lpstr>PEM编码文件结构</vt:lpstr>
      <vt:lpstr>Raw-RSA(教科书式RSA)</vt:lpstr>
      <vt:lpstr>选择密文攻击—同态攻击</vt:lpstr>
      <vt:lpstr>共模攻击</vt:lpstr>
      <vt:lpstr>RSA的安全实现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公钥加密</dc:title>
  <dc:creator>jyl</dc:creator>
  <cp:lastModifiedBy>jyl</cp:lastModifiedBy>
  <cp:revision>54</cp:revision>
  <dcterms:created xsi:type="dcterms:W3CDTF">2021-08-24T06:17:01Z</dcterms:created>
  <dcterms:modified xsi:type="dcterms:W3CDTF">2021-10-21T05:03:12Z</dcterms:modified>
</cp:coreProperties>
</file>