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4" r:id="rId5"/>
    <p:sldId id="263" r:id="rId6"/>
    <p:sldId id="267" r:id="rId7"/>
    <p:sldId id="265" r:id="rId8"/>
    <p:sldId id="266" r:id="rId9"/>
    <p:sldId id="268" r:id="rId10"/>
    <p:sldId id="269" r:id="rId11"/>
    <p:sldId id="270" r:id="rId12"/>
    <p:sldId id="271" r:id="rId13"/>
    <p:sldId id="274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969" y="3364787"/>
            <a:ext cx="2937016" cy="28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1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62" y="626450"/>
            <a:ext cx="11302876" cy="92393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63" y="1845734"/>
            <a:ext cx="11302876" cy="402336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b="1"/>
            </a:lvl1pPr>
            <a:lvl2pPr marL="486918" indent="-285750">
              <a:lnSpc>
                <a:spcPct val="100000"/>
              </a:lnSpc>
              <a:buFont typeface="Wingdings" panose="05000000000000000000" pitchFamily="2" charset="2"/>
              <a:buChar char="l"/>
              <a:defRPr b="0"/>
            </a:lvl2pPr>
            <a:lvl3pPr marL="669798" indent="-285750">
              <a:buFont typeface="Wingdings" panose="05000000000000000000" pitchFamily="2" charset="2"/>
              <a:buChar char="p"/>
              <a:defRPr b="0"/>
            </a:lvl3pPr>
            <a:lvl4pPr marL="852678" indent="-285750">
              <a:buFont typeface="Wingdings" panose="05000000000000000000" pitchFamily="2" charset="2"/>
              <a:buChar char="l"/>
              <a:defRPr b="0"/>
            </a:lvl4pPr>
            <a:lvl5pPr marL="932688" indent="-182880">
              <a:buFont typeface="Arial" panose="020B0604020202020204" pitchFamily="34" charset="0"/>
              <a:buChar char="•"/>
              <a:defRPr b="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6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2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8" y="3573016"/>
            <a:ext cx="3500553" cy="26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2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764705"/>
            <a:ext cx="10058400" cy="97265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60"/>
          </a:xfrm>
        </p:spPr>
        <p:txBody>
          <a:bodyPr/>
          <a:lstStyle>
            <a:lvl1pPr>
              <a:defRPr b="1"/>
            </a:lvl1pPr>
            <a:lvl2pPr marL="384048" indent="-182880">
              <a:lnSpc>
                <a:spcPct val="100000"/>
              </a:lnSpc>
              <a:buFont typeface="Wingdings" panose="05000000000000000000" pitchFamily="2" charset="2"/>
              <a:buChar char="l"/>
              <a:defRPr/>
            </a:lvl2pPr>
            <a:lvl3pPr marL="566928" indent="-182880">
              <a:buFont typeface="Wingdings" panose="05000000000000000000" pitchFamily="2" charset="2"/>
              <a:buChar char="p"/>
              <a:defRPr/>
            </a:lvl3pPr>
            <a:lvl4pPr marL="749808" indent="-182880"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>
            <a:lvl1pPr marL="91440" indent="-91440"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None/>
              <a:defRPr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None/>
              <a:defRPr lang="zh-CN" altLang="en-US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defRPr lang="zh-CN" altLang="en-US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def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" lvl="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CN" altLang="en-US" dirty="0" smtClean="0"/>
              <a:t>编辑母版文本样式</a:t>
            </a:r>
          </a:p>
          <a:p>
            <a:pPr marL="384048" lvl="1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</a:p>
          <a:p>
            <a:pPr marL="566928" lvl="2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第三级</a:t>
            </a:r>
          </a:p>
          <a:p>
            <a:pPr marL="749808" lvl="3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第四级</a:t>
            </a:r>
          </a:p>
          <a:p>
            <a:pPr marL="932688" lvl="4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7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5954"/>
            <a:ext cx="12095512" cy="786384"/>
            <a:chOff x="-1019817" y="2702935"/>
            <a:chExt cx="9071634" cy="786384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9817" y="2928473"/>
              <a:ext cx="9071634" cy="33530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965" y="2702935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1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764705"/>
            <a:ext cx="10058400" cy="90064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831" y="0"/>
            <a:ext cx="12095512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5954"/>
            <a:ext cx="12095512" cy="786384"/>
            <a:chOff x="-1019817" y="2702935"/>
            <a:chExt cx="9071634" cy="786384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9817" y="2928473"/>
              <a:ext cx="9071634" cy="3353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965" y="2702935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33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5954"/>
            <a:ext cx="12095512" cy="786384"/>
            <a:chOff x="-1019817" y="2702935"/>
            <a:chExt cx="9071634" cy="786384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9817" y="2928473"/>
              <a:ext cx="9071634" cy="3353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965" y="2702935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79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4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64705"/>
            <a:ext cx="10058400" cy="972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A027C3-7DC3-4A4C-8A01-1A1684FEC036}" type="datetimeFigureOut">
              <a:rPr lang="zh-CN" altLang="en-US" smtClean="0"/>
              <a:pPr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49831" y="-4470"/>
            <a:ext cx="12095512" cy="786384"/>
            <a:chOff x="36183" y="3035807"/>
            <a:chExt cx="9071634" cy="786384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3" y="3261345"/>
              <a:ext cx="9071634" cy="33530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616" y="3035807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6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p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163.com/newview/movie/free?pid=M99VIFJA6&amp;mid=M9A018BB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8105" y="758952"/>
            <a:ext cx="11247579" cy="3566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章 </a:t>
            </a:r>
            <a:r>
              <a:rPr lang="zh-CN" altLang="en-US" dirty="0"/>
              <a:t>非对称和</a:t>
            </a:r>
            <a:r>
              <a:rPr lang="zh-CN" altLang="en-US" dirty="0" smtClean="0"/>
              <a:t>对称结合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0147" y="4449315"/>
            <a:ext cx="10058400" cy="1529076"/>
          </a:xfrm>
        </p:spPr>
        <p:txBody>
          <a:bodyPr>
            <a:normAutofit/>
          </a:bodyPr>
          <a:lstStyle/>
          <a:p>
            <a:r>
              <a:rPr lang="en-US" altLang="zh-CN" b="0" dirty="0" smtClean="0"/>
              <a:t>Chocolate &amp; Peanut Butter</a:t>
            </a:r>
          </a:p>
          <a:p>
            <a:r>
              <a:rPr lang="en-US" altLang="zh-CN" b="0" dirty="0" smtClean="0"/>
              <a:t>just </a:t>
            </a:r>
            <a:r>
              <a:rPr lang="en-US" altLang="zh-CN" b="0" dirty="0"/>
              <a:t>seem </a:t>
            </a:r>
            <a:r>
              <a:rPr lang="en-US" altLang="zh-CN" b="0" dirty="0" smtClean="0"/>
              <a:t>to </a:t>
            </a:r>
            <a:r>
              <a:rPr lang="en-US" altLang="zh-CN" b="0" dirty="0"/>
              <a:t>belong together, right?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06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</a:t>
            </a:r>
            <a:r>
              <a:rPr lang="zh-CN" altLang="en-US" dirty="0" smtClean="0"/>
              <a:t>协议改进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33" y="2053379"/>
            <a:ext cx="9358786" cy="4122323"/>
          </a:xfrm>
        </p:spPr>
      </p:pic>
    </p:spTree>
    <p:extLst>
      <p:ext uri="{BB962C8B-B14F-4D97-AF65-F5344CB8AC3E}">
        <p14:creationId xmlns:p14="http://schemas.microsoft.com/office/powerpoint/2010/main" val="364719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</a:t>
            </a:r>
            <a:r>
              <a:rPr lang="zh-CN" altLang="en-US" dirty="0" smtClean="0"/>
              <a:t>协议改进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70319"/>
            <a:ext cx="7608013" cy="4454859"/>
          </a:xfrm>
        </p:spPr>
      </p:pic>
    </p:spTree>
    <p:extLst>
      <p:ext uri="{BB962C8B-B14F-4D97-AF65-F5344CB8AC3E}">
        <p14:creationId xmlns:p14="http://schemas.microsoft.com/office/powerpoint/2010/main" val="301657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</a:t>
            </a:r>
            <a:r>
              <a:rPr lang="zh-CN" altLang="en-US" dirty="0" smtClean="0"/>
              <a:t>和前向安全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前向安全：</a:t>
            </a:r>
            <a:r>
              <a:rPr lang="zh-CN" altLang="en-US" b="0" dirty="0"/>
              <a:t>用来产生会话密钥</a:t>
            </a:r>
            <a:r>
              <a:rPr lang="en-US" altLang="zh-CN" b="0" dirty="0"/>
              <a:t>(session key)</a:t>
            </a:r>
            <a:r>
              <a:rPr lang="zh-CN" altLang="en-US" b="0" dirty="0"/>
              <a:t>的长期密钥</a:t>
            </a:r>
            <a:r>
              <a:rPr lang="en-US" altLang="zh-CN" b="0" dirty="0"/>
              <a:t>(long-term key)</a:t>
            </a:r>
            <a:r>
              <a:rPr lang="zh-CN" altLang="en-US" b="0" dirty="0"/>
              <a:t>泄露出去，不会造成之前通讯时使用的会话密钥</a:t>
            </a:r>
            <a:r>
              <a:rPr lang="en-US" altLang="zh-CN" b="0" dirty="0"/>
              <a:t>(session key)</a:t>
            </a:r>
            <a:r>
              <a:rPr lang="zh-CN" altLang="en-US" b="0" dirty="0"/>
              <a:t>的泄露，也就不会暴漏以前的通讯内容。简单的说</a:t>
            </a:r>
            <a:r>
              <a:rPr lang="zh-CN" altLang="en-US" b="0" dirty="0" smtClean="0"/>
              <a:t>，丢</a:t>
            </a:r>
            <a:r>
              <a:rPr lang="zh-CN" altLang="en-US" b="0" dirty="0"/>
              <a:t>了这个</a:t>
            </a:r>
            <a:r>
              <a:rPr lang="en-US" altLang="zh-CN" b="0" dirty="0"/>
              <a:t>long-term key</a:t>
            </a:r>
            <a:r>
              <a:rPr lang="zh-CN" altLang="en-US" b="0" dirty="0"/>
              <a:t>之后</a:t>
            </a:r>
            <a:r>
              <a:rPr lang="zh-CN" altLang="en-US" b="0" dirty="0" smtClean="0"/>
              <a:t>，以后</a:t>
            </a:r>
            <a:r>
              <a:rPr lang="zh-CN" altLang="en-US" b="0" dirty="0"/>
              <a:t>的行为的安全性无法保证</a:t>
            </a:r>
            <a:r>
              <a:rPr lang="zh-CN" altLang="en-US" b="0" dirty="0" smtClean="0"/>
              <a:t>，但之前</a:t>
            </a:r>
            <a:r>
              <a:rPr lang="zh-CN" altLang="en-US" b="0" dirty="0"/>
              <a:t>的行为是保证安全的。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ECDH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DH</a:t>
            </a:r>
            <a:r>
              <a:rPr lang="zh-CN" altLang="en-US" dirty="0"/>
              <a:t>提供前向安全性。每个通信会话生成</a:t>
            </a:r>
            <a:r>
              <a:rPr lang="zh-CN" altLang="en-US" dirty="0" smtClean="0"/>
              <a:t>一对新</a:t>
            </a:r>
            <a:r>
              <a:rPr lang="zh-CN" altLang="en-US" dirty="0"/>
              <a:t>的临时密钥对，会话结束后新的密钥对也丢弃。单个会话中的私钥暴露只会暴露单个通信会话。</a:t>
            </a:r>
            <a:endParaRPr lang="en-US" altLang="zh-CN" dirty="0"/>
          </a:p>
          <a:p>
            <a:r>
              <a:rPr lang="en-US" altLang="zh-CN" dirty="0"/>
              <a:t>RSA</a:t>
            </a:r>
            <a:r>
              <a:rPr lang="zh-CN" altLang="en-US" dirty="0"/>
              <a:t>也可以每次生成新的临时密钥对，但是速度太慢，所以采用</a:t>
            </a:r>
            <a:r>
              <a:rPr lang="en-US" altLang="zh-CN" dirty="0" smtClean="0"/>
              <a:t>DH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必须为每个密钥重新生成</a:t>
            </a:r>
            <a:r>
              <a:rPr lang="en-US" altLang="zh-CN" dirty="0" smtClean="0"/>
              <a:t>DH</a:t>
            </a:r>
            <a:r>
              <a:rPr lang="zh-CN" altLang="en-US" dirty="0" smtClean="0"/>
              <a:t>参数。本原元，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77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ECDH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6-8 6-9 6-10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3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身份认证的核心技术；</a:t>
            </a:r>
            <a:endParaRPr lang="en-US" altLang="zh-CN" dirty="0" smtClean="0"/>
          </a:p>
          <a:p>
            <a:r>
              <a:rPr lang="zh-CN" altLang="en-US" dirty="0" smtClean="0"/>
              <a:t>解决中间人攻击；</a:t>
            </a:r>
            <a:endParaRPr lang="en-US" altLang="zh-CN" dirty="0" smtClean="0"/>
          </a:p>
          <a:p>
            <a:r>
              <a:rPr lang="zh-CN" altLang="en-US" dirty="0" smtClean="0"/>
              <a:t>对称和非对称结合：提供认证性、完整性和机密性</a:t>
            </a:r>
            <a:endParaRPr lang="en-US" altLang="zh-CN" dirty="0" smtClean="0"/>
          </a:p>
          <a:p>
            <a:r>
              <a:rPr lang="zh-CN" altLang="en-US" dirty="0" smtClean="0"/>
              <a:t>初始身份验证通过签名完成；</a:t>
            </a:r>
            <a:endParaRPr lang="en-US" altLang="zh-CN" dirty="0" smtClean="0"/>
          </a:p>
          <a:p>
            <a:r>
              <a:rPr lang="zh-CN" altLang="en-US" dirty="0" smtClean="0"/>
              <a:t>数据传输通过对称加密和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完成；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4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2742" y="597579"/>
            <a:ext cx="5527496" cy="3748390"/>
          </a:xfrm>
        </p:spPr>
        <p:txBody>
          <a:bodyPr anchor="t">
            <a:normAutofit/>
          </a:bodyPr>
          <a:lstStyle/>
          <a:p>
            <a:r>
              <a:rPr lang="zh-CN" altLang="en-US" sz="4000" dirty="0" smtClean="0"/>
              <a:t>简化的</a:t>
            </a:r>
            <a:r>
              <a:rPr lang="en-US" altLang="zh-CN" sz="4000" dirty="0" smtClean="0"/>
              <a:t>HTTPS</a:t>
            </a:r>
            <a:r>
              <a:rPr lang="zh-CN" altLang="en-US" sz="4000" dirty="0" smtClean="0"/>
              <a:t>通信流程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1. </a:t>
            </a:r>
            <a:r>
              <a:rPr lang="zh-CN" altLang="en-US" sz="4000" dirty="0" smtClean="0"/>
              <a:t>浏览器中的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/>
          </a:p>
        </p:txBody>
      </p:sp>
      <p:pic>
        <p:nvPicPr>
          <p:cNvPr id="1026" name="Picture 2" descr="https://img2018.cnblogs.com/blog/1627759/201906/1627759-20190615112708629-638195014.jpg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" b="4820"/>
          <a:stretch/>
        </p:blipFill>
        <p:spPr bwMode="auto">
          <a:xfrm>
            <a:off x="5352838" y="839023"/>
            <a:ext cx="5886040" cy="54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7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非对称和对称如何结合？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762" y="1763540"/>
            <a:ext cx="11302876" cy="4668083"/>
          </a:xfrm>
        </p:spPr>
        <p:txBody>
          <a:bodyPr>
            <a:normAutofit/>
          </a:bodyPr>
          <a:lstStyle/>
          <a:p>
            <a:pPr marL="944118" lvl="1" indent="-457200"/>
            <a:endParaRPr lang="en-US" altLang="zh-CN" sz="2800" dirty="0" smtClean="0"/>
          </a:p>
          <a:p>
            <a:pPr marL="944118" lvl="1" indent="-457200"/>
            <a:r>
              <a:rPr lang="zh-CN" altLang="en-US" sz="2800" dirty="0" smtClean="0"/>
              <a:t>非对称加密用于</a:t>
            </a:r>
            <a:r>
              <a:rPr lang="zh-CN" altLang="en-US" sz="2800" dirty="0"/>
              <a:t>在双方之间建立信任会话</a:t>
            </a:r>
            <a:endParaRPr lang="en-US" altLang="zh-CN" sz="2800" dirty="0"/>
          </a:p>
          <a:p>
            <a:endParaRPr lang="en-US" altLang="zh-CN" dirty="0" smtClean="0"/>
          </a:p>
          <a:p>
            <a:pPr marL="944118" lvl="1" indent="-457200"/>
            <a:endParaRPr lang="en-US" altLang="zh-CN" dirty="0" smtClean="0"/>
          </a:p>
          <a:p>
            <a:pPr marL="944118" lvl="1" indent="-457200"/>
            <a:r>
              <a:rPr lang="zh-CN" altLang="en-US" sz="2800" dirty="0" smtClean="0"/>
              <a:t>对称加密用于会话内的通信保护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03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交互对称密钥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872" y="1757447"/>
            <a:ext cx="11149588" cy="46370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代码清单 </a:t>
            </a:r>
            <a:r>
              <a:rPr lang="en-US" altLang="zh-CN" dirty="0" smtClean="0"/>
              <a:t>6-1 RSA</a:t>
            </a:r>
            <a:r>
              <a:rPr lang="zh-CN" altLang="en-US" dirty="0" smtClean="0"/>
              <a:t>密钥交换</a:t>
            </a:r>
            <a:endParaRPr lang="en-US" altLang="zh-CN" dirty="0" smtClean="0"/>
          </a:p>
          <a:p>
            <a:r>
              <a:rPr lang="zh-CN" altLang="en-US" dirty="0" smtClean="0"/>
              <a:t>模拟</a:t>
            </a:r>
            <a:r>
              <a:rPr lang="en-US" altLang="zh-CN" dirty="0" smtClean="0"/>
              <a:t>SSL </a:t>
            </a:r>
            <a:r>
              <a:rPr lang="zh-CN" altLang="en-US" dirty="0" smtClean="0"/>
              <a:t>安全通信过程；身份认证、协商会话密钥、安全通信；</a:t>
            </a:r>
            <a:endParaRPr lang="en-US" altLang="zh-CN" dirty="0" smtClean="0"/>
          </a:p>
          <a:p>
            <a:r>
              <a:rPr lang="en-US" altLang="zh-CN" dirty="0" smtClean="0"/>
              <a:t>Charlie</a:t>
            </a:r>
            <a:r>
              <a:rPr lang="zh-CN" altLang="en-US" dirty="0" smtClean="0"/>
              <a:t>端：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创建通信管理器对象：生成会话密钥及会话使用的对称加密对象和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对象；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提供通信初始认证接口</a:t>
            </a:r>
            <a:r>
              <a:rPr lang="en-US" altLang="zh-CN" dirty="0" smtClean="0"/>
              <a:t>initialize()</a:t>
            </a:r>
            <a:r>
              <a:rPr lang="zh-CN" altLang="en-US" dirty="0" smtClean="0"/>
              <a:t>方法：负责对生成的会话密钥进行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Charlie</a:t>
            </a:r>
            <a:r>
              <a:rPr lang="zh-CN" altLang="en-US" dirty="0" smtClean="0"/>
              <a:t>的私钥进行签名，然后使用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的公钥对签名进行加密；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使用会话密钥提供安全会话通信接口</a:t>
            </a:r>
            <a:endParaRPr lang="en-US" altLang="zh-CN" dirty="0" smtClean="0"/>
          </a:p>
          <a:p>
            <a:r>
              <a:rPr lang="en-US" altLang="zh-CN" dirty="0" smtClean="0"/>
              <a:t>Alice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调用</a:t>
            </a:r>
            <a:r>
              <a:rPr lang="en-US" altLang="zh-CN" dirty="0"/>
              <a:t>initialize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Charlie</a:t>
            </a:r>
            <a:r>
              <a:rPr lang="zh-CN" altLang="en-US" dirty="0" smtClean="0"/>
              <a:t>发送过来会话密钥（</a:t>
            </a:r>
            <a:r>
              <a:rPr lang="en-US" altLang="zh-CN" dirty="0" err="1" smtClean="0"/>
              <a:t>ekey,mkey,iv</a:t>
            </a:r>
            <a:r>
              <a:rPr lang="zh-CN" altLang="en-US" dirty="0" smtClean="0"/>
              <a:t>）（先签名后加密）；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验证解密上述数据，确认密钥来源</a:t>
            </a:r>
            <a:r>
              <a:rPr lang="zh-CN" altLang="en-US" dirty="0"/>
              <a:t>的</a:t>
            </a:r>
            <a:r>
              <a:rPr lang="zh-CN" altLang="en-US" dirty="0" smtClean="0"/>
              <a:t>真实性</a:t>
            </a:r>
            <a:r>
              <a:rPr lang="zh-CN" altLang="en-US" dirty="0"/>
              <a:t>，</a:t>
            </a:r>
            <a:r>
              <a:rPr lang="zh-CN" altLang="en-US" dirty="0" smtClean="0"/>
              <a:t>完整性；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dirty="0"/>
              <a:t>使用会话密钥提供安全会话</a:t>
            </a:r>
            <a:r>
              <a:rPr lang="zh-CN" altLang="en-US" dirty="0" smtClean="0"/>
              <a:t>通信接口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19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密钥的分层管理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2"/>
          <a:stretch/>
        </p:blipFill>
        <p:spPr>
          <a:xfrm>
            <a:off x="5433237" y="1948829"/>
            <a:ext cx="6496493" cy="406975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8" y="2011698"/>
            <a:ext cx="5192421" cy="40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3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会话密钥和主密钥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105" y="1845734"/>
            <a:ext cx="11648534" cy="402336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会话密钥的</a:t>
            </a:r>
            <a:r>
              <a:rPr lang="zh-CN" altLang="en-US" dirty="0" smtClean="0">
                <a:solidFill>
                  <a:srgbClr val="FF0000"/>
                </a:solidFill>
              </a:rPr>
              <a:t>临时性</a:t>
            </a:r>
            <a:r>
              <a:rPr lang="zh-CN" altLang="en-US" dirty="0" smtClean="0"/>
              <a:t>：用于单次通信会话，会话完成，使命完成，用后销毁；发送端和接收端同样处理；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会话密钥的</a:t>
            </a:r>
            <a:r>
              <a:rPr lang="zh-CN" altLang="en-US" dirty="0" smtClean="0">
                <a:solidFill>
                  <a:srgbClr val="FF0000"/>
                </a:solidFill>
              </a:rPr>
              <a:t>易建性</a:t>
            </a:r>
            <a:r>
              <a:rPr lang="zh-CN" altLang="en-US" dirty="0" smtClean="0"/>
              <a:t>：对称密钥容易生成，可以是普通的字节；或者简单的密钥派生函数；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会话密钥的</a:t>
            </a:r>
            <a:r>
              <a:rPr lang="zh-CN" altLang="en-US" dirty="0">
                <a:solidFill>
                  <a:srgbClr val="FF0000"/>
                </a:solidFill>
              </a:rPr>
              <a:t>高效性</a:t>
            </a:r>
            <a:r>
              <a:rPr lang="zh-CN" altLang="en-US" dirty="0" smtClean="0"/>
              <a:t>：对称算法效率高，如：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比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快数百倍；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对称密钥对临时批量数据加密有效；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主密钥的</a:t>
            </a:r>
            <a:r>
              <a:rPr lang="zh-CN" altLang="en-US" dirty="0" smtClean="0">
                <a:solidFill>
                  <a:srgbClr val="FF0000"/>
                </a:solidFill>
              </a:rPr>
              <a:t>长期性</a:t>
            </a:r>
            <a:r>
              <a:rPr lang="zh-CN" altLang="en-US" dirty="0" smtClean="0"/>
              <a:t>：公钥作为加密密钥长期有效，对称密钥无法做到长期有效，至少是两人共享；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主密钥的</a:t>
            </a:r>
            <a:r>
              <a:rPr lang="zh-CN" altLang="en-US" dirty="0" smtClean="0">
                <a:solidFill>
                  <a:srgbClr val="FF0000"/>
                </a:solidFill>
              </a:rPr>
              <a:t>易验性</a:t>
            </a:r>
            <a:r>
              <a:rPr lang="zh-CN" altLang="en-US" dirty="0" smtClean="0"/>
              <a:t>：通过私钥签名，公钥验证提供身份证明；对称密钥无法成为真正的“私钥”；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主密钥的</a:t>
            </a:r>
            <a:r>
              <a:rPr lang="zh-CN" altLang="en-US" dirty="0" smtClean="0">
                <a:solidFill>
                  <a:srgbClr val="FF0000"/>
                </a:solidFill>
              </a:rPr>
              <a:t>低效性</a:t>
            </a:r>
            <a:r>
              <a:rPr lang="zh-CN" altLang="en-US" dirty="0" smtClean="0"/>
              <a:t>：只需要完成对加密密钥的加密就可以；所以加密明文的数据量不大，效率要求不高；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非对称密钥对长期识别</a:t>
            </a:r>
            <a:r>
              <a:rPr lang="zh-CN" altLang="en-US" dirty="0" smtClean="0"/>
              <a:t>有效；但是作为加密密钥的密钥长期有效就会出现问题；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3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对称和非对称的性能测试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代码清单</a:t>
            </a:r>
            <a:r>
              <a:rPr lang="en-US" altLang="zh-CN" dirty="0" smtClean="0"/>
              <a:t>6-2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6-3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6-4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6-5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6-6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7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密钥协商协议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29" y="1929809"/>
            <a:ext cx="6502234" cy="359473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4" y="2094899"/>
            <a:ext cx="4983024" cy="27269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3762" y="5832512"/>
            <a:ext cx="8828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FF0000"/>
                </a:solidFill>
                <a:hlinkClick r:id="rId4"/>
              </a:rPr>
              <a:t>open.163.com/newview/movie/free?pid=M99VIFJA6&amp;mid=M9A018BBK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</a:t>
            </a:r>
            <a:r>
              <a:rPr lang="zh-CN" altLang="en-US" dirty="0" smtClean="0"/>
              <a:t>密钥协商协议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" y="1876090"/>
            <a:ext cx="7115009" cy="3812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8098" y="5860790"/>
                <a:ext cx="11874795" cy="36933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+mj-ea"/>
                    <a:ea typeface="+mj-ea"/>
                  </a:rPr>
                  <a:t>本原元</a:t>
                </a:r>
                <a:r>
                  <a:rPr lang="en-US" altLang="zh-CN" b="1" dirty="0" smtClean="0">
                    <a:latin typeface="+mj-ea"/>
                    <a:ea typeface="+mj-ea"/>
                  </a:rPr>
                  <a:t>(</a:t>
                </a:r>
                <a:r>
                  <a:rPr lang="zh-CN" altLang="en-US" b="1" dirty="0" smtClean="0">
                    <a:latin typeface="+mj-ea"/>
                    <a:ea typeface="+mj-ea"/>
                  </a:rPr>
                  <a:t>原根</a:t>
                </a:r>
                <a:r>
                  <a:rPr lang="en-US" altLang="zh-CN" b="1" dirty="0" smtClean="0">
                    <a:latin typeface="+mj-ea"/>
                    <a:ea typeface="+mj-ea"/>
                  </a:rPr>
                  <a:t>)</a:t>
                </a:r>
                <a:r>
                  <a:rPr lang="zh-CN" altLang="en-US" b="1" dirty="0" smtClean="0">
                    <a:latin typeface="+mj-ea"/>
                    <a:ea typeface="+mj-ea"/>
                  </a:rPr>
                  <a:t>： </a:t>
                </a:r>
                <a:r>
                  <a:rPr lang="zh-CN" altLang="en-US" b="1" dirty="0" smtClean="0"/>
                  <a:t>模</a:t>
                </a:r>
                <a:r>
                  <a:rPr lang="en-US" altLang="zh-CN" b="1" dirty="0" smtClean="0"/>
                  <a:t>m</a:t>
                </a:r>
                <a:r>
                  <a:rPr lang="zh-CN" altLang="en-US" b="1" dirty="0" smtClean="0"/>
                  <a:t>下的 </a:t>
                </a:r>
                <a:r>
                  <a:rPr lang="en-US" altLang="zh-CN" b="1" dirty="0" smtClean="0"/>
                  <a:t>a</a:t>
                </a:r>
                <a:r>
                  <a:rPr lang="zh-CN" altLang="en-US" b="1" dirty="0" smtClean="0"/>
                  <a:t>的阶为</a:t>
                </a:r>
                <a:r>
                  <a:rPr lang="en-US" altLang="zh-CN" b="1" dirty="0" smtClean="0"/>
                  <a:t>d</a:t>
                </a:r>
                <a:r>
                  <a:rPr lang="zh-CN" altLang="en-US" b="1" dirty="0" smtClean="0"/>
                  <a:t>，即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zh-CN" altLang="en-US" b="1" dirty="0" smtClean="0"/>
                  <a:t>且</a:t>
                </a:r>
                <a:r>
                  <a:rPr lang="en-US" altLang="zh-CN" b="1" dirty="0" smtClean="0"/>
                  <a:t>d</a:t>
                </a:r>
                <a:r>
                  <a:rPr lang="zh-CN" altLang="en-US" b="1" dirty="0" smtClean="0"/>
                  <a:t>为最小整数。所有满足阶为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b="1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 dirty="0" smtClean="0"/>
                  <a:t>称为模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 smtClean="0"/>
                  <a:t>的本原元。</a:t>
                </a:r>
                <a:endParaRPr lang="en-US" altLang="zh-CN" b="1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8" y="5860790"/>
                <a:ext cx="11874795" cy="369332"/>
              </a:xfrm>
              <a:prstGeom prst="rect">
                <a:avLst/>
              </a:prstGeom>
              <a:blipFill>
                <a:blip r:embed="rId3"/>
                <a:stretch>
                  <a:fillRect l="-462" t="-11290" r="-2258" b="-24194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46" y="2163726"/>
            <a:ext cx="4713008" cy="300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中间人攻击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2216888"/>
            <a:ext cx="6040103" cy="332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4" y="2216888"/>
            <a:ext cx="5547431" cy="3467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350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652</Words>
  <Application>Microsoft Office PowerPoint</Application>
  <PresentationFormat>宽屏</PresentationFormat>
  <Paragraphs>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宋体</vt:lpstr>
      <vt:lpstr>Arial</vt:lpstr>
      <vt:lpstr>Calibri</vt:lpstr>
      <vt:lpstr>Cambria Math</vt:lpstr>
      <vt:lpstr>Times New Roman</vt:lpstr>
      <vt:lpstr>Wingdings</vt:lpstr>
      <vt:lpstr>回顾</vt:lpstr>
      <vt:lpstr>第6章 非对称和对称结合 </vt:lpstr>
      <vt:lpstr>非对称和对称如何结合？</vt:lpstr>
      <vt:lpstr>用RSA交互对称密钥</vt:lpstr>
      <vt:lpstr>密钥的分层管理</vt:lpstr>
      <vt:lpstr>会话密钥和主密钥</vt:lpstr>
      <vt:lpstr>对称和非对称的性能测试</vt:lpstr>
      <vt:lpstr>密钥协商协议</vt:lpstr>
      <vt:lpstr>DH密钥协商协议</vt:lpstr>
      <vt:lpstr>中间人攻击</vt:lpstr>
      <vt:lpstr>DH协议改进</vt:lpstr>
      <vt:lpstr>DH协议改进</vt:lpstr>
      <vt:lpstr>DH和前向安全</vt:lpstr>
      <vt:lpstr>DH、ECDH代码示例</vt:lpstr>
      <vt:lpstr>质询-响应协议</vt:lpstr>
      <vt:lpstr>简化的HTTPS通信流程 1. 浏览器中的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非对称和对称的结合</dc:title>
  <dc:creator>jyl</dc:creator>
  <cp:lastModifiedBy>jyl</cp:lastModifiedBy>
  <cp:revision>26</cp:revision>
  <dcterms:created xsi:type="dcterms:W3CDTF">2021-08-31T06:52:37Z</dcterms:created>
  <dcterms:modified xsi:type="dcterms:W3CDTF">2021-11-11T05:56:15Z</dcterms:modified>
</cp:coreProperties>
</file>