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1" r:id="rId4"/>
    <p:sldId id="259" r:id="rId5"/>
    <p:sldId id="266"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7969" y="3364787"/>
            <a:ext cx="2937016" cy="2854155"/>
          </a:xfrm>
          <a:prstGeom prst="rect">
            <a:avLst/>
          </a:prstGeom>
        </p:spPr>
      </p:pic>
    </p:spTree>
    <p:extLst>
      <p:ext uri="{BB962C8B-B14F-4D97-AF65-F5344CB8AC3E}">
        <p14:creationId xmlns:p14="http://schemas.microsoft.com/office/powerpoint/2010/main" val="299842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97281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8715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3762" y="626450"/>
            <a:ext cx="11302876" cy="92393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53763" y="1845734"/>
            <a:ext cx="11302876"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262364094"/>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2278" y="3573016"/>
            <a:ext cx="3500553" cy="2645926"/>
          </a:xfrm>
          <a:prstGeom prst="rect">
            <a:avLst/>
          </a:prstGeom>
        </p:spPr>
      </p:pic>
    </p:spTree>
    <p:extLst>
      <p:ext uri="{BB962C8B-B14F-4D97-AF65-F5344CB8AC3E}">
        <p14:creationId xmlns:p14="http://schemas.microsoft.com/office/powerpoint/2010/main" val="32764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764705"/>
            <a:ext cx="10058400" cy="972657"/>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097280" y="1845735"/>
            <a:ext cx="493776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17920" y="1845737"/>
            <a:ext cx="493776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smtClean="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smtClean="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smtClean="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632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12095512"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82842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764705"/>
            <a:ext cx="10058400" cy="900649"/>
          </a:xfrm>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49831" y="0"/>
            <a:ext cx="12095512" cy="786452"/>
          </a:xfrm>
          <a:prstGeom prst="rect">
            <a:avLst/>
          </a:prstGeom>
        </p:spPr>
      </p:pic>
    </p:spTree>
    <p:extLst>
      <p:ext uri="{BB962C8B-B14F-4D97-AF65-F5344CB8AC3E}">
        <p14:creationId xmlns:p14="http://schemas.microsoft.com/office/powerpoint/2010/main" val="18810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184807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027C3-7DC3-4A4C-8A01-1A1684FEC036}" type="datetimeFigureOut">
              <a:rPr lang="zh-CN" altLang="en-US" smtClean="0"/>
              <a:pPr/>
              <a:t>2021/11/18</a:t>
            </a:fld>
            <a:endParaRPr lang="zh-CN" alt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404817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73522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64705"/>
            <a:ext cx="10058400" cy="97265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2021/11/18</a:t>
            </a:fld>
            <a:endParaRPr lang="zh-CN" alt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9831" y="-4470"/>
            <a:ext cx="12095512"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3679527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8105" y="758952"/>
            <a:ext cx="11853756" cy="3566160"/>
          </a:xfrm>
        </p:spPr>
        <p:txBody>
          <a:bodyPr>
            <a:normAutofit/>
          </a:bodyPr>
          <a:lstStyle/>
          <a:p>
            <a:r>
              <a:rPr lang="zh-CN" altLang="en-US" sz="6000" dirty="0" smtClean="0"/>
              <a:t>第</a:t>
            </a:r>
            <a:r>
              <a:rPr lang="en-US" altLang="zh-CN" sz="6000" dirty="0"/>
              <a:t>7</a:t>
            </a:r>
            <a:r>
              <a:rPr lang="zh-CN" altLang="en-US" sz="6000" dirty="0"/>
              <a:t>章 </a:t>
            </a:r>
            <a:r>
              <a:rPr lang="zh-CN" altLang="en-US" sz="6000" dirty="0" smtClean="0"/>
              <a:t>认证加密</a:t>
            </a:r>
            <a:r>
              <a:rPr lang="zh-CN" altLang="en-US" sz="5400" dirty="0" smtClean="0"/>
              <a:t>和</a:t>
            </a:r>
            <a:r>
              <a:rPr lang="en-US" altLang="zh-CN" sz="5400" dirty="0" smtClean="0"/>
              <a:t>Kerberos</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a:xfrm>
            <a:off x="690147" y="4449315"/>
            <a:ext cx="10058400" cy="1529076"/>
          </a:xfrm>
        </p:spPr>
        <p:txBody>
          <a:bodyPr>
            <a:normAutofit/>
          </a:bodyPr>
          <a:lstStyle/>
          <a:p>
            <a:r>
              <a:rPr lang="en-US" altLang="zh-CN" dirty="0"/>
              <a:t>More Symmetric </a:t>
            </a:r>
            <a:r>
              <a:rPr lang="en-US" altLang="zh-CN" dirty="0" smtClean="0"/>
              <a:t>Crypto</a:t>
            </a:r>
          </a:p>
          <a:p>
            <a:r>
              <a:rPr lang="en-US" altLang="zh-CN" dirty="0" smtClean="0"/>
              <a:t>Authenticated encryption and KERBEROS</a:t>
            </a:r>
          </a:p>
        </p:txBody>
      </p:sp>
    </p:spTree>
    <p:extLst>
      <p:ext uri="{BB962C8B-B14F-4D97-AF65-F5344CB8AC3E}">
        <p14:creationId xmlns:p14="http://schemas.microsoft.com/office/powerpoint/2010/main" val="34532071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认证加密模式</a:t>
            </a:r>
            <a:endParaRPr lang="zh-CN" altLang="en-US" sz="3600" dirty="0"/>
          </a:p>
        </p:txBody>
      </p:sp>
      <p:sp>
        <p:nvSpPr>
          <p:cNvPr id="3" name="内容占位符 2"/>
          <p:cNvSpPr>
            <a:spLocks noGrp="1"/>
          </p:cNvSpPr>
          <p:nvPr>
            <p:ph idx="1"/>
          </p:nvPr>
        </p:nvSpPr>
        <p:spPr>
          <a:xfrm>
            <a:off x="1005825" y="1758403"/>
            <a:ext cx="11302876" cy="4023360"/>
          </a:xfrm>
        </p:spPr>
        <p:txBody>
          <a:bodyPr>
            <a:normAutofit/>
          </a:bodyPr>
          <a:lstStyle/>
          <a:p>
            <a:r>
              <a:rPr lang="zh-CN" altLang="en-US" dirty="0" smtClean="0"/>
              <a:t>新的对称加密模式：</a:t>
            </a:r>
            <a:r>
              <a:rPr lang="en-US" altLang="zh-CN" b="0" dirty="0"/>
              <a:t> </a:t>
            </a:r>
            <a:r>
              <a:rPr lang="en-US" altLang="zh-CN" dirty="0" smtClean="0"/>
              <a:t>Provide </a:t>
            </a:r>
            <a:r>
              <a:rPr lang="en-US" altLang="zh-CN" i="1" dirty="0" smtClean="0"/>
              <a:t>both </a:t>
            </a:r>
            <a:r>
              <a:rPr lang="en-US" altLang="zh-CN" dirty="0" smtClean="0"/>
              <a:t>confidentiality </a:t>
            </a:r>
            <a:r>
              <a:rPr lang="en-US" altLang="zh-CN" dirty="0"/>
              <a:t>and authenticity </a:t>
            </a:r>
            <a:endParaRPr lang="en-US" altLang="zh-CN" dirty="0" smtClean="0"/>
          </a:p>
          <a:p>
            <a:pPr marL="944118" lvl="1" indent="-457200"/>
            <a:r>
              <a:rPr lang="en-US" altLang="zh-CN" sz="2800" dirty="0" smtClean="0"/>
              <a:t>AE</a:t>
            </a:r>
            <a:r>
              <a:rPr lang="en-US" altLang="zh-CN" sz="2800" dirty="0"/>
              <a:t>: Authenticated Encryption (</a:t>
            </a:r>
            <a:r>
              <a:rPr lang="zh-CN" altLang="en-US" sz="2800" dirty="0"/>
              <a:t>认证的加密</a:t>
            </a:r>
            <a:r>
              <a:rPr lang="en-US" altLang="zh-CN" sz="2800" dirty="0" smtClean="0"/>
              <a:t>)</a:t>
            </a:r>
            <a:endParaRPr lang="en-US" altLang="zh-CN" sz="2800" dirty="0"/>
          </a:p>
          <a:p>
            <a:pPr marL="944118" lvl="1" indent="-457200"/>
            <a:r>
              <a:rPr lang="en-US" altLang="zh-CN" sz="2800" dirty="0"/>
              <a:t>AEAD: authenticated encryption with additional data</a:t>
            </a:r>
            <a:r>
              <a:rPr lang="zh-CN" altLang="en-US" sz="2800" dirty="0"/>
              <a:t>（</a:t>
            </a:r>
            <a:r>
              <a:rPr lang="en-US" altLang="zh-CN" sz="2800" dirty="0"/>
              <a:t>not encrypted</a:t>
            </a:r>
            <a:r>
              <a:rPr lang="zh-CN" altLang="en-US" sz="2800" dirty="0"/>
              <a:t>）（带有附加数据的认证加密</a:t>
            </a:r>
            <a:r>
              <a:rPr lang="zh-CN" altLang="en-US" sz="2800" dirty="0" smtClean="0"/>
              <a:t>）</a:t>
            </a:r>
            <a:endParaRPr lang="en-US" altLang="zh-CN" sz="2800" dirty="0" smtClean="0"/>
          </a:p>
          <a:p>
            <a:pPr lvl="2"/>
            <a:r>
              <a:rPr lang="en-US" altLang="zh-CN" sz="2000" b="0" dirty="0" smtClean="0"/>
              <a:t>The </a:t>
            </a:r>
            <a:r>
              <a:rPr lang="en-US" altLang="zh-CN" sz="2000" b="0" dirty="0"/>
              <a:t>mode both encrypts and authenticates data </a:t>
            </a:r>
            <a:r>
              <a:rPr lang="en-US" altLang="zh-CN" sz="2000" b="0" i="1" dirty="0"/>
              <a:t>with a single key</a:t>
            </a:r>
            <a:r>
              <a:rPr lang="en-US" altLang="zh-CN" sz="2000" b="0" dirty="0"/>
              <a:t>.</a:t>
            </a:r>
          </a:p>
          <a:p>
            <a:pPr lvl="2"/>
            <a:r>
              <a:rPr lang="en-US" altLang="zh-CN" sz="2000" b="0" dirty="0" smtClean="0"/>
              <a:t>The </a:t>
            </a:r>
            <a:r>
              <a:rPr lang="en-US" altLang="zh-CN" sz="2000" b="0" dirty="0"/>
              <a:t>encryption and authentication is integrated; there is no </a:t>
            </a:r>
            <a:r>
              <a:rPr lang="en-US" altLang="zh-CN" sz="2000" b="0" dirty="0" smtClean="0"/>
              <a:t>need to </a:t>
            </a:r>
            <a:r>
              <a:rPr lang="en-US" altLang="zh-CN" sz="2000" b="0" dirty="0"/>
              <a:t>worry about when to do what (i.e., Encrypt-Then-MAC </a:t>
            </a:r>
            <a:r>
              <a:rPr lang="en-US" altLang="zh-CN" sz="2000" b="0" dirty="0" smtClean="0"/>
              <a:t>vs. MAC-Then-Encrypt</a:t>
            </a:r>
            <a:r>
              <a:rPr lang="en-US" altLang="zh-CN" sz="2000" b="0" dirty="0"/>
              <a:t>).</a:t>
            </a:r>
          </a:p>
          <a:p>
            <a:pPr lvl="2"/>
            <a:r>
              <a:rPr lang="en-US" altLang="zh-CN" sz="2000" b="0" dirty="0" smtClean="0"/>
              <a:t>AEAD </a:t>
            </a:r>
            <a:r>
              <a:rPr lang="en-US" altLang="zh-CN" sz="2000" b="0" dirty="0"/>
              <a:t>includes authentication over data that is </a:t>
            </a:r>
            <a:r>
              <a:rPr lang="en-US" altLang="zh-CN" sz="2000" b="0" i="1" dirty="0"/>
              <a:t>not </a:t>
            </a:r>
            <a:r>
              <a:rPr lang="en-US" altLang="zh-CN" sz="2000" b="0" dirty="0" err="1" smtClean="0"/>
              <a:t>encrypted.w</a:t>
            </a:r>
            <a:endParaRPr lang="en-US" altLang="zh-CN" sz="2000" dirty="0"/>
          </a:p>
        </p:txBody>
      </p:sp>
      <p:sp>
        <p:nvSpPr>
          <p:cNvPr id="5" name="AutoShape 2" descr="GC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1553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89393" y="557888"/>
            <a:ext cx="5214576" cy="5768155"/>
          </a:xfrm>
          <a:prstGeom prst="rect">
            <a:avLst/>
          </a:prstGeom>
        </p:spPr>
      </p:pic>
      <p:sp>
        <p:nvSpPr>
          <p:cNvPr id="5" name="矩形 4"/>
          <p:cNvSpPr/>
          <p:nvPr/>
        </p:nvSpPr>
        <p:spPr>
          <a:xfrm>
            <a:off x="2922997" y="5847414"/>
            <a:ext cx="5025735" cy="369332"/>
          </a:xfrm>
          <a:prstGeom prst="rect">
            <a:avLst/>
          </a:prstGeom>
        </p:spPr>
        <p:txBody>
          <a:bodyPr wrap="none">
            <a:spAutoFit/>
          </a:bodyPr>
          <a:lstStyle/>
          <a:p>
            <a:r>
              <a:rPr lang="zh-CN" altLang="en-US" dirty="0" smtClean="0"/>
              <a:t>参考：</a:t>
            </a:r>
            <a:r>
              <a:rPr lang="en-US" altLang="zh-CN" dirty="0" smtClean="0"/>
              <a:t>https</a:t>
            </a:r>
            <a:r>
              <a:rPr lang="en-US" altLang="zh-CN" dirty="0"/>
              <a:t>://juejin.cn/post/6844904122676690951</a:t>
            </a:r>
            <a:endParaRPr lang="zh-CN" altLang="en-US" dirty="0"/>
          </a:p>
        </p:txBody>
      </p:sp>
      <p:sp>
        <p:nvSpPr>
          <p:cNvPr id="6" name="矩形 5"/>
          <p:cNvSpPr/>
          <p:nvPr/>
        </p:nvSpPr>
        <p:spPr>
          <a:xfrm>
            <a:off x="549667" y="845318"/>
            <a:ext cx="4921321" cy="2672526"/>
          </a:xfrm>
          <a:prstGeom prst="rect">
            <a:avLst/>
          </a:prstGeom>
        </p:spPr>
        <p:txBody>
          <a:bodyPr wrap="square">
            <a:spAutoFit/>
          </a:bodyPr>
          <a:lstStyle/>
          <a:p>
            <a:r>
              <a:rPr lang="en-US" altLang="zh-CN" sz="2400" b="1" dirty="0"/>
              <a:t>AES-GCM (Galois/Counter Mode)</a:t>
            </a:r>
            <a:r>
              <a:rPr lang="zh-CN" altLang="en-US" sz="2400" b="1" dirty="0" smtClean="0"/>
              <a:t>模式</a:t>
            </a:r>
            <a:endParaRPr lang="en-US" altLang="zh-CN" sz="2400" b="1" dirty="0" smtClean="0"/>
          </a:p>
          <a:p>
            <a:pPr marL="829818" lvl="1" indent="-342900">
              <a:spcBef>
                <a:spcPts val="200"/>
              </a:spcBef>
              <a:spcAft>
                <a:spcPts val="400"/>
              </a:spcAft>
              <a:buClr>
                <a:schemeClr val="accent1"/>
              </a:buClr>
              <a:buFont typeface="Wingdings" panose="05000000000000000000" pitchFamily="2" charset="2"/>
              <a:buChar char="l"/>
            </a:pPr>
            <a:r>
              <a:rPr lang="en-US" altLang="zh-CN" dirty="0">
                <a:solidFill>
                  <a:schemeClr val="tx1">
                    <a:lumMod val="75000"/>
                    <a:lumOff val="25000"/>
                  </a:schemeClr>
                </a:solidFill>
              </a:rPr>
              <a:t>GMAC+ CTR</a:t>
            </a:r>
          </a:p>
          <a:p>
            <a:pPr marL="829818" lvl="1" indent="-342900">
              <a:spcBef>
                <a:spcPts val="200"/>
              </a:spcBef>
              <a:spcAft>
                <a:spcPts val="400"/>
              </a:spcAft>
              <a:buClr>
                <a:schemeClr val="accent1"/>
              </a:buClr>
              <a:buFont typeface="Wingdings" panose="05000000000000000000" pitchFamily="2" charset="2"/>
              <a:buChar char="l"/>
            </a:pPr>
            <a:r>
              <a:rPr lang="en-US" altLang="zh-CN" dirty="0">
                <a:solidFill>
                  <a:schemeClr val="tx1">
                    <a:lumMod val="75000"/>
                    <a:lumOff val="25000"/>
                  </a:schemeClr>
                </a:solidFill>
              </a:rPr>
              <a:t>GMAC (Galois message authentication code mode, </a:t>
            </a:r>
            <a:r>
              <a:rPr lang="zh-CN" altLang="en-US" dirty="0">
                <a:solidFill>
                  <a:schemeClr val="tx1">
                    <a:lumMod val="75000"/>
                    <a:lumOff val="25000"/>
                  </a:schemeClr>
                </a:solidFill>
              </a:rPr>
              <a:t>伽罗瓦消息认证码</a:t>
            </a:r>
            <a:r>
              <a:rPr lang="en-US" altLang="zh-CN" dirty="0">
                <a:solidFill>
                  <a:schemeClr val="tx1">
                    <a:lumMod val="75000"/>
                    <a:lumOff val="25000"/>
                  </a:schemeClr>
                </a:solidFill>
              </a:rPr>
              <a:t>)</a:t>
            </a:r>
          </a:p>
          <a:p>
            <a:r>
              <a:rPr lang="zh-CN" altLang="en-US" dirty="0" smtClean="0"/>
              <a:t>         利用</a:t>
            </a:r>
            <a:r>
              <a:rPr lang="zh-CN" altLang="en-US" dirty="0"/>
              <a:t>伽罗华域</a:t>
            </a:r>
            <a:r>
              <a:rPr lang="en-US" altLang="zh-CN" dirty="0"/>
              <a:t>(Galois Field</a:t>
            </a:r>
            <a:r>
              <a:rPr lang="zh-CN" altLang="en-US" dirty="0"/>
              <a:t>，</a:t>
            </a:r>
            <a:r>
              <a:rPr lang="en-US" altLang="zh-CN" dirty="0"/>
              <a:t>GF</a:t>
            </a:r>
            <a:r>
              <a:rPr lang="zh-CN" altLang="en-US" dirty="0"/>
              <a:t>，有限域</a:t>
            </a:r>
            <a:r>
              <a:rPr lang="en-US" altLang="zh-CN" dirty="0"/>
              <a:t>)</a:t>
            </a:r>
            <a:r>
              <a:rPr lang="zh-CN" altLang="en-US" dirty="0"/>
              <a:t>乘法</a:t>
            </a:r>
            <a:r>
              <a:rPr lang="zh-CN" altLang="en-US" dirty="0" smtClean="0"/>
              <a:t>运算计算</a:t>
            </a:r>
            <a:r>
              <a:rPr lang="zh-CN" altLang="en-US" dirty="0"/>
              <a:t>消息的</a:t>
            </a:r>
            <a:r>
              <a:rPr lang="en-US" altLang="zh-CN" dirty="0"/>
              <a:t>MAC</a:t>
            </a:r>
            <a:r>
              <a:rPr lang="zh-CN" altLang="en-US" dirty="0" smtClean="0"/>
              <a:t>值</a:t>
            </a:r>
            <a:endParaRPr lang="en-US" altLang="zh-CN" dirty="0" smtClean="0"/>
          </a:p>
          <a:p>
            <a:pPr marL="829818" lvl="1" indent="-342900">
              <a:spcBef>
                <a:spcPts val="200"/>
              </a:spcBef>
              <a:spcAft>
                <a:spcPts val="400"/>
              </a:spcAft>
              <a:buClr>
                <a:schemeClr val="accent1"/>
              </a:buClr>
              <a:buFont typeface="Wingdings" panose="05000000000000000000" pitchFamily="2" charset="2"/>
              <a:buChar char="l"/>
            </a:pPr>
            <a:r>
              <a:rPr lang="en-US" altLang="zh-CN" dirty="0" smtClean="0">
                <a:solidFill>
                  <a:schemeClr val="tx1">
                    <a:lumMod val="75000"/>
                    <a:lumOff val="25000"/>
                  </a:schemeClr>
                </a:solidFill>
              </a:rPr>
              <a:t>CTR</a:t>
            </a:r>
            <a:r>
              <a:rPr lang="zh-CN" altLang="en-US" dirty="0" smtClean="0">
                <a:solidFill>
                  <a:schemeClr val="tx1">
                    <a:lumMod val="75000"/>
                    <a:lumOff val="25000"/>
                  </a:schemeClr>
                </a:solidFill>
              </a:rPr>
              <a:t>：计数器模式</a:t>
            </a:r>
            <a:endParaRPr lang="en-US" altLang="zh-CN" dirty="0"/>
          </a:p>
        </p:txBody>
      </p:sp>
      <p:sp>
        <p:nvSpPr>
          <p:cNvPr id="7" name="AutoShape 2" descr="CT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rotWithShape="1">
          <a:blip r:embed="rId3"/>
          <a:srcRect b="18465"/>
          <a:stretch/>
        </p:blipFill>
        <p:spPr>
          <a:xfrm>
            <a:off x="264868" y="3858695"/>
            <a:ext cx="5724525" cy="1879422"/>
          </a:xfrm>
          <a:prstGeom prst="rect">
            <a:avLst/>
          </a:prstGeom>
        </p:spPr>
      </p:pic>
    </p:spTree>
    <p:extLst>
      <p:ext uri="{BB962C8B-B14F-4D97-AF65-F5344CB8AC3E}">
        <p14:creationId xmlns:p14="http://schemas.microsoft.com/office/powerpoint/2010/main" val="322107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其它的认证加密模式</a:t>
            </a:r>
            <a:endParaRPr lang="zh-CN" altLang="en-US" dirty="0"/>
          </a:p>
        </p:txBody>
      </p:sp>
      <p:sp>
        <p:nvSpPr>
          <p:cNvPr id="3" name="内容占位符 2"/>
          <p:cNvSpPr>
            <a:spLocks noGrp="1"/>
          </p:cNvSpPr>
          <p:nvPr>
            <p:ph idx="1"/>
          </p:nvPr>
        </p:nvSpPr>
        <p:spPr>
          <a:xfrm>
            <a:off x="553762" y="1763540"/>
            <a:ext cx="11302876" cy="4668083"/>
          </a:xfrm>
        </p:spPr>
        <p:txBody>
          <a:bodyPr>
            <a:normAutofit/>
          </a:bodyPr>
          <a:lstStyle/>
          <a:p>
            <a:pPr marL="944118" lvl="1" indent="-457200"/>
            <a:r>
              <a:rPr lang="en-US" altLang="zh-CN" sz="2800" dirty="0" smtClean="0"/>
              <a:t>AES-CCM</a:t>
            </a:r>
            <a:r>
              <a:rPr lang="zh-CN" altLang="en-US" sz="2800" dirty="0" smtClean="0"/>
              <a:t>：</a:t>
            </a:r>
            <a:r>
              <a:rPr lang="en-US" altLang="zh-CN" sz="2800" dirty="0" smtClean="0"/>
              <a:t>  AES CBC</a:t>
            </a:r>
            <a:r>
              <a:rPr lang="zh-CN" altLang="en-US" sz="2800" dirty="0" smtClean="0"/>
              <a:t>和</a:t>
            </a:r>
            <a:r>
              <a:rPr lang="en-US" altLang="zh-CN" sz="2800" dirty="0" smtClean="0"/>
              <a:t>CBC-MAC</a:t>
            </a:r>
            <a:r>
              <a:rPr lang="zh-CN" altLang="en-US" sz="2800" dirty="0" smtClean="0"/>
              <a:t>的结合</a:t>
            </a:r>
            <a:endParaRPr lang="en-US" altLang="zh-CN" sz="2800" dirty="0"/>
          </a:p>
          <a:p>
            <a:pPr marL="944118" lvl="1" indent="-457200"/>
            <a:endParaRPr lang="en-US" altLang="zh-CN" dirty="0" smtClean="0"/>
          </a:p>
          <a:p>
            <a:pPr marL="944118" lvl="1" indent="-457200"/>
            <a:r>
              <a:rPr lang="en-US" altLang="zh-CN" sz="2800" dirty="0" smtClean="0"/>
              <a:t>ChaCha20-Poly1305 </a:t>
            </a:r>
            <a:r>
              <a:rPr lang="zh-CN" altLang="en-US" sz="2800" dirty="0" smtClean="0"/>
              <a:t>：</a:t>
            </a:r>
            <a:r>
              <a:rPr lang="en-US" altLang="zh-CN" sz="2800" dirty="0"/>
              <a:t> </a:t>
            </a:r>
            <a:r>
              <a:rPr lang="zh-CN" altLang="en-US" sz="2800" dirty="0" smtClean="0"/>
              <a:t>作为</a:t>
            </a:r>
            <a:r>
              <a:rPr lang="en-US" altLang="zh-CN" sz="2800" dirty="0" smtClean="0"/>
              <a:t>AES</a:t>
            </a:r>
            <a:r>
              <a:rPr lang="zh-CN" altLang="en-US" sz="2800" dirty="0" smtClean="0"/>
              <a:t>的替代</a:t>
            </a:r>
            <a:endParaRPr lang="en-US" altLang="zh-CN" sz="2800" dirty="0" smtClean="0"/>
          </a:p>
          <a:p>
            <a:pPr marL="1126998" lvl="2" indent="-457200"/>
            <a:r>
              <a:rPr lang="en-US" altLang="zh-CN" sz="2400" dirty="0" smtClean="0"/>
              <a:t>ChaCha20</a:t>
            </a:r>
            <a:r>
              <a:rPr lang="zh-CN" altLang="en-US" sz="2400" dirty="0"/>
              <a:t>： </a:t>
            </a:r>
            <a:r>
              <a:rPr lang="en-US" altLang="zh-CN" sz="2400" dirty="0"/>
              <a:t>a stream cipher</a:t>
            </a:r>
          </a:p>
          <a:p>
            <a:pPr marL="1126998" lvl="2" indent="-457200"/>
            <a:r>
              <a:rPr lang="en-US" altLang="zh-CN" sz="2400" dirty="0" smtClean="0"/>
              <a:t>Poly1305: a MAC </a:t>
            </a:r>
            <a:r>
              <a:rPr lang="en-US" altLang="zh-CN" sz="2400" dirty="0"/>
              <a:t>algorithm </a:t>
            </a:r>
            <a:endParaRPr lang="en-US" altLang="zh-CN" sz="2400" dirty="0" smtClean="0"/>
          </a:p>
          <a:p>
            <a:pPr marL="1126998" lvl="2" indent="-457200"/>
            <a:r>
              <a:rPr lang="en-US" altLang="zh-CN" sz="2400" dirty="0" smtClean="0"/>
              <a:t>Both are designed by</a:t>
            </a:r>
            <a:r>
              <a:rPr lang="en-US" altLang="zh-CN" sz="2400" dirty="0"/>
              <a:t> Daniel J. </a:t>
            </a:r>
            <a:r>
              <a:rPr lang="en-US" altLang="zh-CN" sz="2400" dirty="0" smtClean="0"/>
              <a:t>Bernstein</a:t>
            </a:r>
          </a:p>
          <a:p>
            <a:pPr lvl="2" indent="0">
              <a:buNone/>
            </a:pPr>
            <a:endParaRPr lang="en-US" altLang="zh-CN" sz="2400" dirty="0" smtClean="0"/>
          </a:p>
          <a:p>
            <a:pPr marL="944118" lvl="1" indent="-457200"/>
            <a:r>
              <a:rPr lang="zh-CN" altLang="en-US" sz="2800" dirty="0" smtClean="0"/>
              <a:t>示例代码</a:t>
            </a:r>
            <a:endParaRPr lang="en-US" altLang="zh-CN" sz="2800" dirty="0" smtClean="0"/>
          </a:p>
        </p:txBody>
      </p:sp>
    </p:spTree>
    <p:extLst>
      <p:ext uri="{BB962C8B-B14F-4D97-AF65-F5344CB8AC3E}">
        <p14:creationId xmlns:p14="http://schemas.microsoft.com/office/powerpoint/2010/main" val="293838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smtClean="0"/>
              <a:t>认证授权</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7212"/>
          <a:stretch/>
        </p:blipFill>
        <p:spPr>
          <a:xfrm>
            <a:off x="3766363" y="1794892"/>
            <a:ext cx="6980405" cy="4508632"/>
          </a:xfrm>
        </p:spPr>
      </p:pic>
      <p:sp>
        <p:nvSpPr>
          <p:cNvPr id="3" name="文本框 2"/>
          <p:cNvSpPr txBox="1"/>
          <p:nvPr/>
        </p:nvSpPr>
        <p:spPr>
          <a:xfrm>
            <a:off x="159249" y="1962364"/>
            <a:ext cx="3607113" cy="1200329"/>
          </a:xfrm>
          <a:prstGeom prst="rect">
            <a:avLst/>
          </a:prstGeom>
          <a:noFill/>
        </p:spPr>
        <p:txBody>
          <a:bodyPr wrap="square" rtlCol="0">
            <a:spAutoFit/>
          </a:bodyPr>
          <a:lstStyle/>
          <a:p>
            <a:r>
              <a:rPr lang="zh-CN" altLang="en-US" dirty="0"/>
              <a:t>安全账户</a:t>
            </a:r>
            <a:r>
              <a:rPr lang="zh-CN" altLang="en-US" dirty="0" smtClean="0"/>
              <a:t>管理器</a:t>
            </a:r>
            <a:r>
              <a:rPr lang="en-US" altLang="zh-CN" dirty="0" smtClean="0"/>
              <a:t>SAM: </a:t>
            </a:r>
          </a:p>
          <a:p>
            <a:r>
              <a:rPr lang="en-US" altLang="zh-CN" dirty="0" smtClean="0"/>
              <a:t>Security Account Manager</a:t>
            </a:r>
          </a:p>
          <a:p>
            <a:r>
              <a:rPr lang="zh-CN" altLang="en-US" dirty="0" smtClean="0"/>
              <a:t>存储本机上所有用户的口令</a:t>
            </a:r>
            <a:r>
              <a:rPr lang="en-US" altLang="zh-CN" dirty="0" smtClean="0"/>
              <a:t>hash</a:t>
            </a:r>
            <a:r>
              <a:rPr lang="zh-CN" altLang="en-US" dirty="0" smtClean="0"/>
              <a:t>值；</a:t>
            </a:r>
            <a:endParaRPr lang="en-US" altLang="zh-CN" dirty="0"/>
          </a:p>
          <a:p>
            <a:endParaRPr lang="zh-CN" altLang="en-US" dirty="0"/>
          </a:p>
        </p:txBody>
      </p:sp>
    </p:spTree>
    <p:extLst>
      <p:ext uri="{BB962C8B-B14F-4D97-AF65-F5344CB8AC3E}">
        <p14:creationId xmlns:p14="http://schemas.microsoft.com/office/powerpoint/2010/main" val="89895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KERBEROS</a:t>
            </a:r>
            <a:r>
              <a:rPr lang="zh-CN" altLang="en-US" dirty="0" smtClean="0"/>
              <a:t>认证协议</a:t>
            </a:r>
            <a:endParaRPr lang="zh-CN" altLang="en-US" dirty="0"/>
          </a:p>
        </p:txBody>
      </p:sp>
      <p:sp>
        <p:nvSpPr>
          <p:cNvPr id="3" name="内容占位符 2"/>
          <p:cNvSpPr>
            <a:spLocks noGrp="1"/>
          </p:cNvSpPr>
          <p:nvPr>
            <p:ph idx="1"/>
          </p:nvPr>
        </p:nvSpPr>
        <p:spPr>
          <a:xfrm>
            <a:off x="553763" y="1845734"/>
            <a:ext cx="11302876" cy="4452324"/>
          </a:xfrm>
        </p:spPr>
        <p:txBody>
          <a:bodyPr/>
          <a:lstStyle/>
          <a:p>
            <a:r>
              <a:rPr lang="zh-CN" altLang="en-US" dirty="0" smtClean="0"/>
              <a:t>使用对称加密来进行身份认证和授权的认证授权体系； </a:t>
            </a:r>
            <a:r>
              <a:rPr lang="en-US" altLang="zh-CN" dirty="0" smtClean="0"/>
              <a:t>AD: Account Database</a:t>
            </a:r>
            <a:r>
              <a:rPr lang="zh-CN" altLang="en-US" dirty="0"/>
              <a:t>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337423" y="2211659"/>
            <a:ext cx="5951840" cy="3987602"/>
          </a:xfrm>
          <a:prstGeom prst="rect">
            <a:avLst/>
          </a:prstGeom>
        </p:spPr>
      </p:pic>
      <p:sp>
        <p:nvSpPr>
          <p:cNvPr id="9" name="矩形 8"/>
          <p:cNvSpPr/>
          <p:nvPr/>
        </p:nvSpPr>
        <p:spPr>
          <a:xfrm>
            <a:off x="837344" y="2413135"/>
            <a:ext cx="4458984" cy="2308324"/>
          </a:xfrm>
          <a:prstGeom prst="rect">
            <a:avLst/>
          </a:prstGeom>
        </p:spPr>
        <p:txBody>
          <a:bodyPr wrap="square">
            <a:spAutoFit/>
          </a:bodyPr>
          <a:lstStyle/>
          <a:p>
            <a:r>
              <a:rPr lang="en-US" altLang="zh-CN" dirty="0"/>
              <a:t>Windows</a:t>
            </a:r>
            <a:r>
              <a:rPr lang="zh-CN" altLang="en-US" dirty="0"/>
              <a:t>域是计算机网络的一种形式，其中所有用户帐户 ，计算机，打印机和其他安全主体都在位于称为域控制器的一个或多个中央计算机集群上的中央数据库中注册。 身份验证在域控制器上进行。 在域中使用计算机的每个人都会收到一个唯一的用户帐户，然后可以为该帐户分配对该域内资源的访问权限。</a:t>
            </a:r>
          </a:p>
        </p:txBody>
      </p:sp>
    </p:spTree>
    <p:extLst>
      <p:ext uri="{BB962C8B-B14F-4D97-AF65-F5344CB8AC3E}">
        <p14:creationId xmlns:p14="http://schemas.microsoft.com/office/powerpoint/2010/main" val="27198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a:t>
            </a:r>
            <a:r>
              <a:rPr lang="zh-CN" altLang="en-US" dirty="0" smtClean="0"/>
              <a:t>认证服务</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91" y="2703611"/>
            <a:ext cx="1347797" cy="41434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03" y="3847351"/>
            <a:ext cx="3452117" cy="514146"/>
          </a:xfrm>
          <a:prstGeom prst="rect">
            <a:avLst/>
          </a:prstGeom>
        </p:spPr>
      </p:pic>
      <p:pic>
        <p:nvPicPr>
          <p:cNvPr id="8" name="内容占位符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310829" y="1789756"/>
            <a:ext cx="6577656" cy="4390150"/>
          </a:xfrm>
        </p:spPr>
      </p:pic>
    </p:spTree>
    <p:extLst>
      <p:ext uri="{BB962C8B-B14F-4D97-AF65-F5344CB8AC3E}">
        <p14:creationId xmlns:p14="http://schemas.microsoft.com/office/powerpoint/2010/main" val="12542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TGS</a:t>
            </a:r>
            <a:r>
              <a:rPr lang="zh-CN" altLang="en-US" dirty="0" smtClean="0"/>
              <a:t>授权服务</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936"/>
          <a:stretch/>
        </p:blipFill>
        <p:spPr>
          <a:xfrm>
            <a:off x="4433296" y="1753796"/>
            <a:ext cx="6972147" cy="448775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78" y="5359709"/>
            <a:ext cx="4005292" cy="5667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64" y="3318551"/>
            <a:ext cx="4157693" cy="457203"/>
          </a:xfrm>
          <a:prstGeom prst="rect">
            <a:avLst/>
          </a:prstGeom>
        </p:spPr>
      </p:pic>
    </p:spTree>
    <p:extLst>
      <p:ext uri="{BB962C8B-B14F-4D97-AF65-F5344CB8AC3E}">
        <p14:creationId xmlns:p14="http://schemas.microsoft.com/office/powerpoint/2010/main" val="381679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会话认证和密钥</a:t>
            </a:r>
            <a:r>
              <a:rPr lang="zh-CN" altLang="en-US" dirty="0"/>
              <a:t>协商</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980" y="1800030"/>
            <a:ext cx="7125581" cy="4467206"/>
          </a:xfrm>
        </p:spPr>
      </p:pic>
    </p:spTree>
    <p:extLst>
      <p:ext uri="{BB962C8B-B14F-4D97-AF65-F5344CB8AC3E}">
        <p14:creationId xmlns:p14="http://schemas.microsoft.com/office/powerpoint/2010/main" val="1478778159"/>
      </p:ext>
    </p:extLst>
  </p:cSld>
  <p:clrMapOvr>
    <a:masterClrMapping/>
  </p:clrMapOvr>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409</TotalTime>
  <Words>331</Words>
  <Application>Microsoft Office PowerPoint</Application>
  <PresentationFormat>宽屏</PresentationFormat>
  <Paragraphs>35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Arial</vt:lpstr>
      <vt:lpstr>Calibri</vt:lpstr>
      <vt:lpstr>Times New Roman</vt:lpstr>
      <vt:lpstr>Wingdings</vt:lpstr>
      <vt:lpstr>回顾</vt:lpstr>
      <vt:lpstr>第7章 认证加密和Kerberos </vt:lpstr>
      <vt:lpstr>认证加密模式</vt:lpstr>
      <vt:lpstr>PowerPoint 演示文稿</vt:lpstr>
      <vt:lpstr>其它的认证加密模式</vt:lpstr>
      <vt:lpstr>Windows认证授权</vt:lpstr>
      <vt:lpstr>KERBEROS认证协议</vt:lpstr>
      <vt:lpstr>AS认证服务</vt:lpstr>
      <vt:lpstr>TGS授权服务</vt:lpstr>
      <vt:lpstr>会话认证和密钥协商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身份验证加密和Kerberos</dc:title>
  <dc:creator>jyl</dc:creator>
  <cp:lastModifiedBy>jyl</cp:lastModifiedBy>
  <cp:revision>23</cp:revision>
  <dcterms:created xsi:type="dcterms:W3CDTF">2021-08-31T07:07:16Z</dcterms:created>
  <dcterms:modified xsi:type="dcterms:W3CDTF">2021-11-18T05:37:10Z</dcterms:modified>
</cp:coreProperties>
</file>