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44"/>
  </p:notesMasterIdLst>
  <p:handoutMasterIdLst>
    <p:handoutMasterId r:id="rId45"/>
  </p:handoutMasterIdLst>
  <p:sldIdLst>
    <p:sldId id="272" r:id="rId2"/>
    <p:sldId id="278" r:id="rId3"/>
    <p:sldId id="273" r:id="rId4"/>
    <p:sldId id="274" r:id="rId5"/>
    <p:sldId id="275" r:id="rId6"/>
    <p:sldId id="276" r:id="rId7"/>
    <p:sldId id="281" r:id="rId8"/>
    <p:sldId id="277" r:id="rId9"/>
    <p:sldId id="280" r:id="rId10"/>
    <p:sldId id="291" r:id="rId11"/>
    <p:sldId id="257" r:id="rId12"/>
    <p:sldId id="258" r:id="rId13"/>
    <p:sldId id="259" r:id="rId14"/>
    <p:sldId id="260" r:id="rId15"/>
    <p:sldId id="261" r:id="rId16"/>
    <p:sldId id="262" r:id="rId17"/>
    <p:sldId id="263" r:id="rId18"/>
    <p:sldId id="265" r:id="rId19"/>
    <p:sldId id="264" r:id="rId20"/>
    <p:sldId id="282" r:id="rId21"/>
    <p:sldId id="283" r:id="rId22"/>
    <p:sldId id="284" r:id="rId23"/>
    <p:sldId id="285" r:id="rId24"/>
    <p:sldId id="286" r:id="rId25"/>
    <p:sldId id="301" r:id="rId26"/>
    <p:sldId id="299" r:id="rId27"/>
    <p:sldId id="300" r:id="rId28"/>
    <p:sldId id="304" r:id="rId29"/>
    <p:sldId id="305" r:id="rId30"/>
    <p:sldId id="287" r:id="rId31"/>
    <p:sldId id="288" r:id="rId32"/>
    <p:sldId id="289" r:id="rId33"/>
    <p:sldId id="290" r:id="rId34"/>
    <p:sldId id="292" r:id="rId35"/>
    <p:sldId id="293" r:id="rId36"/>
    <p:sldId id="294" r:id="rId37"/>
    <p:sldId id="295" r:id="rId38"/>
    <p:sldId id="296" r:id="rId39"/>
    <p:sldId id="297" r:id="rId40"/>
    <p:sldId id="298" r:id="rId41"/>
    <p:sldId id="302" r:id="rId42"/>
    <p:sldId id="30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948" y="60"/>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181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A05A2F-1E30-4855-BA80-DDA5A41F2529}" type="datetimeFigureOut">
              <a:rPr lang="zh-CN" altLang="en-US" smtClean="0"/>
              <a:t>2021/9/17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6C658F-7D10-4A23-8EFC-6E75AC18242A}" type="slidenum">
              <a:rPr lang="zh-CN" altLang="en-US" smtClean="0"/>
              <a:t>‹#›</a:t>
            </a:fld>
            <a:endParaRPr lang="zh-CN" altLang="en-US"/>
          </a:p>
        </p:txBody>
      </p:sp>
    </p:spTree>
    <p:extLst>
      <p:ext uri="{BB962C8B-B14F-4D97-AF65-F5344CB8AC3E}">
        <p14:creationId xmlns:p14="http://schemas.microsoft.com/office/powerpoint/2010/main" val="2874867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57B02-F31A-475F-A0FB-31AC6F922B9B}" type="datetimeFigureOut">
              <a:rPr lang="zh-CN" altLang="en-US" smtClean="0"/>
              <a:t>2021/9/17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5128E-3E15-4A91-A76A-F59D990B9CD9}" type="slidenum">
              <a:rPr lang="zh-CN" altLang="en-US" smtClean="0"/>
              <a:t>‹#›</a:t>
            </a:fld>
            <a:endParaRPr lang="zh-CN" altLang="en-US"/>
          </a:p>
        </p:txBody>
      </p:sp>
    </p:spTree>
    <p:extLst>
      <p:ext uri="{BB962C8B-B14F-4D97-AF65-F5344CB8AC3E}">
        <p14:creationId xmlns:p14="http://schemas.microsoft.com/office/powerpoint/2010/main" val="340389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B5128E-3E15-4A91-A76A-F59D990B9CD9}" type="slidenum">
              <a:rPr lang="zh-CN" altLang="en-US" smtClean="0"/>
              <a:t>20</a:t>
            </a:fld>
            <a:endParaRPr lang="zh-CN" altLang="en-US"/>
          </a:p>
        </p:txBody>
      </p:sp>
    </p:spTree>
    <p:extLst>
      <p:ext uri="{BB962C8B-B14F-4D97-AF65-F5344CB8AC3E}">
        <p14:creationId xmlns:p14="http://schemas.microsoft.com/office/powerpoint/2010/main" val="241879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1D4B16-6D99-4848-949B-5D5524A76AE6}" type="slidenum">
              <a:rPr lang="zh-CN" altLang="en-US" smtClean="0"/>
              <a:pPr/>
              <a:t>22</a:t>
            </a:fld>
            <a:endParaRPr lang="zh-CN" altLang="en-US"/>
          </a:p>
        </p:txBody>
      </p:sp>
    </p:spTree>
    <p:extLst>
      <p:ext uri="{BB962C8B-B14F-4D97-AF65-F5344CB8AC3E}">
        <p14:creationId xmlns:p14="http://schemas.microsoft.com/office/powerpoint/2010/main" val="2277814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4208" y="3573016"/>
            <a:ext cx="2625415" cy="2645926"/>
          </a:xfrm>
          <a:prstGeom prst="rect">
            <a:avLst/>
          </a:prstGeom>
        </p:spPr>
      </p:pic>
    </p:spTree>
    <p:extLst>
      <p:ext uri="{BB962C8B-B14F-4D97-AF65-F5344CB8AC3E}">
        <p14:creationId xmlns:p14="http://schemas.microsoft.com/office/powerpoint/2010/main" val="303079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31932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48938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15321" y="626450"/>
            <a:ext cx="8477157" cy="92393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15322" y="1845734"/>
            <a:ext cx="8477157" cy="4023360"/>
          </a:xfrm>
        </p:spPr>
        <p:txBody>
          <a:bodyPr/>
          <a:lstStyle>
            <a:lvl1pPr marL="0" indent="0">
              <a:buFont typeface="Wingdings" panose="05000000000000000000" pitchFamily="2" charset="2"/>
              <a:buNone/>
              <a:defRPr b="1"/>
            </a:lvl1pPr>
            <a:lvl2pPr marL="486918" indent="-285750">
              <a:lnSpc>
                <a:spcPct val="100000"/>
              </a:lnSpc>
              <a:buFont typeface="Wingdings" panose="05000000000000000000" pitchFamily="2" charset="2"/>
              <a:buChar char="l"/>
              <a:defRPr b="0"/>
            </a:lvl2pPr>
            <a:lvl3pPr marL="669798" indent="-285750">
              <a:buFont typeface="Wingdings" panose="05000000000000000000" pitchFamily="2" charset="2"/>
              <a:buChar char="p"/>
              <a:defRPr b="0"/>
            </a:lvl3pPr>
            <a:lvl4pPr marL="852678" indent="-285750">
              <a:buFont typeface="Wingdings" panose="05000000000000000000" pitchFamily="2" charset="2"/>
              <a:buChar char="l"/>
              <a:defRPr b="0"/>
            </a:lvl4pPr>
            <a:lvl5pPr marL="932688" indent="-182880">
              <a:buFont typeface="Arial" panose="020B0604020202020204" pitchFamily="34" charset="0"/>
              <a:buChar char="•"/>
              <a:defRPr b="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5" name="组合 14"/>
          <p:cNvGrpSpPr/>
          <p:nvPr userDrawn="1"/>
        </p:nvGrpSpPr>
        <p:grpSpPr>
          <a:xfrm>
            <a:off x="37373" y="-4470"/>
            <a:ext cx="9071634" cy="786384"/>
            <a:chOff x="36183" y="3035807"/>
            <a:chExt cx="9071634" cy="786384"/>
          </a:xfrm>
        </p:grpSpPr>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83" y="3261345"/>
              <a:ext cx="9071634" cy="335309"/>
            </a:xfrm>
            <a:prstGeom prst="rect">
              <a:avLst/>
            </a:prstGeom>
          </p:spPr>
        </p:pic>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76616" y="3035807"/>
              <a:ext cx="780288" cy="786384"/>
            </a:xfrm>
            <a:prstGeom prst="rect">
              <a:avLst/>
            </a:prstGeom>
          </p:spPr>
        </p:pic>
      </p:grpSp>
    </p:spTree>
    <p:extLst>
      <p:ext uri="{BB962C8B-B14F-4D97-AF65-F5344CB8AC3E}">
        <p14:creationId xmlns:p14="http://schemas.microsoft.com/office/powerpoint/2010/main" val="5919359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22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4208" y="3573016"/>
            <a:ext cx="2625415" cy="2645926"/>
          </a:xfrm>
          <a:prstGeom prst="rect">
            <a:avLst/>
          </a:prstGeom>
        </p:spPr>
      </p:pic>
    </p:spTree>
    <p:extLst>
      <p:ext uri="{BB962C8B-B14F-4D97-AF65-F5344CB8AC3E}">
        <p14:creationId xmlns:p14="http://schemas.microsoft.com/office/powerpoint/2010/main" val="236594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764704"/>
            <a:ext cx="7543800" cy="972657"/>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22960" y="1845735"/>
            <a:ext cx="3703320" cy="4023360"/>
          </a:xfrm>
        </p:spPr>
        <p:txBody>
          <a:bodyPr/>
          <a:lstStyle>
            <a:lvl1pPr>
              <a:defRPr b="1"/>
            </a:lvl1pPr>
            <a:lvl2pPr marL="384048" indent="-182880">
              <a:lnSpc>
                <a:spcPct val="100000"/>
              </a:lnSpc>
              <a:buFont typeface="Wingdings" panose="05000000000000000000" pitchFamily="2" charset="2"/>
              <a:buChar char="l"/>
              <a:defRPr/>
            </a:lvl2pPr>
            <a:lvl3pPr marL="566928" indent="-182880">
              <a:buFont typeface="Wingdings" panose="05000000000000000000" pitchFamily="2" charset="2"/>
              <a:buChar char="p"/>
              <a:defRPr/>
            </a:lvl3pPr>
            <a:lvl4pPr marL="749808" indent="-182880">
              <a:buFont typeface="Wingdings" panose="05000000000000000000" pitchFamily="2" charset="2"/>
              <a:buChar char="l"/>
              <a:defRPr/>
            </a:lvl4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lvl1pPr marL="91440" indent="-91440">
              <a:defRPr lang="zh-CN" altLang="en-US" sz="2000" b="1" kern="1200" dirty="0" smtClean="0">
                <a:solidFill>
                  <a:schemeClr val="tx1">
                    <a:lumMod val="75000"/>
                    <a:lumOff val="2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None/>
              <a:defRPr lang="zh-CN" altLang="en-US" sz="1800" kern="1200" dirty="0" smtClean="0">
                <a:solidFill>
                  <a:schemeClr val="tx1">
                    <a:lumMod val="75000"/>
                    <a:lumOff val="25000"/>
                  </a:schemeClr>
                </a:solidFill>
                <a:latin typeface="+mn-lt"/>
                <a:ea typeface="+mn-ea"/>
                <a:cs typeface="+mn-cs"/>
              </a:defRPr>
            </a:lvl2pPr>
            <a:lvl3pPr marL="384048" indent="0" algn="l" defTabSz="914400" rtl="0" eaLnBrk="1" latinLnBrk="0" hangingPunct="1">
              <a:lnSpc>
                <a:spcPct val="90000"/>
              </a:lnSpc>
              <a:spcBef>
                <a:spcPts val="200"/>
              </a:spcBef>
              <a:spcAft>
                <a:spcPts val="400"/>
              </a:spcAft>
              <a:buClr>
                <a:schemeClr val="accent1"/>
              </a:buClr>
              <a:buNone/>
              <a:defRPr lang="zh-CN" altLang="en-US" sz="14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defRPr lang="zh-CN" altLang="en-US" sz="14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defRPr lang="en-US" sz="1400" kern="1200" dirty="0">
                <a:solidFill>
                  <a:schemeClr val="tx1">
                    <a:lumMod val="75000"/>
                    <a:lumOff val="25000"/>
                  </a:schemeClr>
                </a:solidFill>
                <a:latin typeface="+mn-lt"/>
                <a:ea typeface="+mn-ea"/>
                <a:cs typeface="+mn-cs"/>
              </a:defRPr>
            </a:lvl5pPr>
          </a:lstStyle>
          <a:p>
            <a:pPr marL="91440" lvl="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pPr>
            <a:r>
              <a:rPr lang="zh-CN" altLang="en-US" dirty="0" smtClean="0"/>
              <a:t>编辑母版文本样式</a:t>
            </a:r>
          </a:p>
          <a:p>
            <a:pPr marL="384048" lvl="1"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smtClean="0"/>
              <a:t>第二级</a:t>
            </a:r>
          </a:p>
          <a:p>
            <a:pPr marL="566928" lvl="2"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pPr>
            <a:r>
              <a:rPr lang="zh-CN" altLang="en-US" dirty="0" smtClean="0"/>
              <a:t>第三级</a:t>
            </a:r>
          </a:p>
          <a:p>
            <a:pPr marL="749808" lvl="3"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smtClean="0"/>
              <a:t>第四级</a:t>
            </a:r>
          </a:p>
          <a:p>
            <a:pPr marL="932688" lvl="4" indent="-182880" algn="l" defTabSz="914400" rtl="0" eaLnBrk="1" latinLnBrk="0" hangingPunct="1">
              <a:lnSpc>
                <a:spcPct val="90000"/>
              </a:lnSpc>
              <a:spcBef>
                <a:spcPts val="200"/>
              </a:spcBef>
              <a:spcAft>
                <a:spcPts val="400"/>
              </a:spcAft>
              <a:buClr>
                <a:schemeClr val="accent1"/>
              </a:buClr>
              <a:buFont typeface="Calibri" pitchFamily="34" charset="0"/>
              <a:buChar char="◦"/>
            </a:pPr>
            <a:r>
              <a:rPr lang="zh-CN" altLang="en-US" dirty="0" smtClean="0"/>
              <a:t>第五级</a:t>
            </a:r>
            <a:endParaRPr lang="en-US" dirty="0"/>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9071634" cy="786384"/>
            <a:chOff x="-1019817" y="2702935"/>
            <a:chExt cx="9071634" cy="786384"/>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400437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1" name="组合 10"/>
          <p:cNvGrpSpPr/>
          <p:nvPr userDrawn="1"/>
        </p:nvGrpSpPr>
        <p:grpSpPr>
          <a:xfrm>
            <a:off x="0" y="5954"/>
            <a:ext cx="9071634" cy="786384"/>
            <a:chOff x="-1019817" y="2702935"/>
            <a:chExt cx="9071634" cy="786384"/>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55362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83568" y="764704"/>
            <a:ext cx="7543800" cy="900649"/>
          </a:xfrm>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24DB2-D782-433C-839A-4ABBB6B07682}" type="slidenum">
              <a:rPr lang="zh-CN" altLang="en-US" smtClean="0"/>
              <a:pPr/>
              <a:t>‹#›</a:t>
            </a:fld>
            <a:endParaRPr lang="zh-CN" altLang="en-US"/>
          </a:p>
        </p:txBody>
      </p:sp>
      <p:pic>
        <p:nvPicPr>
          <p:cNvPr id="6" name="图片 5"/>
          <p:cNvPicPr>
            <a:picLocks noChangeAspect="1"/>
          </p:cNvPicPr>
          <p:nvPr userDrawn="1"/>
        </p:nvPicPr>
        <p:blipFill>
          <a:blip r:embed="rId2"/>
          <a:stretch>
            <a:fillRect/>
          </a:stretch>
        </p:blipFill>
        <p:spPr>
          <a:xfrm>
            <a:off x="37373" y="0"/>
            <a:ext cx="9071634" cy="786452"/>
          </a:xfrm>
          <a:prstGeom prst="rect">
            <a:avLst/>
          </a:prstGeom>
        </p:spPr>
      </p:pic>
    </p:spTree>
    <p:extLst>
      <p:ext uri="{BB962C8B-B14F-4D97-AF65-F5344CB8AC3E}">
        <p14:creationId xmlns:p14="http://schemas.microsoft.com/office/powerpoint/2010/main" val="8210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9071634"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2409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EA027C3-7DC3-4A4C-8A01-1A1684FEC036}" type="datetimeFigureOut">
              <a:rPr lang="zh-CN" altLang="en-US" smtClean="0"/>
              <a:pPr/>
              <a:t>2021/9/17</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9071634"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221023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385522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764704"/>
            <a:ext cx="7543800" cy="97265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EA027C3-7DC3-4A4C-8A01-1A1684FEC036}" type="datetimeFigureOut">
              <a:rPr lang="zh-CN" altLang="en-US" smtClean="0"/>
              <a:pPr/>
              <a:t>2021/9/17</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7A24DB2-D782-433C-839A-4ABBB6B07682}" type="slidenum">
              <a:rPr lang="zh-CN" altLang="en-US" smtClean="0"/>
              <a:pPr/>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37373" y="-4470"/>
            <a:ext cx="9071634" cy="786384"/>
            <a:chOff x="36183" y="3035807"/>
            <a:chExt cx="9071634" cy="786384"/>
          </a:xfrm>
        </p:grpSpPr>
        <p:pic>
          <p:nvPicPr>
            <p:cNvPr id="17" name="图片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183" y="3261345"/>
              <a:ext cx="9071634" cy="335309"/>
            </a:xfrm>
            <a:prstGeom prst="rect">
              <a:avLst/>
            </a:prstGeom>
          </p:spPr>
        </p:pic>
        <p:pic>
          <p:nvPicPr>
            <p:cNvPr id="18" name="图片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76616" y="3035807"/>
              <a:ext cx="780288" cy="786384"/>
            </a:xfrm>
            <a:prstGeom prst="rect">
              <a:avLst/>
            </a:prstGeom>
          </p:spPr>
        </p:pic>
      </p:grpSp>
    </p:spTree>
    <p:extLst>
      <p:ext uri="{BB962C8B-B14F-4D97-AF65-F5344CB8AC3E}">
        <p14:creationId xmlns:p14="http://schemas.microsoft.com/office/powerpoint/2010/main" val="211433597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l"/>
        <a:defRPr sz="18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aike.baidu.com/item/%E6%95%B0%E6%8D%AE%E5%AE%8C%E6%95%B4%E6%80%A7/11007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baike.baidu.com/item/%E4%B8%8D%E5%8F%AF%E6%8A%B5%E8%B5%96%E6%80%A7/492650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pen.163.com/newview/movie/courseintro?newurl=%2Fspecial%2FKhan%2Fmoderncryptograph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baike.baidu.com/view/950459.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bilibili.com/video/BV145411W7hf?p=23" TargetMode="External"/><Relationship Id="rId2" Type="http://schemas.openxmlformats.org/officeDocument/2006/relationships/hyperlink" Target="https://www.ichunqiu.com/battalion?t=1&amp;r=68487" TargetMode="External"/><Relationship Id="rId1" Type="http://schemas.openxmlformats.org/officeDocument/2006/relationships/slideLayout" Target="../slideLayouts/slideLayout2.xml"/><Relationship Id="rId4" Type="http://schemas.openxmlformats.org/officeDocument/2006/relationships/hyperlink" Target="https://ctf-wiki.github.io/ctf-tools/crypto/"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bilibili.com/video/BV145411W7hf?p=42" TargetMode="External"/><Relationship Id="rId3" Type="http://schemas.openxmlformats.org/officeDocument/2006/relationships/hyperlink" Target="https://www.runoob.com/python/python-tutorial.html" TargetMode="External"/><Relationship Id="rId7" Type="http://schemas.openxmlformats.org/officeDocument/2006/relationships/hyperlink" Target="https://www.bilibili.com/video/BV145411W7hf?p=41"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 Id="rId6" Type="http://schemas.openxmlformats.org/officeDocument/2006/relationships/hyperlink" Target="https://www.bilibili.com/video/BV145411W7hf?p=37" TargetMode="External"/><Relationship Id="rId5" Type="http://schemas.openxmlformats.org/officeDocument/2006/relationships/hyperlink" Target="https://www.bilibili.com/video/BV145411W7hf?p=27" TargetMode="External"/><Relationship Id="rId4" Type="http://schemas.openxmlformats.org/officeDocument/2006/relationships/hyperlink" Target="https://www.bilibili.com/video/BV145411W7hf?p=2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zhihu.com/question/2049174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390" y="1340768"/>
            <a:ext cx="8503096" cy="1828800"/>
          </a:xfrm>
        </p:spPr>
        <p:txBody>
          <a:bodyPr>
            <a:normAutofit fontScale="90000"/>
          </a:bodyPr>
          <a:lstStyle/>
          <a:p>
            <a:r>
              <a:rPr lang="zh-CN" altLang="en-US" dirty="0" smtClean="0"/>
              <a:t>密码学</a:t>
            </a:r>
            <a:r>
              <a:rPr lang="zh-CN" altLang="en-US" dirty="0"/>
              <a:t>高级程序设计</a:t>
            </a:r>
          </a:p>
        </p:txBody>
      </p:sp>
      <p:sp>
        <p:nvSpPr>
          <p:cNvPr id="3" name="副标题 2"/>
          <p:cNvSpPr>
            <a:spLocks noGrp="1"/>
          </p:cNvSpPr>
          <p:nvPr>
            <p:ph type="subTitle" idx="1"/>
          </p:nvPr>
        </p:nvSpPr>
        <p:spPr/>
        <p:txBody>
          <a:bodyPr/>
          <a:lstStyle/>
          <a:p>
            <a:r>
              <a:rPr lang="en-US" altLang="zh-CN" dirty="0" smtClean="0"/>
              <a:t>Python &amp; Java</a:t>
            </a:r>
            <a:endParaRPr lang="zh-CN" altLang="en-US" dirty="0"/>
          </a:p>
        </p:txBody>
      </p:sp>
    </p:spTree>
    <p:extLst>
      <p:ext uri="{BB962C8B-B14F-4D97-AF65-F5344CB8AC3E}">
        <p14:creationId xmlns:p14="http://schemas.microsoft.com/office/powerpoint/2010/main" val="26007092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和</a:t>
            </a:r>
            <a:r>
              <a:rPr lang="en-US" altLang="zh-CN" dirty="0" smtClean="0"/>
              <a:t>Java</a:t>
            </a:r>
            <a:r>
              <a:rPr lang="zh-CN" altLang="en-US" dirty="0" smtClean="0"/>
              <a:t>密码库</a:t>
            </a:r>
            <a:endParaRPr lang="zh-CN" altLang="en-US" dirty="0"/>
          </a:p>
        </p:txBody>
      </p:sp>
      <p:sp>
        <p:nvSpPr>
          <p:cNvPr id="3" name="内容占位符 2"/>
          <p:cNvSpPr>
            <a:spLocks noGrp="1"/>
          </p:cNvSpPr>
          <p:nvPr>
            <p:ph idx="1"/>
          </p:nvPr>
        </p:nvSpPr>
        <p:spPr/>
        <p:txBody>
          <a:bodyPr/>
          <a:lstStyle/>
          <a:p>
            <a:r>
              <a:rPr lang="en-US" altLang="zh-CN" dirty="0" smtClean="0"/>
              <a:t>Python</a:t>
            </a:r>
            <a:r>
              <a:rPr lang="zh-CN" altLang="en-US" dirty="0" smtClean="0"/>
              <a:t>：</a:t>
            </a:r>
            <a:r>
              <a:rPr lang="en-US" altLang="zh-CN" dirty="0" smtClean="0"/>
              <a:t> </a:t>
            </a:r>
          </a:p>
          <a:p>
            <a:pPr lvl="1"/>
            <a:r>
              <a:rPr lang="en-US" altLang="zh-CN" dirty="0" smtClean="0"/>
              <a:t>crypto, cryptography…… </a:t>
            </a:r>
            <a:r>
              <a:rPr lang="zh-CN" altLang="en-US" dirty="0" smtClean="0"/>
              <a:t>从</a:t>
            </a:r>
            <a:r>
              <a:rPr lang="en-US" altLang="zh-CN" dirty="0" err="1" smtClean="0"/>
              <a:t>pypi</a:t>
            </a:r>
            <a:r>
              <a:rPr lang="zh-CN" altLang="en-US" dirty="0" smtClean="0"/>
              <a:t>查找</a:t>
            </a:r>
            <a:endParaRPr lang="en-US" altLang="zh-CN" dirty="0" smtClean="0"/>
          </a:p>
          <a:p>
            <a:pPr lvl="1"/>
            <a:r>
              <a:rPr lang="zh-CN" altLang="en-US" dirty="0" smtClean="0"/>
              <a:t>没有统一的</a:t>
            </a:r>
            <a:r>
              <a:rPr lang="en-US" altLang="zh-CN" dirty="0" smtClean="0"/>
              <a:t>API</a:t>
            </a:r>
          </a:p>
          <a:p>
            <a:pPr lvl="1"/>
            <a:r>
              <a:rPr lang="zh-CN" altLang="en-US" dirty="0"/>
              <a:t>易扩展</a:t>
            </a:r>
            <a:endParaRPr lang="en-US" altLang="zh-CN" dirty="0" smtClean="0"/>
          </a:p>
          <a:p>
            <a:r>
              <a:rPr lang="en-US" altLang="zh-CN" dirty="0" smtClean="0"/>
              <a:t>Java</a:t>
            </a:r>
            <a:r>
              <a:rPr lang="zh-CN" altLang="en-US" dirty="0" smtClean="0"/>
              <a:t>：</a:t>
            </a:r>
            <a:endParaRPr lang="en-US" altLang="zh-CN" dirty="0" smtClean="0"/>
          </a:p>
          <a:p>
            <a:pPr lvl="1"/>
            <a:r>
              <a:rPr lang="zh-CN" altLang="en-US" dirty="0" smtClean="0"/>
              <a:t>统一的</a:t>
            </a:r>
            <a:r>
              <a:rPr lang="en-US" altLang="zh-CN" dirty="0" smtClean="0"/>
              <a:t>API </a:t>
            </a:r>
            <a:r>
              <a:rPr lang="zh-CN" altLang="en-US" dirty="0" smtClean="0"/>
              <a:t>，</a:t>
            </a:r>
            <a:r>
              <a:rPr lang="en-US" altLang="zh-CN" dirty="0" smtClean="0"/>
              <a:t>JCA</a:t>
            </a:r>
            <a:r>
              <a:rPr lang="zh-CN" altLang="en-US" dirty="0" smtClean="0"/>
              <a:t>、</a:t>
            </a:r>
            <a:r>
              <a:rPr lang="en-US" altLang="zh-CN" dirty="0" smtClean="0"/>
              <a:t>JCE</a:t>
            </a:r>
            <a:r>
              <a:rPr lang="zh-CN" altLang="en-US" dirty="0" smtClean="0"/>
              <a:t>、</a:t>
            </a:r>
            <a:r>
              <a:rPr lang="en-US" altLang="zh-CN" dirty="0" smtClean="0"/>
              <a:t>JSSE</a:t>
            </a:r>
            <a:r>
              <a:rPr lang="zh-CN" altLang="en-US" dirty="0" smtClean="0"/>
              <a:t>、</a:t>
            </a:r>
            <a:r>
              <a:rPr lang="en-US" altLang="zh-CN" dirty="0" smtClean="0"/>
              <a:t>JAAS</a:t>
            </a:r>
            <a:r>
              <a:rPr lang="zh-CN" altLang="en-US" dirty="0" smtClean="0"/>
              <a:t>， </a:t>
            </a:r>
            <a:r>
              <a:rPr lang="en-US" altLang="zh-CN" dirty="0" smtClean="0"/>
              <a:t>Java</a:t>
            </a:r>
            <a:r>
              <a:rPr lang="zh-CN" altLang="en-US" dirty="0" smtClean="0"/>
              <a:t>平台自带密码、安全功能实现；</a:t>
            </a:r>
            <a:endParaRPr lang="en-US" altLang="zh-CN" dirty="0" smtClean="0"/>
          </a:p>
          <a:p>
            <a:pPr lvl="1"/>
            <a:r>
              <a:rPr lang="zh-CN" altLang="en-US" dirty="0" smtClean="0"/>
              <a:t>易扩展，需要符合</a:t>
            </a:r>
            <a:r>
              <a:rPr lang="en-US" altLang="zh-CN" dirty="0" smtClean="0"/>
              <a:t>API</a:t>
            </a:r>
            <a:r>
              <a:rPr lang="zh-CN" altLang="en-US" dirty="0" smtClean="0"/>
              <a:t>（</a:t>
            </a:r>
            <a:r>
              <a:rPr lang="en-US" altLang="zh-CN" dirty="0" smtClean="0"/>
              <a:t>SPI</a:t>
            </a:r>
            <a:r>
              <a:rPr lang="zh-CN" altLang="en-US" dirty="0" smtClean="0"/>
              <a:t>）接口标准，同时可以作为服务提供者加入到</a:t>
            </a:r>
            <a:r>
              <a:rPr lang="en-US" altLang="zh-CN" dirty="0" smtClean="0"/>
              <a:t>Java</a:t>
            </a:r>
            <a:r>
              <a:rPr lang="zh-CN" altLang="en-US" dirty="0" smtClean="0"/>
              <a:t>平台中</a:t>
            </a:r>
            <a:endParaRPr lang="en-US" altLang="zh-CN" dirty="0" smtClean="0"/>
          </a:p>
          <a:p>
            <a:endParaRPr lang="zh-CN" altLang="en-US" dirty="0"/>
          </a:p>
        </p:txBody>
      </p:sp>
    </p:spTree>
    <p:extLst>
      <p:ext uri="{BB962C8B-B14F-4D97-AF65-F5344CB8AC3E}">
        <p14:creationId xmlns:p14="http://schemas.microsoft.com/office/powerpoint/2010/main" val="3355176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应用安全问题</a:t>
            </a:r>
            <a:endParaRPr lang="zh-CN" altLang="en-US" dirty="0"/>
          </a:p>
        </p:txBody>
      </p:sp>
      <p:sp>
        <p:nvSpPr>
          <p:cNvPr id="3" name="内容占位符 2"/>
          <p:cNvSpPr>
            <a:spLocks noGrp="1"/>
          </p:cNvSpPr>
          <p:nvPr>
            <p:ph idx="1"/>
          </p:nvPr>
        </p:nvSpPr>
        <p:spPr/>
        <p:txBody>
          <a:bodyPr/>
          <a:lstStyle/>
          <a:p>
            <a:pPr lvl="1"/>
            <a:r>
              <a:rPr lang="zh-CN" altLang="en-US" dirty="0" smtClean="0"/>
              <a:t>存储问题</a:t>
            </a:r>
            <a:endParaRPr lang="en-US" altLang="zh-CN" dirty="0" smtClean="0"/>
          </a:p>
          <a:p>
            <a:pPr lvl="1"/>
            <a:r>
              <a:rPr lang="zh-CN" altLang="en-US" dirty="0" smtClean="0"/>
              <a:t>通信问题</a:t>
            </a:r>
            <a:endParaRPr lang="en-US" altLang="zh-CN" dirty="0" smtClean="0"/>
          </a:p>
          <a:p>
            <a:pPr lvl="1"/>
            <a:r>
              <a:rPr lang="zh-CN" altLang="en-US" dirty="0" smtClean="0"/>
              <a:t>网上交易问题</a:t>
            </a:r>
            <a:endParaRPr lang="en-US" altLang="zh-CN" dirty="0" smtClean="0"/>
          </a:p>
          <a:p>
            <a:pPr lvl="1"/>
            <a:r>
              <a:rPr lang="zh-CN" altLang="en-US" dirty="0"/>
              <a:t>网络</a:t>
            </a:r>
            <a:r>
              <a:rPr lang="zh-CN" altLang="en-US" dirty="0" smtClean="0"/>
              <a:t>服务交互问题</a:t>
            </a:r>
            <a:endParaRPr lang="en-US" altLang="zh-CN" dirty="0" smtClean="0"/>
          </a:p>
          <a:p>
            <a:pPr lvl="1"/>
            <a:r>
              <a:rPr lang="zh-CN" altLang="en-US" dirty="0" smtClean="0"/>
              <a:t>移动应用服务问题</a:t>
            </a:r>
            <a:endParaRPr lang="en-US" altLang="zh-CN" dirty="0" smtClean="0"/>
          </a:p>
          <a:p>
            <a:pPr lvl="1"/>
            <a:r>
              <a:rPr lang="zh-CN" altLang="en-US" dirty="0" smtClean="0"/>
              <a:t>内部人为问题</a:t>
            </a:r>
            <a:endParaRPr lang="en-US" altLang="zh-CN" dirty="0" smtClean="0"/>
          </a:p>
          <a:p>
            <a:pPr lvl="1"/>
            <a:r>
              <a:rPr lang="zh-CN" altLang="en-US" dirty="0" smtClean="0"/>
              <a:t>平台用户数据管理问题</a:t>
            </a:r>
            <a:endParaRPr lang="en-US" altLang="zh-CN" dirty="0" smtClean="0"/>
          </a:p>
          <a:p>
            <a:pPr lvl="1"/>
            <a:r>
              <a:rPr lang="zh-CN" altLang="en-US" dirty="0" smtClean="0"/>
              <a:t>云端信息管理、计算问题</a:t>
            </a:r>
            <a:endParaRPr lang="en-US" altLang="zh-CN" dirty="0" smtClean="0"/>
          </a:p>
          <a:p>
            <a:pPr lvl="1"/>
            <a:r>
              <a:rPr lang="zh-CN" altLang="en-US" dirty="0" smtClean="0"/>
              <a:t>机器学习时的隐私保护问题</a:t>
            </a:r>
            <a:r>
              <a:rPr lang="en-US" altLang="zh-CN" dirty="0" smtClean="0"/>
              <a:t>—</a:t>
            </a:r>
            <a:r>
              <a:rPr lang="zh-CN" altLang="en-US" dirty="0" smtClean="0"/>
              <a:t>联邦学习</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解决安全问题</a:t>
            </a:r>
            <a:r>
              <a:rPr lang="en-US" altLang="zh-CN" dirty="0" smtClean="0"/>
              <a:t>—</a:t>
            </a:r>
            <a:r>
              <a:rPr lang="zh-CN" altLang="en-US" sz="2800" dirty="0" smtClean="0"/>
              <a:t>安全技术目标</a:t>
            </a:r>
            <a:endParaRPr lang="zh-CN" altLang="en-US" sz="2800" dirty="0"/>
          </a:p>
        </p:txBody>
      </p:sp>
      <p:sp>
        <p:nvSpPr>
          <p:cNvPr id="3" name="内容占位符 2"/>
          <p:cNvSpPr>
            <a:spLocks noGrp="1"/>
          </p:cNvSpPr>
          <p:nvPr>
            <p:ph idx="1"/>
          </p:nvPr>
        </p:nvSpPr>
        <p:spPr>
          <a:xfrm>
            <a:off x="323528" y="1772816"/>
            <a:ext cx="8712968" cy="4680520"/>
          </a:xfrm>
        </p:spPr>
        <p:txBody>
          <a:bodyPr>
            <a:normAutofit lnSpcReduction="10000"/>
          </a:bodyPr>
          <a:lstStyle/>
          <a:p>
            <a:r>
              <a:rPr lang="zh-CN" altLang="en-US" b="1" dirty="0"/>
              <a:t>经典</a:t>
            </a:r>
            <a:r>
              <a:rPr lang="zh-CN" altLang="en-US" b="1" dirty="0" smtClean="0"/>
              <a:t>信息安全三要素（</a:t>
            </a:r>
            <a:r>
              <a:rPr lang="en-US" altLang="zh-CN" b="1" dirty="0" smtClean="0"/>
              <a:t>CIA</a:t>
            </a:r>
            <a:r>
              <a:rPr lang="zh-CN" altLang="en-US" b="1" dirty="0" smtClean="0"/>
              <a:t>）：</a:t>
            </a:r>
            <a:endParaRPr lang="en-US" altLang="zh-CN" b="1" dirty="0" smtClean="0"/>
          </a:p>
          <a:p>
            <a:pPr lvl="1"/>
            <a:r>
              <a:rPr lang="zh-CN" altLang="en-US" b="1" dirty="0" smtClean="0"/>
              <a:t>机密性（</a:t>
            </a:r>
            <a:r>
              <a:rPr lang="en-US" altLang="zh-CN" b="1" dirty="0" smtClean="0"/>
              <a:t>Confidentiality</a:t>
            </a:r>
            <a:r>
              <a:rPr lang="zh-CN" altLang="en-US" b="1" dirty="0" smtClean="0"/>
              <a:t>）</a:t>
            </a:r>
            <a:endParaRPr lang="en-US" altLang="zh-CN" b="1" dirty="0" smtClean="0"/>
          </a:p>
          <a:p>
            <a:pPr lvl="1"/>
            <a:r>
              <a:rPr lang="zh-CN" altLang="en-US" b="1" dirty="0" smtClean="0"/>
              <a:t>完整性（</a:t>
            </a:r>
            <a:r>
              <a:rPr lang="en-US" altLang="zh-CN" b="1" dirty="0" smtClean="0"/>
              <a:t>Integrity</a:t>
            </a:r>
            <a:r>
              <a:rPr lang="zh-CN" altLang="en-US" b="1" dirty="0" smtClean="0"/>
              <a:t>）</a:t>
            </a:r>
            <a:endParaRPr lang="en-US" altLang="zh-CN" b="1" dirty="0" smtClean="0"/>
          </a:p>
          <a:p>
            <a:pPr lvl="1"/>
            <a:r>
              <a:rPr lang="zh-CN" altLang="en-US" b="1" dirty="0" smtClean="0"/>
              <a:t>可用性（</a:t>
            </a:r>
            <a:r>
              <a:rPr lang="en-US" altLang="zh-CN" b="1" dirty="0" smtClean="0"/>
              <a:t>Availability</a:t>
            </a:r>
            <a:r>
              <a:rPr lang="zh-CN" altLang="en-US" b="1" dirty="0" smtClean="0"/>
              <a:t>）</a:t>
            </a:r>
            <a:endParaRPr lang="en-US" altLang="zh-CN" b="1" dirty="0" smtClean="0"/>
          </a:p>
          <a:p>
            <a:r>
              <a:rPr lang="en-US" altLang="zh-CN" dirty="0" smtClean="0"/>
              <a:t>2013</a:t>
            </a:r>
            <a:r>
              <a:rPr lang="zh-CN" altLang="en-US" dirty="0" smtClean="0"/>
              <a:t>年扩展为信息保障和安全（</a:t>
            </a:r>
            <a:r>
              <a:rPr lang="en-US" altLang="zh-CN" dirty="0" smtClean="0"/>
              <a:t>Information Assurance &amp; Security IAS</a:t>
            </a:r>
            <a:r>
              <a:rPr lang="zh-CN" altLang="en-US" dirty="0" smtClean="0"/>
              <a:t>）的八要素</a:t>
            </a:r>
            <a:endParaRPr lang="en-US" altLang="zh-CN" dirty="0" smtClean="0"/>
          </a:p>
          <a:p>
            <a:pPr lvl="1"/>
            <a:r>
              <a:rPr lang="zh-CN" altLang="en-US" b="1" dirty="0"/>
              <a:t>机密性（</a:t>
            </a:r>
            <a:r>
              <a:rPr lang="en-US" altLang="zh-CN" b="1" dirty="0"/>
              <a:t>Confidentiality</a:t>
            </a:r>
            <a:r>
              <a:rPr lang="zh-CN" altLang="en-US" b="1" dirty="0" smtClean="0"/>
              <a:t>）</a:t>
            </a:r>
            <a:endParaRPr lang="en-US" altLang="zh-CN" b="1" dirty="0"/>
          </a:p>
          <a:p>
            <a:pPr lvl="1"/>
            <a:r>
              <a:rPr lang="zh-CN" altLang="en-US" b="1" dirty="0"/>
              <a:t>完整性（</a:t>
            </a:r>
            <a:r>
              <a:rPr lang="en-US" altLang="zh-CN" b="1" dirty="0"/>
              <a:t>Integrity</a:t>
            </a:r>
            <a:r>
              <a:rPr lang="zh-CN" altLang="en-US" b="1" dirty="0"/>
              <a:t>）</a:t>
            </a:r>
            <a:endParaRPr lang="en-US" altLang="zh-CN" b="1" dirty="0"/>
          </a:p>
          <a:p>
            <a:pPr lvl="1"/>
            <a:r>
              <a:rPr lang="zh-CN" altLang="en-US" b="1" dirty="0"/>
              <a:t>可用性（</a:t>
            </a:r>
            <a:r>
              <a:rPr lang="en-US" altLang="zh-CN" b="1" dirty="0"/>
              <a:t>Availability</a:t>
            </a:r>
            <a:r>
              <a:rPr lang="zh-CN" altLang="en-US" b="1" dirty="0" smtClean="0"/>
              <a:t>）                         密码学为基础</a:t>
            </a:r>
            <a:endParaRPr lang="en-US" altLang="zh-CN" b="1" dirty="0"/>
          </a:p>
          <a:p>
            <a:pPr lvl="1"/>
            <a:r>
              <a:rPr lang="zh-CN" altLang="en-US" b="1" dirty="0" smtClean="0"/>
              <a:t>认证性</a:t>
            </a:r>
            <a:r>
              <a:rPr lang="zh-CN" altLang="en-US" b="1" dirty="0"/>
              <a:t>（</a:t>
            </a:r>
            <a:r>
              <a:rPr lang="en-US" altLang="zh-CN" b="1" dirty="0" smtClean="0"/>
              <a:t>Authentication</a:t>
            </a:r>
            <a:r>
              <a:rPr lang="zh-CN" altLang="en-US" b="1" dirty="0" smtClean="0"/>
              <a:t>）</a:t>
            </a:r>
            <a:endParaRPr lang="en-US" altLang="zh-CN" b="1" dirty="0"/>
          </a:p>
          <a:p>
            <a:pPr lvl="1"/>
            <a:r>
              <a:rPr lang="zh-CN" altLang="en-US" b="1" dirty="0" smtClean="0"/>
              <a:t>不可否认性（</a:t>
            </a:r>
            <a:r>
              <a:rPr lang="en-US" altLang="zh-CN" b="1" dirty="0" smtClean="0"/>
              <a:t>Non-Repudiation</a:t>
            </a:r>
            <a:r>
              <a:rPr lang="zh-CN" altLang="en-US" b="1" dirty="0" smtClean="0"/>
              <a:t>） </a:t>
            </a:r>
            <a:endParaRPr lang="en-US" altLang="zh-CN" b="1" dirty="0" smtClean="0"/>
          </a:p>
          <a:p>
            <a:pPr lvl="1"/>
            <a:r>
              <a:rPr lang="zh-CN" altLang="en-US" dirty="0" smtClean="0"/>
              <a:t>隐私性</a:t>
            </a:r>
            <a:endParaRPr lang="en-US" altLang="zh-CN" dirty="0" smtClean="0"/>
          </a:p>
          <a:p>
            <a:pPr lvl="1"/>
            <a:r>
              <a:rPr lang="zh-CN" altLang="en-US" dirty="0" smtClean="0"/>
              <a:t>可说明性</a:t>
            </a:r>
            <a:endParaRPr lang="en-US" altLang="zh-CN" dirty="0" smtClean="0"/>
          </a:p>
          <a:p>
            <a:pPr lvl="1"/>
            <a:r>
              <a:rPr lang="zh-CN" altLang="en-US" dirty="0"/>
              <a:t>可</a:t>
            </a:r>
            <a:r>
              <a:rPr lang="zh-CN" altLang="en-US" dirty="0" smtClean="0"/>
              <a:t>审计性</a:t>
            </a:r>
            <a:endParaRPr lang="en-US" altLang="zh-CN" dirty="0" smtClean="0"/>
          </a:p>
        </p:txBody>
      </p:sp>
      <p:sp>
        <p:nvSpPr>
          <p:cNvPr id="6" name="右大括号 5"/>
          <p:cNvSpPr/>
          <p:nvPr/>
        </p:nvSpPr>
        <p:spPr>
          <a:xfrm>
            <a:off x="4067944" y="3789040"/>
            <a:ext cx="360040" cy="144016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解决安全问题</a:t>
            </a:r>
            <a:r>
              <a:rPr lang="en-US" altLang="zh-CN" dirty="0" smtClean="0"/>
              <a:t>—</a:t>
            </a:r>
            <a:r>
              <a:rPr lang="en-US" altLang="zh-CN" sz="2800" dirty="0" smtClean="0"/>
              <a:t>OSI</a:t>
            </a:r>
            <a:r>
              <a:rPr lang="zh-CN" altLang="en-US" sz="2800" dirty="0" smtClean="0"/>
              <a:t>安全体系结构</a:t>
            </a:r>
            <a:endParaRPr lang="zh-CN" altLang="en-US" dirty="0"/>
          </a:p>
        </p:txBody>
      </p:sp>
      <p:pic>
        <p:nvPicPr>
          <p:cNvPr id="1026" name="Picture 2" descr="E:\jyl\网络信息安全研究所\2015\JAVA 安全课件\课件资料\OSI参考模型.png"/>
          <p:cNvPicPr>
            <a:picLocks noGrp="1" noChangeAspect="1" noChangeArrowheads="1"/>
          </p:cNvPicPr>
          <p:nvPr>
            <p:ph idx="1"/>
          </p:nvPr>
        </p:nvPicPr>
        <p:blipFill>
          <a:blip r:embed="rId2"/>
          <a:stretch>
            <a:fillRect/>
          </a:stretch>
        </p:blipFill>
        <p:spPr bwMode="auto">
          <a:xfrm>
            <a:off x="2267744" y="1844824"/>
            <a:ext cx="5783988" cy="4022725"/>
          </a:xfrm>
          <a:prstGeom prst="rect">
            <a:avLst/>
          </a:prstGeom>
          <a:noFill/>
        </p:spPr>
      </p:pic>
      <p:sp>
        <p:nvSpPr>
          <p:cNvPr id="4" name="文本框 3"/>
          <p:cNvSpPr txBox="1"/>
          <p:nvPr/>
        </p:nvSpPr>
        <p:spPr>
          <a:xfrm>
            <a:off x="107504" y="1844824"/>
            <a:ext cx="3888432" cy="1446550"/>
          </a:xfrm>
          <a:prstGeom prst="rect">
            <a:avLst/>
          </a:prstGeom>
          <a:noFill/>
        </p:spPr>
        <p:txBody>
          <a:bodyPr wrap="square" rtlCol="0">
            <a:spAutoFit/>
          </a:bodyPr>
          <a:lstStyle/>
          <a:p>
            <a:r>
              <a:rPr lang="zh-CN" altLang="en-US" sz="2400" b="1" dirty="0" smtClean="0"/>
              <a:t>国际标准化组织制定的开放式通信系统互联参考模型</a:t>
            </a:r>
            <a:r>
              <a:rPr lang="en-US" altLang="zh-CN" sz="2400" b="1" dirty="0" smtClean="0"/>
              <a:t> </a:t>
            </a:r>
          </a:p>
          <a:p>
            <a:r>
              <a:rPr lang="en-US" altLang="zh-CN" sz="2000" dirty="0" smtClean="0">
                <a:latin typeface="Times New Roman" panose="02020603050405020304" pitchFamily="18" charset="0"/>
                <a:cs typeface="Times New Roman" panose="02020603050405020304" pitchFamily="18" charset="0"/>
              </a:rPr>
              <a:t>(Open System Interconnection Reference Model OSI/RM)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解决安全问题</a:t>
            </a:r>
            <a:r>
              <a:rPr lang="en-US" altLang="zh-CN" dirty="0" smtClean="0"/>
              <a:t>—</a:t>
            </a:r>
            <a:r>
              <a:rPr lang="en-US" altLang="zh-CN" sz="3100" dirty="0" smtClean="0"/>
              <a:t>OSI</a:t>
            </a:r>
            <a:r>
              <a:rPr lang="zh-CN" altLang="en-US" sz="3100" dirty="0" smtClean="0"/>
              <a:t>安全服务的保障机制</a:t>
            </a:r>
            <a:endParaRPr lang="zh-CN" altLang="en-US" sz="3100" dirty="0"/>
          </a:p>
        </p:txBody>
      </p:sp>
      <p:pic>
        <p:nvPicPr>
          <p:cNvPr id="2050" name="Picture 2" descr="E:\jyl\网络信息安全研究所\2015\JAVA 安全课件\课件资料\OSI参考模型安全服务和安全机制的对应关系.png"/>
          <p:cNvPicPr>
            <a:picLocks noGrp="1" noChangeAspect="1" noChangeArrowheads="1"/>
          </p:cNvPicPr>
          <p:nvPr>
            <p:ph idx="1"/>
          </p:nvPr>
        </p:nvPicPr>
        <p:blipFill>
          <a:blip r:embed="rId2"/>
          <a:stretch>
            <a:fillRect/>
          </a:stretch>
        </p:blipFill>
        <p:spPr bwMode="auto">
          <a:xfrm>
            <a:off x="1494898" y="1846263"/>
            <a:ext cx="6198653" cy="40227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解决安全问题</a:t>
            </a:r>
            <a:r>
              <a:rPr lang="en-US" altLang="zh-CN" dirty="0" smtClean="0"/>
              <a:t>—</a:t>
            </a:r>
            <a:r>
              <a:rPr lang="en-US" altLang="zh-CN" sz="3100" dirty="0" smtClean="0"/>
              <a:t>OSI</a:t>
            </a:r>
            <a:r>
              <a:rPr lang="zh-CN" altLang="en-US" sz="3100" dirty="0" smtClean="0"/>
              <a:t>安全服务的保障机制</a:t>
            </a:r>
            <a:endParaRPr lang="zh-CN" altLang="en-US" sz="3100" dirty="0"/>
          </a:p>
        </p:txBody>
      </p:sp>
      <p:sp>
        <p:nvSpPr>
          <p:cNvPr id="3" name="内容占位符 2"/>
          <p:cNvSpPr>
            <a:spLocks noGrp="1"/>
          </p:cNvSpPr>
          <p:nvPr>
            <p:ph idx="1"/>
          </p:nvPr>
        </p:nvSpPr>
        <p:spPr>
          <a:xfrm>
            <a:off x="415322" y="1845734"/>
            <a:ext cx="8477157" cy="4391578"/>
          </a:xfrm>
        </p:spPr>
        <p:txBody>
          <a:bodyPr>
            <a:normAutofit fontScale="92500"/>
          </a:bodyPr>
          <a:lstStyle/>
          <a:p>
            <a:r>
              <a:rPr lang="zh-CN" altLang="en-US" dirty="0"/>
              <a:t>认证服务</a:t>
            </a:r>
            <a:r>
              <a:rPr lang="zh-CN" altLang="en-US" dirty="0" smtClean="0"/>
              <a:t>：</a:t>
            </a:r>
            <a:endParaRPr lang="en-US" altLang="zh-CN" dirty="0" smtClean="0"/>
          </a:p>
          <a:p>
            <a:pPr lvl="1"/>
            <a:r>
              <a:rPr lang="zh-CN" altLang="en-US" dirty="0" smtClean="0"/>
              <a:t>用户</a:t>
            </a:r>
            <a:r>
              <a:rPr lang="zh-CN" altLang="en-US" dirty="0"/>
              <a:t>认证机制：用户名口令、其他认证：</a:t>
            </a:r>
            <a:r>
              <a:rPr lang="en-US" altLang="zh-CN" dirty="0" err="1"/>
              <a:t>kerberos</a:t>
            </a:r>
            <a:r>
              <a:rPr lang="zh-CN" altLang="en-US" dirty="0"/>
              <a:t>认证；数字签名机制</a:t>
            </a:r>
            <a:r>
              <a:rPr lang="zh-CN" altLang="en-US" dirty="0" smtClean="0"/>
              <a:t>；数字证书；</a:t>
            </a:r>
            <a:endParaRPr lang="en-US" altLang="zh-CN" dirty="0"/>
          </a:p>
          <a:p>
            <a:r>
              <a:rPr lang="zh-CN" altLang="en-US" dirty="0" smtClean="0"/>
              <a:t>访问控制服务：</a:t>
            </a:r>
            <a:endParaRPr lang="en-US" altLang="zh-CN" dirty="0" smtClean="0"/>
          </a:p>
          <a:p>
            <a:pPr lvl="1"/>
            <a:r>
              <a:rPr lang="zh-CN" altLang="en-US" dirty="0" smtClean="0"/>
              <a:t>根据不同用户类型访问权限不同，进行访问控制，典型应用：</a:t>
            </a:r>
            <a:r>
              <a:rPr lang="en-US" altLang="zh-CN" dirty="0" smtClean="0"/>
              <a:t>RBAC-</a:t>
            </a:r>
            <a:r>
              <a:rPr lang="zh-CN" altLang="en-US" dirty="0" smtClean="0"/>
              <a:t>基于角色的访问控制；路由访问控制机制；</a:t>
            </a:r>
            <a:endParaRPr lang="en-US" altLang="zh-CN" dirty="0" smtClean="0"/>
          </a:p>
          <a:p>
            <a:r>
              <a:rPr lang="zh-CN" altLang="en-US" dirty="0" smtClean="0"/>
              <a:t>数据保密性服务： </a:t>
            </a:r>
            <a:endParaRPr lang="en-US" altLang="zh-CN" dirty="0" smtClean="0"/>
          </a:p>
          <a:p>
            <a:pPr lvl="1"/>
            <a:r>
              <a:rPr lang="zh-CN" altLang="en-US" dirty="0" smtClean="0"/>
              <a:t>加密机制，业务流填充机制（传输过程中加入随机数来混淆原数据）</a:t>
            </a:r>
            <a:endParaRPr lang="en-US" altLang="zh-CN" dirty="0" smtClean="0"/>
          </a:p>
          <a:p>
            <a:r>
              <a:rPr lang="zh-CN" altLang="en-US" dirty="0" smtClean="0"/>
              <a:t>数据完整性服务：</a:t>
            </a:r>
            <a:endParaRPr lang="en-US" altLang="zh-CN" dirty="0" smtClean="0"/>
          </a:p>
          <a:p>
            <a:pPr lvl="1">
              <a:lnSpc>
                <a:spcPct val="130000"/>
              </a:lnSpc>
            </a:pPr>
            <a:r>
              <a:rPr lang="zh-CN" altLang="en-US" dirty="0" smtClean="0"/>
              <a:t>单向</a:t>
            </a:r>
            <a:r>
              <a:rPr lang="zh-CN" altLang="en-US" dirty="0"/>
              <a:t>散列函数（消息摘要算法）</a:t>
            </a:r>
            <a:endParaRPr lang="en-US" altLang="zh-CN" dirty="0"/>
          </a:p>
          <a:p>
            <a:r>
              <a:rPr lang="zh-CN" altLang="en-US" dirty="0" smtClean="0"/>
              <a:t>抗否认性服务：</a:t>
            </a:r>
            <a:endParaRPr lang="en-US" altLang="zh-CN" dirty="0" smtClean="0"/>
          </a:p>
          <a:p>
            <a:pPr lvl="1">
              <a:lnSpc>
                <a:spcPct val="130000"/>
              </a:lnSpc>
            </a:pPr>
            <a:r>
              <a:rPr lang="zh-CN" altLang="en-US" dirty="0"/>
              <a:t>公证机制，第三方公证机构</a:t>
            </a:r>
            <a:endParaRPr lang="en-US" altLang="zh-CN" dirty="0"/>
          </a:p>
          <a:p>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571" y="260648"/>
            <a:ext cx="8229600" cy="1143000"/>
          </a:xfrm>
        </p:spPr>
        <p:txBody>
          <a:bodyPr/>
          <a:lstStyle/>
          <a:p>
            <a:r>
              <a:rPr lang="zh-CN" altLang="en-US" dirty="0" smtClean="0"/>
              <a:t>解决安全问题</a:t>
            </a:r>
            <a:r>
              <a:rPr lang="en-US" altLang="zh-CN" dirty="0" smtClean="0"/>
              <a:t>—</a:t>
            </a:r>
            <a:r>
              <a:rPr lang="en-US" altLang="zh-CN" sz="2800" dirty="0" smtClean="0"/>
              <a:t>TCP/IP</a:t>
            </a:r>
            <a:r>
              <a:rPr lang="zh-CN" altLang="en-US" sz="2800" dirty="0" smtClean="0"/>
              <a:t>安全体系结构</a:t>
            </a:r>
            <a:endParaRPr lang="zh-CN" altLang="en-US" dirty="0"/>
          </a:p>
        </p:txBody>
      </p:sp>
      <p:pic>
        <p:nvPicPr>
          <p:cNvPr id="3074" name="Picture 2" descr="E:\jyl\网络信息安全研究所\2015\JAVA 安全课件\课件资料\TCPIP对应OSI.png"/>
          <p:cNvPicPr>
            <a:picLocks noGrp="1" noChangeAspect="1" noChangeArrowheads="1"/>
          </p:cNvPicPr>
          <p:nvPr>
            <p:ph idx="1"/>
          </p:nvPr>
        </p:nvPicPr>
        <p:blipFill>
          <a:blip r:embed="rId2"/>
          <a:srcRect/>
          <a:stretch>
            <a:fillRect/>
          </a:stretch>
        </p:blipFill>
        <p:spPr bwMode="auto">
          <a:xfrm>
            <a:off x="500034" y="1643050"/>
            <a:ext cx="4609524" cy="4133334"/>
          </a:xfrm>
          <a:prstGeom prst="rect">
            <a:avLst/>
          </a:prstGeom>
          <a:noFill/>
        </p:spPr>
      </p:pic>
      <p:pic>
        <p:nvPicPr>
          <p:cNvPr id="3075" name="Picture 3" descr="E:\jyl\网络信息安全研究所\2015\JAVA 安全课件\课件资料\TCPIP安全体系结构.png"/>
          <p:cNvPicPr>
            <a:picLocks noChangeAspect="1" noChangeArrowheads="1"/>
          </p:cNvPicPr>
          <p:nvPr/>
        </p:nvPicPr>
        <p:blipFill>
          <a:blip r:embed="rId3"/>
          <a:srcRect/>
          <a:stretch>
            <a:fillRect/>
          </a:stretch>
        </p:blipFill>
        <p:spPr bwMode="auto">
          <a:xfrm>
            <a:off x="5143504" y="1643050"/>
            <a:ext cx="3666182" cy="413333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解决安全问题</a:t>
            </a:r>
            <a:r>
              <a:rPr lang="en-US" altLang="zh-CN" dirty="0" smtClean="0"/>
              <a:t>—</a:t>
            </a:r>
            <a:r>
              <a:rPr lang="en-US" altLang="zh-CN" sz="2800" dirty="0" smtClean="0"/>
              <a:t>TCP/IP</a:t>
            </a:r>
            <a:r>
              <a:rPr lang="zh-CN" altLang="en-US" sz="2800" dirty="0" smtClean="0"/>
              <a:t>安全体系结构</a:t>
            </a:r>
            <a:endParaRPr lang="zh-CN" altLang="en-US" dirty="0"/>
          </a:p>
        </p:txBody>
      </p:sp>
      <p:sp>
        <p:nvSpPr>
          <p:cNvPr id="3" name="内容占位符 2"/>
          <p:cNvSpPr>
            <a:spLocks noGrp="1"/>
          </p:cNvSpPr>
          <p:nvPr>
            <p:ph idx="1"/>
          </p:nvPr>
        </p:nvSpPr>
        <p:spPr/>
        <p:txBody>
          <a:bodyPr>
            <a:normAutofit/>
          </a:bodyPr>
          <a:lstStyle/>
          <a:p>
            <a:r>
              <a:rPr lang="zh-CN" altLang="en-US" dirty="0" smtClean="0"/>
              <a:t>网络接口层安全</a:t>
            </a:r>
            <a:r>
              <a:rPr lang="en-US" altLang="zh-CN" dirty="0" smtClean="0"/>
              <a:t>: </a:t>
            </a:r>
          </a:p>
          <a:p>
            <a:pPr lvl="1"/>
            <a:r>
              <a:rPr lang="zh-CN" altLang="en-US" dirty="0" smtClean="0"/>
              <a:t>一般</a:t>
            </a:r>
            <a:r>
              <a:rPr lang="zh-CN" altLang="en-US" dirty="0"/>
              <a:t>采用在两端架设加密机；</a:t>
            </a:r>
            <a:endParaRPr lang="en-US" altLang="zh-CN" dirty="0"/>
          </a:p>
          <a:p>
            <a:r>
              <a:rPr lang="zh-CN" altLang="en-US" dirty="0" smtClean="0"/>
              <a:t>网络层安全：</a:t>
            </a:r>
            <a:endParaRPr lang="en-US" altLang="zh-CN" dirty="0" smtClean="0"/>
          </a:p>
          <a:p>
            <a:pPr lvl="1"/>
            <a:r>
              <a:rPr lang="en-US" altLang="zh-CN" dirty="0" err="1" smtClean="0"/>
              <a:t>IPSec</a:t>
            </a:r>
            <a:r>
              <a:rPr lang="zh-CN" altLang="en-US" dirty="0"/>
              <a:t>协议（</a:t>
            </a:r>
            <a:r>
              <a:rPr lang="en-US" altLang="zh-CN" dirty="0"/>
              <a:t>Protocol</a:t>
            </a:r>
            <a:r>
              <a:rPr lang="zh-CN" altLang="en-US" dirty="0"/>
              <a:t>），通过硬件实现，</a:t>
            </a:r>
            <a:r>
              <a:rPr lang="en-US" altLang="zh-CN" dirty="0"/>
              <a:t>VPN</a:t>
            </a:r>
          </a:p>
          <a:p>
            <a:r>
              <a:rPr lang="zh-CN" altLang="en-US" dirty="0" smtClean="0"/>
              <a:t>传输层安全：</a:t>
            </a:r>
            <a:endParaRPr lang="en-US" altLang="zh-CN" dirty="0" smtClean="0"/>
          </a:p>
          <a:p>
            <a:pPr lvl="1"/>
            <a:r>
              <a:rPr lang="en-US" altLang="zh-CN" dirty="0" smtClean="0"/>
              <a:t>SSL(Security Socket Layer)</a:t>
            </a:r>
          </a:p>
          <a:p>
            <a:pPr lvl="1"/>
            <a:r>
              <a:rPr lang="en-US" altLang="zh-CN" dirty="0" smtClean="0"/>
              <a:t>TLS(Transport Layer Security)</a:t>
            </a:r>
          </a:p>
          <a:p>
            <a:pPr lvl="1"/>
            <a:r>
              <a:rPr lang="en-US" altLang="zh-CN" dirty="0" smtClean="0"/>
              <a:t>WTLS(Wireless Transport Layer Security )</a:t>
            </a:r>
          </a:p>
          <a:p>
            <a:r>
              <a:rPr lang="zh-CN" altLang="en-US" dirty="0" smtClean="0"/>
              <a:t>应用层安全：</a:t>
            </a:r>
            <a:endParaRPr lang="en-US" altLang="zh-CN" dirty="0" smtClean="0"/>
          </a:p>
          <a:p>
            <a:pPr lvl="1"/>
            <a:r>
              <a:rPr lang="en-US" altLang="zh-CN" dirty="0" smtClean="0"/>
              <a:t>HTTPS(Hypertext Transfer Protocol over Secure Socket Layer)  = SSL/TLS + HTTP</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全面部署应用安全</a:t>
            </a:r>
            <a:endParaRPr lang="zh-CN" altLang="en-US" dirty="0"/>
          </a:p>
        </p:txBody>
      </p:sp>
      <p:sp>
        <p:nvSpPr>
          <p:cNvPr id="3" name="内容占位符 2"/>
          <p:cNvSpPr>
            <a:spLocks noGrp="1"/>
          </p:cNvSpPr>
          <p:nvPr>
            <p:ph idx="1"/>
          </p:nvPr>
        </p:nvSpPr>
        <p:spPr/>
        <p:txBody>
          <a:bodyPr>
            <a:normAutofit/>
          </a:bodyPr>
          <a:lstStyle/>
          <a:p>
            <a:r>
              <a:rPr lang="zh-CN" altLang="en-US" dirty="0" smtClean="0"/>
              <a:t>防火墙</a:t>
            </a:r>
            <a:endParaRPr lang="en-US" altLang="zh-CN" dirty="0" smtClean="0"/>
          </a:p>
          <a:p>
            <a:r>
              <a:rPr lang="en-US" altLang="zh-CN" dirty="0" smtClean="0"/>
              <a:t>VPN</a:t>
            </a:r>
          </a:p>
          <a:p>
            <a:r>
              <a:rPr lang="zh-CN" altLang="en-US" dirty="0" smtClean="0"/>
              <a:t>入侵检测</a:t>
            </a:r>
            <a:endParaRPr lang="en-US" altLang="zh-CN" dirty="0" smtClean="0"/>
          </a:p>
          <a:p>
            <a:r>
              <a:rPr lang="zh-CN" altLang="en-US" dirty="0" smtClean="0"/>
              <a:t>病毒防护</a:t>
            </a:r>
            <a:endParaRPr lang="en-US" altLang="zh-CN" dirty="0" smtClean="0"/>
          </a:p>
          <a:p>
            <a:r>
              <a:rPr lang="zh-CN" altLang="en-US" dirty="0" smtClean="0"/>
              <a:t>访问控制：用户认证（数字证书）、权限管理；</a:t>
            </a:r>
            <a:endParaRPr lang="en-US" altLang="zh-CN" dirty="0" smtClean="0"/>
          </a:p>
          <a:p>
            <a:r>
              <a:rPr lang="zh-CN" altLang="en-US" dirty="0" smtClean="0"/>
              <a:t>数据加密：敏感数据的通信加密（安全协议）及存储加密；</a:t>
            </a:r>
            <a:endParaRPr lang="en-US" altLang="zh-CN" dirty="0" smtClean="0"/>
          </a:p>
          <a:p>
            <a:r>
              <a:rPr lang="zh-CN" altLang="en-US" dirty="0" smtClean="0"/>
              <a:t>完整性保证：数字摘要（哈希）；</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解决安全问题</a:t>
            </a:r>
            <a:r>
              <a:rPr lang="en-US" altLang="zh-CN" dirty="0" smtClean="0"/>
              <a:t>—</a:t>
            </a:r>
            <a:r>
              <a:rPr lang="zh-CN" altLang="en-US" sz="2800" dirty="0" smtClean="0"/>
              <a:t>密码学</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密码学在安全方面的应用</a:t>
            </a:r>
            <a:endParaRPr lang="en-US" altLang="zh-CN" dirty="0" smtClean="0"/>
          </a:p>
          <a:p>
            <a:pPr lvl="1"/>
            <a:r>
              <a:rPr lang="zh-CN" altLang="en-US" dirty="0" smtClean="0"/>
              <a:t>加解密</a:t>
            </a:r>
            <a:endParaRPr lang="en-US" altLang="zh-CN" dirty="0" smtClean="0"/>
          </a:p>
          <a:p>
            <a:pPr lvl="1"/>
            <a:r>
              <a:rPr lang="zh-CN" altLang="en-US" dirty="0" smtClean="0"/>
              <a:t>数字签名</a:t>
            </a:r>
            <a:endParaRPr lang="en-US" altLang="zh-CN" dirty="0" smtClean="0"/>
          </a:p>
          <a:p>
            <a:pPr lvl="1"/>
            <a:r>
              <a:rPr lang="zh-CN" altLang="en-US" dirty="0" smtClean="0"/>
              <a:t>数字摘要</a:t>
            </a:r>
            <a:endParaRPr lang="en-US" altLang="zh-CN" dirty="0" smtClean="0"/>
          </a:p>
          <a:p>
            <a:pPr lvl="1"/>
            <a:r>
              <a:rPr lang="zh-CN" altLang="en-US" dirty="0" smtClean="0"/>
              <a:t>数字信封</a:t>
            </a:r>
            <a:endParaRPr lang="en-US" altLang="zh-CN" dirty="0" smtClean="0"/>
          </a:p>
          <a:p>
            <a:pPr lvl="1"/>
            <a:r>
              <a:rPr lang="zh-CN" altLang="en-US" dirty="0"/>
              <a:t>数字</a:t>
            </a:r>
            <a:r>
              <a:rPr lang="zh-CN" altLang="en-US" dirty="0" smtClean="0"/>
              <a:t>证书</a:t>
            </a:r>
            <a:endParaRPr lang="en-US" altLang="zh-CN" dirty="0" smtClean="0"/>
          </a:p>
          <a:p>
            <a:pPr lvl="1"/>
            <a:r>
              <a:rPr lang="en-US" altLang="zh-CN" dirty="0" smtClean="0"/>
              <a:t>SSL</a:t>
            </a:r>
            <a:r>
              <a:rPr lang="zh-CN" altLang="en-US" dirty="0" smtClean="0"/>
              <a:t>、</a:t>
            </a:r>
            <a:r>
              <a:rPr lang="en-US" altLang="zh-CN" dirty="0" smtClean="0"/>
              <a:t>TLS</a:t>
            </a:r>
            <a:r>
              <a:rPr lang="zh-CN" altLang="en-US" dirty="0" smtClean="0"/>
              <a:t>协议</a:t>
            </a:r>
            <a:endParaRPr lang="en-US" altLang="zh-CN" dirty="0" smtClean="0"/>
          </a:p>
          <a:p>
            <a:pPr lvl="1"/>
            <a:r>
              <a:rPr lang="en-US" altLang="zh-CN" dirty="0" smtClean="0"/>
              <a:t>HTTPS</a:t>
            </a:r>
            <a:r>
              <a:rPr lang="zh-CN" altLang="en-US" dirty="0" smtClean="0"/>
              <a:t>协议</a:t>
            </a:r>
            <a:endParaRPr lang="en-US" altLang="zh-CN" dirty="0" smtClean="0"/>
          </a:p>
          <a:p>
            <a:r>
              <a:rPr lang="zh-CN" altLang="en-US" dirty="0" smtClean="0"/>
              <a:t>密码学与</a:t>
            </a:r>
            <a:r>
              <a:rPr lang="en-US" altLang="zh-CN" dirty="0" smtClean="0"/>
              <a:t>Python</a:t>
            </a:r>
            <a:endParaRPr lang="en-US" altLang="zh-CN" dirty="0"/>
          </a:p>
          <a:p>
            <a:pPr lvl="1"/>
            <a:r>
              <a:rPr lang="zh-CN" altLang="en-US" dirty="0" smtClean="0"/>
              <a:t>密码学编程模块</a:t>
            </a:r>
            <a:r>
              <a:rPr lang="en-US" altLang="zh-CN" dirty="0" smtClean="0"/>
              <a:t>(</a:t>
            </a:r>
            <a:r>
              <a:rPr lang="zh-CN" altLang="en-US" dirty="0" smtClean="0"/>
              <a:t>库</a:t>
            </a:r>
            <a:r>
              <a:rPr lang="en-US" altLang="zh-CN" dirty="0" smtClean="0"/>
              <a:t>)</a:t>
            </a:r>
          </a:p>
          <a:p>
            <a:r>
              <a:rPr lang="zh-CN" altLang="en-US" dirty="0" smtClean="0"/>
              <a:t>密码学与</a:t>
            </a:r>
            <a:r>
              <a:rPr lang="en-US" altLang="zh-CN" dirty="0" smtClean="0"/>
              <a:t>JAVA</a:t>
            </a:r>
          </a:p>
          <a:p>
            <a:pPr lvl="1"/>
            <a:r>
              <a:rPr lang="en-US" altLang="zh-CN" dirty="0" smtClean="0"/>
              <a:t>JCA</a:t>
            </a:r>
            <a:r>
              <a:rPr lang="zh-CN" altLang="en-US" dirty="0" smtClean="0"/>
              <a:t>、</a:t>
            </a:r>
            <a:r>
              <a:rPr lang="en-US" altLang="zh-CN" dirty="0" smtClean="0"/>
              <a:t>JCE</a:t>
            </a:r>
            <a:r>
              <a:rPr lang="zh-CN" altLang="en-US" dirty="0" smtClean="0"/>
              <a:t>、</a:t>
            </a:r>
            <a:r>
              <a:rPr lang="en-US" altLang="zh-CN" dirty="0" smtClean="0"/>
              <a:t>JSSE</a:t>
            </a:r>
            <a:r>
              <a:rPr lang="zh-CN" altLang="en-US" dirty="0" smtClean="0"/>
              <a:t>（</a:t>
            </a:r>
            <a:r>
              <a:rPr lang="en-US" altLang="zh-CN" dirty="0" smtClean="0"/>
              <a:t>JAAS</a:t>
            </a:r>
            <a:r>
              <a:rPr lang="zh-CN" altLang="en-US" dirty="0" smtClean="0"/>
              <a:t>）</a:t>
            </a:r>
            <a:endParaRPr lang="en-US" altLang="zh-CN" dirty="0" smtClean="0"/>
          </a:p>
          <a:p>
            <a:pPr lvl="1"/>
            <a:r>
              <a:rPr lang="zh-CN" altLang="en-US" dirty="0" smtClean="0"/>
              <a:t>密码服务提供者</a:t>
            </a:r>
            <a:endParaRPr lang="en-US" altLang="zh-CN" dirty="0" smtClean="0"/>
          </a:p>
          <a:p>
            <a:pPr lvl="1"/>
            <a:r>
              <a:rPr lang="zh-CN" altLang="en-US" dirty="0" smtClean="0"/>
              <a:t>管理应用工具：</a:t>
            </a:r>
            <a:r>
              <a:rPr lang="en-US" altLang="zh-CN" dirty="0" err="1" smtClean="0"/>
              <a:t>Keytool</a:t>
            </a:r>
            <a:r>
              <a:rPr lang="zh-CN" altLang="en-US" dirty="0" smtClean="0"/>
              <a:t>工具、</a:t>
            </a:r>
            <a:r>
              <a:rPr lang="en-US" altLang="zh-CN" dirty="0" err="1" smtClean="0"/>
              <a:t>JarSigner</a:t>
            </a:r>
            <a:r>
              <a:rPr lang="en-US" altLang="zh-CN" dirty="0" smtClean="0"/>
              <a:t> </a:t>
            </a:r>
            <a:r>
              <a:rPr lang="zh-CN" altLang="en-US" dirty="0" smtClean="0"/>
              <a:t>完成代码签名；</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477157" cy="923938"/>
          </a:xfrm>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normAutofit/>
          </a:bodyPr>
          <a:lstStyle/>
          <a:p>
            <a:r>
              <a:rPr lang="zh-CN" altLang="en-US" dirty="0" smtClean="0"/>
              <a:t>课程意义</a:t>
            </a:r>
            <a:endParaRPr lang="en-US" altLang="zh-CN" dirty="0" smtClean="0"/>
          </a:p>
          <a:p>
            <a:pPr lvl="1"/>
            <a:r>
              <a:rPr lang="zh-CN" altLang="en-US" dirty="0" smtClean="0"/>
              <a:t>密码编程是网安新工科的必备既能</a:t>
            </a:r>
            <a:endParaRPr lang="en-US" altLang="zh-CN" dirty="0" smtClean="0"/>
          </a:p>
          <a:p>
            <a:pPr lvl="1"/>
            <a:r>
              <a:rPr lang="en-US" altLang="zh-CN" dirty="0" smtClean="0"/>
              <a:t>Python</a:t>
            </a:r>
            <a:r>
              <a:rPr lang="zh-CN" altLang="en-US" dirty="0" smtClean="0"/>
              <a:t>、</a:t>
            </a:r>
            <a:r>
              <a:rPr lang="en-US" altLang="zh-CN" dirty="0" smtClean="0"/>
              <a:t>Java</a:t>
            </a:r>
            <a:r>
              <a:rPr lang="zh-CN" altLang="en-US" dirty="0" smtClean="0"/>
              <a:t>是必备技能</a:t>
            </a:r>
            <a:endParaRPr lang="en-US" altLang="zh-CN" dirty="0" smtClean="0"/>
          </a:p>
          <a:p>
            <a:r>
              <a:rPr lang="zh-CN" altLang="en-US" dirty="0" smtClean="0"/>
              <a:t>课程目的</a:t>
            </a:r>
            <a:endParaRPr lang="en-US" altLang="zh-CN" dirty="0" smtClean="0"/>
          </a:p>
          <a:p>
            <a:pPr lvl="1"/>
            <a:r>
              <a:rPr lang="zh-CN" altLang="en-US" dirty="0" smtClean="0"/>
              <a:t>在理解密码算法原理的基础上，学会应用</a:t>
            </a:r>
            <a:r>
              <a:rPr lang="en-US" altLang="zh-CN" dirty="0" smtClean="0"/>
              <a:t>Python/Java API</a:t>
            </a:r>
            <a:r>
              <a:rPr lang="zh-CN" altLang="en-US" dirty="0" smtClean="0"/>
              <a:t>实现密码安全功能</a:t>
            </a:r>
            <a:endParaRPr lang="en-US" altLang="zh-CN" dirty="0" smtClean="0"/>
          </a:p>
          <a:p>
            <a:pPr lvl="1"/>
            <a:r>
              <a:rPr lang="zh-CN" altLang="en-US" dirty="0" smtClean="0"/>
              <a:t>正确使用</a:t>
            </a:r>
            <a:r>
              <a:rPr lang="en-US" altLang="zh-CN" dirty="0" smtClean="0"/>
              <a:t>API</a:t>
            </a:r>
            <a:r>
              <a:rPr lang="zh-CN" altLang="en-US" dirty="0" smtClean="0"/>
              <a:t>，实现密码安全服务</a:t>
            </a:r>
            <a:endParaRPr lang="en-US" altLang="zh-CN" dirty="0" smtClean="0"/>
          </a:p>
          <a:p>
            <a:pPr lvl="1"/>
            <a:r>
              <a:rPr lang="zh-CN" altLang="en-US" dirty="0" smtClean="0"/>
              <a:t>优化密码库的安全性和效率、密码服务提供者</a:t>
            </a:r>
            <a:endParaRPr lang="en-US" altLang="zh-CN" dirty="0" smtClean="0"/>
          </a:p>
          <a:p>
            <a:endParaRPr lang="en-US" altLang="zh-CN" dirty="0"/>
          </a:p>
          <a:p>
            <a:r>
              <a:rPr lang="zh-CN" altLang="en-US" dirty="0" smtClean="0"/>
              <a:t>考核方式</a:t>
            </a:r>
            <a:endParaRPr lang="en-US" altLang="zh-CN" dirty="0" smtClean="0"/>
          </a:p>
          <a:p>
            <a:pPr lvl="1"/>
            <a:r>
              <a:rPr lang="zh-CN" altLang="en-US" dirty="0" smtClean="0"/>
              <a:t>平时上机成绩</a:t>
            </a:r>
            <a:r>
              <a:rPr lang="en-US" altLang="zh-CN" dirty="0" smtClean="0"/>
              <a:t>+</a:t>
            </a:r>
            <a:r>
              <a:rPr lang="zh-CN" altLang="en-US" dirty="0" smtClean="0"/>
              <a:t>笔试成绩</a:t>
            </a:r>
            <a:endParaRPr lang="zh-CN" altLang="en-US" dirty="0"/>
          </a:p>
        </p:txBody>
      </p:sp>
      <p:pic>
        <p:nvPicPr>
          <p:cNvPr id="10" name="Picture 15">
            <a:extLst>
              <a:ext uri="{FF2B5EF4-FFF2-40B4-BE49-F238E27FC236}">
                <a16:creationId xmlns:a16="http://schemas.microsoft.com/office/drawing/2014/main" id="{268E4774-55A9-4724-B5B6-B13DF4EE3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357" y="0"/>
            <a:ext cx="785631" cy="78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59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密码学相关定义</a:t>
            </a:r>
            <a:r>
              <a:rPr lang="en-US" altLang="zh-CN" dirty="0" smtClean="0"/>
              <a:t>-1</a:t>
            </a:r>
            <a:endParaRPr lang="zh-CN" altLang="en-US" dirty="0"/>
          </a:p>
        </p:txBody>
      </p:sp>
      <p:sp>
        <p:nvSpPr>
          <p:cNvPr id="3" name="内容占位符 2"/>
          <p:cNvSpPr>
            <a:spLocks noGrp="1"/>
          </p:cNvSpPr>
          <p:nvPr>
            <p:ph idx="1"/>
          </p:nvPr>
        </p:nvSpPr>
        <p:spPr>
          <a:xfrm>
            <a:off x="179512" y="1844824"/>
            <a:ext cx="8856984" cy="4320480"/>
          </a:xfrm>
        </p:spPr>
        <p:txBody>
          <a:bodyPr>
            <a:normAutofit/>
          </a:bodyPr>
          <a:lstStyle/>
          <a:p>
            <a:r>
              <a:rPr lang="zh-CN" altLang="en-US" sz="2400" dirty="0" smtClean="0"/>
              <a:t>密码学：</a:t>
            </a:r>
            <a:endParaRPr lang="en-US" altLang="zh-CN" sz="2400" dirty="0"/>
          </a:p>
          <a:p>
            <a:pPr lvl="1">
              <a:lnSpc>
                <a:spcPct val="80000"/>
              </a:lnSpc>
            </a:pPr>
            <a:r>
              <a:rPr lang="zh-CN" altLang="en-US" dirty="0"/>
              <a:t>研究保密通信和信息保密的学科，包括信息保密传输和信息加密存储等</a:t>
            </a:r>
            <a:r>
              <a:rPr lang="zh-CN" altLang="en-US" dirty="0" smtClean="0"/>
              <a:t>。</a:t>
            </a:r>
            <a:endParaRPr lang="en-US" altLang="zh-CN" dirty="0" smtClean="0"/>
          </a:p>
          <a:p>
            <a:pPr lvl="1">
              <a:lnSpc>
                <a:spcPct val="80000"/>
              </a:lnSpc>
            </a:pPr>
            <a:r>
              <a:rPr lang="zh-CN" altLang="en-US" dirty="0" smtClean="0"/>
              <a:t>研究</a:t>
            </a:r>
            <a:r>
              <a:rPr lang="zh-CN" altLang="en-US" dirty="0"/>
              <a:t>信息编码和隐藏的密码编码学（</a:t>
            </a:r>
            <a:r>
              <a:rPr lang="en-US" altLang="zh-CN" dirty="0"/>
              <a:t>Cryptography</a:t>
            </a:r>
            <a:r>
              <a:rPr lang="zh-CN" altLang="en-US" dirty="0" smtClean="0"/>
              <a:t>）</a:t>
            </a:r>
            <a:endParaRPr lang="en-US" altLang="zh-CN" dirty="0" smtClean="0"/>
          </a:p>
          <a:p>
            <a:pPr lvl="1">
              <a:lnSpc>
                <a:spcPct val="80000"/>
              </a:lnSpc>
            </a:pPr>
            <a:r>
              <a:rPr lang="zh-CN" altLang="en-US" dirty="0" smtClean="0"/>
              <a:t>研究</a:t>
            </a:r>
            <a:r>
              <a:rPr lang="zh-CN" altLang="en-US" dirty="0"/>
              <a:t>加密信息破密或消息伪造的密码分析学（</a:t>
            </a:r>
            <a:r>
              <a:rPr lang="en-US" altLang="zh-CN" dirty="0"/>
              <a:t>Cryptanalyst</a:t>
            </a:r>
            <a:r>
              <a:rPr lang="zh-CN" altLang="en-US" dirty="0"/>
              <a:t>）两个分支。</a:t>
            </a:r>
            <a:endParaRPr lang="en-US" altLang="zh-CN" dirty="0"/>
          </a:p>
          <a:p>
            <a:r>
              <a:rPr lang="zh-CN" altLang="en-US" sz="2400" dirty="0" smtClean="0"/>
              <a:t>密码体制</a:t>
            </a:r>
            <a:r>
              <a:rPr lang="zh-CN" altLang="en-US" dirty="0" smtClean="0"/>
              <a:t>（</a:t>
            </a:r>
            <a:r>
              <a:rPr lang="en-US" altLang="zh-CN" dirty="0" err="1"/>
              <a:t>CryptoSystem</a:t>
            </a:r>
            <a:r>
              <a:rPr lang="zh-CN" altLang="en-US" dirty="0" smtClean="0"/>
              <a:t>）：</a:t>
            </a:r>
            <a:endParaRPr lang="en-US" altLang="zh-CN" dirty="0" smtClean="0"/>
          </a:p>
          <a:p>
            <a:pPr lvl="1">
              <a:lnSpc>
                <a:spcPct val="80000"/>
              </a:lnSpc>
            </a:pPr>
            <a:r>
              <a:rPr lang="zh-CN" altLang="zh-CN" dirty="0"/>
              <a:t>是指能完整地解决信息安全中的机密性、</a:t>
            </a:r>
            <a:r>
              <a:rPr lang="zh-CN" altLang="zh-CN" dirty="0">
                <a:hlinkClick r:id="rId3"/>
              </a:rPr>
              <a:t>数据完整性</a:t>
            </a:r>
            <a:r>
              <a:rPr lang="zh-CN" altLang="zh-CN" dirty="0"/>
              <a:t>、认证、身份识别、可控性及</a:t>
            </a:r>
            <a:r>
              <a:rPr lang="zh-CN" altLang="zh-CN" dirty="0">
                <a:hlinkClick r:id="rId4"/>
              </a:rPr>
              <a:t>不可抵赖性</a:t>
            </a:r>
            <a:r>
              <a:rPr lang="zh-CN" altLang="zh-CN" dirty="0"/>
              <a:t>等问题中的一个或几个的一个系统。</a:t>
            </a:r>
            <a:endParaRPr lang="en-US" altLang="zh-CN" dirty="0"/>
          </a:p>
          <a:p>
            <a:pPr lvl="1">
              <a:lnSpc>
                <a:spcPct val="80000"/>
              </a:lnSpc>
            </a:pPr>
            <a:r>
              <a:rPr lang="zh-CN" altLang="zh-CN" dirty="0"/>
              <a:t>对一个密码体制的正确描述，需要用数学方法清楚地描述其中的各种对象、参数、解决问题所使用的算法等。</a:t>
            </a:r>
            <a:endParaRPr lang="zh-CN" altLang="en-US" dirty="0"/>
          </a:p>
        </p:txBody>
      </p:sp>
    </p:spTree>
    <p:extLst>
      <p:ext uri="{BB962C8B-B14F-4D97-AF65-F5344CB8AC3E}">
        <p14:creationId xmlns:p14="http://schemas.microsoft.com/office/powerpoint/2010/main" val="1987049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密码学相关定义</a:t>
            </a:r>
            <a:r>
              <a:rPr lang="en-US" altLang="zh-CN" dirty="0" smtClean="0"/>
              <a:t>-2</a:t>
            </a:r>
            <a:endParaRPr lang="zh-CN" altLang="en-US" dirty="0"/>
          </a:p>
        </p:txBody>
      </p:sp>
      <p:sp>
        <p:nvSpPr>
          <p:cNvPr id="3" name="内容占位符 2"/>
          <p:cNvSpPr>
            <a:spLocks noGrp="1"/>
          </p:cNvSpPr>
          <p:nvPr>
            <p:ph idx="1"/>
          </p:nvPr>
        </p:nvSpPr>
        <p:spPr>
          <a:xfrm>
            <a:off x="251520" y="1772816"/>
            <a:ext cx="8572560" cy="4684771"/>
          </a:xfrm>
        </p:spPr>
        <p:txBody>
          <a:bodyPr>
            <a:noAutofit/>
          </a:bodyPr>
          <a:lstStyle/>
          <a:p>
            <a:pPr lvl="1"/>
            <a:r>
              <a:rPr lang="zh-CN" altLang="en-US" sz="2200" dirty="0" smtClean="0"/>
              <a:t>明文</a:t>
            </a:r>
            <a:r>
              <a:rPr lang="en-US" altLang="zh-CN" sz="2200" dirty="0" smtClean="0"/>
              <a:t>(Plaintext)</a:t>
            </a:r>
            <a:r>
              <a:rPr lang="zh-CN" altLang="en-US" sz="2200" dirty="0" smtClean="0"/>
              <a:t>：待加密的信息；</a:t>
            </a:r>
            <a:endParaRPr lang="en-US" altLang="zh-CN" sz="2200" dirty="0" smtClean="0"/>
          </a:p>
          <a:p>
            <a:pPr lvl="1"/>
            <a:r>
              <a:rPr lang="zh-CN" altLang="en-US" sz="2200" dirty="0" smtClean="0"/>
              <a:t>密文</a:t>
            </a:r>
            <a:r>
              <a:rPr lang="en-US" altLang="zh-CN" sz="2200" dirty="0" smtClean="0"/>
              <a:t>(Ciphertext)</a:t>
            </a:r>
            <a:r>
              <a:rPr lang="zh-CN" altLang="en-US" sz="2200" dirty="0" smtClean="0"/>
              <a:t>：加密后的信息；</a:t>
            </a:r>
            <a:endParaRPr lang="en-US" altLang="zh-CN" sz="2200" dirty="0" smtClean="0"/>
          </a:p>
          <a:p>
            <a:pPr lvl="1"/>
            <a:r>
              <a:rPr lang="zh-CN" altLang="en-US" sz="2200" dirty="0" smtClean="0"/>
              <a:t>加密</a:t>
            </a:r>
            <a:r>
              <a:rPr lang="en-US" altLang="zh-CN" sz="2200" dirty="0" smtClean="0"/>
              <a:t>(Encryption)</a:t>
            </a:r>
            <a:r>
              <a:rPr lang="zh-CN" altLang="en-US" sz="2200" dirty="0" smtClean="0"/>
              <a:t>：将明文转换为密文的过程；</a:t>
            </a:r>
            <a:endParaRPr lang="en-US" altLang="zh-CN" sz="2200" dirty="0" smtClean="0"/>
          </a:p>
          <a:p>
            <a:pPr lvl="1"/>
            <a:r>
              <a:rPr lang="zh-CN" altLang="en-US" sz="2200" dirty="0" smtClean="0"/>
              <a:t>加密算法</a:t>
            </a:r>
            <a:r>
              <a:rPr lang="en-US" altLang="zh-CN" sz="2200" dirty="0" smtClean="0"/>
              <a:t>(Encryption Algorithm)</a:t>
            </a:r>
            <a:r>
              <a:rPr lang="zh-CN" altLang="en-US" sz="2200" dirty="0" smtClean="0"/>
              <a:t>：将明文转换为密文的算法；</a:t>
            </a:r>
            <a:endParaRPr lang="en-US" altLang="zh-CN" sz="2200" dirty="0" smtClean="0"/>
          </a:p>
          <a:p>
            <a:pPr lvl="1"/>
            <a:r>
              <a:rPr lang="zh-CN" altLang="en-US" sz="2200" dirty="0" smtClean="0"/>
              <a:t>加密密钥</a:t>
            </a:r>
            <a:r>
              <a:rPr lang="en-US" altLang="zh-CN" sz="2200" dirty="0" smtClean="0"/>
              <a:t>(Encryption Key)</a:t>
            </a:r>
            <a:r>
              <a:rPr lang="zh-CN" altLang="en-US" sz="2200" dirty="0" smtClean="0"/>
              <a:t>：进行加密操作时用的密钥；</a:t>
            </a:r>
            <a:endParaRPr lang="en-US" altLang="zh-CN" sz="2200" dirty="0" smtClean="0"/>
          </a:p>
          <a:p>
            <a:pPr lvl="1"/>
            <a:r>
              <a:rPr lang="zh-CN" altLang="en-US" sz="2200" dirty="0" smtClean="0"/>
              <a:t>解密</a:t>
            </a:r>
            <a:r>
              <a:rPr lang="en-US" altLang="zh-CN" sz="2200" dirty="0" smtClean="0"/>
              <a:t>(Decryption)</a:t>
            </a:r>
            <a:r>
              <a:rPr lang="zh-CN" altLang="en-US" sz="2200" dirty="0" smtClean="0"/>
              <a:t>：将密文转换为明文的过程；</a:t>
            </a:r>
            <a:endParaRPr lang="en-US" altLang="zh-CN" sz="2200" dirty="0" smtClean="0"/>
          </a:p>
          <a:p>
            <a:pPr lvl="1"/>
            <a:r>
              <a:rPr lang="zh-CN" altLang="en-US" sz="2200" dirty="0" smtClean="0"/>
              <a:t>解密算法</a:t>
            </a:r>
            <a:r>
              <a:rPr lang="en-US" altLang="zh-CN" sz="2200" dirty="0" smtClean="0"/>
              <a:t>(Decryption Algorithm)</a:t>
            </a:r>
            <a:r>
              <a:rPr lang="zh-CN" altLang="en-US" sz="2200" dirty="0" smtClean="0"/>
              <a:t>：将密文转换为明文的算法；</a:t>
            </a:r>
            <a:endParaRPr lang="en-US" altLang="zh-CN" sz="2200" dirty="0" smtClean="0"/>
          </a:p>
          <a:p>
            <a:pPr lvl="1"/>
            <a:r>
              <a:rPr lang="zh-CN" altLang="en-US" sz="2200" dirty="0" smtClean="0"/>
              <a:t>解密密钥</a:t>
            </a:r>
            <a:r>
              <a:rPr lang="en-US" altLang="zh-CN" sz="2200" dirty="0" smtClean="0"/>
              <a:t>(Decryption Key)</a:t>
            </a:r>
            <a:r>
              <a:rPr lang="zh-CN" altLang="en-US" sz="2200" dirty="0" smtClean="0"/>
              <a:t>：进行解密操作时用的密钥；</a:t>
            </a:r>
            <a:endParaRPr lang="en-US" altLang="zh-CN" sz="2200" dirty="0" smtClean="0"/>
          </a:p>
          <a:p>
            <a:pPr lvl="1"/>
            <a:r>
              <a:rPr lang="zh-CN" altLang="en-US" sz="2200" dirty="0" smtClean="0"/>
              <a:t>密码分析</a:t>
            </a:r>
            <a:r>
              <a:rPr lang="en-US" altLang="zh-CN" sz="2200" dirty="0" smtClean="0"/>
              <a:t>(Cryptanalysis)</a:t>
            </a:r>
            <a:r>
              <a:rPr lang="zh-CN" altLang="en-US" sz="2200" dirty="0" smtClean="0"/>
              <a:t>：通过密文推断明文或密钥的过程；</a:t>
            </a:r>
            <a:endParaRPr lang="en-US" altLang="zh-CN" sz="2200" dirty="0" smtClean="0"/>
          </a:p>
          <a:p>
            <a:pPr lvl="1"/>
            <a:r>
              <a:rPr lang="zh-CN" altLang="en-US" sz="2200" dirty="0" smtClean="0"/>
              <a:t>主动攻击</a:t>
            </a:r>
            <a:r>
              <a:rPr lang="en-US" altLang="zh-CN" sz="2200" dirty="0" smtClean="0"/>
              <a:t>(Active Attack)</a:t>
            </a:r>
            <a:r>
              <a:rPr lang="zh-CN" altLang="en-US" sz="2200" dirty="0" smtClean="0"/>
              <a:t>：攻击者非法入侵密码系统进行破坏；</a:t>
            </a:r>
            <a:endParaRPr lang="en-US" altLang="zh-CN" sz="2200" dirty="0" smtClean="0"/>
          </a:p>
          <a:p>
            <a:pPr lvl="1"/>
            <a:r>
              <a:rPr lang="zh-CN" altLang="en-US" sz="2200" dirty="0" smtClean="0"/>
              <a:t>被动攻击</a:t>
            </a:r>
            <a:r>
              <a:rPr lang="en-US" altLang="zh-CN" sz="2200" dirty="0" smtClean="0"/>
              <a:t>(Passive Attack)</a:t>
            </a:r>
            <a:r>
              <a:rPr lang="zh-CN" altLang="en-US" sz="2200" dirty="0" smtClean="0"/>
              <a:t>：攻击者截获密文并对密文进行分析；</a:t>
            </a:r>
            <a:endParaRPr lang="en-US" altLang="zh-CN" sz="2200" dirty="0" smtClean="0"/>
          </a:p>
        </p:txBody>
      </p:sp>
    </p:spTree>
    <p:extLst>
      <p:ext uri="{BB962C8B-B14F-4D97-AF65-F5344CB8AC3E}">
        <p14:creationId xmlns:p14="http://schemas.microsoft.com/office/powerpoint/2010/main" val="753649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密码学的发展史</a:t>
            </a:r>
            <a:r>
              <a:rPr lang="en-US" altLang="zh-CN" dirty="0" smtClean="0"/>
              <a:t>—</a:t>
            </a:r>
            <a:r>
              <a:rPr lang="zh-CN" altLang="en-US" sz="2800" dirty="0" smtClean="0"/>
              <a:t>手工加密阶段</a:t>
            </a:r>
            <a:endParaRPr lang="zh-CN" altLang="en-US" sz="2800" dirty="0"/>
          </a:p>
        </p:txBody>
      </p:sp>
      <p:sp>
        <p:nvSpPr>
          <p:cNvPr id="3" name="内容占位符 2"/>
          <p:cNvSpPr>
            <a:spLocks noGrp="1"/>
          </p:cNvSpPr>
          <p:nvPr>
            <p:ph idx="1"/>
          </p:nvPr>
        </p:nvSpPr>
        <p:spPr>
          <a:xfrm>
            <a:off x="457200" y="1916832"/>
            <a:ext cx="8229600" cy="4320480"/>
          </a:xfrm>
        </p:spPr>
        <p:txBody>
          <a:bodyPr>
            <a:normAutofit/>
          </a:bodyPr>
          <a:lstStyle/>
          <a:p>
            <a:r>
              <a:rPr lang="zh-CN" altLang="en-US" dirty="0" smtClean="0"/>
              <a:t>手工加密阶段：</a:t>
            </a:r>
            <a:endParaRPr lang="en-US" altLang="zh-CN" dirty="0" smtClean="0"/>
          </a:p>
          <a:p>
            <a:pPr lvl="1"/>
            <a:r>
              <a:rPr lang="zh-CN" altLang="en-US" dirty="0" smtClean="0"/>
              <a:t>公元前</a:t>
            </a:r>
            <a:r>
              <a:rPr lang="en-US" altLang="zh-CN" dirty="0" smtClean="0"/>
              <a:t>1000</a:t>
            </a:r>
            <a:r>
              <a:rPr lang="zh-CN" altLang="en-US" dirty="0" smtClean="0"/>
              <a:t>年，周朝姜子牙：阴符和阴书</a:t>
            </a:r>
            <a:r>
              <a:rPr lang="en-US" altLang="zh-CN" dirty="0" smtClean="0"/>
              <a:t>;</a:t>
            </a:r>
          </a:p>
          <a:p>
            <a:pPr lvl="1"/>
            <a:r>
              <a:rPr lang="zh-CN" altLang="en-US" dirty="0" smtClean="0"/>
              <a:t>希腊的棋盘密码 </a:t>
            </a:r>
            <a:r>
              <a:rPr lang="en-US" altLang="zh-CN" dirty="0" smtClean="0"/>
              <a:t>hello-&gt;23 15</a:t>
            </a:r>
            <a:r>
              <a:rPr lang="zh-CN" altLang="en-US" dirty="0" smtClean="0"/>
              <a:t>  </a:t>
            </a:r>
            <a:r>
              <a:rPr lang="en-US" altLang="zh-CN" dirty="0" smtClean="0"/>
              <a:t>31 31</a:t>
            </a:r>
            <a:r>
              <a:rPr lang="zh-CN" altLang="en-US" dirty="0" smtClean="0"/>
              <a:t>  </a:t>
            </a:r>
            <a:r>
              <a:rPr lang="en-US" altLang="zh-CN" dirty="0" smtClean="0"/>
              <a:t>34</a:t>
            </a:r>
            <a:r>
              <a:rPr lang="zh-CN" altLang="en-US" dirty="0" smtClean="0"/>
              <a:t>     </a:t>
            </a:r>
            <a:endParaRPr lang="en-US" altLang="zh-CN" dirty="0" smtClean="0"/>
          </a:p>
          <a:p>
            <a:pPr lvl="1"/>
            <a:r>
              <a:rPr lang="zh-CN" altLang="en-US" dirty="0" smtClean="0"/>
              <a:t>罗马大帝凯撒使用凯撒密码加密：</a:t>
            </a:r>
            <a:endParaRPr lang="en-US" altLang="zh-CN" dirty="0" smtClean="0"/>
          </a:p>
          <a:p>
            <a:pPr lvl="2"/>
            <a:r>
              <a:rPr lang="en-US" dirty="0" smtClean="0"/>
              <a:t>c≡m+k mod 26</a:t>
            </a:r>
          </a:p>
          <a:p>
            <a:pPr lvl="2"/>
            <a:r>
              <a:rPr lang="en-US" altLang="zh-CN" dirty="0" smtClean="0"/>
              <a:t>m: 1-25 </a:t>
            </a:r>
            <a:r>
              <a:rPr lang="zh-CN" altLang="en-US" dirty="0" smtClean="0"/>
              <a:t>分别对应</a:t>
            </a:r>
            <a:r>
              <a:rPr lang="en-US" altLang="zh-CN" dirty="0" smtClean="0"/>
              <a:t>a-y  z</a:t>
            </a:r>
            <a:r>
              <a:rPr lang="zh-CN" altLang="en-US" dirty="0" smtClean="0"/>
              <a:t>为</a:t>
            </a:r>
            <a:r>
              <a:rPr lang="en-US" altLang="zh-CN" dirty="0" smtClean="0"/>
              <a:t>0</a:t>
            </a:r>
          </a:p>
          <a:p>
            <a:pPr lvl="2"/>
            <a:r>
              <a:rPr lang="en-US" altLang="zh-CN" dirty="0" smtClean="0"/>
              <a:t>k:</a:t>
            </a:r>
            <a:r>
              <a:rPr lang="zh-CN" altLang="en-US" dirty="0" smtClean="0"/>
              <a:t>为整数</a:t>
            </a:r>
            <a:endParaRPr lang="en-US" altLang="zh-CN" dirty="0" smtClean="0"/>
          </a:p>
          <a:p>
            <a:pPr lvl="2">
              <a:buNone/>
            </a:pPr>
            <a:r>
              <a:rPr lang="en-US" altLang="zh-CN" dirty="0" smtClean="0"/>
              <a:t>1 2 3 4 5 6 7  8 9 10 11 12 13 14  15 16 17  18</a:t>
            </a:r>
          </a:p>
          <a:p>
            <a:pPr lvl="2">
              <a:buNone/>
            </a:pPr>
            <a:r>
              <a:rPr lang="en-US" altLang="zh-CN" dirty="0" smtClean="0"/>
              <a:t>a b c d e f g   h  I  j     k   l     m  n    o   p   q    r</a:t>
            </a:r>
          </a:p>
          <a:p>
            <a:pPr lvl="2">
              <a:buNone/>
            </a:pPr>
            <a:r>
              <a:rPr lang="en-US" altLang="zh-CN" dirty="0" smtClean="0"/>
              <a:t>19 20 21 22 23 24 25 0</a:t>
            </a:r>
          </a:p>
          <a:p>
            <a:pPr lvl="2">
              <a:buNone/>
            </a:pPr>
            <a:r>
              <a:rPr lang="en-US" altLang="zh-CN" dirty="0" smtClean="0"/>
              <a:t>S    t     u  v    w   x   y  z</a:t>
            </a:r>
          </a:p>
          <a:p>
            <a:pPr lvl="2">
              <a:buNone/>
            </a:pPr>
            <a:r>
              <a:rPr lang="zh-CN" altLang="en-US" dirty="0" smtClean="0"/>
              <a:t>例：</a:t>
            </a:r>
            <a:r>
              <a:rPr lang="en-US" altLang="zh-CN" dirty="0" smtClean="0"/>
              <a:t>k=5</a:t>
            </a:r>
            <a:r>
              <a:rPr lang="zh-CN" altLang="en-US" dirty="0" smtClean="0"/>
              <a:t>时  </a:t>
            </a:r>
            <a:r>
              <a:rPr lang="en-US" altLang="zh-CN" dirty="0" smtClean="0"/>
              <a:t>hello-&gt; mjqqt</a:t>
            </a:r>
          </a:p>
          <a:p>
            <a:pPr lvl="1"/>
            <a:r>
              <a:rPr lang="zh-CN" altLang="en-US" dirty="0" smtClean="0"/>
              <a:t>其他加密方式</a:t>
            </a:r>
            <a:endParaRPr lang="en-US" altLang="zh-CN" dirty="0" smtClean="0"/>
          </a:p>
          <a:p>
            <a:pPr lvl="2">
              <a:buNone/>
            </a:pPr>
            <a:endParaRPr lang="en-US" altLang="zh-CN" dirty="0" smtClean="0"/>
          </a:p>
        </p:txBody>
      </p:sp>
      <p:pic>
        <p:nvPicPr>
          <p:cNvPr id="1027" name="Picture 3" descr="E:\jyl\网络信息安全研究所\2015\JAVA 安全课件\课件资料\棋盘-古典加密.png"/>
          <p:cNvPicPr>
            <a:picLocks noChangeAspect="1" noChangeArrowheads="1"/>
          </p:cNvPicPr>
          <p:nvPr/>
        </p:nvPicPr>
        <p:blipFill>
          <a:blip r:embed="rId3"/>
          <a:srcRect/>
          <a:stretch>
            <a:fillRect/>
          </a:stretch>
        </p:blipFill>
        <p:spPr bwMode="auto">
          <a:xfrm>
            <a:off x="5724128" y="2636912"/>
            <a:ext cx="1785950" cy="1785950"/>
          </a:xfrm>
          <a:prstGeom prst="rect">
            <a:avLst/>
          </a:prstGeom>
          <a:noFill/>
        </p:spPr>
      </p:pic>
    </p:spTree>
    <p:extLst>
      <p:ext uri="{BB962C8B-B14F-4D97-AF65-F5344CB8AC3E}">
        <p14:creationId xmlns:p14="http://schemas.microsoft.com/office/powerpoint/2010/main" val="3847953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密码学的发展史</a:t>
            </a:r>
            <a:r>
              <a:rPr lang="en-US" altLang="zh-CN" dirty="0" smtClean="0"/>
              <a:t>—</a:t>
            </a:r>
            <a:r>
              <a:rPr lang="zh-CN" altLang="en-US" sz="2800" dirty="0" smtClean="0"/>
              <a:t>机械加密阶段</a:t>
            </a:r>
            <a:endParaRPr lang="zh-CN" altLang="en-US" sz="2800" dirty="0"/>
          </a:p>
        </p:txBody>
      </p:sp>
      <p:sp>
        <p:nvSpPr>
          <p:cNvPr id="3" name="内容占位符 2"/>
          <p:cNvSpPr>
            <a:spLocks noGrp="1"/>
          </p:cNvSpPr>
          <p:nvPr>
            <p:ph idx="1"/>
          </p:nvPr>
        </p:nvSpPr>
        <p:spPr/>
        <p:txBody>
          <a:bodyPr/>
          <a:lstStyle/>
          <a:p>
            <a:r>
              <a:rPr lang="zh-CN" altLang="en-US" dirty="0" smtClean="0"/>
              <a:t>第一次世界大战期间</a:t>
            </a:r>
            <a:endParaRPr lang="en-US" altLang="zh-CN" dirty="0" smtClean="0"/>
          </a:p>
          <a:p>
            <a:pPr lvl="1">
              <a:lnSpc>
                <a:spcPct val="80000"/>
              </a:lnSpc>
            </a:pPr>
            <a:r>
              <a:rPr lang="zh-CN" altLang="en-US" sz="1500" dirty="0" smtClean="0"/>
              <a:t>以</a:t>
            </a:r>
            <a:r>
              <a:rPr lang="zh-CN" altLang="en-US" sz="1500" dirty="0"/>
              <a:t>德国海军的无线电密码为代表，多次被英国情报部门破译；</a:t>
            </a:r>
            <a:endParaRPr lang="en-US" altLang="zh-CN" sz="1500" dirty="0"/>
          </a:p>
          <a:p>
            <a:r>
              <a:rPr lang="zh-CN" altLang="en-US" dirty="0" smtClean="0"/>
              <a:t>第二次世界大战期间</a:t>
            </a:r>
            <a:endParaRPr lang="en-US" altLang="zh-CN" dirty="0" smtClean="0"/>
          </a:p>
          <a:p>
            <a:pPr lvl="1">
              <a:lnSpc>
                <a:spcPct val="80000"/>
              </a:lnSpc>
            </a:pPr>
            <a:r>
              <a:rPr lang="zh-CN" altLang="en-US" sz="1500" dirty="0"/>
              <a:t>转轮机最具代表性，以</a:t>
            </a:r>
            <a:r>
              <a:rPr lang="en-US" altLang="zh-CN" sz="1500" dirty="0"/>
              <a:t>Enigma</a:t>
            </a:r>
            <a:r>
              <a:rPr lang="zh-CN" altLang="en-US" sz="1500" dirty="0"/>
              <a:t>发明的转轮机复杂度最高。最终被英国数学家阿兰</a:t>
            </a:r>
            <a:r>
              <a:rPr lang="en-US" altLang="zh-CN" sz="1500" dirty="0"/>
              <a:t>·</a:t>
            </a:r>
            <a:r>
              <a:rPr lang="zh-CN" altLang="en-US" sz="1500" dirty="0"/>
              <a:t>图灵破解；</a:t>
            </a:r>
            <a:endParaRPr lang="en-US" altLang="zh-CN" sz="1500" dirty="0"/>
          </a:p>
          <a:p>
            <a:r>
              <a:rPr lang="zh-CN" altLang="en-US" dirty="0" smtClean="0"/>
              <a:t>视频链接</a:t>
            </a:r>
            <a:endParaRPr lang="en-US" altLang="zh-CN" dirty="0" smtClean="0"/>
          </a:p>
          <a:p>
            <a:r>
              <a:rPr lang="en-US" altLang="zh-CN" dirty="0" smtClean="0"/>
              <a:t>https</a:t>
            </a:r>
            <a:r>
              <a:rPr lang="en-US" altLang="zh-CN" dirty="0"/>
              <a:t>://open.163.com/newview/movie/free?pid=M99VI993U&amp;mid=M9AEV08GH</a:t>
            </a:r>
            <a:endParaRPr lang="zh-CN" altLang="en-US" dirty="0"/>
          </a:p>
        </p:txBody>
      </p:sp>
    </p:spTree>
    <p:extLst>
      <p:ext uri="{BB962C8B-B14F-4D97-AF65-F5344CB8AC3E}">
        <p14:creationId xmlns:p14="http://schemas.microsoft.com/office/powerpoint/2010/main" val="32238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764704"/>
            <a:ext cx="7776864" cy="900649"/>
          </a:xfrm>
        </p:spPr>
        <p:txBody>
          <a:bodyPr>
            <a:noAutofit/>
          </a:bodyPr>
          <a:lstStyle/>
          <a:p>
            <a:r>
              <a:rPr lang="zh-CN" altLang="en-US" sz="4000" dirty="0" smtClean="0"/>
              <a:t>密码学的发展史</a:t>
            </a:r>
            <a:r>
              <a:rPr lang="en-US" altLang="zh-CN" sz="4000" dirty="0" smtClean="0"/>
              <a:t>—</a:t>
            </a:r>
            <a:r>
              <a:rPr lang="zh-CN" altLang="en-US" sz="3200" dirty="0" smtClean="0"/>
              <a:t>计算机加密阶段</a:t>
            </a:r>
            <a:endParaRPr lang="zh-CN" altLang="en-US" sz="3200" dirty="0"/>
          </a:p>
        </p:txBody>
      </p:sp>
      <p:sp>
        <p:nvSpPr>
          <p:cNvPr id="3" name="内容占位符 2"/>
          <p:cNvSpPr>
            <a:spLocks noGrp="1"/>
          </p:cNvSpPr>
          <p:nvPr>
            <p:ph idx="4294967295"/>
          </p:nvPr>
        </p:nvSpPr>
        <p:spPr>
          <a:xfrm>
            <a:off x="457200" y="1844824"/>
            <a:ext cx="8219256" cy="4320480"/>
          </a:xfrm>
        </p:spPr>
        <p:txBody>
          <a:bodyPr>
            <a:normAutofit/>
          </a:bodyPr>
          <a:lstStyle/>
          <a:p>
            <a:pPr lvl="1"/>
            <a:r>
              <a:rPr lang="zh-CN" altLang="en-US" dirty="0" smtClean="0"/>
              <a:t>计算机的发展，使得更为复杂的加密算法设计成为可能</a:t>
            </a:r>
            <a:endParaRPr lang="en-US" altLang="zh-CN" dirty="0" smtClean="0"/>
          </a:p>
          <a:p>
            <a:pPr lvl="1"/>
            <a:r>
              <a:rPr lang="en-US" altLang="zh-CN" dirty="0" smtClean="0"/>
              <a:t>1949</a:t>
            </a:r>
            <a:r>
              <a:rPr lang="zh-CN" altLang="en-US" dirty="0" smtClean="0"/>
              <a:t>年信息论始祖</a:t>
            </a:r>
            <a:r>
              <a:rPr lang="en-US" altLang="zh-CN" dirty="0" smtClean="0"/>
              <a:t>Shannon</a:t>
            </a:r>
            <a:r>
              <a:rPr lang="zh-CN" altLang="en-US" dirty="0" smtClean="0"/>
              <a:t>发表了</a:t>
            </a:r>
            <a:r>
              <a:rPr lang="en-US" altLang="zh-CN" dirty="0" smtClean="0"/>
              <a:t>《</a:t>
            </a:r>
            <a:r>
              <a:rPr lang="zh-CN" altLang="en-US" dirty="0" smtClean="0"/>
              <a:t>保密系统的通信理论</a:t>
            </a:r>
            <a:r>
              <a:rPr lang="en-US" altLang="zh-CN" dirty="0" smtClean="0"/>
              <a:t>》</a:t>
            </a:r>
            <a:r>
              <a:rPr lang="zh-CN" altLang="en-US" dirty="0" smtClean="0"/>
              <a:t>，密码学由一门艺术变为一门真正的科学；</a:t>
            </a:r>
            <a:endParaRPr lang="en-US" altLang="zh-CN" dirty="0" smtClean="0"/>
          </a:p>
          <a:p>
            <a:pPr lvl="1"/>
            <a:r>
              <a:rPr lang="en-US" altLang="zh-CN" dirty="0" smtClean="0"/>
              <a:t>1976</a:t>
            </a:r>
            <a:r>
              <a:rPr lang="zh-CN" altLang="en-US" dirty="0" smtClean="0"/>
              <a:t>年密码学家</a:t>
            </a:r>
            <a:r>
              <a:rPr lang="en-US" altLang="zh-CN" dirty="0" err="1" smtClean="0"/>
              <a:t>Diffie</a:t>
            </a:r>
            <a:r>
              <a:rPr lang="zh-CN" altLang="en-US" dirty="0" smtClean="0"/>
              <a:t>和</a:t>
            </a:r>
            <a:r>
              <a:rPr lang="en-US" altLang="zh-CN" dirty="0" smtClean="0"/>
              <a:t>Hellman</a:t>
            </a:r>
            <a:r>
              <a:rPr lang="zh-CN" altLang="en-US" dirty="0" smtClean="0"/>
              <a:t>发表了</a:t>
            </a:r>
            <a:r>
              <a:rPr lang="en-US" altLang="zh-CN" dirty="0" smtClean="0"/>
              <a:t>《</a:t>
            </a:r>
            <a:r>
              <a:rPr lang="zh-CN" altLang="en-US" dirty="0" smtClean="0"/>
              <a:t>密码学的新方向</a:t>
            </a:r>
            <a:r>
              <a:rPr lang="en-US" altLang="zh-CN" dirty="0" smtClean="0"/>
              <a:t>》</a:t>
            </a:r>
            <a:r>
              <a:rPr lang="zh-CN" altLang="en-US" dirty="0" smtClean="0"/>
              <a:t>，提出了密钥</a:t>
            </a:r>
            <a:r>
              <a:rPr lang="en-US" altLang="zh-CN" dirty="0" smtClean="0"/>
              <a:t>DH</a:t>
            </a:r>
            <a:r>
              <a:rPr lang="zh-CN" altLang="en-US" dirty="0" smtClean="0"/>
              <a:t>密钥交换算法，解决了密钥管理问题，公钥密码学出现；</a:t>
            </a:r>
            <a:endParaRPr lang="en-US" altLang="zh-CN" dirty="0" smtClean="0"/>
          </a:p>
          <a:p>
            <a:pPr lvl="1"/>
            <a:r>
              <a:rPr lang="en-US" altLang="zh-CN" dirty="0" smtClean="0"/>
              <a:t>1977</a:t>
            </a:r>
            <a:r>
              <a:rPr lang="zh-CN" altLang="en-US" dirty="0" smtClean="0"/>
              <a:t>年，美国加密标准</a:t>
            </a:r>
            <a:r>
              <a:rPr lang="en-US" altLang="zh-CN" dirty="0" smtClean="0"/>
              <a:t>DES</a:t>
            </a:r>
            <a:r>
              <a:rPr lang="zh-CN" altLang="en-US" dirty="0" smtClean="0"/>
              <a:t>的颁布，第一个完善的公钥密码体制</a:t>
            </a:r>
            <a:r>
              <a:rPr lang="en-US" altLang="zh-CN" dirty="0" smtClean="0"/>
              <a:t>RSA</a:t>
            </a:r>
            <a:r>
              <a:rPr lang="zh-CN" altLang="en-US" dirty="0" smtClean="0"/>
              <a:t>的提出；</a:t>
            </a:r>
            <a:endParaRPr lang="en-US" altLang="zh-CN" dirty="0" smtClean="0"/>
          </a:p>
          <a:p>
            <a:pPr lvl="1"/>
            <a:r>
              <a:rPr lang="en-US" altLang="zh-CN" dirty="0" smtClean="0"/>
              <a:t>1997</a:t>
            </a:r>
            <a:r>
              <a:rPr lang="zh-CN" altLang="en-US" dirty="0" smtClean="0"/>
              <a:t>年美国征集新的国家密码标准</a:t>
            </a:r>
            <a:r>
              <a:rPr lang="en-US" altLang="zh-CN" dirty="0" smtClean="0"/>
              <a:t>AES</a:t>
            </a:r>
            <a:r>
              <a:rPr lang="zh-CN" altLang="en-US" dirty="0" smtClean="0"/>
              <a:t>，比利时密码学家提出的</a:t>
            </a:r>
            <a:r>
              <a:rPr lang="en-US" altLang="zh-CN" dirty="0" err="1" smtClean="0"/>
              <a:t>Rijndael</a:t>
            </a:r>
            <a:r>
              <a:rPr lang="zh-CN" altLang="en-US" dirty="0" smtClean="0"/>
              <a:t>算法入选</a:t>
            </a:r>
            <a:r>
              <a:rPr lang="en-US" altLang="zh-CN" dirty="0" smtClean="0"/>
              <a:t>;</a:t>
            </a:r>
          </a:p>
          <a:p>
            <a:pPr lvl="1"/>
            <a:r>
              <a:rPr lang="zh-CN" altLang="en-US" dirty="0" smtClean="0"/>
              <a:t>量子计算机和量子密码的出现；</a:t>
            </a:r>
            <a:endParaRPr lang="en-US" altLang="zh-CN" dirty="0" smtClean="0"/>
          </a:p>
          <a:p>
            <a:pPr lvl="1"/>
            <a:r>
              <a:rPr lang="en-US" altLang="zh-CN" dirty="0">
                <a:hlinkClick r:id="rId2"/>
              </a:rPr>
              <a:t>https://open.163.com/newview/movie/courseintro?newurl=%</a:t>
            </a:r>
            <a:r>
              <a:rPr lang="en-US" altLang="zh-CN" dirty="0" smtClean="0">
                <a:hlinkClick r:id="rId2"/>
              </a:rPr>
              <a:t>2Fspecial%2FKhan%2Fmoderncryptography.html</a:t>
            </a:r>
            <a:endParaRPr lang="en-US" altLang="zh-CN" dirty="0" smtClean="0"/>
          </a:p>
          <a:p>
            <a:pPr lvl="1"/>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121699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后量子密码的发展</a:t>
            </a:r>
            <a:endParaRPr lang="zh-CN" altLang="en-US" dirty="0"/>
          </a:p>
        </p:txBody>
      </p:sp>
      <p:sp>
        <p:nvSpPr>
          <p:cNvPr id="3" name="内容占位符 2"/>
          <p:cNvSpPr>
            <a:spLocks noGrp="1"/>
          </p:cNvSpPr>
          <p:nvPr>
            <p:ph idx="1"/>
          </p:nvPr>
        </p:nvSpPr>
        <p:spPr>
          <a:xfrm>
            <a:off x="297415" y="1772816"/>
            <a:ext cx="8712968" cy="4709120"/>
          </a:xfrm>
        </p:spPr>
        <p:txBody>
          <a:bodyPr>
            <a:normAutofit fontScale="55000" lnSpcReduction="20000"/>
          </a:bodyPr>
          <a:lstStyle/>
          <a:p>
            <a:r>
              <a:rPr lang="en-US" altLang="zh-CN" dirty="0"/>
              <a:t>2012</a:t>
            </a:r>
            <a:r>
              <a:rPr lang="zh-CN" altLang="en-US" dirty="0"/>
              <a:t>：</a:t>
            </a:r>
            <a:r>
              <a:rPr lang="en-US" altLang="zh-CN" dirty="0"/>
              <a:t>NIST </a:t>
            </a:r>
            <a:r>
              <a:rPr lang="zh-CN" altLang="en-US" dirty="0"/>
              <a:t>启动后量子密码方向的研究</a:t>
            </a:r>
          </a:p>
          <a:p>
            <a:r>
              <a:rPr lang="en-US" altLang="zh-CN" dirty="0"/>
              <a:t>2015.1</a:t>
            </a:r>
            <a:r>
              <a:rPr lang="zh-CN" altLang="en-US" dirty="0"/>
              <a:t>：</a:t>
            </a:r>
            <a:r>
              <a:rPr lang="en-US" altLang="zh-CN" dirty="0"/>
              <a:t>NIST </a:t>
            </a:r>
            <a:r>
              <a:rPr lang="zh-CN" altLang="en-US" dirty="0"/>
              <a:t>举行第一届后量子密码 </a:t>
            </a:r>
            <a:r>
              <a:rPr lang="en-US" altLang="zh-CN" dirty="0"/>
              <a:t>workshop</a:t>
            </a:r>
          </a:p>
          <a:p>
            <a:r>
              <a:rPr lang="en-US" altLang="zh-CN" dirty="0"/>
              <a:t>2016.2</a:t>
            </a:r>
            <a:r>
              <a:rPr lang="zh-CN" altLang="en-US" dirty="0"/>
              <a:t>：</a:t>
            </a:r>
            <a:r>
              <a:rPr lang="en-US" altLang="zh-CN" dirty="0"/>
              <a:t>NIST </a:t>
            </a:r>
            <a:r>
              <a:rPr lang="zh-CN" altLang="en-US" dirty="0"/>
              <a:t>宣布即将启动全球范围内的后量子公钥密码算法标准征集工作 </a:t>
            </a:r>
            <a:r>
              <a:rPr lang="en-US" altLang="zh-CN" dirty="0"/>
              <a:t>(https://csrc.nist.gov/CSRC/media/Projects/Post-Quantum-Cryptography/documents/pqcrypto-2016-presentation.pdf)</a:t>
            </a:r>
          </a:p>
          <a:p>
            <a:r>
              <a:rPr lang="en-US" altLang="zh-CN" dirty="0"/>
              <a:t>2016.4</a:t>
            </a:r>
            <a:r>
              <a:rPr lang="zh-CN" altLang="en-US" dirty="0"/>
              <a:t>：</a:t>
            </a:r>
            <a:r>
              <a:rPr lang="en-US" altLang="zh-CN" dirty="0"/>
              <a:t>NIST </a:t>
            </a:r>
            <a:r>
              <a:rPr lang="zh-CN" altLang="en-US" dirty="0"/>
              <a:t>发布了关于后量子密码的研究报告 </a:t>
            </a:r>
            <a:r>
              <a:rPr lang="en-US" altLang="zh-CN" dirty="0"/>
              <a:t>(https://csrc.nist.gov/publications/detail/nistir/8105/final)</a:t>
            </a:r>
          </a:p>
          <a:p>
            <a:r>
              <a:rPr lang="en-US" altLang="zh-CN" dirty="0"/>
              <a:t>2016.12</a:t>
            </a:r>
            <a:r>
              <a:rPr lang="zh-CN" altLang="en-US" dirty="0"/>
              <a:t>：</a:t>
            </a:r>
            <a:r>
              <a:rPr lang="en-US" altLang="zh-CN" dirty="0"/>
              <a:t>NIST </a:t>
            </a:r>
            <a:r>
              <a:rPr lang="zh-CN" altLang="en-US" dirty="0"/>
              <a:t>正式启动了全球范围内的后量子公钥密码算法标准征集工作 </a:t>
            </a:r>
            <a:r>
              <a:rPr lang="en-US" altLang="zh-CN" dirty="0"/>
              <a:t>(https://csrc.nist.gov/news/2016/public-key-post-quantum-cryptographic-algorithms)</a:t>
            </a:r>
          </a:p>
          <a:p>
            <a:r>
              <a:rPr lang="en-US" altLang="zh-CN" dirty="0"/>
              <a:t>2017.9.30</a:t>
            </a:r>
            <a:r>
              <a:rPr lang="zh-CN" altLang="en-US" dirty="0"/>
              <a:t>：提交初始版本算法，以便 </a:t>
            </a:r>
            <a:r>
              <a:rPr lang="en-US" altLang="zh-CN" dirty="0"/>
              <a:t>NIST </a:t>
            </a:r>
            <a:r>
              <a:rPr lang="zh-CN" altLang="en-US" dirty="0"/>
              <a:t>检查提案的合规和完整性</a:t>
            </a:r>
          </a:p>
          <a:p>
            <a:r>
              <a:rPr lang="en-US" altLang="zh-CN" dirty="0"/>
              <a:t>2017.11.30</a:t>
            </a:r>
            <a:r>
              <a:rPr lang="zh-CN" altLang="en-US" dirty="0"/>
              <a:t>：</a:t>
            </a:r>
            <a:r>
              <a:rPr lang="en-US" altLang="zh-CN" dirty="0"/>
              <a:t>NIST </a:t>
            </a:r>
            <a:r>
              <a:rPr lang="zh-CN" altLang="en-US" dirty="0"/>
              <a:t>的标准草案征集的提交工作已经截止</a:t>
            </a:r>
          </a:p>
          <a:p>
            <a:r>
              <a:rPr lang="en-US" altLang="zh-CN" dirty="0"/>
              <a:t>2017.12</a:t>
            </a:r>
            <a:r>
              <a:rPr lang="zh-CN" altLang="en-US" dirty="0"/>
              <a:t>：</a:t>
            </a:r>
            <a:r>
              <a:rPr lang="en-US" altLang="zh-CN" dirty="0"/>
              <a:t>NIST </a:t>
            </a:r>
            <a:r>
              <a:rPr lang="zh-CN" altLang="en-US" dirty="0"/>
              <a:t>公布了所有符合最低要求的算法 </a:t>
            </a:r>
            <a:r>
              <a:rPr lang="en-US" altLang="zh-CN" dirty="0"/>
              <a:t>(https://csrc.nist.gov/projects/post-quantum-cryptography/round-1-submissions)</a:t>
            </a:r>
          </a:p>
          <a:p>
            <a:r>
              <a:rPr lang="en-US" altLang="zh-CN" dirty="0"/>
              <a:t>2018.4</a:t>
            </a:r>
            <a:r>
              <a:rPr lang="zh-CN" altLang="en-US" dirty="0"/>
              <a:t>：</a:t>
            </a:r>
            <a:r>
              <a:rPr lang="en-US" altLang="zh-CN" dirty="0"/>
              <a:t>NIST </a:t>
            </a:r>
            <a:r>
              <a:rPr lang="zh-CN" altLang="en-US" dirty="0"/>
              <a:t>举办了第一届后量子密码标准工作会议 </a:t>
            </a:r>
            <a:r>
              <a:rPr lang="en-US" altLang="zh-CN" dirty="0"/>
              <a:t>(https://csrc.nist.gov/events/2018/first-pqc-standardization-conference)</a:t>
            </a:r>
          </a:p>
          <a:p>
            <a:r>
              <a:rPr lang="en-US" altLang="zh-CN" dirty="0"/>
              <a:t>2018/2019</a:t>
            </a:r>
            <a:r>
              <a:rPr lang="zh-CN" altLang="en-US" dirty="0"/>
              <a:t>：</a:t>
            </a:r>
            <a:r>
              <a:rPr lang="en-US" altLang="zh-CN" dirty="0"/>
              <a:t>NIST </a:t>
            </a:r>
            <a:r>
              <a:rPr lang="zh-CN" altLang="en-US" dirty="0"/>
              <a:t>淘汰一批算法，开启第二轮评审</a:t>
            </a:r>
          </a:p>
          <a:p>
            <a:r>
              <a:rPr lang="en-US" altLang="zh-CN" dirty="0"/>
              <a:t>2019 </a:t>
            </a:r>
            <a:r>
              <a:rPr lang="zh-CN" altLang="en-US" dirty="0"/>
              <a:t>下半年举行第二届后量子密码标准工作会议</a:t>
            </a:r>
          </a:p>
          <a:p>
            <a:r>
              <a:rPr lang="en-US" altLang="zh-CN" dirty="0"/>
              <a:t>2020/2021</a:t>
            </a:r>
            <a:r>
              <a:rPr lang="zh-CN" altLang="en-US" dirty="0"/>
              <a:t>：</a:t>
            </a:r>
            <a:r>
              <a:rPr lang="en-US" altLang="zh-CN" dirty="0"/>
              <a:t>NIST </a:t>
            </a:r>
            <a:r>
              <a:rPr lang="zh-CN" altLang="en-US" dirty="0"/>
              <a:t>开启第三轮评审，或选定将被标准化的算法</a:t>
            </a:r>
          </a:p>
          <a:p>
            <a:r>
              <a:rPr lang="en-US" altLang="zh-CN" dirty="0"/>
              <a:t>2022/2024</a:t>
            </a:r>
            <a:r>
              <a:rPr lang="zh-CN" altLang="en-US" dirty="0"/>
              <a:t>：</a:t>
            </a:r>
            <a:r>
              <a:rPr lang="en-US" altLang="zh-CN" dirty="0"/>
              <a:t>NIST </a:t>
            </a:r>
            <a:r>
              <a:rPr lang="zh-CN" altLang="en-US" dirty="0"/>
              <a:t>后量子密码算法标准发布</a:t>
            </a:r>
          </a:p>
          <a:p>
            <a:r>
              <a:rPr lang="zh-CN" altLang="en-US" dirty="0"/>
              <a:t>其他标准化组织的行动</a:t>
            </a:r>
          </a:p>
        </p:txBody>
      </p:sp>
    </p:spTree>
    <p:extLst>
      <p:ext uri="{BB962C8B-B14F-4D97-AF65-F5344CB8AC3E}">
        <p14:creationId xmlns:p14="http://schemas.microsoft.com/office/powerpoint/2010/main" val="159521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400" dirty="0"/>
              <a:t>密码学分</a:t>
            </a:r>
            <a:r>
              <a:rPr lang="zh-CN" altLang="zh-CN" sz="4400" dirty="0" smtClean="0"/>
              <a:t>类</a:t>
            </a:r>
            <a:r>
              <a:rPr lang="en-US" altLang="zh-CN" sz="4400" dirty="0" smtClean="0"/>
              <a:t>—</a:t>
            </a:r>
            <a:r>
              <a:rPr lang="zh-CN" altLang="en-US" sz="3600" dirty="0" smtClean="0"/>
              <a:t>设计（编码）</a:t>
            </a:r>
            <a:endParaRPr lang="zh-CN" altLang="en-US" sz="3600" dirty="0"/>
          </a:p>
        </p:txBody>
      </p:sp>
      <p:sp>
        <p:nvSpPr>
          <p:cNvPr id="3" name="内容占位符 2"/>
          <p:cNvSpPr>
            <a:spLocks noGrp="1"/>
          </p:cNvSpPr>
          <p:nvPr>
            <p:ph idx="1"/>
          </p:nvPr>
        </p:nvSpPr>
        <p:spPr>
          <a:xfrm>
            <a:off x="415322" y="1845734"/>
            <a:ext cx="8477157" cy="4391578"/>
          </a:xfrm>
        </p:spPr>
        <p:txBody>
          <a:bodyPr>
            <a:normAutofit/>
          </a:bodyPr>
          <a:lstStyle/>
          <a:p>
            <a:pPr fontAlgn="ctr"/>
            <a:r>
              <a:rPr lang="zh-CN" altLang="zh-CN" sz="2800" dirty="0" smtClean="0"/>
              <a:t>密码</a:t>
            </a:r>
            <a:r>
              <a:rPr lang="zh-CN" altLang="zh-CN" sz="2800" dirty="0"/>
              <a:t>编码学：</a:t>
            </a:r>
            <a:r>
              <a:rPr lang="en-US" altLang="zh-CN" sz="2800" dirty="0"/>
              <a:t>Cryptography</a:t>
            </a:r>
            <a:r>
              <a:rPr lang="zh-CN" altLang="zh-CN" sz="2800" dirty="0"/>
              <a:t>；</a:t>
            </a:r>
            <a:r>
              <a:rPr lang="en-US" altLang="zh-CN" sz="2800" dirty="0"/>
              <a:t> </a:t>
            </a:r>
            <a:endParaRPr lang="zh-CN" altLang="zh-CN" sz="2800" dirty="0"/>
          </a:p>
          <a:p>
            <a:pPr lvl="1" fontAlgn="ctr"/>
            <a:r>
              <a:rPr lang="zh-CN" altLang="zh-CN" dirty="0" smtClean="0"/>
              <a:t>从安全目标划分：</a:t>
            </a:r>
          </a:p>
          <a:p>
            <a:pPr lvl="2" fontAlgn="ctr"/>
            <a:r>
              <a:rPr lang="zh-CN" altLang="zh-CN" sz="1700" dirty="0" smtClean="0"/>
              <a:t>保密体制：保障信息不被攻击者窃取：</a:t>
            </a:r>
          </a:p>
          <a:p>
            <a:pPr lvl="2" fontAlgn="ctr"/>
            <a:r>
              <a:rPr lang="zh-CN" altLang="zh-CN" sz="1700" dirty="0" smtClean="0"/>
              <a:t>认证</a:t>
            </a:r>
            <a:r>
              <a:rPr lang="zh-CN" altLang="zh-CN" sz="1700" dirty="0"/>
              <a:t>体制：</a:t>
            </a:r>
          </a:p>
          <a:p>
            <a:pPr lvl="3" fontAlgn="ctr"/>
            <a:r>
              <a:rPr lang="zh-CN" altLang="zh-CN" sz="1500" dirty="0"/>
              <a:t>消息认证：保障信息不被假冒，由消息认证码体制和数字签名方案来实现；</a:t>
            </a:r>
          </a:p>
          <a:p>
            <a:pPr lvl="3" fontAlgn="ctr"/>
            <a:r>
              <a:rPr lang="zh-CN" altLang="zh-CN" sz="1500" dirty="0"/>
              <a:t>实体认证：保障交互者可以确认对方身份的真实性，由身份鉴别（认证）协议来实现。</a:t>
            </a:r>
          </a:p>
          <a:p>
            <a:pPr lvl="1" fontAlgn="ctr"/>
            <a:r>
              <a:rPr lang="zh-CN" altLang="zh-CN" dirty="0"/>
              <a:t>体制的安全性基于密钥的安全性，密钥管理技术是所有体制的基石</a:t>
            </a:r>
            <a:r>
              <a:rPr lang="zh-CN" altLang="zh-CN" dirty="0" smtClean="0"/>
              <a:t>，</a:t>
            </a:r>
            <a:endParaRPr lang="en-US" altLang="zh-CN" dirty="0" smtClean="0"/>
          </a:p>
          <a:p>
            <a:pPr lvl="2" fontAlgn="ctr"/>
            <a:r>
              <a:rPr lang="zh-CN" altLang="en-US" sz="1700" dirty="0"/>
              <a:t>柯克霍夫原则：加解密算法的安全性完全取决于密钥的安全性</a:t>
            </a:r>
            <a:r>
              <a:rPr lang="zh-CN" altLang="en-US" sz="1700" dirty="0"/>
              <a:t>；</a:t>
            </a:r>
            <a:endParaRPr lang="en-US" altLang="zh-CN" sz="1700" dirty="0"/>
          </a:p>
          <a:p>
            <a:pPr lvl="1" fontAlgn="ctr"/>
            <a:r>
              <a:rPr lang="zh-CN" altLang="zh-CN" dirty="0" smtClean="0"/>
              <a:t>密钥</a:t>
            </a:r>
            <a:r>
              <a:rPr lang="zh-CN" altLang="zh-CN" dirty="0"/>
              <a:t>策略上分为</a:t>
            </a:r>
          </a:p>
          <a:p>
            <a:pPr lvl="2" fontAlgn="ctr">
              <a:lnSpc>
                <a:spcPct val="100000"/>
              </a:lnSpc>
            </a:pPr>
            <a:r>
              <a:rPr lang="zh-CN" altLang="zh-CN" sz="1700" dirty="0"/>
              <a:t>对称密码体制</a:t>
            </a:r>
          </a:p>
          <a:p>
            <a:pPr lvl="2" fontAlgn="ctr">
              <a:lnSpc>
                <a:spcPct val="100000"/>
              </a:lnSpc>
            </a:pPr>
            <a:r>
              <a:rPr lang="zh-CN" altLang="zh-CN" sz="1700" dirty="0"/>
              <a:t>非对称密码体制</a:t>
            </a:r>
            <a:endParaRPr lang="zh-CN" altLang="en-US" sz="1700" dirty="0"/>
          </a:p>
        </p:txBody>
      </p:sp>
    </p:spTree>
    <p:extLst>
      <p:ext uri="{BB962C8B-B14F-4D97-AF65-F5344CB8AC3E}">
        <p14:creationId xmlns:p14="http://schemas.microsoft.com/office/powerpoint/2010/main" val="2569948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密码学分类</a:t>
            </a:r>
            <a:r>
              <a:rPr lang="en-US" altLang="zh-CN" sz="4000" dirty="0" smtClean="0"/>
              <a:t>—</a:t>
            </a:r>
            <a:r>
              <a:rPr lang="zh-CN" altLang="en-US" sz="3200" dirty="0" smtClean="0"/>
              <a:t>分析（攻击）</a:t>
            </a:r>
            <a:endParaRPr lang="zh-CN" altLang="en-US" dirty="0"/>
          </a:p>
        </p:txBody>
      </p:sp>
      <p:sp>
        <p:nvSpPr>
          <p:cNvPr id="3" name="内容占位符 2"/>
          <p:cNvSpPr>
            <a:spLocks noGrp="1"/>
          </p:cNvSpPr>
          <p:nvPr>
            <p:ph idx="1"/>
          </p:nvPr>
        </p:nvSpPr>
        <p:spPr/>
        <p:txBody>
          <a:bodyPr>
            <a:normAutofit/>
          </a:bodyPr>
          <a:lstStyle/>
          <a:p>
            <a:r>
              <a:rPr lang="zh-CN" altLang="zh-CN" sz="2400" dirty="0"/>
              <a:t>密码分析学：</a:t>
            </a:r>
            <a:r>
              <a:rPr lang="en-US" altLang="zh-CN" sz="2400" dirty="0"/>
              <a:t>Cryptanalysis</a:t>
            </a:r>
            <a:endParaRPr lang="zh-CN" altLang="zh-CN" sz="2400" dirty="0"/>
          </a:p>
          <a:p>
            <a:pPr lvl="1" fontAlgn="ctr"/>
            <a:r>
              <a:rPr lang="zh-CN" altLang="zh-CN" sz="2523" dirty="0"/>
              <a:t>破解保密体制就是获得密钥或推导出明文，根据破解的目标，密码体制分为不同的安全等级：</a:t>
            </a:r>
          </a:p>
          <a:p>
            <a:pPr lvl="2" fontAlgn="ctr"/>
            <a:r>
              <a:rPr lang="zh-CN" altLang="zh-CN" sz="1800" dirty="0"/>
              <a:t>全部</a:t>
            </a:r>
            <a:r>
              <a:rPr lang="zh-CN" altLang="zh-CN" sz="1800" dirty="0" smtClean="0"/>
              <a:t>破解</a:t>
            </a:r>
            <a:r>
              <a:rPr lang="zh-CN" altLang="en-US" sz="1800" dirty="0" smtClean="0"/>
              <a:t>：密码分析者找到密钥</a:t>
            </a:r>
            <a:r>
              <a:rPr lang="en-US" altLang="zh-CN" sz="1800" dirty="0" smtClean="0"/>
              <a:t>k</a:t>
            </a:r>
            <a:endParaRPr lang="zh-CN" altLang="zh-CN" sz="1800" dirty="0"/>
          </a:p>
          <a:p>
            <a:pPr lvl="2" fontAlgn="ctr"/>
            <a:r>
              <a:rPr lang="zh-CN" altLang="zh-CN" sz="1800" dirty="0"/>
              <a:t>全盘</a:t>
            </a:r>
            <a:r>
              <a:rPr lang="zh-CN" altLang="zh-CN" sz="1800" dirty="0" smtClean="0"/>
              <a:t>推导</a:t>
            </a:r>
            <a:r>
              <a:rPr lang="zh-CN" altLang="en-US" sz="1800" dirty="0" smtClean="0"/>
              <a:t>：密码分析者找到一个替代算法，使得可以在不知道密钥</a:t>
            </a:r>
            <a:r>
              <a:rPr lang="en-US" altLang="zh-CN" sz="1800" dirty="0" smtClean="0"/>
              <a:t>k</a:t>
            </a:r>
            <a:r>
              <a:rPr lang="zh-CN" altLang="en-US" sz="1800" dirty="0" smtClean="0"/>
              <a:t>的情况下，通过替代算法恢复任意密文对应的明文。</a:t>
            </a:r>
            <a:endParaRPr lang="zh-CN" altLang="zh-CN" sz="1800" dirty="0"/>
          </a:p>
          <a:p>
            <a:pPr lvl="2" fontAlgn="ctr"/>
            <a:r>
              <a:rPr lang="zh-CN" altLang="zh-CN" sz="1800" dirty="0"/>
              <a:t>实例</a:t>
            </a:r>
            <a:r>
              <a:rPr lang="zh-CN" altLang="zh-CN" sz="1800" dirty="0" smtClean="0"/>
              <a:t>推导</a:t>
            </a:r>
            <a:r>
              <a:rPr lang="zh-CN" altLang="en-US" sz="1800" dirty="0" smtClean="0"/>
              <a:t>：密码分析者从截获的密文中恢复明文</a:t>
            </a:r>
            <a:endParaRPr lang="zh-CN" altLang="zh-CN" sz="1800" dirty="0"/>
          </a:p>
          <a:p>
            <a:pPr lvl="2" fontAlgn="ctr"/>
            <a:r>
              <a:rPr lang="zh-CN" altLang="zh-CN" sz="1800" dirty="0"/>
              <a:t>信息</a:t>
            </a:r>
            <a:r>
              <a:rPr lang="zh-CN" altLang="zh-CN" sz="1800" dirty="0" smtClean="0"/>
              <a:t>推导</a:t>
            </a:r>
            <a:r>
              <a:rPr lang="zh-CN" altLang="en-US" sz="1800" dirty="0" smtClean="0"/>
              <a:t>：密码分析者获得一些有关密钥或明文的信息，这些信息可能是密钥的几个位、有关明文格式的信息等。</a:t>
            </a:r>
            <a:endParaRPr lang="en-US" altLang="zh-CN" sz="1800" dirty="0" smtClean="0"/>
          </a:p>
          <a:p>
            <a:pPr marL="201168" lvl="1" indent="0" fontAlgn="ctr">
              <a:buNone/>
            </a:pPr>
            <a:endParaRPr lang="zh-CN" altLang="zh-CN" sz="2200" dirty="0"/>
          </a:p>
          <a:p>
            <a:endParaRPr lang="zh-CN" altLang="en-US" b="1" dirty="0"/>
          </a:p>
        </p:txBody>
      </p:sp>
    </p:spTree>
    <p:extLst>
      <p:ext uri="{BB962C8B-B14F-4D97-AF65-F5344CB8AC3E}">
        <p14:creationId xmlns:p14="http://schemas.microsoft.com/office/powerpoint/2010/main" val="1129980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密码学分类</a:t>
            </a:r>
            <a:r>
              <a:rPr lang="en-US" altLang="zh-CN" dirty="0"/>
              <a:t>—</a:t>
            </a:r>
            <a:r>
              <a:rPr lang="zh-CN" altLang="en-US" sz="4000" dirty="0"/>
              <a:t>分析（攻击）</a:t>
            </a:r>
            <a:endParaRPr lang="zh-CN" altLang="en-US" dirty="0"/>
          </a:p>
        </p:txBody>
      </p:sp>
      <p:sp>
        <p:nvSpPr>
          <p:cNvPr id="3" name="内容占位符 2"/>
          <p:cNvSpPr>
            <a:spLocks noGrp="1"/>
          </p:cNvSpPr>
          <p:nvPr>
            <p:ph idx="1"/>
          </p:nvPr>
        </p:nvSpPr>
        <p:spPr/>
        <p:txBody>
          <a:bodyPr/>
          <a:lstStyle/>
          <a:p>
            <a:pPr lvl="1" fontAlgn="ctr"/>
            <a:r>
              <a:rPr lang="zh-CN" altLang="zh-CN" sz="2523" dirty="0"/>
              <a:t>根据密码分析者可获得的密码分析的信息量把攻击分为：</a:t>
            </a:r>
          </a:p>
          <a:p>
            <a:pPr lvl="2" fontAlgn="ctr"/>
            <a:r>
              <a:rPr lang="zh-CN" altLang="zh-CN" sz="1800" dirty="0"/>
              <a:t>唯密文</a:t>
            </a:r>
            <a:r>
              <a:rPr lang="zh-CN" altLang="zh-CN" sz="1800" dirty="0" smtClean="0"/>
              <a:t>攻击</a:t>
            </a:r>
            <a:r>
              <a:rPr lang="zh-CN" altLang="en-US" sz="1800" dirty="0" smtClean="0"/>
              <a:t>：密码分析者只有截获的密文</a:t>
            </a:r>
            <a:endParaRPr lang="zh-CN" altLang="zh-CN" sz="1800" dirty="0"/>
          </a:p>
          <a:p>
            <a:pPr lvl="2" fontAlgn="ctr"/>
            <a:r>
              <a:rPr lang="zh-CN" altLang="zh-CN" sz="1800" dirty="0"/>
              <a:t>已知明文</a:t>
            </a:r>
            <a:r>
              <a:rPr lang="zh-CN" altLang="zh-CN" sz="1800" dirty="0" smtClean="0"/>
              <a:t>攻击</a:t>
            </a:r>
            <a:r>
              <a:rPr lang="zh-CN" altLang="en-US" sz="1800" dirty="0" smtClean="0"/>
              <a:t>：密码分析者不仅掌握了相当数量的密文，还有一些已知的明文</a:t>
            </a:r>
            <a:r>
              <a:rPr lang="en-US" altLang="zh-CN" sz="1800" dirty="0" smtClean="0"/>
              <a:t>—</a:t>
            </a:r>
            <a:r>
              <a:rPr lang="zh-CN" altLang="en-US" sz="1800" dirty="0" smtClean="0"/>
              <a:t>密文对可以利用</a:t>
            </a:r>
            <a:endParaRPr lang="zh-CN" altLang="zh-CN" sz="1800" dirty="0"/>
          </a:p>
          <a:p>
            <a:pPr lvl="2" fontAlgn="ctr"/>
            <a:r>
              <a:rPr lang="zh-CN" altLang="zh-CN" sz="1800" dirty="0"/>
              <a:t>选择明文</a:t>
            </a:r>
            <a:r>
              <a:rPr lang="zh-CN" altLang="zh-CN" sz="1800" dirty="0" smtClean="0"/>
              <a:t>攻击</a:t>
            </a:r>
            <a:r>
              <a:rPr lang="zh-CN" altLang="en-US" sz="1800" dirty="0" smtClean="0"/>
              <a:t>：密码分析者不仅掌握了相当数量的密文，还有选择任何明文并得到使用同一未知密钥加密的相应密文；</a:t>
            </a:r>
            <a:endParaRPr lang="zh-CN" altLang="zh-CN" sz="1800" dirty="0"/>
          </a:p>
          <a:p>
            <a:pPr lvl="2" fontAlgn="ctr"/>
            <a:r>
              <a:rPr lang="zh-CN" altLang="zh-CN" sz="1800" dirty="0"/>
              <a:t>选择密文</a:t>
            </a:r>
            <a:r>
              <a:rPr lang="zh-CN" altLang="zh-CN" sz="1800" dirty="0" smtClean="0"/>
              <a:t>攻击</a:t>
            </a:r>
            <a:r>
              <a:rPr lang="zh-CN" altLang="en-US" sz="1800" dirty="0" smtClean="0"/>
              <a:t>：密码分析者能选择不同的被加密的密文，并还可得到对应的明文。通过密文消息对应的明文有可能推导出密钥的结构或产生更多关于密钥的信息；</a:t>
            </a:r>
            <a:endParaRPr lang="zh-CN" altLang="zh-CN" sz="1800" dirty="0"/>
          </a:p>
          <a:p>
            <a:pPr lvl="2" fontAlgn="ctr"/>
            <a:r>
              <a:rPr lang="zh-CN" altLang="zh-CN" sz="1800" dirty="0"/>
              <a:t>选择文本</a:t>
            </a:r>
            <a:r>
              <a:rPr lang="zh-CN" altLang="zh-CN" sz="1800" dirty="0" smtClean="0"/>
              <a:t>攻击</a:t>
            </a:r>
            <a:r>
              <a:rPr lang="zh-CN" altLang="en-US" sz="1800" dirty="0" smtClean="0"/>
              <a:t>：选择明文攻击和选择密文攻击的结合；</a:t>
            </a:r>
            <a:endParaRPr lang="zh-CN" altLang="zh-CN" sz="1800" dirty="0"/>
          </a:p>
          <a:p>
            <a:endParaRPr lang="zh-CN" altLang="en-US" dirty="0"/>
          </a:p>
        </p:txBody>
      </p:sp>
    </p:spTree>
    <p:extLst>
      <p:ext uri="{BB962C8B-B14F-4D97-AF65-F5344CB8AC3E}">
        <p14:creationId xmlns:p14="http://schemas.microsoft.com/office/powerpoint/2010/main" val="2119830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密码体制的安全性评价方法</a:t>
            </a:r>
            <a:endParaRPr lang="zh-CN" altLang="en-US" dirty="0"/>
          </a:p>
        </p:txBody>
      </p:sp>
      <p:sp>
        <p:nvSpPr>
          <p:cNvPr id="3" name="内容占位符 2"/>
          <p:cNvSpPr>
            <a:spLocks noGrp="1"/>
          </p:cNvSpPr>
          <p:nvPr>
            <p:ph idx="1"/>
          </p:nvPr>
        </p:nvSpPr>
        <p:spPr/>
        <p:txBody>
          <a:bodyPr>
            <a:normAutofit lnSpcReduction="10000"/>
          </a:bodyPr>
          <a:lstStyle/>
          <a:p>
            <a:pPr lvl="1" fontAlgn="ctr"/>
            <a:r>
              <a:rPr lang="zh-CN" altLang="en-US" sz="2800" dirty="0"/>
              <a:t>安全性评价方法</a:t>
            </a:r>
            <a:endParaRPr lang="zh-CN" altLang="zh-CN" sz="2523" dirty="0"/>
          </a:p>
          <a:p>
            <a:pPr lvl="2" fontAlgn="ctr"/>
            <a:r>
              <a:rPr lang="zh-CN" altLang="en-US" sz="1800" dirty="0" smtClean="0"/>
              <a:t>无条件安全性（理论安全）：</a:t>
            </a:r>
            <a:endParaRPr lang="en-US" altLang="zh-CN" sz="1800" dirty="0" smtClean="0"/>
          </a:p>
          <a:p>
            <a:pPr lvl="3" fontAlgn="ctr"/>
            <a:r>
              <a:rPr lang="zh-CN" altLang="en-US" sz="1800" dirty="0" smtClean="0"/>
              <a:t>密码分析者无论知道多少密文以及采用何种方法都得不到明文或者密钥的信息，即具有无限资源（时间、空间、资金、设备等）的密码分析者也无法破解该密码系统</a:t>
            </a:r>
            <a:endParaRPr lang="en-US" altLang="zh-CN" sz="1800" dirty="0" smtClean="0"/>
          </a:p>
          <a:p>
            <a:pPr lvl="3" fontAlgn="ctr"/>
            <a:r>
              <a:rPr lang="zh-CN" altLang="en-US" sz="1800" dirty="0"/>
              <a:t>一次一</a:t>
            </a:r>
            <a:r>
              <a:rPr lang="zh-CN" altLang="en-US" sz="1800" dirty="0" smtClean="0"/>
              <a:t>密：</a:t>
            </a:r>
            <a:r>
              <a:rPr lang="en-US" altLang="zh-CN" sz="1800" dirty="0" smtClean="0"/>
              <a:t>1949</a:t>
            </a:r>
            <a:r>
              <a:rPr lang="zh-CN" altLang="en-US" sz="1800" dirty="0" smtClean="0"/>
              <a:t>年香农证明了一次一密是无条件安全的。（密钥长度和明文一样长）</a:t>
            </a:r>
            <a:endParaRPr lang="en-US" altLang="zh-CN" sz="1800" dirty="0" smtClean="0"/>
          </a:p>
          <a:p>
            <a:pPr lvl="2" fontAlgn="ctr"/>
            <a:r>
              <a:rPr lang="zh-CN" altLang="en-US" sz="1800" dirty="0" smtClean="0"/>
              <a:t>有条件安全性（实际安全）：根据破译密码系统所需的计算量来评价安全性</a:t>
            </a:r>
            <a:endParaRPr lang="en-US" altLang="zh-CN" sz="1800" dirty="0" smtClean="0"/>
          </a:p>
          <a:p>
            <a:pPr lvl="3" fontAlgn="ctr"/>
            <a:r>
              <a:rPr lang="zh-CN" altLang="en-US" sz="1800" dirty="0"/>
              <a:t>计算</a:t>
            </a:r>
            <a:r>
              <a:rPr lang="zh-CN" altLang="en-US" sz="1800" dirty="0" smtClean="0"/>
              <a:t>安全性：破解一个密码系统是可行的，但使用已知的算法和现有计算工具都不可能完成攻击所要求的计算量。攻击者的计算能力有上限</a:t>
            </a:r>
            <a:endParaRPr lang="en-US" altLang="zh-CN" sz="1800" dirty="0" smtClean="0"/>
          </a:p>
          <a:p>
            <a:pPr lvl="3" fontAlgn="ctr"/>
            <a:r>
              <a:rPr lang="zh-CN" altLang="en-US" sz="1800" dirty="0"/>
              <a:t>实际</a:t>
            </a:r>
            <a:r>
              <a:rPr lang="zh-CN" altLang="en-US" sz="1800" dirty="0" smtClean="0"/>
              <a:t>安全性：</a:t>
            </a:r>
            <a:endParaRPr lang="en-US" altLang="zh-CN" sz="1800" dirty="0" smtClean="0"/>
          </a:p>
          <a:p>
            <a:pPr lvl="4" fontAlgn="ctr"/>
            <a:r>
              <a:rPr lang="zh-CN" altLang="en-US" sz="1800" dirty="0"/>
              <a:t>破解</a:t>
            </a:r>
            <a:r>
              <a:rPr lang="zh-CN" altLang="en-US" sz="1800" dirty="0" smtClean="0"/>
              <a:t>系统的成本不能超过被加密信息本身的价值</a:t>
            </a:r>
            <a:endParaRPr lang="en-US" altLang="zh-CN" sz="1800" dirty="0" smtClean="0"/>
          </a:p>
          <a:p>
            <a:pPr lvl="4" fontAlgn="ctr"/>
            <a:r>
              <a:rPr lang="zh-CN" altLang="en-US" sz="1800" dirty="0" smtClean="0"/>
              <a:t>破译密码系统的时间不能超过被加密信息的有效生命周期</a:t>
            </a:r>
            <a:endParaRPr lang="en-US" altLang="zh-CN" sz="1800" dirty="0" smtClean="0"/>
          </a:p>
          <a:p>
            <a:endParaRPr lang="zh-CN" altLang="en-US" dirty="0"/>
          </a:p>
        </p:txBody>
      </p:sp>
    </p:spTree>
    <p:extLst>
      <p:ext uri="{BB962C8B-B14F-4D97-AF65-F5344CB8AC3E}">
        <p14:creationId xmlns:p14="http://schemas.microsoft.com/office/powerpoint/2010/main" val="54721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《Python</a:t>
            </a:r>
            <a:r>
              <a:rPr lang="zh-CN" altLang="en-US" dirty="0" smtClean="0"/>
              <a:t>密码编程</a:t>
            </a:r>
            <a:r>
              <a:rPr lang="en-US" altLang="zh-CN" dirty="0" smtClean="0"/>
              <a:t>》</a:t>
            </a:r>
            <a:r>
              <a:rPr lang="zh-CN" altLang="en-US" dirty="0" smtClean="0"/>
              <a:t>为主</a:t>
            </a:r>
            <a:endParaRPr lang="en-US" altLang="zh-CN" dirty="0" smtClean="0"/>
          </a:p>
          <a:p>
            <a:r>
              <a:rPr lang="en-US" altLang="zh-CN" dirty="0" smtClean="0"/>
              <a:t>《Java</a:t>
            </a:r>
            <a:r>
              <a:rPr lang="zh-CN" altLang="en-US" dirty="0" smtClean="0"/>
              <a:t>加密与解密艺术</a:t>
            </a:r>
            <a:r>
              <a:rPr lang="en-US" altLang="zh-CN" dirty="0" smtClean="0"/>
              <a:t>》</a:t>
            </a:r>
            <a:r>
              <a:rPr lang="zh-CN" altLang="en-US" dirty="0" smtClean="0"/>
              <a:t>为辅</a:t>
            </a:r>
            <a:endParaRPr lang="en-US" altLang="zh-CN" dirty="0" smtClean="0"/>
          </a:p>
          <a:p>
            <a:pPr lvl="1"/>
            <a:r>
              <a:rPr lang="zh-CN" altLang="en-US" dirty="0" smtClean="0"/>
              <a:t>古典密码</a:t>
            </a:r>
            <a:endParaRPr lang="en-US" altLang="zh-CN" dirty="0" smtClean="0"/>
          </a:p>
          <a:p>
            <a:pPr lvl="1"/>
            <a:r>
              <a:rPr lang="en-US" altLang="zh-CN" dirty="0" smtClean="0"/>
              <a:t>Hash</a:t>
            </a:r>
          </a:p>
          <a:p>
            <a:pPr lvl="1"/>
            <a:r>
              <a:rPr lang="zh-CN" altLang="en-US" dirty="0"/>
              <a:t>对称</a:t>
            </a:r>
            <a:r>
              <a:rPr lang="zh-CN" altLang="en-US" dirty="0" smtClean="0"/>
              <a:t>密码</a:t>
            </a:r>
            <a:endParaRPr lang="en-US" altLang="zh-CN" dirty="0" smtClean="0"/>
          </a:p>
          <a:p>
            <a:pPr lvl="1"/>
            <a:r>
              <a:rPr lang="zh-CN" altLang="en-US" dirty="0" smtClean="0"/>
              <a:t>非对称密码（公钥密码）</a:t>
            </a:r>
            <a:endParaRPr lang="en-US" altLang="zh-CN" dirty="0" smtClean="0"/>
          </a:p>
          <a:p>
            <a:pPr lvl="1"/>
            <a:r>
              <a:rPr lang="zh-CN" altLang="en-US" dirty="0" smtClean="0"/>
              <a:t>认证码</a:t>
            </a:r>
            <a:endParaRPr lang="en-US" altLang="zh-CN" dirty="0" smtClean="0"/>
          </a:p>
          <a:p>
            <a:pPr lvl="1"/>
            <a:r>
              <a:rPr lang="zh-CN" altLang="en-US" dirty="0" smtClean="0"/>
              <a:t>数字签名</a:t>
            </a:r>
            <a:endParaRPr lang="en-US" altLang="zh-CN" dirty="0" smtClean="0"/>
          </a:p>
          <a:p>
            <a:pPr lvl="1"/>
            <a:r>
              <a:rPr lang="zh-CN" altLang="en-US" dirty="0" smtClean="0"/>
              <a:t>数字证书</a:t>
            </a:r>
            <a:endParaRPr lang="en-US" altLang="zh-CN" dirty="0" smtClean="0"/>
          </a:p>
          <a:p>
            <a:pPr lvl="1"/>
            <a:r>
              <a:rPr lang="zh-CN" altLang="en-US" dirty="0" smtClean="0"/>
              <a:t>对称和非对称的结合应用</a:t>
            </a:r>
            <a:endParaRPr lang="en-US" altLang="zh-CN" dirty="0" smtClean="0"/>
          </a:p>
          <a:p>
            <a:pPr lvl="1"/>
            <a:r>
              <a:rPr lang="zh-CN" altLang="en-US" dirty="0" smtClean="0"/>
              <a:t>认证加密、</a:t>
            </a:r>
            <a:r>
              <a:rPr lang="en-US" altLang="zh-CN" dirty="0" smtClean="0"/>
              <a:t>Kerberos</a:t>
            </a:r>
          </a:p>
          <a:p>
            <a:pPr lvl="1"/>
            <a:r>
              <a:rPr lang="en-US" altLang="zh-CN" dirty="0" smtClean="0"/>
              <a:t>TLS</a:t>
            </a:r>
            <a:r>
              <a:rPr lang="zh-CN" altLang="en-US" dirty="0" smtClean="0"/>
              <a:t>安全通信</a:t>
            </a:r>
            <a:endParaRPr lang="en-US" altLang="zh-CN" dirty="0" smtClean="0"/>
          </a:p>
          <a:p>
            <a:pPr lvl="1"/>
            <a:r>
              <a:rPr lang="zh-CN" altLang="en-US" dirty="0" smtClean="0"/>
              <a:t>同态加密、安全多方计算库</a:t>
            </a:r>
            <a:endParaRPr lang="en-US" altLang="zh-CN" dirty="0" smtClean="0"/>
          </a:p>
        </p:txBody>
      </p:sp>
    </p:spTree>
    <p:extLst>
      <p:ext uri="{BB962C8B-B14F-4D97-AF65-F5344CB8AC3E}">
        <p14:creationId xmlns:p14="http://schemas.microsoft.com/office/powerpoint/2010/main" val="2585794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612" y="332656"/>
            <a:ext cx="8229600" cy="1143000"/>
          </a:xfrm>
        </p:spPr>
        <p:txBody>
          <a:bodyPr/>
          <a:lstStyle/>
          <a:p>
            <a:r>
              <a:rPr lang="zh-CN" altLang="en-US" dirty="0" smtClean="0"/>
              <a:t>密码学分类</a:t>
            </a:r>
            <a:endParaRPr lang="zh-CN" altLang="en-US" dirty="0"/>
          </a:p>
        </p:txBody>
      </p:sp>
      <p:sp>
        <p:nvSpPr>
          <p:cNvPr id="3" name="内容占位符 2"/>
          <p:cNvSpPr>
            <a:spLocks noGrp="1"/>
          </p:cNvSpPr>
          <p:nvPr>
            <p:ph idx="1"/>
          </p:nvPr>
        </p:nvSpPr>
        <p:spPr>
          <a:xfrm>
            <a:off x="313617" y="1772816"/>
            <a:ext cx="8568952" cy="4680520"/>
          </a:xfrm>
        </p:spPr>
        <p:txBody>
          <a:bodyPr>
            <a:normAutofit fontScale="92500" lnSpcReduction="20000"/>
          </a:bodyPr>
          <a:lstStyle/>
          <a:p>
            <a:r>
              <a:rPr lang="zh-CN" altLang="en-US" dirty="0" smtClean="0"/>
              <a:t>按时间划分：</a:t>
            </a:r>
            <a:endParaRPr lang="en-US" altLang="zh-CN" dirty="0" smtClean="0"/>
          </a:p>
          <a:p>
            <a:pPr lvl="1"/>
            <a:r>
              <a:rPr lang="zh-CN" altLang="en-US" dirty="0" smtClean="0"/>
              <a:t>古典密码学：以字符为加密单元；</a:t>
            </a:r>
            <a:endParaRPr lang="en-US" altLang="zh-CN" dirty="0" smtClean="0"/>
          </a:p>
          <a:p>
            <a:pPr lvl="1"/>
            <a:r>
              <a:rPr lang="zh-CN" altLang="en-US" dirty="0" smtClean="0"/>
              <a:t>现代密码学：以信息块为加密单元；</a:t>
            </a:r>
            <a:endParaRPr lang="en-US" altLang="zh-CN" dirty="0" smtClean="0"/>
          </a:p>
          <a:p>
            <a:r>
              <a:rPr lang="zh-CN" altLang="en-US" dirty="0" smtClean="0"/>
              <a:t>按算法类型划分：</a:t>
            </a:r>
            <a:endParaRPr lang="en-US" altLang="zh-CN" dirty="0" smtClean="0"/>
          </a:p>
          <a:p>
            <a:pPr lvl="1"/>
            <a:r>
              <a:rPr lang="zh-CN" altLang="en-US" dirty="0" smtClean="0"/>
              <a:t>受限制算法：保密性基于对算法的保密；</a:t>
            </a:r>
            <a:endParaRPr lang="en-US" altLang="zh-CN" dirty="0" smtClean="0"/>
          </a:p>
          <a:p>
            <a:pPr lvl="1"/>
            <a:r>
              <a:rPr lang="zh-CN" altLang="en-US" dirty="0" smtClean="0"/>
              <a:t>基于密钥的算法：保密性基于对密钥的保密</a:t>
            </a:r>
            <a:endParaRPr lang="en-US" altLang="zh-CN" dirty="0" smtClean="0"/>
          </a:p>
          <a:p>
            <a:pPr lvl="1"/>
            <a:r>
              <a:rPr lang="zh-CN" altLang="en-US" dirty="0" smtClean="0"/>
              <a:t>柯克霍夫</a:t>
            </a:r>
            <a:r>
              <a:rPr lang="zh-CN" altLang="en-US" dirty="0" smtClean="0"/>
              <a:t>原则（密码分析的基本假设）：加</a:t>
            </a:r>
            <a:r>
              <a:rPr lang="zh-CN" altLang="en-US" dirty="0" smtClean="0"/>
              <a:t>解密算法的安全性完全取决于密钥的安全性；</a:t>
            </a:r>
            <a:endParaRPr lang="en-US" altLang="zh-CN" dirty="0" smtClean="0"/>
          </a:p>
          <a:p>
            <a:r>
              <a:rPr lang="zh-CN" altLang="en-US" dirty="0" smtClean="0"/>
              <a:t>按密码体制类型划分：</a:t>
            </a:r>
            <a:endParaRPr lang="en-US" altLang="zh-CN" dirty="0" smtClean="0"/>
          </a:p>
          <a:p>
            <a:pPr lvl="1"/>
            <a:r>
              <a:rPr lang="zh-CN" altLang="en-US" dirty="0" smtClean="0"/>
              <a:t>对称密码体制：加密和解密使用同一个密钥</a:t>
            </a:r>
            <a:endParaRPr lang="en-US" altLang="zh-CN" dirty="0" smtClean="0"/>
          </a:p>
          <a:p>
            <a:pPr lvl="1"/>
            <a:r>
              <a:rPr lang="zh-CN" altLang="en-US" dirty="0" smtClean="0"/>
              <a:t>非对称密码体制：加密和解密使用不同密钥</a:t>
            </a:r>
            <a:endParaRPr lang="en-US" altLang="zh-CN" dirty="0" smtClean="0"/>
          </a:p>
          <a:p>
            <a:r>
              <a:rPr lang="zh-CN" altLang="en-US" dirty="0" smtClean="0"/>
              <a:t>按明文的处理方法：</a:t>
            </a:r>
            <a:endParaRPr lang="en-US" altLang="zh-CN" dirty="0" smtClean="0"/>
          </a:p>
          <a:p>
            <a:pPr lvl="1"/>
            <a:r>
              <a:rPr lang="zh-CN" altLang="en-US" dirty="0" smtClean="0"/>
              <a:t>流密码：将明文逐位进行加密，逐位进行解密；</a:t>
            </a:r>
            <a:endParaRPr lang="en-US" altLang="zh-CN" dirty="0" smtClean="0"/>
          </a:p>
          <a:p>
            <a:pPr lvl="1"/>
            <a:r>
              <a:rPr lang="zh-CN" altLang="en-US" dirty="0" smtClean="0"/>
              <a:t>分组密码：明文按照固定长度的组进行加密，密文分组进行解密，分组长度作为分组密码算法的参数；</a:t>
            </a:r>
            <a:endParaRPr lang="zh-CN" altLang="en-US" dirty="0"/>
          </a:p>
        </p:txBody>
      </p:sp>
    </p:spTree>
    <p:extLst>
      <p:ext uri="{BB962C8B-B14F-4D97-AF65-F5344CB8AC3E}">
        <p14:creationId xmlns:p14="http://schemas.microsoft.com/office/powerpoint/2010/main" val="2534799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古典密码</a:t>
            </a:r>
            <a:endParaRPr lang="zh-CN" altLang="en-US" dirty="0"/>
          </a:p>
        </p:txBody>
      </p:sp>
      <p:sp>
        <p:nvSpPr>
          <p:cNvPr id="3" name="内容占位符 2"/>
          <p:cNvSpPr>
            <a:spLocks noGrp="1"/>
          </p:cNvSpPr>
          <p:nvPr>
            <p:ph idx="1"/>
          </p:nvPr>
        </p:nvSpPr>
        <p:spPr>
          <a:xfrm>
            <a:off x="333420" y="1844824"/>
            <a:ext cx="8640958" cy="4248472"/>
          </a:xfrm>
        </p:spPr>
        <p:txBody>
          <a:bodyPr>
            <a:normAutofit/>
          </a:bodyPr>
          <a:lstStyle/>
          <a:p>
            <a:r>
              <a:rPr lang="zh-CN" altLang="en-US" dirty="0" smtClean="0"/>
              <a:t>从古代到</a:t>
            </a:r>
            <a:r>
              <a:rPr lang="en-US" altLang="zh-CN" dirty="0" smtClean="0"/>
              <a:t>19</a:t>
            </a:r>
            <a:r>
              <a:rPr lang="zh-CN" altLang="en-US" dirty="0" smtClean="0"/>
              <a:t>世纪末应用的密码，核心技术是置换和替换，</a:t>
            </a:r>
            <a:endParaRPr lang="en-US" altLang="zh-CN" dirty="0" smtClean="0"/>
          </a:p>
          <a:p>
            <a:r>
              <a:rPr lang="zh-CN" altLang="en-US" dirty="0" smtClean="0"/>
              <a:t>现代密码很多仍然是替换和换位的组合，只不过更加复杂；</a:t>
            </a:r>
            <a:endParaRPr lang="en-US" altLang="zh-CN" dirty="0" smtClean="0"/>
          </a:p>
          <a:p>
            <a:r>
              <a:rPr lang="zh-CN" altLang="en-US" dirty="0" smtClean="0"/>
              <a:t>置换密码（</a:t>
            </a:r>
            <a:r>
              <a:rPr lang="en-US" altLang="zh-CN" dirty="0" smtClean="0"/>
              <a:t>Permutation/</a:t>
            </a:r>
            <a:r>
              <a:rPr lang="en-US" dirty="0" smtClean="0"/>
              <a:t> Ttransposition</a:t>
            </a:r>
            <a:r>
              <a:rPr lang="en-US" altLang="zh-CN" dirty="0" smtClean="0"/>
              <a:t> Cipher</a:t>
            </a:r>
            <a:r>
              <a:rPr lang="zh-CN" altLang="en-US" dirty="0" smtClean="0"/>
              <a:t>）：明文的字母保持不变，但位置顺序被打乱了；</a:t>
            </a:r>
            <a:endParaRPr lang="en-US" altLang="zh-CN" dirty="0" smtClean="0"/>
          </a:p>
          <a:p>
            <a:r>
              <a:rPr lang="zh-CN" altLang="en-US" dirty="0" smtClean="0"/>
              <a:t>替换密码（</a:t>
            </a:r>
            <a:r>
              <a:rPr lang="en-US" altLang="zh-CN" dirty="0" smtClean="0"/>
              <a:t>Substitution Cipher</a:t>
            </a:r>
            <a:r>
              <a:rPr lang="zh-CN" altLang="en-US" dirty="0" smtClean="0"/>
              <a:t>）：将明文中的字符替换成其他字符。</a:t>
            </a:r>
            <a:endParaRPr lang="en-US" altLang="zh-CN" dirty="0" smtClean="0"/>
          </a:p>
          <a:p>
            <a:pPr lvl="1"/>
            <a:r>
              <a:rPr lang="zh-CN" altLang="en-US" dirty="0" smtClean="0"/>
              <a:t>简单替换（单字符替换）：从明文字母表到密文字母表一一映射的过程；</a:t>
            </a:r>
            <a:endParaRPr lang="en-US" altLang="zh-CN" dirty="0" smtClean="0"/>
          </a:p>
          <a:p>
            <a:pPr lvl="1"/>
            <a:r>
              <a:rPr lang="zh-CN" altLang="en-US" dirty="0" smtClean="0"/>
              <a:t>同音替换：单个字符明文可以映射成密文的几个字符之一；</a:t>
            </a:r>
            <a:endParaRPr lang="en-US" altLang="zh-CN" dirty="0" smtClean="0"/>
          </a:p>
          <a:p>
            <a:pPr lvl="1"/>
            <a:r>
              <a:rPr lang="zh-CN" altLang="en-US" dirty="0" smtClean="0"/>
              <a:t>多表替换：明文和密文之间的映射还取决于它在上下文的位置；</a:t>
            </a:r>
            <a:endParaRPr lang="en-US" altLang="zh-CN" dirty="0" smtClean="0"/>
          </a:p>
          <a:p>
            <a:pPr lvl="1"/>
            <a:r>
              <a:rPr lang="zh-CN" altLang="en-US" dirty="0" smtClean="0"/>
              <a:t>多字母替换：明文中的字符被成组加密；</a:t>
            </a:r>
            <a:endParaRPr lang="zh-CN" altLang="en-US" dirty="0"/>
          </a:p>
        </p:txBody>
      </p:sp>
    </p:spTree>
    <p:extLst>
      <p:ext uri="{BB962C8B-B14F-4D97-AF65-F5344CB8AC3E}">
        <p14:creationId xmlns:p14="http://schemas.microsoft.com/office/powerpoint/2010/main" val="3220754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对称密码</a:t>
            </a:r>
            <a:r>
              <a:rPr lang="en-US" altLang="zh-CN" dirty="0" smtClean="0"/>
              <a:t>-</a:t>
            </a:r>
            <a:r>
              <a:rPr lang="zh-CN" altLang="en-US" dirty="0" smtClean="0"/>
              <a:t>分组密码</a:t>
            </a:r>
            <a:endParaRPr lang="zh-CN" altLang="en-US" dirty="0"/>
          </a:p>
        </p:txBody>
      </p:sp>
      <p:sp>
        <p:nvSpPr>
          <p:cNvPr id="3" name="内容占位符 2"/>
          <p:cNvSpPr>
            <a:spLocks noGrp="1"/>
          </p:cNvSpPr>
          <p:nvPr>
            <p:ph idx="1"/>
          </p:nvPr>
        </p:nvSpPr>
        <p:spPr>
          <a:xfrm>
            <a:off x="251520" y="1772816"/>
            <a:ext cx="8136904" cy="4392488"/>
          </a:xfrm>
        </p:spPr>
        <p:txBody>
          <a:bodyPr>
            <a:normAutofit/>
          </a:bodyPr>
          <a:lstStyle/>
          <a:p>
            <a:pPr lvl="1"/>
            <a:r>
              <a:rPr lang="zh-CN" altLang="en-US" dirty="0"/>
              <a:t>加密解密过程使用同一个共享密钥；密钥</a:t>
            </a:r>
            <a:r>
              <a:rPr lang="zh-CN" altLang="en-US" dirty="0" smtClean="0"/>
              <a:t>也称为秘密密钥</a:t>
            </a:r>
            <a:r>
              <a:rPr lang="zh-CN" altLang="en-US" dirty="0"/>
              <a:t>（</a:t>
            </a:r>
            <a:r>
              <a:rPr lang="en-US" altLang="zh-CN" dirty="0"/>
              <a:t>Secret Key</a:t>
            </a:r>
            <a:r>
              <a:rPr lang="zh-CN" altLang="en-US" dirty="0"/>
              <a:t>）</a:t>
            </a:r>
            <a:r>
              <a:rPr lang="zh-CN" altLang="en-US" dirty="0" smtClean="0"/>
              <a:t>；明文分组加密。</a:t>
            </a:r>
            <a:endParaRPr lang="en-US" altLang="zh-CN" dirty="0"/>
          </a:p>
          <a:p>
            <a:pPr lvl="1"/>
            <a:r>
              <a:rPr lang="zh-CN" altLang="en-US" dirty="0"/>
              <a:t>常用算法</a:t>
            </a:r>
            <a:r>
              <a:rPr lang="en-US" altLang="zh-CN" dirty="0" smtClean="0"/>
              <a:t>:  </a:t>
            </a:r>
            <a:r>
              <a:rPr lang="en-US" altLang="zh-CN" dirty="0"/>
              <a:t>DES</a:t>
            </a:r>
            <a:r>
              <a:rPr lang="zh-CN" altLang="en-US" dirty="0"/>
              <a:t>（</a:t>
            </a:r>
            <a:r>
              <a:rPr lang="en-US" altLang="zh-CN" dirty="0"/>
              <a:t>64</a:t>
            </a:r>
            <a:r>
              <a:rPr lang="zh-CN" altLang="en-US" dirty="0"/>
              <a:t>）、</a:t>
            </a:r>
            <a:r>
              <a:rPr lang="en-US" altLang="zh-CN" dirty="0"/>
              <a:t>3DES(</a:t>
            </a:r>
            <a:r>
              <a:rPr lang="zh-CN" altLang="en-US" dirty="0"/>
              <a:t>也表示为</a:t>
            </a:r>
            <a:r>
              <a:rPr lang="en-US" altLang="zh-CN" dirty="0"/>
              <a:t>DESede)</a:t>
            </a:r>
            <a:r>
              <a:rPr lang="zh-CN" altLang="en-US" dirty="0"/>
              <a:t>、</a:t>
            </a:r>
            <a:r>
              <a:rPr lang="en-US" altLang="zh-CN" dirty="0"/>
              <a:t>AES</a:t>
            </a:r>
            <a:r>
              <a:rPr lang="zh-CN" altLang="en-US" dirty="0"/>
              <a:t>、</a:t>
            </a:r>
            <a:r>
              <a:rPr lang="en-US" altLang="zh-CN" dirty="0"/>
              <a:t>IDEA</a:t>
            </a:r>
            <a:r>
              <a:rPr lang="zh-CN" altLang="en-US" dirty="0"/>
              <a:t>（</a:t>
            </a:r>
            <a:r>
              <a:rPr lang="zh-CN" altLang="zh-CN" dirty="0"/>
              <a:t>国际数据加密算法</a:t>
            </a:r>
            <a:r>
              <a:rPr lang="zh-CN" altLang="en-US" dirty="0"/>
              <a:t>，用于</a:t>
            </a:r>
            <a:r>
              <a:rPr lang="en-US" altLang="zh-CN" dirty="0"/>
              <a:t>PGP</a:t>
            </a:r>
            <a:r>
              <a:rPr lang="zh-CN" altLang="en-US" dirty="0"/>
              <a:t>协议中）、</a:t>
            </a:r>
            <a:r>
              <a:rPr lang="en-US" altLang="zh-CN" dirty="0"/>
              <a:t>Blowfish</a:t>
            </a:r>
          </a:p>
          <a:p>
            <a:pPr lvl="1"/>
            <a:r>
              <a:rPr lang="zh-CN" altLang="en-US" dirty="0"/>
              <a:t>应用场所</a:t>
            </a:r>
            <a:r>
              <a:rPr lang="zh-CN" altLang="en-US" dirty="0" smtClean="0"/>
              <a:t>：</a:t>
            </a:r>
            <a:endParaRPr lang="en-US" altLang="zh-CN" dirty="0" smtClean="0"/>
          </a:p>
          <a:p>
            <a:pPr lvl="2"/>
            <a:r>
              <a:rPr lang="en-US" altLang="zh-CN" sz="1800" dirty="0" smtClean="0"/>
              <a:t>1</a:t>
            </a:r>
            <a:r>
              <a:rPr lang="en-US" altLang="zh-CN" sz="1800" dirty="0"/>
              <a:t>.</a:t>
            </a:r>
            <a:r>
              <a:rPr lang="zh-CN" altLang="en-US" sz="1800" dirty="0"/>
              <a:t>需要通信前商定该密钥，并妥善保存该密码；因此一般是在通信过程中产生临时会话密钥，会话结束后就不存在了；</a:t>
            </a:r>
            <a:endParaRPr lang="en-US" altLang="zh-CN" sz="1800" dirty="0"/>
          </a:p>
          <a:p>
            <a:pPr lvl="2"/>
            <a:r>
              <a:rPr lang="en-US" altLang="zh-CN" sz="1800" dirty="0" smtClean="0"/>
              <a:t>2</a:t>
            </a:r>
            <a:r>
              <a:rPr lang="en-US" altLang="zh-CN" sz="1800" dirty="0"/>
              <a:t>.</a:t>
            </a:r>
            <a:r>
              <a:rPr lang="zh-CN" altLang="en-US" sz="1800" dirty="0"/>
              <a:t>计算速度快，因此用于大量信息的加密，</a:t>
            </a:r>
            <a:r>
              <a:rPr lang="en-US" altLang="zh-CN" sz="1800" dirty="0"/>
              <a:t>PGP</a:t>
            </a:r>
            <a:r>
              <a:rPr lang="zh-CN" altLang="en-US" sz="1800" dirty="0"/>
              <a:t>协议用于加密邮件和文件，使用</a:t>
            </a:r>
            <a:r>
              <a:rPr lang="en-US" altLang="zh-CN" sz="1800" dirty="0"/>
              <a:t>IDEA</a:t>
            </a:r>
            <a:r>
              <a:rPr lang="zh-CN" altLang="en-US" sz="1800" dirty="0"/>
              <a:t>算法实现；</a:t>
            </a:r>
            <a:endParaRPr lang="en-US" altLang="zh-CN" sz="1800" dirty="0"/>
          </a:p>
        </p:txBody>
      </p:sp>
    </p:spTree>
    <p:extLst>
      <p:ext uri="{BB962C8B-B14F-4D97-AF65-F5344CB8AC3E}">
        <p14:creationId xmlns:p14="http://schemas.microsoft.com/office/powerpoint/2010/main" val="1210396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对称密码</a:t>
            </a:r>
            <a:r>
              <a:rPr lang="en-US" altLang="zh-CN" dirty="0" smtClean="0"/>
              <a:t>-</a:t>
            </a:r>
            <a:r>
              <a:rPr lang="zh-CN" altLang="en-US" dirty="0" smtClean="0"/>
              <a:t>流密码</a:t>
            </a:r>
            <a:endParaRPr lang="zh-CN" altLang="en-US" dirty="0"/>
          </a:p>
        </p:txBody>
      </p:sp>
      <p:sp>
        <p:nvSpPr>
          <p:cNvPr id="3" name="内容占位符 2"/>
          <p:cNvSpPr>
            <a:spLocks noGrp="1"/>
          </p:cNvSpPr>
          <p:nvPr>
            <p:ph idx="1"/>
          </p:nvPr>
        </p:nvSpPr>
        <p:spPr/>
        <p:txBody>
          <a:bodyPr/>
          <a:lstStyle/>
          <a:p>
            <a:r>
              <a:rPr lang="zh-CN" altLang="en-US" b="1" dirty="0" smtClean="0"/>
              <a:t>流（序列）密码</a:t>
            </a:r>
            <a:r>
              <a:rPr lang="zh-CN" altLang="en-US" dirty="0" smtClean="0"/>
              <a:t>：将明文按字符（字节）逐位进行加密，解密也是对明文逐位进行解密；</a:t>
            </a:r>
            <a:endParaRPr lang="en-US" altLang="zh-CN" dirty="0" smtClean="0"/>
          </a:p>
          <a:p>
            <a:r>
              <a:rPr lang="zh-CN" altLang="en-US" b="1" dirty="0" smtClean="0"/>
              <a:t>常用算法：</a:t>
            </a:r>
            <a:r>
              <a:rPr lang="en-US" altLang="zh-CN" dirty="0" smtClean="0"/>
              <a:t>RC2</a:t>
            </a:r>
            <a:r>
              <a:rPr lang="zh-CN" altLang="en-US" dirty="0" smtClean="0"/>
              <a:t>、</a:t>
            </a:r>
            <a:r>
              <a:rPr lang="en-US" altLang="zh-CN" dirty="0" smtClean="0"/>
              <a:t>RC4</a:t>
            </a:r>
            <a:r>
              <a:rPr lang="zh-CN" altLang="en-US" dirty="0" smtClean="0"/>
              <a:t>、</a:t>
            </a:r>
            <a:r>
              <a:rPr lang="en-US" altLang="zh-CN" dirty="0" smtClean="0"/>
              <a:t>RC5</a:t>
            </a:r>
          </a:p>
          <a:p>
            <a:r>
              <a:rPr lang="zh-CN" altLang="en-US" b="1" dirty="0" smtClean="0"/>
              <a:t>应用场所</a:t>
            </a:r>
            <a:r>
              <a:rPr lang="zh-CN" altLang="en-US" dirty="0" smtClean="0"/>
              <a:t>：军事、外交等部门；</a:t>
            </a:r>
            <a:endParaRPr lang="en-US" altLang="zh-CN" dirty="0" smtClean="0"/>
          </a:p>
          <a:p>
            <a:endParaRPr lang="zh-CN" altLang="en-US" dirty="0"/>
          </a:p>
        </p:txBody>
      </p:sp>
    </p:spTree>
    <p:extLst>
      <p:ext uri="{BB962C8B-B14F-4D97-AF65-F5344CB8AC3E}">
        <p14:creationId xmlns:p14="http://schemas.microsoft.com/office/powerpoint/2010/main" val="2978187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6632"/>
            <a:ext cx="8229600" cy="1143000"/>
          </a:xfrm>
        </p:spPr>
        <p:txBody>
          <a:bodyPr/>
          <a:lstStyle/>
          <a:p>
            <a:r>
              <a:rPr lang="zh-CN" altLang="en-US" dirty="0" smtClean="0"/>
              <a:t>非对称密码体制</a:t>
            </a:r>
            <a:r>
              <a:rPr lang="en-US" altLang="zh-CN" dirty="0" smtClean="0"/>
              <a:t>—</a:t>
            </a:r>
            <a:r>
              <a:rPr lang="zh-CN" altLang="en-US" sz="2800" dirty="0" smtClean="0"/>
              <a:t>产生背景</a:t>
            </a:r>
            <a:endParaRPr lang="zh-CN" altLang="en-US" sz="2800" dirty="0"/>
          </a:p>
        </p:txBody>
      </p:sp>
      <p:sp>
        <p:nvSpPr>
          <p:cNvPr id="3" name="内容占位符 2"/>
          <p:cNvSpPr>
            <a:spLocks noGrp="1"/>
          </p:cNvSpPr>
          <p:nvPr>
            <p:ph idx="1"/>
          </p:nvPr>
        </p:nvSpPr>
        <p:spPr>
          <a:xfrm>
            <a:off x="179512" y="1714464"/>
            <a:ext cx="8715436" cy="5143536"/>
          </a:xfrm>
        </p:spPr>
        <p:txBody>
          <a:bodyPr>
            <a:normAutofit/>
          </a:bodyPr>
          <a:lstStyle/>
          <a:p>
            <a:r>
              <a:rPr lang="zh-CN" altLang="en-US" b="1" dirty="0" smtClean="0"/>
              <a:t>产生背景：</a:t>
            </a:r>
            <a:endParaRPr lang="en-US" altLang="zh-CN" b="1" dirty="0" smtClean="0"/>
          </a:p>
          <a:p>
            <a:pPr lvl="1"/>
            <a:r>
              <a:rPr lang="zh-CN" altLang="en-US" dirty="0" smtClean="0"/>
              <a:t>密钥的更新和存储不能解决：对称（分组）密码体制中，任意两个通信双方之间需要共享一对互不相同的密钥，</a:t>
            </a:r>
            <a:r>
              <a:rPr lang="en-US" altLang="zh-CN" dirty="0" smtClean="0"/>
              <a:t>N</a:t>
            </a:r>
            <a:r>
              <a:rPr lang="zh-CN" altLang="en-US" dirty="0" smtClean="0"/>
              <a:t>个用户，需要</a:t>
            </a:r>
            <a:r>
              <a:rPr lang="en-US" altLang="zh-CN" dirty="0" smtClean="0"/>
              <a:t>n(n-1)/2</a:t>
            </a:r>
            <a:r>
              <a:rPr lang="zh-CN" altLang="en-US" dirty="0" smtClean="0"/>
              <a:t>个密钥，每个用户需要保存</a:t>
            </a:r>
            <a:r>
              <a:rPr lang="en-US" altLang="zh-CN" dirty="0" smtClean="0"/>
              <a:t>n-1</a:t>
            </a:r>
            <a:r>
              <a:rPr lang="zh-CN" altLang="en-US" dirty="0" smtClean="0"/>
              <a:t>个密钥；</a:t>
            </a:r>
            <a:endParaRPr lang="en-US" altLang="zh-CN" dirty="0" smtClean="0"/>
          </a:p>
          <a:p>
            <a:pPr lvl="1"/>
            <a:r>
              <a:rPr lang="zh-CN" altLang="en-US" dirty="0" smtClean="0"/>
              <a:t>通信对方需要事先知道对称加密密钥</a:t>
            </a:r>
          </a:p>
          <a:p>
            <a:pPr lvl="1"/>
            <a:r>
              <a:rPr lang="zh-CN" altLang="en-US" dirty="0" smtClean="0"/>
              <a:t>对于临时通信实体，无法方便的传递密钥</a:t>
            </a:r>
          </a:p>
          <a:p>
            <a:pPr lvl="1"/>
            <a:r>
              <a:rPr lang="zh-CN" altLang="en-US" dirty="0" smtClean="0"/>
              <a:t>无法实现真正的</a:t>
            </a:r>
            <a:r>
              <a:rPr lang="zh-CN" altLang="en-US" dirty="0" smtClean="0"/>
              <a:t>数字签名</a:t>
            </a:r>
            <a:r>
              <a:rPr lang="zh-CN" altLang="en-US" dirty="0" smtClean="0"/>
              <a:t>（实体认证）</a:t>
            </a:r>
            <a:endParaRPr lang="en-US" altLang="zh-CN" dirty="0" smtClean="0"/>
          </a:p>
          <a:p>
            <a:pPr lvl="1"/>
            <a:r>
              <a:rPr lang="en-US" altLang="zh-CN" dirty="0" err="1" smtClean="0"/>
              <a:t>Diffe</a:t>
            </a:r>
            <a:r>
              <a:rPr lang="zh-CN" altLang="en-US" dirty="0" smtClean="0"/>
              <a:t>和</a:t>
            </a:r>
            <a:r>
              <a:rPr lang="en-US" altLang="zh-CN" dirty="0" smtClean="0"/>
              <a:t>Hellman</a:t>
            </a:r>
            <a:r>
              <a:rPr lang="zh-CN" altLang="en-US" dirty="0" smtClean="0"/>
              <a:t>在</a:t>
            </a:r>
            <a:r>
              <a:rPr lang="en-US" altLang="zh-CN" dirty="0" smtClean="0"/>
              <a:t>1976</a:t>
            </a:r>
            <a:r>
              <a:rPr lang="zh-CN" altLang="en-US" dirty="0" smtClean="0"/>
              <a:t>年发表了</a:t>
            </a:r>
            <a:r>
              <a:rPr lang="en-US" altLang="zh-CN" dirty="0" smtClean="0"/>
              <a:t>《</a:t>
            </a:r>
            <a:r>
              <a:rPr lang="zh-CN" altLang="en-US" dirty="0" smtClean="0"/>
              <a:t>密码学的新方向</a:t>
            </a:r>
            <a:r>
              <a:rPr lang="en-US" altLang="zh-CN" dirty="0" smtClean="0"/>
              <a:t>》</a:t>
            </a:r>
            <a:r>
              <a:rPr lang="zh-CN" altLang="en-US" dirty="0" smtClean="0"/>
              <a:t>论文，特别研究了密钥分发问题，提出了</a:t>
            </a:r>
            <a:r>
              <a:rPr lang="en-US" altLang="zh-CN" dirty="0" smtClean="0"/>
              <a:t>DH</a:t>
            </a:r>
            <a:r>
              <a:rPr lang="zh-CN" altLang="en-US" dirty="0" smtClean="0"/>
              <a:t>密钥协商方案，该论文提出了公钥密码学思想</a:t>
            </a:r>
          </a:p>
          <a:p>
            <a:pPr lvl="1"/>
            <a:r>
              <a:rPr lang="en-US" altLang="zh-CN" dirty="0" smtClean="0"/>
              <a:t>1977</a:t>
            </a:r>
            <a:r>
              <a:rPr lang="zh-CN" altLang="en-US" dirty="0" smtClean="0"/>
              <a:t>年，</a:t>
            </a:r>
            <a:r>
              <a:rPr lang="en-US" altLang="zh-CN" dirty="0" smtClean="0"/>
              <a:t>MIT</a:t>
            </a:r>
            <a:r>
              <a:rPr lang="zh-CN" altLang="en-US" dirty="0" smtClean="0"/>
              <a:t>的</a:t>
            </a:r>
            <a:r>
              <a:rPr lang="en-US" altLang="zh-CN" dirty="0" smtClean="0"/>
              <a:t>Ron </a:t>
            </a:r>
            <a:r>
              <a:rPr lang="en-US" altLang="zh-CN" dirty="0" err="1" smtClean="0"/>
              <a:t>Rivest</a:t>
            </a:r>
            <a:r>
              <a:rPr lang="zh-CN" altLang="en-US" dirty="0" smtClean="0"/>
              <a:t>，</a:t>
            </a:r>
            <a:r>
              <a:rPr lang="en-US" altLang="zh-CN" dirty="0" err="1" smtClean="0"/>
              <a:t>Adi</a:t>
            </a:r>
            <a:r>
              <a:rPr lang="en-US" altLang="zh-CN" dirty="0" smtClean="0"/>
              <a:t> Shamir</a:t>
            </a:r>
            <a:r>
              <a:rPr lang="zh-CN" altLang="en-US" dirty="0" smtClean="0"/>
              <a:t>和</a:t>
            </a:r>
            <a:r>
              <a:rPr lang="en-US" altLang="zh-CN" dirty="0" smtClean="0"/>
              <a:t>Len </a:t>
            </a:r>
            <a:r>
              <a:rPr lang="en-US" altLang="zh-CN" dirty="0" err="1" smtClean="0"/>
              <a:t>Adleman</a:t>
            </a:r>
            <a:r>
              <a:rPr lang="zh-CN" altLang="en-US" dirty="0" smtClean="0"/>
              <a:t>提出了可以真正用于加密数据的公钥算法，即</a:t>
            </a:r>
            <a:r>
              <a:rPr lang="en-US" altLang="zh-CN" dirty="0" smtClean="0"/>
              <a:t>RSA</a:t>
            </a:r>
            <a:r>
              <a:rPr lang="zh-CN" altLang="en-US" dirty="0" smtClean="0"/>
              <a:t>算法</a:t>
            </a:r>
          </a:p>
          <a:p>
            <a:pPr lvl="1"/>
            <a:r>
              <a:rPr lang="en-US" altLang="zh-CN" dirty="0" smtClean="0"/>
              <a:t>1985</a:t>
            </a:r>
            <a:r>
              <a:rPr lang="zh-CN" altLang="en-US" dirty="0" smtClean="0"/>
              <a:t>年，出现了现在流行的基于椭圆曲线构造的</a:t>
            </a:r>
            <a:r>
              <a:rPr lang="en-US" altLang="zh-CN" dirty="0" smtClean="0"/>
              <a:t>ECC</a:t>
            </a:r>
            <a:r>
              <a:rPr lang="zh-CN" altLang="en-US" dirty="0" smtClean="0"/>
              <a:t>算法</a:t>
            </a:r>
            <a:endParaRPr lang="en-US" altLang="zh-CN" dirty="0" smtClean="0"/>
          </a:p>
          <a:p>
            <a:pPr lvl="1">
              <a:buNone/>
            </a:pPr>
            <a:endParaRPr lang="en-US" altLang="zh-CN" dirty="0" smtClean="0"/>
          </a:p>
        </p:txBody>
      </p:sp>
    </p:spTree>
    <p:extLst>
      <p:ext uri="{BB962C8B-B14F-4D97-AF65-F5344CB8AC3E}">
        <p14:creationId xmlns:p14="http://schemas.microsoft.com/office/powerpoint/2010/main" val="7908222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非对称密码体制</a:t>
            </a:r>
            <a:r>
              <a:rPr lang="en-US" altLang="zh-CN" dirty="0" smtClean="0"/>
              <a:t>—</a:t>
            </a:r>
            <a:r>
              <a:rPr lang="zh-CN" altLang="en-US" sz="3200" dirty="0" smtClean="0"/>
              <a:t>构造原理</a:t>
            </a:r>
            <a:endParaRPr lang="zh-CN" altLang="en-US" sz="3200" dirty="0"/>
          </a:p>
        </p:txBody>
      </p:sp>
      <p:sp>
        <p:nvSpPr>
          <p:cNvPr id="3" name="内容占位符 2"/>
          <p:cNvSpPr>
            <a:spLocks noGrp="1"/>
          </p:cNvSpPr>
          <p:nvPr>
            <p:ph idx="1"/>
          </p:nvPr>
        </p:nvSpPr>
        <p:spPr/>
        <p:txBody>
          <a:bodyPr>
            <a:normAutofit/>
          </a:bodyPr>
          <a:lstStyle/>
          <a:p>
            <a:r>
              <a:rPr lang="zh-CN" altLang="en-US" dirty="0" smtClean="0"/>
              <a:t>公钥密码体制的建立是基于目前难解的数学问题，主要有</a:t>
            </a:r>
            <a:endParaRPr lang="en-US" altLang="zh-CN" dirty="0" smtClean="0"/>
          </a:p>
          <a:p>
            <a:pPr lvl="1"/>
            <a:r>
              <a:rPr lang="zh-CN" altLang="en-US" dirty="0" smtClean="0"/>
              <a:t>大整数分解难题</a:t>
            </a:r>
            <a:r>
              <a:rPr lang="en-US" altLang="zh-CN" dirty="0" smtClean="0"/>
              <a:t>(RSA)</a:t>
            </a:r>
          </a:p>
          <a:p>
            <a:pPr lvl="1"/>
            <a:r>
              <a:rPr lang="zh-CN" altLang="en-US" dirty="0" smtClean="0"/>
              <a:t>离散对数问题</a:t>
            </a:r>
            <a:r>
              <a:rPr lang="en-US" altLang="zh-CN" dirty="0" smtClean="0"/>
              <a:t>(DH</a:t>
            </a:r>
            <a:r>
              <a:rPr lang="zh-CN" altLang="en-US" dirty="0" smtClean="0"/>
              <a:t>、</a:t>
            </a:r>
            <a:r>
              <a:rPr lang="en-US" altLang="zh-CN" dirty="0" smtClean="0"/>
              <a:t>DSA)</a:t>
            </a:r>
          </a:p>
          <a:p>
            <a:pPr lvl="1"/>
            <a:r>
              <a:rPr lang="zh-CN" altLang="en-US" dirty="0" smtClean="0"/>
              <a:t>椭圆曲线（</a:t>
            </a:r>
            <a:r>
              <a:rPr lang="en-US" dirty="0" smtClean="0"/>
              <a:t> Elliptic Curve </a:t>
            </a:r>
            <a:r>
              <a:rPr lang="zh-CN" altLang="en-US" dirty="0" smtClean="0"/>
              <a:t>）上点域的离散对数问题</a:t>
            </a:r>
            <a:r>
              <a:rPr lang="en-US" altLang="zh-CN" dirty="0" smtClean="0"/>
              <a:t>(ECC)</a:t>
            </a:r>
          </a:p>
          <a:p>
            <a:r>
              <a:rPr lang="zh-CN" altLang="en-US" dirty="0"/>
              <a:t>单向陷门</a:t>
            </a:r>
            <a:r>
              <a:rPr lang="zh-CN" altLang="en-US" dirty="0" smtClean="0"/>
              <a:t>函数</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791949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非对称密码体制</a:t>
            </a:r>
            <a:r>
              <a:rPr lang="en-US" altLang="zh-CN" dirty="0" smtClean="0"/>
              <a:t>—</a:t>
            </a:r>
            <a:r>
              <a:rPr lang="zh-CN" altLang="en-US" sz="3200" dirty="0" smtClean="0"/>
              <a:t>应用场所</a:t>
            </a:r>
            <a:endParaRPr lang="zh-CN" altLang="en-US" dirty="0"/>
          </a:p>
        </p:txBody>
      </p:sp>
      <p:sp>
        <p:nvSpPr>
          <p:cNvPr id="3" name="内容占位符 2"/>
          <p:cNvSpPr>
            <a:spLocks noGrp="1"/>
          </p:cNvSpPr>
          <p:nvPr>
            <p:ph idx="1"/>
          </p:nvPr>
        </p:nvSpPr>
        <p:spPr>
          <a:xfrm>
            <a:off x="389566" y="1772816"/>
            <a:ext cx="8472518" cy="3960440"/>
          </a:xfrm>
        </p:spPr>
        <p:txBody>
          <a:bodyPr>
            <a:normAutofit/>
          </a:bodyPr>
          <a:lstStyle/>
          <a:p>
            <a:r>
              <a:rPr lang="zh-CN" altLang="en-US" b="1" dirty="0" smtClean="0"/>
              <a:t>应用场所</a:t>
            </a:r>
            <a:r>
              <a:rPr lang="zh-CN" altLang="en-US" dirty="0" smtClean="0"/>
              <a:t>：</a:t>
            </a:r>
            <a:endParaRPr lang="en-US" altLang="zh-CN" dirty="0" smtClean="0"/>
          </a:p>
          <a:p>
            <a:pPr lvl="1"/>
            <a:r>
              <a:rPr lang="zh-CN" altLang="en-US" dirty="0" smtClean="0"/>
              <a:t>加密：</a:t>
            </a:r>
            <a:r>
              <a:rPr lang="en-US" altLang="zh-CN" dirty="0" smtClean="0"/>
              <a:t>RSA,</a:t>
            </a:r>
            <a:r>
              <a:rPr lang="en-US" dirty="0" smtClean="0"/>
              <a:t>EC</a:t>
            </a:r>
          </a:p>
          <a:p>
            <a:pPr lvl="1"/>
            <a:r>
              <a:rPr lang="zh-CN" altLang="en-US" dirty="0" smtClean="0"/>
              <a:t>数字签名：</a:t>
            </a:r>
            <a:r>
              <a:rPr lang="en-US" dirty="0" smtClean="0"/>
              <a:t> MD5withRSA</a:t>
            </a:r>
            <a:r>
              <a:rPr lang="zh-CN" altLang="en-US" dirty="0" smtClean="0"/>
              <a:t>；</a:t>
            </a:r>
            <a:r>
              <a:rPr lang="en-US" dirty="0" smtClean="0"/>
              <a:t> SHA256withRSA </a:t>
            </a:r>
            <a:r>
              <a:rPr lang="zh-CN" altLang="en-US" dirty="0" smtClean="0"/>
              <a:t>；</a:t>
            </a:r>
            <a:r>
              <a:rPr lang="en-US" dirty="0" smtClean="0"/>
              <a:t> SHA256withDSA </a:t>
            </a:r>
            <a:r>
              <a:rPr lang="zh-CN" altLang="en-US" dirty="0" smtClean="0"/>
              <a:t>；</a:t>
            </a:r>
            <a:r>
              <a:rPr lang="en-US" dirty="0" smtClean="0"/>
              <a:t> SHA256withECDSA </a:t>
            </a:r>
            <a:r>
              <a:rPr lang="zh-CN" altLang="en-US" dirty="0" smtClean="0"/>
              <a:t>；</a:t>
            </a:r>
            <a:endParaRPr lang="en-US" altLang="zh-CN" dirty="0" smtClean="0"/>
          </a:p>
          <a:p>
            <a:pPr lvl="1"/>
            <a:r>
              <a:rPr lang="zh-CN" altLang="en-US" dirty="0" smtClean="0"/>
              <a:t>常用于身份认证（数字证书、数字签名验证）；</a:t>
            </a:r>
            <a:endParaRPr lang="en-US" altLang="zh-CN" dirty="0" smtClean="0"/>
          </a:p>
          <a:p>
            <a:pPr lvl="1"/>
            <a:r>
              <a:rPr lang="en-US" altLang="zh-CN" dirty="0" smtClean="0"/>
              <a:t>SSL</a:t>
            </a:r>
            <a:r>
              <a:rPr lang="zh-CN" altLang="en-US" dirty="0" smtClean="0"/>
              <a:t>通信：和对称密码一起进行保密通信，先认证双方身份，然后协商会话密钥，后期的通信信息采用会话密钥进行加密；</a:t>
            </a:r>
            <a:endParaRPr lang="en-US" altLang="zh-CN" dirty="0" smtClean="0"/>
          </a:p>
          <a:p>
            <a:pPr lvl="1"/>
            <a:r>
              <a:rPr lang="zh-CN" altLang="en-US" dirty="0" smtClean="0"/>
              <a:t>数字信封：使用对称密钥</a:t>
            </a:r>
            <a:r>
              <a:rPr lang="en-US" altLang="zh-CN" dirty="0" smtClean="0"/>
              <a:t>k</a:t>
            </a:r>
            <a:r>
              <a:rPr lang="zh-CN" altLang="en-US" dirty="0" smtClean="0"/>
              <a:t>加密消息</a:t>
            </a:r>
            <a:r>
              <a:rPr lang="en-US" altLang="zh-CN" dirty="0" smtClean="0"/>
              <a:t>m</a:t>
            </a:r>
            <a:r>
              <a:rPr lang="zh-CN" altLang="en-US" dirty="0" smtClean="0"/>
              <a:t>的密文</a:t>
            </a:r>
            <a:r>
              <a:rPr lang="en-US" altLang="zh-CN" dirty="0" smtClean="0"/>
              <a:t>c</a:t>
            </a:r>
            <a:r>
              <a:rPr lang="zh-CN" altLang="en-US" dirty="0" smtClean="0"/>
              <a:t>，然后使用对方公钥</a:t>
            </a:r>
            <a:r>
              <a:rPr lang="en-US" altLang="zh-CN" dirty="0" smtClean="0"/>
              <a:t>pk</a:t>
            </a:r>
            <a:r>
              <a:rPr lang="zh-CN" altLang="en-US" dirty="0" smtClean="0"/>
              <a:t>加密对称密钥</a:t>
            </a:r>
            <a:r>
              <a:rPr lang="en-US" altLang="zh-CN" dirty="0" smtClean="0"/>
              <a:t>k</a:t>
            </a:r>
            <a:r>
              <a:rPr lang="zh-CN" altLang="en-US" dirty="0" smtClean="0"/>
              <a:t>得加密后的密钥</a:t>
            </a:r>
            <a:r>
              <a:rPr lang="en-US" altLang="zh-CN" dirty="0" smtClean="0"/>
              <a:t>k1</a:t>
            </a:r>
            <a:r>
              <a:rPr lang="zh-CN" altLang="en-US" dirty="0" smtClean="0"/>
              <a:t>，将密文</a:t>
            </a:r>
            <a:r>
              <a:rPr lang="en-US" altLang="zh-CN" dirty="0" smtClean="0"/>
              <a:t>c</a:t>
            </a:r>
            <a:r>
              <a:rPr lang="zh-CN" altLang="en-US" dirty="0" smtClean="0"/>
              <a:t>和加密密钥</a:t>
            </a:r>
            <a:r>
              <a:rPr lang="en-US" altLang="zh-CN" dirty="0" smtClean="0"/>
              <a:t>k1</a:t>
            </a:r>
            <a:r>
              <a:rPr lang="zh-CN" altLang="en-US" dirty="0" smtClean="0"/>
              <a:t>一起发送给对方；</a:t>
            </a:r>
            <a:endParaRPr lang="en-US" altLang="zh-CN" dirty="0" smtClean="0"/>
          </a:p>
          <a:p>
            <a:pPr lvl="1"/>
            <a:r>
              <a:rPr lang="zh-CN" altLang="en-US" dirty="0" smtClean="0"/>
              <a:t>其他</a:t>
            </a:r>
            <a:endParaRPr lang="zh-CN" altLang="en-US" dirty="0"/>
          </a:p>
        </p:txBody>
      </p:sp>
    </p:spTree>
    <p:extLst>
      <p:ext uri="{BB962C8B-B14F-4D97-AF65-F5344CB8AC3E}">
        <p14:creationId xmlns:p14="http://schemas.microsoft.com/office/powerpoint/2010/main" val="7326771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a:t>
            </a:r>
            <a:endParaRPr lang="zh-CN" altLang="en-US" dirty="0"/>
          </a:p>
        </p:txBody>
      </p:sp>
      <p:sp>
        <p:nvSpPr>
          <p:cNvPr id="3" name="内容占位符 2"/>
          <p:cNvSpPr>
            <a:spLocks noGrp="1"/>
          </p:cNvSpPr>
          <p:nvPr>
            <p:ph idx="1"/>
          </p:nvPr>
        </p:nvSpPr>
        <p:spPr>
          <a:xfrm>
            <a:off x="415321" y="1916832"/>
            <a:ext cx="8477157" cy="4023360"/>
          </a:xfrm>
        </p:spPr>
        <p:txBody>
          <a:bodyPr>
            <a:normAutofit/>
          </a:bodyPr>
          <a:lstStyle/>
          <a:p>
            <a:r>
              <a:rPr lang="zh-CN" altLang="en-US" dirty="0" smtClean="0"/>
              <a:t>散列函数（哈希函数、消息摘要函数、单向函数、杂凑函数）：</a:t>
            </a:r>
            <a:endParaRPr lang="en-US" altLang="zh-CN" dirty="0" smtClean="0"/>
          </a:p>
          <a:p>
            <a:pPr lvl="1"/>
            <a:r>
              <a:rPr lang="zh-CN" altLang="en-US" dirty="0" smtClean="0"/>
              <a:t>消息长度不受限制，散列值是短的固定长度的字符串；</a:t>
            </a:r>
            <a:endParaRPr lang="en-US" altLang="zh-CN" dirty="0" smtClean="0"/>
          </a:p>
          <a:p>
            <a:pPr lvl="1"/>
            <a:r>
              <a:rPr lang="zh-CN" altLang="en-US" dirty="0" smtClean="0"/>
              <a:t>给定消息，计算散列值是容易的；</a:t>
            </a:r>
            <a:endParaRPr lang="en-US" altLang="zh-CN" dirty="0" smtClean="0"/>
          </a:p>
          <a:p>
            <a:pPr lvl="1"/>
            <a:r>
              <a:rPr lang="zh-CN" altLang="en-US" dirty="0" smtClean="0"/>
              <a:t>散列函数的运算不可逆；</a:t>
            </a:r>
            <a:endParaRPr lang="en-US" altLang="zh-CN" dirty="0" smtClean="0"/>
          </a:p>
          <a:p>
            <a:pPr lvl="1"/>
            <a:r>
              <a:rPr lang="zh-CN" altLang="en-US" dirty="0" smtClean="0"/>
              <a:t>抗弱碰撞性：已知一个消息和散列值，找到另一个具有相同散列值的消息是不可能的；</a:t>
            </a:r>
            <a:endParaRPr lang="en-US" altLang="zh-CN" dirty="0" smtClean="0"/>
          </a:p>
          <a:p>
            <a:pPr lvl="1"/>
            <a:r>
              <a:rPr lang="zh-CN" altLang="en-US" dirty="0" smtClean="0"/>
              <a:t>抗强碰撞性：任意两个不同消息的散列值一定不同</a:t>
            </a:r>
            <a:endParaRPr lang="en-US" altLang="zh-CN" dirty="0" smtClean="0"/>
          </a:p>
          <a:p>
            <a:r>
              <a:rPr lang="en-US" altLang="zh-CN" dirty="0" smtClean="0"/>
              <a:t>MD(</a:t>
            </a:r>
            <a:r>
              <a:rPr lang="zh-CN" altLang="en-US" dirty="0" smtClean="0"/>
              <a:t>消息摘要算法</a:t>
            </a:r>
            <a:r>
              <a:rPr lang="en-US" altLang="zh-CN" dirty="0" smtClean="0"/>
              <a:t>)</a:t>
            </a:r>
            <a:r>
              <a:rPr lang="zh-CN" altLang="en-US" dirty="0" smtClean="0"/>
              <a:t>、</a:t>
            </a:r>
            <a:r>
              <a:rPr lang="en-US" altLang="zh-CN" dirty="0" smtClean="0"/>
              <a:t>SHA</a:t>
            </a:r>
            <a:r>
              <a:rPr lang="zh-CN" altLang="en-US" dirty="0" smtClean="0"/>
              <a:t>（安全散列算法）及</a:t>
            </a:r>
            <a:r>
              <a:rPr lang="en-US" altLang="zh-CN" dirty="0" smtClean="0"/>
              <a:t>Mac</a:t>
            </a:r>
            <a:r>
              <a:rPr lang="zh-CN" altLang="en-US" dirty="0" smtClean="0"/>
              <a:t>（消息认证码算法）</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41171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03266"/>
            <a:ext cx="8229600" cy="796908"/>
          </a:xfrm>
        </p:spPr>
        <p:txBody>
          <a:bodyPr/>
          <a:lstStyle/>
          <a:p>
            <a:r>
              <a:rPr lang="zh-CN" altLang="en-US" dirty="0" smtClean="0"/>
              <a:t>国内商用密码标准</a:t>
            </a:r>
            <a:endParaRPr lang="zh-CN" altLang="en-US" dirty="0"/>
          </a:p>
        </p:txBody>
      </p:sp>
      <p:sp>
        <p:nvSpPr>
          <p:cNvPr id="3" name="内容占位符 2"/>
          <p:cNvSpPr>
            <a:spLocks noGrp="1"/>
          </p:cNvSpPr>
          <p:nvPr>
            <p:ph idx="1"/>
          </p:nvPr>
        </p:nvSpPr>
        <p:spPr>
          <a:xfrm>
            <a:off x="457200" y="1071546"/>
            <a:ext cx="8472518" cy="5054617"/>
          </a:xfrm>
        </p:spPr>
        <p:txBody>
          <a:bodyPr/>
          <a:lstStyle/>
          <a:p>
            <a:pPr>
              <a:buNone/>
            </a:pPr>
            <a:endParaRPr lang="zh-CN" altLang="en-US" dirty="0" smtClean="0"/>
          </a:p>
          <a:p>
            <a:endParaRPr lang="zh-CN" altLang="en-US" dirty="0" smtClean="0"/>
          </a:p>
          <a:p>
            <a:endParaRPr lang="zh-CN" altLang="en-US" dirty="0"/>
          </a:p>
        </p:txBody>
      </p:sp>
      <p:pic>
        <p:nvPicPr>
          <p:cNvPr id="31748" name="Picture 4" descr="C:\Users\jiang\AppData\Roaming\Tencent\Users\5397510\QQ\WinTemp\RichOle\YD9W$P9N]R8N}SUYI~%TQ11.png"/>
          <p:cNvPicPr>
            <a:picLocks noChangeAspect="1" noChangeArrowheads="1"/>
          </p:cNvPicPr>
          <p:nvPr/>
        </p:nvPicPr>
        <p:blipFill>
          <a:blip r:embed="rId2"/>
          <a:srcRect/>
          <a:stretch>
            <a:fillRect/>
          </a:stretch>
        </p:blipFill>
        <p:spPr bwMode="auto">
          <a:xfrm>
            <a:off x="251520" y="1868454"/>
            <a:ext cx="8636820" cy="2819405"/>
          </a:xfrm>
          <a:prstGeom prst="rect">
            <a:avLst/>
          </a:prstGeom>
          <a:noFill/>
        </p:spPr>
      </p:pic>
    </p:spTree>
    <p:extLst>
      <p:ext uri="{BB962C8B-B14F-4D97-AF65-F5344CB8AC3E}">
        <p14:creationId xmlns:p14="http://schemas.microsoft.com/office/powerpoint/2010/main" val="8135528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公钥基础设施</a:t>
            </a:r>
            <a:r>
              <a:rPr lang="en-US" altLang="zh-CN" sz="2800" dirty="0" smtClean="0"/>
              <a:t>( PKI Public Key Infrastructure )</a:t>
            </a:r>
            <a:endParaRPr lang="zh-CN" altLang="en-US" sz="2800" dirty="0"/>
          </a:p>
        </p:txBody>
      </p:sp>
      <p:sp>
        <p:nvSpPr>
          <p:cNvPr id="3" name="内容占位符 2"/>
          <p:cNvSpPr>
            <a:spLocks noGrp="1"/>
          </p:cNvSpPr>
          <p:nvPr>
            <p:ph idx="1"/>
          </p:nvPr>
        </p:nvSpPr>
        <p:spPr>
          <a:xfrm>
            <a:off x="323528" y="1844824"/>
            <a:ext cx="8363272" cy="4248472"/>
          </a:xfrm>
        </p:spPr>
        <p:txBody>
          <a:bodyPr>
            <a:normAutofit/>
          </a:bodyPr>
          <a:lstStyle/>
          <a:p>
            <a:r>
              <a:rPr lang="zh-CN" altLang="en-US" dirty="0" smtClean="0"/>
              <a:t>是一种遵循标准的利用公钥加密技术为电子商务的开展提供一套安全基础平台的技术和规范；定义了一个基于</a:t>
            </a:r>
            <a:r>
              <a:rPr lang="en-US" altLang="zh-CN" dirty="0" smtClean="0"/>
              <a:t>X.509</a:t>
            </a:r>
            <a:r>
              <a:rPr lang="zh-CN" altLang="en-US" dirty="0" smtClean="0"/>
              <a:t>的，用于创建、分配和撤回证书的模型；</a:t>
            </a:r>
            <a:endParaRPr lang="en-US" altLang="zh-CN" dirty="0" smtClean="0"/>
          </a:p>
          <a:p>
            <a:r>
              <a:rPr lang="zh-CN" altLang="en-US" dirty="0" smtClean="0"/>
              <a:t>定义的内容：</a:t>
            </a:r>
            <a:r>
              <a:rPr lang="en-US" altLang="zh-CN" dirty="0" smtClean="0"/>
              <a:t>X.509 </a:t>
            </a:r>
            <a:r>
              <a:rPr lang="zh-CN" altLang="en-US" dirty="0" smtClean="0"/>
              <a:t>格式的证书（</a:t>
            </a:r>
            <a:r>
              <a:rPr lang="en-US" altLang="zh-CN" dirty="0" smtClean="0"/>
              <a:t>X.509 V3</a:t>
            </a:r>
            <a:r>
              <a:rPr lang="zh-CN" altLang="en-US" dirty="0" smtClean="0"/>
              <a:t>）和证书废止列表</a:t>
            </a:r>
            <a:r>
              <a:rPr lang="en-US" altLang="zh-CN" dirty="0" smtClean="0">
                <a:hlinkClick r:id="rId2"/>
              </a:rPr>
              <a:t>CRL</a:t>
            </a:r>
            <a:r>
              <a:rPr lang="zh-CN" altLang="en-US" dirty="0" smtClean="0"/>
              <a:t>（</a:t>
            </a:r>
            <a:r>
              <a:rPr lang="en-US" altLang="zh-CN" dirty="0" smtClean="0"/>
              <a:t>X.509 V2</a:t>
            </a:r>
            <a:r>
              <a:rPr lang="zh-CN" altLang="en-US" dirty="0" smtClean="0"/>
              <a:t>）；</a:t>
            </a:r>
            <a:r>
              <a:rPr lang="en-US" altLang="zh-CN" dirty="0" smtClean="0"/>
              <a:t>CA </a:t>
            </a:r>
            <a:r>
              <a:rPr lang="zh-CN" altLang="en-US" dirty="0" smtClean="0"/>
              <a:t>操作协议；</a:t>
            </a:r>
            <a:r>
              <a:rPr lang="en-US" altLang="zh-CN" dirty="0" smtClean="0"/>
              <a:t>CA </a:t>
            </a:r>
            <a:r>
              <a:rPr lang="zh-CN" altLang="en-US" dirty="0" smtClean="0"/>
              <a:t>管理协议；</a:t>
            </a:r>
            <a:r>
              <a:rPr lang="en-US" altLang="zh-CN" dirty="0" smtClean="0"/>
              <a:t>CA </a:t>
            </a:r>
            <a:r>
              <a:rPr lang="zh-CN" altLang="en-US" dirty="0" smtClean="0"/>
              <a:t>政策制定；</a:t>
            </a:r>
            <a:endParaRPr lang="en-US" altLang="zh-CN" dirty="0" smtClean="0"/>
          </a:p>
          <a:p>
            <a:r>
              <a:rPr lang="zh-CN" altLang="en-US" dirty="0" smtClean="0"/>
              <a:t>系统的组成：认证中心</a:t>
            </a:r>
            <a:r>
              <a:rPr lang="en-US" dirty="0" smtClean="0"/>
              <a:t>CA</a:t>
            </a:r>
            <a:r>
              <a:rPr lang="zh-CN" altLang="en-US" dirty="0" smtClean="0"/>
              <a:t>、证书库、密钥备份及恢复系统、证书作废系统、应用程序接口</a:t>
            </a:r>
            <a:r>
              <a:rPr lang="en-US" altLang="zh-CN" dirty="0" smtClean="0"/>
              <a:t>API</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383486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20688"/>
            <a:ext cx="8568950" cy="923938"/>
          </a:xfrm>
        </p:spPr>
        <p:txBody>
          <a:bodyPr/>
          <a:lstStyle/>
          <a:p>
            <a:r>
              <a:rPr lang="en-US" altLang="zh-CN" dirty="0" smtClean="0"/>
              <a:t>Python</a:t>
            </a:r>
            <a:r>
              <a:rPr lang="zh-CN" altLang="en-US" dirty="0" smtClean="0"/>
              <a:t>特性</a:t>
            </a:r>
            <a:endParaRPr lang="zh-CN" altLang="en-US" dirty="0"/>
          </a:p>
        </p:txBody>
      </p:sp>
      <p:sp>
        <p:nvSpPr>
          <p:cNvPr id="3" name="内容占位符 2"/>
          <p:cNvSpPr>
            <a:spLocks noGrp="1"/>
          </p:cNvSpPr>
          <p:nvPr>
            <p:ph idx="1"/>
          </p:nvPr>
        </p:nvSpPr>
        <p:spPr>
          <a:xfrm>
            <a:off x="467544" y="1935480"/>
            <a:ext cx="8352928" cy="4301832"/>
          </a:xfrm>
        </p:spPr>
        <p:txBody>
          <a:bodyPr>
            <a:normAutofit/>
          </a:bodyPr>
          <a:lstStyle/>
          <a:p>
            <a:r>
              <a:rPr lang="zh-CN" altLang="en-US" dirty="0" smtClean="0"/>
              <a:t>开源：</a:t>
            </a:r>
            <a:endParaRPr lang="en-US" altLang="zh-CN" dirty="0" smtClean="0"/>
          </a:p>
          <a:p>
            <a:pPr lvl="1"/>
            <a:r>
              <a:rPr lang="zh-CN" altLang="en-US" dirty="0"/>
              <a:t>官</a:t>
            </a:r>
            <a:r>
              <a:rPr lang="zh-CN" altLang="en-US" dirty="0" smtClean="0"/>
              <a:t>网：</a:t>
            </a:r>
            <a:r>
              <a:rPr lang="en-US" altLang="zh-CN" dirty="0" smtClean="0">
                <a:hlinkClick r:id="rId2"/>
              </a:rPr>
              <a:t>www.python.org</a:t>
            </a:r>
            <a:r>
              <a:rPr lang="en-US" altLang="zh-CN" dirty="0" smtClean="0"/>
              <a:t>    </a:t>
            </a:r>
            <a:r>
              <a:rPr lang="zh-CN" altLang="en-US" dirty="0" smtClean="0"/>
              <a:t>集市语言</a:t>
            </a:r>
            <a:endParaRPr lang="en-US" altLang="zh-CN" dirty="0" smtClean="0"/>
          </a:p>
          <a:p>
            <a:pPr lvl="1"/>
            <a:r>
              <a:rPr lang="zh-CN" altLang="en-US" dirty="0" smtClean="0"/>
              <a:t>任何人都可以在</a:t>
            </a:r>
            <a:r>
              <a:rPr lang="en-US" altLang="zh-CN" dirty="0" smtClean="0"/>
              <a:t>Python</a:t>
            </a:r>
            <a:r>
              <a:rPr lang="zh-CN" altLang="en-US" dirty="0" smtClean="0"/>
              <a:t>的基础之上增加新的功能（模块）</a:t>
            </a:r>
            <a:endParaRPr lang="en-US" altLang="zh-CN" dirty="0" smtClean="0"/>
          </a:p>
          <a:p>
            <a:r>
              <a:rPr lang="zh-CN" altLang="en-US" dirty="0" smtClean="0"/>
              <a:t>功能强大，可用于诸多领域</a:t>
            </a:r>
            <a:endParaRPr lang="en-US" altLang="zh-CN" dirty="0" smtClean="0"/>
          </a:p>
          <a:p>
            <a:pPr lvl="1"/>
            <a:r>
              <a:rPr lang="zh-CN" altLang="en-US" dirty="0" smtClean="0"/>
              <a:t>人工智能、大数据、信息安全</a:t>
            </a:r>
            <a:r>
              <a:rPr lang="en-US" altLang="zh-CN" dirty="0" smtClean="0"/>
              <a:t>……</a:t>
            </a:r>
          </a:p>
          <a:p>
            <a:r>
              <a:rPr lang="zh-CN" altLang="en-US" dirty="0" smtClean="0"/>
              <a:t>拥有丰富的模块（库）</a:t>
            </a:r>
            <a:endParaRPr lang="en-US" altLang="zh-CN" dirty="0" smtClean="0"/>
          </a:p>
          <a:p>
            <a:pPr lvl="1"/>
            <a:r>
              <a:rPr lang="en-US" altLang="zh-CN" dirty="0" smtClean="0">
                <a:hlinkClick r:id="rId3"/>
              </a:rPr>
              <a:t>https://pypi.org/</a:t>
            </a:r>
            <a:r>
              <a:rPr lang="zh-CN" altLang="en-US" dirty="0" smtClean="0"/>
              <a:t>中收录了所有的</a:t>
            </a:r>
            <a:r>
              <a:rPr lang="en-US" altLang="zh-CN" dirty="0" smtClean="0"/>
              <a:t>Python</a:t>
            </a:r>
            <a:r>
              <a:rPr lang="zh-CN" altLang="en-US" dirty="0" smtClean="0"/>
              <a:t>模块</a:t>
            </a:r>
            <a:endParaRPr lang="en-US" altLang="zh-CN" dirty="0" smtClean="0"/>
          </a:p>
          <a:p>
            <a:pPr lvl="1"/>
            <a:r>
              <a:rPr lang="en-US" altLang="zh-CN" dirty="0" err="1" smtClean="0"/>
              <a:t>pypi</a:t>
            </a:r>
            <a:r>
              <a:rPr lang="en-US" altLang="zh-CN" dirty="0" smtClean="0"/>
              <a:t>(Python </a:t>
            </a:r>
            <a:r>
              <a:rPr lang="en-US" altLang="zh-CN" dirty="0" err="1" smtClean="0"/>
              <a:t>Pakcage</a:t>
            </a:r>
            <a:r>
              <a:rPr lang="en-US" altLang="zh-CN" dirty="0" smtClean="0"/>
              <a:t> Index)</a:t>
            </a:r>
            <a:endParaRPr lang="en-US" altLang="zh-CN" dirty="0"/>
          </a:p>
          <a:p>
            <a:pPr lvl="1"/>
            <a:r>
              <a:rPr lang="en-US" altLang="zh-CN" dirty="0"/>
              <a:t>p</a:t>
            </a:r>
            <a:r>
              <a:rPr lang="en-US" altLang="zh-CN" dirty="0" smtClean="0"/>
              <a:t>ip install </a:t>
            </a:r>
            <a:r>
              <a:rPr lang="zh-CN" altLang="en-US" dirty="0" smtClean="0"/>
              <a:t>模块名   （从</a:t>
            </a:r>
            <a:r>
              <a:rPr lang="en-US" altLang="zh-CN" dirty="0" err="1" smtClean="0"/>
              <a:t>pypi</a:t>
            </a:r>
            <a:r>
              <a:rPr lang="zh-CN" altLang="en-US" dirty="0" smtClean="0"/>
              <a:t>上查找模块名，下载）</a:t>
            </a:r>
            <a:endParaRPr lang="en-US" altLang="zh-CN" dirty="0" smtClean="0"/>
          </a:p>
          <a:p>
            <a:pPr marL="393192" lvl="1" indent="0">
              <a:buNone/>
            </a:pPr>
            <a:endParaRPr lang="en-US" altLang="zh-CN" dirty="0" smtClean="0"/>
          </a:p>
          <a:p>
            <a:r>
              <a:rPr lang="zh-CN" altLang="en-US" dirty="0" smtClean="0"/>
              <a:t>缺点：相对于编译型语言</a:t>
            </a:r>
            <a:r>
              <a:rPr lang="en-US" altLang="zh-CN" dirty="0" smtClean="0"/>
              <a:t>(C)</a:t>
            </a:r>
            <a:r>
              <a:rPr lang="zh-CN" altLang="en-US" dirty="0" smtClean="0"/>
              <a:t>，解释型语言效率低；</a:t>
            </a:r>
            <a:endParaRPr lang="zh-CN" altLang="en-US" dirty="0"/>
          </a:p>
        </p:txBody>
      </p:sp>
    </p:spTree>
    <p:extLst>
      <p:ext uri="{BB962C8B-B14F-4D97-AF65-F5344CB8AC3E}">
        <p14:creationId xmlns:p14="http://schemas.microsoft.com/office/powerpoint/2010/main" val="379796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密码的破解</a:t>
            </a:r>
            <a:endParaRPr lang="zh-CN" altLang="en-US" dirty="0"/>
          </a:p>
        </p:txBody>
      </p:sp>
      <p:sp>
        <p:nvSpPr>
          <p:cNvPr id="3" name="内容占位符 2"/>
          <p:cNvSpPr>
            <a:spLocks noGrp="1"/>
          </p:cNvSpPr>
          <p:nvPr>
            <p:ph idx="1"/>
          </p:nvPr>
        </p:nvSpPr>
        <p:spPr/>
        <p:txBody>
          <a:bodyPr>
            <a:normAutofit/>
          </a:bodyPr>
          <a:lstStyle/>
          <a:p>
            <a:r>
              <a:rPr lang="en-US" altLang="zh-CN" dirty="0" smtClean="0"/>
              <a:t>56</a:t>
            </a:r>
            <a:r>
              <a:rPr lang="zh-CN" altLang="en-US" dirty="0" smtClean="0"/>
              <a:t>位</a:t>
            </a:r>
            <a:r>
              <a:rPr lang="en-US" altLang="zh-CN" dirty="0" smtClean="0"/>
              <a:t>DES</a:t>
            </a:r>
            <a:r>
              <a:rPr lang="zh-CN" altLang="en-US" dirty="0" smtClean="0"/>
              <a:t>：</a:t>
            </a:r>
            <a:r>
              <a:rPr lang="en-US" altLang="zh-CN" dirty="0" smtClean="0"/>
              <a:t>1999</a:t>
            </a:r>
            <a:r>
              <a:rPr lang="zh-CN" altLang="en-US" dirty="0" smtClean="0"/>
              <a:t>年用</a:t>
            </a:r>
            <a:r>
              <a:rPr lang="en-US" altLang="zh-CN" dirty="0" smtClean="0"/>
              <a:t>22</a:t>
            </a:r>
            <a:r>
              <a:rPr lang="zh-CN" altLang="en-US" dirty="0" smtClean="0"/>
              <a:t>小时</a:t>
            </a:r>
            <a:r>
              <a:rPr lang="en-US" altLang="zh-CN" dirty="0" smtClean="0"/>
              <a:t>15</a:t>
            </a:r>
            <a:r>
              <a:rPr lang="zh-CN" altLang="en-US" dirty="0" smtClean="0"/>
              <a:t>分钟宣告破解</a:t>
            </a:r>
            <a:r>
              <a:rPr lang="en-US" altLang="zh-CN" dirty="0" smtClean="0"/>
              <a:t>56</a:t>
            </a:r>
            <a:r>
              <a:rPr lang="zh-CN" altLang="en-US" dirty="0" smtClean="0"/>
              <a:t>位的</a:t>
            </a:r>
            <a:r>
              <a:rPr lang="en-US" altLang="zh-CN" dirty="0" smtClean="0"/>
              <a:t>DES</a:t>
            </a:r>
            <a:r>
              <a:rPr lang="zh-CN" altLang="en-US" dirty="0" smtClean="0"/>
              <a:t>密钥</a:t>
            </a:r>
            <a:endParaRPr lang="en-US" altLang="zh-CN" dirty="0" smtClean="0"/>
          </a:p>
          <a:p>
            <a:r>
              <a:rPr lang="zh-CN" altLang="en-US" dirty="0" smtClean="0"/>
              <a:t>散列函数：</a:t>
            </a:r>
            <a:endParaRPr lang="en-US" altLang="zh-CN" dirty="0" smtClean="0"/>
          </a:p>
          <a:p>
            <a:pPr lvl="1"/>
            <a:r>
              <a:rPr lang="en-US" altLang="zh-CN" dirty="0" smtClean="0"/>
              <a:t>2004</a:t>
            </a:r>
            <a:r>
              <a:rPr lang="zh-CN" altLang="en-US" dirty="0" smtClean="0"/>
              <a:t>年，王小云宣告破解</a:t>
            </a:r>
            <a:r>
              <a:rPr lang="en-US" altLang="zh-CN" dirty="0" smtClean="0"/>
              <a:t>MD5</a:t>
            </a:r>
            <a:r>
              <a:rPr lang="zh-CN" altLang="en-US" dirty="0" smtClean="0"/>
              <a:t>，</a:t>
            </a:r>
            <a:r>
              <a:rPr lang="en-US" altLang="zh-CN" dirty="0" smtClean="0"/>
              <a:t>HAVAL-128</a:t>
            </a:r>
            <a:r>
              <a:rPr lang="zh-CN" altLang="en-US" dirty="0" smtClean="0"/>
              <a:t>，</a:t>
            </a:r>
            <a:r>
              <a:rPr lang="en-US" altLang="zh-CN" dirty="0" smtClean="0"/>
              <a:t>MD4</a:t>
            </a:r>
            <a:r>
              <a:rPr lang="zh-CN" altLang="en-US" dirty="0" smtClean="0"/>
              <a:t>和</a:t>
            </a:r>
            <a:r>
              <a:rPr lang="en-US" altLang="zh-CN" dirty="0" smtClean="0"/>
              <a:t>RIPEMD</a:t>
            </a:r>
          </a:p>
          <a:p>
            <a:pPr lvl="1"/>
            <a:r>
              <a:rPr lang="en-US" altLang="zh-CN" dirty="0" smtClean="0"/>
              <a:t>2005</a:t>
            </a:r>
            <a:r>
              <a:rPr lang="zh-CN" altLang="en-US" dirty="0" smtClean="0"/>
              <a:t>年，王小云宣告破解</a:t>
            </a:r>
            <a:r>
              <a:rPr lang="en-US" altLang="zh-CN" dirty="0" smtClean="0"/>
              <a:t>SHA-1</a:t>
            </a:r>
            <a:r>
              <a:rPr lang="zh-CN" altLang="en-US" dirty="0" smtClean="0"/>
              <a:t>，从理论上说明了数字签名可以伪造</a:t>
            </a:r>
            <a:endParaRPr lang="en-US" altLang="zh-CN" dirty="0" smtClean="0"/>
          </a:p>
          <a:p>
            <a:pPr lvl="1"/>
            <a:r>
              <a:rPr lang="en-US" altLang="zh-CN" dirty="0" smtClean="0"/>
              <a:t>2008</a:t>
            </a:r>
            <a:r>
              <a:rPr lang="zh-CN" altLang="en-US" dirty="0" smtClean="0"/>
              <a:t>年荷兰科学家成功对两个不同的可执行文件进行了</a:t>
            </a:r>
            <a:r>
              <a:rPr lang="en-US" altLang="zh-CN" dirty="0" smtClean="0"/>
              <a:t>MD5</a:t>
            </a:r>
            <a:r>
              <a:rPr lang="zh-CN" altLang="en-US" dirty="0" smtClean="0"/>
              <a:t>碰撞，同年</a:t>
            </a:r>
            <a:r>
              <a:rPr lang="en-US" altLang="zh-CN" dirty="0" smtClean="0"/>
              <a:t>12</a:t>
            </a:r>
            <a:r>
              <a:rPr lang="zh-CN" altLang="en-US" dirty="0" smtClean="0"/>
              <a:t>月一组科研人员通过</a:t>
            </a:r>
            <a:r>
              <a:rPr lang="en-US" altLang="zh-CN" dirty="0" smtClean="0"/>
              <a:t>MD5</a:t>
            </a:r>
            <a:r>
              <a:rPr lang="zh-CN" altLang="en-US" dirty="0" smtClean="0"/>
              <a:t>碰撞生成了伪造的</a:t>
            </a:r>
            <a:r>
              <a:rPr lang="en-US" altLang="zh-CN" dirty="0" smtClean="0"/>
              <a:t>SSL</a:t>
            </a:r>
            <a:r>
              <a:rPr lang="zh-CN" altLang="en-US" dirty="0" smtClean="0"/>
              <a:t>证书</a:t>
            </a:r>
            <a:endParaRPr lang="en-US" altLang="zh-CN" dirty="0" smtClean="0"/>
          </a:p>
          <a:p>
            <a:r>
              <a:rPr lang="en-US" altLang="zh-CN" dirty="0" smtClean="0"/>
              <a:t>SSL/TLS</a:t>
            </a:r>
            <a:r>
              <a:rPr lang="zh-CN" altLang="en-US" dirty="0" smtClean="0"/>
              <a:t>协议：基于</a:t>
            </a:r>
            <a:r>
              <a:rPr lang="en-US" altLang="zh-CN" dirty="0" smtClean="0"/>
              <a:t>CBC</a:t>
            </a:r>
            <a:r>
              <a:rPr lang="zh-CN" altLang="en-US" dirty="0" smtClean="0"/>
              <a:t>模式加密和</a:t>
            </a:r>
            <a:r>
              <a:rPr lang="en-US" altLang="zh-CN" dirty="0" smtClean="0"/>
              <a:t>RC4</a:t>
            </a:r>
            <a:r>
              <a:rPr lang="zh-CN" altLang="en-US" dirty="0" smtClean="0"/>
              <a:t>流加密都出现了漏洞；</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2397557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CTF</a:t>
            </a:r>
            <a:r>
              <a:rPr lang="zh-CN" altLang="en-US" dirty="0" smtClean="0"/>
              <a:t>夺旗赛</a:t>
            </a:r>
            <a:endParaRPr lang="zh-CN" altLang="en-US" dirty="0"/>
          </a:p>
        </p:txBody>
      </p:sp>
      <p:sp>
        <p:nvSpPr>
          <p:cNvPr id="3" name="内容占位符 2"/>
          <p:cNvSpPr>
            <a:spLocks noGrp="1"/>
          </p:cNvSpPr>
          <p:nvPr>
            <p:ph idx="1"/>
          </p:nvPr>
        </p:nvSpPr>
        <p:spPr/>
        <p:txBody>
          <a:bodyPr/>
          <a:lstStyle/>
          <a:p>
            <a:r>
              <a:rPr lang="en-US" altLang="zh-CN" dirty="0" smtClean="0"/>
              <a:t>CTF</a:t>
            </a:r>
            <a:r>
              <a:rPr lang="zh-CN" altLang="en-US" dirty="0" smtClean="0"/>
              <a:t>（</a:t>
            </a:r>
            <a:r>
              <a:rPr lang="en-US" altLang="zh-CN" dirty="0" smtClean="0"/>
              <a:t>Capture </a:t>
            </a:r>
            <a:r>
              <a:rPr lang="en-US" altLang="zh-CN" dirty="0"/>
              <a:t>The </a:t>
            </a:r>
            <a:r>
              <a:rPr lang="en-US" altLang="zh-CN" dirty="0" smtClean="0"/>
              <a:t>Flag</a:t>
            </a:r>
            <a:r>
              <a:rPr lang="zh-CN" altLang="en-US" dirty="0" smtClean="0"/>
              <a:t>）</a:t>
            </a:r>
            <a:endParaRPr lang="en-US" altLang="zh-CN" dirty="0" smtClean="0"/>
          </a:p>
          <a:p>
            <a:pPr lvl="1"/>
            <a:r>
              <a:rPr lang="zh-CN" altLang="en-US" dirty="0" smtClean="0"/>
              <a:t>一</a:t>
            </a:r>
            <a:r>
              <a:rPr lang="zh-CN" altLang="en-US" dirty="0"/>
              <a:t>种流行的信息安全竞赛形式，其英文名可直译为“夺得</a:t>
            </a:r>
            <a:r>
              <a:rPr lang="en-US" altLang="zh-CN" dirty="0"/>
              <a:t>Flag”</a:t>
            </a:r>
            <a:r>
              <a:rPr lang="zh-CN" altLang="en-US" dirty="0"/>
              <a:t>，也可意译为“夺旗赛”</a:t>
            </a:r>
            <a:r>
              <a:rPr lang="zh-CN" altLang="en-US" dirty="0" smtClean="0"/>
              <a:t>。</a:t>
            </a:r>
            <a:endParaRPr lang="en-US" altLang="zh-CN" dirty="0" smtClean="0"/>
          </a:p>
          <a:p>
            <a:pPr lvl="1"/>
            <a:r>
              <a:rPr lang="zh-CN" altLang="en-US" dirty="0" smtClean="0"/>
              <a:t>大致</a:t>
            </a:r>
            <a:r>
              <a:rPr lang="zh-CN" altLang="en-US" dirty="0"/>
              <a:t>流程是，参赛团队之间通过进行攻防对抗、程序分析等形式，率先从主办方给出的比赛环境中得到一串具有一定格式的</a:t>
            </a:r>
            <a:r>
              <a:rPr lang="zh-CN" altLang="en-US" b="1" dirty="0"/>
              <a:t>字符串</a:t>
            </a:r>
            <a:r>
              <a:rPr lang="zh-CN" altLang="en-US" dirty="0"/>
              <a:t>或其他</a:t>
            </a:r>
            <a:r>
              <a:rPr lang="zh-CN" altLang="en-US" b="1" dirty="0" smtClean="0"/>
              <a:t>内容（</a:t>
            </a:r>
            <a:r>
              <a:rPr lang="zh-CN" altLang="en-US" dirty="0"/>
              <a:t> “</a:t>
            </a:r>
            <a:r>
              <a:rPr lang="en-US" altLang="zh-CN" dirty="0"/>
              <a:t>Flag” </a:t>
            </a:r>
            <a:r>
              <a:rPr lang="zh-CN" altLang="en-US" b="1" dirty="0" smtClean="0"/>
              <a:t>）</a:t>
            </a:r>
            <a:r>
              <a:rPr lang="zh-CN" altLang="en-US" dirty="0" smtClean="0"/>
              <a:t>，</a:t>
            </a:r>
            <a:r>
              <a:rPr lang="zh-CN" altLang="en-US" dirty="0"/>
              <a:t>并将其提交给主办方，从而夺得分数</a:t>
            </a:r>
            <a:r>
              <a:rPr lang="zh-CN" altLang="en-US" dirty="0" smtClean="0"/>
              <a:t>。</a:t>
            </a:r>
            <a:endParaRPr lang="en-US" altLang="zh-CN" dirty="0"/>
          </a:p>
          <a:p>
            <a:pPr lvl="1"/>
            <a:r>
              <a:rPr lang="zh-CN" altLang="en-US" dirty="0"/>
              <a:t>练习网站</a:t>
            </a:r>
            <a:r>
              <a:rPr lang="zh-CN" altLang="en-US" dirty="0" smtClean="0"/>
              <a:t>：</a:t>
            </a:r>
            <a:r>
              <a:rPr lang="en-US" altLang="zh-CN" dirty="0" smtClean="0">
                <a:hlinkClick r:id="rId2"/>
              </a:rPr>
              <a:t>https</a:t>
            </a:r>
            <a:r>
              <a:rPr lang="en-US" altLang="zh-CN" dirty="0">
                <a:hlinkClick r:id="rId2"/>
              </a:rPr>
              <a:t>://</a:t>
            </a:r>
            <a:r>
              <a:rPr lang="en-US" altLang="zh-CN" dirty="0" smtClean="0">
                <a:hlinkClick r:id="rId2"/>
              </a:rPr>
              <a:t>www.ichunqiu.com/battalion?t=1&amp;r=68487</a:t>
            </a:r>
            <a:endParaRPr lang="en-US" altLang="zh-CN" dirty="0" smtClean="0"/>
          </a:p>
          <a:p>
            <a:pPr lvl="1"/>
            <a:r>
              <a:rPr lang="zh-CN" altLang="en-US" dirty="0" smtClean="0"/>
              <a:t>视频指导网站：</a:t>
            </a:r>
            <a:r>
              <a:rPr lang="en-US" altLang="zh-CN" dirty="0" smtClean="0">
                <a:hlinkClick r:id="rId3"/>
              </a:rPr>
              <a:t>https</a:t>
            </a:r>
            <a:r>
              <a:rPr lang="en-US" altLang="zh-CN" dirty="0">
                <a:hlinkClick r:id="rId3"/>
              </a:rPr>
              <a:t>://</a:t>
            </a:r>
            <a:r>
              <a:rPr lang="en-US" altLang="zh-CN" dirty="0" smtClean="0">
                <a:hlinkClick r:id="rId3"/>
              </a:rPr>
              <a:t>www.bilibili.com/video/BV145411W7hf?p=23</a:t>
            </a:r>
            <a:endParaRPr lang="en-US" altLang="zh-CN" dirty="0" smtClean="0"/>
          </a:p>
          <a:p>
            <a:pPr lvl="1"/>
            <a:r>
              <a:rPr lang="en-US" altLang="zh-CN" dirty="0"/>
              <a:t>CTF tools </a:t>
            </a:r>
            <a:r>
              <a:rPr lang="zh-CN" altLang="en-US" dirty="0" smtClean="0"/>
              <a:t>：</a:t>
            </a:r>
            <a:r>
              <a:rPr lang="en-US" altLang="zh-CN" dirty="0" smtClean="0">
                <a:hlinkClick r:id="rId4"/>
              </a:rPr>
              <a:t>https</a:t>
            </a:r>
            <a:r>
              <a:rPr lang="en-US" altLang="zh-CN" dirty="0">
                <a:hlinkClick r:id="rId4"/>
              </a:rPr>
              <a:t>://ctf-wiki.github.io/ctf-tools/crypto</a:t>
            </a:r>
            <a:r>
              <a:rPr lang="en-US" altLang="zh-CN" dirty="0" smtClean="0">
                <a:hlinkClick r:id="rId4"/>
              </a:rPr>
              <a:t>/</a:t>
            </a:r>
            <a:endParaRPr lang="en-US" altLang="zh-CN" dirty="0" smtClean="0"/>
          </a:p>
          <a:p>
            <a:pPr lvl="1"/>
            <a:r>
              <a:rPr lang="en-US" altLang="zh-CN" dirty="0"/>
              <a:t>https://tool.bugku.com/</a:t>
            </a:r>
            <a:endParaRPr lang="en-US" altLang="zh-CN" dirty="0" smtClean="0"/>
          </a:p>
          <a:p>
            <a:pPr lvl="1"/>
            <a:endParaRPr lang="zh-CN" altLang="en-US" dirty="0"/>
          </a:p>
        </p:txBody>
      </p:sp>
    </p:spTree>
    <p:extLst>
      <p:ext uri="{BB962C8B-B14F-4D97-AF65-F5344CB8AC3E}">
        <p14:creationId xmlns:p14="http://schemas.microsoft.com/office/powerpoint/2010/main" val="34343533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p:txBody>
          <a:bodyPr>
            <a:normAutofit/>
          </a:bodyPr>
          <a:lstStyle/>
          <a:p>
            <a:pPr marL="457200" indent="-457200">
              <a:buAutoNum type="arabicPeriod"/>
            </a:pPr>
            <a:r>
              <a:rPr lang="en-US" altLang="zh-CN" dirty="0" smtClean="0">
                <a:hlinkClick r:id="rId2"/>
              </a:rPr>
              <a:t>www.python.org</a:t>
            </a:r>
            <a:r>
              <a:rPr lang="en-US" altLang="zh-CN" dirty="0" smtClean="0"/>
              <a:t> </a:t>
            </a:r>
            <a:r>
              <a:rPr lang="zh-CN" altLang="en-US" dirty="0" smtClean="0"/>
              <a:t>下载</a:t>
            </a:r>
            <a:r>
              <a:rPr lang="en-US" altLang="zh-CN" dirty="0" smtClean="0"/>
              <a:t>python3</a:t>
            </a:r>
            <a:r>
              <a:rPr lang="zh-CN" altLang="en-US" dirty="0" smtClean="0"/>
              <a:t>并安装</a:t>
            </a:r>
            <a:r>
              <a:rPr lang="en-US" altLang="zh-CN" dirty="0" smtClean="0"/>
              <a:t>,</a:t>
            </a:r>
            <a:r>
              <a:rPr lang="zh-CN" altLang="en-US" dirty="0" smtClean="0"/>
              <a:t>安装时注意选择“将</a:t>
            </a:r>
            <a:r>
              <a:rPr lang="en-US" altLang="zh-CN" dirty="0" smtClean="0"/>
              <a:t>python</a:t>
            </a:r>
            <a:r>
              <a:rPr lang="zh-CN" altLang="en-US" dirty="0" smtClean="0"/>
              <a:t>路径添加到</a:t>
            </a:r>
            <a:r>
              <a:rPr lang="en-US" altLang="zh-CN" dirty="0" smtClean="0"/>
              <a:t>path</a:t>
            </a:r>
            <a:r>
              <a:rPr lang="zh-CN" altLang="en-US" dirty="0" smtClean="0"/>
              <a:t>中”选项；</a:t>
            </a:r>
            <a:endParaRPr lang="en-US" altLang="zh-CN" dirty="0" smtClean="0"/>
          </a:p>
          <a:p>
            <a:pPr marL="457200" indent="-457200">
              <a:buAutoNum type="arabicPeriod"/>
            </a:pPr>
            <a:r>
              <a:rPr lang="zh-CN" altLang="en-US" dirty="0" smtClean="0"/>
              <a:t>学习</a:t>
            </a:r>
            <a:r>
              <a:rPr lang="en-US" altLang="zh-CN" dirty="0" smtClean="0"/>
              <a:t>Python</a:t>
            </a:r>
            <a:r>
              <a:rPr lang="zh-CN" altLang="en-US" dirty="0" smtClean="0"/>
              <a:t>基础教程</a:t>
            </a:r>
            <a:endParaRPr lang="en-US" altLang="zh-CN" dirty="0" smtClean="0"/>
          </a:p>
          <a:p>
            <a:pPr lvl="1" indent="0">
              <a:buNone/>
            </a:pPr>
            <a:r>
              <a:rPr lang="en-US" altLang="zh-CN" dirty="0" smtClean="0">
                <a:hlinkClick r:id="rId3"/>
              </a:rPr>
              <a:t>https://www.runoob.com/python/python-tutorial.html</a:t>
            </a:r>
            <a:endParaRPr lang="en-US" altLang="zh-CN" dirty="0" smtClean="0"/>
          </a:p>
          <a:p>
            <a:pPr marL="457200" indent="-457200">
              <a:buAutoNum type="arabicPeriod"/>
            </a:pPr>
            <a:r>
              <a:rPr lang="zh-CN" altLang="en-US" dirty="0" smtClean="0"/>
              <a:t>看视频练习</a:t>
            </a:r>
            <a:r>
              <a:rPr lang="en-US" altLang="zh-CN" dirty="0" smtClean="0"/>
              <a:t>CTF</a:t>
            </a:r>
            <a:r>
              <a:rPr lang="zh-CN" altLang="en-US" dirty="0" smtClean="0"/>
              <a:t>比赛题目（可选作业）</a:t>
            </a:r>
            <a:r>
              <a:rPr lang="en-US" altLang="zh-CN" dirty="0" smtClean="0">
                <a:hlinkClick r:id="rId4"/>
              </a:rPr>
              <a:t>https</a:t>
            </a:r>
            <a:r>
              <a:rPr lang="en-US" altLang="zh-CN" dirty="0">
                <a:hlinkClick r:id="rId4"/>
              </a:rPr>
              <a:t>://</a:t>
            </a:r>
            <a:r>
              <a:rPr lang="en-US" altLang="zh-CN" dirty="0" smtClean="0">
                <a:hlinkClick r:id="rId4"/>
              </a:rPr>
              <a:t>www.bilibili.com/video/BV145411W7hf?p=23</a:t>
            </a:r>
            <a:endParaRPr lang="en-US" altLang="zh-CN" dirty="0" smtClean="0"/>
          </a:p>
          <a:p>
            <a:pPr lvl="1" indent="0">
              <a:buNone/>
            </a:pPr>
            <a:r>
              <a:rPr lang="en-US" altLang="zh-CN" dirty="0" smtClean="0">
                <a:hlinkClick r:id="rId5"/>
              </a:rPr>
              <a:t>https</a:t>
            </a:r>
            <a:r>
              <a:rPr lang="en-US" altLang="zh-CN" dirty="0">
                <a:hlinkClick r:id="rId5"/>
              </a:rPr>
              <a:t>://</a:t>
            </a:r>
            <a:r>
              <a:rPr lang="en-US" altLang="zh-CN" dirty="0" smtClean="0">
                <a:hlinkClick r:id="rId5"/>
              </a:rPr>
              <a:t>www.bilibili.com/video/BV145411W7hf?p=27</a:t>
            </a:r>
            <a:endParaRPr lang="en-US" altLang="zh-CN" dirty="0" smtClean="0"/>
          </a:p>
          <a:p>
            <a:pPr lvl="1" indent="0">
              <a:buNone/>
            </a:pPr>
            <a:r>
              <a:rPr lang="en-US" altLang="zh-CN" dirty="0">
                <a:hlinkClick r:id="rId6"/>
              </a:rPr>
              <a:t>https://</a:t>
            </a:r>
            <a:r>
              <a:rPr lang="en-US" altLang="zh-CN" dirty="0" smtClean="0">
                <a:hlinkClick r:id="rId6"/>
              </a:rPr>
              <a:t>www.bilibili.com/video/BV145411W7hf?p=37</a:t>
            </a:r>
            <a:endParaRPr lang="en-US" altLang="zh-CN" dirty="0" smtClean="0"/>
          </a:p>
          <a:p>
            <a:pPr lvl="1" indent="0">
              <a:buNone/>
            </a:pPr>
            <a:r>
              <a:rPr lang="en-US" altLang="zh-CN" dirty="0">
                <a:hlinkClick r:id="rId7"/>
              </a:rPr>
              <a:t>https://</a:t>
            </a:r>
            <a:r>
              <a:rPr lang="en-US" altLang="zh-CN" dirty="0" smtClean="0">
                <a:hlinkClick r:id="rId7"/>
              </a:rPr>
              <a:t>www.bilibili.com/video/BV145411W7hf?p=41</a:t>
            </a:r>
            <a:r>
              <a:rPr lang="en-US" altLang="zh-CN" dirty="0" smtClean="0"/>
              <a:t>     	</a:t>
            </a:r>
          </a:p>
          <a:p>
            <a:pPr lvl="1" indent="0">
              <a:buNone/>
            </a:pPr>
            <a:r>
              <a:rPr lang="en-US" altLang="zh-CN" dirty="0" smtClean="0">
                <a:hlinkClick r:id="rId8"/>
              </a:rPr>
              <a:t>https</a:t>
            </a:r>
            <a:r>
              <a:rPr lang="en-US" altLang="zh-CN" dirty="0">
                <a:hlinkClick r:id="rId8"/>
              </a:rPr>
              <a:t>://</a:t>
            </a:r>
            <a:r>
              <a:rPr lang="en-US" altLang="zh-CN" dirty="0" smtClean="0">
                <a:hlinkClick r:id="rId8"/>
              </a:rPr>
              <a:t>www.bilibili.com/video/BV145411W7hf?p=42</a:t>
            </a:r>
            <a:endParaRPr lang="en-US" altLang="zh-CN" dirty="0" smtClean="0"/>
          </a:p>
          <a:p>
            <a:pPr lvl="1" indent="0">
              <a:buNone/>
            </a:pPr>
            <a:endParaRPr lang="en-US" altLang="zh-CN" dirty="0" smtClean="0"/>
          </a:p>
          <a:p>
            <a:pPr lvl="1" indent="0">
              <a:buNone/>
            </a:pPr>
            <a:endParaRPr lang="en-US" altLang="zh-CN" dirty="0" smtClean="0"/>
          </a:p>
          <a:p>
            <a:pPr marL="944118" lvl="1" indent="-457200">
              <a:buFont typeface="Wingdings" panose="05000000000000000000" pitchFamily="2" charset="2"/>
              <a:buAutoNum type="arabicPeriod"/>
            </a:pPr>
            <a:endParaRPr lang="en-US" altLang="zh-CN" dirty="0"/>
          </a:p>
          <a:p>
            <a:pPr marL="457200" indent="-457200">
              <a:buAutoNum type="arabicPeriod"/>
            </a:pPr>
            <a:endParaRPr lang="zh-CN" altLang="en-US" dirty="0"/>
          </a:p>
        </p:txBody>
      </p:sp>
    </p:spTree>
    <p:extLst>
      <p:ext uri="{BB962C8B-B14F-4D97-AF65-F5344CB8AC3E}">
        <p14:creationId xmlns:p14="http://schemas.microsoft.com/office/powerpoint/2010/main" val="19722495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学习建议</a:t>
            </a:r>
            <a:endParaRPr lang="zh-CN" altLang="en-US" dirty="0"/>
          </a:p>
        </p:txBody>
      </p:sp>
      <p:sp>
        <p:nvSpPr>
          <p:cNvPr id="3" name="内容占位符 2"/>
          <p:cNvSpPr>
            <a:spLocks noGrp="1"/>
          </p:cNvSpPr>
          <p:nvPr>
            <p:ph idx="1"/>
          </p:nvPr>
        </p:nvSpPr>
        <p:spPr>
          <a:xfrm>
            <a:off x="539552" y="1935480"/>
            <a:ext cx="8136904" cy="4085808"/>
          </a:xfrm>
        </p:spPr>
        <p:txBody>
          <a:bodyPr>
            <a:normAutofit/>
          </a:bodyPr>
          <a:lstStyle/>
          <a:p>
            <a:r>
              <a:rPr lang="zh-CN" altLang="en-US" dirty="0" smtClean="0"/>
              <a:t>人生苦短，我用</a:t>
            </a:r>
            <a:r>
              <a:rPr lang="en-US" altLang="zh-CN" dirty="0" smtClean="0"/>
              <a:t>Python</a:t>
            </a:r>
          </a:p>
          <a:p>
            <a:pPr lvl="1"/>
            <a:r>
              <a:rPr lang="en-US" altLang="zh-CN" dirty="0" smtClean="0"/>
              <a:t>Python</a:t>
            </a:r>
            <a:r>
              <a:rPr lang="zh-CN" altLang="en-US" dirty="0" smtClean="0"/>
              <a:t>本身简单易学</a:t>
            </a:r>
            <a:endParaRPr lang="en-US" altLang="zh-CN" dirty="0" smtClean="0"/>
          </a:p>
          <a:p>
            <a:pPr lvl="1"/>
            <a:r>
              <a:rPr lang="zh-CN" altLang="en-US" dirty="0" smtClean="0"/>
              <a:t>利用</a:t>
            </a:r>
            <a:r>
              <a:rPr lang="en-US" altLang="zh-CN" dirty="0" smtClean="0"/>
              <a:t>Python</a:t>
            </a:r>
            <a:r>
              <a:rPr lang="zh-CN" altLang="en-US" dirty="0" smtClean="0"/>
              <a:t>的各种模块，可以快速开发，而无需关注底层细节。</a:t>
            </a:r>
            <a:endParaRPr lang="en-US" altLang="zh-CN" dirty="0" smtClean="0"/>
          </a:p>
          <a:p>
            <a:pPr lvl="1"/>
            <a:r>
              <a:rPr lang="zh-CN" altLang="en-US" dirty="0" smtClean="0"/>
              <a:t>在使用</a:t>
            </a:r>
            <a:r>
              <a:rPr lang="en-US" altLang="zh-CN" dirty="0" smtClean="0"/>
              <a:t>Python</a:t>
            </a:r>
            <a:r>
              <a:rPr lang="zh-CN" altLang="en-US" dirty="0" smtClean="0"/>
              <a:t>时，应首先考虑是否有相应的模块，而不是自己来编写代码。</a:t>
            </a:r>
            <a:endParaRPr lang="en-US" altLang="zh-CN" dirty="0" smtClean="0"/>
          </a:p>
          <a:p>
            <a:pPr marL="393192" lvl="1" indent="0">
              <a:buNone/>
            </a:pPr>
            <a:endParaRPr lang="en-US" altLang="zh-CN" dirty="0" smtClean="0"/>
          </a:p>
          <a:p>
            <a:r>
              <a:rPr lang="en-US" altLang="zh-CN" dirty="0" smtClean="0"/>
              <a:t>Python</a:t>
            </a:r>
            <a:r>
              <a:rPr lang="zh-CN" altLang="en-US" dirty="0" smtClean="0"/>
              <a:t>更加注重的是如何解决问题</a:t>
            </a:r>
            <a:endParaRPr lang="en-US" altLang="zh-CN" dirty="0" smtClean="0"/>
          </a:p>
          <a:p>
            <a:pPr lvl="1"/>
            <a:r>
              <a:rPr lang="zh-CN" altLang="en-US" dirty="0"/>
              <a:t>必须明确用</a:t>
            </a:r>
            <a:r>
              <a:rPr lang="en-US" altLang="zh-CN" dirty="0" smtClean="0"/>
              <a:t>Python</a:t>
            </a:r>
            <a:r>
              <a:rPr lang="zh-CN" altLang="en-US" dirty="0" smtClean="0"/>
              <a:t>做什么，选择一个专业领域</a:t>
            </a:r>
            <a:endParaRPr lang="en-US" altLang="zh-CN" dirty="0" smtClean="0"/>
          </a:p>
          <a:p>
            <a:pPr lvl="1"/>
            <a:r>
              <a:rPr lang="zh-CN" altLang="en-US" dirty="0" smtClean="0"/>
              <a:t>先快速掌握</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20%</a:t>
            </a:r>
            <a:r>
              <a:rPr lang="zh-CN" altLang="en-US" dirty="0" smtClean="0"/>
              <a:t>的</a:t>
            </a:r>
            <a:r>
              <a:rPr lang="en-US" altLang="zh-CN" dirty="0" smtClean="0"/>
              <a:t>Python</a:t>
            </a:r>
            <a:r>
              <a:rPr lang="zh-CN" altLang="en-US" dirty="0" smtClean="0"/>
              <a:t>内容，就已经可以完成</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80</a:t>
            </a:r>
            <a:r>
              <a:rPr lang="en-US" altLang="zh-CN" dirty="0" smtClean="0"/>
              <a:t>%</a:t>
            </a:r>
            <a:r>
              <a:rPr lang="zh-CN" altLang="en-US" dirty="0" smtClean="0"/>
              <a:t>的工作任务。</a:t>
            </a:r>
            <a:endParaRPr lang="en-US" altLang="zh-CN" dirty="0" smtClean="0"/>
          </a:p>
          <a:p>
            <a:pPr lvl="1"/>
            <a:r>
              <a:rPr lang="zh-CN" altLang="en-US" dirty="0" smtClean="0"/>
              <a:t>在实践中不断拓展，对代码不断优化。</a:t>
            </a:r>
            <a:endParaRPr lang="en-US" altLang="zh-CN" dirty="0" smtClean="0"/>
          </a:p>
          <a:p>
            <a:pPr lvl="1"/>
            <a:endParaRPr lang="zh-CN" altLang="en-US" dirty="0"/>
          </a:p>
        </p:txBody>
      </p:sp>
    </p:spTree>
    <p:extLst>
      <p:ext uri="{BB962C8B-B14F-4D97-AF65-F5344CB8AC3E}">
        <p14:creationId xmlns:p14="http://schemas.microsoft.com/office/powerpoint/2010/main" val="34938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语言特点</a:t>
            </a:r>
            <a:endParaRPr lang="zh-CN" altLang="en-US" dirty="0"/>
          </a:p>
        </p:txBody>
      </p:sp>
      <p:sp>
        <p:nvSpPr>
          <p:cNvPr id="3" name="内容占位符 2"/>
          <p:cNvSpPr>
            <a:spLocks noGrp="1"/>
          </p:cNvSpPr>
          <p:nvPr>
            <p:ph idx="1"/>
          </p:nvPr>
        </p:nvSpPr>
        <p:spPr/>
        <p:txBody>
          <a:bodyPr>
            <a:normAutofit/>
          </a:bodyPr>
          <a:lstStyle/>
          <a:p>
            <a:r>
              <a:rPr lang="en-US" altLang="zh-CN" dirty="0" smtClean="0"/>
              <a:t>Python</a:t>
            </a:r>
            <a:r>
              <a:rPr lang="zh-CN" altLang="en-US" dirty="0" smtClean="0"/>
              <a:t>的哲学理念：优雅、简单、明确（</a:t>
            </a:r>
            <a:r>
              <a:rPr lang="en-US" altLang="zh-CN" dirty="0" smtClean="0"/>
              <a:t>Python</a:t>
            </a:r>
            <a:r>
              <a:rPr lang="zh-CN" altLang="en-US" dirty="0" smtClean="0"/>
              <a:t>之禅）</a:t>
            </a:r>
            <a:endParaRPr lang="en-US" altLang="zh-CN" dirty="0" smtClean="0"/>
          </a:p>
          <a:p>
            <a:pPr marL="0" indent="0">
              <a:buNone/>
            </a:pPr>
            <a:endParaRPr lang="en-US" altLang="zh-CN" dirty="0" smtClean="0"/>
          </a:p>
          <a:p>
            <a:r>
              <a:rPr lang="zh-CN" altLang="en-US" dirty="0" smtClean="0"/>
              <a:t>在</a:t>
            </a:r>
            <a:r>
              <a:rPr lang="en-US" altLang="zh-CN" dirty="0" smtClean="0"/>
              <a:t>Python</a:t>
            </a:r>
            <a:r>
              <a:rPr lang="zh-CN" altLang="en-US" dirty="0" smtClean="0"/>
              <a:t>中，一切皆对象。（属性、方法）</a:t>
            </a:r>
            <a:endParaRPr lang="en-US" altLang="zh-CN" dirty="0" smtClean="0"/>
          </a:p>
          <a:p>
            <a:endParaRPr lang="en-US" altLang="zh-CN" dirty="0"/>
          </a:p>
          <a:p>
            <a:r>
              <a:rPr lang="en-US" altLang="zh-CN" dirty="0" smtClean="0"/>
              <a:t>Python</a:t>
            </a:r>
            <a:r>
              <a:rPr lang="zh-CN" altLang="en-US" dirty="0" smtClean="0"/>
              <a:t>是一种解释型语言，也称之为脚本语言</a:t>
            </a:r>
            <a:endParaRPr lang="en-US" altLang="zh-CN" dirty="0" smtClean="0"/>
          </a:p>
          <a:p>
            <a:endParaRPr lang="en-US" altLang="zh-CN" dirty="0"/>
          </a:p>
          <a:p>
            <a:r>
              <a:rPr lang="en-US" altLang="zh-CN" dirty="0" smtClean="0"/>
              <a:t>Python</a:t>
            </a:r>
            <a:r>
              <a:rPr lang="zh-CN" altLang="en-US" dirty="0" smtClean="0"/>
              <a:t>版本：</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2.x </a:t>
            </a:r>
            <a:r>
              <a:rPr lang="zh-CN" altLang="en-US" dirty="0" smtClean="0"/>
              <a:t>和</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3.x</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zh-CN" altLang="en-US" dirty="0" smtClean="0"/>
              <a:t>两种版本互不兼容</a:t>
            </a:r>
            <a:endParaRPr lang="en-US" altLang="zh-CN" dirty="0" smtClean="0"/>
          </a:p>
          <a:p>
            <a:pPr lvl="1"/>
            <a:r>
              <a:rPr lang="zh-CN" altLang="en-US" dirty="0"/>
              <a:t>本课程中使用的</a:t>
            </a:r>
            <a:r>
              <a:rPr lang="zh-CN" altLang="en-US" dirty="0" smtClean="0"/>
              <a:t>是</a:t>
            </a:r>
            <a:r>
              <a:rPr lang="en-US" altLang="zh-CN" dirty="0" smtClean="0"/>
              <a:t>Python 3.8</a:t>
            </a:r>
            <a:endParaRPr lang="zh-CN" altLang="en-US" dirty="0"/>
          </a:p>
        </p:txBody>
      </p:sp>
    </p:spTree>
    <p:extLst>
      <p:ext uri="{BB962C8B-B14F-4D97-AF65-F5344CB8AC3E}">
        <p14:creationId xmlns:p14="http://schemas.microsoft.com/office/powerpoint/2010/main" val="2929155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编译型语言与解释型语言</a:t>
            </a:r>
            <a:endParaRPr lang="zh-CN" altLang="en-US" dirty="0"/>
          </a:p>
        </p:txBody>
      </p:sp>
      <p:sp>
        <p:nvSpPr>
          <p:cNvPr id="3" name="内容占位符 2"/>
          <p:cNvSpPr>
            <a:spLocks noGrp="1"/>
          </p:cNvSpPr>
          <p:nvPr>
            <p:ph sz="half" idx="1"/>
          </p:nvPr>
        </p:nvSpPr>
        <p:spPr>
          <a:xfrm>
            <a:off x="539552" y="1861789"/>
            <a:ext cx="3703320" cy="4023360"/>
          </a:xfrm>
        </p:spPr>
        <p:txBody>
          <a:bodyPr>
            <a:normAutofit/>
          </a:bodyPr>
          <a:lstStyle/>
          <a:p>
            <a:r>
              <a:rPr lang="zh-CN" altLang="en-US" dirty="0" smtClean="0"/>
              <a:t>解释型语言</a:t>
            </a:r>
            <a:endParaRPr lang="zh-CN" altLang="en-US" dirty="0"/>
          </a:p>
          <a:p>
            <a:pPr lvl="1"/>
            <a:r>
              <a:rPr lang="en-US" altLang="zh-CN" dirty="0" smtClean="0"/>
              <a:t> </a:t>
            </a:r>
            <a:r>
              <a:rPr lang="en-US" altLang="zh-CN" dirty="0"/>
              <a:t>“</a:t>
            </a:r>
            <a:r>
              <a:rPr lang="zh-CN" altLang="en-US" dirty="0"/>
              <a:t>一次编写，到处运行”</a:t>
            </a:r>
          </a:p>
          <a:p>
            <a:pPr lvl="1"/>
            <a:r>
              <a:rPr lang="zh-CN" altLang="en-US" dirty="0" smtClean="0"/>
              <a:t>执行</a:t>
            </a:r>
            <a:r>
              <a:rPr lang="zh-CN" altLang="en-US" dirty="0"/>
              <a:t>无法脱离开发环境，始终都需要源代码和解释器，</a:t>
            </a:r>
          </a:p>
          <a:p>
            <a:pPr lvl="1"/>
            <a:r>
              <a:rPr lang="en-US" altLang="zh-CN" dirty="0" smtClean="0"/>
              <a:t> </a:t>
            </a:r>
            <a:r>
              <a:rPr lang="zh-CN" altLang="en-US" dirty="0"/>
              <a:t>源码跨平台（解释器不能跨平台）</a:t>
            </a:r>
          </a:p>
          <a:p>
            <a:pPr lvl="1"/>
            <a:r>
              <a:rPr lang="en-US" altLang="zh-CN" dirty="0" smtClean="0"/>
              <a:t> </a:t>
            </a:r>
            <a:r>
              <a:rPr lang="zh-CN" altLang="en-US" dirty="0"/>
              <a:t>开源  </a:t>
            </a:r>
            <a:r>
              <a:rPr lang="zh-CN" altLang="en-US" dirty="0" smtClean="0"/>
              <a:t> </a:t>
            </a:r>
            <a:r>
              <a:rPr lang="zh-CN" altLang="en-US" dirty="0"/>
              <a:t>没有源代码就没法运行，所以解释型语言的程序一般是开源的。</a:t>
            </a:r>
          </a:p>
          <a:p>
            <a:pPr lvl="1"/>
            <a:r>
              <a:rPr lang="zh-CN" altLang="en-US" dirty="0" smtClean="0"/>
              <a:t>效率</a:t>
            </a:r>
            <a:r>
              <a:rPr lang="zh-CN" altLang="en-US" dirty="0"/>
              <a:t>低  每次执行程序都需要重新转换源代码</a:t>
            </a:r>
            <a:r>
              <a:rPr lang="zh-CN" altLang="en-US" dirty="0" smtClean="0"/>
              <a:t>，低于</a:t>
            </a:r>
            <a:r>
              <a:rPr lang="zh-CN" altLang="en-US" dirty="0"/>
              <a:t>编译型语言，甚至存在数量级的差距</a:t>
            </a:r>
            <a:r>
              <a:rPr lang="zh-CN" altLang="en-US" dirty="0" smtClean="0"/>
              <a:t>。</a:t>
            </a:r>
            <a:endParaRPr lang="en-US" altLang="zh-CN" dirty="0" smtClean="0"/>
          </a:p>
          <a:p>
            <a:endParaRPr lang="zh-CN" altLang="en-US" dirty="0"/>
          </a:p>
          <a:p>
            <a:endParaRPr lang="zh-CN" altLang="en-US" dirty="0"/>
          </a:p>
        </p:txBody>
      </p:sp>
      <p:sp>
        <p:nvSpPr>
          <p:cNvPr id="7" name="内容占位符 6"/>
          <p:cNvSpPr>
            <a:spLocks noGrp="1"/>
          </p:cNvSpPr>
          <p:nvPr>
            <p:ph sz="half" idx="2"/>
          </p:nvPr>
        </p:nvSpPr>
        <p:spPr>
          <a:xfrm>
            <a:off x="4716016" y="1864959"/>
            <a:ext cx="4047579" cy="4315833"/>
          </a:xfrm>
        </p:spPr>
        <p:txBody>
          <a:bodyPr>
            <a:normAutofit/>
          </a:bodyPr>
          <a:lstStyle/>
          <a:p>
            <a:r>
              <a:rPr lang="zh-CN" altLang="en-US" dirty="0" smtClean="0"/>
              <a:t>编译</a:t>
            </a:r>
            <a:r>
              <a:rPr lang="zh-CN" altLang="en-US" dirty="0"/>
              <a:t>型语言</a:t>
            </a:r>
          </a:p>
          <a:p>
            <a:pPr marL="384048" lvl="1" indent="-182880">
              <a:buFont typeface="Wingdings" panose="05000000000000000000" pitchFamily="2" charset="2"/>
              <a:buChar char="l"/>
            </a:pPr>
            <a:r>
              <a:rPr lang="en-US" altLang="zh-CN" dirty="0" smtClean="0"/>
              <a:t>  </a:t>
            </a:r>
            <a:r>
              <a:rPr lang="en-US" altLang="zh-CN" dirty="0"/>
              <a:t>“</a:t>
            </a:r>
            <a:r>
              <a:rPr lang="zh-CN" altLang="en-US" dirty="0"/>
              <a:t>一次编译，无限次运行”。  </a:t>
            </a:r>
            <a:endParaRPr lang="en-US" altLang="zh-CN" dirty="0"/>
          </a:p>
          <a:p>
            <a:pPr marL="384048" lvl="1" indent="-182880">
              <a:buFont typeface="Wingdings" panose="05000000000000000000" pitchFamily="2" charset="2"/>
              <a:buChar char="l"/>
            </a:pPr>
            <a:r>
              <a:rPr lang="zh-CN" altLang="en-US" dirty="0" smtClean="0"/>
              <a:t>可以</a:t>
            </a:r>
            <a:r>
              <a:rPr lang="zh-CN" altLang="en-US" dirty="0"/>
              <a:t>脱离开发环境</a:t>
            </a:r>
            <a:r>
              <a:rPr lang="zh-CN" altLang="en-US" dirty="0" smtClean="0"/>
              <a:t>运行</a:t>
            </a:r>
            <a:endParaRPr lang="zh-CN" altLang="en-US" dirty="0"/>
          </a:p>
          <a:p>
            <a:pPr marL="384048" lvl="1" indent="-182880">
              <a:buFont typeface="Wingdings" panose="05000000000000000000" pitchFamily="2" charset="2"/>
              <a:buChar char="l"/>
            </a:pPr>
            <a:r>
              <a:rPr lang="zh-CN" altLang="en-US" dirty="0" smtClean="0"/>
              <a:t>不能</a:t>
            </a:r>
            <a:r>
              <a:rPr lang="zh-CN" altLang="en-US" dirty="0"/>
              <a:t>跨平台</a:t>
            </a:r>
            <a:r>
              <a:rPr lang="zh-CN" altLang="en-US" dirty="0" smtClean="0"/>
              <a:t>，</a:t>
            </a:r>
            <a:endParaRPr lang="en-US" altLang="zh-CN" dirty="0" smtClean="0"/>
          </a:p>
          <a:p>
            <a:pPr marL="566928" lvl="2" indent="-182880">
              <a:buFont typeface="Wingdings" panose="05000000000000000000" pitchFamily="2" charset="2"/>
              <a:buChar char="l"/>
            </a:pPr>
            <a:r>
              <a:rPr lang="en-US" altLang="zh-CN" dirty="0" smtClean="0"/>
              <a:t>1</a:t>
            </a:r>
            <a:r>
              <a:rPr lang="en-US" altLang="zh-CN" dirty="0"/>
              <a:t>) </a:t>
            </a:r>
            <a:r>
              <a:rPr lang="zh-CN" altLang="en-US" dirty="0"/>
              <a:t>可执行程序不能跨平台； </a:t>
            </a:r>
            <a:endParaRPr lang="en-US" altLang="zh-CN" dirty="0" smtClean="0"/>
          </a:p>
          <a:p>
            <a:pPr marL="566928" lvl="2" indent="-182880">
              <a:buFont typeface="Wingdings" panose="05000000000000000000" pitchFamily="2" charset="2"/>
              <a:buChar char="l"/>
            </a:pPr>
            <a:r>
              <a:rPr lang="zh-CN" altLang="en-US" dirty="0" smtClean="0"/>
              <a:t> </a:t>
            </a:r>
            <a:r>
              <a:rPr lang="en-US" altLang="zh-CN" dirty="0"/>
              <a:t>2) </a:t>
            </a:r>
            <a:r>
              <a:rPr lang="zh-CN" altLang="en-US" dirty="0"/>
              <a:t>源代码不能跨平台</a:t>
            </a:r>
          </a:p>
          <a:p>
            <a:pPr marL="384048" lvl="1" indent="-182880">
              <a:buFont typeface="Wingdings" panose="05000000000000000000" pitchFamily="2" charset="2"/>
              <a:buChar char="l"/>
            </a:pPr>
            <a:r>
              <a:rPr lang="zh-CN" altLang="en-US" dirty="0" smtClean="0"/>
              <a:t>闭</a:t>
            </a:r>
            <a:r>
              <a:rPr lang="zh-CN" altLang="en-US" dirty="0"/>
              <a:t>源   对于编译型语言，我们下载到的是可执行文件，源代码被作者保留，所以编译型语言的程序一般是闭源的。</a:t>
            </a:r>
          </a:p>
          <a:p>
            <a:pPr marL="384048" lvl="1" indent="-182880">
              <a:buFont typeface="Wingdings" panose="05000000000000000000" pitchFamily="2" charset="2"/>
              <a:buChar char="l"/>
            </a:pPr>
            <a:r>
              <a:rPr lang="zh-CN" altLang="en-US" dirty="0" smtClean="0"/>
              <a:t>效率</a:t>
            </a:r>
            <a:r>
              <a:rPr lang="zh-CN" altLang="en-US" dirty="0"/>
              <a:t>高</a:t>
            </a:r>
          </a:p>
          <a:p>
            <a:endParaRPr lang="zh-CN" altLang="en-US" dirty="0"/>
          </a:p>
        </p:txBody>
      </p:sp>
    </p:spTree>
    <p:extLst>
      <p:ext uri="{BB962C8B-B14F-4D97-AF65-F5344CB8AC3E}">
        <p14:creationId xmlns:p14="http://schemas.microsoft.com/office/powerpoint/2010/main" val="6879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开发环境</a:t>
            </a:r>
            <a:endParaRPr lang="zh-CN" altLang="en-US" dirty="0"/>
          </a:p>
        </p:txBody>
      </p:sp>
      <p:sp>
        <p:nvSpPr>
          <p:cNvPr id="3" name="内容占位符 2"/>
          <p:cNvSpPr>
            <a:spLocks noGrp="1"/>
          </p:cNvSpPr>
          <p:nvPr>
            <p:ph idx="1"/>
          </p:nvPr>
        </p:nvSpPr>
        <p:spPr/>
        <p:txBody>
          <a:bodyPr/>
          <a:lstStyle/>
          <a:p>
            <a:r>
              <a:rPr lang="zh-CN" altLang="en-US" dirty="0"/>
              <a:t>官</a:t>
            </a:r>
            <a:r>
              <a:rPr lang="zh-CN" altLang="en-US" dirty="0" smtClean="0"/>
              <a:t>网下载，直接安装运行 </a:t>
            </a:r>
            <a:r>
              <a:rPr lang="en-US" altLang="zh-CN" dirty="0" smtClean="0"/>
              <a:t>Python</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3</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dirty="0"/>
              <a:t>自带</a:t>
            </a:r>
            <a:r>
              <a:rPr lang="en-US" altLang="zh-CN" dirty="0" smtClean="0"/>
              <a:t>IDLE</a:t>
            </a:r>
            <a:r>
              <a:rPr lang="zh-CN" altLang="en-US" dirty="0" smtClean="0"/>
              <a:t>交互式运行环境，类似</a:t>
            </a:r>
            <a:r>
              <a:rPr lang="en-US" altLang="zh-CN" dirty="0" smtClean="0"/>
              <a:t>Linux</a:t>
            </a:r>
            <a:r>
              <a:rPr lang="zh-CN" altLang="en-US" dirty="0" smtClean="0"/>
              <a:t>的</a:t>
            </a:r>
            <a:r>
              <a:rPr lang="en-US" altLang="zh-CN" dirty="0" smtClean="0"/>
              <a:t>shell</a:t>
            </a:r>
            <a:r>
              <a:rPr lang="zh-CN" altLang="en-US" dirty="0" smtClean="0"/>
              <a:t>。</a:t>
            </a:r>
            <a:endParaRPr lang="en-US" altLang="zh-CN" dirty="0"/>
          </a:p>
          <a:p>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dirty="0" smtClean="0"/>
              <a:t>集成</a:t>
            </a:r>
            <a:r>
              <a:rPr lang="zh-CN" altLang="en-US" dirty="0"/>
              <a:t>开发环境</a:t>
            </a:r>
            <a:endParaRPr lang="en-US" altLang="zh-CN" dirty="0"/>
          </a:p>
          <a:p>
            <a:pPr lvl="1"/>
            <a:r>
              <a:rPr lang="en-US" altLang="zh-CN" dirty="0" err="1"/>
              <a:t>Pycharm</a:t>
            </a:r>
            <a:r>
              <a:rPr lang="zh-CN" altLang="en-US" dirty="0"/>
              <a:t>、 </a:t>
            </a:r>
            <a:r>
              <a:rPr lang="en-US" altLang="zh-CN" dirty="0"/>
              <a:t>Sublime Text</a:t>
            </a:r>
            <a:r>
              <a:rPr lang="zh-CN" altLang="en-US" dirty="0"/>
              <a:t>、 </a:t>
            </a:r>
            <a:r>
              <a:rPr lang="en-US" altLang="zh-CN" dirty="0"/>
              <a:t>Anaconda……</a:t>
            </a:r>
          </a:p>
          <a:p>
            <a:pPr lvl="1"/>
            <a:r>
              <a:rPr lang="en-US" altLang="zh-CN" dirty="0"/>
              <a:t>VS code</a:t>
            </a:r>
          </a:p>
          <a:p>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91444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特性</a:t>
            </a:r>
            <a:endParaRPr lang="zh-CN" altLang="en-US" dirty="0"/>
          </a:p>
        </p:txBody>
      </p:sp>
      <p:sp>
        <p:nvSpPr>
          <p:cNvPr id="3" name="内容占位符 2"/>
          <p:cNvSpPr>
            <a:spLocks noGrp="1"/>
          </p:cNvSpPr>
          <p:nvPr>
            <p:ph idx="1"/>
          </p:nvPr>
        </p:nvSpPr>
        <p:spPr/>
        <p:txBody>
          <a:bodyPr>
            <a:normAutofit/>
          </a:bodyPr>
          <a:lstStyle/>
          <a:p>
            <a:pPr marL="342900" indent="-342900">
              <a:buFont typeface="Arial" panose="020B0604020202020204" pitchFamily="34" charset="0"/>
              <a:buChar char="•"/>
            </a:pPr>
            <a:r>
              <a:rPr lang="zh-CN" altLang="en-US" dirty="0" smtClean="0"/>
              <a:t>开</a:t>
            </a:r>
            <a:r>
              <a:rPr lang="zh-CN" altLang="en-US" dirty="0"/>
              <a:t>源</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半解释型 平衡折衷，提升效率  字节码</a:t>
            </a:r>
            <a:r>
              <a:rPr lang="en-US" altLang="zh-CN" dirty="0" smtClean="0"/>
              <a:t>-</a:t>
            </a:r>
            <a:r>
              <a:rPr lang="zh-CN" altLang="en-US" dirty="0" smtClean="0"/>
              <a:t>机器码</a:t>
            </a:r>
            <a:endParaRPr lang="en-US" altLang="zh-CN" dirty="0" smtClean="0"/>
          </a:p>
          <a:p>
            <a:pPr marL="342900" indent="-342900">
              <a:buFont typeface="Arial" panose="020B0604020202020204" pitchFamily="34" charset="0"/>
              <a:buChar char="•"/>
            </a:pPr>
            <a:r>
              <a:rPr lang="zh-CN" altLang="en-US" dirty="0" smtClean="0"/>
              <a:t>显式类型说明的强类型</a:t>
            </a:r>
            <a:endParaRPr lang="en-US" altLang="zh-CN" dirty="0" smtClean="0"/>
          </a:p>
          <a:p>
            <a:pPr marL="342900" indent="-342900">
              <a:buFont typeface="Arial" panose="020B0604020202020204" pitchFamily="34" charset="0"/>
              <a:buChar char="•"/>
            </a:pPr>
            <a:r>
              <a:rPr lang="zh-CN" altLang="en-US" dirty="0" smtClean="0"/>
              <a:t>有统一的</a:t>
            </a:r>
            <a:r>
              <a:rPr lang="en-US" altLang="zh-CN" dirty="0" smtClean="0"/>
              <a:t>API</a:t>
            </a:r>
            <a:r>
              <a:rPr lang="zh-CN" altLang="en-US" dirty="0" smtClean="0"/>
              <a:t>，可以通过接口实现、类继承来扩展功能</a:t>
            </a:r>
            <a:endParaRPr lang="en-US" altLang="zh-CN" dirty="0" smtClean="0"/>
          </a:p>
          <a:p>
            <a:pPr marL="342900" indent="-342900">
              <a:buFont typeface="Arial" panose="020B0604020202020204" pitchFamily="34" charset="0"/>
              <a:buChar char="•"/>
            </a:pPr>
            <a:r>
              <a:rPr lang="zh-CN" altLang="en-US" dirty="0" smtClean="0"/>
              <a:t>有</a:t>
            </a:r>
            <a:r>
              <a:rPr lang="en-US" altLang="zh-CN" dirty="0" smtClean="0"/>
              <a:t>{ }</a:t>
            </a:r>
          </a:p>
          <a:p>
            <a:pPr marL="342900" indent="-342900">
              <a:buFont typeface="Arial" panose="020B0604020202020204" pitchFamily="34" charset="0"/>
              <a:buChar char="•"/>
            </a:pPr>
            <a:r>
              <a:rPr lang="zh-CN" altLang="en-US" dirty="0" smtClean="0"/>
              <a:t>教堂式语言</a:t>
            </a:r>
            <a:endParaRPr lang="en-US" altLang="zh-CN" dirty="0" smtClean="0"/>
          </a:p>
          <a:p>
            <a:r>
              <a:rPr lang="en-US" altLang="zh-CN" dirty="0">
                <a:hlinkClick r:id="rId2"/>
              </a:rPr>
              <a:t>Java </a:t>
            </a:r>
            <a:r>
              <a:rPr lang="zh-CN" altLang="en-US" dirty="0">
                <a:hlinkClick r:id="rId2"/>
              </a:rPr>
              <a:t>和 </a:t>
            </a:r>
            <a:r>
              <a:rPr lang="en-US" altLang="zh-CN" dirty="0">
                <a:hlinkClick r:id="rId2"/>
              </a:rPr>
              <a:t>Python </a:t>
            </a:r>
            <a:r>
              <a:rPr lang="zh-CN" altLang="en-US" dirty="0">
                <a:hlinkClick r:id="rId2"/>
              </a:rPr>
              <a:t>有哪些区别？</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9809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回顾">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1759</TotalTime>
  <Words>3738</Words>
  <Application>Microsoft Office PowerPoint</Application>
  <PresentationFormat>全屏显示(4:3)</PresentationFormat>
  <Paragraphs>374</Paragraphs>
  <Slides>42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 Unicode MS</vt:lpstr>
      <vt:lpstr>等线</vt:lpstr>
      <vt:lpstr>黑体</vt:lpstr>
      <vt:lpstr>宋体</vt:lpstr>
      <vt:lpstr>Arial</vt:lpstr>
      <vt:lpstr>Calibri</vt:lpstr>
      <vt:lpstr>Times New Roman</vt:lpstr>
      <vt:lpstr>Wingdings</vt:lpstr>
      <vt:lpstr>回顾</vt:lpstr>
      <vt:lpstr>密码学高级程序设计</vt:lpstr>
      <vt:lpstr>课程介绍</vt:lpstr>
      <vt:lpstr>课程内容</vt:lpstr>
      <vt:lpstr>Python特性</vt:lpstr>
      <vt:lpstr>Python学习建议</vt:lpstr>
      <vt:lpstr>Python语言特点</vt:lpstr>
      <vt:lpstr>编译型语言与解释型语言</vt:lpstr>
      <vt:lpstr>Python开发环境</vt:lpstr>
      <vt:lpstr>Java特性</vt:lpstr>
      <vt:lpstr>Python和Java密码库</vt:lpstr>
      <vt:lpstr>应用安全问题</vt:lpstr>
      <vt:lpstr>解决安全问题—安全技术目标</vt:lpstr>
      <vt:lpstr>解决安全问题—OSI安全体系结构</vt:lpstr>
      <vt:lpstr>解决安全问题—OSI安全服务的保障机制</vt:lpstr>
      <vt:lpstr>解决安全问题—OSI安全服务的保障机制</vt:lpstr>
      <vt:lpstr>解决安全问题—TCP/IP安全体系结构</vt:lpstr>
      <vt:lpstr>解决安全问题—TCP/IP安全体系结构</vt:lpstr>
      <vt:lpstr>全面部署应用安全</vt:lpstr>
      <vt:lpstr>解决安全问题—密码学</vt:lpstr>
      <vt:lpstr>密码学相关定义-1</vt:lpstr>
      <vt:lpstr>密码学相关定义-2</vt:lpstr>
      <vt:lpstr>密码学的发展史—手工加密阶段</vt:lpstr>
      <vt:lpstr>密码学的发展史—机械加密阶段</vt:lpstr>
      <vt:lpstr>密码学的发展史—计算机加密阶段</vt:lpstr>
      <vt:lpstr>后量子密码的发展</vt:lpstr>
      <vt:lpstr>密码学分类—设计（编码）</vt:lpstr>
      <vt:lpstr>密码学分类—分析（攻击）</vt:lpstr>
      <vt:lpstr>密码学分类—分析（攻击）</vt:lpstr>
      <vt:lpstr>密码体制的安全性评价方法</vt:lpstr>
      <vt:lpstr>密码学分类</vt:lpstr>
      <vt:lpstr>古典密码</vt:lpstr>
      <vt:lpstr>对称密码-分组密码</vt:lpstr>
      <vt:lpstr>对称密码-流密码</vt:lpstr>
      <vt:lpstr>非对称密码体制—产生背景</vt:lpstr>
      <vt:lpstr>非对称密码体制—构造原理</vt:lpstr>
      <vt:lpstr>非对称密码体制—应用场所</vt:lpstr>
      <vt:lpstr>散列函数</vt:lpstr>
      <vt:lpstr>国内商用密码标准</vt:lpstr>
      <vt:lpstr>公钥基础设施( PKI Public Key Infrastructure )</vt:lpstr>
      <vt:lpstr>密码的破解</vt:lpstr>
      <vt:lpstr>CTF夺旗赛</vt:lpstr>
      <vt:lpstr>课后作业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企业应用安全</dc:title>
  <dc:creator>jiang</dc:creator>
  <cp:lastModifiedBy>jyl</cp:lastModifiedBy>
  <cp:revision>95</cp:revision>
  <dcterms:created xsi:type="dcterms:W3CDTF">2015-09-28T06:39:05Z</dcterms:created>
  <dcterms:modified xsi:type="dcterms:W3CDTF">2021-09-17T01:48:58Z</dcterms:modified>
</cp:coreProperties>
</file>