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622A69-5A5A-4106-8EB4-1DCDD3980E4A}" type="datetimeFigureOut">
              <a:rPr lang="zh-CN" altLang="en-US" smtClean="0"/>
              <a:t>2020/3/10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89E114-16F1-40E1-8289-BDED92565DF5}" type="slidenum">
              <a:rPr lang="zh-CN" altLang="en-US" smtClean="0"/>
              <a:t>‹#›</a:t>
            </a:fld>
            <a:endParaRPr lang="zh-CN" altLang="en-US"/>
          </a:p>
        </p:txBody>
      </p:sp>
    </p:spTree>
    <p:extLst>
      <p:ext uri="{BB962C8B-B14F-4D97-AF65-F5344CB8AC3E}">
        <p14:creationId xmlns:p14="http://schemas.microsoft.com/office/powerpoint/2010/main" val="1879441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89E114-16F1-40E1-8289-BDED92565DF5}" type="slidenum">
              <a:rPr lang="zh-CN" altLang="en-US" smtClean="0"/>
              <a:t>15</a:t>
            </a:fld>
            <a:endParaRPr lang="zh-CN" altLang="en-US"/>
          </a:p>
        </p:txBody>
      </p:sp>
    </p:spTree>
    <p:extLst>
      <p:ext uri="{BB962C8B-B14F-4D97-AF65-F5344CB8AC3E}">
        <p14:creationId xmlns:p14="http://schemas.microsoft.com/office/powerpoint/2010/main" val="2401500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89E114-16F1-40E1-8289-BDED92565DF5}" type="slidenum">
              <a:rPr lang="zh-CN" altLang="en-US" smtClean="0"/>
              <a:t>24</a:t>
            </a:fld>
            <a:endParaRPr lang="zh-CN" altLang="en-US"/>
          </a:p>
        </p:txBody>
      </p:sp>
    </p:spTree>
    <p:extLst>
      <p:ext uri="{BB962C8B-B14F-4D97-AF65-F5344CB8AC3E}">
        <p14:creationId xmlns:p14="http://schemas.microsoft.com/office/powerpoint/2010/main" val="766471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840C11D-747C-4DC5-9CFA-F784716B88CB}" type="datetimeFigureOut">
              <a:rPr lang="zh-CN" altLang="en-US" smtClean="0"/>
              <a:t>2020/3/10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047A91-753B-47FB-ADFF-928A89203788}" type="slidenum">
              <a:rPr lang="zh-CN" altLang="en-US" smtClean="0"/>
              <a:t>‹#›</a:t>
            </a:fld>
            <a:endParaRPr lang="zh-CN" altLang="en-US"/>
          </a:p>
        </p:txBody>
      </p:sp>
    </p:spTree>
    <p:extLst>
      <p:ext uri="{BB962C8B-B14F-4D97-AF65-F5344CB8AC3E}">
        <p14:creationId xmlns:p14="http://schemas.microsoft.com/office/powerpoint/2010/main" val="155881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40C11D-747C-4DC5-9CFA-F784716B88CB}" type="datetimeFigureOut">
              <a:rPr lang="zh-CN" altLang="en-US" smtClean="0"/>
              <a:t>2020/3/10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047A91-753B-47FB-ADFF-928A89203788}" type="slidenum">
              <a:rPr lang="zh-CN" altLang="en-US" smtClean="0"/>
              <a:t>‹#›</a:t>
            </a:fld>
            <a:endParaRPr lang="zh-CN" altLang="en-US"/>
          </a:p>
        </p:txBody>
      </p:sp>
    </p:spTree>
    <p:extLst>
      <p:ext uri="{BB962C8B-B14F-4D97-AF65-F5344CB8AC3E}">
        <p14:creationId xmlns:p14="http://schemas.microsoft.com/office/powerpoint/2010/main" val="348070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40C11D-747C-4DC5-9CFA-F784716B88CB}" type="datetimeFigureOut">
              <a:rPr lang="zh-CN" altLang="en-US" smtClean="0"/>
              <a:t>2020/3/10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047A91-753B-47FB-ADFF-928A89203788}" type="slidenum">
              <a:rPr lang="zh-CN" altLang="en-US" smtClean="0"/>
              <a:t>‹#›</a:t>
            </a:fld>
            <a:endParaRPr lang="zh-CN" altLang="en-US"/>
          </a:p>
        </p:txBody>
      </p:sp>
    </p:spTree>
    <p:extLst>
      <p:ext uri="{BB962C8B-B14F-4D97-AF65-F5344CB8AC3E}">
        <p14:creationId xmlns:p14="http://schemas.microsoft.com/office/powerpoint/2010/main" val="232917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40C11D-747C-4DC5-9CFA-F784716B88CB}" type="datetimeFigureOut">
              <a:rPr lang="zh-CN" altLang="en-US" smtClean="0"/>
              <a:t>2020/3/10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047A91-753B-47FB-ADFF-928A89203788}" type="slidenum">
              <a:rPr lang="zh-CN" altLang="en-US" smtClean="0"/>
              <a:t>‹#›</a:t>
            </a:fld>
            <a:endParaRPr lang="zh-CN" altLang="en-US"/>
          </a:p>
        </p:txBody>
      </p:sp>
    </p:spTree>
    <p:extLst>
      <p:ext uri="{BB962C8B-B14F-4D97-AF65-F5344CB8AC3E}">
        <p14:creationId xmlns:p14="http://schemas.microsoft.com/office/powerpoint/2010/main" val="319295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840C11D-747C-4DC5-9CFA-F784716B88CB}" type="datetimeFigureOut">
              <a:rPr lang="zh-CN" altLang="en-US" smtClean="0"/>
              <a:t>2020/3/10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047A91-753B-47FB-ADFF-928A89203788}" type="slidenum">
              <a:rPr lang="zh-CN" altLang="en-US" smtClean="0"/>
              <a:t>‹#›</a:t>
            </a:fld>
            <a:endParaRPr lang="zh-CN" altLang="en-US"/>
          </a:p>
        </p:txBody>
      </p:sp>
    </p:spTree>
    <p:extLst>
      <p:ext uri="{BB962C8B-B14F-4D97-AF65-F5344CB8AC3E}">
        <p14:creationId xmlns:p14="http://schemas.microsoft.com/office/powerpoint/2010/main" val="139655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840C11D-747C-4DC5-9CFA-F784716B88CB}" type="datetimeFigureOut">
              <a:rPr lang="zh-CN" altLang="en-US" smtClean="0"/>
              <a:t>2020/3/10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047A91-753B-47FB-ADFF-928A89203788}" type="slidenum">
              <a:rPr lang="zh-CN" altLang="en-US" smtClean="0"/>
              <a:t>‹#›</a:t>
            </a:fld>
            <a:endParaRPr lang="zh-CN" altLang="en-US"/>
          </a:p>
        </p:txBody>
      </p:sp>
    </p:spTree>
    <p:extLst>
      <p:ext uri="{BB962C8B-B14F-4D97-AF65-F5344CB8AC3E}">
        <p14:creationId xmlns:p14="http://schemas.microsoft.com/office/powerpoint/2010/main" val="345924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840C11D-747C-4DC5-9CFA-F784716B88CB}" type="datetimeFigureOut">
              <a:rPr lang="zh-CN" altLang="en-US" smtClean="0"/>
              <a:t>2020/3/10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047A91-753B-47FB-ADFF-928A89203788}" type="slidenum">
              <a:rPr lang="zh-CN" altLang="en-US" smtClean="0"/>
              <a:t>‹#›</a:t>
            </a:fld>
            <a:endParaRPr lang="zh-CN" altLang="en-US"/>
          </a:p>
        </p:txBody>
      </p:sp>
    </p:spTree>
    <p:extLst>
      <p:ext uri="{BB962C8B-B14F-4D97-AF65-F5344CB8AC3E}">
        <p14:creationId xmlns:p14="http://schemas.microsoft.com/office/powerpoint/2010/main" val="65651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840C11D-747C-4DC5-9CFA-F784716B88CB}" type="datetimeFigureOut">
              <a:rPr lang="zh-CN" altLang="en-US" smtClean="0"/>
              <a:t>2020/3/10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047A91-753B-47FB-ADFF-928A89203788}" type="slidenum">
              <a:rPr lang="zh-CN" altLang="en-US" smtClean="0"/>
              <a:t>‹#›</a:t>
            </a:fld>
            <a:endParaRPr lang="zh-CN" altLang="en-US"/>
          </a:p>
        </p:txBody>
      </p:sp>
    </p:spTree>
    <p:extLst>
      <p:ext uri="{BB962C8B-B14F-4D97-AF65-F5344CB8AC3E}">
        <p14:creationId xmlns:p14="http://schemas.microsoft.com/office/powerpoint/2010/main" val="319842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40C11D-747C-4DC5-9CFA-F784716B88CB}" type="datetimeFigureOut">
              <a:rPr lang="zh-CN" altLang="en-US" smtClean="0"/>
              <a:t>2020/3/10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047A91-753B-47FB-ADFF-928A89203788}" type="slidenum">
              <a:rPr lang="zh-CN" altLang="en-US" smtClean="0"/>
              <a:t>‹#›</a:t>
            </a:fld>
            <a:endParaRPr lang="zh-CN" altLang="en-US"/>
          </a:p>
        </p:txBody>
      </p:sp>
    </p:spTree>
    <p:extLst>
      <p:ext uri="{BB962C8B-B14F-4D97-AF65-F5344CB8AC3E}">
        <p14:creationId xmlns:p14="http://schemas.microsoft.com/office/powerpoint/2010/main" val="278022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840C11D-747C-4DC5-9CFA-F784716B88CB}" type="datetimeFigureOut">
              <a:rPr lang="zh-CN" altLang="en-US" smtClean="0"/>
              <a:t>2020/3/10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047A91-753B-47FB-ADFF-928A89203788}" type="slidenum">
              <a:rPr lang="zh-CN" altLang="en-US" smtClean="0"/>
              <a:t>‹#›</a:t>
            </a:fld>
            <a:endParaRPr lang="zh-CN" altLang="en-US"/>
          </a:p>
        </p:txBody>
      </p:sp>
    </p:spTree>
    <p:extLst>
      <p:ext uri="{BB962C8B-B14F-4D97-AF65-F5344CB8AC3E}">
        <p14:creationId xmlns:p14="http://schemas.microsoft.com/office/powerpoint/2010/main" val="142801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840C11D-747C-4DC5-9CFA-F784716B88CB}" type="datetimeFigureOut">
              <a:rPr lang="zh-CN" altLang="en-US" smtClean="0"/>
              <a:t>2020/3/10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047A91-753B-47FB-ADFF-928A89203788}" type="slidenum">
              <a:rPr lang="zh-CN" altLang="en-US" smtClean="0"/>
              <a:t>‹#›</a:t>
            </a:fld>
            <a:endParaRPr lang="zh-CN" altLang="en-US"/>
          </a:p>
        </p:txBody>
      </p:sp>
    </p:spTree>
    <p:extLst>
      <p:ext uri="{BB962C8B-B14F-4D97-AF65-F5344CB8AC3E}">
        <p14:creationId xmlns:p14="http://schemas.microsoft.com/office/powerpoint/2010/main" val="93096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0C11D-747C-4DC5-9CFA-F784716B88CB}" type="datetimeFigureOut">
              <a:rPr lang="zh-CN" altLang="en-US" smtClean="0"/>
              <a:t>2020/3/10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47A91-753B-47FB-ADFF-928A89203788}" type="slidenum">
              <a:rPr lang="zh-CN" altLang="en-US" smtClean="0"/>
              <a:t>‹#›</a:t>
            </a:fld>
            <a:endParaRPr lang="zh-CN" altLang="en-US"/>
          </a:p>
        </p:txBody>
      </p:sp>
    </p:spTree>
    <p:extLst>
      <p:ext uri="{BB962C8B-B14F-4D97-AF65-F5344CB8AC3E}">
        <p14:creationId xmlns:p14="http://schemas.microsoft.com/office/powerpoint/2010/main" val="1210620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emf"/><Relationship Id="rId3" Type="http://schemas.openxmlformats.org/officeDocument/2006/relationships/image" Target="../media/image6.emf"/><Relationship Id="rId7" Type="http://schemas.openxmlformats.org/officeDocument/2006/relationships/image" Target="../media/image10.png"/><Relationship Id="rId12" Type="http://schemas.openxmlformats.org/officeDocument/2006/relationships/image" Target="../media/image15.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emf"/><Relationship Id="rId10" Type="http://schemas.openxmlformats.org/officeDocument/2006/relationships/image" Target="../media/image13.png"/><Relationship Id="rId4" Type="http://schemas.openxmlformats.org/officeDocument/2006/relationships/image" Target="../media/image7.emf"/><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emf"/><Relationship Id="rId3" Type="http://schemas.openxmlformats.org/officeDocument/2006/relationships/image" Target="../media/image18.emf"/><Relationship Id="rId7" Type="http://schemas.openxmlformats.org/officeDocument/2006/relationships/image" Target="../media/image22.png"/><Relationship Id="rId12" Type="http://schemas.openxmlformats.org/officeDocument/2006/relationships/image" Target="../media/image27.emf"/><Relationship Id="rId2" Type="http://schemas.openxmlformats.org/officeDocument/2006/relationships/image" Target="../media/image17.emf"/><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emf"/><Relationship Id="rId10" Type="http://schemas.openxmlformats.org/officeDocument/2006/relationships/image" Target="../media/image25.png"/><Relationship Id="rId4" Type="http://schemas.openxmlformats.org/officeDocument/2006/relationships/image" Target="../media/image19.emf"/><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solidFill>
                  <a:srgbClr val="FFFF00"/>
                </a:solidFill>
                <a:latin typeface="黑体" panose="02010609060101010101" pitchFamily="49" charset="-122"/>
                <a:ea typeface="黑体" panose="02010609060101010101" pitchFamily="49" charset="-122"/>
              </a:rPr>
              <a:t>密码学和基本技术</a:t>
            </a:r>
            <a:endParaRPr lang="zh-CN" altLang="en-US" dirty="0">
              <a:solidFill>
                <a:srgbClr val="FFFF00"/>
              </a:solidFill>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524000" y="4389120"/>
            <a:ext cx="9144000" cy="868680"/>
          </a:xfrm>
        </p:spPr>
        <p:txBody>
          <a:bodyPr>
            <a:normAutofit/>
          </a:bodyPr>
          <a:lstStyle/>
          <a:p>
            <a:r>
              <a:rPr lang="en-US" altLang="zh-CN" sz="3200" dirty="0" smtClean="0">
                <a:solidFill>
                  <a:srgbClr val="FFFF00"/>
                </a:solidFill>
                <a:latin typeface="黑体" panose="02010609060101010101" pitchFamily="49" charset="-122"/>
                <a:ea typeface="黑体" panose="02010609060101010101" pitchFamily="49" charset="-122"/>
              </a:rPr>
              <a:t>2020.3</a:t>
            </a:r>
            <a:endParaRPr lang="zh-CN" altLang="en-US" sz="3200" dirty="0">
              <a:solidFill>
                <a:srgbClr val="FFFF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20745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p:cNvSpPr>
            <a:spLocks noGrp="1"/>
          </p:cNvSpPr>
          <p:nvPr>
            <p:ph type="title"/>
          </p:nvPr>
        </p:nvSpPr>
        <p:spPr>
          <a:xfrm>
            <a:off x="838200" y="196313"/>
            <a:ext cx="10515600" cy="704020"/>
          </a:xfrm>
        </p:spPr>
        <p:txBody>
          <a:bodyPr>
            <a:noAutofit/>
          </a:bodyPr>
          <a:lstStyle/>
          <a:p>
            <a:pPr marL="457200" lvl="1" indent="0" algn="ctr">
              <a:lnSpc>
                <a:spcPct val="150000"/>
              </a:lnSpc>
              <a:buNone/>
            </a:pPr>
            <a:r>
              <a:rPr lang="zh-CN" altLang="en-US" sz="3200" b="1" dirty="0" smtClean="0">
                <a:solidFill>
                  <a:schemeClr val="tx1"/>
                </a:solidFill>
                <a:latin typeface="楷体" panose="02010609060101010101" pitchFamily="49" charset="-122"/>
                <a:ea typeface="楷体" panose="02010609060101010101" pitchFamily="49" charset="-122"/>
              </a:rPr>
              <a:t>三、对称密码机制</a:t>
            </a:r>
            <a:r>
              <a:rPr lang="en-US" altLang="zh-CN" sz="3200" b="1" dirty="0" smtClean="0">
                <a:solidFill>
                  <a:schemeClr val="tx1"/>
                </a:solidFill>
                <a:latin typeface="楷体" panose="02010609060101010101" pitchFamily="49" charset="-122"/>
                <a:ea typeface="楷体" panose="02010609060101010101" pitchFamily="49" charset="-122"/>
              </a:rPr>
              <a:t>-</a:t>
            </a:r>
            <a:r>
              <a:rPr lang="en-US" altLang="zh-CN" sz="2400" b="1" dirty="0" smtClean="0">
                <a:solidFill>
                  <a:schemeClr val="tx1"/>
                </a:solidFill>
                <a:latin typeface="楷体" panose="02010609060101010101" pitchFamily="49" charset="-122"/>
                <a:ea typeface="楷体" panose="02010609060101010101" pitchFamily="49" charset="-122"/>
              </a:rPr>
              <a:t>2.</a:t>
            </a:r>
            <a:r>
              <a:rPr lang="zh-CN" altLang="en-US" sz="2400" b="1" dirty="0" smtClean="0">
                <a:solidFill>
                  <a:schemeClr val="tx1"/>
                </a:solidFill>
                <a:latin typeface="楷体" panose="02010609060101010101" pitchFamily="49" charset="-122"/>
                <a:ea typeface="楷体" panose="02010609060101010101" pitchFamily="49" charset="-122"/>
              </a:rPr>
              <a:t>常用加密算法</a:t>
            </a:r>
            <a:endParaRPr lang="en-US" altLang="zh-CN" sz="2400" b="1" dirty="0" smtClean="0">
              <a:solidFill>
                <a:schemeClr val="tx1"/>
              </a:solidFill>
              <a:latin typeface="楷体" panose="02010609060101010101" pitchFamily="49" charset="-122"/>
              <a:ea typeface="楷体" panose="02010609060101010101" pitchFamily="49" charset="-122"/>
            </a:endParaRPr>
          </a:p>
        </p:txBody>
      </p:sp>
      <p:sp>
        <p:nvSpPr>
          <p:cNvPr id="5" name="内容占位符 7"/>
          <p:cNvSpPr>
            <a:spLocks noGrp="1"/>
          </p:cNvSpPr>
          <p:nvPr>
            <p:ph idx="1"/>
          </p:nvPr>
        </p:nvSpPr>
        <p:spPr>
          <a:xfrm>
            <a:off x="838200" y="1026942"/>
            <a:ext cx="6767115" cy="5641144"/>
          </a:xfrm>
        </p:spPr>
        <p:txBody>
          <a:bodyPr>
            <a:normAutofit lnSpcReduction="10000"/>
          </a:bodyPr>
          <a:lstStyle/>
          <a:p>
            <a:pPr>
              <a:lnSpc>
                <a:spcPct val="150000"/>
              </a:lnSpc>
            </a:pPr>
            <a:r>
              <a:rPr lang="zh-CN" altLang="en-US" sz="2400" b="1" dirty="0" smtClean="0">
                <a:latin typeface="等线" panose="02010600030101010101" pitchFamily="2" charset="-122"/>
                <a:ea typeface="等线" panose="02010600030101010101" pitchFamily="2" charset="-122"/>
              </a:rPr>
              <a:t>分组密码（块密码）</a:t>
            </a:r>
            <a:endParaRPr lang="en-US" altLang="zh-CN" sz="2400" b="1" dirty="0" smtClean="0">
              <a:latin typeface="等线" panose="02010600030101010101" pitchFamily="2" charset="-122"/>
              <a:ea typeface="等线" panose="02010600030101010101" pitchFamily="2" charset="-122"/>
            </a:endParaRPr>
          </a:p>
          <a:p>
            <a:pPr lvl="1">
              <a:lnSpc>
                <a:spcPct val="150000"/>
              </a:lnSpc>
            </a:pPr>
            <a:r>
              <a:rPr lang="en-US" altLang="zh-CN" sz="2000" b="1" dirty="0" smtClean="0">
                <a:latin typeface="等线" panose="02010600030101010101" pitchFamily="2" charset="-122"/>
                <a:ea typeface="等线" panose="02010600030101010101" pitchFamily="2" charset="-122"/>
              </a:rPr>
              <a:t>DES</a:t>
            </a:r>
          </a:p>
          <a:p>
            <a:pPr lvl="1">
              <a:lnSpc>
                <a:spcPct val="150000"/>
              </a:lnSpc>
            </a:pPr>
            <a:r>
              <a:rPr lang="en-US" altLang="zh-CN" sz="2000" b="1" dirty="0" smtClean="0">
                <a:latin typeface="等线" panose="02010600030101010101" pitchFamily="2" charset="-122"/>
                <a:ea typeface="等线" panose="02010600030101010101" pitchFamily="2" charset="-122"/>
              </a:rPr>
              <a:t>AES</a:t>
            </a:r>
          </a:p>
          <a:p>
            <a:pPr lvl="1">
              <a:lnSpc>
                <a:spcPct val="150000"/>
              </a:lnSpc>
            </a:pPr>
            <a:r>
              <a:rPr lang="en-US" altLang="zh-CN" sz="2000" b="1" dirty="0" smtClean="0">
                <a:latin typeface="等线" panose="02010600030101010101" pitchFamily="2" charset="-122"/>
                <a:ea typeface="等线" panose="02010600030101010101" pitchFamily="2" charset="-122"/>
              </a:rPr>
              <a:t>IDEA</a:t>
            </a:r>
          </a:p>
          <a:p>
            <a:pPr marL="0" indent="0">
              <a:lnSpc>
                <a:spcPct val="150000"/>
              </a:lnSpc>
              <a:buNone/>
            </a:pPr>
            <a:r>
              <a:rPr lang="zh-CN" altLang="en-US" sz="2400" b="1" dirty="0" smtClean="0">
                <a:solidFill>
                  <a:schemeClr val="accent1"/>
                </a:solidFill>
                <a:latin typeface="仿宋" panose="02010609060101010101" pitchFamily="49" charset="-122"/>
                <a:ea typeface="仿宋" panose="02010609060101010101" pitchFamily="49" charset="-122"/>
              </a:rPr>
              <a:t>   </a:t>
            </a:r>
            <a:r>
              <a:rPr lang="zh-CN" altLang="en-US" sz="2400" b="1" dirty="0" smtClean="0">
                <a:latin typeface="仿宋" panose="02010609060101010101" pitchFamily="49" charset="-122"/>
                <a:ea typeface="仿宋" panose="02010609060101010101" pitchFamily="49" charset="-122"/>
              </a:rPr>
              <a:t>块</a:t>
            </a:r>
            <a:r>
              <a:rPr lang="zh-CN" altLang="en-US" sz="2400" b="1" dirty="0">
                <a:latin typeface="仿宋" panose="02010609060101010101" pitchFamily="49" charset="-122"/>
                <a:ea typeface="仿宋" panose="02010609060101010101" pitchFamily="49" charset="-122"/>
              </a:rPr>
              <a:t>加密算法将加密文本分为固定长度的块，并按照逐块的方式进行加密。块密码通常使用一种名为</a:t>
            </a:r>
            <a:r>
              <a:rPr lang="en-US" altLang="zh-CN" sz="2400" b="1" dirty="0" err="1">
                <a:latin typeface="仿宋" panose="02010609060101010101" pitchFamily="49" charset="-122"/>
                <a:ea typeface="仿宋" panose="02010609060101010101" pitchFamily="49" charset="-122"/>
              </a:rPr>
              <a:t>Fiestel</a:t>
            </a:r>
            <a:r>
              <a:rPr lang="zh-CN" altLang="en-US" sz="2400" b="1" dirty="0">
                <a:latin typeface="仿宋" panose="02010609060101010101" pitchFamily="49" charset="-122"/>
                <a:ea typeface="仿宋" panose="02010609060101010101" pitchFamily="49" charset="-122"/>
              </a:rPr>
              <a:t>密码的设计策略来构建</a:t>
            </a:r>
            <a:r>
              <a:rPr lang="zh-CN" altLang="en-US" sz="2400" b="1" dirty="0" smtClean="0">
                <a:latin typeface="仿宋" panose="02010609060101010101" pitchFamily="49" charset="-122"/>
                <a:ea typeface="仿宋" panose="02010609060101010101" pitchFamily="49" charset="-122"/>
              </a:rPr>
              <a:t>。</a:t>
            </a:r>
            <a:endParaRPr lang="en-US" altLang="zh-CN" sz="2400" b="1" dirty="0">
              <a:latin typeface="仿宋" panose="02010609060101010101" pitchFamily="49" charset="-122"/>
              <a:ea typeface="仿宋" panose="02010609060101010101" pitchFamily="49" charset="-122"/>
            </a:endParaRPr>
          </a:p>
          <a:p>
            <a:pPr>
              <a:lnSpc>
                <a:spcPct val="160000"/>
              </a:lnSpc>
            </a:pPr>
            <a:r>
              <a:rPr lang="en-US" altLang="zh-CN" sz="2400" b="1" dirty="0" smtClean="0">
                <a:latin typeface="仿宋" panose="02010609060101010101" pitchFamily="49" charset="-122"/>
                <a:ea typeface="仿宋" panose="02010609060101010101" pitchFamily="49" charset="-122"/>
              </a:rPr>
              <a:t> </a:t>
            </a:r>
            <a:r>
              <a:rPr lang="en-US" altLang="zh-CN" sz="2400" b="1" dirty="0" err="1" smtClean="0">
                <a:latin typeface="仿宋" panose="02010609060101010101" pitchFamily="49" charset="-122"/>
                <a:ea typeface="仿宋" panose="02010609060101010101" pitchFamily="49" charset="-122"/>
              </a:rPr>
              <a:t>Fiestel</a:t>
            </a:r>
            <a:r>
              <a:rPr lang="zh-CN" altLang="en-US" sz="2400" b="1" dirty="0">
                <a:latin typeface="仿宋" panose="02010609060101010101" pitchFamily="49" charset="-122"/>
                <a:ea typeface="仿宋" panose="02010609060101010101" pitchFamily="49" charset="-122"/>
              </a:rPr>
              <a:t>密码基于</a:t>
            </a:r>
            <a:r>
              <a:rPr lang="en-US" altLang="zh-CN" sz="2400" b="1" dirty="0" err="1">
                <a:latin typeface="仿宋" panose="02010609060101010101" pitchFamily="49" charset="-122"/>
                <a:ea typeface="仿宋" panose="02010609060101010101" pitchFamily="49" charset="-122"/>
              </a:rPr>
              <a:t>Fiestel</a:t>
            </a:r>
            <a:r>
              <a:rPr lang="zh-CN" altLang="en-US" sz="2400" b="1" dirty="0">
                <a:latin typeface="仿宋" panose="02010609060101010101" pitchFamily="49" charset="-122"/>
                <a:ea typeface="仿宋" panose="02010609060101010101" pitchFamily="49" charset="-122"/>
              </a:rPr>
              <a:t>网络</a:t>
            </a:r>
            <a:endParaRPr lang="en-US" altLang="zh-CN" sz="2400" b="1" dirty="0">
              <a:latin typeface="仿宋" panose="02010609060101010101" pitchFamily="49" charset="-122"/>
              <a:ea typeface="仿宋" panose="02010609060101010101" pitchFamily="49" charset="-122"/>
            </a:endParaRPr>
          </a:p>
          <a:p>
            <a:pPr>
              <a:lnSpc>
                <a:spcPct val="160000"/>
              </a:lnSpc>
            </a:pPr>
            <a:r>
              <a:rPr lang="zh-CN" altLang="en-US" sz="2400" b="1" dirty="0" smtClean="0">
                <a:latin typeface="仿宋" panose="02010609060101010101" pitchFamily="49" charset="-122"/>
                <a:ea typeface="仿宋" panose="02010609060101010101" pitchFamily="49" charset="-122"/>
              </a:rPr>
              <a:t> </a:t>
            </a:r>
            <a:r>
              <a:rPr lang="zh-CN" altLang="en-US" sz="2400" b="1" dirty="0" smtClean="0">
                <a:solidFill>
                  <a:srgbClr val="FF0000"/>
                </a:solidFill>
                <a:latin typeface="仿宋" panose="02010609060101010101" pitchFamily="49" charset="-122"/>
                <a:ea typeface="仿宋" panose="02010609060101010101" pitchFamily="49" charset="-122"/>
              </a:rPr>
              <a:t>优点</a:t>
            </a:r>
            <a:r>
              <a:rPr lang="zh-CN" altLang="en-US" sz="2400" b="1" dirty="0">
                <a:solidFill>
                  <a:srgbClr val="FF0000"/>
                </a:solidFill>
                <a:latin typeface="仿宋" panose="02010609060101010101" pitchFamily="49" charset="-122"/>
                <a:ea typeface="仿宋" panose="02010609060101010101" pitchFamily="49" charset="-122"/>
              </a:rPr>
              <a:t>：加密和解密操作几乎相同，而且只需要对加密过程进行反向操作即可实现解密。</a:t>
            </a:r>
            <a:endParaRPr lang="en-US" altLang="zh-CN" sz="2400" b="1" dirty="0">
              <a:solidFill>
                <a:srgbClr val="FF0000"/>
              </a:solidFill>
              <a:latin typeface="仿宋" panose="02010609060101010101" pitchFamily="49" charset="-122"/>
              <a:ea typeface="仿宋" panose="02010609060101010101" pitchFamily="49" charset="-122"/>
            </a:endParaRPr>
          </a:p>
          <a:p>
            <a:pPr marL="0" indent="0">
              <a:lnSpc>
                <a:spcPct val="150000"/>
              </a:lnSpc>
              <a:buNone/>
            </a:pPr>
            <a:endParaRPr lang="en-US" altLang="zh-CN" sz="2400" b="1" dirty="0">
              <a:solidFill>
                <a:schemeClr val="accent1"/>
              </a:solidFill>
              <a:latin typeface="仿宋" panose="02010609060101010101" pitchFamily="49" charset="-122"/>
              <a:ea typeface="仿宋" panose="02010609060101010101" pitchFamily="49" charset="-122"/>
            </a:endParaRPr>
          </a:p>
          <a:p>
            <a:pPr marL="0" indent="0">
              <a:lnSpc>
                <a:spcPct val="150000"/>
              </a:lnSpc>
              <a:buNone/>
            </a:pPr>
            <a:endParaRPr lang="en-US" altLang="zh-CN" sz="2400" b="1" dirty="0" smtClean="0">
              <a:solidFill>
                <a:srgbClr val="FFFF00"/>
              </a:solidFill>
              <a:latin typeface="楷体" panose="02010609060101010101" pitchFamily="49" charset="-122"/>
              <a:ea typeface="楷体" panose="02010609060101010101" pitchFamily="49" charset="-122"/>
            </a:endParaRPr>
          </a:p>
        </p:txBody>
      </p:sp>
      <p:sp>
        <p:nvSpPr>
          <p:cNvPr id="6" name="文本框 5"/>
          <p:cNvSpPr txBox="1"/>
          <p:nvPr/>
        </p:nvSpPr>
        <p:spPr>
          <a:xfrm>
            <a:off x="8900849" y="5885923"/>
            <a:ext cx="4211781" cy="369332"/>
          </a:xfrm>
          <a:prstGeom prst="rect">
            <a:avLst/>
          </a:prstGeom>
          <a:noFill/>
        </p:spPr>
        <p:txBody>
          <a:bodyPr wrap="square" rtlCol="0">
            <a:spAutoFit/>
          </a:bodyPr>
          <a:lstStyle/>
          <a:p>
            <a:r>
              <a:rPr lang="zh-CN" altLang="en-US" b="1" dirty="0" smtClean="0">
                <a:solidFill>
                  <a:schemeClr val="accent1">
                    <a:lumMod val="50000"/>
                  </a:schemeClr>
                </a:solidFill>
              </a:rPr>
              <a:t>块密码的简化操作</a:t>
            </a:r>
            <a:endParaRPr lang="zh-CN" altLang="en-US" b="1" dirty="0">
              <a:solidFill>
                <a:schemeClr val="accent1">
                  <a:lumMod val="50000"/>
                </a:schemeClr>
              </a:solidFill>
            </a:endParaRPr>
          </a:p>
        </p:txBody>
      </p:sp>
      <p:grpSp>
        <p:nvGrpSpPr>
          <p:cNvPr id="7" name="组合 6"/>
          <p:cNvGrpSpPr/>
          <p:nvPr/>
        </p:nvGrpSpPr>
        <p:grpSpPr>
          <a:xfrm>
            <a:off x="7478647" y="1900252"/>
            <a:ext cx="4929058" cy="3841888"/>
            <a:chOff x="7785910" y="1916427"/>
            <a:chExt cx="4197318" cy="3841888"/>
          </a:xfrm>
        </p:grpSpPr>
        <p:sp>
          <p:nvSpPr>
            <p:cNvPr id="8" name="矩形 7"/>
            <p:cNvSpPr/>
            <p:nvPr/>
          </p:nvSpPr>
          <p:spPr>
            <a:xfrm>
              <a:off x="8952309" y="3222476"/>
              <a:ext cx="1753129" cy="10232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068242" y="3334666"/>
              <a:ext cx="1532898" cy="923330"/>
            </a:xfrm>
            <a:prstGeom prst="rect">
              <a:avLst/>
            </a:prstGeom>
            <a:noFill/>
          </p:spPr>
          <p:txBody>
            <a:bodyPr wrap="square" rtlCol="0">
              <a:spAutoFit/>
            </a:bodyPr>
            <a:lstStyle/>
            <a:p>
              <a:r>
                <a:rPr lang="en-US" altLang="zh-CN" dirty="0" smtClean="0"/>
                <a:t>   BLOCK</a:t>
              </a:r>
            </a:p>
            <a:p>
              <a:r>
                <a:rPr lang="en-US" altLang="zh-CN" dirty="0" smtClean="0"/>
                <a:t>   CIPHER</a:t>
              </a:r>
            </a:p>
            <a:p>
              <a:r>
                <a:rPr lang="en-US" altLang="zh-CN" dirty="0" smtClean="0"/>
                <a:t>ENCRYPTION</a:t>
              </a:r>
              <a:endParaRPr lang="zh-CN" altLang="en-US" dirty="0"/>
            </a:p>
          </p:txBody>
        </p:sp>
        <p:cxnSp>
          <p:nvCxnSpPr>
            <p:cNvPr id="10" name="直接箭头连接符 9"/>
            <p:cNvCxnSpPr>
              <a:endCxn id="8" idx="0"/>
            </p:cNvCxnSpPr>
            <p:nvPr/>
          </p:nvCxnSpPr>
          <p:spPr>
            <a:xfrm>
              <a:off x="9718758" y="2650520"/>
              <a:ext cx="1" cy="571956"/>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9718758" y="4257996"/>
              <a:ext cx="1" cy="672824"/>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0162233" y="2137375"/>
              <a:ext cx="1820995" cy="646331"/>
            </a:xfrm>
            <a:prstGeom prst="rect">
              <a:avLst/>
            </a:prstGeom>
            <a:noFill/>
          </p:spPr>
          <p:txBody>
            <a:bodyPr wrap="square" rtlCol="0">
              <a:spAutoFit/>
            </a:bodyPr>
            <a:lstStyle/>
            <a:p>
              <a:r>
                <a:rPr lang="en-US" altLang="zh-CN" dirty="0" smtClean="0">
                  <a:solidFill>
                    <a:srgbClr val="FF0000"/>
                  </a:solidFill>
                </a:rPr>
                <a:t>BLOCKS OF PLAIN TEXT</a:t>
              </a:r>
              <a:endParaRPr lang="zh-CN" altLang="en-US" dirty="0">
                <a:solidFill>
                  <a:srgbClr val="FF0000"/>
                </a:solidFill>
              </a:endParaRPr>
            </a:p>
          </p:txBody>
        </p:sp>
        <p:sp>
          <p:nvSpPr>
            <p:cNvPr id="13" name="矩形 12"/>
            <p:cNvSpPr/>
            <p:nvPr/>
          </p:nvSpPr>
          <p:spPr>
            <a:xfrm>
              <a:off x="7785910" y="1916427"/>
              <a:ext cx="3831621" cy="3841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a:off x="8005011" y="3796331"/>
              <a:ext cx="947298"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8132462" y="3415613"/>
              <a:ext cx="877813" cy="325991"/>
            </a:xfrm>
            <a:prstGeom prst="rect">
              <a:avLst/>
            </a:prstGeom>
            <a:noFill/>
          </p:spPr>
          <p:txBody>
            <a:bodyPr wrap="square" rtlCol="0">
              <a:spAutoFit/>
            </a:bodyPr>
            <a:lstStyle/>
            <a:p>
              <a:r>
                <a:rPr lang="en-US" altLang="zh-CN" dirty="0" smtClean="0">
                  <a:solidFill>
                    <a:schemeClr val="accent1">
                      <a:lumMod val="50000"/>
                    </a:schemeClr>
                  </a:solidFill>
                </a:rPr>
                <a:t>KEY</a:t>
              </a:r>
              <a:endParaRPr lang="zh-CN" altLang="en-US" dirty="0">
                <a:solidFill>
                  <a:schemeClr val="accent1">
                    <a:lumMod val="50000"/>
                  </a:schemeClr>
                </a:solidFill>
              </a:endParaRPr>
            </a:p>
          </p:txBody>
        </p:sp>
        <p:sp>
          <p:nvSpPr>
            <p:cNvPr id="16" name="矩形 15"/>
            <p:cNvSpPr/>
            <p:nvPr/>
          </p:nvSpPr>
          <p:spPr>
            <a:xfrm>
              <a:off x="9416716" y="4930820"/>
              <a:ext cx="609600" cy="6468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9545053" y="5003863"/>
              <a:ext cx="289638" cy="461665"/>
            </a:xfrm>
            <a:prstGeom prst="rect">
              <a:avLst/>
            </a:prstGeom>
            <a:noFill/>
          </p:spPr>
          <p:txBody>
            <a:bodyPr wrap="square" rtlCol="0">
              <a:spAutoFit/>
            </a:bodyPr>
            <a:lstStyle/>
            <a:p>
              <a:r>
                <a:rPr lang="en-US" altLang="zh-CN" sz="2400" dirty="0" smtClean="0"/>
                <a:t>C</a:t>
              </a:r>
              <a:endParaRPr lang="zh-CN" altLang="en-US" sz="2400" dirty="0"/>
            </a:p>
          </p:txBody>
        </p:sp>
        <p:sp>
          <p:nvSpPr>
            <p:cNvPr id="18" name="矩形 17"/>
            <p:cNvSpPr/>
            <p:nvPr/>
          </p:nvSpPr>
          <p:spPr>
            <a:xfrm>
              <a:off x="9440780" y="2019178"/>
              <a:ext cx="585536" cy="631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569117" y="2172431"/>
              <a:ext cx="289638" cy="461665"/>
            </a:xfrm>
            <a:prstGeom prst="rect">
              <a:avLst/>
            </a:prstGeom>
            <a:noFill/>
          </p:spPr>
          <p:txBody>
            <a:bodyPr wrap="square" rtlCol="0">
              <a:spAutoFit/>
            </a:bodyPr>
            <a:lstStyle/>
            <a:p>
              <a:r>
                <a:rPr lang="en-US" altLang="zh-CN" sz="2400" dirty="0"/>
                <a:t>P</a:t>
              </a:r>
              <a:endParaRPr lang="zh-CN" altLang="en-US" sz="2400" dirty="0"/>
            </a:p>
          </p:txBody>
        </p:sp>
        <p:sp>
          <p:nvSpPr>
            <p:cNvPr id="20" name="文本框 19"/>
            <p:cNvSpPr txBox="1"/>
            <p:nvPr/>
          </p:nvSpPr>
          <p:spPr>
            <a:xfrm>
              <a:off x="10057961" y="4952767"/>
              <a:ext cx="1820995" cy="646331"/>
            </a:xfrm>
            <a:prstGeom prst="rect">
              <a:avLst/>
            </a:prstGeom>
            <a:noFill/>
          </p:spPr>
          <p:txBody>
            <a:bodyPr wrap="square" rtlCol="0">
              <a:spAutoFit/>
            </a:bodyPr>
            <a:lstStyle/>
            <a:p>
              <a:r>
                <a:rPr lang="en-US" altLang="zh-CN" dirty="0" smtClean="0">
                  <a:solidFill>
                    <a:srgbClr val="FF0000"/>
                  </a:solidFill>
                </a:rPr>
                <a:t>BLOCKS OF CIPHER TEXT</a:t>
              </a:r>
              <a:endParaRPr lang="zh-CN" altLang="en-US" dirty="0">
                <a:solidFill>
                  <a:srgbClr val="FF0000"/>
                </a:solidFill>
              </a:endParaRPr>
            </a:p>
          </p:txBody>
        </p:sp>
      </p:grpSp>
    </p:spTree>
    <p:extLst>
      <p:ext uri="{BB962C8B-B14F-4D97-AF65-F5344CB8AC3E}">
        <p14:creationId xmlns:p14="http://schemas.microsoft.com/office/powerpoint/2010/main" val="3851811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p:cNvSpPr>
            <a:spLocks noGrp="1"/>
          </p:cNvSpPr>
          <p:nvPr>
            <p:ph type="title"/>
          </p:nvPr>
        </p:nvSpPr>
        <p:spPr>
          <a:xfrm>
            <a:off x="838200" y="196313"/>
            <a:ext cx="10515600" cy="704020"/>
          </a:xfrm>
        </p:spPr>
        <p:txBody>
          <a:bodyPr>
            <a:noAutofit/>
          </a:bodyPr>
          <a:lstStyle/>
          <a:p>
            <a:pPr marL="457200" lvl="1" indent="0" algn="ctr">
              <a:lnSpc>
                <a:spcPct val="150000"/>
              </a:lnSpc>
              <a:buNone/>
            </a:pPr>
            <a:r>
              <a:rPr lang="zh-CN" altLang="en-US" sz="3200" b="1" dirty="0" smtClean="0">
                <a:solidFill>
                  <a:schemeClr val="tx1"/>
                </a:solidFill>
                <a:latin typeface="楷体" panose="02010609060101010101" pitchFamily="49" charset="-122"/>
                <a:ea typeface="楷体" panose="02010609060101010101" pitchFamily="49" charset="-122"/>
              </a:rPr>
              <a:t>三、对称密码机制</a:t>
            </a:r>
            <a:endParaRPr lang="en-US" altLang="zh-CN" sz="2400" b="1" dirty="0" smtClean="0">
              <a:solidFill>
                <a:schemeClr val="tx1"/>
              </a:solidFill>
              <a:latin typeface="楷体" panose="02010609060101010101" pitchFamily="49" charset="-122"/>
              <a:ea typeface="楷体" panose="02010609060101010101" pitchFamily="49" charset="-122"/>
            </a:endParaRPr>
          </a:p>
        </p:txBody>
      </p:sp>
      <p:sp>
        <p:nvSpPr>
          <p:cNvPr id="10" name="文本框 9"/>
          <p:cNvSpPr txBox="1"/>
          <p:nvPr/>
        </p:nvSpPr>
        <p:spPr>
          <a:xfrm>
            <a:off x="608145" y="1254875"/>
            <a:ext cx="10845917" cy="3877985"/>
          </a:xfrm>
          <a:prstGeom prst="rect">
            <a:avLst/>
          </a:prstGeom>
          <a:noFill/>
        </p:spPr>
        <p:txBody>
          <a:bodyPr wrap="square" rtlCol="0">
            <a:spAutoFit/>
          </a:bodyPr>
          <a:lstStyle/>
          <a:p>
            <a:pPr>
              <a:lnSpc>
                <a:spcPct val="150000"/>
              </a:lnSpc>
            </a:pPr>
            <a:r>
              <a:rPr lang="zh-CN" altLang="en-US" sz="2400" b="1" dirty="0" smtClean="0">
                <a:latin typeface="华文宋体" panose="02010600040101010101" pitchFamily="2" charset="-122"/>
                <a:ea typeface="华文宋体" panose="02010600040101010101" pitchFamily="2" charset="-122"/>
              </a:rPr>
              <a:t>应用加密方式：</a:t>
            </a:r>
            <a:endParaRPr lang="en-US" altLang="zh-CN" sz="2400" b="1" dirty="0" smtClean="0">
              <a:latin typeface="华文宋体" panose="02010600040101010101" pitchFamily="2" charset="-122"/>
              <a:ea typeface="华文宋体" panose="02010600040101010101" pitchFamily="2" charset="-122"/>
            </a:endParaRPr>
          </a:p>
          <a:p>
            <a:pPr>
              <a:lnSpc>
                <a:spcPct val="150000"/>
              </a:lnSpc>
            </a:pPr>
            <a:r>
              <a:rPr lang="en-US" altLang="zh-CN" sz="2400" b="1" dirty="0">
                <a:latin typeface="华文宋体" panose="02010600040101010101" pitchFamily="2" charset="-122"/>
                <a:ea typeface="华文宋体" panose="02010600040101010101" pitchFamily="2" charset="-122"/>
              </a:rPr>
              <a:t> </a:t>
            </a:r>
            <a:r>
              <a:rPr lang="en-US" altLang="zh-CN" sz="2400" b="1" dirty="0" smtClean="0">
                <a:latin typeface="华文宋体" panose="02010600040101010101" pitchFamily="2" charset="-122"/>
                <a:ea typeface="华文宋体" panose="02010600040101010101" pitchFamily="2" charset="-122"/>
              </a:rPr>
              <a:t>       </a:t>
            </a:r>
            <a:r>
              <a:rPr lang="en-US" altLang="zh-CN" sz="2400" b="1" dirty="0" smtClean="0">
                <a:solidFill>
                  <a:srgbClr val="FF0000"/>
                </a:solidFill>
                <a:latin typeface="华文宋体" panose="02010600040101010101" pitchFamily="2" charset="-122"/>
                <a:ea typeface="华文宋体" panose="02010600040101010101" pitchFamily="2" charset="-122"/>
              </a:rPr>
              <a:t>1. ECB		</a:t>
            </a:r>
          </a:p>
          <a:p>
            <a:pPr>
              <a:lnSpc>
                <a:spcPct val="150000"/>
              </a:lnSpc>
            </a:pPr>
            <a:r>
              <a:rPr lang="en-US" altLang="zh-CN" sz="2400" b="1" dirty="0">
                <a:latin typeface="华文宋体" panose="02010600040101010101" pitchFamily="2" charset="-122"/>
                <a:ea typeface="华文宋体" panose="02010600040101010101" pitchFamily="2" charset="-122"/>
              </a:rPr>
              <a:t> </a:t>
            </a:r>
            <a:r>
              <a:rPr lang="en-US" altLang="zh-CN" sz="2400" b="1" dirty="0" smtClean="0">
                <a:latin typeface="华文宋体" panose="02010600040101010101" pitchFamily="2" charset="-122"/>
                <a:ea typeface="华文宋体" panose="02010600040101010101" pitchFamily="2" charset="-122"/>
              </a:rPr>
              <a:t>       </a:t>
            </a:r>
            <a:r>
              <a:rPr lang="en-US" altLang="zh-CN" sz="2400" b="1" dirty="0" smtClean="0">
                <a:solidFill>
                  <a:srgbClr val="FF0000"/>
                </a:solidFill>
                <a:latin typeface="华文宋体" panose="02010600040101010101" pitchFamily="2" charset="-122"/>
                <a:ea typeface="华文宋体" panose="02010600040101010101" pitchFamily="2" charset="-122"/>
              </a:rPr>
              <a:t>2. CBC</a:t>
            </a:r>
          </a:p>
          <a:p>
            <a:pPr>
              <a:lnSpc>
                <a:spcPct val="150000"/>
              </a:lnSpc>
            </a:pPr>
            <a:r>
              <a:rPr lang="en-US" altLang="zh-CN" sz="2400" b="1" dirty="0">
                <a:latin typeface="华文宋体" panose="02010600040101010101" pitchFamily="2" charset="-122"/>
                <a:ea typeface="华文宋体" panose="02010600040101010101" pitchFamily="2" charset="-122"/>
              </a:rPr>
              <a:t> </a:t>
            </a:r>
            <a:r>
              <a:rPr lang="en-US" altLang="zh-CN" sz="2400" b="1" dirty="0" smtClean="0">
                <a:latin typeface="华文宋体" panose="02010600040101010101" pitchFamily="2" charset="-122"/>
                <a:ea typeface="华文宋体" panose="02010600040101010101" pitchFamily="2" charset="-122"/>
              </a:rPr>
              <a:t>       3. OFB      </a:t>
            </a:r>
          </a:p>
          <a:p>
            <a:pPr>
              <a:lnSpc>
                <a:spcPct val="150000"/>
              </a:lnSpc>
            </a:pPr>
            <a:r>
              <a:rPr lang="en-US" altLang="zh-CN" sz="2400" b="1" dirty="0">
                <a:latin typeface="华文宋体" panose="02010600040101010101" pitchFamily="2" charset="-122"/>
                <a:ea typeface="华文宋体" panose="02010600040101010101" pitchFamily="2" charset="-122"/>
              </a:rPr>
              <a:t> </a:t>
            </a:r>
            <a:r>
              <a:rPr lang="en-US" altLang="zh-CN" sz="2400" b="1" dirty="0" smtClean="0">
                <a:latin typeface="华文宋体" panose="02010600040101010101" pitchFamily="2" charset="-122"/>
                <a:ea typeface="华文宋体" panose="02010600040101010101" pitchFamily="2" charset="-122"/>
              </a:rPr>
              <a:t>        4. CTR</a:t>
            </a:r>
          </a:p>
          <a:p>
            <a:pPr>
              <a:lnSpc>
                <a:spcPct val="150000"/>
              </a:lnSpc>
            </a:pPr>
            <a:endParaRPr lang="en-US" altLang="zh-CN" sz="2400" b="1" dirty="0" smtClean="0">
              <a:latin typeface="华文宋体" panose="02010600040101010101" pitchFamily="2" charset="-122"/>
              <a:ea typeface="华文宋体" panose="02010600040101010101" pitchFamily="2" charset="-122"/>
            </a:endParaRPr>
          </a:p>
          <a:p>
            <a:pPr>
              <a:lnSpc>
                <a:spcPct val="150000"/>
              </a:lnSpc>
            </a:pPr>
            <a:endParaRPr lang="en-US" altLang="zh-CN" sz="2000" dirty="0" smtClean="0">
              <a:solidFill>
                <a:schemeClr val="accent1"/>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257135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p:cNvSpPr>
            <a:spLocks noGrp="1"/>
          </p:cNvSpPr>
          <p:nvPr>
            <p:ph type="title"/>
          </p:nvPr>
        </p:nvSpPr>
        <p:spPr>
          <a:xfrm>
            <a:off x="838200" y="196313"/>
            <a:ext cx="10515600" cy="704020"/>
          </a:xfrm>
        </p:spPr>
        <p:txBody>
          <a:bodyPr>
            <a:noAutofit/>
          </a:bodyPr>
          <a:lstStyle/>
          <a:p>
            <a:pPr marL="457200" lvl="1" indent="0" algn="ctr">
              <a:lnSpc>
                <a:spcPct val="150000"/>
              </a:lnSpc>
              <a:buNone/>
            </a:pPr>
            <a:r>
              <a:rPr lang="zh-CN" altLang="en-US" sz="3200" b="1" dirty="0" smtClean="0">
                <a:solidFill>
                  <a:schemeClr val="tx1"/>
                </a:solidFill>
                <a:latin typeface="楷体" panose="02010609060101010101" pitchFamily="49" charset="-122"/>
                <a:ea typeface="楷体" panose="02010609060101010101" pitchFamily="49" charset="-122"/>
              </a:rPr>
              <a:t>三、对称密码机制</a:t>
            </a:r>
            <a:endParaRPr lang="en-US" altLang="zh-CN" sz="2400" b="1" dirty="0" smtClean="0">
              <a:solidFill>
                <a:schemeClr val="tx1"/>
              </a:solidFill>
              <a:latin typeface="楷体" panose="02010609060101010101" pitchFamily="49" charset="-122"/>
              <a:ea typeface="楷体" panose="02010609060101010101" pitchFamily="49" charset="-122"/>
            </a:endParaRPr>
          </a:p>
        </p:txBody>
      </p:sp>
      <p:sp>
        <p:nvSpPr>
          <p:cNvPr id="6" name="矩形 5"/>
          <p:cNvSpPr/>
          <p:nvPr/>
        </p:nvSpPr>
        <p:spPr>
          <a:xfrm>
            <a:off x="2727158" y="3866144"/>
            <a:ext cx="1235242" cy="12352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547937" y="3866144"/>
            <a:ext cx="1235242" cy="12352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287777" y="3866144"/>
            <a:ext cx="1235242" cy="12352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027617" y="3866144"/>
            <a:ext cx="1235242" cy="12352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endCxn id="6" idx="1"/>
          </p:cNvCxnSpPr>
          <p:nvPr/>
        </p:nvCxnSpPr>
        <p:spPr>
          <a:xfrm>
            <a:off x="2100061" y="4483765"/>
            <a:ext cx="6270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962400" y="4483765"/>
            <a:ext cx="6270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8" idx="1"/>
          </p:cNvCxnSpPr>
          <p:nvPr/>
        </p:nvCxnSpPr>
        <p:spPr>
          <a:xfrm>
            <a:off x="5783179" y="4483765"/>
            <a:ext cx="5045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3"/>
            <a:endCxn id="9" idx="1"/>
          </p:cNvCxnSpPr>
          <p:nvPr/>
        </p:nvCxnSpPr>
        <p:spPr>
          <a:xfrm>
            <a:off x="7523019" y="4483765"/>
            <a:ext cx="5045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920916" y="3014093"/>
            <a:ext cx="489284" cy="545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660756" y="3062552"/>
            <a:ext cx="489284" cy="545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387402" y="3062551"/>
            <a:ext cx="489284" cy="545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108158" y="5560405"/>
            <a:ext cx="489284" cy="545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931057" y="5554906"/>
            <a:ext cx="489284" cy="5454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675272" y="5590194"/>
            <a:ext cx="489284" cy="545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096126" y="3012269"/>
            <a:ext cx="489284" cy="545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400596" y="5554904"/>
            <a:ext cx="489284" cy="545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108158" y="3012269"/>
            <a:ext cx="431246" cy="461665"/>
          </a:xfrm>
          <a:prstGeom prst="rect">
            <a:avLst/>
          </a:prstGeom>
          <a:noFill/>
        </p:spPr>
        <p:txBody>
          <a:bodyPr wrap="square" rtlCol="0">
            <a:spAutoFit/>
          </a:bodyPr>
          <a:lstStyle/>
          <a:p>
            <a:r>
              <a:rPr lang="en-US" altLang="zh-CN" sz="2400" dirty="0" smtClean="0"/>
              <a:t>P</a:t>
            </a:r>
            <a:endParaRPr lang="zh-CN" altLang="en-US" sz="2400" dirty="0"/>
          </a:p>
        </p:txBody>
      </p:sp>
      <p:sp>
        <p:nvSpPr>
          <p:cNvPr id="23" name="文本框 22"/>
          <p:cNvSpPr txBox="1"/>
          <p:nvPr/>
        </p:nvSpPr>
        <p:spPr>
          <a:xfrm>
            <a:off x="4956532" y="3062551"/>
            <a:ext cx="453668" cy="461665"/>
          </a:xfrm>
          <a:prstGeom prst="rect">
            <a:avLst/>
          </a:prstGeom>
          <a:noFill/>
        </p:spPr>
        <p:txBody>
          <a:bodyPr wrap="square" rtlCol="0">
            <a:spAutoFit/>
          </a:bodyPr>
          <a:lstStyle/>
          <a:p>
            <a:r>
              <a:rPr lang="en-US" altLang="zh-CN" sz="2400" dirty="0" smtClean="0"/>
              <a:t>P</a:t>
            </a:r>
            <a:endParaRPr lang="zh-CN" altLang="en-US" sz="2400" dirty="0"/>
          </a:p>
        </p:txBody>
      </p:sp>
      <p:sp>
        <p:nvSpPr>
          <p:cNvPr id="24" name="文本框 23"/>
          <p:cNvSpPr txBox="1"/>
          <p:nvPr/>
        </p:nvSpPr>
        <p:spPr>
          <a:xfrm>
            <a:off x="6753956" y="3062551"/>
            <a:ext cx="396084" cy="461665"/>
          </a:xfrm>
          <a:prstGeom prst="rect">
            <a:avLst/>
          </a:prstGeom>
          <a:noFill/>
        </p:spPr>
        <p:txBody>
          <a:bodyPr wrap="square" rtlCol="0">
            <a:spAutoFit/>
          </a:bodyPr>
          <a:lstStyle/>
          <a:p>
            <a:r>
              <a:rPr lang="en-US" altLang="zh-CN" sz="2400" dirty="0" smtClean="0"/>
              <a:t>p</a:t>
            </a:r>
            <a:endParaRPr lang="zh-CN" altLang="en-US" sz="2400" dirty="0"/>
          </a:p>
        </p:txBody>
      </p:sp>
      <p:sp>
        <p:nvSpPr>
          <p:cNvPr id="25" name="文本框 24"/>
          <p:cNvSpPr txBox="1"/>
          <p:nvPr/>
        </p:nvSpPr>
        <p:spPr>
          <a:xfrm>
            <a:off x="8387402" y="3150600"/>
            <a:ext cx="476090" cy="461665"/>
          </a:xfrm>
          <a:prstGeom prst="rect">
            <a:avLst/>
          </a:prstGeom>
          <a:noFill/>
        </p:spPr>
        <p:txBody>
          <a:bodyPr wrap="square" rtlCol="0">
            <a:spAutoFit/>
          </a:bodyPr>
          <a:lstStyle/>
          <a:p>
            <a:r>
              <a:rPr lang="en-US" altLang="zh-CN" sz="2400" dirty="0" smtClean="0"/>
              <a:t>P</a:t>
            </a:r>
            <a:endParaRPr lang="zh-CN" altLang="en-US" sz="2400" dirty="0"/>
          </a:p>
        </p:txBody>
      </p:sp>
      <p:sp>
        <p:nvSpPr>
          <p:cNvPr id="26" name="文本框 25"/>
          <p:cNvSpPr txBox="1"/>
          <p:nvPr/>
        </p:nvSpPr>
        <p:spPr>
          <a:xfrm>
            <a:off x="3137177" y="5591323"/>
            <a:ext cx="431246" cy="461665"/>
          </a:xfrm>
          <a:prstGeom prst="rect">
            <a:avLst/>
          </a:prstGeom>
          <a:noFill/>
        </p:spPr>
        <p:txBody>
          <a:bodyPr wrap="square" rtlCol="0">
            <a:spAutoFit/>
          </a:bodyPr>
          <a:lstStyle/>
          <a:p>
            <a:r>
              <a:rPr lang="en-US" altLang="zh-CN" sz="2400" dirty="0" smtClean="0"/>
              <a:t>C</a:t>
            </a:r>
            <a:endParaRPr lang="zh-CN" altLang="en-US" sz="2400" dirty="0"/>
          </a:p>
        </p:txBody>
      </p:sp>
      <p:sp>
        <p:nvSpPr>
          <p:cNvPr id="27" name="文本框 26"/>
          <p:cNvSpPr txBox="1"/>
          <p:nvPr/>
        </p:nvSpPr>
        <p:spPr>
          <a:xfrm>
            <a:off x="4984561" y="5554904"/>
            <a:ext cx="361994" cy="461665"/>
          </a:xfrm>
          <a:prstGeom prst="rect">
            <a:avLst/>
          </a:prstGeom>
          <a:noFill/>
        </p:spPr>
        <p:txBody>
          <a:bodyPr wrap="square" rtlCol="0">
            <a:spAutoFit/>
          </a:bodyPr>
          <a:lstStyle/>
          <a:p>
            <a:r>
              <a:rPr lang="en-US" altLang="zh-CN" sz="2400" dirty="0" smtClean="0"/>
              <a:t>C</a:t>
            </a:r>
            <a:endParaRPr lang="zh-CN" altLang="en-US" sz="2400" dirty="0"/>
          </a:p>
        </p:txBody>
      </p:sp>
      <p:sp>
        <p:nvSpPr>
          <p:cNvPr id="28" name="文本框 27"/>
          <p:cNvSpPr txBox="1"/>
          <p:nvPr/>
        </p:nvSpPr>
        <p:spPr>
          <a:xfrm>
            <a:off x="6775376" y="5638670"/>
            <a:ext cx="244642" cy="461665"/>
          </a:xfrm>
          <a:prstGeom prst="rect">
            <a:avLst/>
          </a:prstGeom>
          <a:noFill/>
        </p:spPr>
        <p:txBody>
          <a:bodyPr wrap="square" rtlCol="0">
            <a:spAutoFit/>
          </a:bodyPr>
          <a:lstStyle/>
          <a:p>
            <a:r>
              <a:rPr lang="en-US" altLang="zh-CN" sz="2400" dirty="0" smtClean="0"/>
              <a:t>C</a:t>
            </a:r>
            <a:endParaRPr lang="zh-CN" altLang="en-US" sz="2400" dirty="0"/>
          </a:p>
        </p:txBody>
      </p:sp>
      <p:sp>
        <p:nvSpPr>
          <p:cNvPr id="29" name="文本框 28"/>
          <p:cNvSpPr txBox="1"/>
          <p:nvPr/>
        </p:nvSpPr>
        <p:spPr>
          <a:xfrm>
            <a:off x="8473276" y="5638670"/>
            <a:ext cx="390216" cy="461665"/>
          </a:xfrm>
          <a:prstGeom prst="rect">
            <a:avLst/>
          </a:prstGeom>
          <a:noFill/>
        </p:spPr>
        <p:txBody>
          <a:bodyPr wrap="square" rtlCol="0">
            <a:spAutoFit/>
          </a:bodyPr>
          <a:lstStyle/>
          <a:p>
            <a:r>
              <a:rPr lang="en-US" altLang="zh-CN" sz="2400" dirty="0" smtClean="0"/>
              <a:t>C</a:t>
            </a:r>
            <a:endParaRPr lang="zh-CN" altLang="en-US" sz="2400" dirty="0"/>
          </a:p>
        </p:txBody>
      </p:sp>
      <p:cxnSp>
        <p:nvCxnSpPr>
          <p:cNvPr id="30" name="直接连接符 29"/>
          <p:cNvCxnSpPr>
            <a:stCxn id="20" idx="2"/>
            <a:endCxn id="6" idx="0"/>
          </p:cNvCxnSpPr>
          <p:nvPr/>
        </p:nvCxnSpPr>
        <p:spPr>
          <a:xfrm>
            <a:off x="3340768" y="3557700"/>
            <a:ext cx="4011" cy="308444"/>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3" idx="2"/>
            <a:endCxn id="7" idx="0"/>
          </p:cNvCxnSpPr>
          <p:nvPr/>
        </p:nvCxnSpPr>
        <p:spPr>
          <a:xfrm flipH="1">
            <a:off x="5165558" y="3524216"/>
            <a:ext cx="17808" cy="341928"/>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2"/>
            <a:endCxn id="8" idx="0"/>
          </p:cNvCxnSpPr>
          <p:nvPr/>
        </p:nvCxnSpPr>
        <p:spPr>
          <a:xfrm>
            <a:off x="6905398" y="3607983"/>
            <a:ext cx="0" cy="2581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5" idx="2"/>
            <a:endCxn id="9" idx="0"/>
          </p:cNvCxnSpPr>
          <p:nvPr/>
        </p:nvCxnSpPr>
        <p:spPr>
          <a:xfrm>
            <a:off x="8625447" y="3612265"/>
            <a:ext cx="19791" cy="2538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6" idx="0"/>
            <a:endCxn id="6" idx="2"/>
          </p:cNvCxnSpPr>
          <p:nvPr/>
        </p:nvCxnSpPr>
        <p:spPr>
          <a:xfrm flipH="1" flipV="1">
            <a:off x="3344779" y="5101386"/>
            <a:ext cx="8021" cy="4899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7" idx="0"/>
            <a:endCxn id="7" idx="2"/>
          </p:cNvCxnSpPr>
          <p:nvPr/>
        </p:nvCxnSpPr>
        <p:spPr>
          <a:xfrm flipV="1">
            <a:off x="5165558" y="5101386"/>
            <a:ext cx="0" cy="4535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9" idx="0"/>
            <a:endCxn id="8" idx="2"/>
          </p:cNvCxnSpPr>
          <p:nvPr/>
        </p:nvCxnSpPr>
        <p:spPr>
          <a:xfrm flipH="1" flipV="1">
            <a:off x="6905398" y="5101386"/>
            <a:ext cx="14516" cy="4888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1" idx="0"/>
            <a:endCxn id="9" idx="2"/>
          </p:cNvCxnSpPr>
          <p:nvPr/>
        </p:nvCxnSpPr>
        <p:spPr>
          <a:xfrm flipV="1">
            <a:off x="8645238" y="5101386"/>
            <a:ext cx="0" cy="4535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100061" y="4063021"/>
            <a:ext cx="668657" cy="369332"/>
          </a:xfrm>
          <a:prstGeom prst="rect">
            <a:avLst/>
          </a:prstGeom>
          <a:noFill/>
        </p:spPr>
        <p:txBody>
          <a:bodyPr wrap="square" rtlCol="0">
            <a:spAutoFit/>
          </a:bodyPr>
          <a:lstStyle/>
          <a:p>
            <a:r>
              <a:rPr lang="en-US" altLang="zh-CN" dirty="0" smtClean="0"/>
              <a:t>KEY</a:t>
            </a:r>
            <a:endParaRPr lang="zh-CN" altLang="en-US" dirty="0"/>
          </a:p>
        </p:txBody>
      </p:sp>
      <p:sp>
        <p:nvSpPr>
          <p:cNvPr id="39" name="文本框 38"/>
          <p:cNvSpPr txBox="1"/>
          <p:nvPr/>
        </p:nvSpPr>
        <p:spPr>
          <a:xfrm>
            <a:off x="4049176" y="4103127"/>
            <a:ext cx="668657" cy="369332"/>
          </a:xfrm>
          <a:prstGeom prst="rect">
            <a:avLst/>
          </a:prstGeom>
          <a:noFill/>
        </p:spPr>
        <p:txBody>
          <a:bodyPr wrap="square" rtlCol="0">
            <a:spAutoFit/>
          </a:bodyPr>
          <a:lstStyle/>
          <a:p>
            <a:r>
              <a:rPr lang="en-US" altLang="zh-CN" dirty="0" smtClean="0"/>
              <a:t>K</a:t>
            </a:r>
            <a:endParaRPr lang="zh-CN" altLang="en-US" dirty="0"/>
          </a:p>
        </p:txBody>
      </p:sp>
      <p:sp>
        <p:nvSpPr>
          <p:cNvPr id="40" name="文本框 39"/>
          <p:cNvSpPr txBox="1"/>
          <p:nvPr/>
        </p:nvSpPr>
        <p:spPr>
          <a:xfrm>
            <a:off x="5934126" y="4159275"/>
            <a:ext cx="668657" cy="369332"/>
          </a:xfrm>
          <a:prstGeom prst="rect">
            <a:avLst/>
          </a:prstGeom>
          <a:noFill/>
        </p:spPr>
        <p:txBody>
          <a:bodyPr wrap="square" rtlCol="0">
            <a:spAutoFit/>
          </a:bodyPr>
          <a:lstStyle/>
          <a:p>
            <a:r>
              <a:rPr lang="en-US" altLang="zh-CN" dirty="0" smtClean="0"/>
              <a:t>K</a:t>
            </a:r>
            <a:endParaRPr lang="zh-CN" altLang="en-US" dirty="0"/>
          </a:p>
        </p:txBody>
      </p:sp>
      <p:sp>
        <p:nvSpPr>
          <p:cNvPr id="41" name="文本框 40"/>
          <p:cNvSpPr txBox="1"/>
          <p:nvPr/>
        </p:nvSpPr>
        <p:spPr>
          <a:xfrm>
            <a:off x="7570415" y="4159275"/>
            <a:ext cx="668657" cy="369332"/>
          </a:xfrm>
          <a:prstGeom prst="rect">
            <a:avLst/>
          </a:prstGeom>
          <a:noFill/>
        </p:spPr>
        <p:txBody>
          <a:bodyPr wrap="square" rtlCol="0">
            <a:spAutoFit/>
          </a:bodyPr>
          <a:lstStyle/>
          <a:p>
            <a:r>
              <a:rPr lang="en-US" altLang="zh-CN" dirty="0" smtClean="0"/>
              <a:t>K</a:t>
            </a:r>
            <a:endParaRPr lang="zh-CN" altLang="en-US" dirty="0"/>
          </a:p>
        </p:txBody>
      </p:sp>
      <p:sp>
        <p:nvSpPr>
          <p:cNvPr id="42" name="文本框 41"/>
          <p:cNvSpPr txBox="1"/>
          <p:nvPr/>
        </p:nvSpPr>
        <p:spPr>
          <a:xfrm>
            <a:off x="4184664" y="6343792"/>
            <a:ext cx="4678828" cy="369332"/>
          </a:xfrm>
          <a:prstGeom prst="rect">
            <a:avLst/>
          </a:prstGeom>
          <a:noFill/>
        </p:spPr>
        <p:txBody>
          <a:bodyPr wrap="square" rtlCol="0">
            <a:spAutoFit/>
          </a:bodyPr>
          <a:lstStyle/>
          <a:p>
            <a:r>
              <a:rPr lang="zh-CN" altLang="en-US" b="1" dirty="0" smtClean="0">
                <a:solidFill>
                  <a:schemeClr val="accent1">
                    <a:lumMod val="50000"/>
                  </a:schemeClr>
                </a:solidFill>
              </a:rPr>
              <a:t>基于块密码的电子代码书模式</a:t>
            </a:r>
            <a:endParaRPr lang="zh-CN" altLang="en-US" b="1" dirty="0">
              <a:solidFill>
                <a:schemeClr val="accent1">
                  <a:lumMod val="50000"/>
                </a:schemeClr>
              </a:solidFill>
            </a:endParaRPr>
          </a:p>
        </p:txBody>
      </p:sp>
      <p:sp>
        <p:nvSpPr>
          <p:cNvPr id="43" name="文本框 42"/>
          <p:cNvSpPr txBox="1"/>
          <p:nvPr/>
        </p:nvSpPr>
        <p:spPr>
          <a:xfrm>
            <a:off x="2768718" y="4063021"/>
            <a:ext cx="1598223" cy="738664"/>
          </a:xfrm>
          <a:prstGeom prst="rect">
            <a:avLst/>
          </a:prstGeom>
          <a:noFill/>
        </p:spPr>
        <p:txBody>
          <a:bodyPr wrap="square" rtlCol="0">
            <a:spAutoFit/>
          </a:bodyPr>
          <a:lstStyle/>
          <a:p>
            <a:r>
              <a:rPr lang="en-US" altLang="zh-CN" sz="1400" dirty="0" smtClean="0"/>
              <a:t>BLOCK</a:t>
            </a:r>
          </a:p>
          <a:p>
            <a:r>
              <a:rPr lang="en-US" altLang="zh-CN" sz="1400" dirty="0" smtClean="0"/>
              <a:t>CIPHER</a:t>
            </a:r>
          </a:p>
          <a:p>
            <a:r>
              <a:rPr lang="en-US" altLang="zh-CN" sz="1400" dirty="0" smtClean="0"/>
              <a:t>ENCRYPTION</a:t>
            </a:r>
            <a:endParaRPr lang="zh-CN" altLang="en-US" sz="1400" dirty="0"/>
          </a:p>
        </p:txBody>
      </p:sp>
      <p:sp>
        <p:nvSpPr>
          <p:cNvPr id="44" name="文本框 43"/>
          <p:cNvSpPr txBox="1"/>
          <p:nvPr/>
        </p:nvSpPr>
        <p:spPr>
          <a:xfrm>
            <a:off x="608145" y="1254875"/>
            <a:ext cx="10845917" cy="1477328"/>
          </a:xfrm>
          <a:prstGeom prst="rect">
            <a:avLst/>
          </a:prstGeom>
          <a:noFill/>
        </p:spPr>
        <p:txBody>
          <a:bodyPr wrap="square" rtlCol="0">
            <a:spAutoFit/>
          </a:bodyPr>
          <a:lstStyle/>
          <a:p>
            <a:pPr>
              <a:lnSpc>
                <a:spcPct val="150000"/>
              </a:lnSpc>
            </a:pPr>
            <a:r>
              <a:rPr lang="en-US" altLang="zh-CN" sz="2000" b="1" dirty="0" smtClean="0">
                <a:latin typeface="华文宋体" panose="02010600040101010101" pitchFamily="2" charset="-122"/>
                <a:ea typeface="华文宋体" panose="02010600040101010101" pitchFamily="2" charset="-122"/>
              </a:rPr>
              <a:t>1.</a:t>
            </a:r>
            <a:r>
              <a:rPr lang="zh-CN" altLang="en-US" sz="2000" b="1" dirty="0" smtClean="0">
                <a:latin typeface="华文宋体" panose="02010600040101010101" pitchFamily="2" charset="-122"/>
                <a:ea typeface="华文宋体" panose="02010600040101010101" pitchFamily="2" charset="-122"/>
              </a:rPr>
              <a:t>电子代码书（</a:t>
            </a:r>
            <a:r>
              <a:rPr lang="en-US" altLang="zh-CN" sz="2000" b="1" dirty="0" smtClean="0">
                <a:latin typeface="华文宋体" panose="02010600040101010101" pitchFamily="2" charset="-122"/>
                <a:ea typeface="华文宋体" panose="02010600040101010101" pitchFamily="2" charset="-122"/>
              </a:rPr>
              <a:t>ECB</a:t>
            </a:r>
            <a:r>
              <a:rPr lang="zh-CN" altLang="en-US" sz="2000" b="1" dirty="0" smtClean="0">
                <a:latin typeface="华文宋体" panose="02010600040101010101" pitchFamily="2" charset="-122"/>
                <a:ea typeface="华文宋体" panose="02010600040101010101" pitchFamily="2" charset="-122"/>
              </a:rPr>
              <a:t>）</a:t>
            </a:r>
            <a:endParaRPr lang="en-US" altLang="zh-CN" sz="2000" b="1" dirty="0" smtClean="0">
              <a:latin typeface="华文宋体" panose="02010600040101010101" pitchFamily="2" charset="-122"/>
              <a:ea typeface="华文宋体" panose="02010600040101010101" pitchFamily="2" charset="-122"/>
            </a:endParaRPr>
          </a:p>
          <a:p>
            <a:pPr lvl="1">
              <a:lnSpc>
                <a:spcPct val="150000"/>
              </a:lnSpc>
            </a:pPr>
            <a:r>
              <a:rPr lang="zh-CN" altLang="en-US" sz="2000" dirty="0" smtClean="0">
                <a:latin typeface="华文宋体" panose="02010600040101010101" pitchFamily="2" charset="-122"/>
                <a:ea typeface="华文宋体" panose="02010600040101010101" pitchFamily="2" charset="-122"/>
              </a:rPr>
              <a:t>     </a:t>
            </a:r>
            <a:r>
              <a:rPr lang="zh-CN" altLang="en-US" sz="2000" b="1" dirty="0" smtClean="0">
                <a:latin typeface="华文宋体" panose="02010600040101010101" pitchFamily="2" charset="-122"/>
                <a:ea typeface="华文宋体" panose="02010600040101010101" pitchFamily="2" charset="-122"/>
              </a:rPr>
              <a:t>将加密算法逐个应用于纯文本，生成加密数据。这是最简单的一种模式，一般情况下安全性较差，因而不建议使用。</a:t>
            </a:r>
            <a:r>
              <a:rPr lang="zh-CN" altLang="en-US" sz="2000" b="1" dirty="0" smtClean="0">
                <a:solidFill>
                  <a:srgbClr val="FF0000"/>
                </a:solidFill>
                <a:latin typeface="华文宋体" panose="02010600040101010101" pitchFamily="2" charset="-122"/>
                <a:ea typeface="华文宋体" panose="02010600040101010101" pitchFamily="2" charset="-122"/>
              </a:rPr>
              <a:t>（已知明文攻击）</a:t>
            </a:r>
            <a:endParaRPr lang="en-US" altLang="zh-CN" sz="2000" b="1" dirty="0" smtClean="0">
              <a:solidFill>
                <a:srgbClr val="FF0000"/>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753541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p:cNvSpPr>
            <a:spLocks noGrp="1"/>
          </p:cNvSpPr>
          <p:nvPr>
            <p:ph type="title"/>
          </p:nvPr>
        </p:nvSpPr>
        <p:spPr>
          <a:xfrm>
            <a:off x="838200" y="196313"/>
            <a:ext cx="10515600" cy="704020"/>
          </a:xfrm>
        </p:spPr>
        <p:txBody>
          <a:bodyPr>
            <a:noAutofit/>
          </a:bodyPr>
          <a:lstStyle/>
          <a:p>
            <a:pPr marL="457200" lvl="1" indent="0" algn="ctr">
              <a:lnSpc>
                <a:spcPct val="150000"/>
              </a:lnSpc>
              <a:buNone/>
            </a:pPr>
            <a:r>
              <a:rPr lang="zh-CN" altLang="en-US" sz="3200" b="1" dirty="0" smtClean="0">
                <a:solidFill>
                  <a:schemeClr val="tx1"/>
                </a:solidFill>
                <a:latin typeface="楷体" panose="02010609060101010101" pitchFamily="49" charset="-122"/>
                <a:ea typeface="楷体" panose="02010609060101010101" pitchFamily="49" charset="-122"/>
              </a:rPr>
              <a:t>三、对称密码机制</a:t>
            </a:r>
            <a:endParaRPr lang="en-US" altLang="zh-CN" sz="2400" b="1" dirty="0" smtClean="0">
              <a:solidFill>
                <a:schemeClr val="tx1"/>
              </a:solidFill>
              <a:latin typeface="楷体" panose="02010609060101010101" pitchFamily="49" charset="-122"/>
              <a:ea typeface="楷体" panose="02010609060101010101" pitchFamily="49" charset="-122"/>
            </a:endParaRPr>
          </a:p>
        </p:txBody>
      </p:sp>
      <p:sp>
        <p:nvSpPr>
          <p:cNvPr id="3" name="文本框 2"/>
          <p:cNvSpPr txBox="1"/>
          <p:nvPr/>
        </p:nvSpPr>
        <p:spPr>
          <a:xfrm>
            <a:off x="608145" y="1254875"/>
            <a:ext cx="10845917" cy="1477328"/>
          </a:xfrm>
          <a:prstGeom prst="rect">
            <a:avLst/>
          </a:prstGeom>
          <a:noFill/>
        </p:spPr>
        <p:txBody>
          <a:bodyPr wrap="square" rtlCol="0">
            <a:spAutoFit/>
          </a:bodyPr>
          <a:lstStyle/>
          <a:p>
            <a:pPr>
              <a:lnSpc>
                <a:spcPct val="150000"/>
              </a:lnSpc>
            </a:pPr>
            <a:r>
              <a:rPr lang="en-US" altLang="zh-CN" sz="2000" b="1" dirty="0" smtClean="0">
                <a:latin typeface="华文宋体" panose="02010600040101010101" pitchFamily="2" charset="-122"/>
                <a:ea typeface="华文宋体" panose="02010600040101010101" pitchFamily="2" charset="-122"/>
              </a:rPr>
              <a:t>2.</a:t>
            </a:r>
            <a:r>
              <a:rPr lang="zh-CN" altLang="en-US" sz="2000" b="1" dirty="0" smtClean="0">
                <a:latin typeface="华文宋体" panose="02010600040101010101" pitchFamily="2" charset="-122"/>
                <a:ea typeface="华文宋体" panose="02010600040101010101" pitchFamily="2" charset="-122"/>
              </a:rPr>
              <a:t>密码块链接</a:t>
            </a:r>
            <a:endParaRPr lang="en-US" altLang="zh-CN" sz="2000" b="1" dirty="0" smtClean="0">
              <a:latin typeface="华文宋体" panose="02010600040101010101" pitchFamily="2" charset="-122"/>
              <a:ea typeface="华文宋体" panose="02010600040101010101" pitchFamily="2" charset="-122"/>
            </a:endParaRPr>
          </a:p>
          <a:p>
            <a:pPr lvl="1">
              <a:lnSpc>
                <a:spcPct val="150000"/>
              </a:lnSpc>
            </a:pPr>
            <a:r>
              <a:rPr lang="zh-CN" altLang="en-US" sz="2000" b="1" dirty="0" smtClean="0">
                <a:latin typeface="华文宋体" panose="02010600040101010101" pitchFamily="2" charset="-122"/>
                <a:ea typeface="华文宋体" panose="02010600040101010101" pitchFamily="2" charset="-122"/>
              </a:rPr>
              <a:t>     每一个纯文本块都与前面的加密块执行</a:t>
            </a:r>
            <a:r>
              <a:rPr lang="en-US" altLang="zh-CN" sz="2000" b="1" dirty="0" smtClean="0">
                <a:latin typeface="华文宋体" panose="02010600040101010101" pitchFamily="2" charset="-122"/>
                <a:ea typeface="华文宋体" panose="02010600040101010101" pitchFamily="2" charset="-122"/>
              </a:rPr>
              <a:t>XOR</a:t>
            </a:r>
            <a:r>
              <a:rPr lang="zh-CN" altLang="en-US" sz="2000" b="1" dirty="0" smtClean="0">
                <a:latin typeface="华文宋体" panose="02010600040101010101" pitchFamily="2" charset="-122"/>
                <a:ea typeface="华文宋体" panose="02010600040101010101" pitchFamily="2" charset="-122"/>
              </a:rPr>
              <a:t>操作。另外，</a:t>
            </a:r>
            <a:r>
              <a:rPr lang="en-US" altLang="zh-CN" sz="2000" b="1" dirty="0" smtClean="0">
                <a:latin typeface="华文宋体" panose="02010600040101010101" pitchFamily="2" charset="-122"/>
                <a:ea typeface="华文宋体" panose="02010600040101010101" pitchFamily="2" charset="-122"/>
              </a:rPr>
              <a:t>CBC</a:t>
            </a:r>
            <a:r>
              <a:rPr lang="zh-CN" altLang="en-US" sz="2000" b="1" dirty="0" smtClean="0">
                <a:latin typeface="华文宋体" panose="02010600040101010101" pitchFamily="2" charset="-122"/>
                <a:ea typeface="华文宋体" panose="02010600040101010101" pitchFamily="2" charset="-122"/>
              </a:rPr>
              <a:t>模式使用初始化向量</a:t>
            </a:r>
            <a:r>
              <a:rPr lang="en-US" altLang="zh-CN" sz="2000" b="1" dirty="0" smtClean="0">
                <a:latin typeface="华文宋体" panose="02010600040101010101" pitchFamily="2" charset="-122"/>
                <a:ea typeface="华文宋体" panose="02010600040101010101" pitchFamily="2" charset="-122"/>
              </a:rPr>
              <a:t>Ⅳ</a:t>
            </a:r>
            <a:r>
              <a:rPr lang="zh-CN" altLang="en-US" sz="2000" b="1" dirty="0" smtClean="0">
                <a:latin typeface="华文宋体" panose="02010600040101010101" pitchFamily="2" charset="-122"/>
                <a:ea typeface="华文宋体" panose="02010600040101010101" pitchFamily="2" charset="-122"/>
              </a:rPr>
              <a:t>对第一个块进行加密。</a:t>
            </a:r>
            <a:endParaRPr lang="en-US" altLang="zh-CN" sz="2000" b="1" dirty="0" smtClean="0">
              <a:latin typeface="华文宋体" panose="02010600040101010101" pitchFamily="2" charset="-122"/>
              <a:ea typeface="华文宋体" panose="02010600040101010101" pitchFamily="2" charset="-122"/>
            </a:endParaRPr>
          </a:p>
        </p:txBody>
      </p:sp>
      <p:pic>
        <p:nvPicPr>
          <p:cNvPr id="5" name="图片 4"/>
          <p:cNvPicPr>
            <a:picLocks noChangeAspect="1"/>
          </p:cNvPicPr>
          <p:nvPr/>
        </p:nvPicPr>
        <p:blipFill>
          <a:blip r:embed="rId2"/>
          <a:stretch>
            <a:fillRect/>
          </a:stretch>
        </p:blipFill>
        <p:spPr>
          <a:xfrm>
            <a:off x="2845969" y="2732203"/>
            <a:ext cx="5832809" cy="3582435"/>
          </a:xfrm>
          <a:prstGeom prst="rect">
            <a:avLst/>
          </a:prstGeom>
        </p:spPr>
      </p:pic>
      <p:sp>
        <p:nvSpPr>
          <p:cNvPr id="6" name="文本框 5"/>
          <p:cNvSpPr txBox="1"/>
          <p:nvPr/>
        </p:nvSpPr>
        <p:spPr>
          <a:xfrm>
            <a:off x="4428647" y="6314638"/>
            <a:ext cx="3721768" cy="400110"/>
          </a:xfrm>
          <a:prstGeom prst="rect">
            <a:avLst/>
          </a:prstGeom>
          <a:noFill/>
        </p:spPr>
        <p:txBody>
          <a:bodyPr wrap="square" rtlCol="0">
            <a:spAutoFit/>
          </a:bodyPr>
          <a:lstStyle/>
          <a:p>
            <a:r>
              <a:rPr lang="zh-CN" altLang="en-US" sz="2000" b="1" dirty="0" smtClean="0">
                <a:solidFill>
                  <a:schemeClr val="accent1">
                    <a:lumMod val="50000"/>
                  </a:schemeClr>
                </a:solidFill>
              </a:rPr>
              <a:t>密码块链接模式</a:t>
            </a:r>
            <a:endParaRPr lang="zh-CN" altLang="en-US" sz="2000" b="1" dirty="0">
              <a:solidFill>
                <a:schemeClr val="accent1">
                  <a:lumMod val="50000"/>
                </a:schemeClr>
              </a:solidFill>
            </a:endParaRPr>
          </a:p>
        </p:txBody>
      </p:sp>
    </p:spTree>
    <p:extLst>
      <p:ext uri="{BB962C8B-B14F-4D97-AF65-F5344CB8AC3E}">
        <p14:creationId xmlns:p14="http://schemas.microsoft.com/office/powerpoint/2010/main" val="2848245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p:cNvSpPr>
            <a:spLocks noGrp="1"/>
          </p:cNvSpPr>
          <p:nvPr>
            <p:ph type="title"/>
          </p:nvPr>
        </p:nvSpPr>
        <p:spPr>
          <a:xfrm>
            <a:off x="838200" y="196313"/>
            <a:ext cx="10515600" cy="704020"/>
          </a:xfrm>
        </p:spPr>
        <p:txBody>
          <a:bodyPr>
            <a:noAutofit/>
          </a:bodyPr>
          <a:lstStyle/>
          <a:p>
            <a:pPr marL="457200" lvl="1" indent="0" algn="ctr">
              <a:lnSpc>
                <a:spcPct val="150000"/>
              </a:lnSpc>
              <a:buNone/>
            </a:pPr>
            <a:r>
              <a:rPr lang="zh-CN" altLang="en-US" sz="3200" b="1" dirty="0" smtClean="0">
                <a:solidFill>
                  <a:schemeClr val="tx1"/>
                </a:solidFill>
                <a:latin typeface="楷体" panose="02010609060101010101" pitchFamily="49" charset="-122"/>
                <a:ea typeface="楷体" panose="02010609060101010101" pitchFamily="49" charset="-122"/>
              </a:rPr>
              <a:t>三、对称密码机制</a:t>
            </a:r>
            <a:endParaRPr lang="en-US" altLang="zh-CN" sz="2400" b="1" dirty="0" smtClean="0">
              <a:solidFill>
                <a:schemeClr val="tx1"/>
              </a:solidFill>
              <a:latin typeface="楷体" panose="02010609060101010101" pitchFamily="49" charset="-122"/>
              <a:ea typeface="楷体" panose="02010609060101010101" pitchFamily="49" charset="-122"/>
            </a:endParaRPr>
          </a:p>
        </p:txBody>
      </p:sp>
      <p:sp>
        <p:nvSpPr>
          <p:cNvPr id="3" name="文本框 2"/>
          <p:cNvSpPr txBox="1"/>
          <p:nvPr/>
        </p:nvSpPr>
        <p:spPr>
          <a:xfrm>
            <a:off x="673041" y="1015724"/>
            <a:ext cx="10845917" cy="1938992"/>
          </a:xfrm>
          <a:prstGeom prst="rect">
            <a:avLst/>
          </a:prstGeom>
          <a:noFill/>
        </p:spPr>
        <p:txBody>
          <a:bodyPr wrap="square" rtlCol="0">
            <a:spAutoFit/>
          </a:bodyPr>
          <a:lstStyle/>
          <a:p>
            <a:pPr>
              <a:lnSpc>
                <a:spcPct val="150000"/>
              </a:lnSpc>
            </a:pPr>
            <a:r>
              <a:rPr lang="en-US" altLang="zh-CN" sz="2000" b="1" dirty="0" smtClean="0">
                <a:latin typeface="华文宋体" panose="02010600040101010101" pitchFamily="2" charset="-122"/>
                <a:ea typeface="华文宋体" panose="02010600040101010101" pitchFamily="2" charset="-122"/>
              </a:rPr>
              <a:t>3.</a:t>
            </a:r>
            <a:r>
              <a:rPr lang="zh-CN" altLang="en-US" sz="2000" b="1" dirty="0" smtClean="0">
                <a:latin typeface="华文宋体" panose="02010600040101010101" pitchFamily="2" charset="-122"/>
                <a:ea typeface="华文宋体" panose="02010600040101010101" pitchFamily="2" charset="-122"/>
              </a:rPr>
              <a:t>计算器模式</a:t>
            </a:r>
            <a:endParaRPr lang="en-US" altLang="zh-CN" sz="2000" b="1" dirty="0" smtClean="0">
              <a:latin typeface="华文宋体" panose="02010600040101010101" pitchFamily="2" charset="-122"/>
              <a:ea typeface="华文宋体" panose="02010600040101010101" pitchFamily="2" charset="-122"/>
            </a:endParaRPr>
          </a:p>
          <a:p>
            <a:pPr>
              <a:lnSpc>
                <a:spcPct val="150000"/>
              </a:lnSpc>
            </a:pPr>
            <a:r>
              <a:rPr lang="en-US" altLang="zh-CN" sz="2000" b="1" dirty="0">
                <a:latin typeface="华文宋体" panose="02010600040101010101" pitchFamily="2" charset="-122"/>
                <a:ea typeface="华文宋体" panose="02010600040101010101" pitchFamily="2" charset="-122"/>
              </a:rPr>
              <a:t> </a:t>
            </a:r>
            <a:r>
              <a:rPr lang="en-US" altLang="zh-CN" sz="2000" b="1" dirty="0" smtClean="0">
                <a:latin typeface="华文宋体" panose="02010600040101010101" pitchFamily="2" charset="-122"/>
                <a:ea typeface="华文宋体" panose="02010600040101010101" pitchFamily="2" charset="-122"/>
              </a:rPr>
              <a:t>   CTR</a:t>
            </a:r>
            <a:r>
              <a:rPr lang="zh-CN" altLang="en-US" sz="2000" b="1" dirty="0" smtClean="0">
                <a:latin typeface="华文宋体" panose="02010600040101010101" pitchFamily="2" charset="-122"/>
                <a:ea typeface="华文宋体" panose="02010600040101010101" pitchFamily="2" charset="-122"/>
              </a:rPr>
              <a:t>模式采用块密码作为流密码。提供唯一的</a:t>
            </a:r>
            <a:r>
              <a:rPr lang="en-US" altLang="zh-CN" sz="2000" b="1" dirty="0" smtClean="0">
                <a:latin typeface="华文宋体" panose="02010600040101010101" pitchFamily="2" charset="-122"/>
                <a:ea typeface="华文宋体" panose="02010600040101010101" pitchFamily="2" charset="-122"/>
              </a:rPr>
              <a:t>nonce</a:t>
            </a:r>
            <a:r>
              <a:rPr lang="zh-CN" altLang="en-US" sz="2000" b="1" dirty="0" smtClean="0">
                <a:latin typeface="华文宋体" panose="02010600040101010101" pitchFamily="2" charset="-122"/>
                <a:ea typeface="华文宋体" panose="02010600040101010101" pitchFamily="2" charset="-122"/>
              </a:rPr>
              <a:t>并将其与计数器值链接起来，从而生成一个密钥流。</a:t>
            </a:r>
            <a:endParaRPr lang="en-US" altLang="zh-CN" sz="2000" b="1" dirty="0" smtClean="0">
              <a:latin typeface="华文宋体" panose="02010600040101010101" pitchFamily="2" charset="-122"/>
              <a:ea typeface="华文宋体" panose="02010600040101010101" pitchFamily="2" charset="-122"/>
            </a:endParaRPr>
          </a:p>
          <a:p>
            <a:pPr lvl="1">
              <a:lnSpc>
                <a:spcPct val="150000"/>
              </a:lnSpc>
            </a:pPr>
            <a:r>
              <a:rPr lang="zh-CN" altLang="en-US" sz="2000" dirty="0" smtClean="0">
                <a:solidFill>
                  <a:schemeClr val="accent1"/>
                </a:solidFill>
                <a:latin typeface="华文宋体" panose="02010600040101010101" pitchFamily="2" charset="-122"/>
                <a:ea typeface="华文宋体" panose="02010600040101010101" pitchFamily="2" charset="-122"/>
              </a:rPr>
              <a:t>     </a:t>
            </a:r>
            <a:endParaRPr lang="en-US" altLang="zh-CN" sz="2000" dirty="0" smtClean="0">
              <a:solidFill>
                <a:schemeClr val="accent1"/>
              </a:solidFill>
              <a:latin typeface="华文宋体" panose="02010600040101010101" pitchFamily="2" charset="-122"/>
              <a:ea typeface="华文宋体" panose="02010600040101010101" pitchFamily="2" charset="-122"/>
            </a:endParaRPr>
          </a:p>
        </p:txBody>
      </p:sp>
      <p:pic>
        <p:nvPicPr>
          <p:cNvPr id="5" name="图片 4"/>
          <p:cNvPicPr>
            <a:picLocks noChangeAspect="1"/>
          </p:cNvPicPr>
          <p:nvPr/>
        </p:nvPicPr>
        <p:blipFill>
          <a:blip r:embed="rId2"/>
          <a:stretch>
            <a:fillRect/>
          </a:stretch>
        </p:blipFill>
        <p:spPr>
          <a:xfrm>
            <a:off x="2498581" y="2643885"/>
            <a:ext cx="7581900" cy="3429000"/>
          </a:xfrm>
          <a:prstGeom prst="rect">
            <a:avLst/>
          </a:prstGeom>
        </p:spPr>
      </p:pic>
      <p:sp>
        <p:nvSpPr>
          <p:cNvPr id="6" name="文本框 5"/>
          <p:cNvSpPr txBox="1"/>
          <p:nvPr/>
        </p:nvSpPr>
        <p:spPr>
          <a:xfrm>
            <a:off x="5401187" y="6072885"/>
            <a:ext cx="3577390" cy="510011"/>
          </a:xfrm>
          <a:prstGeom prst="rect">
            <a:avLst/>
          </a:prstGeom>
          <a:noFill/>
        </p:spPr>
        <p:txBody>
          <a:bodyPr wrap="square" rtlCol="0">
            <a:spAutoFit/>
          </a:bodyPr>
          <a:lstStyle/>
          <a:p>
            <a:pPr>
              <a:lnSpc>
                <a:spcPct val="150000"/>
              </a:lnSpc>
            </a:pPr>
            <a:r>
              <a:rPr lang="zh-CN" altLang="en-US" sz="2000" b="1" dirty="0">
                <a:latin typeface="华文宋体" panose="02010600040101010101" pitchFamily="2" charset="-122"/>
                <a:ea typeface="华文宋体" panose="02010600040101010101" pitchFamily="2" charset="-122"/>
              </a:rPr>
              <a:t>计数器模式</a:t>
            </a:r>
          </a:p>
        </p:txBody>
      </p:sp>
    </p:spTree>
    <p:extLst>
      <p:ext uri="{BB962C8B-B14F-4D97-AF65-F5344CB8AC3E}">
        <p14:creationId xmlns:p14="http://schemas.microsoft.com/office/powerpoint/2010/main" val="619916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p:cNvSpPr>
            <a:spLocks noGrp="1"/>
          </p:cNvSpPr>
          <p:nvPr>
            <p:ph type="title"/>
          </p:nvPr>
        </p:nvSpPr>
        <p:spPr>
          <a:xfrm>
            <a:off x="838200" y="196313"/>
            <a:ext cx="10515600" cy="70402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pPr marL="457200" lvl="1" indent="0" algn="ctr">
              <a:lnSpc>
                <a:spcPct val="150000"/>
              </a:lnSpc>
              <a:buNone/>
            </a:pPr>
            <a:r>
              <a:rPr lang="zh-CN" altLang="en-US" sz="3200" b="1" dirty="0" smtClean="0">
                <a:solidFill>
                  <a:schemeClr val="tx1"/>
                </a:solidFill>
                <a:latin typeface="楷体" panose="02010609060101010101" pitchFamily="49" charset="-122"/>
                <a:ea typeface="楷体" panose="02010609060101010101" pitchFamily="49" charset="-122"/>
              </a:rPr>
              <a:t>三、对称密码机制</a:t>
            </a:r>
            <a:endParaRPr lang="en-US" altLang="zh-CN" sz="2400" b="1" dirty="0" smtClean="0">
              <a:solidFill>
                <a:schemeClr val="tx1"/>
              </a:solidFill>
              <a:latin typeface="楷体" panose="02010609060101010101" pitchFamily="49" charset="-122"/>
              <a:ea typeface="楷体" panose="02010609060101010101" pitchFamily="49" charset="-122"/>
            </a:endParaRPr>
          </a:p>
        </p:txBody>
      </p:sp>
      <p:sp>
        <p:nvSpPr>
          <p:cNvPr id="5" name="文本框 4"/>
          <p:cNvSpPr txBox="1"/>
          <p:nvPr/>
        </p:nvSpPr>
        <p:spPr>
          <a:xfrm>
            <a:off x="838200" y="1046255"/>
            <a:ext cx="5500254" cy="461665"/>
          </a:xfrm>
          <a:prstGeom prst="rect">
            <a:avLst/>
          </a:prstGeom>
          <a:noFill/>
        </p:spPr>
        <p:txBody>
          <a:bodyPr wrap="square" rtlCol="0">
            <a:spAutoFit/>
          </a:bodyPr>
          <a:lstStyle/>
          <a:p>
            <a:r>
              <a:rPr lang="zh-CN" altLang="en-US" sz="2400" dirty="0" smtClean="0">
                <a:latin typeface="华文中宋" panose="02010600040101010101" pitchFamily="2" charset="-122"/>
                <a:ea typeface="华文中宋" panose="02010600040101010101" pitchFamily="2" charset="-122"/>
              </a:rPr>
              <a:t>高级加密标准（</a:t>
            </a:r>
            <a:r>
              <a:rPr lang="en-US" altLang="zh-CN" sz="2400" dirty="0" smtClean="0">
                <a:latin typeface="华文中宋" panose="02010600040101010101" pitchFamily="2" charset="-122"/>
                <a:ea typeface="华文中宋" panose="02010600040101010101" pitchFamily="2" charset="-122"/>
              </a:rPr>
              <a:t>AES</a:t>
            </a:r>
            <a:r>
              <a:rPr lang="zh-CN" altLang="en-US" sz="2400" dirty="0" smtClean="0">
                <a:latin typeface="华文中宋" panose="02010600040101010101" pitchFamily="2" charset="-122"/>
                <a:ea typeface="华文中宋" panose="02010600040101010101" pitchFamily="2" charset="-122"/>
              </a:rPr>
              <a:t>）</a:t>
            </a:r>
            <a:endParaRPr lang="zh-CN" altLang="en-US" sz="2400" dirty="0">
              <a:latin typeface="华文中宋" panose="02010600040101010101" pitchFamily="2" charset="-122"/>
              <a:ea typeface="华文中宋" panose="02010600040101010101" pitchFamily="2" charset="-122"/>
            </a:endParaRPr>
          </a:p>
        </p:txBody>
      </p:sp>
      <p:sp>
        <p:nvSpPr>
          <p:cNvPr id="6" name="文本框 5"/>
          <p:cNvSpPr txBox="1"/>
          <p:nvPr/>
        </p:nvSpPr>
        <p:spPr>
          <a:xfrm>
            <a:off x="594077" y="1676905"/>
            <a:ext cx="5455771" cy="5632311"/>
          </a:xfrm>
          <a:prstGeom prst="rect">
            <a:avLst/>
          </a:prstGeom>
          <a:noFill/>
        </p:spPr>
        <p:txBody>
          <a:bodyPr wrap="square" rtlCol="0">
            <a:spAutoFit/>
          </a:bodyPr>
          <a:lstStyle/>
          <a:p>
            <a:pPr>
              <a:lnSpc>
                <a:spcPct val="150000"/>
              </a:lnSpc>
            </a:pPr>
            <a:r>
              <a:rPr lang="en-US" altLang="zh-CN" sz="2000" b="1" dirty="0" smtClean="0">
                <a:latin typeface="华文宋体" panose="02010600040101010101" pitchFamily="2" charset="-122"/>
                <a:ea typeface="华文宋体" panose="02010600040101010101" pitchFamily="2" charset="-122"/>
              </a:rPr>
              <a:t>AES</a:t>
            </a:r>
            <a:r>
              <a:rPr lang="zh-CN" altLang="en-US" sz="2000" b="1" dirty="0" smtClean="0">
                <a:latin typeface="华文宋体" panose="02010600040101010101" pitchFamily="2" charset="-122"/>
                <a:ea typeface="华文宋体" panose="02010600040101010101" pitchFamily="2" charset="-122"/>
              </a:rPr>
              <a:t>步骤：</a:t>
            </a:r>
            <a:endParaRPr lang="en-US" altLang="zh-CN" sz="2000" b="1" dirty="0" smtClean="0">
              <a:latin typeface="华文宋体" panose="02010600040101010101" pitchFamily="2" charset="-122"/>
              <a:ea typeface="华文宋体" panose="02010600040101010101" pitchFamily="2" charset="-122"/>
            </a:endParaRPr>
          </a:p>
          <a:p>
            <a:pPr>
              <a:lnSpc>
                <a:spcPct val="150000"/>
              </a:lnSpc>
            </a:pPr>
            <a:r>
              <a:rPr lang="zh-CN" altLang="en-US" sz="2000" b="1" dirty="0" smtClean="0">
                <a:latin typeface="华文宋体" panose="02010600040101010101" pitchFamily="2" charset="-122"/>
                <a:ea typeface="华文宋体" panose="02010600040101010101" pitchFamily="2" charset="-122"/>
              </a:rPr>
              <a:t>    一旦当前状态被初始化为密码输入内容，将进行以下</a:t>
            </a:r>
            <a:r>
              <a:rPr lang="en-US" altLang="zh-CN" sz="2000" b="1" dirty="0" smtClean="0">
                <a:latin typeface="华文宋体" panose="02010600040101010101" pitchFamily="2" charset="-122"/>
                <a:ea typeface="华文宋体" panose="02010600040101010101" pitchFamily="2" charset="-122"/>
              </a:rPr>
              <a:t>4</a:t>
            </a:r>
            <a:r>
              <a:rPr lang="zh-CN" altLang="en-US" sz="2000" b="1" dirty="0" smtClean="0">
                <a:latin typeface="华文宋体" panose="02010600040101010101" pitchFamily="2" charset="-122"/>
                <a:ea typeface="华文宋体" panose="02010600040101010101" pitchFamily="2" charset="-122"/>
              </a:rPr>
              <a:t>项操作，进而对输入内容加密。</a:t>
            </a:r>
            <a:endParaRPr lang="en-US" altLang="zh-CN" sz="2000" b="1" dirty="0" smtClean="0">
              <a:latin typeface="华文宋体" panose="02010600040101010101" pitchFamily="2" charset="-122"/>
              <a:ea typeface="华文宋体" panose="02010600040101010101" pitchFamily="2" charset="-122"/>
            </a:endParaRPr>
          </a:p>
          <a:p>
            <a:pPr marL="914400" lvl="1" indent="-457200">
              <a:lnSpc>
                <a:spcPct val="150000"/>
              </a:lnSpc>
              <a:buFont typeface="+mj-lt"/>
              <a:buAutoNum type="arabicPeriod"/>
            </a:pPr>
            <a:r>
              <a:rPr lang="zh-CN" altLang="en-US" sz="2000" b="1" dirty="0" smtClean="0">
                <a:latin typeface="华文宋体" panose="02010600040101010101" pitchFamily="2" charset="-122"/>
                <a:ea typeface="华文宋体" panose="02010600040101010101" pitchFamily="2" charset="-122"/>
              </a:rPr>
              <a:t>在</a:t>
            </a:r>
            <a:r>
              <a:rPr lang="en-US" altLang="zh-CN" sz="2000" b="1" dirty="0" err="1" smtClean="0">
                <a:latin typeface="华文宋体" panose="02010600040101010101" pitchFamily="2" charset="-122"/>
                <a:ea typeface="华文宋体" panose="02010600040101010101" pitchFamily="2" charset="-122"/>
              </a:rPr>
              <a:t>AddRoundKey</a:t>
            </a:r>
            <a:r>
              <a:rPr lang="zh-CN" altLang="en-US" sz="2000" b="1" dirty="0" smtClean="0">
                <a:latin typeface="华文宋体" panose="02010600040101010101" pitchFamily="2" charset="-122"/>
                <a:ea typeface="华文宋体" panose="02010600040101010101" pitchFamily="2" charset="-122"/>
              </a:rPr>
              <a:t>步骤中，</a:t>
            </a:r>
            <a:r>
              <a:rPr lang="zh-CN" altLang="en-US" sz="2000" b="1" dirty="0" smtClean="0">
                <a:solidFill>
                  <a:srgbClr val="FF0000"/>
                </a:solidFill>
                <a:latin typeface="华文宋体" panose="02010600040101010101" pitchFamily="2" charset="-122"/>
                <a:ea typeface="华文宋体" panose="02010600040101010101" pitchFamily="2" charset="-122"/>
              </a:rPr>
              <a:t>状态数组与子密钥执行</a:t>
            </a:r>
            <a:r>
              <a:rPr lang="en-US" altLang="zh-CN" sz="2000" b="1" dirty="0" smtClean="0">
                <a:solidFill>
                  <a:srgbClr val="FF0000"/>
                </a:solidFill>
                <a:latin typeface="华文宋体" panose="02010600040101010101" pitchFamily="2" charset="-122"/>
                <a:ea typeface="华文宋体" panose="02010600040101010101" pitchFamily="2" charset="-122"/>
              </a:rPr>
              <a:t>XOR</a:t>
            </a:r>
            <a:r>
              <a:rPr lang="zh-CN" altLang="en-US" sz="2000" b="1" dirty="0" smtClean="0">
                <a:solidFill>
                  <a:srgbClr val="FF0000"/>
                </a:solidFill>
                <a:latin typeface="华文宋体" panose="02010600040101010101" pitchFamily="2" charset="-122"/>
                <a:ea typeface="华文宋体" panose="02010600040101010101" pitchFamily="2" charset="-122"/>
              </a:rPr>
              <a:t>运算，该子密钥源自主密钥</a:t>
            </a:r>
            <a:r>
              <a:rPr lang="zh-CN" altLang="en-US" sz="2000" b="1" dirty="0" smtClean="0">
                <a:latin typeface="华文宋体" panose="02010600040101010101" pitchFamily="2" charset="-122"/>
                <a:ea typeface="华文宋体" panose="02010600040101010101" pitchFamily="2" charset="-122"/>
              </a:rPr>
              <a:t>。</a:t>
            </a:r>
            <a:endParaRPr lang="en-US" altLang="zh-CN" sz="2000" b="1" dirty="0" smtClean="0">
              <a:latin typeface="华文宋体" panose="02010600040101010101" pitchFamily="2" charset="-122"/>
              <a:ea typeface="华文宋体" panose="02010600040101010101" pitchFamily="2" charset="-122"/>
            </a:endParaRPr>
          </a:p>
          <a:p>
            <a:pPr marL="914400" lvl="1" indent="-457200">
              <a:lnSpc>
                <a:spcPct val="150000"/>
              </a:lnSpc>
              <a:buFont typeface="+mj-lt"/>
              <a:buAutoNum type="arabicPeriod"/>
            </a:pPr>
            <a:r>
              <a:rPr lang="zh-CN" altLang="en-US" sz="2000" b="1" dirty="0" smtClean="0">
                <a:latin typeface="华文宋体" panose="02010600040101010101" pitchFamily="2" charset="-122"/>
                <a:ea typeface="华文宋体" panose="02010600040101010101" pitchFamily="2" charset="-122"/>
              </a:rPr>
              <a:t>作为替换步骤，</a:t>
            </a:r>
            <a:r>
              <a:rPr lang="zh-CN" altLang="en-US" sz="2000" b="1" dirty="0" smtClean="0">
                <a:solidFill>
                  <a:srgbClr val="FF0000"/>
                </a:solidFill>
                <a:latin typeface="华文宋体" panose="02010600040101010101" pitchFamily="2" charset="-122"/>
                <a:ea typeface="华文宋体" panose="02010600040101010101" pitchFamily="2" charset="-122"/>
              </a:rPr>
              <a:t>使用一个查找表（</a:t>
            </a:r>
            <a:r>
              <a:rPr lang="en-US" altLang="zh-CN" sz="2000" b="1" dirty="0" smtClean="0">
                <a:solidFill>
                  <a:srgbClr val="FF0000"/>
                </a:solidFill>
                <a:latin typeface="华文宋体" panose="02010600040101010101" pitchFamily="2" charset="-122"/>
                <a:ea typeface="华文宋体" panose="02010600040101010101" pitchFamily="2" charset="-122"/>
              </a:rPr>
              <a:t>S</a:t>
            </a:r>
            <a:r>
              <a:rPr lang="zh-CN" altLang="en-US" sz="2000" b="1" dirty="0" smtClean="0">
                <a:solidFill>
                  <a:srgbClr val="FF0000"/>
                </a:solidFill>
                <a:latin typeface="华文宋体" panose="02010600040101010101" pitchFamily="2" charset="-122"/>
                <a:ea typeface="华文宋体" panose="02010600040101010101" pitchFamily="2" charset="-122"/>
              </a:rPr>
              <a:t>盒）替换状态数组的所有字节。</a:t>
            </a:r>
            <a:endParaRPr lang="en-US" altLang="zh-CN" sz="2000" b="1" dirty="0" smtClean="0">
              <a:solidFill>
                <a:srgbClr val="FF0000"/>
              </a:solidFill>
              <a:latin typeface="华文宋体" panose="02010600040101010101" pitchFamily="2" charset="-122"/>
              <a:ea typeface="华文宋体" panose="02010600040101010101" pitchFamily="2" charset="-122"/>
            </a:endParaRPr>
          </a:p>
          <a:p>
            <a:pPr marL="914400" lvl="1" indent="-457200">
              <a:lnSpc>
                <a:spcPct val="150000"/>
              </a:lnSpc>
              <a:buFont typeface="+mj-lt"/>
              <a:buAutoNum type="arabicPeriod"/>
            </a:pPr>
            <a:r>
              <a:rPr lang="zh-CN" altLang="en-US" sz="2000" b="1" dirty="0" smtClean="0">
                <a:latin typeface="华文宋体" panose="02010600040101010101" pitchFamily="2" charset="-122"/>
                <a:ea typeface="华文宋体" panose="02010600040101010101" pitchFamily="2" charset="-122"/>
              </a:rPr>
              <a:t>除了状态数组中的第一行，该步骤以循环和递增的方式向左移动每一行。</a:t>
            </a:r>
            <a:endParaRPr lang="en-US" altLang="zh-CN" sz="2000" b="1" dirty="0" smtClean="0">
              <a:latin typeface="华文宋体" panose="02010600040101010101" pitchFamily="2" charset="-122"/>
              <a:ea typeface="华文宋体" panose="02010600040101010101" pitchFamily="2" charset="-122"/>
            </a:endParaRPr>
          </a:p>
          <a:p>
            <a:pPr marL="914400" lvl="1" indent="-457200">
              <a:lnSpc>
                <a:spcPct val="150000"/>
              </a:lnSpc>
              <a:buFont typeface="+mj-lt"/>
              <a:buAutoNum type="arabicPeriod"/>
            </a:pPr>
            <a:r>
              <a:rPr lang="zh-CN" altLang="en-US" sz="2000" b="1" dirty="0" smtClean="0">
                <a:latin typeface="华文宋体" panose="02010600040101010101" pitchFamily="2" charset="-122"/>
                <a:ea typeface="华文宋体" panose="02010600040101010101" pitchFamily="2" charset="-122"/>
              </a:rPr>
              <a:t>在最后一个步骤中，全部字节以线性方式按列混合。</a:t>
            </a:r>
            <a:endParaRPr lang="en-US" altLang="zh-CN" sz="2000" b="1" dirty="0" smtClean="0">
              <a:latin typeface="华文宋体" panose="02010600040101010101" pitchFamily="2" charset="-122"/>
              <a:ea typeface="华文宋体" panose="02010600040101010101" pitchFamily="2" charset="-122"/>
            </a:endParaRPr>
          </a:p>
        </p:txBody>
      </p:sp>
      <p:pic>
        <p:nvPicPr>
          <p:cNvPr id="7" name="图片 6"/>
          <p:cNvPicPr>
            <a:picLocks noChangeAspect="1"/>
          </p:cNvPicPr>
          <p:nvPr/>
        </p:nvPicPr>
        <p:blipFill>
          <a:blip r:embed="rId3"/>
          <a:stretch>
            <a:fillRect/>
          </a:stretch>
        </p:blipFill>
        <p:spPr>
          <a:xfrm>
            <a:off x="6755699" y="1085749"/>
            <a:ext cx="5261811" cy="5939687"/>
          </a:xfrm>
          <a:prstGeom prst="rect">
            <a:avLst/>
          </a:prstGeom>
          <a:solidFill>
            <a:schemeClr val="bg2"/>
          </a:solidFill>
        </p:spPr>
      </p:pic>
    </p:spTree>
    <p:extLst>
      <p:ext uri="{BB962C8B-B14F-4D97-AF65-F5344CB8AC3E}">
        <p14:creationId xmlns:p14="http://schemas.microsoft.com/office/powerpoint/2010/main" val="4145396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矩形 3"/>
          <p:cNvSpPr/>
          <p:nvPr/>
        </p:nvSpPr>
        <p:spPr>
          <a:xfrm>
            <a:off x="3112767" y="263073"/>
            <a:ext cx="6143774" cy="830997"/>
          </a:xfrm>
          <a:prstGeom prst="rect">
            <a:avLst/>
          </a:prstGeom>
        </p:spPr>
        <p:txBody>
          <a:bodyPr wrap="square">
            <a:spAutoFit/>
          </a:bodyPr>
          <a:lstStyle/>
          <a:p>
            <a:pPr lvl="1">
              <a:lnSpc>
                <a:spcPct val="150000"/>
              </a:lnSpc>
            </a:pPr>
            <a:r>
              <a:rPr lang="zh-CN" altLang="en-US" sz="3200" b="1" dirty="0">
                <a:solidFill>
                  <a:srgbClr val="FFFF00"/>
                </a:solidFill>
                <a:latin typeface="楷体" panose="02010609060101010101" pitchFamily="49" charset="-122"/>
                <a:ea typeface="楷体" panose="02010609060101010101" pitchFamily="49" charset="-122"/>
              </a:rPr>
              <a:t>三、对称密码</a:t>
            </a:r>
            <a:r>
              <a:rPr lang="zh-CN" altLang="en-US" sz="3200" b="1" dirty="0" smtClean="0">
                <a:solidFill>
                  <a:srgbClr val="FFFF00"/>
                </a:solidFill>
                <a:latin typeface="楷体" panose="02010609060101010101" pitchFamily="49" charset="-122"/>
                <a:ea typeface="楷体" panose="02010609060101010101" pitchFamily="49" charset="-122"/>
              </a:rPr>
              <a:t>机制</a:t>
            </a:r>
            <a:r>
              <a:rPr lang="en-US" altLang="zh-CN" sz="3200" b="1" dirty="0" smtClean="0">
                <a:solidFill>
                  <a:srgbClr val="FFFF00"/>
                </a:solidFill>
                <a:latin typeface="楷体" panose="02010609060101010101" pitchFamily="49" charset="-122"/>
                <a:ea typeface="楷体" panose="02010609060101010101" pitchFamily="49" charset="-122"/>
              </a:rPr>
              <a:t>-</a:t>
            </a:r>
            <a:r>
              <a:rPr lang="zh-CN" altLang="en-US" sz="2400" b="1" dirty="0" smtClean="0">
                <a:solidFill>
                  <a:srgbClr val="FFFF00"/>
                </a:solidFill>
                <a:latin typeface="楷体" panose="02010609060101010101" pitchFamily="49" charset="-122"/>
                <a:ea typeface="楷体" panose="02010609060101010101" pitchFamily="49" charset="-122"/>
              </a:rPr>
              <a:t>应用场景</a:t>
            </a:r>
            <a:endParaRPr lang="en-US" altLang="zh-CN" sz="2400" b="1" dirty="0">
              <a:solidFill>
                <a:srgbClr val="FFFF00"/>
              </a:solidFill>
              <a:latin typeface="楷体" panose="02010609060101010101" pitchFamily="49" charset="-122"/>
              <a:ea typeface="楷体" panose="02010609060101010101" pitchFamily="49" charset="-122"/>
            </a:endParaRPr>
          </a:p>
        </p:txBody>
      </p:sp>
      <p:sp>
        <p:nvSpPr>
          <p:cNvPr id="5" name="内容占位符 7"/>
          <p:cNvSpPr>
            <a:spLocks noGrp="1"/>
          </p:cNvSpPr>
          <p:nvPr>
            <p:ph idx="1"/>
          </p:nvPr>
        </p:nvSpPr>
        <p:spPr>
          <a:xfrm>
            <a:off x="838200" y="1026942"/>
            <a:ext cx="10515600" cy="5150022"/>
          </a:xfrm>
        </p:spPr>
        <p:txBody>
          <a:bodyPr>
            <a:normAutofit/>
          </a:bodyPr>
          <a:lstStyle/>
          <a:p>
            <a:pPr marL="0" indent="0">
              <a:lnSpc>
                <a:spcPct val="150000"/>
              </a:lnSpc>
              <a:buNone/>
            </a:pPr>
            <a:r>
              <a:rPr lang="zh-CN" altLang="en-US" sz="24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1</a:t>
            </a:r>
            <a:r>
              <a:rPr lang="zh-CN" altLang="en-US" sz="2400" b="1" dirty="0" smtClean="0">
                <a:solidFill>
                  <a:srgbClr val="FFFF00"/>
                </a:solidFill>
                <a:latin typeface="楷体" panose="02010609060101010101" pitchFamily="49" charset="-122"/>
                <a:ea typeface="楷体" panose="02010609060101010101" pitchFamily="49" charset="-122"/>
              </a:rPr>
              <a:t>）信息保密  （传输、存储）</a:t>
            </a:r>
            <a:endParaRPr lang="en-US" altLang="zh-CN" sz="2400" b="1" dirty="0" smtClean="0">
              <a:solidFill>
                <a:srgbClr val="FFFF00"/>
              </a:solidFill>
              <a:latin typeface="楷体" panose="02010609060101010101" pitchFamily="49" charset="-122"/>
              <a:ea typeface="楷体" panose="02010609060101010101" pitchFamily="49" charset="-122"/>
            </a:endParaRPr>
          </a:p>
          <a:p>
            <a:pPr marL="0" indent="0">
              <a:lnSpc>
                <a:spcPct val="150000"/>
              </a:lnSpc>
              <a:buNone/>
            </a:pPr>
            <a:r>
              <a:rPr lang="zh-CN" altLang="en-US" sz="24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2</a:t>
            </a:r>
            <a:r>
              <a:rPr lang="zh-CN" altLang="en-US" sz="2400" b="1" dirty="0" smtClean="0">
                <a:solidFill>
                  <a:srgbClr val="FFFF00"/>
                </a:solidFill>
                <a:latin typeface="楷体" panose="02010609060101010101" pitchFamily="49" charset="-122"/>
                <a:ea typeface="楷体" panose="02010609060101010101" pitchFamily="49" charset="-122"/>
              </a:rPr>
              <a:t>）信息完整性：</a:t>
            </a:r>
            <a:r>
              <a:rPr lang="en-US" altLang="zh-CN" sz="2400" b="1" dirty="0" smtClean="0">
                <a:solidFill>
                  <a:srgbClr val="FFFF00"/>
                </a:solidFill>
                <a:latin typeface="楷体" panose="02010609060101010101" pitchFamily="49" charset="-122"/>
                <a:ea typeface="楷体" panose="02010609060101010101" pitchFamily="49" charset="-122"/>
              </a:rPr>
              <a:t>MAC</a:t>
            </a:r>
            <a:r>
              <a:rPr lang="zh-CN" altLang="en-US" sz="2400" b="1" dirty="0" smtClean="0">
                <a:solidFill>
                  <a:srgbClr val="FFFF00"/>
                </a:solidFill>
                <a:latin typeface="楷体" panose="02010609060101010101" pitchFamily="49" charset="-122"/>
                <a:ea typeface="楷体" panose="02010609060101010101" pitchFamily="49" charset="-122"/>
              </a:rPr>
              <a:t>（无意的损坏、有意的篡改）</a:t>
            </a:r>
            <a:endParaRPr lang="en-US" altLang="zh-CN" sz="2400" b="1" dirty="0" smtClean="0">
              <a:solidFill>
                <a:srgbClr val="FFFF00"/>
              </a:solidFill>
              <a:latin typeface="楷体" panose="02010609060101010101" pitchFamily="49" charset="-122"/>
              <a:ea typeface="楷体" panose="02010609060101010101" pitchFamily="49" charset="-122"/>
            </a:endParaRPr>
          </a:p>
          <a:p>
            <a:pPr marL="0" indent="0">
              <a:lnSpc>
                <a:spcPct val="150000"/>
              </a:lnSpc>
              <a:buNone/>
            </a:pPr>
            <a:r>
              <a:rPr lang="zh-CN" altLang="en-US" sz="24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3</a:t>
            </a:r>
            <a:r>
              <a:rPr lang="zh-CN" altLang="en-US" sz="2400" b="1" dirty="0" smtClean="0">
                <a:solidFill>
                  <a:srgbClr val="FFFF00"/>
                </a:solidFill>
                <a:latin typeface="楷体" panose="02010609060101010101" pitchFamily="49" charset="-122"/>
                <a:ea typeface="楷体" panose="02010609060101010101" pitchFamily="49" charset="-122"/>
              </a:rPr>
              <a:t>）认证：挑战</a:t>
            </a:r>
            <a:r>
              <a:rPr lang="en-US" altLang="zh-CN" sz="2400" b="1" dirty="0" smtClean="0">
                <a:solidFill>
                  <a:srgbClr val="FFFF00"/>
                </a:solidFill>
                <a:latin typeface="楷体" panose="02010609060101010101" pitchFamily="49" charset="-122"/>
                <a:ea typeface="楷体" panose="02010609060101010101" pitchFamily="49" charset="-122"/>
              </a:rPr>
              <a:t>-</a:t>
            </a:r>
            <a:r>
              <a:rPr lang="zh-CN" altLang="en-US" sz="2400" b="1" dirty="0" smtClean="0">
                <a:solidFill>
                  <a:srgbClr val="FFFF00"/>
                </a:solidFill>
                <a:latin typeface="楷体" panose="02010609060101010101" pitchFamily="49" charset="-122"/>
                <a:ea typeface="楷体" panose="02010609060101010101" pitchFamily="49" charset="-122"/>
              </a:rPr>
              <a:t>响应</a:t>
            </a:r>
            <a:endParaRPr lang="en-US" altLang="zh-CN" sz="2400" b="1" dirty="0" smtClean="0">
              <a:solidFill>
                <a:srgbClr val="FFFF00"/>
              </a:solidFill>
              <a:latin typeface="楷体" panose="02010609060101010101" pitchFamily="49" charset="-122"/>
              <a:ea typeface="楷体" panose="02010609060101010101" pitchFamily="49" charset="-122"/>
            </a:endParaRPr>
          </a:p>
          <a:p>
            <a:pPr marL="0" indent="0">
              <a:lnSpc>
                <a:spcPct val="150000"/>
              </a:lnSpc>
              <a:buNone/>
            </a:pPr>
            <a:r>
              <a:rPr lang="en-US" altLang="zh-CN" sz="2400" b="1" dirty="0">
                <a:solidFill>
                  <a:srgbClr val="FFFF00"/>
                </a:solidFill>
                <a:latin typeface="楷体" panose="02010609060101010101" pitchFamily="49" charset="-122"/>
                <a:ea typeface="楷体" panose="02010609060101010101" pitchFamily="49" charset="-122"/>
              </a:rPr>
              <a:t>	</a:t>
            </a:r>
            <a:r>
              <a:rPr lang="zh-CN" altLang="en-US" sz="2400" b="1" dirty="0" smtClean="0">
                <a:solidFill>
                  <a:schemeClr val="bg1"/>
                </a:solidFill>
                <a:latin typeface="楷体" panose="02010609060101010101" pitchFamily="49" charset="-122"/>
                <a:ea typeface="楷体" panose="02010609060101010101" pitchFamily="49" charset="-122"/>
              </a:rPr>
              <a:t>问题：密钥的交换、密钥规模等。</a:t>
            </a:r>
            <a:endParaRPr lang="en-US" altLang="zh-CN" sz="2400" b="1" dirty="0" smtClean="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3506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97172" y="67537"/>
            <a:ext cx="7620883" cy="715581"/>
          </a:xfrm>
          <a:prstGeom prst="rect">
            <a:avLst/>
          </a:prstGeom>
        </p:spPr>
        <p:txBody>
          <a:bodyPr wrap="square">
            <a:spAutoFit/>
          </a:bodyPr>
          <a:lstStyle/>
          <a:p>
            <a:pPr lvl="1">
              <a:lnSpc>
                <a:spcPct val="150000"/>
              </a:lnSpc>
            </a:pPr>
            <a:r>
              <a:rPr lang="zh-CN" altLang="en-US" sz="3200" b="1" dirty="0" smtClean="0">
                <a:latin typeface="楷体" panose="02010609060101010101" pitchFamily="49" charset="-122"/>
                <a:ea typeface="楷体" panose="02010609060101010101" pitchFamily="49" charset="-122"/>
              </a:rPr>
              <a:t>四、非对称</a:t>
            </a:r>
            <a:r>
              <a:rPr lang="zh-CN" altLang="en-US" sz="3200" b="1" dirty="0">
                <a:latin typeface="楷体" panose="02010609060101010101" pitchFamily="49" charset="-122"/>
                <a:ea typeface="楷体" panose="02010609060101010101" pitchFamily="49" charset="-122"/>
              </a:rPr>
              <a:t>密码</a:t>
            </a:r>
            <a:r>
              <a:rPr lang="zh-CN" altLang="en-US" sz="3200" b="1" dirty="0" smtClean="0">
                <a:latin typeface="楷体" panose="02010609060101010101" pitchFamily="49" charset="-122"/>
                <a:ea typeface="楷体" panose="02010609060101010101" pitchFamily="49" charset="-122"/>
              </a:rPr>
              <a:t>机制</a:t>
            </a:r>
            <a:r>
              <a:rPr lang="en-US" altLang="zh-CN" sz="32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公钥加密模型</a:t>
            </a:r>
            <a:endParaRPr lang="en-US" altLang="zh-CN" sz="2400" b="1" dirty="0">
              <a:latin typeface="楷体" panose="02010609060101010101" pitchFamily="49" charset="-122"/>
              <a:ea typeface="楷体" panose="02010609060101010101" pitchFamily="49" charset="-122"/>
            </a:endParaRPr>
          </a:p>
        </p:txBody>
      </p:sp>
      <p:sp>
        <p:nvSpPr>
          <p:cNvPr id="6" name="文本框 5"/>
          <p:cNvSpPr txBox="1"/>
          <p:nvPr/>
        </p:nvSpPr>
        <p:spPr>
          <a:xfrm>
            <a:off x="608144" y="1254875"/>
            <a:ext cx="10974255" cy="1015663"/>
          </a:xfrm>
          <a:prstGeom prst="rect">
            <a:avLst/>
          </a:prstGeom>
          <a:noFill/>
        </p:spPr>
        <p:txBody>
          <a:bodyPr wrap="square" rtlCol="0">
            <a:spAutoFit/>
          </a:bodyPr>
          <a:lstStyle/>
          <a:p>
            <a:pPr>
              <a:lnSpc>
                <a:spcPct val="150000"/>
              </a:lnSpc>
            </a:pPr>
            <a:r>
              <a:rPr lang="zh-CN" altLang="en-US" sz="2000" dirty="0" smtClean="0">
                <a:solidFill>
                  <a:schemeClr val="accent1"/>
                </a:solidFill>
                <a:latin typeface="华文宋体" panose="02010600040101010101" pitchFamily="2" charset="-122"/>
                <a:ea typeface="华文宋体" panose="02010600040101010101" pitchFamily="2" charset="-122"/>
              </a:rPr>
              <a:t>    </a:t>
            </a:r>
            <a:r>
              <a:rPr lang="zh-CN" altLang="en-US" sz="2000" b="1" dirty="0" smtClean="0">
                <a:latin typeface="华文宋体" panose="02010600040101010101" pitchFamily="2" charset="-122"/>
                <a:ea typeface="华文宋体" panose="02010600040101010101" pitchFamily="2" charset="-122"/>
              </a:rPr>
              <a:t>非对称加密用于加密数据的密钥不同于解密数据的密钥，也被称为公钥加密，并分别采用公钥和私钥来加密和解密数据。当前，有多种非对称加密方案，如</a:t>
            </a:r>
            <a:r>
              <a:rPr lang="en-US" altLang="zh-CN" sz="2000" b="1" dirty="0" smtClean="0">
                <a:latin typeface="华文宋体" panose="02010600040101010101" pitchFamily="2" charset="-122"/>
                <a:ea typeface="华文宋体" panose="02010600040101010101" pitchFamily="2" charset="-122"/>
              </a:rPr>
              <a:t>RSA</a:t>
            </a:r>
            <a:r>
              <a:rPr lang="zh-CN" altLang="en-US" sz="2000" b="1" dirty="0" smtClean="0">
                <a:latin typeface="华文宋体" panose="02010600040101010101" pitchFamily="2" charset="-122"/>
                <a:ea typeface="华文宋体" panose="02010600040101010101" pitchFamily="2" charset="-122"/>
              </a:rPr>
              <a:t>、</a:t>
            </a:r>
            <a:r>
              <a:rPr lang="en-US" altLang="zh-CN" sz="2000" b="1" dirty="0" smtClean="0">
                <a:latin typeface="华文宋体" panose="02010600040101010101" pitchFamily="2" charset="-122"/>
                <a:ea typeface="华文宋体" panose="02010600040101010101" pitchFamily="2" charset="-122"/>
              </a:rPr>
              <a:t>DSA</a:t>
            </a:r>
            <a:r>
              <a:rPr lang="zh-CN" altLang="en-US" sz="2000" b="1" dirty="0" smtClean="0">
                <a:latin typeface="华文宋体" panose="02010600040101010101" pitchFamily="2" charset="-122"/>
                <a:ea typeface="华文宋体" panose="02010600040101010101" pitchFamily="2" charset="-122"/>
              </a:rPr>
              <a:t>和</a:t>
            </a:r>
            <a:r>
              <a:rPr lang="en-US" altLang="zh-CN" sz="2000" b="1" dirty="0" err="1" smtClean="0">
                <a:latin typeface="华文宋体" panose="02010600040101010101" pitchFamily="2" charset="-122"/>
                <a:ea typeface="华文宋体" panose="02010600040101010101" pitchFamily="2" charset="-122"/>
              </a:rPr>
              <a:t>EIGammal</a:t>
            </a:r>
            <a:r>
              <a:rPr lang="zh-CN" altLang="en-US" sz="2000" b="1" dirty="0">
                <a:latin typeface="华文宋体" panose="02010600040101010101" pitchFamily="2" charset="-122"/>
                <a:ea typeface="华文宋体" panose="02010600040101010101" pitchFamily="2" charset="-122"/>
              </a:rPr>
              <a:t>。</a:t>
            </a:r>
            <a:endParaRPr lang="en-US" altLang="zh-CN" sz="2000" b="1" dirty="0" smtClean="0">
              <a:latin typeface="华文宋体" panose="02010600040101010101" pitchFamily="2" charset="-122"/>
              <a:ea typeface="华文宋体" panose="02010600040101010101" pitchFamily="2" charset="-122"/>
            </a:endParaRPr>
          </a:p>
        </p:txBody>
      </p:sp>
      <p:sp>
        <p:nvSpPr>
          <p:cNvPr id="8" name="文本框 7"/>
          <p:cNvSpPr txBox="1"/>
          <p:nvPr/>
        </p:nvSpPr>
        <p:spPr>
          <a:xfrm>
            <a:off x="608144" y="2850088"/>
            <a:ext cx="4536702" cy="3323987"/>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b="1" dirty="0" smtClean="0">
                <a:latin typeface="华文宋体" panose="02010600040101010101" pitchFamily="2" charset="-122"/>
                <a:ea typeface="华文宋体" panose="02010600040101010101" pitchFamily="2" charset="-122"/>
              </a:rPr>
              <a:t>发送者</a:t>
            </a:r>
            <a:r>
              <a:rPr lang="zh-CN" altLang="en-US" sz="2000" b="1" dirty="0">
                <a:latin typeface="华文宋体" panose="02010600040101010101" pitchFamily="2" charset="-122"/>
                <a:ea typeface="华文宋体" panose="02010600040101010101" pitchFamily="2" charset="-122"/>
              </a:rPr>
              <a:t>使用接收者的公钥对数据进行加密，随后通过网络传输到接收者一方</a:t>
            </a:r>
            <a:r>
              <a:rPr lang="zh-CN" altLang="en-US" sz="2000" b="1" dirty="0" smtClean="0">
                <a:latin typeface="华文宋体" panose="02010600040101010101" pitchFamily="2" charset="-122"/>
                <a:ea typeface="华文宋体" panose="02010600040101010101" pitchFamily="2" charset="-122"/>
              </a:rPr>
              <a:t>。</a:t>
            </a:r>
            <a:endParaRPr lang="en-US" altLang="zh-CN" sz="2000" b="1" dirty="0" smtClean="0">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smtClean="0">
                <a:latin typeface="华文宋体" panose="02010600040101010101" pitchFamily="2" charset="-122"/>
                <a:ea typeface="华文宋体" panose="02010600040101010101" pitchFamily="2" charset="-122"/>
              </a:rPr>
              <a:t>一旦</a:t>
            </a:r>
            <a:r>
              <a:rPr lang="zh-CN" altLang="en-US" sz="2000" b="1" dirty="0">
                <a:latin typeface="华文宋体" panose="02010600040101010101" pitchFamily="2" charset="-122"/>
                <a:ea typeface="华文宋体" panose="02010600040101010101" pitchFamily="2" charset="-122"/>
              </a:rPr>
              <a:t>到达接收处就可以采用接收者的私钥解密</a:t>
            </a:r>
            <a:r>
              <a:rPr lang="zh-CN" altLang="en-US" sz="2000" b="1" dirty="0" smtClean="0">
                <a:latin typeface="华文宋体" panose="02010600040101010101" pitchFamily="2" charset="-122"/>
                <a:ea typeface="华文宋体" panose="02010600040101010101" pitchFamily="2" charset="-122"/>
              </a:rPr>
              <a:t>。</a:t>
            </a:r>
            <a:endParaRPr lang="en-US" altLang="zh-CN" sz="2000" b="1" dirty="0">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smtClean="0">
                <a:latin typeface="华文宋体" panose="02010600040101010101" pitchFamily="2" charset="-122"/>
                <a:ea typeface="华文宋体" panose="02010600040101010101" pitchFamily="2" charset="-122"/>
              </a:rPr>
              <a:t>私</a:t>
            </a:r>
            <a:r>
              <a:rPr lang="zh-CN" altLang="en-US" sz="2000" b="1" dirty="0">
                <a:latin typeface="华文宋体" panose="02010600040101010101" pitchFamily="2" charset="-122"/>
                <a:ea typeface="华文宋体" panose="02010600040101010101" pitchFamily="2" charset="-122"/>
              </a:rPr>
              <a:t>钥就保留在接收方，因而不需要共享密钥来执行加密和解密</a:t>
            </a:r>
            <a:r>
              <a:rPr lang="zh-CN" altLang="en-US" sz="2000" b="1" dirty="0" smtClean="0">
                <a:latin typeface="华文宋体" panose="02010600040101010101" pitchFamily="2" charset="-122"/>
                <a:ea typeface="华文宋体" panose="02010600040101010101" pitchFamily="2" charset="-122"/>
              </a:rPr>
              <a:t>过程。</a:t>
            </a:r>
            <a:endParaRPr lang="zh-CN" altLang="en-US" sz="2000" b="1" dirty="0">
              <a:latin typeface="华文宋体" panose="02010600040101010101" pitchFamily="2" charset="-122"/>
              <a:ea typeface="华文宋体" panose="02010600040101010101" pitchFamily="2" charset="-122"/>
            </a:endParaRPr>
          </a:p>
        </p:txBody>
      </p:sp>
      <p:grpSp>
        <p:nvGrpSpPr>
          <p:cNvPr id="2" name="Group 4"/>
          <p:cNvGrpSpPr>
            <a:grpSpLocks noChangeAspect="1"/>
          </p:cNvGrpSpPr>
          <p:nvPr/>
        </p:nvGrpSpPr>
        <p:grpSpPr bwMode="auto">
          <a:xfrm>
            <a:off x="5472113" y="2589213"/>
            <a:ext cx="6110287" cy="3354388"/>
            <a:chOff x="3447" y="1631"/>
            <a:chExt cx="3849" cy="2113"/>
          </a:xfrm>
        </p:grpSpPr>
        <p:sp>
          <p:nvSpPr>
            <p:cNvPr id="3" name="AutoShape 3"/>
            <p:cNvSpPr>
              <a:spLocks noChangeAspect="1" noChangeArrowheads="1" noTextEdit="1"/>
            </p:cNvSpPr>
            <p:nvPr/>
          </p:nvSpPr>
          <p:spPr bwMode="auto">
            <a:xfrm>
              <a:off x="3447" y="1631"/>
              <a:ext cx="3849" cy="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0" y="1631"/>
              <a:ext cx="247"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 y="1631"/>
              <a:ext cx="247"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7"/>
            <p:cNvSpPr>
              <a:spLocks noEditPoints="1"/>
            </p:cNvSpPr>
            <p:nvPr/>
          </p:nvSpPr>
          <p:spPr bwMode="auto">
            <a:xfrm>
              <a:off x="4753" y="1643"/>
              <a:ext cx="194" cy="404"/>
            </a:xfrm>
            <a:custGeom>
              <a:avLst/>
              <a:gdLst>
                <a:gd name="T0" fmla="*/ 586 w 726"/>
                <a:gd name="T1" fmla="*/ 458 h 1512"/>
                <a:gd name="T2" fmla="*/ 140 w 726"/>
                <a:gd name="T3" fmla="*/ 458 h 1512"/>
                <a:gd name="T4" fmla="*/ 54 w 726"/>
                <a:gd name="T5" fmla="*/ 487 h 1512"/>
                <a:gd name="T6" fmla="*/ 15 w 726"/>
                <a:gd name="T7" fmla="*/ 534 h 1512"/>
                <a:gd name="T8" fmla="*/ 0 w 726"/>
                <a:gd name="T9" fmla="*/ 595 h 1512"/>
                <a:gd name="T10" fmla="*/ 0 w 726"/>
                <a:gd name="T11" fmla="*/ 1112 h 1512"/>
                <a:gd name="T12" fmla="*/ 122 w 726"/>
                <a:gd name="T13" fmla="*/ 1112 h 1512"/>
                <a:gd name="T14" fmla="*/ 122 w 726"/>
                <a:gd name="T15" fmla="*/ 1512 h 1512"/>
                <a:gd name="T16" fmla="*/ 599 w 726"/>
                <a:gd name="T17" fmla="*/ 1512 h 1512"/>
                <a:gd name="T18" fmla="*/ 599 w 726"/>
                <a:gd name="T19" fmla="*/ 1112 h 1512"/>
                <a:gd name="T20" fmla="*/ 726 w 726"/>
                <a:gd name="T21" fmla="*/ 1112 h 1512"/>
                <a:gd name="T22" fmla="*/ 726 w 726"/>
                <a:gd name="T23" fmla="*/ 595 h 1512"/>
                <a:gd name="T24" fmla="*/ 697 w 726"/>
                <a:gd name="T25" fmla="*/ 511 h 1512"/>
                <a:gd name="T26" fmla="*/ 649 w 726"/>
                <a:gd name="T27" fmla="*/ 473 h 1512"/>
                <a:gd name="T28" fmla="*/ 586 w 726"/>
                <a:gd name="T29" fmla="*/ 458 h 1512"/>
                <a:gd name="T30" fmla="*/ 572 w 726"/>
                <a:gd name="T31" fmla="*/ 202 h 1512"/>
                <a:gd name="T32" fmla="*/ 363 w 726"/>
                <a:gd name="T33" fmla="*/ 0 h 1512"/>
                <a:gd name="T34" fmla="*/ 154 w 726"/>
                <a:gd name="T35" fmla="*/ 202 h 1512"/>
                <a:gd name="T36" fmla="*/ 363 w 726"/>
                <a:gd name="T37" fmla="*/ 404 h 1512"/>
                <a:gd name="T38" fmla="*/ 572 w 726"/>
                <a:gd name="T39" fmla="*/ 202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6" h="1512">
                  <a:moveTo>
                    <a:pt x="586" y="458"/>
                  </a:moveTo>
                  <a:lnTo>
                    <a:pt x="140" y="458"/>
                  </a:lnTo>
                  <a:cubicBezTo>
                    <a:pt x="108" y="458"/>
                    <a:pt x="78" y="469"/>
                    <a:pt x="54" y="487"/>
                  </a:cubicBezTo>
                  <a:cubicBezTo>
                    <a:pt x="38" y="499"/>
                    <a:pt x="24" y="515"/>
                    <a:pt x="15" y="534"/>
                  </a:cubicBezTo>
                  <a:cubicBezTo>
                    <a:pt x="6" y="552"/>
                    <a:pt x="0" y="573"/>
                    <a:pt x="0" y="595"/>
                  </a:cubicBezTo>
                  <a:lnTo>
                    <a:pt x="0" y="1112"/>
                  </a:lnTo>
                  <a:lnTo>
                    <a:pt x="122" y="1112"/>
                  </a:lnTo>
                  <a:lnTo>
                    <a:pt x="122" y="1512"/>
                  </a:lnTo>
                  <a:lnTo>
                    <a:pt x="599" y="1512"/>
                  </a:lnTo>
                  <a:lnTo>
                    <a:pt x="599" y="1112"/>
                  </a:lnTo>
                  <a:lnTo>
                    <a:pt x="726" y="1112"/>
                  </a:lnTo>
                  <a:lnTo>
                    <a:pt x="726" y="595"/>
                  </a:lnTo>
                  <a:cubicBezTo>
                    <a:pt x="726" y="563"/>
                    <a:pt x="715" y="534"/>
                    <a:pt x="697" y="511"/>
                  </a:cubicBezTo>
                  <a:cubicBezTo>
                    <a:pt x="684" y="495"/>
                    <a:pt x="667" y="482"/>
                    <a:pt x="649" y="473"/>
                  </a:cubicBezTo>
                  <a:cubicBezTo>
                    <a:pt x="630" y="463"/>
                    <a:pt x="609" y="458"/>
                    <a:pt x="586" y="458"/>
                  </a:cubicBezTo>
                  <a:close/>
                  <a:moveTo>
                    <a:pt x="572" y="202"/>
                  </a:moveTo>
                  <a:cubicBezTo>
                    <a:pt x="572" y="91"/>
                    <a:pt x="478" y="0"/>
                    <a:pt x="363" y="0"/>
                  </a:cubicBezTo>
                  <a:cubicBezTo>
                    <a:pt x="248" y="0"/>
                    <a:pt x="154" y="91"/>
                    <a:pt x="154" y="202"/>
                  </a:cubicBezTo>
                  <a:cubicBezTo>
                    <a:pt x="154" y="313"/>
                    <a:pt x="248" y="404"/>
                    <a:pt x="363" y="404"/>
                  </a:cubicBezTo>
                  <a:cubicBezTo>
                    <a:pt x="478" y="404"/>
                    <a:pt x="572" y="313"/>
                    <a:pt x="572" y="202"/>
                  </a:cubicBezTo>
                  <a:close/>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noEditPoints="1"/>
            </p:cNvSpPr>
            <p:nvPr/>
          </p:nvSpPr>
          <p:spPr bwMode="auto">
            <a:xfrm>
              <a:off x="4753" y="1643"/>
              <a:ext cx="194" cy="404"/>
            </a:xfrm>
            <a:custGeom>
              <a:avLst/>
              <a:gdLst>
                <a:gd name="T0" fmla="*/ 586 w 726"/>
                <a:gd name="T1" fmla="*/ 458 h 1512"/>
                <a:gd name="T2" fmla="*/ 140 w 726"/>
                <a:gd name="T3" fmla="*/ 458 h 1512"/>
                <a:gd name="T4" fmla="*/ 54 w 726"/>
                <a:gd name="T5" fmla="*/ 487 h 1512"/>
                <a:gd name="T6" fmla="*/ 15 w 726"/>
                <a:gd name="T7" fmla="*/ 534 h 1512"/>
                <a:gd name="T8" fmla="*/ 0 w 726"/>
                <a:gd name="T9" fmla="*/ 595 h 1512"/>
                <a:gd name="T10" fmla="*/ 0 w 726"/>
                <a:gd name="T11" fmla="*/ 1112 h 1512"/>
                <a:gd name="T12" fmla="*/ 122 w 726"/>
                <a:gd name="T13" fmla="*/ 1112 h 1512"/>
                <a:gd name="T14" fmla="*/ 122 w 726"/>
                <a:gd name="T15" fmla="*/ 1512 h 1512"/>
                <a:gd name="T16" fmla="*/ 599 w 726"/>
                <a:gd name="T17" fmla="*/ 1512 h 1512"/>
                <a:gd name="T18" fmla="*/ 599 w 726"/>
                <a:gd name="T19" fmla="*/ 1112 h 1512"/>
                <a:gd name="T20" fmla="*/ 726 w 726"/>
                <a:gd name="T21" fmla="*/ 1112 h 1512"/>
                <a:gd name="T22" fmla="*/ 726 w 726"/>
                <a:gd name="T23" fmla="*/ 595 h 1512"/>
                <a:gd name="T24" fmla="*/ 697 w 726"/>
                <a:gd name="T25" fmla="*/ 511 h 1512"/>
                <a:gd name="T26" fmla="*/ 649 w 726"/>
                <a:gd name="T27" fmla="*/ 473 h 1512"/>
                <a:gd name="T28" fmla="*/ 586 w 726"/>
                <a:gd name="T29" fmla="*/ 458 h 1512"/>
                <a:gd name="T30" fmla="*/ 363 w 726"/>
                <a:gd name="T31" fmla="*/ 1512 h 1512"/>
                <a:gd name="T32" fmla="*/ 363 w 726"/>
                <a:gd name="T33" fmla="*/ 1193 h 1512"/>
                <a:gd name="T34" fmla="*/ 122 w 726"/>
                <a:gd name="T35" fmla="*/ 1112 h 1512"/>
                <a:gd name="T36" fmla="*/ 122 w 726"/>
                <a:gd name="T37" fmla="*/ 837 h 1512"/>
                <a:gd name="T38" fmla="*/ 599 w 726"/>
                <a:gd name="T39" fmla="*/ 1112 h 1512"/>
                <a:gd name="T40" fmla="*/ 599 w 726"/>
                <a:gd name="T41" fmla="*/ 837 h 1512"/>
                <a:gd name="T42" fmla="*/ 572 w 726"/>
                <a:gd name="T43" fmla="*/ 202 h 1512"/>
                <a:gd name="T44" fmla="*/ 363 w 726"/>
                <a:gd name="T45" fmla="*/ 0 h 1512"/>
                <a:gd name="T46" fmla="*/ 154 w 726"/>
                <a:gd name="T47" fmla="*/ 202 h 1512"/>
                <a:gd name="T48" fmla="*/ 363 w 726"/>
                <a:gd name="T49" fmla="*/ 404 h 1512"/>
                <a:gd name="T50" fmla="*/ 572 w 726"/>
                <a:gd name="T51" fmla="*/ 202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6" h="1512">
                  <a:moveTo>
                    <a:pt x="586" y="458"/>
                  </a:moveTo>
                  <a:lnTo>
                    <a:pt x="140" y="458"/>
                  </a:lnTo>
                  <a:cubicBezTo>
                    <a:pt x="108" y="458"/>
                    <a:pt x="78" y="469"/>
                    <a:pt x="54" y="487"/>
                  </a:cubicBezTo>
                  <a:cubicBezTo>
                    <a:pt x="38" y="499"/>
                    <a:pt x="24" y="515"/>
                    <a:pt x="15" y="534"/>
                  </a:cubicBezTo>
                  <a:cubicBezTo>
                    <a:pt x="6" y="552"/>
                    <a:pt x="0" y="573"/>
                    <a:pt x="0" y="595"/>
                  </a:cubicBezTo>
                  <a:lnTo>
                    <a:pt x="0" y="1112"/>
                  </a:lnTo>
                  <a:lnTo>
                    <a:pt x="122" y="1112"/>
                  </a:lnTo>
                  <a:lnTo>
                    <a:pt x="122" y="1512"/>
                  </a:lnTo>
                  <a:lnTo>
                    <a:pt x="599" y="1512"/>
                  </a:lnTo>
                  <a:lnTo>
                    <a:pt x="599" y="1112"/>
                  </a:lnTo>
                  <a:lnTo>
                    <a:pt x="726" y="1112"/>
                  </a:lnTo>
                  <a:lnTo>
                    <a:pt x="726" y="595"/>
                  </a:lnTo>
                  <a:cubicBezTo>
                    <a:pt x="726" y="563"/>
                    <a:pt x="715" y="534"/>
                    <a:pt x="697" y="511"/>
                  </a:cubicBezTo>
                  <a:cubicBezTo>
                    <a:pt x="684" y="495"/>
                    <a:pt x="667" y="482"/>
                    <a:pt x="649" y="473"/>
                  </a:cubicBezTo>
                  <a:cubicBezTo>
                    <a:pt x="630" y="463"/>
                    <a:pt x="609" y="458"/>
                    <a:pt x="586" y="458"/>
                  </a:cubicBezTo>
                  <a:close/>
                  <a:moveTo>
                    <a:pt x="363" y="1512"/>
                  </a:moveTo>
                  <a:lnTo>
                    <a:pt x="363" y="1193"/>
                  </a:lnTo>
                  <a:moveTo>
                    <a:pt x="122" y="1112"/>
                  </a:moveTo>
                  <a:lnTo>
                    <a:pt x="122" y="837"/>
                  </a:lnTo>
                  <a:moveTo>
                    <a:pt x="599" y="1112"/>
                  </a:moveTo>
                  <a:lnTo>
                    <a:pt x="599" y="837"/>
                  </a:lnTo>
                  <a:moveTo>
                    <a:pt x="572" y="202"/>
                  </a:moveTo>
                  <a:cubicBezTo>
                    <a:pt x="572" y="91"/>
                    <a:pt x="478" y="0"/>
                    <a:pt x="363" y="0"/>
                  </a:cubicBezTo>
                  <a:cubicBezTo>
                    <a:pt x="248" y="0"/>
                    <a:pt x="154" y="91"/>
                    <a:pt x="154" y="202"/>
                  </a:cubicBezTo>
                  <a:cubicBezTo>
                    <a:pt x="154" y="313"/>
                    <a:pt x="248" y="404"/>
                    <a:pt x="363" y="404"/>
                  </a:cubicBezTo>
                  <a:cubicBezTo>
                    <a:pt x="478" y="404"/>
                    <a:pt x="572" y="313"/>
                    <a:pt x="572" y="202"/>
                  </a:cubicBezTo>
                  <a:close/>
                </a:path>
              </a:pathLst>
            </a:custGeom>
            <a:noFill/>
            <a:ln w="6350"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3" y="1631"/>
              <a:ext cx="247"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3" y="1631"/>
              <a:ext cx="247"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1"/>
            <p:cNvSpPr>
              <a:spLocks noEditPoints="1"/>
            </p:cNvSpPr>
            <p:nvPr/>
          </p:nvSpPr>
          <p:spPr bwMode="auto">
            <a:xfrm>
              <a:off x="5865" y="1643"/>
              <a:ext cx="193" cy="404"/>
            </a:xfrm>
            <a:custGeom>
              <a:avLst/>
              <a:gdLst>
                <a:gd name="T0" fmla="*/ 586 w 726"/>
                <a:gd name="T1" fmla="*/ 458 h 1512"/>
                <a:gd name="T2" fmla="*/ 139 w 726"/>
                <a:gd name="T3" fmla="*/ 458 h 1512"/>
                <a:gd name="T4" fmla="*/ 54 w 726"/>
                <a:gd name="T5" fmla="*/ 487 h 1512"/>
                <a:gd name="T6" fmla="*/ 15 w 726"/>
                <a:gd name="T7" fmla="*/ 534 h 1512"/>
                <a:gd name="T8" fmla="*/ 0 w 726"/>
                <a:gd name="T9" fmla="*/ 595 h 1512"/>
                <a:gd name="T10" fmla="*/ 0 w 726"/>
                <a:gd name="T11" fmla="*/ 1112 h 1512"/>
                <a:gd name="T12" fmla="*/ 122 w 726"/>
                <a:gd name="T13" fmla="*/ 1112 h 1512"/>
                <a:gd name="T14" fmla="*/ 122 w 726"/>
                <a:gd name="T15" fmla="*/ 1512 h 1512"/>
                <a:gd name="T16" fmla="*/ 599 w 726"/>
                <a:gd name="T17" fmla="*/ 1512 h 1512"/>
                <a:gd name="T18" fmla="*/ 599 w 726"/>
                <a:gd name="T19" fmla="*/ 1112 h 1512"/>
                <a:gd name="T20" fmla="*/ 726 w 726"/>
                <a:gd name="T21" fmla="*/ 1112 h 1512"/>
                <a:gd name="T22" fmla="*/ 726 w 726"/>
                <a:gd name="T23" fmla="*/ 595 h 1512"/>
                <a:gd name="T24" fmla="*/ 696 w 726"/>
                <a:gd name="T25" fmla="*/ 511 h 1512"/>
                <a:gd name="T26" fmla="*/ 648 w 726"/>
                <a:gd name="T27" fmla="*/ 473 h 1512"/>
                <a:gd name="T28" fmla="*/ 586 w 726"/>
                <a:gd name="T29" fmla="*/ 458 h 1512"/>
                <a:gd name="T30" fmla="*/ 571 w 726"/>
                <a:gd name="T31" fmla="*/ 202 h 1512"/>
                <a:gd name="T32" fmla="*/ 363 w 726"/>
                <a:gd name="T33" fmla="*/ 0 h 1512"/>
                <a:gd name="T34" fmla="*/ 154 w 726"/>
                <a:gd name="T35" fmla="*/ 202 h 1512"/>
                <a:gd name="T36" fmla="*/ 363 w 726"/>
                <a:gd name="T37" fmla="*/ 404 h 1512"/>
                <a:gd name="T38" fmla="*/ 571 w 726"/>
                <a:gd name="T39" fmla="*/ 202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6" h="1512">
                  <a:moveTo>
                    <a:pt x="586" y="458"/>
                  </a:moveTo>
                  <a:lnTo>
                    <a:pt x="139" y="458"/>
                  </a:lnTo>
                  <a:cubicBezTo>
                    <a:pt x="107" y="458"/>
                    <a:pt x="78" y="469"/>
                    <a:pt x="54" y="487"/>
                  </a:cubicBezTo>
                  <a:cubicBezTo>
                    <a:pt x="38" y="499"/>
                    <a:pt x="24" y="515"/>
                    <a:pt x="15" y="534"/>
                  </a:cubicBezTo>
                  <a:cubicBezTo>
                    <a:pt x="5" y="552"/>
                    <a:pt x="0" y="573"/>
                    <a:pt x="0" y="595"/>
                  </a:cubicBezTo>
                  <a:lnTo>
                    <a:pt x="0" y="1112"/>
                  </a:lnTo>
                  <a:lnTo>
                    <a:pt x="122" y="1112"/>
                  </a:lnTo>
                  <a:lnTo>
                    <a:pt x="122" y="1512"/>
                  </a:lnTo>
                  <a:lnTo>
                    <a:pt x="599" y="1512"/>
                  </a:lnTo>
                  <a:lnTo>
                    <a:pt x="599" y="1112"/>
                  </a:lnTo>
                  <a:lnTo>
                    <a:pt x="726" y="1112"/>
                  </a:lnTo>
                  <a:lnTo>
                    <a:pt x="726" y="595"/>
                  </a:lnTo>
                  <a:cubicBezTo>
                    <a:pt x="726" y="563"/>
                    <a:pt x="715" y="534"/>
                    <a:pt x="696" y="511"/>
                  </a:cubicBezTo>
                  <a:cubicBezTo>
                    <a:pt x="683" y="495"/>
                    <a:pt x="667" y="482"/>
                    <a:pt x="648" y="473"/>
                  </a:cubicBezTo>
                  <a:cubicBezTo>
                    <a:pt x="630" y="463"/>
                    <a:pt x="608" y="458"/>
                    <a:pt x="586" y="458"/>
                  </a:cubicBezTo>
                  <a:close/>
                  <a:moveTo>
                    <a:pt x="571" y="202"/>
                  </a:moveTo>
                  <a:cubicBezTo>
                    <a:pt x="571" y="91"/>
                    <a:pt x="478" y="0"/>
                    <a:pt x="363" y="0"/>
                  </a:cubicBezTo>
                  <a:cubicBezTo>
                    <a:pt x="247" y="0"/>
                    <a:pt x="154" y="91"/>
                    <a:pt x="154" y="202"/>
                  </a:cubicBezTo>
                  <a:cubicBezTo>
                    <a:pt x="154" y="313"/>
                    <a:pt x="247" y="404"/>
                    <a:pt x="363" y="404"/>
                  </a:cubicBezTo>
                  <a:cubicBezTo>
                    <a:pt x="478" y="404"/>
                    <a:pt x="571" y="313"/>
                    <a:pt x="571" y="202"/>
                  </a:cubicBezTo>
                  <a:close/>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noEditPoints="1"/>
            </p:cNvSpPr>
            <p:nvPr/>
          </p:nvSpPr>
          <p:spPr bwMode="auto">
            <a:xfrm>
              <a:off x="5865" y="1643"/>
              <a:ext cx="193" cy="404"/>
            </a:xfrm>
            <a:custGeom>
              <a:avLst/>
              <a:gdLst>
                <a:gd name="T0" fmla="*/ 586 w 726"/>
                <a:gd name="T1" fmla="*/ 458 h 1512"/>
                <a:gd name="T2" fmla="*/ 139 w 726"/>
                <a:gd name="T3" fmla="*/ 458 h 1512"/>
                <a:gd name="T4" fmla="*/ 54 w 726"/>
                <a:gd name="T5" fmla="*/ 487 h 1512"/>
                <a:gd name="T6" fmla="*/ 15 w 726"/>
                <a:gd name="T7" fmla="*/ 534 h 1512"/>
                <a:gd name="T8" fmla="*/ 0 w 726"/>
                <a:gd name="T9" fmla="*/ 595 h 1512"/>
                <a:gd name="T10" fmla="*/ 0 w 726"/>
                <a:gd name="T11" fmla="*/ 1112 h 1512"/>
                <a:gd name="T12" fmla="*/ 122 w 726"/>
                <a:gd name="T13" fmla="*/ 1112 h 1512"/>
                <a:gd name="T14" fmla="*/ 122 w 726"/>
                <a:gd name="T15" fmla="*/ 1512 h 1512"/>
                <a:gd name="T16" fmla="*/ 599 w 726"/>
                <a:gd name="T17" fmla="*/ 1512 h 1512"/>
                <a:gd name="T18" fmla="*/ 599 w 726"/>
                <a:gd name="T19" fmla="*/ 1112 h 1512"/>
                <a:gd name="T20" fmla="*/ 726 w 726"/>
                <a:gd name="T21" fmla="*/ 1112 h 1512"/>
                <a:gd name="T22" fmla="*/ 726 w 726"/>
                <a:gd name="T23" fmla="*/ 595 h 1512"/>
                <a:gd name="T24" fmla="*/ 696 w 726"/>
                <a:gd name="T25" fmla="*/ 511 h 1512"/>
                <a:gd name="T26" fmla="*/ 648 w 726"/>
                <a:gd name="T27" fmla="*/ 473 h 1512"/>
                <a:gd name="T28" fmla="*/ 586 w 726"/>
                <a:gd name="T29" fmla="*/ 458 h 1512"/>
                <a:gd name="T30" fmla="*/ 363 w 726"/>
                <a:gd name="T31" fmla="*/ 1512 h 1512"/>
                <a:gd name="T32" fmla="*/ 363 w 726"/>
                <a:gd name="T33" fmla="*/ 1193 h 1512"/>
                <a:gd name="T34" fmla="*/ 122 w 726"/>
                <a:gd name="T35" fmla="*/ 1112 h 1512"/>
                <a:gd name="T36" fmla="*/ 122 w 726"/>
                <a:gd name="T37" fmla="*/ 837 h 1512"/>
                <a:gd name="T38" fmla="*/ 599 w 726"/>
                <a:gd name="T39" fmla="*/ 1112 h 1512"/>
                <a:gd name="T40" fmla="*/ 599 w 726"/>
                <a:gd name="T41" fmla="*/ 837 h 1512"/>
                <a:gd name="T42" fmla="*/ 571 w 726"/>
                <a:gd name="T43" fmla="*/ 202 h 1512"/>
                <a:gd name="T44" fmla="*/ 363 w 726"/>
                <a:gd name="T45" fmla="*/ 0 h 1512"/>
                <a:gd name="T46" fmla="*/ 154 w 726"/>
                <a:gd name="T47" fmla="*/ 202 h 1512"/>
                <a:gd name="T48" fmla="*/ 363 w 726"/>
                <a:gd name="T49" fmla="*/ 404 h 1512"/>
                <a:gd name="T50" fmla="*/ 571 w 726"/>
                <a:gd name="T51" fmla="*/ 202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6" h="1512">
                  <a:moveTo>
                    <a:pt x="586" y="458"/>
                  </a:moveTo>
                  <a:lnTo>
                    <a:pt x="139" y="458"/>
                  </a:lnTo>
                  <a:cubicBezTo>
                    <a:pt x="107" y="458"/>
                    <a:pt x="78" y="469"/>
                    <a:pt x="54" y="487"/>
                  </a:cubicBezTo>
                  <a:cubicBezTo>
                    <a:pt x="38" y="499"/>
                    <a:pt x="24" y="515"/>
                    <a:pt x="15" y="534"/>
                  </a:cubicBezTo>
                  <a:cubicBezTo>
                    <a:pt x="5" y="552"/>
                    <a:pt x="0" y="573"/>
                    <a:pt x="0" y="595"/>
                  </a:cubicBezTo>
                  <a:lnTo>
                    <a:pt x="0" y="1112"/>
                  </a:lnTo>
                  <a:lnTo>
                    <a:pt x="122" y="1112"/>
                  </a:lnTo>
                  <a:lnTo>
                    <a:pt x="122" y="1512"/>
                  </a:lnTo>
                  <a:lnTo>
                    <a:pt x="599" y="1512"/>
                  </a:lnTo>
                  <a:lnTo>
                    <a:pt x="599" y="1112"/>
                  </a:lnTo>
                  <a:lnTo>
                    <a:pt x="726" y="1112"/>
                  </a:lnTo>
                  <a:lnTo>
                    <a:pt x="726" y="595"/>
                  </a:lnTo>
                  <a:cubicBezTo>
                    <a:pt x="726" y="563"/>
                    <a:pt x="715" y="534"/>
                    <a:pt x="696" y="511"/>
                  </a:cubicBezTo>
                  <a:cubicBezTo>
                    <a:pt x="683" y="495"/>
                    <a:pt x="667" y="482"/>
                    <a:pt x="648" y="473"/>
                  </a:cubicBezTo>
                  <a:cubicBezTo>
                    <a:pt x="630" y="463"/>
                    <a:pt x="608" y="458"/>
                    <a:pt x="586" y="458"/>
                  </a:cubicBezTo>
                  <a:close/>
                  <a:moveTo>
                    <a:pt x="363" y="1512"/>
                  </a:moveTo>
                  <a:lnTo>
                    <a:pt x="363" y="1193"/>
                  </a:lnTo>
                  <a:moveTo>
                    <a:pt x="122" y="1112"/>
                  </a:moveTo>
                  <a:lnTo>
                    <a:pt x="122" y="837"/>
                  </a:lnTo>
                  <a:moveTo>
                    <a:pt x="599" y="1112"/>
                  </a:moveTo>
                  <a:lnTo>
                    <a:pt x="599" y="837"/>
                  </a:lnTo>
                  <a:moveTo>
                    <a:pt x="571" y="202"/>
                  </a:moveTo>
                  <a:cubicBezTo>
                    <a:pt x="571" y="91"/>
                    <a:pt x="478" y="0"/>
                    <a:pt x="363" y="0"/>
                  </a:cubicBezTo>
                  <a:cubicBezTo>
                    <a:pt x="247" y="0"/>
                    <a:pt x="154" y="91"/>
                    <a:pt x="154" y="202"/>
                  </a:cubicBezTo>
                  <a:cubicBezTo>
                    <a:pt x="154" y="313"/>
                    <a:pt x="247" y="404"/>
                    <a:pt x="363" y="404"/>
                  </a:cubicBezTo>
                  <a:cubicBezTo>
                    <a:pt x="478" y="404"/>
                    <a:pt x="571" y="313"/>
                    <a:pt x="571" y="202"/>
                  </a:cubicBezTo>
                  <a:close/>
                </a:path>
              </a:pathLst>
            </a:custGeom>
            <a:noFill/>
            <a:ln w="6350"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7"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1" y="2173"/>
              <a:ext cx="421"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4"/>
            <p:cNvSpPr>
              <a:spLocks noChangeArrowheads="1"/>
            </p:cNvSpPr>
            <p:nvPr/>
          </p:nvSpPr>
          <p:spPr bwMode="auto">
            <a:xfrm>
              <a:off x="4641" y="2176"/>
              <a:ext cx="418" cy="314"/>
            </a:xfrm>
            <a:prstGeom prst="rect">
              <a:avLst/>
            </a:prstGeom>
            <a:noFill/>
            <a:ln w="6350"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15"/>
            <p:cNvSpPr>
              <a:spLocks noChangeArrowheads="1"/>
            </p:cNvSpPr>
            <p:nvPr/>
          </p:nvSpPr>
          <p:spPr bwMode="auto">
            <a:xfrm>
              <a:off x="4808" y="2224"/>
              <a:ext cx="17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100" b="0" i="0" u="none" strike="noStrike" cap="none" normalizeH="0" baseline="0" smtClean="0">
                  <a:ln>
                    <a:noFill/>
                  </a:ln>
                  <a:solidFill>
                    <a:srgbClr val="C00000"/>
                  </a:solidFill>
                  <a:effectLst/>
                  <a:latin typeface="Calibri" panose="020F0502020204030204" pitchFamily="34" charset="0"/>
                </a:rPr>
                <a:t>P</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040"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7" y="2766"/>
              <a:ext cx="329"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17"/>
            <p:cNvSpPr>
              <a:spLocks noChangeArrowheads="1"/>
            </p:cNvSpPr>
            <p:nvPr/>
          </p:nvSpPr>
          <p:spPr bwMode="auto">
            <a:xfrm>
              <a:off x="4689" y="2768"/>
              <a:ext cx="322" cy="323"/>
            </a:xfrm>
            <a:prstGeom prst="ellipse">
              <a:avLst/>
            </a:prstGeom>
            <a:noFill/>
            <a:ln w="6350"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8"/>
            <p:cNvSpPr>
              <a:spLocks noChangeArrowheads="1"/>
            </p:cNvSpPr>
            <p:nvPr/>
          </p:nvSpPr>
          <p:spPr bwMode="auto">
            <a:xfrm>
              <a:off x="4810" y="2821"/>
              <a:ext cx="175"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100" b="0" i="0" u="none" strike="noStrike" cap="none" normalizeH="0" baseline="0" smtClean="0">
                  <a:ln>
                    <a:noFill/>
                  </a:ln>
                  <a:solidFill>
                    <a:srgbClr val="C00000"/>
                  </a:solidFill>
                  <a:effectLst/>
                  <a:latin typeface="Calibri" panose="020F0502020204030204" pitchFamily="34" charset="0"/>
                </a:rPr>
                <a:t>E</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04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3" y="3385"/>
              <a:ext cx="42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20"/>
            <p:cNvSpPr>
              <a:spLocks noChangeArrowheads="1"/>
            </p:cNvSpPr>
            <p:nvPr/>
          </p:nvSpPr>
          <p:spPr bwMode="auto">
            <a:xfrm>
              <a:off x="4624" y="3385"/>
              <a:ext cx="419" cy="315"/>
            </a:xfrm>
            <a:prstGeom prst="rect">
              <a:avLst/>
            </a:prstGeom>
            <a:noFill/>
            <a:ln w="6350"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21"/>
            <p:cNvSpPr>
              <a:spLocks noChangeArrowheads="1"/>
            </p:cNvSpPr>
            <p:nvPr/>
          </p:nvSpPr>
          <p:spPr bwMode="auto">
            <a:xfrm>
              <a:off x="4790" y="3434"/>
              <a:ext cx="18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100" b="0" i="0" u="none" strike="noStrike" cap="none" normalizeH="0" baseline="0" smtClean="0">
                  <a:ln>
                    <a:noFill/>
                  </a:ln>
                  <a:solidFill>
                    <a:srgbClr val="C00000"/>
                  </a:solidFill>
                  <a:effectLst/>
                  <a:latin typeface="Calibri" panose="020F0502020204030204" pitchFamily="34" charset="0"/>
                </a:rPr>
                <a:t>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9" name="Line 22"/>
            <p:cNvSpPr>
              <a:spLocks noChangeShapeType="1"/>
            </p:cNvSpPr>
            <p:nvPr/>
          </p:nvSpPr>
          <p:spPr bwMode="auto">
            <a:xfrm>
              <a:off x="4850" y="2490"/>
              <a:ext cx="0" cy="223"/>
            </a:xfrm>
            <a:prstGeom prst="line">
              <a:avLst/>
            </a:prstGeom>
            <a:noFill/>
            <a:ln w="26988"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3"/>
            <p:cNvSpPr>
              <a:spLocks/>
            </p:cNvSpPr>
            <p:nvPr/>
          </p:nvSpPr>
          <p:spPr bwMode="auto">
            <a:xfrm>
              <a:off x="4818" y="2706"/>
              <a:ext cx="63" cy="62"/>
            </a:xfrm>
            <a:custGeom>
              <a:avLst/>
              <a:gdLst>
                <a:gd name="T0" fmla="*/ 63 w 63"/>
                <a:gd name="T1" fmla="*/ 0 h 62"/>
                <a:gd name="T2" fmla="*/ 32 w 63"/>
                <a:gd name="T3" fmla="*/ 62 h 62"/>
                <a:gd name="T4" fmla="*/ 0 w 63"/>
                <a:gd name="T5" fmla="*/ 0 h 62"/>
                <a:gd name="T6" fmla="*/ 63 w 63"/>
                <a:gd name="T7" fmla="*/ 0 h 62"/>
              </a:gdLst>
              <a:ahLst/>
              <a:cxnLst>
                <a:cxn ang="0">
                  <a:pos x="T0" y="T1"/>
                </a:cxn>
                <a:cxn ang="0">
                  <a:pos x="T2" y="T3"/>
                </a:cxn>
                <a:cxn ang="0">
                  <a:pos x="T4" y="T5"/>
                </a:cxn>
                <a:cxn ang="0">
                  <a:pos x="T6" y="T7"/>
                </a:cxn>
              </a:cxnLst>
              <a:rect l="0" t="0" r="r" b="b"/>
              <a:pathLst>
                <a:path w="63" h="62">
                  <a:moveTo>
                    <a:pt x="63" y="0"/>
                  </a:moveTo>
                  <a:lnTo>
                    <a:pt x="32" y="62"/>
                  </a:lnTo>
                  <a:lnTo>
                    <a:pt x="0" y="0"/>
                  </a:lnTo>
                  <a:lnTo>
                    <a:pt x="63"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24"/>
            <p:cNvSpPr>
              <a:spLocks noChangeShapeType="1"/>
            </p:cNvSpPr>
            <p:nvPr/>
          </p:nvSpPr>
          <p:spPr bwMode="auto">
            <a:xfrm>
              <a:off x="4834" y="3110"/>
              <a:ext cx="0" cy="220"/>
            </a:xfrm>
            <a:prstGeom prst="line">
              <a:avLst/>
            </a:prstGeom>
            <a:noFill/>
            <a:ln w="26988"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5"/>
            <p:cNvSpPr>
              <a:spLocks/>
            </p:cNvSpPr>
            <p:nvPr/>
          </p:nvSpPr>
          <p:spPr bwMode="auto">
            <a:xfrm>
              <a:off x="4802" y="3323"/>
              <a:ext cx="63" cy="62"/>
            </a:xfrm>
            <a:custGeom>
              <a:avLst/>
              <a:gdLst>
                <a:gd name="T0" fmla="*/ 63 w 63"/>
                <a:gd name="T1" fmla="*/ 0 h 62"/>
                <a:gd name="T2" fmla="*/ 32 w 63"/>
                <a:gd name="T3" fmla="*/ 62 h 62"/>
                <a:gd name="T4" fmla="*/ 0 w 63"/>
                <a:gd name="T5" fmla="*/ 0 h 62"/>
                <a:gd name="T6" fmla="*/ 63 w 63"/>
                <a:gd name="T7" fmla="*/ 0 h 62"/>
              </a:gdLst>
              <a:ahLst/>
              <a:cxnLst>
                <a:cxn ang="0">
                  <a:pos x="T0" y="T1"/>
                </a:cxn>
                <a:cxn ang="0">
                  <a:pos x="T2" y="T3"/>
                </a:cxn>
                <a:cxn ang="0">
                  <a:pos x="T4" y="T5"/>
                </a:cxn>
                <a:cxn ang="0">
                  <a:pos x="T6" y="T7"/>
                </a:cxn>
              </a:cxnLst>
              <a:rect l="0" t="0" r="r" b="b"/>
              <a:pathLst>
                <a:path w="63" h="62">
                  <a:moveTo>
                    <a:pt x="63" y="0"/>
                  </a:moveTo>
                  <a:lnTo>
                    <a:pt x="32" y="62"/>
                  </a:lnTo>
                  <a:lnTo>
                    <a:pt x="0" y="0"/>
                  </a:lnTo>
                  <a:lnTo>
                    <a:pt x="63"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26"/>
            <p:cNvSpPr>
              <a:spLocks noChangeArrowheads="1"/>
            </p:cNvSpPr>
            <p:nvPr/>
          </p:nvSpPr>
          <p:spPr bwMode="auto">
            <a:xfrm>
              <a:off x="3522" y="2685"/>
              <a:ext cx="605"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C00000"/>
                  </a:solidFill>
                  <a:effectLst/>
                  <a:latin typeface="Calibri" panose="020F0502020204030204" pitchFamily="34" charset="0"/>
                </a:rPr>
                <a:t>RECEIVER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4" name="Rectangle 27"/>
            <p:cNvSpPr>
              <a:spLocks noChangeArrowheads="1"/>
            </p:cNvSpPr>
            <p:nvPr/>
          </p:nvSpPr>
          <p:spPr bwMode="auto">
            <a:xfrm>
              <a:off x="3590" y="2849"/>
              <a:ext cx="46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dirty="0" smtClean="0">
                  <a:ln>
                    <a:noFill/>
                  </a:ln>
                  <a:solidFill>
                    <a:srgbClr val="C00000"/>
                  </a:solidFill>
                  <a:effectLst/>
                  <a:latin typeface="Calibri" panose="020F0502020204030204" pitchFamily="34" charset="0"/>
                </a:rPr>
                <a:t>PUBLIC</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28"/>
            <p:cNvSpPr>
              <a:spLocks noChangeArrowheads="1"/>
            </p:cNvSpPr>
            <p:nvPr/>
          </p:nvSpPr>
          <p:spPr bwMode="auto">
            <a:xfrm>
              <a:off x="3686" y="3013"/>
              <a:ext cx="2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C00000"/>
                  </a:solidFill>
                  <a:effectLst/>
                  <a:latin typeface="Calibri" panose="020F0502020204030204" pitchFamily="34" charset="0"/>
                </a:rPr>
                <a:t>KEY</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26" name="Line 29"/>
            <p:cNvSpPr>
              <a:spLocks noChangeShapeType="1"/>
            </p:cNvSpPr>
            <p:nvPr/>
          </p:nvSpPr>
          <p:spPr bwMode="auto">
            <a:xfrm>
              <a:off x="4066" y="2930"/>
              <a:ext cx="568" cy="0"/>
            </a:xfrm>
            <a:prstGeom prst="line">
              <a:avLst/>
            </a:prstGeom>
            <a:noFill/>
            <a:ln w="26988"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0"/>
            <p:cNvSpPr>
              <a:spLocks/>
            </p:cNvSpPr>
            <p:nvPr/>
          </p:nvSpPr>
          <p:spPr bwMode="auto">
            <a:xfrm>
              <a:off x="4626" y="2898"/>
              <a:ext cx="63" cy="63"/>
            </a:xfrm>
            <a:custGeom>
              <a:avLst/>
              <a:gdLst>
                <a:gd name="T0" fmla="*/ 0 w 63"/>
                <a:gd name="T1" fmla="*/ 0 h 63"/>
                <a:gd name="T2" fmla="*/ 63 w 63"/>
                <a:gd name="T3" fmla="*/ 32 h 63"/>
                <a:gd name="T4" fmla="*/ 0 w 63"/>
                <a:gd name="T5" fmla="*/ 63 h 63"/>
                <a:gd name="T6" fmla="*/ 0 w 63"/>
                <a:gd name="T7" fmla="*/ 0 h 63"/>
              </a:gdLst>
              <a:ahLst/>
              <a:cxnLst>
                <a:cxn ang="0">
                  <a:pos x="T0" y="T1"/>
                </a:cxn>
                <a:cxn ang="0">
                  <a:pos x="T2" y="T3"/>
                </a:cxn>
                <a:cxn ang="0">
                  <a:pos x="T4" y="T5"/>
                </a:cxn>
                <a:cxn ang="0">
                  <a:pos x="T6" y="T7"/>
                </a:cxn>
              </a:cxnLst>
              <a:rect l="0" t="0" r="r" b="b"/>
              <a:pathLst>
                <a:path w="63" h="63">
                  <a:moveTo>
                    <a:pt x="0" y="0"/>
                  </a:moveTo>
                  <a:lnTo>
                    <a:pt x="63" y="32"/>
                  </a:lnTo>
                  <a:lnTo>
                    <a:pt x="0" y="63"/>
                  </a:lnTo>
                  <a:lnTo>
                    <a:pt x="0"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1055"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49" y="2173"/>
              <a:ext cx="42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32"/>
            <p:cNvSpPr>
              <a:spLocks noChangeArrowheads="1"/>
            </p:cNvSpPr>
            <p:nvPr/>
          </p:nvSpPr>
          <p:spPr bwMode="auto">
            <a:xfrm>
              <a:off x="5752" y="2176"/>
              <a:ext cx="419" cy="314"/>
            </a:xfrm>
            <a:prstGeom prst="rect">
              <a:avLst/>
            </a:prstGeom>
            <a:noFill/>
            <a:ln w="6350"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33"/>
            <p:cNvSpPr>
              <a:spLocks noChangeArrowheads="1"/>
            </p:cNvSpPr>
            <p:nvPr/>
          </p:nvSpPr>
          <p:spPr bwMode="auto">
            <a:xfrm>
              <a:off x="5919" y="2224"/>
              <a:ext cx="17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100" b="0" i="0" u="none" strike="noStrike" cap="none" normalizeH="0" baseline="0" smtClean="0">
                  <a:ln>
                    <a:noFill/>
                  </a:ln>
                  <a:solidFill>
                    <a:srgbClr val="C00000"/>
                  </a:solidFill>
                  <a:effectLst/>
                  <a:latin typeface="Calibri" panose="020F0502020204030204" pitchFamily="34" charset="0"/>
                </a:rPr>
                <a:t>P</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058"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00" y="2766"/>
              <a:ext cx="3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Oval 35"/>
            <p:cNvSpPr>
              <a:spLocks noChangeArrowheads="1"/>
            </p:cNvSpPr>
            <p:nvPr/>
          </p:nvSpPr>
          <p:spPr bwMode="auto">
            <a:xfrm>
              <a:off x="5800" y="2768"/>
              <a:ext cx="323" cy="323"/>
            </a:xfrm>
            <a:prstGeom prst="ellipse">
              <a:avLst/>
            </a:prstGeom>
            <a:noFill/>
            <a:ln w="6350"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6"/>
            <p:cNvSpPr>
              <a:spLocks noChangeArrowheads="1"/>
            </p:cNvSpPr>
            <p:nvPr/>
          </p:nvSpPr>
          <p:spPr bwMode="auto">
            <a:xfrm>
              <a:off x="5911" y="2821"/>
              <a:ext cx="196"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100" b="0" i="0" u="none" strike="noStrike" cap="none" normalizeH="0" baseline="0" smtClean="0">
                  <a:ln>
                    <a:noFill/>
                  </a:ln>
                  <a:solidFill>
                    <a:srgbClr val="C00000"/>
                  </a:solidFill>
                  <a:effectLst/>
                  <a:latin typeface="Calibri" panose="020F0502020204030204" pitchFamily="34" charset="0"/>
                </a:rPr>
                <a:t>D</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061"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36" y="3385"/>
              <a:ext cx="42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Rectangle 38"/>
            <p:cNvSpPr>
              <a:spLocks noChangeArrowheads="1"/>
            </p:cNvSpPr>
            <p:nvPr/>
          </p:nvSpPr>
          <p:spPr bwMode="auto">
            <a:xfrm>
              <a:off x="5736" y="3385"/>
              <a:ext cx="419" cy="315"/>
            </a:xfrm>
            <a:prstGeom prst="rect">
              <a:avLst/>
            </a:prstGeom>
            <a:noFill/>
            <a:ln w="6350"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39"/>
            <p:cNvSpPr>
              <a:spLocks noChangeArrowheads="1"/>
            </p:cNvSpPr>
            <p:nvPr/>
          </p:nvSpPr>
          <p:spPr bwMode="auto">
            <a:xfrm>
              <a:off x="5902" y="3434"/>
              <a:ext cx="183"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100" b="0" i="0" u="none" strike="noStrike" cap="none" normalizeH="0" baseline="0" smtClean="0">
                  <a:ln>
                    <a:noFill/>
                  </a:ln>
                  <a:solidFill>
                    <a:srgbClr val="C00000"/>
                  </a:solidFill>
                  <a:effectLst/>
                  <a:latin typeface="Calibri" panose="020F0502020204030204" pitchFamily="34" charset="0"/>
                </a:rPr>
                <a:t>C</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38" name="Rectangle 44"/>
            <p:cNvSpPr>
              <a:spLocks noChangeArrowheads="1"/>
            </p:cNvSpPr>
            <p:nvPr/>
          </p:nvSpPr>
          <p:spPr bwMode="auto">
            <a:xfrm>
              <a:off x="6696" y="2685"/>
              <a:ext cx="54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smtClean="0">
                  <a:ln>
                    <a:noFill/>
                  </a:ln>
                  <a:effectLst/>
                  <a:latin typeface="Calibri" panose="020F0502020204030204" pitchFamily="34" charset="0"/>
                </a:rPr>
                <a:t>RECEIVER</a:t>
              </a:r>
              <a:endParaRPr kumimoji="0" lang="zh-CN" altLang="zh-CN" sz="1800" b="1" i="0" u="none" strike="noStrike" cap="none" normalizeH="0" baseline="0" dirty="0" smtClean="0">
                <a:ln>
                  <a:noFill/>
                </a:ln>
                <a:effectLst/>
              </a:endParaRPr>
            </a:p>
          </p:txBody>
        </p:sp>
        <p:sp>
          <p:nvSpPr>
            <p:cNvPr id="39" name="Rectangle 45"/>
            <p:cNvSpPr>
              <a:spLocks noChangeArrowheads="1"/>
            </p:cNvSpPr>
            <p:nvPr/>
          </p:nvSpPr>
          <p:spPr bwMode="auto">
            <a:xfrm>
              <a:off x="6728" y="2849"/>
              <a:ext cx="46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smtClean="0">
                  <a:ln>
                    <a:noFill/>
                  </a:ln>
                  <a:effectLst/>
                  <a:latin typeface="Calibri" panose="020F0502020204030204" pitchFamily="34" charset="0"/>
                </a:rPr>
                <a:t>PRIVATE</a:t>
              </a:r>
              <a:endParaRPr kumimoji="0" lang="zh-CN" altLang="zh-CN" sz="1800" b="1" i="0" u="none" strike="noStrike" cap="none" normalizeH="0" baseline="0" dirty="0" smtClean="0">
                <a:ln>
                  <a:noFill/>
                </a:ln>
                <a:effectLst/>
              </a:endParaRPr>
            </a:p>
          </p:txBody>
        </p:sp>
        <p:sp>
          <p:nvSpPr>
            <p:cNvPr id="40" name="Rectangle 46"/>
            <p:cNvSpPr>
              <a:spLocks noChangeArrowheads="1"/>
            </p:cNvSpPr>
            <p:nvPr/>
          </p:nvSpPr>
          <p:spPr bwMode="auto">
            <a:xfrm>
              <a:off x="6860" y="3013"/>
              <a:ext cx="2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1" i="0" u="none" strike="noStrike" cap="none" normalizeH="0" baseline="0" dirty="0" smtClean="0">
                  <a:ln>
                    <a:noFill/>
                  </a:ln>
                  <a:effectLst/>
                  <a:latin typeface="Calibri" panose="020F0502020204030204" pitchFamily="34" charset="0"/>
                </a:rPr>
                <a:t>KEY</a:t>
              </a:r>
              <a:endParaRPr kumimoji="0" lang="zh-CN" altLang="zh-CN" sz="1800" b="1" i="0" u="none" strike="noStrike" cap="none" normalizeH="0" baseline="0" dirty="0" smtClean="0">
                <a:ln>
                  <a:noFill/>
                </a:ln>
                <a:effectLst/>
              </a:endParaRPr>
            </a:p>
          </p:txBody>
        </p:sp>
        <p:sp>
          <p:nvSpPr>
            <p:cNvPr id="41" name="Line 47"/>
            <p:cNvSpPr>
              <a:spLocks noChangeShapeType="1"/>
            </p:cNvSpPr>
            <p:nvPr/>
          </p:nvSpPr>
          <p:spPr bwMode="auto">
            <a:xfrm flipH="1">
              <a:off x="6177" y="2930"/>
              <a:ext cx="491" cy="0"/>
            </a:xfrm>
            <a:prstGeom prst="line">
              <a:avLst/>
            </a:prstGeom>
            <a:noFill/>
            <a:ln w="26988"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8"/>
            <p:cNvSpPr>
              <a:spLocks/>
            </p:cNvSpPr>
            <p:nvPr/>
          </p:nvSpPr>
          <p:spPr bwMode="auto">
            <a:xfrm>
              <a:off x="6123" y="2898"/>
              <a:ext cx="62" cy="63"/>
            </a:xfrm>
            <a:custGeom>
              <a:avLst/>
              <a:gdLst>
                <a:gd name="T0" fmla="*/ 62 w 62"/>
                <a:gd name="T1" fmla="*/ 63 h 63"/>
                <a:gd name="T2" fmla="*/ 0 w 62"/>
                <a:gd name="T3" fmla="*/ 32 h 63"/>
                <a:gd name="T4" fmla="*/ 62 w 62"/>
                <a:gd name="T5" fmla="*/ 0 h 63"/>
                <a:gd name="T6" fmla="*/ 62 w 62"/>
                <a:gd name="T7" fmla="*/ 63 h 63"/>
              </a:gdLst>
              <a:ahLst/>
              <a:cxnLst>
                <a:cxn ang="0">
                  <a:pos x="T0" y="T1"/>
                </a:cxn>
                <a:cxn ang="0">
                  <a:pos x="T2" y="T3"/>
                </a:cxn>
                <a:cxn ang="0">
                  <a:pos x="T4" y="T5"/>
                </a:cxn>
                <a:cxn ang="0">
                  <a:pos x="T6" y="T7"/>
                </a:cxn>
              </a:cxnLst>
              <a:rect l="0" t="0" r="r" b="b"/>
              <a:pathLst>
                <a:path w="62" h="63">
                  <a:moveTo>
                    <a:pt x="62" y="63"/>
                  </a:moveTo>
                  <a:lnTo>
                    <a:pt x="0" y="32"/>
                  </a:lnTo>
                  <a:lnTo>
                    <a:pt x="62" y="0"/>
                  </a:lnTo>
                  <a:lnTo>
                    <a:pt x="62" y="63"/>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Rectangle 49"/>
            <p:cNvSpPr>
              <a:spLocks noChangeArrowheads="1"/>
            </p:cNvSpPr>
            <p:nvPr/>
          </p:nvSpPr>
          <p:spPr bwMode="auto">
            <a:xfrm>
              <a:off x="5138" y="3309"/>
              <a:ext cx="60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C00000"/>
                  </a:solidFill>
                  <a:effectLst/>
                  <a:latin typeface="Calibri" panose="020F0502020204030204" pitchFamily="34" charset="0"/>
                </a:rPr>
                <a:t>CHANNEL</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4" name="Rectangle 50"/>
            <p:cNvSpPr>
              <a:spLocks noChangeArrowheads="1"/>
            </p:cNvSpPr>
            <p:nvPr/>
          </p:nvSpPr>
          <p:spPr bwMode="auto">
            <a:xfrm>
              <a:off x="4285" y="1760"/>
              <a:ext cx="5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C00000"/>
                  </a:solidFill>
                  <a:effectLst/>
                  <a:latin typeface="Calibri" panose="020F0502020204030204" pitchFamily="34" charset="0"/>
                </a:rPr>
                <a:t>SENDER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45" name="Rectangle 51"/>
            <p:cNvSpPr>
              <a:spLocks noChangeArrowheads="1"/>
            </p:cNvSpPr>
            <p:nvPr/>
          </p:nvSpPr>
          <p:spPr bwMode="auto">
            <a:xfrm>
              <a:off x="6239" y="1760"/>
              <a:ext cx="64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700" b="0" i="0" u="none" strike="noStrike" cap="none" normalizeH="0" baseline="0" smtClean="0">
                  <a:ln>
                    <a:noFill/>
                  </a:ln>
                  <a:solidFill>
                    <a:srgbClr val="C00000"/>
                  </a:solidFill>
                  <a:effectLst/>
                  <a:latin typeface="Calibri" panose="020F0502020204030204" pitchFamily="34" charset="0"/>
                </a:rPr>
                <a:t>RECEIVER</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1076" name="Picture 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5" y="3424"/>
              <a:ext cx="51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7" name="Picture 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65" y="3424"/>
              <a:ext cx="51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reeform 54"/>
            <p:cNvSpPr>
              <a:spLocks/>
            </p:cNvSpPr>
            <p:nvPr/>
          </p:nvSpPr>
          <p:spPr bwMode="auto">
            <a:xfrm>
              <a:off x="5188" y="3442"/>
              <a:ext cx="461" cy="258"/>
            </a:xfrm>
            <a:custGeom>
              <a:avLst/>
              <a:gdLst>
                <a:gd name="T0" fmla="*/ 461 w 461"/>
                <a:gd name="T1" fmla="*/ 129 h 258"/>
                <a:gd name="T2" fmla="*/ 396 w 461"/>
                <a:gd name="T3" fmla="*/ 258 h 258"/>
                <a:gd name="T4" fmla="*/ 396 w 461"/>
                <a:gd name="T5" fmla="*/ 194 h 258"/>
                <a:gd name="T6" fmla="*/ 0 w 461"/>
                <a:gd name="T7" fmla="*/ 194 h 258"/>
                <a:gd name="T8" fmla="*/ 0 w 461"/>
                <a:gd name="T9" fmla="*/ 64 h 258"/>
                <a:gd name="T10" fmla="*/ 396 w 461"/>
                <a:gd name="T11" fmla="*/ 64 h 258"/>
                <a:gd name="T12" fmla="*/ 396 w 461"/>
                <a:gd name="T13" fmla="*/ 0 h 258"/>
                <a:gd name="T14" fmla="*/ 461 w 461"/>
                <a:gd name="T15" fmla="*/ 129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1" h="258">
                  <a:moveTo>
                    <a:pt x="461" y="129"/>
                  </a:moveTo>
                  <a:lnTo>
                    <a:pt x="396" y="258"/>
                  </a:lnTo>
                  <a:lnTo>
                    <a:pt x="396" y="194"/>
                  </a:lnTo>
                  <a:lnTo>
                    <a:pt x="0" y="194"/>
                  </a:lnTo>
                  <a:lnTo>
                    <a:pt x="0" y="64"/>
                  </a:lnTo>
                  <a:lnTo>
                    <a:pt x="396" y="64"/>
                  </a:lnTo>
                  <a:lnTo>
                    <a:pt x="396" y="0"/>
                  </a:lnTo>
                  <a:lnTo>
                    <a:pt x="461" y="129"/>
                  </a:lnTo>
                  <a:close/>
                </a:path>
              </a:pathLst>
            </a:custGeom>
            <a:solidFill>
              <a:srgbClr val="4F88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55"/>
            <p:cNvSpPr>
              <a:spLocks/>
            </p:cNvSpPr>
            <p:nvPr/>
          </p:nvSpPr>
          <p:spPr bwMode="auto">
            <a:xfrm>
              <a:off x="5188" y="3442"/>
              <a:ext cx="461" cy="258"/>
            </a:xfrm>
            <a:custGeom>
              <a:avLst/>
              <a:gdLst>
                <a:gd name="T0" fmla="*/ 461 w 461"/>
                <a:gd name="T1" fmla="*/ 129 h 258"/>
                <a:gd name="T2" fmla="*/ 396 w 461"/>
                <a:gd name="T3" fmla="*/ 258 h 258"/>
                <a:gd name="T4" fmla="*/ 396 w 461"/>
                <a:gd name="T5" fmla="*/ 194 h 258"/>
                <a:gd name="T6" fmla="*/ 0 w 461"/>
                <a:gd name="T7" fmla="*/ 194 h 258"/>
                <a:gd name="T8" fmla="*/ 0 w 461"/>
                <a:gd name="T9" fmla="*/ 64 h 258"/>
                <a:gd name="T10" fmla="*/ 396 w 461"/>
                <a:gd name="T11" fmla="*/ 64 h 258"/>
                <a:gd name="T12" fmla="*/ 396 w 461"/>
                <a:gd name="T13" fmla="*/ 0 h 258"/>
                <a:gd name="T14" fmla="*/ 461 w 461"/>
                <a:gd name="T15" fmla="*/ 129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1" h="258">
                  <a:moveTo>
                    <a:pt x="461" y="129"/>
                  </a:moveTo>
                  <a:lnTo>
                    <a:pt x="396" y="258"/>
                  </a:lnTo>
                  <a:lnTo>
                    <a:pt x="396" y="194"/>
                  </a:lnTo>
                  <a:lnTo>
                    <a:pt x="0" y="194"/>
                  </a:lnTo>
                  <a:lnTo>
                    <a:pt x="0" y="64"/>
                  </a:lnTo>
                  <a:lnTo>
                    <a:pt x="396" y="64"/>
                  </a:lnTo>
                  <a:lnTo>
                    <a:pt x="396" y="0"/>
                  </a:lnTo>
                  <a:lnTo>
                    <a:pt x="461" y="129"/>
                  </a:lnTo>
                  <a:close/>
                </a:path>
              </a:pathLst>
            </a:custGeom>
            <a:noFill/>
            <a:ln w="6350" cap="sq">
              <a:solidFill>
                <a:srgbClr val="41719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49" name="直接箭头连接符 48"/>
          <p:cNvCxnSpPr>
            <a:stCxn id="1061" idx="0"/>
            <a:endCxn id="30" idx="4"/>
          </p:cNvCxnSpPr>
          <p:nvPr/>
        </p:nvCxnSpPr>
        <p:spPr>
          <a:xfrm flipV="1">
            <a:off x="9440863" y="4906964"/>
            <a:ext cx="23018" cy="46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V="1">
            <a:off x="9471546" y="3985146"/>
            <a:ext cx="27296" cy="36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894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97172" y="67537"/>
            <a:ext cx="7620883" cy="715581"/>
          </a:xfrm>
          <a:prstGeom prst="rect">
            <a:avLst/>
          </a:prstGeom>
        </p:spPr>
        <p:txBody>
          <a:bodyPr wrap="square">
            <a:spAutoFit/>
          </a:bodyPr>
          <a:lstStyle/>
          <a:p>
            <a:pPr lvl="1">
              <a:lnSpc>
                <a:spcPct val="150000"/>
              </a:lnSpc>
            </a:pPr>
            <a:r>
              <a:rPr lang="zh-CN" altLang="en-US" sz="3200" b="1" dirty="0" smtClean="0">
                <a:solidFill>
                  <a:srgbClr val="002060"/>
                </a:solidFill>
                <a:latin typeface="楷体" panose="02010609060101010101" pitchFamily="49" charset="-122"/>
                <a:ea typeface="楷体" panose="02010609060101010101" pitchFamily="49" charset="-122"/>
              </a:rPr>
              <a:t>四、非对称</a:t>
            </a:r>
            <a:r>
              <a:rPr lang="zh-CN" altLang="en-US" sz="3200" b="1" dirty="0">
                <a:solidFill>
                  <a:srgbClr val="002060"/>
                </a:solidFill>
                <a:latin typeface="楷体" panose="02010609060101010101" pitchFamily="49" charset="-122"/>
                <a:ea typeface="楷体" panose="02010609060101010101" pitchFamily="49" charset="-122"/>
              </a:rPr>
              <a:t>密码</a:t>
            </a:r>
            <a:r>
              <a:rPr lang="zh-CN" altLang="en-US" sz="3200" b="1" dirty="0" smtClean="0">
                <a:solidFill>
                  <a:srgbClr val="002060"/>
                </a:solidFill>
                <a:latin typeface="楷体" panose="02010609060101010101" pitchFamily="49" charset="-122"/>
                <a:ea typeface="楷体" panose="02010609060101010101" pitchFamily="49" charset="-122"/>
              </a:rPr>
              <a:t>机制</a:t>
            </a:r>
            <a:r>
              <a:rPr lang="en-US" altLang="zh-CN" sz="3200" b="1" dirty="0" smtClean="0">
                <a:solidFill>
                  <a:srgbClr val="002060"/>
                </a:solidFill>
                <a:latin typeface="楷体" panose="02010609060101010101" pitchFamily="49" charset="-122"/>
                <a:ea typeface="楷体" panose="02010609060101010101" pitchFamily="49" charset="-122"/>
              </a:rPr>
              <a:t>-</a:t>
            </a:r>
            <a:r>
              <a:rPr lang="zh-CN" altLang="en-US" sz="2400" b="1" dirty="0" smtClean="0">
                <a:solidFill>
                  <a:srgbClr val="002060"/>
                </a:solidFill>
                <a:latin typeface="楷体" panose="02010609060101010101" pitchFamily="49" charset="-122"/>
                <a:ea typeface="楷体" panose="02010609060101010101" pitchFamily="49" charset="-122"/>
              </a:rPr>
              <a:t>签名验证模型</a:t>
            </a:r>
            <a:endParaRPr lang="en-US" altLang="zh-CN" sz="2400" b="1" dirty="0">
              <a:solidFill>
                <a:srgbClr val="002060"/>
              </a:solidFill>
              <a:latin typeface="楷体" panose="02010609060101010101" pitchFamily="49" charset="-122"/>
              <a:ea typeface="楷体" panose="02010609060101010101" pitchFamily="49" charset="-122"/>
            </a:endParaRPr>
          </a:p>
        </p:txBody>
      </p:sp>
      <p:sp>
        <p:nvSpPr>
          <p:cNvPr id="9" name="文本框 8"/>
          <p:cNvSpPr txBox="1"/>
          <p:nvPr/>
        </p:nvSpPr>
        <p:spPr>
          <a:xfrm>
            <a:off x="789277" y="1581824"/>
            <a:ext cx="4857544"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000" b="1" dirty="0" smtClean="0">
                <a:latin typeface="华文宋体" panose="02010600040101010101" pitchFamily="2" charset="-122"/>
                <a:ea typeface="华文宋体" panose="02010600040101010101" pitchFamily="2" charset="-122"/>
              </a:rPr>
              <a:t>发送者</a:t>
            </a:r>
            <a:r>
              <a:rPr lang="zh-CN" altLang="en-US" sz="2000" b="1" dirty="0">
                <a:latin typeface="华文宋体" panose="02010600040101010101" pitchFamily="2" charset="-122"/>
                <a:ea typeface="华文宋体" panose="02010600040101010101" pitchFamily="2" charset="-122"/>
              </a:rPr>
              <a:t>使用私钥对数据进行签名，并将消息传递给接收者</a:t>
            </a:r>
            <a:r>
              <a:rPr lang="zh-CN" altLang="en-US" sz="2000" b="1" dirty="0" smtClean="0">
                <a:latin typeface="华文宋体" panose="02010600040101010101" pitchFamily="2" charset="-122"/>
                <a:ea typeface="华文宋体" panose="02010600040101010101" pitchFamily="2" charset="-122"/>
              </a:rPr>
              <a:t>。</a:t>
            </a:r>
            <a:endParaRPr lang="en-US" altLang="zh-CN" sz="2000" b="1" dirty="0" smtClean="0">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smtClean="0">
                <a:latin typeface="华文宋体" panose="02010600040101010101" pitchFamily="2" charset="-122"/>
                <a:ea typeface="华文宋体" panose="02010600040101010101" pitchFamily="2" charset="-122"/>
              </a:rPr>
              <a:t>接收</a:t>
            </a:r>
            <a:r>
              <a:rPr lang="zh-CN" altLang="en-US" sz="2000" b="1" dirty="0">
                <a:latin typeface="华文宋体" panose="02010600040101010101" pitchFamily="2" charset="-122"/>
                <a:ea typeface="华文宋体" panose="02010600040101010101" pitchFamily="2" charset="-122"/>
              </a:rPr>
              <a:t>方一端</a:t>
            </a:r>
            <a:r>
              <a:rPr lang="zh-CN" altLang="en-US" sz="2000" b="1" dirty="0" smtClean="0">
                <a:latin typeface="华文宋体" panose="02010600040101010101" pitchFamily="2" charset="-122"/>
                <a:ea typeface="华文宋体" panose="02010600040101010101" pitchFamily="2" charset="-122"/>
              </a:rPr>
              <a:t>获取到消息，</a:t>
            </a:r>
            <a:r>
              <a:rPr lang="zh-CN" altLang="en-US" sz="2000" b="1" dirty="0">
                <a:latin typeface="华文宋体" panose="02010600040101010101" pitchFamily="2" charset="-122"/>
                <a:ea typeface="华文宋体" panose="02010600040101010101" pitchFamily="2" charset="-122"/>
              </a:rPr>
              <a:t>就可以通过发送者的公钥验证其完整性。</a:t>
            </a:r>
            <a:endParaRPr lang="en-US" altLang="zh-CN" sz="2000" b="1" dirty="0">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smtClean="0">
                <a:latin typeface="华文宋体" panose="02010600040101010101" pitchFamily="2" charset="-122"/>
                <a:ea typeface="华文宋体" panose="02010600040101010101" pitchFamily="2" charset="-122"/>
              </a:rPr>
              <a:t>该</a:t>
            </a:r>
            <a:r>
              <a:rPr lang="zh-CN" altLang="en-US" sz="2000" b="1" dirty="0">
                <a:latin typeface="华文宋体" panose="02010600040101010101" pitchFamily="2" charset="-122"/>
                <a:ea typeface="华文宋体" panose="02010600040101010101" pitchFamily="2" charset="-122"/>
              </a:rPr>
              <a:t>模型没有进行加密操作，仅用于</a:t>
            </a:r>
            <a:r>
              <a:rPr lang="zh-CN" altLang="en-US" sz="2000" b="1" dirty="0" smtClean="0">
                <a:latin typeface="华文宋体" panose="02010600040101010101" pitchFamily="2" charset="-122"/>
                <a:ea typeface="华文宋体" panose="02010600040101010101" pitchFamily="2" charset="-122"/>
              </a:rPr>
              <a:t>消息验证和身份验证目的。</a:t>
            </a:r>
            <a:endParaRPr lang="zh-CN" altLang="en-US" sz="2000" b="1" dirty="0">
              <a:latin typeface="华文宋体" panose="02010600040101010101" pitchFamily="2" charset="-122"/>
              <a:ea typeface="华文宋体" panose="02010600040101010101" pitchFamily="2" charset="-122"/>
            </a:endParaRPr>
          </a:p>
        </p:txBody>
      </p:sp>
      <p:sp>
        <p:nvSpPr>
          <p:cNvPr id="11" name="文本框 10"/>
          <p:cNvSpPr txBox="1"/>
          <p:nvPr/>
        </p:nvSpPr>
        <p:spPr>
          <a:xfrm>
            <a:off x="789277" y="4980894"/>
            <a:ext cx="10921460" cy="1477328"/>
          </a:xfrm>
          <a:prstGeom prst="rect">
            <a:avLst/>
          </a:prstGeom>
          <a:noFill/>
        </p:spPr>
        <p:txBody>
          <a:bodyPr wrap="square" rtlCol="0">
            <a:spAutoFit/>
          </a:bodyPr>
          <a:lstStyle/>
          <a:p>
            <a:pPr>
              <a:lnSpc>
                <a:spcPct val="150000"/>
              </a:lnSpc>
            </a:pPr>
            <a:r>
              <a:rPr lang="en-US" altLang="zh-CN" dirty="0" smtClean="0">
                <a:solidFill>
                  <a:srgbClr val="002060"/>
                </a:solidFill>
              </a:rPr>
              <a:t>       </a:t>
            </a:r>
            <a:r>
              <a:rPr lang="zh-CN" altLang="en-US" sz="2000" b="1" dirty="0">
                <a:solidFill>
                  <a:srgbClr val="002060"/>
                </a:solidFill>
                <a:latin typeface="华文宋体" panose="02010600040101010101" pitchFamily="2" charset="-122"/>
                <a:ea typeface="华文宋体" panose="02010600040101010101" pitchFamily="2" charset="-122"/>
              </a:rPr>
              <a:t>与对称密钥算法比，非对称加密的计算速度较慢。因此，一般不用于大型文件的加密，只</a:t>
            </a:r>
            <a:r>
              <a:rPr lang="zh-CN" altLang="en-US" sz="2000" b="1" dirty="0" smtClean="0">
                <a:solidFill>
                  <a:srgbClr val="002060"/>
                </a:solidFill>
                <a:latin typeface="华文宋体" panose="02010600040101010101" pitchFamily="2" charset="-122"/>
                <a:ea typeface="华文宋体" panose="02010600040101010101" pitchFamily="2" charset="-122"/>
              </a:rPr>
              <a:t>对较小的数据</a:t>
            </a:r>
            <a:r>
              <a:rPr lang="zh-CN" altLang="en-US" sz="2000" b="1" dirty="0">
                <a:solidFill>
                  <a:srgbClr val="002060"/>
                </a:solidFill>
                <a:latin typeface="华文宋体" panose="02010600040101010101" pitchFamily="2" charset="-122"/>
                <a:ea typeface="华文宋体" panose="02010600040101010101" pitchFamily="2" charset="-122"/>
              </a:rPr>
              <a:t>进行加密。公钥算法通常用于加密对称算法的</a:t>
            </a:r>
            <a:r>
              <a:rPr lang="zh-CN" altLang="en-US" sz="2000" b="1" dirty="0">
                <a:solidFill>
                  <a:srgbClr val="FF0000"/>
                </a:solidFill>
                <a:latin typeface="华文宋体" panose="02010600040101010101" pitchFamily="2" charset="-122"/>
                <a:ea typeface="华文宋体" panose="02010600040101010101" pitchFamily="2" charset="-122"/>
              </a:rPr>
              <a:t>密钥</a:t>
            </a:r>
            <a:r>
              <a:rPr lang="zh-CN" altLang="en-US" sz="2000" b="1" dirty="0">
                <a:solidFill>
                  <a:srgbClr val="002060"/>
                </a:solidFill>
                <a:latin typeface="华文宋体" panose="02010600040101010101" pitchFamily="2" charset="-122"/>
                <a:ea typeface="华文宋体" panose="02010600040101010101" pitchFamily="2" charset="-122"/>
              </a:rPr>
              <a:t>，一旦密钥通过较为安全的方式建立，就可以使用对称密钥算法对数据进行加密。</a:t>
            </a:r>
          </a:p>
        </p:txBody>
      </p:sp>
      <p:grpSp>
        <p:nvGrpSpPr>
          <p:cNvPr id="12" name="Group 4"/>
          <p:cNvGrpSpPr>
            <a:grpSpLocks noChangeAspect="1"/>
          </p:cNvGrpSpPr>
          <p:nvPr/>
        </p:nvGrpSpPr>
        <p:grpSpPr bwMode="auto">
          <a:xfrm>
            <a:off x="5772150" y="1281113"/>
            <a:ext cx="6211888" cy="3478213"/>
            <a:chOff x="3636" y="807"/>
            <a:chExt cx="3913" cy="2191"/>
          </a:xfrm>
        </p:grpSpPr>
        <p:sp>
          <p:nvSpPr>
            <p:cNvPr id="13" name="AutoShape 3"/>
            <p:cNvSpPr>
              <a:spLocks noChangeAspect="1" noChangeArrowheads="1" noTextEdit="1"/>
            </p:cNvSpPr>
            <p:nvPr/>
          </p:nvSpPr>
          <p:spPr bwMode="auto">
            <a:xfrm>
              <a:off x="3636" y="807"/>
              <a:ext cx="3913" cy="2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 y="807"/>
              <a:ext cx="26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 y="807"/>
              <a:ext cx="260"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7"/>
            <p:cNvSpPr>
              <a:spLocks noEditPoints="1"/>
            </p:cNvSpPr>
            <p:nvPr/>
          </p:nvSpPr>
          <p:spPr bwMode="auto">
            <a:xfrm>
              <a:off x="4958" y="820"/>
              <a:ext cx="200" cy="418"/>
            </a:xfrm>
            <a:custGeom>
              <a:avLst/>
              <a:gdLst>
                <a:gd name="T0" fmla="*/ 586 w 726"/>
                <a:gd name="T1" fmla="*/ 458 h 1512"/>
                <a:gd name="T2" fmla="*/ 139 w 726"/>
                <a:gd name="T3" fmla="*/ 458 h 1512"/>
                <a:gd name="T4" fmla="*/ 54 w 726"/>
                <a:gd name="T5" fmla="*/ 487 h 1512"/>
                <a:gd name="T6" fmla="*/ 15 w 726"/>
                <a:gd name="T7" fmla="*/ 534 h 1512"/>
                <a:gd name="T8" fmla="*/ 0 w 726"/>
                <a:gd name="T9" fmla="*/ 595 h 1512"/>
                <a:gd name="T10" fmla="*/ 0 w 726"/>
                <a:gd name="T11" fmla="*/ 1112 h 1512"/>
                <a:gd name="T12" fmla="*/ 122 w 726"/>
                <a:gd name="T13" fmla="*/ 1112 h 1512"/>
                <a:gd name="T14" fmla="*/ 122 w 726"/>
                <a:gd name="T15" fmla="*/ 1512 h 1512"/>
                <a:gd name="T16" fmla="*/ 599 w 726"/>
                <a:gd name="T17" fmla="*/ 1512 h 1512"/>
                <a:gd name="T18" fmla="*/ 599 w 726"/>
                <a:gd name="T19" fmla="*/ 1112 h 1512"/>
                <a:gd name="T20" fmla="*/ 726 w 726"/>
                <a:gd name="T21" fmla="*/ 1112 h 1512"/>
                <a:gd name="T22" fmla="*/ 726 w 726"/>
                <a:gd name="T23" fmla="*/ 595 h 1512"/>
                <a:gd name="T24" fmla="*/ 696 w 726"/>
                <a:gd name="T25" fmla="*/ 511 h 1512"/>
                <a:gd name="T26" fmla="*/ 648 w 726"/>
                <a:gd name="T27" fmla="*/ 473 h 1512"/>
                <a:gd name="T28" fmla="*/ 586 w 726"/>
                <a:gd name="T29" fmla="*/ 458 h 1512"/>
                <a:gd name="T30" fmla="*/ 571 w 726"/>
                <a:gd name="T31" fmla="*/ 202 h 1512"/>
                <a:gd name="T32" fmla="*/ 363 w 726"/>
                <a:gd name="T33" fmla="*/ 0 h 1512"/>
                <a:gd name="T34" fmla="*/ 154 w 726"/>
                <a:gd name="T35" fmla="*/ 202 h 1512"/>
                <a:gd name="T36" fmla="*/ 363 w 726"/>
                <a:gd name="T37" fmla="*/ 404 h 1512"/>
                <a:gd name="T38" fmla="*/ 571 w 726"/>
                <a:gd name="T39" fmla="*/ 202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6" h="1512">
                  <a:moveTo>
                    <a:pt x="586" y="458"/>
                  </a:moveTo>
                  <a:lnTo>
                    <a:pt x="139" y="458"/>
                  </a:lnTo>
                  <a:cubicBezTo>
                    <a:pt x="107" y="458"/>
                    <a:pt x="78" y="469"/>
                    <a:pt x="54" y="487"/>
                  </a:cubicBezTo>
                  <a:cubicBezTo>
                    <a:pt x="38" y="499"/>
                    <a:pt x="24" y="515"/>
                    <a:pt x="15" y="534"/>
                  </a:cubicBezTo>
                  <a:cubicBezTo>
                    <a:pt x="5" y="552"/>
                    <a:pt x="0" y="573"/>
                    <a:pt x="0" y="595"/>
                  </a:cubicBezTo>
                  <a:lnTo>
                    <a:pt x="0" y="1112"/>
                  </a:lnTo>
                  <a:lnTo>
                    <a:pt x="122" y="1112"/>
                  </a:lnTo>
                  <a:lnTo>
                    <a:pt x="122" y="1512"/>
                  </a:lnTo>
                  <a:lnTo>
                    <a:pt x="599" y="1512"/>
                  </a:lnTo>
                  <a:lnTo>
                    <a:pt x="599" y="1112"/>
                  </a:lnTo>
                  <a:lnTo>
                    <a:pt x="726" y="1112"/>
                  </a:lnTo>
                  <a:lnTo>
                    <a:pt x="726" y="595"/>
                  </a:lnTo>
                  <a:cubicBezTo>
                    <a:pt x="726" y="563"/>
                    <a:pt x="715" y="534"/>
                    <a:pt x="696" y="511"/>
                  </a:cubicBezTo>
                  <a:cubicBezTo>
                    <a:pt x="683" y="495"/>
                    <a:pt x="667" y="482"/>
                    <a:pt x="648" y="473"/>
                  </a:cubicBezTo>
                  <a:cubicBezTo>
                    <a:pt x="630" y="463"/>
                    <a:pt x="608" y="458"/>
                    <a:pt x="586" y="458"/>
                  </a:cubicBezTo>
                  <a:close/>
                  <a:moveTo>
                    <a:pt x="571" y="202"/>
                  </a:moveTo>
                  <a:cubicBezTo>
                    <a:pt x="571" y="91"/>
                    <a:pt x="478" y="0"/>
                    <a:pt x="363" y="0"/>
                  </a:cubicBezTo>
                  <a:cubicBezTo>
                    <a:pt x="247" y="0"/>
                    <a:pt x="154" y="91"/>
                    <a:pt x="154" y="202"/>
                  </a:cubicBezTo>
                  <a:cubicBezTo>
                    <a:pt x="154" y="313"/>
                    <a:pt x="247" y="404"/>
                    <a:pt x="363" y="404"/>
                  </a:cubicBezTo>
                  <a:cubicBezTo>
                    <a:pt x="478" y="404"/>
                    <a:pt x="571" y="313"/>
                    <a:pt x="571" y="202"/>
                  </a:cubicBezTo>
                  <a:close/>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15" name="Freeform 8"/>
            <p:cNvSpPr>
              <a:spLocks noEditPoints="1"/>
            </p:cNvSpPr>
            <p:nvPr/>
          </p:nvSpPr>
          <p:spPr bwMode="auto">
            <a:xfrm>
              <a:off x="4958" y="820"/>
              <a:ext cx="200" cy="418"/>
            </a:xfrm>
            <a:custGeom>
              <a:avLst/>
              <a:gdLst>
                <a:gd name="T0" fmla="*/ 586 w 726"/>
                <a:gd name="T1" fmla="*/ 458 h 1512"/>
                <a:gd name="T2" fmla="*/ 139 w 726"/>
                <a:gd name="T3" fmla="*/ 458 h 1512"/>
                <a:gd name="T4" fmla="*/ 54 w 726"/>
                <a:gd name="T5" fmla="*/ 487 h 1512"/>
                <a:gd name="T6" fmla="*/ 15 w 726"/>
                <a:gd name="T7" fmla="*/ 534 h 1512"/>
                <a:gd name="T8" fmla="*/ 0 w 726"/>
                <a:gd name="T9" fmla="*/ 595 h 1512"/>
                <a:gd name="T10" fmla="*/ 0 w 726"/>
                <a:gd name="T11" fmla="*/ 1112 h 1512"/>
                <a:gd name="T12" fmla="*/ 122 w 726"/>
                <a:gd name="T13" fmla="*/ 1112 h 1512"/>
                <a:gd name="T14" fmla="*/ 122 w 726"/>
                <a:gd name="T15" fmla="*/ 1512 h 1512"/>
                <a:gd name="T16" fmla="*/ 599 w 726"/>
                <a:gd name="T17" fmla="*/ 1512 h 1512"/>
                <a:gd name="T18" fmla="*/ 599 w 726"/>
                <a:gd name="T19" fmla="*/ 1112 h 1512"/>
                <a:gd name="T20" fmla="*/ 726 w 726"/>
                <a:gd name="T21" fmla="*/ 1112 h 1512"/>
                <a:gd name="T22" fmla="*/ 726 w 726"/>
                <a:gd name="T23" fmla="*/ 595 h 1512"/>
                <a:gd name="T24" fmla="*/ 696 w 726"/>
                <a:gd name="T25" fmla="*/ 511 h 1512"/>
                <a:gd name="T26" fmla="*/ 648 w 726"/>
                <a:gd name="T27" fmla="*/ 473 h 1512"/>
                <a:gd name="T28" fmla="*/ 586 w 726"/>
                <a:gd name="T29" fmla="*/ 458 h 1512"/>
                <a:gd name="T30" fmla="*/ 363 w 726"/>
                <a:gd name="T31" fmla="*/ 1512 h 1512"/>
                <a:gd name="T32" fmla="*/ 363 w 726"/>
                <a:gd name="T33" fmla="*/ 1193 h 1512"/>
                <a:gd name="T34" fmla="*/ 122 w 726"/>
                <a:gd name="T35" fmla="*/ 1112 h 1512"/>
                <a:gd name="T36" fmla="*/ 122 w 726"/>
                <a:gd name="T37" fmla="*/ 837 h 1512"/>
                <a:gd name="T38" fmla="*/ 599 w 726"/>
                <a:gd name="T39" fmla="*/ 1112 h 1512"/>
                <a:gd name="T40" fmla="*/ 599 w 726"/>
                <a:gd name="T41" fmla="*/ 837 h 1512"/>
                <a:gd name="T42" fmla="*/ 571 w 726"/>
                <a:gd name="T43" fmla="*/ 202 h 1512"/>
                <a:gd name="T44" fmla="*/ 363 w 726"/>
                <a:gd name="T45" fmla="*/ 0 h 1512"/>
                <a:gd name="T46" fmla="*/ 154 w 726"/>
                <a:gd name="T47" fmla="*/ 202 h 1512"/>
                <a:gd name="T48" fmla="*/ 363 w 726"/>
                <a:gd name="T49" fmla="*/ 404 h 1512"/>
                <a:gd name="T50" fmla="*/ 571 w 726"/>
                <a:gd name="T51" fmla="*/ 202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6" h="1512">
                  <a:moveTo>
                    <a:pt x="586" y="458"/>
                  </a:moveTo>
                  <a:lnTo>
                    <a:pt x="139" y="458"/>
                  </a:lnTo>
                  <a:cubicBezTo>
                    <a:pt x="107" y="458"/>
                    <a:pt x="78" y="469"/>
                    <a:pt x="54" y="487"/>
                  </a:cubicBezTo>
                  <a:cubicBezTo>
                    <a:pt x="38" y="499"/>
                    <a:pt x="24" y="515"/>
                    <a:pt x="15" y="534"/>
                  </a:cubicBezTo>
                  <a:cubicBezTo>
                    <a:pt x="5" y="552"/>
                    <a:pt x="0" y="573"/>
                    <a:pt x="0" y="595"/>
                  </a:cubicBezTo>
                  <a:lnTo>
                    <a:pt x="0" y="1112"/>
                  </a:lnTo>
                  <a:lnTo>
                    <a:pt x="122" y="1112"/>
                  </a:lnTo>
                  <a:lnTo>
                    <a:pt x="122" y="1512"/>
                  </a:lnTo>
                  <a:lnTo>
                    <a:pt x="599" y="1512"/>
                  </a:lnTo>
                  <a:lnTo>
                    <a:pt x="599" y="1112"/>
                  </a:lnTo>
                  <a:lnTo>
                    <a:pt x="726" y="1112"/>
                  </a:lnTo>
                  <a:lnTo>
                    <a:pt x="726" y="595"/>
                  </a:lnTo>
                  <a:cubicBezTo>
                    <a:pt x="726" y="563"/>
                    <a:pt x="715" y="534"/>
                    <a:pt x="696" y="511"/>
                  </a:cubicBezTo>
                  <a:cubicBezTo>
                    <a:pt x="683" y="495"/>
                    <a:pt x="667" y="482"/>
                    <a:pt x="648" y="473"/>
                  </a:cubicBezTo>
                  <a:cubicBezTo>
                    <a:pt x="630" y="463"/>
                    <a:pt x="608" y="458"/>
                    <a:pt x="586" y="458"/>
                  </a:cubicBezTo>
                  <a:close/>
                  <a:moveTo>
                    <a:pt x="363" y="1512"/>
                  </a:moveTo>
                  <a:lnTo>
                    <a:pt x="363" y="1193"/>
                  </a:lnTo>
                  <a:moveTo>
                    <a:pt x="122" y="1112"/>
                  </a:moveTo>
                  <a:lnTo>
                    <a:pt x="122" y="837"/>
                  </a:lnTo>
                  <a:moveTo>
                    <a:pt x="599" y="1112"/>
                  </a:moveTo>
                  <a:lnTo>
                    <a:pt x="599" y="837"/>
                  </a:lnTo>
                  <a:moveTo>
                    <a:pt x="571" y="202"/>
                  </a:moveTo>
                  <a:cubicBezTo>
                    <a:pt x="571" y="91"/>
                    <a:pt x="478" y="0"/>
                    <a:pt x="363" y="0"/>
                  </a:cubicBezTo>
                  <a:cubicBezTo>
                    <a:pt x="247" y="0"/>
                    <a:pt x="154" y="91"/>
                    <a:pt x="154" y="202"/>
                  </a:cubicBezTo>
                  <a:cubicBezTo>
                    <a:pt x="154" y="313"/>
                    <a:pt x="247" y="404"/>
                    <a:pt x="363" y="404"/>
                  </a:cubicBezTo>
                  <a:cubicBezTo>
                    <a:pt x="478" y="404"/>
                    <a:pt x="571" y="313"/>
                    <a:pt x="571" y="202"/>
                  </a:cubicBezTo>
                  <a:close/>
                </a:path>
              </a:pathLst>
            </a:custGeom>
            <a:noFill/>
            <a:ln w="6350"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pic>
          <p:nvPicPr>
            <p:cNvPr id="205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5" y="807"/>
              <a:ext cx="261"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5" y="807"/>
              <a:ext cx="261"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reeform 11"/>
            <p:cNvSpPr>
              <a:spLocks noEditPoints="1"/>
            </p:cNvSpPr>
            <p:nvPr/>
          </p:nvSpPr>
          <p:spPr bwMode="auto">
            <a:xfrm>
              <a:off x="6111" y="820"/>
              <a:ext cx="200" cy="418"/>
            </a:xfrm>
            <a:custGeom>
              <a:avLst/>
              <a:gdLst>
                <a:gd name="T0" fmla="*/ 587 w 726"/>
                <a:gd name="T1" fmla="*/ 458 h 1512"/>
                <a:gd name="T2" fmla="*/ 140 w 726"/>
                <a:gd name="T3" fmla="*/ 458 h 1512"/>
                <a:gd name="T4" fmla="*/ 55 w 726"/>
                <a:gd name="T5" fmla="*/ 487 h 1512"/>
                <a:gd name="T6" fmla="*/ 15 w 726"/>
                <a:gd name="T7" fmla="*/ 534 h 1512"/>
                <a:gd name="T8" fmla="*/ 0 w 726"/>
                <a:gd name="T9" fmla="*/ 595 h 1512"/>
                <a:gd name="T10" fmla="*/ 0 w 726"/>
                <a:gd name="T11" fmla="*/ 1112 h 1512"/>
                <a:gd name="T12" fmla="*/ 123 w 726"/>
                <a:gd name="T13" fmla="*/ 1112 h 1512"/>
                <a:gd name="T14" fmla="*/ 123 w 726"/>
                <a:gd name="T15" fmla="*/ 1512 h 1512"/>
                <a:gd name="T16" fmla="*/ 599 w 726"/>
                <a:gd name="T17" fmla="*/ 1512 h 1512"/>
                <a:gd name="T18" fmla="*/ 599 w 726"/>
                <a:gd name="T19" fmla="*/ 1112 h 1512"/>
                <a:gd name="T20" fmla="*/ 726 w 726"/>
                <a:gd name="T21" fmla="*/ 1112 h 1512"/>
                <a:gd name="T22" fmla="*/ 726 w 726"/>
                <a:gd name="T23" fmla="*/ 595 h 1512"/>
                <a:gd name="T24" fmla="*/ 697 w 726"/>
                <a:gd name="T25" fmla="*/ 511 h 1512"/>
                <a:gd name="T26" fmla="*/ 649 w 726"/>
                <a:gd name="T27" fmla="*/ 473 h 1512"/>
                <a:gd name="T28" fmla="*/ 587 w 726"/>
                <a:gd name="T29" fmla="*/ 458 h 1512"/>
                <a:gd name="T30" fmla="*/ 572 w 726"/>
                <a:gd name="T31" fmla="*/ 202 h 1512"/>
                <a:gd name="T32" fmla="*/ 363 w 726"/>
                <a:gd name="T33" fmla="*/ 0 h 1512"/>
                <a:gd name="T34" fmla="*/ 155 w 726"/>
                <a:gd name="T35" fmla="*/ 202 h 1512"/>
                <a:gd name="T36" fmla="*/ 363 w 726"/>
                <a:gd name="T37" fmla="*/ 404 h 1512"/>
                <a:gd name="T38" fmla="*/ 572 w 726"/>
                <a:gd name="T39" fmla="*/ 202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6" h="1512">
                  <a:moveTo>
                    <a:pt x="587" y="458"/>
                  </a:moveTo>
                  <a:lnTo>
                    <a:pt x="140" y="458"/>
                  </a:lnTo>
                  <a:cubicBezTo>
                    <a:pt x="108" y="458"/>
                    <a:pt x="78" y="469"/>
                    <a:pt x="55" y="487"/>
                  </a:cubicBezTo>
                  <a:cubicBezTo>
                    <a:pt x="38" y="499"/>
                    <a:pt x="25" y="515"/>
                    <a:pt x="15" y="534"/>
                  </a:cubicBezTo>
                  <a:cubicBezTo>
                    <a:pt x="6" y="552"/>
                    <a:pt x="0" y="573"/>
                    <a:pt x="0" y="595"/>
                  </a:cubicBezTo>
                  <a:lnTo>
                    <a:pt x="0" y="1112"/>
                  </a:lnTo>
                  <a:lnTo>
                    <a:pt x="123" y="1112"/>
                  </a:lnTo>
                  <a:lnTo>
                    <a:pt x="123" y="1512"/>
                  </a:lnTo>
                  <a:lnTo>
                    <a:pt x="599" y="1512"/>
                  </a:lnTo>
                  <a:lnTo>
                    <a:pt x="599" y="1112"/>
                  </a:lnTo>
                  <a:lnTo>
                    <a:pt x="726" y="1112"/>
                  </a:lnTo>
                  <a:lnTo>
                    <a:pt x="726" y="595"/>
                  </a:lnTo>
                  <a:cubicBezTo>
                    <a:pt x="726" y="563"/>
                    <a:pt x="715" y="534"/>
                    <a:pt x="697" y="511"/>
                  </a:cubicBezTo>
                  <a:cubicBezTo>
                    <a:pt x="684" y="495"/>
                    <a:pt x="668" y="482"/>
                    <a:pt x="649" y="473"/>
                  </a:cubicBezTo>
                  <a:cubicBezTo>
                    <a:pt x="630" y="463"/>
                    <a:pt x="609" y="458"/>
                    <a:pt x="587" y="458"/>
                  </a:cubicBezTo>
                  <a:close/>
                  <a:moveTo>
                    <a:pt x="572" y="202"/>
                  </a:moveTo>
                  <a:cubicBezTo>
                    <a:pt x="572" y="91"/>
                    <a:pt x="479" y="0"/>
                    <a:pt x="363" y="0"/>
                  </a:cubicBezTo>
                  <a:cubicBezTo>
                    <a:pt x="248" y="0"/>
                    <a:pt x="155" y="91"/>
                    <a:pt x="155" y="202"/>
                  </a:cubicBezTo>
                  <a:cubicBezTo>
                    <a:pt x="155" y="313"/>
                    <a:pt x="248" y="404"/>
                    <a:pt x="363" y="404"/>
                  </a:cubicBezTo>
                  <a:cubicBezTo>
                    <a:pt x="479" y="404"/>
                    <a:pt x="572" y="313"/>
                    <a:pt x="572" y="202"/>
                  </a:cubicBezTo>
                  <a:close/>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17" name="Freeform 12"/>
            <p:cNvSpPr>
              <a:spLocks noEditPoints="1"/>
            </p:cNvSpPr>
            <p:nvPr/>
          </p:nvSpPr>
          <p:spPr bwMode="auto">
            <a:xfrm>
              <a:off x="6111" y="820"/>
              <a:ext cx="200" cy="418"/>
            </a:xfrm>
            <a:custGeom>
              <a:avLst/>
              <a:gdLst>
                <a:gd name="T0" fmla="*/ 587 w 726"/>
                <a:gd name="T1" fmla="*/ 458 h 1512"/>
                <a:gd name="T2" fmla="*/ 140 w 726"/>
                <a:gd name="T3" fmla="*/ 458 h 1512"/>
                <a:gd name="T4" fmla="*/ 55 w 726"/>
                <a:gd name="T5" fmla="*/ 487 h 1512"/>
                <a:gd name="T6" fmla="*/ 15 w 726"/>
                <a:gd name="T7" fmla="*/ 534 h 1512"/>
                <a:gd name="T8" fmla="*/ 0 w 726"/>
                <a:gd name="T9" fmla="*/ 595 h 1512"/>
                <a:gd name="T10" fmla="*/ 0 w 726"/>
                <a:gd name="T11" fmla="*/ 1112 h 1512"/>
                <a:gd name="T12" fmla="*/ 123 w 726"/>
                <a:gd name="T13" fmla="*/ 1112 h 1512"/>
                <a:gd name="T14" fmla="*/ 123 w 726"/>
                <a:gd name="T15" fmla="*/ 1512 h 1512"/>
                <a:gd name="T16" fmla="*/ 599 w 726"/>
                <a:gd name="T17" fmla="*/ 1512 h 1512"/>
                <a:gd name="T18" fmla="*/ 599 w 726"/>
                <a:gd name="T19" fmla="*/ 1112 h 1512"/>
                <a:gd name="T20" fmla="*/ 726 w 726"/>
                <a:gd name="T21" fmla="*/ 1112 h 1512"/>
                <a:gd name="T22" fmla="*/ 726 w 726"/>
                <a:gd name="T23" fmla="*/ 595 h 1512"/>
                <a:gd name="T24" fmla="*/ 697 w 726"/>
                <a:gd name="T25" fmla="*/ 511 h 1512"/>
                <a:gd name="T26" fmla="*/ 649 w 726"/>
                <a:gd name="T27" fmla="*/ 473 h 1512"/>
                <a:gd name="T28" fmla="*/ 587 w 726"/>
                <a:gd name="T29" fmla="*/ 458 h 1512"/>
                <a:gd name="T30" fmla="*/ 363 w 726"/>
                <a:gd name="T31" fmla="*/ 1512 h 1512"/>
                <a:gd name="T32" fmla="*/ 363 w 726"/>
                <a:gd name="T33" fmla="*/ 1193 h 1512"/>
                <a:gd name="T34" fmla="*/ 123 w 726"/>
                <a:gd name="T35" fmla="*/ 1112 h 1512"/>
                <a:gd name="T36" fmla="*/ 123 w 726"/>
                <a:gd name="T37" fmla="*/ 837 h 1512"/>
                <a:gd name="T38" fmla="*/ 599 w 726"/>
                <a:gd name="T39" fmla="*/ 1112 h 1512"/>
                <a:gd name="T40" fmla="*/ 599 w 726"/>
                <a:gd name="T41" fmla="*/ 837 h 1512"/>
                <a:gd name="T42" fmla="*/ 572 w 726"/>
                <a:gd name="T43" fmla="*/ 202 h 1512"/>
                <a:gd name="T44" fmla="*/ 363 w 726"/>
                <a:gd name="T45" fmla="*/ 0 h 1512"/>
                <a:gd name="T46" fmla="*/ 155 w 726"/>
                <a:gd name="T47" fmla="*/ 202 h 1512"/>
                <a:gd name="T48" fmla="*/ 363 w 726"/>
                <a:gd name="T49" fmla="*/ 404 h 1512"/>
                <a:gd name="T50" fmla="*/ 572 w 726"/>
                <a:gd name="T51" fmla="*/ 202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6" h="1512">
                  <a:moveTo>
                    <a:pt x="587" y="458"/>
                  </a:moveTo>
                  <a:lnTo>
                    <a:pt x="140" y="458"/>
                  </a:lnTo>
                  <a:cubicBezTo>
                    <a:pt x="108" y="458"/>
                    <a:pt x="78" y="469"/>
                    <a:pt x="55" y="487"/>
                  </a:cubicBezTo>
                  <a:cubicBezTo>
                    <a:pt x="38" y="499"/>
                    <a:pt x="25" y="515"/>
                    <a:pt x="15" y="534"/>
                  </a:cubicBezTo>
                  <a:cubicBezTo>
                    <a:pt x="6" y="552"/>
                    <a:pt x="0" y="573"/>
                    <a:pt x="0" y="595"/>
                  </a:cubicBezTo>
                  <a:lnTo>
                    <a:pt x="0" y="1112"/>
                  </a:lnTo>
                  <a:lnTo>
                    <a:pt x="123" y="1112"/>
                  </a:lnTo>
                  <a:lnTo>
                    <a:pt x="123" y="1512"/>
                  </a:lnTo>
                  <a:lnTo>
                    <a:pt x="599" y="1512"/>
                  </a:lnTo>
                  <a:lnTo>
                    <a:pt x="599" y="1112"/>
                  </a:lnTo>
                  <a:lnTo>
                    <a:pt x="726" y="1112"/>
                  </a:lnTo>
                  <a:lnTo>
                    <a:pt x="726" y="595"/>
                  </a:lnTo>
                  <a:cubicBezTo>
                    <a:pt x="726" y="563"/>
                    <a:pt x="715" y="534"/>
                    <a:pt x="697" y="511"/>
                  </a:cubicBezTo>
                  <a:cubicBezTo>
                    <a:pt x="684" y="495"/>
                    <a:pt x="668" y="482"/>
                    <a:pt x="649" y="473"/>
                  </a:cubicBezTo>
                  <a:cubicBezTo>
                    <a:pt x="630" y="463"/>
                    <a:pt x="609" y="458"/>
                    <a:pt x="587" y="458"/>
                  </a:cubicBezTo>
                  <a:close/>
                  <a:moveTo>
                    <a:pt x="363" y="1512"/>
                  </a:moveTo>
                  <a:lnTo>
                    <a:pt x="363" y="1193"/>
                  </a:lnTo>
                  <a:moveTo>
                    <a:pt x="123" y="1112"/>
                  </a:moveTo>
                  <a:lnTo>
                    <a:pt x="123" y="837"/>
                  </a:lnTo>
                  <a:moveTo>
                    <a:pt x="599" y="1112"/>
                  </a:moveTo>
                  <a:lnTo>
                    <a:pt x="599" y="837"/>
                  </a:lnTo>
                  <a:moveTo>
                    <a:pt x="572" y="202"/>
                  </a:moveTo>
                  <a:cubicBezTo>
                    <a:pt x="572" y="91"/>
                    <a:pt x="479" y="0"/>
                    <a:pt x="363" y="0"/>
                  </a:cubicBezTo>
                  <a:cubicBezTo>
                    <a:pt x="248" y="0"/>
                    <a:pt x="155" y="91"/>
                    <a:pt x="155" y="202"/>
                  </a:cubicBezTo>
                  <a:cubicBezTo>
                    <a:pt x="155" y="313"/>
                    <a:pt x="248" y="404"/>
                    <a:pt x="363" y="404"/>
                  </a:cubicBezTo>
                  <a:cubicBezTo>
                    <a:pt x="479" y="404"/>
                    <a:pt x="572" y="313"/>
                    <a:pt x="572" y="202"/>
                  </a:cubicBezTo>
                  <a:close/>
                </a:path>
              </a:pathLst>
            </a:custGeom>
            <a:noFill/>
            <a:ln w="6350" cap="sq">
              <a:solidFill>
                <a:srgbClr val="C8C8C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pic>
          <p:nvPicPr>
            <p:cNvPr id="2061"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9" y="1369"/>
              <a:ext cx="43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4"/>
            <p:cNvSpPr>
              <a:spLocks noChangeArrowheads="1"/>
            </p:cNvSpPr>
            <p:nvPr/>
          </p:nvSpPr>
          <p:spPr bwMode="auto">
            <a:xfrm>
              <a:off x="4841" y="1372"/>
              <a:ext cx="434" cy="326"/>
            </a:xfrm>
            <a:prstGeom prst="rect">
              <a:avLst/>
            </a:prstGeom>
            <a:noFill/>
            <a:ln w="6350"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19" name="Rectangle 15"/>
            <p:cNvSpPr>
              <a:spLocks noChangeArrowheads="1"/>
            </p:cNvSpPr>
            <p:nvPr/>
          </p:nvSpPr>
          <p:spPr bwMode="auto">
            <a:xfrm>
              <a:off x="5014" y="1422"/>
              <a:ext cx="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smtClean="0">
                  <a:ln>
                    <a:noFill/>
                  </a:ln>
                  <a:solidFill>
                    <a:srgbClr val="002060"/>
                  </a:solidFill>
                  <a:effectLst/>
                  <a:latin typeface="Calibri" panose="020F0502020204030204" pitchFamily="34" charset="0"/>
                </a:rPr>
                <a:t>P</a:t>
              </a:r>
              <a:endParaRPr kumimoji="0" lang="zh-CN" altLang="zh-CN" sz="1800" b="0" i="0" u="none" strike="noStrike" cap="none" normalizeH="0" baseline="0" smtClean="0">
                <a:ln>
                  <a:noFill/>
                </a:ln>
                <a:solidFill>
                  <a:srgbClr val="002060"/>
                </a:solidFill>
                <a:effectLst/>
              </a:endParaRPr>
            </a:p>
          </p:txBody>
        </p:sp>
        <p:pic>
          <p:nvPicPr>
            <p:cNvPr id="2064"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7" y="1984"/>
              <a:ext cx="341"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17"/>
            <p:cNvSpPr>
              <a:spLocks noChangeArrowheads="1"/>
            </p:cNvSpPr>
            <p:nvPr/>
          </p:nvSpPr>
          <p:spPr bwMode="auto">
            <a:xfrm>
              <a:off x="4891" y="1987"/>
              <a:ext cx="334" cy="334"/>
            </a:xfrm>
            <a:prstGeom prst="ellipse">
              <a:avLst/>
            </a:prstGeom>
            <a:noFill/>
            <a:ln w="6350"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21" name="Rectangle 18"/>
            <p:cNvSpPr>
              <a:spLocks noChangeArrowheads="1"/>
            </p:cNvSpPr>
            <p:nvPr/>
          </p:nvSpPr>
          <p:spPr bwMode="auto">
            <a:xfrm>
              <a:off x="5019" y="2041"/>
              <a:ext cx="8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smtClean="0">
                  <a:ln>
                    <a:noFill/>
                  </a:ln>
                  <a:solidFill>
                    <a:srgbClr val="002060"/>
                  </a:solidFill>
                  <a:effectLst/>
                  <a:latin typeface="Calibri" panose="020F0502020204030204" pitchFamily="34" charset="0"/>
                </a:rPr>
                <a:t>S</a:t>
              </a:r>
              <a:endParaRPr kumimoji="0" lang="zh-CN" altLang="zh-CN" sz="1800" b="0" i="0" u="none" strike="noStrike" cap="none" normalizeH="0" baseline="0" smtClean="0">
                <a:ln>
                  <a:noFill/>
                </a:ln>
                <a:solidFill>
                  <a:srgbClr val="002060"/>
                </a:solidFill>
                <a:effectLst/>
              </a:endParaRPr>
            </a:p>
          </p:txBody>
        </p:sp>
        <p:pic>
          <p:nvPicPr>
            <p:cNvPr id="2067"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1" y="2626"/>
              <a:ext cx="43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0"/>
            <p:cNvSpPr>
              <a:spLocks noChangeArrowheads="1"/>
            </p:cNvSpPr>
            <p:nvPr/>
          </p:nvSpPr>
          <p:spPr bwMode="auto">
            <a:xfrm>
              <a:off x="4824" y="2626"/>
              <a:ext cx="434" cy="327"/>
            </a:xfrm>
            <a:prstGeom prst="rect">
              <a:avLst/>
            </a:prstGeom>
            <a:noFill/>
            <a:ln w="6350"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23" name="Rectangle 21"/>
            <p:cNvSpPr>
              <a:spLocks noChangeArrowheads="1"/>
            </p:cNvSpPr>
            <p:nvPr/>
          </p:nvSpPr>
          <p:spPr bwMode="auto">
            <a:xfrm>
              <a:off x="4996" y="2677"/>
              <a:ext cx="9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smtClean="0">
                  <a:ln>
                    <a:noFill/>
                  </a:ln>
                  <a:solidFill>
                    <a:srgbClr val="002060"/>
                  </a:solidFill>
                  <a:effectLst/>
                  <a:latin typeface="Calibri" panose="020F0502020204030204" pitchFamily="34" charset="0"/>
                </a:rPr>
                <a:t>C</a:t>
              </a:r>
              <a:endParaRPr kumimoji="0" lang="zh-CN" altLang="zh-CN" sz="1800" b="0" i="0" u="none" strike="noStrike" cap="none" normalizeH="0" baseline="0" smtClean="0">
                <a:ln>
                  <a:noFill/>
                </a:ln>
                <a:solidFill>
                  <a:srgbClr val="002060"/>
                </a:solidFill>
                <a:effectLst/>
              </a:endParaRPr>
            </a:p>
          </p:txBody>
        </p:sp>
        <p:sp>
          <p:nvSpPr>
            <p:cNvPr id="24" name="Line 22"/>
            <p:cNvSpPr>
              <a:spLocks noChangeShapeType="1"/>
            </p:cNvSpPr>
            <p:nvPr/>
          </p:nvSpPr>
          <p:spPr bwMode="auto">
            <a:xfrm>
              <a:off x="5058" y="1698"/>
              <a:ext cx="0" cy="232"/>
            </a:xfrm>
            <a:prstGeom prst="line">
              <a:avLst/>
            </a:prstGeom>
            <a:noFill/>
            <a:ln w="2857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25" name="Freeform 23"/>
            <p:cNvSpPr>
              <a:spLocks/>
            </p:cNvSpPr>
            <p:nvPr/>
          </p:nvSpPr>
          <p:spPr bwMode="auto">
            <a:xfrm>
              <a:off x="5025" y="1922"/>
              <a:ext cx="65" cy="65"/>
            </a:xfrm>
            <a:custGeom>
              <a:avLst/>
              <a:gdLst>
                <a:gd name="T0" fmla="*/ 65 w 65"/>
                <a:gd name="T1" fmla="*/ 0 h 65"/>
                <a:gd name="T2" fmla="*/ 33 w 65"/>
                <a:gd name="T3" fmla="*/ 65 h 65"/>
                <a:gd name="T4" fmla="*/ 0 w 65"/>
                <a:gd name="T5" fmla="*/ 0 h 65"/>
                <a:gd name="T6" fmla="*/ 65 w 65"/>
                <a:gd name="T7" fmla="*/ 0 h 65"/>
              </a:gdLst>
              <a:ahLst/>
              <a:cxnLst>
                <a:cxn ang="0">
                  <a:pos x="T0" y="T1"/>
                </a:cxn>
                <a:cxn ang="0">
                  <a:pos x="T2" y="T3"/>
                </a:cxn>
                <a:cxn ang="0">
                  <a:pos x="T4" y="T5"/>
                </a:cxn>
                <a:cxn ang="0">
                  <a:pos x="T6" y="T7"/>
                </a:cxn>
              </a:cxnLst>
              <a:rect l="0" t="0" r="r" b="b"/>
              <a:pathLst>
                <a:path w="65" h="65">
                  <a:moveTo>
                    <a:pt x="65" y="0"/>
                  </a:moveTo>
                  <a:lnTo>
                    <a:pt x="33" y="65"/>
                  </a:lnTo>
                  <a:lnTo>
                    <a:pt x="0" y="0"/>
                  </a:lnTo>
                  <a:lnTo>
                    <a:pt x="65"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26" name="Line 24"/>
            <p:cNvSpPr>
              <a:spLocks noChangeShapeType="1"/>
            </p:cNvSpPr>
            <p:nvPr/>
          </p:nvSpPr>
          <p:spPr bwMode="auto">
            <a:xfrm>
              <a:off x="5041" y="2341"/>
              <a:ext cx="0" cy="228"/>
            </a:xfrm>
            <a:prstGeom prst="line">
              <a:avLst/>
            </a:prstGeom>
            <a:noFill/>
            <a:ln w="2857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27" name="Freeform 25"/>
            <p:cNvSpPr>
              <a:spLocks/>
            </p:cNvSpPr>
            <p:nvPr/>
          </p:nvSpPr>
          <p:spPr bwMode="auto">
            <a:xfrm>
              <a:off x="5009" y="2561"/>
              <a:ext cx="65" cy="65"/>
            </a:xfrm>
            <a:custGeom>
              <a:avLst/>
              <a:gdLst>
                <a:gd name="T0" fmla="*/ 65 w 65"/>
                <a:gd name="T1" fmla="*/ 0 h 65"/>
                <a:gd name="T2" fmla="*/ 32 w 65"/>
                <a:gd name="T3" fmla="*/ 65 h 65"/>
                <a:gd name="T4" fmla="*/ 0 w 65"/>
                <a:gd name="T5" fmla="*/ 0 h 65"/>
                <a:gd name="T6" fmla="*/ 65 w 65"/>
                <a:gd name="T7" fmla="*/ 0 h 65"/>
              </a:gdLst>
              <a:ahLst/>
              <a:cxnLst>
                <a:cxn ang="0">
                  <a:pos x="T0" y="T1"/>
                </a:cxn>
                <a:cxn ang="0">
                  <a:pos x="T2" y="T3"/>
                </a:cxn>
                <a:cxn ang="0">
                  <a:pos x="T4" y="T5"/>
                </a:cxn>
                <a:cxn ang="0">
                  <a:pos x="T6" y="T7"/>
                </a:cxn>
              </a:cxnLst>
              <a:rect l="0" t="0" r="r" b="b"/>
              <a:pathLst>
                <a:path w="65" h="65">
                  <a:moveTo>
                    <a:pt x="65" y="0"/>
                  </a:moveTo>
                  <a:lnTo>
                    <a:pt x="32" y="65"/>
                  </a:lnTo>
                  <a:lnTo>
                    <a:pt x="0" y="0"/>
                  </a:lnTo>
                  <a:lnTo>
                    <a:pt x="65"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28" name="Rectangle 26"/>
            <p:cNvSpPr>
              <a:spLocks noChangeArrowheads="1"/>
            </p:cNvSpPr>
            <p:nvPr/>
          </p:nvSpPr>
          <p:spPr bwMode="auto">
            <a:xfrm>
              <a:off x="3727" y="1896"/>
              <a:ext cx="47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rgbClr val="002060"/>
                  </a:solidFill>
                  <a:effectLst/>
                  <a:latin typeface="Calibri" panose="020F0502020204030204" pitchFamily="34" charset="0"/>
                </a:rPr>
                <a:t>SENDER</a:t>
              </a:r>
              <a:endParaRPr kumimoji="0" lang="zh-CN" altLang="zh-CN" sz="1800" b="0" i="0" u="none" strike="noStrike" cap="none" normalizeH="0" baseline="0" dirty="0" smtClean="0">
                <a:ln>
                  <a:noFill/>
                </a:ln>
                <a:solidFill>
                  <a:srgbClr val="002060"/>
                </a:solidFill>
                <a:effectLst/>
              </a:endParaRPr>
            </a:p>
          </p:txBody>
        </p:sp>
        <p:sp>
          <p:nvSpPr>
            <p:cNvPr id="29" name="Rectangle 27"/>
            <p:cNvSpPr>
              <a:spLocks noChangeArrowheads="1"/>
            </p:cNvSpPr>
            <p:nvPr/>
          </p:nvSpPr>
          <p:spPr bwMode="auto">
            <a:xfrm>
              <a:off x="3713" y="2066"/>
              <a:ext cx="48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2060"/>
                  </a:solidFill>
                  <a:effectLst/>
                  <a:latin typeface="Calibri" panose="020F0502020204030204" pitchFamily="34" charset="0"/>
                </a:rPr>
                <a:t>PRIVATE</a:t>
              </a:r>
              <a:endParaRPr kumimoji="0" lang="zh-CN" altLang="zh-CN" sz="1800" b="0" i="0" u="none" strike="noStrike" cap="none" normalizeH="0" baseline="0" smtClean="0">
                <a:ln>
                  <a:noFill/>
                </a:ln>
                <a:solidFill>
                  <a:srgbClr val="002060"/>
                </a:solidFill>
                <a:effectLst/>
              </a:endParaRPr>
            </a:p>
          </p:txBody>
        </p:sp>
        <p:sp>
          <p:nvSpPr>
            <p:cNvPr id="30" name="Rectangle 28"/>
            <p:cNvSpPr>
              <a:spLocks noChangeArrowheads="1"/>
            </p:cNvSpPr>
            <p:nvPr/>
          </p:nvSpPr>
          <p:spPr bwMode="auto">
            <a:xfrm>
              <a:off x="3851" y="2236"/>
              <a:ext cx="2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2060"/>
                  </a:solidFill>
                  <a:effectLst/>
                  <a:latin typeface="Calibri" panose="020F0502020204030204" pitchFamily="34" charset="0"/>
                </a:rPr>
                <a:t>KEY</a:t>
              </a:r>
              <a:endParaRPr kumimoji="0" lang="zh-CN" altLang="zh-CN" sz="1800" b="0" i="0" u="none" strike="noStrike" cap="none" normalizeH="0" baseline="0" smtClean="0">
                <a:ln>
                  <a:noFill/>
                </a:ln>
                <a:solidFill>
                  <a:srgbClr val="002060"/>
                </a:solidFill>
                <a:effectLst/>
              </a:endParaRPr>
            </a:p>
          </p:txBody>
        </p:sp>
        <p:sp>
          <p:nvSpPr>
            <p:cNvPr id="31" name="Line 29"/>
            <p:cNvSpPr>
              <a:spLocks noChangeShapeType="1"/>
            </p:cNvSpPr>
            <p:nvPr/>
          </p:nvSpPr>
          <p:spPr bwMode="auto">
            <a:xfrm>
              <a:off x="4245" y="2154"/>
              <a:ext cx="589" cy="0"/>
            </a:xfrm>
            <a:prstGeom prst="line">
              <a:avLst/>
            </a:prstGeom>
            <a:noFill/>
            <a:ln w="2857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32" name="Freeform 30"/>
            <p:cNvSpPr>
              <a:spLocks/>
            </p:cNvSpPr>
            <p:nvPr/>
          </p:nvSpPr>
          <p:spPr bwMode="auto">
            <a:xfrm>
              <a:off x="4826" y="2121"/>
              <a:ext cx="65" cy="66"/>
            </a:xfrm>
            <a:custGeom>
              <a:avLst/>
              <a:gdLst>
                <a:gd name="T0" fmla="*/ 0 w 65"/>
                <a:gd name="T1" fmla="*/ 0 h 66"/>
                <a:gd name="T2" fmla="*/ 65 w 65"/>
                <a:gd name="T3" fmla="*/ 33 h 66"/>
                <a:gd name="T4" fmla="*/ 0 w 65"/>
                <a:gd name="T5" fmla="*/ 66 h 66"/>
                <a:gd name="T6" fmla="*/ 0 w 65"/>
                <a:gd name="T7" fmla="*/ 0 h 66"/>
              </a:gdLst>
              <a:ahLst/>
              <a:cxnLst>
                <a:cxn ang="0">
                  <a:pos x="T0" y="T1"/>
                </a:cxn>
                <a:cxn ang="0">
                  <a:pos x="T2" y="T3"/>
                </a:cxn>
                <a:cxn ang="0">
                  <a:pos x="T4" y="T5"/>
                </a:cxn>
                <a:cxn ang="0">
                  <a:pos x="T6" y="T7"/>
                </a:cxn>
              </a:cxnLst>
              <a:rect l="0" t="0" r="r" b="b"/>
              <a:pathLst>
                <a:path w="65" h="66">
                  <a:moveTo>
                    <a:pt x="0" y="0"/>
                  </a:moveTo>
                  <a:lnTo>
                    <a:pt x="65" y="33"/>
                  </a:lnTo>
                  <a:lnTo>
                    <a:pt x="0" y="66"/>
                  </a:lnTo>
                  <a:lnTo>
                    <a:pt x="0"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pic>
          <p:nvPicPr>
            <p:cNvPr id="2079"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93" y="1369"/>
              <a:ext cx="43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2"/>
            <p:cNvSpPr>
              <a:spLocks noChangeArrowheads="1"/>
            </p:cNvSpPr>
            <p:nvPr/>
          </p:nvSpPr>
          <p:spPr bwMode="auto">
            <a:xfrm>
              <a:off x="5994" y="1372"/>
              <a:ext cx="434" cy="326"/>
            </a:xfrm>
            <a:prstGeom prst="rect">
              <a:avLst/>
            </a:prstGeom>
            <a:noFill/>
            <a:ln w="6350"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34" name="Rectangle 33"/>
            <p:cNvSpPr>
              <a:spLocks noChangeArrowheads="1"/>
            </p:cNvSpPr>
            <p:nvPr/>
          </p:nvSpPr>
          <p:spPr bwMode="auto">
            <a:xfrm>
              <a:off x="6167" y="1422"/>
              <a:ext cx="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smtClean="0">
                  <a:ln>
                    <a:noFill/>
                  </a:ln>
                  <a:solidFill>
                    <a:srgbClr val="002060"/>
                  </a:solidFill>
                  <a:effectLst/>
                  <a:latin typeface="Calibri" panose="020F0502020204030204" pitchFamily="34" charset="0"/>
                </a:rPr>
                <a:t>P</a:t>
              </a:r>
              <a:endParaRPr kumimoji="0" lang="zh-CN" altLang="zh-CN" sz="1800" b="0" i="0" u="none" strike="noStrike" cap="none" normalizeH="0" baseline="0" smtClean="0">
                <a:ln>
                  <a:noFill/>
                </a:ln>
                <a:solidFill>
                  <a:srgbClr val="002060"/>
                </a:solidFill>
                <a:effectLst/>
              </a:endParaRPr>
            </a:p>
          </p:txBody>
        </p:sp>
        <p:pic>
          <p:nvPicPr>
            <p:cNvPr id="2082"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41" y="1984"/>
              <a:ext cx="341"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Oval 35"/>
            <p:cNvSpPr>
              <a:spLocks noChangeArrowheads="1"/>
            </p:cNvSpPr>
            <p:nvPr/>
          </p:nvSpPr>
          <p:spPr bwMode="auto">
            <a:xfrm>
              <a:off x="6044" y="1987"/>
              <a:ext cx="334" cy="334"/>
            </a:xfrm>
            <a:prstGeom prst="ellipse">
              <a:avLst/>
            </a:prstGeom>
            <a:noFill/>
            <a:ln w="6350"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36" name="Rectangle 36"/>
            <p:cNvSpPr>
              <a:spLocks noChangeArrowheads="1"/>
            </p:cNvSpPr>
            <p:nvPr/>
          </p:nvSpPr>
          <p:spPr bwMode="auto">
            <a:xfrm>
              <a:off x="6163" y="2041"/>
              <a:ext cx="10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smtClean="0">
                  <a:ln>
                    <a:noFill/>
                  </a:ln>
                  <a:solidFill>
                    <a:srgbClr val="002060"/>
                  </a:solidFill>
                  <a:effectLst/>
                  <a:latin typeface="Calibri" panose="020F0502020204030204" pitchFamily="34" charset="0"/>
                </a:rPr>
                <a:t>V</a:t>
              </a:r>
              <a:endParaRPr kumimoji="0" lang="zh-CN" altLang="zh-CN" sz="1800" b="0" i="0" u="none" strike="noStrike" cap="none" normalizeH="0" baseline="0" smtClean="0">
                <a:ln>
                  <a:noFill/>
                </a:ln>
                <a:solidFill>
                  <a:srgbClr val="002060"/>
                </a:solidFill>
                <a:effectLst/>
              </a:endParaRPr>
            </a:p>
          </p:txBody>
        </p:sp>
        <p:pic>
          <p:nvPicPr>
            <p:cNvPr id="2085"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75" y="2626"/>
              <a:ext cx="43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8"/>
            <p:cNvSpPr>
              <a:spLocks noChangeArrowheads="1"/>
            </p:cNvSpPr>
            <p:nvPr/>
          </p:nvSpPr>
          <p:spPr bwMode="auto">
            <a:xfrm>
              <a:off x="5977" y="2626"/>
              <a:ext cx="435" cy="327"/>
            </a:xfrm>
            <a:prstGeom prst="rect">
              <a:avLst/>
            </a:prstGeom>
            <a:noFill/>
            <a:ln w="6350" cap="sq">
              <a:solidFill>
                <a:srgbClr val="4F88B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38" name="Rectangle 39"/>
            <p:cNvSpPr>
              <a:spLocks noChangeArrowheads="1"/>
            </p:cNvSpPr>
            <p:nvPr/>
          </p:nvSpPr>
          <p:spPr bwMode="auto">
            <a:xfrm>
              <a:off x="6149" y="2677"/>
              <a:ext cx="9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smtClean="0">
                  <a:ln>
                    <a:noFill/>
                  </a:ln>
                  <a:solidFill>
                    <a:srgbClr val="002060"/>
                  </a:solidFill>
                  <a:effectLst/>
                  <a:latin typeface="Calibri" panose="020F0502020204030204" pitchFamily="34" charset="0"/>
                </a:rPr>
                <a:t>C</a:t>
              </a:r>
              <a:endParaRPr kumimoji="0" lang="zh-CN" altLang="zh-CN" sz="1800" b="0" i="0" u="none" strike="noStrike" cap="none" normalizeH="0" baseline="0" smtClean="0">
                <a:ln>
                  <a:noFill/>
                </a:ln>
                <a:solidFill>
                  <a:srgbClr val="002060"/>
                </a:solidFill>
                <a:effectLst/>
              </a:endParaRPr>
            </a:p>
          </p:txBody>
        </p:sp>
        <p:sp>
          <p:nvSpPr>
            <p:cNvPr id="39" name="Line 40"/>
            <p:cNvSpPr>
              <a:spLocks noChangeShapeType="1"/>
            </p:cNvSpPr>
            <p:nvPr/>
          </p:nvSpPr>
          <p:spPr bwMode="auto">
            <a:xfrm>
              <a:off x="6211" y="1698"/>
              <a:ext cx="0" cy="232"/>
            </a:xfrm>
            <a:prstGeom prst="line">
              <a:avLst/>
            </a:prstGeom>
            <a:noFill/>
            <a:ln w="2857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40" name="Freeform 41"/>
            <p:cNvSpPr>
              <a:spLocks/>
            </p:cNvSpPr>
            <p:nvPr/>
          </p:nvSpPr>
          <p:spPr bwMode="auto">
            <a:xfrm>
              <a:off x="6179" y="1922"/>
              <a:ext cx="65" cy="65"/>
            </a:xfrm>
            <a:custGeom>
              <a:avLst/>
              <a:gdLst>
                <a:gd name="T0" fmla="*/ 65 w 65"/>
                <a:gd name="T1" fmla="*/ 0 h 65"/>
                <a:gd name="T2" fmla="*/ 32 w 65"/>
                <a:gd name="T3" fmla="*/ 65 h 65"/>
                <a:gd name="T4" fmla="*/ 0 w 65"/>
                <a:gd name="T5" fmla="*/ 0 h 65"/>
                <a:gd name="T6" fmla="*/ 65 w 65"/>
                <a:gd name="T7" fmla="*/ 0 h 65"/>
              </a:gdLst>
              <a:ahLst/>
              <a:cxnLst>
                <a:cxn ang="0">
                  <a:pos x="T0" y="T1"/>
                </a:cxn>
                <a:cxn ang="0">
                  <a:pos x="T2" y="T3"/>
                </a:cxn>
                <a:cxn ang="0">
                  <a:pos x="T4" y="T5"/>
                </a:cxn>
                <a:cxn ang="0">
                  <a:pos x="T6" y="T7"/>
                </a:cxn>
              </a:cxnLst>
              <a:rect l="0" t="0" r="r" b="b"/>
              <a:pathLst>
                <a:path w="65" h="65">
                  <a:moveTo>
                    <a:pt x="65" y="0"/>
                  </a:moveTo>
                  <a:lnTo>
                    <a:pt x="32" y="65"/>
                  </a:lnTo>
                  <a:lnTo>
                    <a:pt x="0" y="0"/>
                  </a:lnTo>
                  <a:lnTo>
                    <a:pt x="65" y="0"/>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43" name="Rectangle 44"/>
            <p:cNvSpPr>
              <a:spLocks noChangeArrowheads="1"/>
            </p:cNvSpPr>
            <p:nvPr/>
          </p:nvSpPr>
          <p:spPr bwMode="auto">
            <a:xfrm>
              <a:off x="7020" y="1896"/>
              <a:ext cx="48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FF0000"/>
                  </a:solidFill>
                  <a:effectLst/>
                  <a:latin typeface="Calibri" panose="020F0502020204030204" pitchFamily="34" charset="0"/>
                </a:rPr>
                <a:t>SENDER</a:t>
              </a:r>
              <a:endParaRPr kumimoji="0" lang="zh-CN" altLang="zh-CN" sz="1800" b="1" i="0" u="none" strike="noStrike" cap="none" normalizeH="0" baseline="0" dirty="0" smtClean="0">
                <a:ln>
                  <a:noFill/>
                </a:ln>
                <a:solidFill>
                  <a:srgbClr val="FF0000"/>
                </a:solidFill>
                <a:effectLst/>
              </a:endParaRPr>
            </a:p>
          </p:txBody>
        </p:sp>
        <p:sp>
          <p:nvSpPr>
            <p:cNvPr id="44" name="Rectangle 45"/>
            <p:cNvSpPr>
              <a:spLocks noChangeArrowheads="1"/>
            </p:cNvSpPr>
            <p:nvPr/>
          </p:nvSpPr>
          <p:spPr bwMode="auto">
            <a:xfrm>
              <a:off x="7043" y="2066"/>
              <a:ext cx="43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FF0000"/>
                  </a:solidFill>
                  <a:effectLst/>
                  <a:latin typeface="Calibri" panose="020F0502020204030204" pitchFamily="34" charset="0"/>
                </a:rPr>
                <a:t>PUBLIC</a:t>
              </a:r>
              <a:endParaRPr kumimoji="0" lang="zh-CN" altLang="zh-CN" sz="1800" b="1" i="0" u="none" strike="noStrike" cap="none" normalizeH="0" baseline="0" dirty="0" smtClean="0">
                <a:ln>
                  <a:noFill/>
                </a:ln>
                <a:solidFill>
                  <a:srgbClr val="FF0000"/>
                </a:solidFill>
                <a:effectLst/>
              </a:endParaRPr>
            </a:p>
          </p:txBody>
        </p:sp>
        <p:sp>
          <p:nvSpPr>
            <p:cNvPr id="45" name="Rectangle 46"/>
            <p:cNvSpPr>
              <a:spLocks noChangeArrowheads="1"/>
            </p:cNvSpPr>
            <p:nvPr/>
          </p:nvSpPr>
          <p:spPr bwMode="auto">
            <a:xfrm>
              <a:off x="7143" y="2236"/>
              <a:ext cx="22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FF0000"/>
                  </a:solidFill>
                  <a:effectLst/>
                  <a:latin typeface="Calibri" panose="020F0502020204030204" pitchFamily="34" charset="0"/>
                </a:rPr>
                <a:t>KEY</a:t>
              </a:r>
              <a:endParaRPr kumimoji="0" lang="zh-CN" altLang="zh-CN" sz="1800" b="1" i="0" u="none" strike="noStrike" cap="none" normalizeH="0" baseline="0" dirty="0" smtClean="0">
                <a:ln>
                  <a:noFill/>
                </a:ln>
                <a:solidFill>
                  <a:srgbClr val="FF0000"/>
                </a:solidFill>
                <a:effectLst/>
              </a:endParaRPr>
            </a:p>
          </p:txBody>
        </p:sp>
        <p:sp>
          <p:nvSpPr>
            <p:cNvPr id="46" name="Line 47"/>
            <p:cNvSpPr>
              <a:spLocks noChangeShapeType="1"/>
            </p:cNvSpPr>
            <p:nvPr/>
          </p:nvSpPr>
          <p:spPr bwMode="auto">
            <a:xfrm flipH="1">
              <a:off x="6435" y="2154"/>
              <a:ext cx="509" cy="0"/>
            </a:xfrm>
            <a:prstGeom prst="line">
              <a:avLst/>
            </a:prstGeom>
            <a:noFill/>
            <a:ln w="28575" cap="rnd">
              <a:solidFill>
                <a:srgbClr val="5B9BD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47" name="Freeform 48"/>
            <p:cNvSpPr>
              <a:spLocks/>
            </p:cNvSpPr>
            <p:nvPr/>
          </p:nvSpPr>
          <p:spPr bwMode="auto">
            <a:xfrm>
              <a:off x="6378" y="2121"/>
              <a:ext cx="65" cy="66"/>
            </a:xfrm>
            <a:custGeom>
              <a:avLst/>
              <a:gdLst>
                <a:gd name="T0" fmla="*/ 65 w 65"/>
                <a:gd name="T1" fmla="*/ 66 h 66"/>
                <a:gd name="T2" fmla="*/ 0 w 65"/>
                <a:gd name="T3" fmla="*/ 33 h 66"/>
                <a:gd name="T4" fmla="*/ 65 w 65"/>
                <a:gd name="T5" fmla="*/ 0 h 66"/>
                <a:gd name="T6" fmla="*/ 65 w 65"/>
                <a:gd name="T7" fmla="*/ 66 h 66"/>
              </a:gdLst>
              <a:ahLst/>
              <a:cxnLst>
                <a:cxn ang="0">
                  <a:pos x="T0" y="T1"/>
                </a:cxn>
                <a:cxn ang="0">
                  <a:pos x="T2" y="T3"/>
                </a:cxn>
                <a:cxn ang="0">
                  <a:pos x="T4" y="T5"/>
                </a:cxn>
                <a:cxn ang="0">
                  <a:pos x="T6" y="T7"/>
                </a:cxn>
              </a:cxnLst>
              <a:rect l="0" t="0" r="r" b="b"/>
              <a:pathLst>
                <a:path w="65" h="66">
                  <a:moveTo>
                    <a:pt x="65" y="66"/>
                  </a:moveTo>
                  <a:lnTo>
                    <a:pt x="0" y="33"/>
                  </a:lnTo>
                  <a:lnTo>
                    <a:pt x="65" y="0"/>
                  </a:lnTo>
                  <a:lnTo>
                    <a:pt x="65" y="66"/>
                  </a:lnTo>
                  <a:close/>
                </a:path>
              </a:pathLst>
            </a:custGeom>
            <a:solidFill>
              <a:srgbClr val="5B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48" name="Rectangle 49"/>
            <p:cNvSpPr>
              <a:spLocks noChangeArrowheads="1"/>
            </p:cNvSpPr>
            <p:nvPr/>
          </p:nvSpPr>
          <p:spPr bwMode="auto">
            <a:xfrm>
              <a:off x="5357" y="2541"/>
              <a:ext cx="5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2060"/>
                  </a:solidFill>
                  <a:effectLst/>
                  <a:latin typeface="Calibri" panose="020F0502020204030204" pitchFamily="34" charset="0"/>
                </a:rPr>
                <a:t>CHANNEL</a:t>
              </a:r>
              <a:endParaRPr kumimoji="0" lang="zh-CN" altLang="zh-CN" sz="1800" b="0" i="0" u="none" strike="noStrike" cap="none" normalizeH="0" baseline="0" smtClean="0">
                <a:ln>
                  <a:noFill/>
                </a:ln>
                <a:solidFill>
                  <a:srgbClr val="002060"/>
                </a:solidFill>
                <a:effectLst/>
              </a:endParaRPr>
            </a:p>
          </p:txBody>
        </p:sp>
        <p:sp>
          <p:nvSpPr>
            <p:cNvPr id="49" name="Rectangle 50"/>
            <p:cNvSpPr>
              <a:spLocks noChangeArrowheads="1"/>
            </p:cNvSpPr>
            <p:nvPr/>
          </p:nvSpPr>
          <p:spPr bwMode="auto">
            <a:xfrm>
              <a:off x="4472" y="937"/>
              <a:ext cx="47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2060"/>
                  </a:solidFill>
                  <a:effectLst/>
                  <a:latin typeface="Calibri" panose="020F0502020204030204" pitchFamily="34" charset="0"/>
                </a:rPr>
                <a:t>SENDER</a:t>
              </a:r>
              <a:endParaRPr kumimoji="0" lang="zh-CN" altLang="zh-CN" sz="1800" b="0" i="0" u="none" strike="noStrike" cap="none" normalizeH="0" baseline="0" smtClean="0">
                <a:ln>
                  <a:noFill/>
                </a:ln>
                <a:solidFill>
                  <a:srgbClr val="002060"/>
                </a:solidFill>
                <a:effectLst/>
              </a:endParaRPr>
            </a:p>
          </p:txBody>
        </p:sp>
        <p:sp>
          <p:nvSpPr>
            <p:cNvPr id="50" name="Rectangle 51"/>
            <p:cNvSpPr>
              <a:spLocks noChangeArrowheads="1"/>
            </p:cNvSpPr>
            <p:nvPr/>
          </p:nvSpPr>
          <p:spPr bwMode="auto">
            <a:xfrm>
              <a:off x="6498" y="937"/>
              <a:ext cx="5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2060"/>
                  </a:solidFill>
                  <a:effectLst/>
                  <a:latin typeface="Calibri" panose="020F0502020204030204" pitchFamily="34" charset="0"/>
                </a:rPr>
                <a:t>RECEIVER</a:t>
              </a:r>
              <a:endParaRPr kumimoji="0" lang="zh-CN" altLang="zh-CN" sz="1800" b="0" i="0" u="none" strike="noStrike" cap="none" normalizeH="0" baseline="0" smtClean="0">
                <a:ln>
                  <a:noFill/>
                </a:ln>
                <a:solidFill>
                  <a:srgbClr val="002060"/>
                </a:solidFill>
                <a:effectLst/>
              </a:endParaRPr>
            </a:p>
          </p:txBody>
        </p:sp>
        <p:pic>
          <p:nvPicPr>
            <p:cNvPr id="2100" name="Picture 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82" y="2666"/>
              <a:ext cx="54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82" y="2666"/>
              <a:ext cx="54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Freeform 54"/>
            <p:cNvSpPr>
              <a:spLocks/>
            </p:cNvSpPr>
            <p:nvPr/>
          </p:nvSpPr>
          <p:spPr bwMode="auto">
            <a:xfrm>
              <a:off x="5409" y="2685"/>
              <a:ext cx="478" cy="268"/>
            </a:xfrm>
            <a:custGeom>
              <a:avLst/>
              <a:gdLst>
                <a:gd name="T0" fmla="*/ 478 w 478"/>
                <a:gd name="T1" fmla="*/ 134 h 268"/>
                <a:gd name="T2" fmla="*/ 411 w 478"/>
                <a:gd name="T3" fmla="*/ 268 h 268"/>
                <a:gd name="T4" fmla="*/ 411 w 478"/>
                <a:gd name="T5" fmla="*/ 201 h 268"/>
                <a:gd name="T6" fmla="*/ 0 w 478"/>
                <a:gd name="T7" fmla="*/ 201 h 268"/>
                <a:gd name="T8" fmla="*/ 0 w 478"/>
                <a:gd name="T9" fmla="*/ 67 h 268"/>
                <a:gd name="T10" fmla="*/ 411 w 478"/>
                <a:gd name="T11" fmla="*/ 67 h 268"/>
                <a:gd name="T12" fmla="*/ 411 w 478"/>
                <a:gd name="T13" fmla="*/ 0 h 268"/>
                <a:gd name="T14" fmla="*/ 478 w 478"/>
                <a:gd name="T15" fmla="*/ 134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268">
                  <a:moveTo>
                    <a:pt x="478" y="134"/>
                  </a:moveTo>
                  <a:lnTo>
                    <a:pt x="411" y="268"/>
                  </a:lnTo>
                  <a:lnTo>
                    <a:pt x="411" y="201"/>
                  </a:lnTo>
                  <a:lnTo>
                    <a:pt x="0" y="201"/>
                  </a:lnTo>
                  <a:lnTo>
                    <a:pt x="0" y="67"/>
                  </a:lnTo>
                  <a:lnTo>
                    <a:pt x="411" y="67"/>
                  </a:lnTo>
                  <a:lnTo>
                    <a:pt x="411" y="0"/>
                  </a:lnTo>
                  <a:lnTo>
                    <a:pt x="478" y="134"/>
                  </a:lnTo>
                  <a:close/>
                </a:path>
              </a:pathLst>
            </a:custGeom>
            <a:solidFill>
              <a:srgbClr val="4F88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sp>
          <p:nvSpPr>
            <p:cNvPr id="52" name="Freeform 55"/>
            <p:cNvSpPr>
              <a:spLocks/>
            </p:cNvSpPr>
            <p:nvPr/>
          </p:nvSpPr>
          <p:spPr bwMode="auto">
            <a:xfrm>
              <a:off x="5409" y="2685"/>
              <a:ext cx="478" cy="268"/>
            </a:xfrm>
            <a:custGeom>
              <a:avLst/>
              <a:gdLst>
                <a:gd name="T0" fmla="*/ 478 w 478"/>
                <a:gd name="T1" fmla="*/ 134 h 268"/>
                <a:gd name="T2" fmla="*/ 411 w 478"/>
                <a:gd name="T3" fmla="*/ 268 h 268"/>
                <a:gd name="T4" fmla="*/ 411 w 478"/>
                <a:gd name="T5" fmla="*/ 201 h 268"/>
                <a:gd name="T6" fmla="*/ 0 w 478"/>
                <a:gd name="T7" fmla="*/ 201 h 268"/>
                <a:gd name="T8" fmla="*/ 0 w 478"/>
                <a:gd name="T9" fmla="*/ 67 h 268"/>
                <a:gd name="T10" fmla="*/ 411 w 478"/>
                <a:gd name="T11" fmla="*/ 67 h 268"/>
                <a:gd name="T12" fmla="*/ 411 w 478"/>
                <a:gd name="T13" fmla="*/ 0 h 268"/>
                <a:gd name="T14" fmla="*/ 478 w 478"/>
                <a:gd name="T15" fmla="*/ 134 h 2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268">
                  <a:moveTo>
                    <a:pt x="478" y="134"/>
                  </a:moveTo>
                  <a:lnTo>
                    <a:pt x="411" y="268"/>
                  </a:lnTo>
                  <a:lnTo>
                    <a:pt x="411" y="201"/>
                  </a:lnTo>
                  <a:lnTo>
                    <a:pt x="0" y="201"/>
                  </a:lnTo>
                  <a:lnTo>
                    <a:pt x="0" y="67"/>
                  </a:lnTo>
                  <a:lnTo>
                    <a:pt x="411" y="67"/>
                  </a:lnTo>
                  <a:lnTo>
                    <a:pt x="411" y="0"/>
                  </a:lnTo>
                  <a:lnTo>
                    <a:pt x="478" y="134"/>
                  </a:lnTo>
                  <a:close/>
                </a:path>
              </a:pathLst>
            </a:custGeom>
            <a:noFill/>
            <a:ln w="6350" cap="sq">
              <a:solidFill>
                <a:srgbClr val="41719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2060"/>
                </a:solidFill>
              </a:endParaRPr>
            </a:p>
          </p:txBody>
        </p:sp>
      </p:grpSp>
      <p:cxnSp>
        <p:nvCxnSpPr>
          <p:cNvPr id="54" name="直接箭头连接符 53"/>
          <p:cNvCxnSpPr/>
          <p:nvPr/>
        </p:nvCxnSpPr>
        <p:spPr>
          <a:xfrm flipV="1">
            <a:off x="9861452" y="3699803"/>
            <a:ext cx="0" cy="422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右箭头 4"/>
          <p:cNvSpPr/>
          <p:nvPr/>
        </p:nvSpPr>
        <p:spPr>
          <a:xfrm rot="16200000">
            <a:off x="9647155" y="2829488"/>
            <a:ext cx="409946" cy="172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右箭头 59"/>
          <p:cNvSpPr/>
          <p:nvPr/>
        </p:nvSpPr>
        <p:spPr>
          <a:xfrm rot="16200000">
            <a:off x="9621811" y="3822671"/>
            <a:ext cx="434630" cy="146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42960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5141" y="123808"/>
            <a:ext cx="7620883" cy="715581"/>
          </a:xfrm>
          <a:prstGeom prst="rect">
            <a:avLst/>
          </a:prstGeom>
        </p:spPr>
        <p:txBody>
          <a:bodyPr wrap="square">
            <a:spAutoFit/>
          </a:bodyPr>
          <a:lstStyle/>
          <a:p>
            <a:pPr lvl="1">
              <a:lnSpc>
                <a:spcPct val="150000"/>
              </a:lnSpc>
            </a:pPr>
            <a:r>
              <a:rPr lang="zh-CN" altLang="en-US" sz="3200" b="1" dirty="0" smtClean="0">
                <a:latin typeface="楷体" panose="02010609060101010101" pitchFamily="49" charset="-122"/>
                <a:ea typeface="楷体" panose="02010609060101010101" pitchFamily="49" charset="-122"/>
              </a:rPr>
              <a:t>四、非对称</a:t>
            </a:r>
            <a:r>
              <a:rPr lang="zh-CN" altLang="en-US" sz="3200" b="1" dirty="0">
                <a:latin typeface="楷体" panose="02010609060101010101" pitchFamily="49" charset="-122"/>
                <a:ea typeface="楷体" panose="02010609060101010101" pitchFamily="49" charset="-122"/>
              </a:rPr>
              <a:t>密码</a:t>
            </a:r>
            <a:r>
              <a:rPr lang="zh-CN" altLang="en-US" sz="3200" b="1" dirty="0" smtClean="0">
                <a:latin typeface="楷体" panose="02010609060101010101" pitchFamily="49" charset="-122"/>
                <a:ea typeface="楷体" panose="02010609060101010101" pitchFamily="49" charset="-122"/>
              </a:rPr>
              <a:t>机制</a:t>
            </a:r>
            <a:r>
              <a:rPr lang="en-US" altLang="zh-CN" sz="32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常见算法</a:t>
            </a:r>
            <a:endParaRPr lang="en-US" altLang="zh-CN" sz="2400" b="1" dirty="0">
              <a:latin typeface="楷体" panose="02010609060101010101" pitchFamily="49" charset="-122"/>
              <a:ea typeface="楷体" panose="02010609060101010101" pitchFamily="49" charset="-122"/>
            </a:endParaRPr>
          </a:p>
        </p:txBody>
      </p:sp>
      <p:sp>
        <p:nvSpPr>
          <p:cNvPr id="5" name="文本框 4"/>
          <p:cNvSpPr txBox="1"/>
          <p:nvPr/>
        </p:nvSpPr>
        <p:spPr>
          <a:xfrm>
            <a:off x="789277" y="1489769"/>
            <a:ext cx="10728955" cy="3785652"/>
          </a:xfrm>
          <a:prstGeom prst="rect">
            <a:avLst/>
          </a:prstGeom>
          <a:noFill/>
        </p:spPr>
        <p:txBody>
          <a:bodyPr wrap="square" rtlCol="0">
            <a:spAutoFit/>
          </a:bodyPr>
          <a:lstStyle/>
          <a:p>
            <a:pPr>
              <a:lnSpc>
                <a:spcPct val="150000"/>
              </a:lnSpc>
            </a:pPr>
            <a:r>
              <a:rPr lang="zh-CN" altLang="en-US" sz="2000" b="1" dirty="0" smtClean="0">
                <a:solidFill>
                  <a:srgbClr val="002060"/>
                </a:solidFill>
                <a:latin typeface="华文宋体" panose="02010600040101010101" pitchFamily="2" charset="-122"/>
                <a:ea typeface="华文宋体" panose="02010600040101010101" pitchFamily="2" charset="-122"/>
              </a:rPr>
              <a:t>    </a:t>
            </a:r>
            <a:r>
              <a:rPr lang="en-US" altLang="zh-CN" sz="2000" b="1" dirty="0" smtClean="0">
                <a:solidFill>
                  <a:srgbClr val="002060"/>
                </a:solidFill>
                <a:latin typeface="华文宋体" panose="02010600040101010101" pitchFamily="2" charset="-122"/>
                <a:ea typeface="华文宋体" panose="02010600040101010101" pitchFamily="2" charset="-122"/>
              </a:rPr>
              <a:t>RSA </a:t>
            </a:r>
            <a:r>
              <a:rPr lang="zh-CN" altLang="en-US" sz="2000" b="1" dirty="0" smtClean="0">
                <a:solidFill>
                  <a:srgbClr val="002060"/>
                </a:solidFill>
                <a:latin typeface="华文宋体" panose="02010600040101010101" pitchFamily="2" charset="-122"/>
                <a:ea typeface="华文宋体" panose="02010600040101010101" pitchFamily="2" charset="-122"/>
              </a:rPr>
              <a:t>、</a:t>
            </a:r>
            <a:r>
              <a:rPr lang="en-US" altLang="zh-CN" sz="2000" b="1" dirty="0" smtClean="0">
                <a:solidFill>
                  <a:srgbClr val="002060"/>
                </a:solidFill>
                <a:latin typeface="华文宋体" panose="02010600040101010101" pitchFamily="2" charset="-122"/>
                <a:ea typeface="华文宋体" panose="02010600040101010101" pitchFamily="2" charset="-122"/>
              </a:rPr>
              <a:t>ECC</a:t>
            </a:r>
            <a:r>
              <a:rPr lang="zh-CN" altLang="en-US" sz="2000" b="1" dirty="0" smtClean="0">
                <a:solidFill>
                  <a:srgbClr val="002060"/>
                </a:solidFill>
                <a:latin typeface="华文宋体" panose="02010600040101010101" pitchFamily="2" charset="-122"/>
                <a:ea typeface="华文宋体" panose="02010600040101010101" pitchFamily="2" charset="-122"/>
              </a:rPr>
              <a:t>、</a:t>
            </a:r>
            <a:r>
              <a:rPr lang="en-US" altLang="zh-CN" sz="2000" b="1" dirty="0" smtClean="0">
                <a:solidFill>
                  <a:srgbClr val="002060"/>
                </a:solidFill>
                <a:latin typeface="华文宋体" panose="02010600040101010101" pitchFamily="2" charset="-122"/>
                <a:ea typeface="华文宋体" panose="02010600040101010101" pitchFamily="2" charset="-122"/>
              </a:rPr>
              <a:t>EIGMMAL</a:t>
            </a:r>
            <a:r>
              <a:rPr lang="zh-CN" altLang="en-US" sz="2000" b="1" dirty="0" smtClean="0">
                <a:solidFill>
                  <a:srgbClr val="002060"/>
                </a:solidFill>
                <a:latin typeface="华文宋体" panose="02010600040101010101" pitchFamily="2" charset="-122"/>
                <a:ea typeface="华文宋体" panose="02010600040101010101" pitchFamily="2" charset="-122"/>
              </a:rPr>
              <a:t>等。其基本原理依赖一些运算的特性（单向性、非对称性）。</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marL="457200" indent="-457200">
              <a:lnSpc>
                <a:spcPct val="150000"/>
              </a:lnSpc>
              <a:buFont typeface="+mj-lt"/>
              <a:buAutoNum type="arabicPeriod"/>
            </a:pPr>
            <a:r>
              <a:rPr lang="zh-CN" altLang="en-US" sz="2000" b="1" dirty="0" smtClean="0">
                <a:latin typeface="华文宋体" panose="02010600040101010101" pitchFamily="2" charset="-122"/>
                <a:ea typeface="华文宋体" panose="02010600040101010101" pitchFamily="2" charset="-122"/>
              </a:rPr>
              <a:t>整数分解</a:t>
            </a:r>
            <a:endParaRPr lang="en-US" altLang="zh-CN" sz="2000" b="1" dirty="0" smtClean="0">
              <a:latin typeface="华文宋体" panose="02010600040101010101" pitchFamily="2" charset="-122"/>
              <a:ea typeface="华文宋体" panose="02010600040101010101" pitchFamily="2" charset="-122"/>
            </a:endParaRPr>
          </a:p>
          <a:p>
            <a:pPr lvl="1">
              <a:lnSpc>
                <a:spcPct val="150000"/>
              </a:lnSpc>
            </a:pPr>
            <a:r>
              <a:rPr lang="zh-CN" altLang="en-US" sz="2000" b="1" dirty="0">
                <a:solidFill>
                  <a:srgbClr val="002060"/>
                </a:solidFill>
                <a:latin typeface="华文宋体" panose="02010600040101010101" pitchFamily="2" charset="-122"/>
                <a:ea typeface="华文宋体" panose="02010600040101010101" pitchFamily="2" charset="-122"/>
              </a:rPr>
              <a:t>大</a:t>
            </a:r>
            <a:r>
              <a:rPr lang="zh-CN" altLang="en-US" sz="2000" b="1" dirty="0" smtClean="0">
                <a:solidFill>
                  <a:srgbClr val="002060"/>
                </a:solidFill>
                <a:latin typeface="华文宋体" panose="02010600040101010101" pitchFamily="2" charset="-122"/>
                <a:ea typeface="华文宋体" panose="02010600040101010101" pitchFamily="2" charset="-122"/>
              </a:rPr>
              <a:t>整数一般难以分解。如：</a:t>
            </a:r>
            <a:r>
              <a:rPr lang="en-US" altLang="zh-CN" sz="2000" b="1" dirty="0" smtClean="0">
                <a:solidFill>
                  <a:srgbClr val="002060"/>
                </a:solidFill>
                <a:latin typeface="华文宋体" panose="02010600040101010101" pitchFamily="2" charset="-122"/>
                <a:ea typeface="华文宋体" panose="02010600040101010101" pitchFamily="2" charset="-122"/>
              </a:rPr>
              <a:t>RSA</a:t>
            </a:r>
          </a:p>
          <a:p>
            <a:pPr marL="457200" indent="-457200">
              <a:lnSpc>
                <a:spcPct val="150000"/>
              </a:lnSpc>
              <a:buFont typeface="+mj-lt"/>
              <a:buAutoNum type="arabicPeriod"/>
            </a:pPr>
            <a:r>
              <a:rPr lang="zh-CN" altLang="en-US" sz="2000" b="1" dirty="0" smtClean="0">
                <a:latin typeface="华文宋体" panose="02010600040101010101" pitchFamily="2" charset="-122"/>
                <a:ea typeface="华文宋体" panose="02010600040101010101" pitchFamily="2" charset="-122"/>
              </a:rPr>
              <a:t>离散对数</a:t>
            </a:r>
            <a:endParaRPr lang="en-US" altLang="zh-CN" sz="2000" b="1" dirty="0" smtClean="0">
              <a:latin typeface="华文宋体" panose="02010600040101010101" pitchFamily="2" charset="-122"/>
              <a:ea typeface="华文宋体" panose="02010600040101010101" pitchFamily="2" charset="-122"/>
            </a:endParaRPr>
          </a:p>
          <a:p>
            <a:pPr lvl="1">
              <a:lnSpc>
                <a:spcPct val="150000"/>
              </a:lnSpc>
            </a:pPr>
            <a:r>
              <a:rPr lang="zh-CN" altLang="en-US" sz="2000" b="1" dirty="0" smtClean="0">
                <a:solidFill>
                  <a:srgbClr val="FF0000"/>
                </a:solidFill>
                <a:latin typeface="华文宋体" panose="02010600040101010101" pitchFamily="2" charset="-122"/>
                <a:ea typeface="华文宋体" panose="02010600040101010101" pitchFamily="2" charset="-122"/>
              </a:rPr>
              <a:t>模</a:t>
            </a:r>
            <a:r>
              <a:rPr lang="zh-CN" altLang="en-US" sz="2000" b="1" dirty="0">
                <a:solidFill>
                  <a:srgbClr val="002060"/>
                </a:solidFill>
                <a:latin typeface="华文宋体" panose="02010600040101010101" pitchFamily="2" charset="-122"/>
                <a:ea typeface="华文宋体" panose="02010600040101010101" pitchFamily="2" charset="-122"/>
              </a:rPr>
              <a:t>指数</a:t>
            </a:r>
            <a:r>
              <a:rPr lang="zh-CN" altLang="en-US" sz="2000" b="1" dirty="0" smtClean="0">
                <a:solidFill>
                  <a:srgbClr val="002060"/>
                </a:solidFill>
                <a:latin typeface="华文宋体" panose="02010600040101010101" pitchFamily="2" charset="-122"/>
                <a:ea typeface="华文宋体" panose="02010600040101010101" pitchFamily="2" charset="-122"/>
              </a:rPr>
              <a:t>易于计算，但其逆运算是难的。</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marL="457200" indent="-457200">
              <a:lnSpc>
                <a:spcPct val="150000"/>
              </a:lnSpc>
              <a:buFont typeface="+mj-lt"/>
              <a:buAutoNum type="arabicPeriod"/>
            </a:pPr>
            <a:r>
              <a:rPr lang="zh-CN" altLang="en-US" sz="2000" b="1" dirty="0" smtClean="0">
                <a:latin typeface="华文宋体" panose="02010600040101010101" pitchFamily="2" charset="-122"/>
                <a:ea typeface="华文宋体" panose="02010600040101010101" pitchFamily="2" charset="-122"/>
              </a:rPr>
              <a:t>椭圆曲线</a:t>
            </a:r>
            <a:endParaRPr lang="en-US" altLang="zh-CN" sz="2000" b="1" dirty="0" smtClean="0">
              <a:latin typeface="华文宋体" panose="02010600040101010101" pitchFamily="2" charset="-122"/>
              <a:ea typeface="华文宋体" panose="02010600040101010101" pitchFamily="2" charset="-122"/>
            </a:endParaRPr>
          </a:p>
          <a:p>
            <a:pPr lvl="1">
              <a:lnSpc>
                <a:spcPct val="150000"/>
              </a:lnSpc>
            </a:pPr>
            <a:r>
              <a:rPr lang="zh-CN" altLang="en-US" sz="2000" b="1" dirty="0" smtClean="0">
                <a:solidFill>
                  <a:srgbClr val="002060"/>
                </a:solidFill>
                <a:latin typeface="华文宋体" panose="02010600040101010101" pitchFamily="2" charset="-122"/>
                <a:ea typeface="华文宋体" panose="02010600040101010101" pitchFamily="2" charset="-122"/>
              </a:rPr>
              <a:t>基于椭圆曲线的常用密码系统主要包括椭圆曲线数字签名算法（</a:t>
            </a:r>
            <a:r>
              <a:rPr lang="en-US" altLang="zh-CN" sz="2000" b="1" dirty="0" smtClean="0">
                <a:solidFill>
                  <a:srgbClr val="002060"/>
                </a:solidFill>
                <a:latin typeface="华文宋体" panose="02010600040101010101" pitchFamily="2" charset="-122"/>
                <a:ea typeface="华文宋体" panose="02010600040101010101" pitchFamily="2" charset="-122"/>
              </a:rPr>
              <a:t>ECDSA</a:t>
            </a:r>
            <a:r>
              <a:rPr lang="zh-CN" altLang="en-US" sz="2000" b="1" dirty="0" smtClean="0">
                <a:solidFill>
                  <a:srgbClr val="002060"/>
                </a:solidFill>
                <a:latin typeface="华文宋体" panose="02010600040101010101" pitchFamily="2" charset="-122"/>
                <a:ea typeface="华文宋体" panose="02010600040101010101" pitchFamily="2" charset="-122"/>
              </a:rPr>
              <a:t>）和椭圆曲线</a:t>
            </a:r>
            <a:r>
              <a:rPr lang="en-US" altLang="zh-CN" sz="2000" b="1" dirty="0" err="1" smtClean="0">
                <a:solidFill>
                  <a:srgbClr val="002060"/>
                </a:solidFill>
                <a:latin typeface="华文宋体" panose="02010600040101010101" pitchFamily="2" charset="-122"/>
                <a:ea typeface="华文宋体" panose="02010600040101010101" pitchFamily="2" charset="-122"/>
              </a:rPr>
              <a:t>Diffie</a:t>
            </a:r>
            <a:r>
              <a:rPr lang="en-US" altLang="zh-CN" sz="2000" b="1" dirty="0" smtClean="0">
                <a:solidFill>
                  <a:srgbClr val="002060"/>
                </a:solidFill>
                <a:latin typeface="华文宋体" panose="02010600040101010101" pitchFamily="2" charset="-122"/>
                <a:ea typeface="华文宋体" panose="02010600040101010101" pitchFamily="2" charset="-122"/>
              </a:rPr>
              <a:t>-Hellman</a:t>
            </a:r>
            <a:r>
              <a:rPr lang="zh-CN" altLang="en-US" sz="2000" b="1" dirty="0" smtClean="0">
                <a:solidFill>
                  <a:srgbClr val="002060"/>
                </a:solidFill>
                <a:latin typeface="华文宋体" panose="02010600040101010101" pitchFamily="2" charset="-122"/>
                <a:ea typeface="华文宋体" panose="02010600040101010101" pitchFamily="2" charset="-122"/>
              </a:rPr>
              <a:t>（</a:t>
            </a:r>
            <a:r>
              <a:rPr lang="en-US" altLang="zh-CN" sz="2000" b="1" dirty="0" smtClean="0">
                <a:solidFill>
                  <a:srgbClr val="002060"/>
                </a:solidFill>
                <a:latin typeface="华文宋体" panose="02010600040101010101" pitchFamily="2" charset="-122"/>
                <a:ea typeface="华文宋体" panose="02010600040101010101" pitchFamily="2" charset="-122"/>
              </a:rPr>
              <a:t>ECDH</a:t>
            </a:r>
            <a:r>
              <a:rPr lang="zh-CN" altLang="en-US" sz="2000" b="1" dirty="0" smtClean="0">
                <a:solidFill>
                  <a:srgbClr val="002060"/>
                </a:solidFill>
                <a:latin typeface="华文宋体" panose="02010600040101010101" pitchFamily="2" charset="-122"/>
                <a:ea typeface="华文宋体" panose="02010600040101010101" pitchFamily="2" charset="-122"/>
              </a:rPr>
              <a:t>）密钥交换算法。</a:t>
            </a:r>
            <a:endParaRPr lang="zh-CN" altLang="en-US" sz="2000" b="1" dirty="0">
              <a:solidFill>
                <a:srgbClr val="002060"/>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523592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15035"/>
          </a:xfrm>
        </p:spPr>
        <p:txBody>
          <a:bodyPr>
            <a:normAutofit/>
          </a:bodyPr>
          <a:lstStyle/>
          <a:p>
            <a:pPr algn="ctr"/>
            <a:r>
              <a:rPr lang="zh-CN" altLang="en-US" sz="3200" dirty="0" smtClean="0">
                <a:solidFill>
                  <a:srgbClr val="FFFF00"/>
                </a:solidFill>
                <a:latin typeface="黑体" panose="02010609060101010101" pitchFamily="49" charset="-122"/>
                <a:ea typeface="黑体" panose="02010609060101010101" pitchFamily="49" charset="-122"/>
              </a:rPr>
              <a:t>概   述</a:t>
            </a:r>
            <a:endParaRPr lang="zh-CN" altLang="en-US" sz="3200" dirty="0">
              <a:solidFill>
                <a:srgbClr val="FFFF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434905"/>
            <a:ext cx="10515600" cy="4742058"/>
          </a:xfrm>
        </p:spPr>
        <p:txBody>
          <a:bodyPr>
            <a:normAutofit/>
          </a:bodyPr>
          <a:lstStyle/>
          <a:p>
            <a:pPr marL="457200" lvl="1" indent="0">
              <a:lnSpc>
                <a:spcPct val="150000"/>
              </a:lnSpc>
              <a:buNone/>
            </a:pPr>
            <a:r>
              <a:rPr lang="en-US" altLang="zh-CN" sz="3200" dirty="0" smtClean="0">
                <a:solidFill>
                  <a:srgbClr val="FFFF00"/>
                </a:solidFill>
                <a:latin typeface="楷体" panose="02010609060101010101" pitchFamily="49" charset="-122"/>
                <a:ea typeface="楷体" panose="02010609060101010101" pitchFamily="49" charset="-122"/>
              </a:rPr>
              <a:t>	</a:t>
            </a:r>
            <a:r>
              <a:rPr lang="zh-CN" altLang="en-US" b="1" dirty="0" smtClean="0">
                <a:solidFill>
                  <a:srgbClr val="FFFF00"/>
                </a:solidFill>
                <a:latin typeface="楷体" panose="02010609060101010101" pitchFamily="49" charset="-122"/>
                <a:ea typeface="楷体" panose="02010609060101010101" pitchFamily="49" charset="-122"/>
              </a:rPr>
              <a:t>区</a:t>
            </a:r>
            <a:r>
              <a:rPr lang="zh-CN" altLang="en-US" b="1" dirty="0">
                <a:solidFill>
                  <a:srgbClr val="FFFF00"/>
                </a:solidFill>
                <a:latin typeface="楷体" panose="02010609060101010101" pitchFamily="49" charset="-122"/>
                <a:ea typeface="楷体" panose="02010609060101010101" pitchFamily="49" charset="-122"/>
              </a:rPr>
              <a:t>块链之所以能够解决人与人之间的信任问题，是因为它的不可篡改性，而这种</a:t>
            </a:r>
            <a:r>
              <a:rPr lang="zh-CN" altLang="en-US" b="1" dirty="0" smtClean="0">
                <a:solidFill>
                  <a:srgbClr val="FFFF00"/>
                </a:solidFill>
                <a:latin typeface="楷体" panose="02010609060101010101" pitchFamily="49" charset="-122"/>
                <a:ea typeface="楷体" panose="02010609060101010101" pitchFamily="49" charset="-122"/>
              </a:rPr>
              <a:t>特性本质上多基于密码学机制来</a:t>
            </a:r>
            <a:r>
              <a:rPr lang="zh-CN" altLang="en-US" b="1" dirty="0">
                <a:solidFill>
                  <a:srgbClr val="FFFF00"/>
                </a:solidFill>
                <a:latin typeface="楷体" panose="02010609060101010101" pitchFamily="49" charset="-122"/>
                <a:ea typeface="楷体" panose="02010609060101010101" pitchFamily="49" charset="-122"/>
              </a:rPr>
              <a:t>实现的。因此密码学在区块链中的地位很关键，如果说区块链是信任的基石，那么密码学则是区块链的基石</a:t>
            </a:r>
            <a:r>
              <a:rPr lang="zh-CN" altLang="en-US" b="1" dirty="0" smtClean="0">
                <a:solidFill>
                  <a:srgbClr val="FFFF00"/>
                </a:solidFill>
                <a:latin typeface="楷体" panose="02010609060101010101" pitchFamily="49" charset="-122"/>
                <a:ea typeface="楷体" panose="02010609060101010101" pitchFamily="49" charset="-122"/>
              </a:rPr>
              <a:t>。</a:t>
            </a:r>
            <a:endParaRPr lang="en-US" altLang="zh-CN" b="1" dirty="0" smtClean="0">
              <a:solidFill>
                <a:srgbClr val="FFFF00"/>
              </a:solidFill>
              <a:latin typeface="楷体" panose="02010609060101010101" pitchFamily="49" charset="-122"/>
              <a:ea typeface="楷体" panose="02010609060101010101" pitchFamily="49" charset="-122"/>
            </a:endParaRPr>
          </a:p>
          <a:p>
            <a:pPr marL="457200" lvl="1" indent="0">
              <a:lnSpc>
                <a:spcPct val="150000"/>
              </a:lnSpc>
              <a:buNone/>
            </a:pPr>
            <a:r>
              <a:rPr lang="en-US" altLang="zh-CN" b="1" dirty="0">
                <a:solidFill>
                  <a:srgbClr val="FFFF00"/>
                </a:solidFill>
                <a:latin typeface="楷体" panose="02010609060101010101" pitchFamily="49" charset="-122"/>
                <a:ea typeface="楷体" panose="02010609060101010101" pitchFamily="49" charset="-122"/>
              </a:rPr>
              <a:t>	</a:t>
            </a:r>
            <a:r>
              <a:rPr lang="zh-CN" altLang="en-US" b="1" dirty="0" smtClean="0">
                <a:solidFill>
                  <a:srgbClr val="FFFF00"/>
                </a:solidFill>
                <a:latin typeface="黑体" panose="02010609060101010101" pitchFamily="49" charset="-122"/>
                <a:ea typeface="黑体" panose="02010609060101010101" pitchFamily="49" charset="-122"/>
              </a:rPr>
              <a:t>本部分简要介绍现代密码学基本原理和技术，期望可为大家对区块链开发技术的理解和掌握提供帮助。</a:t>
            </a:r>
            <a:endParaRPr lang="en-US" altLang="zh-CN" b="1" dirty="0" smtClean="0">
              <a:solidFill>
                <a:srgbClr val="FFFF00"/>
              </a:solidFill>
              <a:latin typeface="楷体" panose="02010609060101010101" pitchFamily="49" charset="-122"/>
              <a:ea typeface="楷体" panose="02010609060101010101" pitchFamily="49" charset="-122"/>
            </a:endParaRPr>
          </a:p>
          <a:p>
            <a:pPr marL="457200" lvl="1" indent="0">
              <a:lnSpc>
                <a:spcPct val="150000"/>
              </a:lnSpc>
              <a:buNone/>
            </a:pPr>
            <a:r>
              <a:rPr lang="en-US" altLang="zh-CN" b="1" dirty="0">
                <a:solidFill>
                  <a:srgbClr val="FFFF00"/>
                </a:solidFill>
                <a:latin typeface="楷体" panose="02010609060101010101" pitchFamily="49" charset="-122"/>
                <a:ea typeface="楷体" panose="02010609060101010101" pitchFamily="49" charset="-122"/>
              </a:rPr>
              <a:t>	</a:t>
            </a:r>
            <a:endParaRPr lang="zh-CN" altLang="en-US" b="1" dirty="0">
              <a:solidFill>
                <a:srgbClr val="FFFF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811696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5141" y="123808"/>
            <a:ext cx="7620883" cy="830997"/>
          </a:xfrm>
          <a:prstGeom prst="rect">
            <a:avLst/>
          </a:prstGeom>
        </p:spPr>
        <p:txBody>
          <a:bodyPr wrap="square">
            <a:spAutoFit/>
          </a:bodyPr>
          <a:lstStyle/>
          <a:p>
            <a:pPr lvl="1">
              <a:lnSpc>
                <a:spcPct val="150000"/>
              </a:lnSpc>
            </a:pPr>
            <a:r>
              <a:rPr lang="zh-CN" altLang="en-US" sz="3200" b="1" dirty="0" smtClean="0">
                <a:latin typeface="楷体" panose="02010609060101010101" pitchFamily="49" charset="-122"/>
                <a:ea typeface="楷体" panose="02010609060101010101" pitchFamily="49" charset="-122"/>
              </a:rPr>
              <a:t>四、非对称</a:t>
            </a:r>
            <a:r>
              <a:rPr lang="zh-CN" altLang="en-US" sz="3200" b="1" dirty="0">
                <a:latin typeface="楷体" panose="02010609060101010101" pitchFamily="49" charset="-122"/>
                <a:ea typeface="楷体" panose="02010609060101010101" pitchFamily="49" charset="-122"/>
              </a:rPr>
              <a:t>密码</a:t>
            </a:r>
            <a:r>
              <a:rPr lang="zh-CN" altLang="en-US" sz="3200" b="1" dirty="0" smtClean="0">
                <a:latin typeface="楷体" panose="02010609060101010101" pitchFamily="49" charset="-122"/>
                <a:ea typeface="楷体" panose="02010609060101010101" pitchFamily="49" charset="-122"/>
              </a:rPr>
              <a:t>机制</a:t>
            </a:r>
            <a:r>
              <a:rPr lang="en-US" altLang="zh-CN" sz="32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常见算法</a:t>
            </a:r>
            <a:endParaRPr lang="en-US" altLang="zh-CN" sz="2400" b="1" dirty="0">
              <a:latin typeface="楷体" panose="02010609060101010101" pitchFamily="49" charset="-122"/>
              <a:ea typeface="楷体" panose="02010609060101010101" pitchFamily="49" charset="-122"/>
            </a:endParaRPr>
          </a:p>
        </p:txBody>
      </p:sp>
      <p:sp>
        <p:nvSpPr>
          <p:cNvPr id="5" name="文本框 4"/>
          <p:cNvSpPr txBox="1"/>
          <p:nvPr/>
        </p:nvSpPr>
        <p:spPr>
          <a:xfrm>
            <a:off x="531158" y="1060827"/>
            <a:ext cx="10728955"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b="1" dirty="0" smtClean="0">
                <a:solidFill>
                  <a:srgbClr val="002060"/>
                </a:solidFill>
                <a:latin typeface="华文宋体" panose="02010600040101010101" pitchFamily="2" charset="-122"/>
                <a:ea typeface="华文宋体" panose="02010600040101010101" pitchFamily="2" charset="-122"/>
              </a:rPr>
              <a:t>    私钥是一个随机生成的数字、需保密存储，并被用户私下持有；</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marL="342900" indent="-342900">
              <a:lnSpc>
                <a:spcPct val="150000"/>
              </a:lnSpc>
              <a:buFont typeface="Arial" panose="020B0604020202020204" pitchFamily="34" charset="0"/>
              <a:buChar char="•"/>
            </a:pPr>
            <a:r>
              <a:rPr lang="en-US" altLang="zh-CN" sz="2000" b="1" dirty="0">
                <a:solidFill>
                  <a:srgbClr val="002060"/>
                </a:solidFill>
                <a:latin typeface="华文宋体" panose="02010600040101010101" pitchFamily="2" charset="-122"/>
                <a:ea typeface="华文宋体" panose="02010600040101010101" pitchFamily="2" charset="-122"/>
              </a:rPr>
              <a:t> </a:t>
            </a:r>
            <a:r>
              <a:rPr lang="en-US" altLang="zh-CN" sz="2000" b="1" dirty="0" smtClean="0">
                <a:solidFill>
                  <a:srgbClr val="002060"/>
                </a:solidFill>
                <a:latin typeface="华文宋体" panose="02010600040101010101" pitchFamily="2" charset="-122"/>
                <a:ea typeface="华文宋体" panose="02010600040101010101" pitchFamily="2" charset="-122"/>
              </a:rPr>
              <a:t>   </a:t>
            </a:r>
            <a:r>
              <a:rPr lang="zh-CN" altLang="en-US" sz="2000" b="1" dirty="0" smtClean="0">
                <a:solidFill>
                  <a:srgbClr val="002060"/>
                </a:solidFill>
                <a:latin typeface="华文宋体" panose="02010600040101010101" pitchFamily="2" charset="-122"/>
                <a:ea typeface="华文宋体" panose="02010600040101010101" pitchFamily="2" charset="-122"/>
              </a:rPr>
              <a:t>私钥应受到保护，并不应授予该密钥未授权的访问；</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marL="342900" indent="-342900">
              <a:lnSpc>
                <a:spcPct val="150000"/>
              </a:lnSpc>
              <a:buFont typeface="Arial" panose="020B0604020202020204" pitchFamily="34" charset="0"/>
              <a:buChar char="•"/>
            </a:pPr>
            <a:r>
              <a:rPr lang="en-US" altLang="zh-CN" sz="2000" b="1" dirty="0">
                <a:solidFill>
                  <a:srgbClr val="002060"/>
                </a:solidFill>
                <a:latin typeface="华文宋体" panose="02010600040101010101" pitchFamily="2" charset="-122"/>
                <a:ea typeface="华文宋体" panose="02010600040101010101" pitchFamily="2" charset="-122"/>
              </a:rPr>
              <a:t> </a:t>
            </a:r>
            <a:r>
              <a:rPr lang="en-US" altLang="zh-CN" sz="2000" b="1" dirty="0" smtClean="0">
                <a:solidFill>
                  <a:srgbClr val="002060"/>
                </a:solidFill>
                <a:latin typeface="华文宋体" panose="02010600040101010101" pitchFamily="2" charset="-122"/>
                <a:ea typeface="华文宋体" panose="02010600040101010101" pitchFamily="2" charset="-122"/>
              </a:rPr>
              <a:t>   </a:t>
            </a:r>
            <a:r>
              <a:rPr lang="zh-CN" altLang="en-US" sz="2000" b="1" dirty="0" smtClean="0">
                <a:solidFill>
                  <a:srgbClr val="002060"/>
                </a:solidFill>
                <a:latin typeface="华文宋体" panose="02010600040101010101" pitchFamily="2" charset="-122"/>
                <a:ea typeface="华文宋体" panose="02010600040101010101" pitchFamily="2" charset="-122"/>
              </a:rPr>
              <a:t>公钥用于加密消息；</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marL="342900" indent="-342900">
              <a:lnSpc>
                <a:spcPct val="150000"/>
              </a:lnSpc>
              <a:buFont typeface="Arial" panose="020B0604020202020204" pitchFamily="34" charset="0"/>
              <a:buChar char="•"/>
            </a:pPr>
            <a:r>
              <a:rPr lang="en-US" altLang="zh-CN" sz="2000" b="1" dirty="0">
                <a:solidFill>
                  <a:srgbClr val="002060"/>
                </a:solidFill>
                <a:latin typeface="华文宋体" panose="02010600040101010101" pitchFamily="2" charset="-122"/>
                <a:ea typeface="华文宋体" panose="02010600040101010101" pitchFamily="2" charset="-122"/>
              </a:rPr>
              <a:t> </a:t>
            </a:r>
            <a:r>
              <a:rPr lang="en-US" altLang="zh-CN" sz="2000" b="1" dirty="0" smtClean="0">
                <a:solidFill>
                  <a:srgbClr val="002060"/>
                </a:solidFill>
                <a:latin typeface="华文宋体" panose="02010600040101010101" pitchFamily="2" charset="-122"/>
                <a:ea typeface="华文宋体" panose="02010600040101010101" pitchFamily="2" charset="-122"/>
              </a:rPr>
              <a:t>   </a:t>
            </a:r>
            <a:r>
              <a:rPr lang="zh-CN" altLang="en-US" sz="2000" b="1" dirty="0" smtClean="0">
                <a:solidFill>
                  <a:srgbClr val="002060"/>
                </a:solidFill>
                <a:latin typeface="华文宋体" panose="02010600040101010101" pitchFamily="2" charset="-122"/>
                <a:ea typeface="华文宋体" panose="02010600040101010101" pitchFamily="2" charset="-122"/>
              </a:rPr>
              <a:t>公钥</a:t>
            </a:r>
            <a:r>
              <a:rPr lang="zh-CN" altLang="en-US" sz="2000" b="1" dirty="0">
                <a:solidFill>
                  <a:srgbClr val="002060"/>
                </a:solidFill>
                <a:latin typeface="华文宋体" panose="02010600040101010101" pitchFamily="2" charset="-122"/>
                <a:ea typeface="华文宋体" panose="02010600040101010101" pitchFamily="2" charset="-122"/>
              </a:rPr>
              <a:t>由私钥</a:t>
            </a:r>
            <a:r>
              <a:rPr lang="zh-CN" altLang="en-US" sz="2000" b="1" dirty="0" smtClean="0">
                <a:solidFill>
                  <a:srgbClr val="002060"/>
                </a:solidFill>
                <a:latin typeface="华文宋体" panose="02010600040101010101" pitchFamily="2" charset="-122"/>
                <a:ea typeface="华文宋体" panose="02010600040101010101" pitchFamily="2" charset="-122"/>
              </a:rPr>
              <a:t>持有者发布并可公开获取。</a:t>
            </a:r>
            <a:endParaRPr lang="zh-CN" altLang="en-US" sz="2000" b="1" dirty="0">
              <a:solidFill>
                <a:srgbClr val="002060"/>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785360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7305" y="890633"/>
            <a:ext cx="11341769" cy="5632311"/>
          </a:xfrm>
          <a:prstGeom prst="rect">
            <a:avLst/>
          </a:prstGeom>
          <a:noFill/>
        </p:spPr>
        <p:txBody>
          <a:bodyPr wrap="square" rtlCol="0">
            <a:spAutoFit/>
          </a:bodyPr>
          <a:lstStyle/>
          <a:p>
            <a:pPr>
              <a:lnSpc>
                <a:spcPct val="150000"/>
              </a:lnSpc>
            </a:pPr>
            <a:r>
              <a:rPr lang="en-US" altLang="zh-CN" sz="2000" b="1" dirty="0" smtClean="0">
                <a:solidFill>
                  <a:srgbClr val="002060"/>
                </a:solidFill>
                <a:latin typeface="华文宋体" panose="02010600040101010101" pitchFamily="2" charset="-122"/>
                <a:ea typeface="华文宋体" panose="02010600040101010101" pitchFamily="2" charset="-122"/>
              </a:rPr>
              <a:t>RSA</a:t>
            </a:r>
            <a:r>
              <a:rPr lang="zh-CN" altLang="en-US" sz="2000" b="1" dirty="0" smtClean="0">
                <a:solidFill>
                  <a:srgbClr val="002060"/>
                </a:solidFill>
                <a:latin typeface="华文宋体" panose="02010600040101010101" pitchFamily="2" charset="-122"/>
                <a:ea typeface="华文宋体" panose="02010600040101010101" pitchFamily="2" charset="-122"/>
              </a:rPr>
              <a:t>的理念：</a:t>
            </a:r>
            <a:r>
              <a:rPr lang="zh-CN" altLang="en-US" sz="2000" b="1" dirty="0" smtClean="0">
                <a:solidFill>
                  <a:srgbClr val="FF0000"/>
                </a:solidFill>
                <a:latin typeface="华文宋体" panose="02010600040101010101" pitchFamily="2" charset="-122"/>
                <a:ea typeface="华文宋体" panose="02010600040101010101" pitchFamily="2" charset="-122"/>
              </a:rPr>
              <a:t>两个大素数的乘法运算易于实现，但很难将其分解为两个原始数字。</a:t>
            </a:r>
            <a:endParaRPr lang="en-US" altLang="zh-CN" sz="2000" b="1" dirty="0" smtClean="0">
              <a:solidFill>
                <a:srgbClr val="FF0000"/>
              </a:solidFill>
              <a:latin typeface="华文宋体" panose="02010600040101010101" pitchFamily="2" charset="-122"/>
              <a:ea typeface="华文宋体" panose="02010600040101010101" pitchFamily="2" charset="-122"/>
            </a:endParaRPr>
          </a:p>
          <a:p>
            <a:pPr>
              <a:lnSpc>
                <a:spcPct val="150000"/>
              </a:lnSpc>
            </a:pPr>
            <a:r>
              <a:rPr lang="en-US" altLang="zh-CN" sz="2000" b="1" dirty="0" smtClean="0">
                <a:solidFill>
                  <a:srgbClr val="002060"/>
                </a:solidFill>
                <a:latin typeface="华文宋体" panose="02010600040101010101" pitchFamily="2" charset="-122"/>
                <a:ea typeface="华文宋体" panose="02010600040101010101" pitchFamily="2" charset="-122"/>
              </a:rPr>
              <a:t>RSA</a:t>
            </a:r>
            <a:r>
              <a:rPr lang="zh-CN" altLang="en-US" sz="2000" b="1" dirty="0" smtClean="0">
                <a:solidFill>
                  <a:srgbClr val="002060"/>
                </a:solidFill>
                <a:latin typeface="华文宋体" panose="02010600040101010101" pitchFamily="2" charset="-122"/>
                <a:ea typeface="华文宋体" panose="02010600040101010101" pitchFamily="2" charset="-122"/>
              </a:rPr>
              <a:t>密钥对的生成过程包含下列步骤：</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marL="457200" indent="-457200">
              <a:lnSpc>
                <a:spcPct val="150000"/>
              </a:lnSpc>
              <a:buFont typeface="+mj-lt"/>
              <a:buAutoNum type="arabicPeriod"/>
            </a:pPr>
            <a:r>
              <a:rPr lang="zh-CN" altLang="en-US" sz="2000" b="1" dirty="0" smtClean="0">
                <a:solidFill>
                  <a:srgbClr val="002060"/>
                </a:solidFill>
                <a:latin typeface="华文宋体" panose="02010600040101010101" pitchFamily="2" charset="-122"/>
                <a:ea typeface="华文宋体" panose="02010600040101010101" pitchFamily="2" charset="-122"/>
              </a:rPr>
              <a:t>生成模数</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marL="800100" lvl="1" indent="-342900">
              <a:lnSpc>
                <a:spcPct val="150000"/>
              </a:lnSpc>
              <a:buFont typeface="Wingdings" panose="05000000000000000000" pitchFamily="2" charset="2"/>
              <a:buChar char="p"/>
            </a:pPr>
            <a:r>
              <a:rPr lang="zh-CN" altLang="en-US" sz="2000" b="1" dirty="0" smtClean="0">
                <a:solidFill>
                  <a:srgbClr val="002060"/>
                </a:solidFill>
                <a:latin typeface="华文宋体" panose="02010600040101010101" pitchFamily="2" charset="-122"/>
                <a:ea typeface="华文宋体" panose="02010600040101010101" pitchFamily="2" charset="-122"/>
              </a:rPr>
              <a:t>选取</a:t>
            </a:r>
            <a:r>
              <a:rPr lang="en-US" altLang="zh-CN" sz="2000" b="1" dirty="0">
                <a:solidFill>
                  <a:srgbClr val="002060"/>
                </a:solidFill>
                <a:latin typeface="华文宋体" panose="02010600040101010101" pitchFamily="2" charset="-122"/>
                <a:ea typeface="华文宋体" panose="02010600040101010101" pitchFamily="2" charset="-122"/>
              </a:rPr>
              <a:t>p</a:t>
            </a:r>
            <a:r>
              <a:rPr lang="zh-CN" altLang="en-US" sz="2000" b="1" dirty="0" smtClean="0">
                <a:solidFill>
                  <a:srgbClr val="002060"/>
                </a:solidFill>
                <a:latin typeface="华文宋体" panose="02010600040101010101" pitchFamily="2" charset="-122"/>
                <a:ea typeface="华文宋体" panose="02010600040101010101" pitchFamily="2" charset="-122"/>
              </a:rPr>
              <a:t>和</a:t>
            </a:r>
            <a:r>
              <a:rPr lang="en-US" altLang="zh-CN" sz="2000" b="1" dirty="0" smtClean="0">
                <a:solidFill>
                  <a:srgbClr val="002060"/>
                </a:solidFill>
                <a:latin typeface="华文宋体" panose="02010600040101010101" pitchFamily="2" charset="-122"/>
                <a:ea typeface="华文宋体" panose="02010600040101010101" pitchFamily="2" charset="-122"/>
              </a:rPr>
              <a:t>q</a:t>
            </a:r>
            <a:r>
              <a:rPr lang="zh-CN" altLang="en-US" sz="2000" b="1" dirty="0" smtClean="0">
                <a:solidFill>
                  <a:srgbClr val="002060"/>
                </a:solidFill>
                <a:latin typeface="华文宋体" panose="02010600040101010101" pitchFamily="2" charset="-122"/>
                <a:ea typeface="华文宋体" panose="02010600040101010101" pitchFamily="2" charset="-122"/>
              </a:rPr>
              <a:t>为大素数</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marL="800100" lvl="1" indent="-342900">
              <a:lnSpc>
                <a:spcPct val="150000"/>
              </a:lnSpc>
              <a:buFont typeface="Wingdings" panose="05000000000000000000" pitchFamily="2" charset="2"/>
              <a:buChar char="p"/>
            </a:pPr>
            <a:r>
              <a:rPr lang="en-US" altLang="zh-CN" sz="2000" b="1" dirty="0">
                <a:solidFill>
                  <a:srgbClr val="002060"/>
                </a:solidFill>
                <a:latin typeface="华文宋体" panose="02010600040101010101" pitchFamily="2" charset="-122"/>
                <a:ea typeface="华文宋体" panose="02010600040101010101" pitchFamily="2" charset="-122"/>
              </a:rPr>
              <a:t>p</a:t>
            </a:r>
            <a:r>
              <a:rPr lang="zh-CN" altLang="en-US" sz="2000" b="1" dirty="0">
                <a:solidFill>
                  <a:srgbClr val="002060"/>
                </a:solidFill>
                <a:latin typeface="华文宋体" panose="02010600040101010101" pitchFamily="2" charset="-122"/>
                <a:ea typeface="华文宋体" panose="02010600040101010101" pitchFamily="2" charset="-122"/>
              </a:rPr>
              <a:t>和</a:t>
            </a:r>
            <a:r>
              <a:rPr lang="en-US" altLang="zh-CN" sz="2000" b="1" dirty="0" smtClean="0">
                <a:solidFill>
                  <a:srgbClr val="002060"/>
                </a:solidFill>
                <a:latin typeface="华文宋体" panose="02010600040101010101" pitchFamily="2" charset="-122"/>
                <a:ea typeface="华文宋体" panose="02010600040101010101" pitchFamily="2" charset="-122"/>
              </a:rPr>
              <a:t>q</a:t>
            </a:r>
            <a:r>
              <a:rPr lang="zh-CN" altLang="en-US" sz="2000" b="1" dirty="0" smtClean="0">
                <a:solidFill>
                  <a:srgbClr val="002060"/>
                </a:solidFill>
                <a:latin typeface="华文宋体" panose="02010600040101010101" pitchFamily="2" charset="-122"/>
                <a:ea typeface="华文宋体" panose="02010600040101010101" pitchFamily="2" charset="-122"/>
              </a:rPr>
              <a:t>执行乘法运算</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marL="457200" indent="-457200">
              <a:lnSpc>
                <a:spcPct val="150000"/>
              </a:lnSpc>
              <a:buFont typeface="+mj-lt"/>
              <a:buAutoNum type="arabicPeriod"/>
            </a:pPr>
            <a:r>
              <a:rPr lang="zh-CN" altLang="en-US" sz="2000" b="1" dirty="0" smtClean="0">
                <a:solidFill>
                  <a:srgbClr val="002060"/>
                </a:solidFill>
                <a:latin typeface="华文宋体" panose="02010600040101010101" pitchFamily="2" charset="-122"/>
                <a:ea typeface="华文宋体" panose="02010600040101010101" pitchFamily="2" charset="-122"/>
              </a:rPr>
              <a:t>生成互质数</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marL="800100" lvl="1" indent="-342900">
              <a:lnSpc>
                <a:spcPct val="150000"/>
              </a:lnSpc>
              <a:buFont typeface="Wingdings" panose="05000000000000000000" pitchFamily="2" charset="2"/>
              <a:buChar char="p"/>
            </a:pPr>
            <a:r>
              <a:rPr lang="zh-CN" altLang="en-US" sz="2000" b="1" dirty="0" smtClean="0">
                <a:solidFill>
                  <a:srgbClr val="FF0000"/>
                </a:solidFill>
                <a:latin typeface="华文宋体" panose="02010600040101010101" pitchFamily="2" charset="-122"/>
                <a:ea typeface="华文宋体" panose="02010600040101010101" pitchFamily="2" charset="-122"/>
              </a:rPr>
              <a:t>定义数值</a:t>
            </a:r>
            <a:r>
              <a:rPr lang="en-US" altLang="zh-CN" sz="2000" b="1" dirty="0" smtClean="0">
                <a:solidFill>
                  <a:srgbClr val="FF0000"/>
                </a:solidFill>
                <a:latin typeface="华文宋体" panose="02010600040101010101" pitchFamily="2" charset="-122"/>
                <a:ea typeface="华文宋体" panose="02010600040101010101" pitchFamily="2" charset="-122"/>
              </a:rPr>
              <a:t>e</a:t>
            </a:r>
            <a:r>
              <a:rPr lang="zh-CN" altLang="en-US" sz="2000" b="1" dirty="0">
                <a:solidFill>
                  <a:srgbClr val="002060"/>
                </a:solidFill>
                <a:latin typeface="华文宋体" panose="02010600040101010101" pitchFamily="2" charset="-122"/>
                <a:ea typeface="华文宋体" panose="02010600040101010101" pitchFamily="2" charset="-122"/>
              </a:rPr>
              <a:t>。</a:t>
            </a:r>
            <a:r>
              <a:rPr lang="en-US" altLang="zh-CN" sz="2000" b="1" dirty="0" smtClean="0">
                <a:solidFill>
                  <a:srgbClr val="002060"/>
                </a:solidFill>
                <a:latin typeface="华文宋体" panose="02010600040101010101" pitchFamily="2" charset="-122"/>
                <a:ea typeface="华文宋体" panose="02010600040101010101" pitchFamily="2" charset="-122"/>
              </a:rPr>
              <a:t>e</a:t>
            </a:r>
            <a:r>
              <a:rPr lang="zh-CN" altLang="en-US" sz="2000" b="1" dirty="0" smtClean="0">
                <a:solidFill>
                  <a:srgbClr val="002060"/>
                </a:solidFill>
                <a:latin typeface="华文宋体" panose="02010600040101010101" pitchFamily="2" charset="-122"/>
                <a:ea typeface="华文宋体" panose="02010600040101010101" pitchFamily="2" charset="-122"/>
              </a:rPr>
              <a:t>应大于</a:t>
            </a:r>
            <a:r>
              <a:rPr lang="en-US" altLang="zh-CN" sz="2000" b="1" dirty="0" smtClean="0">
                <a:solidFill>
                  <a:srgbClr val="002060"/>
                </a:solidFill>
                <a:latin typeface="华文宋体" panose="02010600040101010101" pitchFamily="2" charset="-122"/>
                <a:ea typeface="华文宋体" panose="02010600040101010101" pitchFamily="2" charset="-122"/>
              </a:rPr>
              <a:t>1</a:t>
            </a:r>
            <a:r>
              <a:rPr lang="zh-CN" altLang="en-US" sz="2000" b="1" dirty="0" smtClean="0">
                <a:solidFill>
                  <a:srgbClr val="002060"/>
                </a:solidFill>
                <a:latin typeface="华文宋体" panose="02010600040101010101" pitchFamily="2" charset="-122"/>
                <a:ea typeface="华文宋体" panose="02010600040101010101" pitchFamily="2" charset="-122"/>
              </a:rPr>
              <a:t>且小于</a:t>
            </a:r>
            <a:r>
              <a:rPr lang="en-US" altLang="zh-CN" sz="2000" b="1" dirty="0" smtClean="0">
                <a:solidFill>
                  <a:srgbClr val="002060"/>
                </a:solidFill>
                <a:latin typeface="华文宋体" panose="02010600040101010101" pitchFamily="2" charset="-122"/>
                <a:ea typeface="华文宋体" panose="02010600040101010101" pitchFamily="2" charset="-122"/>
              </a:rPr>
              <a:t>(p-1</a:t>
            </a:r>
            <a:r>
              <a:rPr lang="en-US" altLang="zh-CN" sz="2000" b="1" dirty="0">
                <a:solidFill>
                  <a:srgbClr val="002060"/>
                </a:solidFill>
                <a:latin typeface="华文宋体" panose="02010600040101010101" pitchFamily="2" charset="-122"/>
                <a:ea typeface="华文宋体" panose="02010600040101010101" pitchFamily="2" charset="-122"/>
              </a:rPr>
              <a:t>)</a:t>
            </a:r>
            <a:r>
              <a:rPr lang="en-US" altLang="zh-CN" sz="2000" b="1" dirty="0" smtClean="0">
                <a:solidFill>
                  <a:srgbClr val="002060"/>
                </a:solidFill>
                <a:latin typeface="华文宋体" panose="02010600040101010101" pitchFamily="2" charset="-122"/>
                <a:ea typeface="华文宋体" panose="02010600040101010101" pitchFamily="2" charset="-122"/>
              </a:rPr>
              <a:t>(q-1)</a:t>
            </a:r>
            <a:r>
              <a:rPr lang="zh-CN" altLang="en-US" sz="2000" b="1" dirty="0">
                <a:solidFill>
                  <a:srgbClr val="002060"/>
                </a:solidFill>
                <a:latin typeface="华文宋体" panose="02010600040101010101" pitchFamily="2" charset="-122"/>
                <a:ea typeface="华文宋体" panose="02010600040101010101" pitchFamily="2" charset="-122"/>
              </a:rPr>
              <a:t>，</a:t>
            </a:r>
            <a:r>
              <a:rPr lang="zh-CN" altLang="en-US" sz="2000" b="1" dirty="0" smtClean="0">
                <a:solidFill>
                  <a:srgbClr val="002060"/>
                </a:solidFill>
                <a:latin typeface="华文宋体" panose="02010600040101010101" pitchFamily="2" charset="-122"/>
                <a:ea typeface="华文宋体" panose="02010600040101010101" pitchFamily="2" charset="-122"/>
              </a:rPr>
              <a:t>也就是除</a:t>
            </a:r>
            <a:r>
              <a:rPr lang="en-US" altLang="zh-CN" sz="2000" b="1" dirty="0" smtClean="0">
                <a:solidFill>
                  <a:srgbClr val="002060"/>
                </a:solidFill>
                <a:latin typeface="华文宋体" panose="02010600040101010101" pitchFamily="2" charset="-122"/>
                <a:ea typeface="华文宋体" panose="02010600040101010101" pitchFamily="2" charset="-122"/>
              </a:rPr>
              <a:t>1</a:t>
            </a:r>
            <a:r>
              <a:rPr lang="zh-CN" altLang="en-US" sz="2000" b="1" dirty="0" smtClean="0">
                <a:solidFill>
                  <a:srgbClr val="002060"/>
                </a:solidFill>
                <a:latin typeface="华文宋体" panose="02010600040101010101" pitchFamily="2" charset="-122"/>
                <a:ea typeface="华文宋体" panose="02010600040101010101" pitchFamily="2" charset="-122"/>
              </a:rPr>
              <a:t>以外的任何数都可以被分解成</a:t>
            </a:r>
            <a:r>
              <a:rPr lang="en-US" altLang="zh-CN" sz="2000" b="1" dirty="0" smtClean="0">
                <a:solidFill>
                  <a:srgbClr val="002060"/>
                </a:solidFill>
                <a:latin typeface="华文宋体" panose="02010600040101010101" pitchFamily="2" charset="-122"/>
                <a:ea typeface="华文宋体" panose="02010600040101010101" pitchFamily="2" charset="-122"/>
              </a:rPr>
              <a:t>e</a:t>
            </a:r>
            <a:r>
              <a:rPr lang="zh-CN" altLang="en-US" sz="2000" b="1" dirty="0" smtClean="0">
                <a:solidFill>
                  <a:srgbClr val="002060"/>
                </a:solidFill>
                <a:latin typeface="华文宋体" panose="02010600040101010101" pitchFamily="2" charset="-122"/>
                <a:ea typeface="华文宋体" panose="02010600040101010101" pitchFamily="2" charset="-122"/>
              </a:rPr>
              <a:t>和</a:t>
            </a:r>
            <a:r>
              <a:rPr lang="en-US" altLang="zh-CN" sz="2000" b="1" dirty="0">
                <a:solidFill>
                  <a:srgbClr val="002060"/>
                </a:solidFill>
                <a:latin typeface="华文宋体" panose="02010600040101010101" pitchFamily="2" charset="-122"/>
                <a:ea typeface="华文宋体" panose="02010600040101010101" pitchFamily="2" charset="-122"/>
              </a:rPr>
              <a:t>(p-1)(q-1</a:t>
            </a:r>
            <a:r>
              <a:rPr lang="en-US" altLang="zh-CN" sz="2000" b="1" dirty="0" smtClean="0">
                <a:solidFill>
                  <a:srgbClr val="002060"/>
                </a:solidFill>
                <a:latin typeface="华文宋体" panose="02010600040101010101" pitchFamily="2" charset="-122"/>
                <a:ea typeface="华文宋体" panose="02010600040101010101" pitchFamily="2" charset="-122"/>
              </a:rPr>
              <a:t>)</a:t>
            </a:r>
            <a:r>
              <a:rPr lang="zh-CN" altLang="en-US" sz="2000" b="1" dirty="0" smtClean="0">
                <a:solidFill>
                  <a:srgbClr val="002060"/>
                </a:solidFill>
                <a:latin typeface="华文宋体" panose="02010600040101010101" pitchFamily="2" charset="-122"/>
                <a:ea typeface="华文宋体" panose="02010600040101010101" pitchFamily="2" charset="-122"/>
              </a:rPr>
              <a:t>，即互质数。</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marL="457200" indent="-457200">
              <a:lnSpc>
                <a:spcPct val="150000"/>
              </a:lnSpc>
              <a:buFont typeface="+mj-lt"/>
              <a:buAutoNum type="arabicPeriod"/>
            </a:pPr>
            <a:r>
              <a:rPr lang="zh-CN" altLang="en-US" sz="2000" b="1" dirty="0" smtClean="0">
                <a:solidFill>
                  <a:srgbClr val="002060"/>
                </a:solidFill>
                <a:latin typeface="华文宋体" panose="02010600040101010101" pitchFamily="2" charset="-122"/>
                <a:ea typeface="华文宋体" panose="02010600040101010101" pitchFamily="2" charset="-122"/>
              </a:rPr>
              <a:t>生成公钥</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lvl="1">
              <a:lnSpc>
                <a:spcPct val="150000"/>
              </a:lnSpc>
            </a:pPr>
            <a:r>
              <a:rPr lang="zh-CN" altLang="en-US" sz="2000" b="1" dirty="0" smtClean="0">
                <a:solidFill>
                  <a:srgbClr val="002060"/>
                </a:solidFill>
                <a:latin typeface="华文宋体" panose="02010600040101010101" pitchFamily="2" charset="-122"/>
                <a:ea typeface="华文宋体" panose="02010600040101010101" pitchFamily="2" charset="-122"/>
              </a:rPr>
              <a:t>步骤</a:t>
            </a:r>
            <a:r>
              <a:rPr lang="en-US" altLang="zh-CN" sz="2000" b="1" dirty="0" smtClean="0">
                <a:solidFill>
                  <a:srgbClr val="002060"/>
                </a:solidFill>
                <a:latin typeface="华文宋体" panose="02010600040101010101" pitchFamily="2" charset="-122"/>
                <a:ea typeface="华文宋体" panose="02010600040101010101" pitchFamily="2" charset="-122"/>
              </a:rPr>
              <a:t>1</a:t>
            </a:r>
            <a:r>
              <a:rPr lang="zh-CN" altLang="en-US" sz="2000" b="1" dirty="0" smtClean="0">
                <a:solidFill>
                  <a:srgbClr val="002060"/>
                </a:solidFill>
                <a:latin typeface="华文宋体" panose="02010600040101010101" pitchFamily="2" charset="-122"/>
                <a:ea typeface="华文宋体" panose="02010600040101010101" pitchFamily="2" charset="-122"/>
              </a:rPr>
              <a:t>中生成的模数和步骤</a:t>
            </a:r>
            <a:r>
              <a:rPr lang="en-US" altLang="zh-CN" sz="2000" b="1" dirty="0" smtClean="0">
                <a:solidFill>
                  <a:srgbClr val="002060"/>
                </a:solidFill>
                <a:latin typeface="华文宋体" panose="02010600040101010101" pitchFamily="2" charset="-122"/>
                <a:ea typeface="华文宋体" panose="02010600040101010101" pitchFamily="2" charset="-122"/>
              </a:rPr>
              <a:t>2</a:t>
            </a:r>
            <a:r>
              <a:rPr lang="zh-CN" altLang="en-US" sz="2000" b="1" dirty="0" smtClean="0">
                <a:solidFill>
                  <a:srgbClr val="002060"/>
                </a:solidFill>
                <a:latin typeface="华文宋体" panose="02010600040101010101" pitchFamily="2" charset="-122"/>
                <a:ea typeface="华文宋体" panose="02010600040101010101" pitchFamily="2" charset="-122"/>
              </a:rPr>
              <a:t>中生成的</a:t>
            </a:r>
            <a:r>
              <a:rPr lang="en-US" altLang="zh-CN" sz="2000" b="1" dirty="0" smtClean="0">
                <a:solidFill>
                  <a:srgbClr val="002060"/>
                </a:solidFill>
                <a:latin typeface="华文宋体" panose="02010600040101010101" pitchFamily="2" charset="-122"/>
                <a:ea typeface="华文宋体" panose="02010600040101010101" pitchFamily="2" charset="-122"/>
              </a:rPr>
              <a:t>e </a:t>
            </a:r>
            <a:r>
              <a:rPr lang="zh-CN" altLang="en-US" sz="2000" b="1" dirty="0" smtClean="0">
                <a:solidFill>
                  <a:srgbClr val="002060"/>
                </a:solidFill>
                <a:latin typeface="华文宋体" panose="02010600040101010101" pitchFamily="2" charset="-122"/>
                <a:ea typeface="华文宋体" panose="02010600040101010101" pitchFamily="2" charset="-122"/>
              </a:rPr>
              <a:t>为一对公钥，可与任何人分享；然而</a:t>
            </a:r>
            <a:r>
              <a:rPr lang="en-US" altLang="zh-CN" sz="2000" b="1" dirty="0" smtClean="0">
                <a:solidFill>
                  <a:srgbClr val="002060"/>
                </a:solidFill>
                <a:latin typeface="华文宋体" panose="02010600040101010101" pitchFamily="2" charset="-122"/>
                <a:ea typeface="华文宋体" panose="02010600040101010101" pitchFamily="2" charset="-122"/>
              </a:rPr>
              <a:t>p</a:t>
            </a:r>
            <a:r>
              <a:rPr lang="zh-CN" altLang="en-US" sz="2000" b="1" dirty="0" smtClean="0">
                <a:solidFill>
                  <a:srgbClr val="002060"/>
                </a:solidFill>
                <a:latin typeface="华文宋体" panose="02010600040101010101" pitchFamily="2" charset="-122"/>
                <a:ea typeface="华文宋体" panose="02010600040101010101" pitchFamily="2" charset="-122"/>
              </a:rPr>
              <a:t>和</a:t>
            </a:r>
            <a:r>
              <a:rPr lang="en-US" altLang="zh-CN" sz="2000" b="1" dirty="0" smtClean="0">
                <a:solidFill>
                  <a:srgbClr val="002060"/>
                </a:solidFill>
                <a:latin typeface="华文宋体" panose="02010600040101010101" pitchFamily="2" charset="-122"/>
                <a:ea typeface="华文宋体" panose="02010600040101010101" pitchFamily="2" charset="-122"/>
              </a:rPr>
              <a:t>q</a:t>
            </a:r>
            <a:r>
              <a:rPr lang="zh-CN" altLang="en-US" sz="2000" b="1" dirty="0" smtClean="0">
                <a:solidFill>
                  <a:srgbClr val="002060"/>
                </a:solidFill>
                <a:latin typeface="华文宋体" panose="02010600040101010101" pitchFamily="2" charset="-122"/>
                <a:ea typeface="华文宋体" panose="02010600040101010101" pitchFamily="2" charset="-122"/>
              </a:rPr>
              <a:t>具有保密性。</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marL="457200" indent="-457200">
              <a:lnSpc>
                <a:spcPct val="150000"/>
              </a:lnSpc>
              <a:buFont typeface="+mj-lt"/>
              <a:buAutoNum type="arabicPeriod"/>
            </a:pPr>
            <a:r>
              <a:rPr lang="zh-CN" altLang="en-US" sz="2000" b="1" dirty="0" smtClean="0">
                <a:solidFill>
                  <a:srgbClr val="002060"/>
                </a:solidFill>
                <a:latin typeface="华文宋体" panose="02010600040101010101" pitchFamily="2" charset="-122"/>
                <a:ea typeface="华文宋体" panose="02010600040101010101" pitchFamily="2" charset="-122"/>
              </a:rPr>
              <a:t>生成私钥</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lvl="1">
              <a:lnSpc>
                <a:spcPct val="150000"/>
              </a:lnSpc>
            </a:pPr>
            <a:r>
              <a:rPr lang="en-US" altLang="zh-CN" sz="2000" b="1" dirty="0" err="1">
                <a:solidFill>
                  <a:srgbClr val="002060"/>
                </a:solidFill>
                <a:latin typeface="华文宋体" panose="02010600040101010101" pitchFamily="2" charset="-122"/>
                <a:ea typeface="华文宋体" panose="02010600040101010101" pitchFamily="2" charset="-122"/>
              </a:rPr>
              <a:t>ed</a:t>
            </a:r>
            <a:r>
              <a:rPr lang="en-US" altLang="zh-CN" sz="2000" b="1" dirty="0">
                <a:solidFill>
                  <a:srgbClr val="002060"/>
                </a:solidFill>
                <a:latin typeface="华文宋体" panose="02010600040101010101" pitchFamily="2" charset="-122"/>
                <a:ea typeface="华文宋体" panose="02010600040101010101" pitchFamily="2" charset="-122"/>
              </a:rPr>
              <a:t>=1 mod (p-1)(q-1</a:t>
            </a:r>
            <a:r>
              <a:rPr lang="en-US" altLang="zh-CN" sz="2000" b="1" dirty="0">
                <a:solidFill>
                  <a:srgbClr val="FF0000"/>
                </a:solidFill>
                <a:latin typeface="华文宋体" panose="02010600040101010101" pitchFamily="2" charset="-122"/>
                <a:ea typeface="华文宋体" panose="02010600040101010101" pitchFamily="2" charset="-122"/>
              </a:rPr>
              <a:t>)      d</a:t>
            </a:r>
            <a:r>
              <a:rPr lang="zh-CN" altLang="en-US" sz="2000" b="1" dirty="0">
                <a:solidFill>
                  <a:srgbClr val="FF0000"/>
                </a:solidFill>
                <a:latin typeface="华文宋体" panose="02010600040101010101" pitchFamily="2" charset="-122"/>
                <a:ea typeface="华文宋体" panose="02010600040101010101" pitchFamily="2" charset="-122"/>
              </a:rPr>
              <a:t>表示为私</a:t>
            </a:r>
            <a:r>
              <a:rPr lang="zh-CN" altLang="en-US" sz="2000" b="1" dirty="0" smtClean="0">
                <a:solidFill>
                  <a:srgbClr val="FF0000"/>
                </a:solidFill>
                <a:latin typeface="华文宋体" panose="02010600040101010101" pitchFamily="2" charset="-122"/>
                <a:ea typeface="华文宋体" panose="02010600040101010101" pitchFamily="2" charset="-122"/>
              </a:rPr>
              <a:t>钥</a:t>
            </a:r>
            <a:endParaRPr lang="en-US" altLang="zh-CN" sz="2000" b="1" dirty="0" smtClean="0">
              <a:solidFill>
                <a:srgbClr val="FF0000"/>
              </a:solidFill>
              <a:latin typeface="华文宋体" panose="02010600040101010101" pitchFamily="2" charset="-122"/>
              <a:ea typeface="华文宋体" panose="02010600040101010101" pitchFamily="2" charset="-122"/>
            </a:endParaRPr>
          </a:p>
        </p:txBody>
      </p:sp>
      <p:sp>
        <p:nvSpPr>
          <p:cNvPr id="5" name="矩形 4"/>
          <p:cNvSpPr/>
          <p:nvPr/>
        </p:nvSpPr>
        <p:spPr>
          <a:xfrm>
            <a:off x="2775141" y="123808"/>
            <a:ext cx="7620883" cy="830997"/>
          </a:xfrm>
          <a:prstGeom prst="rect">
            <a:avLst/>
          </a:prstGeom>
        </p:spPr>
        <p:txBody>
          <a:bodyPr wrap="square">
            <a:spAutoFit/>
          </a:bodyPr>
          <a:lstStyle/>
          <a:p>
            <a:pPr lvl="1">
              <a:lnSpc>
                <a:spcPct val="150000"/>
              </a:lnSpc>
            </a:pPr>
            <a:r>
              <a:rPr lang="zh-CN" altLang="en-US" sz="3200" b="1" dirty="0" smtClean="0">
                <a:latin typeface="楷体" panose="02010609060101010101" pitchFamily="49" charset="-122"/>
                <a:ea typeface="楷体" panose="02010609060101010101" pitchFamily="49" charset="-122"/>
              </a:rPr>
              <a:t>四、非对称</a:t>
            </a:r>
            <a:r>
              <a:rPr lang="zh-CN" altLang="en-US" sz="3200" b="1" dirty="0">
                <a:latin typeface="楷体" panose="02010609060101010101" pitchFamily="49" charset="-122"/>
                <a:ea typeface="楷体" panose="02010609060101010101" pitchFamily="49" charset="-122"/>
              </a:rPr>
              <a:t>密码</a:t>
            </a:r>
            <a:r>
              <a:rPr lang="zh-CN" altLang="en-US" sz="3200" b="1" dirty="0" smtClean="0">
                <a:latin typeface="楷体" panose="02010609060101010101" pitchFamily="49" charset="-122"/>
                <a:ea typeface="楷体" panose="02010609060101010101" pitchFamily="49" charset="-122"/>
              </a:rPr>
              <a:t>机制</a:t>
            </a:r>
            <a:r>
              <a:rPr lang="en-US" altLang="zh-CN" sz="32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常见算法</a:t>
            </a:r>
            <a:endParaRPr lang="en-US" altLang="zh-CN" sz="24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80296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5141" y="123808"/>
            <a:ext cx="7620883" cy="830997"/>
          </a:xfrm>
          <a:prstGeom prst="rect">
            <a:avLst/>
          </a:prstGeom>
        </p:spPr>
        <p:txBody>
          <a:bodyPr wrap="square">
            <a:spAutoFit/>
          </a:bodyPr>
          <a:lstStyle/>
          <a:p>
            <a:pPr lvl="1">
              <a:lnSpc>
                <a:spcPct val="150000"/>
              </a:lnSpc>
            </a:pPr>
            <a:r>
              <a:rPr lang="zh-CN" altLang="en-US" sz="3200" b="1" dirty="0" smtClean="0">
                <a:latin typeface="楷体" panose="02010609060101010101" pitchFamily="49" charset="-122"/>
                <a:ea typeface="楷体" panose="02010609060101010101" pitchFamily="49" charset="-122"/>
              </a:rPr>
              <a:t>四、非对称</a:t>
            </a:r>
            <a:r>
              <a:rPr lang="zh-CN" altLang="en-US" sz="3200" b="1" dirty="0">
                <a:latin typeface="楷体" panose="02010609060101010101" pitchFamily="49" charset="-122"/>
                <a:ea typeface="楷体" panose="02010609060101010101" pitchFamily="49" charset="-122"/>
              </a:rPr>
              <a:t>密码</a:t>
            </a:r>
            <a:r>
              <a:rPr lang="zh-CN" altLang="en-US" sz="3200" b="1" dirty="0" smtClean="0">
                <a:latin typeface="楷体" panose="02010609060101010101" pitchFamily="49" charset="-122"/>
                <a:ea typeface="楷体" panose="02010609060101010101" pitchFamily="49" charset="-122"/>
              </a:rPr>
              <a:t>机制</a:t>
            </a:r>
            <a:r>
              <a:rPr lang="en-US" altLang="zh-CN" sz="32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常见算法的应用</a:t>
            </a:r>
            <a:endParaRPr lang="en-US" altLang="zh-CN" sz="2400" b="1"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5" name="文本框 4"/>
              <p:cNvSpPr txBox="1"/>
              <p:nvPr/>
            </p:nvSpPr>
            <p:spPr>
              <a:xfrm>
                <a:off x="495387" y="1211953"/>
                <a:ext cx="10640291" cy="2258247"/>
              </a:xfrm>
              <a:prstGeom prst="rect">
                <a:avLst/>
              </a:prstGeom>
              <a:noFill/>
            </p:spPr>
            <p:txBody>
              <a:bodyPr wrap="square" rtlCol="0">
                <a:spAutoFit/>
              </a:bodyPr>
              <a:lstStyle/>
              <a:p>
                <a:r>
                  <a:rPr lang="zh-CN" altLang="en-US" sz="2000" b="1" dirty="0" smtClean="0">
                    <a:solidFill>
                      <a:schemeClr val="tx1"/>
                    </a:solidFill>
                    <a:latin typeface="华文宋体" panose="02010600040101010101" pitchFamily="2" charset="-122"/>
                    <a:ea typeface="华文宋体" panose="02010600040101010101" pitchFamily="2" charset="-122"/>
                  </a:rPr>
                  <a:t>基于</a:t>
                </a:r>
                <a:r>
                  <a:rPr lang="en-US" altLang="zh-CN" sz="2000" b="1" dirty="0">
                    <a:solidFill>
                      <a:schemeClr val="tx1"/>
                    </a:solidFill>
                    <a:latin typeface="华文宋体" panose="02010600040101010101" pitchFamily="2" charset="-122"/>
                    <a:ea typeface="华文宋体" panose="02010600040101010101" pitchFamily="2" charset="-122"/>
                  </a:rPr>
                  <a:t>RSA </a:t>
                </a:r>
                <a:r>
                  <a:rPr lang="zh-CN" altLang="en-US" sz="2000" b="1" dirty="0">
                    <a:solidFill>
                      <a:schemeClr val="tx1"/>
                    </a:solidFill>
                    <a:latin typeface="华文宋体" panose="02010600040101010101" pitchFamily="2" charset="-122"/>
                    <a:ea typeface="华文宋体" panose="02010600040101010101" pitchFamily="2" charset="-122"/>
                  </a:rPr>
                  <a:t>的加密</a:t>
                </a:r>
                <a:r>
                  <a:rPr lang="en-US" altLang="zh-CN" sz="2000" b="1" dirty="0">
                    <a:solidFill>
                      <a:schemeClr val="tx1"/>
                    </a:solidFill>
                    <a:latin typeface="华文宋体" panose="02010600040101010101" pitchFamily="2" charset="-122"/>
                    <a:ea typeface="华文宋体" panose="02010600040101010101" pitchFamily="2" charset="-122"/>
                  </a:rPr>
                  <a:t>/</a:t>
                </a:r>
                <a:r>
                  <a:rPr lang="zh-CN" altLang="en-US" sz="2000" b="1" dirty="0">
                    <a:solidFill>
                      <a:schemeClr val="tx1"/>
                    </a:solidFill>
                    <a:latin typeface="华文宋体" panose="02010600040101010101" pitchFamily="2" charset="-122"/>
                    <a:ea typeface="华文宋体" panose="02010600040101010101" pitchFamily="2" charset="-122"/>
                  </a:rPr>
                  <a:t>解密操作</a:t>
                </a:r>
                <a:r>
                  <a:rPr lang="zh-CN" altLang="en-US" sz="2000" b="1" dirty="0" smtClean="0">
                    <a:solidFill>
                      <a:schemeClr val="tx1"/>
                    </a:solidFill>
                    <a:latin typeface="华文宋体" panose="02010600040101010101" pitchFamily="2" charset="-122"/>
                    <a:ea typeface="华文宋体" panose="02010600040101010101" pitchFamily="2" charset="-122"/>
                  </a:rPr>
                  <a:t>：</a:t>
                </a:r>
                <a:endParaRPr lang="en-US" altLang="zh-CN" sz="2000" b="1" dirty="0" smtClean="0">
                  <a:solidFill>
                    <a:schemeClr val="tx1"/>
                  </a:solidFill>
                  <a:latin typeface="华文宋体" panose="02010600040101010101" pitchFamily="2" charset="-122"/>
                  <a:ea typeface="华文宋体" panose="02010600040101010101" pitchFamily="2" charset="-122"/>
                </a:endParaRPr>
              </a:p>
              <a:p>
                <a:endParaRPr lang="en-US" altLang="zh-CN" sz="2000" b="1" dirty="0">
                  <a:solidFill>
                    <a:schemeClr val="tx1"/>
                  </a:solidFill>
                  <a:latin typeface="华文宋体" panose="02010600040101010101" pitchFamily="2" charset="-122"/>
                  <a:ea typeface="华文宋体" panose="02010600040101010101" pitchFamily="2" charset="-122"/>
                </a:endParaRPr>
              </a:p>
              <a:p>
                <a:pPr marL="342900" indent="-342900">
                  <a:buFont typeface="Wingdings" panose="05000000000000000000" pitchFamily="2" charset="2"/>
                  <a:buChar char="l"/>
                </a:pPr>
                <a:r>
                  <a:rPr lang="en-US" altLang="zh-CN" sz="2000" b="1" dirty="0">
                    <a:solidFill>
                      <a:schemeClr val="tx1"/>
                    </a:solidFill>
                    <a:latin typeface="华文宋体" panose="02010600040101010101" pitchFamily="2" charset="-122"/>
                    <a:ea typeface="华文宋体" panose="02010600040101010101" pitchFamily="2" charset="-122"/>
                  </a:rPr>
                  <a:t>RSA</a:t>
                </a:r>
                <a:r>
                  <a:rPr lang="zh-CN" altLang="en-US" sz="2000" b="1" dirty="0">
                    <a:solidFill>
                      <a:schemeClr val="tx1"/>
                    </a:solidFill>
                    <a:latin typeface="华文宋体" panose="02010600040101010101" pitchFamily="2" charset="-122"/>
                    <a:ea typeface="华文宋体" panose="02010600040101010101" pitchFamily="2" charset="-122"/>
                  </a:rPr>
                  <a:t>生成密文</a:t>
                </a:r>
                <a:r>
                  <a:rPr lang="zh-CN" altLang="en-US" sz="2000" b="1" dirty="0" smtClean="0">
                    <a:solidFill>
                      <a:schemeClr val="tx1"/>
                    </a:solidFill>
                    <a:latin typeface="华文宋体" panose="02010600040101010101" pitchFamily="2" charset="-122"/>
                    <a:ea typeface="华文宋体" panose="02010600040101010101" pitchFamily="2" charset="-122"/>
                  </a:rPr>
                  <a:t>：</a:t>
                </a:r>
                <a:endParaRPr lang="en-US" altLang="zh-CN" sz="2000" b="1" dirty="0">
                  <a:solidFill>
                    <a:schemeClr val="tx1"/>
                  </a:solidFill>
                  <a:latin typeface="华文宋体" panose="02010600040101010101" pitchFamily="2" charset="-122"/>
                  <a:ea typeface="华文宋体" panose="02010600040101010101" pitchFamily="2" charset="-122"/>
                </a:endParaRPr>
              </a:p>
              <a:p>
                <a14:m>
                  <m:oMath xmlns:m="http://schemas.openxmlformats.org/officeDocument/2006/math">
                    <m:r>
                      <a:rPr lang="en-US" altLang="zh-CN" sz="2000" b="1" i="0" smtClean="0">
                        <a:solidFill>
                          <a:schemeClr val="tx1"/>
                        </a:solidFill>
                        <a:latin typeface="Cambria Math" panose="02040503050406030204" pitchFamily="18" charset="0"/>
                        <a:ea typeface="华文宋体" panose="02010600040101010101" pitchFamily="2" charset="-122"/>
                      </a:rPr>
                      <m:t>                                                        </m:t>
                    </m:r>
                    <m:r>
                      <a:rPr lang="en-US" altLang="zh-CN" sz="2000" b="1" i="1">
                        <a:solidFill>
                          <a:schemeClr val="tx1"/>
                        </a:solidFill>
                        <a:latin typeface="Cambria Math" panose="02040503050406030204" pitchFamily="18" charset="0"/>
                        <a:ea typeface="华文宋体" panose="02010600040101010101" pitchFamily="2" charset="-122"/>
                      </a:rPr>
                      <m:t>𝑪</m:t>
                    </m:r>
                    <m:r>
                      <a:rPr lang="en-US" altLang="zh-CN" sz="2000" b="1">
                        <a:solidFill>
                          <a:schemeClr val="tx1"/>
                        </a:solidFill>
                        <a:latin typeface="Cambria Math" panose="02040503050406030204" pitchFamily="18" charset="0"/>
                        <a:ea typeface="华文宋体" panose="02010600040101010101" pitchFamily="2" charset="-122"/>
                      </a:rPr>
                      <m:t>=</m:t>
                    </m:r>
                    <m:sSup>
                      <m:sSupPr>
                        <m:ctrlPr>
                          <a:rPr lang="en-US" altLang="zh-CN" sz="2000" b="1" i="1">
                            <a:solidFill>
                              <a:schemeClr val="tx1"/>
                            </a:solidFill>
                            <a:latin typeface="Cambria Math" panose="02040503050406030204" pitchFamily="18" charset="0"/>
                            <a:ea typeface="华文宋体" panose="02010600040101010101" pitchFamily="2" charset="-122"/>
                          </a:rPr>
                        </m:ctrlPr>
                      </m:sSupPr>
                      <m:e>
                        <m:r>
                          <a:rPr lang="en-US" altLang="zh-CN" sz="2000" b="1" i="1">
                            <a:solidFill>
                              <a:schemeClr val="tx1"/>
                            </a:solidFill>
                            <a:latin typeface="Cambria Math" panose="02040503050406030204" pitchFamily="18" charset="0"/>
                            <a:ea typeface="华文宋体" panose="02010600040101010101" pitchFamily="2" charset="-122"/>
                          </a:rPr>
                          <m:t>𝑷</m:t>
                        </m:r>
                      </m:e>
                      <m:sup>
                        <m:r>
                          <a:rPr lang="en-US" altLang="zh-CN" sz="2000" b="1" i="1">
                            <a:solidFill>
                              <a:schemeClr val="tx1"/>
                            </a:solidFill>
                            <a:latin typeface="Cambria Math" panose="02040503050406030204" pitchFamily="18" charset="0"/>
                            <a:ea typeface="华文宋体" panose="02010600040101010101" pitchFamily="2" charset="-122"/>
                          </a:rPr>
                          <m:t>𝒆</m:t>
                        </m:r>
                      </m:sup>
                    </m:sSup>
                    <m:r>
                      <a:rPr lang="en-US" altLang="zh-CN" sz="2000" b="1">
                        <a:solidFill>
                          <a:schemeClr val="tx1"/>
                        </a:solidFill>
                        <a:latin typeface="Cambria Math" panose="02040503050406030204" pitchFamily="18" charset="0"/>
                        <a:ea typeface="华文宋体" panose="02010600040101010101" pitchFamily="2" charset="-122"/>
                      </a:rPr>
                      <m:t> </m:t>
                    </m:r>
                    <m:r>
                      <a:rPr lang="en-US" altLang="zh-CN" sz="2000" b="1" i="1">
                        <a:solidFill>
                          <a:schemeClr val="tx1"/>
                        </a:solidFill>
                        <a:latin typeface="Cambria Math" panose="02040503050406030204" pitchFamily="18" charset="0"/>
                        <a:ea typeface="华文宋体" panose="02010600040101010101" pitchFamily="2" charset="-122"/>
                      </a:rPr>
                      <m:t>𝐦𝐨𝐝</m:t>
                    </m:r>
                    <m:r>
                      <a:rPr lang="en-US" altLang="zh-CN" sz="2000" b="1">
                        <a:solidFill>
                          <a:schemeClr val="tx1"/>
                        </a:solidFill>
                        <a:latin typeface="Cambria Math" panose="02040503050406030204" pitchFamily="18" charset="0"/>
                        <a:ea typeface="华文宋体" panose="02010600040101010101" pitchFamily="2" charset="-122"/>
                      </a:rPr>
                      <m:t> </m:t>
                    </m:r>
                  </m:oMath>
                </a14:m>
                <a:r>
                  <a:rPr lang="zh-CN" altLang="en-US" sz="2000" b="1" dirty="0" smtClean="0">
                    <a:solidFill>
                      <a:schemeClr val="tx1"/>
                    </a:solidFill>
                    <a:latin typeface="华文宋体" panose="02010600040101010101" pitchFamily="2" charset="-122"/>
                    <a:ea typeface="华文宋体" panose="02010600040101010101" pitchFamily="2" charset="-122"/>
                  </a:rPr>
                  <a:t> </a:t>
                </a:r>
                <a:r>
                  <a:rPr lang="en-US" altLang="zh-CN" sz="2000" b="1" dirty="0" smtClean="0">
                    <a:solidFill>
                      <a:schemeClr val="tx1"/>
                    </a:solidFill>
                    <a:latin typeface="华文宋体" panose="02010600040101010101" pitchFamily="2" charset="-122"/>
                    <a:ea typeface="华文宋体" panose="02010600040101010101" pitchFamily="2" charset="-122"/>
                  </a:rPr>
                  <a:t>n</a:t>
                </a:r>
                <a:r>
                  <a:rPr lang="zh-CN" altLang="en-US" sz="2000" b="1" dirty="0" smtClean="0">
                    <a:solidFill>
                      <a:schemeClr val="tx1"/>
                    </a:solidFill>
                    <a:latin typeface="华文宋体" panose="02010600040101010101" pitchFamily="2" charset="-122"/>
                    <a:ea typeface="华文宋体" panose="02010600040101010101" pitchFamily="2" charset="-122"/>
                  </a:rPr>
                  <a:t>             </a:t>
                </a:r>
                <a:r>
                  <a:rPr lang="en-US" altLang="zh-CN" sz="2000" b="1" dirty="0" smtClean="0">
                    <a:solidFill>
                      <a:schemeClr val="tx1"/>
                    </a:solidFill>
                    <a:latin typeface="华文宋体" panose="02010600040101010101" pitchFamily="2" charset="-122"/>
                    <a:ea typeface="华文宋体" panose="02010600040101010101" pitchFamily="2" charset="-122"/>
                  </a:rPr>
                  <a:t> </a:t>
                </a:r>
              </a:p>
              <a:p>
                <a:endParaRPr lang="en-US" altLang="zh-CN" sz="2000" b="1" dirty="0">
                  <a:solidFill>
                    <a:schemeClr val="tx1"/>
                  </a:solidFill>
                  <a:latin typeface="华文宋体" panose="02010600040101010101" pitchFamily="2" charset="-122"/>
                  <a:ea typeface="华文宋体" panose="02010600040101010101" pitchFamily="2" charset="-122"/>
                </a:endParaRPr>
              </a:p>
              <a:p>
                <a:pPr marL="342900" indent="-342900">
                  <a:buFont typeface="Wingdings" panose="05000000000000000000" pitchFamily="2" charset="2"/>
                  <a:buChar char="l"/>
                </a:pPr>
                <a:r>
                  <a:rPr lang="en-US" altLang="zh-CN" sz="2000" b="1" dirty="0">
                    <a:solidFill>
                      <a:schemeClr val="tx1"/>
                    </a:solidFill>
                    <a:latin typeface="华文宋体" panose="02010600040101010101" pitchFamily="2" charset="-122"/>
                    <a:ea typeface="华文宋体" panose="02010600040101010101" pitchFamily="2" charset="-122"/>
                  </a:rPr>
                  <a:t>RSA</a:t>
                </a:r>
                <a:r>
                  <a:rPr lang="zh-CN" altLang="en-US" sz="2000" b="1" dirty="0">
                    <a:solidFill>
                      <a:schemeClr val="tx1"/>
                    </a:solidFill>
                    <a:latin typeface="华文宋体" panose="02010600040101010101" pitchFamily="2" charset="-122"/>
                    <a:ea typeface="华文宋体" panose="02010600040101010101" pitchFamily="2" charset="-122"/>
                  </a:rPr>
                  <a:t>解密：</a:t>
                </a:r>
                <a:endParaRPr lang="en-US" altLang="zh-CN" sz="2000" b="1" dirty="0">
                  <a:solidFill>
                    <a:schemeClr val="tx1"/>
                  </a:solidFill>
                  <a:latin typeface="华文宋体" panose="02010600040101010101" pitchFamily="2" charset="-122"/>
                  <a:ea typeface="华文宋体" panose="02010600040101010101" pitchFamily="2" charset="-122"/>
                </a:endParaRPr>
              </a:p>
              <a:p>
                <a14:m>
                  <m:oMath xmlns:m="http://schemas.openxmlformats.org/officeDocument/2006/math">
                    <m:r>
                      <a:rPr lang="en-US" altLang="zh-CN" sz="2000" b="1" i="0" smtClean="0">
                        <a:solidFill>
                          <a:schemeClr val="tx1"/>
                        </a:solidFill>
                        <a:latin typeface="Cambria Math" panose="02040503050406030204" pitchFamily="18" charset="0"/>
                        <a:ea typeface="华文宋体" panose="02010600040101010101" pitchFamily="2" charset="-122"/>
                      </a:rPr>
                      <m:t>                                                        </m:t>
                    </m:r>
                    <m:r>
                      <a:rPr lang="en-US" altLang="zh-CN" sz="2000" b="1" i="1">
                        <a:solidFill>
                          <a:schemeClr val="tx1"/>
                        </a:solidFill>
                        <a:latin typeface="Cambria Math" panose="02040503050406030204" pitchFamily="18" charset="0"/>
                        <a:ea typeface="华文宋体" panose="02010600040101010101" pitchFamily="2" charset="-122"/>
                      </a:rPr>
                      <m:t>𝑷</m:t>
                    </m:r>
                    <m:r>
                      <a:rPr lang="en-US" altLang="zh-CN" sz="2000" b="1">
                        <a:solidFill>
                          <a:schemeClr val="tx1"/>
                        </a:solidFill>
                        <a:latin typeface="Cambria Math" panose="02040503050406030204" pitchFamily="18" charset="0"/>
                        <a:ea typeface="华文宋体" panose="02010600040101010101" pitchFamily="2" charset="-122"/>
                      </a:rPr>
                      <m:t>=</m:t>
                    </m:r>
                    <m:sSup>
                      <m:sSupPr>
                        <m:ctrlPr>
                          <a:rPr lang="en-US" altLang="zh-CN" sz="2000" b="1" i="1">
                            <a:solidFill>
                              <a:schemeClr val="tx1"/>
                            </a:solidFill>
                            <a:latin typeface="Cambria Math" panose="02040503050406030204" pitchFamily="18" charset="0"/>
                            <a:ea typeface="华文宋体" panose="02010600040101010101" pitchFamily="2" charset="-122"/>
                          </a:rPr>
                        </m:ctrlPr>
                      </m:sSupPr>
                      <m:e>
                        <m:r>
                          <a:rPr lang="en-US" altLang="zh-CN" sz="2000" b="1" i="1">
                            <a:solidFill>
                              <a:schemeClr val="tx1"/>
                            </a:solidFill>
                            <a:latin typeface="Cambria Math" panose="02040503050406030204" pitchFamily="18" charset="0"/>
                            <a:ea typeface="华文宋体" panose="02010600040101010101" pitchFamily="2" charset="-122"/>
                          </a:rPr>
                          <m:t>𝑪</m:t>
                        </m:r>
                      </m:e>
                      <m:sup>
                        <m:r>
                          <a:rPr lang="en-US" altLang="zh-CN" sz="2000" b="1" i="1">
                            <a:solidFill>
                              <a:schemeClr val="tx1"/>
                            </a:solidFill>
                            <a:latin typeface="Cambria Math" panose="02040503050406030204" pitchFamily="18" charset="0"/>
                            <a:ea typeface="华文宋体" panose="02010600040101010101" pitchFamily="2" charset="-122"/>
                          </a:rPr>
                          <m:t>𝒅</m:t>
                        </m:r>
                      </m:sup>
                    </m:sSup>
                  </m:oMath>
                </a14:m>
                <a:r>
                  <a:rPr lang="zh-CN" altLang="en-US" sz="2000" b="1" dirty="0">
                    <a:solidFill>
                      <a:schemeClr val="tx1"/>
                    </a:solidFill>
                    <a:latin typeface="华文宋体" panose="02010600040101010101" pitchFamily="2" charset="-122"/>
                    <a:ea typeface="华文宋体" panose="02010600040101010101" pitchFamily="2" charset="-122"/>
                  </a:rPr>
                  <a:t> </a:t>
                </a:r>
                <a:r>
                  <a:rPr lang="en-US" altLang="zh-CN" sz="2000" b="1" dirty="0">
                    <a:solidFill>
                      <a:schemeClr val="tx1"/>
                    </a:solidFill>
                    <a:latin typeface="华文宋体" panose="02010600040101010101" pitchFamily="2" charset="-122"/>
                    <a:ea typeface="华文宋体" panose="02010600040101010101" pitchFamily="2" charset="-122"/>
                  </a:rPr>
                  <a:t>mod </a:t>
                </a:r>
                <a:r>
                  <a:rPr lang="en-US" altLang="zh-CN" sz="2000" b="1" dirty="0" smtClean="0">
                    <a:solidFill>
                      <a:schemeClr val="tx1"/>
                    </a:solidFill>
                    <a:latin typeface="华文宋体" panose="02010600040101010101" pitchFamily="2" charset="-122"/>
                    <a:ea typeface="华文宋体" panose="02010600040101010101" pitchFamily="2" charset="-122"/>
                  </a:rPr>
                  <a:t>n            </a:t>
                </a:r>
                <a:endParaRPr lang="zh-CN" altLang="en-US" sz="2000" b="1" dirty="0">
                  <a:solidFill>
                    <a:schemeClr val="tx1"/>
                  </a:solidFill>
                  <a:latin typeface="华文宋体" panose="02010600040101010101" pitchFamily="2" charset="-122"/>
                  <a:ea typeface="华文宋体" panose="02010600040101010101" pitchFamily="2"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495387" y="1211953"/>
                <a:ext cx="10640291" cy="2258247"/>
              </a:xfrm>
              <a:prstGeom prst="rect">
                <a:avLst/>
              </a:prstGeom>
              <a:blipFill rotWithShape="0">
                <a:blip r:embed="rId2"/>
                <a:stretch>
                  <a:fillRect l="-573" t="-1622" b="-43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95386" y="3924673"/>
                <a:ext cx="10640291" cy="2258247"/>
              </a:xfrm>
              <a:prstGeom prst="rect">
                <a:avLst/>
              </a:prstGeom>
              <a:noFill/>
            </p:spPr>
            <p:txBody>
              <a:bodyPr wrap="square" rtlCol="0">
                <a:spAutoFit/>
              </a:bodyPr>
              <a:lstStyle/>
              <a:p>
                <a:r>
                  <a:rPr lang="zh-CN" altLang="en-US" sz="2000" b="1" dirty="0" smtClean="0">
                    <a:solidFill>
                      <a:schemeClr val="tx1"/>
                    </a:solidFill>
                    <a:latin typeface="华文宋体" panose="02010600040101010101" pitchFamily="2" charset="-122"/>
                    <a:ea typeface="华文宋体" panose="02010600040101010101" pitchFamily="2" charset="-122"/>
                  </a:rPr>
                  <a:t>基于</a:t>
                </a:r>
                <a:r>
                  <a:rPr lang="en-US" altLang="zh-CN" sz="2000" b="1" dirty="0">
                    <a:solidFill>
                      <a:schemeClr val="tx1"/>
                    </a:solidFill>
                    <a:latin typeface="华文宋体" panose="02010600040101010101" pitchFamily="2" charset="-122"/>
                    <a:ea typeface="华文宋体" panose="02010600040101010101" pitchFamily="2" charset="-122"/>
                  </a:rPr>
                  <a:t>RSA </a:t>
                </a:r>
                <a:r>
                  <a:rPr lang="zh-CN" altLang="en-US" sz="2000" b="1" dirty="0" smtClean="0">
                    <a:solidFill>
                      <a:schemeClr val="tx1"/>
                    </a:solidFill>
                    <a:latin typeface="华文宋体" panose="02010600040101010101" pitchFamily="2" charset="-122"/>
                    <a:ea typeface="华文宋体" panose="02010600040101010101" pitchFamily="2" charset="-122"/>
                  </a:rPr>
                  <a:t>的签名</a:t>
                </a:r>
                <a:r>
                  <a:rPr lang="en-US" altLang="zh-CN" sz="2000" b="1" dirty="0" smtClean="0">
                    <a:solidFill>
                      <a:schemeClr val="tx1"/>
                    </a:solidFill>
                    <a:latin typeface="华文宋体" panose="02010600040101010101" pitchFamily="2" charset="-122"/>
                    <a:ea typeface="华文宋体" panose="02010600040101010101" pitchFamily="2" charset="-122"/>
                  </a:rPr>
                  <a:t>/</a:t>
                </a:r>
                <a:r>
                  <a:rPr lang="zh-CN" altLang="en-US" sz="2000" b="1" dirty="0" smtClean="0">
                    <a:solidFill>
                      <a:schemeClr val="tx1"/>
                    </a:solidFill>
                    <a:latin typeface="华文宋体" panose="02010600040101010101" pitchFamily="2" charset="-122"/>
                    <a:ea typeface="华文宋体" panose="02010600040101010101" pitchFamily="2" charset="-122"/>
                  </a:rPr>
                  <a:t>验证操作：</a:t>
                </a:r>
                <a:endParaRPr lang="en-US" altLang="zh-CN" sz="2000" b="1" dirty="0" smtClean="0">
                  <a:solidFill>
                    <a:schemeClr val="tx1"/>
                  </a:solidFill>
                  <a:latin typeface="华文宋体" panose="02010600040101010101" pitchFamily="2" charset="-122"/>
                  <a:ea typeface="华文宋体" panose="02010600040101010101" pitchFamily="2" charset="-122"/>
                </a:endParaRPr>
              </a:p>
              <a:p>
                <a:endParaRPr lang="en-US" altLang="zh-CN" sz="2000" b="1" dirty="0">
                  <a:solidFill>
                    <a:schemeClr val="tx1"/>
                  </a:solidFill>
                  <a:latin typeface="华文宋体" panose="02010600040101010101" pitchFamily="2" charset="-122"/>
                  <a:ea typeface="华文宋体" panose="02010600040101010101" pitchFamily="2" charset="-122"/>
                </a:endParaRPr>
              </a:p>
              <a:p>
                <a:pPr marL="342900" indent="-342900">
                  <a:buFont typeface="Wingdings" panose="05000000000000000000" pitchFamily="2" charset="2"/>
                  <a:buChar char="l"/>
                </a:pPr>
                <a:r>
                  <a:rPr lang="en-US" altLang="zh-CN" sz="2000" b="1" dirty="0" smtClean="0">
                    <a:solidFill>
                      <a:schemeClr val="tx1"/>
                    </a:solidFill>
                    <a:latin typeface="华文宋体" panose="02010600040101010101" pitchFamily="2" charset="-122"/>
                    <a:ea typeface="华文宋体" panose="02010600040101010101" pitchFamily="2" charset="-122"/>
                  </a:rPr>
                  <a:t>RSA</a:t>
                </a:r>
                <a:r>
                  <a:rPr lang="zh-CN" altLang="en-US" sz="2000" b="1" dirty="0" smtClean="0">
                    <a:solidFill>
                      <a:schemeClr val="tx1"/>
                    </a:solidFill>
                    <a:latin typeface="华文宋体" panose="02010600040101010101" pitchFamily="2" charset="-122"/>
                    <a:ea typeface="华文宋体" panose="02010600040101010101" pitchFamily="2" charset="-122"/>
                  </a:rPr>
                  <a:t>签名：</a:t>
                </a:r>
                <a:endParaRPr lang="en-US" altLang="zh-CN" sz="2000" b="1" dirty="0">
                  <a:solidFill>
                    <a:schemeClr val="tx1"/>
                  </a:solidFill>
                  <a:latin typeface="华文宋体" panose="02010600040101010101" pitchFamily="2" charset="-122"/>
                  <a:ea typeface="华文宋体" panose="02010600040101010101" pitchFamily="2" charset="-122"/>
                </a:endParaRPr>
              </a:p>
              <a:p>
                <a14:m>
                  <m:oMath xmlns:m="http://schemas.openxmlformats.org/officeDocument/2006/math">
                    <m:r>
                      <a:rPr lang="en-US" altLang="zh-CN" sz="2000" b="1" i="0" smtClean="0">
                        <a:solidFill>
                          <a:schemeClr val="tx1"/>
                        </a:solidFill>
                        <a:latin typeface="Cambria Math" panose="02040503050406030204" pitchFamily="18" charset="0"/>
                        <a:ea typeface="华文宋体" panose="02010600040101010101" pitchFamily="2" charset="-122"/>
                      </a:rPr>
                      <m:t>                                                        </m:t>
                    </m:r>
                    <m:r>
                      <a:rPr lang="en-US" altLang="zh-CN" sz="2000" b="1" i="1">
                        <a:solidFill>
                          <a:schemeClr val="tx1"/>
                        </a:solidFill>
                        <a:latin typeface="Cambria Math" panose="02040503050406030204" pitchFamily="18" charset="0"/>
                        <a:ea typeface="华文宋体" panose="02010600040101010101" pitchFamily="2" charset="-122"/>
                      </a:rPr>
                      <m:t>𝑪</m:t>
                    </m:r>
                    <m:r>
                      <a:rPr lang="en-US" altLang="zh-CN" sz="2000" b="1">
                        <a:solidFill>
                          <a:schemeClr val="tx1"/>
                        </a:solidFill>
                        <a:latin typeface="Cambria Math" panose="02040503050406030204" pitchFamily="18" charset="0"/>
                        <a:ea typeface="华文宋体" panose="02010600040101010101" pitchFamily="2" charset="-122"/>
                      </a:rPr>
                      <m:t>=</m:t>
                    </m:r>
                    <m:sSup>
                      <m:sSupPr>
                        <m:ctrlPr>
                          <a:rPr lang="en-US" altLang="zh-CN" sz="2000" b="1" i="1">
                            <a:solidFill>
                              <a:schemeClr val="tx1"/>
                            </a:solidFill>
                            <a:latin typeface="Cambria Math" panose="02040503050406030204" pitchFamily="18" charset="0"/>
                            <a:ea typeface="华文宋体" panose="02010600040101010101" pitchFamily="2" charset="-122"/>
                          </a:rPr>
                        </m:ctrlPr>
                      </m:sSupPr>
                      <m:e>
                        <m:r>
                          <a:rPr lang="en-US" altLang="zh-CN" sz="2000" b="1" i="1">
                            <a:solidFill>
                              <a:schemeClr val="tx1"/>
                            </a:solidFill>
                            <a:latin typeface="Cambria Math" panose="02040503050406030204" pitchFamily="18" charset="0"/>
                            <a:ea typeface="华文宋体" panose="02010600040101010101" pitchFamily="2" charset="-122"/>
                          </a:rPr>
                          <m:t>𝑷</m:t>
                        </m:r>
                      </m:e>
                      <m:sup>
                        <m:r>
                          <a:rPr lang="en-US" altLang="zh-CN" sz="2000" b="1" i="0" smtClean="0">
                            <a:solidFill>
                              <a:schemeClr val="tx1"/>
                            </a:solidFill>
                            <a:latin typeface="Cambria Math" panose="02040503050406030204" pitchFamily="18" charset="0"/>
                            <a:ea typeface="华文宋体" panose="02010600040101010101" pitchFamily="2" charset="-122"/>
                          </a:rPr>
                          <m:t>𝐝</m:t>
                        </m:r>
                      </m:sup>
                    </m:sSup>
                    <m:r>
                      <a:rPr lang="en-US" altLang="zh-CN" sz="2000" b="1">
                        <a:solidFill>
                          <a:schemeClr val="tx1"/>
                        </a:solidFill>
                        <a:latin typeface="Cambria Math" panose="02040503050406030204" pitchFamily="18" charset="0"/>
                        <a:ea typeface="华文宋体" panose="02010600040101010101" pitchFamily="2" charset="-122"/>
                      </a:rPr>
                      <m:t> </m:t>
                    </m:r>
                    <m:r>
                      <a:rPr lang="en-US" altLang="zh-CN" sz="2000" b="1" i="1">
                        <a:solidFill>
                          <a:schemeClr val="tx1"/>
                        </a:solidFill>
                        <a:latin typeface="Cambria Math" panose="02040503050406030204" pitchFamily="18" charset="0"/>
                        <a:ea typeface="华文宋体" panose="02010600040101010101" pitchFamily="2" charset="-122"/>
                      </a:rPr>
                      <m:t>𝐦𝐨𝐝</m:t>
                    </m:r>
                    <m:r>
                      <a:rPr lang="en-US" altLang="zh-CN" sz="2000" b="1">
                        <a:solidFill>
                          <a:schemeClr val="tx1"/>
                        </a:solidFill>
                        <a:latin typeface="Cambria Math" panose="02040503050406030204" pitchFamily="18" charset="0"/>
                        <a:ea typeface="华文宋体" panose="02010600040101010101" pitchFamily="2" charset="-122"/>
                      </a:rPr>
                      <m:t> </m:t>
                    </m:r>
                  </m:oMath>
                </a14:m>
                <a:r>
                  <a:rPr lang="zh-CN" altLang="en-US" sz="2000" b="1" dirty="0" smtClean="0">
                    <a:solidFill>
                      <a:schemeClr val="tx1"/>
                    </a:solidFill>
                    <a:latin typeface="华文宋体" panose="02010600040101010101" pitchFamily="2" charset="-122"/>
                    <a:ea typeface="华文宋体" panose="02010600040101010101" pitchFamily="2" charset="-122"/>
                  </a:rPr>
                  <a:t> </a:t>
                </a:r>
                <a:r>
                  <a:rPr lang="en-US" altLang="zh-CN" sz="2000" b="1" dirty="0" smtClean="0">
                    <a:solidFill>
                      <a:schemeClr val="tx1"/>
                    </a:solidFill>
                    <a:latin typeface="华文宋体" panose="02010600040101010101" pitchFamily="2" charset="-122"/>
                    <a:ea typeface="华文宋体" panose="02010600040101010101" pitchFamily="2" charset="-122"/>
                  </a:rPr>
                  <a:t>n</a:t>
                </a:r>
                <a:r>
                  <a:rPr lang="zh-CN" altLang="en-US" sz="2000" b="1" dirty="0" smtClean="0">
                    <a:solidFill>
                      <a:schemeClr val="tx1"/>
                    </a:solidFill>
                    <a:latin typeface="华文宋体" panose="02010600040101010101" pitchFamily="2" charset="-122"/>
                    <a:ea typeface="华文宋体" panose="02010600040101010101" pitchFamily="2" charset="-122"/>
                  </a:rPr>
                  <a:t>             </a:t>
                </a:r>
                <a:endParaRPr lang="en-US" altLang="zh-CN" sz="2000" b="1" dirty="0" smtClean="0">
                  <a:solidFill>
                    <a:schemeClr val="tx1"/>
                  </a:solidFill>
                  <a:latin typeface="华文宋体" panose="02010600040101010101" pitchFamily="2" charset="-122"/>
                  <a:ea typeface="华文宋体" panose="02010600040101010101" pitchFamily="2" charset="-122"/>
                </a:endParaRPr>
              </a:p>
              <a:p>
                <a:endParaRPr lang="en-US" altLang="zh-CN" sz="2000" b="1" dirty="0">
                  <a:solidFill>
                    <a:schemeClr val="tx1"/>
                  </a:solidFill>
                  <a:latin typeface="华文宋体" panose="02010600040101010101" pitchFamily="2" charset="-122"/>
                  <a:ea typeface="华文宋体" panose="02010600040101010101" pitchFamily="2" charset="-122"/>
                </a:endParaRPr>
              </a:p>
              <a:p>
                <a:pPr marL="342900" indent="-342900">
                  <a:buFont typeface="Wingdings" panose="05000000000000000000" pitchFamily="2" charset="2"/>
                  <a:buChar char="l"/>
                </a:pPr>
                <a:r>
                  <a:rPr lang="en-US" altLang="zh-CN" sz="2000" b="1" dirty="0" smtClean="0">
                    <a:solidFill>
                      <a:schemeClr val="tx1"/>
                    </a:solidFill>
                    <a:latin typeface="华文宋体" panose="02010600040101010101" pitchFamily="2" charset="-122"/>
                    <a:ea typeface="华文宋体" panose="02010600040101010101" pitchFamily="2" charset="-122"/>
                  </a:rPr>
                  <a:t>RSA</a:t>
                </a:r>
                <a:r>
                  <a:rPr lang="zh-CN" altLang="en-US" sz="2000" b="1" dirty="0" smtClean="0">
                    <a:solidFill>
                      <a:schemeClr val="tx1"/>
                    </a:solidFill>
                    <a:latin typeface="华文宋体" panose="02010600040101010101" pitchFamily="2" charset="-122"/>
                    <a:ea typeface="华文宋体" panose="02010600040101010101" pitchFamily="2" charset="-122"/>
                  </a:rPr>
                  <a:t>验证：</a:t>
                </a:r>
                <a:endParaRPr lang="en-US" altLang="zh-CN" sz="2000" b="1" dirty="0">
                  <a:solidFill>
                    <a:schemeClr val="tx1"/>
                  </a:solidFill>
                  <a:latin typeface="华文宋体" panose="02010600040101010101" pitchFamily="2" charset="-122"/>
                  <a:ea typeface="华文宋体" panose="02010600040101010101" pitchFamily="2" charset="-122"/>
                </a:endParaRPr>
              </a:p>
              <a:p>
                <a14:m>
                  <m:oMath xmlns:m="http://schemas.openxmlformats.org/officeDocument/2006/math">
                    <m:r>
                      <a:rPr lang="en-US" altLang="zh-CN" sz="2000" b="1" i="0" smtClean="0">
                        <a:solidFill>
                          <a:schemeClr val="tx1"/>
                        </a:solidFill>
                        <a:latin typeface="Cambria Math" panose="02040503050406030204" pitchFamily="18" charset="0"/>
                        <a:ea typeface="华文宋体" panose="02010600040101010101" pitchFamily="2" charset="-122"/>
                      </a:rPr>
                      <m:t>                                                        </m:t>
                    </m:r>
                    <m:r>
                      <a:rPr lang="en-US" altLang="zh-CN" sz="2000" b="1" i="1">
                        <a:solidFill>
                          <a:schemeClr val="tx1"/>
                        </a:solidFill>
                        <a:latin typeface="Cambria Math" panose="02040503050406030204" pitchFamily="18" charset="0"/>
                        <a:ea typeface="华文宋体" panose="02010600040101010101" pitchFamily="2" charset="-122"/>
                      </a:rPr>
                      <m:t>𝑷</m:t>
                    </m:r>
                    <m:r>
                      <a:rPr lang="en-US" altLang="zh-CN" sz="2000" b="1">
                        <a:solidFill>
                          <a:schemeClr val="tx1"/>
                        </a:solidFill>
                        <a:latin typeface="Cambria Math" panose="02040503050406030204" pitchFamily="18" charset="0"/>
                        <a:ea typeface="华文宋体" panose="02010600040101010101" pitchFamily="2" charset="-122"/>
                      </a:rPr>
                      <m:t>=</m:t>
                    </m:r>
                    <m:sSup>
                      <m:sSupPr>
                        <m:ctrlPr>
                          <a:rPr lang="en-US" altLang="zh-CN" sz="2000" b="1" i="1">
                            <a:solidFill>
                              <a:schemeClr val="tx1"/>
                            </a:solidFill>
                            <a:latin typeface="Cambria Math" panose="02040503050406030204" pitchFamily="18" charset="0"/>
                            <a:ea typeface="华文宋体" panose="02010600040101010101" pitchFamily="2" charset="-122"/>
                          </a:rPr>
                        </m:ctrlPr>
                      </m:sSupPr>
                      <m:e>
                        <m:r>
                          <a:rPr lang="en-US" altLang="zh-CN" sz="2000" b="1" i="1">
                            <a:solidFill>
                              <a:schemeClr val="tx1"/>
                            </a:solidFill>
                            <a:latin typeface="Cambria Math" panose="02040503050406030204" pitchFamily="18" charset="0"/>
                            <a:ea typeface="华文宋体" panose="02010600040101010101" pitchFamily="2" charset="-122"/>
                          </a:rPr>
                          <m:t>𝑪</m:t>
                        </m:r>
                      </m:e>
                      <m:sup>
                        <m:r>
                          <a:rPr lang="en-US" altLang="zh-CN" sz="2000" b="1" i="0" smtClean="0">
                            <a:solidFill>
                              <a:schemeClr val="tx1"/>
                            </a:solidFill>
                            <a:latin typeface="Cambria Math" panose="02040503050406030204" pitchFamily="18" charset="0"/>
                            <a:ea typeface="华文宋体" panose="02010600040101010101" pitchFamily="2" charset="-122"/>
                          </a:rPr>
                          <m:t>𝐞</m:t>
                        </m:r>
                      </m:sup>
                    </m:sSup>
                  </m:oMath>
                </a14:m>
                <a:r>
                  <a:rPr lang="zh-CN" altLang="en-US" sz="2000" b="1" dirty="0">
                    <a:solidFill>
                      <a:schemeClr val="tx1"/>
                    </a:solidFill>
                    <a:latin typeface="华文宋体" panose="02010600040101010101" pitchFamily="2" charset="-122"/>
                    <a:ea typeface="华文宋体" panose="02010600040101010101" pitchFamily="2" charset="-122"/>
                  </a:rPr>
                  <a:t> </a:t>
                </a:r>
                <a:r>
                  <a:rPr lang="en-US" altLang="zh-CN" sz="2000" b="1" dirty="0">
                    <a:solidFill>
                      <a:schemeClr val="tx1"/>
                    </a:solidFill>
                    <a:latin typeface="华文宋体" panose="02010600040101010101" pitchFamily="2" charset="-122"/>
                    <a:ea typeface="华文宋体" panose="02010600040101010101" pitchFamily="2" charset="-122"/>
                  </a:rPr>
                  <a:t>mod </a:t>
                </a:r>
                <a:r>
                  <a:rPr lang="en-US" altLang="zh-CN" sz="2000" b="1" dirty="0" smtClean="0">
                    <a:solidFill>
                      <a:schemeClr val="tx1"/>
                    </a:solidFill>
                    <a:latin typeface="华文宋体" panose="02010600040101010101" pitchFamily="2" charset="-122"/>
                    <a:ea typeface="华文宋体" panose="02010600040101010101" pitchFamily="2" charset="-122"/>
                  </a:rPr>
                  <a:t>n           </a:t>
                </a:r>
                <a:endParaRPr lang="zh-CN" altLang="en-US" sz="2000" b="1" dirty="0">
                  <a:solidFill>
                    <a:schemeClr val="tx1"/>
                  </a:solidFill>
                  <a:latin typeface="华文宋体" panose="02010600040101010101" pitchFamily="2" charset="-122"/>
                  <a:ea typeface="华文宋体" panose="02010600040101010101" pitchFamily="2"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495386" y="3924673"/>
                <a:ext cx="10640291" cy="2258247"/>
              </a:xfrm>
              <a:prstGeom prst="rect">
                <a:avLst/>
              </a:prstGeom>
              <a:blipFill rotWithShape="0">
                <a:blip r:embed="rId3"/>
                <a:stretch>
                  <a:fillRect l="-573" t="-1622" b="-43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018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5141" y="123808"/>
            <a:ext cx="7620883" cy="830997"/>
          </a:xfrm>
          <a:prstGeom prst="rect">
            <a:avLst/>
          </a:prstGeom>
        </p:spPr>
        <p:txBody>
          <a:bodyPr wrap="square">
            <a:spAutoFit/>
          </a:bodyPr>
          <a:lstStyle/>
          <a:p>
            <a:pPr lvl="1">
              <a:lnSpc>
                <a:spcPct val="150000"/>
              </a:lnSpc>
            </a:pPr>
            <a:r>
              <a:rPr lang="zh-CN" altLang="en-US" sz="3200" b="1" dirty="0" smtClean="0">
                <a:latin typeface="楷体" panose="02010609060101010101" pitchFamily="49" charset="-122"/>
                <a:ea typeface="楷体" panose="02010609060101010101" pitchFamily="49" charset="-122"/>
              </a:rPr>
              <a:t>四、非对称</a:t>
            </a:r>
            <a:r>
              <a:rPr lang="zh-CN" altLang="en-US" sz="3200" b="1" dirty="0">
                <a:latin typeface="楷体" panose="02010609060101010101" pitchFamily="49" charset="-122"/>
                <a:ea typeface="楷体" panose="02010609060101010101" pitchFamily="49" charset="-122"/>
              </a:rPr>
              <a:t>密码</a:t>
            </a:r>
            <a:r>
              <a:rPr lang="zh-CN" altLang="en-US" sz="3200" b="1" dirty="0" smtClean="0">
                <a:latin typeface="楷体" panose="02010609060101010101" pitchFamily="49" charset="-122"/>
                <a:ea typeface="楷体" panose="02010609060101010101" pitchFamily="49" charset="-122"/>
              </a:rPr>
              <a:t>机制</a:t>
            </a:r>
            <a:r>
              <a:rPr lang="en-US" altLang="zh-CN" sz="3200" b="1" dirty="0" smtClean="0">
                <a:latin typeface="楷体" panose="02010609060101010101" pitchFamily="49" charset="-122"/>
                <a:ea typeface="楷体" panose="02010609060101010101" pitchFamily="49" charset="-122"/>
              </a:rPr>
              <a:t>-</a:t>
            </a:r>
            <a:r>
              <a:rPr lang="en-US" altLang="zh-CN" sz="2400" b="1" dirty="0" smtClean="0">
                <a:latin typeface="楷体" panose="02010609060101010101" pitchFamily="49" charset="-122"/>
                <a:ea typeface="楷体" panose="02010609060101010101" pitchFamily="49" charset="-122"/>
              </a:rPr>
              <a:t>RSA</a:t>
            </a:r>
            <a:r>
              <a:rPr lang="zh-CN" altLang="en-US" sz="2400" b="1" dirty="0" smtClean="0">
                <a:latin typeface="楷体" panose="02010609060101010101" pitchFamily="49" charset="-122"/>
                <a:ea typeface="楷体" panose="02010609060101010101" pitchFamily="49" charset="-122"/>
              </a:rPr>
              <a:t>正确性证明</a:t>
            </a:r>
            <a:endParaRPr lang="en-US" altLang="zh-CN" sz="2400" b="1" dirty="0">
              <a:latin typeface="楷体" panose="02010609060101010101" pitchFamily="49" charset="-122"/>
              <a:ea typeface="楷体" panose="02010609060101010101" pitchFamily="49" charset="-122"/>
            </a:endParaRPr>
          </a:p>
        </p:txBody>
      </p:sp>
      <p:sp>
        <p:nvSpPr>
          <p:cNvPr id="5" name="文本框 4"/>
          <p:cNvSpPr txBox="1"/>
          <p:nvPr/>
        </p:nvSpPr>
        <p:spPr>
          <a:xfrm>
            <a:off x="497305" y="890633"/>
            <a:ext cx="11341769" cy="5078313"/>
          </a:xfrm>
          <a:prstGeom prst="rect">
            <a:avLst/>
          </a:prstGeom>
          <a:noFill/>
        </p:spPr>
        <p:txBody>
          <a:bodyPr wrap="square" rtlCol="0">
            <a:spAutoFit/>
          </a:bodyPr>
          <a:lstStyle/>
          <a:p>
            <a:pPr>
              <a:lnSpc>
                <a:spcPct val="150000"/>
              </a:lnSpc>
            </a:pPr>
            <a:r>
              <a:rPr lang="zh-CN" altLang="zh-CN" sz="2400" b="1" dirty="0" smtClean="0">
                <a:latin typeface="+mn-ea"/>
              </a:rPr>
              <a:t>仅</a:t>
            </a:r>
            <a:r>
              <a:rPr lang="zh-CN" altLang="zh-CN" sz="2400" b="1" dirty="0">
                <a:latin typeface="+mn-ea"/>
              </a:rPr>
              <a:t>需证明明文</a:t>
            </a:r>
            <a:r>
              <a:rPr lang="en-US" altLang="zh-CN" sz="2400" b="1" dirty="0">
                <a:latin typeface="+mn-ea"/>
              </a:rPr>
              <a:t>P</a:t>
            </a:r>
            <a:r>
              <a:rPr lang="zh-CN" altLang="zh-CN" sz="2400" b="1" dirty="0">
                <a:latin typeface="+mn-ea"/>
              </a:rPr>
              <a:t>经加密和解密后还是明文</a:t>
            </a:r>
            <a:r>
              <a:rPr lang="en-US" altLang="zh-CN" sz="2400" b="1" dirty="0">
                <a:latin typeface="+mn-ea"/>
              </a:rPr>
              <a:t>P</a:t>
            </a:r>
            <a:r>
              <a:rPr lang="zh-CN" altLang="zh-CN" sz="2400" b="1" dirty="0">
                <a:latin typeface="+mn-ea"/>
              </a:rPr>
              <a:t>，即证明等式</a:t>
            </a:r>
            <a:r>
              <a:rPr lang="zh-CN" altLang="zh-CN" sz="2400" b="1" dirty="0" smtClean="0">
                <a:latin typeface="+mn-ea"/>
              </a:rPr>
              <a:t>：</a:t>
            </a:r>
            <a:r>
              <a:rPr lang="en-US" altLang="zh-CN" sz="2400" b="1" dirty="0" smtClean="0">
                <a:latin typeface="+mn-ea"/>
              </a:rPr>
              <a:t> </a:t>
            </a:r>
            <a:r>
              <a:rPr lang="en-US" altLang="zh-CN" sz="2400" b="1" dirty="0">
                <a:latin typeface="+mn-ea"/>
              </a:rPr>
              <a:t>(</a:t>
            </a:r>
            <a:r>
              <a:rPr lang="en-US" altLang="zh-CN" sz="2400" b="1" dirty="0" err="1" smtClean="0">
                <a:latin typeface="+mn-ea"/>
              </a:rPr>
              <a:t>P</a:t>
            </a:r>
            <a:r>
              <a:rPr lang="en-US" altLang="zh-CN" sz="2400" b="1" baseline="30000" dirty="0" err="1" smtClean="0">
                <a:latin typeface="+mn-ea"/>
              </a:rPr>
              <a:t>e</a:t>
            </a:r>
            <a:r>
              <a:rPr lang="en-US" altLang="zh-CN" sz="2400" b="1" baseline="30000" dirty="0" smtClean="0">
                <a:latin typeface="+mn-ea"/>
              </a:rPr>
              <a:t> </a:t>
            </a:r>
            <a:r>
              <a:rPr lang="en-US" altLang="zh-CN" sz="2400" b="1" dirty="0" smtClean="0">
                <a:latin typeface="+mn-ea"/>
              </a:rPr>
              <a:t>% N)</a:t>
            </a:r>
            <a:r>
              <a:rPr lang="en-US" altLang="zh-CN" sz="2400" b="1" baseline="30000" dirty="0" smtClean="0">
                <a:latin typeface="+mn-ea"/>
              </a:rPr>
              <a:t>d </a:t>
            </a:r>
            <a:r>
              <a:rPr lang="en-US" altLang="zh-CN" sz="2400" b="1" dirty="0" smtClean="0">
                <a:latin typeface="+mn-ea"/>
              </a:rPr>
              <a:t>% N = P  </a:t>
            </a:r>
            <a:r>
              <a:rPr lang="en-US" altLang="zh-CN" sz="2400" b="1" dirty="0">
                <a:latin typeface="+mn-ea"/>
              </a:rPr>
              <a:t>P&lt;N</a:t>
            </a:r>
            <a:r>
              <a:rPr lang="en-US" altLang="zh-CN" sz="2400" b="1" dirty="0" smtClean="0">
                <a:latin typeface="+mn-ea"/>
              </a:rPr>
              <a:t>.</a:t>
            </a:r>
          </a:p>
          <a:p>
            <a:pPr>
              <a:lnSpc>
                <a:spcPct val="150000"/>
              </a:lnSpc>
            </a:pPr>
            <a:r>
              <a:rPr lang="zh-CN" altLang="en-US" sz="2400" b="1" dirty="0" smtClean="0">
                <a:latin typeface="+mn-ea"/>
              </a:rPr>
              <a:t>证：分两种情况：</a:t>
            </a:r>
            <a:endParaRPr lang="en-US" altLang="zh-CN" sz="2400" b="1" dirty="0" smtClean="0">
              <a:latin typeface="+mn-ea"/>
            </a:endParaRPr>
          </a:p>
          <a:p>
            <a:pPr lvl="0">
              <a:lnSpc>
                <a:spcPct val="150000"/>
              </a:lnSpc>
            </a:pPr>
            <a:r>
              <a:rPr lang="zh-CN" altLang="en-US" sz="2400" dirty="0" smtClean="0"/>
              <a:t>（</a:t>
            </a:r>
            <a:r>
              <a:rPr lang="en-US" altLang="zh-CN" sz="2400" dirty="0" smtClean="0"/>
              <a:t>1</a:t>
            </a:r>
            <a:r>
              <a:rPr lang="zh-CN" altLang="en-US" sz="2400" dirty="0" smtClean="0"/>
              <a:t>）</a:t>
            </a:r>
            <a:r>
              <a:rPr lang="zh-CN" altLang="zh-CN" sz="2400" b="1" dirty="0" smtClean="0"/>
              <a:t>明文</a:t>
            </a:r>
            <a:r>
              <a:rPr lang="en-US" altLang="zh-CN" sz="2400" b="1" dirty="0"/>
              <a:t>P</a:t>
            </a:r>
            <a:r>
              <a:rPr lang="zh-CN" altLang="zh-CN" sz="2400" b="1" dirty="0"/>
              <a:t>与</a:t>
            </a:r>
            <a:r>
              <a:rPr lang="en-US" altLang="zh-CN" sz="2400" b="1" dirty="0"/>
              <a:t>N</a:t>
            </a:r>
            <a:r>
              <a:rPr lang="zh-CN" altLang="zh-CN" sz="2400" b="1" dirty="0" smtClean="0"/>
              <a:t>互素</a:t>
            </a:r>
            <a:endParaRPr lang="en-US" altLang="zh-CN" sz="2400" b="1" dirty="0" smtClean="0"/>
          </a:p>
          <a:p>
            <a:pPr>
              <a:lnSpc>
                <a:spcPct val="150000"/>
              </a:lnSpc>
            </a:pPr>
            <a:r>
              <a:rPr lang="en-US" altLang="zh-CN" sz="2400" dirty="0"/>
              <a:t> </a:t>
            </a:r>
            <a:r>
              <a:rPr lang="en-US" altLang="zh-CN" sz="2400" dirty="0" smtClean="0"/>
              <a:t>          </a:t>
            </a:r>
            <a:r>
              <a:rPr lang="en-US" altLang="zh-CN" sz="2400" dirty="0"/>
              <a:t>(</a:t>
            </a:r>
            <a:r>
              <a:rPr lang="en-US" altLang="zh-CN" sz="2400" dirty="0" err="1"/>
              <a:t>P</a:t>
            </a:r>
            <a:r>
              <a:rPr lang="en-US" altLang="zh-CN" sz="2400" baseline="30000" dirty="0" err="1"/>
              <a:t>e</a:t>
            </a:r>
            <a:r>
              <a:rPr lang="en-US" altLang="zh-CN" sz="2400" baseline="30000" dirty="0"/>
              <a:t> </a:t>
            </a:r>
            <a:r>
              <a:rPr lang="en-US" altLang="zh-CN" sz="2400" dirty="0"/>
              <a:t>% N)</a:t>
            </a:r>
            <a:r>
              <a:rPr lang="en-US" altLang="zh-CN" sz="2400" baseline="30000" dirty="0"/>
              <a:t>d </a:t>
            </a:r>
            <a:r>
              <a:rPr lang="en-US" altLang="zh-CN" sz="2400" dirty="0"/>
              <a:t>% N=</a:t>
            </a:r>
            <a:r>
              <a:rPr lang="en-US" altLang="zh-CN" sz="2400" dirty="0" err="1"/>
              <a:t>P</a:t>
            </a:r>
            <a:r>
              <a:rPr lang="en-US" altLang="zh-CN" sz="2400" baseline="30000" dirty="0" err="1"/>
              <a:t>ed</a:t>
            </a:r>
            <a:r>
              <a:rPr lang="en-US" altLang="zh-CN" sz="2400" baseline="30000" dirty="0"/>
              <a:t> </a:t>
            </a:r>
            <a:r>
              <a:rPr lang="en-US" altLang="zh-CN" sz="2400" dirty="0"/>
              <a:t>% N</a:t>
            </a:r>
            <a:endParaRPr lang="zh-CN" altLang="zh-CN" sz="2400" dirty="0"/>
          </a:p>
          <a:p>
            <a:pPr>
              <a:lnSpc>
                <a:spcPct val="150000"/>
              </a:lnSpc>
            </a:pPr>
            <a:r>
              <a:rPr lang="en-US" altLang="zh-CN" sz="2400" dirty="0" smtClean="0">
                <a:solidFill>
                  <a:srgbClr val="FF0000"/>
                </a:solidFill>
              </a:rPr>
              <a:t>          =</a:t>
            </a:r>
            <a:r>
              <a:rPr lang="en-US" altLang="zh-CN" sz="2400" dirty="0" err="1">
                <a:solidFill>
                  <a:srgbClr val="FF0000"/>
                </a:solidFill>
              </a:rPr>
              <a:t>P</a:t>
            </a:r>
            <a:r>
              <a:rPr lang="en-US" altLang="zh-CN" sz="2400" baseline="30000" dirty="0" err="1">
                <a:solidFill>
                  <a:srgbClr val="FF0000"/>
                </a:solidFill>
              </a:rPr>
              <a:t>k</a:t>
            </a:r>
            <a:r>
              <a:rPr lang="zh-CN" altLang="zh-CN" baseline="30000" dirty="0">
                <a:solidFill>
                  <a:srgbClr val="FF0000"/>
                </a:solidFill>
              </a:rPr>
              <a:t>Φ</a:t>
            </a:r>
            <a:r>
              <a:rPr lang="en-US" altLang="zh-CN" sz="2400" baseline="30000" dirty="0">
                <a:solidFill>
                  <a:srgbClr val="FF0000"/>
                </a:solidFill>
              </a:rPr>
              <a:t>(n)+1</a:t>
            </a:r>
            <a:r>
              <a:rPr lang="en-US" altLang="zh-CN" sz="2400" dirty="0">
                <a:solidFill>
                  <a:srgbClr val="FF0000"/>
                </a:solidFill>
              </a:rPr>
              <a:t> % N = (P(P</a:t>
            </a:r>
            <a:r>
              <a:rPr lang="zh-CN" altLang="zh-CN" baseline="30000" dirty="0">
                <a:solidFill>
                  <a:srgbClr val="FF0000"/>
                </a:solidFill>
              </a:rPr>
              <a:t>Φ</a:t>
            </a:r>
            <a:r>
              <a:rPr lang="en-US" altLang="zh-CN" sz="2400" baseline="30000" dirty="0">
                <a:solidFill>
                  <a:srgbClr val="FF0000"/>
                </a:solidFill>
              </a:rPr>
              <a:t>(n)</a:t>
            </a:r>
            <a:r>
              <a:rPr lang="en-US" altLang="zh-CN" sz="2400" dirty="0">
                <a:solidFill>
                  <a:srgbClr val="FF0000"/>
                </a:solidFill>
              </a:rPr>
              <a:t>)</a:t>
            </a:r>
            <a:r>
              <a:rPr lang="en-US" altLang="zh-CN" sz="2400" baseline="30000" dirty="0">
                <a:solidFill>
                  <a:srgbClr val="FF0000"/>
                </a:solidFill>
              </a:rPr>
              <a:t>k</a:t>
            </a:r>
            <a:r>
              <a:rPr lang="en-US" altLang="zh-CN" sz="2400" dirty="0">
                <a:solidFill>
                  <a:srgbClr val="FF0000"/>
                </a:solidFill>
              </a:rPr>
              <a:t> % N) % N   </a:t>
            </a:r>
            <a:r>
              <a:rPr lang="en-US" altLang="zh-CN" sz="2400" dirty="0" smtClean="0">
                <a:solidFill>
                  <a:srgbClr val="FF0000"/>
                </a:solidFill>
              </a:rPr>
              <a:t>  </a:t>
            </a:r>
            <a:r>
              <a:rPr lang="zh-CN" altLang="en-US" sz="2400" dirty="0" smtClean="0">
                <a:solidFill>
                  <a:srgbClr val="FF0000"/>
                </a:solidFill>
              </a:rPr>
              <a:t>（欧拉定理）</a:t>
            </a:r>
            <a:endParaRPr lang="zh-CN" altLang="zh-CN" sz="2400" dirty="0">
              <a:solidFill>
                <a:srgbClr val="FF0000"/>
              </a:solidFill>
            </a:endParaRPr>
          </a:p>
          <a:p>
            <a:pPr>
              <a:lnSpc>
                <a:spcPct val="150000"/>
              </a:lnSpc>
            </a:pPr>
            <a:r>
              <a:rPr lang="en-US" altLang="zh-CN" sz="2400" dirty="0" smtClean="0"/>
              <a:t>          =</a:t>
            </a:r>
            <a:r>
              <a:rPr lang="en-US" altLang="zh-CN" sz="2400" dirty="0"/>
              <a:t>P % N =</a:t>
            </a:r>
            <a:r>
              <a:rPr lang="en-US" altLang="zh-CN" sz="2400" dirty="0" smtClean="0"/>
              <a:t>P</a:t>
            </a:r>
          </a:p>
          <a:p>
            <a:pPr lvl="0">
              <a:lnSpc>
                <a:spcPct val="150000"/>
              </a:lnSpc>
            </a:pPr>
            <a:r>
              <a:rPr lang="zh-CN" altLang="en-US" sz="2400" dirty="0" smtClean="0"/>
              <a:t>（</a:t>
            </a:r>
            <a:r>
              <a:rPr lang="en-US" altLang="zh-CN" sz="2400" dirty="0" smtClean="0"/>
              <a:t>2</a:t>
            </a:r>
            <a:r>
              <a:rPr lang="zh-CN" altLang="en-US" sz="2400" dirty="0" smtClean="0"/>
              <a:t>）</a:t>
            </a:r>
            <a:r>
              <a:rPr lang="zh-CN" altLang="zh-CN" sz="2400" b="1" dirty="0"/>
              <a:t>明文</a:t>
            </a:r>
            <a:r>
              <a:rPr lang="en-US" altLang="zh-CN" sz="2400" b="1" dirty="0"/>
              <a:t>P</a:t>
            </a:r>
            <a:r>
              <a:rPr lang="zh-CN" altLang="zh-CN" sz="2400" b="1" dirty="0"/>
              <a:t>不与</a:t>
            </a:r>
            <a:r>
              <a:rPr lang="en-US" altLang="zh-CN" sz="2400" b="1" dirty="0"/>
              <a:t>N</a:t>
            </a:r>
            <a:r>
              <a:rPr lang="zh-CN" altLang="zh-CN" sz="2400" b="1" dirty="0"/>
              <a:t>互素</a:t>
            </a:r>
          </a:p>
          <a:p>
            <a:pPr>
              <a:lnSpc>
                <a:spcPct val="150000"/>
              </a:lnSpc>
            </a:pPr>
            <a:r>
              <a:rPr lang="en-US" altLang="zh-CN" sz="2400" dirty="0"/>
              <a:t> </a:t>
            </a:r>
            <a:r>
              <a:rPr lang="en-US" altLang="zh-CN" sz="2400" dirty="0" smtClean="0"/>
              <a:t>        </a:t>
            </a:r>
            <a:r>
              <a:rPr lang="en-US" altLang="zh-CN" sz="2400" dirty="0"/>
              <a:t>P</a:t>
            </a:r>
            <a:r>
              <a:rPr lang="zh-CN" altLang="zh-CN" sz="2400" dirty="0"/>
              <a:t>与</a:t>
            </a:r>
            <a:r>
              <a:rPr lang="en-US" altLang="zh-CN" sz="2400" dirty="0"/>
              <a:t>N</a:t>
            </a:r>
            <a:r>
              <a:rPr lang="zh-CN" altLang="zh-CN" sz="2400" dirty="0"/>
              <a:t>不互素，因</a:t>
            </a:r>
            <a:r>
              <a:rPr lang="en-US" altLang="zh-CN" sz="2400" dirty="0"/>
              <a:t>N=</a:t>
            </a:r>
            <a:r>
              <a:rPr lang="en-US" altLang="zh-CN" sz="2400" dirty="0" err="1"/>
              <a:t>pq</a:t>
            </a:r>
            <a:r>
              <a:rPr lang="en-US" altLang="zh-CN" sz="2400" dirty="0"/>
              <a:t>,</a:t>
            </a:r>
            <a:r>
              <a:rPr lang="zh-CN" altLang="zh-CN" sz="2400" dirty="0"/>
              <a:t>所以必有</a:t>
            </a:r>
            <a:r>
              <a:rPr lang="en-US" altLang="zh-CN" sz="2400" dirty="0"/>
              <a:t>P=</a:t>
            </a:r>
            <a:r>
              <a:rPr lang="en-US" altLang="zh-CN" sz="2400" dirty="0" err="1"/>
              <a:t>cp</a:t>
            </a:r>
            <a:r>
              <a:rPr lang="en-US" altLang="zh-CN" sz="2400" dirty="0"/>
              <a:t> </a:t>
            </a:r>
            <a:r>
              <a:rPr lang="zh-CN" altLang="zh-CN" sz="2400" dirty="0"/>
              <a:t>或 </a:t>
            </a:r>
            <a:r>
              <a:rPr lang="en-US" altLang="zh-CN" sz="2400" dirty="0"/>
              <a:t>P=</a:t>
            </a:r>
            <a:r>
              <a:rPr lang="en-US" altLang="zh-CN" sz="2400" dirty="0" err="1"/>
              <a:t>cq</a:t>
            </a:r>
            <a:endParaRPr lang="zh-CN" altLang="zh-CN" sz="2400" dirty="0"/>
          </a:p>
          <a:p>
            <a:pPr>
              <a:lnSpc>
                <a:spcPct val="150000"/>
              </a:lnSpc>
            </a:pPr>
            <a:r>
              <a:rPr lang="en-US" altLang="zh-CN" sz="2400" dirty="0" smtClean="0"/>
              <a:t>        </a:t>
            </a:r>
            <a:r>
              <a:rPr lang="zh-CN" altLang="zh-CN" sz="2400" dirty="0" smtClean="0"/>
              <a:t>假设</a:t>
            </a:r>
            <a:r>
              <a:rPr lang="en-US" altLang="zh-CN" sz="2400" dirty="0" smtClean="0"/>
              <a:t> P=</a:t>
            </a:r>
            <a:r>
              <a:rPr lang="en-US" altLang="zh-CN" sz="2400" dirty="0" err="1" smtClean="0"/>
              <a:t>cp</a:t>
            </a:r>
            <a:endParaRPr lang="en-US" altLang="zh-CN" sz="2400" b="1" dirty="0" smtClean="0">
              <a:solidFill>
                <a:schemeClr val="accent1"/>
              </a:solidFill>
              <a:latin typeface="+mn-ea"/>
            </a:endParaRPr>
          </a:p>
        </p:txBody>
      </p:sp>
    </p:spTree>
    <p:extLst>
      <p:ext uri="{BB962C8B-B14F-4D97-AF65-F5344CB8AC3E}">
        <p14:creationId xmlns:p14="http://schemas.microsoft.com/office/powerpoint/2010/main" val="696827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75141" y="123808"/>
            <a:ext cx="7620883" cy="830997"/>
          </a:xfrm>
          <a:prstGeom prst="rect">
            <a:avLst/>
          </a:prstGeom>
        </p:spPr>
        <p:txBody>
          <a:bodyPr wrap="square">
            <a:spAutoFit/>
          </a:bodyPr>
          <a:lstStyle/>
          <a:p>
            <a:pPr lvl="1">
              <a:lnSpc>
                <a:spcPct val="150000"/>
              </a:lnSpc>
            </a:pPr>
            <a:r>
              <a:rPr lang="zh-CN" altLang="en-US" sz="3200" b="1" dirty="0" smtClean="0">
                <a:latin typeface="楷体" panose="02010609060101010101" pitchFamily="49" charset="-122"/>
                <a:ea typeface="楷体" panose="02010609060101010101" pitchFamily="49" charset="-122"/>
              </a:rPr>
              <a:t>四、非对称</a:t>
            </a:r>
            <a:r>
              <a:rPr lang="zh-CN" altLang="en-US" sz="3200" b="1" dirty="0">
                <a:latin typeface="楷体" panose="02010609060101010101" pitchFamily="49" charset="-122"/>
                <a:ea typeface="楷体" panose="02010609060101010101" pitchFamily="49" charset="-122"/>
              </a:rPr>
              <a:t>密码</a:t>
            </a:r>
            <a:r>
              <a:rPr lang="zh-CN" altLang="en-US" sz="3200" b="1" dirty="0" smtClean="0">
                <a:latin typeface="楷体" panose="02010609060101010101" pitchFamily="49" charset="-122"/>
                <a:ea typeface="楷体" panose="02010609060101010101" pitchFamily="49" charset="-122"/>
              </a:rPr>
              <a:t>机制</a:t>
            </a:r>
            <a:r>
              <a:rPr lang="en-US" altLang="zh-CN" sz="3200" b="1" dirty="0" smtClean="0">
                <a:latin typeface="楷体" panose="02010609060101010101" pitchFamily="49" charset="-122"/>
                <a:ea typeface="楷体" panose="02010609060101010101" pitchFamily="49" charset="-122"/>
              </a:rPr>
              <a:t>-</a:t>
            </a:r>
            <a:r>
              <a:rPr lang="en-US" altLang="zh-CN" sz="2400" b="1" dirty="0" smtClean="0">
                <a:latin typeface="楷体" panose="02010609060101010101" pitchFamily="49" charset="-122"/>
                <a:ea typeface="楷体" panose="02010609060101010101" pitchFamily="49" charset="-122"/>
              </a:rPr>
              <a:t>RSA</a:t>
            </a:r>
            <a:r>
              <a:rPr lang="zh-CN" altLang="en-US" sz="2400" b="1" dirty="0" smtClean="0">
                <a:latin typeface="楷体" panose="02010609060101010101" pitchFamily="49" charset="-122"/>
                <a:ea typeface="楷体" panose="02010609060101010101" pitchFamily="49" charset="-122"/>
              </a:rPr>
              <a:t>正确性证明</a:t>
            </a:r>
            <a:endParaRPr lang="en-US" altLang="zh-CN" sz="2400" b="1" dirty="0">
              <a:latin typeface="楷体" panose="02010609060101010101" pitchFamily="49" charset="-122"/>
              <a:ea typeface="楷体" panose="02010609060101010101" pitchFamily="49" charset="-122"/>
            </a:endParaRPr>
          </a:p>
        </p:txBody>
      </p:sp>
      <p:sp>
        <p:nvSpPr>
          <p:cNvPr id="3" name="文本框 2"/>
          <p:cNvSpPr txBox="1"/>
          <p:nvPr/>
        </p:nvSpPr>
        <p:spPr>
          <a:xfrm>
            <a:off x="251645" y="954805"/>
            <a:ext cx="11341769" cy="6186309"/>
          </a:xfrm>
          <a:prstGeom prst="rect">
            <a:avLst/>
          </a:prstGeom>
          <a:noFill/>
        </p:spPr>
        <p:txBody>
          <a:bodyPr wrap="square" rtlCol="0">
            <a:spAutoFit/>
          </a:bodyPr>
          <a:lstStyle/>
          <a:p>
            <a:pPr>
              <a:lnSpc>
                <a:spcPct val="150000"/>
              </a:lnSpc>
            </a:pPr>
            <a:r>
              <a:rPr lang="en-US" altLang="zh-CN" sz="2400" dirty="0" smtClean="0"/>
              <a:t>	(</a:t>
            </a:r>
            <a:r>
              <a:rPr lang="en-US" altLang="zh-CN" sz="2400" dirty="0" err="1"/>
              <a:t>cp</a:t>
            </a:r>
            <a:r>
              <a:rPr lang="en-US" altLang="zh-CN" sz="2400" dirty="0"/>
              <a:t>)</a:t>
            </a:r>
            <a:r>
              <a:rPr lang="en-US" altLang="zh-CN" sz="2400" baseline="30000" dirty="0" err="1"/>
              <a:t>ed</a:t>
            </a:r>
            <a:r>
              <a:rPr lang="en-US" altLang="zh-CN" sz="2400" dirty="0" err="1"/>
              <a:t>%q</a:t>
            </a:r>
            <a:r>
              <a:rPr lang="en-US" altLang="zh-CN" sz="2400" dirty="0"/>
              <a:t> = (</a:t>
            </a:r>
            <a:r>
              <a:rPr lang="en-US" altLang="zh-CN" sz="2400" dirty="0" err="1"/>
              <a:t>cp</a:t>
            </a:r>
            <a:r>
              <a:rPr lang="en-US" altLang="zh-CN" sz="2400" dirty="0"/>
              <a:t>)</a:t>
            </a:r>
            <a:r>
              <a:rPr lang="en-US" altLang="zh-CN" sz="2400" baseline="30000" dirty="0"/>
              <a:t>k(p-1)(q-1)+1</a:t>
            </a:r>
            <a:r>
              <a:rPr lang="en-US" altLang="zh-CN" sz="2400" dirty="0"/>
              <a:t>%q</a:t>
            </a:r>
            <a:endParaRPr lang="zh-CN" altLang="zh-CN" sz="2400" dirty="0"/>
          </a:p>
          <a:p>
            <a:pPr>
              <a:lnSpc>
                <a:spcPct val="150000"/>
              </a:lnSpc>
            </a:pPr>
            <a:r>
              <a:rPr lang="en-US" altLang="zh-CN" sz="2400" dirty="0" smtClean="0"/>
              <a:t>	=(</a:t>
            </a:r>
            <a:r>
              <a:rPr lang="en-US" altLang="zh-CN" sz="2400" dirty="0" err="1"/>
              <a:t>cp</a:t>
            </a:r>
            <a:r>
              <a:rPr lang="en-US" altLang="zh-CN" sz="2400" dirty="0"/>
              <a:t>((</a:t>
            </a:r>
            <a:r>
              <a:rPr lang="en-US" altLang="zh-CN" sz="2400" dirty="0" err="1"/>
              <a:t>cp</a:t>
            </a:r>
            <a:r>
              <a:rPr lang="en-US" altLang="zh-CN" sz="2400" dirty="0"/>
              <a:t>)</a:t>
            </a:r>
            <a:r>
              <a:rPr lang="en-US" altLang="zh-CN" sz="2400" baseline="30000" dirty="0"/>
              <a:t>(q-1)</a:t>
            </a:r>
            <a:r>
              <a:rPr lang="en-US" altLang="zh-CN" sz="2400" dirty="0"/>
              <a:t>%q(</a:t>
            </a:r>
            <a:r>
              <a:rPr lang="en-US" altLang="zh-CN" sz="2400" dirty="0" err="1"/>
              <a:t>cp</a:t>
            </a:r>
            <a:r>
              <a:rPr lang="en-US" altLang="zh-CN" sz="2400" dirty="0"/>
              <a:t>)</a:t>
            </a:r>
            <a:r>
              <a:rPr lang="en-US" altLang="zh-CN" sz="2400" baseline="30000" dirty="0"/>
              <a:t>k(p-1)</a:t>
            </a:r>
            <a:r>
              <a:rPr lang="en-US" altLang="zh-CN" sz="2400" dirty="0"/>
              <a:t>)%q</a:t>
            </a:r>
            <a:endParaRPr lang="zh-CN" altLang="zh-CN" sz="2400" dirty="0"/>
          </a:p>
          <a:p>
            <a:pPr>
              <a:lnSpc>
                <a:spcPct val="150000"/>
              </a:lnSpc>
            </a:pPr>
            <a:r>
              <a:rPr lang="en-US" altLang="zh-CN" sz="2400" dirty="0" smtClean="0"/>
              <a:t>	=(</a:t>
            </a:r>
            <a:r>
              <a:rPr lang="en-US" altLang="zh-CN" sz="2400" dirty="0" err="1"/>
              <a:t>cp</a:t>
            </a:r>
            <a:r>
              <a:rPr lang="en-US" altLang="zh-CN" sz="2400" dirty="0"/>
              <a:t>)%q</a:t>
            </a:r>
            <a:endParaRPr lang="zh-CN" altLang="zh-CN" sz="2400" dirty="0"/>
          </a:p>
          <a:p>
            <a:pPr>
              <a:lnSpc>
                <a:spcPct val="150000"/>
              </a:lnSpc>
            </a:pPr>
            <a:r>
              <a:rPr lang="en-US" altLang="zh-CN" sz="2400" dirty="0" smtClean="0"/>
              <a:t>	(</a:t>
            </a:r>
            <a:r>
              <a:rPr lang="en-US" altLang="zh-CN" sz="2400" dirty="0"/>
              <a:t>c</a:t>
            </a:r>
            <a:r>
              <a:rPr lang="zh-CN" altLang="zh-CN" sz="2400" dirty="0"/>
              <a:t>p</a:t>
            </a:r>
            <a:r>
              <a:rPr lang="en-US" altLang="zh-CN" sz="2400" dirty="0"/>
              <a:t>)</a:t>
            </a:r>
            <a:r>
              <a:rPr lang="en-US" altLang="zh-CN" sz="2400" baseline="30000" dirty="0" err="1"/>
              <a:t>ed</a:t>
            </a:r>
            <a:r>
              <a:rPr lang="zh-CN" altLang="zh-CN" sz="2400" dirty="0"/>
              <a:t>=cp</a:t>
            </a:r>
            <a:r>
              <a:rPr lang="en-US" altLang="zh-CN" sz="2400" dirty="0"/>
              <a:t>+</a:t>
            </a:r>
            <a:r>
              <a:rPr lang="zh-CN" altLang="zh-CN" sz="2400" dirty="0"/>
              <a:t>tq</a:t>
            </a:r>
            <a:r>
              <a:rPr lang="en-US" altLang="zh-CN" sz="2400" dirty="0"/>
              <a:t>,</a:t>
            </a:r>
            <a:r>
              <a:rPr lang="zh-CN" altLang="zh-CN" sz="2400" dirty="0"/>
              <a:t> </a:t>
            </a:r>
            <a:r>
              <a:rPr lang="en-US" altLang="zh-CN" sz="2400" dirty="0"/>
              <a:t>(c</a:t>
            </a:r>
            <a:r>
              <a:rPr lang="zh-CN" altLang="zh-CN" sz="2400" dirty="0"/>
              <a:t>p</a:t>
            </a:r>
            <a:r>
              <a:rPr lang="en-US" altLang="zh-CN" sz="2400" dirty="0"/>
              <a:t>)</a:t>
            </a:r>
            <a:r>
              <a:rPr lang="en-US" altLang="zh-CN" sz="2400" baseline="30000" dirty="0" err="1"/>
              <a:t>ed</a:t>
            </a:r>
            <a:r>
              <a:rPr lang="zh-CN" altLang="zh-CN" sz="2400" baseline="30000" dirty="0"/>
              <a:t>%</a:t>
            </a:r>
            <a:r>
              <a:rPr lang="en-US" altLang="zh-CN" sz="2400" dirty="0"/>
              <a:t>p=</a:t>
            </a:r>
            <a:r>
              <a:rPr lang="zh-CN" altLang="zh-CN" sz="2400" dirty="0"/>
              <a:t>0</a:t>
            </a:r>
            <a:r>
              <a:rPr lang="zh-CN" altLang="zh-CN" sz="2400" baseline="30000" dirty="0"/>
              <a:t>  </a:t>
            </a:r>
            <a:endParaRPr lang="en-US" altLang="zh-CN" sz="2400" baseline="30000" dirty="0" smtClean="0"/>
          </a:p>
          <a:p>
            <a:pPr>
              <a:lnSpc>
                <a:spcPct val="150000"/>
              </a:lnSpc>
            </a:pPr>
            <a:r>
              <a:rPr lang="en-US" altLang="zh-CN" sz="2400" baseline="30000" dirty="0"/>
              <a:t> </a:t>
            </a:r>
            <a:r>
              <a:rPr lang="en-US" altLang="zh-CN" sz="2400" baseline="30000" dirty="0" smtClean="0"/>
              <a:t>                  </a:t>
            </a:r>
            <a:r>
              <a:rPr lang="zh-CN" altLang="zh-CN" sz="2400" dirty="0" smtClean="0"/>
              <a:t>即</a:t>
            </a:r>
            <a:r>
              <a:rPr lang="zh-CN" altLang="en-US" sz="2400" dirty="0" smtClean="0"/>
              <a:t>有</a:t>
            </a:r>
            <a:r>
              <a:rPr lang="zh-CN" altLang="zh-CN" sz="2400" dirty="0" smtClean="0"/>
              <a:t>  </a:t>
            </a:r>
            <a:r>
              <a:rPr lang="en-US" altLang="zh-CN" sz="2400" dirty="0"/>
              <a:t>(c</a:t>
            </a:r>
            <a:r>
              <a:rPr lang="zh-CN" altLang="zh-CN" sz="2400" dirty="0"/>
              <a:t>p</a:t>
            </a:r>
            <a:r>
              <a:rPr lang="en-US" altLang="zh-CN" sz="2400" dirty="0"/>
              <a:t>+</a:t>
            </a:r>
            <a:r>
              <a:rPr lang="zh-CN" altLang="zh-CN" sz="2400" dirty="0"/>
              <a:t>tq</a:t>
            </a:r>
            <a:r>
              <a:rPr lang="en-US" altLang="zh-CN" sz="2400" dirty="0"/>
              <a:t>)%p=</a:t>
            </a:r>
            <a:r>
              <a:rPr lang="zh-CN" altLang="zh-CN" sz="2400" dirty="0"/>
              <a:t>0； </a:t>
            </a:r>
            <a:endParaRPr lang="en-US" altLang="zh-CN" sz="2400" dirty="0" smtClean="0"/>
          </a:p>
          <a:p>
            <a:pPr>
              <a:lnSpc>
                <a:spcPct val="150000"/>
              </a:lnSpc>
            </a:pPr>
            <a:r>
              <a:rPr lang="en-US" altLang="zh-CN" sz="2400" dirty="0" smtClean="0"/>
              <a:t>            </a:t>
            </a:r>
            <a:r>
              <a:rPr lang="zh-CN" altLang="zh-CN" sz="2400" dirty="0" smtClean="0"/>
              <a:t>另外</a:t>
            </a:r>
            <a:r>
              <a:rPr lang="zh-CN" altLang="zh-CN" sz="2400" dirty="0"/>
              <a:t>，</a:t>
            </a:r>
            <a:r>
              <a:rPr lang="en-US" altLang="zh-CN" sz="2400" dirty="0" err="1"/>
              <a:t>p,q</a:t>
            </a:r>
            <a:r>
              <a:rPr lang="zh-CN" altLang="zh-CN" sz="2400" dirty="0"/>
              <a:t>互素，所以，</a:t>
            </a:r>
            <a:r>
              <a:rPr lang="en-US" altLang="zh-CN" sz="2400" dirty="0"/>
              <a:t>t=</a:t>
            </a:r>
            <a:r>
              <a:rPr lang="en-US" altLang="zh-CN" sz="2400" dirty="0" err="1"/>
              <a:t>rp</a:t>
            </a:r>
            <a:r>
              <a:rPr lang="en-US" altLang="zh-CN" sz="2400" dirty="0"/>
              <a:t>,</a:t>
            </a:r>
            <a:endParaRPr lang="zh-CN" altLang="zh-CN" sz="2400" dirty="0"/>
          </a:p>
          <a:p>
            <a:pPr>
              <a:lnSpc>
                <a:spcPct val="150000"/>
              </a:lnSpc>
            </a:pPr>
            <a:r>
              <a:rPr lang="en-US" altLang="zh-CN" sz="2400" dirty="0" smtClean="0"/>
              <a:t>             (</a:t>
            </a:r>
            <a:r>
              <a:rPr lang="en-US" altLang="zh-CN" sz="2400" dirty="0"/>
              <a:t>c</a:t>
            </a:r>
            <a:r>
              <a:rPr lang="zh-CN" altLang="zh-CN" sz="2400" dirty="0"/>
              <a:t>p</a:t>
            </a:r>
            <a:r>
              <a:rPr lang="en-US" altLang="zh-CN" sz="2400" dirty="0"/>
              <a:t>)</a:t>
            </a:r>
            <a:r>
              <a:rPr lang="en-US" altLang="zh-CN" sz="2400" baseline="30000" dirty="0" err="1"/>
              <a:t>ed</a:t>
            </a:r>
            <a:r>
              <a:rPr lang="zh-CN" altLang="zh-CN" sz="2400" dirty="0"/>
              <a:t>=cp</a:t>
            </a:r>
            <a:r>
              <a:rPr lang="en-US" altLang="zh-CN" sz="2400" dirty="0"/>
              <a:t>+</a:t>
            </a:r>
            <a:r>
              <a:rPr lang="zh-CN" altLang="zh-CN" sz="2400" dirty="0"/>
              <a:t>tq</a:t>
            </a:r>
            <a:r>
              <a:rPr lang="en-US" altLang="zh-CN" sz="2400" dirty="0"/>
              <a:t>=</a:t>
            </a:r>
            <a:r>
              <a:rPr lang="zh-CN" altLang="zh-CN" sz="2400" dirty="0"/>
              <a:t>cp</a:t>
            </a:r>
            <a:r>
              <a:rPr lang="en-US" altLang="zh-CN" sz="2400" dirty="0"/>
              <a:t>+</a:t>
            </a:r>
            <a:r>
              <a:rPr lang="zh-CN" altLang="zh-CN" sz="2400" dirty="0"/>
              <a:t>rpq</a:t>
            </a:r>
            <a:r>
              <a:rPr lang="en-US" altLang="zh-CN" sz="2400" dirty="0"/>
              <a:t>=</a:t>
            </a:r>
            <a:r>
              <a:rPr lang="zh-CN" altLang="zh-CN" sz="2400" dirty="0"/>
              <a:t>cp</a:t>
            </a:r>
            <a:r>
              <a:rPr lang="en-US" altLang="zh-CN" sz="2400" dirty="0"/>
              <a:t>+</a:t>
            </a:r>
            <a:r>
              <a:rPr lang="zh-CN" altLang="zh-CN" sz="2400" dirty="0" smtClean="0"/>
              <a:t>rN</a:t>
            </a:r>
            <a:endParaRPr lang="en-US" altLang="zh-CN" sz="2400" dirty="0" smtClean="0"/>
          </a:p>
          <a:p>
            <a:pPr>
              <a:lnSpc>
                <a:spcPct val="150000"/>
              </a:lnSpc>
            </a:pPr>
            <a:r>
              <a:rPr lang="en-US" altLang="zh-CN" sz="2400" dirty="0"/>
              <a:t> </a:t>
            </a:r>
            <a:r>
              <a:rPr lang="en-US" altLang="zh-CN" sz="2400" dirty="0" smtClean="0"/>
              <a:t>           </a:t>
            </a:r>
            <a:r>
              <a:rPr lang="zh-CN" altLang="zh-CN" sz="2400" dirty="0" smtClean="0"/>
              <a:t> </a:t>
            </a:r>
            <a:r>
              <a:rPr lang="en-US" altLang="zh-CN" sz="2400" dirty="0"/>
              <a:t>(c</a:t>
            </a:r>
            <a:r>
              <a:rPr lang="zh-CN" altLang="zh-CN" sz="2400" dirty="0"/>
              <a:t>p</a:t>
            </a:r>
            <a:r>
              <a:rPr lang="en-US" altLang="zh-CN" sz="2400" dirty="0"/>
              <a:t>)</a:t>
            </a:r>
            <a:r>
              <a:rPr lang="en-US" altLang="zh-CN" sz="2400" baseline="30000" dirty="0" err="1"/>
              <a:t>ed</a:t>
            </a:r>
            <a:r>
              <a:rPr lang="zh-CN" altLang="zh-CN" sz="2400" dirty="0"/>
              <a:t>%</a:t>
            </a:r>
            <a:r>
              <a:rPr lang="en-US" altLang="zh-CN" sz="2400" dirty="0"/>
              <a:t>N=</a:t>
            </a:r>
            <a:r>
              <a:rPr lang="zh-CN" altLang="zh-CN" sz="2400" dirty="0"/>
              <a:t>(</a:t>
            </a:r>
            <a:r>
              <a:rPr lang="en-US" altLang="zh-CN" sz="2400" dirty="0"/>
              <a:t>c</a:t>
            </a:r>
            <a:r>
              <a:rPr lang="zh-CN" altLang="zh-CN" sz="2400" dirty="0"/>
              <a:t>p</a:t>
            </a:r>
            <a:r>
              <a:rPr lang="en-US" altLang="zh-CN" sz="2400" dirty="0"/>
              <a:t>+</a:t>
            </a:r>
            <a:r>
              <a:rPr lang="zh-CN" altLang="zh-CN" sz="2400" dirty="0"/>
              <a:t>rN</a:t>
            </a:r>
            <a:r>
              <a:rPr lang="en-US" altLang="zh-CN" sz="2400" dirty="0"/>
              <a:t>)%N=</a:t>
            </a:r>
            <a:r>
              <a:rPr lang="zh-CN" altLang="zh-CN" sz="2400" dirty="0"/>
              <a:t>(</a:t>
            </a:r>
            <a:r>
              <a:rPr lang="en-US" altLang="zh-CN" sz="2400" dirty="0"/>
              <a:t>c</a:t>
            </a:r>
            <a:r>
              <a:rPr lang="zh-CN" altLang="zh-CN" sz="2400" dirty="0"/>
              <a:t>p</a:t>
            </a:r>
            <a:r>
              <a:rPr lang="en-US" altLang="zh-CN" sz="2400" dirty="0"/>
              <a:t>)%</a:t>
            </a:r>
            <a:r>
              <a:rPr lang="en-US" altLang="zh-CN" sz="2400" dirty="0" smtClean="0"/>
              <a:t>N</a:t>
            </a:r>
          </a:p>
          <a:p>
            <a:pPr>
              <a:lnSpc>
                <a:spcPct val="150000"/>
              </a:lnSpc>
            </a:pPr>
            <a:r>
              <a:rPr lang="en-US" altLang="zh-CN" sz="2400" dirty="0"/>
              <a:t> </a:t>
            </a:r>
            <a:r>
              <a:rPr lang="en-US" altLang="zh-CN" sz="2400" dirty="0" smtClean="0"/>
              <a:t>             </a:t>
            </a:r>
          </a:p>
          <a:p>
            <a:pPr>
              <a:lnSpc>
                <a:spcPct val="150000"/>
              </a:lnSpc>
            </a:pPr>
            <a:r>
              <a:rPr lang="en-US" altLang="zh-CN" sz="2400" dirty="0"/>
              <a:t> </a:t>
            </a:r>
            <a:r>
              <a:rPr lang="en-US" altLang="zh-CN" sz="2400" dirty="0" smtClean="0"/>
              <a:t>            </a:t>
            </a:r>
            <a:r>
              <a:rPr lang="zh-CN" altLang="en-US" sz="2400" dirty="0" smtClean="0"/>
              <a:t>所以：</a:t>
            </a:r>
            <a:r>
              <a:rPr lang="zh-CN" altLang="zh-CN" sz="2400" dirty="0" smtClean="0"/>
              <a:t> </a:t>
            </a:r>
            <a:r>
              <a:rPr lang="en-US" altLang="zh-CN" sz="2400" dirty="0" err="1" smtClean="0"/>
              <a:t>P</a:t>
            </a:r>
            <a:r>
              <a:rPr lang="en-US" altLang="zh-CN" sz="2400" baseline="30000" dirty="0" err="1" smtClean="0"/>
              <a:t>ed</a:t>
            </a:r>
            <a:r>
              <a:rPr lang="en-US" altLang="zh-CN" sz="2400" dirty="0" err="1" smtClean="0"/>
              <a:t>%N</a:t>
            </a:r>
            <a:r>
              <a:rPr lang="en-US" altLang="zh-CN" sz="2400" dirty="0" smtClean="0"/>
              <a:t> </a:t>
            </a:r>
            <a:r>
              <a:rPr lang="en-US" altLang="zh-CN" sz="2400" dirty="0"/>
              <a:t>= P % N = P</a:t>
            </a:r>
            <a:endParaRPr lang="zh-CN" altLang="zh-CN" sz="2400" dirty="0"/>
          </a:p>
          <a:p>
            <a:pPr>
              <a:lnSpc>
                <a:spcPct val="150000"/>
              </a:lnSpc>
            </a:pPr>
            <a:r>
              <a:rPr lang="en-US" altLang="zh-CN" sz="2400" b="1" dirty="0" smtClean="0">
                <a:solidFill>
                  <a:schemeClr val="accent1"/>
                </a:solidFill>
                <a:latin typeface="+mn-ea"/>
              </a:rPr>
              <a:t>  </a:t>
            </a:r>
          </a:p>
        </p:txBody>
      </p:sp>
    </p:spTree>
    <p:extLst>
      <p:ext uri="{BB962C8B-B14F-4D97-AF65-F5344CB8AC3E}">
        <p14:creationId xmlns:p14="http://schemas.microsoft.com/office/powerpoint/2010/main" val="18337869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75141" y="123808"/>
            <a:ext cx="7620883" cy="830997"/>
          </a:xfrm>
          <a:prstGeom prst="rect">
            <a:avLst/>
          </a:prstGeom>
        </p:spPr>
        <p:txBody>
          <a:bodyPr wrap="square">
            <a:spAutoFit/>
          </a:bodyPr>
          <a:lstStyle/>
          <a:p>
            <a:pPr lvl="1">
              <a:lnSpc>
                <a:spcPct val="150000"/>
              </a:lnSpc>
            </a:pPr>
            <a:r>
              <a:rPr lang="zh-CN" altLang="en-US" sz="3200" b="1" dirty="0" smtClean="0">
                <a:latin typeface="楷体" panose="02010609060101010101" pitchFamily="49" charset="-122"/>
                <a:ea typeface="楷体" panose="02010609060101010101" pitchFamily="49" charset="-122"/>
              </a:rPr>
              <a:t>四、非对称</a:t>
            </a:r>
            <a:r>
              <a:rPr lang="zh-CN" altLang="en-US" sz="3200" b="1" dirty="0">
                <a:latin typeface="楷体" panose="02010609060101010101" pitchFamily="49" charset="-122"/>
                <a:ea typeface="楷体" panose="02010609060101010101" pitchFamily="49" charset="-122"/>
              </a:rPr>
              <a:t>密码</a:t>
            </a:r>
            <a:r>
              <a:rPr lang="zh-CN" altLang="en-US" sz="3200" b="1" dirty="0" smtClean="0">
                <a:latin typeface="楷体" panose="02010609060101010101" pitchFamily="49" charset="-122"/>
                <a:ea typeface="楷体" panose="02010609060101010101" pitchFamily="49" charset="-122"/>
              </a:rPr>
              <a:t>机制</a:t>
            </a:r>
            <a:r>
              <a:rPr lang="en-US" altLang="zh-CN" sz="32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椭圆曲线</a:t>
            </a:r>
            <a:endParaRPr lang="en-US" altLang="zh-CN" sz="2400" b="1" dirty="0">
              <a:latin typeface="楷体" panose="02010609060101010101" pitchFamily="49" charset="-122"/>
              <a:ea typeface="楷体" panose="02010609060101010101" pitchFamily="49" charset="-122"/>
            </a:endParaRPr>
          </a:p>
        </p:txBody>
      </p:sp>
      <p:sp>
        <p:nvSpPr>
          <p:cNvPr id="9" name="文本框 8"/>
          <p:cNvSpPr txBox="1"/>
          <p:nvPr/>
        </p:nvSpPr>
        <p:spPr>
          <a:xfrm>
            <a:off x="495387" y="1211953"/>
            <a:ext cx="10640291" cy="4893647"/>
          </a:xfrm>
          <a:prstGeom prst="rect">
            <a:avLst/>
          </a:prstGeom>
          <a:noFill/>
        </p:spPr>
        <p:txBody>
          <a:bodyPr wrap="square" rtlCol="0">
            <a:spAutoFit/>
          </a:bodyPr>
          <a:lstStyle/>
          <a:p>
            <a:pPr>
              <a:lnSpc>
                <a:spcPct val="150000"/>
              </a:lnSpc>
            </a:pPr>
            <a:r>
              <a:rPr lang="zh-CN" altLang="en-US" sz="2400" dirty="0" smtClean="0">
                <a:latin typeface="等线" panose="02010600030101010101" pitchFamily="2" charset="-122"/>
                <a:ea typeface="等线" panose="02010600030101010101" pitchFamily="2" charset="-122"/>
              </a:rPr>
              <a:t>       椭圆曲线</a:t>
            </a:r>
            <a:r>
              <a:rPr lang="zh-CN" altLang="en-US" sz="2400" dirty="0">
                <a:latin typeface="等线" panose="02010600030101010101" pitchFamily="2" charset="-122"/>
                <a:ea typeface="等线" panose="02010600030101010101" pitchFamily="2" charset="-122"/>
              </a:rPr>
              <a:t>是</a:t>
            </a:r>
            <a:r>
              <a:rPr lang="zh-CN" altLang="en-US" sz="2400" dirty="0" smtClean="0">
                <a:latin typeface="等线" panose="02010600030101010101" pitchFamily="2" charset="-122"/>
                <a:ea typeface="等线" panose="02010600030101010101" pitchFamily="2" charset="-122"/>
              </a:rPr>
              <a:t>域上亏格为</a:t>
            </a:r>
            <a:r>
              <a:rPr lang="en-US" altLang="zh-CN" sz="2400" dirty="0">
                <a:latin typeface="等线" panose="02010600030101010101" pitchFamily="2" charset="-122"/>
                <a:ea typeface="等线" panose="02010600030101010101" pitchFamily="2" charset="-122"/>
              </a:rPr>
              <a:t>1</a:t>
            </a:r>
            <a:r>
              <a:rPr lang="zh-CN" altLang="en-US" sz="2400" dirty="0">
                <a:latin typeface="等线" panose="02010600030101010101" pitchFamily="2" charset="-122"/>
                <a:ea typeface="等线" panose="02010600030101010101" pitchFamily="2" charset="-122"/>
              </a:rPr>
              <a:t>的光滑射影曲线。对于特征不等于</a:t>
            </a:r>
            <a:r>
              <a:rPr lang="en-US" altLang="zh-CN" sz="2400" dirty="0">
                <a:latin typeface="等线" panose="02010600030101010101" pitchFamily="2" charset="-122"/>
                <a:ea typeface="等线" panose="02010600030101010101" pitchFamily="2" charset="-122"/>
              </a:rPr>
              <a:t>2</a:t>
            </a:r>
            <a:r>
              <a:rPr lang="zh-CN" altLang="en-US" sz="2400" dirty="0">
                <a:latin typeface="等线" panose="02010600030101010101" pitchFamily="2" charset="-122"/>
                <a:ea typeface="等线" panose="02010600030101010101" pitchFamily="2" charset="-122"/>
              </a:rPr>
              <a:t>的域，它</a:t>
            </a:r>
            <a:r>
              <a:rPr lang="zh-CN" altLang="en-US" sz="2400" dirty="0" smtClean="0">
                <a:latin typeface="等线" panose="02010600030101010101" pitchFamily="2" charset="-122"/>
                <a:ea typeface="等线" panose="02010600030101010101" pitchFamily="2" charset="-122"/>
              </a:rPr>
              <a:t>的仿射方程可以</a:t>
            </a:r>
            <a:r>
              <a:rPr lang="zh-CN" altLang="en-US" sz="2400" dirty="0">
                <a:latin typeface="等线" panose="02010600030101010101" pitchFamily="2" charset="-122"/>
                <a:ea typeface="等线" panose="02010600030101010101" pitchFamily="2" charset="-122"/>
              </a:rPr>
              <a:t>写成：</a:t>
            </a:r>
            <a:r>
              <a:rPr lang="en-US" altLang="zh-CN" sz="2400" dirty="0" smtClean="0">
                <a:latin typeface="等线" panose="02010600030101010101" pitchFamily="2" charset="-122"/>
                <a:ea typeface="等线" panose="02010600030101010101" pitchFamily="2" charset="-122"/>
              </a:rPr>
              <a:t>y</a:t>
            </a:r>
            <a:r>
              <a:rPr lang="en-US" altLang="zh-CN" sz="2400" baseline="30000" dirty="0" smtClean="0">
                <a:latin typeface="等线" panose="02010600030101010101" pitchFamily="2" charset="-122"/>
                <a:ea typeface="等线" panose="02010600030101010101" pitchFamily="2" charset="-122"/>
              </a:rPr>
              <a:t>2</a:t>
            </a:r>
            <a:r>
              <a:rPr lang="en-US" altLang="zh-CN" sz="2400" dirty="0" smtClean="0">
                <a:latin typeface="等线" panose="02010600030101010101" pitchFamily="2" charset="-122"/>
                <a:ea typeface="等线" panose="02010600030101010101" pitchFamily="2" charset="-122"/>
              </a:rPr>
              <a:t>=x</a:t>
            </a:r>
            <a:r>
              <a:rPr lang="en-US" altLang="zh-CN" sz="2400" baseline="30000" dirty="0" smtClean="0">
                <a:latin typeface="等线" panose="02010600030101010101" pitchFamily="2" charset="-122"/>
                <a:ea typeface="等线" panose="02010600030101010101" pitchFamily="2" charset="-122"/>
              </a:rPr>
              <a:t>3</a:t>
            </a:r>
            <a:r>
              <a:rPr lang="en-US" altLang="zh-CN" sz="2400" dirty="0" smtClean="0">
                <a:latin typeface="等线" panose="02010600030101010101" pitchFamily="2" charset="-122"/>
                <a:ea typeface="等线" panose="02010600030101010101" pitchFamily="2" charset="-122"/>
              </a:rPr>
              <a:t>+ax</a:t>
            </a:r>
            <a:r>
              <a:rPr lang="en-US" altLang="zh-CN" sz="2400" baseline="30000" dirty="0" smtClean="0">
                <a:latin typeface="等线" panose="02010600030101010101" pitchFamily="2" charset="-122"/>
                <a:ea typeface="等线" panose="02010600030101010101" pitchFamily="2" charset="-122"/>
              </a:rPr>
              <a:t>2</a:t>
            </a:r>
            <a:r>
              <a:rPr lang="en-US" altLang="zh-CN" sz="2400" dirty="0" smtClean="0">
                <a:latin typeface="等线" panose="02010600030101010101" pitchFamily="2" charset="-122"/>
                <a:ea typeface="等线" panose="02010600030101010101" pitchFamily="2" charset="-122"/>
              </a:rPr>
              <a:t>+bx+c</a:t>
            </a:r>
            <a:r>
              <a:rPr lang="zh-CN" altLang="en-US" sz="2400" dirty="0" smtClean="0">
                <a:latin typeface="等线" panose="02010600030101010101" pitchFamily="2" charset="-122"/>
                <a:ea typeface="等线" panose="02010600030101010101" pitchFamily="2" charset="-122"/>
              </a:rPr>
              <a:t>。</a:t>
            </a:r>
            <a:endParaRPr lang="en-US" altLang="zh-CN" sz="2400" dirty="0" smtClean="0">
              <a:latin typeface="等线" panose="02010600030101010101" pitchFamily="2" charset="-122"/>
              <a:ea typeface="等线" panose="02010600030101010101" pitchFamily="2" charset="-122"/>
            </a:endParaRPr>
          </a:p>
          <a:p>
            <a:pPr>
              <a:lnSpc>
                <a:spcPct val="150000"/>
              </a:lnSpc>
            </a:pPr>
            <a:r>
              <a:rPr lang="en-US" altLang="zh-CN" sz="2400" dirty="0">
                <a:solidFill>
                  <a:srgbClr val="FF0000"/>
                </a:solidFill>
                <a:latin typeface="等线" panose="02010600030101010101" pitchFamily="2" charset="-122"/>
                <a:ea typeface="等线" panose="02010600030101010101" pitchFamily="2" charset="-122"/>
              </a:rPr>
              <a:t> </a:t>
            </a:r>
            <a:r>
              <a:rPr lang="en-US" altLang="zh-CN" sz="2400" dirty="0" smtClean="0">
                <a:solidFill>
                  <a:srgbClr val="FF0000"/>
                </a:solidFill>
                <a:latin typeface="等线" panose="02010600030101010101" pitchFamily="2" charset="-122"/>
                <a:ea typeface="等线" panose="02010600030101010101" pitchFamily="2" charset="-122"/>
              </a:rPr>
              <a:t>      </a:t>
            </a:r>
            <a:r>
              <a:rPr lang="zh-CN" altLang="en-US" sz="2400" dirty="0" smtClean="0">
                <a:solidFill>
                  <a:srgbClr val="FF0000"/>
                </a:solidFill>
                <a:latin typeface="等线" panose="02010600030101010101" pitchFamily="2" charset="-122"/>
                <a:ea typeface="等线" panose="02010600030101010101" pitchFamily="2" charset="-122"/>
              </a:rPr>
              <a:t>密码学中的椭圆曲线普遍采用的是</a:t>
            </a:r>
            <a:r>
              <a:rPr lang="zh-CN" altLang="en-US" sz="2400" dirty="0" smtClean="0">
                <a:latin typeface="等线" panose="02010600030101010101" pitchFamily="2" charset="-122"/>
                <a:ea typeface="等线" panose="02010600030101010101" pitchFamily="2" charset="-122"/>
              </a:rPr>
              <a:t>有限域上</a:t>
            </a:r>
            <a:r>
              <a:rPr lang="zh-CN" altLang="en-US" sz="2400" dirty="0" smtClean="0">
                <a:solidFill>
                  <a:srgbClr val="FF0000"/>
                </a:solidFill>
                <a:latin typeface="等线" panose="02010600030101010101" pitchFamily="2" charset="-122"/>
                <a:ea typeface="等线" panose="02010600030101010101" pitchFamily="2" charset="-122"/>
              </a:rPr>
              <a:t>的椭圆曲线，也就是说变元和系数均在有限域上取值。使用</a:t>
            </a:r>
            <a:r>
              <a:rPr lang="en-US" altLang="zh-CN" sz="2400" dirty="0" err="1" smtClean="0">
                <a:solidFill>
                  <a:srgbClr val="FF0000"/>
                </a:solidFill>
                <a:latin typeface="等线" panose="02010600030101010101" pitchFamily="2" charset="-122"/>
                <a:ea typeface="等线" panose="02010600030101010101" pitchFamily="2" charset="-122"/>
              </a:rPr>
              <a:t>Zp</a:t>
            </a:r>
            <a:r>
              <a:rPr lang="en-US" altLang="zh-CN" sz="2400" dirty="0" smtClean="0">
                <a:solidFill>
                  <a:srgbClr val="FF0000"/>
                </a:solidFill>
                <a:latin typeface="等线" panose="02010600030101010101" pitchFamily="2" charset="-122"/>
                <a:ea typeface="等线" panose="02010600030101010101" pitchFamily="2" charset="-122"/>
              </a:rPr>
              <a:t>(p</a:t>
            </a:r>
            <a:r>
              <a:rPr lang="zh-CN" altLang="en-US" sz="2400" dirty="0" smtClean="0">
                <a:solidFill>
                  <a:srgbClr val="FF0000"/>
                </a:solidFill>
                <a:latin typeface="等线" panose="02010600030101010101" pitchFamily="2" charset="-122"/>
                <a:ea typeface="等线" panose="02010600030101010101" pitchFamily="2" charset="-122"/>
              </a:rPr>
              <a:t>为素数</a:t>
            </a:r>
            <a:r>
              <a:rPr lang="en-US" altLang="zh-CN" sz="2400" dirty="0" smtClean="0">
                <a:solidFill>
                  <a:srgbClr val="FF0000"/>
                </a:solidFill>
                <a:latin typeface="等线" panose="02010600030101010101" pitchFamily="2" charset="-122"/>
                <a:ea typeface="等线" panose="02010600030101010101" pitchFamily="2" charset="-122"/>
              </a:rPr>
              <a:t>)</a:t>
            </a:r>
            <a:r>
              <a:rPr lang="zh-CN" altLang="en-US" sz="2400" dirty="0" smtClean="0">
                <a:solidFill>
                  <a:srgbClr val="FF0000"/>
                </a:solidFill>
                <a:latin typeface="等线" panose="02010600030101010101" pitchFamily="2" charset="-122"/>
                <a:ea typeface="等线" panose="02010600030101010101" pitchFamily="2" charset="-122"/>
              </a:rPr>
              <a:t>，变量和系数从集合</a:t>
            </a:r>
            <a:r>
              <a:rPr lang="en-US" altLang="zh-CN" sz="2400" dirty="0" smtClean="0">
                <a:solidFill>
                  <a:srgbClr val="FF0000"/>
                </a:solidFill>
                <a:latin typeface="等线" panose="02010600030101010101" pitchFamily="2" charset="-122"/>
                <a:ea typeface="等线" panose="02010600030101010101" pitchFamily="2" charset="-122"/>
              </a:rPr>
              <a:t>0</a:t>
            </a:r>
            <a:r>
              <a:rPr lang="zh-CN" altLang="en-US" sz="2400" dirty="0" smtClean="0">
                <a:solidFill>
                  <a:srgbClr val="FF0000"/>
                </a:solidFill>
                <a:latin typeface="等线" panose="02010600030101010101" pitchFamily="2" charset="-122"/>
                <a:ea typeface="等线" panose="02010600030101010101" pitchFamily="2" charset="-122"/>
              </a:rPr>
              <a:t>，</a:t>
            </a:r>
            <a:r>
              <a:rPr lang="en-US" altLang="zh-CN" sz="2400" dirty="0" smtClean="0">
                <a:solidFill>
                  <a:srgbClr val="FF0000"/>
                </a:solidFill>
                <a:latin typeface="等线" panose="02010600030101010101" pitchFamily="2" charset="-122"/>
                <a:ea typeface="等线" panose="02010600030101010101" pitchFamily="2" charset="-122"/>
              </a:rPr>
              <a:t>1</a:t>
            </a:r>
            <a:r>
              <a:rPr lang="zh-CN" altLang="en-US" sz="2400" dirty="0" smtClean="0">
                <a:solidFill>
                  <a:srgbClr val="FF0000"/>
                </a:solidFill>
                <a:latin typeface="等线" panose="02010600030101010101" pitchFamily="2" charset="-122"/>
                <a:ea typeface="等线" panose="02010600030101010101" pitchFamily="2" charset="-122"/>
              </a:rPr>
              <a:t>，</a:t>
            </a:r>
            <a:r>
              <a:rPr lang="en-US" altLang="zh-CN" sz="2400" dirty="0" smtClean="0">
                <a:solidFill>
                  <a:srgbClr val="FF0000"/>
                </a:solidFill>
                <a:latin typeface="等线" panose="02010600030101010101" pitchFamily="2" charset="-122"/>
                <a:ea typeface="等线" panose="02010600030101010101" pitchFamily="2" charset="-122"/>
              </a:rPr>
              <a:t>…</a:t>
            </a:r>
            <a:r>
              <a:rPr lang="zh-CN" altLang="en-US" sz="2400" dirty="0" smtClean="0">
                <a:solidFill>
                  <a:srgbClr val="FF0000"/>
                </a:solidFill>
                <a:latin typeface="等线" panose="02010600030101010101" pitchFamily="2" charset="-122"/>
                <a:ea typeface="等线" panose="02010600030101010101" pitchFamily="2" charset="-122"/>
              </a:rPr>
              <a:t>，</a:t>
            </a:r>
            <a:r>
              <a:rPr lang="en-US" altLang="zh-CN" sz="2400" dirty="0" smtClean="0">
                <a:solidFill>
                  <a:srgbClr val="FF0000"/>
                </a:solidFill>
                <a:latin typeface="等线" panose="02010600030101010101" pitchFamily="2" charset="-122"/>
                <a:ea typeface="等线" panose="02010600030101010101" pitchFamily="2" charset="-122"/>
              </a:rPr>
              <a:t>p-1</a:t>
            </a:r>
            <a:r>
              <a:rPr lang="zh-CN" altLang="en-US" sz="2400" dirty="0" smtClean="0">
                <a:solidFill>
                  <a:srgbClr val="FF0000"/>
                </a:solidFill>
                <a:latin typeface="等线" panose="02010600030101010101" pitchFamily="2" charset="-122"/>
                <a:ea typeface="等线" panose="02010600030101010101" pitchFamily="2" charset="-122"/>
              </a:rPr>
              <a:t>中取值。</a:t>
            </a:r>
            <a:endParaRPr lang="en-US" altLang="zh-CN" sz="2400" dirty="0" smtClean="0">
              <a:solidFill>
                <a:srgbClr val="FF0000"/>
              </a:solidFill>
              <a:latin typeface="等线" panose="02010600030101010101" pitchFamily="2" charset="-122"/>
              <a:ea typeface="等线" panose="02010600030101010101" pitchFamily="2" charset="-122"/>
            </a:endParaRPr>
          </a:p>
          <a:p>
            <a:pPr>
              <a:lnSpc>
                <a:spcPct val="150000"/>
              </a:lnSpc>
            </a:pPr>
            <a:r>
              <a:rPr lang="en-US" altLang="zh-CN" sz="2400" dirty="0">
                <a:latin typeface="等线" panose="02010600030101010101" pitchFamily="2" charset="-122"/>
                <a:ea typeface="等线" panose="02010600030101010101" pitchFamily="2" charset="-122"/>
              </a:rPr>
              <a:t> </a:t>
            </a:r>
            <a:r>
              <a:rPr lang="en-US" altLang="zh-CN" sz="2400" dirty="0" smtClean="0">
                <a:latin typeface="等线" panose="02010600030101010101" pitchFamily="2" charset="-122"/>
                <a:ea typeface="等线" panose="02010600030101010101" pitchFamily="2" charset="-122"/>
              </a:rPr>
              <a:t>      </a:t>
            </a:r>
            <a:r>
              <a:rPr lang="zh-CN" altLang="en-US" sz="2400" dirty="0" smtClean="0">
                <a:latin typeface="等线" panose="02010600030101010101" pitchFamily="2" charset="-122"/>
                <a:ea typeface="等线" panose="02010600030101010101" pitchFamily="2" charset="-122"/>
              </a:rPr>
              <a:t>此时讨论的椭圆曲线形式如下：</a:t>
            </a:r>
            <a:endParaRPr lang="en-US" altLang="zh-CN" sz="2400" dirty="0" smtClean="0">
              <a:latin typeface="等线" panose="02010600030101010101" pitchFamily="2" charset="-122"/>
              <a:ea typeface="等线" panose="02010600030101010101" pitchFamily="2" charset="-122"/>
            </a:endParaRPr>
          </a:p>
          <a:p>
            <a:pPr>
              <a:lnSpc>
                <a:spcPct val="150000"/>
              </a:lnSpc>
            </a:pPr>
            <a:r>
              <a:rPr lang="en-US" altLang="zh-CN" sz="2400" dirty="0">
                <a:latin typeface="等线" panose="02010600030101010101" pitchFamily="2" charset="-122"/>
                <a:ea typeface="等线" panose="02010600030101010101" pitchFamily="2" charset="-122"/>
              </a:rPr>
              <a:t> </a:t>
            </a:r>
            <a:r>
              <a:rPr lang="en-US" altLang="zh-CN" sz="2400" dirty="0" smtClean="0">
                <a:latin typeface="等线" panose="02010600030101010101" pitchFamily="2" charset="-122"/>
                <a:ea typeface="等线" panose="02010600030101010101" pitchFamily="2" charset="-122"/>
              </a:rPr>
              <a:t>      y</a:t>
            </a:r>
            <a:r>
              <a:rPr lang="en-US" altLang="zh-CN" sz="2400" baseline="30000" dirty="0" smtClean="0">
                <a:latin typeface="等线" panose="02010600030101010101" pitchFamily="2" charset="-122"/>
                <a:ea typeface="等线" panose="02010600030101010101" pitchFamily="2" charset="-122"/>
              </a:rPr>
              <a:t>2</a:t>
            </a:r>
            <a:r>
              <a:rPr lang="en-US" altLang="zh-CN" sz="2400" dirty="0" smtClean="0">
                <a:latin typeface="等线" panose="02010600030101010101" pitchFamily="2" charset="-122"/>
                <a:ea typeface="等线" panose="02010600030101010101" pitchFamily="2" charset="-122"/>
              </a:rPr>
              <a:t> mod p = (x</a:t>
            </a:r>
            <a:r>
              <a:rPr lang="en-US" altLang="zh-CN" sz="2400" baseline="30000" dirty="0" smtClean="0">
                <a:latin typeface="等线" panose="02010600030101010101" pitchFamily="2" charset="-122"/>
                <a:ea typeface="等线" panose="02010600030101010101" pitchFamily="2" charset="-122"/>
              </a:rPr>
              <a:t>3</a:t>
            </a:r>
            <a:r>
              <a:rPr lang="en-US" altLang="zh-CN" sz="2400" dirty="0" smtClean="0">
                <a:latin typeface="等线" panose="02010600030101010101" pitchFamily="2" charset="-122"/>
                <a:ea typeface="等线" panose="02010600030101010101" pitchFamily="2" charset="-122"/>
              </a:rPr>
              <a:t> + ax + b) mod p  </a:t>
            </a:r>
            <a:r>
              <a:rPr lang="zh-CN" altLang="en-US" sz="2400" dirty="0" smtClean="0">
                <a:latin typeface="等线" panose="02010600030101010101" pitchFamily="2" charset="-122"/>
                <a:ea typeface="等线" panose="02010600030101010101" pitchFamily="2" charset="-122"/>
              </a:rPr>
              <a:t>其中，</a:t>
            </a:r>
            <a:r>
              <a:rPr lang="en-US" altLang="zh-CN" sz="2400" dirty="0" smtClean="0">
                <a:latin typeface="等线" panose="02010600030101010101" pitchFamily="2" charset="-122"/>
                <a:ea typeface="等线" panose="02010600030101010101" pitchFamily="2" charset="-122"/>
              </a:rPr>
              <a:t>4a</a:t>
            </a:r>
            <a:r>
              <a:rPr lang="en-US" altLang="zh-CN" sz="2400" baseline="30000" dirty="0" smtClean="0">
                <a:latin typeface="等线" panose="02010600030101010101" pitchFamily="2" charset="-122"/>
                <a:ea typeface="等线" panose="02010600030101010101" pitchFamily="2" charset="-122"/>
              </a:rPr>
              <a:t>3</a:t>
            </a:r>
            <a:r>
              <a:rPr lang="en-US" altLang="zh-CN" sz="2400" dirty="0" smtClean="0">
                <a:latin typeface="等线" panose="02010600030101010101" pitchFamily="2" charset="-122"/>
                <a:ea typeface="等线" panose="02010600030101010101" pitchFamily="2" charset="-122"/>
              </a:rPr>
              <a:t>+27b</a:t>
            </a:r>
            <a:r>
              <a:rPr lang="en-US" altLang="zh-CN" sz="2400" baseline="30000" dirty="0" smtClean="0">
                <a:latin typeface="等线" panose="02010600030101010101" pitchFamily="2" charset="-122"/>
                <a:ea typeface="等线" panose="02010600030101010101" pitchFamily="2" charset="-122"/>
              </a:rPr>
              <a:t>2</a:t>
            </a:r>
            <a:r>
              <a:rPr lang="en-US" altLang="zh-CN" sz="2400" dirty="0" smtClean="0">
                <a:latin typeface="等线" panose="02010600030101010101" pitchFamily="2" charset="-122"/>
                <a:ea typeface="等线" panose="02010600030101010101" pitchFamily="2" charset="-122"/>
              </a:rPr>
              <a:t> mod p != 0.</a:t>
            </a:r>
          </a:p>
          <a:p>
            <a:pPr>
              <a:lnSpc>
                <a:spcPct val="150000"/>
              </a:lnSpc>
            </a:pPr>
            <a:r>
              <a:rPr lang="en-US" altLang="zh-CN" sz="2400" baseline="30000" dirty="0">
                <a:latin typeface="等线" panose="02010600030101010101" pitchFamily="2" charset="-122"/>
                <a:ea typeface="等线" panose="02010600030101010101" pitchFamily="2" charset="-122"/>
              </a:rPr>
              <a:t> </a:t>
            </a:r>
            <a:r>
              <a:rPr lang="en-US" altLang="zh-CN" sz="2400" baseline="30000" dirty="0" smtClean="0">
                <a:latin typeface="等线" panose="02010600030101010101" pitchFamily="2" charset="-122"/>
                <a:ea typeface="等线" panose="02010600030101010101" pitchFamily="2" charset="-122"/>
              </a:rPr>
              <a:t>           </a:t>
            </a:r>
          </a:p>
          <a:p>
            <a:pPr>
              <a:lnSpc>
                <a:spcPct val="150000"/>
              </a:lnSpc>
            </a:pPr>
            <a:r>
              <a:rPr lang="en-US" altLang="zh-CN" sz="2400" b="1" dirty="0">
                <a:solidFill>
                  <a:schemeClr val="tx1"/>
                </a:solidFill>
                <a:latin typeface="等线" panose="02010600030101010101" pitchFamily="2" charset="-122"/>
                <a:ea typeface="等线" panose="02010600030101010101" pitchFamily="2" charset="-122"/>
              </a:rPr>
              <a:t> </a:t>
            </a:r>
            <a:r>
              <a:rPr lang="en-US" altLang="zh-CN" sz="2400" b="1" dirty="0" smtClean="0">
                <a:solidFill>
                  <a:schemeClr val="tx1"/>
                </a:solidFill>
                <a:latin typeface="等线" panose="02010600030101010101" pitchFamily="2" charset="-122"/>
                <a:ea typeface="等线" panose="02010600030101010101" pitchFamily="2" charset="-122"/>
              </a:rPr>
              <a:t>       </a:t>
            </a:r>
            <a:endParaRPr lang="zh-CN" altLang="en-US" sz="2400" b="1" dirty="0">
              <a:solidFill>
                <a:schemeClr val="tx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8433325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5141" y="123808"/>
            <a:ext cx="7620883" cy="830997"/>
          </a:xfrm>
          <a:prstGeom prst="rect">
            <a:avLst/>
          </a:prstGeom>
        </p:spPr>
        <p:txBody>
          <a:bodyPr wrap="square">
            <a:spAutoFit/>
          </a:bodyPr>
          <a:lstStyle/>
          <a:p>
            <a:pPr lvl="1">
              <a:lnSpc>
                <a:spcPct val="150000"/>
              </a:lnSpc>
            </a:pPr>
            <a:r>
              <a:rPr lang="zh-CN" altLang="en-US" sz="3200" b="1" dirty="0" smtClean="0">
                <a:latin typeface="楷体" panose="02010609060101010101" pitchFamily="49" charset="-122"/>
                <a:ea typeface="楷体" panose="02010609060101010101" pitchFamily="49" charset="-122"/>
              </a:rPr>
              <a:t>四、非对称</a:t>
            </a:r>
            <a:r>
              <a:rPr lang="zh-CN" altLang="en-US" sz="3200" b="1" dirty="0">
                <a:latin typeface="楷体" panose="02010609060101010101" pitchFamily="49" charset="-122"/>
                <a:ea typeface="楷体" panose="02010609060101010101" pitchFamily="49" charset="-122"/>
              </a:rPr>
              <a:t>密码</a:t>
            </a:r>
            <a:r>
              <a:rPr lang="zh-CN" altLang="en-US" sz="3200" b="1" dirty="0" smtClean="0">
                <a:latin typeface="楷体" panose="02010609060101010101" pitchFamily="49" charset="-122"/>
                <a:ea typeface="楷体" panose="02010609060101010101" pitchFamily="49" charset="-122"/>
              </a:rPr>
              <a:t>机制</a:t>
            </a:r>
            <a:r>
              <a:rPr lang="en-US" altLang="zh-CN" sz="32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椭圆曲线</a:t>
            </a:r>
            <a:endParaRPr lang="en-US" altLang="zh-CN" sz="2400" b="1" dirty="0">
              <a:latin typeface="楷体" panose="02010609060101010101" pitchFamily="49" charset="-122"/>
              <a:ea typeface="楷体" panose="02010609060101010101" pitchFamily="49" charset="-122"/>
            </a:endParaRPr>
          </a:p>
        </p:txBody>
      </p:sp>
      <p:sp>
        <p:nvSpPr>
          <p:cNvPr id="5" name="文本框 4"/>
          <p:cNvSpPr txBox="1"/>
          <p:nvPr/>
        </p:nvSpPr>
        <p:spPr>
          <a:xfrm>
            <a:off x="157762" y="1211953"/>
            <a:ext cx="6088293" cy="3416320"/>
          </a:xfrm>
          <a:prstGeom prst="rect">
            <a:avLst/>
          </a:prstGeom>
          <a:noFill/>
        </p:spPr>
        <p:txBody>
          <a:bodyPr wrap="square" rtlCol="0">
            <a:spAutoFit/>
          </a:bodyPr>
          <a:lstStyle/>
          <a:p>
            <a:pPr>
              <a:lnSpc>
                <a:spcPct val="150000"/>
              </a:lnSpc>
            </a:pPr>
            <a:r>
              <a:rPr lang="zh-CN" altLang="en-US" sz="2400" dirty="0">
                <a:solidFill>
                  <a:srgbClr val="002060"/>
                </a:solidFill>
                <a:latin typeface="华文宋体" panose="02010600040101010101" pitchFamily="2" charset="-122"/>
                <a:ea typeface="华文宋体" panose="02010600040101010101" pitchFamily="2" charset="-122"/>
              </a:rPr>
              <a:t>椭圆曲线上的群运算包括点加法和倍点计算。</a:t>
            </a:r>
            <a:endParaRPr lang="en-US" altLang="zh-CN" sz="2400" dirty="0">
              <a:solidFill>
                <a:srgbClr val="002060"/>
              </a:solidFill>
              <a:latin typeface="华文宋体" panose="02010600040101010101" pitchFamily="2" charset="-122"/>
              <a:ea typeface="华文宋体" panose="02010600040101010101" pitchFamily="2" charset="-122"/>
            </a:endParaRPr>
          </a:p>
          <a:p>
            <a:pPr marL="0" lvl="1">
              <a:lnSpc>
                <a:spcPct val="150000"/>
              </a:lnSpc>
            </a:pPr>
            <a:r>
              <a:rPr lang="zh-CN" altLang="en-US" sz="2000" b="1" dirty="0" smtClean="0">
                <a:solidFill>
                  <a:schemeClr val="accent1"/>
                </a:solidFill>
                <a:latin typeface="华文宋体" panose="02010600040101010101" pitchFamily="2" charset="-122"/>
                <a:ea typeface="华文宋体" panose="02010600040101010101" pitchFamily="2" charset="-122"/>
              </a:rPr>
              <a:t>    </a:t>
            </a:r>
            <a:r>
              <a:rPr lang="zh-CN" altLang="en-US" sz="2000" b="1" dirty="0" smtClean="0">
                <a:solidFill>
                  <a:srgbClr val="002060"/>
                </a:solidFill>
                <a:latin typeface="华文宋体" panose="02010600040101010101" pitchFamily="2" charset="-122"/>
                <a:ea typeface="华文宋体" panose="02010600040101010101" pitchFamily="2" charset="-122"/>
              </a:rPr>
              <a:t>点</a:t>
            </a:r>
            <a:r>
              <a:rPr lang="zh-CN" altLang="en-US" sz="2000" b="1" dirty="0">
                <a:solidFill>
                  <a:srgbClr val="002060"/>
                </a:solidFill>
                <a:latin typeface="华文宋体" panose="02010600040101010101" pitchFamily="2" charset="-122"/>
                <a:ea typeface="华文宋体" panose="02010600040101010101" pitchFamily="2" charset="-122"/>
              </a:rPr>
              <a:t>加法</a:t>
            </a:r>
            <a:r>
              <a:rPr lang="zh-CN" altLang="en-US" sz="2000" dirty="0">
                <a:solidFill>
                  <a:srgbClr val="002060"/>
                </a:solidFill>
                <a:latin typeface="华文宋体" panose="02010600040101010101" pitchFamily="2" charset="-122"/>
                <a:ea typeface="华文宋体" panose="02010600040101010101" pitchFamily="2" charset="-122"/>
              </a:rPr>
              <a:t>：</a:t>
            </a:r>
            <a:r>
              <a:rPr lang="zh-CN" altLang="en-US" sz="2000" b="1" dirty="0">
                <a:solidFill>
                  <a:srgbClr val="002060"/>
                </a:solidFill>
                <a:latin typeface="华文宋体" panose="02010600040101010101" pitchFamily="2" charset="-122"/>
                <a:ea typeface="华文宋体" panose="02010600040101010101" pitchFamily="2" charset="-122"/>
              </a:rPr>
              <a:t>设椭圆曲线上有两点，</a:t>
            </a:r>
            <a:r>
              <a:rPr lang="en-US" altLang="zh-CN" sz="2000" b="1" dirty="0">
                <a:solidFill>
                  <a:srgbClr val="002060"/>
                </a:solidFill>
                <a:latin typeface="华文宋体" panose="02010600040101010101" pitchFamily="2" charset="-122"/>
                <a:ea typeface="华文宋体" panose="02010600040101010101" pitchFamily="2" charset="-122"/>
              </a:rPr>
              <a:t>P</a:t>
            </a:r>
            <a:r>
              <a:rPr lang="zh-CN" altLang="en-US" sz="2000" b="1" dirty="0">
                <a:solidFill>
                  <a:srgbClr val="002060"/>
                </a:solidFill>
                <a:latin typeface="华文宋体" panose="02010600040101010101" pitchFamily="2" charset="-122"/>
                <a:ea typeface="华文宋体" panose="02010600040101010101" pitchFamily="2" charset="-122"/>
              </a:rPr>
              <a:t>和</a:t>
            </a:r>
            <a:r>
              <a:rPr lang="en-US" altLang="zh-CN" sz="2000" b="1" dirty="0">
                <a:solidFill>
                  <a:srgbClr val="002060"/>
                </a:solidFill>
                <a:latin typeface="华文宋体" panose="02010600040101010101" pitchFamily="2" charset="-122"/>
                <a:ea typeface="华文宋体" panose="02010600040101010101" pitchFamily="2" charset="-122"/>
              </a:rPr>
              <a:t>Q</a:t>
            </a:r>
            <a:r>
              <a:rPr lang="zh-CN" altLang="en-US" sz="2000" b="1" dirty="0">
                <a:solidFill>
                  <a:srgbClr val="002060"/>
                </a:solidFill>
                <a:latin typeface="华文宋体" panose="02010600040101010101" pitchFamily="2" charset="-122"/>
                <a:ea typeface="华文宋体" panose="02010600040101010101" pitchFamily="2" charset="-122"/>
              </a:rPr>
              <a:t>点，那么作过这两点的直线</a:t>
            </a:r>
            <a:r>
              <a:rPr lang="en-US" altLang="zh-CN" sz="2000" b="1" dirty="0">
                <a:solidFill>
                  <a:srgbClr val="002060"/>
                </a:solidFill>
                <a:latin typeface="华文宋体" panose="02010600040101010101" pitchFamily="2" charset="-122"/>
                <a:ea typeface="华文宋体" panose="02010600040101010101" pitchFamily="2" charset="-122"/>
              </a:rPr>
              <a:t>L(x)</a:t>
            </a:r>
            <a:r>
              <a:rPr lang="zh-CN" altLang="en-US" sz="2000" b="1" dirty="0">
                <a:solidFill>
                  <a:srgbClr val="002060"/>
                </a:solidFill>
                <a:latin typeface="华文宋体" panose="02010600040101010101" pitchFamily="2" charset="-122"/>
                <a:ea typeface="华文宋体" panose="02010600040101010101" pitchFamily="2" charset="-122"/>
              </a:rPr>
              <a:t>与该曲线相交于第三点（</a:t>
            </a:r>
            <a:r>
              <a:rPr lang="en-US" altLang="zh-CN" sz="2000" b="1" dirty="0">
                <a:solidFill>
                  <a:srgbClr val="002060"/>
                </a:solidFill>
                <a:latin typeface="华文宋体" panose="02010600040101010101" pitchFamily="2" charset="-122"/>
                <a:ea typeface="华文宋体" panose="02010600040101010101" pitchFamily="2" charset="-122"/>
              </a:rPr>
              <a:t>R</a:t>
            </a:r>
            <a:r>
              <a:rPr lang="zh-CN" altLang="en-US" sz="2000" b="1" dirty="0">
                <a:solidFill>
                  <a:srgbClr val="002060"/>
                </a:solidFill>
                <a:latin typeface="华文宋体" panose="02010600040101010101" pitchFamily="2" charset="-122"/>
                <a:ea typeface="华文宋体" panose="02010600040101010101" pitchFamily="2" charset="-122"/>
              </a:rPr>
              <a:t>点），然后关于</a:t>
            </a:r>
            <a:r>
              <a:rPr lang="en-US" altLang="zh-CN" sz="2000" b="1" dirty="0">
                <a:solidFill>
                  <a:srgbClr val="002060"/>
                </a:solidFill>
                <a:latin typeface="华文宋体" panose="02010600040101010101" pitchFamily="2" charset="-122"/>
                <a:ea typeface="华文宋体" panose="02010600040101010101" pitchFamily="2" charset="-122"/>
              </a:rPr>
              <a:t>X</a:t>
            </a:r>
            <a:r>
              <a:rPr lang="zh-CN" altLang="en-US" sz="2000" b="1" dirty="0">
                <a:solidFill>
                  <a:srgbClr val="002060"/>
                </a:solidFill>
                <a:latin typeface="华文宋体" panose="02010600040101010101" pitchFamily="2" charset="-122"/>
                <a:ea typeface="华文宋体" panose="02010600040101010101" pitchFamily="2" charset="-122"/>
              </a:rPr>
              <a:t>轴对称得到</a:t>
            </a:r>
            <a:r>
              <a:rPr lang="en-US" altLang="zh-CN" sz="2000" b="1" dirty="0">
                <a:solidFill>
                  <a:srgbClr val="002060"/>
                </a:solidFill>
                <a:latin typeface="华文宋体" panose="02010600040101010101" pitchFamily="2" charset="-122"/>
                <a:ea typeface="华文宋体" panose="02010600040101010101" pitchFamily="2" charset="-122"/>
              </a:rPr>
              <a:t>D</a:t>
            </a:r>
            <a:r>
              <a:rPr lang="zh-CN" altLang="en-US" sz="2000" b="1" dirty="0">
                <a:solidFill>
                  <a:srgbClr val="002060"/>
                </a:solidFill>
                <a:latin typeface="华文宋体" panose="02010600040101010101" pitchFamily="2" charset="-122"/>
                <a:ea typeface="华文宋体" panose="02010600040101010101" pitchFamily="2" charset="-122"/>
              </a:rPr>
              <a:t>点，则</a:t>
            </a:r>
            <a:r>
              <a:rPr lang="en-US" altLang="zh-CN" sz="2000" b="1" dirty="0">
                <a:solidFill>
                  <a:srgbClr val="002060"/>
                </a:solidFill>
                <a:latin typeface="华文宋体" panose="02010600040101010101" pitchFamily="2" charset="-122"/>
                <a:ea typeface="华文宋体" panose="02010600040101010101" pitchFamily="2" charset="-122"/>
              </a:rPr>
              <a:t>D</a:t>
            </a:r>
            <a:r>
              <a:rPr lang="zh-CN" altLang="en-US" sz="2000" b="1" dirty="0">
                <a:solidFill>
                  <a:srgbClr val="002060"/>
                </a:solidFill>
                <a:latin typeface="华文宋体" panose="02010600040101010101" pitchFamily="2" charset="-122"/>
                <a:ea typeface="华文宋体" panose="02010600040101010101" pitchFamily="2" charset="-122"/>
              </a:rPr>
              <a:t>为这两个点的和，记作</a:t>
            </a:r>
            <a:r>
              <a:rPr lang="en-US" altLang="zh-CN" sz="2000" b="1" dirty="0">
                <a:solidFill>
                  <a:srgbClr val="002060"/>
                </a:solidFill>
                <a:latin typeface="华文宋体" panose="02010600040101010101" pitchFamily="2" charset="-122"/>
                <a:ea typeface="华文宋体" panose="02010600040101010101" pitchFamily="2" charset="-122"/>
              </a:rPr>
              <a:t>D=P+Q</a:t>
            </a:r>
            <a:r>
              <a:rPr lang="zh-CN" altLang="en-US" sz="2000" b="1" dirty="0">
                <a:solidFill>
                  <a:srgbClr val="002060"/>
                </a:solidFill>
                <a:latin typeface="华文宋体" panose="02010600040101010101" pitchFamily="2" charset="-122"/>
                <a:ea typeface="华文宋体" panose="02010600040101010101" pitchFamily="2" charset="-122"/>
              </a:rPr>
              <a:t>。很明显，</a:t>
            </a:r>
            <a:r>
              <a:rPr lang="en-US" altLang="zh-CN" sz="2000" b="1" dirty="0">
                <a:solidFill>
                  <a:srgbClr val="002060"/>
                </a:solidFill>
                <a:latin typeface="华文宋体" panose="02010600040101010101" pitchFamily="2" charset="-122"/>
                <a:ea typeface="华文宋体" panose="02010600040101010101" pitchFamily="2" charset="-122"/>
              </a:rPr>
              <a:t>D</a:t>
            </a:r>
            <a:r>
              <a:rPr lang="zh-CN" altLang="en-US" sz="2000" b="1" dirty="0">
                <a:solidFill>
                  <a:srgbClr val="002060"/>
                </a:solidFill>
                <a:latin typeface="华文宋体" panose="02010600040101010101" pitchFamily="2" charset="-122"/>
                <a:ea typeface="华文宋体" panose="02010600040101010101" pitchFamily="2" charset="-122"/>
              </a:rPr>
              <a:t>点也在该曲线上。所以椭圆曲线上两点之和也是曲线上的点</a:t>
            </a:r>
            <a:r>
              <a:rPr lang="zh-CN" altLang="en-US" sz="2000" b="1" dirty="0" smtClean="0">
                <a:solidFill>
                  <a:srgbClr val="002060"/>
                </a:solidFill>
                <a:latin typeface="华文宋体" panose="02010600040101010101" pitchFamily="2" charset="-122"/>
                <a:ea typeface="华文宋体" panose="02010600040101010101" pitchFamily="2" charset="-122"/>
              </a:rPr>
              <a:t>。</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marL="0" lvl="1">
              <a:lnSpc>
                <a:spcPct val="150000"/>
              </a:lnSpc>
            </a:pPr>
            <a:r>
              <a:rPr lang="zh-CN" altLang="en-US" sz="2000" b="1" dirty="0" smtClean="0">
                <a:solidFill>
                  <a:srgbClr val="002060"/>
                </a:solidFill>
                <a:latin typeface="华文宋体" panose="02010600040101010101" pitchFamily="2" charset="-122"/>
                <a:ea typeface="华文宋体" panose="02010600040101010101" pitchFamily="2" charset="-122"/>
              </a:rPr>
              <a:t>      </a:t>
            </a:r>
            <a:endParaRPr lang="en-US" altLang="zh-CN" sz="2400" baseline="30000" dirty="0" smtClean="0">
              <a:latin typeface="等线" panose="02010600030101010101" pitchFamily="2" charset="-122"/>
              <a:ea typeface="等线" panose="02010600030101010101" pitchFamily="2" charset="-122"/>
            </a:endParaRPr>
          </a:p>
        </p:txBody>
      </p:sp>
      <p:pic>
        <p:nvPicPr>
          <p:cNvPr id="13" name="图片 12"/>
          <p:cNvPicPr>
            <a:picLocks noChangeAspect="1"/>
          </p:cNvPicPr>
          <p:nvPr/>
        </p:nvPicPr>
        <p:blipFill>
          <a:blip r:embed="rId2"/>
          <a:stretch>
            <a:fillRect/>
          </a:stretch>
        </p:blipFill>
        <p:spPr>
          <a:xfrm>
            <a:off x="7122722" y="1572725"/>
            <a:ext cx="4588612" cy="3435374"/>
          </a:xfrm>
          <a:prstGeom prst="rect">
            <a:avLst/>
          </a:prstGeom>
        </p:spPr>
      </p:pic>
    </p:spTree>
    <p:extLst>
      <p:ext uri="{BB962C8B-B14F-4D97-AF65-F5344CB8AC3E}">
        <p14:creationId xmlns:p14="http://schemas.microsoft.com/office/powerpoint/2010/main" val="1763069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042623" y="1387130"/>
            <a:ext cx="4712515" cy="3566393"/>
            <a:chOff x="6791901" y="1383000"/>
            <a:chExt cx="4712515" cy="3566393"/>
          </a:xfrm>
        </p:grpSpPr>
        <p:pic>
          <p:nvPicPr>
            <p:cNvPr id="6" name="Picture 2" descr="https://timgsa.baidu.com/timg?image&amp;quality=80&amp;size=b9999_10000&amp;sec=1547805657990&amp;di=f2b8591451e8fe46dd879dcf80b0f714&amp;imgtype=0&amp;src=http%3A%2F%2Fupload-images.jianshu.io%2Fupload_images%2F8140912-51ed971a68af96c9.png%3FimageMogr2%2Fauto-orient%2Fstrip%257CimageView2%2F1%2Fw%2F300%2Fh%2F2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901" y="1383000"/>
              <a:ext cx="4457989" cy="356639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连接符 6"/>
            <p:cNvCxnSpPr/>
            <p:nvPr/>
          </p:nvCxnSpPr>
          <p:spPr>
            <a:xfrm flipV="1">
              <a:off x="7447935" y="1607574"/>
              <a:ext cx="3377381" cy="884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流程图: 接点 11"/>
            <p:cNvSpPr/>
            <p:nvPr/>
          </p:nvSpPr>
          <p:spPr>
            <a:xfrm>
              <a:off x="8214852" y="2175421"/>
              <a:ext cx="176980" cy="17698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015748" y="1868442"/>
              <a:ext cx="575187" cy="461665"/>
            </a:xfrm>
            <a:prstGeom prst="rect">
              <a:avLst/>
            </a:prstGeom>
            <a:noFill/>
          </p:spPr>
          <p:txBody>
            <a:bodyPr wrap="square" rtlCol="0">
              <a:spAutoFit/>
            </a:bodyPr>
            <a:lstStyle/>
            <a:p>
              <a:r>
                <a:rPr lang="en-US" altLang="zh-CN" sz="2400" b="1" dirty="0" smtClean="0"/>
                <a:t>P</a:t>
              </a:r>
              <a:endParaRPr lang="zh-CN" altLang="en-US" sz="2400" b="1" dirty="0"/>
            </a:p>
          </p:txBody>
        </p:sp>
        <p:cxnSp>
          <p:nvCxnSpPr>
            <p:cNvPr id="10" name="直接连接符 9"/>
            <p:cNvCxnSpPr/>
            <p:nvPr/>
          </p:nvCxnSpPr>
          <p:spPr>
            <a:xfrm flipH="1">
              <a:off x="10149055" y="1710813"/>
              <a:ext cx="55479" cy="2890684"/>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146215" y="4416831"/>
              <a:ext cx="1358201" cy="369332"/>
            </a:xfrm>
            <a:prstGeom prst="rect">
              <a:avLst/>
            </a:prstGeom>
            <a:noFill/>
          </p:spPr>
          <p:txBody>
            <a:bodyPr wrap="square" rtlCol="0">
              <a:spAutoFit/>
            </a:bodyPr>
            <a:lstStyle/>
            <a:p>
              <a:r>
                <a:rPr lang="en-US" altLang="zh-CN" b="1" dirty="0" smtClean="0"/>
                <a:t>2P=P+P</a:t>
              </a:r>
              <a:endParaRPr lang="zh-CN" altLang="en-US" b="1" dirty="0"/>
            </a:p>
          </p:txBody>
        </p:sp>
      </p:grpSp>
      <p:sp>
        <p:nvSpPr>
          <p:cNvPr id="12" name="矩形 11"/>
          <p:cNvSpPr/>
          <p:nvPr/>
        </p:nvSpPr>
        <p:spPr>
          <a:xfrm>
            <a:off x="450159" y="1084660"/>
            <a:ext cx="6096000" cy="1938992"/>
          </a:xfrm>
          <a:prstGeom prst="rect">
            <a:avLst/>
          </a:prstGeom>
        </p:spPr>
        <p:txBody>
          <a:bodyPr>
            <a:spAutoFit/>
          </a:bodyPr>
          <a:lstStyle/>
          <a:p>
            <a:pPr marL="0" lvl="1">
              <a:lnSpc>
                <a:spcPct val="150000"/>
              </a:lnSpc>
            </a:pPr>
            <a:r>
              <a:rPr lang="zh-CN" altLang="en-US" sz="2000" b="1" dirty="0">
                <a:solidFill>
                  <a:srgbClr val="002060"/>
                </a:solidFill>
                <a:latin typeface="华文宋体" panose="02010600040101010101" pitchFamily="2" charset="-122"/>
                <a:ea typeface="华文宋体" panose="02010600040101010101" pitchFamily="2" charset="-122"/>
              </a:rPr>
              <a:t>倍点：</a:t>
            </a:r>
            <a:r>
              <a:rPr lang="zh-CN" altLang="en-US" sz="2000" dirty="0">
                <a:solidFill>
                  <a:srgbClr val="002060"/>
                </a:solidFill>
                <a:latin typeface="华文宋体" panose="02010600040101010101" pitchFamily="2" charset="-122"/>
                <a:ea typeface="华文宋体" panose="02010600040101010101" pitchFamily="2" charset="-122"/>
              </a:rPr>
              <a:t> </a:t>
            </a:r>
            <a:r>
              <a:rPr lang="zh-CN" altLang="en-US" sz="2000" b="1" dirty="0">
                <a:solidFill>
                  <a:srgbClr val="002060"/>
                </a:solidFill>
                <a:latin typeface="华文宋体" panose="02010600040101010101" pitchFamily="2" charset="-122"/>
                <a:ea typeface="华文宋体" panose="02010600040101010101" pitchFamily="2" charset="-122"/>
              </a:rPr>
              <a:t>在椭圆曲线任意点</a:t>
            </a:r>
            <a:r>
              <a:rPr lang="en-US" altLang="zh-CN" sz="2000" b="1" dirty="0">
                <a:solidFill>
                  <a:srgbClr val="002060"/>
                </a:solidFill>
                <a:latin typeface="华文宋体" panose="02010600040101010101" pitchFamily="2" charset="-122"/>
                <a:ea typeface="华文宋体" panose="02010600040101010101" pitchFamily="2" charset="-122"/>
              </a:rPr>
              <a:t>P</a:t>
            </a:r>
            <a:r>
              <a:rPr lang="zh-CN" altLang="en-US" sz="2000" b="1" dirty="0">
                <a:solidFill>
                  <a:srgbClr val="002060"/>
                </a:solidFill>
                <a:latin typeface="华文宋体" panose="02010600040101010101" pitchFamily="2" charset="-122"/>
                <a:ea typeface="华文宋体" panose="02010600040101010101" pitchFamily="2" charset="-122"/>
              </a:rPr>
              <a:t>点处绘制一条切线，在切线和曲线的交点处将得到第二个点。随后，该点将被镜像，并生成最终结果</a:t>
            </a:r>
            <a:r>
              <a:rPr lang="en-US" altLang="zh-CN" sz="2000" b="1" dirty="0">
                <a:solidFill>
                  <a:srgbClr val="002060"/>
                </a:solidFill>
                <a:latin typeface="华文宋体" panose="02010600040101010101" pitchFamily="2" charset="-122"/>
                <a:ea typeface="华文宋体" panose="02010600040101010101" pitchFamily="2" charset="-122"/>
              </a:rPr>
              <a:t>2P=P+P</a:t>
            </a:r>
            <a:r>
              <a:rPr lang="zh-CN" altLang="en-US" sz="2000" b="1" dirty="0">
                <a:solidFill>
                  <a:srgbClr val="002060"/>
                </a:solidFill>
                <a:latin typeface="华文宋体" panose="02010600040101010101" pitchFamily="2" charset="-122"/>
                <a:ea typeface="华文宋体" panose="02010600040101010101" pitchFamily="2" charset="-122"/>
              </a:rPr>
              <a:t>。</a:t>
            </a:r>
            <a:endParaRPr lang="en-US" altLang="zh-CN" sz="2000" b="1" dirty="0">
              <a:solidFill>
                <a:srgbClr val="002060"/>
              </a:solidFill>
              <a:latin typeface="华文宋体" panose="02010600040101010101" pitchFamily="2" charset="-122"/>
              <a:ea typeface="华文宋体" panose="02010600040101010101" pitchFamily="2" charset="-122"/>
            </a:endParaRPr>
          </a:p>
          <a:p>
            <a:pPr marL="0" lvl="1">
              <a:lnSpc>
                <a:spcPct val="150000"/>
              </a:lnSpc>
            </a:pPr>
            <a:endParaRPr lang="en-US" altLang="zh-CN" sz="2000" dirty="0">
              <a:solidFill>
                <a:srgbClr val="002060"/>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7301314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5141" y="123808"/>
            <a:ext cx="7620883" cy="830997"/>
          </a:xfrm>
          <a:prstGeom prst="rect">
            <a:avLst/>
          </a:prstGeom>
        </p:spPr>
        <p:txBody>
          <a:bodyPr wrap="square">
            <a:spAutoFit/>
          </a:bodyPr>
          <a:lstStyle/>
          <a:p>
            <a:pPr lvl="1">
              <a:lnSpc>
                <a:spcPct val="150000"/>
              </a:lnSpc>
            </a:pPr>
            <a:r>
              <a:rPr lang="zh-CN" altLang="en-US" sz="3200" b="1" dirty="0" smtClean="0">
                <a:latin typeface="楷体" panose="02010609060101010101" pitchFamily="49" charset="-122"/>
                <a:ea typeface="楷体" panose="02010609060101010101" pitchFamily="49" charset="-122"/>
              </a:rPr>
              <a:t>四、非对称</a:t>
            </a:r>
            <a:r>
              <a:rPr lang="zh-CN" altLang="en-US" sz="3200" b="1" dirty="0">
                <a:latin typeface="楷体" panose="02010609060101010101" pitchFamily="49" charset="-122"/>
                <a:ea typeface="楷体" panose="02010609060101010101" pitchFamily="49" charset="-122"/>
              </a:rPr>
              <a:t>密码</a:t>
            </a:r>
            <a:r>
              <a:rPr lang="zh-CN" altLang="en-US" sz="3200" b="1" dirty="0" smtClean="0">
                <a:latin typeface="楷体" panose="02010609060101010101" pitchFamily="49" charset="-122"/>
                <a:ea typeface="楷体" panose="02010609060101010101" pitchFamily="49" charset="-122"/>
              </a:rPr>
              <a:t>机制</a:t>
            </a:r>
            <a:r>
              <a:rPr lang="en-US" altLang="zh-CN" sz="32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椭圆曲线</a:t>
            </a:r>
            <a:endParaRPr lang="en-US" altLang="zh-CN" sz="2400" b="1" dirty="0">
              <a:latin typeface="楷体" panose="02010609060101010101" pitchFamily="49" charset="-122"/>
              <a:ea typeface="楷体" panose="02010609060101010101" pitchFamily="49" charset="-122"/>
            </a:endParaRPr>
          </a:p>
        </p:txBody>
      </p:sp>
      <p:sp>
        <p:nvSpPr>
          <p:cNvPr id="6" name="文本框 5"/>
          <p:cNvSpPr txBox="1"/>
          <p:nvPr/>
        </p:nvSpPr>
        <p:spPr>
          <a:xfrm>
            <a:off x="497305" y="890633"/>
            <a:ext cx="11341769" cy="5632311"/>
          </a:xfrm>
          <a:prstGeom prst="rect">
            <a:avLst/>
          </a:prstGeom>
          <a:noFill/>
        </p:spPr>
        <p:txBody>
          <a:bodyPr wrap="square" rtlCol="0">
            <a:spAutoFit/>
          </a:bodyPr>
          <a:lstStyle/>
          <a:p>
            <a:pPr>
              <a:lnSpc>
                <a:spcPct val="150000"/>
              </a:lnSpc>
            </a:pPr>
            <a:r>
              <a:rPr lang="zh-CN" altLang="en-US" sz="2400" b="1" dirty="0" smtClean="0">
                <a:solidFill>
                  <a:srgbClr val="002060"/>
                </a:solidFill>
                <a:latin typeface="+mn-ea"/>
              </a:rPr>
              <a:t>    更完整的椭圆曲线加法运算规则如下：</a:t>
            </a:r>
            <a:endParaRPr lang="en-US" altLang="zh-CN" sz="2400" b="1" dirty="0" smtClean="0">
              <a:solidFill>
                <a:srgbClr val="002060"/>
              </a:solidFill>
              <a:latin typeface="+mn-ea"/>
            </a:endParaRPr>
          </a:p>
          <a:p>
            <a:pPr marL="457200" indent="-457200">
              <a:lnSpc>
                <a:spcPct val="150000"/>
              </a:lnSpc>
              <a:buAutoNum type="arabicPeriod"/>
            </a:pPr>
            <a:r>
              <a:rPr lang="en-US" altLang="zh-CN" sz="2400" b="1" dirty="0" smtClean="0">
                <a:solidFill>
                  <a:srgbClr val="002060"/>
                </a:solidFill>
                <a:latin typeface="+mn-ea"/>
              </a:rPr>
              <a:t>O+O=O</a:t>
            </a:r>
            <a:r>
              <a:rPr lang="zh-CN" altLang="en-US" sz="2400" b="1" dirty="0" smtClean="0">
                <a:solidFill>
                  <a:srgbClr val="002060"/>
                </a:solidFill>
                <a:latin typeface="+mn-ea"/>
              </a:rPr>
              <a:t>，对任意</a:t>
            </a:r>
            <a:r>
              <a:rPr lang="en-US" altLang="zh-CN" sz="2400" b="1" dirty="0" smtClean="0">
                <a:solidFill>
                  <a:srgbClr val="002060"/>
                </a:solidFill>
                <a:latin typeface="+mn-ea"/>
              </a:rPr>
              <a:t>P</a:t>
            </a:r>
            <a:r>
              <a:rPr lang="zh-CN" altLang="en-US" sz="2400" b="1" dirty="0" smtClean="0">
                <a:solidFill>
                  <a:srgbClr val="002060"/>
                </a:solidFill>
                <a:latin typeface="+mn-ea"/>
              </a:rPr>
              <a:t>点，</a:t>
            </a:r>
            <a:r>
              <a:rPr lang="en-US" altLang="zh-CN" sz="2400" b="1" dirty="0" smtClean="0">
                <a:solidFill>
                  <a:srgbClr val="002060"/>
                </a:solidFill>
                <a:latin typeface="+mn-ea"/>
              </a:rPr>
              <a:t>P+O=0</a:t>
            </a:r>
            <a:r>
              <a:rPr lang="zh-CN" altLang="en-US" sz="2400" b="1" dirty="0" smtClean="0">
                <a:solidFill>
                  <a:srgbClr val="002060"/>
                </a:solidFill>
                <a:latin typeface="+mn-ea"/>
              </a:rPr>
              <a:t>；</a:t>
            </a:r>
            <a:endParaRPr lang="en-US" altLang="zh-CN" sz="2400" b="1" dirty="0" smtClean="0">
              <a:solidFill>
                <a:srgbClr val="002060"/>
              </a:solidFill>
              <a:latin typeface="+mn-ea"/>
            </a:endParaRPr>
          </a:p>
          <a:p>
            <a:pPr marL="457200" indent="-457200">
              <a:lnSpc>
                <a:spcPct val="150000"/>
              </a:lnSpc>
              <a:buAutoNum type="arabicPeriod"/>
            </a:pPr>
            <a:r>
              <a:rPr lang="en-US" altLang="zh-CN" sz="2400" b="1" dirty="0" smtClean="0">
                <a:solidFill>
                  <a:srgbClr val="002060"/>
                </a:solidFill>
                <a:latin typeface="+mn-ea"/>
              </a:rPr>
              <a:t>P=(</a:t>
            </a:r>
            <a:r>
              <a:rPr lang="en-US" altLang="zh-CN" sz="2400" b="1" dirty="0" err="1" smtClean="0">
                <a:solidFill>
                  <a:srgbClr val="002060"/>
                </a:solidFill>
                <a:latin typeface="+mn-ea"/>
              </a:rPr>
              <a:t>x,y</a:t>
            </a:r>
            <a:r>
              <a:rPr lang="en-US" altLang="zh-CN" sz="2400" b="1" dirty="0" smtClean="0">
                <a:solidFill>
                  <a:srgbClr val="002060"/>
                </a:solidFill>
                <a:latin typeface="+mn-ea"/>
              </a:rPr>
              <a:t>)</a:t>
            </a:r>
            <a:r>
              <a:rPr lang="zh-CN" altLang="en-US" sz="2400" b="1" dirty="0" smtClean="0">
                <a:solidFill>
                  <a:srgbClr val="002060"/>
                </a:solidFill>
                <a:latin typeface="+mn-ea"/>
              </a:rPr>
              <a:t>的负元是关于</a:t>
            </a:r>
            <a:r>
              <a:rPr lang="en-US" altLang="zh-CN" sz="2400" b="1" dirty="0" smtClean="0">
                <a:solidFill>
                  <a:srgbClr val="002060"/>
                </a:solidFill>
                <a:latin typeface="+mn-ea"/>
              </a:rPr>
              <a:t>x</a:t>
            </a:r>
            <a:r>
              <a:rPr lang="zh-CN" altLang="en-US" sz="2400" b="1" dirty="0" smtClean="0">
                <a:solidFill>
                  <a:srgbClr val="002060"/>
                </a:solidFill>
                <a:latin typeface="+mn-ea"/>
              </a:rPr>
              <a:t>对称的点 </a:t>
            </a:r>
            <a:r>
              <a:rPr lang="en-US" altLang="zh-CN" sz="2400" b="1" dirty="0" smtClean="0">
                <a:solidFill>
                  <a:srgbClr val="002060"/>
                </a:solidFill>
                <a:latin typeface="+mn-ea"/>
              </a:rPr>
              <a:t>–P(x,-y),P+(-P)=0;</a:t>
            </a:r>
          </a:p>
          <a:p>
            <a:pPr>
              <a:lnSpc>
                <a:spcPct val="150000"/>
              </a:lnSpc>
            </a:pPr>
            <a:r>
              <a:rPr lang="en-US" altLang="zh-CN" sz="2400" b="1" dirty="0" smtClean="0">
                <a:solidFill>
                  <a:srgbClr val="002060"/>
                </a:solidFill>
                <a:latin typeface="+mn-ea"/>
              </a:rPr>
              <a:t>3.P</a:t>
            </a:r>
            <a:r>
              <a:rPr lang="zh-CN" altLang="en-US" sz="2400" b="1" dirty="0" smtClean="0">
                <a:solidFill>
                  <a:srgbClr val="002060"/>
                </a:solidFill>
                <a:latin typeface="+mn-ea"/>
              </a:rPr>
              <a:t>和</a:t>
            </a:r>
            <a:r>
              <a:rPr lang="en-US" altLang="zh-CN" sz="2400" b="1" dirty="0" smtClean="0">
                <a:solidFill>
                  <a:srgbClr val="002060"/>
                </a:solidFill>
                <a:latin typeface="+mn-ea"/>
              </a:rPr>
              <a:t>Q</a:t>
            </a:r>
            <a:r>
              <a:rPr lang="zh-CN" altLang="en-US" sz="2400" b="1" dirty="0" smtClean="0">
                <a:solidFill>
                  <a:srgbClr val="002060"/>
                </a:solidFill>
                <a:latin typeface="+mn-ea"/>
              </a:rPr>
              <a:t>的和是通过</a:t>
            </a:r>
            <a:r>
              <a:rPr lang="en-US" altLang="zh-CN" sz="2400" b="1" dirty="0" smtClean="0">
                <a:solidFill>
                  <a:srgbClr val="002060"/>
                </a:solidFill>
                <a:latin typeface="+mn-ea"/>
              </a:rPr>
              <a:t>P</a:t>
            </a:r>
            <a:r>
              <a:rPr lang="zh-CN" altLang="en-US" sz="2400" b="1" dirty="0" smtClean="0">
                <a:solidFill>
                  <a:srgbClr val="002060"/>
                </a:solidFill>
                <a:latin typeface="+mn-ea"/>
              </a:rPr>
              <a:t>，</a:t>
            </a:r>
            <a:r>
              <a:rPr lang="en-US" altLang="zh-CN" sz="2400" b="1" dirty="0" smtClean="0">
                <a:solidFill>
                  <a:srgbClr val="002060"/>
                </a:solidFill>
                <a:latin typeface="+mn-ea"/>
              </a:rPr>
              <a:t>Q</a:t>
            </a:r>
            <a:r>
              <a:rPr lang="zh-CN" altLang="en-US" sz="2400" b="1" dirty="0" smtClean="0">
                <a:solidFill>
                  <a:srgbClr val="002060"/>
                </a:solidFill>
                <a:latin typeface="+mn-ea"/>
              </a:rPr>
              <a:t>点的直线与曲线的交点，再取</a:t>
            </a:r>
            <a:r>
              <a:rPr lang="en-US" altLang="zh-CN" sz="2400" b="1" dirty="0" smtClean="0">
                <a:solidFill>
                  <a:srgbClr val="002060"/>
                </a:solidFill>
                <a:latin typeface="+mn-ea"/>
              </a:rPr>
              <a:t>x</a:t>
            </a:r>
            <a:r>
              <a:rPr lang="zh-CN" altLang="en-US" sz="2400" b="1" dirty="0" smtClean="0">
                <a:solidFill>
                  <a:srgbClr val="002060"/>
                </a:solidFill>
                <a:latin typeface="+mn-ea"/>
              </a:rPr>
              <a:t>轴的对称点；</a:t>
            </a:r>
            <a:endParaRPr lang="en-US" altLang="zh-CN" sz="2400" b="1" dirty="0" smtClean="0">
              <a:solidFill>
                <a:srgbClr val="002060"/>
              </a:solidFill>
              <a:latin typeface="+mn-ea"/>
            </a:endParaRPr>
          </a:p>
          <a:p>
            <a:pPr>
              <a:lnSpc>
                <a:spcPct val="150000"/>
              </a:lnSpc>
            </a:pPr>
            <a:r>
              <a:rPr lang="en-US" altLang="zh-CN" sz="2400" b="1" dirty="0" smtClean="0">
                <a:solidFill>
                  <a:srgbClr val="002060"/>
                </a:solidFill>
                <a:latin typeface="+mn-ea"/>
              </a:rPr>
              <a:t>4.</a:t>
            </a:r>
            <a:r>
              <a:rPr lang="zh-CN" altLang="en-US" sz="2400" b="1" dirty="0" smtClean="0">
                <a:solidFill>
                  <a:srgbClr val="002060"/>
                </a:solidFill>
                <a:latin typeface="+mn-ea"/>
              </a:rPr>
              <a:t>计算</a:t>
            </a:r>
            <a:r>
              <a:rPr lang="en-US" altLang="zh-CN" sz="2400" b="1" dirty="0" smtClean="0">
                <a:solidFill>
                  <a:srgbClr val="002060"/>
                </a:solidFill>
                <a:latin typeface="+mn-ea"/>
              </a:rPr>
              <a:t>P</a:t>
            </a:r>
            <a:r>
              <a:rPr lang="zh-CN" altLang="en-US" sz="2400" b="1" dirty="0" smtClean="0">
                <a:solidFill>
                  <a:srgbClr val="002060"/>
                </a:solidFill>
                <a:latin typeface="+mn-ea"/>
              </a:rPr>
              <a:t>点两倍是过</a:t>
            </a:r>
            <a:r>
              <a:rPr lang="en-US" altLang="zh-CN" sz="2400" b="1" dirty="0" smtClean="0">
                <a:solidFill>
                  <a:srgbClr val="002060"/>
                </a:solidFill>
                <a:latin typeface="+mn-ea"/>
              </a:rPr>
              <a:t>P</a:t>
            </a:r>
            <a:r>
              <a:rPr lang="zh-CN" altLang="en-US" sz="2400" b="1" dirty="0" smtClean="0">
                <a:solidFill>
                  <a:srgbClr val="002060"/>
                </a:solidFill>
                <a:latin typeface="+mn-ea"/>
              </a:rPr>
              <a:t>点做曲线的切线，再取交点的</a:t>
            </a:r>
            <a:r>
              <a:rPr lang="en-US" altLang="zh-CN" sz="2400" b="1" dirty="0" smtClean="0">
                <a:solidFill>
                  <a:srgbClr val="002060"/>
                </a:solidFill>
                <a:latin typeface="+mn-ea"/>
              </a:rPr>
              <a:t>x</a:t>
            </a:r>
            <a:r>
              <a:rPr lang="zh-CN" altLang="en-US" sz="2400" b="1" dirty="0" smtClean="0">
                <a:solidFill>
                  <a:srgbClr val="002060"/>
                </a:solidFill>
                <a:latin typeface="+mn-ea"/>
              </a:rPr>
              <a:t>轴对称点。</a:t>
            </a:r>
            <a:endParaRPr lang="en-US" altLang="zh-CN" sz="2400" b="1" dirty="0" smtClean="0">
              <a:solidFill>
                <a:srgbClr val="002060"/>
              </a:solidFill>
              <a:latin typeface="+mn-ea"/>
            </a:endParaRPr>
          </a:p>
          <a:p>
            <a:pPr>
              <a:lnSpc>
                <a:spcPct val="150000"/>
              </a:lnSpc>
            </a:pPr>
            <a:endParaRPr lang="en-US" altLang="zh-CN" sz="2400" b="1" dirty="0">
              <a:solidFill>
                <a:srgbClr val="002060"/>
              </a:solidFill>
              <a:latin typeface="+mn-ea"/>
            </a:endParaRPr>
          </a:p>
          <a:p>
            <a:pPr>
              <a:lnSpc>
                <a:spcPct val="150000"/>
              </a:lnSpc>
            </a:pPr>
            <a:r>
              <a:rPr lang="en-US" altLang="zh-CN" sz="2400" b="1" dirty="0" smtClean="0">
                <a:solidFill>
                  <a:srgbClr val="002060"/>
                </a:solidFill>
                <a:latin typeface="+mn-ea"/>
              </a:rPr>
              <a:t>   </a:t>
            </a:r>
            <a:r>
              <a:rPr lang="zh-CN" altLang="en-US" sz="2400" b="1" dirty="0" smtClean="0">
                <a:solidFill>
                  <a:srgbClr val="FF0000"/>
                </a:solidFill>
                <a:latin typeface="+mn-ea"/>
              </a:rPr>
              <a:t>容易</a:t>
            </a:r>
            <a:r>
              <a:rPr lang="zh-CN" altLang="en-US" sz="2400" b="1" dirty="0">
                <a:solidFill>
                  <a:srgbClr val="FF0000"/>
                </a:solidFill>
                <a:latin typeface="+mn-ea"/>
              </a:rPr>
              <a:t>验证，对于椭圆曲线上的点和</a:t>
            </a:r>
            <a:r>
              <a:rPr lang="en-US" altLang="zh-CN" sz="2400" b="1" dirty="0" smtClean="0">
                <a:solidFill>
                  <a:srgbClr val="FF0000"/>
                </a:solidFill>
                <a:latin typeface="+mn-ea"/>
              </a:rPr>
              <a:t>O</a:t>
            </a:r>
            <a:r>
              <a:rPr lang="zh-CN" altLang="en-US" sz="2400" b="1" dirty="0" smtClean="0">
                <a:solidFill>
                  <a:srgbClr val="FF0000"/>
                </a:solidFill>
                <a:latin typeface="+mn-ea"/>
              </a:rPr>
              <a:t>点</a:t>
            </a:r>
            <a:r>
              <a:rPr lang="zh-CN" altLang="en-US" sz="2400" b="1" dirty="0">
                <a:solidFill>
                  <a:srgbClr val="FF0000"/>
                </a:solidFill>
                <a:latin typeface="+mn-ea"/>
              </a:rPr>
              <a:t>组成的集合，以及集合上定义的二元加法运算，构成一个</a:t>
            </a:r>
            <a:r>
              <a:rPr lang="en-US" altLang="zh-CN" sz="2400" b="1" dirty="0">
                <a:solidFill>
                  <a:srgbClr val="FF0000"/>
                </a:solidFill>
                <a:latin typeface="+mn-ea"/>
              </a:rPr>
              <a:t>Abel</a:t>
            </a:r>
            <a:r>
              <a:rPr lang="zh-CN" altLang="en-US" sz="2400" b="1" dirty="0">
                <a:solidFill>
                  <a:srgbClr val="FF0000"/>
                </a:solidFill>
                <a:latin typeface="+mn-ea"/>
              </a:rPr>
              <a:t>群。单位元是</a:t>
            </a:r>
            <a:r>
              <a:rPr lang="en-US" altLang="zh-CN" sz="2400" b="1" dirty="0" smtClean="0">
                <a:solidFill>
                  <a:srgbClr val="FF0000"/>
                </a:solidFill>
                <a:latin typeface="+mn-ea"/>
              </a:rPr>
              <a:t>O</a:t>
            </a:r>
            <a:r>
              <a:rPr lang="zh-CN" altLang="en-US" sz="2400" b="1" dirty="0" smtClean="0">
                <a:solidFill>
                  <a:srgbClr val="FF0000"/>
                </a:solidFill>
                <a:latin typeface="+mn-ea"/>
              </a:rPr>
              <a:t>点</a:t>
            </a:r>
            <a:r>
              <a:rPr lang="zh-CN" altLang="en-US" sz="2400" b="1" dirty="0">
                <a:solidFill>
                  <a:srgbClr val="FF0000"/>
                </a:solidFill>
                <a:latin typeface="+mn-ea"/>
              </a:rPr>
              <a:t>，</a:t>
            </a:r>
            <a:r>
              <a:rPr lang="en-US" altLang="zh-CN" sz="2400" b="1" dirty="0" smtClean="0">
                <a:solidFill>
                  <a:srgbClr val="FF0000"/>
                </a:solidFill>
                <a:latin typeface="+mn-ea"/>
              </a:rPr>
              <a:t>P(</a:t>
            </a:r>
            <a:r>
              <a:rPr lang="en-US" altLang="zh-CN" sz="2400" b="1" dirty="0" err="1" smtClean="0">
                <a:solidFill>
                  <a:srgbClr val="FF0000"/>
                </a:solidFill>
                <a:latin typeface="+mn-ea"/>
              </a:rPr>
              <a:t>x,y</a:t>
            </a:r>
            <a:r>
              <a:rPr lang="en-US" altLang="zh-CN" sz="2400" b="1" dirty="0" smtClean="0">
                <a:solidFill>
                  <a:srgbClr val="FF0000"/>
                </a:solidFill>
                <a:latin typeface="+mn-ea"/>
              </a:rPr>
              <a:t>)</a:t>
            </a:r>
            <a:r>
              <a:rPr lang="zh-CN" altLang="en-US" sz="2400" b="1" dirty="0" smtClean="0">
                <a:solidFill>
                  <a:srgbClr val="FF0000"/>
                </a:solidFill>
                <a:latin typeface="+mn-ea"/>
              </a:rPr>
              <a:t>的</a:t>
            </a:r>
            <a:r>
              <a:rPr lang="zh-CN" altLang="en-US" sz="2400" b="1" dirty="0">
                <a:solidFill>
                  <a:srgbClr val="FF0000"/>
                </a:solidFill>
                <a:latin typeface="+mn-ea"/>
              </a:rPr>
              <a:t>逆元是</a:t>
            </a:r>
            <a:r>
              <a:rPr lang="en-US" altLang="zh-CN" sz="2400" b="1" dirty="0">
                <a:solidFill>
                  <a:srgbClr val="FF0000"/>
                </a:solidFill>
                <a:latin typeface="+mn-ea"/>
              </a:rPr>
              <a:t>P(x,−</a:t>
            </a:r>
            <a:r>
              <a:rPr lang="en-US" altLang="zh-CN" sz="2400" b="1" dirty="0" smtClean="0">
                <a:solidFill>
                  <a:srgbClr val="FF0000"/>
                </a:solidFill>
                <a:latin typeface="+mn-ea"/>
              </a:rPr>
              <a:t>y)</a:t>
            </a:r>
            <a:r>
              <a:rPr lang="zh-CN" altLang="en-US" sz="2400" b="1" dirty="0" smtClean="0">
                <a:solidFill>
                  <a:srgbClr val="FF0000"/>
                </a:solidFill>
                <a:latin typeface="+mn-ea"/>
              </a:rPr>
              <a:t>，</a:t>
            </a:r>
            <a:r>
              <a:rPr lang="zh-CN" altLang="en-US" sz="2400" b="1" dirty="0">
                <a:solidFill>
                  <a:srgbClr val="FF0000"/>
                </a:solidFill>
                <a:latin typeface="+mn-ea"/>
              </a:rPr>
              <a:t>封闭性，结合性以及交换性也是显然满足的。</a:t>
            </a:r>
            <a:endParaRPr lang="en-US" altLang="zh-CN" sz="2400" b="1" dirty="0" smtClean="0">
              <a:solidFill>
                <a:srgbClr val="FF0000"/>
              </a:solidFill>
              <a:latin typeface="+mn-ea"/>
            </a:endParaRPr>
          </a:p>
          <a:p>
            <a:pPr marL="457200" indent="-457200">
              <a:lnSpc>
                <a:spcPct val="150000"/>
              </a:lnSpc>
              <a:buAutoNum type="arabicPeriod"/>
            </a:pPr>
            <a:endParaRPr lang="en-US" altLang="zh-CN" sz="2400" b="1" dirty="0" smtClean="0">
              <a:solidFill>
                <a:srgbClr val="002060"/>
              </a:solidFill>
              <a:latin typeface="+mn-ea"/>
            </a:endParaRPr>
          </a:p>
        </p:txBody>
      </p:sp>
    </p:spTree>
    <p:extLst>
      <p:ext uri="{BB962C8B-B14F-4D97-AF65-F5344CB8AC3E}">
        <p14:creationId xmlns:p14="http://schemas.microsoft.com/office/powerpoint/2010/main" val="16533537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5141" y="123808"/>
            <a:ext cx="7620883" cy="830997"/>
          </a:xfrm>
          <a:prstGeom prst="rect">
            <a:avLst/>
          </a:prstGeom>
        </p:spPr>
        <p:txBody>
          <a:bodyPr wrap="square">
            <a:spAutoFit/>
          </a:bodyPr>
          <a:lstStyle/>
          <a:p>
            <a:pPr lvl="1">
              <a:lnSpc>
                <a:spcPct val="150000"/>
              </a:lnSpc>
            </a:pPr>
            <a:r>
              <a:rPr lang="zh-CN" altLang="en-US" sz="3200" b="1" dirty="0" smtClean="0">
                <a:latin typeface="楷体" panose="02010609060101010101" pitchFamily="49" charset="-122"/>
                <a:ea typeface="楷体" panose="02010609060101010101" pitchFamily="49" charset="-122"/>
              </a:rPr>
              <a:t>四、非对称</a:t>
            </a:r>
            <a:r>
              <a:rPr lang="zh-CN" altLang="en-US" sz="3200" b="1" dirty="0">
                <a:latin typeface="楷体" panose="02010609060101010101" pitchFamily="49" charset="-122"/>
                <a:ea typeface="楷体" panose="02010609060101010101" pitchFamily="49" charset="-122"/>
              </a:rPr>
              <a:t>密码</a:t>
            </a:r>
            <a:r>
              <a:rPr lang="zh-CN" altLang="en-US" sz="3200" b="1" dirty="0" smtClean="0">
                <a:latin typeface="楷体" panose="02010609060101010101" pitchFamily="49" charset="-122"/>
                <a:ea typeface="楷体" panose="02010609060101010101" pitchFamily="49" charset="-122"/>
              </a:rPr>
              <a:t>机制</a:t>
            </a:r>
            <a:r>
              <a:rPr lang="en-US" altLang="zh-CN" sz="32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椭圆曲线</a:t>
            </a:r>
            <a:endParaRPr lang="en-US" altLang="zh-CN" sz="2400" b="1" dirty="0">
              <a:latin typeface="楷体" panose="02010609060101010101" pitchFamily="49" charset="-122"/>
              <a:ea typeface="楷体" panose="02010609060101010101" pitchFamily="49" charset="-122"/>
            </a:endParaRPr>
          </a:p>
        </p:txBody>
      </p:sp>
      <p:sp>
        <p:nvSpPr>
          <p:cNvPr id="5" name="文本框 4"/>
          <p:cNvSpPr txBox="1"/>
          <p:nvPr/>
        </p:nvSpPr>
        <p:spPr>
          <a:xfrm>
            <a:off x="497305" y="890633"/>
            <a:ext cx="11341769" cy="2308324"/>
          </a:xfrm>
          <a:prstGeom prst="rect">
            <a:avLst/>
          </a:prstGeom>
          <a:noFill/>
        </p:spPr>
        <p:txBody>
          <a:bodyPr wrap="square" rtlCol="0">
            <a:spAutoFit/>
          </a:bodyPr>
          <a:lstStyle/>
          <a:p>
            <a:pPr>
              <a:lnSpc>
                <a:spcPct val="150000"/>
              </a:lnSpc>
            </a:pPr>
            <a:r>
              <a:rPr lang="zh-CN" altLang="en-US" sz="2400" b="1" dirty="0">
                <a:solidFill>
                  <a:srgbClr val="002060"/>
                </a:solidFill>
                <a:latin typeface="+mn-ea"/>
              </a:rPr>
              <a:t>几何解释更直观，代数解释更有利于数值计算</a:t>
            </a:r>
            <a:r>
              <a:rPr lang="zh-CN" altLang="en-US" sz="2400" b="1" dirty="0" smtClean="0">
                <a:solidFill>
                  <a:srgbClr val="002060"/>
                </a:solidFill>
                <a:latin typeface="+mn-ea"/>
              </a:rPr>
              <a:t>。</a:t>
            </a:r>
            <a:endParaRPr lang="en-US" altLang="zh-CN" sz="2400" b="1" dirty="0" smtClean="0">
              <a:solidFill>
                <a:srgbClr val="002060"/>
              </a:solidFill>
              <a:latin typeface="+mn-ea"/>
            </a:endParaRPr>
          </a:p>
          <a:p>
            <a:pPr>
              <a:lnSpc>
                <a:spcPct val="150000"/>
              </a:lnSpc>
            </a:pPr>
            <a:r>
              <a:rPr lang="zh-CN" altLang="en-US" sz="2400" b="1" dirty="0" smtClean="0">
                <a:solidFill>
                  <a:srgbClr val="002060"/>
                </a:solidFill>
                <a:latin typeface="+mn-ea"/>
              </a:rPr>
              <a:t>    过</a:t>
            </a:r>
            <a:r>
              <a:rPr lang="zh-CN" altLang="en-US" sz="2400" b="1" dirty="0">
                <a:solidFill>
                  <a:srgbClr val="002060"/>
                </a:solidFill>
                <a:latin typeface="+mn-ea"/>
              </a:rPr>
              <a:t>曲线上</a:t>
            </a:r>
            <a:r>
              <a:rPr lang="en-US" altLang="zh-CN" sz="2400" b="1" dirty="0" smtClean="0">
                <a:solidFill>
                  <a:srgbClr val="002060"/>
                </a:solidFill>
                <a:latin typeface="+mn-ea"/>
              </a:rPr>
              <a:t>P(</a:t>
            </a:r>
            <a:r>
              <a:rPr lang="en-US" altLang="zh-CN" sz="2400" b="1" dirty="0" err="1" smtClean="0">
                <a:solidFill>
                  <a:srgbClr val="002060"/>
                </a:solidFill>
                <a:latin typeface="+mn-ea"/>
              </a:rPr>
              <a:t>Xp,Yp</a:t>
            </a:r>
            <a:r>
              <a:rPr lang="en-US" altLang="zh-CN" sz="2400" b="1" dirty="0" smtClean="0">
                <a:solidFill>
                  <a:srgbClr val="002060"/>
                </a:solidFill>
                <a:latin typeface="+mn-ea"/>
              </a:rPr>
              <a:t>)</a:t>
            </a:r>
            <a:r>
              <a:rPr lang="zh-CN" altLang="en-US" sz="2400" b="1" dirty="0" smtClean="0">
                <a:solidFill>
                  <a:srgbClr val="002060"/>
                </a:solidFill>
                <a:latin typeface="+mn-ea"/>
              </a:rPr>
              <a:t>和</a:t>
            </a:r>
            <a:r>
              <a:rPr lang="en-US" altLang="zh-CN" sz="2400" b="1" dirty="0" smtClean="0">
                <a:solidFill>
                  <a:srgbClr val="002060"/>
                </a:solidFill>
                <a:latin typeface="+mn-ea"/>
              </a:rPr>
              <a:t>Q(</a:t>
            </a:r>
            <a:r>
              <a:rPr lang="en-US" altLang="zh-CN" sz="2400" b="1" dirty="0" err="1" smtClean="0">
                <a:solidFill>
                  <a:srgbClr val="002060"/>
                </a:solidFill>
                <a:latin typeface="+mn-ea"/>
              </a:rPr>
              <a:t>Xq,Yq</a:t>
            </a:r>
            <a:r>
              <a:rPr lang="en-US" altLang="zh-CN" sz="2400" b="1" dirty="0" smtClean="0">
                <a:solidFill>
                  <a:srgbClr val="002060"/>
                </a:solidFill>
                <a:latin typeface="+mn-ea"/>
              </a:rPr>
              <a:t>) </a:t>
            </a:r>
            <a:r>
              <a:rPr lang="zh-CN" altLang="en-US" sz="2400" b="1" dirty="0" smtClean="0">
                <a:solidFill>
                  <a:srgbClr val="002060"/>
                </a:solidFill>
                <a:latin typeface="+mn-ea"/>
              </a:rPr>
              <a:t>两</a:t>
            </a:r>
            <a:r>
              <a:rPr lang="zh-CN" altLang="en-US" sz="2400" b="1" dirty="0">
                <a:solidFill>
                  <a:srgbClr val="002060"/>
                </a:solidFill>
                <a:latin typeface="+mn-ea"/>
              </a:rPr>
              <a:t>点（</a:t>
            </a:r>
            <a:r>
              <a:rPr lang="en-US" altLang="zh-CN" sz="2400" b="1" dirty="0" smtClean="0">
                <a:solidFill>
                  <a:srgbClr val="002060"/>
                </a:solidFill>
                <a:latin typeface="+mn-ea"/>
              </a:rPr>
              <a:t>P</a:t>
            </a:r>
            <a:r>
              <a:rPr lang="zh-CN" altLang="en-US" sz="2400" b="1" dirty="0" smtClean="0">
                <a:solidFill>
                  <a:srgbClr val="002060"/>
                </a:solidFill>
                <a:latin typeface="+mn-ea"/>
              </a:rPr>
              <a:t>和</a:t>
            </a:r>
            <a:r>
              <a:rPr lang="en-US" altLang="zh-CN" sz="2400" b="1" dirty="0" smtClean="0">
                <a:solidFill>
                  <a:srgbClr val="002060"/>
                </a:solidFill>
                <a:latin typeface="+mn-ea"/>
              </a:rPr>
              <a:t>Q</a:t>
            </a:r>
            <a:r>
              <a:rPr lang="zh-CN" altLang="en-US" sz="2400" b="1" dirty="0" smtClean="0">
                <a:solidFill>
                  <a:srgbClr val="002060"/>
                </a:solidFill>
                <a:latin typeface="+mn-ea"/>
              </a:rPr>
              <a:t>不</a:t>
            </a:r>
            <a:r>
              <a:rPr lang="zh-CN" altLang="en-US" sz="2400" b="1" dirty="0">
                <a:solidFill>
                  <a:srgbClr val="002060"/>
                </a:solidFill>
                <a:latin typeface="+mn-ea"/>
              </a:rPr>
              <a:t>互为负元）做直线，求与曲线的第三个交点的问题是很容易用代数的方法来描述的</a:t>
            </a:r>
            <a:r>
              <a:rPr lang="zh-CN" altLang="en-US" sz="2400" b="1" dirty="0" smtClean="0">
                <a:solidFill>
                  <a:srgbClr val="002060"/>
                </a:solidFill>
                <a:latin typeface="+mn-ea"/>
              </a:rPr>
              <a:t>。</a:t>
            </a:r>
            <a:endParaRPr lang="en-US" altLang="zh-CN" sz="2400" b="1" dirty="0" smtClean="0">
              <a:solidFill>
                <a:srgbClr val="002060"/>
              </a:solidFill>
              <a:latin typeface="+mn-ea"/>
            </a:endParaRPr>
          </a:p>
          <a:p>
            <a:pPr>
              <a:lnSpc>
                <a:spcPct val="150000"/>
              </a:lnSpc>
            </a:pPr>
            <a:endParaRPr lang="en-US" altLang="zh-CN" sz="2400" b="1" dirty="0" smtClean="0">
              <a:solidFill>
                <a:srgbClr val="002060"/>
              </a:solidFill>
              <a:latin typeface="+mn-ea"/>
            </a:endParaRPr>
          </a:p>
        </p:txBody>
      </p:sp>
      <p:pic>
        <p:nvPicPr>
          <p:cNvPr id="8" name="图片 7"/>
          <p:cNvPicPr>
            <a:picLocks noChangeAspect="1"/>
          </p:cNvPicPr>
          <p:nvPr/>
        </p:nvPicPr>
        <p:blipFill>
          <a:blip r:embed="rId2"/>
          <a:stretch>
            <a:fillRect/>
          </a:stretch>
        </p:blipFill>
        <p:spPr>
          <a:xfrm>
            <a:off x="761629" y="2769515"/>
            <a:ext cx="10813120" cy="3537128"/>
          </a:xfrm>
          <a:prstGeom prst="rect">
            <a:avLst/>
          </a:prstGeom>
        </p:spPr>
      </p:pic>
    </p:spTree>
    <p:extLst>
      <p:ext uri="{BB962C8B-B14F-4D97-AF65-F5344CB8AC3E}">
        <p14:creationId xmlns:p14="http://schemas.microsoft.com/office/powerpoint/2010/main" val="3910317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15035"/>
          </a:xfrm>
        </p:spPr>
        <p:txBody>
          <a:bodyPr>
            <a:normAutofit/>
          </a:bodyPr>
          <a:lstStyle/>
          <a:p>
            <a:pPr algn="ctr"/>
            <a:r>
              <a:rPr lang="zh-CN" altLang="en-US" sz="3200" dirty="0" smtClean="0">
                <a:solidFill>
                  <a:srgbClr val="FFFF00"/>
                </a:solidFill>
                <a:latin typeface="黑体" panose="02010609060101010101" pitchFamily="49" charset="-122"/>
                <a:ea typeface="黑体" panose="02010609060101010101" pitchFamily="49" charset="-122"/>
              </a:rPr>
              <a:t>内容概要</a:t>
            </a:r>
            <a:endParaRPr lang="zh-CN" altLang="en-US" sz="3200" dirty="0">
              <a:solidFill>
                <a:srgbClr val="FFFF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38200" y="1434905"/>
            <a:ext cx="5464126" cy="4742058"/>
          </a:xfrm>
        </p:spPr>
        <p:txBody>
          <a:bodyPr>
            <a:normAutofit lnSpcReduction="10000"/>
          </a:bodyPr>
          <a:lstStyle/>
          <a:p>
            <a:pPr marL="457200" lvl="1" indent="0">
              <a:lnSpc>
                <a:spcPct val="150000"/>
              </a:lnSpc>
              <a:buNone/>
            </a:pPr>
            <a:r>
              <a:rPr lang="zh-CN" altLang="en-US" b="1" dirty="0" smtClean="0">
                <a:solidFill>
                  <a:srgbClr val="FFFF00"/>
                </a:solidFill>
                <a:latin typeface="楷体" panose="02010609060101010101" pitchFamily="49" charset="-122"/>
                <a:ea typeface="楷体" panose="02010609060101010101" pitchFamily="49" charset="-122"/>
              </a:rPr>
              <a:t>一、密码学发展简史</a:t>
            </a:r>
            <a:endParaRPr lang="en-US" altLang="zh-CN" b="1" dirty="0" smtClean="0">
              <a:solidFill>
                <a:srgbClr val="FFFF00"/>
              </a:solidFill>
              <a:latin typeface="楷体" panose="02010609060101010101" pitchFamily="49" charset="-122"/>
              <a:ea typeface="楷体" panose="02010609060101010101" pitchFamily="49" charset="-122"/>
            </a:endParaRPr>
          </a:p>
          <a:p>
            <a:pPr marL="457200" lvl="1" indent="0">
              <a:lnSpc>
                <a:spcPct val="150000"/>
              </a:lnSpc>
              <a:buNone/>
            </a:pPr>
            <a:r>
              <a:rPr lang="zh-CN" altLang="en-US" b="1" dirty="0" smtClean="0">
                <a:solidFill>
                  <a:srgbClr val="FFFF00"/>
                </a:solidFill>
                <a:latin typeface="楷体" panose="02010609060101010101" pitchFamily="49" charset="-122"/>
                <a:ea typeface="楷体" panose="02010609060101010101" pitchFamily="49" charset="-122"/>
              </a:rPr>
              <a:t>二、现代密码学基础</a:t>
            </a:r>
            <a:endParaRPr lang="en-US" altLang="zh-CN" b="1" dirty="0" smtClean="0">
              <a:solidFill>
                <a:srgbClr val="FFFF00"/>
              </a:solidFill>
              <a:latin typeface="楷体" panose="02010609060101010101" pitchFamily="49" charset="-122"/>
              <a:ea typeface="楷体" panose="02010609060101010101" pitchFamily="49" charset="-122"/>
            </a:endParaRPr>
          </a:p>
          <a:p>
            <a:pPr marL="457200" lvl="1" indent="0">
              <a:lnSpc>
                <a:spcPct val="150000"/>
              </a:lnSpc>
              <a:buNone/>
            </a:pPr>
            <a:r>
              <a:rPr lang="en-US" altLang="zh-CN" b="1" dirty="0" smtClean="0">
                <a:solidFill>
                  <a:srgbClr val="FFFF00"/>
                </a:solidFill>
                <a:latin typeface="楷体" panose="02010609060101010101" pitchFamily="49" charset="-122"/>
                <a:ea typeface="楷体" panose="02010609060101010101" pitchFamily="49" charset="-122"/>
              </a:rPr>
              <a:t>	1.</a:t>
            </a:r>
            <a:r>
              <a:rPr lang="zh-CN" altLang="en-US" b="1" dirty="0" smtClean="0">
                <a:solidFill>
                  <a:srgbClr val="FFFF00"/>
                </a:solidFill>
                <a:latin typeface="楷体" panose="02010609060101010101" pitchFamily="49" charset="-122"/>
                <a:ea typeface="楷体" panose="02010609060101010101" pitchFamily="49" charset="-122"/>
              </a:rPr>
              <a:t>数学基础</a:t>
            </a:r>
            <a:endParaRPr lang="en-US" altLang="zh-CN" b="1" dirty="0" smtClean="0">
              <a:solidFill>
                <a:srgbClr val="FFFF00"/>
              </a:solidFill>
              <a:latin typeface="楷体" panose="02010609060101010101" pitchFamily="49" charset="-122"/>
              <a:ea typeface="楷体" panose="02010609060101010101" pitchFamily="49" charset="-122"/>
            </a:endParaRPr>
          </a:p>
          <a:p>
            <a:pPr marL="457200" lvl="1" indent="0">
              <a:lnSpc>
                <a:spcPct val="150000"/>
              </a:lnSpc>
              <a:buNone/>
            </a:pPr>
            <a:r>
              <a:rPr lang="en-US" altLang="zh-CN" b="1" dirty="0" smtClean="0">
                <a:solidFill>
                  <a:schemeClr val="bg1"/>
                </a:solidFill>
                <a:latin typeface="楷体" panose="02010609060101010101" pitchFamily="49" charset="-122"/>
                <a:ea typeface="楷体" panose="02010609060101010101" pitchFamily="49" charset="-122"/>
              </a:rPr>
              <a:t>   2.</a:t>
            </a:r>
            <a:r>
              <a:rPr lang="zh-CN" altLang="en-US" b="1" dirty="0" smtClean="0">
                <a:solidFill>
                  <a:schemeClr val="bg1"/>
                </a:solidFill>
                <a:latin typeface="楷体" panose="02010609060101010101" pitchFamily="49" charset="-122"/>
                <a:ea typeface="楷体" panose="02010609060101010101" pitchFamily="49" charset="-122"/>
              </a:rPr>
              <a:t>密码学解决的基本问题</a:t>
            </a:r>
            <a:endParaRPr lang="en-US" altLang="zh-CN" b="1" dirty="0" smtClean="0">
              <a:solidFill>
                <a:schemeClr val="bg1"/>
              </a:solidFill>
              <a:latin typeface="楷体" panose="02010609060101010101" pitchFamily="49" charset="-122"/>
              <a:ea typeface="楷体" panose="02010609060101010101" pitchFamily="49" charset="-122"/>
            </a:endParaRPr>
          </a:p>
          <a:p>
            <a:pPr marL="457200" lvl="1" indent="0">
              <a:lnSpc>
                <a:spcPct val="150000"/>
              </a:lnSpc>
              <a:buNone/>
            </a:pPr>
            <a:r>
              <a:rPr lang="zh-CN" altLang="en-US" b="1" dirty="0" smtClean="0">
                <a:solidFill>
                  <a:schemeClr val="bg1"/>
                </a:solidFill>
                <a:latin typeface="楷体" panose="02010609060101010101" pitchFamily="49" charset="-122"/>
                <a:ea typeface="楷体" panose="02010609060101010101" pitchFamily="49" charset="-122"/>
              </a:rPr>
              <a:t>三、对称密码机制</a:t>
            </a:r>
            <a:endParaRPr lang="en-US" altLang="zh-CN" b="1" dirty="0" smtClean="0">
              <a:solidFill>
                <a:schemeClr val="bg1"/>
              </a:solidFill>
              <a:latin typeface="楷体" panose="02010609060101010101" pitchFamily="49" charset="-122"/>
              <a:ea typeface="楷体" panose="02010609060101010101" pitchFamily="49" charset="-122"/>
            </a:endParaRPr>
          </a:p>
          <a:p>
            <a:pPr marL="457200" lvl="1" indent="0">
              <a:lnSpc>
                <a:spcPct val="150000"/>
              </a:lnSpc>
              <a:buNone/>
            </a:pPr>
            <a:r>
              <a:rPr lang="en-US" altLang="zh-CN" b="1" dirty="0">
                <a:solidFill>
                  <a:srgbClr val="FFFF00"/>
                </a:solidFill>
                <a:latin typeface="楷体" panose="02010609060101010101" pitchFamily="49" charset="-122"/>
                <a:ea typeface="楷体" panose="02010609060101010101" pitchFamily="49" charset="-122"/>
              </a:rPr>
              <a:t>	</a:t>
            </a:r>
            <a:r>
              <a:rPr lang="en-US" altLang="zh-CN" b="1" dirty="0" smtClean="0">
                <a:solidFill>
                  <a:srgbClr val="FFFF00"/>
                </a:solidFill>
                <a:latin typeface="楷体" panose="02010609060101010101" pitchFamily="49" charset="-122"/>
                <a:ea typeface="楷体" panose="02010609060101010101" pitchFamily="49" charset="-122"/>
              </a:rPr>
              <a:t>1.</a:t>
            </a:r>
            <a:r>
              <a:rPr lang="zh-CN" altLang="en-US" b="1" dirty="0" smtClean="0">
                <a:solidFill>
                  <a:srgbClr val="FFFF00"/>
                </a:solidFill>
                <a:latin typeface="楷体" panose="02010609060101010101" pitchFamily="49" charset="-122"/>
                <a:ea typeface="楷体" panose="02010609060101010101" pitchFamily="49" charset="-122"/>
              </a:rPr>
              <a:t>信息加解密模型（密码原语）</a:t>
            </a:r>
            <a:endParaRPr lang="en-US" altLang="zh-CN" b="1" dirty="0" smtClean="0">
              <a:solidFill>
                <a:srgbClr val="FFFF00"/>
              </a:solidFill>
              <a:latin typeface="楷体" panose="02010609060101010101" pitchFamily="49" charset="-122"/>
              <a:ea typeface="楷体" panose="02010609060101010101" pitchFamily="49" charset="-122"/>
            </a:endParaRPr>
          </a:p>
          <a:p>
            <a:pPr marL="457200" lvl="1" indent="0">
              <a:lnSpc>
                <a:spcPct val="150000"/>
              </a:lnSpc>
              <a:buNone/>
            </a:pPr>
            <a:r>
              <a:rPr lang="en-US" altLang="zh-CN" b="1" dirty="0">
                <a:solidFill>
                  <a:srgbClr val="FFFF00"/>
                </a:solidFill>
                <a:latin typeface="楷体" panose="02010609060101010101" pitchFamily="49" charset="-122"/>
                <a:ea typeface="楷体" panose="02010609060101010101" pitchFamily="49" charset="-122"/>
              </a:rPr>
              <a:t> </a:t>
            </a:r>
            <a:r>
              <a:rPr lang="en-US" altLang="zh-CN" b="1" dirty="0" smtClean="0">
                <a:solidFill>
                  <a:srgbClr val="FFFF00"/>
                </a:solidFill>
                <a:latin typeface="楷体" panose="02010609060101010101" pitchFamily="49" charset="-122"/>
                <a:ea typeface="楷体" panose="02010609060101010101" pitchFamily="49" charset="-122"/>
              </a:rPr>
              <a:t>  2.</a:t>
            </a:r>
            <a:r>
              <a:rPr lang="zh-CN" altLang="en-US" b="1" dirty="0" smtClean="0">
                <a:solidFill>
                  <a:srgbClr val="FFFF00"/>
                </a:solidFill>
                <a:latin typeface="楷体" panose="02010609060101010101" pitchFamily="49" charset="-122"/>
                <a:ea typeface="楷体" panose="02010609060101010101" pitchFamily="49" charset="-122"/>
              </a:rPr>
              <a:t>对称加解密常见算法</a:t>
            </a:r>
            <a:endParaRPr lang="en-US" altLang="zh-CN" b="1" dirty="0" smtClean="0">
              <a:solidFill>
                <a:srgbClr val="FFFF00"/>
              </a:solidFill>
              <a:latin typeface="楷体" panose="02010609060101010101" pitchFamily="49" charset="-122"/>
              <a:ea typeface="楷体" panose="02010609060101010101" pitchFamily="49" charset="-122"/>
            </a:endParaRPr>
          </a:p>
          <a:p>
            <a:pPr marL="457200" lvl="1" indent="0">
              <a:lnSpc>
                <a:spcPct val="150000"/>
              </a:lnSpc>
              <a:buNone/>
            </a:pPr>
            <a:r>
              <a:rPr lang="en-US" altLang="zh-CN" b="1" dirty="0">
                <a:solidFill>
                  <a:srgbClr val="FFFF00"/>
                </a:solidFill>
                <a:latin typeface="楷体" panose="02010609060101010101" pitchFamily="49" charset="-122"/>
                <a:ea typeface="楷体" panose="02010609060101010101" pitchFamily="49" charset="-122"/>
              </a:rPr>
              <a:t> </a:t>
            </a:r>
            <a:r>
              <a:rPr lang="en-US" altLang="zh-CN" b="1" dirty="0" smtClean="0">
                <a:solidFill>
                  <a:srgbClr val="FFFF00"/>
                </a:solidFill>
                <a:latin typeface="楷体" panose="02010609060101010101" pitchFamily="49" charset="-122"/>
                <a:ea typeface="楷体" panose="02010609060101010101" pitchFamily="49" charset="-122"/>
              </a:rPr>
              <a:t>  3.</a:t>
            </a:r>
            <a:r>
              <a:rPr lang="zh-CN" altLang="en-US" b="1" dirty="0" smtClean="0">
                <a:solidFill>
                  <a:srgbClr val="FFFF00"/>
                </a:solidFill>
                <a:latin typeface="楷体" panose="02010609060101010101" pitchFamily="49" charset="-122"/>
                <a:ea typeface="楷体" panose="02010609060101010101" pitchFamily="49" charset="-122"/>
              </a:rPr>
              <a:t>对称加密应用场景</a:t>
            </a:r>
            <a:r>
              <a:rPr lang="en-US" altLang="zh-CN" b="1" dirty="0">
                <a:solidFill>
                  <a:srgbClr val="FFFF00"/>
                </a:solidFill>
                <a:latin typeface="楷体" panose="02010609060101010101" pitchFamily="49" charset="-122"/>
                <a:ea typeface="楷体" panose="02010609060101010101" pitchFamily="49" charset="-122"/>
              </a:rPr>
              <a:t>	</a:t>
            </a:r>
            <a:endParaRPr lang="zh-CN" altLang="en-US" b="1" dirty="0">
              <a:solidFill>
                <a:srgbClr val="FFFF00"/>
              </a:solidFill>
              <a:latin typeface="楷体" panose="02010609060101010101" pitchFamily="49" charset="-122"/>
              <a:ea typeface="楷体" panose="02010609060101010101" pitchFamily="49" charset="-122"/>
            </a:endParaRPr>
          </a:p>
        </p:txBody>
      </p:sp>
      <p:sp>
        <p:nvSpPr>
          <p:cNvPr id="4" name="内容占位符 2"/>
          <p:cNvSpPr txBox="1">
            <a:spLocks/>
          </p:cNvSpPr>
          <p:nvPr/>
        </p:nvSpPr>
        <p:spPr>
          <a:xfrm>
            <a:off x="6096000" y="1280160"/>
            <a:ext cx="5464126" cy="47420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Font typeface="Arial" panose="020B0604020202020204" pitchFamily="34" charset="0"/>
              <a:buNone/>
            </a:pPr>
            <a:r>
              <a:rPr lang="zh-CN" altLang="en-US" b="1" dirty="0" smtClean="0">
                <a:solidFill>
                  <a:schemeClr val="bg1"/>
                </a:solidFill>
                <a:latin typeface="楷体" panose="02010609060101010101" pitchFamily="49" charset="-122"/>
                <a:ea typeface="楷体" panose="02010609060101010101" pitchFamily="49" charset="-122"/>
              </a:rPr>
              <a:t>四、非对称加解密机制</a:t>
            </a:r>
            <a:endParaRPr lang="en-US" altLang="zh-CN" b="1" dirty="0" smtClean="0">
              <a:solidFill>
                <a:schemeClr val="bg1"/>
              </a:solidFill>
              <a:latin typeface="楷体" panose="02010609060101010101" pitchFamily="49" charset="-122"/>
              <a:ea typeface="楷体" panose="02010609060101010101" pitchFamily="49" charset="-122"/>
            </a:endParaRPr>
          </a:p>
          <a:p>
            <a:pPr marL="457200" lvl="1" indent="0">
              <a:lnSpc>
                <a:spcPct val="150000"/>
              </a:lnSpc>
              <a:buFont typeface="Arial" panose="020B0604020202020204" pitchFamily="34" charset="0"/>
              <a:buNone/>
            </a:pPr>
            <a:r>
              <a:rPr lang="en-US" altLang="zh-CN" b="1" dirty="0" smtClean="0">
                <a:solidFill>
                  <a:srgbClr val="FFFF00"/>
                </a:solidFill>
                <a:latin typeface="楷体" panose="02010609060101010101" pitchFamily="49" charset="-122"/>
                <a:ea typeface="楷体" panose="02010609060101010101" pitchFamily="49" charset="-122"/>
              </a:rPr>
              <a:t>	1.</a:t>
            </a:r>
            <a:r>
              <a:rPr lang="zh-CN" altLang="en-US" b="1" dirty="0" smtClean="0">
                <a:solidFill>
                  <a:srgbClr val="FFFF00"/>
                </a:solidFill>
                <a:latin typeface="楷体" panose="02010609060101010101" pitchFamily="49" charset="-122"/>
                <a:ea typeface="楷体" panose="02010609060101010101" pitchFamily="49" charset="-122"/>
              </a:rPr>
              <a:t>签名验证模型</a:t>
            </a:r>
            <a:endParaRPr lang="en-US" altLang="zh-CN" b="1" dirty="0" smtClean="0">
              <a:solidFill>
                <a:srgbClr val="FFFF00"/>
              </a:solidFill>
              <a:latin typeface="楷体" panose="02010609060101010101" pitchFamily="49" charset="-122"/>
              <a:ea typeface="楷体" panose="02010609060101010101" pitchFamily="49" charset="-122"/>
            </a:endParaRPr>
          </a:p>
          <a:p>
            <a:pPr marL="457200" lvl="1" indent="0">
              <a:lnSpc>
                <a:spcPct val="150000"/>
              </a:lnSpc>
              <a:buFont typeface="Arial" panose="020B0604020202020204" pitchFamily="34" charset="0"/>
              <a:buNone/>
            </a:pPr>
            <a:r>
              <a:rPr lang="en-US" altLang="zh-CN" b="1" dirty="0">
                <a:solidFill>
                  <a:srgbClr val="FFFF00"/>
                </a:solidFill>
                <a:latin typeface="楷体" panose="02010609060101010101" pitchFamily="49" charset="-122"/>
                <a:ea typeface="楷体" panose="02010609060101010101" pitchFamily="49" charset="-122"/>
              </a:rPr>
              <a:t> </a:t>
            </a:r>
            <a:r>
              <a:rPr lang="en-US" altLang="zh-CN" b="1" dirty="0" smtClean="0">
                <a:solidFill>
                  <a:srgbClr val="FFFF00"/>
                </a:solidFill>
                <a:latin typeface="楷体" panose="02010609060101010101" pitchFamily="49" charset="-122"/>
                <a:ea typeface="楷体" panose="02010609060101010101" pitchFamily="49" charset="-122"/>
              </a:rPr>
              <a:t>  2.</a:t>
            </a:r>
            <a:r>
              <a:rPr lang="zh-CN" altLang="en-US" b="1" dirty="0" smtClean="0">
                <a:solidFill>
                  <a:srgbClr val="FFFF00"/>
                </a:solidFill>
                <a:latin typeface="楷体" panose="02010609060101010101" pitchFamily="49" charset="-122"/>
                <a:ea typeface="楷体" panose="02010609060101010101" pitchFamily="49" charset="-122"/>
              </a:rPr>
              <a:t>非对称加解密</a:t>
            </a:r>
            <a:endParaRPr lang="en-US" altLang="zh-CN" b="1" dirty="0" smtClean="0">
              <a:solidFill>
                <a:srgbClr val="FFFF00"/>
              </a:solidFill>
              <a:latin typeface="楷体" panose="02010609060101010101" pitchFamily="49" charset="-122"/>
              <a:ea typeface="楷体" panose="02010609060101010101" pitchFamily="49" charset="-122"/>
            </a:endParaRPr>
          </a:p>
          <a:p>
            <a:pPr marL="457200" lvl="1" indent="0">
              <a:lnSpc>
                <a:spcPct val="150000"/>
              </a:lnSpc>
              <a:buFont typeface="Arial" panose="020B0604020202020204" pitchFamily="34" charset="0"/>
              <a:buNone/>
            </a:pPr>
            <a:r>
              <a:rPr lang="en-US" altLang="zh-CN" b="1" dirty="0">
                <a:solidFill>
                  <a:srgbClr val="FFFF00"/>
                </a:solidFill>
                <a:latin typeface="楷体" panose="02010609060101010101" pitchFamily="49" charset="-122"/>
                <a:ea typeface="楷体" panose="02010609060101010101" pitchFamily="49" charset="-122"/>
              </a:rPr>
              <a:t> </a:t>
            </a:r>
            <a:r>
              <a:rPr lang="en-US" altLang="zh-CN" b="1" dirty="0" smtClean="0">
                <a:solidFill>
                  <a:srgbClr val="FFFF00"/>
                </a:solidFill>
                <a:latin typeface="楷体" panose="02010609060101010101" pitchFamily="49" charset="-122"/>
                <a:ea typeface="楷体" panose="02010609060101010101" pitchFamily="49" charset="-122"/>
              </a:rPr>
              <a:t>  3.</a:t>
            </a:r>
            <a:r>
              <a:rPr lang="zh-CN" altLang="en-US" b="1" dirty="0" smtClean="0">
                <a:solidFill>
                  <a:srgbClr val="FFFF00"/>
                </a:solidFill>
                <a:latin typeface="楷体" panose="02010609060101010101" pitchFamily="49" charset="-122"/>
                <a:ea typeface="楷体" panose="02010609060101010101" pitchFamily="49" charset="-122"/>
              </a:rPr>
              <a:t>常用算法</a:t>
            </a:r>
            <a:endParaRPr lang="en-US" altLang="zh-CN" b="1" dirty="0" smtClean="0">
              <a:solidFill>
                <a:srgbClr val="FFFF00"/>
              </a:solidFill>
              <a:latin typeface="楷体" panose="02010609060101010101" pitchFamily="49" charset="-122"/>
              <a:ea typeface="楷体" panose="02010609060101010101" pitchFamily="49" charset="-122"/>
            </a:endParaRPr>
          </a:p>
          <a:p>
            <a:pPr marL="457200" lvl="1" indent="0">
              <a:lnSpc>
                <a:spcPct val="150000"/>
              </a:lnSpc>
              <a:buFont typeface="Arial" panose="020B0604020202020204" pitchFamily="34" charset="0"/>
              <a:buNone/>
            </a:pPr>
            <a:r>
              <a:rPr lang="zh-CN" altLang="en-US" b="1" dirty="0">
                <a:solidFill>
                  <a:schemeClr val="bg1"/>
                </a:solidFill>
                <a:latin typeface="楷体" panose="02010609060101010101" pitchFamily="49" charset="-122"/>
                <a:ea typeface="楷体" panose="02010609060101010101" pitchFamily="49" charset="-122"/>
              </a:rPr>
              <a:t>五</a:t>
            </a:r>
            <a:r>
              <a:rPr lang="zh-CN" altLang="en-US" b="1" dirty="0" smtClean="0">
                <a:solidFill>
                  <a:schemeClr val="bg1"/>
                </a:solidFill>
                <a:latin typeface="楷体" panose="02010609060101010101" pitchFamily="49" charset="-122"/>
                <a:ea typeface="楷体" panose="02010609060101010101" pitchFamily="49" charset="-122"/>
              </a:rPr>
              <a:t>、</a:t>
            </a:r>
            <a:r>
              <a:rPr lang="en-US" altLang="zh-CN" b="1" dirty="0" smtClean="0">
                <a:solidFill>
                  <a:schemeClr val="bg1"/>
                </a:solidFill>
                <a:latin typeface="楷体" panose="02010609060101010101" pitchFamily="49" charset="-122"/>
                <a:ea typeface="楷体" panose="02010609060101010101" pitchFamily="49" charset="-122"/>
              </a:rPr>
              <a:t>HASH</a:t>
            </a:r>
            <a:r>
              <a:rPr lang="zh-CN" altLang="en-US" b="1" dirty="0" smtClean="0">
                <a:solidFill>
                  <a:schemeClr val="bg1"/>
                </a:solidFill>
                <a:latin typeface="楷体" panose="02010609060101010101" pitchFamily="49" charset="-122"/>
                <a:ea typeface="楷体" panose="02010609060101010101" pitchFamily="49" charset="-122"/>
              </a:rPr>
              <a:t>技术</a:t>
            </a:r>
            <a:endParaRPr lang="en-US" altLang="zh-CN" b="1" dirty="0" smtClean="0">
              <a:solidFill>
                <a:schemeClr val="bg1"/>
              </a:solidFill>
              <a:latin typeface="楷体" panose="02010609060101010101" pitchFamily="49" charset="-122"/>
              <a:ea typeface="楷体" panose="02010609060101010101" pitchFamily="49" charset="-122"/>
            </a:endParaRPr>
          </a:p>
          <a:p>
            <a:pPr marL="457200" lvl="1" indent="0">
              <a:lnSpc>
                <a:spcPct val="150000"/>
              </a:lnSpc>
              <a:buFont typeface="Arial" panose="020B0604020202020204" pitchFamily="34" charset="0"/>
              <a:buNone/>
            </a:pPr>
            <a:r>
              <a:rPr lang="zh-CN" altLang="en-US" b="1" dirty="0" smtClean="0">
                <a:solidFill>
                  <a:srgbClr val="FFFF00"/>
                </a:solidFill>
                <a:latin typeface="楷体" panose="02010609060101010101" pitchFamily="49" charset="-122"/>
                <a:ea typeface="楷体" panose="02010609060101010101" pitchFamily="49" charset="-122"/>
              </a:rPr>
              <a:t>六、基本密码技术的应用</a:t>
            </a:r>
            <a:endParaRPr lang="en-US" altLang="zh-CN" b="1" dirty="0" smtClean="0">
              <a:solidFill>
                <a:srgbClr val="FFFF00"/>
              </a:solidFill>
              <a:latin typeface="楷体" panose="02010609060101010101" pitchFamily="49" charset="-122"/>
              <a:ea typeface="楷体" panose="02010609060101010101" pitchFamily="49" charset="-122"/>
            </a:endParaRPr>
          </a:p>
          <a:p>
            <a:pPr marL="457200" lvl="1" indent="0">
              <a:lnSpc>
                <a:spcPct val="150000"/>
              </a:lnSpc>
              <a:buFont typeface="Arial" panose="020B0604020202020204" pitchFamily="34" charset="0"/>
              <a:buNone/>
            </a:pPr>
            <a:r>
              <a:rPr lang="en-US" altLang="zh-CN" b="1" dirty="0" smtClean="0">
                <a:solidFill>
                  <a:schemeClr val="bg1"/>
                </a:solidFill>
                <a:latin typeface="楷体" panose="02010609060101010101" pitchFamily="49" charset="-122"/>
                <a:ea typeface="楷体" panose="02010609060101010101" pitchFamily="49" charset="-122"/>
              </a:rPr>
              <a:t>	1.</a:t>
            </a:r>
            <a:r>
              <a:rPr lang="zh-CN" altLang="en-US" b="1" dirty="0" smtClean="0">
                <a:solidFill>
                  <a:schemeClr val="bg1"/>
                </a:solidFill>
                <a:latin typeface="楷体" panose="02010609060101010101" pitchFamily="49" charset="-122"/>
                <a:ea typeface="楷体" panose="02010609060101010101" pitchFamily="49" charset="-122"/>
              </a:rPr>
              <a:t>实例及分析</a:t>
            </a:r>
            <a:endParaRPr lang="en-US" altLang="zh-CN" b="1" dirty="0" smtClean="0">
              <a:solidFill>
                <a:schemeClr val="bg1"/>
              </a:solidFill>
              <a:latin typeface="楷体" panose="02010609060101010101" pitchFamily="49" charset="-122"/>
              <a:ea typeface="楷体" panose="02010609060101010101" pitchFamily="49" charset="-122"/>
            </a:endParaRPr>
          </a:p>
          <a:p>
            <a:pPr marL="457200" lvl="1" indent="0">
              <a:lnSpc>
                <a:spcPct val="150000"/>
              </a:lnSpc>
              <a:buFont typeface="Arial" panose="020B0604020202020204" pitchFamily="34" charset="0"/>
              <a:buNone/>
            </a:pPr>
            <a:r>
              <a:rPr lang="en-US" altLang="zh-CN" b="1" dirty="0">
                <a:solidFill>
                  <a:srgbClr val="FFFF00"/>
                </a:solidFill>
                <a:latin typeface="楷体" panose="02010609060101010101" pitchFamily="49" charset="-122"/>
                <a:ea typeface="楷体" panose="02010609060101010101" pitchFamily="49" charset="-122"/>
              </a:rPr>
              <a:t> </a:t>
            </a:r>
            <a:r>
              <a:rPr lang="en-US" altLang="zh-CN" b="1" dirty="0" smtClean="0">
                <a:solidFill>
                  <a:srgbClr val="FFFF00"/>
                </a:solidFill>
                <a:latin typeface="楷体" panose="02010609060101010101" pitchFamily="49" charset="-122"/>
                <a:ea typeface="楷体" panose="02010609060101010101" pitchFamily="49" charset="-122"/>
              </a:rPr>
              <a:t>  2.</a:t>
            </a:r>
            <a:r>
              <a:rPr lang="zh-CN" altLang="en-US" b="1" dirty="0" smtClean="0">
                <a:solidFill>
                  <a:srgbClr val="FFFF00"/>
                </a:solidFill>
                <a:latin typeface="楷体" panose="02010609060101010101" pitchFamily="49" charset="-122"/>
                <a:ea typeface="楷体" panose="02010609060101010101" pitchFamily="49" charset="-122"/>
              </a:rPr>
              <a:t>密码技术其他基础概念</a:t>
            </a:r>
            <a:r>
              <a:rPr lang="en-US" altLang="zh-CN" b="1" dirty="0" smtClean="0">
                <a:solidFill>
                  <a:srgbClr val="FFFF00"/>
                </a:solidFill>
                <a:latin typeface="楷体" panose="02010609060101010101" pitchFamily="49" charset="-122"/>
                <a:ea typeface="楷体" panose="02010609060101010101" pitchFamily="49" charset="-122"/>
              </a:rPr>
              <a:t> 	</a:t>
            </a:r>
            <a:endParaRPr lang="zh-CN" altLang="en-US" b="1" dirty="0">
              <a:solidFill>
                <a:srgbClr val="FFFF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2340150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5141" y="123808"/>
            <a:ext cx="7620883" cy="830997"/>
          </a:xfrm>
          <a:prstGeom prst="rect">
            <a:avLst/>
          </a:prstGeom>
        </p:spPr>
        <p:txBody>
          <a:bodyPr wrap="square">
            <a:spAutoFit/>
          </a:bodyPr>
          <a:lstStyle/>
          <a:p>
            <a:pPr lvl="1">
              <a:lnSpc>
                <a:spcPct val="150000"/>
              </a:lnSpc>
            </a:pPr>
            <a:r>
              <a:rPr lang="zh-CN" altLang="en-US" sz="3200" b="1" dirty="0" smtClean="0">
                <a:latin typeface="楷体" panose="02010609060101010101" pitchFamily="49" charset="-122"/>
                <a:ea typeface="楷体" panose="02010609060101010101" pitchFamily="49" charset="-122"/>
              </a:rPr>
              <a:t>四、非对称</a:t>
            </a:r>
            <a:r>
              <a:rPr lang="zh-CN" altLang="en-US" sz="3200" b="1" dirty="0">
                <a:latin typeface="楷体" panose="02010609060101010101" pitchFamily="49" charset="-122"/>
                <a:ea typeface="楷体" panose="02010609060101010101" pitchFamily="49" charset="-122"/>
              </a:rPr>
              <a:t>密码</a:t>
            </a:r>
            <a:r>
              <a:rPr lang="zh-CN" altLang="en-US" sz="3200" b="1" dirty="0" smtClean="0">
                <a:latin typeface="楷体" panose="02010609060101010101" pitchFamily="49" charset="-122"/>
                <a:ea typeface="楷体" panose="02010609060101010101" pitchFamily="49" charset="-122"/>
              </a:rPr>
              <a:t>机制</a:t>
            </a:r>
            <a:r>
              <a:rPr lang="en-US" altLang="zh-CN" sz="32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椭圆曲线</a:t>
            </a:r>
            <a:endParaRPr lang="en-US" altLang="zh-CN" sz="2400" b="1" dirty="0">
              <a:latin typeface="楷体" panose="02010609060101010101" pitchFamily="49" charset="-122"/>
              <a:ea typeface="楷体" panose="02010609060101010101" pitchFamily="49" charset="-122"/>
            </a:endParaRPr>
          </a:p>
        </p:txBody>
      </p:sp>
      <p:sp>
        <p:nvSpPr>
          <p:cNvPr id="5" name="文本框 4"/>
          <p:cNvSpPr txBox="1"/>
          <p:nvPr/>
        </p:nvSpPr>
        <p:spPr>
          <a:xfrm>
            <a:off x="497305" y="890633"/>
            <a:ext cx="11341769" cy="2308324"/>
          </a:xfrm>
          <a:prstGeom prst="rect">
            <a:avLst/>
          </a:prstGeom>
          <a:noFill/>
        </p:spPr>
        <p:txBody>
          <a:bodyPr wrap="square" rtlCol="0">
            <a:spAutoFit/>
          </a:bodyPr>
          <a:lstStyle/>
          <a:p>
            <a:pPr>
              <a:lnSpc>
                <a:spcPct val="150000"/>
              </a:lnSpc>
            </a:pPr>
            <a:r>
              <a:rPr lang="en-US" altLang="zh-CN" sz="2400" b="1" dirty="0">
                <a:solidFill>
                  <a:srgbClr val="002060"/>
                </a:solidFill>
                <a:latin typeface="+mn-ea"/>
              </a:rPr>
              <a:t> </a:t>
            </a:r>
            <a:r>
              <a:rPr lang="en-US" altLang="zh-CN" sz="2400" b="1" dirty="0" smtClean="0">
                <a:solidFill>
                  <a:srgbClr val="002060"/>
                </a:solidFill>
                <a:latin typeface="+mn-ea"/>
              </a:rPr>
              <a:t>   </a:t>
            </a:r>
            <a:r>
              <a:rPr lang="zh-CN" altLang="en-US" sz="2400" b="1" dirty="0" smtClean="0">
                <a:solidFill>
                  <a:srgbClr val="002060"/>
                </a:solidFill>
                <a:latin typeface="+mn-ea"/>
              </a:rPr>
              <a:t>模数为</a:t>
            </a:r>
            <a:r>
              <a:rPr lang="en-US" altLang="zh-CN" sz="2400" b="1" dirty="0" smtClean="0">
                <a:solidFill>
                  <a:srgbClr val="002060"/>
                </a:solidFill>
                <a:latin typeface="+mn-ea"/>
              </a:rPr>
              <a:t>p</a:t>
            </a:r>
            <a:r>
              <a:rPr lang="zh-CN" altLang="en-US" sz="2400" b="1" dirty="0" smtClean="0">
                <a:solidFill>
                  <a:srgbClr val="002060"/>
                </a:solidFill>
                <a:latin typeface="+mn-ea"/>
              </a:rPr>
              <a:t>的加法运算：</a:t>
            </a:r>
            <a:endParaRPr lang="en-US" altLang="zh-CN" sz="2400" b="1" dirty="0" smtClean="0">
              <a:solidFill>
                <a:srgbClr val="002060"/>
              </a:solidFill>
              <a:latin typeface="+mn-ea"/>
            </a:endParaRPr>
          </a:p>
          <a:p>
            <a:pPr>
              <a:lnSpc>
                <a:spcPct val="150000"/>
              </a:lnSpc>
            </a:pPr>
            <a:r>
              <a:rPr lang="zh-CN" altLang="en-US" sz="2400" b="1" dirty="0" smtClean="0">
                <a:solidFill>
                  <a:srgbClr val="002060"/>
                </a:solidFill>
                <a:latin typeface="+mn-ea"/>
              </a:rPr>
              <a:t>    </a:t>
            </a:r>
            <a:r>
              <a:rPr lang="zh-CN" altLang="en-US" sz="2400" b="1" dirty="0" smtClean="0">
                <a:solidFill>
                  <a:srgbClr val="FF0000"/>
                </a:solidFill>
                <a:latin typeface="+mn-ea"/>
              </a:rPr>
              <a:t>加法</a:t>
            </a:r>
            <a:r>
              <a:rPr lang="zh-CN" altLang="en-US" sz="2400" b="1" dirty="0">
                <a:solidFill>
                  <a:srgbClr val="FF0000"/>
                </a:solidFill>
                <a:latin typeface="+mn-ea"/>
              </a:rPr>
              <a:t>规则和实数域上的加法基本一致，只是多加了模运算。但是模</a:t>
            </a:r>
            <a:r>
              <a:rPr lang="en-US" altLang="zh-CN" sz="2400" b="1" dirty="0" smtClean="0">
                <a:solidFill>
                  <a:srgbClr val="FF0000"/>
                </a:solidFill>
                <a:latin typeface="+mn-ea"/>
              </a:rPr>
              <a:t>p</a:t>
            </a:r>
            <a:r>
              <a:rPr lang="zh-CN" altLang="en-US" sz="2400" b="1" dirty="0" smtClean="0">
                <a:solidFill>
                  <a:srgbClr val="FF0000"/>
                </a:solidFill>
                <a:latin typeface="+mn-ea"/>
              </a:rPr>
              <a:t>的</a:t>
            </a:r>
            <a:r>
              <a:rPr lang="zh-CN" altLang="en-US" sz="2400" b="1" dirty="0">
                <a:solidFill>
                  <a:srgbClr val="FF0000"/>
                </a:solidFill>
                <a:latin typeface="+mn-ea"/>
              </a:rPr>
              <a:t>加法没有显而易见的几何解释，只有代数描述</a:t>
            </a:r>
            <a:r>
              <a:rPr lang="zh-CN" altLang="en-US" sz="2400" b="1" dirty="0" smtClean="0">
                <a:solidFill>
                  <a:srgbClr val="FF0000"/>
                </a:solidFill>
                <a:latin typeface="+mn-ea"/>
              </a:rPr>
              <a:t>。</a:t>
            </a:r>
            <a:endParaRPr lang="en-US" altLang="zh-CN" sz="2400" b="1" dirty="0" smtClean="0">
              <a:solidFill>
                <a:srgbClr val="FF0000"/>
              </a:solidFill>
              <a:latin typeface="+mn-ea"/>
            </a:endParaRPr>
          </a:p>
          <a:p>
            <a:pPr>
              <a:lnSpc>
                <a:spcPct val="150000"/>
              </a:lnSpc>
            </a:pPr>
            <a:endParaRPr lang="en-US" altLang="zh-CN" sz="2400" b="1" dirty="0">
              <a:solidFill>
                <a:srgbClr val="002060"/>
              </a:solidFill>
              <a:latin typeface="+mn-ea"/>
            </a:endParaRPr>
          </a:p>
        </p:txBody>
      </p:sp>
      <p:pic>
        <p:nvPicPr>
          <p:cNvPr id="6" name="图片 5"/>
          <p:cNvPicPr>
            <a:picLocks noChangeAspect="1"/>
          </p:cNvPicPr>
          <p:nvPr/>
        </p:nvPicPr>
        <p:blipFill>
          <a:blip r:embed="rId2"/>
          <a:stretch>
            <a:fillRect/>
          </a:stretch>
        </p:blipFill>
        <p:spPr>
          <a:xfrm>
            <a:off x="393896" y="2751344"/>
            <a:ext cx="3419475" cy="3705225"/>
          </a:xfrm>
          <a:prstGeom prst="rect">
            <a:avLst/>
          </a:prstGeom>
        </p:spPr>
      </p:pic>
      <p:pic>
        <p:nvPicPr>
          <p:cNvPr id="7" name="图片 6"/>
          <p:cNvPicPr>
            <a:picLocks noChangeAspect="1"/>
          </p:cNvPicPr>
          <p:nvPr/>
        </p:nvPicPr>
        <p:blipFill>
          <a:blip r:embed="rId3"/>
          <a:stretch>
            <a:fillRect/>
          </a:stretch>
        </p:blipFill>
        <p:spPr>
          <a:xfrm>
            <a:off x="3916780" y="2751344"/>
            <a:ext cx="8137281" cy="3705225"/>
          </a:xfrm>
          <a:prstGeom prst="rect">
            <a:avLst/>
          </a:prstGeom>
        </p:spPr>
      </p:pic>
    </p:spTree>
    <p:extLst>
      <p:ext uri="{BB962C8B-B14F-4D97-AF65-F5344CB8AC3E}">
        <p14:creationId xmlns:p14="http://schemas.microsoft.com/office/powerpoint/2010/main" val="3100727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5141" y="123808"/>
            <a:ext cx="7620883" cy="830997"/>
          </a:xfrm>
          <a:prstGeom prst="rect">
            <a:avLst/>
          </a:prstGeom>
        </p:spPr>
        <p:txBody>
          <a:bodyPr wrap="square">
            <a:spAutoFit/>
          </a:bodyPr>
          <a:lstStyle/>
          <a:p>
            <a:pPr lvl="1">
              <a:lnSpc>
                <a:spcPct val="150000"/>
              </a:lnSpc>
            </a:pPr>
            <a:r>
              <a:rPr lang="zh-CN" altLang="en-US" sz="3200" b="1" dirty="0" smtClean="0">
                <a:latin typeface="楷体" panose="02010609060101010101" pitchFamily="49" charset="-122"/>
                <a:ea typeface="楷体" panose="02010609060101010101" pitchFamily="49" charset="-122"/>
              </a:rPr>
              <a:t>四、非对称</a:t>
            </a:r>
            <a:r>
              <a:rPr lang="zh-CN" altLang="en-US" sz="3200" b="1" dirty="0">
                <a:latin typeface="楷体" panose="02010609060101010101" pitchFamily="49" charset="-122"/>
                <a:ea typeface="楷体" panose="02010609060101010101" pitchFamily="49" charset="-122"/>
              </a:rPr>
              <a:t>密码</a:t>
            </a:r>
            <a:r>
              <a:rPr lang="zh-CN" altLang="en-US" sz="3200" b="1" dirty="0" smtClean="0">
                <a:latin typeface="楷体" panose="02010609060101010101" pitchFamily="49" charset="-122"/>
                <a:ea typeface="楷体" panose="02010609060101010101" pitchFamily="49" charset="-122"/>
              </a:rPr>
              <a:t>机制</a:t>
            </a:r>
            <a:r>
              <a:rPr lang="en-US" altLang="zh-CN" sz="3200" b="1" dirty="0" smtClean="0">
                <a:latin typeface="楷体" panose="02010609060101010101" pitchFamily="49" charset="-122"/>
                <a:ea typeface="楷体" panose="02010609060101010101" pitchFamily="49" charset="-122"/>
              </a:rPr>
              <a:t>-</a:t>
            </a:r>
            <a:r>
              <a:rPr lang="zh-CN" altLang="en-US" sz="2400" b="1" dirty="0" smtClean="0">
                <a:latin typeface="楷体" panose="02010609060101010101" pitchFamily="49" charset="-122"/>
                <a:ea typeface="楷体" panose="02010609060101010101" pitchFamily="49" charset="-122"/>
              </a:rPr>
              <a:t>椭圆曲线</a:t>
            </a:r>
            <a:endParaRPr lang="en-US" altLang="zh-CN" sz="2400" b="1" dirty="0">
              <a:latin typeface="楷体" panose="02010609060101010101" pitchFamily="49" charset="-122"/>
              <a:ea typeface="楷体" panose="02010609060101010101" pitchFamily="49" charset="-122"/>
            </a:endParaRPr>
          </a:p>
        </p:txBody>
      </p:sp>
      <p:sp>
        <p:nvSpPr>
          <p:cNvPr id="5" name="文本框 4"/>
          <p:cNvSpPr txBox="1"/>
          <p:nvPr/>
        </p:nvSpPr>
        <p:spPr>
          <a:xfrm>
            <a:off x="497305" y="890633"/>
            <a:ext cx="11341769" cy="5078313"/>
          </a:xfrm>
          <a:prstGeom prst="rect">
            <a:avLst/>
          </a:prstGeom>
          <a:noFill/>
        </p:spPr>
        <p:txBody>
          <a:bodyPr wrap="square" rtlCol="0">
            <a:spAutoFit/>
          </a:bodyPr>
          <a:lstStyle/>
          <a:p>
            <a:pPr>
              <a:lnSpc>
                <a:spcPct val="150000"/>
              </a:lnSpc>
            </a:pPr>
            <a:r>
              <a:rPr lang="zh-CN" altLang="en-US" sz="2400" b="1" dirty="0" smtClean="0">
                <a:solidFill>
                  <a:srgbClr val="002060"/>
                </a:solidFill>
                <a:latin typeface="+mn-ea"/>
              </a:rPr>
              <a:t>    </a:t>
            </a:r>
            <a:r>
              <a:rPr lang="zh-CN" altLang="en-US" sz="2400" b="1" dirty="0" smtClean="0">
                <a:solidFill>
                  <a:srgbClr val="FF0000"/>
                </a:solidFill>
                <a:latin typeface="+mn-ea"/>
              </a:rPr>
              <a:t>构造</a:t>
            </a:r>
            <a:r>
              <a:rPr lang="zh-CN" altLang="en-US" sz="2400" b="1" dirty="0">
                <a:solidFill>
                  <a:srgbClr val="FF0000"/>
                </a:solidFill>
                <a:latin typeface="+mn-ea"/>
              </a:rPr>
              <a:t>一个数学难题来保证加密的安全性是现代密码学中加密算法的主要思想。类似</a:t>
            </a:r>
            <a:r>
              <a:rPr lang="en-US" altLang="zh-CN" sz="2400" b="1" dirty="0">
                <a:solidFill>
                  <a:srgbClr val="FF0000"/>
                </a:solidFill>
                <a:latin typeface="+mn-ea"/>
              </a:rPr>
              <a:t>RSA</a:t>
            </a:r>
            <a:r>
              <a:rPr lang="zh-CN" altLang="en-US" sz="2400" b="1" dirty="0">
                <a:solidFill>
                  <a:srgbClr val="FF0000"/>
                </a:solidFill>
                <a:latin typeface="+mn-ea"/>
              </a:rPr>
              <a:t>算法中大数的质因子分解难题一样，椭圆曲线也有类似的数学难题</a:t>
            </a:r>
            <a:r>
              <a:rPr lang="zh-CN" altLang="en-US" sz="2400" b="1" dirty="0" smtClean="0">
                <a:solidFill>
                  <a:srgbClr val="FF0000"/>
                </a:solidFill>
                <a:latin typeface="+mn-ea"/>
              </a:rPr>
              <a:t>。</a:t>
            </a:r>
            <a:endParaRPr lang="en-US" altLang="zh-CN" sz="2400" b="1" dirty="0" smtClean="0">
              <a:solidFill>
                <a:srgbClr val="FF0000"/>
              </a:solidFill>
              <a:latin typeface="+mn-ea"/>
            </a:endParaRPr>
          </a:p>
          <a:p>
            <a:pPr>
              <a:lnSpc>
                <a:spcPct val="150000"/>
              </a:lnSpc>
            </a:pPr>
            <a:r>
              <a:rPr lang="zh-CN" altLang="en-US" sz="2400" b="1" dirty="0" smtClean="0">
                <a:solidFill>
                  <a:srgbClr val="002060"/>
                </a:solidFill>
                <a:latin typeface="+mn-ea"/>
              </a:rPr>
              <a:t>    考虑</a:t>
            </a:r>
            <a:r>
              <a:rPr lang="en-US" altLang="zh-CN" sz="2400" b="1" dirty="0" smtClean="0">
                <a:solidFill>
                  <a:srgbClr val="002060"/>
                </a:solidFill>
                <a:latin typeface="+mn-ea"/>
              </a:rPr>
              <a:t>Q=</a:t>
            </a:r>
            <a:r>
              <a:rPr lang="en-US" altLang="zh-CN" sz="2400" b="1" dirty="0" err="1" smtClean="0">
                <a:solidFill>
                  <a:srgbClr val="002060"/>
                </a:solidFill>
                <a:latin typeface="+mn-ea"/>
              </a:rPr>
              <a:t>kP</a:t>
            </a:r>
            <a:r>
              <a:rPr lang="zh-CN" altLang="en-US" sz="2400" b="1" dirty="0">
                <a:solidFill>
                  <a:srgbClr val="002060"/>
                </a:solidFill>
                <a:latin typeface="+mn-ea"/>
              </a:rPr>
              <a:t>，其中</a:t>
            </a:r>
            <a:r>
              <a:rPr lang="en-US" altLang="zh-CN" sz="2400" b="1" dirty="0" err="1">
                <a:solidFill>
                  <a:srgbClr val="002060"/>
                </a:solidFill>
                <a:latin typeface="+mn-ea"/>
              </a:rPr>
              <a:t>Q,P∈Ep</a:t>
            </a:r>
            <a:r>
              <a:rPr lang="en-US" altLang="zh-CN" sz="2400" b="1" dirty="0">
                <a:solidFill>
                  <a:srgbClr val="002060"/>
                </a:solidFill>
                <a:latin typeface="+mn-ea"/>
              </a:rPr>
              <a:t>(</a:t>
            </a:r>
            <a:r>
              <a:rPr lang="en-US" altLang="zh-CN" sz="2400" b="1" dirty="0" err="1">
                <a:solidFill>
                  <a:srgbClr val="002060"/>
                </a:solidFill>
                <a:latin typeface="+mn-ea"/>
              </a:rPr>
              <a:t>a,b</a:t>
            </a:r>
            <a:r>
              <a:rPr lang="en-US" altLang="zh-CN" sz="2400" b="1" dirty="0">
                <a:solidFill>
                  <a:srgbClr val="002060"/>
                </a:solidFill>
                <a:latin typeface="+mn-ea"/>
              </a:rPr>
              <a:t>),</a:t>
            </a:r>
            <a:r>
              <a:rPr lang="en-US" altLang="zh-CN" sz="2400" b="1" dirty="0" smtClean="0">
                <a:solidFill>
                  <a:srgbClr val="002060"/>
                </a:solidFill>
                <a:latin typeface="+mn-ea"/>
              </a:rPr>
              <a:t>k&lt;</a:t>
            </a:r>
            <a:r>
              <a:rPr lang="en-US" altLang="zh-CN" sz="2400" b="1" dirty="0" smtClean="0">
                <a:solidFill>
                  <a:srgbClr val="FF0000"/>
                </a:solidFill>
                <a:latin typeface="+mn-ea"/>
              </a:rPr>
              <a:t>p</a:t>
            </a:r>
            <a:r>
              <a:rPr lang="zh-CN" altLang="en-US" sz="2400" b="1" dirty="0" smtClean="0">
                <a:solidFill>
                  <a:srgbClr val="002060"/>
                </a:solidFill>
                <a:latin typeface="+mn-ea"/>
              </a:rPr>
              <a:t>。</a:t>
            </a:r>
            <a:endParaRPr lang="zh-CN" altLang="en-US" sz="2400" b="1" dirty="0">
              <a:solidFill>
                <a:srgbClr val="002060"/>
              </a:solidFill>
              <a:latin typeface="+mn-ea"/>
            </a:endParaRPr>
          </a:p>
          <a:p>
            <a:pPr>
              <a:lnSpc>
                <a:spcPct val="150000"/>
              </a:lnSpc>
            </a:pPr>
            <a:r>
              <a:rPr lang="zh-CN" altLang="en-US" sz="2400" b="1" dirty="0" smtClean="0">
                <a:solidFill>
                  <a:srgbClr val="002060"/>
                </a:solidFill>
                <a:latin typeface="+mn-ea"/>
              </a:rPr>
              <a:t>    对于</a:t>
            </a:r>
            <a:r>
              <a:rPr lang="zh-CN" altLang="en-US" sz="2400" b="1" dirty="0">
                <a:solidFill>
                  <a:srgbClr val="002060"/>
                </a:solidFill>
                <a:latin typeface="+mn-ea"/>
              </a:rPr>
              <a:t>给定的</a:t>
            </a:r>
            <a:r>
              <a:rPr lang="en-US" altLang="zh-CN" sz="2400" b="1" dirty="0" err="1" smtClean="0">
                <a:solidFill>
                  <a:srgbClr val="002060"/>
                </a:solidFill>
                <a:latin typeface="+mn-ea"/>
              </a:rPr>
              <a:t>k,P</a:t>
            </a:r>
            <a:r>
              <a:rPr lang="zh-CN" altLang="en-US" sz="2400" b="1" dirty="0" smtClean="0">
                <a:solidFill>
                  <a:srgbClr val="002060"/>
                </a:solidFill>
                <a:latin typeface="+mn-ea"/>
              </a:rPr>
              <a:t>计算</a:t>
            </a:r>
            <a:r>
              <a:rPr lang="en-US" altLang="zh-CN" sz="2400" b="1" dirty="0" smtClean="0">
                <a:solidFill>
                  <a:srgbClr val="002060"/>
                </a:solidFill>
                <a:latin typeface="+mn-ea"/>
              </a:rPr>
              <a:t>Q</a:t>
            </a:r>
            <a:r>
              <a:rPr lang="zh-CN" altLang="en-US" sz="2400" b="1" dirty="0">
                <a:solidFill>
                  <a:srgbClr val="002060"/>
                </a:solidFill>
                <a:latin typeface="+mn-ea"/>
              </a:rPr>
              <a:t>是很容易的；反过来给定</a:t>
            </a:r>
            <a:r>
              <a:rPr lang="en-US" altLang="zh-CN" sz="2400" b="1" dirty="0" smtClean="0">
                <a:solidFill>
                  <a:srgbClr val="002060"/>
                </a:solidFill>
                <a:latin typeface="+mn-ea"/>
              </a:rPr>
              <a:t>Q,P</a:t>
            </a:r>
            <a:r>
              <a:rPr lang="zh-CN" altLang="en-US" sz="2400" b="1" dirty="0">
                <a:solidFill>
                  <a:srgbClr val="002060"/>
                </a:solidFill>
                <a:latin typeface="+mn-ea"/>
              </a:rPr>
              <a:t>，计算</a:t>
            </a:r>
            <a:r>
              <a:rPr lang="en-US" altLang="zh-CN" sz="2400" b="1" dirty="0" smtClean="0">
                <a:solidFill>
                  <a:srgbClr val="002060"/>
                </a:solidFill>
                <a:latin typeface="+mn-ea"/>
              </a:rPr>
              <a:t>k</a:t>
            </a:r>
            <a:r>
              <a:rPr lang="zh-CN" altLang="en-US" sz="2400" b="1" dirty="0" smtClean="0">
                <a:solidFill>
                  <a:srgbClr val="002060"/>
                </a:solidFill>
                <a:latin typeface="+mn-ea"/>
              </a:rPr>
              <a:t>是</a:t>
            </a:r>
            <a:r>
              <a:rPr lang="zh-CN" altLang="en-US" sz="2400" b="1" dirty="0">
                <a:solidFill>
                  <a:srgbClr val="002060"/>
                </a:solidFill>
                <a:latin typeface="+mn-ea"/>
              </a:rPr>
              <a:t>相当困难的，这就是椭圆曲线的离散对数问题（这里之所以称之为离散对数问题大概是为了与其他加密算法的说法保持一致，便于理解）。</a:t>
            </a:r>
          </a:p>
          <a:p>
            <a:pPr>
              <a:lnSpc>
                <a:spcPct val="150000"/>
              </a:lnSpc>
            </a:pPr>
            <a:r>
              <a:rPr lang="zh-CN" altLang="en-US" sz="2400" b="1" dirty="0" smtClean="0">
                <a:solidFill>
                  <a:srgbClr val="002060"/>
                </a:solidFill>
                <a:latin typeface="+mn-ea"/>
              </a:rPr>
              <a:t>    正</a:t>
            </a:r>
            <a:r>
              <a:rPr lang="zh-CN" altLang="en-US" sz="2400" b="1" dirty="0">
                <a:solidFill>
                  <a:srgbClr val="002060"/>
                </a:solidFill>
                <a:latin typeface="+mn-ea"/>
              </a:rPr>
              <a:t>因为如此，可以</a:t>
            </a:r>
            <a:r>
              <a:rPr lang="zh-CN" altLang="en-US" sz="2400" b="1" dirty="0" smtClean="0">
                <a:solidFill>
                  <a:srgbClr val="002060"/>
                </a:solidFill>
                <a:latin typeface="+mn-ea"/>
              </a:rPr>
              <a:t>将</a:t>
            </a:r>
            <a:r>
              <a:rPr lang="en-US" altLang="zh-CN" sz="2400" b="1" dirty="0" smtClean="0">
                <a:solidFill>
                  <a:srgbClr val="002060"/>
                </a:solidFill>
                <a:latin typeface="+mn-ea"/>
              </a:rPr>
              <a:t>Q</a:t>
            </a:r>
            <a:r>
              <a:rPr lang="zh-CN" altLang="en-US" sz="2400" b="1" dirty="0">
                <a:solidFill>
                  <a:srgbClr val="002060"/>
                </a:solidFill>
                <a:latin typeface="+mn-ea"/>
              </a:rPr>
              <a:t>作为公钥，公开出去</a:t>
            </a:r>
            <a:r>
              <a:rPr lang="zh-CN" altLang="en-US" sz="2400" b="1" dirty="0" smtClean="0">
                <a:solidFill>
                  <a:srgbClr val="002060"/>
                </a:solidFill>
                <a:latin typeface="+mn-ea"/>
              </a:rPr>
              <a:t>；</a:t>
            </a:r>
            <a:r>
              <a:rPr lang="en-US" altLang="zh-CN" sz="2400" b="1" dirty="0" smtClean="0">
                <a:solidFill>
                  <a:srgbClr val="002060"/>
                </a:solidFill>
                <a:latin typeface="+mn-ea"/>
              </a:rPr>
              <a:t>k</a:t>
            </a:r>
            <a:r>
              <a:rPr lang="zh-CN" altLang="en-US" sz="2400" b="1" dirty="0">
                <a:solidFill>
                  <a:srgbClr val="002060"/>
                </a:solidFill>
                <a:latin typeface="+mn-ea"/>
              </a:rPr>
              <a:t>作为私钥，秘密保管，通过公钥来破解私钥十分困难</a:t>
            </a:r>
            <a:r>
              <a:rPr lang="zh-CN" altLang="en-US" sz="2400" b="1" dirty="0" smtClean="0">
                <a:solidFill>
                  <a:srgbClr val="002060"/>
                </a:solidFill>
                <a:latin typeface="+mn-ea"/>
              </a:rPr>
              <a:t>。</a:t>
            </a:r>
            <a:endParaRPr lang="zh-CN" altLang="en-US" sz="2400" b="1" dirty="0">
              <a:solidFill>
                <a:srgbClr val="002060"/>
              </a:solidFill>
              <a:latin typeface="+mn-ea"/>
            </a:endParaRPr>
          </a:p>
          <a:p>
            <a:pPr>
              <a:lnSpc>
                <a:spcPct val="150000"/>
              </a:lnSpc>
            </a:pPr>
            <a:r>
              <a:rPr lang="zh-CN" altLang="en-US" sz="2400" b="1" dirty="0" smtClean="0">
                <a:solidFill>
                  <a:srgbClr val="002060"/>
                </a:solidFill>
                <a:latin typeface="+mn-ea"/>
              </a:rPr>
              <a:t>   </a:t>
            </a:r>
            <a:endParaRPr lang="en-US" altLang="zh-CN" sz="2400" b="1" dirty="0" smtClean="0">
              <a:solidFill>
                <a:srgbClr val="002060"/>
              </a:solidFill>
              <a:latin typeface="+mn-ea"/>
            </a:endParaRPr>
          </a:p>
        </p:txBody>
      </p:sp>
    </p:spTree>
    <p:extLst>
      <p:ext uri="{BB962C8B-B14F-4D97-AF65-F5344CB8AC3E}">
        <p14:creationId xmlns:p14="http://schemas.microsoft.com/office/powerpoint/2010/main" val="6054803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52248" y="123808"/>
            <a:ext cx="3921081" cy="830997"/>
          </a:xfrm>
          <a:prstGeom prst="rect">
            <a:avLst/>
          </a:prstGeom>
        </p:spPr>
        <p:txBody>
          <a:bodyPr wrap="square">
            <a:spAutoFit/>
          </a:bodyPr>
          <a:lstStyle/>
          <a:p>
            <a:pPr lvl="1">
              <a:lnSpc>
                <a:spcPct val="150000"/>
              </a:lnSpc>
            </a:pPr>
            <a:r>
              <a:rPr lang="zh-CN" altLang="en-US" sz="3200" b="1" dirty="0" smtClean="0">
                <a:latin typeface="楷体" panose="02010609060101010101" pitchFamily="49" charset="-122"/>
                <a:ea typeface="楷体" panose="02010609060101010101" pitchFamily="49" charset="-122"/>
              </a:rPr>
              <a:t>五、</a:t>
            </a:r>
            <a:r>
              <a:rPr lang="en-US" altLang="zh-CN" sz="3200" b="1" dirty="0" smtClean="0">
                <a:latin typeface="楷体" panose="02010609060101010101" pitchFamily="49" charset="-122"/>
                <a:ea typeface="楷体" panose="02010609060101010101" pitchFamily="49" charset="-122"/>
              </a:rPr>
              <a:t>HASH</a:t>
            </a:r>
            <a:r>
              <a:rPr lang="zh-CN" altLang="en-US" sz="3200" b="1" dirty="0" smtClean="0">
                <a:latin typeface="楷体" panose="02010609060101010101" pitchFamily="49" charset="-122"/>
                <a:ea typeface="楷体" panose="02010609060101010101" pitchFamily="49" charset="-122"/>
              </a:rPr>
              <a:t>技术</a:t>
            </a:r>
            <a:endParaRPr lang="en-US" altLang="zh-CN" sz="2400" b="1" dirty="0">
              <a:latin typeface="楷体" panose="02010609060101010101" pitchFamily="49" charset="-122"/>
              <a:ea typeface="楷体" panose="02010609060101010101" pitchFamily="49" charset="-122"/>
            </a:endParaRPr>
          </a:p>
        </p:txBody>
      </p:sp>
      <p:sp>
        <p:nvSpPr>
          <p:cNvPr id="5" name="矩形 4"/>
          <p:cNvSpPr/>
          <p:nvPr/>
        </p:nvSpPr>
        <p:spPr>
          <a:xfrm>
            <a:off x="618980" y="1078180"/>
            <a:ext cx="10930596" cy="4862870"/>
          </a:xfrm>
          <a:prstGeom prst="rect">
            <a:avLst/>
          </a:prstGeom>
        </p:spPr>
        <p:txBody>
          <a:bodyPr wrap="square">
            <a:spAutoFit/>
          </a:bodyPr>
          <a:lstStyle/>
          <a:p>
            <a:pPr>
              <a:lnSpc>
                <a:spcPct val="150000"/>
              </a:lnSpc>
            </a:pPr>
            <a:r>
              <a:rPr lang="zh-CN" altLang="en-US" sz="2000" b="1" dirty="0" smtClean="0">
                <a:solidFill>
                  <a:schemeClr val="accent1"/>
                </a:solidFill>
                <a:latin typeface="华文宋体" panose="02010600040101010101" pitchFamily="2" charset="-122"/>
                <a:ea typeface="华文宋体" panose="02010600040101010101" pitchFamily="2" charset="-122"/>
              </a:rPr>
              <a:t>        </a:t>
            </a:r>
            <a:r>
              <a:rPr lang="zh-CN" altLang="en-US" sz="2000" b="1" dirty="0" smtClean="0">
                <a:solidFill>
                  <a:srgbClr val="002060"/>
                </a:solidFill>
                <a:latin typeface="华文宋体" panose="02010600040101010101" pitchFamily="2" charset="-122"/>
                <a:ea typeface="华文宋体" panose="02010600040101010101" pitchFamily="2" charset="-122"/>
              </a:rPr>
              <a:t>哈</a:t>
            </a:r>
            <a:r>
              <a:rPr lang="zh-CN" altLang="en-US" sz="2000" b="1" dirty="0">
                <a:solidFill>
                  <a:srgbClr val="002060"/>
                </a:solidFill>
                <a:latin typeface="华文宋体" panose="02010600040101010101" pitchFamily="2" charset="-122"/>
                <a:ea typeface="华文宋体" panose="02010600040101010101" pitchFamily="2" charset="-122"/>
              </a:rPr>
              <a:t>希函数用于创建任意长度的输入字符串、固定长度的文摘，</a:t>
            </a:r>
            <a:r>
              <a:rPr lang="zh-CN" altLang="en-US" sz="2000" b="1" dirty="0">
                <a:solidFill>
                  <a:srgbClr val="FF0000"/>
                </a:solidFill>
                <a:latin typeface="华文宋体" panose="02010600040101010101" pitchFamily="2" charset="-122"/>
                <a:ea typeface="华文宋体" panose="02010600040101010101" pitchFamily="2" charset="-122"/>
              </a:rPr>
              <a:t>所以常用于数字签名和消息认证代码中，如</a:t>
            </a:r>
            <a:r>
              <a:rPr lang="en-US" altLang="zh-CN" sz="2000" b="1" dirty="0">
                <a:solidFill>
                  <a:srgbClr val="FF0000"/>
                </a:solidFill>
                <a:latin typeface="华文宋体" panose="02010600040101010101" pitchFamily="2" charset="-122"/>
                <a:ea typeface="华文宋体" panose="02010600040101010101" pitchFamily="2" charset="-122"/>
              </a:rPr>
              <a:t>HMAC</a:t>
            </a:r>
            <a:r>
              <a:rPr lang="zh-CN" altLang="en-US" sz="2000" b="1" dirty="0">
                <a:solidFill>
                  <a:srgbClr val="FF0000"/>
                </a:solidFill>
                <a:latin typeface="华文宋体" panose="02010600040101010101" pitchFamily="2" charset="-122"/>
                <a:ea typeface="华文宋体" panose="02010600040101010101" pitchFamily="2" charset="-122"/>
              </a:rPr>
              <a:t>。</a:t>
            </a:r>
            <a:endParaRPr lang="en-US" altLang="zh-CN" sz="2000" b="1" dirty="0">
              <a:solidFill>
                <a:srgbClr val="FF0000"/>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u"/>
            </a:pPr>
            <a:r>
              <a:rPr lang="zh-CN" altLang="en-US" sz="2000" b="1" dirty="0">
                <a:solidFill>
                  <a:srgbClr val="002060"/>
                </a:solidFill>
                <a:latin typeface="华文宋体" panose="02010600040101010101" pitchFamily="2" charset="-122"/>
                <a:ea typeface="华文宋体" panose="02010600040101010101" pitchFamily="2" charset="-122"/>
              </a:rPr>
              <a:t>哈希函数的属性：</a:t>
            </a:r>
            <a:endParaRPr lang="en-US" altLang="zh-CN" sz="2000" b="1" dirty="0">
              <a:solidFill>
                <a:srgbClr val="002060"/>
              </a:solidFill>
              <a:latin typeface="华文宋体" panose="02010600040101010101" pitchFamily="2" charset="-122"/>
              <a:ea typeface="华文宋体" panose="02010600040101010101" pitchFamily="2" charset="-122"/>
            </a:endParaRPr>
          </a:p>
          <a:p>
            <a:pPr marL="914400" lvl="1" indent="-457200">
              <a:lnSpc>
                <a:spcPct val="150000"/>
              </a:lnSpc>
              <a:buFont typeface="+mj-lt"/>
              <a:buAutoNum type="arabicPeriod"/>
            </a:pPr>
            <a:r>
              <a:rPr lang="zh-CN" altLang="en-US" sz="2000" b="1" dirty="0">
                <a:solidFill>
                  <a:srgbClr val="002060"/>
                </a:solidFill>
                <a:latin typeface="华文宋体" panose="02010600040101010101" pitchFamily="2" charset="-122"/>
                <a:ea typeface="华文宋体" panose="02010600040101010101" pitchFamily="2" charset="-122"/>
              </a:rPr>
              <a:t>将消息压缩为固定长度的文摘</a:t>
            </a:r>
            <a:endParaRPr lang="en-US" altLang="zh-CN" sz="2000" b="1" dirty="0">
              <a:solidFill>
                <a:srgbClr val="002060"/>
              </a:solidFill>
              <a:latin typeface="华文宋体" panose="02010600040101010101" pitchFamily="2" charset="-122"/>
              <a:ea typeface="华文宋体" panose="02010600040101010101" pitchFamily="2" charset="-122"/>
            </a:endParaRPr>
          </a:p>
          <a:p>
            <a:pPr marL="914400" lvl="1" indent="-457200">
              <a:lnSpc>
                <a:spcPct val="150000"/>
              </a:lnSpc>
              <a:buFont typeface="+mj-lt"/>
              <a:buAutoNum type="arabicPeriod"/>
            </a:pPr>
            <a:r>
              <a:rPr lang="zh-CN" altLang="en-US" sz="2000" b="1" dirty="0">
                <a:solidFill>
                  <a:srgbClr val="002060"/>
                </a:solidFill>
                <a:latin typeface="华文宋体" panose="02010600040101010101" pitchFamily="2" charset="-122"/>
                <a:ea typeface="华文宋体" panose="02010600040101010101" pitchFamily="2" charset="-122"/>
              </a:rPr>
              <a:t>易于计算：无论消息量大小如何，均可实现快速计算。</a:t>
            </a:r>
            <a:endParaRPr lang="en-US" altLang="zh-CN" sz="2000" b="1" dirty="0">
              <a:solidFill>
                <a:srgbClr val="002060"/>
              </a:solidFill>
              <a:latin typeface="华文宋体" panose="02010600040101010101" pitchFamily="2" charset="-122"/>
              <a:ea typeface="华文宋体" panose="02010600040101010101" pitchFamily="2" charset="-122"/>
            </a:endParaRPr>
          </a:p>
          <a:p>
            <a:pPr marL="914400" lvl="1" indent="-457200">
              <a:lnSpc>
                <a:spcPct val="150000"/>
              </a:lnSpc>
              <a:buFont typeface="+mj-lt"/>
              <a:buAutoNum type="arabicPeriod"/>
            </a:pPr>
            <a:r>
              <a:rPr lang="zh-CN" altLang="en-US" sz="2000" b="1" dirty="0">
                <a:solidFill>
                  <a:srgbClr val="002060"/>
                </a:solidFill>
                <a:latin typeface="华文宋体" panose="02010600040101010101" pitchFamily="2" charset="-122"/>
                <a:ea typeface="华文宋体" panose="02010600040101010101" pitchFamily="2" charset="-122"/>
              </a:rPr>
              <a:t>抗原像性（单向属性）</a:t>
            </a:r>
            <a:r>
              <a:rPr lang="zh-CN" altLang="en-US" sz="2000" b="1" dirty="0" smtClean="0">
                <a:solidFill>
                  <a:srgbClr val="002060"/>
                </a:solidFill>
                <a:latin typeface="华文宋体" panose="02010600040101010101" pitchFamily="2" charset="-122"/>
                <a:ea typeface="华文宋体" panose="02010600040101010101" pitchFamily="2" charset="-122"/>
              </a:rPr>
              <a:t>：</a:t>
            </a:r>
            <a:r>
              <a:rPr lang="en-US" altLang="zh-CN" sz="2000" b="1" dirty="0" smtClean="0">
                <a:solidFill>
                  <a:srgbClr val="002060"/>
                </a:solidFill>
                <a:latin typeface="华文宋体" panose="02010600040101010101" pitchFamily="2" charset="-122"/>
                <a:ea typeface="华文宋体" panose="02010600040101010101" pitchFamily="2" charset="-122"/>
              </a:rPr>
              <a:t>h(x</a:t>
            </a:r>
            <a:r>
              <a:rPr lang="en-US" altLang="zh-CN" sz="2000" b="1" dirty="0">
                <a:solidFill>
                  <a:srgbClr val="002060"/>
                </a:solidFill>
                <a:latin typeface="华文宋体" panose="02010600040101010101" pitchFamily="2" charset="-122"/>
                <a:ea typeface="华文宋体" panose="02010600040101010101" pitchFamily="2" charset="-122"/>
              </a:rPr>
              <a:t>)=y</a:t>
            </a:r>
            <a:r>
              <a:rPr lang="zh-CN" altLang="en-US" sz="2000" b="1" dirty="0">
                <a:solidFill>
                  <a:srgbClr val="002060"/>
                </a:solidFill>
                <a:latin typeface="华文宋体" panose="02010600040101010101" pitchFamily="2" charset="-122"/>
                <a:ea typeface="华文宋体" panose="02010600040101010101" pitchFamily="2" charset="-122"/>
              </a:rPr>
              <a:t>，</a:t>
            </a:r>
            <a:r>
              <a:rPr lang="en-US" altLang="zh-CN" sz="2000" b="1" dirty="0">
                <a:solidFill>
                  <a:srgbClr val="002060"/>
                </a:solidFill>
                <a:latin typeface="华文宋体" panose="02010600040101010101" pitchFamily="2" charset="-122"/>
                <a:ea typeface="华文宋体" panose="02010600040101010101" pitchFamily="2" charset="-122"/>
              </a:rPr>
              <a:t>h</a:t>
            </a:r>
            <a:r>
              <a:rPr lang="zh-CN" altLang="en-US" sz="2000" b="1" dirty="0">
                <a:solidFill>
                  <a:srgbClr val="002060"/>
                </a:solidFill>
                <a:latin typeface="华文宋体" panose="02010600040101010101" pitchFamily="2" charset="-122"/>
                <a:ea typeface="华文宋体" panose="02010600040101010101" pitchFamily="2" charset="-122"/>
              </a:rPr>
              <a:t>表示哈希函数，</a:t>
            </a:r>
            <a:r>
              <a:rPr lang="en-US" altLang="zh-CN" sz="2000" b="1" dirty="0">
                <a:solidFill>
                  <a:srgbClr val="002060"/>
                </a:solidFill>
                <a:latin typeface="华文宋体" panose="02010600040101010101" pitchFamily="2" charset="-122"/>
                <a:ea typeface="华文宋体" panose="02010600040101010101" pitchFamily="2" charset="-122"/>
              </a:rPr>
              <a:t>x</a:t>
            </a:r>
            <a:r>
              <a:rPr lang="zh-CN" altLang="en-US" sz="2000" b="1" dirty="0">
                <a:solidFill>
                  <a:srgbClr val="002060"/>
                </a:solidFill>
                <a:latin typeface="华文宋体" panose="02010600040101010101" pitchFamily="2" charset="-122"/>
                <a:ea typeface="华文宋体" panose="02010600040101010101" pitchFamily="2" charset="-122"/>
              </a:rPr>
              <a:t>表示输入，</a:t>
            </a:r>
            <a:r>
              <a:rPr lang="en-US" altLang="zh-CN" sz="2000" b="1" dirty="0">
                <a:solidFill>
                  <a:srgbClr val="002060"/>
                </a:solidFill>
                <a:latin typeface="华文宋体" panose="02010600040101010101" pitchFamily="2" charset="-122"/>
                <a:ea typeface="华文宋体" panose="02010600040101010101" pitchFamily="2" charset="-122"/>
              </a:rPr>
              <a:t>y</a:t>
            </a:r>
            <a:r>
              <a:rPr lang="zh-CN" altLang="en-US" sz="2000" b="1" dirty="0">
                <a:solidFill>
                  <a:srgbClr val="002060"/>
                </a:solidFill>
                <a:latin typeface="华文宋体" panose="02010600040101010101" pitchFamily="2" charset="-122"/>
                <a:ea typeface="华文宋体" panose="02010600040101010101" pitchFamily="2" charset="-122"/>
              </a:rPr>
              <a:t>表示哈希值。</a:t>
            </a:r>
            <a:r>
              <a:rPr lang="en-US" altLang="zh-CN" sz="2000" b="1" dirty="0">
                <a:solidFill>
                  <a:srgbClr val="002060"/>
                </a:solidFill>
                <a:latin typeface="华文宋体" panose="02010600040101010101" pitchFamily="2" charset="-122"/>
                <a:ea typeface="华文宋体" panose="02010600040101010101" pitchFamily="2" charset="-122"/>
              </a:rPr>
              <a:t>y</a:t>
            </a:r>
            <a:r>
              <a:rPr lang="zh-CN" altLang="en-US" sz="2000" b="1" dirty="0">
                <a:solidFill>
                  <a:srgbClr val="002060"/>
                </a:solidFill>
                <a:latin typeface="华文宋体" panose="02010600040101010101" pitchFamily="2" charset="-122"/>
                <a:ea typeface="华文宋体" panose="02010600040101010101" pitchFamily="2" charset="-122"/>
              </a:rPr>
              <a:t>不能逆向计算出</a:t>
            </a:r>
            <a:r>
              <a:rPr lang="en-US" altLang="zh-CN" sz="2000" b="1" dirty="0">
                <a:solidFill>
                  <a:srgbClr val="002060"/>
                </a:solidFill>
                <a:latin typeface="华文宋体" panose="02010600040101010101" pitchFamily="2" charset="-122"/>
                <a:ea typeface="华文宋体" panose="02010600040101010101" pitchFamily="2" charset="-122"/>
              </a:rPr>
              <a:t>x</a:t>
            </a:r>
            <a:r>
              <a:rPr lang="zh-CN" altLang="en-US" sz="2000" b="1" dirty="0">
                <a:solidFill>
                  <a:srgbClr val="002060"/>
                </a:solidFill>
                <a:latin typeface="华文宋体" panose="02010600040101010101" pitchFamily="2" charset="-122"/>
                <a:ea typeface="华文宋体" panose="02010600040101010101" pitchFamily="2" charset="-122"/>
              </a:rPr>
              <a:t>。</a:t>
            </a:r>
            <a:endParaRPr lang="en-US" altLang="zh-CN" sz="2000" b="1" dirty="0">
              <a:solidFill>
                <a:srgbClr val="002060"/>
              </a:solidFill>
              <a:latin typeface="华文宋体" panose="02010600040101010101" pitchFamily="2" charset="-122"/>
              <a:ea typeface="华文宋体" panose="02010600040101010101" pitchFamily="2" charset="-122"/>
            </a:endParaRPr>
          </a:p>
          <a:p>
            <a:pPr marL="914400" lvl="1" indent="-457200">
              <a:lnSpc>
                <a:spcPct val="150000"/>
              </a:lnSpc>
              <a:buFont typeface="+mj-lt"/>
              <a:buAutoNum type="arabicPeriod"/>
            </a:pPr>
            <a:r>
              <a:rPr lang="zh-CN" altLang="en-US" sz="2000" b="1" dirty="0">
                <a:solidFill>
                  <a:srgbClr val="002060"/>
                </a:solidFill>
                <a:latin typeface="华文宋体" panose="02010600040101010101" pitchFamily="2" charset="-122"/>
                <a:ea typeface="华文宋体" panose="02010600040101010101" pitchFamily="2" charset="-122"/>
              </a:rPr>
              <a:t>抗第二原像性（弱抗冲突性）</a:t>
            </a:r>
            <a:r>
              <a:rPr lang="zh-CN" altLang="en-US" sz="2000" b="1" dirty="0" smtClean="0">
                <a:solidFill>
                  <a:srgbClr val="002060"/>
                </a:solidFill>
                <a:latin typeface="华文宋体" panose="02010600040101010101" pitchFamily="2" charset="-122"/>
                <a:ea typeface="华文宋体" panose="02010600040101010101" pitchFamily="2" charset="-122"/>
              </a:rPr>
              <a:t>：给定</a:t>
            </a:r>
            <a:r>
              <a:rPr lang="en-US" altLang="zh-CN" sz="2000" b="1" dirty="0">
                <a:solidFill>
                  <a:srgbClr val="002060"/>
                </a:solidFill>
                <a:latin typeface="华文宋体" panose="02010600040101010101" pitchFamily="2" charset="-122"/>
                <a:ea typeface="华文宋体" panose="02010600040101010101" pitchFamily="2" charset="-122"/>
              </a:rPr>
              <a:t>x</a:t>
            </a:r>
            <a:r>
              <a:rPr lang="zh-CN" altLang="en-US" sz="2000" b="1" dirty="0">
                <a:solidFill>
                  <a:srgbClr val="002060"/>
                </a:solidFill>
                <a:latin typeface="华文宋体" panose="02010600040101010101" pitchFamily="2" charset="-122"/>
                <a:ea typeface="华文宋体" panose="02010600040101010101" pitchFamily="2" charset="-122"/>
              </a:rPr>
              <a:t>和</a:t>
            </a:r>
            <a:r>
              <a:rPr lang="en-US" altLang="zh-CN" sz="2000" b="1" dirty="0">
                <a:solidFill>
                  <a:srgbClr val="002060"/>
                </a:solidFill>
                <a:latin typeface="华文宋体" panose="02010600040101010101" pitchFamily="2" charset="-122"/>
                <a:ea typeface="华文宋体" panose="02010600040101010101" pitchFamily="2" charset="-122"/>
              </a:rPr>
              <a:t>h(x)</a:t>
            </a:r>
            <a:r>
              <a:rPr lang="zh-CN" altLang="en-US" sz="2000" b="1" dirty="0">
                <a:solidFill>
                  <a:srgbClr val="002060"/>
                </a:solidFill>
                <a:latin typeface="华文宋体" panose="02010600040101010101" pitchFamily="2" charset="-122"/>
                <a:ea typeface="华文宋体" panose="02010600040101010101" pitchFamily="2" charset="-122"/>
              </a:rPr>
              <a:t>，几乎无法获得任何其他的消息</a:t>
            </a:r>
            <a:r>
              <a:rPr lang="en-US" altLang="zh-CN" sz="2000" b="1" dirty="0">
                <a:solidFill>
                  <a:srgbClr val="002060"/>
                </a:solidFill>
                <a:latin typeface="华文宋体" panose="02010600040101010101" pitchFamily="2" charset="-122"/>
                <a:ea typeface="华文宋体" panose="02010600040101010101" pitchFamily="2" charset="-122"/>
              </a:rPr>
              <a:t>m</a:t>
            </a:r>
            <a:r>
              <a:rPr lang="zh-CN" altLang="en-US" sz="2000" b="1" dirty="0">
                <a:solidFill>
                  <a:srgbClr val="002060"/>
                </a:solidFill>
                <a:latin typeface="华文宋体" panose="02010600040101010101" pitchFamily="2" charset="-122"/>
                <a:ea typeface="华文宋体" panose="02010600040101010101" pitchFamily="2" charset="-122"/>
              </a:rPr>
              <a:t>。其中，</a:t>
            </a:r>
            <a:r>
              <a:rPr lang="en-US" altLang="zh-CN" sz="2000" b="1" dirty="0">
                <a:solidFill>
                  <a:srgbClr val="002060"/>
                </a:solidFill>
                <a:latin typeface="华文宋体" panose="02010600040101010101" pitchFamily="2" charset="-122"/>
                <a:ea typeface="华文宋体" panose="02010600040101010101" pitchFamily="2" charset="-122"/>
              </a:rPr>
              <a:t>m!=x </a:t>
            </a:r>
            <a:r>
              <a:rPr lang="zh-CN" altLang="en-US" sz="2000" b="1" dirty="0">
                <a:solidFill>
                  <a:srgbClr val="002060"/>
                </a:solidFill>
                <a:latin typeface="华文宋体" panose="02010600040101010101" pitchFamily="2" charset="-122"/>
                <a:ea typeface="华文宋体" panose="02010600040101010101" pitchFamily="2" charset="-122"/>
              </a:rPr>
              <a:t>且 </a:t>
            </a:r>
            <a:r>
              <a:rPr lang="en-US" altLang="zh-CN" sz="2000" b="1" dirty="0">
                <a:solidFill>
                  <a:srgbClr val="002060"/>
                </a:solidFill>
                <a:latin typeface="华文宋体" panose="02010600040101010101" pitchFamily="2" charset="-122"/>
                <a:ea typeface="华文宋体" panose="02010600040101010101" pitchFamily="2" charset="-122"/>
              </a:rPr>
              <a:t>h(m)=h(x)</a:t>
            </a:r>
            <a:r>
              <a:rPr lang="zh-CN" altLang="en-US" sz="2000" b="1" dirty="0">
                <a:solidFill>
                  <a:srgbClr val="002060"/>
                </a:solidFill>
                <a:latin typeface="华文宋体" panose="02010600040101010101" pitchFamily="2" charset="-122"/>
                <a:ea typeface="华文宋体" panose="02010600040101010101" pitchFamily="2" charset="-122"/>
              </a:rPr>
              <a:t>。</a:t>
            </a:r>
            <a:endParaRPr lang="en-US" altLang="zh-CN" sz="2000" b="1" dirty="0">
              <a:solidFill>
                <a:srgbClr val="002060"/>
              </a:solidFill>
              <a:latin typeface="华文宋体" panose="02010600040101010101" pitchFamily="2" charset="-122"/>
              <a:ea typeface="华文宋体" panose="02010600040101010101" pitchFamily="2" charset="-122"/>
            </a:endParaRPr>
          </a:p>
          <a:p>
            <a:pPr marL="914400" lvl="1" indent="-457200">
              <a:buFont typeface="+mj-lt"/>
              <a:buAutoNum type="arabicPeriod"/>
            </a:pPr>
            <a:r>
              <a:rPr lang="zh-CN" altLang="en-US" sz="2000" b="1" dirty="0">
                <a:solidFill>
                  <a:srgbClr val="002060"/>
                </a:solidFill>
                <a:latin typeface="华文宋体" panose="02010600040101010101" pitchFamily="2" charset="-122"/>
                <a:ea typeface="华文宋体" panose="02010600040101010101" pitchFamily="2" charset="-122"/>
              </a:rPr>
              <a:t>抗冲突性（强抗冲突性）</a:t>
            </a:r>
            <a:r>
              <a:rPr lang="zh-CN" altLang="en-US" sz="2000" b="1" dirty="0" smtClean="0">
                <a:solidFill>
                  <a:srgbClr val="002060"/>
                </a:solidFill>
                <a:latin typeface="华文宋体" panose="02010600040101010101" pitchFamily="2" charset="-122"/>
                <a:ea typeface="华文宋体" panose="02010600040101010101" pitchFamily="2" charset="-122"/>
              </a:rPr>
              <a:t>：两</a:t>
            </a:r>
            <a:r>
              <a:rPr lang="zh-CN" altLang="en-US" sz="2000" b="1" dirty="0">
                <a:solidFill>
                  <a:srgbClr val="002060"/>
                </a:solidFill>
                <a:latin typeface="华文宋体" panose="02010600040101010101" pitchFamily="2" charset="-122"/>
                <a:ea typeface="华文宋体" panose="02010600040101010101" pitchFamily="2" charset="-122"/>
              </a:rPr>
              <a:t>个不同的散列信息不可散列至相同的输出结果。</a:t>
            </a:r>
            <a:endParaRPr lang="en-US" altLang="zh-CN" sz="2000" b="1" dirty="0">
              <a:solidFill>
                <a:srgbClr val="002060"/>
              </a:solidFill>
              <a:latin typeface="华文宋体" panose="02010600040101010101" pitchFamily="2" charset="-122"/>
              <a:ea typeface="华文宋体" panose="02010600040101010101" pitchFamily="2" charset="-122"/>
            </a:endParaRPr>
          </a:p>
          <a:p>
            <a:pPr marL="914400" lvl="1" indent="-457200">
              <a:buFont typeface="+mj-lt"/>
              <a:buAutoNum type="arabicPeriod"/>
            </a:pPr>
            <a:r>
              <a:rPr lang="zh-CN" altLang="en-US" sz="2000" b="1" dirty="0">
                <a:solidFill>
                  <a:srgbClr val="002060"/>
                </a:solidFill>
                <a:latin typeface="华文宋体" panose="02010600040101010101" pitchFamily="2" charset="-122"/>
                <a:ea typeface="华文宋体" panose="02010600040101010101" pitchFamily="2" charset="-122"/>
              </a:rPr>
              <a:t>信息文摘（</a:t>
            </a:r>
            <a:r>
              <a:rPr lang="en-US" altLang="zh-CN" sz="2000" b="1" dirty="0">
                <a:solidFill>
                  <a:srgbClr val="002060"/>
                </a:solidFill>
                <a:latin typeface="华文宋体" panose="02010600040101010101" pitchFamily="2" charset="-122"/>
                <a:ea typeface="华文宋体" panose="02010600040101010101" pitchFamily="2" charset="-122"/>
              </a:rPr>
              <a:t>MD</a:t>
            </a:r>
            <a:r>
              <a:rPr lang="zh-CN" altLang="en-US" sz="2000" b="1" dirty="0">
                <a:solidFill>
                  <a:srgbClr val="002060"/>
                </a:solidFill>
                <a:latin typeface="华文宋体" panose="02010600040101010101" pitchFamily="2" charset="-122"/>
                <a:ea typeface="华文宋体" panose="02010600040101010101" pitchFamily="2" charset="-122"/>
              </a:rPr>
              <a:t>）：通常用于文件完整性检验，但缺乏安全性。</a:t>
            </a:r>
            <a:endParaRPr lang="en-US" altLang="zh-CN" sz="2000" b="1" dirty="0">
              <a:solidFill>
                <a:srgbClr val="002060"/>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164528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52248" y="123808"/>
            <a:ext cx="3921081" cy="830997"/>
          </a:xfrm>
          <a:prstGeom prst="rect">
            <a:avLst/>
          </a:prstGeom>
        </p:spPr>
        <p:txBody>
          <a:bodyPr wrap="square">
            <a:spAutoFit/>
          </a:bodyPr>
          <a:lstStyle/>
          <a:p>
            <a:pPr lvl="1">
              <a:lnSpc>
                <a:spcPct val="150000"/>
              </a:lnSpc>
            </a:pPr>
            <a:r>
              <a:rPr lang="zh-CN" altLang="en-US" sz="3200" b="1" dirty="0" smtClean="0">
                <a:latin typeface="楷体" panose="02010609060101010101" pitchFamily="49" charset="-122"/>
                <a:ea typeface="楷体" panose="02010609060101010101" pitchFamily="49" charset="-122"/>
              </a:rPr>
              <a:t>五、</a:t>
            </a:r>
            <a:r>
              <a:rPr lang="en-US" altLang="zh-CN" sz="3200" b="1" dirty="0" smtClean="0">
                <a:latin typeface="楷体" panose="02010609060101010101" pitchFamily="49" charset="-122"/>
                <a:ea typeface="楷体" panose="02010609060101010101" pitchFamily="49" charset="-122"/>
              </a:rPr>
              <a:t>HASH</a:t>
            </a:r>
            <a:r>
              <a:rPr lang="zh-CN" altLang="en-US" sz="3200" b="1" dirty="0" smtClean="0">
                <a:latin typeface="楷体" panose="02010609060101010101" pitchFamily="49" charset="-122"/>
                <a:ea typeface="楷体" panose="02010609060101010101" pitchFamily="49" charset="-122"/>
              </a:rPr>
              <a:t>技术</a:t>
            </a:r>
            <a:endParaRPr lang="en-US" altLang="zh-CN" sz="2400" b="1" dirty="0">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5" name="矩形 4"/>
              <p:cNvSpPr/>
              <p:nvPr/>
            </p:nvSpPr>
            <p:spPr>
              <a:xfrm>
                <a:off x="618980" y="1078180"/>
                <a:ext cx="10930596" cy="4818883"/>
              </a:xfrm>
              <a:prstGeom prst="rect">
                <a:avLst/>
              </a:prstGeom>
            </p:spPr>
            <p:txBody>
              <a:bodyPr wrap="square">
                <a:spAutoFit/>
              </a:bodyPr>
              <a:lstStyle/>
              <a:p>
                <a:pPr lvl="1"/>
                <a:r>
                  <a:rPr lang="zh-CN" altLang="en-US" sz="2000" b="1" dirty="0" smtClean="0">
                    <a:solidFill>
                      <a:srgbClr val="002060"/>
                    </a:solidFill>
                    <a:latin typeface="华文宋体" panose="02010600040101010101" pitchFamily="2" charset="-122"/>
                    <a:ea typeface="华文宋体" panose="02010600040101010101" pitchFamily="2" charset="-122"/>
                  </a:rPr>
                  <a:t>      </a:t>
                </a:r>
                <a:r>
                  <a:rPr lang="en-US" altLang="zh-CN" sz="2000" b="1" dirty="0">
                    <a:solidFill>
                      <a:srgbClr val="002060"/>
                    </a:solidFill>
                    <a:latin typeface="华文宋体" panose="02010600040101010101" pitchFamily="2" charset="-122"/>
                    <a:ea typeface="华文宋体" panose="02010600040101010101" pitchFamily="2" charset="-122"/>
                  </a:rPr>
                  <a:t>SHA256</a:t>
                </a:r>
                <a:r>
                  <a:rPr lang="zh-CN" altLang="en-US" sz="2000" b="1" dirty="0">
                    <a:solidFill>
                      <a:srgbClr val="002060"/>
                    </a:solidFill>
                    <a:latin typeface="华文宋体" panose="02010600040101010101" pitchFamily="2" charset="-122"/>
                    <a:ea typeface="华文宋体" panose="02010600040101010101" pitchFamily="2" charset="-122"/>
                  </a:rPr>
                  <a:t>：输入消息大小小于</a:t>
                </a:r>
                <a14:m>
                  <m:oMath xmlns:m="http://schemas.openxmlformats.org/officeDocument/2006/math">
                    <m:sSup>
                      <m:sSupPr>
                        <m:ctrlPr>
                          <a:rPr lang="en-US" altLang="zh-CN" sz="2000" b="1" i="1">
                            <a:solidFill>
                              <a:srgbClr val="002060"/>
                            </a:solidFill>
                            <a:latin typeface="Cambria Math" panose="02040503050406030204" pitchFamily="18" charset="0"/>
                            <a:ea typeface="华文宋体" panose="02010600040101010101" pitchFamily="2" charset="-122"/>
                          </a:rPr>
                        </m:ctrlPr>
                      </m:sSupPr>
                      <m:e>
                        <m:r>
                          <a:rPr lang="en-US" altLang="zh-CN" sz="2000" b="1" i="1">
                            <a:solidFill>
                              <a:srgbClr val="002060"/>
                            </a:solidFill>
                            <a:latin typeface="Cambria Math" panose="02040503050406030204" pitchFamily="18" charset="0"/>
                            <a:ea typeface="华文宋体" panose="02010600040101010101" pitchFamily="2" charset="-122"/>
                          </a:rPr>
                          <m:t>𝟐</m:t>
                        </m:r>
                      </m:e>
                      <m:sup>
                        <m:r>
                          <a:rPr lang="en-US" altLang="zh-CN" sz="2000" b="1" i="1">
                            <a:solidFill>
                              <a:srgbClr val="002060"/>
                            </a:solidFill>
                            <a:latin typeface="Cambria Math" panose="02040503050406030204" pitchFamily="18" charset="0"/>
                            <a:ea typeface="华文宋体" panose="02010600040101010101" pitchFamily="2" charset="-122"/>
                          </a:rPr>
                          <m:t>𝟔𝟒</m:t>
                        </m:r>
                      </m:sup>
                    </m:sSup>
                  </m:oMath>
                </a14:m>
                <a:r>
                  <a:rPr lang="zh-CN" altLang="en-US" sz="2000" b="1" dirty="0">
                    <a:solidFill>
                      <a:srgbClr val="002060"/>
                    </a:solidFill>
                    <a:latin typeface="华文宋体" panose="02010600040101010101" pitchFamily="2" charset="-122"/>
                    <a:ea typeface="华文宋体" panose="02010600040101010101" pitchFamily="2" charset="-122"/>
                  </a:rPr>
                  <a:t>位。其中，块大小为</a:t>
                </a:r>
                <a:r>
                  <a:rPr lang="en-US" altLang="zh-CN" sz="2000" b="1" dirty="0">
                    <a:solidFill>
                      <a:srgbClr val="002060"/>
                    </a:solidFill>
                    <a:latin typeface="华文宋体" panose="02010600040101010101" pitchFamily="2" charset="-122"/>
                    <a:ea typeface="华文宋体" panose="02010600040101010101" pitchFamily="2" charset="-122"/>
                  </a:rPr>
                  <a:t>512</a:t>
                </a:r>
                <a:r>
                  <a:rPr lang="zh-CN" altLang="en-US" sz="2000" b="1" dirty="0">
                    <a:solidFill>
                      <a:srgbClr val="002060"/>
                    </a:solidFill>
                    <a:latin typeface="华文宋体" panose="02010600040101010101" pitchFamily="2" charset="-122"/>
                    <a:ea typeface="华文宋体" panose="02010600040101010101" pitchFamily="2" charset="-122"/>
                  </a:rPr>
                  <a:t>位，字大小为</a:t>
                </a:r>
                <a:r>
                  <a:rPr lang="en-US" altLang="zh-CN" sz="2000" b="1" dirty="0">
                    <a:solidFill>
                      <a:srgbClr val="002060"/>
                    </a:solidFill>
                    <a:latin typeface="华文宋体" panose="02010600040101010101" pitchFamily="2" charset="-122"/>
                    <a:ea typeface="华文宋体" panose="02010600040101010101" pitchFamily="2" charset="-122"/>
                  </a:rPr>
                  <a:t>32</a:t>
                </a:r>
                <a:r>
                  <a:rPr lang="zh-CN" altLang="en-US" sz="2000" b="1" dirty="0">
                    <a:solidFill>
                      <a:srgbClr val="002060"/>
                    </a:solidFill>
                    <a:latin typeface="华文宋体" panose="02010600040101010101" pitchFamily="2" charset="-122"/>
                    <a:ea typeface="华文宋体" panose="02010600040101010101" pitchFamily="2" charset="-122"/>
                  </a:rPr>
                  <a:t>位，输出为</a:t>
                </a:r>
                <a:r>
                  <a:rPr lang="en-US" altLang="zh-CN" sz="2000" b="1" dirty="0">
                    <a:solidFill>
                      <a:srgbClr val="002060"/>
                    </a:solidFill>
                    <a:latin typeface="华文宋体" panose="02010600040101010101" pitchFamily="2" charset="-122"/>
                    <a:ea typeface="华文宋体" panose="02010600040101010101" pitchFamily="2" charset="-122"/>
                  </a:rPr>
                  <a:t>256</a:t>
                </a:r>
                <a:r>
                  <a:rPr lang="zh-CN" altLang="en-US" sz="2000" b="1" dirty="0">
                    <a:solidFill>
                      <a:srgbClr val="002060"/>
                    </a:solidFill>
                    <a:latin typeface="华文宋体" panose="02010600040101010101" pitchFamily="2" charset="-122"/>
                    <a:ea typeface="华文宋体" panose="02010600040101010101" pitchFamily="2" charset="-122"/>
                  </a:rPr>
                  <a:t>位的文摘。</a:t>
                </a:r>
                <a:endParaRPr lang="en-US" altLang="zh-CN" sz="2000" b="1" dirty="0">
                  <a:solidFill>
                    <a:srgbClr val="002060"/>
                  </a:solidFill>
                  <a:latin typeface="华文宋体" panose="02010600040101010101" pitchFamily="2" charset="-122"/>
                  <a:ea typeface="华文宋体" panose="02010600040101010101" pitchFamily="2" charset="-122"/>
                </a:endParaRPr>
              </a:p>
              <a:p>
                <a:pPr marL="800100" lvl="1" indent="-342900">
                  <a:lnSpc>
                    <a:spcPct val="150000"/>
                  </a:lnSpc>
                  <a:buFont typeface="Wingdings" panose="05000000000000000000" pitchFamily="2" charset="2"/>
                  <a:buChar char="u"/>
                </a:pPr>
                <a:r>
                  <a:rPr lang="zh-CN" altLang="en-US" sz="2000" b="1" dirty="0">
                    <a:solidFill>
                      <a:srgbClr val="002060"/>
                    </a:solidFill>
                    <a:latin typeface="华文宋体" panose="02010600040101010101" pitchFamily="2" charset="-122"/>
                    <a:ea typeface="华文宋体" panose="02010600040101010101" pitchFamily="2" charset="-122"/>
                  </a:rPr>
                  <a:t>预处理算法：</a:t>
                </a:r>
                <a:endParaRPr lang="en-US" altLang="zh-CN" sz="2000" b="1" dirty="0">
                  <a:solidFill>
                    <a:srgbClr val="002060"/>
                  </a:solidFill>
                  <a:latin typeface="华文宋体" panose="02010600040101010101" pitchFamily="2" charset="-122"/>
                  <a:ea typeface="华文宋体" panose="02010600040101010101" pitchFamily="2" charset="-122"/>
                </a:endParaRPr>
              </a:p>
              <a:p>
                <a:pPr marL="1371600" lvl="2" indent="-457200">
                  <a:buFont typeface="+mj-lt"/>
                  <a:buAutoNum type="alphaLcParenR"/>
                </a:pPr>
                <a:r>
                  <a:rPr lang="zh-CN" altLang="en-US" sz="2000" b="1" dirty="0">
                    <a:solidFill>
                      <a:srgbClr val="002060"/>
                    </a:solidFill>
                    <a:latin typeface="华文宋体" panose="02010600040101010101" pitchFamily="2" charset="-122"/>
                    <a:ea typeface="华文宋体" panose="02010600040101010101" pitchFamily="2" charset="-122"/>
                  </a:rPr>
                  <a:t>如果小于</a:t>
                </a:r>
                <a:r>
                  <a:rPr lang="en-US" altLang="zh-CN" sz="2000" b="1" dirty="0">
                    <a:solidFill>
                      <a:srgbClr val="002060"/>
                    </a:solidFill>
                    <a:latin typeface="华文宋体" panose="02010600040101010101" pitchFamily="2" charset="-122"/>
                    <a:ea typeface="华文宋体" panose="02010600040101010101" pitchFamily="2" charset="-122"/>
                  </a:rPr>
                  <a:t>512</a:t>
                </a:r>
                <a:r>
                  <a:rPr lang="zh-CN" altLang="en-US" sz="2000" b="1" dirty="0">
                    <a:solidFill>
                      <a:srgbClr val="002060"/>
                    </a:solidFill>
                    <a:latin typeface="华文宋体" panose="02010600040101010101" pitchFamily="2" charset="-122"/>
                    <a:ea typeface="华文宋体" panose="02010600040101010101" pitchFamily="2" charset="-122"/>
                  </a:rPr>
                  <a:t>位块尺寸，填充为</a:t>
                </a:r>
                <a:r>
                  <a:rPr lang="en-US" altLang="zh-CN" sz="2000" b="1" dirty="0">
                    <a:solidFill>
                      <a:srgbClr val="002060"/>
                    </a:solidFill>
                    <a:latin typeface="华文宋体" panose="02010600040101010101" pitchFamily="2" charset="-122"/>
                    <a:ea typeface="华文宋体" panose="02010600040101010101" pitchFamily="2" charset="-122"/>
                  </a:rPr>
                  <a:t>512</a:t>
                </a:r>
                <a:r>
                  <a:rPr lang="zh-CN" altLang="en-US" sz="2000" b="1" dirty="0">
                    <a:solidFill>
                      <a:srgbClr val="002060"/>
                    </a:solidFill>
                    <a:latin typeface="华文宋体" panose="02010600040101010101" pitchFamily="2" charset="-122"/>
                    <a:ea typeface="华文宋体" panose="02010600040101010101" pitchFamily="2" charset="-122"/>
                  </a:rPr>
                  <a:t>位块尺寸。</a:t>
                </a:r>
                <a:endParaRPr lang="en-US" altLang="zh-CN" sz="2000" b="1" dirty="0">
                  <a:solidFill>
                    <a:srgbClr val="002060"/>
                  </a:solidFill>
                  <a:latin typeface="华文宋体" panose="02010600040101010101" pitchFamily="2" charset="-122"/>
                  <a:ea typeface="华文宋体" panose="02010600040101010101" pitchFamily="2" charset="-122"/>
                </a:endParaRPr>
              </a:p>
              <a:p>
                <a:pPr marL="1371600" lvl="2" indent="-457200">
                  <a:buFont typeface="+mj-lt"/>
                  <a:buAutoNum type="alphaLcParenR"/>
                </a:pPr>
                <a:r>
                  <a:rPr lang="zh-CN" altLang="en-US" sz="2000" b="1" dirty="0">
                    <a:solidFill>
                      <a:srgbClr val="002060"/>
                    </a:solidFill>
                    <a:latin typeface="华文宋体" panose="02010600040101010101" pitchFamily="2" charset="-122"/>
                    <a:ea typeface="华文宋体" panose="02010600040101010101" pitchFamily="2" charset="-122"/>
                  </a:rPr>
                  <a:t>将消息解析为消息块，确保消息及其填充内容划分为</a:t>
                </a:r>
                <a:r>
                  <a:rPr lang="en-US" altLang="zh-CN" sz="2000" b="1" dirty="0">
                    <a:solidFill>
                      <a:srgbClr val="002060"/>
                    </a:solidFill>
                    <a:latin typeface="华文宋体" panose="02010600040101010101" pitchFamily="2" charset="-122"/>
                    <a:ea typeface="华文宋体" panose="02010600040101010101" pitchFamily="2" charset="-122"/>
                  </a:rPr>
                  <a:t>512</a:t>
                </a:r>
                <a:r>
                  <a:rPr lang="zh-CN" altLang="en-US" sz="2000" b="1" dirty="0">
                    <a:solidFill>
                      <a:srgbClr val="002060"/>
                    </a:solidFill>
                    <a:latin typeface="华文宋体" panose="02010600040101010101" pitchFamily="2" charset="-122"/>
                    <a:ea typeface="华文宋体" panose="02010600040101010101" pitchFamily="2" charset="-122"/>
                  </a:rPr>
                  <a:t>位的相等快。</a:t>
                </a:r>
                <a:endParaRPr lang="en-US" altLang="zh-CN" sz="2000" b="1" dirty="0">
                  <a:solidFill>
                    <a:srgbClr val="002060"/>
                  </a:solidFill>
                  <a:latin typeface="华文宋体" panose="02010600040101010101" pitchFamily="2" charset="-122"/>
                  <a:ea typeface="华文宋体" panose="02010600040101010101" pitchFamily="2" charset="-122"/>
                </a:endParaRPr>
              </a:p>
              <a:p>
                <a:pPr marL="1371600" lvl="2" indent="-457200">
                  <a:buFont typeface="+mj-lt"/>
                  <a:buAutoNum type="alphaLcParenR"/>
                </a:pPr>
                <a:r>
                  <a:rPr lang="zh-CN" altLang="en-US" sz="2000" b="1" dirty="0">
                    <a:solidFill>
                      <a:srgbClr val="002060"/>
                    </a:solidFill>
                    <a:latin typeface="华文宋体" panose="02010600040101010101" pitchFamily="2" charset="-122"/>
                    <a:ea typeface="华文宋体" panose="02010600040101010101" pitchFamily="2" charset="-122"/>
                  </a:rPr>
                  <a:t>设置初始哈希值，表示为</a:t>
                </a:r>
                <a:r>
                  <a:rPr lang="en-US" altLang="zh-CN" sz="2000" b="1" dirty="0">
                    <a:solidFill>
                      <a:srgbClr val="002060"/>
                    </a:solidFill>
                    <a:latin typeface="华文宋体" panose="02010600040101010101" pitchFamily="2" charset="-122"/>
                    <a:ea typeface="华文宋体" panose="02010600040101010101" pitchFamily="2" charset="-122"/>
                  </a:rPr>
                  <a:t>8</a:t>
                </a:r>
                <a:r>
                  <a:rPr lang="zh-CN" altLang="en-US" sz="2000" b="1" dirty="0">
                    <a:solidFill>
                      <a:srgbClr val="002060"/>
                    </a:solidFill>
                    <a:latin typeface="华文宋体" panose="02010600040101010101" pitchFamily="2" charset="-122"/>
                    <a:ea typeface="华文宋体" panose="02010600040101010101" pitchFamily="2" charset="-122"/>
                  </a:rPr>
                  <a:t>个</a:t>
                </a:r>
                <a:r>
                  <a:rPr lang="en-US" altLang="zh-CN" sz="2000" b="1" dirty="0">
                    <a:solidFill>
                      <a:srgbClr val="002060"/>
                    </a:solidFill>
                    <a:latin typeface="华文宋体" panose="02010600040101010101" pitchFamily="2" charset="-122"/>
                    <a:ea typeface="华文宋体" panose="02010600040101010101" pitchFamily="2" charset="-122"/>
                  </a:rPr>
                  <a:t>32</a:t>
                </a:r>
                <a:r>
                  <a:rPr lang="zh-CN" altLang="en-US" sz="2000" b="1" dirty="0">
                    <a:solidFill>
                      <a:srgbClr val="002060"/>
                    </a:solidFill>
                    <a:latin typeface="华文宋体" panose="02010600040101010101" pitchFamily="2" charset="-122"/>
                    <a:ea typeface="华文宋体" panose="02010600040101010101" pitchFamily="2" charset="-122"/>
                  </a:rPr>
                  <a:t>位的字，是前</a:t>
                </a:r>
                <a:r>
                  <a:rPr lang="en-US" altLang="zh-CN" sz="2000" b="1" dirty="0">
                    <a:solidFill>
                      <a:srgbClr val="002060"/>
                    </a:solidFill>
                    <a:latin typeface="华文宋体" panose="02010600040101010101" pitchFamily="2" charset="-122"/>
                    <a:ea typeface="华文宋体" panose="02010600040101010101" pitchFamily="2" charset="-122"/>
                  </a:rPr>
                  <a:t>8</a:t>
                </a:r>
                <a:r>
                  <a:rPr lang="zh-CN" altLang="en-US" sz="2000" b="1" dirty="0">
                    <a:solidFill>
                      <a:srgbClr val="002060"/>
                    </a:solidFill>
                    <a:latin typeface="华文宋体" panose="02010600040101010101" pitchFamily="2" charset="-122"/>
                    <a:ea typeface="华文宋体" panose="02010600040101010101" pitchFamily="2" charset="-122"/>
                  </a:rPr>
                  <a:t>个素数的平方根小数的前</a:t>
                </a:r>
                <a:r>
                  <a:rPr lang="en-US" altLang="zh-CN" sz="2000" b="1" dirty="0">
                    <a:solidFill>
                      <a:srgbClr val="002060"/>
                    </a:solidFill>
                    <a:latin typeface="华文宋体" panose="02010600040101010101" pitchFamily="2" charset="-122"/>
                    <a:ea typeface="华文宋体" panose="02010600040101010101" pitchFamily="2" charset="-122"/>
                  </a:rPr>
                  <a:t>32</a:t>
                </a:r>
                <a:r>
                  <a:rPr lang="zh-CN" altLang="en-US" sz="2000" b="1" dirty="0">
                    <a:solidFill>
                      <a:srgbClr val="002060"/>
                    </a:solidFill>
                    <a:latin typeface="华文宋体" panose="02010600040101010101" pitchFamily="2" charset="-122"/>
                    <a:ea typeface="华文宋体" panose="02010600040101010101" pitchFamily="2" charset="-122"/>
                  </a:rPr>
                  <a:t>位。</a:t>
                </a:r>
                <a:endParaRPr lang="en-US" altLang="zh-CN" sz="2000" b="1" dirty="0">
                  <a:solidFill>
                    <a:srgbClr val="002060"/>
                  </a:solidFill>
                  <a:latin typeface="华文宋体" panose="02010600040101010101" pitchFamily="2" charset="-122"/>
                  <a:ea typeface="华文宋体" panose="02010600040101010101" pitchFamily="2" charset="-122"/>
                </a:endParaRPr>
              </a:p>
              <a:p>
                <a:pPr marL="800100" lvl="1" indent="-342900">
                  <a:lnSpc>
                    <a:spcPct val="150000"/>
                  </a:lnSpc>
                  <a:buFont typeface="Wingdings" panose="05000000000000000000" pitchFamily="2" charset="2"/>
                  <a:buChar char="u"/>
                </a:pPr>
                <a:r>
                  <a:rPr lang="zh-CN" altLang="en-US" sz="2000" b="1" dirty="0">
                    <a:solidFill>
                      <a:srgbClr val="002060"/>
                    </a:solidFill>
                    <a:latin typeface="华文宋体" panose="02010600040101010101" pitchFamily="2" charset="-122"/>
                    <a:ea typeface="华文宋体" panose="02010600040101010101" pitchFamily="2" charset="-122"/>
                  </a:rPr>
                  <a:t>哈希计算步骤：</a:t>
                </a:r>
                <a:endParaRPr lang="en-US" altLang="zh-CN" sz="2000" b="1" dirty="0">
                  <a:solidFill>
                    <a:srgbClr val="002060"/>
                  </a:solidFill>
                  <a:latin typeface="华文宋体" panose="02010600040101010101" pitchFamily="2" charset="-122"/>
                  <a:ea typeface="华文宋体" panose="02010600040101010101" pitchFamily="2" charset="-122"/>
                </a:endParaRPr>
              </a:p>
              <a:p>
                <a:pPr marL="1371600" lvl="2" indent="-457200">
                  <a:buFont typeface="+mj-lt"/>
                  <a:buAutoNum type="alphaLcParenR"/>
                </a:pPr>
                <a:r>
                  <a:rPr lang="zh-CN" altLang="en-US" sz="2000" b="1" dirty="0">
                    <a:solidFill>
                      <a:srgbClr val="002060"/>
                    </a:solidFill>
                    <a:latin typeface="华文宋体" panose="02010600040101010101" pitchFamily="2" charset="-122"/>
                    <a:ea typeface="华文宋体" panose="02010600040101010101" pitchFamily="2" charset="-122"/>
                  </a:rPr>
                  <a:t>每个消息块依次进行处理，需要</a:t>
                </a:r>
                <a:r>
                  <a:rPr lang="en-US" altLang="zh-CN" sz="2000" b="1" dirty="0">
                    <a:solidFill>
                      <a:srgbClr val="002060"/>
                    </a:solidFill>
                    <a:latin typeface="华文宋体" panose="02010600040101010101" pitchFamily="2" charset="-122"/>
                    <a:ea typeface="华文宋体" panose="02010600040101010101" pitchFamily="2" charset="-122"/>
                  </a:rPr>
                  <a:t>64</a:t>
                </a:r>
                <a:r>
                  <a:rPr lang="zh-CN" altLang="en-US" sz="2000" b="1" dirty="0">
                    <a:solidFill>
                      <a:srgbClr val="002060"/>
                    </a:solidFill>
                    <a:latin typeface="华文宋体" panose="02010600040101010101" pitchFamily="2" charset="-122"/>
                    <a:ea typeface="华文宋体" panose="02010600040101010101" pitchFamily="2" charset="-122"/>
                  </a:rPr>
                  <a:t>轮才能计算出全部哈希结果。其中，每一轮使用不同的常数，以确保没有两轮处于等同状态。</a:t>
                </a:r>
                <a:endParaRPr lang="en-US" altLang="zh-CN" sz="2000" b="1" dirty="0">
                  <a:solidFill>
                    <a:srgbClr val="002060"/>
                  </a:solidFill>
                  <a:latin typeface="华文宋体" panose="02010600040101010101" pitchFamily="2" charset="-122"/>
                  <a:ea typeface="华文宋体" panose="02010600040101010101" pitchFamily="2" charset="-122"/>
                </a:endParaRPr>
              </a:p>
              <a:p>
                <a:pPr marL="1371600" lvl="2" indent="-457200">
                  <a:buFont typeface="+mj-lt"/>
                  <a:buAutoNum type="alphaLcParenR"/>
                </a:pPr>
                <a:r>
                  <a:rPr lang="zh-CN" altLang="en-US" sz="2000" b="1" dirty="0">
                    <a:solidFill>
                      <a:srgbClr val="002060"/>
                    </a:solidFill>
                    <a:latin typeface="华文宋体" panose="02010600040101010101" pitchFamily="2" charset="-122"/>
                    <a:ea typeface="华文宋体" panose="02010600040101010101" pitchFamily="2" charset="-122"/>
                  </a:rPr>
                  <a:t>设置消息轮询。</a:t>
                </a:r>
                <a:endParaRPr lang="en-US" altLang="zh-CN" sz="2000" b="1" dirty="0">
                  <a:solidFill>
                    <a:srgbClr val="002060"/>
                  </a:solidFill>
                  <a:latin typeface="华文宋体" panose="02010600040101010101" pitchFamily="2" charset="-122"/>
                  <a:ea typeface="华文宋体" panose="02010600040101010101" pitchFamily="2" charset="-122"/>
                </a:endParaRPr>
              </a:p>
              <a:p>
                <a:pPr marL="1371600" lvl="2" indent="-457200">
                  <a:buFont typeface="+mj-lt"/>
                  <a:buAutoNum type="alphaLcParenR"/>
                </a:pPr>
                <a:r>
                  <a:rPr lang="zh-CN" altLang="en-US" sz="2000" b="1" dirty="0">
                    <a:solidFill>
                      <a:srgbClr val="002060"/>
                    </a:solidFill>
                    <a:latin typeface="华文宋体" panose="02010600040101010101" pitchFamily="2" charset="-122"/>
                    <a:ea typeface="华文宋体" panose="02010600040101010101" pitchFamily="2" charset="-122"/>
                  </a:rPr>
                  <a:t>初始化</a:t>
                </a:r>
                <a:r>
                  <a:rPr lang="en-US" altLang="zh-CN" sz="2000" b="1" dirty="0">
                    <a:solidFill>
                      <a:srgbClr val="002060"/>
                    </a:solidFill>
                    <a:latin typeface="华文宋体" panose="02010600040101010101" pitchFamily="2" charset="-122"/>
                    <a:ea typeface="华文宋体" panose="02010600040101010101" pitchFamily="2" charset="-122"/>
                  </a:rPr>
                  <a:t>8</a:t>
                </a:r>
                <a:r>
                  <a:rPr lang="zh-CN" altLang="en-US" sz="2000" b="1" dirty="0">
                    <a:solidFill>
                      <a:srgbClr val="002060"/>
                    </a:solidFill>
                    <a:latin typeface="华文宋体" panose="02010600040101010101" pitchFamily="2" charset="-122"/>
                    <a:ea typeface="华文宋体" panose="02010600040101010101" pitchFamily="2" charset="-122"/>
                  </a:rPr>
                  <a:t>个工作变量。</a:t>
                </a:r>
                <a:endParaRPr lang="en-US" altLang="zh-CN" sz="2000" b="1" dirty="0">
                  <a:solidFill>
                    <a:srgbClr val="002060"/>
                  </a:solidFill>
                  <a:latin typeface="华文宋体" panose="02010600040101010101" pitchFamily="2" charset="-122"/>
                  <a:ea typeface="华文宋体" panose="02010600040101010101" pitchFamily="2" charset="-122"/>
                </a:endParaRPr>
              </a:p>
              <a:p>
                <a:pPr marL="1371600" lvl="2" indent="-457200">
                  <a:buFont typeface="+mj-lt"/>
                  <a:buAutoNum type="alphaLcParenR"/>
                </a:pPr>
                <a:r>
                  <a:rPr lang="zh-CN" altLang="en-US" sz="2000" b="1" dirty="0">
                    <a:solidFill>
                      <a:srgbClr val="002060"/>
                    </a:solidFill>
                    <a:latin typeface="华文宋体" panose="02010600040101010101" pitchFamily="2" charset="-122"/>
                    <a:ea typeface="华文宋体" panose="02010600040101010101" pitchFamily="2" charset="-122"/>
                  </a:rPr>
                  <a:t>计算中间哈希值。</a:t>
                </a:r>
                <a:endParaRPr lang="en-US" altLang="zh-CN" sz="2000" b="1" dirty="0">
                  <a:solidFill>
                    <a:srgbClr val="002060"/>
                  </a:solidFill>
                  <a:latin typeface="华文宋体" panose="02010600040101010101" pitchFamily="2" charset="-122"/>
                  <a:ea typeface="华文宋体" panose="02010600040101010101" pitchFamily="2" charset="-122"/>
                </a:endParaRPr>
              </a:p>
              <a:p>
                <a:pPr marL="1371600" lvl="2" indent="-457200">
                  <a:buFont typeface="+mj-lt"/>
                  <a:buAutoNum type="alphaLcParenR"/>
                </a:pPr>
                <a:r>
                  <a:rPr lang="zh-CN" altLang="en-US" sz="2000" b="1" dirty="0">
                    <a:solidFill>
                      <a:srgbClr val="002060"/>
                    </a:solidFill>
                    <a:latin typeface="华文宋体" panose="02010600040101010101" pitchFamily="2" charset="-122"/>
                    <a:ea typeface="华文宋体" panose="02010600040101010101" pitchFamily="2" charset="-122"/>
                  </a:rPr>
                  <a:t>处理消息并生成输出哈希值。</a:t>
                </a:r>
                <a:endParaRPr lang="en-US" altLang="zh-CN" sz="2000" b="1" dirty="0">
                  <a:solidFill>
                    <a:srgbClr val="002060"/>
                  </a:solidFill>
                  <a:latin typeface="华文宋体" panose="02010600040101010101" pitchFamily="2" charset="-122"/>
                  <a:ea typeface="华文宋体" panose="02010600040101010101" pitchFamily="2" charset="-122"/>
                </a:endParaRPr>
              </a:p>
              <a:p>
                <a:pPr>
                  <a:lnSpc>
                    <a:spcPct val="150000"/>
                  </a:lnSpc>
                </a:pPr>
                <a:endParaRPr lang="en-US" altLang="zh-CN" sz="2000" dirty="0">
                  <a:solidFill>
                    <a:srgbClr val="002060"/>
                  </a:solidFill>
                  <a:latin typeface="华文宋体" panose="02010600040101010101" pitchFamily="2" charset="-122"/>
                  <a:ea typeface="华文宋体" panose="02010600040101010101" pitchFamily="2"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618980" y="1078180"/>
                <a:ext cx="10930596" cy="4818883"/>
              </a:xfrm>
              <a:prstGeom prst="rect">
                <a:avLst/>
              </a:prstGeom>
              <a:blipFill rotWithShape="0">
                <a:blip r:embed="rId2"/>
                <a:stretch>
                  <a:fillRect t="-5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95605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52248" y="123808"/>
            <a:ext cx="3921081" cy="830997"/>
          </a:xfrm>
          <a:prstGeom prst="rect">
            <a:avLst/>
          </a:prstGeom>
        </p:spPr>
        <p:txBody>
          <a:bodyPr wrap="square">
            <a:spAutoFit/>
          </a:bodyPr>
          <a:lstStyle/>
          <a:p>
            <a:pPr lvl="1">
              <a:lnSpc>
                <a:spcPct val="150000"/>
              </a:lnSpc>
            </a:pPr>
            <a:r>
              <a:rPr lang="zh-CN" altLang="en-US" sz="3200" b="1" dirty="0" smtClean="0">
                <a:latin typeface="楷体" panose="02010609060101010101" pitchFamily="49" charset="-122"/>
                <a:ea typeface="楷体" panose="02010609060101010101" pitchFamily="49" charset="-122"/>
              </a:rPr>
              <a:t>五、</a:t>
            </a:r>
            <a:r>
              <a:rPr lang="en-US" altLang="zh-CN" sz="3200" b="1" dirty="0" smtClean="0">
                <a:latin typeface="楷体" panose="02010609060101010101" pitchFamily="49" charset="-122"/>
                <a:ea typeface="楷体" panose="02010609060101010101" pitchFamily="49" charset="-122"/>
              </a:rPr>
              <a:t>HASH</a:t>
            </a:r>
            <a:r>
              <a:rPr lang="zh-CN" altLang="en-US" sz="3200" b="1" dirty="0" smtClean="0">
                <a:latin typeface="楷体" panose="02010609060101010101" pitchFamily="49" charset="-122"/>
                <a:ea typeface="楷体" panose="02010609060101010101" pitchFamily="49" charset="-122"/>
              </a:rPr>
              <a:t>技术</a:t>
            </a:r>
            <a:endParaRPr lang="en-US" altLang="zh-CN" sz="2400" b="1" dirty="0">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2"/>
          <a:stretch>
            <a:fillRect/>
          </a:stretch>
        </p:blipFill>
        <p:spPr>
          <a:xfrm>
            <a:off x="2106757" y="1119868"/>
            <a:ext cx="9086850" cy="5276850"/>
          </a:xfrm>
          <a:prstGeom prst="rect">
            <a:avLst/>
          </a:prstGeom>
        </p:spPr>
      </p:pic>
      <p:sp>
        <p:nvSpPr>
          <p:cNvPr id="6" name="矩形 5"/>
          <p:cNvSpPr/>
          <p:nvPr/>
        </p:nvSpPr>
        <p:spPr>
          <a:xfrm>
            <a:off x="2340178" y="1415534"/>
            <a:ext cx="1096775" cy="369332"/>
          </a:xfrm>
          <a:prstGeom prst="rect">
            <a:avLst/>
          </a:prstGeom>
        </p:spPr>
        <p:txBody>
          <a:bodyPr wrap="none">
            <a:spAutoFit/>
          </a:bodyPr>
          <a:lstStyle/>
          <a:p>
            <a:r>
              <a:rPr lang="en-US" altLang="zh-CN" b="1" dirty="0" err="1">
                <a:solidFill>
                  <a:srgbClr val="002060"/>
                </a:solidFill>
                <a:latin typeface="华文宋体" panose="02010600040101010101" pitchFamily="2" charset="-122"/>
                <a:ea typeface="华文宋体" panose="02010600040101010101" pitchFamily="2" charset="-122"/>
              </a:rPr>
              <a:t>Merkle</a:t>
            </a:r>
            <a:r>
              <a:rPr lang="en-US" altLang="zh-CN" b="1" dirty="0">
                <a:solidFill>
                  <a:srgbClr val="002060"/>
                </a:solidFill>
                <a:latin typeface="华文宋体" panose="02010600040101010101" pitchFamily="2" charset="-122"/>
                <a:ea typeface="华文宋体" panose="02010600040101010101" pitchFamily="2" charset="-122"/>
              </a:rPr>
              <a:t> </a:t>
            </a:r>
            <a:r>
              <a:rPr lang="zh-CN" altLang="en-US" b="1" dirty="0">
                <a:solidFill>
                  <a:srgbClr val="002060"/>
                </a:solidFill>
                <a:latin typeface="华文宋体" panose="02010600040101010101" pitchFamily="2" charset="-122"/>
                <a:ea typeface="华文宋体" panose="02010600040101010101" pitchFamily="2" charset="-122"/>
              </a:rPr>
              <a:t>树</a:t>
            </a:r>
            <a:endParaRPr lang="zh-CN" altLang="en-US" b="1" dirty="0">
              <a:solidFill>
                <a:srgbClr val="002060"/>
              </a:solidFill>
            </a:endParaRPr>
          </a:p>
        </p:txBody>
      </p:sp>
    </p:spTree>
    <p:extLst>
      <p:ext uri="{BB962C8B-B14F-4D97-AF65-F5344CB8AC3E}">
        <p14:creationId xmlns:p14="http://schemas.microsoft.com/office/powerpoint/2010/main" val="15363922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52248" y="123808"/>
            <a:ext cx="3921081" cy="830997"/>
          </a:xfrm>
          <a:prstGeom prst="rect">
            <a:avLst/>
          </a:prstGeom>
        </p:spPr>
        <p:txBody>
          <a:bodyPr wrap="square">
            <a:spAutoFit/>
          </a:bodyPr>
          <a:lstStyle/>
          <a:p>
            <a:pPr lvl="1">
              <a:lnSpc>
                <a:spcPct val="150000"/>
              </a:lnSpc>
            </a:pPr>
            <a:r>
              <a:rPr lang="zh-CN" altLang="en-US" sz="3200" b="1" dirty="0" smtClean="0">
                <a:latin typeface="楷体" panose="02010609060101010101" pitchFamily="49" charset="-122"/>
                <a:ea typeface="楷体" panose="02010609060101010101" pitchFamily="49" charset="-122"/>
              </a:rPr>
              <a:t>五、</a:t>
            </a:r>
            <a:r>
              <a:rPr lang="en-US" altLang="zh-CN" sz="3200" b="1" dirty="0" smtClean="0">
                <a:latin typeface="楷体" panose="02010609060101010101" pitchFamily="49" charset="-122"/>
                <a:ea typeface="楷体" panose="02010609060101010101" pitchFamily="49" charset="-122"/>
              </a:rPr>
              <a:t>HASH</a:t>
            </a:r>
            <a:r>
              <a:rPr lang="zh-CN" altLang="en-US" sz="3200" b="1" dirty="0" smtClean="0">
                <a:latin typeface="楷体" panose="02010609060101010101" pitchFamily="49" charset="-122"/>
                <a:ea typeface="楷体" panose="02010609060101010101" pitchFamily="49" charset="-122"/>
              </a:rPr>
              <a:t>技术</a:t>
            </a:r>
            <a:endParaRPr lang="en-US" altLang="zh-CN" sz="2400" b="1" dirty="0">
              <a:latin typeface="楷体" panose="02010609060101010101" pitchFamily="49" charset="-122"/>
              <a:ea typeface="楷体" panose="02010609060101010101" pitchFamily="49" charset="-122"/>
            </a:endParaRPr>
          </a:p>
        </p:txBody>
      </p:sp>
      <p:sp>
        <p:nvSpPr>
          <p:cNvPr id="5" name="文本框 4"/>
          <p:cNvSpPr txBox="1"/>
          <p:nvPr/>
        </p:nvSpPr>
        <p:spPr>
          <a:xfrm>
            <a:off x="621996" y="1075954"/>
            <a:ext cx="10898059" cy="5170646"/>
          </a:xfrm>
          <a:prstGeom prst="rect">
            <a:avLst/>
          </a:prstGeom>
          <a:noFill/>
        </p:spPr>
        <p:txBody>
          <a:bodyPr wrap="square" rtlCol="0">
            <a:spAutoFit/>
          </a:bodyPr>
          <a:lstStyle/>
          <a:p>
            <a:pPr>
              <a:lnSpc>
                <a:spcPct val="150000"/>
              </a:lnSpc>
            </a:pPr>
            <a:r>
              <a:rPr lang="zh-CN" altLang="en-US" sz="2000" b="1" dirty="0" smtClean="0">
                <a:solidFill>
                  <a:srgbClr val="002060"/>
                </a:solidFill>
                <a:latin typeface="华文宋体" panose="02010600040101010101" pitchFamily="2" charset="-122"/>
                <a:ea typeface="华文宋体" panose="02010600040101010101" pitchFamily="2" charset="-122"/>
              </a:rPr>
              <a:t>        在</a:t>
            </a:r>
            <a:r>
              <a:rPr lang="en-US" altLang="zh-CN" sz="2000" b="1" dirty="0">
                <a:solidFill>
                  <a:srgbClr val="002060"/>
                </a:solidFill>
                <a:latin typeface="华文宋体" panose="02010600040101010101" pitchFamily="2" charset="-122"/>
                <a:ea typeface="华文宋体" panose="02010600040101010101" pitchFamily="2" charset="-122"/>
              </a:rPr>
              <a:t>p2p</a:t>
            </a:r>
            <a:r>
              <a:rPr lang="zh-CN" altLang="en-US" sz="2000" b="1" dirty="0">
                <a:solidFill>
                  <a:srgbClr val="002060"/>
                </a:solidFill>
                <a:latin typeface="华文宋体" panose="02010600040101010101" pitchFamily="2" charset="-122"/>
                <a:ea typeface="华文宋体" panose="02010600040101010101" pitchFamily="2" charset="-122"/>
              </a:rPr>
              <a:t>网络下载网络之前，先从可信的源获得文件的</a:t>
            </a:r>
            <a:r>
              <a:rPr lang="en-US" altLang="zh-CN" sz="2000" b="1" dirty="0" err="1">
                <a:solidFill>
                  <a:srgbClr val="002060"/>
                </a:solidFill>
                <a:latin typeface="华文宋体" panose="02010600040101010101" pitchFamily="2" charset="-122"/>
                <a:ea typeface="华文宋体" panose="02010600040101010101" pitchFamily="2" charset="-122"/>
              </a:rPr>
              <a:t>Merkle</a:t>
            </a:r>
            <a:r>
              <a:rPr lang="en-US" altLang="zh-CN" sz="2000" b="1" dirty="0">
                <a:solidFill>
                  <a:srgbClr val="002060"/>
                </a:solidFill>
                <a:latin typeface="华文宋体" panose="02010600040101010101" pitchFamily="2" charset="-122"/>
                <a:ea typeface="华文宋体" panose="02010600040101010101" pitchFamily="2" charset="-122"/>
              </a:rPr>
              <a:t> Tree</a:t>
            </a:r>
            <a:r>
              <a:rPr lang="zh-CN" altLang="en-US" sz="2000" b="1" dirty="0">
                <a:solidFill>
                  <a:srgbClr val="002060"/>
                </a:solidFill>
                <a:latin typeface="华文宋体" panose="02010600040101010101" pitchFamily="2" charset="-122"/>
                <a:ea typeface="华文宋体" panose="02010600040101010101" pitchFamily="2" charset="-122"/>
              </a:rPr>
              <a:t>树根。一旦获得了树根，就可以从其他</a:t>
            </a:r>
            <a:r>
              <a:rPr lang="zh-CN" altLang="en-US" sz="2000" b="1" dirty="0" smtClean="0">
                <a:solidFill>
                  <a:srgbClr val="002060"/>
                </a:solidFill>
                <a:latin typeface="华文宋体" panose="02010600040101010101" pitchFamily="2" charset="-122"/>
                <a:ea typeface="华文宋体" panose="02010600040101010101" pitchFamily="2" charset="-122"/>
              </a:rPr>
              <a:t>不可信</a:t>
            </a:r>
            <a:r>
              <a:rPr lang="zh-CN" altLang="en-US" sz="2000" b="1" dirty="0">
                <a:solidFill>
                  <a:srgbClr val="002060"/>
                </a:solidFill>
                <a:latin typeface="华文宋体" panose="02010600040101010101" pitchFamily="2" charset="-122"/>
                <a:ea typeface="华文宋体" panose="02010600040101010101" pitchFamily="2" charset="-122"/>
              </a:rPr>
              <a:t>的源获取</a:t>
            </a:r>
            <a:r>
              <a:rPr lang="en-US" altLang="zh-CN" sz="2000" b="1" dirty="0" err="1">
                <a:solidFill>
                  <a:srgbClr val="002060"/>
                </a:solidFill>
                <a:latin typeface="华文宋体" panose="02010600040101010101" pitchFamily="2" charset="-122"/>
                <a:ea typeface="华文宋体" panose="02010600040101010101" pitchFamily="2" charset="-122"/>
              </a:rPr>
              <a:t>Merkle</a:t>
            </a:r>
            <a:r>
              <a:rPr lang="en-US" altLang="zh-CN" sz="2000" b="1" dirty="0">
                <a:solidFill>
                  <a:srgbClr val="002060"/>
                </a:solidFill>
                <a:latin typeface="华文宋体" panose="02010600040101010101" pitchFamily="2" charset="-122"/>
                <a:ea typeface="华文宋体" panose="02010600040101010101" pitchFamily="2" charset="-122"/>
              </a:rPr>
              <a:t> tree</a:t>
            </a:r>
            <a:r>
              <a:rPr lang="zh-CN" altLang="en-US" sz="2000" b="1" dirty="0">
                <a:solidFill>
                  <a:srgbClr val="002060"/>
                </a:solidFill>
                <a:latin typeface="华文宋体" panose="02010600040101010101" pitchFamily="2" charset="-122"/>
                <a:ea typeface="华文宋体" panose="02010600040101010101" pitchFamily="2" charset="-122"/>
              </a:rPr>
              <a:t>。通过可信的树根来检查接受到的</a:t>
            </a:r>
            <a:r>
              <a:rPr lang="en-US" altLang="zh-CN" sz="2000" b="1" dirty="0" err="1">
                <a:solidFill>
                  <a:srgbClr val="002060"/>
                </a:solidFill>
                <a:latin typeface="华文宋体" panose="02010600040101010101" pitchFamily="2" charset="-122"/>
                <a:ea typeface="华文宋体" panose="02010600040101010101" pitchFamily="2" charset="-122"/>
              </a:rPr>
              <a:t>Merkle</a:t>
            </a:r>
            <a:r>
              <a:rPr lang="en-US" altLang="zh-CN" sz="2000" b="1" dirty="0">
                <a:solidFill>
                  <a:srgbClr val="002060"/>
                </a:solidFill>
                <a:latin typeface="华文宋体" panose="02010600040101010101" pitchFamily="2" charset="-122"/>
                <a:ea typeface="华文宋体" panose="02010600040101010101" pitchFamily="2" charset="-122"/>
              </a:rPr>
              <a:t> Tree</a:t>
            </a:r>
            <a:r>
              <a:rPr lang="zh-CN" altLang="en-US" sz="2000" b="1" dirty="0">
                <a:solidFill>
                  <a:srgbClr val="002060"/>
                </a:solidFill>
                <a:latin typeface="华文宋体" panose="02010600040101010101" pitchFamily="2" charset="-122"/>
                <a:ea typeface="华文宋体" panose="02010600040101010101" pitchFamily="2" charset="-122"/>
              </a:rPr>
              <a:t>。如果</a:t>
            </a:r>
            <a:r>
              <a:rPr lang="en-US" altLang="zh-CN" sz="2000" b="1" dirty="0" err="1">
                <a:solidFill>
                  <a:srgbClr val="002060"/>
                </a:solidFill>
                <a:latin typeface="华文宋体" panose="02010600040101010101" pitchFamily="2" charset="-122"/>
                <a:ea typeface="华文宋体" panose="02010600040101010101" pitchFamily="2" charset="-122"/>
              </a:rPr>
              <a:t>Merkle</a:t>
            </a:r>
            <a:r>
              <a:rPr lang="en-US" altLang="zh-CN" sz="2000" b="1" dirty="0">
                <a:solidFill>
                  <a:srgbClr val="002060"/>
                </a:solidFill>
                <a:latin typeface="华文宋体" panose="02010600040101010101" pitchFamily="2" charset="-122"/>
                <a:ea typeface="华文宋体" panose="02010600040101010101" pitchFamily="2" charset="-122"/>
              </a:rPr>
              <a:t> Tree</a:t>
            </a:r>
            <a:r>
              <a:rPr lang="zh-CN" altLang="en-US" sz="2000" b="1" dirty="0">
                <a:solidFill>
                  <a:srgbClr val="002060"/>
                </a:solidFill>
                <a:latin typeface="华文宋体" panose="02010600040101010101" pitchFamily="2" charset="-122"/>
                <a:ea typeface="华文宋体" panose="02010600040101010101" pitchFamily="2" charset="-122"/>
              </a:rPr>
              <a:t>是损坏的或者虚假的，就从其他源获得另一个</a:t>
            </a:r>
            <a:r>
              <a:rPr lang="en-US" altLang="zh-CN" sz="2000" b="1" dirty="0" err="1">
                <a:solidFill>
                  <a:srgbClr val="002060"/>
                </a:solidFill>
                <a:latin typeface="华文宋体" panose="02010600040101010101" pitchFamily="2" charset="-122"/>
                <a:ea typeface="华文宋体" panose="02010600040101010101" pitchFamily="2" charset="-122"/>
              </a:rPr>
              <a:t>Merkle</a:t>
            </a:r>
            <a:r>
              <a:rPr lang="en-US" altLang="zh-CN" sz="2000" b="1" dirty="0">
                <a:solidFill>
                  <a:srgbClr val="002060"/>
                </a:solidFill>
                <a:latin typeface="华文宋体" panose="02010600040101010101" pitchFamily="2" charset="-122"/>
                <a:ea typeface="华文宋体" panose="02010600040101010101" pitchFamily="2" charset="-122"/>
              </a:rPr>
              <a:t> Tree</a:t>
            </a:r>
            <a:r>
              <a:rPr lang="zh-CN" altLang="en-US" sz="2000" b="1" dirty="0">
                <a:solidFill>
                  <a:srgbClr val="002060"/>
                </a:solidFill>
                <a:latin typeface="华文宋体" panose="02010600040101010101" pitchFamily="2" charset="-122"/>
                <a:ea typeface="华文宋体" panose="02010600040101010101" pitchFamily="2" charset="-122"/>
              </a:rPr>
              <a:t>，直到获得一个与可信树根匹配的</a:t>
            </a:r>
            <a:r>
              <a:rPr lang="en-US" altLang="zh-CN" sz="2000" b="1" dirty="0" err="1">
                <a:solidFill>
                  <a:srgbClr val="002060"/>
                </a:solidFill>
                <a:latin typeface="华文宋体" panose="02010600040101010101" pitchFamily="2" charset="-122"/>
                <a:ea typeface="华文宋体" panose="02010600040101010101" pitchFamily="2" charset="-122"/>
              </a:rPr>
              <a:t>Merkle</a:t>
            </a:r>
            <a:r>
              <a:rPr lang="en-US" altLang="zh-CN" sz="2000" b="1" dirty="0">
                <a:solidFill>
                  <a:srgbClr val="002060"/>
                </a:solidFill>
                <a:latin typeface="华文宋体" panose="02010600040101010101" pitchFamily="2" charset="-122"/>
                <a:ea typeface="华文宋体" panose="02010600040101010101" pitchFamily="2" charset="-122"/>
              </a:rPr>
              <a:t> Tree</a:t>
            </a:r>
            <a:r>
              <a:rPr lang="zh-CN" altLang="en-US" sz="2000" b="1" dirty="0">
                <a:solidFill>
                  <a:srgbClr val="002060"/>
                </a:solidFill>
                <a:latin typeface="华文宋体" panose="02010600040101010101" pitchFamily="2" charset="-122"/>
                <a:ea typeface="华文宋体" panose="02010600040101010101" pitchFamily="2" charset="-122"/>
              </a:rPr>
              <a:t>。</a:t>
            </a:r>
          </a:p>
          <a:p>
            <a:pPr lvl="1">
              <a:lnSpc>
                <a:spcPct val="150000"/>
              </a:lnSpc>
            </a:pPr>
            <a:r>
              <a:rPr lang="zh-CN" altLang="en-US" sz="2000" b="1" dirty="0" smtClean="0">
                <a:solidFill>
                  <a:srgbClr val="002060"/>
                </a:solidFill>
                <a:latin typeface="华文宋体" panose="02010600040101010101" pitchFamily="2" charset="-122"/>
                <a:ea typeface="华文宋体" panose="02010600040101010101" pitchFamily="2" charset="-122"/>
              </a:rPr>
              <a:t>特点：</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en-US" altLang="zh-CN" sz="2000" b="1" dirty="0" smtClean="0">
                <a:solidFill>
                  <a:srgbClr val="002060"/>
                </a:solidFill>
                <a:latin typeface="华文宋体" panose="02010600040101010101" pitchFamily="2" charset="-122"/>
                <a:ea typeface="华文宋体" panose="02010600040101010101" pitchFamily="2" charset="-122"/>
              </a:rPr>
              <a:t>MT</a:t>
            </a:r>
            <a:r>
              <a:rPr lang="zh-CN" altLang="en-US" sz="2000" b="1" dirty="0" smtClean="0">
                <a:solidFill>
                  <a:srgbClr val="002060"/>
                </a:solidFill>
                <a:latin typeface="华文宋体" panose="02010600040101010101" pitchFamily="2" charset="-122"/>
                <a:ea typeface="华文宋体" panose="02010600040101010101" pitchFamily="2" charset="-122"/>
              </a:rPr>
              <a:t>大多数</a:t>
            </a:r>
            <a:r>
              <a:rPr lang="zh-CN" altLang="en-US" sz="2000" b="1" dirty="0">
                <a:solidFill>
                  <a:srgbClr val="002060"/>
                </a:solidFill>
                <a:latin typeface="华文宋体" panose="02010600040101010101" pitchFamily="2" charset="-122"/>
                <a:ea typeface="华文宋体" panose="02010600040101010101" pitchFamily="2" charset="-122"/>
              </a:rPr>
              <a:t>是二叉树，也可以多叉树</a:t>
            </a:r>
            <a:r>
              <a:rPr lang="zh-CN" altLang="en-US" sz="2000" b="1" dirty="0" smtClean="0">
                <a:solidFill>
                  <a:srgbClr val="002060"/>
                </a:solidFill>
                <a:latin typeface="华文宋体" panose="02010600040101010101" pitchFamily="2" charset="-122"/>
                <a:ea typeface="华文宋体" panose="02010600040101010101" pitchFamily="2" charset="-122"/>
              </a:rPr>
              <a:t>，具有</a:t>
            </a:r>
            <a:r>
              <a:rPr lang="zh-CN" altLang="en-US" sz="2000" b="1" dirty="0">
                <a:solidFill>
                  <a:srgbClr val="002060"/>
                </a:solidFill>
                <a:latin typeface="华文宋体" panose="02010600040101010101" pitchFamily="2" charset="-122"/>
                <a:ea typeface="华文宋体" panose="02010600040101010101" pitchFamily="2" charset="-122"/>
              </a:rPr>
              <a:t>树结构的所有</a:t>
            </a:r>
            <a:r>
              <a:rPr lang="zh-CN" altLang="en-US" sz="2000" b="1" dirty="0" smtClean="0">
                <a:solidFill>
                  <a:srgbClr val="002060"/>
                </a:solidFill>
                <a:latin typeface="华文宋体" panose="02010600040101010101" pitchFamily="2" charset="-122"/>
                <a:ea typeface="华文宋体" panose="02010600040101010101" pitchFamily="2" charset="-122"/>
              </a:rPr>
              <a:t>特点</a:t>
            </a:r>
            <a:endParaRPr lang="zh-CN" altLang="en-US" sz="2000" b="1" dirty="0">
              <a:solidFill>
                <a:srgbClr val="002060"/>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smtClean="0">
                <a:solidFill>
                  <a:srgbClr val="002060"/>
                </a:solidFill>
                <a:latin typeface="华文宋体" panose="02010600040101010101" pitchFamily="2" charset="-122"/>
                <a:ea typeface="华文宋体" panose="02010600040101010101" pitchFamily="2" charset="-122"/>
              </a:rPr>
              <a:t>叶子</a:t>
            </a:r>
            <a:r>
              <a:rPr lang="zh-CN" altLang="en-US" sz="2000" b="1" dirty="0">
                <a:solidFill>
                  <a:srgbClr val="002060"/>
                </a:solidFill>
                <a:latin typeface="华文宋体" panose="02010600040101010101" pitchFamily="2" charset="-122"/>
                <a:ea typeface="华文宋体" panose="02010600040101010101" pitchFamily="2" charset="-122"/>
              </a:rPr>
              <a:t>节点的</a:t>
            </a:r>
            <a:r>
              <a:rPr lang="en-US" altLang="zh-CN" sz="2000" b="1" dirty="0">
                <a:solidFill>
                  <a:srgbClr val="002060"/>
                </a:solidFill>
                <a:latin typeface="华文宋体" panose="02010600040101010101" pitchFamily="2" charset="-122"/>
                <a:ea typeface="华文宋体" panose="02010600040101010101" pitchFamily="2" charset="-122"/>
              </a:rPr>
              <a:t>value</a:t>
            </a:r>
            <a:r>
              <a:rPr lang="zh-CN" altLang="en-US" sz="2000" b="1" dirty="0">
                <a:solidFill>
                  <a:srgbClr val="002060"/>
                </a:solidFill>
                <a:latin typeface="华文宋体" panose="02010600040101010101" pitchFamily="2" charset="-122"/>
                <a:ea typeface="华文宋体" panose="02010600040101010101" pitchFamily="2" charset="-122"/>
              </a:rPr>
              <a:t>是数据集合的单元数据或者单元数据</a:t>
            </a:r>
            <a:r>
              <a:rPr lang="en-US" altLang="zh-CN" sz="2000" b="1" dirty="0" smtClean="0">
                <a:solidFill>
                  <a:srgbClr val="002060"/>
                </a:solidFill>
                <a:latin typeface="华文宋体" panose="02010600040101010101" pitchFamily="2" charset="-122"/>
                <a:ea typeface="华文宋体" panose="02010600040101010101" pitchFamily="2" charset="-122"/>
              </a:rPr>
              <a:t>HASH</a:t>
            </a:r>
            <a:endParaRPr lang="zh-CN" altLang="en-US" sz="2000" b="1" dirty="0">
              <a:solidFill>
                <a:srgbClr val="002060"/>
              </a:solidFill>
              <a:latin typeface="华文宋体" panose="02010600040101010101" pitchFamily="2" charset="-122"/>
              <a:ea typeface="华文宋体"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rgbClr val="002060"/>
                </a:solidFill>
                <a:latin typeface="华文宋体" panose="02010600040101010101" pitchFamily="2" charset="-122"/>
                <a:ea typeface="华文宋体" panose="02010600040101010101" pitchFamily="2" charset="-122"/>
              </a:rPr>
              <a:t>非叶子节点的</a:t>
            </a:r>
            <a:r>
              <a:rPr lang="en-US" altLang="zh-CN" sz="2000" b="1" dirty="0">
                <a:solidFill>
                  <a:srgbClr val="002060"/>
                </a:solidFill>
                <a:latin typeface="华文宋体" panose="02010600040101010101" pitchFamily="2" charset="-122"/>
                <a:ea typeface="华文宋体" panose="02010600040101010101" pitchFamily="2" charset="-122"/>
              </a:rPr>
              <a:t>value</a:t>
            </a:r>
            <a:r>
              <a:rPr lang="zh-CN" altLang="en-US" sz="2000" b="1" dirty="0">
                <a:solidFill>
                  <a:srgbClr val="002060"/>
                </a:solidFill>
                <a:latin typeface="华文宋体" panose="02010600040101010101" pitchFamily="2" charset="-122"/>
                <a:ea typeface="华文宋体" panose="02010600040101010101" pitchFamily="2" charset="-122"/>
              </a:rPr>
              <a:t>是根据它下面所有的叶子节点值，然后按照</a:t>
            </a:r>
            <a:r>
              <a:rPr lang="en-US" altLang="zh-CN" sz="2000" b="1" dirty="0">
                <a:solidFill>
                  <a:srgbClr val="002060"/>
                </a:solidFill>
                <a:latin typeface="华文宋体" panose="02010600040101010101" pitchFamily="2" charset="-122"/>
                <a:ea typeface="华文宋体" panose="02010600040101010101" pitchFamily="2" charset="-122"/>
              </a:rPr>
              <a:t>Hash</a:t>
            </a:r>
            <a:r>
              <a:rPr lang="zh-CN" altLang="en-US" sz="2000" b="1" dirty="0">
                <a:solidFill>
                  <a:srgbClr val="002060"/>
                </a:solidFill>
                <a:latin typeface="华文宋体" panose="02010600040101010101" pitchFamily="2" charset="-122"/>
                <a:ea typeface="华文宋体" panose="02010600040101010101" pitchFamily="2" charset="-122"/>
              </a:rPr>
              <a:t>算法计算而得出</a:t>
            </a:r>
            <a:r>
              <a:rPr lang="zh-CN" altLang="en-US" sz="2000" b="1" dirty="0" smtClean="0">
                <a:solidFill>
                  <a:srgbClr val="002060"/>
                </a:solidFill>
                <a:latin typeface="华文宋体" panose="02010600040101010101" pitchFamily="2" charset="-122"/>
                <a:ea typeface="华文宋体" panose="02010600040101010101" pitchFamily="2" charset="-122"/>
              </a:rPr>
              <a:t>的</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a:lnSpc>
                <a:spcPct val="150000"/>
              </a:lnSpc>
            </a:pPr>
            <a:r>
              <a:rPr lang="zh-CN" altLang="en-US" b="1" dirty="0">
                <a:solidFill>
                  <a:srgbClr val="002060"/>
                </a:solidFill>
              </a:rPr>
              <a:t>　　</a:t>
            </a:r>
            <a:r>
              <a:rPr lang="zh-CN" altLang="en-US" sz="2000" b="1" dirty="0" smtClean="0">
                <a:solidFill>
                  <a:srgbClr val="002060"/>
                </a:solidFill>
                <a:latin typeface="华文宋体" panose="02010600040101010101" pitchFamily="2" charset="-122"/>
                <a:ea typeface="华文宋体" panose="02010600040101010101" pitchFamily="2" charset="-122"/>
              </a:rPr>
              <a:t>优点：</a:t>
            </a:r>
            <a:endParaRPr lang="en-US" altLang="zh-CN" sz="2000" b="1" dirty="0" smtClean="0">
              <a:solidFill>
                <a:srgbClr val="002060"/>
              </a:solidFill>
              <a:latin typeface="华文宋体" panose="02010600040101010101" pitchFamily="2" charset="-122"/>
              <a:ea typeface="华文宋体" panose="02010600040101010101" pitchFamily="2" charset="-122"/>
            </a:endParaRPr>
          </a:p>
          <a:p>
            <a:pPr>
              <a:lnSpc>
                <a:spcPct val="150000"/>
              </a:lnSpc>
            </a:pPr>
            <a:r>
              <a:rPr lang="zh-CN" altLang="en-US" sz="2000" b="1" dirty="0" smtClean="0">
                <a:solidFill>
                  <a:srgbClr val="002060"/>
                </a:solidFill>
                <a:latin typeface="华文宋体" panose="02010600040101010101" pitchFamily="2" charset="-122"/>
                <a:ea typeface="华文宋体" panose="02010600040101010101" pitchFamily="2" charset="-122"/>
              </a:rPr>
              <a:t>    可以直接下载并立即验证</a:t>
            </a:r>
            <a:r>
              <a:rPr lang="en-US" altLang="zh-CN" sz="2000" b="1" dirty="0" err="1" smtClean="0">
                <a:solidFill>
                  <a:srgbClr val="002060"/>
                </a:solidFill>
                <a:latin typeface="华文宋体" panose="02010600040101010101" pitchFamily="2" charset="-122"/>
                <a:ea typeface="华文宋体" panose="02010600040101010101" pitchFamily="2" charset="-122"/>
              </a:rPr>
              <a:t>Merkle</a:t>
            </a:r>
            <a:r>
              <a:rPr lang="en-US" altLang="zh-CN" sz="2000" b="1" dirty="0" smtClean="0">
                <a:solidFill>
                  <a:srgbClr val="002060"/>
                </a:solidFill>
                <a:latin typeface="华文宋体" panose="02010600040101010101" pitchFamily="2" charset="-122"/>
                <a:ea typeface="华文宋体" panose="02010600040101010101" pitchFamily="2" charset="-122"/>
              </a:rPr>
              <a:t> Tree</a:t>
            </a:r>
            <a:r>
              <a:rPr lang="zh-CN" altLang="en-US" sz="2000" b="1" dirty="0" smtClean="0">
                <a:solidFill>
                  <a:srgbClr val="002060"/>
                </a:solidFill>
                <a:latin typeface="华文宋体" panose="02010600040101010101" pitchFamily="2" charset="-122"/>
                <a:ea typeface="华文宋体" panose="02010600040101010101" pitchFamily="2" charset="-122"/>
              </a:rPr>
              <a:t>的一个分支。因为可以将文件切分成小的数据块，这样如果有一块数据损坏，仅仅重新下载这个数据块就行了。</a:t>
            </a:r>
            <a:endParaRPr lang="zh-CN" altLang="en-US" sz="2000" b="1" dirty="0">
              <a:solidFill>
                <a:srgbClr val="002060"/>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09451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8461" y="0"/>
            <a:ext cx="7498079" cy="830997"/>
          </a:xfrm>
          <a:prstGeom prst="rect">
            <a:avLst/>
          </a:prstGeom>
        </p:spPr>
        <p:txBody>
          <a:bodyPr wrap="square">
            <a:spAutoFit/>
          </a:bodyPr>
          <a:lstStyle/>
          <a:p>
            <a:pPr lvl="1">
              <a:lnSpc>
                <a:spcPct val="150000"/>
              </a:lnSpc>
            </a:pPr>
            <a:r>
              <a:rPr lang="zh-CN" altLang="en-US" sz="3200" b="1" dirty="0" smtClean="0">
                <a:solidFill>
                  <a:srgbClr val="002060"/>
                </a:solidFill>
                <a:latin typeface="楷体" panose="02010609060101010101" pitchFamily="49" charset="-122"/>
                <a:ea typeface="楷体" panose="02010609060101010101" pitchFamily="49" charset="-122"/>
              </a:rPr>
              <a:t>六</a:t>
            </a:r>
            <a:r>
              <a:rPr lang="zh-CN" altLang="en-US" sz="3200" b="1" dirty="0">
                <a:solidFill>
                  <a:srgbClr val="002060"/>
                </a:solidFill>
                <a:latin typeface="楷体" panose="02010609060101010101" pitchFamily="49" charset="-122"/>
                <a:ea typeface="楷体" panose="02010609060101010101" pitchFamily="49" charset="-122"/>
              </a:rPr>
              <a:t>、基本密码技术的</a:t>
            </a:r>
            <a:r>
              <a:rPr lang="zh-CN" altLang="en-US" sz="3200" b="1" dirty="0" smtClean="0">
                <a:solidFill>
                  <a:srgbClr val="002060"/>
                </a:solidFill>
                <a:latin typeface="楷体" panose="02010609060101010101" pitchFamily="49" charset="-122"/>
                <a:ea typeface="楷体" panose="02010609060101010101" pitchFamily="49" charset="-122"/>
              </a:rPr>
              <a:t>应用</a:t>
            </a:r>
            <a:r>
              <a:rPr lang="en-US" altLang="zh-CN" sz="3200" b="1" dirty="0" smtClean="0">
                <a:solidFill>
                  <a:srgbClr val="002060"/>
                </a:solidFill>
                <a:latin typeface="楷体" panose="02010609060101010101" pitchFamily="49" charset="-122"/>
                <a:ea typeface="楷体" panose="02010609060101010101" pitchFamily="49" charset="-122"/>
              </a:rPr>
              <a:t>-</a:t>
            </a:r>
            <a:r>
              <a:rPr lang="en-US" altLang="zh-CN" sz="2400" b="1" dirty="0" smtClean="0">
                <a:solidFill>
                  <a:srgbClr val="002060"/>
                </a:solidFill>
                <a:latin typeface="楷体" panose="02010609060101010101" pitchFamily="49" charset="-122"/>
                <a:ea typeface="楷体" panose="02010609060101010101" pitchFamily="49" charset="-122"/>
              </a:rPr>
              <a:t>1.</a:t>
            </a:r>
            <a:r>
              <a:rPr lang="zh-CN" altLang="en-US" sz="2400" b="1" dirty="0" smtClean="0">
                <a:solidFill>
                  <a:srgbClr val="002060"/>
                </a:solidFill>
                <a:latin typeface="楷体" panose="02010609060101010101" pitchFamily="49" charset="-122"/>
                <a:ea typeface="楷体" panose="02010609060101010101" pitchFamily="49" charset="-122"/>
              </a:rPr>
              <a:t>实例及分析</a:t>
            </a:r>
            <a:endParaRPr lang="en-US" altLang="zh-CN" sz="3200" b="1" dirty="0">
              <a:solidFill>
                <a:srgbClr val="002060"/>
              </a:solidFill>
              <a:latin typeface="楷体" panose="02010609060101010101" pitchFamily="49" charset="-122"/>
              <a:ea typeface="楷体" panose="02010609060101010101" pitchFamily="49" charset="-122"/>
            </a:endParaRPr>
          </a:p>
        </p:txBody>
      </p:sp>
      <p:sp>
        <p:nvSpPr>
          <p:cNvPr id="5" name="文本框 4"/>
          <p:cNvSpPr txBox="1"/>
          <p:nvPr/>
        </p:nvSpPr>
        <p:spPr>
          <a:xfrm>
            <a:off x="621996" y="1075954"/>
            <a:ext cx="10898059" cy="5632311"/>
          </a:xfrm>
          <a:prstGeom prst="rect">
            <a:avLst/>
          </a:prstGeom>
          <a:noFill/>
        </p:spPr>
        <p:txBody>
          <a:bodyPr wrap="square" rtlCol="0">
            <a:spAutoFit/>
          </a:bodyPr>
          <a:lstStyle/>
          <a:p>
            <a:pPr>
              <a:lnSpc>
                <a:spcPct val="150000"/>
              </a:lnSpc>
            </a:pPr>
            <a:r>
              <a:rPr lang="en-US" altLang="zh-CN" sz="2400" dirty="0" smtClean="0">
                <a:solidFill>
                  <a:srgbClr val="002060"/>
                </a:solidFill>
                <a:latin typeface="华文宋体" panose="02010600040101010101" pitchFamily="2" charset="-122"/>
                <a:ea typeface="华文宋体" panose="02010600040101010101" pitchFamily="2" charset="-122"/>
              </a:rPr>
              <a:t>     </a:t>
            </a:r>
            <a:r>
              <a:rPr lang="zh-CN" altLang="en-US" sz="2400" dirty="0" smtClean="0">
                <a:solidFill>
                  <a:srgbClr val="FF0000"/>
                </a:solidFill>
                <a:latin typeface="等线" panose="02010600030101010101" pitchFamily="2" charset="-122"/>
                <a:ea typeface="等线" panose="02010600030101010101" pitchFamily="2" charset="-122"/>
              </a:rPr>
              <a:t>基本密码技术在结合实际应用场景时往往需要组合应用，并不是采用了安全的基础密码体制就能确定一个实际密码方案是安全的。</a:t>
            </a:r>
            <a:endParaRPr lang="en-US" altLang="zh-CN" sz="2400" dirty="0" smtClean="0">
              <a:solidFill>
                <a:srgbClr val="FF0000"/>
              </a:solidFill>
              <a:latin typeface="等线" panose="02010600030101010101" pitchFamily="2" charset="-122"/>
              <a:ea typeface="等线" panose="02010600030101010101" pitchFamily="2" charset="-122"/>
            </a:endParaRPr>
          </a:p>
          <a:p>
            <a:pPr>
              <a:lnSpc>
                <a:spcPct val="150000"/>
              </a:lnSpc>
            </a:pPr>
            <a:r>
              <a:rPr lang="en-US" altLang="zh-CN" sz="2400" dirty="0">
                <a:solidFill>
                  <a:srgbClr val="002060"/>
                </a:solidFill>
                <a:latin typeface="等线" panose="02010600030101010101" pitchFamily="2" charset="-122"/>
                <a:ea typeface="等线" panose="02010600030101010101" pitchFamily="2" charset="-122"/>
              </a:rPr>
              <a:t> </a:t>
            </a:r>
            <a:r>
              <a:rPr lang="en-US" altLang="zh-CN" sz="2400" dirty="0" smtClean="0">
                <a:solidFill>
                  <a:srgbClr val="002060"/>
                </a:solidFill>
                <a:latin typeface="等线" panose="02010600030101010101" pitchFamily="2" charset="-122"/>
                <a:ea typeface="等线" panose="02010600030101010101" pitchFamily="2" charset="-122"/>
              </a:rPr>
              <a:t>    </a:t>
            </a:r>
            <a:r>
              <a:rPr lang="en-US" altLang="zh-CN" sz="2400" b="1" dirty="0" err="1" smtClean="0">
                <a:solidFill>
                  <a:srgbClr val="002060"/>
                </a:solidFill>
                <a:latin typeface="等线" panose="02010600030101010101" pitchFamily="2" charset="-122"/>
                <a:ea typeface="等线" panose="02010600030101010101" pitchFamily="2" charset="-122"/>
              </a:rPr>
              <a:t>Dolev</a:t>
            </a:r>
            <a:r>
              <a:rPr lang="en-US" altLang="zh-CN" sz="2400" b="1" dirty="0" smtClean="0">
                <a:solidFill>
                  <a:srgbClr val="002060"/>
                </a:solidFill>
                <a:latin typeface="等线" panose="02010600030101010101" pitchFamily="2" charset="-122"/>
                <a:ea typeface="等线" panose="02010600030101010101" pitchFamily="2" charset="-122"/>
              </a:rPr>
              <a:t>-Yao</a:t>
            </a:r>
            <a:r>
              <a:rPr lang="zh-CN" altLang="en-US" sz="2400" b="1" dirty="0" smtClean="0">
                <a:solidFill>
                  <a:srgbClr val="002060"/>
                </a:solidFill>
                <a:latin typeface="等线" panose="02010600030101010101" pitchFamily="2" charset="-122"/>
                <a:ea typeface="等线" panose="02010600030101010101" pitchFamily="2" charset="-122"/>
              </a:rPr>
              <a:t>攻击者模型。</a:t>
            </a:r>
            <a:endParaRPr lang="en-US" altLang="zh-CN" sz="2400" b="1" dirty="0" smtClean="0">
              <a:solidFill>
                <a:srgbClr val="002060"/>
              </a:solidFill>
              <a:latin typeface="等线" panose="02010600030101010101" pitchFamily="2" charset="-122"/>
              <a:ea typeface="等线" panose="02010600030101010101" pitchFamily="2" charset="-122"/>
            </a:endParaRPr>
          </a:p>
          <a:p>
            <a:pPr marL="342900" indent="-342900">
              <a:lnSpc>
                <a:spcPct val="150000"/>
              </a:lnSpc>
              <a:buFont typeface="Arial" panose="020B0604020202020204" pitchFamily="34" charset="0"/>
              <a:buChar char="•"/>
            </a:pPr>
            <a:r>
              <a:rPr lang="zh-CN" altLang="en-US" sz="2400" b="1" dirty="0" smtClean="0">
                <a:solidFill>
                  <a:srgbClr val="002060"/>
                </a:solidFill>
                <a:latin typeface="等线" panose="02010600030101010101" pitchFamily="2" charset="-122"/>
                <a:ea typeface="等线" panose="02010600030101010101" pitchFamily="2" charset="-122"/>
              </a:rPr>
              <a:t>密码系统模型将密码系统看成一个黑盒子，并假设密码算法和密码技术是完善的；主体仅在拥有了正确的解密密钥才能解密，并且产生密文时必须拥有了明文和加密密钥。使得攻击者无法进行密码分析，从而将安全方案、协议的分析与密码系统安全分开考虑，降低了安全方案、协议的分析难度。</a:t>
            </a:r>
            <a:endParaRPr lang="en-US" altLang="zh-CN" sz="2400" b="1" dirty="0" smtClean="0">
              <a:solidFill>
                <a:srgbClr val="002060"/>
              </a:solidFill>
              <a:latin typeface="等线" panose="02010600030101010101" pitchFamily="2" charset="-122"/>
              <a:ea typeface="等线" panose="02010600030101010101" pitchFamily="2" charset="-122"/>
            </a:endParaRPr>
          </a:p>
          <a:p>
            <a:pPr marL="342900" indent="-342900">
              <a:lnSpc>
                <a:spcPct val="150000"/>
              </a:lnSpc>
              <a:buFont typeface="Arial" panose="020B0604020202020204" pitchFamily="34" charset="0"/>
              <a:buChar char="•"/>
            </a:pPr>
            <a:r>
              <a:rPr lang="zh-CN" altLang="en-US" sz="2400" b="1" dirty="0">
                <a:solidFill>
                  <a:srgbClr val="002060"/>
                </a:solidFill>
                <a:latin typeface="等线" panose="02010600030101010101" pitchFamily="2" charset="-122"/>
                <a:ea typeface="等线" panose="02010600030101010101" pitchFamily="2" charset="-122"/>
              </a:rPr>
              <a:t>攻击</a:t>
            </a:r>
            <a:r>
              <a:rPr lang="zh-CN" altLang="en-US" sz="2400" b="1" dirty="0" smtClean="0">
                <a:solidFill>
                  <a:srgbClr val="002060"/>
                </a:solidFill>
                <a:latin typeface="等线" panose="02010600030101010101" pitchFamily="2" charset="-122"/>
                <a:ea typeface="等线" panose="02010600030101010101" pitchFamily="2" charset="-122"/>
              </a:rPr>
              <a:t>者能力：</a:t>
            </a:r>
            <a:endParaRPr lang="en-US" altLang="zh-CN" sz="2400" b="1" dirty="0" smtClean="0">
              <a:solidFill>
                <a:srgbClr val="002060"/>
              </a:solidFill>
              <a:latin typeface="等线" panose="02010600030101010101" pitchFamily="2" charset="-122"/>
              <a:ea typeface="等线" panose="02010600030101010101" pitchFamily="2" charset="-122"/>
            </a:endParaRPr>
          </a:p>
          <a:p>
            <a:pPr>
              <a:lnSpc>
                <a:spcPct val="150000"/>
              </a:lnSpc>
            </a:pPr>
            <a:r>
              <a:rPr lang="en-US" altLang="zh-CN" sz="2400" b="1" dirty="0">
                <a:solidFill>
                  <a:srgbClr val="002060"/>
                </a:solidFill>
                <a:latin typeface="等线" panose="02010600030101010101" pitchFamily="2" charset="-122"/>
                <a:ea typeface="等线" panose="02010600030101010101" pitchFamily="2" charset="-122"/>
              </a:rPr>
              <a:t> </a:t>
            </a:r>
            <a:r>
              <a:rPr lang="en-US" altLang="zh-CN" sz="2400" b="1" dirty="0" smtClean="0">
                <a:solidFill>
                  <a:srgbClr val="002060"/>
                </a:solidFill>
                <a:latin typeface="等线" panose="02010600030101010101" pitchFamily="2" charset="-122"/>
                <a:ea typeface="等线" panose="02010600030101010101" pitchFamily="2" charset="-122"/>
              </a:rPr>
              <a:t>   1</a:t>
            </a:r>
            <a:r>
              <a:rPr lang="zh-CN" altLang="en-US" sz="2400" b="1" dirty="0" smtClean="0">
                <a:solidFill>
                  <a:srgbClr val="002060"/>
                </a:solidFill>
                <a:latin typeface="等线" panose="02010600030101010101" pitchFamily="2" charset="-122"/>
                <a:ea typeface="等线" panose="02010600030101010101" pitchFamily="2" charset="-122"/>
              </a:rPr>
              <a:t>）熟悉现代密码学，精通加解密等运算操作。</a:t>
            </a:r>
            <a:r>
              <a:rPr lang="en-US" altLang="zh-CN" sz="2400" b="1" dirty="0" smtClean="0">
                <a:solidFill>
                  <a:srgbClr val="002060"/>
                </a:solidFill>
                <a:latin typeface="等线" panose="02010600030101010101" pitchFamily="2" charset="-122"/>
                <a:ea typeface="等线" panose="02010600030101010101" pitchFamily="2" charset="-122"/>
              </a:rPr>
              <a:t>    </a:t>
            </a:r>
          </a:p>
          <a:p>
            <a:pPr>
              <a:lnSpc>
                <a:spcPct val="150000"/>
              </a:lnSpc>
            </a:pPr>
            <a:endParaRPr lang="zh-CN" altLang="en-US" sz="2400" b="1" dirty="0">
              <a:solidFill>
                <a:srgbClr val="00206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684453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8461" y="0"/>
            <a:ext cx="7498079" cy="830997"/>
          </a:xfrm>
          <a:prstGeom prst="rect">
            <a:avLst/>
          </a:prstGeom>
        </p:spPr>
        <p:txBody>
          <a:bodyPr wrap="square">
            <a:spAutoFit/>
          </a:bodyPr>
          <a:lstStyle/>
          <a:p>
            <a:pPr lvl="1">
              <a:lnSpc>
                <a:spcPct val="150000"/>
              </a:lnSpc>
            </a:pPr>
            <a:r>
              <a:rPr lang="zh-CN" altLang="en-US" sz="3200" b="1" dirty="0" smtClean="0">
                <a:solidFill>
                  <a:srgbClr val="002060"/>
                </a:solidFill>
                <a:latin typeface="楷体" panose="02010609060101010101" pitchFamily="49" charset="-122"/>
                <a:ea typeface="楷体" panose="02010609060101010101" pitchFamily="49" charset="-122"/>
              </a:rPr>
              <a:t>六</a:t>
            </a:r>
            <a:r>
              <a:rPr lang="zh-CN" altLang="en-US" sz="3200" b="1" dirty="0">
                <a:solidFill>
                  <a:srgbClr val="002060"/>
                </a:solidFill>
                <a:latin typeface="楷体" panose="02010609060101010101" pitchFamily="49" charset="-122"/>
                <a:ea typeface="楷体" panose="02010609060101010101" pitchFamily="49" charset="-122"/>
              </a:rPr>
              <a:t>、基本密码技术的</a:t>
            </a:r>
            <a:r>
              <a:rPr lang="zh-CN" altLang="en-US" sz="3200" b="1" dirty="0" smtClean="0">
                <a:solidFill>
                  <a:srgbClr val="002060"/>
                </a:solidFill>
                <a:latin typeface="楷体" panose="02010609060101010101" pitchFamily="49" charset="-122"/>
                <a:ea typeface="楷体" panose="02010609060101010101" pitchFamily="49" charset="-122"/>
              </a:rPr>
              <a:t>应用</a:t>
            </a:r>
            <a:r>
              <a:rPr lang="en-US" altLang="zh-CN" sz="3200" b="1" dirty="0" smtClean="0">
                <a:solidFill>
                  <a:srgbClr val="002060"/>
                </a:solidFill>
                <a:latin typeface="楷体" panose="02010609060101010101" pitchFamily="49" charset="-122"/>
                <a:ea typeface="楷体" panose="02010609060101010101" pitchFamily="49" charset="-122"/>
              </a:rPr>
              <a:t>-</a:t>
            </a:r>
            <a:r>
              <a:rPr lang="en-US" altLang="zh-CN" sz="2400" b="1" dirty="0" smtClean="0">
                <a:solidFill>
                  <a:srgbClr val="002060"/>
                </a:solidFill>
                <a:latin typeface="楷体" panose="02010609060101010101" pitchFamily="49" charset="-122"/>
                <a:ea typeface="楷体" panose="02010609060101010101" pitchFamily="49" charset="-122"/>
              </a:rPr>
              <a:t>1.</a:t>
            </a:r>
            <a:r>
              <a:rPr lang="zh-CN" altLang="en-US" sz="2400" b="1" dirty="0" smtClean="0">
                <a:solidFill>
                  <a:srgbClr val="002060"/>
                </a:solidFill>
                <a:latin typeface="楷体" panose="02010609060101010101" pitchFamily="49" charset="-122"/>
                <a:ea typeface="楷体" panose="02010609060101010101" pitchFamily="49" charset="-122"/>
              </a:rPr>
              <a:t>实例及分析</a:t>
            </a:r>
            <a:endParaRPr lang="en-US" altLang="zh-CN" sz="3200" b="1" dirty="0">
              <a:solidFill>
                <a:srgbClr val="002060"/>
              </a:solidFill>
              <a:latin typeface="楷体" panose="02010609060101010101" pitchFamily="49" charset="-122"/>
              <a:ea typeface="楷体" panose="02010609060101010101" pitchFamily="49" charset="-122"/>
            </a:endParaRPr>
          </a:p>
        </p:txBody>
      </p:sp>
      <p:sp>
        <p:nvSpPr>
          <p:cNvPr id="5" name="文本框 4"/>
          <p:cNvSpPr txBox="1"/>
          <p:nvPr/>
        </p:nvSpPr>
        <p:spPr>
          <a:xfrm>
            <a:off x="621996" y="1075954"/>
            <a:ext cx="10898059" cy="4524315"/>
          </a:xfrm>
          <a:prstGeom prst="rect">
            <a:avLst/>
          </a:prstGeom>
          <a:noFill/>
        </p:spPr>
        <p:txBody>
          <a:bodyPr wrap="square" rtlCol="0">
            <a:spAutoFit/>
          </a:bodyPr>
          <a:lstStyle/>
          <a:p>
            <a:pPr>
              <a:lnSpc>
                <a:spcPct val="150000"/>
              </a:lnSpc>
            </a:pPr>
            <a:r>
              <a:rPr lang="en-US" altLang="zh-CN" sz="2400" dirty="0" smtClean="0">
                <a:solidFill>
                  <a:srgbClr val="002060"/>
                </a:solidFill>
                <a:latin typeface="华文宋体" panose="02010600040101010101" pitchFamily="2" charset="-122"/>
                <a:ea typeface="华文宋体" panose="02010600040101010101" pitchFamily="2" charset="-122"/>
              </a:rPr>
              <a:t>     </a:t>
            </a:r>
            <a:r>
              <a:rPr lang="en-US" altLang="zh-CN" sz="2400" b="1" dirty="0" smtClean="0">
                <a:solidFill>
                  <a:srgbClr val="002060"/>
                </a:solidFill>
                <a:latin typeface="等线" panose="02010600030101010101" pitchFamily="2" charset="-122"/>
                <a:ea typeface="等线" panose="02010600030101010101" pitchFamily="2" charset="-122"/>
              </a:rPr>
              <a:t>2</a:t>
            </a:r>
            <a:r>
              <a:rPr lang="zh-CN" altLang="en-US" sz="2400" b="1" dirty="0" smtClean="0">
                <a:solidFill>
                  <a:srgbClr val="002060"/>
                </a:solidFill>
                <a:latin typeface="等线" panose="02010600030101010101" pitchFamily="2" charset="-122"/>
                <a:ea typeface="等线" panose="02010600030101010101" pitchFamily="2" charset="-122"/>
              </a:rPr>
              <a:t>）知道参与者的各实体及公钥</a:t>
            </a:r>
            <a:endParaRPr lang="en-US" altLang="zh-CN" sz="2400" b="1" dirty="0" smtClean="0">
              <a:solidFill>
                <a:srgbClr val="002060"/>
              </a:solidFill>
              <a:latin typeface="等线" panose="02010600030101010101" pitchFamily="2" charset="-122"/>
              <a:ea typeface="等线" panose="02010600030101010101" pitchFamily="2" charset="-122"/>
            </a:endParaRPr>
          </a:p>
          <a:p>
            <a:pPr>
              <a:lnSpc>
                <a:spcPct val="150000"/>
              </a:lnSpc>
            </a:pPr>
            <a:r>
              <a:rPr lang="en-US" altLang="zh-CN" sz="2400" b="1" dirty="0">
                <a:solidFill>
                  <a:srgbClr val="002060"/>
                </a:solidFill>
                <a:latin typeface="等线" panose="02010600030101010101" pitchFamily="2" charset="-122"/>
                <a:ea typeface="等线" panose="02010600030101010101" pitchFamily="2" charset="-122"/>
              </a:rPr>
              <a:t> </a:t>
            </a:r>
            <a:r>
              <a:rPr lang="en-US" altLang="zh-CN" sz="2400" b="1" dirty="0" smtClean="0">
                <a:solidFill>
                  <a:srgbClr val="002060"/>
                </a:solidFill>
                <a:latin typeface="等线" panose="02010600030101010101" pitchFamily="2" charset="-122"/>
                <a:ea typeface="等线" panose="02010600030101010101" pitchFamily="2" charset="-122"/>
              </a:rPr>
              <a:t>    3</a:t>
            </a:r>
            <a:r>
              <a:rPr lang="zh-CN" altLang="en-US" sz="2400" b="1" dirty="0" smtClean="0">
                <a:solidFill>
                  <a:srgbClr val="002060"/>
                </a:solidFill>
                <a:latin typeface="等线" panose="02010600030101010101" pitchFamily="2" charset="-122"/>
                <a:ea typeface="等线" panose="02010600030101010101" pitchFamily="2" charset="-122"/>
              </a:rPr>
              <a:t>）拥有自己的加密密钥和解密密钥，并可以将窃听到的信息作为自己知识。</a:t>
            </a:r>
            <a:endParaRPr lang="en-US" altLang="zh-CN" sz="2400" b="1" dirty="0" smtClean="0">
              <a:solidFill>
                <a:srgbClr val="002060"/>
              </a:solidFill>
              <a:latin typeface="等线" panose="02010600030101010101" pitchFamily="2" charset="-122"/>
              <a:ea typeface="等线" panose="02010600030101010101" pitchFamily="2" charset="-122"/>
            </a:endParaRPr>
          </a:p>
          <a:p>
            <a:pPr>
              <a:lnSpc>
                <a:spcPct val="150000"/>
              </a:lnSpc>
            </a:pPr>
            <a:r>
              <a:rPr lang="en-US" altLang="zh-CN" sz="2400" b="1" dirty="0">
                <a:solidFill>
                  <a:srgbClr val="002060"/>
                </a:solidFill>
                <a:latin typeface="等线" panose="02010600030101010101" pitchFamily="2" charset="-122"/>
                <a:ea typeface="等线" panose="02010600030101010101" pitchFamily="2" charset="-122"/>
              </a:rPr>
              <a:t> </a:t>
            </a:r>
            <a:r>
              <a:rPr lang="en-US" altLang="zh-CN" sz="2400" b="1" dirty="0" smtClean="0">
                <a:solidFill>
                  <a:srgbClr val="002060"/>
                </a:solidFill>
                <a:latin typeface="等线" panose="02010600030101010101" pitchFamily="2" charset="-122"/>
                <a:ea typeface="等线" panose="02010600030101010101" pitchFamily="2" charset="-122"/>
              </a:rPr>
              <a:t>    4</a:t>
            </a:r>
            <a:r>
              <a:rPr lang="zh-CN" altLang="en-US" sz="2400" b="1" dirty="0" smtClean="0">
                <a:solidFill>
                  <a:srgbClr val="002060"/>
                </a:solidFill>
                <a:latin typeface="等线" panose="02010600030101010101" pitchFamily="2" charset="-122"/>
                <a:ea typeface="等线" panose="02010600030101010101" pitchFamily="2" charset="-122"/>
              </a:rPr>
              <a:t>）对网络具有完全控制能力，可以窃听、拦截系统中的任何消息。</a:t>
            </a:r>
            <a:endParaRPr lang="en-US" altLang="zh-CN" sz="2400" b="1" dirty="0" smtClean="0">
              <a:solidFill>
                <a:srgbClr val="002060"/>
              </a:solidFill>
              <a:latin typeface="等线" panose="02010600030101010101" pitchFamily="2" charset="-122"/>
              <a:ea typeface="等线" panose="02010600030101010101" pitchFamily="2" charset="-122"/>
            </a:endParaRPr>
          </a:p>
          <a:p>
            <a:pPr>
              <a:lnSpc>
                <a:spcPct val="150000"/>
              </a:lnSpc>
            </a:pPr>
            <a:r>
              <a:rPr lang="en-US" altLang="zh-CN" sz="2400" b="1" dirty="0">
                <a:solidFill>
                  <a:srgbClr val="002060"/>
                </a:solidFill>
                <a:latin typeface="等线" panose="02010600030101010101" pitchFamily="2" charset="-122"/>
                <a:ea typeface="等线" panose="02010600030101010101" pitchFamily="2" charset="-122"/>
              </a:rPr>
              <a:t> </a:t>
            </a:r>
            <a:r>
              <a:rPr lang="en-US" altLang="zh-CN" sz="2400" b="1" dirty="0" smtClean="0">
                <a:solidFill>
                  <a:srgbClr val="002060"/>
                </a:solidFill>
                <a:latin typeface="等线" panose="02010600030101010101" pitchFamily="2" charset="-122"/>
                <a:ea typeface="等线" panose="02010600030101010101" pitchFamily="2" charset="-122"/>
              </a:rPr>
              <a:t>    5</a:t>
            </a:r>
            <a:r>
              <a:rPr lang="zh-CN" altLang="en-US" sz="2400" b="1" dirty="0" smtClean="0">
                <a:solidFill>
                  <a:srgbClr val="002060"/>
                </a:solidFill>
                <a:latin typeface="等线" panose="02010600030101010101" pitchFamily="2" charset="-122"/>
                <a:ea typeface="等线" panose="02010600030101010101" pitchFamily="2" charset="-122"/>
              </a:rPr>
              <a:t>）可以用自己的密钥对进行加解密操作</a:t>
            </a:r>
            <a:endParaRPr lang="en-US" altLang="zh-CN" sz="2400" b="1" dirty="0" smtClean="0">
              <a:solidFill>
                <a:srgbClr val="002060"/>
              </a:solidFill>
              <a:latin typeface="等线" panose="02010600030101010101" pitchFamily="2" charset="-122"/>
              <a:ea typeface="等线" panose="02010600030101010101" pitchFamily="2" charset="-122"/>
            </a:endParaRPr>
          </a:p>
          <a:p>
            <a:pPr>
              <a:lnSpc>
                <a:spcPct val="150000"/>
              </a:lnSpc>
            </a:pPr>
            <a:r>
              <a:rPr lang="en-US" altLang="zh-CN" sz="2400" b="1" dirty="0">
                <a:solidFill>
                  <a:srgbClr val="002060"/>
                </a:solidFill>
                <a:latin typeface="等线" panose="02010600030101010101" pitchFamily="2" charset="-122"/>
                <a:ea typeface="等线" panose="02010600030101010101" pitchFamily="2" charset="-122"/>
              </a:rPr>
              <a:t> </a:t>
            </a:r>
            <a:r>
              <a:rPr lang="en-US" altLang="zh-CN" sz="2400" b="1" dirty="0" smtClean="0">
                <a:solidFill>
                  <a:srgbClr val="002060"/>
                </a:solidFill>
                <a:latin typeface="等线" panose="02010600030101010101" pitchFamily="2" charset="-122"/>
                <a:ea typeface="等线" panose="02010600030101010101" pitchFamily="2" charset="-122"/>
              </a:rPr>
              <a:t>    6</a:t>
            </a:r>
            <a:r>
              <a:rPr lang="zh-CN" altLang="en-US" sz="2400" b="1" dirty="0" smtClean="0">
                <a:solidFill>
                  <a:srgbClr val="002060"/>
                </a:solidFill>
                <a:latin typeface="等线" panose="02010600030101010101" pitchFamily="2" charset="-122"/>
                <a:ea typeface="等线" panose="02010600030101010101" pitchFamily="2" charset="-122"/>
              </a:rPr>
              <a:t>）可以在系统中插入消息</a:t>
            </a:r>
            <a:endParaRPr lang="en-US" altLang="zh-CN" sz="2400" b="1" dirty="0" smtClean="0">
              <a:solidFill>
                <a:srgbClr val="002060"/>
              </a:solidFill>
              <a:latin typeface="等线" panose="02010600030101010101" pitchFamily="2" charset="-122"/>
              <a:ea typeface="等线" panose="02010600030101010101" pitchFamily="2" charset="-122"/>
            </a:endParaRPr>
          </a:p>
          <a:p>
            <a:pPr>
              <a:lnSpc>
                <a:spcPct val="150000"/>
              </a:lnSpc>
            </a:pPr>
            <a:r>
              <a:rPr lang="en-US" altLang="zh-CN" sz="2400" b="1" dirty="0">
                <a:solidFill>
                  <a:srgbClr val="002060"/>
                </a:solidFill>
                <a:latin typeface="等线" panose="02010600030101010101" pitchFamily="2" charset="-122"/>
                <a:ea typeface="等线" panose="02010600030101010101" pitchFamily="2" charset="-122"/>
              </a:rPr>
              <a:t> </a:t>
            </a:r>
            <a:r>
              <a:rPr lang="en-US" altLang="zh-CN" sz="2400" b="1" dirty="0" smtClean="0">
                <a:solidFill>
                  <a:srgbClr val="002060"/>
                </a:solidFill>
                <a:latin typeface="等线" panose="02010600030101010101" pitchFamily="2" charset="-122"/>
                <a:ea typeface="等线" panose="02010600030101010101" pitchFamily="2" charset="-122"/>
              </a:rPr>
              <a:t>    7</a:t>
            </a:r>
            <a:r>
              <a:rPr lang="zh-CN" altLang="en-US" sz="2400" b="1" dirty="0" smtClean="0">
                <a:solidFill>
                  <a:srgbClr val="002060"/>
                </a:solidFill>
                <a:latin typeface="等线" panose="02010600030101010101" pitchFamily="2" charset="-122"/>
                <a:ea typeface="等线" panose="02010600030101010101" pitchFamily="2" charset="-122"/>
              </a:rPr>
              <a:t>）可以重放他所看到的消息</a:t>
            </a:r>
            <a:endParaRPr lang="en-US" altLang="zh-CN" sz="2400" b="1" dirty="0" smtClean="0">
              <a:solidFill>
                <a:srgbClr val="002060"/>
              </a:solidFill>
              <a:latin typeface="等线" panose="02010600030101010101" pitchFamily="2" charset="-122"/>
              <a:ea typeface="等线" panose="02010600030101010101" pitchFamily="2" charset="-122"/>
            </a:endParaRPr>
          </a:p>
          <a:p>
            <a:pPr>
              <a:lnSpc>
                <a:spcPct val="150000"/>
              </a:lnSpc>
            </a:pPr>
            <a:r>
              <a:rPr lang="en-US" altLang="zh-CN" sz="2400" b="1" dirty="0">
                <a:solidFill>
                  <a:srgbClr val="002060"/>
                </a:solidFill>
                <a:latin typeface="等线" panose="02010600030101010101" pitchFamily="2" charset="-122"/>
                <a:ea typeface="等线" panose="02010600030101010101" pitchFamily="2" charset="-122"/>
              </a:rPr>
              <a:t> </a:t>
            </a:r>
            <a:r>
              <a:rPr lang="en-US" altLang="zh-CN" sz="2400" b="1" dirty="0" smtClean="0">
                <a:solidFill>
                  <a:srgbClr val="002060"/>
                </a:solidFill>
                <a:latin typeface="等线" panose="02010600030101010101" pitchFamily="2" charset="-122"/>
                <a:ea typeface="等线" panose="02010600030101010101" pitchFamily="2" charset="-122"/>
              </a:rPr>
              <a:t>    8</a:t>
            </a:r>
            <a:r>
              <a:rPr lang="zh-CN" altLang="en-US" sz="2400" b="1" dirty="0" smtClean="0">
                <a:solidFill>
                  <a:srgbClr val="002060"/>
                </a:solidFill>
                <a:latin typeface="等线" panose="02010600030101010101" pitchFamily="2" charset="-122"/>
                <a:ea typeface="等线" panose="02010600030101010101" pitchFamily="2" charset="-122"/>
              </a:rPr>
              <a:t>）可以生成新的随机数</a:t>
            </a:r>
            <a:r>
              <a:rPr lang="en-US" altLang="zh-CN" sz="2400" b="1" dirty="0" smtClean="0">
                <a:solidFill>
                  <a:srgbClr val="002060"/>
                </a:solidFill>
                <a:latin typeface="等线" panose="02010600030101010101" pitchFamily="2" charset="-122"/>
                <a:ea typeface="等线" panose="02010600030101010101" pitchFamily="2" charset="-122"/>
              </a:rPr>
              <a:t> </a:t>
            </a:r>
          </a:p>
          <a:p>
            <a:pPr>
              <a:lnSpc>
                <a:spcPct val="150000"/>
              </a:lnSpc>
            </a:pPr>
            <a:endParaRPr lang="zh-CN" altLang="en-US" sz="2400" b="1" dirty="0">
              <a:solidFill>
                <a:srgbClr val="00206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9026858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8461" y="0"/>
            <a:ext cx="7498079" cy="830997"/>
          </a:xfrm>
          <a:prstGeom prst="rect">
            <a:avLst/>
          </a:prstGeom>
        </p:spPr>
        <p:txBody>
          <a:bodyPr wrap="square">
            <a:spAutoFit/>
          </a:bodyPr>
          <a:lstStyle/>
          <a:p>
            <a:pPr lvl="1">
              <a:lnSpc>
                <a:spcPct val="150000"/>
              </a:lnSpc>
            </a:pPr>
            <a:r>
              <a:rPr lang="zh-CN" altLang="en-US" sz="3200" b="1" dirty="0" smtClean="0">
                <a:solidFill>
                  <a:srgbClr val="002060"/>
                </a:solidFill>
                <a:latin typeface="楷体" panose="02010609060101010101" pitchFamily="49" charset="-122"/>
                <a:ea typeface="楷体" panose="02010609060101010101" pitchFamily="49" charset="-122"/>
              </a:rPr>
              <a:t>六</a:t>
            </a:r>
            <a:r>
              <a:rPr lang="zh-CN" altLang="en-US" sz="3200" b="1" dirty="0">
                <a:solidFill>
                  <a:srgbClr val="002060"/>
                </a:solidFill>
                <a:latin typeface="楷体" panose="02010609060101010101" pitchFamily="49" charset="-122"/>
                <a:ea typeface="楷体" panose="02010609060101010101" pitchFamily="49" charset="-122"/>
              </a:rPr>
              <a:t>、基本密码技术的</a:t>
            </a:r>
            <a:r>
              <a:rPr lang="zh-CN" altLang="en-US" sz="3200" b="1" dirty="0" smtClean="0">
                <a:solidFill>
                  <a:srgbClr val="002060"/>
                </a:solidFill>
                <a:latin typeface="楷体" panose="02010609060101010101" pitchFamily="49" charset="-122"/>
                <a:ea typeface="楷体" panose="02010609060101010101" pitchFamily="49" charset="-122"/>
              </a:rPr>
              <a:t>应用</a:t>
            </a:r>
            <a:r>
              <a:rPr lang="en-US" altLang="zh-CN" sz="3200" b="1" dirty="0" smtClean="0">
                <a:solidFill>
                  <a:srgbClr val="002060"/>
                </a:solidFill>
                <a:latin typeface="楷体" panose="02010609060101010101" pitchFamily="49" charset="-122"/>
                <a:ea typeface="楷体" panose="02010609060101010101" pitchFamily="49" charset="-122"/>
              </a:rPr>
              <a:t>-</a:t>
            </a:r>
            <a:r>
              <a:rPr lang="en-US" altLang="zh-CN" sz="2400" b="1" dirty="0" smtClean="0">
                <a:solidFill>
                  <a:srgbClr val="002060"/>
                </a:solidFill>
                <a:latin typeface="楷体" panose="02010609060101010101" pitchFamily="49" charset="-122"/>
                <a:ea typeface="楷体" panose="02010609060101010101" pitchFamily="49" charset="-122"/>
              </a:rPr>
              <a:t>1.</a:t>
            </a:r>
            <a:r>
              <a:rPr lang="zh-CN" altLang="en-US" sz="2400" b="1" dirty="0" smtClean="0">
                <a:solidFill>
                  <a:srgbClr val="002060"/>
                </a:solidFill>
                <a:latin typeface="楷体" panose="02010609060101010101" pitchFamily="49" charset="-122"/>
                <a:ea typeface="楷体" panose="02010609060101010101" pitchFamily="49" charset="-122"/>
              </a:rPr>
              <a:t>实例及分析</a:t>
            </a:r>
            <a:endParaRPr lang="en-US" altLang="zh-CN" sz="3200" b="1" dirty="0">
              <a:solidFill>
                <a:srgbClr val="002060"/>
              </a:solidFill>
              <a:latin typeface="楷体" panose="02010609060101010101" pitchFamily="49" charset="-122"/>
              <a:ea typeface="楷体" panose="02010609060101010101" pitchFamily="49" charset="-122"/>
            </a:endParaRPr>
          </a:p>
        </p:txBody>
      </p:sp>
      <p:sp>
        <p:nvSpPr>
          <p:cNvPr id="5" name="文本框 4"/>
          <p:cNvSpPr txBox="1"/>
          <p:nvPr/>
        </p:nvSpPr>
        <p:spPr>
          <a:xfrm>
            <a:off x="607928" y="830997"/>
            <a:ext cx="10898059" cy="1200329"/>
          </a:xfrm>
          <a:prstGeom prst="rect">
            <a:avLst/>
          </a:prstGeom>
          <a:noFill/>
        </p:spPr>
        <p:txBody>
          <a:bodyPr wrap="square" rtlCol="0">
            <a:spAutoFit/>
          </a:bodyPr>
          <a:lstStyle/>
          <a:p>
            <a:pPr>
              <a:lnSpc>
                <a:spcPct val="150000"/>
              </a:lnSpc>
            </a:pPr>
            <a:r>
              <a:rPr lang="en-US" altLang="zh-CN" sz="2400" dirty="0" smtClean="0">
                <a:solidFill>
                  <a:srgbClr val="002060"/>
                </a:solidFill>
                <a:latin typeface="华文宋体" panose="02010600040101010101" pitchFamily="2" charset="-122"/>
                <a:ea typeface="华文宋体" panose="02010600040101010101" pitchFamily="2" charset="-122"/>
              </a:rPr>
              <a:t>     </a:t>
            </a:r>
            <a:r>
              <a:rPr lang="zh-CN" altLang="en-US" sz="2400" b="1" dirty="0" smtClean="0">
                <a:solidFill>
                  <a:srgbClr val="002060"/>
                </a:solidFill>
                <a:latin typeface="华文宋体" panose="02010600040101010101" pitchFamily="2" charset="-122"/>
                <a:ea typeface="华文宋体" panose="02010600040101010101" pitchFamily="2" charset="-122"/>
              </a:rPr>
              <a:t>（</a:t>
            </a:r>
            <a:r>
              <a:rPr lang="en-US" altLang="zh-CN" sz="2400" b="1" dirty="0" smtClean="0">
                <a:solidFill>
                  <a:srgbClr val="002060"/>
                </a:solidFill>
                <a:latin typeface="华文宋体" panose="02010600040101010101" pitchFamily="2" charset="-122"/>
                <a:ea typeface="华文宋体" panose="02010600040101010101" pitchFamily="2" charset="-122"/>
              </a:rPr>
              <a:t>1</a:t>
            </a:r>
            <a:r>
              <a:rPr lang="zh-CN" altLang="en-US" sz="2400" b="1" dirty="0" smtClean="0">
                <a:solidFill>
                  <a:srgbClr val="002060"/>
                </a:solidFill>
                <a:latin typeface="华文宋体" panose="02010600040101010101" pitchFamily="2" charset="-122"/>
                <a:ea typeface="华文宋体" panose="02010600040101010101" pitchFamily="2" charset="-122"/>
              </a:rPr>
              <a:t>）签名加密方案（分析：可保证信息传输保密性，确保为发方发出，未被篡改。）</a:t>
            </a:r>
            <a:r>
              <a:rPr lang="en-US" altLang="zh-CN" sz="2400" b="1" dirty="0" smtClean="0">
                <a:solidFill>
                  <a:srgbClr val="002060"/>
                </a:solidFill>
                <a:latin typeface="华文宋体" panose="02010600040101010101" pitchFamily="2" charset="-122"/>
                <a:ea typeface="华文宋体" panose="02010600040101010101" pitchFamily="2" charset="-122"/>
              </a:rPr>
              <a:t>   </a:t>
            </a:r>
            <a:endParaRPr lang="zh-CN" altLang="en-US" sz="2400" b="1" dirty="0">
              <a:solidFill>
                <a:srgbClr val="002060"/>
              </a:solidFill>
              <a:latin typeface="等线" panose="02010600030101010101" pitchFamily="2" charset="-122"/>
              <a:ea typeface="等线" panose="02010600030101010101" pitchFamily="2" charset="-122"/>
            </a:endParaRPr>
          </a:p>
        </p:txBody>
      </p:sp>
      <p:pic>
        <p:nvPicPr>
          <p:cNvPr id="6" name="图片 5"/>
          <p:cNvPicPr>
            <a:picLocks noChangeAspect="1"/>
          </p:cNvPicPr>
          <p:nvPr/>
        </p:nvPicPr>
        <p:blipFill>
          <a:blip r:embed="rId2"/>
          <a:stretch>
            <a:fillRect/>
          </a:stretch>
        </p:blipFill>
        <p:spPr>
          <a:xfrm>
            <a:off x="1937537" y="1661994"/>
            <a:ext cx="10011370" cy="5155259"/>
          </a:xfrm>
          <a:prstGeom prst="rect">
            <a:avLst/>
          </a:prstGeom>
        </p:spPr>
      </p:pic>
    </p:spTree>
    <p:extLst>
      <p:ext uri="{BB962C8B-B14F-4D97-AF65-F5344CB8AC3E}">
        <p14:creationId xmlns:p14="http://schemas.microsoft.com/office/powerpoint/2010/main" val="42766729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58461" y="0"/>
            <a:ext cx="7498079" cy="830997"/>
          </a:xfrm>
          <a:prstGeom prst="rect">
            <a:avLst/>
          </a:prstGeom>
        </p:spPr>
        <p:txBody>
          <a:bodyPr wrap="square">
            <a:spAutoFit/>
          </a:bodyPr>
          <a:lstStyle/>
          <a:p>
            <a:pPr lvl="1">
              <a:lnSpc>
                <a:spcPct val="150000"/>
              </a:lnSpc>
            </a:pPr>
            <a:r>
              <a:rPr lang="zh-CN" altLang="en-US" sz="3200" b="1" dirty="0" smtClean="0">
                <a:solidFill>
                  <a:srgbClr val="002060"/>
                </a:solidFill>
                <a:latin typeface="楷体" panose="02010609060101010101" pitchFamily="49" charset="-122"/>
                <a:ea typeface="楷体" panose="02010609060101010101" pitchFamily="49" charset="-122"/>
              </a:rPr>
              <a:t>六</a:t>
            </a:r>
            <a:r>
              <a:rPr lang="zh-CN" altLang="en-US" sz="3200" b="1" dirty="0">
                <a:solidFill>
                  <a:srgbClr val="002060"/>
                </a:solidFill>
                <a:latin typeface="楷体" panose="02010609060101010101" pitchFamily="49" charset="-122"/>
                <a:ea typeface="楷体" panose="02010609060101010101" pitchFamily="49" charset="-122"/>
              </a:rPr>
              <a:t>、基本密码技术的</a:t>
            </a:r>
            <a:r>
              <a:rPr lang="zh-CN" altLang="en-US" sz="3200" b="1" dirty="0" smtClean="0">
                <a:solidFill>
                  <a:srgbClr val="002060"/>
                </a:solidFill>
                <a:latin typeface="楷体" panose="02010609060101010101" pitchFamily="49" charset="-122"/>
                <a:ea typeface="楷体" panose="02010609060101010101" pitchFamily="49" charset="-122"/>
              </a:rPr>
              <a:t>应用</a:t>
            </a:r>
            <a:r>
              <a:rPr lang="en-US" altLang="zh-CN" sz="3200" b="1" dirty="0" smtClean="0">
                <a:solidFill>
                  <a:srgbClr val="002060"/>
                </a:solidFill>
                <a:latin typeface="楷体" panose="02010609060101010101" pitchFamily="49" charset="-122"/>
                <a:ea typeface="楷体" panose="02010609060101010101" pitchFamily="49" charset="-122"/>
              </a:rPr>
              <a:t>-</a:t>
            </a:r>
            <a:r>
              <a:rPr lang="en-US" altLang="zh-CN" sz="2400" b="1" dirty="0" smtClean="0">
                <a:solidFill>
                  <a:srgbClr val="002060"/>
                </a:solidFill>
                <a:latin typeface="楷体" panose="02010609060101010101" pitchFamily="49" charset="-122"/>
                <a:ea typeface="楷体" panose="02010609060101010101" pitchFamily="49" charset="-122"/>
              </a:rPr>
              <a:t>1.</a:t>
            </a:r>
            <a:r>
              <a:rPr lang="zh-CN" altLang="en-US" sz="2400" b="1" dirty="0" smtClean="0">
                <a:solidFill>
                  <a:srgbClr val="002060"/>
                </a:solidFill>
                <a:latin typeface="楷体" panose="02010609060101010101" pitchFamily="49" charset="-122"/>
                <a:ea typeface="楷体" panose="02010609060101010101" pitchFamily="49" charset="-122"/>
              </a:rPr>
              <a:t>实例及分析</a:t>
            </a:r>
            <a:endParaRPr lang="en-US" altLang="zh-CN" sz="3200" b="1" dirty="0">
              <a:solidFill>
                <a:srgbClr val="002060"/>
              </a:solidFill>
              <a:latin typeface="楷体" panose="02010609060101010101" pitchFamily="49" charset="-122"/>
              <a:ea typeface="楷体" panose="02010609060101010101" pitchFamily="49" charset="-122"/>
            </a:endParaRPr>
          </a:p>
        </p:txBody>
      </p:sp>
      <p:sp>
        <p:nvSpPr>
          <p:cNvPr id="7" name="文本框 6"/>
          <p:cNvSpPr txBox="1"/>
          <p:nvPr/>
        </p:nvSpPr>
        <p:spPr>
          <a:xfrm>
            <a:off x="621996" y="1075954"/>
            <a:ext cx="10898059" cy="5447645"/>
          </a:xfrm>
          <a:prstGeom prst="rect">
            <a:avLst/>
          </a:prstGeom>
          <a:noFill/>
        </p:spPr>
        <p:txBody>
          <a:bodyPr wrap="square" rtlCol="0">
            <a:spAutoFit/>
          </a:bodyPr>
          <a:lstStyle/>
          <a:p>
            <a:pPr>
              <a:lnSpc>
                <a:spcPct val="150000"/>
              </a:lnSpc>
            </a:pPr>
            <a:r>
              <a:rPr lang="zh-CN" altLang="en-US" sz="2400" b="1" dirty="0" smtClean="0">
                <a:solidFill>
                  <a:srgbClr val="002060"/>
                </a:solidFill>
                <a:latin typeface="华文宋体" panose="02010600040101010101" pitchFamily="2" charset="-122"/>
                <a:ea typeface="华文宋体" panose="02010600040101010101" pitchFamily="2" charset="-122"/>
              </a:rPr>
              <a:t>（</a:t>
            </a:r>
            <a:r>
              <a:rPr lang="en-US" altLang="zh-CN" sz="2400" b="1" dirty="0" smtClean="0">
                <a:solidFill>
                  <a:srgbClr val="002060"/>
                </a:solidFill>
                <a:latin typeface="华文宋体" panose="02010600040101010101" pitchFamily="2" charset="-122"/>
                <a:ea typeface="华文宋体" panose="02010600040101010101" pitchFamily="2" charset="-122"/>
              </a:rPr>
              <a:t>2</a:t>
            </a:r>
            <a:r>
              <a:rPr lang="zh-CN" altLang="en-US" sz="2400" b="1" dirty="0" smtClean="0">
                <a:solidFill>
                  <a:srgbClr val="002060"/>
                </a:solidFill>
                <a:latin typeface="华文宋体" panose="02010600040101010101" pitchFamily="2" charset="-122"/>
                <a:ea typeface="华文宋体" panose="02010600040101010101" pitchFamily="2" charset="-122"/>
              </a:rPr>
              <a:t>）密钥交换协议实例</a:t>
            </a:r>
            <a:r>
              <a:rPr lang="en-US" altLang="zh-CN" sz="2400" b="1" dirty="0" smtClean="0">
                <a:solidFill>
                  <a:srgbClr val="002060"/>
                </a:solidFill>
                <a:latin typeface="华文宋体" panose="02010600040101010101" pitchFamily="2" charset="-122"/>
                <a:ea typeface="华文宋体" panose="02010600040101010101" pitchFamily="2" charset="-122"/>
              </a:rPr>
              <a:t>-ECC(</a:t>
            </a:r>
            <a:r>
              <a:rPr lang="zh-CN" altLang="en-US" sz="2400" b="1" dirty="0" smtClean="0">
                <a:solidFill>
                  <a:srgbClr val="002060"/>
                </a:solidFill>
                <a:latin typeface="华文宋体" panose="02010600040101010101" pitchFamily="2" charset="-122"/>
                <a:ea typeface="华文宋体" panose="02010600040101010101" pitchFamily="2" charset="-122"/>
              </a:rPr>
              <a:t>分析：基于离散对数计算困难</a:t>
            </a:r>
            <a:r>
              <a:rPr lang="en-US" altLang="zh-CN" sz="2400" b="1" dirty="0" smtClean="0">
                <a:solidFill>
                  <a:srgbClr val="002060"/>
                </a:solidFill>
                <a:latin typeface="华文宋体" panose="02010600040101010101" pitchFamily="2" charset="-122"/>
                <a:ea typeface="华文宋体" panose="02010600040101010101" pitchFamily="2" charset="-122"/>
              </a:rPr>
              <a:t>)</a:t>
            </a:r>
          </a:p>
          <a:p>
            <a:pPr>
              <a:lnSpc>
                <a:spcPct val="150000"/>
              </a:lnSpc>
            </a:pPr>
            <a:r>
              <a:rPr lang="zh-CN" altLang="en-US" sz="2400" b="1" dirty="0">
                <a:solidFill>
                  <a:srgbClr val="002060"/>
                </a:solidFill>
                <a:latin typeface="华文宋体" panose="02010600040101010101" pitchFamily="2" charset="-122"/>
                <a:ea typeface="华文宋体" panose="02010600040101010101" pitchFamily="2" charset="-122"/>
              </a:rPr>
              <a:t>利用模</a:t>
            </a:r>
            <a:r>
              <a:rPr lang="en-US" altLang="zh-CN" sz="2400" b="1" dirty="0" smtClean="0">
                <a:solidFill>
                  <a:srgbClr val="002060"/>
                </a:solidFill>
                <a:latin typeface="华文宋体" panose="02010600040101010101" pitchFamily="2" charset="-122"/>
                <a:ea typeface="华文宋体" panose="02010600040101010101" pitchFamily="2" charset="-122"/>
              </a:rPr>
              <a:t>p</a:t>
            </a:r>
            <a:r>
              <a:rPr lang="zh-CN" altLang="en-US" sz="2400" b="1" dirty="0" smtClean="0">
                <a:solidFill>
                  <a:srgbClr val="002060"/>
                </a:solidFill>
                <a:latin typeface="华文宋体" panose="02010600040101010101" pitchFamily="2" charset="-122"/>
                <a:ea typeface="华文宋体" panose="02010600040101010101" pitchFamily="2" charset="-122"/>
              </a:rPr>
              <a:t>有限域</a:t>
            </a:r>
            <a:r>
              <a:rPr lang="zh-CN" altLang="en-US" sz="2400" b="1" dirty="0">
                <a:solidFill>
                  <a:srgbClr val="002060"/>
                </a:solidFill>
                <a:latin typeface="华文宋体" panose="02010600040101010101" pitchFamily="2" charset="-122"/>
                <a:ea typeface="华文宋体" panose="02010600040101010101" pitchFamily="2" charset="-122"/>
              </a:rPr>
              <a:t>上椭圆曲线算术规则可以用来实现秘钥协商，其流程如下：</a:t>
            </a:r>
          </a:p>
          <a:p>
            <a:pPr>
              <a:lnSpc>
                <a:spcPct val="150000"/>
              </a:lnSpc>
            </a:pPr>
            <a:r>
              <a:rPr lang="en-US" altLang="zh-CN" sz="2400" b="1" dirty="0" smtClean="0">
                <a:solidFill>
                  <a:srgbClr val="002060"/>
                </a:solidFill>
                <a:latin typeface="华文宋体" panose="02010600040101010101" pitchFamily="2" charset="-122"/>
                <a:ea typeface="华文宋体" panose="02010600040101010101" pitchFamily="2" charset="-122"/>
              </a:rPr>
              <a:t> </a:t>
            </a:r>
            <a:r>
              <a:rPr lang="en-US" altLang="zh-CN" sz="2000" b="1" dirty="0" smtClean="0">
                <a:solidFill>
                  <a:srgbClr val="002060"/>
                </a:solidFill>
                <a:latin typeface="华文宋体" panose="02010600040101010101" pitchFamily="2" charset="-122"/>
                <a:ea typeface="华文宋体" panose="02010600040101010101" pitchFamily="2" charset="-122"/>
              </a:rPr>
              <a:t>1</a:t>
            </a:r>
            <a:r>
              <a:rPr lang="zh-CN" altLang="en-US" sz="2000" b="1" dirty="0" smtClean="0">
                <a:solidFill>
                  <a:srgbClr val="002060"/>
                </a:solidFill>
                <a:latin typeface="华文宋体" panose="02010600040101010101" pitchFamily="2" charset="-122"/>
                <a:ea typeface="华文宋体" panose="02010600040101010101" pitchFamily="2" charset="-122"/>
              </a:rPr>
              <a:t>）</a:t>
            </a:r>
            <a:r>
              <a:rPr lang="en-US" altLang="zh-CN" sz="2000" b="1" dirty="0">
                <a:solidFill>
                  <a:srgbClr val="002060"/>
                </a:solidFill>
                <a:latin typeface="华文宋体" panose="02010600040101010101" pitchFamily="2" charset="-122"/>
                <a:ea typeface="华文宋体" panose="02010600040101010101" pitchFamily="2" charset="-122"/>
              </a:rPr>
              <a:t>Alice</a:t>
            </a:r>
            <a:r>
              <a:rPr lang="zh-CN" altLang="en-US" sz="2000" b="1" dirty="0">
                <a:solidFill>
                  <a:srgbClr val="002060"/>
                </a:solidFill>
                <a:latin typeface="华文宋体" panose="02010600040101010101" pitchFamily="2" charset="-122"/>
                <a:ea typeface="华文宋体" panose="02010600040101010101" pitchFamily="2" charset="-122"/>
              </a:rPr>
              <a:t>和</a:t>
            </a:r>
            <a:r>
              <a:rPr lang="en-US" altLang="zh-CN" sz="2000" b="1" dirty="0">
                <a:solidFill>
                  <a:srgbClr val="002060"/>
                </a:solidFill>
                <a:latin typeface="华文宋体" panose="02010600040101010101" pitchFamily="2" charset="-122"/>
                <a:ea typeface="华文宋体" panose="02010600040101010101" pitchFamily="2" charset="-122"/>
              </a:rPr>
              <a:t>Bob</a:t>
            </a:r>
            <a:r>
              <a:rPr lang="zh-CN" altLang="en-US" sz="2000" b="1" dirty="0">
                <a:solidFill>
                  <a:srgbClr val="002060"/>
                </a:solidFill>
                <a:latin typeface="华文宋体" panose="02010600040101010101" pitchFamily="2" charset="-122"/>
                <a:ea typeface="华文宋体" panose="02010600040101010101" pitchFamily="2" charset="-122"/>
              </a:rPr>
              <a:t>会共享一些椭圆曲线的参数信息：</a:t>
            </a:r>
            <a:r>
              <a:rPr lang="en-US" altLang="zh-CN" sz="2000" b="1" dirty="0">
                <a:solidFill>
                  <a:srgbClr val="002060"/>
                </a:solidFill>
                <a:latin typeface="华文宋体" panose="02010600040101010101" pitchFamily="2" charset="-122"/>
                <a:ea typeface="华文宋体" panose="02010600040101010101" pitchFamily="2" charset="-122"/>
              </a:rPr>
              <a:t>(</a:t>
            </a:r>
            <a:r>
              <a:rPr lang="en-US" altLang="zh-CN" sz="2000" b="1" dirty="0" err="1">
                <a:solidFill>
                  <a:srgbClr val="002060"/>
                </a:solidFill>
                <a:latin typeface="华文宋体" panose="02010600040101010101" pitchFamily="2" charset="-122"/>
                <a:ea typeface="华文宋体" panose="02010600040101010101" pitchFamily="2" charset="-122"/>
              </a:rPr>
              <a:t>p,a,b,G,n,h</a:t>
            </a:r>
            <a:r>
              <a:rPr lang="en-US" altLang="zh-CN" sz="2000" b="1" dirty="0" smtClean="0">
                <a:solidFill>
                  <a:srgbClr val="002060"/>
                </a:solidFill>
                <a:latin typeface="华文宋体" panose="02010600040101010101" pitchFamily="2" charset="-122"/>
                <a:ea typeface="华文宋体" panose="02010600040101010101" pitchFamily="2" charset="-122"/>
              </a:rPr>
              <a:t>) </a:t>
            </a:r>
            <a:r>
              <a:rPr lang="zh-CN" altLang="en-US" sz="2000" b="1" dirty="0" smtClean="0">
                <a:solidFill>
                  <a:srgbClr val="002060"/>
                </a:solidFill>
                <a:latin typeface="华文宋体" panose="02010600040101010101" pitchFamily="2" charset="-122"/>
                <a:ea typeface="华文宋体" panose="02010600040101010101" pitchFamily="2" charset="-122"/>
              </a:rPr>
              <a:t>，</a:t>
            </a:r>
            <a:r>
              <a:rPr lang="zh-CN" altLang="en-US" sz="2000" b="1" dirty="0">
                <a:solidFill>
                  <a:srgbClr val="002060"/>
                </a:solidFill>
                <a:latin typeface="华文宋体" panose="02010600040101010101" pitchFamily="2" charset="-122"/>
                <a:ea typeface="华文宋体" panose="02010600040101010101" pitchFamily="2" charset="-122"/>
              </a:rPr>
              <a:t>其中</a:t>
            </a:r>
            <a:r>
              <a:rPr lang="en-US" altLang="zh-CN" sz="2000" b="1" dirty="0" err="1" smtClean="0">
                <a:solidFill>
                  <a:srgbClr val="002060"/>
                </a:solidFill>
                <a:latin typeface="华文宋体" panose="02010600040101010101" pitchFamily="2" charset="-122"/>
                <a:ea typeface="华文宋体" panose="02010600040101010101" pitchFamily="2" charset="-122"/>
              </a:rPr>
              <a:t>a,b</a:t>
            </a:r>
            <a:r>
              <a:rPr lang="zh-CN" altLang="en-US" sz="2000" b="1" dirty="0" smtClean="0">
                <a:solidFill>
                  <a:srgbClr val="002060"/>
                </a:solidFill>
                <a:latin typeface="华文宋体" panose="02010600040101010101" pitchFamily="2" charset="-122"/>
                <a:ea typeface="华文宋体" panose="02010600040101010101" pitchFamily="2" charset="-122"/>
              </a:rPr>
              <a:t>确定</a:t>
            </a:r>
            <a:r>
              <a:rPr lang="zh-CN" altLang="en-US" sz="2000" b="1" dirty="0">
                <a:solidFill>
                  <a:srgbClr val="002060"/>
                </a:solidFill>
                <a:latin typeface="华文宋体" panose="02010600040101010101" pitchFamily="2" charset="-122"/>
                <a:ea typeface="华文宋体" panose="02010600040101010101" pitchFamily="2" charset="-122"/>
              </a:rPr>
              <a:t>了椭圆曲线方程，</a:t>
            </a:r>
            <a:r>
              <a:rPr lang="en-US" altLang="zh-CN" sz="2000" b="1" dirty="0" smtClean="0">
                <a:solidFill>
                  <a:srgbClr val="002060"/>
                </a:solidFill>
                <a:latin typeface="华文宋体" panose="02010600040101010101" pitchFamily="2" charset="-122"/>
                <a:ea typeface="华文宋体" panose="02010600040101010101" pitchFamily="2" charset="-122"/>
              </a:rPr>
              <a:t>p</a:t>
            </a:r>
            <a:r>
              <a:rPr lang="zh-CN" altLang="en-US" sz="2000" b="1" dirty="0" smtClean="0">
                <a:solidFill>
                  <a:srgbClr val="002060"/>
                </a:solidFill>
                <a:latin typeface="华文宋体" panose="02010600040101010101" pitchFamily="2" charset="-122"/>
                <a:ea typeface="华文宋体" panose="02010600040101010101" pitchFamily="2" charset="-122"/>
              </a:rPr>
              <a:t>确定</a:t>
            </a:r>
            <a:r>
              <a:rPr lang="zh-CN" altLang="en-US" sz="2000" b="1" dirty="0">
                <a:solidFill>
                  <a:srgbClr val="002060"/>
                </a:solidFill>
                <a:latin typeface="华文宋体" panose="02010600040101010101" pitchFamily="2" charset="-122"/>
                <a:ea typeface="华文宋体" panose="02010600040101010101" pitchFamily="2" charset="-122"/>
              </a:rPr>
              <a:t>了模</a:t>
            </a:r>
            <a:r>
              <a:rPr lang="en-US" altLang="zh-CN" sz="2000" b="1" dirty="0" smtClean="0">
                <a:solidFill>
                  <a:srgbClr val="002060"/>
                </a:solidFill>
                <a:latin typeface="华文宋体" panose="02010600040101010101" pitchFamily="2" charset="-122"/>
                <a:ea typeface="华文宋体" panose="02010600040101010101" pitchFamily="2" charset="-122"/>
              </a:rPr>
              <a:t>p</a:t>
            </a:r>
            <a:r>
              <a:rPr lang="zh-CN" altLang="en-US" sz="2000" b="1" dirty="0" smtClean="0">
                <a:solidFill>
                  <a:srgbClr val="002060"/>
                </a:solidFill>
                <a:latin typeface="华文宋体" panose="02010600040101010101" pitchFamily="2" charset="-122"/>
                <a:ea typeface="华文宋体" panose="02010600040101010101" pitchFamily="2" charset="-122"/>
              </a:rPr>
              <a:t>的</a:t>
            </a:r>
            <a:r>
              <a:rPr lang="zh-CN" altLang="en-US" sz="2000" b="1" dirty="0">
                <a:solidFill>
                  <a:srgbClr val="002060"/>
                </a:solidFill>
                <a:latin typeface="华文宋体" panose="02010600040101010101" pitchFamily="2" charset="-122"/>
                <a:ea typeface="华文宋体" panose="02010600040101010101" pitchFamily="2" charset="-122"/>
              </a:rPr>
              <a:t>有限域，</a:t>
            </a:r>
            <a:r>
              <a:rPr lang="en-US" altLang="zh-CN" sz="2000" b="1" dirty="0">
                <a:solidFill>
                  <a:srgbClr val="002060"/>
                </a:solidFill>
                <a:latin typeface="华文宋体" panose="02010600040101010101" pitchFamily="2" charset="-122"/>
                <a:ea typeface="华文宋体" panose="02010600040101010101" pitchFamily="2" charset="-122"/>
              </a:rPr>
              <a:t>G</a:t>
            </a:r>
            <a:r>
              <a:rPr lang="zh-CN" altLang="en-US" sz="2000" b="1" dirty="0" smtClean="0">
                <a:solidFill>
                  <a:srgbClr val="002060"/>
                </a:solidFill>
                <a:latin typeface="华文宋体" panose="02010600040101010101" pitchFamily="2" charset="-122"/>
                <a:ea typeface="华文宋体" panose="02010600040101010101" pitchFamily="2" charset="-122"/>
              </a:rPr>
              <a:t>是生成元</a:t>
            </a:r>
            <a:r>
              <a:rPr lang="zh-CN" altLang="en-US" sz="2000" b="1" dirty="0">
                <a:solidFill>
                  <a:srgbClr val="002060"/>
                </a:solidFill>
                <a:latin typeface="华文宋体" panose="02010600040101010101" pitchFamily="2" charset="-122"/>
                <a:ea typeface="华文宋体" panose="02010600040101010101" pitchFamily="2" charset="-122"/>
              </a:rPr>
              <a:t>，用于生成子群，</a:t>
            </a:r>
            <a:r>
              <a:rPr lang="zh-CN" altLang="en-US" sz="2000" b="1" dirty="0" smtClean="0">
                <a:solidFill>
                  <a:srgbClr val="002060"/>
                </a:solidFill>
                <a:latin typeface="华文宋体" panose="02010600040101010101" pitchFamily="2" charset="-122"/>
                <a:ea typeface="华文宋体" panose="02010600040101010101" pitchFamily="2" charset="-122"/>
              </a:rPr>
              <a:t>要求</a:t>
            </a:r>
            <a:r>
              <a:rPr lang="en-US" altLang="zh-CN" sz="2000" b="1" dirty="0" smtClean="0">
                <a:solidFill>
                  <a:srgbClr val="002060"/>
                </a:solidFill>
                <a:latin typeface="华文宋体" panose="02010600040101010101" pitchFamily="2" charset="-122"/>
                <a:ea typeface="华文宋体" panose="02010600040101010101" pitchFamily="2" charset="-122"/>
              </a:rPr>
              <a:t>G</a:t>
            </a:r>
            <a:r>
              <a:rPr lang="zh-CN" altLang="en-US" sz="2000" b="1" dirty="0">
                <a:solidFill>
                  <a:srgbClr val="002060"/>
                </a:solidFill>
                <a:latin typeface="华文宋体" panose="02010600040101010101" pitchFamily="2" charset="-122"/>
                <a:ea typeface="华文宋体" panose="02010600040101010101" pitchFamily="2" charset="-122"/>
              </a:rPr>
              <a:t>的阶</a:t>
            </a:r>
            <a:r>
              <a:rPr lang="en-US" altLang="zh-CN" sz="2000" b="1" dirty="0" smtClean="0">
                <a:solidFill>
                  <a:srgbClr val="002060"/>
                </a:solidFill>
                <a:latin typeface="华文宋体" panose="02010600040101010101" pitchFamily="2" charset="-122"/>
                <a:ea typeface="华文宋体" panose="02010600040101010101" pitchFamily="2" charset="-122"/>
              </a:rPr>
              <a:t>n</a:t>
            </a:r>
            <a:r>
              <a:rPr lang="zh-CN" altLang="en-US" sz="2000" b="1" dirty="0" smtClean="0">
                <a:solidFill>
                  <a:srgbClr val="002060"/>
                </a:solidFill>
                <a:latin typeface="华文宋体" panose="02010600040101010101" pitchFamily="2" charset="-122"/>
                <a:ea typeface="华文宋体" panose="02010600040101010101" pitchFamily="2" charset="-122"/>
              </a:rPr>
              <a:t>应该</a:t>
            </a:r>
            <a:r>
              <a:rPr lang="zh-CN" altLang="en-US" sz="2000" b="1" dirty="0">
                <a:solidFill>
                  <a:srgbClr val="002060"/>
                </a:solidFill>
                <a:latin typeface="华文宋体" panose="02010600040101010101" pitchFamily="2" charset="-122"/>
                <a:ea typeface="华文宋体" panose="02010600040101010101" pitchFamily="2" charset="-122"/>
              </a:rPr>
              <a:t>尽量大，</a:t>
            </a:r>
            <a:r>
              <a:rPr lang="en-US" altLang="zh-CN" sz="2000" b="1" dirty="0" smtClean="0">
                <a:solidFill>
                  <a:srgbClr val="002060"/>
                </a:solidFill>
                <a:latin typeface="华文宋体" panose="02010600040101010101" pitchFamily="2" charset="-122"/>
                <a:ea typeface="华文宋体" panose="02010600040101010101" pitchFamily="2" charset="-122"/>
              </a:rPr>
              <a:t>G</a:t>
            </a:r>
            <a:r>
              <a:rPr lang="zh-CN" altLang="en-US" sz="2000" b="1" dirty="0" smtClean="0">
                <a:solidFill>
                  <a:srgbClr val="002060"/>
                </a:solidFill>
                <a:latin typeface="华文宋体" panose="02010600040101010101" pitchFamily="2" charset="-122"/>
                <a:ea typeface="华文宋体" panose="02010600040101010101" pitchFamily="2" charset="-122"/>
              </a:rPr>
              <a:t>的</a:t>
            </a:r>
            <a:r>
              <a:rPr lang="zh-CN" altLang="en-US" sz="2000" b="1" dirty="0">
                <a:solidFill>
                  <a:srgbClr val="002060"/>
                </a:solidFill>
                <a:latin typeface="华文宋体" panose="02010600040101010101" pitchFamily="2" charset="-122"/>
                <a:ea typeface="华文宋体" panose="02010600040101010101" pitchFamily="2" charset="-122"/>
              </a:rPr>
              <a:t>阶是使得</a:t>
            </a:r>
            <a:r>
              <a:rPr lang="en-US" altLang="zh-CN" sz="2000" b="1" dirty="0" err="1" smtClean="0">
                <a:solidFill>
                  <a:srgbClr val="002060"/>
                </a:solidFill>
                <a:latin typeface="华文宋体" panose="02010600040101010101" pitchFamily="2" charset="-122"/>
                <a:ea typeface="华文宋体" panose="02010600040101010101" pitchFamily="2" charset="-122"/>
              </a:rPr>
              <a:t>nG</a:t>
            </a:r>
            <a:r>
              <a:rPr lang="en-US" altLang="zh-CN" sz="2000" b="1" dirty="0" smtClean="0">
                <a:solidFill>
                  <a:srgbClr val="002060"/>
                </a:solidFill>
                <a:latin typeface="华文宋体" panose="02010600040101010101" pitchFamily="2" charset="-122"/>
                <a:ea typeface="华文宋体" panose="02010600040101010101" pitchFamily="2" charset="-122"/>
              </a:rPr>
              <a:t>=O</a:t>
            </a:r>
            <a:r>
              <a:rPr lang="zh-CN" altLang="en-US" sz="2000" b="1" dirty="0" smtClean="0">
                <a:solidFill>
                  <a:srgbClr val="002060"/>
                </a:solidFill>
                <a:latin typeface="华文宋体" panose="02010600040101010101" pitchFamily="2" charset="-122"/>
                <a:ea typeface="华文宋体" panose="02010600040101010101" pitchFamily="2" charset="-122"/>
              </a:rPr>
              <a:t>成立</a:t>
            </a:r>
            <a:r>
              <a:rPr lang="zh-CN" altLang="en-US" sz="2000" b="1" dirty="0">
                <a:solidFill>
                  <a:srgbClr val="002060"/>
                </a:solidFill>
                <a:latin typeface="华文宋体" panose="02010600040101010101" pitchFamily="2" charset="-122"/>
                <a:ea typeface="华文宋体" panose="02010600040101010101" pitchFamily="2" charset="-122"/>
              </a:rPr>
              <a:t>的最小的整数，也即是</a:t>
            </a:r>
            <a:r>
              <a:rPr lang="en-US" altLang="zh-CN" sz="2000" b="1" dirty="0">
                <a:solidFill>
                  <a:srgbClr val="002060"/>
                </a:solidFill>
                <a:latin typeface="华文宋体" panose="02010600040101010101" pitchFamily="2" charset="-122"/>
                <a:ea typeface="华文宋体" panose="02010600040101010101" pitchFamily="2" charset="-122"/>
              </a:rPr>
              <a:t>(n−</a:t>
            </a:r>
            <a:r>
              <a:rPr lang="en-US" altLang="zh-CN" sz="2000" b="1" dirty="0" smtClean="0">
                <a:solidFill>
                  <a:srgbClr val="002060"/>
                </a:solidFill>
                <a:latin typeface="华文宋体" panose="02010600040101010101" pitchFamily="2" charset="-122"/>
                <a:ea typeface="华文宋体" panose="02010600040101010101" pitchFamily="2" charset="-122"/>
              </a:rPr>
              <a:t>1)G</a:t>
            </a:r>
            <a:r>
              <a:rPr lang="zh-CN" altLang="en-US" sz="2000" b="1" dirty="0" smtClean="0">
                <a:solidFill>
                  <a:srgbClr val="002060"/>
                </a:solidFill>
                <a:latin typeface="华文宋体" panose="02010600040101010101" pitchFamily="2" charset="-122"/>
                <a:ea typeface="华文宋体" panose="02010600040101010101" pitchFamily="2" charset="-122"/>
              </a:rPr>
              <a:t>所</a:t>
            </a:r>
            <a:r>
              <a:rPr lang="zh-CN" altLang="en-US" sz="2000" b="1" dirty="0">
                <a:solidFill>
                  <a:srgbClr val="002060"/>
                </a:solidFill>
                <a:latin typeface="华文宋体" panose="02010600040101010101" pitchFamily="2" charset="-122"/>
                <a:ea typeface="华文宋体" panose="02010600040101010101" pitchFamily="2" charset="-122"/>
              </a:rPr>
              <a:t>代表的点与</a:t>
            </a:r>
            <a:r>
              <a:rPr lang="en-US" altLang="zh-CN" sz="2000" b="1" dirty="0" smtClean="0">
                <a:solidFill>
                  <a:srgbClr val="002060"/>
                </a:solidFill>
                <a:latin typeface="华文宋体" panose="02010600040101010101" pitchFamily="2" charset="-122"/>
                <a:ea typeface="华文宋体" panose="02010600040101010101" pitchFamily="2" charset="-122"/>
              </a:rPr>
              <a:t>G</a:t>
            </a:r>
            <a:r>
              <a:rPr lang="zh-CN" altLang="en-US" sz="2000" b="1" dirty="0" smtClean="0">
                <a:solidFill>
                  <a:srgbClr val="002060"/>
                </a:solidFill>
                <a:latin typeface="华文宋体" panose="02010600040101010101" pitchFamily="2" charset="-122"/>
                <a:ea typeface="华文宋体" panose="02010600040101010101" pitchFamily="2" charset="-122"/>
              </a:rPr>
              <a:t>点</a:t>
            </a:r>
            <a:r>
              <a:rPr lang="zh-CN" altLang="en-US" sz="2000" b="1" dirty="0">
                <a:solidFill>
                  <a:srgbClr val="002060"/>
                </a:solidFill>
                <a:latin typeface="华文宋体" panose="02010600040101010101" pitchFamily="2" charset="-122"/>
                <a:ea typeface="华文宋体" panose="02010600040101010101" pitchFamily="2" charset="-122"/>
              </a:rPr>
              <a:t>的横坐标刚好相同，协因子</a:t>
            </a:r>
            <a:r>
              <a:rPr lang="en-US" altLang="zh-CN" sz="2000" b="1" dirty="0" smtClean="0">
                <a:solidFill>
                  <a:srgbClr val="002060"/>
                </a:solidFill>
                <a:latin typeface="华文宋体" panose="02010600040101010101" pitchFamily="2" charset="-122"/>
                <a:ea typeface="华文宋体" panose="02010600040101010101" pitchFamily="2" charset="-122"/>
              </a:rPr>
              <a:t>h</a:t>
            </a:r>
            <a:r>
              <a:rPr lang="zh-CN" altLang="en-US" sz="2000" b="1" dirty="0" smtClean="0">
                <a:solidFill>
                  <a:srgbClr val="002060"/>
                </a:solidFill>
                <a:latin typeface="华文宋体" panose="02010600040101010101" pitchFamily="2" charset="-122"/>
                <a:ea typeface="华文宋体" panose="02010600040101010101" pitchFamily="2" charset="-122"/>
              </a:rPr>
              <a:t>一般</a:t>
            </a:r>
            <a:r>
              <a:rPr lang="zh-CN" altLang="en-US" sz="2000" b="1" dirty="0">
                <a:solidFill>
                  <a:srgbClr val="002060"/>
                </a:solidFill>
                <a:latin typeface="华文宋体" panose="02010600040101010101" pitchFamily="2" charset="-122"/>
                <a:ea typeface="华文宋体" panose="02010600040101010101" pitchFamily="2" charset="-122"/>
              </a:rPr>
              <a:t>等于</a:t>
            </a:r>
            <a:r>
              <a:rPr lang="en-US" altLang="zh-CN" sz="2000" b="1" dirty="0">
                <a:solidFill>
                  <a:srgbClr val="002060"/>
                </a:solidFill>
                <a:latin typeface="华文宋体" panose="02010600040101010101" pitchFamily="2" charset="-122"/>
                <a:ea typeface="华文宋体" panose="02010600040101010101" pitchFamily="2" charset="-122"/>
              </a:rPr>
              <a:t>1</a:t>
            </a:r>
            <a:r>
              <a:rPr lang="zh-CN" altLang="en-US" sz="2000" b="1" dirty="0">
                <a:solidFill>
                  <a:srgbClr val="002060"/>
                </a:solidFill>
                <a:latin typeface="华文宋体" panose="02010600040101010101" pitchFamily="2" charset="-122"/>
                <a:ea typeface="华文宋体" panose="02010600040101010101" pitchFamily="2" charset="-122"/>
              </a:rPr>
              <a:t>。</a:t>
            </a:r>
          </a:p>
          <a:p>
            <a:pPr>
              <a:lnSpc>
                <a:spcPct val="150000"/>
              </a:lnSpc>
            </a:pPr>
            <a:r>
              <a:rPr lang="en-US" altLang="zh-CN" sz="2000" b="1" dirty="0" smtClean="0">
                <a:solidFill>
                  <a:srgbClr val="002060"/>
                </a:solidFill>
                <a:latin typeface="华文宋体" panose="02010600040101010101" pitchFamily="2" charset="-122"/>
                <a:ea typeface="华文宋体" panose="02010600040101010101" pitchFamily="2" charset="-122"/>
              </a:rPr>
              <a:t>2</a:t>
            </a:r>
            <a:r>
              <a:rPr lang="zh-CN" altLang="en-US" sz="2000" b="1" dirty="0">
                <a:solidFill>
                  <a:srgbClr val="002060"/>
                </a:solidFill>
                <a:latin typeface="华文宋体" panose="02010600040101010101" pitchFamily="2" charset="-122"/>
                <a:ea typeface="华文宋体" panose="02010600040101010101" pitchFamily="2" charset="-122"/>
              </a:rPr>
              <a:t>）</a:t>
            </a:r>
            <a:r>
              <a:rPr lang="en-US" altLang="zh-CN" sz="2000" b="1" dirty="0">
                <a:solidFill>
                  <a:srgbClr val="002060"/>
                </a:solidFill>
                <a:latin typeface="华文宋体" panose="02010600040101010101" pitchFamily="2" charset="-122"/>
                <a:ea typeface="华文宋体" panose="02010600040101010101" pitchFamily="2" charset="-122"/>
              </a:rPr>
              <a:t>Alice</a:t>
            </a:r>
            <a:r>
              <a:rPr lang="zh-CN" altLang="en-US" sz="2000" b="1" dirty="0">
                <a:solidFill>
                  <a:srgbClr val="002060"/>
                </a:solidFill>
                <a:latin typeface="华文宋体" panose="02010600040101010101" pitchFamily="2" charset="-122"/>
                <a:ea typeface="华文宋体" panose="02010600040101010101" pitchFamily="2" charset="-122"/>
              </a:rPr>
              <a:t>选择</a:t>
            </a:r>
            <a:r>
              <a:rPr lang="zh-CN" altLang="en-US" sz="2000" b="1" dirty="0" smtClean="0">
                <a:solidFill>
                  <a:srgbClr val="002060"/>
                </a:solidFill>
                <a:latin typeface="华文宋体" panose="02010600040101010101" pitchFamily="2" charset="-122"/>
                <a:ea typeface="华文宋体" panose="02010600040101010101" pitchFamily="2" charset="-122"/>
              </a:rPr>
              <a:t>小于</a:t>
            </a:r>
            <a:r>
              <a:rPr lang="en-US" altLang="zh-CN" sz="2000" b="1" dirty="0" smtClean="0">
                <a:solidFill>
                  <a:srgbClr val="002060"/>
                </a:solidFill>
                <a:latin typeface="华文宋体" panose="02010600040101010101" pitchFamily="2" charset="-122"/>
                <a:ea typeface="华文宋体" panose="02010600040101010101" pitchFamily="2" charset="-122"/>
              </a:rPr>
              <a:t>n</a:t>
            </a:r>
            <a:r>
              <a:rPr lang="zh-CN" altLang="en-US" sz="2000" b="1" dirty="0" smtClean="0">
                <a:solidFill>
                  <a:srgbClr val="002060"/>
                </a:solidFill>
                <a:latin typeface="华文宋体" panose="02010600040101010101" pitchFamily="2" charset="-122"/>
                <a:ea typeface="华文宋体" panose="02010600040101010101" pitchFamily="2" charset="-122"/>
              </a:rPr>
              <a:t>整数</a:t>
            </a:r>
            <a:r>
              <a:rPr lang="en-US" altLang="zh-CN" sz="2000" b="1" dirty="0" err="1" smtClean="0">
                <a:solidFill>
                  <a:srgbClr val="002060"/>
                </a:solidFill>
                <a:latin typeface="华文宋体" panose="02010600040101010101" pitchFamily="2" charset="-122"/>
                <a:ea typeface="华文宋体" panose="02010600040101010101" pitchFamily="2" charset="-122"/>
              </a:rPr>
              <a:t>nA</a:t>
            </a:r>
            <a:r>
              <a:rPr lang="zh-CN" altLang="en-US" sz="2000" b="1" dirty="0" smtClean="0">
                <a:solidFill>
                  <a:srgbClr val="002060"/>
                </a:solidFill>
                <a:latin typeface="华文宋体" panose="02010600040101010101" pitchFamily="2" charset="-122"/>
                <a:ea typeface="华文宋体" panose="02010600040101010101" pitchFamily="2" charset="-122"/>
              </a:rPr>
              <a:t>，然后</a:t>
            </a:r>
            <a:r>
              <a:rPr lang="zh-CN" altLang="en-US" sz="2000" b="1" dirty="0">
                <a:solidFill>
                  <a:srgbClr val="002060"/>
                </a:solidFill>
                <a:latin typeface="华文宋体" panose="02010600040101010101" pitchFamily="2" charset="-122"/>
                <a:ea typeface="华文宋体" panose="02010600040101010101" pitchFamily="2" charset="-122"/>
              </a:rPr>
              <a:t>计算</a:t>
            </a:r>
            <a:r>
              <a:rPr lang="en-US" altLang="zh-CN" sz="2000" b="1" dirty="0" smtClean="0">
                <a:solidFill>
                  <a:srgbClr val="002060"/>
                </a:solidFill>
                <a:latin typeface="华文宋体" panose="02010600040101010101" pitchFamily="2" charset="-122"/>
                <a:ea typeface="华文宋体" panose="02010600040101010101" pitchFamily="2" charset="-122"/>
              </a:rPr>
              <a:t>PA=</a:t>
            </a:r>
            <a:r>
              <a:rPr lang="en-US" altLang="zh-CN" sz="2000" b="1" dirty="0" err="1" smtClean="0">
                <a:solidFill>
                  <a:srgbClr val="002060"/>
                </a:solidFill>
                <a:latin typeface="华文宋体" panose="02010600040101010101" pitchFamily="2" charset="-122"/>
                <a:ea typeface="华文宋体" panose="02010600040101010101" pitchFamily="2" charset="-122"/>
              </a:rPr>
              <a:t>nA×G</a:t>
            </a:r>
            <a:r>
              <a:rPr lang="zh-CN" altLang="en-US" sz="2000" b="1" dirty="0" smtClean="0">
                <a:solidFill>
                  <a:srgbClr val="002060"/>
                </a:solidFill>
                <a:latin typeface="华文宋体" panose="02010600040101010101" pitchFamily="2" charset="-122"/>
                <a:ea typeface="华文宋体" panose="02010600040101010101" pitchFamily="2" charset="-122"/>
              </a:rPr>
              <a:t>，</a:t>
            </a:r>
            <a:r>
              <a:rPr lang="zh-CN" altLang="en-US" sz="2000" b="1" dirty="0">
                <a:solidFill>
                  <a:srgbClr val="002060"/>
                </a:solidFill>
                <a:latin typeface="华文宋体" panose="02010600040101010101" pitchFamily="2" charset="-122"/>
                <a:ea typeface="华文宋体" panose="02010600040101010101" pitchFamily="2" charset="-122"/>
              </a:rPr>
              <a:t>将</a:t>
            </a:r>
            <a:r>
              <a:rPr lang="en-US" altLang="zh-CN" sz="2000" b="1" dirty="0" smtClean="0">
                <a:solidFill>
                  <a:srgbClr val="002060"/>
                </a:solidFill>
                <a:latin typeface="华文宋体" panose="02010600040101010101" pitchFamily="2" charset="-122"/>
                <a:ea typeface="华文宋体" panose="02010600040101010101" pitchFamily="2" charset="-122"/>
              </a:rPr>
              <a:t>PA</a:t>
            </a:r>
            <a:r>
              <a:rPr lang="zh-CN" altLang="en-US" sz="2000" b="1" dirty="0" smtClean="0">
                <a:solidFill>
                  <a:srgbClr val="002060"/>
                </a:solidFill>
                <a:latin typeface="华文宋体" panose="02010600040101010101" pitchFamily="2" charset="-122"/>
                <a:ea typeface="华文宋体" panose="02010600040101010101" pitchFamily="2" charset="-122"/>
              </a:rPr>
              <a:t>发送</a:t>
            </a:r>
            <a:r>
              <a:rPr lang="zh-CN" altLang="en-US" sz="2000" b="1" dirty="0">
                <a:solidFill>
                  <a:srgbClr val="002060"/>
                </a:solidFill>
                <a:latin typeface="华文宋体" panose="02010600040101010101" pitchFamily="2" charset="-122"/>
                <a:ea typeface="华文宋体" panose="02010600040101010101" pitchFamily="2" charset="-122"/>
              </a:rPr>
              <a:t>给</a:t>
            </a:r>
            <a:r>
              <a:rPr lang="en-US" altLang="zh-CN" sz="2000" b="1" dirty="0">
                <a:solidFill>
                  <a:srgbClr val="002060"/>
                </a:solidFill>
                <a:latin typeface="华文宋体" panose="02010600040101010101" pitchFamily="2" charset="-122"/>
                <a:ea typeface="华文宋体" panose="02010600040101010101" pitchFamily="2" charset="-122"/>
              </a:rPr>
              <a:t>Bob</a:t>
            </a:r>
            <a:r>
              <a:rPr lang="zh-CN" altLang="en-US" sz="2000" b="1" dirty="0" smtClean="0">
                <a:solidFill>
                  <a:srgbClr val="002060"/>
                </a:solidFill>
                <a:latin typeface="华文宋体" panose="02010600040101010101" pitchFamily="2" charset="-122"/>
                <a:ea typeface="华文宋体" panose="02010600040101010101" pitchFamily="2" charset="-122"/>
              </a:rPr>
              <a:t>。</a:t>
            </a:r>
          </a:p>
          <a:p>
            <a:pPr>
              <a:lnSpc>
                <a:spcPct val="150000"/>
              </a:lnSpc>
            </a:pPr>
            <a:r>
              <a:rPr lang="en-US" altLang="zh-CN" sz="2000" b="1" dirty="0" smtClean="0">
                <a:solidFill>
                  <a:srgbClr val="002060"/>
                </a:solidFill>
                <a:latin typeface="华文宋体" panose="02010600040101010101" pitchFamily="2" charset="-122"/>
                <a:ea typeface="华文宋体" panose="02010600040101010101" pitchFamily="2" charset="-122"/>
              </a:rPr>
              <a:t>3</a:t>
            </a:r>
            <a:r>
              <a:rPr lang="zh-CN" altLang="en-US" sz="2000" b="1" dirty="0" smtClean="0">
                <a:solidFill>
                  <a:srgbClr val="002060"/>
                </a:solidFill>
                <a:latin typeface="华文宋体" panose="02010600040101010101" pitchFamily="2" charset="-122"/>
                <a:ea typeface="华文宋体" panose="02010600040101010101" pitchFamily="2" charset="-122"/>
              </a:rPr>
              <a:t>）同理，</a:t>
            </a:r>
            <a:r>
              <a:rPr lang="en-US" altLang="zh-CN" sz="2000" b="1" dirty="0" smtClean="0">
                <a:solidFill>
                  <a:srgbClr val="002060"/>
                </a:solidFill>
                <a:latin typeface="华文宋体" panose="02010600040101010101" pitchFamily="2" charset="-122"/>
                <a:ea typeface="华文宋体" panose="02010600040101010101" pitchFamily="2" charset="-122"/>
              </a:rPr>
              <a:t>Bob</a:t>
            </a:r>
            <a:r>
              <a:rPr lang="zh-CN" altLang="en-US" sz="2000" b="1" dirty="0" smtClean="0">
                <a:solidFill>
                  <a:srgbClr val="002060"/>
                </a:solidFill>
                <a:latin typeface="华文宋体" panose="02010600040101010101" pitchFamily="2" charset="-122"/>
                <a:ea typeface="华文宋体" panose="02010600040101010101" pitchFamily="2" charset="-122"/>
              </a:rPr>
              <a:t>也选择小于</a:t>
            </a:r>
            <a:r>
              <a:rPr lang="en-US" altLang="zh-CN" sz="2000" b="1" dirty="0" smtClean="0">
                <a:solidFill>
                  <a:srgbClr val="002060"/>
                </a:solidFill>
                <a:latin typeface="华文宋体" panose="02010600040101010101" pitchFamily="2" charset="-122"/>
                <a:ea typeface="华文宋体" panose="02010600040101010101" pitchFamily="2" charset="-122"/>
              </a:rPr>
              <a:t>n</a:t>
            </a:r>
            <a:r>
              <a:rPr lang="zh-CN" altLang="en-US" sz="2000" b="1" dirty="0" smtClean="0">
                <a:solidFill>
                  <a:srgbClr val="002060"/>
                </a:solidFill>
                <a:latin typeface="华文宋体" panose="02010600040101010101" pitchFamily="2" charset="-122"/>
                <a:ea typeface="华文宋体" panose="02010600040101010101" pitchFamily="2" charset="-122"/>
              </a:rPr>
              <a:t>整数</a:t>
            </a:r>
            <a:r>
              <a:rPr lang="en-US" altLang="zh-CN" sz="2000" b="1" dirty="0" err="1" smtClean="0">
                <a:solidFill>
                  <a:srgbClr val="002060"/>
                </a:solidFill>
                <a:latin typeface="华文宋体" panose="02010600040101010101" pitchFamily="2" charset="-122"/>
                <a:ea typeface="华文宋体" panose="02010600040101010101" pitchFamily="2" charset="-122"/>
              </a:rPr>
              <a:t>nB</a:t>
            </a:r>
            <a:r>
              <a:rPr lang="zh-CN" altLang="en-US" sz="2000" b="1" dirty="0" smtClean="0">
                <a:solidFill>
                  <a:srgbClr val="002060"/>
                </a:solidFill>
                <a:latin typeface="华文宋体" panose="02010600040101010101" pitchFamily="2" charset="-122"/>
                <a:ea typeface="华文宋体" panose="02010600040101010101" pitchFamily="2" charset="-122"/>
              </a:rPr>
              <a:t>，然后计算</a:t>
            </a:r>
            <a:r>
              <a:rPr lang="en-US" altLang="zh-CN" sz="2000" b="1" dirty="0" smtClean="0">
                <a:solidFill>
                  <a:srgbClr val="002060"/>
                </a:solidFill>
                <a:latin typeface="华文宋体" panose="02010600040101010101" pitchFamily="2" charset="-122"/>
                <a:ea typeface="华文宋体" panose="02010600040101010101" pitchFamily="2" charset="-122"/>
              </a:rPr>
              <a:t>PB=</a:t>
            </a:r>
            <a:r>
              <a:rPr lang="en-US" altLang="zh-CN" sz="2000" b="1" dirty="0" err="1" smtClean="0">
                <a:solidFill>
                  <a:srgbClr val="002060"/>
                </a:solidFill>
                <a:latin typeface="华文宋体" panose="02010600040101010101" pitchFamily="2" charset="-122"/>
                <a:ea typeface="华文宋体" panose="02010600040101010101" pitchFamily="2" charset="-122"/>
              </a:rPr>
              <a:t>nB×G</a:t>
            </a:r>
            <a:r>
              <a:rPr lang="zh-CN" altLang="en-US" sz="2000" b="1" dirty="0" smtClean="0">
                <a:solidFill>
                  <a:srgbClr val="002060"/>
                </a:solidFill>
                <a:latin typeface="华文宋体" panose="02010600040101010101" pitchFamily="2" charset="-122"/>
                <a:ea typeface="华文宋体" panose="02010600040101010101" pitchFamily="2" charset="-122"/>
              </a:rPr>
              <a:t>，将</a:t>
            </a:r>
            <a:r>
              <a:rPr lang="en-US" altLang="zh-CN" sz="2000" b="1" dirty="0" smtClean="0">
                <a:solidFill>
                  <a:srgbClr val="002060"/>
                </a:solidFill>
                <a:latin typeface="华文宋体" panose="02010600040101010101" pitchFamily="2" charset="-122"/>
                <a:ea typeface="华文宋体" panose="02010600040101010101" pitchFamily="2" charset="-122"/>
              </a:rPr>
              <a:t>PB</a:t>
            </a:r>
            <a:r>
              <a:rPr lang="zh-CN" altLang="en-US" sz="2000" b="1" dirty="0" smtClean="0">
                <a:solidFill>
                  <a:srgbClr val="002060"/>
                </a:solidFill>
                <a:latin typeface="华文宋体" panose="02010600040101010101" pitchFamily="2" charset="-122"/>
                <a:ea typeface="华文宋体" panose="02010600040101010101" pitchFamily="2" charset="-122"/>
              </a:rPr>
              <a:t>发送给</a:t>
            </a:r>
            <a:r>
              <a:rPr lang="en-US" altLang="zh-CN" sz="2000" b="1" dirty="0" smtClean="0">
                <a:solidFill>
                  <a:srgbClr val="002060"/>
                </a:solidFill>
                <a:latin typeface="华文宋体" panose="02010600040101010101" pitchFamily="2" charset="-122"/>
                <a:ea typeface="华文宋体" panose="02010600040101010101" pitchFamily="2" charset="-122"/>
              </a:rPr>
              <a:t>Alice</a:t>
            </a:r>
            <a:r>
              <a:rPr lang="zh-CN" altLang="en-US" sz="2000" b="1" dirty="0" smtClean="0">
                <a:solidFill>
                  <a:srgbClr val="002060"/>
                </a:solidFill>
                <a:latin typeface="华文宋体" panose="02010600040101010101" pitchFamily="2" charset="-122"/>
                <a:ea typeface="华文宋体" panose="02010600040101010101" pitchFamily="2" charset="-122"/>
              </a:rPr>
              <a:t>。</a:t>
            </a:r>
          </a:p>
          <a:p>
            <a:pPr>
              <a:lnSpc>
                <a:spcPct val="150000"/>
              </a:lnSpc>
            </a:pPr>
            <a:r>
              <a:rPr lang="en-US" altLang="zh-CN" sz="2000" b="1" dirty="0" smtClean="0">
                <a:solidFill>
                  <a:srgbClr val="002060"/>
                </a:solidFill>
                <a:latin typeface="华文宋体" panose="02010600040101010101" pitchFamily="2" charset="-122"/>
                <a:ea typeface="华文宋体" panose="02010600040101010101" pitchFamily="2" charset="-122"/>
              </a:rPr>
              <a:t>4</a:t>
            </a:r>
            <a:r>
              <a:rPr lang="zh-CN" altLang="en-US" sz="2000" b="1" dirty="0">
                <a:solidFill>
                  <a:srgbClr val="002060"/>
                </a:solidFill>
                <a:latin typeface="华文宋体" panose="02010600040101010101" pitchFamily="2" charset="-122"/>
                <a:ea typeface="华文宋体" panose="02010600040101010101" pitchFamily="2" charset="-122"/>
              </a:rPr>
              <a:t>）</a:t>
            </a:r>
            <a:r>
              <a:rPr lang="en-US" altLang="zh-CN" sz="2000" b="1" dirty="0">
                <a:solidFill>
                  <a:srgbClr val="002060"/>
                </a:solidFill>
                <a:latin typeface="华文宋体" panose="02010600040101010101" pitchFamily="2" charset="-122"/>
                <a:ea typeface="华文宋体" panose="02010600040101010101" pitchFamily="2" charset="-122"/>
              </a:rPr>
              <a:t>Alice</a:t>
            </a:r>
            <a:r>
              <a:rPr lang="zh-CN" altLang="en-US" sz="2000" b="1" dirty="0">
                <a:solidFill>
                  <a:srgbClr val="002060"/>
                </a:solidFill>
                <a:latin typeface="华文宋体" panose="02010600040101010101" pitchFamily="2" charset="-122"/>
                <a:ea typeface="华文宋体" panose="02010600040101010101" pitchFamily="2" charset="-122"/>
              </a:rPr>
              <a:t>通过如下计算得出协商的秘钥：</a:t>
            </a:r>
            <a:r>
              <a:rPr lang="en-US" altLang="zh-CN" sz="2000" b="1" dirty="0" smtClean="0">
                <a:solidFill>
                  <a:srgbClr val="002060"/>
                </a:solidFill>
                <a:latin typeface="华文宋体" panose="02010600040101010101" pitchFamily="2" charset="-122"/>
                <a:ea typeface="华文宋体" panose="02010600040101010101" pitchFamily="2" charset="-122"/>
              </a:rPr>
              <a:t>KA=</a:t>
            </a:r>
            <a:r>
              <a:rPr lang="en-US" altLang="zh-CN" sz="2000" b="1" dirty="0" err="1" smtClean="0">
                <a:solidFill>
                  <a:srgbClr val="002060"/>
                </a:solidFill>
                <a:latin typeface="华文宋体" panose="02010600040101010101" pitchFamily="2" charset="-122"/>
                <a:ea typeface="华文宋体" panose="02010600040101010101" pitchFamily="2" charset="-122"/>
              </a:rPr>
              <a:t>nA×PB</a:t>
            </a:r>
            <a:r>
              <a:rPr lang="zh-CN" altLang="en-US" sz="2000" b="1" dirty="0" smtClean="0">
                <a:solidFill>
                  <a:srgbClr val="002060"/>
                </a:solidFill>
                <a:latin typeface="华文宋体" panose="02010600040101010101" pitchFamily="2" charset="-122"/>
                <a:ea typeface="华文宋体" panose="02010600040101010101" pitchFamily="2" charset="-122"/>
              </a:rPr>
              <a:t>；</a:t>
            </a:r>
            <a:r>
              <a:rPr lang="en-US" altLang="zh-CN" sz="2000" b="1" dirty="0">
                <a:solidFill>
                  <a:srgbClr val="002060"/>
                </a:solidFill>
                <a:latin typeface="华文宋体" panose="02010600040101010101" pitchFamily="2" charset="-122"/>
                <a:ea typeface="华文宋体" panose="02010600040101010101" pitchFamily="2" charset="-122"/>
              </a:rPr>
              <a:t>Bob</a:t>
            </a:r>
            <a:r>
              <a:rPr lang="zh-CN" altLang="en-US" sz="2000" b="1" dirty="0">
                <a:solidFill>
                  <a:srgbClr val="002060"/>
                </a:solidFill>
                <a:latin typeface="华文宋体" panose="02010600040101010101" pitchFamily="2" charset="-122"/>
                <a:ea typeface="华文宋体" panose="02010600040101010101" pitchFamily="2" charset="-122"/>
              </a:rPr>
              <a:t>通过如下计算得出协商的秘钥：</a:t>
            </a:r>
            <a:r>
              <a:rPr lang="en-US" altLang="zh-CN" sz="2000" b="1" dirty="0" smtClean="0">
                <a:solidFill>
                  <a:srgbClr val="002060"/>
                </a:solidFill>
                <a:latin typeface="华文宋体" panose="02010600040101010101" pitchFamily="2" charset="-122"/>
                <a:ea typeface="华文宋体" panose="02010600040101010101" pitchFamily="2" charset="-122"/>
              </a:rPr>
              <a:t>KB=</a:t>
            </a:r>
            <a:r>
              <a:rPr lang="en-US" altLang="zh-CN" sz="2000" b="1" dirty="0" err="1" smtClean="0">
                <a:solidFill>
                  <a:srgbClr val="002060"/>
                </a:solidFill>
                <a:latin typeface="华文宋体" panose="02010600040101010101" pitchFamily="2" charset="-122"/>
                <a:ea typeface="华文宋体" panose="02010600040101010101" pitchFamily="2" charset="-122"/>
              </a:rPr>
              <a:t>nB×PA</a:t>
            </a:r>
            <a:r>
              <a:rPr lang="zh-CN" altLang="en-US" sz="2000" b="1" dirty="0" smtClean="0">
                <a:solidFill>
                  <a:srgbClr val="002060"/>
                </a:solidFill>
                <a:latin typeface="华文宋体" panose="02010600040101010101" pitchFamily="2" charset="-122"/>
                <a:ea typeface="华文宋体" panose="02010600040101010101" pitchFamily="2" charset="-122"/>
              </a:rPr>
              <a:t>，</a:t>
            </a:r>
            <a:r>
              <a:rPr lang="zh-CN" altLang="en-US" sz="2000" b="1" dirty="0">
                <a:solidFill>
                  <a:srgbClr val="002060"/>
                </a:solidFill>
                <a:latin typeface="华文宋体" panose="02010600040101010101" pitchFamily="2" charset="-122"/>
                <a:ea typeface="华文宋体" panose="02010600040101010101" pitchFamily="2" charset="-122"/>
              </a:rPr>
              <a:t>容易证明，</a:t>
            </a:r>
            <a:r>
              <a:rPr lang="en-US" altLang="zh-CN" sz="2000" b="1" dirty="0" smtClean="0">
                <a:solidFill>
                  <a:srgbClr val="002060"/>
                </a:solidFill>
                <a:latin typeface="华文宋体" panose="02010600040101010101" pitchFamily="2" charset="-122"/>
                <a:ea typeface="华文宋体" panose="02010600040101010101" pitchFamily="2" charset="-122"/>
              </a:rPr>
              <a:t>KA=KB</a:t>
            </a:r>
            <a:r>
              <a:rPr lang="zh-CN" altLang="en-US" sz="2000" b="1" dirty="0" smtClean="0">
                <a:solidFill>
                  <a:srgbClr val="002060"/>
                </a:solidFill>
                <a:latin typeface="华文宋体" panose="02010600040101010101" pitchFamily="2" charset="-122"/>
                <a:ea typeface="华文宋体" panose="02010600040101010101" pitchFamily="2" charset="-122"/>
              </a:rPr>
              <a:t>。</a:t>
            </a:r>
            <a:endParaRPr lang="zh-CN" altLang="en-US" sz="2000" b="1" dirty="0">
              <a:solidFill>
                <a:srgbClr val="002060"/>
              </a:solidFill>
              <a:latin typeface="华文宋体" panose="02010600040101010101" pitchFamily="2" charset="-122"/>
              <a:ea typeface="华文宋体" panose="02010600040101010101" pitchFamily="2" charset="-122"/>
            </a:endParaRPr>
          </a:p>
          <a:p>
            <a:pPr>
              <a:lnSpc>
                <a:spcPct val="150000"/>
              </a:lnSpc>
            </a:pPr>
            <a:r>
              <a:rPr lang="zh-CN" altLang="en-US" sz="2000" b="1" dirty="0" smtClean="0">
                <a:solidFill>
                  <a:srgbClr val="002060"/>
                </a:solidFill>
                <a:latin typeface="华文宋体" panose="02010600040101010101" pitchFamily="2" charset="-122"/>
                <a:ea typeface="华文宋体" panose="02010600040101010101" pitchFamily="2" charset="-122"/>
              </a:rPr>
              <a:t>因为</a:t>
            </a:r>
            <a:r>
              <a:rPr lang="en-US" altLang="zh-CN" sz="2000" b="1" dirty="0" smtClean="0">
                <a:solidFill>
                  <a:srgbClr val="002060"/>
                </a:solidFill>
                <a:latin typeface="华文宋体" panose="02010600040101010101" pitchFamily="2" charset="-122"/>
                <a:ea typeface="华文宋体" panose="02010600040101010101" pitchFamily="2" charset="-122"/>
              </a:rPr>
              <a:t>KA=</a:t>
            </a:r>
            <a:r>
              <a:rPr lang="en-US" altLang="zh-CN" sz="2000" b="1" dirty="0" err="1" smtClean="0">
                <a:solidFill>
                  <a:srgbClr val="002060"/>
                </a:solidFill>
                <a:latin typeface="华文宋体" panose="02010600040101010101" pitchFamily="2" charset="-122"/>
                <a:ea typeface="华文宋体" panose="02010600040101010101" pitchFamily="2" charset="-122"/>
              </a:rPr>
              <a:t>nA×PB</a:t>
            </a:r>
            <a:r>
              <a:rPr lang="en-US" altLang="zh-CN" sz="2000" b="1" dirty="0" smtClean="0">
                <a:solidFill>
                  <a:srgbClr val="002060"/>
                </a:solidFill>
                <a:latin typeface="华文宋体" panose="02010600040101010101" pitchFamily="2" charset="-122"/>
                <a:ea typeface="华文宋体" panose="02010600040101010101" pitchFamily="2" charset="-122"/>
              </a:rPr>
              <a:t>=</a:t>
            </a:r>
            <a:r>
              <a:rPr lang="en-US" altLang="zh-CN" sz="2000" b="1" dirty="0" err="1" smtClean="0">
                <a:solidFill>
                  <a:srgbClr val="002060"/>
                </a:solidFill>
                <a:latin typeface="华文宋体" panose="02010600040101010101" pitchFamily="2" charset="-122"/>
                <a:ea typeface="华文宋体" panose="02010600040101010101" pitchFamily="2" charset="-122"/>
              </a:rPr>
              <a:t>nA</a:t>
            </a:r>
            <a:r>
              <a:rPr lang="en-US" altLang="zh-CN" sz="2000" b="1" dirty="0">
                <a:solidFill>
                  <a:srgbClr val="002060"/>
                </a:solidFill>
                <a:latin typeface="华文宋体" panose="02010600040101010101" pitchFamily="2" charset="-122"/>
                <a:ea typeface="华文宋体" panose="02010600040101010101" pitchFamily="2" charset="-122"/>
              </a:rPr>
              <a:t>×(</a:t>
            </a:r>
            <a:r>
              <a:rPr lang="en-US" altLang="zh-CN" sz="2000" b="1" dirty="0" err="1">
                <a:solidFill>
                  <a:srgbClr val="002060"/>
                </a:solidFill>
                <a:latin typeface="华文宋体" panose="02010600040101010101" pitchFamily="2" charset="-122"/>
                <a:ea typeface="华文宋体" panose="02010600040101010101" pitchFamily="2" charset="-122"/>
              </a:rPr>
              <a:t>nB×G</a:t>
            </a:r>
            <a:r>
              <a:rPr lang="en-US" altLang="zh-CN" sz="2000" b="1" dirty="0">
                <a:solidFill>
                  <a:srgbClr val="002060"/>
                </a:solidFill>
                <a:latin typeface="华文宋体" panose="02010600040101010101" pitchFamily="2" charset="-122"/>
                <a:ea typeface="华文宋体" panose="02010600040101010101" pitchFamily="2" charset="-122"/>
              </a:rPr>
              <a:t>)=</a:t>
            </a:r>
            <a:r>
              <a:rPr lang="en-US" altLang="zh-CN" sz="2000" b="1" dirty="0" err="1">
                <a:solidFill>
                  <a:srgbClr val="002060"/>
                </a:solidFill>
                <a:latin typeface="华文宋体" panose="02010600040101010101" pitchFamily="2" charset="-122"/>
                <a:ea typeface="华文宋体" panose="02010600040101010101" pitchFamily="2" charset="-122"/>
              </a:rPr>
              <a:t>nB</a:t>
            </a:r>
            <a:r>
              <a:rPr lang="en-US" altLang="zh-CN" sz="2000" b="1" dirty="0">
                <a:solidFill>
                  <a:srgbClr val="002060"/>
                </a:solidFill>
                <a:latin typeface="华文宋体" panose="02010600040101010101" pitchFamily="2" charset="-122"/>
                <a:ea typeface="华文宋体" panose="02010600040101010101" pitchFamily="2" charset="-122"/>
              </a:rPr>
              <a:t>×(</a:t>
            </a:r>
            <a:r>
              <a:rPr lang="en-US" altLang="zh-CN" sz="2000" b="1" dirty="0" err="1">
                <a:solidFill>
                  <a:srgbClr val="002060"/>
                </a:solidFill>
                <a:latin typeface="华文宋体" panose="02010600040101010101" pitchFamily="2" charset="-122"/>
                <a:ea typeface="华文宋体" panose="02010600040101010101" pitchFamily="2" charset="-122"/>
              </a:rPr>
              <a:t>nA×G</a:t>
            </a:r>
            <a:r>
              <a:rPr lang="en-US" altLang="zh-CN" sz="2000" b="1" dirty="0" smtClean="0">
                <a:solidFill>
                  <a:srgbClr val="002060"/>
                </a:solidFill>
                <a:latin typeface="华文宋体" panose="02010600040101010101" pitchFamily="2" charset="-122"/>
                <a:ea typeface="华文宋体" panose="02010600040101010101" pitchFamily="2" charset="-122"/>
              </a:rPr>
              <a:t>)=KB</a:t>
            </a:r>
            <a:r>
              <a:rPr lang="zh-CN" altLang="en-US" sz="2000" b="1" dirty="0" smtClean="0">
                <a:solidFill>
                  <a:srgbClr val="002060"/>
                </a:solidFill>
                <a:latin typeface="华文宋体" panose="02010600040101010101" pitchFamily="2" charset="-122"/>
                <a:ea typeface="华文宋体" panose="02010600040101010101" pitchFamily="2" charset="-122"/>
              </a:rPr>
              <a:t>。</a:t>
            </a:r>
            <a:endParaRPr lang="zh-CN" altLang="en-US" sz="2000" b="1" dirty="0">
              <a:solidFill>
                <a:srgbClr val="002060"/>
              </a:solidFill>
              <a:latin typeface="华文宋体" panose="02010600040101010101" pitchFamily="2" charset="-122"/>
              <a:ea typeface="华文宋体" panose="02010600040101010101" pitchFamily="2" charset="-122"/>
            </a:endParaRPr>
          </a:p>
          <a:p>
            <a:pPr>
              <a:lnSpc>
                <a:spcPct val="150000"/>
              </a:lnSpc>
            </a:pPr>
            <a:r>
              <a:rPr lang="zh-CN" altLang="en-US" sz="2000" b="1" dirty="0" smtClean="0">
                <a:solidFill>
                  <a:srgbClr val="002060"/>
                </a:solidFill>
                <a:latin typeface="华文宋体" panose="02010600040101010101" pitchFamily="2" charset="-122"/>
                <a:ea typeface="华文宋体" panose="02010600040101010101" pitchFamily="2" charset="-122"/>
              </a:rPr>
              <a:t>由此</a:t>
            </a:r>
            <a:r>
              <a:rPr lang="en-US" altLang="zh-CN" sz="2000" b="1" dirty="0">
                <a:solidFill>
                  <a:srgbClr val="002060"/>
                </a:solidFill>
                <a:latin typeface="华文宋体" panose="02010600040101010101" pitchFamily="2" charset="-122"/>
                <a:ea typeface="华文宋体" panose="02010600040101010101" pitchFamily="2" charset="-122"/>
              </a:rPr>
              <a:t>Alice</a:t>
            </a:r>
            <a:r>
              <a:rPr lang="zh-CN" altLang="en-US" sz="2000" b="1" dirty="0">
                <a:solidFill>
                  <a:srgbClr val="002060"/>
                </a:solidFill>
                <a:latin typeface="华文宋体" panose="02010600040101010101" pitchFamily="2" charset="-122"/>
                <a:ea typeface="华文宋体" panose="02010600040101010101" pitchFamily="2" charset="-122"/>
              </a:rPr>
              <a:t>和</a:t>
            </a:r>
            <a:r>
              <a:rPr lang="en-US" altLang="zh-CN" sz="2000" b="1" dirty="0">
                <a:solidFill>
                  <a:srgbClr val="002060"/>
                </a:solidFill>
                <a:latin typeface="华文宋体" panose="02010600040101010101" pitchFamily="2" charset="-122"/>
                <a:ea typeface="华文宋体" panose="02010600040101010101" pitchFamily="2" charset="-122"/>
              </a:rPr>
              <a:t>Bob</a:t>
            </a:r>
            <a:r>
              <a:rPr lang="zh-CN" altLang="en-US" sz="2000" b="1" dirty="0">
                <a:solidFill>
                  <a:srgbClr val="002060"/>
                </a:solidFill>
                <a:latin typeface="华文宋体" panose="02010600040101010101" pitchFamily="2" charset="-122"/>
                <a:ea typeface="华文宋体" panose="02010600040101010101" pitchFamily="2" charset="-122"/>
              </a:rPr>
              <a:t>计算得到相同的秘钥，达到秘钥协商的目的。</a:t>
            </a:r>
            <a:endParaRPr lang="en-US" altLang="zh-CN" sz="2000" b="1" dirty="0" smtClean="0">
              <a:solidFill>
                <a:srgbClr val="002060"/>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4209880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7" name="标题 6"/>
          <p:cNvSpPr>
            <a:spLocks noGrp="1"/>
          </p:cNvSpPr>
          <p:nvPr>
            <p:ph type="title"/>
          </p:nvPr>
        </p:nvSpPr>
        <p:spPr>
          <a:xfrm>
            <a:off x="838200" y="196313"/>
            <a:ext cx="10515600" cy="704020"/>
          </a:xfrm>
        </p:spPr>
        <p:txBody>
          <a:bodyPr>
            <a:normAutofit fontScale="90000"/>
          </a:bodyPr>
          <a:lstStyle/>
          <a:p>
            <a:pPr marL="457200" lvl="1" indent="0" algn="ctr">
              <a:lnSpc>
                <a:spcPct val="150000"/>
              </a:lnSpc>
              <a:buNone/>
            </a:pPr>
            <a:r>
              <a:rPr lang="zh-CN" altLang="en-US" sz="3200" b="1" dirty="0" smtClean="0">
                <a:solidFill>
                  <a:srgbClr val="FFFF00"/>
                </a:solidFill>
                <a:latin typeface="楷体" panose="02010609060101010101" pitchFamily="49" charset="-122"/>
                <a:ea typeface="楷体" panose="02010609060101010101" pitchFamily="49" charset="-122"/>
              </a:rPr>
              <a:t>一、密码学发展简史</a:t>
            </a:r>
            <a:endParaRPr lang="en-US" altLang="zh-CN" sz="3200" b="1" dirty="0" smtClean="0">
              <a:solidFill>
                <a:srgbClr val="FFFF00"/>
              </a:solidFill>
              <a:latin typeface="楷体" panose="02010609060101010101" pitchFamily="49" charset="-122"/>
              <a:ea typeface="楷体" panose="02010609060101010101" pitchFamily="49" charset="-122"/>
            </a:endParaRPr>
          </a:p>
        </p:txBody>
      </p:sp>
      <p:sp>
        <p:nvSpPr>
          <p:cNvPr id="8" name="内容占位符 7"/>
          <p:cNvSpPr>
            <a:spLocks noGrp="1"/>
          </p:cNvSpPr>
          <p:nvPr>
            <p:ph idx="1"/>
          </p:nvPr>
        </p:nvSpPr>
        <p:spPr>
          <a:xfrm>
            <a:off x="838200" y="773724"/>
            <a:ext cx="10515600" cy="5403240"/>
          </a:xfrm>
        </p:spPr>
        <p:txBody>
          <a:bodyPr>
            <a:normAutofit/>
          </a:bodyPr>
          <a:lstStyle/>
          <a:p>
            <a:pPr marL="0" indent="0">
              <a:lnSpc>
                <a:spcPct val="150000"/>
              </a:lnSpc>
              <a:buNone/>
            </a:pPr>
            <a:r>
              <a:rPr lang="en-US" altLang="zh-CN" sz="2400" b="1" dirty="0">
                <a:solidFill>
                  <a:srgbClr val="FFFF00"/>
                </a:solidFill>
                <a:latin typeface="楷体" panose="02010609060101010101" pitchFamily="49" charset="-122"/>
                <a:ea typeface="楷体" panose="02010609060101010101" pitchFamily="49" charset="-122"/>
              </a:rPr>
              <a:t> </a:t>
            </a:r>
            <a:r>
              <a:rPr lang="en-US" altLang="zh-CN" sz="2400" b="1" dirty="0" smtClean="0">
                <a:solidFill>
                  <a:srgbClr val="FFFF00"/>
                </a:solidFill>
                <a:latin typeface="楷体" panose="02010609060101010101" pitchFamily="49" charset="-122"/>
                <a:ea typeface="楷体" panose="02010609060101010101" pitchFamily="49" charset="-122"/>
              </a:rPr>
              <a:t>    </a:t>
            </a:r>
            <a:r>
              <a:rPr lang="zh-CN" altLang="en-US" sz="2400" b="1" dirty="0" smtClean="0">
                <a:solidFill>
                  <a:srgbClr val="FFFF00"/>
                </a:solidFill>
                <a:latin typeface="楷体" panose="02010609060101010101" pitchFamily="49" charset="-122"/>
                <a:ea typeface="楷体" panose="02010609060101010101" pitchFamily="49" charset="-122"/>
              </a:rPr>
              <a:t>密码学可以认为是一门古典又新兴的学科，可大体分三个阶段：</a:t>
            </a:r>
            <a:endParaRPr lang="en-US" altLang="zh-CN" sz="2400" b="1" dirty="0" smtClean="0">
              <a:solidFill>
                <a:srgbClr val="FFFF00"/>
              </a:solidFill>
              <a:latin typeface="楷体" panose="02010609060101010101" pitchFamily="49" charset="-122"/>
              <a:ea typeface="楷体" panose="02010609060101010101" pitchFamily="49" charset="-122"/>
            </a:endParaRPr>
          </a:p>
          <a:p>
            <a:pPr>
              <a:lnSpc>
                <a:spcPct val="150000"/>
              </a:lnSpc>
            </a:pPr>
            <a:r>
              <a:rPr lang="zh-CN" altLang="en-US" sz="2400" b="1" dirty="0" smtClean="0">
                <a:solidFill>
                  <a:srgbClr val="FFFF00"/>
                </a:solidFill>
                <a:latin typeface="楷体" panose="02010609060101010101" pitchFamily="49" charset="-122"/>
                <a:ea typeface="楷体" panose="02010609060101010101" pitchFamily="49" charset="-122"/>
              </a:rPr>
              <a:t>古代密码：</a:t>
            </a:r>
            <a:r>
              <a:rPr lang="zh-CN" altLang="en-US" sz="2000" b="1" dirty="0" smtClean="0">
                <a:solidFill>
                  <a:srgbClr val="FFFF00"/>
                </a:solidFill>
                <a:latin typeface="楷体" panose="02010609060101010101" pitchFamily="49" charset="-122"/>
                <a:ea typeface="楷体" panose="02010609060101010101" pitchFamily="49" charset="-122"/>
              </a:rPr>
              <a:t>早期通过书写出文字进行通信既具备一定的“保密”作用，各种隐写密码。古希腊战争中用到“置换密码”，直到</a:t>
            </a:r>
            <a:r>
              <a:rPr lang="en-US" altLang="zh-CN" sz="2000" b="1" dirty="0">
                <a:solidFill>
                  <a:srgbClr val="FFFF00"/>
                </a:solidFill>
                <a:latin typeface="楷体" panose="02010609060101010101" pitchFamily="49" charset="-122"/>
                <a:ea typeface="楷体" panose="02010609060101010101" pitchFamily="49" charset="-122"/>
              </a:rPr>
              <a:t>1881</a:t>
            </a:r>
            <a:r>
              <a:rPr lang="zh-CN" altLang="en-US" sz="2000" b="1" dirty="0">
                <a:solidFill>
                  <a:srgbClr val="FFFF00"/>
                </a:solidFill>
                <a:latin typeface="楷体" panose="02010609060101010101" pitchFamily="49" charset="-122"/>
                <a:ea typeface="楷体" panose="02010609060101010101" pitchFamily="49" charset="-122"/>
              </a:rPr>
              <a:t>年世界上的第一个电话保密专利</a:t>
            </a:r>
            <a:r>
              <a:rPr lang="zh-CN" altLang="en-US" sz="2000" b="1" dirty="0" smtClean="0">
                <a:solidFill>
                  <a:srgbClr val="FFFF00"/>
                </a:solidFill>
                <a:latin typeface="楷体" panose="02010609060101010101" pitchFamily="49" charset="-122"/>
                <a:ea typeface="楷体" panose="02010609060101010101" pitchFamily="49" charset="-122"/>
              </a:rPr>
              <a:t>出现之前，基本方法没有大的变化。手工加密、解密。</a:t>
            </a:r>
            <a:endParaRPr lang="en-US" altLang="zh-CN" sz="2000" b="1" dirty="0" smtClean="0">
              <a:solidFill>
                <a:srgbClr val="FFFF00"/>
              </a:solidFill>
              <a:latin typeface="楷体" panose="02010609060101010101" pitchFamily="49" charset="-122"/>
              <a:ea typeface="楷体" panose="02010609060101010101" pitchFamily="49" charset="-122"/>
            </a:endParaRPr>
          </a:p>
          <a:p>
            <a:pPr>
              <a:lnSpc>
                <a:spcPct val="150000"/>
              </a:lnSpc>
            </a:pPr>
            <a:r>
              <a:rPr lang="zh-CN" altLang="en-US" sz="2400" b="1" dirty="0" smtClean="0">
                <a:solidFill>
                  <a:srgbClr val="FFFF00"/>
                </a:solidFill>
                <a:latin typeface="楷体" panose="02010609060101010101" pitchFamily="49" charset="-122"/>
                <a:ea typeface="楷体" panose="02010609060101010101" pitchFamily="49" charset="-122"/>
              </a:rPr>
              <a:t>古典密码：</a:t>
            </a:r>
            <a:r>
              <a:rPr lang="zh-CN" altLang="en-US" sz="2000" b="1" dirty="0" smtClean="0">
                <a:solidFill>
                  <a:srgbClr val="FFFF00"/>
                </a:solidFill>
                <a:latin typeface="楷体" panose="02010609060101010101" pitchFamily="49" charset="-122"/>
                <a:ea typeface="楷体" panose="02010609060101010101" pitchFamily="49" charset="-122"/>
              </a:rPr>
              <a:t>加密</a:t>
            </a:r>
            <a:r>
              <a:rPr lang="zh-CN" altLang="en-US" sz="2000" b="1" dirty="0">
                <a:solidFill>
                  <a:srgbClr val="FFFF00"/>
                </a:solidFill>
                <a:latin typeface="楷体" panose="02010609060101010101" pitchFamily="49" charset="-122"/>
                <a:ea typeface="楷体" panose="02010609060101010101" pitchFamily="49" charset="-122"/>
              </a:rPr>
              <a:t>方法一般是文字置换，使用手工或机械变换的方式实现。古典密码系统已经初步体现出近代密码系统的雏形，它比古代加密方法复杂，其变化较小。古典密码的代表密码体制主要有：单表代替密码、多表代替密码及转轮密码</a:t>
            </a:r>
            <a:r>
              <a:rPr lang="zh-CN" altLang="en-US" sz="2000" b="1" dirty="0" smtClean="0">
                <a:solidFill>
                  <a:srgbClr val="FFFF00"/>
                </a:solidFill>
                <a:latin typeface="楷体" panose="02010609060101010101" pitchFamily="49" charset="-122"/>
                <a:ea typeface="楷体" panose="02010609060101010101" pitchFamily="49" charset="-122"/>
              </a:rPr>
              <a:t>。</a:t>
            </a:r>
            <a:endParaRPr lang="en-US" altLang="zh-CN" sz="2000" b="1" dirty="0" smtClean="0">
              <a:solidFill>
                <a:srgbClr val="FFFF00"/>
              </a:solidFill>
              <a:latin typeface="楷体" panose="02010609060101010101" pitchFamily="49" charset="-122"/>
              <a:ea typeface="楷体" panose="02010609060101010101" pitchFamily="49" charset="-122"/>
            </a:endParaRPr>
          </a:p>
          <a:p>
            <a:pPr>
              <a:lnSpc>
                <a:spcPct val="150000"/>
              </a:lnSpc>
            </a:pPr>
            <a:r>
              <a:rPr lang="zh-CN" altLang="en-US" sz="2400" b="1" dirty="0" smtClean="0">
                <a:solidFill>
                  <a:srgbClr val="FFFF00"/>
                </a:solidFill>
                <a:latin typeface="楷体" panose="02010609060101010101" pitchFamily="49" charset="-122"/>
                <a:ea typeface="楷体" panose="02010609060101010101" pitchFamily="49" charset="-122"/>
              </a:rPr>
              <a:t>近现代密码：</a:t>
            </a:r>
            <a:r>
              <a:rPr lang="zh-CN" altLang="en-US" sz="2000" b="1" dirty="0" smtClean="0">
                <a:solidFill>
                  <a:srgbClr val="FFFF00"/>
                </a:solidFill>
                <a:latin typeface="楷体" panose="02010609060101010101" pitchFamily="49" charset="-122"/>
                <a:ea typeface="楷体" panose="02010609060101010101" pitchFamily="49" charset="-122"/>
              </a:rPr>
              <a:t>计算机出现，</a:t>
            </a:r>
            <a:r>
              <a:rPr lang="en-US" altLang="zh-CN" sz="2000" b="1" dirty="0" smtClean="0">
                <a:solidFill>
                  <a:srgbClr val="FFFF00"/>
                </a:solidFill>
                <a:latin typeface="楷体" panose="02010609060101010101" pitchFamily="49" charset="-122"/>
                <a:ea typeface="楷体" panose="02010609060101010101" pitchFamily="49" charset="-122"/>
              </a:rPr>
              <a:t>70</a:t>
            </a:r>
            <a:r>
              <a:rPr lang="zh-CN" altLang="en-US" sz="2000" b="1" dirty="0" smtClean="0">
                <a:solidFill>
                  <a:srgbClr val="FFFF00"/>
                </a:solidFill>
                <a:latin typeface="楷体" panose="02010609060101010101" pitchFamily="49" charset="-122"/>
                <a:ea typeface="楷体" panose="02010609060101010101" pitchFamily="49" charset="-122"/>
              </a:rPr>
              <a:t>年代，</a:t>
            </a:r>
            <a:r>
              <a:rPr lang="zh-CN" altLang="en-US" sz="2000" b="1" dirty="0">
                <a:solidFill>
                  <a:srgbClr val="FFFF00"/>
                </a:solidFill>
                <a:latin typeface="楷体" panose="02010609060101010101" pitchFamily="49" charset="-122"/>
                <a:ea typeface="楷体" panose="02010609060101010101" pitchFamily="49" charset="-122"/>
              </a:rPr>
              <a:t>迪</a:t>
            </a:r>
            <a:r>
              <a:rPr lang="zh-CN" altLang="en-US" sz="2000" b="1" dirty="0" smtClean="0">
                <a:solidFill>
                  <a:srgbClr val="FFFF00"/>
                </a:solidFill>
                <a:latin typeface="楷体" panose="02010609060101010101" pitchFamily="49" charset="-122"/>
                <a:ea typeface="楷体" panose="02010609060101010101" pitchFamily="49" charset="-122"/>
              </a:rPr>
              <a:t>菲提出公钥密码机制标志着密码学进入现代密码阶段。（密码编码学、密码分析学；机制本身的公开性等要素，应用范围大大扩大）。</a:t>
            </a:r>
            <a:endParaRPr lang="zh-CN" altLang="en-US" sz="2000" b="1" dirty="0">
              <a:solidFill>
                <a:srgbClr val="FFFF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698665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8461" y="0"/>
            <a:ext cx="7498079" cy="830997"/>
          </a:xfrm>
          <a:prstGeom prst="rect">
            <a:avLst/>
          </a:prstGeom>
        </p:spPr>
        <p:txBody>
          <a:bodyPr wrap="square">
            <a:spAutoFit/>
          </a:bodyPr>
          <a:lstStyle/>
          <a:p>
            <a:pPr lvl="1">
              <a:lnSpc>
                <a:spcPct val="150000"/>
              </a:lnSpc>
            </a:pPr>
            <a:r>
              <a:rPr lang="zh-CN" altLang="en-US" sz="3200" b="1" dirty="0" smtClean="0">
                <a:solidFill>
                  <a:srgbClr val="002060"/>
                </a:solidFill>
                <a:latin typeface="楷体" panose="02010609060101010101" pitchFamily="49" charset="-122"/>
                <a:ea typeface="楷体" panose="02010609060101010101" pitchFamily="49" charset="-122"/>
              </a:rPr>
              <a:t>六</a:t>
            </a:r>
            <a:r>
              <a:rPr lang="zh-CN" altLang="en-US" sz="3200" b="1" dirty="0">
                <a:solidFill>
                  <a:srgbClr val="002060"/>
                </a:solidFill>
                <a:latin typeface="楷体" panose="02010609060101010101" pitchFamily="49" charset="-122"/>
                <a:ea typeface="楷体" panose="02010609060101010101" pitchFamily="49" charset="-122"/>
              </a:rPr>
              <a:t>、基本密码技术的</a:t>
            </a:r>
            <a:r>
              <a:rPr lang="zh-CN" altLang="en-US" sz="3200" b="1" dirty="0" smtClean="0">
                <a:solidFill>
                  <a:srgbClr val="002060"/>
                </a:solidFill>
                <a:latin typeface="楷体" panose="02010609060101010101" pitchFamily="49" charset="-122"/>
                <a:ea typeface="楷体" panose="02010609060101010101" pitchFamily="49" charset="-122"/>
              </a:rPr>
              <a:t>应用</a:t>
            </a:r>
            <a:r>
              <a:rPr lang="en-US" altLang="zh-CN" sz="3200" b="1" dirty="0" smtClean="0">
                <a:solidFill>
                  <a:srgbClr val="002060"/>
                </a:solidFill>
                <a:latin typeface="楷体" panose="02010609060101010101" pitchFamily="49" charset="-122"/>
                <a:ea typeface="楷体" panose="02010609060101010101" pitchFamily="49" charset="-122"/>
              </a:rPr>
              <a:t>-</a:t>
            </a:r>
            <a:r>
              <a:rPr lang="en-US" altLang="zh-CN" sz="2400" b="1" dirty="0" smtClean="0">
                <a:solidFill>
                  <a:srgbClr val="002060"/>
                </a:solidFill>
                <a:latin typeface="楷体" panose="02010609060101010101" pitchFamily="49" charset="-122"/>
                <a:ea typeface="楷体" panose="02010609060101010101" pitchFamily="49" charset="-122"/>
              </a:rPr>
              <a:t>1.</a:t>
            </a:r>
            <a:r>
              <a:rPr lang="zh-CN" altLang="en-US" sz="2400" b="1" dirty="0" smtClean="0">
                <a:solidFill>
                  <a:srgbClr val="002060"/>
                </a:solidFill>
                <a:latin typeface="楷体" panose="02010609060101010101" pitchFamily="49" charset="-122"/>
                <a:ea typeface="楷体" panose="02010609060101010101" pitchFamily="49" charset="-122"/>
              </a:rPr>
              <a:t>实例及分析</a:t>
            </a:r>
            <a:endParaRPr lang="en-US" altLang="zh-CN" sz="3200" b="1" dirty="0">
              <a:solidFill>
                <a:srgbClr val="002060"/>
              </a:solidFill>
              <a:latin typeface="楷体" panose="02010609060101010101" pitchFamily="49" charset="-122"/>
              <a:ea typeface="楷体" panose="02010609060101010101" pitchFamily="49" charset="-122"/>
            </a:endParaRPr>
          </a:p>
        </p:txBody>
      </p:sp>
      <p:sp>
        <p:nvSpPr>
          <p:cNvPr id="5" name="文本框 4"/>
          <p:cNvSpPr txBox="1"/>
          <p:nvPr/>
        </p:nvSpPr>
        <p:spPr>
          <a:xfrm>
            <a:off x="621996" y="1075954"/>
            <a:ext cx="10898059" cy="4524315"/>
          </a:xfrm>
          <a:prstGeom prst="rect">
            <a:avLst/>
          </a:prstGeom>
          <a:noFill/>
        </p:spPr>
        <p:txBody>
          <a:bodyPr wrap="square" rtlCol="0">
            <a:spAutoFit/>
          </a:bodyPr>
          <a:lstStyle/>
          <a:p>
            <a:pPr>
              <a:lnSpc>
                <a:spcPct val="150000"/>
              </a:lnSpc>
            </a:pPr>
            <a:r>
              <a:rPr lang="en-US" altLang="zh-CN" sz="2400" dirty="0" smtClean="0">
                <a:solidFill>
                  <a:srgbClr val="002060"/>
                </a:solidFill>
                <a:latin typeface="华文宋体" panose="02010600040101010101" pitchFamily="2" charset="-122"/>
                <a:ea typeface="华文宋体" panose="02010600040101010101" pitchFamily="2" charset="-122"/>
              </a:rPr>
              <a:t>     </a:t>
            </a:r>
            <a:r>
              <a:rPr lang="zh-CN" altLang="en-US" sz="2400" dirty="0" smtClean="0">
                <a:solidFill>
                  <a:srgbClr val="002060"/>
                </a:solidFill>
                <a:latin typeface="华文宋体" panose="02010600040101010101" pitchFamily="2" charset="-122"/>
                <a:ea typeface="华文宋体" panose="02010600040101010101" pitchFamily="2" charset="-122"/>
              </a:rPr>
              <a:t>（</a:t>
            </a:r>
            <a:r>
              <a:rPr lang="en-US" altLang="zh-CN" sz="2400" b="1" dirty="0" smtClean="0">
                <a:solidFill>
                  <a:srgbClr val="002060"/>
                </a:solidFill>
                <a:latin typeface="华文宋体" panose="02010600040101010101" pitchFamily="2" charset="-122"/>
                <a:ea typeface="华文宋体" panose="02010600040101010101" pitchFamily="2" charset="-122"/>
              </a:rPr>
              <a:t>3</a:t>
            </a:r>
            <a:r>
              <a:rPr lang="zh-CN" altLang="en-US" sz="2400" b="1" dirty="0" smtClean="0">
                <a:solidFill>
                  <a:srgbClr val="002060"/>
                </a:solidFill>
                <a:latin typeface="华文宋体" panose="02010600040101010101" pitchFamily="2" charset="-122"/>
                <a:ea typeface="华文宋体" panose="02010600040101010101" pitchFamily="2" charset="-122"/>
              </a:rPr>
              <a:t>）密钥交换协议（</a:t>
            </a:r>
            <a:r>
              <a:rPr lang="en-US" altLang="zh-CN" sz="2400" b="1" dirty="0" smtClean="0">
                <a:solidFill>
                  <a:srgbClr val="002060"/>
                </a:solidFill>
                <a:latin typeface="华文宋体" panose="02010600040101010101" pitchFamily="2" charset="-122"/>
                <a:ea typeface="华文宋体" panose="02010600040101010101" pitchFamily="2" charset="-122"/>
              </a:rPr>
              <a:t>RSA</a:t>
            </a:r>
            <a:r>
              <a:rPr lang="zh-CN" altLang="en-US" sz="2400" b="1" dirty="0" smtClean="0">
                <a:solidFill>
                  <a:srgbClr val="002060"/>
                </a:solidFill>
                <a:latin typeface="华文宋体" panose="02010600040101010101" pitchFamily="2" charset="-122"/>
                <a:ea typeface="华文宋体" panose="02010600040101010101" pitchFamily="2" charset="-122"/>
              </a:rPr>
              <a:t>）</a:t>
            </a:r>
            <a:endParaRPr lang="en-US" altLang="zh-CN" sz="2400" b="1" dirty="0" smtClean="0">
              <a:solidFill>
                <a:srgbClr val="002060"/>
              </a:solidFill>
              <a:latin typeface="华文宋体" panose="02010600040101010101" pitchFamily="2" charset="-122"/>
              <a:ea typeface="华文宋体" panose="02010600040101010101" pitchFamily="2" charset="-122"/>
            </a:endParaRPr>
          </a:p>
          <a:p>
            <a:pPr>
              <a:lnSpc>
                <a:spcPct val="150000"/>
              </a:lnSpc>
            </a:pPr>
            <a:r>
              <a:rPr lang="en-US" altLang="zh-CN" sz="2400" b="1" dirty="0" smtClean="0">
                <a:solidFill>
                  <a:srgbClr val="002060"/>
                </a:solidFill>
                <a:latin typeface="华文宋体" panose="02010600040101010101" pitchFamily="2" charset="-122"/>
                <a:ea typeface="华文宋体" panose="02010600040101010101" pitchFamily="2" charset="-122"/>
              </a:rPr>
              <a:t>     </a:t>
            </a:r>
            <a:r>
              <a:rPr lang="en-US" altLang="zh-CN" sz="2400" dirty="0" smtClean="0">
                <a:solidFill>
                  <a:srgbClr val="002060"/>
                </a:solidFill>
                <a:latin typeface="等线" panose="02010600030101010101" pitchFamily="2" charset="-122"/>
                <a:ea typeface="等线" panose="02010600030101010101" pitchFamily="2" charset="-122"/>
              </a:rPr>
              <a:t>Alice</a:t>
            </a:r>
            <a:r>
              <a:rPr lang="zh-CN" altLang="en-US" sz="2400" dirty="0" smtClean="0">
                <a:solidFill>
                  <a:srgbClr val="002060"/>
                </a:solidFill>
                <a:latin typeface="等线" panose="02010600030101010101" pitchFamily="2" charset="-122"/>
                <a:ea typeface="等线" panose="02010600030101010101" pitchFamily="2" charset="-122"/>
              </a:rPr>
              <a:t>和</a:t>
            </a:r>
            <a:r>
              <a:rPr lang="en-US" altLang="zh-CN" sz="2400" dirty="0" smtClean="0">
                <a:solidFill>
                  <a:srgbClr val="002060"/>
                </a:solidFill>
                <a:latin typeface="等线" panose="02010600030101010101" pitchFamily="2" charset="-122"/>
                <a:ea typeface="等线" panose="02010600030101010101" pitchFamily="2" charset="-122"/>
              </a:rPr>
              <a:t>Bob</a:t>
            </a:r>
            <a:r>
              <a:rPr lang="zh-CN" altLang="en-US" sz="2400" dirty="0" smtClean="0">
                <a:solidFill>
                  <a:srgbClr val="002060"/>
                </a:solidFill>
                <a:latin typeface="等线" panose="02010600030101010101" pitchFamily="2" charset="-122"/>
                <a:ea typeface="等线" panose="02010600030101010101" pitchFamily="2" charset="-122"/>
              </a:rPr>
              <a:t>事先建立好各自的密钥对并公开公钥。</a:t>
            </a:r>
            <a:r>
              <a:rPr lang="en-US" altLang="zh-CN" sz="2400" dirty="0" smtClean="0">
                <a:solidFill>
                  <a:srgbClr val="002060"/>
                </a:solidFill>
                <a:latin typeface="等线" panose="02010600030101010101" pitchFamily="2" charset="-122"/>
                <a:ea typeface="等线" panose="02010600030101010101" pitchFamily="2" charset="-122"/>
              </a:rPr>
              <a:t> Alice</a:t>
            </a:r>
            <a:r>
              <a:rPr lang="zh-CN" altLang="en-US" sz="2400" dirty="0" smtClean="0">
                <a:solidFill>
                  <a:srgbClr val="002060"/>
                </a:solidFill>
                <a:latin typeface="等线" panose="02010600030101010101" pitchFamily="2" charset="-122"/>
                <a:ea typeface="等线" panose="02010600030101010101" pitchFamily="2" charset="-122"/>
              </a:rPr>
              <a:t>（</a:t>
            </a:r>
            <a:r>
              <a:rPr lang="en-US" altLang="zh-CN" sz="2400" dirty="0" err="1" smtClean="0">
                <a:solidFill>
                  <a:srgbClr val="002060"/>
                </a:solidFill>
                <a:latin typeface="等线" panose="02010600030101010101" pitchFamily="2" charset="-122"/>
                <a:ea typeface="等线" panose="02010600030101010101" pitchFamily="2" charset="-122"/>
              </a:rPr>
              <a:t>Ska,Pka,Pkb</a:t>
            </a:r>
            <a:r>
              <a:rPr lang="zh-CN" altLang="en-US" sz="2400" dirty="0" smtClean="0">
                <a:solidFill>
                  <a:srgbClr val="002060"/>
                </a:solidFill>
                <a:latin typeface="等线" panose="02010600030101010101" pitchFamily="2" charset="-122"/>
                <a:ea typeface="等线" panose="02010600030101010101" pitchFamily="2" charset="-122"/>
              </a:rPr>
              <a:t>）</a:t>
            </a:r>
            <a:r>
              <a:rPr lang="en-US" altLang="zh-CN" sz="2400" dirty="0" smtClean="0">
                <a:solidFill>
                  <a:srgbClr val="002060"/>
                </a:solidFill>
                <a:latin typeface="等线" panose="02010600030101010101" pitchFamily="2" charset="-122"/>
                <a:ea typeface="等线" panose="02010600030101010101" pitchFamily="2" charset="-122"/>
              </a:rPr>
              <a:t>, Bob(</a:t>
            </a:r>
            <a:r>
              <a:rPr lang="en-US" altLang="zh-CN" sz="2400" dirty="0" err="1" smtClean="0">
                <a:solidFill>
                  <a:srgbClr val="002060"/>
                </a:solidFill>
                <a:latin typeface="等线" panose="02010600030101010101" pitchFamily="2" charset="-122"/>
                <a:ea typeface="等线" panose="02010600030101010101" pitchFamily="2" charset="-122"/>
              </a:rPr>
              <a:t>Skb,Pkb,Pka</a:t>
            </a:r>
            <a:r>
              <a:rPr lang="en-US" altLang="zh-CN" sz="2400" dirty="0" smtClean="0">
                <a:solidFill>
                  <a:srgbClr val="002060"/>
                </a:solidFill>
                <a:latin typeface="等线" panose="02010600030101010101" pitchFamily="2" charset="-122"/>
                <a:ea typeface="等线" panose="02010600030101010101" pitchFamily="2" charset="-122"/>
              </a:rPr>
              <a:t>);</a:t>
            </a:r>
            <a:r>
              <a:rPr lang="zh-CN" altLang="en-US" sz="2400" dirty="0" smtClean="0">
                <a:solidFill>
                  <a:srgbClr val="002060"/>
                </a:solidFill>
                <a:latin typeface="等线" panose="02010600030101010101" pitchFamily="2" charset="-122"/>
                <a:ea typeface="等线" panose="02010600030101010101" pitchFamily="2" charset="-122"/>
              </a:rPr>
              <a:t>假设</a:t>
            </a:r>
            <a:r>
              <a:rPr lang="en-US" altLang="zh-CN" sz="2400" dirty="0" smtClean="0">
                <a:solidFill>
                  <a:srgbClr val="002060"/>
                </a:solidFill>
                <a:latin typeface="等线" panose="02010600030101010101" pitchFamily="2" charset="-122"/>
                <a:ea typeface="等线" panose="02010600030101010101" pitchFamily="2" charset="-122"/>
              </a:rPr>
              <a:t>Alice</a:t>
            </a:r>
            <a:r>
              <a:rPr lang="zh-CN" altLang="en-US" sz="2400" dirty="0" smtClean="0">
                <a:solidFill>
                  <a:srgbClr val="002060"/>
                </a:solidFill>
                <a:latin typeface="等线" panose="02010600030101010101" pitchFamily="2" charset="-122"/>
                <a:ea typeface="等线" panose="02010600030101010101" pitchFamily="2" charset="-122"/>
              </a:rPr>
              <a:t>发起一次会话。</a:t>
            </a:r>
            <a:endParaRPr lang="en-US" altLang="zh-CN" sz="2400" dirty="0" smtClean="0">
              <a:solidFill>
                <a:srgbClr val="002060"/>
              </a:solidFill>
              <a:latin typeface="等线" panose="02010600030101010101" pitchFamily="2" charset="-122"/>
              <a:ea typeface="等线" panose="02010600030101010101" pitchFamily="2" charset="-122"/>
            </a:endParaRPr>
          </a:p>
          <a:p>
            <a:pPr>
              <a:lnSpc>
                <a:spcPct val="150000"/>
              </a:lnSpc>
            </a:pPr>
            <a:r>
              <a:rPr lang="en-US" altLang="zh-CN" sz="2400" dirty="0">
                <a:solidFill>
                  <a:srgbClr val="002060"/>
                </a:solidFill>
                <a:latin typeface="等线" panose="02010600030101010101" pitchFamily="2" charset="-122"/>
                <a:ea typeface="等线" panose="02010600030101010101" pitchFamily="2" charset="-122"/>
              </a:rPr>
              <a:t> </a:t>
            </a:r>
            <a:r>
              <a:rPr lang="en-US" altLang="zh-CN" sz="2400" dirty="0" smtClean="0">
                <a:solidFill>
                  <a:srgbClr val="002060"/>
                </a:solidFill>
                <a:latin typeface="等线" panose="02010600030101010101" pitchFamily="2" charset="-122"/>
                <a:ea typeface="等线" panose="02010600030101010101" pitchFamily="2" charset="-122"/>
              </a:rPr>
              <a:t>   1</a:t>
            </a:r>
            <a:r>
              <a:rPr lang="zh-CN" altLang="en-US" sz="2400" dirty="0" smtClean="0">
                <a:solidFill>
                  <a:srgbClr val="002060"/>
                </a:solidFill>
                <a:latin typeface="等线" panose="02010600030101010101" pitchFamily="2" charset="-122"/>
                <a:ea typeface="等线" panose="02010600030101010101" pitchFamily="2" charset="-122"/>
              </a:rPr>
              <a:t>）</a:t>
            </a:r>
            <a:r>
              <a:rPr lang="en-US" altLang="zh-CN" sz="2400" dirty="0" smtClean="0">
                <a:solidFill>
                  <a:srgbClr val="002060"/>
                </a:solidFill>
                <a:latin typeface="等线" panose="02010600030101010101" pitchFamily="2" charset="-122"/>
                <a:ea typeface="等线" panose="02010600030101010101" pitchFamily="2" charset="-122"/>
              </a:rPr>
              <a:t>Alice</a:t>
            </a:r>
            <a:r>
              <a:rPr lang="zh-CN" altLang="en-US" sz="2400" dirty="0" smtClean="0">
                <a:solidFill>
                  <a:srgbClr val="002060"/>
                </a:solidFill>
                <a:latin typeface="等线" panose="02010600030101010101" pitchFamily="2" charset="-122"/>
                <a:ea typeface="等线" panose="02010600030101010101" pitchFamily="2" charset="-122"/>
              </a:rPr>
              <a:t>发起会话并取随机数</a:t>
            </a:r>
            <a:r>
              <a:rPr lang="en-US" altLang="zh-CN" sz="2400" dirty="0" smtClean="0">
                <a:solidFill>
                  <a:srgbClr val="002060"/>
                </a:solidFill>
                <a:latin typeface="等线" panose="02010600030101010101" pitchFamily="2" charset="-122"/>
                <a:ea typeface="等线" panose="02010600030101010101" pitchFamily="2" charset="-122"/>
              </a:rPr>
              <a:t>r</a:t>
            </a:r>
            <a:r>
              <a:rPr lang="zh-CN" altLang="en-US" sz="2400" dirty="0" smtClean="0">
                <a:solidFill>
                  <a:srgbClr val="002060"/>
                </a:solidFill>
                <a:latin typeface="等线" panose="02010600030101010101" pitchFamily="2" charset="-122"/>
                <a:ea typeface="等线" panose="02010600030101010101" pitchFamily="2" charset="-122"/>
              </a:rPr>
              <a:t>，发送</a:t>
            </a:r>
            <a:r>
              <a:rPr lang="en-US" altLang="zh-CN" sz="2400" dirty="0" err="1" smtClean="0">
                <a:solidFill>
                  <a:srgbClr val="002060"/>
                </a:solidFill>
                <a:latin typeface="等线" panose="02010600030101010101" pitchFamily="2" charset="-122"/>
                <a:ea typeface="等线" panose="02010600030101010101" pitchFamily="2" charset="-122"/>
              </a:rPr>
              <a:t>EPkb</a:t>
            </a:r>
            <a:r>
              <a:rPr lang="en-US" altLang="zh-CN" sz="2400" dirty="0" smtClean="0">
                <a:solidFill>
                  <a:srgbClr val="002060"/>
                </a:solidFill>
                <a:latin typeface="等线" panose="02010600030101010101" pitchFamily="2" charset="-122"/>
                <a:ea typeface="等线" panose="02010600030101010101" pitchFamily="2" charset="-122"/>
              </a:rPr>
              <a:t>(r)</a:t>
            </a:r>
            <a:r>
              <a:rPr lang="zh-CN" altLang="en-US" sz="2400" dirty="0" smtClean="0">
                <a:solidFill>
                  <a:srgbClr val="002060"/>
                </a:solidFill>
                <a:latin typeface="等线" panose="02010600030101010101" pitchFamily="2" charset="-122"/>
                <a:ea typeface="等线" panose="02010600030101010101" pitchFamily="2" charset="-122"/>
              </a:rPr>
              <a:t>给</a:t>
            </a:r>
            <a:r>
              <a:rPr lang="en-US" altLang="zh-CN" sz="2400" dirty="0" smtClean="0">
                <a:solidFill>
                  <a:srgbClr val="002060"/>
                </a:solidFill>
                <a:latin typeface="等线" panose="02010600030101010101" pitchFamily="2" charset="-122"/>
                <a:ea typeface="等线" panose="02010600030101010101" pitchFamily="2" charset="-122"/>
              </a:rPr>
              <a:t>Bob</a:t>
            </a:r>
            <a:r>
              <a:rPr lang="zh-CN" altLang="en-US" sz="2400" dirty="0" smtClean="0">
                <a:solidFill>
                  <a:srgbClr val="002060"/>
                </a:solidFill>
                <a:latin typeface="等线" panose="02010600030101010101" pitchFamily="2" charset="-122"/>
                <a:ea typeface="等线" panose="02010600030101010101" pitchFamily="2" charset="-122"/>
              </a:rPr>
              <a:t>；</a:t>
            </a:r>
            <a:endParaRPr lang="en-US" altLang="zh-CN" sz="2400" dirty="0" smtClean="0">
              <a:solidFill>
                <a:srgbClr val="002060"/>
              </a:solidFill>
              <a:latin typeface="等线" panose="02010600030101010101" pitchFamily="2" charset="-122"/>
              <a:ea typeface="等线" panose="02010600030101010101" pitchFamily="2" charset="-122"/>
            </a:endParaRPr>
          </a:p>
          <a:p>
            <a:pPr>
              <a:lnSpc>
                <a:spcPct val="150000"/>
              </a:lnSpc>
            </a:pPr>
            <a:r>
              <a:rPr lang="en-US" altLang="zh-CN" sz="2400" dirty="0">
                <a:solidFill>
                  <a:srgbClr val="002060"/>
                </a:solidFill>
                <a:latin typeface="等线" panose="02010600030101010101" pitchFamily="2" charset="-122"/>
                <a:ea typeface="等线" panose="02010600030101010101" pitchFamily="2" charset="-122"/>
              </a:rPr>
              <a:t> </a:t>
            </a:r>
            <a:r>
              <a:rPr lang="en-US" altLang="zh-CN" sz="2400" dirty="0" smtClean="0">
                <a:solidFill>
                  <a:srgbClr val="002060"/>
                </a:solidFill>
                <a:latin typeface="等线" panose="02010600030101010101" pitchFamily="2" charset="-122"/>
                <a:ea typeface="等线" panose="02010600030101010101" pitchFamily="2" charset="-122"/>
              </a:rPr>
              <a:t>   2</a:t>
            </a:r>
            <a:r>
              <a:rPr lang="zh-CN" altLang="en-US" sz="2400" dirty="0" smtClean="0">
                <a:solidFill>
                  <a:srgbClr val="002060"/>
                </a:solidFill>
                <a:latin typeface="等线" panose="02010600030101010101" pitchFamily="2" charset="-122"/>
                <a:ea typeface="等线" panose="02010600030101010101" pitchFamily="2" charset="-122"/>
              </a:rPr>
              <a:t>）</a:t>
            </a:r>
            <a:r>
              <a:rPr lang="en-US" altLang="zh-CN" sz="2400" dirty="0" smtClean="0">
                <a:solidFill>
                  <a:srgbClr val="002060"/>
                </a:solidFill>
                <a:latin typeface="等线" panose="02010600030101010101" pitchFamily="2" charset="-122"/>
                <a:ea typeface="等线" panose="02010600030101010101" pitchFamily="2" charset="-122"/>
              </a:rPr>
              <a:t>Bob</a:t>
            </a:r>
            <a:r>
              <a:rPr lang="zh-CN" altLang="en-US" sz="2400" dirty="0" smtClean="0">
                <a:solidFill>
                  <a:srgbClr val="002060"/>
                </a:solidFill>
                <a:latin typeface="等线" panose="02010600030101010101" pitchFamily="2" charset="-122"/>
                <a:ea typeface="等线" panose="02010600030101010101" pitchFamily="2" charset="-122"/>
              </a:rPr>
              <a:t>接收到</a:t>
            </a:r>
            <a:r>
              <a:rPr lang="en-US" altLang="zh-CN" sz="2400" dirty="0" err="1" smtClean="0">
                <a:solidFill>
                  <a:srgbClr val="002060"/>
                </a:solidFill>
                <a:latin typeface="等线" panose="02010600030101010101" pitchFamily="2" charset="-122"/>
                <a:ea typeface="等线" panose="02010600030101010101" pitchFamily="2" charset="-122"/>
              </a:rPr>
              <a:t>EPkb</a:t>
            </a:r>
            <a:r>
              <a:rPr lang="en-US" altLang="zh-CN" sz="2400" dirty="0" smtClean="0">
                <a:solidFill>
                  <a:srgbClr val="002060"/>
                </a:solidFill>
                <a:latin typeface="等线" panose="02010600030101010101" pitchFamily="2" charset="-122"/>
                <a:ea typeface="等线" panose="02010600030101010101" pitchFamily="2" charset="-122"/>
              </a:rPr>
              <a:t>(r)=</a:t>
            </a:r>
            <a:r>
              <a:rPr lang="en-US" altLang="zh-CN" sz="2400" dirty="0" err="1" smtClean="0">
                <a:solidFill>
                  <a:srgbClr val="002060"/>
                </a:solidFill>
                <a:latin typeface="等线" panose="02010600030101010101" pitchFamily="2" charset="-122"/>
                <a:ea typeface="等线" panose="02010600030101010101" pitchFamily="2" charset="-122"/>
              </a:rPr>
              <a:t>Ck</a:t>
            </a:r>
            <a:r>
              <a:rPr lang="zh-CN" altLang="en-US" sz="2400" dirty="0" smtClean="0">
                <a:solidFill>
                  <a:srgbClr val="002060"/>
                </a:solidFill>
                <a:latin typeface="等线" panose="02010600030101010101" pitchFamily="2" charset="-122"/>
                <a:ea typeface="等线" panose="02010600030101010101" pitchFamily="2" charset="-122"/>
              </a:rPr>
              <a:t>，做</a:t>
            </a:r>
            <a:r>
              <a:rPr lang="en-US" altLang="zh-CN" sz="2400" dirty="0" err="1" smtClean="0">
                <a:solidFill>
                  <a:srgbClr val="002060"/>
                </a:solidFill>
                <a:latin typeface="等线" panose="02010600030101010101" pitchFamily="2" charset="-122"/>
                <a:ea typeface="等线" panose="02010600030101010101" pitchFamily="2" charset="-122"/>
              </a:rPr>
              <a:t>DSkb</a:t>
            </a:r>
            <a:r>
              <a:rPr lang="en-US" altLang="zh-CN" sz="2400" dirty="0" smtClean="0">
                <a:solidFill>
                  <a:srgbClr val="002060"/>
                </a:solidFill>
                <a:latin typeface="等线" panose="02010600030101010101" pitchFamily="2" charset="-122"/>
                <a:ea typeface="等线" panose="02010600030101010101" pitchFamily="2" charset="-122"/>
              </a:rPr>
              <a:t>(</a:t>
            </a:r>
            <a:r>
              <a:rPr lang="en-US" altLang="zh-CN" sz="2400" dirty="0" err="1" smtClean="0">
                <a:solidFill>
                  <a:srgbClr val="002060"/>
                </a:solidFill>
                <a:latin typeface="等线" panose="02010600030101010101" pitchFamily="2" charset="-122"/>
                <a:ea typeface="等线" panose="02010600030101010101" pitchFamily="2" charset="-122"/>
              </a:rPr>
              <a:t>Ck</a:t>
            </a:r>
            <a:r>
              <a:rPr lang="en-US" altLang="zh-CN" sz="2400" dirty="0" smtClean="0">
                <a:solidFill>
                  <a:srgbClr val="002060"/>
                </a:solidFill>
                <a:latin typeface="等线" panose="02010600030101010101" pitchFamily="2" charset="-122"/>
                <a:ea typeface="等线" panose="02010600030101010101" pitchFamily="2" charset="-122"/>
              </a:rPr>
              <a:t>),</a:t>
            </a:r>
            <a:r>
              <a:rPr lang="zh-CN" altLang="en-US" sz="2400" dirty="0" smtClean="0">
                <a:solidFill>
                  <a:srgbClr val="002060"/>
                </a:solidFill>
                <a:latin typeface="等线" panose="02010600030101010101" pitchFamily="2" charset="-122"/>
                <a:ea typeface="等线" panose="02010600030101010101" pitchFamily="2" charset="-122"/>
              </a:rPr>
              <a:t>得到</a:t>
            </a:r>
            <a:r>
              <a:rPr lang="en-US" altLang="zh-CN" sz="2400" dirty="0" smtClean="0">
                <a:solidFill>
                  <a:srgbClr val="002060"/>
                </a:solidFill>
                <a:latin typeface="等线" panose="02010600030101010101" pitchFamily="2" charset="-122"/>
                <a:ea typeface="等线" panose="02010600030101010101" pitchFamily="2" charset="-122"/>
              </a:rPr>
              <a:t>r; </a:t>
            </a:r>
            <a:r>
              <a:rPr lang="zh-CN" altLang="en-US" sz="2400" dirty="0" smtClean="0">
                <a:solidFill>
                  <a:srgbClr val="002060"/>
                </a:solidFill>
                <a:latin typeface="等线" panose="02010600030101010101" pitchFamily="2" charset="-122"/>
                <a:ea typeface="等线" panose="02010600030101010101" pitchFamily="2" charset="-122"/>
              </a:rPr>
              <a:t>发确认信息</a:t>
            </a:r>
            <a:r>
              <a:rPr lang="en-US" altLang="zh-CN" sz="2400" dirty="0" err="1" smtClean="0">
                <a:solidFill>
                  <a:srgbClr val="002060"/>
                </a:solidFill>
                <a:latin typeface="等线" panose="02010600030101010101" pitchFamily="2" charset="-122"/>
                <a:ea typeface="等线" panose="02010600030101010101" pitchFamily="2" charset="-122"/>
              </a:rPr>
              <a:t>Er</a:t>
            </a:r>
            <a:r>
              <a:rPr lang="en-US" altLang="zh-CN" sz="2400" dirty="0" smtClean="0">
                <a:solidFill>
                  <a:srgbClr val="002060"/>
                </a:solidFill>
                <a:latin typeface="等线" panose="02010600030101010101" pitchFamily="2" charset="-122"/>
                <a:ea typeface="等线" panose="02010600030101010101" pitchFamily="2" charset="-122"/>
              </a:rPr>
              <a:t>(OK)</a:t>
            </a:r>
            <a:r>
              <a:rPr lang="zh-CN" altLang="en-US" sz="2400" dirty="0" smtClean="0">
                <a:solidFill>
                  <a:srgbClr val="002060"/>
                </a:solidFill>
                <a:latin typeface="等线" panose="02010600030101010101" pitchFamily="2" charset="-122"/>
                <a:ea typeface="等线" panose="02010600030101010101" pitchFamily="2" charset="-122"/>
              </a:rPr>
              <a:t>；</a:t>
            </a:r>
            <a:endParaRPr lang="en-US" altLang="zh-CN" sz="2400" dirty="0" smtClean="0">
              <a:solidFill>
                <a:srgbClr val="002060"/>
              </a:solidFill>
              <a:latin typeface="等线" panose="02010600030101010101" pitchFamily="2" charset="-122"/>
              <a:ea typeface="等线" panose="02010600030101010101" pitchFamily="2" charset="-122"/>
            </a:endParaRPr>
          </a:p>
          <a:p>
            <a:pPr>
              <a:lnSpc>
                <a:spcPct val="150000"/>
              </a:lnSpc>
            </a:pPr>
            <a:r>
              <a:rPr lang="en-US" altLang="zh-CN" sz="2400" dirty="0">
                <a:solidFill>
                  <a:srgbClr val="002060"/>
                </a:solidFill>
                <a:latin typeface="等线" panose="02010600030101010101" pitchFamily="2" charset="-122"/>
                <a:ea typeface="等线" panose="02010600030101010101" pitchFamily="2" charset="-122"/>
              </a:rPr>
              <a:t> </a:t>
            </a:r>
            <a:r>
              <a:rPr lang="en-US" altLang="zh-CN" sz="2400" dirty="0" smtClean="0">
                <a:solidFill>
                  <a:srgbClr val="002060"/>
                </a:solidFill>
                <a:latin typeface="等线" panose="02010600030101010101" pitchFamily="2" charset="-122"/>
                <a:ea typeface="等线" panose="02010600030101010101" pitchFamily="2" charset="-122"/>
              </a:rPr>
              <a:t>   3</a:t>
            </a:r>
            <a:r>
              <a:rPr lang="zh-CN" altLang="en-US" sz="2400" dirty="0" smtClean="0">
                <a:solidFill>
                  <a:srgbClr val="002060"/>
                </a:solidFill>
                <a:latin typeface="等线" panose="02010600030101010101" pitchFamily="2" charset="-122"/>
                <a:ea typeface="等线" panose="02010600030101010101" pitchFamily="2" charset="-122"/>
              </a:rPr>
              <a:t>）双方以</a:t>
            </a:r>
            <a:r>
              <a:rPr lang="en-US" altLang="zh-CN" sz="2400" dirty="0" smtClean="0">
                <a:solidFill>
                  <a:srgbClr val="002060"/>
                </a:solidFill>
                <a:latin typeface="等线" panose="02010600030101010101" pitchFamily="2" charset="-122"/>
                <a:ea typeface="等线" panose="02010600030101010101" pitchFamily="2" charset="-122"/>
              </a:rPr>
              <a:t>r</a:t>
            </a:r>
            <a:r>
              <a:rPr lang="zh-CN" altLang="en-US" sz="2400" dirty="0" smtClean="0">
                <a:solidFill>
                  <a:srgbClr val="002060"/>
                </a:solidFill>
                <a:latin typeface="等线" panose="02010600030101010101" pitchFamily="2" charset="-122"/>
                <a:ea typeface="等线" panose="02010600030101010101" pitchFamily="2" charset="-122"/>
              </a:rPr>
              <a:t>为密钥进行对称加解密通信。</a:t>
            </a:r>
            <a:endParaRPr lang="en-US" altLang="zh-CN" sz="2400" dirty="0" smtClean="0">
              <a:solidFill>
                <a:srgbClr val="002060"/>
              </a:solidFill>
              <a:latin typeface="等线" panose="02010600030101010101" pitchFamily="2" charset="-122"/>
              <a:ea typeface="等线" panose="02010600030101010101" pitchFamily="2" charset="-122"/>
            </a:endParaRPr>
          </a:p>
          <a:p>
            <a:pPr>
              <a:lnSpc>
                <a:spcPct val="150000"/>
              </a:lnSpc>
            </a:pPr>
            <a:r>
              <a:rPr lang="en-US" altLang="zh-CN" sz="2400" dirty="0" smtClean="0">
                <a:solidFill>
                  <a:srgbClr val="002060"/>
                </a:solidFill>
                <a:latin typeface="等线" panose="02010600030101010101" pitchFamily="2" charset="-122"/>
                <a:ea typeface="等线" panose="02010600030101010101" pitchFamily="2" charset="-122"/>
              </a:rPr>
              <a:t>    </a:t>
            </a:r>
            <a:r>
              <a:rPr lang="zh-CN" altLang="en-US" sz="2400" dirty="0" smtClean="0">
                <a:solidFill>
                  <a:srgbClr val="002060"/>
                </a:solidFill>
                <a:latin typeface="等线" panose="02010600030101010101" pitchFamily="2" charset="-122"/>
                <a:ea typeface="等线" panose="02010600030101010101" pitchFamily="2" charset="-122"/>
              </a:rPr>
              <a:t>协议的问题？</a:t>
            </a:r>
            <a:endParaRPr lang="en-US" altLang="zh-CN" sz="2400" dirty="0" smtClean="0">
              <a:solidFill>
                <a:srgbClr val="002060"/>
              </a:solidFill>
              <a:latin typeface="等线" panose="02010600030101010101" pitchFamily="2" charset="-122"/>
              <a:ea typeface="等线" panose="02010600030101010101" pitchFamily="2" charset="-122"/>
            </a:endParaRPr>
          </a:p>
          <a:p>
            <a:pPr>
              <a:lnSpc>
                <a:spcPct val="150000"/>
              </a:lnSpc>
            </a:pPr>
            <a:r>
              <a:rPr lang="en-US" altLang="zh-CN" sz="2400" dirty="0">
                <a:solidFill>
                  <a:srgbClr val="002060"/>
                </a:solidFill>
                <a:latin typeface="等线" panose="02010600030101010101" pitchFamily="2" charset="-122"/>
                <a:ea typeface="等线" panose="02010600030101010101" pitchFamily="2" charset="-122"/>
              </a:rPr>
              <a:t> </a:t>
            </a:r>
            <a:r>
              <a:rPr lang="en-US" altLang="zh-CN" sz="2400" dirty="0" smtClean="0">
                <a:solidFill>
                  <a:srgbClr val="002060"/>
                </a:solidFill>
                <a:latin typeface="等线" panose="02010600030101010101" pitchFamily="2" charset="-122"/>
                <a:ea typeface="等线" panose="02010600030101010101" pitchFamily="2" charset="-122"/>
              </a:rPr>
              <a:t>   SSL</a:t>
            </a:r>
            <a:r>
              <a:rPr lang="zh-CN" altLang="en-US" sz="2400" dirty="0" smtClean="0">
                <a:solidFill>
                  <a:srgbClr val="002060"/>
                </a:solidFill>
                <a:latin typeface="等线" panose="02010600030101010101" pitchFamily="2" charset="-122"/>
                <a:ea typeface="等线" panose="02010600030101010101" pitchFamily="2" charset="-122"/>
              </a:rPr>
              <a:t>怎样？</a:t>
            </a:r>
            <a:endParaRPr lang="zh-CN" altLang="en-US" sz="2400" dirty="0">
              <a:solidFill>
                <a:srgbClr val="00206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353288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776" y="0"/>
            <a:ext cx="9089409" cy="830997"/>
          </a:xfrm>
          <a:prstGeom prst="rect">
            <a:avLst/>
          </a:prstGeom>
        </p:spPr>
        <p:txBody>
          <a:bodyPr wrap="square">
            <a:spAutoFit/>
          </a:bodyPr>
          <a:lstStyle/>
          <a:p>
            <a:pPr lvl="1">
              <a:lnSpc>
                <a:spcPct val="150000"/>
              </a:lnSpc>
            </a:pPr>
            <a:r>
              <a:rPr lang="zh-CN" altLang="en-US" sz="3200" b="1" dirty="0" smtClean="0">
                <a:solidFill>
                  <a:srgbClr val="002060"/>
                </a:solidFill>
                <a:latin typeface="楷体" panose="02010609060101010101" pitchFamily="49" charset="-122"/>
                <a:ea typeface="楷体" panose="02010609060101010101" pitchFamily="49" charset="-122"/>
              </a:rPr>
              <a:t>六</a:t>
            </a:r>
            <a:r>
              <a:rPr lang="zh-CN" altLang="en-US" sz="3200" b="1" dirty="0">
                <a:solidFill>
                  <a:srgbClr val="002060"/>
                </a:solidFill>
                <a:latin typeface="楷体" panose="02010609060101010101" pitchFamily="49" charset="-122"/>
                <a:ea typeface="楷体" panose="02010609060101010101" pitchFamily="49" charset="-122"/>
              </a:rPr>
              <a:t>、基本密码技术的</a:t>
            </a:r>
            <a:r>
              <a:rPr lang="zh-CN" altLang="en-US" sz="3200" b="1" dirty="0" smtClean="0">
                <a:solidFill>
                  <a:srgbClr val="002060"/>
                </a:solidFill>
                <a:latin typeface="楷体" panose="02010609060101010101" pitchFamily="49" charset="-122"/>
                <a:ea typeface="楷体" panose="02010609060101010101" pitchFamily="49" charset="-122"/>
              </a:rPr>
              <a:t>应用</a:t>
            </a:r>
            <a:r>
              <a:rPr lang="en-US" altLang="zh-CN" sz="3200" b="1" dirty="0" smtClean="0">
                <a:solidFill>
                  <a:srgbClr val="002060"/>
                </a:solidFill>
                <a:latin typeface="楷体" panose="02010609060101010101" pitchFamily="49" charset="-122"/>
                <a:ea typeface="楷体" panose="02010609060101010101" pitchFamily="49" charset="-122"/>
              </a:rPr>
              <a:t>-</a:t>
            </a:r>
            <a:r>
              <a:rPr lang="zh-CN" altLang="en-US" sz="2400" b="1" dirty="0" smtClean="0">
                <a:solidFill>
                  <a:srgbClr val="002060"/>
                </a:solidFill>
                <a:latin typeface="楷体" panose="02010609060101010101" pitchFamily="49" charset="-122"/>
                <a:ea typeface="楷体" panose="02010609060101010101" pitchFamily="49" charset="-122"/>
              </a:rPr>
              <a:t>密码技术其他概念简介</a:t>
            </a:r>
            <a:endParaRPr lang="en-US" altLang="zh-CN" sz="3200" b="1" dirty="0">
              <a:solidFill>
                <a:srgbClr val="002060"/>
              </a:solidFill>
              <a:latin typeface="楷体" panose="02010609060101010101" pitchFamily="49" charset="-122"/>
              <a:ea typeface="楷体" panose="02010609060101010101" pitchFamily="49" charset="-122"/>
            </a:endParaRPr>
          </a:p>
        </p:txBody>
      </p:sp>
      <p:sp>
        <p:nvSpPr>
          <p:cNvPr id="5" name="文本框 4"/>
          <p:cNvSpPr txBox="1"/>
          <p:nvPr/>
        </p:nvSpPr>
        <p:spPr>
          <a:xfrm>
            <a:off x="1188526" y="1394006"/>
            <a:ext cx="10898059"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400" dirty="0" smtClean="0">
                <a:solidFill>
                  <a:srgbClr val="002060"/>
                </a:solidFill>
                <a:latin typeface="华文宋体" panose="02010600040101010101" pitchFamily="2" charset="-122"/>
                <a:ea typeface="华文宋体" panose="02010600040101010101" pitchFamily="2" charset="-122"/>
              </a:rPr>
              <a:t> </a:t>
            </a:r>
            <a:r>
              <a:rPr lang="zh-CN" altLang="en-US" sz="2400" dirty="0" smtClean="0">
                <a:solidFill>
                  <a:srgbClr val="002060"/>
                </a:solidFill>
                <a:latin typeface="华文宋体" panose="02010600040101010101" pitchFamily="2" charset="-122"/>
                <a:ea typeface="华文宋体" panose="02010600040101010101" pitchFamily="2" charset="-122"/>
              </a:rPr>
              <a:t>同态加密</a:t>
            </a:r>
            <a:endParaRPr lang="en-US" altLang="zh-CN" sz="2400" dirty="0" smtClean="0">
              <a:solidFill>
                <a:srgbClr val="002060"/>
              </a:solidFill>
              <a:latin typeface="华文宋体" panose="02010600040101010101" pitchFamily="2" charset="-122"/>
              <a:ea typeface="华文宋体" panose="02010600040101010101" pitchFamily="2" charset="-122"/>
            </a:endParaRPr>
          </a:p>
          <a:p>
            <a:pPr marL="342900" indent="-342900">
              <a:lnSpc>
                <a:spcPct val="150000"/>
              </a:lnSpc>
              <a:buFont typeface="Arial" panose="020B0604020202020204" pitchFamily="34" charset="0"/>
              <a:buChar char="•"/>
            </a:pPr>
            <a:r>
              <a:rPr lang="zh-CN" altLang="en-US" sz="2400" dirty="0" smtClean="0">
                <a:solidFill>
                  <a:srgbClr val="002060"/>
                </a:solidFill>
                <a:latin typeface="华文宋体" panose="02010600040101010101" pitchFamily="2" charset="-122"/>
                <a:ea typeface="华文宋体" panose="02010600040101010101" pitchFamily="2" charset="-122"/>
              </a:rPr>
              <a:t>门限密码</a:t>
            </a:r>
            <a:endParaRPr lang="en-US" altLang="zh-CN" sz="2400" dirty="0" smtClean="0">
              <a:solidFill>
                <a:srgbClr val="002060"/>
              </a:solidFill>
              <a:latin typeface="华文宋体" panose="02010600040101010101" pitchFamily="2" charset="-122"/>
              <a:ea typeface="华文宋体" panose="02010600040101010101" pitchFamily="2" charset="-122"/>
            </a:endParaRPr>
          </a:p>
          <a:p>
            <a:pPr marL="342900" indent="-342900">
              <a:lnSpc>
                <a:spcPct val="150000"/>
              </a:lnSpc>
              <a:buFont typeface="Arial" panose="020B0604020202020204" pitchFamily="34" charset="0"/>
              <a:buChar char="•"/>
            </a:pPr>
            <a:r>
              <a:rPr lang="zh-CN" altLang="en-US" sz="2400" dirty="0">
                <a:solidFill>
                  <a:srgbClr val="002060"/>
                </a:solidFill>
                <a:latin typeface="华文宋体" panose="02010600040101010101" pitchFamily="2" charset="-122"/>
                <a:ea typeface="华文宋体" panose="02010600040101010101" pitchFamily="2" charset="-122"/>
              </a:rPr>
              <a:t>零</a:t>
            </a:r>
            <a:r>
              <a:rPr lang="zh-CN" altLang="en-US" sz="2400" dirty="0" smtClean="0">
                <a:solidFill>
                  <a:srgbClr val="002060"/>
                </a:solidFill>
                <a:latin typeface="华文宋体" panose="02010600040101010101" pitchFamily="2" charset="-122"/>
                <a:ea typeface="华文宋体" panose="02010600040101010101" pitchFamily="2" charset="-122"/>
              </a:rPr>
              <a:t>知识证明</a:t>
            </a:r>
            <a:endParaRPr lang="en-US" altLang="zh-CN" sz="2400" dirty="0" smtClean="0">
              <a:solidFill>
                <a:srgbClr val="002060"/>
              </a:solidFill>
              <a:latin typeface="华文宋体" panose="02010600040101010101" pitchFamily="2" charset="-122"/>
              <a:ea typeface="华文宋体" panose="02010600040101010101" pitchFamily="2" charset="-122"/>
            </a:endParaRPr>
          </a:p>
          <a:p>
            <a:pPr marL="342900" indent="-342900">
              <a:lnSpc>
                <a:spcPct val="150000"/>
              </a:lnSpc>
              <a:buFont typeface="Arial" panose="020B0604020202020204" pitchFamily="34" charset="0"/>
              <a:buChar char="•"/>
            </a:pPr>
            <a:r>
              <a:rPr lang="zh-CN" altLang="en-US" sz="2400" dirty="0" smtClean="0">
                <a:solidFill>
                  <a:srgbClr val="002060"/>
                </a:solidFill>
                <a:latin typeface="华文宋体" panose="02010600040101010101" pitchFamily="2" charset="-122"/>
                <a:ea typeface="华文宋体" panose="02010600040101010101" pitchFamily="2" charset="-122"/>
              </a:rPr>
              <a:t>盲签名</a:t>
            </a:r>
            <a:endParaRPr lang="en-US" altLang="zh-CN" sz="2400" dirty="0" smtClean="0">
              <a:solidFill>
                <a:srgbClr val="002060"/>
              </a:solidFill>
              <a:latin typeface="华文宋体" panose="02010600040101010101" pitchFamily="2" charset="-122"/>
              <a:ea typeface="华文宋体" panose="02010600040101010101" pitchFamily="2" charset="-122"/>
            </a:endParaRPr>
          </a:p>
          <a:p>
            <a:pPr marL="342900" indent="-342900">
              <a:lnSpc>
                <a:spcPct val="150000"/>
              </a:lnSpc>
              <a:buFont typeface="Arial" panose="020B0604020202020204" pitchFamily="34" charset="0"/>
              <a:buChar char="•"/>
            </a:pPr>
            <a:r>
              <a:rPr lang="zh-CN" altLang="en-US" sz="2400" dirty="0" smtClean="0">
                <a:solidFill>
                  <a:srgbClr val="002060"/>
                </a:solidFill>
                <a:latin typeface="华文宋体" panose="02010600040101010101" pitchFamily="2" charset="-122"/>
                <a:ea typeface="华文宋体" panose="02010600040101010101" pitchFamily="2" charset="-122"/>
              </a:rPr>
              <a:t>秘密共享</a:t>
            </a:r>
            <a:endParaRPr lang="en-US" altLang="zh-CN" sz="2400" dirty="0" smtClean="0">
              <a:solidFill>
                <a:srgbClr val="002060"/>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1246177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7" name="标题 6"/>
          <p:cNvSpPr>
            <a:spLocks noGrp="1"/>
          </p:cNvSpPr>
          <p:nvPr>
            <p:ph type="title"/>
          </p:nvPr>
        </p:nvSpPr>
        <p:spPr>
          <a:xfrm>
            <a:off x="838200" y="196313"/>
            <a:ext cx="10515600" cy="704020"/>
          </a:xfrm>
        </p:spPr>
        <p:txBody>
          <a:bodyPr>
            <a:noAutofit/>
          </a:bodyPr>
          <a:lstStyle/>
          <a:p>
            <a:pPr marL="457200" lvl="1" indent="0" algn="ctr">
              <a:lnSpc>
                <a:spcPct val="150000"/>
              </a:lnSpc>
              <a:buNone/>
            </a:pPr>
            <a:r>
              <a:rPr lang="zh-CN" altLang="en-US" sz="3200" b="1" dirty="0" smtClean="0">
                <a:solidFill>
                  <a:srgbClr val="FFFF00"/>
                </a:solidFill>
                <a:latin typeface="楷体" panose="02010609060101010101" pitchFamily="49" charset="-122"/>
                <a:ea typeface="楷体" panose="02010609060101010101" pitchFamily="49" charset="-122"/>
              </a:rPr>
              <a:t>二、现代密码学基础</a:t>
            </a:r>
            <a:r>
              <a:rPr lang="en-US" altLang="zh-CN" sz="32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1.</a:t>
            </a:r>
            <a:r>
              <a:rPr lang="zh-CN" altLang="en-US" sz="2400" b="1" dirty="0" smtClean="0">
                <a:solidFill>
                  <a:srgbClr val="FFFF00"/>
                </a:solidFill>
                <a:latin typeface="楷体" panose="02010609060101010101" pitchFamily="49" charset="-122"/>
                <a:ea typeface="楷体" panose="02010609060101010101" pitchFamily="49" charset="-122"/>
              </a:rPr>
              <a:t>数学基础</a:t>
            </a:r>
            <a:endParaRPr lang="en-US" altLang="zh-CN" sz="2400" b="1" dirty="0" smtClean="0">
              <a:solidFill>
                <a:srgbClr val="FFFF00"/>
              </a:solidFill>
              <a:latin typeface="楷体" panose="02010609060101010101" pitchFamily="49" charset="-122"/>
              <a:ea typeface="楷体" panose="02010609060101010101" pitchFamily="49" charset="-122"/>
            </a:endParaRPr>
          </a:p>
        </p:txBody>
      </p:sp>
      <p:sp>
        <p:nvSpPr>
          <p:cNvPr id="8" name="内容占位符 7"/>
          <p:cNvSpPr>
            <a:spLocks noGrp="1"/>
          </p:cNvSpPr>
          <p:nvPr>
            <p:ph idx="1"/>
          </p:nvPr>
        </p:nvSpPr>
        <p:spPr>
          <a:xfrm>
            <a:off x="838200" y="1026942"/>
            <a:ext cx="10515600" cy="5150022"/>
          </a:xfrm>
        </p:spPr>
        <p:txBody>
          <a:bodyPr>
            <a:normAutofit lnSpcReduction="10000"/>
          </a:bodyPr>
          <a:lstStyle/>
          <a:p>
            <a:pPr marL="0" indent="0">
              <a:lnSpc>
                <a:spcPct val="150000"/>
              </a:lnSpc>
              <a:buNone/>
            </a:pPr>
            <a:r>
              <a:rPr lang="en-US" altLang="zh-CN" sz="2400" b="1" dirty="0">
                <a:solidFill>
                  <a:srgbClr val="FFFF00"/>
                </a:solidFill>
                <a:latin typeface="楷体" panose="02010609060101010101" pitchFamily="49" charset="-122"/>
                <a:ea typeface="楷体" panose="02010609060101010101" pitchFamily="49" charset="-122"/>
              </a:rPr>
              <a:t> </a:t>
            </a:r>
            <a:r>
              <a:rPr lang="en-US" altLang="zh-CN" sz="2400" b="1" dirty="0" smtClean="0">
                <a:solidFill>
                  <a:srgbClr val="FFFF00"/>
                </a:solidFill>
                <a:latin typeface="楷体" panose="02010609060101010101" pitchFamily="49" charset="-122"/>
                <a:ea typeface="楷体" panose="02010609060101010101" pitchFamily="49" charset="-122"/>
              </a:rPr>
              <a:t>   </a:t>
            </a:r>
            <a:r>
              <a:rPr lang="zh-CN" altLang="en-US" sz="2400" b="1" dirty="0" smtClean="0">
                <a:solidFill>
                  <a:srgbClr val="FFFF00"/>
                </a:solidFill>
                <a:latin typeface="楷体" panose="02010609060101010101" pitchFamily="49" charset="-122"/>
                <a:ea typeface="楷体" panose="02010609060101010101" pitchFamily="49" charset="-122"/>
              </a:rPr>
              <a:t>现代密码学与数学紧密相关，下面介绍一些基本概念。</a:t>
            </a:r>
            <a:endParaRPr lang="en-US" altLang="zh-CN" sz="2400" b="1" dirty="0" smtClean="0">
              <a:solidFill>
                <a:srgbClr val="FFFF00"/>
              </a:solidFill>
              <a:latin typeface="楷体" panose="02010609060101010101" pitchFamily="49" charset="-122"/>
              <a:ea typeface="楷体" panose="02010609060101010101" pitchFamily="49" charset="-122"/>
            </a:endParaRPr>
          </a:p>
          <a:p>
            <a:pPr marL="0" indent="0">
              <a:lnSpc>
                <a:spcPct val="150000"/>
              </a:lnSpc>
              <a:buNone/>
            </a:pPr>
            <a:r>
              <a:rPr lang="zh-CN" altLang="en-US" sz="24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1</a:t>
            </a:r>
            <a:r>
              <a:rPr lang="zh-CN" altLang="en-US" sz="2400" b="1" dirty="0" smtClean="0">
                <a:solidFill>
                  <a:srgbClr val="FFFF00"/>
                </a:solidFill>
                <a:latin typeface="楷体" panose="02010609060101010101" pitchFamily="49" charset="-122"/>
                <a:ea typeface="楷体" panose="02010609060101010101" pitchFamily="49" charset="-122"/>
              </a:rPr>
              <a:t>）集合、代数系统、半群</a:t>
            </a:r>
            <a:endParaRPr lang="en-US" altLang="zh-CN" sz="2400" b="1" dirty="0" smtClean="0">
              <a:solidFill>
                <a:srgbClr val="FFFF00"/>
              </a:solidFill>
              <a:latin typeface="楷体" panose="02010609060101010101" pitchFamily="49" charset="-122"/>
              <a:ea typeface="楷体" panose="02010609060101010101" pitchFamily="49" charset="-122"/>
            </a:endParaRPr>
          </a:p>
          <a:p>
            <a:pPr marL="0" indent="0">
              <a:lnSpc>
                <a:spcPct val="150000"/>
              </a:lnSpc>
              <a:buNone/>
            </a:pPr>
            <a:r>
              <a:rPr lang="zh-CN" altLang="en-US" sz="24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2</a:t>
            </a:r>
            <a:r>
              <a:rPr lang="zh-CN" altLang="en-US" sz="2400" b="1" dirty="0" smtClean="0">
                <a:solidFill>
                  <a:srgbClr val="FFFF00"/>
                </a:solidFill>
                <a:latin typeface="楷体" panose="02010609060101010101" pitchFamily="49" charset="-122"/>
                <a:ea typeface="楷体" panose="02010609060101010101" pitchFamily="49" charset="-122"/>
              </a:rPr>
              <a:t>）</a:t>
            </a:r>
            <a:r>
              <a:rPr lang="zh-CN" altLang="en-US" sz="2400" b="1" dirty="0">
                <a:solidFill>
                  <a:srgbClr val="FFFF00"/>
                </a:solidFill>
                <a:latin typeface="楷体" panose="02010609060101010101" pitchFamily="49" charset="-122"/>
                <a:ea typeface="楷体" panose="02010609060101010101" pitchFamily="49" charset="-122"/>
              </a:rPr>
              <a:t>群：</a:t>
            </a:r>
            <a:r>
              <a:rPr lang="zh-CN" altLang="en-US" sz="2400" b="1" dirty="0">
                <a:solidFill>
                  <a:srgbClr val="FFFF00"/>
                </a:solidFill>
                <a:latin typeface="等线" panose="02010600030101010101" pitchFamily="2" charset="-122"/>
                <a:ea typeface="等线" panose="02010600030101010101" pitchFamily="2" charset="-122"/>
              </a:rPr>
              <a:t>代数系统  如满足结合律，有单位与逆元，则称为</a:t>
            </a:r>
            <a:r>
              <a:rPr lang="zh-CN" altLang="en-US" sz="2400" b="1" dirty="0" smtClean="0">
                <a:solidFill>
                  <a:srgbClr val="FFFF00"/>
                </a:solidFill>
                <a:latin typeface="等线" panose="02010600030101010101" pitchFamily="2" charset="-122"/>
                <a:ea typeface="等线" panose="02010600030101010101" pitchFamily="2" charset="-122"/>
              </a:rPr>
              <a:t>群。</a:t>
            </a:r>
            <a:endParaRPr lang="en-US" altLang="zh-CN" sz="2400" b="1" dirty="0" smtClean="0">
              <a:solidFill>
                <a:srgbClr val="FFFF00"/>
              </a:solidFill>
              <a:latin typeface="等线" panose="02010600030101010101" pitchFamily="2" charset="-122"/>
              <a:ea typeface="等线" panose="02010600030101010101" pitchFamily="2" charset="-122"/>
            </a:endParaRPr>
          </a:p>
          <a:p>
            <a:pPr marL="0" indent="0">
              <a:lnSpc>
                <a:spcPct val="150000"/>
              </a:lnSpc>
              <a:buNone/>
            </a:pPr>
            <a:r>
              <a:rPr lang="zh-CN" altLang="en-US" sz="24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3</a:t>
            </a:r>
            <a:r>
              <a:rPr lang="zh-CN" altLang="en-US" sz="2400" b="1" dirty="0" smtClean="0">
                <a:solidFill>
                  <a:srgbClr val="FFFF00"/>
                </a:solidFill>
                <a:latin typeface="楷体" panose="02010609060101010101" pitchFamily="49" charset="-122"/>
                <a:ea typeface="楷体" panose="02010609060101010101" pitchFamily="49" charset="-122"/>
              </a:rPr>
              <a:t>）环 </a:t>
            </a:r>
            <a:r>
              <a:rPr lang="zh-CN" altLang="en-US" sz="2400" b="1" dirty="0">
                <a:solidFill>
                  <a:srgbClr val="FFFF00"/>
                </a:solidFill>
                <a:latin typeface="楷体" panose="02010609060101010101" pitchFamily="49" charset="-122"/>
                <a:ea typeface="楷体" panose="02010609060101010101" pitchFamily="49" charset="-122"/>
              </a:rPr>
              <a:t>：</a:t>
            </a:r>
            <a:r>
              <a:rPr lang="zh-CN" altLang="en-US" sz="2400" b="1" dirty="0" smtClean="0">
                <a:solidFill>
                  <a:srgbClr val="FFFF00"/>
                </a:solidFill>
                <a:latin typeface="等线" panose="02010600030101010101" pitchFamily="2" charset="-122"/>
                <a:ea typeface="等线" panose="02010600030101010101" pitchFamily="2" charset="-122"/>
              </a:rPr>
              <a:t>代数系统如满足是</a:t>
            </a:r>
            <a:r>
              <a:rPr lang="zh-CN" altLang="en-US" sz="2400" b="1" dirty="0">
                <a:solidFill>
                  <a:srgbClr val="FFFF00"/>
                </a:solidFill>
                <a:latin typeface="等线" panose="02010600030101010101" pitchFamily="2" charset="-122"/>
                <a:ea typeface="等线" panose="02010600030101010101" pitchFamily="2" charset="-122"/>
              </a:rPr>
              <a:t>群，</a:t>
            </a:r>
            <a:r>
              <a:rPr lang="zh-CN" altLang="en-US" sz="2400" b="1" dirty="0" smtClean="0">
                <a:solidFill>
                  <a:srgbClr val="FFFF00"/>
                </a:solidFill>
                <a:latin typeface="等线" panose="02010600030101010101" pitchFamily="2" charset="-122"/>
                <a:ea typeface="等线" panose="02010600030101010101" pitchFamily="2" charset="-122"/>
              </a:rPr>
              <a:t>且</a:t>
            </a:r>
            <a:r>
              <a:rPr lang="en-US" altLang="zh-CN" sz="2400" b="1" dirty="0" smtClean="0">
                <a:solidFill>
                  <a:srgbClr val="FFFF00"/>
                </a:solidFill>
                <a:latin typeface="等线" panose="02010600030101010101" pitchFamily="2" charset="-122"/>
                <a:ea typeface="等线" panose="02010600030101010101" pitchFamily="2" charset="-122"/>
              </a:rPr>
              <a:t>+</a:t>
            </a:r>
            <a:r>
              <a:rPr lang="zh-CN" altLang="en-US" sz="2400" b="1" dirty="0" smtClean="0">
                <a:solidFill>
                  <a:srgbClr val="FFFF00"/>
                </a:solidFill>
                <a:latin typeface="等线" panose="02010600030101010101" pitchFamily="2" charset="-122"/>
                <a:ea typeface="等线" panose="02010600030101010101" pitchFamily="2" charset="-122"/>
              </a:rPr>
              <a:t>满足交换律，*满足结合律，乘法对加法满足</a:t>
            </a:r>
            <a:r>
              <a:rPr lang="zh-CN" altLang="en-US" sz="2400" b="1" dirty="0">
                <a:solidFill>
                  <a:srgbClr val="FFFF00"/>
                </a:solidFill>
                <a:latin typeface="等线" panose="02010600030101010101" pitchFamily="2" charset="-122"/>
                <a:ea typeface="等线" panose="02010600030101010101" pitchFamily="2" charset="-122"/>
              </a:rPr>
              <a:t>分配律，则称为环。                               </a:t>
            </a:r>
            <a:endParaRPr lang="en-US" altLang="zh-CN" sz="2400" b="1" dirty="0">
              <a:solidFill>
                <a:srgbClr val="FFFF00"/>
              </a:solidFill>
              <a:latin typeface="等线" panose="02010600030101010101" pitchFamily="2" charset="-122"/>
              <a:ea typeface="等线" panose="02010600030101010101" pitchFamily="2" charset="-122"/>
            </a:endParaRPr>
          </a:p>
          <a:p>
            <a:pPr marL="0" indent="0">
              <a:lnSpc>
                <a:spcPct val="150000"/>
              </a:lnSpc>
              <a:buNone/>
            </a:pPr>
            <a:r>
              <a:rPr lang="zh-CN" altLang="en-US" sz="24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4</a:t>
            </a:r>
            <a:r>
              <a:rPr lang="zh-CN" altLang="en-US" sz="2400" b="1" dirty="0" smtClean="0">
                <a:solidFill>
                  <a:srgbClr val="FFFF00"/>
                </a:solidFill>
                <a:latin typeface="楷体" panose="02010609060101010101" pitchFamily="49" charset="-122"/>
                <a:ea typeface="楷体" panose="02010609060101010101" pitchFamily="49" charset="-122"/>
              </a:rPr>
              <a:t>）域：</a:t>
            </a:r>
            <a:r>
              <a:rPr lang="en-US" altLang="zh-CN" sz="2400" b="1" dirty="0" smtClean="0">
                <a:solidFill>
                  <a:srgbClr val="FFFF00"/>
                </a:solidFill>
                <a:latin typeface="楷体" panose="02010609060101010101" pitchFamily="49" charset="-122"/>
                <a:ea typeface="楷体" panose="02010609060101010101" pitchFamily="49" charset="-122"/>
              </a:rPr>
              <a:t>&lt;F,+&gt;</a:t>
            </a:r>
            <a:r>
              <a:rPr lang="zh-CN" altLang="en-US" sz="2400" b="1" dirty="0" smtClean="0">
                <a:solidFill>
                  <a:srgbClr val="FFFF00"/>
                </a:solidFill>
                <a:latin typeface="楷体" panose="02010609060101010101" pitchFamily="49" charset="-122"/>
                <a:ea typeface="楷体" panose="02010609060101010101" pitchFamily="49" charset="-122"/>
              </a:rPr>
              <a:t>阿贝尔群，</a:t>
            </a:r>
            <a:r>
              <a:rPr lang="en-US" altLang="zh-CN" sz="2400" b="1" dirty="0">
                <a:solidFill>
                  <a:srgbClr val="FFFF00"/>
                </a:solidFill>
                <a:latin typeface="楷体" panose="02010609060101010101" pitchFamily="49" charset="-122"/>
                <a:ea typeface="楷体" panose="02010609060101010101" pitchFamily="49" charset="-122"/>
              </a:rPr>
              <a:t> &lt;</a:t>
            </a:r>
            <a:r>
              <a:rPr lang="en-US" altLang="zh-CN" sz="2400" b="1" dirty="0" smtClean="0">
                <a:solidFill>
                  <a:srgbClr val="FFFF00"/>
                </a:solidFill>
                <a:latin typeface="楷体" panose="02010609060101010101" pitchFamily="49" charset="-122"/>
                <a:ea typeface="楷体" panose="02010609060101010101" pitchFamily="49" charset="-122"/>
              </a:rPr>
              <a:t>F-{0},</a:t>
            </a:r>
            <a:r>
              <a:rPr lang="zh-CN" altLang="en-US" sz="24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&gt;</a:t>
            </a:r>
            <a:r>
              <a:rPr lang="zh-CN" altLang="en-US" sz="2400" b="1" dirty="0" smtClean="0">
                <a:solidFill>
                  <a:srgbClr val="FFFF00"/>
                </a:solidFill>
                <a:latin typeface="楷体" panose="02010609060101010101" pitchFamily="49" charset="-122"/>
                <a:ea typeface="楷体" panose="02010609060101010101" pitchFamily="49" charset="-122"/>
              </a:rPr>
              <a:t>是阿贝尔群，</a:t>
            </a:r>
            <a:r>
              <a:rPr lang="zh-CN" altLang="en-US" sz="2400" b="1" dirty="0">
                <a:solidFill>
                  <a:srgbClr val="FFFF00"/>
                </a:solidFill>
                <a:latin typeface="等线" panose="02010600030101010101" pitchFamily="2" charset="-122"/>
                <a:ea typeface="等线" panose="02010600030101010101" pitchFamily="2" charset="-122"/>
              </a:rPr>
              <a:t>乘法对加法满足</a:t>
            </a:r>
            <a:r>
              <a:rPr lang="zh-CN" altLang="en-US" sz="2400" b="1" dirty="0" smtClean="0">
                <a:solidFill>
                  <a:srgbClr val="FFFF00"/>
                </a:solidFill>
                <a:latin typeface="等线" panose="02010600030101010101" pitchFamily="2" charset="-122"/>
                <a:ea typeface="等线" panose="02010600030101010101" pitchFamily="2" charset="-122"/>
              </a:rPr>
              <a:t>分配律。</a:t>
            </a:r>
            <a:endParaRPr lang="en-US" altLang="zh-CN" sz="2400" b="1" dirty="0" smtClean="0">
              <a:solidFill>
                <a:srgbClr val="FFFF00"/>
              </a:solidFill>
              <a:latin typeface="楷体" panose="02010609060101010101" pitchFamily="49" charset="-122"/>
              <a:ea typeface="楷体" panose="02010609060101010101" pitchFamily="49" charset="-122"/>
            </a:endParaRPr>
          </a:p>
          <a:p>
            <a:pPr marL="0" indent="0">
              <a:lnSpc>
                <a:spcPct val="150000"/>
              </a:lnSpc>
              <a:buNone/>
            </a:pPr>
            <a:r>
              <a:rPr lang="zh-CN" altLang="en-US" sz="24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5</a:t>
            </a:r>
            <a:r>
              <a:rPr lang="zh-CN" altLang="en-US" sz="2400" b="1" dirty="0" smtClean="0">
                <a:solidFill>
                  <a:srgbClr val="FFFF00"/>
                </a:solidFill>
                <a:latin typeface="楷体" panose="02010609060101010101" pitchFamily="49" charset="-122"/>
                <a:ea typeface="楷体" panose="02010609060101010101" pitchFamily="49" charset="-122"/>
              </a:rPr>
              <a:t>）有限域：有限个元素的域，又称伽罗瓦域。</a:t>
            </a:r>
            <a:endParaRPr lang="en-US" altLang="zh-CN" sz="2400" b="1" dirty="0" smtClean="0">
              <a:solidFill>
                <a:srgbClr val="FFFF00"/>
              </a:solidFill>
              <a:latin typeface="楷体" panose="02010609060101010101" pitchFamily="49" charset="-122"/>
              <a:ea typeface="楷体" panose="02010609060101010101" pitchFamily="49" charset="-122"/>
            </a:endParaRPr>
          </a:p>
          <a:p>
            <a:pPr marL="0" indent="0">
              <a:lnSpc>
                <a:spcPct val="150000"/>
              </a:lnSpc>
              <a:buNone/>
            </a:pPr>
            <a:r>
              <a:rPr lang="zh-CN" altLang="en-US" sz="24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6</a:t>
            </a:r>
            <a:r>
              <a:rPr lang="zh-CN" altLang="en-US" sz="2400" b="1" dirty="0" smtClean="0">
                <a:solidFill>
                  <a:srgbClr val="FFFF00"/>
                </a:solidFill>
                <a:latin typeface="楷体" panose="02010609060101010101" pitchFamily="49" charset="-122"/>
                <a:ea typeface="楷体" panose="02010609060101010101" pitchFamily="49" charset="-122"/>
              </a:rPr>
              <a:t>）阶</a:t>
            </a:r>
            <a:r>
              <a:rPr lang="en-US" altLang="zh-CN" sz="2400" b="1" dirty="0" smtClean="0">
                <a:solidFill>
                  <a:srgbClr val="FFFF00"/>
                </a:solidFill>
                <a:latin typeface="楷体" panose="02010609060101010101" pitchFamily="49" charset="-122"/>
                <a:ea typeface="楷体" panose="02010609060101010101" pitchFamily="49" charset="-122"/>
              </a:rPr>
              <a:t>:</a:t>
            </a:r>
            <a:r>
              <a:rPr lang="zh-CN" altLang="en-US" sz="2400" b="1" dirty="0" smtClean="0">
                <a:solidFill>
                  <a:srgbClr val="FFFF00"/>
                </a:solidFill>
                <a:latin typeface="楷体" panose="02010609060101010101" pitchFamily="49" charset="-122"/>
                <a:ea typeface="楷体" panose="02010609060101010101" pitchFamily="49" charset="-122"/>
              </a:rPr>
              <a:t>域中元素数量，或称基数。</a:t>
            </a:r>
            <a:endParaRPr lang="zh-CN" altLang="en-US" sz="2400" b="1" dirty="0">
              <a:solidFill>
                <a:srgbClr val="FFFF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78494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7" name="标题 6"/>
          <p:cNvSpPr>
            <a:spLocks noGrp="1"/>
          </p:cNvSpPr>
          <p:nvPr>
            <p:ph type="title"/>
          </p:nvPr>
        </p:nvSpPr>
        <p:spPr>
          <a:xfrm>
            <a:off x="838200" y="196313"/>
            <a:ext cx="10515600" cy="704020"/>
          </a:xfrm>
        </p:spPr>
        <p:txBody>
          <a:bodyPr>
            <a:noAutofit/>
          </a:bodyPr>
          <a:lstStyle/>
          <a:p>
            <a:pPr marL="457200" lvl="1" indent="0" algn="ctr">
              <a:lnSpc>
                <a:spcPct val="150000"/>
              </a:lnSpc>
              <a:buNone/>
            </a:pPr>
            <a:r>
              <a:rPr lang="zh-CN" altLang="en-US" sz="3200" b="1" dirty="0" smtClean="0">
                <a:solidFill>
                  <a:srgbClr val="FFFF00"/>
                </a:solidFill>
                <a:latin typeface="楷体" panose="02010609060101010101" pitchFamily="49" charset="-122"/>
                <a:ea typeface="楷体" panose="02010609060101010101" pitchFamily="49" charset="-122"/>
              </a:rPr>
              <a:t>二、现代密码学基础</a:t>
            </a:r>
            <a:r>
              <a:rPr lang="en-US" altLang="zh-CN" sz="32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1.</a:t>
            </a:r>
            <a:r>
              <a:rPr lang="zh-CN" altLang="en-US" sz="2400" b="1" dirty="0" smtClean="0">
                <a:solidFill>
                  <a:srgbClr val="FFFF00"/>
                </a:solidFill>
                <a:latin typeface="楷体" panose="02010609060101010101" pitchFamily="49" charset="-122"/>
                <a:ea typeface="楷体" panose="02010609060101010101" pitchFamily="49" charset="-122"/>
              </a:rPr>
              <a:t>数学基础</a:t>
            </a:r>
            <a:endParaRPr lang="en-US" altLang="zh-CN" sz="2400" b="1" dirty="0" smtClean="0">
              <a:solidFill>
                <a:srgbClr val="FFFF00"/>
              </a:solidFill>
              <a:latin typeface="楷体" panose="02010609060101010101" pitchFamily="49" charset="-122"/>
              <a:ea typeface="楷体" panose="02010609060101010101" pitchFamily="49" charset="-122"/>
            </a:endParaRPr>
          </a:p>
        </p:txBody>
      </p:sp>
      <p:sp>
        <p:nvSpPr>
          <p:cNvPr id="8" name="内容占位符 7"/>
          <p:cNvSpPr>
            <a:spLocks noGrp="1"/>
          </p:cNvSpPr>
          <p:nvPr>
            <p:ph idx="1"/>
          </p:nvPr>
        </p:nvSpPr>
        <p:spPr>
          <a:xfrm>
            <a:off x="838200" y="1026942"/>
            <a:ext cx="10515600" cy="5150022"/>
          </a:xfrm>
        </p:spPr>
        <p:txBody>
          <a:bodyPr>
            <a:normAutofit/>
          </a:bodyPr>
          <a:lstStyle/>
          <a:p>
            <a:pPr marL="0" indent="0">
              <a:lnSpc>
                <a:spcPct val="150000"/>
              </a:lnSpc>
              <a:buNone/>
            </a:pPr>
            <a:r>
              <a:rPr lang="zh-CN" altLang="en-US" sz="2400" b="1" dirty="0" smtClean="0">
                <a:solidFill>
                  <a:schemeClr val="bg1"/>
                </a:solidFill>
                <a:latin typeface="楷体" panose="02010609060101010101" pitchFamily="49" charset="-122"/>
                <a:ea typeface="楷体" panose="02010609060101010101" pitchFamily="49" charset="-122"/>
              </a:rPr>
              <a:t>（</a:t>
            </a:r>
            <a:r>
              <a:rPr lang="en-US" altLang="zh-CN" sz="2400" b="1" dirty="0" smtClean="0">
                <a:solidFill>
                  <a:schemeClr val="bg1"/>
                </a:solidFill>
                <a:latin typeface="楷体" panose="02010609060101010101" pitchFamily="49" charset="-122"/>
                <a:ea typeface="楷体" panose="02010609060101010101" pitchFamily="49" charset="-122"/>
              </a:rPr>
              <a:t>7</a:t>
            </a:r>
            <a:r>
              <a:rPr lang="zh-CN" altLang="en-US" sz="2400" b="1" dirty="0" smtClean="0">
                <a:solidFill>
                  <a:schemeClr val="bg1"/>
                </a:solidFill>
                <a:latin typeface="楷体" panose="02010609060101010101" pitchFamily="49" charset="-122"/>
                <a:ea typeface="楷体" panose="02010609060101010101" pitchFamily="49" charset="-122"/>
              </a:rPr>
              <a:t>）</a:t>
            </a:r>
            <a:r>
              <a:rPr lang="zh-CN" altLang="en-US" sz="2400" b="1" dirty="0">
                <a:solidFill>
                  <a:schemeClr val="bg1"/>
                </a:solidFill>
                <a:latin typeface="楷体" panose="02010609060101010101" pitchFamily="49" charset="-122"/>
                <a:ea typeface="楷体" panose="02010609060101010101" pitchFamily="49" charset="-122"/>
              </a:rPr>
              <a:t>循环群：</a:t>
            </a:r>
            <a:r>
              <a:rPr lang="zh-CN" altLang="en-US" sz="2400" b="1" dirty="0">
                <a:solidFill>
                  <a:schemeClr val="bg1"/>
                </a:solidFill>
                <a:latin typeface="等线" panose="02010600030101010101" pitchFamily="2" charset="-122"/>
                <a:ea typeface="等线" panose="02010600030101010101" pitchFamily="2" charset="-122"/>
              </a:rPr>
              <a:t>若</a:t>
            </a:r>
            <a:r>
              <a:rPr lang="en-US" altLang="zh-CN" sz="2400" b="1" dirty="0">
                <a:solidFill>
                  <a:schemeClr val="bg1"/>
                </a:solidFill>
                <a:latin typeface="等线" panose="02010600030101010101" pitchFamily="2" charset="-122"/>
                <a:ea typeface="等线" panose="02010600030101010101" pitchFamily="2" charset="-122"/>
              </a:rPr>
              <a:t>—</a:t>
            </a:r>
            <a:r>
              <a:rPr lang="zh-CN" altLang="en-US" sz="2400" b="1" dirty="0">
                <a:solidFill>
                  <a:schemeClr val="bg1"/>
                </a:solidFill>
                <a:latin typeface="等线" panose="02010600030101010101" pitchFamily="2" charset="-122"/>
                <a:ea typeface="等线" panose="02010600030101010101" pitchFamily="2" charset="-122"/>
              </a:rPr>
              <a:t>个群</a:t>
            </a:r>
            <a:r>
              <a:rPr lang="en-US" altLang="zh-CN" sz="2400" b="1" dirty="0">
                <a:solidFill>
                  <a:schemeClr val="bg1"/>
                </a:solidFill>
                <a:latin typeface="等线" panose="02010600030101010101" pitchFamily="2" charset="-122"/>
                <a:ea typeface="等线" panose="02010600030101010101" pitchFamily="2" charset="-122"/>
              </a:rPr>
              <a:t>G</a:t>
            </a:r>
            <a:r>
              <a:rPr lang="zh-CN" altLang="en-US" sz="2400" b="1" dirty="0">
                <a:solidFill>
                  <a:schemeClr val="bg1"/>
                </a:solidFill>
                <a:latin typeface="等线" panose="02010600030101010101" pitchFamily="2" charset="-122"/>
                <a:ea typeface="等线" panose="02010600030101010101" pitchFamily="2" charset="-122"/>
              </a:rPr>
              <a:t>的每</a:t>
            </a:r>
            <a:r>
              <a:rPr lang="en-US" altLang="zh-CN" sz="2400" b="1" dirty="0">
                <a:solidFill>
                  <a:schemeClr val="bg1"/>
                </a:solidFill>
                <a:latin typeface="等线" panose="02010600030101010101" pitchFamily="2" charset="-122"/>
                <a:ea typeface="等线" panose="02010600030101010101" pitchFamily="2" charset="-122"/>
              </a:rPr>
              <a:t>—</a:t>
            </a:r>
            <a:r>
              <a:rPr lang="zh-CN" altLang="en-US" sz="2400" b="1" dirty="0">
                <a:solidFill>
                  <a:schemeClr val="bg1"/>
                </a:solidFill>
                <a:latin typeface="等线" panose="02010600030101010101" pitchFamily="2" charset="-122"/>
                <a:ea typeface="等线" panose="02010600030101010101" pitchFamily="2" charset="-122"/>
              </a:rPr>
              <a:t>个元都是</a:t>
            </a:r>
            <a:r>
              <a:rPr lang="en-US" altLang="zh-CN" sz="2400" b="1" dirty="0">
                <a:solidFill>
                  <a:schemeClr val="bg1"/>
                </a:solidFill>
                <a:latin typeface="等线" panose="02010600030101010101" pitchFamily="2" charset="-122"/>
                <a:ea typeface="等线" panose="02010600030101010101" pitchFamily="2" charset="-122"/>
              </a:rPr>
              <a:t>G</a:t>
            </a:r>
            <a:r>
              <a:rPr lang="zh-CN" altLang="en-US" sz="2400" b="1" dirty="0">
                <a:solidFill>
                  <a:schemeClr val="bg1"/>
                </a:solidFill>
                <a:latin typeface="等线" panose="02010600030101010101" pitchFamily="2" charset="-122"/>
                <a:ea typeface="等线" panose="02010600030101010101" pitchFamily="2" charset="-122"/>
              </a:rPr>
              <a:t>的某</a:t>
            </a:r>
            <a:r>
              <a:rPr lang="en-US" altLang="zh-CN" sz="2400" b="1" dirty="0">
                <a:solidFill>
                  <a:schemeClr val="bg1"/>
                </a:solidFill>
                <a:latin typeface="等线" panose="02010600030101010101" pitchFamily="2" charset="-122"/>
                <a:ea typeface="等线" panose="02010600030101010101" pitchFamily="2" charset="-122"/>
              </a:rPr>
              <a:t>—</a:t>
            </a:r>
            <a:r>
              <a:rPr lang="zh-CN" altLang="en-US" sz="2400" b="1" dirty="0">
                <a:solidFill>
                  <a:schemeClr val="bg1"/>
                </a:solidFill>
                <a:latin typeface="等线" panose="02010600030101010101" pitchFamily="2" charset="-122"/>
                <a:ea typeface="等线" panose="02010600030101010101" pitchFamily="2" charset="-122"/>
              </a:rPr>
              <a:t>个固定元</a:t>
            </a:r>
            <a:r>
              <a:rPr lang="en-US" altLang="zh-CN" sz="2400" b="1" dirty="0">
                <a:solidFill>
                  <a:schemeClr val="bg1"/>
                </a:solidFill>
                <a:latin typeface="等线" panose="02010600030101010101" pitchFamily="2" charset="-122"/>
                <a:ea typeface="等线" panose="02010600030101010101" pitchFamily="2" charset="-122"/>
              </a:rPr>
              <a:t>a</a:t>
            </a:r>
            <a:r>
              <a:rPr lang="zh-CN" altLang="en-US" sz="2400" b="1" dirty="0">
                <a:solidFill>
                  <a:schemeClr val="bg1"/>
                </a:solidFill>
                <a:latin typeface="等线" panose="02010600030101010101" pitchFamily="2" charset="-122"/>
                <a:ea typeface="等线" panose="02010600030101010101" pitchFamily="2" charset="-122"/>
              </a:rPr>
              <a:t>的乘方，则称</a:t>
            </a:r>
            <a:r>
              <a:rPr lang="en-US" altLang="zh-CN" sz="2400" b="1" dirty="0">
                <a:solidFill>
                  <a:schemeClr val="bg1"/>
                </a:solidFill>
                <a:latin typeface="等线" panose="02010600030101010101" pitchFamily="2" charset="-122"/>
                <a:ea typeface="等线" panose="02010600030101010101" pitchFamily="2" charset="-122"/>
              </a:rPr>
              <a:t>G</a:t>
            </a:r>
            <a:r>
              <a:rPr lang="zh-CN" altLang="en-US" sz="2400" b="1" dirty="0">
                <a:solidFill>
                  <a:schemeClr val="bg1"/>
                </a:solidFill>
                <a:latin typeface="等线" panose="02010600030101010101" pitchFamily="2" charset="-122"/>
                <a:ea typeface="等线" panose="02010600030101010101" pitchFamily="2" charset="-122"/>
              </a:rPr>
              <a:t>为循环群，记作</a:t>
            </a:r>
            <a:r>
              <a:rPr lang="en-US" altLang="zh-CN" sz="2400" b="1" dirty="0">
                <a:solidFill>
                  <a:schemeClr val="bg1"/>
                </a:solidFill>
                <a:latin typeface="等线" panose="02010600030101010101" pitchFamily="2" charset="-122"/>
                <a:ea typeface="等线" panose="02010600030101010101" pitchFamily="2" charset="-122"/>
              </a:rPr>
              <a:t>G=(a)={a</a:t>
            </a:r>
            <a:r>
              <a:rPr lang="en-US" altLang="zh-CN" sz="2400" b="1" baseline="30000" dirty="0">
                <a:solidFill>
                  <a:schemeClr val="bg1"/>
                </a:solidFill>
                <a:latin typeface="等线" panose="02010600030101010101" pitchFamily="2" charset="-122"/>
                <a:ea typeface="等线" panose="02010600030101010101" pitchFamily="2" charset="-122"/>
              </a:rPr>
              <a:t>m</a:t>
            </a:r>
            <a:r>
              <a:rPr lang="en-US" altLang="zh-CN" sz="2400" b="1" dirty="0">
                <a:solidFill>
                  <a:schemeClr val="bg1"/>
                </a:solidFill>
                <a:latin typeface="等线" panose="02010600030101010101" pitchFamily="2" charset="-122"/>
                <a:ea typeface="等线" panose="02010600030101010101" pitchFamily="2" charset="-122"/>
              </a:rPr>
              <a:t> |</a:t>
            </a:r>
            <a:r>
              <a:rPr lang="en-US" altLang="zh-CN" sz="2400" b="1" dirty="0" err="1">
                <a:solidFill>
                  <a:schemeClr val="bg1"/>
                </a:solidFill>
                <a:latin typeface="等线" panose="02010600030101010101" pitchFamily="2" charset="-122"/>
                <a:ea typeface="等线" panose="02010600030101010101" pitchFamily="2" charset="-122"/>
              </a:rPr>
              <a:t>m∈Z</a:t>
            </a:r>
            <a:r>
              <a:rPr lang="en-US" altLang="zh-CN" sz="2400" b="1" dirty="0">
                <a:solidFill>
                  <a:schemeClr val="bg1"/>
                </a:solidFill>
                <a:latin typeface="等线" panose="02010600030101010101" pitchFamily="2" charset="-122"/>
                <a:ea typeface="等线" panose="02010600030101010101" pitchFamily="2" charset="-122"/>
              </a:rPr>
              <a:t>}</a:t>
            </a:r>
            <a:r>
              <a:rPr lang="zh-CN" altLang="en-US" sz="2400" b="1" dirty="0">
                <a:solidFill>
                  <a:schemeClr val="bg1"/>
                </a:solidFill>
                <a:latin typeface="等线" panose="02010600030101010101" pitchFamily="2" charset="-122"/>
                <a:ea typeface="等线" panose="02010600030101010101" pitchFamily="2" charset="-122"/>
              </a:rPr>
              <a:t>，</a:t>
            </a:r>
            <a:r>
              <a:rPr lang="en-US" altLang="zh-CN" sz="2400" b="1" dirty="0">
                <a:solidFill>
                  <a:schemeClr val="bg1"/>
                </a:solidFill>
                <a:latin typeface="等线" panose="02010600030101010101" pitchFamily="2" charset="-122"/>
                <a:ea typeface="等线" panose="02010600030101010101" pitchFamily="2" charset="-122"/>
              </a:rPr>
              <a:t>a</a:t>
            </a:r>
            <a:r>
              <a:rPr lang="zh-CN" altLang="en-US" sz="2400" b="1" dirty="0">
                <a:solidFill>
                  <a:schemeClr val="bg1"/>
                </a:solidFill>
                <a:latin typeface="等线" panose="02010600030101010101" pitchFamily="2" charset="-122"/>
                <a:ea typeface="等线" panose="02010600030101010101" pitchFamily="2" charset="-122"/>
              </a:rPr>
              <a:t>称为</a:t>
            </a:r>
            <a:r>
              <a:rPr lang="en-US" altLang="zh-CN" sz="2400" b="1" dirty="0">
                <a:solidFill>
                  <a:schemeClr val="bg1"/>
                </a:solidFill>
                <a:latin typeface="等线" panose="02010600030101010101" pitchFamily="2" charset="-122"/>
                <a:ea typeface="等线" panose="02010600030101010101" pitchFamily="2" charset="-122"/>
              </a:rPr>
              <a:t>G</a:t>
            </a:r>
            <a:r>
              <a:rPr lang="zh-CN" altLang="en-US" sz="2400" b="1" dirty="0">
                <a:solidFill>
                  <a:schemeClr val="bg1"/>
                </a:solidFill>
                <a:latin typeface="等线" panose="02010600030101010101" pitchFamily="2" charset="-122"/>
                <a:ea typeface="等线" panose="02010600030101010101" pitchFamily="2" charset="-122"/>
              </a:rPr>
              <a:t>的</a:t>
            </a:r>
            <a:r>
              <a:rPr lang="en-US" altLang="zh-CN" sz="2400" b="1" dirty="0">
                <a:solidFill>
                  <a:schemeClr val="bg1"/>
                </a:solidFill>
                <a:latin typeface="等线" panose="02010600030101010101" pitchFamily="2" charset="-122"/>
                <a:ea typeface="等线" panose="02010600030101010101" pitchFamily="2" charset="-122"/>
              </a:rPr>
              <a:t>—</a:t>
            </a:r>
            <a:r>
              <a:rPr lang="zh-CN" altLang="en-US" sz="2400" b="1" dirty="0">
                <a:solidFill>
                  <a:schemeClr val="bg1"/>
                </a:solidFill>
                <a:latin typeface="等线" panose="02010600030101010101" pitchFamily="2" charset="-122"/>
                <a:ea typeface="等线" panose="02010600030101010101" pitchFamily="2" charset="-122"/>
              </a:rPr>
              <a:t>个生成元。</a:t>
            </a:r>
            <a:endParaRPr lang="en-US" altLang="zh-CN" sz="2400" b="1" dirty="0" smtClean="0">
              <a:solidFill>
                <a:schemeClr val="bg1"/>
              </a:solidFill>
              <a:latin typeface="等线" panose="02010600030101010101" pitchFamily="2" charset="-122"/>
              <a:ea typeface="等线" panose="02010600030101010101" pitchFamily="2" charset="-122"/>
            </a:endParaRPr>
          </a:p>
          <a:p>
            <a:pPr marL="0" indent="0">
              <a:lnSpc>
                <a:spcPct val="150000"/>
              </a:lnSpc>
              <a:buNone/>
            </a:pPr>
            <a:r>
              <a:rPr lang="zh-CN" altLang="en-US" sz="2400" b="1" dirty="0" smtClean="0">
                <a:solidFill>
                  <a:schemeClr val="bg1"/>
                </a:solidFill>
                <a:latin typeface="楷体" panose="02010609060101010101" pitchFamily="49" charset="-122"/>
                <a:ea typeface="楷体" panose="02010609060101010101" pitchFamily="49" charset="-122"/>
              </a:rPr>
              <a:t>（</a:t>
            </a:r>
            <a:r>
              <a:rPr lang="en-US" altLang="zh-CN" sz="2400" b="1" dirty="0" smtClean="0">
                <a:solidFill>
                  <a:schemeClr val="bg1"/>
                </a:solidFill>
                <a:latin typeface="楷体" panose="02010609060101010101" pitchFamily="49" charset="-122"/>
                <a:ea typeface="楷体" panose="02010609060101010101" pitchFamily="49" charset="-122"/>
              </a:rPr>
              <a:t>8</a:t>
            </a:r>
            <a:r>
              <a:rPr lang="zh-CN" altLang="en-US" sz="2400" b="1" dirty="0" smtClean="0">
                <a:solidFill>
                  <a:schemeClr val="bg1"/>
                </a:solidFill>
                <a:latin typeface="楷体" panose="02010609060101010101" pitchFamily="49" charset="-122"/>
                <a:ea typeface="楷体" panose="02010609060101010101" pitchFamily="49" charset="-122"/>
              </a:rPr>
              <a:t>）素域：素数个元素的域。</a:t>
            </a:r>
            <a:endParaRPr lang="en-US" altLang="zh-CN" sz="2400" b="1" dirty="0" smtClean="0">
              <a:solidFill>
                <a:schemeClr val="bg1"/>
              </a:solidFill>
              <a:latin typeface="楷体" panose="02010609060101010101" pitchFamily="49" charset="-122"/>
              <a:ea typeface="楷体" panose="02010609060101010101" pitchFamily="49" charset="-122"/>
            </a:endParaRPr>
          </a:p>
          <a:p>
            <a:pPr marL="0" indent="0">
              <a:lnSpc>
                <a:spcPct val="150000"/>
              </a:lnSpc>
              <a:buNone/>
            </a:pPr>
            <a:r>
              <a:rPr lang="zh-CN" altLang="en-US" sz="2400" b="1" dirty="0" smtClean="0">
                <a:solidFill>
                  <a:schemeClr val="bg1"/>
                </a:solidFill>
                <a:latin typeface="楷体" panose="02010609060101010101" pitchFamily="49" charset="-122"/>
                <a:ea typeface="楷体" panose="02010609060101010101" pitchFamily="49" charset="-122"/>
              </a:rPr>
              <a:t>（</a:t>
            </a:r>
            <a:r>
              <a:rPr lang="en-US" altLang="zh-CN" sz="2400" b="1" dirty="0" smtClean="0">
                <a:solidFill>
                  <a:schemeClr val="bg1"/>
                </a:solidFill>
                <a:latin typeface="楷体" panose="02010609060101010101" pitchFamily="49" charset="-122"/>
                <a:ea typeface="楷体" panose="02010609060101010101" pitchFamily="49" charset="-122"/>
              </a:rPr>
              <a:t>9</a:t>
            </a:r>
            <a:r>
              <a:rPr lang="zh-CN" altLang="en-US" sz="2400" b="1" dirty="0" smtClean="0">
                <a:solidFill>
                  <a:schemeClr val="bg1"/>
                </a:solidFill>
                <a:latin typeface="楷体" panose="02010609060101010101" pitchFamily="49" charset="-122"/>
                <a:ea typeface="楷体" panose="02010609060101010101" pitchFamily="49" charset="-122"/>
              </a:rPr>
              <a:t>）阿贝尔群：交换群。</a:t>
            </a:r>
            <a:endParaRPr lang="en-US" altLang="zh-CN" sz="2400" b="1" dirty="0" smtClean="0">
              <a:solidFill>
                <a:schemeClr val="bg1"/>
              </a:solidFill>
              <a:latin typeface="楷体" panose="02010609060101010101" pitchFamily="49" charset="-122"/>
              <a:ea typeface="楷体" panose="02010609060101010101" pitchFamily="49" charset="-122"/>
            </a:endParaRPr>
          </a:p>
          <a:p>
            <a:pPr marL="0" indent="0">
              <a:lnSpc>
                <a:spcPct val="150000"/>
              </a:lnSpc>
              <a:buNone/>
            </a:pPr>
            <a:r>
              <a:rPr lang="zh-CN" altLang="en-US" sz="24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10</a:t>
            </a:r>
            <a:r>
              <a:rPr lang="zh-CN" altLang="en-US" sz="2400" b="1" dirty="0" smtClean="0">
                <a:solidFill>
                  <a:srgbClr val="FFFF00"/>
                </a:solidFill>
                <a:latin typeface="楷体" panose="02010609060101010101" pitchFamily="49" charset="-122"/>
                <a:ea typeface="楷体" panose="02010609060101010101" pitchFamily="49" charset="-122"/>
              </a:rPr>
              <a:t>）摸</a:t>
            </a:r>
            <a:r>
              <a:rPr lang="zh-CN" altLang="en-US" sz="2400" b="1" dirty="0" smtClean="0">
                <a:solidFill>
                  <a:srgbClr val="FFFF00"/>
                </a:solidFill>
                <a:latin typeface="楷体" panose="02010609060101010101" pitchFamily="49" charset="-122"/>
                <a:ea typeface="楷体" panose="02010609060101010101" pitchFamily="49" charset="-122"/>
              </a:rPr>
              <a:t>运算</a:t>
            </a:r>
            <a:endParaRPr lang="en-US" altLang="zh-CN" sz="2400" b="1" dirty="0" smtClean="0">
              <a:solidFill>
                <a:srgbClr val="FFFF00"/>
              </a:solidFill>
              <a:latin typeface="楷体" panose="02010609060101010101" pitchFamily="49" charset="-122"/>
              <a:ea typeface="楷体" panose="02010609060101010101" pitchFamily="49" charset="-122"/>
            </a:endParaRPr>
          </a:p>
          <a:p>
            <a:pPr marL="0" indent="0">
              <a:lnSpc>
                <a:spcPct val="150000"/>
              </a:lnSpc>
              <a:buNone/>
            </a:pPr>
            <a:r>
              <a:rPr lang="zh-CN" altLang="en-US" sz="24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11</a:t>
            </a:r>
            <a:r>
              <a:rPr lang="zh-CN" altLang="en-US" sz="2400" b="1" dirty="0" smtClean="0">
                <a:solidFill>
                  <a:srgbClr val="FFFF00"/>
                </a:solidFill>
                <a:latin typeface="楷体" panose="02010609060101010101" pitchFamily="49" charset="-122"/>
                <a:ea typeface="楷体" panose="02010609060101010101" pitchFamily="49" charset="-122"/>
              </a:rPr>
              <a:t>）欧拉定理（</a:t>
            </a:r>
            <a:r>
              <a:rPr lang="en-US" altLang="zh-CN" sz="2400" b="1" dirty="0" smtClean="0">
                <a:solidFill>
                  <a:srgbClr val="FFFF00"/>
                </a:solidFill>
                <a:latin typeface="楷体" panose="02010609060101010101" pitchFamily="49" charset="-122"/>
                <a:ea typeface="楷体" panose="02010609060101010101" pitchFamily="49" charset="-122"/>
              </a:rPr>
              <a:t>a</a:t>
            </a:r>
            <a:r>
              <a:rPr lang="el-GR" altLang="zh-CN" sz="2400" b="1" baseline="30000" dirty="0" smtClean="0">
                <a:solidFill>
                  <a:srgbClr val="FFFF00"/>
                </a:solidFill>
                <a:latin typeface="楷体" panose="02010609060101010101" pitchFamily="49" charset="-122"/>
                <a:ea typeface="楷体" panose="02010609060101010101" pitchFamily="49" charset="-122"/>
              </a:rPr>
              <a:t>Φ</a:t>
            </a:r>
            <a:r>
              <a:rPr lang="en-US" altLang="zh-CN" sz="2400" b="1" baseline="30000" dirty="0" smtClean="0">
                <a:solidFill>
                  <a:srgbClr val="FFFF00"/>
                </a:solidFill>
                <a:latin typeface="楷体" panose="02010609060101010101" pitchFamily="49" charset="-122"/>
                <a:ea typeface="楷体" panose="02010609060101010101" pitchFamily="49" charset="-122"/>
              </a:rPr>
              <a:t>(n</a:t>
            </a:r>
            <a:r>
              <a:rPr lang="zh-CN" altLang="en-US" sz="2400" b="1" baseline="30000" dirty="0" smtClean="0">
                <a:solidFill>
                  <a:srgbClr val="FFFF00"/>
                </a:solidFill>
                <a:latin typeface="楷体" panose="02010609060101010101" pitchFamily="49" charset="-122"/>
                <a:ea typeface="楷体" panose="02010609060101010101" pitchFamily="49" charset="-122"/>
              </a:rPr>
              <a:t>） </a:t>
            </a:r>
            <a:r>
              <a:rPr lang="en-US" altLang="zh-CN" sz="2400" b="1" dirty="0" smtClean="0">
                <a:solidFill>
                  <a:srgbClr val="FFFF00"/>
                </a:solidFill>
                <a:latin typeface="楷体" panose="02010609060101010101" pitchFamily="49" charset="-122"/>
                <a:ea typeface="楷体" panose="02010609060101010101" pitchFamily="49" charset="-122"/>
              </a:rPr>
              <a:t>= 1 mod n,</a:t>
            </a:r>
            <a:r>
              <a:rPr lang="zh-CN" altLang="en-US" sz="2400" b="1" dirty="0" smtClean="0">
                <a:solidFill>
                  <a:srgbClr val="FFFF00"/>
                </a:solidFill>
                <a:latin typeface="楷体" panose="02010609060101010101" pitchFamily="49" charset="-122"/>
                <a:ea typeface="楷体" panose="02010609060101010101" pitchFamily="49" charset="-122"/>
              </a:rPr>
              <a:t>其中</a:t>
            </a:r>
            <a:r>
              <a:rPr lang="el-GR" altLang="zh-CN" sz="2400" b="1" dirty="0">
                <a:solidFill>
                  <a:srgbClr val="FFFF00"/>
                </a:solidFill>
                <a:latin typeface="楷体" panose="02010609060101010101" pitchFamily="49" charset="-122"/>
                <a:ea typeface="楷体" panose="02010609060101010101" pitchFamily="49" charset="-122"/>
              </a:rPr>
              <a:t>Φ</a:t>
            </a:r>
            <a:r>
              <a:rPr lang="en-US" altLang="zh-CN" sz="2400" b="1" dirty="0">
                <a:solidFill>
                  <a:srgbClr val="FFFF00"/>
                </a:solidFill>
                <a:latin typeface="楷体" panose="02010609060101010101" pitchFamily="49" charset="-122"/>
                <a:ea typeface="楷体" panose="02010609060101010101" pitchFamily="49" charset="-122"/>
              </a:rPr>
              <a:t>(n</a:t>
            </a:r>
            <a:r>
              <a:rPr lang="zh-CN" altLang="en-US" sz="2400" b="1" dirty="0" smtClean="0">
                <a:solidFill>
                  <a:srgbClr val="FFFF00"/>
                </a:solidFill>
                <a:latin typeface="楷体" panose="02010609060101010101" pitchFamily="49" charset="-122"/>
                <a:ea typeface="楷体" panose="02010609060101010101" pitchFamily="49" charset="-122"/>
              </a:rPr>
              <a:t>）是小于</a:t>
            </a:r>
            <a:r>
              <a:rPr lang="en-US" altLang="zh-CN" sz="2400" b="1" dirty="0" smtClean="0">
                <a:solidFill>
                  <a:srgbClr val="FFFF00"/>
                </a:solidFill>
                <a:latin typeface="楷体" panose="02010609060101010101" pitchFamily="49" charset="-122"/>
                <a:ea typeface="楷体" panose="02010609060101010101" pitchFamily="49" charset="-122"/>
              </a:rPr>
              <a:t>n</a:t>
            </a:r>
            <a:r>
              <a:rPr lang="zh-CN" altLang="en-US" sz="2400" b="1" dirty="0" smtClean="0">
                <a:solidFill>
                  <a:srgbClr val="FFFF00"/>
                </a:solidFill>
                <a:latin typeface="楷体" panose="02010609060101010101" pitchFamily="49" charset="-122"/>
                <a:ea typeface="楷体" panose="02010609060101010101" pitchFamily="49" charset="-122"/>
              </a:rPr>
              <a:t>且与</a:t>
            </a:r>
            <a:r>
              <a:rPr lang="en-US" altLang="zh-CN" sz="2400" b="1" dirty="0" smtClean="0">
                <a:solidFill>
                  <a:srgbClr val="FFFF00"/>
                </a:solidFill>
                <a:latin typeface="楷体" panose="02010609060101010101" pitchFamily="49" charset="-122"/>
                <a:ea typeface="楷体" panose="02010609060101010101" pitchFamily="49" charset="-122"/>
              </a:rPr>
              <a:t>n</a:t>
            </a:r>
            <a:r>
              <a:rPr lang="zh-CN" altLang="en-US" sz="2400" b="1" dirty="0" smtClean="0">
                <a:solidFill>
                  <a:srgbClr val="FFFF00"/>
                </a:solidFill>
                <a:latin typeface="楷体" panose="02010609060101010101" pitchFamily="49" charset="-122"/>
                <a:ea typeface="楷体" panose="02010609060101010101" pitchFamily="49" charset="-122"/>
              </a:rPr>
              <a:t>互质的自然数的个数、</a:t>
            </a:r>
            <a:r>
              <a:rPr lang="en-US" altLang="zh-CN" sz="2400" b="1" dirty="0" smtClean="0">
                <a:solidFill>
                  <a:srgbClr val="FFFF00"/>
                </a:solidFill>
                <a:latin typeface="楷体" panose="02010609060101010101" pitchFamily="49" charset="-122"/>
                <a:ea typeface="楷体" panose="02010609060101010101" pitchFamily="49" charset="-122"/>
              </a:rPr>
              <a:t>a</a:t>
            </a:r>
            <a:r>
              <a:rPr lang="zh-CN" altLang="en-US" sz="2400" b="1" dirty="0" smtClean="0">
                <a:solidFill>
                  <a:srgbClr val="FFFF00"/>
                </a:solidFill>
                <a:latin typeface="楷体" panose="02010609060101010101" pitchFamily="49" charset="-122"/>
                <a:ea typeface="楷体" panose="02010609060101010101" pitchFamily="49" charset="-122"/>
              </a:rPr>
              <a:t>与</a:t>
            </a:r>
            <a:r>
              <a:rPr lang="en-US" altLang="zh-CN" sz="2400" b="1" dirty="0" smtClean="0">
                <a:solidFill>
                  <a:srgbClr val="FFFF00"/>
                </a:solidFill>
                <a:latin typeface="楷体" panose="02010609060101010101" pitchFamily="49" charset="-122"/>
                <a:ea typeface="楷体" panose="02010609060101010101" pitchFamily="49" charset="-122"/>
              </a:rPr>
              <a:t>n</a:t>
            </a:r>
            <a:r>
              <a:rPr lang="zh-CN" altLang="en-US" sz="2400" b="1" dirty="0" smtClean="0">
                <a:solidFill>
                  <a:srgbClr val="FFFF00"/>
                </a:solidFill>
                <a:latin typeface="楷体" panose="02010609060101010101" pitchFamily="49" charset="-122"/>
                <a:ea typeface="楷体" panose="02010609060101010101" pitchFamily="49" charset="-122"/>
              </a:rPr>
              <a:t>互素</a:t>
            </a:r>
            <a:r>
              <a:rPr lang="en-US" altLang="zh-CN" sz="2400" b="1" dirty="0" smtClean="0">
                <a:solidFill>
                  <a:srgbClr val="FFFF00"/>
                </a:solidFill>
                <a:latin typeface="楷体" panose="02010609060101010101" pitchFamily="49" charset="-122"/>
                <a:ea typeface="楷体" panose="02010609060101010101" pitchFamily="49" charset="-122"/>
              </a:rPr>
              <a:t>)</a:t>
            </a:r>
            <a:r>
              <a:rPr lang="zh-CN" altLang="en-US" sz="2400" b="1" dirty="0" smtClean="0">
                <a:solidFill>
                  <a:srgbClr val="FFFF00"/>
                </a:solidFill>
                <a:latin typeface="楷体" panose="02010609060101010101" pitchFamily="49" charset="-122"/>
                <a:ea typeface="楷体" panose="02010609060101010101" pitchFamily="49" charset="-122"/>
              </a:rPr>
              <a:t>。</a:t>
            </a:r>
            <a:endParaRPr lang="zh-CN" altLang="en-US" sz="2400" b="1" dirty="0">
              <a:solidFill>
                <a:srgbClr val="FFFF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62117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标题 6"/>
          <p:cNvSpPr>
            <a:spLocks noGrp="1"/>
          </p:cNvSpPr>
          <p:nvPr>
            <p:ph type="title"/>
          </p:nvPr>
        </p:nvSpPr>
        <p:spPr>
          <a:xfrm>
            <a:off x="838200" y="196313"/>
            <a:ext cx="10515600" cy="704020"/>
          </a:xfrm>
        </p:spPr>
        <p:txBody>
          <a:bodyPr>
            <a:noAutofit/>
          </a:bodyPr>
          <a:lstStyle/>
          <a:p>
            <a:pPr marL="457200" lvl="1" indent="0" algn="ctr">
              <a:lnSpc>
                <a:spcPct val="150000"/>
              </a:lnSpc>
              <a:buNone/>
            </a:pPr>
            <a:r>
              <a:rPr lang="zh-CN" altLang="en-US" sz="3200" b="1" dirty="0" smtClean="0">
                <a:solidFill>
                  <a:srgbClr val="FFFF00"/>
                </a:solidFill>
                <a:latin typeface="楷体" panose="02010609060101010101" pitchFamily="49" charset="-122"/>
                <a:ea typeface="楷体" panose="02010609060101010101" pitchFamily="49" charset="-122"/>
              </a:rPr>
              <a:t>二、现代密码学基础</a:t>
            </a:r>
            <a:r>
              <a:rPr lang="en-US" altLang="zh-CN" sz="32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2.</a:t>
            </a:r>
            <a:r>
              <a:rPr lang="zh-CN" altLang="en-US" sz="2400" b="1" dirty="0" smtClean="0">
                <a:solidFill>
                  <a:srgbClr val="FFFF00"/>
                </a:solidFill>
                <a:latin typeface="楷体" panose="02010609060101010101" pitchFamily="49" charset="-122"/>
                <a:ea typeface="楷体" panose="02010609060101010101" pitchFamily="49" charset="-122"/>
              </a:rPr>
              <a:t>密码学基本术语</a:t>
            </a:r>
            <a:endParaRPr lang="en-US" altLang="zh-CN" sz="2400" b="1" dirty="0" smtClean="0">
              <a:solidFill>
                <a:srgbClr val="FFFF00"/>
              </a:solidFill>
              <a:latin typeface="楷体" panose="02010609060101010101" pitchFamily="49" charset="-122"/>
              <a:ea typeface="楷体" panose="02010609060101010101" pitchFamily="49" charset="-122"/>
            </a:endParaRPr>
          </a:p>
        </p:txBody>
      </p:sp>
      <p:sp>
        <p:nvSpPr>
          <p:cNvPr id="5" name="内容占位符 7"/>
          <p:cNvSpPr>
            <a:spLocks noGrp="1"/>
          </p:cNvSpPr>
          <p:nvPr>
            <p:ph idx="1"/>
          </p:nvPr>
        </p:nvSpPr>
        <p:spPr>
          <a:xfrm>
            <a:off x="838200" y="1026942"/>
            <a:ext cx="10515600" cy="5150022"/>
          </a:xfrm>
        </p:spPr>
        <p:txBody>
          <a:bodyPr>
            <a:normAutofit/>
          </a:bodyPr>
          <a:lstStyle/>
          <a:p>
            <a:pPr marL="0" indent="0">
              <a:lnSpc>
                <a:spcPct val="150000"/>
              </a:lnSpc>
              <a:buNone/>
            </a:pPr>
            <a:r>
              <a:rPr lang="zh-CN" altLang="en-US" sz="24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1</a:t>
            </a:r>
            <a:r>
              <a:rPr lang="zh-CN" altLang="en-US" sz="2400" b="1" dirty="0" smtClean="0">
                <a:solidFill>
                  <a:srgbClr val="FFFF00"/>
                </a:solidFill>
                <a:latin typeface="楷体" panose="02010609060101010101" pitchFamily="49" charset="-122"/>
                <a:ea typeface="楷体" panose="02010609060101010101" pitchFamily="49" charset="-122"/>
              </a:rPr>
              <a:t>）保密性</a:t>
            </a:r>
            <a:endParaRPr lang="en-US" altLang="zh-CN" sz="2400" b="1" dirty="0" smtClean="0">
              <a:solidFill>
                <a:srgbClr val="FFFF00"/>
              </a:solidFill>
              <a:latin typeface="楷体" panose="02010609060101010101" pitchFamily="49" charset="-122"/>
              <a:ea typeface="楷体" panose="02010609060101010101" pitchFamily="49" charset="-122"/>
            </a:endParaRPr>
          </a:p>
          <a:p>
            <a:pPr marL="0" indent="0">
              <a:lnSpc>
                <a:spcPct val="150000"/>
              </a:lnSpc>
              <a:buNone/>
            </a:pPr>
            <a:r>
              <a:rPr lang="zh-CN" altLang="en-US" sz="24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2</a:t>
            </a:r>
            <a:r>
              <a:rPr lang="zh-CN" altLang="en-US" sz="2400" b="1" dirty="0" smtClean="0">
                <a:solidFill>
                  <a:srgbClr val="FFFF00"/>
                </a:solidFill>
                <a:latin typeface="楷体" panose="02010609060101010101" pitchFamily="49" charset="-122"/>
                <a:ea typeface="楷体" panose="02010609060101010101" pitchFamily="49" charset="-122"/>
              </a:rPr>
              <a:t>）完整性</a:t>
            </a:r>
            <a:endParaRPr lang="en-US" altLang="zh-CN" sz="2400" b="1" dirty="0" smtClean="0">
              <a:solidFill>
                <a:srgbClr val="FFFF00"/>
              </a:solidFill>
              <a:latin typeface="楷体" panose="02010609060101010101" pitchFamily="49" charset="-122"/>
              <a:ea typeface="楷体" panose="02010609060101010101" pitchFamily="49" charset="-122"/>
            </a:endParaRPr>
          </a:p>
          <a:p>
            <a:pPr marL="0" indent="0">
              <a:lnSpc>
                <a:spcPct val="150000"/>
              </a:lnSpc>
              <a:buNone/>
            </a:pPr>
            <a:r>
              <a:rPr lang="zh-CN" altLang="en-US" sz="24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3</a:t>
            </a:r>
            <a:r>
              <a:rPr lang="zh-CN" altLang="en-US" sz="2400" b="1" dirty="0" smtClean="0">
                <a:solidFill>
                  <a:srgbClr val="FFFF00"/>
                </a:solidFill>
                <a:latin typeface="楷体" panose="02010609060101010101" pitchFamily="49" charset="-122"/>
                <a:ea typeface="楷体" panose="02010609060101010101" pitchFamily="49" charset="-122"/>
              </a:rPr>
              <a:t>）认证</a:t>
            </a:r>
            <a:endParaRPr lang="en-US" altLang="zh-CN" sz="2400" b="1" dirty="0" smtClean="0">
              <a:solidFill>
                <a:srgbClr val="FFFF00"/>
              </a:solidFill>
              <a:latin typeface="楷体" panose="02010609060101010101" pitchFamily="49" charset="-122"/>
              <a:ea typeface="楷体" panose="02010609060101010101" pitchFamily="49" charset="-122"/>
            </a:endParaRPr>
          </a:p>
          <a:p>
            <a:pPr marL="0" indent="0">
              <a:lnSpc>
                <a:spcPct val="150000"/>
              </a:lnSpc>
              <a:buNone/>
            </a:pPr>
            <a:r>
              <a:rPr lang="en-US" altLang="zh-CN" sz="2400" b="1" dirty="0">
                <a:solidFill>
                  <a:srgbClr val="FFFF00"/>
                </a:solidFill>
                <a:latin typeface="楷体" panose="02010609060101010101" pitchFamily="49" charset="-122"/>
                <a:ea typeface="楷体" panose="02010609060101010101" pitchFamily="49" charset="-122"/>
              </a:rPr>
              <a:t>	</a:t>
            </a:r>
            <a:r>
              <a:rPr lang="en-US" altLang="zh-CN" sz="2400" b="1" dirty="0" smtClean="0">
                <a:solidFill>
                  <a:srgbClr val="FFFF00"/>
                </a:solidFill>
                <a:latin typeface="楷体" panose="02010609060101010101" pitchFamily="49" charset="-122"/>
                <a:ea typeface="楷体" panose="02010609060101010101" pitchFamily="49" charset="-122"/>
              </a:rPr>
              <a:t>1</a:t>
            </a:r>
            <a:r>
              <a:rPr lang="zh-CN" altLang="en-US" sz="2400" b="1" dirty="0" smtClean="0">
                <a:solidFill>
                  <a:srgbClr val="FFFF00"/>
                </a:solidFill>
                <a:latin typeface="楷体" panose="02010609060101010101" pitchFamily="49" charset="-122"/>
                <a:ea typeface="楷体" panose="02010609060101010101" pitchFamily="49" charset="-122"/>
              </a:rPr>
              <a:t>）实体认证：单因子、双因子。</a:t>
            </a:r>
            <a:endParaRPr lang="en-US" altLang="zh-CN" sz="2400" b="1" dirty="0" smtClean="0">
              <a:solidFill>
                <a:srgbClr val="FFFF00"/>
              </a:solidFill>
              <a:latin typeface="楷体" panose="02010609060101010101" pitchFamily="49" charset="-122"/>
              <a:ea typeface="楷体" panose="02010609060101010101" pitchFamily="49" charset="-122"/>
            </a:endParaRPr>
          </a:p>
          <a:p>
            <a:pPr marL="0" indent="0">
              <a:lnSpc>
                <a:spcPct val="150000"/>
              </a:lnSpc>
              <a:buNone/>
            </a:pPr>
            <a:r>
              <a:rPr lang="en-US" altLang="zh-CN" sz="2400" b="1" dirty="0">
                <a:solidFill>
                  <a:srgbClr val="FFFF00"/>
                </a:solidFill>
                <a:latin typeface="楷体" panose="02010609060101010101" pitchFamily="49" charset="-122"/>
                <a:ea typeface="楷体" panose="02010609060101010101" pitchFamily="49" charset="-122"/>
              </a:rPr>
              <a:t> </a:t>
            </a:r>
            <a:r>
              <a:rPr lang="en-US" altLang="zh-CN" sz="2400" b="1" dirty="0" smtClean="0">
                <a:solidFill>
                  <a:srgbClr val="FFFF00"/>
                </a:solidFill>
                <a:latin typeface="楷体" panose="02010609060101010101" pitchFamily="49" charset="-122"/>
                <a:ea typeface="楷体" panose="02010609060101010101" pitchFamily="49" charset="-122"/>
              </a:rPr>
              <a:t>	2</a:t>
            </a:r>
            <a:r>
              <a:rPr lang="zh-CN" altLang="en-US" sz="2400" b="1" dirty="0" smtClean="0">
                <a:solidFill>
                  <a:srgbClr val="FFFF00"/>
                </a:solidFill>
                <a:latin typeface="楷体" panose="02010609060101010101" pitchFamily="49" charset="-122"/>
                <a:ea typeface="楷体" panose="02010609060101010101" pitchFamily="49" charset="-122"/>
              </a:rPr>
              <a:t>）数据源认证：</a:t>
            </a:r>
            <a:r>
              <a:rPr lang="en-US" altLang="zh-CN" sz="2400" b="1" dirty="0" smtClean="0">
                <a:solidFill>
                  <a:srgbClr val="FFFF00"/>
                </a:solidFill>
                <a:latin typeface="楷体" panose="02010609060101010101" pitchFamily="49" charset="-122"/>
                <a:ea typeface="楷体" panose="02010609060101010101" pitchFamily="49" charset="-122"/>
              </a:rPr>
              <a:t>MAC</a:t>
            </a:r>
          </a:p>
          <a:p>
            <a:pPr marL="0" indent="0">
              <a:lnSpc>
                <a:spcPct val="150000"/>
              </a:lnSpc>
              <a:buNone/>
            </a:pPr>
            <a:r>
              <a:rPr lang="zh-CN" altLang="en-US" sz="24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4</a:t>
            </a:r>
            <a:r>
              <a:rPr lang="zh-CN" altLang="en-US" sz="2400" b="1" dirty="0" smtClean="0">
                <a:solidFill>
                  <a:srgbClr val="FFFF00"/>
                </a:solidFill>
                <a:latin typeface="楷体" panose="02010609060101010101" pitchFamily="49" charset="-122"/>
                <a:ea typeface="楷体" panose="02010609060101010101" pitchFamily="49" charset="-122"/>
              </a:rPr>
              <a:t>）不可否认性</a:t>
            </a:r>
            <a:endParaRPr lang="en-US" altLang="zh-CN" sz="2400" b="1" dirty="0" smtClean="0">
              <a:solidFill>
                <a:srgbClr val="FFFF00"/>
              </a:solidFill>
              <a:latin typeface="楷体" panose="02010609060101010101" pitchFamily="49" charset="-122"/>
              <a:ea typeface="楷体" panose="02010609060101010101" pitchFamily="49" charset="-122"/>
            </a:endParaRPr>
          </a:p>
          <a:p>
            <a:pPr marL="0" indent="0">
              <a:lnSpc>
                <a:spcPct val="150000"/>
              </a:lnSpc>
              <a:buNone/>
            </a:pPr>
            <a:r>
              <a:rPr lang="zh-CN" altLang="en-US" sz="2400" b="1" dirty="0" smtClean="0">
                <a:solidFill>
                  <a:srgbClr val="FFFF00"/>
                </a:solidFill>
                <a:latin typeface="楷体" panose="02010609060101010101" pitchFamily="49" charset="-122"/>
                <a:ea typeface="楷体" panose="02010609060101010101" pitchFamily="49" charset="-122"/>
              </a:rPr>
              <a:t>（</a:t>
            </a:r>
            <a:r>
              <a:rPr lang="en-US" altLang="zh-CN" sz="2400" b="1" dirty="0" smtClean="0">
                <a:solidFill>
                  <a:srgbClr val="FFFF00"/>
                </a:solidFill>
                <a:latin typeface="楷体" panose="02010609060101010101" pitchFamily="49" charset="-122"/>
                <a:ea typeface="楷体" panose="02010609060101010101" pitchFamily="49" charset="-122"/>
              </a:rPr>
              <a:t>5</a:t>
            </a:r>
            <a:r>
              <a:rPr lang="zh-CN" altLang="en-US" sz="2400" b="1" dirty="0" smtClean="0">
                <a:solidFill>
                  <a:srgbClr val="FFFF00"/>
                </a:solidFill>
                <a:latin typeface="楷体" panose="02010609060101010101" pitchFamily="49" charset="-122"/>
                <a:ea typeface="楷体" panose="02010609060101010101" pitchFamily="49" charset="-122"/>
              </a:rPr>
              <a:t>）可追责</a:t>
            </a:r>
            <a:endParaRPr lang="en-US" altLang="zh-CN" sz="2400" b="1" dirty="0" smtClean="0">
              <a:solidFill>
                <a:srgbClr val="FFFF00"/>
              </a:solidFill>
              <a:latin typeface="楷体" panose="02010609060101010101" pitchFamily="49" charset="-122"/>
              <a:ea typeface="楷体" panose="02010609060101010101" pitchFamily="49" charset="-122"/>
            </a:endParaRPr>
          </a:p>
          <a:p>
            <a:pPr marL="0" indent="0">
              <a:lnSpc>
                <a:spcPct val="150000"/>
              </a:lnSpc>
              <a:buNone/>
            </a:pPr>
            <a:endParaRPr lang="en-US" altLang="zh-CN" sz="2400" b="1" dirty="0" smtClean="0">
              <a:solidFill>
                <a:srgbClr val="FFFF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0422306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p:cNvSpPr>
            <a:spLocks noGrp="1"/>
          </p:cNvSpPr>
          <p:nvPr>
            <p:ph type="title"/>
          </p:nvPr>
        </p:nvSpPr>
        <p:spPr>
          <a:xfrm>
            <a:off x="838200" y="196313"/>
            <a:ext cx="10515600" cy="704020"/>
          </a:xfrm>
        </p:spPr>
        <p:txBody>
          <a:bodyPr>
            <a:noAutofit/>
          </a:bodyPr>
          <a:lstStyle/>
          <a:p>
            <a:pPr marL="457200" lvl="1" indent="0" algn="ctr">
              <a:lnSpc>
                <a:spcPct val="150000"/>
              </a:lnSpc>
              <a:buNone/>
            </a:pPr>
            <a:r>
              <a:rPr lang="zh-CN" altLang="en-US" sz="3200" b="1" dirty="0" smtClean="0">
                <a:solidFill>
                  <a:schemeClr val="tx2"/>
                </a:solidFill>
                <a:latin typeface="楷体" panose="02010609060101010101" pitchFamily="49" charset="-122"/>
                <a:ea typeface="楷体" panose="02010609060101010101" pitchFamily="49" charset="-122"/>
              </a:rPr>
              <a:t>三、对称密码机制</a:t>
            </a:r>
            <a:r>
              <a:rPr lang="en-US" altLang="zh-CN" sz="3200" b="1" dirty="0" smtClean="0">
                <a:solidFill>
                  <a:schemeClr val="tx2"/>
                </a:solidFill>
                <a:latin typeface="楷体" panose="02010609060101010101" pitchFamily="49" charset="-122"/>
                <a:ea typeface="楷体" panose="02010609060101010101" pitchFamily="49" charset="-122"/>
              </a:rPr>
              <a:t>-</a:t>
            </a:r>
            <a:r>
              <a:rPr lang="en-US" altLang="zh-CN" sz="2400" b="1" dirty="0" smtClean="0">
                <a:solidFill>
                  <a:schemeClr val="tx2"/>
                </a:solidFill>
                <a:latin typeface="楷体" panose="02010609060101010101" pitchFamily="49" charset="-122"/>
                <a:ea typeface="楷体" panose="02010609060101010101" pitchFamily="49" charset="-122"/>
              </a:rPr>
              <a:t>1.</a:t>
            </a:r>
            <a:r>
              <a:rPr lang="zh-CN" altLang="en-US" sz="2400" b="1" dirty="0" smtClean="0">
                <a:solidFill>
                  <a:schemeClr val="tx2"/>
                </a:solidFill>
                <a:latin typeface="楷体" panose="02010609060101010101" pitchFamily="49" charset="-122"/>
                <a:ea typeface="楷体" panose="02010609060101010101" pitchFamily="49" charset="-122"/>
              </a:rPr>
              <a:t>信息加密模型</a:t>
            </a:r>
            <a:endParaRPr lang="en-US" altLang="zh-CN" sz="2400" b="1" dirty="0" smtClean="0">
              <a:solidFill>
                <a:schemeClr val="tx2"/>
              </a:solidFill>
              <a:latin typeface="楷体" panose="02010609060101010101" pitchFamily="49" charset="-122"/>
              <a:ea typeface="楷体" panose="02010609060101010101" pitchFamily="49" charset="-122"/>
            </a:endParaRPr>
          </a:p>
        </p:txBody>
      </p:sp>
      <p:sp>
        <p:nvSpPr>
          <p:cNvPr id="6" name="文本框 5"/>
          <p:cNvSpPr txBox="1"/>
          <p:nvPr/>
        </p:nvSpPr>
        <p:spPr>
          <a:xfrm>
            <a:off x="933734" y="919220"/>
            <a:ext cx="5226576" cy="559769"/>
          </a:xfrm>
          <a:prstGeom prst="rect">
            <a:avLst/>
          </a:prstGeom>
          <a:noFill/>
        </p:spPr>
        <p:txBody>
          <a:bodyPr wrap="square" rtlCol="0">
            <a:spAutoFit/>
          </a:bodyPr>
          <a:lstStyle/>
          <a:p>
            <a:pPr>
              <a:lnSpc>
                <a:spcPct val="150000"/>
              </a:lnSpc>
            </a:pPr>
            <a:r>
              <a:rPr lang="zh-CN" altLang="en-US" sz="2400" dirty="0" smtClean="0">
                <a:solidFill>
                  <a:schemeClr val="tx2"/>
                </a:solidFill>
                <a:latin typeface="黑体" panose="02010609060101010101" pitchFamily="49" charset="-122"/>
                <a:ea typeface="黑体" panose="02010609060101010101" pitchFamily="49" charset="-122"/>
              </a:rPr>
              <a:t>构成安全机制的基本要素。</a:t>
            </a:r>
            <a:endParaRPr lang="en-US" altLang="zh-CN" sz="2400" dirty="0" smtClean="0">
              <a:solidFill>
                <a:schemeClr val="tx2"/>
              </a:solidFill>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2"/>
          <a:stretch>
            <a:fillRect/>
          </a:stretch>
        </p:blipFill>
        <p:spPr>
          <a:xfrm>
            <a:off x="7316793" y="1478989"/>
            <a:ext cx="4471830" cy="4356097"/>
          </a:xfrm>
          <a:prstGeom prst="rect">
            <a:avLst/>
          </a:prstGeom>
        </p:spPr>
      </p:pic>
      <p:sp>
        <p:nvSpPr>
          <p:cNvPr id="8" name="文本框 7"/>
          <p:cNvSpPr txBox="1"/>
          <p:nvPr/>
        </p:nvSpPr>
        <p:spPr>
          <a:xfrm>
            <a:off x="8520114" y="5988133"/>
            <a:ext cx="2508957" cy="369332"/>
          </a:xfrm>
          <a:prstGeom prst="rect">
            <a:avLst/>
          </a:prstGeom>
          <a:noFill/>
        </p:spPr>
        <p:txBody>
          <a:bodyPr wrap="square" rtlCol="0">
            <a:spAutoFit/>
          </a:bodyPr>
          <a:lstStyle/>
          <a:p>
            <a:r>
              <a:rPr lang="zh-CN" altLang="en-US" dirty="0" smtClean="0">
                <a:solidFill>
                  <a:schemeClr val="accent1">
                    <a:lumMod val="50000"/>
                  </a:schemeClr>
                </a:solidFill>
              </a:rPr>
              <a:t>通用加密</a:t>
            </a:r>
            <a:r>
              <a:rPr lang="en-US" altLang="zh-CN" dirty="0" smtClean="0">
                <a:solidFill>
                  <a:schemeClr val="accent1">
                    <a:lumMod val="50000"/>
                  </a:schemeClr>
                </a:solidFill>
              </a:rPr>
              <a:t>/</a:t>
            </a:r>
            <a:r>
              <a:rPr lang="zh-CN" altLang="en-US" dirty="0" smtClean="0">
                <a:solidFill>
                  <a:schemeClr val="accent1">
                    <a:lumMod val="50000"/>
                  </a:schemeClr>
                </a:solidFill>
              </a:rPr>
              <a:t>解密模型</a:t>
            </a:r>
            <a:endParaRPr lang="zh-CN" altLang="en-US" dirty="0">
              <a:solidFill>
                <a:schemeClr val="accent1">
                  <a:lumMod val="50000"/>
                </a:schemeClr>
              </a:solidFill>
            </a:endParaRPr>
          </a:p>
        </p:txBody>
      </p:sp>
      <p:sp>
        <p:nvSpPr>
          <p:cNvPr id="9" name="文本框 8"/>
          <p:cNvSpPr txBox="1"/>
          <p:nvPr/>
        </p:nvSpPr>
        <p:spPr>
          <a:xfrm>
            <a:off x="933734" y="1844717"/>
            <a:ext cx="5903794" cy="4708981"/>
          </a:xfrm>
          <a:prstGeom prst="rect">
            <a:avLst/>
          </a:prstGeom>
          <a:noFill/>
        </p:spPr>
        <p:txBody>
          <a:bodyPr wrap="square" rtlCol="0">
            <a:spAutoFit/>
          </a:bodyPr>
          <a:lstStyle/>
          <a:p>
            <a:pPr>
              <a:lnSpc>
                <a:spcPct val="150000"/>
              </a:lnSpc>
            </a:pPr>
            <a:r>
              <a:rPr lang="en-US" altLang="zh-CN" sz="2000" b="1" dirty="0" smtClean="0">
                <a:solidFill>
                  <a:schemeClr val="tx2"/>
                </a:solidFill>
                <a:latin typeface="华文宋体" panose="02010600040101010101" pitchFamily="2" charset="-122"/>
                <a:ea typeface="华文宋体" panose="02010600040101010101" pitchFamily="2" charset="-122"/>
              </a:rPr>
              <a:t>P-</a:t>
            </a:r>
            <a:r>
              <a:rPr lang="zh-CN" altLang="en-US" sz="2000" b="1" dirty="0" smtClean="0">
                <a:solidFill>
                  <a:schemeClr val="tx2"/>
                </a:solidFill>
                <a:latin typeface="仿宋" panose="02010609060101010101" pitchFamily="49" charset="-122"/>
                <a:ea typeface="仿宋" panose="02010609060101010101" pitchFamily="49" charset="-122"/>
              </a:rPr>
              <a:t>明文、 </a:t>
            </a:r>
            <a:r>
              <a:rPr lang="en-US" altLang="zh-CN" sz="2000" b="1" dirty="0">
                <a:solidFill>
                  <a:schemeClr val="tx2"/>
                </a:solidFill>
                <a:latin typeface="仿宋" panose="02010609060101010101" pitchFamily="49" charset="-122"/>
                <a:ea typeface="仿宋" panose="02010609060101010101" pitchFamily="49" charset="-122"/>
              </a:rPr>
              <a:t>E-</a:t>
            </a:r>
            <a:r>
              <a:rPr lang="zh-CN" altLang="en-US" sz="2000" b="1" dirty="0">
                <a:solidFill>
                  <a:schemeClr val="tx2"/>
                </a:solidFill>
                <a:latin typeface="仿宋" panose="02010609060101010101" pitchFamily="49" charset="-122"/>
                <a:ea typeface="仿宋" panose="02010609060101010101" pitchFamily="49" charset="-122"/>
              </a:rPr>
              <a:t>加密过程、</a:t>
            </a:r>
            <a:r>
              <a:rPr lang="en-US" altLang="zh-CN" sz="2000" b="1" dirty="0">
                <a:solidFill>
                  <a:schemeClr val="tx2"/>
                </a:solidFill>
                <a:latin typeface="仿宋" panose="02010609060101010101" pitchFamily="49" charset="-122"/>
                <a:ea typeface="仿宋" panose="02010609060101010101" pitchFamily="49" charset="-122"/>
              </a:rPr>
              <a:t>C-</a:t>
            </a:r>
            <a:r>
              <a:rPr lang="zh-CN" altLang="en-US" sz="2000" b="1" dirty="0">
                <a:solidFill>
                  <a:schemeClr val="tx2"/>
                </a:solidFill>
                <a:latin typeface="仿宋" panose="02010609060101010101" pitchFamily="49" charset="-122"/>
                <a:ea typeface="仿宋" panose="02010609060101010101" pitchFamily="49" charset="-122"/>
              </a:rPr>
              <a:t>密文、</a:t>
            </a:r>
            <a:r>
              <a:rPr lang="en-US" altLang="zh-CN" sz="2000" b="1" dirty="0">
                <a:solidFill>
                  <a:schemeClr val="tx2"/>
                </a:solidFill>
                <a:latin typeface="仿宋" panose="02010609060101010101" pitchFamily="49" charset="-122"/>
                <a:ea typeface="仿宋" panose="02010609060101010101" pitchFamily="49" charset="-122"/>
              </a:rPr>
              <a:t>D-</a:t>
            </a:r>
            <a:r>
              <a:rPr lang="zh-CN" altLang="en-US" sz="2000" b="1" dirty="0" smtClean="0">
                <a:solidFill>
                  <a:schemeClr val="tx2"/>
                </a:solidFill>
                <a:latin typeface="仿宋" panose="02010609060101010101" pitchFamily="49" charset="-122"/>
                <a:ea typeface="仿宋" panose="02010609060101010101" pitchFamily="49" charset="-122"/>
              </a:rPr>
              <a:t>解密</a:t>
            </a:r>
            <a:endParaRPr lang="en-US" altLang="zh-CN" sz="2000" b="1" dirty="0" smtClean="0">
              <a:solidFill>
                <a:schemeClr val="tx2"/>
              </a:solidFill>
              <a:latin typeface="仿宋" panose="02010609060101010101" pitchFamily="49" charset="-122"/>
              <a:ea typeface="仿宋" panose="02010609060101010101" pitchFamily="49" charset="-122"/>
            </a:endParaRPr>
          </a:p>
          <a:p>
            <a:pPr marL="342900" indent="-342900">
              <a:lnSpc>
                <a:spcPct val="150000"/>
              </a:lnSpc>
              <a:buFont typeface="Arial" panose="020B0604020202020204" pitchFamily="34" charset="0"/>
              <a:buChar char="•"/>
            </a:pPr>
            <a:r>
              <a:rPr lang="zh-CN" altLang="en-US" sz="2000" b="1" dirty="0" smtClean="0">
                <a:solidFill>
                  <a:schemeClr val="tx2"/>
                </a:solidFill>
                <a:latin typeface="仿宋" panose="02010609060101010101" pitchFamily="49" charset="-122"/>
                <a:ea typeface="仿宋" panose="02010609060101010101" pitchFamily="49" charset="-122"/>
              </a:rPr>
              <a:t>实体（</a:t>
            </a:r>
            <a:r>
              <a:rPr lang="en-US" altLang="zh-CN" sz="2000" b="1" dirty="0" smtClean="0">
                <a:solidFill>
                  <a:schemeClr val="tx2"/>
                </a:solidFill>
                <a:latin typeface="仿宋" panose="02010609060101010101" pitchFamily="49" charset="-122"/>
                <a:ea typeface="仿宋" panose="02010609060101010101" pitchFamily="49" charset="-122"/>
              </a:rPr>
              <a:t>ENTITY</a:t>
            </a:r>
            <a:r>
              <a:rPr lang="zh-CN" altLang="en-US" sz="2000" b="1" dirty="0" smtClean="0">
                <a:solidFill>
                  <a:schemeClr val="tx2"/>
                </a:solidFill>
                <a:latin typeface="仿宋" panose="02010609060101010101" pitchFamily="49" charset="-122"/>
                <a:ea typeface="仿宋" panose="02010609060101010101" pitchFamily="49" charset="-122"/>
              </a:rPr>
              <a:t>）</a:t>
            </a:r>
            <a:r>
              <a:rPr lang="en-US" altLang="zh-CN" sz="2000" b="1" dirty="0" smtClean="0">
                <a:solidFill>
                  <a:schemeClr val="tx2"/>
                </a:solidFill>
                <a:latin typeface="仿宋" panose="02010609060101010101" pitchFamily="49" charset="-122"/>
                <a:ea typeface="仿宋" panose="02010609060101010101" pitchFamily="49" charset="-122"/>
              </a:rPr>
              <a:t>:</a:t>
            </a:r>
            <a:r>
              <a:rPr lang="zh-CN" altLang="en-US" sz="2000" b="1" dirty="0" smtClean="0">
                <a:solidFill>
                  <a:schemeClr val="tx2"/>
                </a:solidFill>
                <a:latin typeface="仿宋" panose="02010609060101010101" pitchFamily="49" charset="-122"/>
                <a:ea typeface="仿宋" panose="02010609060101010101" pitchFamily="49" charset="-122"/>
              </a:rPr>
              <a:t>指某人或某个系统，进行接收、发送或执行数据操作。</a:t>
            </a:r>
            <a:endParaRPr lang="en-US" altLang="zh-CN" sz="2000" b="1" dirty="0" smtClean="0">
              <a:solidFill>
                <a:schemeClr val="tx2"/>
              </a:solidFill>
              <a:latin typeface="仿宋" panose="02010609060101010101" pitchFamily="49" charset="-122"/>
              <a:ea typeface="仿宋" panose="02010609060101010101" pitchFamily="49" charset="-122"/>
            </a:endParaRPr>
          </a:p>
          <a:p>
            <a:pPr marL="342900" indent="-342900">
              <a:lnSpc>
                <a:spcPct val="150000"/>
              </a:lnSpc>
              <a:buFont typeface="Arial" panose="020B0604020202020204" pitchFamily="34" charset="0"/>
              <a:buChar char="•"/>
            </a:pPr>
            <a:r>
              <a:rPr lang="zh-CN" altLang="en-US" sz="2000" b="1" dirty="0" smtClean="0">
                <a:solidFill>
                  <a:schemeClr val="tx2"/>
                </a:solidFill>
                <a:latin typeface="仿宋" panose="02010609060101010101" pitchFamily="49" charset="-122"/>
                <a:ea typeface="仿宋" panose="02010609060101010101" pitchFamily="49" charset="-122"/>
              </a:rPr>
              <a:t>发送者（</a:t>
            </a:r>
            <a:r>
              <a:rPr lang="en-US" altLang="zh-CN" sz="2000" b="1" dirty="0" smtClean="0">
                <a:solidFill>
                  <a:schemeClr val="tx2"/>
                </a:solidFill>
                <a:latin typeface="仿宋" panose="02010609060101010101" pitchFamily="49" charset="-122"/>
                <a:ea typeface="仿宋" panose="02010609060101010101" pitchFamily="49" charset="-122"/>
              </a:rPr>
              <a:t>SENDER</a:t>
            </a:r>
            <a:r>
              <a:rPr lang="zh-CN" altLang="en-US" sz="2000" b="1" dirty="0" smtClean="0">
                <a:solidFill>
                  <a:schemeClr val="tx2"/>
                </a:solidFill>
                <a:latin typeface="仿宋" panose="02010609060101010101" pitchFamily="49" charset="-122"/>
                <a:ea typeface="仿宋" panose="02010609060101010101" pitchFamily="49" charset="-122"/>
              </a:rPr>
              <a:t>）：发送方是传输数据的实体。</a:t>
            </a:r>
            <a:endParaRPr lang="en-US" altLang="zh-CN" sz="2000" b="1" dirty="0" smtClean="0">
              <a:solidFill>
                <a:schemeClr val="tx2"/>
              </a:solidFill>
              <a:latin typeface="仿宋" panose="02010609060101010101" pitchFamily="49" charset="-122"/>
              <a:ea typeface="仿宋" panose="02010609060101010101" pitchFamily="49" charset="-122"/>
            </a:endParaRPr>
          </a:p>
          <a:p>
            <a:pPr marL="342900" indent="-342900">
              <a:lnSpc>
                <a:spcPct val="150000"/>
              </a:lnSpc>
              <a:buFont typeface="Arial" panose="020B0604020202020204" pitchFamily="34" charset="0"/>
              <a:buChar char="•"/>
            </a:pPr>
            <a:r>
              <a:rPr lang="zh-CN" altLang="en-US" sz="2000" b="1" dirty="0" smtClean="0">
                <a:solidFill>
                  <a:schemeClr val="tx2"/>
                </a:solidFill>
                <a:latin typeface="仿宋" panose="02010609060101010101" pitchFamily="49" charset="-122"/>
                <a:ea typeface="仿宋" panose="02010609060101010101" pitchFamily="49" charset="-122"/>
              </a:rPr>
              <a:t>接收者（</a:t>
            </a:r>
            <a:r>
              <a:rPr lang="en-US" altLang="zh-CN" sz="2000" b="1" dirty="0" smtClean="0">
                <a:solidFill>
                  <a:schemeClr val="tx2"/>
                </a:solidFill>
                <a:latin typeface="仿宋" panose="02010609060101010101" pitchFamily="49" charset="-122"/>
                <a:ea typeface="仿宋" panose="02010609060101010101" pitchFamily="49" charset="-122"/>
              </a:rPr>
              <a:t>RECEIVER</a:t>
            </a:r>
            <a:r>
              <a:rPr lang="zh-CN" altLang="en-US" sz="2000" b="1" dirty="0" smtClean="0">
                <a:solidFill>
                  <a:schemeClr val="tx2"/>
                </a:solidFill>
                <a:latin typeface="仿宋" panose="02010609060101010101" pitchFamily="49" charset="-122"/>
                <a:ea typeface="仿宋" panose="02010609060101010101" pitchFamily="49" charset="-122"/>
              </a:rPr>
              <a:t>）：接收方是接收数据的实体。</a:t>
            </a:r>
            <a:endParaRPr lang="en-US" altLang="zh-CN" sz="2000" b="1" dirty="0" smtClean="0">
              <a:solidFill>
                <a:schemeClr val="tx2"/>
              </a:solidFill>
              <a:latin typeface="仿宋" panose="02010609060101010101" pitchFamily="49" charset="-122"/>
              <a:ea typeface="仿宋" panose="02010609060101010101" pitchFamily="49" charset="-122"/>
            </a:endParaRPr>
          </a:p>
          <a:p>
            <a:pPr marL="342900" indent="-342900">
              <a:lnSpc>
                <a:spcPct val="150000"/>
              </a:lnSpc>
              <a:buFont typeface="Arial" panose="020B0604020202020204" pitchFamily="34" charset="0"/>
              <a:buChar char="•"/>
            </a:pPr>
            <a:r>
              <a:rPr lang="zh-CN" altLang="en-US" sz="2000" b="1" dirty="0">
                <a:solidFill>
                  <a:schemeClr val="tx2"/>
                </a:solidFill>
                <a:latin typeface="仿宋" panose="02010609060101010101" pitchFamily="49" charset="-122"/>
                <a:ea typeface="仿宋" panose="02010609060101010101" pitchFamily="49" charset="-122"/>
              </a:rPr>
              <a:t>敌对</a:t>
            </a:r>
            <a:r>
              <a:rPr lang="zh-CN" altLang="en-US" sz="2000" b="1" dirty="0" smtClean="0">
                <a:solidFill>
                  <a:schemeClr val="tx2"/>
                </a:solidFill>
                <a:latin typeface="仿宋" panose="02010609060101010101" pitchFamily="49" charset="-122"/>
                <a:ea typeface="仿宋" panose="02010609060101010101" pitchFamily="49" charset="-122"/>
              </a:rPr>
              <a:t>者（</a:t>
            </a:r>
            <a:r>
              <a:rPr lang="en-US" altLang="zh-CN" sz="2000" b="1" dirty="0" smtClean="0">
                <a:solidFill>
                  <a:schemeClr val="tx2"/>
                </a:solidFill>
                <a:latin typeface="仿宋" panose="02010609060101010101" pitchFamily="49" charset="-122"/>
                <a:ea typeface="仿宋" panose="02010609060101010101" pitchFamily="49" charset="-122"/>
              </a:rPr>
              <a:t>ADVERSARY</a:t>
            </a:r>
            <a:r>
              <a:rPr lang="zh-CN" altLang="en-US" sz="2000" b="1" dirty="0" smtClean="0">
                <a:solidFill>
                  <a:schemeClr val="tx2"/>
                </a:solidFill>
                <a:latin typeface="仿宋" panose="02010609060101010101" pitchFamily="49" charset="-122"/>
                <a:ea typeface="仿宋" panose="02010609060101010101" pitchFamily="49" charset="-122"/>
              </a:rPr>
              <a:t>）：尝试攻击当前安全服务的实体。</a:t>
            </a:r>
            <a:endParaRPr lang="en-US" altLang="zh-CN" sz="2000" b="1" dirty="0" smtClean="0">
              <a:solidFill>
                <a:schemeClr val="tx2"/>
              </a:solidFill>
              <a:latin typeface="仿宋" panose="02010609060101010101" pitchFamily="49" charset="-122"/>
              <a:ea typeface="仿宋" panose="02010609060101010101" pitchFamily="49" charset="-122"/>
            </a:endParaRPr>
          </a:p>
          <a:p>
            <a:pPr marL="342900" indent="-342900">
              <a:lnSpc>
                <a:spcPct val="150000"/>
              </a:lnSpc>
              <a:buFont typeface="Arial" panose="020B0604020202020204" pitchFamily="34" charset="0"/>
              <a:buChar char="•"/>
            </a:pPr>
            <a:r>
              <a:rPr lang="zh-CN" altLang="en-US" sz="2000" b="1" dirty="0" smtClean="0">
                <a:solidFill>
                  <a:schemeClr val="tx2"/>
                </a:solidFill>
                <a:latin typeface="仿宋" panose="02010609060101010101" pitchFamily="49" charset="-122"/>
                <a:ea typeface="仿宋" panose="02010609060101010101" pitchFamily="49" charset="-122"/>
              </a:rPr>
              <a:t>密钥（</a:t>
            </a:r>
            <a:r>
              <a:rPr lang="en-US" altLang="zh-CN" sz="2000" b="1" dirty="0" smtClean="0">
                <a:solidFill>
                  <a:schemeClr val="tx2"/>
                </a:solidFill>
                <a:latin typeface="仿宋" panose="02010609060101010101" pitchFamily="49" charset="-122"/>
                <a:ea typeface="仿宋" panose="02010609060101010101" pitchFamily="49" charset="-122"/>
              </a:rPr>
              <a:t>KEY</a:t>
            </a:r>
            <a:r>
              <a:rPr lang="zh-CN" altLang="en-US" sz="2000" b="1" dirty="0" smtClean="0">
                <a:solidFill>
                  <a:schemeClr val="tx2"/>
                </a:solidFill>
                <a:latin typeface="仿宋" panose="02010609060101010101" pitchFamily="49" charset="-122"/>
                <a:ea typeface="仿宋" panose="02010609060101010101" pitchFamily="49" charset="-122"/>
              </a:rPr>
              <a:t>）：密钥表示用于加密或解密数据的数据。</a:t>
            </a:r>
            <a:endParaRPr lang="en-US" altLang="zh-CN" sz="2000" b="1" dirty="0" smtClean="0">
              <a:solidFill>
                <a:schemeClr val="tx2"/>
              </a:solidFill>
              <a:latin typeface="仿宋" panose="02010609060101010101" pitchFamily="49" charset="-122"/>
              <a:ea typeface="仿宋" panose="02010609060101010101" pitchFamily="49" charset="-122"/>
            </a:endParaRPr>
          </a:p>
          <a:p>
            <a:pPr marL="342900" indent="-342900">
              <a:lnSpc>
                <a:spcPct val="150000"/>
              </a:lnSpc>
              <a:buFont typeface="Arial" panose="020B0604020202020204" pitchFamily="34" charset="0"/>
              <a:buChar char="•"/>
            </a:pPr>
            <a:r>
              <a:rPr lang="zh-CN" altLang="en-US" sz="2000" b="1" dirty="0" smtClean="0">
                <a:solidFill>
                  <a:schemeClr val="tx2"/>
                </a:solidFill>
                <a:latin typeface="仿宋" panose="02010609060101010101" pitchFamily="49" charset="-122"/>
                <a:ea typeface="仿宋" panose="02010609060101010101" pitchFamily="49" charset="-122"/>
              </a:rPr>
              <a:t>通道（</a:t>
            </a:r>
            <a:r>
              <a:rPr lang="en-US" altLang="zh-CN" sz="2000" b="1" dirty="0" smtClean="0">
                <a:solidFill>
                  <a:schemeClr val="tx2"/>
                </a:solidFill>
                <a:latin typeface="仿宋" panose="02010609060101010101" pitchFamily="49" charset="-122"/>
                <a:ea typeface="仿宋" panose="02010609060101010101" pitchFamily="49" charset="-122"/>
              </a:rPr>
              <a:t>CHANNEL</a:t>
            </a:r>
            <a:r>
              <a:rPr lang="zh-CN" altLang="en-US" sz="2000" b="1" dirty="0" smtClean="0">
                <a:solidFill>
                  <a:schemeClr val="tx2"/>
                </a:solidFill>
                <a:latin typeface="仿宋" panose="02010609060101010101" pitchFamily="49" charset="-122"/>
                <a:ea typeface="仿宋" panose="02010609060101010101" pitchFamily="49" charset="-122"/>
              </a:rPr>
              <a:t>）：提供了实体间的通信介质。</a:t>
            </a:r>
            <a:endParaRPr lang="zh-CN" altLang="en-US" sz="2000" b="1" dirty="0">
              <a:solidFill>
                <a:schemeClr val="tx2"/>
              </a:solidFill>
              <a:latin typeface="仿宋" panose="02010609060101010101" pitchFamily="49" charset="-122"/>
              <a:ea typeface="仿宋" panose="02010609060101010101" pitchFamily="49" charset="-122"/>
            </a:endParaRPr>
          </a:p>
        </p:txBody>
      </p:sp>
      <p:sp>
        <p:nvSpPr>
          <p:cNvPr id="10" name="右箭头 9"/>
          <p:cNvSpPr/>
          <p:nvPr/>
        </p:nvSpPr>
        <p:spPr>
          <a:xfrm rot="16200000">
            <a:off x="10203748" y="3068027"/>
            <a:ext cx="409946" cy="172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16200000">
            <a:off x="10203749" y="3907932"/>
            <a:ext cx="409946" cy="172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9498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6"/>
          <p:cNvSpPr>
            <a:spLocks noGrp="1"/>
          </p:cNvSpPr>
          <p:nvPr>
            <p:ph type="title"/>
          </p:nvPr>
        </p:nvSpPr>
        <p:spPr>
          <a:xfrm>
            <a:off x="838200" y="196313"/>
            <a:ext cx="10515600" cy="704020"/>
          </a:xfrm>
        </p:spPr>
        <p:txBody>
          <a:bodyPr>
            <a:noAutofit/>
          </a:bodyPr>
          <a:lstStyle/>
          <a:p>
            <a:pPr marL="457200" lvl="1" indent="0" algn="ctr">
              <a:lnSpc>
                <a:spcPct val="150000"/>
              </a:lnSpc>
              <a:buNone/>
            </a:pPr>
            <a:r>
              <a:rPr lang="zh-CN" altLang="en-US" sz="3200" b="1" dirty="0" smtClean="0">
                <a:solidFill>
                  <a:schemeClr val="tx2"/>
                </a:solidFill>
                <a:latin typeface="楷体" panose="02010609060101010101" pitchFamily="49" charset="-122"/>
                <a:ea typeface="楷体" panose="02010609060101010101" pitchFamily="49" charset="-122"/>
              </a:rPr>
              <a:t>三、对称密码机制</a:t>
            </a:r>
            <a:r>
              <a:rPr lang="en-US" altLang="zh-CN" sz="3200" b="1" dirty="0" smtClean="0">
                <a:solidFill>
                  <a:schemeClr val="tx2"/>
                </a:solidFill>
                <a:latin typeface="楷体" panose="02010609060101010101" pitchFamily="49" charset="-122"/>
                <a:ea typeface="楷体" panose="02010609060101010101" pitchFamily="49" charset="-122"/>
              </a:rPr>
              <a:t>-</a:t>
            </a:r>
            <a:r>
              <a:rPr lang="en-US" altLang="zh-CN" sz="2400" b="1" dirty="0" smtClean="0">
                <a:solidFill>
                  <a:schemeClr val="tx2"/>
                </a:solidFill>
                <a:latin typeface="楷体" panose="02010609060101010101" pitchFamily="49" charset="-122"/>
                <a:ea typeface="楷体" panose="02010609060101010101" pitchFamily="49" charset="-122"/>
              </a:rPr>
              <a:t>2.</a:t>
            </a:r>
            <a:r>
              <a:rPr lang="zh-CN" altLang="en-US" sz="2400" b="1" dirty="0" smtClean="0">
                <a:solidFill>
                  <a:schemeClr val="tx2"/>
                </a:solidFill>
                <a:latin typeface="楷体" panose="02010609060101010101" pitchFamily="49" charset="-122"/>
                <a:ea typeface="楷体" panose="02010609060101010101" pitchFamily="49" charset="-122"/>
              </a:rPr>
              <a:t>常用加密算法</a:t>
            </a:r>
            <a:endParaRPr lang="en-US" altLang="zh-CN" sz="2400" b="1" dirty="0" smtClean="0">
              <a:solidFill>
                <a:schemeClr val="tx2"/>
              </a:solidFill>
              <a:latin typeface="楷体" panose="02010609060101010101" pitchFamily="49" charset="-122"/>
              <a:ea typeface="楷体" panose="02010609060101010101" pitchFamily="49" charset="-122"/>
            </a:endParaRPr>
          </a:p>
        </p:txBody>
      </p:sp>
      <p:sp>
        <p:nvSpPr>
          <p:cNvPr id="5" name="内容占位符 7"/>
          <p:cNvSpPr>
            <a:spLocks noGrp="1"/>
          </p:cNvSpPr>
          <p:nvPr>
            <p:ph idx="1"/>
          </p:nvPr>
        </p:nvSpPr>
        <p:spPr>
          <a:xfrm>
            <a:off x="838200" y="1026942"/>
            <a:ext cx="10515600" cy="5150022"/>
          </a:xfrm>
        </p:spPr>
        <p:txBody>
          <a:bodyPr>
            <a:normAutofit/>
          </a:bodyPr>
          <a:lstStyle/>
          <a:p>
            <a:pPr marL="0" indent="0">
              <a:lnSpc>
                <a:spcPct val="150000"/>
              </a:lnSpc>
              <a:buNone/>
            </a:pPr>
            <a:r>
              <a:rPr lang="en-US" altLang="zh-CN" sz="2400" b="1" dirty="0">
                <a:solidFill>
                  <a:srgbClr val="002060"/>
                </a:solidFill>
                <a:latin typeface="等线" panose="02010600030101010101" pitchFamily="2" charset="-122"/>
                <a:ea typeface="等线" panose="02010600030101010101" pitchFamily="2" charset="-122"/>
              </a:rPr>
              <a:t> </a:t>
            </a:r>
            <a:r>
              <a:rPr lang="en-US" altLang="zh-CN" sz="2400" b="1" dirty="0" smtClean="0">
                <a:solidFill>
                  <a:srgbClr val="002060"/>
                </a:solidFill>
                <a:latin typeface="等线" panose="02010600030101010101" pitchFamily="2" charset="-122"/>
                <a:ea typeface="等线" panose="02010600030101010101" pitchFamily="2" charset="-122"/>
              </a:rPr>
              <a:t>      </a:t>
            </a:r>
            <a:r>
              <a:rPr lang="zh-CN" altLang="en-US" sz="2400" b="1" dirty="0" smtClean="0">
                <a:solidFill>
                  <a:srgbClr val="002060"/>
                </a:solidFill>
                <a:latin typeface="等线" panose="02010600030101010101" pitchFamily="2" charset="-122"/>
                <a:ea typeface="等线" panose="02010600030101010101" pitchFamily="2" charset="-122"/>
              </a:rPr>
              <a:t>对称</a:t>
            </a:r>
            <a:r>
              <a:rPr lang="zh-CN" altLang="en-US" sz="2400" b="1" dirty="0">
                <a:solidFill>
                  <a:srgbClr val="002060"/>
                </a:solidFill>
                <a:latin typeface="等线" panose="02010600030101010101" pitchFamily="2" charset="-122"/>
                <a:ea typeface="等线" panose="02010600030101010101" pitchFamily="2" charset="-122"/>
              </a:rPr>
              <a:t>加密：</a:t>
            </a:r>
            <a:r>
              <a:rPr lang="zh-CN" altLang="en-US" sz="2000" b="1" dirty="0">
                <a:latin typeface="等线" panose="02010600030101010101" pitchFamily="2" charset="-122"/>
                <a:ea typeface="等线" panose="02010600030101010101" pitchFamily="2" charset="-122"/>
              </a:rPr>
              <a:t>又称共享密钥加密，</a:t>
            </a:r>
            <a:r>
              <a:rPr lang="zh-CN" altLang="en-US" sz="2000" b="1" dirty="0">
                <a:solidFill>
                  <a:srgbClr val="FF0000"/>
                </a:solidFill>
                <a:latin typeface="等线" panose="02010600030101010101" pitchFamily="2" charset="-122"/>
                <a:ea typeface="等线" panose="02010600030101010101" pitchFamily="2" charset="-122"/>
              </a:rPr>
              <a:t>用来加密数据的密钥与解密数据的密钥是一样</a:t>
            </a:r>
            <a:r>
              <a:rPr lang="zh-CN" altLang="en-US" sz="2000" b="1" dirty="0" smtClean="0">
                <a:solidFill>
                  <a:srgbClr val="FF0000"/>
                </a:solidFill>
                <a:latin typeface="等线" panose="02010600030101010101" pitchFamily="2" charset="-122"/>
                <a:ea typeface="等线" panose="02010600030101010101" pitchFamily="2" charset="-122"/>
              </a:rPr>
              <a:t>的（或容易从加密密钥推出解密密钥）</a:t>
            </a:r>
            <a:r>
              <a:rPr lang="zh-CN" altLang="en-US" sz="2000" b="1" dirty="0" smtClean="0">
                <a:latin typeface="等线" panose="02010600030101010101" pitchFamily="2" charset="-122"/>
                <a:ea typeface="等线" panose="02010600030101010101" pitchFamily="2" charset="-122"/>
              </a:rPr>
              <a:t>，</a:t>
            </a:r>
            <a:r>
              <a:rPr lang="zh-CN" altLang="en-US" sz="2000" b="1" dirty="0">
                <a:latin typeface="等线" panose="02010600030101010101" pitchFamily="2" charset="-122"/>
                <a:ea typeface="等线" panose="02010600030101010101" pitchFamily="2" charset="-122"/>
              </a:rPr>
              <a:t>在通信双方之间的数据交换之前，</a:t>
            </a:r>
            <a:r>
              <a:rPr lang="zh-CN" altLang="en-US" sz="2000" b="1" dirty="0" smtClean="0">
                <a:latin typeface="等线" panose="02010600030101010101" pitchFamily="2" charset="-122"/>
                <a:ea typeface="等线" panose="02010600030101010101" pitchFamily="2" charset="-122"/>
              </a:rPr>
              <a:t>必须</a:t>
            </a:r>
            <a:r>
              <a:rPr lang="zh-CN" altLang="en-US" sz="2000" b="1" dirty="0" smtClean="0">
                <a:solidFill>
                  <a:srgbClr val="002060"/>
                </a:solidFill>
                <a:latin typeface="等线" panose="02010600030101010101" pitchFamily="2" charset="-122"/>
                <a:ea typeface="等线" panose="02010600030101010101" pitchFamily="2" charset="-122"/>
              </a:rPr>
              <a:t>秘密地</a:t>
            </a:r>
            <a:r>
              <a:rPr lang="zh-CN" altLang="en-US" sz="2000" b="1" dirty="0" smtClean="0">
                <a:solidFill>
                  <a:srgbClr val="FF0000"/>
                </a:solidFill>
                <a:latin typeface="等线" panose="02010600030101010101" pitchFamily="2" charset="-122"/>
                <a:ea typeface="等线" panose="02010600030101010101" pitchFamily="2" charset="-122"/>
              </a:rPr>
              <a:t>“约定”</a:t>
            </a:r>
            <a:r>
              <a:rPr lang="zh-CN" altLang="en-US" sz="2000" b="1" dirty="0" smtClean="0">
                <a:solidFill>
                  <a:srgbClr val="002060"/>
                </a:solidFill>
                <a:latin typeface="等线" panose="02010600030101010101" pitchFamily="2" charset="-122"/>
                <a:ea typeface="等线" panose="02010600030101010101" pitchFamily="2" charset="-122"/>
              </a:rPr>
              <a:t>密钥</a:t>
            </a:r>
            <a:r>
              <a:rPr lang="zh-CN" altLang="en-US" sz="2000" dirty="0" smtClean="0">
                <a:solidFill>
                  <a:srgbClr val="002060"/>
                </a:solidFill>
                <a:latin typeface="等线" panose="02010600030101010101" pitchFamily="2" charset="-122"/>
                <a:ea typeface="等线" panose="02010600030101010101" pitchFamily="2" charset="-122"/>
              </a:rPr>
              <a:t>。</a:t>
            </a:r>
            <a:endParaRPr lang="en-US" altLang="zh-CN" sz="2000" dirty="0" smtClean="0">
              <a:solidFill>
                <a:srgbClr val="002060"/>
              </a:solidFill>
              <a:latin typeface="等线" panose="02010600030101010101" pitchFamily="2" charset="-122"/>
              <a:ea typeface="等线" panose="02010600030101010101" pitchFamily="2" charset="-122"/>
            </a:endParaRPr>
          </a:p>
          <a:p>
            <a:pPr>
              <a:lnSpc>
                <a:spcPct val="150000"/>
              </a:lnSpc>
            </a:pPr>
            <a:r>
              <a:rPr lang="zh-CN" altLang="en-US" sz="2400" b="1" dirty="0" smtClean="0">
                <a:solidFill>
                  <a:srgbClr val="002060"/>
                </a:solidFill>
                <a:latin typeface="等线" panose="02010600030101010101" pitchFamily="2" charset="-122"/>
                <a:ea typeface="等线" panose="02010600030101010101" pitchFamily="2" charset="-122"/>
              </a:rPr>
              <a:t>流密码</a:t>
            </a:r>
            <a:r>
              <a:rPr lang="en-US" altLang="zh-CN" sz="2400" b="1" dirty="0" smtClean="0">
                <a:solidFill>
                  <a:srgbClr val="002060"/>
                </a:solidFill>
                <a:latin typeface="等线" panose="02010600030101010101" pitchFamily="2" charset="-122"/>
                <a:ea typeface="等线" panose="02010600030101010101" pitchFamily="2" charset="-122"/>
              </a:rPr>
              <a:t>: </a:t>
            </a:r>
            <a:r>
              <a:rPr lang="zh-CN" altLang="en-US" sz="2000" dirty="0" smtClean="0">
                <a:solidFill>
                  <a:srgbClr val="002060"/>
                </a:solidFill>
                <a:latin typeface="等线" panose="02010600030101010101" pitchFamily="2" charset="-122"/>
                <a:ea typeface="等线" panose="02010600030101010101" pitchFamily="2" charset="-122"/>
              </a:rPr>
              <a:t>使用密钥流将加密算法按照逐位方式应用到明文。</a:t>
            </a:r>
            <a:endParaRPr lang="en-US" altLang="zh-CN" sz="2000" dirty="0" smtClean="0">
              <a:solidFill>
                <a:srgbClr val="002060"/>
              </a:solidFill>
              <a:latin typeface="等线" panose="02010600030101010101" pitchFamily="2" charset="-122"/>
              <a:ea typeface="等线" panose="02010600030101010101" pitchFamily="2" charset="-122"/>
            </a:endParaRPr>
          </a:p>
          <a:p>
            <a:pPr lvl="1">
              <a:lnSpc>
                <a:spcPct val="150000"/>
              </a:lnSpc>
            </a:pPr>
            <a:r>
              <a:rPr lang="en-US" altLang="zh-CN" sz="2000" b="1" dirty="0" smtClean="0">
                <a:solidFill>
                  <a:srgbClr val="FF0000"/>
                </a:solidFill>
                <a:latin typeface="等线" panose="02010600030101010101" pitchFamily="2" charset="-122"/>
                <a:ea typeface="等线" panose="02010600030101010101" pitchFamily="2" charset="-122"/>
              </a:rPr>
              <a:t>RC4</a:t>
            </a:r>
            <a:r>
              <a:rPr lang="zh-CN" altLang="en-US" sz="2000" b="1" dirty="0" smtClean="0">
                <a:solidFill>
                  <a:srgbClr val="FF0000"/>
                </a:solidFill>
                <a:latin typeface="等线" panose="02010600030101010101" pitchFamily="2" charset="-122"/>
                <a:ea typeface="等线" panose="02010600030101010101" pitchFamily="2" charset="-122"/>
              </a:rPr>
              <a:t>、</a:t>
            </a:r>
            <a:r>
              <a:rPr lang="en-US" altLang="zh-CN" sz="2000" b="1" dirty="0" smtClean="0">
                <a:solidFill>
                  <a:srgbClr val="FF0000"/>
                </a:solidFill>
                <a:latin typeface="等线" panose="02010600030101010101" pitchFamily="2" charset="-122"/>
                <a:ea typeface="等线" panose="02010600030101010101" pitchFamily="2" charset="-122"/>
              </a:rPr>
              <a:t>A5</a:t>
            </a:r>
          </a:p>
          <a:p>
            <a:pPr marL="1257300" lvl="2" indent="-342900">
              <a:lnSpc>
                <a:spcPct val="150000"/>
              </a:lnSpc>
            </a:pPr>
            <a:r>
              <a:rPr lang="zh-CN" altLang="en-US" b="1" dirty="0" smtClean="0">
                <a:solidFill>
                  <a:srgbClr val="FF0000"/>
                </a:solidFill>
                <a:latin typeface="华文宋体" panose="02010600040101010101" pitchFamily="2" charset="-122"/>
                <a:ea typeface="华文宋体" panose="02010600040101010101" pitchFamily="2" charset="-122"/>
              </a:rPr>
              <a:t>同步</a:t>
            </a:r>
            <a:r>
              <a:rPr lang="zh-CN" altLang="en-US" b="1" dirty="0">
                <a:solidFill>
                  <a:srgbClr val="FF0000"/>
                </a:solidFill>
                <a:latin typeface="华文宋体" panose="02010600040101010101" pitchFamily="2" charset="-122"/>
                <a:ea typeface="华文宋体" panose="02010600040101010101" pitchFamily="2" charset="-122"/>
              </a:rPr>
              <a:t>流密码：密钥流仅依赖于密钥</a:t>
            </a:r>
            <a:endParaRPr lang="en-US" altLang="zh-CN" b="1" dirty="0">
              <a:solidFill>
                <a:srgbClr val="FF0000"/>
              </a:solidFill>
              <a:latin typeface="华文宋体" panose="02010600040101010101" pitchFamily="2" charset="-122"/>
              <a:ea typeface="华文宋体" panose="02010600040101010101" pitchFamily="2" charset="-122"/>
            </a:endParaRPr>
          </a:p>
          <a:p>
            <a:pPr marL="1257300" lvl="2" indent="-342900">
              <a:lnSpc>
                <a:spcPct val="150000"/>
              </a:lnSpc>
            </a:pPr>
            <a:r>
              <a:rPr lang="zh-CN" altLang="en-US" b="1" dirty="0">
                <a:solidFill>
                  <a:srgbClr val="FF0000"/>
                </a:solidFill>
                <a:latin typeface="华文宋体" panose="02010600040101010101" pitchFamily="2" charset="-122"/>
                <a:ea typeface="华文宋体" panose="02010600040101010101" pitchFamily="2" charset="-122"/>
              </a:rPr>
              <a:t>异步流密码：密钥流还依赖于加密数据</a:t>
            </a:r>
            <a:endParaRPr lang="en-US" altLang="zh-CN" b="1" dirty="0">
              <a:solidFill>
                <a:srgbClr val="FF0000"/>
              </a:solidFill>
              <a:latin typeface="华文宋体" panose="02010600040101010101" pitchFamily="2" charset="-122"/>
              <a:ea typeface="华文宋体" panose="02010600040101010101" pitchFamily="2" charset="-122"/>
            </a:endParaRPr>
          </a:p>
          <a:p>
            <a:pPr marL="457200" lvl="1" indent="0">
              <a:lnSpc>
                <a:spcPct val="150000"/>
              </a:lnSpc>
              <a:buNone/>
            </a:pPr>
            <a:endParaRPr lang="en-US" altLang="zh-CN" sz="2000" b="1" dirty="0" smtClean="0">
              <a:solidFill>
                <a:srgbClr val="FFFF00"/>
              </a:solidFill>
              <a:latin typeface="等线" panose="02010600030101010101" pitchFamily="2" charset="-122"/>
              <a:ea typeface="等线" panose="02010600030101010101" pitchFamily="2" charset="-122"/>
            </a:endParaRPr>
          </a:p>
          <a:p>
            <a:pPr marL="0" indent="0">
              <a:lnSpc>
                <a:spcPct val="150000"/>
              </a:lnSpc>
              <a:buNone/>
            </a:pPr>
            <a:endParaRPr lang="en-US" altLang="zh-CN" sz="2400" b="1" dirty="0" smtClean="0">
              <a:solidFill>
                <a:srgbClr val="FFFF00"/>
              </a:solidFill>
              <a:latin typeface="楷体" panose="02010609060101010101" pitchFamily="49" charset="-122"/>
              <a:ea typeface="楷体" panose="02010609060101010101" pitchFamily="49" charset="-122"/>
            </a:endParaRPr>
          </a:p>
        </p:txBody>
      </p:sp>
      <p:grpSp>
        <p:nvGrpSpPr>
          <p:cNvPr id="6" name="组合 5"/>
          <p:cNvGrpSpPr/>
          <p:nvPr/>
        </p:nvGrpSpPr>
        <p:grpSpPr>
          <a:xfrm>
            <a:off x="7785910" y="2464295"/>
            <a:ext cx="4237768" cy="3337360"/>
            <a:chOff x="7043468" y="914400"/>
            <a:chExt cx="4753451" cy="3781067"/>
          </a:xfrm>
        </p:grpSpPr>
        <p:sp>
          <p:nvSpPr>
            <p:cNvPr id="7" name="矩形 6"/>
            <p:cNvSpPr/>
            <p:nvPr/>
          </p:nvSpPr>
          <p:spPr>
            <a:xfrm>
              <a:off x="8297976" y="1773382"/>
              <a:ext cx="1648691" cy="9005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422666" y="1900488"/>
              <a:ext cx="1648691" cy="732262"/>
            </a:xfrm>
            <a:prstGeom prst="rect">
              <a:avLst/>
            </a:prstGeom>
            <a:noFill/>
          </p:spPr>
          <p:txBody>
            <a:bodyPr wrap="square" rtlCol="0">
              <a:spAutoFit/>
            </a:bodyPr>
            <a:lstStyle/>
            <a:p>
              <a:r>
                <a:rPr lang="en-US" altLang="zh-CN" dirty="0" smtClean="0">
                  <a:solidFill>
                    <a:srgbClr val="FF0000"/>
                  </a:solidFill>
                </a:rPr>
                <a:t>       KEY</a:t>
              </a:r>
            </a:p>
            <a:p>
              <a:r>
                <a:rPr lang="en-US" altLang="zh-CN" dirty="0" smtClean="0">
                  <a:solidFill>
                    <a:srgbClr val="FF0000"/>
                  </a:solidFill>
                </a:rPr>
                <a:t>GENERATOR</a:t>
              </a:r>
              <a:endParaRPr lang="zh-CN" altLang="en-US" dirty="0">
                <a:solidFill>
                  <a:srgbClr val="FF0000"/>
                </a:solidFill>
              </a:endParaRPr>
            </a:p>
          </p:txBody>
        </p:sp>
        <p:cxnSp>
          <p:nvCxnSpPr>
            <p:cNvPr id="9" name="直接箭头连接符 8"/>
            <p:cNvCxnSpPr>
              <a:endCxn id="7" idx="0"/>
            </p:cNvCxnSpPr>
            <p:nvPr/>
          </p:nvCxnSpPr>
          <p:spPr>
            <a:xfrm>
              <a:off x="9122321" y="1125384"/>
              <a:ext cx="1" cy="647998"/>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8769030" y="3436204"/>
              <a:ext cx="706582" cy="70658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7" idx="2"/>
              <a:endCxn id="10" idx="0"/>
            </p:cNvCxnSpPr>
            <p:nvPr/>
          </p:nvCxnSpPr>
          <p:spPr>
            <a:xfrm flipH="1">
              <a:off x="9122321" y="2673927"/>
              <a:ext cx="1" cy="76227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10" idx="2"/>
            </p:cNvCxnSpPr>
            <p:nvPr/>
          </p:nvCxnSpPr>
          <p:spPr>
            <a:xfrm>
              <a:off x="8008372" y="3789495"/>
              <a:ext cx="760658"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2"/>
            </p:cNvCxnSpPr>
            <p:nvPr/>
          </p:nvCxnSpPr>
          <p:spPr>
            <a:xfrm>
              <a:off x="8769030" y="3789495"/>
              <a:ext cx="1302327"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0"/>
              <a:endCxn id="10" idx="4"/>
            </p:cNvCxnSpPr>
            <p:nvPr/>
          </p:nvCxnSpPr>
          <p:spPr>
            <a:xfrm>
              <a:off x="9122321" y="3436204"/>
              <a:ext cx="0" cy="70658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9239413" y="1280045"/>
              <a:ext cx="944122" cy="369332"/>
            </a:xfrm>
            <a:prstGeom prst="rect">
              <a:avLst/>
            </a:prstGeom>
            <a:noFill/>
          </p:spPr>
          <p:txBody>
            <a:bodyPr wrap="square" rtlCol="0">
              <a:spAutoFit/>
            </a:bodyPr>
            <a:lstStyle/>
            <a:p>
              <a:r>
                <a:rPr lang="en-US" altLang="zh-CN" dirty="0" smtClean="0">
                  <a:solidFill>
                    <a:schemeClr val="accent1">
                      <a:lumMod val="50000"/>
                    </a:schemeClr>
                  </a:solidFill>
                </a:rPr>
                <a:t>KEY</a:t>
              </a:r>
              <a:endParaRPr lang="zh-CN" altLang="en-US" dirty="0">
                <a:solidFill>
                  <a:schemeClr val="accent1">
                    <a:lumMod val="50000"/>
                  </a:schemeClr>
                </a:solidFill>
              </a:endParaRPr>
            </a:p>
          </p:txBody>
        </p:sp>
        <p:sp>
          <p:nvSpPr>
            <p:cNvPr id="16" name="文本框 15"/>
            <p:cNvSpPr txBox="1"/>
            <p:nvPr/>
          </p:nvSpPr>
          <p:spPr>
            <a:xfrm>
              <a:off x="7043468" y="3588788"/>
              <a:ext cx="1446460" cy="627653"/>
            </a:xfrm>
            <a:prstGeom prst="rect">
              <a:avLst/>
            </a:prstGeom>
            <a:noFill/>
          </p:spPr>
          <p:txBody>
            <a:bodyPr wrap="square" rtlCol="0">
              <a:spAutoFit/>
            </a:bodyPr>
            <a:lstStyle/>
            <a:p>
              <a:r>
                <a:rPr lang="en-US" altLang="zh-CN" dirty="0" smtClean="0">
                  <a:solidFill>
                    <a:srgbClr val="002060"/>
                  </a:solidFill>
                </a:rPr>
                <a:t>P</a:t>
              </a:r>
              <a:r>
                <a:rPr lang="en-US" altLang="zh-CN" baseline="-25000" dirty="0" smtClean="0">
                  <a:solidFill>
                    <a:srgbClr val="002060"/>
                  </a:solidFill>
                </a:rPr>
                <a:t>0</a:t>
              </a:r>
              <a:r>
                <a:rPr lang="en-US" altLang="zh-CN" dirty="0" smtClean="0">
                  <a:solidFill>
                    <a:srgbClr val="002060"/>
                  </a:solidFill>
                </a:rPr>
                <a:t>P</a:t>
              </a:r>
              <a:r>
                <a:rPr lang="en-US" altLang="zh-CN" baseline="-25000" dirty="0" smtClean="0">
                  <a:solidFill>
                    <a:srgbClr val="002060"/>
                  </a:solidFill>
                </a:rPr>
                <a:t>1</a:t>
              </a:r>
              <a:r>
                <a:rPr lang="en-US" altLang="zh-CN" dirty="0" smtClean="0">
                  <a:solidFill>
                    <a:srgbClr val="002060"/>
                  </a:solidFill>
                </a:rPr>
                <a:t>…</a:t>
              </a:r>
              <a:r>
                <a:rPr lang="en-US" altLang="zh-CN" dirty="0" err="1" smtClean="0">
                  <a:solidFill>
                    <a:srgbClr val="002060"/>
                  </a:solidFill>
                </a:rPr>
                <a:t>P</a:t>
              </a:r>
              <a:r>
                <a:rPr lang="en-US" altLang="zh-CN" baseline="-25000" dirty="0" err="1">
                  <a:solidFill>
                    <a:srgbClr val="002060"/>
                  </a:solidFill>
                </a:rPr>
                <a:t>n</a:t>
              </a:r>
              <a:endParaRPr lang="zh-CN" altLang="en-US" baseline="-25000" dirty="0">
                <a:solidFill>
                  <a:srgbClr val="002060"/>
                </a:solidFill>
              </a:endParaRPr>
            </a:p>
            <a:p>
              <a:endParaRPr lang="zh-CN" altLang="en-US" baseline="-25000" dirty="0">
                <a:solidFill>
                  <a:srgbClr val="FFFF00"/>
                </a:solidFill>
              </a:endParaRPr>
            </a:p>
          </p:txBody>
        </p:sp>
        <p:sp>
          <p:nvSpPr>
            <p:cNvPr id="17" name="文本框 16"/>
            <p:cNvSpPr txBox="1"/>
            <p:nvPr/>
          </p:nvSpPr>
          <p:spPr>
            <a:xfrm>
              <a:off x="10071357" y="3588788"/>
              <a:ext cx="1725562" cy="627653"/>
            </a:xfrm>
            <a:prstGeom prst="rect">
              <a:avLst/>
            </a:prstGeom>
            <a:noFill/>
          </p:spPr>
          <p:txBody>
            <a:bodyPr wrap="square" rtlCol="0">
              <a:spAutoFit/>
            </a:bodyPr>
            <a:lstStyle/>
            <a:p>
              <a:r>
                <a:rPr lang="en-US" altLang="zh-CN" dirty="0" smtClean="0">
                  <a:solidFill>
                    <a:srgbClr val="002060"/>
                  </a:solidFill>
                </a:rPr>
                <a:t>C</a:t>
              </a:r>
              <a:r>
                <a:rPr lang="en-US" altLang="zh-CN" baseline="-25000" dirty="0" smtClean="0">
                  <a:solidFill>
                    <a:srgbClr val="002060"/>
                  </a:solidFill>
                </a:rPr>
                <a:t>0</a:t>
              </a:r>
              <a:r>
                <a:rPr lang="en-US" altLang="zh-CN" dirty="0" smtClean="0">
                  <a:solidFill>
                    <a:srgbClr val="002060"/>
                  </a:solidFill>
                </a:rPr>
                <a:t>C</a:t>
              </a:r>
              <a:r>
                <a:rPr lang="en-US" altLang="zh-CN" baseline="-25000" dirty="0" smtClean="0">
                  <a:solidFill>
                    <a:srgbClr val="002060"/>
                  </a:solidFill>
                </a:rPr>
                <a:t>1</a:t>
              </a:r>
              <a:r>
                <a:rPr lang="en-US" altLang="zh-CN" dirty="0" smtClean="0">
                  <a:solidFill>
                    <a:srgbClr val="002060"/>
                  </a:solidFill>
                </a:rPr>
                <a:t>…</a:t>
              </a:r>
              <a:r>
                <a:rPr lang="en-US" altLang="zh-CN" dirty="0">
                  <a:solidFill>
                    <a:srgbClr val="002060"/>
                  </a:solidFill>
                </a:rPr>
                <a:t>C</a:t>
              </a:r>
              <a:r>
                <a:rPr lang="en-US" altLang="zh-CN" baseline="-25000" dirty="0" smtClean="0">
                  <a:solidFill>
                    <a:srgbClr val="002060"/>
                  </a:solidFill>
                </a:rPr>
                <a:t>n</a:t>
              </a:r>
              <a:endParaRPr lang="zh-CN" altLang="en-US" baseline="-25000" dirty="0">
                <a:solidFill>
                  <a:srgbClr val="002060"/>
                </a:solidFill>
              </a:endParaRPr>
            </a:p>
            <a:p>
              <a:endParaRPr lang="zh-CN" altLang="en-US" baseline="-25000" dirty="0"/>
            </a:p>
          </p:txBody>
        </p:sp>
        <p:sp>
          <p:nvSpPr>
            <p:cNvPr id="18" name="文本框 17"/>
            <p:cNvSpPr txBox="1"/>
            <p:nvPr/>
          </p:nvSpPr>
          <p:spPr>
            <a:xfrm>
              <a:off x="8769030" y="4277032"/>
              <a:ext cx="706581" cy="418435"/>
            </a:xfrm>
            <a:prstGeom prst="rect">
              <a:avLst/>
            </a:prstGeom>
            <a:noFill/>
          </p:spPr>
          <p:txBody>
            <a:bodyPr wrap="square" rtlCol="0">
              <a:spAutoFit/>
            </a:bodyPr>
            <a:lstStyle/>
            <a:p>
              <a:r>
                <a:rPr lang="en-US" altLang="zh-CN" dirty="0" smtClean="0">
                  <a:solidFill>
                    <a:srgbClr val="FF0000"/>
                  </a:solidFill>
                </a:rPr>
                <a:t>XOR</a:t>
              </a:r>
              <a:endParaRPr lang="zh-CN" altLang="en-US" dirty="0">
                <a:solidFill>
                  <a:srgbClr val="FF0000"/>
                </a:solidFill>
              </a:endParaRPr>
            </a:p>
          </p:txBody>
        </p:sp>
        <p:sp>
          <p:nvSpPr>
            <p:cNvPr id="19" name="矩形 18"/>
            <p:cNvSpPr/>
            <p:nvPr/>
          </p:nvSpPr>
          <p:spPr>
            <a:xfrm>
              <a:off x="7043468" y="914400"/>
              <a:ext cx="4121057" cy="37319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72440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1774</TotalTime>
  <Words>3566</Words>
  <Application>Microsoft Office PowerPoint</Application>
  <PresentationFormat>宽屏</PresentationFormat>
  <Paragraphs>344</Paragraphs>
  <Slides>41</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等线</vt:lpstr>
      <vt:lpstr>仿宋</vt:lpstr>
      <vt:lpstr>黑体</vt:lpstr>
      <vt:lpstr>华文宋体</vt:lpstr>
      <vt:lpstr>华文中宋</vt:lpstr>
      <vt:lpstr>楷体</vt:lpstr>
      <vt:lpstr>宋体</vt:lpstr>
      <vt:lpstr>Arial</vt:lpstr>
      <vt:lpstr>Calibri</vt:lpstr>
      <vt:lpstr>Calibri Light</vt:lpstr>
      <vt:lpstr>Cambria Math</vt:lpstr>
      <vt:lpstr>Wingdings</vt:lpstr>
      <vt:lpstr>Office 主题</vt:lpstr>
      <vt:lpstr>密码学和基本技术</vt:lpstr>
      <vt:lpstr>概   述</vt:lpstr>
      <vt:lpstr>内容概要</vt:lpstr>
      <vt:lpstr>一、密码学发展简史</vt:lpstr>
      <vt:lpstr>二、现代密码学基础-1.数学基础</vt:lpstr>
      <vt:lpstr>二、现代密码学基础-1.数学基础</vt:lpstr>
      <vt:lpstr>二、现代密码学基础-2.密码学基本术语</vt:lpstr>
      <vt:lpstr>三、对称密码机制-1.信息加密模型</vt:lpstr>
      <vt:lpstr>三、对称密码机制-2.常用加密算法</vt:lpstr>
      <vt:lpstr>三、对称密码机制-2.常用加密算法</vt:lpstr>
      <vt:lpstr>三、对称密码机制</vt:lpstr>
      <vt:lpstr>三、对称密码机制</vt:lpstr>
      <vt:lpstr>三、对称密码机制</vt:lpstr>
      <vt:lpstr>三、对称密码机制</vt:lpstr>
      <vt:lpstr>三、对称密码机制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密码学和基本技术</dc:title>
  <dc:creator>admin</dc:creator>
  <cp:lastModifiedBy>rengz</cp:lastModifiedBy>
  <cp:revision>218</cp:revision>
  <dcterms:created xsi:type="dcterms:W3CDTF">2019-03-18T01:53:42Z</dcterms:created>
  <dcterms:modified xsi:type="dcterms:W3CDTF">2020-03-10T07:18:53Z</dcterms:modified>
</cp:coreProperties>
</file>