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9" r:id="rId2"/>
    <p:sldId id="274" r:id="rId3"/>
    <p:sldId id="452" r:id="rId4"/>
    <p:sldId id="453" r:id="rId5"/>
    <p:sldId id="454" r:id="rId6"/>
    <p:sldId id="455" r:id="rId7"/>
    <p:sldId id="456" r:id="rId8"/>
    <p:sldId id="457" r:id="rId9"/>
    <p:sldId id="458" r:id="rId10"/>
    <p:sldId id="459" r:id="rId11"/>
    <p:sldId id="29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p15:clr>
            <a:srgbClr val="A4A3A4"/>
          </p15:clr>
        </p15:guide>
        <p15:guide id="2" pos="3840">
          <p15:clr>
            <a:srgbClr val="A4A3A4"/>
          </p15:clr>
        </p15:guide>
        <p15:guide id="3" pos="461">
          <p15:clr>
            <a:srgbClr val="A4A3A4"/>
          </p15:clr>
        </p15:guide>
        <p15:guide id="4" pos="7219">
          <p15:clr>
            <a:srgbClr val="A4A3A4"/>
          </p15:clr>
        </p15:guide>
        <p15:guide id="5" orient="horz" pos="8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D1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09" autoAdjust="0"/>
    <p:restoredTop sz="94737" autoAdjust="0"/>
  </p:normalViewPr>
  <p:slideViewPr>
    <p:cSldViewPr snapToGrid="0" showGuides="1">
      <p:cViewPr varScale="1">
        <p:scale>
          <a:sx n="91" d="100"/>
          <a:sy n="91" d="100"/>
        </p:scale>
        <p:origin x="404" y="56"/>
      </p:cViewPr>
      <p:guideLst>
        <p:guide orient="horz" pos="2194"/>
        <p:guide pos="3840"/>
        <p:guide pos="461"/>
        <p:guide pos="7219"/>
        <p:guide orient="horz" pos="867"/>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A755-7502-47DC-89A2-0275E0A6FC3F}"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7B22-41A3-4436-8E67-11B2F2043F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A47B22-41A3-4436-8E67-11B2F2043F96}" type="slidenum">
              <a:rPr lang="zh-CN" altLang="en-US" smtClean="0"/>
              <a:t>1</a:t>
            </a:fld>
            <a:endParaRPr lang="zh-CN" altLang="en-US"/>
          </a:p>
        </p:txBody>
      </p:sp>
    </p:spTree>
    <p:extLst>
      <p:ext uri="{BB962C8B-B14F-4D97-AF65-F5344CB8AC3E}">
        <p14:creationId xmlns:p14="http://schemas.microsoft.com/office/powerpoint/2010/main" val="278465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009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7975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7808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9358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69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5738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5309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1889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79586" cy="6858000"/>
          </a:xfrm>
          <a:prstGeom prst="rect">
            <a:avLst/>
          </a:prstGeom>
        </p:spPr>
      </p:pic>
      <p:sp>
        <p:nvSpPr>
          <p:cNvPr id="11" name="文本框 10"/>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12" name="组 11"/>
          <p:cNvGrpSpPr/>
          <p:nvPr userDrawn="1"/>
        </p:nvGrpSpPr>
        <p:grpSpPr>
          <a:xfrm>
            <a:off x="386114" y="380625"/>
            <a:ext cx="11501087" cy="466540"/>
            <a:chOff x="386115" y="327038"/>
            <a:chExt cx="11310020" cy="476855"/>
          </a:xfrm>
        </p:grpSpPr>
        <p:sp>
          <p:nvSpPr>
            <p:cNvPr id="13" name="平行四边形 6"/>
            <p:cNvSpPr>
              <a:spLocks noChangeArrowheads="1"/>
            </p:cNvSpPr>
            <p:nvPr userDrawn="1"/>
          </p:nvSpPr>
          <p:spPr bwMode="auto">
            <a:xfrm>
              <a:off x="2167202" y="327038"/>
              <a:ext cx="9528933" cy="476855"/>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sz="100">
                <a:solidFill>
                  <a:srgbClr val="FFFFFF"/>
                </a:solidFill>
              </a:endParaRPr>
            </a:p>
          </p:txBody>
        </p:sp>
        <p:sp>
          <p:nvSpPr>
            <p:cNvPr id="14" name="平行四边形 7"/>
            <p:cNvSpPr>
              <a:spLocks noChangeArrowheads="1"/>
            </p:cNvSpPr>
            <p:nvPr userDrawn="1"/>
          </p:nvSpPr>
          <p:spPr bwMode="auto">
            <a:xfrm>
              <a:off x="386115" y="327038"/>
              <a:ext cx="1915297" cy="476855"/>
            </a:xfrm>
            <a:prstGeom prst="parallelogram">
              <a:avLst>
                <a:gd name="adj" fmla="val 41517"/>
              </a:avLst>
            </a:prstGeom>
            <a:solidFill>
              <a:srgbClr val="CF632F"/>
            </a:solidFill>
            <a:ln>
              <a:noFill/>
            </a:ln>
          </p:spPr>
          <p:txBody>
            <a:bodyPr anchor="ctr"/>
            <a:lstStyle/>
            <a:p>
              <a:pPr algn="ctr">
                <a:buFont typeface="Arial" panose="020B0604020202020204" pitchFamily="34" charset="0"/>
                <a:buNone/>
              </a:pPr>
              <a:endParaRPr lang="zh-CN" altLang="en-US" sz="100">
                <a:solidFill>
                  <a:srgbClr val="FFFFFF"/>
                </a:solidFill>
              </a:endParaRPr>
            </a:p>
          </p:txBody>
        </p:sp>
      </p:grpSp>
    </p:spTree>
    <p:extLst>
      <p:ext uri="{BB962C8B-B14F-4D97-AF65-F5344CB8AC3E}">
        <p14:creationId xmlns:p14="http://schemas.microsoft.com/office/powerpoint/2010/main" val="3541322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4_仅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79586" cy="6858000"/>
          </a:xfrm>
          <a:prstGeom prst="rect">
            <a:avLst/>
          </a:prstGeom>
        </p:spPr>
      </p:pic>
      <p:sp>
        <p:nvSpPr>
          <p:cNvPr id="11" name="文本框 10"/>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12" name="组 11"/>
          <p:cNvGrpSpPr/>
          <p:nvPr userDrawn="1"/>
        </p:nvGrpSpPr>
        <p:grpSpPr>
          <a:xfrm>
            <a:off x="386114" y="380625"/>
            <a:ext cx="11501087" cy="466540"/>
            <a:chOff x="386115" y="327038"/>
            <a:chExt cx="11310020" cy="476855"/>
          </a:xfrm>
        </p:grpSpPr>
        <p:sp>
          <p:nvSpPr>
            <p:cNvPr id="13" name="平行四边形 6"/>
            <p:cNvSpPr>
              <a:spLocks noChangeArrowheads="1"/>
            </p:cNvSpPr>
            <p:nvPr userDrawn="1"/>
          </p:nvSpPr>
          <p:spPr bwMode="auto">
            <a:xfrm>
              <a:off x="2167202" y="327038"/>
              <a:ext cx="9528933" cy="476855"/>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sz="100">
                <a:solidFill>
                  <a:srgbClr val="FFFFFF"/>
                </a:solidFill>
              </a:endParaRPr>
            </a:p>
          </p:txBody>
        </p:sp>
        <p:sp>
          <p:nvSpPr>
            <p:cNvPr id="14" name="平行四边形 7"/>
            <p:cNvSpPr>
              <a:spLocks noChangeArrowheads="1"/>
            </p:cNvSpPr>
            <p:nvPr userDrawn="1"/>
          </p:nvSpPr>
          <p:spPr bwMode="auto">
            <a:xfrm>
              <a:off x="386115" y="327038"/>
              <a:ext cx="1915297" cy="476855"/>
            </a:xfrm>
            <a:prstGeom prst="parallelogram">
              <a:avLst>
                <a:gd name="adj" fmla="val 41517"/>
              </a:avLst>
            </a:prstGeom>
            <a:solidFill>
              <a:srgbClr val="CF632F"/>
            </a:solidFill>
            <a:ln>
              <a:noFill/>
            </a:ln>
          </p:spPr>
          <p:txBody>
            <a:bodyPr anchor="ctr"/>
            <a:lstStyle/>
            <a:p>
              <a:pPr algn="ctr">
                <a:buFont typeface="Arial" panose="020B0604020202020204" pitchFamily="34" charset="0"/>
                <a:buNone/>
              </a:pPr>
              <a:endParaRPr lang="zh-CN" altLang="en-US" sz="100">
                <a:solidFill>
                  <a:srgbClr val="FFFFFF"/>
                </a:solidFill>
              </a:endParaRPr>
            </a:p>
          </p:txBody>
        </p:sp>
      </p:grpSp>
    </p:spTree>
    <p:extLst>
      <p:ext uri="{BB962C8B-B14F-4D97-AF65-F5344CB8AC3E}">
        <p14:creationId xmlns:p14="http://schemas.microsoft.com/office/powerpoint/2010/main" val="306961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a:stretch>
            <a:fillRect/>
          </a:stretch>
        </p:blipFill>
        <p:spPr>
          <a:xfrm>
            <a:off x="355691" y="-82146"/>
            <a:ext cx="3853006" cy="3700593"/>
          </a:xfrm>
          <a:prstGeom prst="rect">
            <a:avLst/>
          </a:prstGeom>
        </p:spPr>
      </p:pic>
      <p:grpSp>
        <p:nvGrpSpPr>
          <p:cNvPr id="10" name="组合 9"/>
          <p:cNvGrpSpPr/>
          <p:nvPr userDrawn="1"/>
        </p:nvGrpSpPr>
        <p:grpSpPr>
          <a:xfrm>
            <a:off x="10220325" y="512763"/>
            <a:ext cx="1239777" cy="388521"/>
            <a:chOff x="2571750" y="2305050"/>
            <a:chExt cx="7107238" cy="2227263"/>
          </a:xfrm>
          <a:solidFill>
            <a:srgbClr val="9C0C15"/>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5_仅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79586" cy="6858000"/>
          </a:xfrm>
          <a:prstGeom prst="rect">
            <a:avLst/>
          </a:prstGeom>
        </p:spPr>
      </p:pic>
      <p:sp>
        <p:nvSpPr>
          <p:cNvPr id="11" name="文本框 10"/>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12" name="组 11"/>
          <p:cNvGrpSpPr/>
          <p:nvPr userDrawn="1"/>
        </p:nvGrpSpPr>
        <p:grpSpPr>
          <a:xfrm>
            <a:off x="386114" y="380625"/>
            <a:ext cx="11501087" cy="466540"/>
            <a:chOff x="386115" y="327038"/>
            <a:chExt cx="11310020" cy="476855"/>
          </a:xfrm>
        </p:grpSpPr>
        <p:sp>
          <p:nvSpPr>
            <p:cNvPr id="13" name="平行四边形 6"/>
            <p:cNvSpPr>
              <a:spLocks noChangeArrowheads="1"/>
            </p:cNvSpPr>
            <p:nvPr userDrawn="1"/>
          </p:nvSpPr>
          <p:spPr bwMode="auto">
            <a:xfrm>
              <a:off x="2167202" y="327038"/>
              <a:ext cx="9528933" cy="476855"/>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sz="100">
                <a:solidFill>
                  <a:srgbClr val="FFFFFF"/>
                </a:solidFill>
              </a:endParaRPr>
            </a:p>
          </p:txBody>
        </p:sp>
        <p:sp>
          <p:nvSpPr>
            <p:cNvPr id="14" name="平行四边形 7"/>
            <p:cNvSpPr>
              <a:spLocks noChangeArrowheads="1"/>
            </p:cNvSpPr>
            <p:nvPr userDrawn="1"/>
          </p:nvSpPr>
          <p:spPr bwMode="auto">
            <a:xfrm>
              <a:off x="386115" y="327038"/>
              <a:ext cx="1915297" cy="476855"/>
            </a:xfrm>
            <a:prstGeom prst="parallelogram">
              <a:avLst>
                <a:gd name="adj" fmla="val 41517"/>
              </a:avLst>
            </a:prstGeom>
            <a:solidFill>
              <a:srgbClr val="CF632F"/>
            </a:solidFill>
            <a:ln>
              <a:noFill/>
            </a:ln>
          </p:spPr>
          <p:txBody>
            <a:bodyPr anchor="ctr"/>
            <a:lstStyle/>
            <a:p>
              <a:pPr algn="ctr">
                <a:buFont typeface="Arial" panose="020B0604020202020204" pitchFamily="34" charset="0"/>
                <a:buNone/>
              </a:pPr>
              <a:endParaRPr lang="zh-CN" altLang="en-US" sz="100">
                <a:solidFill>
                  <a:srgbClr val="FFFFFF"/>
                </a:solidFill>
              </a:endParaRPr>
            </a:p>
          </p:txBody>
        </p:sp>
      </p:grpSp>
    </p:spTree>
    <p:extLst>
      <p:ext uri="{BB962C8B-B14F-4D97-AF65-F5344CB8AC3E}">
        <p14:creationId xmlns:p14="http://schemas.microsoft.com/office/powerpoint/2010/main" val="183372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grpSp>
        <p:nvGrpSpPr>
          <p:cNvPr id="52" name="组合 51"/>
          <p:cNvGrpSpPr/>
          <p:nvPr userDrawn="1"/>
        </p:nvGrpSpPr>
        <p:grpSpPr>
          <a:xfrm>
            <a:off x="10220325" y="1287463"/>
            <a:ext cx="1239777" cy="388521"/>
            <a:chOff x="2571750" y="2305050"/>
            <a:chExt cx="7107238" cy="2227263"/>
          </a:xfrm>
          <a:solidFill>
            <a:srgbClr val="9C0C15"/>
          </a:solidFill>
        </p:grpSpPr>
        <p:sp>
          <p:nvSpPr>
            <p:cNvPr id="53"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任意多边形: 形状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userDrawn="1"/>
        </p:nvGrpSpPr>
        <p:grpSpPr>
          <a:xfrm>
            <a:off x="10220325" y="512763"/>
            <a:ext cx="1239777" cy="388521"/>
            <a:chOff x="2571750" y="2305050"/>
            <a:chExt cx="7107238" cy="2227263"/>
          </a:xfrm>
          <a:solidFill>
            <a:srgbClr val="9C0C15"/>
          </a:solidFill>
        </p:grpSpPr>
        <p:sp>
          <p:nvSpPr>
            <p:cNvPr id="7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10220325" y="512763"/>
            <a:ext cx="1239777" cy="388521"/>
            <a:chOff x="2571750" y="2305050"/>
            <a:chExt cx="7107238" cy="2227263"/>
          </a:xfrm>
          <a:solidFill>
            <a:srgbClr val="9C0C15"/>
          </a:solidFill>
        </p:grpSpPr>
        <p:sp>
          <p:nvSpPr>
            <p:cNvPr id="7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134" name="组合 133"/>
          <p:cNvGrpSpPr/>
          <p:nvPr userDrawn="1"/>
        </p:nvGrpSpPr>
        <p:grpSpPr>
          <a:xfrm>
            <a:off x="10220325" y="512763"/>
            <a:ext cx="1239777" cy="388521"/>
            <a:chOff x="2571750" y="2305050"/>
            <a:chExt cx="7107238" cy="2227263"/>
          </a:xfrm>
          <a:solidFill>
            <a:srgbClr val="9C0C15"/>
          </a:solidFill>
        </p:grpSpPr>
        <p:sp>
          <p:nvSpPr>
            <p:cNvPr id="13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2019/4/26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9" r:id="rId19"/>
    <p:sldLayoutId id="214748367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3654" y="87728"/>
            <a:ext cx="10907641" cy="3416320"/>
          </a:xfrm>
          <a:prstGeom prst="rect">
            <a:avLst/>
          </a:prstGeom>
          <a:noFill/>
        </p:spPr>
        <p:txBody>
          <a:bodyPr wrap="square" rtlCol="0">
            <a:spAutoFit/>
          </a:bodyPr>
          <a:lstStyle/>
          <a:p>
            <a:pPr algn="ctr">
              <a:lnSpc>
                <a:spcPct val="150000"/>
              </a:lnSpc>
            </a:pPr>
            <a:endParaRPr lang="en-US" altLang="zh-CN" sz="7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7200" b="1" dirty="0">
                <a:solidFill>
                  <a:schemeClr val="bg1"/>
                </a:solidFill>
                <a:latin typeface="微软雅黑" panose="020B0503020204020204" pitchFamily="34" charset="-122"/>
                <a:ea typeface="微软雅黑" panose="020B0503020204020204" pitchFamily="34" charset="-122"/>
              </a:rPr>
              <a:t>区</a:t>
            </a:r>
            <a:r>
              <a:rPr lang="zh-CN" altLang="en-US" sz="7200" b="1" dirty="0" smtClean="0">
                <a:solidFill>
                  <a:schemeClr val="bg1"/>
                </a:solidFill>
                <a:latin typeface="微软雅黑" panose="020B0503020204020204" pitchFamily="34" charset="-122"/>
                <a:ea typeface="微软雅黑" panose="020B0503020204020204" pitchFamily="34" charset="-122"/>
              </a:rPr>
              <a:t>块链架构</a:t>
            </a:r>
            <a:endParaRPr lang="en-US" altLang="zh-CN" sz="72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5"/>
          <p:cNvSpPr txBox="1"/>
          <p:nvPr/>
        </p:nvSpPr>
        <p:spPr>
          <a:xfrm>
            <a:off x="649414" y="348459"/>
            <a:ext cx="1560386" cy="419474"/>
          </a:xfrm>
          <a:prstGeom prst="rect">
            <a:avLst/>
          </a:prstGeom>
          <a:noFill/>
        </p:spPr>
        <p:txBody>
          <a:bodyPr wrap="square" lIns="0" tIns="0" rIns="0" bIns="0">
            <a:spAutoFit/>
          </a:bodyPr>
          <a:lstStyle/>
          <a:p>
            <a:pPr marR="0" lvl="0" indent="0" fontAlgn="auto">
              <a:lnSpc>
                <a:spcPts val="3580"/>
              </a:lnSpc>
              <a:spcBef>
                <a:spcPts val="0"/>
              </a:spcBef>
              <a:spcAft>
                <a:spcPts val="0"/>
              </a:spcAft>
              <a:buClrTx/>
              <a:buSzTx/>
              <a:buFontTx/>
              <a:buNone/>
              <a:tabLst/>
              <a:defRPr/>
            </a:pPr>
            <a:r>
              <a:rPr lang="zh-CN" altLang="en-US" sz="2400" b="1" spc="120" dirty="0">
                <a:solidFill>
                  <a:schemeClr val="bg1"/>
                </a:solidFill>
                <a:latin typeface="微软雅黑" panose="020B0503020204020204" pitchFamily="34" charset="-122"/>
                <a:ea typeface="微软雅黑" panose="020B0503020204020204" pitchFamily="34" charset="-122"/>
              </a:rPr>
              <a:t>互联链</a:t>
            </a:r>
          </a:p>
        </p:txBody>
      </p:sp>
      <p:sp>
        <p:nvSpPr>
          <p:cNvPr id="235" name="TextBox 25"/>
          <p:cNvSpPr txBox="1"/>
          <p:nvPr/>
        </p:nvSpPr>
        <p:spPr>
          <a:xfrm>
            <a:off x="2482378" y="348459"/>
            <a:ext cx="8904501" cy="419474"/>
          </a:xfrm>
          <a:prstGeom prst="rect">
            <a:avLst/>
          </a:prstGeom>
          <a:noFill/>
        </p:spPr>
        <p:txBody>
          <a:bodyPr wrap="square" lIns="0" tIns="0" rIns="0" bIns="0">
            <a:spAutoFit/>
          </a:bodyPr>
          <a:lstStyle/>
          <a:p>
            <a:pPr>
              <a:lnSpc>
                <a:spcPts val="3580"/>
              </a:lnSpc>
              <a:defRPr/>
            </a:pPr>
            <a:r>
              <a:rPr lang="zh-CN" altLang="en-US" sz="2400" spc="120" dirty="0">
                <a:solidFill>
                  <a:prstClr val="white"/>
                </a:solidFill>
                <a:latin typeface="微软雅黑" panose="020B0503020204020204" pitchFamily="34" charset="-122"/>
                <a:ea typeface="微软雅黑" panose="020B0503020204020204" pitchFamily="34" charset="-122"/>
              </a:rPr>
              <a:t>互联账本协议层架构</a:t>
            </a:r>
            <a:endParaRPr lang="en-US" altLang="zh-CN" sz="2400" spc="120" dirty="0">
              <a:solidFill>
                <a:prstClr val="white"/>
              </a:solidFill>
              <a:latin typeface="微软雅黑" panose="020B0503020204020204" pitchFamily="34" charset="-122"/>
              <a:ea typeface="微软雅黑" panose="020B0503020204020204" pitchFamily="34" charset="-122"/>
            </a:endParaRPr>
          </a:p>
        </p:txBody>
      </p:sp>
      <p:sp>
        <p:nvSpPr>
          <p:cNvPr id="5" name="Rectangle 157">
            <a:extLst>
              <a:ext uri="{FF2B5EF4-FFF2-40B4-BE49-F238E27FC236}">
                <a16:creationId xmlns:a16="http://schemas.microsoft.com/office/drawing/2014/main" id="{6ABE4201-5F6F-4ADF-9991-3DE90C0C25B4}"/>
              </a:ext>
            </a:extLst>
          </p:cNvPr>
          <p:cNvSpPr/>
          <p:nvPr/>
        </p:nvSpPr>
        <p:spPr>
          <a:xfrm>
            <a:off x="557623" y="6137247"/>
            <a:ext cx="10891579" cy="400105"/>
          </a:xfrm>
          <a:prstGeom prst="rect">
            <a:avLst/>
          </a:prstGeom>
        </p:spPr>
        <p:txBody>
          <a:bodyPr wrap="square" lIns="91435" tIns="45718" rIns="91435" bIns="45718">
            <a:spAutoFit/>
          </a:bodyPr>
          <a:lstStyle/>
          <a:p>
            <a:pPr lvl="0" defTabSz="914400"/>
            <a:r>
              <a:rPr lang="zh-CN" altLang="en-US" sz="2000" kern="0" dirty="0">
                <a:solidFill>
                  <a:schemeClr val="tx1">
                    <a:alpha val="99000"/>
                  </a:schemeClr>
                </a:solidFill>
                <a:latin typeface="+mj-ea"/>
                <a:ea typeface="+mj-ea"/>
              </a:rPr>
              <a:t>互联账本架构中，各层关系类似互联网的各层协议，每层只与相邻层做交互，不会跨层通信。</a:t>
            </a:r>
            <a:endParaRPr kumimoji="0" lang="en-US" sz="2000" i="0" u="none" strike="noStrike" kern="0" cap="none" spc="0" normalizeH="0" baseline="0" noProof="0" dirty="0">
              <a:ln>
                <a:noFill/>
              </a:ln>
              <a:solidFill>
                <a:schemeClr val="tx1">
                  <a:alpha val="99000"/>
                </a:schemeClr>
              </a:solidFill>
              <a:effectLst/>
              <a:uLnTx/>
              <a:uFillTx/>
              <a:latin typeface="+mj-ea"/>
              <a:ea typeface="+mj-ea"/>
            </a:endParaRPr>
          </a:p>
        </p:txBody>
      </p:sp>
      <p:pic>
        <p:nvPicPr>
          <p:cNvPr id="2" name="图片 1">
            <a:extLst>
              <a:ext uri="{FF2B5EF4-FFF2-40B4-BE49-F238E27FC236}">
                <a16:creationId xmlns:a16="http://schemas.microsoft.com/office/drawing/2014/main" id="{D4E7126F-CEEF-438B-BFE3-A17E544F52EC}"/>
              </a:ext>
            </a:extLst>
          </p:cNvPr>
          <p:cNvPicPr>
            <a:picLocks noChangeAspect="1"/>
          </p:cNvPicPr>
          <p:nvPr/>
        </p:nvPicPr>
        <p:blipFill>
          <a:blip r:embed="rId3"/>
          <a:stretch>
            <a:fillRect/>
          </a:stretch>
        </p:blipFill>
        <p:spPr>
          <a:xfrm>
            <a:off x="482600" y="1394460"/>
            <a:ext cx="10966602" cy="4343400"/>
          </a:xfrm>
          <a:prstGeom prst="rect">
            <a:avLst/>
          </a:prstGeom>
        </p:spPr>
      </p:pic>
    </p:spTree>
    <p:extLst>
      <p:ext uri="{BB962C8B-B14F-4D97-AF65-F5344CB8AC3E}">
        <p14:creationId xmlns:p14="http://schemas.microsoft.com/office/powerpoint/2010/main" val="85872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69160" y="1857665"/>
            <a:ext cx="9004300" cy="1446550"/>
          </a:xfrm>
          <a:prstGeom prst="rect">
            <a:avLst/>
          </a:prstGeom>
          <a:noFill/>
        </p:spPr>
        <p:txBody>
          <a:bodyPr wrap="square" rtlCol="0">
            <a:spAutoFit/>
          </a:bodyPr>
          <a:lstStyle/>
          <a:p>
            <a:pPr algn="ctr"/>
            <a:r>
              <a:rPr lang="en-US" altLang="zh-CN" sz="8800" b="1" dirty="0" smtClean="0">
                <a:solidFill>
                  <a:schemeClr val="bg1"/>
                </a:solidFill>
                <a:latin typeface="微软雅黑" panose="020B0503020204020204" pitchFamily="34" charset="-122"/>
                <a:ea typeface="微软雅黑" panose="020B0503020204020204" pitchFamily="34" charset="-122"/>
              </a:rPr>
              <a:t>Q&amp;A</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CFD7117A-B260-493D-8B23-FCE733312A96}"/>
              </a:ext>
            </a:extLst>
          </p:cNvPr>
          <p:cNvGrpSpPr/>
          <p:nvPr/>
        </p:nvGrpSpPr>
        <p:grpSpPr>
          <a:xfrm>
            <a:off x="4765037" y="1397153"/>
            <a:ext cx="6209929" cy="766313"/>
            <a:chOff x="4787938" y="679385"/>
            <a:chExt cx="6209929" cy="766313"/>
          </a:xfrm>
        </p:grpSpPr>
        <p:grpSp>
          <p:nvGrpSpPr>
            <p:cNvPr id="62" name="组合 1"/>
            <p:cNvGrpSpPr/>
            <p:nvPr/>
          </p:nvGrpSpPr>
          <p:grpSpPr>
            <a:xfrm>
              <a:off x="4787938" y="679385"/>
              <a:ext cx="735480" cy="766313"/>
              <a:chOff x="1675786" y="1147934"/>
              <a:chExt cx="3936651" cy="4101674"/>
            </a:xfrm>
          </p:grpSpPr>
          <p:grpSp>
            <p:nvGrpSpPr>
              <p:cNvPr id="64" name="组合 2"/>
              <p:cNvGrpSpPr/>
              <p:nvPr/>
            </p:nvGrpSpPr>
            <p:grpSpPr>
              <a:xfrm>
                <a:off x="1675786" y="1147934"/>
                <a:ext cx="3936651" cy="4101674"/>
                <a:chOff x="1256839" y="860950"/>
                <a:chExt cx="2952488" cy="3076255"/>
              </a:xfrm>
            </p:grpSpPr>
            <p:sp>
              <p:nvSpPr>
                <p:cNvPr id="66" name="Freeform 52"/>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67" name="Freeform 54"/>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68" name="Freeform 58"/>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6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0" name="Freeform 74"/>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65" name="Rectangle 9"/>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3" name="内容占位符 2">
              <a:extLst>
                <a:ext uri="{FF2B5EF4-FFF2-40B4-BE49-F238E27FC236}">
                  <a16:creationId xmlns:a16="http://schemas.microsoft.com/office/drawing/2014/main" id="{FCAFA9F3-B415-4901-8FD4-1BBCDFE2F77A}"/>
                </a:ext>
              </a:extLst>
            </p:cNvPr>
            <p:cNvSpPr txBox="1"/>
            <p:nvPr/>
          </p:nvSpPr>
          <p:spPr>
            <a:xfrm>
              <a:off x="5885890" y="690548"/>
              <a:ext cx="5111977"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区块链</a:t>
              </a:r>
              <a:r>
                <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：比特币区块链</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71" name="组合 70">
            <a:extLst>
              <a:ext uri="{FF2B5EF4-FFF2-40B4-BE49-F238E27FC236}">
                <a16:creationId xmlns:a16="http://schemas.microsoft.com/office/drawing/2014/main" id="{2BC29834-90E4-4ECD-90E3-DA8F188D690F}"/>
              </a:ext>
            </a:extLst>
          </p:cNvPr>
          <p:cNvGrpSpPr/>
          <p:nvPr/>
        </p:nvGrpSpPr>
        <p:grpSpPr>
          <a:xfrm>
            <a:off x="4765037" y="2260224"/>
            <a:ext cx="6209929" cy="766313"/>
            <a:chOff x="4787938" y="679385"/>
            <a:chExt cx="6209929" cy="766313"/>
          </a:xfrm>
        </p:grpSpPr>
        <p:grpSp>
          <p:nvGrpSpPr>
            <p:cNvPr id="72" name="组合 1">
              <a:extLst>
                <a:ext uri="{FF2B5EF4-FFF2-40B4-BE49-F238E27FC236}">
                  <a16:creationId xmlns:a16="http://schemas.microsoft.com/office/drawing/2014/main" id="{35658C3A-A485-43BD-81A2-E3836C53D8DF}"/>
                </a:ext>
              </a:extLst>
            </p:cNvPr>
            <p:cNvGrpSpPr/>
            <p:nvPr/>
          </p:nvGrpSpPr>
          <p:grpSpPr>
            <a:xfrm>
              <a:off x="4787938" y="679385"/>
              <a:ext cx="735480" cy="766313"/>
              <a:chOff x="1675786" y="1147934"/>
              <a:chExt cx="3936651" cy="4101674"/>
            </a:xfrm>
          </p:grpSpPr>
          <p:grpSp>
            <p:nvGrpSpPr>
              <p:cNvPr id="74" name="组合 2">
                <a:extLst>
                  <a:ext uri="{FF2B5EF4-FFF2-40B4-BE49-F238E27FC236}">
                    <a16:creationId xmlns:a16="http://schemas.microsoft.com/office/drawing/2014/main" id="{732D9BFB-C743-46FF-BCC1-6026C32A87F6}"/>
                  </a:ext>
                </a:extLst>
              </p:cNvPr>
              <p:cNvGrpSpPr/>
              <p:nvPr/>
            </p:nvGrpSpPr>
            <p:grpSpPr>
              <a:xfrm>
                <a:off x="1675786" y="1147934"/>
                <a:ext cx="3936651" cy="4101674"/>
                <a:chOff x="1256839" y="860950"/>
                <a:chExt cx="2952488" cy="3076255"/>
              </a:xfrm>
            </p:grpSpPr>
            <p:sp>
              <p:nvSpPr>
                <p:cNvPr id="76" name="Freeform 52">
                  <a:extLst>
                    <a:ext uri="{FF2B5EF4-FFF2-40B4-BE49-F238E27FC236}">
                      <a16:creationId xmlns:a16="http://schemas.microsoft.com/office/drawing/2014/main" id="{0060EFC2-97CE-4F1F-A73A-6E3E1CF838E1}"/>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7" name="Freeform 54">
                  <a:extLst>
                    <a:ext uri="{FF2B5EF4-FFF2-40B4-BE49-F238E27FC236}">
                      <a16:creationId xmlns:a16="http://schemas.microsoft.com/office/drawing/2014/main" id="{E16B9E43-1AA2-437F-A143-270851B26DA4}"/>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8" name="Freeform 58">
                  <a:extLst>
                    <a:ext uri="{FF2B5EF4-FFF2-40B4-BE49-F238E27FC236}">
                      <a16:creationId xmlns:a16="http://schemas.microsoft.com/office/drawing/2014/main" id="{1A9FE135-2956-40F8-AF6F-2E9E0D81012F}"/>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79" name="Freeform 73">
                  <a:extLst>
                    <a:ext uri="{FF2B5EF4-FFF2-40B4-BE49-F238E27FC236}">
                      <a16:creationId xmlns:a16="http://schemas.microsoft.com/office/drawing/2014/main" id="{B7F06367-C1BA-4522-9C24-A5D4038AD37A}"/>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0" name="Freeform 74">
                  <a:extLst>
                    <a:ext uri="{FF2B5EF4-FFF2-40B4-BE49-F238E27FC236}">
                      <a16:creationId xmlns:a16="http://schemas.microsoft.com/office/drawing/2014/main" id="{B8459C9A-DBE7-42D3-A5DC-B147F7A00B3F}"/>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75" name="Rectangle 9">
                <a:extLst>
                  <a:ext uri="{FF2B5EF4-FFF2-40B4-BE49-F238E27FC236}">
                    <a16:creationId xmlns:a16="http://schemas.microsoft.com/office/drawing/2014/main" id="{EFBB3E0E-DAF6-4557-B670-C1BB2208D9F2}"/>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73" name="内容占位符 2">
              <a:extLst>
                <a:ext uri="{FF2B5EF4-FFF2-40B4-BE49-F238E27FC236}">
                  <a16:creationId xmlns:a16="http://schemas.microsoft.com/office/drawing/2014/main" id="{9F37BA19-1BD1-452C-8A2E-33D1C0F00B74}"/>
                </a:ext>
              </a:extLst>
            </p:cNvPr>
            <p:cNvSpPr txBox="1"/>
            <p:nvPr/>
          </p:nvSpPr>
          <p:spPr>
            <a:xfrm>
              <a:off x="5885890" y="690548"/>
              <a:ext cx="5111977"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区块链</a:t>
              </a:r>
              <a:r>
                <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：以太坊区块链</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1" name="组合 80">
            <a:extLst>
              <a:ext uri="{FF2B5EF4-FFF2-40B4-BE49-F238E27FC236}">
                <a16:creationId xmlns:a16="http://schemas.microsoft.com/office/drawing/2014/main" id="{5BC8236C-4F5B-43CA-A676-35EE5F3540C5}"/>
              </a:ext>
            </a:extLst>
          </p:cNvPr>
          <p:cNvGrpSpPr/>
          <p:nvPr/>
        </p:nvGrpSpPr>
        <p:grpSpPr>
          <a:xfrm>
            <a:off x="4765037" y="3123295"/>
            <a:ext cx="6261481" cy="842160"/>
            <a:chOff x="4787938" y="679385"/>
            <a:chExt cx="6261481" cy="842160"/>
          </a:xfrm>
        </p:grpSpPr>
        <p:grpSp>
          <p:nvGrpSpPr>
            <p:cNvPr id="82" name="组合 1">
              <a:extLst>
                <a:ext uri="{FF2B5EF4-FFF2-40B4-BE49-F238E27FC236}">
                  <a16:creationId xmlns:a16="http://schemas.microsoft.com/office/drawing/2014/main" id="{A1167851-6B91-4A4D-9F54-514581C2348F}"/>
                </a:ext>
              </a:extLst>
            </p:cNvPr>
            <p:cNvGrpSpPr/>
            <p:nvPr/>
          </p:nvGrpSpPr>
          <p:grpSpPr>
            <a:xfrm>
              <a:off x="4787938" y="679385"/>
              <a:ext cx="735480" cy="766313"/>
              <a:chOff x="1675786" y="1147934"/>
              <a:chExt cx="3936651" cy="4101674"/>
            </a:xfrm>
          </p:grpSpPr>
          <p:grpSp>
            <p:nvGrpSpPr>
              <p:cNvPr id="84" name="组合 2">
                <a:extLst>
                  <a:ext uri="{FF2B5EF4-FFF2-40B4-BE49-F238E27FC236}">
                    <a16:creationId xmlns:a16="http://schemas.microsoft.com/office/drawing/2014/main" id="{BAAF48C4-2699-40F0-9E2E-73724745588B}"/>
                  </a:ext>
                </a:extLst>
              </p:cNvPr>
              <p:cNvGrpSpPr/>
              <p:nvPr/>
            </p:nvGrpSpPr>
            <p:grpSpPr>
              <a:xfrm>
                <a:off x="1675786" y="1147934"/>
                <a:ext cx="3936651" cy="4101674"/>
                <a:chOff x="1256839" y="860950"/>
                <a:chExt cx="2952488" cy="3076255"/>
              </a:xfrm>
            </p:grpSpPr>
            <p:sp>
              <p:nvSpPr>
                <p:cNvPr id="86" name="Freeform 52">
                  <a:extLst>
                    <a:ext uri="{FF2B5EF4-FFF2-40B4-BE49-F238E27FC236}">
                      <a16:creationId xmlns:a16="http://schemas.microsoft.com/office/drawing/2014/main" id="{2F7C684F-84F0-437A-B578-1EF0469F1434}"/>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7" name="Freeform 54">
                  <a:extLst>
                    <a:ext uri="{FF2B5EF4-FFF2-40B4-BE49-F238E27FC236}">
                      <a16:creationId xmlns:a16="http://schemas.microsoft.com/office/drawing/2014/main" id="{775E9FDC-D19D-4F13-BFF6-7FC3E8B2B323}"/>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8" name="Freeform 58">
                  <a:extLst>
                    <a:ext uri="{FF2B5EF4-FFF2-40B4-BE49-F238E27FC236}">
                      <a16:creationId xmlns:a16="http://schemas.microsoft.com/office/drawing/2014/main" id="{D0C3FB29-BE14-45D3-B984-CC8A77468E65}"/>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89" name="Freeform 73">
                  <a:extLst>
                    <a:ext uri="{FF2B5EF4-FFF2-40B4-BE49-F238E27FC236}">
                      <a16:creationId xmlns:a16="http://schemas.microsoft.com/office/drawing/2014/main" id="{FD88D9F5-0829-4591-9E17-80940D1EB474}"/>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0" name="Freeform 74">
                  <a:extLst>
                    <a:ext uri="{FF2B5EF4-FFF2-40B4-BE49-F238E27FC236}">
                      <a16:creationId xmlns:a16="http://schemas.microsoft.com/office/drawing/2014/main" id="{687E6BE4-D239-4855-92C6-88B4C41ED237}"/>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85" name="Rectangle 9">
                <a:extLst>
                  <a:ext uri="{FF2B5EF4-FFF2-40B4-BE49-F238E27FC236}">
                    <a16:creationId xmlns:a16="http://schemas.microsoft.com/office/drawing/2014/main" id="{15C944FB-0BFF-435C-AD7A-4781BF88BCB4}"/>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83" name="内容占位符 2">
              <a:extLst>
                <a:ext uri="{FF2B5EF4-FFF2-40B4-BE49-F238E27FC236}">
                  <a16:creationId xmlns:a16="http://schemas.microsoft.com/office/drawing/2014/main" id="{8FBBB2E6-1CE9-49EB-91E5-D2D2F7BF91A1}"/>
                </a:ext>
              </a:extLst>
            </p:cNvPr>
            <p:cNvSpPr txBox="1"/>
            <p:nvPr/>
          </p:nvSpPr>
          <p:spPr>
            <a:xfrm>
              <a:off x="5885890" y="690548"/>
              <a:ext cx="5163529" cy="830997"/>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a:t>
              </a:r>
              <a:r>
                <a:rPr lang="zh-CN" altLang="en-US"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块链</a:t>
              </a:r>
              <a:r>
                <a:rPr lang="en-US" altLang="zh-CN"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Fabric</a:t>
              </a:r>
              <a:r>
                <a:rPr lang="zh-CN" altLang="en-US" sz="3200" b="1" spc="120"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区块链</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1" name="组合 90">
            <a:extLst>
              <a:ext uri="{FF2B5EF4-FFF2-40B4-BE49-F238E27FC236}">
                <a16:creationId xmlns:a16="http://schemas.microsoft.com/office/drawing/2014/main" id="{79121DE5-41A7-4012-A00A-C62351301F05}"/>
              </a:ext>
            </a:extLst>
          </p:cNvPr>
          <p:cNvGrpSpPr/>
          <p:nvPr/>
        </p:nvGrpSpPr>
        <p:grpSpPr>
          <a:xfrm>
            <a:off x="4765037" y="3986366"/>
            <a:ext cx="5358414" cy="766313"/>
            <a:chOff x="4787938" y="679385"/>
            <a:chExt cx="5358414" cy="766313"/>
          </a:xfrm>
        </p:grpSpPr>
        <p:grpSp>
          <p:nvGrpSpPr>
            <p:cNvPr id="92" name="组合 1">
              <a:extLst>
                <a:ext uri="{FF2B5EF4-FFF2-40B4-BE49-F238E27FC236}">
                  <a16:creationId xmlns:a16="http://schemas.microsoft.com/office/drawing/2014/main" id="{59BBFEE4-5478-4F0E-8EFC-A7A9FEF7CC66}"/>
                </a:ext>
              </a:extLst>
            </p:cNvPr>
            <p:cNvGrpSpPr/>
            <p:nvPr/>
          </p:nvGrpSpPr>
          <p:grpSpPr>
            <a:xfrm>
              <a:off x="4787938" y="679385"/>
              <a:ext cx="735480" cy="766313"/>
              <a:chOff x="1675786" y="1147934"/>
              <a:chExt cx="3936651" cy="4101674"/>
            </a:xfrm>
          </p:grpSpPr>
          <p:grpSp>
            <p:nvGrpSpPr>
              <p:cNvPr id="94" name="组合 2">
                <a:extLst>
                  <a:ext uri="{FF2B5EF4-FFF2-40B4-BE49-F238E27FC236}">
                    <a16:creationId xmlns:a16="http://schemas.microsoft.com/office/drawing/2014/main" id="{EBFF09D1-EF9E-4386-ADE2-6F933DCE8AB1}"/>
                  </a:ext>
                </a:extLst>
              </p:cNvPr>
              <p:cNvGrpSpPr/>
              <p:nvPr/>
            </p:nvGrpSpPr>
            <p:grpSpPr>
              <a:xfrm>
                <a:off x="1675786" y="1147934"/>
                <a:ext cx="3936651" cy="4101674"/>
                <a:chOff x="1256839" y="860950"/>
                <a:chExt cx="2952488" cy="3076255"/>
              </a:xfrm>
            </p:grpSpPr>
            <p:sp>
              <p:nvSpPr>
                <p:cNvPr id="96" name="Freeform 52">
                  <a:extLst>
                    <a:ext uri="{FF2B5EF4-FFF2-40B4-BE49-F238E27FC236}">
                      <a16:creationId xmlns:a16="http://schemas.microsoft.com/office/drawing/2014/main" id="{ECD4376D-55EF-41C1-AE94-AD16F4795C7F}"/>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7" name="Freeform 54">
                  <a:extLst>
                    <a:ext uri="{FF2B5EF4-FFF2-40B4-BE49-F238E27FC236}">
                      <a16:creationId xmlns:a16="http://schemas.microsoft.com/office/drawing/2014/main" id="{0495073C-721D-44FF-B937-94A3F717D200}"/>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8" name="Freeform 58">
                  <a:extLst>
                    <a:ext uri="{FF2B5EF4-FFF2-40B4-BE49-F238E27FC236}">
                      <a16:creationId xmlns:a16="http://schemas.microsoft.com/office/drawing/2014/main" id="{74AAAFB9-C301-45C2-A37B-09CA32894A5B}"/>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99" name="Freeform 73">
                  <a:extLst>
                    <a:ext uri="{FF2B5EF4-FFF2-40B4-BE49-F238E27FC236}">
                      <a16:creationId xmlns:a16="http://schemas.microsoft.com/office/drawing/2014/main" id="{736C43EF-4274-408F-82A1-C73912962BE7}"/>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100" name="Freeform 74">
                  <a:extLst>
                    <a:ext uri="{FF2B5EF4-FFF2-40B4-BE49-F238E27FC236}">
                      <a16:creationId xmlns:a16="http://schemas.microsoft.com/office/drawing/2014/main" id="{0668B24E-7BB9-4217-AA9E-7CD014F98081}"/>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95" name="Rectangle 9">
                <a:extLst>
                  <a:ext uri="{FF2B5EF4-FFF2-40B4-BE49-F238E27FC236}">
                    <a16:creationId xmlns:a16="http://schemas.microsoft.com/office/drawing/2014/main" id="{BC80CD11-03C7-4C15-9C54-C430384E2470}"/>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93" name="内容占位符 2">
              <a:extLst>
                <a:ext uri="{FF2B5EF4-FFF2-40B4-BE49-F238E27FC236}">
                  <a16:creationId xmlns:a16="http://schemas.microsoft.com/office/drawing/2014/main" id="{9DDC08E2-91ED-478E-B97C-04EC7D7A693C}"/>
                </a:ext>
              </a:extLst>
            </p:cNvPr>
            <p:cNvSpPr txBox="1"/>
            <p:nvPr/>
          </p:nvSpPr>
          <p:spPr>
            <a:xfrm>
              <a:off x="5885890" y="690548"/>
              <a:ext cx="4260462"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区块链</a:t>
              </a:r>
              <a:r>
                <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：通用架构</a:t>
              </a:r>
              <a:endParaRPr lang="en-US" altLang="zh-CN" sz="32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2" name="组合 41">
            <a:extLst>
              <a:ext uri="{FF2B5EF4-FFF2-40B4-BE49-F238E27FC236}">
                <a16:creationId xmlns:a16="http://schemas.microsoft.com/office/drawing/2014/main" id="{79121DE5-41A7-4012-A00A-C62351301F05}"/>
              </a:ext>
            </a:extLst>
          </p:cNvPr>
          <p:cNvGrpSpPr/>
          <p:nvPr/>
        </p:nvGrpSpPr>
        <p:grpSpPr>
          <a:xfrm>
            <a:off x="4819545" y="4894921"/>
            <a:ext cx="4155199" cy="766313"/>
            <a:chOff x="4787938" y="679385"/>
            <a:chExt cx="4155199" cy="766313"/>
          </a:xfrm>
        </p:grpSpPr>
        <p:grpSp>
          <p:nvGrpSpPr>
            <p:cNvPr id="43" name="组合 1">
              <a:extLst>
                <a:ext uri="{FF2B5EF4-FFF2-40B4-BE49-F238E27FC236}">
                  <a16:creationId xmlns:a16="http://schemas.microsoft.com/office/drawing/2014/main" id="{59BBFEE4-5478-4F0E-8EFC-A7A9FEF7CC66}"/>
                </a:ext>
              </a:extLst>
            </p:cNvPr>
            <p:cNvGrpSpPr/>
            <p:nvPr/>
          </p:nvGrpSpPr>
          <p:grpSpPr>
            <a:xfrm>
              <a:off x="4787938" y="679385"/>
              <a:ext cx="735480" cy="766313"/>
              <a:chOff x="1675786" y="1147934"/>
              <a:chExt cx="3936651" cy="4101674"/>
            </a:xfrm>
          </p:grpSpPr>
          <p:grpSp>
            <p:nvGrpSpPr>
              <p:cNvPr id="45" name="组合 2">
                <a:extLst>
                  <a:ext uri="{FF2B5EF4-FFF2-40B4-BE49-F238E27FC236}">
                    <a16:creationId xmlns:a16="http://schemas.microsoft.com/office/drawing/2014/main" id="{EBFF09D1-EF9E-4386-ADE2-6F933DCE8AB1}"/>
                  </a:ext>
                </a:extLst>
              </p:cNvPr>
              <p:cNvGrpSpPr/>
              <p:nvPr/>
            </p:nvGrpSpPr>
            <p:grpSpPr>
              <a:xfrm>
                <a:off x="1675786" y="1147934"/>
                <a:ext cx="3936651" cy="4101674"/>
                <a:chOff x="1256839" y="860950"/>
                <a:chExt cx="2952488" cy="3076255"/>
              </a:xfrm>
            </p:grpSpPr>
            <p:sp>
              <p:nvSpPr>
                <p:cNvPr id="47" name="Freeform 52">
                  <a:extLst>
                    <a:ext uri="{FF2B5EF4-FFF2-40B4-BE49-F238E27FC236}">
                      <a16:creationId xmlns:a16="http://schemas.microsoft.com/office/drawing/2014/main" id="{ECD4376D-55EF-41C1-AE94-AD16F4795C7F}"/>
                    </a:ext>
                  </a:extLst>
                </p:cNvPr>
                <p:cNvSpPr/>
                <p:nvPr/>
              </p:nvSpPr>
              <p:spPr bwMode="auto">
                <a:xfrm>
                  <a:off x="1256839" y="1576546"/>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48" name="Freeform 54">
                  <a:extLst>
                    <a:ext uri="{FF2B5EF4-FFF2-40B4-BE49-F238E27FC236}">
                      <a16:creationId xmlns:a16="http://schemas.microsoft.com/office/drawing/2014/main" id="{0495073C-721D-44FF-B937-94A3F717D200}"/>
                    </a:ext>
                  </a:extLst>
                </p:cNvPr>
                <p:cNvSpPr/>
                <p:nvPr/>
              </p:nvSpPr>
              <p:spPr bwMode="auto">
                <a:xfrm>
                  <a:off x="1849154" y="860950"/>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49" name="Freeform 58">
                  <a:extLst>
                    <a:ext uri="{FF2B5EF4-FFF2-40B4-BE49-F238E27FC236}">
                      <a16:creationId xmlns:a16="http://schemas.microsoft.com/office/drawing/2014/main" id="{74AAAFB9-C301-45C2-A37B-09CA32894A5B}"/>
                    </a:ext>
                  </a:extLst>
                </p:cNvPr>
                <p:cNvSpPr/>
                <p:nvPr/>
              </p:nvSpPr>
              <p:spPr bwMode="auto">
                <a:xfrm>
                  <a:off x="1859036" y="2292555"/>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50" name="Freeform 73">
                  <a:extLst>
                    <a:ext uri="{FF2B5EF4-FFF2-40B4-BE49-F238E27FC236}">
                      <a16:creationId xmlns:a16="http://schemas.microsoft.com/office/drawing/2014/main" id="{736C43EF-4274-408F-82A1-C73912962BE7}"/>
                    </a:ext>
                  </a:extLst>
                </p:cNvPr>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sp>
              <p:nvSpPr>
                <p:cNvPr id="51" name="Freeform 74">
                  <a:extLst>
                    <a:ext uri="{FF2B5EF4-FFF2-40B4-BE49-F238E27FC236}">
                      <a16:creationId xmlns:a16="http://schemas.microsoft.com/office/drawing/2014/main" id="{0668B24E-7BB9-4217-AA9E-7CD014F98081}"/>
                    </a:ext>
                  </a:extLst>
                </p:cNvPr>
                <p:cNvSpPr/>
                <p:nvPr/>
              </p:nvSpPr>
              <p:spPr bwMode="auto">
                <a:xfrm>
                  <a:off x="3179039" y="185220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4400" kern="0">
                    <a:solidFill>
                      <a:sysClr val="windowText" lastClr="000000"/>
                    </a:solidFill>
                  </a:endParaRPr>
                </a:p>
              </p:txBody>
            </p:sp>
          </p:grpSp>
          <p:sp>
            <p:nvSpPr>
              <p:cNvPr id="46" name="Rectangle 9">
                <a:extLst>
                  <a:ext uri="{FF2B5EF4-FFF2-40B4-BE49-F238E27FC236}">
                    <a16:creationId xmlns:a16="http://schemas.microsoft.com/office/drawing/2014/main" id="{BC80CD11-03C7-4C15-9C54-C430384E2470}"/>
                  </a:ext>
                </a:extLst>
              </p:cNvPr>
              <p:cNvSpPr/>
              <p:nvPr/>
            </p:nvSpPr>
            <p:spPr>
              <a:xfrm>
                <a:off x="2305627" y="1965430"/>
                <a:ext cx="2419199" cy="1753838"/>
              </a:xfrm>
              <a:prstGeom prst="rect">
                <a:avLst/>
              </a:prstGeom>
            </p:spPr>
            <p:txBody>
              <a:bodyPr wrap="square">
                <a:noAutofit/>
              </a:bodyPr>
              <a:lstStyle/>
              <a:p>
                <a:pPr algn="ctr" defTabSz="1218565"/>
                <a:r>
                  <a:rPr lang="en-US" altLang="zh-CN" sz="2800" b="1" kern="0"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4" name="内容占位符 2">
              <a:extLst>
                <a:ext uri="{FF2B5EF4-FFF2-40B4-BE49-F238E27FC236}">
                  <a16:creationId xmlns:a16="http://schemas.microsoft.com/office/drawing/2014/main" id="{9DDC08E2-91ED-478E-B97C-04EC7D7A693C}"/>
                </a:ext>
              </a:extLst>
            </p:cNvPr>
            <p:cNvSpPr txBox="1"/>
            <p:nvPr/>
          </p:nvSpPr>
          <p:spPr>
            <a:xfrm>
              <a:off x="5885890" y="690548"/>
              <a:ext cx="3057247" cy="743986"/>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32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互联链架构剖析</a:t>
              </a:r>
              <a:endParaRPr lang="en-US" altLang="zh-CN" sz="32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 14"/>
          <p:cNvGrpSpPr/>
          <p:nvPr/>
        </p:nvGrpSpPr>
        <p:grpSpPr>
          <a:xfrm>
            <a:off x="-24007" y="-2956"/>
            <a:ext cx="12203942" cy="6878885"/>
            <a:chOff x="-11942" y="-2956"/>
            <a:chExt cx="12203942" cy="6878885"/>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79586" cy="6858000"/>
            </a:xfrm>
            <a:prstGeom prst="rect">
              <a:avLst/>
            </a:prstGeom>
          </p:spPr>
        </p:pic>
        <p:sp>
          <p:nvSpPr>
            <p:cNvPr id="23" name="矩形 22"/>
            <p:cNvSpPr/>
            <p:nvPr/>
          </p:nvSpPr>
          <p:spPr>
            <a:xfrm>
              <a:off x="-11942" y="-2956"/>
              <a:ext cx="12203942" cy="201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25" name="矩形 24"/>
            <p:cNvSpPr/>
            <p:nvPr/>
          </p:nvSpPr>
          <p:spPr>
            <a:xfrm>
              <a:off x="-1" y="6695154"/>
              <a:ext cx="12192001" cy="180775"/>
            </a:xfrm>
            <a:prstGeom prst="rect">
              <a:avLst/>
            </a:prstGeom>
            <a:solidFill>
              <a:srgbClr val="CF6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grpSp>
      <p:sp>
        <p:nvSpPr>
          <p:cNvPr id="24" name="矩形 23"/>
          <p:cNvSpPr/>
          <p:nvPr/>
        </p:nvSpPr>
        <p:spPr>
          <a:xfrm>
            <a:off x="-11942" y="-2955"/>
            <a:ext cx="12192000" cy="164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23" name="矩形 122"/>
          <p:cNvSpPr/>
          <p:nvPr/>
        </p:nvSpPr>
        <p:spPr>
          <a:xfrm>
            <a:off x="-1" y="6695155"/>
            <a:ext cx="12381875" cy="164666"/>
          </a:xfrm>
          <a:prstGeom prst="rect">
            <a:avLst/>
          </a:prstGeom>
          <a:solidFill>
            <a:srgbClr val="CF6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Arial"/>
                <a:ea typeface="黑体" panose="02010609060101010101" pitchFamily="49" charset="-122"/>
                <a:cs typeface="+mn-cs"/>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Arial"/>
                <a:ea typeface="黑体" panose="02010609060101010101" pitchFamily="49" charset="-122"/>
                <a:cs typeface="+mn-cs"/>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Text" lastClr="000000"/>
                </a:solidFill>
                <a:effectLst/>
                <a:uLnTx/>
                <a:uFillTx/>
                <a:latin typeface="Arial"/>
                <a:ea typeface="黑体" panose="02010609060101010101" pitchFamily="49" charset="-122"/>
                <a:cs typeface="+mn-cs"/>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Arial"/>
                <a:ea typeface="黑体" panose="02010609060101010101" pitchFamily="49" charset="-122"/>
                <a:cs typeface="+mn-cs"/>
              </a:endParaRPr>
            </a:p>
          </p:txBody>
        </p:sp>
      </p:grpSp>
      <p:sp>
        <p:nvSpPr>
          <p:cNvPr id="22" name="内容占位符 2"/>
          <p:cNvSpPr txBox="1"/>
          <p:nvPr/>
        </p:nvSpPr>
        <p:spPr>
          <a:xfrm>
            <a:off x="1332362" y="2914054"/>
            <a:ext cx="2395493" cy="567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580"/>
              </a:lnSpc>
              <a:spcBef>
                <a:spcPts val="1000"/>
              </a:spcBef>
              <a:spcAft>
                <a:spcPts val="0"/>
              </a:spcAft>
              <a:buClrTx/>
              <a:buSzTx/>
              <a:buFont typeface="Arial" panose="020B0604020202020204" pitchFamily="34" charset="0"/>
              <a:buNone/>
              <a:tabLst/>
              <a:defRPr/>
            </a:pPr>
            <a:r>
              <a:rPr kumimoji="0" lang="en-US" altLang="zh-CN" sz="3600" b="1" i="0" u="none" strike="noStrike" kern="1200" cap="none" spc="0" normalizeH="0" baseline="0" noProof="0" dirty="0" smtClean="0">
                <a:ln>
                  <a:noFill/>
                </a:ln>
                <a:solidFill>
                  <a:srgbClr val="4C5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PART</a:t>
            </a:r>
            <a:r>
              <a:rPr lang="en-US" altLang="zh-CN" sz="6600" b="1" noProof="0"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6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6600" b="1" i="0" u="none" strike="noStrike" kern="1200" cap="none" spc="0" normalizeH="0" baseline="0" noProof="0" dirty="0">
              <a:ln>
                <a:noFill/>
              </a:ln>
              <a:solidFill>
                <a:srgbClr val="4C505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内容占位符 2">
            <a:extLst>
              <a:ext uri="{FF2B5EF4-FFF2-40B4-BE49-F238E27FC236}">
                <a16:creationId xmlns:a16="http://schemas.microsoft.com/office/drawing/2014/main" id="{1354B116-99F8-4733-BFE8-E9BE6800D25C}"/>
              </a:ext>
            </a:extLst>
          </p:cNvPr>
          <p:cNvSpPr txBox="1">
            <a:spLocks/>
          </p:cNvSpPr>
          <p:nvPr/>
        </p:nvSpPr>
        <p:spPr>
          <a:xfrm>
            <a:off x="5752504" y="1965624"/>
            <a:ext cx="5525096" cy="10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48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区块链</a:t>
            </a:r>
            <a:r>
              <a:rPr lang="en-US" altLang="zh-CN" sz="48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3.0</a:t>
            </a:r>
          </a:p>
        </p:txBody>
      </p:sp>
      <p:sp>
        <p:nvSpPr>
          <p:cNvPr id="27" name="内容占位符 2">
            <a:extLst>
              <a:ext uri="{FF2B5EF4-FFF2-40B4-BE49-F238E27FC236}">
                <a16:creationId xmlns:a16="http://schemas.microsoft.com/office/drawing/2014/main" id="{80162D7D-8F71-47E7-9735-6C37EA668FC3}"/>
              </a:ext>
            </a:extLst>
          </p:cNvPr>
          <p:cNvSpPr txBox="1">
            <a:spLocks/>
          </p:cNvSpPr>
          <p:nvPr/>
        </p:nvSpPr>
        <p:spPr>
          <a:xfrm>
            <a:off x="5752504" y="3033033"/>
            <a:ext cx="5525096" cy="9832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4800" b="1" spc="120" dirty="0">
                <a:solidFill>
                  <a:srgbClr val="CF632F"/>
                </a:solidFill>
                <a:latin typeface="微软雅黑" panose="020B0503020204020204" pitchFamily="34" charset="-122"/>
                <a:ea typeface="微软雅黑" panose="020B0503020204020204" pitchFamily="34" charset="-122"/>
              </a:rPr>
              <a:t>通用架构</a:t>
            </a:r>
            <a:endParaRPr lang="en-US" altLang="zh-CN" sz="48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矩形 27">
            <a:extLst>
              <a:ext uri="{FF2B5EF4-FFF2-40B4-BE49-F238E27FC236}">
                <a16:creationId xmlns:a16="http://schemas.microsoft.com/office/drawing/2014/main" id="{F2F56DCF-3A3C-45D8-85CF-62147C571121}"/>
              </a:ext>
            </a:extLst>
          </p:cNvPr>
          <p:cNvSpPr/>
          <p:nvPr/>
        </p:nvSpPr>
        <p:spPr bwMode="auto">
          <a:xfrm flipV="1">
            <a:off x="5878286" y="3018972"/>
            <a:ext cx="3677194" cy="45719"/>
          </a:xfrm>
          <a:prstGeom prst="rect">
            <a:avLst/>
          </a:prstGeom>
          <a:solidFill>
            <a:srgbClr val="579089"/>
          </a:solidFill>
          <a:ln>
            <a:noFill/>
          </a:ln>
        </p:spPr>
        <p:txBody>
          <a:bodyPr rtlCol="0" anchor="ctr"/>
          <a:lstStyle/>
          <a:p>
            <a:pPr algn="ctr"/>
            <a:endParaRPr lang="zh-CN" altLang="en-US"/>
          </a:p>
        </p:txBody>
      </p:sp>
      <p:sp>
        <p:nvSpPr>
          <p:cNvPr id="29" name="矩形 28">
            <a:extLst>
              <a:ext uri="{FF2B5EF4-FFF2-40B4-BE49-F238E27FC236}">
                <a16:creationId xmlns:a16="http://schemas.microsoft.com/office/drawing/2014/main" id="{102A308A-D72F-4702-BB86-ED52FAB69151}"/>
              </a:ext>
            </a:extLst>
          </p:cNvPr>
          <p:cNvSpPr/>
          <p:nvPr/>
        </p:nvSpPr>
        <p:spPr bwMode="auto">
          <a:xfrm flipV="1">
            <a:off x="5878286" y="3088258"/>
            <a:ext cx="3677194" cy="45719"/>
          </a:xfrm>
          <a:prstGeom prst="rect">
            <a:avLst/>
          </a:prstGeom>
          <a:solidFill>
            <a:srgbClr val="F6CA59"/>
          </a:solidFill>
          <a:ln>
            <a:noFill/>
          </a:ln>
        </p:spPr>
        <p:txBody>
          <a:bodyPr rtlCol="0" anchor="ctr"/>
          <a:lstStyle/>
          <a:p>
            <a:pPr algn="ctr"/>
            <a:endParaRPr lang="zh-CN" altLang="en-US"/>
          </a:p>
        </p:txBody>
      </p:sp>
    </p:spTree>
    <p:extLst>
      <p:ext uri="{BB962C8B-B14F-4D97-AF65-F5344CB8AC3E}">
        <p14:creationId xmlns:p14="http://schemas.microsoft.com/office/powerpoint/2010/main" val="182387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5"/>
          <p:cNvSpPr txBox="1"/>
          <p:nvPr/>
        </p:nvSpPr>
        <p:spPr>
          <a:xfrm>
            <a:off x="649414" y="348459"/>
            <a:ext cx="1560386" cy="419474"/>
          </a:xfrm>
          <a:prstGeom prst="rect">
            <a:avLst/>
          </a:prstGeom>
          <a:noFill/>
        </p:spPr>
        <p:txBody>
          <a:bodyPr wrap="square" lIns="0" tIns="0" rIns="0" bIns="0">
            <a:spAutoFit/>
          </a:bodyPr>
          <a:lstStyle/>
          <a:p>
            <a:pPr marR="0" lvl="0" indent="0" fontAlgn="auto">
              <a:lnSpc>
                <a:spcPts val="3580"/>
              </a:lnSpc>
              <a:spcBef>
                <a:spcPts val="0"/>
              </a:spcBef>
              <a:spcAft>
                <a:spcPts val="0"/>
              </a:spcAft>
              <a:buClrTx/>
              <a:buSzTx/>
              <a:buFontTx/>
              <a:buNone/>
              <a:tabLst/>
              <a:defRPr/>
            </a:pPr>
            <a:r>
              <a:rPr lang="zh-CN" altLang="en-US" sz="2400" b="1" spc="120" dirty="0">
                <a:solidFill>
                  <a:schemeClr val="bg1"/>
                </a:solidFill>
                <a:latin typeface="微软雅黑" panose="020B0503020204020204" pitchFamily="34" charset="-122"/>
                <a:ea typeface="微软雅黑" panose="020B0503020204020204" pitchFamily="34" charset="-122"/>
              </a:rPr>
              <a:t>区块链</a:t>
            </a:r>
            <a:r>
              <a:rPr lang="en-US" altLang="zh-CN" sz="2400" b="1" spc="120" dirty="0">
                <a:solidFill>
                  <a:schemeClr val="bg1"/>
                </a:solidFill>
                <a:latin typeface="微软雅黑" panose="020B0503020204020204" pitchFamily="34" charset="-122"/>
                <a:ea typeface="微软雅黑" panose="020B0503020204020204" pitchFamily="34" charset="-122"/>
              </a:rPr>
              <a:t>3.0</a:t>
            </a:r>
            <a:endParaRPr lang="zh-CN" altLang="en-US" sz="2400" b="1" spc="120" dirty="0">
              <a:solidFill>
                <a:schemeClr val="bg1"/>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437DEBB4-C757-4B24-B134-3C6A17F93D2C}"/>
              </a:ext>
            </a:extLst>
          </p:cNvPr>
          <p:cNvGrpSpPr/>
          <p:nvPr/>
        </p:nvGrpSpPr>
        <p:grpSpPr>
          <a:xfrm>
            <a:off x="473519" y="1310640"/>
            <a:ext cx="3422351" cy="5057674"/>
            <a:chOff x="7177087" y="926898"/>
            <a:chExt cx="4282552" cy="3114584"/>
          </a:xfrm>
        </p:grpSpPr>
        <p:sp>
          <p:nvSpPr>
            <p:cNvPr id="4" name="圆角矩形 1">
              <a:extLst>
                <a:ext uri="{FF2B5EF4-FFF2-40B4-BE49-F238E27FC236}">
                  <a16:creationId xmlns:a16="http://schemas.microsoft.com/office/drawing/2014/main" id="{3FDFD582-05A4-4A96-AD1A-B21E5C8E67D8}"/>
                </a:ext>
              </a:extLst>
            </p:cNvPr>
            <p:cNvSpPr/>
            <p:nvPr/>
          </p:nvSpPr>
          <p:spPr>
            <a:xfrm>
              <a:off x="7177087" y="926898"/>
              <a:ext cx="4282552" cy="3114584"/>
            </a:xfrm>
            <a:prstGeom prst="roundRect">
              <a:avLst>
                <a:gd name="adj" fmla="val 2625"/>
              </a:avLst>
            </a:prstGeom>
            <a:solidFill>
              <a:schemeClr val="bg1"/>
            </a:solidFill>
            <a:ln w="3810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黑体" panose="02010609060101010101" pitchFamily="49" charset="-122"/>
                <a:cs typeface="+mn-cs"/>
              </a:endParaRPr>
            </a:p>
          </p:txBody>
        </p:sp>
        <p:sp>
          <p:nvSpPr>
            <p:cNvPr id="5" name="任意多边形 22">
              <a:extLst>
                <a:ext uri="{FF2B5EF4-FFF2-40B4-BE49-F238E27FC236}">
                  <a16:creationId xmlns:a16="http://schemas.microsoft.com/office/drawing/2014/main" id="{825DDC82-F972-4E31-8E59-61AD6E92B148}"/>
                </a:ext>
              </a:extLst>
            </p:cNvPr>
            <p:cNvSpPr/>
            <p:nvPr/>
          </p:nvSpPr>
          <p:spPr>
            <a:xfrm>
              <a:off x="7491542" y="1119840"/>
              <a:ext cx="3653642" cy="2728700"/>
            </a:xfrm>
            <a:custGeom>
              <a:avLst/>
              <a:gdLst>
                <a:gd name="connsiteX0" fmla="*/ 0 w 1643348"/>
                <a:gd name="connsiteY0" fmla="*/ 0 h 555498"/>
                <a:gd name="connsiteX1" fmla="*/ 1643348 w 1643348"/>
                <a:gd name="connsiteY1" fmla="*/ 0 h 555498"/>
                <a:gd name="connsiteX2" fmla="*/ 1643348 w 1643348"/>
                <a:gd name="connsiteY2" fmla="*/ 555498 h 555498"/>
                <a:gd name="connsiteX3" fmla="*/ 0 w 1643348"/>
                <a:gd name="connsiteY3" fmla="*/ 555498 h 555498"/>
                <a:gd name="connsiteX4" fmla="*/ 0 w 1643348"/>
                <a:gd name="connsiteY4" fmla="*/ 0 h 555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348" h="555498">
                  <a:moveTo>
                    <a:pt x="0" y="0"/>
                  </a:moveTo>
                  <a:lnTo>
                    <a:pt x="1643348" y="0"/>
                  </a:lnTo>
                  <a:lnTo>
                    <a:pt x="1643348" y="555498"/>
                  </a:lnTo>
                  <a:lnTo>
                    <a:pt x="0" y="555498"/>
                  </a:lnTo>
                  <a:lnTo>
                    <a:pt x="0" y="0"/>
                  </a:lnTo>
                  <a:close/>
                </a:path>
              </a:pathLst>
            </a:custGeom>
          </p:spPr>
          <p:txBody>
            <a:bodyPr vert="horz" lIns="68562" tIns="34281" rIns="68562" bIns="34281" rtlCol="0" anchor="ctr">
              <a:noAutofit/>
            </a:bodyPr>
            <a:lstStyle/>
            <a:p>
              <a:pPr lvl="0">
                <a:lnSpc>
                  <a:spcPct val="120000"/>
                </a:lnSpc>
              </a:pPr>
              <a:r>
                <a:rPr lang="zh-CN" altLang="en-US" sz="2000" spc="120" dirty="0">
                  <a:solidFill>
                    <a:prstClr val="black"/>
                  </a:solidFill>
                  <a:latin typeface="微软雅黑" panose="020B0503020204020204" pitchFamily="34" charset="-122"/>
                  <a:ea typeface="微软雅黑" panose="020B0503020204020204" pitchFamily="34" charset="-122"/>
                </a:rPr>
                <a:t>区块链</a:t>
              </a:r>
              <a:r>
                <a:rPr lang="en-US" altLang="zh-CN" sz="2000" spc="120" dirty="0">
                  <a:solidFill>
                    <a:prstClr val="black"/>
                  </a:solidFill>
                  <a:latin typeface="微软雅黑" panose="020B0503020204020204" pitchFamily="34" charset="-122"/>
                  <a:ea typeface="微软雅黑" panose="020B0503020204020204" pitchFamily="34" charset="-122"/>
                </a:rPr>
                <a:t>3.0</a:t>
              </a:r>
              <a:r>
                <a:rPr lang="zh-CN" altLang="en-US" sz="2000" spc="120" dirty="0">
                  <a:solidFill>
                    <a:prstClr val="black"/>
                  </a:solidFill>
                  <a:latin typeface="微软雅黑" panose="020B0503020204020204" pitchFamily="34" charset="-122"/>
                  <a:ea typeface="微软雅黑" panose="020B0503020204020204" pitchFamily="34" charset="-122"/>
                </a:rPr>
                <a:t>是价值互联网的内核。区块链能够对于每一个互联网中代表价值的信息和字节进行产权确认、计量和存储，从而实现资产在区块链上可被追踪、控制和交易，其应用能够扩展到任何有需求的领域，包括审计公证、医疗、投票、物流等领域，进而到整个社会。</a:t>
              </a:r>
              <a:endParaRPr kumimoji="0" lang="en-US" altLang="zh-CN" sz="2000" b="1" i="0" u="none" strike="noStrike" kern="1200" cap="none" spc="12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a:extLst>
              <a:ext uri="{FF2B5EF4-FFF2-40B4-BE49-F238E27FC236}">
                <a16:creationId xmlns:a16="http://schemas.microsoft.com/office/drawing/2014/main" id="{DA01A163-6855-486D-80DF-6F39FAD82FEA}"/>
              </a:ext>
            </a:extLst>
          </p:cNvPr>
          <p:cNvPicPr>
            <a:picLocks noChangeAspect="1"/>
          </p:cNvPicPr>
          <p:nvPr/>
        </p:nvPicPr>
        <p:blipFill>
          <a:blip r:embed="rId3"/>
          <a:stretch>
            <a:fillRect/>
          </a:stretch>
        </p:blipFill>
        <p:spPr>
          <a:xfrm>
            <a:off x="4088937" y="1576388"/>
            <a:ext cx="8103063" cy="4876800"/>
          </a:xfrm>
          <a:prstGeom prst="rect">
            <a:avLst/>
          </a:prstGeom>
        </p:spPr>
      </p:pic>
    </p:spTree>
    <p:extLst>
      <p:ext uri="{BB962C8B-B14F-4D97-AF65-F5344CB8AC3E}">
        <p14:creationId xmlns:p14="http://schemas.microsoft.com/office/powerpoint/2010/main" val="254642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5"/>
          <p:cNvSpPr txBox="1"/>
          <p:nvPr/>
        </p:nvSpPr>
        <p:spPr>
          <a:xfrm>
            <a:off x="649414" y="348459"/>
            <a:ext cx="1560386" cy="419474"/>
          </a:xfrm>
          <a:prstGeom prst="rect">
            <a:avLst/>
          </a:prstGeom>
          <a:noFill/>
        </p:spPr>
        <p:txBody>
          <a:bodyPr wrap="square" lIns="0" tIns="0" rIns="0" bIns="0">
            <a:spAutoFit/>
          </a:bodyPr>
          <a:lstStyle/>
          <a:p>
            <a:pPr marR="0" lvl="0" indent="0" fontAlgn="auto">
              <a:lnSpc>
                <a:spcPts val="3580"/>
              </a:lnSpc>
              <a:spcBef>
                <a:spcPts val="0"/>
              </a:spcBef>
              <a:spcAft>
                <a:spcPts val="0"/>
              </a:spcAft>
              <a:buClrTx/>
              <a:buSzTx/>
              <a:buFontTx/>
              <a:buNone/>
              <a:tabLst/>
              <a:defRPr/>
            </a:pPr>
            <a:r>
              <a:rPr lang="zh-CN" altLang="en-US" sz="2400" b="1" spc="120" dirty="0">
                <a:solidFill>
                  <a:schemeClr val="bg1"/>
                </a:solidFill>
                <a:latin typeface="微软雅黑" panose="020B0503020204020204" pitchFamily="34" charset="-122"/>
                <a:ea typeface="微软雅黑" panose="020B0503020204020204" pitchFamily="34" charset="-122"/>
              </a:rPr>
              <a:t>区块链</a:t>
            </a:r>
            <a:r>
              <a:rPr lang="en-US" altLang="zh-CN" sz="2400" b="1" spc="120" dirty="0">
                <a:solidFill>
                  <a:schemeClr val="bg1"/>
                </a:solidFill>
                <a:latin typeface="微软雅黑" panose="020B0503020204020204" pitchFamily="34" charset="-122"/>
                <a:ea typeface="微软雅黑" panose="020B0503020204020204" pitchFamily="34" charset="-122"/>
              </a:rPr>
              <a:t>3.0</a:t>
            </a:r>
            <a:endParaRPr lang="zh-CN" altLang="en-US" sz="2400" b="1" spc="120" dirty="0">
              <a:solidFill>
                <a:schemeClr val="bg1"/>
              </a:solidFill>
              <a:latin typeface="微软雅黑" panose="020B0503020204020204" pitchFamily="34" charset="-122"/>
              <a:ea typeface="微软雅黑" panose="020B0503020204020204" pitchFamily="34" charset="-122"/>
            </a:endParaRPr>
          </a:p>
        </p:txBody>
      </p:sp>
      <p:sp>
        <p:nvSpPr>
          <p:cNvPr id="235" name="TextBox 25"/>
          <p:cNvSpPr txBox="1"/>
          <p:nvPr/>
        </p:nvSpPr>
        <p:spPr>
          <a:xfrm>
            <a:off x="2482378" y="348459"/>
            <a:ext cx="8904501" cy="419474"/>
          </a:xfrm>
          <a:prstGeom prst="rect">
            <a:avLst/>
          </a:prstGeom>
          <a:noFill/>
        </p:spPr>
        <p:txBody>
          <a:bodyPr wrap="square" lIns="0" tIns="0" rIns="0" bIns="0">
            <a:spAutoFit/>
          </a:bodyPr>
          <a:lstStyle/>
          <a:p>
            <a:pPr>
              <a:lnSpc>
                <a:spcPts val="3580"/>
              </a:lnSpc>
              <a:defRPr/>
            </a:pPr>
            <a:r>
              <a:rPr lang="zh-CN" altLang="en-US" sz="2400" spc="120" dirty="0">
                <a:solidFill>
                  <a:prstClr val="white"/>
                </a:solidFill>
                <a:latin typeface="微软雅黑" panose="020B0503020204020204" pitchFamily="34" charset="-122"/>
                <a:ea typeface="微软雅黑" panose="020B0503020204020204" pitchFamily="34" charset="-122"/>
              </a:rPr>
              <a:t>通用架构</a:t>
            </a:r>
            <a:endParaRPr lang="en-US" altLang="zh-CN" sz="2400" spc="120" dirty="0">
              <a:solidFill>
                <a:prstClr val="white"/>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DA14837-F7B1-4E41-A6FE-1250A8FC916F}"/>
              </a:ext>
            </a:extLst>
          </p:cNvPr>
          <p:cNvPicPr>
            <a:picLocks noChangeAspect="1"/>
          </p:cNvPicPr>
          <p:nvPr/>
        </p:nvPicPr>
        <p:blipFill>
          <a:blip r:embed="rId3"/>
          <a:stretch>
            <a:fillRect/>
          </a:stretch>
        </p:blipFill>
        <p:spPr>
          <a:xfrm>
            <a:off x="2632404" y="1038683"/>
            <a:ext cx="7227875" cy="5438316"/>
          </a:xfrm>
          <a:prstGeom prst="rect">
            <a:avLst/>
          </a:prstGeom>
        </p:spPr>
      </p:pic>
    </p:spTree>
    <p:extLst>
      <p:ext uri="{BB962C8B-B14F-4D97-AF65-F5344CB8AC3E}">
        <p14:creationId xmlns:p14="http://schemas.microsoft.com/office/powerpoint/2010/main" val="287076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5"/>
          <p:cNvSpPr txBox="1"/>
          <p:nvPr/>
        </p:nvSpPr>
        <p:spPr>
          <a:xfrm>
            <a:off x="649414" y="348459"/>
            <a:ext cx="1560386" cy="419474"/>
          </a:xfrm>
          <a:prstGeom prst="rect">
            <a:avLst/>
          </a:prstGeom>
          <a:noFill/>
        </p:spPr>
        <p:txBody>
          <a:bodyPr wrap="square" lIns="0" tIns="0" rIns="0" bIns="0">
            <a:spAutoFit/>
          </a:bodyPr>
          <a:lstStyle/>
          <a:p>
            <a:pPr marR="0" lvl="0" indent="0" fontAlgn="auto">
              <a:lnSpc>
                <a:spcPts val="3580"/>
              </a:lnSpc>
              <a:spcBef>
                <a:spcPts val="0"/>
              </a:spcBef>
              <a:spcAft>
                <a:spcPts val="0"/>
              </a:spcAft>
              <a:buClrTx/>
              <a:buSzTx/>
              <a:buFontTx/>
              <a:buNone/>
              <a:tabLst/>
              <a:defRPr/>
            </a:pPr>
            <a:r>
              <a:rPr lang="zh-CN" altLang="en-US" sz="2400" b="1" spc="120" dirty="0">
                <a:solidFill>
                  <a:schemeClr val="bg1"/>
                </a:solidFill>
                <a:latin typeface="微软雅黑" panose="020B0503020204020204" pitchFamily="34" charset="-122"/>
                <a:ea typeface="微软雅黑" panose="020B0503020204020204" pitchFamily="34" charset="-122"/>
              </a:rPr>
              <a:t>区块链</a:t>
            </a:r>
            <a:r>
              <a:rPr lang="en-US" altLang="zh-CN" sz="2400" b="1" spc="120" dirty="0">
                <a:solidFill>
                  <a:schemeClr val="bg1"/>
                </a:solidFill>
                <a:latin typeface="微软雅黑" panose="020B0503020204020204" pitchFamily="34" charset="-122"/>
                <a:ea typeface="微软雅黑" panose="020B0503020204020204" pitchFamily="34" charset="-122"/>
              </a:rPr>
              <a:t>3.0</a:t>
            </a:r>
            <a:endParaRPr lang="zh-CN" altLang="en-US" sz="2400" b="1" spc="120" dirty="0">
              <a:solidFill>
                <a:schemeClr val="bg1"/>
              </a:solidFill>
              <a:latin typeface="微软雅黑" panose="020B0503020204020204" pitchFamily="34" charset="-122"/>
              <a:ea typeface="微软雅黑" panose="020B0503020204020204" pitchFamily="34" charset="-122"/>
            </a:endParaRPr>
          </a:p>
        </p:txBody>
      </p:sp>
      <p:sp>
        <p:nvSpPr>
          <p:cNvPr id="235" name="TextBox 25"/>
          <p:cNvSpPr txBox="1"/>
          <p:nvPr/>
        </p:nvSpPr>
        <p:spPr>
          <a:xfrm>
            <a:off x="2482378" y="348459"/>
            <a:ext cx="8904501" cy="419474"/>
          </a:xfrm>
          <a:prstGeom prst="rect">
            <a:avLst/>
          </a:prstGeom>
          <a:noFill/>
        </p:spPr>
        <p:txBody>
          <a:bodyPr wrap="square" lIns="0" tIns="0" rIns="0" bIns="0">
            <a:spAutoFit/>
          </a:bodyPr>
          <a:lstStyle/>
          <a:p>
            <a:pPr>
              <a:lnSpc>
                <a:spcPts val="3580"/>
              </a:lnSpc>
              <a:defRPr/>
            </a:pPr>
            <a:r>
              <a:rPr lang="zh-CN" altLang="en-US" sz="2400" spc="120" dirty="0">
                <a:solidFill>
                  <a:prstClr val="white"/>
                </a:solidFill>
                <a:latin typeface="微软雅黑" panose="020B0503020204020204" pitchFamily="34" charset="-122"/>
                <a:ea typeface="微软雅黑" panose="020B0503020204020204" pitchFamily="34" charset="-122"/>
              </a:rPr>
              <a:t>创新</a:t>
            </a:r>
            <a:endParaRPr lang="en-US" altLang="zh-CN" sz="2400" spc="120" dirty="0">
              <a:solidFill>
                <a:prstClr val="white"/>
              </a:solidFill>
              <a:latin typeface="微软雅黑" panose="020B0503020204020204" pitchFamily="34" charset="-122"/>
              <a:ea typeface="微软雅黑" panose="020B0503020204020204" pitchFamily="34" charset="-122"/>
            </a:endParaRPr>
          </a:p>
        </p:txBody>
      </p:sp>
      <p:sp>
        <p:nvSpPr>
          <p:cNvPr id="5" name="Oval 77">
            <a:extLst>
              <a:ext uri="{FF2B5EF4-FFF2-40B4-BE49-F238E27FC236}">
                <a16:creationId xmlns:a16="http://schemas.microsoft.com/office/drawing/2014/main" id="{03E64E4A-791A-4B6F-96DD-C2C8BFABC3F1}"/>
              </a:ext>
            </a:extLst>
          </p:cNvPr>
          <p:cNvSpPr>
            <a:spLocks noChangeArrowheads="1"/>
          </p:cNvSpPr>
          <p:nvPr/>
        </p:nvSpPr>
        <p:spPr bwMode="auto">
          <a:xfrm>
            <a:off x="3486150" y="1471613"/>
            <a:ext cx="4838700" cy="4838700"/>
          </a:xfrm>
          <a:prstGeom prst="ellipse">
            <a:avLst/>
          </a:prstGeom>
          <a:gradFill flip="none" rotWithShape="1">
            <a:gsLst>
              <a:gs pos="0">
                <a:sysClr val="window" lastClr="FFFFFF"/>
              </a:gs>
              <a:gs pos="100000">
                <a:sysClr val="window" lastClr="FFFFFF">
                  <a:lumMod val="95000"/>
                </a:sysClr>
              </a:gs>
              <a:gs pos="100000">
                <a:sysClr val="window" lastClr="FFFFFF"/>
              </a:gs>
            </a:gsLst>
            <a:lin ang="2700000" scaled="1"/>
            <a:tileRect/>
          </a:gradFill>
          <a:ln w="123825" cap="flat" cmpd="sng" algn="ctr">
            <a:solidFill>
              <a:sysClr val="window" lastClr="FFFFFF">
                <a:lumMod val="85000"/>
              </a:sysClr>
            </a:solid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6" name="Rectangle 100">
            <a:extLst>
              <a:ext uri="{FF2B5EF4-FFF2-40B4-BE49-F238E27FC236}">
                <a16:creationId xmlns:a16="http://schemas.microsoft.com/office/drawing/2014/main" id="{8EB1796D-8318-4B01-B699-BE85C311DE1B}"/>
              </a:ext>
            </a:extLst>
          </p:cNvPr>
          <p:cNvSpPr>
            <a:spLocks noChangeArrowheads="1"/>
          </p:cNvSpPr>
          <p:nvPr/>
        </p:nvSpPr>
        <p:spPr bwMode="auto">
          <a:xfrm>
            <a:off x="4197350" y="2211388"/>
            <a:ext cx="3406775" cy="3406775"/>
          </a:xfrm>
          <a:prstGeom prst="rect">
            <a:avLst/>
          </a:prstGeom>
          <a:solidFill>
            <a:sysClr val="window" lastClr="FFFFFF"/>
          </a:solidFill>
          <a:ln w="9525">
            <a:solidFill>
              <a:srgbClr val="F79646"/>
            </a:solidFill>
            <a:prstDash val="dash"/>
            <a:miter lim="800000"/>
            <a:headEnd/>
            <a:tailEnd/>
          </a:ln>
          <a:effectLst/>
        </p:spPr>
        <p:txBody>
          <a:bodyPr wrap="none"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34" charset="-127"/>
            </a:endParaRPr>
          </a:p>
        </p:txBody>
      </p:sp>
      <p:sp>
        <p:nvSpPr>
          <p:cNvPr id="7" name="Oval 64">
            <a:extLst>
              <a:ext uri="{FF2B5EF4-FFF2-40B4-BE49-F238E27FC236}">
                <a16:creationId xmlns:a16="http://schemas.microsoft.com/office/drawing/2014/main" id="{4E4C0D61-6CA2-4829-97CB-26977526FED4}"/>
              </a:ext>
            </a:extLst>
          </p:cNvPr>
          <p:cNvSpPr>
            <a:spLocks noChangeArrowheads="1"/>
          </p:cNvSpPr>
          <p:nvPr/>
        </p:nvSpPr>
        <p:spPr bwMode="auto">
          <a:xfrm>
            <a:off x="4560888" y="2601913"/>
            <a:ext cx="2682875" cy="2682875"/>
          </a:xfrm>
          <a:prstGeom prst="ellipse">
            <a:avLst/>
          </a:prstGeom>
          <a:gradFill flip="none" rotWithShape="1">
            <a:gsLst>
              <a:gs pos="0">
                <a:sysClr val="window" lastClr="FFFFFF"/>
              </a:gs>
              <a:gs pos="100000">
                <a:sysClr val="window" lastClr="FFFFFF">
                  <a:lumMod val="85000"/>
                </a:sysClr>
              </a:gs>
              <a:gs pos="100000">
                <a:sysClr val="window" lastClr="FFFFFF"/>
              </a:gs>
            </a:gsLst>
            <a:lin ang="2700000" scaled="1"/>
            <a:tileRect/>
          </a:gradFill>
          <a:ln w="12700" cap="flat" cmpd="sng" algn="ctr">
            <a:solidFill>
              <a:sysClr val="window" lastClr="FFFFFF">
                <a:lumMod val="75000"/>
              </a:sysClr>
            </a:solid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8" name="Line 78">
            <a:extLst>
              <a:ext uri="{FF2B5EF4-FFF2-40B4-BE49-F238E27FC236}">
                <a16:creationId xmlns:a16="http://schemas.microsoft.com/office/drawing/2014/main" id="{73E1B730-DA2D-497E-AAD5-B3D6B07F224F}"/>
              </a:ext>
            </a:extLst>
          </p:cNvPr>
          <p:cNvSpPr>
            <a:spLocks noChangeShapeType="1"/>
          </p:cNvSpPr>
          <p:nvPr/>
        </p:nvSpPr>
        <p:spPr bwMode="auto">
          <a:xfrm flipV="1">
            <a:off x="4695825" y="2833688"/>
            <a:ext cx="2352675" cy="2266950"/>
          </a:xfrm>
          <a:prstGeom prst="line">
            <a:avLst/>
          </a:prstGeom>
          <a:noFill/>
          <a:ln w="38100">
            <a:solidFill>
              <a:sysClr val="windowText" lastClr="000000">
                <a:lumMod val="50000"/>
                <a:lumOff val="50000"/>
              </a:sysClr>
            </a:solidFill>
            <a:round/>
            <a:headEnd type="triangle" w="med" len="med"/>
            <a:tailEnd type="triangle" w="med" len="med"/>
          </a:ln>
          <a:effectLst/>
        </p:spPr>
        <p:txBody>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34" charset="-127"/>
            </a:endParaRPr>
          </a:p>
        </p:txBody>
      </p:sp>
      <p:sp>
        <p:nvSpPr>
          <p:cNvPr id="9" name="Line 79">
            <a:extLst>
              <a:ext uri="{FF2B5EF4-FFF2-40B4-BE49-F238E27FC236}">
                <a16:creationId xmlns:a16="http://schemas.microsoft.com/office/drawing/2014/main" id="{F40D9A7F-57EE-4A4A-8919-4D61F8161BDD}"/>
              </a:ext>
            </a:extLst>
          </p:cNvPr>
          <p:cNvSpPr>
            <a:spLocks noChangeShapeType="1"/>
          </p:cNvSpPr>
          <p:nvPr/>
        </p:nvSpPr>
        <p:spPr bwMode="auto">
          <a:xfrm>
            <a:off x="4724400" y="2843213"/>
            <a:ext cx="2343150" cy="2247900"/>
          </a:xfrm>
          <a:prstGeom prst="line">
            <a:avLst/>
          </a:prstGeom>
          <a:noFill/>
          <a:ln w="38100">
            <a:solidFill>
              <a:sysClr val="windowText" lastClr="000000">
                <a:lumMod val="50000"/>
                <a:lumOff val="50000"/>
              </a:sysClr>
            </a:solidFill>
            <a:round/>
            <a:headEnd type="triangle" w="med" len="med"/>
            <a:tailEnd type="triangle" w="med" len="med"/>
          </a:ln>
          <a:effectLst/>
        </p:spPr>
        <p:txBody>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34" charset="-127"/>
            </a:endParaRPr>
          </a:p>
        </p:txBody>
      </p:sp>
      <p:sp>
        <p:nvSpPr>
          <p:cNvPr id="10" name="Line 80">
            <a:extLst>
              <a:ext uri="{FF2B5EF4-FFF2-40B4-BE49-F238E27FC236}">
                <a16:creationId xmlns:a16="http://schemas.microsoft.com/office/drawing/2014/main" id="{0C155EF3-0620-46C6-BE4D-512624DF8B29}"/>
              </a:ext>
            </a:extLst>
          </p:cNvPr>
          <p:cNvSpPr>
            <a:spLocks noChangeShapeType="1"/>
          </p:cNvSpPr>
          <p:nvPr/>
        </p:nvSpPr>
        <p:spPr bwMode="auto">
          <a:xfrm>
            <a:off x="3248025" y="3929063"/>
            <a:ext cx="5324475" cy="0"/>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34" charset="-127"/>
            </a:endParaRPr>
          </a:p>
        </p:txBody>
      </p:sp>
      <p:sp>
        <p:nvSpPr>
          <p:cNvPr id="11" name="Line 81">
            <a:extLst>
              <a:ext uri="{FF2B5EF4-FFF2-40B4-BE49-F238E27FC236}">
                <a16:creationId xmlns:a16="http://schemas.microsoft.com/office/drawing/2014/main" id="{D91CF364-6796-48EE-B0F2-7B8CB2AC2E1A}"/>
              </a:ext>
            </a:extLst>
          </p:cNvPr>
          <p:cNvSpPr>
            <a:spLocks noChangeShapeType="1"/>
          </p:cNvSpPr>
          <p:nvPr/>
        </p:nvSpPr>
        <p:spPr bwMode="auto">
          <a:xfrm>
            <a:off x="5915025" y="1357313"/>
            <a:ext cx="0" cy="5143500"/>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34" charset="-127"/>
            </a:endParaRPr>
          </a:p>
        </p:txBody>
      </p:sp>
      <p:grpSp>
        <p:nvGrpSpPr>
          <p:cNvPr id="12" name="그룹 124">
            <a:extLst>
              <a:ext uri="{FF2B5EF4-FFF2-40B4-BE49-F238E27FC236}">
                <a16:creationId xmlns:a16="http://schemas.microsoft.com/office/drawing/2014/main" id="{8C4BF734-EA2D-4F3C-A8BD-950126CA9039}"/>
              </a:ext>
            </a:extLst>
          </p:cNvPr>
          <p:cNvGrpSpPr>
            <a:grpSpLocks/>
          </p:cNvGrpSpPr>
          <p:nvPr/>
        </p:nvGrpSpPr>
        <p:grpSpPr bwMode="auto">
          <a:xfrm>
            <a:off x="3376613" y="1462088"/>
            <a:ext cx="1643062" cy="1509712"/>
            <a:chOff x="2024045" y="1462074"/>
            <a:chExt cx="1643074" cy="1509724"/>
          </a:xfrm>
        </p:grpSpPr>
        <p:grpSp>
          <p:nvGrpSpPr>
            <p:cNvPr id="13" name="그룹 119">
              <a:extLst>
                <a:ext uri="{FF2B5EF4-FFF2-40B4-BE49-F238E27FC236}">
                  <a16:creationId xmlns:a16="http://schemas.microsoft.com/office/drawing/2014/main" id="{31ACCF5D-F702-4D83-A62B-4B2D7C3F1A32}"/>
                </a:ext>
              </a:extLst>
            </p:cNvPr>
            <p:cNvGrpSpPr>
              <a:grpSpLocks/>
            </p:cNvGrpSpPr>
            <p:nvPr/>
          </p:nvGrpSpPr>
          <p:grpSpPr bwMode="auto">
            <a:xfrm>
              <a:off x="2104977" y="1462074"/>
              <a:ext cx="1509724" cy="1509724"/>
              <a:chOff x="2124027" y="1481124"/>
              <a:chExt cx="1509724" cy="1509724"/>
            </a:xfrm>
          </p:grpSpPr>
          <p:sp>
            <p:nvSpPr>
              <p:cNvPr id="15" name="타원 115">
                <a:extLst>
                  <a:ext uri="{FF2B5EF4-FFF2-40B4-BE49-F238E27FC236}">
                    <a16:creationId xmlns:a16="http://schemas.microsoft.com/office/drawing/2014/main" id="{D6860B16-9225-45E7-9E9F-86E26A43507C}"/>
                  </a:ext>
                </a:extLst>
              </p:cNvPr>
              <p:cNvSpPr/>
              <p:nvPr/>
            </p:nvSpPr>
            <p:spPr>
              <a:xfrm>
                <a:off x="2124057" y="1481124"/>
                <a:ext cx="1509724" cy="1509724"/>
              </a:xfrm>
              <a:prstGeom prst="ellipse">
                <a:avLst/>
              </a:prstGeom>
              <a:solidFill>
                <a:sysClr val="window" lastClr="FFFFFF">
                  <a:lumMod val="85000"/>
                </a:sysClr>
              </a:solidFill>
              <a:ln w="25400" cap="flat" cmpd="sng" algn="ctr">
                <a:no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16" name="타원 118">
                <a:extLst>
                  <a:ext uri="{FF2B5EF4-FFF2-40B4-BE49-F238E27FC236}">
                    <a16:creationId xmlns:a16="http://schemas.microsoft.com/office/drawing/2014/main" id="{10AFFA7A-6AAC-4094-95B1-C8DA3EE192A9}"/>
                  </a:ext>
                </a:extLst>
              </p:cNvPr>
              <p:cNvSpPr/>
              <p:nvPr/>
            </p:nvSpPr>
            <p:spPr>
              <a:xfrm>
                <a:off x="2257408" y="1619237"/>
                <a:ext cx="1214447" cy="1214448"/>
              </a:xfrm>
              <a:prstGeom prst="ellipse">
                <a:avLst/>
              </a:prstGeom>
              <a:gradFill>
                <a:gsLst>
                  <a:gs pos="0">
                    <a:srgbClr val="4F81BD"/>
                  </a:gs>
                  <a:gs pos="61000">
                    <a:srgbClr val="1F497D"/>
                  </a:gs>
                  <a:gs pos="100000">
                    <a:srgbClr val="4F81BD"/>
                  </a:gs>
                </a:gsLst>
                <a:lin ang="5400000" scaled="0"/>
              </a:gradFill>
              <a:ln w="25400" cap="flat" cmpd="sng" algn="ctr">
                <a:no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17" name="도넛 116">
                <a:extLst>
                  <a:ext uri="{FF2B5EF4-FFF2-40B4-BE49-F238E27FC236}">
                    <a16:creationId xmlns:a16="http://schemas.microsoft.com/office/drawing/2014/main" id="{A144BA2E-BD35-4305-A9C4-5BE26A972727}"/>
                  </a:ext>
                </a:extLst>
              </p:cNvPr>
              <p:cNvSpPr/>
              <p:nvPr/>
            </p:nvSpPr>
            <p:spPr>
              <a:xfrm>
                <a:off x="2238328" y="1604950"/>
                <a:ext cx="1285884" cy="1285884"/>
              </a:xfrm>
              <a:prstGeom prst="donut">
                <a:avLst>
                  <a:gd name="adj" fmla="val 12407"/>
                </a:avLst>
              </a:prstGeom>
              <a:gradFill flip="none" rotWithShape="1">
                <a:gsLst>
                  <a:gs pos="0">
                    <a:sysClr val="window" lastClr="FFFFFF"/>
                  </a:gs>
                  <a:gs pos="100000">
                    <a:sysClr val="window" lastClr="FFFFFF">
                      <a:lumMod val="85000"/>
                    </a:sysClr>
                  </a:gs>
                  <a:gs pos="100000">
                    <a:sysClr val="window" lastClr="FFFFFF"/>
                  </a:gs>
                </a:gsLst>
                <a:lin ang="2700000" scaled="1"/>
                <a:tileRect/>
              </a:gradFill>
              <a:ln w="12700" cap="flat" cmpd="sng" algn="ctr">
                <a:solidFill>
                  <a:sysClr val="window" lastClr="FFFFFF">
                    <a:lumMod val="75000"/>
                  </a:sysClr>
                </a:solidFill>
                <a:prstDash val="solid"/>
              </a:ln>
              <a:effectLst/>
              <a:scene3d>
                <a:camera prst="orthographicFront"/>
                <a:lightRig rig="threePt" dir="t"/>
              </a:scene3d>
              <a:sp3d>
                <a:bevelT w="13335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grpSp>
        <p:sp>
          <p:nvSpPr>
            <p:cNvPr id="14" name="TextBox 117">
              <a:extLst>
                <a:ext uri="{FF2B5EF4-FFF2-40B4-BE49-F238E27FC236}">
                  <a16:creationId xmlns:a16="http://schemas.microsoft.com/office/drawing/2014/main" id="{FF658A4E-8D9A-4E7A-AF5B-B8328C6791E1}"/>
                </a:ext>
              </a:extLst>
            </p:cNvPr>
            <p:cNvSpPr txBox="1">
              <a:spLocks noChangeArrowheads="1"/>
            </p:cNvSpPr>
            <p:nvPr/>
          </p:nvSpPr>
          <p:spPr bwMode="auto">
            <a:xfrm>
              <a:off x="2024045" y="1886180"/>
              <a:ext cx="1643074" cy="64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lvl="0" algn="ctr" defTabSz="914400" eaLnBrk="1" fontAlgn="base" latinLnBrk="1" hangingPunct="1">
                <a:spcBef>
                  <a:spcPct val="0"/>
                </a:spcBef>
                <a:spcAft>
                  <a:spcPct val="0"/>
                </a:spcAft>
              </a:pPr>
              <a:r>
                <a:rPr lang="zh-CN" altLang="en-US" b="1" kern="0" dirty="0">
                  <a:solidFill>
                    <a:prstClr val="white"/>
                  </a:solidFill>
                  <a:latin typeface="Arial" charset="0"/>
                  <a:ea typeface="HY헤드라인M" pitchFamily="18" charset="-127"/>
                  <a:cs typeface="Arial" charset="0"/>
                </a:rPr>
                <a:t>权限</a:t>
              </a:r>
              <a:endParaRPr lang="en-US" altLang="zh-CN" b="1" kern="0" dirty="0">
                <a:solidFill>
                  <a:prstClr val="white"/>
                </a:solidFill>
                <a:latin typeface="Arial" charset="0"/>
                <a:ea typeface="HY헤드라인M" pitchFamily="18" charset="-127"/>
                <a:cs typeface="Arial" charset="0"/>
              </a:endParaRPr>
            </a:p>
            <a:p>
              <a:pPr lvl="0" algn="ctr" defTabSz="914400" eaLnBrk="1" fontAlgn="base" latinLnBrk="1" hangingPunct="1">
                <a:spcBef>
                  <a:spcPct val="0"/>
                </a:spcBef>
                <a:spcAft>
                  <a:spcPct val="0"/>
                </a:spcAft>
              </a:pPr>
              <a:r>
                <a:rPr lang="zh-CN" altLang="en-US" b="1" kern="0" dirty="0">
                  <a:solidFill>
                    <a:prstClr val="white"/>
                  </a:solidFill>
                  <a:latin typeface="Arial" charset="0"/>
                  <a:ea typeface="HY헤드라인M" pitchFamily="18" charset="-127"/>
                  <a:cs typeface="Arial" charset="0"/>
                </a:rPr>
                <a:t>控制</a:t>
              </a:r>
              <a:endParaRPr lang="en-US" altLang="ko-KR" b="1" kern="0" dirty="0">
                <a:solidFill>
                  <a:prstClr val="white"/>
                </a:solidFill>
                <a:latin typeface="Arial" charset="0"/>
                <a:ea typeface="HY헤드라인M" pitchFamily="18" charset="-127"/>
                <a:cs typeface="Arial" charset="0"/>
              </a:endParaRPr>
            </a:p>
          </p:txBody>
        </p:sp>
      </p:grpSp>
      <p:grpSp>
        <p:nvGrpSpPr>
          <p:cNvPr id="18" name="그룹 125">
            <a:extLst>
              <a:ext uri="{FF2B5EF4-FFF2-40B4-BE49-F238E27FC236}">
                <a16:creationId xmlns:a16="http://schemas.microsoft.com/office/drawing/2014/main" id="{AE86DC4D-D0D5-415F-A0E6-054019580244}"/>
              </a:ext>
            </a:extLst>
          </p:cNvPr>
          <p:cNvGrpSpPr>
            <a:grpSpLocks/>
          </p:cNvGrpSpPr>
          <p:nvPr/>
        </p:nvGrpSpPr>
        <p:grpSpPr bwMode="auto">
          <a:xfrm>
            <a:off x="6761798" y="1457325"/>
            <a:ext cx="1643062" cy="1509713"/>
            <a:chOff x="2046905" y="1462074"/>
            <a:chExt cx="1643074" cy="1509724"/>
          </a:xfrm>
        </p:grpSpPr>
        <p:grpSp>
          <p:nvGrpSpPr>
            <p:cNvPr id="19" name="그룹 126">
              <a:extLst>
                <a:ext uri="{FF2B5EF4-FFF2-40B4-BE49-F238E27FC236}">
                  <a16:creationId xmlns:a16="http://schemas.microsoft.com/office/drawing/2014/main" id="{1E2FBBC8-BFA6-480A-B522-8068888884DB}"/>
                </a:ext>
              </a:extLst>
            </p:cNvPr>
            <p:cNvGrpSpPr>
              <a:grpSpLocks/>
            </p:cNvGrpSpPr>
            <p:nvPr/>
          </p:nvGrpSpPr>
          <p:grpSpPr bwMode="auto">
            <a:xfrm>
              <a:off x="2104977" y="1462074"/>
              <a:ext cx="1509724" cy="1509724"/>
              <a:chOff x="2124027" y="1481124"/>
              <a:chExt cx="1509724" cy="1509724"/>
            </a:xfrm>
          </p:grpSpPr>
          <p:sp>
            <p:nvSpPr>
              <p:cNvPr id="21" name="타원 128">
                <a:extLst>
                  <a:ext uri="{FF2B5EF4-FFF2-40B4-BE49-F238E27FC236}">
                    <a16:creationId xmlns:a16="http://schemas.microsoft.com/office/drawing/2014/main" id="{68A4E881-D578-4A58-B1CE-5A8579B9ED09}"/>
                  </a:ext>
                </a:extLst>
              </p:cNvPr>
              <p:cNvSpPr/>
              <p:nvPr/>
            </p:nvSpPr>
            <p:spPr>
              <a:xfrm>
                <a:off x="2124057" y="1481124"/>
                <a:ext cx="1509724" cy="1509724"/>
              </a:xfrm>
              <a:prstGeom prst="ellipse">
                <a:avLst/>
              </a:prstGeom>
              <a:solidFill>
                <a:sysClr val="window" lastClr="FFFFFF">
                  <a:lumMod val="85000"/>
                </a:sysClr>
              </a:solidFill>
              <a:ln w="25400" cap="flat" cmpd="sng" algn="ctr">
                <a:no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22" name="타원 129">
                <a:extLst>
                  <a:ext uri="{FF2B5EF4-FFF2-40B4-BE49-F238E27FC236}">
                    <a16:creationId xmlns:a16="http://schemas.microsoft.com/office/drawing/2014/main" id="{BB7E2E5A-8B4E-4A80-967C-C3953E809E58}"/>
                  </a:ext>
                </a:extLst>
              </p:cNvPr>
              <p:cNvSpPr/>
              <p:nvPr/>
            </p:nvSpPr>
            <p:spPr>
              <a:xfrm>
                <a:off x="2257409" y="1619237"/>
                <a:ext cx="1214446" cy="1214446"/>
              </a:xfrm>
              <a:prstGeom prst="ellipse">
                <a:avLst/>
              </a:prstGeom>
              <a:gradFill>
                <a:gsLst>
                  <a:gs pos="0">
                    <a:srgbClr val="9BBB59"/>
                  </a:gs>
                  <a:gs pos="61000">
                    <a:srgbClr val="9BBB59">
                      <a:lumMod val="75000"/>
                    </a:srgbClr>
                  </a:gs>
                  <a:gs pos="100000">
                    <a:srgbClr val="9BBB59"/>
                  </a:gs>
                </a:gsLst>
                <a:lin ang="5400000" scaled="0"/>
              </a:gradFill>
              <a:ln w="25400" cap="flat" cmpd="sng" algn="ctr">
                <a:solidFill>
                  <a:sysClr val="window" lastClr="FFFFFF"/>
                </a:solidFill>
                <a:prstDash val="solid"/>
              </a:ln>
              <a:effectLst/>
              <a:scene3d>
                <a:camera prst="orthographicFront"/>
                <a:lightRig rig="threePt" dir="t"/>
              </a:scene3d>
              <a:sp3d>
                <a:bevelT w="5080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23" name="도넛 130">
                <a:extLst>
                  <a:ext uri="{FF2B5EF4-FFF2-40B4-BE49-F238E27FC236}">
                    <a16:creationId xmlns:a16="http://schemas.microsoft.com/office/drawing/2014/main" id="{EB571350-77FF-4761-AFD3-572070383CAB}"/>
                  </a:ext>
                </a:extLst>
              </p:cNvPr>
              <p:cNvSpPr/>
              <p:nvPr/>
            </p:nvSpPr>
            <p:spPr>
              <a:xfrm>
                <a:off x="2238328" y="1604950"/>
                <a:ext cx="1285884" cy="1285884"/>
              </a:xfrm>
              <a:prstGeom prst="donut">
                <a:avLst>
                  <a:gd name="adj" fmla="val 12407"/>
                </a:avLst>
              </a:prstGeom>
              <a:gradFill flip="none" rotWithShape="1">
                <a:gsLst>
                  <a:gs pos="0">
                    <a:sysClr val="window" lastClr="FFFFFF"/>
                  </a:gs>
                  <a:gs pos="100000">
                    <a:sysClr val="window" lastClr="FFFFFF">
                      <a:lumMod val="85000"/>
                    </a:sysClr>
                  </a:gs>
                  <a:gs pos="100000">
                    <a:sysClr val="window" lastClr="FFFFFF"/>
                  </a:gs>
                </a:gsLst>
                <a:lin ang="2700000" scaled="1"/>
                <a:tileRect/>
              </a:gradFill>
              <a:ln w="12700" cap="flat" cmpd="sng" algn="ctr">
                <a:solidFill>
                  <a:sysClr val="window" lastClr="FFFFFF">
                    <a:lumMod val="75000"/>
                  </a:sysClr>
                </a:solidFill>
                <a:prstDash val="solid"/>
              </a:ln>
              <a:effectLst/>
              <a:scene3d>
                <a:camera prst="orthographicFront"/>
                <a:lightRig rig="threePt" dir="t"/>
              </a:scene3d>
              <a:sp3d>
                <a:bevelT w="13335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grpSp>
        <p:sp>
          <p:nvSpPr>
            <p:cNvPr id="20" name="TextBox 127">
              <a:extLst>
                <a:ext uri="{FF2B5EF4-FFF2-40B4-BE49-F238E27FC236}">
                  <a16:creationId xmlns:a16="http://schemas.microsoft.com/office/drawing/2014/main" id="{C8EA631F-FDB2-4753-975B-0417DC7C9BB9}"/>
                </a:ext>
              </a:extLst>
            </p:cNvPr>
            <p:cNvSpPr txBox="1">
              <a:spLocks noChangeArrowheads="1"/>
            </p:cNvSpPr>
            <p:nvPr/>
          </p:nvSpPr>
          <p:spPr bwMode="auto">
            <a:xfrm>
              <a:off x="2046905" y="1867131"/>
              <a:ext cx="1643074" cy="64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lvl="0" algn="ctr" defTabSz="914400" eaLnBrk="1" fontAlgn="base" latinLnBrk="1" hangingPunct="1">
                <a:spcBef>
                  <a:spcPct val="0"/>
                </a:spcBef>
                <a:spcAft>
                  <a:spcPct val="0"/>
                </a:spcAft>
              </a:pPr>
              <a:r>
                <a:rPr lang="zh-CN" altLang="en-US" b="1" kern="0" dirty="0">
                  <a:solidFill>
                    <a:prstClr val="white"/>
                  </a:solidFill>
                  <a:latin typeface="+mj-ea"/>
                  <a:ea typeface="+mj-ea"/>
                  <a:cs typeface="Arial" charset="0"/>
                </a:rPr>
                <a:t>可插拔</a:t>
              </a:r>
              <a:endParaRPr lang="en-US" altLang="zh-CN" b="1" kern="0" dirty="0">
                <a:solidFill>
                  <a:prstClr val="white"/>
                </a:solidFill>
                <a:latin typeface="+mj-ea"/>
                <a:ea typeface="+mj-ea"/>
                <a:cs typeface="Arial" charset="0"/>
              </a:endParaRPr>
            </a:p>
            <a:p>
              <a:pPr lvl="0" algn="ctr" defTabSz="914400" eaLnBrk="1" fontAlgn="base" latinLnBrk="1" hangingPunct="1">
                <a:spcBef>
                  <a:spcPct val="0"/>
                </a:spcBef>
                <a:spcAft>
                  <a:spcPct val="0"/>
                </a:spcAft>
              </a:pPr>
              <a:r>
                <a:rPr lang="zh-CN" altLang="en-US" b="1" kern="0" dirty="0">
                  <a:solidFill>
                    <a:prstClr val="white"/>
                  </a:solidFill>
                  <a:latin typeface="+mj-ea"/>
                  <a:ea typeface="+mj-ea"/>
                  <a:cs typeface="Arial" charset="0"/>
                </a:rPr>
                <a:t>共识</a:t>
              </a:r>
              <a:endParaRPr kumimoji="1" lang="ko-KR" altLang="ko-KR" sz="1800" b="1" i="0" u="none" strike="noStrike" kern="0" cap="none" spc="0" normalizeH="0" baseline="0" noProof="0" dirty="0">
                <a:ln>
                  <a:noFill/>
                </a:ln>
                <a:solidFill>
                  <a:prstClr val="white"/>
                </a:solidFill>
                <a:effectLst/>
                <a:uLnTx/>
                <a:uFillTx/>
                <a:latin typeface="+mj-ea"/>
                <a:ea typeface="+mj-ea"/>
                <a:cs typeface="Arial" charset="0"/>
              </a:endParaRPr>
            </a:p>
          </p:txBody>
        </p:sp>
      </p:grpSp>
      <p:grpSp>
        <p:nvGrpSpPr>
          <p:cNvPr id="25" name="그룹 131">
            <a:extLst>
              <a:ext uri="{FF2B5EF4-FFF2-40B4-BE49-F238E27FC236}">
                <a16:creationId xmlns:a16="http://schemas.microsoft.com/office/drawing/2014/main" id="{976F0782-A682-436A-A3A9-60D80AB43B60}"/>
              </a:ext>
            </a:extLst>
          </p:cNvPr>
          <p:cNvGrpSpPr>
            <a:grpSpLocks/>
          </p:cNvGrpSpPr>
          <p:nvPr/>
        </p:nvGrpSpPr>
        <p:grpSpPr bwMode="auto">
          <a:xfrm>
            <a:off x="6781800" y="4867275"/>
            <a:ext cx="1643063" cy="1509713"/>
            <a:chOff x="2062145" y="1462074"/>
            <a:chExt cx="1643074" cy="1509724"/>
          </a:xfrm>
        </p:grpSpPr>
        <p:grpSp>
          <p:nvGrpSpPr>
            <p:cNvPr id="26" name="그룹 132">
              <a:extLst>
                <a:ext uri="{FF2B5EF4-FFF2-40B4-BE49-F238E27FC236}">
                  <a16:creationId xmlns:a16="http://schemas.microsoft.com/office/drawing/2014/main" id="{99DCAE21-A5B0-49A8-BAAF-EDF7CD7E6CBC}"/>
                </a:ext>
              </a:extLst>
            </p:cNvPr>
            <p:cNvGrpSpPr>
              <a:grpSpLocks/>
            </p:cNvGrpSpPr>
            <p:nvPr/>
          </p:nvGrpSpPr>
          <p:grpSpPr bwMode="auto">
            <a:xfrm>
              <a:off x="2104977" y="1462074"/>
              <a:ext cx="1509724" cy="1509724"/>
              <a:chOff x="2124027" y="1481124"/>
              <a:chExt cx="1509724" cy="1509724"/>
            </a:xfrm>
          </p:grpSpPr>
          <p:sp>
            <p:nvSpPr>
              <p:cNvPr id="28" name="타원 134">
                <a:extLst>
                  <a:ext uri="{FF2B5EF4-FFF2-40B4-BE49-F238E27FC236}">
                    <a16:creationId xmlns:a16="http://schemas.microsoft.com/office/drawing/2014/main" id="{3096EB32-0CB2-4AC1-BB10-1B70DD462E17}"/>
                  </a:ext>
                </a:extLst>
              </p:cNvPr>
              <p:cNvSpPr/>
              <p:nvPr/>
            </p:nvSpPr>
            <p:spPr>
              <a:xfrm>
                <a:off x="2124058" y="1481124"/>
                <a:ext cx="1509722" cy="1509724"/>
              </a:xfrm>
              <a:prstGeom prst="ellipse">
                <a:avLst/>
              </a:prstGeom>
              <a:solidFill>
                <a:sysClr val="window" lastClr="FFFFFF">
                  <a:lumMod val="85000"/>
                </a:sysClr>
              </a:solidFill>
              <a:ln w="25400" cap="flat" cmpd="sng" algn="ctr">
                <a:no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29" name="타원 135">
                <a:extLst>
                  <a:ext uri="{FF2B5EF4-FFF2-40B4-BE49-F238E27FC236}">
                    <a16:creationId xmlns:a16="http://schemas.microsoft.com/office/drawing/2014/main" id="{CC5CD689-D433-4E09-BF72-A52384820D27}"/>
                  </a:ext>
                </a:extLst>
              </p:cNvPr>
              <p:cNvSpPr/>
              <p:nvPr/>
            </p:nvSpPr>
            <p:spPr>
              <a:xfrm>
                <a:off x="2257409" y="1619238"/>
                <a:ext cx="1214445" cy="1214446"/>
              </a:xfrm>
              <a:prstGeom prst="ellipse">
                <a:avLst/>
              </a:prstGeom>
              <a:gradFill>
                <a:gsLst>
                  <a:gs pos="0">
                    <a:srgbClr val="4F81BD"/>
                  </a:gs>
                  <a:gs pos="61000">
                    <a:srgbClr val="1F497D"/>
                  </a:gs>
                  <a:gs pos="100000">
                    <a:srgbClr val="4F81BD"/>
                  </a:gs>
                </a:gsLst>
                <a:lin ang="5400000" scaled="0"/>
              </a:gradFill>
              <a:ln w="25400" cap="flat" cmpd="sng" algn="ctr">
                <a:no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30" name="도넛 136">
                <a:extLst>
                  <a:ext uri="{FF2B5EF4-FFF2-40B4-BE49-F238E27FC236}">
                    <a16:creationId xmlns:a16="http://schemas.microsoft.com/office/drawing/2014/main" id="{236A8E0C-6FBD-4D06-BBF9-FCFA42920CEC}"/>
                  </a:ext>
                </a:extLst>
              </p:cNvPr>
              <p:cNvSpPr/>
              <p:nvPr/>
            </p:nvSpPr>
            <p:spPr>
              <a:xfrm>
                <a:off x="2238328" y="1604950"/>
                <a:ext cx="1285884" cy="1285884"/>
              </a:xfrm>
              <a:prstGeom prst="donut">
                <a:avLst>
                  <a:gd name="adj" fmla="val 12407"/>
                </a:avLst>
              </a:prstGeom>
              <a:gradFill flip="none" rotWithShape="1">
                <a:gsLst>
                  <a:gs pos="0">
                    <a:sysClr val="window" lastClr="FFFFFF"/>
                  </a:gs>
                  <a:gs pos="100000">
                    <a:sysClr val="window" lastClr="FFFFFF">
                      <a:lumMod val="85000"/>
                    </a:sysClr>
                  </a:gs>
                  <a:gs pos="100000">
                    <a:sysClr val="window" lastClr="FFFFFF"/>
                  </a:gs>
                </a:gsLst>
                <a:lin ang="2700000" scaled="1"/>
                <a:tileRect/>
              </a:gradFill>
              <a:ln w="12700" cap="flat" cmpd="sng" algn="ctr">
                <a:solidFill>
                  <a:sysClr val="window" lastClr="FFFFFF">
                    <a:lumMod val="75000"/>
                  </a:sysClr>
                </a:solidFill>
                <a:prstDash val="solid"/>
              </a:ln>
              <a:effectLst/>
              <a:scene3d>
                <a:camera prst="orthographicFront"/>
                <a:lightRig rig="threePt" dir="t"/>
              </a:scene3d>
              <a:sp3d>
                <a:bevelT w="13335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grpSp>
        <p:sp>
          <p:nvSpPr>
            <p:cNvPr id="27" name="TextBox 133">
              <a:extLst>
                <a:ext uri="{FF2B5EF4-FFF2-40B4-BE49-F238E27FC236}">
                  <a16:creationId xmlns:a16="http://schemas.microsoft.com/office/drawing/2014/main" id="{38A1EDC5-E1D1-472C-8394-B9E65CDBC0E4}"/>
                </a:ext>
              </a:extLst>
            </p:cNvPr>
            <p:cNvSpPr txBox="1">
              <a:spLocks noChangeArrowheads="1"/>
            </p:cNvSpPr>
            <p:nvPr/>
          </p:nvSpPr>
          <p:spPr bwMode="auto">
            <a:xfrm>
              <a:off x="2062145" y="1901421"/>
              <a:ext cx="1643074" cy="64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lvl="0" algn="ctr" defTabSz="914400" eaLnBrk="1" fontAlgn="base" latinLnBrk="1" hangingPunct="1">
                <a:spcBef>
                  <a:spcPct val="0"/>
                </a:spcBef>
                <a:spcAft>
                  <a:spcPct val="0"/>
                </a:spcAft>
              </a:pPr>
              <a:r>
                <a:rPr lang="zh-CN" altLang="en-US" b="1" kern="0" dirty="0">
                  <a:solidFill>
                    <a:prstClr val="white"/>
                  </a:solidFill>
                  <a:latin typeface="+mj-ea"/>
                  <a:ea typeface="+mj-ea"/>
                  <a:cs typeface="Arial" charset="0"/>
                </a:rPr>
                <a:t>应用</a:t>
              </a:r>
              <a:endParaRPr lang="en-US" altLang="zh-CN" b="1" kern="0" dirty="0">
                <a:solidFill>
                  <a:prstClr val="white"/>
                </a:solidFill>
                <a:latin typeface="+mj-ea"/>
                <a:ea typeface="+mj-ea"/>
                <a:cs typeface="Arial" charset="0"/>
              </a:endParaRPr>
            </a:p>
            <a:p>
              <a:pPr lvl="0" algn="ctr" defTabSz="914400" eaLnBrk="1" fontAlgn="base" latinLnBrk="1" hangingPunct="1">
                <a:spcBef>
                  <a:spcPct val="0"/>
                </a:spcBef>
                <a:spcAft>
                  <a:spcPct val="0"/>
                </a:spcAft>
              </a:pPr>
              <a:r>
                <a:rPr lang="zh-CN" altLang="en-US" b="1" kern="0" dirty="0">
                  <a:solidFill>
                    <a:prstClr val="white"/>
                  </a:solidFill>
                  <a:latin typeface="+mj-ea"/>
                  <a:ea typeface="+mj-ea"/>
                  <a:cs typeface="Arial" charset="0"/>
                </a:rPr>
                <a:t>场景</a:t>
              </a:r>
              <a:endParaRPr kumimoji="1" lang="ko-KR" altLang="ko-KR" sz="1800" b="1" i="0" u="none" strike="noStrike" kern="0" cap="none" spc="0" normalizeH="0" baseline="0" noProof="0" dirty="0">
                <a:ln>
                  <a:noFill/>
                </a:ln>
                <a:solidFill>
                  <a:prstClr val="white"/>
                </a:solidFill>
                <a:effectLst/>
                <a:uLnTx/>
                <a:uFillTx/>
                <a:latin typeface="+mj-ea"/>
                <a:ea typeface="+mj-ea"/>
                <a:cs typeface="Arial" charset="0"/>
              </a:endParaRPr>
            </a:p>
          </p:txBody>
        </p:sp>
      </p:grpSp>
      <p:grpSp>
        <p:nvGrpSpPr>
          <p:cNvPr id="31" name="그룹 137">
            <a:extLst>
              <a:ext uri="{FF2B5EF4-FFF2-40B4-BE49-F238E27FC236}">
                <a16:creationId xmlns:a16="http://schemas.microsoft.com/office/drawing/2014/main" id="{88C389B9-8348-4911-962E-B31FC6CBC016}"/>
              </a:ext>
            </a:extLst>
          </p:cNvPr>
          <p:cNvGrpSpPr>
            <a:grpSpLocks/>
          </p:cNvGrpSpPr>
          <p:nvPr/>
        </p:nvGrpSpPr>
        <p:grpSpPr bwMode="auto">
          <a:xfrm>
            <a:off x="3342482" y="4876800"/>
            <a:ext cx="1643062" cy="1509713"/>
            <a:chOff x="2028014" y="1462074"/>
            <a:chExt cx="1643074" cy="1509724"/>
          </a:xfrm>
        </p:grpSpPr>
        <p:grpSp>
          <p:nvGrpSpPr>
            <p:cNvPr id="32" name="그룹 138">
              <a:extLst>
                <a:ext uri="{FF2B5EF4-FFF2-40B4-BE49-F238E27FC236}">
                  <a16:creationId xmlns:a16="http://schemas.microsoft.com/office/drawing/2014/main" id="{11FD7137-0F0E-45F3-B3A4-63D07595C32A}"/>
                </a:ext>
              </a:extLst>
            </p:cNvPr>
            <p:cNvGrpSpPr>
              <a:grpSpLocks/>
            </p:cNvGrpSpPr>
            <p:nvPr/>
          </p:nvGrpSpPr>
          <p:grpSpPr bwMode="auto">
            <a:xfrm>
              <a:off x="2105007" y="1462074"/>
              <a:ext cx="1509724" cy="1509724"/>
              <a:chOff x="2124057" y="1481124"/>
              <a:chExt cx="1509724" cy="1509724"/>
            </a:xfrm>
          </p:grpSpPr>
          <p:sp>
            <p:nvSpPr>
              <p:cNvPr id="34" name="타원 140">
                <a:extLst>
                  <a:ext uri="{FF2B5EF4-FFF2-40B4-BE49-F238E27FC236}">
                    <a16:creationId xmlns:a16="http://schemas.microsoft.com/office/drawing/2014/main" id="{200DE005-46A8-447E-83D4-2EFC40F50C28}"/>
                  </a:ext>
                </a:extLst>
              </p:cNvPr>
              <p:cNvSpPr/>
              <p:nvPr/>
            </p:nvSpPr>
            <p:spPr>
              <a:xfrm>
                <a:off x="2124057" y="1481124"/>
                <a:ext cx="1509724" cy="1509724"/>
              </a:xfrm>
              <a:prstGeom prst="ellipse">
                <a:avLst/>
              </a:prstGeom>
              <a:solidFill>
                <a:sysClr val="window" lastClr="FFFFFF">
                  <a:lumMod val="85000"/>
                </a:sysClr>
              </a:solidFill>
              <a:ln w="25400" cap="flat" cmpd="sng" algn="ctr">
                <a:noFill/>
                <a:prstDash val="solid"/>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35" name="타원 141">
                <a:extLst>
                  <a:ext uri="{FF2B5EF4-FFF2-40B4-BE49-F238E27FC236}">
                    <a16:creationId xmlns:a16="http://schemas.microsoft.com/office/drawing/2014/main" id="{CB95D1E4-694C-410F-903F-14984D0199E3}"/>
                  </a:ext>
                </a:extLst>
              </p:cNvPr>
              <p:cNvSpPr/>
              <p:nvPr/>
            </p:nvSpPr>
            <p:spPr>
              <a:xfrm>
                <a:off x="2295509" y="1619237"/>
                <a:ext cx="1214446" cy="1214446"/>
              </a:xfrm>
              <a:prstGeom prst="ellipse">
                <a:avLst/>
              </a:prstGeom>
              <a:gradFill>
                <a:gsLst>
                  <a:gs pos="0">
                    <a:srgbClr val="9BBB59"/>
                  </a:gs>
                  <a:gs pos="61000">
                    <a:srgbClr val="9BBB59">
                      <a:lumMod val="75000"/>
                    </a:srgbClr>
                  </a:gs>
                  <a:gs pos="100000">
                    <a:srgbClr val="9BBB59"/>
                  </a:gs>
                </a:gsLst>
                <a:lin ang="5400000" scaled="0"/>
              </a:gradFill>
              <a:ln w="25400" cap="flat" cmpd="sng" algn="ctr">
                <a:solidFill>
                  <a:sysClr val="window" lastClr="FFFFFF"/>
                </a:solidFill>
                <a:prstDash val="solid"/>
              </a:ln>
              <a:effectLst/>
              <a:scene3d>
                <a:camera prst="orthographicFront"/>
                <a:lightRig rig="threePt" dir="t"/>
              </a:scene3d>
              <a:sp3d>
                <a:bevelT w="5080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36" name="도넛 142">
                <a:extLst>
                  <a:ext uri="{FF2B5EF4-FFF2-40B4-BE49-F238E27FC236}">
                    <a16:creationId xmlns:a16="http://schemas.microsoft.com/office/drawing/2014/main" id="{BDE378C2-73D1-419E-9AE1-E23BEB8A4D13}"/>
                  </a:ext>
                </a:extLst>
              </p:cNvPr>
              <p:cNvSpPr/>
              <p:nvPr/>
            </p:nvSpPr>
            <p:spPr>
              <a:xfrm>
                <a:off x="2238328" y="1604950"/>
                <a:ext cx="1285884" cy="1285884"/>
              </a:xfrm>
              <a:prstGeom prst="donut">
                <a:avLst>
                  <a:gd name="adj" fmla="val 12407"/>
                </a:avLst>
              </a:prstGeom>
              <a:gradFill flip="none" rotWithShape="1">
                <a:gsLst>
                  <a:gs pos="0">
                    <a:sysClr val="window" lastClr="FFFFFF"/>
                  </a:gs>
                  <a:gs pos="100000">
                    <a:sysClr val="window" lastClr="FFFFFF">
                      <a:lumMod val="85000"/>
                    </a:sysClr>
                  </a:gs>
                  <a:gs pos="100000">
                    <a:sysClr val="window" lastClr="FFFFFF"/>
                  </a:gs>
                </a:gsLst>
                <a:lin ang="2700000" scaled="1"/>
                <a:tileRect/>
              </a:gradFill>
              <a:ln w="12700" cap="flat" cmpd="sng" algn="ctr">
                <a:solidFill>
                  <a:sysClr val="window" lastClr="FFFFFF">
                    <a:lumMod val="75000"/>
                  </a:sysClr>
                </a:solidFill>
                <a:prstDash val="solid"/>
              </a:ln>
              <a:effectLst/>
              <a:scene3d>
                <a:camera prst="orthographicFront"/>
                <a:lightRig rig="threePt" dir="t"/>
              </a:scene3d>
              <a:sp3d>
                <a:bevelT w="13335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grpSp>
        <p:sp>
          <p:nvSpPr>
            <p:cNvPr id="33" name="TextBox 139">
              <a:extLst>
                <a:ext uri="{FF2B5EF4-FFF2-40B4-BE49-F238E27FC236}">
                  <a16:creationId xmlns:a16="http://schemas.microsoft.com/office/drawing/2014/main" id="{A0F33637-058A-42D7-9A4A-B0E201A86BCD}"/>
                </a:ext>
              </a:extLst>
            </p:cNvPr>
            <p:cNvSpPr txBox="1">
              <a:spLocks noChangeArrowheads="1"/>
            </p:cNvSpPr>
            <p:nvPr/>
          </p:nvSpPr>
          <p:spPr bwMode="auto">
            <a:xfrm>
              <a:off x="2028014" y="1872924"/>
              <a:ext cx="1643074" cy="64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lvl="0" algn="ctr" defTabSz="914400" eaLnBrk="1" fontAlgn="base" latinLnBrk="1" hangingPunct="1">
                <a:spcBef>
                  <a:spcPct val="0"/>
                </a:spcBef>
                <a:spcAft>
                  <a:spcPct val="0"/>
                </a:spcAft>
              </a:pPr>
              <a:r>
                <a:rPr lang="zh-CN" altLang="en-US" b="1" kern="0" dirty="0">
                  <a:solidFill>
                    <a:schemeClr val="bg1"/>
                  </a:solidFill>
                  <a:latin typeface="+mj-ea"/>
                  <a:ea typeface="+mj-ea"/>
                  <a:cs typeface="Arial" charset="0"/>
                </a:rPr>
                <a:t>安全</a:t>
              </a:r>
              <a:endParaRPr lang="en-US" altLang="zh-CN" b="1" kern="0" dirty="0">
                <a:solidFill>
                  <a:schemeClr val="bg1"/>
                </a:solidFill>
                <a:latin typeface="+mj-ea"/>
                <a:ea typeface="+mj-ea"/>
                <a:cs typeface="Arial" charset="0"/>
              </a:endParaRPr>
            </a:p>
            <a:p>
              <a:pPr lvl="0" algn="ctr" defTabSz="914400" eaLnBrk="1" fontAlgn="base" latinLnBrk="1" hangingPunct="1">
                <a:spcBef>
                  <a:spcPct val="0"/>
                </a:spcBef>
                <a:spcAft>
                  <a:spcPct val="0"/>
                </a:spcAft>
              </a:pPr>
              <a:r>
                <a:rPr lang="zh-CN" altLang="en-US" b="1" kern="0" dirty="0">
                  <a:solidFill>
                    <a:schemeClr val="bg1"/>
                  </a:solidFill>
                  <a:latin typeface="+mj-ea"/>
                  <a:ea typeface="+mj-ea"/>
                  <a:cs typeface="Arial" charset="0"/>
                </a:rPr>
                <a:t>保障</a:t>
              </a:r>
              <a:endParaRPr lang="en-US" altLang="ko-KR" b="1" kern="0" dirty="0">
                <a:solidFill>
                  <a:schemeClr val="bg1"/>
                </a:solidFill>
                <a:latin typeface="+mj-ea"/>
                <a:ea typeface="+mj-ea"/>
                <a:cs typeface="Arial" charset="0"/>
              </a:endParaRPr>
            </a:p>
          </p:txBody>
        </p:sp>
      </p:grpSp>
      <p:sp>
        <p:nvSpPr>
          <p:cNvPr id="37" name="타원 147">
            <a:extLst>
              <a:ext uri="{FF2B5EF4-FFF2-40B4-BE49-F238E27FC236}">
                <a16:creationId xmlns:a16="http://schemas.microsoft.com/office/drawing/2014/main" id="{7B3A5425-A696-41E9-A4BD-7058BBC818DC}"/>
              </a:ext>
            </a:extLst>
          </p:cNvPr>
          <p:cNvSpPr/>
          <p:nvPr/>
        </p:nvSpPr>
        <p:spPr>
          <a:xfrm>
            <a:off x="4933529" y="2985668"/>
            <a:ext cx="1900872" cy="1900871"/>
          </a:xfrm>
          <a:prstGeom prst="ellipse">
            <a:avLst/>
          </a:prstGeom>
          <a:gradFill>
            <a:gsLst>
              <a:gs pos="0">
                <a:srgbClr val="F79646"/>
              </a:gs>
              <a:gs pos="61000">
                <a:srgbClr val="F79646">
                  <a:lumMod val="75000"/>
                </a:srgbClr>
              </a:gs>
              <a:gs pos="100000">
                <a:srgbClr val="F79646"/>
              </a:gs>
            </a:gsLst>
            <a:lin ang="5400000" scaled="0"/>
          </a:gradFill>
          <a:ln w="25400" cap="flat" cmpd="sng" algn="ctr">
            <a:solidFill>
              <a:sysClr val="window" lastClr="FFFFFF"/>
            </a:solidFill>
            <a:prstDash val="solid"/>
          </a:ln>
          <a:effectLst/>
          <a:scene3d>
            <a:camera prst="orthographicFront"/>
            <a:lightRig rig="threePt" dir="t"/>
          </a:scene3d>
          <a:sp3d>
            <a:bevelT w="5080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38" name="도넛 148">
            <a:extLst>
              <a:ext uri="{FF2B5EF4-FFF2-40B4-BE49-F238E27FC236}">
                <a16:creationId xmlns:a16="http://schemas.microsoft.com/office/drawing/2014/main" id="{FBB3F0C9-1F6D-447D-A8FA-EDC7E332C833}"/>
              </a:ext>
            </a:extLst>
          </p:cNvPr>
          <p:cNvSpPr/>
          <p:nvPr/>
        </p:nvSpPr>
        <p:spPr>
          <a:xfrm>
            <a:off x="4903663" y="2963306"/>
            <a:ext cx="2012688" cy="2012687"/>
          </a:xfrm>
          <a:prstGeom prst="donut">
            <a:avLst>
              <a:gd name="adj" fmla="val 12407"/>
            </a:avLst>
          </a:prstGeom>
          <a:gradFill flip="none" rotWithShape="1">
            <a:gsLst>
              <a:gs pos="0">
                <a:sysClr val="window" lastClr="FFFFFF"/>
              </a:gs>
              <a:gs pos="100000">
                <a:sysClr val="window" lastClr="FFFFFF">
                  <a:lumMod val="85000"/>
                </a:sysClr>
              </a:gs>
              <a:gs pos="100000">
                <a:sysClr val="window" lastClr="FFFFFF"/>
              </a:gs>
            </a:gsLst>
            <a:lin ang="2700000" scaled="1"/>
            <a:tileRect/>
          </a:gradFill>
          <a:ln w="12700" cap="flat" cmpd="sng" algn="ctr">
            <a:solidFill>
              <a:sysClr val="window" lastClr="FFFFFF">
                <a:lumMod val="75000"/>
              </a:sysClr>
            </a:solidFill>
            <a:prstDash val="solid"/>
          </a:ln>
          <a:effectLst/>
          <a:scene3d>
            <a:camera prst="orthographicFront"/>
            <a:lightRig rig="threePt" dir="t"/>
          </a:scene3d>
          <a:sp3d>
            <a:bevelT w="133350" h="25400" prst="coolSlant"/>
          </a:sp3d>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panose="020B0503020000020004" pitchFamily="34" charset="-127"/>
              <a:cs typeface="+mn-cs"/>
            </a:endParaRPr>
          </a:p>
        </p:txBody>
      </p:sp>
      <p:sp>
        <p:nvSpPr>
          <p:cNvPr id="39" name="TextBox 145">
            <a:extLst>
              <a:ext uri="{FF2B5EF4-FFF2-40B4-BE49-F238E27FC236}">
                <a16:creationId xmlns:a16="http://schemas.microsoft.com/office/drawing/2014/main" id="{35BDEB3B-7471-4022-BE59-AAE4A0CBFBDE}"/>
              </a:ext>
            </a:extLst>
          </p:cNvPr>
          <p:cNvSpPr txBox="1">
            <a:spLocks noChangeArrowheads="1"/>
          </p:cNvSpPr>
          <p:nvPr/>
        </p:nvSpPr>
        <p:spPr bwMode="auto">
          <a:xfrm>
            <a:off x="4629150" y="3708400"/>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defTabSz="914400" eaLnBrk="1" fontAlgn="base" latinLnBrk="1" hangingPunct="1">
              <a:spcBef>
                <a:spcPct val="0"/>
              </a:spcBef>
              <a:spcAft>
                <a:spcPct val="0"/>
              </a:spcAft>
            </a:pPr>
            <a:r>
              <a:rPr lang="zh-CN" altLang="en-US" sz="2800" b="1" dirty="0">
                <a:solidFill>
                  <a:prstClr val="white"/>
                </a:solidFill>
                <a:latin typeface="Arial" charset="0"/>
                <a:ea typeface="HY헤드라인M" pitchFamily="18" charset="-127"/>
                <a:cs typeface="Arial" charset="0"/>
              </a:rPr>
              <a:t>创新</a:t>
            </a:r>
            <a:endParaRPr lang="ko-KR" altLang="ko-KR" sz="2800" b="1" dirty="0">
              <a:solidFill>
                <a:prstClr val="white"/>
              </a:solidFill>
              <a:latin typeface="Arial" charset="0"/>
              <a:ea typeface="HY헤드라인M" pitchFamily="18" charset="-127"/>
              <a:cs typeface="Arial" charset="0"/>
            </a:endParaRPr>
          </a:p>
        </p:txBody>
      </p:sp>
    </p:spTree>
    <p:extLst>
      <p:ext uri="{BB962C8B-B14F-4D97-AF65-F5344CB8AC3E}">
        <p14:creationId xmlns:p14="http://schemas.microsoft.com/office/powerpoint/2010/main" val="294304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19">
            <a:extLst>
              <a:ext uri="{FF2B5EF4-FFF2-40B4-BE49-F238E27FC236}">
                <a16:creationId xmlns:a16="http://schemas.microsoft.com/office/drawing/2014/main" id="{9EB9D961-31D9-40C2-9400-B700AA0CF3F0}"/>
              </a:ext>
            </a:extLst>
          </p:cNvPr>
          <p:cNvSpPr/>
          <p:nvPr/>
        </p:nvSpPr>
        <p:spPr>
          <a:xfrm>
            <a:off x="2842136" y="1407859"/>
            <a:ext cx="2147586" cy="4470436"/>
          </a:xfrm>
          <a:prstGeom prst="roundRect">
            <a:avLst>
              <a:gd name="adj" fmla="val 2193"/>
            </a:avLst>
          </a:prstGeom>
          <a:solidFill>
            <a:srgbClr val="EAEAEA"/>
          </a:solidFill>
          <a:ln w="25400" cap="flat" cmpd="sng" algn="ctr">
            <a:noFill/>
            <a:prstDash val="solid"/>
          </a:ln>
          <a:effectLst>
            <a:innerShdw blurRad="1143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ndParaRPr>
          </a:p>
        </p:txBody>
      </p:sp>
      <p:sp>
        <p:nvSpPr>
          <p:cNvPr id="25" name="Rectangle 157">
            <a:extLst>
              <a:ext uri="{FF2B5EF4-FFF2-40B4-BE49-F238E27FC236}">
                <a16:creationId xmlns:a16="http://schemas.microsoft.com/office/drawing/2014/main" id="{C5FBC6A8-9975-4EE0-B1DE-5E7AD038BC47}"/>
              </a:ext>
            </a:extLst>
          </p:cNvPr>
          <p:cNvSpPr/>
          <p:nvPr/>
        </p:nvSpPr>
        <p:spPr>
          <a:xfrm>
            <a:off x="2916928" y="2772059"/>
            <a:ext cx="2133072" cy="2554541"/>
          </a:xfrm>
          <a:prstGeom prst="rect">
            <a:avLst/>
          </a:prstGeom>
        </p:spPr>
        <p:txBody>
          <a:bodyPr wrap="square" lIns="91435" tIns="45718" rIns="91435" bIns="45718">
            <a:spAutoFit/>
          </a:bodyPr>
          <a:lstStyle/>
          <a:p>
            <a:pPr lvl="0" defTabSz="914400"/>
            <a:r>
              <a:rPr lang="zh-CN" altLang="en-US" sz="2000" kern="0" dirty="0">
                <a:solidFill>
                  <a:schemeClr val="tx1">
                    <a:alpha val="99000"/>
                  </a:schemeClr>
                </a:solidFill>
                <a:latin typeface="+mj-ea"/>
                <a:ea typeface="+mj-ea"/>
              </a:rPr>
              <a:t>采用区块链方案，在分布式物联网建立信用机制，利用区块链的记录监控管理智能设备，利用智能合约规范智能设备行为</a:t>
            </a:r>
            <a:endParaRPr kumimoji="0" lang="en-US" sz="2000" b="0" i="0" u="none" strike="noStrike" kern="0" cap="none" spc="0" normalizeH="0" baseline="0" noProof="0" dirty="0">
              <a:ln>
                <a:noFill/>
              </a:ln>
              <a:solidFill>
                <a:schemeClr val="tx1">
                  <a:alpha val="99000"/>
                </a:schemeClr>
              </a:solidFill>
              <a:effectLst/>
              <a:uLnTx/>
              <a:uFillTx/>
              <a:latin typeface="+mj-ea"/>
              <a:ea typeface="+mj-ea"/>
            </a:endParaRPr>
          </a:p>
        </p:txBody>
      </p:sp>
      <p:sp>
        <p:nvSpPr>
          <p:cNvPr id="17" name="Rounded Rectangle 19">
            <a:extLst>
              <a:ext uri="{FF2B5EF4-FFF2-40B4-BE49-F238E27FC236}">
                <a16:creationId xmlns:a16="http://schemas.microsoft.com/office/drawing/2014/main" id="{5AC57F78-3664-4524-9B1B-43C610042FA6}"/>
              </a:ext>
            </a:extLst>
          </p:cNvPr>
          <p:cNvSpPr/>
          <p:nvPr/>
        </p:nvSpPr>
        <p:spPr>
          <a:xfrm>
            <a:off x="625883" y="1407859"/>
            <a:ext cx="2147586" cy="4470436"/>
          </a:xfrm>
          <a:prstGeom prst="roundRect">
            <a:avLst>
              <a:gd name="adj" fmla="val 2193"/>
            </a:avLst>
          </a:prstGeom>
          <a:solidFill>
            <a:srgbClr val="EAEAEA"/>
          </a:solidFill>
          <a:ln w="25400" cap="flat" cmpd="sng" algn="ctr">
            <a:noFill/>
            <a:prstDash val="solid"/>
          </a:ln>
          <a:effectLst>
            <a:innerShdw blurRad="1143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endParaRPr>
          </a:p>
        </p:txBody>
      </p:sp>
      <p:sp>
        <p:nvSpPr>
          <p:cNvPr id="26" name="Rectangle 157">
            <a:extLst>
              <a:ext uri="{FF2B5EF4-FFF2-40B4-BE49-F238E27FC236}">
                <a16:creationId xmlns:a16="http://schemas.microsoft.com/office/drawing/2014/main" id="{F6536F48-EC77-4B86-B6FC-C9154AB8BED9}"/>
              </a:ext>
            </a:extLst>
          </p:cNvPr>
          <p:cNvSpPr/>
          <p:nvPr/>
        </p:nvSpPr>
        <p:spPr>
          <a:xfrm>
            <a:off x="708614" y="2772059"/>
            <a:ext cx="2133072" cy="1938988"/>
          </a:xfrm>
          <a:prstGeom prst="rect">
            <a:avLst/>
          </a:prstGeom>
        </p:spPr>
        <p:txBody>
          <a:bodyPr wrap="square" lIns="91435" tIns="45718" rIns="91435" bIns="45718">
            <a:spAutoFit/>
          </a:bodyPr>
          <a:lstStyle/>
          <a:p>
            <a:pPr lvl="0" defTabSz="914400"/>
            <a:r>
              <a:rPr kumimoji="0" lang="zh-CN" altLang="en-US" sz="2000" b="0" i="0" u="none" strike="noStrike" kern="0" cap="none" spc="0" normalizeH="0" baseline="0" noProof="0" dirty="0">
                <a:ln>
                  <a:noFill/>
                </a:ln>
                <a:solidFill>
                  <a:schemeClr val="tx1">
                    <a:alpha val="99000"/>
                  </a:schemeClr>
                </a:solidFill>
                <a:effectLst/>
                <a:uLnTx/>
                <a:uFillTx/>
                <a:latin typeface="+mj-ea"/>
                <a:ea typeface="+mj-ea"/>
              </a:rPr>
              <a:t>采用区块链方案实现多方共同记账，共同监管，实现效率和透明度的提供，提高抗风险能力</a:t>
            </a:r>
            <a:endParaRPr kumimoji="0" lang="en-US" sz="2000" b="0" i="0" u="none" strike="noStrike" kern="0" cap="none" spc="0" normalizeH="0" baseline="0" noProof="0" dirty="0">
              <a:ln>
                <a:noFill/>
              </a:ln>
              <a:solidFill>
                <a:schemeClr val="tx1">
                  <a:alpha val="99000"/>
                </a:schemeClr>
              </a:solidFill>
              <a:effectLst/>
              <a:uLnTx/>
              <a:uFillTx/>
              <a:latin typeface="+mj-ea"/>
              <a:ea typeface="+mj-ea"/>
            </a:endParaRPr>
          </a:p>
        </p:txBody>
      </p:sp>
      <p:sp>
        <p:nvSpPr>
          <p:cNvPr id="29" name="Rounded Rectangle 19">
            <a:extLst>
              <a:ext uri="{FF2B5EF4-FFF2-40B4-BE49-F238E27FC236}">
                <a16:creationId xmlns:a16="http://schemas.microsoft.com/office/drawing/2014/main" id="{92D66C26-0170-4AD1-A0C7-4A41EB2011E6}"/>
              </a:ext>
            </a:extLst>
          </p:cNvPr>
          <p:cNvSpPr/>
          <p:nvPr/>
        </p:nvSpPr>
        <p:spPr>
          <a:xfrm>
            <a:off x="5058389" y="1407859"/>
            <a:ext cx="2147586" cy="4470436"/>
          </a:xfrm>
          <a:prstGeom prst="roundRect">
            <a:avLst>
              <a:gd name="adj" fmla="val 2193"/>
            </a:avLst>
          </a:prstGeom>
          <a:solidFill>
            <a:srgbClr val="EAEAEA"/>
          </a:solidFill>
          <a:ln w="25400" cap="flat" cmpd="sng" algn="ctr">
            <a:noFill/>
            <a:prstDash val="solid"/>
          </a:ln>
          <a:effectLst>
            <a:innerShdw blurRad="1143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endParaRPr>
          </a:p>
        </p:txBody>
      </p:sp>
      <p:sp>
        <p:nvSpPr>
          <p:cNvPr id="30" name="Rectangle 157">
            <a:extLst>
              <a:ext uri="{FF2B5EF4-FFF2-40B4-BE49-F238E27FC236}">
                <a16:creationId xmlns:a16="http://schemas.microsoft.com/office/drawing/2014/main" id="{8D232049-DD23-4092-A7FC-32ADF727993A}"/>
              </a:ext>
            </a:extLst>
          </p:cNvPr>
          <p:cNvSpPr/>
          <p:nvPr/>
        </p:nvSpPr>
        <p:spPr>
          <a:xfrm>
            <a:off x="5133861" y="2772059"/>
            <a:ext cx="2133072" cy="1938988"/>
          </a:xfrm>
          <a:prstGeom prst="rect">
            <a:avLst/>
          </a:prstGeom>
        </p:spPr>
        <p:txBody>
          <a:bodyPr wrap="square" lIns="91435" tIns="45718" rIns="91435" bIns="45718">
            <a:spAutoFit/>
          </a:bodyPr>
          <a:lstStyle/>
          <a:p>
            <a:pPr lvl="0" defTabSz="914400"/>
            <a:r>
              <a:rPr lang="zh-CN" altLang="en-US" sz="2000" kern="0" dirty="0">
                <a:solidFill>
                  <a:schemeClr val="tx1">
                    <a:alpha val="99000"/>
                  </a:schemeClr>
                </a:solidFill>
                <a:latin typeface="+mj-ea"/>
                <a:ea typeface="+mj-ea"/>
              </a:rPr>
              <a:t>采用区块链方案，登记每个商品出处，提供共享全局账本，追溯所有引起状态变化的环境</a:t>
            </a:r>
            <a:endParaRPr kumimoji="0" lang="en-US" sz="2000" b="0" i="0" u="none" strike="noStrike" kern="0" cap="none" spc="0" normalizeH="0" baseline="0" noProof="0" dirty="0">
              <a:ln>
                <a:noFill/>
              </a:ln>
              <a:solidFill>
                <a:schemeClr val="tx1">
                  <a:alpha val="99000"/>
                </a:schemeClr>
              </a:solidFill>
              <a:effectLst/>
              <a:uLnTx/>
              <a:uFillTx/>
              <a:latin typeface="+mj-ea"/>
              <a:ea typeface="+mj-ea"/>
            </a:endParaRPr>
          </a:p>
        </p:txBody>
      </p:sp>
      <p:sp>
        <p:nvSpPr>
          <p:cNvPr id="36" name="Rounded Rectangle 19">
            <a:extLst>
              <a:ext uri="{FF2B5EF4-FFF2-40B4-BE49-F238E27FC236}">
                <a16:creationId xmlns:a16="http://schemas.microsoft.com/office/drawing/2014/main" id="{C5B942E0-9C05-496D-A79A-ABB84E0049BA}"/>
              </a:ext>
            </a:extLst>
          </p:cNvPr>
          <p:cNvSpPr/>
          <p:nvPr/>
        </p:nvSpPr>
        <p:spPr>
          <a:xfrm>
            <a:off x="7274642" y="1407859"/>
            <a:ext cx="2147586" cy="4470436"/>
          </a:xfrm>
          <a:prstGeom prst="roundRect">
            <a:avLst>
              <a:gd name="adj" fmla="val 2193"/>
            </a:avLst>
          </a:prstGeom>
          <a:solidFill>
            <a:srgbClr val="EAEAEA"/>
          </a:solidFill>
          <a:ln w="25400" cap="flat" cmpd="sng" algn="ctr">
            <a:noFill/>
            <a:prstDash val="solid"/>
          </a:ln>
          <a:effectLst>
            <a:innerShdw blurRad="1143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endParaRPr>
          </a:p>
        </p:txBody>
      </p:sp>
      <p:sp>
        <p:nvSpPr>
          <p:cNvPr id="37" name="Rectangle 157">
            <a:extLst>
              <a:ext uri="{FF2B5EF4-FFF2-40B4-BE49-F238E27FC236}">
                <a16:creationId xmlns:a16="http://schemas.microsoft.com/office/drawing/2014/main" id="{9DD41D53-7D12-411A-9E56-A9D1CE040670}"/>
              </a:ext>
            </a:extLst>
          </p:cNvPr>
          <p:cNvSpPr/>
          <p:nvPr/>
        </p:nvSpPr>
        <p:spPr>
          <a:xfrm>
            <a:off x="7357375" y="2772059"/>
            <a:ext cx="2133072" cy="1938988"/>
          </a:xfrm>
          <a:prstGeom prst="rect">
            <a:avLst/>
          </a:prstGeom>
        </p:spPr>
        <p:txBody>
          <a:bodyPr wrap="square" lIns="91435" tIns="45718" rIns="91435" bIns="45718">
            <a:spAutoFit/>
          </a:bodyPr>
          <a:lstStyle/>
          <a:p>
            <a:pPr lvl="0" defTabSz="914400"/>
            <a:r>
              <a:rPr kumimoji="0" lang="zh-CN" altLang="en-US" sz="2000" b="0" i="0" u="none" strike="noStrike" kern="0" cap="none" spc="0" normalizeH="0" baseline="0" noProof="0" dirty="0">
                <a:ln>
                  <a:noFill/>
                </a:ln>
                <a:solidFill>
                  <a:schemeClr val="tx1">
                    <a:alpha val="99000"/>
                  </a:schemeClr>
                </a:solidFill>
                <a:effectLst/>
                <a:uLnTx/>
                <a:uFillTx/>
                <a:latin typeface="+mj-ea"/>
                <a:ea typeface="+mj-ea"/>
              </a:rPr>
              <a:t>采用区块链方案可以实现虚拟资产的公开、公正的转移，不受第三方影响，自动转账</a:t>
            </a:r>
            <a:endParaRPr kumimoji="0" lang="en-US" sz="2000" b="0" i="0" u="none" strike="noStrike" kern="0" cap="none" spc="0" normalizeH="0" baseline="0" noProof="0" dirty="0">
              <a:ln>
                <a:noFill/>
              </a:ln>
              <a:solidFill>
                <a:schemeClr val="tx1">
                  <a:alpha val="99000"/>
                </a:schemeClr>
              </a:solidFill>
              <a:effectLst/>
              <a:uLnTx/>
              <a:uFillTx/>
              <a:latin typeface="+mj-ea"/>
              <a:ea typeface="+mj-ea"/>
            </a:endParaRPr>
          </a:p>
        </p:txBody>
      </p:sp>
      <p:sp>
        <p:nvSpPr>
          <p:cNvPr id="45" name="Rounded Rectangle 19">
            <a:extLst>
              <a:ext uri="{FF2B5EF4-FFF2-40B4-BE49-F238E27FC236}">
                <a16:creationId xmlns:a16="http://schemas.microsoft.com/office/drawing/2014/main" id="{16AD5545-B51F-43AA-9137-107421358404}"/>
              </a:ext>
            </a:extLst>
          </p:cNvPr>
          <p:cNvSpPr/>
          <p:nvPr/>
        </p:nvSpPr>
        <p:spPr>
          <a:xfrm>
            <a:off x="9490897" y="1407859"/>
            <a:ext cx="2147586" cy="4470436"/>
          </a:xfrm>
          <a:prstGeom prst="roundRect">
            <a:avLst>
              <a:gd name="adj" fmla="val 2193"/>
            </a:avLst>
          </a:prstGeom>
          <a:solidFill>
            <a:srgbClr val="EAEAEA"/>
          </a:solidFill>
          <a:ln w="25400" cap="flat" cmpd="sng" algn="ctr">
            <a:noFill/>
            <a:prstDash val="solid"/>
          </a:ln>
          <a:effectLst>
            <a:innerShdw blurRad="114300">
              <a:prstClr val="black">
                <a:alpha val="3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endParaRPr>
          </a:p>
        </p:txBody>
      </p:sp>
      <p:sp>
        <p:nvSpPr>
          <p:cNvPr id="46" name="Rectangle 157">
            <a:extLst>
              <a:ext uri="{FF2B5EF4-FFF2-40B4-BE49-F238E27FC236}">
                <a16:creationId xmlns:a16="http://schemas.microsoft.com/office/drawing/2014/main" id="{2A3F393E-7254-4D8C-A50C-B4D9E89612F8}"/>
              </a:ext>
            </a:extLst>
          </p:cNvPr>
          <p:cNvSpPr/>
          <p:nvPr/>
        </p:nvSpPr>
        <p:spPr>
          <a:xfrm>
            <a:off x="9643294" y="2772059"/>
            <a:ext cx="2133072" cy="1938988"/>
          </a:xfrm>
          <a:prstGeom prst="rect">
            <a:avLst/>
          </a:prstGeom>
        </p:spPr>
        <p:txBody>
          <a:bodyPr wrap="square" lIns="91435" tIns="45718" rIns="91435" bIns="45718">
            <a:spAutoFit/>
          </a:bodyPr>
          <a:lstStyle/>
          <a:p>
            <a:pPr lvl="0" defTabSz="914400"/>
            <a:r>
              <a:rPr lang="zh-CN" altLang="en-US" sz="2000" kern="0" dirty="0">
                <a:solidFill>
                  <a:schemeClr val="tx1">
                    <a:alpha val="99000"/>
                  </a:schemeClr>
                </a:solidFill>
                <a:latin typeface="+mj-ea"/>
                <a:ea typeface="+mj-ea"/>
              </a:rPr>
              <a:t>动产、不动产、商标等都可以采用区块链技术登记，保证公正、防伪、不可篡改，以及可审计</a:t>
            </a:r>
            <a:endParaRPr kumimoji="0" lang="en-US" sz="2000" b="0" i="0" u="none" strike="noStrike" kern="0" cap="none" spc="0" normalizeH="0" baseline="0" noProof="0" dirty="0">
              <a:ln>
                <a:noFill/>
              </a:ln>
              <a:solidFill>
                <a:schemeClr val="tx1">
                  <a:alpha val="99000"/>
                </a:schemeClr>
              </a:solidFill>
              <a:effectLst/>
              <a:uLnTx/>
              <a:uFillTx/>
              <a:latin typeface="+mj-ea"/>
              <a:ea typeface="+mj-ea"/>
            </a:endParaRPr>
          </a:p>
        </p:txBody>
      </p:sp>
      <p:sp>
        <p:nvSpPr>
          <p:cNvPr id="24" name="Freeform 6">
            <a:extLst>
              <a:ext uri="{FF2B5EF4-FFF2-40B4-BE49-F238E27FC236}">
                <a16:creationId xmlns:a16="http://schemas.microsoft.com/office/drawing/2014/main" id="{85428C29-189D-47E4-9CC6-0ABE60D762D0}"/>
              </a:ext>
            </a:extLst>
          </p:cNvPr>
          <p:cNvSpPr>
            <a:spLocks/>
          </p:cNvSpPr>
          <p:nvPr/>
        </p:nvSpPr>
        <p:spPr bwMode="auto">
          <a:xfrm>
            <a:off x="628374" y="5091712"/>
            <a:ext cx="10935252" cy="1434854"/>
          </a:xfrm>
          <a:custGeom>
            <a:avLst/>
            <a:gdLst/>
            <a:ahLst/>
            <a:cxnLst>
              <a:cxn ang="0">
                <a:pos x="1949" y="116"/>
              </a:cxn>
              <a:cxn ang="0">
                <a:pos x="1401" y="116"/>
              </a:cxn>
              <a:cxn ang="0">
                <a:pos x="1327" y="39"/>
              </a:cxn>
              <a:cxn ang="0">
                <a:pos x="1247" y="0"/>
              </a:cxn>
              <a:cxn ang="0">
                <a:pos x="746" y="0"/>
              </a:cxn>
              <a:cxn ang="0">
                <a:pos x="666" y="39"/>
              </a:cxn>
              <a:cxn ang="0">
                <a:pos x="591" y="116"/>
              </a:cxn>
              <a:cxn ang="0">
                <a:pos x="43" y="116"/>
              </a:cxn>
              <a:cxn ang="0">
                <a:pos x="0" y="159"/>
              </a:cxn>
              <a:cxn ang="0">
                <a:pos x="0" y="276"/>
              </a:cxn>
              <a:cxn ang="0">
                <a:pos x="43" y="319"/>
              </a:cxn>
              <a:cxn ang="0">
                <a:pos x="1949" y="319"/>
              </a:cxn>
              <a:cxn ang="0">
                <a:pos x="1992" y="276"/>
              </a:cxn>
              <a:cxn ang="0">
                <a:pos x="1992" y="159"/>
              </a:cxn>
              <a:cxn ang="0">
                <a:pos x="1949" y="116"/>
              </a:cxn>
            </a:cxnLst>
            <a:rect l="0" t="0" r="r" b="b"/>
            <a:pathLst>
              <a:path w="1992" h="319">
                <a:moveTo>
                  <a:pt x="1949" y="116"/>
                </a:moveTo>
                <a:cubicBezTo>
                  <a:pt x="1401" y="116"/>
                  <a:pt x="1401" y="116"/>
                  <a:pt x="1401" y="116"/>
                </a:cubicBezTo>
                <a:cubicBezTo>
                  <a:pt x="1327" y="39"/>
                  <a:pt x="1327" y="39"/>
                  <a:pt x="1327" y="39"/>
                </a:cubicBezTo>
                <a:cubicBezTo>
                  <a:pt x="1311" y="20"/>
                  <a:pt x="1287" y="0"/>
                  <a:pt x="1247" y="0"/>
                </a:cubicBezTo>
                <a:cubicBezTo>
                  <a:pt x="746" y="0"/>
                  <a:pt x="746" y="0"/>
                  <a:pt x="746" y="0"/>
                </a:cubicBezTo>
                <a:cubicBezTo>
                  <a:pt x="706" y="0"/>
                  <a:pt x="682" y="20"/>
                  <a:pt x="666" y="39"/>
                </a:cubicBezTo>
                <a:cubicBezTo>
                  <a:pt x="591" y="116"/>
                  <a:pt x="591" y="116"/>
                  <a:pt x="591" y="116"/>
                </a:cubicBezTo>
                <a:cubicBezTo>
                  <a:pt x="43" y="116"/>
                  <a:pt x="43" y="116"/>
                  <a:pt x="43" y="116"/>
                </a:cubicBezTo>
                <a:cubicBezTo>
                  <a:pt x="20" y="116"/>
                  <a:pt x="0" y="135"/>
                  <a:pt x="0" y="159"/>
                </a:cubicBezTo>
                <a:cubicBezTo>
                  <a:pt x="0" y="276"/>
                  <a:pt x="0" y="276"/>
                  <a:pt x="0" y="276"/>
                </a:cubicBezTo>
                <a:cubicBezTo>
                  <a:pt x="0" y="300"/>
                  <a:pt x="20" y="319"/>
                  <a:pt x="43" y="319"/>
                </a:cubicBezTo>
                <a:cubicBezTo>
                  <a:pt x="1949" y="319"/>
                  <a:pt x="1949" y="319"/>
                  <a:pt x="1949" y="319"/>
                </a:cubicBezTo>
                <a:cubicBezTo>
                  <a:pt x="1973" y="319"/>
                  <a:pt x="1992" y="300"/>
                  <a:pt x="1992" y="276"/>
                </a:cubicBezTo>
                <a:cubicBezTo>
                  <a:pt x="1992" y="159"/>
                  <a:pt x="1992" y="159"/>
                  <a:pt x="1992" y="159"/>
                </a:cubicBezTo>
                <a:cubicBezTo>
                  <a:pt x="1992" y="135"/>
                  <a:pt x="1973" y="116"/>
                  <a:pt x="1949" y="116"/>
                </a:cubicBezTo>
                <a:close/>
              </a:path>
            </a:pathLst>
          </a:custGeom>
          <a:solidFill>
            <a:srgbClr val="FFFFFF"/>
          </a:solidFill>
          <a:ln w="9525">
            <a:noFill/>
            <a:round/>
            <a:headEnd/>
            <a:tailEnd/>
          </a:ln>
          <a:effectLst>
            <a:outerShdw blurRad="114300" sx="102000" sy="102000" algn="tl" rotWithShape="0">
              <a:prstClr val="black">
                <a:alpha val="40000"/>
              </a:prstClr>
            </a:outerShdw>
          </a:effectLst>
        </p:spPr>
        <p:txBody>
          <a:bodyPr vert="horz" wrap="square" lIns="91435" tIns="45718" rIns="91435"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Rectangle 157">
            <a:extLst>
              <a:ext uri="{FF2B5EF4-FFF2-40B4-BE49-F238E27FC236}">
                <a16:creationId xmlns:a16="http://schemas.microsoft.com/office/drawing/2014/main" id="{2D22D944-C49F-4839-9653-D799E86598DD}"/>
              </a:ext>
            </a:extLst>
          </p:cNvPr>
          <p:cNvSpPr/>
          <p:nvPr/>
        </p:nvSpPr>
        <p:spPr>
          <a:xfrm>
            <a:off x="4405086" y="5447620"/>
            <a:ext cx="3702594" cy="769437"/>
          </a:xfrm>
          <a:prstGeom prst="rect">
            <a:avLst/>
          </a:prstGeom>
        </p:spPr>
        <p:txBody>
          <a:bodyPr wrap="square" lIns="91435" tIns="45718" rIns="91435" bIns="4571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400" b="1" kern="0" dirty="0">
                <a:solidFill>
                  <a:srgbClr val="CF632F"/>
                </a:solidFill>
                <a:latin typeface="+mj-ea"/>
                <a:ea typeface="+mj-ea"/>
              </a:rPr>
              <a:t>典型应用场景</a:t>
            </a:r>
            <a:endParaRPr kumimoji="0" lang="en-US" sz="1100" b="0" i="0" u="none" strike="noStrike" kern="0" cap="none" spc="0" normalizeH="0" baseline="0" noProof="0" dirty="0">
              <a:ln>
                <a:noFill/>
              </a:ln>
              <a:solidFill>
                <a:srgbClr val="595959">
                  <a:lumMod val="50000"/>
                  <a:alpha val="99000"/>
                </a:srgbClr>
              </a:solidFill>
              <a:effectLst/>
              <a:uLnTx/>
              <a:uFillTx/>
            </a:endParaRPr>
          </a:p>
        </p:txBody>
      </p:sp>
      <p:sp>
        <p:nvSpPr>
          <p:cNvPr id="42" name="TextBox 25">
            <a:extLst>
              <a:ext uri="{FF2B5EF4-FFF2-40B4-BE49-F238E27FC236}">
                <a16:creationId xmlns:a16="http://schemas.microsoft.com/office/drawing/2014/main" id="{BA3381A8-6C1B-49C5-A045-0F52654C92FA}"/>
              </a:ext>
            </a:extLst>
          </p:cNvPr>
          <p:cNvSpPr txBox="1"/>
          <p:nvPr/>
        </p:nvSpPr>
        <p:spPr>
          <a:xfrm>
            <a:off x="2395880" y="375049"/>
            <a:ext cx="8904501" cy="419474"/>
          </a:xfrm>
          <a:prstGeom prst="rect">
            <a:avLst/>
          </a:prstGeom>
          <a:noFill/>
        </p:spPr>
        <p:txBody>
          <a:bodyPr wrap="square" lIns="0" tIns="0" rIns="0" bIns="0">
            <a:spAutoFit/>
          </a:bodyPr>
          <a:lstStyle/>
          <a:p>
            <a:pPr>
              <a:lnSpc>
                <a:spcPts val="3580"/>
              </a:lnSpc>
              <a:defRPr/>
            </a:pPr>
            <a:r>
              <a:rPr lang="zh-CN" altLang="en-US" sz="2400" spc="120" dirty="0">
                <a:solidFill>
                  <a:prstClr val="white"/>
                </a:solidFill>
                <a:latin typeface="微软雅黑" panose="020B0503020204020204" pitchFamily="34" charset="-122"/>
                <a:ea typeface="微软雅黑" panose="020B0503020204020204" pitchFamily="34" charset="-122"/>
              </a:rPr>
              <a:t>典型应用场景介绍</a:t>
            </a:r>
            <a:endParaRPr lang="en-US" altLang="zh-CN" sz="2400" spc="120" dirty="0">
              <a:solidFill>
                <a:prstClr val="white"/>
              </a:solidFill>
              <a:latin typeface="微软雅黑" panose="020B0503020204020204" pitchFamily="34" charset="-122"/>
              <a:ea typeface="微软雅黑" panose="020B0503020204020204" pitchFamily="34" charset="-122"/>
            </a:endParaRPr>
          </a:p>
        </p:txBody>
      </p:sp>
      <p:sp>
        <p:nvSpPr>
          <p:cNvPr id="48" name="TextBox 25">
            <a:extLst>
              <a:ext uri="{FF2B5EF4-FFF2-40B4-BE49-F238E27FC236}">
                <a16:creationId xmlns:a16="http://schemas.microsoft.com/office/drawing/2014/main" id="{F3E2167C-B540-47E9-BCE2-F6EF2E8F16E5}"/>
              </a:ext>
            </a:extLst>
          </p:cNvPr>
          <p:cNvSpPr txBox="1"/>
          <p:nvPr/>
        </p:nvSpPr>
        <p:spPr>
          <a:xfrm>
            <a:off x="649414" y="348459"/>
            <a:ext cx="1560386" cy="419474"/>
          </a:xfrm>
          <a:prstGeom prst="rect">
            <a:avLst/>
          </a:prstGeom>
          <a:noFill/>
        </p:spPr>
        <p:txBody>
          <a:bodyPr wrap="square" lIns="0" tIns="0" rIns="0" bIns="0">
            <a:spAutoFit/>
          </a:bodyPr>
          <a:lstStyle/>
          <a:p>
            <a:pPr marR="0" lvl="0" indent="0" fontAlgn="auto">
              <a:lnSpc>
                <a:spcPts val="3580"/>
              </a:lnSpc>
              <a:spcBef>
                <a:spcPts val="0"/>
              </a:spcBef>
              <a:spcAft>
                <a:spcPts val="0"/>
              </a:spcAft>
              <a:buClrTx/>
              <a:buSzTx/>
              <a:buFontTx/>
              <a:buNone/>
              <a:tabLst/>
              <a:defRPr/>
            </a:pPr>
            <a:r>
              <a:rPr lang="zh-CN" altLang="en-US" sz="2400" b="1" spc="120" dirty="0">
                <a:solidFill>
                  <a:schemeClr val="bg1"/>
                </a:solidFill>
                <a:latin typeface="微软雅黑" panose="020B0503020204020204" pitchFamily="34" charset="-122"/>
                <a:ea typeface="微软雅黑" panose="020B0503020204020204" pitchFamily="34" charset="-122"/>
              </a:rPr>
              <a:t>区块链</a:t>
            </a:r>
            <a:r>
              <a:rPr lang="en-US" altLang="zh-CN" sz="2400" b="1" spc="120" dirty="0">
                <a:solidFill>
                  <a:schemeClr val="bg1"/>
                </a:solidFill>
                <a:latin typeface="微软雅黑" panose="020B0503020204020204" pitchFamily="34" charset="-122"/>
                <a:ea typeface="微软雅黑" panose="020B0503020204020204" pitchFamily="34" charset="-122"/>
              </a:rPr>
              <a:t>3.0</a:t>
            </a:r>
            <a:endParaRPr lang="zh-CN" altLang="en-US" sz="2400" b="1" spc="120" dirty="0">
              <a:solidFill>
                <a:schemeClr val="bg1"/>
              </a:solidFill>
              <a:latin typeface="微软雅黑" panose="020B0503020204020204" pitchFamily="34" charset="-122"/>
              <a:ea typeface="微软雅黑" panose="020B0503020204020204" pitchFamily="34" charset="-122"/>
            </a:endParaRPr>
          </a:p>
        </p:txBody>
      </p:sp>
      <p:sp>
        <p:nvSpPr>
          <p:cNvPr id="34" name="Rectangle 157">
            <a:extLst>
              <a:ext uri="{FF2B5EF4-FFF2-40B4-BE49-F238E27FC236}">
                <a16:creationId xmlns:a16="http://schemas.microsoft.com/office/drawing/2014/main" id="{4CE1E174-E98C-4386-925F-FE54FBFC9E76}"/>
              </a:ext>
            </a:extLst>
          </p:cNvPr>
          <p:cNvSpPr/>
          <p:nvPr/>
        </p:nvSpPr>
        <p:spPr>
          <a:xfrm>
            <a:off x="829191" y="1726049"/>
            <a:ext cx="1740970" cy="461661"/>
          </a:xfrm>
          <a:prstGeom prst="rect">
            <a:avLst/>
          </a:prstGeom>
        </p:spPr>
        <p:txBody>
          <a:bodyPr wrap="square" lIns="91435" tIns="45718" rIns="91435" bIns="45718">
            <a:spAutoFit/>
          </a:bodyPr>
          <a:lstStyle/>
          <a:p>
            <a:pPr lvl="0" defTabSz="914400"/>
            <a:r>
              <a:rPr kumimoji="0" lang="zh-CN" altLang="en-US" sz="2400" b="1" i="0" u="none" strike="noStrike" kern="0" cap="none" spc="0" normalizeH="0" baseline="0" noProof="0" dirty="0">
                <a:ln>
                  <a:noFill/>
                </a:ln>
                <a:solidFill>
                  <a:schemeClr val="accent1">
                    <a:lumMod val="75000"/>
                  </a:schemeClr>
                </a:solidFill>
                <a:effectLst/>
                <a:uLnTx/>
                <a:uFillTx/>
                <a:latin typeface="+mj-ea"/>
                <a:ea typeface="+mj-ea"/>
              </a:rPr>
              <a:t>自动化采购</a:t>
            </a:r>
            <a:endParaRPr kumimoji="0" lang="en-US" sz="2400" b="1" i="0" u="none" strike="noStrike" kern="0" cap="none" spc="0" normalizeH="0" baseline="0" noProof="0" dirty="0">
              <a:ln>
                <a:noFill/>
              </a:ln>
              <a:solidFill>
                <a:schemeClr val="accent1">
                  <a:lumMod val="75000"/>
                </a:schemeClr>
              </a:solidFill>
              <a:effectLst/>
              <a:uLnTx/>
              <a:uFillTx/>
              <a:latin typeface="+mj-ea"/>
              <a:ea typeface="+mj-ea"/>
            </a:endParaRPr>
          </a:p>
        </p:txBody>
      </p:sp>
      <p:sp>
        <p:nvSpPr>
          <p:cNvPr id="38" name="Rectangle 157">
            <a:extLst>
              <a:ext uri="{FF2B5EF4-FFF2-40B4-BE49-F238E27FC236}">
                <a16:creationId xmlns:a16="http://schemas.microsoft.com/office/drawing/2014/main" id="{6DF82A2E-034F-44DE-A7E8-D18AA5DFB116}"/>
              </a:ext>
            </a:extLst>
          </p:cNvPr>
          <p:cNvSpPr/>
          <p:nvPr/>
        </p:nvSpPr>
        <p:spPr>
          <a:xfrm>
            <a:off x="2890983" y="1726049"/>
            <a:ext cx="2133072" cy="830993"/>
          </a:xfrm>
          <a:prstGeom prst="rect">
            <a:avLst/>
          </a:prstGeom>
        </p:spPr>
        <p:txBody>
          <a:bodyPr wrap="square" lIns="91435" tIns="45718" rIns="91435" bIns="45718">
            <a:spAutoFit/>
          </a:bodyPr>
          <a:lstStyle/>
          <a:p>
            <a:pPr lvl="0" algn="ctr" defTabSz="914400"/>
            <a:r>
              <a:rPr kumimoji="0" lang="zh-CN" altLang="en-US" sz="2400" b="1" i="0" u="none" strike="noStrike" kern="0" cap="none" spc="0" normalizeH="0" baseline="0" noProof="0" dirty="0">
                <a:ln>
                  <a:noFill/>
                </a:ln>
                <a:solidFill>
                  <a:schemeClr val="accent1">
                    <a:lumMod val="75000"/>
                  </a:schemeClr>
                </a:solidFill>
                <a:effectLst/>
                <a:uLnTx/>
                <a:uFillTx/>
                <a:latin typeface="+mj-ea"/>
                <a:ea typeface="+mj-ea"/>
              </a:rPr>
              <a:t>智能化物联网应用</a:t>
            </a:r>
            <a:endParaRPr kumimoji="0" lang="en-US" sz="2400" b="1" i="0" u="none" strike="noStrike" kern="0" cap="none" spc="0" normalizeH="0" baseline="0" noProof="0" dirty="0">
              <a:ln>
                <a:noFill/>
              </a:ln>
              <a:solidFill>
                <a:schemeClr val="accent1">
                  <a:lumMod val="75000"/>
                </a:schemeClr>
              </a:solidFill>
              <a:effectLst/>
              <a:uLnTx/>
              <a:uFillTx/>
              <a:latin typeface="+mj-ea"/>
              <a:ea typeface="+mj-ea"/>
            </a:endParaRPr>
          </a:p>
        </p:txBody>
      </p:sp>
      <p:sp>
        <p:nvSpPr>
          <p:cNvPr id="39" name="Rectangle 157">
            <a:extLst>
              <a:ext uri="{FF2B5EF4-FFF2-40B4-BE49-F238E27FC236}">
                <a16:creationId xmlns:a16="http://schemas.microsoft.com/office/drawing/2014/main" id="{E5A2B738-03E2-4CB5-ABD2-C74F3161803C}"/>
              </a:ext>
            </a:extLst>
          </p:cNvPr>
          <p:cNvSpPr/>
          <p:nvPr/>
        </p:nvSpPr>
        <p:spPr>
          <a:xfrm>
            <a:off x="5072901" y="1726049"/>
            <a:ext cx="2133072" cy="830993"/>
          </a:xfrm>
          <a:prstGeom prst="rect">
            <a:avLst/>
          </a:prstGeom>
        </p:spPr>
        <p:txBody>
          <a:bodyPr wrap="square" lIns="91435" tIns="45718" rIns="91435" bIns="45718">
            <a:spAutoFit/>
          </a:bodyPr>
          <a:lstStyle/>
          <a:p>
            <a:pPr lvl="0" algn="ctr" defTabSz="914400"/>
            <a:r>
              <a:rPr kumimoji="0" lang="zh-CN" altLang="en-US" sz="2400" b="1" i="0" u="none" strike="noStrike" kern="0" cap="none" spc="0" normalizeH="0" baseline="0" noProof="0" dirty="0">
                <a:ln>
                  <a:noFill/>
                </a:ln>
                <a:solidFill>
                  <a:schemeClr val="accent1">
                    <a:lumMod val="75000"/>
                  </a:schemeClr>
                </a:solidFill>
                <a:effectLst/>
                <a:uLnTx/>
                <a:uFillTx/>
                <a:latin typeface="+mj-ea"/>
                <a:ea typeface="+mj-ea"/>
              </a:rPr>
              <a:t>供应链自动化管理</a:t>
            </a:r>
            <a:endParaRPr kumimoji="0" lang="en-US" sz="2400" b="1" i="0" u="none" strike="noStrike" kern="0" cap="none" spc="0" normalizeH="0" baseline="0" noProof="0" dirty="0">
              <a:ln>
                <a:noFill/>
              </a:ln>
              <a:solidFill>
                <a:schemeClr val="accent1">
                  <a:lumMod val="75000"/>
                </a:schemeClr>
              </a:solidFill>
              <a:effectLst/>
              <a:uLnTx/>
              <a:uFillTx/>
              <a:latin typeface="+mj-ea"/>
              <a:ea typeface="+mj-ea"/>
            </a:endParaRPr>
          </a:p>
        </p:txBody>
      </p:sp>
      <p:sp>
        <p:nvSpPr>
          <p:cNvPr id="40" name="Rectangle 157">
            <a:extLst>
              <a:ext uri="{FF2B5EF4-FFF2-40B4-BE49-F238E27FC236}">
                <a16:creationId xmlns:a16="http://schemas.microsoft.com/office/drawing/2014/main" id="{96C78556-52D7-47EB-B95C-D9E4E0B6C7EA}"/>
              </a:ext>
            </a:extLst>
          </p:cNvPr>
          <p:cNvSpPr/>
          <p:nvPr/>
        </p:nvSpPr>
        <p:spPr>
          <a:xfrm>
            <a:off x="7347163" y="1726049"/>
            <a:ext cx="2133072" cy="830993"/>
          </a:xfrm>
          <a:prstGeom prst="rect">
            <a:avLst/>
          </a:prstGeom>
        </p:spPr>
        <p:txBody>
          <a:bodyPr wrap="square" lIns="91435" tIns="45718" rIns="91435" bIns="45718">
            <a:spAutoFit/>
          </a:bodyPr>
          <a:lstStyle/>
          <a:p>
            <a:pPr lvl="0" algn="ctr" defTabSz="914400"/>
            <a:r>
              <a:rPr kumimoji="0" lang="zh-CN" altLang="en-US" sz="2400" b="1" i="0" u="none" strike="noStrike" kern="0" cap="none" spc="0" normalizeH="0" baseline="0" noProof="0" dirty="0">
                <a:ln>
                  <a:noFill/>
                </a:ln>
                <a:solidFill>
                  <a:schemeClr val="accent1">
                    <a:lumMod val="75000"/>
                  </a:schemeClr>
                </a:solidFill>
                <a:effectLst/>
                <a:uLnTx/>
                <a:uFillTx/>
                <a:latin typeface="+mj-ea"/>
                <a:ea typeface="+mj-ea"/>
              </a:rPr>
              <a:t>虚拟资产兑换转移</a:t>
            </a:r>
            <a:endParaRPr kumimoji="0" lang="en-US" sz="2400" b="1" i="0" u="none" strike="noStrike" kern="0" cap="none" spc="0" normalizeH="0" baseline="0" noProof="0" dirty="0">
              <a:ln>
                <a:noFill/>
              </a:ln>
              <a:solidFill>
                <a:schemeClr val="accent1">
                  <a:lumMod val="75000"/>
                </a:schemeClr>
              </a:solidFill>
              <a:effectLst/>
              <a:uLnTx/>
              <a:uFillTx/>
              <a:latin typeface="+mj-ea"/>
              <a:ea typeface="+mj-ea"/>
            </a:endParaRPr>
          </a:p>
        </p:txBody>
      </p:sp>
      <p:sp>
        <p:nvSpPr>
          <p:cNvPr id="43" name="Rectangle 157">
            <a:extLst>
              <a:ext uri="{FF2B5EF4-FFF2-40B4-BE49-F238E27FC236}">
                <a16:creationId xmlns:a16="http://schemas.microsoft.com/office/drawing/2014/main" id="{B494B593-7ED2-43C6-BCC5-CF04736C9FBA}"/>
              </a:ext>
            </a:extLst>
          </p:cNvPr>
          <p:cNvSpPr/>
          <p:nvPr/>
        </p:nvSpPr>
        <p:spPr>
          <a:xfrm>
            <a:off x="9842748" y="1726049"/>
            <a:ext cx="1520061" cy="461661"/>
          </a:xfrm>
          <a:prstGeom prst="rect">
            <a:avLst/>
          </a:prstGeom>
        </p:spPr>
        <p:txBody>
          <a:bodyPr wrap="square" lIns="91435" tIns="45718" rIns="91435" bIns="45718">
            <a:spAutoFit/>
          </a:bodyPr>
          <a:lstStyle/>
          <a:p>
            <a:pPr lvl="0" defTabSz="914400"/>
            <a:r>
              <a:rPr kumimoji="0" lang="zh-CN" altLang="en-US" sz="2400" b="1" i="0" u="none" strike="noStrike" kern="0" cap="none" spc="0" normalizeH="0" baseline="0" noProof="0" dirty="0">
                <a:ln>
                  <a:noFill/>
                </a:ln>
                <a:solidFill>
                  <a:schemeClr val="accent1">
                    <a:lumMod val="75000"/>
                  </a:schemeClr>
                </a:solidFill>
                <a:effectLst/>
                <a:uLnTx/>
                <a:uFillTx/>
                <a:latin typeface="+mj-ea"/>
                <a:ea typeface="+mj-ea"/>
              </a:rPr>
              <a:t>产权登记</a:t>
            </a:r>
            <a:endParaRPr kumimoji="0" lang="en-US" sz="2400" b="1" i="0" u="none" strike="noStrike" kern="0" cap="none" spc="0" normalizeH="0" baseline="0" noProof="0" dirty="0">
              <a:ln>
                <a:noFill/>
              </a:ln>
              <a:solidFill>
                <a:schemeClr val="accent1">
                  <a:lumMod val="75000"/>
                </a:schemeClr>
              </a:solidFill>
              <a:effectLst/>
              <a:uLnTx/>
              <a:uFillTx/>
              <a:latin typeface="+mj-ea"/>
              <a:ea typeface="+mj-ea"/>
            </a:endParaRPr>
          </a:p>
        </p:txBody>
      </p:sp>
    </p:spTree>
    <p:extLst>
      <p:ext uri="{BB962C8B-B14F-4D97-AF65-F5344CB8AC3E}">
        <p14:creationId xmlns:p14="http://schemas.microsoft.com/office/powerpoint/2010/main" val="190477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 14"/>
          <p:cNvGrpSpPr/>
          <p:nvPr/>
        </p:nvGrpSpPr>
        <p:grpSpPr>
          <a:xfrm>
            <a:off x="-24007" y="-2956"/>
            <a:ext cx="12203942" cy="6878885"/>
            <a:chOff x="-11942" y="-2956"/>
            <a:chExt cx="12203942" cy="6878885"/>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79586" cy="6858000"/>
            </a:xfrm>
            <a:prstGeom prst="rect">
              <a:avLst/>
            </a:prstGeom>
          </p:spPr>
        </p:pic>
        <p:sp>
          <p:nvSpPr>
            <p:cNvPr id="23" name="矩形 22"/>
            <p:cNvSpPr/>
            <p:nvPr/>
          </p:nvSpPr>
          <p:spPr>
            <a:xfrm>
              <a:off x="-11942" y="-2956"/>
              <a:ext cx="12203942" cy="201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25" name="矩形 24"/>
            <p:cNvSpPr/>
            <p:nvPr/>
          </p:nvSpPr>
          <p:spPr>
            <a:xfrm>
              <a:off x="-1" y="6695154"/>
              <a:ext cx="12192001" cy="180775"/>
            </a:xfrm>
            <a:prstGeom prst="rect">
              <a:avLst/>
            </a:prstGeom>
            <a:solidFill>
              <a:srgbClr val="CF6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grpSp>
      <p:sp>
        <p:nvSpPr>
          <p:cNvPr id="24" name="矩形 23"/>
          <p:cNvSpPr/>
          <p:nvPr/>
        </p:nvSpPr>
        <p:spPr>
          <a:xfrm>
            <a:off x="-11942" y="-2955"/>
            <a:ext cx="12192000" cy="164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23" name="矩形 122"/>
          <p:cNvSpPr/>
          <p:nvPr/>
        </p:nvSpPr>
        <p:spPr>
          <a:xfrm>
            <a:off x="-1" y="6695155"/>
            <a:ext cx="12381875" cy="164666"/>
          </a:xfrm>
          <a:prstGeom prst="rect">
            <a:avLst/>
          </a:prstGeom>
          <a:solidFill>
            <a:srgbClr val="CF6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Arial"/>
                <a:ea typeface="黑体" panose="02010609060101010101" pitchFamily="49" charset="-122"/>
                <a:cs typeface="+mn-cs"/>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Arial"/>
                <a:ea typeface="黑体" panose="02010609060101010101" pitchFamily="49" charset="-122"/>
                <a:cs typeface="+mn-cs"/>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Text" lastClr="000000"/>
                </a:solidFill>
                <a:effectLst/>
                <a:uLnTx/>
                <a:uFillTx/>
                <a:latin typeface="Arial"/>
                <a:ea typeface="黑体" panose="02010609060101010101" pitchFamily="49" charset="-122"/>
                <a:cs typeface="+mn-cs"/>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Arial"/>
                <a:ea typeface="黑体" panose="02010609060101010101" pitchFamily="49" charset="-122"/>
                <a:cs typeface="+mn-cs"/>
              </a:endParaRPr>
            </a:p>
          </p:txBody>
        </p:sp>
      </p:grpSp>
      <p:sp>
        <p:nvSpPr>
          <p:cNvPr id="22" name="内容占位符 2"/>
          <p:cNvSpPr txBox="1"/>
          <p:nvPr/>
        </p:nvSpPr>
        <p:spPr>
          <a:xfrm>
            <a:off x="1305345" y="2914053"/>
            <a:ext cx="2395493" cy="567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580"/>
              </a:lnSpc>
              <a:spcBef>
                <a:spcPts val="1000"/>
              </a:spcBef>
              <a:spcAft>
                <a:spcPts val="0"/>
              </a:spcAft>
              <a:buClrTx/>
              <a:buSzTx/>
              <a:buFont typeface="Arial" panose="020B0604020202020204" pitchFamily="34" charset="0"/>
              <a:buNone/>
              <a:tabLst/>
              <a:defRPr/>
            </a:pPr>
            <a:r>
              <a:rPr kumimoji="0" lang="en-US" altLang="zh-CN" sz="3600" b="1" i="0" u="none" strike="noStrike" kern="1200" cap="none" spc="0" normalizeH="0" baseline="0" noProof="0" dirty="0">
                <a:ln>
                  <a:noFill/>
                </a:ln>
                <a:solidFill>
                  <a:srgbClr val="4C5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PART</a:t>
            </a:r>
            <a:r>
              <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4 </a:t>
            </a:r>
            <a:endParaRPr kumimoji="0" lang="en-US" altLang="zh-CN" sz="6600" b="1" i="0" u="none" strike="noStrike" kern="1200" cap="none" spc="0" normalizeH="0" baseline="0" noProof="0" dirty="0">
              <a:ln>
                <a:noFill/>
              </a:ln>
              <a:solidFill>
                <a:srgbClr val="4C505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内容占位符 2">
            <a:extLst>
              <a:ext uri="{FF2B5EF4-FFF2-40B4-BE49-F238E27FC236}">
                <a16:creationId xmlns:a16="http://schemas.microsoft.com/office/drawing/2014/main" id="{AEC6F1AF-C8C9-4CDD-B885-D05B651F94FB}"/>
              </a:ext>
            </a:extLst>
          </p:cNvPr>
          <p:cNvSpPr txBox="1">
            <a:spLocks/>
          </p:cNvSpPr>
          <p:nvPr/>
        </p:nvSpPr>
        <p:spPr>
          <a:xfrm>
            <a:off x="5752504" y="1965624"/>
            <a:ext cx="5525096" cy="10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48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rPr>
              <a:t>互联链</a:t>
            </a:r>
            <a:endParaRPr lang="en-US" altLang="zh-CN" sz="48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 name="内容占位符 2">
            <a:extLst>
              <a:ext uri="{FF2B5EF4-FFF2-40B4-BE49-F238E27FC236}">
                <a16:creationId xmlns:a16="http://schemas.microsoft.com/office/drawing/2014/main" id="{DC52E9A0-760F-4349-8845-FA4AD8534DB3}"/>
              </a:ext>
            </a:extLst>
          </p:cNvPr>
          <p:cNvSpPr txBox="1">
            <a:spLocks/>
          </p:cNvSpPr>
          <p:nvPr/>
        </p:nvSpPr>
        <p:spPr>
          <a:xfrm>
            <a:off x="5752504" y="3033033"/>
            <a:ext cx="5525096" cy="9832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4800" b="1" spc="120" dirty="0">
                <a:solidFill>
                  <a:srgbClr val="CF632F"/>
                </a:solidFill>
                <a:latin typeface="微软雅黑" panose="020B0503020204020204" pitchFamily="34" charset="-122"/>
                <a:ea typeface="微软雅黑" panose="020B0503020204020204" pitchFamily="34" charset="-122"/>
              </a:rPr>
              <a:t>架构剖析</a:t>
            </a:r>
            <a:endParaRPr lang="en-US" altLang="zh-CN" sz="4800" b="1" spc="120"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矩形 31">
            <a:extLst>
              <a:ext uri="{FF2B5EF4-FFF2-40B4-BE49-F238E27FC236}">
                <a16:creationId xmlns:a16="http://schemas.microsoft.com/office/drawing/2014/main" id="{93469735-34B1-4CF0-9BB1-453E4D14709A}"/>
              </a:ext>
            </a:extLst>
          </p:cNvPr>
          <p:cNvSpPr/>
          <p:nvPr/>
        </p:nvSpPr>
        <p:spPr bwMode="auto">
          <a:xfrm flipV="1">
            <a:off x="5878286" y="3018972"/>
            <a:ext cx="3677194" cy="45719"/>
          </a:xfrm>
          <a:prstGeom prst="rect">
            <a:avLst/>
          </a:prstGeom>
          <a:solidFill>
            <a:srgbClr val="579089"/>
          </a:solidFill>
          <a:ln>
            <a:noFill/>
          </a:ln>
        </p:spPr>
        <p:txBody>
          <a:bodyPr rtlCol="0" anchor="ctr"/>
          <a:lstStyle/>
          <a:p>
            <a:pPr algn="ctr"/>
            <a:endParaRPr lang="zh-CN" altLang="en-US"/>
          </a:p>
        </p:txBody>
      </p:sp>
      <p:sp>
        <p:nvSpPr>
          <p:cNvPr id="33" name="矩形 32">
            <a:extLst>
              <a:ext uri="{FF2B5EF4-FFF2-40B4-BE49-F238E27FC236}">
                <a16:creationId xmlns:a16="http://schemas.microsoft.com/office/drawing/2014/main" id="{5AC42CC8-A0A6-4227-8CD9-E04C53DCBB1D}"/>
              </a:ext>
            </a:extLst>
          </p:cNvPr>
          <p:cNvSpPr/>
          <p:nvPr/>
        </p:nvSpPr>
        <p:spPr bwMode="auto">
          <a:xfrm flipV="1">
            <a:off x="5878286" y="3088258"/>
            <a:ext cx="3677194" cy="45719"/>
          </a:xfrm>
          <a:prstGeom prst="rect">
            <a:avLst/>
          </a:prstGeom>
          <a:solidFill>
            <a:srgbClr val="F6CA59"/>
          </a:solidFill>
          <a:ln>
            <a:noFill/>
          </a:ln>
        </p:spPr>
        <p:txBody>
          <a:bodyPr rtlCol="0" anchor="ctr"/>
          <a:lstStyle/>
          <a:p>
            <a:pPr algn="ctr"/>
            <a:endParaRPr lang="zh-CN" altLang="en-US"/>
          </a:p>
        </p:txBody>
      </p:sp>
    </p:spTree>
    <p:extLst>
      <p:ext uri="{BB962C8B-B14F-4D97-AF65-F5344CB8AC3E}">
        <p14:creationId xmlns:p14="http://schemas.microsoft.com/office/powerpoint/2010/main" val="95913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5"/>
          <p:cNvSpPr txBox="1"/>
          <p:nvPr/>
        </p:nvSpPr>
        <p:spPr>
          <a:xfrm>
            <a:off x="649414" y="348459"/>
            <a:ext cx="1560386" cy="419474"/>
          </a:xfrm>
          <a:prstGeom prst="rect">
            <a:avLst/>
          </a:prstGeom>
          <a:noFill/>
        </p:spPr>
        <p:txBody>
          <a:bodyPr wrap="square" lIns="0" tIns="0" rIns="0" bIns="0">
            <a:spAutoFit/>
          </a:bodyPr>
          <a:lstStyle/>
          <a:p>
            <a:pPr marR="0" lvl="0" indent="0" fontAlgn="auto">
              <a:lnSpc>
                <a:spcPts val="3580"/>
              </a:lnSpc>
              <a:spcBef>
                <a:spcPts val="0"/>
              </a:spcBef>
              <a:spcAft>
                <a:spcPts val="0"/>
              </a:spcAft>
              <a:buClrTx/>
              <a:buSzTx/>
              <a:buFontTx/>
              <a:buNone/>
              <a:tabLst/>
              <a:defRPr/>
            </a:pPr>
            <a:r>
              <a:rPr lang="zh-CN" altLang="en-US" sz="2400" b="1" spc="120" dirty="0">
                <a:solidFill>
                  <a:schemeClr val="bg1"/>
                </a:solidFill>
                <a:latin typeface="微软雅黑" panose="020B0503020204020204" pitchFamily="34" charset="-122"/>
                <a:ea typeface="微软雅黑" panose="020B0503020204020204" pitchFamily="34" charset="-122"/>
              </a:rPr>
              <a:t>互联链</a:t>
            </a:r>
          </a:p>
        </p:txBody>
      </p:sp>
      <p:sp>
        <p:nvSpPr>
          <p:cNvPr id="235" name="TextBox 25"/>
          <p:cNvSpPr txBox="1"/>
          <p:nvPr/>
        </p:nvSpPr>
        <p:spPr>
          <a:xfrm>
            <a:off x="2482378" y="348459"/>
            <a:ext cx="8904501" cy="419474"/>
          </a:xfrm>
          <a:prstGeom prst="rect">
            <a:avLst/>
          </a:prstGeom>
          <a:noFill/>
        </p:spPr>
        <p:txBody>
          <a:bodyPr wrap="square" lIns="0" tIns="0" rIns="0" bIns="0">
            <a:spAutoFit/>
          </a:bodyPr>
          <a:lstStyle/>
          <a:p>
            <a:pPr>
              <a:lnSpc>
                <a:spcPts val="3580"/>
              </a:lnSpc>
              <a:defRPr/>
            </a:pPr>
            <a:r>
              <a:rPr lang="zh-CN" altLang="en-US" sz="2400" spc="120" dirty="0">
                <a:solidFill>
                  <a:prstClr val="white"/>
                </a:solidFill>
                <a:latin typeface="微软雅黑" panose="020B0503020204020204" pitchFamily="34" charset="-122"/>
                <a:ea typeface="微软雅黑" panose="020B0503020204020204" pitchFamily="34" charset="-122"/>
              </a:rPr>
              <a:t>互联网层次架构</a:t>
            </a:r>
            <a:endParaRPr lang="en-US" altLang="zh-CN" sz="2400" spc="120" dirty="0">
              <a:solidFill>
                <a:prstClr val="white"/>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4EA952E-FBE5-4F83-A76B-777E4A0C15AE}"/>
              </a:ext>
            </a:extLst>
          </p:cNvPr>
          <p:cNvPicPr>
            <a:picLocks noChangeAspect="1"/>
          </p:cNvPicPr>
          <p:nvPr/>
        </p:nvPicPr>
        <p:blipFill>
          <a:blip r:embed="rId3"/>
          <a:stretch>
            <a:fillRect/>
          </a:stretch>
        </p:blipFill>
        <p:spPr>
          <a:xfrm>
            <a:off x="1066800" y="1371890"/>
            <a:ext cx="10058400" cy="5272460"/>
          </a:xfrm>
          <a:prstGeom prst="rect">
            <a:avLst/>
          </a:prstGeom>
        </p:spPr>
      </p:pic>
    </p:spTree>
    <p:extLst>
      <p:ext uri="{BB962C8B-B14F-4D97-AF65-F5344CB8AC3E}">
        <p14:creationId xmlns:p14="http://schemas.microsoft.com/office/powerpoint/2010/main" val="3025114680"/>
      </p:ext>
    </p:extLst>
  </p:cSld>
  <p:clrMapOvr>
    <a:masterClrMapping/>
  </p:clrMapOvr>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348</Words>
  <Application>Microsoft Office PowerPoint</Application>
  <PresentationFormat>宽屏</PresentationFormat>
  <Paragraphs>60</Paragraphs>
  <Slides>11</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HY헤드라인M</vt:lpstr>
      <vt:lpstr>맑은 고딕</vt:lpstr>
      <vt:lpstr>等线</vt:lpstr>
      <vt:lpstr>等线 Light</vt:lpstr>
      <vt:lpstr>黑体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X1 Carbon</cp:lastModifiedBy>
  <cp:revision>440</cp:revision>
  <dcterms:created xsi:type="dcterms:W3CDTF">2018-04-09T07:37:00Z</dcterms:created>
  <dcterms:modified xsi:type="dcterms:W3CDTF">2019-04-26T08:16:27Z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