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66" r:id="rId3"/>
    <p:sldId id="263" r:id="rId4"/>
    <p:sldId id="260" r:id="rId5"/>
    <p:sldId id="268" r:id="rId6"/>
    <p:sldId id="269" r:id="rId7"/>
    <p:sldId id="270" r:id="rId8"/>
    <p:sldId id="274" r:id="rId9"/>
    <p:sldId id="275" r:id="rId10"/>
    <p:sldId id="272" r:id="rId11"/>
    <p:sldId id="277" r:id="rId12"/>
    <p:sldId id="278" r:id="rId13"/>
    <p:sldId id="289" r:id="rId14"/>
    <p:sldId id="290" r:id="rId15"/>
    <p:sldId id="279" r:id="rId16"/>
    <p:sldId id="280" r:id="rId17"/>
    <p:sldId id="281" r:id="rId18"/>
    <p:sldId id="276" r:id="rId19"/>
    <p:sldId id="287" r:id="rId20"/>
    <p:sldId id="288" r:id="rId21"/>
    <p:sldId id="284" r:id="rId22"/>
    <p:sldId id="285" r:id="rId23"/>
    <p:sldId id="286" r:id="rId24"/>
    <p:sldId id="282" r:id="rId25"/>
    <p:sldId id="283" r:id="rId26"/>
    <p:sldId id="273" r:id="rId27"/>
    <p:sldId id="261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38E"/>
    <a:srgbClr val="DDDDDD"/>
    <a:srgbClr val="0066CC"/>
    <a:srgbClr val="0099CC"/>
    <a:srgbClr val="0000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89098" autoAdjust="0"/>
  </p:normalViewPr>
  <p:slideViewPr>
    <p:cSldViewPr>
      <p:cViewPr varScale="1">
        <p:scale>
          <a:sx n="113" d="100"/>
          <a:sy n="113" d="100"/>
        </p:scale>
        <p:origin x="796" y="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5F73D-9DAA-47B4-A88C-7D3C32DBCED7}" type="datetimeFigureOut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B038-6D02-48A2-A201-2ECDC79066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34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68A89-4D76-4E08-B303-E1B83FB67C8F}" type="datetimeFigureOut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2FEBC-2582-4787-B13C-7CA9691B98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43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受架构影响，需要在隐私性和性能之间在均衡，</a:t>
            </a:r>
            <a:r>
              <a:rPr lang="en-US" altLang="zh-CN" dirty="0"/>
              <a:t>non-contention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60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129580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386215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9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8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可能更多的情况下分支的序列仍然很长，多分支并行构建，</a:t>
            </a:r>
            <a:r>
              <a:rPr lang="en-US" altLang="zh-CN" dirty="0"/>
              <a:t>Merkle Tree</a:t>
            </a:r>
            <a:r>
              <a:rPr lang="zh-CN" altLang="en-US" dirty="0"/>
              <a:t>呢</a:t>
            </a:r>
          </a:p>
        </p:txBody>
      </p:sp>
    </p:spTree>
    <p:extLst>
      <p:ext uri="{BB962C8B-B14F-4D97-AF65-F5344CB8AC3E}">
        <p14:creationId xmlns:p14="http://schemas.microsoft.com/office/powerpoint/2010/main" val="281639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354060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2000882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334508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12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3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95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90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2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CF04-7C5B-42C9-A34D-A760EFF6689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5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1825991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高冲突指的是事务依赖图有多少分支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dependency graph of each block in the first workload has no edge whereas the dependency graph of each block in the last workload is a chain.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58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没有反应出区块链的特点，只反应出了分布式的特点</a:t>
            </a:r>
          </a:p>
        </p:txBody>
      </p:sp>
    </p:spTree>
    <p:extLst>
      <p:ext uri="{BB962C8B-B14F-4D97-AF65-F5344CB8AC3E}">
        <p14:creationId xmlns:p14="http://schemas.microsoft.com/office/powerpoint/2010/main" val="34826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9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序列模型的性能是下降的，并不能利用多节点扩充性能</a:t>
            </a:r>
          </a:p>
        </p:txBody>
      </p:sp>
    </p:spTree>
    <p:extLst>
      <p:ext uri="{BB962C8B-B14F-4D97-AF65-F5344CB8AC3E}">
        <p14:creationId xmlns:p14="http://schemas.microsoft.com/office/powerpoint/2010/main" val="71337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分析的并不是很对，</a:t>
            </a:r>
            <a:r>
              <a:rPr lang="en-US" altLang="zh-CN" dirty="0"/>
              <a:t>MVCC</a:t>
            </a:r>
            <a:r>
              <a:rPr lang="zh-CN" altLang="en-US" dirty="0"/>
              <a:t>，三阶段提交的过程</a:t>
            </a:r>
          </a:p>
        </p:txBody>
      </p:sp>
    </p:spTree>
    <p:extLst>
      <p:ext uri="{BB962C8B-B14F-4D97-AF65-F5344CB8AC3E}">
        <p14:creationId xmlns:p14="http://schemas.microsoft.com/office/powerpoint/2010/main" val="94099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02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97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Fabric</a:t>
            </a:r>
            <a:r>
              <a:rPr lang="zh-CN" altLang="en-US" dirty="0"/>
              <a:t>的架构很类似</a:t>
            </a:r>
          </a:p>
        </p:txBody>
      </p:sp>
    </p:spTree>
    <p:extLst>
      <p:ext uri="{BB962C8B-B14F-4D97-AF65-F5344CB8AC3E}">
        <p14:creationId xmlns:p14="http://schemas.microsoft.com/office/powerpoint/2010/main" val="192805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369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AF4-3B86-4626-8230-F3D111F94A1D}" type="slidenum">
              <a:rPr lang="zh-CN" altLang="en-US" smtClean="0"/>
              <a:pPr/>
              <a:t>‹#›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6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369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AF4-3B86-4626-8230-F3D111F94A1D}" type="slidenum">
              <a:rPr lang="zh-CN" altLang="en-US" smtClean="0"/>
              <a:pPr/>
              <a:t>‹#›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28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>
          <a:gsLst>
            <a:gs pos="10000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93"/>
            <a:ext cx="51435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7191" y="2113122"/>
            <a:ext cx="3030379" cy="3030379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086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 userDrawn="1"/>
        </p:nvSpPr>
        <p:spPr>
          <a:xfrm>
            <a:off x="2987824" y="4647591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F:\HQ\1素材\设计资料\设计资料\图标\SD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02" y="4443958"/>
            <a:ext cx="757157" cy="6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399987"/>
            <a:ext cx="905108" cy="7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369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AF4-3B86-4626-8230-F3D111F94A1D}" type="slidenum">
              <a:rPr lang="zh-CN" altLang="en-US" smtClean="0"/>
              <a:pPr/>
              <a:t>‹#›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4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294" y="-560598"/>
            <a:ext cx="3867150" cy="290036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49492"/>
            <a:ext cx="1547664" cy="432049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10466" y="249492"/>
            <a:ext cx="153222" cy="432049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701257"/>
            <a:ext cx="9144000" cy="34289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3131840" y="4659590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F:\HQ\1素材\设计资料\设计资料\图标\SD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443958"/>
            <a:ext cx="742435" cy="6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34401"/>
            <a:ext cx="817616" cy="70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86600" y="369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5AF4-3B86-4626-8230-F3D111F94A1D}" type="slidenum">
              <a:rPr lang="zh-CN" altLang="en-US" smtClean="0"/>
              <a:pPr/>
              <a:t>‹#›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96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9162256" cy="51435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矩形 5"/>
          <p:cNvSpPr/>
          <p:nvPr/>
        </p:nvSpPr>
        <p:spPr>
          <a:xfrm>
            <a:off x="-18256" y="1545636"/>
            <a:ext cx="9162256" cy="1269141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78057" y="2873078"/>
            <a:ext cx="4067944" cy="54006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58020" y="1757680"/>
            <a:ext cx="93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ParBlockchain</a:t>
            </a:r>
            <a:r>
              <a:rPr lang="en-US" altLang="zh-CN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: Leveraging Transaction Parallelism in Permissioned Blockchain Systems</a:t>
            </a:r>
            <a:endParaRPr lang="zh-CN" altLang="en-US" sz="28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4544" y="1437624"/>
            <a:ext cx="6180720" cy="54006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3131840" y="4659982"/>
            <a:ext cx="3572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山东大学软件与数据工程研究中心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电子商务交易技术国家工程实验室</a:t>
            </a:r>
            <a:endParaRPr lang="en-US" altLang="zh-CN" sz="1400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2" descr="F:\HQ\1素材\设计资料\设计资料\图标\S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00" y="4443958"/>
            <a:ext cx="771794" cy="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1" y="4428000"/>
            <a:ext cx="798945" cy="7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</a:t>
            </a:fld>
            <a:r>
              <a:rPr lang="en-US" altLang="zh-CN"/>
              <a:t>/n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4E13A-6C9C-49E7-9414-F5D6BE1037D8}"/>
              </a:ext>
            </a:extLst>
          </p:cNvPr>
          <p:cNvSpPr/>
          <p:nvPr/>
        </p:nvSpPr>
        <p:spPr>
          <a:xfrm>
            <a:off x="3057350" y="3484696"/>
            <a:ext cx="6094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作者：</a:t>
            </a:r>
            <a:r>
              <a:rPr lang="en-US" altLang="zh-CN" sz="16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Mohammad </a:t>
            </a:r>
            <a:r>
              <a:rPr lang="en-US" altLang="zh-CN" sz="16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Javad</a:t>
            </a:r>
            <a:r>
              <a:rPr lang="en-US" altLang="zh-CN" sz="16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Amiri</a:t>
            </a:r>
            <a:r>
              <a:rPr lang="en-US" altLang="zh-CN" sz="16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,  </a:t>
            </a:r>
            <a:r>
              <a:rPr lang="en-US" altLang="zh-CN" sz="16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Divyakant</a:t>
            </a:r>
            <a:r>
              <a:rPr lang="en-US" altLang="zh-CN" sz="1600" dirty="0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Agrawal,  Amr El </a:t>
            </a:r>
            <a:r>
              <a:rPr lang="en-US" altLang="zh-CN" sz="1600" dirty="0" err="1">
                <a:solidFill>
                  <a:srgbClr val="00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Abbadi</a:t>
            </a:r>
            <a:r>
              <a:rPr lang="en-US" altLang="zh-CN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br>
              <a:rPr lang="en-US" altLang="zh-CN" sz="1600"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zh-CN" altLang="en-US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学校：</a:t>
            </a:r>
            <a:r>
              <a:rPr lang="en-US" altLang="zh-CN" sz="1600" dirty="0">
                <a:latin typeface="华文宋体" panose="02010600040101010101" pitchFamily="2" charset="-122"/>
                <a:ea typeface="华文宋体" panose="02010600040101010101" pitchFamily="2" charset="-122"/>
              </a:rPr>
              <a:t>University of California Santa Barbara </a:t>
            </a:r>
            <a:br>
              <a:rPr lang="en-US" altLang="zh-CN" sz="1600" dirty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endParaRPr lang="zh-CN" altLang="en-US" sz="16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70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Orders Process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915566"/>
            <a:ext cx="8892480" cy="374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Ordering  Process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Checking access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（许可认证）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Ordering the requests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（构建一致的交易许可）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并不验证交易，不与任何 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smart contract or the application state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进行交互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仅仅验证签名和基于时间关系对交易进行排序 </a:t>
            </a: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（会造成大量无效交易上链）</a:t>
            </a:r>
            <a:endParaRPr lang="en-US" altLang="zh-CN" sz="1600" b="1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Generating dependency graphs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（生成依赖图）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根据交易的读写集构建事务依赖图（使用数据库的传统方法）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降低 </a:t>
            </a:r>
            <a:r>
              <a:rPr lang="en-US" altLang="zh-CN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Abort Rate</a:t>
            </a: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1600" b="1" dirty="0" err="1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Exceutor</a:t>
            </a: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可以并发执行交易</a:t>
            </a:r>
            <a:endParaRPr lang="en-US" altLang="zh-CN" sz="1600" b="1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Multicasting the blocks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（广播区块至</a:t>
            </a:r>
            <a:r>
              <a:rPr lang="en-US" altLang="zh-CN" sz="1600" dirty="0" err="1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Exceutor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10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2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Dependency graphs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520" y="1131590"/>
                <a:ext cx="8892480" cy="2471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1600" dirty="0" smtClean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Ordering Dependency </a:t>
                </a:r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（</a:t>
                </a:r>
                <a:r>
                  <a:rPr lang="en-US" altLang="zh-CN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ordering before or happened before</a:t>
                </a:r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）</a:t>
                </a: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给定两笔交易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b="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和</m:t>
                    </m:r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，</m:t>
                    </m:r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 </m:t>
                    </m:r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16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rPr>
                          <m:t>≻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有且</m:t>
                    </m:r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ts</m:t>
                        </m:r>
                        <m:r>
                          <a:rPr lang="en-US" altLang="zh-CN" sz="1600" b="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)&lt;</m:t>
                    </m:r>
                    <m:r>
                      <a:rPr lang="en-US" altLang="zh-CN" sz="1600" b="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𝑡𝑠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1600" i="1">
                                <a:solidFill>
                                  <a:srgbClr val="01538E"/>
                                </a:solidFill>
                                <a:latin typeface="Cambria Math" panose="02040503050406030204" pitchFamily="18" charset="0"/>
                                <a:ea typeface="华文中宋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1538E"/>
                                </a:solidFill>
                                <a:latin typeface="Cambria Math" panose="02040503050406030204" pitchFamily="18" charset="0"/>
                                <a:ea typeface="华文中宋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01538E"/>
                                </a:solidFill>
                                <a:latin typeface="Cambria Math" panose="02040503050406030204" pitchFamily="18" charset="0"/>
                                <a:ea typeface="华文中宋" pitchFamily="2" charset="-122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zh-CN" altLang="en-US" sz="1600" i="1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，</m:t>
                    </m:r>
                    <m:r>
                      <a:rPr lang="zh-CN" altLang="en-US" sz="160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且</m:t>
                    </m:r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满足下列条件之一</a:t>
                </a: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的读集的对象与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写</m:t>
                    </m:r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集的对象有重叠</a:t>
                </a: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的写集的对象与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读</m:t>
                    </m:r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集的对象有重叠</a:t>
                </a: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的写集的对象与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1538E"/>
                            </a:solidFill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j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1538E"/>
                        </a:solidFill>
                        <a:latin typeface="Cambria Math" panose="02040503050406030204" pitchFamily="18" charset="0"/>
                        <a:ea typeface="华文中宋" pitchFamily="2" charset="-122"/>
                      </a:rPr>
                      <m:t>写</m:t>
                    </m:r>
                  </m:oMath>
                </a14:m>
                <a:r>
                  <a:rPr lang="zh-CN" altLang="en-US" sz="1600" dirty="0">
                    <a:solidFill>
                      <a:srgbClr val="01538E"/>
                    </a:solidFill>
                    <a:latin typeface="华文中宋" pitchFamily="2" charset="-122"/>
                    <a:ea typeface="华文中宋" pitchFamily="2" charset="-122"/>
                  </a:rPr>
                  <a:t>集的对象有重叠</a:t>
                </a: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01538E"/>
                  </a:solidFill>
                  <a:latin typeface="华文中宋" pitchFamily="2" charset="-122"/>
                  <a:ea typeface="华文中宋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31590"/>
                <a:ext cx="8892480" cy="2471767"/>
              </a:xfrm>
              <a:prstGeom prst="rect">
                <a:avLst/>
              </a:prstGeom>
              <a:blipFill>
                <a:blip r:embed="rId3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11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D8EA3D-63B0-47D9-93F5-2EDD29C9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256" y="1995686"/>
            <a:ext cx="3672408" cy="14412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3603357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定义：给定一个事务块，块的依赖图是有向图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 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），其中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是块内的事务集，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 = {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≻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8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B943AC-08A0-8A45-9E92-F23F3087E16B}"/>
              </a:ext>
            </a:extLst>
          </p:cNvPr>
          <p:cNvSpPr txBox="1"/>
          <p:nvPr/>
        </p:nvSpPr>
        <p:spPr>
          <a:xfrm>
            <a:off x="772704" y="800636"/>
            <a:ext cx="775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依赖图有两个主要好处：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首先，它通过暴露事务之间的冲突来降低与执行顺序范例相比的中止率。回想一下，冲突事务会降低执行顺序范例的性能，因为如果同时执行两个冲突的事务，系统必须中止后一个事务。依赖关系图根据事务之间的冲突给出部分顺序，只要事务以与依赖关系图一致的顺序执行，结果就是有效的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其次，依赖图可以实现更高的并发性。由于依赖图提供了块内事务之间的部分顺序，因此仍可以并行执行非冲突事务。与传统的顺序执行范例相比，这种并行性改进了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OXII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范例的性能，其中事务是顺序执行的。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依赖图生成器是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OXII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范例中的独立模块。 因此，它也可以适用于多版本数据库系统。 在多版本数据库中，每次写入都会创建数据项的新版本，并根据块（日志）中相应事务的位置将读取定向到正确的版本。 由于写入不会相互覆盖，因此系统可以更灵活地管理读写顺序。 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之前出现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的块内的任何两个事务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可以同时写入相同的数据项或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读取，并且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写入相同的数据项。 但是，如果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想要写入并且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Tj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想要读取相同的数据项，则它们不能并行执行。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79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B943AC-08A0-8A45-9E92-F23F3087E16B}"/>
              </a:ext>
            </a:extLst>
          </p:cNvPr>
          <p:cNvSpPr txBox="1"/>
          <p:nvPr/>
        </p:nvSpPr>
        <p:spPr>
          <a:xfrm>
            <a:off x="632460" y="822335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执行和验证事务，更新分类帐和区块链状态，以及在执行事务后多播区块链状态是执行节点对等方的主要服务。每个执行节点维护着三个部分： 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）区块链分类帐，（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）区块链状态（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）一些智能合约。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区块链分类帐是一种仅附加数据结构，以哈希链的形式记录所有事务。当执行和验证一个事务块时，每个执行程序对等体将该块附加到其分类帐的副本。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执行器节点是一个或多个应用程序的代理，其中对于每个应用程序，该应用程序的智能合约，即实现应用程序逻辑的程序代码，安装在节点上。当执行程序从排序节点处收到一个区块时，它会检查区块内交易的应用程序。如果执行程序是任何事务的代理，它将在根据依赖关系图执行相应智能合约上的事务。实际上，执行程序确认依赖事务的顺序并且并行执行独立事务。最后，它将执行结果（更新的区块链状态）多播到所有其他对等方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对于执行程序不是事务代理的块中的每个事务，执行程序在提交更新之前等待来自指定数量的执行程序的匹配更新，这些执行程序是事务的代理。这些数字由系统决定，并为所有执行节点所知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。使用</a:t>
            </a:r>
            <a:r>
              <a:rPr lang="el-GR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τ</a:t>
            </a:r>
            <a:r>
              <a:rPr lang="zh-CN" altLang="el-GR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）来表示应用程序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的事务所需的匹配更新数。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74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Dependency graphs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14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D1ECB-868D-497E-9525-D9723A39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6" y="915566"/>
            <a:ext cx="7833344" cy="34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6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Executors Process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59" y="1131590"/>
            <a:ext cx="8892480" cy="189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是某些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Agent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仅执行与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对应的交易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同时将执行的结果广播给其他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不是任何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Agent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根据背书策略，接受其他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执行的结果并更新本地数据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15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8C8FBC7-1EAF-40DA-8448-4B5AA7C703A1}"/>
              </a:ext>
            </a:extLst>
          </p:cNvPr>
          <p:cNvSpPr txBox="1"/>
          <p:nvPr/>
        </p:nvSpPr>
        <p:spPr>
          <a:xfrm>
            <a:off x="214187" y="3267999"/>
            <a:ext cx="8892480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在事物依赖图中，如果一个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Application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的交易均在一个分支中，并行执行的效率是最高的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66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Executors Process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16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8C8FBC7-1EAF-40DA-8448-4B5AA7C703A1}"/>
              </a:ext>
            </a:extLst>
          </p:cNvPr>
          <p:cNvSpPr txBox="1"/>
          <p:nvPr/>
        </p:nvSpPr>
        <p:spPr>
          <a:xfrm>
            <a:off x="125760" y="1158418"/>
            <a:ext cx="8892480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如果一笔交易都是读写属于两个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Application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中的对象呢？是否会出现死锁问题？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535FD8-FEBE-42FF-8875-B147913D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35295"/>
            <a:ext cx="6120680" cy="29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6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 err="1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ParBlockchain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17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64671-46D2-4014-8E9C-7CE43C931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" r="2848"/>
          <a:stretch/>
        </p:blipFill>
        <p:spPr>
          <a:xfrm>
            <a:off x="1956427" y="1290683"/>
            <a:ext cx="4824536" cy="3801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F9C70-9F0D-434F-8CDE-6CD4EEA35296}"/>
              </a:ext>
            </a:extLst>
          </p:cNvPr>
          <p:cNvSpPr txBox="1"/>
          <p:nvPr/>
        </p:nvSpPr>
        <p:spPr>
          <a:xfrm>
            <a:off x="251520" y="868035"/>
            <a:ext cx="8892480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 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将交易有且仅发送给当前的共识的主节点，不满足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BFT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64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B943AC-08A0-8A45-9E92-F23F3087E16B}"/>
              </a:ext>
            </a:extLst>
          </p:cNvPr>
          <p:cNvSpPr txBox="1"/>
          <p:nvPr/>
        </p:nvSpPr>
        <p:spPr>
          <a:xfrm>
            <a:off x="857250" y="921035"/>
            <a:ext cx="7248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 c &lt;REQUEST, op, A, 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ts</a:t>
            </a:r>
            <a:r>
              <a:rPr lang="en-US" altLang="zh-CN" sz="15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c&gt;</a:t>
            </a:r>
            <a:r>
              <a:rPr lang="el-GR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σ</a:t>
            </a:r>
            <a:r>
              <a:rPr lang="en-US" altLang="zh-CN" sz="15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,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客户端请求针对某个应用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的操作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。这里，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ts</a:t>
            </a:r>
            <a:r>
              <a:rPr lang="en-US" altLang="zh-CN" sz="1500" baseline="-25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是客户端的时间戳，整个消息使用签名</a:t>
            </a:r>
            <a:r>
              <a:rPr lang="el-GR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σ</a:t>
            </a:r>
            <a:r>
              <a:rPr lang="en-US" altLang="zh-CN" sz="15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签名。我们使用客户端的时间戳来完全排序每个客户端的请求。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当排序节点接受到请求时，检查签名和有效性，之后通过将请求多播给其他排序节点来启动一致性算法，根据共识协议产生交易的总顺序。置于一个区块内。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生成块之后，为区块生成其依赖图。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构造完依赖图之后，排序节点将消息多播到所有执行节点。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&lt;NEWBLOCK, n, B, G(B), A, o, h &gt;</a:t>
            </a:r>
            <a:r>
              <a:rPr lang="el-GR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σ</a:t>
            </a:r>
            <a:r>
              <a:rPr lang="en-US" altLang="zh-CN" sz="15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是块的序列号，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是由请求消息组成的块，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）是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的依赖图，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是在块中具有事务的应用程序集，并且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 = H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B‘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）其中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）表示 散列函数和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B'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是序列号为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的块。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块的大小一致。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执行者检查签名和散列是否有效并记录该消息。它还检查集合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以查看该块是否包含需要由该节点执行的任何事务。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500" dirty="0"/>
          </a:p>
          <a:p>
            <a:endParaRPr lang="zh-CN" altLang="en-US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32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B943AC-08A0-8A45-9E92-F23F3087E16B}"/>
              </a:ext>
            </a:extLst>
          </p:cNvPr>
          <p:cNvSpPr txBox="1"/>
          <p:nvPr/>
        </p:nvSpPr>
        <p:spPr>
          <a:xfrm>
            <a:off x="857250" y="921036"/>
            <a:ext cx="72487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执行阶段包含三个并发的过程：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根据依赖图执行事务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多播提交消息（执行结果）到其他执行节点。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在接受到足够多的执行节点的提交消息后更新状态。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节点不是块中任何一个程序的代理，那他就是一个被动节点，只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zh-CN" altLang="en-US" sz="150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第三步更新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如果其是块中某一个程序的代理，他就要运行这个三个过程，根据依赖图执行相应的事务，组合结果，更新区块链状态。只有前处理器都已经提交才能执行事务。定义函数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{y | 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E}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5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Suc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{y | 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）∈</a:t>
            </a:r>
            <a:r>
              <a:rPr lang="en-US" altLang="zh-CN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E}</a:t>
            </a:r>
            <a:r>
              <a:rPr lang="zh-CN" alt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5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5163338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1984533"/>
            <a:ext cx="1539570" cy="157504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01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9354" y="1974952"/>
            <a:ext cx="3756732" cy="65171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4952935" y="2625756"/>
            <a:ext cx="2437977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lvl="0" algn="l">
              <a:lnSpc>
                <a:spcPct val="120000"/>
              </a:lnSpc>
              <a:defRPr sz="1200" b="0" ker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★ 性能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★ 隐私性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2</a:t>
            </a:fld>
            <a:r>
              <a:rPr lang="en-US" altLang="zh-CN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6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6216BFD-E428-9948-9F23-6D3E10C8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86" y="677781"/>
            <a:ext cx="6576557" cy="38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DA9352F-5E68-E44F-8F6D-C85D89A7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62" y="827194"/>
            <a:ext cx="5695754" cy="352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632461" y="801052"/>
            <a:ext cx="7879556" cy="3553778"/>
            <a:chOff x="1295" y="1680"/>
            <a:chExt cx="16545" cy="746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7547" y="1681"/>
              <a:ext cx="1029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7840" y="1680"/>
              <a:ext cx="0" cy="74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95" y="9142"/>
              <a:ext cx="1654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1295" y="5067"/>
              <a:ext cx="0" cy="40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52D5A91-E61E-7744-9345-D221C69DF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3" y="762000"/>
            <a:ext cx="69246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 err="1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ParBlockchain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23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23FB4C-ED60-460B-8B8F-1597A752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8" y="843558"/>
            <a:ext cx="7461690" cy="38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 err="1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ParBlockchain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24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CC6140-CA3D-4502-88CC-23AEA0C8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2" y="1428691"/>
            <a:ext cx="9049215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9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存在的问题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03598"/>
            <a:ext cx="8424936" cy="263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如果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Application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之间有大量交互存在的情况下，性能会变得很低下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仅将交易发送给当前主节点，无法保证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BFT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将分布式账本做为数据库日志，会带来大量的无效交易上链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并不能降低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Abort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如何保证各</a:t>
            </a:r>
            <a:r>
              <a:rPr lang="en-US" altLang="zh-CN" sz="1600" dirty="0" err="1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Exceutor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之间存储的状态的一致性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如何保证状态数据库的一致性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也没有解决隐私问题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25</a:t>
            </a:fld>
            <a:r>
              <a:rPr lang="en-US" altLang="zh-CN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43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QQ\Desktop\S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499"/>
            <a:ext cx="6408711" cy="48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18256" y="3597864"/>
            <a:ext cx="9162256" cy="1566174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3" y="1545636"/>
            <a:ext cx="4104455" cy="857250"/>
          </a:xfrm>
        </p:spPr>
        <p:txBody>
          <a:bodyPr>
            <a:normAutofit fontScale="90000"/>
          </a:bodyPr>
          <a:lstStyle/>
          <a:p>
            <a:r>
              <a:rPr lang="zh-CN" altLang="en-US" sz="6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谢谢观看！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0624" y="432048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山东大学软件与数据工程研究中心</a:t>
            </a:r>
            <a:endParaRPr lang="en-US" altLang="zh-CN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电子商务交易技术国家工程实验室</a:t>
            </a:r>
            <a:endParaRPr lang="en-US" altLang="zh-CN" sz="16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8256" y="3381840"/>
            <a:ext cx="9162256" cy="141480"/>
          </a:xfrm>
          <a:prstGeom prst="rect">
            <a:avLst/>
          </a:prstGeom>
          <a:solidFill>
            <a:srgbClr val="015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39399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2" y="3939902"/>
            <a:ext cx="931485" cy="9361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26</a:t>
            </a:fld>
            <a:r>
              <a:rPr lang="en-US" altLang="zh-CN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11229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性能问题</a:t>
            </a:r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线性序列执行模型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1131590"/>
            <a:ext cx="8424936" cy="337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Order-Execute Paradigm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基于共识协议对要写入区块链的交易序列达成共识（构建区块）</a:t>
            </a:r>
            <a:endParaRPr lang="en-US" altLang="zh-CN" sz="1600" b="1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所有节点根据已经达成共识的交易序列（区块）逐条执行交易</a:t>
            </a:r>
            <a:endParaRPr lang="en-US" altLang="zh-CN" sz="1600" b="1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优点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不会出现死锁问题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不会出现数据不一致的情况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不足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性能低下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隐私泄露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3</a:t>
            </a:fld>
            <a:r>
              <a:rPr lang="en-US" altLang="zh-CN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18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性能问题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4</a:t>
            </a:fld>
            <a:r>
              <a:rPr lang="en-US" altLang="zh-CN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729C21-A77B-4A56-A1F2-65C1665B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774613"/>
            <a:ext cx="4884163" cy="3935273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96442F6A-AB5F-46E7-BF62-1F30EDA5E586}"/>
              </a:ext>
            </a:extLst>
          </p:cNvPr>
          <p:cNvSpPr txBox="1"/>
          <p:nvPr/>
        </p:nvSpPr>
        <p:spPr>
          <a:xfrm>
            <a:off x="136777" y="1254723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POW/POS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（比特币、以太坊）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节点构建交易并将交易广播至全网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节点验证交易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交易排序，构建区块，并广播至全网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节点验证区块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节点根据交易序列逐条执行交易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提交区块（写入区块链）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40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53202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性能问题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1177726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PBFT/PAXOS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（大多数许可链）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节点构建交易并将交易广播至全网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节点验证交易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共识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节点构建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交易序列，构建区块并将其广播至全网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验证区块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节点根据交易序列逐条执行交易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提交区块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5</a:t>
            </a:fld>
            <a:r>
              <a:rPr lang="en-US" altLang="zh-CN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BE0AF1-BDF4-4B19-A271-4E5A4B84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774515"/>
            <a:ext cx="4572768" cy="39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003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性能问题</a:t>
            </a:r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可并发的线性执行序列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6512" y="1347614"/>
            <a:ext cx="3995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Execute-Order-Validation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Fabric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背书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预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执行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共识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节点对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要写入区块链的交易序列达成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共识</a:t>
            </a:r>
            <a:r>
              <a:rPr lang="zh-CN" altLang="en-US" sz="160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，构建区块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所有节点验证交易</a:t>
            </a: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序列</a:t>
            </a:r>
            <a:endParaRPr lang="en-US" altLang="zh-CN" sz="1600" dirty="0" smtClean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提交区块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本质</a:t>
            </a:r>
            <a:r>
              <a:rPr lang="zh-CN" altLang="en-US" sz="1600" b="1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仍然是一种线性模型</a:t>
            </a:r>
            <a:endParaRPr lang="en-US" altLang="zh-CN" sz="1600" b="1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6</a:t>
            </a:fld>
            <a:r>
              <a:rPr lang="en-US" altLang="zh-CN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7CF4E5-862F-4227-95F3-F9A65E28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3" y="784513"/>
            <a:ext cx="5184577" cy="39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003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性能问题</a:t>
            </a:r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—Fabric</a:t>
            </a:r>
            <a:r>
              <a:rPr lang="zh-CN" altLang="en-US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7</a:t>
            </a:fld>
            <a:r>
              <a:rPr lang="en-US" altLang="zh-CN"/>
              <a:t>/n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CEA7B7-4F68-46DE-BCC7-18A2CD9D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0484"/>
            <a:ext cx="4963756" cy="31242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554584F-00A1-434E-BC8E-46C728519C2C}"/>
              </a:ext>
            </a:extLst>
          </p:cNvPr>
          <p:cNvSpPr txBox="1"/>
          <p:nvPr/>
        </p:nvSpPr>
        <p:spPr>
          <a:xfrm>
            <a:off x="4891748" y="681540"/>
            <a:ext cx="4216756" cy="411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客户端节点（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98266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由用户直接操作的节点（客户端或应用程序），负责发起交易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排序节点（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98266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负责合法的交易封装成区块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背书节点（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全账本节点、状态数据库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98266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负责验证客户端节点发起的交易的合法性，以及执行链码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982663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不同的业务需求具有不同的背书策略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0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0"/>
            <a:ext cx="3635895" cy="5163338"/>
            <a:chOff x="0" y="0"/>
            <a:chExt cx="4877898" cy="5164932"/>
          </a:xfrm>
          <a:solidFill>
            <a:srgbClr val="01538E"/>
          </a:solidFill>
        </p:grpSpPr>
        <p:sp>
          <p:nvSpPr>
            <p:cNvPr id="13" name="矩形 12"/>
            <p:cNvSpPr/>
            <p:nvPr/>
          </p:nvSpPr>
          <p:spPr>
            <a:xfrm>
              <a:off x="0" y="0"/>
              <a:ext cx="4572794" cy="51649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4541013" y="2426502"/>
              <a:ext cx="361839" cy="3119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36286" y="1984533"/>
            <a:ext cx="1539570" cy="157504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02</a:t>
            </a:r>
            <a:endParaRPr lang="zh-CN" altLang="en-US" sz="9600" b="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63429" y="2245892"/>
            <a:ext cx="5282697" cy="651715"/>
          </a:xfrm>
          <a:prstGeom prst="rect">
            <a:avLst/>
          </a:prstGeom>
        </p:spPr>
        <p:txBody>
          <a:bodyPr wrap="square" lIns="96770" tIns="48386" rIns="96770" bIns="48386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OXII PARADIGM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8</a:t>
            </a:fld>
            <a:r>
              <a:rPr lang="en-US" altLang="zh-CN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6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088" y="96765"/>
            <a:ext cx="647233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3200" b="1" dirty="0">
                <a:solidFill>
                  <a:srgbClr val="01538E"/>
                </a:solidFill>
                <a:latin typeface="微软雅黑" pitchFamily="34" charset="-122"/>
                <a:ea typeface="微软雅黑" pitchFamily="34" charset="-122"/>
              </a:rPr>
              <a:t>Order-Executing II Paradigm</a:t>
            </a:r>
            <a:endParaRPr lang="zh-CN" altLang="en-US" sz="3200" b="1" dirty="0">
              <a:solidFill>
                <a:srgbClr val="01538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8" y="700004"/>
            <a:ext cx="5415968" cy="521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节点类型定义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接入区块链网络，发起交易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一个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属于某一个应用系统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Order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基于共识协议构建一致性的交易序列（区块）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状态数据库（无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Merkle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）、全账本节点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运行智能合约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验证并执行交易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每个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Executor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作为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Agent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，负责替</a:t>
            </a:r>
            <a:r>
              <a:rPr lang="en-US" altLang="zh-CN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Client</a:t>
            </a:r>
            <a:r>
              <a:rPr lang="zh-CN" altLang="en-US" sz="1600" dirty="0">
                <a:solidFill>
                  <a:srgbClr val="01538E"/>
                </a:solidFill>
                <a:latin typeface="华文中宋" pitchFamily="2" charset="-122"/>
                <a:ea typeface="华文中宋" pitchFamily="2" charset="-122"/>
              </a:rPr>
              <a:t>执行交易</a:t>
            </a: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1538E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285AF4-3B86-4626-8230-F3D111F94A1D}" type="slidenum">
              <a:rPr lang="zh-CN" altLang="en-US" smtClean="0"/>
              <a:pPr/>
              <a:t>9</a:t>
            </a:fld>
            <a:r>
              <a:rPr lang="en-US" altLang="zh-CN" dirty="0"/>
              <a:t>/n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E7DC54-265F-4653-ACF8-01FADB19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79" y="774613"/>
            <a:ext cx="416924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44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1912</Words>
  <Application>Microsoft Office PowerPoint</Application>
  <PresentationFormat>全屏显示(16:9)</PresentationFormat>
  <Paragraphs>171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华文宋体</vt:lpstr>
      <vt:lpstr>华文中宋</vt:lpstr>
      <vt:lpstr>宋体</vt:lpstr>
      <vt:lpstr>Microsoft YaHei</vt:lpstr>
      <vt:lpstr>Microsoft YaHei</vt:lpstr>
      <vt:lpstr>Arial</vt:lpstr>
      <vt:lpstr>Calibri</vt:lpstr>
      <vt:lpstr>Cambria Math</vt:lpstr>
      <vt:lpstr>Impact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scf</dc:creator>
  <cp:lastModifiedBy>X1 Carbon</cp:lastModifiedBy>
  <cp:revision>212</cp:revision>
  <dcterms:created xsi:type="dcterms:W3CDTF">2016-04-25T02:29:56Z</dcterms:created>
  <dcterms:modified xsi:type="dcterms:W3CDTF">2019-10-30T15:12:09Z</dcterms:modified>
</cp:coreProperties>
</file>