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13559-C5FE-4DD6-BB1C-8B296968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DCBECB-8526-4656-BA52-9E020DDD7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7374D0-AFE8-443C-9EB6-C4D5B791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E6521-68CC-4642-8208-B6A0FAD9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76EC5-AD74-49FD-A65D-DD17750D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63A1-2AD1-4A1E-BC46-7CCDACEC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480015-E898-41EA-AB26-47B820C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D3BC5-D067-4939-A9E0-87AF61FA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CC6E9-523C-4370-9535-0D4C9CBD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FF05B-D2C0-4859-8400-B707D512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829908-B857-43BE-A817-428518A2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F5C290-E205-4A1A-95DF-852E11D27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C2E8D-F0E3-4112-B5F1-A270C2E9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BC011-2B18-483A-9EB1-8200420E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5DE47-3268-4243-83A8-22212669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25749-27D8-4464-9BA6-338E8818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50E51-A950-407F-9B12-B4F2C6DF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A8590-F11E-4014-825E-63175D27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C925F-F164-4797-B541-87E20EE6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3DF22-6533-4F0B-992D-29DDC5E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4A81-F577-4497-934E-F16565C5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74EB1-1ACF-4F9B-B80B-438E1894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71B21-E9E3-444E-9E0A-AED040FA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BBB77-5598-4EF6-B6B8-76FA399A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F37BC-9430-45C1-B52C-6D971E7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79D2-1AC3-4274-BD8B-EB6D5BEF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43B9B-52A4-4355-AE28-5A6815B5D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7B9281-8679-46CF-8E64-430F2312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E272E-4390-47F9-BDBB-C6B9DDEC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E4C254-8633-4691-8403-DF95651E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3AED05-555A-4523-BE01-7FEB6698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4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7A603-4319-4F91-874D-69C96835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EC356-7CB3-49F2-9623-FF041E25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649587-7A84-49FB-9136-F2514F0E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61A5E0-36A2-4D89-84C2-36616C8E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BD330B-3176-4AF0-8B88-C7E39C62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DE329F-D609-4ABE-AD95-16C8BA4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83F2A5-FB53-4A01-8094-94375C8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0EB472-343B-4F77-85E3-B84266BE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1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F1EE1-E00C-4BA0-908E-2A2E8C2F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D22943-AE7D-4430-A722-D382ED45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DFC722-60AF-42B4-B38A-7C74245C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ED627C-D8F5-47FF-AF73-3962957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81616-8D17-43F0-8925-2A41DFB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686D14-6F5A-4097-9C51-6AF8B8C6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4C9F5-0537-40E3-9B8E-2450D86F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7B84E-3F07-46B1-86A9-9C989701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4D9CB-C7CE-4D07-9F9F-CBA76F4C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676D5-8819-4631-A1A2-A489A3FD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F1879-85E1-4F06-8685-7A8DA639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3B6ACB-D4D9-4769-A9E5-AE48F5D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8AC3D-794C-417C-829B-853E6406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7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0986E-6E8D-4979-B60F-B84D450F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A8A6C-4B22-496A-AB4F-C8A50BB5B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E7E0A3-22A2-4173-AD84-CEDAFC44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3E1650-6D99-4507-A1BE-776694D2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701B3-5427-4BA4-9901-9E58911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9E050-67F1-404C-997B-A7E075A4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5E66A-7A71-47AC-B90A-72A40C42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64EA7-1CAA-4042-8798-3FAEA356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960CC-CF5D-4584-84D8-D86BCAD8F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3AF3-166B-41F7-9226-9AF7C243ADC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BED3D-ACA7-4654-B10B-8BD2C69D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21592-8BD6-4A87-80E5-AE97B62AE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932B-7EA0-4A07-89D5-B1B1B299E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jedgi/case_lamo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5ED0B-6B93-4901-9355-BDA0F26EB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0C6A5D-3605-45FC-9E55-FD9A234CA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6B4AB1-F835-4CC4-A229-8258241898D9}"/>
              </a:ext>
            </a:extLst>
          </p:cNvPr>
          <p:cNvSpPr txBox="1">
            <a:spLocks/>
          </p:cNvSpPr>
          <p:nvPr/>
        </p:nvSpPr>
        <p:spPr>
          <a:xfrm>
            <a:off x="372524" y="275617"/>
            <a:ext cx="11446951" cy="5625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Кейс 2: Анализ и визуализация данных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7D60B3EF-9781-4905-80D6-314B7E80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8771" y="6403563"/>
            <a:ext cx="454891" cy="241301"/>
          </a:xfrm>
        </p:spPr>
        <p:txBody>
          <a:bodyPr/>
          <a:lstStyle/>
          <a:p>
            <a:fld id="{CD92793B-25E0-DD41-9AC8-57B205118E2C}" type="slidenum">
              <a:rPr lang="ru-RU" smtClean="0"/>
              <a:t>1</a:t>
            </a:fld>
            <a:endParaRPr lang="ru-RU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59EFBA31-C3A1-4BE6-BBEA-DE07AE613528}"/>
              </a:ext>
            </a:extLst>
          </p:cNvPr>
          <p:cNvSpPr txBox="1">
            <a:spLocks/>
          </p:cNvSpPr>
          <p:nvPr/>
        </p:nvSpPr>
        <p:spPr>
          <a:xfrm>
            <a:off x="690880" y="838200"/>
            <a:ext cx="10787891" cy="54959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000" dirty="0"/>
              <a:t>У компании</a:t>
            </a:r>
            <a:r>
              <a:rPr lang="en-US" sz="1000" dirty="0"/>
              <a:t> </a:t>
            </a:r>
            <a:r>
              <a:rPr lang="ru-RU" sz="1000" dirty="0"/>
              <a:t>есть некоторое количество транзитных складов по стране. </a:t>
            </a:r>
          </a:p>
          <a:p>
            <a:pPr>
              <a:lnSpc>
                <a:spcPct val="150000"/>
              </a:lnSpc>
            </a:pPr>
            <a:r>
              <a:rPr lang="ru-RU" sz="1000" dirty="0"/>
              <a:t>На каждом из транзитных складов работает разное количество сотрудников склада и делают разное количество операций, т.к. в каждом городе разные объемы поставок.</a:t>
            </a:r>
          </a:p>
          <a:p>
            <a:pPr>
              <a:lnSpc>
                <a:spcPct val="150000"/>
              </a:lnSpc>
            </a:pPr>
            <a:r>
              <a:rPr lang="ru-RU" sz="1000" dirty="0"/>
              <a:t>Из системы мы можем достать следующую информацию по складам</a:t>
            </a:r>
            <a:r>
              <a:rPr lang="en-US" sz="1000" dirty="0"/>
              <a:t> </a:t>
            </a:r>
            <a:r>
              <a:rPr lang="ru-RU" sz="1000" dirty="0"/>
              <a:t>и сотрудникам:</a:t>
            </a:r>
          </a:p>
          <a:p>
            <a:pPr marL="733425" lvl="1" indent="-285750">
              <a:lnSpc>
                <a:spcPct val="150000"/>
              </a:lnSpc>
            </a:pPr>
            <a:r>
              <a:rPr lang="ru-RU" sz="1000" dirty="0"/>
              <a:t>Кол-во всех сканирований, совершенных сотрудником. Сюда входит любое сканирование по разным видам операций (приемка/сортировка/отгрузка вещи/пака/поставки) </a:t>
            </a:r>
          </a:p>
          <a:p>
            <a:pPr marL="733425" lvl="1" indent="-285750">
              <a:lnSpc>
                <a:spcPct val="150000"/>
              </a:lnSpc>
            </a:pPr>
            <a:r>
              <a:rPr lang="ru-RU" sz="1000" dirty="0"/>
              <a:t>Общее кол-во просканированных паков на складе (пак – это пакет с несколькими вещами)</a:t>
            </a:r>
          </a:p>
          <a:p>
            <a:pPr marL="733425" lvl="1" indent="-285750">
              <a:lnSpc>
                <a:spcPct val="150000"/>
              </a:lnSpc>
            </a:pPr>
            <a:r>
              <a:rPr lang="ru-RU" sz="1000" dirty="0"/>
              <a:t>Кол-во отработанных часов сотрудником</a:t>
            </a:r>
          </a:p>
          <a:p>
            <a:pPr marL="733425" lvl="1" indent="-285750">
              <a:lnSpc>
                <a:spcPct val="150000"/>
              </a:lnSpc>
            </a:pPr>
            <a:r>
              <a:rPr lang="ru-RU" sz="1000" dirty="0"/>
              <a:t>Кол-во отработанных смен сотрудником</a:t>
            </a:r>
          </a:p>
          <a:p>
            <a:pPr>
              <a:lnSpc>
                <a:spcPct val="150000"/>
              </a:lnSpc>
            </a:pPr>
            <a:r>
              <a:rPr lang="ru-RU" sz="1000" dirty="0"/>
              <a:t>В компании задумались о том, что необходимо оценивать сотрудников склада. А также разбить склады на схожие между собой группы.</a:t>
            </a:r>
          </a:p>
          <a:p>
            <a:pPr>
              <a:lnSpc>
                <a:spcPct val="150000"/>
              </a:lnSpc>
            </a:pPr>
            <a:endParaRPr lang="ru-RU" sz="1000" dirty="0"/>
          </a:p>
          <a:p>
            <a:pPr>
              <a:lnSpc>
                <a:spcPct val="150000"/>
              </a:lnSpc>
            </a:pPr>
            <a:endParaRPr lang="ru-RU" sz="1000" dirty="0"/>
          </a:p>
          <a:p>
            <a:pPr>
              <a:lnSpc>
                <a:spcPct val="150000"/>
              </a:lnSpc>
            </a:pPr>
            <a:r>
              <a:rPr lang="ru-RU" sz="1000" dirty="0"/>
              <a:t>Ваша задача опираясь на информацию из прикрепленного файла с данными за 1 месяц: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000" dirty="0"/>
              <a:t>Проанализировать имеющуюся информацию о складах и на ее основе создать всевозможные показатели для оценки:</a:t>
            </a:r>
          </a:p>
          <a:p>
            <a:pPr marL="904875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000" dirty="0"/>
              <a:t>сотрудников,</a:t>
            </a:r>
          </a:p>
          <a:p>
            <a:pPr marL="904875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000" dirty="0"/>
              <a:t>складов.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ru-RU" sz="1000" dirty="0"/>
              <a:t>Сделать предложение о том, по каким показателям и на какие группы можно поделить склады.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ru-RU" sz="1000" dirty="0"/>
              <a:t>Подготовить презентацию по первым двум пунктам и краткую аналитическую записку.</a:t>
            </a:r>
          </a:p>
          <a:p>
            <a:pPr>
              <a:lnSpc>
                <a:spcPct val="150000"/>
              </a:lnSpc>
            </a:pPr>
            <a:endParaRPr lang="ru-RU" sz="1000" dirty="0"/>
          </a:p>
          <a:p>
            <a:pPr>
              <a:lnSpc>
                <a:spcPct val="150000"/>
              </a:lnSpc>
            </a:pPr>
            <a:r>
              <a:rPr lang="ru-RU" sz="1000" dirty="0"/>
              <a:t>Задание можно выполнить в </a:t>
            </a:r>
            <a:r>
              <a:rPr lang="en-US" sz="1000" dirty="0"/>
              <a:t>Excel</a:t>
            </a:r>
            <a:r>
              <a:rPr lang="ru-RU" sz="1000" dirty="0"/>
              <a:t> или </a:t>
            </a:r>
            <a:r>
              <a:rPr lang="en-US" sz="1000" dirty="0"/>
              <a:t>Python/R</a:t>
            </a:r>
            <a:r>
              <a:rPr lang="ru-RU" sz="1000" dirty="0"/>
              <a:t>/</a:t>
            </a:r>
            <a:r>
              <a:rPr lang="en-US" sz="1000" dirty="0"/>
              <a:t>Power BI (</a:t>
            </a:r>
            <a:r>
              <a:rPr lang="ru-RU" sz="1000" dirty="0"/>
              <a:t>если умеете).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86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F99AFAB-82CA-406E-8ED6-3C19A23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Сканирования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0F4EE6-2D65-4507-B42C-148B118EE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50269"/>
            <a:ext cx="6172200" cy="4547937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064068A8-A786-49A5-AC9F-0B1857765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Видим тенденцию</a:t>
            </a:r>
          </a:p>
          <a:p>
            <a:r>
              <a:rPr lang="ru-RU" sz="1800" dirty="0"/>
              <a:t>Чем больше сканирований, тем меньше частота </a:t>
            </a:r>
          </a:p>
        </p:txBody>
      </p:sp>
    </p:spTree>
    <p:extLst>
      <p:ext uri="{BB962C8B-B14F-4D97-AF65-F5344CB8AC3E}">
        <p14:creationId xmlns:p14="http://schemas.microsoft.com/office/powerpoint/2010/main" val="9653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CAB91BD-9F0C-4B56-9D6B-67B35C5A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Посылки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9143FC2-126E-4D6A-895E-261FACEA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25A02F6-6725-415D-A926-09F46A50E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Чаще всего сканирование паков приходится на 480 тыс. – 530 тыс.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5EF506-7EFC-49C9-BFCF-E90A8D03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35" y="987425"/>
            <a:ext cx="6800892" cy="49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C9FEA2-2A0C-4E33-B933-19800473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latin typeface="+mn-lt"/>
              </a:rPr>
              <a:t>Отработанные</a:t>
            </a:r>
            <a:r>
              <a:rPr lang="ru-RU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часы и смена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E0ECABE-BA9B-4A6C-9F6D-7B6A8417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/>
          <a:lstStyle/>
          <a:p>
            <a:r>
              <a:rPr lang="ru-RU" b="0" dirty="0"/>
              <a:t>Большинство отрабатывает 300-400 ч.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75366AC-05A2-49E4-B333-D277A041B1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B3E1E66-3F43-41EB-A84B-7348CE9CF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/>
              <a:t>Большинство имеет количество смен от 15 – 20.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9181BC65-AE48-4852-B39B-4C5FDEC53C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F2EE9-B063-4DD1-BC4B-804424F5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19" y="2505075"/>
            <a:ext cx="4259123" cy="34142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543C10-1464-4867-B270-BD0F66D2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95" y="2562983"/>
            <a:ext cx="4758817" cy="36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D929-9768-42E2-A6A5-99335A6C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Склад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C2591F-EDB5-40D6-A86A-F0BD4413C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58087"/>
            <a:ext cx="6172200" cy="47323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A9605B7-3A5A-4EE9-BCA4-892B682B6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Склад можно разделить на 2 группы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/>
              <a:t>Маленький </a:t>
            </a:r>
          </a:p>
          <a:p>
            <a:pPr marL="285750" indent="-285750">
              <a:buFontTx/>
              <a:buChar char="-"/>
            </a:pPr>
            <a:r>
              <a:rPr lang="ru-RU" dirty="0"/>
              <a:t>Большой </a:t>
            </a:r>
          </a:p>
          <a:p>
            <a:r>
              <a:rPr lang="ru-RU" dirty="0"/>
              <a:t>Деление происходит по количеству отработанных часов. Для большого - количество имеет значение </a:t>
            </a:r>
            <a:r>
              <a:rPr lang="ru-RU" b="1" dirty="0"/>
              <a:t>больше среднего</a:t>
            </a:r>
            <a:r>
              <a:rPr lang="ru-RU" dirty="0"/>
              <a:t>, а для маленького – </a:t>
            </a:r>
            <a:r>
              <a:rPr lang="ru-RU" b="1" dirty="0"/>
              <a:t>не превышает среднего значения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4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716998F-5BEF-4B9D-92C7-B4B2FFBA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Данный проект загружен на </a:t>
            </a:r>
            <a:r>
              <a:rPr lang="en-US" b="1" dirty="0">
                <a:latin typeface="+mn-lt"/>
              </a:rPr>
              <a:t>GitHub</a:t>
            </a:r>
            <a:endParaRPr lang="ru-RU" b="1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B7AE0E-5D5F-4836-98F0-D9C27ECC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hlinkClick r:id="rId2"/>
              </a:rPr>
              <a:t>По данной ссылке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3886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292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Сканирования </vt:lpstr>
      <vt:lpstr>Посылки </vt:lpstr>
      <vt:lpstr>Отработанные часы и смена</vt:lpstr>
      <vt:lpstr>Склад</vt:lpstr>
      <vt:lpstr>Данный проект загружен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Герасимова</dc:creator>
  <cp:lastModifiedBy>Валерия Герасимова</cp:lastModifiedBy>
  <cp:revision>10</cp:revision>
  <dcterms:created xsi:type="dcterms:W3CDTF">2024-06-20T08:39:41Z</dcterms:created>
  <dcterms:modified xsi:type="dcterms:W3CDTF">2024-06-20T09:00:30Z</dcterms:modified>
</cp:coreProperties>
</file>