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644" y="48"/>
      </p:cViewPr>
      <p:guideLst>
        <p:guide orient="horz" pos="2160"/>
        <p:guide pos="3840"/>
        <p:guide pos="39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A408B-DE00-4C1A-811E-01D6782A19BA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3F467-1DC1-4330-9686-B08BD125952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3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A408B-DE00-4C1A-811E-01D6782A19BA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3F467-1DC1-4330-9686-B08BD1259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07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A408B-DE00-4C1A-811E-01D6782A19BA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3F467-1DC1-4330-9686-B08BD1259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49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A408B-DE00-4C1A-811E-01D6782A19BA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3F467-1DC1-4330-9686-B08BD1259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656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A408B-DE00-4C1A-811E-01D6782A19BA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3F467-1DC1-4330-9686-B08BD125952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877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A408B-DE00-4C1A-811E-01D6782A19BA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3F467-1DC1-4330-9686-B08BD1259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08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A408B-DE00-4C1A-811E-01D6782A19BA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3F467-1DC1-4330-9686-B08BD1259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726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A408B-DE00-4C1A-811E-01D6782A19BA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3F467-1DC1-4330-9686-B08BD1259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23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A408B-DE00-4C1A-811E-01D6782A19BA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3F467-1DC1-4330-9686-B08BD1259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127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67A408B-DE00-4C1A-811E-01D6782A19BA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53F467-1DC1-4330-9686-B08BD1259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56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A408B-DE00-4C1A-811E-01D6782A19BA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3F467-1DC1-4330-9686-B08BD1259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0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67A408B-DE00-4C1A-811E-01D6782A19BA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553F467-1DC1-4330-9686-B08BD125952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129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9AD400E-DCC3-47FA-936B-165AE5E5E9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1550" y="1666875"/>
            <a:ext cx="10153650" cy="2688101"/>
          </a:xfrm>
        </p:spPr>
        <p:txBody>
          <a:bodyPr>
            <a:normAutofit lnSpcReduction="10000"/>
          </a:bodyPr>
          <a:lstStyle/>
          <a:p>
            <a:pPr algn="ctr" rtl="1"/>
            <a:r>
              <a:rPr lang="he-IL" sz="3200" b="1" dirty="0">
                <a:solidFill>
                  <a:srgbClr val="7030A0"/>
                </a:solidFill>
                <a:latin typeface="Lato" panose="020B0604020202020204" charset="0"/>
              </a:rPr>
              <a:t>צוות הפרויקט:</a:t>
            </a:r>
            <a:endParaRPr lang="en-US" sz="3200" b="1" dirty="0">
              <a:solidFill>
                <a:srgbClr val="7030A0"/>
              </a:solidFill>
              <a:latin typeface="Lato" panose="020B0604020202020204" charset="0"/>
            </a:endParaRPr>
          </a:p>
          <a:p>
            <a:pPr algn="ctr" rtl="1"/>
            <a:r>
              <a:rPr lang="he-IL" sz="3200" b="1" dirty="0">
                <a:solidFill>
                  <a:srgbClr val="7030A0"/>
                </a:solidFill>
                <a:latin typeface="Lato" panose="020B0604020202020204" charset="0"/>
              </a:rPr>
              <a:t> </a:t>
            </a:r>
            <a:r>
              <a:rPr lang="he-IL" sz="3200" dirty="0">
                <a:latin typeface="Lato" panose="020B0604020202020204" charset="0"/>
              </a:rPr>
              <a:t>מראם חטיב, יבגני קצ'ין</a:t>
            </a:r>
            <a:endParaRPr lang="en-US" sz="3200" dirty="0">
              <a:latin typeface="Lato" panose="020B0604020202020204" charset="0"/>
            </a:endParaRPr>
          </a:p>
          <a:p>
            <a:pPr algn="ctr" rtl="1"/>
            <a:br>
              <a:rPr lang="he-IL" sz="3200" dirty="0">
                <a:latin typeface="Lato" panose="020B0604020202020204" charset="0"/>
              </a:rPr>
            </a:br>
            <a:r>
              <a:rPr lang="he-IL" sz="3200" b="1" dirty="0">
                <a:solidFill>
                  <a:srgbClr val="7030A0"/>
                </a:solidFill>
                <a:latin typeface="Lato" panose="020B0604020202020204" charset="0"/>
              </a:rPr>
              <a:t>שם הפרויקט:</a:t>
            </a:r>
            <a:endParaRPr lang="en-US" sz="3200" b="1" dirty="0">
              <a:solidFill>
                <a:srgbClr val="7030A0"/>
              </a:solidFill>
              <a:latin typeface="Lato" panose="020B0604020202020204" charset="0"/>
            </a:endParaRPr>
          </a:p>
          <a:p>
            <a:pPr algn="ctr" rtl="1"/>
            <a:r>
              <a:rPr lang="he-IL" sz="3200" b="1" dirty="0">
                <a:solidFill>
                  <a:srgbClr val="7030A0"/>
                </a:solidFill>
                <a:latin typeface="Lato" panose="020B0604020202020204" charset="0"/>
              </a:rPr>
              <a:t> </a:t>
            </a:r>
            <a:r>
              <a:rPr lang="en-US" sz="3200" dirty="0">
                <a:latin typeface="Lato" panose="020B0604020202020204" charset="0"/>
              </a:rPr>
              <a:t>Kids Read</a:t>
            </a:r>
            <a:r>
              <a:rPr lang="he-IL" sz="3200" dirty="0">
                <a:latin typeface="Lato" panose="020B0604020202020204" charset="0"/>
              </a:rPr>
              <a:t> </a:t>
            </a:r>
            <a:r>
              <a:rPr lang="en-US" sz="3200" dirty="0">
                <a:latin typeface="Lato" panose="020B0604020202020204" charset="0"/>
              </a:rPr>
              <a:t>-</a:t>
            </a:r>
            <a:r>
              <a:rPr lang="he-IL" sz="3200" dirty="0">
                <a:latin typeface="Lato" panose="020B0604020202020204" charset="0"/>
              </a:rPr>
              <a:t> אפליקציה לעידוד קריאת ספרים לילדים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2B7CA3-A264-4D29-850C-C4C7221B0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4354976"/>
            <a:ext cx="1129245" cy="175624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040B11-2AF3-4737-8429-02F4749B94C4}"/>
              </a:ext>
            </a:extLst>
          </p:cNvPr>
          <p:cNvSpPr/>
          <p:nvPr/>
        </p:nvSpPr>
        <p:spPr>
          <a:xfrm>
            <a:off x="5015445" y="5031251"/>
            <a:ext cx="364807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err="1">
                <a:solidFill>
                  <a:srgbClr val="652CBA"/>
                </a:solidFill>
                <a:latin typeface="Bauhaus 93" panose="04030905020B02020C02" pitchFamily="82" charset="0"/>
              </a:rPr>
              <a:t>Kids</a:t>
            </a:r>
            <a:r>
              <a:rPr lang="en-US" sz="4400" b="1" dirty="0" err="1">
                <a:solidFill>
                  <a:srgbClr val="FFC000"/>
                </a:solidFill>
                <a:latin typeface="Bauhaus 93" panose="04030905020B02020C02" pitchFamily="82" charset="0"/>
              </a:rPr>
              <a:t>Read</a:t>
            </a:r>
            <a:endParaRPr lang="he-IL" sz="4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50F3E9-91E8-4A7E-BD6B-7B8515AFA5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" y="0"/>
            <a:ext cx="1962150" cy="14717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CB0F15-6D70-4199-AF6A-B82285184B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3924" y="290055"/>
            <a:ext cx="2699951" cy="89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785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Image result for kids using technology">
            <a:extLst>
              <a:ext uri="{FF2B5EF4-FFF2-40B4-BE49-F238E27FC236}">
                <a16:creationId xmlns:a16="http://schemas.microsoft.com/office/drawing/2014/main" id="{FE913B82-F743-4E33-B90C-E29C59023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74" y="3429000"/>
            <a:ext cx="2805224" cy="2972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5EE3747-C356-41FC-BC0D-78B7B659E819}"/>
              </a:ext>
            </a:extLst>
          </p:cNvPr>
          <p:cNvSpPr/>
          <p:nvPr/>
        </p:nvSpPr>
        <p:spPr>
          <a:xfrm>
            <a:off x="1062038" y="1153210"/>
            <a:ext cx="100679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rtl="1">
              <a:spcBef>
                <a:spcPts val="600"/>
              </a:spcBef>
            </a:pPr>
            <a:r>
              <a:rPr lang="he-IL" sz="3200" b="1" dirty="0">
                <a:solidFill>
                  <a:srgbClr val="7030A0"/>
                </a:solidFill>
                <a:latin typeface="Lato"/>
                <a:ea typeface="Lato"/>
                <a:sym typeface="Lato"/>
              </a:rPr>
              <a:t>הארגון</a:t>
            </a:r>
            <a:r>
              <a:rPr lang="en-US" sz="3200" b="1" dirty="0">
                <a:solidFill>
                  <a:srgbClr val="7030A0"/>
                </a:solidFill>
                <a:latin typeface="Lato"/>
                <a:ea typeface="Lato"/>
                <a:sym typeface="Lato"/>
              </a:rPr>
              <a:t>: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8CDF560E-C279-4977-9C7E-5B5A9B553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754591"/>
          </a:xfrm>
        </p:spPr>
        <p:txBody>
          <a:bodyPr/>
          <a:lstStyle/>
          <a:p>
            <a:pPr algn="r" rtl="1">
              <a:lnSpc>
                <a:spcPct val="150000"/>
              </a:lnSpc>
              <a:spcBef>
                <a:spcPts val="600"/>
              </a:spcBef>
            </a:pPr>
            <a:r>
              <a:rPr lang="he-IL" dirty="0"/>
              <a:t>הארגון – בית ספר יסודי ביפיע.</a:t>
            </a:r>
            <a:endParaRPr lang="he-IL" b="1" dirty="0">
              <a:solidFill>
                <a:srgbClr val="F20253"/>
              </a:solidFill>
              <a:latin typeface="Lato"/>
              <a:ea typeface="Lato"/>
              <a:cs typeface="Lato"/>
              <a:sym typeface="Lato"/>
            </a:endParaRPr>
          </a:p>
          <a:p>
            <a:pPr algn="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DF795D-B518-4DCF-BF07-DAEE6A15CDD7}"/>
              </a:ext>
            </a:extLst>
          </p:cNvPr>
          <p:cNvSpPr/>
          <p:nvPr/>
        </p:nvSpPr>
        <p:spPr>
          <a:xfrm>
            <a:off x="1097280" y="2471038"/>
            <a:ext cx="100679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rtl="1">
              <a:spcBef>
                <a:spcPts val="600"/>
              </a:spcBef>
            </a:pPr>
            <a:r>
              <a:rPr lang="he-IL" sz="3200" b="1" dirty="0">
                <a:solidFill>
                  <a:srgbClr val="7030A0"/>
                </a:solidFill>
                <a:latin typeface="Lato"/>
                <a:ea typeface="Lato"/>
                <a:sym typeface="Lato"/>
              </a:rPr>
              <a:t>מטרת הפרויקט</a:t>
            </a:r>
            <a:r>
              <a:rPr lang="en-US" sz="3200" b="1" dirty="0">
                <a:solidFill>
                  <a:srgbClr val="7030A0"/>
                </a:solidFill>
                <a:latin typeface="Lato"/>
                <a:ea typeface="Lato"/>
                <a:sym typeface="Lato"/>
              </a:rPr>
              <a:t>: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53C3FF6D-F7AA-49B5-A384-F91BFD0BFDCF}"/>
              </a:ext>
            </a:extLst>
          </p:cNvPr>
          <p:cNvSpPr txBox="1">
            <a:spLocks/>
          </p:cNvSpPr>
          <p:nvPr/>
        </p:nvSpPr>
        <p:spPr>
          <a:xfrm>
            <a:off x="1097280" y="3017759"/>
            <a:ext cx="10058400" cy="236729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lnSpc>
                <a:spcPct val="150000"/>
              </a:lnSpc>
              <a:spcBef>
                <a:spcPts val="300"/>
              </a:spcBef>
            </a:pPr>
            <a:r>
              <a:rPr lang="he-IL" dirty="0"/>
              <a:t>מטרות עיקריות - יצירת פלטפורמה אשר:</a:t>
            </a:r>
          </a:p>
          <a:p>
            <a:pPr algn="r" rtl="1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he-IL" dirty="0"/>
              <a:t>מעודדת ילדים לקרוא ספרים במסגרת בית הספר או בשימוש עצמי בפיקוח ההורים.</a:t>
            </a:r>
          </a:p>
          <a:p>
            <a:pPr marL="171450" indent="-171450" algn="r" rtl="1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he-IL" dirty="0"/>
              <a:t> מעניקה להורים ומורים, כלים לעידוד הקריאת ספרים אצל הילדים</a:t>
            </a:r>
          </a:p>
          <a:p>
            <a:pPr marL="171450" indent="-171450" algn="r" rtl="1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he-IL" dirty="0"/>
              <a:t>מעניקה להורים ומורים – יכולת לעקוב אחר התקדמות הילדים.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202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4FF702-1232-4861-B48A-FAA2DC7C86FC}"/>
              </a:ext>
            </a:extLst>
          </p:cNvPr>
          <p:cNvSpPr/>
          <p:nvPr/>
        </p:nvSpPr>
        <p:spPr>
          <a:xfrm>
            <a:off x="885825" y="1158838"/>
            <a:ext cx="102584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rtl="1">
              <a:spcBef>
                <a:spcPts val="600"/>
              </a:spcBef>
            </a:pPr>
            <a:r>
              <a:rPr lang="he-IL" sz="3200" b="1" dirty="0">
                <a:solidFill>
                  <a:srgbClr val="7030A0"/>
                </a:solidFill>
                <a:latin typeface="Lato"/>
                <a:ea typeface="Lato"/>
                <a:sym typeface="Lato"/>
              </a:rPr>
              <a:t>מה נעשה</a:t>
            </a:r>
            <a:r>
              <a:rPr lang="en-US" sz="3200" b="1" dirty="0">
                <a:solidFill>
                  <a:srgbClr val="7030A0"/>
                </a:solidFill>
                <a:latin typeface="Lato"/>
                <a:ea typeface="Lato"/>
                <a:sym typeface="Lato"/>
              </a:rPr>
              <a:t>:</a:t>
            </a:r>
          </a:p>
        </p:txBody>
      </p:sp>
      <p:pic>
        <p:nvPicPr>
          <p:cNvPr id="1028" name="Picture 4" descr="632x421 Technology Clipart Computer Lab">
            <a:extLst>
              <a:ext uri="{FF2B5EF4-FFF2-40B4-BE49-F238E27FC236}">
                <a16:creationId xmlns:a16="http://schemas.microsoft.com/office/drawing/2014/main" id="{C55A8A28-C64D-4C55-906B-DCF17BDAB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3762376"/>
            <a:ext cx="3824933" cy="254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95DFA42-215F-4C7D-B76A-E95B1A942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50" y="1762125"/>
            <a:ext cx="10877549" cy="4619625"/>
          </a:xfrm>
        </p:spPr>
        <p:txBody>
          <a:bodyPr>
            <a:normAutofit fontScale="92500" lnSpcReduction="10000"/>
          </a:bodyPr>
          <a:lstStyle/>
          <a:p>
            <a:pPr algn="r" rtl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he-IL" dirty="0">
                <a:solidFill>
                  <a:schemeClr val="tx1"/>
                </a:solidFill>
              </a:rPr>
              <a:t> </a:t>
            </a:r>
            <a:r>
              <a:rPr lang="he-IL" sz="2100" dirty="0">
                <a:solidFill>
                  <a:schemeClr val="tx1"/>
                </a:solidFill>
              </a:rPr>
              <a:t>ניהול מאגר ספרים ע"י מורים והורים.</a:t>
            </a:r>
            <a:endParaRPr lang="he-IL" sz="2100" b="1" dirty="0">
              <a:solidFill>
                <a:schemeClr val="tx1"/>
              </a:solidFill>
              <a:latin typeface="Lato"/>
              <a:ea typeface="Lato"/>
              <a:sym typeface="Lato"/>
            </a:endParaRPr>
          </a:p>
          <a:p>
            <a:pPr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100" dirty="0">
                <a:solidFill>
                  <a:schemeClr val="tx1"/>
                </a:solidFill>
              </a:rPr>
              <a:t>ניהול קריאת ספרים ועדכון סטטוס.</a:t>
            </a:r>
          </a:p>
          <a:p>
            <a:pPr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100" dirty="0">
                <a:solidFill>
                  <a:schemeClr val="tx1"/>
                </a:solidFill>
              </a:rPr>
              <a:t> ניהול יצירת בחנים</a:t>
            </a:r>
            <a:r>
              <a:rPr lang="en-US" sz="2100" dirty="0">
                <a:solidFill>
                  <a:schemeClr val="tx1"/>
                </a:solidFill>
              </a:rPr>
              <a:t>/</a:t>
            </a:r>
            <a:r>
              <a:rPr lang="he-IL" sz="2100" dirty="0">
                <a:solidFill>
                  <a:schemeClr val="tx1"/>
                </a:solidFill>
              </a:rPr>
              <a:t>שאלונים ע"י מורים והורים.</a:t>
            </a:r>
          </a:p>
          <a:p>
            <a:pPr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100" dirty="0">
                <a:solidFill>
                  <a:schemeClr val="tx1"/>
                </a:solidFill>
              </a:rPr>
              <a:t>ניהול פתרון בחנים וצבירת נקודות.</a:t>
            </a:r>
          </a:p>
          <a:p>
            <a:pPr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100" dirty="0">
                <a:solidFill>
                  <a:schemeClr val="tx1"/>
                </a:solidFill>
              </a:rPr>
              <a:t>ניהול קניית משחקים בסל הקניות.</a:t>
            </a:r>
          </a:p>
          <a:p>
            <a:pPr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100" dirty="0">
                <a:solidFill>
                  <a:schemeClr val="tx1"/>
                </a:solidFill>
              </a:rPr>
              <a:t>ניהול רשמים על ספרים והעלאת ציורים.</a:t>
            </a:r>
          </a:p>
          <a:p>
            <a:pPr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100" dirty="0">
                <a:solidFill>
                  <a:schemeClr val="tx1"/>
                </a:solidFill>
              </a:rPr>
              <a:t>ניהול מאגר ספרים ע"י מורים והורים.</a:t>
            </a:r>
          </a:p>
          <a:p>
            <a:pPr algn="r" rtl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e-IL" sz="2100" dirty="0">
                <a:solidFill>
                  <a:schemeClr val="tx1"/>
                </a:solidFill>
                <a:latin typeface="Lato"/>
                <a:ea typeface="Lato"/>
                <a:sym typeface="Lato"/>
              </a:rPr>
              <a:t> ניהול קבוצות.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823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4FF702-1232-4861-B48A-FAA2DC7C86FC}"/>
              </a:ext>
            </a:extLst>
          </p:cNvPr>
          <p:cNvSpPr/>
          <p:nvPr/>
        </p:nvSpPr>
        <p:spPr>
          <a:xfrm>
            <a:off x="885825" y="1158838"/>
            <a:ext cx="10258425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spcBef>
                <a:spcPts val="600"/>
              </a:spcBef>
            </a:pPr>
            <a:r>
              <a:rPr lang="he-IL" sz="3200" b="1" dirty="0">
                <a:solidFill>
                  <a:srgbClr val="7030A0"/>
                </a:solidFill>
                <a:latin typeface="Lato"/>
                <a:ea typeface="Lato"/>
                <a:sym typeface="Lato"/>
              </a:rPr>
              <a:t>החלטות מתודולוגיות / טכנולוגיות / ניהוליות</a:t>
            </a:r>
            <a:endParaRPr lang="he-IL" sz="3200" dirty="0">
              <a:solidFill>
                <a:srgbClr val="7030A0"/>
              </a:solidFill>
              <a:latin typeface="Lato"/>
              <a:ea typeface="Lato"/>
              <a:sym typeface="Lato"/>
            </a:endParaRPr>
          </a:p>
          <a:p>
            <a:pPr lvl="0" algn="r" rtl="1">
              <a:spcBef>
                <a:spcPts val="600"/>
              </a:spcBef>
            </a:pPr>
            <a:endParaRPr lang="en-US" sz="3200" b="1" dirty="0">
              <a:solidFill>
                <a:srgbClr val="7030A0"/>
              </a:solidFill>
              <a:latin typeface="Arial" panose="020B0604020202020204" pitchFamily="34" charset="0"/>
              <a:ea typeface="Lato"/>
              <a:sym typeface="Lato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95DFA42-215F-4C7D-B76A-E95B1A942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 algn="r" rtl="1">
              <a:spcBef>
                <a:spcPts val="600"/>
              </a:spcBef>
              <a:spcAft>
                <a:spcPts val="0"/>
              </a:spcAft>
              <a:buNone/>
            </a:pPr>
            <a:r>
              <a:rPr lang="he-IL" b="1" dirty="0">
                <a:solidFill>
                  <a:schemeClr val="tx1"/>
                </a:solidFill>
                <a:latin typeface="Lato"/>
                <a:ea typeface="Lato"/>
                <a:sym typeface="Lato"/>
              </a:rPr>
              <a:t>מתודולוגית</a:t>
            </a:r>
            <a:r>
              <a:rPr lang="he-IL" dirty="0">
                <a:solidFill>
                  <a:schemeClr val="tx1"/>
                </a:solidFill>
                <a:latin typeface="Lato"/>
                <a:ea typeface="Lato"/>
                <a:sym typeface="Lato"/>
              </a:rPr>
              <a:t> פיתוח שבחרנו </a:t>
            </a:r>
            <a:r>
              <a:rPr lang="en-US" dirty="0">
                <a:solidFill>
                  <a:schemeClr val="tx1"/>
                </a:solidFill>
                <a:latin typeface="Lato"/>
                <a:ea typeface="Lato"/>
                <a:sym typeface="Lato"/>
              </a:rPr>
              <a:t>Agile-</a:t>
            </a:r>
          </a:p>
          <a:p>
            <a:pPr marL="0" lvl="0" indent="0" algn="r" rtl="1">
              <a:spcBef>
                <a:spcPts val="600"/>
              </a:spcBef>
              <a:spcAft>
                <a:spcPts val="0"/>
              </a:spcAft>
              <a:buNone/>
            </a:pPr>
            <a:endParaRPr lang="en-US" dirty="0">
              <a:solidFill>
                <a:schemeClr val="tx1"/>
              </a:solidFill>
              <a:latin typeface="Lato"/>
              <a:ea typeface="Lato"/>
              <a:sym typeface="Lato"/>
            </a:endParaRPr>
          </a:p>
          <a:p>
            <a:pPr marL="0" lvl="0" indent="0" algn="r" rtl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he-IL" b="1" dirty="0">
                <a:solidFill>
                  <a:schemeClr val="tx1"/>
                </a:solidFill>
                <a:latin typeface="Lato"/>
                <a:ea typeface="Lato"/>
                <a:sym typeface="Lato"/>
              </a:rPr>
              <a:t>טכנולוגיות </a:t>
            </a:r>
            <a:r>
              <a:rPr lang="en-US" b="1" dirty="0">
                <a:solidFill>
                  <a:schemeClr val="tx1"/>
                </a:solidFill>
                <a:latin typeface="Lato"/>
                <a:ea typeface="Lato"/>
                <a:sym typeface="Lato"/>
              </a:rPr>
              <a:t>:</a:t>
            </a:r>
            <a:r>
              <a:rPr lang="he-IL" b="1" dirty="0">
                <a:solidFill>
                  <a:schemeClr val="tx1"/>
                </a:solidFill>
                <a:latin typeface="Lato"/>
                <a:ea typeface="Lato"/>
                <a:sym typeface="Lato"/>
              </a:rPr>
              <a:t> </a:t>
            </a:r>
          </a:p>
          <a:p>
            <a:pPr marL="0" lvl="0" indent="0" algn="r" rtl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he-IL" dirty="0">
                <a:solidFill>
                  <a:schemeClr val="tx1"/>
                </a:solidFill>
                <a:latin typeface="Lato"/>
                <a:ea typeface="Lato"/>
                <a:sym typeface="Lato"/>
              </a:rPr>
              <a:t>בחרנו לעבוד עם טכנולוגיות חדשות:</a:t>
            </a:r>
            <a:endParaRPr lang="en-US" dirty="0">
              <a:solidFill>
                <a:schemeClr val="tx1"/>
              </a:solidFill>
              <a:latin typeface="Lato"/>
              <a:ea typeface="Lato"/>
              <a:sym typeface="Lato"/>
            </a:endParaRPr>
          </a:p>
          <a:p>
            <a:pPr lvl="0" algn="r" rtl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e-IL" dirty="0">
                <a:solidFill>
                  <a:schemeClr val="tx1"/>
                </a:solidFill>
                <a:latin typeface="Lato"/>
                <a:ea typeface="Lato"/>
                <a:sym typeface="Lato"/>
              </a:rPr>
              <a:t>בסיס נתונים</a:t>
            </a:r>
            <a:r>
              <a:rPr lang="en-US" dirty="0">
                <a:solidFill>
                  <a:schemeClr val="tx1"/>
                </a:solidFill>
                <a:latin typeface="Lato"/>
                <a:ea typeface="Lato"/>
                <a:sym typeface="Lato"/>
              </a:rPr>
              <a:t> PostgreSQL – </a:t>
            </a:r>
          </a:p>
          <a:p>
            <a:pPr lvl="0" algn="r" rtl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e-IL" dirty="0">
                <a:solidFill>
                  <a:schemeClr val="tx1"/>
                </a:solidFill>
                <a:latin typeface="Lato"/>
                <a:ea typeface="Lato"/>
                <a:sym typeface="Lato"/>
              </a:rPr>
              <a:t>ניהול השרת ב </a:t>
            </a:r>
            <a:r>
              <a:rPr lang="en-US" dirty="0">
                <a:solidFill>
                  <a:schemeClr val="tx1"/>
                </a:solidFill>
                <a:latin typeface="Lato"/>
                <a:ea typeface="Lato"/>
                <a:sym typeface="Lato"/>
              </a:rPr>
              <a:t>Node.js – Back End.</a:t>
            </a:r>
          </a:p>
          <a:p>
            <a:pPr marL="578358" lvl="1" indent="-285750" algn="r" rtl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Lato"/>
              <a:ea typeface="Lato"/>
              <a:sym typeface="Lato"/>
            </a:endParaRPr>
          </a:p>
          <a:p>
            <a:pPr marL="0" lvl="0" indent="0" algn="r" rtl="1">
              <a:spcBef>
                <a:spcPts val="600"/>
              </a:spcBef>
              <a:spcAft>
                <a:spcPts val="0"/>
              </a:spcAft>
              <a:buNone/>
            </a:pPr>
            <a:endParaRPr lang="en-US" dirty="0">
              <a:solidFill>
                <a:schemeClr val="tx1"/>
              </a:solidFill>
              <a:latin typeface="Lato"/>
              <a:ea typeface="Lato"/>
              <a:sym typeface="Lato"/>
            </a:endParaRPr>
          </a:p>
          <a:p>
            <a:pPr marL="0" lvl="0" indent="0" algn="r" rtl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he-IL" b="1" dirty="0">
                <a:solidFill>
                  <a:schemeClr val="tx1"/>
                </a:solidFill>
                <a:latin typeface="Lato"/>
                <a:ea typeface="Lato"/>
                <a:sym typeface="Lato"/>
              </a:rPr>
              <a:t>ניהוליות</a:t>
            </a:r>
            <a:r>
              <a:rPr lang="en-US" b="1" dirty="0">
                <a:solidFill>
                  <a:schemeClr val="tx1"/>
                </a:solidFill>
                <a:latin typeface="Lato"/>
                <a:ea typeface="Lato"/>
                <a:sym typeface="Lato"/>
              </a:rPr>
              <a:t>: </a:t>
            </a:r>
            <a:endParaRPr lang="he-IL" b="1" dirty="0">
              <a:solidFill>
                <a:schemeClr val="tx1"/>
              </a:solidFill>
              <a:latin typeface="Lato"/>
              <a:ea typeface="Lato"/>
              <a:sym typeface="Lato"/>
            </a:endParaRPr>
          </a:p>
          <a:p>
            <a:pPr marL="285750" lvl="0" indent="-285750" algn="r" rtl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e-IL" dirty="0">
                <a:solidFill>
                  <a:schemeClr val="tx1"/>
                </a:solidFill>
                <a:latin typeface="Lato"/>
                <a:ea typeface="Lato"/>
                <a:sym typeface="Lato"/>
              </a:rPr>
              <a:t>פגישות פרונטליות </a:t>
            </a:r>
            <a:r>
              <a:rPr lang="en-US" dirty="0">
                <a:solidFill>
                  <a:schemeClr val="tx1"/>
                </a:solidFill>
                <a:latin typeface="Lato"/>
                <a:ea typeface="Lato"/>
                <a:sym typeface="Lato"/>
              </a:rPr>
              <a:t>:</a:t>
            </a:r>
            <a:r>
              <a:rPr lang="he-IL" dirty="0">
                <a:solidFill>
                  <a:schemeClr val="tx1"/>
                </a:solidFill>
                <a:latin typeface="Lato"/>
                <a:ea typeface="Lato"/>
                <a:sym typeface="Lato"/>
              </a:rPr>
              <a:t> בין המפתחים, עם הלקוח, ועם מנחת הפרוייקט ד"ר עירית הדר</a:t>
            </a:r>
            <a:r>
              <a:rPr lang="en-US" dirty="0">
                <a:solidFill>
                  <a:schemeClr val="tx1"/>
                </a:solidFill>
                <a:latin typeface="Lato"/>
                <a:ea typeface="Lato"/>
                <a:sym typeface="Lato"/>
              </a:rPr>
              <a:t>.</a:t>
            </a:r>
            <a:endParaRPr lang="he-IL" dirty="0">
              <a:solidFill>
                <a:schemeClr val="tx1"/>
              </a:solidFill>
              <a:latin typeface="Lato"/>
              <a:ea typeface="Lato"/>
              <a:sym typeface="Lato"/>
            </a:endParaRPr>
          </a:p>
          <a:p>
            <a:pPr marL="285750" lvl="0" indent="-285750" algn="r" rtl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e-IL" dirty="0">
                <a:solidFill>
                  <a:schemeClr val="tx1"/>
                </a:solidFill>
                <a:latin typeface="Lato"/>
                <a:ea typeface="Lato"/>
                <a:sym typeface="Lato"/>
              </a:rPr>
              <a:t>פיתוח אישי ע"פ חלוקת עבודה ולעיתים </a:t>
            </a:r>
            <a:r>
              <a:rPr lang="en-US" dirty="0">
                <a:solidFill>
                  <a:schemeClr val="tx1"/>
                </a:solidFill>
                <a:latin typeface="Lato"/>
                <a:ea typeface="Lato"/>
                <a:sym typeface="Lato"/>
              </a:rPr>
              <a:t>Pair Programming</a:t>
            </a:r>
          </a:p>
          <a:p>
            <a:pPr marL="285750" lvl="0" indent="-285750" algn="r" rtl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e-IL" dirty="0">
                <a:solidFill>
                  <a:schemeClr val="tx1"/>
                </a:solidFill>
                <a:latin typeface="Lato"/>
                <a:ea typeface="Lato"/>
                <a:sym typeface="Lato"/>
              </a:rPr>
              <a:t>ניהול גרסאות פיתוח ב  </a:t>
            </a:r>
            <a:r>
              <a:rPr lang="en-US" dirty="0" err="1">
                <a:solidFill>
                  <a:schemeClr val="tx1"/>
                </a:solidFill>
                <a:latin typeface="Lato"/>
                <a:ea typeface="Lato"/>
                <a:sym typeface="Lato"/>
              </a:rPr>
              <a:t>sourceTree</a:t>
            </a:r>
            <a:r>
              <a:rPr lang="en-US" dirty="0">
                <a:solidFill>
                  <a:schemeClr val="tx1"/>
                </a:solidFill>
                <a:latin typeface="Lato"/>
                <a:ea typeface="Lato"/>
                <a:sym typeface="Lato"/>
              </a:rPr>
              <a:t> </a:t>
            </a:r>
            <a:r>
              <a:rPr lang="he-IL" dirty="0">
                <a:solidFill>
                  <a:schemeClr val="tx1"/>
                </a:solidFill>
                <a:latin typeface="Lato"/>
                <a:ea typeface="Lato"/>
                <a:sym typeface="Lato"/>
              </a:rPr>
              <a:t>ו </a:t>
            </a:r>
            <a:r>
              <a:rPr lang="en-US" dirty="0" err="1">
                <a:solidFill>
                  <a:schemeClr val="tx1"/>
                </a:solidFill>
                <a:latin typeface="Lato"/>
                <a:ea typeface="Lato"/>
                <a:sym typeface="Lato"/>
              </a:rPr>
              <a:t>gitLab</a:t>
            </a:r>
            <a:endParaRPr lang="en-US" dirty="0">
              <a:solidFill>
                <a:schemeClr val="tx1"/>
              </a:solidFill>
              <a:latin typeface="Lato"/>
              <a:ea typeface="Lato"/>
              <a:sym typeface="Lato"/>
            </a:endParaRPr>
          </a:p>
          <a:p>
            <a:pPr marL="285750" lvl="0" indent="-285750" algn="r" rt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Lato"/>
              <a:ea typeface="Lato"/>
              <a:sym typeface="Lato"/>
            </a:endParaRPr>
          </a:p>
          <a:p>
            <a:pPr marL="285750" lvl="0" indent="-285750" algn="r" rt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Lato"/>
              <a:ea typeface="Lato"/>
              <a:sym typeface="Lato"/>
            </a:endParaRPr>
          </a:p>
          <a:p>
            <a:pPr marL="0" lvl="0" indent="0" algn="r" rtl="1">
              <a:spcBef>
                <a:spcPts val="600"/>
              </a:spcBef>
              <a:spcAft>
                <a:spcPts val="0"/>
              </a:spcAft>
              <a:buNone/>
            </a:pPr>
            <a:endParaRPr lang="en-US" dirty="0">
              <a:solidFill>
                <a:schemeClr val="tx1"/>
              </a:solidFill>
              <a:latin typeface="Lato"/>
              <a:ea typeface="Lato"/>
              <a:sym typeface="Lato"/>
            </a:endParaRPr>
          </a:p>
          <a:p>
            <a:pPr marL="0" lvl="0" indent="0" algn="r" rtl="1">
              <a:spcBef>
                <a:spcPts val="600"/>
              </a:spcBef>
              <a:spcAft>
                <a:spcPts val="0"/>
              </a:spcAft>
              <a:buNone/>
            </a:pPr>
            <a:endParaRPr lang="en-US" dirty="0">
              <a:solidFill>
                <a:schemeClr val="tx1"/>
              </a:solidFill>
              <a:latin typeface="Lato"/>
              <a:ea typeface="Lato"/>
              <a:sym typeface="Lato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389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4FF702-1232-4861-B48A-FAA2DC7C86FC}"/>
              </a:ext>
            </a:extLst>
          </p:cNvPr>
          <p:cNvSpPr/>
          <p:nvPr/>
        </p:nvSpPr>
        <p:spPr>
          <a:xfrm>
            <a:off x="885825" y="1158838"/>
            <a:ext cx="102584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rtl="1">
              <a:spcBef>
                <a:spcPts val="600"/>
              </a:spcBef>
            </a:pPr>
            <a:r>
              <a:rPr lang="he-IL" sz="3200" b="1" dirty="0">
                <a:solidFill>
                  <a:srgbClr val="7030A0"/>
                </a:solidFill>
                <a:latin typeface="Lato"/>
                <a:ea typeface="Lato"/>
                <a:sym typeface="Lato"/>
              </a:rPr>
              <a:t>לקחים</a:t>
            </a:r>
            <a:r>
              <a:rPr lang="en-US" sz="3200" b="1" dirty="0">
                <a:solidFill>
                  <a:srgbClr val="7030A0"/>
                </a:solidFill>
                <a:latin typeface="Lato"/>
                <a:ea typeface="Lato"/>
                <a:sym typeface="Lato"/>
              </a:rPr>
              <a:t>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95DFA42-215F-4C7D-B76A-E95B1A942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r" rtl="1">
              <a:spcBef>
                <a:spcPts val="600"/>
              </a:spcBef>
              <a:spcAft>
                <a:spcPts val="0"/>
              </a:spcAft>
              <a:buNone/>
            </a:pPr>
            <a:r>
              <a:rPr lang="he-IL" b="1" dirty="0">
                <a:solidFill>
                  <a:schemeClr val="tx1"/>
                </a:solidFill>
                <a:latin typeface="Lato"/>
                <a:ea typeface="Lato"/>
                <a:sym typeface="Lato"/>
              </a:rPr>
              <a:t>מה היינו עושים אחרת </a:t>
            </a:r>
            <a:r>
              <a:rPr lang="en-US" dirty="0">
                <a:solidFill>
                  <a:schemeClr val="tx1"/>
                </a:solidFill>
                <a:latin typeface="Lato"/>
                <a:ea typeface="Lato"/>
                <a:sym typeface="Lato"/>
              </a:rPr>
              <a:t>:</a:t>
            </a:r>
            <a:endParaRPr lang="he-IL" dirty="0">
              <a:solidFill>
                <a:schemeClr val="tx1"/>
              </a:solidFill>
              <a:latin typeface="Lato"/>
              <a:ea typeface="Lato"/>
              <a:sym typeface="Lato"/>
            </a:endParaRPr>
          </a:p>
          <a:p>
            <a:pPr marL="0" lvl="0" indent="0" algn="r" rtl="1">
              <a:spcBef>
                <a:spcPts val="600"/>
              </a:spcBef>
              <a:spcAft>
                <a:spcPts val="0"/>
              </a:spcAft>
              <a:buNone/>
            </a:pPr>
            <a:r>
              <a:rPr lang="he-IL" dirty="0">
                <a:solidFill>
                  <a:schemeClr val="tx1"/>
                </a:solidFill>
                <a:latin typeface="Lato"/>
                <a:ea typeface="Lato"/>
                <a:sym typeface="Lato"/>
              </a:rPr>
              <a:t>בפגישות מול הלקוח להתמקד בדרישות מרכזיות </a:t>
            </a:r>
          </a:p>
          <a:p>
            <a:pPr marL="0" lvl="0" indent="0" algn="r" rtl="1">
              <a:spcBef>
                <a:spcPts val="600"/>
              </a:spcBef>
              <a:spcAft>
                <a:spcPts val="0"/>
              </a:spcAft>
              <a:buNone/>
            </a:pPr>
            <a:endParaRPr lang="he-IL" dirty="0">
              <a:solidFill>
                <a:schemeClr val="tx1"/>
              </a:solidFill>
              <a:latin typeface="Lato"/>
              <a:ea typeface="Lato"/>
              <a:sym typeface="Lato"/>
            </a:endParaRPr>
          </a:p>
          <a:p>
            <a:pPr marL="0" lvl="0" indent="0" algn="r" rtl="1">
              <a:spcBef>
                <a:spcPts val="600"/>
              </a:spcBef>
              <a:spcAft>
                <a:spcPts val="0"/>
              </a:spcAft>
              <a:buNone/>
            </a:pPr>
            <a:r>
              <a:rPr lang="he-IL" b="1" dirty="0">
                <a:solidFill>
                  <a:schemeClr val="tx1"/>
                </a:solidFill>
                <a:latin typeface="Lato"/>
                <a:ea typeface="Lato"/>
                <a:sym typeface="Lato"/>
              </a:rPr>
              <a:t>המלצות לפרוייקטים עתידיים :</a:t>
            </a:r>
          </a:p>
          <a:p>
            <a:pPr marL="285750" lvl="0" indent="-285750" algn="r" rt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e-IL" dirty="0">
                <a:solidFill>
                  <a:schemeClr val="tx1"/>
                </a:solidFill>
                <a:latin typeface="Lato"/>
                <a:ea typeface="Lato"/>
                <a:sym typeface="Lato"/>
              </a:rPr>
              <a:t>לשמור על קשר מתמיד עם הלקוח והמנחה.</a:t>
            </a:r>
          </a:p>
          <a:p>
            <a:pPr marL="285750" lvl="0" indent="-285750" algn="r" rt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e-IL" dirty="0">
                <a:solidFill>
                  <a:schemeClr val="tx1"/>
                </a:solidFill>
                <a:latin typeface="Lato"/>
                <a:ea typeface="Lato"/>
                <a:sym typeface="Lato"/>
              </a:rPr>
              <a:t>לבצע פיתוח באופן מתמיד אפילו בתקופות לחוצות</a:t>
            </a:r>
          </a:p>
          <a:p>
            <a:pPr lvl="0" algn="r" rtl="1">
              <a:spcBef>
                <a:spcPts val="600"/>
              </a:spcBef>
              <a:spcAft>
                <a:spcPts val="0"/>
              </a:spcAft>
            </a:pPr>
            <a:endParaRPr lang="he-IL" dirty="0">
              <a:solidFill>
                <a:schemeClr val="tx1"/>
              </a:solidFill>
              <a:latin typeface="Lato"/>
              <a:ea typeface="Lato"/>
              <a:sym typeface="Lato"/>
            </a:endParaRPr>
          </a:p>
          <a:p>
            <a:pPr lvl="0" algn="r" rtl="1">
              <a:spcBef>
                <a:spcPts val="600"/>
              </a:spcBef>
              <a:spcAft>
                <a:spcPts val="0"/>
              </a:spcAft>
            </a:pPr>
            <a:r>
              <a:rPr lang="he-IL" b="1" dirty="0">
                <a:solidFill>
                  <a:schemeClr val="tx1"/>
                </a:solidFill>
                <a:latin typeface="Lato"/>
                <a:ea typeface="Lato"/>
                <a:sym typeface="Lato"/>
              </a:rPr>
              <a:t>מה למדנו :</a:t>
            </a:r>
          </a:p>
          <a:p>
            <a:pPr marL="285750" lvl="0" indent="-285750" algn="r" rt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e-IL" dirty="0">
                <a:solidFill>
                  <a:schemeClr val="tx1"/>
                </a:solidFill>
                <a:latin typeface="Lato"/>
                <a:ea typeface="Lato"/>
                <a:sym typeface="Lato"/>
              </a:rPr>
              <a:t>כלים טכנולוגיים חדשים.</a:t>
            </a:r>
          </a:p>
          <a:p>
            <a:pPr lvl="0" algn="r" rt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e-IL" dirty="0">
                <a:solidFill>
                  <a:schemeClr val="tx1"/>
                </a:solidFill>
                <a:latin typeface="Lato"/>
                <a:ea typeface="Lato"/>
                <a:sym typeface="Lato"/>
              </a:rPr>
              <a:t>   נסיון בפיתוח פרוייקט ע"פ מתודולגית </a:t>
            </a:r>
            <a:r>
              <a:rPr lang="en-US" dirty="0">
                <a:solidFill>
                  <a:schemeClr val="tx1"/>
                </a:solidFill>
                <a:latin typeface="Lato"/>
                <a:ea typeface="Lato"/>
                <a:sym typeface="Lato"/>
              </a:rPr>
              <a:t>Agile</a:t>
            </a:r>
            <a:endParaRPr lang="he-IL" dirty="0">
              <a:solidFill>
                <a:schemeClr val="tx1"/>
              </a:solidFill>
              <a:latin typeface="Lato"/>
              <a:ea typeface="Lato"/>
              <a:sym typeface="Lato"/>
            </a:endParaRPr>
          </a:p>
          <a:p>
            <a:pPr lvl="0" algn="r" rtl="1">
              <a:spcBef>
                <a:spcPts val="600"/>
              </a:spcBef>
              <a:spcAft>
                <a:spcPts val="0"/>
              </a:spcAft>
            </a:pPr>
            <a:endParaRPr lang="he-IL" dirty="0">
              <a:solidFill>
                <a:srgbClr val="F20253"/>
              </a:solidFill>
              <a:latin typeface="Lato"/>
              <a:ea typeface="Lato"/>
              <a:sym typeface="Lato"/>
            </a:endParaRPr>
          </a:p>
          <a:p>
            <a:endParaRPr lang="en-US" dirty="0"/>
          </a:p>
        </p:txBody>
      </p:sp>
      <p:pic>
        <p:nvPicPr>
          <p:cNvPr id="2052" name="Picture 4" descr="523x550 10 Best School Clipart Images Kindergarten Daily">
            <a:extLst>
              <a:ext uri="{FF2B5EF4-FFF2-40B4-BE49-F238E27FC236}">
                <a16:creationId xmlns:a16="http://schemas.microsoft.com/office/drawing/2014/main" id="{142075FB-FE08-4192-8A98-CF88CFD72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2899861"/>
            <a:ext cx="3238500" cy="3405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222106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80</TotalTime>
  <Words>232</Words>
  <Application>Microsoft Office PowerPoint</Application>
  <PresentationFormat>Widescreen</PresentationFormat>
  <Paragraphs>48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Bauhaus 93</vt:lpstr>
      <vt:lpstr>Calibri</vt:lpstr>
      <vt:lpstr>Calibri Light</vt:lpstr>
      <vt:lpstr>Lato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maram khateeb</dc:creator>
  <cp:lastModifiedBy>maram khateeb</cp:lastModifiedBy>
  <cp:revision>28</cp:revision>
  <dcterms:created xsi:type="dcterms:W3CDTF">2019-06-11T06:24:01Z</dcterms:created>
  <dcterms:modified xsi:type="dcterms:W3CDTF">2019-06-11T07:44:25Z</dcterms:modified>
</cp:coreProperties>
</file>