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320" userDrawn="1">
          <p15:clr>
            <a:srgbClr val="A4A3A4"/>
          </p15:clr>
        </p15:guide>
        <p15:guide id="2" orient="horz" pos="49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2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2212" y="60"/>
      </p:cViewPr>
      <p:guideLst>
        <p:guide pos="4320"/>
        <p:guide orient="horz" pos="49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A4F-5072-4E89-BF9F-B138CC9B4D6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325-F85A-4EA8-A526-7D67DB4D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0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A4F-5072-4E89-BF9F-B138CC9B4D6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325-F85A-4EA8-A526-7D67DB4D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3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A4F-5072-4E89-BF9F-B138CC9B4D6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325-F85A-4EA8-A526-7D67DB4D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5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A4F-5072-4E89-BF9F-B138CC9B4D6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325-F85A-4EA8-A526-7D67DB4D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3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A4F-5072-4E89-BF9F-B138CC9B4D6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325-F85A-4EA8-A526-7D67DB4D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0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A4F-5072-4E89-BF9F-B138CC9B4D6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325-F85A-4EA8-A526-7D67DB4D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A4F-5072-4E89-BF9F-B138CC9B4D6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325-F85A-4EA8-A526-7D67DB4D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7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A4F-5072-4E89-BF9F-B138CC9B4D6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325-F85A-4EA8-A526-7D67DB4D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1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A4F-5072-4E89-BF9F-B138CC9B4D6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325-F85A-4EA8-A526-7D67DB4D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1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A4F-5072-4E89-BF9F-B138CC9B4D6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325-F85A-4EA8-A526-7D67DB4D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2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A4F-5072-4E89-BF9F-B138CC9B4D6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325-F85A-4EA8-A526-7D67DB4D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68A4F-5072-4E89-BF9F-B138CC9B4D6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B7325-F85A-4EA8-A526-7D67DB4D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8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title 24">
            <a:extLst>
              <a:ext uri="{FF2B5EF4-FFF2-40B4-BE49-F238E27FC236}">
                <a16:creationId xmlns:a16="http://schemas.microsoft.com/office/drawing/2014/main" id="{CDBDD450-E30B-4649-8908-BA22B47AC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970" y="1187125"/>
            <a:ext cx="6120667" cy="1432439"/>
          </a:xfrm>
        </p:spPr>
        <p:txBody>
          <a:bodyPr>
            <a:noAutofit/>
          </a:bodyPr>
          <a:lstStyle/>
          <a:p>
            <a:pPr algn="r" rtl="1">
              <a:lnSpc>
                <a:spcPct val="100000"/>
              </a:lnSpc>
              <a:spcBef>
                <a:spcPts val="300"/>
              </a:spcBef>
            </a:pPr>
            <a:r>
              <a:rPr lang="he-IL" sz="1400" dirty="0"/>
              <a:t>בשנים האחרונות ילדים מבלים את רוב זמנם בשימוש בטכנולוגיות כגון: סמארטפונים, מחשבים, טאבלטים. תופעה זו באה על חשבון קריאת ספרים וכתוצאה מכך לילדים יש:</a:t>
            </a:r>
          </a:p>
          <a:p>
            <a:pPr marL="171450" indent="-171450" algn="r" rtl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he-IL" sz="1400" dirty="0"/>
              <a:t> שפה דלה שפוגעת ביכולת הביטוי העצמי בדיבור ובכתיבה.</a:t>
            </a:r>
          </a:p>
          <a:p>
            <a:pPr marL="171450" indent="-171450" algn="r" rtl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he-IL" sz="1400" dirty="0"/>
              <a:t>דמיון פחות מפותח.</a:t>
            </a:r>
          </a:p>
          <a:p>
            <a:pPr algn="r" rtl="1">
              <a:lnSpc>
                <a:spcPct val="100000"/>
              </a:lnSpc>
              <a:spcBef>
                <a:spcPts val="300"/>
              </a:spcBef>
            </a:pPr>
            <a:r>
              <a:rPr lang="he-IL" sz="1400" dirty="0"/>
              <a:t>הורים ומורים נתקלים בקושי רב לעודד ילדים לקרוא ספרים.</a:t>
            </a:r>
          </a:p>
          <a:p>
            <a:pPr algn="r" rtl="1">
              <a:lnSpc>
                <a:spcPct val="100000"/>
              </a:lnSpc>
              <a:spcBef>
                <a:spcPts val="300"/>
              </a:spcBef>
            </a:pPr>
            <a:endParaRPr lang="en-US" sz="13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5459B52-31C4-4F9C-8BD3-8D941A85F99B}"/>
              </a:ext>
            </a:extLst>
          </p:cNvPr>
          <p:cNvGrpSpPr/>
          <p:nvPr/>
        </p:nvGrpSpPr>
        <p:grpSpPr>
          <a:xfrm>
            <a:off x="152697" y="4297254"/>
            <a:ext cx="1598704" cy="1644611"/>
            <a:chOff x="624605" y="454611"/>
            <a:chExt cx="3579670" cy="37507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13EB515-DBEA-4508-A255-30C06F51F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990" y="454611"/>
              <a:ext cx="1138498" cy="133002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2704A54-4343-471B-AD40-2328A477B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5431" y="2166940"/>
              <a:ext cx="868844" cy="86884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3CD3DD6-E9DC-455C-9F35-AE217BA94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9076" y="3336566"/>
              <a:ext cx="868844" cy="868844"/>
            </a:xfrm>
            <a:prstGeom prst="rect">
              <a:avLst/>
            </a:prstGeom>
          </p:spPr>
        </p:pic>
        <p:pic>
          <p:nvPicPr>
            <p:cNvPr id="15" name="Picture 14" descr="A close up of a sign&#10;&#10;Description automatically generated">
              <a:extLst>
                <a:ext uri="{FF2B5EF4-FFF2-40B4-BE49-F238E27FC236}">
                  <a16:creationId xmlns:a16="http://schemas.microsoft.com/office/drawing/2014/main" id="{5C79DBFB-BEA5-4B65-B88B-0EF7EDBFE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05" y="2062480"/>
              <a:ext cx="973103" cy="973103"/>
            </a:xfrm>
            <a:prstGeom prst="rect">
              <a:avLst/>
            </a:prstGeom>
          </p:spPr>
        </p:pic>
        <p:pic>
          <p:nvPicPr>
            <p:cNvPr id="17" name="Picture 16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BABB6244-87CB-466D-86F7-405551500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5351" y="3066698"/>
              <a:ext cx="465137" cy="465137"/>
            </a:xfrm>
            <a:prstGeom prst="rect">
              <a:avLst/>
            </a:prstGeom>
          </p:spPr>
        </p:pic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2EF0D6F1-5B12-41AF-9D6E-420DAC10D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176598" y="1134501"/>
              <a:ext cx="752807" cy="752807"/>
            </a:xfrm>
            <a:prstGeom prst="rect">
              <a:avLst/>
            </a:prstGeom>
          </p:spPr>
        </p:pic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43D00C4E-04AD-45F8-B83B-FC2475071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176599" y="3225634"/>
              <a:ext cx="752807" cy="752807"/>
            </a:xfrm>
            <a:prstGeom prst="rect">
              <a:avLst/>
            </a:prstGeom>
          </p:spPr>
        </p:pic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id="{62F32034-A4FA-44E2-A368-2A520EAEF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04485" y="3225634"/>
              <a:ext cx="752807" cy="752807"/>
            </a:xfrm>
            <a:prstGeom prst="rect">
              <a:avLst/>
            </a:prstGeom>
          </p:spPr>
        </p:pic>
        <p:pic>
          <p:nvPicPr>
            <p:cNvPr id="22" name="Picture 21" descr="A close up of a logo&#10;&#10;Description automatically generated">
              <a:extLst>
                <a:ext uri="{FF2B5EF4-FFF2-40B4-BE49-F238E27FC236}">
                  <a16:creationId xmlns:a16="http://schemas.microsoft.com/office/drawing/2014/main" id="{C1605377-A09D-461C-AF43-36B014258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86" y="1119622"/>
              <a:ext cx="752807" cy="752807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8FBB3BC-B4AC-4E07-94BD-F903E394BCDF}"/>
              </a:ext>
            </a:extLst>
          </p:cNvPr>
          <p:cNvGrpSpPr/>
          <p:nvPr/>
        </p:nvGrpSpPr>
        <p:grpSpPr>
          <a:xfrm>
            <a:off x="-95693" y="8423989"/>
            <a:ext cx="7075967" cy="817143"/>
            <a:chOff x="802833" y="1919998"/>
            <a:chExt cx="4922752" cy="817143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4EAE236-3C32-4E62-925A-98595B2D779E}"/>
                </a:ext>
              </a:extLst>
            </p:cNvPr>
            <p:cNvSpPr/>
            <p:nvPr/>
          </p:nvSpPr>
          <p:spPr>
            <a:xfrm>
              <a:off x="802833" y="1919998"/>
              <a:ext cx="4922752" cy="63693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IL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04F3648-EA0A-49D9-A770-E8464B5ABCD7}"/>
                </a:ext>
              </a:extLst>
            </p:cNvPr>
            <p:cNvSpPr/>
            <p:nvPr/>
          </p:nvSpPr>
          <p:spPr>
            <a:xfrm>
              <a:off x="1778795" y="2004611"/>
              <a:ext cx="3081334" cy="7325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>
                  <a:solidFill>
                    <a:schemeClr val="tx1"/>
                  </a:solidFill>
                </a:rPr>
                <a:t>יועץ אקדמי: </a:t>
              </a:r>
              <a:r>
                <a:rPr lang="he-IL" dirty="0">
                  <a:solidFill>
                    <a:schemeClr val="tx1"/>
                  </a:solidFill>
                </a:rPr>
                <a:t>ד''ר עירית הדר</a:t>
              </a:r>
            </a:p>
            <a:p>
              <a:pPr algn="ctr"/>
              <a:r>
                <a:rPr lang="he-IL" b="1" dirty="0">
                  <a:solidFill>
                    <a:schemeClr val="tx1"/>
                  </a:solidFill>
                </a:rPr>
                <a:t>מגישים: </a:t>
              </a:r>
              <a:r>
                <a:rPr lang="he-IL" dirty="0">
                  <a:solidFill>
                    <a:schemeClr val="tx1"/>
                  </a:solidFill>
                </a:rPr>
                <a:t>יבגני קצ'ין  מראם ח'טיב</a:t>
              </a:r>
              <a:endParaRPr lang="en-IL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</p:grpSp>
      <p:pic>
        <p:nvPicPr>
          <p:cNvPr id="38" name="Picture 6" descr="Image result for kids using technology">
            <a:extLst>
              <a:ext uri="{FF2B5EF4-FFF2-40B4-BE49-F238E27FC236}">
                <a16:creationId xmlns:a16="http://schemas.microsoft.com/office/drawing/2014/main" id="{853C37EC-0A59-4C85-BE9B-10428C08B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4" y="1705447"/>
            <a:ext cx="1124259" cy="11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Subtitle 24">
            <a:extLst>
              <a:ext uri="{FF2B5EF4-FFF2-40B4-BE49-F238E27FC236}">
                <a16:creationId xmlns:a16="http://schemas.microsoft.com/office/drawing/2014/main" id="{388BBF60-F854-4202-9AD3-4D1237C93C08}"/>
              </a:ext>
            </a:extLst>
          </p:cNvPr>
          <p:cNvSpPr txBox="1">
            <a:spLocks/>
          </p:cNvSpPr>
          <p:nvPr/>
        </p:nvSpPr>
        <p:spPr>
          <a:xfrm>
            <a:off x="1744615" y="4422323"/>
            <a:ext cx="1750127" cy="2070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300" dirty="0"/>
              <a:t>ניהול קריאת ספרים.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300" dirty="0"/>
              <a:t> ניהול בחנים.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300" dirty="0"/>
              <a:t>ניהול נקודות.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300" dirty="0"/>
              <a:t>ניהול קניית משחקים.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300" dirty="0"/>
              <a:t>ניהול רשמים על ספרים והעלאת ציורים.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300" dirty="0"/>
              <a:t>ניהול מאגר ספרים.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he-IL" sz="1300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1DB849A-CA0F-4CDA-8838-AA7E8637E7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650" y="2790091"/>
            <a:ext cx="1439310" cy="1014713"/>
          </a:xfrm>
          <a:prstGeom prst="rect">
            <a:avLst/>
          </a:prstGeom>
        </p:spPr>
      </p:pic>
      <p:sp>
        <p:nvSpPr>
          <p:cNvPr id="70" name="Subtitle 24">
            <a:extLst>
              <a:ext uri="{FF2B5EF4-FFF2-40B4-BE49-F238E27FC236}">
                <a16:creationId xmlns:a16="http://schemas.microsoft.com/office/drawing/2014/main" id="{A25F2136-88A0-46BC-8665-9618C85F1924}"/>
              </a:ext>
            </a:extLst>
          </p:cNvPr>
          <p:cNvSpPr txBox="1">
            <a:spLocks/>
          </p:cNvSpPr>
          <p:nvPr/>
        </p:nvSpPr>
        <p:spPr>
          <a:xfrm>
            <a:off x="4111695" y="5945879"/>
            <a:ext cx="2393796" cy="2048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8008DC1-1D55-4B46-B11E-19F8294328BB}"/>
              </a:ext>
            </a:extLst>
          </p:cNvPr>
          <p:cNvSpPr/>
          <p:nvPr/>
        </p:nvSpPr>
        <p:spPr>
          <a:xfrm>
            <a:off x="2035325" y="241290"/>
            <a:ext cx="3022077" cy="825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solidFill>
                  <a:srgbClr val="652CBA"/>
                </a:solidFill>
                <a:latin typeface="Bauhaus 93" panose="04030905020B02020C02" pitchFamily="82" charset="0"/>
              </a:rPr>
              <a:t>Kids</a:t>
            </a:r>
            <a:r>
              <a:rPr lang="en-US" sz="4000" b="1" dirty="0" err="1">
                <a:solidFill>
                  <a:srgbClr val="FFC000"/>
                </a:solidFill>
                <a:latin typeface="Bauhaus 93" panose="04030905020B02020C02" pitchFamily="82" charset="0"/>
              </a:rPr>
              <a:t>Read</a:t>
            </a:r>
            <a:endParaRPr lang="en-US" sz="4000" dirty="0">
              <a:solidFill>
                <a:srgbClr val="FFC000"/>
              </a:solidFill>
              <a:latin typeface="Bauhaus 93" panose="04030905020B02020C02" pitchFamily="82" charset="0"/>
            </a:endParaRPr>
          </a:p>
        </p:txBody>
      </p:sp>
      <p:pic>
        <p:nvPicPr>
          <p:cNvPr id="1026" name="תמונה 1" descr="לוגו אוניברסיטה - אנגלית עברית.jpg">
            <a:extLst>
              <a:ext uri="{FF2B5EF4-FFF2-40B4-BE49-F238E27FC236}">
                <a16:creationId xmlns:a16="http://schemas.microsoft.com/office/drawing/2014/main" id="{60A16E07-02A7-457B-8398-1EA333103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5" y="185599"/>
            <a:ext cx="7397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2" descr="Ø§ÙÙØ¯Ø±Ø³Ø© Ø§ÙØ§Ø¨ØªØ¯Ø§Ø¦ÙØ© &quot;Ø¬&quot;">
            <a:extLst>
              <a:ext uri="{FF2B5EF4-FFF2-40B4-BE49-F238E27FC236}">
                <a16:creationId xmlns:a16="http://schemas.microsoft.com/office/drawing/2014/main" id="{52EB374C-6B72-4CA6-A929-FDFD90781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004" y="92562"/>
            <a:ext cx="1643633" cy="52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94B349-00D5-471E-8A54-208833F81A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364" y="268758"/>
            <a:ext cx="470454" cy="731666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1AE351-9E15-46E6-B780-D1D07D7E2A36}"/>
              </a:ext>
            </a:extLst>
          </p:cNvPr>
          <p:cNvSpPr/>
          <p:nvPr/>
        </p:nvSpPr>
        <p:spPr>
          <a:xfrm>
            <a:off x="5335650" y="922594"/>
            <a:ext cx="1256339" cy="265362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אתגרים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0288351-C544-4ED0-B667-CCD90C9EE7E8}"/>
              </a:ext>
            </a:extLst>
          </p:cNvPr>
          <p:cNvSpPr/>
          <p:nvPr/>
        </p:nvSpPr>
        <p:spPr>
          <a:xfrm>
            <a:off x="3943394" y="2496648"/>
            <a:ext cx="1256339" cy="26536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פתרונות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BD4544D-64B3-49ED-8754-EE3B021CF5EE}"/>
              </a:ext>
            </a:extLst>
          </p:cNvPr>
          <p:cNvSpPr/>
          <p:nvPr/>
        </p:nvSpPr>
        <p:spPr>
          <a:xfrm>
            <a:off x="1635491" y="4135063"/>
            <a:ext cx="1892953" cy="28635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תהליכים עיקריים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F795122-9B1D-47F3-ADFB-56CCCA065262}"/>
              </a:ext>
            </a:extLst>
          </p:cNvPr>
          <p:cNvSpPr/>
          <p:nvPr/>
        </p:nvSpPr>
        <p:spPr>
          <a:xfrm>
            <a:off x="1127662" y="6477438"/>
            <a:ext cx="1461198" cy="2392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/>
              <a:t>ארכיטקטורה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4F5EA71-CBCF-41A0-862D-1DFE6B48820F}"/>
              </a:ext>
            </a:extLst>
          </p:cNvPr>
          <p:cNvGrpSpPr/>
          <p:nvPr/>
        </p:nvGrpSpPr>
        <p:grpSpPr>
          <a:xfrm>
            <a:off x="77150" y="9174707"/>
            <a:ext cx="6655009" cy="698027"/>
            <a:chOff x="130629" y="3644919"/>
            <a:chExt cx="6655009" cy="698027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5C953DBA-4D2A-430B-B143-FD1EACA12C29}"/>
                </a:ext>
              </a:extLst>
            </p:cNvPr>
            <p:cNvSpPr/>
            <p:nvPr/>
          </p:nvSpPr>
          <p:spPr>
            <a:xfrm>
              <a:off x="130629" y="3675488"/>
              <a:ext cx="6655009" cy="63693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13"/>
            </a:p>
          </p:txBody>
        </p:sp>
        <p:pic>
          <p:nvPicPr>
            <p:cNvPr id="71" name="Picture 12" descr="Image result for html icon">
              <a:extLst>
                <a:ext uri="{FF2B5EF4-FFF2-40B4-BE49-F238E27FC236}">
                  <a16:creationId xmlns:a16="http://schemas.microsoft.com/office/drawing/2014/main" id="{B4203584-C627-4F1A-9AC3-81DC0402DF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809" y="3747417"/>
              <a:ext cx="539566" cy="4532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</p:pic>
        <p:pic>
          <p:nvPicPr>
            <p:cNvPr id="72" name="Picture 71" descr="Image result for css icon">
              <a:extLst>
                <a:ext uri="{FF2B5EF4-FFF2-40B4-BE49-F238E27FC236}">
                  <a16:creationId xmlns:a16="http://schemas.microsoft.com/office/drawing/2014/main" id="{547856B5-12D2-45BD-9300-053468A5DF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574" y="3734925"/>
              <a:ext cx="616716" cy="5180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</p:pic>
        <p:pic>
          <p:nvPicPr>
            <p:cNvPr id="73" name="Picture 16" descr="Image result for javascript icon">
              <a:extLst>
                <a:ext uri="{FF2B5EF4-FFF2-40B4-BE49-F238E27FC236}">
                  <a16:creationId xmlns:a16="http://schemas.microsoft.com/office/drawing/2014/main" id="{944E1BB4-B065-4F1C-ADCB-28C24E3A0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4900" y="3712550"/>
              <a:ext cx="669986" cy="56281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</p:pic>
        <p:pic>
          <p:nvPicPr>
            <p:cNvPr id="74" name="Picture 22" descr="Image result for bootstrap icon">
              <a:extLst>
                <a:ext uri="{FF2B5EF4-FFF2-40B4-BE49-F238E27FC236}">
                  <a16:creationId xmlns:a16="http://schemas.microsoft.com/office/drawing/2014/main" id="{92548B9D-DB8F-4719-BE33-39BC49BED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1146" y="3791277"/>
              <a:ext cx="549633" cy="46171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</p:pic>
        <p:pic>
          <p:nvPicPr>
            <p:cNvPr id="75" name="Picture 4" descr="Image result for postgresQL icon png">
              <a:extLst>
                <a:ext uri="{FF2B5EF4-FFF2-40B4-BE49-F238E27FC236}">
                  <a16:creationId xmlns:a16="http://schemas.microsoft.com/office/drawing/2014/main" id="{4DA42FC8-7EF4-4525-9C1E-D23DD5EDC3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5253" y="3725123"/>
              <a:ext cx="589628" cy="53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" descr="Related image">
              <a:extLst>
                <a:ext uri="{FF2B5EF4-FFF2-40B4-BE49-F238E27FC236}">
                  <a16:creationId xmlns:a16="http://schemas.microsoft.com/office/drawing/2014/main" id="{5CCF4D81-0EE0-4D38-8AB7-4EDA09DF50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8159" y="3731548"/>
              <a:ext cx="502835" cy="536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4" descr="Image result for skype logo png">
              <a:extLst>
                <a:ext uri="{FF2B5EF4-FFF2-40B4-BE49-F238E27FC236}">
                  <a16:creationId xmlns:a16="http://schemas.microsoft.com/office/drawing/2014/main" id="{468C8169-F041-4360-97D9-AD7D393A96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9806" y="3747417"/>
              <a:ext cx="398698" cy="398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6" descr="Image result for whatsapp logo png">
              <a:extLst>
                <a:ext uri="{FF2B5EF4-FFF2-40B4-BE49-F238E27FC236}">
                  <a16:creationId xmlns:a16="http://schemas.microsoft.com/office/drawing/2014/main" id="{D90175BB-D950-4560-A3A2-B1784CC04C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276" y="3764038"/>
              <a:ext cx="398698" cy="398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8" descr="Related image">
              <a:extLst>
                <a:ext uri="{FF2B5EF4-FFF2-40B4-BE49-F238E27FC236}">
                  <a16:creationId xmlns:a16="http://schemas.microsoft.com/office/drawing/2014/main" id="{7EABAFF6-7A24-4947-8ECC-64CA27F9C6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5468" y="3644919"/>
              <a:ext cx="1213214" cy="636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10" descr="Image result for visual code logo png">
              <a:extLst>
                <a:ext uri="{FF2B5EF4-FFF2-40B4-BE49-F238E27FC236}">
                  <a16:creationId xmlns:a16="http://schemas.microsoft.com/office/drawing/2014/main" id="{87D94A89-587A-415B-95E0-876A9BCAFB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0549" y="3747417"/>
              <a:ext cx="1191058" cy="595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12" descr="Image result for node logo png">
              <a:extLst>
                <a:ext uri="{FF2B5EF4-FFF2-40B4-BE49-F238E27FC236}">
                  <a16:creationId xmlns:a16="http://schemas.microsoft.com/office/drawing/2014/main" id="{4B55EA0B-D4BA-4FA7-8C85-E8B1B3E947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8494" y="3735574"/>
              <a:ext cx="516759" cy="516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2" name="Subtitle 24">
            <a:extLst>
              <a:ext uri="{FF2B5EF4-FFF2-40B4-BE49-F238E27FC236}">
                <a16:creationId xmlns:a16="http://schemas.microsoft.com/office/drawing/2014/main" id="{8BEAEF1B-4FD3-4B4E-AC4F-540718A8962A}"/>
              </a:ext>
            </a:extLst>
          </p:cNvPr>
          <p:cNvSpPr txBox="1">
            <a:spLocks/>
          </p:cNvSpPr>
          <p:nvPr/>
        </p:nvSpPr>
        <p:spPr>
          <a:xfrm>
            <a:off x="30774" y="2837663"/>
            <a:ext cx="5246994" cy="1344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r" rt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he-IL" sz="1400" dirty="0"/>
              <a:t>מערכת מבוססת </a:t>
            </a:r>
            <a:r>
              <a:rPr lang="en-US" sz="1400" dirty="0"/>
              <a:t>Web </a:t>
            </a:r>
            <a:r>
              <a:rPr lang="he-IL" sz="1400" dirty="0"/>
              <a:t> אשר מעודדת את הילדים לקרוא ספרים באמצעות פרסים ומשחקי </a:t>
            </a:r>
            <a:r>
              <a:rPr lang="en-US" sz="1400" dirty="0"/>
              <a:t>Web</a:t>
            </a:r>
            <a:r>
              <a:rPr lang="he-IL" sz="1400" dirty="0"/>
              <a:t>.</a:t>
            </a:r>
          </a:p>
          <a:p>
            <a:pPr marL="171450" indent="-171450" algn="r" rt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he-IL" sz="1400" dirty="0"/>
              <a:t>יצירת פלטפורמה להורים ומורים למעקב אחר התקדמות הילדים בקריאת ספרים.</a:t>
            </a:r>
          </a:p>
          <a:p>
            <a:pPr marL="171450" indent="-171450" algn="r" rt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he-IL" sz="1400" dirty="0"/>
              <a:t>קהל היעד הם הקהל הרחב של הילדים במסגרת בית ספר או בשימוש עצמי בעידוד ההורים.</a:t>
            </a:r>
            <a:endParaRPr lang="en-US" sz="1400" dirty="0"/>
          </a:p>
          <a:p>
            <a:pPr algn="r" rtl="1">
              <a:lnSpc>
                <a:spcPct val="100000"/>
              </a:lnSpc>
              <a:spcBef>
                <a:spcPts val="300"/>
              </a:spcBef>
            </a:pPr>
            <a:endParaRPr lang="en-US" sz="1300" b="1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F4EC533-FCD8-4E03-ACC1-10D8C19E72C1}"/>
              </a:ext>
            </a:extLst>
          </p:cNvPr>
          <p:cNvSpPr/>
          <p:nvPr/>
        </p:nvSpPr>
        <p:spPr>
          <a:xfrm>
            <a:off x="4428599" y="5050125"/>
            <a:ext cx="1461198" cy="23922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ERD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0A7DAA6-5217-49F1-BDF8-1808919F8644}"/>
              </a:ext>
            </a:extLst>
          </p:cNvPr>
          <p:cNvGrpSpPr/>
          <p:nvPr/>
        </p:nvGrpSpPr>
        <p:grpSpPr>
          <a:xfrm>
            <a:off x="149831" y="6725616"/>
            <a:ext cx="2477239" cy="1784241"/>
            <a:chOff x="237314" y="2438268"/>
            <a:chExt cx="3384938" cy="2519225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8BB5B1B1-4C2E-4197-A419-9FA2AB808367}"/>
                </a:ext>
              </a:extLst>
            </p:cNvPr>
            <p:cNvSpPr/>
            <p:nvPr/>
          </p:nvSpPr>
          <p:spPr>
            <a:xfrm>
              <a:off x="1651923" y="2549160"/>
              <a:ext cx="1927069" cy="140629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Picture 4" descr="Related image">
              <a:extLst>
                <a:ext uri="{FF2B5EF4-FFF2-40B4-BE49-F238E27FC236}">
                  <a16:creationId xmlns:a16="http://schemas.microsoft.com/office/drawing/2014/main" id="{699B2F98-1607-4E24-AF7C-91F6605E3A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80" t="9830" r="39661" b="48733"/>
            <a:stretch/>
          </p:blipFill>
          <p:spPr bwMode="auto">
            <a:xfrm>
              <a:off x="237314" y="3335753"/>
              <a:ext cx="763174" cy="621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6" descr="Related image">
              <a:extLst>
                <a:ext uri="{FF2B5EF4-FFF2-40B4-BE49-F238E27FC236}">
                  <a16:creationId xmlns:a16="http://schemas.microsoft.com/office/drawing/2014/main" id="{584D31B9-BFD4-47C0-92A8-DC0CFFC875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944" t="62607" r="9087" b="12332"/>
            <a:stretch/>
          </p:blipFill>
          <p:spPr bwMode="auto">
            <a:xfrm>
              <a:off x="1501572" y="4449725"/>
              <a:ext cx="371627" cy="466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87" descr="Related image">
              <a:extLst>
                <a:ext uri="{FF2B5EF4-FFF2-40B4-BE49-F238E27FC236}">
                  <a16:creationId xmlns:a16="http://schemas.microsoft.com/office/drawing/2014/main" id="{733BFFC4-1FB4-49FE-AA07-A428D574D8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82" t="59673" r="41849" b="10010"/>
            <a:stretch/>
          </p:blipFill>
          <p:spPr bwMode="auto">
            <a:xfrm>
              <a:off x="588033" y="4167978"/>
              <a:ext cx="645026" cy="427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6" descr="Related image">
              <a:extLst>
                <a:ext uri="{FF2B5EF4-FFF2-40B4-BE49-F238E27FC236}">
                  <a16:creationId xmlns:a16="http://schemas.microsoft.com/office/drawing/2014/main" id="{C7BD2AF1-9EC9-43CE-9EB2-42BE9BCCC3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052" t="33112" r="13598" b="47422"/>
            <a:stretch/>
          </p:blipFill>
          <p:spPr bwMode="auto">
            <a:xfrm>
              <a:off x="2257121" y="4595237"/>
              <a:ext cx="229822" cy="362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10" descr="Image result for google cloud png logo">
              <a:extLst>
                <a:ext uri="{FF2B5EF4-FFF2-40B4-BE49-F238E27FC236}">
                  <a16:creationId xmlns:a16="http://schemas.microsoft.com/office/drawing/2014/main" id="{96AFF35C-958E-4DB3-9C97-E90F775523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2522" y="2438268"/>
              <a:ext cx="899730" cy="899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8" descr="Image result for server png">
              <a:extLst>
                <a:ext uri="{FF2B5EF4-FFF2-40B4-BE49-F238E27FC236}">
                  <a16:creationId xmlns:a16="http://schemas.microsoft.com/office/drawing/2014/main" id="{00762D3D-85A4-4B3A-B139-8CE5CB941B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1924" y="2894812"/>
              <a:ext cx="1210394" cy="777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12" descr="Image result for postgres png">
              <a:extLst>
                <a:ext uri="{FF2B5EF4-FFF2-40B4-BE49-F238E27FC236}">
                  <a16:creationId xmlns:a16="http://schemas.microsoft.com/office/drawing/2014/main" id="{4BF6DA2B-992E-46D3-9AB4-BBE6F96F87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0883" y="3416449"/>
              <a:ext cx="511639" cy="511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92" descr="Image result for node logo png">
              <a:extLst>
                <a:ext uri="{FF2B5EF4-FFF2-40B4-BE49-F238E27FC236}">
                  <a16:creationId xmlns:a16="http://schemas.microsoft.com/office/drawing/2014/main" id="{DB7D6846-90D5-4430-8098-A0DBA3D3D3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3687" y="3395874"/>
              <a:ext cx="357196" cy="357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14" descr="Image result for html png">
              <a:extLst>
                <a:ext uri="{FF2B5EF4-FFF2-40B4-BE49-F238E27FC236}">
                  <a16:creationId xmlns:a16="http://schemas.microsoft.com/office/drawing/2014/main" id="{EEE2F5FE-D462-4FFE-939A-B9D39CE8B3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025" y="3383113"/>
              <a:ext cx="359182" cy="359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16" descr="Image result for css png">
              <a:extLst>
                <a:ext uri="{FF2B5EF4-FFF2-40B4-BE49-F238E27FC236}">
                  <a16:creationId xmlns:a16="http://schemas.microsoft.com/office/drawing/2014/main" id="{88BCEB68-2819-4166-8FC1-F27DC8140A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198" y="3807359"/>
              <a:ext cx="254747" cy="359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18" descr="Image result for javascript png">
              <a:extLst>
                <a:ext uri="{FF2B5EF4-FFF2-40B4-BE49-F238E27FC236}">
                  <a16:creationId xmlns:a16="http://schemas.microsoft.com/office/drawing/2014/main" id="{E9933405-E9BF-40CA-AE1A-84A85F1F7A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3223" y="3955453"/>
              <a:ext cx="258807" cy="364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0" descr="Image result for bootstrap png">
              <a:extLst>
                <a:ext uri="{FF2B5EF4-FFF2-40B4-BE49-F238E27FC236}">
                  <a16:creationId xmlns:a16="http://schemas.microsoft.com/office/drawing/2014/main" id="{90FAFC92-4613-4E93-B419-AF5E39A82E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7774" y="3983139"/>
              <a:ext cx="440873" cy="440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2" descr="Related image">
              <a:extLst>
                <a:ext uri="{FF2B5EF4-FFF2-40B4-BE49-F238E27FC236}">
                  <a16:creationId xmlns:a16="http://schemas.microsoft.com/office/drawing/2014/main" id="{15628E5D-D3D4-4C11-B37A-26CD95637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3275" y="4013343"/>
              <a:ext cx="258925" cy="276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8864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1685</TotalTime>
  <Words>141</Words>
  <Application>Microsoft Office PowerPoint</Application>
  <PresentationFormat>A4 Paper (210x297 mm)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maram khateeb</dc:creator>
  <cp:lastModifiedBy>maram khateeb</cp:lastModifiedBy>
  <cp:revision>56</cp:revision>
  <dcterms:created xsi:type="dcterms:W3CDTF">2019-06-02T13:50:45Z</dcterms:created>
  <dcterms:modified xsi:type="dcterms:W3CDTF">2019-06-10T16:19:18Z</dcterms:modified>
</cp:coreProperties>
</file>